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277" r:id="rId6"/>
    <p:sldId id="269" r:id="rId7"/>
    <p:sldId id="260" r:id="rId8"/>
    <p:sldId id="279" r:id="rId9"/>
    <p:sldId id="280" r:id="rId10"/>
    <p:sldId id="259" r:id="rId11"/>
    <p:sldId id="271" r:id="rId12"/>
    <p:sldId id="261" r:id="rId13"/>
    <p:sldId id="275" r:id="rId14"/>
    <p:sldId id="263" r:id="rId15"/>
    <p:sldId id="264" r:id="rId16"/>
    <p:sldId id="276" r:id="rId17"/>
    <p:sldId id="278" r:id="rId18"/>
    <p:sldId id="273"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CDB9A-6115-44C7-B826-24C76E9D89C9}" v="9" dt="2020-05-13T17:35:08.099"/>
    <p1510:client id="{169F571C-C82F-76A3-D4DD-795EFD9B19B0}" v="29" dt="2020-05-13T18:00:34.688"/>
    <p1510:client id="{53DF87EB-4514-4F04-A13A-DBFAC79E9E8B}" v="293" dt="2020-05-13T17:42:26.763"/>
    <p1510:client id="{802B6E19-0B5E-D49C-9A72-A0405C9C19FE}" v="473" dt="2020-05-26T20:50:43.243"/>
    <p1510:client id="{913BAD56-D944-3470-437C-69C7D19B6054}" v="5" dt="2020-05-13T17:49:12.350"/>
    <p1510:client id="{EB14521A-C9B2-4F47-9200-D4D3FD00CF6F}" v="181" dt="2020-05-13T18:49:13.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88660" autoAdjust="0"/>
  </p:normalViewPr>
  <p:slideViewPr>
    <p:cSldViewPr snapToGrid="0">
      <p:cViewPr varScale="1">
        <p:scale>
          <a:sx n="74" d="100"/>
          <a:sy n="74" d="100"/>
        </p:scale>
        <p:origin x="917"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Bengtsson" userId="S::zachary.bengtsson@ssaihq.com::166dca40-ac4b-41ee-a243-5e19896d54f3" providerId="AD" clId="Web-{EB14521A-C9B2-4F47-9200-D4D3FD00CF6F}"/>
    <pc:docChg chg="modSld">
      <pc:chgData name="Zachary Bengtsson" userId="S::zachary.bengtsson@ssaihq.com::166dca40-ac4b-41ee-a243-5e19896d54f3" providerId="AD" clId="Web-{EB14521A-C9B2-4F47-9200-D4D3FD00CF6F}" dt="2020-05-13T18:49:13.264" v="179" actId="20577"/>
      <pc:docMkLst>
        <pc:docMk/>
      </pc:docMkLst>
      <pc:sldChg chg="addSp delSp modSp">
        <pc:chgData name="Zachary Bengtsson" userId="S::zachary.bengtsson@ssaihq.com::166dca40-ac4b-41ee-a243-5e19896d54f3" providerId="AD" clId="Web-{EB14521A-C9B2-4F47-9200-D4D3FD00CF6F}" dt="2020-05-13T18:49:13.264" v="179" actId="20577"/>
        <pc:sldMkLst>
          <pc:docMk/>
          <pc:sldMk cId="1308783941" sldId="279"/>
        </pc:sldMkLst>
        <pc:spChg chg="mod">
          <ac:chgData name="Zachary Bengtsson" userId="S::zachary.bengtsson@ssaihq.com::166dca40-ac4b-41ee-a243-5e19896d54f3" providerId="AD" clId="Web-{EB14521A-C9B2-4F47-9200-D4D3FD00CF6F}" dt="2020-05-13T18:09:02.860" v="159" actId="1076"/>
          <ac:spMkLst>
            <pc:docMk/>
            <pc:sldMk cId="1308783941" sldId="279"/>
            <ac:spMk id="2" creationId="{00000000-0000-0000-0000-000000000000}"/>
          </ac:spMkLst>
        </pc:spChg>
        <pc:spChg chg="mod">
          <ac:chgData name="Zachary Bengtsson" userId="S::zachary.bengtsson@ssaihq.com::166dca40-ac4b-41ee-a243-5e19896d54f3" providerId="AD" clId="Web-{EB14521A-C9B2-4F47-9200-D4D3FD00CF6F}" dt="2020-05-13T18:42:14.231" v="167" actId="20577"/>
          <ac:spMkLst>
            <pc:docMk/>
            <pc:sldMk cId="1308783941" sldId="279"/>
            <ac:spMk id="28" creationId="{00000000-0000-0000-0000-000000000000}"/>
          </ac:spMkLst>
        </pc:spChg>
        <pc:spChg chg="add del">
          <ac:chgData name="Zachary Bengtsson" userId="S::zachary.bengtsson@ssaihq.com::166dca40-ac4b-41ee-a243-5e19896d54f3" providerId="AD" clId="Web-{EB14521A-C9B2-4F47-9200-D4D3FD00CF6F}" dt="2020-05-13T18:06:32.198" v="142"/>
          <ac:spMkLst>
            <pc:docMk/>
            <pc:sldMk cId="1308783941" sldId="279"/>
            <ac:spMk id="30" creationId="{00000000-0000-0000-0000-000000000000}"/>
          </ac:spMkLst>
        </pc:spChg>
        <pc:spChg chg="del">
          <ac:chgData name="Zachary Bengtsson" userId="S::zachary.bengtsson@ssaihq.com::166dca40-ac4b-41ee-a243-5e19896d54f3" providerId="AD" clId="Web-{EB14521A-C9B2-4F47-9200-D4D3FD00CF6F}" dt="2020-05-13T18:03:56.942" v="120"/>
          <ac:spMkLst>
            <pc:docMk/>
            <pc:sldMk cId="1308783941" sldId="279"/>
            <ac:spMk id="31" creationId="{00000000-0000-0000-0000-000000000000}"/>
          </ac:spMkLst>
        </pc:spChg>
        <pc:spChg chg="mod">
          <ac:chgData name="Zachary Bengtsson" userId="S::zachary.bengtsson@ssaihq.com::166dca40-ac4b-41ee-a243-5e19896d54f3" providerId="AD" clId="Web-{EB14521A-C9B2-4F47-9200-D4D3FD00CF6F}" dt="2020-05-13T18:49:13.264" v="179" actId="20577"/>
          <ac:spMkLst>
            <pc:docMk/>
            <pc:sldMk cId="1308783941" sldId="279"/>
            <ac:spMk id="32" creationId="{00000000-0000-0000-0000-000000000000}"/>
          </ac:spMkLst>
        </pc:spChg>
        <pc:spChg chg="add mod ord">
          <ac:chgData name="Zachary Bengtsson" userId="S::zachary.bengtsson@ssaihq.com::166dca40-ac4b-41ee-a243-5e19896d54f3" providerId="AD" clId="Web-{EB14521A-C9B2-4F47-9200-D4D3FD00CF6F}" dt="2020-05-13T18:09:02.845" v="158" actId="1076"/>
          <ac:spMkLst>
            <pc:docMk/>
            <pc:sldMk cId="1308783941" sldId="279"/>
            <ac:spMk id="35" creationId="{B0BE0B40-0C6B-45B1-90FA-94D9D9C83EAA}"/>
          </ac:spMkLst>
        </pc:spChg>
      </pc:sldChg>
    </pc:docChg>
  </pc:docChgLst>
  <pc:docChgLst>
    <pc:chgData name="Zachary Bengtsson" userId="S::zachary.bengtsson@ssaihq.com::166dca40-ac4b-41ee-a243-5e19896d54f3" providerId="AD" clId="Web-{53DF87EB-4514-4F04-A13A-DBFAC79E9E8B}"/>
    <pc:docChg chg="modSld">
      <pc:chgData name="Zachary Bengtsson" userId="S::zachary.bengtsson@ssaihq.com::166dca40-ac4b-41ee-a243-5e19896d54f3" providerId="AD" clId="Web-{53DF87EB-4514-4F04-A13A-DBFAC79E9E8B}" dt="2020-05-13T17:42:26.732" v="291" actId="20577"/>
      <pc:docMkLst>
        <pc:docMk/>
      </pc:docMkLst>
      <pc:sldChg chg="addSp modSp">
        <pc:chgData name="Zachary Bengtsson" userId="S::zachary.bengtsson@ssaihq.com::166dca40-ac4b-41ee-a243-5e19896d54f3" providerId="AD" clId="Web-{53DF87EB-4514-4F04-A13A-DBFAC79E9E8B}" dt="2020-05-13T17:42:26.732" v="291" actId="20577"/>
        <pc:sldMkLst>
          <pc:docMk/>
          <pc:sldMk cId="1308783941" sldId="279"/>
        </pc:sldMkLst>
        <pc:spChg chg="mod">
          <ac:chgData name="Zachary Bengtsson" userId="S::zachary.bengtsson@ssaihq.com::166dca40-ac4b-41ee-a243-5e19896d54f3" providerId="AD" clId="Web-{53DF87EB-4514-4F04-A13A-DBFAC79E9E8B}" dt="2020-05-13T17:42:18.904" v="289" actId="1076"/>
          <ac:spMkLst>
            <pc:docMk/>
            <pc:sldMk cId="1308783941" sldId="279"/>
            <ac:spMk id="2" creationId="{00000000-0000-0000-0000-000000000000}"/>
          </ac:spMkLst>
        </pc:spChg>
        <pc:spChg chg="mod">
          <ac:chgData name="Zachary Bengtsson" userId="S::zachary.bengtsson@ssaihq.com::166dca40-ac4b-41ee-a243-5e19896d54f3" providerId="AD" clId="Web-{53DF87EB-4514-4F04-A13A-DBFAC79E9E8B}" dt="2020-05-13T17:42:18.873" v="288" actId="1076"/>
          <ac:spMkLst>
            <pc:docMk/>
            <pc:sldMk cId="1308783941" sldId="279"/>
            <ac:spMk id="28" creationId="{00000000-0000-0000-0000-000000000000}"/>
          </ac:spMkLst>
        </pc:spChg>
        <pc:spChg chg="add mod">
          <ac:chgData name="Zachary Bengtsson" userId="S::zachary.bengtsson@ssaihq.com::166dca40-ac4b-41ee-a243-5e19896d54f3" providerId="AD" clId="Web-{53DF87EB-4514-4F04-A13A-DBFAC79E9E8B}" dt="2020-05-13T17:40:48.170" v="274" actId="20577"/>
          <ac:spMkLst>
            <pc:docMk/>
            <pc:sldMk cId="1308783941" sldId="279"/>
            <ac:spMk id="29" creationId="{214E3BE5-EFD1-43D2-AD91-542CF655D354}"/>
          </ac:spMkLst>
        </pc:spChg>
        <pc:spChg chg="mod">
          <ac:chgData name="Zachary Bengtsson" userId="S::zachary.bengtsson@ssaihq.com::166dca40-ac4b-41ee-a243-5e19896d54f3" providerId="AD" clId="Web-{53DF87EB-4514-4F04-A13A-DBFAC79E9E8B}" dt="2020-05-13T17:42:18.857" v="287" actId="1076"/>
          <ac:spMkLst>
            <pc:docMk/>
            <pc:sldMk cId="1308783941" sldId="279"/>
            <ac:spMk id="30" creationId="{00000000-0000-0000-0000-000000000000}"/>
          </ac:spMkLst>
        </pc:spChg>
        <pc:spChg chg="mod">
          <ac:chgData name="Zachary Bengtsson" userId="S::zachary.bengtsson@ssaihq.com::166dca40-ac4b-41ee-a243-5e19896d54f3" providerId="AD" clId="Web-{53DF87EB-4514-4F04-A13A-DBFAC79E9E8B}" dt="2020-05-13T17:42:26.732" v="291" actId="20577"/>
          <ac:spMkLst>
            <pc:docMk/>
            <pc:sldMk cId="1308783941" sldId="279"/>
            <ac:spMk id="32" creationId="{00000000-0000-0000-0000-000000000000}"/>
          </ac:spMkLst>
        </pc:spChg>
        <pc:spChg chg="add mod">
          <ac:chgData name="Zachary Bengtsson" userId="S::zachary.bengtsson@ssaihq.com::166dca40-ac4b-41ee-a243-5e19896d54f3" providerId="AD" clId="Web-{53DF87EB-4514-4F04-A13A-DBFAC79E9E8B}" dt="2020-05-13T17:37:32.890" v="123" actId="1076"/>
          <ac:spMkLst>
            <pc:docMk/>
            <pc:sldMk cId="1308783941" sldId="279"/>
            <ac:spMk id="33" creationId="{845E9E44-AE17-4F4A-8F53-390448849380}"/>
          </ac:spMkLst>
        </pc:spChg>
        <pc:spChg chg="add mod">
          <ac:chgData name="Zachary Bengtsson" userId="S::zachary.bengtsson@ssaihq.com::166dca40-ac4b-41ee-a243-5e19896d54f3" providerId="AD" clId="Web-{53DF87EB-4514-4F04-A13A-DBFAC79E9E8B}" dt="2020-05-13T17:39:44.248" v="266" actId="1076"/>
          <ac:spMkLst>
            <pc:docMk/>
            <pc:sldMk cId="1308783941" sldId="279"/>
            <ac:spMk id="34" creationId="{CB959905-C772-430A-96CF-84626D09AC4A}"/>
          </ac:spMkLst>
        </pc:spChg>
      </pc:sldChg>
    </pc:docChg>
  </pc:docChgLst>
  <pc:docChgLst>
    <pc:chgData name="Shelby Ingram" userId="S::shelby.ingram@ssaihq.com::ed753731-4535-450d-b397-52ea87a2d985" providerId="AD" clId="Web-{913BAD56-D944-3470-437C-69C7D19B6054}"/>
    <pc:docChg chg="modSld">
      <pc:chgData name="Shelby Ingram" userId="S::shelby.ingram@ssaihq.com::ed753731-4535-450d-b397-52ea87a2d985" providerId="AD" clId="Web-{913BAD56-D944-3470-437C-69C7D19B6054}" dt="2020-05-13T17:49:12.350" v="4" actId="20577"/>
      <pc:docMkLst>
        <pc:docMk/>
      </pc:docMkLst>
      <pc:sldChg chg="delSp modSp">
        <pc:chgData name="Shelby Ingram" userId="S::shelby.ingram@ssaihq.com::ed753731-4535-450d-b397-52ea87a2d985" providerId="AD" clId="Web-{913BAD56-D944-3470-437C-69C7D19B6054}" dt="2020-05-13T17:49:12.350" v="4" actId="20577"/>
        <pc:sldMkLst>
          <pc:docMk/>
          <pc:sldMk cId="1308783941" sldId="279"/>
        </pc:sldMkLst>
        <pc:spChg chg="del">
          <ac:chgData name="Shelby Ingram" userId="S::shelby.ingram@ssaihq.com::ed753731-4535-450d-b397-52ea87a2d985" providerId="AD" clId="Web-{913BAD56-D944-3470-437C-69C7D19B6054}" dt="2020-05-13T17:45:43.131" v="0"/>
          <ac:spMkLst>
            <pc:docMk/>
            <pc:sldMk cId="1308783941" sldId="279"/>
            <ac:spMk id="9" creationId="{00000000-0000-0000-0000-000000000000}"/>
          </ac:spMkLst>
        </pc:spChg>
        <pc:spChg chg="mod">
          <ac:chgData name="Shelby Ingram" userId="S::shelby.ingram@ssaihq.com::ed753731-4535-450d-b397-52ea87a2d985" providerId="AD" clId="Web-{913BAD56-D944-3470-437C-69C7D19B6054}" dt="2020-05-13T17:49:12.350" v="4" actId="20577"/>
          <ac:spMkLst>
            <pc:docMk/>
            <pc:sldMk cId="1308783941" sldId="279"/>
            <ac:spMk id="28" creationId="{00000000-0000-0000-0000-000000000000}"/>
          </ac:spMkLst>
        </pc:spChg>
        <pc:spChg chg="mod">
          <ac:chgData name="Shelby Ingram" userId="S::shelby.ingram@ssaihq.com::ed753731-4535-450d-b397-52ea87a2d985" providerId="AD" clId="Web-{913BAD56-D944-3470-437C-69C7D19B6054}" dt="2020-05-13T17:46:01.334" v="1" actId="20577"/>
          <ac:spMkLst>
            <pc:docMk/>
            <pc:sldMk cId="1308783941" sldId="279"/>
            <ac:spMk id="32" creationId="{00000000-0000-0000-0000-000000000000}"/>
          </ac:spMkLst>
        </pc:spChg>
      </pc:sldChg>
    </pc:docChg>
  </pc:docChgLst>
  <pc:docChgLst>
    <pc:chgData name="Shelby Ingram" userId="S::shelby.ingram@ssaihq.com::ed753731-4535-450d-b397-52ea87a2d985" providerId="AD" clId="Web-{802B6E19-0B5E-D49C-9A72-A0405C9C19FE}"/>
    <pc:docChg chg="addSld modSld">
      <pc:chgData name="Shelby Ingram" userId="S::shelby.ingram@ssaihq.com::ed753731-4535-450d-b397-52ea87a2d985" providerId="AD" clId="Web-{802B6E19-0B5E-D49C-9A72-A0405C9C19FE}" dt="2020-05-26T20:50:43.243" v="468" actId="20577"/>
      <pc:docMkLst>
        <pc:docMk/>
      </pc:docMkLst>
      <pc:sldChg chg="modSp">
        <pc:chgData name="Shelby Ingram" userId="S::shelby.ingram@ssaihq.com::ed753731-4535-450d-b397-52ea87a2d985" providerId="AD" clId="Web-{802B6E19-0B5E-D49C-9A72-A0405C9C19FE}" dt="2020-05-26T20:41:51.533" v="391" actId="20577"/>
        <pc:sldMkLst>
          <pc:docMk/>
          <pc:sldMk cId="1466792616" sldId="259"/>
        </pc:sldMkLst>
        <pc:spChg chg="mod">
          <ac:chgData name="Shelby Ingram" userId="S::shelby.ingram@ssaihq.com::ed753731-4535-450d-b397-52ea87a2d985" providerId="AD" clId="Web-{802B6E19-0B5E-D49C-9A72-A0405C9C19FE}" dt="2020-05-26T20:41:51.533" v="391" actId="20577"/>
          <ac:spMkLst>
            <pc:docMk/>
            <pc:sldMk cId="1466792616" sldId="259"/>
            <ac:spMk id="22" creationId="{00000000-0000-0000-0000-000000000000}"/>
          </ac:spMkLst>
        </pc:spChg>
      </pc:sldChg>
      <pc:sldChg chg="modSp">
        <pc:chgData name="Shelby Ingram" userId="S::shelby.ingram@ssaihq.com::ed753731-4535-450d-b397-52ea87a2d985" providerId="AD" clId="Web-{802B6E19-0B5E-D49C-9A72-A0405C9C19FE}" dt="2020-05-26T20:43:40.460" v="412" actId="20577"/>
        <pc:sldMkLst>
          <pc:docMk/>
          <pc:sldMk cId="1706329776" sldId="261"/>
        </pc:sldMkLst>
        <pc:spChg chg="mod">
          <ac:chgData name="Shelby Ingram" userId="S::shelby.ingram@ssaihq.com::ed753731-4535-450d-b397-52ea87a2d985" providerId="AD" clId="Web-{802B6E19-0B5E-D49C-9A72-A0405C9C19FE}" dt="2020-05-26T20:43:40.460" v="412" actId="20577"/>
          <ac:spMkLst>
            <pc:docMk/>
            <pc:sldMk cId="1706329776" sldId="261"/>
            <ac:spMk id="3" creationId="{00000000-0000-0000-0000-000000000000}"/>
          </ac:spMkLst>
        </pc:spChg>
        <pc:spChg chg="mod">
          <ac:chgData name="Shelby Ingram" userId="S::shelby.ingram@ssaihq.com::ed753731-4535-450d-b397-52ea87a2d985" providerId="AD" clId="Web-{802B6E19-0B5E-D49C-9A72-A0405C9C19FE}" dt="2020-05-26T20:43:09.724" v="398" actId="20577"/>
          <ac:spMkLst>
            <pc:docMk/>
            <pc:sldMk cId="1706329776" sldId="261"/>
            <ac:spMk id="41" creationId="{00000000-0000-0000-0000-000000000000}"/>
          </ac:spMkLst>
        </pc:spChg>
      </pc:sldChg>
      <pc:sldChg chg="modSp">
        <pc:chgData name="Shelby Ingram" userId="S::shelby.ingram@ssaihq.com::ed753731-4535-450d-b397-52ea87a2d985" providerId="AD" clId="Web-{802B6E19-0B5E-D49C-9A72-A0405C9C19FE}" dt="2020-05-26T20:46:37.170" v="429" actId="20577"/>
        <pc:sldMkLst>
          <pc:docMk/>
          <pc:sldMk cId="1513250874" sldId="263"/>
        </pc:sldMkLst>
        <pc:spChg chg="mod">
          <ac:chgData name="Shelby Ingram" userId="S::shelby.ingram@ssaihq.com::ed753731-4535-450d-b397-52ea87a2d985" providerId="AD" clId="Web-{802B6E19-0B5E-D49C-9A72-A0405C9C19FE}" dt="2020-05-26T20:46:37.170" v="429" actId="20577"/>
          <ac:spMkLst>
            <pc:docMk/>
            <pc:sldMk cId="1513250874" sldId="263"/>
            <ac:spMk id="40" creationId="{00000000-0000-0000-0000-000000000000}"/>
          </ac:spMkLst>
        </pc:spChg>
      </pc:sldChg>
      <pc:sldChg chg="modSp">
        <pc:chgData name="Shelby Ingram" userId="S::shelby.ingram@ssaihq.com::ed753731-4535-450d-b397-52ea87a2d985" providerId="AD" clId="Web-{802B6E19-0B5E-D49C-9A72-A0405C9C19FE}" dt="2020-05-26T20:48:18.893" v="465" actId="20577"/>
        <pc:sldMkLst>
          <pc:docMk/>
          <pc:sldMk cId="803392969" sldId="264"/>
        </pc:sldMkLst>
        <pc:spChg chg="mod">
          <ac:chgData name="Shelby Ingram" userId="S::shelby.ingram@ssaihq.com::ed753731-4535-450d-b397-52ea87a2d985" providerId="AD" clId="Web-{802B6E19-0B5E-D49C-9A72-A0405C9C19FE}" dt="2020-05-26T20:47:46.392" v="451" actId="20577"/>
          <ac:spMkLst>
            <pc:docMk/>
            <pc:sldMk cId="803392969" sldId="264"/>
            <ac:spMk id="40" creationId="{00000000-0000-0000-0000-000000000000}"/>
          </ac:spMkLst>
        </pc:spChg>
        <pc:spChg chg="mod">
          <ac:chgData name="Shelby Ingram" userId="S::shelby.ingram@ssaihq.com::ed753731-4535-450d-b397-52ea87a2d985" providerId="AD" clId="Web-{802B6E19-0B5E-D49C-9A72-A0405C9C19FE}" dt="2020-05-26T20:48:18.893" v="465" actId="20577"/>
          <ac:spMkLst>
            <pc:docMk/>
            <pc:sldMk cId="803392969" sldId="264"/>
            <ac:spMk id="41" creationId="{00000000-0000-0000-0000-000000000000}"/>
          </ac:spMkLst>
        </pc:spChg>
      </pc:sldChg>
      <pc:sldChg chg="modSp">
        <pc:chgData name="Shelby Ingram" userId="S::shelby.ingram@ssaihq.com::ed753731-4535-450d-b397-52ea87a2d985" providerId="AD" clId="Web-{802B6E19-0B5E-D49C-9A72-A0405C9C19FE}" dt="2020-05-26T20:50:43.243" v="468" actId="20577"/>
        <pc:sldMkLst>
          <pc:docMk/>
          <pc:sldMk cId="2195482675" sldId="273"/>
        </pc:sldMkLst>
        <pc:spChg chg="mod">
          <ac:chgData name="Shelby Ingram" userId="S::shelby.ingram@ssaihq.com::ed753731-4535-450d-b397-52ea87a2d985" providerId="AD" clId="Web-{802B6E19-0B5E-D49C-9A72-A0405C9C19FE}" dt="2020-05-26T20:50:43.243" v="468" actId="20577"/>
          <ac:spMkLst>
            <pc:docMk/>
            <pc:sldMk cId="2195482675" sldId="273"/>
            <ac:spMk id="42" creationId="{00000000-0000-0000-0000-000000000000}"/>
          </ac:spMkLst>
        </pc:spChg>
      </pc:sldChg>
      <pc:sldChg chg="delSp modSp">
        <pc:chgData name="Shelby Ingram" userId="S::shelby.ingram@ssaihq.com::ed753731-4535-450d-b397-52ea87a2d985" providerId="AD" clId="Web-{802B6E19-0B5E-D49C-9A72-A0405C9C19FE}" dt="2020-05-26T20:33:22.403" v="43" actId="1076"/>
        <pc:sldMkLst>
          <pc:docMk/>
          <pc:sldMk cId="1308783941" sldId="279"/>
        </pc:sldMkLst>
        <pc:spChg chg="mod">
          <ac:chgData name="Shelby Ingram" userId="S::shelby.ingram@ssaihq.com::ed753731-4535-450d-b397-52ea87a2d985" providerId="AD" clId="Web-{802B6E19-0B5E-D49C-9A72-A0405C9C19FE}" dt="2020-05-26T20:33:22.403" v="43" actId="1076"/>
          <ac:spMkLst>
            <pc:docMk/>
            <pc:sldMk cId="1308783941" sldId="279"/>
            <ac:spMk id="2" creationId="{00000000-0000-0000-0000-000000000000}"/>
          </ac:spMkLst>
        </pc:spChg>
        <pc:spChg chg="mod">
          <ac:chgData name="Shelby Ingram" userId="S::shelby.ingram@ssaihq.com::ed753731-4535-450d-b397-52ea87a2d985" providerId="AD" clId="Web-{802B6E19-0B5E-D49C-9A72-A0405C9C19FE}" dt="2020-05-26T20:33:22.356" v="42" actId="1076"/>
          <ac:spMkLst>
            <pc:docMk/>
            <pc:sldMk cId="1308783941" sldId="279"/>
            <ac:spMk id="28" creationId="{00000000-0000-0000-0000-000000000000}"/>
          </ac:spMkLst>
        </pc:spChg>
        <pc:spChg chg="del mod">
          <ac:chgData name="Shelby Ingram" userId="S::shelby.ingram@ssaihq.com::ed753731-4535-450d-b397-52ea87a2d985" providerId="AD" clId="Web-{802B6E19-0B5E-D49C-9A72-A0405C9C19FE}" dt="2020-05-26T20:33:22.184" v="39"/>
          <ac:spMkLst>
            <pc:docMk/>
            <pc:sldMk cId="1308783941" sldId="279"/>
            <ac:spMk id="32" creationId="{00000000-0000-0000-0000-000000000000}"/>
          </ac:spMkLst>
        </pc:spChg>
        <pc:spChg chg="del">
          <ac:chgData name="Shelby Ingram" userId="S::shelby.ingram@ssaihq.com::ed753731-4535-450d-b397-52ea87a2d985" providerId="AD" clId="Web-{802B6E19-0B5E-D49C-9A72-A0405C9C19FE}" dt="2020-05-26T20:33:22.200" v="40"/>
          <ac:spMkLst>
            <pc:docMk/>
            <pc:sldMk cId="1308783941" sldId="279"/>
            <ac:spMk id="35" creationId="{B0BE0B40-0C6B-45B1-90FA-94D9D9C83EAA}"/>
          </ac:spMkLst>
        </pc:spChg>
      </pc:sldChg>
      <pc:sldChg chg="delSp modSp add replId">
        <pc:chgData name="Shelby Ingram" userId="S::shelby.ingram@ssaihq.com::ed753731-4535-450d-b397-52ea87a2d985" providerId="AD" clId="Web-{802B6E19-0B5E-D49C-9A72-A0405C9C19FE}" dt="2020-05-26T20:39:09.073" v="390" actId="20577"/>
        <pc:sldMkLst>
          <pc:docMk/>
          <pc:sldMk cId="521245739" sldId="280"/>
        </pc:sldMkLst>
        <pc:spChg chg="del">
          <ac:chgData name="Shelby Ingram" userId="S::shelby.ingram@ssaihq.com::ed753731-4535-450d-b397-52ea87a2d985" providerId="AD" clId="Web-{802B6E19-0B5E-D49C-9A72-A0405C9C19FE}" dt="2020-05-26T20:34:02.889" v="64"/>
          <ac:spMkLst>
            <pc:docMk/>
            <pc:sldMk cId="521245739" sldId="280"/>
            <ac:spMk id="2" creationId="{00000000-0000-0000-0000-000000000000}"/>
          </ac:spMkLst>
        </pc:spChg>
        <pc:spChg chg="mod">
          <ac:chgData name="Shelby Ingram" userId="S::shelby.ingram@ssaihq.com::ed753731-4535-450d-b397-52ea87a2d985" providerId="AD" clId="Web-{802B6E19-0B5E-D49C-9A72-A0405C9C19FE}" dt="2020-05-26T20:33:37.403" v="51" actId="20577"/>
          <ac:spMkLst>
            <pc:docMk/>
            <pc:sldMk cId="521245739" sldId="280"/>
            <ac:spMk id="3" creationId="{00000000-0000-0000-0000-000000000000}"/>
          </ac:spMkLst>
        </pc:spChg>
        <pc:spChg chg="del">
          <ac:chgData name="Shelby Ingram" userId="S::shelby.ingram@ssaihq.com::ed753731-4535-450d-b397-52ea87a2d985" providerId="AD" clId="Web-{802B6E19-0B5E-D49C-9A72-A0405C9C19FE}" dt="2020-05-26T20:34:51.563" v="120"/>
          <ac:spMkLst>
            <pc:docMk/>
            <pc:sldMk cId="521245739" sldId="280"/>
            <ac:spMk id="28" creationId="{00000000-0000-0000-0000-000000000000}"/>
          </ac:spMkLst>
        </pc:spChg>
        <pc:spChg chg="del">
          <ac:chgData name="Shelby Ingram" userId="S::shelby.ingram@ssaihq.com::ed753731-4535-450d-b397-52ea87a2d985" providerId="AD" clId="Web-{802B6E19-0B5E-D49C-9A72-A0405C9C19FE}" dt="2020-05-26T20:35:27.642" v="158"/>
          <ac:spMkLst>
            <pc:docMk/>
            <pc:sldMk cId="521245739" sldId="280"/>
            <ac:spMk id="29" creationId="{214E3BE5-EFD1-43D2-AD91-542CF655D354}"/>
          </ac:spMkLst>
        </pc:spChg>
        <pc:spChg chg="del">
          <ac:chgData name="Shelby Ingram" userId="S::shelby.ingram@ssaihq.com::ed753731-4535-450d-b397-52ea87a2d985" providerId="AD" clId="Web-{802B6E19-0B5E-D49C-9A72-A0405C9C19FE}" dt="2020-05-26T20:34:30.327" v="103"/>
          <ac:spMkLst>
            <pc:docMk/>
            <pc:sldMk cId="521245739" sldId="280"/>
            <ac:spMk id="32" creationId="{00000000-0000-0000-0000-000000000000}"/>
          </ac:spMkLst>
        </pc:spChg>
        <pc:spChg chg="del mod">
          <ac:chgData name="Shelby Ingram" userId="S::shelby.ingram@ssaihq.com::ed753731-4535-450d-b397-52ea87a2d985" providerId="AD" clId="Web-{802B6E19-0B5E-D49C-9A72-A0405C9C19FE}" dt="2020-05-26T20:35:34.346" v="160"/>
          <ac:spMkLst>
            <pc:docMk/>
            <pc:sldMk cId="521245739" sldId="280"/>
            <ac:spMk id="34" creationId="{CB959905-C772-430A-96CF-84626D09AC4A}"/>
          </ac:spMkLst>
        </pc:spChg>
        <pc:spChg chg="del">
          <ac:chgData name="Shelby Ingram" userId="S::shelby.ingram@ssaihq.com::ed753731-4535-450d-b397-52ea87a2d985" providerId="AD" clId="Web-{802B6E19-0B5E-D49C-9A72-A0405C9C19FE}" dt="2020-05-26T20:34:31.859" v="104"/>
          <ac:spMkLst>
            <pc:docMk/>
            <pc:sldMk cId="521245739" sldId="280"/>
            <ac:spMk id="35" creationId="{B0BE0B40-0C6B-45B1-90FA-94D9D9C83EAA}"/>
          </ac:spMkLst>
        </pc:spChg>
        <pc:spChg chg="mod">
          <ac:chgData name="Shelby Ingram" userId="S::shelby.ingram@ssaihq.com::ed753731-4535-450d-b397-52ea87a2d985" providerId="AD" clId="Web-{802B6E19-0B5E-D49C-9A72-A0405C9C19FE}" dt="2020-05-26T20:39:09.073" v="390" actId="20577"/>
          <ac:spMkLst>
            <pc:docMk/>
            <pc:sldMk cId="521245739" sldId="280"/>
            <ac:spMk id="75" creationId="{00000000-0000-0000-0000-000000000000}"/>
          </ac:spMkLst>
        </pc:spChg>
      </pc:sldChg>
    </pc:docChg>
  </pc:docChgLst>
  <pc:docChgLst>
    <pc:chgData name="Sydney Neugebauer" userId="S::sydney.neugebauer@ssaihq.com::c100aada-79ab-4261-9f8b-10907f0e4975" providerId="AD" clId="Web-{169F571C-C82F-76A3-D4DD-795EFD9B19B0}"/>
    <pc:docChg chg="modSld">
      <pc:chgData name="Sydney Neugebauer" userId="S::sydney.neugebauer@ssaihq.com::c100aada-79ab-4261-9f8b-10907f0e4975" providerId="AD" clId="Web-{169F571C-C82F-76A3-D4DD-795EFD9B19B0}" dt="2020-05-13T18:00:34.688" v="26" actId="20577"/>
      <pc:docMkLst>
        <pc:docMk/>
      </pc:docMkLst>
      <pc:sldChg chg="modSp">
        <pc:chgData name="Sydney Neugebauer" userId="S::sydney.neugebauer@ssaihq.com::c100aada-79ab-4261-9f8b-10907f0e4975" providerId="AD" clId="Web-{169F571C-C82F-76A3-D4DD-795EFD9B19B0}" dt="2020-05-13T18:00:34.688" v="26" actId="20577"/>
        <pc:sldMkLst>
          <pc:docMk/>
          <pc:sldMk cId="1308783941" sldId="279"/>
        </pc:sldMkLst>
        <pc:spChg chg="mod">
          <ac:chgData name="Sydney Neugebauer" userId="S::sydney.neugebauer@ssaihq.com::c100aada-79ab-4261-9f8b-10907f0e4975" providerId="AD" clId="Web-{169F571C-C82F-76A3-D4DD-795EFD9B19B0}" dt="2020-05-13T18:00:34.688" v="26" actId="20577"/>
          <ac:spMkLst>
            <pc:docMk/>
            <pc:sldMk cId="1308783941" sldId="279"/>
            <ac:spMk id="3" creationId="{00000000-0000-0000-0000-000000000000}"/>
          </ac:spMkLst>
        </pc:spChg>
        <pc:spChg chg="mod">
          <ac:chgData name="Sydney Neugebauer" userId="S::sydney.neugebauer@ssaihq.com::c100aada-79ab-4261-9f8b-10907f0e4975" providerId="AD" clId="Web-{169F571C-C82F-76A3-D4DD-795EFD9B19B0}" dt="2020-05-13T17:59:18.653" v="1" actId="20577"/>
          <ac:spMkLst>
            <pc:docMk/>
            <pc:sldMk cId="1308783941" sldId="279"/>
            <ac:spMk id="28" creationId="{00000000-0000-0000-0000-000000000000}"/>
          </ac:spMkLst>
        </pc:spChg>
        <pc:spChg chg="mod">
          <ac:chgData name="Sydney Neugebauer" userId="S::sydney.neugebauer@ssaihq.com::c100aada-79ab-4261-9f8b-10907f0e4975" providerId="AD" clId="Web-{169F571C-C82F-76A3-D4DD-795EFD9B19B0}" dt="2020-05-13T17:59:21.044" v="2" actId="1076"/>
          <ac:spMkLst>
            <pc:docMk/>
            <pc:sldMk cId="1308783941" sldId="279"/>
            <ac:spMk id="30" creationId="{00000000-0000-0000-0000-000000000000}"/>
          </ac:spMkLst>
        </pc:spChg>
        <pc:spChg chg="mod">
          <ac:chgData name="Sydney Neugebauer" userId="S::sydney.neugebauer@ssaihq.com::c100aada-79ab-4261-9f8b-10907f0e4975" providerId="AD" clId="Web-{169F571C-C82F-76A3-D4DD-795EFD9B19B0}" dt="2020-05-13T17:59:58.717" v="22" actId="20577"/>
          <ac:spMkLst>
            <pc:docMk/>
            <pc:sldMk cId="1308783941" sldId="279"/>
            <ac:spMk id="31" creationId="{00000000-0000-0000-0000-000000000000}"/>
          </ac:spMkLst>
        </pc:spChg>
        <pc:spChg chg="mod">
          <ac:chgData name="Sydney Neugebauer" userId="S::sydney.neugebauer@ssaihq.com::c100aada-79ab-4261-9f8b-10907f0e4975" providerId="AD" clId="Web-{169F571C-C82F-76A3-D4DD-795EFD9B19B0}" dt="2020-05-13T17:59:25.497" v="3" actId="1076"/>
          <ac:spMkLst>
            <pc:docMk/>
            <pc:sldMk cId="1308783941" sldId="279"/>
            <ac:spMk id="32" creationId="{00000000-0000-0000-0000-000000000000}"/>
          </ac:spMkLst>
        </pc:spChg>
      </pc:sldChg>
    </pc:docChg>
  </pc:docChgLst>
  <pc:docChgLst>
    <pc:chgData name="Shelby Ingram" userId="S::shelby.ingram@ssaihq.com::ed753731-4535-450d-b397-52ea87a2d985" providerId="AD" clId="Web-{084CDB9A-6115-44C7-B826-24C76E9D89C9}"/>
    <pc:docChg chg="modSld">
      <pc:chgData name="Shelby Ingram" userId="S::shelby.ingram@ssaihq.com::ed753731-4535-450d-b397-52ea87a2d985" providerId="AD" clId="Web-{084CDB9A-6115-44C7-B826-24C76E9D89C9}" dt="2020-05-13T17:35:08.099" v="8" actId="20577"/>
      <pc:docMkLst>
        <pc:docMk/>
      </pc:docMkLst>
      <pc:sldChg chg="modSp">
        <pc:chgData name="Shelby Ingram" userId="S::shelby.ingram@ssaihq.com::ed753731-4535-450d-b397-52ea87a2d985" providerId="AD" clId="Web-{084CDB9A-6115-44C7-B826-24C76E9D89C9}" dt="2020-05-13T17:35:08.099" v="8" actId="20577"/>
        <pc:sldMkLst>
          <pc:docMk/>
          <pc:sldMk cId="1466792616" sldId="259"/>
        </pc:sldMkLst>
        <pc:spChg chg="mod">
          <ac:chgData name="Shelby Ingram" userId="S::shelby.ingram@ssaihq.com::ed753731-4535-450d-b397-52ea87a2d985" providerId="AD" clId="Web-{084CDB9A-6115-44C7-B826-24C76E9D89C9}" dt="2020-05-13T17:35:08.099" v="8" actId="20577"/>
          <ac:spMkLst>
            <pc:docMk/>
            <pc:sldMk cId="1466792616" sldId="259"/>
            <ac:spMk id="2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5/31/2020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5/31/2020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hyperlink" Target="http://www.irs.gov/publications/p519/ar02.html#en_US_2013_publink100022282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4" y="2742836"/>
            <a:ext cx="7214125"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Summer</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3. </a:t>
            </a:r>
            <a:r>
              <a:rPr lang="en-US" sz="3200" dirty="0">
                <a:solidFill>
                  <a:srgbClr val="0061AA"/>
                </a:solidFill>
              </a:rPr>
              <a:t>Participant Expectations</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615495"/>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Cell Phone Usage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744065" y="2375218"/>
            <a:ext cx="5721992" cy="24237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Cell phone usage should be kept to a minimum, including texting.</a:t>
            </a:r>
          </a:p>
          <a:p>
            <a:pPr marL="285750" indent="-285750">
              <a:spcBef>
                <a:spcPts val="0"/>
              </a:spcBef>
              <a:spcAft>
                <a:spcPts val="3000"/>
              </a:spcAft>
              <a:buClr>
                <a:srgbClr val="EF282F"/>
              </a:buClr>
              <a:buFont typeface="Webdings" panose="05030102010509060703" pitchFamily="18" charset="2"/>
              <a:buChar char="4"/>
            </a:pPr>
            <a:r>
              <a:rPr lang="en-US" sz="1800" dirty="0"/>
              <a:t>Personal phone calls should be made during breaks or before/after work.</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929" y="2282698"/>
            <a:ext cx="3141028" cy="3102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6927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Participant Reporting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082169"/>
            <a:ext cx="9786520" cy="56742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latin typeface="Century Gothic"/>
              </a:rPr>
              <a:t>Personal Growth Assessments</a:t>
            </a:r>
            <a:r>
              <a:rPr lang="en-US" sz="1600" dirty="0">
                <a:solidFill>
                  <a:srgbClr val="0061AA"/>
                </a:solidFill>
                <a:latin typeface="Century Gothic"/>
              </a:rPr>
              <a:t>: </a:t>
            </a:r>
            <a:r>
              <a:rPr lang="en-US" sz="1600" dirty="0">
                <a:latin typeface="Century Gothic"/>
              </a:rPr>
              <a:t>These are two online assessments (entrance &amp; exit) that collect information relating to participant skill levels and expectations, which help to gather the impact of DEVELOP, and provide valuable feedback to nodes and the program.</a:t>
            </a:r>
          </a:p>
          <a:p>
            <a:pPr marL="742950" lvl="1" indent="-285750">
              <a:spcBef>
                <a:spcPts val="0"/>
              </a:spcBef>
              <a:spcAft>
                <a:spcPts val="600"/>
              </a:spcAft>
              <a:buClr>
                <a:srgbClr val="EF282F"/>
              </a:buClr>
              <a:buFont typeface="Arial,Sans-Serif"/>
              <a:buChar char="•"/>
            </a:pPr>
            <a:r>
              <a:rPr lang="en-US" dirty="0">
                <a:latin typeface="Century Gothic"/>
              </a:rPr>
              <a:t>Entrance Assessment - week 1</a:t>
            </a:r>
          </a:p>
          <a:p>
            <a:pPr marL="742950" lvl="1" indent="-285750">
              <a:spcBef>
                <a:spcPts val="0"/>
              </a:spcBef>
              <a:spcAft>
                <a:spcPts val="600"/>
              </a:spcAft>
              <a:buClr>
                <a:srgbClr val="EF282F"/>
              </a:buClr>
              <a:buFont typeface="Arial,Sans-Serif"/>
              <a:buChar char="•"/>
            </a:pPr>
            <a:r>
              <a:rPr lang="en-US" dirty="0">
                <a:latin typeface="Century Gothic"/>
              </a:rPr>
              <a:t>Exit Assessment - week 10</a:t>
            </a:r>
            <a:endParaRPr lang="en-US" dirty="0"/>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Exit Survey</a:t>
            </a:r>
            <a:r>
              <a:rPr lang="en-US" sz="1600" dirty="0">
                <a:solidFill>
                  <a:srgbClr val="0061AA"/>
                </a:solidFill>
              </a:rPr>
              <a:t>: </a:t>
            </a:r>
            <a:r>
              <a:rPr lang="en-US" sz="1600" dirty="0"/>
              <a:t>This is an anonymous online survey that we ask all participants to take. It is DEVELOP’s performance review and allows for a national perspective on the program, leadership, and advisors. It helps DEVELOP evolve and improve, and we value your input greatly!</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Link emailed - week 10</a:t>
            </a:r>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Performance Reviews</a:t>
            </a:r>
            <a:r>
              <a:rPr lang="en-US" sz="1600" dirty="0">
                <a:solidFill>
                  <a:srgbClr val="0061AA"/>
                </a:solidFill>
              </a:rPr>
              <a:t>: </a:t>
            </a:r>
            <a:r>
              <a:rPr lang="en-US" sz="1600" dirty="0"/>
              <a:t>DEVELOP’s main objective is to assist participants in developing both professionally and personally. Part of this process is giving feedback in performance reviews at the middle and end of the term. Please consider this process constructive and take any feedback as goals for improvement.</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Midterm Review - typically weeks 5 or 6</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End of Term Review - typically weeks 9 or 10</a:t>
            </a:r>
          </a:p>
          <a:p>
            <a:pPr marL="342900" indent="-342900">
              <a:spcBef>
                <a:spcPts val="0"/>
              </a:spcBef>
              <a:spcAft>
                <a:spcPts val="600"/>
              </a:spcAft>
              <a:buClr>
                <a:srgbClr val="EF282F"/>
              </a:buClr>
              <a:buFont typeface="Webdings" panose="05030102010509060703" pitchFamily="18" charset="2"/>
              <a:buChar char="4"/>
            </a:pPr>
            <a:r>
              <a:rPr lang="en-US" sz="1600" b="1" dirty="0">
                <a:solidFill>
                  <a:srgbClr val="0061AA"/>
                </a:solidFill>
                <a:latin typeface="Century Gothic" panose="020F0302020204030204"/>
              </a:rPr>
              <a:t>Alumni Survey</a:t>
            </a:r>
            <a:r>
              <a:rPr lang="en-US" sz="1600" dirty="0">
                <a:solidFill>
                  <a:srgbClr val="0061AA"/>
                </a:solidFill>
                <a:latin typeface="Century Gothic" panose="020F0302020204030204"/>
              </a:rPr>
              <a:t>: </a:t>
            </a:r>
            <a:r>
              <a:rPr lang="en-US" sz="1600" dirty="0">
                <a:latin typeface="Century Gothic" panose="020F0302020204030204"/>
              </a:rPr>
              <a:t>In recent years, a survey has been shared with alumni to assess the impact of DEVELOP, enhance the network of alumni engaged with the program, and assess the career fields that participants progress into. We look forward to surveying you in the near future! Before you leave this term, please make sure that DEVELOP has the best email address to reach you.</a:t>
            </a:r>
            <a:endParaRPr lang="en-US" sz="1600" dirty="0"/>
          </a:p>
        </p:txBody>
      </p:sp>
    </p:spTree>
    <p:extLst>
      <p:ext uri="{BB962C8B-B14F-4D97-AF65-F5344CB8AC3E}">
        <p14:creationId xmlns:p14="http://schemas.microsoft.com/office/powerpoint/2010/main" val="151325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Dealing w/Personnel Issues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7295973" cy="551608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Things will arise!</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We are all human and sometimes forget that others </a:t>
            </a:r>
            <a:r>
              <a:rPr lang="en-US" sz="1800" dirty="0" smtClean="0">
                <a:latin typeface="Century Gothic"/>
              </a:rPr>
              <a:t>are, </a:t>
            </a:r>
            <a:r>
              <a:rPr lang="en-US" sz="1800" dirty="0">
                <a:latin typeface="Century Gothic"/>
              </a:rPr>
              <a:t>too.</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#1 – Don’t put anything in writing. Should a personnel issue arise, immediately and verbally communicate the situation up the chain.</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Do not send emails about the situation - remember that NASA emails are NOT private.</a:t>
            </a:r>
          </a:p>
          <a:p>
            <a:pPr marL="285750" indent="-285750">
              <a:spcBef>
                <a:spcPts val="0"/>
              </a:spcBef>
              <a:spcAft>
                <a:spcPts val="1800"/>
              </a:spcAft>
              <a:buClr>
                <a:srgbClr val="EF282F"/>
              </a:buClr>
              <a:buFont typeface="Webdings" panose="05030102010509060703" pitchFamily="18" charset="2"/>
              <a:buChar char="4"/>
            </a:pPr>
            <a:r>
              <a:rPr lang="en-US" sz="1800" dirty="0"/>
              <a:t>Make all efforts to maintain a positive </a:t>
            </a:r>
            <a:r>
              <a:rPr lang="en-US" sz="1800" dirty="0" smtClean="0"/>
              <a:t>‘virtual’ work </a:t>
            </a:r>
            <a:r>
              <a:rPr lang="en-US" sz="1800" dirty="0"/>
              <a:t>environment. </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Participants can feel comfortable coming to Leads with issues they are having with other </a:t>
            </a:r>
            <a:r>
              <a:rPr lang="en-US" sz="1800" dirty="0" err="1">
                <a:latin typeface="Century Gothic"/>
              </a:rPr>
              <a:t>DEVELOPers</a:t>
            </a:r>
            <a:r>
              <a:rPr lang="en-US" sz="1800" dirty="0">
                <a:latin typeface="Century Gothic"/>
              </a:rPr>
              <a:t>.</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If you are having an issues with a Lead/Fellow or Advisor, call Karen or Stephanie.</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If you would like counseling for how to respond to a specific situation call Karen or Stephanie.</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grpSp>
        <p:nvGrpSpPr>
          <p:cNvPr id="2" name="Group 1"/>
          <p:cNvGrpSpPr/>
          <p:nvPr/>
        </p:nvGrpSpPr>
        <p:grpSpPr>
          <a:xfrm>
            <a:off x="7646850" y="2302721"/>
            <a:ext cx="2157617" cy="2496222"/>
            <a:chOff x="7848600" y="2912928"/>
            <a:chExt cx="2157617" cy="2496222"/>
          </a:xfrm>
        </p:grpSpPr>
        <p:sp>
          <p:nvSpPr>
            <p:cNvPr id="41" name="Rectangle 40"/>
            <p:cNvSpPr/>
            <p:nvPr/>
          </p:nvSpPr>
          <p:spPr>
            <a:xfrm>
              <a:off x="7848600" y="2912928"/>
              <a:ext cx="2157617" cy="739588"/>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a:rPr>
                <a:t>Karen or </a:t>
              </a:r>
              <a:r>
                <a:rPr lang="en-US" kern="0" dirty="0">
                  <a:solidFill>
                    <a:schemeClr val="bg1"/>
                  </a:solidFill>
                  <a:latin typeface="Century Gothic"/>
                </a:rPr>
                <a:t>Stephanie</a:t>
              </a:r>
              <a:endParaRPr kumimoji="0" lang="en-US" sz="1800" b="0" i="0" u="none" strike="noStrike" kern="0" cap="none" spc="0" normalizeH="0" baseline="0" noProof="0" dirty="0">
                <a:ln>
                  <a:noFill/>
                </a:ln>
                <a:solidFill>
                  <a:schemeClr val="bg1"/>
                </a:solidFill>
                <a:effectLst/>
                <a:uLnTx/>
                <a:uFillTx/>
                <a:latin typeface="Century Gothic"/>
              </a:endParaRPr>
            </a:p>
          </p:txBody>
        </p:sp>
        <p:sp>
          <p:nvSpPr>
            <p:cNvPr id="43" name="Rectangle 42"/>
            <p:cNvSpPr/>
            <p:nvPr/>
          </p:nvSpPr>
          <p:spPr>
            <a:xfrm>
              <a:off x="7848600" y="4056376"/>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Century Gothic"/>
                </a:rPr>
                <a:t>Lead/Fellow</a:t>
              </a:r>
              <a:endParaRPr kumimoji="0" lang="en-US" sz="1800" b="0" i="0" u="none" strike="noStrike" kern="0" cap="none" spc="0" normalizeH="0" baseline="0" noProof="0" dirty="0">
                <a:ln>
                  <a:noFill/>
                </a:ln>
                <a:solidFill>
                  <a:schemeClr val="bg1"/>
                </a:solidFill>
                <a:effectLst/>
                <a:uLnTx/>
                <a:uFillTx/>
                <a:latin typeface="Century Gothic"/>
              </a:endParaRPr>
            </a:p>
          </p:txBody>
        </p:sp>
        <p:sp>
          <p:nvSpPr>
            <p:cNvPr id="45" name="Rectangle 44"/>
            <p:cNvSpPr/>
            <p:nvPr/>
          </p:nvSpPr>
          <p:spPr>
            <a:xfrm>
              <a:off x="7848600" y="4938503"/>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a:rPr>
                <a:t>Participant</a:t>
              </a:r>
            </a:p>
          </p:txBody>
        </p:sp>
        <p:sp>
          <p:nvSpPr>
            <p:cNvPr id="48" name="Down Arrow 47"/>
            <p:cNvSpPr/>
            <p:nvPr/>
          </p:nvSpPr>
          <p:spPr>
            <a:xfrm rot="10800000">
              <a:off x="8531845" y="3652515"/>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49" name="Down Arrow 48"/>
            <p:cNvSpPr/>
            <p:nvPr/>
          </p:nvSpPr>
          <p:spPr>
            <a:xfrm rot="10800000">
              <a:off x="8531845" y="4536883"/>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grpSp>
    </p:spTree>
    <p:extLst>
      <p:ext uri="{BB962C8B-B14F-4D97-AF65-F5344CB8AC3E}">
        <p14:creationId xmlns:p14="http://schemas.microsoft.com/office/powerpoint/2010/main" val="80339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Payments &amp; Taxes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40319"/>
            <a:ext cx="974136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200"/>
              </a:spcAft>
              <a:buClr>
                <a:srgbClr val="EF282F"/>
              </a:buClr>
            </a:pPr>
            <a:r>
              <a:rPr lang="en-US" sz="1800" b="1" dirty="0">
                <a:solidFill>
                  <a:srgbClr val="0061AA"/>
                </a:solidFill>
              </a:rPr>
              <a:t>Pay Scales</a:t>
            </a: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600" dirty="0"/>
              <a:t>All participants are part-time, temporary employees of SSAI</a:t>
            </a:r>
          </a:p>
          <a:p>
            <a:pPr marL="285750" indent="-285750">
              <a:spcBef>
                <a:spcPts val="0"/>
              </a:spcBef>
              <a:spcAft>
                <a:spcPts val="600"/>
              </a:spcAft>
              <a:buClr>
                <a:srgbClr val="EF282F"/>
              </a:buClr>
              <a:buFont typeface="Webdings" panose="05030102010509060703" pitchFamily="18" charset="2"/>
              <a:buChar char="4"/>
            </a:pPr>
            <a:r>
              <a:rPr lang="en-US" sz="1600" dirty="0"/>
              <a:t>Participants are paid on a step scale based on applicant classification and education level. Each node has a specific pay rate for each classification at the various education levels.</a:t>
            </a:r>
          </a:p>
          <a:p>
            <a:pPr marL="285750" indent="-285750">
              <a:spcBef>
                <a:spcPts val="0"/>
              </a:spcBef>
              <a:spcAft>
                <a:spcPts val="600"/>
              </a:spcAft>
              <a:buClr>
                <a:srgbClr val="EF282F"/>
              </a:buClr>
              <a:buFont typeface="Webdings" panose="05030102010509060703" pitchFamily="18" charset="2"/>
              <a:buChar char="4"/>
            </a:pPr>
            <a:r>
              <a:rPr lang="en-US" sz="1600" dirty="0"/>
              <a:t>Your classification and education level was self-identified in your application to the program.</a:t>
            </a:r>
          </a:p>
          <a:p>
            <a:pPr marL="800100" lvl="1" indent="-342900">
              <a:spcBef>
                <a:spcPts val="0"/>
              </a:spcBef>
              <a:spcAft>
                <a:spcPts val="600"/>
              </a:spcAft>
              <a:buClr>
                <a:srgbClr val="EF282F"/>
              </a:buClr>
              <a:buFont typeface="Arial" panose="020B0604020202020204" pitchFamily="34" charset="0"/>
              <a:buChar char="•"/>
            </a:pPr>
            <a:r>
              <a:rPr lang="en-US" dirty="0"/>
              <a:t>Classification = student, recent graduate, early/transitioning career professional </a:t>
            </a:r>
          </a:p>
          <a:p>
            <a:pPr marL="800100" lvl="1" indent="-342900">
              <a:spcBef>
                <a:spcPts val="0"/>
              </a:spcBef>
              <a:spcAft>
                <a:spcPts val="600"/>
              </a:spcAft>
              <a:buClr>
                <a:srgbClr val="EF282F"/>
              </a:buClr>
              <a:buFont typeface="Arial" panose="020B0604020202020204" pitchFamily="34" charset="0"/>
              <a:buChar char="•"/>
            </a:pPr>
            <a:r>
              <a:rPr lang="en-US" dirty="0"/>
              <a:t>Education level = degree held for non-students or current grade level for students</a:t>
            </a:r>
          </a:p>
          <a:p>
            <a:pPr marL="285750" indent="-285750">
              <a:spcBef>
                <a:spcPts val="0"/>
              </a:spcBef>
              <a:spcAft>
                <a:spcPts val="600"/>
              </a:spcAft>
              <a:buClr>
                <a:srgbClr val="EF282F"/>
              </a:buClr>
              <a:buFont typeface="Webdings" panose="05030102010509060703" pitchFamily="18" charset="2"/>
              <a:buChar char="4"/>
            </a:pPr>
            <a:r>
              <a:rPr lang="en-US" sz="1600"/>
              <a:t>Some nodes </a:t>
            </a:r>
            <a:r>
              <a:rPr lang="en-US" sz="1600" dirty="0"/>
              <a:t>have locality adjustments – these are set by the federal government based on cost of living in specific geographic areas.</a:t>
            </a:r>
          </a:p>
          <a:p>
            <a:pPr marL="285750" indent="-285750">
              <a:spcBef>
                <a:spcPts val="0"/>
              </a:spcBef>
              <a:spcAft>
                <a:spcPts val="600"/>
              </a:spcAft>
              <a:buClr>
                <a:srgbClr val="EF282F"/>
              </a:buClr>
              <a:buFont typeface="Webdings" panose="05030102010509060703" pitchFamily="18" charset="2"/>
              <a:buChar char="4"/>
            </a:pPr>
            <a:r>
              <a:rPr lang="en-US" sz="1600" dirty="0"/>
              <a:t>In order for a participant to qualify for the next step pay rate, the individual must be currently taking classes or graduated at that grade level.</a:t>
            </a:r>
          </a:p>
          <a:p>
            <a:pPr marL="742950" lvl="1" indent="-285750">
              <a:spcBef>
                <a:spcPts val="0"/>
              </a:spcBef>
              <a:spcAft>
                <a:spcPts val="600"/>
              </a:spcAft>
              <a:buClr>
                <a:srgbClr val="EF282F"/>
              </a:buClr>
              <a:buFont typeface="Arial" panose="020B0604020202020204" pitchFamily="34" charset="0"/>
              <a:buChar char="•"/>
            </a:pPr>
            <a:r>
              <a:rPr lang="en-US" dirty="0"/>
              <a:t>Ex. a participant who finishes their sophomore year in May is only eligible to move to the next pay step in the fall once he/she begins taking junior level classes.</a:t>
            </a:r>
          </a:p>
          <a:p>
            <a:pPr>
              <a:spcBef>
                <a:spcPts val="0"/>
              </a:spcBef>
              <a:spcAft>
                <a:spcPts val="600"/>
              </a:spcAft>
              <a:buClr>
                <a:srgbClr val="EF282F"/>
              </a:buClr>
            </a:pPr>
            <a:r>
              <a:rPr lang="en-US" sz="1800" b="1" dirty="0">
                <a:solidFill>
                  <a:srgbClr val="0061AA"/>
                </a:solidFill>
              </a:rPr>
              <a:t>Taxes &amp; Insurance</a:t>
            </a:r>
          </a:p>
          <a:p>
            <a:pPr marL="342900" indent="-342900">
              <a:spcBef>
                <a:spcPts val="0"/>
              </a:spcBef>
              <a:spcAft>
                <a:spcPts val="600"/>
              </a:spcAft>
              <a:buClr>
                <a:srgbClr val="EF282F"/>
              </a:buClr>
              <a:buFont typeface="Webdings" panose="05030102010509060703" pitchFamily="18" charset="2"/>
              <a:buChar char="4"/>
            </a:pPr>
            <a:r>
              <a:rPr lang="en-US" sz="1600" dirty="0"/>
              <a:t>All necessary taxes will be withheld from your paycheck based on your tax enrollment forms </a:t>
            </a:r>
          </a:p>
          <a:p>
            <a:pPr marL="342900" indent="-342900">
              <a:spcBef>
                <a:spcPts val="0"/>
              </a:spcBef>
              <a:spcAft>
                <a:spcPts val="600"/>
              </a:spcAft>
              <a:buClr>
                <a:srgbClr val="EF282F"/>
              </a:buClr>
              <a:buFont typeface="Webdings" panose="05030102010509060703" pitchFamily="18" charset="2"/>
              <a:buChar char="4"/>
            </a:pPr>
            <a:r>
              <a:rPr lang="en-US" sz="1600" dirty="0"/>
              <a:t>Foreign nationals who are from countries that do not have a tax treaty with the United States will see an automatic 30% of their payment withheld by their funding organization and sent to the IRS. To see which countries have tax treaties with the US visit this </a:t>
            </a:r>
            <a:r>
              <a:rPr lang="en-US" sz="1600" dirty="0">
                <a:hlinkClick r:id="rId4"/>
              </a:rPr>
              <a:t>website</a:t>
            </a:r>
            <a:r>
              <a:rPr lang="en-US" sz="1600" dirty="0"/>
              <a:t>.</a:t>
            </a:r>
          </a:p>
          <a:p>
            <a:pPr marL="342900" indent="-342900">
              <a:spcBef>
                <a:spcPts val="0"/>
              </a:spcBef>
              <a:spcAft>
                <a:spcPts val="600"/>
              </a:spcAft>
              <a:buClr>
                <a:srgbClr val="EF282F"/>
              </a:buClr>
              <a:buFont typeface="Webdings" panose="05030102010509060703" pitchFamily="18" charset="2"/>
              <a:buChar char="4"/>
            </a:pPr>
            <a:r>
              <a:rPr lang="en-US" sz="1600" dirty="0"/>
              <a:t>It is your responsibility to have the appropriate health and medical coverage. SSAI does not provide insurance coverage for temporary employees.</a:t>
            </a:r>
          </a:p>
          <a:p>
            <a:pPr marL="342900" indent="-34290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22268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Reapplication &amp; Eligibility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19"/>
            <a:ext cx="5942072" cy="19551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DEVELOP Terms</a:t>
            </a:r>
            <a:r>
              <a:rPr lang="en-US" sz="1800" dirty="0">
                <a:solidFill>
                  <a:srgbClr val="0061AA"/>
                </a:solidFill>
              </a:rPr>
              <a:t>: </a:t>
            </a:r>
            <a:r>
              <a:rPr lang="en-US" sz="1800" dirty="0"/>
              <a:t>10 weeks</a:t>
            </a:r>
          </a:p>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Classifications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Currently Enrolled Student</a:t>
            </a:r>
          </a:p>
          <a:p>
            <a:pPr marL="742950" lvl="1" indent="-285750">
              <a:spcBef>
                <a:spcPts val="0"/>
              </a:spcBef>
              <a:spcAft>
                <a:spcPts val="600"/>
              </a:spcAft>
              <a:buClr>
                <a:srgbClr val="EF282F"/>
              </a:buClr>
              <a:buFont typeface="Arial" panose="020B0604020202020204" pitchFamily="34" charset="0"/>
              <a:buChar char="•"/>
            </a:pPr>
            <a:r>
              <a:rPr lang="en-US" sz="1600" dirty="0"/>
              <a:t>Recent Graduate (within 2 years of graduation)</a:t>
            </a:r>
          </a:p>
          <a:p>
            <a:pPr marL="742950" lvl="1" indent="-285750">
              <a:spcBef>
                <a:spcPts val="0"/>
              </a:spcBef>
              <a:spcAft>
                <a:spcPts val="600"/>
              </a:spcAft>
              <a:buClr>
                <a:srgbClr val="EF282F"/>
              </a:buClr>
              <a:buFont typeface="Arial" panose="020B0604020202020204" pitchFamily="34" charset="0"/>
              <a:buChar char="•"/>
            </a:pPr>
            <a:r>
              <a:rPr lang="en-US" sz="1600" dirty="0"/>
              <a:t>Early or Transitioning Career Professional (2+ years after graduation from last degree)</a:t>
            </a:r>
            <a:endParaRPr lang="en-US" sz="1800" dirty="0"/>
          </a:p>
        </p:txBody>
      </p:sp>
      <p:grpSp>
        <p:nvGrpSpPr>
          <p:cNvPr id="24" name="Group 23"/>
          <p:cNvGrpSpPr/>
          <p:nvPr/>
        </p:nvGrpSpPr>
        <p:grpSpPr>
          <a:xfrm>
            <a:off x="6545736" y="1267190"/>
            <a:ext cx="3258732" cy="2468880"/>
            <a:chOff x="1001484" y="5290691"/>
            <a:chExt cx="3327502" cy="1459650"/>
          </a:xfrm>
        </p:grpSpPr>
        <p:sp>
          <p:nvSpPr>
            <p:cNvPr id="43" name="Text Placeholder 5"/>
            <p:cNvSpPr txBox="1">
              <a:spLocks/>
            </p:cNvSpPr>
            <p:nvPr/>
          </p:nvSpPr>
          <p:spPr>
            <a:xfrm>
              <a:off x="1019444" y="5307539"/>
              <a:ext cx="3309542" cy="13262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The Fall 2020 application window opened on May 18</a:t>
              </a:r>
              <a:r>
                <a:rPr lang="en-US" sz="1800" baseline="30000" dirty="0"/>
                <a:t>th</a:t>
              </a:r>
              <a:r>
                <a:rPr lang="en-US" sz="1800" dirty="0"/>
                <a:t> and closes on June 26</a:t>
              </a:r>
              <a:r>
                <a:rPr lang="en-US" sz="1800" baseline="30000" dirty="0"/>
                <a:t>th</a:t>
              </a:r>
              <a:r>
                <a:rPr lang="en-US" sz="1800" dirty="0"/>
                <a:t>. Despite it being early in the term, if you are even potentially interested, get your application in to keep options open!</a:t>
              </a:r>
            </a:p>
          </p:txBody>
        </p:sp>
        <p:sp>
          <p:nvSpPr>
            <p:cNvPr id="44" name="Rounded Rectangle 43"/>
            <p:cNvSpPr/>
            <p:nvPr/>
          </p:nvSpPr>
          <p:spPr>
            <a:xfrm>
              <a:off x="1001484" y="5290691"/>
              <a:ext cx="3327501" cy="1459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Placeholder 5"/>
          <p:cNvSpPr txBox="1">
            <a:spLocks/>
          </p:cNvSpPr>
          <p:nvPr/>
        </p:nvSpPr>
        <p:spPr>
          <a:xfrm>
            <a:off x="405771" y="3099297"/>
            <a:ext cx="9202879" cy="33801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Eligibility Requirements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18+</a:t>
            </a:r>
          </a:p>
          <a:p>
            <a:pPr marL="742950" lvl="1" indent="-285750">
              <a:spcBef>
                <a:spcPts val="0"/>
              </a:spcBef>
              <a:spcAft>
                <a:spcPts val="600"/>
              </a:spcAft>
              <a:buClr>
                <a:srgbClr val="EF282F"/>
              </a:buClr>
              <a:buFont typeface="Arial" panose="020B0604020202020204" pitchFamily="34" charset="0"/>
              <a:buChar char="•"/>
            </a:pPr>
            <a:r>
              <a:rPr lang="en-US" sz="1600" dirty="0"/>
              <a:t>Minimum 3.0 GPA (for paid positions)</a:t>
            </a:r>
          </a:p>
          <a:p>
            <a:pPr marL="742950" lvl="1" indent="-285750">
              <a:spcBef>
                <a:spcPts val="0"/>
              </a:spcBef>
              <a:spcAft>
                <a:spcPts val="600"/>
              </a:spcAft>
              <a:buClr>
                <a:srgbClr val="EF282F"/>
              </a:buClr>
              <a:buFont typeface="Arial" panose="020B0604020202020204" pitchFamily="34" charset="0"/>
              <a:buChar char="•"/>
            </a:pPr>
            <a:r>
              <a:rPr lang="en-US" sz="1600" dirty="0"/>
              <a:t>Strong interest in Earth science and remote sensing</a:t>
            </a:r>
          </a:p>
          <a:p>
            <a:pPr marL="742950" lvl="1" indent="-285750">
              <a:spcBef>
                <a:spcPts val="0"/>
              </a:spcBef>
              <a:spcAft>
                <a:spcPts val="600"/>
              </a:spcAft>
              <a:buClr>
                <a:srgbClr val="EF282F"/>
              </a:buClr>
              <a:buFont typeface="Arial" panose="020B0604020202020204" pitchFamily="34" charset="0"/>
              <a:buChar char="•"/>
            </a:pPr>
            <a:r>
              <a:rPr lang="en-US" sz="1600" dirty="0"/>
              <a:t>Able to provide personal transportation to and from DEVELOP location</a:t>
            </a:r>
          </a:p>
          <a:p>
            <a:pPr marL="742950" lvl="1" indent="-285750">
              <a:spcBef>
                <a:spcPts val="0"/>
              </a:spcBef>
              <a:spcAft>
                <a:spcPts val="600"/>
              </a:spcAft>
              <a:buClr>
                <a:srgbClr val="EF282F"/>
              </a:buClr>
              <a:buFont typeface="Arial" panose="020B0604020202020204" pitchFamily="34" charset="0"/>
              <a:buChar char="•"/>
            </a:pPr>
            <a:r>
              <a:rPr lang="en-US" sz="1600" dirty="0"/>
              <a:t>DEVELOP does not provide transportation to nodes nor can DEVELOP provide a badge to a participant’s driver to gain access to NASA Centers</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to apply to: ARC, JPL, </a:t>
            </a:r>
            <a:r>
              <a:rPr lang="en-US" sz="1600" dirty="0" err="1"/>
              <a:t>LaRC</a:t>
            </a:r>
            <a:r>
              <a:rPr lang="en-US" sz="1600" dirty="0"/>
              <a:t>, MSFC, GSFC, NCEI</a:t>
            </a:r>
          </a:p>
          <a:p>
            <a:pPr marL="285750" indent="-285750">
              <a:spcBef>
                <a:spcPts val="0"/>
              </a:spcBef>
              <a:spcAft>
                <a:spcPts val="600"/>
              </a:spcAft>
              <a:buClr>
                <a:srgbClr val="EF282F"/>
              </a:buClr>
              <a:buFont typeface="Webdings" panose="05030102010509060703" pitchFamily="18" charset="2"/>
              <a:buChar char="4"/>
            </a:pPr>
            <a:r>
              <a:rPr lang="en-US" sz="1800" dirty="0"/>
              <a:t>Reapplication: </a:t>
            </a:r>
          </a:p>
          <a:p>
            <a:pPr marL="742950" lvl="1" indent="-285750">
              <a:spcBef>
                <a:spcPts val="0"/>
              </a:spcBef>
              <a:spcAft>
                <a:spcPts val="600"/>
              </a:spcAft>
              <a:buClr>
                <a:srgbClr val="EF282F"/>
              </a:buClr>
              <a:buFont typeface="Arial" panose="020B0604020202020204" pitchFamily="34" charset="0"/>
              <a:buChar char="•"/>
            </a:pPr>
            <a:r>
              <a:rPr lang="en-US" sz="1600" dirty="0"/>
              <a:t>Required if you would like to continue with DEVELOP in a future term</a:t>
            </a:r>
          </a:p>
          <a:p>
            <a:pPr marL="742950" lvl="1" indent="-285750">
              <a:spcBef>
                <a:spcPts val="0"/>
              </a:spcBef>
              <a:spcAft>
                <a:spcPts val="600"/>
              </a:spcAft>
              <a:buClr>
                <a:srgbClr val="EF282F"/>
              </a:buClr>
              <a:buFont typeface="Arial" panose="020B0604020202020204" pitchFamily="34" charset="0"/>
              <a:buChar char="•"/>
            </a:pPr>
            <a:r>
              <a:rPr lang="en-US" sz="1600" dirty="0"/>
              <a:t>Returning Application is shorter and does not require letters of recommendation</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28157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What </a:t>
            </a:r>
            <a:r>
              <a:rPr lang="en-US" sz="1800" dirty="0"/>
              <a:t>should participants wear if giving a formal presentation?</a:t>
            </a:r>
          </a:p>
          <a:p>
            <a:pPr marL="285750" indent="-285750">
              <a:spcBef>
                <a:spcPts val="0"/>
              </a:spcBef>
              <a:spcAft>
                <a:spcPts val="1800"/>
              </a:spcAft>
              <a:buClr>
                <a:srgbClr val="EF282F"/>
              </a:buClr>
              <a:buFont typeface="Webdings" panose="05030102010509060703" pitchFamily="18" charset="2"/>
              <a:buChar char="4"/>
            </a:pPr>
            <a:r>
              <a:rPr lang="en-US" sz="1800" dirty="0"/>
              <a:t>Are participants permitted limited personal use of government office equipment?</a:t>
            </a:r>
          </a:p>
          <a:p>
            <a:pPr marL="285750" indent="-285750">
              <a:spcBef>
                <a:spcPts val="0"/>
              </a:spcBef>
              <a:spcAft>
                <a:spcPts val="1800"/>
              </a:spcAft>
              <a:buClr>
                <a:srgbClr val="EF282F"/>
              </a:buClr>
              <a:buFont typeface="Webdings" panose="05030102010509060703" pitchFamily="18" charset="2"/>
              <a:buChar char="4"/>
            </a:pPr>
            <a:r>
              <a:rPr lang="en-US" sz="1800" dirty="0"/>
              <a:t>Is it ok to use your teammate’s account log-in when you can’t get access?</a:t>
            </a:r>
          </a:p>
          <a:p>
            <a:pPr marL="285750" indent="-285750">
              <a:spcBef>
                <a:spcPts val="0"/>
              </a:spcBef>
              <a:spcAft>
                <a:spcPts val="1800"/>
              </a:spcAft>
              <a:buClr>
                <a:srgbClr val="EF282F"/>
              </a:buClr>
              <a:buFont typeface="Webdings" panose="05030102010509060703" pitchFamily="18" charset="2"/>
              <a:buChar char="4"/>
            </a:pPr>
            <a:r>
              <a:rPr lang="en-US" sz="1800" dirty="0"/>
              <a:t>Can you expect privacy when using a government computer OR when emailing a government email address?</a:t>
            </a:r>
          </a:p>
          <a:p>
            <a:pPr marL="285750" indent="-285750">
              <a:spcBef>
                <a:spcPts val="0"/>
              </a:spcBef>
              <a:spcAft>
                <a:spcPts val="1800"/>
              </a:spcAft>
              <a:buClr>
                <a:srgbClr val="EF282F"/>
              </a:buClr>
              <a:buFont typeface="Webdings" panose="05030102010509060703" pitchFamily="18" charset="2"/>
              <a:buChar char="4"/>
            </a:pPr>
            <a:r>
              <a:rPr lang="en-US" sz="1800" dirty="0"/>
              <a:t>Should you email personnel problems to NPO?</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What are the 4 reporting mechanisms for participants?</a:t>
            </a:r>
          </a:p>
          <a:p>
            <a:pPr marL="285750" indent="-285750">
              <a:spcBef>
                <a:spcPts val="0"/>
              </a:spcBef>
              <a:spcAft>
                <a:spcPts val="1800"/>
              </a:spcAft>
              <a:buClr>
                <a:srgbClr val="EF282F"/>
              </a:buClr>
              <a:buFont typeface="Webdings" panose="05030102010509060703" pitchFamily="18" charset="2"/>
              <a:buChar char="4"/>
            </a:pPr>
            <a:r>
              <a:rPr lang="en-US" sz="1800" dirty="0"/>
              <a:t>Does SSAI provide insurance coverage for temporary employees?</a:t>
            </a:r>
          </a:p>
          <a:p>
            <a:pPr marL="285750" indent="-285750">
              <a:spcBef>
                <a:spcPts val="0"/>
              </a:spcBef>
              <a:spcAft>
                <a:spcPts val="1800"/>
              </a:spcAft>
              <a:buClr>
                <a:srgbClr val="EF282F"/>
              </a:buClr>
              <a:buFont typeface="Webdings" panose="05030102010509060703" pitchFamily="18" charset="2"/>
              <a:buChar char="4"/>
            </a:pPr>
            <a:r>
              <a:rPr lang="en-US" sz="1800" dirty="0"/>
              <a:t>Do you need to reapply if you want to come back in a future term?</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454025" y="12230"/>
            <a:ext cx="4770120" cy="4770120"/>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970" y="-12821"/>
            <a:ext cx="7441460" cy="47642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6071474" y="34355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7443021" y="595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3317078" y="70939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968775" y="3399320"/>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“Respect for ourselves guides our morals, respect for others guides our manners.” </a:t>
            </a:r>
          </a:p>
          <a:p>
            <a:pPr marL="0" indent="0" algn="ctr">
              <a:buNone/>
            </a:pPr>
            <a:r>
              <a:rPr lang="en-US" sz="1800" dirty="0">
                <a:solidFill>
                  <a:schemeClr val="tx1">
                    <a:lumMod val="75000"/>
                    <a:lumOff val="25000"/>
                  </a:schemeClr>
                </a:solidFill>
              </a:rPr>
              <a:t>-- Lawrence Sterne --</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First Week 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0" y="1240319"/>
            <a:ext cx="96143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Week 1 is focused on orientation, getting to know each other, and beginning literature review.</a:t>
            </a:r>
          </a:p>
          <a:p>
            <a:pPr marL="285750" indent="-285750">
              <a:spcBef>
                <a:spcPts val="0"/>
              </a:spcBef>
              <a:spcAft>
                <a:spcPts val="1200"/>
              </a:spcAft>
              <a:buClr>
                <a:srgbClr val="EF282F"/>
              </a:buClr>
              <a:buFont typeface="Webdings" panose="05030102010509060703" pitchFamily="18" charset="2"/>
              <a:buChar char="4"/>
            </a:pPr>
            <a:r>
              <a:rPr lang="en-US" sz="1800" dirty="0"/>
              <a:t>Orientations this week fall into two categories:</a:t>
            </a:r>
          </a:p>
          <a:p>
            <a:pPr marL="800100" lvl="1" indent="-342900">
              <a:spcBef>
                <a:spcPts val="0"/>
              </a:spcBef>
              <a:spcAft>
                <a:spcPts val="1200"/>
              </a:spcAft>
              <a:buClr>
                <a:srgbClr val="EF282F"/>
              </a:buClr>
              <a:buFont typeface="+mj-lt"/>
              <a:buAutoNum type="arabicPeriod"/>
            </a:pPr>
            <a:r>
              <a:rPr lang="en-US" sz="1800" b="1" dirty="0">
                <a:solidFill>
                  <a:srgbClr val="0061AA"/>
                </a:solidFill>
              </a:rPr>
              <a:t>SSAI Orientation </a:t>
            </a:r>
            <a:r>
              <a:rPr lang="en-US" sz="1800" dirty="0"/>
              <a:t>– SSAI is your contracting employer and this orientation covers logistics and company-specific systems, tasks, requirements, etc. </a:t>
            </a:r>
          </a:p>
          <a:p>
            <a:pPr marL="800100" lvl="1" indent="-342900">
              <a:spcBef>
                <a:spcPts val="0"/>
              </a:spcBef>
              <a:spcAft>
                <a:spcPts val="1200"/>
              </a:spcAft>
              <a:buClr>
                <a:srgbClr val="EF282F"/>
              </a:buClr>
              <a:buFont typeface="+mj-lt"/>
              <a:buAutoNum type="arabicPeriod"/>
            </a:pPr>
            <a:r>
              <a:rPr lang="en-US" sz="1800" b="1" dirty="0">
                <a:solidFill>
                  <a:srgbClr val="0061AA"/>
                </a:solidFill>
              </a:rPr>
              <a:t>DEVELOP Orientation </a:t>
            </a:r>
            <a:r>
              <a:rPr lang="en-US" sz="1800" dirty="0"/>
              <a:t>– this introduces you to NASA DEVELOP, provides information about the people you will interact with, resources available to you, federal regulations and requirements, and insight into what you will be doing.</a:t>
            </a:r>
          </a:p>
          <a:p>
            <a:pPr marL="285750" indent="-285750">
              <a:spcBef>
                <a:spcPts val="0"/>
              </a:spcBef>
              <a:spcAft>
                <a:spcPts val="1200"/>
              </a:spcAft>
              <a:buClr>
                <a:srgbClr val="EF282F"/>
              </a:buClr>
              <a:buFont typeface="Webdings" panose="05030102010509060703" pitchFamily="18" charset="2"/>
              <a:buChar char="4"/>
            </a:pPr>
            <a:r>
              <a:rPr lang="en-US" sz="1800" dirty="0"/>
              <a:t>Your Lead/Fellow is your one-stop-shop when you have questions. If they can’t answer a question, they will point you to the right person to reach out to!</a:t>
            </a:r>
          </a:p>
          <a:p>
            <a:pPr marL="285750" indent="-285750">
              <a:spcBef>
                <a:spcPts val="0"/>
              </a:spcBef>
              <a:spcAft>
                <a:spcPts val="1200"/>
              </a:spcAft>
              <a:buClr>
                <a:srgbClr val="EF282F"/>
              </a:buClr>
              <a:buFont typeface="Webdings" panose="05030102010509060703" pitchFamily="18" charset="2"/>
              <a:buChar char="4"/>
            </a:pPr>
            <a:endParaRPr lang="en-US" sz="1800" dirty="0"/>
          </a:p>
        </p:txBody>
      </p:sp>
      <p:grpSp>
        <p:nvGrpSpPr>
          <p:cNvPr id="22" name="Group 21"/>
          <p:cNvGrpSpPr/>
          <p:nvPr/>
        </p:nvGrpSpPr>
        <p:grpSpPr>
          <a:xfrm>
            <a:off x="2663802" y="4742792"/>
            <a:ext cx="4674258" cy="1786800"/>
            <a:chOff x="637003" y="5290691"/>
            <a:chExt cx="3691983" cy="1056769"/>
          </a:xfrm>
        </p:grpSpPr>
        <p:sp>
          <p:nvSpPr>
            <p:cNvPr id="24" name="Text Placeholder 5"/>
            <p:cNvSpPr txBox="1">
              <a:spLocks/>
            </p:cNvSpPr>
            <p:nvPr/>
          </p:nvSpPr>
          <p:spPr>
            <a:xfrm>
              <a:off x="789996" y="5307539"/>
              <a:ext cx="338604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It’s really typical that during the orientation overload, you will forget things. A best practice is to take notes and refer back to the materials throughout the term!</a:t>
              </a:r>
            </a:p>
          </p:txBody>
        </p:sp>
        <p:sp>
          <p:nvSpPr>
            <p:cNvPr id="45" name="Rounded Rectangle 44"/>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Tips for Success: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09673"/>
            <a:ext cx="40517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Be flexible</a:t>
            </a:r>
          </a:p>
          <a:p>
            <a:pPr marL="285750" indent="-285750">
              <a:spcBef>
                <a:spcPts val="0"/>
              </a:spcBef>
              <a:spcAft>
                <a:spcPts val="1200"/>
              </a:spcAft>
              <a:buClr>
                <a:srgbClr val="EF282F"/>
              </a:buClr>
              <a:buFont typeface="Webdings" panose="05030102010509060703" pitchFamily="18" charset="2"/>
              <a:buChar char="4"/>
            </a:pPr>
            <a:r>
              <a:rPr lang="en-US" sz="1800" dirty="0"/>
              <a:t>Have an open mind</a:t>
            </a:r>
          </a:p>
          <a:p>
            <a:pPr marL="285750" indent="-285750">
              <a:spcBef>
                <a:spcPts val="0"/>
              </a:spcBef>
              <a:spcAft>
                <a:spcPts val="1200"/>
              </a:spcAft>
              <a:buClr>
                <a:srgbClr val="EF282F"/>
              </a:buClr>
              <a:buFont typeface="Webdings" panose="05030102010509060703" pitchFamily="18" charset="2"/>
              <a:buChar char="4"/>
            </a:pPr>
            <a:r>
              <a:rPr lang="en-US" sz="1800" dirty="0"/>
              <a:t>Stay organized</a:t>
            </a:r>
          </a:p>
          <a:p>
            <a:pPr marL="285750" indent="-285750">
              <a:spcBef>
                <a:spcPts val="0"/>
              </a:spcBef>
              <a:spcAft>
                <a:spcPts val="1200"/>
              </a:spcAft>
              <a:buClr>
                <a:srgbClr val="EF282F"/>
              </a:buClr>
              <a:buFont typeface="Webdings" panose="05030102010509060703" pitchFamily="18" charset="2"/>
              <a:buChar char="4"/>
            </a:pPr>
            <a:r>
              <a:rPr lang="en-US" sz="1800" dirty="0"/>
              <a:t>Teamwork is key</a:t>
            </a:r>
          </a:p>
          <a:p>
            <a:pPr marL="285750" indent="-285750">
              <a:spcBef>
                <a:spcPts val="0"/>
              </a:spcBef>
              <a:spcAft>
                <a:spcPts val="1200"/>
              </a:spcAft>
              <a:buClr>
                <a:srgbClr val="EF282F"/>
              </a:buClr>
              <a:buFont typeface="Webdings" panose="05030102010509060703" pitchFamily="18" charset="2"/>
              <a:buChar char="4"/>
            </a:pPr>
            <a:r>
              <a:rPr lang="en-US" sz="1800" dirty="0"/>
              <a:t>Learn from those around you</a:t>
            </a:r>
          </a:p>
          <a:p>
            <a:pPr marL="285750" indent="-285750">
              <a:spcBef>
                <a:spcPts val="0"/>
              </a:spcBef>
              <a:spcAft>
                <a:spcPts val="1200"/>
              </a:spcAft>
              <a:buClr>
                <a:srgbClr val="EF282F"/>
              </a:buClr>
              <a:buFont typeface="Webdings" panose="05030102010509060703" pitchFamily="18" charset="2"/>
              <a:buChar char="4"/>
            </a:pPr>
            <a:r>
              <a:rPr lang="en-US" sz="1800" dirty="0"/>
              <a:t>Go above and beyond</a:t>
            </a:r>
          </a:p>
          <a:p>
            <a:pPr marL="285750" indent="-285750">
              <a:spcBef>
                <a:spcPts val="0"/>
              </a:spcBef>
              <a:spcAft>
                <a:spcPts val="1200"/>
              </a:spcAft>
              <a:buClr>
                <a:srgbClr val="EF282F"/>
              </a:buClr>
              <a:buFont typeface="Webdings" panose="05030102010509060703" pitchFamily="18" charset="2"/>
              <a:buChar char="4"/>
            </a:pPr>
            <a:r>
              <a:rPr lang="en-US" sz="1800" dirty="0"/>
              <a:t>Help and encourage others</a:t>
            </a:r>
          </a:p>
          <a:p>
            <a:pPr marL="285750" indent="-285750">
              <a:spcBef>
                <a:spcPts val="0"/>
              </a:spcBef>
              <a:spcAft>
                <a:spcPts val="1200"/>
              </a:spcAft>
              <a:buClr>
                <a:srgbClr val="EF282F"/>
              </a:buClr>
              <a:buFont typeface="Webdings" panose="05030102010509060703" pitchFamily="18" charset="2"/>
              <a:buChar char="4"/>
            </a:pPr>
            <a:r>
              <a:rPr lang="en-US" sz="1800" dirty="0"/>
              <a:t>Be mindful and respectful</a:t>
            </a:r>
          </a:p>
          <a:p>
            <a:pPr marL="285750" indent="-285750">
              <a:spcBef>
                <a:spcPts val="0"/>
              </a:spcBef>
              <a:spcAft>
                <a:spcPts val="1200"/>
              </a:spcAft>
              <a:buClr>
                <a:srgbClr val="EF282F"/>
              </a:buClr>
              <a:buFont typeface="Webdings" panose="05030102010509060703" pitchFamily="18" charset="2"/>
              <a:buChar char="4"/>
            </a:pPr>
            <a:r>
              <a:rPr lang="en-US" sz="1800" dirty="0"/>
              <a:t>Demonstrate integrity</a:t>
            </a:r>
          </a:p>
          <a:p>
            <a:pPr marL="285750" indent="-285750">
              <a:spcBef>
                <a:spcPts val="0"/>
              </a:spcBef>
              <a:spcAft>
                <a:spcPts val="1200"/>
              </a:spcAft>
              <a:buClr>
                <a:srgbClr val="EF282F"/>
              </a:buClr>
              <a:buFont typeface="Webdings" panose="05030102010509060703" pitchFamily="18" charset="2"/>
              <a:buChar char="4"/>
            </a:pPr>
            <a:r>
              <a:rPr lang="en-US" sz="1800" dirty="0"/>
              <a:t>Follow the rules</a:t>
            </a:r>
          </a:p>
          <a:p>
            <a:pPr marL="285750" indent="-285750">
              <a:spcBef>
                <a:spcPts val="0"/>
              </a:spcBef>
              <a:spcAft>
                <a:spcPts val="1200"/>
              </a:spcAft>
              <a:buClr>
                <a:srgbClr val="EF282F"/>
              </a:buClr>
              <a:buFont typeface="Webdings" panose="05030102010509060703" pitchFamily="18" charset="2"/>
              <a:buChar char="4"/>
            </a:pPr>
            <a:r>
              <a:rPr lang="en-US" sz="1800" dirty="0"/>
              <a:t>Have fun</a:t>
            </a:r>
          </a:p>
          <a:p>
            <a:pPr marL="285750" indent="-285750">
              <a:spcBef>
                <a:spcPts val="0"/>
              </a:spcBef>
              <a:spcAft>
                <a:spcPts val="1200"/>
              </a:spcAft>
              <a:buClr>
                <a:srgbClr val="EF282F"/>
              </a:buClr>
              <a:buFont typeface="Webdings" panose="05030102010509060703" pitchFamily="18" charset="2"/>
              <a:buChar char="4"/>
            </a:pPr>
            <a:r>
              <a:rPr lang="en-US" sz="1800" dirty="0"/>
              <a:t>Build your résumé</a:t>
            </a:r>
          </a:p>
          <a:p>
            <a:pPr marL="285750" indent="-285750">
              <a:spcBef>
                <a:spcPts val="0"/>
              </a:spcBef>
              <a:spcAft>
                <a:spcPts val="1200"/>
              </a:spcAft>
              <a:buClr>
                <a:srgbClr val="EF282F"/>
              </a:buClr>
              <a:buFont typeface="Webdings" panose="05030102010509060703" pitchFamily="18" charset="2"/>
              <a:buChar char="4"/>
            </a:pPr>
            <a:r>
              <a:rPr lang="en-US" sz="1800" dirty="0"/>
              <a:t>Be on time</a:t>
            </a:r>
          </a:p>
          <a:p>
            <a:pPr>
              <a:spcBef>
                <a:spcPts val="0"/>
              </a:spcBef>
              <a:spcAft>
                <a:spcPts val="1200"/>
              </a:spcAft>
              <a:buClr>
                <a:srgbClr val="EF282F"/>
              </a:buClr>
            </a:pPr>
            <a:endParaRPr lang="en-US" sz="1800" dirty="0"/>
          </a:p>
        </p:txBody>
      </p:sp>
      <p:sp>
        <p:nvSpPr>
          <p:cNvPr id="42" name="Text Placeholder 5"/>
          <p:cNvSpPr txBox="1">
            <a:spLocks/>
          </p:cNvSpPr>
          <p:nvPr/>
        </p:nvSpPr>
        <p:spPr>
          <a:xfrm>
            <a:off x="4753092" y="1209672"/>
            <a:ext cx="503098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Maintain a positive attitude</a:t>
            </a:r>
          </a:p>
          <a:p>
            <a:pPr marL="285750" indent="-285750">
              <a:spcBef>
                <a:spcPts val="0"/>
              </a:spcBef>
              <a:spcAft>
                <a:spcPts val="1200"/>
              </a:spcAft>
              <a:buClr>
                <a:srgbClr val="EF282F"/>
              </a:buClr>
              <a:buFont typeface="Webdings" panose="05030102010509060703" pitchFamily="18" charset="2"/>
              <a:buChar char="4"/>
            </a:pPr>
            <a:r>
              <a:rPr lang="en-US" sz="1800" dirty="0"/>
              <a:t>Promote harmony</a:t>
            </a:r>
          </a:p>
          <a:p>
            <a:pPr marL="285750" indent="-285750">
              <a:spcBef>
                <a:spcPts val="0"/>
              </a:spcBef>
              <a:spcAft>
                <a:spcPts val="1200"/>
              </a:spcAft>
              <a:buClr>
                <a:srgbClr val="EF282F"/>
              </a:buClr>
              <a:buFont typeface="Webdings" panose="05030102010509060703" pitchFamily="18" charset="2"/>
              <a:buChar char="4"/>
            </a:pPr>
            <a:r>
              <a:rPr lang="en-US" sz="1800" dirty="0"/>
              <a:t>Be ready to present any moment</a:t>
            </a:r>
          </a:p>
          <a:p>
            <a:pPr marL="285750" indent="-285750">
              <a:spcBef>
                <a:spcPts val="0"/>
              </a:spcBef>
              <a:spcAft>
                <a:spcPts val="1200"/>
              </a:spcAft>
              <a:buClr>
                <a:srgbClr val="EF282F"/>
              </a:buClr>
              <a:buFont typeface="Webdings" panose="05030102010509060703" pitchFamily="18" charset="2"/>
              <a:buChar char="4"/>
            </a:pPr>
            <a:r>
              <a:rPr lang="en-US" sz="1800" dirty="0"/>
              <a:t>Accept that things change</a:t>
            </a:r>
          </a:p>
          <a:p>
            <a:pPr marL="285750" indent="-285750">
              <a:spcBef>
                <a:spcPts val="0"/>
              </a:spcBef>
              <a:spcAft>
                <a:spcPts val="1200"/>
              </a:spcAft>
              <a:buClr>
                <a:srgbClr val="EF282F"/>
              </a:buClr>
              <a:buFont typeface="Webdings" panose="05030102010509060703" pitchFamily="18" charset="2"/>
              <a:buChar char="4"/>
            </a:pPr>
            <a:r>
              <a:rPr lang="en-US" sz="1800" dirty="0"/>
              <a:t>Expect the unexpected</a:t>
            </a:r>
          </a:p>
          <a:p>
            <a:pPr marL="285750" indent="-285750">
              <a:spcBef>
                <a:spcPts val="0"/>
              </a:spcBef>
              <a:spcAft>
                <a:spcPts val="1200"/>
              </a:spcAft>
              <a:buClr>
                <a:srgbClr val="EF282F"/>
              </a:buClr>
              <a:buFont typeface="Webdings" panose="05030102010509060703" pitchFamily="18" charset="2"/>
              <a:buChar char="4"/>
            </a:pPr>
            <a:r>
              <a:rPr lang="en-US" sz="1800" dirty="0"/>
              <a:t>Keep track of deadlines</a:t>
            </a:r>
          </a:p>
          <a:p>
            <a:pPr marL="285750" indent="-285750">
              <a:spcBef>
                <a:spcPts val="0"/>
              </a:spcBef>
              <a:spcAft>
                <a:spcPts val="1200"/>
              </a:spcAft>
              <a:buClr>
                <a:srgbClr val="EF282F"/>
              </a:buClr>
              <a:buFont typeface="Webdings" panose="05030102010509060703" pitchFamily="18" charset="2"/>
              <a:buChar char="4"/>
            </a:pPr>
            <a:r>
              <a:rPr lang="en-US" sz="1800" dirty="0"/>
              <a:t>Nomenclature matters</a:t>
            </a:r>
          </a:p>
          <a:p>
            <a:pPr marL="285750" indent="-285750">
              <a:spcBef>
                <a:spcPts val="0"/>
              </a:spcBef>
              <a:spcAft>
                <a:spcPts val="1200"/>
              </a:spcAft>
              <a:buClr>
                <a:srgbClr val="EF282F"/>
              </a:buClr>
              <a:buFont typeface="Webdings" panose="05030102010509060703" pitchFamily="18" charset="2"/>
              <a:buChar char="4"/>
            </a:pPr>
            <a:r>
              <a:rPr lang="en-US" sz="1800" dirty="0"/>
              <a:t>File management is key</a:t>
            </a:r>
          </a:p>
          <a:p>
            <a:pPr marL="285750" indent="-285750">
              <a:spcBef>
                <a:spcPts val="0"/>
              </a:spcBef>
              <a:spcAft>
                <a:spcPts val="1200"/>
              </a:spcAft>
              <a:buClr>
                <a:srgbClr val="EF282F"/>
              </a:buClr>
              <a:buFont typeface="Webdings" panose="05030102010509060703" pitchFamily="18" charset="2"/>
              <a:buChar char="4"/>
            </a:pPr>
            <a:r>
              <a:rPr lang="en-US" sz="1800" dirty="0"/>
              <a:t>Be innovative</a:t>
            </a:r>
          </a:p>
          <a:p>
            <a:pPr marL="285750" indent="-285750">
              <a:spcBef>
                <a:spcPts val="0"/>
              </a:spcBef>
              <a:spcAft>
                <a:spcPts val="1200"/>
              </a:spcAft>
              <a:buClr>
                <a:srgbClr val="EF282F"/>
              </a:buClr>
              <a:buFont typeface="Webdings" panose="05030102010509060703" pitchFamily="18" charset="2"/>
              <a:buChar char="4"/>
            </a:pPr>
            <a:r>
              <a:rPr lang="en-US" sz="1800" dirty="0"/>
              <a:t>Never plagiarize </a:t>
            </a:r>
          </a:p>
          <a:p>
            <a:pPr marL="285750" indent="-285750">
              <a:spcBef>
                <a:spcPts val="0"/>
              </a:spcBef>
              <a:spcAft>
                <a:spcPts val="1200"/>
              </a:spcAft>
              <a:buClr>
                <a:srgbClr val="EF282F"/>
              </a:buClr>
              <a:buFont typeface="Webdings" panose="05030102010509060703" pitchFamily="18" charset="2"/>
              <a:buChar char="4"/>
            </a:pPr>
            <a:r>
              <a:rPr lang="en-US" sz="1800" dirty="0"/>
              <a:t>Explore opportunities</a:t>
            </a:r>
          </a:p>
          <a:p>
            <a:pPr marL="285750" indent="-285750">
              <a:spcBef>
                <a:spcPts val="0"/>
              </a:spcBef>
              <a:spcAft>
                <a:spcPts val="1200"/>
              </a:spcAft>
              <a:buClr>
                <a:srgbClr val="EF282F"/>
              </a:buClr>
              <a:buFont typeface="Webdings" panose="05030102010509060703" pitchFamily="18" charset="2"/>
              <a:buChar char="4"/>
            </a:pPr>
            <a:r>
              <a:rPr lang="en-US" sz="1800" dirty="0"/>
              <a:t>Try new things</a:t>
            </a:r>
          </a:p>
          <a:p>
            <a:pPr marL="285750" indent="-285750">
              <a:spcBef>
                <a:spcPts val="0"/>
              </a:spcBef>
              <a:spcAft>
                <a:spcPts val="1200"/>
              </a:spcAft>
              <a:buClr>
                <a:srgbClr val="EF282F"/>
              </a:buClr>
              <a:buFont typeface="Webdings" panose="05030102010509060703" pitchFamily="18" charset="2"/>
              <a:buChar char="4"/>
            </a:pPr>
            <a:r>
              <a:rPr lang="en-US" sz="1800" dirty="0"/>
              <a:t>Network! Network! Network!</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Professionalism</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15425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Professionalism is “the conduct, aims, or qualities that characterize or mark a profession or a professional person.”</a:t>
            </a:r>
          </a:p>
          <a:p>
            <a:pPr marL="285750" indent="-285750">
              <a:spcBef>
                <a:spcPts val="0"/>
              </a:spcBef>
              <a:spcAft>
                <a:spcPts val="1200"/>
              </a:spcAft>
              <a:buClr>
                <a:srgbClr val="EF282F"/>
              </a:buClr>
              <a:buFont typeface="Webdings" panose="05030102010509060703" pitchFamily="18" charset="2"/>
              <a:buChar char="4"/>
            </a:pPr>
            <a:r>
              <a:rPr lang="en-US" sz="1800" dirty="0"/>
              <a:t>DEVELOP is an opportunity for all participants to improve in their professionalism.</a:t>
            </a:r>
          </a:p>
          <a:p>
            <a:pPr marL="285750" indent="-285750">
              <a:spcBef>
                <a:spcPts val="0"/>
              </a:spcBef>
              <a:spcAft>
                <a:spcPts val="1200"/>
              </a:spcAft>
              <a:buClr>
                <a:srgbClr val="EF282F"/>
              </a:buClr>
              <a:buFont typeface="Webdings" panose="05030102010509060703" pitchFamily="18" charset="2"/>
              <a:buChar char="4"/>
            </a:pPr>
            <a:r>
              <a:rPr lang="en-US" sz="1800" dirty="0"/>
              <a:t>Characteristics of professionalism:</a:t>
            </a:r>
          </a:p>
        </p:txBody>
      </p:sp>
      <p:sp>
        <p:nvSpPr>
          <p:cNvPr id="22" name="Rectangle 21"/>
          <p:cNvSpPr/>
          <p:nvPr/>
        </p:nvSpPr>
        <p:spPr>
          <a:xfrm>
            <a:off x="2376131" y="2651649"/>
            <a:ext cx="3279480" cy="1938992"/>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Polite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Orderly Appearance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Calm Demeanor</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Good Written &amp; Oral Correspondence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Accountable</a:t>
            </a:r>
          </a:p>
        </p:txBody>
      </p:sp>
      <p:grpSp>
        <p:nvGrpSpPr>
          <p:cNvPr id="24" name="Group 23"/>
          <p:cNvGrpSpPr/>
          <p:nvPr/>
        </p:nvGrpSpPr>
        <p:grpSpPr>
          <a:xfrm>
            <a:off x="5126820" y="4604884"/>
            <a:ext cx="4677648" cy="1924708"/>
            <a:chOff x="634325" y="5290691"/>
            <a:chExt cx="3694661" cy="1138332"/>
          </a:xfrm>
        </p:grpSpPr>
        <p:sp>
          <p:nvSpPr>
            <p:cNvPr id="25" name="Text Placeholder 5"/>
            <p:cNvSpPr txBox="1">
              <a:spLocks/>
            </p:cNvSpPr>
            <p:nvPr/>
          </p:nvSpPr>
          <p:spPr>
            <a:xfrm>
              <a:off x="634325" y="5307539"/>
              <a:ext cx="369466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Why? DEVELOP’s signature is that of professionalism and respect. We respect ourselves, our partners, and NASA. We go above and beyond. We stand out from our peers. We strive for excellence in all things we do.</a:t>
              </a:r>
            </a:p>
          </p:txBody>
        </p:sp>
        <p:sp>
          <p:nvSpPr>
            <p:cNvPr id="26" name="Rounded Rectangle 25"/>
            <p:cNvSpPr/>
            <p:nvPr/>
          </p:nvSpPr>
          <p:spPr>
            <a:xfrm>
              <a:off x="637003" y="5290691"/>
              <a:ext cx="3691983" cy="113833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318731" y="2651649"/>
            <a:ext cx="2833406" cy="1938992"/>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Reliable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Competent</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Ethical</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Poised</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Organized</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Mindful</a:t>
            </a:r>
          </a:p>
        </p:txBody>
      </p:sp>
    </p:spTree>
    <p:extLst>
      <p:ext uri="{BB962C8B-B14F-4D97-AF65-F5344CB8AC3E}">
        <p14:creationId xmlns:p14="http://schemas.microsoft.com/office/powerpoint/2010/main" val="40665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a:solidFill>
                  <a:srgbClr val="0061AA"/>
                </a:solidFill>
                <a:latin typeface="Century Gothic"/>
              </a:rPr>
              <a:t>Dress Code</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5884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Even though we are all working from home this term, the </a:t>
            </a:r>
            <a:r>
              <a:rPr lang="en-US" sz="1800" dirty="0"/>
              <a:t>way you dress can influence the way you </a:t>
            </a:r>
            <a:r>
              <a:rPr lang="en-US" sz="1800" dirty="0" smtClean="0"/>
              <a:t>work!</a:t>
            </a:r>
          </a:p>
          <a:p>
            <a:pPr marL="285750" indent="-285750">
              <a:spcBef>
                <a:spcPts val="0"/>
              </a:spcBef>
              <a:spcAft>
                <a:spcPts val="1200"/>
              </a:spcAft>
              <a:buClr>
                <a:srgbClr val="EF282F"/>
              </a:buClr>
              <a:buFont typeface="Webdings" panose="05030102010509060703" pitchFamily="18" charset="2"/>
              <a:buChar char="4"/>
            </a:pPr>
            <a:r>
              <a:rPr lang="en-US" sz="1800" b="1" dirty="0">
                <a:latin typeface="Century Gothic"/>
              </a:rPr>
              <a:t>Pay special attention to dress when your team has video call meetings with partners, science advisors, and NPO! </a:t>
            </a:r>
            <a:r>
              <a:rPr lang="en-US" sz="1800" dirty="0">
                <a:latin typeface="Century Gothic"/>
              </a:rPr>
              <a:t>Make sure you are presenting yourself professionally.</a:t>
            </a:r>
          </a:p>
          <a:p>
            <a:pPr marL="285750" indent="-285750">
              <a:spcBef>
                <a:spcPts val="0"/>
              </a:spcBef>
              <a:spcAft>
                <a:spcPts val="1200"/>
              </a:spcAft>
              <a:buClr>
                <a:srgbClr val="EF282F"/>
              </a:buClr>
              <a:buFont typeface="Webdings" panose="05030102010509060703" pitchFamily="18" charset="2"/>
              <a:buChar char="4"/>
            </a:pPr>
            <a:endParaRPr lang="en-US" sz="1800" dirty="0"/>
          </a:p>
        </p:txBody>
      </p:sp>
      <p:sp>
        <p:nvSpPr>
          <p:cNvPr id="2" name="Rectangle 1"/>
          <p:cNvSpPr/>
          <p:nvPr/>
        </p:nvSpPr>
        <p:spPr>
          <a:xfrm>
            <a:off x="1846219" y="3279519"/>
            <a:ext cx="6421581" cy="2537846"/>
          </a:xfrm>
          <a:prstGeom prst="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1906869" y="3356403"/>
            <a:ext cx="6300281" cy="2384079"/>
          </a:xfrm>
          <a:prstGeom prst="rect">
            <a:avLst/>
          </a:prstGeom>
        </p:spPr>
        <p:txBody>
          <a:bodyPr vert="horz" lIns="91387" tIns="45693" rIns="91387" bIns="45693" anchor="t">
            <a:noAutofit/>
          </a:bodyPr>
          <a:lstStyle>
            <a:lvl1pPr marL="274160" indent="-27416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319" indent="-27416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480" indent="-228465"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6638" indent="-228465"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0799" indent="-228465"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4958" indent="-18277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17" indent="-18277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890" indent="-18277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050" indent="-18277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chemeClr val="bg1"/>
              </a:buClr>
              <a:buNone/>
              <a:defRPr/>
            </a:pPr>
            <a:r>
              <a:rPr kumimoji="0" lang="en-US" sz="1800" b="1" i="0" u="none" strike="noStrike" kern="1200" cap="none" spc="0" normalizeH="0" baseline="0" noProof="0" dirty="0">
                <a:ln>
                  <a:noFill/>
                </a:ln>
                <a:solidFill>
                  <a:schemeClr val="bg1"/>
                </a:solidFill>
                <a:effectLst/>
                <a:uLnTx/>
                <a:uFillTx/>
                <a:latin typeface="Century Gothic"/>
              </a:rPr>
              <a:t>Daily Dress</a:t>
            </a:r>
            <a:r>
              <a:rPr kumimoji="0" lang="en-US" sz="1800" b="1" i="0" u="none" strike="noStrike" kern="1200" cap="none" spc="0" normalizeH="0" noProof="0" dirty="0">
                <a:ln>
                  <a:noFill/>
                </a:ln>
                <a:solidFill>
                  <a:schemeClr val="bg1"/>
                </a:solidFill>
                <a:effectLst/>
                <a:uLnTx/>
                <a:uFillTx/>
                <a:latin typeface="Century Gothic"/>
              </a:rPr>
              <a:t> Code = </a:t>
            </a:r>
            <a:r>
              <a:rPr kumimoji="0" lang="en-US" sz="1800" b="1" i="0" u="none" strike="noStrike" kern="1200" cap="none" spc="0" normalizeH="0" baseline="0" noProof="0" dirty="0">
                <a:ln>
                  <a:noFill/>
                </a:ln>
                <a:solidFill>
                  <a:schemeClr val="bg1"/>
                </a:solidFill>
                <a:effectLst/>
                <a:uLnTx/>
                <a:uFillTx/>
                <a:latin typeface="Century Gothic"/>
              </a:rPr>
              <a:t>Business </a:t>
            </a:r>
            <a:r>
              <a:rPr lang="en-US" sz="1800" b="1" dirty="0">
                <a:solidFill>
                  <a:schemeClr val="bg1"/>
                </a:solidFill>
                <a:latin typeface="Century Gothic"/>
              </a:rPr>
              <a:t>Casual</a:t>
            </a:r>
            <a:endParaRPr lang="en-US" b="1" dirty="0">
              <a:solidFill>
                <a:schemeClr val="bg1"/>
              </a:solidFill>
              <a:latin typeface="Century Gothic"/>
            </a:endParaRPr>
          </a:p>
          <a:p>
            <a:pPr marL="285750" indent="-285750">
              <a:buClr>
                <a:schemeClr val="bg1"/>
              </a:buClr>
              <a:buFont typeface="Courier New"/>
              <a:buChar char="o"/>
              <a:defRPr/>
            </a:pPr>
            <a:r>
              <a:rPr lang="en-US" sz="1600" dirty="0">
                <a:solidFill>
                  <a:schemeClr val="bg1"/>
                </a:solidFill>
                <a:latin typeface="Century Gothic"/>
              </a:rPr>
              <a:t>Dresses</a:t>
            </a:r>
            <a:r>
              <a:rPr kumimoji="0" lang="en-US" sz="1600" b="0" i="0" u="none" strike="noStrike" kern="1200" cap="none" spc="0" normalizeH="0" baseline="0" noProof="0" dirty="0">
                <a:ln>
                  <a:noFill/>
                </a:ln>
                <a:solidFill>
                  <a:schemeClr val="bg1"/>
                </a:solidFill>
                <a:effectLst/>
                <a:uLnTx/>
                <a:uFillTx/>
                <a:ea typeface="+mn-lt"/>
                <a:cs typeface="+mn-lt"/>
              </a:rPr>
              <a:t>:</a:t>
            </a:r>
            <a:r>
              <a:rPr kumimoji="0" lang="en-US" sz="1600" b="0" i="0" u="none" strike="noStrike" kern="1200" cap="none" spc="0" normalizeH="0" noProof="0" dirty="0">
                <a:ln>
                  <a:noFill/>
                </a:ln>
                <a:solidFill>
                  <a:schemeClr val="bg1"/>
                </a:solidFill>
                <a:effectLst/>
                <a:uLnTx/>
                <a:uFillTx/>
                <a:ea typeface="+mn-lt"/>
                <a:cs typeface="+mn-lt"/>
              </a:rPr>
              <a:t> </a:t>
            </a:r>
            <a:r>
              <a:rPr lang="en-US" sz="1600" dirty="0">
                <a:solidFill>
                  <a:schemeClr val="bg1"/>
                </a:solidFill>
                <a:ea typeface="+mn-lt"/>
                <a:cs typeface="+mn-lt"/>
              </a:rPr>
              <a:t>No </a:t>
            </a:r>
            <a:r>
              <a:rPr kumimoji="0" lang="en-US" sz="1600" b="0" i="0" u="none" strike="noStrike" kern="1200" cap="none" spc="0" normalizeH="0" noProof="0" dirty="0">
                <a:ln>
                  <a:noFill/>
                </a:ln>
                <a:solidFill>
                  <a:schemeClr val="bg1"/>
                </a:solidFill>
                <a:effectLst/>
                <a:uLnTx/>
                <a:uFillTx/>
                <a:ea typeface="+mn-lt"/>
                <a:cs typeface="+mn-lt"/>
              </a:rPr>
              <a:t>spaghetti </a:t>
            </a:r>
            <a:r>
              <a:rPr lang="en-US" sz="1600" dirty="0">
                <a:solidFill>
                  <a:schemeClr val="bg1"/>
                </a:solidFill>
                <a:ea typeface="+mn-lt"/>
                <a:cs typeface="+mn-lt"/>
              </a:rPr>
              <a:t>straps</a:t>
            </a:r>
            <a:endParaRPr lang="en-US" dirty="0">
              <a:solidFill>
                <a:schemeClr val="bg1"/>
              </a:solidFill>
              <a:ea typeface="+mn-lt"/>
              <a:cs typeface="+mn-lt"/>
            </a:endParaRPr>
          </a:p>
          <a:p>
            <a:pPr marL="285750" indent="-285750">
              <a:buClr>
                <a:schemeClr val="bg1"/>
              </a:buClr>
              <a:buFont typeface="Courier New"/>
              <a:buChar char="o"/>
              <a:defRPr/>
            </a:pPr>
            <a:r>
              <a:rPr lang="en-US" sz="1600" dirty="0">
                <a:solidFill>
                  <a:schemeClr val="bg1"/>
                </a:solidFill>
                <a:ea typeface="+mn-lt"/>
                <a:cs typeface="+mn-lt"/>
              </a:rPr>
              <a:t>Shirts</a:t>
            </a:r>
            <a:r>
              <a:rPr kumimoji="0" lang="en-US" sz="1600" b="0" i="0" u="none" strike="noStrike" kern="1200" cap="none" spc="0" normalizeH="0" baseline="0" noProof="0" dirty="0">
                <a:ln>
                  <a:noFill/>
                </a:ln>
                <a:solidFill>
                  <a:schemeClr val="bg1"/>
                </a:solidFill>
                <a:effectLst/>
                <a:uLnTx/>
                <a:uFillTx/>
                <a:ea typeface="+mn-lt"/>
                <a:cs typeface="+mn-lt"/>
              </a:rPr>
              <a:t>: Collared shirts, polo shirts, blouses, </a:t>
            </a:r>
            <a:r>
              <a:rPr lang="en-US" sz="1600" dirty="0" smtClean="0">
                <a:solidFill>
                  <a:schemeClr val="bg1"/>
                </a:solidFill>
                <a:ea typeface="+mn-lt"/>
                <a:cs typeface="+mn-lt"/>
              </a:rPr>
              <a:t>sweaters</a:t>
            </a:r>
          </a:p>
          <a:p>
            <a:pPr marL="0" indent="0">
              <a:buClr>
                <a:schemeClr val="bg1"/>
              </a:buClr>
              <a:buNone/>
              <a:defRPr/>
            </a:pPr>
            <a:endParaRPr lang="en-US" dirty="0">
              <a:solidFill>
                <a:schemeClr val="bg1"/>
              </a:solidFill>
              <a:ea typeface="+mn-lt"/>
              <a:cs typeface="+mn-lt"/>
            </a:endParaRPr>
          </a:p>
          <a:p>
            <a:pPr marL="0" indent="0">
              <a:buClr>
                <a:schemeClr val="bg1"/>
              </a:buClr>
              <a:buNone/>
              <a:defRPr/>
            </a:pPr>
            <a:r>
              <a:rPr lang="en-US" sz="1800" b="1" dirty="0">
                <a:solidFill>
                  <a:schemeClr val="bg1"/>
                </a:solidFill>
                <a:ea typeface="+mn-lt"/>
                <a:cs typeface="+mn-lt"/>
              </a:rPr>
              <a:t>Professional</a:t>
            </a:r>
            <a:r>
              <a:rPr lang="en-US" sz="1800" b="1" dirty="0">
                <a:solidFill>
                  <a:schemeClr val="bg1"/>
                </a:solidFill>
              </a:rPr>
              <a:t> Presentations = Business Professional</a:t>
            </a:r>
            <a:endParaRPr lang="en-US" b="1" dirty="0">
              <a:solidFill>
                <a:schemeClr val="bg1"/>
              </a:solidFill>
            </a:endParaRPr>
          </a:p>
          <a:p>
            <a:pPr marL="285750" indent="-285750">
              <a:buClr>
                <a:schemeClr val="bg1"/>
              </a:buClr>
              <a:buFont typeface="Courier New"/>
              <a:buChar char="o"/>
              <a:defRPr/>
            </a:pPr>
            <a:r>
              <a:rPr lang="en-US" sz="1600" dirty="0">
                <a:solidFill>
                  <a:schemeClr val="bg1"/>
                </a:solidFill>
              </a:rPr>
              <a:t>Wear</a:t>
            </a:r>
            <a:r>
              <a:rPr lang="en-US" sz="1600" dirty="0">
                <a:solidFill>
                  <a:schemeClr val="bg1"/>
                </a:solidFill>
                <a:latin typeface="Century Gothic"/>
              </a:rPr>
              <a:t> blazers or jackets for hand-off and closeout presentations</a:t>
            </a:r>
            <a:endParaRPr lang="en-US" dirty="0">
              <a:solidFill>
                <a:schemeClr val="bg1"/>
              </a:solidFill>
            </a:endParaRPr>
          </a:p>
          <a:p>
            <a:pPr marL="130175" lvl="1" indent="0">
              <a:spcBef>
                <a:spcPts val="0"/>
              </a:spcBef>
              <a:buClr>
                <a:schemeClr val="bg1"/>
              </a:buClr>
              <a:buSzPct val="85000"/>
              <a:buNone/>
              <a:defRPr/>
            </a:pPr>
            <a:endParaRPr lang="en-US" sz="1600" dirty="0">
              <a:solidFill>
                <a:schemeClr val="bg1"/>
              </a:solidFill>
              <a:latin typeface="Century Gothic"/>
            </a:endParaRPr>
          </a:p>
          <a:p>
            <a:pPr marL="403225" lvl="1" indent="-273050">
              <a:spcBef>
                <a:spcPts val="0"/>
              </a:spcBef>
              <a:buClr>
                <a:schemeClr val="bg1"/>
              </a:buClr>
              <a:buSzPct val="85000"/>
              <a:buFont typeface="Arial" panose="020B0604020202020204" pitchFamily="34" charset="0"/>
              <a:buChar char="•"/>
              <a:defRPr/>
            </a:pPr>
            <a:endParaRPr lang="en-US" sz="1600" dirty="0">
              <a:solidFill>
                <a:schemeClr val="bg1"/>
              </a:solidFill>
              <a:latin typeface="Century Gothic"/>
            </a:endParaRPr>
          </a:p>
        </p:txBody>
      </p:sp>
      <p:sp>
        <p:nvSpPr>
          <p:cNvPr id="33" name="Text Placeholder 5">
            <a:extLst>
              <a:ext uri="{FF2B5EF4-FFF2-40B4-BE49-F238E27FC236}">
                <a16:creationId xmlns:a16="http://schemas.microsoft.com/office/drawing/2014/main" id="{845E9E44-AE17-4F4A-8F53-390448849380}"/>
              </a:ext>
            </a:extLst>
          </p:cNvPr>
          <p:cNvSpPr txBox="1">
            <a:spLocks/>
          </p:cNvSpPr>
          <p:nvPr/>
        </p:nvSpPr>
        <p:spPr>
          <a:xfrm>
            <a:off x="322122" y="6125284"/>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endParaRPr lang="en-US" sz="1800" dirty="0"/>
          </a:p>
        </p:txBody>
      </p:sp>
      <p:sp>
        <p:nvSpPr>
          <p:cNvPr id="34" name="Text Placeholder 5">
            <a:extLst>
              <a:ext uri="{FF2B5EF4-FFF2-40B4-BE49-F238E27FC236}">
                <a16:creationId xmlns:a16="http://schemas.microsoft.com/office/drawing/2014/main" id="{CB959905-C772-430A-96CF-84626D09AC4A}"/>
              </a:ext>
            </a:extLst>
          </p:cNvPr>
          <p:cNvSpPr txBox="1">
            <a:spLocks/>
          </p:cNvSpPr>
          <p:nvPr/>
        </p:nvSpPr>
        <p:spPr>
          <a:xfrm>
            <a:off x="322121" y="6125283"/>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i="1" dirty="0">
                <a:latin typeface="Century Gothic"/>
              </a:rPr>
              <a:t>Follow the instructions and advice given by your DEVELOP Lead/Fellow when in doubt.</a:t>
            </a:r>
            <a:endParaRPr lang="en-US" i="1" dirty="0"/>
          </a:p>
        </p:txBody>
      </p:sp>
      <p:sp>
        <p:nvSpPr>
          <p:cNvPr id="27" name="Text Placeholder 5">
            <a:extLst>
              <a:ext uri="{FF2B5EF4-FFF2-40B4-BE49-F238E27FC236}">
                <a16:creationId xmlns:a16="http://schemas.microsoft.com/office/drawing/2014/main" id="{CB959905-C772-430A-96CF-84626D09AC4A}"/>
              </a:ext>
            </a:extLst>
          </p:cNvPr>
          <p:cNvSpPr txBox="1">
            <a:spLocks/>
          </p:cNvSpPr>
          <p:nvPr/>
        </p:nvSpPr>
        <p:spPr>
          <a:xfrm>
            <a:off x="1628009" y="2844526"/>
            <a:ext cx="6858000" cy="3452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sz="2400" b="1" dirty="0" smtClean="0">
                <a:solidFill>
                  <a:srgbClr val="EF282F"/>
                </a:solidFill>
                <a:latin typeface="Century Gothic"/>
              </a:rPr>
              <a:t>Dress for success when working from home!</a:t>
            </a:r>
            <a:endParaRPr lang="en-US" sz="2400" b="1" dirty="0">
              <a:solidFill>
                <a:srgbClr val="EF282F"/>
              </a:solidFill>
            </a:endParaRPr>
          </a:p>
        </p:txBody>
      </p:sp>
    </p:spTree>
    <p:extLst>
      <p:ext uri="{BB962C8B-B14F-4D97-AF65-F5344CB8AC3E}">
        <p14:creationId xmlns:p14="http://schemas.microsoft.com/office/powerpoint/2010/main" val="130878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latin typeface="Century Gothic"/>
              </a:rPr>
              <a:t>Remote Work Best Practices</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395788"/>
            <a:ext cx="9762146" cy="418413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When in doubt about anything, </a:t>
            </a:r>
            <a:r>
              <a:rPr lang="en-US" sz="1800" dirty="0" smtClean="0">
                <a:latin typeface="Century Gothic"/>
              </a:rPr>
              <a:t>ask!</a:t>
            </a:r>
            <a:endParaRPr lang="en-US" sz="1800" dirty="0">
              <a:latin typeface="Century Gothic"/>
            </a:endParaRP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Prepare for each day as you would if you were working </a:t>
            </a:r>
            <a:r>
              <a:rPr lang="en-US" sz="1800" dirty="0" smtClean="0">
                <a:latin typeface="Century Gothic"/>
              </a:rPr>
              <a:t>at a DEVELOP node</a:t>
            </a:r>
          </a:p>
          <a:p>
            <a:pPr marL="285750" indent="-285750">
              <a:spcBef>
                <a:spcPts val="0"/>
              </a:spcBef>
              <a:spcAft>
                <a:spcPts val="1200"/>
              </a:spcAft>
              <a:buClr>
                <a:srgbClr val="EF282F"/>
              </a:buClr>
              <a:buFont typeface="Webdings" panose="05030102010509060703" pitchFamily="18" charset="2"/>
              <a:buChar char="4"/>
            </a:pPr>
            <a:r>
              <a:rPr lang="en-US" sz="1800" dirty="0" smtClean="0">
                <a:latin typeface="Century Gothic"/>
              </a:rPr>
              <a:t>Take </a:t>
            </a:r>
            <a:r>
              <a:rPr lang="en-US" sz="1800" dirty="0">
                <a:latin typeface="Century Gothic"/>
              </a:rPr>
              <a:t>breaks – stand, stretch, go for a walk, </a:t>
            </a:r>
            <a:r>
              <a:rPr lang="en-US" sz="1800" dirty="0" smtClean="0">
                <a:latin typeface="Century Gothic"/>
              </a:rPr>
              <a:t>eat your lunch </a:t>
            </a:r>
            <a:r>
              <a:rPr lang="en-US" sz="1800" i="1" dirty="0" smtClean="0">
                <a:latin typeface="Century Gothic"/>
              </a:rPr>
              <a:t>away</a:t>
            </a:r>
            <a:r>
              <a:rPr lang="en-US" sz="1800" dirty="0" smtClean="0">
                <a:latin typeface="Century Gothic"/>
              </a:rPr>
              <a:t> from your computer!</a:t>
            </a:r>
            <a:endParaRPr lang="en-US" sz="1800" dirty="0">
              <a:latin typeface="Century Gothic"/>
            </a:endParaRP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Attend all </a:t>
            </a:r>
            <a:r>
              <a:rPr lang="en-US" sz="1800" dirty="0" smtClean="0">
                <a:latin typeface="Century Gothic"/>
              </a:rPr>
              <a:t>required meetings</a:t>
            </a:r>
          </a:p>
          <a:p>
            <a:pPr marL="285750" indent="-285750">
              <a:spcBef>
                <a:spcPts val="0"/>
              </a:spcBef>
              <a:spcAft>
                <a:spcPts val="1200"/>
              </a:spcAft>
              <a:buClr>
                <a:srgbClr val="EF282F"/>
              </a:buClr>
              <a:buFont typeface="Webdings" panose="05030102010509060703" pitchFamily="18" charset="2"/>
              <a:buChar char="4"/>
            </a:pPr>
            <a:r>
              <a:rPr lang="en-US" sz="1800" dirty="0" smtClean="0">
                <a:latin typeface="Century Gothic"/>
              </a:rPr>
              <a:t>Check</a:t>
            </a:r>
            <a:r>
              <a:rPr lang="en-US" sz="1800" dirty="0">
                <a:latin typeface="Century Gothic"/>
              </a:rPr>
              <a:t> your calendar often</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Turn video cameras on during video chats, when you are comfortable</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Maintain consistent communication with your team, Lead/Fellow and science advisor(s</a:t>
            </a:r>
            <a:r>
              <a:rPr lang="en-US" sz="1800" dirty="0" smtClean="0">
                <a:latin typeface="Century Gothic"/>
              </a:rPr>
              <a:t>)</a:t>
            </a:r>
          </a:p>
          <a:p>
            <a:pPr marL="285750" indent="-285750">
              <a:spcBef>
                <a:spcPts val="0"/>
              </a:spcBef>
              <a:spcAft>
                <a:spcPts val="1200"/>
              </a:spcAft>
              <a:buClr>
                <a:srgbClr val="EF282F"/>
              </a:buClr>
              <a:buFont typeface="Webdings" panose="05030102010509060703" pitchFamily="18" charset="2"/>
              <a:buChar char="4"/>
            </a:pPr>
            <a:r>
              <a:rPr lang="en-US" sz="1800" dirty="0" smtClean="0">
                <a:latin typeface="Century Gothic"/>
              </a:rPr>
              <a:t>Keep to your scheduled work hours</a:t>
            </a:r>
            <a:endParaRPr lang="en-US" sz="1800" dirty="0">
              <a:latin typeface="Century Gothic"/>
            </a:endParaRP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Do what works for you! Your personal and project success are </a:t>
            </a:r>
            <a:r>
              <a:rPr lang="en-US" sz="1800" dirty="0" smtClean="0">
                <a:latin typeface="Century Gothic"/>
              </a:rPr>
              <a:t>important</a:t>
            </a:r>
            <a:endParaRPr lang="en-US" sz="1800" dirty="0">
              <a:latin typeface="Century Gothic"/>
            </a:endParaRPr>
          </a:p>
          <a:p>
            <a:pPr marL="285750" indent="-285750">
              <a:spcBef>
                <a:spcPts val="0"/>
              </a:spcBef>
              <a:spcAft>
                <a:spcPts val="1200"/>
              </a:spcAft>
              <a:buClr>
                <a:srgbClr val="EF282F"/>
              </a:buClr>
              <a:buFont typeface="Webdings" panose="05030102010509060703" pitchFamily="18" charset="2"/>
              <a:buChar char="4"/>
            </a:pPr>
            <a:endParaRPr lang="en-US" sz="1800" dirty="0">
              <a:latin typeface="Century Gothic"/>
            </a:endParaRPr>
          </a:p>
        </p:txBody>
      </p:sp>
      <p:sp>
        <p:nvSpPr>
          <p:cNvPr id="33" name="Text Placeholder 5">
            <a:extLst>
              <a:ext uri="{FF2B5EF4-FFF2-40B4-BE49-F238E27FC236}">
                <a16:creationId xmlns:a16="http://schemas.microsoft.com/office/drawing/2014/main" id="{845E9E44-AE17-4F4A-8F53-390448849380}"/>
              </a:ext>
            </a:extLst>
          </p:cNvPr>
          <p:cNvSpPr txBox="1">
            <a:spLocks/>
          </p:cNvSpPr>
          <p:nvPr/>
        </p:nvSpPr>
        <p:spPr>
          <a:xfrm>
            <a:off x="322122" y="6125284"/>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endParaRPr lang="en-US" sz="1800" dirty="0"/>
          </a:p>
        </p:txBody>
      </p:sp>
      <p:grpSp>
        <p:nvGrpSpPr>
          <p:cNvPr id="24" name="Group 23"/>
          <p:cNvGrpSpPr/>
          <p:nvPr/>
        </p:nvGrpSpPr>
        <p:grpSpPr>
          <a:xfrm>
            <a:off x="296723" y="5621481"/>
            <a:ext cx="9507745" cy="1005840"/>
            <a:chOff x="634325" y="5290691"/>
            <a:chExt cx="3694661" cy="878750"/>
          </a:xfrm>
        </p:grpSpPr>
        <p:sp>
          <p:nvSpPr>
            <p:cNvPr id="25" name="Text Placeholder 5"/>
            <p:cNvSpPr txBox="1">
              <a:spLocks/>
            </p:cNvSpPr>
            <p:nvPr/>
          </p:nvSpPr>
          <p:spPr>
            <a:xfrm>
              <a:off x="634325" y="5307539"/>
              <a:ext cx="3694661" cy="7988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smtClean="0"/>
                <a:t>Struggling with working from home? It’s ok!</a:t>
              </a:r>
            </a:p>
            <a:p>
              <a:pPr algn="ctr">
                <a:spcBef>
                  <a:spcPts val="0"/>
                </a:spcBef>
                <a:buClr>
                  <a:srgbClr val="0078C1"/>
                </a:buClr>
              </a:pPr>
              <a:r>
                <a:rPr lang="en-US" sz="1800" dirty="0" smtClean="0"/>
                <a:t>Reach out to your Lead/Fellow or NPO – We’ve had about 2.5 months of practice!</a:t>
              </a:r>
              <a:endParaRPr lang="en-US" sz="1800" dirty="0"/>
            </a:p>
          </p:txBody>
        </p:sp>
        <p:sp>
          <p:nvSpPr>
            <p:cNvPr id="26" name="Rounded Rectangle 25"/>
            <p:cNvSpPr/>
            <p:nvPr/>
          </p:nvSpPr>
          <p:spPr>
            <a:xfrm>
              <a:off x="637003" y="5290691"/>
              <a:ext cx="3691983" cy="8787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1245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Use of Government Equipment*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US Government computers are for </a:t>
            </a:r>
            <a:r>
              <a:rPr lang="en-US" sz="1800" b="1" dirty="0"/>
              <a:t>authorized users only</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It is NASA's policy to permit </a:t>
            </a:r>
            <a:r>
              <a:rPr lang="en-US" sz="1800" b="1" dirty="0"/>
              <a:t>limited personal use </a:t>
            </a:r>
            <a:r>
              <a:rPr lang="en-US" sz="1800" dirty="0"/>
              <a:t>of Government office equipment, including information technology (IT).</a:t>
            </a:r>
          </a:p>
          <a:p>
            <a:pPr marL="285750" indent="-285750">
              <a:spcBef>
                <a:spcPts val="0"/>
              </a:spcBef>
              <a:spcAft>
                <a:spcPts val="1200"/>
              </a:spcAft>
              <a:buClr>
                <a:srgbClr val="EF282F"/>
              </a:buClr>
              <a:buFont typeface="Webdings" panose="05030102010509060703" pitchFamily="18" charset="2"/>
              <a:buChar char="4"/>
            </a:pPr>
            <a:r>
              <a:rPr lang="en-US" sz="1800" dirty="0"/>
              <a:t>The limited personal use of Government office equipment by NASA employees and contractors shall </a:t>
            </a:r>
            <a:r>
              <a:rPr lang="en-US" sz="1800" b="1" dirty="0"/>
              <a:t>not interfere with official business, violate existing laws</a:t>
            </a:r>
            <a:r>
              <a:rPr lang="en-US" sz="1800" dirty="0"/>
              <a:t>, and should involve only minimal additional expense to the Government.</a:t>
            </a:r>
          </a:p>
          <a:p>
            <a:pPr marL="285750" indent="-285750">
              <a:spcBef>
                <a:spcPts val="0"/>
              </a:spcBef>
              <a:spcAft>
                <a:spcPts val="1200"/>
              </a:spcAft>
              <a:buClr>
                <a:srgbClr val="EF282F"/>
              </a:buClr>
              <a:buFont typeface="Webdings" panose="05030102010509060703" pitchFamily="18" charset="2"/>
              <a:buChar char="4"/>
            </a:pPr>
            <a:r>
              <a:rPr lang="en-US" sz="1800" dirty="0"/>
              <a:t>Unauthorized use of the computer accounts and computer resources to which you are granted access is a </a:t>
            </a:r>
            <a:r>
              <a:rPr lang="en-US" sz="1800" b="1" dirty="0"/>
              <a:t>violation of Federal Law</a:t>
            </a:r>
            <a:r>
              <a:rPr lang="en-US" sz="1800" dirty="0"/>
              <a:t>;</a:t>
            </a:r>
            <a:r>
              <a:rPr lang="en-US" sz="1800" b="1" dirty="0"/>
              <a:t> constitutes theft</a:t>
            </a:r>
            <a:r>
              <a:rPr lang="en-US" sz="1800" dirty="0"/>
              <a:t>; and is </a:t>
            </a:r>
            <a:r>
              <a:rPr lang="en-US" sz="1800" b="1" dirty="0"/>
              <a:t>punishable by law</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b="1" dirty="0"/>
              <a:t>Misuse</a:t>
            </a:r>
            <a:r>
              <a:rPr lang="en-US" sz="1800" dirty="0"/>
              <a:t> of assigned accounts and </a:t>
            </a:r>
            <a:r>
              <a:rPr lang="en-US" sz="1800" b="1" dirty="0"/>
              <a:t>accessing others' accounts </a:t>
            </a:r>
            <a:r>
              <a:rPr lang="en-US" sz="1800" dirty="0"/>
              <a:t>without authorization is </a:t>
            </a:r>
            <a:r>
              <a:rPr lang="en-US" sz="1800" b="1" dirty="0"/>
              <a:t>strictly forbidden</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Failure to abide by these provisions may constitute grounds for </a:t>
            </a:r>
            <a:r>
              <a:rPr lang="en-US" sz="1800" b="1" dirty="0"/>
              <a:t>termination of access privileges, administrative action</a:t>
            </a:r>
            <a:r>
              <a:rPr lang="en-US" sz="1800" dirty="0"/>
              <a:t>, as well as </a:t>
            </a:r>
            <a:r>
              <a:rPr lang="en-US" sz="1800" b="1" dirty="0"/>
              <a:t>civil or criminal prosecution</a:t>
            </a:r>
            <a:r>
              <a:rPr lang="en-US" sz="1800" dirty="0"/>
              <a:t>.</a:t>
            </a:r>
          </a:p>
        </p:txBody>
      </p:sp>
      <p:sp>
        <p:nvSpPr>
          <p:cNvPr id="22" name="Content Placeholder 9"/>
          <p:cNvSpPr txBox="1">
            <a:spLocks/>
          </p:cNvSpPr>
          <p:nvPr/>
        </p:nvSpPr>
        <p:spPr>
          <a:xfrm>
            <a:off x="318731" y="6181309"/>
            <a:ext cx="8839200" cy="700570"/>
          </a:xfrm>
          <a:prstGeom prst="rect">
            <a:avLst/>
          </a:prstGeom>
        </p:spPr>
        <p:txBody>
          <a:bodyPr vert="horz" lIns="91387" tIns="45693" rIns="91387" bIns="45693" rtlCol="0" anchor="t">
            <a:noAutofit/>
          </a:bodyPr>
          <a:lstStyle/>
          <a:p>
            <a:pPr algn="ctr" defTabSz="1018229">
              <a:spcBef>
                <a:spcPct val="20000"/>
              </a:spcBef>
              <a:buClr>
                <a:srgbClr val="0F6FC6"/>
              </a:buClr>
              <a:buSzPct val="85000"/>
            </a:pPr>
            <a:r>
              <a:rPr lang="en-US" b="1" dirty="0">
                <a:solidFill>
                  <a:schemeClr val="tx1">
                    <a:lumMod val="75000"/>
                    <a:lumOff val="25000"/>
                  </a:schemeClr>
                </a:solidFill>
                <a:latin typeface="Century Gothic"/>
              </a:rPr>
              <a:t>*All information for government policy and equipment is also true for SSAI</a:t>
            </a:r>
          </a:p>
          <a:p>
            <a:pPr algn="ctr" defTabSz="1018229">
              <a:spcBef>
                <a:spcPct val="20000"/>
              </a:spcBef>
              <a:buClr>
                <a:srgbClr val="0F6FC6"/>
              </a:buClr>
              <a:buSzPct val="85000"/>
            </a:pPr>
            <a:r>
              <a:rPr lang="en-US" sz="1400" b="1" dirty="0">
                <a:solidFill>
                  <a:srgbClr val="EF282F"/>
                </a:solidFill>
                <a:latin typeface="Century Gothic" pitchFamily="34" charset="0"/>
              </a:rPr>
              <a:t>NASA 2540.1G &amp; NPR 2810.1A</a:t>
            </a:r>
            <a:r>
              <a:rPr lang="en-US" sz="1400" b="1" dirty="0">
                <a:solidFill>
                  <a:srgbClr val="EF282F"/>
                </a:solidFill>
              </a:rPr>
              <a:t>:</a:t>
            </a:r>
            <a:r>
              <a:rPr lang="en-US" sz="1400" b="1" dirty="0">
                <a:solidFill>
                  <a:schemeClr val="bg2">
                    <a:lumMod val="85000"/>
                  </a:schemeClr>
                </a:solidFill>
              </a:rPr>
              <a:t> </a:t>
            </a:r>
            <a:r>
              <a:rPr lang="en-US" sz="1400" b="1" dirty="0">
                <a:solidFill>
                  <a:schemeClr val="bg2">
                    <a:lumMod val="85000"/>
                  </a:schemeClr>
                </a:solidFill>
                <a:hlinkClick r:id="rId4"/>
              </a:rPr>
              <a:t>http://insidenasa.nasa.gov/ocio/policy/policy_direct/index.html</a:t>
            </a:r>
            <a:r>
              <a:rPr lang="en-US" sz="1400" b="1" dirty="0">
                <a:solidFill>
                  <a:schemeClr val="bg2">
                    <a:lumMod val="85000"/>
                  </a:schemeClr>
                </a:solidFill>
              </a:rPr>
              <a:t>  </a:t>
            </a: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6679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Privacy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EF282F"/>
              </a:buClr>
            </a:pPr>
            <a:r>
              <a:rPr lang="en-US" b="1" dirty="0">
                <a:solidFill>
                  <a:srgbClr val="EF282F"/>
                </a:solidFill>
              </a:rPr>
              <a:t>Expect </a:t>
            </a:r>
            <a:r>
              <a:rPr lang="en-US" b="1" u="sng" dirty="0">
                <a:solidFill>
                  <a:srgbClr val="EF282F"/>
                </a:solidFill>
              </a:rPr>
              <a:t>NO</a:t>
            </a:r>
            <a:r>
              <a:rPr lang="en-US" b="1" dirty="0">
                <a:solidFill>
                  <a:srgbClr val="EF282F"/>
                </a:solidFill>
              </a:rPr>
              <a:t> privacy when using a government/SSAI computer </a:t>
            </a:r>
            <a:r>
              <a:rPr lang="en-US" b="1" u="sng" dirty="0">
                <a:solidFill>
                  <a:srgbClr val="EF282F"/>
                </a:solidFill>
              </a:rPr>
              <a:t>OR</a:t>
            </a:r>
            <a:r>
              <a:rPr lang="en-US" b="1" dirty="0">
                <a:solidFill>
                  <a:srgbClr val="EF282F"/>
                </a:solidFill>
              </a:rPr>
              <a:t> when emailing a government/SSAI email address. </a:t>
            </a:r>
          </a:p>
          <a:p>
            <a:pPr>
              <a:spcBef>
                <a:spcPts val="0"/>
              </a:spcBef>
              <a:spcAft>
                <a:spcPts val="1800"/>
              </a:spcAft>
              <a:buClr>
                <a:srgbClr val="EF282F"/>
              </a:buClr>
            </a:pPr>
            <a:r>
              <a:rPr lang="en-US" sz="1800" dirty="0"/>
              <a:t>Strict computer use policy in effect – every keystroke is stored, every NASA email is public domain.</a:t>
            </a:r>
          </a:p>
          <a:p>
            <a:pPr>
              <a:spcBef>
                <a:spcPts val="0"/>
              </a:spcBef>
              <a:spcAft>
                <a:spcPts val="1200"/>
              </a:spcAft>
              <a:buClr>
                <a:srgbClr val="EF282F"/>
              </a:buClr>
            </a:pPr>
            <a:r>
              <a:rPr lang="en-US" sz="1800" b="1" dirty="0">
                <a:solidFill>
                  <a:srgbClr val="0061AA"/>
                </a:solidFill>
              </a:rPr>
              <a:t>NASA Policy</a:t>
            </a:r>
            <a:r>
              <a:rPr lang="en-US" sz="1800" dirty="0">
                <a:solidFill>
                  <a:srgbClr val="0061AA"/>
                </a:solidFill>
              </a:rPr>
              <a:t>:</a:t>
            </a:r>
          </a:p>
          <a:p>
            <a:pPr marL="285750" indent="-285750">
              <a:spcBef>
                <a:spcPts val="0"/>
              </a:spcBef>
              <a:spcAft>
                <a:spcPts val="1200"/>
              </a:spcAft>
              <a:buClr>
                <a:srgbClr val="EF282F"/>
              </a:buClr>
              <a:buFont typeface="Webdings" panose="05030102010509060703" pitchFamily="18" charset="2"/>
              <a:buChar char="4"/>
            </a:pPr>
            <a:r>
              <a:rPr lang="en-US" sz="1800" dirty="0"/>
              <a:t>NASA employees and contractors do not have a right to expect privacy while using Government office equipment at any time, including accessing the Internet and using email.</a:t>
            </a:r>
          </a:p>
          <a:p>
            <a:pPr marL="285750" indent="-285750">
              <a:spcBef>
                <a:spcPts val="0"/>
              </a:spcBef>
              <a:spcAft>
                <a:spcPts val="1200"/>
              </a:spcAft>
              <a:buClr>
                <a:srgbClr val="EF282F"/>
              </a:buClr>
              <a:buFont typeface="Webdings" panose="05030102010509060703" pitchFamily="18" charset="2"/>
              <a:buChar char="4"/>
            </a:pPr>
            <a:r>
              <a:rPr lang="en-US" sz="1800" dirty="0"/>
              <a:t>The Government maintains call details and network access records to monitor telephone activity and internet access.</a:t>
            </a:r>
          </a:p>
          <a:p>
            <a:pPr marL="285750" indent="-285750">
              <a:spcBef>
                <a:spcPts val="0"/>
              </a:spcBef>
              <a:spcAft>
                <a:spcPts val="1200"/>
              </a:spcAft>
              <a:buClr>
                <a:srgbClr val="EF282F"/>
              </a:buClr>
              <a:buFont typeface="Webdings" panose="05030102010509060703" pitchFamily="18" charset="2"/>
              <a:buChar char="4"/>
            </a:pPr>
            <a:r>
              <a:rPr lang="en-US" sz="1800" dirty="0"/>
              <a:t>The Government also employs monitoring tools to track system performance and improper usage.</a:t>
            </a:r>
          </a:p>
          <a:p>
            <a:pPr marL="285750" indent="-285750">
              <a:spcBef>
                <a:spcPts val="0"/>
              </a:spcBef>
              <a:spcAft>
                <a:spcPts val="1200"/>
              </a:spcAft>
              <a:buClr>
                <a:srgbClr val="EF282F"/>
              </a:buClr>
              <a:buFont typeface="Webdings" panose="05030102010509060703" pitchFamily="18" charset="2"/>
              <a:buChar char="4"/>
            </a:pPr>
            <a:r>
              <a:rPr lang="en-US" sz="1800" dirty="0"/>
              <a:t>This applies to those emailing a NASA email as well.</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
        <p:nvSpPr>
          <p:cNvPr id="22" name="Content Placeholder 9"/>
          <p:cNvSpPr txBox="1">
            <a:spLocks/>
          </p:cNvSpPr>
          <p:nvPr/>
        </p:nvSpPr>
        <p:spPr>
          <a:xfrm>
            <a:off x="262455"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charset="0"/>
                <a:ea typeface="Century Gothic" charset="0"/>
                <a:cs typeface="Century Gothic" charset="0"/>
              </a:rPr>
              <a:t>NASA 2540.1G &amp; NPR 2810.1A: </a:t>
            </a:r>
            <a:r>
              <a:rPr lang="en-US" sz="1400" b="1" dirty="0">
                <a:solidFill>
                  <a:schemeClr val="bg2">
                    <a:lumMod val="85000"/>
                  </a:schemeClr>
                </a:solidFill>
                <a:latin typeface="Century Gothic" charset="0"/>
                <a:ea typeface="Century Gothic" charset="0"/>
                <a:cs typeface="Century Gothic" charset="0"/>
                <a:hlinkClick r:id="rId4"/>
              </a:rPr>
              <a:t>http://insidenasa.nasa.gov/ocio/policy/policy_direct/index.html</a:t>
            </a:r>
            <a:r>
              <a:rPr lang="en-US" sz="1400" b="1" dirty="0">
                <a:solidFill>
                  <a:schemeClr val="bg2">
                    <a:lumMod val="85000"/>
                  </a:schemeClr>
                </a:solidFill>
                <a:latin typeface="Century Gothic" charset="0"/>
                <a:ea typeface="Century Gothic" charset="0"/>
                <a:cs typeface="Century Gothic" charset="0"/>
              </a:rPr>
              <a:t>  </a:t>
            </a: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5284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latin typeface="Century Gothic"/>
              </a:rPr>
              <a:t>Virtual Machine Usage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40319"/>
            <a:ext cx="9288604" cy="25620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solidFill>
                  <a:srgbClr val="0061AA"/>
                </a:solidFill>
              </a:rPr>
              <a:t>Online Policies</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smtClean="0">
                <a:latin typeface="Century Gothic"/>
              </a:rPr>
              <a:t>Virtual machines</a:t>
            </a:r>
            <a:r>
              <a:rPr lang="en-US" sz="1800" dirty="0" smtClean="0">
                <a:latin typeface="Century Gothic"/>
              </a:rPr>
              <a:t> </a:t>
            </a:r>
            <a:r>
              <a:rPr lang="en-US" sz="1800" dirty="0">
                <a:latin typeface="Century Gothic"/>
              </a:rPr>
              <a:t>should be used for </a:t>
            </a:r>
            <a:r>
              <a:rPr lang="en-US" sz="1800" dirty="0" smtClean="0">
                <a:latin typeface="Century Gothic"/>
              </a:rPr>
              <a:t>DEVELOP</a:t>
            </a:r>
            <a:r>
              <a:rPr lang="en-US" sz="1800" dirty="0" smtClean="0">
                <a:latin typeface="Century Gothic"/>
              </a:rPr>
              <a:t> </a:t>
            </a:r>
            <a:r>
              <a:rPr lang="en-US" sz="1800" dirty="0">
                <a:latin typeface="Century Gothic"/>
              </a:rPr>
              <a:t>purposes only, meaning absolutely no games, commercial radio, or music/video downloads (unless it’s for the project).</a:t>
            </a:r>
          </a:p>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No Facebook, Twitter, etc. unless it’s for DEVELOP purposes!</a:t>
            </a:r>
          </a:p>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Limited personal emails are acceptable as long as they DO NOT interfere with your project work.</a:t>
            </a:r>
          </a:p>
          <a:p>
            <a:pPr marL="285750" indent="-285750">
              <a:spcBef>
                <a:spcPts val="0"/>
              </a:spcBef>
              <a:spcAft>
                <a:spcPts val="600"/>
              </a:spcAft>
              <a:buClr>
                <a:srgbClr val="EF282F"/>
              </a:buClr>
              <a:buFont typeface="Webdings" panose="05030102010509060703" pitchFamily="18" charset="2"/>
              <a:buChar char="4"/>
            </a:pPr>
            <a:r>
              <a:rPr lang="en-US" sz="1800" dirty="0"/>
              <a:t>Be mindful of the websites you visit and links you click on.</a:t>
            </a:r>
          </a:p>
          <a:p>
            <a:pPr marL="285750" indent="-285750">
              <a:spcBef>
                <a:spcPts val="0"/>
              </a:spcBef>
              <a:spcAft>
                <a:spcPts val="600"/>
              </a:spcAft>
              <a:buClr>
                <a:srgbClr val="EF282F"/>
              </a:buClr>
              <a:buFont typeface="Webdings" panose="05030102010509060703" pitchFamily="18" charset="2"/>
              <a:buChar char="4"/>
            </a:pPr>
            <a:r>
              <a:rPr lang="en-US" sz="1800" dirty="0"/>
              <a:t>Be diligent against phishing attempts.</a:t>
            </a:r>
          </a:p>
        </p:txBody>
      </p:sp>
      <p:grpSp>
        <p:nvGrpSpPr>
          <p:cNvPr id="22" name="Group 21"/>
          <p:cNvGrpSpPr/>
          <p:nvPr/>
        </p:nvGrpSpPr>
        <p:grpSpPr>
          <a:xfrm>
            <a:off x="6230230" y="4074562"/>
            <a:ext cx="3618303" cy="2584088"/>
            <a:chOff x="634325" y="5290691"/>
            <a:chExt cx="3694661" cy="1528310"/>
          </a:xfrm>
        </p:grpSpPr>
        <p:sp>
          <p:nvSpPr>
            <p:cNvPr id="24" name="Text Placeholder 5"/>
            <p:cNvSpPr txBox="1">
              <a:spLocks/>
            </p:cNvSpPr>
            <p:nvPr/>
          </p:nvSpPr>
          <p:spPr>
            <a:xfrm>
              <a:off x="634325" y="5307539"/>
              <a:ext cx="3694661"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If you log into a personal </a:t>
              </a:r>
              <a:r>
                <a:rPr lang="en-US" sz="1800" dirty="0" err="1"/>
                <a:t>gmail</a:t>
              </a:r>
              <a:r>
                <a:rPr lang="en-US" sz="1800" dirty="0"/>
                <a:t> while on a government computer, they can see your entire browsing history! Do you want them to see it? Think twice before you log in to personal accounts!</a:t>
              </a:r>
            </a:p>
          </p:txBody>
        </p:sp>
        <p:sp>
          <p:nvSpPr>
            <p:cNvPr id="42" name="Rounded Rectangle 41"/>
            <p:cNvSpPr/>
            <p:nvPr/>
          </p:nvSpPr>
          <p:spPr>
            <a:xfrm>
              <a:off x="637003" y="5290691"/>
              <a:ext cx="3691983" cy="1290184"/>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Placeholder 5"/>
          <p:cNvSpPr txBox="1">
            <a:spLocks/>
          </p:cNvSpPr>
          <p:nvPr/>
        </p:nvSpPr>
        <p:spPr>
          <a:xfrm>
            <a:off x="322122" y="3617359"/>
            <a:ext cx="5735778" cy="2890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endParaRPr lang="en-US" sz="1800" dirty="0"/>
          </a:p>
          <a:p>
            <a:pPr>
              <a:spcBef>
                <a:spcPts val="0"/>
              </a:spcBef>
              <a:spcAft>
                <a:spcPts val="600"/>
              </a:spcAft>
              <a:buClr>
                <a:srgbClr val="EF282F"/>
              </a:buClr>
            </a:pPr>
            <a:r>
              <a:rPr lang="en-US" sz="1800" b="1" dirty="0">
                <a:solidFill>
                  <a:srgbClr val="0061AA"/>
                </a:solidFill>
              </a:rPr>
              <a:t>Software</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Installation of legally licensed software is permitted if the software is necessary to complete your project – but you must have approval from your Fellow.</a:t>
            </a:r>
          </a:p>
          <a:p>
            <a:pPr marL="285750" indent="-285750">
              <a:spcBef>
                <a:spcPts val="0"/>
              </a:spcBef>
              <a:spcAft>
                <a:spcPts val="600"/>
              </a:spcAft>
              <a:buClr>
                <a:srgbClr val="EF282F"/>
              </a:buClr>
              <a:buFont typeface="Webdings" panose="05030102010509060703" pitchFamily="18" charset="2"/>
              <a:buChar char="4"/>
            </a:pPr>
            <a:r>
              <a:rPr lang="en-US" sz="1800" dirty="0"/>
              <a:t>Do not make copies of proprietary software.</a:t>
            </a:r>
          </a:p>
          <a:p>
            <a:pPr marL="285750" indent="-285750">
              <a:spcBef>
                <a:spcPts val="0"/>
              </a:spcBef>
              <a:spcAft>
                <a:spcPts val="600"/>
              </a:spcAft>
              <a:buClr>
                <a:srgbClr val="EF282F"/>
              </a:buClr>
              <a:buFont typeface="Webdings" panose="05030102010509060703" pitchFamily="18" charset="2"/>
              <a:buChar char="4"/>
            </a:pPr>
            <a:r>
              <a:rPr lang="en-US" sz="1800" dirty="0"/>
              <a:t>If you have questions regarding permissibility of software, please contact your Fellow.</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70632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32BC69-F3C3-40B2-A345-9CD987228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D8776F-4CF5-4227-8D2C-791786E881A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8EDC446-979E-40EB-BDEB-D6408747A3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411</TotalTime>
  <Words>2026</Words>
  <Application>Microsoft Office PowerPoint</Application>
  <PresentationFormat>Widescreen</PresentationFormat>
  <Paragraphs>188</Paragraphs>
  <Slides>16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Arial,Sans-Serif</vt:lpstr>
      <vt:lpstr>Calibri</vt:lpstr>
      <vt:lpstr>Century Gothic</vt:lpstr>
      <vt:lpstr>Courier New</vt:lpstr>
      <vt:lpstr>Webdings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332</cp:revision>
  <dcterms:created xsi:type="dcterms:W3CDTF">2019-01-24T15:36:39Z</dcterms:created>
  <dcterms:modified xsi:type="dcterms:W3CDTF">2020-05-31T19:41:00Z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