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12" r:id="rId2"/>
    <p:sldId id="334" r:id="rId3"/>
    <p:sldId id="311" r:id="rId4"/>
    <p:sldId id="298" r:id="rId5"/>
    <p:sldId id="297" r:id="rId6"/>
    <p:sldId id="299" r:id="rId7"/>
    <p:sldId id="329" r:id="rId8"/>
    <p:sldId id="320" r:id="rId9"/>
    <p:sldId id="304" r:id="rId10"/>
    <p:sldId id="333" r:id="rId11"/>
    <p:sldId id="317" r:id="rId12"/>
    <p:sldId id="306" r:id="rId13"/>
    <p:sldId id="323" r:id="rId14"/>
    <p:sldId id="325" r:id="rId15"/>
    <p:sldId id="307" r:id="rId16"/>
    <p:sldId id="328" r:id="rId17"/>
    <p:sldId id="301" r:id="rId18"/>
    <p:sldId id="331" r:id="rId19"/>
    <p:sldId id="321" r:id="rId20"/>
    <p:sldId id="327" r:id="rId21"/>
    <p:sldId id="332" r:id="rId22"/>
    <p:sldId id="302" r:id="rId23"/>
    <p:sldId id="313" r:id="rId24"/>
    <p:sldId id="314" r:id="rId25"/>
    <p:sldId id="33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312"/>
            <p14:sldId id="334"/>
            <p14:sldId id="311"/>
            <p14:sldId id="298"/>
            <p14:sldId id="297"/>
            <p14:sldId id="299"/>
            <p14:sldId id="329"/>
            <p14:sldId id="320"/>
            <p14:sldId id="304"/>
            <p14:sldId id="333"/>
            <p14:sldId id="317"/>
            <p14:sldId id="306"/>
            <p14:sldId id="323"/>
            <p14:sldId id="325"/>
            <p14:sldId id="307"/>
            <p14:sldId id="328"/>
            <p14:sldId id="301"/>
            <p14:sldId id="331"/>
            <p14:sldId id="321"/>
            <p14:sldId id="327"/>
            <p14:sldId id="332"/>
            <p14:sldId id="302"/>
            <p14:sldId id="313"/>
            <p14:sldId id="314"/>
            <p14:sldId id="335"/>
          </p14:sldIdLst>
        </p14:section>
      </p14:sectionLst>
    </p:ext>
    <p:ext uri="{EFAFB233-063F-42B5-8137-9DF3F51BA10A}">
      <p15:sldGuideLst xmlns:p15="http://schemas.microsoft.com/office/powerpoint/2012/main">
        <p15:guide id="1" orient="horz" pos="25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cmAuthor id="2" name="Madison Murphy" initials="MM" lastIdx="82" clrIdx="1"/>
  <p:cmAuthor id="3" name="Lydia Stanley" initials="" lastIdx="0" clrIdx="2"/>
  <p:cmAuthor id="4" name="Gomez-Martinez, Filo" initials="GF" lastIdx="2" clrIdx="3"/>
  <p:cmAuthor id="5" name="Farnaz Bayat" initials="FB"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9A8"/>
    <a:srgbClr val="3078BA"/>
    <a:srgbClr val="5982CB"/>
    <a:srgbClr val="3483CA"/>
    <a:srgbClr val="F2B800"/>
    <a:srgbClr val="2259A8"/>
    <a:srgbClr val="1B57AF"/>
    <a:srgbClr val="379CC3"/>
    <a:srgbClr val="7EB761"/>
    <a:srgbClr val="328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3" autoAdjust="0"/>
    <p:restoredTop sz="75087" autoAdjust="0"/>
  </p:normalViewPr>
  <p:slideViewPr>
    <p:cSldViewPr snapToGrid="0" showGuides="1">
      <p:cViewPr varScale="1">
        <p:scale>
          <a:sx n="83" d="100"/>
          <a:sy n="83" d="100"/>
        </p:scale>
        <p:origin x="252" y="78"/>
      </p:cViewPr>
      <p:guideLst>
        <p:guide orient="horz" pos="2592"/>
        <p:guide pos="3864"/>
      </p:guideLst>
    </p:cSldViewPr>
  </p:slideViewPr>
  <p:outlineViewPr>
    <p:cViewPr>
      <p:scale>
        <a:sx n="33" d="100"/>
        <a:sy n="33" d="100"/>
      </p:scale>
      <p:origin x="0" y="-3372"/>
    </p:cViewPr>
  </p:outlineViewPr>
  <p:notesTextViewPr>
    <p:cViewPr>
      <p:scale>
        <a:sx n="125" d="100"/>
        <a:sy n="125" d="100"/>
      </p:scale>
      <p:origin x="0" y="0"/>
    </p:cViewPr>
  </p:notesTextViewPr>
  <p:notesViewPr>
    <p:cSldViewPr snapToGrid="0" showGuides="1">
      <p:cViewPr varScale="1">
        <p:scale>
          <a:sx n="82" d="100"/>
          <a:sy n="82" d="100"/>
        </p:scale>
        <p:origin x="346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sz="1800" b="0" i="0" baseline="0" dirty="0">
                <a:effectLst/>
              </a:rPr>
              <a:t>Percentage Change of Land Cover, 2001 </a:t>
            </a:r>
            <a:r>
              <a:rPr lang="en-US" sz="1800" b="0" i="0" baseline="0" dirty="0" smtClean="0">
                <a:effectLst/>
              </a:rPr>
              <a:t>to </a:t>
            </a:r>
            <a:r>
              <a:rPr lang="en-US" sz="1800" b="0" i="0" baseline="0" dirty="0">
                <a:effectLst/>
              </a:rPr>
              <a:t>2016</a:t>
            </a:r>
            <a:endParaRPr lang="en-US" dirty="0">
              <a:effectLst/>
            </a:endParaRP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PowerPoint]Sheet1'!$G$19</c:f>
              <c:strCache>
                <c:ptCount val="1"/>
                <c:pt idx="0">
                  <c:v>Open &amp; Low Development</c:v>
                </c:pt>
              </c:strCache>
            </c:strRef>
          </c:tx>
          <c:spPr>
            <a:solidFill>
              <a:schemeClr val="accent2">
                <a:lumMod val="60000"/>
                <a:lumOff val="40000"/>
              </a:schemeClr>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PowerPoint]Sheet1'!$H$19:$J$19</c:f>
              <c:numCache>
                <c:formatCode>General</c:formatCode>
                <c:ptCount val="3"/>
                <c:pt idx="0">
                  <c:v>1.748746640714427</c:v>
                </c:pt>
                <c:pt idx="1">
                  <c:v>3.2931161073958659</c:v>
                </c:pt>
                <c:pt idx="2">
                  <c:v>0.44090101339992999</c:v>
                </c:pt>
              </c:numCache>
            </c:numRef>
          </c:val>
          <c:extLst>
            <c:ext xmlns:c16="http://schemas.microsoft.com/office/drawing/2014/chart" uri="{C3380CC4-5D6E-409C-BE32-E72D297353CC}">
              <c16:uniqueId val="{00000000-264D-493B-982B-1C0A62103C68}"/>
            </c:ext>
          </c:extLst>
        </c:ser>
        <c:ser>
          <c:idx val="1"/>
          <c:order val="1"/>
          <c:tx>
            <c:strRef>
              <c:f>'[Chart in Microsoft PowerPoint]Sheet1'!$G$20</c:f>
              <c:strCache>
                <c:ptCount val="1"/>
                <c:pt idx="0">
                  <c:v>Medium Development</c:v>
                </c:pt>
              </c:strCache>
            </c:strRef>
          </c:tx>
          <c:spPr>
            <a:solidFill>
              <a:schemeClr val="accent2"/>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PowerPoint]Sheet1'!$H$20:$J$20</c:f>
              <c:numCache>
                <c:formatCode>General</c:formatCode>
                <c:ptCount val="3"/>
                <c:pt idx="0">
                  <c:v>10.422356613343741</c:v>
                </c:pt>
                <c:pt idx="1">
                  <c:v>13.365134048849439</c:v>
                </c:pt>
                <c:pt idx="2">
                  <c:v>5.4395397462370543</c:v>
                </c:pt>
              </c:numCache>
            </c:numRef>
          </c:val>
          <c:extLst>
            <c:ext xmlns:c16="http://schemas.microsoft.com/office/drawing/2014/chart" uri="{C3380CC4-5D6E-409C-BE32-E72D297353CC}">
              <c16:uniqueId val="{00000001-264D-493B-982B-1C0A62103C68}"/>
            </c:ext>
          </c:extLst>
        </c:ser>
        <c:ser>
          <c:idx val="2"/>
          <c:order val="2"/>
          <c:tx>
            <c:strRef>
              <c:f>'[Chart in Microsoft PowerPoint]Sheet1'!$G$21</c:f>
              <c:strCache>
                <c:ptCount val="1"/>
                <c:pt idx="0">
                  <c:v>High Development</c:v>
                </c:pt>
              </c:strCache>
            </c:strRef>
          </c:tx>
          <c:spPr>
            <a:solidFill>
              <a:srgbClr val="C00000"/>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PowerPoint]Sheet1'!$H$21:$J$21</c:f>
              <c:numCache>
                <c:formatCode>General</c:formatCode>
                <c:ptCount val="3"/>
                <c:pt idx="0">
                  <c:v>10.454671903511301</c:v>
                </c:pt>
                <c:pt idx="1">
                  <c:v>13.61350636045422</c:v>
                </c:pt>
                <c:pt idx="2">
                  <c:v>4.5791674650856002</c:v>
                </c:pt>
              </c:numCache>
            </c:numRef>
          </c:val>
          <c:extLst>
            <c:ext xmlns:c16="http://schemas.microsoft.com/office/drawing/2014/chart" uri="{C3380CC4-5D6E-409C-BE32-E72D297353CC}">
              <c16:uniqueId val="{00000002-264D-493B-982B-1C0A62103C68}"/>
            </c:ext>
          </c:extLst>
        </c:ser>
        <c:ser>
          <c:idx val="3"/>
          <c:order val="3"/>
          <c:tx>
            <c:strRef>
              <c:f>'[Chart in Microsoft PowerPoint]Sheet1'!$G$22</c:f>
              <c:strCache>
                <c:ptCount val="1"/>
                <c:pt idx="0">
                  <c:v>Barren Land</c:v>
                </c:pt>
              </c:strCache>
            </c:strRef>
          </c:tx>
          <c:spPr>
            <a:solidFill>
              <a:schemeClr val="accent4"/>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PowerPoint]Sheet1'!$H$22:$J$22</c:f>
              <c:numCache>
                <c:formatCode>General</c:formatCode>
                <c:ptCount val="3"/>
                <c:pt idx="0">
                  <c:v>-3.981498665220061</c:v>
                </c:pt>
                <c:pt idx="1">
                  <c:v>-2.840894609404875</c:v>
                </c:pt>
                <c:pt idx="2">
                  <c:v>-1.218617777675757</c:v>
                </c:pt>
              </c:numCache>
            </c:numRef>
          </c:val>
          <c:extLst>
            <c:ext xmlns:c16="http://schemas.microsoft.com/office/drawing/2014/chart" uri="{C3380CC4-5D6E-409C-BE32-E72D297353CC}">
              <c16:uniqueId val="{00000003-264D-493B-982B-1C0A62103C68}"/>
            </c:ext>
          </c:extLst>
        </c:ser>
        <c:ser>
          <c:idx val="4"/>
          <c:order val="4"/>
          <c:tx>
            <c:strRef>
              <c:f>'[Chart in Microsoft PowerPoint]Sheet1'!$G$23</c:f>
              <c:strCache>
                <c:ptCount val="1"/>
                <c:pt idx="0">
                  <c:v>Vegetation</c:v>
                </c:pt>
              </c:strCache>
            </c:strRef>
          </c:tx>
          <c:spPr>
            <a:solidFill>
              <a:schemeClr val="accent6">
                <a:lumMod val="50000"/>
              </a:schemeClr>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PowerPoint]Sheet1'!$H$23:$J$23</c:f>
              <c:numCache>
                <c:formatCode>General</c:formatCode>
                <c:ptCount val="3"/>
                <c:pt idx="0">
                  <c:v>0.15168646824499399</c:v>
                </c:pt>
                <c:pt idx="1">
                  <c:v>-0.51081908215833105</c:v>
                </c:pt>
                <c:pt idx="2">
                  <c:v>-7.0356022423145897E-2</c:v>
                </c:pt>
              </c:numCache>
            </c:numRef>
          </c:val>
          <c:extLst>
            <c:ext xmlns:c16="http://schemas.microsoft.com/office/drawing/2014/chart" uri="{C3380CC4-5D6E-409C-BE32-E72D297353CC}">
              <c16:uniqueId val="{00000004-264D-493B-982B-1C0A62103C68}"/>
            </c:ext>
          </c:extLst>
        </c:ser>
        <c:ser>
          <c:idx val="5"/>
          <c:order val="5"/>
          <c:tx>
            <c:strRef>
              <c:f>'[Chart in Microsoft PowerPoint]Sheet1'!$G$24</c:f>
              <c:strCache>
                <c:ptCount val="1"/>
                <c:pt idx="0">
                  <c:v>Water</c:v>
                </c:pt>
              </c:strCache>
            </c:strRef>
          </c:tx>
          <c:spPr>
            <a:solidFill>
              <a:schemeClr val="accent5">
                <a:lumMod val="75000"/>
              </a:schemeClr>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PowerPoint]Sheet1'!$H$24:$J$24</c:f>
              <c:numCache>
                <c:formatCode>General</c:formatCode>
                <c:ptCount val="3"/>
                <c:pt idx="0">
                  <c:v>-0.161058601134212</c:v>
                </c:pt>
                <c:pt idx="1">
                  <c:v>-5.9453032104639397E-2</c:v>
                </c:pt>
                <c:pt idx="2">
                  <c:v>-7.9570471019252392E-3</c:v>
                </c:pt>
              </c:numCache>
            </c:numRef>
          </c:val>
          <c:extLst>
            <c:ext xmlns:c16="http://schemas.microsoft.com/office/drawing/2014/chart" uri="{C3380CC4-5D6E-409C-BE32-E72D297353CC}">
              <c16:uniqueId val="{00000005-264D-493B-982B-1C0A62103C68}"/>
            </c:ext>
          </c:extLst>
        </c:ser>
        <c:dLbls>
          <c:showLegendKey val="0"/>
          <c:showVal val="0"/>
          <c:showCatName val="0"/>
          <c:showSerName val="0"/>
          <c:showPercent val="0"/>
          <c:showBubbleSize val="0"/>
        </c:dLbls>
        <c:gapWidth val="300"/>
        <c:axId val="2091579432"/>
        <c:axId val="2091578072"/>
      </c:barChart>
      <c:catAx>
        <c:axId val="20915794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91578072"/>
        <c:crosses val="autoZero"/>
        <c:auto val="1"/>
        <c:lblAlgn val="ctr"/>
        <c:lblOffset val="100"/>
        <c:noMultiLvlLbl val="0"/>
      </c:catAx>
      <c:valAx>
        <c:axId val="20915780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rgbClr val="A5A5A5">
                  <a:alpha val="14000"/>
                </a:srgb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Percent</a:t>
                </a:r>
                <a:r>
                  <a:rPr lang="en-US" sz="1400" baseline="0" dirty="0"/>
                  <a:t> Change</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91579432"/>
        <c:crosses val="autoZero"/>
        <c:crossBetween val="between"/>
      </c:valAx>
      <c:spPr>
        <a:noFill/>
        <a:ln>
          <a:noFill/>
        </a:ln>
        <a:effectLst/>
      </c:spPr>
    </c:plotArea>
    <c:legend>
      <c:legendPos val="r"/>
      <c:legendEntry>
        <c:idx val="3"/>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E7E6E6">
          <a:lumMod val="50000"/>
        </a:srgbClr>
      </a:solid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E08BE-9DB8-5441-88B7-73BBF0FC3D67}" type="doc">
      <dgm:prSet loTypeId="urn:microsoft.com/office/officeart/2008/layout/VerticalAccentList" loCatId="" qsTypeId="urn:microsoft.com/office/officeart/2005/8/quickstyle/simple4" qsCatId="simple" csTypeId="urn:microsoft.com/office/officeart/2005/8/colors/accent1_2" csCatId="accent1" phldr="1"/>
      <dgm:spPr/>
      <dgm:t>
        <a:bodyPr/>
        <a:lstStyle/>
        <a:p>
          <a:endParaRPr lang="en-US"/>
        </a:p>
      </dgm:t>
    </dgm:pt>
    <dgm:pt modelId="{991A783D-C466-264D-8D60-731AE95DEDA0}">
      <dgm:prSet phldrT="[Text]"/>
      <dgm:spPr/>
      <dgm:t>
        <a:bodyPr/>
        <a:lstStyle/>
        <a:p>
          <a:r>
            <a:rPr lang="en-US" dirty="0">
              <a:solidFill>
                <a:schemeClr val="tx1">
                  <a:lumMod val="75000"/>
                  <a:lumOff val="25000"/>
                </a:schemeClr>
              </a:solidFill>
            </a:rPr>
            <a:t>Ground-truthing for LULC accuracy </a:t>
          </a:r>
        </a:p>
      </dgm:t>
    </dgm:pt>
    <dgm:pt modelId="{72A61307-6489-2146-9A64-8D584ADA9DD0}" type="parTrans" cxnId="{DCB1082F-1F4D-BD4D-BC00-CC139B03750E}">
      <dgm:prSet/>
      <dgm:spPr/>
      <dgm:t>
        <a:bodyPr/>
        <a:lstStyle/>
        <a:p>
          <a:endParaRPr lang="en-US"/>
        </a:p>
      </dgm:t>
    </dgm:pt>
    <dgm:pt modelId="{B57A7711-1DDD-7846-993B-673EEDF86880}" type="sibTrans" cxnId="{DCB1082F-1F4D-BD4D-BC00-CC139B03750E}">
      <dgm:prSet/>
      <dgm:spPr/>
      <dgm:t>
        <a:bodyPr/>
        <a:lstStyle/>
        <a:p>
          <a:endParaRPr lang="en-US"/>
        </a:p>
      </dgm:t>
    </dgm:pt>
    <dgm:pt modelId="{D2C79202-0161-3048-833E-E87C91861056}">
      <dgm:prSet phldrT="[Text]"/>
      <dgm:spPr/>
      <dgm:t>
        <a:bodyPr/>
        <a:lstStyle/>
        <a:p>
          <a:r>
            <a:rPr lang="en-US" dirty="0">
              <a:solidFill>
                <a:schemeClr val="tx1">
                  <a:lumMod val="75000"/>
                  <a:lumOff val="25000"/>
                </a:schemeClr>
              </a:solidFill>
            </a:rPr>
            <a:t>Use 2020 Census Bureau data for a new social vulnerability index</a:t>
          </a:r>
        </a:p>
      </dgm:t>
    </dgm:pt>
    <dgm:pt modelId="{091A2A9D-CD6B-0945-90BD-7838AF61875A}" type="parTrans" cxnId="{5AF8F91D-2AFE-2041-A369-8B694DE5CDA8}">
      <dgm:prSet/>
      <dgm:spPr/>
      <dgm:t>
        <a:bodyPr/>
        <a:lstStyle/>
        <a:p>
          <a:endParaRPr lang="en-US"/>
        </a:p>
      </dgm:t>
    </dgm:pt>
    <dgm:pt modelId="{4CA4A035-684A-0341-BE43-B7D403C959DF}" type="sibTrans" cxnId="{5AF8F91D-2AFE-2041-A369-8B694DE5CDA8}">
      <dgm:prSet/>
      <dgm:spPr/>
      <dgm:t>
        <a:bodyPr/>
        <a:lstStyle/>
        <a:p>
          <a:endParaRPr lang="en-US"/>
        </a:p>
      </dgm:t>
    </dgm:pt>
    <dgm:pt modelId="{56814CD3-591D-DD4E-9ACF-5ACE63AF6841}">
      <dgm:prSet phldrT="[Text]"/>
      <dgm:spPr/>
      <dgm:t>
        <a:bodyPr/>
        <a:lstStyle/>
        <a:p>
          <a:r>
            <a:rPr lang="en-US" dirty="0">
              <a:solidFill>
                <a:schemeClr val="tx1">
                  <a:lumMod val="75000"/>
                  <a:lumOff val="25000"/>
                </a:schemeClr>
              </a:solidFill>
            </a:rPr>
            <a:t>Assess the combined use of NDVI and NLCD for LULC mapping</a:t>
          </a:r>
        </a:p>
      </dgm:t>
    </dgm:pt>
    <dgm:pt modelId="{6BA89ACC-303D-A54D-AA5D-951E912B6D61}" type="sibTrans" cxnId="{3344F544-C04A-414A-9B1F-3F7C5BA24438}">
      <dgm:prSet/>
      <dgm:spPr/>
      <dgm:t>
        <a:bodyPr/>
        <a:lstStyle/>
        <a:p>
          <a:endParaRPr lang="en-US"/>
        </a:p>
      </dgm:t>
    </dgm:pt>
    <dgm:pt modelId="{A3B97C96-B0F7-804A-AFEB-895FCC2991B1}" type="parTrans" cxnId="{3344F544-C04A-414A-9B1F-3F7C5BA24438}">
      <dgm:prSet/>
      <dgm:spPr/>
      <dgm:t>
        <a:bodyPr/>
        <a:lstStyle/>
        <a:p>
          <a:endParaRPr lang="en-US"/>
        </a:p>
      </dgm:t>
    </dgm:pt>
    <dgm:pt modelId="{ED0ED880-DCC6-5A4E-A488-AA9D2B583F7A}">
      <dgm:prSet phldrT="[Text]"/>
      <dgm:spPr/>
      <dgm:t>
        <a:bodyPr/>
        <a:lstStyle/>
        <a:p>
          <a:endParaRPr lang="en-US" dirty="0"/>
        </a:p>
      </dgm:t>
    </dgm:pt>
    <dgm:pt modelId="{C353E098-1537-F944-915F-5499C6CE4970}" type="sibTrans" cxnId="{61DBEB99-29C6-DC4C-9998-E7025048BE03}">
      <dgm:prSet/>
      <dgm:spPr/>
      <dgm:t>
        <a:bodyPr/>
        <a:lstStyle/>
        <a:p>
          <a:endParaRPr lang="en-US"/>
        </a:p>
      </dgm:t>
    </dgm:pt>
    <dgm:pt modelId="{90DFA9DB-F5F6-6E46-A4AE-D8B6BC255686}" type="parTrans" cxnId="{61DBEB99-29C6-DC4C-9998-E7025048BE03}">
      <dgm:prSet/>
      <dgm:spPr/>
      <dgm:t>
        <a:bodyPr/>
        <a:lstStyle/>
        <a:p>
          <a:endParaRPr lang="en-US"/>
        </a:p>
      </dgm:t>
    </dgm:pt>
    <dgm:pt modelId="{B092CADD-1821-474A-8D68-B678424997C7}">
      <dgm:prSet phldrT="[Text]" phldr="1"/>
      <dgm:spPr/>
      <dgm:t>
        <a:bodyPr/>
        <a:lstStyle/>
        <a:p>
          <a:endParaRPr lang="en-US" dirty="0">
            <a:solidFill>
              <a:srgbClr val="FFFFFF"/>
            </a:solidFill>
          </a:endParaRPr>
        </a:p>
      </dgm:t>
    </dgm:pt>
    <dgm:pt modelId="{F3DA6A8D-8FDD-B04F-8FA2-C018AEBEE489}" type="sibTrans" cxnId="{5784FEAC-9AFF-C347-8C43-6124372F842B}">
      <dgm:prSet/>
      <dgm:spPr/>
      <dgm:t>
        <a:bodyPr/>
        <a:lstStyle/>
        <a:p>
          <a:endParaRPr lang="en-US"/>
        </a:p>
      </dgm:t>
    </dgm:pt>
    <dgm:pt modelId="{EB3EA17C-7C92-EE4A-9D1C-0C81E9BCB7BE}" type="parTrans" cxnId="{5784FEAC-9AFF-C347-8C43-6124372F842B}">
      <dgm:prSet/>
      <dgm:spPr/>
      <dgm:t>
        <a:bodyPr/>
        <a:lstStyle/>
        <a:p>
          <a:endParaRPr lang="en-US"/>
        </a:p>
      </dgm:t>
    </dgm:pt>
    <dgm:pt modelId="{EE92C404-70EA-8D4B-B4BA-78976F55915E}">
      <dgm:prSet phldrT="[Text]" phldr="1"/>
      <dgm:spPr/>
      <dgm:t>
        <a:bodyPr/>
        <a:lstStyle/>
        <a:p>
          <a:endParaRPr lang="en-US" dirty="0">
            <a:solidFill>
              <a:srgbClr val="FFFFFF"/>
            </a:solidFill>
          </a:endParaRPr>
        </a:p>
      </dgm:t>
    </dgm:pt>
    <dgm:pt modelId="{BBD5D691-F20E-1E4A-A841-92319900FA2D}" type="sibTrans" cxnId="{B7674640-4427-1543-957D-43A1DE7C496C}">
      <dgm:prSet/>
      <dgm:spPr/>
      <dgm:t>
        <a:bodyPr/>
        <a:lstStyle/>
        <a:p>
          <a:endParaRPr lang="en-US"/>
        </a:p>
      </dgm:t>
    </dgm:pt>
    <dgm:pt modelId="{31BE3456-8190-E040-A4CF-0889997FA1AF}" type="parTrans" cxnId="{B7674640-4427-1543-957D-43A1DE7C496C}">
      <dgm:prSet/>
      <dgm:spPr/>
      <dgm:t>
        <a:bodyPr/>
        <a:lstStyle/>
        <a:p>
          <a:endParaRPr lang="en-US"/>
        </a:p>
      </dgm:t>
    </dgm:pt>
    <dgm:pt modelId="{5C1A8A14-152C-0F4F-9E3F-B057DD134E14}" type="pres">
      <dgm:prSet presAssocID="{6E1E08BE-9DB8-5441-88B7-73BBF0FC3D67}" presName="Name0" presStyleCnt="0">
        <dgm:presLayoutVars>
          <dgm:chMax/>
          <dgm:chPref/>
          <dgm:dir/>
        </dgm:presLayoutVars>
      </dgm:prSet>
      <dgm:spPr/>
      <dgm:t>
        <a:bodyPr/>
        <a:lstStyle/>
        <a:p>
          <a:endParaRPr lang="en-US"/>
        </a:p>
      </dgm:t>
    </dgm:pt>
    <dgm:pt modelId="{CCAEE4AE-9A40-6D40-9113-D08E5D25490D}" type="pres">
      <dgm:prSet presAssocID="{ED0ED880-DCC6-5A4E-A488-AA9D2B583F7A}" presName="parenttextcomposite" presStyleCnt="0"/>
      <dgm:spPr/>
    </dgm:pt>
    <dgm:pt modelId="{266A237D-1D6A-2640-B933-419BD3F1C3F0}" type="pres">
      <dgm:prSet presAssocID="{ED0ED880-DCC6-5A4E-A488-AA9D2B583F7A}" presName="parenttext" presStyleLbl="revTx" presStyleIdx="0" presStyleCnt="3">
        <dgm:presLayoutVars>
          <dgm:chMax/>
          <dgm:chPref val="2"/>
          <dgm:bulletEnabled val="1"/>
        </dgm:presLayoutVars>
      </dgm:prSet>
      <dgm:spPr/>
      <dgm:t>
        <a:bodyPr/>
        <a:lstStyle/>
        <a:p>
          <a:endParaRPr lang="en-US"/>
        </a:p>
      </dgm:t>
    </dgm:pt>
    <dgm:pt modelId="{312A74FE-92E1-2749-9A3A-265B519360FF}" type="pres">
      <dgm:prSet presAssocID="{ED0ED880-DCC6-5A4E-A488-AA9D2B583F7A}" presName="composite" presStyleCnt="0"/>
      <dgm:spPr/>
    </dgm:pt>
    <dgm:pt modelId="{4D4D7164-A85E-644E-BEF8-7CAA42E7CDE0}" type="pres">
      <dgm:prSet presAssocID="{ED0ED880-DCC6-5A4E-A488-AA9D2B583F7A}" presName="chevron1" presStyleLbl="alignNode1" presStyleIdx="0" presStyleCnt="21"/>
      <dgm:spPr/>
    </dgm:pt>
    <dgm:pt modelId="{AB34D80B-5291-6C43-9138-2819A8C44BFE}" type="pres">
      <dgm:prSet presAssocID="{ED0ED880-DCC6-5A4E-A488-AA9D2B583F7A}" presName="chevron2" presStyleLbl="alignNode1" presStyleIdx="1" presStyleCnt="21"/>
      <dgm:spPr/>
    </dgm:pt>
    <dgm:pt modelId="{209A84A3-378E-114A-90B8-E3835E808657}" type="pres">
      <dgm:prSet presAssocID="{ED0ED880-DCC6-5A4E-A488-AA9D2B583F7A}" presName="chevron3" presStyleLbl="alignNode1" presStyleIdx="2" presStyleCnt="21"/>
      <dgm:spPr/>
    </dgm:pt>
    <dgm:pt modelId="{A5B6964F-DC96-324E-A3C6-19D581387366}" type="pres">
      <dgm:prSet presAssocID="{ED0ED880-DCC6-5A4E-A488-AA9D2B583F7A}" presName="chevron4" presStyleLbl="alignNode1" presStyleIdx="3" presStyleCnt="21"/>
      <dgm:spPr/>
    </dgm:pt>
    <dgm:pt modelId="{12AECBAE-687B-5148-9D2A-9F28DCD173D6}" type="pres">
      <dgm:prSet presAssocID="{ED0ED880-DCC6-5A4E-A488-AA9D2B583F7A}" presName="chevron5" presStyleLbl="alignNode1" presStyleIdx="4" presStyleCnt="21"/>
      <dgm:spPr/>
    </dgm:pt>
    <dgm:pt modelId="{8FA31C88-507E-7D42-9301-592F05B4432C}" type="pres">
      <dgm:prSet presAssocID="{ED0ED880-DCC6-5A4E-A488-AA9D2B583F7A}" presName="chevron6" presStyleLbl="alignNode1" presStyleIdx="5" presStyleCnt="21"/>
      <dgm:spPr/>
    </dgm:pt>
    <dgm:pt modelId="{C7C18E5A-442E-8840-8C26-AE5F4882913A}" type="pres">
      <dgm:prSet presAssocID="{ED0ED880-DCC6-5A4E-A488-AA9D2B583F7A}" presName="chevron7" presStyleLbl="alignNode1" presStyleIdx="6" presStyleCnt="21"/>
      <dgm:spPr/>
    </dgm:pt>
    <dgm:pt modelId="{37A87396-16D3-C74B-B2AF-FC72C9C99946}" type="pres">
      <dgm:prSet presAssocID="{ED0ED880-DCC6-5A4E-A488-AA9D2B583F7A}" presName="childtext" presStyleLbl="solidFgAcc1" presStyleIdx="0" presStyleCnt="3">
        <dgm:presLayoutVars>
          <dgm:chMax/>
          <dgm:chPref val="0"/>
          <dgm:bulletEnabled val="1"/>
        </dgm:presLayoutVars>
      </dgm:prSet>
      <dgm:spPr/>
      <dgm:t>
        <a:bodyPr/>
        <a:lstStyle/>
        <a:p>
          <a:endParaRPr lang="en-US"/>
        </a:p>
      </dgm:t>
    </dgm:pt>
    <dgm:pt modelId="{8EC6F260-2342-1C4F-A125-6D03929CC9D6}" type="pres">
      <dgm:prSet presAssocID="{C353E098-1537-F944-915F-5499C6CE4970}" presName="sibTrans" presStyleCnt="0"/>
      <dgm:spPr/>
    </dgm:pt>
    <dgm:pt modelId="{62BDA40A-64C3-6E4E-B73E-718A9D03F37C}" type="pres">
      <dgm:prSet presAssocID="{EE92C404-70EA-8D4B-B4BA-78976F55915E}" presName="parenttextcomposite" presStyleCnt="0"/>
      <dgm:spPr/>
    </dgm:pt>
    <dgm:pt modelId="{E27F0A36-F369-7245-9EE9-4DB9A14BDB06}" type="pres">
      <dgm:prSet presAssocID="{EE92C404-70EA-8D4B-B4BA-78976F55915E}" presName="parenttext" presStyleLbl="revTx" presStyleIdx="1" presStyleCnt="3">
        <dgm:presLayoutVars>
          <dgm:chMax/>
          <dgm:chPref val="2"/>
          <dgm:bulletEnabled val="1"/>
        </dgm:presLayoutVars>
      </dgm:prSet>
      <dgm:spPr/>
      <dgm:t>
        <a:bodyPr/>
        <a:lstStyle/>
        <a:p>
          <a:endParaRPr lang="en-US"/>
        </a:p>
      </dgm:t>
    </dgm:pt>
    <dgm:pt modelId="{A3454488-2AF2-2140-8376-0E27D69A4BC9}" type="pres">
      <dgm:prSet presAssocID="{EE92C404-70EA-8D4B-B4BA-78976F55915E}" presName="composite" presStyleCnt="0"/>
      <dgm:spPr/>
    </dgm:pt>
    <dgm:pt modelId="{C4C87346-83CD-904D-B2FC-ADFF299CC09F}" type="pres">
      <dgm:prSet presAssocID="{EE92C404-70EA-8D4B-B4BA-78976F55915E}" presName="chevron1" presStyleLbl="alignNode1" presStyleIdx="7" presStyleCnt="21"/>
      <dgm:spPr/>
    </dgm:pt>
    <dgm:pt modelId="{7756A105-A4D3-E643-A763-09A6C9837114}" type="pres">
      <dgm:prSet presAssocID="{EE92C404-70EA-8D4B-B4BA-78976F55915E}" presName="chevron2" presStyleLbl="alignNode1" presStyleIdx="8" presStyleCnt="21"/>
      <dgm:spPr/>
    </dgm:pt>
    <dgm:pt modelId="{AD2F4277-E8C9-8B44-939D-1F2FD3485401}" type="pres">
      <dgm:prSet presAssocID="{EE92C404-70EA-8D4B-B4BA-78976F55915E}" presName="chevron3" presStyleLbl="alignNode1" presStyleIdx="9" presStyleCnt="21"/>
      <dgm:spPr/>
    </dgm:pt>
    <dgm:pt modelId="{37265A4B-7B77-154A-B490-840AAC3B8C36}" type="pres">
      <dgm:prSet presAssocID="{EE92C404-70EA-8D4B-B4BA-78976F55915E}" presName="chevron4" presStyleLbl="alignNode1" presStyleIdx="10" presStyleCnt="21"/>
      <dgm:spPr/>
    </dgm:pt>
    <dgm:pt modelId="{D8FF4860-657B-C64C-B4AA-0BA56EE91A47}" type="pres">
      <dgm:prSet presAssocID="{EE92C404-70EA-8D4B-B4BA-78976F55915E}" presName="chevron5" presStyleLbl="alignNode1" presStyleIdx="11" presStyleCnt="21"/>
      <dgm:spPr/>
    </dgm:pt>
    <dgm:pt modelId="{82C1700D-0C68-6B45-AF13-6E6BB8931F5C}" type="pres">
      <dgm:prSet presAssocID="{EE92C404-70EA-8D4B-B4BA-78976F55915E}" presName="chevron6" presStyleLbl="alignNode1" presStyleIdx="12" presStyleCnt="21"/>
      <dgm:spPr/>
    </dgm:pt>
    <dgm:pt modelId="{643855FF-5C0F-554B-9D39-AA150EEDD569}" type="pres">
      <dgm:prSet presAssocID="{EE92C404-70EA-8D4B-B4BA-78976F55915E}" presName="chevron7" presStyleLbl="alignNode1" presStyleIdx="13" presStyleCnt="21"/>
      <dgm:spPr/>
    </dgm:pt>
    <dgm:pt modelId="{99682C83-6B2D-FC4B-9B17-006E67B6EE82}" type="pres">
      <dgm:prSet presAssocID="{EE92C404-70EA-8D4B-B4BA-78976F55915E}" presName="childtext" presStyleLbl="solidFgAcc1" presStyleIdx="1" presStyleCnt="3">
        <dgm:presLayoutVars>
          <dgm:chMax/>
          <dgm:chPref val="0"/>
          <dgm:bulletEnabled val="1"/>
        </dgm:presLayoutVars>
      </dgm:prSet>
      <dgm:spPr/>
      <dgm:t>
        <a:bodyPr/>
        <a:lstStyle/>
        <a:p>
          <a:endParaRPr lang="en-US"/>
        </a:p>
      </dgm:t>
    </dgm:pt>
    <dgm:pt modelId="{02F5D264-11CC-D645-8752-0AE234FAC9A1}" type="pres">
      <dgm:prSet presAssocID="{BBD5D691-F20E-1E4A-A841-92319900FA2D}" presName="sibTrans" presStyleCnt="0"/>
      <dgm:spPr/>
    </dgm:pt>
    <dgm:pt modelId="{294C7D34-4276-B04E-AF28-832C6A7419BA}" type="pres">
      <dgm:prSet presAssocID="{B092CADD-1821-474A-8D68-B678424997C7}" presName="parenttextcomposite" presStyleCnt="0"/>
      <dgm:spPr/>
    </dgm:pt>
    <dgm:pt modelId="{82E569F6-9B64-9941-A32D-3A7A35FD6BD9}" type="pres">
      <dgm:prSet presAssocID="{B092CADD-1821-474A-8D68-B678424997C7}" presName="parenttext" presStyleLbl="revTx" presStyleIdx="2" presStyleCnt="3">
        <dgm:presLayoutVars>
          <dgm:chMax/>
          <dgm:chPref val="2"/>
          <dgm:bulletEnabled val="1"/>
        </dgm:presLayoutVars>
      </dgm:prSet>
      <dgm:spPr/>
      <dgm:t>
        <a:bodyPr/>
        <a:lstStyle/>
        <a:p>
          <a:endParaRPr lang="en-US"/>
        </a:p>
      </dgm:t>
    </dgm:pt>
    <dgm:pt modelId="{20915E24-DC5B-A942-BD04-3BEED6C14780}" type="pres">
      <dgm:prSet presAssocID="{B092CADD-1821-474A-8D68-B678424997C7}" presName="composite" presStyleCnt="0"/>
      <dgm:spPr/>
    </dgm:pt>
    <dgm:pt modelId="{1087D64F-F29B-5A4E-905E-C0400FA07F6F}" type="pres">
      <dgm:prSet presAssocID="{B092CADD-1821-474A-8D68-B678424997C7}" presName="chevron1" presStyleLbl="alignNode1" presStyleIdx="14" presStyleCnt="21"/>
      <dgm:spPr/>
    </dgm:pt>
    <dgm:pt modelId="{4FFFF14E-3054-A44B-8CA5-84F0B19D8A56}" type="pres">
      <dgm:prSet presAssocID="{B092CADD-1821-474A-8D68-B678424997C7}" presName="chevron2" presStyleLbl="alignNode1" presStyleIdx="15" presStyleCnt="21"/>
      <dgm:spPr/>
    </dgm:pt>
    <dgm:pt modelId="{F8752A54-3E05-2142-A071-EC63CD2BDC2F}" type="pres">
      <dgm:prSet presAssocID="{B092CADD-1821-474A-8D68-B678424997C7}" presName="chevron3" presStyleLbl="alignNode1" presStyleIdx="16" presStyleCnt="21"/>
      <dgm:spPr/>
    </dgm:pt>
    <dgm:pt modelId="{63276BB5-8C79-AC43-A3CB-16C3AF9723D5}" type="pres">
      <dgm:prSet presAssocID="{B092CADD-1821-474A-8D68-B678424997C7}" presName="chevron4" presStyleLbl="alignNode1" presStyleIdx="17" presStyleCnt="21"/>
      <dgm:spPr/>
    </dgm:pt>
    <dgm:pt modelId="{FCBCB79D-A094-954B-AB46-1F6E95047805}" type="pres">
      <dgm:prSet presAssocID="{B092CADD-1821-474A-8D68-B678424997C7}" presName="chevron5" presStyleLbl="alignNode1" presStyleIdx="18" presStyleCnt="21"/>
      <dgm:spPr/>
    </dgm:pt>
    <dgm:pt modelId="{00DE6BC5-B30F-E948-98E8-6D14BB2565FD}" type="pres">
      <dgm:prSet presAssocID="{B092CADD-1821-474A-8D68-B678424997C7}" presName="chevron6" presStyleLbl="alignNode1" presStyleIdx="19" presStyleCnt="21"/>
      <dgm:spPr/>
    </dgm:pt>
    <dgm:pt modelId="{0E421826-BBC2-1942-AF4A-76D401564672}" type="pres">
      <dgm:prSet presAssocID="{B092CADD-1821-474A-8D68-B678424997C7}" presName="chevron7" presStyleLbl="alignNode1" presStyleIdx="20" presStyleCnt="21"/>
      <dgm:spPr/>
    </dgm:pt>
    <dgm:pt modelId="{49234B9F-0B79-E24E-89A5-EC0AEDE9F6B8}" type="pres">
      <dgm:prSet presAssocID="{B092CADD-1821-474A-8D68-B678424997C7}" presName="childtext" presStyleLbl="solidFgAcc1" presStyleIdx="2" presStyleCnt="3">
        <dgm:presLayoutVars>
          <dgm:chMax/>
          <dgm:chPref val="0"/>
          <dgm:bulletEnabled val="1"/>
        </dgm:presLayoutVars>
      </dgm:prSet>
      <dgm:spPr/>
      <dgm:t>
        <a:bodyPr/>
        <a:lstStyle/>
        <a:p>
          <a:endParaRPr lang="en-US"/>
        </a:p>
      </dgm:t>
    </dgm:pt>
  </dgm:ptLst>
  <dgm:cxnLst>
    <dgm:cxn modelId="{61DBEB99-29C6-DC4C-9998-E7025048BE03}" srcId="{6E1E08BE-9DB8-5441-88B7-73BBF0FC3D67}" destId="{ED0ED880-DCC6-5A4E-A488-AA9D2B583F7A}" srcOrd="0" destOrd="0" parTransId="{90DFA9DB-F5F6-6E46-A4AE-D8B6BC255686}" sibTransId="{C353E098-1537-F944-915F-5499C6CE4970}"/>
    <dgm:cxn modelId="{5784FEAC-9AFF-C347-8C43-6124372F842B}" srcId="{6E1E08BE-9DB8-5441-88B7-73BBF0FC3D67}" destId="{B092CADD-1821-474A-8D68-B678424997C7}" srcOrd="2" destOrd="0" parTransId="{EB3EA17C-7C92-EE4A-9D1C-0C81E9BCB7BE}" sibTransId="{F3DA6A8D-8FDD-B04F-8FA2-C018AEBEE489}"/>
    <dgm:cxn modelId="{DCB1082F-1F4D-BD4D-BC00-CC139B03750E}" srcId="{ED0ED880-DCC6-5A4E-A488-AA9D2B583F7A}" destId="{991A783D-C466-264D-8D60-731AE95DEDA0}" srcOrd="0" destOrd="0" parTransId="{72A61307-6489-2146-9A64-8D584ADA9DD0}" sibTransId="{B57A7711-1DDD-7846-993B-673EEDF86880}"/>
    <dgm:cxn modelId="{F75E898A-F039-E346-9260-3BEBF1092625}" type="presOf" srcId="{6E1E08BE-9DB8-5441-88B7-73BBF0FC3D67}" destId="{5C1A8A14-152C-0F4F-9E3F-B057DD134E14}" srcOrd="0" destOrd="0" presId="urn:microsoft.com/office/officeart/2008/layout/VerticalAccentList"/>
    <dgm:cxn modelId="{3344F544-C04A-414A-9B1F-3F7C5BA24438}" srcId="{EE92C404-70EA-8D4B-B4BA-78976F55915E}" destId="{56814CD3-591D-DD4E-9ACF-5ACE63AF6841}" srcOrd="0" destOrd="0" parTransId="{A3B97C96-B0F7-804A-AFEB-895FCC2991B1}" sibTransId="{6BA89ACC-303D-A54D-AA5D-951E912B6D61}"/>
    <dgm:cxn modelId="{E6CAD2D5-C03D-404D-98D4-326123458DB2}" type="presOf" srcId="{56814CD3-591D-DD4E-9ACF-5ACE63AF6841}" destId="{99682C83-6B2D-FC4B-9B17-006E67B6EE82}" srcOrd="0" destOrd="0" presId="urn:microsoft.com/office/officeart/2008/layout/VerticalAccentList"/>
    <dgm:cxn modelId="{5AF8F91D-2AFE-2041-A369-8B694DE5CDA8}" srcId="{B092CADD-1821-474A-8D68-B678424997C7}" destId="{D2C79202-0161-3048-833E-E87C91861056}" srcOrd="0" destOrd="0" parTransId="{091A2A9D-CD6B-0945-90BD-7838AF61875A}" sibTransId="{4CA4A035-684A-0341-BE43-B7D403C959DF}"/>
    <dgm:cxn modelId="{7085A63C-B0B2-FF42-BBEA-0E8B6C8D3177}" type="presOf" srcId="{EE92C404-70EA-8D4B-B4BA-78976F55915E}" destId="{E27F0A36-F369-7245-9EE9-4DB9A14BDB06}" srcOrd="0" destOrd="0" presId="urn:microsoft.com/office/officeart/2008/layout/VerticalAccentList"/>
    <dgm:cxn modelId="{4CD4825D-BC63-524C-86BC-C006F61F2CC6}" type="presOf" srcId="{ED0ED880-DCC6-5A4E-A488-AA9D2B583F7A}" destId="{266A237D-1D6A-2640-B933-419BD3F1C3F0}" srcOrd="0" destOrd="0" presId="urn:microsoft.com/office/officeart/2008/layout/VerticalAccentList"/>
    <dgm:cxn modelId="{898FFDE2-362D-5A4A-A9CE-7D56A46555B3}" type="presOf" srcId="{B092CADD-1821-474A-8D68-B678424997C7}" destId="{82E569F6-9B64-9941-A32D-3A7A35FD6BD9}" srcOrd="0" destOrd="0" presId="urn:microsoft.com/office/officeart/2008/layout/VerticalAccentList"/>
    <dgm:cxn modelId="{B127B8DC-8967-0848-97A9-0505B1411FC7}" type="presOf" srcId="{D2C79202-0161-3048-833E-E87C91861056}" destId="{49234B9F-0B79-E24E-89A5-EC0AEDE9F6B8}" srcOrd="0" destOrd="0" presId="urn:microsoft.com/office/officeart/2008/layout/VerticalAccentList"/>
    <dgm:cxn modelId="{B7674640-4427-1543-957D-43A1DE7C496C}" srcId="{6E1E08BE-9DB8-5441-88B7-73BBF0FC3D67}" destId="{EE92C404-70EA-8D4B-B4BA-78976F55915E}" srcOrd="1" destOrd="0" parTransId="{31BE3456-8190-E040-A4CF-0889997FA1AF}" sibTransId="{BBD5D691-F20E-1E4A-A841-92319900FA2D}"/>
    <dgm:cxn modelId="{F6881C1B-1937-444A-BDB9-CAEF3411FE10}" type="presOf" srcId="{991A783D-C466-264D-8D60-731AE95DEDA0}" destId="{37A87396-16D3-C74B-B2AF-FC72C9C99946}" srcOrd="0" destOrd="0" presId="urn:microsoft.com/office/officeart/2008/layout/VerticalAccentList"/>
    <dgm:cxn modelId="{C190022A-4539-0340-A03E-AFB65730A5D7}" type="presParOf" srcId="{5C1A8A14-152C-0F4F-9E3F-B057DD134E14}" destId="{CCAEE4AE-9A40-6D40-9113-D08E5D25490D}" srcOrd="0" destOrd="0" presId="urn:microsoft.com/office/officeart/2008/layout/VerticalAccentList"/>
    <dgm:cxn modelId="{379712DA-2FB0-284A-8D25-8F0A141F0530}" type="presParOf" srcId="{CCAEE4AE-9A40-6D40-9113-D08E5D25490D}" destId="{266A237D-1D6A-2640-B933-419BD3F1C3F0}" srcOrd="0" destOrd="0" presId="urn:microsoft.com/office/officeart/2008/layout/VerticalAccentList"/>
    <dgm:cxn modelId="{B5092062-F1BD-A641-AA67-3242DD2CBABB}" type="presParOf" srcId="{5C1A8A14-152C-0F4F-9E3F-B057DD134E14}" destId="{312A74FE-92E1-2749-9A3A-265B519360FF}" srcOrd="1" destOrd="0" presId="urn:microsoft.com/office/officeart/2008/layout/VerticalAccentList"/>
    <dgm:cxn modelId="{AB9961D5-0820-6644-848F-0FB50C326BD1}" type="presParOf" srcId="{312A74FE-92E1-2749-9A3A-265B519360FF}" destId="{4D4D7164-A85E-644E-BEF8-7CAA42E7CDE0}" srcOrd="0" destOrd="0" presId="urn:microsoft.com/office/officeart/2008/layout/VerticalAccentList"/>
    <dgm:cxn modelId="{6A608393-8429-E34C-B84E-C034F37A4E96}" type="presParOf" srcId="{312A74FE-92E1-2749-9A3A-265B519360FF}" destId="{AB34D80B-5291-6C43-9138-2819A8C44BFE}" srcOrd="1" destOrd="0" presId="urn:microsoft.com/office/officeart/2008/layout/VerticalAccentList"/>
    <dgm:cxn modelId="{043D7535-76AD-AC4E-B756-84DCFDE4C38A}" type="presParOf" srcId="{312A74FE-92E1-2749-9A3A-265B519360FF}" destId="{209A84A3-378E-114A-90B8-E3835E808657}" srcOrd="2" destOrd="0" presId="urn:microsoft.com/office/officeart/2008/layout/VerticalAccentList"/>
    <dgm:cxn modelId="{80098D1E-1432-9143-A7EA-B604D330F153}" type="presParOf" srcId="{312A74FE-92E1-2749-9A3A-265B519360FF}" destId="{A5B6964F-DC96-324E-A3C6-19D581387366}" srcOrd="3" destOrd="0" presId="urn:microsoft.com/office/officeart/2008/layout/VerticalAccentList"/>
    <dgm:cxn modelId="{A769B0E8-ECB4-A049-B61C-B857735806C2}" type="presParOf" srcId="{312A74FE-92E1-2749-9A3A-265B519360FF}" destId="{12AECBAE-687B-5148-9D2A-9F28DCD173D6}" srcOrd="4" destOrd="0" presId="urn:microsoft.com/office/officeart/2008/layout/VerticalAccentList"/>
    <dgm:cxn modelId="{41D85AAD-9F38-8A45-BF7F-B3109B3E50F1}" type="presParOf" srcId="{312A74FE-92E1-2749-9A3A-265B519360FF}" destId="{8FA31C88-507E-7D42-9301-592F05B4432C}" srcOrd="5" destOrd="0" presId="urn:microsoft.com/office/officeart/2008/layout/VerticalAccentList"/>
    <dgm:cxn modelId="{ACF16CEB-011A-BA40-93FE-29C6274C606B}" type="presParOf" srcId="{312A74FE-92E1-2749-9A3A-265B519360FF}" destId="{C7C18E5A-442E-8840-8C26-AE5F4882913A}" srcOrd="6" destOrd="0" presId="urn:microsoft.com/office/officeart/2008/layout/VerticalAccentList"/>
    <dgm:cxn modelId="{A610519B-178E-4746-B316-F01FDB24D16D}" type="presParOf" srcId="{312A74FE-92E1-2749-9A3A-265B519360FF}" destId="{37A87396-16D3-C74B-B2AF-FC72C9C99946}" srcOrd="7" destOrd="0" presId="urn:microsoft.com/office/officeart/2008/layout/VerticalAccentList"/>
    <dgm:cxn modelId="{E0096CCF-9855-5548-BAC8-20FDF82E1DE0}" type="presParOf" srcId="{5C1A8A14-152C-0F4F-9E3F-B057DD134E14}" destId="{8EC6F260-2342-1C4F-A125-6D03929CC9D6}" srcOrd="2" destOrd="0" presId="urn:microsoft.com/office/officeart/2008/layout/VerticalAccentList"/>
    <dgm:cxn modelId="{F1D2B1E1-14B8-084F-8CCF-ACF996133E66}" type="presParOf" srcId="{5C1A8A14-152C-0F4F-9E3F-B057DD134E14}" destId="{62BDA40A-64C3-6E4E-B73E-718A9D03F37C}" srcOrd="3" destOrd="0" presId="urn:microsoft.com/office/officeart/2008/layout/VerticalAccentList"/>
    <dgm:cxn modelId="{D2B7E359-7D67-934E-9961-4830B48510F6}" type="presParOf" srcId="{62BDA40A-64C3-6E4E-B73E-718A9D03F37C}" destId="{E27F0A36-F369-7245-9EE9-4DB9A14BDB06}" srcOrd="0" destOrd="0" presId="urn:microsoft.com/office/officeart/2008/layout/VerticalAccentList"/>
    <dgm:cxn modelId="{4F1BD4CC-04DD-D245-BF38-6A881ACBDC1B}" type="presParOf" srcId="{5C1A8A14-152C-0F4F-9E3F-B057DD134E14}" destId="{A3454488-2AF2-2140-8376-0E27D69A4BC9}" srcOrd="4" destOrd="0" presId="urn:microsoft.com/office/officeart/2008/layout/VerticalAccentList"/>
    <dgm:cxn modelId="{E4CBDC33-F5ED-784E-B686-9F5CD7D5CF9F}" type="presParOf" srcId="{A3454488-2AF2-2140-8376-0E27D69A4BC9}" destId="{C4C87346-83CD-904D-B2FC-ADFF299CC09F}" srcOrd="0" destOrd="0" presId="urn:microsoft.com/office/officeart/2008/layout/VerticalAccentList"/>
    <dgm:cxn modelId="{B2D8D0C9-FEDF-AA4A-A953-72792BBAF161}" type="presParOf" srcId="{A3454488-2AF2-2140-8376-0E27D69A4BC9}" destId="{7756A105-A4D3-E643-A763-09A6C9837114}" srcOrd="1" destOrd="0" presId="urn:microsoft.com/office/officeart/2008/layout/VerticalAccentList"/>
    <dgm:cxn modelId="{3733EF8E-1D4A-744C-9928-B3BDF4774A55}" type="presParOf" srcId="{A3454488-2AF2-2140-8376-0E27D69A4BC9}" destId="{AD2F4277-E8C9-8B44-939D-1F2FD3485401}" srcOrd="2" destOrd="0" presId="urn:microsoft.com/office/officeart/2008/layout/VerticalAccentList"/>
    <dgm:cxn modelId="{47623971-D8DF-FD47-A938-6D8D87FE2A69}" type="presParOf" srcId="{A3454488-2AF2-2140-8376-0E27D69A4BC9}" destId="{37265A4B-7B77-154A-B490-840AAC3B8C36}" srcOrd="3" destOrd="0" presId="urn:microsoft.com/office/officeart/2008/layout/VerticalAccentList"/>
    <dgm:cxn modelId="{5A1F2ECC-AC8F-C247-A19A-EDD90C7A1232}" type="presParOf" srcId="{A3454488-2AF2-2140-8376-0E27D69A4BC9}" destId="{D8FF4860-657B-C64C-B4AA-0BA56EE91A47}" srcOrd="4" destOrd="0" presId="urn:microsoft.com/office/officeart/2008/layout/VerticalAccentList"/>
    <dgm:cxn modelId="{4D513D95-3AAE-E14E-AAD5-57BF946AA553}" type="presParOf" srcId="{A3454488-2AF2-2140-8376-0E27D69A4BC9}" destId="{82C1700D-0C68-6B45-AF13-6E6BB8931F5C}" srcOrd="5" destOrd="0" presId="urn:microsoft.com/office/officeart/2008/layout/VerticalAccentList"/>
    <dgm:cxn modelId="{BF290580-54E8-C74B-B3D1-9306C0DD844A}" type="presParOf" srcId="{A3454488-2AF2-2140-8376-0E27D69A4BC9}" destId="{643855FF-5C0F-554B-9D39-AA150EEDD569}" srcOrd="6" destOrd="0" presId="urn:microsoft.com/office/officeart/2008/layout/VerticalAccentList"/>
    <dgm:cxn modelId="{446D31EE-8AAB-CC43-9A00-D848610F2DDB}" type="presParOf" srcId="{A3454488-2AF2-2140-8376-0E27D69A4BC9}" destId="{99682C83-6B2D-FC4B-9B17-006E67B6EE82}" srcOrd="7" destOrd="0" presId="urn:microsoft.com/office/officeart/2008/layout/VerticalAccentList"/>
    <dgm:cxn modelId="{B5ED5F72-5908-7B4E-86DE-816E3D02A477}" type="presParOf" srcId="{5C1A8A14-152C-0F4F-9E3F-B057DD134E14}" destId="{02F5D264-11CC-D645-8752-0AE234FAC9A1}" srcOrd="5" destOrd="0" presId="urn:microsoft.com/office/officeart/2008/layout/VerticalAccentList"/>
    <dgm:cxn modelId="{F38B98F1-71FA-CA45-A0D4-E8690C7DFBD5}" type="presParOf" srcId="{5C1A8A14-152C-0F4F-9E3F-B057DD134E14}" destId="{294C7D34-4276-B04E-AF28-832C6A7419BA}" srcOrd="6" destOrd="0" presId="urn:microsoft.com/office/officeart/2008/layout/VerticalAccentList"/>
    <dgm:cxn modelId="{047A840A-9FAA-C34E-A532-C49A94C85D74}" type="presParOf" srcId="{294C7D34-4276-B04E-AF28-832C6A7419BA}" destId="{82E569F6-9B64-9941-A32D-3A7A35FD6BD9}" srcOrd="0" destOrd="0" presId="urn:microsoft.com/office/officeart/2008/layout/VerticalAccentList"/>
    <dgm:cxn modelId="{33EE08D8-E3BC-5D48-AAF4-4772038ECD0A}" type="presParOf" srcId="{5C1A8A14-152C-0F4F-9E3F-B057DD134E14}" destId="{20915E24-DC5B-A942-BD04-3BEED6C14780}" srcOrd="7" destOrd="0" presId="urn:microsoft.com/office/officeart/2008/layout/VerticalAccentList"/>
    <dgm:cxn modelId="{84E1238E-B00F-4548-B600-EC00EE0D9321}" type="presParOf" srcId="{20915E24-DC5B-A942-BD04-3BEED6C14780}" destId="{1087D64F-F29B-5A4E-905E-C0400FA07F6F}" srcOrd="0" destOrd="0" presId="urn:microsoft.com/office/officeart/2008/layout/VerticalAccentList"/>
    <dgm:cxn modelId="{8FD5CA9B-D168-374C-AF22-8767107830D6}" type="presParOf" srcId="{20915E24-DC5B-A942-BD04-3BEED6C14780}" destId="{4FFFF14E-3054-A44B-8CA5-84F0B19D8A56}" srcOrd="1" destOrd="0" presId="urn:microsoft.com/office/officeart/2008/layout/VerticalAccentList"/>
    <dgm:cxn modelId="{EF472D66-4D8D-9249-9002-234CA4DE3FE2}" type="presParOf" srcId="{20915E24-DC5B-A942-BD04-3BEED6C14780}" destId="{F8752A54-3E05-2142-A071-EC63CD2BDC2F}" srcOrd="2" destOrd="0" presId="urn:microsoft.com/office/officeart/2008/layout/VerticalAccentList"/>
    <dgm:cxn modelId="{CC90EF3C-1CDD-1247-AF41-4D836C72502B}" type="presParOf" srcId="{20915E24-DC5B-A942-BD04-3BEED6C14780}" destId="{63276BB5-8C79-AC43-A3CB-16C3AF9723D5}" srcOrd="3" destOrd="0" presId="urn:microsoft.com/office/officeart/2008/layout/VerticalAccentList"/>
    <dgm:cxn modelId="{D0A83B33-223C-CA4D-A6F7-1728157709CB}" type="presParOf" srcId="{20915E24-DC5B-A942-BD04-3BEED6C14780}" destId="{FCBCB79D-A094-954B-AB46-1F6E95047805}" srcOrd="4" destOrd="0" presId="urn:microsoft.com/office/officeart/2008/layout/VerticalAccentList"/>
    <dgm:cxn modelId="{0E57516C-FF53-DB41-961C-FF7676926365}" type="presParOf" srcId="{20915E24-DC5B-A942-BD04-3BEED6C14780}" destId="{00DE6BC5-B30F-E948-98E8-6D14BB2565FD}" srcOrd="5" destOrd="0" presId="urn:microsoft.com/office/officeart/2008/layout/VerticalAccentList"/>
    <dgm:cxn modelId="{3469346E-8C7B-2449-AB26-DE70C60FBF1B}" type="presParOf" srcId="{20915E24-DC5B-A942-BD04-3BEED6C14780}" destId="{0E421826-BBC2-1942-AF4A-76D401564672}" srcOrd="6" destOrd="0" presId="urn:microsoft.com/office/officeart/2008/layout/VerticalAccentList"/>
    <dgm:cxn modelId="{BC3D5A96-11AB-6149-AD68-9E40B6587F0C}" type="presParOf" srcId="{20915E24-DC5B-A942-BD04-3BEED6C14780}" destId="{49234B9F-0B79-E24E-89A5-EC0AEDE9F6B8}"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A237D-1D6A-2640-B933-419BD3F1C3F0}">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endParaRPr lang="en-US" sz="2600" kern="1200" dirty="0"/>
        </a:p>
      </dsp:txBody>
      <dsp:txXfrm>
        <a:off x="661227" y="442"/>
        <a:ext cx="6315075" cy="574097"/>
      </dsp:txXfrm>
    </dsp:sp>
    <dsp:sp modelId="{4D4D7164-A85E-644E-BEF8-7CAA42E7CDE0}">
      <dsp:nvSpPr>
        <dsp:cNvPr id="0" name=""/>
        <dsp:cNvSpPr/>
      </dsp:nvSpPr>
      <dsp:spPr>
        <a:xfrm>
          <a:off x="661227"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B34D80B-5291-6C43-9138-2819A8C44BFE}">
      <dsp:nvSpPr>
        <dsp:cNvPr id="0" name=""/>
        <dsp:cNvSpPr/>
      </dsp:nvSpPr>
      <dsp:spPr>
        <a:xfrm>
          <a:off x="154884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9A84A3-378E-114A-90B8-E3835E808657}">
      <dsp:nvSpPr>
        <dsp:cNvPr id="0" name=""/>
        <dsp:cNvSpPr/>
      </dsp:nvSpPr>
      <dsp:spPr>
        <a:xfrm>
          <a:off x="2437166"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5B6964F-DC96-324E-A3C6-19D581387366}">
      <dsp:nvSpPr>
        <dsp:cNvPr id="0" name=""/>
        <dsp:cNvSpPr/>
      </dsp:nvSpPr>
      <dsp:spPr>
        <a:xfrm>
          <a:off x="332478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2AECBAE-687B-5148-9D2A-9F28DCD173D6}">
      <dsp:nvSpPr>
        <dsp:cNvPr id="0" name=""/>
        <dsp:cNvSpPr/>
      </dsp:nvSpPr>
      <dsp:spPr>
        <a:xfrm>
          <a:off x="421310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FA31C88-507E-7D42-9301-592F05B4432C}">
      <dsp:nvSpPr>
        <dsp:cNvPr id="0" name=""/>
        <dsp:cNvSpPr/>
      </dsp:nvSpPr>
      <dsp:spPr>
        <a:xfrm>
          <a:off x="5100724"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7C18E5A-442E-8840-8C26-AE5F4882913A}">
      <dsp:nvSpPr>
        <dsp:cNvPr id="0" name=""/>
        <dsp:cNvSpPr/>
      </dsp:nvSpPr>
      <dsp:spPr>
        <a:xfrm>
          <a:off x="598904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A87396-16D3-C74B-B2AF-FC72C9C99946}">
      <dsp:nvSpPr>
        <dsp:cNvPr id="0" name=""/>
        <dsp:cNvSpPr/>
      </dsp:nvSpPr>
      <dsp:spPr>
        <a:xfrm>
          <a:off x="661227" y="691486"/>
          <a:ext cx="6397170" cy="935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lumMod val="75000"/>
                  <a:lumOff val="25000"/>
                </a:schemeClr>
              </a:solidFill>
            </a:rPr>
            <a:t>Ground-truthing for LULC accuracy </a:t>
          </a:r>
        </a:p>
      </dsp:txBody>
      <dsp:txXfrm>
        <a:off x="661227" y="691486"/>
        <a:ext cx="6397170" cy="935566"/>
      </dsp:txXfrm>
    </dsp:sp>
    <dsp:sp modelId="{E27F0A36-F369-7245-9EE9-4DB9A14BDB06}">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endParaRPr lang="en-US" sz="2600" kern="1200" dirty="0">
            <a:solidFill>
              <a:srgbClr val="FFFFFF"/>
            </a:solidFill>
          </a:endParaRPr>
        </a:p>
      </dsp:txBody>
      <dsp:txXfrm>
        <a:off x="661227" y="1837555"/>
        <a:ext cx="6315075" cy="574097"/>
      </dsp:txXfrm>
    </dsp:sp>
    <dsp:sp modelId="{C4C87346-83CD-904D-B2FC-ADFF299CC09F}">
      <dsp:nvSpPr>
        <dsp:cNvPr id="0" name=""/>
        <dsp:cNvSpPr/>
      </dsp:nvSpPr>
      <dsp:spPr>
        <a:xfrm>
          <a:off x="661227"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56A105-A4D3-E643-A763-09A6C9837114}">
      <dsp:nvSpPr>
        <dsp:cNvPr id="0" name=""/>
        <dsp:cNvSpPr/>
      </dsp:nvSpPr>
      <dsp:spPr>
        <a:xfrm>
          <a:off x="154884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D2F4277-E8C9-8B44-939D-1F2FD3485401}">
      <dsp:nvSpPr>
        <dsp:cNvPr id="0" name=""/>
        <dsp:cNvSpPr/>
      </dsp:nvSpPr>
      <dsp:spPr>
        <a:xfrm>
          <a:off x="2437166"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265A4B-7B77-154A-B490-840AAC3B8C36}">
      <dsp:nvSpPr>
        <dsp:cNvPr id="0" name=""/>
        <dsp:cNvSpPr/>
      </dsp:nvSpPr>
      <dsp:spPr>
        <a:xfrm>
          <a:off x="332478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8FF4860-657B-C64C-B4AA-0BA56EE91A47}">
      <dsp:nvSpPr>
        <dsp:cNvPr id="0" name=""/>
        <dsp:cNvSpPr/>
      </dsp:nvSpPr>
      <dsp:spPr>
        <a:xfrm>
          <a:off x="421310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2C1700D-0C68-6B45-AF13-6E6BB8931F5C}">
      <dsp:nvSpPr>
        <dsp:cNvPr id="0" name=""/>
        <dsp:cNvSpPr/>
      </dsp:nvSpPr>
      <dsp:spPr>
        <a:xfrm>
          <a:off x="5100724"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43855FF-5C0F-554B-9D39-AA150EEDD569}">
      <dsp:nvSpPr>
        <dsp:cNvPr id="0" name=""/>
        <dsp:cNvSpPr/>
      </dsp:nvSpPr>
      <dsp:spPr>
        <a:xfrm>
          <a:off x="598904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682C83-6B2D-FC4B-9B17-006E67B6EE82}">
      <dsp:nvSpPr>
        <dsp:cNvPr id="0" name=""/>
        <dsp:cNvSpPr/>
      </dsp:nvSpPr>
      <dsp:spPr>
        <a:xfrm>
          <a:off x="661227" y="2528599"/>
          <a:ext cx="6397170" cy="935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lumMod val="75000"/>
                  <a:lumOff val="25000"/>
                </a:schemeClr>
              </a:solidFill>
            </a:rPr>
            <a:t>Assess the combined use of NDVI and NLCD for LULC mapping</a:t>
          </a:r>
        </a:p>
      </dsp:txBody>
      <dsp:txXfrm>
        <a:off x="661227" y="2528599"/>
        <a:ext cx="6397170" cy="935566"/>
      </dsp:txXfrm>
    </dsp:sp>
    <dsp:sp modelId="{82E569F6-9B64-9941-A32D-3A7A35FD6BD9}">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endParaRPr lang="en-US" sz="2600" kern="1200" dirty="0">
            <a:solidFill>
              <a:srgbClr val="FFFFFF"/>
            </a:solidFill>
          </a:endParaRPr>
        </a:p>
      </dsp:txBody>
      <dsp:txXfrm>
        <a:off x="661227" y="3674668"/>
        <a:ext cx="6315075" cy="574097"/>
      </dsp:txXfrm>
    </dsp:sp>
    <dsp:sp modelId="{1087D64F-F29B-5A4E-905E-C0400FA07F6F}">
      <dsp:nvSpPr>
        <dsp:cNvPr id="0" name=""/>
        <dsp:cNvSpPr/>
      </dsp:nvSpPr>
      <dsp:spPr>
        <a:xfrm>
          <a:off x="661227"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FFF14E-3054-A44B-8CA5-84F0B19D8A56}">
      <dsp:nvSpPr>
        <dsp:cNvPr id="0" name=""/>
        <dsp:cNvSpPr/>
      </dsp:nvSpPr>
      <dsp:spPr>
        <a:xfrm>
          <a:off x="154884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752A54-3E05-2142-A071-EC63CD2BDC2F}">
      <dsp:nvSpPr>
        <dsp:cNvPr id="0" name=""/>
        <dsp:cNvSpPr/>
      </dsp:nvSpPr>
      <dsp:spPr>
        <a:xfrm>
          <a:off x="2437166"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3276BB5-8C79-AC43-A3CB-16C3AF9723D5}">
      <dsp:nvSpPr>
        <dsp:cNvPr id="0" name=""/>
        <dsp:cNvSpPr/>
      </dsp:nvSpPr>
      <dsp:spPr>
        <a:xfrm>
          <a:off x="332478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CBCB79D-A094-954B-AB46-1F6E95047805}">
      <dsp:nvSpPr>
        <dsp:cNvPr id="0" name=""/>
        <dsp:cNvSpPr/>
      </dsp:nvSpPr>
      <dsp:spPr>
        <a:xfrm>
          <a:off x="421310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DE6BC5-B30F-E948-98E8-6D14BB2565FD}">
      <dsp:nvSpPr>
        <dsp:cNvPr id="0" name=""/>
        <dsp:cNvSpPr/>
      </dsp:nvSpPr>
      <dsp:spPr>
        <a:xfrm>
          <a:off x="5100724"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E421826-BBC2-1942-AF4A-76D401564672}">
      <dsp:nvSpPr>
        <dsp:cNvPr id="0" name=""/>
        <dsp:cNvSpPr/>
      </dsp:nvSpPr>
      <dsp:spPr>
        <a:xfrm>
          <a:off x="598904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234B9F-0B79-E24E-89A5-EC0AEDE9F6B8}">
      <dsp:nvSpPr>
        <dsp:cNvPr id="0" name=""/>
        <dsp:cNvSpPr/>
      </dsp:nvSpPr>
      <dsp:spPr>
        <a:xfrm>
          <a:off x="661227" y="4365711"/>
          <a:ext cx="6397170" cy="935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lumMod val="75000"/>
                  <a:lumOff val="25000"/>
                </a:schemeClr>
              </a:solidFill>
            </a:rPr>
            <a:t>Use 2020 Census Bureau data for a new social vulnerability index</a:t>
          </a:r>
        </a:p>
      </dsp:txBody>
      <dsp:txXfrm>
        <a:off x="661227" y="4365711"/>
        <a:ext cx="6397170" cy="9355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roundworkusa.org/road-becoming-groundwork-trust-mobile-alabam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toolkits/spacecraft-ic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devpedia.developexchange.com/dp/index.php?title=List_of_Satellite_Pictur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Hello, thank you all for joining us! </a:t>
            </a:r>
          </a:p>
          <a:p>
            <a:r>
              <a:rPr lang="en-US" b="0" dirty="0"/>
              <a:t>My name is Lydia Stanley, I graduated from the University of Alabama with a degree in Environmental Science and starting in the fall will pursue my Master’s degree in Geography. This is my first term with NASA DEVELOP.</a:t>
            </a:r>
          </a:p>
          <a:p>
            <a:r>
              <a:rPr lang="en-US" b="0" dirty="0" err="1"/>
              <a:t>Arman</a:t>
            </a:r>
            <a:r>
              <a:rPr lang="en-US" b="0" dirty="0"/>
              <a:t> </a:t>
            </a:r>
            <a:r>
              <a:rPr lang="en-US" b="0" dirty="0" err="1"/>
              <a:t>Bajracharya</a:t>
            </a:r>
            <a:r>
              <a:rPr lang="en-US" b="0" dirty="0"/>
              <a:t>: I am in my senior year</a:t>
            </a:r>
            <a:r>
              <a:rPr lang="en-US" b="0" baseline="0" dirty="0"/>
              <a:t> at St. Cloud State University studying Ecology and Field Biology. This is my first term with NASA DEVELOP.</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Kelly Dunn: I graduated from the University of West Florida with my Bachelor of Science in Environmental Management. I will be continuing my education at the University of West Florida as a graduate student in the coastal management program. This is my first term with NASA DEVELOP.</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Filo Gomez: I pursing</a:t>
            </a:r>
            <a:r>
              <a:rPr lang="en-US" b="0" baseline="0" dirty="0"/>
              <a:t> my Masters Degree in Geography at the University of Oklahoma. This is my first term with NASA DEVELOP.</a:t>
            </a:r>
            <a:endParaRPr lang="en-US" b="0" dirty="0"/>
          </a:p>
          <a:p>
            <a:endParaRPr lang="en-US" b="0" dirty="0"/>
          </a:p>
          <a:p>
            <a:r>
              <a:rPr lang="en-US" b="0" dirty="0"/>
              <a:t>We are the NASA DEVELOP Urban Development team. </a:t>
            </a:r>
          </a:p>
          <a:p>
            <a:endParaRPr lang="en-US" b="0" dirty="0"/>
          </a:p>
          <a:p>
            <a:r>
              <a:rPr lang="en-US" b="0" dirty="0"/>
              <a:t>Image Source: ArcGIS Pro; Website Image (Created by Team)</a:t>
            </a:r>
          </a:p>
          <a:p>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319503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image </a:t>
            </a:r>
            <a:r>
              <a:rPr lang="en-US" dirty="0" smtClean="0"/>
              <a:t>to </a:t>
            </a:r>
            <a:r>
              <a:rPr lang="en-US" dirty="0"/>
              <a:t>the left is the SRTM (Shuttle Radar Topography Mission) acquired from </a:t>
            </a:r>
            <a:r>
              <a:rPr lang="en-US" dirty="0" err="1" smtClean="0"/>
              <a:t>EarthExplorer</a:t>
            </a:r>
            <a:r>
              <a:rPr lang="en-US" dirty="0" smtClean="0"/>
              <a:t> </a:t>
            </a:r>
            <a:r>
              <a:rPr lang="en-US" dirty="0"/>
              <a:t>covers Mobile County </a:t>
            </a:r>
            <a:r>
              <a:rPr lang="en-US" dirty="0" smtClean="0"/>
              <a:t>and the </a:t>
            </a:r>
            <a:r>
              <a:rPr lang="en-US" dirty="0"/>
              <a:t>purple color is the visualization of the areas that lie under the </a:t>
            </a:r>
            <a:r>
              <a:rPr lang="en-US" dirty="0" smtClean="0"/>
              <a:t>3-meters. </a:t>
            </a:r>
            <a:endParaRPr lang="en-US" dirty="0"/>
          </a:p>
          <a:p>
            <a:pPr marL="171450" indent="-171450">
              <a:buFont typeface="Arial" panose="020B0604020202020204" pitchFamily="34" charset="0"/>
              <a:buChar char="•"/>
            </a:pPr>
            <a:r>
              <a:rPr lang="en-US" dirty="0"/>
              <a:t>To the right the two black &amp; white are radar images of no flood and flash flood image. </a:t>
            </a:r>
            <a:r>
              <a:rPr lang="en-US" dirty="0" smtClean="0"/>
              <a:t>The flood image was </a:t>
            </a:r>
            <a:r>
              <a:rPr lang="en-US" dirty="0"/>
              <a:t>taken a day after the flash flood event on August 2, 2018.</a:t>
            </a:r>
          </a:p>
          <a:p>
            <a:pPr marL="171450" indent="-171450">
              <a:buFont typeface="Arial" panose="020B0604020202020204" pitchFamily="34" charset="0"/>
              <a:buChar char="•"/>
            </a:pPr>
            <a:r>
              <a:rPr lang="en-US" dirty="0"/>
              <a:t>Flash flood image are localized flood areas usually within hours, therefore it is difficult to map but nevertheless changes can be observed in the RGB color map ( red band- no flood image was selected and for the Green and Blue bands the flash flood image was selected. Therefore the red color observed in the composite map is the areas the flooded during the flash flood.</a:t>
            </a:r>
          </a:p>
          <a:p>
            <a:pPr marL="171450" indent="-171450">
              <a:buFont typeface="Arial" panose="020B0604020202020204" pitchFamily="34" charset="0"/>
              <a:buChar char="•"/>
            </a:pPr>
            <a:r>
              <a:rPr lang="en-US" dirty="0"/>
              <a:t>The last two images are two important facilities of Mobile City: the </a:t>
            </a:r>
            <a:r>
              <a:rPr lang="en-US" dirty="0" smtClean="0"/>
              <a:t>convention </a:t>
            </a:r>
            <a:r>
              <a:rPr lang="en-US" dirty="0"/>
              <a:t>center and </a:t>
            </a:r>
            <a:r>
              <a:rPr lang="en-US" dirty="0" smtClean="0"/>
              <a:t>cruise </a:t>
            </a:r>
            <a:r>
              <a:rPr lang="en-US" dirty="0"/>
              <a:t>terminal</a:t>
            </a:r>
          </a:p>
          <a:p>
            <a:pPr marL="171450" indent="-171450">
              <a:buFont typeface="Arial" panose="020B0604020202020204" pitchFamily="34" charset="0"/>
              <a:buChar char="•"/>
            </a:pPr>
            <a:endParaRPr lang="en-US" baseline="300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291022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C-SAR radar data </a:t>
            </a:r>
            <a:r>
              <a:rPr lang="en-US" dirty="0" smtClean="0"/>
              <a:t>were </a:t>
            </a:r>
            <a:r>
              <a:rPr lang="en-US" dirty="0"/>
              <a:t>acquired from Copernicus Open Access Hub. Preprocessing and processing </a:t>
            </a:r>
            <a:r>
              <a:rPr lang="en-US" dirty="0" smtClean="0"/>
              <a:t>were </a:t>
            </a:r>
            <a:r>
              <a:rPr lang="en-US" dirty="0"/>
              <a:t>done in ESA-SNAP. </a:t>
            </a:r>
          </a:p>
          <a:p>
            <a:pPr marL="171450" indent="-171450">
              <a:buFont typeface="Arial" panose="020B0604020202020204" pitchFamily="34" charset="0"/>
              <a:buChar char="•"/>
            </a:pPr>
            <a:r>
              <a:rPr lang="en-US" dirty="0"/>
              <a:t>Apply-Orbit-File: used to georeferenced the Sentinel-1 data as GLONASS  (Global Navigational Satellite System)</a:t>
            </a:r>
          </a:p>
          <a:p>
            <a:pPr marL="171450" indent="-171450">
              <a:buFont typeface="Arial" panose="020B0604020202020204" pitchFamily="34" charset="0"/>
              <a:buChar char="•"/>
            </a:pPr>
            <a:r>
              <a:rPr lang="en-US" dirty="0"/>
              <a:t>Thermal-Noise-Removal: removes the backscatter noise receiver </a:t>
            </a:r>
          </a:p>
          <a:p>
            <a:pPr marL="171450" indent="-171450">
              <a:buFont typeface="Arial" panose="020B0604020202020204" pitchFamily="34" charset="0"/>
              <a:buChar char="•"/>
            </a:pPr>
            <a:r>
              <a:rPr lang="en-US" dirty="0"/>
              <a:t>Calibration: Converts the digital Number (DN) of radar data to physical unit sigma naught</a:t>
            </a:r>
          </a:p>
          <a:p>
            <a:pPr marL="171450" indent="-171450">
              <a:buFont typeface="Arial" panose="020B0604020202020204" pitchFamily="34" charset="0"/>
              <a:buChar char="•"/>
            </a:pPr>
            <a:r>
              <a:rPr lang="en-US" dirty="0"/>
              <a:t>Speckle-Filter: reduces ‘salt and pepper’ looking texture and smooth the image</a:t>
            </a:r>
          </a:p>
          <a:p>
            <a:pPr marL="171450" indent="-171450">
              <a:buFont typeface="Arial" panose="020B0604020202020204" pitchFamily="34" charset="0"/>
              <a:buChar char="•"/>
            </a:pPr>
            <a:r>
              <a:rPr lang="en-US" dirty="0"/>
              <a:t>Terrain Correction: corrects the topographical (this pre-processing steps was developed by (Thomas </a:t>
            </a:r>
            <a:r>
              <a:rPr lang="en-US" sz="1200" b="0" i="0" u="none" strike="noStrike" kern="1200" dirty="0" err="1">
                <a:solidFill>
                  <a:schemeClr val="tx1"/>
                </a:solidFill>
                <a:effectLst/>
                <a:latin typeface="+mn-lt"/>
                <a:ea typeface="+mn-ea"/>
                <a:cs typeface="+mn-cs"/>
              </a:rPr>
              <a:t>Weiß</a:t>
            </a:r>
            <a:r>
              <a:rPr lang="en-US" sz="1200" b="0" i="0" u="none" strike="noStrike" kern="1200" dirty="0">
                <a:solidFill>
                  <a:schemeClr val="tx1"/>
                </a:solidFill>
                <a:effectLst/>
                <a:latin typeface="+mn-lt"/>
                <a:ea typeface="+mn-ea"/>
                <a:cs typeface="+mn-cs"/>
              </a:rPr>
              <a:t>, 2018)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LiDAR data </a:t>
            </a:r>
            <a:r>
              <a:rPr lang="en-US" dirty="0" smtClean="0"/>
              <a:t>were </a:t>
            </a:r>
            <a:r>
              <a:rPr lang="en-US" dirty="0"/>
              <a:t>acquired from USGS. The LAS files point cloud data was processed in ArcMap 10.5 then Triangular Irregular Network (TIN) was created. With the TIN two 3D images of two locations in the downtown Mobile </a:t>
            </a:r>
            <a:r>
              <a:rPr lang="en-US" dirty="0" smtClean="0"/>
              <a:t>were </a:t>
            </a:r>
            <a:r>
              <a:rPr lang="en-US" dirty="0"/>
              <a:t>selected for flood visualization of 1,2 and 3 meters.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291799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selected the variables among the Census 2010 </a:t>
            </a:r>
            <a:r>
              <a:rPr lang="en-US" dirty="0" smtClean="0"/>
              <a:t>dataset </a:t>
            </a:r>
            <a:r>
              <a:rPr lang="en-US" dirty="0"/>
              <a:t>that suggested higher risk during high heat events and flash floods. The high, medium, and low levels determined the weightage of these variables. </a:t>
            </a:r>
          </a:p>
          <a:p>
            <a:r>
              <a:rPr lang="en-US" dirty="0"/>
              <a:t>Vulnerability in this project refers to the group of people that lack the resources to remediate, mitigate, and recover from UHI and flood events. </a:t>
            </a:r>
          </a:p>
        </p:txBody>
      </p:sp>
      <p:sp>
        <p:nvSpPr>
          <p:cNvPr id="4" name="Slide Number Placeholder 3"/>
          <p:cNvSpPr>
            <a:spLocks noGrp="1"/>
          </p:cNvSpPr>
          <p:nvPr>
            <p:ph type="sldNum" sz="quarter" idx="5"/>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404796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evaluating the social vulnerability index, it’s important to be sure that the data is weighted and standardized in a way that will read accurately on a map based on census tract data and population demographics. We converted the raw data for each section to 5-point scales based on the maximum and minimum values. Then, based on the vulnerability level, the values were multiplied, added, and converted back to a 5-point scale to obtain the social vulnerability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 the mean LST and the percentage of land under </a:t>
            </a:r>
            <a:r>
              <a:rPr lang="en-US" dirty="0" smtClean="0"/>
              <a:t>3</a:t>
            </a:r>
            <a:r>
              <a:rPr lang="en-US" baseline="0" dirty="0" smtClean="0"/>
              <a:t> </a:t>
            </a:r>
            <a:r>
              <a:rPr lang="en-US" dirty="0" smtClean="0"/>
              <a:t>meters of elevation </a:t>
            </a:r>
            <a:r>
              <a:rPr lang="en-US" dirty="0"/>
              <a:t>for each census tract was standardized.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aggregated social vulnerability index was calculated with 40% of the social vulnerability index and 30% of standardized mean LST and flood vulnerability.</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879046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left, we have the social vulnerability index which was derived solely from socioeconomic data. The image on the right shows the aggregated social vulnerability index with further overlay of low-lying areas under the elevation of 3 meters.</a:t>
            </a:r>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155234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reclassifying our data, we reduced the </a:t>
            </a:r>
            <a:r>
              <a:rPr lang="en-US" dirty="0" smtClean="0"/>
              <a:t>National Land Cover Database </a:t>
            </a:r>
            <a:r>
              <a:rPr lang="en-US" dirty="0"/>
              <a:t>data down to 6 classes. We decided to combine barren and agricultural plots of land simply because we wanted to focus on the urbanization of the study area and how much impervious surface area increased between 2001 and 2016. The maps displayed are </a:t>
            </a:r>
            <a:r>
              <a:rPr lang="en-US" dirty="0" smtClean="0"/>
              <a:t>for </a:t>
            </a:r>
            <a:r>
              <a:rPr lang="en-US" dirty="0"/>
              <a:t>2016 to show to process of classification. </a:t>
            </a:r>
          </a:p>
          <a:p>
            <a:endParaRPr lang="en-US" dirty="0"/>
          </a:p>
          <a:p>
            <a:r>
              <a:rPr lang="en-US" dirty="0"/>
              <a:t>Acreage was calculated for each of the 6 classes and compared between 2001 to 2016. This would give an idea of how development was growing and where it was. </a:t>
            </a: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81829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From the reclassification process, development classes were analyzed and compared to grouped classes of vegetation. Water </a:t>
            </a:r>
            <a:r>
              <a:rPr lang="en-US" b="0" dirty="0" smtClean="0"/>
              <a:t>was later </a:t>
            </a:r>
            <a:r>
              <a:rPr lang="en-US" b="0" dirty="0"/>
              <a:t>omitted for analysis purposes, but posed as an error/uncertainty for acreage in some coastal gray areas. The term gray area refers to the slim portion of land use land change that could have been classified as water instead of vegetation or vice versa. </a:t>
            </a:r>
          </a:p>
          <a:p>
            <a:endParaRPr lang="en-US" b="0" dirty="0"/>
          </a:p>
          <a:p>
            <a:r>
              <a:rPr lang="en-US" b="0" dirty="0"/>
              <a:t>The map in the middle shows the different degrees of development and most importantly, the impervious surface area of Mobile’s entire county. From this map, the potential of urban sprawl can be evaluated by development patterns. Urban sprawl is the uncontrolled spread and unregulated growth of a city, therefore decreasing the amount of vegetation and changing it into areas of development – ultimately alluding to the establishment of more impervious surface area. </a:t>
            </a:r>
          </a:p>
          <a:p>
            <a:endParaRPr lang="en-US" b="0" dirty="0"/>
          </a:p>
          <a:p>
            <a:r>
              <a:rPr lang="en-US" b="0" dirty="0"/>
              <a:t>Finally, the map on the right is the degree of urbanization per census tract. The census tracts in deep red are the ones with highest concentrations of impervious surfaces. These tracts will tie directly to high social vulnerability areas and lie primarily within Mobile City and Prichard. </a:t>
            </a:r>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813790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that there is a distinct difference between the LST in the urban and rural areas</a:t>
            </a:r>
            <a:r>
              <a:rPr lang="en-US" dirty="0" smtClean="0"/>
              <a:t>.</a:t>
            </a:r>
          </a:p>
          <a:p>
            <a:r>
              <a:rPr lang="en-US" dirty="0" smtClean="0"/>
              <a:t>Our finding</a:t>
            </a:r>
            <a:r>
              <a:rPr lang="en-US" baseline="0" dirty="0" smtClean="0"/>
              <a:t>s resulted in measuring a 13 degree Fahrenheit temperature change between urban areas in Mobile County vs. rural areas. </a:t>
            </a:r>
          </a:p>
          <a:p>
            <a:r>
              <a:rPr lang="en-US" baseline="0" dirty="0" smtClean="0"/>
              <a:t>The highest LST temperatures recorded in April range as high as 95 degrees in downtown Mobile and two census tracts located in the City of Prichard. </a:t>
            </a:r>
          </a:p>
          <a:p>
            <a:r>
              <a:rPr lang="en-US" baseline="0" dirty="0" smtClean="0"/>
              <a:t>It is important to note that this extreme temperature is in April and data from June/July would be much higher. </a:t>
            </a: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696663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flash flood areas highlighted in red are mostly situated regions near existing water bodies such as the river banks. </a:t>
            </a:r>
          </a:p>
          <a:p>
            <a:endParaRPr lang="en-US" dirty="0"/>
          </a:p>
          <a:p>
            <a:r>
              <a:rPr lang="en-US" dirty="0"/>
              <a:t>While the C-SAR imagery for flood and no-flood scenarios were used to make composite image for analysis, it was found that using SRTM DEM proved to be more valuable to highlight areas of high vulnerability to flood. Hence, the results are more related to the effects of flooding than actual flooding itself.</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2739351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visualization of 3-feet (36 inches) flood scenarios of 2 places in the Mobile County, Mobile metro area and Bayou La </a:t>
            </a:r>
            <a:r>
              <a:rPr lang="en-US" dirty="0" err="1"/>
              <a:t>Batre</a:t>
            </a:r>
            <a:r>
              <a:rPr lang="en-US" dirty="0"/>
              <a:t> and Dauphin Island. </a:t>
            </a:r>
          </a:p>
          <a:p>
            <a:endParaRPr lang="en-US" dirty="0"/>
          </a:p>
          <a:p>
            <a:r>
              <a:rPr lang="en-US" dirty="0"/>
              <a:t>Here, we see a great percentage of coastal areas that are prone to flooding based on their low elevation. Majority of the marshes located </a:t>
            </a:r>
            <a:r>
              <a:rPr lang="en-US" dirty="0" smtClean="0"/>
              <a:t>in Eastern </a:t>
            </a:r>
            <a:r>
              <a:rPr lang="en-US" dirty="0"/>
              <a:t>Mobile County are </a:t>
            </a:r>
            <a:r>
              <a:rPr lang="en-US" dirty="0" smtClean="0"/>
              <a:t>around </a:t>
            </a:r>
            <a:r>
              <a:rPr lang="en-US" dirty="0"/>
              <a:t>the sea level (0 elevation). Moreover, it was found that the southernmost regions of our study area had elevations under 2 meters which notably covers the Bayou La </a:t>
            </a:r>
            <a:r>
              <a:rPr lang="en-US" dirty="0" err="1"/>
              <a:t>Batre</a:t>
            </a:r>
            <a:r>
              <a:rPr lang="en-US" dirty="0"/>
              <a:t> region as shown in the bottom right map.</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268625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objectives were to identify and define areas that are susceptible to the negative effects of urban heat islands and flooding.</a:t>
            </a:r>
          </a:p>
          <a:p>
            <a:endParaRPr lang="en-US" b="0" dirty="0"/>
          </a:p>
          <a:p>
            <a:r>
              <a:rPr lang="en-US" b="0" dirty="0"/>
              <a:t>To define our vulnerability index, we focused on the 2010 U.S Bureau of Census data collected for residents of Mobile County to compare different demographics to each risk category. Vulnerability in this study is defined as the group of people that lack resources to remediate, mitigate, and recover from high-risk situations, for example, hurricanes, heat waves, and flood events.</a:t>
            </a:r>
          </a:p>
          <a:p>
            <a:endParaRPr lang="en-US" b="0" dirty="0"/>
          </a:p>
          <a:p>
            <a:r>
              <a:rPr lang="en-US" b="0" dirty="0"/>
              <a:t>This index would allow us to tie UHIs and flood vulnerability in with human vulnerability and improve risk management practices. </a:t>
            </a:r>
          </a:p>
          <a:p>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61542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dirty="0"/>
              <a:t>Based on the aggregated social vulnerability index, we identified 11 census tracts that were at greatest risk. The ones selected had index scores of at least 4 </a:t>
            </a:r>
            <a:r>
              <a:rPr lang="en-US" dirty="0" smtClean="0"/>
              <a:t>out </a:t>
            </a:r>
            <a:r>
              <a:rPr lang="en-US" dirty="0"/>
              <a:t>of 5). </a:t>
            </a:r>
          </a:p>
          <a:p>
            <a:endParaRPr lang="en-US" dirty="0"/>
          </a:p>
          <a:p>
            <a:r>
              <a:rPr lang="en-US" dirty="0"/>
              <a:t>9 of these census tracts are located in the City of Mobile, whereas the remaining 2 are located in the City of Prichard.</a:t>
            </a:r>
          </a:p>
          <a:p>
            <a:endParaRPr lang="en-US" dirty="0"/>
          </a:p>
          <a:p>
            <a:r>
              <a:rPr lang="en-US" dirty="0"/>
              <a:t>As the aggregated social vulnerability index is comprised of land surface temperature, socioeconomic and flood extent data, this way of highlighting the 11 census tracts is useful in a more holistic approach compared to using single index for each of the vulnerability factors.</a:t>
            </a:r>
          </a:p>
          <a:p>
            <a:endParaRPr lang="en-US" b="1" dirty="0"/>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287069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reiterate, focusing on the areas of development and land use change is important because it shows how a city is developing and if urban sprawl is occurring, which ultimately affects the health of a city. If a city begins the process of urban sprawl, vegetation lands are cleared and developed. </a:t>
            </a:r>
          </a:p>
          <a:p>
            <a:endParaRPr lang="en-US" dirty="0"/>
          </a:p>
          <a:p>
            <a:r>
              <a:rPr lang="en-US" dirty="0"/>
              <a:t>Impervious surfaces retain heat and resist the filtration of water back into the ground. This non-porous material will heighten flood volumes, making urbanized areas vulnerable to flash floods. And since large areas of concrete also retain heat, then more heat will be absorbed during the day and less will be emitted back into the atmosphere at night therefore keeping these high-density areas warmer than those in rural areas. Residents living in areas of high impervious surfaces are more at risk during flood and heat wave events.</a:t>
            </a:r>
          </a:p>
          <a:p>
            <a:endParaRPr lang="en-US" dirty="0"/>
          </a:p>
          <a:p>
            <a:r>
              <a:rPr lang="en-US" dirty="0"/>
              <a:t>These rural areas are notably cooler than within Mobile City. This is because of the high amounts of vegetation. </a:t>
            </a:r>
            <a:r>
              <a:rPr lang="en-US" dirty="0" smtClean="0"/>
              <a:t>Vegetation </a:t>
            </a:r>
            <a:r>
              <a:rPr lang="en-US" dirty="0"/>
              <a:t>reflectance and </a:t>
            </a:r>
            <a:r>
              <a:rPr lang="en-US" dirty="0" smtClean="0"/>
              <a:t>evapotranspiration assist in cooling</a:t>
            </a:r>
            <a:r>
              <a:rPr lang="en-US" baseline="0" dirty="0" smtClean="0"/>
              <a:t> down the environment</a:t>
            </a:r>
            <a:r>
              <a:rPr lang="en-US" dirty="0" smtClean="0"/>
              <a:t>. The areas </a:t>
            </a:r>
            <a:r>
              <a:rPr lang="en-US" dirty="0"/>
              <a:t>of purple that are on the outskirts of unchanged development indicate that there is a reduction in vegetation and an increase in urbanization, alluding to this theme of urban sprawl. </a:t>
            </a:r>
          </a:p>
          <a:p>
            <a:endParaRPr lang="en-US" dirty="0"/>
          </a:p>
          <a:p>
            <a:r>
              <a:rPr lang="en-US" dirty="0"/>
              <a:t>From 2001 to 2016, a total of 10166.6 acres of vegetation and barren land were lost to urbanization. The percentage change is visualized in the chart to the right of the slide.</a:t>
            </a:r>
            <a:endParaRPr lang="en-US" b="1" dirty="0"/>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1910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By utilizing and analyzing the NASA Earth </a:t>
            </a:r>
            <a:r>
              <a:rPr lang="en-US" sz="1200" b="0" i="0" u="none" strike="noStrike" kern="1200" dirty="0" smtClean="0">
                <a:solidFill>
                  <a:schemeClr val="tx1"/>
                </a:solidFill>
                <a:effectLst/>
                <a:latin typeface="+mn-lt"/>
                <a:ea typeface="+mn-ea"/>
                <a:cs typeface="+mn-cs"/>
              </a:rPr>
              <a:t>observation</a:t>
            </a:r>
            <a:r>
              <a:rPr lang="en-US" sz="1200" b="0" i="0" u="none" strike="noStrike" kern="1200" baseline="0" dirty="0" smtClean="0">
                <a:solidFill>
                  <a:schemeClr val="tx1"/>
                </a:solidFill>
                <a:effectLst/>
                <a:latin typeface="+mn-lt"/>
                <a:ea typeface="+mn-ea"/>
                <a:cs typeface="+mn-cs"/>
              </a:rPr>
              <a:t> data</a:t>
            </a:r>
            <a:r>
              <a:rPr lang="en-US" sz="1200" b="0" i="0" u="none" strike="noStrike" kern="1200" dirty="0" smtClean="0">
                <a:solidFill>
                  <a:schemeClr val="tx1"/>
                </a:solidFill>
                <a:effectLst/>
                <a:latin typeface="+mn-lt"/>
                <a:ea typeface="+mn-ea"/>
                <a:cs typeface="+mn-cs"/>
              </a:rPr>
              <a:t>, we found </a:t>
            </a:r>
            <a:r>
              <a:rPr lang="en-US" sz="1200" b="0" i="0" u="none" strike="noStrike" kern="1200" dirty="0">
                <a:solidFill>
                  <a:schemeClr val="tx1"/>
                </a:solidFill>
                <a:effectLst/>
                <a:latin typeface="+mn-lt"/>
                <a:ea typeface="+mn-ea"/>
                <a:cs typeface="+mn-cs"/>
              </a:rPr>
              <a:t>risk vulnerability were highest in areas of high development, impervious surface area, and UHIs. The highest surface temperatures found were located within Mobile City and Prichard limits and with an increase in urbanization densities, the potential for urban sprawl and more UHIs increase. In comparison, areas of high vegetation would have significantly lower temperature readings because of vegetation reflectance and albedo. </a:t>
            </a:r>
            <a:endParaRPr lang="en-US" b="0" dirty="0">
              <a:effectLst/>
            </a:endParaRPr>
          </a:p>
          <a:p>
            <a:endParaRPr lang="en-US" dirty="0"/>
          </a:p>
          <a:p>
            <a:r>
              <a:rPr lang="en-US" dirty="0"/>
              <a:t>Green space initiatives aid in creating microclimates that increases evaporation, infiltration, and evapotranspiration while also decreasing CO2 emissions, pollution, and stormwater volumes. Since green space areas positively impact flood potential as well, it is important to note that both UHIs and Flood vulnerability are affected by high volumes of impervious surfaces. These impervious surface areas can be found in high densities within Mobile City limits and increase water and air pollution, CO2 emissions from increased energy demand by use of air conditioning technology, and peak flow volumes from lack of infiltration into the ground.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157994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analyzing LULC data, an uncertainty with acreage change from 2001 to 2016 would occur because of a gray area between coastal areas. On the </a:t>
            </a:r>
            <a:r>
              <a:rPr lang="en-US" dirty="0" smtClean="0"/>
              <a:t>east </a:t>
            </a:r>
            <a:r>
              <a:rPr lang="en-US" dirty="0"/>
              <a:t>end of Mobile county, areas of water are heavily vegetated and could </a:t>
            </a:r>
            <a:r>
              <a:rPr lang="en-US" dirty="0" smtClean="0"/>
              <a:t>be interpreted </a:t>
            </a:r>
            <a:r>
              <a:rPr lang="en-US" dirty="0"/>
              <a:t>different </a:t>
            </a:r>
            <a:r>
              <a:rPr lang="en-US" dirty="0" smtClean="0"/>
              <a:t>from land </a:t>
            </a:r>
            <a:r>
              <a:rPr lang="en-US" dirty="0"/>
              <a:t>classifications, therefore skewing the acreage change. True amounts of acreage change remains an uncertainty.</a:t>
            </a:r>
          </a:p>
          <a:p>
            <a:endParaRPr lang="en-US" dirty="0"/>
          </a:p>
          <a:p>
            <a:r>
              <a:rPr lang="en-US" dirty="0"/>
              <a:t>One of the challenges when gathering data </a:t>
            </a:r>
            <a:r>
              <a:rPr lang="en-US" dirty="0" smtClean="0"/>
              <a:t>finding </a:t>
            </a:r>
            <a:r>
              <a:rPr lang="en-US" dirty="0"/>
              <a:t>a radar image that </a:t>
            </a:r>
            <a:r>
              <a:rPr lang="en-US" dirty="0" smtClean="0"/>
              <a:t>coincided </a:t>
            </a:r>
            <a:r>
              <a:rPr lang="en-US" dirty="0"/>
              <a:t>with the flash flood date event in Mobile, AL. Sentinel 1A &amp; B the repeat cycle is of every 6-days. Each have 12-day repeat but since they orbit in the same orbit plane with a 180°. Also, sentinel-1A &amp; 1B were launched 2014 and 2016 respectively, as a consequence they are relatively recent earth observations. The team wanted to observed flood analysis based from the true flood event, the closest proximity of flood data was August, 3rd  which is was a day after the flood actually happened.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151077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work stems from the areas that there were uncertainties and error in methodology. These areas of potential for future work to implement will improve accuracy and provide a more specific evaluation rather than the generalizations that were made throughout the project. </a:t>
            </a:r>
          </a:p>
          <a:p>
            <a:endParaRPr lang="en-US" dirty="0"/>
          </a:p>
          <a:p>
            <a:r>
              <a:rPr lang="en-US" dirty="0"/>
              <a:t>By using multiple imagery for the LST, we can get more reliable data.</a:t>
            </a:r>
          </a:p>
          <a:p>
            <a:endParaRPr lang="en-US" dirty="0"/>
          </a:p>
          <a:p>
            <a:r>
              <a:rPr lang="en-US" dirty="0"/>
              <a:t>When evaluating areas that are socially vulnerable and how land use has changed over a 15-year time span, these factors would improve greatly with a ground truthing process. </a:t>
            </a:r>
          </a:p>
          <a:p>
            <a:endParaRPr lang="en-US" dirty="0"/>
          </a:p>
          <a:p>
            <a:r>
              <a:rPr lang="en-US" dirty="0"/>
              <a:t>For social vulnerability, a few groups of people were excluded from the vulnerability analysis and the number of homeless people in Mobile County is missing from the evaluation as well. </a:t>
            </a:r>
          </a:p>
          <a:p>
            <a:endParaRPr lang="en-US" dirty="0"/>
          </a:p>
          <a:p>
            <a:r>
              <a:rPr lang="en-US" dirty="0"/>
              <a:t>A better understanding of how sparse resources are in the mentioned vulnerable areas can be obtained through a business inventory and an analysis of management practices in Prichard and the City of Mobile.</a:t>
            </a:r>
          </a:p>
          <a:p>
            <a:endParaRPr lang="en-US" dirty="0"/>
          </a:p>
          <a:p>
            <a:r>
              <a:rPr lang="en-US" dirty="0"/>
              <a:t>Due to the temporal resolution of the C-SAR data, the flood vulnerability analysis did not reach full data potential. However, using data from multiple sources can be useful in future flood extent analyses.</a:t>
            </a:r>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374589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focused on Mobile </a:t>
            </a:r>
            <a:r>
              <a:rPr lang="en-US" b="0" dirty="0"/>
              <a:t>County, </a:t>
            </a:r>
            <a:r>
              <a:rPr lang="en-US" dirty="0"/>
              <a:t>Alabama as the study area for</a:t>
            </a:r>
            <a:r>
              <a:rPr lang="en-US" baseline="0" dirty="0"/>
              <a:t> this term, which is a coastal city situated on the western shore of Mobile Bay and along the Gulf of Mexico found in South Alabama. Mobile County, Alabama has a population of about 413,000. Mobile County has a mild subtropical climate with hot and humid summers consistent annual rainfall (66in.), but the wettest seasons fall between April to September. The land surface elevation ranges from 0-381 feet, or about to 0-116 meters.  </a:t>
            </a:r>
          </a:p>
          <a:p>
            <a:endParaRPr lang="en-US" baseline="0" dirty="0"/>
          </a:p>
          <a:p>
            <a:r>
              <a:rPr lang="en-US" baseline="0" dirty="0"/>
              <a:t>The study period selected for our research is from April 2005 to April 2019. </a:t>
            </a:r>
          </a:p>
          <a:p>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81920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none" dirty="0">
                <a:solidFill>
                  <a:srgbClr val="C00000"/>
                </a:solidFill>
                <a:latin typeface="Bahnschrift Condensed" panose="020B0502040204020203" pitchFamily="34" charset="0"/>
              </a:rPr>
              <a:t>Due to geographic location</a:t>
            </a:r>
            <a:r>
              <a:rPr lang="en-US" u="none" baseline="0" dirty="0">
                <a:solidFill>
                  <a:srgbClr val="C00000"/>
                </a:solidFill>
                <a:latin typeface="Bahnschrift Condensed" panose="020B0502040204020203" pitchFamily="34" charset="0"/>
              </a:rPr>
              <a:t> and</a:t>
            </a:r>
            <a:r>
              <a:rPr lang="en-US" u="none" dirty="0">
                <a:solidFill>
                  <a:srgbClr val="C00000"/>
                </a:solidFill>
                <a:latin typeface="Bahnschrift Condensed" panose="020B0502040204020203" pitchFamily="34" charset="0"/>
              </a:rPr>
              <a:t> low elevation Mobile, AL is susceptible to </a:t>
            </a:r>
            <a:r>
              <a:rPr lang="en-US" u="none" dirty="0" smtClean="0">
                <a:solidFill>
                  <a:srgbClr val="C00000"/>
                </a:solidFill>
                <a:latin typeface="Bahnschrift Condensed" panose="020B0502040204020203" pitchFamily="34" charset="0"/>
              </a:rPr>
              <a:t>intense </a:t>
            </a:r>
            <a:r>
              <a:rPr lang="en-US" u="none" dirty="0">
                <a:solidFill>
                  <a:srgbClr val="C00000"/>
                </a:solidFill>
                <a:latin typeface="Bahnschrift Condensed" panose="020B0502040204020203" pitchFamily="34" charset="0"/>
              </a:rPr>
              <a:t>flooding and the urban heat island effect.  </a:t>
            </a:r>
          </a:p>
          <a:p>
            <a:pPr marL="0" indent="0">
              <a:buNone/>
            </a:pPr>
            <a:endParaRPr lang="en-US" u="none" dirty="0">
              <a:solidFill>
                <a:srgbClr val="C00000"/>
              </a:solidFill>
              <a:latin typeface="Bahnschrift Condensed" panose="020B0502040204020203" pitchFamily="34" charset="0"/>
            </a:endParaRPr>
          </a:p>
          <a:p>
            <a:pPr marL="0" indent="0">
              <a:buNone/>
            </a:pPr>
            <a:r>
              <a:rPr lang="en-US" u="none" dirty="0">
                <a:solidFill>
                  <a:srgbClr val="C00000"/>
                </a:solidFill>
                <a:latin typeface="Bahnschrift Condensed" panose="020B0502040204020203" pitchFamily="34" charset="0"/>
              </a:rPr>
              <a:t>Due </a:t>
            </a:r>
            <a:r>
              <a:rPr lang="en-US" u="none" dirty="0" smtClean="0">
                <a:solidFill>
                  <a:srgbClr val="C00000"/>
                </a:solidFill>
                <a:latin typeface="Bahnschrift Condensed" panose="020B0502040204020203" pitchFamily="34" charset="0"/>
              </a:rPr>
              <a:t>to a </a:t>
            </a:r>
            <a:r>
              <a:rPr lang="en-US" u="none" dirty="0">
                <a:solidFill>
                  <a:srgbClr val="C00000"/>
                </a:solidFill>
                <a:latin typeface="Bahnschrift Condensed" panose="020B0502040204020203" pitchFamily="34" charset="0"/>
              </a:rPr>
              <a:t>lack of previous research focusing on Mobile County for the UHI effect, it is vital for local entities to be informed of this research in order to plan for future mitigation strategies.</a:t>
            </a:r>
          </a:p>
          <a:p>
            <a:pPr marL="0" indent="0">
              <a:buNone/>
            </a:pPr>
            <a:endParaRPr lang="en-US" u="none" dirty="0">
              <a:solidFill>
                <a:srgbClr val="C00000"/>
              </a:solidFill>
              <a:latin typeface="Bahnschrift Condensed" panose="020B0502040204020203" pitchFamily="34" charset="0"/>
            </a:endParaRPr>
          </a:p>
          <a:p>
            <a:r>
              <a:rPr lang="en-US" u="none" dirty="0">
                <a:solidFill>
                  <a:srgbClr val="C00000"/>
                </a:solidFill>
              </a:rPr>
              <a:t>As a reference, the average high in the in July and August can reach up to 91°F (</a:t>
            </a:r>
            <a:r>
              <a:rPr lang="en-US" u="none" dirty="0" smtClean="0">
                <a:solidFill>
                  <a:srgbClr val="C00000"/>
                </a:solidFill>
              </a:rPr>
              <a:t>US </a:t>
            </a:r>
            <a:r>
              <a:rPr lang="en-US" u="none" dirty="0">
                <a:solidFill>
                  <a:srgbClr val="C00000"/>
                </a:solidFill>
              </a:rPr>
              <a:t>climate data based on 2017). The hottest day on record in Mobile County was 105.1°F on August 30</a:t>
            </a:r>
            <a:r>
              <a:rPr lang="en-US" u="none" baseline="30000" dirty="0">
                <a:solidFill>
                  <a:srgbClr val="C00000"/>
                </a:solidFill>
              </a:rPr>
              <a:t>th</a:t>
            </a:r>
            <a:r>
              <a:rPr lang="en-US" u="none" dirty="0">
                <a:solidFill>
                  <a:srgbClr val="C00000"/>
                </a:solidFill>
              </a:rPr>
              <a:t>, 2000. </a:t>
            </a:r>
          </a:p>
          <a:p>
            <a:endParaRPr lang="en-US" u="none" dirty="0">
              <a:solidFill>
                <a:srgbClr val="C00000"/>
              </a:solidFill>
            </a:endParaRPr>
          </a:p>
          <a:p>
            <a:r>
              <a:rPr lang="en-US" u="none" dirty="0">
                <a:solidFill>
                  <a:srgbClr val="C00000"/>
                </a:solidFill>
              </a:rPr>
              <a:t>Heat-related illnesses are increased in areas of high impervious surfaces and can effect certain population </a:t>
            </a:r>
            <a:r>
              <a:rPr lang="en-US" u="none" dirty="0" smtClean="0">
                <a:solidFill>
                  <a:srgbClr val="C00000"/>
                </a:solidFill>
              </a:rPr>
              <a:t>demographics more than</a:t>
            </a:r>
            <a:r>
              <a:rPr lang="en-US" u="none" baseline="0" dirty="0" smtClean="0">
                <a:solidFill>
                  <a:srgbClr val="C00000"/>
                </a:solidFill>
              </a:rPr>
              <a:t> others</a:t>
            </a:r>
            <a:r>
              <a:rPr lang="en-US" u="none" dirty="0" smtClean="0">
                <a:solidFill>
                  <a:srgbClr val="C00000"/>
                </a:solidFill>
              </a:rPr>
              <a:t>, </a:t>
            </a:r>
            <a:r>
              <a:rPr lang="en-US" u="none" dirty="0">
                <a:solidFill>
                  <a:srgbClr val="C00000"/>
                </a:solidFill>
              </a:rPr>
              <a:t>which will be explained later.</a:t>
            </a:r>
          </a:p>
          <a:p>
            <a:endParaRPr lang="en-US" u="none" dirty="0">
              <a:solidFill>
                <a:srgbClr val="C00000"/>
              </a:solidFill>
            </a:endParaRPr>
          </a:p>
          <a:p>
            <a:endParaRPr lang="en-US" u="none" dirty="0" smtClean="0">
              <a:solidFill>
                <a:srgbClr val="C00000"/>
              </a:solidFill>
            </a:endParaRPr>
          </a:p>
          <a:p>
            <a:r>
              <a:rPr lang="en-US" u="none" dirty="0" smtClean="0">
                <a:solidFill>
                  <a:srgbClr val="C00000"/>
                </a:solidFill>
              </a:rPr>
              <a:t>Image source: Prichard brownfield,</a:t>
            </a:r>
            <a:r>
              <a:rPr lang="en-US" u="none" baseline="0" dirty="0" smtClean="0">
                <a:solidFill>
                  <a:srgbClr val="C00000"/>
                </a:solidFill>
              </a:rPr>
              <a:t> </a:t>
            </a:r>
            <a:r>
              <a:rPr lang="en-US" b="1" u="none" dirty="0" smtClean="0">
                <a:solidFill>
                  <a:srgbClr val="C00000"/>
                </a:solidFill>
              </a:rPr>
              <a:t>Google Earth, use</a:t>
            </a:r>
            <a:r>
              <a:rPr lang="en-US" b="1" u="none" baseline="0" dirty="0" smtClean="0">
                <a:solidFill>
                  <a:srgbClr val="C00000"/>
                </a:solidFill>
              </a:rPr>
              <a:t> provided with attribute</a:t>
            </a:r>
            <a:endParaRPr lang="en-US" b="1" u="none" dirty="0">
              <a:solidFill>
                <a:srgbClr val="C00000"/>
              </a:solidFill>
            </a:endParaRPr>
          </a:p>
          <a:p>
            <a:endParaRPr lang="en-US" u="sng" dirty="0">
              <a:solidFill>
                <a:srgbClr val="C00000"/>
              </a:solidFill>
            </a:endParaRPr>
          </a:p>
          <a:p>
            <a:endParaRPr lang="en-US" u="sng" dirty="0">
              <a:solidFill>
                <a:srgbClr val="C00000"/>
              </a:solidFill>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10092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Groundwork Mobile </a:t>
            </a:r>
            <a:r>
              <a:rPr lang="en-US" b="1" dirty="0"/>
              <a:t>County</a:t>
            </a:r>
            <a:r>
              <a:rPr lang="en-US" b="1" baseline="0" dirty="0"/>
              <a:t> </a:t>
            </a:r>
            <a:r>
              <a:rPr lang="en-US" dirty="0"/>
              <a:t>is a new trust of Groundwork USA that is out of their proposal and feasibility study phase and now implementing plans to help improve Mobile County. Their concerns rest in four areas of Mobile county: Prichard, Africatown, Northside Mobile, and Southside Mobile. They have 22 committee members from all backgrounds making this non-profit organization interdisciplinary which is important because their varying specialties will play a vital role in this community. </a:t>
            </a:r>
          </a:p>
          <a:p>
            <a:endParaRPr lang="en-US" dirty="0"/>
          </a:p>
          <a:p>
            <a:r>
              <a:rPr lang="en-US" dirty="0" smtClean="0"/>
              <a:t>Now we’re going to introduce just a few members of the board whom</a:t>
            </a:r>
            <a:r>
              <a:rPr lang="en-US" baseline="0" dirty="0" smtClean="0"/>
              <a:t> we worked with to complete this project</a:t>
            </a:r>
            <a:r>
              <a:rPr lang="en-US" dirty="0" smtClean="0"/>
              <a:t>: </a:t>
            </a:r>
          </a:p>
          <a:p>
            <a:endParaRPr lang="en-US" dirty="0" smtClean="0"/>
          </a:p>
          <a:p>
            <a:r>
              <a:rPr lang="en-US" dirty="0" smtClean="0"/>
              <a:t>Larissa </a:t>
            </a:r>
            <a:r>
              <a:rPr lang="en-US" dirty="0"/>
              <a:t>Graham is the chair of Groundwork Mobile County.</a:t>
            </a:r>
          </a:p>
          <a:p>
            <a:endParaRPr lang="en-US" dirty="0"/>
          </a:p>
          <a:p>
            <a:r>
              <a:rPr lang="en-US" dirty="0"/>
              <a:t>Don Blancher was the Executive Director for Groundwork New Orleans and is now an active voice for environmental efforts in Mobile.</a:t>
            </a:r>
          </a:p>
          <a:p>
            <a:endParaRPr lang="en-US" dirty="0"/>
          </a:p>
          <a:p>
            <a:r>
              <a:rPr lang="en-US" dirty="0"/>
              <a:t>Ray Richardson works for The City of Mobile and focuses on brownfields redevelopment. </a:t>
            </a:r>
          </a:p>
          <a:p>
            <a:endParaRPr lang="en-US" dirty="0"/>
          </a:p>
          <a:p>
            <a:r>
              <a:rPr lang="en-US" dirty="0"/>
              <a:t>Finally, Patricia Hall is the co-founder of Mobile Urban Growers.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vision is to work alongside the local community in order to revitalize vacant lots, brownfields, and dilapidated parks to create safe recreational spaces to promote education, employment, youth development and environmental stewardship training. They want to make these high vulnerability areas into a healthier environment and provide them with the tools necessary for sustainable practices.</a:t>
            </a:r>
            <a:r>
              <a:rPr lang="en-US" sz="1200" kern="1200" dirty="0">
                <a:solidFill>
                  <a:schemeClr val="tx1">
                    <a:lumMod val="75000"/>
                    <a:lumOff val="25000"/>
                  </a:schemeClr>
                </a:solidFill>
                <a:latin typeface="+mn-lt"/>
                <a:ea typeface="+mn-ea"/>
                <a:cs typeface="+mn-cs"/>
              </a:rPr>
              <a:t> They also gear their efforts towards community involvement, primarily through summer youth capacity building programs. </a:t>
            </a:r>
          </a:p>
          <a:p>
            <a:endParaRPr lang="en-US" dirty="0"/>
          </a:p>
          <a:p>
            <a:r>
              <a:rPr lang="en-US" dirty="0" smtClean="0"/>
              <a:t>Image </a:t>
            </a:r>
            <a:r>
              <a:rPr lang="en-US" dirty="0"/>
              <a:t>Source</a:t>
            </a:r>
            <a:r>
              <a:rPr lang="en-US" dirty="0" smtClean="0"/>
              <a:t>: Carol Dorsey</a:t>
            </a:r>
            <a:r>
              <a:rPr lang="en-US" baseline="0" dirty="0" smtClean="0"/>
              <a:t> </a:t>
            </a:r>
            <a:r>
              <a:rPr lang="en-US" dirty="0" smtClean="0">
                <a:hlinkClick r:id="rId3"/>
              </a:rPr>
              <a:t>https://groundworkusa.org/road-becoming-groundwork-trust-mobile-alabama/</a:t>
            </a:r>
            <a:r>
              <a:rPr lang="en-US" dirty="0" smtClean="0"/>
              <a:t> , </a:t>
            </a:r>
            <a:r>
              <a:rPr lang="en-US" b="1" dirty="0" smtClean="0"/>
              <a:t>Permission</a:t>
            </a:r>
            <a:r>
              <a:rPr lang="en-US" b="1" baseline="0" dirty="0" smtClean="0"/>
              <a:t> from partner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211179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8 Operational Land Imager (OLI) and Landsat 5 Thematic Mapper (TM) were used to calculate and visualize normalized difference vegetation index (NDVI) change from 2000 to 2019. From Landsat 5 TM, Land Surface Temperature (LST) data </a:t>
            </a:r>
            <a:r>
              <a:rPr lang="en-US" dirty="0" smtClean="0"/>
              <a:t>were </a:t>
            </a:r>
            <a:r>
              <a:rPr lang="en-US" dirty="0"/>
              <a:t>retrieved as Analysis Ready Data (ARD).</a:t>
            </a:r>
          </a:p>
          <a:p>
            <a:endParaRPr lang="en-US" dirty="0"/>
          </a:p>
          <a:p>
            <a:r>
              <a:rPr lang="en-US" dirty="0"/>
              <a:t>Landsat 8 Thermal Infrared Sensor (TIRS) was used to retrieve land surface temperature products as Analysis Ready Data (ARD) and used to identify the urban heat islands in this project. </a:t>
            </a:r>
          </a:p>
          <a:p>
            <a:endParaRPr lang="en-US" dirty="0"/>
          </a:p>
          <a:p>
            <a:r>
              <a:rPr lang="en-US" dirty="0"/>
              <a:t>Sentinel 1 Synthetic Aperture Radar (C-band) (C-SAR) was used to create flood maps and flash flood visualizations. </a:t>
            </a:r>
          </a:p>
          <a:p>
            <a:endParaRPr lang="en-US" dirty="0"/>
          </a:p>
          <a:p>
            <a:r>
              <a:rPr lang="en-US" dirty="0"/>
              <a:t>Sentinel-2 </a:t>
            </a:r>
            <a:r>
              <a:rPr lang="en-US" dirty="0" err="1"/>
              <a:t>MultiSpectral</a:t>
            </a:r>
            <a:r>
              <a:rPr lang="en-US" dirty="0"/>
              <a:t> Instrument (MSI) data </a:t>
            </a:r>
            <a:r>
              <a:rPr lang="en-US" dirty="0" smtClean="0"/>
              <a:t>were </a:t>
            </a:r>
            <a:r>
              <a:rPr lang="en-US" dirty="0"/>
              <a:t>used to identify land use in terms of vegetation and urbanization. This product was then used to compare results from Landsat 5 TM and Landsat 8 OLI’s NDVI. </a:t>
            </a:r>
          </a:p>
          <a:p>
            <a:endParaRPr lang="en-US" dirty="0"/>
          </a:p>
          <a:p>
            <a:r>
              <a:rPr lang="en-US" dirty="0"/>
              <a:t>Shuttle Radar Topographic Mission (SRTM) was used to evaluate flooding through low-lying elevation levels. </a:t>
            </a:r>
          </a:p>
          <a:p>
            <a:endParaRPr lang="en-US" dirty="0"/>
          </a:p>
          <a:p>
            <a:r>
              <a:rPr lang="en-US" dirty="0"/>
              <a:t>Terra Moderate Resolution Imaging Spectroradiometer (MODIS) was used to spatially validate land surface temperature products. </a:t>
            </a:r>
            <a:br>
              <a:rPr lang="en-US" dirty="0"/>
            </a:br>
            <a:endParaRPr lang="en-US" dirty="0"/>
          </a:p>
          <a:p>
            <a:r>
              <a:rPr lang="en-US" dirty="0"/>
              <a:t>Image Source (Landsat 5TM): </a:t>
            </a:r>
            <a:r>
              <a:rPr lang="en-US" dirty="0" smtClean="0"/>
              <a:t>https</a:t>
            </a:r>
            <a:r>
              <a:rPr lang="en-US" dirty="0"/>
              <a:t>://earthobservatory.nasa.gov/images/81559/nasas-earth-science-satellite-fleet; </a:t>
            </a:r>
            <a:r>
              <a:rPr lang="en-US" b="1" dirty="0" smtClean="0"/>
              <a:t>Public domain</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(Landsat 8</a:t>
            </a:r>
            <a:r>
              <a:rPr lang="en-US" baseline="0" dirty="0"/>
              <a:t> OLI &amp; TIRS)</a:t>
            </a:r>
            <a:r>
              <a:rPr lang="en-US" dirty="0"/>
              <a:t>: (http://www.devpedia.developexchange.com/dp/images/c/c2/03_Landsat8.png; </a:t>
            </a:r>
            <a:r>
              <a:rPr lang="en-US" b="1" dirty="0" err="1" smtClean="0"/>
              <a:t>DEVELOPedia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(Terra MODIS): </a:t>
            </a:r>
          </a:p>
          <a:p>
            <a:r>
              <a:rPr lang="en-US" dirty="0">
                <a:hlinkClick r:id="rId3"/>
              </a:rPr>
              <a:t>https://</a:t>
            </a:r>
            <a:r>
              <a:rPr lang="en-US" dirty="0" smtClean="0">
                <a:hlinkClick r:id="rId3"/>
              </a:rPr>
              <a:t>science.nasa.gov/toolkits/spacecraft-icons</a:t>
            </a:r>
            <a:r>
              <a:rPr lang="en-US" dirty="0" smtClean="0"/>
              <a:t> , </a:t>
            </a:r>
            <a:r>
              <a:rPr lang="en-US" b="1" dirty="0" smtClean="0"/>
              <a:t>Public Domain</a:t>
            </a:r>
            <a:endParaRPr lang="en-US" dirty="0"/>
          </a:p>
          <a:p>
            <a:r>
              <a:rPr lang="en-US" dirty="0"/>
              <a:t>Image Source (Sentinel-1, SRTM):</a:t>
            </a:r>
          </a:p>
          <a:p>
            <a:r>
              <a:rPr lang="en-US" dirty="0">
                <a:hlinkClick r:id="rId4"/>
              </a:rPr>
              <a:t>http://</a:t>
            </a:r>
            <a:r>
              <a:rPr lang="en-US" dirty="0" smtClean="0">
                <a:hlinkClick r:id="rId4"/>
              </a:rPr>
              <a:t>www.devpedia.developexchange.com/dp/index.php?title=List_of_Satellite_Pictures</a:t>
            </a:r>
            <a:r>
              <a:rPr lang="en-US" dirty="0" smtClean="0"/>
              <a:t>, </a:t>
            </a:r>
            <a:r>
              <a:rPr lang="en-US" b="1" dirty="0" smtClean="0"/>
              <a:t>Public Domain</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54077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included the following end-products:</a:t>
            </a:r>
          </a:p>
          <a:p>
            <a:endParaRPr lang="en-US" dirty="0"/>
          </a:p>
          <a:p>
            <a:pPr marL="228600" indent="-228600">
              <a:buAutoNum type="arabicPeriod"/>
            </a:pPr>
            <a:r>
              <a:rPr lang="en-US" dirty="0"/>
              <a:t>Urban Heat Assessment</a:t>
            </a:r>
          </a:p>
          <a:p>
            <a:pPr marL="228600" indent="-228600">
              <a:buAutoNum type="arabicPeriod"/>
            </a:pPr>
            <a:r>
              <a:rPr lang="en-US" dirty="0"/>
              <a:t>Flood Extent Analysis</a:t>
            </a:r>
          </a:p>
          <a:p>
            <a:pPr marL="228600" indent="-228600">
              <a:buAutoNum type="arabicPeriod"/>
            </a:pPr>
            <a:r>
              <a:rPr lang="en-US" dirty="0"/>
              <a:t>Socioeconomic and Demographic Risk Evaluation</a:t>
            </a:r>
          </a:p>
          <a:p>
            <a:pPr marL="228600" indent="-228600">
              <a:buAutoNum type="arabicPeriod"/>
            </a:pPr>
            <a:r>
              <a:rPr lang="en-US" dirty="0"/>
              <a:t>Impervious Surface Evaluation</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02863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team retrieved Landsat 5 Thematic Mapper (TM) and Landsat 8 Thermal Infrared Sensor (TIRS) Analysis Ready Data (ARD) product for the tiles horizontal 21 and 22, and vertical 15 and 16 from the 2005, 2015 and 2019 with less than 10% cloud cover.</a:t>
            </a:r>
          </a:p>
          <a:p>
            <a:r>
              <a:rPr lang="en-US" sz="1200" b="0" i="0" u="none" strike="noStrike" kern="1200" dirty="0">
                <a:solidFill>
                  <a:schemeClr val="tx1"/>
                </a:solidFill>
                <a:effectLst/>
                <a:latin typeface="+mn-lt"/>
                <a:ea typeface="+mn-ea"/>
                <a:cs typeface="+mn-cs"/>
              </a:rPr>
              <a:t>Despite the fluctuations in average temperatures, we observe consistent hotspots throughout the time series.</a:t>
            </a:r>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87173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Surface Temperature data was obtained as ARD data from USGS. </a:t>
            </a:r>
          </a:p>
          <a:p>
            <a:endParaRPr lang="en-US" dirty="0"/>
          </a:p>
          <a:p>
            <a:r>
              <a:rPr lang="en-US" dirty="0"/>
              <a:t>Then with the U.S census bureau tract data from 2010 we calculated the zonal temperature mean per census tract with a </a:t>
            </a:r>
            <a:r>
              <a:rPr lang="en-US" dirty="0" err="1"/>
              <a:t>SoVI</a:t>
            </a:r>
            <a:r>
              <a:rPr lang="en-US" dirty="0"/>
              <a:t> shapefile. </a:t>
            </a:r>
          </a:p>
          <a:p>
            <a:endParaRPr lang="en-US" dirty="0"/>
          </a:p>
          <a:p>
            <a:r>
              <a:rPr lang="en-US" dirty="0"/>
              <a:t>The </a:t>
            </a:r>
            <a:r>
              <a:rPr lang="en-US" dirty="0" err="1"/>
              <a:t>SoVI</a:t>
            </a:r>
            <a:r>
              <a:rPr lang="en-US" dirty="0"/>
              <a:t> shapefile was used for convenient comparison with social vulnerability index per tract. </a:t>
            </a:r>
          </a:p>
          <a:p>
            <a:endParaRPr lang="en-US" dirty="0"/>
          </a:p>
          <a:p>
            <a:r>
              <a:rPr lang="en-US" dirty="0"/>
              <a:t>By comparing the two maps, high risk census tracts can be identified and mitigation efforts can be geared towards these areas of vulnerability.</a:t>
            </a:r>
          </a:p>
          <a:p>
            <a:endParaRPr lang="en-US" dirty="0"/>
          </a:p>
          <a:p>
            <a:r>
              <a:rPr lang="en-US" b="1" dirty="0"/>
              <a:t>This</a:t>
            </a:r>
            <a:r>
              <a:rPr lang="en-US" b="1" baseline="0" dirty="0"/>
              <a:t> image is based on April 21</a:t>
            </a:r>
            <a:r>
              <a:rPr lang="en-US" b="1" baseline="30000" dirty="0"/>
              <a:t>st</a:t>
            </a:r>
            <a:r>
              <a:rPr lang="en-US" b="1" baseline="0" dirty="0"/>
              <a:t>, 2015</a:t>
            </a:r>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71597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552">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screen">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32">
          <p15:clr>
            <a:srgbClr val="FBAE40"/>
          </p15:clr>
        </p15:guide>
        <p15:guide id="9" orient="horz" pos="4080">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screen">
              <a:extLst>
                <a:ext uri="{28A0092B-C50C-407E-A947-70E740481C1C}">
                  <a14:useLocalDpi xmlns:a14="http://schemas.microsoft.com/office/drawing/2010/main"/>
                </a:ext>
              </a:extLst>
            </a:blip>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p15:clr>
            <a:srgbClr val="FBAE40"/>
          </p15:clr>
        </p15:guide>
        <p15:guide id="6" orient="horz" pos="600">
          <p15:clr>
            <a:srgbClr val="FBAE40"/>
          </p15:clr>
        </p15:guide>
        <p15:guide id="7" orient="horz" pos="480">
          <p15:clr>
            <a:srgbClr val="FBAE40"/>
          </p15:clr>
        </p15:guide>
        <p15:guide id="9" orient="horz" pos="4080">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62.emf"/><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10;&#10;Description automatically generated">
            <a:extLst>
              <a:ext uri="{FF2B5EF4-FFF2-40B4-BE49-F238E27FC236}">
                <a16:creationId xmlns:a16="http://schemas.microsoft.com/office/drawing/2014/main" id="{1E474258-BF5E-45B9-9155-78B2D15006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391402" cy="6858000"/>
          </a:xfrm>
          <a:prstGeom prst="rect">
            <a:avLst/>
          </a:prstGeom>
        </p:spPr>
      </p:pic>
      <p:grpSp>
        <p:nvGrpSpPr>
          <p:cNvPr id="14" name="Group 13"/>
          <p:cNvGrpSpPr/>
          <p:nvPr/>
        </p:nvGrpSpPr>
        <p:grpSpPr>
          <a:xfrm>
            <a:off x="7812651" y="4202233"/>
            <a:ext cx="2534474" cy="1678375"/>
            <a:chOff x="8036885" y="3448342"/>
            <a:chExt cx="2534474" cy="1678375"/>
          </a:xfrm>
        </p:grpSpPr>
        <p:sp>
          <p:nvSpPr>
            <p:cNvPr id="15" name="TextBox 14"/>
            <p:cNvSpPr txBox="1"/>
            <p:nvPr userDrawn="1"/>
          </p:nvSpPr>
          <p:spPr>
            <a:xfrm>
              <a:off x="8080630" y="3448342"/>
              <a:ext cx="2490729" cy="323165"/>
            </a:xfrm>
            <a:prstGeom prst="rect">
              <a:avLst/>
            </a:prstGeom>
            <a:noFill/>
          </p:spPr>
          <p:txBody>
            <a:bodyPr wrap="square" rtlCol="0">
              <a:spAutoFit/>
            </a:bodyPr>
            <a:lstStyle/>
            <a:p>
              <a:r>
                <a:rPr lang="en-US" sz="1500" dirty="0">
                  <a:solidFill>
                    <a:schemeClr val="tx1">
                      <a:lumMod val="75000"/>
                      <a:lumOff val="25000"/>
                    </a:schemeClr>
                  </a:solidFill>
                </a:rPr>
                <a:t>Lydia Stanley</a:t>
              </a:r>
            </a:p>
          </p:txBody>
        </p:sp>
        <p:sp>
          <p:nvSpPr>
            <p:cNvPr id="16" name="Rectangle 15"/>
            <p:cNvSpPr/>
            <p:nvPr userDrawn="1"/>
          </p:nvSpPr>
          <p:spPr>
            <a:xfrm>
              <a:off x="8036885" y="3932203"/>
              <a:ext cx="2055371" cy="323165"/>
            </a:xfrm>
            <a:prstGeom prst="rect">
              <a:avLst/>
            </a:prstGeom>
          </p:spPr>
          <p:txBody>
            <a:bodyPr wrap="none">
              <a:spAutoFit/>
            </a:bodyPr>
            <a:lstStyle/>
            <a:p>
              <a:r>
                <a:rPr lang="en-US" sz="1500" dirty="0">
                  <a:solidFill>
                    <a:schemeClr val="tx1">
                      <a:lumMod val="75000"/>
                      <a:lumOff val="25000"/>
                    </a:schemeClr>
                  </a:solidFill>
                </a:rPr>
                <a:t>Arman </a:t>
              </a:r>
              <a:r>
                <a:rPr lang="en-US" sz="1500" dirty="0" err="1">
                  <a:solidFill>
                    <a:schemeClr val="tx1">
                      <a:lumMod val="75000"/>
                      <a:lumOff val="25000"/>
                    </a:schemeClr>
                  </a:solidFill>
                </a:rPr>
                <a:t>Bajracharya</a:t>
              </a:r>
              <a:r>
                <a:rPr lang="en-US" sz="1500" dirty="0">
                  <a:solidFill>
                    <a:schemeClr val="tx1">
                      <a:lumMod val="75000"/>
                      <a:lumOff val="25000"/>
                    </a:schemeClr>
                  </a:solidFill>
                </a:rPr>
                <a:t> </a:t>
              </a:r>
            </a:p>
          </p:txBody>
        </p:sp>
        <p:sp>
          <p:nvSpPr>
            <p:cNvPr id="17" name="Rectangle 16"/>
            <p:cNvSpPr/>
            <p:nvPr userDrawn="1"/>
          </p:nvSpPr>
          <p:spPr>
            <a:xfrm>
              <a:off x="8046764" y="4370832"/>
              <a:ext cx="2392001" cy="323165"/>
            </a:xfrm>
            <a:prstGeom prst="rect">
              <a:avLst/>
            </a:prstGeom>
          </p:spPr>
          <p:txBody>
            <a:bodyPr wrap="none">
              <a:spAutoFit/>
            </a:bodyPr>
            <a:lstStyle/>
            <a:p>
              <a:r>
                <a:rPr lang="en-US" sz="1500" dirty="0" err="1">
                  <a:solidFill>
                    <a:schemeClr val="tx1">
                      <a:lumMod val="75000"/>
                      <a:lumOff val="25000"/>
                    </a:schemeClr>
                  </a:solidFill>
                </a:rPr>
                <a:t>Filoteo</a:t>
              </a:r>
              <a:r>
                <a:rPr lang="en-US" sz="1500" dirty="0">
                  <a:solidFill>
                    <a:schemeClr val="tx1">
                      <a:lumMod val="75000"/>
                      <a:lumOff val="25000"/>
                    </a:schemeClr>
                  </a:solidFill>
                </a:rPr>
                <a:t> Gomez-Martinez</a:t>
              </a:r>
            </a:p>
          </p:txBody>
        </p:sp>
        <p:sp>
          <p:nvSpPr>
            <p:cNvPr id="18" name="Rectangle 17"/>
            <p:cNvSpPr/>
            <p:nvPr userDrawn="1"/>
          </p:nvSpPr>
          <p:spPr>
            <a:xfrm>
              <a:off x="8036885" y="4803552"/>
              <a:ext cx="1149674" cy="323165"/>
            </a:xfrm>
            <a:prstGeom prst="rect">
              <a:avLst/>
            </a:prstGeom>
          </p:spPr>
          <p:txBody>
            <a:bodyPr wrap="none">
              <a:spAutoFit/>
            </a:bodyPr>
            <a:lstStyle/>
            <a:p>
              <a:r>
                <a:rPr lang="en-US" sz="1500" dirty="0">
                  <a:solidFill>
                    <a:schemeClr val="tx1">
                      <a:lumMod val="75000"/>
                      <a:lumOff val="25000"/>
                    </a:schemeClr>
                  </a:solidFill>
                </a:rPr>
                <a:t>Kelly Dunn</a:t>
              </a:r>
            </a:p>
          </p:txBody>
        </p:sp>
      </p:grpSp>
      <p:sp>
        <p:nvSpPr>
          <p:cNvPr id="37" name="Title 1"/>
          <p:cNvSpPr txBox="1">
            <a:spLocks/>
          </p:cNvSpPr>
          <p:nvPr/>
        </p:nvSpPr>
        <p:spPr>
          <a:xfrm>
            <a:off x="7812651" y="1536628"/>
            <a:ext cx="3895726" cy="107646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000" spc="0" baseline="0" dirty="0">
                <a:solidFill>
                  <a:srgbClr val="1B57AF"/>
                </a:solidFill>
                <a:latin typeface="+mj-lt"/>
              </a:rPr>
              <a:t>MOBILE URBAN DEVELOPMENT</a:t>
            </a:r>
          </a:p>
        </p:txBody>
      </p:sp>
      <p:sp>
        <p:nvSpPr>
          <p:cNvPr id="38" name="Subtitle 2"/>
          <p:cNvSpPr txBox="1">
            <a:spLocks/>
          </p:cNvSpPr>
          <p:nvPr/>
        </p:nvSpPr>
        <p:spPr>
          <a:xfrm>
            <a:off x="7822530" y="2616852"/>
            <a:ext cx="4092478"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mn-lt"/>
              </a:rPr>
              <a:t>Evaluating Urban Heat Islands and Flooding to Enhance Green Infrastructure Initiatives in Coastal Communities in </a:t>
            </a:r>
            <a:r>
              <a:rPr lang="en-US" sz="1600" dirty="0" smtClean="0">
                <a:solidFill>
                  <a:schemeClr val="tx1">
                    <a:lumMod val="75000"/>
                    <a:lumOff val="25000"/>
                  </a:schemeClr>
                </a:solidFill>
                <a:latin typeface="+mn-lt"/>
              </a:rPr>
              <a:t>Mobile, </a:t>
            </a:r>
            <a:r>
              <a:rPr lang="en-US" sz="1600" dirty="0">
                <a:solidFill>
                  <a:schemeClr val="tx1">
                    <a:lumMod val="75000"/>
                    <a:lumOff val="25000"/>
                  </a:schemeClr>
                </a:solidFill>
                <a:latin typeface="+mn-lt"/>
              </a:rPr>
              <a:t>Alabama </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a:solidFill>
                  <a:schemeClr val="bg1"/>
                </a:solidFill>
              </a:rPr>
              <a:t>Alabama – Mobile| Summer 2019</a:t>
            </a:r>
          </a:p>
        </p:txBody>
      </p:sp>
    </p:spTree>
    <p:extLst>
      <p:ext uri="{BB962C8B-B14F-4D97-AF65-F5344CB8AC3E}">
        <p14:creationId xmlns:p14="http://schemas.microsoft.com/office/powerpoint/2010/main" val="7701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invertebrate&#10;&#10;Description automatically generated">
            <a:extLst>
              <a:ext uri="{FF2B5EF4-FFF2-40B4-BE49-F238E27FC236}">
                <a16:creationId xmlns:a16="http://schemas.microsoft.com/office/drawing/2014/main" id="{2DFDEA58-04CA-4BE4-8D83-C65309BD3B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729" y="841480"/>
            <a:ext cx="2386930" cy="5237986"/>
          </a:xfrm>
          <a:prstGeom prst="rect">
            <a:avLst/>
          </a:prstGeom>
        </p:spPr>
      </p:pic>
      <p:sp>
        <p:nvSpPr>
          <p:cNvPr id="2" name="Title 1">
            <a:extLst>
              <a:ext uri="{FF2B5EF4-FFF2-40B4-BE49-F238E27FC236}">
                <a16:creationId xmlns:a16="http://schemas.microsoft.com/office/drawing/2014/main" id="{F3589DEE-1FF3-41AE-8EBD-4968FC136155}"/>
              </a:ext>
            </a:extLst>
          </p:cNvPr>
          <p:cNvSpPr>
            <a:spLocks noGrp="1"/>
          </p:cNvSpPr>
          <p:nvPr>
            <p:ph type="title"/>
          </p:nvPr>
        </p:nvSpPr>
        <p:spPr/>
        <p:txBody>
          <a:bodyPr>
            <a:normAutofit fontScale="90000"/>
          </a:bodyPr>
          <a:lstStyle/>
          <a:p>
            <a:r>
              <a:rPr lang="en-US" dirty="0"/>
              <a:t>Methodology: Flood Extent Analysis</a:t>
            </a:r>
          </a:p>
        </p:txBody>
      </p:sp>
      <p:pic>
        <p:nvPicPr>
          <p:cNvPr id="12" name="Picture 11">
            <a:extLst>
              <a:ext uri="{FF2B5EF4-FFF2-40B4-BE49-F238E27FC236}">
                <a16:creationId xmlns:a16="http://schemas.microsoft.com/office/drawing/2014/main" id="{9CAC8415-790A-4DBA-814F-1C5E7F4FC0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7450" y="982557"/>
            <a:ext cx="9661747" cy="5305097"/>
          </a:xfrm>
          <a:prstGeom prst="rect">
            <a:avLst/>
          </a:prstGeom>
        </p:spPr>
      </p:pic>
      <p:sp>
        <p:nvSpPr>
          <p:cNvPr id="13" name="TextBox 12">
            <a:extLst>
              <a:ext uri="{FF2B5EF4-FFF2-40B4-BE49-F238E27FC236}">
                <a16:creationId xmlns:a16="http://schemas.microsoft.com/office/drawing/2014/main" id="{FAAE4617-9BA1-477A-9243-B9B1DFF3B5D5}"/>
              </a:ext>
            </a:extLst>
          </p:cNvPr>
          <p:cNvSpPr txBox="1"/>
          <p:nvPr/>
        </p:nvSpPr>
        <p:spPr>
          <a:xfrm>
            <a:off x="3004473" y="2639845"/>
            <a:ext cx="1667538" cy="738664"/>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Non-flood C-SAR (</a:t>
            </a:r>
            <a:r>
              <a:rPr lang="en-US" sz="1400" dirty="0" smtClean="0">
                <a:solidFill>
                  <a:schemeClr val="tx1">
                    <a:lumMod val="75000"/>
                    <a:lumOff val="25000"/>
                  </a:schemeClr>
                </a:solidFill>
                <a:latin typeface="Century Gothic" panose="020B0502020202020204" pitchFamily="34" charset="0"/>
              </a:rPr>
              <a:t>20 m</a:t>
            </a:r>
            <a:r>
              <a:rPr lang="en-US" sz="1400" dirty="0">
                <a:solidFill>
                  <a:schemeClr val="tx1">
                    <a:lumMod val="75000"/>
                    <a:lumOff val="25000"/>
                  </a:schemeClr>
                </a:solidFill>
                <a:latin typeface="Century Gothic" panose="020B0502020202020204" pitchFamily="34" charset="0"/>
              </a:rPr>
              <a:t>) image taken 6/11/2019 </a:t>
            </a:r>
          </a:p>
        </p:txBody>
      </p:sp>
      <p:sp>
        <p:nvSpPr>
          <p:cNvPr id="14" name="TextBox 13">
            <a:extLst>
              <a:ext uri="{FF2B5EF4-FFF2-40B4-BE49-F238E27FC236}">
                <a16:creationId xmlns:a16="http://schemas.microsoft.com/office/drawing/2014/main" id="{3E3A0590-3698-4142-8049-CF3E2811C459}"/>
              </a:ext>
            </a:extLst>
          </p:cNvPr>
          <p:cNvSpPr txBox="1"/>
          <p:nvPr/>
        </p:nvSpPr>
        <p:spPr>
          <a:xfrm>
            <a:off x="3004473" y="5297975"/>
            <a:ext cx="1981200" cy="95410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Flash-flood C-SAR image taken 8/3/2018 (1 day after flood)</a:t>
            </a:r>
          </a:p>
        </p:txBody>
      </p:sp>
      <p:sp>
        <p:nvSpPr>
          <p:cNvPr id="15" name="TextBox 14">
            <a:extLst>
              <a:ext uri="{FF2B5EF4-FFF2-40B4-BE49-F238E27FC236}">
                <a16:creationId xmlns:a16="http://schemas.microsoft.com/office/drawing/2014/main" id="{3E43B17C-06CB-4C0F-9EA4-AF75417B8B07}"/>
              </a:ext>
            </a:extLst>
          </p:cNvPr>
          <p:cNvSpPr txBox="1"/>
          <p:nvPr/>
        </p:nvSpPr>
        <p:spPr>
          <a:xfrm>
            <a:off x="385097" y="5913528"/>
            <a:ext cx="2619375" cy="738664"/>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The SRTM DEM displays areas under the elevation of 3 meters in dark blue</a:t>
            </a:r>
          </a:p>
        </p:txBody>
      </p:sp>
      <p:sp>
        <p:nvSpPr>
          <p:cNvPr id="16" name="TextBox 15">
            <a:extLst>
              <a:ext uri="{FF2B5EF4-FFF2-40B4-BE49-F238E27FC236}">
                <a16:creationId xmlns:a16="http://schemas.microsoft.com/office/drawing/2014/main" id="{7A8AA90F-D4C8-416E-82F4-1C953FD36D6D}"/>
              </a:ext>
            </a:extLst>
          </p:cNvPr>
          <p:cNvSpPr txBox="1"/>
          <p:nvPr/>
        </p:nvSpPr>
        <p:spPr>
          <a:xfrm>
            <a:off x="5342859" y="4559311"/>
            <a:ext cx="3300414" cy="116955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Before/After composite from C-SAR data for flooding, reds indicate regions where flooding has taken place. The yellow spots indicate regions observed through LiDAR</a:t>
            </a:r>
          </a:p>
        </p:txBody>
      </p:sp>
      <p:sp>
        <p:nvSpPr>
          <p:cNvPr id="17" name="TextBox 16">
            <a:extLst>
              <a:ext uri="{FF2B5EF4-FFF2-40B4-BE49-F238E27FC236}">
                <a16:creationId xmlns:a16="http://schemas.microsoft.com/office/drawing/2014/main" id="{BDAA95FA-C6A7-4C0E-BE98-E5ABC906614E}"/>
              </a:ext>
            </a:extLst>
          </p:cNvPr>
          <p:cNvSpPr txBox="1"/>
          <p:nvPr/>
        </p:nvSpPr>
        <p:spPr>
          <a:xfrm>
            <a:off x="9243348" y="5082531"/>
            <a:ext cx="2647950" cy="116955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3-D visualizations created using LiDAR. The locations shown are Mobile Convention Center (top) and Port of Mobile (bottom)</a:t>
            </a:r>
          </a:p>
        </p:txBody>
      </p:sp>
      <p:sp>
        <p:nvSpPr>
          <p:cNvPr id="5" name="Rectangle 4">
            <a:extLst>
              <a:ext uri="{FF2B5EF4-FFF2-40B4-BE49-F238E27FC236}">
                <a16:creationId xmlns:a16="http://schemas.microsoft.com/office/drawing/2014/main" id="{533651D3-9B20-46D4-B9AD-E35B334DE8B8}"/>
              </a:ext>
            </a:extLst>
          </p:cNvPr>
          <p:cNvSpPr/>
          <p:nvPr/>
        </p:nvSpPr>
        <p:spPr>
          <a:xfrm>
            <a:off x="1587500" y="2819400"/>
            <a:ext cx="793750" cy="815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72EF620-1F05-4460-95C3-4B7FADDA0091}"/>
              </a:ext>
            </a:extLst>
          </p:cNvPr>
          <p:cNvSpPr/>
          <p:nvPr/>
        </p:nvSpPr>
        <p:spPr>
          <a:xfrm>
            <a:off x="3562350" y="2476500"/>
            <a:ext cx="114300" cy="134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8F6471-B52E-423B-8606-257FC29BE4C1}"/>
              </a:ext>
            </a:extLst>
          </p:cNvPr>
          <p:cNvSpPr/>
          <p:nvPr/>
        </p:nvSpPr>
        <p:spPr>
          <a:xfrm>
            <a:off x="3562350" y="5143500"/>
            <a:ext cx="114300" cy="134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1F7041C-666A-4D38-8FC0-719C83B0CB11}"/>
              </a:ext>
            </a:extLst>
          </p:cNvPr>
          <p:cNvSpPr/>
          <p:nvPr/>
        </p:nvSpPr>
        <p:spPr>
          <a:xfrm>
            <a:off x="3796763" y="1475264"/>
            <a:ext cx="479962" cy="10012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158C36-F291-4B58-B93E-7E23961EF890}"/>
              </a:ext>
            </a:extLst>
          </p:cNvPr>
          <p:cNvSpPr/>
          <p:nvPr/>
        </p:nvSpPr>
        <p:spPr>
          <a:xfrm>
            <a:off x="3796762" y="4151790"/>
            <a:ext cx="469106" cy="9917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7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9DEE-1FF3-41AE-8EBD-4968FC136155}"/>
              </a:ext>
            </a:extLst>
          </p:cNvPr>
          <p:cNvSpPr>
            <a:spLocks noGrp="1"/>
          </p:cNvSpPr>
          <p:nvPr>
            <p:ph type="title"/>
          </p:nvPr>
        </p:nvSpPr>
        <p:spPr/>
        <p:txBody>
          <a:bodyPr>
            <a:normAutofit fontScale="90000"/>
          </a:bodyPr>
          <a:lstStyle/>
          <a:p>
            <a:r>
              <a:rPr lang="en-US" dirty="0"/>
              <a:t>Methodology: Flood Extent Analysis</a:t>
            </a:r>
          </a:p>
        </p:txBody>
      </p:sp>
      <p:grpSp>
        <p:nvGrpSpPr>
          <p:cNvPr id="11" name="Group 10">
            <a:extLst>
              <a:ext uri="{FF2B5EF4-FFF2-40B4-BE49-F238E27FC236}">
                <a16:creationId xmlns:a16="http://schemas.microsoft.com/office/drawing/2014/main" id="{734C7E85-ADD3-474B-BF18-1BE09A865977}"/>
              </a:ext>
            </a:extLst>
          </p:cNvPr>
          <p:cNvGrpSpPr/>
          <p:nvPr/>
        </p:nvGrpSpPr>
        <p:grpSpPr>
          <a:xfrm>
            <a:off x="452964" y="2345814"/>
            <a:ext cx="11247969" cy="1253067"/>
            <a:chOff x="452964" y="3877732"/>
            <a:chExt cx="11247969" cy="1253067"/>
          </a:xfrm>
        </p:grpSpPr>
        <p:sp>
          <p:nvSpPr>
            <p:cNvPr id="19" name="Rectangle 18">
              <a:extLst>
                <a:ext uri="{FF2B5EF4-FFF2-40B4-BE49-F238E27FC236}">
                  <a16:creationId xmlns:a16="http://schemas.microsoft.com/office/drawing/2014/main" id="{6D0FF7E3-9156-4F3D-8E8F-71BA18191966}"/>
                </a:ext>
              </a:extLst>
            </p:cNvPr>
            <p:cNvSpPr/>
            <p:nvPr/>
          </p:nvSpPr>
          <p:spPr>
            <a:xfrm>
              <a:off x="452964" y="3877732"/>
              <a:ext cx="1553633"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Raw C-SAR Image</a:t>
              </a:r>
            </a:p>
          </p:txBody>
        </p:sp>
        <p:sp>
          <p:nvSpPr>
            <p:cNvPr id="23" name="Rectangle: Rounded Corners 22">
              <a:extLst>
                <a:ext uri="{FF2B5EF4-FFF2-40B4-BE49-F238E27FC236}">
                  <a16:creationId xmlns:a16="http://schemas.microsoft.com/office/drawing/2014/main" id="{E0DC578F-B418-46DE-A183-623B4D646612}"/>
                </a:ext>
              </a:extLst>
            </p:cNvPr>
            <p:cNvSpPr/>
            <p:nvPr/>
          </p:nvSpPr>
          <p:spPr>
            <a:xfrm>
              <a:off x="2188634" y="3962397"/>
              <a:ext cx="1153582"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Apply Orbit File</a:t>
              </a:r>
            </a:p>
          </p:txBody>
        </p:sp>
        <p:sp>
          <p:nvSpPr>
            <p:cNvPr id="24" name="Rectangle: Rounded Corners 23">
              <a:extLst>
                <a:ext uri="{FF2B5EF4-FFF2-40B4-BE49-F238E27FC236}">
                  <a16:creationId xmlns:a16="http://schemas.microsoft.com/office/drawing/2014/main" id="{64CD062C-DE93-421D-A138-D270AA8CEE37}"/>
                </a:ext>
              </a:extLst>
            </p:cNvPr>
            <p:cNvSpPr/>
            <p:nvPr/>
          </p:nvSpPr>
          <p:spPr>
            <a:xfrm>
              <a:off x="3532717" y="3953930"/>
              <a:ext cx="1373717"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Thermal Noise Removal</a:t>
              </a:r>
            </a:p>
          </p:txBody>
        </p:sp>
        <p:sp>
          <p:nvSpPr>
            <p:cNvPr id="25" name="Rectangle: Rounded Corners 24">
              <a:extLst>
                <a:ext uri="{FF2B5EF4-FFF2-40B4-BE49-F238E27FC236}">
                  <a16:creationId xmlns:a16="http://schemas.microsoft.com/office/drawing/2014/main" id="{898FD1A0-0C28-42D6-9011-76E5A7FD0433}"/>
                </a:ext>
              </a:extLst>
            </p:cNvPr>
            <p:cNvSpPr/>
            <p:nvPr/>
          </p:nvSpPr>
          <p:spPr>
            <a:xfrm>
              <a:off x="5132919" y="3953930"/>
              <a:ext cx="1549400"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Calibration</a:t>
              </a:r>
            </a:p>
          </p:txBody>
        </p:sp>
        <p:sp>
          <p:nvSpPr>
            <p:cNvPr id="26" name="Rectangle: Rounded Corners 25">
              <a:extLst>
                <a:ext uri="{FF2B5EF4-FFF2-40B4-BE49-F238E27FC236}">
                  <a16:creationId xmlns:a16="http://schemas.microsoft.com/office/drawing/2014/main" id="{C2919C53-38DE-4182-9EB8-54CAFE109308}"/>
                </a:ext>
              </a:extLst>
            </p:cNvPr>
            <p:cNvSpPr/>
            <p:nvPr/>
          </p:nvSpPr>
          <p:spPr>
            <a:xfrm>
              <a:off x="6908804" y="3953929"/>
              <a:ext cx="1214964"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Speckle Filter</a:t>
              </a:r>
            </a:p>
          </p:txBody>
        </p:sp>
        <p:sp>
          <p:nvSpPr>
            <p:cNvPr id="27" name="Rectangle: Rounded Corners 26">
              <a:extLst>
                <a:ext uri="{FF2B5EF4-FFF2-40B4-BE49-F238E27FC236}">
                  <a16:creationId xmlns:a16="http://schemas.microsoft.com/office/drawing/2014/main" id="{89C4A241-F3F5-4B25-8CEF-0FFF82E68AA1}"/>
                </a:ext>
              </a:extLst>
            </p:cNvPr>
            <p:cNvSpPr/>
            <p:nvPr/>
          </p:nvSpPr>
          <p:spPr>
            <a:xfrm>
              <a:off x="8367183" y="3953930"/>
              <a:ext cx="1553632"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Terrain Correction</a:t>
              </a:r>
            </a:p>
          </p:txBody>
        </p:sp>
        <p:sp>
          <p:nvSpPr>
            <p:cNvPr id="29" name="Rectangle 28">
              <a:extLst>
                <a:ext uri="{FF2B5EF4-FFF2-40B4-BE49-F238E27FC236}">
                  <a16:creationId xmlns:a16="http://schemas.microsoft.com/office/drawing/2014/main" id="{BEC08267-F11C-4CF3-868E-577946A3E1C3}"/>
                </a:ext>
              </a:extLst>
            </p:cNvPr>
            <p:cNvSpPr/>
            <p:nvPr/>
          </p:nvSpPr>
          <p:spPr>
            <a:xfrm>
              <a:off x="10147300" y="3877732"/>
              <a:ext cx="1553633"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Processed Image for Analysis</a:t>
              </a:r>
            </a:p>
          </p:txBody>
        </p:sp>
        <p:cxnSp>
          <p:nvCxnSpPr>
            <p:cNvPr id="33" name="Straight Arrow Connector 32">
              <a:extLst>
                <a:ext uri="{FF2B5EF4-FFF2-40B4-BE49-F238E27FC236}">
                  <a16:creationId xmlns:a16="http://schemas.microsoft.com/office/drawing/2014/main" id="{1778D9D9-E577-495D-AFA6-D54B645CD333}"/>
                </a:ext>
              </a:extLst>
            </p:cNvPr>
            <p:cNvCxnSpPr>
              <a:stCxn id="23" idx="3"/>
              <a:endCxn id="24" idx="1"/>
            </p:cNvCxnSpPr>
            <p:nvPr/>
          </p:nvCxnSpPr>
          <p:spPr>
            <a:xfrm flipV="1">
              <a:off x="3342216" y="4504264"/>
              <a:ext cx="190501" cy="8467"/>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35" name="Straight Arrow Connector 34">
              <a:extLst>
                <a:ext uri="{FF2B5EF4-FFF2-40B4-BE49-F238E27FC236}">
                  <a16:creationId xmlns:a16="http://schemas.microsoft.com/office/drawing/2014/main" id="{6C3267A9-0CBA-4BA1-8B8A-EA2EA8696E05}"/>
                </a:ext>
              </a:extLst>
            </p:cNvPr>
            <p:cNvCxnSpPr>
              <a:stCxn id="24" idx="3"/>
              <a:endCxn id="25" idx="1"/>
            </p:cNvCxnSpPr>
            <p:nvPr/>
          </p:nvCxnSpPr>
          <p:spPr>
            <a:xfrm>
              <a:off x="4906434" y="4504264"/>
              <a:ext cx="226485" cy="0"/>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37" name="Straight Arrow Connector 36">
              <a:extLst>
                <a:ext uri="{FF2B5EF4-FFF2-40B4-BE49-F238E27FC236}">
                  <a16:creationId xmlns:a16="http://schemas.microsoft.com/office/drawing/2014/main" id="{B8567AD6-78D5-4BF5-ACBD-F30B075884F8}"/>
                </a:ext>
              </a:extLst>
            </p:cNvPr>
            <p:cNvCxnSpPr>
              <a:stCxn id="25" idx="3"/>
              <a:endCxn id="26" idx="1"/>
            </p:cNvCxnSpPr>
            <p:nvPr/>
          </p:nvCxnSpPr>
          <p:spPr>
            <a:xfrm flipV="1">
              <a:off x="6682319" y="4504263"/>
              <a:ext cx="226485"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39" name="Straight Arrow Connector 38">
              <a:extLst>
                <a:ext uri="{FF2B5EF4-FFF2-40B4-BE49-F238E27FC236}">
                  <a16:creationId xmlns:a16="http://schemas.microsoft.com/office/drawing/2014/main" id="{0544A34D-8CF7-4159-93AF-F81DA352684C}"/>
                </a:ext>
              </a:extLst>
            </p:cNvPr>
            <p:cNvCxnSpPr>
              <a:stCxn id="26" idx="3"/>
              <a:endCxn id="27" idx="1"/>
            </p:cNvCxnSpPr>
            <p:nvPr/>
          </p:nvCxnSpPr>
          <p:spPr>
            <a:xfrm>
              <a:off x="8123768" y="4504263"/>
              <a:ext cx="243415"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1" name="Straight Arrow Connector 40">
              <a:extLst>
                <a:ext uri="{FF2B5EF4-FFF2-40B4-BE49-F238E27FC236}">
                  <a16:creationId xmlns:a16="http://schemas.microsoft.com/office/drawing/2014/main" id="{406D281E-8376-452D-AB0C-2E84755815E4}"/>
                </a:ext>
              </a:extLst>
            </p:cNvPr>
            <p:cNvCxnSpPr>
              <a:cxnSpLocks/>
              <a:stCxn id="27" idx="3"/>
              <a:endCxn id="29" idx="1"/>
            </p:cNvCxnSpPr>
            <p:nvPr/>
          </p:nvCxnSpPr>
          <p:spPr>
            <a:xfrm>
              <a:off x="9920815" y="4504264"/>
              <a:ext cx="226485" cy="2"/>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3" name="Straight Arrow Connector 42">
              <a:extLst>
                <a:ext uri="{FF2B5EF4-FFF2-40B4-BE49-F238E27FC236}">
                  <a16:creationId xmlns:a16="http://schemas.microsoft.com/office/drawing/2014/main" id="{6411746F-2BAD-4519-BAFC-A01C2D45F82B}"/>
                </a:ext>
              </a:extLst>
            </p:cNvPr>
            <p:cNvCxnSpPr>
              <a:cxnSpLocks/>
              <a:stCxn id="19" idx="3"/>
              <a:endCxn id="23" idx="1"/>
            </p:cNvCxnSpPr>
            <p:nvPr/>
          </p:nvCxnSpPr>
          <p:spPr>
            <a:xfrm>
              <a:off x="2006597" y="4504266"/>
              <a:ext cx="182037" cy="8465"/>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grpSp>
      <p:grpSp>
        <p:nvGrpSpPr>
          <p:cNvPr id="10" name="Group 9">
            <a:extLst>
              <a:ext uri="{FF2B5EF4-FFF2-40B4-BE49-F238E27FC236}">
                <a16:creationId xmlns:a16="http://schemas.microsoft.com/office/drawing/2014/main" id="{FFA886C1-9DE4-4610-87B3-22D154D9EA81}"/>
              </a:ext>
            </a:extLst>
          </p:cNvPr>
          <p:cNvGrpSpPr/>
          <p:nvPr/>
        </p:nvGrpSpPr>
        <p:grpSpPr>
          <a:xfrm>
            <a:off x="670488" y="4358227"/>
            <a:ext cx="10476843" cy="1253070"/>
            <a:chOff x="480483" y="2149417"/>
            <a:chExt cx="10476843" cy="1253070"/>
          </a:xfrm>
        </p:grpSpPr>
        <p:sp>
          <p:nvSpPr>
            <p:cNvPr id="32" name="Rectangle 31">
              <a:extLst>
                <a:ext uri="{FF2B5EF4-FFF2-40B4-BE49-F238E27FC236}">
                  <a16:creationId xmlns:a16="http://schemas.microsoft.com/office/drawing/2014/main" id="{3A420A5D-9CB9-4628-A841-1AB27EE1A781}"/>
                </a:ext>
              </a:extLst>
            </p:cNvPr>
            <p:cNvSpPr/>
            <p:nvPr/>
          </p:nvSpPr>
          <p:spPr>
            <a:xfrm>
              <a:off x="480483" y="2149420"/>
              <a:ext cx="1553633"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LiDAR Point Cloud</a:t>
              </a:r>
            </a:p>
          </p:txBody>
        </p:sp>
        <p:sp>
          <p:nvSpPr>
            <p:cNvPr id="34" name="Rectangle: Rounded Corners 33">
              <a:extLst>
                <a:ext uri="{FF2B5EF4-FFF2-40B4-BE49-F238E27FC236}">
                  <a16:creationId xmlns:a16="http://schemas.microsoft.com/office/drawing/2014/main" id="{4A3CA7A4-8808-4953-8DF4-B9554198ACA4}"/>
                </a:ext>
              </a:extLst>
            </p:cNvPr>
            <p:cNvSpPr/>
            <p:nvPr/>
          </p:nvSpPr>
          <p:spPr>
            <a:xfrm>
              <a:off x="2444693" y="2225619"/>
              <a:ext cx="2176048"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Display as TIN based on elevation</a:t>
              </a:r>
            </a:p>
          </p:txBody>
        </p:sp>
        <p:sp>
          <p:nvSpPr>
            <p:cNvPr id="36" name="Rectangle: Rounded Corners 35">
              <a:extLst>
                <a:ext uri="{FF2B5EF4-FFF2-40B4-BE49-F238E27FC236}">
                  <a16:creationId xmlns:a16="http://schemas.microsoft.com/office/drawing/2014/main" id="{DD5D5CE8-D9F6-4D8E-9A90-0B758689CCF4}"/>
                </a:ext>
              </a:extLst>
            </p:cNvPr>
            <p:cNvSpPr/>
            <p:nvPr/>
          </p:nvSpPr>
          <p:spPr>
            <a:xfrm>
              <a:off x="5053547" y="2225618"/>
              <a:ext cx="2884869"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Classified with class breaks at 1, 2 and 3 meters</a:t>
              </a:r>
            </a:p>
          </p:txBody>
        </p:sp>
        <p:sp>
          <p:nvSpPr>
            <p:cNvPr id="38" name="Rectangle 37">
              <a:extLst>
                <a:ext uri="{FF2B5EF4-FFF2-40B4-BE49-F238E27FC236}">
                  <a16:creationId xmlns:a16="http://schemas.microsoft.com/office/drawing/2014/main" id="{DB8C193D-4D4E-4944-896B-CF0CA43F6E12}"/>
                </a:ext>
              </a:extLst>
            </p:cNvPr>
            <p:cNvSpPr/>
            <p:nvPr/>
          </p:nvSpPr>
          <p:spPr>
            <a:xfrm>
              <a:off x="8537288" y="2149417"/>
              <a:ext cx="2420038"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Navigable 3-D visualization</a:t>
              </a:r>
            </a:p>
          </p:txBody>
        </p:sp>
        <p:cxnSp>
          <p:nvCxnSpPr>
            <p:cNvPr id="40" name="Straight Arrow Connector 39">
              <a:extLst>
                <a:ext uri="{FF2B5EF4-FFF2-40B4-BE49-F238E27FC236}">
                  <a16:creationId xmlns:a16="http://schemas.microsoft.com/office/drawing/2014/main" id="{70FC69B0-ED4A-4755-9A38-27A518341E1D}"/>
                </a:ext>
              </a:extLst>
            </p:cNvPr>
            <p:cNvCxnSpPr>
              <a:cxnSpLocks/>
              <a:stCxn id="32" idx="3"/>
              <a:endCxn id="34" idx="1"/>
            </p:cNvCxnSpPr>
            <p:nvPr/>
          </p:nvCxnSpPr>
          <p:spPr>
            <a:xfrm flipV="1">
              <a:off x="2034116" y="2775953"/>
              <a:ext cx="410577"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2" name="Straight Arrow Connector 41">
              <a:extLst>
                <a:ext uri="{FF2B5EF4-FFF2-40B4-BE49-F238E27FC236}">
                  <a16:creationId xmlns:a16="http://schemas.microsoft.com/office/drawing/2014/main" id="{F3F24E67-0C66-469E-BAE6-6F9D602CE69A}"/>
                </a:ext>
              </a:extLst>
            </p:cNvPr>
            <p:cNvCxnSpPr>
              <a:cxnSpLocks/>
              <a:stCxn id="34" idx="3"/>
              <a:endCxn id="36" idx="1"/>
            </p:cNvCxnSpPr>
            <p:nvPr/>
          </p:nvCxnSpPr>
          <p:spPr>
            <a:xfrm flipV="1">
              <a:off x="4620741" y="2775952"/>
              <a:ext cx="432806"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4" name="Straight Arrow Connector 43">
              <a:extLst>
                <a:ext uri="{FF2B5EF4-FFF2-40B4-BE49-F238E27FC236}">
                  <a16:creationId xmlns:a16="http://schemas.microsoft.com/office/drawing/2014/main" id="{65BAFF5F-0CDF-4D4D-9EA3-A63B7484E0CF}"/>
                </a:ext>
              </a:extLst>
            </p:cNvPr>
            <p:cNvCxnSpPr>
              <a:cxnSpLocks/>
              <a:stCxn id="36" idx="3"/>
              <a:endCxn id="38" idx="1"/>
            </p:cNvCxnSpPr>
            <p:nvPr/>
          </p:nvCxnSpPr>
          <p:spPr>
            <a:xfrm flipV="1">
              <a:off x="7938416" y="2775951"/>
              <a:ext cx="598872"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grpSp>
    </p:spTree>
    <p:extLst>
      <p:ext uri="{BB962C8B-B14F-4D97-AF65-F5344CB8AC3E}">
        <p14:creationId xmlns:p14="http://schemas.microsoft.com/office/powerpoint/2010/main" val="403857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7A61D4-5F18-4449-8F43-33208E0BBDD3}"/>
              </a:ext>
            </a:extLst>
          </p:cNvPr>
          <p:cNvSpPr>
            <a:spLocks noGrp="1"/>
          </p:cNvSpPr>
          <p:nvPr>
            <p:ph type="title"/>
          </p:nvPr>
        </p:nvSpPr>
        <p:spPr/>
        <p:txBody>
          <a:bodyPr>
            <a:noAutofit/>
          </a:bodyPr>
          <a:lstStyle/>
          <a:p>
            <a:r>
              <a:rPr lang="en-US" sz="3800" dirty="0"/>
              <a:t>Methodology: Socioeconomic and Demographic Risk Evaluation (SDRE)</a:t>
            </a:r>
          </a:p>
        </p:txBody>
      </p:sp>
      <p:grpSp>
        <p:nvGrpSpPr>
          <p:cNvPr id="5" name="Group 4">
            <a:extLst>
              <a:ext uri="{FF2B5EF4-FFF2-40B4-BE49-F238E27FC236}">
                <a16:creationId xmlns:a16="http://schemas.microsoft.com/office/drawing/2014/main" id="{00EDE04D-91E5-4DA6-8207-8F2C43EC4AE9}"/>
              </a:ext>
            </a:extLst>
          </p:cNvPr>
          <p:cNvGrpSpPr/>
          <p:nvPr/>
        </p:nvGrpSpPr>
        <p:grpSpPr>
          <a:xfrm>
            <a:off x="2409513" y="1349250"/>
            <a:ext cx="7372973" cy="4549644"/>
            <a:chOff x="2106352" y="1258984"/>
            <a:chExt cx="4453252" cy="3152822"/>
          </a:xfrm>
        </p:grpSpPr>
        <p:sp>
          <p:nvSpPr>
            <p:cNvPr id="6" name="Freeform: Shape 5">
              <a:extLst>
                <a:ext uri="{FF2B5EF4-FFF2-40B4-BE49-F238E27FC236}">
                  <a16:creationId xmlns:a16="http://schemas.microsoft.com/office/drawing/2014/main" id="{21DDD70F-0172-4C1E-A963-DB4016CE7CF5}"/>
                </a:ext>
              </a:extLst>
            </p:cNvPr>
            <p:cNvSpPr/>
            <p:nvPr/>
          </p:nvSpPr>
          <p:spPr>
            <a:xfrm>
              <a:off x="4500887" y="4105275"/>
              <a:ext cx="91440" cy="97052"/>
            </a:xfrm>
            <a:custGeom>
              <a:avLst/>
              <a:gdLst>
                <a:gd name="connsiteX0" fmla="*/ 0 w 91440"/>
                <a:gd name="connsiteY0" fmla="*/ 0 h 169962"/>
                <a:gd name="connsiteX1" fmla="*/ 69771 w 91440"/>
                <a:gd name="connsiteY1" fmla="*/ 0 h 169962"/>
                <a:gd name="connsiteX2" fmla="*/ 69771 w 91440"/>
                <a:gd name="connsiteY2" fmla="*/ 264646 h 169962"/>
                <a:gd name="connsiteX3" fmla="*/ 139543 w 91440"/>
                <a:gd name="connsiteY3" fmla="*/ 264646 h 169962"/>
              </a:gdLst>
              <a:ahLst/>
              <a:cxnLst>
                <a:cxn ang="0">
                  <a:pos x="connsiteX0" y="connsiteY0"/>
                </a:cxn>
                <a:cxn ang="0">
                  <a:pos x="connsiteX1" y="connsiteY1"/>
                </a:cxn>
                <a:cxn ang="0">
                  <a:pos x="connsiteX2" y="connsiteY2"/>
                </a:cxn>
                <a:cxn ang="0">
                  <a:pos x="connsiteX3" y="connsiteY3"/>
                </a:cxn>
              </a:cxnLst>
              <a:rect l="l" t="t" r="r" b="b"/>
              <a:pathLst>
                <a:path w="91440" h="169962">
                  <a:moveTo>
                    <a:pt x="0" y="0"/>
                  </a:moveTo>
                  <a:lnTo>
                    <a:pt x="69771" y="0"/>
                  </a:lnTo>
                  <a:lnTo>
                    <a:pt x="69771" y="264646"/>
                  </a:lnTo>
                  <a:lnTo>
                    <a:pt x="139543" y="264646"/>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651" tIns="80212" rIns="63189" bIns="89750"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8" name="Freeform: Shape 7">
              <a:extLst>
                <a:ext uri="{FF2B5EF4-FFF2-40B4-BE49-F238E27FC236}">
                  <a16:creationId xmlns:a16="http://schemas.microsoft.com/office/drawing/2014/main" id="{27B9C7F0-64A9-413D-8DC3-69E1D47166CE}"/>
                </a:ext>
              </a:extLst>
            </p:cNvPr>
            <p:cNvSpPr/>
            <p:nvPr/>
          </p:nvSpPr>
          <p:spPr>
            <a:xfrm>
              <a:off x="4500887" y="3929040"/>
              <a:ext cx="91440" cy="119199"/>
            </a:xfrm>
            <a:custGeom>
              <a:avLst/>
              <a:gdLst>
                <a:gd name="connsiteX0" fmla="*/ 0 w 91440"/>
                <a:gd name="connsiteY0" fmla="*/ 172841 h 119199"/>
                <a:gd name="connsiteX1" fmla="*/ 69771 w 91440"/>
                <a:gd name="connsiteY1" fmla="*/ 172841 h 119199"/>
                <a:gd name="connsiteX2" fmla="*/ 69771 w 91440"/>
                <a:gd name="connsiteY2" fmla="*/ 0 h 119199"/>
                <a:gd name="connsiteX3" fmla="*/ 139543 w 91440"/>
                <a:gd name="connsiteY3" fmla="*/ 0 h 119199"/>
              </a:gdLst>
              <a:ahLst/>
              <a:cxnLst>
                <a:cxn ang="0">
                  <a:pos x="connsiteX0" y="connsiteY0"/>
                </a:cxn>
                <a:cxn ang="0">
                  <a:pos x="connsiteX1" y="connsiteY1"/>
                </a:cxn>
                <a:cxn ang="0">
                  <a:pos x="connsiteX2" y="connsiteY2"/>
                </a:cxn>
                <a:cxn ang="0">
                  <a:pos x="connsiteX3" y="connsiteY3"/>
                </a:cxn>
              </a:cxnLst>
              <a:rect l="l" t="t" r="r" b="b"/>
              <a:pathLst>
                <a:path w="91440" h="119199">
                  <a:moveTo>
                    <a:pt x="0" y="172841"/>
                  </a:moveTo>
                  <a:lnTo>
                    <a:pt x="69771" y="172841"/>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737" tIns="55916" rIns="62103" bIns="63283"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0" name="Freeform: Shape 9">
              <a:extLst>
                <a:ext uri="{FF2B5EF4-FFF2-40B4-BE49-F238E27FC236}">
                  <a16:creationId xmlns:a16="http://schemas.microsoft.com/office/drawing/2014/main" id="{76374F57-F53C-46AE-98A3-C7E3318F0421}"/>
                </a:ext>
              </a:extLst>
            </p:cNvPr>
            <p:cNvSpPr/>
            <p:nvPr/>
          </p:nvSpPr>
          <p:spPr>
            <a:xfrm>
              <a:off x="2648511" y="3000617"/>
              <a:ext cx="91440" cy="664369"/>
            </a:xfrm>
            <a:custGeom>
              <a:avLst/>
              <a:gdLst>
                <a:gd name="connsiteX0" fmla="*/ 0 w 91440"/>
                <a:gd name="connsiteY0" fmla="*/ 0 h 1122527"/>
                <a:gd name="connsiteX1" fmla="*/ 55125 w 91440"/>
                <a:gd name="connsiteY1" fmla="*/ 0 h 1122527"/>
                <a:gd name="connsiteX2" fmla="*/ 55125 w 91440"/>
                <a:gd name="connsiteY2" fmla="*/ 1797905 h 1122527"/>
                <a:gd name="connsiteX3" fmla="*/ 110251 w 91440"/>
                <a:gd name="connsiteY3" fmla="*/ 1797905 h 1122527"/>
              </a:gdLst>
              <a:ahLst/>
              <a:cxnLst>
                <a:cxn ang="0">
                  <a:pos x="connsiteX0" y="connsiteY0"/>
                </a:cxn>
                <a:cxn ang="0">
                  <a:pos x="connsiteX1" y="connsiteY1"/>
                </a:cxn>
                <a:cxn ang="0">
                  <a:pos x="connsiteX2" y="connsiteY2"/>
                </a:cxn>
                <a:cxn ang="0">
                  <a:pos x="connsiteX3" y="connsiteY3"/>
                </a:cxn>
              </a:cxnLst>
              <a:rect l="l" t="t" r="r" b="b"/>
              <a:pathLst>
                <a:path w="91440" h="1122527">
                  <a:moveTo>
                    <a:pt x="0" y="0"/>
                  </a:moveTo>
                  <a:lnTo>
                    <a:pt x="55125" y="0"/>
                  </a:lnTo>
                  <a:lnTo>
                    <a:pt x="55125" y="1797905"/>
                  </a:lnTo>
                  <a:lnTo>
                    <a:pt x="110251" y="1797905"/>
                  </a:lnTo>
                </a:path>
              </a:pathLst>
            </a:custGeom>
            <a:noFill/>
            <a:ln w="12700" cap="flat" cmpd="sng" algn="ctr">
              <a:solidFill>
                <a:srgbClr val="70AD47">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304" tIns="533149" rIns="86536" bIns="589378"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1" name="Freeform: Shape 10">
              <a:extLst>
                <a:ext uri="{FF2B5EF4-FFF2-40B4-BE49-F238E27FC236}">
                  <a16:creationId xmlns:a16="http://schemas.microsoft.com/office/drawing/2014/main" id="{76118DDE-9419-479D-93D8-283FD1BCF07F}"/>
                </a:ext>
              </a:extLst>
            </p:cNvPr>
            <p:cNvSpPr/>
            <p:nvPr/>
          </p:nvSpPr>
          <p:spPr>
            <a:xfrm>
              <a:off x="4500887" y="2962301"/>
              <a:ext cx="91440" cy="311124"/>
            </a:xfrm>
            <a:custGeom>
              <a:avLst/>
              <a:gdLst>
                <a:gd name="connsiteX0" fmla="*/ 0 w 91440"/>
                <a:gd name="connsiteY0" fmla="*/ 0 h 489856"/>
                <a:gd name="connsiteX1" fmla="*/ 66104 w 91440"/>
                <a:gd name="connsiteY1" fmla="*/ 0 h 489856"/>
                <a:gd name="connsiteX2" fmla="*/ 66104 w 91440"/>
                <a:gd name="connsiteY2" fmla="*/ 789146 h 489856"/>
                <a:gd name="connsiteX3" fmla="*/ 132208 w 91440"/>
                <a:gd name="connsiteY3" fmla="*/ 789146 h 489856"/>
              </a:gdLst>
              <a:ahLst/>
              <a:cxnLst>
                <a:cxn ang="0">
                  <a:pos x="connsiteX0" y="connsiteY0"/>
                </a:cxn>
                <a:cxn ang="0">
                  <a:pos x="connsiteX1" y="connsiteY1"/>
                </a:cxn>
                <a:cxn ang="0">
                  <a:pos x="connsiteX2" y="connsiteY2"/>
                </a:cxn>
                <a:cxn ang="0">
                  <a:pos x="connsiteX3" y="connsiteY3"/>
                </a:cxn>
              </a:cxnLst>
              <a:rect l="l" t="t" r="r" b="b"/>
              <a:pathLst>
                <a:path w="91440" h="489856">
                  <a:moveTo>
                    <a:pt x="0" y="0"/>
                  </a:moveTo>
                  <a:lnTo>
                    <a:pt x="66104" y="0"/>
                  </a:lnTo>
                  <a:lnTo>
                    <a:pt x="66104" y="789146"/>
                  </a:lnTo>
                  <a:lnTo>
                    <a:pt x="132208" y="789146"/>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6003" tIns="232511" rIns="70837" bIns="257345"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2" name="Freeform: Shape 11">
              <a:extLst>
                <a:ext uri="{FF2B5EF4-FFF2-40B4-BE49-F238E27FC236}">
                  <a16:creationId xmlns:a16="http://schemas.microsoft.com/office/drawing/2014/main" id="{FEFFB024-98B4-4FAC-8DE8-E1E895BC08A1}"/>
                </a:ext>
              </a:extLst>
            </p:cNvPr>
            <p:cNvSpPr/>
            <p:nvPr/>
          </p:nvSpPr>
          <p:spPr>
            <a:xfrm>
              <a:off x="4500887" y="2962301"/>
              <a:ext cx="91440" cy="133324"/>
            </a:xfrm>
            <a:custGeom>
              <a:avLst/>
              <a:gdLst>
                <a:gd name="connsiteX0" fmla="*/ 0 w 91440"/>
                <a:gd name="connsiteY0" fmla="*/ 0 h 206430"/>
                <a:gd name="connsiteX1" fmla="*/ 69771 w 91440"/>
                <a:gd name="connsiteY1" fmla="*/ 0 h 206430"/>
                <a:gd name="connsiteX2" fmla="*/ 69771 w 91440"/>
                <a:gd name="connsiteY2" fmla="*/ 332553 h 206430"/>
                <a:gd name="connsiteX3" fmla="*/ 139543 w 91440"/>
                <a:gd name="connsiteY3" fmla="*/ 332553 h 206430"/>
              </a:gdLst>
              <a:ahLst/>
              <a:cxnLst>
                <a:cxn ang="0">
                  <a:pos x="connsiteX0" y="connsiteY0"/>
                </a:cxn>
                <a:cxn ang="0">
                  <a:pos x="connsiteX1" y="connsiteY1"/>
                </a:cxn>
                <a:cxn ang="0">
                  <a:pos x="connsiteX2" y="connsiteY2"/>
                </a:cxn>
                <a:cxn ang="0">
                  <a:pos x="connsiteX3" y="connsiteY3"/>
                </a:cxn>
              </a:cxnLst>
              <a:rect l="l" t="t" r="r" b="b"/>
              <a:pathLst>
                <a:path w="91440" h="206430">
                  <a:moveTo>
                    <a:pt x="0" y="0"/>
                  </a:moveTo>
                  <a:lnTo>
                    <a:pt x="69771" y="0"/>
                  </a:lnTo>
                  <a:lnTo>
                    <a:pt x="69771" y="332553"/>
                  </a:lnTo>
                  <a:lnTo>
                    <a:pt x="139543" y="332553"/>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2824" tIns="97618" rIns="64016" bIns="108812"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3" name="Freeform: Shape 12">
              <a:extLst>
                <a:ext uri="{FF2B5EF4-FFF2-40B4-BE49-F238E27FC236}">
                  <a16:creationId xmlns:a16="http://schemas.microsoft.com/office/drawing/2014/main" id="{495B3042-96F5-4D72-9972-B34AF1CDED9F}"/>
                </a:ext>
              </a:extLst>
            </p:cNvPr>
            <p:cNvSpPr/>
            <p:nvPr/>
          </p:nvSpPr>
          <p:spPr>
            <a:xfrm>
              <a:off x="4500887" y="2854324"/>
              <a:ext cx="91440" cy="75537"/>
            </a:xfrm>
            <a:custGeom>
              <a:avLst/>
              <a:gdLst>
                <a:gd name="connsiteX0" fmla="*/ 0 w 91440"/>
                <a:gd name="connsiteY0" fmla="*/ 125910 h 91440"/>
                <a:gd name="connsiteX1" fmla="*/ 69771 w 91440"/>
                <a:gd name="connsiteY1" fmla="*/ 125910 h 91440"/>
                <a:gd name="connsiteX2" fmla="*/ 69771 w 91440"/>
                <a:gd name="connsiteY2" fmla="*/ 0 h 91440"/>
                <a:gd name="connsiteX3" fmla="*/ 139543 w 91440"/>
                <a:gd name="connsiteY3" fmla="*/ 0 h 91440"/>
              </a:gdLst>
              <a:ahLst/>
              <a:cxnLst>
                <a:cxn ang="0">
                  <a:pos x="connsiteX0" y="connsiteY0"/>
                </a:cxn>
                <a:cxn ang="0">
                  <a:pos x="connsiteX1" y="connsiteY1"/>
                </a:cxn>
                <a:cxn ang="0">
                  <a:pos x="connsiteX2" y="connsiteY2"/>
                </a:cxn>
                <a:cxn ang="0">
                  <a:pos x="connsiteX3" y="connsiteY3"/>
                </a:cxn>
              </a:cxnLst>
              <a:rect l="l" t="t" r="r" b="b"/>
              <a:pathLst>
                <a:path w="91440" h="91440">
                  <a:moveTo>
                    <a:pt x="0" y="125910"/>
                  </a:moveTo>
                  <a:lnTo>
                    <a:pt x="69771" y="125910"/>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5504" tIns="42804" rIns="61336" bIns="48636"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4" name="Freeform: Shape 13">
              <a:extLst>
                <a:ext uri="{FF2B5EF4-FFF2-40B4-BE49-F238E27FC236}">
                  <a16:creationId xmlns:a16="http://schemas.microsoft.com/office/drawing/2014/main" id="{88A46651-50D5-47AA-88A5-2D12A0CDD765}"/>
                </a:ext>
              </a:extLst>
            </p:cNvPr>
            <p:cNvSpPr/>
            <p:nvPr/>
          </p:nvSpPr>
          <p:spPr>
            <a:xfrm>
              <a:off x="4500887" y="2600340"/>
              <a:ext cx="91440" cy="225410"/>
            </a:xfrm>
            <a:custGeom>
              <a:avLst/>
              <a:gdLst>
                <a:gd name="connsiteX0" fmla="*/ 0 w 91440"/>
                <a:gd name="connsiteY0" fmla="*/ 583110 h 361960"/>
                <a:gd name="connsiteX1" fmla="*/ 69771 w 91440"/>
                <a:gd name="connsiteY1" fmla="*/ 583110 h 361960"/>
                <a:gd name="connsiteX2" fmla="*/ 69771 w 91440"/>
                <a:gd name="connsiteY2" fmla="*/ 0 h 361960"/>
                <a:gd name="connsiteX3" fmla="*/ 139543 w 91440"/>
                <a:gd name="connsiteY3" fmla="*/ 0 h 361960"/>
              </a:gdLst>
              <a:ahLst/>
              <a:cxnLst>
                <a:cxn ang="0">
                  <a:pos x="connsiteX0" y="connsiteY0"/>
                </a:cxn>
                <a:cxn ang="0">
                  <a:pos x="connsiteX1" y="connsiteY1"/>
                </a:cxn>
                <a:cxn ang="0">
                  <a:pos x="connsiteX2" y="connsiteY2"/>
                </a:cxn>
                <a:cxn ang="0">
                  <a:pos x="connsiteX3" y="connsiteY3"/>
                </a:cxn>
              </a:cxnLst>
              <a:rect l="l" t="t" r="r" b="b"/>
              <a:pathLst>
                <a:path w="91440" h="361960">
                  <a:moveTo>
                    <a:pt x="0" y="583110"/>
                  </a:moveTo>
                  <a:lnTo>
                    <a:pt x="69771" y="583110"/>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116" tIns="171676" rIns="67724" bIns="190284"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5" name="Freeform: Shape 14">
              <a:extLst>
                <a:ext uri="{FF2B5EF4-FFF2-40B4-BE49-F238E27FC236}">
                  <a16:creationId xmlns:a16="http://schemas.microsoft.com/office/drawing/2014/main" id="{85944DD1-EC7E-415F-B9C2-002AA12DDBD0}"/>
                </a:ext>
              </a:extLst>
            </p:cNvPr>
            <p:cNvSpPr/>
            <p:nvPr/>
          </p:nvSpPr>
          <p:spPr>
            <a:xfrm>
              <a:off x="4500887" y="1768477"/>
              <a:ext cx="91440" cy="257173"/>
            </a:xfrm>
            <a:custGeom>
              <a:avLst/>
              <a:gdLst>
                <a:gd name="connsiteX0" fmla="*/ 0 w 91440"/>
                <a:gd name="connsiteY0" fmla="*/ 0 h 394487"/>
                <a:gd name="connsiteX1" fmla="*/ 69771 w 91440"/>
                <a:gd name="connsiteY1" fmla="*/ 0 h 394487"/>
                <a:gd name="connsiteX2" fmla="*/ 69771 w 91440"/>
                <a:gd name="connsiteY2" fmla="*/ 642934 h 394487"/>
                <a:gd name="connsiteX3" fmla="*/ 139543 w 91440"/>
                <a:gd name="connsiteY3" fmla="*/ 642934 h 394487"/>
              </a:gdLst>
              <a:ahLst/>
              <a:cxnLst>
                <a:cxn ang="0">
                  <a:pos x="connsiteX0" y="connsiteY0"/>
                </a:cxn>
                <a:cxn ang="0">
                  <a:pos x="connsiteX1" y="connsiteY1"/>
                </a:cxn>
                <a:cxn ang="0">
                  <a:pos x="connsiteX2" y="connsiteY2"/>
                </a:cxn>
                <a:cxn ang="0">
                  <a:pos x="connsiteX3" y="connsiteY3"/>
                </a:cxn>
              </a:cxnLst>
              <a:rect l="l" t="t" r="r" b="b"/>
              <a:pathLst>
                <a:path w="91440" h="394487">
                  <a:moveTo>
                    <a:pt x="0" y="0"/>
                  </a:moveTo>
                  <a:lnTo>
                    <a:pt x="69771" y="0"/>
                  </a:lnTo>
                  <a:lnTo>
                    <a:pt x="69771" y="642934"/>
                  </a:lnTo>
                  <a:lnTo>
                    <a:pt x="139543" y="642934"/>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323" tIns="187147" rIns="68517" bIns="207340"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6" name="Freeform: Shape 15">
              <a:extLst>
                <a:ext uri="{FF2B5EF4-FFF2-40B4-BE49-F238E27FC236}">
                  <a16:creationId xmlns:a16="http://schemas.microsoft.com/office/drawing/2014/main" id="{4552D33C-235A-4C9E-8057-9C7417B0F2D3}"/>
                </a:ext>
              </a:extLst>
            </p:cNvPr>
            <p:cNvSpPr/>
            <p:nvPr/>
          </p:nvSpPr>
          <p:spPr>
            <a:xfrm>
              <a:off x="4500887" y="1768477"/>
              <a:ext cx="91440" cy="130510"/>
            </a:xfrm>
            <a:custGeom>
              <a:avLst/>
              <a:gdLst>
                <a:gd name="connsiteX0" fmla="*/ 0 w 91440"/>
                <a:gd name="connsiteY0" fmla="*/ 0 h 130510"/>
                <a:gd name="connsiteX1" fmla="*/ 69771 w 91440"/>
                <a:gd name="connsiteY1" fmla="*/ 0 h 130510"/>
                <a:gd name="connsiteX2" fmla="*/ 69771 w 91440"/>
                <a:gd name="connsiteY2" fmla="*/ 210248 h 130510"/>
                <a:gd name="connsiteX3" fmla="*/ 139543 w 91440"/>
                <a:gd name="connsiteY3" fmla="*/ 210248 h 130510"/>
              </a:gdLst>
              <a:ahLst/>
              <a:cxnLst>
                <a:cxn ang="0">
                  <a:pos x="connsiteX0" y="connsiteY0"/>
                </a:cxn>
                <a:cxn ang="0">
                  <a:pos x="connsiteX1" y="connsiteY1"/>
                </a:cxn>
                <a:cxn ang="0">
                  <a:pos x="connsiteX2" y="connsiteY2"/>
                </a:cxn>
                <a:cxn ang="0">
                  <a:pos x="connsiteX3" y="connsiteY3"/>
                </a:cxn>
              </a:cxnLst>
              <a:rect l="l" t="t" r="r" b="b"/>
              <a:pathLst>
                <a:path w="91440" h="130510">
                  <a:moveTo>
                    <a:pt x="0" y="0"/>
                  </a:moveTo>
                  <a:lnTo>
                    <a:pt x="69771" y="0"/>
                  </a:lnTo>
                  <a:lnTo>
                    <a:pt x="69771" y="210248"/>
                  </a:lnTo>
                  <a:lnTo>
                    <a:pt x="139543" y="210248"/>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504" tIns="61339" rIns="62336" bIns="69171"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7" name="Freeform: Shape 16">
              <a:extLst>
                <a:ext uri="{FF2B5EF4-FFF2-40B4-BE49-F238E27FC236}">
                  <a16:creationId xmlns:a16="http://schemas.microsoft.com/office/drawing/2014/main" id="{C7AC8C7D-BF0E-4EA7-A83D-7BD42B62387C}"/>
                </a:ext>
              </a:extLst>
            </p:cNvPr>
            <p:cNvSpPr/>
            <p:nvPr/>
          </p:nvSpPr>
          <p:spPr>
            <a:xfrm>
              <a:off x="4500887" y="1635011"/>
              <a:ext cx="91440" cy="79490"/>
            </a:xfrm>
            <a:custGeom>
              <a:avLst/>
              <a:gdLst>
                <a:gd name="connsiteX0" fmla="*/ 0 w 91440"/>
                <a:gd name="connsiteY0" fmla="*/ 222436 h 133467"/>
                <a:gd name="connsiteX1" fmla="*/ 69771 w 91440"/>
                <a:gd name="connsiteY1" fmla="*/ 222436 h 133467"/>
                <a:gd name="connsiteX2" fmla="*/ 69771 w 91440"/>
                <a:gd name="connsiteY2" fmla="*/ 0 h 133467"/>
                <a:gd name="connsiteX3" fmla="*/ 139543 w 91440"/>
                <a:gd name="connsiteY3" fmla="*/ 0 h 133467"/>
              </a:gdLst>
              <a:ahLst/>
              <a:cxnLst>
                <a:cxn ang="0">
                  <a:pos x="connsiteX0" y="connsiteY0"/>
                </a:cxn>
                <a:cxn ang="0">
                  <a:pos x="connsiteX1" y="connsiteY1"/>
                </a:cxn>
                <a:cxn ang="0">
                  <a:pos x="connsiteX2" y="connsiteY2"/>
                </a:cxn>
                <a:cxn ang="0">
                  <a:pos x="connsiteX3" y="connsiteY3"/>
                </a:cxn>
              </a:cxnLst>
              <a:rect l="l" t="t" r="r" b="b"/>
              <a:pathLst>
                <a:path w="91440" h="133467">
                  <a:moveTo>
                    <a:pt x="0" y="222436"/>
                  </a:moveTo>
                  <a:lnTo>
                    <a:pt x="69771" y="222436"/>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443" tIns="62756" rIns="62397" bIns="70711"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8" name="Freeform: Shape 17">
              <a:extLst>
                <a:ext uri="{FF2B5EF4-FFF2-40B4-BE49-F238E27FC236}">
                  <a16:creationId xmlns:a16="http://schemas.microsoft.com/office/drawing/2014/main" id="{A67C0FBC-4645-473B-A863-292B87D57182}"/>
                </a:ext>
              </a:extLst>
            </p:cNvPr>
            <p:cNvSpPr/>
            <p:nvPr/>
          </p:nvSpPr>
          <p:spPr>
            <a:xfrm>
              <a:off x="4500887" y="1366191"/>
              <a:ext cx="91440" cy="246710"/>
            </a:xfrm>
            <a:custGeom>
              <a:avLst/>
              <a:gdLst>
                <a:gd name="connsiteX0" fmla="*/ 0 w 91440"/>
                <a:gd name="connsiteY0" fmla="*/ 655499 h 402287"/>
                <a:gd name="connsiteX1" fmla="*/ 69771 w 91440"/>
                <a:gd name="connsiteY1" fmla="*/ 655499 h 402287"/>
                <a:gd name="connsiteX2" fmla="*/ 69771 w 91440"/>
                <a:gd name="connsiteY2" fmla="*/ 0 h 402287"/>
                <a:gd name="connsiteX3" fmla="*/ 139543 w 91440"/>
                <a:gd name="connsiteY3" fmla="*/ 0 h 402287"/>
              </a:gdLst>
              <a:ahLst/>
              <a:cxnLst>
                <a:cxn ang="0">
                  <a:pos x="connsiteX0" y="connsiteY0"/>
                </a:cxn>
                <a:cxn ang="0">
                  <a:pos x="connsiteX1" y="connsiteY1"/>
                </a:cxn>
                <a:cxn ang="0">
                  <a:pos x="connsiteX2" y="connsiteY2"/>
                </a:cxn>
                <a:cxn ang="0">
                  <a:pos x="connsiteX3" y="connsiteY3"/>
                </a:cxn>
              </a:cxnLst>
              <a:rect l="l" t="t" r="r" b="b"/>
              <a:pathLst>
                <a:path w="91440" h="402287">
                  <a:moveTo>
                    <a:pt x="0" y="655499"/>
                  </a:moveTo>
                  <a:lnTo>
                    <a:pt x="69771" y="655499"/>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133" tIns="190856" rIns="68707" bIns="211431"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9" name="Freeform: Shape 18">
              <a:extLst>
                <a:ext uri="{FF2B5EF4-FFF2-40B4-BE49-F238E27FC236}">
                  <a16:creationId xmlns:a16="http://schemas.microsoft.com/office/drawing/2014/main" id="{95E7DEDB-D96B-4E77-ADDC-37F5F2A60882}"/>
                </a:ext>
              </a:extLst>
            </p:cNvPr>
            <p:cNvSpPr/>
            <p:nvPr/>
          </p:nvSpPr>
          <p:spPr>
            <a:xfrm>
              <a:off x="2648511" y="1768477"/>
              <a:ext cx="91440" cy="770178"/>
            </a:xfrm>
            <a:custGeom>
              <a:avLst/>
              <a:gdLst>
                <a:gd name="connsiteX0" fmla="*/ 0 w 91440"/>
                <a:gd name="connsiteY0" fmla="*/ 1853817 h 1157234"/>
                <a:gd name="connsiteX1" fmla="*/ 55125 w 91440"/>
                <a:gd name="connsiteY1" fmla="*/ 1853817 h 1157234"/>
                <a:gd name="connsiteX2" fmla="*/ 55125 w 91440"/>
                <a:gd name="connsiteY2" fmla="*/ 0 h 1157234"/>
                <a:gd name="connsiteX3" fmla="*/ 110251 w 91440"/>
                <a:gd name="connsiteY3" fmla="*/ 0 h 1157234"/>
              </a:gdLst>
              <a:ahLst/>
              <a:cxnLst>
                <a:cxn ang="0">
                  <a:pos x="connsiteX0" y="connsiteY0"/>
                </a:cxn>
                <a:cxn ang="0">
                  <a:pos x="connsiteX1" y="connsiteY1"/>
                </a:cxn>
                <a:cxn ang="0">
                  <a:pos x="connsiteX2" y="connsiteY2"/>
                </a:cxn>
                <a:cxn ang="0">
                  <a:pos x="connsiteX3" y="connsiteY3"/>
                </a:cxn>
              </a:cxnLst>
              <a:rect l="l" t="t" r="r" b="b"/>
              <a:pathLst>
                <a:path w="91440" h="1157234">
                  <a:moveTo>
                    <a:pt x="0" y="1853817"/>
                  </a:moveTo>
                  <a:lnTo>
                    <a:pt x="55125" y="1853817"/>
                  </a:lnTo>
                  <a:lnTo>
                    <a:pt x="55125" y="0"/>
                  </a:lnTo>
                  <a:lnTo>
                    <a:pt x="110251" y="0"/>
                  </a:lnTo>
                </a:path>
              </a:pathLst>
            </a:custGeom>
            <a:noFill/>
            <a:ln w="12700" cap="flat" cmpd="sng" algn="ctr">
              <a:solidFill>
                <a:srgbClr val="70AD47">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9438" tIns="549636" rIns="87402" bIns="607598"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20" name="Freeform: Shape 19">
              <a:extLst>
                <a:ext uri="{FF2B5EF4-FFF2-40B4-BE49-F238E27FC236}">
                  <a16:creationId xmlns:a16="http://schemas.microsoft.com/office/drawing/2014/main" id="{882183CA-B34C-444E-8BB3-2949504C26AA}"/>
                </a:ext>
              </a:extLst>
            </p:cNvPr>
            <p:cNvSpPr/>
            <p:nvPr/>
          </p:nvSpPr>
          <p:spPr>
            <a:xfrm rot="16200000">
              <a:off x="889295" y="2656674"/>
              <a:ext cx="2972189" cy="538075"/>
            </a:xfrm>
            <a:custGeom>
              <a:avLst/>
              <a:gdLst>
                <a:gd name="connsiteX0" fmla="*/ 0 w 2972189"/>
                <a:gd name="connsiteY0" fmla="*/ 0 h 538075"/>
                <a:gd name="connsiteX1" fmla="*/ 2972189 w 2972189"/>
                <a:gd name="connsiteY1" fmla="*/ 0 h 538075"/>
                <a:gd name="connsiteX2" fmla="*/ 2972189 w 2972189"/>
                <a:gd name="connsiteY2" fmla="*/ 538075 h 538075"/>
                <a:gd name="connsiteX3" fmla="*/ 0 w 2972189"/>
                <a:gd name="connsiteY3" fmla="*/ 538075 h 538075"/>
                <a:gd name="connsiteX4" fmla="*/ 0 w 2972189"/>
                <a:gd name="connsiteY4" fmla="*/ 0 h 53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189" h="538075">
                  <a:moveTo>
                    <a:pt x="0" y="0"/>
                  </a:moveTo>
                  <a:lnTo>
                    <a:pt x="2972189" y="0"/>
                  </a:lnTo>
                  <a:lnTo>
                    <a:pt x="2972189" y="538075"/>
                  </a:lnTo>
                  <a:lnTo>
                    <a:pt x="0" y="538075"/>
                  </a:lnTo>
                  <a:lnTo>
                    <a:pt x="0" y="0"/>
                  </a:lnTo>
                  <a:close/>
                </a:path>
              </a:pathLst>
            </a:custGeom>
            <a:solidFill>
              <a:srgbClr val="4472C4">
                <a:lumMod val="60000"/>
                <a:lumOff val="4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2699" tIns="12700" rIns="12701" bIns="12700" numCol="1" spcCol="1270" anchor="ctr" anchorCtr="0">
              <a:noAutofit/>
            </a:bodyPr>
            <a:lstStyle/>
            <a:p>
              <a:pPr marL="0" lvl="0" indent="0" algn="ctr" defTabSz="889000">
                <a:lnSpc>
                  <a:spcPct val="90000"/>
                </a:lnSpc>
                <a:spcBef>
                  <a:spcPct val="0"/>
                </a:spcBef>
                <a:spcAft>
                  <a:spcPct val="35000"/>
                </a:spcAft>
                <a:buNone/>
              </a:pPr>
              <a:r>
                <a:rPr lang="en-US" sz="2400" b="1" kern="1200" dirty="0">
                  <a:solidFill>
                    <a:sysClr val="windowText" lastClr="000000"/>
                  </a:solidFill>
                  <a:latin typeface="+mj-lt"/>
                  <a:ea typeface="+mn-ea"/>
                  <a:cs typeface="+mn-cs"/>
                </a:rPr>
                <a:t>Social Vulnerability Index</a:t>
              </a:r>
            </a:p>
          </p:txBody>
        </p:sp>
        <p:sp>
          <p:nvSpPr>
            <p:cNvPr id="21" name="Freeform: Shape 20">
              <a:extLst>
                <a:ext uri="{FF2B5EF4-FFF2-40B4-BE49-F238E27FC236}">
                  <a16:creationId xmlns:a16="http://schemas.microsoft.com/office/drawing/2014/main" id="{4963EA8A-9844-4289-9B5A-6891E01C9393}"/>
                </a:ext>
              </a:extLst>
            </p:cNvPr>
            <p:cNvSpPr/>
            <p:nvPr/>
          </p:nvSpPr>
          <p:spPr>
            <a:xfrm>
              <a:off x="2762669" y="1499439"/>
              <a:ext cx="1764888" cy="538075"/>
            </a:xfrm>
            <a:custGeom>
              <a:avLst/>
              <a:gdLst>
                <a:gd name="connsiteX0" fmla="*/ 0 w 1764888"/>
                <a:gd name="connsiteY0" fmla="*/ 89681 h 538075"/>
                <a:gd name="connsiteX1" fmla="*/ 89681 w 1764888"/>
                <a:gd name="connsiteY1" fmla="*/ 0 h 538075"/>
                <a:gd name="connsiteX2" fmla="*/ 1675207 w 1764888"/>
                <a:gd name="connsiteY2" fmla="*/ 0 h 538075"/>
                <a:gd name="connsiteX3" fmla="*/ 1764888 w 1764888"/>
                <a:gd name="connsiteY3" fmla="*/ 89681 h 538075"/>
                <a:gd name="connsiteX4" fmla="*/ 1764888 w 1764888"/>
                <a:gd name="connsiteY4" fmla="*/ 448394 h 538075"/>
                <a:gd name="connsiteX5" fmla="*/ 1675207 w 1764888"/>
                <a:gd name="connsiteY5" fmla="*/ 538075 h 538075"/>
                <a:gd name="connsiteX6" fmla="*/ 89681 w 1764888"/>
                <a:gd name="connsiteY6" fmla="*/ 538075 h 538075"/>
                <a:gd name="connsiteX7" fmla="*/ 0 w 1764888"/>
                <a:gd name="connsiteY7" fmla="*/ 448394 h 538075"/>
                <a:gd name="connsiteX8" fmla="*/ 0 w 1764888"/>
                <a:gd name="connsiteY8" fmla="*/ 89681 h 5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538075">
                  <a:moveTo>
                    <a:pt x="0" y="89681"/>
                  </a:moveTo>
                  <a:cubicBezTo>
                    <a:pt x="0" y="40152"/>
                    <a:pt x="40152" y="0"/>
                    <a:pt x="89681" y="0"/>
                  </a:cubicBezTo>
                  <a:lnTo>
                    <a:pt x="1675207" y="0"/>
                  </a:lnTo>
                  <a:cubicBezTo>
                    <a:pt x="1724736" y="0"/>
                    <a:pt x="1764888" y="40152"/>
                    <a:pt x="1764888" y="89681"/>
                  </a:cubicBezTo>
                  <a:lnTo>
                    <a:pt x="1764888" y="448394"/>
                  </a:lnTo>
                  <a:cubicBezTo>
                    <a:pt x="1764888" y="497923"/>
                    <a:pt x="1724736" y="538075"/>
                    <a:pt x="1675207" y="538075"/>
                  </a:cubicBezTo>
                  <a:lnTo>
                    <a:pt x="89681" y="538075"/>
                  </a:lnTo>
                  <a:cubicBezTo>
                    <a:pt x="40152" y="538075"/>
                    <a:pt x="0" y="497923"/>
                    <a:pt x="0" y="448394"/>
                  </a:cubicBezTo>
                  <a:lnTo>
                    <a:pt x="0" y="89681"/>
                  </a:lnTo>
                  <a:close/>
                </a:path>
              </a:pathLst>
            </a:custGeom>
            <a:solidFill>
              <a:srgbClr val="FF656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41507" tIns="41507" rIns="41507" bIns="41507"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mj-lt"/>
                  <a:ea typeface="+mn-ea"/>
                  <a:cs typeface="+mn-cs"/>
                </a:rPr>
                <a:t>High Level</a:t>
              </a:r>
            </a:p>
          </p:txBody>
        </p:sp>
        <p:sp>
          <p:nvSpPr>
            <p:cNvPr id="22" name="Freeform: Shape 21">
              <a:extLst>
                <a:ext uri="{FF2B5EF4-FFF2-40B4-BE49-F238E27FC236}">
                  <a16:creationId xmlns:a16="http://schemas.microsoft.com/office/drawing/2014/main" id="{53F3BE0A-EC0A-4E80-B38D-1FBE1EC0CE6F}"/>
                </a:ext>
              </a:extLst>
            </p:cNvPr>
            <p:cNvSpPr/>
            <p:nvPr/>
          </p:nvSpPr>
          <p:spPr>
            <a:xfrm>
              <a:off x="4633228" y="1258984"/>
              <a:ext cx="1925405" cy="214412"/>
            </a:xfrm>
            <a:custGeom>
              <a:avLst/>
              <a:gdLst>
                <a:gd name="connsiteX0" fmla="*/ 35736 w 1925405"/>
                <a:gd name="connsiteY0" fmla="*/ 0 h 214412"/>
                <a:gd name="connsiteX1" fmla="*/ 1925405 w 1925405"/>
                <a:gd name="connsiteY1" fmla="*/ 0 h 214412"/>
                <a:gd name="connsiteX2" fmla="*/ 1925405 w 1925405"/>
                <a:gd name="connsiteY2" fmla="*/ 0 h 214412"/>
                <a:gd name="connsiteX3" fmla="*/ 1925405 w 1925405"/>
                <a:gd name="connsiteY3" fmla="*/ 178676 h 214412"/>
                <a:gd name="connsiteX4" fmla="*/ 1889669 w 1925405"/>
                <a:gd name="connsiteY4" fmla="*/ 214412 h 214412"/>
                <a:gd name="connsiteX5" fmla="*/ 0 w 1925405"/>
                <a:gd name="connsiteY5" fmla="*/ 214412 h 214412"/>
                <a:gd name="connsiteX6" fmla="*/ 0 w 1925405"/>
                <a:gd name="connsiteY6" fmla="*/ 214412 h 214412"/>
                <a:gd name="connsiteX7" fmla="*/ 0 w 1925405"/>
                <a:gd name="connsiteY7" fmla="*/ 35736 h 214412"/>
                <a:gd name="connsiteX8" fmla="*/ 35736 w 1925405"/>
                <a:gd name="connsiteY8" fmla="*/ 0 h 2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405" h="214412">
                  <a:moveTo>
                    <a:pt x="35736" y="0"/>
                  </a:moveTo>
                  <a:lnTo>
                    <a:pt x="1925405" y="0"/>
                  </a:lnTo>
                  <a:lnTo>
                    <a:pt x="1925405" y="0"/>
                  </a:lnTo>
                  <a:lnTo>
                    <a:pt x="1925405" y="178676"/>
                  </a:lnTo>
                  <a:cubicBezTo>
                    <a:pt x="1925405" y="198412"/>
                    <a:pt x="1909405" y="214412"/>
                    <a:pt x="1889669" y="214412"/>
                  </a:cubicBezTo>
                  <a:lnTo>
                    <a:pt x="0" y="214412"/>
                  </a:lnTo>
                  <a:lnTo>
                    <a:pt x="0" y="214412"/>
                  </a:lnTo>
                  <a:lnTo>
                    <a:pt x="0" y="35736"/>
                  </a:lnTo>
                  <a:cubicBezTo>
                    <a:pt x="0" y="16000"/>
                    <a:pt x="16000" y="0"/>
                    <a:pt x="35736"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27" tIns="20627" rIns="20627" bIns="20627"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Disability</a:t>
              </a:r>
            </a:p>
          </p:txBody>
        </p:sp>
        <p:sp>
          <p:nvSpPr>
            <p:cNvPr id="23" name="Freeform: Shape 22">
              <a:extLst>
                <a:ext uri="{FF2B5EF4-FFF2-40B4-BE49-F238E27FC236}">
                  <a16:creationId xmlns:a16="http://schemas.microsoft.com/office/drawing/2014/main" id="{B0043C18-C223-4C9E-82D8-5020B5931683}"/>
                </a:ext>
              </a:extLst>
            </p:cNvPr>
            <p:cNvSpPr/>
            <p:nvPr/>
          </p:nvSpPr>
          <p:spPr>
            <a:xfrm>
              <a:off x="4633228" y="1527575"/>
              <a:ext cx="1925405" cy="214869"/>
            </a:xfrm>
            <a:custGeom>
              <a:avLst/>
              <a:gdLst>
                <a:gd name="connsiteX0" fmla="*/ 35812 w 1925405"/>
                <a:gd name="connsiteY0" fmla="*/ 0 h 214869"/>
                <a:gd name="connsiteX1" fmla="*/ 1925405 w 1925405"/>
                <a:gd name="connsiteY1" fmla="*/ 0 h 214869"/>
                <a:gd name="connsiteX2" fmla="*/ 1925405 w 1925405"/>
                <a:gd name="connsiteY2" fmla="*/ 0 h 214869"/>
                <a:gd name="connsiteX3" fmla="*/ 1925405 w 1925405"/>
                <a:gd name="connsiteY3" fmla="*/ 179057 h 214869"/>
                <a:gd name="connsiteX4" fmla="*/ 1889593 w 1925405"/>
                <a:gd name="connsiteY4" fmla="*/ 214869 h 214869"/>
                <a:gd name="connsiteX5" fmla="*/ 0 w 1925405"/>
                <a:gd name="connsiteY5" fmla="*/ 214869 h 214869"/>
                <a:gd name="connsiteX6" fmla="*/ 0 w 1925405"/>
                <a:gd name="connsiteY6" fmla="*/ 214869 h 214869"/>
                <a:gd name="connsiteX7" fmla="*/ 0 w 1925405"/>
                <a:gd name="connsiteY7" fmla="*/ 35812 h 214869"/>
                <a:gd name="connsiteX8" fmla="*/ 35812 w 1925405"/>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405" h="214869">
                  <a:moveTo>
                    <a:pt x="35812" y="0"/>
                  </a:moveTo>
                  <a:lnTo>
                    <a:pt x="1925405" y="0"/>
                  </a:lnTo>
                  <a:lnTo>
                    <a:pt x="1925405" y="0"/>
                  </a:lnTo>
                  <a:lnTo>
                    <a:pt x="1925405" y="179057"/>
                  </a:lnTo>
                  <a:cubicBezTo>
                    <a:pt x="1925405" y="198835"/>
                    <a:pt x="1909371" y="214869"/>
                    <a:pt x="1889593" y="214869"/>
                  </a:cubicBezTo>
                  <a:lnTo>
                    <a:pt x="0" y="214869"/>
                  </a:lnTo>
                  <a:lnTo>
                    <a:pt x="0" y="214869"/>
                  </a:lnTo>
                  <a:lnTo>
                    <a:pt x="0" y="35812"/>
                  </a:lnTo>
                  <a:cubicBezTo>
                    <a:pt x="0" y="16034"/>
                    <a:pt x="16034" y="0"/>
                    <a:pt x="35812"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No Vehicle</a:t>
              </a:r>
            </a:p>
          </p:txBody>
        </p:sp>
        <p:sp>
          <p:nvSpPr>
            <p:cNvPr id="24" name="Freeform: Shape 23">
              <a:extLst>
                <a:ext uri="{FF2B5EF4-FFF2-40B4-BE49-F238E27FC236}">
                  <a16:creationId xmlns:a16="http://schemas.microsoft.com/office/drawing/2014/main" id="{D18A179C-2EEA-460D-9AA4-68BD8ED42D09}"/>
                </a:ext>
              </a:extLst>
            </p:cNvPr>
            <p:cNvSpPr/>
            <p:nvPr/>
          </p:nvSpPr>
          <p:spPr>
            <a:xfrm>
              <a:off x="4633228" y="1796161"/>
              <a:ext cx="1926376" cy="205652"/>
            </a:xfrm>
            <a:custGeom>
              <a:avLst/>
              <a:gdLst>
                <a:gd name="connsiteX0" fmla="*/ 34276 w 1926376"/>
                <a:gd name="connsiteY0" fmla="*/ 0 h 205652"/>
                <a:gd name="connsiteX1" fmla="*/ 1926376 w 1926376"/>
                <a:gd name="connsiteY1" fmla="*/ 0 h 205652"/>
                <a:gd name="connsiteX2" fmla="*/ 1926376 w 1926376"/>
                <a:gd name="connsiteY2" fmla="*/ 0 h 205652"/>
                <a:gd name="connsiteX3" fmla="*/ 1926376 w 1926376"/>
                <a:gd name="connsiteY3" fmla="*/ 171376 h 205652"/>
                <a:gd name="connsiteX4" fmla="*/ 1892100 w 1926376"/>
                <a:gd name="connsiteY4" fmla="*/ 205652 h 205652"/>
                <a:gd name="connsiteX5" fmla="*/ 0 w 1926376"/>
                <a:gd name="connsiteY5" fmla="*/ 205652 h 205652"/>
                <a:gd name="connsiteX6" fmla="*/ 0 w 1926376"/>
                <a:gd name="connsiteY6" fmla="*/ 205652 h 205652"/>
                <a:gd name="connsiteX7" fmla="*/ 0 w 1926376"/>
                <a:gd name="connsiteY7" fmla="*/ 34276 h 205652"/>
                <a:gd name="connsiteX8" fmla="*/ 34276 w 1926376"/>
                <a:gd name="connsiteY8" fmla="*/ 0 h 20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6376" h="205652">
                  <a:moveTo>
                    <a:pt x="34276" y="0"/>
                  </a:moveTo>
                  <a:lnTo>
                    <a:pt x="1926376" y="0"/>
                  </a:lnTo>
                  <a:lnTo>
                    <a:pt x="1926376" y="0"/>
                  </a:lnTo>
                  <a:lnTo>
                    <a:pt x="1926376" y="171376"/>
                  </a:lnTo>
                  <a:cubicBezTo>
                    <a:pt x="1926376" y="190306"/>
                    <a:pt x="1911030" y="205652"/>
                    <a:pt x="1892100" y="205652"/>
                  </a:cubicBezTo>
                  <a:lnTo>
                    <a:pt x="0" y="205652"/>
                  </a:lnTo>
                  <a:lnTo>
                    <a:pt x="0" y="205652"/>
                  </a:lnTo>
                  <a:lnTo>
                    <a:pt x="0" y="34276"/>
                  </a:lnTo>
                  <a:cubicBezTo>
                    <a:pt x="0" y="15346"/>
                    <a:pt x="15346" y="0"/>
                    <a:pt x="34276"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199" tIns="20199" rIns="20199" bIns="2019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Ages 65+; Below 17</a:t>
              </a:r>
            </a:p>
          </p:txBody>
        </p:sp>
        <p:sp>
          <p:nvSpPr>
            <p:cNvPr id="25" name="Freeform: Shape 24">
              <a:extLst>
                <a:ext uri="{FF2B5EF4-FFF2-40B4-BE49-F238E27FC236}">
                  <a16:creationId xmlns:a16="http://schemas.microsoft.com/office/drawing/2014/main" id="{E49E8D46-0053-433E-8023-D00F5D3D2012}"/>
                </a:ext>
              </a:extLst>
            </p:cNvPr>
            <p:cNvSpPr/>
            <p:nvPr/>
          </p:nvSpPr>
          <p:spPr>
            <a:xfrm>
              <a:off x="4633228" y="2055530"/>
              <a:ext cx="1925405" cy="214869"/>
            </a:xfrm>
            <a:custGeom>
              <a:avLst/>
              <a:gdLst>
                <a:gd name="connsiteX0" fmla="*/ 35812 w 1925405"/>
                <a:gd name="connsiteY0" fmla="*/ 0 h 214869"/>
                <a:gd name="connsiteX1" fmla="*/ 1925405 w 1925405"/>
                <a:gd name="connsiteY1" fmla="*/ 0 h 214869"/>
                <a:gd name="connsiteX2" fmla="*/ 1925405 w 1925405"/>
                <a:gd name="connsiteY2" fmla="*/ 0 h 214869"/>
                <a:gd name="connsiteX3" fmla="*/ 1925405 w 1925405"/>
                <a:gd name="connsiteY3" fmla="*/ 179057 h 214869"/>
                <a:gd name="connsiteX4" fmla="*/ 1889593 w 1925405"/>
                <a:gd name="connsiteY4" fmla="*/ 214869 h 214869"/>
                <a:gd name="connsiteX5" fmla="*/ 0 w 1925405"/>
                <a:gd name="connsiteY5" fmla="*/ 214869 h 214869"/>
                <a:gd name="connsiteX6" fmla="*/ 0 w 1925405"/>
                <a:gd name="connsiteY6" fmla="*/ 214869 h 214869"/>
                <a:gd name="connsiteX7" fmla="*/ 0 w 1925405"/>
                <a:gd name="connsiteY7" fmla="*/ 35812 h 214869"/>
                <a:gd name="connsiteX8" fmla="*/ 35812 w 1925405"/>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405" h="214869">
                  <a:moveTo>
                    <a:pt x="35812" y="0"/>
                  </a:moveTo>
                  <a:lnTo>
                    <a:pt x="1925405" y="0"/>
                  </a:lnTo>
                  <a:lnTo>
                    <a:pt x="1925405" y="0"/>
                  </a:lnTo>
                  <a:lnTo>
                    <a:pt x="1925405" y="179057"/>
                  </a:lnTo>
                  <a:cubicBezTo>
                    <a:pt x="1925405" y="198835"/>
                    <a:pt x="1909371" y="214869"/>
                    <a:pt x="1889593" y="214869"/>
                  </a:cubicBezTo>
                  <a:lnTo>
                    <a:pt x="0" y="214869"/>
                  </a:lnTo>
                  <a:lnTo>
                    <a:pt x="0" y="214869"/>
                  </a:lnTo>
                  <a:lnTo>
                    <a:pt x="0" y="35812"/>
                  </a:lnTo>
                  <a:cubicBezTo>
                    <a:pt x="0" y="16034"/>
                    <a:pt x="16034" y="0"/>
                    <a:pt x="35812"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Poverty</a:t>
              </a:r>
            </a:p>
          </p:txBody>
        </p:sp>
        <p:sp>
          <p:nvSpPr>
            <p:cNvPr id="26" name="Freeform: Shape 25">
              <a:extLst>
                <a:ext uri="{FF2B5EF4-FFF2-40B4-BE49-F238E27FC236}">
                  <a16:creationId xmlns:a16="http://schemas.microsoft.com/office/drawing/2014/main" id="{96AF2A1D-82E5-40CE-9A5B-B025F0747B9F}"/>
                </a:ext>
              </a:extLst>
            </p:cNvPr>
            <p:cNvSpPr/>
            <p:nvPr/>
          </p:nvSpPr>
          <p:spPr>
            <a:xfrm>
              <a:off x="2762669" y="2693263"/>
              <a:ext cx="1764888" cy="538075"/>
            </a:xfrm>
            <a:custGeom>
              <a:avLst/>
              <a:gdLst>
                <a:gd name="connsiteX0" fmla="*/ 0 w 1764888"/>
                <a:gd name="connsiteY0" fmla="*/ 89681 h 538075"/>
                <a:gd name="connsiteX1" fmla="*/ 89681 w 1764888"/>
                <a:gd name="connsiteY1" fmla="*/ 0 h 538075"/>
                <a:gd name="connsiteX2" fmla="*/ 1675207 w 1764888"/>
                <a:gd name="connsiteY2" fmla="*/ 0 h 538075"/>
                <a:gd name="connsiteX3" fmla="*/ 1764888 w 1764888"/>
                <a:gd name="connsiteY3" fmla="*/ 89681 h 538075"/>
                <a:gd name="connsiteX4" fmla="*/ 1764888 w 1764888"/>
                <a:gd name="connsiteY4" fmla="*/ 448394 h 538075"/>
                <a:gd name="connsiteX5" fmla="*/ 1675207 w 1764888"/>
                <a:gd name="connsiteY5" fmla="*/ 538075 h 538075"/>
                <a:gd name="connsiteX6" fmla="*/ 89681 w 1764888"/>
                <a:gd name="connsiteY6" fmla="*/ 538075 h 538075"/>
                <a:gd name="connsiteX7" fmla="*/ 0 w 1764888"/>
                <a:gd name="connsiteY7" fmla="*/ 448394 h 538075"/>
                <a:gd name="connsiteX8" fmla="*/ 0 w 1764888"/>
                <a:gd name="connsiteY8" fmla="*/ 89681 h 5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538075">
                  <a:moveTo>
                    <a:pt x="0" y="89681"/>
                  </a:moveTo>
                  <a:cubicBezTo>
                    <a:pt x="0" y="40152"/>
                    <a:pt x="40152" y="0"/>
                    <a:pt x="89681" y="0"/>
                  </a:cubicBezTo>
                  <a:lnTo>
                    <a:pt x="1675207" y="0"/>
                  </a:lnTo>
                  <a:cubicBezTo>
                    <a:pt x="1724736" y="0"/>
                    <a:pt x="1764888" y="40152"/>
                    <a:pt x="1764888" y="89681"/>
                  </a:cubicBezTo>
                  <a:lnTo>
                    <a:pt x="1764888" y="448394"/>
                  </a:lnTo>
                  <a:cubicBezTo>
                    <a:pt x="1764888" y="497923"/>
                    <a:pt x="1724736" y="538075"/>
                    <a:pt x="1675207" y="538075"/>
                  </a:cubicBezTo>
                  <a:lnTo>
                    <a:pt x="89681" y="538075"/>
                  </a:lnTo>
                  <a:cubicBezTo>
                    <a:pt x="40152" y="538075"/>
                    <a:pt x="0" y="497923"/>
                    <a:pt x="0" y="448394"/>
                  </a:cubicBezTo>
                  <a:lnTo>
                    <a:pt x="0" y="89681"/>
                  </a:lnTo>
                  <a:close/>
                </a:path>
              </a:pathLst>
            </a:custGeom>
            <a:solidFill>
              <a:srgbClr val="FFD17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41507" tIns="41507" rIns="41507" bIns="41507"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mj-lt"/>
                  <a:ea typeface="+mn-ea"/>
                  <a:cs typeface="+mn-cs"/>
                </a:rPr>
                <a:t>Medium Level</a:t>
              </a:r>
            </a:p>
          </p:txBody>
        </p:sp>
        <p:sp>
          <p:nvSpPr>
            <p:cNvPr id="27" name="Freeform: Shape 26">
              <a:extLst>
                <a:ext uri="{FF2B5EF4-FFF2-40B4-BE49-F238E27FC236}">
                  <a16:creationId xmlns:a16="http://schemas.microsoft.com/office/drawing/2014/main" id="{C1A961CF-3C8E-4AC1-858F-B6934B4A66C6}"/>
                </a:ext>
              </a:extLst>
            </p:cNvPr>
            <p:cNvSpPr/>
            <p:nvPr/>
          </p:nvSpPr>
          <p:spPr>
            <a:xfrm>
              <a:off x="4633228" y="2492905"/>
              <a:ext cx="1926376" cy="214869"/>
            </a:xfrm>
            <a:custGeom>
              <a:avLst/>
              <a:gdLst>
                <a:gd name="connsiteX0" fmla="*/ 35812 w 1764888"/>
                <a:gd name="connsiteY0" fmla="*/ 0 h 214869"/>
                <a:gd name="connsiteX1" fmla="*/ 1764888 w 1764888"/>
                <a:gd name="connsiteY1" fmla="*/ 0 h 214869"/>
                <a:gd name="connsiteX2" fmla="*/ 1764888 w 1764888"/>
                <a:gd name="connsiteY2" fmla="*/ 0 h 214869"/>
                <a:gd name="connsiteX3" fmla="*/ 1764888 w 1764888"/>
                <a:gd name="connsiteY3" fmla="*/ 179057 h 214869"/>
                <a:gd name="connsiteX4" fmla="*/ 1729076 w 1764888"/>
                <a:gd name="connsiteY4" fmla="*/ 214869 h 214869"/>
                <a:gd name="connsiteX5" fmla="*/ 0 w 1764888"/>
                <a:gd name="connsiteY5" fmla="*/ 214869 h 214869"/>
                <a:gd name="connsiteX6" fmla="*/ 0 w 1764888"/>
                <a:gd name="connsiteY6" fmla="*/ 214869 h 214869"/>
                <a:gd name="connsiteX7" fmla="*/ 0 w 1764888"/>
                <a:gd name="connsiteY7" fmla="*/ 35812 h 214869"/>
                <a:gd name="connsiteX8" fmla="*/ 35812 w 1764888"/>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4869">
                  <a:moveTo>
                    <a:pt x="35812" y="0"/>
                  </a:moveTo>
                  <a:lnTo>
                    <a:pt x="1764888" y="0"/>
                  </a:lnTo>
                  <a:lnTo>
                    <a:pt x="1764888" y="0"/>
                  </a:lnTo>
                  <a:lnTo>
                    <a:pt x="1764888" y="179057"/>
                  </a:lnTo>
                  <a:cubicBezTo>
                    <a:pt x="1764888" y="198835"/>
                    <a:pt x="1748854" y="214869"/>
                    <a:pt x="1729076" y="214869"/>
                  </a:cubicBezTo>
                  <a:lnTo>
                    <a:pt x="0" y="214869"/>
                  </a:lnTo>
                  <a:lnTo>
                    <a:pt x="0" y="214869"/>
                  </a:lnTo>
                  <a:lnTo>
                    <a:pt x="0" y="35812"/>
                  </a:lnTo>
                  <a:cubicBezTo>
                    <a:pt x="0" y="16034"/>
                    <a:pt x="16034" y="0"/>
                    <a:pt x="35812"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Mobile Homes</a:t>
              </a:r>
            </a:p>
          </p:txBody>
        </p:sp>
        <p:sp>
          <p:nvSpPr>
            <p:cNvPr id="28" name="Freeform: Shape 27">
              <a:extLst>
                <a:ext uri="{FF2B5EF4-FFF2-40B4-BE49-F238E27FC236}">
                  <a16:creationId xmlns:a16="http://schemas.microsoft.com/office/drawing/2014/main" id="{166D3C36-B551-4517-B32C-6D36CFC81932}"/>
                </a:ext>
              </a:extLst>
            </p:cNvPr>
            <p:cNvSpPr/>
            <p:nvPr/>
          </p:nvSpPr>
          <p:spPr>
            <a:xfrm>
              <a:off x="4633228" y="2776707"/>
              <a:ext cx="1926376" cy="214869"/>
            </a:xfrm>
            <a:custGeom>
              <a:avLst/>
              <a:gdLst>
                <a:gd name="connsiteX0" fmla="*/ 35812 w 1764888"/>
                <a:gd name="connsiteY0" fmla="*/ 0 h 214869"/>
                <a:gd name="connsiteX1" fmla="*/ 1764888 w 1764888"/>
                <a:gd name="connsiteY1" fmla="*/ 0 h 214869"/>
                <a:gd name="connsiteX2" fmla="*/ 1764888 w 1764888"/>
                <a:gd name="connsiteY2" fmla="*/ 0 h 214869"/>
                <a:gd name="connsiteX3" fmla="*/ 1764888 w 1764888"/>
                <a:gd name="connsiteY3" fmla="*/ 179057 h 214869"/>
                <a:gd name="connsiteX4" fmla="*/ 1729076 w 1764888"/>
                <a:gd name="connsiteY4" fmla="*/ 214869 h 214869"/>
                <a:gd name="connsiteX5" fmla="*/ 0 w 1764888"/>
                <a:gd name="connsiteY5" fmla="*/ 214869 h 214869"/>
                <a:gd name="connsiteX6" fmla="*/ 0 w 1764888"/>
                <a:gd name="connsiteY6" fmla="*/ 214869 h 214869"/>
                <a:gd name="connsiteX7" fmla="*/ 0 w 1764888"/>
                <a:gd name="connsiteY7" fmla="*/ 35812 h 214869"/>
                <a:gd name="connsiteX8" fmla="*/ 35812 w 1764888"/>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4869">
                  <a:moveTo>
                    <a:pt x="35812" y="0"/>
                  </a:moveTo>
                  <a:lnTo>
                    <a:pt x="1764888" y="0"/>
                  </a:lnTo>
                  <a:lnTo>
                    <a:pt x="1764888" y="0"/>
                  </a:lnTo>
                  <a:lnTo>
                    <a:pt x="1764888" y="179057"/>
                  </a:lnTo>
                  <a:cubicBezTo>
                    <a:pt x="1764888" y="198835"/>
                    <a:pt x="1748854" y="214869"/>
                    <a:pt x="1729076" y="214869"/>
                  </a:cubicBezTo>
                  <a:lnTo>
                    <a:pt x="0" y="214869"/>
                  </a:lnTo>
                  <a:lnTo>
                    <a:pt x="0" y="214869"/>
                  </a:lnTo>
                  <a:lnTo>
                    <a:pt x="0" y="35812"/>
                  </a:lnTo>
                  <a:cubicBezTo>
                    <a:pt x="0" y="16034"/>
                    <a:pt x="16034" y="0"/>
                    <a:pt x="35812"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Minority</a:t>
              </a:r>
            </a:p>
          </p:txBody>
        </p:sp>
        <p:sp>
          <p:nvSpPr>
            <p:cNvPr id="29" name="Freeform: Shape 28">
              <a:extLst>
                <a:ext uri="{FF2B5EF4-FFF2-40B4-BE49-F238E27FC236}">
                  <a16:creationId xmlns:a16="http://schemas.microsoft.com/office/drawing/2014/main" id="{3E08501F-1762-466B-A3DF-935FFDE1C074}"/>
                </a:ext>
              </a:extLst>
            </p:cNvPr>
            <p:cNvSpPr/>
            <p:nvPr/>
          </p:nvSpPr>
          <p:spPr>
            <a:xfrm>
              <a:off x="4633228" y="3061296"/>
              <a:ext cx="1926376" cy="214869"/>
            </a:xfrm>
            <a:custGeom>
              <a:avLst/>
              <a:gdLst>
                <a:gd name="connsiteX0" fmla="*/ 35812 w 1764888"/>
                <a:gd name="connsiteY0" fmla="*/ 0 h 214869"/>
                <a:gd name="connsiteX1" fmla="*/ 1764888 w 1764888"/>
                <a:gd name="connsiteY1" fmla="*/ 0 h 214869"/>
                <a:gd name="connsiteX2" fmla="*/ 1764888 w 1764888"/>
                <a:gd name="connsiteY2" fmla="*/ 0 h 214869"/>
                <a:gd name="connsiteX3" fmla="*/ 1764888 w 1764888"/>
                <a:gd name="connsiteY3" fmla="*/ 179057 h 214869"/>
                <a:gd name="connsiteX4" fmla="*/ 1729076 w 1764888"/>
                <a:gd name="connsiteY4" fmla="*/ 214869 h 214869"/>
                <a:gd name="connsiteX5" fmla="*/ 0 w 1764888"/>
                <a:gd name="connsiteY5" fmla="*/ 214869 h 214869"/>
                <a:gd name="connsiteX6" fmla="*/ 0 w 1764888"/>
                <a:gd name="connsiteY6" fmla="*/ 214869 h 214869"/>
                <a:gd name="connsiteX7" fmla="*/ 0 w 1764888"/>
                <a:gd name="connsiteY7" fmla="*/ 35812 h 214869"/>
                <a:gd name="connsiteX8" fmla="*/ 35812 w 1764888"/>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4869">
                  <a:moveTo>
                    <a:pt x="35812" y="0"/>
                  </a:moveTo>
                  <a:lnTo>
                    <a:pt x="1764888" y="0"/>
                  </a:lnTo>
                  <a:lnTo>
                    <a:pt x="1764888" y="0"/>
                  </a:lnTo>
                  <a:lnTo>
                    <a:pt x="1764888" y="179057"/>
                  </a:lnTo>
                  <a:cubicBezTo>
                    <a:pt x="1764888" y="198835"/>
                    <a:pt x="1748854" y="214869"/>
                    <a:pt x="1729076" y="214869"/>
                  </a:cubicBezTo>
                  <a:lnTo>
                    <a:pt x="0" y="214869"/>
                  </a:lnTo>
                  <a:lnTo>
                    <a:pt x="0" y="214869"/>
                  </a:lnTo>
                  <a:lnTo>
                    <a:pt x="0" y="35812"/>
                  </a:lnTo>
                  <a:cubicBezTo>
                    <a:pt x="0" y="16034"/>
                    <a:pt x="16034" y="0"/>
                    <a:pt x="35812"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Crowding</a:t>
              </a:r>
            </a:p>
          </p:txBody>
        </p:sp>
        <p:sp>
          <p:nvSpPr>
            <p:cNvPr id="30" name="Freeform: Shape 29">
              <a:extLst>
                <a:ext uri="{FF2B5EF4-FFF2-40B4-BE49-F238E27FC236}">
                  <a16:creationId xmlns:a16="http://schemas.microsoft.com/office/drawing/2014/main" id="{BA2A26DE-2115-4ECE-AFC3-9E45D93AB909}"/>
                </a:ext>
              </a:extLst>
            </p:cNvPr>
            <p:cNvSpPr/>
            <p:nvPr/>
          </p:nvSpPr>
          <p:spPr>
            <a:xfrm>
              <a:off x="4628675" y="3344313"/>
              <a:ext cx="1930929" cy="215687"/>
            </a:xfrm>
            <a:custGeom>
              <a:avLst/>
              <a:gdLst>
                <a:gd name="connsiteX0" fmla="*/ 35949 w 1764888"/>
                <a:gd name="connsiteY0" fmla="*/ 0 h 215687"/>
                <a:gd name="connsiteX1" fmla="*/ 1764888 w 1764888"/>
                <a:gd name="connsiteY1" fmla="*/ 0 h 215687"/>
                <a:gd name="connsiteX2" fmla="*/ 1764888 w 1764888"/>
                <a:gd name="connsiteY2" fmla="*/ 0 h 215687"/>
                <a:gd name="connsiteX3" fmla="*/ 1764888 w 1764888"/>
                <a:gd name="connsiteY3" fmla="*/ 179738 h 215687"/>
                <a:gd name="connsiteX4" fmla="*/ 1728939 w 1764888"/>
                <a:gd name="connsiteY4" fmla="*/ 215687 h 215687"/>
                <a:gd name="connsiteX5" fmla="*/ 0 w 1764888"/>
                <a:gd name="connsiteY5" fmla="*/ 215687 h 215687"/>
                <a:gd name="connsiteX6" fmla="*/ 0 w 1764888"/>
                <a:gd name="connsiteY6" fmla="*/ 215687 h 215687"/>
                <a:gd name="connsiteX7" fmla="*/ 0 w 1764888"/>
                <a:gd name="connsiteY7" fmla="*/ 35949 h 215687"/>
                <a:gd name="connsiteX8" fmla="*/ 35949 w 1764888"/>
                <a:gd name="connsiteY8" fmla="*/ 0 h 2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5687">
                  <a:moveTo>
                    <a:pt x="35949" y="0"/>
                  </a:moveTo>
                  <a:lnTo>
                    <a:pt x="1764888" y="0"/>
                  </a:lnTo>
                  <a:lnTo>
                    <a:pt x="1764888" y="0"/>
                  </a:lnTo>
                  <a:lnTo>
                    <a:pt x="1764888" y="179738"/>
                  </a:lnTo>
                  <a:cubicBezTo>
                    <a:pt x="1764888" y="199592"/>
                    <a:pt x="1748793" y="215687"/>
                    <a:pt x="1728939" y="215687"/>
                  </a:cubicBezTo>
                  <a:lnTo>
                    <a:pt x="0" y="215687"/>
                  </a:lnTo>
                  <a:lnTo>
                    <a:pt x="0" y="215687"/>
                  </a:lnTo>
                  <a:lnTo>
                    <a:pt x="0" y="35949"/>
                  </a:lnTo>
                  <a:cubicBezTo>
                    <a:pt x="0" y="16095"/>
                    <a:pt x="16095" y="0"/>
                    <a:pt x="35949"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89" tIns="20689" rIns="20689" bIns="2068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Income</a:t>
              </a:r>
            </a:p>
          </p:txBody>
        </p:sp>
        <p:sp>
          <p:nvSpPr>
            <p:cNvPr id="31" name="Freeform: Shape 30">
              <a:extLst>
                <a:ext uri="{FF2B5EF4-FFF2-40B4-BE49-F238E27FC236}">
                  <a16:creationId xmlns:a16="http://schemas.microsoft.com/office/drawing/2014/main" id="{189D09F4-C44B-45BE-9AFD-009C87A6DD8F}"/>
                </a:ext>
              </a:extLst>
            </p:cNvPr>
            <p:cNvSpPr/>
            <p:nvPr/>
          </p:nvSpPr>
          <p:spPr>
            <a:xfrm>
              <a:off x="2762669" y="3779202"/>
              <a:ext cx="1764888" cy="538075"/>
            </a:xfrm>
            <a:custGeom>
              <a:avLst/>
              <a:gdLst>
                <a:gd name="connsiteX0" fmla="*/ 0 w 1764888"/>
                <a:gd name="connsiteY0" fmla="*/ 89681 h 538075"/>
                <a:gd name="connsiteX1" fmla="*/ 89681 w 1764888"/>
                <a:gd name="connsiteY1" fmla="*/ 0 h 538075"/>
                <a:gd name="connsiteX2" fmla="*/ 1675207 w 1764888"/>
                <a:gd name="connsiteY2" fmla="*/ 0 h 538075"/>
                <a:gd name="connsiteX3" fmla="*/ 1764888 w 1764888"/>
                <a:gd name="connsiteY3" fmla="*/ 89681 h 538075"/>
                <a:gd name="connsiteX4" fmla="*/ 1764888 w 1764888"/>
                <a:gd name="connsiteY4" fmla="*/ 448394 h 538075"/>
                <a:gd name="connsiteX5" fmla="*/ 1675207 w 1764888"/>
                <a:gd name="connsiteY5" fmla="*/ 538075 h 538075"/>
                <a:gd name="connsiteX6" fmla="*/ 89681 w 1764888"/>
                <a:gd name="connsiteY6" fmla="*/ 538075 h 538075"/>
                <a:gd name="connsiteX7" fmla="*/ 0 w 1764888"/>
                <a:gd name="connsiteY7" fmla="*/ 448394 h 538075"/>
                <a:gd name="connsiteX8" fmla="*/ 0 w 1764888"/>
                <a:gd name="connsiteY8" fmla="*/ 89681 h 5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538075">
                  <a:moveTo>
                    <a:pt x="0" y="89681"/>
                  </a:moveTo>
                  <a:cubicBezTo>
                    <a:pt x="0" y="40152"/>
                    <a:pt x="40152" y="0"/>
                    <a:pt x="89681" y="0"/>
                  </a:cubicBezTo>
                  <a:lnTo>
                    <a:pt x="1675207" y="0"/>
                  </a:lnTo>
                  <a:cubicBezTo>
                    <a:pt x="1724736" y="0"/>
                    <a:pt x="1764888" y="40152"/>
                    <a:pt x="1764888" y="89681"/>
                  </a:cubicBezTo>
                  <a:lnTo>
                    <a:pt x="1764888" y="448394"/>
                  </a:lnTo>
                  <a:cubicBezTo>
                    <a:pt x="1764888" y="497923"/>
                    <a:pt x="1724736" y="538075"/>
                    <a:pt x="1675207" y="538075"/>
                  </a:cubicBezTo>
                  <a:lnTo>
                    <a:pt x="89681" y="538075"/>
                  </a:lnTo>
                  <a:cubicBezTo>
                    <a:pt x="40152" y="538075"/>
                    <a:pt x="0" y="497923"/>
                    <a:pt x="0" y="448394"/>
                  </a:cubicBezTo>
                  <a:lnTo>
                    <a:pt x="0" y="89681"/>
                  </a:lnTo>
                  <a:close/>
                </a:path>
              </a:pathLst>
            </a:custGeom>
            <a:solidFill>
              <a:srgbClr val="70AD47"/>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41507" tIns="41507" rIns="41507" bIns="41507"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mj-lt"/>
                  <a:ea typeface="+mn-ea"/>
                  <a:cs typeface="+mn-cs"/>
                </a:rPr>
                <a:t>Low Level</a:t>
              </a:r>
            </a:p>
          </p:txBody>
        </p:sp>
        <p:sp>
          <p:nvSpPr>
            <p:cNvPr id="32" name="Freeform: Shape 31">
              <a:extLst>
                <a:ext uri="{FF2B5EF4-FFF2-40B4-BE49-F238E27FC236}">
                  <a16:creationId xmlns:a16="http://schemas.microsoft.com/office/drawing/2014/main" id="{61110AA4-63E3-49DC-A826-80CEEBB96AE5}"/>
                </a:ext>
              </a:extLst>
            </p:cNvPr>
            <p:cNvSpPr/>
            <p:nvPr/>
          </p:nvSpPr>
          <p:spPr>
            <a:xfrm>
              <a:off x="4633228" y="3815920"/>
              <a:ext cx="1926376" cy="226239"/>
            </a:xfrm>
            <a:custGeom>
              <a:avLst/>
              <a:gdLst>
                <a:gd name="connsiteX0" fmla="*/ 37707 w 2391547"/>
                <a:gd name="connsiteY0" fmla="*/ 0 h 226239"/>
                <a:gd name="connsiteX1" fmla="*/ 2391547 w 2391547"/>
                <a:gd name="connsiteY1" fmla="*/ 0 h 226239"/>
                <a:gd name="connsiteX2" fmla="*/ 2391547 w 2391547"/>
                <a:gd name="connsiteY2" fmla="*/ 0 h 226239"/>
                <a:gd name="connsiteX3" fmla="*/ 2391547 w 2391547"/>
                <a:gd name="connsiteY3" fmla="*/ 188532 h 226239"/>
                <a:gd name="connsiteX4" fmla="*/ 2353840 w 2391547"/>
                <a:gd name="connsiteY4" fmla="*/ 226239 h 226239"/>
                <a:gd name="connsiteX5" fmla="*/ 0 w 2391547"/>
                <a:gd name="connsiteY5" fmla="*/ 226239 h 226239"/>
                <a:gd name="connsiteX6" fmla="*/ 0 w 2391547"/>
                <a:gd name="connsiteY6" fmla="*/ 226239 h 226239"/>
                <a:gd name="connsiteX7" fmla="*/ 0 w 2391547"/>
                <a:gd name="connsiteY7" fmla="*/ 37707 h 226239"/>
                <a:gd name="connsiteX8" fmla="*/ 37707 w 2391547"/>
                <a:gd name="connsiteY8" fmla="*/ 0 h 2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547" h="226239">
                  <a:moveTo>
                    <a:pt x="37707" y="0"/>
                  </a:moveTo>
                  <a:lnTo>
                    <a:pt x="2391547" y="0"/>
                  </a:lnTo>
                  <a:lnTo>
                    <a:pt x="2391547" y="0"/>
                  </a:lnTo>
                  <a:lnTo>
                    <a:pt x="2391547" y="188532"/>
                  </a:lnTo>
                  <a:cubicBezTo>
                    <a:pt x="2391547" y="209357"/>
                    <a:pt x="2374665" y="226239"/>
                    <a:pt x="2353840" y="226239"/>
                  </a:cubicBezTo>
                  <a:lnTo>
                    <a:pt x="0" y="226239"/>
                  </a:lnTo>
                  <a:lnTo>
                    <a:pt x="0" y="226239"/>
                  </a:lnTo>
                  <a:lnTo>
                    <a:pt x="0" y="37707"/>
                  </a:lnTo>
                  <a:cubicBezTo>
                    <a:pt x="0" y="16882"/>
                    <a:pt x="16882" y="0"/>
                    <a:pt x="37707" y="0"/>
                  </a:cubicBezTo>
                  <a:close/>
                </a:path>
              </a:pathLst>
            </a:custGeom>
            <a:solidFill>
              <a:srgbClr val="70AD47">
                <a:lumMod val="40000"/>
                <a:lumOff val="6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1204" tIns="21204" rIns="21204" bIns="21204"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Multi-structure Homes</a:t>
              </a:r>
            </a:p>
          </p:txBody>
        </p:sp>
        <p:sp>
          <p:nvSpPr>
            <p:cNvPr id="33" name="Freeform: Shape 32">
              <a:extLst>
                <a:ext uri="{FF2B5EF4-FFF2-40B4-BE49-F238E27FC236}">
                  <a16:creationId xmlns:a16="http://schemas.microsoft.com/office/drawing/2014/main" id="{E8364965-A940-483B-9AE8-BF4F2B3CA1FF}"/>
                </a:ext>
              </a:extLst>
            </p:cNvPr>
            <p:cNvSpPr/>
            <p:nvPr/>
          </p:nvSpPr>
          <p:spPr>
            <a:xfrm>
              <a:off x="4633228" y="4098857"/>
              <a:ext cx="1925405" cy="238690"/>
            </a:xfrm>
            <a:custGeom>
              <a:avLst/>
              <a:gdLst>
                <a:gd name="connsiteX0" fmla="*/ 39782 w 2391847"/>
                <a:gd name="connsiteY0" fmla="*/ 0 h 238690"/>
                <a:gd name="connsiteX1" fmla="*/ 2391847 w 2391847"/>
                <a:gd name="connsiteY1" fmla="*/ 0 h 238690"/>
                <a:gd name="connsiteX2" fmla="*/ 2391847 w 2391847"/>
                <a:gd name="connsiteY2" fmla="*/ 0 h 238690"/>
                <a:gd name="connsiteX3" fmla="*/ 2391847 w 2391847"/>
                <a:gd name="connsiteY3" fmla="*/ 198908 h 238690"/>
                <a:gd name="connsiteX4" fmla="*/ 2352065 w 2391847"/>
                <a:gd name="connsiteY4" fmla="*/ 238690 h 238690"/>
                <a:gd name="connsiteX5" fmla="*/ 0 w 2391847"/>
                <a:gd name="connsiteY5" fmla="*/ 238690 h 238690"/>
                <a:gd name="connsiteX6" fmla="*/ 0 w 2391847"/>
                <a:gd name="connsiteY6" fmla="*/ 238690 h 238690"/>
                <a:gd name="connsiteX7" fmla="*/ 0 w 2391847"/>
                <a:gd name="connsiteY7" fmla="*/ 39782 h 238690"/>
                <a:gd name="connsiteX8" fmla="*/ 39782 w 2391847"/>
                <a:gd name="connsiteY8" fmla="*/ 0 h 2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847" h="238690">
                  <a:moveTo>
                    <a:pt x="39782" y="0"/>
                  </a:moveTo>
                  <a:lnTo>
                    <a:pt x="2391847" y="0"/>
                  </a:lnTo>
                  <a:lnTo>
                    <a:pt x="2391847" y="0"/>
                  </a:lnTo>
                  <a:lnTo>
                    <a:pt x="2391847" y="198908"/>
                  </a:lnTo>
                  <a:cubicBezTo>
                    <a:pt x="2391847" y="220879"/>
                    <a:pt x="2374036" y="238690"/>
                    <a:pt x="2352065" y="238690"/>
                  </a:cubicBezTo>
                  <a:lnTo>
                    <a:pt x="0" y="238690"/>
                  </a:lnTo>
                  <a:lnTo>
                    <a:pt x="0" y="238690"/>
                  </a:lnTo>
                  <a:lnTo>
                    <a:pt x="0" y="39782"/>
                  </a:lnTo>
                  <a:cubicBezTo>
                    <a:pt x="0" y="17811"/>
                    <a:pt x="17811" y="0"/>
                    <a:pt x="39782" y="0"/>
                  </a:cubicBezTo>
                  <a:close/>
                </a:path>
              </a:pathLst>
            </a:custGeom>
            <a:solidFill>
              <a:srgbClr val="70AD47">
                <a:lumMod val="40000"/>
                <a:lumOff val="6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1812" tIns="21812" rIns="21812" bIns="21812"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No High School Diploma</a:t>
              </a:r>
            </a:p>
          </p:txBody>
        </p:sp>
      </p:grpSp>
    </p:spTree>
    <p:extLst>
      <p:ext uri="{BB962C8B-B14F-4D97-AF65-F5344CB8AC3E}">
        <p14:creationId xmlns:p14="http://schemas.microsoft.com/office/powerpoint/2010/main" val="328820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EA94D56E-2854-459B-83DD-59CC99D99F8E}"/>
              </a:ext>
            </a:extLst>
          </p:cNvPr>
          <p:cNvGrpSpPr/>
          <p:nvPr/>
        </p:nvGrpSpPr>
        <p:grpSpPr>
          <a:xfrm>
            <a:off x="1638872" y="1907454"/>
            <a:ext cx="8987530" cy="2444412"/>
            <a:chOff x="867196" y="4268445"/>
            <a:chExt cx="6839979" cy="1860325"/>
          </a:xfrm>
        </p:grpSpPr>
        <p:sp>
          <p:nvSpPr>
            <p:cNvPr id="64" name="Rectangle 63">
              <a:extLst>
                <a:ext uri="{FF2B5EF4-FFF2-40B4-BE49-F238E27FC236}">
                  <a16:creationId xmlns:a16="http://schemas.microsoft.com/office/drawing/2014/main" id="{FAC50B60-2CA0-4C80-B471-B3F8112D5978}"/>
                </a:ext>
              </a:extLst>
            </p:cNvPr>
            <p:cNvSpPr/>
            <p:nvPr/>
          </p:nvSpPr>
          <p:spPr>
            <a:xfrm>
              <a:off x="867196" y="4268445"/>
              <a:ext cx="2191288" cy="620108"/>
            </a:xfrm>
            <a:prstGeom prst="rect">
              <a:avLst/>
            </a:prstGeom>
            <a:solidFill>
              <a:srgbClr val="00B05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Social Vulnerability Index</a:t>
              </a:r>
            </a:p>
          </p:txBody>
        </p:sp>
        <p:sp>
          <p:nvSpPr>
            <p:cNvPr id="65" name="Rectangle 64">
              <a:extLst>
                <a:ext uri="{FF2B5EF4-FFF2-40B4-BE49-F238E27FC236}">
                  <a16:creationId xmlns:a16="http://schemas.microsoft.com/office/drawing/2014/main" id="{A5757117-B3B4-43BE-9E99-ED9C40299C5C}"/>
                </a:ext>
              </a:extLst>
            </p:cNvPr>
            <p:cNvSpPr/>
            <p:nvPr/>
          </p:nvSpPr>
          <p:spPr>
            <a:xfrm>
              <a:off x="867196" y="4888553"/>
              <a:ext cx="2191288" cy="620109"/>
            </a:xfrm>
            <a:prstGeom prst="rect">
              <a:avLst/>
            </a:prstGeom>
            <a:solidFill>
              <a:srgbClr val="F2B8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Standardized mean LST</a:t>
              </a:r>
            </a:p>
          </p:txBody>
        </p:sp>
        <p:sp>
          <p:nvSpPr>
            <p:cNvPr id="66" name="Rectangle 65">
              <a:extLst>
                <a:ext uri="{FF2B5EF4-FFF2-40B4-BE49-F238E27FC236}">
                  <a16:creationId xmlns:a16="http://schemas.microsoft.com/office/drawing/2014/main" id="{35A39E21-613E-4756-8516-78B5A54C186D}"/>
                </a:ext>
              </a:extLst>
            </p:cNvPr>
            <p:cNvSpPr/>
            <p:nvPr/>
          </p:nvSpPr>
          <p:spPr>
            <a:xfrm>
              <a:off x="867196" y="5508660"/>
              <a:ext cx="2191288" cy="620110"/>
            </a:xfrm>
            <a:prstGeom prst="rect">
              <a:avLst/>
            </a:prstGeom>
            <a:solidFill>
              <a:srgbClr val="2559A8"/>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Standardized Flood Vulnerability</a:t>
              </a:r>
            </a:p>
          </p:txBody>
        </p:sp>
        <p:sp>
          <p:nvSpPr>
            <p:cNvPr id="67" name="Rectangle 66">
              <a:extLst>
                <a:ext uri="{FF2B5EF4-FFF2-40B4-BE49-F238E27FC236}">
                  <a16:creationId xmlns:a16="http://schemas.microsoft.com/office/drawing/2014/main" id="{C89132A8-3E09-41D1-8175-B415AFE31860}"/>
                </a:ext>
              </a:extLst>
            </p:cNvPr>
            <p:cNvSpPr/>
            <p:nvPr/>
          </p:nvSpPr>
          <p:spPr>
            <a:xfrm>
              <a:off x="5515887" y="4677981"/>
              <a:ext cx="2191288" cy="1041251"/>
            </a:xfrm>
            <a:prstGeom prst="rect">
              <a:avLst/>
            </a:prstGeom>
            <a:solidFill>
              <a:srgbClr val="C00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Aggregated Social Vulnerability Index</a:t>
              </a:r>
            </a:p>
          </p:txBody>
        </p:sp>
        <p:sp>
          <p:nvSpPr>
            <p:cNvPr id="68" name="Rectangle: Rounded Corners 67">
              <a:extLst>
                <a:ext uri="{FF2B5EF4-FFF2-40B4-BE49-F238E27FC236}">
                  <a16:creationId xmlns:a16="http://schemas.microsoft.com/office/drawing/2014/main" id="{0B90AF74-2C93-40C3-BB04-4D2FA0B4D4DE}"/>
                </a:ext>
              </a:extLst>
            </p:cNvPr>
            <p:cNvSpPr/>
            <p:nvPr/>
          </p:nvSpPr>
          <p:spPr>
            <a:xfrm>
              <a:off x="3802369" y="4268445"/>
              <a:ext cx="684841" cy="620108"/>
            </a:xfrm>
            <a:prstGeom prst="roundRect">
              <a:avLst/>
            </a:prstGeom>
            <a:solidFill>
              <a:srgbClr val="00B05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40%</a:t>
              </a:r>
            </a:p>
          </p:txBody>
        </p:sp>
        <p:sp>
          <p:nvSpPr>
            <p:cNvPr id="69" name="Rectangle: Rounded Corners 68">
              <a:extLst>
                <a:ext uri="{FF2B5EF4-FFF2-40B4-BE49-F238E27FC236}">
                  <a16:creationId xmlns:a16="http://schemas.microsoft.com/office/drawing/2014/main" id="{301AA12B-C05C-4C01-B439-35D550CF46BD}"/>
                </a:ext>
              </a:extLst>
            </p:cNvPr>
            <p:cNvSpPr/>
            <p:nvPr/>
          </p:nvSpPr>
          <p:spPr>
            <a:xfrm>
              <a:off x="3802369" y="4888553"/>
              <a:ext cx="684841" cy="620109"/>
            </a:xfrm>
            <a:prstGeom prst="roundRect">
              <a:avLst/>
            </a:prstGeom>
            <a:solidFill>
              <a:srgbClr val="F2B8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30%</a:t>
              </a:r>
            </a:p>
          </p:txBody>
        </p:sp>
        <p:sp>
          <p:nvSpPr>
            <p:cNvPr id="70" name="Rectangle: Rounded Corners 69">
              <a:extLst>
                <a:ext uri="{FF2B5EF4-FFF2-40B4-BE49-F238E27FC236}">
                  <a16:creationId xmlns:a16="http://schemas.microsoft.com/office/drawing/2014/main" id="{A77FFA61-4750-414A-B0BC-58A4739C6C6E}"/>
                </a:ext>
              </a:extLst>
            </p:cNvPr>
            <p:cNvSpPr/>
            <p:nvPr/>
          </p:nvSpPr>
          <p:spPr>
            <a:xfrm>
              <a:off x="3802369" y="5508660"/>
              <a:ext cx="684841" cy="620110"/>
            </a:xfrm>
            <a:prstGeom prst="roundRect">
              <a:avLst/>
            </a:prstGeom>
            <a:solidFill>
              <a:srgbClr val="2559A8"/>
            </a:solidFill>
            <a:ln>
              <a:solidFill>
                <a:srgbClr val="2559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30%</a:t>
              </a:r>
            </a:p>
          </p:txBody>
        </p:sp>
        <p:cxnSp>
          <p:nvCxnSpPr>
            <p:cNvPr id="71" name="Straight Arrow Connector 70">
              <a:extLst>
                <a:ext uri="{FF2B5EF4-FFF2-40B4-BE49-F238E27FC236}">
                  <a16:creationId xmlns:a16="http://schemas.microsoft.com/office/drawing/2014/main" id="{A86D67BF-83BA-47DB-97B6-E977CABB5C52}"/>
                </a:ext>
              </a:extLst>
            </p:cNvPr>
            <p:cNvCxnSpPr>
              <a:stCxn id="64" idx="3"/>
            </p:cNvCxnSpPr>
            <p:nvPr/>
          </p:nvCxnSpPr>
          <p:spPr>
            <a:xfrm>
              <a:off x="3058484" y="4578499"/>
              <a:ext cx="743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4968893-4FF3-4085-A771-11CDE4E1A04D}"/>
                </a:ext>
              </a:extLst>
            </p:cNvPr>
            <p:cNvCxnSpPr>
              <a:cxnSpLocks/>
              <a:stCxn id="65" idx="3"/>
            </p:cNvCxnSpPr>
            <p:nvPr/>
          </p:nvCxnSpPr>
          <p:spPr>
            <a:xfrm>
              <a:off x="3058484" y="5198608"/>
              <a:ext cx="743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47799A6-7A62-49A3-A26D-6C8F044D51E4}"/>
                </a:ext>
              </a:extLst>
            </p:cNvPr>
            <p:cNvCxnSpPr>
              <a:stCxn id="66" idx="3"/>
            </p:cNvCxnSpPr>
            <p:nvPr/>
          </p:nvCxnSpPr>
          <p:spPr>
            <a:xfrm>
              <a:off x="3058484" y="5818715"/>
              <a:ext cx="743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22C3ECE3-A900-4DCB-A564-16EE39DF1C0C}"/>
                </a:ext>
              </a:extLst>
            </p:cNvPr>
            <p:cNvCxnSpPr>
              <a:endCxn id="67" idx="1"/>
            </p:cNvCxnSpPr>
            <p:nvPr/>
          </p:nvCxnSpPr>
          <p:spPr>
            <a:xfrm flipV="1">
              <a:off x="4487210" y="5198607"/>
              <a:ext cx="1028677" cy="620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A161FD5-D443-4583-8389-52D3F72C3927}"/>
                </a:ext>
              </a:extLst>
            </p:cNvPr>
            <p:cNvCxnSpPr>
              <a:endCxn id="67" idx="1"/>
            </p:cNvCxnSpPr>
            <p:nvPr/>
          </p:nvCxnSpPr>
          <p:spPr>
            <a:xfrm>
              <a:off x="4487210" y="4578499"/>
              <a:ext cx="1028677" cy="620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4D44489-07DD-402C-9D5C-C008B9D64B40}"/>
                </a:ext>
              </a:extLst>
            </p:cNvPr>
            <p:cNvCxnSpPr>
              <a:endCxn id="67" idx="1"/>
            </p:cNvCxnSpPr>
            <p:nvPr/>
          </p:nvCxnSpPr>
          <p:spPr>
            <a:xfrm flipV="1">
              <a:off x="4487210" y="5198607"/>
              <a:ext cx="1028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9" name="Title 6">
            <a:extLst>
              <a:ext uri="{FF2B5EF4-FFF2-40B4-BE49-F238E27FC236}">
                <a16:creationId xmlns:a16="http://schemas.microsoft.com/office/drawing/2014/main" id="{3514180D-331A-4E73-B3E2-AAA58A70364D}"/>
              </a:ext>
            </a:extLst>
          </p:cNvPr>
          <p:cNvSpPr>
            <a:spLocks noGrp="1"/>
          </p:cNvSpPr>
          <p:nvPr>
            <p:ph type="title"/>
          </p:nvPr>
        </p:nvSpPr>
        <p:spPr>
          <a:xfrm>
            <a:off x="1289384" y="366103"/>
            <a:ext cx="10515600" cy="395898"/>
          </a:xfrm>
        </p:spPr>
        <p:txBody>
          <a:bodyPr>
            <a:normAutofit fontScale="90000"/>
          </a:bodyPr>
          <a:lstStyle/>
          <a:p>
            <a:r>
              <a:rPr lang="en-US" dirty="0"/>
              <a:t>Methodology: SDRE</a:t>
            </a:r>
          </a:p>
        </p:txBody>
      </p:sp>
    </p:spTree>
    <p:extLst>
      <p:ext uri="{BB962C8B-B14F-4D97-AF65-F5344CB8AC3E}">
        <p14:creationId xmlns:p14="http://schemas.microsoft.com/office/powerpoint/2010/main" val="6333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3">
            <a:extLst>
              <a:ext uri="{FF2B5EF4-FFF2-40B4-BE49-F238E27FC236}">
                <a16:creationId xmlns:a16="http://schemas.microsoft.com/office/drawing/2014/main" id="{C1E1407C-C2B1-4333-B23B-E220337EDB20}"/>
              </a:ext>
            </a:extLst>
          </p:cNvPr>
          <p:cNvPicPr>
            <a:picLocks noGrp="1" noChangeAspect="1"/>
          </p:cNvPicPr>
          <p:nvPr>
            <p:ph sz="quarter" idx="11"/>
          </p:nvPr>
        </p:nvPicPr>
        <p:blipFill rotWithShape="1">
          <a:blip r:embed="rId3" cstate="screen">
            <a:alphaModFix/>
            <a:extLst>
              <a:ext uri="{28A0092B-C50C-407E-A947-70E740481C1C}">
                <a14:useLocalDpi xmlns:a14="http://schemas.microsoft.com/office/drawing/2010/main"/>
              </a:ext>
            </a:extLst>
          </a:blip>
          <a:srcRect r="28142" b="3945"/>
          <a:stretch/>
        </p:blipFill>
        <p:spPr>
          <a:xfrm>
            <a:off x="873418" y="1019180"/>
            <a:ext cx="2453575" cy="4277406"/>
          </a:xfrm>
        </p:spPr>
      </p:pic>
      <p:pic>
        <p:nvPicPr>
          <p:cNvPr id="19" name="Picture 18">
            <a:extLst>
              <a:ext uri="{FF2B5EF4-FFF2-40B4-BE49-F238E27FC236}">
                <a16:creationId xmlns:a16="http://schemas.microsoft.com/office/drawing/2014/main" id="{19066CA5-C06D-4358-9BF9-232182D99F59}"/>
              </a:ext>
            </a:extLst>
          </p:cNvPr>
          <p:cNvPicPr>
            <a:picLocks noChangeAspect="1"/>
          </p:cNvPicPr>
          <p:nvPr/>
        </p:nvPicPr>
        <p:blipFill>
          <a:blip r:embed="rId4"/>
          <a:stretch>
            <a:fillRect/>
          </a:stretch>
        </p:blipFill>
        <p:spPr>
          <a:xfrm>
            <a:off x="3220016" y="3928107"/>
            <a:ext cx="352514" cy="1625657"/>
          </a:xfrm>
          <a:prstGeom prst="rect">
            <a:avLst/>
          </a:prstGeom>
        </p:spPr>
      </p:pic>
      <p:grpSp>
        <p:nvGrpSpPr>
          <p:cNvPr id="29" name="Group 28">
            <a:extLst>
              <a:ext uri="{FF2B5EF4-FFF2-40B4-BE49-F238E27FC236}">
                <a16:creationId xmlns:a16="http://schemas.microsoft.com/office/drawing/2014/main" id="{D428612F-4ECB-49B6-911E-17DC5FBB8FEE}"/>
              </a:ext>
            </a:extLst>
          </p:cNvPr>
          <p:cNvGrpSpPr/>
          <p:nvPr/>
        </p:nvGrpSpPr>
        <p:grpSpPr>
          <a:xfrm>
            <a:off x="8267959" y="861060"/>
            <a:ext cx="1046293" cy="1418738"/>
            <a:chOff x="15075266" y="10814985"/>
            <a:chExt cx="1102238" cy="1494598"/>
          </a:xfrm>
        </p:grpSpPr>
        <p:pic>
          <p:nvPicPr>
            <p:cNvPr id="30" name="Picture 29" descr="A close up of a map&#10;&#10;Description automatically generated">
              <a:extLst>
                <a:ext uri="{FF2B5EF4-FFF2-40B4-BE49-F238E27FC236}">
                  <a16:creationId xmlns:a16="http://schemas.microsoft.com/office/drawing/2014/main" id="{99960B21-45A2-4BB3-B5E2-C4389E5423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31" name="TextBox 30">
              <a:extLst>
                <a:ext uri="{FF2B5EF4-FFF2-40B4-BE49-F238E27FC236}">
                  <a16:creationId xmlns:a16="http://schemas.microsoft.com/office/drawing/2014/main" id="{673DF0BF-03E6-4DE9-ABDD-E25D091AFA3B}"/>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sp>
        <p:nvSpPr>
          <p:cNvPr id="39" name="TextBox 38">
            <a:extLst>
              <a:ext uri="{FF2B5EF4-FFF2-40B4-BE49-F238E27FC236}">
                <a16:creationId xmlns:a16="http://schemas.microsoft.com/office/drawing/2014/main" id="{39BEA831-6B38-4B60-91DA-E701CB3B1A90}"/>
              </a:ext>
            </a:extLst>
          </p:cNvPr>
          <p:cNvSpPr txBox="1"/>
          <p:nvPr/>
        </p:nvSpPr>
        <p:spPr>
          <a:xfrm>
            <a:off x="8887340" y="2370509"/>
            <a:ext cx="1791923" cy="1708160"/>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0 – 1 (Lowest Risk)</a:t>
            </a:r>
          </a:p>
          <a:p>
            <a:pPr>
              <a:lnSpc>
                <a:spcPct val="150000"/>
              </a:lnSpc>
            </a:pPr>
            <a:r>
              <a:rPr lang="en-US" sz="1400" dirty="0">
                <a:solidFill>
                  <a:schemeClr val="tx1">
                    <a:lumMod val="75000"/>
                    <a:lumOff val="25000"/>
                  </a:schemeClr>
                </a:solidFill>
              </a:rPr>
              <a:t>1 – 2</a:t>
            </a:r>
          </a:p>
          <a:p>
            <a:pPr>
              <a:lnSpc>
                <a:spcPct val="150000"/>
              </a:lnSpc>
            </a:pPr>
            <a:r>
              <a:rPr lang="en-US" sz="1400" dirty="0">
                <a:solidFill>
                  <a:schemeClr val="tx1">
                    <a:lumMod val="75000"/>
                    <a:lumOff val="25000"/>
                  </a:schemeClr>
                </a:solidFill>
              </a:rPr>
              <a:t>2 – 3</a:t>
            </a:r>
          </a:p>
          <a:p>
            <a:pPr>
              <a:lnSpc>
                <a:spcPct val="150000"/>
              </a:lnSpc>
            </a:pPr>
            <a:r>
              <a:rPr lang="en-US" sz="1400" dirty="0">
                <a:solidFill>
                  <a:schemeClr val="tx1">
                    <a:lumMod val="75000"/>
                    <a:lumOff val="25000"/>
                  </a:schemeClr>
                </a:solidFill>
              </a:rPr>
              <a:t>3 – 4</a:t>
            </a:r>
          </a:p>
          <a:p>
            <a:pPr>
              <a:lnSpc>
                <a:spcPct val="150000"/>
              </a:lnSpc>
            </a:pPr>
            <a:r>
              <a:rPr lang="en-US" sz="1400" dirty="0">
                <a:solidFill>
                  <a:schemeClr val="tx1">
                    <a:lumMod val="75000"/>
                    <a:lumOff val="25000"/>
                  </a:schemeClr>
                </a:solidFill>
              </a:rPr>
              <a:t>4 – 5 (Highest Risk)</a:t>
            </a:r>
          </a:p>
        </p:txBody>
      </p:sp>
      <p:sp>
        <p:nvSpPr>
          <p:cNvPr id="40" name="TextBox 39">
            <a:extLst>
              <a:ext uri="{FF2B5EF4-FFF2-40B4-BE49-F238E27FC236}">
                <a16:creationId xmlns:a16="http://schemas.microsoft.com/office/drawing/2014/main" id="{17954505-EECD-43FE-80F5-79EC9A1213FD}"/>
              </a:ext>
            </a:extLst>
          </p:cNvPr>
          <p:cNvSpPr txBox="1"/>
          <p:nvPr/>
        </p:nvSpPr>
        <p:spPr>
          <a:xfrm>
            <a:off x="8446758" y="1868284"/>
            <a:ext cx="2222734" cy="584775"/>
          </a:xfrm>
          <a:prstGeom prst="rect">
            <a:avLst/>
          </a:prstGeom>
          <a:noFill/>
        </p:spPr>
        <p:txBody>
          <a:bodyPr wrap="square" rtlCol="0">
            <a:spAutoFit/>
          </a:bodyPr>
          <a:lstStyle/>
          <a:p>
            <a:r>
              <a:rPr lang="en-US" sz="1600" b="1" dirty="0">
                <a:solidFill>
                  <a:schemeClr val="tx1">
                    <a:lumMod val="75000"/>
                    <a:lumOff val="25000"/>
                  </a:schemeClr>
                </a:solidFill>
              </a:rPr>
              <a:t>Aggregated Social Vulnerability Index</a:t>
            </a:r>
          </a:p>
        </p:txBody>
      </p:sp>
      <p:pic>
        <p:nvPicPr>
          <p:cNvPr id="41" name="Picture 40">
            <a:extLst>
              <a:ext uri="{FF2B5EF4-FFF2-40B4-BE49-F238E27FC236}">
                <a16:creationId xmlns:a16="http://schemas.microsoft.com/office/drawing/2014/main" id="{8E01A7A4-94E1-4BBE-8D50-1BF85697ED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5858" y="5649367"/>
            <a:ext cx="2368997" cy="133543"/>
          </a:xfrm>
          <a:prstGeom prst="rect">
            <a:avLst/>
          </a:prstGeom>
        </p:spPr>
      </p:pic>
      <p:sp>
        <p:nvSpPr>
          <p:cNvPr id="42" name="TextBox 41">
            <a:extLst>
              <a:ext uri="{FF2B5EF4-FFF2-40B4-BE49-F238E27FC236}">
                <a16:creationId xmlns:a16="http://schemas.microsoft.com/office/drawing/2014/main" id="{11A0D89D-E117-4E7D-BF04-F918B79CD650}"/>
              </a:ext>
            </a:extLst>
          </p:cNvPr>
          <p:cNvSpPr txBox="1"/>
          <p:nvPr/>
        </p:nvSpPr>
        <p:spPr>
          <a:xfrm>
            <a:off x="7756078" y="5741391"/>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43" name="TextBox 42">
            <a:extLst>
              <a:ext uri="{FF2B5EF4-FFF2-40B4-BE49-F238E27FC236}">
                <a16:creationId xmlns:a16="http://schemas.microsoft.com/office/drawing/2014/main" id="{D82989AA-4D00-490A-A7F9-3D67F604E379}"/>
              </a:ext>
            </a:extLst>
          </p:cNvPr>
          <p:cNvSpPr txBox="1"/>
          <p:nvPr/>
        </p:nvSpPr>
        <p:spPr>
          <a:xfrm>
            <a:off x="6439178" y="5742440"/>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44" name="TextBox 43">
            <a:extLst>
              <a:ext uri="{FF2B5EF4-FFF2-40B4-BE49-F238E27FC236}">
                <a16:creationId xmlns:a16="http://schemas.microsoft.com/office/drawing/2014/main" id="{77B420C5-8D95-4E2D-9ACA-BE348145F46E}"/>
              </a:ext>
            </a:extLst>
          </p:cNvPr>
          <p:cNvSpPr txBox="1"/>
          <p:nvPr/>
        </p:nvSpPr>
        <p:spPr>
          <a:xfrm>
            <a:off x="6761169" y="5742868"/>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45" name="TextBox 44">
            <a:extLst>
              <a:ext uri="{FF2B5EF4-FFF2-40B4-BE49-F238E27FC236}">
                <a16:creationId xmlns:a16="http://schemas.microsoft.com/office/drawing/2014/main" id="{790C6B33-907F-4D09-B43E-84F2B91BD796}"/>
              </a:ext>
            </a:extLst>
          </p:cNvPr>
          <p:cNvSpPr txBox="1"/>
          <p:nvPr/>
        </p:nvSpPr>
        <p:spPr>
          <a:xfrm>
            <a:off x="7070221" y="5742439"/>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pic>
        <p:nvPicPr>
          <p:cNvPr id="46" name="Picture 45">
            <a:extLst>
              <a:ext uri="{FF2B5EF4-FFF2-40B4-BE49-F238E27FC236}">
                <a16:creationId xmlns:a16="http://schemas.microsoft.com/office/drawing/2014/main" id="{D1409B49-1A21-42EC-B2F0-4AA7F0F31A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74780"/>
          <a:stretch/>
        </p:blipFill>
        <p:spPr>
          <a:xfrm>
            <a:off x="8561031" y="2462600"/>
            <a:ext cx="362319" cy="1525224"/>
          </a:xfrm>
          <a:prstGeom prst="rect">
            <a:avLst/>
          </a:prstGeom>
        </p:spPr>
      </p:pic>
      <p:pic>
        <p:nvPicPr>
          <p:cNvPr id="47" name="Picture 46">
            <a:extLst>
              <a:ext uri="{FF2B5EF4-FFF2-40B4-BE49-F238E27FC236}">
                <a16:creationId xmlns:a16="http://schemas.microsoft.com/office/drawing/2014/main" id="{AE1A6B41-2102-47F1-AA31-66311B940C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74627" y="4325041"/>
            <a:ext cx="632958" cy="1611602"/>
          </a:xfrm>
          <a:prstGeom prst="rect">
            <a:avLst/>
          </a:prstGeom>
        </p:spPr>
      </p:pic>
      <p:sp>
        <p:nvSpPr>
          <p:cNvPr id="48" name="TextBox 47">
            <a:extLst>
              <a:ext uri="{FF2B5EF4-FFF2-40B4-BE49-F238E27FC236}">
                <a16:creationId xmlns:a16="http://schemas.microsoft.com/office/drawing/2014/main" id="{2A379F37-218F-49BD-8951-4FAA96D85E38}"/>
              </a:ext>
            </a:extLst>
          </p:cNvPr>
          <p:cNvSpPr txBox="1"/>
          <p:nvPr/>
        </p:nvSpPr>
        <p:spPr>
          <a:xfrm>
            <a:off x="8446758" y="3987824"/>
            <a:ext cx="2064252" cy="338554"/>
          </a:xfrm>
          <a:prstGeom prst="rect">
            <a:avLst/>
          </a:prstGeom>
          <a:noFill/>
        </p:spPr>
        <p:txBody>
          <a:bodyPr wrap="square" rtlCol="0">
            <a:spAutoFit/>
          </a:bodyPr>
          <a:lstStyle/>
          <a:p>
            <a:r>
              <a:rPr lang="en-US" sz="1600" b="1" dirty="0">
                <a:solidFill>
                  <a:schemeClr val="tx1">
                    <a:lumMod val="75000"/>
                    <a:lumOff val="25000"/>
                  </a:schemeClr>
                </a:solidFill>
              </a:rPr>
              <a:t>Elevation in meters</a:t>
            </a:r>
          </a:p>
        </p:txBody>
      </p:sp>
      <p:sp>
        <p:nvSpPr>
          <p:cNvPr id="49" name="TextBox 48">
            <a:extLst>
              <a:ext uri="{FF2B5EF4-FFF2-40B4-BE49-F238E27FC236}">
                <a16:creationId xmlns:a16="http://schemas.microsoft.com/office/drawing/2014/main" id="{E0E375BE-0BA4-44B3-84B0-0F768E36A86E}"/>
              </a:ext>
            </a:extLst>
          </p:cNvPr>
          <p:cNvSpPr txBox="1"/>
          <p:nvPr/>
        </p:nvSpPr>
        <p:spPr>
          <a:xfrm>
            <a:off x="8868292" y="4254867"/>
            <a:ext cx="1233196" cy="1667188"/>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Water Body</a:t>
            </a:r>
          </a:p>
          <a:p>
            <a:pPr>
              <a:lnSpc>
                <a:spcPct val="150000"/>
              </a:lnSpc>
            </a:pPr>
            <a:r>
              <a:rPr lang="en-US" sz="1400" dirty="0">
                <a:solidFill>
                  <a:schemeClr val="tx1">
                    <a:lumMod val="75000"/>
                    <a:lumOff val="25000"/>
                  </a:schemeClr>
                </a:solidFill>
              </a:rPr>
              <a:t>0</a:t>
            </a:r>
          </a:p>
          <a:p>
            <a:pPr>
              <a:lnSpc>
                <a:spcPct val="150000"/>
              </a:lnSpc>
            </a:pPr>
            <a:r>
              <a:rPr lang="en-US" sz="1400" dirty="0">
                <a:solidFill>
                  <a:schemeClr val="tx1">
                    <a:lumMod val="75000"/>
                    <a:lumOff val="25000"/>
                  </a:schemeClr>
                </a:solidFill>
              </a:rPr>
              <a:t>1</a:t>
            </a:r>
          </a:p>
          <a:p>
            <a:pPr>
              <a:lnSpc>
                <a:spcPct val="150000"/>
              </a:lnSpc>
            </a:pPr>
            <a:r>
              <a:rPr lang="en-US" sz="1400" dirty="0">
                <a:solidFill>
                  <a:schemeClr val="tx1">
                    <a:lumMod val="75000"/>
                    <a:lumOff val="25000"/>
                  </a:schemeClr>
                </a:solidFill>
              </a:rPr>
              <a:t>2</a:t>
            </a:r>
          </a:p>
          <a:p>
            <a:pPr>
              <a:lnSpc>
                <a:spcPct val="150000"/>
              </a:lnSpc>
            </a:pPr>
            <a:r>
              <a:rPr lang="en-US" sz="1400" dirty="0">
                <a:solidFill>
                  <a:schemeClr val="tx1">
                    <a:lumMod val="75000"/>
                    <a:lumOff val="25000"/>
                  </a:schemeClr>
                </a:solidFill>
              </a:rPr>
              <a:t>3</a:t>
            </a:r>
          </a:p>
        </p:txBody>
      </p:sp>
      <p:sp>
        <p:nvSpPr>
          <p:cNvPr id="50" name="TextBox 49">
            <a:extLst>
              <a:ext uri="{FF2B5EF4-FFF2-40B4-BE49-F238E27FC236}">
                <a16:creationId xmlns:a16="http://schemas.microsoft.com/office/drawing/2014/main" id="{16B19929-C823-405A-A2D9-4CEF0EBF196C}"/>
              </a:ext>
            </a:extLst>
          </p:cNvPr>
          <p:cNvSpPr txBox="1"/>
          <p:nvPr/>
        </p:nvSpPr>
        <p:spPr>
          <a:xfrm>
            <a:off x="3152128" y="3305414"/>
            <a:ext cx="2222734" cy="584775"/>
          </a:xfrm>
          <a:prstGeom prst="rect">
            <a:avLst/>
          </a:prstGeom>
          <a:noFill/>
        </p:spPr>
        <p:txBody>
          <a:bodyPr wrap="square" rtlCol="0">
            <a:spAutoFit/>
          </a:bodyPr>
          <a:lstStyle/>
          <a:p>
            <a:r>
              <a:rPr lang="en-US" sz="1600" b="1" dirty="0">
                <a:solidFill>
                  <a:schemeClr val="tx1">
                    <a:lumMod val="75000"/>
                    <a:lumOff val="25000"/>
                  </a:schemeClr>
                </a:solidFill>
              </a:rPr>
              <a:t>Social Vulnerability Index</a:t>
            </a:r>
          </a:p>
        </p:txBody>
      </p:sp>
      <p:pic>
        <p:nvPicPr>
          <p:cNvPr id="51" name="Picture 50">
            <a:extLst>
              <a:ext uri="{FF2B5EF4-FFF2-40B4-BE49-F238E27FC236}">
                <a16:creationId xmlns:a16="http://schemas.microsoft.com/office/drawing/2014/main" id="{F59C244C-381A-48FF-B6C0-09A907A077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8531" y="5522367"/>
            <a:ext cx="2368997" cy="133543"/>
          </a:xfrm>
          <a:prstGeom prst="rect">
            <a:avLst/>
          </a:prstGeom>
        </p:spPr>
      </p:pic>
      <p:sp>
        <p:nvSpPr>
          <p:cNvPr id="52" name="TextBox 51">
            <a:extLst>
              <a:ext uri="{FF2B5EF4-FFF2-40B4-BE49-F238E27FC236}">
                <a16:creationId xmlns:a16="http://schemas.microsoft.com/office/drawing/2014/main" id="{0ED93120-3487-4192-8AE6-FBD0DBB30733}"/>
              </a:ext>
            </a:extLst>
          </p:cNvPr>
          <p:cNvSpPr txBox="1"/>
          <p:nvPr/>
        </p:nvSpPr>
        <p:spPr>
          <a:xfrm>
            <a:off x="2468751" y="5614391"/>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53" name="TextBox 52">
            <a:extLst>
              <a:ext uri="{FF2B5EF4-FFF2-40B4-BE49-F238E27FC236}">
                <a16:creationId xmlns:a16="http://schemas.microsoft.com/office/drawing/2014/main" id="{512FE849-5345-45F8-B5AE-4D471888C4D0}"/>
              </a:ext>
            </a:extLst>
          </p:cNvPr>
          <p:cNvSpPr txBox="1"/>
          <p:nvPr/>
        </p:nvSpPr>
        <p:spPr>
          <a:xfrm>
            <a:off x="1163281" y="5615440"/>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54" name="TextBox 53">
            <a:extLst>
              <a:ext uri="{FF2B5EF4-FFF2-40B4-BE49-F238E27FC236}">
                <a16:creationId xmlns:a16="http://schemas.microsoft.com/office/drawing/2014/main" id="{B80F0D59-06C9-46F2-B48B-DEC89F67A7DA}"/>
              </a:ext>
            </a:extLst>
          </p:cNvPr>
          <p:cNvSpPr txBox="1"/>
          <p:nvPr/>
        </p:nvSpPr>
        <p:spPr>
          <a:xfrm>
            <a:off x="1473842" y="5615868"/>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55" name="TextBox 54">
            <a:extLst>
              <a:ext uri="{FF2B5EF4-FFF2-40B4-BE49-F238E27FC236}">
                <a16:creationId xmlns:a16="http://schemas.microsoft.com/office/drawing/2014/main" id="{237948A6-3B40-4AC9-AC02-A5992BF73B9D}"/>
              </a:ext>
            </a:extLst>
          </p:cNvPr>
          <p:cNvSpPr txBox="1"/>
          <p:nvPr/>
        </p:nvSpPr>
        <p:spPr>
          <a:xfrm>
            <a:off x="1771464" y="5615439"/>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pic>
        <p:nvPicPr>
          <p:cNvPr id="68" name="Picture 67">
            <a:extLst>
              <a:ext uri="{FF2B5EF4-FFF2-40B4-BE49-F238E27FC236}">
                <a16:creationId xmlns:a16="http://schemas.microsoft.com/office/drawing/2014/main" id="{3F76DE95-29F8-431C-9816-AF91CC25A30D}"/>
              </a:ext>
            </a:extLst>
          </p:cNvPr>
          <p:cNvPicPr>
            <a:picLocks noChangeAspect="1"/>
          </p:cNvPicPr>
          <p:nvPr/>
        </p:nvPicPr>
        <p:blipFill>
          <a:blip r:embed="rId9">
            <a:alphaModFix/>
          </a:blip>
          <a:stretch>
            <a:fillRect/>
          </a:stretch>
        </p:blipFill>
        <p:spPr>
          <a:xfrm>
            <a:off x="6136719" y="838010"/>
            <a:ext cx="2307263" cy="4788191"/>
          </a:xfrm>
          <a:prstGeom prst="rect">
            <a:avLst/>
          </a:prstGeom>
        </p:spPr>
      </p:pic>
      <p:sp>
        <p:nvSpPr>
          <p:cNvPr id="73" name="Title 6">
            <a:extLst>
              <a:ext uri="{FF2B5EF4-FFF2-40B4-BE49-F238E27FC236}">
                <a16:creationId xmlns:a16="http://schemas.microsoft.com/office/drawing/2014/main" id="{72D1B237-132E-4CEC-A94C-450EDC985D93}"/>
              </a:ext>
            </a:extLst>
          </p:cNvPr>
          <p:cNvSpPr>
            <a:spLocks noGrp="1"/>
          </p:cNvSpPr>
          <p:nvPr>
            <p:ph type="title"/>
          </p:nvPr>
        </p:nvSpPr>
        <p:spPr>
          <a:xfrm>
            <a:off x="1289384" y="366103"/>
            <a:ext cx="10515600" cy="395898"/>
          </a:xfrm>
        </p:spPr>
        <p:txBody>
          <a:bodyPr>
            <a:normAutofit fontScale="90000"/>
          </a:bodyPr>
          <a:lstStyle/>
          <a:p>
            <a:r>
              <a:rPr lang="en-US" dirty="0"/>
              <a:t>Methodology: SDRE</a:t>
            </a:r>
          </a:p>
        </p:txBody>
      </p:sp>
      <p:sp>
        <p:nvSpPr>
          <p:cNvPr id="74" name="TextBox 73">
            <a:extLst>
              <a:ext uri="{FF2B5EF4-FFF2-40B4-BE49-F238E27FC236}">
                <a16:creationId xmlns:a16="http://schemas.microsoft.com/office/drawing/2014/main" id="{55CC430D-4685-41BF-B0F2-F8DCAA09923C}"/>
              </a:ext>
            </a:extLst>
          </p:cNvPr>
          <p:cNvSpPr txBox="1"/>
          <p:nvPr/>
        </p:nvSpPr>
        <p:spPr>
          <a:xfrm>
            <a:off x="3495195" y="3855992"/>
            <a:ext cx="1711464" cy="1990353"/>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0 – 1 (Lowest Risk)</a:t>
            </a:r>
          </a:p>
          <a:p>
            <a:pPr>
              <a:lnSpc>
                <a:spcPct val="150000"/>
              </a:lnSpc>
            </a:pPr>
            <a:r>
              <a:rPr lang="en-US" sz="1400" dirty="0">
                <a:solidFill>
                  <a:schemeClr val="tx1">
                    <a:lumMod val="75000"/>
                    <a:lumOff val="25000"/>
                  </a:schemeClr>
                </a:solidFill>
              </a:rPr>
              <a:t>1 – 2</a:t>
            </a:r>
          </a:p>
          <a:p>
            <a:pPr>
              <a:lnSpc>
                <a:spcPct val="150000"/>
              </a:lnSpc>
            </a:pPr>
            <a:r>
              <a:rPr lang="en-US" sz="1400" dirty="0">
                <a:solidFill>
                  <a:schemeClr val="tx1">
                    <a:lumMod val="75000"/>
                    <a:lumOff val="25000"/>
                  </a:schemeClr>
                </a:solidFill>
              </a:rPr>
              <a:t>2 – 3</a:t>
            </a:r>
          </a:p>
          <a:p>
            <a:pPr>
              <a:lnSpc>
                <a:spcPct val="150000"/>
              </a:lnSpc>
            </a:pPr>
            <a:r>
              <a:rPr lang="en-US" sz="1400" dirty="0">
                <a:solidFill>
                  <a:schemeClr val="tx1">
                    <a:lumMod val="75000"/>
                    <a:lumOff val="25000"/>
                  </a:schemeClr>
                </a:solidFill>
              </a:rPr>
              <a:t>3 – 4</a:t>
            </a:r>
          </a:p>
          <a:p>
            <a:pPr>
              <a:lnSpc>
                <a:spcPct val="150000"/>
              </a:lnSpc>
            </a:pPr>
            <a:r>
              <a:rPr lang="en-US" sz="1400" dirty="0">
                <a:solidFill>
                  <a:schemeClr val="tx1">
                    <a:lumMod val="75000"/>
                    <a:lumOff val="25000"/>
                  </a:schemeClr>
                </a:solidFill>
              </a:rPr>
              <a:t>4 – 5 (Highest Risk)</a:t>
            </a:r>
          </a:p>
        </p:txBody>
      </p:sp>
    </p:spTree>
    <p:extLst>
      <p:ext uri="{BB962C8B-B14F-4D97-AF65-F5344CB8AC3E}">
        <p14:creationId xmlns:p14="http://schemas.microsoft.com/office/powerpoint/2010/main" val="2695133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39A-FEEF-4A64-85BB-5A579A691E13}"/>
              </a:ext>
            </a:extLst>
          </p:cNvPr>
          <p:cNvSpPr>
            <a:spLocks noGrp="1"/>
          </p:cNvSpPr>
          <p:nvPr>
            <p:ph type="title"/>
          </p:nvPr>
        </p:nvSpPr>
        <p:spPr>
          <a:xfrm>
            <a:off x="495300" y="419099"/>
            <a:ext cx="11606572" cy="457201"/>
          </a:xfrm>
        </p:spPr>
        <p:txBody>
          <a:bodyPr>
            <a:noAutofit/>
          </a:bodyPr>
          <a:lstStyle/>
          <a:p>
            <a:r>
              <a:rPr lang="en-US" sz="4000" dirty="0"/>
              <a:t>Methodology: Impervious Surface Evaluation</a:t>
            </a:r>
          </a:p>
        </p:txBody>
      </p:sp>
      <p:grpSp>
        <p:nvGrpSpPr>
          <p:cNvPr id="108" name="Group 107">
            <a:extLst>
              <a:ext uri="{FF2B5EF4-FFF2-40B4-BE49-F238E27FC236}">
                <a16:creationId xmlns:a16="http://schemas.microsoft.com/office/drawing/2014/main" id="{FFF7BE7D-A2B0-466C-9A21-012893650436}"/>
              </a:ext>
            </a:extLst>
          </p:cNvPr>
          <p:cNvGrpSpPr/>
          <p:nvPr/>
        </p:nvGrpSpPr>
        <p:grpSpPr>
          <a:xfrm>
            <a:off x="7424586" y="957943"/>
            <a:ext cx="4172330" cy="5270516"/>
            <a:chOff x="7373505" y="1263277"/>
            <a:chExt cx="4323195" cy="5461090"/>
          </a:xfrm>
        </p:grpSpPr>
        <p:pic>
          <p:nvPicPr>
            <p:cNvPr id="109" name="Content Placeholder 5">
              <a:extLst>
                <a:ext uri="{FF2B5EF4-FFF2-40B4-BE49-F238E27FC236}">
                  <a16:creationId xmlns:a16="http://schemas.microsoft.com/office/drawing/2014/main" id="{D0FC8CA4-A8DF-4571-8872-8131A09EF7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2388"/>
            <a:stretch/>
          </p:blipFill>
          <p:spPr>
            <a:xfrm>
              <a:off x="7373505" y="1263277"/>
              <a:ext cx="4323195" cy="5461090"/>
            </a:xfrm>
            <a:prstGeom prst="rect">
              <a:avLst/>
            </a:prstGeom>
          </p:spPr>
        </p:pic>
        <p:sp>
          <p:nvSpPr>
            <p:cNvPr id="110" name="TextBox 109">
              <a:extLst>
                <a:ext uri="{FF2B5EF4-FFF2-40B4-BE49-F238E27FC236}">
                  <a16:creationId xmlns:a16="http://schemas.microsoft.com/office/drawing/2014/main" id="{D99E52B2-0FA5-4DAF-8882-57DC0DD1993E}"/>
                </a:ext>
              </a:extLst>
            </p:cNvPr>
            <p:cNvSpPr txBox="1"/>
            <p:nvPr/>
          </p:nvSpPr>
          <p:spPr>
            <a:xfrm>
              <a:off x="10010781" y="4625040"/>
              <a:ext cx="542919" cy="1767099"/>
            </a:xfrm>
            <a:prstGeom prst="rect">
              <a:avLst/>
            </a:prstGeom>
            <a:solidFill>
              <a:schemeClr val="bg1"/>
            </a:solidFill>
          </p:spPr>
          <p:txBody>
            <a:bodyPr wrap="square" rtlCol="0">
              <a:spAutoFit/>
            </a:bodyPr>
            <a:lstStyle/>
            <a:p>
              <a:endParaRPr lang="en-US" dirty="0"/>
            </a:p>
          </p:txBody>
        </p:sp>
      </p:grpSp>
      <p:grpSp>
        <p:nvGrpSpPr>
          <p:cNvPr id="115" name="Group 114">
            <a:extLst>
              <a:ext uri="{FF2B5EF4-FFF2-40B4-BE49-F238E27FC236}">
                <a16:creationId xmlns:a16="http://schemas.microsoft.com/office/drawing/2014/main" id="{D3EE0640-B476-4F22-A51B-620CC44DE30C}"/>
              </a:ext>
            </a:extLst>
          </p:cNvPr>
          <p:cNvGrpSpPr/>
          <p:nvPr/>
        </p:nvGrpSpPr>
        <p:grpSpPr>
          <a:xfrm>
            <a:off x="624481" y="957943"/>
            <a:ext cx="4197072" cy="5341855"/>
            <a:chOff x="547473" y="1234396"/>
            <a:chExt cx="4348832" cy="5535008"/>
          </a:xfrm>
        </p:grpSpPr>
        <p:pic>
          <p:nvPicPr>
            <p:cNvPr id="116" name="Content Placeholder 3">
              <a:extLst>
                <a:ext uri="{FF2B5EF4-FFF2-40B4-BE49-F238E27FC236}">
                  <a16:creationId xmlns:a16="http://schemas.microsoft.com/office/drawing/2014/main" id="{A2FE5E05-6A98-4469-9CF7-CB766A1490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473" y="1234396"/>
              <a:ext cx="4348832" cy="5535008"/>
            </a:xfrm>
            <a:prstGeom prst="rect">
              <a:avLst/>
            </a:prstGeom>
          </p:spPr>
        </p:pic>
        <p:sp>
          <p:nvSpPr>
            <p:cNvPr id="117" name="TextBox 116">
              <a:extLst>
                <a:ext uri="{FF2B5EF4-FFF2-40B4-BE49-F238E27FC236}">
                  <a16:creationId xmlns:a16="http://schemas.microsoft.com/office/drawing/2014/main" id="{0A49659A-5048-45CF-9980-25AF6182CD48}"/>
                </a:ext>
              </a:extLst>
            </p:cNvPr>
            <p:cNvSpPr txBox="1"/>
            <p:nvPr/>
          </p:nvSpPr>
          <p:spPr>
            <a:xfrm>
              <a:off x="3000375" y="4380378"/>
              <a:ext cx="445267" cy="2362200"/>
            </a:xfrm>
            <a:prstGeom prst="rect">
              <a:avLst/>
            </a:prstGeom>
            <a:solidFill>
              <a:schemeClr val="bg1"/>
            </a:solidFill>
          </p:spPr>
          <p:txBody>
            <a:bodyPr wrap="square" rtlCol="0">
              <a:spAutoFit/>
            </a:bodyPr>
            <a:lstStyle/>
            <a:p>
              <a:endParaRPr lang="en-US" dirty="0"/>
            </a:p>
          </p:txBody>
        </p:sp>
      </p:grpSp>
      <p:pic>
        <p:nvPicPr>
          <p:cNvPr id="119" name="Picture 118">
            <a:extLst>
              <a:ext uri="{FF2B5EF4-FFF2-40B4-BE49-F238E27FC236}">
                <a16:creationId xmlns:a16="http://schemas.microsoft.com/office/drawing/2014/main" id="{0200E096-BA63-4602-8F89-5CE98B8352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731"/>
          <a:stretch/>
        </p:blipFill>
        <p:spPr>
          <a:xfrm>
            <a:off x="3098972" y="2910585"/>
            <a:ext cx="409541" cy="3467100"/>
          </a:xfrm>
          <a:prstGeom prst="rect">
            <a:avLst/>
          </a:prstGeom>
        </p:spPr>
      </p:pic>
      <p:sp>
        <p:nvSpPr>
          <p:cNvPr id="135" name="Arrow: Striped Right 134">
            <a:extLst>
              <a:ext uri="{FF2B5EF4-FFF2-40B4-BE49-F238E27FC236}">
                <a16:creationId xmlns:a16="http://schemas.microsoft.com/office/drawing/2014/main" id="{0E38C26A-04FE-4ADF-B219-A5F9EDD236FB}"/>
              </a:ext>
            </a:extLst>
          </p:cNvPr>
          <p:cNvSpPr/>
          <p:nvPr/>
        </p:nvSpPr>
        <p:spPr>
          <a:xfrm>
            <a:off x="4526395" y="1623914"/>
            <a:ext cx="2615082" cy="1070859"/>
          </a:xfrm>
          <a:prstGeom prst="stripedRightArrow">
            <a:avLst/>
          </a:prstGeom>
          <a:solidFill>
            <a:srgbClr val="2259A8"/>
          </a:solidFill>
          <a:ln>
            <a:solidFill>
              <a:srgbClr val="2259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Re-classification</a:t>
            </a:r>
          </a:p>
        </p:txBody>
      </p:sp>
      <p:sp>
        <p:nvSpPr>
          <p:cNvPr id="140" name="TextBox 139">
            <a:extLst>
              <a:ext uri="{FF2B5EF4-FFF2-40B4-BE49-F238E27FC236}">
                <a16:creationId xmlns:a16="http://schemas.microsoft.com/office/drawing/2014/main" id="{E5E2F019-3400-4FE6-B0ED-25C38F62B955}"/>
              </a:ext>
            </a:extLst>
          </p:cNvPr>
          <p:cNvSpPr txBox="1"/>
          <p:nvPr/>
        </p:nvSpPr>
        <p:spPr>
          <a:xfrm>
            <a:off x="9957256" y="1026572"/>
            <a:ext cx="536547" cy="1091370"/>
          </a:xfrm>
          <a:prstGeom prst="rect">
            <a:avLst/>
          </a:prstGeom>
          <a:solidFill>
            <a:schemeClr val="bg1"/>
          </a:solidFill>
        </p:spPr>
        <p:txBody>
          <a:bodyPr wrap="square" rtlCol="0">
            <a:spAutoFit/>
          </a:bodyPr>
          <a:lstStyle/>
          <a:p>
            <a:endParaRPr lang="en-US" dirty="0"/>
          </a:p>
        </p:txBody>
      </p:sp>
      <p:sp>
        <p:nvSpPr>
          <p:cNvPr id="141" name="TextBox 140">
            <a:extLst>
              <a:ext uri="{FF2B5EF4-FFF2-40B4-BE49-F238E27FC236}">
                <a16:creationId xmlns:a16="http://schemas.microsoft.com/office/drawing/2014/main" id="{73120619-C59E-475F-B5A8-866D40325594}"/>
              </a:ext>
            </a:extLst>
          </p:cNvPr>
          <p:cNvSpPr txBox="1"/>
          <p:nvPr/>
        </p:nvSpPr>
        <p:spPr>
          <a:xfrm>
            <a:off x="2996335" y="989740"/>
            <a:ext cx="536547" cy="1091370"/>
          </a:xfrm>
          <a:prstGeom prst="rect">
            <a:avLst/>
          </a:prstGeom>
          <a:solidFill>
            <a:schemeClr val="bg1"/>
          </a:solidFill>
        </p:spPr>
        <p:txBody>
          <a:bodyPr wrap="square" rtlCol="0">
            <a:spAutoFit/>
          </a:bodyPr>
          <a:lstStyle/>
          <a:p>
            <a:endParaRPr lang="en-US" dirty="0"/>
          </a:p>
        </p:txBody>
      </p:sp>
      <p:sp>
        <p:nvSpPr>
          <p:cNvPr id="142" name="TextBox 141">
            <a:extLst>
              <a:ext uri="{FF2B5EF4-FFF2-40B4-BE49-F238E27FC236}">
                <a16:creationId xmlns:a16="http://schemas.microsoft.com/office/drawing/2014/main" id="{86E74D0E-95F2-4AE8-A943-98E823C467AE}"/>
              </a:ext>
            </a:extLst>
          </p:cNvPr>
          <p:cNvSpPr txBox="1"/>
          <p:nvPr/>
        </p:nvSpPr>
        <p:spPr>
          <a:xfrm>
            <a:off x="3236342" y="1014985"/>
            <a:ext cx="536547" cy="1091370"/>
          </a:xfrm>
          <a:prstGeom prst="rect">
            <a:avLst/>
          </a:prstGeom>
          <a:solidFill>
            <a:schemeClr val="bg1"/>
          </a:solidFill>
        </p:spPr>
        <p:txBody>
          <a:bodyPr wrap="square" rtlCol="0">
            <a:spAutoFit/>
          </a:bodyPr>
          <a:lstStyle/>
          <a:p>
            <a:endParaRPr lang="en-US" dirty="0"/>
          </a:p>
        </p:txBody>
      </p:sp>
      <p:grpSp>
        <p:nvGrpSpPr>
          <p:cNvPr id="143" name="Group 142">
            <a:extLst>
              <a:ext uri="{FF2B5EF4-FFF2-40B4-BE49-F238E27FC236}">
                <a16:creationId xmlns:a16="http://schemas.microsoft.com/office/drawing/2014/main" id="{2F00D83D-CD79-4C56-9AE4-5C38A872A8B0}"/>
              </a:ext>
            </a:extLst>
          </p:cNvPr>
          <p:cNvGrpSpPr/>
          <p:nvPr/>
        </p:nvGrpSpPr>
        <p:grpSpPr>
          <a:xfrm>
            <a:off x="10026248" y="1323444"/>
            <a:ext cx="1102238" cy="1484563"/>
            <a:chOff x="15075266" y="10825019"/>
            <a:chExt cx="1102238" cy="1484563"/>
          </a:xfrm>
        </p:grpSpPr>
        <p:pic>
          <p:nvPicPr>
            <p:cNvPr id="144" name="Picture 143" descr="A close up of a map&#10;&#10;Description automatically generated">
              <a:extLst>
                <a:ext uri="{FF2B5EF4-FFF2-40B4-BE49-F238E27FC236}">
                  <a16:creationId xmlns:a16="http://schemas.microsoft.com/office/drawing/2014/main" id="{8CAAC7FA-AA60-47B3-B809-921770CBD9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145" name="TextBox 144">
              <a:extLst>
                <a:ext uri="{FF2B5EF4-FFF2-40B4-BE49-F238E27FC236}">
                  <a16:creationId xmlns:a16="http://schemas.microsoft.com/office/drawing/2014/main" id="{99484533-74F0-4D0C-9A5C-3B7B039C5E79}"/>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sp>
        <p:nvSpPr>
          <p:cNvPr id="111" name="TextBox 110">
            <a:extLst>
              <a:ext uri="{FF2B5EF4-FFF2-40B4-BE49-F238E27FC236}">
                <a16:creationId xmlns:a16="http://schemas.microsoft.com/office/drawing/2014/main" id="{4AF10C95-33EA-415C-A784-E93D1C8159EB}"/>
              </a:ext>
            </a:extLst>
          </p:cNvPr>
          <p:cNvSpPr txBox="1"/>
          <p:nvPr/>
        </p:nvSpPr>
        <p:spPr>
          <a:xfrm>
            <a:off x="795700" y="6299798"/>
            <a:ext cx="155573"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12" name="TextBox 111">
            <a:extLst>
              <a:ext uri="{FF2B5EF4-FFF2-40B4-BE49-F238E27FC236}">
                <a16:creationId xmlns:a16="http://schemas.microsoft.com/office/drawing/2014/main" id="{124F0518-FA59-444B-9A3C-DAF9E209195F}"/>
              </a:ext>
            </a:extLst>
          </p:cNvPr>
          <p:cNvSpPr txBox="1"/>
          <p:nvPr/>
        </p:nvSpPr>
        <p:spPr>
          <a:xfrm>
            <a:off x="1829288" y="6310238"/>
            <a:ext cx="1196109" cy="307777"/>
          </a:xfrm>
          <a:prstGeom prst="rect">
            <a:avLst/>
          </a:prstGeom>
          <a:noFill/>
        </p:spPr>
        <p:txBody>
          <a:bodyPr wrap="square" rtlCol="0">
            <a:spAutoFit/>
          </a:bodyPr>
          <a:lstStyle/>
          <a:p>
            <a:r>
              <a:rPr lang="en-US" sz="1400" dirty="0">
                <a:solidFill>
                  <a:schemeClr val="tx1">
                    <a:lumMod val="75000"/>
                    <a:lumOff val="25000"/>
                  </a:schemeClr>
                </a:solidFill>
              </a:rPr>
              <a:t>16 Miles</a:t>
            </a:r>
          </a:p>
        </p:txBody>
      </p:sp>
      <p:pic>
        <p:nvPicPr>
          <p:cNvPr id="146" name="Picture 145">
            <a:extLst>
              <a:ext uri="{FF2B5EF4-FFF2-40B4-BE49-F238E27FC236}">
                <a16:creationId xmlns:a16="http://schemas.microsoft.com/office/drawing/2014/main" id="{D0759D9E-8534-4F5F-BE00-02819A23D3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250" y="6228458"/>
            <a:ext cx="2107406" cy="133543"/>
          </a:xfrm>
          <a:prstGeom prst="rect">
            <a:avLst/>
          </a:prstGeom>
        </p:spPr>
      </p:pic>
      <p:grpSp>
        <p:nvGrpSpPr>
          <p:cNvPr id="148" name="Group 147">
            <a:extLst>
              <a:ext uri="{FF2B5EF4-FFF2-40B4-BE49-F238E27FC236}">
                <a16:creationId xmlns:a16="http://schemas.microsoft.com/office/drawing/2014/main" id="{EE932DBE-8C23-43C7-8655-BAE4133CD521}"/>
              </a:ext>
            </a:extLst>
          </p:cNvPr>
          <p:cNvGrpSpPr/>
          <p:nvPr/>
        </p:nvGrpSpPr>
        <p:grpSpPr>
          <a:xfrm>
            <a:off x="7424586" y="6258907"/>
            <a:ext cx="2444993" cy="389557"/>
            <a:chOff x="476250" y="6228458"/>
            <a:chExt cx="2444993" cy="389557"/>
          </a:xfrm>
        </p:grpSpPr>
        <p:sp>
          <p:nvSpPr>
            <p:cNvPr id="149" name="TextBox 148">
              <a:extLst>
                <a:ext uri="{FF2B5EF4-FFF2-40B4-BE49-F238E27FC236}">
                  <a16:creationId xmlns:a16="http://schemas.microsoft.com/office/drawing/2014/main" id="{CC1E595A-9680-43A5-A3CE-5AC48C30499D}"/>
                </a:ext>
              </a:extLst>
            </p:cNvPr>
            <p:cNvSpPr txBox="1"/>
            <p:nvPr/>
          </p:nvSpPr>
          <p:spPr>
            <a:xfrm>
              <a:off x="795700" y="6299798"/>
              <a:ext cx="155573"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50" name="TextBox 149">
              <a:extLst>
                <a:ext uri="{FF2B5EF4-FFF2-40B4-BE49-F238E27FC236}">
                  <a16:creationId xmlns:a16="http://schemas.microsoft.com/office/drawing/2014/main" id="{33CAFDF2-5B4E-4B4B-9BCC-A64D4B263C39}"/>
                </a:ext>
              </a:extLst>
            </p:cNvPr>
            <p:cNvSpPr txBox="1"/>
            <p:nvPr/>
          </p:nvSpPr>
          <p:spPr>
            <a:xfrm>
              <a:off x="1919946" y="6310238"/>
              <a:ext cx="1001297" cy="307777"/>
            </a:xfrm>
            <a:prstGeom prst="rect">
              <a:avLst/>
            </a:prstGeom>
            <a:noFill/>
          </p:spPr>
          <p:txBody>
            <a:bodyPr wrap="square" rtlCol="0">
              <a:spAutoFit/>
            </a:bodyPr>
            <a:lstStyle/>
            <a:p>
              <a:r>
                <a:rPr lang="en-US" sz="1400" dirty="0">
                  <a:solidFill>
                    <a:schemeClr val="tx1">
                      <a:lumMod val="75000"/>
                      <a:lumOff val="25000"/>
                    </a:schemeClr>
                  </a:solidFill>
                </a:rPr>
                <a:t>16 Miles</a:t>
              </a:r>
            </a:p>
          </p:txBody>
        </p:sp>
        <p:pic>
          <p:nvPicPr>
            <p:cNvPr id="151" name="Picture 150">
              <a:extLst>
                <a:ext uri="{FF2B5EF4-FFF2-40B4-BE49-F238E27FC236}">
                  <a16:creationId xmlns:a16="http://schemas.microsoft.com/office/drawing/2014/main" id="{E9544713-7F56-47BE-B1E2-CD817502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250" y="6228458"/>
              <a:ext cx="2107406" cy="133543"/>
            </a:xfrm>
            <a:prstGeom prst="rect">
              <a:avLst/>
            </a:prstGeom>
          </p:spPr>
        </p:pic>
      </p:grpSp>
      <p:sp>
        <p:nvSpPr>
          <p:cNvPr id="152" name="TextBox 151">
            <a:extLst>
              <a:ext uri="{FF2B5EF4-FFF2-40B4-BE49-F238E27FC236}">
                <a16:creationId xmlns:a16="http://schemas.microsoft.com/office/drawing/2014/main" id="{A00AD3B7-8333-4162-8EC4-BC7F2A970370}"/>
              </a:ext>
            </a:extLst>
          </p:cNvPr>
          <p:cNvSpPr txBox="1"/>
          <p:nvPr/>
        </p:nvSpPr>
        <p:spPr>
          <a:xfrm>
            <a:off x="3087397" y="2694773"/>
            <a:ext cx="2222734" cy="338554"/>
          </a:xfrm>
          <a:prstGeom prst="rect">
            <a:avLst/>
          </a:prstGeom>
          <a:noFill/>
        </p:spPr>
        <p:txBody>
          <a:bodyPr wrap="square" rtlCol="0">
            <a:spAutoFit/>
          </a:bodyPr>
          <a:lstStyle/>
          <a:p>
            <a:r>
              <a:rPr lang="en-US" sz="1600" b="1" dirty="0">
                <a:solidFill>
                  <a:schemeClr val="tx1">
                    <a:lumMod val="75000"/>
                    <a:lumOff val="25000"/>
                  </a:schemeClr>
                </a:solidFill>
              </a:rPr>
              <a:t>NLCD Classes</a:t>
            </a:r>
          </a:p>
        </p:txBody>
      </p:sp>
      <p:grpSp>
        <p:nvGrpSpPr>
          <p:cNvPr id="154" name="Group 153">
            <a:extLst>
              <a:ext uri="{FF2B5EF4-FFF2-40B4-BE49-F238E27FC236}">
                <a16:creationId xmlns:a16="http://schemas.microsoft.com/office/drawing/2014/main" id="{10CDAA63-52FE-48B0-8E36-F9028B3B0206}"/>
              </a:ext>
            </a:extLst>
          </p:cNvPr>
          <p:cNvGrpSpPr/>
          <p:nvPr/>
        </p:nvGrpSpPr>
        <p:grpSpPr>
          <a:xfrm>
            <a:off x="9628786" y="3775150"/>
            <a:ext cx="2305497" cy="1792492"/>
            <a:chOff x="9863551" y="3931939"/>
            <a:chExt cx="1898743" cy="1792492"/>
          </a:xfrm>
        </p:grpSpPr>
        <p:pic>
          <p:nvPicPr>
            <p:cNvPr id="155" name="Picture 154">
              <a:extLst>
                <a:ext uri="{FF2B5EF4-FFF2-40B4-BE49-F238E27FC236}">
                  <a16:creationId xmlns:a16="http://schemas.microsoft.com/office/drawing/2014/main" id="{5C7A6637-DC88-4291-83FD-DA5E7DEB9322}"/>
                </a:ext>
              </a:extLst>
            </p:cNvPr>
            <p:cNvPicPr>
              <a:picLocks noChangeAspect="1"/>
            </p:cNvPicPr>
            <p:nvPr/>
          </p:nvPicPr>
          <p:blipFill>
            <a:blip r:embed="rId8"/>
            <a:stretch>
              <a:fillRect/>
            </a:stretch>
          </p:blipFill>
          <p:spPr>
            <a:xfrm>
              <a:off x="9894310" y="3943929"/>
              <a:ext cx="261990" cy="1549113"/>
            </a:xfrm>
            <a:prstGeom prst="rect">
              <a:avLst/>
            </a:prstGeom>
          </p:spPr>
        </p:pic>
        <p:sp>
          <p:nvSpPr>
            <p:cNvPr id="156" name="TextBox 155">
              <a:extLst>
                <a:ext uri="{FF2B5EF4-FFF2-40B4-BE49-F238E27FC236}">
                  <a16:creationId xmlns:a16="http://schemas.microsoft.com/office/drawing/2014/main" id="{299F65EB-C4C0-409A-885A-1C9A82B812FD}"/>
                </a:ext>
              </a:extLst>
            </p:cNvPr>
            <p:cNvSpPr txBox="1"/>
            <p:nvPr/>
          </p:nvSpPr>
          <p:spPr>
            <a:xfrm>
              <a:off x="10061862" y="4123993"/>
              <a:ext cx="1700432" cy="1600438"/>
            </a:xfrm>
            <a:prstGeom prst="rect">
              <a:avLst/>
            </a:prstGeom>
            <a:noFill/>
          </p:spPr>
          <p:txBody>
            <a:bodyPr wrap="square" rtlCol="0">
              <a:spAutoFit/>
            </a:bodyPr>
            <a:lstStyle/>
            <a:p>
              <a:r>
                <a:rPr lang="en-US" sz="1400" dirty="0">
                  <a:solidFill>
                    <a:schemeClr val="tx1">
                      <a:lumMod val="75000"/>
                      <a:lumOff val="25000"/>
                    </a:schemeClr>
                  </a:solidFill>
                </a:rPr>
                <a:t>Developed, Low</a:t>
              </a:r>
            </a:p>
            <a:p>
              <a:r>
                <a:rPr lang="en-US" sz="1400" dirty="0">
                  <a:solidFill>
                    <a:schemeClr val="tx1">
                      <a:lumMod val="75000"/>
                      <a:lumOff val="25000"/>
                    </a:schemeClr>
                  </a:solidFill>
                </a:rPr>
                <a:t>Developed, Medium</a:t>
              </a:r>
            </a:p>
            <a:p>
              <a:r>
                <a:rPr lang="en-US" sz="1400" dirty="0">
                  <a:solidFill>
                    <a:schemeClr val="tx1">
                      <a:lumMod val="75000"/>
                      <a:lumOff val="25000"/>
                    </a:schemeClr>
                  </a:solidFill>
                </a:rPr>
                <a:t>Developed, High</a:t>
              </a:r>
            </a:p>
            <a:p>
              <a:r>
                <a:rPr lang="en-US" sz="1400" dirty="0">
                  <a:solidFill>
                    <a:schemeClr val="tx1">
                      <a:lumMod val="75000"/>
                      <a:lumOff val="25000"/>
                    </a:schemeClr>
                  </a:solidFill>
                </a:rPr>
                <a:t>Barren Land</a:t>
              </a:r>
            </a:p>
            <a:p>
              <a:r>
                <a:rPr lang="en-US" sz="1400" dirty="0">
                  <a:solidFill>
                    <a:schemeClr val="tx1">
                      <a:lumMod val="75000"/>
                      <a:lumOff val="25000"/>
                    </a:schemeClr>
                  </a:solidFill>
                </a:rPr>
                <a:t>Vegetation </a:t>
              </a:r>
            </a:p>
            <a:p>
              <a:r>
                <a:rPr lang="en-US" sz="1400" dirty="0">
                  <a:solidFill>
                    <a:schemeClr val="tx1">
                      <a:lumMod val="75000"/>
                      <a:lumOff val="25000"/>
                    </a:schemeClr>
                  </a:solidFill>
                </a:rPr>
                <a:t>Water</a:t>
              </a:r>
            </a:p>
            <a:p>
              <a:endParaRPr lang="en-US" sz="1400" dirty="0"/>
            </a:p>
          </p:txBody>
        </p:sp>
        <p:sp>
          <p:nvSpPr>
            <p:cNvPr id="157" name="TextBox 156">
              <a:extLst>
                <a:ext uri="{FF2B5EF4-FFF2-40B4-BE49-F238E27FC236}">
                  <a16:creationId xmlns:a16="http://schemas.microsoft.com/office/drawing/2014/main" id="{51AB1855-A99E-4869-817A-8E9085193769}"/>
                </a:ext>
              </a:extLst>
            </p:cNvPr>
            <p:cNvSpPr txBox="1"/>
            <p:nvPr/>
          </p:nvSpPr>
          <p:spPr>
            <a:xfrm>
              <a:off x="9863551" y="3931939"/>
              <a:ext cx="691820" cy="246221"/>
            </a:xfrm>
            <a:prstGeom prst="rect">
              <a:avLst/>
            </a:prstGeom>
            <a:solidFill>
              <a:schemeClr val="bg1"/>
            </a:solidFill>
          </p:spPr>
          <p:txBody>
            <a:bodyPr wrap="square" rtlCol="0">
              <a:spAutoFit/>
            </a:bodyPr>
            <a:lstStyle/>
            <a:p>
              <a:endParaRPr lang="en-US" dirty="0"/>
            </a:p>
          </p:txBody>
        </p:sp>
      </p:grpSp>
      <p:sp>
        <p:nvSpPr>
          <p:cNvPr id="153" name="TextBox 152">
            <a:extLst>
              <a:ext uri="{FF2B5EF4-FFF2-40B4-BE49-F238E27FC236}">
                <a16:creationId xmlns:a16="http://schemas.microsoft.com/office/drawing/2014/main" id="{4E7147BC-6922-4DE2-AF91-B5E6FE0D0465}"/>
              </a:ext>
            </a:extLst>
          </p:cNvPr>
          <p:cNvSpPr txBox="1"/>
          <p:nvPr/>
        </p:nvSpPr>
        <p:spPr>
          <a:xfrm>
            <a:off x="9605567" y="3711440"/>
            <a:ext cx="2222734" cy="338554"/>
          </a:xfrm>
          <a:prstGeom prst="rect">
            <a:avLst/>
          </a:prstGeom>
          <a:noFill/>
        </p:spPr>
        <p:txBody>
          <a:bodyPr wrap="square" rtlCol="0">
            <a:spAutoFit/>
          </a:bodyPr>
          <a:lstStyle/>
          <a:p>
            <a:r>
              <a:rPr lang="en-US" sz="1600" b="1" dirty="0">
                <a:solidFill>
                  <a:schemeClr val="tx1">
                    <a:lumMod val="75000"/>
                    <a:lumOff val="25000"/>
                  </a:schemeClr>
                </a:solidFill>
              </a:rPr>
              <a:t>General Land Cover</a:t>
            </a:r>
          </a:p>
        </p:txBody>
      </p:sp>
      <p:sp>
        <p:nvSpPr>
          <p:cNvPr id="46" name="TextBox 45">
            <a:extLst>
              <a:ext uri="{FF2B5EF4-FFF2-40B4-BE49-F238E27FC236}">
                <a16:creationId xmlns:a16="http://schemas.microsoft.com/office/drawing/2014/main" id="{6FD3A8E0-368A-4907-9DEA-AEFEED46B7FD}"/>
              </a:ext>
            </a:extLst>
          </p:cNvPr>
          <p:cNvSpPr txBox="1"/>
          <p:nvPr/>
        </p:nvSpPr>
        <p:spPr>
          <a:xfrm>
            <a:off x="3407248" y="2947700"/>
            <a:ext cx="3458773" cy="3754874"/>
          </a:xfrm>
          <a:prstGeom prst="rect">
            <a:avLst/>
          </a:prstGeom>
          <a:noFill/>
        </p:spPr>
        <p:txBody>
          <a:bodyPr wrap="square" rtlCol="0">
            <a:spAutoFit/>
          </a:bodyPr>
          <a:lstStyle/>
          <a:p>
            <a:r>
              <a:rPr lang="en-US" sz="1400" dirty="0">
                <a:solidFill>
                  <a:schemeClr val="tx1">
                    <a:lumMod val="75000"/>
                    <a:lumOff val="25000"/>
                  </a:schemeClr>
                </a:solidFill>
              </a:rPr>
              <a:t>Open Water</a:t>
            </a:r>
          </a:p>
          <a:p>
            <a:r>
              <a:rPr lang="en-US" sz="1400" dirty="0">
                <a:solidFill>
                  <a:schemeClr val="tx1">
                    <a:lumMod val="75000"/>
                    <a:lumOff val="25000"/>
                  </a:schemeClr>
                </a:solidFill>
              </a:rPr>
              <a:t>Perennial Snow/Ice</a:t>
            </a:r>
          </a:p>
          <a:p>
            <a:r>
              <a:rPr lang="en-US" sz="1400" dirty="0">
                <a:solidFill>
                  <a:schemeClr val="tx1">
                    <a:lumMod val="75000"/>
                    <a:lumOff val="25000"/>
                  </a:schemeClr>
                </a:solidFill>
              </a:rPr>
              <a:t>Developed, Open Space</a:t>
            </a:r>
          </a:p>
          <a:p>
            <a:r>
              <a:rPr lang="en-US" sz="1400" dirty="0">
                <a:solidFill>
                  <a:schemeClr val="tx1">
                    <a:lumMod val="75000"/>
                    <a:lumOff val="25000"/>
                  </a:schemeClr>
                </a:solidFill>
              </a:rPr>
              <a:t>Developed, Low Intensity</a:t>
            </a:r>
          </a:p>
          <a:p>
            <a:r>
              <a:rPr lang="en-US" sz="1400" dirty="0">
                <a:solidFill>
                  <a:schemeClr val="tx1">
                    <a:lumMod val="75000"/>
                    <a:lumOff val="25000"/>
                  </a:schemeClr>
                </a:solidFill>
              </a:rPr>
              <a:t>Developed, Medium Intensity</a:t>
            </a:r>
          </a:p>
          <a:p>
            <a:r>
              <a:rPr lang="en-US" sz="1400" dirty="0">
                <a:solidFill>
                  <a:schemeClr val="tx1">
                    <a:lumMod val="75000"/>
                    <a:lumOff val="25000"/>
                  </a:schemeClr>
                </a:solidFill>
              </a:rPr>
              <a:t>Developed, High Intensity</a:t>
            </a:r>
          </a:p>
          <a:p>
            <a:r>
              <a:rPr lang="en-US" sz="1400" dirty="0">
                <a:solidFill>
                  <a:schemeClr val="tx1">
                    <a:lumMod val="75000"/>
                    <a:lumOff val="25000"/>
                  </a:schemeClr>
                </a:solidFill>
              </a:rPr>
              <a:t>Barren Land</a:t>
            </a:r>
          </a:p>
          <a:p>
            <a:r>
              <a:rPr lang="en-US" sz="1400" dirty="0">
                <a:solidFill>
                  <a:schemeClr val="tx1">
                    <a:lumMod val="75000"/>
                    <a:lumOff val="25000"/>
                  </a:schemeClr>
                </a:solidFill>
              </a:rPr>
              <a:t>Deciduous Forest</a:t>
            </a:r>
          </a:p>
          <a:p>
            <a:r>
              <a:rPr lang="en-US" sz="1400" dirty="0">
                <a:solidFill>
                  <a:schemeClr val="tx1">
                    <a:lumMod val="75000"/>
                    <a:lumOff val="25000"/>
                  </a:schemeClr>
                </a:solidFill>
              </a:rPr>
              <a:t>Evergreen Forest</a:t>
            </a:r>
          </a:p>
          <a:p>
            <a:r>
              <a:rPr lang="en-US" sz="1400" dirty="0">
                <a:solidFill>
                  <a:schemeClr val="tx1">
                    <a:lumMod val="75000"/>
                    <a:lumOff val="25000"/>
                  </a:schemeClr>
                </a:solidFill>
              </a:rPr>
              <a:t>Mixed Forest</a:t>
            </a:r>
          </a:p>
          <a:p>
            <a:r>
              <a:rPr lang="en-US" sz="1400" dirty="0">
                <a:solidFill>
                  <a:schemeClr val="tx1">
                    <a:lumMod val="75000"/>
                    <a:lumOff val="25000"/>
                  </a:schemeClr>
                </a:solidFill>
              </a:rPr>
              <a:t>Shrub/Scrub</a:t>
            </a:r>
          </a:p>
          <a:p>
            <a:r>
              <a:rPr lang="en-US" sz="1400" dirty="0">
                <a:solidFill>
                  <a:schemeClr val="tx1">
                    <a:lumMod val="75000"/>
                    <a:lumOff val="25000"/>
                  </a:schemeClr>
                </a:solidFill>
              </a:rPr>
              <a:t>Herbaceous</a:t>
            </a:r>
          </a:p>
          <a:p>
            <a:r>
              <a:rPr lang="en-US" sz="1400" dirty="0">
                <a:solidFill>
                  <a:schemeClr val="tx1">
                    <a:lumMod val="75000"/>
                    <a:lumOff val="25000"/>
                  </a:schemeClr>
                </a:solidFill>
              </a:rPr>
              <a:t>Hay/Pasture</a:t>
            </a:r>
          </a:p>
          <a:p>
            <a:r>
              <a:rPr lang="en-US" sz="1400" dirty="0">
                <a:solidFill>
                  <a:schemeClr val="tx1">
                    <a:lumMod val="75000"/>
                    <a:lumOff val="25000"/>
                  </a:schemeClr>
                </a:solidFill>
              </a:rPr>
              <a:t>Cultivated Crops</a:t>
            </a:r>
          </a:p>
          <a:p>
            <a:r>
              <a:rPr lang="en-US" sz="1400" dirty="0">
                <a:solidFill>
                  <a:schemeClr val="tx1">
                    <a:lumMod val="75000"/>
                    <a:lumOff val="25000"/>
                  </a:schemeClr>
                </a:solidFill>
              </a:rPr>
              <a:t>Woody Wetlands</a:t>
            </a:r>
          </a:p>
          <a:p>
            <a:r>
              <a:rPr lang="en-US" sz="1400" dirty="0">
                <a:solidFill>
                  <a:schemeClr val="tx1">
                    <a:lumMod val="75000"/>
                    <a:lumOff val="25000"/>
                  </a:schemeClr>
                </a:solidFill>
              </a:rPr>
              <a:t>Emergent Herbaceous Wetlands</a:t>
            </a:r>
          </a:p>
          <a:p>
            <a:endParaRPr lang="en-US" sz="1400" dirty="0"/>
          </a:p>
        </p:txBody>
      </p:sp>
    </p:spTree>
    <p:extLst>
      <p:ext uri="{BB962C8B-B14F-4D97-AF65-F5344CB8AC3E}">
        <p14:creationId xmlns:p14="http://schemas.microsoft.com/office/powerpoint/2010/main" val="621725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4508C59-BB22-4609-81A4-E1CC04219668}"/>
              </a:ext>
            </a:extLst>
          </p:cNvPr>
          <p:cNvSpPr/>
          <p:nvPr/>
        </p:nvSpPr>
        <p:spPr>
          <a:xfrm>
            <a:off x="10447684" y="4538909"/>
            <a:ext cx="348328" cy="1297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Rectangle 28">
            <a:extLst>
              <a:ext uri="{FF2B5EF4-FFF2-40B4-BE49-F238E27FC236}">
                <a16:creationId xmlns:a16="http://schemas.microsoft.com/office/drawing/2014/main" id="{C590C8BD-1039-4A15-BD0F-DDB4379ECCF3}"/>
              </a:ext>
            </a:extLst>
          </p:cNvPr>
          <p:cNvSpPr/>
          <p:nvPr/>
        </p:nvSpPr>
        <p:spPr>
          <a:xfrm>
            <a:off x="2868605" y="4827206"/>
            <a:ext cx="1736606" cy="1547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 name="Picture 30">
            <a:extLst>
              <a:ext uri="{FF2B5EF4-FFF2-40B4-BE49-F238E27FC236}">
                <a16:creationId xmlns:a16="http://schemas.microsoft.com/office/drawing/2014/main" id="{9515C6D3-900B-44E5-A285-F67010571E0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 r="46323"/>
          <a:stretch/>
        </p:blipFill>
        <p:spPr>
          <a:xfrm>
            <a:off x="7997044" y="1095466"/>
            <a:ext cx="2065680" cy="4935933"/>
          </a:xfrm>
          <a:prstGeom prst="rect">
            <a:avLst/>
          </a:prstGeom>
        </p:spPr>
      </p:pic>
      <p:pic>
        <p:nvPicPr>
          <p:cNvPr id="32" name="Picture 31">
            <a:extLst>
              <a:ext uri="{FF2B5EF4-FFF2-40B4-BE49-F238E27FC236}">
                <a16:creationId xmlns:a16="http://schemas.microsoft.com/office/drawing/2014/main" id="{B1B85781-689B-4B97-B202-24F6DEA31C6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358187" y="1068738"/>
            <a:ext cx="2237447" cy="4774218"/>
          </a:xfrm>
          <a:prstGeom prst="rect">
            <a:avLst/>
          </a:prstGeom>
        </p:spPr>
      </p:pic>
      <p:grpSp>
        <p:nvGrpSpPr>
          <p:cNvPr id="87" name="Group 86">
            <a:extLst>
              <a:ext uri="{FF2B5EF4-FFF2-40B4-BE49-F238E27FC236}">
                <a16:creationId xmlns:a16="http://schemas.microsoft.com/office/drawing/2014/main" id="{567E1A0E-A506-4D26-B42C-D28D0A520FE1}"/>
              </a:ext>
            </a:extLst>
          </p:cNvPr>
          <p:cNvGrpSpPr/>
          <p:nvPr/>
        </p:nvGrpSpPr>
        <p:grpSpPr>
          <a:xfrm>
            <a:off x="167119" y="5994338"/>
            <a:ext cx="2599763" cy="401278"/>
            <a:chOff x="624588" y="6035394"/>
            <a:chExt cx="2599763" cy="401278"/>
          </a:xfrm>
        </p:grpSpPr>
        <p:pic>
          <p:nvPicPr>
            <p:cNvPr id="33" name="Picture 32">
              <a:extLst>
                <a:ext uri="{FF2B5EF4-FFF2-40B4-BE49-F238E27FC236}">
                  <a16:creationId xmlns:a16="http://schemas.microsoft.com/office/drawing/2014/main" id="{96E5B2A8-03C0-4588-B72E-A6EDD68FAC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588" y="6035394"/>
              <a:ext cx="2368997" cy="133543"/>
            </a:xfrm>
            <a:prstGeom prst="rect">
              <a:avLst/>
            </a:prstGeom>
          </p:spPr>
        </p:pic>
        <p:sp>
          <p:nvSpPr>
            <p:cNvPr id="34" name="TextBox 33">
              <a:extLst>
                <a:ext uri="{FF2B5EF4-FFF2-40B4-BE49-F238E27FC236}">
                  <a16:creationId xmlns:a16="http://schemas.microsoft.com/office/drawing/2014/main" id="{6FA1AE79-DC9A-4707-80FA-7438BB1D767C}"/>
                </a:ext>
              </a:extLst>
            </p:cNvPr>
            <p:cNvSpPr txBox="1"/>
            <p:nvPr/>
          </p:nvSpPr>
          <p:spPr>
            <a:xfrm>
              <a:off x="2284808" y="6127418"/>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35" name="TextBox 34">
              <a:extLst>
                <a:ext uri="{FF2B5EF4-FFF2-40B4-BE49-F238E27FC236}">
                  <a16:creationId xmlns:a16="http://schemas.microsoft.com/office/drawing/2014/main" id="{78C740B0-6E8B-490A-BA20-50581523187F}"/>
                </a:ext>
              </a:extLst>
            </p:cNvPr>
            <p:cNvSpPr txBox="1"/>
            <p:nvPr/>
          </p:nvSpPr>
          <p:spPr>
            <a:xfrm>
              <a:off x="990768" y="6128467"/>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36" name="TextBox 35">
              <a:extLst>
                <a:ext uri="{FF2B5EF4-FFF2-40B4-BE49-F238E27FC236}">
                  <a16:creationId xmlns:a16="http://schemas.microsoft.com/office/drawing/2014/main" id="{AE639FEE-B7E2-4A27-AB9D-D587B9665A64}"/>
                </a:ext>
              </a:extLst>
            </p:cNvPr>
            <p:cNvSpPr txBox="1"/>
            <p:nvPr/>
          </p:nvSpPr>
          <p:spPr>
            <a:xfrm>
              <a:off x="1324189" y="6128895"/>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37" name="TextBox 36">
              <a:extLst>
                <a:ext uri="{FF2B5EF4-FFF2-40B4-BE49-F238E27FC236}">
                  <a16:creationId xmlns:a16="http://schemas.microsoft.com/office/drawing/2014/main" id="{B650453A-6A28-4CF6-AB7A-52674721FBF3}"/>
                </a:ext>
              </a:extLst>
            </p:cNvPr>
            <p:cNvSpPr txBox="1"/>
            <p:nvPr/>
          </p:nvSpPr>
          <p:spPr>
            <a:xfrm>
              <a:off x="1633241" y="6128466"/>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nvGrpSpPr>
          <p:cNvPr id="40" name="Group 39">
            <a:extLst>
              <a:ext uri="{FF2B5EF4-FFF2-40B4-BE49-F238E27FC236}">
                <a16:creationId xmlns:a16="http://schemas.microsoft.com/office/drawing/2014/main" id="{B7F34830-9103-4AB2-8DA3-1DC7F655A880}"/>
              </a:ext>
            </a:extLst>
          </p:cNvPr>
          <p:cNvGrpSpPr/>
          <p:nvPr/>
        </p:nvGrpSpPr>
        <p:grpSpPr>
          <a:xfrm>
            <a:off x="2144162" y="4345287"/>
            <a:ext cx="2700007" cy="1830592"/>
            <a:chOff x="9863551" y="3849389"/>
            <a:chExt cx="2223650" cy="1830592"/>
          </a:xfrm>
        </p:grpSpPr>
        <p:pic>
          <p:nvPicPr>
            <p:cNvPr id="41" name="Picture 40">
              <a:extLst>
                <a:ext uri="{FF2B5EF4-FFF2-40B4-BE49-F238E27FC236}">
                  <a16:creationId xmlns:a16="http://schemas.microsoft.com/office/drawing/2014/main" id="{E5964A4E-403D-4D39-BBF5-0C90FA4CBCA8}"/>
                </a:ext>
              </a:extLst>
            </p:cNvPr>
            <p:cNvPicPr>
              <a:picLocks noChangeAspect="1"/>
            </p:cNvPicPr>
            <p:nvPr/>
          </p:nvPicPr>
          <p:blipFill>
            <a:blip r:embed="rId6"/>
            <a:stretch>
              <a:fillRect/>
            </a:stretch>
          </p:blipFill>
          <p:spPr>
            <a:xfrm>
              <a:off x="9894310" y="3927591"/>
              <a:ext cx="261990" cy="1488126"/>
            </a:xfrm>
            <a:prstGeom prst="rect">
              <a:avLst/>
            </a:prstGeom>
          </p:spPr>
        </p:pic>
        <p:sp>
          <p:nvSpPr>
            <p:cNvPr id="42" name="TextBox 41">
              <a:extLst>
                <a:ext uri="{FF2B5EF4-FFF2-40B4-BE49-F238E27FC236}">
                  <a16:creationId xmlns:a16="http://schemas.microsoft.com/office/drawing/2014/main" id="{00DF948E-C36D-4FAB-BED5-150C16A822D4}"/>
                </a:ext>
              </a:extLst>
            </p:cNvPr>
            <p:cNvSpPr txBox="1"/>
            <p:nvPr/>
          </p:nvSpPr>
          <p:spPr>
            <a:xfrm>
              <a:off x="10046174" y="4079543"/>
              <a:ext cx="2041027" cy="1600438"/>
            </a:xfrm>
            <a:prstGeom prst="rect">
              <a:avLst/>
            </a:prstGeom>
            <a:noFill/>
          </p:spPr>
          <p:txBody>
            <a:bodyPr wrap="square" rtlCol="0">
              <a:spAutoFit/>
            </a:bodyPr>
            <a:lstStyle/>
            <a:p>
              <a:r>
                <a:rPr lang="en-US" sz="1400" dirty="0">
                  <a:solidFill>
                    <a:schemeClr val="tx1">
                      <a:lumMod val="75000"/>
                      <a:lumOff val="25000"/>
                    </a:schemeClr>
                  </a:solidFill>
                </a:rPr>
                <a:t>Developed, Low</a:t>
              </a:r>
            </a:p>
            <a:p>
              <a:r>
                <a:rPr lang="en-US" sz="1400" dirty="0">
                  <a:solidFill>
                    <a:schemeClr val="tx1">
                      <a:lumMod val="75000"/>
                      <a:lumOff val="25000"/>
                    </a:schemeClr>
                  </a:solidFill>
                </a:rPr>
                <a:t>Developed, Med</a:t>
              </a:r>
            </a:p>
            <a:p>
              <a:r>
                <a:rPr lang="en-US" sz="1400" dirty="0">
                  <a:solidFill>
                    <a:schemeClr val="tx1">
                      <a:lumMod val="75000"/>
                      <a:lumOff val="25000"/>
                    </a:schemeClr>
                  </a:solidFill>
                </a:rPr>
                <a:t>Developed, High</a:t>
              </a:r>
            </a:p>
            <a:p>
              <a:r>
                <a:rPr lang="en-US" sz="1400" dirty="0">
                  <a:solidFill>
                    <a:schemeClr val="tx1">
                      <a:lumMod val="75000"/>
                      <a:lumOff val="25000"/>
                    </a:schemeClr>
                  </a:solidFill>
                </a:rPr>
                <a:t>Barren Land</a:t>
              </a:r>
            </a:p>
            <a:p>
              <a:r>
                <a:rPr lang="en-US" sz="1400" dirty="0">
                  <a:solidFill>
                    <a:schemeClr val="tx1">
                      <a:lumMod val="75000"/>
                      <a:lumOff val="25000"/>
                    </a:schemeClr>
                  </a:solidFill>
                </a:rPr>
                <a:t>Vegetation </a:t>
              </a:r>
            </a:p>
            <a:p>
              <a:r>
                <a:rPr lang="en-US" sz="1400" dirty="0">
                  <a:solidFill>
                    <a:schemeClr val="tx1">
                      <a:lumMod val="75000"/>
                      <a:lumOff val="25000"/>
                    </a:schemeClr>
                  </a:solidFill>
                </a:rPr>
                <a:t>Water</a:t>
              </a:r>
            </a:p>
            <a:p>
              <a:endParaRPr lang="en-US" sz="1400" dirty="0"/>
            </a:p>
          </p:txBody>
        </p:sp>
        <p:sp>
          <p:nvSpPr>
            <p:cNvPr id="43" name="TextBox 42">
              <a:extLst>
                <a:ext uri="{FF2B5EF4-FFF2-40B4-BE49-F238E27FC236}">
                  <a16:creationId xmlns:a16="http://schemas.microsoft.com/office/drawing/2014/main" id="{F103BCBD-C05B-4B1E-9007-90412CA7248D}"/>
                </a:ext>
              </a:extLst>
            </p:cNvPr>
            <p:cNvSpPr txBox="1"/>
            <p:nvPr/>
          </p:nvSpPr>
          <p:spPr>
            <a:xfrm>
              <a:off x="9863551" y="3849389"/>
              <a:ext cx="691820" cy="307777"/>
            </a:xfrm>
            <a:prstGeom prst="rect">
              <a:avLst/>
            </a:prstGeom>
            <a:solidFill>
              <a:schemeClr val="bg1"/>
            </a:solidFill>
          </p:spPr>
          <p:txBody>
            <a:bodyPr wrap="square" rtlCol="0">
              <a:spAutoFit/>
            </a:bodyPr>
            <a:lstStyle/>
            <a:p>
              <a:endParaRPr lang="en-US" sz="1400" dirty="0"/>
            </a:p>
          </p:txBody>
        </p:sp>
      </p:grpSp>
      <p:grpSp>
        <p:nvGrpSpPr>
          <p:cNvPr id="78" name="Group 77">
            <a:extLst>
              <a:ext uri="{FF2B5EF4-FFF2-40B4-BE49-F238E27FC236}">
                <a16:creationId xmlns:a16="http://schemas.microsoft.com/office/drawing/2014/main" id="{16A878DD-1112-43FD-A014-9454CA31636B}"/>
              </a:ext>
            </a:extLst>
          </p:cNvPr>
          <p:cNvGrpSpPr/>
          <p:nvPr/>
        </p:nvGrpSpPr>
        <p:grpSpPr>
          <a:xfrm>
            <a:off x="4204807" y="1102644"/>
            <a:ext cx="2132017" cy="4634839"/>
            <a:chOff x="20532721" y="16147796"/>
            <a:chExt cx="2132017" cy="4634839"/>
          </a:xfrm>
        </p:grpSpPr>
        <p:pic>
          <p:nvPicPr>
            <p:cNvPr id="79" name="Content Placeholder 4">
              <a:extLst>
                <a:ext uri="{FF2B5EF4-FFF2-40B4-BE49-F238E27FC236}">
                  <a16:creationId xmlns:a16="http://schemas.microsoft.com/office/drawing/2014/main" id="{FBFEDD9F-C8FF-499B-8B28-D59729F317F5}"/>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20532721" y="16147796"/>
              <a:ext cx="2132017" cy="4634839"/>
            </a:xfrm>
            <a:prstGeom prst="rect">
              <a:avLst/>
            </a:prstGeom>
          </p:spPr>
        </p:pic>
        <p:sp>
          <p:nvSpPr>
            <p:cNvPr id="80" name="TextBox 79">
              <a:extLst>
                <a:ext uri="{FF2B5EF4-FFF2-40B4-BE49-F238E27FC236}">
                  <a16:creationId xmlns:a16="http://schemas.microsoft.com/office/drawing/2014/main" id="{2000A8AA-85F9-4CF0-877D-1D685978D84F}"/>
                </a:ext>
              </a:extLst>
            </p:cNvPr>
            <p:cNvSpPr txBox="1"/>
            <p:nvPr/>
          </p:nvSpPr>
          <p:spPr>
            <a:xfrm>
              <a:off x="22036075" y="19728047"/>
              <a:ext cx="490893" cy="1004703"/>
            </a:xfrm>
            <a:prstGeom prst="rect">
              <a:avLst/>
            </a:prstGeom>
            <a:solidFill>
              <a:schemeClr val="bg1"/>
            </a:solidFill>
          </p:spPr>
          <p:txBody>
            <a:bodyPr wrap="square" rtlCol="0">
              <a:spAutoFit/>
            </a:bodyPr>
            <a:lstStyle/>
            <a:p>
              <a:endParaRPr lang="en-US" dirty="0"/>
            </a:p>
          </p:txBody>
        </p:sp>
      </p:grpSp>
      <p:grpSp>
        <p:nvGrpSpPr>
          <p:cNvPr id="3" name="Group 2">
            <a:extLst>
              <a:ext uri="{FF2B5EF4-FFF2-40B4-BE49-F238E27FC236}">
                <a16:creationId xmlns:a16="http://schemas.microsoft.com/office/drawing/2014/main" id="{F31291A9-297D-4255-AB29-A10C28811BA4}"/>
              </a:ext>
            </a:extLst>
          </p:cNvPr>
          <p:cNvGrpSpPr/>
          <p:nvPr/>
        </p:nvGrpSpPr>
        <p:grpSpPr>
          <a:xfrm>
            <a:off x="5663095" y="4560571"/>
            <a:ext cx="2517230" cy="1140567"/>
            <a:chOff x="5861272" y="4811600"/>
            <a:chExt cx="2517230" cy="1140567"/>
          </a:xfrm>
        </p:grpSpPr>
        <p:pic>
          <p:nvPicPr>
            <p:cNvPr id="89" name="Picture 88">
              <a:extLst>
                <a:ext uri="{FF2B5EF4-FFF2-40B4-BE49-F238E27FC236}">
                  <a16:creationId xmlns:a16="http://schemas.microsoft.com/office/drawing/2014/main" id="{281B6CBB-CD2D-48AC-9720-20133AD0BE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0879" r="-25150"/>
            <a:stretch/>
          </p:blipFill>
          <p:spPr>
            <a:xfrm>
              <a:off x="5861272" y="5026077"/>
              <a:ext cx="435935" cy="926090"/>
            </a:xfrm>
            <a:prstGeom prst="rect">
              <a:avLst/>
            </a:prstGeom>
          </p:spPr>
        </p:pic>
        <p:sp>
          <p:nvSpPr>
            <p:cNvPr id="90" name="TextBox 89">
              <a:extLst>
                <a:ext uri="{FF2B5EF4-FFF2-40B4-BE49-F238E27FC236}">
                  <a16:creationId xmlns:a16="http://schemas.microsoft.com/office/drawing/2014/main" id="{46D25853-2387-4069-A59F-D0F746CF10E7}"/>
                </a:ext>
              </a:extLst>
            </p:cNvPr>
            <p:cNvSpPr txBox="1"/>
            <p:nvPr/>
          </p:nvSpPr>
          <p:spPr>
            <a:xfrm>
              <a:off x="6131411" y="4811600"/>
              <a:ext cx="1770748" cy="307777"/>
            </a:xfrm>
            <a:prstGeom prst="rect">
              <a:avLst/>
            </a:prstGeom>
            <a:noFill/>
          </p:spPr>
          <p:txBody>
            <a:bodyPr wrap="square" rtlCol="0">
              <a:spAutoFit/>
            </a:bodyPr>
            <a:lstStyle/>
            <a:p>
              <a:r>
                <a:rPr lang="en-US" sz="1400" dirty="0">
                  <a:solidFill>
                    <a:schemeClr val="tx1">
                      <a:lumMod val="75000"/>
                      <a:lumOff val="25000"/>
                    </a:schemeClr>
                  </a:solidFill>
                </a:rPr>
                <a:t>No Development</a:t>
              </a:r>
              <a:r>
                <a:rPr lang="en-US" sz="1400" dirty="0"/>
                <a:t> </a:t>
              </a:r>
            </a:p>
          </p:txBody>
        </p:sp>
        <p:sp>
          <p:nvSpPr>
            <p:cNvPr id="91" name="TextBox 90">
              <a:extLst>
                <a:ext uri="{FF2B5EF4-FFF2-40B4-BE49-F238E27FC236}">
                  <a16:creationId xmlns:a16="http://schemas.microsoft.com/office/drawing/2014/main" id="{9D9AFEBB-6053-4B1F-9A38-28D30B0A0252}"/>
                </a:ext>
              </a:extLst>
            </p:cNvPr>
            <p:cNvSpPr txBox="1"/>
            <p:nvPr/>
          </p:nvSpPr>
          <p:spPr>
            <a:xfrm>
              <a:off x="6125499" y="5016933"/>
              <a:ext cx="1941148" cy="307777"/>
            </a:xfrm>
            <a:prstGeom prst="rect">
              <a:avLst/>
            </a:prstGeom>
            <a:noFill/>
          </p:spPr>
          <p:txBody>
            <a:bodyPr wrap="square" rtlCol="0">
              <a:spAutoFit/>
            </a:bodyPr>
            <a:lstStyle/>
            <a:p>
              <a:r>
                <a:rPr lang="en-US" sz="1400" dirty="0">
                  <a:solidFill>
                    <a:schemeClr val="tx1">
                      <a:lumMod val="75000"/>
                      <a:lumOff val="25000"/>
                    </a:schemeClr>
                  </a:solidFill>
                </a:rPr>
                <a:t>Open Development</a:t>
              </a:r>
            </a:p>
          </p:txBody>
        </p:sp>
        <p:sp>
          <p:nvSpPr>
            <p:cNvPr id="92" name="TextBox 91">
              <a:extLst>
                <a:ext uri="{FF2B5EF4-FFF2-40B4-BE49-F238E27FC236}">
                  <a16:creationId xmlns:a16="http://schemas.microsoft.com/office/drawing/2014/main" id="{E5B1C56A-574A-4FFF-A76C-73E914E31FB0}"/>
                </a:ext>
              </a:extLst>
            </p:cNvPr>
            <p:cNvSpPr txBox="1"/>
            <p:nvPr/>
          </p:nvSpPr>
          <p:spPr>
            <a:xfrm>
              <a:off x="6136306" y="5231367"/>
              <a:ext cx="1876016" cy="307777"/>
            </a:xfrm>
            <a:prstGeom prst="rect">
              <a:avLst/>
            </a:prstGeom>
            <a:noFill/>
          </p:spPr>
          <p:txBody>
            <a:bodyPr wrap="square" rtlCol="0">
              <a:spAutoFit/>
            </a:bodyPr>
            <a:lstStyle/>
            <a:p>
              <a:r>
                <a:rPr lang="en-US" sz="1400" dirty="0">
                  <a:solidFill>
                    <a:schemeClr val="tx1">
                      <a:lumMod val="75000"/>
                      <a:lumOff val="25000"/>
                    </a:schemeClr>
                  </a:solidFill>
                </a:rPr>
                <a:t>Low Development</a:t>
              </a:r>
            </a:p>
          </p:txBody>
        </p:sp>
        <p:sp>
          <p:nvSpPr>
            <p:cNvPr id="93" name="TextBox 92">
              <a:extLst>
                <a:ext uri="{FF2B5EF4-FFF2-40B4-BE49-F238E27FC236}">
                  <a16:creationId xmlns:a16="http://schemas.microsoft.com/office/drawing/2014/main" id="{6571F27D-A9F9-4764-B8E3-6C04FA44BFFE}"/>
                </a:ext>
              </a:extLst>
            </p:cNvPr>
            <p:cNvSpPr txBox="1"/>
            <p:nvPr/>
          </p:nvSpPr>
          <p:spPr>
            <a:xfrm>
              <a:off x="6126153" y="5435417"/>
              <a:ext cx="2252349" cy="307777"/>
            </a:xfrm>
            <a:prstGeom prst="rect">
              <a:avLst/>
            </a:prstGeom>
            <a:noFill/>
          </p:spPr>
          <p:txBody>
            <a:bodyPr wrap="square" rtlCol="0">
              <a:spAutoFit/>
            </a:bodyPr>
            <a:lstStyle/>
            <a:p>
              <a:r>
                <a:rPr lang="en-US" sz="1400" dirty="0">
                  <a:solidFill>
                    <a:schemeClr val="tx1">
                      <a:lumMod val="75000"/>
                      <a:lumOff val="25000"/>
                    </a:schemeClr>
                  </a:solidFill>
                </a:rPr>
                <a:t>Medium Development</a:t>
              </a:r>
            </a:p>
          </p:txBody>
        </p:sp>
        <p:sp>
          <p:nvSpPr>
            <p:cNvPr id="94" name="TextBox 93">
              <a:extLst>
                <a:ext uri="{FF2B5EF4-FFF2-40B4-BE49-F238E27FC236}">
                  <a16:creationId xmlns:a16="http://schemas.microsoft.com/office/drawing/2014/main" id="{A93808D3-C6DE-4C39-919E-3867A7837B4B}"/>
                </a:ext>
              </a:extLst>
            </p:cNvPr>
            <p:cNvSpPr txBox="1"/>
            <p:nvPr/>
          </p:nvSpPr>
          <p:spPr>
            <a:xfrm>
              <a:off x="6126152" y="5639995"/>
              <a:ext cx="2018021" cy="307777"/>
            </a:xfrm>
            <a:prstGeom prst="rect">
              <a:avLst/>
            </a:prstGeom>
            <a:noFill/>
          </p:spPr>
          <p:txBody>
            <a:bodyPr wrap="square" rtlCol="0">
              <a:spAutoFit/>
            </a:bodyPr>
            <a:lstStyle/>
            <a:p>
              <a:r>
                <a:rPr lang="en-US" sz="1400" dirty="0">
                  <a:solidFill>
                    <a:schemeClr val="tx1">
                      <a:lumMod val="75000"/>
                      <a:lumOff val="25000"/>
                    </a:schemeClr>
                  </a:solidFill>
                </a:rPr>
                <a:t>High Development</a:t>
              </a:r>
            </a:p>
          </p:txBody>
        </p:sp>
        <p:pic>
          <p:nvPicPr>
            <p:cNvPr id="95" name="Picture 94">
              <a:extLst>
                <a:ext uri="{FF2B5EF4-FFF2-40B4-BE49-F238E27FC236}">
                  <a16:creationId xmlns:a16="http://schemas.microsoft.com/office/drawing/2014/main" id="{11DD5467-0FD3-4041-9983-076AD041C1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21958"/>
            <a:stretch/>
          </p:blipFill>
          <p:spPr>
            <a:xfrm>
              <a:off x="5861283" y="4851161"/>
              <a:ext cx="356278" cy="224355"/>
            </a:xfrm>
            <a:prstGeom prst="rect">
              <a:avLst/>
            </a:prstGeom>
          </p:spPr>
        </p:pic>
      </p:grpSp>
      <p:pic>
        <p:nvPicPr>
          <p:cNvPr id="23" name="Picture 22">
            <a:extLst>
              <a:ext uri="{FF2B5EF4-FFF2-40B4-BE49-F238E27FC236}">
                <a16:creationId xmlns:a16="http://schemas.microsoft.com/office/drawing/2014/main" id="{C0C73A0A-8D28-418D-80E3-323637B1AF76}"/>
              </a:ext>
            </a:extLst>
          </p:cNvPr>
          <p:cNvPicPr>
            <a:picLocks noChangeAspect="1"/>
          </p:cNvPicPr>
          <p:nvPr/>
        </p:nvPicPr>
        <p:blipFill>
          <a:blip r:embed="rId10"/>
          <a:stretch>
            <a:fillRect/>
          </a:stretch>
        </p:blipFill>
        <p:spPr>
          <a:xfrm>
            <a:off x="9549068" y="4693279"/>
            <a:ext cx="348328" cy="1136794"/>
          </a:xfrm>
          <a:prstGeom prst="rect">
            <a:avLst/>
          </a:prstGeom>
        </p:spPr>
      </p:pic>
      <p:grpSp>
        <p:nvGrpSpPr>
          <p:cNvPr id="96" name="Group 95">
            <a:extLst>
              <a:ext uri="{FF2B5EF4-FFF2-40B4-BE49-F238E27FC236}">
                <a16:creationId xmlns:a16="http://schemas.microsoft.com/office/drawing/2014/main" id="{7A270B8C-6559-4D60-8CB3-2D4362660A96}"/>
              </a:ext>
            </a:extLst>
          </p:cNvPr>
          <p:cNvGrpSpPr/>
          <p:nvPr/>
        </p:nvGrpSpPr>
        <p:grpSpPr>
          <a:xfrm>
            <a:off x="3905610" y="5965419"/>
            <a:ext cx="2599763" cy="401278"/>
            <a:chOff x="624588" y="6035394"/>
            <a:chExt cx="2599763" cy="401278"/>
          </a:xfrm>
        </p:grpSpPr>
        <p:pic>
          <p:nvPicPr>
            <p:cNvPr id="97" name="Picture 96">
              <a:extLst>
                <a:ext uri="{FF2B5EF4-FFF2-40B4-BE49-F238E27FC236}">
                  <a16:creationId xmlns:a16="http://schemas.microsoft.com/office/drawing/2014/main" id="{5A62BB08-8861-46BC-9E7E-6338E3E47E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588" y="6035394"/>
              <a:ext cx="2368997" cy="133543"/>
            </a:xfrm>
            <a:prstGeom prst="rect">
              <a:avLst/>
            </a:prstGeom>
          </p:spPr>
        </p:pic>
        <p:sp>
          <p:nvSpPr>
            <p:cNvPr id="98" name="TextBox 97">
              <a:extLst>
                <a:ext uri="{FF2B5EF4-FFF2-40B4-BE49-F238E27FC236}">
                  <a16:creationId xmlns:a16="http://schemas.microsoft.com/office/drawing/2014/main" id="{7B878A2D-695F-4B01-A221-39BA5A17A51D}"/>
                </a:ext>
              </a:extLst>
            </p:cNvPr>
            <p:cNvSpPr txBox="1"/>
            <p:nvPr/>
          </p:nvSpPr>
          <p:spPr>
            <a:xfrm>
              <a:off x="2284808" y="6127418"/>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99" name="TextBox 98">
              <a:extLst>
                <a:ext uri="{FF2B5EF4-FFF2-40B4-BE49-F238E27FC236}">
                  <a16:creationId xmlns:a16="http://schemas.microsoft.com/office/drawing/2014/main" id="{10136BDB-8E15-47B9-8C70-02462FC942BD}"/>
                </a:ext>
              </a:extLst>
            </p:cNvPr>
            <p:cNvSpPr txBox="1"/>
            <p:nvPr/>
          </p:nvSpPr>
          <p:spPr>
            <a:xfrm>
              <a:off x="990768" y="6128467"/>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00" name="TextBox 99">
              <a:extLst>
                <a:ext uri="{FF2B5EF4-FFF2-40B4-BE49-F238E27FC236}">
                  <a16:creationId xmlns:a16="http://schemas.microsoft.com/office/drawing/2014/main" id="{6554759C-FE42-48AB-BBD5-1C7BA0F68EA6}"/>
                </a:ext>
              </a:extLst>
            </p:cNvPr>
            <p:cNvSpPr txBox="1"/>
            <p:nvPr/>
          </p:nvSpPr>
          <p:spPr>
            <a:xfrm>
              <a:off x="1324189" y="6128895"/>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101" name="TextBox 100">
              <a:extLst>
                <a:ext uri="{FF2B5EF4-FFF2-40B4-BE49-F238E27FC236}">
                  <a16:creationId xmlns:a16="http://schemas.microsoft.com/office/drawing/2014/main" id="{0DE7AE91-397D-42AA-9134-906306C423A8}"/>
                </a:ext>
              </a:extLst>
            </p:cNvPr>
            <p:cNvSpPr txBox="1"/>
            <p:nvPr/>
          </p:nvSpPr>
          <p:spPr>
            <a:xfrm>
              <a:off x="1633241" y="6128466"/>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nvGrpSpPr>
          <p:cNvPr id="102" name="Group 101">
            <a:extLst>
              <a:ext uri="{FF2B5EF4-FFF2-40B4-BE49-F238E27FC236}">
                <a16:creationId xmlns:a16="http://schemas.microsoft.com/office/drawing/2014/main" id="{3193BFB3-A227-4190-A980-F24E96B20AFE}"/>
              </a:ext>
            </a:extLst>
          </p:cNvPr>
          <p:cNvGrpSpPr/>
          <p:nvPr/>
        </p:nvGrpSpPr>
        <p:grpSpPr>
          <a:xfrm>
            <a:off x="7814145" y="5927567"/>
            <a:ext cx="2599763" cy="401278"/>
            <a:chOff x="624588" y="6035394"/>
            <a:chExt cx="2599763" cy="401278"/>
          </a:xfrm>
        </p:grpSpPr>
        <p:pic>
          <p:nvPicPr>
            <p:cNvPr id="103" name="Picture 102">
              <a:extLst>
                <a:ext uri="{FF2B5EF4-FFF2-40B4-BE49-F238E27FC236}">
                  <a16:creationId xmlns:a16="http://schemas.microsoft.com/office/drawing/2014/main" id="{1174DC3F-EBC3-4918-B581-F8D0FEDA03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588" y="6035394"/>
              <a:ext cx="2368997" cy="133543"/>
            </a:xfrm>
            <a:prstGeom prst="rect">
              <a:avLst/>
            </a:prstGeom>
          </p:spPr>
        </p:pic>
        <p:sp>
          <p:nvSpPr>
            <p:cNvPr id="104" name="TextBox 103">
              <a:extLst>
                <a:ext uri="{FF2B5EF4-FFF2-40B4-BE49-F238E27FC236}">
                  <a16:creationId xmlns:a16="http://schemas.microsoft.com/office/drawing/2014/main" id="{069E6D97-D441-4B19-8A6B-B4C7D94FBD98}"/>
                </a:ext>
              </a:extLst>
            </p:cNvPr>
            <p:cNvSpPr txBox="1"/>
            <p:nvPr/>
          </p:nvSpPr>
          <p:spPr>
            <a:xfrm>
              <a:off x="2284808" y="6127418"/>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105" name="TextBox 104">
              <a:extLst>
                <a:ext uri="{FF2B5EF4-FFF2-40B4-BE49-F238E27FC236}">
                  <a16:creationId xmlns:a16="http://schemas.microsoft.com/office/drawing/2014/main" id="{2AD5C5C9-F3A4-4455-A723-8904810B100C}"/>
                </a:ext>
              </a:extLst>
            </p:cNvPr>
            <p:cNvSpPr txBox="1"/>
            <p:nvPr/>
          </p:nvSpPr>
          <p:spPr>
            <a:xfrm>
              <a:off x="990768" y="6128467"/>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06" name="TextBox 105">
              <a:extLst>
                <a:ext uri="{FF2B5EF4-FFF2-40B4-BE49-F238E27FC236}">
                  <a16:creationId xmlns:a16="http://schemas.microsoft.com/office/drawing/2014/main" id="{6EF46283-7CFC-42D5-9EE1-34D760B89F4A}"/>
                </a:ext>
              </a:extLst>
            </p:cNvPr>
            <p:cNvSpPr txBox="1"/>
            <p:nvPr/>
          </p:nvSpPr>
          <p:spPr>
            <a:xfrm>
              <a:off x="1324189" y="6128895"/>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107" name="TextBox 106">
              <a:extLst>
                <a:ext uri="{FF2B5EF4-FFF2-40B4-BE49-F238E27FC236}">
                  <a16:creationId xmlns:a16="http://schemas.microsoft.com/office/drawing/2014/main" id="{5A49DF0B-28D4-4D91-B8B2-0BB26D9AE723}"/>
                </a:ext>
              </a:extLst>
            </p:cNvPr>
            <p:cNvSpPr txBox="1"/>
            <p:nvPr/>
          </p:nvSpPr>
          <p:spPr>
            <a:xfrm>
              <a:off x="1633241" y="6128466"/>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nvGrpSpPr>
          <p:cNvPr id="44" name="Group 43">
            <a:extLst>
              <a:ext uri="{FF2B5EF4-FFF2-40B4-BE49-F238E27FC236}">
                <a16:creationId xmlns:a16="http://schemas.microsoft.com/office/drawing/2014/main" id="{C10F564F-6518-4183-84B9-B4BE8685FA4B}"/>
              </a:ext>
            </a:extLst>
          </p:cNvPr>
          <p:cNvGrpSpPr/>
          <p:nvPr/>
        </p:nvGrpSpPr>
        <p:grpSpPr>
          <a:xfrm>
            <a:off x="10077450" y="1129284"/>
            <a:ext cx="1046293" cy="1418738"/>
            <a:chOff x="15075266" y="10814985"/>
            <a:chExt cx="1102238" cy="1494598"/>
          </a:xfrm>
        </p:grpSpPr>
        <p:pic>
          <p:nvPicPr>
            <p:cNvPr id="45" name="Picture 44" descr="A close up of a map&#10;&#10;Description automatically generated">
              <a:extLst>
                <a:ext uri="{FF2B5EF4-FFF2-40B4-BE49-F238E27FC236}">
                  <a16:creationId xmlns:a16="http://schemas.microsoft.com/office/drawing/2014/main" id="{60693680-E20E-443D-BB74-9078A8C860C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46" name="TextBox 45">
              <a:extLst>
                <a:ext uri="{FF2B5EF4-FFF2-40B4-BE49-F238E27FC236}">
                  <a16:creationId xmlns:a16="http://schemas.microsoft.com/office/drawing/2014/main" id="{FC70D503-AB4D-40FA-B93D-C3ED0F0448C0}"/>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sp>
        <p:nvSpPr>
          <p:cNvPr id="47" name="TextBox 46">
            <a:extLst>
              <a:ext uri="{FF2B5EF4-FFF2-40B4-BE49-F238E27FC236}">
                <a16:creationId xmlns:a16="http://schemas.microsoft.com/office/drawing/2014/main" id="{51A72A38-8DAE-4E3A-99E2-90FBB119B469}"/>
              </a:ext>
            </a:extLst>
          </p:cNvPr>
          <p:cNvSpPr txBox="1"/>
          <p:nvPr/>
        </p:nvSpPr>
        <p:spPr>
          <a:xfrm>
            <a:off x="2089415" y="4353901"/>
            <a:ext cx="2222734" cy="338554"/>
          </a:xfrm>
          <a:prstGeom prst="rect">
            <a:avLst/>
          </a:prstGeom>
          <a:noFill/>
        </p:spPr>
        <p:txBody>
          <a:bodyPr wrap="square" rtlCol="0">
            <a:spAutoFit/>
          </a:bodyPr>
          <a:lstStyle/>
          <a:p>
            <a:r>
              <a:rPr lang="en-US" sz="1600" b="1" dirty="0">
                <a:solidFill>
                  <a:schemeClr val="tx1">
                    <a:lumMod val="75000"/>
                    <a:lumOff val="25000"/>
                  </a:schemeClr>
                </a:solidFill>
              </a:rPr>
              <a:t>General Land Cover</a:t>
            </a:r>
          </a:p>
        </p:txBody>
      </p:sp>
      <p:sp>
        <p:nvSpPr>
          <p:cNvPr id="48" name="TextBox 47">
            <a:extLst>
              <a:ext uri="{FF2B5EF4-FFF2-40B4-BE49-F238E27FC236}">
                <a16:creationId xmlns:a16="http://schemas.microsoft.com/office/drawing/2014/main" id="{D03DB9B2-044D-433F-9D7A-0F3DC667E828}"/>
              </a:ext>
            </a:extLst>
          </p:cNvPr>
          <p:cNvSpPr txBox="1"/>
          <p:nvPr/>
        </p:nvSpPr>
        <p:spPr>
          <a:xfrm>
            <a:off x="5585625" y="4285591"/>
            <a:ext cx="2433206" cy="338554"/>
          </a:xfrm>
          <a:prstGeom prst="rect">
            <a:avLst/>
          </a:prstGeom>
          <a:noFill/>
        </p:spPr>
        <p:txBody>
          <a:bodyPr wrap="square" rtlCol="0">
            <a:spAutoFit/>
          </a:bodyPr>
          <a:lstStyle/>
          <a:p>
            <a:r>
              <a:rPr lang="en-US" sz="1600" b="1" dirty="0">
                <a:solidFill>
                  <a:schemeClr val="tx1">
                    <a:lumMod val="75000"/>
                    <a:lumOff val="25000"/>
                  </a:schemeClr>
                </a:solidFill>
              </a:rPr>
              <a:t>Urban Development</a:t>
            </a:r>
          </a:p>
        </p:txBody>
      </p:sp>
      <p:sp>
        <p:nvSpPr>
          <p:cNvPr id="49" name="TextBox 48">
            <a:extLst>
              <a:ext uri="{FF2B5EF4-FFF2-40B4-BE49-F238E27FC236}">
                <a16:creationId xmlns:a16="http://schemas.microsoft.com/office/drawing/2014/main" id="{4CD3B2AD-F9AF-4379-B3C5-973D2A2EB4ED}"/>
              </a:ext>
            </a:extLst>
          </p:cNvPr>
          <p:cNvSpPr txBox="1"/>
          <p:nvPr/>
        </p:nvSpPr>
        <p:spPr>
          <a:xfrm>
            <a:off x="9483773" y="4057724"/>
            <a:ext cx="2433206" cy="584775"/>
          </a:xfrm>
          <a:prstGeom prst="rect">
            <a:avLst/>
          </a:prstGeom>
          <a:solidFill>
            <a:schemeClr val="bg1"/>
          </a:solidFill>
        </p:spPr>
        <p:txBody>
          <a:bodyPr wrap="square" rtlCol="0">
            <a:spAutoFit/>
          </a:bodyPr>
          <a:lstStyle/>
          <a:p>
            <a:r>
              <a:rPr lang="en-US" sz="1600" b="1" dirty="0">
                <a:solidFill>
                  <a:schemeClr val="tx1">
                    <a:lumMod val="75000"/>
                    <a:lumOff val="25000"/>
                  </a:schemeClr>
                </a:solidFill>
              </a:rPr>
              <a:t>Urban Development Per Census Tract</a:t>
            </a:r>
          </a:p>
        </p:txBody>
      </p:sp>
      <p:sp>
        <p:nvSpPr>
          <p:cNvPr id="24" name="TextBox 23">
            <a:extLst>
              <a:ext uri="{FF2B5EF4-FFF2-40B4-BE49-F238E27FC236}">
                <a16:creationId xmlns:a16="http://schemas.microsoft.com/office/drawing/2014/main" id="{D68A8C95-7EB5-421E-BB47-0F2EBBC42CB0}"/>
              </a:ext>
            </a:extLst>
          </p:cNvPr>
          <p:cNvSpPr txBox="1"/>
          <p:nvPr/>
        </p:nvSpPr>
        <p:spPr>
          <a:xfrm>
            <a:off x="9806757" y="4615508"/>
            <a:ext cx="1734392" cy="307777"/>
          </a:xfrm>
          <a:prstGeom prst="rect">
            <a:avLst/>
          </a:prstGeom>
          <a:noFill/>
        </p:spPr>
        <p:txBody>
          <a:bodyPr wrap="square" rtlCol="0">
            <a:spAutoFit/>
          </a:bodyPr>
          <a:lstStyle/>
          <a:p>
            <a:r>
              <a:rPr lang="en-US" sz="1400" dirty="0">
                <a:solidFill>
                  <a:schemeClr val="tx1">
                    <a:lumMod val="75000"/>
                    <a:lumOff val="25000"/>
                  </a:schemeClr>
                </a:solidFill>
              </a:rPr>
              <a:t>4 (High Urban)</a:t>
            </a:r>
          </a:p>
        </p:txBody>
      </p:sp>
      <p:sp>
        <p:nvSpPr>
          <p:cNvPr id="25" name="TextBox 24">
            <a:extLst>
              <a:ext uri="{FF2B5EF4-FFF2-40B4-BE49-F238E27FC236}">
                <a16:creationId xmlns:a16="http://schemas.microsoft.com/office/drawing/2014/main" id="{789DB9E9-D274-4352-A96B-66E35C03BF74}"/>
              </a:ext>
            </a:extLst>
          </p:cNvPr>
          <p:cNvSpPr txBox="1"/>
          <p:nvPr/>
        </p:nvSpPr>
        <p:spPr>
          <a:xfrm>
            <a:off x="9819395" y="5578656"/>
            <a:ext cx="1705706" cy="307777"/>
          </a:xfrm>
          <a:prstGeom prst="rect">
            <a:avLst/>
          </a:prstGeom>
          <a:noFill/>
        </p:spPr>
        <p:txBody>
          <a:bodyPr wrap="square" rtlCol="0">
            <a:spAutoFit/>
          </a:bodyPr>
          <a:lstStyle/>
          <a:p>
            <a:r>
              <a:rPr lang="en-US" sz="1400" dirty="0">
                <a:solidFill>
                  <a:schemeClr val="tx1">
                    <a:lumMod val="75000"/>
                    <a:lumOff val="25000"/>
                  </a:schemeClr>
                </a:solidFill>
              </a:rPr>
              <a:t>0 (Low Urban)</a:t>
            </a:r>
          </a:p>
        </p:txBody>
      </p:sp>
      <p:sp>
        <p:nvSpPr>
          <p:cNvPr id="51" name="Title 1">
            <a:extLst>
              <a:ext uri="{FF2B5EF4-FFF2-40B4-BE49-F238E27FC236}">
                <a16:creationId xmlns:a16="http://schemas.microsoft.com/office/drawing/2014/main" id="{2DC81D12-91CD-4DBF-8A7A-2F63319B9801}"/>
              </a:ext>
            </a:extLst>
          </p:cNvPr>
          <p:cNvSpPr>
            <a:spLocks noGrp="1"/>
          </p:cNvSpPr>
          <p:nvPr>
            <p:ph type="title"/>
          </p:nvPr>
        </p:nvSpPr>
        <p:spPr>
          <a:xfrm>
            <a:off x="495300" y="419099"/>
            <a:ext cx="11606572" cy="457201"/>
          </a:xfrm>
        </p:spPr>
        <p:txBody>
          <a:bodyPr>
            <a:noAutofit/>
          </a:bodyPr>
          <a:lstStyle/>
          <a:p>
            <a:r>
              <a:rPr lang="en-US" sz="4000" dirty="0"/>
              <a:t>Methodology: Impervious Surface Evaluation</a:t>
            </a:r>
          </a:p>
        </p:txBody>
      </p:sp>
    </p:spTree>
    <p:extLst>
      <p:ext uri="{BB962C8B-B14F-4D97-AF65-F5344CB8AC3E}">
        <p14:creationId xmlns:p14="http://schemas.microsoft.com/office/powerpoint/2010/main" val="452038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Results: Urban Heat Assessment </a:t>
            </a:r>
          </a:p>
        </p:txBody>
      </p:sp>
      <p:sp>
        <p:nvSpPr>
          <p:cNvPr id="4" name="Content Placeholder 3"/>
          <p:cNvSpPr>
            <a:spLocks noGrp="1"/>
          </p:cNvSpPr>
          <p:nvPr>
            <p:ph sz="quarter" idx="12"/>
          </p:nvPr>
        </p:nvSpPr>
        <p:spPr>
          <a:xfrm>
            <a:off x="307138" y="2492171"/>
            <a:ext cx="5567882" cy="2342719"/>
          </a:xfrm>
        </p:spPr>
        <p:txBody>
          <a:bodyPr>
            <a:normAutofit fontScale="92500" lnSpcReduction="10000"/>
          </a:bodyPr>
          <a:lstStyle/>
          <a:p>
            <a:pPr>
              <a:buClr>
                <a:srgbClr val="2259A8"/>
              </a:buClr>
              <a:buFont typeface="Webdings" panose="05030102010509060703" pitchFamily="18" charset="2"/>
              <a:buChar char="4"/>
            </a:pPr>
            <a:r>
              <a:rPr lang="en-US" dirty="0">
                <a:solidFill>
                  <a:schemeClr val="tx1">
                    <a:lumMod val="75000"/>
                    <a:lumOff val="25000"/>
                  </a:schemeClr>
                </a:solidFill>
              </a:rPr>
              <a:t>The highest LST was observed mainly in the downtown Mobile County and City of </a:t>
            </a:r>
            <a:r>
              <a:rPr lang="en-US" dirty="0" smtClean="0">
                <a:solidFill>
                  <a:schemeClr val="tx1">
                    <a:lumMod val="75000"/>
                    <a:lumOff val="25000"/>
                  </a:schemeClr>
                </a:solidFill>
              </a:rPr>
              <a:t>Prichard</a:t>
            </a:r>
          </a:p>
          <a:p>
            <a:pPr marL="0" indent="0">
              <a:buClr>
                <a:srgbClr val="2259A8"/>
              </a:buClr>
              <a:buNone/>
            </a:pPr>
            <a:endParaRPr lang="en-US" dirty="0">
              <a:solidFill>
                <a:schemeClr val="tx1">
                  <a:lumMod val="75000"/>
                  <a:lumOff val="25000"/>
                </a:schemeClr>
              </a:solidFill>
            </a:endParaRPr>
          </a:p>
          <a:p>
            <a:pPr>
              <a:buClr>
                <a:srgbClr val="2259A8"/>
              </a:buClr>
              <a:buFont typeface="Webdings" panose="05030102010509060703" pitchFamily="18" charset="2"/>
              <a:buChar char="4"/>
            </a:pPr>
            <a:r>
              <a:rPr lang="en-US" dirty="0">
                <a:solidFill>
                  <a:schemeClr val="tx1">
                    <a:lumMod val="75000"/>
                    <a:lumOff val="25000"/>
                  </a:schemeClr>
                </a:solidFill>
              </a:rPr>
              <a:t>The LST product is based on data from April 2015</a:t>
            </a:r>
          </a:p>
        </p:txBody>
      </p:sp>
      <p:sp>
        <p:nvSpPr>
          <p:cNvPr id="23" name="TextBox 22">
            <a:extLst>
              <a:ext uri="{FF2B5EF4-FFF2-40B4-BE49-F238E27FC236}">
                <a16:creationId xmlns:a16="http://schemas.microsoft.com/office/drawing/2014/main" id="{F94D7BDA-3AE5-4C47-B1C1-9EDBF65CFFB9}"/>
              </a:ext>
            </a:extLst>
          </p:cNvPr>
          <p:cNvSpPr txBox="1"/>
          <p:nvPr/>
        </p:nvSpPr>
        <p:spPr>
          <a:xfrm>
            <a:off x="10031227" y="3800770"/>
            <a:ext cx="614950" cy="1846659"/>
          </a:xfrm>
          <a:prstGeom prst="rect">
            <a:avLst/>
          </a:prstGeom>
          <a:noFill/>
        </p:spPr>
        <p:txBody>
          <a:bodyPr wrap="square" rtlCol="0">
            <a:spAutoFit/>
          </a:bodyPr>
          <a:lstStyle/>
          <a:p>
            <a:r>
              <a:rPr lang="en-US" sz="1600" dirty="0">
                <a:solidFill>
                  <a:schemeClr val="tx1">
                    <a:lumMod val="75000"/>
                    <a:lumOff val="25000"/>
                  </a:schemeClr>
                </a:solidFill>
              </a:rPr>
              <a:t>95</a:t>
            </a:r>
            <a:r>
              <a:rPr lang="en-US" sz="1400" dirty="0">
                <a:solidFill>
                  <a:schemeClr val="tx1">
                    <a:lumMod val="75000"/>
                    <a:lumOff val="25000"/>
                  </a:schemeClr>
                </a:solidFill>
              </a:rPr>
              <a:t>° F</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r>
              <a:rPr lang="en-US" sz="1500" dirty="0">
                <a:solidFill>
                  <a:schemeClr val="tx1">
                    <a:lumMod val="75000"/>
                    <a:lumOff val="25000"/>
                  </a:schemeClr>
                </a:solidFill>
              </a:rPr>
              <a:t>70° F</a:t>
            </a:r>
          </a:p>
        </p:txBody>
      </p:sp>
      <p:pic>
        <p:nvPicPr>
          <p:cNvPr id="24" name="Picture 23" descr="A close up of a map&#10;&#10;Description automatically generated">
            <a:extLst>
              <a:ext uri="{FF2B5EF4-FFF2-40B4-BE49-F238E27FC236}">
                <a16:creationId xmlns:a16="http://schemas.microsoft.com/office/drawing/2014/main" id="{3241F2CA-2640-413A-AA7F-C3CDD1B761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34" y="3769471"/>
            <a:ext cx="451842" cy="1858622"/>
          </a:xfrm>
          <a:prstGeom prst="rect">
            <a:avLst/>
          </a:prstGeom>
        </p:spPr>
      </p:pic>
      <p:pic>
        <p:nvPicPr>
          <p:cNvPr id="25" name="Picture 24" descr="A close up of a map&#10;&#10;Description automatically generated">
            <a:extLst>
              <a:ext uri="{FF2B5EF4-FFF2-40B4-BE49-F238E27FC236}">
                <a16:creationId xmlns:a16="http://schemas.microsoft.com/office/drawing/2014/main" id="{39C69CF6-10BC-4F21-9C43-0941F2F48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5596" y="1217931"/>
            <a:ext cx="614950" cy="1082565"/>
          </a:xfrm>
          <a:prstGeom prst="rect">
            <a:avLst/>
          </a:prstGeom>
        </p:spPr>
      </p:pic>
      <p:sp>
        <p:nvSpPr>
          <p:cNvPr id="26" name="Rectangle 25">
            <a:extLst>
              <a:ext uri="{FF2B5EF4-FFF2-40B4-BE49-F238E27FC236}">
                <a16:creationId xmlns:a16="http://schemas.microsoft.com/office/drawing/2014/main" id="{33B0CFB3-1DC2-44FD-8FCA-433748A414B6}"/>
              </a:ext>
            </a:extLst>
          </p:cNvPr>
          <p:cNvSpPr/>
          <p:nvPr/>
        </p:nvSpPr>
        <p:spPr>
          <a:xfrm>
            <a:off x="9842748" y="1386263"/>
            <a:ext cx="474344" cy="60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ADBA687-3C93-4167-B323-83C8257E21EB}"/>
              </a:ext>
            </a:extLst>
          </p:cNvPr>
          <p:cNvGrpSpPr/>
          <p:nvPr/>
        </p:nvGrpSpPr>
        <p:grpSpPr>
          <a:xfrm>
            <a:off x="9717926" y="1247028"/>
            <a:ext cx="1102238" cy="1484563"/>
            <a:chOff x="15075266" y="10825019"/>
            <a:chExt cx="1102238" cy="1484563"/>
          </a:xfrm>
        </p:grpSpPr>
        <p:pic>
          <p:nvPicPr>
            <p:cNvPr id="28" name="Picture 27" descr="A close up of a map&#10;&#10;Description automatically generated">
              <a:extLst>
                <a:ext uri="{FF2B5EF4-FFF2-40B4-BE49-F238E27FC236}">
                  <a16:creationId xmlns:a16="http://schemas.microsoft.com/office/drawing/2014/main" id="{260BAF74-D246-4BE6-A9D8-6F678A9632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29" name="TextBox 28">
              <a:extLst>
                <a:ext uri="{FF2B5EF4-FFF2-40B4-BE49-F238E27FC236}">
                  <a16:creationId xmlns:a16="http://schemas.microsoft.com/office/drawing/2014/main" id="{AECF6B58-5856-4627-AF3A-E7156D1C1439}"/>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grpSp>
        <p:nvGrpSpPr>
          <p:cNvPr id="3" name="Group 2">
            <a:extLst>
              <a:ext uri="{FF2B5EF4-FFF2-40B4-BE49-F238E27FC236}">
                <a16:creationId xmlns:a16="http://schemas.microsoft.com/office/drawing/2014/main" id="{EA754793-BDE5-4F46-B812-62EFEB0A48B1}"/>
              </a:ext>
            </a:extLst>
          </p:cNvPr>
          <p:cNvGrpSpPr/>
          <p:nvPr/>
        </p:nvGrpSpPr>
        <p:grpSpPr>
          <a:xfrm>
            <a:off x="6971526" y="708562"/>
            <a:ext cx="2960710" cy="5791243"/>
            <a:chOff x="7014483" y="965442"/>
            <a:chExt cx="2599763" cy="5085219"/>
          </a:xfrm>
        </p:grpSpPr>
        <p:pic>
          <p:nvPicPr>
            <p:cNvPr id="30" name="Picture 29" descr="A close up of a map&#10;&#10;Description automatically generated">
              <a:extLst>
                <a:ext uri="{FF2B5EF4-FFF2-40B4-BE49-F238E27FC236}">
                  <a16:creationId xmlns:a16="http://schemas.microsoft.com/office/drawing/2014/main" id="{452B134C-C93B-4165-9969-032FA951F2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026525" y="965442"/>
              <a:ext cx="2356956" cy="4621254"/>
            </a:xfrm>
            <a:prstGeom prst="rect">
              <a:avLst/>
            </a:prstGeom>
          </p:spPr>
        </p:pic>
        <p:grpSp>
          <p:nvGrpSpPr>
            <p:cNvPr id="31" name="Group 30">
              <a:extLst>
                <a:ext uri="{FF2B5EF4-FFF2-40B4-BE49-F238E27FC236}">
                  <a16:creationId xmlns:a16="http://schemas.microsoft.com/office/drawing/2014/main" id="{AF40E149-90DF-401C-A5BB-59E05FFC53FD}"/>
                </a:ext>
              </a:extLst>
            </p:cNvPr>
            <p:cNvGrpSpPr/>
            <p:nvPr/>
          </p:nvGrpSpPr>
          <p:grpSpPr>
            <a:xfrm>
              <a:off x="7014483" y="5671173"/>
              <a:ext cx="2599763" cy="379488"/>
              <a:chOff x="6252476" y="5733280"/>
              <a:chExt cx="2599763" cy="379488"/>
            </a:xfrm>
          </p:grpSpPr>
          <p:pic>
            <p:nvPicPr>
              <p:cNvPr id="32" name="Picture 31">
                <a:extLst>
                  <a:ext uri="{FF2B5EF4-FFF2-40B4-BE49-F238E27FC236}">
                    <a16:creationId xmlns:a16="http://schemas.microsoft.com/office/drawing/2014/main" id="{9E3FB341-5543-4602-9FA6-66F27B3E62E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2476" y="5733280"/>
                <a:ext cx="2368997" cy="133543"/>
              </a:xfrm>
              <a:prstGeom prst="rect">
                <a:avLst/>
              </a:prstGeom>
            </p:spPr>
          </p:pic>
          <p:sp>
            <p:nvSpPr>
              <p:cNvPr id="33" name="TextBox 32">
                <a:extLst>
                  <a:ext uri="{FF2B5EF4-FFF2-40B4-BE49-F238E27FC236}">
                    <a16:creationId xmlns:a16="http://schemas.microsoft.com/office/drawing/2014/main" id="{7941D0E2-554F-4AB3-83B2-EEA3BF96FD6A}"/>
                  </a:ext>
                </a:extLst>
              </p:cNvPr>
              <p:cNvSpPr txBox="1"/>
              <p:nvPr/>
            </p:nvSpPr>
            <p:spPr>
              <a:xfrm>
                <a:off x="7912696" y="5825304"/>
                <a:ext cx="939543" cy="283767"/>
              </a:xfrm>
              <a:prstGeom prst="rect">
                <a:avLst/>
              </a:prstGeom>
              <a:noFill/>
            </p:spPr>
            <p:txBody>
              <a:bodyPr wrap="square" rtlCol="0">
                <a:spAutoFit/>
              </a:bodyPr>
              <a:lstStyle/>
              <a:p>
                <a:r>
                  <a:rPr lang="en-US" sz="1400" dirty="0">
                    <a:solidFill>
                      <a:schemeClr val="tx1">
                        <a:lumMod val="75000"/>
                        <a:lumOff val="25000"/>
                      </a:schemeClr>
                    </a:solidFill>
                  </a:rPr>
                  <a:t>20 </a:t>
                </a:r>
                <a:r>
                  <a:rPr lang="en-US" sz="1500" dirty="0">
                    <a:solidFill>
                      <a:schemeClr val="tx1">
                        <a:lumMod val="75000"/>
                        <a:lumOff val="25000"/>
                      </a:schemeClr>
                    </a:solidFill>
                  </a:rPr>
                  <a:t>Miles</a:t>
                </a:r>
              </a:p>
            </p:txBody>
          </p:sp>
          <p:sp>
            <p:nvSpPr>
              <p:cNvPr id="34" name="TextBox 33">
                <a:extLst>
                  <a:ext uri="{FF2B5EF4-FFF2-40B4-BE49-F238E27FC236}">
                    <a16:creationId xmlns:a16="http://schemas.microsoft.com/office/drawing/2014/main" id="{DEA73F32-43BF-4986-ABBE-33052707CE81}"/>
                  </a:ext>
                </a:extLst>
              </p:cNvPr>
              <p:cNvSpPr txBox="1"/>
              <p:nvPr/>
            </p:nvSpPr>
            <p:spPr>
              <a:xfrm>
                <a:off x="6618656" y="5826353"/>
                <a:ext cx="217302" cy="270255"/>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35" name="TextBox 34">
                <a:extLst>
                  <a:ext uri="{FF2B5EF4-FFF2-40B4-BE49-F238E27FC236}">
                    <a16:creationId xmlns:a16="http://schemas.microsoft.com/office/drawing/2014/main" id="{BD6B70A8-4171-4B03-9BB6-6E3D097FC9B0}"/>
                  </a:ext>
                </a:extLst>
              </p:cNvPr>
              <p:cNvSpPr txBox="1"/>
              <p:nvPr/>
            </p:nvSpPr>
            <p:spPr>
              <a:xfrm>
                <a:off x="6952077" y="5826781"/>
                <a:ext cx="217302" cy="283767"/>
              </a:xfrm>
              <a:prstGeom prst="rect">
                <a:avLst/>
              </a:prstGeom>
              <a:noFill/>
            </p:spPr>
            <p:txBody>
              <a:bodyPr wrap="square" rtlCol="0">
                <a:spAutoFit/>
              </a:bodyPr>
              <a:lstStyle/>
              <a:p>
                <a:r>
                  <a:rPr lang="en-US" sz="1500" dirty="0">
                    <a:solidFill>
                      <a:schemeClr val="tx1">
                        <a:lumMod val="75000"/>
                        <a:lumOff val="25000"/>
                      </a:schemeClr>
                    </a:solidFill>
                  </a:rPr>
                  <a:t>5</a:t>
                </a:r>
              </a:p>
            </p:txBody>
          </p:sp>
          <p:sp>
            <p:nvSpPr>
              <p:cNvPr id="36" name="TextBox 35">
                <a:extLst>
                  <a:ext uri="{FF2B5EF4-FFF2-40B4-BE49-F238E27FC236}">
                    <a16:creationId xmlns:a16="http://schemas.microsoft.com/office/drawing/2014/main" id="{8BE0F97B-8CCB-4175-9474-AA4D5EE7C452}"/>
                  </a:ext>
                </a:extLst>
              </p:cNvPr>
              <p:cNvSpPr txBox="1"/>
              <p:nvPr/>
            </p:nvSpPr>
            <p:spPr>
              <a:xfrm>
                <a:off x="7277291" y="5842513"/>
                <a:ext cx="425980" cy="270255"/>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sp>
        <p:nvSpPr>
          <p:cNvPr id="37" name="TextBox 36">
            <a:extLst>
              <a:ext uri="{FF2B5EF4-FFF2-40B4-BE49-F238E27FC236}">
                <a16:creationId xmlns:a16="http://schemas.microsoft.com/office/drawing/2014/main" id="{9E9F8010-1E8A-4065-A1D5-C0C79C8CF951}"/>
              </a:ext>
            </a:extLst>
          </p:cNvPr>
          <p:cNvSpPr txBox="1"/>
          <p:nvPr/>
        </p:nvSpPr>
        <p:spPr>
          <a:xfrm>
            <a:off x="9655596" y="3015205"/>
            <a:ext cx="1761908" cy="830997"/>
          </a:xfrm>
          <a:prstGeom prst="rect">
            <a:avLst/>
          </a:prstGeom>
          <a:noFill/>
        </p:spPr>
        <p:txBody>
          <a:bodyPr wrap="square" rtlCol="0">
            <a:spAutoFit/>
          </a:bodyPr>
          <a:lstStyle/>
          <a:p>
            <a:r>
              <a:rPr lang="en-US" sz="1600" b="1" dirty="0">
                <a:solidFill>
                  <a:schemeClr val="tx1">
                    <a:lumMod val="75000"/>
                    <a:lumOff val="25000"/>
                  </a:schemeClr>
                </a:solidFill>
              </a:rPr>
              <a:t>Mean Land Surface Temperature</a:t>
            </a:r>
          </a:p>
        </p:txBody>
      </p:sp>
    </p:spTree>
    <p:extLst>
      <p:ext uri="{BB962C8B-B14F-4D97-AF65-F5344CB8AC3E}">
        <p14:creationId xmlns:p14="http://schemas.microsoft.com/office/powerpoint/2010/main" val="31965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Results: Flood Extent Analysis</a:t>
            </a:r>
          </a:p>
        </p:txBody>
      </p:sp>
      <p:sp>
        <p:nvSpPr>
          <p:cNvPr id="4" name="Content Placeholder 3"/>
          <p:cNvSpPr>
            <a:spLocks noGrp="1"/>
          </p:cNvSpPr>
          <p:nvPr>
            <p:ph sz="quarter" idx="12"/>
          </p:nvPr>
        </p:nvSpPr>
        <p:spPr>
          <a:xfrm>
            <a:off x="507332" y="1280591"/>
            <a:ext cx="5093591" cy="5029910"/>
          </a:xfrm>
        </p:spPr>
        <p:txBody>
          <a:bodyPr>
            <a:normAutofit/>
          </a:bodyPr>
          <a:lstStyle/>
          <a:p>
            <a:pPr>
              <a:lnSpc>
                <a:spcPct val="100000"/>
              </a:lnSpc>
              <a:buClr>
                <a:srgbClr val="2259A8"/>
              </a:buClr>
              <a:buFont typeface="Webdings" panose="05030102010509060703" pitchFamily="18" charset="2"/>
              <a:buChar char="4"/>
            </a:pPr>
            <a:r>
              <a:rPr lang="en-US" dirty="0">
                <a:solidFill>
                  <a:schemeClr val="tx1">
                    <a:lumMod val="75000"/>
                    <a:lumOff val="25000"/>
                  </a:schemeClr>
                </a:solidFill>
              </a:rPr>
              <a:t>The flash flood mostly showed changes along the river banks</a:t>
            </a:r>
          </a:p>
          <a:p>
            <a:pPr>
              <a:lnSpc>
                <a:spcPct val="100000"/>
              </a:lnSpc>
              <a:buClr>
                <a:srgbClr val="2259A8"/>
              </a:buClr>
              <a:buFont typeface="Webdings" panose="05030102010509060703" pitchFamily="18" charset="2"/>
              <a:buChar char="4"/>
            </a:pPr>
            <a:endParaRPr lang="en-US" dirty="0">
              <a:solidFill>
                <a:schemeClr val="tx1">
                  <a:lumMod val="75000"/>
                  <a:lumOff val="25000"/>
                </a:schemeClr>
              </a:solidFill>
            </a:endParaRPr>
          </a:p>
          <a:p>
            <a:pPr>
              <a:lnSpc>
                <a:spcPct val="100000"/>
              </a:lnSpc>
              <a:buClr>
                <a:srgbClr val="2259A8"/>
              </a:buClr>
              <a:buFont typeface="Webdings" panose="05030102010509060703" pitchFamily="18" charset="2"/>
              <a:buChar char="4"/>
            </a:pPr>
            <a:r>
              <a:rPr lang="en-US" dirty="0">
                <a:solidFill>
                  <a:schemeClr val="tx1">
                    <a:lumMod val="75000"/>
                    <a:lumOff val="25000"/>
                  </a:schemeClr>
                </a:solidFill>
              </a:rPr>
              <a:t>Flood potential map from project maybe more related to the effects of flooding than actual flooding</a:t>
            </a:r>
          </a:p>
        </p:txBody>
      </p:sp>
      <p:pic>
        <p:nvPicPr>
          <p:cNvPr id="20" name="Picture 19">
            <a:extLst>
              <a:ext uri="{FF2B5EF4-FFF2-40B4-BE49-F238E27FC236}">
                <a16:creationId xmlns:a16="http://schemas.microsoft.com/office/drawing/2014/main" id="{43BEE1E0-ADED-4401-A3BA-2E3FC632DE53}"/>
              </a:ext>
            </a:extLst>
          </p:cNvPr>
          <p:cNvPicPr>
            <a:picLocks noChangeAspect="1"/>
          </p:cNvPicPr>
          <p:nvPr/>
        </p:nvPicPr>
        <p:blipFill>
          <a:blip r:embed="rId3"/>
          <a:stretch>
            <a:fillRect/>
          </a:stretch>
        </p:blipFill>
        <p:spPr>
          <a:xfrm>
            <a:off x="8256939" y="5425244"/>
            <a:ext cx="1972581" cy="231340"/>
          </a:xfrm>
          <a:prstGeom prst="rect">
            <a:avLst/>
          </a:prstGeom>
        </p:spPr>
      </p:pic>
      <p:pic>
        <p:nvPicPr>
          <p:cNvPr id="21" name="Picture 20" descr="A close up of a map&#10;&#10;Description automatically generated">
            <a:extLst>
              <a:ext uri="{FF2B5EF4-FFF2-40B4-BE49-F238E27FC236}">
                <a16:creationId xmlns:a16="http://schemas.microsoft.com/office/drawing/2014/main" id="{E645B300-E1F1-455A-9F7C-04D288A54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542"/>
          <a:stretch/>
        </p:blipFill>
        <p:spPr>
          <a:xfrm>
            <a:off x="5600923" y="1420838"/>
            <a:ext cx="4290452" cy="4584081"/>
          </a:xfrm>
          <a:prstGeom prst="rect">
            <a:avLst/>
          </a:prstGeom>
        </p:spPr>
      </p:pic>
      <p:pic>
        <p:nvPicPr>
          <p:cNvPr id="22" name="Picture 21">
            <a:extLst>
              <a:ext uri="{FF2B5EF4-FFF2-40B4-BE49-F238E27FC236}">
                <a16:creationId xmlns:a16="http://schemas.microsoft.com/office/drawing/2014/main" id="{C1D5BDFA-D493-4D41-AEE0-D14342F77A5C}"/>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b="59093"/>
          <a:stretch/>
        </p:blipFill>
        <p:spPr>
          <a:xfrm>
            <a:off x="6742835" y="6177619"/>
            <a:ext cx="1972581" cy="94634"/>
          </a:xfrm>
          <a:prstGeom prst="rect">
            <a:avLst/>
          </a:prstGeom>
        </p:spPr>
      </p:pic>
      <p:sp>
        <p:nvSpPr>
          <p:cNvPr id="38" name="TextBox 37">
            <a:extLst>
              <a:ext uri="{FF2B5EF4-FFF2-40B4-BE49-F238E27FC236}">
                <a16:creationId xmlns:a16="http://schemas.microsoft.com/office/drawing/2014/main" id="{04352646-1EBF-4F2D-90EE-C709A02F40CA}"/>
              </a:ext>
            </a:extLst>
          </p:cNvPr>
          <p:cNvSpPr txBox="1"/>
          <p:nvPr/>
        </p:nvSpPr>
        <p:spPr>
          <a:xfrm>
            <a:off x="10371551" y="4624152"/>
            <a:ext cx="1785724" cy="697692"/>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Water Body</a:t>
            </a:r>
          </a:p>
          <a:p>
            <a:pPr>
              <a:lnSpc>
                <a:spcPct val="150000"/>
              </a:lnSpc>
            </a:pPr>
            <a:r>
              <a:rPr lang="en-US" sz="1400" dirty="0">
                <a:solidFill>
                  <a:schemeClr val="tx1">
                    <a:lumMod val="75000"/>
                    <a:lumOff val="25000"/>
                  </a:schemeClr>
                </a:solidFill>
              </a:rPr>
              <a:t>Flash Flood areas</a:t>
            </a:r>
          </a:p>
        </p:txBody>
      </p:sp>
      <p:sp>
        <p:nvSpPr>
          <p:cNvPr id="39" name="TextBox 38">
            <a:extLst>
              <a:ext uri="{FF2B5EF4-FFF2-40B4-BE49-F238E27FC236}">
                <a16:creationId xmlns:a16="http://schemas.microsoft.com/office/drawing/2014/main" id="{B29E2563-E43C-4BF5-B842-45737EA27AA7}"/>
              </a:ext>
            </a:extLst>
          </p:cNvPr>
          <p:cNvSpPr txBox="1"/>
          <p:nvPr/>
        </p:nvSpPr>
        <p:spPr>
          <a:xfrm>
            <a:off x="10229520" y="1875863"/>
            <a:ext cx="1203409" cy="584775"/>
          </a:xfrm>
          <a:prstGeom prst="rect">
            <a:avLst/>
          </a:prstGeom>
          <a:noFill/>
        </p:spPr>
        <p:txBody>
          <a:bodyPr wrap="square" rtlCol="0">
            <a:spAutoFit/>
          </a:bodyPr>
          <a:lstStyle/>
          <a:p>
            <a:r>
              <a:rPr lang="en-US" sz="1600" b="1" dirty="0">
                <a:solidFill>
                  <a:schemeClr val="tx1">
                    <a:lumMod val="75000"/>
                    <a:lumOff val="25000"/>
                  </a:schemeClr>
                </a:solidFill>
              </a:rPr>
              <a:t>Elevation in meters</a:t>
            </a:r>
          </a:p>
        </p:txBody>
      </p:sp>
      <p:pic>
        <p:nvPicPr>
          <p:cNvPr id="40" name="Picture 39">
            <a:extLst>
              <a:ext uri="{FF2B5EF4-FFF2-40B4-BE49-F238E27FC236}">
                <a16:creationId xmlns:a16="http://schemas.microsoft.com/office/drawing/2014/main" id="{FB7E11E6-C6F7-4671-A3A1-B9CD6B802E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31052" y="5000274"/>
            <a:ext cx="520003" cy="265886"/>
          </a:xfrm>
          <a:prstGeom prst="rect">
            <a:avLst/>
          </a:prstGeom>
        </p:spPr>
      </p:pic>
      <p:pic>
        <p:nvPicPr>
          <p:cNvPr id="41" name="Picture 40">
            <a:extLst>
              <a:ext uri="{FF2B5EF4-FFF2-40B4-BE49-F238E27FC236}">
                <a16:creationId xmlns:a16="http://schemas.microsoft.com/office/drawing/2014/main" id="{8FEB5578-9048-4B65-AA48-2FFEFB7E2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6480" y="4725125"/>
            <a:ext cx="469417" cy="265235"/>
          </a:xfrm>
          <a:prstGeom prst="rect">
            <a:avLst/>
          </a:prstGeom>
        </p:spPr>
      </p:pic>
      <p:pic>
        <p:nvPicPr>
          <p:cNvPr id="42" name="Picture 41">
            <a:extLst>
              <a:ext uri="{FF2B5EF4-FFF2-40B4-BE49-F238E27FC236}">
                <a16:creationId xmlns:a16="http://schemas.microsoft.com/office/drawing/2014/main" id="{B5D9A457-657D-4C7B-80B8-081C516A3E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10342974" y="2527177"/>
            <a:ext cx="370440" cy="1350342"/>
          </a:xfrm>
          <a:prstGeom prst="rect">
            <a:avLst/>
          </a:prstGeom>
        </p:spPr>
      </p:pic>
      <p:sp>
        <p:nvSpPr>
          <p:cNvPr id="43" name="TextBox 42">
            <a:extLst>
              <a:ext uri="{FF2B5EF4-FFF2-40B4-BE49-F238E27FC236}">
                <a16:creationId xmlns:a16="http://schemas.microsoft.com/office/drawing/2014/main" id="{4129A215-39E5-480E-83B2-A12B3D32A63F}"/>
              </a:ext>
            </a:extLst>
          </p:cNvPr>
          <p:cNvSpPr txBox="1"/>
          <p:nvPr/>
        </p:nvSpPr>
        <p:spPr>
          <a:xfrm>
            <a:off x="10699538" y="2364952"/>
            <a:ext cx="733391" cy="1667188"/>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0</a:t>
            </a:r>
          </a:p>
          <a:p>
            <a:pPr>
              <a:lnSpc>
                <a:spcPct val="150000"/>
              </a:lnSpc>
            </a:pPr>
            <a:endParaRPr lang="en-US" sz="1400" dirty="0">
              <a:solidFill>
                <a:schemeClr val="tx1">
                  <a:lumMod val="75000"/>
                  <a:lumOff val="25000"/>
                </a:schemeClr>
              </a:solidFill>
            </a:endParaRPr>
          </a:p>
          <a:p>
            <a:pPr>
              <a:lnSpc>
                <a:spcPct val="150000"/>
              </a:lnSpc>
            </a:pPr>
            <a:endParaRPr lang="en-US" sz="1400" dirty="0">
              <a:solidFill>
                <a:schemeClr val="tx1">
                  <a:lumMod val="75000"/>
                  <a:lumOff val="25000"/>
                </a:schemeClr>
              </a:solidFill>
            </a:endParaRPr>
          </a:p>
          <a:p>
            <a:pPr>
              <a:lnSpc>
                <a:spcPct val="150000"/>
              </a:lnSpc>
            </a:pPr>
            <a:endParaRPr lang="en-US" sz="1400" dirty="0">
              <a:solidFill>
                <a:schemeClr val="tx1">
                  <a:lumMod val="75000"/>
                  <a:lumOff val="25000"/>
                </a:schemeClr>
              </a:solidFill>
            </a:endParaRPr>
          </a:p>
          <a:p>
            <a:pPr>
              <a:lnSpc>
                <a:spcPct val="150000"/>
              </a:lnSpc>
            </a:pPr>
            <a:r>
              <a:rPr lang="en-US" sz="1400" dirty="0">
                <a:solidFill>
                  <a:schemeClr val="tx1">
                    <a:lumMod val="75000"/>
                    <a:lumOff val="25000"/>
                  </a:schemeClr>
                </a:solidFill>
              </a:rPr>
              <a:t>120</a:t>
            </a:r>
          </a:p>
        </p:txBody>
      </p:sp>
      <p:sp>
        <p:nvSpPr>
          <p:cNvPr id="44" name="TextBox 43">
            <a:extLst>
              <a:ext uri="{FF2B5EF4-FFF2-40B4-BE49-F238E27FC236}">
                <a16:creationId xmlns:a16="http://schemas.microsoft.com/office/drawing/2014/main" id="{ACE2ABF7-89C6-4F07-8DFD-520E5876EDB5}"/>
              </a:ext>
            </a:extLst>
          </p:cNvPr>
          <p:cNvSpPr txBox="1"/>
          <p:nvPr/>
        </p:nvSpPr>
        <p:spPr>
          <a:xfrm>
            <a:off x="7869058" y="6217316"/>
            <a:ext cx="935542" cy="307777"/>
          </a:xfrm>
          <a:prstGeom prst="rect">
            <a:avLst/>
          </a:prstGeom>
          <a:noFill/>
        </p:spPr>
        <p:txBody>
          <a:bodyPr wrap="square" rtlCol="0">
            <a:spAutoFit/>
          </a:bodyPr>
          <a:lstStyle/>
          <a:p>
            <a:r>
              <a:rPr lang="en-US" sz="1400" dirty="0">
                <a:solidFill>
                  <a:schemeClr val="tx1">
                    <a:lumMod val="75000"/>
                    <a:lumOff val="25000"/>
                  </a:schemeClr>
                </a:solidFill>
              </a:rPr>
              <a:t>3 Miles</a:t>
            </a:r>
          </a:p>
        </p:txBody>
      </p:sp>
      <p:sp>
        <p:nvSpPr>
          <p:cNvPr id="45" name="TextBox 44">
            <a:extLst>
              <a:ext uri="{FF2B5EF4-FFF2-40B4-BE49-F238E27FC236}">
                <a16:creationId xmlns:a16="http://schemas.microsoft.com/office/drawing/2014/main" id="{A77954BB-8FF0-4309-8609-DAAFD19C9DEE}"/>
              </a:ext>
            </a:extLst>
          </p:cNvPr>
          <p:cNvSpPr txBox="1"/>
          <p:nvPr/>
        </p:nvSpPr>
        <p:spPr>
          <a:xfrm>
            <a:off x="6653651" y="6217316"/>
            <a:ext cx="65772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46" name="TextBox 45">
            <a:extLst>
              <a:ext uri="{FF2B5EF4-FFF2-40B4-BE49-F238E27FC236}">
                <a16:creationId xmlns:a16="http://schemas.microsoft.com/office/drawing/2014/main" id="{0E154DBD-2FD8-4B30-B1A5-E35B2FA210CE}"/>
              </a:ext>
            </a:extLst>
          </p:cNvPr>
          <p:cNvSpPr txBox="1"/>
          <p:nvPr/>
        </p:nvSpPr>
        <p:spPr>
          <a:xfrm>
            <a:off x="7221834" y="6224936"/>
            <a:ext cx="657722" cy="307777"/>
          </a:xfrm>
          <a:prstGeom prst="rect">
            <a:avLst/>
          </a:prstGeom>
          <a:noFill/>
        </p:spPr>
        <p:txBody>
          <a:bodyPr wrap="square" rtlCol="0">
            <a:spAutoFit/>
          </a:bodyPr>
          <a:lstStyle/>
          <a:p>
            <a:r>
              <a:rPr lang="en-US" sz="1400" dirty="0">
                <a:solidFill>
                  <a:schemeClr val="tx1">
                    <a:lumMod val="75000"/>
                    <a:lumOff val="25000"/>
                  </a:schemeClr>
                </a:solidFill>
              </a:rPr>
              <a:t>1.5</a:t>
            </a:r>
          </a:p>
        </p:txBody>
      </p:sp>
      <p:sp>
        <p:nvSpPr>
          <p:cNvPr id="3" name="Rectangle 2">
            <a:extLst>
              <a:ext uri="{FF2B5EF4-FFF2-40B4-BE49-F238E27FC236}">
                <a16:creationId xmlns:a16="http://schemas.microsoft.com/office/drawing/2014/main" id="{5E1BC322-E2D2-4F77-A16C-709440310FDF}"/>
              </a:ext>
            </a:extLst>
          </p:cNvPr>
          <p:cNvSpPr/>
          <p:nvPr/>
        </p:nvSpPr>
        <p:spPr>
          <a:xfrm>
            <a:off x="7652084" y="1875862"/>
            <a:ext cx="1971375" cy="32437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9DEE-1FF3-41AE-8EBD-4968FC136155}"/>
              </a:ext>
            </a:extLst>
          </p:cNvPr>
          <p:cNvSpPr>
            <a:spLocks noGrp="1"/>
          </p:cNvSpPr>
          <p:nvPr>
            <p:ph type="title"/>
          </p:nvPr>
        </p:nvSpPr>
        <p:spPr/>
        <p:txBody>
          <a:bodyPr>
            <a:normAutofit fontScale="90000"/>
          </a:bodyPr>
          <a:lstStyle/>
          <a:p>
            <a:r>
              <a:rPr lang="en-US" dirty="0"/>
              <a:t>Results: Flood Extent Analysis</a:t>
            </a:r>
          </a:p>
        </p:txBody>
      </p:sp>
      <p:grpSp>
        <p:nvGrpSpPr>
          <p:cNvPr id="3" name="Group 2">
            <a:extLst>
              <a:ext uri="{FF2B5EF4-FFF2-40B4-BE49-F238E27FC236}">
                <a16:creationId xmlns:a16="http://schemas.microsoft.com/office/drawing/2014/main" id="{4623A3BD-9453-462E-B344-542369F6841D}"/>
              </a:ext>
            </a:extLst>
          </p:cNvPr>
          <p:cNvGrpSpPr/>
          <p:nvPr/>
        </p:nvGrpSpPr>
        <p:grpSpPr>
          <a:xfrm>
            <a:off x="1540276" y="936111"/>
            <a:ext cx="8746724" cy="5789140"/>
            <a:chOff x="891510" y="950789"/>
            <a:chExt cx="8805584" cy="5828097"/>
          </a:xfrm>
        </p:grpSpPr>
        <p:grpSp>
          <p:nvGrpSpPr>
            <p:cNvPr id="18" name="Group 17">
              <a:extLst>
                <a:ext uri="{FF2B5EF4-FFF2-40B4-BE49-F238E27FC236}">
                  <a16:creationId xmlns:a16="http://schemas.microsoft.com/office/drawing/2014/main" id="{4FE0FA38-8B0A-4037-8646-F7142B8C3AAD}"/>
                </a:ext>
              </a:extLst>
            </p:cNvPr>
            <p:cNvGrpSpPr/>
            <p:nvPr/>
          </p:nvGrpSpPr>
          <p:grpSpPr>
            <a:xfrm>
              <a:off x="891510" y="1205998"/>
              <a:ext cx="4523421" cy="5572888"/>
              <a:chOff x="3464021" y="769096"/>
              <a:chExt cx="5272607" cy="6639003"/>
            </a:xfrm>
          </p:grpSpPr>
          <p:sp>
            <p:nvSpPr>
              <p:cNvPr id="19" name="TextBox 18">
                <a:extLst>
                  <a:ext uri="{FF2B5EF4-FFF2-40B4-BE49-F238E27FC236}">
                    <a16:creationId xmlns:a16="http://schemas.microsoft.com/office/drawing/2014/main" id="{1A7BFFD2-36DB-4190-A7B7-D8C7898114DA}"/>
                  </a:ext>
                </a:extLst>
              </p:cNvPr>
              <p:cNvSpPr txBox="1"/>
              <p:nvPr/>
            </p:nvSpPr>
            <p:spPr>
              <a:xfrm>
                <a:off x="4207176" y="2502102"/>
                <a:ext cx="3581401" cy="4712544"/>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Water Body</a:t>
                </a:r>
              </a:p>
              <a:p>
                <a:pPr>
                  <a:lnSpc>
                    <a:spcPct val="150000"/>
                  </a:lnSpc>
                </a:pPr>
                <a:r>
                  <a:rPr lang="en-US" sz="1400" dirty="0">
                    <a:solidFill>
                      <a:schemeClr val="tx1">
                        <a:lumMod val="75000"/>
                        <a:lumOff val="25000"/>
                      </a:schemeClr>
                    </a:solidFill>
                  </a:rPr>
                  <a:t>0</a:t>
                </a:r>
              </a:p>
              <a:p>
                <a:pPr>
                  <a:lnSpc>
                    <a:spcPct val="150000"/>
                  </a:lnSpc>
                </a:pPr>
                <a:r>
                  <a:rPr lang="en-US" sz="1400" dirty="0">
                    <a:solidFill>
                      <a:schemeClr val="tx1">
                        <a:lumMod val="75000"/>
                        <a:lumOff val="25000"/>
                      </a:schemeClr>
                    </a:solidFill>
                  </a:rPr>
                  <a:t>1</a:t>
                </a:r>
              </a:p>
              <a:p>
                <a:pPr>
                  <a:lnSpc>
                    <a:spcPct val="150000"/>
                  </a:lnSpc>
                </a:pPr>
                <a:r>
                  <a:rPr lang="en-US" sz="1400" dirty="0">
                    <a:solidFill>
                      <a:schemeClr val="tx1">
                        <a:lumMod val="75000"/>
                        <a:lumOff val="25000"/>
                      </a:schemeClr>
                    </a:solidFill>
                  </a:rPr>
                  <a:t>2</a:t>
                </a:r>
              </a:p>
              <a:p>
                <a:pPr>
                  <a:lnSpc>
                    <a:spcPct val="150000"/>
                  </a:lnSpc>
                </a:pPr>
                <a:r>
                  <a:rPr lang="en-US" sz="1400" dirty="0">
                    <a:solidFill>
                      <a:schemeClr val="tx1">
                        <a:lumMod val="75000"/>
                        <a:lumOff val="25000"/>
                      </a:schemeClr>
                    </a:solidFill>
                  </a:rPr>
                  <a:t>3</a:t>
                </a:r>
              </a:p>
              <a:p>
                <a:pPr>
                  <a:lnSpc>
                    <a:spcPct val="150000"/>
                  </a:lnSpc>
                </a:pPr>
                <a:r>
                  <a:rPr lang="en-US" sz="1400" dirty="0">
                    <a:solidFill>
                      <a:schemeClr val="tx1">
                        <a:lumMod val="75000"/>
                        <a:lumOff val="25000"/>
                      </a:schemeClr>
                    </a:solidFill>
                  </a:rPr>
                  <a:t>4 – 10</a:t>
                </a:r>
              </a:p>
              <a:p>
                <a:pPr>
                  <a:lnSpc>
                    <a:spcPct val="150000"/>
                  </a:lnSpc>
                </a:pPr>
                <a:r>
                  <a:rPr lang="en-US" sz="1400" dirty="0">
                    <a:solidFill>
                      <a:schemeClr val="tx1">
                        <a:lumMod val="75000"/>
                        <a:lumOff val="25000"/>
                      </a:schemeClr>
                    </a:solidFill>
                  </a:rPr>
                  <a:t>11 – 20</a:t>
                </a:r>
              </a:p>
              <a:p>
                <a:pPr>
                  <a:lnSpc>
                    <a:spcPct val="150000"/>
                  </a:lnSpc>
                </a:pPr>
                <a:r>
                  <a:rPr lang="en-US" sz="1400" dirty="0">
                    <a:solidFill>
                      <a:schemeClr val="tx1">
                        <a:lumMod val="75000"/>
                        <a:lumOff val="25000"/>
                      </a:schemeClr>
                    </a:solidFill>
                  </a:rPr>
                  <a:t>21 – 30</a:t>
                </a:r>
              </a:p>
              <a:p>
                <a:pPr>
                  <a:lnSpc>
                    <a:spcPct val="150000"/>
                  </a:lnSpc>
                </a:pPr>
                <a:r>
                  <a:rPr lang="en-US" sz="1400" dirty="0">
                    <a:solidFill>
                      <a:schemeClr val="tx1">
                        <a:lumMod val="75000"/>
                        <a:lumOff val="25000"/>
                      </a:schemeClr>
                    </a:solidFill>
                  </a:rPr>
                  <a:t>31 – 40</a:t>
                </a:r>
              </a:p>
              <a:p>
                <a:pPr>
                  <a:lnSpc>
                    <a:spcPct val="150000"/>
                  </a:lnSpc>
                </a:pPr>
                <a:r>
                  <a:rPr lang="en-US" sz="1400" dirty="0">
                    <a:solidFill>
                      <a:schemeClr val="tx1">
                        <a:lumMod val="75000"/>
                        <a:lumOff val="25000"/>
                      </a:schemeClr>
                    </a:solidFill>
                  </a:rPr>
                  <a:t>41 – 60</a:t>
                </a:r>
              </a:p>
              <a:p>
                <a:pPr>
                  <a:lnSpc>
                    <a:spcPct val="150000"/>
                  </a:lnSpc>
                </a:pPr>
                <a:r>
                  <a:rPr lang="en-US" sz="1400" dirty="0">
                    <a:solidFill>
                      <a:schemeClr val="tx1">
                        <a:lumMod val="75000"/>
                        <a:lumOff val="25000"/>
                      </a:schemeClr>
                    </a:solidFill>
                  </a:rPr>
                  <a:t>61 – 80</a:t>
                </a:r>
              </a:p>
              <a:p>
                <a:pPr>
                  <a:lnSpc>
                    <a:spcPct val="150000"/>
                  </a:lnSpc>
                </a:pPr>
                <a:r>
                  <a:rPr lang="en-US" sz="1400" dirty="0">
                    <a:solidFill>
                      <a:schemeClr val="tx1">
                        <a:lumMod val="75000"/>
                        <a:lumOff val="25000"/>
                      </a:schemeClr>
                    </a:solidFill>
                  </a:rPr>
                  <a:t>81 – 120</a:t>
                </a:r>
              </a:p>
            </p:txBody>
          </p:sp>
          <p:grpSp>
            <p:nvGrpSpPr>
              <p:cNvPr id="20" name="Group 19">
                <a:extLst>
                  <a:ext uri="{FF2B5EF4-FFF2-40B4-BE49-F238E27FC236}">
                    <a16:creationId xmlns:a16="http://schemas.microsoft.com/office/drawing/2014/main" id="{EA301BD0-9095-4D96-A8C8-7345BA67EB14}"/>
                  </a:ext>
                </a:extLst>
              </p:cNvPr>
              <p:cNvGrpSpPr/>
              <p:nvPr/>
            </p:nvGrpSpPr>
            <p:grpSpPr>
              <a:xfrm>
                <a:off x="3464021" y="769096"/>
                <a:ext cx="5272607" cy="6639003"/>
                <a:chOff x="3464021" y="769096"/>
                <a:chExt cx="5272607" cy="6639003"/>
              </a:xfrm>
            </p:grpSpPr>
            <p:pic>
              <p:nvPicPr>
                <p:cNvPr id="23" name="Picture 22">
                  <a:extLst>
                    <a:ext uri="{FF2B5EF4-FFF2-40B4-BE49-F238E27FC236}">
                      <a16:creationId xmlns:a16="http://schemas.microsoft.com/office/drawing/2014/main" id="{AF809BAB-7A5D-4AA3-A67C-7AABC8C183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1929" y="769096"/>
                  <a:ext cx="2761361" cy="5907007"/>
                </a:xfrm>
                <a:prstGeom prst="rect">
                  <a:avLst/>
                </a:prstGeom>
              </p:spPr>
            </p:pic>
            <p:sp>
              <p:nvSpPr>
                <p:cNvPr id="24" name="TextBox 23">
                  <a:extLst>
                    <a:ext uri="{FF2B5EF4-FFF2-40B4-BE49-F238E27FC236}">
                      <a16:creationId xmlns:a16="http://schemas.microsoft.com/office/drawing/2014/main" id="{F7CFBC45-4BBC-48AC-9A08-BD285D205280}"/>
                    </a:ext>
                  </a:extLst>
                </p:cNvPr>
                <p:cNvSpPr txBox="1"/>
                <p:nvPr/>
              </p:nvSpPr>
              <p:spPr>
                <a:xfrm>
                  <a:off x="7641474" y="6613940"/>
                  <a:ext cx="1095154" cy="369123"/>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25" name="TextBox 24">
                  <a:extLst>
                    <a:ext uri="{FF2B5EF4-FFF2-40B4-BE49-F238E27FC236}">
                      <a16:creationId xmlns:a16="http://schemas.microsoft.com/office/drawing/2014/main" id="{79B0A466-541A-4427-AA85-E7549F1E372C}"/>
                    </a:ext>
                  </a:extLst>
                </p:cNvPr>
                <p:cNvSpPr txBox="1"/>
                <p:nvPr/>
              </p:nvSpPr>
              <p:spPr>
                <a:xfrm>
                  <a:off x="6133110" y="6615189"/>
                  <a:ext cx="253292" cy="369123"/>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26" name="TextBox 25">
                  <a:extLst>
                    <a:ext uri="{FF2B5EF4-FFF2-40B4-BE49-F238E27FC236}">
                      <a16:creationId xmlns:a16="http://schemas.microsoft.com/office/drawing/2014/main" id="{3600DAF4-97AA-44A2-8D1E-29E8751B5AB4}"/>
                    </a:ext>
                  </a:extLst>
                </p:cNvPr>
                <p:cNvSpPr txBox="1"/>
                <p:nvPr/>
              </p:nvSpPr>
              <p:spPr>
                <a:xfrm>
                  <a:off x="6521752" y="6615698"/>
                  <a:ext cx="253292" cy="369123"/>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27" name="TextBox 26">
                  <a:extLst>
                    <a:ext uri="{FF2B5EF4-FFF2-40B4-BE49-F238E27FC236}">
                      <a16:creationId xmlns:a16="http://schemas.microsoft.com/office/drawing/2014/main" id="{221CFB80-A617-4B4D-9451-9BAE91E363A7}"/>
                    </a:ext>
                  </a:extLst>
                </p:cNvPr>
                <p:cNvSpPr txBox="1"/>
                <p:nvPr/>
              </p:nvSpPr>
              <p:spPr>
                <a:xfrm>
                  <a:off x="6881992" y="6615188"/>
                  <a:ext cx="496534" cy="369123"/>
                </a:xfrm>
                <a:prstGeom prst="rect">
                  <a:avLst/>
                </a:prstGeom>
                <a:noFill/>
              </p:spPr>
              <p:txBody>
                <a:bodyPr wrap="square" rtlCol="0">
                  <a:spAutoFit/>
                </a:bodyPr>
                <a:lstStyle/>
                <a:p>
                  <a:r>
                    <a:rPr lang="en-US" sz="1400" dirty="0">
                      <a:solidFill>
                        <a:schemeClr val="tx1">
                          <a:lumMod val="75000"/>
                          <a:lumOff val="25000"/>
                        </a:schemeClr>
                      </a:solidFill>
                    </a:rPr>
                    <a:t>10</a:t>
                  </a:r>
                </a:p>
              </p:txBody>
            </p:sp>
            <p:pic>
              <p:nvPicPr>
                <p:cNvPr id="28" name="Picture 27">
                  <a:extLst>
                    <a:ext uri="{FF2B5EF4-FFF2-40B4-BE49-F238E27FC236}">
                      <a16:creationId xmlns:a16="http://schemas.microsoft.com/office/drawing/2014/main" id="{DCD21A30-488D-4B4F-948A-42F1836073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4021" y="2273821"/>
                  <a:ext cx="1047528" cy="5134278"/>
                </a:xfrm>
                <a:prstGeom prst="rect">
                  <a:avLst/>
                </a:prstGeom>
              </p:spPr>
            </p:pic>
            <p:sp>
              <p:nvSpPr>
                <p:cNvPr id="29" name="TextBox 28">
                  <a:extLst>
                    <a:ext uri="{FF2B5EF4-FFF2-40B4-BE49-F238E27FC236}">
                      <a16:creationId xmlns:a16="http://schemas.microsoft.com/office/drawing/2014/main" id="{7EB8FD0D-D0F6-451D-9278-CAEBD63D0B0E}"/>
                    </a:ext>
                  </a:extLst>
                </p:cNvPr>
                <p:cNvSpPr txBox="1"/>
                <p:nvPr/>
              </p:nvSpPr>
              <p:spPr>
                <a:xfrm>
                  <a:off x="3726969" y="2193170"/>
                  <a:ext cx="2406142" cy="369123"/>
                </a:xfrm>
                <a:prstGeom prst="rect">
                  <a:avLst/>
                </a:prstGeom>
                <a:noFill/>
              </p:spPr>
              <p:txBody>
                <a:bodyPr wrap="square" rtlCol="0">
                  <a:spAutoFit/>
                </a:bodyPr>
                <a:lstStyle/>
                <a:p>
                  <a:r>
                    <a:rPr lang="en-US" sz="1400" b="1" dirty="0">
                      <a:solidFill>
                        <a:schemeClr val="tx1">
                          <a:lumMod val="75000"/>
                          <a:lumOff val="25000"/>
                        </a:schemeClr>
                      </a:solidFill>
                    </a:rPr>
                    <a:t>Elevation in meters</a:t>
                  </a:r>
                </a:p>
              </p:txBody>
            </p:sp>
          </p:grpSp>
        </p:grpSp>
        <p:sp>
          <p:nvSpPr>
            <p:cNvPr id="30" name="Rectangle 29">
              <a:extLst>
                <a:ext uri="{FF2B5EF4-FFF2-40B4-BE49-F238E27FC236}">
                  <a16:creationId xmlns:a16="http://schemas.microsoft.com/office/drawing/2014/main" id="{40BF842C-47C0-48CB-BD18-290AF268922A}"/>
                </a:ext>
              </a:extLst>
            </p:cNvPr>
            <p:cNvSpPr/>
            <p:nvPr/>
          </p:nvSpPr>
          <p:spPr>
            <a:xfrm>
              <a:off x="4331494" y="3040063"/>
              <a:ext cx="611284" cy="690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noFill/>
              </a:endParaRPr>
            </a:p>
          </p:txBody>
        </p:sp>
        <p:sp>
          <p:nvSpPr>
            <p:cNvPr id="31" name="Rectangle 30">
              <a:extLst>
                <a:ext uri="{FF2B5EF4-FFF2-40B4-BE49-F238E27FC236}">
                  <a16:creationId xmlns:a16="http://schemas.microsoft.com/office/drawing/2014/main" id="{F537CA5D-221F-4492-BE5C-0DF8C06B4C9E}"/>
                </a:ext>
              </a:extLst>
            </p:cNvPr>
            <p:cNvSpPr/>
            <p:nvPr/>
          </p:nvSpPr>
          <p:spPr>
            <a:xfrm>
              <a:off x="3233738" y="4672013"/>
              <a:ext cx="1355047" cy="10388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noFill/>
              </a:endParaRPr>
            </a:p>
          </p:txBody>
        </p:sp>
        <p:cxnSp>
          <p:nvCxnSpPr>
            <p:cNvPr id="32" name="Straight Connector 31">
              <a:extLst>
                <a:ext uri="{FF2B5EF4-FFF2-40B4-BE49-F238E27FC236}">
                  <a16:creationId xmlns:a16="http://schemas.microsoft.com/office/drawing/2014/main" id="{5C2451A0-F6CE-4D66-8410-0A5EC2628734}"/>
                </a:ext>
              </a:extLst>
            </p:cNvPr>
            <p:cNvCxnSpPr>
              <a:cxnSpLocks/>
            </p:cNvCxnSpPr>
            <p:nvPr/>
          </p:nvCxnSpPr>
          <p:spPr>
            <a:xfrm flipV="1">
              <a:off x="4942778" y="957139"/>
              <a:ext cx="2000624" cy="208292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3D714497-A236-4C6C-B195-36287F11E55D}"/>
                </a:ext>
              </a:extLst>
            </p:cNvPr>
            <p:cNvCxnSpPr>
              <a:cxnSpLocks/>
            </p:cNvCxnSpPr>
            <p:nvPr/>
          </p:nvCxnSpPr>
          <p:spPr>
            <a:xfrm>
              <a:off x="4938091" y="3730147"/>
              <a:ext cx="2005311" cy="52958"/>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7A9DAF63-EFCF-4F90-9528-C2E869427385}"/>
                </a:ext>
              </a:extLst>
            </p:cNvPr>
            <p:cNvCxnSpPr>
              <a:cxnSpLocks/>
            </p:cNvCxnSpPr>
            <p:nvPr/>
          </p:nvCxnSpPr>
          <p:spPr>
            <a:xfrm flipV="1">
              <a:off x="4585787" y="4010087"/>
              <a:ext cx="2023352" cy="661926"/>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C4C0625C-E8B6-4173-B05D-E9E98D3F2044}"/>
                </a:ext>
              </a:extLst>
            </p:cNvPr>
            <p:cNvCxnSpPr>
              <a:cxnSpLocks/>
            </p:cNvCxnSpPr>
            <p:nvPr/>
          </p:nvCxnSpPr>
          <p:spPr>
            <a:xfrm>
              <a:off x="4595695" y="5707434"/>
              <a:ext cx="2010207" cy="65209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36" name="Picture 35" descr="A close up of a map&#10;&#10;Description automatically generated">
              <a:extLst>
                <a:ext uri="{FF2B5EF4-FFF2-40B4-BE49-F238E27FC236}">
                  <a16:creationId xmlns:a16="http://schemas.microsoft.com/office/drawing/2014/main" id="{3F4E110B-06AB-4370-8CFC-C671550B1D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20" r="19003"/>
            <a:stretch/>
          </p:blipFill>
          <p:spPr>
            <a:xfrm>
              <a:off x="6605902" y="3978193"/>
              <a:ext cx="3091192" cy="2426498"/>
            </a:xfrm>
            <a:prstGeom prst="rect">
              <a:avLst/>
            </a:prstGeom>
            <a:ln>
              <a:noFill/>
            </a:ln>
            <a:effectLst>
              <a:outerShdw blurRad="190500" algn="tl" rotWithShape="0">
                <a:srgbClr val="000000">
                  <a:alpha val="70000"/>
                </a:srgbClr>
              </a:outerShdw>
            </a:effectLst>
          </p:spPr>
        </p:pic>
        <p:pic>
          <p:nvPicPr>
            <p:cNvPr id="37" name="Picture 36" descr="A picture containing map&#10;&#10;Description automatically generated">
              <a:extLst>
                <a:ext uri="{FF2B5EF4-FFF2-40B4-BE49-F238E27FC236}">
                  <a16:creationId xmlns:a16="http://schemas.microsoft.com/office/drawing/2014/main" id="{DA4A10B8-6A2E-40CE-9929-C65FC92301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589" r="10148"/>
            <a:stretch/>
          </p:blipFill>
          <p:spPr>
            <a:xfrm>
              <a:off x="6930702" y="950789"/>
              <a:ext cx="2520638" cy="2845570"/>
            </a:xfrm>
            <a:prstGeom prst="rect">
              <a:avLst/>
            </a:prstGeom>
            <a:ln>
              <a:noFill/>
            </a:ln>
            <a:effectLst>
              <a:outerShdw blurRad="190500" algn="tl" rotWithShape="0">
                <a:srgbClr val="000000">
                  <a:alpha val="70000"/>
                </a:srgbClr>
              </a:outerShdw>
            </a:effectLst>
          </p:spPr>
        </p:pic>
        <p:grpSp>
          <p:nvGrpSpPr>
            <p:cNvPr id="38" name="Group 37">
              <a:extLst>
                <a:ext uri="{FF2B5EF4-FFF2-40B4-BE49-F238E27FC236}">
                  <a16:creationId xmlns:a16="http://schemas.microsoft.com/office/drawing/2014/main" id="{27B1F4E1-FFEA-47EA-A30C-4A44744727B0}"/>
                </a:ext>
              </a:extLst>
            </p:cNvPr>
            <p:cNvGrpSpPr/>
            <p:nvPr/>
          </p:nvGrpSpPr>
          <p:grpSpPr>
            <a:xfrm>
              <a:off x="1529070" y="1258711"/>
              <a:ext cx="1046293" cy="1348820"/>
              <a:chOff x="15075266" y="10888641"/>
              <a:chExt cx="1102238" cy="1420942"/>
            </a:xfrm>
          </p:grpSpPr>
          <p:pic>
            <p:nvPicPr>
              <p:cNvPr id="39" name="Picture 38" descr="A close up of a map&#10;&#10;Description automatically generated">
                <a:extLst>
                  <a:ext uri="{FF2B5EF4-FFF2-40B4-BE49-F238E27FC236}">
                    <a16:creationId xmlns:a16="http://schemas.microsoft.com/office/drawing/2014/main" id="{EA3710E8-79EC-4466-86CD-D7162D5657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40" name="TextBox 39">
                <a:extLst>
                  <a:ext uri="{FF2B5EF4-FFF2-40B4-BE49-F238E27FC236}">
                    <a16:creationId xmlns:a16="http://schemas.microsoft.com/office/drawing/2014/main" id="{1C6EAFB6-0415-4836-9D9C-9B3DD9FF9C28}"/>
                  </a:ext>
                </a:extLst>
              </p:cNvPr>
              <p:cNvSpPr txBox="1"/>
              <p:nvPr/>
            </p:nvSpPr>
            <p:spPr>
              <a:xfrm>
                <a:off x="15488208" y="10888641"/>
                <a:ext cx="336957" cy="326416"/>
              </a:xfrm>
              <a:prstGeom prst="rect">
                <a:avLst/>
              </a:prstGeom>
              <a:noFill/>
            </p:spPr>
            <p:txBody>
              <a:bodyPr wrap="none" rtlCol="0">
                <a:spAutoFit/>
              </a:bodyPr>
              <a:lstStyle/>
              <a:p>
                <a:r>
                  <a:rPr lang="en-US" sz="1400" dirty="0"/>
                  <a:t>N</a:t>
                </a:r>
              </a:p>
            </p:txBody>
          </p:sp>
        </p:grpSp>
      </p:grpSp>
    </p:spTree>
    <p:extLst>
      <p:ext uri="{BB962C8B-B14F-4D97-AF65-F5344CB8AC3E}">
        <p14:creationId xmlns:p14="http://schemas.microsoft.com/office/powerpoint/2010/main" val="1738599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Objectives</a:t>
            </a:r>
          </a:p>
        </p:txBody>
      </p:sp>
      <p:sp>
        <p:nvSpPr>
          <p:cNvPr id="6" name="Hexagon 5"/>
          <p:cNvSpPr/>
          <p:nvPr/>
        </p:nvSpPr>
        <p:spPr>
          <a:xfrm>
            <a:off x="1912861" y="1458694"/>
            <a:ext cx="2743200" cy="2286000"/>
          </a:xfrm>
          <a:prstGeom prst="hexagon">
            <a:avLst/>
          </a:prstGeom>
          <a:solidFill>
            <a:srgbClr val="1B57AF"/>
          </a:solidFill>
          <a:effectLst>
            <a:outerShdw blurRad="50800" dist="38100" dir="8100000" algn="tr" rotWithShape="0">
              <a:prstClr val="black">
                <a:alpha val="40000"/>
              </a:prstClr>
            </a:outerShdw>
            <a:reflection blurRad="6350" stA="52000" endA="300" endPos="35000" dir="5400000" sy="-100000" algn="bl" rotWithShape="0"/>
          </a:effectLst>
        </p:spPr>
        <p:style>
          <a:lnRef idx="1">
            <a:schemeClr val="accent5"/>
          </a:lnRef>
          <a:fillRef idx="3">
            <a:schemeClr val="accent5"/>
          </a:fillRef>
          <a:effectRef idx="2">
            <a:schemeClr val="accent5"/>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Produce risk maps of Mobile County</a:t>
            </a:r>
          </a:p>
        </p:txBody>
      </p:sp>
      <p:sp>
        <p:nvSpPr>
          <p:cNvPr id="7" name="Hexagon 6"/>
          <p:cNvSpPr/>
          <p:nvPr/>
        </p:nvSpPr>
        <p:spPr>
          <a:xfrm>
            <a:off x="7318867" y="1457710"/>
            <a:ext cx="2743200" cy="2286000"/>
          </a:xfrm>
          <a:prstGeom prst="hexagon">
            <a:avLst/>
          </a:prstGeom>
          <a:solidFill>
            <a:srgbClr val="1B57AF"/>
          </a:solidFill>
          <a:effectLst>
            <a:reflection blurRad="6350" stA="52000" endA="300" endPos="35000" dir="5400000" sy="-100000" algn="bl" rotWithShape="0"/>
          </a:effectLst>
        </p:spPr>
        <p:style>
          <a:lnRef idx="1">
            <a:schemeClr val="accent5"/>
          </a:lnRef>
          <a:fillRef idx="3">
            <a:schemeClr val="accent5"/>
          </a:fillRef>
          <a:effectRef idx="2">
            <a:schemeClr val="accent5"/>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Identify areas with high vulnerability </a:t>
            </a:r>
          </a:p>
        </p:txBody>
      </p:sp>
      <p:sp>
        <p:nvSpPr>
          <p:cNvPr id="8" name="Hexagon 7"/>
          <p:cNvSpPr/>
          <p:nvPr/>
        </p:nvSpPr>
        <p:spPr>
          <a:xfrm>
            <a:off x="4603256" y="3365535"/>
            <a:ext cx="2743200" cy="2286000"/>
          </a:xfrm>
          <a:prstGeom prst="hexagon">
            <a:avLst/>
          </a:prstGeom>
          <a:solidFill>
            <a:srgbClr val="1B57AF"/>
          </a:solidFill>
          <a:effectLst>
            <a:outerShdw blurRad="57150" dist="19050" dir="5400000" algn="ctr" rotWithShape="0">
              <a:srgbClr val="000000">
                <a:alpha val="63000"/>
              </a:srgbClr>
            </a:outerShdw>
            <a:reflection blurRad="6350" stA="52000" endA="300" endPos="35000" dir="5400000" sy="-100000" algn="bl" rotWithShape="0"/>
          </a:effectLst>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Demonstrate the use of NASA Earth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observations</a:t>
            </a:r>
            <a:endPar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44035399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39A-FEEF-4A64-85BB-5A579A691E13}"/>
              </a:ext>
            </a:extLst>
          </p:cNvPr>
          <p:cNvSpPr>
            <a:spLocks noGrp="1"/>
          </p:cNvSpPr>
          <p:nvPr>
            <p:ph type="title"/>
          </p:nvPr>
        </p:nvSpPr>
        <p:spPr>
          <a:xfrm>
            <a:off x="495300" y="533399"/>
            <a:ext cx="10515600" cy="457201"/>
          </a:xfrm>
        </p:spPr>
        <p:txBody>
          <a:bodyPr>
            <a:noAutofit/>
          </a:bodyPr>
          <a:lstStyle/>
          <a:p>
            <a:r>
              <a:rPr lang="en-US" sz="4000" dirty="0"/>
              <a:t>Results: SDRE  </a:t>
            </a:r>
          </a:p>
        </p:txBody>
      </p:sp>
      <p:grpSp>
        <p:nvGrpSpPr>
          <p:cNvPr id="18" name="Group 17">
            <a:extLst>
              <a:ext uri="{FF2B5EF4-FFF2-40B4-BE49-F238E27FC236}">
                <a16:creationId xmlns:a16="http://schemas.microsoft.com/office/drawing/2014/main" id="{6E3CAD20-1B91-410F-A02D-4876A2E6DF2B}"/>
              </a:ext>
            </a:extLst>
          </p:cNvPr>
          <p:cNvGrpSpPr/>
          <p:nvPr/>
        </p:nvGrpSpPr>
        <p:grpSpPr>
          <a:xfrm>
            <a:off x="5070982" y="1139837"/>
            <a:ext cx="6105018" cy="5316026"/>
            <a:chOff x="1286382" y="1421133"/>
            <a:chExt cx="5352143" cy="4660450"/>
          </a:xfrm>
        </p:grpSpPr>
        <p:sp>
          <p:nvSpPr>
            <p:cNvPr id="19" name="TextBox 18">
              <a:extLst>
                <a:ext uri="{FF2B5EF4-FFF2-40B4-BE49-F238E27FC236}">
                  <a16:creationId xmlns:a16="http://schemas.microsoft.com/office/drawing/2014/main" id="{95F964F5-02DC-4FCE-87BB-DC72BAA3A630}"/>
                </a:ext>
              </a:extLst>
            </p:cNvPr>
            <p:cNvSpPr txBox="1"/>
            <p:nvPr/>
          </p:nvSpPr>
          <p:spPr>
            <a:xfrm>
              <a:off x="3554500" y="5799504"/>
              <a:ext cx="939543"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6 Miles</a:t>
              </a:r>
            </a:p>
          </p:txBody>
        </p:sp>
        <p:sp>
          <p:nvSpPr>
            <p:cNvPr id="20" name="TextBox 19">
              <a:extLst>
                <a:ext uri="{FF2B5EF4-FFF2-40B4-BE49-F238E27FC236}">
                  <a16:creationId xmlns:a16="http://schemas.microsoft.com/office/drawing/2014/main" id="{3AB04F3A-F6CA-4055-B26D-8F4D6A62407E}"/>
                </a:ext>
              </a:extLst>
            </p:cNvPr>
            <p:cNvSpPr txBox="1"/>
            <p:nvPr/>
          </p:nvSpPr>
          <p:spPr>
            <a:xfrm>
              <a:off x="1372656" y="5811761"/>
              <a:ext cx="217302"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21" name="TextBox 20">
              <a:extLst>
                <a:ext uri="{FF2B5EF4-FFF2-40B4-BE49-F238E27FC236}">
                  <a16:creationId xmlns:a16="http://schemas.microsoft.com/office/drawing/2014/main" id="{867C3ECD-E567-4B64-927B-F1D61A3252FF}"/>
                </a:ext>
              </a:extLst>
            </p:cNvPr>
            <p:cNvSpPr txBox="1"/>
            <p:nvPr/>
          </p:nvSpPr>
          <p:spPr>
            <a:xfrm>
              <a:off x="1859281" y="5798342"/>
              <a:ext cx="399090"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1.5</a:t>
              </a:r>
            </a:p>
          </p:txBody>
        </p:sp>
        <p:sp>
          <p:nvSpPr>
            <p:cNvPr id="22" name="TextBox 21">
              <a:extLst>
                <a:ext uri="{FF2B5EF4-FFF2-40B4-BE49-F238E27FC236}">
                  <a16:creationId xmlns:a16="http://schemas.microsoft.com/office/drawing/2014/main" id="{77CD0F02-1599-465F-9225-A20DC17E3F5D}"/>
                </a:ext>
              </a:extLst>
            </p:cNvPr>
            <p:cNvSpPr txBox="1"/>
            <p:nvPr/>
          </p:nvSpPr>
          <p:spPr>
            <a:xfrm>
              <a:off x="2483998" y="5798342"/>
              <a:ext cx="425980"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a:t>
              </a:r>
            </a:p>
          </p:txBody>
        </p:sp>
        <p:grpSp>
          <p:nvGrpSpPr>
            <p:cNvPr id="23" name="Group 22">
              <a:extLst>
                <a:ext uri="{FF2B5EF4-FFF2-40B4-BE49-F238E27FC236}">
                  <a16:creationId xmlns:a16="http://schemas.microsoft.com/office/drawing/2014/main" id="{A7C76CE5-D9C9-4C64-9744-17EDEE7CA50B}"/>
                </a:ext>
              </a:extLst>
            </p:cNvPr>
            <p:cNvGrpSpPr/>
            <p:nvPr/>
          </p:nvGrpSpPr>
          <p:grpSpPr>
            <a:xfrm>
              <a:off x="4500380" y="1476980"/>
              <a:ext cx="1102238" cy="1484563"/>
              <a:chOff x="15075266" y="10825019"/>
              <a:chExt cx="1102238" cy="1484563"/>
            </a:xfrm>
          </p:grpSpPr>
          <p:pic>
            <p:nvPicPr>
              <p:cNvPr id="60" name="Picture 59" descr="A close up of a map&#10;&#10;Description automatically generated">
                <a:extLst>
                  <a:ext uri="{FF2B5EF4-FFF2-40B4-BE49-F238E27FC236}">
                    <a16:creationId xmlns:a16="http://schemas.microsoft.com/office/drawing/2014/main" id="{F77DF292-297B-4692-9272-C0264E776C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61" name="TextBox 60">
                <a:extLst>
                  <a:ext uri="{FF2B5EF4-FFF2-40B4-BE49-F238E27FC236}">
                    <a16:creationId xmlns:a16="http://schemas.microsoft.com/office/drawing/2014/main" id="{04BA74F6-1381-4125-95E6-37116F1BD353}"/>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pic>
          <p:nvPicPr>
            <p:cNvPr id="24" name="Picture 23">
              <a:extLst>
                <a:ext uri="{FF2B5EF4-FFF2-40B4-BE49-F238E27FC236}">
                  <a16:creationId xmlns:a16="http://schemas.microsoft.com/office/drawing/2014/main" id="{D76EFB7A-CDDA-418D-A0CC-38D2203E0D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919" y="1421133"/>
              <a:ext cx="5266606" cy="4255335"/>
            </a:xfrm>
            <a:prstGeom prst="rect">
              <a:avLst/>
            </a:prstGeom>
          </p:spPr>
        </p:pic>
        <p:pic>
          <p:nvPicPr>
            <p:cNvPr id="25" name="Picture 24">
              <a:extLst>
                <a:ext uri="{FF2B5EF4-FFF2-40B4-BE49-F238E27FC236}">
                  <a16:creationId xmlns:a16="http://schemas.microsoft.com/office/drawing/2014/main" id="{E93372C2-0BD4-46B7-8DFE-2044BDC830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6382" y="5725529"/>
              <a:ext cx="2770411" cy="145626"/>
            </a:xfrm>
            <a:prstGeom prst="rect">
              <a:avLst/>
            </a:prstGeom>
          </p:spPr>
        </p:pic>
        <p:sp>
          <p:nvSpPr>
            <p:cNvPr id="26" name="TextBox 25">
              <a:extLst>
                <a:ext uri="{FF2B5EF4-FFF2-40B4-BE49-F238E27FC236}">
                  <a16:creationId xmlns:a16="http://schemas.microsoft.com/office/drawing/2014/main" id="{F01ACA8F-4A78-4D1F-AA82-567CFCBA6FEA}"/>
                </a:ext>
              </a:extLst>
            </p:cNvPr>
            <p:cNvSpPr txBox="1"/>
            <p:nvPr/>
          </p:nvSpPr>
          <p:spPr>
            <a:xfrm>
              <a:off x="4179449" y="3561030"/>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12</a:t>
              </a:r>
            </a:p>
          </p:txBody>
        </p:sp>
        <p:sp>
          <p:nvSpPr>
            <p:cNvPr id="27" name="TextBox 26">
              <a:extLst>
                <a:ext uri="{FF2B5EF4-FFF2-40B4-BE49-F238E27FC236}">
                  <a16:creationId xmlns:a16="http://schemas.microsoft.com/office/drawing/2014/main" id="{80C9DF2C-856D-4366-9980-56822CE064E8}"/>
                </a:ext>
              </a:extLst>
            </p:cNvPr>
            <p:cNvSpPr txBox="1"/>
            <p:nvPr/>
          </p:nvSpPr>
          <p:spPr>
            <a:xfrm>
              <a:off x="3103685" y="3815880"/>
              <a:ext cx="57398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4.02</a:t>
              </a:r>
            </a:p>
          </p:txBody>
        </p:sp>
        <p:sp>
          <p:nvSpPr>
            <p:cNvPr id="28" name="TextBox 27">
              <a:extLst>
                <a:ext uri="{FF2B5EF4-FFF2-40B4-BE49-F238E27FC236}">
                  <a16:creationId xmlns:a16="http://schemas.microsoft.com/office/drawing/2014/main" id="{A96ECC16-5D95-4FB7-BC2A-03F06CD53114}"/>
                </a:ext>
              </a:extLst>
            </p:cNvPr>
            <p:cNvSpPr txBox="1"/>
            <p:nvPr/>
          </p:nvSpPr>
          <p:spPr>
            <a:xfrm>
              <a:off x="3061498" y="5240568"/>
              <a:ext cx="72885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15.02</a:t>
              </a:r>
            </a:p>
          </p:txBody>
        </p:sp>
        <p:sp>
          <p:nvSpPr>
            <p:cNvPr id="29" name="TextBox 28">
              <a:extLst>
                <a:ext uri="{FF2B5EF4-FFF2-40B4-BE49-F238E27FC236}">
                  <a16:creationId xmlns:a16="http://schemas.microsoft.com/office/drawing/2014/main" id="{C3053BAF-1BBC-4C32-8C91-CDDA88AA4C7C}"/>
                </a:ext>
              </a:extLst>
            </p:cNvPr>
            <p:cNvSpPr txBox="1"/>
            <p:nvPr/>
          </p:nvSpPr>
          <p:spPr>
            <a:xfrm>
              <a:off x="3221443" y="3428809"/>
              <a:ext cx="32857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6</a:t>
              </a:r>
            </a:p>
          </p:txBody>
        </p:sp>
        <p:sp>
          <p:nvSpPr>
            <p:cNvPr id="30" name="TextBox 29">
              <a:extLst>
                <a:ext uri="{FF2B5EF4-FFF2-40B4-BE49-F238E27FC236}">
                  <a16:creationId xmlns:a16="http://schemas.microsoft.com/office/drawing/2014/main" id="{A62C7F5A-110E-4E11-99F8-3FA9F1C1D614}"/>
                </a:ext>
              </a:extLst>
            </p:cNvPr>
            <p:cNvSpPr txBox="1"/>
            <p:nvPr/>
          </p:nvSpPr>
          <p:spPr>
            <a:xfrm>
              <a:off x="2283030" y="3327614"/>
              <a:ext cx="57398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7.01</a:t>
              </a:r>
            </a:p>
          </p:txBody>
        </p:sp>
        <p:sp>
          <p:nvSpPr>
            <p:cNvPr id="31" name="TextBox 30">
              <a:extLst>
                <a:ext uri="{FF2B5EF4-FFF2-40B4-BE49-F238E27FC236}">
                  <a16:creationId xmlns:a16="http://schemas.microsoft.com/office/drawing/2014/main" id="{B024FC37-6659-4F0B-A0D2-891520408187}"/>
                </a:ext>
              </a:extLst>
            </p:cNvPr>
            <p:cNvSpPr txBox="1"/>
            <p:nvPr/>
          </p:nvSpPr>
          <p:spPr>
            <a:xfrm>
              <a:off x="2522418" y="5042052"/>
              <a:ext cx="72885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15.01</a:t>
              </a:r>
            </a:p>
          </p:txBody>
        </p:sp>
        <p:sp>
          <p:nvSpPr>
            <p:cNvPr id="32" name="TextBox 31">
              <a:extLst>
                <a:ext uri="{FF2B5EF4-FFF2-40B4-BE49-F238E27FC236}">
                  <a16:creationId xmlns:a16="http://schemas.microsoft.com/office/drawing/2014/main" id="{A994E370-8362-424D-83C3-878C74BE7549}"/>
                </a:ext>
              </a:extLst>
            </p:cNvPr>
            <p:cNvSpPr txBox="1"/>
            <p:nvPr/>
          </p:nvSpPr>
          <p:spPr>
            <a:xfrm>
              <a:off x="3017048" y="2616215"/>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75</a:t>
              </a:r>
            </a:p>
          </p:txBody>
        </p:sp>
        <p:sp>
          <p:nvSpPr>
            <p:cNvPr id="33" name="TextBox 32">
              <a:extLst>
                <a:ext uri="{FF2B5EF4-FFF2-40B4-BE49-F238E27FC236}">
                  <a16:creationId xmlns:a16="http://schemas.microsoft.com/office/drawing/2014/main" id="{4E545D30-341D-4437-A527-5D0B58099982}"/>
                </a:ext>
              </a:extLst>
            </p:cNvPr>
            <p:cNvSpPr txBox="1"/>
            <p:nvPr/>
          </p:nvSpPr>
          <p:spPr>
            <a:xfrm>
              <a:off x="3746836" y="4254745"/>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11</a:t>
              </a:r>
            </a:p>
          </p:txBody>
        </p:sp>
        <p:sp>
          <p:nvSpPr>
            <p:cNvPr id="34" name="TextBox 33">
              <a:extLst>
                <a:ext uri="{FF2B5EF4-FFF2-40B4-BE49-F238E27FC236}">
                  <a16:creationId xmlns:a16="http://schemas.microsoft.com/office/drawing/2014/main" id="{ADBB5745-2279-4418-B0E5-778046E8C775}"/>
                </a:ext>
              </a:extLst>
            </p:cNvPr>
            <p:cNvSpPr txBox="1"/>
            <p:nvPr/>
          </p:nvSpPr>
          <p:spPr>
            <a:xfrm>
              <a:off x="2329925" y="3832156"/>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27</a:t>
              </a:r>
            </a:p>
          </p:txBody>
        </p:sp>
        <p:sp>
          <p:nvSpPr>
            <p:cNvPr id="35" name="TextBox 34">
              <a:extLst>
                <a:ext uri="{FF2B5EF4-FFF2-40B4-BE49-F238E27FC236}">
                  <a16:creationId xmlns:a16="http://schemas.microsoft.com/office/drawing/2014/main" id="{ABCC4D57-67D2-422C-B25D-99EFF2DD0775}"/>
                </a:ext>
              </a:extLst>
            </p:cNvPr>
            <p:cNvSpPr txBox="1"/>
            <p:nvPr/>
          </p:nvSpPr>
          <p:spPr>
            <a:xfrm>
              <a:off x="2652622" y="2678269"/>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40</a:t>
              </a:r>
            </a:p>
          </p:txBody>
        </p:sp>
        <p:sp>
          <p:nvSpPr>
            <p:cNvPr id="36" name="TextBox 35">
              <a:extLst>
                <a:ext uri="{FF2B5EF4-FFF2-40B4-BE49-F238E27FC236}">
                  <a16:creationId xmlns:a16="http://schemas.microsoft.com/office/drawing/2014/main" id="{C0CB02FF-04A2-45C6-A815-892C8BF3B156}"/>
                </a:ext>
              </a:extLst>
            </p:cNvPr>
            <p:cNvSpPr txBox="1"/>
            <p:nvPr/>
          </p:nvSpPr>
          <p:spPr>
            <a:xfrm>
              <a:off x="3778586" y="3923624"/>
              <a:ext cx="32857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2</a:t>
              </a:r>
            </a:p>
          </p:txBody>
        </p:sp>
        <p:cxnSp>
          <p:nvCxnSpPr>
            <p:cNvPr id="37" name="Straight Connector 36">
              <a:extLst>
                <a:ext uri="{FF2B5EF4-FFF2-40B4-BE49-F238E27FC236}">
                  <a16:creationId xmlns:a16="http://schemas.microsoft.com/office/drawing/2014/main" id="{AB0551B9-C4C5-43F4-9E5A-84F98291D7D4}"/>
                </a:ext>
              </a:extLst>
            </p:cNvPr>
            <p:cNvCxnSpPr>
              <a:cxnSpLocks/>
            </p:cNvCxnSpPr>
            <p:nvPr/>
          </p:nvCxnSpPr>
          <p:spPr>
            <a:xfrm>
              <a:off x="2768117" y="3481503"/>
              <a:ext cx="328576" cy="0"/>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F6480439-E4C5-4F27-9AB9-801ECD812E9B}"/>
                </a:ext>
              </a:extLst>
            </p:cNvPr>
            <p:cNvCxnSpPr>
              <a:cxnSpLocks/>
            </p:cNvCxnSpPr>
            <p:nvPr/>
          </p:nvCxnSpPr>
          <p:spPr>
            <a:xfrm flipV="1">
              <a:off x="3598484" y="3736587"/>
              <a:ext cx="262316" cy="187037"/>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E0BD7EEA-4685-486D-9A31-3774BD4F633F}"/>
                </a:ext>
              </a:extLst>
            </p:cNvPr>
            <p:cNvCxnSpPr>
              <a:cxnSpLocks/>
            </p:cNvCxnSpPr>
            <p:nvPr/>
          </p:nvCxnSpPr>
          <p:spPr>
            <a:xfrm flipV="1">
              <a:off x="3484174" y="4961448"/>
              <a:ext cx="0" cy="299909"/>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C2430F7-7C6D-49E0-AAD0-AC9CEBE878C5}"/>
                </a:ext>
              </a:extLst>
            </p:cNvPr>
            <p:cNvCxnSpPr>
              <a:cxnSpLocks/>
            </p:cNvCxnSpPr>
            <p:nvPr/>
          </p:nvCxnSpPr>
          <p:spPr>
            <a:xfrm flipV="1">
              <a:off x="3076319" y="4945679"/>
              <a:ext cx="204217" cy="137084"/>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41" name="Group 40">
              <a:extLst>
                <a:ext uri="{FF2B5EF4-FFF2-40B4-BE49-F238E27FC236}">
                  <a16:creationId xmlns:a16="http://schemas.microsoft.com/office/drawing/2014/main" id="{227404AF-8C0A-4182-9B52-79AED1F1EBEC}"/>
                </a:ext>
              </a:extLst>
            </p:cNvPr>
            <p:cNvGrpSpPr/>
            <p:nvPr/>
          </p:nvGrpSpPr>
          <p:grpSpPr>
            <a:xfrm>
              <a:off x="5839821" y="1628412"/>
              <a:ext cx="561500" cy="1050079"/>
              <a:chOff x="24670733" y="6617994"/>
              <a:chExt cx="561500" cy="1050079"/>
            </a:xfrm>
          </p:grpSpPr>
          <p:sp>
            <p:nvSpPr>
              <p:cNvPr id="42" name="Rectangle 41">
                <a:extLst>
                  <a:ext uri="{FF2B5EF4-FFF2-40B4-BE49-F238E27FC236}">
                    <a16:creationId xmlns:a16="http://schemas.microsoft.com/office/drawing/2014/main" id="{360E19C7-5B0C-4C5B-B7AC-55C22DF41E26}"/>
                  </a:ext>
                </a:extLst>
              </p:cNvPr>
              <p:cNvSpPr/>
              <p:nvPr/>
            </p:nvSpPr>
            <p:spPr>
              <a:xfrm>
                <a:off x="24670733" y="6630694"/>
                <a:ext cx="543603" cy="95294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38FD27A-161A-431A-AFB3-A099ED2FCF09}"/>
                  </a:ext>
                </a:extLst>
              </p:cNvPr>
              <p:cNvGrpSpPr/>
              <p:nvPr/>
            </p:nvGrpSpPr>
            <p:grpSpPr>
              <a:xfrm>
                <a:off x="24693988" y="6617994"/>
                <a:ext cx="538245" cy="1050079"/>
                <a:chOff x="15393741" y="10825019"/>
                <a:chExt cx="538245" cy="1050079"/>
              </a:xfrm>
              <a:noFill/>
            </p:grpSpPr>
            <p:pic>
              <p:nvPicPr>
                <p:cNvPr id="51" name="Picture 50" descr="A close up of a map&#10;&#10;Description automatically generated">
                  <a:extLst>
                    <a:ext uri="{FF2B5EF4-FFF2-40B4-BE49-F238E27FC236}">
                      <a16:creationId xmlns:a16="http://schemas.microsoft.com/office/drawing/2014/main" id="{4F293315-1DE9-46C0-B7D4-46993D80C4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93741" y="11125490"/>
                  <a:ext cx="538245" cy="749608"/>
                </a:xfrm>
                <a:prstGeom prst="rect">
                  <a:avLst/>
                </a:prstGeom>
                <a:grpFill/>
                <a:ln>
                  <a:noFill/>
                </a:ln>
              </p:spPr>
            </p:pic>
            <p:sp>
              <p:nvSpPr>
                <p:cNvPr id="59" name="TextBox 58">
                  <a:extLst>
                    <a:ext uri="{FF2B5EF4-FFF2-40B4-BE49-F238E27FC236}">
                      <a16:creationId xmlns:a16="http://schemas.microsoft.com/office/drawing/2014/main" id="{2CA02CC0-6DB7-4BA5-8A5E-69BB8C2F2A6F}"/>
                    </a:ext>
                  </a:extLst>
                </p:cNvPr>
                <p:cNvSpPr txBox="1"/>
                <p:nvPr/>
              </p:nvSpPr>
              <p:spPr>
                <a:xfrm>
                  <a:off x="15473691" y="10825019"/>
                  <a:ext cx="356188" cy="369332"/>
                </a:xfrm>
                <a:prstGeom prst="rect">
                  <a:avLst/>
                </a:prstGeom>
                <a:grpFill/>
                <a:ln>
                  <a:noFill/>
                </a:ln>
              </p:spPr>
              <p:txBody>
                <a:bodyPr wrap="none" rtlCol="0">
                  <a:spAutoFit/>
                </a:bodyPr>
                <a:lstStyle/>
                <a:p>
                  <a:r>
                    <a:rPr lang="en-US" dirty="0">
                      <a:latin typeface="Century Gothic" panose="020B0502020202020204" pitchFamily="34" charset="0"/>
                    </a:rPr>
                    <a:t>N</a:t>
                  </a:r>
                </a:p>
              </p:txBody>
            </p:sp>
          </p:grpSp>
        </p:grpSp>
      </p:grpSp>
      <p:sp>
        <p:nvSpPr>
          <p:cNvPr id="62" name="Content Placeholder 3">
            <a:extLst>
              <a:ext uri="{FF2B5EF4-FFF2-40B4-BE49-F238E27FC236}">
                <a16:creationId xmlns:a16="http://schemas.microsoft.com/office/drawing/2014/main" id="{EECDCB95-1505-4F92-A8D7-D6FE464849B1}"/>
              </a:ext>
            </a:extLst>
          </p:cNvPr>
          <p:cNvSpPr txBox="1">
            <a:spLocks/>
          </p:cNvSpPr>
          <p:nvPr/>
        </p:nvSpPr>
        <p:spPr>
          <a:xfrm>
            <a:off x="422035" y="1269435"/>
            <a:ext cx="4795849" cy="5029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buClr>
                <a:srgbClr val="2259A8"/>
              </a:buClr>
              <a:buFont typeface="Webdings" panose="05030102010509060703" pitchFamily="18" charset="2"/>
              <a:buChar char="4"/>
            </a:pPr>
            <a:r>
              <a:rPr lang="en-US" b="1" dirty="0">
                <a:solidFill>
                  <a:schemeClr val="tx1">
                    <a:lumMod val="75000"/>
                    <a:lumOff val="25000"/>
                  </a:schemeClr>
                </a:solidFill>
              </a:rPr>
              <a:t>11</a:t>
            </a:r>
            <a:r>
              <a:rPr lang="en-US" dirty="0">
                <a:solidFill>
                  <a:schemeClr val="tx1">
                    <a:lumMod val="75000"/>
                    <a:lumOff val="25000"/>
                  </a:schemeClr>
                </a:solidFill>
              </a:rPr>
              <a:t> of the 114 census tracts were identified as regions of </a:t>
            </a:r>
            <a:r>
              <a:rPr lang="en-US" b="1" dirty="0">
                <a:solidFill>
                  <a:schemeClr val="tx1">
                    <a:lumMod val="75000"/>
                    <a:lumOff val="25000"/>
                  </a:schemeClr>
                </a:solidFill>
              </a:rPr>
              <a:t>greatest risk </a:t>
            </a:r>
            <a:r>
              <a:rPr lang="en-US" dirty="0">
                <a:solidFill>
                  <a:schemeClr val="tx1">
                    <a:lumMod val="75000"/>
                    <a:lumOff val="25000"/>
                  </a:schemeClr>
                </a:solidFill>
              </a:rPr>
              <a:t>based on the aggregated social vulnerability index</a:t>
            </a:r>
          </a:p>
          <a:p>
            <a:pPr marL="341313" indent="-341313">
              <a:buClr>
                <a:srgbClr val="2259A8"/>
              </a:buClr>
              <a:buFont typeface="Webdings" panose="05030102010509060703" pitchFamily="18" charset="2"/>
              <a:buChar char="4"/>
            </a:pPr>
            <a:r>
              <a:rPr lang="en-US" dirty="0">
                <a:solidFill>
                  <a:schemeClr val="tx1">
                    <a:lumMod val="75000"/>
                    <a:lumOff val="25000"/>
                  </a:schemeClr>
                </a:solidFill>
              </a:rPr>
              <a:t>Census tracts that were scored 4 or more were identified as high risk</a:t>
            </a:r>
          </a:p>
        </p:txBody>
      </p:sp>
    </p:spTree>
    <p:extLst>
      <p:ext uri="{BB962C8B-B14F-4D97-AF65-F5344CB8AC3E}">
        <p14:creationId xmlns:p14="http://schemas.microsoft.com/office/powerpoint/2010/main" val="1041313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39A-FEEF-4A64-85BB-5A579A691E13}"/>
              </a:ext>
            </a:extLst>
          </p:cNvPr>
          <p:cNvSpPr>
            <a:spLocks noGrp="1"/>
          </p:cNvSpPr>
          <p:nvPr>
            <p:ph type="title"/>
          </p:nvPr>
        </p:nvSpPr>
        <p:spPr>
          <a:xfrm>
            <a:off x="495300" y="533399"/>
            <a:ext cx="10515600" cy="457201"/>
          </a:xfrm>
        </p:spPr>
        <p:txBody>
          <a:bodyPr>
            <a:noAutofit/>
          </a:bodyPr>
          <a:lstStyle/>
          <a:p>
            <a:r>
              <a:rPr lang="en-US" sz="4000" dirty="0"/>
              <a:t>Results: Impervious Surface Evaluation</a:t>
            </a:r>
          </a:p>
        </p:txBody>
      </p:sp>
      <p:graphicFrame>
        <p:nvGraphicFramePr>
          <p:cNvPr id="52" name="Chart 51">
            <a:extLst>
              <a:ext uri="{FF2B5EF4-FFF2-40B4-BE49-F238E27FC236}">
                <a16:creationId xmlns:a16="http://schemas.microsoft.com/office/drawing/2014/main" id="{B1986549-6F94-4786-9943-FBB6274F324A}"/>
              </a:ext>
            </a:extLst>
          </p:cNvPr>
          <p:cNvGraphicFramePr>
            <a:graphicFrameLocks/>
          </p:cNvGraphicFramePr>
          <p:nvPr>
            <p:extLst>
              <p:ext uri="{D42A27DB-BD31-4B8C-83A1-F6EECF244321}">
                <p14:modId xmlns:p14="http://schemas.microsoft.com/office/powerpoint/2010/main" val="824107708"/>
              </p:ext>
            </p:extLst>
          </p:nvPr>
        </p:nvGraphicFramePr>
        <p:xfrm>
          <a:off x="169429" y="1304042"/>
          <a:ext cx="6918769" cy="442466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DD47417D-8A41-4797-805F-392F1A2EE361}"/>
              </a:ext>
            </a:extLst>
          </p:cNvPr>
          <p:cNvGrpSpPr/>
          <p:nvPr/>
        </p:nvGrpSpPr>
        <p:grpSpPr>
          <a:xfrm>
            <a:off x="7132154" y="1248230"/>
            <a:ext cx="4963567" cy="5306578"/>
            <a:chOff x="7039430" y="1248229"/>
            <a:chExt cx="5054528" cy="5403824"/>
          </a:xfrm>
        </p:grpSpPr>
        <p:pic>
          <p:nvPicPr>
            <p:cNvPr id="44" name="Picture 43">
              <a:extLst>
                <a:ext uri="{FF2B5EF4-FFF2-40B4-BE49-F238E27FC236}">
                  <a16:creationId xmlns:a16="http://schemas.microsoft.com/office/drawing/2014/main" id="{F9721BCD-42A5-4459-8524-E23B870D4D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019" t="1693" r="37980" b="7285"/>
            <a:stretch/>
          </p:blipFill>
          <p:spPr>
            <a:xfrm>
              <a:off x="7039430" y="1248229"/>
              <a:ext cx="2196586" cy="4920342"/>
            </a:xfrm>
            <a:prstGeom prst="rect">
              <a:avLst/>
            </a:prstGeom>
          </p:spPr>
        </p:pic>
        <p:grpSp>
          <p:nvGrpSpPr>
            <p:cNvPr id="45" name="Group 44">
              <a:extLst>
                <a:ext uri="{FF2B5EF4-FFF2-40B4-BE49-F238E27FC236}">
                  <a16:creationId xmlns:a16="http://schemas.microsoft.com/office/drawing/2014/main" id="{95E13528-FC3A-41CF-8C48-0148E938E067}"/>
                </a:ext>
              </a:extLst>
            </p:cNvPr>
            <p:cNvGrpSpPr/>
            <p:nvPr/>
          </p:nvGrpSpPr>
          <p:grpSpPr>
            <a:xfrm>
              <a:off x="7179046" y="6312568"/>
              <a:ext cx="2207528" cy="339485"/>
              <a:chOff x="7179046" y="6312568"/>
              <a:chExt cx="2207528" cy="339485"/>
            </a:xfrm>
          </p:grpSpPr>
          <p:pic>
            <p:nvPicPr>
              <p:cNvPr id="46" name="Picture 45">
                <a:extLst>
                  <a:ext uri="{FF2B5EF4-FFF2-40B4-BE49-F238E27FC236}">
                    <a16:creationId xmlns:a16="http://schemas.microsoft.com/office/drawing/2014/main" id="{E593CF14-7D57-4DEC-AD64-4A0896BFA9E0}"/>
                  </a:ext>
                </a:extLst>
              </p:cNvPr>
              <p:cNvPicPr>
                <a:picLocks noChangeAspect="1"/>
              </p:cNvPicPr>
              <p:nvPr/>
            </p:nvPicPr>
            <p:blipFill rotWithShape="1">
              <a:blip r:embed="rId5" cstate="screen">
                <a:alphaModFix amt="70000"/>
                <a:extLst>
                  <a:ext uri="{28A0092B-C50C-407E-A947-70E740481C1C}">
                    <a14:useLocalDpi xmlns:a14="http://schemas.microsoft.com/office/drawing/2010/main"/>
                  </a:ext>
                </a:extLst>
              </a:blip>
              <a:srcRect b="50397"/>
              <a:stretch/>
            </p:blipFill>
            <p:spPr>
              <a:xfrm>
                <a:off x="7290256" y="6312568"/>
                <a:ext cx="1625925" cy="90350"/>
              </a:xfrm>
              <a:prstGeom prst="rect">
                <a:avLst/>
              </a:prstGeom>
            </p:spPr>
          </p:pic>
          <p:sp>
            <p:nvSpPr>
              <p:cNvPr id="47" name="TextBox 46">
                <a:extLst>
                  <a:ext uri="{FF2B5EF4-FFF2-40B4-BE49-F238E27FC236}">
                    <a16:creationId xmlns:a16="http://schemas.microsoft.com/office/drawing/2014/main" id="{48C4587B-0E0E-4994-90CB-49B6C7C06A6F}"/>
                  </a:ext>
                </a:extLst>
              </p:cNvPr>
              <p:cNvSpPr txBox="1"/>
              <p:nvPr/>
            </p:nvSpPr>
            <p:spPr>
              <a:xfrm>
                <a:off x="7179046" y="6323200"/>
                <a:ext cx="289256" cy="313417"/>
              </a:xfrm>
              <a:prstGeom prst="rect">
                <a:avLst/>
              </a:prstGeom>
              <a:noFill/>
            </p:spPr>
            <p:txBody>
              <a:bodyPr wrap="none" rtlCol="0">
                <a:spAutoFit/>
              </a:bodyPr>
              <a:lstStyle/>
              <a:p>
                <a:r>
                  <a:rPr lang="en-US" sz="1400" dirty="0">
                    <a:solidFill>
                      <a:schemeClr val="tx1">
                        <a:lumMod val="75000"/>
                        <a:lumOff val="25000"/>
                      </a:schemeClr>
                    </a:solidFill>
                  </a:rPr>
                  <a:t>0</a:t>
                </a:r>
              </a:p>
            </p:txBody>
          </p:sp>
          <p:sp>
            <p:nvSpPr>
              <p:cNvPr id="48" name="TextBox 47">
                <a:extLst>
                  <a:ext uri="{FF2B5EF4-FFF2-40B4-BE49-F238E27FC236}">
                    <a16:creationId xmlns:a16="http://schemas.microsoft.com/office/drawing/2014/main" id="{70DB4F29-5062-472C-A503-1622BEE44D58}"/>
                  </a:ext>
                </a:extLst>
              </p:cNvPr>
              <p:cNvSpPr txBox="1"/>
              <p:nvPr/>
            </p:nvSpPr>
            <p:spPr>
              <a:xfrm>
                <a:off x="7519388" y="6338636"/>
                <a:ext cx="289257" cy="313417"/>
              </a:xfrm>
              <a:prstGeom prst="rect">
                <a:avLst/>
              </a:prstGeom>
              <a:noFill/>
            </p:spPr>
            <p:txBody>
              <a:bodyPr wrap="none" rtlCol="0">
                <a:spAutoFit/>
              </a:bodyPr>
              <a:lstStyle/>
              <a:p>
                <a:r>
                  <a:rPr lang="en-US" sz="1400" dirty="0">
                    <a:solidFill>
                      <a:schemeClr val="tx1">
                        <a:lumMod val="75000"/>
                        <a:lumOff val="25000"/>
                      </a:schemeClr>
                    </a:solidFill>
                  </a:rPr>
                  <a:t>5</a:t>
                </a:r>
              </a:p>
            </p:txBody>
          </p:sp>
          <p:sp>
            <p:nvSpPr>
              <p:cNvPr id="49" name="TextBox 48">
                <a:extLst>
                  <a:ext uri="{FF2B5EF4-FFF2-40B4-BE49-F238E27FC236}">
                    <a16:creationId xmlns:a16="http://schemas.microsoft.com/office/drawing/2014/main" id="{1BB9BC3E-58E8-4E7D-895A-C2D32849A4D4}"/>
                  </a:ext>
                </a:extLst>
              </p:cNvPr>
              <p:cNvSpPr txBox="1"/>
              <p:nvPr/>
            </p:nvSpPr>
            <p:spPr>
              <a:xfrm>
                <a:off x="7827528" y="6338636"/>
                <a:ext cx="390465" cy="313417"/>
              </a:xfrm>
              <a:prstGeom prst="rect">
                <a:avLst/>
              </a:prstGeom>
              <a:noFill/>
            </p:spPr>
            <p:txBody>
              <a:bodyPr wrap="none" rtlCol="0">
                <a:spAutoFit/>
              </a:bodyPr>
              <a:lstStyle/>
              <a:p>
                <a:r>
                  <a:rPr lang="en-US" sz="1400" dirty="0">
                    <a:solidFill>
                      <a:schemeClr val="tx1">
                        <a:lumMod val="75000"/>
                        <a:lumOff val="25000"/>
                      </a:schemeClr>
                    </a:solidFill>
                  </a:rPr>
                  <a:t>10</a:t>
                </a:r>
              </a:p>
            </p:txBody>
          </p:sp>
          <p:sp>
            <p:nvSpPr>
              <p:cNvPr id="50" name="TextBox 49">
                <a:extLst>
                  <a:ext uri="{FF2B5EF4-FFF2-40B4-BE49-F238E27FC236}">
                    <a16:creationId xmlns:a16="http://schemas.microsoft.com/office/drawing/2014/main" id="{452AF26C-1656-4C24-93EF-B68D3B362D20}"/>
                  </a:ext>
                </a:extLst>
              </p:cNvPr>
              <p:cNvSpPr txBox="1"/>
              <p:nvPr/>
            </p:nvSpPr>
            <p:spPr>
              <a:xfrm>
                <a:off x="8516190" y="6338636"/>
                <a:ext cx="870384" cy="313417"/>
              </a:xfrm>
              <a:prstGeom prst="rect">
                <a:avLst/>
              </a:prstGeom>
              <a:noFill/>
            </p:spPr>
            <p:txBody>
              <a:bodyPr wrap="none" rtlCol="0">
                <a:spAutoFit/>
              </a:bodyPr>
              <a:lstStyle/>
              <a:p>
                <a:r>
                  <a:rPr lang="en-US" sz="1400" dirty="0">
                    <a:solidFill>
                      <a:schemeClr val="tx1">
                        <a:lumMod val="75000"/>
                        <a:lumOff val="25000"/>
                      </a:schemeClr>
                    </a:solidFill>
                  </a:rPr>
                  <a:t>20 Miles</a:t>
                </a:r>
              </a:p>
            </p:txBody>
          </p:sp>
        </p:grpSp>
        <p:sp>
          <p:nvSpPr>
            <p:cNvPr id="53" name="Rectangle 52">
              <a:extLst>
                <a:ext uri="{FF2B5EF4-FFF2-40B4-BE49-F238E27FC236}">
                  <a16:creationId xmlns:a16="http://schemas.microsoft.com/office/drawing/2014/main" id="{D3189084-AD52-412A-8F86-87E129B7DA55}"/>
                </a:ext>
              </a:extLst>
            </p:cNvPr>
            <p:cNvSpPr/>
            <p:nvPr/>
          </p:nvSpPr>
          <p:spPr>
            <a:xfrm>
              <a:off x="8516190" y="1248229"/>
              <a:ext cx="677532" cy="646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CF70A9B-E44C-4FC8-8D17-9272823F6245}"/>
                </a:ext>
              </a:extLst>
            </p:cNvPr>
            <p:cNvSpPr/>
            <p:nvPr/>
          </p:nvSpPr>
          <p:spPr>
            <a:xfrm>
              <a:off x="7531028" y="3008671"/>
              <a:ext cx="484720" cy="12167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088EAD3-525E-4C35-B664-82B77C09671E}"/>
                </a:ext>
              </a:extLst>
            </p:cNvPr>
            <p:cNvSpPr/>
            <p:nvPr/>
          </p:nvSpPr>
          <p:spPr>
            <a:xfrm>
              <a:off x="8234363" y="2609850"/>
              <a:ext cx="281827"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BDDF730-6EEC-4869-87FC-75C8F166B8D9}"/>
                </a:ext>
              </a:extLst>
            </p:cNvPr>
            <p:cNvGrpSpPr/>
            <p:nvPr/>
          </p:nvGrpSpPr>
          <p:grpSpPr>
            <a:xfrm>
              <a:off x="10189629" y="1433502"/>
              <a:ext cx="1046293" cy="1418738"/>
              <a:chOff x="15075266" y="10814985"/>
              <a:chExt cx="1102238" cy="1494598"/>
            </a:xfrm>
          </p:grpSpPr>
          <p:pic>
            <p:nvPicPr>
              <p:cNvPr id="57" name="Picture 56" descr="A close up of a map&#10;&#10;Description automatically generated">
                <a:extLst>
                  <a:ext uri="{FF2B5EF4-FFF2-40B4-BE49-F238E27FC236}">
                    <a16:creationId xmlns:a16="http://schemas.microsoft.com/office/drawing/2014/main" id="{B528C572-7846-4FE3-AD82-1F8108D2D2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58" name="TextBox 57">
                <a:extLst>
                  <a:ext uri="{FF2B5EF4-FFF2-40B4-BE49-F238E27FC236}">
                    <a16:creationId xmlns:a16="http://schemas.microsoft.com/office/drawing/2014/main" id="{1BF123BC-89E5-4D5C-BFCE-8EDEBF4751B8}"/>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grpSp>
          <p:nvGrpSpPr>
            <p:cNvPr id="17" name="Group 16">
              <a:extLst>
                <a:ext uri="{FF2B5EF4-FFF2-40B4-BE49-F238E27FC236}">
                  <a16:creationId xmlns:a16="http://schemas.microsoft.com/office/drawing/2014/main" id="{C35C1538-0BC1-4465-A0AB-529DC240DBB5}"/>
                </a:ext>
              </a:extLst>
            </p:cNvPr>
            <p:cNvGrpSpPr/>
            <p:nvPr/>
          </p:nvGrpSpPr>
          <p:grpSpPr>
            <a:xfrm>
              <a:off x="9112238" y="3594610"/>
              <a:ext cx="2981720" cy="2438187"/>
              <a:chOff x="9351476" y="3395248"/>
              <a:chExt cx="2452901" cy="2438187"/>
            </a:xfrm>
          </p:grpSpPr>
          <p:pic>
            <p:nvPicPr>
              <p:cNvPr id="18" name="Picture 17">
                <a:extLst>
                  <a:ext uri="{FF2B5EF4-FFF2-40B4-BE49-F238E27FC236}">
                    <a16:creationId xmlns:a16="http://schemas.microsoft.com/office/drawing/2014/main" id="{3DF45136-BBF8-4368-8E16-D251003ABA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80730"/>
              <a:stretch/>
            </p:blipFill>
            <p:spPr>
              <a:xfrm>
                <a:off x="9351476" y="3497249"/>
                <a:ext cx="430475" cy="2268206"/>
              </a:xfrm>
              <a:prstGeom prst="rect">
                <a:avLst/>
              </a:prstGeom>
            </p:spPr>
          </p:pic>
          <p:sp>
            <p:nvSpPr>
              <p:cNvPr id="19" name="TextBox 18">
                <a:extLst>
                  <a:ext uri="{FF2B5EF4-FFF2-40B4-BE49-F238E27FC236}">
                    <a16:creationId xmlns:a16="http://schemas.microsoft.com/office/drawing/2014/main" id="{6E93B0C8-EBB3-47E1-877B-E308FF817B23}"/>
                  </a:ext>
                </a:extLst>
              </p:cNvPr>
              <p:cNvSpPr txBox="1"/>
              <p:nvPr/>
            </p:nvSpPr>
            <p:spPr>
              <a:xfrm>
                <a:off x="9715811" y="3395248"/>
                <a:ext cx="2088566" cy="2438187"/>
              </a:xfrm>
              <a:prstGeom prst="rect">
                <a:avLst/>
              </a:prstGeom>
              <a:noFill/>
            </p:spPr>
            <p:txBody>
              <a:bodyPr wrap="square" rtlCol="0">
                <a:spAutoFit/>
              </a:bodyPr>
              <a:lstStyle/>
              <a:p>
                <a:pPr>
                  <a:lnSpc>
                    <a:spcPct val="120000"/>
                  </a:lnSpc>
                </a:pPr>
                <a:r>
                  <a:rPr lang="en-US" sz="1400" dirty="0">
                    <a:solidFill>
                      <a:schemeClr val="tx1">
                        <a:lumMod val="75000"/>
                        <a:lumOff val="25000"/>
                      </a:schemeClr>
                    </a:solidFill>
                  </a:rPr>
                  <a:t>Unchanged Development</a:t>
                </a:r>
              </a:p>
              <a:p>
                <a:pPr>
                  <a:lnSpc>
                    <a:spcPct val="120000"/>
                  </a:lnSpc>
                </a:pPr>
                <a:r>
                  <a:rPr lang="en-US" sz="1400" dirty="0">
                    <a:solidFill>
                      <a:schemeClr val="tx1">
                        <a:lumMod val="75000"/>
                        <a:lumOff val="25000"/>
                      </a:schemeClr>
                    </a:solidFill>
                  </a:rPr>
                  <a:t>Increased Development</a:t>
                </a:r>
              </a:p>
              <a:p>
                <a:pPr>
                  <a:lnSpc>
                    <a:spcPct val="120000"/>
                  </a:lnSpc>
                </a:pPr>
                <a:r>
                  <a:rPr lang="en-US" sz="1400" dirty="0">
                    <a:solidFill>
                      <a:schemeClr val="tx1">
                        <a:lumMod val="75000"/>
                        <a:lumOff val="25000"/>
                      </a:schemeClr>
                    </a:solidFill>
                  </a:rPr>
                  <a:t>Barren to Urban</a:t>
                </a:r>
              </a:p>
              <a:p>
                <a:pPr>
                  <a:lnSpc>
                    <a:spcPct val="120000"/>
                  </a:lnSpc>
                </a:pPr>
                <a:r>
                  <a:rPr lang="en-US" sz="1400" dirty="0">
                    <a:solidFill>
                      <a:schemeClr val="tx1">
                        <a:lumMod val="75000"/>
                        <a:lumOff val="25000"/>
                      </a:schemeClr>
                    </a:solidFill>
                  </a:rPr>
                  <a:t>Unchanged Barren</a:t>
                </a:r>
              </a:p>
              <a:p>
                <a:pPr>
                  <a:lnSpc>
                    <a:spcPct val="120000"/>
                  </a:lnSpc>
                </a:pPr>
                <a:r>
                  <a:rPr lang="en-US" sz="1400" dirty="0">
                    <a:solidFill>
                      <a:schemeClr val="tx1">
                        <a:lumMod val="75000"/>
                        <a:lumOff val="25000"/>
                      </a:schemeClr>
                    </a:solidFill>
                  </a:rPr>
                  <a:t>Barren to Vegetation</a:t>
                </a:r>
              </a:p>
              <a:p>
                <a:pPr>
                  <a:lnSpc>
                    <a:spcPct val="120000"/>
                  </a:lnSpc>
                </a:pPr>
                <a:r>
                  <a:rPr lang="en-US" sz="1400" dirty="0">
                    <a:solidFill>
                      <a:schemeClr val="tx1">
                        <a:lumMod val="75000"/>
                        <a:lumOff val="25000"/>
                      </a:schemeClr>
                    </a:solidFill>
                  </a:rPr>
                  <a:t>Water Cover</a:t>
                </a:r>
              </a:p>
              <a:p>
                <a:pPr>
                  <a:lnSpc>
                    <a:spcPct val="120000"/>
                  </a:lnSpc>
                </a:pPr>
                <a:r>
                  <a:rPr lang="en-US" sz="1400" dirty="0">
                    <a:solidFill>
                      <a:schemeClr val="tx1">
                        <a:lumMod val="75000"/>
                        <a:lumOff val="25000"/>
                      </a:schemeClr>
                    </a:solidFill>
                  </a:rPr>
                  <a:t>Vegetation to Urban</a:t>
                </a:r>
              </a:p>
              <a:p>
                <a:pPr>
                  <a:lnSpc>
                    <a:spcPct val="120000"/>
                  </a:lnSpc>
                </a:pPr>
                <a:r>
                  <a:rPr lang="en-US" sz="1400" dirty="0">
                    <a:solidFill>
                      <a:schemeClr val="tx1">
                        <a:lumMod val="75000"/>
                        <a:lumOff val="25000"/>
                      </a:schemeClr>
                    </a:solidFill>
                  </a:rPr>
                  <a:t>Vegetation to Barren</a:t>
                </a:r>
              </a:p>
              <a:p>
                <a:pPr>
                  <a:lnSpc>
                    <a:spcPct val="120000"/>
                  </a:lnSpc>
                </a:pPr>
                <a:r>
                  <a:rPr lang="en-US" sz="1400" dirty="0">
                    <a:solidFill>
                      <a:schemeClr val="tx1">
                        <a:lumMod val="75000"/>
                        <a:lumOff val="25000"/>
                      </a:schemeClr>
                    </a:solidFill>
                  </a:rPr>
                  <a:t>Unchanged Veg</a:t>
                </a:r>
              </a:p>
            </p:txBody>
          </p:sp>
        </p:grpSp>
      </p:grpSp>
      <p:sp>
        <p:nvSpPr>
          <p:cNvPr id="20" name="Rectangle 19">
            <a:extLst>
              <a:ext uri="{FF2B5EF4-FFF2-40B4-BE49-F238E27FC236}">
                <a16:creationId xmlns:a16="http://schemas.microsoft.com/office/drawing/2014/main" id="{4F883BAC-80E6-40EB-B76B-E1F6B2E8FD5E}"/>
              </a:ext>
            </a:extLst>
          </p:cNvPr>
          <p:cNvSpPr/>
          <p:nvPr/>
        </p:nvSpPr>
        <p:spPr>
          <a:xfrm>
            <a:off x="96277" y="5716516"/>
            <a:ext cx="6918769" cy="523220"/>
          </a:xfrm>
          <a:prstGeom prst="rect">
            <a:avLst/>
          </a:prstGeom>
        </p:spPr>
        <p:txBody>
          <a:bodyPr wrap="square">
            <a:spAutoFit/>
          </a:bodyPr>
          <a:lstStyle/>
          <a:p>
            <a:pPr>
              <a:spcBef>
                <a:spcPts val="1000"/>
              </a:spcBef>
              <a:defRPr/>
            </a:pPr>
            <a:r>
              <a:rPr lang="en-US" sz="1400" dirty="0" smtClean="0">
                <a:solidFill>
                  <a:schemeClr val="tx1">
                    <a:lumMod val="75000"/>
                    <a:lumOff val="25000"/>
                  </a:schemeClr>
                </a:solidFill>
              </a:rPr>
              <a:t>Percent change </a:t>
            </a:r>
            <a:r>
              <a:rPr lang="en-US" sz="1400" dirty="0">
                <a:solidFill>
                  <a:schemeClr val="tx1">
                    <a:lumMod val="75000"/>
                    <a:lumOff val="25000"/>
                  </a:schemeClr>
                </a:solidFill>
              </a:rPr>
              <a:t>shown above </a:t>
            </a:r>
            <a:r>
              <a:rPr lang="en-US" sz="1400" dirty="0" smtClean="0">
                <a:solidFill>
                  <a:schemeClr val="tx1">
                    <a:lumMod val="75000"/>
                    <a:lumOff val="25000"/>
                  </a:schemeClr>
                </a:solidFill>
              </a:rPr>
              <a:t>is </a:t>
            </a:r>
            <a:r>
              <a:rPr lang="en-US" sz="1400" dirty="0">
                <a:solidFill>
                  <a:schemeClr val="tx1">
                    <a:lumMod val="75000"/>
                    <a:lumOff val="25000"/>
                  </a:schemeClr>
                </a:solidFill>
              </a:rPr>
              <a:t>in relation to the original acreage of a given land cover type</a:t>
            </a:r>
            <a:endParaRPr lang="en-US" sz="1400" dirty="0"/>
          </a:p>
        </p:txBody>
      </p:sp>
    </p:spTree>
    <p:extLst>
      <p:ext uri="{BB962C8B-B14F-4D97-AF65-F5344CB8AC3E}">
        <p14:creationId xmlns:p14="http://schemas.microsoft.com/office/powerpoint/2010/main" val="24683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a:t>
            </a:r>
          </a:p>
        </p:txBody>
      </p:sp>
      <p:grpSp>
        <p:nvGrpSpPr>
          <p:cNvPr id="4" name="Group 3">
            <a:extLst>
              <a:ext uri="{FF2B5EF4-FFF2-40B4-BE49-F238E27FC236}">
                <a16:creationId xmlns:a16="http://schemas.microsoft.com/office/drawing/2014/main" id="{675F6EEE-0893-4EAE-BFFE-5B4E6B153E6C}"/>
              </a:ext>
            </a:extLst>
          </p:cNvPr>
          <p:cNvGrpSpPr/>
          <p:nvPr/>
        </p:nvGrpSpPr>
        <p:grpSpPr>
          <a:xfrm>
            <a:off x="564228" y="1933079"/>
            <a:ext cx="10369846" cy="3477946"/>
            <a:chOff x="564228" y="1933079"/>
            <a:chExt cx="10369846" cy="3477946"/>
          </a:xfrm>
        </p:grpSpPr>
        <p:sp>
          <p:nvSpPr>
            <p:cNvPr id="5" name="Freeform: Shape 4">
              <a:extLst>
                <a:ext uri="{FF2B5EF4-FFF2-40B4-BE49-F238E27FC236}">
                  <a16:creationId xmlns:a16="http://schemas.microsoft.com/office/drawing/2014/main" id="{BBF0E0BA-4D6E-445D-8043-8B146FF1B5AF}"/>
                </a:ext>
              </a:extLst>
            </p:cNvPr>
            <p:cNvSpPr/>
            <p:nvPr/>
          </p:nvSpPr>
          <p:spPr>
            <a:xfrm>
              <a:off x="564228" y="1936130"/>
              <a:ext cx="2511898" cy="2764800"/>
            </a:xfrm>
            <a:custGeom>
              <a:avLst/>
              <a:gdLst>
                <a:gd name="connsiteX0" fmla="*/ 0 w 2511898"/>
                <a:gd name="connsiteY0" fmla="*/ 251190 h 2764800"/>
                <a:gd name="connsiteX1" fmla="*/ 251190 w 2511898"/>
                <a:gd name="connsiteY1" fmla="*/ 0 h 2764800"/>
                <a:gd name="connsiteX2" fmla="*/ 2260708 w 2511898"/>
                <a:gd name="connsiteY2" fmla="*/ 0 h 2764800"/>
                <a:gd name="connsiteX3" fmla="*/ 2511898 w 2511898"/>
                <a:gd name="connsiteY3" fmla="*/ 251190 h 2764800"/>
                <a:gd name="connsiteX4" fmla="*/ 2511898 w 2511898"/>
                <a:gd name="connsiteY4" fmla="*/ 2513610 h 2764800"/>
                <a:gd name="connsiteX5" fmla="*/ 2260708 w 2511898"/>
                <a:gd name="connsiteY5" fmla="*/ 2764800 h 2764800"/>
                <a:gd name="connsiteX6" fmla="*/ 251190 w 2511898"/>
                <a:gd name="connsiteY6" fmla="*/ 2764800 h 2764800"/>
                <a:gd name="connsiteX7" fmla="*/ 0 w 2511898"/>
                <a:gd name="connsiteY7" fmla="*/ 2513610 h 2764800"/>
                <a:gd name="connsiteX8" fmla="*/ 0 w 2511898"/>
                <a:gd name="connsiteY8" fmla="*/ 251190 h 27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98" h="2764800">
                  <a:moveTo>
                    <a:pt x="0" y="251190"/>
                  </a:moveTo>
                  <a:cubicBezTo>
                    <a:pt x="0" y="112462"/>
                    <a:pt x="112462" y="0"/>
                    <a:pt x="251190" y="0"/>
                  </a:cubicBezTo>
                  <a:lnTo>
                    <a:pt x="2260708" y="0"/>
                  </a:lnTo>
                  <a:cubicBezTo>
                    <a:pt x="2399436" y="0"/>
                    <a:pt x="2511898" y="112462"/>
                    <a:pt x="2511898" y="251190"/>
                  </a:cubicBezTo>
                  <a:lnTo>
                    <a:pt x="2511898" y="2513610"/>
                  </a:lnTo>
                  <a:cubicBezTo>
                    <a:pt x="2511898" y="2652338"/>
                    <a:pt x="2399436" y="2764800"/>
                    <a:pt x="2260708" y="2764800"/>
                  </a:cubicBezTo>
                  <a:lnTo>
                    <a:pt x="251190" y="2764800"/>
                  </a:lnTo>
                  <a:cubicBezTo>
                    <a:pt x="112462" y="2764800"/>
                    <a:pt x="0" y="2652338"/>
                    <a:pt x="0" y="2513610"/>
                  </a:cubicBezTo>
                  <a:lnTo>
                    <a:pt x="0" y="25119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1821001" numCol="1" spcCol="1270" anchor="ctr" anchorCtr="0">
              <a:noAutofit/>
            </a:bodyPr>
            <a:lstStyle/>
            <a:p>
              <a:pPr marL="0" lvl="0" indent="0" algn="l" defTabSz="711200" rtl="0">
                <a:lnSpc>
                  <a:spcPct val="90000"/>
                </a:lnSpc>
                <a:spcBef>
                  <a:spcPct val="0"/>
                </a:spcBef>
                <a:spcAft>
                  <a:spcPct val="35000"/>
                </a:spcAft>
                <a:buNone/>
              </a:pPr>
              <a:endParaRPr lang="en-US" sz="1600" b="1" kern="1200" dirty="0"/>
            </a:p>
            <a:p>
              <a:pPr marL="0" lvl="0" indent="0" algn="l" defTabSz="711200" rtl="0">
                <a:lnSpc>
                  <a:spcPct val="90000"/>
                </a:lnSpc>
                <a:spcBef>
                  <a:spcPct val="0"/>
                </a:spcBef>
                <a:spcAft>
                  <a:spcPct val="35000"/>
                </a:spcAft>
                <a:buNone/>
              </a:pPr>
              <a:endParaRPr lang="en-US" sz="1600" b="1" kern="1200" dirty="0"/>
            </a:p>
            <a:p>
              <a:pPr marL="0" lvl="0" indent="0" algn="l" defTabSz="711200" rtl="0">
                <a:lnSpc>
                  <a:spcPct val="90000"/>
                </a:lnSpc>
                <a:spcBef>
                  <a:spcPct val="0"/>
                </a:spcBef>
                <a:spcAft>
                  <a:spcPct val="35000"/>
                </a:spcAft>
                <a:buNone/>
              </a:pPr>
              <a:r>
                <a:rPr lang="en-US" sz="1600" b="1" kern="1200" dirty="0"/>
                <a:t>11</a:t>
              </a:r>
              <a:r>
                <a:rPr lang="en-US" sz="1600" kern="1200" dirty="0"/>
                <a:t> of the 114 census tracts is at high risk </a:t>
              </a:r>
              <a:r>
                <a:rPr lang="en-US" sz="1600" i="1" kern="1200" dirty="0"/>
                <a:t>of both UHI and flood potential</a:t>
              </a:r>
              <a:r>
                <a:rPr lang="en-US" sz="1600" kern="1200" dirty="0"/>
                <a:t>.</a:t>
              </a:r>
            </a:p>
          </p:txBody>
        </p:sp>
        <p:sp>
          <p:nvSpPr>
            <p:cNvPr id="6" name="Freeform: Shape 5">
              <a:extLst>
                <a:ext uri="{FF2B5EF4-FFF2-40B4-BE49-F238E27FC236}">
                  <a16:creationId xmlns:a16="http://schemas.microsoft.com/office/drawing/2014/main" id="{CA22A8E4-F21D-45E0-BD34-0C78D275E023}"/>
                </a:ext>
              </a:extLst>
            </p:cNvPr>
            <p:cNvSpPr/>
            <p:nvPr/>
          </p:nvSpPr>
          <p:spPr>
            <a:xfrm>
              <a:off x="1303554" y="4160203"/>
              <a:ext cx="2062218" cy="1247772"/>
            </a:xfrm>
            <a:custGeom>
              <a:avLst/>
              <a:gdLst>
                <a:gd name="connsiteX0" fmla="*/ 0 w 2062218"/>
                <a:gd name="connsiteY0" fmla="*/ 124777 h 1247772"/>
                <a:gd name="connsiteX1" fmla="*/ 124777 w 2062218"/>
                <a:gd name="connsiteY1" fmla="*/ 0 h 1247772"/>
                <a:gd name="connsiteX2" fmla="*/ 1937441 w 2062218"/>
                <a:gd name="connsiteY2" fmla="*/ 0 h 1247772"/>
                <a:gd name="connsiteX3" fmla="*/ 2062218 w 2062218"/>
                <a:gd name="connsiteY3" fmla="*/ 124777 h 1247772"/>
                <a:gd name="connsiteX4" fmla="*/ 2062218 w 2062218"/>
                <a:gd name="connsiteY4" fmla="*/ 1122995 h 1247772"/>
                <a:gd name="connsiteX5" fmla="*/ 1937441 w 2062218"/>
                <a:gd name="connsiteY5" fmla="*/ 1247772 h 1247772"/>
                <a:gd name="connsiteX6" fmla="*/ 124777 w 2062218"/>
                <a:gd name="connsiteY6" fmla="*/ 1247772 h 1247772"/>
                <a:gd name="connsiteX7" fmla="*/ 0 w 2062218"/>
                <a:gd name="connsiteY7" fmla="*/ 1122995 h 1247772"/>
                <a:gd name="connsiteX8" fmla="*/ 0 w 2062218"/>
                <a:gd name="connsiteY8" fmla="*/ 124777 h 12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218" h="1247772">
                  <a:moveTo>
                    <a:pt x="0" y="124777"/>
                  </a:moveTo>
                  <a:cubicBezTo>
                    <a:pt x="0" y="55865"/>
                    <a:pt x="55865" y="0"/>
                    <a:pt x="124777" y="0"/>
                  </a:cubicBezTo>
                  <a:lnTo>
                    <a:pt x="1937441" y="0"/>
                  </a:lnTo>
                  <a:cubicBezTo>
                    <a:pt x="2006353" y="0"/>
                    <a:pt x="2062218" y="55865"/>
                    <a:pt x="2062218" y="124777"/>
                  </a:cubicBezTo>
                  <a:lnTo>
                    <a:pt x="2062218" y="1122995"/>
                  </a:lnTo>
                  <a:cubicBezTo>
                    <a:pt x="2062218" y="1191907"/>
                    <a:pt x="2006353" y="1247772"/>
                    <a:pt x="1937441" y="1247772"/>
                  </a:cubicBezTo>
                  <a:lnTo>
                    <a:pt x="124777" y="1247772"/>
                  </a:lnTo>
                  <a:cubicBezTo>
                    <a:pt x="55865" y="1247772"/>
                    <a:pt x="0" y="1191907"/>
                    <a:pt x="0" y="1122995"/>
                  </a:cubicBezTo>
                  <a:lnTo>
                    <a:pt x="0" y="12477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338" tIns="150338" rIns="150338" bIns="150338"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lumMod val="75000"/>
                      <a:lumOff val="25000"/>
                    </a:schemeClr>
                  </a:solidFill>
                </a:rPr>
                <a:t>Social Vulnerability Index</a:t>
              </a:r>
            </a:p>
          </p:txBody>
        </p:sp>
        <p:sp>
          <p:nvSpPr>
            <p:cNvPr id="8" name="Freeform: Shape 7">
              <a:extLst>
                <a:ext uri="{FF2B5EF4-FFF2-40B4-BE49-F238E27FC236}">
                  <a16:creationId xmlns:a16="http://schemas.microsoft.com/office/drawing/2014/main" id="{0EBF568B-427F-4665-98D6-2E47CB9BD45D}"/>
                </a:ext>
              </a:extLst>
            </p:cNvPr>
            <p:cNvSpPr/>
            <p:nvPr/>
          </p:nvSpPr>
          <p:spPr>
            <a:xfrm>
              <a:off x="4374466" y="1933236"/>
              <a:ext cx="2511898" cy="2764800"/>
            </a:xfrm>
            <a:custGeom>
              <a:avLst/>
              <a:gdLst>
                <a:gd name="connsiteX0" fmla="*/ 0 w 2511898"/>
                <a:gd name="connsiteY0" fmla="*/ 251190 h 2764800"/>
                <a:gd name="connsiteX1" fmla="*/ 251190 w 2511898"/>
                <a:gd name="connsiteY1" fmla="*/ 0 h 2764800"/>
                <a:gd name="connsiteX2" fmla="*/ 2260708 w 2511898"/>
                <a:gd name="connsiteY2" fmla="*/ 0 h 2764800"/>
                <a:gd name="connsiteX3" fmla="*/ 2511898 w 2511898"/>
                <a:gd name="connsiteY3" fmla="*/ 251190 h 2764800"/>
                <a:gd name="connsiteX4" fmla="*/ 2511898 w 2511898"/>
                <a:gd name="connsiteY4" fmla="*/ 2513610 h 2764800"/>
                <a:gd name="connsiteX5" fmla="*/ 2260708 w 2511898"/>
                <a:gd name="connsiteY5" fmla="*/ 2764800 h 2764800"/>
                <a:gd name="connsiteX6" fmla="*/ 251190 w 2511898"/>
                <a:gd name="connsiteY6" fmla="*/ 2764800 h 2764800"/>
                <a:gd name="connsiteX7" fmla="*/ 0 w 2511898"/>
                <a:gd name="connsiteY7" fmla="*/ 2513610 h 2764800"/>
                <a:gd name="connsiteX8" fmla="*/ 0 w 2511898"/>
                <a:gd name="connsiteY8" fmla="*/ 251190 h 27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98" h="2764800">
                  <a:moveTo>
                    <a:pt x="0" y="251190"/>
                  </a:moveTo>
                  <a:cubicBezTo>
                    <a:pt x="0" y="112462"/>
                    <a:pt x="112462" y="0"/>
                    <a:pt x="251190" y="0"/>
                  </a:cubicBezTo>
                  <a:lnTo>
                    <a:pt x="2260708" y="0"/>
                  </a:lnTo>
                  <a:cubicBezTo>
                    <a:pt x="2399436" y="0"/>
                    <a:pt x="2511898" y="112462"/>
                    <a:pt x="2511898" y="251190"/>
                  </a:cubicBezTo>
                  <a:lnTo>
                    <a:pt x="2511898" y="2513610"/>
                  </a:lnTo>
                  <a:cubicBezTo>
                    <a:pt x="2511898" y="2652338"/>
                    <a:pt x="2399436" y="2764800"/>
                    <a:pt x="2260708" y="2764800"/>
                  </a:cubicBezTo>
                  <a:lnTo>
                    <a:pt x="251190" y="2764800"/>
                  </a:lnTo>
                  <a:cubicBezTo>
                    <a:pt x="112462" y="2764800"/>
                    <a:pt x="0" y="2652338"/>
                    <a:pt x="0" y="2513610"/>
                  </a:cubicBezTo>
                  <a:lnTo>
                    <a:pt x="0" y="25119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1821001" numCol="1" spcCol="1270" anchor="t" anchorCtr="0">
              <a:noAutofit/>
            </a:bodyPr>
            <a:lstStyle/>
            <a:p>
              <a:pPr marL="0" lvl="0" indent="0" algn="l" defTabSz="711200" rtl="0">
                <a:lnSpc>
                  <a:spcPct val="90000"/>
                </a:lnSpc>
                <a:spcBef>
                  <a:spcPct val="0"/>
                </a:spcBef>
                <a:spcAft>
                  <a:spcPct val="35000"/>
                </a:spcAft>
                <a:buNone/>
              </a:pPr>
              <a:endParaRPr lang="en-US" sz="1000" dirty="0"/>
            </a:p>
            <a:p>
              <a:pPr marL="0" lvl="0" indent="0" algn="l" defTabSz="711200" rtl="0">
                <a:lnSpc>
                  <a:spcPct val="90000"/>
                </a:lnSpc>
                <a:spcBef>
                  <a:spcPct val="0"/>
                </a:spcBef>
                <a:spcAft>
                  <a:spcPct val="35000"/>
                </a:spcAft>
                <a:buNone/>
              </a:pPr>
              <a:r>
                <a:rPr lang="en-US" sz="1600" kern="1200" dirty="0"/>
                <a:t>A total of </a:t>
              </a:r>
              <a:r>
                <a:rPr lang="en-US" sz="1600" b="1" kern="1200" dirty="0"/>
                <a:t>10,503 acres </a:t>
              </a:r>
              <a:r>
                <a:rPr lang="en-US" sz="1600" kern="1200" dirty="0"/>
                <a:t>(1% of Mobile County by area) of vegetation and barren land were </a:t>
              </a:r>
              <a:r>
                <a:rPr lang="en-US" sz="1600" i="1" kern="1200" dirty="0"/>
                <a:t>lost to urban development </a:t>
              </a:r>
              <a:r>
                <a:rPr lang="en-US" sz="1600" kern="1200" dirty="0"/>
                <a:t>from 2001 to 2016. </a:t>
              </a:r>
            </a:p>
          </p:txBody>
        </p:sp>
        <p:sp>
          <p:nvSpPr>
            <p:cNvPr id="9" name="Freeform: Shape 8">
              <a:extLst>
                <a:ext uri="{FF2B5EF4-FFF2-40B4-BE49-F238E27FC236}">
                  <a16:creationId xmlns:a16="http://schemas.microsoft.com/office/drawing/2014/main" id="{1D4DB556-487E-4E40-BD20-E290D921C0CE}"/>
                </a:ext>
              </a:extLst>
            </p:cNvPr>
            <p:cNvSpPr/>
            <p:nvPr/>
          </p:nvSpPr>
          <p:spPr>
            <a:xfrm>
              <a:off x="5121917" y="4151521"/>
              <a:ext cx="2045966" cy="1259347"/>
            </a:xfrm>
            <a:custGeom>
              <a:avLst/>
              <a:gdLst>
                <a:gd name="connsiteX0" fmla="*/ 0 w 2045966"/>
                <a:gd name="connsiteY0" fmla="*/ 125935 h 1259347"/>
                <a:gd name="connsiteX1" fmla="*/ 125935 w 2045966"/>
                <a:gd name="connsiteY1" fmla="*/ 0 h 1259347"/>
                <a:gd name="connsiteX2" fmla="*/ 1920031 w 2045966"/>
                <a:gd name="connsiteY2" fmla="*/ 0 h 1259347"/>
                <a:gd name="connsiteX3" fmla="*/ 2045966 w 2045966"/>
                <a:gd name="connsiteY3" fmla="*/ 125935 h 1259347"/>
                <a:gd name="connsiteX4" fmla="*/ 2045966 w 2045966"/>
                <a:gd name="connsiteY4" fmla="*/ 1133412 h 1259347"/>
                <a:gd name="connsiteX5" fmla="*/ 1920031 w 2045966"/>
                <a:gd name="connsiteY5" fmla="*/ 1259347 h 1259347"/>
                <a:gd name="connsiteX6" fmla="*/ 125935 w 2045966"/>
                <a:gd name="connsiteY6" fmla="*/ 1259347 h 1259347"/>
                <a:gd name="connsiteX7" fmla="*/ 0 w 2045966"/>
                <a:gd name="connsiteY7" fmla="*/ 1133412 h 1259347"/>
                <a:gd name="connsiteX8" fmla="*/ 0 w 2045966"/>
                <a:gd name="connsiteY8" fmla="*/ 125935 h 1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966" h="1259347">
                  <a:moveTo>
                    <a:pt x="0" y="125935"/>
                  </a:moveTo>
                  <a:cubicBezTo>
                    <a:pt x="0" y="56383"/>
                    <a:pt x="56383" y="0"/>
                    <a:pt x="125935" y="0"/>
                  </a:cubicBezTo>
                  <a:lnTo>
                    <a:pt x="1920031" y="0"/>
                  </a:lnTo>
                  <a:cubicBezTo>
                    <a:pt x="1989583" y="0"/>
                    <a:pt x="2045966" y="56383"/>
                    <a:pt x="2045966" y="125935"/>
                  </a:cubicBezTo>
                  <a:lnTo>
                    <a:pt x="2045966" y="1133412"/>
                  </a:lnTo>
                  <a:cubicBezTo>
                    <a:pt x="2045966" y="1202964"/>
                    <a:pt x="1989583" y="1259347"/>
                    <a:pt x="1920031" y="1259347"/>
                  </a:cubicBezTo>
                  <a:lnTo>
                    <a:pt x="125935" y="1259347"/>
                  </a:lnTo>
                  <a:cubicBezTo>
                    <a:pt x="56383" y="1259347"/>
                    <a:pt x="0" y="1202964"/>
                    <a:pt x="0" y="1133412"/>
                  </a:cubicBezTo>
                  <a:lnTo>
                    <a:pt x="0" y="12593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677" tIns="150677" rIns="150677" bIns="150677"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lumMod val="75000"/>
                      <a:lumOff val="25000"/>
                    </a:schemeClr>
                  </a:solidFill>
                </a:rPr>
                <a:t>Impervious Surface Evaluation</a:t>
              </a:r>
            </a:p>
          </p:txBody>
        </p:sp>
        <p:sp>
          <p:nvSpPr>
            <p:cNvPr id="11" name="Freeform: Shape 10">
              <a:extLst>
                <a:ext uri="{FF2B5EF4-FFF2-40B4-BE49-F238E27FC236}">
                  <a16:creationId xmlns:a16="http://schemas.microsoft.com/office/drawing/2014/main" id="{2BF5D51F-54C3-4270-A313-F3A1B043B750}"/>
                </a:ext>
              </a:extLst>
            </p:cNvPr>
            <p:cNvSpPr/>
            <p:nvPr/>
          </p:nvSpPr>
          <p:spPr>
            <a:xfrm>
              <a:off x="8176577" y="1933079"/>
              <a:ext cx="2511898" cy="2764800"/>
            </a:xfrm>
            <a:custGeom>
              <a:avLst/>
              <a:gdLst>
                <a:gd name="connsiteX0" fmla="*/ 0 w 2511898"/>
                <a:gd name="connsiteY0" fmla="*/ 251190 h 2764800"/>
                <a:gd name="connsiteX1" fmla="*/ 251190 w 2511898"/>
                <a:gd name="connsiteY1" fmla="*/ 0 h 2764800"/>
                <a:gd name="connsiteX2" fmla="*/ 2260708 w 2511898"/>
                <a:gd name="connsiteY2" fmla="*/ 0 h 2764800"/>
                <a:gd name="connsiteX3" fmla="*/ 2511898 w 2511898"/>
                <a:gd name="connsiteY3" fmla="*/ 251190 h 2764800"/>
                <a:gd name="connsiteX4" fmla="*/ 2511898 w 2511898"/>
                <a:gd name="connsiteY4" fmla="*/ 2513610 h 2764800"/>
                <a:gd name="connsiteX5" fmla="*/ 2260708 w 2511898"/>
                <a:gd name="connsiteY5" fmla="*/ 2764800 h 2764800"/>
                <a:gd name="connsiteX6" fmla="*/ 251190 w 2511898"/>
                <a:gd name="connsiteY6" fmla="*/ 2764800 h 2764800"/>
                <a:gd name="connsiteX7" fmla="*/ 0 w 2511898"/>
                <a:gd name="connsiteY7" fmla="*/ 2513610 h 2764800"/>
                <a:gd name="connsiteX8" fmla="*/ 0 w 2511898"/>
                <a:gd name="connsiteY8" fmla="*/ 251190 h 27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98" h="2764800">
                  <a:moveTo>
                    <a:pt x="0" y="251190"/>
                  </a:moveTo>
                  <a:cubicBezTo>
                    <a:pt x="0" y="112462"/>
                    <a:pt x="112462" y="0"/>
                    <a:pt x="251190" y="0"/>
                  </a:cubicBezTo>
                  <a:lnTo>
                    <a:pt x="2260708" y="0"/>
                  </a:lnTo>
                  <a:cubicBezTo>
                    <a:pt x="2399436" y="0"/>
                    <a:pt x="2511898" y="112462"/>
                    <a:pt x="2511898" y="251190"/>
                  </a:cubicBezTo>
                  <a:lnTo>
                    <a:pt x="2511898" y="2513610"/>
                  </a:lnTo>
                  <a:cubicBezTo>
                    <a:pt x="2511898" y="2652338"/>
                    <a:pt x="2399436" y="2764800"/>
                    <a:pt x="2260708" y="2764800"/>
                  </a:cubicBezTo>
                  <a:lnTo>
                    <a:pt x="251190" y="2764800"/>
                  </a:lnTo>
                  <a:cubicBezTo>
                    <a:pt x="112462" y="2764800"/>
                    <a:pt x="0" y="2652338"/>
                    <a:pt x="0" y="2513610"/>
                  </a:cubicBezTo>
                  <a:lnTo>
                    <a:pt x="0" y="25119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1821001" numCol="1" spcCol="1270" anchor="t" anchorCtr="0">
              <a:noAutofit/>
            </a:bodyPr>
            <a:lstStyle/>
            <a:p>
              <a:pPr marL="0" lvl="0" indent="0" algn="l" defTabSz="711200" rtl="0">
                <a:lnSpc>
                  <a:spcPct val="90000"/>
                </a:lnSpc>
                <a:spcBef>
                  <a:spcPct val="0"/>
                </a:spcBef>
                <a:spcAft>
                  <a:spcPct val="35000"/>
                </a:spcAft>
                <a:buNone/>
              </a:pPr>
              <a:endParaRPr lang="en-US" sz="1000" kern="1200" dirty="0"/>
            </a:p>
            <a:p>
              <a:pPr marL="0" lvl="0" indent="0" algn="l" defTabSz="711200" rtl="0">
                <a:lnSpc>
                  <a:spcPct val="90000"/>
                </a:lnSpc>
                <a:spcBef>
                  <a:spcPct val="0"/>
                </a:spcBef>
                <a:spcAft>
                  <a:spcPct val="35000"/>
                </a:spcAft>
                <a:buNone/>
              </a:pPr>
              <a:r>
                <a:rPr lang="en-US" sz="1600" kern="1200" dirty="0"/>
                <a:t>The digital elevation model showed several low-lying areas at risk of flooding within Mobile County, AL</a:t>
              </a:r>
              <a:r>
                <a:rPr lang="en-US" sz="1600" dirty="0"/>
                <a:t> and the C-SAR data was used to show flash flooding effects. </a:t>
              </a:r>
              <a:endParaRPr lang="en-US" sz="1600" kern="1200" dirty="0"/>
            </a:p>
          </p:txBody>
        </p:sp>
        <p:sp>
          <p:nvSpPr>
            <p:cNvPr id="12" name="Freeform: Shape 11">
              <a:extLst>
                <a:ext uri="{FF2B5EF4-FFF2-40B4-BE49-F238E27FC236}">
                  <a16:creationId xmlns:a16="http://schemas.microsoft.com/office/drawing/2014/main" id="{D6B634F3-1CB9-4899-B732-145F11F79DCE}"/>
                </a:ext>
              </a:extLst>
            </p:cNvPr>
            <p:cNvSpPr/>
            <p:nvPr/>
          </p:nvSpPr>
          <p:spPr>
            <a:xfrm>
              <a:off x="8959948" y="4151051"/>
              <a:ext cx="1974126" cy="1259974"/>
            </a:xfrm>
            <a:custGeom>
              <a:avLst/>
              <a:gdLst>
                <a:gd name="connsiteX0" fmla="*/ 0 w 1974126"/>
                <a:gd name="connsiteY0" fmla="*/ 125997 h 1259974"/>
                <a:gd name="connsiteX1" fmla="*/ 125997 w 1974126"/>
                <a:gd name="connsiteY1" fmla="*/ 0 h 1259974"/>
                <a:gd name="connsiteX2" fmla="*/ 1848129 w 1974126"/>
                <a:gd name="connsiteY2" fmla="*/ 0 h 1259974"/>
                <a:gd name="connsiteX3" fmla="*/ 1974126 w 1974126"/>
                <a:gd name="connsiteY3" fmla="*/ 125997 h 1259974"/>
                <a:gd name="connsiteX4" fmla="*/ 1974126 w 1974126"/>
                <a:gd name="connsiteY4" fmla="*/ 1133977 h 1259974"/>
                <a:gd name="connsiteX5" fmla="*/ 1848129 w 1974126"/>
                <a:gd name="connsiteY5" fmla="*/ 1259974 h 1259974"/>
                <a:gd name="connsiteX6" fmla="*/ 125997 w 1974126"/>
                <a:gd name="connsiteY6" fmla="*/ 1259974 h 1259974"/>
                <a:gd name="connsiteX7" fmla="*/ 0 w 1974126"/>
                <a:gd name="connsiteY7" fmla="*/ 1133977 h 1259974"/>
                <a:gd name="connsiteX8" fmla="*/ 0 w 1974126"/>
                <a:gd name="connsiteY8" fmla="*/ 125997 h 125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126" h="1259974">
                  <a:moveTo>
                    <a:pt x="0" y="125997"/>
                  </a:moveTo>
                  <a:cubicBezTo>
                    <a:pt x="0" y="56411"/>
                    <a:pt x="56411" y="0"/>
                    <a:pt x="125997" y="0"/>
                  </a:cubicBezTo>
                  <a:lnTo>
                    <a:pt x="1848129" y="0"/>
                  </a:lnTo>
                  <a:cubicBezTo>
                    <a:pt x="1917715" y="0"/>
                    <a:pt x="1974126" y="56411"/>
                    <a:pt x="1974126" y="125997"/>
                  </a:cubicBezTo>
                  <a:lnTo>
                    <a:pt x="1974126" y="1133977"/>
                  </a:lnTo>
                  <a:cubicBezTo>
                    <a:pt x="1974126" y="1203563"/>
                    <a:pt x="1917715" y="1259974"/>
                    <a:pt x="1848129" y="1259974"/>
                  </a:cubicBezTo>
                  <a:lnTo>
                    <a:pt x="125997" y="1259974"/>
                  </a:lnTo>
                  <a:cubicBezTo>
                    <a:pt x="56411" y="1259974"/>
                    <a:pt x="0" y="1203563"/>
                    <a:pt x="0" y="1133977"/>
                  </a:cubicBezTo>
                  <a:lnTo>
                    <a:pt x="0" y="12599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695" tIns="150695" rIns="150695" bIns="150695"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lumMod val="75000"/>
                      <a:lumOff val="25000"/>
                    </a:schemeClr>
                  </a:solidFill>
                </a:rPr>
                <a:t>Flood Vulnerability </a:t>
              </a:r>
            </a:p>
          </p:txBody>
        </p:sp>
      </p:grpSp>
    </p:spTree>
    <p:extLst>
      <p:ext uri="{BB962C8B-B14F-4D97-AF65-F5344CB8AC3E}">
        <p14:creationId xmlns:p14="http://schemas.microsoft.com/office/powerpoint/2010/main" val="2739056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Errors and Uncertainties</a:t>
            </a:r>
          </a:p>
        </p:txBody>
      </p:sp>
      <p:grpSp>
        <p:nvGrpSpPr>
          <p:cNvPr id="3" name="Group 2">
            <a:extLst>
              <a:ext uri="{FF2B5EF4-FFF2-40B4-BE49-F238E27FC236}">
                <a16:creationId xmlns:a16="http://schemas.microsoft.com/office/drawing/2014/main" id="{A6A65564-1FDF-4013-94D3-644D18D545DC}"/>
              </a:ext>
            </a:extLst>
          </p:cNvPr>
          <p:cNvGrpSpPr/>
          <p:nvPr/>
        </p:nvGrpSpPr>
        <p:grpSpPr>
          <a:xfrm>
            <a:off x="2884226" y="1337937"/>
            <a:ext cx="5405121" cy="4529769"/>
            <a:chOff x="3417626" y="1271262"/>
            <a:chExt cx="5405121" cy="4529769"/>
          </a:xfrm>
        </p:grpSpPr>
        <p:sp>
          <p:nvSpPr>
            <p:cNvPr id="5" name="Freeform: Shape 4">
              <a:extLst>
                <a:ext uri="{FF2B5EF4-FFF2-40B4-BE49-F238E27FC236}">
                  <a16:creationId xmlns:a16="http://schemas.microsoft.com/office/drawing/2014/main" id="{9EEDD114-39C3-402C-8514-6185092A89C4}"/>
                </a:ext>
              </a:extLst>
            </p:cNvPr>
            <p:cNvSpPr/>
            <p:nvPr/>
          </p:nvSpPr>
          <p:spPr>
            <a:xfrm>
              <a:off x="3417627" y="1271262"/>
              <a:ext cx="5405120" cy="1100157"/>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39933" tIns="80011" rIns="149352" bIns="80011" numCol="1" spcCol="1270" anchor="ctr" anchorCtr="0">
              <a:noAutofit/>
            </a:bodyPr>
            <a:lstStyle/>
            <a:p>
              <a:pPr marL="0" lvl="0" indent="0" algn="ctr" defTabSz="933450">
                <a:lnSpc>
                  <a:spcPct val="90000"/>
                </a:lnSpc>
                <a:spcBef>
                  <a:spcPct val="0"/>
                </a:spcBef>
                <a:spcAft>
                  <a:spcPct val="35000"/>
                </a:spcAft>
                <a:buNone/>
              </a:pPr>
              <a:endParaRPr lang="en-US" sz="1200" kern="1200" dirty="0">
                <a:solidFill>
                  <a:schemeClr val="bg1"/>
                </a:solidFill>
              </a:endParaRPr>
            </a:p>
            <a:p>
              <a:pPr marL="0" lvl="0" indent="0" algn="ctr" defTabSz="933450">
                <a:lnSpc>
                  <a:spcPct val="90000"/>
                </a:lnSpc>
                <a:spcBef>
                  <a:spcPct val="0"/>
                </a:spcBef>
                <a:spcAft>
                  <a:spcPct val="35000"/>
                </a:spcAft>
                <a:buNone/>
              </a:pPr>
              <a:endParaRPr lang="en-US" sz="600" kern="1200" dirty="0">
                <a:solidFill>
                  <a:schemeClr val="bg1"/>
                </a:solidFill>
              </a:endParaRPr>
            </a:p>
            <a:p>
              <a:pPr marL="0" lvl="0" indent="0" algn="ctr" defTabSz="933450">
                <a:lnSpc>
                  <a:spcPct val="90000"/>
                </a:lnSpc>
                <a:spcBef>
                  <a:spcPct val="0"/>
                </a:spcBef>
                <a:spcAft>
                  <a:spcPct val="35000"/>
                </a:spcAft>
                <a:buNone/>
              </a:pPr>
              <a:r>
                <a:rPr lang="en-US" sz="2100" kern="1200" dirty="0">
                  <a:solidFill>
                    <a:schemeClr val="bg1"/>
                  </a:solidFill>
                </a:rPr>
                <a:t>By using only </a:t>
              </a:r>
              <a:r>
                <a:rPr lang="en-US" sz="2100" i="1" kern="1200" dirty="0">
                  <a:solidFill>
                    <a:schemeClr val="bg1"/>
                  </a:solidFill>
                </a:rPr>
                <a:t>one date per year </a:t>
              </a:r>
              <a:r>
                <a:rPr lang="en-US" sz="2100" kern="1200" dirty="0">
                  <a:solidFill>
                    <a:schemeClr val="bg1"/>
                  </a:solidFill>
                </a:rPr>
                <a:t>for the LST, there was noticeable difference across the products.</a:t>
              </a:r>
            </a:p>
            <a:p>
              <a:pPr marL="0" lvl="0" indent="0" algn="ctr" defTabSz="933450">
                <a:lnSpc>
                  <a:spcPct val="90000"/>
                </a:lnSpc>
                <a:spcBef>
                  <a:spcPct val="0"/>
                </a:spcBef>
                <a:spcAft>
                  <a:spcPct val="35000"/>
                </a:spcAft>
                <a:buNone/>
              </a:pPr>
              <a:endParaRPr lang="en-US" sz="2100" kern="1200" dirty="0"/>
            </a:p>
          </p:txBody>
        </p:sp>
        <p:sp>
          <p:nvSpPr>
            <p:cNvPr id="7" name="Freeform: Shape 6">
              <a:extLst>
                <a:ext uri="{FF2B5EF4-FFF2-40B4-BE49-F238E27FC236}">
                  <a16:creationId xmlns:a16="http://schemas.microsoft.com/office/drawing/2014/main" id="{7CFC2C8D-7C5F-4AB7-8211-3583992D6819}"/>
                </a:ext>
              </a:extLst>
            </p:cNvPr>
            <p:cNvSpPr/>
            <p:nvPr/>
          </p:nvSpPr>
          <p:spPr>
            <a:xfrm>
              <a:off x="3417627" y="2986068"/>
              <a:ext cx="5405120" cy="1100157"/>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39933" tIns="80011"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LULC</a:t>
              </a:r>
              <a:r>
                <a:rPr lang="en-US" sz="2100" i="1" kern="1200" dirty="0"/>
                <a:t> error </a:t>
              </a:r>
              <a:r>
                <a:rPr lang="en-US" sz="2100" kern="1200" dirty="0"/>
                <a:t>when calculating </a:t>
              </a:r>
              <a:r>
                <a:rPr lang="en-US" sz="2100" i="1" kern="1200" dirty="0"/>
                <a:t>acreage </a:t>
              </a:r>
              <a:r>
                <a:rPr lang="en-US" sz="2100" kern="1200" dirty="0"/>
                <a:t>between</a:t>
              </a:r>
              <a:r>
                <a:rPr lang="en-US" sz="2100" i="1" kern="1200" dirty="0"/>
                <a:t> vegetation, barren land and water</a:t>
              </a:r>
              <a:r>
                <a:rPr lang="en-US" sz="2100" kern="1200" dirty="0"/>
                <a:t>. </a:t>
              </a:r>
            </a:p>
          </p:txBody>
        </p:sp>
        <p:sp>
          <p:nvSpPr>
            <p:cNvPr id="9" name="Freeform: Shape 8">
              <a:extLst>
                <a:ext uri="{FF2B5EF4-FFF2-40B4-BE49-F238E27FC236}">
                  <a16:creationId xmlns:a16="http://schemas.microsoft.com/office/drawing/2014/main" id="{BF15AB9E-DADE-4099-8204-2B034B2F4D19}"/>
                </a:ext>
              </a:extLst>
            </p:cNvPr>
            <p:cNvSpPr/>
            <p:nvPr/>
          </p:nvSpPr>
          <p:spPr>
            <a:xfrm>
              <a:off x="3417626" y="4700874"/>
              <a:ext cx="5405121" cy="1100157"/>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39933" tIns="80011" rIns="149353" bIns="80010" numCol="1" spcCol="1270" anchor="ctr" anchorCtr="0">
              <a:noAutofit/>
            </a:bodyPr>
            <a:lstStyle/>
            <a:p>
              <a:pPr marL="0" lvl="0" indent="0" algn="ctr" defTabSz="933450">
                <a:lnSpc>
                  <a:spcPct val="90000"/>
                </a:lnSpc>
                <a:spcBef>
                  <a:spcPct val="0"/>
                </a:spcBef>
                <a:spcAft>
                  <a:spcPct val="35000"/>
                </a:spcAft>
                <a:buNone/>
              </a:pPr>
              <a:r>
                <a:rPr lang="en-US" sz="2100" i="0" kern="1200" dirty="0">
                  <a:solidFill>
                    <a:srgbClr val="FFFFFF"/>
                  </a:solidFill>
                </a:rPr>
                <a:t>Limited</a:t>
              </a:r>
              <a:r>
                <a:rPr lang="en-US" sz="2100" i="1" kern="1200" dirty="0">
                  <a:solidFill>
                    <a:srgbClr val="FFFFFF"/>
                  </a:solidFill>
                </a:rPr>
                <a:t> availability </a:t>
              </a:r>
              <a:r>
                <a:rPr lang="en-US" sz="2100" kern="1200" dirty="0">
                  <a:solidFill>
                    <a:srgbClr val="FFFFFF"/>
                  </a:solidFill>
                </a:rPr>
                <a:t>of the </a:t>
              </a:r>
              <a:r>
                <a:rPr lang="en-US" sz="2100" i="1" kern="1200" dirty="0">
                  <a:solidFill>
                    <a:srgbClr val="FFFFFF"/>
                  </a:solidFill>
                </a:rPr>
                <a:t>radar data </a:t>
              </a:r>
              <a:r>
                <a:rPr lang="en-US" sz="2100" kern="1200" dirty="0">
                  <a:solidFill>
                    <a:schemeClr val="bg1"/>
                  </a:solidFill>
                </a:rPr>
                <a:t>for </a:t>
              </a:r>
              <a:r>
                <a:rPr lang="en-US" sz="2100" kern="1200" dirty="0"/>
                <a:t>the flood extent analysis.</a:t>
              </a:r>
            </a:p>
          </p:txBody>
        </p:sp>
      </p:grpSp>
    </p:spTree>
    <p:extLst>
      <p:ext uri="{BB962C8B-B14F-4D97-AF65-F5344CB8AC3E}">
        <p14:creationId xmlns:p14="http://schemas.microsoft.com/office/powerpoint/2010/main" val="207567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Future Work</a:t>
            </a:r>
          </a:p>
        </p:txBody>
      </p:sp>
      <p:graphicFrame>
        <p:nvGraphicFramePr>
          <p:cNvPr id="6" name="Diagram 5"/>
          <p:cNvGraphicFramePr/>
          <p:nvPr>
            <p:extLst>
              <p:ext uri="{D42A27DB-BD31-4B8C-83A1-F6EECF244321}">
                <p14:modId xmlns:p14="http://schemas.microsoft.com/office/powerpoint/2010/main" val="4022701598"/>
              </p:ext>
            </p:extLst>
          </p:nvPr>
        </p:nvGraphicFramePr>
        <p:xfrm>
          <a:off x="2238485" y="6699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462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219200"/>
            <a:ext cx="10955835" cy="35955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2259A8"/>
              </a:buClr>
              <a:buFont typeface="Webdings" panose="05030102010509060703" pitchFamily="18" charset="2"/>
              <a:buChar char="4"/>
            </a:pPr>
            <a:r>
              <a:rPr lang="en-US" dirty="0"/>
              <a:t>Joseph Spruce, Science Advisor, Science Systems and Applications, Inc.</a:t>
            </a:r>
          </a:p>
          <a:p>
            <a:pPr lvl="0">
              <a:buClr>
                <a:srgbClr val="2259A8"/>
              </a:buClr>
              <a:buFont typeface="Webdings" panose="05030102010509060703" pitchFamily="18" charset="2"/>
              <a:buChar char="4"/>
            </a:pPr>
            <a:r>
              <a:rPr lang="en-US" dirty="0"/>
              <a:t>Dr. Kenton Ross, Science Advisor, NASA Langley Research Center</a:t>
            </a:r>
          </a:p>
          <a:p>
            <a:pPr lvl="0">
              <a:buClr>
                <a:srgbClr val="2259A8"/>
              </a:buClr>
              <a:buFont typeface="Webdings" panose="05030102010509060703" pitchFamily="18" charset="2"/>
              <a:buChar char="4"/>
            </a:pPr>
            <a:r>
              <a:rPr lang="en-US" dirty="0"/>
              <a:t>Danielle Quick, Impact Analysis Senior Fellow, NASA Langley Research Center</a:t>
            </a:r>
          </a:p>
          <a:p>
            <a:pPr lvl="0">
              <a:buClr>
                <a:srgbClr val="2259A8"/>
              </a:buClr>
              <a:buFont typeface="Webdings" panose="05030102010509060703" pitchFamily="18" charset="2"/>
              <a:buChar char="4"/>
            </a:pPr>
            <a:r>
              <a:rPr lang="en-US" dirty="0"/>
              <a:t>Madison Murphy, Center Lead, NASA DEVELOP Alabama – Mobile &amp; </a:t>
            </a:r>
            <a:r>
              <a:rPr lang="en-US" dirty="0" smtClean="0"/>
              <a:t>Marshall Nodes</a:t>
            </a:r>
            <a:endParaRPr lang="en-US" dirty="0"/>
          </a:p>
          <a:p>
            <a:pPr>
              <a:buClr>
                <a:srgbClr val="2259A8"/>
              </a:buClr>
              <a:buFont typeface="Webdings" panose="05030102010509060703" pitchFamily="18" charset="2"/>
              <a:buChar char="4"/>
            </a:pPr>
            <a:r>
              <a:rPr lang="en-US" dirty="0"/>
              <a:t>Bernard H. </a:t>
            </a:r>
            <a:r>
              <a:rPr lang="en-US" dirty="0" err="1"/>
              <a:t>Eichold</a:t>
            </a:r>
            <a:r>
              <a:rPr lang="en-US" dirty="0"/>
              <a:t> II, M.D., Dr. P.H., Mentor, Mobile County Health Department </a:t>
            </a:r>
          </a:p>
          <a:p>
            <a:pPr lvl="0">
              <a:buClr>
                <a:srgbClr val="2259A8"/>
              </a:buClr>
              <a:buFont typeface="Webdings" panose="05030102010509060703" pitchFamily="18" charset="2"/>
              <a:buChar char="4"/>
            </a:pPr>
            <a:r>
              <a:rPr lang="en-US" dirty="0"/>
              <a:t>Larissa Graham, Project Lead, Groundwork Mobile County</a:t>
            </a:r>
          </a:p>
          <a:p>
            <a:pPr lvl="0">
              <a:buClr>
                <a:srgbClr val="2259A8"/>
              </a:buClr>
              <a:buFont typeface="Webdings" panose="05030102010509060703" pitchFamily="18" charset="2"/>
              <a:buChar char="4"/>
            </a:pPr>
            <a:r>
              <a:rPr lang="en-US" dirty="0"/>
              <a:t>Eldon Blancher, PhD, BCES, Groundwork Mobile County</a:t>
            </a:r>
          </a:p>
          <a:p>
            <a:pPr lvl="0">
              <a:buClr>
                <a:srgbClr val="2259A8"/>
              </a:buClr>
              <a:buFont typeface="Webdings" panose="05030102010509060703" pitchFamily="18" charset="2"/>
              <a:buChar char="4"/>
            </a:pPr>
            <a:r>
              <a:rPr lang="en-US" dirty="0"/>
              <a:t>Ray Richardson, Groundwork Mobile County</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4" name="Rectangle 3"/>
          <p:cNvSpPr/>
          <p:nvPr/>
        </p:nvSpPr>
        <p:spPr>
          <a:xfrm>
            <a:off x="1070261" y="5726668"/>
            <a:ext cx="10296078" cy="369332"/>
          </a:xfrm>
          <a:prstGeom prst="rect">
            <a:avLst/>
          </a:prstGeom>
        </p:spPr>
        <p:txBody>
          <a:bodyPr wrap="square">
            <a:spAutoFit/>
          </a:bodyPr>
          <a:lstStyle/>
          <a:p>
            <a:pPr marL="114300">
              <a:lnSpc>
                <a:spcPct val="100000"/>
              </a:lnSpc>
              <a:spcBef>
                <a:spcPts val="0"/>
              </a:spcBef>
              <a:spcAft>
                <a:spcPts val="600"/>
              </a:spcAft>
            </a:pPr>
            <a:r>
              <a:rPr lang="en-US" dirty="0">
                <a:solidFill>
                  <a:schemeClr val="tx1">
                    <a:lumMod val="75000"/>
                    <a:lumOff val="25000"/>
                  </a:schemeClr>
                </a:solidFill>
              </a:rPr>
              <a:t>This material contains modified Copernicus Sentinel data </a:t>
            </a:r>
            <a:r>
              <a:rPr lang="en-US" dirty="0" smtClean="0">
                <a:solidFill>
                  <a:schemeClr val="tx1">
                    <a:lumMod val="75000"/>
                    <a:lumOff val="25000"/>
                  </a:schemeClr>
                </a:solidFill>
              </a:rPr>
              <a:t>(2019), </a:t>
            </a:r>
            <a:r>
              <a:rPr lang="en-US" dirty="0">
                <a:solidFill>
                  <a:schemeClr val="tx1">
                    <a:lumMod val="75000"/>
                    <a:lumOff val="25000"/>
                  </a:schemeClr>
                </a:solidFill>
              </a:rPr>
              <a:t>processed by ESA. </a:t>
            </a:r>
            <a:endParaRPr lang="en-US" dirty="0">
              <a:solidFill>
                <a:schemeClr val="tx1">
                  <a:lumMod val="75000"/>
                  <a:lumOff val="25000"/>
                </a:schemeClr>
              </a:solidFill>
            </a:endParaRPr>
          </a:p>
        </p:txBody>
      </p:sp>
    </p:spTree>
    <p:extLst>
      <p:ext uri="{BB962C8B-B14F-4D97-AF65-F5344CB8AC3E}">
        <p14:creationId xmlns:p14="http://schemas.microsoft.com/office/powerpoint/2010/main" val="770785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96" y="403838"/>
            <a:ext cx="11189368" cy="510381"/>
          </a:xfrm>
        </p:spPr>
        <p:txBody>
          <a:bodyPr>
            <a:noAutofit/>
          </a:bodyPr>
          <a:lstStyle/>
          <a:p>
            <a:r>
              <a:rPr lang="en-US" sz="4200" dirty="0"/>
              <a:t>Study Area and Period</a:t>
            </a:r>
          </a:p>
        </p:txBody>
      </p:sp>
      <p:grpSp>
        <p:nvGrpSpPr>
          <p:cNvPr id="27" name="Group 26">
            <a:extLst>
              <a:ext uri="{FF2B5EF4-FFF2-40B4-BE49-F238E27FC236}">
                <a16:creationId xmlns:a16="http://schemas.microsoft.com/office/drawing/2014/main" id="{497C4824-229F-4AD6-8F9F-78169047D175}"/>
              </a:ext>
            </a:extLst>
          </p:cNvPr>
          <p:cNvGrpSpPr/>
          <p:nvPr/>
        </p:nvGrpSpPr>
        <p:grpSpPr>
          <a:xfrm>
            <a:off x="567690" y="1409700"/>
            <a:ext cx="10251843" cy="5013992"/>
            <a:chOff x="507332" y="1026957"/>
            <a:chExt cx="11216186" cy="5485635"/>
          </a:xfrm>
        </p:grpSpPr>
        <p:grpSp>
          <p:nvGrpSpPr>
            <p:cNvPr id="3" name="Group 2">
              <a:extLst>
                <a:ext uri="{FF2B5EF4-FFF2-40B4-BE49-F238E27FC236}">
                  <a16:creationId xmlns:a16="http://schemas.microsoft.com/office/drawing/2014/main" id="{E26CBC02-75B9-4723-A8B5-54F1FA518AE8}"/>
                </a:ext>
              </a:extLst>
            </p:cNvPr>
            <p:cNvGrpSpPr/>
            <p:nvPr/>
          </p:nvGrpSpPr>
          <p:grpSpPr>
            <a:xfrm>
              <a:off x="507332" y="1104900"/>
              <a:ext cx="4421762" cy="5407692"/>
              <a:chOff x="15815982" y="5142473"/>
              <a:chExt cx="4067012" cy="4973843"/>
            </a:xfrm>
          </p:grpSpPr>
          <p:pic>
            <p:nvPicPr>
              <p:cNvPr id="4" name="Picture 3">
                <a:extLst>
                  <a:ext uri="{FF2B5EF4-FFF2-40B4-BE49-F238E27FC236}">
                    <a16:creationId xmlns:a16="http://schemas.microsoft.com/office/drawing/2014/main" id="{5CD04EA8-2F27-4C51-A594-0695A325D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85" b="5491"/>
              <a:stretch/>
            </p:blipFill>
            <p:spPr>
              <a:xfrm>
                <a:off x="15815982" y="5142473"/>
                <a:ext cx="4067012" cy="4973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D656ED81-D028-45D2-A552-4D3945F44AE8}"/>
                  </a:ext>
                </a:extLst>
              </p:cNvPr>
              <p:cNvSpPr txBox="1"/>
              <p:nvPr/>
            </p:nvSpPr>
            <p:spPr>
              <a:xfrm>
                <a:off x="18352727" y="9170252"/>
                <a:ext cx="1138007" cy="836224"/>
              </a:xfrm>
              <a:prstGeom prst="rect">
                <a:avLst/>
              </a:prstGeom>
              <a:solidFill>
                <a:sysClr val="window" lastClr="FFFFFF"/>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6CA76680-8E32-44EA-B7F3-1193DC9B7162}"/>
                </a:ext>
              </a:extLst>
            </p:cNvPr>
            <p:cNvSpPr txBox="1"/>
            <p:nvPr/>
          </p:nvSpPr>
          <p:spPr>
            <a:xfrm>
              <a:off x="1273412" y="5127028"/>
              <a:ext cx="476067"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0</a:t>
              </a:r>
            </a:p>
          </p:txBody>
        </p:sp>
        <p:sp>
          <p:nvSpPr>
            <p:cNvPr id="7" name="TextBox 6">
              <a:extLst>
                <a:ext uri="{FF2B5EF4-FFF2-40B4-BE49-F238E27FC236}">
                  <a16:creationId xmlns:a16="http://schemas.microsoft.com/office/drawing/2014/main" id="{73754CD9-7A0E-4B66-BE2B-87E9672C5AF4}"/>
                </a:ext>
              </a:extLst>
            </p:cNvPr>
            <p:cNvSpPr txBox="1"/>
            <p:nvPr/>
          </p:nvSpPr>
          <p:spPr>
            <a:xfrm>
              <a:off x="2091001" y="5130687"/>
              <a:ext cx="766945"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80 Mi</a:t>
              </a:r>
            </a:p>
          </p:txBody>
        </p:sp>
        <p:sp>
          <p:nvSpPr>
            <p:cNvPr id="8" name="TextBox 7">
              <a:extLst>
                <a:ext uri="{FF2B5EF4-FFF2-40B4-BE49-F238E27FC236}">
                  <a16:creationId xmlns:a16="http://schemas.microsoft.com/office/drawing/2014/main" id="{C562E3CA-5914-430A-B93E-A4840A1B824A}"/>
                </a:ext>
              </a:extLst>
            </p:cNvPr>
            <p:cNvSpPr txBox="1"/>
            <p:nvPr/>
          </p:nvSpPr>
          <p:spPr>
            <a:xfrm>
              <a:off x="4014805" y="2952151"/>
              <a:ext cx="516226"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95000"/>
                    </a:prstClr>
                  </a:solidFill>
                  <a:effectLst/>
                  <a:uLnTx/>
                  <a:uFillTx/>
                </a:rPr>
                <a:t>GA</a:t>
              </a:r>
            </a:p>
          </p:txBody>
        </p:sp>
        <p:sp>
          <p:nvSpPr>
            <p:cNvPr id="9" name="TextBox 8">
              <a:extLst>
                <a:ext uri="{FF2B5EF4-FFF2-40B4-BE49-F238E27FC236}">
                  <a16:creationId xmlns:a16="http://schemas.microsoft.com/office/drawing/2014/main" id="{86E2C844-B16A-43F7-8357-6272B9E2FE82}"/>
                </a:ext>
              </a:extLst>
            </p:cNvPr>
            <p:cNvSpPr txBox="1"/>
            <p:nvPr/>
          </p:nvSpPr>
          <p:spPr>
            <a:xfrm>
              <a:off x="663604" y="2767073"/>
              <a:ext cx="477884"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95000"/>
                    </a:prstClr>
                  </a:solidFill>
                  <a:effectLst/>
                  <a:uLnTx/>
                  <a:uFillTx/>
                </a:rPr>
                <a:t>MS</a:t>
              </a:r>
            </a:p>
          </p:txBody>
        </p:sp>
        <p:sp>
          <p:nvSpPr>
            <p:cNvPr id="10" name="TextBox 9">
              <a:extLst>
                <a:ext uri="{FF2B5EF4-FFF2-40B4-BE49-F238E27FC236}">
                  <a16:creationId xmlns:a16="http://schemas.microsoft.com/office/drawing/2014/main" id="{72BBE7B5-10DD-4AE5-9FE4-6DDFE67D586C}"/>
                </a:ext>
              </a:extLst>
            </p:cNvPr>
            <p:cNvSpPr txBox="1"/>
            <p:nvPr/>
          </p:nvSpPr>
          <p:spPr>
            <a:xfrm>
              <a:off x="3516927" y="4667639"/>
              <a:ext cx="385513"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lumMod val="95000"/>
                    </a:prstClr>
                  </a:solidFill>
                  <a:effectLst/>
                  <a:uLnTx/>
                  <a:uFillTx/>
                </a:rPr>
                <a:t>FL</a:t>
              </a:r>
            </a:p>
          </p:txBody>
        </p:sp>
        <p:grpSp>
          <p:nvGrpSpPr>
            <p:cNvPr id="11" name="Group 10">
              <a:extLst>
                <a:ext uri="{FF2B5EF4-FFF2-40B4-BE49-F238E27FC236}">
                  <a16:creationId xmlns:a16="http://schemas.microsoft.com/office/drawing/2014/main" id="{DBF9A469-05A9-436F-A7FD-913CCF1B6BDE}"/>
                </a:ext>
              </a:extLst>
            </p:cNvPr>
            <p:cNvGrpSpPr/>
            <p:nvPr/>
          </p:nvGrpSpPr>
          <p:grpSpPr>
            <a:xfrm>
              <a:off x="1530344" y="5620605"/>
              <a:ext cx="2448210" cy="852591"/>
              <a:chOff x="17095635" y="6204534"/>
              <a:chExt cx="2251794" cy="784189"/>
            </a:xfrm>
          </p:grpSpPr>
          <p:sp>
            <p:nvSpPr>
              <p:cNvPr id="12" name="Rectangle 11">
                <a:extLst>
                  <a:ext uri="{FF2B5EF4-FFF2-40B4-BE49-F238E27FC236}">
                    <a16:creationId xmlns:a16="http://schemas.microsoft.com/office/drawing/2014/main" id="{3020DAE6-4871-4E3D-823C-81BA2F54EA50}"/>
                  </a:ext>
                </a:extLst>
              </p:cNvPr>
              <p:cNvSpPr/>
              <p:nvPr/>
            </p:nvSpPr>
            <p:spPr>
              <a:xfrm>
                <a:off x="17095635" y="6204534"/>
                <a:ext cx="2064252" cy="784189"/>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13" name="Group 12">
                <a:extLst>
                  <a:ext uri="{FF2B5EF4-FFF2-40B4-BE49-F238E27FC236}">
                    <a16:creationId xmlns:a16="http://schemas.microsoft.com/office/drawing/2014/main" id="{531EBD1F-984E-43ED-A736-64B37A73E07E}"/>
                  </a:ext>
                </a:extLst>
              </p:cNvPr>
              <p:cNvGrpSpPr/>
              <p:nvPr/>
            </p:nvGrpSpPr>
            <p:grpSpPr>
              <a:xfrm>
                <a:off x="17193507" y="6227921"/>
                <a:ext cx="2153922" cy="710739"/>
                <a:chOff x="17038910" y="8627362"/>
                <a:chExt cx="2153922" cy="710739"/>
              </a:xfrm>
            </p:grpSpPr>
            <p:sp>
              <p:nvSpPr>
                <p:cNvPr id="14" name="TextBox 13">
                  <a:extLst>
                    <a:ext uri="{FF2B5EF4-FFF2-40B4-BE49-F238E27FC236}">
                      <a16:creationId xmlns:a16="http://schemas.microsoft.com/office/drawing/2014/main" id="{2B0DDD36-35FF-44CB-913A-1457871075EC}"/>
                    </a:ext>
                  </a:extLst>
                </p:cNvPr>
                <p:cNvSpPr txBox="1"/>
                <p:nvPr/>
              </p:nvSpPr>
              <p:spPr>
                <a:xfrm>
                  <a:off x="17416796" y="8627362"/>
                  <a:ext cx="1776036" cy="702081"/>
                </a:xfrm>
                <a:prstGeom prst="rect">
                  <a:avLst/>
                </a:prstGeom>
                <a:noFill/>
              </p:spPr>
              <p:txBody>
                <a:bodyPr wrap="square" rtlCol="0">
                  <a:spAutoFit/>
                </a:bodyPr>
                <a:lstStyle/>
                <a:p>
                  <a:pPr marL="0" marR="0" lvl="0" indent="0" defTabSz="4572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Mobile County</a:t>
                  </a:r>
                </a:p>
                <a:p>
                  <a:pPr marL="0" marR="0" lvl="0" indent="0" defTabSz="4572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Alabama</a:t>
                  </a:r>
                </a:p>
              </p:txBody>
            </p:sp>
            <p:pic>
              <p:nvPicPr>
                <p:cNvPr id="15" name="Picture 14">
                  <a:extLst>
                    <a:ext uri="{FF2B5EF4-FFF2-40B4-BE49-F238E27FC236}">
                      <a16:creationId xmlns:a16="http://schemas.microsoft.com/office/drawing/2014/main" id="{1070F015-DA32-4E9E-9A62-2565F5D1E6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38910" y="8705428"/>
                  <a:ext cx="403201" cy="302666"/>
                </a:xfrm>
                <a:prstGeom prst="rect">
                  <a:avLst/>
                </a:prstGeom>
              </p:spPr>
            </p:pic>
            <p:pic>
              <p:nvPicPr>
                <p:cNvPr id="16" name="Picture 15">
                  <a:extLst>
                    <a:ext uri="{FF2B5EF4-FFF2-40B4-BE49-F238E27FC236}">
                      <a16:creationId xmlns:a16="http://schemas.microsoft.com/office/drawing/2014/main" id="{B0B0B36C-DE20-4765-86BE-3906437DD4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38911" y="9035435"/>
                  <a:ext cx="437330" cy="302666"/>
                </a:xfrm>
                <a:prstGeom prst="rect">
                  <a:avLst/>
                </a:prstGeom>
              </p:spPr>
            </p:pic>
          </p:grpSp>
        </p:grpSp>
        <p:cxnSp>
          <p:nvCxnSpPr>
            <p:cNvPr id="17" name="Straight Connector 16">
              <a:extLst>
                <a:ext uri="{FF2B5EF4-FFF2-40B4-BE49-F238E27FC236}">
                  <a16:creationId xmlns:a16="http://schemas.microsoft.com/office/drawing/2014/main" id="{6D4C7B8A-1346-46E6-A6C4-9D0E56DD2833}"/>
                </a:ext>
              </a:extLst>
            </p:cNvPr>
            <p:cNvCxnSpPr>
              <a:cxnSpLocks/>
            </p:cNvCxnSpPr>
            <p:nvPr/>
          </p:nvCxnSpPr>
          <p:spPr>
            <a:xfrm>
              <a:off x="1384204" y="4760053"/>
              <a:ext cx="4554327" cy="1473945"/>
            </a:xfrm>
            <a:prstGeom prst="line">
              <a:avLst/>
            </a:prstGeom>
            <a:noFill/>
            <a:ln w="25400" cap="flat" cmpd="sng" algn="ctr">
              <a:solidFill>
                <a:srgbClr val="5B9BD5"/>
              </a:solidFill>
              <a:prstDash val="solid"/>
              <a:miter lim="800000"/>
            </a:ln>
            <a:effectLst/>
          </p:spPr>
        </p:cxnSp>
        <p:cxnSp>
          <p:nvCxnSpPr>
            <p:cNvPr id="18" name="Straight Connector 17">
              <a:extLst>
                <a:ext uri="{FF2B5EF4-FFF2-40B4-BE49-F238E27FC236}">
                  <a16:creationId xmlns:a16="http://schemas.microsoft.com/office/drawing/2014/main" id="{DC12A98A-3DD0-4798-8D91-B485E32A8E8C}"/>
                </a:ext>
              </a:extLst>
            </p:cNvPr>
            <p:cNvCxnSpPr>
              <a:cxnSpLocks/>
            </p:cNvCxnSpPr>
            <p:nvPr/>
          </p:nvCxnSpPr>
          <p:spPr>
            <a:xfrm flipV="1">
              <a:off x="1384204" y="1026957"/>
              <a:ext cx="4600696" cy="3227543"/>
            </a:xfrm>
            <a:prstGeom prst="line">
              <a:avLst/>
            </a:prstGeom>
            <a:noFill/>
            <a:ln w="25400" cap="flat" cmpd="sng" algn="ctr">
              <a:solidFill>
                <a:srgbClr val="5B9BD5"/>
              </a:solidFill>
              <a:prstDash val="solid"/>
              <a:miter lim="800000"/>
            </a:ln>
            <a:effectLst/>
          </p:spPr>
        </p:cxnSp>
        <p:grpSp>
          <p:nvGrpSpPr>
            <p:cNvPr id="19" name="Group 18">
              <a:extLst>
                <a:ext uri="{FF2B5EF4-FFF2-40B4-BE49-F238E27FC236}">
                  <a16:creationId xmlns:a16="http://schemas.microsoft.com/office/drawing/2014/main" id="{336B9120-8503-4086-90D3-BEF71F27E556}"/>
                </a:ext>
              </a:extLst>
            </p:cNvPr>
            <p:cNvGrpSpPr/>
            <p:nvPr/>
          </p:nvGrpSpPr>
          <p:grpSpPr>
            <a:xfrm>
              <a:off x="4169331" y="1206409"/>
              <a:ext cx="610477" cy="1141673"/>
              <a:chOff x="24670733" y="6617994"/>
              <a:chExt cx="561500" cy="1050079"/>
            </a:xfrm>
          </p:grpSpPr>
          <p:sp>
            <p:nvSpPr>
              <p:cNvPr id="20" name="Rectangle 19">
                <a:extLst>
                  <a:ext uri="{FF2B5EF4-FFF2-40B4-BE49-F238E27FC236}">
                    <a16:creationId xmlns:a16="http://schemas.microsoft.com/office/drawing/2014/main" id="{28A06DF3-EB4D-4A1A-9C51-D8A6F1B6BDA6}"/>
                  </a:ext>
                </a:extLst>
              </p:cNvPr>
              <p:cNvSpPr/>
              <p:nvPr/>
            </p:nvSpPr>
            <p:spPr>
              <a:xfrm>
                <a:off x="24670733" y="6630694"/>
                <a:ext cx="543603" cy="952942"/>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21" name="Group 20">
                <a:extLst>
                  <a:ext uri="{FF2B5EF4-FFF2-40B4-BE49-F238E27FC236}">
                    <a16:creationId xmlns:a16="http://schemas.microsoft.com/office/drawing/2014/main" id="{AD1919E9-4204-4AE8-A7B2-A649EDE69B95}"/>
                  </a:ext>
                </a:extLst>
              </p:cNvPr>
              <p:cNvGrpSpPr/>
              <p:nvPr/>
            </p:nvGrpSpPr>
            <p:grpSpPr>
              <a:xfrm>
                <a:off x="24693988" y="6617994"/>
                <a:ext cx="538245" cy="1050079"/>
                <a:chOff x="15393741" y="10825019"/>
                <a:chExt cx="538245" cy="1050079"/>
              </a:xfrm>
              <a:noFill/>
            </p:grpSpPr>
            <p:pic>
              <p:nvPicPr>
                <p:cNvPr id="22" name="Picture 21" descr="A close up of a map&#10;&#10;Description automatically generated">
                  <a:extLst>
                    <a:ext uri="{FF2B5EF4-FFF2-40B4-BE49-F238E27FC236}">
                      <a16:creationId xmlns:a16="http://schemas.microsoft.com/office/drawing/2014/main" id="{7C8F2FD1-8503-4D04-848F-5145BAE41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93741" y="11125490"/>
                  <a:ext cx="538245" cy="749608"/>
                </a:xfrm>
                <a:prstGeom prst="rect">
                  <a:avLst/>
                </a:prstGeom>
                <a:grpFill/>
                <a:ln>
                  <a:noFill/>
                </a:ln>
              </p:spPr>
            </p:pic>
            <p:sp>
              <p:nvSpPr>
                <p:cNvPr id="23" name="TextBox 22">
                  <a:extLst>
                    <a:ext uri="{FF2B5EF4-FFF2-40B4-BE49-F238E27FC236}">
                      <a16:creationId xmlns:a16="http://schemas.microsoft.com/office/drawing/2014/main" id="{DA3005F2-4C74-42CE-9835-5A2F19BE7A92}"/>
                    </a:ext>
                  </a:extLst>
                </p:cNvPr>
                <p:cNvSpPr txBox="1"/>
                <p:nvPr/>
              </p:nvSpPr>
              <p:spPr>
                <a:xfrm>
                  <a:off x="15473691" y="10825019"/>
                  <a:ext cx="339072" cy="340684"/>
                </a:xfrm>
                <a:prstGeom prst="rect">
                  <a:avLst/>
                </a:prstGeom>
                <a:grpFill/>
                <a:ln>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N</a:t>
                  </a:r>
                </a:p>
              </p:txBody>
            </p:sp>
          </p:grpSp>
        </p:grpSp>
        <p:grpSp>
          <p:nvGrpSpPr>
            <p:cNvPr id="24" name="Group 23">
              <a:extLst>
                <a:ext uri="{FF2B5EF4-FFF2-40B4-BE49-F238E27FC236}">
                  <a16:creationId xmlns:a16="http://schemas.microsoft.com/office/drawing/2014/main" id="{2CAF2BF8-04DC-4A78-8B70-A7AAB4426EE8}"/>
                </a:ext>
              </a:extLst>
            </p:cNvPr>
            <p:cNvGrpSpPr/>
            <p:nvPr/>
          </p:nvGrpSpPr>
          <p:grpSpPr>
            <a:xfrm>
              <a:off x="5907376" y="1026957"/>
              <a:ext cx="4572565" cy="5204156"/>
              <a:chOff x="17165050" y="5106365"/>
              <a:chExt cx="3315704" cy="3773689"/>
            </a:xfrm>
          </p:grpSpPr>
          <p:pic>
            <p:nvPicPr>
              <p:cNvPr id="25" name="Picture 24" descr="A close up of a map&#10;&#10;Description automatically generated">
                <a:extLst>
                  <a:ext uri="{FF2B5EF4-FFF2-40B4-BE49-F238E27FC236}">
                    <a16:creationId xmlns:a16="http://schemas.microsoft.com/office/drawing/2014/main" id="{5375D050-22B6-48F7-81BA-96C52307D4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21265" y="5106365"/>
                <a:ext cx="3259489" cy="3773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6" name="Group 25">
                <a:extLst>
                  <a:ext uri="{FF2B5EF4-FFF2-40B4-BE49-F238E27FC236}">
                    <a16:creationId xmlns:a16="http://schemas.microsoft.com/office/drawing/2014/main" id="{4A035777-F36C-43B1-AF64-B08844EDE4F8}"/>
                  </a:ext>
                </a:extLst>
              </p:cNvPr>
              <p:cNvGrpSpPr/>
              <p:nvPr/>
            </p:nvGrpSpPr>
            <p:grpSpPr>
              <a:xfrm>
                <a:off x="17165050" y="8401283"/>
                <a:ext cx="1474486" cy="312997"/>
                <a:chOff x="20252620" y="8238035"/>
                <a:chExt cx="1379365" cy="292804"/>
              </a:xfrm>
            </p:grpSpPr>
            <p:pic>
              <p:nvPicPr>
                <p:cNvPr id="34" name="Picture 33">
                  <a:extLst>
                    <a:ext uri="{FF2B5EF4-FFF2-40B4-BE49-F238E27FC236}">
                      <a16:creationId xmlns:a16="http://schemas.microsoft.com/office/drawing/2014/main" id="{D25C0EF4-C69B-4FC4-8513-65DF47E70BE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252620" y="8238035"/>
                  <a:ext cx="775782" cy="118607"/>
                </a:xfrm>
                <a:prstGeom prst="rect">
                  <a:avLst/>
                </a:prstGeom>
              </p:spPr>
            </p:pic>
            <p:sp>
              <p:nvSpPr>
                <p:cNvPr id="35" name="TextBox 34">
                  <a:extLst>
                    <a:ext uri="{FF2B5EF4-FFF2-40B4-BE49-F238E27FC236}">
                      <a16:creationId xmlns:a16="http://schemas.microsoft.com/office/drawing/2014/main" id="{AC53768D-EB3A-45FB-A354-E553A5EB9123}"/>
                    </a:ext>
                  </a:extLst>
                </p:cNvPr>
                <p:cNvSpPr txBox="1"/>
                <p:nvPr/>
              </p:nvSpPr>
              <p:spPr>
                <a:xfrm>
                  <a:off x="20263826" y="8301181"/>
                  <a:ext cx="217302" cy="22965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0</a:t>
                  </a:r>
                </a:p>
              </p:txBody>
            </p:sp>
            <p:sp>
              <p:nvSpPr>
                <p:cNvPr id="36" name="TextBox 35">
                  <a:extLst>
                    <a:ext uri="{FF2B5EF4-FFF2-40B4-BE49-F238E27FC236}">
                      <a16:creationId xmlns:a16="http://schemas.microsoft.com/office/drawing/2014/main" id="{E0C49B5A-FF88-4206-9AEE-3B96EEA8CD16}"/>
                    </a:ext>
                  </a:extLst>
                </p:cNvPr>
                <p:cNvSpPr txBox="1"/>
                <p:nvPr/>
              </p:nvSpPr>
              <p:spPr>
                <a:xfrm>
                  <a:off x="20584566" y="8289976"/>
                  <a:ext cx="217302" cy="22965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5</a:t>
                  </a:r>
                </a:p>
              </p:txBody>
            </p:sp>
            <p:sp>
              <p:nvSpPr>
                <p:cNvPr id="37" name="TextBox 36">
                  <a:extLst>
                    <a:ext uri="{FF2B5EF4-FFF2-40B4-BE49-F238E27FC236}">
                      <a16:creationId xmlns:a16="http://schemas.microsoft.com/office/drawing/2014/main" id="{426859F9-330E-4DA2-A74D-84F346048E35}"/>
                    </a:ext>
                  </a:extLst>
                </p:cNvPr>
                <p:cNvSpPr txBox="1"/>
                <p:nvPr/>
              </p:nvSpPr>
              <p:spPr>
                <a:xfrm>
                  <a:off x="20875553" y="8284570"/>
                  <a:ext cx="756432" cy="23033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10 Mi</a:t>
                  </a:r>
                </a:p>
              </p:txBody>
            </p:sp>
          </p:grpSp>
        </p:grpSp>
        <p:sp>
          <p:nvSpPr>
            <p:cNvPr id="38" name="TextBox 37">
              <a:extLst>
                <a:ext uri="{FF2B5EF4-FFF2-40B4-BE49-F238E27FC236}">
                  <a16:creationId xmlns:a16="http://schemas.microsoft.com/office/drawing/2014/main" id="{3FC59F1A-3AC7-4830-859A-D407F497C12C}"/>
                </a:ext>
              </a:extLst>
            </p:cNvPr>
            <p:cNvSpPr txBox="1"/>
            <p:nvPr/>
          </p:nvSpPr>
          <p:spPr>
            <a:xfrm>
              <a:off x="9339149" y="1545548"/>
              <a:ext cx="2384369" cy="830997"/>
            </a:xfrm>
            <a:prstGeom prst="rect">
              <a:avLst/>
            </a:prstGeom>
            <a:solidFill>
              <a:sysClr val="window" lastClr="FFFFFF"/>
            </a:solidFill>
            <a:ln w="38100">
              <a:solidFill>
                <a:srgbClr val="2559A8"/>
              </a:solidFill>
            </a:ln>
          </p:spPr>
          <p:txBody>
            <a:bodyPr wrap="square" rtlCol="0" anchor="b">
              <a:spAutoFit/>
            </a:bodyPr>
            <a:lstStyle/>
            <a:p>
              <a:pPr marL="342900" marR="0" lvl="0" indent="-342900" defTabSz="457200" eaLnBrk="1" fontAlgn="auto" latinLnBrk="0" hangingPunct="1">
                <a:lnSpc>
                  <a:spcPct val="100000"/>
                </a:lnSpc>
                <a:spcBef>
                  <a:spcPts val="0"/>
                </a:spcBef>
                <a:spcAft>
                  <a:spcPts val="0"/>
                </a:spcAft>
                <a:buClr>
                  <a:srgbClr val="2559A8"/>
                </a:buClr>
                <a:buSzTx/>
                <a:buFont typeface="Webdings" panose="05030102010509060703" pitchFamily="18" charset="2"/>
                <a:buChar char="4"/>
                <a:tabLst/>
                <a:defRPr/>
              </a:pPr>
              <a:r>
                <a:rPr kumimoji="0" lang="en-US" sz="1400" b="0" i="0" u="none" strike="noStrike" kern="0" cap="none" spc="0" normalizeH="0" baseline="0" noProof="0" dirty="0">
                  <a:ln>
                    <a:noFill/>
                  </a:ln>
                  <a:solidFill>
                    <a:prstClr val="black">
                      <a:lumMod val="75000"/>
                      <a:lumOff val="25000"/>
                    </a:prstClr>
                  </a:solidFill>
                  <a:effectLst/>
                  <a:uLnTx/>
                  <a:uFillTx/>
                </a:rPr>
                <a:t>Mobile County, AL </a:t>
              </a:r>
            </a:p>
            <a:p>
              <a:pPr marL="342900" marR="0" lvl="0" indent="-342900" defTabSz="457200" eaLnBrk="1" fontAlgn="auto" latinLnBrk="0" hangingPunct="1">
                <a:lnSpc>
                  <a:spcPct val="100000"/>
                </a:lnSpc>
                <a:spcBef>
                  <a:spcPts val="0"/>
                </a:spcBef>
                <a:spcAft>
                  <a:spcPts val="0"/>
                </a:spcAft>
                <a:buClr>
                  <a:srgbClr val="2559A8"/>
                </a:buClr>
                <a:buSzTx/>
                <a:buFont typeface="Webdings" panose="05030102010509060703" pitchFamily="18" charset="2"/>
                <a:buChar char="4"/>
                <a:tabLst/>
                <a:defRPr/>
              </a:pPr>
              <a:r>
                <a:rPr kumimoji="0" lang="en-US" sz="1400" b="0" i="0" u="none" strike="noStrike" kern="0" cap="none" spc="0" normalizeH="0" baseline="0" noProof="0" dirty="0">
                  <a:ln>
                    <a:noFill/>
                  </a:ln>
                  <a:solidFill>
                    <a:prstClr val="black">
                      <a:lumMod val="75000"/>
                      <a:lumOff val="25000"/>
                    </a:prstClr>
                  </a:solidFill>
                  <a:effectLst/>
                  <a:uLnTx/>
                  <a:uFillTx/>
                </a:rPr>
                <a:t>April 2005 </a:t>
              </a:r>
              <a:r>
                <a:rPr lang="en-US" sz="1400" kern="0" dirty="0">
                  <a:solidFill>
                    <a:prstClr val="black">
                      <a:lumMod val="75000"/>
                      <a:lumOff val="25000"/>
                    </a:prstClr>
                  </a:solidFill>
                </a:rPr>
                <a:t>to</a:t>
              </a:r>
              <a:r>
                <a:rPr kumimoji="0" lang="en-US" sz="1400" b="0" i="0" u="none" strike="noStrike" kern="0" cap="none" spc="0" normalizeH="0" baseline="0" noProof="0" dirty="0">
                  <a:ln>
                    <a:noFill/>
                  </a:ln>
                  <a:solidFill>
                    <a:prstClr val="black">
                      <a:lumMod val="75000"/>
                      <a:lumOff val="25000"/>
                    </a:prstClr>
                  </a:solidFill>
                  <a:effectLst/>
                  <a:uLnTx/>
                  <a:uFillTx/>
                </a:rPr>
                <a:t> April 2019</a:t>
              </a:r>
            </a:p>
          </p:txBody>
        </p:sp>
        <p:sp>
          <p:nvSpPr>
            <p:cNvPr id="39" name="TextBox 38">
              <a:extLst>
                <a:ext uri="{FF2B5EF4-FFF2-40B4-BE49-F238E27FC236}">
                  <a16:creationId xmlns:a16="http://schemas.microsoft.com/office/drawing/2014/main" id="{A3E85EC5-DA49-4E1D-B1AC-804D2969C5CB}"/>
                </a:ext>
              </a:extLst>
            </p:cNvPr>
            <p:cNvSpPr txBox="1"/>
            <p:nvPr/>
          </p:nvSpPr>
          <p:spPr>
            <a:xfrm rot="17024874">
              <a:off x="8093074" y="4202733"/>
              <a:ext cx="1710105" cy="338554"/>
            </a:xfrm>
            <a:prstGeom prst="rect">
              <a:avLst/>
            </a:prstGeom>
            <a:noFill/>
          </p:spPr>
          <p:txBody>
            <a:bodyPr wrap="square" rtlCol="0">
              <a:spAutoFit/>
            </a:bodyPr>
            <a:lstStyle/>
            <a:p>
              <a:r>
                <a:rPr lang="en-US" sz="1400" dirty="0">
                  <a:solidFill>
                    <a:schemeClr val="accent5">
                      <a:lumMod val="75000"/>
                    </a:schemeClr>
                  </a:solidFill>
                </a:rPr>
                <a:t>Mobile Bay</a:t>
              </a:r>
            </a:p>
          </p:txBody>
        </p:sp>
        <p:sp>
          <p:nvSpPr>
            <p:cNvPr id="41" name="TextBox 40">
              <a:extLst>
                <a:ext uri="{FF2B5EF4-FFF2-40B4-BE49-F238E27FC236}">
                  <a16:creationId xmlns:a16="http://schemas.microsoft.com/office/drawing/2014/main" id="{138488A7-5BFF-4782-BAEA-E04DBDFD1AF6}"/>
                </a:ext>
              </a:extLst>
            </p:cNvPr>
            <p:cNvSpPr txBox="1"/>
            <p:nvPr/>
          </p:nvSpPr>
          <p:spPr>
            <a:xfrm>
              <a:off x="7185554" y="5925895"/>
              <a:ext cx="1997310" cy="338554"/>
            </a:xfrm>
            <a:prstGeom prst="rect">
              <a:avLst/>
            </a:prstGeom>
            <a:noFill/>
          </p:spPr>
          <p:txBody>
            <a:bodyPr wrap="square" rtlCol="0">
              <a:spAutoFit/>
            </a:bodyPr>
            <a:lstStyle/>
            <a:p>
              <a:r>
                <a:rPr lang="en-US" sz="1400" dirty="0">
                  <a:solidFill>
                    <a:schemeClr val="accent5">
                      <a:lumMod val="75000"/>
                    </a:schemeClr>
                  </a:solidFill>
                </a:rPr>
                <a:t>Gulf of Mexico</a:t>
              </a:r>
            </a:p>
          </p:txBody>
        </p:sp>
      </p:grpSp>
    </p:spTree>
    <p:extLst>
      <p:ext uri="{BB962C8B-B14F-4D97-AF65-F5344CB8AC3E}">
        <p14:creationId xmlns:p14="http://schemas.microsoft.com/office/powerpoint/2010/main" val="1444528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19100"/>
            <a:ext cx="10515600" cy="636736"/>
          </a:xfrm>
        </p:spPr>
        <p:txBody>
          <a:bodyPr>
            <a:noAutofit/>
          </a:bodyPr>
          <a:lstStyle/>
          <a:p>
            <a:r>
              <a:rPr lang="en-US" dirty="0"/>
              <a:t>Community Concerns</a:t>
            </a:r>
          </a:p>
        </p:txBody>
      </p:sp>
      <p:sp>
        <p:nvSpPr>
          <p:cNvPr id="3" name="TextBox 2">
            <a:extLst>
              <a:ext uri="{FF2B5EF4-FFF2-40B4-BE49-F238E27FC236}">
                <a16:creationId xmlns:a16="http://schemas.microsoft.com/office/drawing/2014/main" id="{07F9F637-65CA-49F4-809C-C6E5FAF8229E}"/>
              </a:ext>
            </a:extLst>
          </p:cNvPr>
          <p:cNvSpPr txBox="1"/>
          <p:nvPr/>
        </p:nvSpPr>
        <p:spPr>
          <a:xfrm>
            <a:off x="6227064" y="5548327"/>
            <a:ext cx="2588320" cy="307777"/>
          </a:xfrm>
          <a:prstGeom prst="rect">
            <a:avLst/>
          </a:prstGeom>
          <a:noFill/>
        </p:spPr>
        <p:txBody>
          <a:bodyPr wrap="square" rtlCol="0">
            <a:spAutoFit/>
          </a:bodyPr>
          <a:lstStyle/>
          <a:p>
            <a:r>
              <a:rPr lang="en-US" sz="1400" dirty="0">
                <a:solidFill>
                  <a:schemeClr val="tx1">
                    <a:lumMod val="75000"/>
                    <a:lumOff val="25000"/>
                  </a:schemeClr>
                </a:solidFill>
              </a:rPr>
              <a:t>Image Credit: Google Earth</a:t>
            </a:r>
          </a:p>
        </p:txBody>
      </p:sp>
      <p:sp>
        <p:nvSpPr>
          <p:cNvPr id="5" name="Rectangle 4">
            <a:extLst>
              <a:ext uri="{FF2B5EF4-FFF2-40B4-BE49-F238E27FC236}">
                <a16:creationId xmlns:a16="http://schemas.microsoft.com/office/drawing/2014/main" id="{49444DDF-7585-446C-BC58-21F62AF2E31D}"/>
              </a:ext>
            </a:extLst>
          </p:cNvPr>
          <p:cNvSpPr/>
          <p:nvPr/>
        </p:nvSpPr>
        <p:spPr>
          <a:xfrm>
            <a:off x="495300" y="1225216"/>
            <a:ext cx="5850239" cy="4893647"/>
          </a:xfrm>
          <a:prstGeom prst="rect">
            <a:avLst/>
          </a:prstGeom>
        </p:spPr>
        <p:txBody>
          <a:bodyPr wrap="square">
            <a:spAutoFit/>
          </a:bodyPr>
          <a:lstStyle/>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Mobile, Alabama is susceptible to </a:t>
            </a:r>
            <a:r>
              <a:rPr lang="en-US" sz="2400" i="1" dirty="0" smtClean="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intense </a:t>
            </a:r>
            <a:r>
              <a:rPr lang="en-US" sz="2400" i="1"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flooding and the urban heat island (UHI) effect</a:t>
            </a: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a:t>
            </a:r>
          </a:p>
          <a:p>
            <a:pPr marR="0" lvl="0" fontAlgn="base">
              <a:spcBef>
                <a:spcPts val="0"/>
              </a:spcBef>
              <a:spcAft>
                <a:spcPts val="0"/>
              </a:spcAft>
              <a:buSzPct val="100000"/>
              <a:tabLst>
                <a:tab pos="457200" algn="l"/>
              </a:tabLst>
            </a:pPr>
            <a:endPar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Previous storm surges have impacted areas that are too small for redevelopment or within the floodplain leaving overgrown vacant lots and brownfield sites.</a:t>
            </a:r>
          </a:p>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endPar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It is vital for local entities to be informed to plan mitigation strategies. </a:t>
            </a:r>
          </a:p>
        </p:txBody>
      </p:sp>
      <p:pic>
        <p:nvPicPr>
          <p:cNvPr id="6" name="Picture 5">
            <a:extLst>
              <a:ext uri="{FF2B5EF4-FFF2-40B4-BE49-F238E27FC236}">
                <a16:creationId xmlns:a16="http://schemas.microsoft.com/office/drawing/2014/main" id="{6A8942DF-BE7A-4967-A604-74ABF8F7B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539" y="1816437"/>
            <a:ext cx="5486400" cy="3692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297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Groundwork Mobile County</a:t>
            </a:r>
          </a:p>
        </p:txBody>
      </p:sp>
      <p:sp>
        <p:nvSpPr>
          <p:cNvPr id="3" name="Content Placeholder 2"/>
          <p:cNvSpPr>
            <a:spLocks noGrp="1"/>
          </p:cNvSpPr>
          <p:nvPr>
            <p:ph sz="quarter" idx="11"/>
          </p:nvPr>
        </p:nvSpPr>
        <p:spPr>
          <a:xfrm>
            <a:off x="356832" y="1178683"/>
            <a:ext cx="11327167" cy="5096933"/>
          </a:xfrm>
        </p:spPr>
        <p:txBody>
          <a:bodyPr>
            <a:normAutofit/>
          </a:bodyPr>
          <a:lstStyle/>
          <a:p>
            <a:pPr marL="0" lvl="0" indent="0">
              <a:lnSpc>
                <a:spcPct val="100000"/>
              </a:lnSpc>
              <a:spcBef>
                <a:spcPts val="0"/>
              </a:spcBef>
              <a:spcAft>
                <a:spcPts val="600"/>
              </a:spcAft>
              <a:buClr>
                <a:srgbClr val="1B57AF"/>
              </a:buClr>
              <a:buNone/>
            </a:pPr>
            <a:endParaRPr lang="en-US" sz="2400" dirty="0">
              <a:solidFill>
                <a:schemeClr val="tx1">
                  <a:lumMod val="75000"/>
                  <a:lumOff val="25000"/>
                </a:schemeClr>
              </a:solidFill>
            </a:endParaRPr>
          </a:p>
          <a:p>
            <a:pPr marL="342900" lvl="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latin typeface="+mj-lt"/>
              </a:rPr>
              <a:t>GWMC aims to </a:t>
            </a:r>
            <a:r>
              <a:rPr lang="en-US" sz="2400" b="1" dirty="0">
                <a:solidFill>
                  <a:schemeClr val="tx1">
                    <a:lumMod val="75000"/>
                    <a:lumOff val="25000"/>
                  </a:schemeClr>
                </a:solidFill>
                <a:latin typeface="+mj-lt"/>
              </a:rPr>
              <a:t>reduce and revitalize </a:t>
            </a:r>
            <a:r>
              <a:rPr lang="en-US" sz="2400" dirty="0">
                <a:solidFill>
                  <a:schemeClr val="tx1">
                    <a:lumMod val="75000"/>
                    <a:lumOff val="25000"/>
                  </a:schemeClr>
                </a:solidFill>
                <a:latin typeface="+mj-lt"/>
              </a:rPr>
              <a:t>vacant lots throughout neighborhoods, providing healthy and safe recreational opportunities.</a:t>
            </a:r>
          </a:p>
        </p:txBody>
      </p:sp>
      <p:pic>
        <p:nvPicPr>
          <p:cNvPr id="6" name="Picture Placeholder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05581" y="2964091"/>
            <a:ext cx="6380838" cy="300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905581" y="6043444"/>
            <a:ext cx="3478285" cy="369332"/>
          </a:xfrm>
          <a:prstGeom prst="rect">
            <a:avLst/>
          </a:prstGeom>
          <a:noFill/>
        </p:spPr>
        <p:txBody>
          <a:bodyPr wrap="square" rtlCol="0">
            <a:spAutoFit/>
          </a:bodyPr>
          <a:lstStyle/>
          <a:p>
            <a:r>
              <a:rPr lang="en-US" dirty="0" smtClean="0">
                <a:solidFill>
                  <a:schemeClr val="tx1">
                    <a:lumMod val="75000"/>
                    <a:lumOff val="25000"/>
                  </a:schemeClr>
                </a:solidFill>
              </a:rPr>
              <a:t>Image </a:t>
            </a:r>
            <a:r>
              <a:rPr lang="en-US" dirty="0">
                <a:solidFill>
                  <a:schemeClr val="tx1">
                    <a:lumMod val="75000"/>
                    <a:lumOff val="25000"/>
                  </a:schemeClr>
                </a:solidFill>
              </a:rPr>
              <a:t>Credit: </a:t>
            </a:r>
            <a:r>
              <a:rPr lang="en-US" dirty="0" smtClean="0">
                <a:solidFill>
                  <a:schemeClr val="tx1">
                    <a:lumMod val="75000"/>
                    <a:lumOff val="25000"/>
                  </a:schemeClr>
                </a:solidFill>
              </a:rPr>
              <a:t>Carol Dorsey</a:t>
            </a:r>
            <a:endParaRPr lang="en-US" dirty="0">
              <a:solidFill>
                <a:schemeClr val="tx1">
                  <a:lumMod val="75000"/>
                  <a:lumOff val="25000"/>
                </a:schemeClr>
              </a:solidFill>
            </a:endParaRPr>
          </a:p>
        </p:txBody>
      </p:sp>
    </p:spTree>
    <p:extLst>
      <p:ext uri="{BB962C8B-B14F-4D97-AF65-F5344CB8AC3E}">
        <p14:creationId xmlns:p14="http://schemas.microsoft.com/office/powerpoint/2010/main" val="19450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ntinel_2-IMG_5873-white_(cr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1122" y="709830"/>
            <a:ext cx="3878401" cy="2764242"/>
          </a:xfrm>
          <a:prstGeom prst="rect">
            <a:avLst/>
          </a:prstGeom>
          <a:ln w="38100" cap="sq">
            <a:noFill/>
            <a:prstDash val="solid"/>
            <a:miter lim="800000"/>
          </a:ln>
          <a:effectLst/>
        </p:spPr>
      </p:pic>
      <p:sp>
        <p:nvSpPr>
          <p:cNvPr id="2" name="Title 1"/>
          <p:cNvSpPr>
            <a:spLocks noGrp="1"/>
          </p:cNvSpPr>
          <p:nvPr>
            <p:ph type="title"/>
          </p:nvPr>
        </p:nvSpPr>
        <p:spPr/>
        <p:txBody>
          <a:bodyPr>
            <a:noAutofit/>
          </a:bodyPr>
          <a:lstStyle/>
          <a:p>
            <a:r>
              <a:rPr lang="en-US" dirty="0"/>
              <a:t>Earth Observations </a:t>
            </a:r>
          </a:p>
        </p:txBody>
      </p:sp>
      <p:sp>
        <p:nvSpPr>
          <p:cNvPr id="3" name="Content Placeholder 2"/>
          <p:cNvSpPr>
            <a:spLocks noGrp="1"/>
          </p:cNvSpPr>
          <p:nvPr>
            <p:ph sz="quarter" idx="11"/>
          </p:nvPr>
        </p:nvSpPr>
        <p:spPr>
          <a:xfrm>
            <a:off x="9219473" y="1632156"/>
            <a:ext cx="2611745" cy="605365"/>
          </a:xfrm>
        </p:spPr>
        <p:txBody>
          <a:bodyPr/>
          <a:lstStyle/>
          <a:p>
            <a:pPr marL="0" indent="0">
              <a:buNone/>
            </a:pPr>
            <a:r>
              <a:rPr lang="en-US" dirty="0">
                <a:solidFill>
                  <a:schemeClr val="tx1">
                    <a:lumMod val="75000"/>
                    <a:lumOff val="25000"/>
                  </a:schemeClr>
                </a:solidFill>
                <a:latin typeface="+mj-lt"/>
              </a:rPr>
              <a:t>Landsat 5 TM</a:t>
            </a:r>
          </a:p>
        </p:txBody>
      </p:sp>
      <p:sp>
        <p:nvSpPr>
          <p:cNvPr id="4" name="Content Placeholder 3"/>
          <p:cNvSpPr>
            <a:spLocks noGrp="1"/>
          </p:cNvSpPr>
          <p:nvPr>
            <p:ph sz="quarter" idx="12"/>
          </p:nvPr>
        </p:nvSpPr>
        <p:spPr>
          <a:xfrm>
            <a:off x="420485" y="3376123"/>
            <a:ext cx="3878401" cy="740833"/>
          </a:xfrm>
        </p:spPr>
        <p:txBody>
          <a:bodyPr>
            <a:normAutofit/>
          </a:bodyPr>
          <a:lstStyle/>
          <a:p>
            <a:pPr marL="0" indent="0">
              <a:buNone/>
            </a:pPr>
            <a:r>
              <a:rPr lang="en-US" dirty="0">
                <a:solidFill>
                  <a:schemeClr val="tx1">
                    <a:lumMod val="75000"/>
                    <a:lumOff val="25000"/>
                  </a:schemeClr>
                </a:solidFill>
                <a:latin typeface="+mj-lt"/>
              </a:rPr>
              <a:t>Landsat 8 OLI &amp; TIRS</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71" y="1135451"/>
            <a:ext cx="2873542" cy="234854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F52ED04-0F60-45DD-BD95-CBEDE51327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1811" y="479521"/>
            <a:ext cx="3209332" cy="310059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21114" y="6438901"/>
            <a:ext cx="1741182" cy="258532"/>
          </a:xfrm>
          <a:prstGeom prst="rect">
            <a:avLst/>
          </a:prstGeom>
        </p:spPr>
        <p:txBody>
          <a:bodyPr wrap="none">
            <a:spAutoFit/>
          </a:bodyPr>
          <a:lstStyle/>
          <a:p>
            <a:pPr>
              <a:lnSpc>
                <a:spcPct val="90000"/>
              </a:lnSpc>
              <a:spcBef>
                <a:spcPts val="1000"/>
              </a:spcBef>
              <a:defRPr/>
            </a:pPr>
            <a:r>
              <a:rPr lang="en-US" sz="1200" dirty="0">
                <a:solidFill>
                  <a:schemeClr val="tx1">
                    <a:lumMod val="75000"/>
                    <a:lumOff val="25000"/>
                  </a:schemeClr>
                </a:solidFill>
              </a:rPr>
              <a:t>Image Credits: </a:t>
            </a:r>
            <a:r>
              <a:rPr lang="en-US" sz="1200" dirty="0" smtClean="0">
                <a:solidFill>
                  <a:schemeClr val="tx1">
                    <a:lumMod val="75000"/>
                    <a:lumOff val="25000"/>
                  </a:schemeClr>
                </a:solidFill>
              </a:rPr>
              <a:t>NASA</a:t>
            </a:r>
            <a:endParaRPr lang="en-US" sz="1200" dirty="0"/>
          </a:p>
        </p:txBody>
      </p:sp>
      <p:sp>
        <p:nvSpPr>
          <p:cNvPr id="12" name="TextBox 11"/>
          <p:cNvSpPr txBox="1"/>
          <p:nvPr/>
        </p:nvSpPr>
        <p:spPr>
          <a:xfrm>
            <a:off x="5340168" y="1452442"/>
            <a:ext cx="2794000" cy="523220"/>
          </a:xfrm>
          <a:prstGeom prst="rect">
            <a:avLst/>
          </a:prstGeom>
          <a:noFill/>
        </p:spPr>
        <p:txBody>
          <a:bodyPr wrap="square" rtlCol="0">
            <a:spAutoFit/>
          </a:bodyPr>
          <a:lstStyle/>
          <a:p>
            <a:r>
              <a:rPr lang="en-US" sz="2800" dirty="0">
                <a:solidFill>
                  <a:schemeClr val="tx1">
                    <a:lumMod val="75000"/>
                    <a:lumOff val="25000"/>
                  </a:schemeClr>
                </a:solidFill>
                <a:latin typeface="+mj-lt"/>
              </a:rPr>
              <a:t>Sentinel-2 MSI</a:t>
            </a:r>
          </a:p>
        </p:txBody>
      </p:sp>
      <p:sp>
        <p:nvSpPr>
          <p:cNvPr id="13" name="TextBox 12">
            <a:extLst>
              <a:ext uri="{FF2B5EF4-FFF2-40B4-BE49-F238E27FC236}">
                <a16:creationId xmlns:a16="http://schemas.microsoft.com/office/drawing/2014/main" id="{E3EBF2F0-125D-469E-A36E-6283E712402F}"/>
              </a:ext>
            </a:extLst>
          </p:cNvPr>
          <p:cNvSpPr txBox="1"/>
          <p:nvPr/>
        </p:nvSpPr>
        <p:spPr>
          <a:xfrm>
            <a:off x="1623151" y="5965368"/>
            <a:ext cx="2983832" cy="523220"/>
          </a:xfrm>
          <a:prstGeom prst="rect">
            <a:avLst/>
          </a:prstGeom>
          <a:noFill/>
        </p:spPr>
        <p:txBody>
          <a:bodyPr wrap="square" rtlCol="0">
            <a:spAutoFit/>
          </a:bodyPr>
          <a:lstStyle/>
          <a:p>
            <a:r>
              <a:rPr lang="en-US" sz="2800" dirty="0">
                <a:solidFill>
                  <a:schemeClr val="tx1">
                    <a:lumMod val="85000"/>
                    <a:lumOff val="15000"/>
                  </a:schemeClr>
                </a:solidFill>
              </a:rPr>
              <a:t>Terra MODIS</a:t>
            </a:r>
          </a:p>
        </p:txBody>
      </p:sp>
      <p:pic>
        <p:nvPicPr>
          <p:cNvPr id="15" name="Picture 14">
            <a:extLst>
              <a:ext uri="{FF2B5EF4-FFF2-40B4-BE49-F238E27FC236}">
                <a16:creationId xmlns:a16="http://schemas.microsoft.com/office/drawing/2014/main" id="{B2C9FCFB-41BA-4552-BF89-FA1D4D4F89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0984" y="4059377"/>
            <a:ext cx="2820473" cy="2311863"/>
          </a:xfrm>
          <a:prstGeom prst="rect">
            <a:avLst/>
          </a:prstGeom>
        </p:spPr>
      </p:pic>
      <p:pic>
        <p:nvPicPr>
          <p:cNvPr id="17" name="Picture 16">
            <a:extLst>
              <a:ext uri="{FF2B5EF4-FFF2-40B4-BE49-F238E27FC236}">
                <a16:creationId xmlns:a16="http://schemas.microsoft.com/office/drawing/2014/main" id="{C576D885-25D0-43E7-BB1F-E3F225A3DD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82604" y="3580119"/>
            <a:ext cx="2437568" cy="2693445"/>
          </a:xfrm>
          <a:prstGeom prst="rect">
            <a:avLst/>
          </a:prstGeom>
        </p:spPr>
      </p:pic>
      <p:sp>
        <p:nvSpPr>
          <p:cNvPr id="18" name="TextBox 17">
            <a:extLst>
              <a:ext uri="{FF2B5EF4-FFF2-40B4-BE49-F238E27FC236}">
                <a16:creationId xmlns:a16="http://schemas.microsoft.com/office/drawing/2014/main" id="{B6A9BAA0-B119-4E38-ABC8-F62678FF61C3}"/>
              </a:ext>
            </a:extLst>
          </p:cNvPr>
          <p:cNvSpPr txBox="1"/>
          <p:nvPr/>
        </p:nvSpPr>
        <p:spPr>
          <a:xfrm>
            <a:off x="5591868" y="5758936"/>
            <a:ext cx="3143452" cy="523220"/>
          </a:xfrm>
          <a:prstGeom prst="rect">
            <a:avLst/>
          </a:prstGeom>
          <a:noFill/>
        </p:spPr>
        <p:txBody>
          <a:bodyPr wrap="square" rtlCol="0">
            <a:spAutoFit/>
          </a:bodyPr>
          <a:lstStyle/>
          <a:p>
            <a:r>
              <a:rPr lang="en-US" sz="2800" dirty="0">
                <a:solidFill>
                  <a:schemeClr val="tx1">
                    <a:lumMod val="75000"/>
                    <a:lumOff val="25000"/>
                  </a:schemeClr>
                </a:solidFill>
                <a:latin typeface="+mj-lt"/>
              </a:rPr>
              <a:t>Sentinel-1 C-SAR</a:t>
            </a:r>
          </a:p>
        </p:txBody>
      </p:sp>
      <p:sp>
        <p:nvSpPr>
          <p:cNvPr id="19" name="TextBox 18">
            <a:extLst>
              <a:ext uri="{FF2B5EF4-FFF2-40B4-BE49-F238E27FC236}">
                <a16:creationId xmlns:a16="http://schemas.microsoft.com/office/drawing/2014/main" id="{223BB891-08B3-4698-810E-A23560A28E80}"/>
              </a:ext>
            </a:extLst>
          </p:cNvPr>
          <p:cNvSpPr txBox="1"/>
          <p:nvPr/>
        </p:nvSpPr>
        <p:spPr>
          <a:xfrm>
            <a:off x="8991876" y="6177291"/>
            <a:ext cx="2390180" cy="523220"/>
          </a:xfrm>
          <a:prstGeom prst="rect">
            <a:avLst/>
          </a:prstGeom>
          <a:noFill/>
        </p:spPr>
        <p:txBody>
          <a:bodyPr wrap="square" rtlCol="0">
            <a:spAutoFit/>
          </a:bodyPr>
          <a:lstStyle/>
          <a:p>
            <a:pPr algn="ctr"/>
            <a:r>
              <a:rPr lang="en-US" sz="2800" dirty="0">
                <a:solidFill>
                  <a:schemeClr val="tx1">
                    <a:lumMod val="75000"/>
                    <a:lumOff val="25000"/>
                  </a:schemeClr>
                </a:solidFill>
                <a:latin typeface="+mj-lt"/>
              </a:rPr>
              <a:t>SRTM</a:t>
            </a:r>
          </a:p>
        </p:txBody>
      </p:sp>
      <p:pic>
        <p:nvPicPr>
          <p:cNvPr id="8" name="Picture 7">
            <a:extLst>
              <a:ext uri="{FF2B5EF4-FFF2-40B4-BE49-F238E27FC236}">
                <a16:creationId xmlns:a16="http://schemas.microsoft.com/office/drawing/2014/main" id="{DDA4094A-F978-4DCD-83E5-C82C3EC43F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9596" y="3869818"/>
            <a:ext cx="3056259" cy="2300684"/>
          </a:xfrm>
          <a:prstGeom prst="rect">
            <a:avLst/>
          </a:prstGeom>
        </p:spPr>
      </p:pic>
    </p:spTree>
    <p:extLst>
      <p:ext uri="{BB962C8B-B14F-4D97-AF65-F5344CB8AC3E}">
        <p14:creationId xmlns:p14="http://schemas.microsoft.com/office/powerpoint/2010/main" val="30955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0" grpId="0"/>
      <p:bldP spid="12" grpId="0"/>
      <p:bldP spid="13"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End Products</a:t>
            </a:r>
          </a:p>
        </p:txBody>
      </p:sp>
      <p:sp>
        <p:nvSpPr>
          <p:cNvPr id="20" name="Content Placeholder 2">
            <a:extLst>
              <a:ext uri="{FF2B5EF4-FFF2-40B4-BE49-F238E27FC236}">
                <a16:creationId xmlns:a16="http://schemas.microsoft.com/office/drawing/2014/main" id="{102C0A6B-F36B-4A3A-BDA4-256A9A98D0EB}"/>
              </a:ext>
            </a:extLst>
          </p:cNvPr>
          <p:cNvSpPr txBox="1">
            <a:spLocks/>
          </p:cNvSpPr>
          <p:nvPr/>
        </p:nvSpPr>
        <p:spPr>
          <a:xfrm>
            <a:off x="495300" y="1371600"/>
            <a:ext cx="10060405"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2259A8"/>
              </a:buClr>
              <a:buFont typeface="Webdings" panose="05030102010509060703" pitchFamily="18" charset="2"/>
              <a:buChar char="4"/>
            </a:pPr>
            <a:r>
              <a:rPr lang="en-US" dirty="0"/>
              <a:t>Urban Heat Assessment	</a:t>
            </a:r>
          </a:p>
          <a:p>
            <a:pPr marL="457200" indent="-457200">
              <a:lnSpc>
                <a:spcPct val="150000"/>
              </a:lnSpc>
              <a:buClr>
                <a:srgbClr val="2259A8"/>
              </a:buClr>
              <a:buFont typeface="Webdings" panose="05030102010509060703" pitchFamily="18" charset="2"/>
              <a:buChar char="4"/>
            </a:pPr>
            <a:r>
              <a:rPr lang="en-US" dirty="0"/>
              <a:t>Flood Extent Analysis</a:t>
            </a:r>
          </a:p>
          <a:p>
            <a:pPr marL="457200" indent="-457200">
              <a:lnSpc>
                <a:spcPct val="150000"/>
              </a:lnSpc>
              <a:buClr>
                <a:srgbClr val="2259A8"/>
              </a:buClr>
              <a:buFont typeface="Webdings" panose="05030102010509060703" pitchFamily="18" charset="2"/>
              <a:buChar char="4"/>
            </a:pPr>
            <a:r>
              <a:rPr lang="en-US" dirty="0"/>
              <a:t>Socioeconomic and Demographic Risk Evaluation (SDRE)</a:t>
            </a:r>
          </a:p>
          <a:p>
            <a:pPr marL="457200" indent="-457200">
              <a:lnSpc>
                <a:spcPct val="150000"/>
              </a:lnSpc>
              <a:buClr>
                <a:srgbClr val="2259A8"/>
              </a:buClr>
              <a:buFont typeface="Webdings" panose="05030102010509060703" pitchFamily="18" charset="2"/>
              <a:buChar char="4"/>
            </a:pPr>
            <a:r>
              <a:rPr lang="en-US" dirty="0"/>
              <a:t>Impervious Surface Evaluation</a:t>
            </a:r>
          </a:p>
          <a:p>
            <a:pPr marL="457200" indent="-457200"/>
            <a:endParaRPr lang="en-US" dirty="0"/>
          </a:p>
        </p:txBody>
      </p:sp>
      <p:pic>
        <p:nvPicPr>
          <p:cNvPr id="4" name="Screen Recording 3">
            <a:hlinkClick r:id="" action="ppaction://media"/>
            <a:extLst>
              <a:ext uri="{FF2B5EF4-FFF2-40B4-BE49-F238E27FC236}">
                <a16:creationId xmlns:a16="http://schemas.microsoft.com/office/drawing/2014/main" id="{431C5CA7-2370-41A9-8778-0B95C0C5D2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1038913"/>
            <a:ext cx="11104353" cy="5105400"/>
          </a:xfrm>
          <a:prstGeom prst="rect">
            <a:avLst/>
          </a:prstGeom>
        </p:spPr>
      </p:pic>
    </p:spTree>
    <p:extLst>
      <p:ext uri="{BB962C8B-B14F-4D97-AF65-F5344CB8AC3E}">
        <p14:creationId xmlns:p14="http://schemas.microsoft.com/office/powerpoint/2010/main" val="379513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F56A-B2D2-40C4-8B93-29000F9C664C}"/>
              </a:ext>
            </a:extLst>
          </p:cNvPr>
          <p:cNvSpPr>
            <a:spLocks noGrp="1"/>
          </p:cNvSpPr>
          <p:nvPr>
            <p:ph type="title"/>
          </p:nvPr>
        </p:nvSpPr>
        <p:spPr/>
        <p:txBody>
          <a:bodyPr>
            <a:normAutofit fontScale="90000"/>
          </a:bodyPr>
          <a:lstStyle/>
          <a:p>
            <a:r>
              <a:rPr lang="en-US" dirty="0"/>
              <a:t>Methodology: Urban Heat Assessment</a:t>
            </a:r>
          </a:p>
        </p:txBody>
      </p:sp>
      <p:pic>
        <p:nvPicPr>
          <p:cNvPr id="20" name="Content Placeholder 4" descr="A picture containing tree, text, photo, map&#10;&#10;Description automatically generated">
            <a:extLst>
              <a:ext uri="{FF2B5EF4-FFF2-40B4-BE49-F238E27FC236}">
                <a16:creationId xmlns:a16="http://schemas.microsoft.com/office/drawing/2014/main" id="{E333D560-68A8-4D17-B026-BFE09593B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8759" y="1019316"/>
            <a:ext cx="8109741" cy="5419585"/>
          </a:xfrm>
          <a:prstGeom prst="rect">
            <a:avLst/>
          </a:prstGeom>
        </p:spPr>
      </p:pic>
      <p:sp>
        <p:nvSpPr>
          <p:cNvPr id="22" name="TextBox 21">
            <a:extLst>
              <a:ext uri="{FF2B5EF4-FFF2-40B4-BE49-F238E27FC236}">
                <a16:creationId xmlns:a16="http://schemas.microsoft.com/office/drawing/2014/main" id="{A8AB8146-D4A9-4DA3-98E0-2F78A8D0E401}"/>
              </a:ext>
            </a:extLst>
          </p:cNvPr>
          <p:cNvSpPr txBox="1"/>
          <p:nvPr/>
        </p:nvSpPr>
        <p:spPr>
          <a:xfrm>
            <a:off x="495300" y="1694252"/>
            <a:ext cx="2057804" cy="923330"/>
          </a:xfrm>
          <a:prstGeom prst="rect">
            <a:avLst/>
          </a:prstGeom>
          <a:noFill/>
        </p:spPr>
        <p:txBody>
          <a:bodyPr wrap="square" rtlCol="0">
            <a:spAutoFit/>
          </a:bodyPr>
          <a:lstStyle/>
          <a:p>
            <a:r>
              <a:rPr lang="en-US" dirty="0">
                <a:solidFill>
                  <a:schemeClr val="tx1">
                    <a:lumMod val="75000"/>
                    <a:lumOff val="25000"/>
                  </a:schemeClr>
                </a:solidFill>
              </a:rPr>
              <a:t>1. April 9</a:t>
            </a:r>
            <a:r>
              <a:rPr lang="en-US" baseline="30000" dirty="0">
                <a:solidFill>
                  <a:schemeClr val="tx1">
                    <a:lumMod val="75000"/>
                    <a:lumOff val="25000"/>
                  </a:schemeClr>
                </a:solidFill>
              </a:rPr>
              <a:t>th</a:t>
            </a:r>
            <a:r>
              <a:rPr lang="en-US" dirty="0">
                <a:solidFill>
                  <a:schemeClr val="tx1">
                    <a:lumMod val="75000"/>
                    <a:lumOff val="25000"/>
                  </a:schemeClr>
                </a:solidFill>
              </a:rPr>
              <a:t>, 2005</a:t>
            </a:r>
          </a:p>
          <a:p>
            <a:r>
              <a:rPr lang="en-US" dirty="0">
                <a:solidFill>
                  <a:schemeClr val="tx1">
                    <a:lumMod val="75000"/>
                    <a:lumOff val="25000"/>
                  </a:schemeClr>
                </a:solidFill>
              </a:rPr>
              <a:t>2. April 21</a:t>
            </a:r>
            <a:r>
              <a:rPr lang="en-US" baseline="30000" dirty="0">
                <a:solidFill>
                  <a:schemeClr val="tx1">
                    <a:lumMod val="75000"/>
                    <a:lumOff val="25000"/>
                  </a:schemeClr>
                </a:solidFill>
              </a:rPr>
              <a:t>st</a:t>
            </a:r>
            <a:r>
              <a:rPr lang="en-US" dirty="0">
                <a:solidFill>
                  <a:schemeClr val="tx1">
                    <a:lumMod val="75000"/>
                    <a:lumOff val="25000"/>
                  </a:schemeClr>
                </a:solidFill>
              </a:rPr>
              <a:t>, 2015</a:t>
            </a:r>
          </a:p>
          <a:p>
            <a:r>
              <a:rPr lang="en-US" dirty="0">
                <a:solidFill>
                  <a:schemeClr val="tx1">
                    <a:lumMod val="75000"/>
                    <a:lumOff val="25000"/>
                  </a:schemeClr>
                </a:solidFill>
              </a:rPr>
              <a:t>3. April 16</a:t>
            </a:r>
            <a:r>
              <a:rPr lang="en-US" baseline="30000" dirty="0">
                <a:solidFill>
                  <a:schemeClr val="tx1">
                    <a:lumMod val="75000"/>
                    <a:lumOff val="25000"/>
                  </a:schemeClr>
                </a:solidFill>
              </a:rPr>
              <a:t>th</a:t>
            </a:r>
            <a:r>
              <a:rPr lang="en-US" dirty="0">
                <a:solidFill>
                  <a:schemeClr val="tx1">
                    <a:lumMod val="75000"/>
                    <a:lumOff val="25000"/>
                  </a:schemeClr>
                </a:solidFill>
              </a:rPr>
              <a:t>, 2019</a:t>
            </a:r>
          </a:p>
        </p:txBody>
      </p:sp>
      <p:sp>
        <p:nvSpPr>
          <p:cNvPr id="24" name="TextBox 23">
            <a:extLst>
              <a:ext uri="{FF2B5EF4-FFF2-40B4-BE49-F238E27FC236}">
                <a16:creationId xmlns:a16="http://schemas.microsoft.com/office/drawing/2014/main" id="{4E919C4F-AA25-44C4-9733-806BF9D4A6B7}"/>
              </a:ext>
            </a:extLst>
          </p:cNvPr>
          <p:cNvSpPr txBox="1"/>
          <p:nvPr/>
        </p:nvSpPr>
        <p:spPr>
          <a:xfrm>
            <a:off x="2642547" y="1271767"/>
            <a:ext cx="2941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75000"/>
                    <a:lumOff val="25000"/>
                  </a:schemeClr>
                </a:solidFill>
              </a:rPr>
              <a:t>1</a:t>
            </a:r>
          </a:p>
        </p:txBody>
      </p:sp>
      <p:sp>
        <p:nvSpPr>
          <p:cNvPr id="25" name="TextBox 24">
            <a:extLst>
              <a:ext uri="{FF2B5EF4-FFF2-40B4-BE49-F238E27FC236}">
                <a16:creationId xmlns:a16="http://schemas.microsoft.com/office/drawing/2014/main" id="{E8EBD76E-2961-4DDC-84DE-B32A221E980D}"/>
              </a:ext>
            </a:extLst>
          </p:cNvPr>
          <p:cNvSpPr txBox="1"/>
          <p:nvPr/>
        </p:nvSpPr>
        <p:spPr>
          <a:xfrm>
            <a:off x="5067485" y="1259788"/>
            <a:ext cx="2941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75000"/>
                    <a:lumOff val="25000"/>
                  </a:schemeClr>
                </a:solidFill>
              </a:rPr>
              <a:t>2</a:t>
            </a:r>
          </a:p>
        </p:txBody>
      </p:sp>
      <p:sp>
        <p:nvSpPr>
          <p:cNvPr id="26" name="TextBox 25">
            <a:extLst>
              <a:ext uri="{FF2B5EF4-FFF2-40B4-BE49-F238E27FC236}">
                <a16:creationId xmlns:a16="http://schemas.microsoft.com/office/drawing/2014/main" id="{F472116D-B22E-4CD7-8E41-FE9BBBECB572}"/>
              </a:ext>
            </a:extLst>
          </p:cNvPr>
          <p:cNvSpPr txBox="1"/>
          <p:nvPr/>
        </p:nvSpPr>
        <p:spPr>
          <a:xfrm>
            <a:off x="7699576" y="1247913"/>
            <a:ext cx="2941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75000"/>
                    <a:lumOff val="25000"/>
                  </a:schemeClr>
                </a:solidFill>
              </a:rPr>
              <a:t>3</a:t>
            </a:r>
          </a:p>
        </p:txBody>
      </p:sp>
      <p:sp>
        <p:nvSpPr>
          <p:cNvPr id="27" name="TextBox 26">
            <a:extLst>
              <a:ext uri="{FF2B5EF4-FFF2-40B4-BE49-F238E27FC236}">
                <a16:creationId xmlns:a16="http://schemas.microsoft.com/office/drawing/2014/main" id="{CD435D2D-200B-48A8-BAAC-CEC796C6F763}"/>
              </a:ext>
            </a:extLst>
          </p:cNvPr>
          <p:cNvSpPr txBox="1"/>
          <p:nvPr/>
        </p:nvSpPr>
        <p:spPr>
          <a:xfrm>
            <a:off x="6385589" y="6119840"/>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28" name="TextBox 27">
            <a:extLst>
              <a:ext uri="{FF2B5EF4-FFF2-40B4-BE49-F238E27FC236}">
                <a16:creationId xmlns:a16="http://schemas.microsoft.com/office/drawing/2014/main" id="{BA5D78CE-2931-409B-82DE-24E9D8AA38F0}"/>
              </a:ext>
            </a:extLst>
          </p:cNvPr>
          <p:cNvSpPr txBox="1"/>
          <p:nvPr/>
        </p:nvSpPr>
        <p:spPr>
          <a:xfrm>
            <a:off x="5091549" y="6120889"/>
            <a:ext cx="217302" cy="276999"/>
          </a:xfrm>
          <a:prstGeom prst="rect">
            <a:avLst/>
          </a:prstGeom>
          <a:noFill/>
        </p:spPr>
        <p:txBody>
          <a:bodyPr wrap="square" rtlCol="0">
            <a:spAutoFit/>
          </a:bodyPr>
          <a:lstStyle/>
          <a:p>
            <a:r>
              <a:rPr lang="en-US" sz="1200" dirty="0">
                <a:solidFill>
                  <a:schemeClr val="tx1">
                    <a:lumMod val="75000"/>
                    <a:lumOff val="25000"/>
                  </a:schemeClr>
                </a:solidFill>
              </a:rPr>
              <a:t>0</a:t>
            </a:r>
          </a:p>
        </p:txBody>
      </p:sp>
      <p:sp>
        <p:nvSpPr>
          <p:cNvPr id="29" name="TextBox 28">
            <a:extLst>
              <a:ext uri="{FF2B5EF4-FFF2-40B4-BE49-F238E27FC236}">
                <a16:creationId xmlns:a16="http://schemas.microsoft.com/office/drawing/2014/main" id="{5790B058-D404-4965-9DE7-72A1206D8A88}"/>
              </a:ext>
            </a:extLst>
          </p:cNvPr>
          <p:cNvSpPr txBox="1"/>
          <p:nvPr/>
        </p:nvSpPr>
        <p:spPr>
          <a:xfrm>
            <a:off x="5424969" y="6121317"/>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30" name="TextBox 29">
            <a:extLst>
              <a:ext uri="{FF2B5EF4-FFF2-40B4-BE49-F238E27FC236}">
                <a16:creationId xmlns:a16="http://schemas.microsoft.com/office/drawing/2014/main" id="{908B9E99-D4DA-42F6-8EDC-4365DED84D39}"/>
              </a:ext>
            </a:extLst>
          </p:cNvPr>
          <p:cNvSpPr txBox="1"/>
          <p:nvPr/>
        </p:nvSpPr>
        <p:spPr>
          <a:xfrm>
            <a:off x="5697446" y="6120888"/>
            <a:ext cx="425981"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sp>
        <p:nvSpPr>
          <p:cNvPr id="31" name="TextBox 30">
            <a:extLst>
              <a:ext uri="{FF2B5EF4-FFF2-40B4-BE49-F238E27FC236}">
                <a16:creationId xmlns:a16="http://schemas.microsoft.com/office/drawing/2014/main" id="{2B84820D-BA56-417D-9AFE-1ED9535FE2B0}"/>
              </a:ext>
            </a:extLst>
          </p:cNvPr>
          <p:cNvSpPr txBox="1"/>
          <p:nvPr/>
        </p:nvSpPr>
        <p:spPr>
          <a:xfrm>
            <a:off x="9924118" y="4016735"/>
            <a:ext cx="668878" cy="984885"/>
          </a:xfrm>
          <a:prstGeom prst="rect">
            <a:avLst/>
          </a:prstGeom>
          <a:noFill/>
        </p:spPr>
        <p:txBody>
          <a:bodyPr wrap="square" rtlCol="0">
            <a:spAutoFit/>
          </a:bodyPr>
          <a:lstStyle/>
          <a:p>
            <a:r>
              <a:rPr lang="en-US" sz="1400" dirty="0">
                <a:solidFill>
                  <a:schemeClr val="tx1">
                    <a:lumMod val="75000"/>
                    <a:lumOff val="25000"/>
                  </a:schemeClr>
                </a:solidFill>
              </a:rPr>
              <a:t>95° F</a:t>
            </a:r>
          </a:p>
          <a:p>
            <a:endParaRPr lang="en-US" sz="1400" dirty="0">
              <a:solidFill>
                <a:schemeClr val="tx1">
                  <a:lumMod val="75000"/>
                  <a:lumOff val="25000"/>
                </a:schemeClr>
              </a:solidFill>
            </a:endParaRPr>
          </a:p>
          <a:p>
            <a:endParaRPr lang="en-US" sz="1600" dirty="0">
              <a:solidFill>
                <a:schemeClr val="tx1">
                  <a:lumMod val="75000"/>
                  <a:lumOff val="25000"/>
                </a:schemeClr>
              </a:solidFill>
            </a:endParaRPr>
          </a:p>
          <a:p>
            <a:r>
              <a:rPr lang="en-US" sz="1400" dirty="0">
                <a:solidFill>
                  <a:schemeClr val="tx1">
                    <a:lumMod val="75000"/>
                    <a:lumOff val="25000"/>
                  </a:schemeClr>
                </a:solidFill>
              </a:rPr>
              <a:t>70° F</a:t>
            </a:r>
          </a:p>
        </p:txBody>
      </p:sp>
      <p:sp>
        <p:nvSpPr>
          <p:cNvPr id="32" name="TextBox 31">
            <a:extLst>
              <a:ext uri="{FF2B5EF4-FFF2-40B4-BE49-F238E27FC236}">
                <a16:creationId xmlns:a16="http://schemas.microsoft.com/office/drawing/2014/main" id="{B751B715-077C-4BA5-83D6-6083CD53A9DD}"/>
              </a:ext>
            </a:extLst>
          </p:cNvPr>
          <p:cNvSpPr txBox="1"/>
          <p:nvPr/>
        </p:nvSpPr>
        <p:spPr>
          <a:xfrm>
            <a:off x="9573989" y="3402185"/>
            <a:ext cx="1681429" cy="584775"/>
          </a:xfrm>
          <a:prstGeom prst="rect">
            <a:avLst/>
          </a:prstGeom>
          <a:noFill/>
        </p:spPr>
        <p:txBody>
          <a:bodyPr wrap="square" rtlCol="0">
            <a:spAutoFit/>
          </a:bodyPr>
          <a:lstStyle/>
          <a:p>
            <a:r>
              <a:rPr lang="en-US" sz="1600" b="1" dirty="0">
                <a:solidFill>
                  <a:schemeClr val="tx1">
                    <a:lumMod val="75000"/>
                    <a:lumOff val="25000"/>
                  </a:schemeClr>
                </a:solidFill>
              </a:rPr>
              <a:t>Land Surface Temperature</a:t>
            </a:r>
          </a:p>
        </p:txBody>
      </p:sp>
      <p:pic>
        <p:nvPicPr>
          <p:cNvPr id="33" name="Content Placeholder 4" descr="A picture containing tree, text, photo, map&#10;&#10;Description automatically generated">
            <a:extLst>
              <a:ext uri="{FF2B5EF4-FFF2-40B4-BE49-F238E27FC236}">
                <a16:creationId xmlns:a16="http://schemas.microsoft.com/office/drawing/2014/main" id="{66938D33-00FF-44B0-B826-C54A6B735A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4998" y="4044679"/>
            <a:ext cx="268239" cy="1014425"/>
          </a:xfrm>
          <a:prstGeom prst="rect">
            <a:avLst/>
          </a:prstGeom>
        </p:spPr>
      </p:pic>
      <p:pic>
        <p:nvPicPr>
          <p:cNvPr id="34" name="Content Placeholder 4" descr="A picture containing tree, text, photo, map&#10;&#10;Description automatically generated">
            <a:extLst>
              <a:ext uri="{FF2B5EF4-FFF2-40B4-BE49-F238E27FC236}">
                <a16:creationId xmlns:a16="http://schemas.microsoft.com/office/drawing/2014/main" id="{86E6A931-A1A9-46A7-84CA-1BFD83D6D2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61676" y="5059104"/>
            <a:ext cx="268239" cy="195601"/>
          </a:xfrm>
          <a:prstGeom prst="rect">
            <a:avLst/>
          </a:prstGeom>
        </p:spPr>
      </p:pic>
      <p:sp>
        <p:nvSpPr>
          <p:cNvPr id="35" name="Rectangle 34">
            <a:extLst>
              <a:ext uri="{FF2B5EF4-FFF2-40B4-BE49-F238E27FC236}">
                <a16:creationId xmlns:a16="http://schemas.microsoft.com/office/drawing/2014/main" id="{3695EFEC-A400-465F-8D0C-1B908CA907A6}"/>
              </a:ext>
            </a:extLst>
          </p:cNvPr>
          <p:cNvSpPr/>
          <p:nvPr/>
        </p:nvSpPr>
        <p:spPr>
          <a:xfrm>
            <a:off x="6855360" y="4668040"/>
            <a:ext cx="469772"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a:extLst>
              <a:ext uri="{FF2B5EF4-FFF2-40B4-BE49-F238E27FC236}">
                <a16:creationId xmlns:a16="http://schemas.microsoft.com/office/drawing/2014/main" id="{09368523-E851-489F-A393-0EB6D268F53F}"/>
              </a:ext>
            </a:extLst>
          </p:cNvPr>
          <p:cNvSpPr txBox="1"/>
          <p:nvPr/>
        </p:nvSpPr>
        <p:spPr>
          <a:xfrm>
            <a:off x="9891144" y="4993669"/>
            <a:ext cx="1080527" cy="307777"/>
          </a:xfrm>
          <a:prstGeom prst="rect">
            <a:avLst/>
          </a:prstGeom>
          <a:noFill/>
        </p:spPr>
        <p:txBody>
          <a:bodyPr wrap="square" rtlCol="0">
            <a:spAutoFit/>
          </a:bodyPr>
          <a:lstStyle/>
          <a:p>
            <a:r>
              <a:rPr lang="en-US" sz="1400" dirty="0">
                <a:solidFill>
                  <a:schemeClr val="tx1">
                    <a:lumMod val="75000"/>
                    <a:lumOff val="25000"/>
                  </a:schemeClr>
                </a:solidFill>
              </a:rPr>
              <a:t>No Data</a:t>
            </a:r>
          </a:p>
        </p:txBody>
      </p:sp>
      <p:sp>
        <p:nvSpPr>
          <p:cNvPr id="7" name="Rectangle 6">
            <a:extLst>
              <a:ext uri="{FF2B5EF4-FFF2-40B4-BE49-F238E27FC236}">
                <a16:creationId xmlns:a16="http://schemas.microsoft.com/office/drawing/2014/main" id="{953E0B14-608E-45E0-BCC8-79B8B87CA759}"/>
              </a:ext>
            </a:extLst>
          </p:cNvPr>
          <p:cNvSpPr/>
          <p:nvPr/>
        </p:nvSpPr>
        <p:spPr>
          <a:xfrm>
            <a:off x="7003686" y="1464448"/>
            <a:ext cx="474344" cy="60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37" name="Group 36">
            <a:extLst>
              <a:ext uri="{FF2B5EF4-FFF2-40B4-BE49-F238E27FC236}">
                <a16:creationId xmlns:a16="http://schemas.microsoft.com/office/drawing/2014/main" id="{5D83D0F3-02D0-4DF1-8F43-1463CCB2A59A}"/>
              </a:ext>
            </a:extLst>
          </p:cNvPr>
          <p:cNvGrpSpPr/>
          <p:nvPr/>
        </p:nvGrpSpPr>
        <p:grpSpPr>
          <a:xfrm>
            <a:off x="6682085" y="1206293"/>
            <a:ext cx="1046293" cy="1418738"/>
            <a:chOff x="15075266" y="10814985"/>
            <a:chExt cx="1102238" cy="1494598"/>
          </a:xfrm>
        </p:grpSpPr>
        <p:pic>
          <p:nvPicPr>
            <p:cNvPr id="38" name="Picture 37" descr="A close up of a map&#10;&#10;Description automatically generated">
              <a:extLst>
                <a:ext uri="{FF2B5EF4-FFF2-40B4-BE49-F238E27FC236}">
                  <a16:creationId xmlns:a16="http://schemas.microsoft.com/office/drawing/2014/main" id="{BAF38D52-C606-4DC2-B1B0-04526223DB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39" name="TextBox 38">
              <a:extLst>
                <a:ext uri="{FF2B5EF4-FFF2-40B4-BE49-F238E27FC236}">
                  <a16:creationId xmlns:a16="http://schemas.microsoft.com/office/drawing/2014/main" id="{309CA5A5-CC98-4DE9-958E-0486ADDF4E12}"/>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spTree>
    <p:extLst>
      <p:ext uri="{BB962C8B-B14F-4D97-AF65-F5344CB8AC3E}">
        <p14:creationId xmlns:p14="http://schemas.microsoft.com/office/powerpoint/2010/main" val="1687900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F56A-B2D2-40C4-8B93-29000F9C664C}"/>
              </a:ext>
            </a:extLst>
          </p:cNvPr>
          <p:cNvSpPr>
            <a:spLocks noGrp="1"/>
          </p:cNvSpPr>
          <p:nvPr>
            <p:ph type="title"/>
          </p:nvPr>
        </p:nvSpPr>
        <p:spPr>
          <a:xfrm>
            <a:off x="495300" y="419099"/>
            <a:ext cx="10515600" cy="457201"/>
          </a:xfrm>
        </p:spPr>
        <p:txBody>
          <a:bodyPr>
            <a:normAutofit fontScale="90000"/>
          </a:bodyPr>
          <a:lstStyle/>
          <a:p>
            <a:r>
              <a:rPr lang="en-US" dirty="0"/>
              <a:t>Methodology: Urban Heat Assessment</a:t>
            </a:r>
          </a:p>
        </p:txBody>
      </p:sp>
      <p:sp>
        <p:nvSpPr>
          <p:cNvPr id="4" name="Content Placeholder 3">
            <a:extLst>
              <a:ext uri="{FF2B5EF4-FFF2-40B4-BE49-F238E27FC236}">
                <a16:creationId xmlns:a16="http://schemas.microsoft.com/office/drawing/2014/main" id="{1D958C86-AE02-44A1-8239-FC4B63DC82FD}"/>
              </a:ext>
            </a:extLst>
          </p:cNvPr>
          <p:cNvSpPr>
            <a:spLocks noGrp="1"/>
          </p:cNvSpPr>
          <p:nvPr>
            <p:ph sz="quarter" idx="12"/>
          </p:nvPr>
        </p:nvSpPr>
        <p:spPr>
          <a:xfrm>
            <a:off x="495300" y="1565142"/>
            <a:ext cx="4657271" cy="4083660"/>
          </a:xfrm>
        </p:spPr>
        <p:txBody>
          <a:bodyPr>
            <a:normAutofit fontScale="85000" lnSpcReduction="10000"/>
          </a:bodyPr>
          <a:lstStyle/>
          <a:p>
            <a:pPr>
              <a:lnSpc>
                <a:spcPct val="120000"/>
              </a:lnSpc>
              <a:buClr>
                <a:srgbClr val="2259A8"/>
              </a:buClr>
              <a:buFont typeface="Webdings" panose="05030102010509060703" pitchFamily="18" charset="2"/>
              <a:buChar char="4"/>
            </a:pPr>
            <a:r>
              <a:rPr lang="en-US" dirty="0">
                <a:solidFill>
                  <a:schemeClr val="tx1">
                    <a:lumMod val="75000"/>
                    <a:lumOff val="25000"/>
                  </a:schemeClr>
                </a:solidFill>
              </a:rPr>
              <a:t>Land Surface Temperature (LST) obtained as Landsat 5 TM and 8 TIRS Analysis Ready Data (ARD)</a:t>
            </a:r>
          </a:p>
          <a:p>
            <a:pPr>
              <a:lnSpc>
                <a:spcPct val="120000"/>
              </a:lnSpc>
              <a:buClr>
                <a:srgbClr val="2259A8"/>
              </a:buClr>
              <a:buFont typeface="Webdings" panose="05030102010509060703" pitchFamily="18" charset="2"/>
              <a:buChar char="4"/>
            </a:pPr>
            <a:r>
              <a:rPr lang="en-US" dirty="0">
                <a:solidFill>
                  <a:schemeClr val="tx1">
                    <a:lumMod val="75000"/>
                    <a:lumOff val="25000"/>
                  </a:schemeClr>
                </a:solidFill>
              </a:rPr>
              <a:t>Mean LST calculated per census tract and displayed</a:t>
            </a:r>
          </a:p>
          <a:p>
            <a:pPr marL="0" indent="0">
              <a:buNone/>
            </a:pPr>
            <a:endParaRPr lang="en-US" dirty="0">
              <a:solidFill>
                <a:schemeClr val="tx1">
                  <a:lumMod val="75000"/>
                  <a:lumOff val="25000"/>
                </a:schemeClr>
              </a:solidFill>
            </a:endParaRPr>
          </a:p>
          <a:p>
            <a:pPr marL="0" indent="0">
              <a:buNone/>
            </a:pPr>
            <a:r>
              <a:rPr lang="en-US" dirty="0">
                <a:solidFill>
                  <a:schemeClr val="tx1">
                    <a:lumMod val="75000"/>
                    <a:lumOff val="25000"/>
                  </a:schemeClr>
                </a:solidFill>
              </a:rPr>
              <a:t> </a:t>
            </a:r>
          </a:p>
        </p:txBody>
      </p:sp>
      <p:sp>
        <p:nvSpPr>
          <p:cNvPr id="9" name="TextBox 8">
            <a:extLst>
              <a:ext uri="{FF2B5EF4-FFF2-40B4-BE49-F238E27FC236}">
                <a16:creationId xmlns:a16="http://schemas.microsoft.com/office/drawing/2014/main" id="{7C693E02-D20A-412F-93CA-8B46F927AC20}"/>
              </a:ext>
            </a:extLst>
          </p:cNvPr>
          <p:cNvSpPr txBox="1"/>
          <p:nvPr/>
        </p:nvSpPr>
        <p:spPr>
          <a:xfrm>
            <a:off x="8992042" y="3981506"/>
            <a:ext cx="614950" cy="1862048"/>
          </a:xfrm>
          <a:prstGeom prst="rect">
            <a:avLst/>
          </a:prstGeom>
          <a:noFill/>
        </p:spPr>
        <p:txBody>
          <a:bodyPr wrap="square" rtlCol="0">
            <a:spAutoFit/>
          </a:bodyPr>
          <a:lstStyle/>
          <a:p>
            <a:r>
              <a:rPr lang="en-US" sz="1200" dirty="0">
                <a:solidFill>
                  <a:schemeClr val="tx1">
                    <a:lumMod val="75000"/>
                    <a:lumOff val="25000"/>
                  </a:schemeClr>
                </a:solidFill>
              </a:rPr>
              <a:t>95° F</a:t>
            </a: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700" dirty="0">
              <a:solidFill>
                <a:schemeClr val="tx1">
                  <a:lumMod val="75000"/>
                  <a:lumOff val="25000"/>
                </a:schemeClr>
              </a:solidFill>
            </a:endParaRPr>
          </a:p>
          <a:p>
            <a:r>
              <a:rPr lang="en-US" sz="1200" dirty="0">
                <a:solidFill>
                  <a:schemeClr val="tx1">
                    <a:lumMod val="75000"/>
                    <a:lumOff val="25000"/>
                  </a:schemeClr>
                </a:solidFill>
              </a:rPr>
              <a:t>70° F</a:t>
            </a:r>
          </a:p>
        </p:txBody>
      </p:sp>
      <p:pic>
        <p:nvPicPr>
          <p:cNvPr id="21" name="Picture 20" descr="A close up of a map&#10;&#10;Description automatically generated">
            <a:extLst>
              <a:ext uri="{FF2B5EF4-FFF2-40B4-BE49-F238E27FC236}">
                <a16:creationId xmlns:a16="http://schemas.microsoft.com/office/drawing/2014/main" id="{2205EB14-29ED-4AE2-80DA-7998BD7C24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49774" y="3984932"/>
            <a:ext cx="451842" cy="1858622"/>
          </a:xfrm>
          <a:prstGeom prst="rect">
            <a:avLst/>
          </a:prstGeom>
        </p:spPr>
      </p:pic>
      <p:pic>
        <p:nvPicPr>
          <p:cNvPr id="23" name="Picture 22" descr="A close up of a map&#10;&#10;Description automatically generated">
            <a:extLst>
              <a:ext uri="{FF2B5EF4-FFF2-40B4-BE49-F238E27FC236}">
                <a16:creationId xmlns:a16="http://schemas.microsoft.com/office/drawing/2014/main" id="{4452AE50-B621-483C-94AE-BADC06788B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3589" y="1280038"/>
            <a:ext cx="614950" cy="1082565"/>
          </a:xfrm>
          <a:prstGeom prst="rect">
            <a:avLst/>
          </a:prstGeom>
        </p:spPr>
      </p:pic>
      <p:sp>
        <p:nvSpPr>
          <p:cNvPr id="25" name="Rectangle 24">
            <a:extLst>
              <a:ext uri="{FF2B5EF4-FFF2-40B4-BE49-F238E27FC236}">
                <a16:creationId xmlns:a16="http://schemas.microsoft.com/office/drawing/2014/main" id="{D900B225-3CCE-4E9C-9E53-77F3CB77FF7A}"/>
              </a:ext>
            </a:extLst>
          </p:cNvPr>
          <p:cNvSpPr/>
          <p:nvPr/>
        </p:nvSpPr>
        <p:spPr>
          <a:xfrm>
            <a:off x="9080741" y="1448370"/>
            <a:ext cx="474344" cy="60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473408A-FB26-406F-A2FF-B61426026888}"/>
              </a:ext>
            </a:extLst>
          </p:cNvPr>
          <p:cNvGrpSpPr/>
          <p:nvPr/>
        </p:nvGrpSpPr>
        <p:grpSpPr>
          <a:xfrm>
            <a:off x="9039396" y="1042228"/>
            <a:ext cx="1102238" cy="1484563"/>
            <a:chOff x="15075266" y="10825019"/>
            <a:chExt cx="1102238" cy="1484563"/>
          </a:xfrm>
        </p:grpSpPr>
        <p:pic>
          <p:nvPicPr>
            <p:cNvPr id="22" name="Picture 21" descr="A close up of a map&#10;&#10;Description automatically generated">
              <a:extLst>
                <a:ext uri="{FF2B5EF4-FFF2-40B4-BE49-F238E27FC236}">
                  <a16:creationId xmlns:a16="http://schemas.microsoft.com/office/drawing/2014/main" id="{41CFE8BA-7A9A-494F-8235-A56E88F035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24" name="TextBox 23">
              <a:extLst>
                <a:ext uri="{FF2B5EF4-FFF2-40B4-BE49-F238E27FC236}">
                  <a16:creationId xmlns:a16="http://schemas.microsoft.com/office/drawing/2014/main" id="{22933A36-5E60-4204-BEE9-B13EC5FFF9A3}"/>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pic>
        <p:nvPicPr>
          <p:cNvPr id="26" name="Picture 25" descr="A close up of a map&#10;&#10;Description automatically generated">
            <a:extLst>
              <a:ext uri="{FF2B5EF4-FFF2-40B4-BE49-F238E27FC236}">
                <a16:creationId xmlns:a16="http://schemas.microsoft.com/office/drawing/2014/main" id="{E2C18C5D-C94C-41A8-A90D-2118E8F8992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6264517" y="1027549"/>
            <a:ext cx="2356956" cy="4621254"/>
          </a:xfrm>
          <a:prstGeom prst="rect">
            <a:avLst/>
          </a:prstGeom>
        </p:spPr>
      </p:pic>
      <p:grpSp>
        <p:nvGrpSpPr>
          <p:cNvPr id="6" name="Group 5">
            <a:extLst>
              <a:ext uri="{FF2B5EF4-FFF2-40B4-BE49-F238E27FC236}">
                <a16:creationId xmlns:a16="http://schemas.microsoft.com/office/drawing/2014/main" id="{70F200FE-C632-42AF-B813-98461FB0D593}"/>
              </a:ext>
            </a:extLst>
          </p:cNvPr>
          <p:cNvGrpSpPr/>
          <p:nvPr/>
        </p:nvGrpSpPr>
        <p:grpSpPr>
          <a:xfrm>
            <a:off x="6252476" y="5733280"/>
            <a:ext cx="2575379" cy="401278"/>
            <a:chOff x="6252476" y="5733280"/>
            <a:chExt cx="2575379" cy="401278"/>
          </a:xfrm>
        </p:grpSpPr>
        <p:pic>
          <p:nvPicPr>
            <p:cNvPr id="27" name="Picture 26">
              <a:extLst>
                <a:ext uri="{FF2B5EF4-FFF2-40B4-BE49-F238E27FC236}">
                  <a16:creationId xmlns:a16="http://schemas.microsoft.com/office/drawing/2014/main" id="{719503A7-0D6F-42F7-A339-15B0F82FA3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2476" y="5733280"/>
              <a:ext cx="2368997" cy="133543"/>
            </a:xfrm>
            <a:prstGeom prst="rect">
              <a:avLst/>
            </a:prstGeom>
          </p:spPr>
        </p:pic>
        <p:sp>
          <p:nvSpPr>
            <p:cNvPr id="28" name="TextBox 27">
              <a:extLst>
                <a:ext uri="{FF2B5EF4-FFF2-40B4-BE49-F238E27FC236}">
                  <a16:creationId xmlns:a16="http://schemas.microsoft.com/office/drawing/2014/main" id="{4B26DF4E-870C-418C-B6BE-B3F1B355AA16}"/>
                </a:ext>
              </a:extLst>
            </p:cNvPr>
            <p:cNvSpPr txBox="1"/>
            <p:nvPr/>
          </p:nvSpPr>
          <p:spPr>
            <a:xfrm>
              <a:off x="7888312" y="5825304"/>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29" name="TextBox 28">
              <a:extLst>
                <a:ext uri="{FF2B5EF4-FFF2-40B4-BE49-F238E27FC236}">
                  <a16:creationId xmlns:a16="http://schemas.microsoft.com/office/drawing/2014/main" id="{2C58AE4D-AB53-4747-A38C-2E3D31AEE8AC}"/>
                </a:ext>
              </a:extLst>
            </p:cNvPr>
            <p:cNvSpPr txBox="1"/>
            <p:nvPr/>
          </p:nvSpPr>
          <p:spPr>
            <a:xfrm>
              <a:off x="6594272" y="5826353"/>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30" name="TextBox 29">
              <a:extLst>
                <a:ext uri="{FF2B5EF4-FFF2-40B4-BE49-F238E27FC236}">
                  <a16:creationId xmlns:a16="http://schemas.microsoft.com/office/drawing/2014/main" id="{52D060D1-4DA0-4787-B7FC-673ECA2BA769}"/>
                </a:ext>
              </a:extLst>
            </p:cNvPr>
            <p:cNvSpPr txBox="1"/>
            <p:nvPr/>
          </p:nvSpPr>
          <p:spPr>
            <a:xfrm>
              <a:off x="6927693" y="5826781"/>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31" name="TextBox 30">
              <a:extLst>
                <a:ext uri="{FF2B5EF4-FFF2-40B4-BE49-F238E27FC236}">
                  <a16:creationId xmlns:a16="http://schemas.microsoft.com/office/drawing/2014/main" id="{980143E5-6D1A-4C2A-8ADC-505A3EDA0BD3}"/>
                </a:ext>
              </a:extLst>
            </p:cNvPr>
            <p:cNvSpPr txBox="1"/>
            <p:nvPr/>
          </p:nvSpPr>
          <p:spPr>
            <a:xfrm>
              <a:off x="7236745" y="5826352"/>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sp>
        <p:nvSpPr>
          <p:cNvPr id="32" name="TextBox 31">
            <a:extLst>
              <a:ext uri="{FF2B5EF4-FFF2-40B4-BE49-F238E27FC236}">
                <a16:creationId xmlns:a16="http://schemas.microsoft.com/office/drawing/2014/main" id="{67FE976C-BBD6-4C0C-BB75-57A89749058B}"/>
              </a:ext>
            </a:extLst>
          </p:cNvPr>
          <p:cNvSpPr txBox="1"/>
          <p:nvPr/>
        </p:nvSpPr>
        <p:spPr>
          <a:xfrm>
            <a:off x="8604836" y="3230666"/>
            <a:ext cx="1761908" cy="830997"/>
          </a:xfrm>
          <a:prstGeom prst="rect">
            <a:avLst/>
          </a:prstGeom>
          <a:noFill/>
        </p:spPr>
        <p:txBody>
          <a:bodyPr wrap="square" rtlCol="0">
            <a:spAutoFit/>
          </a:bodyPr>
          <a:lstStyle/>
          <a:p>
            <a:r>
              <a:rPr lang="en-US" sz="1600" b="1" dirty="0">
                <a:solidFill>
                  <a:schemeClr val="tx1">
                    <a:lumMod val="75000"/>
                    <a:lumOff val="25000"/>
                  </a:schemeClr>
                </a:solidFill>
              </a:rPr>
              <a:t>Mean Land Surface Temperature</a:t>
            </a:r>
          </a:p>
        </p:txBody>
      </p:sp>
    </p:spTree>
    <p:extLst>
      <p:ext uri="{BB962C8B-B14F-4D97-AF65-F5344CB8AC3E}">
        <p14:creationId xmlns:p14="http://schemas.microsoft.com/office/powerpoint/2010/main" val="686335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9386</TotalTime>
  <Words>4291</Words>
  <Application>Microsoft Office PowerPoint</Application>
  <PresentationFormat>Widescreen</PresentationFormat>
  <Paragraphs>510</Paragraphs>
  <Slides>25</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Bahnschrift Condensed</vt:lpstr>
      <vt:lpstr>Calibri</vt:lpstr>
      <vt:lpstr>Century Gothic</vt:lpstr>
      <vt:lpstr>Times New Roman</vt:lpstr>
      <vt:lpstr>Webdings</vt:lpstr>
      <vt:lpstr>Office Theme</vt:lpstr>
      <vt:lpstr>PowerPoint Presentation</vt:lpstr>
      <vt:lpstr>Objectives</vt:lpstr>
      <vt:lpstr>Study Area and Period</vt:lpstr>
      <vt:lpstr>Community Concerns</vt:lpstr>
      <vt:lpstr>Groundwork Mobile County</vt:lpstr>
      <vt:lpstr>Earth Observations </vt:lpstr>
      <vt:lpstr>End Products</vt:lpstr>
      <vt:lpstr>Methodology: Urban Heat Assessment</vt:lpstr>
      <vt:lpstr>Methodology: Urban Heat Assessment</vt:lpstr>
      <vt:lpstr>Methodology: Flood Extent Analysis</vt:lpstr>
      <vt:lpstr>Methodology: Flood Extent Analysis</vt:lpstr>
      <vt:lpstr>Methodology: Socioeconomic and Demographic Risk Evaluation (SDRE)</vt:lpstr>
      <vt:lpstr>Methodology: SDRE</vt:lpstr>
      <vt:lpstr>Methodology: SDRE</vt:lpstr>
      <vt:lpstr>Methodology: Impervious Surface Evaluation</vt:lpstr>
      <vt:lpstr>Methodology: Impervious Surface Evaluation</vt:lpstr>
      <vt:lpstr>Results: Urban Heat Assessment </vt:lpstr>
      <vt:lpstr>Results: Flood Extent Analysis</vt:lpstr>
      <vt:lpstr>Results: Flood Extent Analysis</vt:lpstr>
      <vt:lpstr>Results: SDRE  </vt:lpstr>
      <vt:lpstr>Results: Impervious Surface Evaluation</vt:lpstr>
      <vt:lpstr>Conclusions</vt:lpstr>
      <vt:lpstr>Errors and Uncertainties</vt:lpstr>
      <vt:lpstr>Future Work</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523</cp:revision>
  <dcterms:created xsi:type="dcterms:W3CDTF">2019-02-11T19:14:02Z</dcterms:created>
  <dcterms:modified xsi:type="dcterms:W3CDTF">2019-09-10T20:53:18Z</dcterms:modified>
</cp:coreProperties>
</file>