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77" r:id="rId3"/>
    <p:sldId id="258" r:id="rId4"/>
    <p:sldId id="260" r:id="rId5"/>
    <p:sldId id="259" r:id="rId6"/>
    <p:sldId id="271" r:id="rId7"/>
    <p:sldId id="261" r:id="rId8"/>
    <p:sldId id="275" r:id="rId9"/>
    <p:sldId id="263" r:id="rId10"/>
    <p:sldId id="262" r:id="rId11"/>
    <p:sldId id="269" r:id="rId12"/>
    <p:sldId id="264" r:id="rId13"/>
    <p:sldId id="311" r:id="rId14"/>
    <p:sldId id="274" r:id="rId15"/>
    <p:sldId id="276" r:id="rId16"/>
    <p:sldId id="267" r:id="rId17"/>
    <p:sldId id="265" r:id="rId18"/>
    <p:sldId id="278" r:id="rId19"/>
    <p:sldId id="281" r:id="rId20"/>
    <p:sldId id="282" r:id="rId21"/>
    <p:sldId id="283" r:id="rId22"/>
    <p:sldId id="284" r:id="rId23"/>
    <p:sldId id="285" r:id="rId24"/>
    <p:sldId id="286" r:id="rId25"/>
    <p:sldId id="287" r:id="rId26"/>
    <p:sldId id="289" r:id="rId27"/>
    <p:sldId id="290" r:id="rId28"/>
    <p:sldId id="291" r:id="rId29"/>
    <p:sldId id="293" r:id="rId30"/>
    <p:sldId id="294" r:id="rId31"/>
    <p:sldId id="295" r:id="rId32"/>
    <p:sldId id="297" r:id="rId33"/>
    <p:sldId id="298" r:id="rId34"/>
    <p:sldId id="307"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4651"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A8C4C20C-14C9-4A31-A2C3-538BAEB5B10F}">
      <dgm:prSet phldrT="[Text]"/>
      <dgm:spPr/>
      <dgm:t>
        <a:bodyPr/>
        <a:lstStyle/>
        <a:p>
          <a:r>
            <a:rPr lang="en-US" b="1" smtClean="0">
              <a:latin typeface="Century Gothic" charset="0"/>
              <a:ea typeface="Century Gothic" charset="0"/>
              <a:cs typeface="Century Gothic" charset="0"/>
            </a:rPr>
            <a:t>Attitude</a:t>
          </a:r>
        </a:p>
        <a:p>
          <a:r>
            <a:rPr lang="en-US" i="1" smtClean="0">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smtClean="0">
              <a:latin typeface="Century Gothic" charset="0"/>
              <a:ea typeface="Century Gothic" charset="0"/>
              <a:cs typeface="Century Gothic" charset="0"/>
            </a:rPr>
            <a:t>Information Gathering</a:t>
          </a:r>
        </a:p>
        <a:p>
          <a:r>
            <a:rPr lang="en-US" i="1" smtClean="0">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smtClean="0">
              <a:latin typeface="Century Gothic" charset="0"/>
              <a:ea typeface="Century Gothic" charset="0"/>
              <a:cs typeface="Century Gothic" charset="0"/>
            </a:rPr>
            <a:t>Decision-Making</a:t>
          </a:r>
        </a:p>
        <a:p>
          <a:r>
            <a:rPr lang="en-US" i="1" smtClean="0">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smtClean="0">
              <a:latin typeface="Century Gothic" charset="0"/>
              <a:ea typeface="Century Gothic" charset="0"/>
              <a:cs typeface="Century Gothic" charset="0"/>
            </a:rPr>
            <a:t>Lifestyle</a:t>
          </a:r>
        </a:p>
        <a:p>
          <a:r>
            <a:rPr lang="en-US" i="1" smtClean="0">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t>
        <a:bodyPr/>
        <a:lstStyle/>
        <a:p>
          <a:endParaRPr lang="en-US"/>
        </a:p>
      </dgm:t>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t>
        <a:bodyPr/>
        <a:lstStyle/>
        <a:p>
          <a:endParaRPr lang="en-US"/>
        </a:p>
      </dgm:t>
    </dgm:pt>
    <dgm:pt modelId="{64F0D39E-53D5-497B-8DFE-0A8972731E6F}" type="pres">
      <dgm:prSet presAssocID="{A8C4C20C-14C9-4A31-A2C3-538BAEB5B10F}" presName="theInnerList" presStyleCnt="0"/>
      <dgm:spPr/>
      <dgm:t>
        <a:bodyPr/>
        <a:lstStyle/>
        <a:p>
          <a:endParaRPr lang="en-US"/>
        </a:p>
      </dgm:t>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t>
        <a:bodyPr/>
        <a:lstStyle/>
        <a:p>
          <a:endParaRPr lang="en-US"/>
        </a:p>
      </dgm:t>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t>
        <a:bodyPr/>
        <a:lstStyle/>
        <a:p>
          <a:endParaRPr lang="en-US"/>
        </a:p>
      </dgm:t>
    </dgm:pt>
    <dgm:pt modelId="{9A3132AE-63D7-43CD-A3FC-A45B5ECEF8B0}" type="pres">
      <dgm:prSet presAssocID="{C860E886-A7FC-4BA8-BBCA-85272BEB4B08}" presName="compNode" presStyleCnt="0"/>
      <dgm:spPr/>
      <dgm:t>
        <a:bodyPr/>
        <a:lstStyle/>
        <a:p>
          <a:endParaRPr lang="en-US"/>
        </a:p>
      </dgm:t>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t>
        <a:bodyPr/>
        <a:lstStyle/>
        <a:p>
          <a:endParaRPr lang="en-US"/>
        </a:p>
      </dgm:t>
    </dgm:pt>
    <dgm:pt modelId="{E6BAAAB5-5CDB-4FA5-B51E-C0EF387470E2}" type="pres">
      <dgm:prSet presAssocID="{C860E886-A7FC-4BA8-BBCA-85272BEB4B08}" presName="theInnerList" presStyleCnt="0"/>
      <dgm:spPr/>
      <dgm:t>
        <a:bodyPr/>
        <a:lstStyle/>
        <a:p>
          <a:endParaRPr lang="en-US"/>
        </a:p>
      </dgm:t>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t>
        <a:bodyPr/>
        <a:lstStyle/>
        <a:p>
          <a:endParaRPr lang="en-US"/>
        </a:p>
      </dgm:t>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t>
        <a:bodyPr/>
        <a:lstStyle/>
        <a:p>
          <a:endParaRPr lang="en-US"/>
        </a:p>
      </dgm:t>
    </dgm:pt>
    <dgm:pt modelId="{60FB62CE-EAED-47EC-852E-74ACBBD149D9}" type="pres">
      <dgm:prSet presAssocID="{00EA935B-0E3B-476E-9A60-0500CF222D9C}" presName="compNode" presStyleCnt="0"/>
      <dgm:spPr/>
      <dgm:t>
        <a:bodyPr/>
        <a:lstStyle/>
        <a:p>
          <a:endParaRPr lang="en-US"/>
        </a:p>
      </dgm:t>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t>
        <a:bodyPr/>
        <a:lstStyle/>
        <a:p>
          <a:endParaRPr lang="en-US"/>
        </a:p>
      </dgm:t>
    </dgm:pt>
    <dgm:pt modelId="{81181431-0D85-433E-9A3E-473E970D9199}" type="pres">
      <dgm:prSet presAssocID="{00EA935B-0E3B-476E-9A60-0500CF222D9C}" presName="theInnerList" presStyleCnt="0"/>
      <dgm:spPr/>
      <dgm:t>
        <a:bodyPr/>
        <a:lstStyle/>
        <a:p>
          <a:endParaRPr lang="en-US"/>
        </a:p>
      </dgm:t>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t>
        <a:bodyPr/>
        <a:lstStyle/>
        <a:p>
          <a:endParaRPr lang="en-US"/>
        </a:p>
      </dgm:t>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t>
        <a:bodyPr/>
        <a:lstStyle/>
        <a:p>
          <a:endParaRPr lang="en-US"/>
        </a:p>
      </dgm:t>
    </dgm:pt>
    <dgm:pt modelId="{F36605C6-F8C3-4190-95EE-7A1775266FED}" type="pres">
      <dgm:prSet presAssocID="{3E3184C9-B6D2-4299-A1EC-D345216F3F15}" presName="compNode" presStyleCnt="0"/>
      <dgm:spPr/>
      <dgm:t>
        <a:bodyPr/>
        <a:lstStyle/>
        <a:p>
          <a:endParaRPr lang="en-US"/>
        </a:p>
      </dgm:t>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t>
        <a:bodyPr/>
        <a:lstStyle/>
        <a:p>
          <a:endParaRPr lang="en-US"/>
        </a:p>
      </dgm:t>
    </dgm:pt>
    <dgm:pt modelId="{BBEC138A-6575-48F8-9D8D-5429B5267FC2}" type="pres">
      <dgm:prSet presAssocID="{3E3184C9-B6D2-4299-A1EC-D345216F3F15}" presName="theInnerList" presStyleCnt="0"/>
      <dgm:spPr/>
      <dgm:t>
        <a:bodyPr/>
        <a:lstStyle/>
        <a:p>
          <a:endParaRPr lang="en-US"/>
        </a:p>
      </dgm:t>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t>
        <a:bodyPr/>
        <a:lstStyle/>
        <a:p>
          <a:endParaRPr lang="en-US"/>
        </a:p>
      </dgm:t>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35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hyperlink" Target="http://faculty.winthrop.edu/olsena/CSCI475/How%20Nasa%20Builds%20Teams%20%204D%20system.pdf" TargetMode="External"/><Relationship Id="rId3" Type="http://schemas.openxmlformats.org/officeDocument/2006/relationships/hyperlink" Target="http://www.typefinder.com/view/types" TargetMode="External"/><Relationship Id="rId7" Type="http://schemas.openxmlformats.org/officeDocument/2006/relationships/hyperlink" Target="http://www.4-dsystems.com/"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www.celebritytypes.com/" TargetMode="External"/><Relationship Id="rId5" Type="http://schemas.openxmlformats.org/officeDocument/2006/relationships/hyperlink" Target="http://kindredgrace.com/mbti/" TargetMode="External"/><Relationship Id="rId4" Type="http://schemas.openxmlformats.org/officeDocument/2006/relationships/hyperlink" Target="http://www.myersbriggs.org/" TargetMode="Externa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431" y="206285"/>
            <a:ext cx="4569188"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Fall</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9. </a:t>
            </a:r>
            <a:r>
              <a:rPr lang="en-US" sz="3600" dirty="0" smtClean="0">
                <a:solidFill>
                  <a:srgbClr val="0061AA"/>
                </a:solidFill>
              </a:rPr>
              <a:t>Personalities</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NASA’s 4D System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68987" cy="143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Created to help scientific teams to collaborate and work together more effectively</a:t>
            </a:r>
          </a:p>
          <a:p>
            <a:pPr marL="285750" indent="-285750">
              <a:spcBef>
                <a:spcPts val="0"/>
              </a:spcBef>
              <a:spcAft>
                <a:spcPts val="600"/>
              </a:spcAft>
              <a:buClr>
                <a:srgbClr val="EF282F"/>
              </a:buClr>
              <a:buFont typeface="Webdings" panose="05030102010509060703" pitchFamily="18" charset="2"/>
              <a:buChar char="4"/>
            </a:pPr>
            <a:r>
              <a:rPr lang="en-US" sz="1800" dirty="0" smtClean="0"/>
              <a:t>Four quadrants / types named by color</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4" name="Rectangle 23"/>
          <p:cNvSpPr/>
          <p:nvPr/>
        </p:nvSpPr>
        <p:spPr>
          <a:xfrm>
            <a:off x="3257309" y="3751862"/>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41" name="Rectangle 40"/>
          <p:cNvSpPr/>
          <p:nvPr/>
        </p:nvSpPr>
        <p:spPr>
          <a:xfrm>
            <a:off x="5436629" y="3751862"/>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43" name="Rectangle 42"/>
          <p:cNvSpPr/>
          <p:nvPr/>
        </p:nvSpPr>
        <p:spPr>
          <a:xfrm>
            <a:off x="5436629" y="4437662"/>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44" name="Rectangle 43"/>
          <p:cNvSpPr/>
          <p:nvPr/>
        </p:nvSpPr>
        <p:spPr>
          <a:xfrm>
            <a:off x="3257309" y="4437662"/>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45" name="Straight Arrow Connector 44"/>
          <p:cNvCxnSpPr/>
          <p:nvPr/>
        </p:nvCxnSpPr>
        <p:spPr>
          <a:xfrm>
            <a:off x="5284229" y="2563142"/>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41029" y="423954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3229" y="401094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48" name="TextBox 47"/>
          <p:cNvSpPr txBox="1"/>
          <p:nvPr/>
        </p:nvSpPr>
        <p:spPr>
          <a:xfrm>
            <a:off x="8130847" y="401094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49" name="TextBox 48"/>
          <p:cNvSpPr txBox="1"/>
          <p:nvPr/>
        </p:nvSpPr>
        <p:spPr>
          <a:xfrm>
            <a:off x="4695206" y="207546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50" name="TextBox 49"/>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51" name="Teardrop 50"/>
          <p:cNvSpPr/>
          <p:nvPr/>
        </p:nvSpPr>
        <p:spPr>
          <a:xfrm>
            <a:off x="1550429" y="4361462"/>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2" name="Teardrop 51"/>
          <p:cNvSpPr/>
          <p:nvPr/>
        </p:nvSpPr>
        <p:spPr>
          <a:xfrm flipH="1">
            <a:off x="5360429" y="4361462"/>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3" name="Teardrop 52"/>
          <p:cNvSpPr/>
          <p:nvPr/>
        </p:nvSpPr>
        <p:spPr>
          <a:xfrm flipV="1">
            <a:off x="1550429" y="2075462"/>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4" name="Teardrop 53"/>
          <p:cNvSpPr/>
          <p:nvPr/>
        </p:nvSpPr>
        <p:spPr>
          <a:xfrm flipH="1" flipV="1">
            <a:off x="5360429" y="2075462"/>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454977" y="28138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56" name="TextBox 55"/>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57" name="TextBox 56"/>
          <p:cNvSpPr txBox="1"/>
          <p:nvPr/>
        </p:nvSpPr>
        <p:spPr>
          <a:xfrm>
            <a:off x="1659433" y="281388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58" name="TextBox 57"/>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59" name="TextBox 58"/>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60" name="TextBox 59"/>
          <p:cNvSpPr txBox="1"/>
          <p:nvPr/>
        </p:nvSpPr>
        <p:spPr>
          <a:xfrm>
            <a:off x="4903229" y="28138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Innate Deciding Preference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00437" y="2543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 feels right”?</a:t>
            </a:r>
          </a:p>
        </p:txBody>
      </p:sp>
      <p:sp>
        <p:nvSpPr>
          <p:cNvPr id="44" name="Rectangle 43"/>
          <p:cNvSpPr/>
          <p:nvPr/>
        </p:nvSpPr>
        <p:spPr>
          <a:xfrm>
            <a:off x="600437" y="1629447"/>
            <a:ext cx="356616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45" name="Rectangle 44"/>
          <p:cNvSpPr/>
          <p:nvPr/>
        </p:nvSpPr>
        <p:spPr>
          <a:xfrm>
            <a:off x="600437" y="1934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intrinsically valuable?</a:t>
            </a:r>
            <a:endParaRPr lang="en-US" sz="1400" dirty="0">
              <a:solidFill>
                <a:schemeClr val="tx1"/>
              </a:solidFill>
              <a:latin typeface="Century Gothic" charset="0"/>
              <a:ea typeface="Century Gothic" charset="0"/>
              <a:cs typeface="Century Gothic" charset="0"/>
            </a:endParaRPr>
          </a:p>
        </p:txBody>
      </p:sp>
      <p:sp>
        <p:nvSpPr>
          <p:cNvPr id="46" name="Rectangle 45"/>
          <p:cNvSpPr/>
          <p:nvPr/>
        </p:nvSpPr>
        <p:spPr>
          <a:xfrm>
            <a:off x="600437" y="4982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heart?</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00437" y="37630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a:t>
            </a:r>
            <a:r>
              <a:rPr lang="en-US" sz="1400" dirty="0" smtClean="0">
                <a:solidFill>
                  <a:schemeClr val="tx1"/>
                </a:solidFill>
                <a:latin typeface="Century Gothic" charset="0"/>
                <a:ea typeface="Century Gothic" charset="0"/>
                <a:cs typeface="Century Gothic" charset="0"/>
              </a:rPr>
              <a:t>harmonious</a:t>
            </a:r>
            <a:r>
              <a:rPr lang="en-US" sz="1200" dirty="0" smtClean="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49" name="Rectangle 48"/>
          <p:cNvSpPr/>
          <p:nvPr/>
        </p:nvSpPr>
        <p:spPr>
          <a:xfrm>
            <a:off x="600437" y="31534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people first?</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00437" y="5591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Intolerant of conflict?</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00437" y="43726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through consensus?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997" y="31534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task first?</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997" y="1934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a means to an end?</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997" y="162944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997" y="37630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being right?</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997" y="2543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“what’s logical”?</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997" y="4982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head?</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997" y="5591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OK with conflict?</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997" y="43726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with my own thinking?</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a:endCxn id="71" idx="1"/>
          </p:cNvCxnSpPr>
          <p:nvPr/>
        </p:nvCxnSpPr>
        <p:spPr>
          <a:xfrm>
            <a:off x="4166597"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4166597"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62148"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6597"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66597"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66597"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62148"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547597" y="185804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8" name="TextBox 67"/>
          <p:cNvSpPr txBox="1"/>
          <p:nvPr/>
        </p:nvSpPr>
        <p:spPr>
          <a:xfrm>
            <a:off x="4552045" y="2479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2045" y="30889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47597" y="366779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2045" y="42890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2045" y="48986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2045" y="5527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Information Preference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1480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could be”?</a:t>
            </a:r>
          </a:p>
        </p:txBody>
      </p:sp>
      <p:sp>
        <p:nvSpPr>
          <p:cNvPr id="45" name="Rectangle 44"/>
          <p:cNvSpPr/>
          <p:nvPr/>
        </p:nvSpPr>
        <p:spPr>
          <a:xfrm>
            <a:off x="61480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46" name="Rectangle 45"/>
          <p:cNvSpPr/>
          <p:nvPr/>
        </p:nvSpPr>
        <p:spPr>
          <a:xfrm>
            <a:off x="61480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inner knowing?</a:t>
            </a:r>
            <a:endParaRPr lang="en-US" sz="1400" dirty="0">
              <a:solidFill>
                <a:schemeClr val="tx1"/>
              </a:solidFill>
              <a:latin typeface="Century Gothic" charset="0"/>
              <a:ea typeface="Century Gothic" charset="0"/>
              <a:cs typeface="Century Gothic" charset="0"/>
            </a:endParaRPr>
          </a:p>
        </p:txBody>
      </p:sp>
      <p:sp>
        <p:nvSpPr>
          <p:cNvPr id="47" name="Rectangle 46"/>
          <p:cNvSpPr/>
          <p:nvPr/>
        </p:nvSpPr>
        <p:spPr>
          <a:xfrm>
            <a:off x="61480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holistic perspectives?</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1480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flashes of insight?</a:t>
            </a:r>
            <a:endParaRPr lang="en-US" sz="1400" dirty="0">
              <a:solidFill>
                <a:schemeClr val="tx1"/>
              </a:solidFill>
              <a:latin typeface="Century Gothic" charset="0"/>
              <a:ea typeface="Century Gothic" charset="0"/>
              <a:cs typeface="Century Gothic" charset="0"/>
            </a:endParaRPr>
          </a:p>
        </p:txBody>
      </p:sp>
      <p:sp>
        <p:nvSpPr>
          <p:cNvPr id="49" name="Rectangle 48"/>
          <p:cNvSpPr/>
          <p:nvPr/>
        </p:nvSpPr>
        <p:spPr>
          <a:xfrm>
            <a:off x="61480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creativity?</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1480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big ideas?</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1480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concepts?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12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common sense?</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12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observations?</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12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12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careful analysis?</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12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is”?</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12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details?</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12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established reality?</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12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facts and data?</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p:nvPr/>
        </p:nvCxnSpPr>
        <p:spPr>
          <a:xfrm>
            <a:off x="4170178"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4551178" y="18580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62" name="Straight Arrow Connector 61"/>
          <p:cNvCxnSpPr/>
          <p:nvPr/>
        </p:nvCxnSpPr>
        <p:spPr>
          <a:xfrm>
            <a:off x="4170178"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5729"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70178"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70178"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70178"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165729"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4555626" y="2479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5626" y="30889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51178" y="36677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5626" y="42890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5626" y="48986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5626" y="5527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Review &amp; Discussion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574354" cy="132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4D colors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Blue vs. Yellow or Green vs. Orange)</a:t>
            </a:r>
          </a:p>
          <a:p>
            <a:pPr marL="285750" indent="-285750">
              <a:spcBef>
                <a:spcPts val="0"/>
              </a:spcBef>
              <a:spcAft>
                <a:spcPts val="600"/>
              </a:spcAft>
              <a:buClr>
                <a:srgbClr val="EF282F"/>
              </a:buClr>
              <a:buFont typeface="Webdings" panose="05030102010509060703" pitchFamily="18" charset="2"/>
              <a:buChar char="4"/>
            </a:pPr>
            <a:r>
              <a:rPr lang="en-US" sz="1800" dirty="0" smtClean="0"/>
              <a:t>Review types (next four slides)</a:t>
            </a:r>
          </a:p>
        </p:txBody>
      </p:sp>
      <p:sp>
        <p:nvSpPr>
          <p:cNvPr id="59" name="Rectangle 58"/>
          <p:cNvSpPr/>
          <p:nvPr/>
        </p:nvSpPr>
        <p:spPr>
          <a:xfrm>
            <a:off x="3257309" y="4118724"/>
            <a:ext cx="1874520" cy="219877"/>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60" name="Rectangle 59"/>
          <p:cNvSpPr/>
          <p:nvPr/>
        </p:nvSpPr>
        <p:spPr>
          <a:xfrm>
            <a:off x="5436629" y="4118724"/>
            <a:ext cx="1874520" cy="219877"/>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1" name="Rectangle 60"/>
          <p:cNvSpPr/>
          <p:nvPr/>
        </p:nvSpPr>
        <p:spPr>
          <a:xfrm>
            <a:off x="5436629" y="4674984"/>
            <a:ext cx="1874520" cy="219877"/>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62" name="Rectangle 61"/>
          <p:cNvSpPr/>
          <p:nvPr/>
        </p:nvSpPr>
        <p:spPr>
          <a:xfrm>
            <a:off x="3272549" y="4674984"/>
            <a:ext cx="1874520" cy="219877"/>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63" name="Straight Arrow Connector 62"/>
          <p:cNvCxnSpPr/>
          <p:nvPr/>
        </p:nvCxnSpPr>
        <p:spPr>
          <a:xfrm>
            <a:off x="5284229" y="3531263"/>
            <a:ext cx="0" cy="250659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541029" y="452148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3229" y="429288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66" name="TextBox 65"/>
          <p:cNvSpPr txBox="1"/>
          <p:nvPr/>
        </p:nvSpPr>
        <p:spPr>
          <a:xfrm>
            <a:off x="8130847" y="429288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67" name="TextBox 66"/>
          <p:cNvSpPr txBox="1"/>
          <p:nvPr/>
        </p:nvSpPr>
        <p:spPr>
          <a:xfrm>
            <a:off x="4695206" y="277650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68" name="TextBox 67"/>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69" name="Teardrop 68"/>
          <p:cNvSpPr/>
          <p:nvPr/>
        </p:nvSpPr>
        <p:spPr>
          <a:xfrm>
            <a:off x="1550429" y="4601728"/>
            <a:ext cx="3657600" cy="1817133"/>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0" name="Teardrop 69"/>
          <p:cNvSpPr/>
          <p:nvPr/>
        </p:nvSpPr>
        <p:spPr>
          <a:xfrm flipH="1">
            <a:off x="5360429" y="4601728"/>
            <a:ext cx="3657600" cy="1817133"/>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1" name="Teardrop 70"/>
          <p:cNvSpPr/>
          <p:nvPr/>
        </p:nvSpPr>
        <p:spPr>
          <a:xfrm flipV="1">
            <a:off x="1550429" y="2930630"/>
            <a:ext cx="3657600" cy="1484171"/>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2" name="Teardrop 71"/>
          <p:cNvSpPr/>
          <p:nvPr/>
        </p:nvSpPr>
        <p:spPr>
          <a:xfrm flipH="1" flipV="1">
            <a:off x="5360429" y="2930630"/>
            <a:ext cx="3657600" cy="1484171"/>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3" name="TextBox 72"/>
          <p:cNvSpPr txBox="1"/>
          <p:nvPr/>
        </p:nvSpPr>
        <p:spPr>
          <a:xfrm>
            <a:off x="5454977" y="33472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74" name="TextBox 73"/>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75" name="TextBox 74"/>
          <p:cNvSpPr txBox="1"/>
          <p:nvPr/>
        </p:nvSpPr>
        <p:spPr>
          <a:xfrm>
            <a:off x="1659433" y="333204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76" name="TextBox 75"/>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77" name="TextBox 76"/>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78" name="TextBox 77"/>
          <p:cNvSpPr txBox="1"/>
          <p:nvPr/>
        </p:nvSpPr>
        <p:spPr>
          <a:xfrm>
            <a:off x="4903229" y="333966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514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300" dirty="0" smtClean="0">
                <a:solidFill>
                  <a:srgbClr val="00B050"/>
                </a:solidFill>
                <a:effectLst>
                  <a:outerShdw blurRad="38100" dist="38100" dir="2700000" algn="tl">
                    <a:srgbClr val="000000">
                      <a:alpha val="43137"/>
                    </a:srgbClr>
                  </a:outerShdw>
                </a:effectLst>
              </a:rPr>
              <a:t>Green: “Cultivating” People Builder</a:t>
            </a:r>
            <a:r>
              <a:rPr lang="en-US" sz="4300" dirty="0" smtClean="0">
                <a:solidFill>
                  <a:srgbClr val="00B050"/>
                </a:solidFill>
              </a:rPr>
              <a:t>s</a:t>
            </a:r>
            <a:endParaRPr lang="en-US" sz="4300" dirty="0">
              <a:solidFill>
                <a:srgbClr val="00B050"/>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20"/>
            <a:ext cx="9202879" cy="357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avoid conflict by keeping peace and unity within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Compassionate, idealistic, warm-hearted, good coach, easy going, well balanced, conscious of others’ needs/feelings, steady, good under pressure, mediates problems, calm and collected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Disorganized, indecisive, unrealistic, lacks self-motivation, worrisome, unenthusiastic, hypersensitive, overly emotional, judgmental, often needs goals and decisions to be made by others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Sufficiently organize themselves to lead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feel worth and that they are needed and respected</a:t>
            </a:r>
          </a:p>
          <a:p>
            <a:pPr>
              <a:spcBef>
                <a:spcPts val="0"/>
              </a:spcBef>
              <a:spcAft>
                <a:spcPts val="1800"/>
              </a:spcAft>
              <a:buClr>
                <a:srgbClr val="EF282F"/>
              </a:buClr>
            </a:pPr>
            <a:endParaRPr lang="en-US" sz="1800" dirty="0"/>
          </a:p>
        </p:txBody>
      </p:sp>
      <p:sp>
        <p:nvSpPr>
          <p:cNvPr id="22" name="TextBox 21"/>
          <p:cNvSpPr txBox="1"/>
          <p:nvPr/>
        </p:nvSpPr>
        <p:spPr>
          <a:xfrm>
            <a:off x="407846" y="4884249"/>
            <a:ext cx="9124130" cy="646331"/>
          </a:xfrm>
          <a:prstGeom prst="rect">
            <a:avLst/>
          </a:prstGeom>
          <a:noFill/>
        </p:spPr>
        <p:txBody>
          <a:bodyPr wrap="square" rtlCol="0">
            <a:spAutoFit/>
          </a:bodyPr>
          <a:lstStyle/>
          <a:p>
            <a:pPr algn="ctr"/>
            <a:r>
              <a:rPr lang="en-US" sz="2000" b="1" i="1" dirty="0" smtClean="0">
                <a:solidFill>
                  <a:schemeClr val="tx1">
                    <a:lumMod val="75000"/>
                    <a:lumOff val="25000"/>
                  </a:schemeClr>
                </a:solidFill>
                <a:latin typeface="Century Gothic" charset="0"/>
                <a:ea typeface="Century Gothic" charset="0"/>
                <a:cs typeface="Century Gothic" charset="0"/>
              </a:rPr>
              <a:t>“It’s hard to get your thing together if your thing is paradise on Earth.”</a:t>
            </a:r>
          </a:p>
          <a:p>
            <a:pPr algn="r"/>
            <a:r>
              <a:rPr lang="en-US" sz="1600" dirty="0" smtClean="0">
                <a:solidFill>
                  <a:schemeClr val="tx1">
                    <a:lumMod val="75000"/>
                    <a:lumOff val="25000"/>
                  </a:schemeClr>
                </a:solidFill>
                <a:latin typeface="Century Gothic" charset="0"/>
                <a:ea typeface="Century Gothic" charset="0"/>
                <a:cs typeface="Century Gothic" charset="0"/>
              </a:rPr>
              <a:t>- Jerry Garcia</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41" name="TextBox 40"/>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3" name="Text Box 12"/>
          <p:cNvSpPr txBox="1">
            <a:spLocks noChangeArrowheads="1"/>
          </p:cNvSpPr>
          <p:nvPr/>
        </p:nvSpPr>
        <p:spPr bwMode="auto">
          <a:xfrm>
            <a:off x="1482800" y="5652142"/>
            <a:ext cx="8077200" cy="954107"/>
          </a:xfrm>
          <a:prstGeom prst="rect">
            <a:avLst/>
          </a:prstGeom>
          <a:solidFill>
            <a:srgbClr val="00B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Success without damaging others</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FFFF00"/>
                </a:solidFill>
                <a:effectLst>
                  <a:outerShdw blurRad="38100" dist="38100" dir="2700000" algn="tl">
                    <a:srgbClr val="000000">
                      <a:alpha val="43137"/>
                    </a:srgbClr>
                  </a:outerShdw>
                </a:effectLst>
              </a:rPr>
              <a:t>Yellow: “Including” Team Builders</a:t>
            </a:r>
            <a:endParaRPr lang="en-US" dirty="0">
              <a:solidFill>
                <a:srgbClr val="FFFF00"/>
              </a:solidFill>
              <a:effectLst>
                <a:outerShdw blurRad="38100" dist="38100" dir="2700000" algn="tl">
                  <a:srgbClr val="000000">
                    <a:alpha val="43137"/>
                  </a:srgbClr>
                </a:outerShdw>
              </a:effectLst>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have fun and enjoy their team members. Yellows are the team motivators and encouragers.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Caring, loyal, friendly, cooperative, appreciative of others, enthusiastic, expressive, volunteers for jobs, inspires others to join in, appealing personality, lives in the present, good on stage, has natural optimism, team builder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Forgets obligations, undisciplined, decides by feelings, easily distracted, compulsive talker, complains, gets angry easily, egotistical, conflict averse, too compliant, needs approval, lacks opinions of their own</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Acting on difficult personnel problems and tolerating conflict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their team members trust them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407846" y="5158569"/>
            <a:ext cx="9124130" cy="584775"/>
          </a:xfrm>
          <a:prstGeom prst="rect">
            <a:avLst/>
          </a:prstGeom>
          <a:noFill/>
        </p:spPr>
        <p:txBody>
          <a:bodyPr wrap="square" rtlCol="0">
            <a:spAutoFit/>
          </a:bodyPr>
          <a:lstStyle/>
          <a:p>
            <a:pPr algn="r"/>
            <a:r>
              <a:rPr lang="en-US" sz="1600" b="1" i="1" dirty="0">
                <a:solidFill>
                  <a:schemeClr val="tx1">
                    <a:lumMod val="75000"/>
                    <a:lumOff val="25000"/>
                  </a:schemeClr>
                </a:solidFill>
                <a:latin typeface="Century Gothic" charset="0"/>
                <a:ea typeface="Century Gothic" charset="0"/>
                <a:cs typeface="Century Gothic" charset="0"/>
              </a:rPr>
              <a:t>“Some of my friends are for it. Some of my friends are against it. I am for my friends.”</a:t>
            </a:r>
          </a:p>
          <a:p>
            <a:pPr algn="r"/>
            <a:r>
              <a:rPr lang="en-US" sz="1600" b="1" i="1" dirty="0">
                <a:solidFill>
                  <a:schemeClr val="tx1">
                    <a:lumMod val="75000"/>
                    <a:lumOff val="25000"/>
                  </a:schemeClr>
                </a:solidFill>
                <a:latin typeface="Century Gothic" charset="0"/>
                <a:ea typeface="Century Gothic" charset="0"/>
                <a:cs typeface="Century Gothic" charset="0"/>
              </a:rPr>
              <a:t>- Dwight D. Eisenhower</a:t>
            </a:r>
          </a:p>
        </p:txBody>
      </p:sp>
      <p:sp>
        <p:nvSpPr>
          <p:cNvPr id="43" name="Text Box 12"/>
          <p:cNvSpPr txBox="1">
            <a:spLocks noChangeArrowheads="1"/>
          </p:cNvSpPr>
          <p:nvPr/>
        </p:nvSpPr>
        <p:spPr bwMode="auto">
          <a:xfrm>
            <a:off x="1528307" y="5724393"/>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22268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chemeClr val="accent2"/>
                </a:solidFill>
                <a:effectLst>
                  <a:outerShdw blurRad="38100" dist="38100" dir="2700000" algn="tl">
                    <a:srgbClr val="000000">
                      <a:alpha val="43137"/>
                    </a:srgbClr>
                  </a:outerShdw>
                </a:effectLst>
              </a:rPr>
              <a:t>Orange: “Directing” System Builders</a:t>
            </a:r>
            <a:endParaRPr lang="en-US" dirty="0">
              <a:solidFill>
                <a:schemeClr val="accent2"/>
              </a:solidFill>
              <a:effectLst>
                <a:outerShdw blurRad="38100" dist="38100" dir="2700000" algn="tl">
                  <a:srgbClr val="000000">
                    <a:alpha val="43137"/>
                  </a:srgbClr>
                </a:outerShdw>
              </a:effectLst>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get the job done. Oranges stay on track until it’s done, achievement is huge. They are the directors and organizers of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Takes responsibility, organized, goal oriented, seeks practical solutions, stimulates activity, moves quickly to action, decisive, exudes confidence, excels in emergencies, reliable, task focused, logical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Inflexible, intolerant of mistakes, blames others, judgmental, controlling, close-minded, insensitive, decides for others, impatient, tactless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Seeing people as people, with legitimate personal needs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 team in on board, to be validated</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1" name="TextBox 40"/>
          <p:cNvSpPr txBox="1"/>
          <p:nvPr/>
        </p:nvSpPr>
        <p:spPr>
          <a:xfrm>
            <a:off x="499286" y="4960449"/>
            <a:ext cx="9124130" cy="615553"/>
          </a:xfrm>
          <a:prstGeom prst="rect">
            <a:avLst/>
          </a:prstGeom>
          <a:noFill/>
        </p:spPr>
        <p:txBody>
          <a:bodyPr wrap="square" rtlCol="0">
            <a:spAutoFit/>
          </a:bodyPr>
          <a:lstStyle/>
          <a:p>
            <a:pPr algn="r"/>
            <a:r>
              <a:rPr lang="en-US" b="1" i="1" dirty="0">
                <a:solidFill>
                  <a:schemeClr val="tx1">
                    <a:lumMod val="75000"/>
                    <a:lumOff val="25000"/>
                  </a:schemeClr>
                </a:solidFill>
                <a:latin typeface="Century Gothic" charset="0"/>
                <a:ea typeface="Century Gothic" charset="0"/>
                <a:cs typeface="Century Gothic" charset="0"/>
              </a:rPr>
              <a:t>“A team effort is a lot of people doing what I say.”</a:t>
            </a:r>
          </a:p>
          <a:p>
            <a:pPr algn="r"/>
            <a:r>
              <a:rPr lang="en-US" sz="1600" b="1" i="1" dirty="0">
                <a:solidFill>
                  <a:schemeClr val="tx1">
                    <a:lumMod val="75000"/>
                    <a:lumOff val="25000"/>
                  </a:schemeClr>
                </a:solidFill>
                <a:latin typeface="Century Gothic" charset="0"/>
                <a:ea typeface="Century Gothic" charset="0"/>
                <a:cs typeface="Century Gothic" charset="0"/>
              </a:rPr>
              <a:t>- Michael Winner</a:t>
            </a:r>
          </a:p>
        </p:txBody>
      </p:sp>
      <p:sp>
        <p:nvSpPr>
          <p:cNvPr id="43" name="Text Box 12"/>
          <p:cNvSpPr txBox="1">
            <a:spLocks noChangeArrowheads="1"/>
          </p:cNvSpPr>
          <p:nvPr/>
        </p:nvSpPr>
        <p:spPr bwMode="auto">
          <a:xfrm>
            <a:off x="1528307" y="5704255"/>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effectLst>
                  <a:outerShdw blurRad="38100" dist="38100" dir="2700000" algn="tl">
                    <a:srgbClr val="000000">
                      <a:alpha val="43137"/>
                    </a:srgbClr>
                  </a:outerShdw>
                </a:effectLst>
              </a:rPr>
              <a:t>Blue: “Visioning” Idea-Builders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plan and be the best at whatever they set out to do. Blues are the team thinkers and visionaries.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Strengths: </a:t>
            </a:r>
            <a:r>
              <a:rPr lang="en-US" sz="1800" dirty="0"/>
              <a:t>Visionary, innovative, inquisitive, analytical, bright, independent, schedule oriented, detail conscious, persistent, thorough, finds creative solutions, finishes what they start, orderly, organized, can solve others’ </a:t>
            </a:r>
            <a:r>
              <a:rPr lang="en-US" sz="1800" dirty="0" smtClean="0"/>
              <a:t>problems</a:t>
            </a:r>
            <a:endParaRPr lang="en-US" sz="1800" dirty="0"/>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Weaknesses: </a:t>
            </a:r>
            <a:r>
              <a:rPr lang="en-US" sz="1800" dirty="0"/>
              <a:t>Standards often too high, argumentative, critical, depressed over imperfections, remembers the negatives, self-centered, hard to please, anti-authority, values ideas more than people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Major Challenge: </a:t>
            </a:r>
            <a:r>
              <a:rPr lang="en-US" sz="1800" dirty="0"/>
              <a:t>Joining teams as collaborators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Inherent Desire: </a:t>
            </a:r>
            <a:r>
              <a:rPr lang="en-US" sz="1800" dirty="0"/>
              <a:t>Team approval and </a:t>
            </a:r>
            <a:r>
              <a:rPr lang="en-US" sz="1800" dirty="0" smtClean="0"/>
              <a:t>attention</a:t>
            </a:r>
            <a:endParaRPr lang="en-US" sz="1800" dirty="0"/>
          </a:p>
          <a:p>
            <a:pPr marL="285750" indent="-285750">
              <a:spcBef>
                <a:spcPts val="0"/>
              </a:spcBef>
              <a:spcAft>
                <a:spcPts val="12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583106" y="4693749"/>
            <a:ext cx="9124130" cy="892552"/>
          </a:xfrm>
          <a:prstGeom prst="rect">
            <a:avLst/>
          </a:prstGeom>
          <a:noFill/>
        </p:spPr>
        <p:txBody>
          <a:bodyPr wrap="square" rtlCol="0">
            <a:spAutoFit/>
          </a:bodyPr>
          <a:lstStyle/>
          <a:p>
            <a:pPr algn="ctr"/>
            <a:r>
              <a:rPr lang="en-US" b="1" i="1" dirty="0">
                <a:solidFill>
                  <a:schemeClr val="tx1">
                    <a:lumMod val="75000"/>
                    <a:lumOff val="25000"/>
                  </a:schemeClr>
                </a:solidFill>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400" b="1" i="1" dirty="0">
                <a:solidFill>
                  <a:schemeClr val="tx1">
                    <a:lumMod val="75000"/>
                    <a:lumOff val="25000"/>
                  </a:schemeClr>
                </a:solidFill>
                <a:latin typeface="Century Gothic" charset="0"/>
                <a:ea typeface="Century Gothic" charset="0"/>
                <a:cs typeface="Century Gothic" charset="0"/>
              </a:rPr>
              <a:t>- Martin Luther King, Jr.</a:t>
            </a:r>
          </a:p>
        </p:txBody>
      </p:sp>
      <p:sp>
        <p:nvSpPr>
          <p:cNvPr id="43" name="Text Box 12"/>
          <p:cNvSpPr txBox="1">
            <a:spLocks noChangeArrowheads="1"/>
          </p:cNvSpPr>
          <p:nvPr/>
        </p:nvSpPr>
        <p:spPr bwMode="auto">
          <a:xfrm>
            <a:off x="1528307" y="5540790"/>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ENTJ: The Field Marshall</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1480" y="14104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1480" y="27820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11480" y="18676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11480" y="23248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88005" y="14221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46" name="TextBox 45"/>
          <p:cNvSpPr txBox="1"/>
          <p:nvPr/>
        </p:nvSpPr>
        <p:spPr>
          <a:xfrm>
            <a:off x="3088005" y="18793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47" name="TextBox 46"/>
          <p:cNvSpPr txBox="1"/>
          <p:nvPr/>
        </p:nvSpPr>
        <p:spPr>
          <a:xfrm>
            <a:off x="3088005" y="23365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48" name="TextBox 47"/>
          <p:cNvSpPr txBox="1"/>
          <p:nvPr/>
        </p:nvSpPr>
        <p:spPr>
          <a:xfrm>
            <a:off x="3088005" y="2805370"/>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49" name="TextBox 48"/>
          <p:cNvSpPr txBox="1"/>
          <p:nvPr/>
        </p:nvSpPr>
        <p:spPr>
          <a:xfrm>
            <a:off x="3088005" y="3303290"/>
            <a:ext cx="6833235"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solidFill>
                  <a:schemeClr val="tx1">
                    <a:lumMod val="75000"/>
                    <a:lumOff val="25000"/>
                  </a:schemeClr>
                </a:solidFill>
                <a:latin typeface="Century Gothic" charset="0"/>
                <a:ea typeface="Century Gothic" charset="0"/>
                <a:cs typeface="Century Gothic" charset="0"/>
              </a:rPr>
              <a:t>influential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3315434"/>
            <a:ext cx="2362200" cy="2362200"/>
          </a:xfrm>
          <a:prstGeom prst="rect">
            <a:avLst/>
          </a:prstGeom>
        </p:spPr>
      </p:pic>
      <p:sp>
        <p:nvSpPr>
          <p:cNvPr id="51" name="TextBox 50"/>
          <p:cNvSpPr txBox="1"/>
          <p:nvPr/>
        </p:nvSpPr>
        <p:spPr>
          <a:xfrm>
            <a:off x="3088005" y="5583040"/>
            <a:ext cx="690256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51446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INTJ: The Mastermind</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25" name="Rounded Rectangle 24"/>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7" name="TextBox 26"/>
          <p:cNvSpPr txBox="1"/>
          <p:nvPr/>
        </p:nvSpPr>
        <p:spPr>
          <a:xfrm>
            <a:off x="3038475" y="14287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8" name="TextBox 27"/>
          <p:cNvSpPr txBox="1"/>
          <p:nvPr/>
        </p:nvSpPr>
        <p:spPr>
          <a:xfrm>
            <a:off x="3038475" y="18859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9" name="TextBox 28"/>
          <p:cNvSpPr txBox="1"/>
          <p:nvPr/>
        </p:nvSpPr>
        <p:spPr>
          <a:xfrm>
            <a:off x="3038475" y="23431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30" name="TextBox 29"/>
          <p:cNvSpPr txBox="1"/>
          <p:nvPr/>
        </p:nvSpPr>
        <p:spPr>
          <a:xfrm>
            <a:off x="3038475" y="2812018"/>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31" name="TextBox 30"/>
          <p:cNvSpPr txBox="1"/>
          <p:nvPr/>
        </p:nvSpPr>
        <p:spPr>
          <a:xfrm>
            <a:off x="3038475" y="3309938"/>
            <a:ext cx="698182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solidFill>
                  <a:schemeClr val="tx1">
                    <a:lumMod val="75000"/>
                    <a:lumOff val="25000"/>
                  </a:schemeClr>
                </a:solidFill>
                <a:latin typeface="Century Gothic" charset="0"/>
                <a:ea typeface="Century Gothic" charset="0"/>
                <a:cs typeface="Century Gothic" charset="0"/>
              </a:rPr>
              <a:t>awareness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32" name="Picture 31"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3333750"/>
            <a:ext cx="2362200" cy="2362200"/>
          </a:xfrm>
          <a:prstGeom prst="rect">
            <a:avLst/>
          </a:prstGeom>
        </p:spPr>
      </p:pic>
      <p:sp>
        <p:nvSpPr>
          <p:cNvPr id="33" name="TextBox 32"/>
          <p:cNvSpPr txBox="1"/>
          <p:nvPr/>
        </p:nvSpPr>
        <p:spPr>
          <a:xfrm>
            <a:off x="3030854" y="5574448"/>
            <a:ext cx="6974179"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1595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Personality Typing? Why?</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322122" y="1240319"/>
            <a:ext cx="928860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DEVELOP teams must storm – form – norm – perform in only 10 weeks! Working together is critical to that success, and part of working together is understanding each other and ourselves.</a:t>
            </a:r>
          </a:p>
          <a:p>
            <a:pPr marL="285750" indent="-285750">
              <a:spcBef>
                <a:spcPts val="0"/>
              </a:spcBef>
              <a:spcAft>
                <a:spcPts val="600"/>
              </a:spcAft>
              <a:buClr>
                <a:srgbClr val="EF282F"/>
              </a:buClr>
              <a:buFont typeface="Webdings" panose="05030102010509060703" pitchFamily="18" charset="2"/>
              <a:buChar char="4"/>
            </a:pPr>
            <a:r>
              <a:rPr lang="en-US" sz="1800" dirty="0" smtClean="0"/>
              <a:t>Personality typing provides an opportunity for:</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Introspection: </a:t>
            </a:r>
            <a:r>
              <a:rPr lang="en-US" sz="1600" dirty="0"/>
              <a:t>to understand your tendencies and motivations, strengths and weaknesses, and innate preferences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Interpersonal </a:t>
            </a:r>
            <a:r>
              <a:rPr lang="en-US" sz="1600" dirty="0" smtClean="0">
                <a:solidFill>
                  <a:srgbClr val="0061AA"/>
                </a:solidFill>
              </a:rPr>
              <a:t>skill development: </a:t>
            </a:r>
            <a:r>
              <a:rPr lang="en-US" sz="1600" dirty="0"/>
              <a:t>recognize these traits in others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Common </a:t>
            </a:r>
            <a:r>
              <a:rPr lang="en-US" sz="1600" dirty="0" smtClean="0">
                <a:solidFill>
                  <a:srgbClr val="0061AA"/>
                </a:solidFill>
              </a:rPr>
              <a:t>language</a:t>
            </a:r>
            <a:r>
              <a:rPr lang="en-US" sz="1600" dirty="0">
                <a:solidFill>
                  <a:srgbClr val="0061AA"/>
                </a:solidFill>
              </a:rPr>
              <a:t>: </a:t>
            </a:r>
            <a:r>
              <a:rPr lang="en-US" sz="1600" dirty="0"/>
              <a:t>provides terminology for identifying inherent nature</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Freedom: </a:t>
            </a:r>
            <a:r>
              <a:rPr lang="en-US" sz="1600" dirty="0"/>
              <a:t>assesses what’s “normal”, identifies inherent needs, and helps alleviate pressure, all so you can be accepted for just being you</a:t>
            </a:r>
          </a:p>
          <a:p>
            <a:pPr marL="285750" indent="-285750">
              <a:spcBef>
                <a:spcPts val="0"/>
              </a:spcBef>
              <a:spcAft>
                <a:spcPts val="600"/>
              </a:spcAft>
              <a:buClr>
                <a:srgbClr val="EF282F"/>
              </a:buClr>
              <a:buFont typeface="Webdings" panose="05030102010509060703" pitchFamily="18" charset="2"/>
              <a:buChar char="4"/>
            </a:pPr>
            <a:r>
              <a:rPr lang="en-US" sz="1800" dirty="0" smtClean="0"/>
              <a:t>Benefits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dirty="0"/>
              <a:t>Amplified strengths, minimized weaknesses</a:t>
            </a:r>
          </a:p>
          <a:p>
            <a:pPr marL="742950" lvl="1" indent="-285750">
              <a:spcBef>
                <a:spcPts val="0"/>
              </a:spcBef>
              <a:spcAft>
                <a:spcPts val="600"/>
              </a:spcAft>
              <a:buClr>
                <a:srgbClr val="EF282F"/>
              </a:buClr>
              <a:buFont typeface="Arial" panose="020B0604020202020204" pitchFamily="34" charset="0"/>
              <a:buChar char="•"/>
            </a:pPr>
            <a:r>
              <a:rPr lang="en-US" dirty="0"/>
              <a:t>Improved interaction and communication</a:t>
            </a:r>
          </a:p>
          <a:p>
            <a:pPr marL="742950" lvl="1" indent="-285750">
              <a:spcBef>
                <a:spcPts val="0"/>
              </a:spcBef>
              <a:spcAft>
                <a:spcPts val="600"/>
              </a:spcAft>
              <a:buClr>
                <a:srgbClr val="EF282F"/>
              </a:buClr>
              <a:buFont typeface="Arial" panose="020B0604020202020204" pitchFamily="34" charset="0"/>
              <a:buChar char="•"/>
            </a:pPr>
            <a:r>
              <a:rPr lang="en-US" dirty="0"/>
              <a:t>Enriched team dynamic and relationships</a:t>
            </a:r>
          </a:p>
          <a:p>
            <a:pPr marL="742950" lvl="1" indent="-285750">
              <a:spcBef>
                <a:spcPts val="0"/>
              </a:spcBef>
              <a:spcAft>
                <a:spcPts val="600"/>
              </a:spcAft>
              <a:buClr>
                <a:srgbClr val="EF282F"/>
              </a:buClr>
              <a:buFont typeface="Arial" panose="020B0604020202020204" pitchFamily="34" charset="0"/>
              <a:buChar char="•"/>
            </a:pPr>
            <a:r>
              <a:rPr lang="en-US" dirty="0"/>
              <a:t>Increased understanding and patience</a:t>
            </a:r>
          </a:p>
          <a:p>
            <a:pPr marL="742950" lvl="1" indent="-285750">
              <a:spcBef>
                <a:spcPts val="0"/>
              </a:spcBef>
              <a:spcAft>
                <a:spcPts val="600"/>
              </a:spcAft>
              <a:buClr>
                <a:srgbClr val="EF282F"/>
              </a:buClr>
              <a:buFont typeface="Arial" panose="020B0604020202020204" pitchFamily="34" charset="0"/>
              <a:buChar char="•"/>
            </a:pPr>
            <a:r>
              <a:rPr lang="en-US" dirty="0"/>
              <a:t>Enhanced leadership capabilities</a:t>
            </a:r>
          </a:p>
          <a:p>
            <a:pPr marL="742950" lvl="1" indent="-285750">
              <a:spcBef>
                <a:spcPts val="0"/>
              </a:spcBef>
              <a:spcAft>
                <a:spcPts val="600"/>
              </a:spcAft>
              <a:buClr>
                <a:srgbClr val="EF282F"/>
              </a:buClr>
              <a:buFont typeface="Arial" panose="020B0604020202020204" pitchFamily="34" charset="0"/>
              <a:buChar char="•"/>
            </a:pPr>
            <a:r>
              <a:rPr lang="en-US" dirty="0"/>
              <a:t>Increased team performance and efficiency</a:t>
            </a:r>
          </a:p>
          <a:p>
            <a:pPr marL="742950" lvl="1" indent="-285750">
              <a:spcBef>
                <a:spcPts val="0"/>
              </a:spcBef>
              <a:spcAft>
                <a:spcPts val="600"/>
              </a:spcAft>
              <a:buClr>
                <a:srgbClr val="EF282F"/>
              </a:buClr>
              <a:buFont typeface="Arial" panose="020B0604020202020204" pitchFamily="34" charset="0"/>
              <a:buChar char="•"/>
            </a:pPr>
            <a:r>
              <a:rPr lang="en-US" dirty="0"/>
              <a:t>Broadened viewpoints and awareness</a:t>
            </a:r>
          </a:p>
          <a:p>
            <a:pPr marL="742950" lvl="1" indent="-285750">
              <a:spcBef>
                <a:spcPts val="0"/>
              </a:spcBef>
              <a:spcAft>
                <a:spcPts val="600"/>
              </a:spcAft>
              <a:buClr>
                <a:srgbClr val="EF282F"/>
              </a:buClr>
              <a:buFont typeface="Arial" panose="020B0604020202020204" pitchFamily="34" charset="0"/>
              <a:buChar char="•"/>
            </a:pPr>
            <a:r>
              <a:rPr lang="en-US" dirty="0"/>
              <a:t>Enhanced job selection and satisfaction </a:t>
            </a:r>
          </a:p>
          <a:p>
            <a:pPr marL="742950" lvl="1" indent="-285750">
              <a:spcBef>
                <a:spcPts val="0"/>
              </a:spcBef>
              <a:spcAft>
                <a:spcPts val="600"/>
              </a:spcAft>
              <a:buClr>
                <a:srgbClr val="EF282F"/>
              </a:buClr>
              <a:buFont typeface="Arial" panose="020B0604020202020204" pitchFamily="34" charset="0"/>
              <a:buChar char="•"/>
            </a:pPr>
            <a:r>
              <a:rPr lang="en-US" dirty="0"/>
              <a:t>Balanced and diverse teams</a:t>
            </a:r>
          </a:p>
          <a:p>
            <a:pPr marL="742950" lvl="1" indent="-285750">
              <a:spcBef>
                <a:spcPts val="0"/>
              </a:spcBef>
              <a:spcAft>
                <a:spcPts val="1800"/>
              </a:spcAft>
              <a:buClr>
                <a:srgbClr val="EF282F"/>
              </a:buClr>
              <a:buFont typeface="Arial" panose="020B0604020202020204" pitchFamily="34" charset="0"/>
              <a:buChar char="•"/>
            </a:pPr>
            <a:endParaRPr lang="en-US" dirty="0" smtClean="0"/>
          </a:p>
        </p:txBody>
      </p:sp>
      <p:pic>
        <p:nvPicPr>
          <p:cNvPr id="22" name="Picture 21" descr="social-psycholog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285" y="3980329"/>
            <a:ext cx="2658215" cy="266149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ESTJ: The Supervisor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2" name="Rounded Rectangle 41"/>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3" name="TextBox 42"/>
          <p:cNvSpPr txBox="1"/>
          <p:nvPr/>
        </p:nvSpPr>
        <p:spPr>
          <a:xfrm>
            <a:off x="3114675" y="14774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44" name="TextBox 43"/>
          <p:cNvSpPr txBox="1"/>
          <p:nvPr/>
        </p:nvSpPr>
        <p:spPr>
          <a:xfrm>
            <a:off x="3114675" y="19346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45" name="TextBox 44"/>
          <p:cNvSpPr txBox="1"/>
          <p:nvPr/>
        </p:nvSpPr>
        <p:spPr>
          <a:xfrm>
            <a:off x="3114675" y="23918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46" name="TextBox 45"/>
          <p:cNvSpPr txBox="1"/>
          <p:nvPr/>
        </p:nvSpPr>
        <p:spPr>
          <a:xfrm>
            <a:off x="3114675" y="2860704"/>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47" name="TextBox 46"/>
          <p:cNvSpPr txBox="1"/>
          <p:nvPr/>
        </p:nvSpPr>
        <p:spPr>
          <a:xfrm>
            <a:off x="3114675" y="3290888"/>
            <a:ext cx="685990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solidFill>
                  <a:schemeClr val="tx1">
                    <a:lumMod val="75000"/>
                    <a:lumOff val="25000"/>
                  </a:schemeClr>
                </a:solidFill>
                <a:latin typeface="Century Gothic" charset="0"/>
                <a:ea typeface="Century Gothic" charset="0"/>
                <a:cs typeface="Century Gothic" charset="0"/>
              </a:rPr>
              <a:t>productivity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8" name="Picture 47"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3385067"/>
            <a:ext cx="2362200" cy="2362200"/>
          </a:xfrm>
          <a:prstGeom prst="rect">
            <a:avLst/>
          </a:prstGeom>
        </p:spPr>
      </p:pic>
      <p:sp>
        <p:nvSpPr>
          <p:cNvPr id="49" name="TextBox 48"/>
          <p:cNvSpPr txBox="1"/>
          <p:nvPr/>
        </p:nvSpPr>
        <p:spPr>
          <a:xfrm>
            <a:off x="3099435" y="5515275"/>
            <a:ext cx="685990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88020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ISTJ: The Inspector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4" name="TextBox 43"/>
          <p:cNvSpPr txBox="1"/>
          <p:nvPr/>
        </p:nvSpPr>
        <p:spPr>
          <a:xfrm>
            <a:off x="3143250" y="13800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45" name="TextBox 44"/>
          <p:cNvSpPr txBox="1"/>
          <p:nvPr/>
        </p:nvSpPr>
        <p:spPr>
          <a:xfrm>
            <a:off x="3143250" y="18372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46" name="TextBox 45"/>
          <p:cNvSpPr txBox="1"/>
          <p:nvPr/>
        </p:nvSpPr>
        <p:spPr>
          <a:xfrm>
            <a:off x="3143250" y="22944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47" name="TextBox 46"/>
          <p:cNvSpPr txBox="1"/>
          <p:nvPr/>
        </p:nvSpPr>
        <p:spPr>
          <a:xfrm>
            <a:off x="3143250" y="2763334"/>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8" name="TextBox 47"/>
          <p:cNvSpPr txBox="1"/>
          <p:nvPr/>
        </p:nvSpPr>
        <p:spPr>
          <a:xfrm>
            <a:off x="3219450" y="3328988"/>
            <a:ext cx="6861810"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solidFill>
                  <a:schemeClr val="tx1">
                    <a:lumMod val="75000"/>
                    <a:lumOff val="25000"/>
                  </a:schemeClr>
                </a:solidFill>
                <a:latin typeface="Century Gothic" charset="0"/>
                <a:ea typeface="Century Gothic" charset="0"/>
                <a:cs typeface="Century Gothic" charset="0"/>
              </a:rPr>
              <a:t>world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267075"/>
            <a:ext cx="2362200" cy="2362200"/>
          </a:xfrm>
          <a:prstGeom prst="rect">
            <a:avLst/>
          </a:prstGeom>
        </p:spPr>
      </p:pic>
      <p:sp>
        <p:nvSpPr>
          <p:cNvPr id="50" name="TextBox 49"/>
          <p:cNvSpPr txBox="1"/>
          <p:nvPr/>
        </p:nvSpPr>
        <p:spPr>
          <a:xfrm>
            <a:off x="3219450" y="5623978"/>
            <a:ext cx="669736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604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ENFJ: The Teacher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2" name="Rounded Rectangle 41"/>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81350" y="13715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45" name="TextBox 44"/>
          <p:cNvSpPr txBox="1"/>
          <p:nvPr/>
        </p:nvSpPr>
        <p:spPr>
          <a:xfrm>
            <a:off x="3181350" y="18287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46" name="TextBox 45"/>
          <p:cNvSpPr txBox="1"/>
          <p:nvPr/>
        </p:nvSpPr>
        <p:spPr>
          <a:xfrm>
            <a:off x="3181350" y="22859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47" name="TextBox 46"/>
          <p:cNvSpPr txBox="1"/>
          <p:nvPr/>
        </p:nvSpPr>
        <p:spPr>
          <a:xfrm>
            <a:off x="3181350" y="2754865"/>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48" name="TextBox 47"/>
          <p:cNvSpPr txBox="1"/>
          <p:nvPr/>
        </p:nvSpPr>
        <p:spPr>
          <a:xfrm>
            <a:off x="3227070" y="3321368"/>
            <a:ext cx="687959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264932"/>
            <a:ext cx="2362200" cy="2362200"/>
          </a:xfrm>
          <a:prstGeom prst="rect">
            <a:avLst/>
          </a:prstGeom>
        </p:spPr>
      </p:pic>
      <p:sp>
        <p:nvSpPr>
          <p:cNvPr id="50" name="TextBox 49"/>
          <p:cNvSpPr txBox="1"/>
          <p:nvPr/>
        </p:nvSpPr>
        <p:spPr>
          <a:xfrm>
            <a:off x="3204209" y="5608738"/>
            <a:ext cx="6751494"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92228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INFJ: The Counselor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67049" y="13012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46" name="TextBox 45"/>
          <p:cNvSpPr txBox="1"/>
          <p:nvPr/>
        </p:nvSpPr>
        <p:spPr>
          <a:xfrm>
            <a:off x="3067049" y="17584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47" name="TextBox 46"/>
          <p:cNvSpPr txBox="1"/>
          <p:nvPr/>
        </p:nvSpPr>
        <p:spPr>
          <a:xfrm>
            <a:off x="3067049" y="22156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48" name="TextBox 47"/>
          <p:cNvSpPr txBox="1"/>
          <p:nvPr/>
        </p:nvSpPr>
        <p:spPr>
          <a:xfrm>
            <a:off x="3067049" y="2684503"/>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49" name="TextBox 48"/>
          <p:cNvSpPr txBox="1"/>
          <p:nvPr/>
        </p:nvSpPr>
        <p:spPr>
          <a:xfrm>
            <a:off x="3112769" y="3182423"/>
            <a:ext cx="6930391"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194567"/>
            <a:ext cx="2362200" cy="2362200"/>
          </a:xfrm>
          <a:prstGeom prst="rect">
            <a:avLst/>
          </a:prstGeom>
        </p:spPr>
      </p:pic>
      <p:sp>
        <p:nvSpPr>
          <p:cNvPr id="51" name="TextBox 50"/>
          <p:cNvSpPr txBox="1"/>
          <p:nvPr/>
        </p:nvSpPr>
        <p:spPr>
          <a:xfrm>
            <a:off x="3112769" y="5416453"/>
            <a:ext cx="6801348"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401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INFP: The Healer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3" name="Rounded Rectangle 22"/>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048000" y="12895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45" name="TextBox 44"/>
          <p:cNvSpPr txBox="1"/>
          <p:nvPr/>
        </p:nvSpPr>
        <p:spPr>
          <a:xfrm>
            <a:off x="3048000" y="17467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46" name="TextBox 45"/>
          <p:cNvSpPr txBox="1"/>
          <p:nvPr/>
        </p:nvSpPr>
        <p:spPr>
          <a:xfrm>
            <a:off x="3048000" y="22039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47" name="TextBox 46"/>
          <p:cNvSpPr txBox="1"/>
          <p:nvPr/>
        </p:nvSpPr>
        <p:spPr>
          <a:xfrm>
            <a:off x="3048000" y="2672835"/>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48" name="TextBox 47"/>
          <p:cNvSpPr txBox="1"/>
          <p:nvPr/>
        </p:nvSpPr>
        <p:spPr>
          <a:xfrm>
            <a:off x="3086100" y="3252788"/>
            <a:ext cx="7024077"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solidFill>
                  <a:schemeClr val="tx1">
                    <a:lumMod val="75000"/>
                    <a:lumOff val="25000"/>
                  </a:schemeClr>
                </a:solidFill>
                <a:latin typeface="Century Gothic" charset="0"/>
                <a:ea typeface="Century Gothic" charset="0"/>
                <a:cs typeface="Century Gothic" charset="0"/>
              </a:rPr>
              <a:t>ideas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194567"/>
            <a:ext cx="2362200" cy="2362200"/>
          </a:xfrm>
          <a:prstGeom prst="rect">
            <a:avLst/>
          </a:prstGeom>
        </p:spPr>
      </p:pic>
      <p:sp>
        <p:nvSpPr>
          <p:cNvPr id="50" name="TextBox 49"/>
          <p:cNvSpPr txBox="1"/>
          <p:nvPr/>
        </p:nvSpPr>
        <p:spPr>
          <a:xfrm>
            <a:off x="3048000" y="5561559"/>
            <a:ext cx="6767283"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95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ENFP: The Champion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01551" y="13123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46" name="TextBox 45"/>
          <p:cNvSpPr txBox="1"/>
          <p:nvPr/>
        </p:nvSpPr>
        <p:spPr>
          <a:xfrm>
            <a:off x="3001551" y="1769534"/>
            <a:ext cx="743248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47" name="TextBox 46"/>
          <p:cNvSpPr txBox="1"/>
          <p:nvPr/>
        </p:nvSpPr>
        <p:spPr>
          <a:xfrm>
            <a:off x="3001551" y="22267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48" name="TextBox 47"/>
          <p:cNvSpPr txBox="1"/>
          <p:nvPr/>
        </p:nvSpPr>
        <p:spPr>
          <a:xfrm>
            <a:off x="3001551" y="2695602"/>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9" name="TextBox 48"/>
          <p:cNvSpPr txBox="1"/>
          <p:nvPr/>
        </p:nvSpPr>
        <p:spPr>
          <a:xfrm>
            <a:off x="3001551" y="3332748"/>
            <a:ext cx="7082717"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solidFill>
                  <a:schemeClr val="tx1">
                    <a:lumMod val="75000"/>
                    <a:lumOff val="25000"/>
                  </a:schemeClr>
                </a:solidFill>
                <a:latin typeface="Century Gothic" charset="0"/>
                <a:ea typeface="Century Gothic" charset="0"/>
                <a:cs typeface="Century Gothic" charset="0"/>
              </a:rPr>
              <a:t>leads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2993931" y="5387658"/>
            <a:ext cx="691297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51" name="Picture 4" descr="http://www.opp.com/tools/mbti/mbti-personality-types/~/media/Images/Content-images/MBTI%20type%20heads/enfp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36757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ENTP: The Inventor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00374" y="13006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46" name="TextBox 45"/>
          <p:cNvSpPr txBox="1"/>
          <p:nvPr/>
        </p:nvSpPr>
        <p:spPr>
          <a:xfrm>
            <a:off x="3000374" y="17578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47" name="TextBox 46"/>
          <p:cNvSpPr txBox="1"/>
          <p:nvPr/>
        </p:nvSpPr>
        <p:spPr>
          <a:xfrm>
            <a:off x="3000374" y="22150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48" name="TextBox 47"/>
          <p:cNvSpPr txBox="1"/>
          <p:nvPr/>
        </p:nvSpPr>
        <p:spPr>
          <a:xfrm>
            <a:off x="3000375" y="2683907"/>
            <a:ext cx="7266809"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49" name="TextBox 48"/>
          <p:cNvSpPr txBox="1"/>
          <p:nvPr/>
        </p:nvSpPr>
        <p:spPr>
          <a:xfrm>
            <a:off x="3000374" y="3181827"/>
            <a:ext cx="7091705" cy="2031325"/>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50" name="TextBox 49"/>
          <p:cNvSpPr txBox="1"/>
          <p:nvPr/>
        </p:nvSpPr>
        <p:spPr>
          <a:xfrm>
            <a:off x="3000374" y="5278697"/>
            <a:ext cx="6825100" cy="800219"/>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8241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INTP: The Architect</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43250" y="14478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46" name="TextBox 45"/>
          <p:cNvSpPr txBox="1"/>
          <p:nvPr/>
        </p:nvSpPr>
        <p:spPr>
          <a:xfrm>
            <a:off x="3143250" y="19050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47" name="TextBox 46"/>
          <p:cNvSpPr txBox="1"/>
          <p:nvPr/>
        </p:nvSpPr>
        <p:spPr>
          <a:xfrm>
            <a:off x="3143250" y="23622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48" name="TextBox 47"/>
          <p:cNvSpPr txBox="1"/>
          <p:nvPr/>
        </p:nvSpPr>
        <p:spPr>
          <a:xfrm>
            <a:off x="3143250" y="2831068"/>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49" name="TextBox 48"/>
          <p:cNvSpPr txBox="1"/>
          <p:nvPr/>
        </p:nvSpPr>
        <p:spPr>
          <a:xfrm>
            <a:off x="3166110" y="3328988"/>
            <a:ext cx="6948829"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solidFill>
                  <a:schemeClr val="tx1">
                    <a:lumMod val="75000"/>
                    <a:lumOff val="25000"/>
                  </a:schemeClr>
                </a:solidFill>
                <a:latin typeface="Century Gothic" charset="0"/>
                <a:ea typeface="Century Gothic" charset="0"/>
                <a:cs typeface="Century Gothic" charset="0"/>
              </a:rPr>
              <a:t>beliefs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87216" y="5575757"/>
            <a:ext cx="6811981"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332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ISTP: The Operator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19426" y="13123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46" name="TextBox 45"/>
          <p:cNvSpPr txBox="1"/>
          <p:nvPr/>
        </p:nvSpPr>
        <p:spPr>
          <a:xfrm>
            <a:off x="3019426" y="17695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47" name="TextBox 46"/>
          <p:cNvSpPr txBox="1"/>
          <p:nvPr/>
        </p:nvSpPr>
        <p:spPr>
          <a:xfrm>
            <a:off x="3019426" y="22267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48" name="TextBox 47"/>
          <p:cNvSpPr txBox="1"/>
          <p:nvPr/>
        </p:nvSpPr>
        <p:spPr>
          <a:xfrm>
            <a:off x="3019426" y="2695600"/>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49" name="TextBox 48"/>
          <p:cNvSpPr txBox="1"/>
          <p:nvPr/>
        </p:nvSpPr>
        <p:spPr>
          <a:xfrm>
            <a:off x="3019426" y="3246996"/>
            <a:ext cx="705167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solidFill>
                  <a:schemeClr val="tx1">
                    <a:lumMod val="75000"/>
                    <a:lumOff val="25000"/>
                  </a:schemeClr>
                </a:solidFill>
                <a:latin typeface="Century Gothic" charset="0"/>
                <a:ea typeface="Century Gothic" charset="0"/>
                <a:cs typeface="Century Gothic" charset="0"/>
              </a:rPr>
              <a:t>theory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011805" y="5543324"/>
            <a:ext cx="6728752"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207077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ESTP: The Promoter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05150" y="14478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46" name="TextBox 45"/>
          <p:cNvSpPr txBox="1"/>
          <p:nvPr/>
        </p:nvSpPr>
        <p:spPr>
          <a:xfrm>
            <a:off x="3105150" y="19050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47" name="TextBox 46"/>
          <p:cNvSpPr txBox="1"/>
          <p:nvPr/>
        </p:nvSpPr>
        <p:spPr>
          <a:xfrm>
            <a:off x="3105150" y="23622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48" name="TextBox 47"/>
          <p:cNvSpPr txBox="1"/>
          <p:nvPr/>
        </p:nvSpPr>
        <p:spPr>
          <a:xfrm>
            <a:off x="3105150" y="2831068"/>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49" name="TextBox 48"/>
          <p:cNvSpPr txBox="1"/>
          <p:nvPr/>
        </p:nvSpPr>
        <p:spPr>
          <a:xfrm>
            <a:off x="3105150" y="3328987"/>
            <a:ext cx="68770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solidFill>
                  <a:schemeClr val="tx1">
                    <a:lumMod val="75000"/>
                    <a:lumOff val="25000"/>
                  </a:schemeClr>
                </a:solidFill>
                <a:latin typeface="Century Gothic" charset="0"/>
                <a:ea typeface="Century Gothic" charset="0"/>
                <a:cs typeface="Century Gothic" charset="0"/>
              </a:rPr>
              <a:t>intuitive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05150" y="5248512"/>
            <a:ext cx="669764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5149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p:cNvSpPr txBox="1">
            <a:spLocks/>
          </p:cNvSpPr>
          <p:nvPr/>
        </p:nvSpPr>
        <p:spPr>
          <a:xfrm>
            <a:off x="2491202" y="3684495"/>
            <a:ext cx="7176295" cy="307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endParaRPr lang="en-US" sz="1800" dirty="0" smtClean="0"/>
          </a:p>
          <a:p>
            <a:pPr>
              <a:spcBef>
                <a:spcPts val="0"/>
              </a:spcBef>
              <a:spcAft>
                <a:spcPts val="1800"/>
              </a:spcAft>
              <a:buClr>
                <a:srgbClr val="EF282F"/>
              </a:buClr>
            </a:pPr>
            <a:r>
              <a:rPr lang="en-US" sz="1800" b="1" dirty="0" smtClean="0">
                <a:solidFill>
                  <a:srgbClr val="0061AA"/>
                </a:solidFill>
              </a:rPr>
              <a:t>NASA’s 4D System</a:t>
            </a:r>
          </a:p>
          <a:p>
            <a:pPr marL="285750" indent="-285750">
              <a:spcBef>
                <a:spcPts val="0"/>
              </a:spcBef>
              <a:spcAft>
                <a:spcPts val="1800"/>
              </a:spcAft>
              <a:buClr>
                <a:srgbClr val="EF282F"/>
              </a:buClr>
              <a:buFont typeface="Webdings" panose="05030102010509060703" pitchFamily="18" charset="2"/>
              <a:buChar char="4"/>
            </a:pPr>
            <a:r>
              <a:rPr lang="en-US" sz="1800" dirty="0"/>
              <a:t>Foundation </a:t>
            </a:r>
            <a:r>
              <a:rPr lang="en-US" sz="1800" dirty="0" smtClean="0"/>
              <a:t>of </a:t>
            </a:r>
            <a:r>
              <a:rPr lang="en-US" sz="1800" dirty="0"/>
              <a:t>MBTI, developed by Charles </a:t>
            </a:r>
            <a:r>
              <a:rPr lang="en-US" sz="1800" dirty="0" err="1"/>
              <a:t>Pellerin</a:t>
            </a:r>
            <a:r>
              <a:rPr lang="en-US" sz="1800" dirty="0"/>
              <a:t>, refines personalities to four types</a:t>
            </a:r>
          </a:p>
          <a:p>
            <a:pPr marL="285750" indent="-285750">
              <a:spcBef>
                <a:spcPts val="0"/>
              </a:spcBef>
              <a:spcAft>
                <a:spcPts val="1800"/>
              </a:spcAft>
              <a:buClr>
                <a:srgbClr val="EF282F"/>
              </a:buClr>
              <a:buFont typeface="Webdings" panose="05030102010509060703" pitchFamily="18" charset="2"/>
              <a:buChar char="4"/>
            </a:pPr>
            <a:r>
              <a:rPr lang="en-US" sz="1800" dirty="0"/>
              <a:t>Applicable to individuals and organizations</a:t>
            </a:r>
          </a:p>
          <a:p>
            <a:pPr marL="285750" indent="-285750">
              <a:spcBef>
                <a:spcPts val="0"/>
              </a:spcBef>
              <a:spcAft>
                <a:spcPts val="1800"/>
              </a:spcAft>
              <a:buClr>
                <a:srgbClr val="EF282F"/>
              </a:buClr>
              <a:buFont typeface="Webdings" panose="05030102010509060703" pitchFamily="18" charset="2"/>
              <a:buChar char="4"/>
            </a:pPr>
            <a:r>
              <a:rPr lang="en-US" sz="1800" dirty="0"/>
              <a:t>Created to help science/engineering teams (like those at NASA) boost performance and avoid mistakes</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Two Approaches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7176295"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smtClean="0">
                <a:solidFill>
                  <a:srgbClr val="0061AA"/>
                </a:solidFill>
              </a:rPr>
              <a:t>Myers Briggs Indicator Type</a:t>
            </a:r>
          </a:p>
          <a:p>
            <a:pPr marL="285750" indent="-285750">
              <a:spcBef>
                <a:spcPts val="0"/>
              </a:spcBef>
              <a:spcAft>
                <a:spcPts val="1800"/>
              </a:spcAft>
              <a:buClr>
                <a:srgbClr val="EF282F"/>
              </a:buClr>
              <a:buFont typeface="Webdings" panose="05030102010509060703" pitchFamily="18" charset="2"/>
              <a:buChar char="4"/>
            </a:pPr>
            <a:r>
              <a:rPr lang="en-US" sz="1800" dirty="0"/>
              <a:t>Based on Carl Jung’s work, developed by Katharine Cook Briggs and Isabel Briggs Myers, categorizes personalities into 16 types</a:t>
            </a:r>
          </a:p>
          <a:p>
            <a:pPr marL="285750" indent="-285750">
              <a:spcBef>
                <a:spcPts val="0"/>
              </a:spcBef>
              <a:spcAft>
                <a:spcPts val="1800"/>
              </a:spcAft>
              <a:buClr>
                <a:srgbClr val="EF282F"/>
              </a:buClr>
              <a:buFont typeface="Webdings" panose="05030102010509060703" pitchFamily="18" charset="2"/>
              <a:buChar char="4"/>
            </a:pPr>
            <a:r>
              <a:rPr lang="en-US" sz="1800" dirty="0"/>
              <a:t>Created to put psychological theory to practical use - assisting women entering the WWII workforce with job </a:t>
            </a:r>
            <a:r>
              <a:rPr lang="en-US" sz="1800" dirty="0" smtClean="0"/>
              <a:t>selection</a:t>
            </a:r>
            <a:endParaRPr lang="en-US" sz="1800"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40" name="Picture 39" descr="51jlm-V-D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8846">
            <a:off x="584538" y="4043335"/>
            <a:ext cx="1582038" cy="2354224"/>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ISFJ: The Protector </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52775" y="14478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46" name="TextBox 45"/>
          <p:cNvSpPr txBox="1"/>
          <p:nvPr/>
        </p:nvSpPr>
        <p:spPr>
          <a:xfrm>
            <a:off x="3152775" y="19050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47" name="TextBox 46"/>
          <p:cNvSpPr txBox="1"/>
          <p:nvPr/>
        </p:nvSpPr>
        <p:spPr>
          <a:xfrm>
            <a:off x="3152775" y="23622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48" name="TextBox 47"/>
          <p:cNvSpPr txBox="1"/>
          <p:nvPr/>
        </p:nvSpPr>
        <p:spPr>
          <a:xfrm>
            <a:off x="3152775" y="2831068"/>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50" name="TextBox 49"/>
          <p:cNvSpPr txBox="1"/>
          <p:nvPr/>
        </p:nvSpPr>
        <p:spPr>
          <a:xfrm>
            <a:off x="3152775" y="5395564"/>
            <a:ext cx="6661785"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a:t>
            </a:r>
            <a:r>
              <a:rPr lang="en-US" sz="1500" dirty="0" smtClean="0">
                <a:solidFill>
                  <a:schemeClr val="tx1">
                    <a:lumMod val="75000"/>
                    <a:lumOff val="25000"/>
                  </a:schemeClr>
                </a:solidFill>
                <a:latin typeface="Century Gothic" charset="0"/>
                <a:ea typeface="Century Gothic" charset="0"/>
                <a:cs typeface="Century Gothic" charset="0"/>
              </a:rPr>
              <a:t>George </a:t>
            </a:r>
            <a:r>
              <a:rPr lang="en-US" sz="1500" dirty="0">
                <a:solidFill>
                  <a:schemeClr val="tx1">
                    <a:lumMod val="75000"/>
                    <a:lumOff val="25000"/>
                  </a:schemeClr>
                </a:solidFill>
                <a:latin typeface="Century Gothic" charset="0"/>
                <a:ea typeface="Century Gothic" charset="0"/>
                <a:cs typeface="Century Gothic" charset="0"/>
              </a:rPr>
              <a:t>H.W. Bush, King George IV, Dr. Watson</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3152775" y="3312079"/>
            <a:ext cx="6859905"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solidFill>
                  <a:schemeClr val="tx1">
                    <a:lumMod val="75000"/>
                    <a:lumOff val="25000"/>
                  </a:schemeClr>
                </a:solidFill>
                <a:latin typeface="Century Gothic" charset="0"/>
                <a:ea typeface="Century Gothic" charset="0"/>
                <a:cs typeface="Century Gothic" charset="0"/>
              </a:rPr>
              <a:t>values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9525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ESFJ: The Provider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43249" y="14478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46" name="TextBox 45"/>
          <p:cNvSpPr txBox="1"/>
          <p:nvPr/>
        </p:nvSpPr>
        <p:spPr>
          <a:xfrm>
            <a:off x="3143249" y="19050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47" name="TextBox 46"/>
          <p:cNvSpPr txBox="1"/>
          <p:nvPr/>
        </p:nvSpPr>
        <p:spPr>
          <a:xfrm>
            <a:off x="3143249" y="23622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48" name="TextBox 47"/>
          <p:cNvSpPr txBox="1"/>
          <p:nvPr/>
        </p:nvSpPr>
        <p:spPr>
          <a:xfrm>
            <a:off x="3143249" y="2831068"/>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49" name="TextBox 48"/>
          <p:cNvSpPr txBox="1"/>
          <p:nvPr/>
        </p:nvSpPr>
        <p:spPr>
          <a:xfrm>
            <a:off x="3143249" y="3328987"/>
            <a:ext cx="6941019"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solidFill>
                  <a:schemeClr val="tx1">
                    <a:lumMod val="75000"/>
                    <a:lumOff val="25000"/>
                  </a:schemeClr>
                </a:solidFill>
                <a:latin typeface="Century Gothic" charset="0"/>
                <a:ea typeface="Century Gothic" charset="0"/>
                <a:cs typeface="Century Gothic" charset="0"/>
              </a:rPr>
              <a:t>perceptive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43249" y="5273644"/>
            <a:ext cx="6755131"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4716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ISFP: The Composer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71826" y="13377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45" name="TextBox 44"/>
          <p:cNvSpPr txBox="1"/>
          <p:nvPr/>
        </p:nvSpPr>
        <p:spPr>
          <a:xfrm>
            <a:off x="3171826" y="17949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46" name="TextBox 45"/>
          <p:cNvSpPr txBox="1"/>
          <p:nvPr/>
        </p:nvSpPr>
        <p:spPr>
          <a:xfrm>
            <a:off x="3171826" y="22521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48" name="TextBox 47"/>
          <p:cNvSpPr txBox="1"/>
          <p:nvPr/>
        </p:nvSpPr>
        <p:spPr>
          <a:xfrm>
            <a:off x="3171826" y="2721001"/>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49" name="TextBox 48"/>
          <p:cNvSpPr txBox="1"/>
          <p:nvPr/>
        </p:nvSpPr>
        <p:spPr>
          <a:xfrm>
            <a:off x="3171826" y="3237547"/>
            <a:ext cx="6912442"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solidFill>
                  <a:schemeClr val="tx1">
                    <a:lumMod val="75000"/>
                    <a:lumOff val="25000"/>
                  </a:schemeClr>
                </a:solidFill>
                <a:latin typeface="Century Gothic" charset="0"/>
                <a:ea typeface="Century Gothic" charset="0"/>
                <a:cs typeface="Century Gothic" charset="0"/>
              </a:rPr>
              <a:t>others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71825" y="5402609"/>
            <a:ext cx="679862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7063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ESFP: The Performer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25" name="Rounded Rectangle 24"/>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7" name="TextBox 26"/>
          <p:cNvSpPr txBox="1"/>
          <p:nvPr/>
        </p:nvSpPr>
        <p:spPr>
          <a:xfrm>
            <a:off x="3095625" y="13038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8" name="TextBox 27"/>
          <p:cNvSpPr txBox="1"/>
          <p:nvPr/>
        </p:nvSpPr>
        <p:spPr>
          <a:xfrm>
            <a:off x="3095625" y="17610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9" name="TextBox 28"/>
          <p:cNvSpPr txBox="1"/>
          <p:nvPr/>
        </p:nvSpPr>
        <p:spPr>
          <a:xfrm>
            <a:off x="3095625" y="22182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30" name="TextBox 29"/>
          <p:cNvSpPr txBox="1"/>
          <p:nvPr/>
        </p:nvSpPr>
        <p:spPr>
          <a:xfrm>
            <a:off x="3095625" y="2687135"/>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31" name="TextBox 30"/>
          <p:cNvSpPr txBox="1"/>
          <p:nvPr/>
        </p:nvSpPr>
        <p:spPr>
          <a:xfrm>
            <a:off x="3095625" y="3268028"/>
            <a:ext cx="6988643"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solidFill>
                  <a:schemeClr val="tx1">
                    <a:lumMod val="75000"/>
                    <a:lumOff val="25000"/>
                  </a:schemeClr>
                </a:solidFill>
                <a:latin typeface="Century Gothic" charset="0"/>
                <a:ea typeface="Century Gothic" charset="0"/>
                <a:cs typeface="Century Gothic" charset="0"/>
              </a:rPr>
              <a:t>ways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32" name="TextBox 31"/>
          <p:cNvSpPr txBox="1"/>
          <p:nvPr/>
        </p:nvSpPr>
        <p:spPr>
          <a:xfrm>
            <a:off x="3095625" y="5416154"/>
            <a:ext cx="6791566"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088503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References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t>Myers Briggs</a:t>
            </a:r>
          </a:p>
          <a:p>
            <a:pPr marL="285750" indent="-285750">
              <a:spcBef>
                <a:spcPts val="0"/>
              </a:spcBef>
              <a:spcAft>
                <a:spcPts val="1800"/>
              </a:spcAft>
              <a:buClr>
                <a:srgbClr val="EF282F"/>
              </a:buClr>
              <a:buFont typeface="Webdings" panose="05030102010509060703" pitchFamily="18" charset="2"/>
              <a:buChar char="4"/>
            </a:pPr>
            <a:r>
              <a:rPr lang="en-US" sz="1800" dirty="0" smtClean="0">
                <a:hlinkClick r:id="rId3"/>
              </a:rPr>
              <a:t>www.typefinder.com/view/types</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4"/>
              </a:rPr>
              <a:t>www.myersbriggs.org</a:t>
            </a:r>
            <a:r>
              <a:rPr lang="en-US" sz="1800" dirty="0" smtClean="0">
                <a:hlinkClick r:id="rId4"/>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5"/>
              </a:rPr>
              <a:t>http://kindredgrace.com/mbti</a:t>
            </a:r>
            <a:r>
              <a:rPr lang="en-US" sz="1800" dirty="0" smtClean="0">
                <a:hlinkClick r:id="rId5"/>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6"/>
              </a:rPr>
              <a:t>www.celebritytypes.com</a:t>
            </a:r>
            <a:r>
              <a:rPr lang="en-US" sz="1800" dirty="0" smtClean="0">
                <a:hlinkClick r:id="rId6"/>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t>4D System</a:t>
            </a:r>
          </a:p>
          <a:p>
            <a:pPr marL="285750" indent="-285750">
              <a:spcBef>
                <a:spcPts val="0"/>
              </a:spcBef>
              <a:spcAft>
                <a:spcPts val="1800"/>
              </a:spcAft>
              <a:buClr>
                <a:srgbClr val="EF282F"/>
              </a:buClr>
              <a:buFont typeface="Webdings" panose="05030102010509060703" pitchFamily="18" charset="2"/>
              <a:buChar char="4"/>
            </a:pPr>
            <a:r>
              <a:rPr lang="en-US" sz="1800" dirty="0">
                <a:hlinkClick r:id="rId7"/>
              </a:rPr>
              <a:t>http://</a:t>
            </a:r>
            <a:r>
              <a:rPr lang="en-US" sz="1800" dirty="0" smtClean="0">
                <a:hlinkClick r:id="rId7"/>
              </a:rPr>
              <a:t>www.4-dsystems.com/</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8"/>
              </a:rPr>
              <a:t>http://</a:t>
            </a:r>
            <a:r>
              <a:rPr lang="en-US" sz="1800" dirty="0" smtClean="0">
                <a:hlinkClick r:id="rId8"/>
              </a:rPr>
              <a:t>faculty.winthrop.edu/olsena/CSCI475/How%20Nasa%20Builds%20Teams%20%204D%20system.pdf</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99918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270" y="-2902778"/>
            <a:ext cx="12340963" cy="771310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 Placeholder 5"/>
          <p:cNvSpPr txBox="1">
            <a:spLocks/>
          </p:cNvSpPr>
          <p:nvPr/>
        </p:nvSpPr>
        <p:spPr>
          <a:xfrm>
            <a:off x="7317020" y="5435674"/>
            <a:ext cx="4321614" cy="126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smtClean="0">
                <a:solidFill>
                  <a:schemeClr val="tx1">
                    <a:lumMod val="75000"/>
                    <a:lumOff val="25000"/>
                  </a:schemeClr>
                </a:solidFill>
              </a:rPr>
              <a:t>Teamwork makes dream work!</a:t>
            </a:r>
            <a:endParaRPr lang="en-US" sz="2800" dirty="0">
              <a:solidFill>
                <a:schemeClr val="tx1">
                  <a:lumMod val="75000"/>
                  <a:lumOff val="25000"/>
                </a:schemeClr>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870" y="673322"/>
            <a:ext cx="2061587" cy="732068"/>
          </a:xfrm>
          <a:prstGeom prst="rect">
            <a:avLst/>
          </a:prstGeom>
        </p:spPr>
      </p:pic>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Myers Briggs Type Indicator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5"/>
          <p:cNvSpPr txBox="1">
            <a:spLocks/>
          </p:cNvSpPr>
          <p:nvPr/>
        </p:nvSpPr>
        <p:spPr>
          <a:xfrm>
            <a:off x="407846" y="1240320"/>
            <a:ext cx="9202879" cy="929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Sixteen Personality Types Based on Four Dimensions of Personality</a:t>
            </a:r>
          </a:p>
          <a:p>
            <a:pPr marL="285750" indent="-285750">
              <a:spcBef>
                <a:spcPts val="0"/>
              </a:spcBef>
              <a:spcAft>
                <a:spcPts val="600"/>
              </a:spcAft>
              <a:buClr>
                <a:srgbClr val="EF282F"/>
              </a:buClr>
              <a:buFont typeface="Webdings" panose="05030102010509060703" pitchFamily="18" charset="2"/>
              <a:buChar char="4"/>
            </a:pPr>
            <a:r>
              <a:rPr lang="en-US" sz="1800" dirty="0" smtClean="0"/>
              <a:t>Four dichotomies</a:t>
            </a:r>
          </a:p>
        </p:txBody>
      </p:sp>
      <p:graphicFrame>
        <p:nvGraphicFramePr>
          <p:cNvPr id="22" name="Content Placeholder 3"/>
          <p:cNvGraphicFramePr>
            <a:graphicFrameLocks/>
          </p:cNvGraphicFramePr>
          <p:nvPr>
            <p:extLst>
              <p:ext uri="{D42A27DB-BD31-4B8C-83A1-F6EECF244321}">
                <p14:modId xmlns:p14="http://schemas.microsoft.com/office/powerpoint/2010/main" val="602273099"/>
              </p:ext>
            </p:extLst>
          </p:nvPr>
        </p:nvGraphicFramePr>
        <p:xfrm>
          <a:off x="848799" y="207957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Extroversion vs. Introversion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Attitude… Where do you get your energy?</a:t>
            </a:r>
          </a:p>
          <a:p>
            <a:pPr marL="285750" indent="-285750">
              <a:spcBef>
                <a:spcPts val="0"/>
              </a:spcBef>
              <a:spcAft>
                <a:spcPts val="600"/>
              </a:spcAft>
              <a:buClr>
                <a:srgbClr val="EF282F"/>
              </a:buClr>
              <a:buFont typeface="Webdings" panose="05030102010509060703" pitchFamily="18" charset="2"/>
              <a:buChar char="4"/>
            </a:pPr>
            <a:r>
              <a:rPr lang="en-US" sz="1800" dirty="0"/>
              <a:t>Extroversion (E): Outward-turning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outward toward people and objects</a:t>
            </a:r>
          </a:p>
          <a:p>
            <a:pPr marL="742950" lvl="1" indent="-285750">
              <a:spcBef>
                <a:spcPts val="0"/>
              </a:spcBef>
              <a:spcAft>
                <a:spcPts val="600"/>
              </a:spcAft>
              <a:buClr>
                <a:srgbClr val="EF282F"/>
              </a:buClr>
              <a:buFont typeface="Arial" panose="020B0604020202020204" pitchFamily="34" charset="0"/>
              <a:buChar char="•"/>
            </a:pPr>
            <a:r>
              <a:rPr lang="en-US" sz="1800" dirty="0"/>
              <a:t>Action-oriented</a:t>
            </a:r>
          </a:p>
          <a:p>
            <a:pPr marL="742950" lvl="1" indent="-285750">
              <a:spcBef>
                <a:spcPts val="0"/>
              </a:spcBef>
              <a:spcAft>
                <a:spcPts val="600"/>
              </a:spcAft>
              <a:buClr>
                <a:srgbClr val="EF282F"/>
              </a:buClr>
              <a:buFont typeface="Arial" panose="020B0604020202020204" pitchFamily="34" charset="0"/>
              <a:buChar char="•"/>
            </a:pPr>
            <a:r>
              <a:rPr lang="en-US" sz="1800" dirty="0"/>
              <a:t>Seek breadth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frequent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with people (need break from time spent in reflection)</a:t>
            </a:r>
          </a:p>
          <a:p>
            <a:pPr marL="742950" lvl="1" indent="-285750">
              <a:spcBef>
                <a:spcPts val="0"/>
              </a:spcBef>
              <a:spcAft>
                <a:spcPts val="600"/>
              </a:spcAft>
              <a:buClr>
                <a:srgbClr val="EF282F"/>
              </a:buClr>
              <a:buFont typeface="Arial" panose="020B0604020202020204" pitchFamily="34" charset="0"/>
              <a:buChar char="•"/>
            </a:pPr>
            <a:r>
              <a:rPr lang="en-US" sz="1800" dirty="0"/>
              <a:t>Act, then think</a:t>
            </a:r>
          </a:p>
          <a:p>
            <a:pPr marL="285750" indent="-285750">
              <a:spcBef>
                <a:spcPts val="0"/>
              </a:spcBef>
              <a:spcAft>
                <a:spcPts val="600"/>
              </a:spcAft>
              <a:buClr>
                <a:srgbClr val="EF282F"/>
              </a:buClr>
              <a:buFont typeface="Webdings" panose="05030102010509060703" pitchFamily="18" charset="2"/>
              <a:buChar char="4"/>
            </a:pPr>
            <a:r>
              <a:rPr lang="en-US" sz="1800" dirty="0" smtClean="0"/>
              <a:t>Introversion </a:t>
            </a:r>
            <a:r>
              <a:rPr lang="en-US" sz="1800" dirty="0"/>
              <a:t>(I): Inward-turning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inward toward concepts and ideas</a:t>
            </a:r>
          </a:p>
          <a:p>
            <a:pPr marL="742950" lvl="1" indent="-285750">
              <a:spcBef>
                <a:spcPts val="0"/>
              </a:spcBef>
              <a:spcAft>
                <a:spcPts val="600"/>
              </a:spcAft>
              <a:buClr>
                <a:srgbClr val="EF282F"/>
              </a:buClr>
              <a:buFont typeface="Arial" panose="020B0604020202020204" pitchFamily="34" charset="0"/>
              <a:buChar char="•"/>
            </a:pPr>
            <a:r>
              <a:rPr lang="en-US" sz="1800" dirty="0"/>
              <a:t>Thought-oriented</a:t>
            </a:r>
          </a:p>
          <a:p>
            <a:pPr marL="742950" lvl="1" indent="-285750">
              <a:spcBef>
                <a:spcPts val="0"/>
              </a:spcBef>
              <a:spcAft>
                <a:spcPts val="600"/>
              </a:spcAft>
              <a:buClr>
                <a:srgbClr val="EF282F"/>
              </a:buClr>
              <a:buFont typeface="Arial" panose="020B0604020202020204" pitchFamily="34" charset="0"/>
              <a:buChar char="•"/>
            </a:pPr>
            <a:r>
              <a:rPr lang="en-US" sz="1800" dirty="0"/>
              <a:t>Seek depth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substantial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alone (away from activity)</a:t>
            </a:r>
          </a:p>
          <a:p>
            <a:pPr marL="742950" lvl="1" indent="-285750">
              <a:spcBef>
                <a:spcPts val="0"/>
              </a:spcBef>
              <a:spcAft>
                <a:spcPts val="600"/>
              </a:spcAft>
              <a:buClr>
                <a:srgbClr val="EF282F"/>
              </a:buClr>
              <a:buFont typeface="Arial" panose="020B0604020202020204" pitchFamily="34" charset="0"/>
              <a:buChar char="•"/>
            </a:pPr>
            <a:r>
              <a:rPr lang="en-US" sz="1800" dirty="0"/>
              <a:t>Think, then </a:t>
            </a:r>
            <a:r>
              <a:rPr lang="en-US" sz="1800" dirty="0" smtClean="0"/>
              <a:t>act</a:t>
            </a:r>
          </a:p>
        </p:txBody>
      </p:sp>
      <p:pic>
        <p:nvPicPr>
          <p:cNvPr id="22" name="Picture 21" descr="Introvert-vs-Extrovert-267x300.png"/>
          <p:cNvPicPr>
            <a:picLocks noChangeAspect="1"/>
          </p:cNvPicPr>
          <p:nvPr/>
        </p:nvPicPr>
        <p:blipFill>
          <a:blip r:embed="rId3" cstate="print"/>
          <a:stretch>
            <a:fillRect/>
          </a:stretch>
        </p:blipFill>
        <p:spPr>
          <a:xfrm>
            <a:off x="7167808" y="3354200"/>
            <a:ext cx="2783280" cy="3127281"/>
          </a:xfrm>
          <a:prstGeom prst="rect">
            <a:avLst/>
          </a:prstGeom>
        </p:spPr>
      </p:pic>
      <p:pic>
        <p:nvPicPr>
          <p:cNvPr id="40" name="Picture 39" descr="extrovert-vs-introve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7247" y="1240319"/>
            <a:ext cx="2095500" cy="21138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Sensing vs. Intuition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Information Gathering… How do you take in information?</a:t>
            </a:r>
          </a:p>
          <a:p>
            <a:pPr marL="285750" indent="-285750">
              <a:spcBef>
                <a:spcPts val="0"/>
              </a:spcBef>
              <a:spcAft>
                <a:spcPts val="600"/>
              </a:spcAft>
              <a:buClr>
                <a:srgbClr val="EF282F"/>
              </a:buClr>
              <a:buFont typeface="Webdings" panose="05030102010509060703" pitchFamily="18" charset="2"/>
              <a:buChar char="4"/>
            </a:pPr>
            <a:r>
              <a:rPr lang="en-US" sz="1800" dirty="0"/>
              <a:t>Sensing (S): Experiences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present, tangible, concrete, and interpreted (collected by the five senses)</a:t>
            </a:r>
          </a:p>
          <a:p>
            <a:pPr marL="742950" lvl="1" indent="-285750">
              <a:spcBef>
                <a:spcPts val="0"/>
              </a:spcBef>
              <a:spcAft>
                <a:spcPts val="600"/>
              </a:spcAft>
              <a:buClr>
                <a:srgbClr val="EF282F"/>
              </a:buClr>
              <a:buFont typeface="Arial" panose="020B0604020202020204" pitchFamily="34" charset="0"/>
              <a:buChar char="•"/>
            </a:pPr>
            <a:r>
              <a:rPr lang="en-US" sz="1800" dirty="0"/>
              <a:t>Distrust hunches</a:t>
            </a:r>
          </a:p>
          <a:p>
            <a:pPr marL="742950" lvl="1" indent="-285750">
              <a:spcBef>
                <a:spcPts val="0"/>
              </a:spcBef>
              <a:spcAft>
                <a:spcPts val="600"/>
              </a:spcAft>
              <a:buClr>
                <a:srgbClr val="EF282F"/>
              </a:buClr>
              <a:buFont typeface="Arial" panose="020B0604020202020204" pitchFamily="34" charset="0"/>
              <a:buChar char="•"/>
            </a:pPr>
            <a:r>
              <a:rPr lang="en-US" sz="1800" dirty="0"/>
              <a:t>Prefer to look for details and facts</a:t>
            </a:r>
          </a:p>
          <a:p>
            <a:pPr marL="742950" lvl="1" indent="-285750">
              <a:spcBef>
                <a:spcPts val="0"/>
              </a:spcBef>
              <a:spcAft>
                <a:spcPts val="600"/>
              </a:spcAft>
              <a:buClr>
                <a:srgbClr val="EF282F"/>
              </a:buClr>
              <a:buFont typeface="Arial" panose="020B0604020202020204" pitchFamily="34" charset="0"/>
              <a:buChar char="•"/>
            </a:pPr>
            <a:r>
              <a:rPr lang="en-US" sz="1800" dirty="0"/>
              <a:t>Admire practical solutions</a:t>
            </a:r>
          </a:p>
          <a:p>
            <a:pPr marL="742950" lvl="1" indent="-285750">
              <a:spcBef>
                <a:spcPts val="0"/>
              </a:spcBef>
              <a:spcAft>
                <a:spcPts val="600"/>
              </a:spcAft>
              <a:buClr>
                <a:srgbClr val="EF282F"/>
              </a:buClr>
              <a:buFont typeface="Arial" panose="020B0604020202020204" pitchFamily="34" charset="0"/>
              <a:buChar char="•"/>
            </a:pPr>
            <a:r>
              <a:rPr lang="en-US" sz="1800" dirty="0"/>
              <a:t>Work at a steady pace</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data</a:t>
            </a:r>
          </a:p>
          <a:p>
            <a:pPr marL="285750" indent="-285750">
              <a:spcBef>
                <a:spcPts val="0"/>
              </a:spcBef>
              <a:spcAft>
                <a:spcPts val="600"/>
              </a:spcAft>
              <a:buClr>
                <a:srgbClr val="EF282F"/>
              </a:buClr>
              <a:buFont typeface="Webdings" panose="05030102010509060703" pitchFamily="18" charset="2"/>
              <a:buChar char="4"/>
            </a:pPr>
            <a:r>
              <a:rPr lang="en-US" sz="1800" dirty="0" smtClean="0"/>
              <a:t>Intuition </a:t>
            </a:r>
            <a:r>
              <a:rPr lang="en-US" sz="1800" dirty="0"/>
              <a:t>(N): Concepts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more abstract and theoretical, and can be associated with other information (memories/patterns)</a:t>
            </a:r>
          </a:p>
          <a:p>
            <a:pPr marL="742950" lvl="1" indent="-285750">
              <a:spcBef>
                <a:spcPts val="0"/>
              </a:spcBef>
              <a:spcAft>
                <a:spcPts val="600"/>
              </a:spcAft>
              <a:buClr>
                <a:srgbClr val="EF282F"/>
              </a:buClr>
              <a:buFont typeface="Arial" panose="020B0604020202020204" pitchFamily="34" charset="0"/>
              <a:buChar char="•"/>
            </a:pPr>
            <a:r>
              <a:rPr lang="en-US" sz="1800" dirty="0"/>
              <a:t>More interested in future possibilities &amp; big picture</a:t>
            </a:r>
          </a:p>
          <a:p>
            <a:pPr marL="742950" lvl="1" indent="-285750">
              <a:spcBef>
                <a:spcPts val="0"/>
              </a:spcBef>
              <a:spcAft>
                <a:spcPts val="600"/>
              </a:spcAft>
              <a:buClr>
                <a:srgbClr val="EF282F"/>
              </a:buClr>
              <a:buFont typeface="Arial" panose="020B0604020202020204" pitchFamily="34" charset="0"/>
              <a:buChar char="•"/>
            </a:pPr>
            <a:r>
              <a:rPr lang="en-US" sz="1800" dirty="0"/>
              <a:t>Admire creative ideas</a:t>
            </a:r>
          </a:p>
          <a:p>
            <a:pPr marL="742950" lvl="1" indent="-285750">
              <a:spcBef>
                <a:spcPts val="0"/>
              </a:spcBef>
              <a:spcAft>
                <a:spcPts val="600"/>
              </a:spcAft>
              <a:buClr>
                <a:srgbClr val="EF282F"/>
              </a:buClr>
              <a:buFont typeface="Arial" panose="020B0604020202020204" pitchFamily="34" charset="0"/>
              <a:buChar char="•"/>
            </a:pPr>
            <a:r>
              <a:rPr lang="en-US" sz="1800" dirty="0"/>
              <a:t>Work in bursts of energy</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underlying theory and principles manifested in the data</a:t>
            </a:r>
          </a:p>
        </p:txBody>
      </p:sp>
      <p:pic>
        <p:nvPicPr>
          <p:cNvPr id="40" name="Picture 39" descr="6a00d8341c570e53ef0163006da079970d-500wi.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989" y="4343105"/>
            <a:ext cx="2314733" cy="2319684"/>
          </a:xfrm>
          <a:prstGeom prst="rect">
            <a:avLst/>
          </a:prstGeom>
        </p:spPr>
      </p:pic>
      <p:pic>
        <p:nvPicPr>
          <p:cNvPr id="41" name="Picture 40" descr="6a00d8341c570e53ef0163006da079970d-500wi.jp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9792" y="1531588"/>
            <a:ext cx="2232916" cy="2319684"/>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Thinking vs. Feeling</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Decision-Making… How do you make your decisions?</a:t>
            </a:r>
          </a:p>
          <a:p>
            <a:pPr marL="285750" indent="-285750">
              <a:spcBef>
                <a:spcPts val="0"/>
              </a:spcBef>
              <a:spcAft>
                <a:spcPts val="600"/>
              </a:spcAft>
              <a:buClr>
                <a:srgbClr val="EF282F"/>
              </a:buClr>
              <a:buFont typeface="Webdings" panose="05030102010509060703" pitchFamily="18" charset="2"/>
              <a:buChar char="4"/>
            </a:pPr>
            <a:r>
              <a:rPr lang="en-US" sz="1800" dirty="0"/>
              <a:t>Thinking (T): By the Rules</a:t>
            </a:r>
          </a:p>
          <a:p>
            <a:pPr marL="742950" lvl="1" indent="-285750">
              <a:spcBef>
                <a:spcPts val="0"/>
              </a:spcBef>
              <a:spcAft>
                <a:spcPts val="600"/>
              </a:spcAft>
              <a:buClr>
                <a:srgbClr val="EF282F"/>
              </a:buClr>
              <a:buFont typeface="Arial" panose="020B0604020202020204" pitchFamily="34" charset="0"/>
              <a:buChar char="•"/>
            </a:pPr>
            <a:r>
              <a:rPr lang="en-US" sz="1800" dirty="0"/>
              <a:t>Make decisions objectively - measure by what is reasonable, logical, causal, consistent, and matching a given set of rules</a:t>
            </a:r>
          </a:p>
          <a:p>
            <a:pPr marL="742950" lvl="1" indent="-285750">
              <a:spcBef>
                <a:spcPts val="0"/>
              </a:spcBef>
              <a:spcAft>
                <a:spcPts val="600"/>
              </a:spcAft>
              <a:buClr>
                <a:srgbClr val="EF282F"/>
              </a:buClr>
              <a:buFont typeface="Arial" panose="020B0604020202020204" pitchFamily="34" charset="0"/>
              <a:buChar char="•"/>
            </a:pPr>
            <a:r>
              <a:rPr lang="en-US" sz="1800" dirty="0"/>
              <a:t>Value truth, fairness and honesty </a:t>
            </a:r>
          </a:p>
          <a:p>
            <a:pPr marL="742950" lvl="1" indent="-285750">
              <a:spcBef>
                <a:spcPts val="0"/>
              </a:spcBef>
              <a:spcAft>
                <a:spcPts val="600"/>
              </a:spcAft>
              <a:buClr>
                <a:srgbClr val="EF282F"/>
              </a:buClr>
              <a:buFont typeface="Arial" panose="020B0604020202020204" pitchFamily="34" charset="0"/>
              <a:buChar char="•"/>
            </a:pPr>
            <a:r>
              <a:rPr lang="en-US" sz="1800" dirty="0"/>
              <a:t>Tend to give very honest and direct feedback to others</a:t>
            </a:r>
          </a:p>
          <a:p>
            <a:pPr marL="742950" lvl="1" indent="-285750">
              <a:spcBef>
                <a:spcPts val="0"/>
              </a:spcBef>
              <a:spcAft>
                <a:spcPts val="600"/>
              </a:spcAft>
              <a:buClr>
                <a:srgbClr val="EF282F"/>
              </a:buClr>
              <a:buFont typeface="Arial" panose="020B0604020202020204" pitchFamily="34" charset="0"/>
              <a:buChar char="•"/>
            </a:pPr>
            <a:r>
              <a:rPr lang="en-US" sz="1800" dirty="0"/>
              <a:t>Good at seeing flaws, debating</a:t>
            </a:r>
          </a:p>
          <a:p>
            <a:pPr marL="742950" lvl="1" indent="-285750">
              <a:spcBef>
                <a:spcPts val="0"/>
              </a:spcBef>
              <a:spcAft>
                <a:spcPts val="600"/>
              </a:spcAft>
              <a:buClr>
                <a:srgbClr val="EF282F"/>
              </a:buClr>
              <a:buFont typeface="Arial" panose="020B0604020202020204" pitchFamily="34" charset="0"/>
              <a:buChar char="•"/>
            </a:pPr>
            <a:r>
              <a:rPr lang="en-US" sz="1800" dirty="0"/>
              <a:t>Motivated by achievement</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Feeling </a:t>
            </a:r>
            <a:r>
              <a:rPr lang="en-US" sz="1800" dirty="0"/>
              <a:t>(F): Empathizing </a:t>
            </a:r>
          </a:p>
          <a:p>
            <a:pPr marL="742950" lvl="1" indent="-285750">
              <a:spcBef>
                <a:spcPts val="0"/>
              </a:spcBef>
              <a:spcAft>
                <a:spcPts val="600"/>
              </a:spcAft>
              <a:buClr>
                <a:srgbClr val="EF282F"/>
              </a:buClr>
              <a:buFont typeface="Arial" panose="020B0604020202020204" pitchFamily="34" charset="0"/>
              <a:buChar char="•"/>
            </a:pPr>
            <a:r>
              <a:rPr lang="en-US" sz="1800" dirty="0"/>
              <a:t>Make decisions based on feelings - measure from the inside, associate or empathize with the situation</a:t>
            </a:r>
          </a:p>
          <a:p>
            <a:pPr marL="742950" lvl="1" indent="-285750">
              <a:spcBef>
                <a:spcPts val="0"/>
              </a:spcBef>
              <a:spcAft>
                <a:spcPts val="600"/>
              </a:spcAft>
              <a:buClr>
                <a:srgbClr val="EF282F"/>
              </a:buClr>
              <a:buFont typeface="Arial" panose="020B0604020202020204" pitchFamily="34" charset="0"/>
              <a:buChar char="•"/>
            </a:pPr>
            <a:r>
              <a:rPr lang="en-US" sz="1800" dirty="0"/>
              <a:t>Value people, harmony and compassion</a:t>
            </a:r>
          </a:p>
          <a:p>
            <a:pPr marL="742950" lvl="1" indent="-285750">
              <a:spcBef>
                <a:spcPts val="0"/>
              </a:spcBef>
              <a:spcAft>
                <a:spcPts val="600"/>
              </a:spcAft>
              <a:buClr>
                <a:srgbClr val="EF282F"/>
              </a:buClr>
              <a:buFont typeface="Arial" panose="020B0604020202020204" pitchFamily="34" charset="0"/>
              <a:buChar char="•"/>
            </a:pPr>
            <a:r>
              <a:rPr lang="en-US" sz="1800" dirty="0"/>
              <a:t>Tend to be diplomatic and tactful with feedback</a:t>
            </a:r>
          </a:p>
          <a:p>
            <a:pPr marL="742950" lvl="1" indent="-285750">
              <a:spcBef>
                <a:spcPts val="0"/>
              </a:spcBef>
              <a:spcAft>
                <a:spcPts val="600"/>
              </a:spcAft>
              <a:buClr>
                <a:srgbClr val="EF282F"/>
              </a:buClr>
              <a:buFont typeface="Arial" panose="020B0604020202020204" pitchFamily="34" charset="0"/>
              <a:buChar char="•"/>
            </a:pPr>
            <a:r>
              <a:rPr lang="en-US" sz="1800" dirty="0"/>
              <a:t>Weighs the situation to achieve the greatest harmony, consensus of the people involved</a:t>
            </a:r>
          </a:p>
          <a:p>
            <a:pPr marL="742950" lvl="1" indent="-285750">
              <a:spcBef>
                <a:spcPts val="0"/>
              </a:spcBef>
              <a:spcAft>
                <a:spcPts val="600"/>
              </a:spcAft>
              <a:buClr>
                <a:srgbClr val="EF282F"/>
              </a:buClr>
              <a:buFont typeface="Arial" panose="020B0604020202020204" pitchFamily="34" charset="0"/>
              <a:buChar char="•"/>
            </a:pPr>
            <a:r>
              <a:rPr lang="en-US" sz="1800" dirty="0"/>
              <a:t>Motivated by appreciation</a:t>
            </a:r>
          </a:p>
        </p:txBody>
      </p:sp>
      <p:pic>
        <p:nvPicPr>
          <p:cNvPr id="24" name="Picture 23" descr="heart-vs-b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20085" y="142462"/>
            <a:ext cx="2962799" cy="2468999"/>
          </a:xfrm>
          <a:prstGeom prst="ellipse">
            <a:avLst/>
          </a:prstGeom>
          <a:ln>
            <a:noFill/>
          </a:ln>
          <a:effectLst>
            <a:softEdge rad="112500"/>
          </a:effectLst>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Perceiving vs. Judging</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7" y="1120589"/>
            <a:ext cx="5718634"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Lifestyle… How do you organize your world?</a:t>
            </a:r>
          </a:p>
          <a:p>
            <a:pPr marL="285750" indent="-285750">
              <a:spcBef>
                <a:spcPts val="0"/>
              </a:spcBef>
              <a:spcAft>
                <a:spcPts val="600"/>
              </a:spcAft>
              <a:buClr>
                <a:srgbClr val="EF282F"/>
              </a:buClr>
              <a:buFont typeface="Webdings" panose="05030102010509060703" pitchFamily="18" charset="2"/>
              <a:buChar char="4"/>
            </a:pPr>
            <a:r>
              <a:rPr lang="en-US" sz="1800" dirty="0"/>
              <a:t>Perceiving (P): Spontaneous</a:t>
            </a:r>
          </a:p>
          <a:p>
            <a:pPr marL="742950" lvl="1" indent="-285750">
              <a:spcBef>
                <a:spcPts val="0"/>
              </a:spcBef>
              <a:spcAft>
                <a:spcPts val="600"/>
              </a:spcAft>
              <a:buClr>
                <a:srgbClr val="EF282F"/>
              </a:buClr>
              <a:buFont typeface="Arial" panose="020B0604020202020204" pitchFamily="34" charset="0"/>
              <a:buChar char="•"/>
            </a:pPr>
            <a:r>
              <a:rPr lang="en-US" sz="1800" dirty="0"/>
              <a:t>Like to keep options open</a:t>
            </a:r>
          </a:p>
          <a:p>
            <a:pPr marL="742950" lvl="1" indent="-285750">
              <a:spcBef>
                <a:spcPts val="0"/>
              </a:spcBef>
              <a:spcAft>
                <a:spcPts val="600"/>
              </a:spcAft>
              <a:buClr>
                <a:srgbClr val="EF282F"/>
              </a:buClr>
              <a:buFont typeface="Arial" panose="020B0604020202020204" pitchFamily="34" charset="0"/>
              <a:buChar char="•"/>
            </a:pPr>
            <a:r>
              <a:rPr lang="en-US" sz="1800" dirty="0"/>
              <a:t>Are playful and casual</a:t>
            </a:r>
          </a:p>
          <a:p>
            <a:pPr marL="742950" lvl="1" indent="-285750">
              <a:spcBef>
                <a:spcPts val="0"/>
              </a:spcBef>
              <a:spcAft>
                <a:spcPts val="600"/>
              </a:spcAft>
              <a:buClr>
                <a:srgbClr val="EF282F"/>
              </a:buClr>
              <a:buFont typeface="Arial" panose="020B0604020202020204" pitchFamily="34" charset="0"/>
              <a:buChar char="•"/>
            </a:pPr>
            <a:r>
              <a:rPr lang="en-US" sz="1800" dirty="0"/>
              <a:t>Less aware of time, may run late</a:t>
            </a:r>
          </a:p>
          <a:p>
            <a:pPr marL="742950" lvl="1" indent="-285750">
              <a:spcBef>
                <a:spcPts val="0"/>
              </a:spcBef>
              <a:spcAft>
                <a:spcPts val="600"/>
              </a:spcAft>
              <a:buClr>
                <a:srgbClr val="EF282F"/>
              </a:buClr>
              <a:buFont typeface="Arial" panose="020B0604020202020204" pitchFamily="34" charset="0"/>
              <a:buChar char="•"/>
            </a:pPr>
            <a:r>
              <a:rPr lang="en-US" sz="1800" dirty="0"/>
              <a:t>Play first, work later</a:t>
            </a:r>
          </a:p>
          <a:p>
            <a:pPr marL="742950" lvl="1" indent="-285750">
              <a:spcBef>
                <a:spcPts val="0"/>
              </a:spcBef>
              <a:spcAft>
                <a:spcPts val="600"/>
              </a:spcAft>
              <a:buClr>
                <a:srgbClr val="EF282F"/>
              </a:buClr>
              <a:buFont typeface="Arial" panose="020B0604020202020204" pitchFamily="34" charset="0"/>
              <a:buChar char="•"/>
            </a:pPr>
            <a:r>
              <a:rPr lang="en-US" sz="1800" dirty="0"/>
              <a:t>Question the need for many rules</a:t>
            </a:r>
          </a:p>
          <a:p>
            <a:pPr marL="742950" lvl="1" indent="-285750">
              <a:spcBef>
                <a:spcPts val="0"/>
              </a:spcBef>
              <a:spcAft>
                <a:spcPts val="600"/>
              </a:spcAft>
              <a:buClr>
                <a:srgbClr val="EF282F"/>
              </a:buClr>
              <a:buFont typeface="Arial" panose="020B0604020202020204" pitchFamily="34" charset="0"/>
              <a:buChar char="•"/>
            </a:pPr>
            <a:r>
              <a:rPr lang="en-US" sz="1800" dirty="0"/>
              <a:t>Find comfort in flexibility and freedom</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a:t>Judging (J): Organized</a:t>
            </a:r>
          </a:p>
          <a:p>
            <a:pPr marL="742950" lvl="1" indent="-285750">
              <a:spcBef>
                <a:spcPts val="0"/>
              </a:spcBef>
              <a:spcAft>
                <a:spcPts val="600"/>
              </a:spcAft>
              <a:buClr>
                <a:srgbClr val="EF282F"/>
              </a:buClr>
              <a:buFont typeface="Arial" panose="020B0604020202020204" pitchFamily="34" charset="0"/>
              <a:buChar char="•"/>
            </a:pPr>
            <a:r>
              <a:rPr lang="en-US" sz="1800" dirty="0"/>
              <a:t>Like to have things settled</a:t>
            </a:r>
          </a:p>
          <a:p>
            <a:pPr marL="742950" lvl="1" indent="-285750">
              <a:spcBef>
                <a:spcPts val="0"/>
              </a:spcBef>
              <a:spcAft>
                <a:spcPts val="600"/>
              </a:spcAft>
              <a:buClr>
                <a:srgbClr val="EF282F"/>
              </a:buClr>
              <a:buFont typeface="Arial" panose="020B0604020202020204" pitchFamily="34" charset="0"/>
              <a:buChar char="•"/>
            </a:pPr>
            <a:r>
              <a:rPr lang="en-US" sz="1800" dirty="0"/>
              <a:t>Take responsibility seriously</a:t>
            </a:r>
          </a:p>
          <a:p>
            <a:pPr marL="742950" lvl="1" indent="-285750">
              <a:spcBef>
                <a:spcPts val="0"/>
              </a:spcBef>
              <a:spcAft>
                <a:spcPts val="600"/>
              </a:spcAft>
              <a:buClr>
                <a:srgbClr val="EF282F"/>
              </a:buClr>
              <a:buFont typeface="Arial" panose="020B0604020202020204" pitchFamily="34" charset="0"/>
              <a:buChar char="•"/>
            </a:pPr>
            <a:r>
              <a:rPr lang="en-US" sz="1800" dirty="0"/>
              <a:t>Pay attention to time, usually prompt</a:t>
            </a:r>
          </a:p>
          <a:p>
            <a:pPr marL="742950" lvl="1" indent="-285750">
              <a:spcBef>
                <a:spcPts val="0"/>
              </a:spcBef>
              <a:spcAft>
                <a:spcPts val="600"/>
              </a:spcAft>
              <a:buClr>
                <a:srgbClr val="EF282F"/>
              </a:buClr>
              <a:buFont typeface="Arial" panose="020B0604020202020204" pitchFamily="34" charset="0"/>
              <a:buChar char="•"/>
            </a:pPr>
            <a:r>
              <a:rPr lang="en-US" sz="1800" dirty="0"/>
              <a:t>Work first, play later</a:t>
            </a:r>
          </a:p>
          <a:p>
            <a:pPr marL="742950" lvl="1" indent="-285750">
              <a:spcBef>
                <a:spcPts val="0"/>
              </a:spcBef>
              <a:spcAft>
                <a:spcPts val="600"/>
              </a:spcAft>
              <a:buClr>
                <a:srgbClr val="EF282F"/>
              </a:buClr>
              <a:buFont typeface="Arial" panose="020B0604020202020204" pitchFamily="34" charset="0"/>
              <a:buChar char="•"/>
            </a:pPr>
            <a:r>
              <a:rPr lang="en-US" sz="1800" dirty="0"/>
              <a:t>Like to make, stick with plans</a:t>
            </a:r>
          </a:p>
          <a:p>
            <a:pPr marL="742950" lvl="1" indent="-285750">
              <a:spcBef>
                <a:spcPts val="0"/>
              </a:spcBef>
              <a:spcAft>
                <a:spcPts val="600"/>
              </a:spcAft>
              <a:buClr>
                <a:srgbClr val="EF282F"/>
              </a:buClr>
              <a:buFont typeface="Arial" panose="020B0604020202020204" pitchFamily="34" charset="0"/>
              <a:buChar char="•"/>
            </a:pPr>
            <a:r>
              <a:rPr lang="en-US" sz="1800" dirty="0"/>
              <a:t>Find comfort in schedules and organization</a:t>
            </a:r>
          </a:p>
          <a:p>
            <a:pPr marL="742950" lvl="1" indent="-285750">
              <a:spcBef>
                <a:spcPts val="0"/>
              </a:spcBef>
              <a:spcAft>
                <a:spcPts val="600"/>
              </a:spcAft>
              <a:buClr>
                <a:srgbClr val="EF282F"/>
              </a:buClr>
              <a:buFont typeface="Arial" panose="020B0604020202020204" pitchFamily="34" charset="0"/>
              <a:buChar char="•"/>
            </a:pPr>
            <a:endParaRPr lang="en-US" sz="1800" dirty="0"/>
          </a:p>
        </p:txBody>
      </p:sp>
      <p:pic>
        <p:nvPicPr>
          <p:cNvPr id="41" name="Picture 40" descr="Judging Perceiving planning.png"/>
          <p:cNvPicPr>
            <a:picLocks noChangeAspect="1"/>
          </p:cNvPicPr>
          <p:nvPr/>
        </p:nvPicPr>
        <p:blipFill>
          <a:blip r:embed="rId3" cstate="print"/>
          <a:stretch>
            <a:fillRect/>
          </a:stretch>
        </p:blipFill>
        <p:spPr>
          <a:xfrm>
            <a:off x="5530611" y="1961693"/>
            <a:ext cx="4388324" cy="335706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1692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16 Types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ounded Rectangle 57"/>
          <p:cNvSpPr/>
          <p:nvPr/>
        </p:nvSpPr>
        <p:spPr>
          <a:xfrm>
            <a:off x="107258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9" name="Rounded Rectangle 58"/>
          <p:cNvSpPr/>
          <p:nvPr/>
        </p:nvSpPr>
        <p:spPr>
          <a:xfrm>
            <a:off x="298520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0" name="Rounded Rectangle 59"/>
          <p:cNvSpPr/>
          <p:nvPr/>
        </p:nvSpPr>
        <p:spPr>
          <a:xfrm>
            <a:off x="496640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61" name="Rounded Rectangle 60"/>
          <p:cNvSpPr/>
          <p:nvPr/>
        </p:nvSpPr>
        <p:spPr>
          <a:xfrm>
            <a:off x="687902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62" name="Rounded Rectangle 61"/>
          <p:cNvSpPr/>
          <p:nvPr/>
        </p:nvSpPr>
        <p:spPr>
          <a:xfrm>
            <a:off x="107258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63" name="Rounded Rectangle 62"/>
          <p:cNvSpPr/>
          <p:nvPr/>
        </p:nvSpPr>
        <p:spPr>
          <a:xfrm>
            <a:off x="298520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64" name="Rounded Rectangle 63"/>
          <p:cNvSpPr/>
          <p:nvPr/>
        </p:nvSpPr>
        <p:spPr>
          <a:xfrm>
            <a:off x="496640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65" name="Rounded Rectangle 64"/>
          <p:cNvSpPr/>
          <p:nvPr/>
        </p:nvSpPr>
        <p:spPr>
          <a:xfrm>
            <a:off x="687902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66" name="Rounded Rectangle 65"/>
          <p:cNvSpPr/>
          <p:nvPr/>
        </p:nvSpPr>
        <p:spPr>
          <a:xfrm>
            <a:off x="107258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67" name="Rounded Rectangle 66"/>
          <p:cNvSpPr/>
          <p:nvPr/>
        </p:nvSpPr>
        <p:spPr>
          <a:xfrm>
            <a:off x="298520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68" name="Rounded Rectangle 67"/>
          <p:cNvSpPr/>
          <p:nvPr/>
        </p:nvSpPr>
        <p:spPr>
          <a:xfrm>
            <a:off x="496640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69" name="Rounded Rectangle 68"/>
          <p:cNvSpPr/>
          <p:nvPr/>
        </p:nvSpPr>
        <p:spPr>
          <a:xfrm>
            <a:off x="687902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70" name="Rounded Rectangle 69"/>
          <p:cNvSpPr/>
          <p:nvPr/>
        </p:nvSpPr>
        <p:spPr>
          <a:xfrm>
            <a:off x="107258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71" name="Rounded Rectangle 70"/>
          <p:cNvSpPr/>
          <p:nvPr/>
        </p:nvSpPr>
        <p:spPr>
          <a:xfrm>
            <a:off x="298520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72" name="Rounded Rectangle 71"/>
          <p:cNvSpPr/>
          <p:nvPr/>
        </p:nvSpPr>
        <p:spPr>
          <a:xfrm>
            <a:off x="496640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73" name="Rounded Rectangle 72"/>
          <p:cNvSpPr/>
          <p:nvPr/>
        </p:nvSpPr>
        <p:spPr>
          <a:xfrm>
            <a:off x="687902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74" name="Straight Arrow Connector 73"/>
          <p:cNvCxnSpPr/>
          <p:nvPr/>
        </p:nvCxnSpPr>
        <p:spPr>
          <a:xfrm>
            <a:off x="4895223" y="1232990"/>
            <a:ext cx="0" cy="41937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12527" y="3300727"/>
            <a:ext cx="766127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341725" y="5567565"/>
            <a:ext cx="9202879" cy="10660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Myers Briggs types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E vs. I or J vs. P)</a:t>
            </a:r>
          </a:p>
          <a:p>
            <a:pPr marL="285750" indent="-285750">
              <a:spcBef>
                <a:spcPts val="0"/>
              </a:spcBef>
              <a:spcAft>
                <a:spcPts val="600"/>
              </a:spcAft>
              <a:buClr>
                <a:srgbClr val="EF282F"/>
              </a:buClr>
              <a:buFont typeface="Webdings" panose="05030102010509060703" pitchFamily="18" charset="2"/>
              <a:buChar char="4"/>
            </a:pPr>
            <a:r>
              <a:rPr lang="en-US" sz="1800" dirty="0" smtClean="0"/>
              <a:t>Review those types (slides at the end of this presentation)</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5107</Words>
  <Application>Microsoft Office PowerPoint</Application>
  <PresentationFormat>Widescreen</PresentationFormat>
  <Paragraphs>525</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Quick, Danielle L. (LARC-E3)[SSAI DEVELOP]</cp:lastModifiedBy>
  <cp:revision>44</cp:revision>
  <dcterms:created xsi:type="dcterms:W3CDTF">2019-01-24T15:36:39Z</dcterms:created>
  <dcterms:modified xsi:type="dcterms:W3CDTF">2019-09-10T20:12:08Z</dcterms:modified>
</cp:coreProperties>
</file>