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321" r:id="rId2"/>
    <p:sldId id="300" r:id="rId3"/>
    <p:sldId id="303" r:id="rId4"/>
    <p:sldId id="301" r:id="rId5"/>
    <p:sldId id="302" r:id="rId6"/>
    <p:sldId id="304" r:id="rId7"/>
    <p:sldId id="337" r:id="rId8"/>
    <p:sldId id="324" r:id="rId9"/>
    <p:sldId id="330" r:id="rId10"/>
    <p:sldId id="340" r:id="rId11"/>
    <p:sldId id="339" r:id="rId12"/>
    <p:sldId id="342" r:id="rId13"/>
    <p:sldId id="325" r:id="rId14"/>
    <p:sldId id="343" r:id="rId15"/>
    <p:sldId id="338" r:id="rId16"/>
    <p:sldId id="332" r:id="rId17"/>
    <p:sldId id="328" r:id="rId18"/>
    <p:sldId id="329" r:id="rId19"/>
    <p:sldId id="322" r:id="rId20"/>
    <p:sldId id="33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guide id="4" pos="3956">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rcedes Bartkovich" initials="MB" lastIdx="7" clrIdx="0">
    <p:extLst/>
  </p:cmAuthor>
  <p:cmAuthor id="2" name="Clayton, Amanda L. (LARC-E3)[SSAI DEVELOP]" initials="CAL(D" lastIdx="3"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DDFF"/>
    <a:srgbClr val="3289B4"/>
    <a:srgbClr val="53AACC"/>
    <a:srgbClr val="379CC4"/>
    <a:srgbClr val="75AADB"/>
    <a:srgbClr val="7EB761"/>
    <a:srgbClr val="F4BEA6"/>
    <a:srgbClr val="E978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55" autoAdjust="0"/>
    <p:restoredTop sz="94707" autoAdjust="0"/>
  </p:normalViewPr>
  <p:slideViewPr>
    <p:cSldViewPr snapToGrid="0">
      <p:cViewPr>
        <p:scale>
          <a:sx n="80" d="100"/>
          <a:sy n="80" d="100"/>
        </p:scale>
        <p:origin x="1812" y="678"/>
      </p:cViewPr>
      <p:guideLst>
        <p:guide orient="horz" pos="2184"/>
        <p:guide pos="3840"/>
        <p:guide pos="3956"/>
      </p:guideLst>
    </p:cSldViewPr>
  </p:slideViewPr>
  <p:notesTextViewPr>
    <p:cViewPr>
      <p:scale>
        <a:sx n="3" d="2"/>
        <a:sy n="3" d="2"/>
      </p:scale>
      <p:origin x="0" y="0"/>
    </p:cViewPr>
  </p:notesTextViewPr>
  <p:notesViewPr>
    <p:cSldViewPr snapToGrid="0">
      <p:cViewPr varScale="1">
        <p:scale>
          <a:sx n="67" d="100"/>
          <a:sy n="67" d="100"/>
        </p:scale>
        <p:origin x="322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s31537\Downloads\Med_GPP_edit.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588381042920471E-2"/>
          <c:y val="3.5564492352872033E-2"/>
          <c:w val="0.89480050789676069"/>
          <c:h val="0.77599840447978918"/>
        </c:manualLayout>
      </c:layout>
      <c:scatterChart>
        <c:scatterStyle val="lineMarker"/>
        <c:varyColors val="0"/>
        <c:ser>
          <c:idx val="0"/>
          <c:order val="0"/>
          <c:tx>
            <c:v>GPP Unprotected</c:v>
          </c:tx>
          <c:spPr>
            <a:ln w="19050" cap="rnd">
              <a:solidFill>
                <a:srgbClr val="FF0000"/>
              </a:solidFill>
              <a:round/>
            </a:ln>
            <a:effectLst/>
          </c:spPr>
          <c:marker>
            <c:symbol val="none"/>
          </c:marker>
          <c:xVal>
            <c:numRef>
              <c:f>[Med_GPP_edit.xlsx]Med_GPP_unprot!$A$366:$A$523</c:f>
              <c:numCache>
                <c:formatCode>m/d/yyyy</c:formatCode>
                <c:ptCount val="158"/>
                <c:pt idx="0">
                  <c:v>41037</c:v>
                </c:pt>
                <c:pt idx="1">
                  <c:v>41045</c:v>
                </c:pt>
                <c:pt idx="2">
                  <c:v>41053</c:v>
                </c:pt>
                <c:pt idx="3">
                  <c:v>41061</c:v>
                </c:pt>
                <c:pt idx="4">
                  <c:v>41069</c:v>
                </c:pt>
                <c:pt idx="5">
                  <c:v>41085</c:v>
                </c:pt>
                <c:pt idx="6">
                  <c:v>41093</c:v>
                </c:pt>
                <c:pt idx="7">
                  <c:v>41101</c:v>
                </c:pt>
                <c:pt idx="8">
                  <c:v>41109</c:v>
                </c:pt>
                <c:pt idx="9">
                  <c:v>41117</c:v>
                </c:pt>
                <c:pt idx="10">
                  <c:v>41125</c:v>
                </c:pt>
                <c:pt idx="11">
                  <c:v>41133</c:v>
                </c:pt>
                <c:pt idx="12">
                  <c:v>41141</c:v>
                </c:pt>
                <c:pt idx="13">
                  <c:v>41149</c:v>
                </c:pt>
                <c:pt idx="14">
                  <c:v>41157</c:v>
                </c:pt>
                <c:pt idx="15">
                  <c:v>41165</c:v>
                </c:pt>
                <c:pt idx="16">
                  <c:v>41173</c:v>
                </c:pt>
                <c:pt idx="17">
                  <c:v>41181</c:v>
                </c:pt>
                <c:pt idx="18">
                  <c:v>41189</c:v>
                </c:pt>
                <c:pt idx="19">
                  <c:v>41197</c:v>
                </c:pt>
                <c:pt idx="20">
                  <c:v>41205</c:v>
                </c:pt>
                <c:pt idx="21">
                  <c:v>41213</c:v>
                </c:pt>
                <c:pt idx="22">
                  <c:v>41221</c:v>
                </c:pt>
                <c:pt idx="23">
                  <c:v>41229</c:v>
                </c:pt>
                <c:pt idx="24">
                  <c:v>41237</c:v>
                </c:pt>
                <c:pt idx="25">
                  <c:v>41269</c:v>
                </c:pt>
                <c:pt idx="26">
                  <c:v>41379</c:v>
                </c:pt>
                <c:pt idx="27">
                  <c:v>41403</c:v>
                </c:pt>
                <c:pt idx="28">
                  <c:v>41411</c:v>
                </c:pt>
                <c:pt idx="29">
                  <c:v>41419</c:v>
                </c:pt>
                <c:pt idx="30">
                  <c:v>41427</c:v>
                </c:pt>
                <c:pt idx="31">
                  <c:v>41443</c:v>
                </c:pt>
                <c:pt idx="32">
                  <c:v>41451</c:v>
                </c:pt>
                <c:pt idx="33">
                  <c:v>41459</c:v>
                </c:pt>
                <c:pt idx="34">
                  <c:v>41467</c:v>
                </c:pt>
                <c:pt idx="35">
                  <c:v>41475</c:v>
                </c:pt>
                <c:pt idx="36">
                  <c:v>41483</c:v>
                </c:pt>
                <c:pt idx="37">
                  <c:v>41491</c:v>
                </c:pt>
                <c:pt idx="38">
                  <c:v>41499</c:v>
                </c:pt>
                <c:pt idx="39">
                  <c:v>41507</c:v>
                </c:pt>
                <c:pt idx="40">
                  <c:v>41515</c:v>
                </c:pt>
                <c:pt idx="41">
                  <c:v>41523</c:v>
                </c:pt>
                <c:pt idx="42">
                  <c:v>41531</c:v>
                </c:pt>
                <c:pt idx="43">
                  <c:v>41539</c:v>
                </c:pt>
                <c:pt idx="44">
                  <c:v>41547</c:v>
                </c:pt>
                <c:pt idx="45">
                  <c:v>41555</c:v>
                </c:pt>
                <c:pt idx="46">
                  <c:v>41563</c:v>
                </c:pt>
                <c:pt idx="47">
                  <c:v>41571</c:v>
                </c:pt>
                <c:pt idx="48">
                  <c:v>41579</c:v>
                </c:pt>
                <c:pt idx="49">
                  <c:v>41587</c:v>
                </c:pt>
                <c:pt idx="50">
                  <c:v>41595</c:v>
                </c:pt>
                <c:pt idx="51">
                  <c:v>41619</c:v>
                </c:pt>
                <c:pt idx="52">
                  <c:v>41635</c:v>
                </c:pt>
                <c:pt idx="53">
                  <c:v>41744</c:v>
                </c:pt>
                <c:pt idx="54">
                  <c:v>41752</c:v>
                </c:pt>
                <c:pt idx="55">
                  <c:v>41760</c:v>
                </c:pt>
                <c:pt idx="56">
                  <c:v>41768</c:v>
                </c:pt>
                <c:pt idx="57">
                  <c:v>41792</c:v>
                </c:pt>
                <c:pt idx="58">
                  <c:v>41800</c:v>
                </c:pt>
                <c:pt idx="59">
                  <c:v>41808</c:v>
                </c:pt>
                <c:pt idx="60">
                  <c:v>41816</c:v>
                </c:pt>
                <c:pt idx="61">
                  <c:v>41832</c:v>
                </c:pt>
                <c:pt idx="62">
                  <c:v>41840</c:v>
                </c:pt>
                <c:pt idx="63">
                  <c:v>41848</c:v>
                </c:pt>
                <c:pt idx="64">
                  <c:v>41864</c:v>
                </c:pt>
                <c:pt idx="65">
                  <c:v>41872</c:v>
                </c:pt>
                <c:pt idx="66">
                  <c:v>41880</c:v>
                </c:pt>
                <c:pt idx="67">
                  <c:v>41888</c:v>
                </c:pt>
                <c:pt idx="68">
                  <c:v>41896</c:v>
                </c:pt>
                <c:pt idx="69">
                  <c:v>41904</c:v>
                </c:pt>
                <c:pt idx="70">
                  <c:v>41912</c:v>
                </c:pt>
                <c:pt idx="71">
                  <c:v>41920</c:v>
                </c:pt>
                <c:pt idx="72">
                  <c:v>41928</c:v>
                </c:pt>
                <c:pt idx="73">
                  <c:v>41936</c:v>
                </c:pt>
                <c:pt idx="74">
                  <c:v>41944</c:v>
                </c:pt>
                <c:pt idx="75">
                  <c:v>41952</c:v>
                </c:pt>
                <c:pt idx="76">
                  <c:v>41960</c:v>
                </c:pt>
                <c:pt idx="77">
                  <c:v>41976</c:v>
                </c:pt>
                <c:pt idx="78">
                  <c:v>42000</c:v>
                </c:pt>
                <c:pt idx="79">
                  <c:v>42021</c:v>
                </c:pt>
                <c:pt idx="80">
                  <c:v>42133</c:v>
                </c:pt>
                <c:pt idx="81">
                  <c:v>42141</c:v>
                </c:pt>
                <c:pt idx="82">
                  <c:v>42149</c:v>
                </c:pt>
                <c:pt idx="83">
                  <c:v>42157</c:v>
                </c:pt>
                <c:pt idx="84">
                  <c:v>42165</c:v>
                </c:pt>
                <c:pt idx="85">
                  <c:v>42181</c:v>
                </c:pt>
                <c:pt idx="86">
                  <c:v>42189</c:v>
                </c:pt>
                <c:pt idx="87">
                  <c:v>42197</c:v>
                </c:pt>
                <c:pt idx="88">
                  <c:v>42213</c:v>
                </c:pt>
                <c:pt idx="89">
                  <c:v>42221</c:v>
                </c:pt>
                <c:pt idx="90">
                  <c:v>42229</c:v>
                </c:pt>
                <c:pt idx="91">
                  <c:v>42237</c:v>
                </c:pt>
                <c:pt idx="92">
                  <c:v>42253</c:v>
                </c:pt>
                <c:pt idx="93">
                  <c:v>42261</c:v>
                </c:pt>
                <c:pt idx="94">
                  <c:v>42269</c:v>
                </c:pt>
                <c:pt idx="95">
                  <c:v>42285</c:v>
                </c:pt>
                <c:pt idx="96">
                  <c:v>42293</c:v>
                </c:pt>
                <c:pt idx="97">
                  <c:v>42301</c:v>
                </c:pt>
                <c:pt idx="98">
                  <c:v>42309</c:v>
                </c:pt>
                <c:pt idx="99">
                  <c:v>42317</c:v>
                </c:pt>
                <c:pt idx="100">
                  <c:v>42325</c:v>
                </c:pt>
                <c:pt idx="101">
                  <c:v>42365</c:v>
                </c:pt>
                <c:pt idx="102">
                  <c:v>42482</c:v>
                </c:pt>
                <c:pt idx="103">
                  <c:v>42514</c:v>
                </c:pt>
                <c:pt idx="104">
                  <c:v>42522</c:v>
                </c:pt>
                <c:pt idx="105">
                  <c:v>42530</c:v>
                </c:pt>
                <c:pt idx="106">
                  <c:v>42554</c:v>
                </c:pt>
                <c:pt idx="107">
                  <c:v>42562</c:v>
                </c:pt>
                <c:pt idx="108">
                  <c:v>42570</c:v>
                </c:pt>
                <c:pt idx="109">
                  <c:v>42578</c:v>
                </c:pt>
                <c:pt idx="110">
                  <c:v>42586</c:v>
                </c:pt>
                <c:pt idx="111">
                  <c:v>42594</c:v>
                </c:pt>
                <c:pt idx="112">
                  <c:v>42602</c:v>
                </c:pt>
                <c:pt idx="113">
                  <c:v>42610</c:v>
                </c:pt>
                <c:pt idx="114">
                  <c:v>42618</c:v>
                </c:pt>
                <c:pt idx="115">
                  <c:v>42626</c:v>
                </c:pt>
                <c:pt idx="116">
                  <c:v>42634</c:v>
                </c:pt>
                <c:pt idx="117">
                  <c:v>42642</c:v>
                </c:pt>
                <c:pt idx="118">
                  <c:v>42650</c:v>
                </c:pt>
                <c:pt idx="119">
                  <c:v>42658</c:v>
                </c:pt>
                <c:pt idx="120">
                  <c:v>42666</c:v>
                </c:pt>
                <c:pt idx="121">
                  <c:v>42674</c:v>
                </c:pt>
                <c:pt idx="122">
                  <c:v>42682</c:v>
                </c:pt>
                <c:pt idx="123">
                  <c:v>42690</c:v>
                </c:pt>
                <c:pt idx="124">
                  <c:v>42698</c:v>
                </c:pt>
                <c:pt idx="125">
                  <c:v>42706</c:v>
                </c:pt>
                <c:pt idx="126">
                  <c:v>42730</c:v>
                </c:pt>
                <c:pt idx="127">
                  <c:v>42840</c:v>
                </c:pt>
                <c:pt idx="128">
                  <c:v>42848</c:v>
                </c:pt>
                <c:pt idx="129">
                  <c:v>42856</c:v>
                </c:pt>
                <c:pt idx="130">
                  <c:v>42864</c:v>
                </c:pt>
                <c:pt idx="131">
                  <c:v>42872</c:v>
                </c:pt>
                <c:pt idx="132">
                  <c:v>42880</c:v>
                </c:pt>
                <c:pt idx="133">
                  <c:v>42888</c:v>
                </c:pt>
                <c:pt idx="134">
                  <c:v>42896</c:v>
                </c:pt>
                <c:pt idx="135">
                  <c:v>42904</c:v>
                </c:pt>
                <c:pt idx="136">
                  <c:v>42912</c:v>
                </c:pt>
                <c:pt idx="137">
                  <c:v>42920</c:v>
                </c:pt>
                <c:pt idx="138">
                  <c:v>42928</c:v>
                </c:pt>
                <c:pt idx="139">
                  <c:v>42936</c:v>
                </c:pt>
                <c:pt idx="140">
                  <c:v>42944</c:v>
                </c:pt>
                <c:pt idx="141">
                  <c:v>42952</c:v>
                </c:pt>
                <c:pt idx="142">
                  <c:v>42960</c:v>
                </c:pt>
                <c:pt idx="143">
                  <c:v>42968</c:v>
                </c:pt>
                <c:pt idx="144">
                  <c:v>42976</c:v>
                </c:pt>
                <c:pt idx="145">
                  <c:v>42984</c:v>
                </c:pt>
                <c:pt idx="146">
                  <c:v>42992</c:v>
                </c:pt>
                <c:pt idx="147">
                  <c:v>43000</c:v>
                </c:pt>
                <c:pt idx="148">
                  <c:v>43008</c:v>
                </c:pt>
                <c:pt idx="149">
                  <c:v>43016</c:v>
                </c:pt>
                <c:pt idx="150">
                  <c:v>43024</c:v>
                </c:pt>
                <c:pt idx="151">
                  <c:v>43032</c:v>
                </c:pt>
                <c:pt idx="152">
                  <c:v>43040</c:v>
                </c:pt>
                <c:pt idx="153">
                  <c:v>43048</c:v>
                </c:pt>
                <c:pt idx="154">
                  <c:v>43056</c:v>
                </c:pt>
                <c:pt idx="155">
                  <c:v>43064</c:v>
                </c:pt>
                <c:pt idx="156">
                  <c:v>43072</c:v>
                </c:pt>
                <c:pt idx="157">
                  <c:v>43096</c:v>
                </c:pt>
              </c:numCache>
            </c:numRef>
          </c:xVal>
          <c:yVal>
            <c:numRef>
              <c:f>[Med_GPP_edit.xlsx]Med_GPP_unprot!$B$366:$B$523</c:f>
              <c:numCache>
                <c:formatCode>General</c:formatCode>
                <c:ptCount val="158"/>
                <c:pt idx="0">
                  <c:v>4.2999999999999997E-2</c:v>
                </c:pt>
                <c:pt idx="1">
                  <c:v>3.6999999999999998E-2</c:v>
                </c:pt>
                <c:pt idx="2">
                  <c:v>4.5999999999999999E-2</c:v>
                </c:pt>
                <c:pt idx="3">
                  <c:v>4.1000000000000002E-2</c:v>
                </c:pt>
                <c:pt idx="4">
                  <c:v>2.7E-2</c:v>
                </c:pt>
                <c:pt idx="5">
                  <c:v>4.9000000000000002E-2</c:v>
                </c:pt>
                <c:pt idx="6">
                  <c:v>2.7E-2</c:v>
                </c:pt>
                <c:pt idx="7">
                  <c:v>4.8000000000000001E-2</c:v>
                </c:pt>
                <c:pt idx="8">
                  <c:v>3.6999999999999998E-2</c:v>
                </c:pt>
                <c:pt idx="9">
                  <c:v>3.9E-2</c:v>
                </c:pt>
                <c:pt idx="10">
                  <c:v>3.4000000000000002E-2</c:v>
                </c:pt>
                <c:pt idx="11">
                  <c:v>5.0999999999999997E-2</c:v>
                </c:pt>
                <c:pt idx="12">
                  <c:v>4.4999999999999998E-2</c:v>
                </c:pt>
                <c:pt idx="13">
                  <c:v>4.1000000000000002E-2</c:v>
                </c:pt>
                <c:pt idx="14">
                  <c:v>4.7E-2</c:v>
                </c:pt>
                <c:pt idx="15">
                  <c:v>5.3999999999999999E-2</c:v>
                </c:pt>
                <c:pt idx="16">
                  <c:v>4.2000000000000003E-2</c:v>
                </c:pt>
                <c:pt idx="17">
                  <c:v>4.1000000000000002E-2</c:v>
                </c:pt>
                <c:pt idx="18">
                  <c:v>0.01</c:v>
                </c:pt>
                <c:pt idx="19">
                  <c:v>1.4E-2</c:v>
                </c:pt>
                <c:pt idx="20">
                  <c:v>0.04</c:v>
                </c:pt>
                <c:pt idx="21">
                  <c:v>4.3999999999999997E-2</c:v>
                </c:pt>
                <c:pt idx="22">
                  <c:v>3.9E-2</c:v>
                </c:pt>
                <c:pt idx="23">
                  <c:v>2.8000000000000001E-2</c:v>
                </c:pt>
                <c:pt idx="24">
                  <c:v>3.7999999999999999E-2</c:v>
                </c:pt>
                <c:pt idx="25">
                  <c:v>3.5999999999999997E-2</c:v>
                </c:pt>
                <c:pt idx="26">
                  <c:v>4.1000000000000002E-2</c:v>
                </c:pt>
                <c:pt idx="27">
                  <c:v>5.0999999999999997E-2</c:v>
                </c:pt>
                <c:pt idx="28">
                  <c:v>2.1000000000000001E-2</c:v>
                </c:pt>
                <c:pt idx="29">
                  <c:v>4.2000000000000003E-2</c:v>
                </c:pt>
                <c:pt idx="30">
                  <c:v>4.4999999999999998E-2</c:v>
                </c:pt>
                <c:pt idx="31">
                  <c:v>2.5000000000000001E-2</c:v>
                </c:pt>
                <c:pt idx="32">
                  <c:v>3.3000000000000002E-2</c:v>
                </c:pt>
                <c:pt idx="33">
                  <c:v>4.2000000000000003E-2</c:v>
                </c:pt>
                <c:pt idx="34">
                  <c:v>0.05</c:v>
                </c:pt>
                <c:pt idx="35">
                  <c:v>3.3000000000000002E-2</c:v>
                </c:pt>
                <c:pt idx="36">
                  <c:v>1.7999999999999999E-2</c:v>
                </c:pt>
                <c:pt idx="37">
                  <c:v>4.8000000000000001E-2</c:v>
                </c:pt>
                <c:pt idx="38">
                  <c:v>3.7999999999999999E-2</c:v>
                </c:pt>
                <c:pt idx="39">
                  <c:v>3.3000000000000002E-2</c:v>
                </c:pt>
                <c:pt idx="40">
                  <c:v>4.1000000000000002E-2</c:v>
                </c:pt>
                <c:pt idx="41">
                  <c:v>3.5999999999999997E-2</c:v>
                </c:pt>
                <c:pt idx="42">
                  <c:v>3.4000000000000002E-2</c:v>
                </c:pt>
                <c:pt idx="43">
                  <c:v>3.4000000000000002E-2</c:v>
                </c:pt>
                <c:pt idx="44">
                  <c:v>2.5999999999999999E-2</c:v>
                </c:pt>
                <c:pt idx="45">
                  <c:v>3.6999999999999998E-2</c:v>
                </c:pt>
                <c:pt idx="46">
                  <c:v>3.6999999999999998E-2</c:v>
                </c:pt>
                <c:pt idx="47">
                  <c:v>2.8000000000000001E-2</c:v>
                </c:pt>
                <c:pt idx="48">
                  <c:v>3.9E-2</c:v>
                </c:pt>
                <c:pt idx="49">
                  <c:v>1.9E-2</c:v>
                </c:pt>
                <c:pt idx="50">
                  <c:v>4.3999999999999997E-2</c:v>
                </c:pt>
                <c:pt idx="51">
                  <c:v>4.2999999999999997E-2</c:v>
                </c:pt>
                <c:pt idx="52">
                  <c:v>4.2000000000000003E-2</c:v>
                </c:pt>
                <c:pt idx="53">
                  <c:v>4.2000000000000003E-2</c:v>
                </c:pt>
                <c:pt idx="54">
                  <c:v>1.9E-2</c:v>
                </c:pt>
                <c:pt idx="55">
                  <c:v>4.3999999999999997E-2</c:v>
                </c:pt>
                <c:pt idx="56">
                  <c:v>4.2999999999999997E-2</c:v>
                </c:pt>
                <c:pt idx="57">
                  <c:v>3.5999999999999997E-2</c:v>
                </c:pt>
                <c:pt idx="58">
                  <c:v>4.8000000000000001E-2</c:v>
                </c:pt>
                <c:pt idx="59">
                  <c:v>3.5999999999999997E-2</c:v>
                </c:pt>
                <c:pt idx="60">
                  <c:v>4.1000000000000002E-2</c:v>
                </c:pt>
                <c:pt idx="61">
                  <c:v>2.4E-2</c:v>
                </c:pt>
                <c:pt idx="62">
                  <c:v>2.8000000000000001E-2</c:v>
                </c:pt>
                <c:pt idx="63">
                  <c:v>3.5000000000000003E-2</c:v>
                </c:pt>
                <c:pt idx="64">
                  <c:v>4.7E-2</c:v>
                </c:pt>
                <c:pt idx="65">
                  <c:v>3.5999999999999997E-2</c:v>
                </c:pt>
                <c:pt idx="66">
                  <c:v>0.05</c:v>
                </c:pt>
                <c:pt idx="67">
                  <c:v>4.2999999999999997E-2</c:v>
                </c:pt>
                <c:pt idx="68">
                  <c:v>4.1000000000000002E-2</c:v>
                </c:pt>
                <c:pt idx="69">
                  <c:v>4.2000000000000003E-2</c:v>
                </c:pt>
                <c:pt idx="70">
                  <c:v>4.1000000000000002E-2</c:v>
                </c:pt>
                <c:pt idx="71">
                  <c:v>1.4E-2</c:v>
                </c:pt>
                <c:pt idx="72">
                  <c:v>4.2000000000000003E-2</c:v>
                </c:pt>
                <c:pt idx="73">
                  <c:v>2.7E-2</c:v>
                </c:pt>
                <c:pt idx="74">
                  <c:v>4.5999999999999999E-2</c:v>
                </c:pt>
                <c:pt idx="75">
                  <c:v>0.04</c:v>
                </c:pt>
                <c:pt idx="76">
                  <c:v>4.2999999999999997E-2</c:v>
                </c:pt>
                <c:pt idx="77">
                  <c:v>4.2999999999999997E-2</c:v>
                </c:pt>
                <c:pt idx="78">
                  <c:v>4.5999999999999999E-2</c:v>
                </c:pt>
                <c:pt idx="79">
                  <c:v>3.9E-2</c:v>
                </c:pt>
                <c:pt idx="80">
                  <c:v>4.2000000000000003E-2</c:v>
                </c:pt>
                <c:pt idx="81">
                  <c:v>3.1E-2</c:v>
                </c:pt>
                <c:pt idx="82">
                  <c:v>4.8000000000000001E-2</c:v>
                </c:pt>
                <c:pt idx="83">
                  <c:v>0.03</c:v>
                </c:pt>
                <c:pt idx="84">
                  <c:v>0.04</c:v>
                </c:pt>
                <c:pt idx="85">
                  <c:v>4.5999999999999999E-2</c:v>
                </c:pt>
                <c:pt idx="86">
                  <c:v>3.5000000000000003E-2</c:v>
                </c:pt>
                <c:pt idx="87">
                  <c:v>4.3999999999999997E-2</c:v>
                </c:pt>
                <c:pt idx="88">
                  <c:v>4.8000000000000001E-2</c:v>
                </c:pt>
                <c:pt idx="89">
                  <c:v>3.4000000000000002E-2</c:v>
                </c:pt>
                <c:pt idx="90">
                  <c:v>3.5999999999999997E-2</c:v>
                </c:pt>
                <c:pt idx="91">
                  <c:v>4.9000000000000002E-2</c:v>
                </c:pt>
                <c:pt idx="92">
                  <c:v>4.1000000000000002E-2</c:v>
                </c:pt>
                <c:pt idx="93">
                  <c:v>4.2999999999999997E-2</c:v>
                </c:pt>
                <c:pt idx="94">
                  <c:v>4.7E-2</c:v>
                </c:pt>
                <c:pt idx="95">
                  <c:v>4.2000000000000003E-2</c:v>
                </c:pt>
                <c:pt idx="96">
                  <c:v>3.6999999999999998E-2</c:v>
                </c:pt>
                <c:pt idx="97">
                  <c:v>3.6999999999999998E-2</c:v>
                </c:pt>
                <c:pt idx="98">
                  <c:v>3.6999999999999998E-2</c:v>
                </c:pt>
                <c:pt idx="99">
                  <c:v>4.2999999999999997E-2</c:v>
                </c:pt>
                <c:pt idx="100">
                  <c:v>2.8000000000000001E-2</c:v>
                </c:pt>
                <c:pt idx="101">
                  <c:v>4.2000000000000003E-2</c:v>
                </c:pt>
                <c:pt idx="102">
                  <c:v>0.04</c:v>
                </c:pt>
                <c:pt idx="103">
                  <c:v>0.03</c:v>
                </c:pt>
                <c:pt idx="104">
                  <c:v>4.1000000000000002E-2</c:v>
                </c:pt>
                <c:pt idx="105">
                  <c:v>4.2000000000000003E-2</c:v>
                </c:pt>
                <c:pt idx="106">
                  <c:v>3.6999999999999998E-2</c:v>
                </c:pt>
                <c:pt idx="107">
                  <c:v>2.4E-2</c:v>
                </c:pt>
                <c:pt idx="108">
                  <c:v>0.05</c:v>
                </c:pt>
                <c:pt idx="109">
                  <c:v>2.5000000000000001E-2</c:v>
                </c:pt>
                <c:pt idx="110">
                  <c:v>3.5000000000000003E-2</c:v>
                </c:pt>
                <c:pt idx="111">
                  <c:v>3.5999999999999997E-2</c:v>
                </c:pt>
                <c:pt idx="112">
                  <c:v>3.4000000000000002E-2</c:v>
                </c:pt>
                <c:pt idx="113">
                  <c:v>3.4000000000000002E-2</c:v>
                </c:pt>
                <c:pt idx="114">
                  <c:v>2.5999999999999999E-2</c:v>
                </c:pt>
                <c:pt idx="115">
                  <c:v>4.2000000000000003E-2</c:v>
                </c:pt>
                <c:pt idx="116">
                  <c:v>4.4999999999999998E-2</c:v>
                </c:pt>
                <c:pt idx="117">
                  <c:v>0.04</c:v>
                </c:pt>
                <c:pt idx="118">
                  <c:v>3.2000000000000001E-2</c:v>
                </c:pt>
                <c:pt idx="119">
                  <c:v>1.9E-2</c:v>
                </c:pt>
                <c:pt idx="120">
                  <c:v>3.4000000000000002E-2</c:v>
                </c:pt>
                <c:pt idx="121">
                  <c:v>1.9E-2</c:v>
                </c:pt>
                <c:pt idx="122">
                  <c:v>3.2000000000000001E-2</c:v>
                </c:pt>
                <c:pt idx="123">
                  <c:v>3.0000000000000001E-3</c:v>
                </c:pt>
                <c:pt idx="124">
                  <c:v>7.0000000000000001E-3</c:v>
                </c:pt>
                <c:pt idx="125">
                  <c:v>3.9E-2</c:v>
                </c:pt>
                <c:pt idx="126">
                  <c:v>0.05</c:v>
                </c:pt>
                <c:pt idx="127">
                  <c:v>0.04</c:v>
                </c:pt>
                <c:pt idx="128">
                  <c:v>3.4000000000000002E-2</c:v>
                </c:pt>
                <c:pt idx="129">
                  <c:v>3.5000000000000003E-2</c:v>
                </c:pt>
                <c:pt idx="130">
                  <c:v>4.3999999999999997E-2</c:v>
                </c:pt>
                <c:pt idx="131">
                  <c:v>4.1000000000000002E-2</c:v>
                </c:pt>
                <c:pt idx="132">
                  <c:v>3.4000000000000002E-2</c:v>
                </c:pt>
                <c:pt idx="133">
                  <c:v>3.7999999999999999E-2</c:v>
                </c:pt>
                <c:pt idx="134">
                  <c:v>2.7E-2</c:v>
                </c:pt>
                <c:pt idx="135">
                  <c:v>3.3000000000000002E-2</c:v>
                </c:pt>
                <c:pt idx="136">
                  <c:v>0.03</c:v>
                </c:pt>
                <c:pt idx="137">
                  <c:v>3.6999999999999998E-2</c:v>
                </c:pt>
                <c:pt idx="138">
                  <c:v>2.1999999999999999E-2</c:v>
                </c:pt>
                <c:pt idx="139">
                  <c:v>3.9E-2</c:v>
                </c:pt>
                <c:pt idx="140">
                  <c:v>4.2999999999999997E-2</c:v>
                </c:pt>
                <c:pt idx="141">
                  <c:v>2.5000000000000001E-2</c:v>
                </c:pt>
                <c:pt idx="142">
                  <c:v>0.04</c:v>
                </c:pt>
                <c:pt idx="143">
                  <c:v>4.2000000000000003E-2</c:v>
                </c:pt>
                <c:pt idx="144">
                  <c:v>4.3999999999999997E-2</c:v>
                </c:pt>
                <c:pt idx="145">
                  <c:v>2.1999999999999999E-2</c:v>
                </c:pt>
                <c:pt idx="146">
                  <c:v>2.8000000000000001E-2</c:v>
                </c:pt>
                <c:pt idx="147">
                  <c:v>1.9E-2</c:v>
                </c:pt>
                <c:pt idx="148">
                  <c:v>3.2000000000000001E-2</c:v>
                </c:pt>
                <c:pt idx="149">
                  <c:v>3.5999999999999997E-2</c:v>
                </c:pt>
                <c:pt idx="150">
                  <c:v>2.3E-2</c:v>
                </c:pt>
                <c:pt idx="151">
                  <c:v>2.5000000000000001E-2</c:v>
                </c:pt>
                <c:pt idx="152">
                  <c:v>3.2000000000000001E-2</c:v>
                </c:pt>
                <c:pt idx="153">
                  <c:v>1.0999999999999999E-2</c:v>
                </c:pt>
                <c:pt idx="154">
                  <c:v>4.1000000000000002E-2</c:v>
                </c:pt>
                <c:pt idx="155">
                  <c:v>4.1000000000000002E-2</c:v>
                </c:pt>
                <c:pt idx="156">
                  <c:v>5.0999999999999997E-2</c:v>
                </c:pt>
                <c:pt idx="157">
                  <c:v>3.5000000000000003E-2</c:v>
                </c:pt>
              </c:numCache>
            </c:numRef>
          </c:yVal>
          <c:smooth val="0"/>
          <c:extLst xmlns:c16r2="http://schemas.microsoft.com/office/drawing/2015/06/chart">
            <c:ext xmlns:c16="http://schemas.microsoft.com/office/drawing/2014/chart" uri="{C3380CC4-5D6E-409C-BE32-E72D297353CC}">
              <c16:uniqueId val="{00000000-F4CC-4D56-B737-CB30D647BB09}"/>
            </c:ext>
          </c:extLst>
        </c:ser>
        <c:ser>
          <c:idx val="1"/>
          <c:order val="1"/>
          <c:tx>
            <c:v>GPP Protected</c:v>
          </c:tx>
          <c:spPr>
            <a:ln w="19050" cap="rnd">
              <a:solidFill>
                <a:srgbClr val="00B0F0"/>
              </a:solidFill>
              <a:round/>
            </a:ln>
            <a:effectLst/>
          </c:spPr>
          <c:marker>
            <c:symbol val="none"/>
          </c:marker>
          <c:xVal>
            <c:numRef>
              <c:f>[Med_GPP_edit.xlsx]Med_GPP_unprot!$D$366:$D$523</c:f>
              <c:numCache>
                <c:formatCode>m/d/yyyy</c:formatCode>
                <c:ptCount val="158"/>
                <c:pt idx="0">
                  <c:v>41037</c:v>
                </c:pt>
                <c:pt idx="1">
                  <c:v>41045</c:v>
                </c:pt>
                <c:pt idx="2">
                  <c:v>41053</c:v>
                </c:pt>
                <c:pt idx="3">
                  <c:v>41061</c:v>
                </c:pt>
                <c:pt idx="4">
                  <c:v>41069</c:v>
                </c:pt>
                <c:pt idx="5">
                  <c:v>41085</c:v>
                </c:pt>
                <c:pt idx="6">
                  <c:v>41093</c:v>
                </c:pt>
                <c:pt idx="7">
                  <c:v>41101</c:v>
                </c:pt>
                <c:pt idx="8">
                  <c:v>41109</c:v>
                </c:pt>
                <c:pt idx="9">
                  <c:v>41117</c:v>
                </c:pt>
                <c:pt idx="10">
                  <c:v>41125</c:v>
                </c:pt>
                <c:pt idx="11">
                  <c:v>41133</c:v>
                </c:pt>
                <c:pt idx="12">
                  <c:v>41141</c:v>
                </c:pt>
                <c:pt idx="13">
                  <c:v>41149</c:v>
                </c:pt>
                <c:pt idx="14">
                  <c:v>41157</c:v>
                </c:pt>
                <c:pt idx="15">
                  <c:v>41165</c:v>
                </c:pt>
                <c:pt idx="16">
                  <c:v>41173</c:v>
                </c:pt>
                <c:pt idx="17">
                  <c:v>41181</c:v>
                </c:pt>
                <c:pt idx="18">
                  <c:v>41189</c:v>
                </c:pt>
                <c:pt idx="19">
                  <c:v>41197</c:v>
                </c:pt>
                <c:pt idx="20">
                  <c:v>41205</c:v>
                </c:pt>
                <c:pt idx="21">
                  <c:v>41213</c:v>
                </c:pt>
                <c:pt idx="22">
                  <c:v>41221</c:v>
                </c:pt>
                <c:pt idx="23">
                  <c:v>41229</c:v>
                </c:pt>
                <c:pt idx="24">
                  <c:v>41237</c:v>
                </c:pt>
                <c:pt idx="25">
                  <c:v>41269</c:v>
                </c:pt>
                <c:pt idx="26">
                  <c:v>41379</c:v>
                </c:pt>
                <c:pt idx="27">
                  <c:v>41403</c:v>
                </c:pt>
                <c:pt idx="28">
                  <c:v>41411</c:v>
                </c:pt>
                <c:pt idx="29">
                  <c:v>41419</c:v>
                </c:pt>
                <c:pt idx="30">
                  <c:v>41427</c:v>
                </c:pt>
                <c:pt idx="31">
                  <c:v>41443</c:v>
                </c:pt>
                <c:pt idx="32">
                  <c:v>41451</c:v>
                </c:pt>
                <c:pt idx="33">
                  <c:v>41459</c:v>
                </c:pt>
                <c:pt idx="34">
                  <c:v>41467</c:v>
                </c:pt>
                <c:pt idx="35">
                  <c:v>41475</c:v>
                </c:pt>
                <c:pt idx="36">
                  <c:v>41483</c:v>
                </c:pt>
                <c:pt idx="37">
                  <c:v>41491</c:v>
                </c:pt>
                <c:pt idx="38">
                  <c:v>41499</c:v>
                </c:pt>
                <c:pt idx="39">
                  <c:v>41507</c:v>
                </c:pt>
                <c:pt idx="40">
                  <c:v>41515</c:v>
                </c:pt>
                <c:pt idx="41">
                  <c:v>41523</c:v>
                </c:pt>
                <c:pt idx="42">
                  <c:v>41531</c:v>
                </c:pt>
                <c:pt idx="43">
                  <c:v>41539</c:v>
                </c:pt>
                <c:pt idx="44">
                  <c:v>41547</c:v>
                </c:pt>
                <c:pt idx="45">
                  <c:v>41555</c:v>
                </c:pt>
                <c:pt idx="46">
                  <c:v>41563</c:v>
                </c:pt>
                <c:pt idx="47">
                  <c:v>41571</c:v>
                </c:pt>
                <c:pt idx="48">
                  <c:v>41579</c:v>
                </c:pt>
                <c:pt idx="49">
                  <c:v>41587</c:v>
                </c:pt>
                <c:pt idx="50">
                  <c:v>41595</c:v>
                </c:pt>
                <c:pt idx="51">
                  <c:v>41619</c:v>
                </c:pt>
                <c:pt idx="52">
                  <c:v>41635</c:v>
                </c:pt>
                <c:pt idx="53">
                  <c:v>41744</c:v>
                </c:pt>
                <c:pt idx="54">
                  <c:v>41752</c:v>
                </c:pt>
                <c:pt idx="55">
                  <c:v>41760</c:v>
                </c:pt>
                <c:pt idx="56">
                  <c:v>41768</c:v>
                </c:pt>
                <c:pt idx="57">
                  <c:v>41792</c:v>
                </c:pt>
                <c:pt idx="58">
                  <c:v>41800</c:v>
                </c:pt>
                <c:pt idx="59">
                  <c:v>41808</c:v>
                </c:pt>
                <c:pt idx="60">
                  <c:v>41816</c:v>
                </c:pt>
                <c:pt idx="61">
                  <c:v>41832</c:v>
                </c:pt>
                <c:pt idx="62">
                  <c:v>41840</c:v>
                </c:pt>
                <c:pt idx="63">
                  <c:v>41848</c:v>
                </c:pt>
                <c:pt idx="64">
                  <c:v>41864</c:v>
                </c:pt>
                <c:pt idx="65">
                  <c:v>41872</c:v>
                </c:pt>
                <c:pt idx="66">
                  <c:v>41880</c:v>
                </c:pt>
                <c:pt idx="67">
                  <c:v>41888</c:v>
                </c:pt>
                <c:pt idx="68">
                  <c:v>41896</c:v>
                </c:pt>
                <c:pt idx="69">
                  <c:v>41904</c:v>
                </c:pt>
                <c:pt idx="70">
                  <c:v>41912</c:v>
                </c:pt>
                <c:pt idx="71">
                  <c:v>41920</c:v>
                </c:pt>
                <c:pt idx="72">
                  <c:v>41928</c:v>
                </c:pt>
                <c:pt idx="73">
                  <c:v>41936</c:v>
                </c:pt>
                <c:pt idx="74">
                  <c:v>41944</c:v>
                </c:pt>
                <c:pt idx="75">
                  <c:v>41952</c:v>
                </c:pt>
                <c:pt idx="76">
                  <c:v>41960</c:v>
                </c:pt>
                <c:pt idx="77">
                  <c:v>41976</c:v>
                </c:pt>
                <c:pt idx="78">
                  <c:v>42000</c:v>
                </c:pt>
                <c:pt idx="79">
                  <c:v>42021</c:v>
                </c:pt>
                <c:pt idx="80">
                  <c:v>42133</c:v>
                </c:pt>
                <c:pt idx="81">
                  <c:v>42141</c:v>
                </c:pt>
                <c:pt idx="82">
                  <c:v>42149</c:v>
                </c:pt>
                <c:pt idx="83">
                  <c:v>42157</c:v>
                </c:pt>
                <c:pt idx="84">
                  <c:v>42165</c:v>
                </c:pt>
                <c:pt idx="85">
                  <c:v>42181</c:v>
                </c:pt>
                <c:pt idx="86">
                  <c:v>42189</c:v>
                </c:pt>
                <c:pt idx="87">
                  <c:v>42197</c:v>
                </c:pt>
                <c:pt idx="88">
                  <c:v>42213</c:v>
                </c:pt>
                <c:pt idx="89">
                  <c:v>42221</c:v>
                </c:pt>
                <c:pt idx="90">
                  <c:v>42229</c:v>
                </c:pt>
                <c:pt idx="91">
                  <c:v>42237</c:v>
                </c:pt>
                <c:pt idx="92">
                  <c:v>42253</c:v>
                </c:pt>
                <c:pt idx="93">
                  <c:v>42261</c:v>
                </c:pt>
                <c:pt idx="94">
                  <c:v>42269</c:v>
                </c:pt>
                <c:pt idx="95">
                  <c:v>42285</c:v>
                </c:pt>
                <c:pt idx="96">
                  <c:v>42293</c:v>
                </c:pt>
                <c:pt idx="97">
                  <c:v>42301</c:v>
                </c:pt>
                <c:pt idx="98">
                  <c:v>42309</c:v>
                </c:pt>
                <c:pt idx="99">
                  <c:v>42317</c:v>
                </c:pt>
                <c:pt idx="100">
                  <c:v>42325</c:v>
                </c:pt>
                <c:pt idx="101">
                  <c:v>42365</c:v>
                </c:pt>
                <c:pt idx="102">
                  <c:v>42482</c:v>
                </c:pt>
                <c:pt idx="103">
                  <c:v>42514</c:v>
                </c:pt>
                <c:pt idx="104">
                  <c:v>42522</c:v>
                </c:pt>
                <c:pt idx="105">
                  <c:v>42530</c:v>
                </c:pt>
                <c:pt idx="106">
                  <c:v>42554</c:v>
                </c:pt>
                <c:pt idx="107">
                  <c:v>42562</c:v>
                </c:pt>
                <c:pt idx="108">
                  <c:v>42570</c:v>
                </c:pt>
                <c:pt idx="109">
                  <c:v>42578</c:v>
                </c:pt>
                <c:pt idx="110">
                  <c:v>42586</c:v>
                </c:pt>
                <c:pt idx="111">
                  <c:v>42594</c:v>
                </c:pt>
                <c:pt idx="112">
                  <c:v>42602</c:v>
                </c:pt>
                <c:pt idx="113">
                  <c:v>42610</c:v>
                </c:pt>
                <c:pt idx="114">
                  <c:v>42618</c:v>
                </c:pt>
                <c:pt idx="115">
                  <c:v>42626</c:v>
                </c:pt>
                <c:pt idx="116">
                  <c:v>42634</c:v>
                </c:pt>
                <c:pt idx="117">
                  <c:v>42642</c:v>
                </c:pt>
                <c:pt idx="118">
                  <c:v>42650</c:v>
                </c:pt>
                <c:pt idx="119">
                  <c:v>42658</c:v>
                </c:pt>
                <c:pt idx="120">
                  <c:v>42666</c:v>
                </c:pt>
                <c:pt idx="121">
                  <c:v>42674</c:v>
                </c:pt>
                <c:pt idx="122">
                  <c:v>42682</c:v>
                </c:pt>
                <c:pt idx="123">
                  <c:v>42690</c:v>
                </c:pt>
                <c:pt idx="124">
                  <c:v>42698</c:v>
                </c:pt>
                <c:pt idx="125">
                  <c:v>42706</c:v>
                </c:pt>
                <c:pt idx="126">
                  <c:v>42730</c:v>
                </c:pt>
                <c:pt idx="127">
                  <c:v>42840</c:v>
                </c:pt>
                <c:pt idx="128">
                  <c:v>42848</c:v>
                </c:pt>
                <c:pt idx="129">
                  <c:v>42856</c:v>
                </c:pt>
                <c:pt idx="130">
                  <c:v>42864</c:v>
                </c:pt>
                <c:pt idx="131">
                  <c:v>42872</c:v>
                </c:pt>
                <c:pt idx="132">
                  <c:v>42880</c:v>
                </c:pt>
                <c:pt idx="133">
                  <c:v>42888</c:v>
                </c:pt>
                <c:pt idx="134">
                  <c:v>42896</c:v>
                </c:pt>
                <c:pt idx="135">
                  <c:v>42904</c:v>
                </c:pt>
                <c:pt idx="136">
                  <c:v>42912</c:v>
                </c:pt>
                <c:pt idx="137">
                  <c:v>42920</c:v>
                </c:pt>
                <c:pt idx="138">
                  <c:v>42928</c:v>
                </c:pt>
                <c:pt idx="139">
                  <c:v>42936</c:v>
                </c:pt>
                <c:pt idx="140">
                  <c:v>42944</c:v>
                </c:pt>
                <c:pt idx="141">
                  <c:v>42952</c:v>
                </c:pt>
                <c:pt idx="142">
                  <c:v>42960</c:v>
                </c:pt>
                <c:pt idx="143">
                  <c:v>42968</c:v>
                </c:pt>
                <c:pt idx="144">
                  <c:v>42976</c:v>
                </c:pt>
                <c:pt idx="145">
                  <c:v>42984</c:v>
                </c:pt>
                <c:pt idx="146">
                  <c:v>42992</c:v>
                </c:pt>
                <c:pt idx="147">
                  <c:v>43000</c:v>
                </c:pt>
                <c:pt idx="148">
                  <c:v>43008</c:v>
                </c:pt>
                <c:pt idx="149">
                  <c:v>43016</c:v>
                </c:pt>
                <c:pt idx="150">
                  <c:v>43024</c:v>
                </c:pt>
                <c:pt idx="151">
                  <c:v>43032</c:v>
                </c:pt>
                <c:pt idx="152">
                  <c:v>43040</c:v>
                </c:pt>
                <c:pt idx="153">
                  <c:v>43048</c:v>
                </c:pt>
                <c:pt idx="154">
                  <c:v>43056</c:v>
                </c:pt>
                <c:pt idx="155">
                  <c:v>43064</c:v>
                </c:pt>
                <c:pt idx="156">
                  <c:v>43072</c:v>
                </c:pt>
                <c:pt idx="157">
                  <c:v>43096</c:v>
                </c:pt>
              </c:numCache>
            </c:numRef>
          </c:xVal>
          <c:yVal>
            <c:numRef>
              <c:f>[Med_GPP_edit.xlsx]Med_GPP_unprot!$E$366:$E$523</c:f>
              <c:numCache>
                <c:formatCode>General</c:formatCode>
                <c:ptCount val="158"/>
                <c:pt idx="0">
                  <c:v>0.05</c:v>
                </c:pt>
                <c:pt idx="1">
                  <c:v>4.8000000000000001E-2</c:v>
                </c:pt>
                <c:pt idx="2">
                  <c:v>5.5E-2</c:v>
                </c:pt>
                <c:pt idx="3">
                  <c:v>0.04</c:v>
                </c:pt>
                <c:pt idx="4">
                  <c:v>2.7E-2</c:v>
                </c:pt>
                <c:pt idx="5">
                  <c:v>5.2999999999999999E-2</c:v>
                </c:pt>
                <c:pt idx="6">
                  <c:v>3.4000000000000002E-2</c:v>
                </c:pt>
                <c:pt idx="7">
                  <c:v>4.5999999999999999E-2</c:v>
                </c:pt>
                <c:pt idx="8">
                  <c:v>4.2000000000000003E-2</c:v>
                </c:pt>
                <c:pt idx="9">
                  <c:v>4.1000000000000002E-2</c:v>
                </c:pt>
                <c:pt idx="10">
                  <c:v>3.2000000000000001E-2</c:v>
                </c:pt>
                <c:pt idx="11">
                  <c:v>5.5E-2</c:v>
                </c:pt>
                <c:pt idx="12">
                  <c:v>4.7E-2</c:v>
                </c:pt>
                <c:pt idx="13">
                  <c:v>4.1000000000000002E-2</c:v>
                </c:pt>
                <c:pt idx="14">
                  <c:v>4.5999999999999999E-2</c:v>
                </c:pt>
                <c:pt idx="15">
                  <c:v>5.5E-2</c:v>
                </c:pt>
                <c:pt idx="16">
                  <c:v>4.4999999999999998E-2</c:v>
                </c:pt>
                <c:pt idx="17">
                  <c:v>3.6999999999999998E-2</c:v>
                </c:pt>
                <c:pt idx="18">
                  <c:v>8.0000000000000002E-3</c:v>
                </c:pt>
                <c:pt idx="19">
                  <c:v>1.4999999999999999E-2</c:v>
                </c:pt>
                <c:pt idx="20">
                  <c:v>3.7999999999999999E-2</c:v>
                </c:pt>
                <c:pt idx="21">
                  <c:v>5.0999999999999997E-2</c:v>
                </c:pt>
                <c:pt idx="22">
                  <c:v>3.3000000000000002E-2</c:v>
                </c:pt>
                <c:pt idx="23">
                  <c:v>2.7E-2</c:v>
                </c:pt>
                <c:pt idx="24">
                  <c:v>4.5999999999999999E-2</c:v>
                </c:pt>
                <c:pt idx="25">
                  <c:v>3.4000000000000002E-2</c:v>
                </c:pt>
                <c:pt idx="26">
                  <c:v>4.2999999999999997E-2</c:v>
                </c:pt>
                <c:pt idx="27">
                  <c:v>5.2999999999999999E-2</c:v>
                </c:pt>
                <c:pt idx="28">
                  <c:v>1.4999999999999999E-2</c:v>
                </c:pt>
                <c:pt idx="29">
                  <c:v>4.2999999999999997E-2</c:v>
                </c:pt>
                <c:pt idx="30">
                  <c:v>0.05</c:v>
                </c:pt>
                <c:pt idx="31">
                  <c:v>3.1E-2</c:v>
                </c:pt>
                <c:pt idx="32">
                  <c:v>2.7E-2</c:v>
                </c:pt>
                <c:pt idx="33">
                  <c:v>4.2999999999999997E-2</c:v>
                </c:pt>
                <c:pt idx="34">
                  <c:v>0.05</c:v>
                </c:pt>
                <c:pt idx="35">
                  <c:v>3.3000000000000002E-2</c:v>
                </c:pt>
                <c:pt idx="36">
                  <c:v>0.02</c:v>
                </c:pt>
                <c:pt idx="37">
                  <c:v>5.3999999999999999E-2</c:v>
                </c:pt>
                <c:pt idx="38">
                  <c:v>4.3999999999999997E-2</c:v>
                </c:pt>
                <c:pt idx="39">
                  <c:v>3.2000000000000001E-2</c:v>
                </c:pt>
                <c:pt idx="40">
                  <c:v>4.2000000000000003E-2</c:v>
                </c:pt>
                <c:pt idx="41">
                  <c:v>3.9E-2</c:v>
                </c:pt>
                <c:pt idx="42">
                  <c:v>3.9E-2</c:v>
                </c:pt>
                <c:pt idx="43">
                  <c:v>3.7999999999999999E-2</c:v>
                </c:pt>
                <c:pt idx="44">
                  <c:v>2.1000000000000001E-2</c:v>
                </c:pt>
                <c:pt idx="45">
                  <c:v>4.3999999999999997E-2</c:v>
                </c:pt>
                <c:pt idx="46">
                  <c:v>3.5999999999999997E-2</c:v>
                </c:pt>
                <c:pt idx="47">
                  <c:v>1.7999999999999999E-2</c:v>
                </c:pt>
                <c:pt idx="48">
                  <c:v>3.6999999999999998E-2</c:v>
                </c:pt>
                <c:pt idx="49">
                  <c:v>1.4999999999999999E-2</c:v>
                </c:pt>
                <c:pt idx="50">
                  <c:v>0.05</c:v>
                </c:pt>
                <c:pt idx="51">
                  <c:v>4.3999999999999997E-2</c:v>
                </c:pt>
                <c:pt idx="52">
                  <c:v>4.8000000000000001E-2</c:v>
                </c:pt>
                <c:pt idx="53">
                  <c:v>5.3999999999999999E-2</c:v>
                </c:pt>
                <c:pt idx="54">
                  <c:v>1.2E-2</c:v>
                </c:pt>
                <c:pt idx="55">
                  <c:v>4.3999999999999997E-2</c:v>
                </c:pt>
                <c:pt idx="56">
                  <c:v>4.5999999999999999E-2</c:v>
                </c:pt>
                <c:pt idx="57">
                  <c:v>4.5999999999999999E-2</c:v>
                </c:pt>
                <c:pt idx="58">
                  <c:v>5.0999999999999997E-2</c:v>
                </c:pt>
                <c:pt idx="59">
                  <c:v>2.8000000000000001E-2</c:v>
                </c:pt>
                <c:pt idx="60">
                  <c:v>3.5000000000000003E-2</c:v>
                </c:pt>
                <c:pt idx="61">
                  <c:v>2.4E-2</c:v>
                </c:pt>
                <c:pt idx="62">
                  <c:v>1.7999999999999999E-2</c:v>
                </c:pt>
                <c:pt idx="63">
                  <c:v>3.9E-2</c:v>
                </c:pt>
                <c:pt idx="64">
                  <c:v>4.5999999999999999E-2</c:v>
                </c:pt>
                <c:pt idx="65">
                  <c:v>3.6999999999999998E-2</c:v>
                </c:pt>
                <c:pt idx="66">
                  <c:v>4.8000000000000001E-2</c:v>
                </c:pt>
                <c:pt idx="67">
                  <c:v>3.6999999999999998E-2</c:v>
                </c:pt>
                <c:pt idx="68">
                  <c:v>4.7E-2</c:v>
                </c:pt>
                <c:pt idx="69">
                  <c:v>4.5999999999999999E-2</c:v>
                </c:pt>
                <c:pt idx="70">
                  <c:v>4.2000000000000003E-2</c:v>
                </c:pt>
                <c:pt idx="71">
                  <c:v>1.0999999999999999E-2</c:v>
                </c:pt>
                <c:pt idx="72">
                  <c:v>4.5999999999999999E-2</c:v>
                </c:pt>
                <c:pt idx="73">
                  <c:v>2.5999999999999999E-2</c:v>
                </c:pt>
                <c:pt idx="74">
                  <c:v>4.5999999999999999E-2</c:v>
                </c:pt>
                <c:pt idx="75">
                  <c:v>3.6999999999999998E-2</c:v>
                </c:pt>
                <c:pt idx="76">
                  <c:v>0.05</c:v>
                </c:pt>
                <c:pt idx="77">
                  <c:v>4.2999999999999997E-2</c:v>
                </c:pt>
                <c:pt idx="78">
                  <c:v>5.0999999999999997E-2</c:v>
                </c:pt>
                <c:pt idx="79">
                  <c:v>3.2000000000000001E-2</c:v>
                </c:pt>
                <c:pt idx="80">
                  <c:v>0.04</c:v>
                </c:pt>
                <c:pt idx="81">
                  <c:v>4.2999999999999997E-2</c:v>
                </c:pt>
                <c:pt idx="82">
                  <c:v>5.5E-2</c:v>
                </c:pt>
                <c:pt idx="83">
                  <c:v>0.03</c:v>
                </c:pt>
                <c:pt idx="84">
                  <c:v>3.9E-2</c:v>
                </c:pt>
                <c:pt idx="85">
                  <c:v>5.3999999999999999E-2</c:v>
                </c:pt>
                <c:pt idx="86">
                  <c:v>3.4000000000000002E-2</c:v>
                </c:pt>
                <c:pt idx="87">
                  <c:v>3.4000000000000002E-2</c:v>
                </c:pt>
                <c:pt idx="88">
                  <c:v>4.9000000000000002E-2</c:v>
                </c:pt>
                <c:pt idx="89">
                  <c:v>0.04</c:v>
                </c:pt>
                <c:pt idx="90">
                  <c:v>4.7E-2</c:v>
                </c:pt>
                <c:pt idx="91">
                  <c:v>5.2999999999999999E-2</c:v>
                </c:pt>
                <c:pt idx="92">
                  <c:v>3.5999999999999997E-2</c:v>
                </c:pt>
                <c:pt idx="93">
                  <c:v>4.1000000000000002E-2</c:v>
                </c:pt>
                <c:pt idx="94">
                  <c:v>5.3999999999999999E-2</c:v>
                </c:pt>
                <c:pt idx="95">
                  <c:v>3.9E-2</c:v>
                </c:pt>
                <c:pt idx="96">
                  <c:v>4.2999999999999997E-2</c:v>
                </c:pt>
                <c:pt idx="97">
                  <c:v>3.9E-2</c:v>
                </c:pt>
                <c:pt idx="98">
                  <c:v>4.2999999999999997E-2</c:v>
                </c:pt>
                <c:pt idx="99">
                  <c:v>0.04</c:v>
                </c:pt>
                <c:pt idx="100">
                  <c:v>2.9000000000000001E-2</c:v>
                </c:pt>
                <c:pt idx="101">
                  <c:v>4.5999999999999999E-2</c:v>
                </c:pt>
                <c:pt idx="102">
                  <c:v>4.4999999999999998E-2</c:v>
                </c:pt>
                <c:pt idx="103">
                  <c:v>2.8000000000000001E-2</c:v>
                </c:pt>
                <c:pt idx="104">
                  <c:v>4.2999999999999997E-2</c:v>
                </c:pt>
                <c:pt idx="105">
                  <c:v>4.3999999999999997E-2</c:v>
                </c:pt>
                <c:pt idx="106">
                  <c:v>0.05</c:v>
                </c:pt>
                <c:pt idx="107">
                  <c:v>0.02</c:v>
                </c:pt>
                <c:pt idx="108">
                  <c:v>4.7E-2</c:v>
                </c:pt>
                <c:pt idx="109">
                  <c:v>2.1000000000000001E-2</c:v>
                </c:pt>
                <c:pt idx="110">
                  <c:v>4.1000000000000002E-2</c:v>
                </c:pt>
                <c:pt idx="111">
                  <c:v>3.7999999999999999E-2</c:v>
                </c:pt>
                <c:pt idx="112">
                  <c:v>3.5000000000000003E-2</c:v>
                </c:pt>
                <c:pt idx="113">
                  <c:v>3.5000000000000003E-2</c:v>
                </c:pt>
                <c:pt idx="114">
                  <c:v>0.02</c:v>
                </c:pt>
                <c:pt idx="115">
                  <c:v>4.5999999999999999E-2</c:v>
                </c:pt>
                <c:pt idx="116">
                  <c:v>4.5999999999999999E-2</c:v>
                </c:pt>
                <c:pt idx="117">
                  <c:v>4.4999999999999998E-2</c:v>
                </c:pt>
                <c:pt idx="118">
                  <c:v>3.2000000000000001E-2</c:v>
                </c:pt>
                <c:pt idx="119">
                  <c:v>2.1999999999999999E-2</c:v>
                </c:pt>
                <c:pt idx="120">
                  <c:v>2.5000000000000001E-2</c:v>
                </c:pt>
                <c:pt idx="121">
                  <c:v>0.01</c:v>
                </c:pt>
                <c:pt idx="122">
                  <c:v>3.5999999999999997E-2</c:v>
                </c:pt>
                <c:pt idx="123">
                  <c:v>1E-3</c:v>
                </c:pt>
                <c:pt idx="124">
                  <c:v>3.0000000000000001E-3</c:v>
                </c:pt>
                <c:pt idx="125">
                  <c:v>4.7E-2</c:v>
                </c:pt>
                <c:pt idx="126">
                  <c:v>5.2999999999999999E-2</c:v>
                </c:pt>
                <c:pt idx="127">
                  <c:v>4.1000000000000002E-2</c:v>
                </c:pt>
                <c:pt idx="128">
                  <c:v>3.3000000000000002E-2</c:v>
                </c:pt>
                <c:pt idx="129">
                  <c:v>4.2999999999999997E-2</c:v>
                </c:pt>
                <c:pt idx="130">
                  <c:v>5.0999999999999997E-2</c:v>
                </c:pt>
                <c:pt idx="131">
                  <c:v>4.8000000000000001E-2</c:v>
                </c:pt>
                <c:pt idx="132">
                  <c:v>2.1000000000000001E-2</c:v>
                </c:pt>
                <c:pt idx="133">
                  <c:v>4.4999999999999998E-2</c:v>
                </c:pt>
                <c:pt idx="134">
                  <c:v>0.03</c:v>
                </c:pt>
                <c:pt idx="135">
                  <c:v>3.2000000000000001E-2</c:v>
                </c:pt>
                <c:pt idx="136">
                  <c:v>3.4000000000000002E-2</c:v>
                </c:pt>
                <c:pt idx="137">
                  <c:v>3.9E-2</c:v>
                </c:pt>
                <c:pt idx="138">
                  <c:v>0.02</c:v>
                </c:pt>
                <c:pt idx="139">
                  <c:v>3.5000000000000003E-2</c:v>
                </c:pt>
                <c:pt idx="140">
                  <c:v>5.0999999999999997E-2</c:v>
                </c:pt>
                <c:pt idx="141">
                  <c:v>2.8000000000000001E-2</c:v>
                </c:pt>
                <c:pt idx="142">
                  <c:v>3.2000000000000001E-2</c:v>
                </c:pt>
                <c:pt idx="143">
                  <c:v>4.2999999999999997E-2</c:v>
                </c:pt>
                <c:pt idx="144">
                  <c:v>3.6999999999999998E-2</c:v>
                </c:pt>
                <c:pt idx="145">
                  <c:v>3.1E-2</c:v>
                </c:pt>
                <c:pt idx="146">
                  <c:v>3.2000000000000001E-2</c:v>
                </c:pt>
                <c:pt idx="147">
                  <c:v>1.2999999999999999E-2</c:v>
                </c:pt>
                <c:pt idx="148">
                  <c:v>3.6999999999999998E-2</c:v>
                </c:pt>
                <c:pt idx="149">
                  <c:v>3.1E-2</c:v>
                </c:pt>
                <c:pt idx="150">
                  <c:v>2.1999999999999999E-2</c:v>
                </c:pt>
                <c:pt idx="151">
                  <c:v>2.3E-2</c:v>
                </c:pt>
                <c:pt idx="152">
                  <c:v>3.1E-2</c:v>
                </c:pt>
                <c:pt idx="153">
                  <c:v>1.2E-2</c:v>
                </c:pt>
                <c:pt idx="154">
                  <c:v>4.1000000000000002E-2</c:v>
                </c:pt>
                <c:pt idx="155">
                  <c:v>0.05</c:v>
                </c:pt>
                <c:pt idx="156">
                  <c:v>0.05</c:v>
                </c:pt>
                <c:pt idx="157">
                  <c:v>3.5999999999999997E-2</c:v>
                </c:pt>
              </c:numCache>
            </c:numRef>
          </c:yVal>
          <c:smooth val="0"/>
          <c:extLst xmlns:c16r2="http://schemas.microsoft.com/office/drawing/2015/06/chart">
            <c:ext xmlns:c16="http://schemas.microsoft.com/office/drawing/2014/chart" uri="{C3380CC4-5D6E-409C-BE32-E72D297353CC}">
              <c16:uniqueId val="{00000001-F4CC-4D56-B737-CB30D647BB09}"/>
            </c:ext>
          </c:extLst>
        </c:ser>
        <c:dLbls>
          <c:showLegendKey val="0"/>
          <c:showVal val="0"/>
          <c:showCatName val="0"/>
          <c:showSerName val="0"/>
          <c:showPercent val="0"/>
          <c:showBubbleSize val="0"/>
        </c:dLbls>
        <c:axId val="131469312"/>
        <c:axId val="131469704"/>
      </c:scatterChart>
      <c:valAx>
        <c:axId val="131469312"/>
        <c:scaling>
          <c:orientation val="minMax"/>
          <c:max val="43150"/>
          <c:min val="40950"/>
        </c:scaling>
        <c:delete val="1"/>
        <c:axPos val="b"/>
        <c:majorGridlines>
          <c:spPr>
            <a:ln w="9525" cap="flat" cmpd="sng" algn="ctr">
              <a:noFill/>
              <a:round/>
            </a:ln>
            <a:effectLst/>
          </c:spPr>
        </c:majorGridlines>
        <c:title>
          <c:tx>
            <c:rich>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sz="2400" dirty="0">
                    <a:latin typeface="Garamond" panose="02020404030301010803" pitchFamily="18" charset="0"/>
                  </a:rPr>
                  <a:t>Year</a:t>
                </a:r>
                <a:r>
                  <a:rPr lang="en-US" sz="2400" baseline="0" dirty="0">
                    <a:latin typeface="Garamond" panose="02020404030301010803" pitchFamily="18" charset="0"/>
                  </a:rPr>
                  <a:t> </a:t>
                </a:r>
                <a:endParaRPr lang="en-US" sz="2400" dirty="0">
                  <a:latin typeface="Garamond" panose="02020404030301010803" pitchFamily="18" charset="0"/>
                </a:endParaRPr>
              </a:p>
            </c:rich>
          </c:tx>
          <c:layout>
            <c:manualLayout>
              <c:xMode val="edge"/>
              <c:yMode val="edge"/>
              <c:x val="0.46595854126877279"/>
              <c:y val="0.88987442022687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yyyy" sourceLinked="0"/>
        <c:majorTickMark val="none"/>
        <c:minorTickMark val="none"/>
        <c:tickLblPos val="nextTo"/>
        <c:crossAx val="131469704"/>
        <c:crosses val="autoZero"/>
        <c:crossBetween val="midCat"/>
      </c:valAx>
      <c:valAx>
        <c:axId val="1314697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sz="2400" dirty="0">
                    <a:latin typeface="Century Gothic" panose="020B0502020202020204" pitchFamily="34" charset="0"/>
                  </a:rPr>
                  <a:t>GPP (Kg-C / m2)</a:t>
                </a:r>
              </a:p>
            </c:rich>
          </c:tx>
          <c:layout/>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3146931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0.08312</cdr:x>
      <cdr:y>0.81409</cdr:y>
    </cdr:from>
    <cdr:to>
      <cdr:x>0.13753</cdr:x>
      <cdr:y>0.87029</cdr:y>
    </cdr:to>
    <cdr:sp macro="" textlink="">
      <cdr:nvSpPr>
        <cdr:cNvPr id="2" name="TextBox 1"/>
        <cdr:cNvSpPr txBox="1"/>
      </cdr:nvSpPr>
      <cdr:spPr>
        <a:xfrm xmlns:a="http://schemas.openxmlformats.org/drawingml/2006/main">
          <a:off x="1000125" y="4224728"/>
          <a:ext cx="654638" cy="29168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dirty="0"/>
            <a:t>2012</a:t>
          </a:r>
        </a:p>
      </cdr:txBody>
    </cdr:sp>
  </cdr:relSizeAnchor>
  <cdr:relSizeAnchor xmlns:cdr="http://schemas.openxmlformats.org/drawingml/2006/chartDrawing">
    <cdr:from>
      <cdr:x>0.87817</cdr:x>
      <cdr:y>0.81977</cdr:y>
    </cdr:from>
    <cdr:to>
      <cdr:x>0.93365</cdr:x>
      <cdr:y>0.87029</cdr:y>
    </cdr:to>
    <cdr:sp macro="" textlink="">
      <cdr:nvSpPr>
        <cdr:cNvPr id="5" name="TextBox 1"/>
        <cdr:cNvSpPr txBox="1"/>
      </cdr:nvSpPr>
      <cdr:spPr>
        <a:xfrm xmlns:a="http://schemas.openxmlformats.org/drawingml/2006/main">
          <a:off x="10565761" y="4254225"/>
          <a:ext cx="667512" cy="26219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t>2017</a:t>
          </a:r>
        </a:p>
      </cdr:txBody>
    </cdr:sp>
  </cdr:relSizeAnchor>
  <cdr:relSizeAnchor xmlns:cdr="http://schemas.openxmlformats.org/drawingml/2006/chartDrawing">
    <cdr:from>
      <cdr:x>0.71145</cdr:x>
      <cdr:y>0.81702</cdr:y>
    </cdr:from>
    <cdr:to>
      <cdr:x>0.77198</cdr:x>
      <cdr:y>0.87029</cdr:y>
    </cdr:to>
    <cdr:sp macro="" textlink="">
      <cdr:nvSpPr>
        <cdr:cNvPr id="6" name="TextBox 1"/>
        <cdr:cNvSpPr txBox="1"/>
      </cdr:nvSpPr>
      <cdr:spPr>
        <a:xfrm xmlns:a="http://schemas.openxmlformats.org/drawingml/2006/main">
          <a:off x="8559808" y="4239969"/>
          <a:ext cx="728271" cy="27644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t>2016</a:t>
          </a:r>
        </a:p>
      </cdr:txBody>
    </cdr:sp>
  </cdr:relSizeAnchor>
  <cdr:relSizeAnchor xmlns:cdr="http://schemas.openxmlformats.org/drawingml/2006/chartDrawing">
    <cdr:from>
      <cdr:x>0.53287</cdr:x>
      <cdr:y>0.81888</cdr:y>
    </cdr:from>
    <cdr:to>
      <cdr:x>0.59015</cdr:x>
      <cdr:y>0.87029</cdr:y>
    </cdr:to>
    <cdr:sp macro="" textlink="">
      <cdr:nvSpPr>
        <cdr:cNvPr id="7" name="TextBox 1"/>
        <cdr:cNvSpPr txBox="1"/>
      </cdr:nvSpPr>
      <cdr:spPr>
        <a:xfrm xmlns:a="http://schemas.openxmlformats.org/drawingml/2006/main">
          <a:off x="6411234" y="4249621"/>
          <a:ext cx="689168" cy="26679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t>2015</a:t>
          </a:r>
        </a:p>
      </cdr:txBody>
    </cdr:sp>
  </cdr:relSizeAnchor>
  <cdr:relSizeAnchor xmlns:cdr="http://schemas.openxmlformats.org/drawingml/2006/chartDrawing">
    <cdr:from>
      <cdr:x>0.37174</cdr:x>
      <cdr:y>0.818</cdr:y>
    </cdr:from>
    <cdr:to>
      <cdr:x>0.4505</cdr:x>
      <cdr:y>0.87029</cdr:y>
    </cdr:to>
    <cdr:sp macro="" textlink="">
      <cdr:nvSpPr>
        <cdr:cNvPr id="8" name="TextBox 1"/>
        <cdr:cNvSpPr txBox="1"/>
      </cdr:nvSpPr>
      <cdr:spPr>
        <a:xfrm xmlns:a="http://schemas.openxmlformats.org/drawingml/2006/main">
          <a:off x="4472653" y="4245054"/>
          <a:ext cx="947607" cy="27136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t>2014</a:t>
          </a:r>
        </a:p>
      </cdr:txBody>
    </cdr:sp>
  </cdr:relSizeAnchor>
  <cdr:relSizeAnchor xmlns:cdr="http://schemas.openxmlformats.org/drawingml/2006/chartDrawing">
    <cdr:from>
      <cdr:x>0.22272</cdr:x>
      <cdr:y>0.81637</cdr:y>
    </cdr:from>
    <cdr:to>
      <cdr:x>0.28026</cdr:x>
      <cdr:y>0.87029</cdr:y>
    </cdr:to>
    <cdr:sp macro="" textlink="">
      <cdr:nvSpPr>
        <cdr:cNvPr id="9" name="TextBox 1"/>
        <cdr:cNvSpPr txBox="1"/>
      </cdr:nvSpPr>
      <cdr:spPr>
        <a:xfrm xmlns:a="http://schemas.openxmlformats.org/drawingml/2006/main">
          <a:off x="2679673" y="4236562"/>
          <a:ext cx="692297" cy="27985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t>2013</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0551F6-EE6B-48C5-A43A-C7EC1BD5F541}" type="datetimeFigureOut">
              <a:rPr lang="en-US" smtClean="0"/>
              <a:t>9/3/2018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28FD7A-8741-478D-8671-F6E4624C3B84}" type="slidenum">
              <a:rPr lang="en-US" smtClean="0"/>
              <a:t>‹#›</a:t>
            </a:fld>
            <a:endParaRPr lang="en-US"/>
          </a:p>
        </p:txBody>
      </p:sp>
    </p:spTree>
    <p:extLst>
      <p:ext uri="{BB962C8B-B14F-4D97-AF65-F5344CB8AC3E}">
        <p14:creationId xmlns:p14="http://schemas.microsoft.com/office/powerpoint/2010/main" val="4067573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10F9C2-AEC2-40AC-908E-7B015EE0924C}" type="datetimeFigureOut">
              <a:rPr lang="en-US" smtClean="0"/>
              <a:t>9/3/2018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35C12C-436B-478B-9EA8-7D7AB2695871}" type="slidenum">
              <a:rPr lang="en-US" smtClean="0"/>
              <a:t>‹#›</a:t>
            </a:fld>
            <a:endParaRPr lang="en-US"/>
          </a:p>
        </p:txBody>
      </p:sp>
    </p:spTree>
    <p:extLst>
      <p:ext uri="{BB962C8B-B14F-4D97-AF65-F5344CB8AC3E}">
        <p14:creationId xmlns:p14="http://schemas.microsoft.com/office/powerpoint/2010/main" val="2509195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For this project, the </a:t>
            </a:r>
            <a:r>
              <a:rPr lang="en-US" sz="1200" b="0" i="0" u="none" strike="noStrike" kern="1200" dirty="0" err="1">
                <a:solidFill>
                  <a:schemeClr val="tx1"/>
                </a:solidFill>
                <a:effectLst/>
                <a:latin typeface="+mn-lt"/>
                <a:ea typeface="+mn-ea"/>
                <a:cs typeface="+mn-cs"/>
              </a:rPr>
              <a:t>Osa</a:t>
            </a:r>
            <a:r>
              <a:rPr lang="en-US" sz="1200" b="0" i="0" u="none" strike="noStrike" kern="1200" dirty="0">
                <a:solidFill>
                  <a:schemeClr val="tx1"/>
                </a:solidFill>
                <a:effectLst/>
                <a:latin typeface="+mn-lt"/>
                <a:ea typeface="+mn-ea"/>
                <a:cs typeface="+mn-cs"/>
              </a:rPr>
              <a:t> Peninsula Water Resources II Team utilized NASA Earth observations to Evaluate Effects of Land Use Change on Watershed Health and Carbon Sequestration in the </a:t>
            </a:r>
            <a:r>
              <a:rPr lang="en-US" sz="1200" b="0" i="0" u="none" strike="noStrike" kern="1200" dirty="0" err="1">
                <a:solidFill>
                  <a:schemeClr val="tx1"/>
                </a:solidFill>
                <a:effectLst/>
                <a:latin typeface="+mn-lt"/>
                <a:ea typeface="+mn-ea"/>
                <a:cs typeface="+mn-cs"/>
              </a:rPr>
              <a:t>Osa</a:t>
            </a:r>
            <a:r>
              <a:rPr lang="en-US" sz="1200" b="0" i="0" u="none" strike="noStrike" kern="1200" dirty="0">
                <a:solidFill>
                  <a:schemeClr val="tx1"/>
                </a:solidFill>
                <a:effectLst/>
                <a:latin typeface="+mn-lt"/>
                <a:ea typeface="+mn-ea"/>
                <a:cs typeface="+mn-cs"/>
              </a:rPr>
              <a:t> Peninsula, Costa Rica </a:t>
            </a:r>
          </a:p>
          <a:p>
            <a:r>
              <a:rPr lang="en-US" b="0" dirty="0">
                <a:effectLst/>
              </a:rPr>
              <a:t/>
            </a:r>
            <a:br>
              <a:rPr lang="en-US" b="0" dirty="0">
                <a:effectLst/>
              </a:rPr>
            </a:br>
            <a:endParaRPr lang="en-US" sz="1200" dirty="0">
              <a:solidFill>
                <a:srgbClr val="FF0000"/>
              </a:solidFill>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34556600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We created land cover maps for three years, which were chosen to highlight the effects of the 1996 Forest Conservation law. For 1987 and ‘97 we used </a:t>
            </a:r>
            <a:r>
              <a:rPr lang="en-US" sz="1200" b="0" i="0" u="none" strike="noStrike" kern="1200" dirty="0" err="1">
                <a:solidFill>
                  <a:schemeClr val="tx1"/>
                </a:solidFill>
                <a:effectLst/>
                <a:latin typeface="+mn-lt"/>
                <a:ea typeface="+mn-ea"/>
                <a:cs typeface="+mn-cs"/>
              </a:rPr>
              <a:t>landsat</a:t>
            </a:r>
            <a:r>
              <a:rPr lang="en-US" sz="1200" b="0" i="0" u="none" strike="noStrike" kern="1200" dirty="0">
                <a:solidFill>
                  <a:schemeClr val="tx1"/>
                </a:solidFill>
                <a:effectLst/>
                <a:latin typeface="+mn-lt"/>
                <a:ea typeface="+mn-ea"/>
                <a:cs typeface="+mn-cs"/>
              </a:rPr>
              <a:t> 5, and </a:t>
            </a:r>
            <a:r>
              <a:rPr lang="en-US" sz="1200" b="0" i="0" u="none" strike="noStrike" kern="1200" dirty="0" err="1">
                <a:solidFill>
                  <a:schemeClr val="tx1"/>
                </a:solidFill>
                <a:effectLst/>
                <a:latin typeface="+mn-lt"/>
                <a:ea typeface="+mn-ea"/>
                <a:cs typeface="+mn-cs"/>
              </a:rPr>
              <a:t>landsat</a:t>
            </a:r>
            <a:r>
              <a:rPr lang="en-US" sz="1200" b="0" i="0" u="none" strike="noStrike" kern="1200" dirty="0">
                <a:solidFill>
                  <a:schemeClr val="tx1"/>
                </a:solidFill>
                <a:effectLst/>
                <a:latin typeface="+mn-lt"/>
                <a:ea typeface="+mn-ea"/>
                <a:cs typeface="+mn-cs"/>
              </a:rPr>
              <a:t> 8 for 2017. </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We needed to create cloud free composites over multiple months, as cloud free images of the peninsula are rare. </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Google Earth Engine was perfect for our project, since it makes it very easy to collect and composite images over a year or more. </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A primary goal of our classification was to separate primary and secondary forest based on ground truth data provided by our partner. To help with this, we added indices to our image such as NDVI, EVI, and tasseled cap for vegetation, NDMI and NDWI for moisture, and slope from Terra ASTER. We used the </a:t>
            </a:r>
            <a:r>
              <a:rPr lang="en-US" sz="1200" b="0" i="0" u="none" strike="noStrike" kern="1200" dirty="0" err="1">
                <a:solidFill>
                  <a:schemeClr val="tx1"/>
                </a:solidFill>
                <a:effectLst/>
                <a:latin typeface="+mn-lt"/>
                <a:ea typeface="+mn-ea"/>
                <a:cs typeface="+mn-cs"/>
              </a:rPr>
              <a:t>randomforest</a:t>
            </a:r>
            <a:r>
              <a:rPr lang="en-US" sz="1200" b="0" i="0" u="none" strike="noStrike" kern="1200" dirty="0">
                <a:solidFill>
                  <a:schemeClr val="tx1"/>
                </a:solidFill>
                <a:effectLst/>
                <a:latin typeface="+mn-lt"/>
                <a:ea typeface="+mn-ea"/>
                <a:cs typeface="+mn-cs"/>
              </a:rPr>
              <a:t> algorithm to achieve our result.</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10</a:t>
            </a:fld>
            <a:endParaRPr lang="en-US"/>
          </a:p>
        </p:txBody>
      </p:sp>
    </p:spTree>
    <p:extLst>
      <p:ext uri="{BB962C8B-B14F-4D97-AF65-F5344CB8AC3E}">
        <p14:creationId xmlns:p14="http://schemas.microsoft.com/office/powerpoint/2010/main" val="16469977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In addition to Landsat, we used the MODIS GPP product to evaluate carbon sequestration in </a:t>
            </a:r>
            <a:r>
              <a:rPr lang="en-US" sz="1200" b="0" i="0" u="none" strike="noStrike" kern="1200" dirty="0" err="1">
                <a:solidFill>
                  <a:schemeClr val="tx1"/>
                </a:solidFill>
                <a:effectLst/>
                <a:latin typeface="+mn-lt"/>
                <a:ea typeface="+mn-ea"/>
                <a:cs typeface="+mn-cs"/>
              </a:rPr>
              <a:t>Osa</a:t>
            </a:r>
            <a:r>
              <a:rPr lang="en-US" sz="1200" b="0" i="0" u="none" strike="noStrike" kern="1200" dirty="0">
                <a:solidFill>
                  <a:schemeClr val="tx1"/>
                </a:solidFill>
                <a:effectLst/>
                <a:latin typeface="+mn-lt"/>
                <a:ea typeface="+mn-ea"/>
                <a:cs typeface="+mn-cs"/>
              </a:rPr>
              <a:t>. Protected areas are known to store much more carbon than areas that are open to development. The GPP for </a:t>
            </a:r>
            <a:r>
              <a:rPr lang="en-US" sz="1200" b="0" i="0" u="none" strike="noStrike" kern="1200" dirty="0" err="1">
                <a:solidFill>
                  <a:schemeClr val="tx1"/>
                </a:solidFill>
                <a:effectLst/>
                <a:latin typeface="+mn-lt"/>
                <a:ea typeface="+mn-ea"/>
                <a:cs typeface="+mn-cs"/>
              </a:rPr>
              <a:t>Osa</a:t>
            </a:r>
            <a:r>
              <a:rPr lang="en-US" sz="1200" b="0" i="0" u="none" strike="noStrike" kern="1200" dirty="0">
                <a:solidFill>
                  <a:schemeClr val="tx1"/>
                </a:solidFill>
                <a:effectLst/>
                <a:latin typeface="+mn-lt"/>
                <a:ea typeface="+mn-ea"/>
                <a:cs typeface="+mn-cs"/>
              </a:rPr>
              <a:t> during 2012-2017 shows that protected areas usually have higher GPP than the unprotected areas. It means that the protected areas are contributing more in conserving the environment through carbon sequestration.</a:t>
            </a:r>
            <a:endParaRPr lang="en-US" baseline="0" dirty="0"/>
          </a:p>
        </p:txBody>
      </p:sp>
      <p:sp>
        <p:nvSpPr>
          <p:cNvPr id="4" name="Slide Number Placeholder 3"/>
          <p:cNvSpPr>
            <a:spLocks noGrp="1"/>
          </p:cNvSpPr>
          <p:nvPr>
            <p:ph type="sldNum" sz="quarter" idx="10"/>
          </p:nvPr>
        </p:nvSpPr>
        <p:spPr/>
        <p:txBody>
          <a:bodyPr/>
          <a:lstStyle/>
          <a:p>
            <a:fld id="{0535C12C-436B-478B-9EA8-7D7AB2695871}" type="slidenum">
              <a:rPr lang="en-US" smtClean="0"/>
              <a:t>11</a:t>
            </a:fld>
            <a:endParaRPr lang="en-US"/>
          </a:p>
        </p:txBody>
      </p:sp>
    </p:spTree>
    <p:extLst>
      <p:ext uri="{BB962C8B-B14F-4D97-AF65-F5344CB8AC3E}">
        <p14:creationId xmlns:p14="http://schemas.microsoft.com/office/powerpoint/2010/main" val="2557373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These are areas that </a:t>
            </a:r>
            <a:r>
              <a:rPr lang="en-US" sz="1200" b="0" i="0" u="none" strike="noStrike" kern="1200" dirty="0" err="1">
                <a:solidFill>
                  <a:schemeClr val="tx1"/>
                </a:solidFill>
                <a:effectLst/>
                <a:latin typeface="+mn-lt"/>
                <a:ea typeface="+mn-ea"/>
                <a:cs typeface="+mn-cs"/>
              </a:rPr>
              <a:t>Osa</a:t>
            </a:r>
            <a:r>
              <a:rPr lang="en-US" sz="1200" b="0" i="0" u="none" strike="noStrike" kern="1200" dirty="0">
                <a:solidFill>
                  <a:schemeClr val="tx1"/>
                </a:solidFill>
                <a:effectLst/>
                <a:latin typeface="+mn-lt"/>
                <a:ea typeface="+mn-ea"/>
                <a:cs typeface="+mn-cs"/>
              </a:rPr>
              <a:t> conservation is interested in restoring with 15m forest buffers. By modelling the effect of different land uses in these areas with SWAT, our project will serve as a decision making tool to prioritize watersheds for restoration.</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12</a:t>
            </a:fld>
            <a:endParaRPr lang="en-US"/>
          </a:p>
        </p:txBody>
      </p:sp>
    </p:spTree>
    <p:extLst>
      <p:ext uri="{BB962C8B-B14F-4D97-AF65-F5344CB8AC3E}">
        <p14:creationId xmlns:p14="http://schemas.microsoft.com/office/powerpoint/2010/main" val="3511860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SWAT creates a model which tells how water will behave if it lands on or flows over a certain spot based on the vegetation, soils, and slope in this location. We started by creating streams and watersheds based on elevation data. Then we added land use and soil data. Finally, we simulated weather data for our study period, which was based on real historical data.</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13</a:t>
            </a:fld>
            <a:endParaRPr lang="en-US"/>
          </a:p>
        </p:txBody>
      </p:sp>
    </p:spTree>
    <p:extLst>
      <p:ext uri="{BB962C8B-B14F-4D97-AF65-F5344CB8AC3E}">
        <p14:creationId xmlns:p14="http://schemas.microsoft.com/office/powerpoint/2010/main" val="8119536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After running the model with the current land use data, we created modified land use scenarios to include 15 meter forest buffers around streams in the restoration areas. </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15 meter forest buffers are a common restoration practice on the </a:t>
            </a:r>
            <a:r>
              <a:rPr lang="en-US" sz="1200" b="0" i="0" u="none" strike="noStrike" kern="1200" dirty="0" err="1">
                <a:solidFill>
                  <a:schemeClr val="tx1"/>
                </a:solidFill>
                <a:effectLst/>
                <a:latin typeface="+mn-lt"/>
                <a:ea typeface="+mn-ea"/>
                <a:cs typeface="+mn-cs"/>
              </a:rPr>
              <a:t>Osa</a:t>
            </a:r>
            <a:r>
              <a:rPr lang="en-US" sz="1200" b="0" i="0" u="none" strike="noStrike" kern="1200" dirty="0">
                <a:solidFill>
                  <a:schemeClr val="tx1"/>
                </a:solidFill>
                <a:effectLst/>
                <a:latin typeface="+mn-lt"/>
                <a:ea typeface="+mn-ea"/>
                <a:cs typeface="+mn-cs"/>
              </a:rPr>
              <a:t> peninsula, and are required by law for newly deforested areas. </a:t>
            </a:r>
            <a:endParaRPr lang="en-US" b="0" dirty="0">
              <a:effectLst/>
            </a:endParaRPr>
          </a:p>
          <a:p>
            <a:r>
              <a:rPr lang="en-US" b="0" dirty="0">
                <a:effectLst/>
              </a:rPr>
              <a:t/>
            </a:r>
            <a:br>
              <a:rPr lang="en-US" b="0" dirty="0">
                <a:effectLst/>
              </a:rPr>
            </a:b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14</a:t>
            </a:fld>
            <a:endParaRPr lang="en-US"/>
          </a:p>
        </p:txBody>
      </p:sp>
    </p:spTree>
    <p:extLst>
      <p:ext uri="{BB962C8B-B14F-4D97-AF65-F5344CB8AC3E}">
        <p14:creationId xmlns:p14="http://schemas.microsoft.com/office/powerpoint/2010/main" val="345102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Our model predicts that 15 meter forest buffers will cause significant decreases in daily sediment loads, along with nitrate and phosphorus concentrations (which are not shown here). It will also help our partner decide which stretches of river to restore in order to have the greatest impact on water quality.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15</a:t>
            </a:fld>
            <a:endParaRPr lang="en-US"/>
          </a:p>
        </p:txBody>
      </p:sp>
    </p:spTree>
    <p:extLst>
      <p:ext uri="{BB962C8B-B14F-4D97-AF65-F5344CB8AC3E}">
        <p14:creationId xmlns:p14="http://schemas.microsoft.com/office/powerpoint/2010/main" val="20193888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a:t>
            </a:r>
            <a:r>
              <a:rPr lang="en-US" baseline="0" dirty="0"/>
              <a:t> our NDVI and EVI maps indicate an increase in vegetation over the study period from 1987 to 2017. </a:t>
            </a:r>
          </a:p>
          <a:p>
            <a:endParaRPr lang="en-US" baseline="0" dirty="0"/>
          </a:p>
          <a:p>
            <a:r>
              <a:rPr lang="en-US" baseline="0" dirty="0"/>
              <a:t>In addition, the land cover maps also indicated that palm plantations doubled in area between 1987 and 2017. Similarly, we observed increase in secondary forests by 10.4%. Of this increase, ~ 64% of the forest regeneration took place on grasslands. </a:t>
            </a:r>
          </a:p>
          <a:p>
            <a:endParaRPr lang="en-US" baseline="0" dirty="0"/>
          </a:p>
          <a:p>
            <a:r>
              <a:rPr lang="en-US" baseline="0" dirty="0"/>
              <a:t>Similarly, the GPP for protected areas are higher than unprotected areas between 2012 and 2017 by 3.06%. </a:t>
            </a:r>
          </a:p>
        </p:txBody>
      </p:sp>
      <p:sp>
        <p:nvSpPr>
          <p:cNvPr id="4" name="Slide Number Placeholder 3"/>
          <p:cNvSpPr>
            <a:spLocks noGrp="1"/>
          </p:cNvSpPr>
          <p:nvPr>
            <p:ph type="sldNum" sz="quarter" idx="10"/>
          </p:nvPr>
        </p:nvSpPr>
        <p:spPr/>
        <p:txBody>
          <a:bodyPr/>
          <a:lstStyle/>
          <a:p>
            <a:fld id="{0535C12C-436B-478B-9EA8-7D7AB2695871}" type="slidenum">
              <a:rPr lang="en-US" smtClean="0"/>
              <a:t>16</a:t>
            </a:fld>
            <a:endParaRPr lang="en-US"/>
          </a:p>
        </p:txBody>
      </p:sp>
    </p:spTree>
    <p:extLst>
      <p:ext uri="{BB962C8B-B14F-4D97-AF65-F5344CB8AC3E}">
        <p14:creationId xmlns:p14="http://schemas.microsoft.com/office/powerpoint/2010/main" val="32332001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During our research, there were some issues when it came to cloud coverage in the satellite images. Since it is a tropical area, cloud coverage in the region is much heavier than compared to other parts of the world, some years were too cloudy to obtain an acceptable image.</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The SWAT model was only valid for comparing between watersheds, due to our lack of data for calibration and validation.</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17</a:t>
            </a:fld>
            <a:endParaRPr lang="en-US"/>
          </a:p>
        </p:txBody>
      </p:sp>
    </p:spTree>
    <p:extLst>
      <p:ext uri="{BB962C8B-B14F-4D97-AF65-F5344CB8AC3E}">
        <p14:creationId xmlns:p14="http://schemas.microsoft.com/office/powerpoint/2010/main" val="37826455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partner has been very helpful</a:t>
            </a:r>
            <a:r>
              <a:rPr lang="en-US" baseline="0" dirty="0"/>
              <a:t> in providing us with key questions and discussion points that they hope to achieve through their collaboration with NASA DEVELOP. </a:t>
            </a:r>
          </a:p>
          <a:p>
            <a:endParaRPr lang="en-US" baseline="0" dirty="0"/>
          </a:p>
          <a:p>
            <a:r>
              <a:rPr lang="en-US" dirty="0"/>
              <a:t>We based our</a:t>
            </a:r>
            <a:r>
              <a:rPr lang="en-US" baseline="0" dirty="0"/>
              <a:t> work in accordance to the partner’s need and we hope to continue this project as a third term project to forecast future land use trends in the peninsula, compare erosion rate of degraded and pristine rivers, calculate rates of mangrove deforestation and reforestation since the 1980s and finally identify how land use change and river water quality affect mangrove health. </a:t>
            </a:r>
          </a:p>
        </p:txBody>
      </p:sp>
      <p:sp>
        <p:nvSpPr>
          <p:cNvPr id="4" name="Slide Number Placeholder 3"/>
          <p:cNvSpPr>
            <a:spLocks noGrp="1"/>
          </p:cNvSpPr>
          <p:nvPr>
            <p:ph type="sldNum" sz="quarter" idx="10"/>
          </p:nvPr>
        </p:nvSpPr>
        <p:spPr/>
        <p:txBody>
          <a:bodyPr/>
          <a:lstStyle/>
          <a:p>
            <a:fld id="{0535C12C-436B-478B-9EA8-7D7AB2695871}" type="slidenum">
              <a:rPr lang="en-US" smtClean="0"/>
              <a:t>18</a:t>
            </a:fld>
            <a:endParaRPr lang="en-US"/>
          </a:p>
        </p:txBody>
      </p:sp>
    </p:spTree>
    <p:extLst>
      <p:ext uri="{BB962C8B-B14F-4D97-AF65-F5344CB8AC3E}">
        <p14:creationId xmlns:p14="http://schemas.microsoft.com/office/powerpoint/2010/main" val="14445503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slide shows all the end products that have been produced in the past two terms. </a:t>
            </a:r>
          </a:p>
          <a:p>
            <a:endParaRPr lang="en-US" baseline="0" dirty="0"/>
          </a:p>
          <a:p>
            <a:r>
              <a:rPr lang="en-US" baseline="0" dirty="0"/>
              <a:t>These end products will help Osa Conservation in their efforts to conserve and maintain the biodiversity of the Osa Peninsula. With an intended third-term in the Fall, we hope to further collaborate with our project partner to produce tools and products that would help further their outreach efforts.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19</a:t>
            </a:fld>
            <a:endParaRPr lang="en-US"/>
          </a:p>
        </p:txBody>
      </p:sp>
    </p:spTree>
    <p:extLst>
      <p:ext uri="{BB962C8B-B14F-4D97-AF65-F5344CB8AC3E}">
        <p14:creationId xmlns:p14="http://schemas.microsoft.com/office/powerpoint/2010/main" val="2081129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US" dirty="0"/>
              <a:t>Photo Credit:</a:t>
            </a:r>
            <a:r>
              <a:rPr lang="en-US" baseline="0" dirty="0"/>
              <a:t> http://osaconservation.org/</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For this project, we focused on the Osa Peninsula in Costa Rica. The peninsula is located on the southern end of Costa Rica’s Pacific Coast, and is roughly the double the size of New York City.</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This region has 2.5% of the world’s biodiversity. This means that this one region on Earth contains many different species of plants and animals.</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National Geographic has also called it “the most biologically intense place on Earth”.</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The peninsula is home to three national parks that are the main locations for this biodiversity: Corcovado, </a:t>
            </a:r>
            <a:r>
              <a:rPr lang="en-US" sz="1200" b="0" i="0" u="none" strike="noStrike" kern="1200" dirty="0" err="1">
                <a:solidFill>
                  <a:schemeClr val="tx1"/>
                </a:solidFill>
                <a:effectLst/>
                <a:latin typeface="+mn-lt"/>
                <a:ea typeface="+mn-ea"/>
                <a:cs typeface="+mn-cs"/>
              </a:rPr>
              <a:t>Piedras</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Blancas</a:t>
            </a:r>
            <a:r>
              <a:rPr lang="en-US" sz="1200" b="0" i="0" u="none" strike="noStrike" kern="1200" dirty="0">
                <a:solidFill>
                  <a:schemeClr val="tx1"/>
                </a:solidFill>
                <a:effectLst/>
                <a:latin typeface="+mn-lt"/>
                <a:ea typeface="+mn-ea"/>
                <a:cs typeface="+mn-cs"/>
              </a:rPr>
              <a:t>, and </a:t>
            </a:r>
            <a:r>
              <a:rPr lang="en-US" sz="1200" b="0" i="0" u="none" strike="noStrike" kern="1200" dirty="0" err="1">
                <a:solidFill>
                  <a:schemeClr val="tx1"/>
                </a:solidFill>
                <a:effectLst/>
                <a:latin typeface="+mn-lt"/>
                <a:ea typeface="+mn-ea"/>
                <a:cs typeface="+mn-cs"/>
              </a:rPr>
              <a:t>Terraba</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Sierpe</a:t>
            </a:r>
            <a:r>
              <a:rPr lang="en-US" sz="1200" b="0" i="0" u="none" strike="noStrike" kern="1200" dirty="0">
                <a:solidFill>
                  <a:schemeClr val="tx1"/>
                </a:solidFill>
                <a:effectLst/>
                <a:latin typeface="+mn-lt"/>
                <a:ea typeface="+mn-ea"/>
                <a:cs typeface="+mn-cs"/>
              </a:rPr>
              <a:t>. The protected areas are connected by vital biological corridors. Additionally, we conducted a small scale case study in one of our partner’s river restoration study sites in the southern portion of the Osa Peninsula.</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For more details on the biodiversity</a:t>
            </a:r>
            <a:r>
              <a:rPr lang="en-US" sz="1200" b="0" i="0" u="none" strike="noStrike" kern="1200" baseline="0" dirty="0">
                <a:solidFill>
                  <a:schemeClr val="tx1"/>
                </a:solidFill>
                <a:effectLst/>
                <a:latin typeface="+mn-lt"/>
                <a:ea typeface="+mn-ea"/>
                <a:cs typeface="+mn-cs"/>
              </a:rPr>
              <a:t> in the Osa Peninsula, please check: http://osaconservation.org/about-the-osa-peninsula/</a:t>
            </a:r>
          </a:p>
          <a:p>
            <a:pPr rtl="0" fontAlgn="base"/>
            <a:endParaRPr lang="en-US" sz="1200" b="0" i="0" u="none" strike="noStrike" kern="1200" baseline="0" dirty="0">
              <a:solidFill>
                <a:schemeClr val="tx1"/>
              </a:solidFill>
              <a:effectLst/>
              <a:latin typeface="+mn-lt"/>
              <a:ea typeface="+mn-ea"/>
              <a:cs typeface="+mn-cs"/>
            </a:endParaRPr>
          </a:p>
          <a:p>
            <a:pPr rtl="0" fontAlgn="base"/>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2</a:t>
            </a:fld>
            <a:endParaRPr lang="en-US"/>
          </a:p>
        </p:txBody>
      </p:sp>
    </p:spTree>
    <p:extLst>
      <p:ext uri="{BB962C8B-B14F-4D97-AF65-F5344CB8AC3E}">
        <p14:creationId xmlns:p14="http://schemas.microsoft.com/office/powerpoint/2010/main" val="31576085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We would like to thank our science advisor, Dr. Marguerite Madden for her support and guidance throughout this project. She was a crucial resource in figuring out certain methodologies and techniques while working with our data and classification.</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We would like to thank our project partners from Osa Conservation, Hilary </a:t>
            </a:r>
            <a:r>
              <a:rPr lang="en-US" sz="1200" b="0" i="0" u="none" strike="noStrike" kern="1200" dirty="0" err="1">
                <a:solidFill>
                  <a:schemeClr val="tx1"/>
                </a:solidFill>
                <a:effectLst/>
                <a:latin typeface="+mn-lt"/>
                <a:ea typeface="+mn-ea"/>
                <a:cs typeface="+mn-cs"/>
              </a:rPr>
              <a:t>Brumberg</a:t>
            </a:r>
            <a:r>
              <a:rPr lang="en-US" sz="1200" b="0" i="0" u="none" strike="noStrike" kern="1200" dirty="0">
                <a:solidFill>
                  <a:schemeClr val="tx1"/>
                </a:solidFill>
                <a:effectLst/>
                <a:latin typeface="+mn-lt"/>
                <a:ea typeface="+mn-ea"/>
                <a:cs typeface="+mn-cs"/>
              </a:rPr>
              <a:t> and Dr. Andy Whitworth, for their feedback and for providing us with a variety of materials used to complete this project, like valuable datasets and visual imagery.</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We would like to acknowledge our past project members and advisors who have contributed during the initial phase of this term. </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Finally, we would like to thank the DEVELOP leadership at the Athens node, Center Lead Caren </a:t>
            </a:r>
            <a:r>
              <a:rPr lang="en-US" sz="1200" b="0" i="0" u="none" strike="noStrike" kern="1200" dirty="0" err="1">
                <a:solidFill>
                  <a:schemeClr val="tx1"/>
                </a:solidFill>
                <a:effectLst/>
                <a:latin typeface="+mn-lt"/>
                <a:ea typeface="+mn-ea"/>
                <a:cs typeface="+mn-cs"/>
              </a:rPr>
              <a:t>Remillard</a:t>
            </a:r>
            <a:r>
              <a:rPr lang="en-US" sz="1200" b="0" i="0" u="none" strike="noStrike" kern="1200" dirty="0">
                <a:solidFill>
                  <a:schemeClr val="tx1"/>
                </a:solidFill>
                <a:effectLst/>
                <a:latin typeface="+mn-lt"/>
                <a:ea typeface="+mn-ea"/>
                <a:cs typeface="+mn-cs"/>
              </a:rPr>
              <a:t> and Communications Fellow Austin Stone for their support, feedback, and helpful input throughout the entire term.</a:t>
            </a:r>
          </a:p>
          <a:p>
            <a:r>
              <a:rPr lang="en-US" b="0" dirty="0">
                <a:effectLst/>
              </a:rPr>
              <a:t/>
            </a:r>
            <a:br>
              <a:rPr lang="en-US" b="0" dirty="0">
                <a:effectLst/>
              </a:rPr>
            </a:br>
            <a:r>
              <a:rPr lang="en-US" b="0" dirty="0">
                <a:effectLst/>
              </a:rPr>
              <a:t/>
            </a:r>
            <a:br>
              <a:rPr lang="en-US" b="0" dirty="0">
                <a:effectLst/>
              </a:rPr>
            </a:b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20</a:t>
            </a:fld>
            <a:endParaRPr lang="en-US"/>
          </a:p>
        </p:txBody>
      </p:sp>
    </p:spTree>
    <p:extLst>
      <p:ext uri="{BB962C8B-B14F-4D97-AF65-F5344CB8AC3E}">
        <p14:creationId xmlns:p14="http://schemas.microsoft.com/office/powerpoint/2010/main" val="3461343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Photo Credit:</a:t>
            </a:r>
            <a:r>
              <a:rPr lang="en-US" baseline="0" dirty="0"/>
              <a:t> http://osaconservation.org/</a:t>
            </a:r>
          </a:p>
          <a:p>
            <a:endParaRPr lang="en-US" dirty="0"/>
          </a:p>
          <a:p>
            <a:r>
              <a:rPr lang="en-US" sz="1200" b="0" i="0" u="none" strike="noStrike" kern="1200" dirty="0">
                <a:solidFill>
                  <a:schemeClr val="tx1"/>
                </a:solidFill>
                <a:effectLst/>
                <a:latin typeface="+mn-lt"/>
                <a:ea typeface="+mn-ea"/>
                <a:cs typeface="+mn-cs"/>
              </a:rPr>
              <a:t>Our partner for this project was Osa Conservation. This is an NGO headquartered in the Osa Peninsula of Costa Rica, and their focus is on protecting the biodiversity of the Osa Peninsula. They also educate local landowners and the general public about threats to biodiversity and encourage landowners to practice restoration and sustainable farming practices.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We have had the privilege of working with Hilary </a:t>
            </a:r>
            <a:r>
              <a:rPr lang="en-US" sz="1200" b="0" i="0" u="none" strike="noStrike" kern="1200" dirty="0" err="1">
                <a:solidFill>
                  <a:schemeClr val="tx1"/>
                </a:solidFill>
                <a:effectLst/>
                <a:latin typeface="+mn-lt"/>
                <a:ea typeface="+mn-ea"/>
                <a:cs typeface="+mn-cs"/>
              </a:rPr>
              <a:t>Brumberg</a:t>
            </a:r>
            <a:r>
              <a:rPr lang="en-US" sz="1200" b="0" i="0" u="none" strike="noStrike" kern="1200" dirty="0">
                <a:solidFill>
                  <a:schemeClr val="tx1"/>
                </a:solidFill>
                <a:effectLst/>
                <a:latin typeface="+mn-lt"/>
                <a:ea typeface="+mn-ea"/>
                <a:cs typeface="+mn-cs"/>
              </a:rPr>
              <a:t> and Dr. Andy Whitworth from Osa Conservation. They assisted us in every aspect of this project, from getting us land cover data to video footage of the Osa Peninsula.</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3</a:t>
            </a:fld>
            <a:endParaRPr lang="en-US"/>
          </a:p>
        </p:txBody>
      </p:sp>
    </p:spTree>
    <p:extLst>
      <p:ext uri="{BB962C8B-B14F-4D97-AF65-F5344CB8AC3E}">
        <p14:creationId xmlns:p14="http://schemas.microsoft.com/office/powerpoint/2010/main" val="3906094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Credit:</a:t>
            </a:r>
            <a:r>
              <a:rPr lang="en-US" baseline="0" dirty="0"/>
              <a:t> http://osaconservation.org/</a:t>
            </a:r>
          </a:p>
          <a:p>
            <a:endParaRPr lang="en-US" dirty="0"/>
          </a:p>
          <a:p>
            <a:pPr rtl="0" fontAlgn="base"/>
            <a:r>
              <a:rPr lang="en-US" sz="1200" b="0" i="0" u="none" strike="noStrike" kern="1200" dirty="0">
                <a:solidFill>
                  <a:schemeClr val="tx1"/>
                </a:solidFill>
                <a:effectLst/>
                <a:latin typeface="+mn-lt"/>
                <a:ea typeface="+mn-ea"/>
                <a:cs typeface="+mn-cs"/>
              </a:rPr>
              <a:t>Many of the community concerns ultimately stem from the impacts of human activities on the region. Two activities in particular that are raising concerns are deforestation and plantation agriculture. Both have been very extensive during the latter half of the 20th Century. Deforestation has led to habitat loss and habitat fragmentation, and agriculture has led to the extensive use of pesticides and fertilizers that eventually run off into bodies of water. Both activities have contributed to water pollution and biodiversity loss in the Osa Peninsula. This ultimately can negatively impact humans, as decreased water quality makes it difficult for humans to live in the region.</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Mangroves are important to maintaining these ecosystems. Because of human activity, they could be negatively impacted. </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Our project partners need information about environmental degradation and biodiversity loss so that they can build outreach materials. They want to reach out to local landowners and educate them about these negative impacts so they can encourage them to practice reforestation and other activities that will help to restore biodiversity.</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A final concern relates to the economy. High biodiversity means that many people are going to the Osa Peninsula specifically to see these ecosystems and the natural landscapes. Destroying these ecosystems could be detrimental to the economy, which could also negatively affect humans.</a:t>
            </a:r>
          </a:p>
          <a:p>
            <a:endParaRPr lang="en-US" dirty="0"/>
          </a:p>
          <a:p>
            <a:r>
              <a:rPr lang="en-US" dirty="0"/>
              <a:t>For more details:</a:t>
            </a:r>
            <a:r>
              <a:rPr lang="en-US" baseline="0" dirty="0"/>
              <a:t> http://osaconservation.org/about-the-osa-peninsula/conservation-challenges/</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4</a:t>
            </a:fld>
            <a:endParaRPr lang="en-US"/>
          </a:p>
        </p:txBody>
      </p:sp>
    </p:spTree>
    <p:extLst>
      <p:ext uri="{BB962C8B-B14F-4D97-AF65-F5344CB8AC3E}">
        <p14:creationId xmlns:p14="http://schemas.microsoft.com/office/powerpoint/2010/main" val="3653930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Credit:</a:t>
            </a:r>
            <a:r>
              <a:rPr lang="en-US" baseline="0" dirty="0"/>
              <a:t> http://osaconservation.org/</a:t>
            </a:r>
          </a:p>
          <a:p>
            <a:endParaRPr lang="en-US" dirty="0"/>
          </a:p>
          <a:p>
            <a:pPr rtl="0" fontAlgn="base"/>
            <a:r>
              <a:rPr lang="en-US" sz="1200" b="0" i="0" u="none" strike="noStrike" kern="1200" dirty="0">
                <a:solidFill>
                  <a:schemeClr val="tx1"/>
                </a:solidFill>
                <a:effectLst/>
                <a:latin typeface="+mn-lt"/>
                <a:ea typeface="+mn-ea"/>
                <a:cs typeface="+mn-cs"/>
              </a:rPr>
              <a:t>Our first objective was to produce </a:t>
            </a:r>
            <a:r>
              <a:rPr lang="en-US" sz="1200" b="1" i="0" u="none" strike="noStrike" kern="1200" dirty="0">
                <a:solidFill>
                  <a:schemeClr val="tx1"/>
                </a:solidFill>
                <a:effectLst/>
                <a:latin typeface="+mn-lt"/>
                <a:ea typeface="+mn-ea"/>
                <a:cs typeface="+mn-cs"/>
              </a:rPr>
              <a:t>refine the time series land cover classification maps </a:t>
            </a:r>
            <a:r>
              <a:rPr lang="en-US" sz="1200" b="0" i="0" u="none" strike="noStrike" kern="1200" dirty="0">
                <a:solidFill>
                  <a:schemeClr val="tx1"/>
                </a:solidFill>
                <a:effectLst/>
                <a:latin typeface="+mn-lt"/>
                <a:ea typeface="+mn-ea"/>
                <a:cs typeface="+mn-cs"/>
              </a:rPr>
              <a:t>of the </a:t>
            </a:r>
            <a:r>
              <a:rPr lang="en-US" sz="1200" b="0" i="0" u="none" strike="noStrike" kern="1200" dirty="0" err="1">
                <a:solidFill>
                  <a:schemeClr val="tx1"/>
                </a:solidFill>
                <a:effectLst/>
                <a:latin typeface="+mn-lt"/>
                <a:ea typeface="+mn-ea"/>
                <a:cs typeface="+mn-cs"/>
              </a:rPr>
              <a:t>Osa</a:t>
            </a:r>
            <a:r>
              <a:rPr lang="en-US" sz="1200" b="0" i="0" u="none" strike="noStrike" kern="1200" dirty="0">
                <a:solidFill>
                  <a:schemeClr val="tx1"/>
                </a:solidFill>
                <a:effectLst/>
                <a:latin typeface="+mn-lt"/>
                <a:ea typeface="+mn-ea"/>
                <a:cs typeface="+mn-cs"/>
              </a:rPr>
              <a:t> Peninsula between the years 1987, 1997 and 2017. </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These maps were used to quantify the effectiveness of the </a:t>
            </a:r>
            <a:r>
              <a:rPr lang="en-US" sz="1200" b="1" i="0" u="none" strike="noStrike" kern="1200" dirty="0">
                <a:solidFill>
                  <a:schemeClr val="tx1"/>
                </a:solidFill>
                <a:effectLst/>
                <a:latin typeface="+mn-lt"/>
                <a:ea typeface="+mn-ea"/>
                <a:cs typeface="+mn-cs"/>
              </a:rPr>
              <a:t>1996 Forestry</a:t>
            </a:r>
            <a:r>
              <a:rPr lang="en-US" sz="1200" b="0" i="0" u="none" strike="noStrike" kern="120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Law 7575</a:t>
            </a:r>
            <a:r>
              <a:rPr lang="en-US" sz="1200" b="0" i="0" u="none" strike="noStrike" kern="1200" dirty="0">
                <a:solidFill>
                  <a:schemeClr val="tx1"/>
                </a:solidFill>
                <a:effectLst/>
                <a:latin typeface="+mn-lt"/>
                <a:ea typeface="+mn-ea"/>
                <a:cs typeface="+mn-cs"/>
              </a:rPr>
              <a:t> that aimed to curb deforestation and erosion in riparian zones.</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Our second objective was to </a:t>
            </a:r>
            <a:r>
              <a:rPr lang="en-US" sz="1200" b="1" i="0" u="none" strike="noStrike" kern="1200" dirty="0">
                <a:solidFill>
                  <a:schemeClr val="tx1"/>
                </a:solidFill>
                <a:effectLst/>
                <a:latin typeface="+mn-lt"/>
                <a:ea typeface="+mn-ea"/>
                <a:cs typeface="+mn-cs"/>
              </a:rPr>
              <a:t>assess and predict the watershed impacts</a:t>
            </a:r>
            <a:r>
              <a:rPr lang="en-US" sz="1200" b="0" i="0" u="none" strike="noStrike" kern="1200" dirty="0">
                <a:solidFill>
                  <a:schemeClr val="tx1"/>
                </a:solidFill>
                <a:effectLst/>
                <a:latin typeface="+mn-lt"/>
                <a:ea typeface="+mn-ea"/>
                <a:cs typeface="+mn-cs"/>
              </a:rPr>
              <a:t> in the region by incorporating land cover and terrain data This is a type of environment suffering the most from habitat degradation, so being able to quantify how it has been affected will help to educate the public about sustainable practices.</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Our final objective in this project was to create </a:t>
            </a:r>
            <a:r>
              <a:rPr lang="en-US" sz="1200" b="1" i="0" u="none" strike="noStrike" kern="1200" dirty="0">
                <a:solidFill>
                  <a:schemeClr val="tx1"/>
                </a:solidFill>
                <a:effectLst/>
                <a:latin typeface="+mn-lt"/>
                <a:ea typeface="+mn-ea"/>
                <a:cs typeface="+mn-cs"/>
              </a:rPr>
              <a:t>Outreach Materials </a:t>
            </a:r>
            <a:r>
              <a:rPr lang="en-US" sz="1200" b="0" i="0" u="none" strike="noStrike" kern="1200" dirty="0">
                <a:solidFill>
                  <a:schemeClr val="tx1"/>
                </a:solidFill>
                <a:effectLst/>
                <a:latin typeface="+mn-lt"/>
                <a:ea typeface="+mn-ea"/>
                <a:cs typeface="+mn-cs"/>
              </a:rPr>
              <a:t>that are accessible by the public. These public outreach materials will be used by </a:t>
            </a:r>
            <a:r>
              <a:rPr lang="en-US" sz="1200" b="0" i="0" u="none" strike="noStrike" kern="1200" dirty="0" err="1">
                <a:solidFill>
                  <a:schemeClr val="tx1"/>
                </a:solidFill>
                <a:effectLst/>
                <a:latin typeface="+mn-lt"/>
                <a:ea typeface="+mn-ea"/>
                <a:cs typeface="+mn-cs"/>
              </a:rPr>
              <a:t>Osa</a:t>
            </a:r>
            <a:r>
              <a:rPr lang="en-US" sz="1200" b="0" i="0" u="none" strike="noStrike" kern="1200" dirty="0">
                <a:solidFill>
                  <a:schemeClr val="tx1"/>
                </a:solidFill>
                <a:effectLst/>
                <a:latin typeface="+mn-lt"/>
                <a:ea typeface="+mn-ea"/>
                <a:cs typeface="+mn-cs"/>
              </a:rPr>
              <a:t> Conservation to inform the local community on how to implement sustainable practices.</a:t>
            </a:r>
          </a:p>
        </p:txBody>
      </p:sp>
      <p:sp>
        <p:nvSpPr>
          <p:cNvPr id="4" name="Slide Number Placeholder 3"/>
          <p:cNvSpPr>
            <a:spLocks noGrp="1"/>
          </p:cNvSpPr>
          <p:nvPr>
            <p:ph type="sldNum" sz="quarter" idx="10"/>
          </p:nvPr>
        </p:nvSpPr>
        <p:spPr/>
        <p:txBody>
          <a:bodyPr/>
          <a:lstStyle/>
          <a:p>
            <a:fld id="{0535C12C-436B-478B-9EA8-7D7AB2695871}" type="slidenum">
              <a:rPr lang="en-US" smtClean="0"/>
              <a:t>5</a:t>
            </a:fld>
            <a:endParaRPr lang="en-US"/>
          </a:p>
        </p:txBody>
      </p:sp>
    </p:spTree>
    <p:extLst>
      <p:ext uri="{BB962C8B-B14F-4D97-AF65-F5344CB8AC3E}">
        <p14:creationId xmlns:p14="http://schemas.microsoft.com/office/powerpoint/2010/main" val="1274106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Satellite data from Landsat 5 and 8 were used to assess land cover.</a:t>
            </a:r>
          </a:p>
          <a:p>
            <a:pPr rtl="0" fontAlgn="base"/>
            <a:r>
              <a:rPr lang="en-US" sz="1200" b="0" i="0" u="none" strike="noStrike" kern="1200" dirty="0">
                <a:solidFill>
                  <a:schemeClr val="tx1"/>
                </a:solidFill>
                <a:effectLst/>
                <a:latin typeface="+mn-lt"/>
                <a:ea typeface="+mn-ea"/>
                <a:cs typeface="+mn-cs"/>
              </a:rPr>
              <a:t>Elevation data was obtained from the Terra ASTER satellite.</a:t>
            </a:r>
          </a:p>
          <a:p>
            <a:pPr rtl="0" fontAlgn="base"/>
            <a:r>
              <a:rPr lang="en-US" sz="1200" b="0" i="0" u="none" strike="noStrike" kern="1200" dirty="0">
                <a:solidFill>
                  <a:schemeClr val="tx1"/>
                </a:solidFill>
                <a:effectLst/>
                <a:latin typeface="+mn-lt"/>
                <a:ea typeface="+mn-ea"/>
                <a:cs typeface="+mn-cs"/>
              </a:rPr>
              <a:t>GPP data was obtained using Terra MODIS satellite </a:t>
            </a: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[If time permits, mention the following. If not, then mention something like, “these are the ancillary data we used”]</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In addition, we also have ancillary data that helped us during our study. PlanetScope Data provided high resolution imagery that helped us to validate our land cover maps. </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Additionally, land cover data through INOGO - produced by </a:t>
            </a:r>
            <a:r>
              <a:rPr lang="en-US" sz="1200" b="0" i="0" u="none" strike="noStrike" kern="1200" dirty="0" err="1">
                <a:solidFill>
                  <a:schemeClr val="tx1"/>
                </a:solidFill>
                <a:effectLst/>
                <a:latin typeface="+mn-lt"/>
                <a:ea typeface="+mn-ea"/>
                <a:cs typeface="+mn-cs"/>
              </a:rPr>
              <a:t>Standford</a:t>
            </a:r>
            <a:r>
              <a:rPr lang="en-US" sz="1200" b="0" i="0" u="none" strike="noStrike" kern="1200" dirty="0">
                <a:solidFill>
                  <a:schemeClr val="tx1"/>
                </a:solidFill>
                <a:effectLst/>
                <a:latin typeface="+mn-lt"/>
                <a:ea typeface="+mn-ea"/>
                <a:cs typeface="+mn-cs"/>
              </a:rPr>
              <a:t> university and Univ. of Florida provided a basis for our land cover maps. </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River and watershed </a:t>
            </a:r>
            <a:r>
              <a:rPr lang="en-US" sz="1200" b="0" i="0" u="none" strike="noStrike" kern="1200" dirty="0" err="1">
                <a:solidFill>
                  <a:schemeClr val="tx1"/>
                </a:solidFill>
                <a:effectLst/>
                <a:latin typeface="+mn-lt"/>
                <a:ea typeface="+mn-ea"/>
                <a:cs typeface="+mn-cs"/>
              </a:rPr>
              <a:t>shapefiles</a:t>
            </a:r>
            <a:r>
              <a:rPr lang="en-US" sz="1200" b="0" i="0" u="none" strike="noStrike" kern="1200" dirty="0">
                <a:solidFill>
                  <a:schemeClr val="tx1"/>
                </a:solidFill>
                <a:effectLst/>
                <a:latin typeface="+mn-lt"/>
                <a:ea typeface="+mn-ea"/>
                <a:cs typeface="+mn-cs"/>
              </a:rPr>
              <a:t> were obtained from the Atlas CR 2014 dataset </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Finally for SWAT model, we used:</a:t>
            </a:r>
            <a:endParaRPr lang="en-US" b="0" dirty="0">
              <a:effectLst/>
            </a:endParaRPr>
          </a:p>
          <a:p>
            <a:pPr rtl="0"/>
            <a:r>
              <a:rPr lang="en-US" sz="1200" b="0" i="0" u="none" strike="noStrike" kern="1200" dirty="0">
                <a:solidFill>
                  <a:schemeClr val="tx1"/>
                </a:solidFill>
                <a:effectLst/>
                <a:latin typeface="+mn-lt"/>
                <a:ea typeface="+mn-ea"/>
                <a:cs typeface="+mn-cs"/>
              </a:rPr>
              <a:t>Food and Agriculture Organization (FAO) for soil data </a:t>
            </a:r>
            <a:endParaRPr lang="en-US" b="0" dirty="0">
              <a:effectLst/>
            </a:endParaRPr>
          </a:p>
          <a:p>
            <a:pPr rtl="0"/>
            <a:r>
              <a:rPr lang="en-US" sz="1200" b="0" i="0" u="none" strike="noStrike" kern="1200" dirty="0">
                <a:solidFill>
                  <a:schemeClr val="tx1"/>
                </a:solidFill>
                <a:effectLst/>
                <a:latin typeface="+mn-lt"/>
                <a:ea typeface="+mn-ea"/>
                <a:cs typeface="+mn-cs"/>
              </a:rPr>
              <a:t>Climate Forecast System Reanalysis (CFSR) for long term global weather estimates </a:t>
            </a:r>
            <a:endParaRPr lang="en-US" b="0" dirty="0">
              <a:effectLst/>
            </a:endParaRPr>
          </a:p>
          <a:p>
            <a:pPr rtl="0"/>
            <a:r>
              <a:rPr lang="en-US" sz="1200" b="0" i="1" u="none" strike="noStrike" kern="1200" dirty="0">
                <a:solidFill>
                  <a:schemeClr val="tx1"/>
                </a:solidFill>
                <a:effectLst/>
                <a:latin typeface="+mn-lt"/>
                <a:ea typeface="+mn-ea"/>
                <a:cs typeface="+mn-cs"/>
              </a:rPr>
              <a:t>In Situ</a:t>
            </a:r>
            <a:r>
              <a:rPr lang="en-US" sz="1200" b="0" i="0" u="none" strike="noStrike" kern="1200" dirty="0">
                <a:solidFill>
                  <a:schemeClr val="tx1"/>
                </a:solidFill>
                <a:effectLst/>
                <a:latin typeface="+mn-lt"/>
                <a:ea typeface="+mn-ea"/>
                <a:cs typeface="+mn-cs"/>
              </a:rPr>
              <a:t> Data from </a:t>
            </a:r>
            <a:r>
              <a:rPr lang="en-US" sz="1200" b="0" i="0" u="none" strike="noStrike" kern="1200" dirty="0" err="1">
                <a:solidFill>
                  <a:schemeClr val="tx1"/>
                </a:solidFill>
                <a:effectLst/>
                <a:latin typeface="+mn-lt"/>
                <a:ea typeface="+mn-ea"/>
                <a:cs typeface="+mn-cs"/>
              </a:rPr>
              <a:t>Osa</a:t>
            </a:r>
            <a:r>
              <a:rPr lang="en-US" sz="1200" b="0" i="0" u="none" strike="noStrike" kern="1200" dirty="0">
                <a:solidFill>
                  <a:schemeClr val="tx1"/>
                </a:solidFill>
                <a:effectLst/>
                <a:latin typeface="+mn-lt"/>
                <a:ea typeface="+mn-ea"/>
                <a:cs typeface="+mn-cs"/>
              </a:rPr>
              <a:t> Conservation </a:t>
            </a:r>
            <a:endParaRPr lang="en-US" b="0" dirty="0">
              <a:effectLst/>
            </a:endParaRPr>
          </a:p>
          <a:p>
            <a:r>
              <a:rPr lang="en-US" dirty="0"/>
              <a:t/>
            </a:r>
            <a:br>
              <a:rPr lang="en-US" dirty="0"/>
            </a:br>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6</a:t>
            </a:fld>
            <a:endParaRPr lang="en-US"/>
          </a:p>
        </p:txBody>
      </p:sp>
    </p:spTree>
    <p:extLst>
      <p:ext uri="{BB962C8B-B14F-4D97-AF65-F5344CB8AC3E}">
        <p14:creationId xmlns:p14="http://schemas.microsoft.com/office/powerpoint/2010/main" val="2992710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Here is the overall methodology for our project. We created land cover time series maps using GEE, which we incorporated into our hydrologic model to predict water quality. We also calculated GPP to produce Carbon sequestration maps.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7</a:t>
            </a:fld>
            <a:endParaRPr lang="en-US"/>
          </a:p>
        </p:txBody>
      </p:sp>
    </p:spTree>
    <p:extLst>
      <p:ext uri="{BB962C8B-B14F-4D97-AF65-F5344CB8AC3E}">
        <p14:creationId xmlns:p14="http://schemas.microsoft.com/office/powerpoint/2010/main" val="2293685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We calculated the difference in NDVI between 1987 and 2017 to see the change in vegetation for </a:t>
            </a:r>
            <a:r>
              <a:rPr lang="en-US" sz="1200" b="0" i="0" u="none" strike="noStrike" kern="1200" dirty="0" err="1">
                <a:solidFill>
                  <a:schemeClr val="tx1"/>
                </a:solidFill>
                <a:effectLst/>
                <a:latin typeface="+mn-lt"/>
                <a:ea typeface="+mn-ea"/>
                <a:cs typeface="+mn-cs"/>
              </a:rPr>
              <a:t>Osa</a:t>
            </a:r>
            <a:r>
              <a:rPr lang="en-US" sz="1200" b="0" i="0" u="none" strike="noStrike" kern="1200" dirty="0">
                <a:solidFill>
                  <a:schemeClr val="tx1"/>
                </a:solidFill>
                <a:effectLst/>
                <a:latin typeface="+mn-lt"/>
                <a:ea typeface="+mn-ea"/>
                <a:cs typeface="+mn-cs"/>
              </a:rPr>
              <a:t> in the last 20 years. This result shows that there has been significant increase in NDVI near Corcovado National park and </a:t>
            </a:r>
            <a:r>
              <a:rPr lang="en-US" sz="1200" b="0" i="0" u="none" strike="noStrike" kern="1200" dirty="0" err="1">
                <a:solidFill>
                  <a:schemeClr val="tx1"/>
                </a:solidFill>
                <a:effectLst/>
                <a:latin typeface="+mn-lt"/>
                <a:ea typeface="+mn-ea"/>
                <a:cs typeface="+mn-cs"/>
              </a:rPr>
              <a:t>Piedras</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Blancas</a:t>
            </a:r>
            <a:r>
              <a:rPr lang="en-US" sz="1200" b="0" i="0" u="none" strike="noStrike" kern="1200" dirty="0">
                <a:solidFill>
                  <a:schemeClr val="tx1"/>
                </a:solidFill>
                <a:effectLst/>
                <a:latin typeface="+mn-lt"/>
                <a:ea typeface="+mn-ea"/>
                <a:cs typeface="+mn-cs"/>
              </a:rPr>
              <a:t> National Park. Increases in NDVI can be attributed to secondary forest growth in old grasslands or palm plantations. NDVI was helpful in separating out the vegetative land cover classes.</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8</a:t>
            </a:fld>
            <a:endParaRPr lang="en-US"/>
          </a:p>
        </p:txBody>
      </p:sp>
    </p:spTree>
    <p:extLst>
      <p:ext uri="{BB962C8B-B14F-4D97-AF65-F5344CB8AC3E}">
        <p14:creationId xmlns:p14="http://schemas.microsoft.com/office/powerpoint/2010/main" val="22036587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Additionally, we also calculated the difference in EVI for our study area between 1987 and 2017. EVI is more sensitive to differences in heavily vegetated areas, and better corrects for atmospheric haze as well as the land surface beneath the vegetation. Therefore, we calculated EVI along with NDVI. </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The EVI result is very similar to the NDVI result supporting the conclusion that there has been a increase in forested areas in </a:t>
            </a:r>
            <a:r>
              <a:rPr lang="en-US" sz="1200" b="0" i="0" u="none" strike="noStrike" kern="1200" dirty="0" err="1">
                <a:solidFill>
                  <a:schemeClr val="tx1"/>
                </a:solidFill>
                <a:effectLst/>
                <a:latin typeface="+mn-lt"/>
                <a:ea typeface="+mn-ea"/>
                <a:cs typeface="+mn-cs"/>
              </a:rPr>
              <a:t>Osa</a:t>
            </a:r>
            <a:r>
              <a:rPr lang="en-US" sz="1200" b="0" i="0" u="none" strike="noStrike" kern="1200" dirty="0">
                <a:solidFill>
                  <a:schemeClr val="tx1"/>
                </a:solidFill>
                <a:effectLst/>
                <a:latin typeface="+mn-lt"/>
                <a:ea typeface="+mn-ea"/>
                <a:cs typeface="+mn-cs"/>
              </a:rPr>
              <a:t> in last 20 years.</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9</a:t>
            </a:fld>
            <a:endParaRPr lang="en-US"/>
          </a:p>
        </p:txBody>
      </p:sp>
    </p:spTree>
    <p:extLst>
      <p:ext uri="{BB962C8B-B14F-4D97-AF65-F5344CB8AC3E}">
        <p14:creationId xmlns:p14="http://schemas.microsoft.com/office/powerpoint/2010/main" val="24188909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cxnSp>
        <p:nvCxnSpPr>
          <p:cNvPr id="10" name="Straight Connector 9"/>
          <p:cNvCxnSpPr/>
          <p:nvPr userDrawn="1"/>
        </p:nvCxnSpPr>
        <p:spPr>
          <a:xfrm>
            <a:off x="10942232" y="425120"/>
            <a:ext cx="0" cy="616952"/>
          </a:xfrm>
          <a:prstGeom prst="line">
            <a:avLst/>
          </a:prstGeom>
        </p:spPr>
        <p:style>
          <a:lnRef idx="1">
            <a:schemeClr val="dk1"/>
          </a:lnRef>
          <a:fillRef idx="0">
            <a:schemeClr val="dk1"/>
          </a:fillRef>
          <a:effectRef idx="0">
            <a:schemeClr val="dk1"/>
          </a:effectRef>
          <a:fontRef idx="minor">
            <a:schemeClr val="tx1"/>
          </a:fontRef>
        </p:style>
      </p:cxn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5783" y="358445"/>
            <a:ext cx="870608" cy="741586"/>
          </a:xfrm>
          <a:prstGeom prst="rect">
            <a:avLst/>
          </a:prstGeom>
        </p:spPr>
      </p:pic>
      <p:sp>
        <p:nvSpPr>
          <p:cNvPr id="9" name="TextBox 8"/>
          <p:cNvSpPr txBox="1"/>
          <p:nvPr userDrawn="1"/>
        </p:nvSpPr>
        <p:spPr>
          <a:xfrm>
            <a:off x="8956532" y="563232"/>
            <a:ext cx="1962150" cy="415498"/>
          </a:xfrm>
          <a:prstGeom prst="rect">
            <a:avLst/>
          </a:prstGeom>
          <a:noFill/>
        </p:spPr>
        <p:txBody>
          <a:bodyPr wrap="square" rtlCol="0">
            <a:spAutoFit/>
          </a:bodyPr>
          <a:lstStyle/>
          <a:p>
            <a:pPr algn="r"/>
            <a:r>
              <a:rPr lang="en-US" sz="1050" dirty="0">
                <a:latin typeface="Arial" panose="020B0604020202020204" pitchFamily="34" charset="0"/>
                <a:cs typeface="Arial" panose="020B0604020202020204" pitchFamily="34" charset="0"/>
              </a:rPr>
              <a:t>National</a:t>
            </a:r>
            <a:r>
              <a:rPr lang="en-US" sz="1050" baseline="0" dirty="0">
                <a:latin typeface="Arial" panose="020B0604020202020204" pitchFamily="34" charset="0"/>
                <a:cs typeface="Arial" panose="020B0604020202020204" pitchFamily="34" charset="0"/>
              </a:rPr>
              <a:t> Aeronautics and</a:t>
            </a:r>
          </a:p>
          <a:p>
            <a:pPr algn="r"/>
            <a:r>
              <a:rPr lang="en-US" sz="1050" baseline="0" dirty="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3766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1046941" cy="6857999"/>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79" y="133045"/>
            <a:ext cx="382562" cy="382562"/>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3289B4"/>
                </a:solidFill>
              </a:defRPr>
            </a:lvl1pPr>
          </a:lstStyle>
          <a:p>
            <a:r>
              <a:rPr lang="en-US" dirty="0"/>
              <a:t>Slide Title</a:t>
            </a:r>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4" name="Rectangle 3"/>
          <p:cNvSpPr/>
          <p:nvPr userDrawn="1"/>
        </p:nvSpPr>
        <p:spPr>
          <a:xfrm>
            <a:off x="0" y="6812281"/>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3122888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0812162" cy="6857999"/>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3289B4"/>
                </a:solidFill>
              </a:defRPr>
            </a:lvl1pPr>
          </a:lstStyle>
          <a:p>
            <a:r>
              <a:rPr lang="en-US" dirty="0"/>
              <a:t>Slide Title</a:t>
            </a:r>
          </a:p>
        </p:txBody>
      </p:sp>
      <p:sp>
        <p:nvSpPr>
          <p:cNvPr id="9" name="Picture Placeholder 2"/>
          <p:cNvSpPr>
            <a:spLocks noGrp="1"/>
          </p:cNvSpPr>
          <p:nvPr>
            <p:ph type="pic" idx="10" hasCustomPrompt="1"/>
          </p:nvPr>
        </p:nvSpPr>
        <p:spPr>
          <a:xfrm>
            <a:off x="0" y="931498"/>
            <a:ext cx="7008813" cy="5880479"/>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7436065" y="931499"/>
            <a:ext cx="3797208" cy="5880478"/>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6820367"/>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79" y="133045"/>
            <a:ext cx="382562" cy="382562"/>
          </a:xfrm>
          <a:prstGeom prst="rect">
            <a:avLst/>
          </a:prstGeom>
        </p:spPr>
      </p:pic>
      <p:pic>
        <p:nvPicPr>
          <p:cNvPr id="11" name="Picture 10"/>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3743543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H">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3437552"/>
            <a:ext cx="10997514" cy="6857999"/>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80" y="3570597"/>
            <a:ext cx="382562" cy="382562"/>
          </a:xfrm>
          <a:prstGeom prst="rect">
            <a:avLst/>
          </a:prstGeom>
        </p:spPr>
      </p:pic>
      <p:sp>
        <p:nvSpPr>
          <p:cNvPr id="13" name="Title 1"/>
          <p:cNvSpPr>
            <a:spLocks noGrp="1"/>
          </p:cNvSpPr>
          <p:nvPr>
            <p:ph type="title" hasCustomPrompt="1"/>
          </p:nvPr>
        </p:nvSpPr>
        <p:spPr>
          <a:xfrm>
            <a:off x="1000125" y="3794124"/>
            <a:ext cx="10233148" cy="479425"/>
          </a:xfrm>
        </p:spPr>
        <p:txBody>
          <a:bodyPr>
            <a:noAutofit/>
          </a:bodyPr>
          <a:lstStyle>
            <a:lvl1pPr>
              <a:defRPr sz="4800" b="0">
                <a:solidFill>
                  <a:srgbClr val="3289B4"/>
                </a:solidFill>
              </a:defRPr>
            </a:lvl1pPr>
          </a:lstStyle>
          <a:p>
            <a:r>
              <a:rPr lang="en-US" dirty="0"/>
              <a:t>Slide Title</a:t>
            </a:r>
          </a:p>
        </p:txBody>
      </p:sp>
      <p:sp>
        <p:nvSpPr>
          <p:cNvPr id="9" name="Picture Placeholder 2"/>
          <p:cNvSpPr>
            <a:spLocks noGrp="1"/>
          </p:cNvSpPr>
          <p:nvPr>
            <p:ph type="pic" idx="10" hasCustomPrompt="1"/>
          </p:nvPr>
        </p:nvSpPr>
        <p:spPr>
          <a:xfrm>
            <a:off x="0" y="46648"/>
            <a:ext cx="12192000" cy="3390904"/>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4432151"/>
            <a:ext cx="10233148" cy="2194560"/>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0"/>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0" y="3487123"/>
            <a:ext cx="1000735" cy="840259"/>
          </a:xfrm>
          <a:prstGeom prst="rect">
            <a:avLst/>
          </a:prstGeom>
        </p:spPr>
      </p:pic>
    </p:spTree>
    <p:extLst>
      <p:ext uri="{BB962C8B-B14F-4D97-AF65-F5344CB8AC3E}">
        <p14:creationId xmlns:p14="http://schemas.microsoft.com/office/powerpoint/2010/main" val="577974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H2">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0614454" cy="6857999"/>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3289B4"/>
                </a:solidFill>
              </a:defRPr>
            </a:lvl1pPr>
          </a:lstStyle>
          <a:p>
            <a:r>
              <a:rPr lang="en-US" dirty="0"/>
              <a:t>Slide Title</a:t>
            </a:r>
          </a:p>
        </p:txBody>
      </p:sp>
      <p:sp>
        <p:nvSpPr>
          <p:cNvPr id="9" name="Picture Placeholder 2"/>
          <p:cNvSpPr>
            <a:spLocks noGrp="1"/>
          </p:cNvSpPr>
          <p:nvPr>
            <p:ph type="pic" idx="10" hasCustomPrompt="1"/>
          </p:nvPr>
        </p:nvSpPr>
        <p:spPr>
          <a:xfrm>
            <a:off x="0" y="3456417"/>
            <a:ext cx="12192000" cy="3354936"/>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93665"/>
            <a:ext cx="10233148" cy="2186052"/>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6818138"/>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79" y="133045"/>
            <a:ext cx="382562" cy="382562"/>
          </a:xfrm>
          <a:prstGeom prst="rect">
            <a:avLst/>
          </a:prstGeom>
        </p:spPr>
      </p:pic>
      <p:pic>
        <p:nvPicPr>
          <p:cNvPr id="14" name="Picture 13"/>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1802642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y Points">
    <p:spTree>
      <p:nvGrpSpPr>
        <p:cNvPr id="1" name=""/>
        <p:cNvGrpSpPr/>
        <p:nvPr/>
      </p:nvGrpSpPr>
      <p:grpSpPr>
        <a:xfrm>
          <a:off x="0" y="0"/>
          <a:ext cx="0" cy="0"/>
          <a:chOff x="0" y="0"/>
          <a:chExt cx="0" cy="0"/>
        </a:xfrm>
      </p:grpSpPr>
      <p:pic>
        <p:nvPicPr>
          <p:cNvPr id="19" name="Picture 18"/>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0935730" cy="6857999"/>
          </a:xfrm>
          <a:prstGeom prst="rect">
            <a:avLst/>
          </a:prstGeom>
        </p:spPr>
      </p:pic>
      <p:sp>
        <p:nvSpPr>
          <p:cNvPr id="7" name="Section Body Text"/>
          <p:cNvSpPr>
            <a:spLocks noGrp="1"/>
          </p:cNvSpPr>
          <p:nvPr>
            <p:ph type="body" sz="quarter" idx="11" hasCustomPrompt="1"/>
          </p:nvPr>
        </p:nvSpPr>
        <p:spPr>
          <a:xfrm>
            <a:off x="4833257" y="5695688"/>
            <a:ext cx="6400015" cy="1114212"/>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1" name="Text Placeholder 3"/>
          <p:cNvSpPr>
            <a:spLocks noGrp="1"/>
          </p:cNvSpPr>
          <p:nvPr>
            <p:ph type="body" sz="quarter" idx="15" hasCustomPrompt="1"/>
          </p:nvPr>
        </p:nvSpPr>
        <p:spPr>
          <a:xfrm>
            <a:off x="1000125" y="1165799"/>
            <a:ext cx="3393745" cy="1042733"/>
          </a:xfrm>
          <a:prstGeom prst="rect">
            <a:avLst/>
          </a:prstGeom>
        </p:spPr>
        <p:txBody>
          <a:bodyPr anchor="b">
            <a:normAutofit/>
          </a:bodyPr>
          <a:lstStyle>
            <a:lvl1pPr marL="0" indent="0" algn="r">
              <a:buNone/>
              <a:defRPr sz="3600" b="0" baseline="0">
                <a:solidFill>
                  <a:srgbClr val="3289B4"/>
                </a:solidFill>
                <a:latin typeface="Century Gothic" panose="020B0502020202020204" pitchFamily="34" charset="0"/>
              </a:defRPr>
            </a:lvl1pPr>
          </a:lstStyle>
          <a:p>
            <a:pPr lvl="0"/>
            <a:r>
              <a:rPr lang="en-US" dirty="0"/>
              <a:t>Key Point 1</a:t>
            </a:r>
          </a:p>
        </p:txBody>
      </p:sp>
      <p:sp>
        <p:nvSpPr>
          <p:cNvPr id="12" name="Section Body Text"/>
          <p:cNvSpPr>
            <a:spLocks noGrp="1"/>
          </p:cNvSpPr>
          <p:nvPr>
            <p:ph type="body" sz="quarter" idx="16" hasCustomPrompt="1"/>
          </p:nvPr>
        </p:nvSpPr>
        <p:spPr>
          <a:xfrm>
            <a:off x="4833257" y="1805049"/>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3" name="Text Placeholder 3"/>
          <p:cNvSpPr>
            <a:spLocks noGrp="1"/>
          </p:cNvSpPr>
          <p:nvPr>
            <p:ph type="body" sz="quarter" idx="17" hasCustomPrompt="1"/>
          </p:nvPr>
        </p:nvSpPr>
        <p:spPr>
          <a:xfrm>
            <a:off x="1000125" y="5058581"/>
            <a:ext cx="3393745" cy="1042733"/>
          </a:xfrm>
          <a:prstGeom prst="rect">
            <a:avLst/>
          </a:prstGeom>
        </p:spPr>
        <p:txBody>
          <a:bodyPr anchor="b">
            <a:normAutofit/>
          </a:bodyPr>
          <a:lstStyle>
            <a:lvl1pPr marL="0" indent="0" algn="r">
              <a:buNone/>
              <a:defRPr sz="3600" b="0" baseline="0">
                <a:solidFill>
                  <a:srgbClr val="3289B4"/>
                </a:solidFill>
                <a:latin typeface="Century Gothic" panose="020B0502020202020204" pitchFamily="34" charset="0"/>
              </a:defRPr>
            </a:lvl1pPr>
          </a:lstStyle>
          <a:p>
            <a:pPr lvl="0"/>
            <a:r>
              <a:rPr lang="en-US" dirty="0"/>
              <a:t>Key Point 3</a:t>
            </a:r>
          </a:p>
        </p:txBody>
      </p:sp>
      <p:sp>
        <p:nvSpPr>
          <p:cNvPr id="14" name="Text Placeholder 3"/>
          <p:cNvSpPr>
            <a:spLocks noGrp="1"/>
          </p:cNvSpPr>
          <p:nvPr>
            <p:ph type="body" sz="quarter" idx="18" hasCustomPrompt="1"/>
          </p:nvPr>
        </p:nvSpPr>
        <p:spPr>
          <a:xfrm>
            <a:off x="1000125" y="3063682"/>
            <a:ext cx="3393745" cy="1042733"/>
          </a:xfrm>
          <a:prstGeom prst="rect">
            <a:avLst/>
          </a:prstGeom>
        </p:spPr>
        <p:txBody>
          <a:bodyPr anchor="b">
            <a:normAutofit/>
          </a:bodyPr>
          <a:lstStyle>
            <a:lvl1pPr marL="0" indent="0" algn="r">
              <a:buNone/>
              <a:defRPr sz="3600" b="0" baseline="0">
                <a:solidFill>
                  <a:srgbClr val="3289B4"/>
                </a:solidFill>
                <a:latin typeface="Century Gothic" panose="020B0502020202020204" pitchFamily="34" charset="0"/>
              </a:defRPr>
            </a:lvl1pPr>
          </a:lstStyle>
          <a:p>
            <a:pPr lvl="0"/>
            <a:r>
              <a:rPr lang="en-US" dirty="0"/>
              <a:t>Key Point 2</a:t>
            </a:r>
          </a:p>
        </p:txBody>
      </p:sp>
      <p:sp>
        <p:nvSpPr>
          <p:cNvPr id="15" name="Section Body Text"/>
          <p:cNvSpPr>
            <a:spLocks noGrp="1"/>
          </p:cNvSpPr>
          <p:nvPr>
            <p:ph type="body" sz="quarter" idx="19" hasCustomPrompt="1"/>
          </p:nvPr>
        </p:nvSpPr>
        <p:spPr>
          <a:xfrm>
            <a:off x="4833257" y="3732286"/>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8" name="Rectangle 17"/>
          <p:cNvSpPr/>
          <p:nvPr userDrawn="1"/>
        </p:nvSpPr>
        <p:spPr>
          <a:xfrm>
            <a:off x="0" y="6818138"/>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3289B4"/>
                </a:solidFill>
              </a:defRPr>
            </a:lvl1pPr>
          </a:lstStyle>
          <a:p>
            <a:r>
              <a:rPr lang="en-US" dirty="0"/>
              <a:t>Slide Title</a:t>
            </a: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79" y="133045"/>
            <a:ext cx="382562" cy="382562"/>
          </a:xfrm>
          <a:prstGeom prst="rect">
            <a:avLst/>
          </a:prstGeom>
        </p:spPr>
      </p:pic>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1698387655"/>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Points 2">
    <p:spTree>
      <p:nvGrpSpPr>
        <p:cNvPr id="1" name=""/>
        <p:cNvGrpSpPr/>
        <p:nvPr/>
      </p:nvGrpSpPr>
      <p:grpSpPr>
        <a:xfrm>
          <a:off x="0" y="0"/>
          <a:ext cx="0" cy="0"/>
          <a:chOff x="0" y="0"/>
          <a:chExt cx="0" cy="0"/>
        </a:xfrm>
      </p:grpSpPr>
      <p:pic>
        <p:nvPicPr>
          <p:cNvPr id="19" name="Picture 18"/>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0725665" cy="6857999"/>
          </a:xfrm>
          <a:prstGeom prst="rect">
            <a:avLst/>
          </a:prstGeom>
        </p:spPr>
      </p:pic>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3289B4"/>
                </a:solidFill>
              </a:defRPr>
            </a:lvl1pPr>
          </a:lstStyle>
          <a:p>
            <a:r>
              <a:rPr lang="en-US" dirty="0"/>
              <a:t>Slide Title</a:t>
            </a:r>
          </a:p>
        </p:txBody>
      </p:sp>
      <p:sp>
        <p:nvSpPr>
          <p:cNvPr id="7" name="Section Body Text"/>
          <p:cNvSpPr>
            <a:spLocks noGrp="1"/>
          </p:cNvSpPr>
          <p:nvPr>
            <p:ph type="body" sz="quarter" idx="11" hasCustomPrompt="1"/>
          </p:nvPr>
        </p:nvSpPr>
        <p:spPr>
          <a:xfrm>
            <a:off x="8261871" y="2383475"/>
            <a:ext cx="2961573" cy="442173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1" name="Text Placeholder 3"/>
          <p:cNvSpPr>
            <a:spLocks noGrp="1"/>
          </p:cNvSpPr>
          <p:nvPr>
            <p:ph type="body" sz="quarter" idx="15" hasCustomPrompt="1"/>
          </p:nvPr>
        </p:nvSpPr>
        <p:spPr>
          <a:xfrm>
            <a:off x="1000126" y="1102299"/>
            <a:ext cx="2958688" cy="1042733"/>
          </a:xfrm>
          <a:prstGeom prst="rect">
            <a:avLst/>
          </a:prstGeom>
        </p:spPr>
        <p:txBody>
          <a:bodyPr anchor="b">
            <a:normAutofit/>
          </a:bodyPr>
          <a:lstStyle>
            <a:lvl1pPr marL="0" indent="0" algn="l">
              <a:buNone/>
              <a:defRPr sz="3600" b="0" baseline="0">
                <a:solidFill>
                  <a:srgbClr val="3289B4"/>
                </a:solidFill>
                <a:latin typeface="Century Gothic" panose="020B0502020202020204" pitchFamily="34" charset="0"/>
              </a:defRPr>
            </a:lvl1pPr>
          </a:lstStyle>
          <a:p>
            <a:pPr lvl="0"/>
            <a:r>
              <a:rPr lang="en-US" dirty="0"/>
              <a:t>Key Point 1</a:t>
            </a:r>
          </a:p>
        </p:txBody>
      </p:sp>
      <p:sp>
        <p:nvSpPr>
          <p:cNvPr id="12" name="Section Body Text"/>
          <p:cNvSpPr>
            <a:spLocks noGrp="1"/>
          </p:cNvSpPr>
          <p:nvPr>
            <p:ph type="body" sz="quarter" idx="16" hasCustomPrompt="1"/>
          </p:nvPr>
        </p:nvSpPr>
        <p:spPr>
          <a:xfrm>
            <a:off x="1000125" y="2376662"/>
            <a:ext cx="2958689"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3" name="Text Placeholder 3"/>
          <p:cNvSpPr>
            <a:spLocks noGrp="1"/>
          </p:cNvSpPr>
          <p:nvPr>
            <p:ph type="body" sz="quarter" idx="17" hasCustomPrompt="1"/>
          </p:nvPr>
        </p:nvSpPr>
        <p:spPr>
          <a:xfrm>
            <a:off x="8261871" y="1097604"/>
            <a:ext cx="2961573" cy="1042733"/>
          </a:xfrm>
          <a:prstGeom prst="rect">
            <a:avLst/>
          </a:prstGeom>
        </p:spPr>
        <p:txBody>
          <a:bodyPr anchor="b">
            <a:normAutofit/>
          </a:bodyPr>
          <a:lstStyle>
            <a:lvl1pPr marL="0" indent="0" algn="l">
              <a:buNone/>
              <a:defRPr sz="3600" b="0" baseline="0">
                <a:solidFill>
                  <a:srgbClr val="3289B4"/>
                </a:solidFill>
                <a:latin typeface="Century Gothic" panose="020B0502020202020204" pitchFamily="34" charset="0"/>
              </a:defRPr>
            </a:lvl1pPr>
          </a:lstStyle>
          <a:p>
            <a:pPr lvl="0"/>
            <a:r>
              <a:rPr lang="en-US" dirty="0"/>
              <a:t>Key Point 3</a:t>
            </a:r>
          </a:p>
        </p:txBody>
      </p:sp>
      <p:sp>
        <p:nvSpPr>
          <p:cNvPr id="14" name="Text Placeholder 3"/>
          <p:cNvSpPr>
            <a:spLocks noGrp="1"/>
          </p:cNvSpPr>
          <p:nvPr>
            <p:ph type="body" sz="quarter" idx="18" hasCustomPrompt="1"/>
          </p:nvPr>
        </p:nvSpPr>
        <p:spPr>
          <a:xfrm>
            <a:off x="4496695" y="1097605"/>
            <a:ext cx="3227295" cy="1042733"/>
          </a:xfrm>
          <a:prstGeom prst="rect">
            <a:avLst/>
          </a:prstGeom>
        </p:spPr>
        <p:txBody>
          <a:bodyPr anchor="b">
            <a:normAutofit/>
          </a:bodyPr>
          <a:lstStyle>
            <a:lvl1pPr marL="0" indent="0" algn="l">
              <a:buNone/>
              <a:defRPr sz="3600" b="0" baseline="0">
                <a:solidFill>
                  <a:srgbClr val="3289B4"/>
                </a:solidFill>
                <a:latin typeface="Century Gothic" panose="020B0502020202020204" pitchFamily="34" charset="0"/>
              </a:defRPr>
            </a:lvl1pPr>
          </a:lstStyle>
          <a:p>
            <a:pPr lvl="0"/>
            <a:r>
              <a:rPr lang="en-US" dirty="0"/>
              <a:t>Key Point 2</a:t>
            </a:r>
          </a:p>
        </p:txBody>
      </p:sp>
      <p:sp>
        <p:nvSpPr>
          <p:cNvPr id="15" name="Section Body Text"/>
          <p:cNvSpPr>
            <a:spLocks noGrp="1"/>
          </p:cNvSpPr>
          <p:nvPr>
            <p:ph type="body" sz="quarter" idx="19" hasCustomPrompt="1"/>
          </p:nvPr>
        </p:nvSpPr>
        <p:spPr>
          <a:xfrm>
            <a:off x="4496695" y="2376662"/>
            <a:ext cx="3227295"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8" name="Rectangle 17"/>
          <p:cNvSpPr/>
          <p:nvPr userDrawn="1"/>
        </p:nvSpPr>
        <p:spPr>
          <a:xfrm>
            <a:off x="0" y="6818138"/>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79" y="133045"/>
            <a:ext cx="382562" cy="382562"/>
          </a:xfrm>
          <a:prstGeom prst="rect">
            <a:avLst/>
          </a:prstGeom>
        </p:spPr>
      </p:pic>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3305146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0864" y="641608"/>
            <a:ext cx="915296" cy="915296"/>
          </a:xfrm>
          <a:prstGeom prst="rect">
            <a:avLst/>
          </a:prstGeom>
        </p:spPr>
      </p:pic>
      <p:sp>
        <p:nvSpPr>
          <p:cNvPr id="2" name="Title 1"/>
          <p:cNvSpPr>
            <a:spLocks noGrp="1"/>
          </p:cNvSpPr>
          <p:nvPr>
            <p:ph type="title" hasCustomPrompt="1"/>
          </p:nvPr>
        </p:nvSpPr>
        <p:spPr>
          <a:xfrm>
            <a:off x="2291379" y="1129553"/>
            <a:ext cx="7562625" cy="1065007"/>
          </a:xfrm>
        </p:spPr>
        <p:txBody>
          <a:bodyPr>
            <a:noAutofit/>
          </a:bodyPr>
          <a:lstStyle>
            <a:lvl1pPr>
              <a:defRPr sz="4800" b="0">
                <a:solidFill>
                  <a:srgbClr val="3289B4"/>
                </a:solidFill>
              </a:defRPr>
            </a:lvl1pPr>
          </a:lstStyle>
          <a:p>
            <a:r>
              <a:rPr lang="en-US" dirty="0"/>
              <a:t>Section Title</a:t>
            </a: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80330" y="2622254"/>
            <a:ext cx="912020" cy="912020"/>
          </a:xfrm>
          <a:prstGeom prst="rect">
            <a:avLst/>
          </a:prstGeom>
        </p:spPr>
      </p:pic>
      <p:sp>
        <p:nvSpPr>
          <p:cNvPr id="16" name="Text Placeholder 3"/>
          <p:cNvSpPr>
            <a:spLocks noGrp="1"/>
          </p:cNvSpPr>
          <p:nvPr>
            <p:ph type="body" sz="half" idx="2" hasCustomPrompt="1"/>
          </p:nvPr>
        </p:nvSpPr>
        <p:spPr>
          <a:xfrm>
            <a:off x="2291379" y="2302136"/>
            <a:ext cx="7562625" cy="405563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7" name="Rectangle 6"/>
          <p:cNvSpPr/>
          <p:nvPr userDrawn="1"/>
        </p:nvSpPr>
        <p:spPr>
          <a:xfrm>
            <a:off x="0" y="6812673"/>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2" y="0"/>
            <a:ext cx="12191675" cy="6858000"/>
          </a:xfrm>
          <a:prstGeom prst="rect">
            <a:avLst/>
          </a:prstGeom>
        </p:spPr>
      </p:pic>
    </p:spTree>
    <p:extLst>
      <p:ext uri="{BB962C8B-B14F-4D97-AF65-F5344CB8AC3E}">
        <p14:creationId xmlns:p14="http://schemas.microsoft.com/office/powerpoint/2010/main" val="4198952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0663881" cy="6857999"/>
          </a:xfrm>
          <a:prstGeom prst="rect">
            <a:avLst/>
          </a:prstGeom>
        </p:spPr>
      </p:pic>
      <p:sp>
        <p:nvSpPr>
          <p:cNvPr id="25" name="Title 1"/>
          <p:cNvSpPr>
            <a:spLocks noGrp="1"/>
          </p:cNvSpPr>
          <p:nvPr>
            <p:ph type="title" hasCustomPrompt="1"/>
          </p:nvPr>
        </p:nvSpPr>
        <p:spPr>
          <a:xfrm>
            <a:off x="1000125" y="365124"/>
            <a:ext cx="9413277" cy="479425"/>
          </a:xfrm>
        </p:spPr>
        <p:txBody>
          <a:bodyPr>
            <a:noAutofit/>
          </a:bodyPr>
          <a:lstStyle>
            <a:lvl1pPr>
              <a:defRPr sz="4800" b="0">
                <a:solidFill>
                  <a:srgbClr val="3289B4"/>
                </a:solidFill>
              </a:defRPr>
            </a:lvl1pPr>
          </a:lstStyle>
          <a:p>
            <a:r>
              <a:rPr lang="en-US" dirty="0"/>
              <a:t>Slide Title</a:t>
            </a:r>
          </a:p>
        </p:txBody>
      </p:sp>
      <p:sp>
        <p:nvSpPr>
          <p:cNvPr id="18" name="Rectangle 17"/>
          <p:cNvSpPr/>
          <p:nvPr userDrawn="1"/>
        </p:nvSpPr>
        <p:spPr>
          <a:xfrm>
            <a:off x="0" y="6818138"/>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4"/>
          <p:cNvSpPr>
            <a:spLocks noGrp="1"/>
          </p:cNvSpPr>
          <p:nvPr>
            <p:ph type="body" sz="quarter" idx="10" hasCustomPrompt="1"/>
          </p:nvPr>
        </p:nvSpPr>
        <p:spPr>
          <a:xfrm>
            <a:off x="1172583" y="1697389"/>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0" name="Text Placeholder 4"/>
          <p:cNvSpPr>
            <a:spLocks noGrp="1"/>
          </p:cNvSpPr>
          <p:nvPr>
            <p:ph type="body" sz="quarter" idx="11" hasCustomPrompt="1"/>
          </p:nvPr>
        </p:nvSpPr>
        <p:spPr>
          <a:xfrm>
            <a:off x="1172582" y="3287942"/>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1" name="Text Placeholder 4"/>
          <p:cNvSpPr>
            <a:spLocks noGrp="1"/>
          </p:cNvSpPr>
          <p:nvPr>
            <p:ph type="body" sz="quarter" idx="12" hasCustomPrompt="1"/>
          </p:nvPr>
        </p:nvSpPr>
        <p:spPr>
          <a:xfrm>
            <a:off x="1172584" y="4904822"/>
            <a:ext cx="9818920"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2" name="contract info"/>
          <p:cNvSpPr/>
          <p:nvPr userDrawn="1"/>
        </p:nvSpPr>
        <p:spPr>
          <a:xfrm>
            <a:off x="0" y="6420217"/>
            <a:ext cx="12192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a:solidFill>
                  <a:schemeClr val="bg2">
                    <a:lumMod val="50000"/>
                  </a:schemeClr>
                </a:solidFill>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600" i="1" dirty="0">
              <a:solidFill>
                <a:schemeClr val="bg2">
                  <a:lumMod val="50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8118389" y="0"/>
            <a:ext cx="4073448" cy="6858000"/>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4279" y="133045"/>
            <a:ext cx="382562" cy="382562"/>
          </a:xfrm>
          <a:prstGeom prst="rect">
            <a:avLst/>
          </a:prstGeom>
        </p:spPr>
      </p:pic>
      <p:pic>
        <p:nvPicPr>
          <p:cNvPr id="12" name="Picture 11"/>
          <p:cNvPicPr>
            <a:picLocks noChangeAspect="1"/>
          </p:cNvPicPr>
          <p:nvPr userDrawn="1"/>
        </p:nvPicPr>
        <p:blipFill rotWithShape="1">
          <a:blip r:embed="rId5"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4134939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94647205"/>
      </p:ext>
    </p:extLst>
  </p:cSld>
  <p:clrMap bg1="lt1" tx1="dk1" bg2="lt2" tx2="dk2" accent1="accent1" accent2="accent2" accent3="accent3" accent4="accent4" accent5="accent5" accent6="accent6" hlink="hlink" folHlink="folHlink"/>
  <p:sldLayoutIdLst>
    <p:sldLayoutId id="2147483649" r:id="rId1"/>
    <p:sldLayoutId id="2147483682" r:id="rId2"/>
    <p:sldLayoutId id="2147483666" r:id="rId3"/>
    <p:sldLayoutId id="2147483667" r:id="rId4"/>
    <p:sldLayoutId id="2147483668" r:id="rId5"/>
    <p:sldLayoutId id="2147483669" r:id="rId6"/>
    <p:sldLayoutId id="2147483680" r:id="rId7"/>
    <p:sldLayoutId id="2147483673" r:id="rId8"/>
    <p:sldLayoutId id="2147483683" r:id="rId9"/>
  </p:sldLayoutIdLst>
  <p:txStyles>
    <p:title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13" Type="http://schemas.microsoft.com/office/2007/relationships/hdphoto" Target="../media/hdphoto1.wdp"/><Relationship Id="rId18" Type="http://schemas.openxmlformats.org/officeDocument/2006/relationships/image" Target="../media/image46.png"/><Relationship Id="rId3" Type="http://schemas.openxmlformats.org/officeDocument/2006/relationships/image" Target="../media/image30.png"/><Relationship Id="rId7" Type="http://schemas.openxmlformats.org/officeDocument/2006/relationships/image" Target="../media/image37.PNG"/><Relationship Id="rId12" Type="http://schemas.openxmlformats.org/officeDocument/2006/relationships/image" Target="../media/image42.png"/><Relationship Id="rId17" Type="http://schemas.microsoft.com/office/2007/relationships/hdphoto" Target="../media/hdphoto2.wdp"/><Relationship Id="rId2" Type="http://schemas.openxmlformats.org/officeDocument/2006/relationships/notesSlide" Target="../notesSlides/notesSlide10.xml"/><Relationship Id="rId16" Type="http://schemas.openxmlformats.org/officeDocument/2006/relationships/image" Target="../media/image45.png"/><Relationship Id="rId1" Type="http://schemas.openxmlformats.org/officeDocument/2006/relationships/slideLayout" Target="../slideLayouts/slideLayout3.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4.PNG"/><Relationship Id="rId10" Type="http://schemas.openxmlformats.org/officeDocument/2006/relationships/image" Target="../media/image40.PNG"/><Relationship Id="rId19" Type="http://schemas.microsoft.com/office/2007/relationships/hdphoto" Target="../media/hdphoto3.wdp"/><Relationship Id="rId4" Type="http://schemas.openxmlformats.org/officeDocument/2006/relationships/image" Target="../media/image31.png"/><Relationship Id="rId9" Type="http://schemas.openxmlformats.org/officeDocument/2006/relationships/image" Target="../media/image39.PNG"/><Relationship Id="rId1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chart" Target="../charts/chart1.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1.png"/><Relationship Id="rId12" Type="http://schemas.microsoft.com/office/2007/relationships/hdphoto" Target="../media/hdphoto8.wdp"/><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microsoft.com/office/2007/relationships/hdphoto" Target="../media/hdphoto5.wdp"/><Relationship Id="rId11" Type="http://schemas.openxmlformats.org/officeDocument/2006/relationships/image" Target="../media/image53.png"/><Relationship Id="rId5" Type="http://schemas.openxmlformats.org/officeDocument/2006/relationships/image" Target="../media/image50.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52.png"/></Relationships>
</file>

<file path=ppt/slides/_rels/slide1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5.png"/><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microsoft.com/office/2007/relationships/hdphoto" Target="../media/hdphoto10.wdp"/><Relationship Id="rId5" Type="http://schemas.openxmlformats.org/officeDocument/2006/relationships/image" Target="../media/image56.png"/><Relationship Id="rId4" Type="http://schemas.microsoft.com/office/2007/relationships/hdphoto" Target="../media/hdphoto9.wdp"/></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60.emf"/><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hemeOverride" Target="../theme/themeOverride1.xml"/><Relationship Id="rId4" Type="http://schemas.openxmlformats.org/officeDocument/2006/relationships/image" Target="../media/image25.jpe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r="31245"/>
          <a:stretch/>
        </p:blipFill>
        <p:spPr>
          <a:xfrm>
            <a:off x="0" y="0"/>
            <a:ext cx="7690266" cy="629161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48" y="-12356"/>
            <a:ext cx="12203404" cy="6870356"/>
          </a:xfrm>
          <a:prstGeom prst="rect">
            <a:avLst/>
          </a:prstGeom>
        </p:spPr>
      </p:pic>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6380" y="5737058"/>
            <a:ext cx="678581" cy="731520"/>
          </a:xfrm>
          <a:prstGeom prst="rect">
            <a:avLst/>
          </a:prstGeom>
        </p:spPr>
      </p:pic>
      <p:sp>
        <p:nvSpPr>
          <p:cNvPr id="17" name="Text Placeholder 17"/>
          <p:cNvSpPr txBox="1">
            <a:spLocks/>
          </p:cNvSpPr>
          <p:nvPr/>
        </p:nvSpPr>
        <p:spPr>
          <a:xfrm>
            <a:off x="9596103" y="5133327"/>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a:solidFill>
                  <a:prstClr val="black">
                    <a:lumMod val="75000"/>
                    <a:lumOff val="25000"/>
                  </a:prstClr>
                </a:solidFill>
              </a:rPr>
              <a:t>Tanner Johnson </a:t>
            </a:r>
          </a:p>
        </p:txBody>
      </p:sp>
      <p:sp>
        <p:nvSpPr>
          <p:cNvPr id="18" name="Text Placeholder 17"/>
          <p:cNvSpPr txBox="1">
            <a:spLocks/>
          </p:cNvSpPr>
          <p:nvPr/>
        </p:nvSpPr>
        <p:spPr>
          <a:xfrm>
            <a:off x="9596103" y="4787660"/>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a:solidFill>
                  <a:prstClr val="black">
                    <a:lumMod val="75000"/>
                    <a:lumOff val="25000"/>
                  </a:prstClr>
                </a:solidFill>
              </a:rPr>
              <a:t>Suravi Shrestha</a:t>
            </a:r>
          </a:p>
        </p:txBody>
      </p:sp>
      <p:sp>
        <p:nvSpPr>
          <p:cNvPr id="22" name="Text Placeholder 17"/>
          <p:cNvSpPr txBox="1">
            <a:spLocks/>
          </p:cNvSpPr>
          <p:nvPr/>
        </p:nvSpPr>
        <p:spPr>
          <a:xfrm>
            <a:off x="9596103" y="5478994"/>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a:solidFill>
                  <a:prstClr val="black">
                    <a:lumMod val="75000"/>
                    <a:lumOff val="25000"/>
                  </a:prstClr>
                </a:solidFill>
              </a:rPr>
              <a:t>John </a:t>
            </a:r>
            <a:r>
              <a:rPr lang="en-US" sz="1400" dirty="0" err="1">
                <a:solidFill>
                  <a:prstClr val="black">
                    <a:lumMod val="75000"/>
                    <a:lumOff val="25000"/>
                  </a:prstClr>
                </a:solidFill>
              </a:rPr>
              <a:t>Langstaff</a:t>
            </a:r>
            <a:endParaRPr lang="en-US" sz="1400" dirty="0">
              <a:solidFill>
                <a:prstClr val="black">
                  <a:lumMod val="75000"/>
                  <a:lumOff val="25000"/>
                </a:prstClr>
              </a:solidFill>
            </a:endParaRPr>
          </a:p>
        </p:txBody>
      </p:sp>
      <p:sp>
        <p:nvSpPr>
          <p:cNvPr id="23" name="Title 1"/>
          <p:cNvSpPr txBox="1">
            <a:spLocks/>
          </p:cNvSpPr>
          <p:nvPr/>
        </p:nvSpPr>
        <p:spPr>
          <a:xfrm>
            <a:off x="6062470" y="1887629"/>
            <a:ext cx="5764572" cy="1299708"/>
          </a:xfrm>
          <a:prstGeom prst="rect">
            <a:avLst/>
          </a:prstGeom>
        </p:spPr>
        <p:txBody>
          <a:bodyPr anchor="ctr">
            <a:normAutofit fontScale="92500"/>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r"/>
            <a:r>
              <a:rPr lang="en-US" sz="4400" dirty="0">
                <a:solidFill>
                  <a:srgbClr val="3289B4"/>
                </a:solidFill>
              </a:rPr>
              <a:t>OSA PENINSULA WATER RESOURCES II </a:t>
            </a:r>
          </a:p>
        </p:txBody>
      </p:sp>
      <p:sp>
        <p:nvSpPr>
          <p:cNvPr id="26" name="Text Placeholder 17"/>
          <p:cNvSpPr txBox="1">
            <a:spLocks/>
          </p:cNvSpPr>
          <p:nvPr/>
        </p:nvSpPr>
        <p:spPr>
          <a:xfrm>
            <a:off x="9596103" y="5824661"/>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err="1">
                <a:solidFill>
                  <a:prstClr val="black">
                    <a:lumMod val="75000"/>
                    <a:lumOff val="25000"/>
                  </a:prstClr>
                </a:solidFill>
              </a:rPr>
              <a:t>Taufiq</a:t>
            </a:r>
            <a:r>
              <a:rPr lang="en-US" sz="1400" dirty="0">
                <a:solidFill>
                  <a:prstClr val="black">
                    <a:lumMod val="75000"/>
                    <a:lumOff val="25000"/>
                  </a:prstClr>
                </a:solidFill>
              </a:rPr>
              <a:t> Rashid</a:t>
            </a:r>
          </a:p>
        </p:txBody>
      </p:sp>
      <p:sp>
        <p:nvSpPr>
          <p:cNvPr id="32" name="Rectangle 31"/>
          <p:cNvSpPr/>
          <p:nvPr/>
        </p:nvSpPr>
        <p:spPr>
          <a:xfrm>
            <a:off x="6624354" y="1546163"/>
            <a:ext cx="5085881" cy="307777"/>
          </a:xfrm>
          <a:prstGeom prst="rect">
            <a:avLst/>
          </a:prstGeom>
        </p:spPr>
        <p:txBody>
          <a:bodyPr wrap="square">
            <a:spAutoFit/>
          </a:bodyPr>
          <a:lstStyle/>
          <a:p>
            <a:pPr algn="r"/>
            <a:r>
              <a:rPr lang="en-US" sz="1400" i="1" dirty="0">
                <a:solidFill>
                  <a:prstClr val="black">
                    <a:lumMod val="75000"/>
                    <a:lumOff val="25000"/>
                  </a:prstClr>
                </a:solidFill>
              </a:rPr>
              <a:t>2018 Summer | GA – Athens </a:t>
            </a:r>
          </a:p>
        </p:txBody>
      </p:sp>
      <p:sp>
        <p:nvSpPr>
          <p:cNvPr id="2" name="Rectangle 1"/>
          <p:cNvSpPr/>
          <p:nvPr/>
        </p:nvSpPr>
        <p:spPr>
          <a:xfrm>
            <a:off x="6062470" y="3098924"/>
            <a:ext cx="5764572" cy="1754326"/>
          </a:xfrm>
          <a:prstGeom prst="rect">
            <a:avLst/>
          </a:prstGeom>
        </p:spPr>
        <p:txBody>
          <a:bodyPr wrap="square">
            <a:spAutoFit/>
          </a:bodyPr>
          <a:lstStyle/>
          <a:p>
            <a:pPr algn="r"/>
            <a:r>
              <a:rPr lang="en-US" dirty="0">
                <a:solidFill>
                  <a:schemeClr val="tx1">
                    <a:lumMod val="75000"/>
                    <a:lumOff val="25000"/>
                  </a:schemeClr>
                </a:solidFill>
                <a:latin typeface="Century Gothic" panose="020B0502020202020204" pitchFamily="34" charset="0"/>
              </a:rPr>
              <a:t>Utilizing NASA Earth observations to Evaluate Effects of Land Use Change on Watershed Health and Carbon Sequestration in the</a:t>
            </a:r>
          </a:p>
          <a:p>
            <a:pPr algn="r"/>
            <a:r>
              <a:rPr lang="en-US" dirty="0">
                <a:solidFill>
                  <a:schemeClr val="tx1">
                    <a:lumMod val="75000"/>
                    <a:lumOff val="25000"/>
                  </a:schemeClr>
                </a:solidFill>
                <a:latin typeface="Century Gothic" panose="020B0502020202020204" pitchFamily="34" charset="0"/>
              </a:rPr>
              <a:t>Osa Peninsula, Costa Rica</a:t>
            </a:r>
          </a:p>
          <a:p>
            <a:r>
              <a:rPr lang="en-US" dirty="0">
                <a:solidFill>
                  <a:schemeClr val="tx1">
                    <a:lumMod val="75000"/>
                    <a:lumOff val="25000"/>
                  </a:schemeClr>
                </a:solidFill>
                <a:latin typeface="Century Gothic" panose="020B0502020202020204" pitchFamily="34" charset="0"/>
              </a:rPr>
              <a:t/>
            </a:r>
            <a:br>
              <a:rPr lang="en-US" dirty="0">
                <a:solidFill>
                  <a:schemeClr val="tx1">
                    <a:lumMod val="75000"/>
                    <a:lumOff val="25000"/>
                  </a:schemeClr>
                </a:solidFill>
                <a:latin typeface="Century Gothic" panose="020B0502020202020204" pitchFamily="34" charset="0"/>
              </a:rPr>
            </a:br>
            <a:endParaRPr lang="en-US"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1789416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11761D3E-2588-0B46-A115-4A2A86BF5A02}"/>
              </a:ext>
            </a:extLst>
          </p:cNvPr>
          <p:cNvSpPr txBox="1"/>
          <p:nvPr/>
        </p:nvSpPr>
        <p:spPr>
          <a:xfrm>
            <a:off x="10289901" y="1604424"/>
            <a:ext cx="1969483" cy="461665"/>
          </a:xfrm>
          <a:prstGeom prst="rect">
            <a:avLst/>
          </a:prstGeom>
          <a:noFill/>
        </p:spPr>
        <p:txBody>
          <a:bodyPr wrap="square" rtlCol="0">
            <a:spAutoFit/>
          </a:bodyPr>
          <a:lstStyle/>
          <a:p>
            <a:pPr algn="ctr"/>
            <a:r>
              <a:rPr lang="en-US" sz="2400" dirty="0">
                <a:latin typeface="Century Gothic" panose="020B0502020202020204" pitchFamily="34" charset="0"/>
              </a:rPr>
              <a:t>2017</a:t>
            </a:r>
          </a:p>
        </p:txBody>
      </p:sp>
      <p:sp>
        <p:nvSpPr>
          <p:cNvPr id="2" name="Title 1"/>
          <p:cNvSpPr>
            <a:spLocks noGrp="1"/>
          </p:cNvSpPr>
          <p:nvPr>
            <p:ph type="title"/>
          </p:nvPr>
        </p:nvSpPr>
        <p:spPr/>
        <p:txBody>
          <a:bodyPr/>
          <a:lstStyle/>
          <a:p>
            <a:r>
              <a:rPr lang="en-US" dirty="0"/>
              <a:t>Land Cover Maps</a:t>
            </a:r>
            <a:endParaRPr lang="en-US" dirty="0">
              <a:solidFill>
                <a:srgbClr val="FF0000"/>
              </a:solidFill>
            </a:endParaRPr>
          </a:p>
        </p:txBody>
      </p:sp>
      <p:sp>
        <p:nvSpPr>
          <p:cNvPr id="6" name="TextBox 5">
            <a:extLst>
              <a:ext uri="{FF2B5EF4-FFF2-40B4-BE49-F238E27FC236}">
                <a16:creationId xmlns="" xmlns:a16="http://schemas.microsoft.com/office/drawing/2014/main" id="{01904E09-6866-6B4E-808B-174EF0B411A7}"/>
              </a:ext>
            </a:extLst>
          </p:cNvPr>
          <p:cNvSpPr txBox="1"/>
          <p:nvPr/>
        </p:nvSpPr>
        <p:spPr>
          <a:xfrm>
            <a:off x="6647972" y="1604425"/>
            <a:ext cx="1444587" cy="461665"/>
          </a:xfrm>
          <a:prstGeom prst="rect">
            <a:avLst/>
          </a:prstGeom>
          <a:noFill/>
        </p:spPr>
        <p:txBody>
          <a:bodyPr wrap="square" rtlCol="0">
            <a:spAutoFit/>
          </a:bodyPr>
          <a:lstStyle/>
          <a:p>
            <a:pPr algn="ctr"/>
            <a:r>
              <a:rPr lang="en-US" sz="2400" dirty="0">
                <a:latin typeface="Century Gothic" panose="020B0502020202020204" pitchFamily="34" charset="0"/>
              </a:rPr>
              <a:t>1997</a:t>
            </a:r>
          </a:p>
        </p:txBody>
      </p:sp>
      <p:pic>
        <p:nvPicPr>
          <p:cNvPr id="10" name="Picture 9">
            <a:extLst>
              <a:ext uri="{FF2B5EF4-FFF2-40B4-BE49-F238E27FC236}">
                <a16:creationId xmlns="" xmlns:a16="http://schemas.microsoft.com/office/drawing/2014/main" id="{5ABB8FEA-45CD-EF46-8818-ECC7FC78CF6E}"/>
              </a:ext>
            </a:extLst>
          </p:cNvPr>
          <p:cNvPicPr>
            <a:picLocks noChangeAspect="1"/>
          </p:cNvPicPr>
          <p:nvPr/>
        </p:nvPicPr>
        <p:blipFill>
          <a:blip r:embed="rId3"/>
          <a:stretch>
            <a:fillRect/>
          </a:stretch>
        </p:blipFill>
        <p:spPr>
          <a:xfrm>
            <a:off x="8109128" y="5770633"/>
            <a:ext cx="2145978" cy="262151"/>
          </a:xfrm>
          <a:prstGeom prst="rect">
            <a:avLst/>
          </a:prstGeom>
        </p:spPr>
      </p:pic>
      <p:pic>
        <p:nvPicPr>
          <p:cNvPr id="11" name="Picture 10">
            <a:extLst>
              <a:ext uri="{FF2B5EF4-FFF2-40B4-BE49-F238E27FC236}">
                <a16:creationId xmlns="" xmlns:a16="http://schemas.microsoft.com/office/drawing/2014/main" id="{76B77028-AE2A-674C-BB21-A623294F463A}"/>
              </a:ext>
            </a:extLst>
          </p:cNvPr>
          <p:cNvPicPr>
            <a:picLocks noChangeAspect="1"/>
          </p:cNvPicPr>
          <p:nvPr/>
        </p:nvPicPr>
        <p:blipFill>
          <a:blip r:embed="rId4"/>
          <a:stretch>
            <a:fillRect/>
          </a:stretch>
        </p:blipFill>
        <p:spPr>
          <a:xfrm>
            <a:off x="7845863" y="5661372"/>
            <a:ext cx="170006" cy="370013"/>
          </a:xfrm>
          <a:prstGeom prst="rect">
            <a:avLst/>
          </a:prstGeom>
        </p:spPr>
      </p:pic>
      <p:sp>
        <p:nvSpPr>
          <p:cNvPr id="12" name="TextBox 11">
            <a:extLst>
              <a:ext uri="{FF2B5EF4-FFF2-40B4-BE49-F238E27FC236}">
                <a16:creationId xmlns="" xmlns:a16="http://schemas.microsoft.com/office/drawing/2014/main" id="{01904E09-6866-6B4E-808B-174EF0B411A7}"/>
              </a:ext>
            </a:extLst>
          </p:cNvPr>
          <p:cNvSpPr txBox="1"/>
          <p:nvPr/>
        </p:nvSpPr>
        <p:spPr>
          <a:xfrm>
            <a:off x="2301767" y="1604425"/>
            <a:ext cx="1444587" cy="461665"/>
          </a:xfrm>
          <a:prstGeom prst="rect">
            <a:avLst/>
          </a:prstGeom>
          <a:noFill/>
        </p:spPr>
        <p:txBody>
          <a:bodyPr wrap="square" rtlCol="0">
            <a:spAutoFit/>
          </a:bodyPr>
          <a:lstStyle/>
          <a:p>
            <a:pPr algn="ctr"/>
            <a:r>
              <a:rPr lang="en-US" sz="2400" dirty="0">
                <a:latin typeface="Century Gothic" panose="020B0502020202020204" pitchFamily="34" charset="0"/>
              </a:rPr>
              <a:t>1987</a:t>
            </a:r>
          </a:p>
        </p:txBody>
      </p:sp>
      <p:grpSp>
        <p:nvGrpSpPr>
          <p:cNvPr id="40" name="Group 39"/>
          <p:cNvGrpSpPr/>
          <p:nvPr/>
        </p:nvGrpSpPr>
        <p:grpSpPr>
          <a:xfrm>
            <a:off x="550764" y="5522567"/>
            <a:ext cx="2178406" cy="1163854"/>
            <a:chOff x="603804" y="5197977"/>
            <a:chExt cx="2178406" cy="1163854"/>
          </a:xfrm>
        </p:grpSpPr>
        <p:sp>
          <p:nvSpPr>
            <p:cNvPr id="42" name="Rectangle 41"/>
            <p:cNvSpPr/>
            <p:nvPr/>
          </p:nvSpPr>
          <p:spPr>
            <a:xfrm>
              <a:off x="620062" y="5197977"/>
              <a:ext cx="1398867" cy="369332"/>
            </a:xfrm>
            <a:prstGeom prst="rect">
              <a:avLst/>
            </a:prstGeom>
          </p:spPr>
          <p:txBody>
            <a:bodyPr wrap="square">
              <a:spAutoFit/>
            </a:bodyPr>
            <a:lstStyle/>
            <a:p>
              <a:pPr marL="0" marR="0" lvl="0" indent="0" defTabSz="914400" eaLnBrk="1" fontAlgn="base"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tx1">
                      <a:lumMod val="75000"/>
                      <a:lumOff val="25000"/>
                    </a:schemeClr>
                  </a:solidFill>
                  <a:effectLst/>
                  <a:uLnTx/>
                  <a:uFillTx/>
                </a:rPr>
                <a:t>Wetland</a:t>
              </a:r>
            </a:p>
          </p:txBody>
        </p:sp>
        <p:sp>
          <p:nvSpPr>
            <p:cNvPr id="43" name="Rectangle 42"/>
            <p:cNvSpPr/>
            <p:nvPr/>
          </p:nvSpPr>
          <p:spPr>
            <a:xfrm>
              <a:off x="603804" y="5475039"/>
              <a:ext cx="2012139" cy="369332"/>
            </a:xfrm>
            <a:prstGeom prst="rect">
              <a:avLst/>
            </a:prstGeom>
          </p:spPr>
          <p:txBody>
            <a:bodyPr wrap="square">
              <a:spAutoFit/>
            </a:bodyPr>
            <a:lstStyle/>
            <a:p>
              <a:pPr marL="0" marR="0" lvl="0" indent="0" defTabSz="914400" eaLnBrk="1" fontAlgn="base"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tx1">
                      <a:lumMod val="75000"/>
                      <a:lumOff val="25000"/>
                    </a:schemeClr>
                  </a:solidFill>
                  <a:effectLst/>
                  <a:uLnTx/>
                  <a:uFillTx/>
                </a:rPr>
                <a:t>Primary Forest </a:t>
              </a:r>
            </a:p>
          </p:txBody>
        </p:sp>
        <p:sp>
          <p:nvSpPr>
            <p:cNvPr id="44" name="Rectangle 43"/>
            <p:cNvSpPr/>
            <p:nvPr/>
          </p:nvSpPr>
          <p:spPr>
            <a:xfrm>
              <a:off x="617975" y="5723136"/>
              <a:ext cx="2164235" cy="369332"/>
            </a:xfrm>
            <a:prstGeom prst="rect">
              <a:avLst/>
            </a:prstGeom>
          </p:spPr>
          <p:txBody>
            <a:bodyPr wrap="square">
              <a:spAutoFit/>
            </a:bodyPr>
            <a:lstStyle/>
            <a:p>
              <a:pPr marL="0" marR="0" lvl="0" indent="0" defTabSz="914400" eaLnBrk="1" fontAlgn="base"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tx1">
                      <a:lumMod val="75000"/>
                      <a:lumOff val="25000"/>
                    </a:schemeClr>
                  </a:solidFill>
                  <a:effectLst/>
                  <a:uLnTx/>
                  <a:uFillTx/>
                </a:rPr>
                <a:t>Secondary Forest </a:t>
              </a:r>
            </a:p>
          </p:txBody>
        </p:sp>
        <p:sp>
          <p:nvSpPr>
            <p:cNvPr id="45" name="Rectangle 44"/>
            <p:cNvSpPr/>
            <p:nvPr/>
          </p:nvSpPr>
          <p:spPr>
            <a:xfrm>
              <a:off x="621514" y="5992499"/>
              <a:ext cx="1398867" cy="369332"/>
            </a:xfrm>
            <a:prstGeom prst="rect">
              <a:avLst/>
            </a:prstGeom>
          </p:spPr>
          <p:txBody>
            <a:bodyPr wrap="square">
              <a:spAutoFit/>
            </a:bodyPr>
            <a:lstStyle/>
            <a:p>
              <a:pPr marL="0" marR="0" lvl="0" indent="0" defTabSz="914400" eaLnBrk="1" fontAlgn="base"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tx1">
                      <a:lumMod val="75000"/>
                      <a:lumOff val="25000"/>
                    </a:schemeClr>
                  </a:solidFill>
                  <a:effectLst/>
                  <a:uLnTx/>
                  <a:uFillTx/>
                </a:rPr>
                <a:t>Water</a:t>
              </a:r>
            </a:p>
          </p:txBody>
        </p:sp>
      </p:grpSp>
      <p:grpSp>
        <p:nvGrpSpPr>
          <p:cNvPr id="46" name="Group 45"/>
          <p:cNvGrpSpPr/>
          <p:nvPr/>
        </p:nvGrpSpPr>
        <p:grpSpPr>
          <a:xfrm>
            <a:off x="3057851" y="5282200"/>
            <a:ext cx="2486915" cy="1116809"/>
            <a:chOff x="4071407" y="5245207"/>
            <a:chExt cx="2486915" cy="1116809"/>
          </a:xfrm>
        </p:grpSpPr>
        <p:sp>
          <p:nvSpPr>
            <p:cNvPr id="48" name="Rectangle 47"/>
            <p:cNvSpPr/>
            <p:nvPr/>
          </p:nvSpPr>
          <p:spPr>
            <a:xfrm>
              <a:off x="4071407" y="5493830"/>
              <a:ext cx="1398867" cy="369332"/>
            </a:xfrm>
            <a:prstGeom prst="rect">
              <a:avLst/>
            </a:prstGeom>
          </p:spPr>
          <p:txBody>
            <a:bodyPr wrap="square">
              <a:spAutoFit/>
            </a:bodyPr>
            <a:lstStyle/>
            <a:p>
              <a:pPr marL="0" marR="0" lvl="0" indent="0" defTabSz="914400" eaLnBrk="1" fontAlgn="base"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tx1">
                      <a:lumMod val="75000"/>
                      <a:lumOff val="25000"/>
                    </a:schemeClr>
                  </a:solidFill>
                  <a:effectLst/>
                  <a:uLnTx/>
                  <a:uFillTx/>
                </a:rPr>
                <a:t>Mangrove</a:t>
              </a:r>
            </a:p>
          </p:txBody>
        </p:sp>
        <p:sp>
          <p:nvSpPr>
            <p:cNvPr id="49" name="Rectangle 48"/>
            <p:cNvSpPr/>
            <p:nvPr/>
          </p:nvSpPr>
          <p:spPr>
            <a:xfrm>
              <a:off x="4072006" y="5245207"/>
              <a:ext cx="2486316" cy="369332"/>
            </a:xfrm>
            <a:prstGeom prst="rect">
              <a:avLst/>
            </a:prstGeom>
          </p:spPr>
          <p:txBody>
            <a:bodyPr wrap="square">
              <a:spAutoFit/>
            </a:bodyPr>
            <a:lstStyle/>
            <a:p>
              <a:pPr marL="0" marR="0" lvl="0" indent="0" defTabSz="914400" eaLnBrk="1" fontAlgn="base" latinLnBrk="0" hangingPunct="1">
                <a:lnSpc>
                  <a:spcPct val="100000"/>
                </a:lnSpc>
                <a:spcBef>
                  <a:spcPts val="0"/>
                </a:spcBef>
                <a:spcAft>
                  <a:spcPts val="0"/>
                </a:spcAft>
                <a:buClrTx/>
                <a:buSzTx/>
                <a:buFontTx/>
                <a:buNone/>
                <a:tabLst/>
                <a:defRPr/>
              </a:pPr>
              <a:r>
                <a:rPr lang="en-US" kern="0" dirty="0">
                  <a:solidFill>
                    <a:schemeClr val="tx1">
                      <a:lumMod val="75000"/>
                      <a:lumOff val="25000"/>
                    </a:schemeClr>
                  </a:solidFill>
                </a:rPr>
                <a:t>Exposed Soil/ Urban</a:t>
              </a:r>
              <a:endParaRPr kumimoji="0" lang="en-US" sz="1800" b="0" i="0" u="none" strike="noStrike" kern="0" cap="none" spc="0" normalizeH="0" baseline="0" noProof="0" dirty="0">
                <a:ln>
                  <a:noFill/>
                </a:ln>
                <a:solidFill>
                  <a:schemeClr val="tx1">
                    <a:lumMod val="75000"/>
                    <a:lumOff val="25000"/>
                  </a:schemeClr>
                </a:solidFill>
                <a:effectLst/>
                <a:uLnTx/>
                <a:uFillTx/>
              </a:endParaRPr>
            </a:p>
          </p:txBody>
        </p:sp>
        <p:sp>
          <p:nvSpPr>
            <p:cNvPr id="50" name="Rectangle 49"/>
            <p:cNvSpPr/>
            <p:nvPr/>
          </p:nvSpPr>
          <p:spPr>
            <a:xfrm>
              <a:off x="4075551" y="5992684"/>
              <a:ext cx="2227391" cy="369332"/>
            </a:xfrm>
            <a:prstGeom prst="rect">
              <a:avLst/>
            </a:prstGeom>
          </p:spPr>
          <p:txBody>
            <a:bodyPr wrap="square">
              <a:spAutoFit/>
            </a:bodyPr>
            <a:lstStyle/>
            <a:p>
              <a:pPr marL="0" marR="0" lvl="0" indent="0" defTabSz="914400" eaLnBrk="1" fontAlgn="base"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tx1">
                      <a:lumMod val="75000"/>
                      <a:lumOff val="25000"/>
                    </a:schemeClr>
                  </a:solidFill>
                  <a:effectLst/>
                  <a:uLnTx/>
                  <a:uFillTx/>
                </a:rPr>
                <a:t>Pasture/Grassland </a:t>
              </a:r>
            </a:p>
          </p:txBody>
        </p:sp>
      </p:grpSp>
      <p:sp>
        <p:nvSpPr>
          <p:cNvPr id="51" name="Rectangle 50"/>
          <p:cNvSpPr/>
          <p:nvPr/>
        </p:nvSpPr>
        <p:spPr>
          <a:xfrm>
            <a:off x="260898" y="4942770"/>
            <a:ext cx="2730269" cy="369332"/>
          </a:xfrm>
          <a:prstGeom prst="rect">
            <a:avLst/>
          </a:prstGeom>
        </p:spPr>
        <p:txBody>
          <a:bodyPr wrap="square">
            <a:spAutoFit/>
          </a:bodyPr>
          <a:lstStyle/>
          <a:p>
            <a:pPr marL="0" marR="0" lvl="0" indent="0" defTabSz="914400" eaLnBrk="1" fontAlgn="base"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3289B4"/>
                </a:solidFill>
                <a:effectLst/>
                <a:uLnTx/>
                <a:uFillTx/>
              </a:rPr>
              <a:t>Land Cover Types</a:t>
            </a:r>
          </a:p>
        </p:txBody>
      </p:sp>
      <p:sp>
        <p:nvSpPr>
          <p:cNvPr id="54" name="Rectangle 53"/>
          <p:cNvSpPr/>
          <p:nvPr/>
        </p:nvSpPr>
        <p:spPr>
          <a:xfrm>
            <a:off x="567621" y="5238006"/>
            <a:ext cx="1398867" cy="369332"/>
          </a:xfrm>
          <a:prstGeom prst="rect">
            <a:avLst/>
          </a:prstGeom>
        </p:spPr>
        <p:txBody>
          <a:bodyPr wrap="square">
            <a:spAutoFit/>
          </a:bodyPr>
          <a:lstStyle/>
          <a:p>
            <a:pPr marL="0" marR="0" lvl="0" indent="0" defTabSz="914400" eaLnBrk="1" fontAlgn="base"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tx1">
                    <a:lumMod val="75000"/>
                    <a:lumOff val="25000"/>
                  </a:schemeClr>
                </a:solidFill>
                <a:effectLst/>
                <a:uLnTx/>
                <a:uFillTx/>
              </a:rPr>
              <a:t>No Data </a:t>
            </a:r>
          </a:p>
        </p:txBody>
      </p:sp>
      <p:pic>
        <p:nvPicPr>
          <p:cNvPr id="55" name="Picture 5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531" y="5625205"/>
            <a:ext cx="210403" cy="203389"/>
          </a:xfrm>
          <a:prstGeom prst="rect">
            <a:avLst/>
          </a:prstGeom>
        </p:spPr>
      </p:pic>
      <p:sp>
        <p:nvSpPr>
          <p:cNvPr id="56" name="Rectangle 55"/>
          <p:cNvSpPr/>
          <p:nvPr/>
        </p:nvSpPr>
        <p:spPr>
          <a:xfrm>
            <a:off x="3058450" y="5770633"/>
            <a:ext cx="2324195" cy="369332"/>
          </a:xfrm>
          <a:prstGeom prst="rect">
            <a:avLst/>
          </a:prstGeom>
        </p:spPr>
        <p:txBody>
          <a:bodyPr wrap="square">
            <a:spAutoFit/>
          </a:bodyPr>
          <a:lstStyle/>
          <a:p>
            <a:pPr marL="0" marR="0" lvl="0" indent="0" defTabSz="914400" eaLnBrk="1" fontAlgn="base"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tx1">
                    <a:lumMod val="75000"/>
                    <a:lumOff val="25000"/>
                  </a:schemeClr>
                </a:solidFill>
                <a:effectLst/>
                <a:uLnTx/>
                <a:uFillTx/>
              </a:rPr>
              <a:t>Palm Plantation</a:t>
            </a:r>
          </a:p>
        </p:txBody>
      </p:sp>
      <p:pic>
        <p:nvPicPr>
          <p:cNvPr id="57" name="Picture 5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28923" y="5389066"/>
            <a:ext cx="228327" cy="205494"/>
          </a:xfrm>
          <a:prstGeom prst="rect">
            <a:avLst/>
          </a:prstGeom>
        </p:spPr>
      </p:pic>
      <p:pic>
        <p:nvPicPr>
          <p:cNvPr id="58" name="Picture 5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30603" y="6130371"/>
            <a:ext cx="226647" cy="226647"/>
          </a:xfrm>
          <a:prstGeom prst="rect">
            <a:avLst/>
          </a:prstGeom>
        </p:spPr>
      </p:pic>
      <p:pic>
        <p:nvPicPr>
          <p:cNvPr id="59" name="Picture 5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28923" y="5641100"/>
            <a:ext cx="243387" cy="187495"/>
          </a:xfrm>
          <a:prstGeom prst="rect">
            <a:avLst/>
          </a:prstGeom>
        </p:spPr>
      </p:pic>
      <p:pic>
        <p:nvPicPr>
          <p:cNvPr id="60" name="Picture 5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8923" y="5865896"/>
            <a:ext cx="229440" cy="214144"/>
          </a:xfrm>
          <a:prstGeom prst="rect">
            <a:avLst/>
          </a:prstGeom>
        </p:spPr>
      </p:pic>
      <p:pic>
        <p:nvPicPr>
          <p:cNvPr id="61" name="Picture 6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7241" y="5880679"/>
            <a:ext cx="211089" cy="196012"/>
          </a:xfrm>
          <a:prstGeom prst="rect">
            <a:avLst/>
          </a:prstGeom>
        </p:spPr>
      </p:pic>
      <p:pic>
        <p:nvPicPr>
          <p:cNvPr id="62" name="Picture 6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7240" y="6159847"/>
            <a:ext cx="210365" cy="189329"/>
          </a:xfrm>
          <a:prstGeom prst="rect">
            <a:avLst/>
          </a:prstGeom>
        </p:spPr>
      </p:pic>
      <p:pic>
        <p:nvPicPr>
          <p:cNvPr id="3" name="Picture 2"/>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9994" b="95276" l="0" r="98197"/>
                    </a14:imgEffect>
                  </a14:imgLayer>
                </a14:imgProps>
              </a:ext>
              <a:ext uri="{28A0092B-C50C-407E-A947-70E740481C1C}">
                <a14:useLocalDpi xmlns:a14="http://schemas.microsoft.com/office/drawing/2010/main" val="0"/>
              </a:ext>
            </a:extLst>
          </a:blip>
          <a:srcRect t="15279" b="16388"/>
          <a:stretch/>
        </p:blipFill>
        <p:spPr>
          <a:xfrm>
            <a:off x="3793896" y="1222291"/>
            <a:ext cx="4526502" cy="4002847"/>
          </a:xfrm>
          <a:prstGeom prst="rect">
            <a:avLst/>
          </a:prstGeom>
        </p:spPr>
      </p:pic>
      <p:pic>
        <p:nvPicPr>
          <p:cNvPr id="63" name="Picture 6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45817" y="6446023"/>
            <a:ext cx="212987" cy="190167"/>
          </a:xfrm>
          <a:prstGeom prst="rect">
            <a:avLst/>
          </a:prstGeom>
        </p:spPr>
      </p:pic>
      <p:pic>
        <p:nvPicPr>
          <p:cNvPr id="64" name="Picture 6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28781" y="5303345"/>
            <a:ext cx="270749" cy="248187"/>
          </a:xfrm>
          <a:prstGeom prst="rect">
            <a:avLst/>
          </a:prstGeom>
        </p:spPr>
      </p:pic>
      <p:pic>
        <p:nvPicPr>
          <p:cNvPr id="4" name="Picture 3"/>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6657" b="83889" l="3292" r="98511"/>
                    </a14:imgEffect>
                  </a14:imgLayer>
                </a14:imgProps>
              </a:ext>
              <a:ext uri="{28A0092B-C50C-407E-A947-70E740481C1C}">
                <a14:useLocalDpi xmlns:a14="http://schemas.microsoft.com/office/drawing/2010/main" val="0"/>
              </a:ext>
            </a:extLst>
          </a:blip>
          <a:srcRect t="15278" b="15000"/>
          <a:stretch/>
        </p:blipFill>
        <p:spPr>
          <a:xfrm>
            <a:off x="7742108" y="1128896"/>
            <a:ext cx="4643350" cy="4189637"/>
          </a:xfrm>
          <a:prstGeom prst="rect">
            <a:avLst/>
          </a:prstGeom>
        </p:spPr>
      </p:pic>
      <p:pic>
        <p:nvPicPr>
          <p:cNvPr id="9" name="Picture 8"/>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16899" b="83586" l="4232" r="96003"/>
                    </a14:imgEffect>
                  </a14:imgLayer>
                </a14:imgProps>
              </a:ext>
              <a:ext uri="{28A0092B-C50C-407E-A947-70E740481C1C}">
                <a14:useLocalDpi xmlns:a14="http://schemas.microsoft.com/office/drawing/2010/main" val="0"/>
              </a:ext>
            </a:extLst>
          </a:blip>
          <a:srcRect l="3986" t="16389" r="3986" b="16389"/>
          <a:stretch/>
        </p:blipFill>
        <p:spPr>
          <a:xfrm>
            <a:off x="19414" y="1258573"/>
            <a:ext cx="4157654" cy="3930282"/>
          </a:xfrm>
          <a:prstGeom prst="rect">
            <a:avLst/>
          </a:prstGeom>
        </p:spPr>
      </p:pic>
    </p:spTree>
    <p:extLst>
      <p:ext uri="{BB962C8B-B14F-4D97-AF65-F5344CB8AC3E}">
        <p14:creationId xmlns:p14="http://schemas.microsoft.com/office/powerpoint/2010/main" val="31149661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Carbon Sequestration </a:t>
            </a:r>
          </a:p>
        </p:txBody>
      </p:sp>
      <p:sp>
        <p:nvSpPr>
          <p:cNvPr id="6" name="TextBox 5"/>
          <p:cNvSpPr txBox="1"/>
          <p:nvPr/>
        </p:nvSpPr>
        <p:spPr>
          <a:xfrm>
            <a:off x="433135" y="1104160"/>
            <a:ext cx="7395411" cy="461665"/>
          </a:xfrm>
          <a:prstGeom prst="rect">
            <a:avLst/>
          </a:prstGeom>
          <a:noFill/>
        </p:spPr>
        <p:txBody>
          <a:bodyPr wrap="square" rtlCol="0">
            <a:spAutoFit/>
          </a:bodyPr>
          <a:lstStyle/>
          <a:p>
            <a:r>
              <a:rPr lang="en-US" sz="2400" b="1" dirty="0">
                <a:solidFill>
                  <a:schemeClr val="tx1">
                    <a:lumMod val="75000"/>
                    <a:lumOff val="25000"/>
                  </a:schemeClr>
                </a:solidFill>
              </a:rPr>
              <a:t>MODIS Derived GPP Over Time (2012 -2017)</a:t>
            </a:r>
          </a:p>
        </p:txBody>
      </p:sp>
      <p:grpSp>
        <p:nvGrpSpPr>
          <p:cNvPr id="21" name="Group 20"/>
          <p:cNvGrpSpPr/>
          <p:nvPr/>
        </p:nvGrpSpPr>
        <p:grpSpPr>
          <a:xfrm>
            <a:off x="8496896" y="844549"/>
            <a:ext cx="3534683" cy="1121937"/>
            <a:chOff x="8582621" y="5626338"/>
            <a:chExt cx="3534683" cy="1121937"/>
          </a:xfrm>
        </p:grpSpPr>
        <p:pic>
          <p:nvPicPr>
            <p:cNvPr id="5" name="Picture 4"/>
            <p:cNvPicPr>
              <a:picLocks noChangeAspect="1"/>
            </p:cNvPicPr>
            <p:nvPr/>
          </p:nvPicPr>
          <p:blipFill rotWithShape="1">
            <a:blip r:embed="rId3"/>
            <a:srcRect l="36486" t="88833" r="60800" b="1421"/>
            <a:stretch/>
          </p:blipFill>
          <p:spPr>
            <a:xfrm>
              <a:off x="8582621" y="5626338"/>
              <a:ext cx="854097" cy="1121937"/>
            </a:xfrm>
            <a:prstGeom prst="rect">
              <a:avLst/>
            </a:prstGeom>
          </p:spPr>
        </p:pic>
        <p:grpSp>
          <p:nvGrpSpPr>
            <p:cNvPr id="20" name="Group 19"/>
            <p:cNvGrpSpPr/>
            <p:nvPr/>
          </p:nvGrpSpPr>
          <p:grpSpPr>
            <a:xfrm>
              <a:off x="8710401" y="5832465"/>
              <a:ext cx="3406903" cy="695251"/>
              <a:chOff x="693950" y="5682635"/>
              <a:chExt cx="3406903" cy="695251"/>
            </a:xfrm>
          </p:grpSpPr>
          <p:pic>
            <p:nvPicPr>
              <p:cNvPr id="7" name="Picture 6"/>
              <p:cNvPicPr>
                <a:picLocks noChangeAspect="1"/>
              </p:cNvPicPr>
              <p:nvPr/>
            </p:nvPicPr>
            <p:blipFill rotWithShape="1">
              <a:blip r:embed="rId3"/>
              <a:srcRect l="51477" t="93365" r="46214" b="3553"/>
              <a:stretch/>
            </p:blipFill>
            <p:spPr>
              <a:xfrm>
                <a:off x="693950" y="5682635"/>
                <a:ext cx="726317" cy="354842"/>
              </a:xfrm>
              <a:prstGeom prst="rect">
                <a:avLst/>
              </a:prstGeom>
            </p:spPr>
          </p:pic>
          <p:sp>
            <p:nvSpPr>
              <p:cNvPr id="9" name="TextBox 8"/>
              <p:cNvSpPr txBox="1"/>
              <p:nvPr/>
            </p:nvSpPr>
            <p:spPr>
              <a:xfrm>
                <a:off x="1556717" y="5696706"/>
                <a:ext cx="2259495" cy="369332"/>
              </a:xfrm>
              <a:prstGeom prst="rect">
                <a:avLst/>
              </a:prstGeom>
              <a:noFill/>
            </p:spPr>
            <p:txBody>
              <a:bodyPr wrap="square" rtlCol="0">
                <a:spAutoFit/>
              </a:bodyPr>
              <a:lstStyle/>
              <a:p>
                <a:r>
                  <a:rPr lang="en-US" dirty="0"/>
                  <a:t>Protected Areas </a:t>
                </a:r>
              </a:p>
            </p:txBody>
          </p:sp>
          <p:sp>
            <p:nvSpPr>
              <p:cNvPr id="10" name="TextBox 9"/>
              <p:cNvSpPr txBox="1"/>
              <p:nvPr/>
            </p:nvSpPr>
            <p:spPr>
              <a:xfrm>
                <a:off x="1556717" y="6008554"/>
                <a:ext cx="2544136" cy="369332"/>
              </a:xfrm>
              <a:prstGeom prst="rect">
                <a:avLst/>
              </a:prstGeom>
              <a:noFill/>
            </p:spPr>
            <p:txBody>
              <a:bodyPr wrap="square" rtlCol="0">
                <a:spAutoFit/>
              </a:bodyPr>
              <a:lstStyle/>
              <a:p>
                <a:r>
                  <a:rPr lang="en-US" dirty="0"/>
                  <a:t>Unprotected Areas </a:t>
                </a:r>
              </a:p>
            </p:txBody>
          </p:sp>
        </p:grpSp>
      </p:grpSp>
      <p:graphicFrame>
        <p:nvGraphicFramePr>
          <p:cNvPr id="19" name="Chart 18">
            <a:extLst>
              <a:ext uri="{FF2B5EF4-FFF2-40B4-BE49-F238E27FC236}">
                <a16:creationId xmlns="" xmlns:a16="http://schemas.microsoft.com/office/drawing/2014/main" id="{00000000-0008-0000-0000-000007000000}"/>
              </a:ext>
            </a:extLst>
          </p:cNvPr>
          <p:cNvGraphicFramePr>
            <a:graphicFrameLocks/>
          </p:cNvGraphicFramePr>
          <p:nvPr>
            <p:extLst>
              <p:ext uri="{D42A27DB-BD31-4B8C-83A1-F6EECF244321}">
                <p14:modId xmlns:p14="http://schemas.microsoft.com/office/powerpoint/2010/main" val="2039735712"/>
              </p:ext>
            </p:extLst>
          </p:nvPr>
        </p:nvGraphicFramePr>
        <p:xfrm>
          <a:off x="0" y="1697571"/>
          <a:ext cx="12031579" cy="518953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3573103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t="7924" b="4414"/>
          <a:stretch/>
        </p:blipFill>
        <p:spPr>
          <a:xfrm>
            <a:off x="0" y="1063839"/>
            <a:ext cx="12192000" cy="5673437"/>
          </a:xfrm>
          <a:prstGeom prst="rect">
            <a:avLst/>
          </a:prstGeom>
        </p:spPr>
      </p:pic>
      <p:sp>
        <p:nvSpPr>
          <p:cNvPr id="2" name="Title 1"/>
          <p:cNvSpPr>
            <a:spLocks noGrp="1"/>
          </p:cNvSpPr>
          <p:nvPr>
            <p:ph type="title"/>
          </p:nvPr>
        </p:nvSpPr>
        <p:spPr>
          <a:xfrm>
            <a:off x="1108409" y="323268"/>
            <a:ext cx="10233148" cy="479425"/>
          </a:xfrm>
        </p:spPr>
        <p:txBody>
          <a:bodyPr/>
          <a:lstStyle/>
          <a:p>
            <a:r>
              <a:rPr lang="en-US" dirty="0"/>
              <a:t>SWAT Case Study Areas</a:t>
            </a:r>
          </a:p>
        </p:txBody>
      </p:sp>
      <p:sp>
        <p:nvSpPr>
          <p:cNvPr id="3" name="TextBox 2"/>
          <p:cNvSpPr txBox="1"/>
          <p:nvPr/>
        </p:nvSpPr>
        <p:spPr>
          <a:xfrm>
            <a:off x="5836955" y="5998528"/>
            <a:ext cx="2286000" cy="338554"/>
          </a:xfrm>
          <a:prstGeom prst="rect">
            <a:avLst/>
          </a:prstGeom>
          <a:noFill/>
          <a:effectLst>
            <a:innerShdw blurRad="63500" dist="50800" dir="2700000">
              <a:prstClr val="black">
                <a:alpha val="50000"/>
              </a:prstClr>
            </a:innerShdw>
          </a:effectLst>
        </p:spPr>
        <p:txBody>
          <a:bodyPr wrap="square" rtlCol="0">
            <a:spAutoFit/>
          </a:bodyPr>
          <a:lstStyle/>
          <a:p>
            <a:r>
              <a:rPr lang="en-US" sz="1600" dirty="0">
                <a:solidFill>
                  <a:srgbClr val="FFFF00"/>
                </a:solidFill>
                <a:effectLst>
                  <a:outerShdw blurRad="50800" dist="38100" dir="2700000" algn="tl" rotWithShape="0">
                    <a:prstClr val="black">
                      <a:alpha val="50000"/>
                    </a:prstClr>
                  </a:outerShdw>
                </a:effectLst>
              </a:rPr>
              <a:t>Rio </a:t>
            </a:r>
            <a:r>
              <a:rPr lang="en-US" sz="1600" dirty="0" err="1">
                <a:solidFill>
                  <a:srgbClr val="FFFF00"/>
                </a:solidFill>
                <a:effectLst>
                  <a:outerShdw blurRad="50800" dist="38100" dir="2700000" algn="tl" rotWithShape="0">
                    <a:prstClr val="black">
                      <a:alpha val="50000"/>
                    </a:prstClr>
                  </a:outerShdw>
                </a:effectLst>
              </a:rPr>
              <a:t>Pejeperro</a:t>
            </a:r>
            <a:endParaRPr lang="en-US" sz="1600" dirty="0">
              <a:solidFill>
                <a:srgbClr val="FFFF00"/>
              </a:solidFill>
              <a:effectLst>
                <a:outerShdw blurRad="50800" dist="38100" dir="2700000" algn="tl" rotWithShape="0">
                  <a:prstClr val="black">
                    <a:alpha val="50000"/>
                  </a:prstClr>
                </a:outerShdw>
              </a:effectLst>
            </a:endParaRPr>
          </a:p>
        </p:txBody>
      </p:sp>
      <p:sp>
        <p:nvSpPr>
          <p:cNvPr id="5" name="TextBox 4"/>
          <p:cNvSpPr txBox="1"/>
          <p:nvPr/>
        </p:nvSpPr>
        <p:spPr>
          <a:xfrm>
            <a:off x="6871306" y="4123112"/>
            <a:ext cx="3064408" cy="338554"/>
          </a:xfrm>
          <a:prstGeom prst="rect">
            <a:avLst/>
          </a:prstGeom>
          <a:noFill/>
        </p:spPr>
        <p:txBody>
          <a:bodyPr wrap="square" rtlCol="0">
            <a:spAutoFit/>
          </a:bodyPr>
          <a:lstStyle/>
          <a:p>
            <a:r>
              <a:rPr lang="en-US" sz="1600" dirty="0">
                <a:solidFill>
                  <a:srgbClr val="FFFF00"/>
                </a:solidFill>
                <a:effectLst>
                  <a:outerShdw blurRad="50800" dist="38100" dir="2700000" algn="tl" rotWithShape="0">
                    <a:prstClr val="black">
                      <a:alpha val="50000"/>
                    </a:prstClr>
                  </a:outerShdw>
                </a:effectLst>
              </a:rPr>
              <a:t>Rio </a:t>
            </a:r>
            <a:r>
              <a:rPr lang="en-US" sz="1600" dirty="0" err="1">
                <a:solidFill>
                  <a:srgbClr val="FFFF00"/>
                </a:solidFill>
                <a:effectLst>
                  <a:outerShdw blurRad="50800" dist="38100" dir="2700000" algn="tl" rotWithShape="0">
                    <a:prstClr val="black">
                      <a:alpha val="50000"/>
                    </a:prstClr>
                  </a:outerShdw>
                </a:effectLst>
              </a:rPr>
              <a:t>Corzal</a:t>
            </a:r>
            <a:r>
              <a:rPr lang="en-US" sz="1600" dirty="0">
                <a:solidFill>
                  <a:srgbClr val="FFFF00"/>
                </a:solidFill>
                <a:effectLst>
                  <a:outerShdw blurRad="50800" dist="38100" dir="2700000" algn="tl" rotWithShape="0">
                    <a:prstClr val="black">
                      <a:alpha val="50000"/>
                    </a:prstClr>
                  </a:outerShdw>
                </a:effectLst>
              </a:rPr>
              <a:t> and </a:t>
            </a:r>
            <a:r>
              <a:rPr lang="en-US" sz="1600" dirty="0" err="1">
                <a:solidFill>
                  <a:srgbClr val="FFFF00"/>
                </a:solidFill>
                <a:effectLst>
                  <a:outerShdw blurRad="50800" dist="38100" dir="2700000" algn="tl" rotWithShape="0">
                    <a:prstClr val="black">
                      <a:alpha val="50000"/>
                    </a:prstClr>
                  </a:outerShdw>
                </a:effectLst>
              </a:rPr>
              <a:t>Plantares</a:t>
            </a:r>
            <a:endParaRPr lang="en-US" sz="1600" dirty="0">
              <a:solidFill>
                <a:srgbClr val="FFFF00"/>
              </a:solidFill>
              <a:effectLst>
                <a:outerShdw blurRad="50800" dist="38100" dir="2700000" algn="tl" rotWithShape="0">
                  <a:prstClr val="black">
                    <a:alpha val="50000"/>
                  </a:prstClr>
                </a:outerShdw>
              </a:effectLst>
            </a:endParaRPr>
          </a:p>
        </p:txBody>
      </p:sp>
      <p:sp>
        <p:nvSpPr>
          <p:cNvPr id="8" name="TextBox 7"/>
          <p:cNvSpPr txBox="1"/>
          <p:nvPr/>
        </p:nvSpPr>
        <p:spPr>
          <a:xfrm>
            <a:off x="2091488" y="3206396"/>
            <a:ext cx="2286000" cy="338554"/>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600" dirty="0">
                <a:solidFill>
                  <a:srgbClr val="FFFF00"/>
                </a:solidFill>
                <a:effectLst>
                  <a:outerShdw blurRad="50800" dist="38100" dir="2700000" algn="tl" rotWithShape="0">
                    <a:prstClr val="black">
                      <a:alpha val="45000"/>
                    </a:prstClr>
                  </a:outerShdw>
                </a:effectLst>
              </a:rPr>
              <a:t>Rincon Watershed</a:t>
            </a:r>
          </a:p>
        </p:txBody>
      </p:sp>
    </p:spTree>
    <p:extLst>
      <p:ext uri="{BB962C8B-B14F-4D97-AF65-F5344CB8AC3E}">
        <p14:creationId xmlns:p14="http://schemas.microsoft.com/office/powerpoint/2010/main" val="4672513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 xmlns:a16="http://schemas.microsoft.com/office/drawing/2014/main" id="{B88EBB74-F96A-4EFC-9908-D5612014E62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8710" r="22426"/>
          <a:stretch/>
        </p:blipFill>
        <p:spPr>
          <a:xfrm>
            <a:off x="440234" y="1480716"/>
            <a:ext cx="3249483" cy="341920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 name="Title 1">
            <a:extLst>
              <a:ext uri="{FF2B5EF4-FFF2-40B4-BE49-F238E27FC236}">
                <a16:creationId xmlns="" xmlns:a16="http://schemas.microsoft.com/office/drawing/2014/main" id="{71388498-9DC9-45F1-B86E-E57B3DE88E5E}"/>
              </a:ext>
            </a:extLst>
          </p:cNvPr>
          <p:cNvSpPr>
            <a:spLocks noGrp="1"/>
          </p:cNvSpPr>
          <p:nvPr>
            <p:ph type="title"/>
          </p:nvPr>
        </p:nvSpPr>
        <p:spPr/>
        <p:txBody>
          <a:bodyPr/>
          <a:lstStyle/>
          <a:p>
            <a:r>
              <a:rPr lang="en-US" dirty="0"/>
              <a:t>SWAT Model Methodology </a:t>
            </a:r>
          </a:p>
        </p:txBody>
      </p:sp>
      <p:sp>
        <p:nvSpPr>
          <p:cNvPr id="17" name="TextBox 16">
            <a:extLst>
              <a:ext uri="{FF2B5EF4-FFF2-40B4-BE49-F238E27FC236}">
                <a16:creationId xmlns="" xmlns:a16="http://schemas.microsoft.com/office/drawing/2014/main" id="{11E03919-5CBC-4AFE-A623-D557004B4F6D}"/>
              </a:ext>
            </a:extLst>
          </p:cNvPr>
          <p:cNvSpPr txBox="1"/>
          <p:nvPr/>
        </p:nvSpPr>
        <p:spPr>
          <a:xfrm>
            <a:off x="0" y="1074317"/>
            <a:ext cx="4155190" cy="584775"/>
          </a:xfrm>
          <a:prstGeom prst="rect">
            <a:avLst/>
          </a:prstGeom>
          <a:noFill/>
        </p:spPr>
        <p:txBody>
          <a:bodyPr wrap="square" rtlCol="0">
            <a:spAutoFit/>
          </a:bodyPr>
          <a:lstStyle/>
          <a:p>
            <a:pPr algn="ctr"/>
            <a:r>
              <a:rPr lang="en-US" sz="1600" b="1" dirty="0">
                <a:solidFill>
                  <a:schemeClr val="tx1">
                    <a:lumMod val="75000"/>
                    <a:lumOff val="25000"/>
                  </a:schemeClr>
                </a:solidFill>
              </a:rPr>
              <a:t>Soil, Elevation, Weather and </a:t>
            </a:r>
          </a:p>
          <a:p>
            <a:pPr algn="ctr"/>
            <a:r>
              <a:rPr lang="en-US" sz="1600" b="1" dirty="0">
                <a:solidFill>
                  <a:schemeClr val="tx1">
                    <a:lumMod val="75000"/>
                    <a:lumOff val="25000"/>
                  </a:schemeClr>
                </a:solidFill>
              </a:rPr>
              <a:t>Land Use Data</a:t>
            </a:r>
          </a:p>
        </p:txBody>
      </p:sp>
      <p:pic>
        <p:nvPicPr>
          <p:cNvPr id="26" name="Picture 25">
            <a:extLst>
              <a:ext uri="{FF2B5EF4-FFF2-40B4-BE49-F238E27FC236}">
                <a16:creationId xmlns="" xmlns:a16="http://schemas.microsoft.com/office/drawing/2014/main" id="{5115FBD8-C5CD-49B6-9772-575BF278F6E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8261" b="92319" l="9874" r="89856">
                        <a14:foregroundMark x1="59695" y1="88841" x2="60862" y2="92319"/>
                        <a14:foregroundMark x1="19031" y1="13043" x2="18761" y2="8261"/>
                      </a14:backgroundRemoval>
                    </a14:imgEffect>
                  </a14:imgLayer>
                </a14:imgProps>
              </a:ext>
              <a:ext uri="{28A0092B-C50C-407E-A947-70E740481C1C}">
                <a14:useLocalDpi xmlns:a14="http://schemas.microsoft.com/office/drawing/2010/main" val="0"/>
              </a:ext>
            </a:extLst>
          </a:blip>
          <a:srcRect l="4473" t="7545" r="30896" b="4935"/>
          <a:stretch/>
        </p:blipFill>
        <p:spPr>
          <a:xfrm>
            <a:off x="4189084" y="2076999"/>
            <a:ext cx="4562704" cy="382699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cxnSp>
        <p:nvCxnSpPr>
          <p:cNvPr id="28" name="Straight Arrow Connector 27">
            <a:extLst>
              <a:ext uri="{FF2B5EF4-FFF2-40B4-BE49-F238E27FC236}">
                <a16:creationId xmlns="" xmlns:a16="http://schemas.microsoft.com/office/drawing/2014/main" id="{86EA99FA-D2B2-4055-AC93-7F2D747F6267}"/>
              </a:ext>
            </a:extLst>
          </p:cNvPr>
          <p:cNvCxnSpPr>
            <a:cxnSpLocks/>
          </p:cNvCxnSpPr>
          <p:nvPr/>
        </p:nvCxnSpPr>
        <p:spPr>
          <a:xfrm>
            <a:off x="4002360" y="3397751"/>
            <a:ext cx="6731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 xmlns:a16="http://schemas.microsoft.com/office/drawing/2014/main" id="{81398BED-CC61-4565-B514-F771A607FEFA}"/>
              </a:ext>
            </a:extLst>
          </p:cNvPr>
          <p:cNvSpPr txBox="1"/>
          <p:nvPr/>
        </p:nvSpPr>
        <p:spPr>
          <a:xfrm>
            <a:off x="4857227" y="1276108"/>
            <a:ext cx="2616200" cy="369332"/>
          </a:xfrm>
          <a:prstGeom prst="rect">
            <a:avLst/>
          </a:prstGeom>
          <a:noFill/>
        </p:spPr>
        <p:txBody>
          <a:bodyPr wrap="square" rtlCol="0">
            <a:spAutoFit/>
          </a:bodyPr>
          <a:lstStyle/>
          <a:p>
            <a:endParaRPr lang="en-US" dirty="0">
              <a:solidFill>
                <a:schemeClr val="tx1">
                  <a:lumMod val="75000"/>
                  <a:lumOff val="25000"/>
                </a:schemeClr>
              </a:solidFill>
            </a:endParaRPr>
          </a:p>
        </p:txBody>
      </p:sp>
      <p:sp>
        <p:nvSpPr>
          <p:cNvPr id="37" name="TextBox 36">
            <a:extLst>
              <a:ext uri="{FF2B5EF4-FFF2-40B4-BE49-F238E27FC236}">
                <a16:creationId xmlns="" xmlns:a16="http://schemas.microsoft.com/office/drawing/2014/main" id="{E1C2DA16-B727-4B6D-9794-8A6E320778C0}"/>
              </a:ext>
            </a:extLst>
          </p:cNvPr>
          <p:cNvSpPr txBox="1"/>
          <p:nvPr/>
        </p:nvSpPr>
        <p:spPr>
          <a:xfrm>
            <a:off x="4688080" y="1074317"/>
            <a:ext cx="3124200" cy="584775"/>
          </a:xfrm>
          <a:prstGeom prst="rect">
            <a:avLst/>
          </a:prstGeom>
          <a:noFill/>
        </p:spPr>
        <p:txBody>
          <a:bodyPr wrap="square" rtlCol="0">
            <a:spAutoFit/>
          </a:bodyPr>
          <a:lstStyle/>
          <a:p>
            <a:pPr algn="ctr"/>
            <a:r>
              <a:rPr lang="en-US" sz="1600" b="1" dirty="0">
                <a:solidFill>
                  <a:schemeClr val="tx1">
                    <a:lumMod val="75000"/>
                    <a:lumOff val="25000"/>
                  </a:schemeClr>
                </a:solidFill>
              </a:rPr>
              <a:t>Watersheds and</a:t>
            </a:r>
          </a:p>
          <a:p>
            <a:pPr algn="ctr"/>
            <a:r>
              <a:rPr lang="en-US" sz="1600" b="1" dirty="0">
                <a:solidFill>
                  <a:schemeClr val="tx1">
                    <a:lumMod val="75000"/>
                    <a:lumOff val="25000"/>
                  </a:schemeClr>
                </a:solidFill>
              </a:rPr>
              <a:t> Sub-basins</a:t>
            </a:r>
          </a:p>
        </p:txBody>
      </p:sp>
      <p:sp>
        <p:nvSpPr>
          <p:cNvPr id="38" name="TextBox 37">
            <a:extLst>
              <a:ext uri="{FF2B5EF4-FFF2-40B4-BE49-F238E27FC236}">
                <a16:creationId xmlns="" xmlns:a16="http://schemas.microsoft.com/office/drawing/2014/main" id="{104DD059-4728-4AD4-8296-BAD41243F9F7}"/>
              </a:ext>
            </a:extLst>
          </p:cNvPr>
          <p:cNvSpPr txBox="1"/>
          <p:nvPr/>
        </p:nvSpPr>
        <p:spPr>
          <a:xfrm>
            <a:off x="8683148" y="1074317"/>
            <a:ext cx="3387351" cy="584775"/>
          </a:xfrm>
          <a:prstGeom prst="rect">
            <a:avLst/>
          </a:prstGeom>
          <a:noFill/>
        </p:spPr>
        <p:txBody>
          <a:bodyPr wrap="square" rtlCol="0">
            <a:spAutoFit/>
          </a:bodyPr>
          <a:lstStyle/>
          <a:p>
            <a:pPr algn="ctr"/>
            <a:r>
              <a:rPr lang="en-US" sz="1600" b="1" dirty="0">
                <a:solidFill>
                  <a:schemeClr val="tx1">
                    <a:lumMod val="75000"/>
                    <a:lumOff val="25000"/>
                  </a:schemeClr>
                </a:solidFill>
              </a:rPr>
              <a:t> Hydrologic </a:t>
            </a:r>
          </a:p>
          <a:p>
            <a:pPr algn="ctr"/>
            <a:r>
              <a:rPr lang="en-US" sz="1600" b="1" dirty="0">
                <a:solidFill>
                  <a:schemeClr val="tx1">
                    <a:lumMod val="75000"/>
                    <a:lumOff val="25000"/>
                  </a:schemeClr>
                </a:solidFill>
              </a:rPr>
              <a:t>model</a:t>
            </a:r>
          </a:p>
        </p:txBody>
      </p:sp>
      <p:pic>
        <p:nvPicPr>
          <p:cNvPr id="46" name="Picture 45">
            <a:extLst>
              <a:ext uri="{FF2B5EF4-FFF2-40B4-BE49-F238E27FC236}">
                <a16:creationId xmlns="" xmlns:a16="http://schemas.microsoft.com/office/drawing/2014/main" id="{A744DAD1-0C47-4CF1-804A-2BC8C35C9FD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362" b="90000" l="9964" r="89946">
                        <a14:foregroundMark x1="29892" y1="9855" x2="34291" y2="5362"/>
                        <a14:foregroundMark x1="34291" y1="5362" x2="36715" y2="11594"/>
                        <a14:foregroundMark x1="36715" y1="11594" x2="41562" y2="13333"/>
                        <a14:foregroundMark x1="41562" y1="13333" x2="45781" y2="10725"/>
                        <a14:foregroundMark x1="45781" y1="10725" x2="46320" y2="10725"/>
                      </a14:backgroundRemoval>
                    </a14:imgEffect>
                  </a14:imgLayer>
                </a14:imgProps>
              </a:ext>
              <a:ext uri="{28A0092B-C50C-407E-A947-70E740481C1C}">
                <a14:useLocalDpi xmlns:a14="http://schemas.microsoft.com/office/drawing/2010/main" val="0"/>
              </a:ext>
            </a:extLst>
          </a:blip>
          <a:srcRect l="27405" t="40" r="40231" b="15983"/>
          <a:stretch/>
        </p:blipFill>
        <p:spPr>
          <a:xfrm>
            <a:off x="9133308" y="1934705"/>
            <a:ext cx="2461792" cy="395648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2" name="Picture Placeholder 11">
            <a:extLst>
              <a:ext uri="{FF2B5EF4-FFF2-40B4-BE49-F238E27FC236}">
                <a16:creationId xmlns="" xmlns:a16="http://schemas.microsoft.com/office/drawing/2014/main" id="{52B3F3CC-C9C7-439D-9A5E-47D59525C4A7}"/>
              </a:ext>
            </a:extLst>
          </p:cNvPr>
          <p:cNvPicPr>
            <a:picLocks noGrp="1" noChangeAspect="1"/>
          </p:cNvPicPr>
          <p:nvPr>
            <p:ph type="pic" idx="10"/>
          </p:nvPr>
        </p:nvPicPr>
        <p:blipFill rotWithShape="1">
          <a:blip r:embed="rId9">
            <a:extLst>
              <a:ext uri="{BEBA8EAE-BF5A-486C-A8C5-ECC9F3942E4B}">
                <a14:imgProps xmlns:a14="http://schemas.microsoft.com/office/drawing/2010/main">
                  <a14:imgLayer r:embed="rId10">
                    <a14:imgEffect>
                      <a14:backgroundRemoval t="10000" b="90000" l="8691" r="78223"/>
                    </a14:imgEffect>
                  </a14:imgLayer>
                </a14:imgProps>
              </a:ext>
              <a:ext uri="{28A0092B-C50C-407E-A947-70E740481C1C}">
                <a14:useLocalDpi xmlns:a14="http://schemas.microsoft.com/office/drawing/2010/main" val="0"/>
              </a:ext>
            </a:extLst>
          </a:blip>
          <a:srcRect l="4208" t="5886" r="35140" b="8802"/>
          <a:stretch/>
        </p:blipFill>
        <p:spPr>
          <a:xfrm>
            <a:off x="410030" y="2132783"/>
            <a:ext cx="3341463" cy="2911121"/>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4" name="Picture 13">
            <a:extLst>
              <a:ext uri="{FF2B5EF4-FFF2-40B4-BE49-F238E27FC236}">
                <a16:creationId xmlns="" xmlns:a16="http://schemas.microsoft.com/office/drawing/2014/main" id="{6A1EF509-E88E-4BDD-A149-127A2786211D}"/>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14974" t="6628" r="20508" b="8803"/>
          <a:stretch/>
        </p:blipFill>
        <p:spPr>
          <a:xfrm>
            <a:off x="81711" y="2565497"/>
            <a:ext cx="3608006" cy="292934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cxnSp>
        <p:nvCxnSpPr>
          <p:cNvPr id="16" name="Straight Arrow Connector 15">
            <a:extLst>
              <a:ext uri="{FF2B5EF4-FFF2-40B4-BE49-F238E27FC236}">
                <a16:creationId xmlns="" xmlns:a16="http://schemas.microsoft.com/office/drawing/2014/main" id="{86EA99FA-D2B2-4055-AC93-7F2D747F6267}"/>
              </a:ext>
            </a:extLst>
          </p:cNvPr>
          <p:cNvCxnSpPr>
            <a:cxnSpLocks/>
          </p:cNvCxnSpPr>
          <p:nvPr/>
        </p:nvCxnSpPr>
        <p:spPr>
          <a:xfrm>
            <a:off x="8260239" y="3397751"/>
            <a:ext cx="6731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 name="Oval 2"/>
          <p:cNvSpPr/>
          <p:nvPr/>
        </p:nvSpPr>
        <p:spPr>
          <a:xfrm rot="18480974">
            <a:off x="1202141" y="3670667"/>
            <a:ext cx="1714500" cy="20955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5" name="Picture 14"/>
          <p:cNvPicPr>
            <a:picLocks noChangeAspect="1"/>
          </p:cNvPicPr>
          <p:nvPr/>
        </p:nvPicPr>
        <p:blipFill rotWithShape="1">
          <a:blip r:embed="rId13">
            <a:extLst>
              <a:ext uri="{28A0092B-C50C-407E-A947-70E740481C1C}">
                <a14:useLocalDpi xmlns:a14="http://schemas.microsoft.com/office/drawing/2010/main" val="0"/>
              </a:ext>
            </a:extLst>
          </a:blip>
          <a:srcRect l="11166" t="12834" r="7164" b="28570"/>
          <a:stretch/>
        </p:blipFill>
        <p:spPr>
          <a:xfrm>
            <a:off x="92291" y="2913683"/>
            <a:ext cx="3418333" cy="318897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12459467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SWAT Model Methodology </a:t>
            </a:r>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3762" t="7761" r="26101" b="5107"/>
          <a:stretch/>
        </p:blipFill>
        <p:spPr>
          <a:xfrm>
            <a:off x="535397" y="750830"/>
            <a:ext cx="5596251" cy="4678020"/>
          </a:xfrm>
          <a:prstGeom prst="rect">
            <a:avLst/>
          </a:prstGeom>
        </p:spPr>
      </p:pic>
      <p:pic>
        <p:nvPicPr>
          <p:cNvPr id="6" name="Picture 5"/>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1580" t="8601" r="25423" b="4151"/>
          <a:stretch/>
        </p:blipFill>
        <p:spPr>
          <a:xfrm>
            <a:off x="6355238" y="744878"/>
            <a:ext cx="5836762" cy="4663688"/>
          </a:xfrm>
          <a:prstGeom prst="rect">
            <a:avLst/>
          </a:prstGeom>
        </p:spPr>
      </p:pic>
      <p:grpSp>
        <p:nvGrpSpPr>
          <p:cNvPr id="20" name="Group 19"/>
          <p:cNvGrpSpPr/>
          <p:nvPr/>
        </p:nvGrpSpPr>
        <p:grpSpPr>
          <a:xfrm>
            <a:off x="370148" y="4999908"/>
            <a:ext cx="2480985" cy="1741612"/>
            <a:chOff x="5767930" y="4861359"/>
            <a:chExt cx="2480985" cy="1741612"/>
          </a:xfrm>
        </p:grpSpPr>
        <p:sp>
          <p:nvSpPr>
            <p:cNvPr id="7" name="Rectangle 6"/>
            <p:cNvSpPr/>
            <p:nvPr/>
          </p:nvSpPr>
          <p:spPr>
            <a:xfrm>
              <a:off x="5867434" y="5218760"/>
              <a:ext cx="209805" cy="219222"/>
            </a:xfrm>
            <a:prstGeom prst="rect">
              <a:avLst/>
            </a:prstGeom>
            <a:solidFill>
              <a:srgbClr val="73B27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lumMod val="75000"/>
                    <a:lumOff val="25000"/>
                  </a:schemeClr>
                </a:solidFill>
              </a:endParaRPr>
            </a:p>
          </p:txBody>
        </p:sp>
        <p:sp>
          <p:nvSpPr>
            <p:cNvPr id="8" name="Rectangle 7"/>
            <p:cNvSpPr/>
            <p:nvPr/>
          </p:nvSpPr>
          <p:spPr>
            <a:xfrm>
              <a:off x="5857202" y="5511844"/>
              <a:ext cx="220038" cy="219222"/>
            </a:xfrm>
            <a:prstGeom prst="rect">
              <a:avLst/>
            </a:prstGeom>
            <a:solidFill>
              <a:srgbClr val="D3FF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lumMod val="75000"/>
                    <a:lumOff val="25000"/>
                  </a:schemeClr>
                </a:solidFill>
              </a:endParaRPr>
            </a:p>
          </p:txBody>
        </p:sp>
        <p:sp>
          <p:nvSpPr>
            <p:cNvPr id="9" name="Rectangle 8"/>
            <p:cNvSpPr/>
            <p:nvPr/>
          </p:nvSpPr>
          <p:spPr>
            <a:xfrm>
              <a:off x="5854186" y="5775351"/>
              <a:ext cx="223054" cy="225934"/>
            </a:xfrm>
            <a:prstGeom prst="rect">
              <a:avLst/>
            </a:prstGeom>
            <a:solidFill>
              <a:srgbClr val="FFFF7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lumMod val="75000"/>
                    <a:lumOff val="25000"/>
                  </a:schemeClr>
                </a:solidFill>
              </a:endParaRPr>
            </a:p>
          </p:txBody>
        </p:sp>
        <p:sp>
          <p:nvSpPr>
            <p:cNvPr id="10" name="Rectangle 9"/>
            <p:cNvSpPr/>
            <p:nvPr/>
          </p:nvSpPr>
          <p:spPr>
            <a:xfrm>
              <a:off x="5849051" y="6338568"/>
              <a:ext cx="214834" cy="219222"/>
            </a:xfrm>
            <a:prstGeom prst="rect">
              <a:avLst/>
            </a:prstGeom>
            <a:solidFill>
              <a:srgbClr val="97DB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lumMod val="75000"/>
                    <a:lumOff val="25000"/>
                  </a:schemeClr>
                </a:solidFill>
              </a:endParaRPr>
            </a:p>
          </p:txBody>
        </p:sp>
        <p:sp>
          <p:nvSpPr>
            <p:cNvPr id="11" name="Rectangle 10"/>
            <p:cNvSpPr/>
            <p:nvPr/>
          </p:nvSpPr>
          <p:spPr>
            <a:xfrm>
              <a:off x="5854181" y="6053645"/>
              <a:ext cx="216328" cy="219222"/>
            </a:xfrm>
            <a:prstGeom prst="rect">
              <a:avLst/>
            </a:prstGeom>
            <a:solidFill>
              <a:srgbClr val="C5FFF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lumMod val="75000"/>
                    <a:lumOff val="25000"/>
                  </a:schemeClr>
                </a:solidFill>
              </a:endParaRPr>
            </a:p>
          </p:txBody>
        </p:sp>
        <p:grpSp>
          <p:nvGrpSpPr>
            <p:cNvPr id="19" name="Group 18"/>
            <p:cNvGrpSpPr/>
            <p:nvPr/>
          </p:nvGrpSpPr>
          <p:grpSpPr>
            <a:xfrm>
              <a:off x="5767930" y="4861359"/>
              <a:ext cx="2480985" cy="1741612"/>
              <a:chOff x="5767930" y="4861359"/>
              <a:chExt cx="2480985" cy="1741612"/>
            </a:xfrm>
          </p:grpSpPr>
          <p:grpSp>
            <p:nvGrpSpPr>
              <p:cNvPr id="12" name="Group 11"/>
              <p:cNvGrpSpPr/>
              <p:nvPr/>
            </p:nvGrpSpPr>
            <p:grpSpPr>
              <a:xfrm>
                <a:off x="6070509" y="5439117"/>
                <a:ext cx="2178406" cy="1163854"/>
                <a:chOff x="603804" y="5197977"/>
                <a:chExt cx="2178406" cy="1163854"/>
              </a:xfrm>
            </p:grpSpPr>
            <p:sp>
              <p:nvSpPr>
                <p:cNvPr id="13" name="Rectangle 12"/>
                <p:cNvSpPr/>
                <p:nvPr/>
              </p:nvSpPr>
              <p:spPr>
                <a:xfrm>
                  <a:off x="620062" y="5197977"/>
                  <a:ext cx="1398867" cy="369332"/>
                </a:xfrm>
                <a:prstGeom prst="rect">
                  <a:avLst/>
                </a:prstGeom>
              </p:spPr>
              <p:txBody>
                <a:bodyPr wrap="square">
                  <a:spAutoFit/>
                </a:bodyPr>
                <a:lstStyle/>
                <a:p>
                  <a:pPr marL="0" marR="0" lvl="0" indent="0" defTabSz="914400" eaLnBrk="1" fontAlgn="base"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rPr>
                    <a:t>Grassland</a:t>
                  </a:r>
                </a:p>
              </p:txBody>
            </p:sp>
            <p:sp>
              <p:nvSpPr>
                <p:cNvPr id="14" name="Rectangle 13"/>
                <p:cNvSpPr/>
                <p:nvPr/>
              </p:nvSpPr>
              <p:spPr>
                <a:xfrm>
                  <a:off x="603804" y="5475039"/>
                  <a:ext cx="2012139" cy="369332"/>
                </a:xfrm>
                <a:prstGeom prst="rect">
                  <a:avLst/>
                </a:prstGeom>
              </p:spPr>
              <p:txBody>
                <a:bodyPr wrap="square">
                  <a:spAutoFit/>
                </a:bodyPr>
                <a:lstStyle/>
                <a:p>
                  <a:pPr marL="0" marR="0" lvl="0" indent="0" defTabSz="914400" eaLnBrk="1" fontAlgn="base" latinLnBrk="0" hangingPunct="1">
                    <a:lnSpc>
                      <a:spcPct val="100000"/>
                    </a:lnSpc>
                    <a:spcBef>
                      <a:spcPts val="0"/>
                    </a:spcBef>
                    <a:spcAft>
                      <a:spcPts val="0"/>
                    </a:spcAft>
                    <a:buClrTx/>
                    <a:buSzTx/>
                    <a:buFontTx/>
                    <a:buNone/>
                    <a:tabLst/>
                    <a:defRPr/>
                  </a:pPr>
                  <a:r>
                    <a:rPr lang="en-US" kern="0" dirty="0">
                      <a:solidFill>
                        <a:schemeClr val="tx1">
                          <a:lumMod val="75000"/>
                          <a:lumOff val="25000"/>
                        </a:schemeClr>
                      </a:solidFill>
                      <a:latin typeface="Century Gothic" panose="020B0502020202020204" pitchFamily="34" charset="0"/>
                    </a:rPr>
                    <a:t>Oil Palm</a:t>
                  </a:r>
                  <a:endParaRPr kumimoji="0" lang="en-US" sz="1800" b="0"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endParaRPr>
                </a:p>
              </p:txBody>
            </p:sp>
            <p:sp>
              <p:nvSpPr>
                <p:cNvPr id="15" name="Rectangle 14"/>
                <p:cNvSpPr/>
                <p:nvPr/>
              </p:nvSpPr>
              <p:spPr>
                <a:xfrm>
                  <a:off x="617975" y="5723136"/>
                  <a:ext cx="2164235" cy="369332"/>
                </a:xfrm>
                <a:prstGeom prst="rect">
                  <a:avLst/>
                </a:prstGeom>
              </p:spPr>
              <p:txBody>
                <a:bodyPr wrap="square">
                  <a:spAutoFit/>
                </a:bodyPr>
                <a:lstStyle/>
                <a:p>
                  <a:pPr marL="0" marR="0" lvl="0" indent="0" defTabSz="914400" eaLnBrk="1" fontAlgn="base"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rPr>
                    <a:t>Wetland</a:t>
                  </a:r>
                </a:p>
              </p:txBody>
            </p:sp>
            <p:sp>
              <p:nvSpPr>
                <p:cNvPr id="16" name="Rectangle 15"/>
                <p:cNvSpPr/>
                <p:nvPr/>
              </p:nvSpPr>
              <p:spPr>
                <a:xfrm>
                  <a:off x="621514" y="5992499"/>
                  <a:ext cx="1398867" cy="369332"/>
                </a:xfrm>
                <a:prstGeom prst="rect">
                  <a:avLst/>
                </a:prstGeom>
              </p:spPr>
              <p:txBody>
                <a:bodyPr wrap="square">
                  <a:spAutoFit/>
                </a:bodyPr>
                <a:lstStyle/>
                <a:p>
                  <a:pPr marL="0" marR="0" lvl="0" indent="0" defTabSz="914400" eaLnBrk="1" fontAlgn="base"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rPr>
                    <a:t>Water</a:t>
                  </a:r>
                </a:p>
              </p:txBody>
            </p:sp>
          </p:grpSp>
          <p:sp>
            <p:nvSpPr>
              <p:cNvPr id="17" name="Rectangle 16"/>
              <p:cNvSpPr/>
              <p:nvPr/>
            </p:nvSpPr>
            <p:spPr>
              <a:xfrm>
                <a:off x="6087366" y="5154556"/>
                <a:ext cx="1398867" cy="369332"/>
              </a:xfrm>
              <a:prstGeom prst="rect">
                <a:avLst/>
              </a:prstGeom>
            </p:spPr>
            <p:txBody>
              <a:bodyPr wrap="square">
                <a:spAutoFit/>
              </a:bodyPr>
              <a:lstStyle/>
              <a:p>
                <a:pPr marL="0" marR="0" lvl="0" indent="0" defTabSz="914400" eaLnBrk="1" fontAlgn="base"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rPr>
                  <a:t>Forest</a:t>
                </a:r>
              </a:p>
            </p:txBody>
          </p:sp>
          <p:sp>
            <p:nvSpPr>
              <p:cNvPr id="18" name="Rectangle 17"/>
              <p:cNvSpPr/>
              <p:nvPr/>
            </p:nvSpPr>
            <p:spPr>
              <a:xfrm>
                <a:off x="5767930" y="4861359"/>
                <a:ext cx="2314718" cy="369332"/>
              </a:xfrm>
              <a:prstGeom prst="rect">
                <a:avLst/>
              </a:prstGeom>
            </p:spPr>
            <p:txBody>
              <a:bodyPr wrap="square">
                <a:spAutoFit/>
              </a:bodyPr>
              <a:lstStyle/>
              <a:p>
                <a:pPr marL="0" marR="0" lvl="0" indent="0" defTabSz="914400" eaLnBrk="1" fontAlgn="base"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rPr>
                  <a:t>Land Cover Types </a:t>
                </a:r>
              </a:p>
            </p:txBody>
          </p:sp>
        </p:grpSp>
      </p:grpSp>
      <p:sp>
        <p:nvSpPr>
          <p:cNvPr id="21" name="Rectangle 20"/>
          <p:cNvSpPr/>
          <p:nvPr/>
        </p:nvSpPr>
        <p:spPr>
          <a:xfrm>
            <a:off x="8433525" y="5300730"/>
            <a:ext cx="2575370" cy="923330"/>
          </a:xfrm>
          <a:prstGeom prst="rect">
            <a:avLst/>
          </a:prstGeom>
        </p:spPr>
        <p:txBody>
          <a:bodyPr wrap="square">
            <a:spAutoFit/>
          </a:bodyPr>
          <a:lstStyle/>
          <a:p>
            <a:pPr marL="0" marR="0" lvl="0" indent="0" algn="ctr" defTabSz="914400" eaLnBrk="1" fontAlgn="base"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rPr>
              <a:t>15 m buffer around riparian areas </a:t>
            </a:r>
          </a:p>
          <a:p>
            <a:pPr marL="0" marR="0" lvl="0" indent="0" defTabSz="914400" eaLnBrk="1" fontAlgn="base"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endParaRPr>
          </a:p>
        </p:txBody>
      </p:sp>
      <p:cxnSp>
        <p:nvCxnSpPr>
          <p:cNvPr id="22" name="Straight Arrow Connector 21">
            <a:extLst>
              <a:ext uri="{FF2B5EF4-FFF2-40B4-BE49-F238E27FC236}">
                <a16:creationId xmlns="" xmlns:a16="http://schemas.microsoft.com/office/drawing/2014/main" id="{86EA99FA-D2B2-4055-AC93-7F2D747F6267}"/>
              </a:ext>
            </a:extLst>
          </p:cNvPr>
          <p:cNvCxnSpPr>
            <a:cxnSpLocks/>
          </p:cNvCxnSpPr>
          <p:nvPr/>
        </p:nvCxnSpPr>
        <p:spPr>
          <a:xfrm>
            <a:off x="5826517" y="3229309"/>
            <a:ext cx="6731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2558592" y="5378612"/>
            <a:ext cx="2575370" cy="646331"/>
          </a:xfrm>
          <a:prstGeom prst="rect">
            <a:avLst/>
          </a:prstGeom>
        </p:spPr>
        <p:txBody>
          <a:bodyPr wrap="square">
            <a:spAutoFit/>
          </a:bodyPr>
          <a:lstStyle/>
          <a:p>
            <a:pPr marL="0" marR="0" lvl="0" indent="0" algn="ctr" defTabSz="914400" eaLnBrk="1" fontAlgn="base"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rPr>
              <a:t>No buffer</a:t>
            </a:r>
          </a:p>
          <a:p>
            <a:pPr marL="0" marR="0" lvl="0" indent="0" defTabSz="914400" eaLnBrk="1" fontAlgn="base"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endParaRPr>
          </a:p>
        </p:txBody>
      </p:sp>
      <p:pic>
        <p:nvPicPr>
          <p:cNvPr id="24" name="Picture 23">
            <a:extLst>
              <a:ext uri="{FF2B5EF4-FFF2-40B4-BE49-F238E27FC236}">
                <a16:creationId xmlns="" xmlns:a16="http://schemas.microsoft.com/office/drawing/2014/main" id="{76B77028-AE2A-674C-BB21-A623294F463A}"/>
              </a:ext>
            </a:extLst>
          </p:cNvPr>
          <p:cNvPicPr>
            <a:picLocks noChangeAspect="1"/>
          </p:cNvPicPr>
          <p:nvPr/>
        </p:nvPicPr>
        <p:blipFill>
          <a:blip r:embed="rId7"/>
          <a:stretch>
            <a:fillRect/>
          </a:stretch>
        </p:blipFill>
        <p:spPr>
          <a:xfrm>
            <a:off x="5845123" y="6420109"/>
            <a:ext cx="137960" cy="300266"/>
          </a:xfrm>
          <a:prstGeom prst="rect">
            <a:avLst/>
          </a:prstGeom>
        </p:spPr>
      </p:pic>
      <p:pic>
        <p:nvPicPr>
          <p:cNvPr id="25" name="Picture 24"/>
          <p:cNvPicPr>
            <a:picLocks noChangeAspect="1"/>
          </p:cNvPicPr>
          <p:nvPr/>
        </p:nvPicPr>
        <p:blipFill rotWithShape="1">
          <a:blip r:embed="rId8">
            <a:extLst>
              <a:ext uri="{28A0092B-C50C-407E-A947-70E740481C1C}">
                <a14:useLocalDpi xmlns:a14="http://schemas.microsoft.com/office/drawing/2010/main" val="0"/>
              </a:ext>
            </a:extLst>
          </a:blip>
          <a:srcRect l="31538" t="82938" r="19071" b="9441"/>
          <a:stretch/>
        </p:blipFill>
        <p:spPr>
          <a:xfrm>
            <a:off x="6116699" y="6365798"/>
            <a:ext cx="2081464" cy="336884"/>
          </a:xfrm>
          <a:prstGeom prst="rect">
            <a:avLst/>
          </a:prstGeom>
        </p:spPr>
      </p:pic>
    </p:spTree>
    <p:extLst>
      <p:ext uri="{BB962C8B-B14F-4D97-AF65-F5344CB8AC3E}">
        <p14:creationId xmlns:p14="http://schemas.microsoft.com/office/powerpoint/2010/main" val="20214591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a:t>
            </a:r>
            <a:endParaRPr lang="en-US" dirty="0">
              <a:solidFill>
                <a:srgbClr val="FF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621" y="1434601"/>
            <a:ext cx="3933512" cy="509042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2786" y="1318073"/>
            <a:ext cx="6889214" cy="5323483"/>
          </a:xfrm>
          <a:prstGeom prst="rect">
            <a:avLst/>
          </a:prstGeom>
        </p:spPr>
      </p:pic>
      <p:sp>
        <p:nvSpPr>
          <p:cNvPr id="7" name="TextBox 6"/>
          <p:cNvSpPr txBox="1"/>
          <p:nvPr/>
        </p:nvSpPr>
        <p:spPr>
          <a:xfrm>
            <a:off x="7287618" y="6374392"/>
            <a:ext cx="1920240" cy="523220"/>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rPr>
              <a:t>Watershed outlet</a:t>
            </a:r>
          </a:p>
        </p:txBody>
      </p:sp>
      <p:sp>
        <p:nvSpPr>
          <p:cNvPr id="8" name="TextBox 7"/>
          <p:cNvSpPr txBox="1"/>
          <p:nvPr/>
        </p:nvSpPr>
        <p:spPr>
          <a:xfrm>
            <a:off x="1255785" y="1012320"/>
            <a:ext cx="2787794" cy="369332"/>
          </a:xfrm>
          <a:prstGeom prst="rect">
            <a:avLst/>
          </a:prstGeom>
          <a:noFill/>
        </p:spPr>
        <p:txBody>
          <a:bodyPr wrap="square" rtlCol="0">
            <a:spAutoFit/>
          </a:bodyPr>
          <a:lstStyle/>
          <a:p>
            <a:r>
              <a:rPr lang="en-US" b="1" dirty="0">
                <a:solidFill>
                  <a:schemeClr val="tx1">
                    <a:lumMod val="75000"/>
                    <a:lumOff val="25000"/>
                  </a:schemeClr>
                </a:solidFill>
                <a:latin typeface="Century Gothic" panose="020B0502020202020204" pitchFamily="34" charset="0"/>
              </a:rPr>
              <a:t>Rincon Watershed</a:t>
            </a:r>
          </a:p>
        </p:txBody>
      </p:sp>
      <p:sp>
        <p:nvSpPr>
          <p:cNvPr id="9" name="TextBox 8"/>
          <p:cNvSpPr txBox="1"/>
          <p:nvPr/>
        </p:nvSpPr>
        <p:spPr>
          <a:xfrm>
            <a:off x="6914004" y="1012320"/>
            <a:ext cx="3938683" cy="369332"/>
          </a:xfrm>
          <a:prstGeom prst="rect">
            <a:avLst/>
          </a:prstGeom>
          <a:noFill/>
        </p:spPr>
        <p:txBody>
          <a:bodyPr wrap="square" rtlCol="0">
            <a:spAutoFit/>
          </a:bodyPr>
          <a:lstStyle/>
          <a:p>
            <a:r>
              <a:rPr lang="en-US" b="1" dirty="0">
                <a:solidFill>
                  <a:schemeClr val="tx1">
                    <a:lumMod val="75000"/>
                    <a:lumOff val="25000"/>
                  </a:schemeClr>
                </a:solidFill>
                <a:latin typeface="Century Gothic" panose="020B0502020202020204" pitchFamily="34" charset="0"/>
              </a:rPr>
              <a:t>Rio Pejeperro (Highlighted)</a:t>
            </a:r>
          </a:p>
        </p:txBody>
      </p:sp>
      <p:grpSp>
        <p:nvGrpSpPr>
          <p:cNvPr id="15" name="Group 14"/>
          <p:cNvGrpSpPr/>
          <p:nvPr/>
        </p:nvGrpSpPr>
        <p:grpSpPr>
          <a:xfrm>
            <a:off x="4227455" y="5210050"/>
            <a:ext cx="2438387" cy="1458691"/>
            <a:chOff x="4227455" y="5210050"/>
            <a:chExt cx="2438387" cy="1458691"/>
          </a:xfrm>
        </p:grpSpPr>
        <p:pic>
          <p:nvPicPr>
            <p:cNvPr id="10" name="Picture 9"/>
            <p:cNvPicPr>
              <a:picLocks noChangeAspect="1"/>
            </p:cNvPicPr>
            <p:nvPr/>
          </p:nvPicPr>
          <p:blipFill rotWithShape="1">
            <a:blip r:embed="rId5"/>
            <a:srcRect l="-1174" t="36397" r="74272" b="4594"/>
            <a:stretch/>
          </p:blipFill>
          <p:spPr>
            <a:xfrm>
              <a:off x="4906926" y="5931488"/>
              <a:ext cx="723368" cy="710068"/>
            </a:xfrm>
            <a:prstGeom prst="rect">
              <a:avLst/>
            </a:prstGeom>
            <a:solidFill>
              <a:sysClr val="window" lastClr="FFFFFF"/>
            </a:solidFill>
          </p:spPr>
        </p:pic>
        <p:sp>
          <p:nvSpPr>
            <p:cNvPr id="12" name="TextBox 11"/>
            <p:cNvSpPr txBox="1"/>
            <p:nvPr/>
          </p:nvSpPr>
          <p:spPr>
            <a:xfrm>
              <a:off x="5630293" y="5951352"/>
              <a:ext cx="941225" cy="307777"/>
            </a:xfrm>
            <a:prstGeom prst="rect">
              <a:avLst/>
            </a:prstGeom>
            <a:noFill/>
          </p:spPr>
          <p:txBody>
            <a:bodyPr wrap="square" rtlCol="0">
              <a:spAutoFit/>
            </a:bodyPr>
            <a:lstStyle/>
            <a:p>
              <a:r>
                <a:rPr lang="en-US" sz="1400" b="1" dirty="0">
                  <a:solidFill>
                    <a:schemeClr val="tx1">
                      <a:lumMod val="75000"/>
                      <a:lumOff val="25000"/>
                    </a:schemeClr>
                  </a:solidFill>
                  <a:latin typeface="+mj-lt"/>
                </a:rPr>
                <a:t>31.221%</a:t>
              </a:r>
            </a:p>
          </p:txBody>
        </p:sp>
        <p:sp>
          <p:nvSpPr>
            <p:cNvPr id="13" name="TextBox 12"/>
            <p:cNvSpPr txBox="1"/>
            <p:nvPr/>
          </p:nvSpPr>
          <p:spPr>
            <a:xfrm>
              <a:off x="5630293" y="6360964"/>
              <a:ext cx="1035549" cy="307777"/>
            </a:xfrm>
            <a:prstGeom prst="rect">
              <a:avLst/>
            </a:prstGeom>
            <a:noFill/>
          </p:spPr>
          <p:txBody>
            <a:bodyPr wrap="square" rtlCol="0">
              <a:spAutoFit/>
            </a:bodyPr>
            <a:lstStyle/>
            <a:p>
              <a:r>
                <a:rPr lang="en-US" sz="1400" b="1" dirty="0">
                  <a:solidFill>
                    <a:schemeClr val="tx1">
                      <a:lumMod val="75000"/>
                      <a:lumOff val="25000"/>
                    </a:schemeClr>
                  </a:solidFill>
                  <a:latin typeface="+mj-lt"/>
                </a:rPr>
                <a:t>-0.215%</a:t>
              </a:r>
            </a:p>
          </p:txBody>
        </p:sp>
        <p:sp>
          <p:nvSpPr>
            <p:cNvPr id="14" name="TextBox 13"/>
            <p:cNvSpPr txBox="1"/>
            <p:nvPr/>
          </p:nvSpPr>
          <p:spPr>
            <a:xfrm>
              <a:off x="4227455" y="5210050"/>
              <a:ext cx="2344064" cy="892552"/>
            </a:xfrm>
            <a:prstGeom prst="rect">
              <a:avLst/>
            </a:prstGeom>
            <a:noFill/>
          </p:spPr>
          <p:txBody>
            <a:bodyPr wrap="square" rtlCol="0">
              <a:spAutoFit/>
            </a:bodyPr>
            <a:lstStyle/>
            <a:p>
              <a:pPr algn="ctr"/>
              <a:r>
                <a:rPr lang="en-US" sz="1400" b="1" dirty="0">
                  <a:solidFill>
                    <a:schemeClr val="tx1">
                      <a:lumMod val="75000"/>
                      <a:lumOff val="25000"/>
                    </a:schemeClr>
                  </a:solidFill>
                  <a:latin typeface="+mj-lt"/>
                </a:rPr>
                <a:t>% Decrease in Daily Sediment yield with 15 m Forest Buffer</a:t>
              </a:r>
            </a:p>
            <a:p>
              <a:pPr algn="ctr"/>
              <a:endParaRPr lang="en-US" sz="1000" b="1" dirty="0">
                <a:solidFill>
                  <a:schemeClr val="tx1">
                    <a:lumMod val="75000"/>
                    <a:lumOff val="25000"/>
                  </a:schemeClr>
                </a:solidFill>
                <a:latin typeface="+mj-lt"/>
              </a:endParaRPr>
            </a:p>
          </p:txBody>
        </p:sp>
      </p:grpSp>
      <p:sp>
        <p:nvSpPr>
          <p:cNvPr id="18" name="Oval 17"/>
          <p:cNvSpPr/>
          <p:nvPr/>
        </p:nvSpPr>
        <p:spPr>
          <a:xfrm>
            <a:off x="7667213" y="5396878"/>
            <a:ext cx="398624" cy="57236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7789387" y="5369585"/>
            <a:ext cx="195661" cy="169978"/>
          </a:xfrm>
          <a:prstGeom prst="ellipse">
            <a:avLst/>
          </a:prstGeom>
          <a:solidFill>
            <a:srgbClr val="31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3624955" y="2215250"/>
            <a:ext cx="195661" cy="169978"/>
          </a:xfrm>
          <a:prstGeom prst="ellipse">
            <a:avLst/>
          </a:prstGeom>
          <a:solidFill>
            <a:srgbClr val="31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p:txBody>
      </p:sp>
      <p:sp>
        <p:nvSpPr>
          <p:cNvPr id="20" name="Oval 19"/>
          <p:cNvSpPr/>
          <p:nvPr/>
        </p:nvSpPr>
        <p:spPr>
          <a:xfrm>
            <a:off x="7154981" y="6447022"/>
            <a:ext cx="195661" cy="169978"/>
          </a:xfrm>
          <a:prstGeom prst="ellipse">
            <a:avLst/>
          </a:prstGeom>
          <a:solidFill>
            <a:srgbClr val="31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16219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 </a:t>
            </a:r>
            <a:endParaRPr lang="en-US" dirty="0">
              <a:solidFill>
                <a:srgbClr val="FF0000"/>
              </a:solidFill>
            </a:endParaRPr>
          </a:p>
        </p:txBody>
      </p:sp>
      <p:sp>
        <p:nvSpPr>
          <p:cNvPr id="5" name="Rectangle 4"/>
          <p:cNvSpPr/>
          <p:nvPr/>
        </p:nvSpPr>
        <p:spPr>
          <a:xfrm>
            <a:off x="168442" y="1586435"/>
            <a:ext cx="12023558" cy="2575064"/>
          </a:xfrm>
          <a:prstGeom prst="rect">
            <a:avLst/>
          </a:prstGeom>
        </p:spPr>
        <p:txBody>
          <a:bodyPr wrap="square">
            <a:spAutoFit/>
          </a:bodyPr>
          <a:lstStyle/>
          <a:p>
            <a:pPr marL="342900" indent="-342900">
              <a:spcBef>
                <a:spcPts val="200"/>
              </a:spcBef>
              <a:spcAft>
                <a:spcPts val="1800"/>
              </a:spcAft>
              <a:buClr>
                <a:srgbClr val="3289B4"/>
              </a:buClr>
              <a:buFont typeface="Webdings" panose="05030102010509060703" pitchFamily="18" charset="2"/>
              <a:buChar char="4"/>
            </a:pPr>
            <a:r>
              <a:rPr lang="en-US" dirty="0">
                <a:solidFill>
                  <a:schemeClr val="tx1">
                    <a:lumMod val="75000"/>
                    <a:lumOff val="25000"/>
                  </a:schemeClr>
                </a:solidFill>
              </a:rPr>
              <a:t>The NDVI and EVI maps indicate an overall growth in vegetation between 1987 and 2017  </a:t>
            </a:r>
          </a:p>
          <a:p>
            <a:pPr marL="342900" indent="-342900">
              <a:spcBef>
                <a:spcPts val="200"/>
              </a:spcBef>
              <a:spcAft>
                <a:spcPts val="600"/>
              </a:spcAft>
              <a:buClr>
                <a:srgbClr val="3289B4"/>
              </a:buClr>
              <a:buFont typeface="Webdings" panose="05030102010509060703" pitchFamily="18" charset="2"/>
              <a:buChar char="4"/>
            </a:pPr>
            <a:r>
              <a:rPr lang="en-US" dirty="0">
                <a:solidFill>
                  <a:schemeClr val="tx1">
                    <a:lumMod val="75000"/>
                    <a:lumOff val="25000"/>
                  </a:schemeClr>
                </a:solidFill>
              </a:rPr>
              <a:t>Land cover change between 1987 and 2017:  </a:t>
            </a:r>
          </a:p>
          <a:p>
            <a:pPr marL="800100" lvl="1" indent="-342900">
              <a:spcBef>
                <a:spcPts val="200"/>
              </a:spcBef>
              <a:spcAft>
                <a:spcPts val="600"/>
              </a:spcAft>
              <a:buClr>
                <a:srgbClr val="3289B4"/>
              </a:buClr>
              <a:buFont typeface="Webdings" panose="05030102010509060703" pitchFamily="18" charset="2"/>
              <a:buChar char="4"/>
            </a:pPr>
            <a:r>
              <a:rPr lang="en-US" dirty="0">
                <a:solidFill>
                  <a:schemeClr val="tx1">
                    <a:lumMod val="75000"/>
                    <a:lumOff val="25000"/>
                  </a:schemeClr>
                </a:solidFill>
              </a:rPr>
              <a:t>Palm plantations doubled in area – from ~100 sq. km to ~200 sq. km </a:t>
            </a:r>
          </a:p>
          <a:p>
            <a:pPr marL="800100" lvl="1" indent="-342900">
              <a:spcBef>
                <a:spcPts val="200"/>
              </a:spcBef>
              <a:spcAft>
                <a:spcPts val="600"/>
              </a:spcAft>
              <a:buClr>
                <a:srgbClr val="3289B4"/>
              </a:buClr>
              <a:buFont typeface="Webdings" panose="05030102010509060703" pitchFamily="18" charset="2"/>
              <a:buChar char="4"/>
            </a:pPr>
            <a:r>
              <a:rPr lang="en-US" dirty="0">
                <a:solidFill>
                  <a:schemeClr val="tx1">
                    <a:lumMod val="75000"/>
                    <a:lumOff val="25000"/>
                  </a:schemeClr>
                </a:solidFill>
              </a:rPr>
              <a:t>Secondary forests increased by 10.4% </a:t>
            </a:r>
          </a:p>
          <a:p>
            <a:pPr marL="1257300" lvl="2" indent="-342900">
              <a:spcBef>
                <a:spcPts val="200"/>
              </a:spcBef>
              <a:spcAft>
                <a:spcPts val="1800"/>
              </a:spcAft>
              <a:buClr>
                <a:srgbClr val="3289B4"/>
              </a:buClr>
              <a:buFont typeface="Webdings" panose="05030102010509060703" pitchFamily="18" charset="2"/>
              <a:buChar char="4"/>
            </a:pPr>
            <a:r>
              <a:rPr lang="en-US" dirty="0">
                <a:solidFill>
                  <a:schemeClr val="tx1">
                    <a:lumMod val="75000"/>
                    <a:lumOff val="25000"/>
                  </a:schemeClr>
                </a:solidFill>
              </a:rPr>
              <a:t>Majority of the forest regeneration is taking place on grassland (64.15%)</a:t>
            </a:r>
          </a:p>
          <a:p>
            <a:pPr marL="342900" indent="-342900">
              <a:spcBef>
                <a:spcPts val="200"/>
              </a:spcBef>
              <a:spcAft>
                <a:spcPts val="1800"/>
              </a:spcAft>
              <a:buClr>
                <a:srgbClr val="3289B4"/>
              </a:buClr>
              <a:buFont typeface="Webdings" panose="05030102010509060703" pitchFamily="18" charset="2"/>
              <a:buChar char="4"/>
            </a:pPr>
            <a:r>
              <a:rPr lang="en-US" dirty="0">
                <a:solidFill>
                  <a:schemeClr val="tx1">
                    <a:lumMod val="75000"/>
                    <a:lumOff val="25000"/>
                  </a:schemeClr>
                </a:solidFill>
              </a:rPr>
              <a:t>The GPP for protected areas is 3.06% higher than the unprotected areas between 2012 and 2017 </a:t>
            </a:r>
          </a:p>
        </p:txBody>
      </p:sp>
      <p:sp>
        <p:nvSpPr>
          <p:cNvPr id="7" name="TextBox 6"/>
          <p:cNvSpPr txBox="1"/>
          <p:nvPr/>
        </p:nvSpPr>
        <p:spPr>
          <a:xfrm>
            <a:off x="10170695" y="6574658"/>
            <a:ext cx="3657600" cy="276999"/>
          </a:xfrm>
          <a:prstGeom prst="rect">
            <a:avLst/>
          </a:prstGeom>
          <a:noFill/>
        </p:spPr>
        <p:txBody>
          <a:bodyPr wrap="square" rtlCol="0">
            <a:spAutoFit/>
          </a:bodyPr>
          <a:lstStyle/>
          <a:p>
            <a:r>
              <a:rPr lang="en-US" sz="1200" dirty="0">
                <a:solidFill>
                  <a:schemeClr val="bg1"/>
                </a:solidFill>
              </a:rPr>
              <a:t>Credit: Osa Conservation </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961" t="29161" b="12543"/>
          <a:stretch/>
        </p:blipFill>
        <p:spPr>
          <a:xfrm>
            <a:off x="0" y="4780100"/>
            <a:ext cx="12192000" cy="2033336"/>
          </a:xfrm>
          <a:prstGeom prst="rect">
            <a:avLst/>
          </a:prstGeom>
        </p:spPr>
      </p:pic>
      <p:sp>
        <p:nvSpPr>
          <p:cNvPr id="10" name="TextBox 9"/>
          <p:cNvSpPr txBox="1"/>
          <p:nvPr/>
        </p:nvSpPr>
        <p:spPr>
          <a:xfrm>
            <a:off x="10170695" y="6482295"/>
            <a:ext cx="3657600" cy="276999"/>
          </a:xfrm>
          <a:prstGeom prst="rect">
            <a:avLst/>
          </a:prstGeom>
          <a:noFill/>
        </p:spPr>
        <p:txBody>
          <a:bodyPr wrap="square" rtlCol="0">
            <a:spAutoFit/>
          </a:bodyPr>
          <a:lstStyle/>
          <a:p>
            <a:r>
              <a:rPr lang="en-US" sz="1200" dirty="0">
                <a:solidFill>
                  <a:schemeClr val="bg1"/>
                </a:solidFill>
              </a:rPr>
              <a:t>Credit: Osa Conservation </a:t>
            </a:r>
          </a:p>
        </p:txBody>
      </p:sp>
    </p:spTree>
    <p:extLst>
      <p:ext uri="{BB962C8B-B14F-4D97-AF65-F5344CB8AC3E}">
        <p14:creationId xmlns:p14="http://schemas.microsoft.com/office/powerpoint/2010/main" val="40346829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Limitations</a:t>
            </a:r>
          </a:p>
        </p:txBody>
      </p:sp>
      <p:sp>
        <p:nvSpPr>
          <p:cNvPr id="5" name="Text Placeholder 3"/>
          <p:cNvSpPr>
            <a:spLocks noGrp="1"/>
          </p:cNvSpPr>
          <p:nvPr>
            <p:ph type="body" sz="half" idx="2"/>
          </p:nvPr>
        </p:nvSpPr>
        <p:spPr>
          <a:xfrm>
            <a:off x="1000125" y="844549"/>
            <a:ext cx="10523589" cy="2813051"/>
          </a:xfrm>
        </p:spPr>
        <p:txBody>
          <a:bodyPr>
            <a:normAutofit/>
          </a:bodyPr>
          <a:lstStyle/>
          <a:p>
            <a:pPr lvl="0" fontAlgn="base">
              <a:spcBef>
                <a:spcPts val="200"/>
              </a:spcBef>
              <a:spcAft>
                <a:spcPts val="1800"/>
              </a:spcAft>
              <a:buClr>
                <a:srgbClr val="3289B4"/>
              </a:buClr>
            </a:pPr>
            <a:endParaRPr lang="en-US" sz="2400" dirty="0">
              <a:latin typeface="+mn-lt"/>
            </a:endParaRPr>
          </a:p>
          <a:p>
            <a:pPr marL="342900" lvl="0" indent="-342900" fontAlgn="base">
              <a:spcBef>
                <a:spcPts val="200"/>
              </a:spcBef>
              <a:spcAft>
                <a:spcPts val="1800"/>
              </a:spcAft>
              <a:buClr>
                <a:srgbClr val="3289B4"/>
              </a:buClr>
              <a:buFont typeface="Webdings" panose="05030102010509060703" pitchFamily="18" charset="2"/>
              <a:buChar char="4"/>
            </a:pPr>
            <a:r>
              <a:rPr lang="en-US" sz="2400" dirty="0">
                <a:latin typeface="+mn-lt"/>
              </a:rPr>
              <a:t>Cloud cover in early Landsat 5 scenes</a:t>
            </a:r>
          </a:p>
          <a:p>
            <a:pPr marL="342900" lvl="0" indent="-342900" fontAlgn="base">
              <a:spcBef>
                <a:spcPts val="200"/>
              </a:spcBef>
              <a:spcAft>
                <a:spcPts val="1800"/>
              </a:spcAft>
              <a:buClr>
                <a:srgbClr val="3289B4"/>
              </a:buClr>
              <a:buFont typeface="Webdings" panose="05030102010509060703" pitchFamily="18" charset="2"/>
              <a:buChar char="4"/>
            </a:pPr>
            <a:r>
              <a:rPr lang="en-US" sz="2400" dirty="0">
                <a:latin typeface="+mn-lt"/>
              </a:rPr>
              <a:t>Lack of ground truth data for land cover classification</a:t>
            </a:r>
          </a:p>
          <a:p>
            <a:pPr marL="342900" lvl="0" indent="-342900" fontAlgn="base">
              <a:spcBef>
                <a:spcPts val="200"/>
              </a:spcBef>
              <a:spcAft>
                <a:spcPts val="1800"/>
              </a:spcAft>
              <a:buClr>
                <a:srgbClr val="3289B4"/>
              </a:buClr>
              <a:buFont typeface="Webdings" panose="05030102010509060703" pitchFamily="18" charset="2"/>
              <a:buChar char="4"/>
            </a:pPr>
            <a:r>
              <a:rPr lang="en-US" sz="2400" dirty="0">
                <a:latin typeface="+mn-lt"/>
              </a:rPr>
              <a:t>Lack of river gauge and chemical data for SWAT</a:t>
            </a:r>
          </a:p>
          <a:p>
            <a:pPr marL="342900" lvl="0" indent="-342900" fontAlgn="base">
              <a:spcBef>
                <a:spcPts val="200"/>
              </a:spcBef>
              <a:spcAft>
                <a:spcPts val="1800"/>
              </a:spcAft>
              <a:buClr>
                <a:srgbClr val="3289B4"/>
              </a:buClr>
              <a:buFont typeface="Webdings" panose="05030102010509060703" pitchFamily="18" charset="2"/>
              <a:buChar char="4"/>
            </a:pPr>
            <a:endParaRPr lang="en-US" sz="2400" dirty="0">
              <a:latin typeface="+mn-lt"/>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2435" b="17709"/>
          <a:stretch/>
        </p:blipFill>
        <p:spPr>
          <a:xfrm>
            <a:off x="0" y="3864042"/>
            <a:ext cx="12192000" cy="2908165"/>
          </a:xfrm>
          <a:prstGeom prst="rect">
            <a:avLst/>
          </a:prstGeom>
        </p:spPr>
      </p:pic>
      <p:sp>
        <p:nvSpPr>
          <p:cNvPr id="6" name="TextBox 5"/>
          <p:cNvSpPr txBox="1"/>
          <p:nvPr/>
        </p:nvSpPr>
        <p:spPr>
          <a:xfrm>
            <a:off x="10170695" y="6482295"/>
            <a:ext cx="3657600" cy="276999"/>
          </a:xfrm>
          <a:prstGeom prst="rect">
            <a:avLst/>
          </a:prstGeom>
          <a:noFill/>
        </p:spPr>
        <p:txBody>
          <a:bodyPr wrap="square" rtlCol="0">
            <a:spAutoFit/>
          </a:bodyPr>
          <a:lstStyle/>
          <a:p>
            <a:r>
              <a:rPr lang="en-US" sz="1200" dirty="0">
                <a:solidFill>
                  <a:schemeClr val="bg1"/>
                </a:solidFill>
              </a:rPr>
              <a:t>Credit: Osa Conservation </a:t>
            </a:r>
          </a:p>
        </p:txBody>
      </p:sp>
    </p:spTree>
    <p:extLst>
      <p:ext uri="{BB962C8B-B14F-4D97-AF65-F5344CB8AC3E}">
        <p14:creationId xmlns:p14="http://schemas.microsoft.com/office/powerpoint/2010/main" val="36902047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Work </a:t>
            </a:r>
          </a:p>
        </p:txBody>
      </p:sp>
      <p:sp>
        <p:nvSpPr>
          <p:cNvPr id="4" name="Text Placeholder 3"/>
          <p:cNvSpPr>
            <a:spLocks noGrp="1"/>
          </p:cNvSpPr>
          <p:nvPr>
            <p:ph type="body" sz="half" idx="2"/>
          </p:nvPr>
        </p:nvSpPr>
        <p:spPr>
          <a:xfrm>
            <a:off x="1000125" y="1114633"/>
            <a:ext cx="10523589" cy="5073516"/>
          </a:xfrm>
        </p:spPr>
        <p:txBody>
          <a:bodyPr>
            <a:normAutofit/>
          </a:bodyPr>
          <a:lstStyle/>
          <a:p>
            <a:pPr marL="342900" lvl="0" indent="-342900" fontAlgn="base">
              <a:spcBef>
                <a:spcPts val="200"/>
              </a:spcBef>
              <a:spcAft>
                <a:spcPts val="1800"/>
              </a:spcAft>
              <a:buClr>
                <a:srgbClr val="3289B4"/>
              </a:buClr>
              <a:buFont typeface="Webdings" panose="05030102010509060703" pitchFamily="18" charset="2"/>
              <a:buChar char="4"/>
            </a:pPr>
            <a:r>
              <a:rPr lang="en-US" sz="2400" dirty="0">
                <a:latin typeface="+mn-lt"/>
              </a:rPr>
              <a:t>Forecast future land use in the study region</a:t>
            </a:r>
          </a:p>
          <a:p>
            <a:pPr marL="342900" lvl="0" indent="-342900" fontAlgn="base">
              <a:spcBef>
                <a:spcPts val="200"/>
              </a:spcBef>
              <a:spcAft>
                <a:spcPts val="1800"/>
              </a:spcAft>
              <a:buClr>
                <a:srgbClr val="3289B4"/>
              </a:buClr>
              <a:buFont typeface="Webdings" panose="05030102010509060703" pitchFamily="18" charset="2"/>
              <a:buChar char="4"/>
            </a:pPr>
            <a:r>
              <a:rPr lang="en-US" sz="2400" dirty="0">
                <a:latin typeface="+mn-lt"/>
              </a:rPr>
              <a:t>Compare the erosion rate of ten most degraded and ten most pristine rivers in the study region </a:t>
            </a:r>
          </a:p>
          <a:p>
            <a:pPr marL="342900" lvl="0" indent="-342900" fontAlgn="base">
              <a:spcBef>
                <a:spcPts val="200"/>
              </a:spcBef>
              <a:spcAft>
                <a:spcPts val="1800"/>
              </a:spcAft>
              <a:buClr>
                <a:srgbClr val="3289B4"/>
              </a:buClr>
              <a:buFont typeface="Webdings" panose="05030102010509060703" pitchFamily="18" charset="2"/>
              <a:buChar char="4"/>
            </a:pPr>
            <a:r>
              <a:rPr lang="en-US" sz="2400" dirty="0">
                <a:latin typeface="+mn-lt"/>
              </a:rPr>
              <a:t>Calculate rates of mangrove deforestation and reforestation since 1980s</a:t>
            </a:r>
          </a:p>
          <a:p>
            <a:pPr marL="342900" lvl="0" indent="-342900" fontAlgn="base">
              <a:spcBef>
                <a:spcPts val="200"/>
              </a:spcBef>
              <a:spcAft>
                <a:spcPts val="1800"/>
              </a:spcAft>
              <a:buClr>
                <a:srgbClr val="3289B4"/>
              </a:buClr>
              <a:buFont typeface="Webdings" panose="05030102010509060703" pitchFamily="18" charset="2"/>
              <a:buChar char="4"/>
            </a:pPr>
            <a:r>
              <a:rPr lang="en-US" sz="2400" dirty="0">
                <a:latin typeface="+mn-lt"/>
              </a:rPr>
              <a:t>Identify how land use change and river water quality affect mangrove health </a:t>
            </a:r>
            <a:r>
              <a:rPr lang="en-US" sz="1800" dirty="0">
                <a:solidFill>
                  <a:schemeClr val="tx1"/>
                </a:solidFill>
                <a:latin typeface="+mn-lt"/>
              </a:rPr>
              <a:t> </a:t>
            </a:r>
          </a:p>
          <a:p>
            <a:endParaRPr lang="en-US" dirty="0"/>
          </a:p>
        </p:txBody>
      </p:sp>
      <p:pic>
        <p:nvPicPr>
          <p:cNvPr id="1026" name="Picture 2" descr="http://osaconservation.org/wp-content/uploads/2015/09/MG_8753-1-1200x340.jpg"/>
          <p:cNvPicPr>
            <a:picLocks noChangeAspect="1" noChangeArrowheads="1"/>
          </p:cNvPicPr>
          <p:nvPr/>
        </p:nvPicPr>
        <p:blipFill rotWithShape="1">
          <a:blip r:embed="rId3">
            <a:extLst>
              <a:ext uri="{28A0092B-C50C-407E-A947-70E740481C1C}">
                <a14:useLocalDpi xmlns:a14="http://schemas.microsoft.com/office/drawing/2010/main" val="0"/>
              </a:ext>
            </a:extLst>
          </a:blip>
          <a:srcRect r="1851" b="35083"/>
          <a:stretch/>
        </p:blipFill>
        <p:spPr bwMode="auto">
          <a:xfrm>
            <a:off x="-6486" y="4503907"/>
            <a:ext cx="12198486" cy="22859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170695" y="6482295"/>
            <a:ext cx="3657600" cy="276999"/>
          </a:xfrm>
          <a:prstGeom prst="rect">
            <a:avLst/>
          </a:prstGeom>
          <a:noFill/>
        </p:spPr>
        <p:txBody>
          <a:bodyPr wrap="square" rtlCol="0">
            <a:spAutoFit/>
          </a:bodyPr>
          <a:lstStyle/>
          <a:p>
            <a:r>
              <a:rPr lang="en-US" sz="1200" dirty="0">
                <a:solidFill>
                  <a:schemeClr val="bg1"/>
                </a:solidFill>
              </a:rPr>
              <a:t>Credit: Osa Conservation </a:t>
            </a:r>
          </a:p>
        </p:txBody>
      </p:sp>
    </p:spTree>
    <p:extLst>
      <p:ext uri="{BB962C8B-B14F-4D97-AF65-F5344CB8AC3E}">
        <p14:creationId xmlns:p14="http://schemas.microsoft.com/office/powerpoint/2010/main" val="5540257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End </a:t>
            </a:r>
            <a:r>
              <a:rPr lang="en-US" dirty="0" smtClean="0"/>
              <a:t>Products </a:t>
            </a:r>
            <a:endParaRPr lang="en-US" dirty="0"/>
          </a:p>
        </p:txBody>
      </p:sp>
      <p:grpSp>
        <p:nvGrpSpPr>
          <p:cNvPr id="57" name="Group 56"/>
          <p:cNvGrpSpPr/>
          <p:nvPr/>
        </p:nvGrpSpPr>
        <p:grpSpPr>
          <a:xfrm>
            <a:off x="156810" y="1394343"/>
            <a:ext cx="11875972" cy="1799519"/>
            <a:chOff x="156810" y="992745"/>
            <a:chExt cx="11875972" cy="1799519"/>
          </a:xfrm>
        </p:grpSpPr>
        <p:sp>
          <p:nvSpPr>
            <p:cNvPr id="7" name="Rounded Rectangle 6"/>
            <p:cNvSpPr/>
            <p:nvPr/>
          </p:nvSpPr>
          <p:spPr>
            <a:xfrm>
              <a:off x="156810" y="1299070"/>
              <a:ext cx="1907177" cy="1012926"/>
            </a:xfrm>
            <a:prstGeom prst="round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t>Term I </a:t>
              </a:r>
            </a:p>
          </p:txBody>
        </p:sp>
        <p:sp>
          <p:nvSpPr>
            <p:cNvPr id="26" name="Rounded Rectangle 25"/>
            <p:cNvSpPr/>
            <p:nvPr/>
          </p:nvSpPr>
          <p:spPr>
            <a:xfrm>
              <a:off x="3446873" y="2345415"/>
              <a:ext cx="2681305" cy="429161"/>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t>ArcMap (Landsat) </a:t>
              </a:r>
            </a:p>
          </p:txBody>
        </p:sp>
        <p:cxnSp>
          <p:nvCxnSpPr>
            <p:cNvPr id="27" name="Straight Arrow Connector 26"/>
            <p:cNvCxnSpPr/>
            <p:nvPr/>
          </p:nvCxnSpPr>
          <p:spPr>
            <a:xfrm flipH="1">
              <a:off x="4787526" y="1844763"/>
              <a:ext cx="5598" cy="5033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Resources" descr="Multi document shape (stacked pages)" title="Resources"/>
            <p:cNvSpPr>
              <a:spLocks/>
            </p:cNvSpPr>
            <p:nvPr/>
          </p:nvSpPr>
          <p:spPr>
            <a:xfrm>
              <a:off x="3436890" y="1027426"/>
              <a:ext cx="2681305" cy="1049566"/>
            </a:xfrm>
            <a:prstGeom prst="flowChartMultidocument">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ctr"/>
              <a:r>
                <a:rPr lang="en-US" sz="1800" b="1" dirty="0">
                  <a:solidFill>
                    <a:schemeClr val="bg1"/>
                  </a:solidFill>
                  <a:latin typeface="Century Gothic" panose="020B0502020202020204" pitchFamily="34" charset="0"/>
                </a:rPr>
                <a:t>Land Cover Time Series </a:t>
              </a:r>
            </a:p>
          </p:txBody>
        </p:sp>
        <p:sp>
          <p:nvSpPr>
            <p:cNvPr id="28" name="Rounded Rectangle 27"/>
            <p:cNvSpPr/>
            <p:nvPr/>
          </p:nvSpPr>
          <p:spPr>
            <a:xfrm>
              <a:off x="6300298" y="2345415"/>
              <a:ext cx="2626845" cy="446849"/>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t>ArcMap (PlanetScope)</a:t>
              </a:r>
            </a:p>
          </p:txBody>
        </p:sp>
        <p:sp>
          <p:nvSpPr>
            <p:cNvPr id="44" name="Resources" descr="Multi document shape (stacked pages)" title="Resources"/>
            <p:cNvSpPr>
              <a:spLocks/>
            </p:cNvSpPr>
            <p:nvPr/>
          </p:nvSpPr>
          <p:spPr>
            <a:xfrm>
              <a:off x="9422608" y="992745"/>
              <a:ext cx="2610174" cy="1118928"/>
            </a:xfrm>
            <a:prstGeom prst="flowChartMultidocument">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ctr"/>
              <a:r>
                <a:rPr lang="en-US" sz="1600" b="1" dirty="0">
                  <a:solidFill>
                    <a:schemeClr val="bg1"/>
                  </a:solidFill>
                  <a:latin typeface="Century Gothic" panose="020B0502020202020204" pitchFamily="34" charset="0"/>
                </a:rPr>
                <a:t>NDVI Analysis </a:t>
              </a:r>
            </a:p>
          </p:txBody>
        </p:sp>
        <p:sp>
          <p:nvSpPr>
            <p:cNvPr id="45" name="Flowchart: Preparation 44"/>
            <p:cNvSpPr/>
            <p:nvPr/>
          </p:nvSpPr>
          <p:spPr>
            <a:xfrm>
              <a:off x="3436890" y="1894110"/>
              <a:ext cx="1103313" cy="278742"/>
            </a:xfrm>
            <a:prstGeom prst="flowChartPreparation">
              <a:avLst/>
            </a:prstGeom>
          </p:spPr>
          <p:style>
            <a:lnRef idx="3">
              <a:schemeClr val="lt1"/>
            </a:lnRef>
            <a:fillRef idx="1">
              <a:schemeClr val="accent1"/>
            </a:fillRef>
            <a:effectRef idx="1">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US" sz="1400" dirty="0">
                  <a:latin typeface="Century Gothic" panose="020B0502020202020204" pitchFamily="34" charset="0"/>
                </a:rPr>
                <a:t>1987</a:t>
              </a:r>
            </a:p>
          </p:txBody>
        </p:sp>
        <p:sp>
          <p:nvSpPr>
            <p:cNvPr id="46" name="Flowchart: Preparation 45"/>
            <p:cNvSpPr/>
            <p:nvPr/>
          </p:nvSpPr>
          <p:spPr>
            <a:xfrm>
              <a:off x="4230315" y="1894110"/>
              <a:ext cx="1103313" cy="278742"/>
            </a:xfrm>
            <a:prstGeom prst="flowChartPreparation">
              <a:avLst/>
            </a:prstGeom>
          </p:spPr>
          <p:style>
            <a:lnRef idx="3">
              <a:schemeClr val="lt1"/>
            </a:lnRef>
            <a:fillRef idx="1">
              <a:schemeClr val="accent1"/>
            </a:fillRef>
            <a:effectRef idx="1">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US" sz="1400" dirty="0">
                  <a:latin typeface="Century Gothic" panose="020B0502020202020204" pitchFamily="34" charset="0"/>
                </a:rPr>
                <a:t>1999</a:t>
              </a:r>
            </a:p>
          </p:txBody>
        </p:sp>
        <p:sp>
          <p:nvSpPr>
            <p:cNvPr id="47" name="Flowchart: Preparation 46"/>
            <p:cNvSpPr/>
            <p:nvPr/>
          </p:nvSpPr>
          <p:spPr>
            <a:xfrm>
              <a:off x="5016198" y="1894110"/>
              <a:ext cx="1103313" cy="278742"/>
            </a:xfrm>
            <a:prstGeom prst="flowChartPreparation">
              <a:avLst/>
            </a:prstGeom>
          </p:spPr>
          <p:style>
            <a:lnRef idx="3">
              <a:schemeClr val="lt1"/>
            </a:lnRef>
            <a:fillRef idx="1">
              <a:schemeClr val="accent1"/>
            </a:fillRef>
            <a:effectRef idx="1">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US" sz="1400" dirty="0">
                  <a:latin typeface="Century Gothic" panose="020B0502020202020204" pitchFamily="34" charset="0"/>
                </a:rPr>
                <a:t>2017</a:t>
              </a:r>
            </a:p>
          </p:txBody>
        </p:sp>
        <p:cxnSp>
          <p:nvCxnSpPr>
            <p:cNvPr id="53" name="Straight Arrow Connector 52"/>
            <p:cNvCxnSpPr/>
            <p:nvPr/>
          </p:nvCxnSpPr>
          <p:spPr>
            <a:xfrm flipH="1">
              <a:off x="7538929" y="1854170"/>
              <a:ext cx="5598" cy="5033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Resources" descr="Multi document shape (stacked pages)" title="Resources"/>
            <p:cNvSpPr>
              <a:spLocks/>
            </p:cNvSpPr>
            <p:nvPr/>
          </p:nvSpPr>
          <p:spPr>
            <a:xfrm>
              <a:off x="6380301" y="1027426"/>
              <a:ext cx="2610173" cy="957634"/>
            </a:xfrm>
            <a:prstGeom prst="flowChartMultidocument">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ctr"/>
              <a:r>
                <a:rPr lang="en-US" sz="1800" b="1" dirty="0">
                  <a:solidFill>
                    <a:schemeClr val="bg1"/>
                  </a:solidFill>
                  <a:latin typeface="Century Gothic" panose="020B0502020202020204" pitchFamily="34" charset="0"/>
                </a:rPr>
                <a:t>High Resolution Land Cover Map</a:t>
              </a:r>
            </a:p>
          </p:txBody>
        </p:sp>
        <p:sp>
          <p:nvSpPr>
            <p:cNvPr id="50" name="Flowchart: Preparation 49"/>
            <p:cNvSpPr/>
            <p:nvPr/>
          </p:nvSpPr>
          <p:spPr>
            <a:xfrm>
              <a:off x="6631540" y="1901591"/>
              <a:ext cx="1103313" cy="278742"/>
            </a:xfrm>
            <a:prstGeom prst="flowChartPreparation">
              <a:avLst/>
            </a:prstGeom>
          </p:spPr>
          <p:style>
            <a:lnRef idx="3">
              <a:schemeClr val="lt1"/>
            </a:lnRef>
            <a:fillRef idx="1">
              <a:schemeClr val="accent1"/>
            </a:fillRef>
            <a:effectRef idx="1">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US" sz="1400" dirty="0">
                  <a:latin typeface="Century Gothic" panose="020B0502020202020204" pitchFamily="34" charset="0"/>
                </a:rPr>
                <a:t>2016</a:t>
              </a:r>
              <a:r>
                <a:rPr lang="en-US" sz="1400" baseline="0" dirty="0">
                  <a:latin typeface="Century Gothic" panose="020B0502020202020204" pitchFamily="34" charset="0"/>
                </a:rPr>
                <a:t> </a:t>
              </a:r>
              <a:endParaRPr lang="en-US" sz="1400" dirty="0">
                <a:latin typeface="Century Gothic" panose="020B0502020202020204" pitchFamily="34" charset="0"/>
              </a:endParaRPr>
            </a:p>
          </p:txBody>
        </p:sp>
        <p:sp>
          <p:nvSpPr>
            <p:cNvPr id="51" name="Flowchart: Preparation 50"/>
            <p:cNvSpPr/>
            <p:nvPr/>
          </p:nvSpPr>
          <p:spPr>
            <a:xfrm>
              <a:off x="7411906" y="1901591"/>
              <a:ext cx="1103313" cy="278742"/>
            </a:xfrm>
            <a:prstGeom prst="flowChartPreparation">
              <a:avLst/>
            </a:prstGeom>
          </p:spPr>
          <p:style>
            <a:lnRef idx="3">
              <a:schemeClr val="lt1"/>
            </a:lnRef>
            <a:fillRef idx="1">
              <a:schemeClr val="accent1"/>
            </a:fillRef>
            <a:effectRef idx="1">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US" sz="1400" dirty="0">
                  <a:latin typeface="Century Gothic" panose="020B0502020202020204" pitchFamily="34" charset="0"/>
                </a:rPr>
                <a:t>2017</a:t>
              </a:r>
              <a:r>
                <a:rPr lang="en-US" sz="1400" baseline="0" dirty="0">
                  <a:latin typeface="Century Gothic" panose="020B0502020202020204" pitchFamily="34" charset="0"/>
                </a:rPr>
                <a:t> </a:t>
              </a:r>
              <a:endParaRPr lang="en-US" sz="1400" dirty="0">
                <a:latin typeface="Century Gothic" panose="020B0502020202020204" pitchFamily="34" charset="0"/>
              </a:endParaRPr>
            </a:p>
          </p:txBody>
        </p:sp>
      </p:grpSp>
      <p:grpSp>
        <p:nvGrpSpPr>
          <p:cNvPr id="58" name="Group 57"/>
          <p:cNvGrpSpPr/>
          <p:nvPr/>
        </p:nvGrpSpPr>
        <p:grpSpPr>
          <a:xfrm>
            <a:off x="119546" y="3688873"/>
            <a:ext cx="11963684" cy="2871503"/>
            <a:chOff x="119546" y="3688873"/>
            <a:chExt cx="11963684" cy="2871503"/>
          </a:xfrm>
        </p:grpSpPr>
        <p:sp>
          <p:nvSpPr>
            <p:cNvPr id="8" name="Rounded Rectangle 7"/>
            <p:cNvSpPr/>
            <p:nvPr/>
          </p:nvSpPr>
          <p:spPr>
            <a:xfrm>
              <a:off x="119546" y="4107484"/>
              <a:ext cx="1907177" cy="1012926"/>
            </a:xfrm>
            <a:prstGeom prst="round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t>Term II </a:t>
              </a:r>
            </a:p>
          </p:txBody>
        </p:sp>
        <p:sp>
          <p:nvSpPr>
            <p:cNvPr id="14" name="Rounded Rectangle 13"/>
            <p:cNvSpPr/>
            <p:nvPr/>
          </p:nvSpPr>
          <p:spPr>
            <a:xfrm>
              <a:off x="2829467" y="5339747"/>
              <a:ext cx="1214846" cy="561703"/>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t>GEE</a:t>
              </a:r>
              <a:endParaRPr lang="en-US" b="1" dirty="0"/>
            </a:p>
          </p:txBody>
        </p:sp>
        <p:cxnSp>
          <p:nvCxnSpPr>
            <p:cNvPr id="20" name="Straight Arrow Connector 19"/>
            <p:cNvCxnSpPr>
              <a:endCxn id="14" idx="0"/>
            </p:cNvCxnSpPr>
            <p:nvPr/>
          </p:nvCxnSpPr>
          <p:spPr>
            <a:xfrm>
              <a:off x="3436890" y="4922198"/>
              <a:ext cx="0" cy="4175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sources" descr="Multi document shape (stacked pages)" title="Resources"/>
            <p:cNvSpPr>
              <a:spLocks/>
            </p:cNvSpPr>
            <p:nvPr/>
          </p:nvSpPr>
          <p:spPr>
            <a:xfrm>
              <a:off x="2516071" y="3711060"/>
              <a:ext cx="2119861" cy="1409350"/>
            </a:xfrm>
            <a:prstGeom prst="flowChartMultidocument">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ctr"/>
              <a:r>
                <a:rPr lang="en-US" sz="1800" b="1" dirty="0">
                  <a:solidFill>
                    <a:schemeClr val="bg1"/>
                  </a:solidFill>
                  <a:latin typeface="Century Gothic" panose="020B0502020202020204" pitchFamily="34" charset="0"/>
                </a:rPr>
                <a:t>Refined </a:t>
              </a:r>
            </a:p>
            <a:p>
              <a:pPr marL="0" indent="0" algn="ctr"/>
              <a:r>
                <a:rPr lang="en-US" sz="1800" b="1" dirty="0">
                  <a:solidFill>
                    <a:schemeClr val="bg1"/>
                  </a:solidFill>
                  <a:latin typeface="Century Gothic" panose="020B0502020202020204" pitchFamily="34" charset="0"/>
                </a:rPr>
                <a:t>Land Cover Time Series </a:t>
              </a:r>
            </a:p>
          </p:txBody>
        </p:sp>
        <p:sp>
          <p:nvSpPr>
            <p:cNvPr id="22" name="Rounded Rectangle 21"/>
            <p:cNvSpPr/>
            <p:nvPr/>
          </p:nvSpPr>
          <p:spPr>
            <a:xfrm>
              <a:off x="5353888" y="5392551"/>
              <a:ext cx="1214846" cy="521222"/>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t>SWAT model</a:t>
              </a:r>
            </a:p>
          </p:txBody>
        </p:sp>
        <p:cxnSp>
          <p:nvCxnSpPr>
            <p:cNvPr id="23" name="Straight Arrow Connector 22"/>
            <p:cNvCxnSpPr/>
            <p:nvPr/>
          </p:nvCxnSpPr>
          <p:spPr>
            <a:xfrm>
              <a:off x="5950272" y="4942252"/>
              <a:ext cx="0" cy="4175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Resources" descr="Multi document shape (stacked pages)" title="Resources"/>
            <p:cNvSpPr>
              <a:spLocks/>
            </p:cNvSpPr>
            <p:nvPr/>
          </p:nvSpPr>
          <p:spPr>
            <a:xfrm>
              <a:off x="4935636" y="3688873"/>
              <a:ext cx="2220926" cy="1409350"/>
            </a:xfrm>
            <a:prstGeom prst="flowChartMultidocument">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ctr"/>
              <a:r>
                <a:rPr lang="en-US" sz="1800" b="1" dirty="0">
                  <a:solidFill>
                    <a:schemeClr val="bg1"/>
                  </a:solidFill>
                  <a:latin typeface="Century Gothic" panose="020B0502020202020204" pitchFamily="34" charset="0"/>
                </a:rPr>
                <a:t>Watershed Health Maps</a:t>
              </a:r>
            </a:p>
          </p:txBody>
        </p:sp>
        <p:sp>
          <p:nvSpPr>
            <p:cNvPr id="54" name="Rounded Rectangle 53"/>
            <p:cNvSpPr/>
            <p:nvPr/>
          </p:nvSpPr>
          <p:spPr>
            <a:xfrm>
              <a:off x="7654376" y="5450752"/>
              <a:ext cx="1794860" cy="521222"/>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t>GEE</a:t>
              </a:r>
            </a:p>
          </p:txBody>
        </p:sp>
        <p:cxnSp>
          <p:nvCxnSpPr>
            <p:cNvPr id="55" name="Straight Arrow Connector 54"/>
            <p:cNvCxnSpPr/>
            <p:nvPr/>
          </p:nvCxnSpPr>
          <p:spPr>
            <a:xfrm>
              <a:off x="8515219" y="4975002"/>
              <a:ext cx="0" cy="4175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sources" descr="Multi document shape (stacked pages)" title="Resources"/>
            <p:cNvSpPr>
              <a:spLocks/>
            </p:cNvSpPr>
            <p:nvPr/>
          </p:nvSpPr>
          <p:spPr>
            <a:xfrm>
              <a:off x="9977110" y="3739358"/>
              <a:ext cx="2106120" cy="1235644"/>
            </a:xfrm>
            <a:prstGeom prst="flowChartMultidocument">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ctr"/>
              <a:r>
                <a:rPr lang="en-US" sz="1800" b="1" dirty="0">
                  <a:solidFill>
                    <a:schemeClr val="bg1"/>
                  </a:solidFill>
                  <a:latin typeface="Century Gothic" panose="020B0502020202020204" pitchFamily="34" charset="0"/>
                </a:rPr>
                <a:t>Outreach Materials</a:t>
              </a:r>
            </a:p>
          </p:txBody>
        </p:sp>
        <p:sp>
          <p:nvSpPr>
            <p:cNvPr id="56" name="Rounded Rectangle 55"/>
            <p:cNvSpPr/>
            <p:nvPr/>
          </p:nvSpPr>
          <p:spPr>
            <a:xfrm>
              <a:off x="4616223" y="5975231"/>
              <a:ext cx="2690176" cy="585145"/>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t>In-situ water quality data</a:t>
              </a:r>
            </a:p>
          </p:txBody>
        </p:sp>
      </p:grpSp>
      <p:sp>
        <p:nvSpPr>
          <p:cNvPr id="29" name="Resources" descr="Multi document shape (stacked pages)" title="Resources"/>
          <p:cNvSpPr>
            <a:spLocks/>
          </p:cNvSpPr>
          <p:nvPr/>
        </p:nvSpPr>
        <p:spPr>
          <a:xfrm>
            <a:off x="7538929" y="3711060"/>
            <a:ext cx="2106120" cy="1409350"/>
          </a:xfrm>
          <a:prstGeom prst="flowChartMultidocument">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ctr"/>
            <a:r>
              <a:rPr lang="en-US" sz="1800" b="1" dirty="0">
                <a:solidFill>
                  <a:schemeClr val="bg1"/>
                </a:solidFill>
                <a:latin typeface="Century Gothic" panose="020B0502020202020204" pitchFamily="34" charset="0"/>
              </a:rPr>
              <a:t>Carbon Sequestration Time Series</a:t>
            </a:r>
          </a:p>
        </p:txBody>
      </p:sp>
      <p:sp>
        <p:nvSpPr>
          <p:cNvPr id="31" name="Rounded Rectangle 30"/>
          <p:cNvSpPr/>
          <p:nvPr/>
        </p:nvSpPr>
        <p:spPr>
          <a:xfrm>
            <a:off x="10132740" y="5450752"/>
            <a:ext cx="1794860" cy="521222"/>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t>ArcGIS Story Map</a:t>
            </a:r>
          </a:p>
        </p:txBody>
      </p:sp>
      <p:cxnSp>
        <p:nvCxnSpPr>
          <p:cNvPr id="32" name="Straight Arrow Connector 31"/>
          <p:cNvCxnSpPr/>
          <p:nvPr/>
        </p:nvCxnSpPr>
        <p:spPr>
          <a:xfrm>
            <a:off x="11030170" y="4964512"/>
            <a:ext cx="0" cy="4175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63344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61000"/>
          </a:schemeClr>
        </a:solid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264" y="939397"/>
            <a:ext cx="5688736" cy="5713327"/>
          </a:xfrm>
          <a:prstGeom prst="rect">
            <a:avLst/>
          </a:prstGeom>
          <a:ln w="12700">
            <a:solidFill>
              <a:schemeClr val="tx1"/>
            </a:solidFill>
          </a:ln>
        </p:spPr>
      </p:pic>
      <p:grpSp>
        <p:nvGrpSpPr>
          <p:cNvPr id="10" name="Group 9">
            <a:extLst>
              <a:ext uri="{FF2B5EF4-FFF2-40B4-BE49-F238E27FC236}">
                <a16:creationId xmlns="" xmlns:a16="http://schemas.microsoft.com/office/drawing/2014/main" id="{99147FA9-BA4D-454B-97E6-4ADAC54A6AAC}"/>
              </a:ext>
            </a:extLst>
          </p:cNvPr>
          <p:cNvGrpSpPr/>
          <p:nvPr/>
        </p:nvGrpSpPr>
        <p:grpSpPr>
          <a:xfrm>
            <a:off x="417538" y="937840"/>
            <a:ext cx="7292668" cy="5302711"/>
            <a:chOff x="417538" y="937840"/>
            <a:chExt cx="7292668" cy="5302711"/>
          </a:xfrm>
        </p:grpSpPr>
        <p:grpSp>
          <p:nvGrpSpPr>
            <p:cNvPr id="5" name="Group 4">
              <a:extLst>
                <a:ext uri="{FF2B5EF4-FFF2-40B4-BE49-F238E27FC236}">
                  <a16:creationId xmlns="" xmlns:a16="http://schemas.microsoft.com/office/drawing/2014/main" id="{F3AA6C7A-1355-4032-A826-C97E894B2EDA}"/>
                </a:ext>
              </a:extLst>
            </p:cNvPr>
            <p:cNvGrpSpPr/>
            <p:nvPr/>
          </p:nvGrpSpPr>
          <p:grpSpPr>
            <a:xfrm>
              <a:off x="417538" y="937840"/>
              <a:ext cx="7292668" cy="5302711"/>
              <a:chOff x="407264" y="937839"/>
              <a:chExt cx="7292668" cy="5302711"/>
            </a:xfrm>
          </p:grpSpPr>
          <p:pic>
            <p:nvPicPr>
              <p:cNvPr id="4" name="Picture 3">
                <a:extLst>
                  <a:ext uri="{FF2B5EF4-FFF2-40B4-BE49-F238E27FC236}">
                    <a16:creationId xmlns="" xmlns:a16="http://schemas.microsoft.com/office/drawing/2014/main" id="{E88A2763-7612-4420-8698-A720287DC89A}"/>
                  </a:ext>
                </a:extLst>
              </p:cNvPr>
              <p:cNvPicPr>
                <a:picLocks noChangeAspect="1"/>
              </p:cNvPicPr>
              <p:nvPr/>
            </p:nvPicPr>
            <p:blipFill>
              <a:blip r:embed="rId4"/>
              <a:stretch>
                <a:fillRect/>
              </a:stretch>
            </p:blipFill>
            <p:spPr>
              <a:xfrm>
                <a:off x="407264" y="937839"/>
                <a:ext cx="5657814" cy="5302711"/>
              </a:xfrm>
              <a:prstGeom prst="rect">
                <a:avLst/>
              </a:prstGeom>
            </p:spPr>
          </p:pic>
          <p:pic>
            <p:nvPicPr>
              <p:cNvPr id="26" name="Picture 2">
                <a:extLst>
                  <a:ext uri="{FF2B5EF4-FFF2-40B4-BE49-F238E27FC236}">
                    <a16:creationId xmlns="" xmlns:a16="http://schemas.microsoft.com/office/drawing/2014/main" id="{FF9D889F-C2CA-4AE7-A47B-BE059668854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66867" y="939397"/>
                <a:ext cx="1598211" cy="1520024"/>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7" name="TextBox 26">
                <a:extLst>
                  <a:ext uri="{FF2B5EF4-FFF2-40B4-BE49-F238E27FC236}">
                    <a16:creationId xmlns="" xmlns:a16="http://schemas.microsoft.com/office/drawing/2014/main" id="{2C8A9CB2-CC37-48D5-9E63-AB7098994227}"/>
                  </a:ext>
                </a:extLst>
              </p:cNvPr>
              <p:cNvSpPr txBox="1"/>
              <p:nvPr/>
            </p:nvSpPr>
            <p:spPr>
              <a:xfrm>
                <a:off x="4896201" y="1300891"/>
                <a:ext cx="2803731" cy="184666"/>
              </a:xfrm>
              <a:prstGeom prst="rect">
                <a:avLst/>
              </a:prstGeom>
            </p:spPr>
            <p:txBody>
              <a:bodyPr wrap="square" numCol="1" spcCol="640080" rtlCol="0">
                <a:spAutoFit/>
              </a:bodyPr>
              <a:lstStyle/>
              <a:p>
                <a:pPr algn="just"/>
                <a:r>
                  <a:rPr lang="en-US" sz="600" b="1" spc="400" dirty="0">
                    <a:solidFill>
                      <a:schemeClr val="bg1">
                        <a:lumMod val="85000"/>
                      </a:schemeClr>
                    </a:solidFill>
                  </a:rPr>
                  <a:t>Costa Rica</a:t>
                </a:r>
              </a:p>
            </p:txBody>
          </p:sp>
        </p:grpSp>
        <p:sp>
          <p:nvSpPr>
            <p:cNvPr id="7" name="TextBox 6">
              <a:extLst>
                <a:ext uri="{FF2B5EF4-FFF2-40B4-BE49-F238E27FC236}">
                  <a16:creationId xmlns="" xmlns:a16="http://schemas.microsoft.com/office/drawing/2014/main" id="{D44A92C5-8CDC-4039-A105-69FAF68FF35E}"/>
                </a:ext>
              </a:extLst>
            </p:cNvPr>
            <p:cNvSpPr txBox="1"/>
            <p:nvPr/>
          </p:nvSpPr>
          <p:spPr>
            <a:xfrm>
              <a:off x="470828" y="4569398"/>
              <a:ext cx="1223158" cy="307777"/>
            </a:xfrm>
            <a:prstGeom prst="rect">
              <a:avLst/>
            </a:prstGeom>
            <a:noFill/>
          </p:spPr>
          <p:txBody>
            <a:bodyPr wrap="square" rtlCol="0">
              <a:spAutoFit/>
            </a:bodyPr>
            <a:lstStyle/>
            <a:p>
              <a:r>
                <a:rPr lang="en-US" sz="1400" dirty="0">
                  <a:solidFill>
                    <a:schemeClr val="bg1">
                      <a:lumMod val="75000"/>
                    </a:schemeClr>
                  </a:solidFill>
                </a:rPr>
                <a:t>Corcovado</a:t>
              </a:r>
            </a:p>
          </p:txBody>
        </p:sp>
        <p:sp>
          <p:nvSpPr>
            <p:cNvPr id="8" name="TextBox 7">
              <a:extLst>
                <a:ext uri="{FF2B5EF4-FFF2-40B4-BE49-F238E27FC236}">
                  <a16:creationId xmlns="" xmlns:a16="http://schemas.microsoft.com/office/drawing/2014/main" id="{2D638A74-9254-4561-AF0E-78E8C07EB69E}"/>
                </a:ext>
              </a:extLst>
            </p:cNvPr>
            <p:cNvSpPr txBox="1"/>
            <p:nvPr/>
          </p:nvSpPr>
          <p:spPr>
            <a:xfrm>
              <a:off x="3394258" y="3534450"/>
              <a:ext cx="888984" cy="523220"/>
            </a:xfrm>
            <a:prstGeom prst="rect">
              <a:avLst/>
            </a:prstGeom>
            <a:noFill/>
          </p:spPr>
          <p:txBody>
            <a:bodyPr wrap="square" rtlCol="0">
              <a:spAutoFit/>
            </a:bodyPr>
            <a:lstStyle/>
            <a:p>
              <a:r>
                <a:rPr lang="en-US" sz="1400" dirty="0" err="1">
                  <a:solidFill>
                    <a:schemeClr val="bg1">
                      <a:lumMod val="75000"/>
                    </a:schemeClr>
                  </a:solidFill>
                </a:rPr>
                <a:t>Piedras</a:t>
              </a:r>
              <a:r>
                <a:rPr lang="en-US" sz="1400" dirty="0">
                  <a:solidFill>
                    <a:schemeClr val="bg1">
                      <a:lumMod val="75000"/>
                    </a:schemeClr>
                  </a:solidFill>
                </a:rPr>
                <a:t> </a:t>
              </a:r>
              <a:r>
                <a:rPr lang="en-US" sz="1400" dirty="0" err="1">
                  <a:solidFill>
                    <a:schemeClr val="bg1">
                      <a:lumMod val="75000"/>
                    </a:schemeClr>
                  </a:solidFill>
                </a:rPr>
                <a:t>Blancas</a:t>
              </a:r>
              <a:endParaRPr lang="en-US" sz="1400" dirty="0">
                <a:solidFill>
                  <a:schemeClr val="bg1">
                    <a:lumMod val="75000"/>
                  </a:schemeClr>
                </a:solidFill>
              </a:endParaRPr>
            </a:p>
          </p:txBody>
        </p:sp>
        <p:sp>
          <p:nvSpPr>
            <p:cNvPr id="9" name="TextBox 8">
              <a:extLst>
                <a:ext uri="{FF2B5EF4-FFF2-40B4-BE49-F238E27FC236}">
                  <a16:creationId xmlns="" xmlns:a16="http://schemas.microsoft.com/office/drawing/2014/main" id="{2ABF7F5D-16E0-41BA-BE9E-B0DFD1955E69}"/>
                </a:ext>
              </a:extLst>
            </p:cNvPr>
            <p:cNvSpPr txBox="1"/>
            <p:nvPr/>
          </p:nvSpPr>
          <p:spPr>
            <a:xfrm>
              <a:off x="564277" y="1840143"/>
              <a:ext cx="1166365" cy="523220"/>
            </a:xfrm>
            <a:prstGeom prst="rect">
              <a:avLst/>
            </a:prstGeom>
            <a:noFill/>
          </p:spPr>
          <p:txBody>
            <a:bodyPr wrap="square" rtlCol="0">
              <a:spAutoFit/>
            </a:bodyPr>
            <a:lstStyle/>
            <a:p>
              <a:r>
                <a:rPr lang="en-US" sz="1400" dirty="0" err="1">
                  <a:solidFill>
                    <a:schemeClr val="bg1">
                      <a:lumMod val="75000"/>
                    </a:schemeClr>
                  </a:solidFill>
                </a:rPr>
                <a:t>Terraba</a:t>
              </a:r>
              <a:r>
                <a:rPr lang="en-US" sz="1400" dirty="0">
                  <a:solidFill>
                    <a:schemeClr val="bg1">
                      <a:lumMod val="75000"/>
                    </a:schemeClr>
                  </a:solidFill>
                </a:rPr>
                <a:t> </a:t>
              </a:r>
              <a:r>
                <a:rPr lang="en-US" sz="1400" dirty="0" err="1">
                  <a:solidFill>
                    <a:schemeClr val="bg1">
                      <a:lumMod val="75000"/>
                    </a:schemeClr>
                  </a:solidFill>
                </a:rPr>
                <a:t>Sierpe</a:t>
              </a:r>
              <a:endParaRPr lang="en-US" sz="1400" dirty="0">
                <a:solidFill>
                  <a:schemeClr val="bg1">
                    <a:lumMod val="75000"/>
                  </a:schemeClr>
                </a:solidFill>
              </a:endParaRPr>
            </a:p>
          </p:txBody>
        </p:sp>
      </p:grpSp>
      <p:sp>
        <p:nvSpPr>
          <p:cNvPr id="2" name="Title 1"/>
          <p:cNvSpPr>
            <a:spLocks noGrp="1"/>
          </p:cNvSpPr>
          <p:nvPr>
            <p:ph type="title"/>
          </p:nvPr>
        </p:nvSpPr>
        <p:spPr>
          <a:xfrm>
            <a:off x="1146209" y="330395"/>
            <a:ext cx="10233148" cy="479425"/>
          </a:xfrm>
        </p:spPr>
        <p:txBody>
          <a:bodyPr/>
          <a:lstStyle/>
          <a:p>
            <a:r>
              <a:rPr lang="en-US" dirty="0"/>
              <a:t>Study Area </a:t>
            </a:r>
          </a:p>
        </p:txBody>
      </p:sp>
      <p:sp>
        <p:nvSpPr>
          <p:cNvPr id="6" name="Text Placeholder 3"/>
          <p:cNvSpPr txBox="1">
            <a:spLocks/>
          </p:cNvSpPr>
          <p:nvPr/>
        </p:nvSpPr>
        <p:spPr>
          <a:xfrm>
            <a:off x="6308340" y="937840"/>
            <a:ext cx="5783615" cy="535967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spcBef>
                <a:spcPts val="200"/>
              </a:spcBef>
              <a:buClr>
                <a:srgbClr val="3289B4"/>
              </a:buClr>
              <a:buFont typeface="Webdings" panose="05030102010509060703" pitchFamily="18" charset="2"/>
              <a:buChar char="4"/>
            </a:pPr>
            <a:r>
              <a:rPr lang="en-US" sz="2400" dirty="0"/>
              <a:t>Osa Peninsula, Costa Rica</a:t>
            </a:r>
          </a:p>
          <a:p>
            <a:pPr marL="342900" indent="-342900">
              <a:spcBef>
                <a:spcPts val="200"/>
              </a:spcBef>
              <a:buClr>
                <a:srgbClr val="3289B4"/>
              </a:buClr>
              <a:buFont typeface="Webdings" panose="05030102010509060703" pitchFamily="18" charset="2"/>
              <a:buChar char="4"/>
            </a:pPr>
            <a:endParaRPr lang="en-US" sz="2400" dirty="0"/>
          </a:p>
          <a:p>
            <a:pPr marL="342900" indent="-342900">
              <a:spcBef>
                <a:spcPts val="200"/>
              </a:spcBef>
              <a:buClr>
                <a:srgbClr val="3289B4"/>
              </a:buClr>
              <a:buFont typeface="Webdings" panose="05030102010509060703" pitchFamily="18" charset="2"/>
              <a:buChar char="4"/>
            </a:pPr>
            <a:r>
              <a:rPr lang="en-US" sz="2400" dirty="0"/>
              <a:t>Covers </a:t>
            </a:r>
            <a:r>
              <a:rPr lang="en-US" sz="2400" b="1" dirty="0"/>
              <a:t>~1800 km² </a:t>
            </a:r>
            <a:r>
              <a:rPr lang="en-US" sz="2400" dirty="0"/>
              <a:t>and home to </a:t>
            </a:r>
            <a:r>
              <a:rPr lang="en-US" sz="2400" b="1" dirty="0"/>
              <a:t>2.5%</a:t>
            </a:r>
            <a:r>
              <a:rPr lang="en-US" sz="2400" dirty="0"/>
              <a:t> of the Earth’s biodiversity </a:t>
            </a:r>
          </a:p>
          <a:p>
            <a:pPr>
              <a:spcBef>
                <a:spcPts val="200"/>
              </a:spcBef>
              <a:buClr>
                <a:srgbClr val="3289B4"/>
              </a:buClr>
            </a:pPr>
            <a:endParaRPr lang="en-US" sz="2400" dirty="0"/>
          </a:p>
          <a:p>
            <a:pPr marL="342900" indent="-342900">
              <a:spcBef>
                <a:spcPts val="200"/>
              </a:spcBef>
              <a:buClr>
                <a:srgbClr val="3289B4"/>
              </a:buClr>
              <a:buFont typeface="Webdings" panose="05030102010509060703" pitchFamily="18" charset="2"/>
              <a:buChar char="4"/>
            </a:pPr>
            <a:r>
              <a:rPr lang="en-US" sz="2400" b="1" dirty="0"/>
              <a:t>“The most biologically intense place on Earth”</a:t>
            </a:r>
            <a:r>
              <a:rPr lang="en-US" sz="2400" dirty="0"/>
              <a:t>– National Geographic</a:t>
            </a:r>
          </a:p>
          <a:p>
            <a:pPr>
              <a:spcBef>
                <a:spcPts val="200"/>
              </a:spcBef>
              <a:buClr>
                <a:srgbClr val="3289B4"/>
              </a:buClr>
            </a:pPr>
            <a:endParaRPr lang="en-US" sz="2400" dirty="0"/>
          </a:p>
          <a:p>
            <a:pPr marL="342900" indent="-342900">
              <a:spcBef>
                <a:spcPts val="200"/>
              </a:spcBef>
              <a:buClr>
                <a:srgbClr val="3289B4"/>
              </a:buClr>
              <a:buFont typeface="Webdings" panose="05030102010509060703" pitchFamily="18" charset="2"/>
              <a:buChar char="4"/>
            </a:pPr>
            <a:r>
              <a:rPr lang="en-US" sz="2400" dirty="0"/>
              <a:t>Three National Parks</a:t>
            </a:r>
          </a:p>
          <a:p>
            <a:pPr marL="800100" lvl="1" indent="-342900">
              <a:spcBef>
                <a:spcPts val="200"/>
              </a:spcBef>
              <a:buClr>
                <a:srgbClr val="3289B4"/>
              </a:buClr>
              <a:buFont typeface="Webdings" panose="05030102010509060703" pitchFamily="18" charset="2"/>
              <a:buChar char="4"/>
            </a:pPr>
            <a:r>
              <a:rPr lang="en-US" sz="1800" dirty="0"/>
              <a:t>Corcovado</a:t>
            </a:r>
          </a:p>
          <a:p>
            <a:pPr marL="800100" lvl="1" indent="-342900">
              <a:spcBef>
                <a:spcPts val="200"/>
              </a:spcBef>
              <a:buClr>
                <a:srgbClr val="3289B4"/>
              </a:buClr>
              <a:buFont typeface="Webdings" panose="05030102010509060703" pitchFamily="18" charset="2"/>
              <a:buChar char="4"/>
            </a:pPr>
            <a:r>
              <a:rPr lang="en-US" sz="1800" dirty="0" err="1"/>
              <a:t>Piedras</a:t>
            </a:r>
            <a:r>
              <a:rPr lang="en-US" sz="1800" dirty="0"/>
              <a:t> </a:t>
            </a:r>
            <a:r>
              <a:rPr lang="en-US" sz="1800" dirty="0" err="1"/>
              <a:t>Blancas</a:t>
            </a:r>
            <a:endParaRPr lang="en-US" sz="1800" dirty="0"/>
          </a:p>
          <a:p>
            <a:pPr marL="800100" lvl="1" indent="-342900">
              <a:spcBef>
                <a:spcPts val="200"/>
              </a:spcBef>
              <a:buClr>
                <a:srgbClr val="3289B4"/>
              </a:buClr>
              <a:buFont typeface="Webdings" panose="05030102010509060703" pitchFamily="18" charset="2"/>
              <a:buChar char="4"/>
            </a:pPr>
            <a:r>
              <a:rPr lang="en-US" sz="1800" dirty="0" err="1"/>
              <a:t>Terraba</a:t>
            </a:r>
            <a:r>
              <a:rPr lang="en-US" sz="1800" dirty="0"/>
              <a:t> </a:t>
            </a:r>
            <a:r>
              <a:rPr lang="en-US" sz="1800" dirty="0" err="1"/>
              <a:t>Sierpe</a:t>
            </a:r>
            <a:r>
              <a:rPr lang="en-US" sz="1800" dirty="0"/>
              <a:t> </a:t>
            </a:r>
          </a:p>
          <a:p>
            <a:pPr lvl="1">
              <a:spcBef>
                <a:spcPts val="200"/>
              </a:spcBef>
              <a:buClr>
                <a:srgbClr val="3289B4"/>
              </a:buClr>
            </a:pPr>
            <a:endParaRPr lang="en-US" sz="2400" dirty="0"/>
          </a:p>
          <a:p>
            <a:pPr marL="342900" indent="-342900">
              <a:spcBef>
                <a:spcPts val="200"/>
              </a:spcBef>
              <a:buClr>
                <a:srgbClr val="3289B4"/>
              </a:buClr>
              <a:buFont typeface="Webdings" panose="05030102010509060703" pitchFamily="18" charset="2"/>
              <a:buChar char="4"/>
            </a:pPr>
            <a:r>
              <a:rPr lang="en-US" sz="2400" dirty="0"/>
              <a:t>Case Studies around the Peninsula</a:t>
            </a:r>
          </a:p>
          <a:p>
            <a:pPr marL="342900" indent="-342900">
              <a:spcBef>
                <a:spcPts val="200"/>
              </a:spcBef>
              <a:buClr>
                <a:srgbClr val="3289B4"/>
              </a:buClr>
              <a:buFont typeface="Webdings" panose="05030102010509060703" pitchFamily="18" charset="2"/>
              <a:buChar char="4"/>
            </a:pPr>
            <a:endParaRPr lang="en-US" sz="2400" dirty="0"/>
          </a:p>
          <a:p>
            <a:pPr>
              <a:spcBef>
                <a:spcPts val="200"/>
              </a:spcBef>
              <a:buClr>
                <a:srgbClr val="3289B4"/>
              </a:buClr>
            </a:pPr>
            <a:endParaRPr lang="en-US" sz="2400" dirty="0"/>
          </a:p>
          <a:p>
            <a:endParaRPr lang="en-US" sz="2400" dirty="0"/>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7789" y="939397"/>
            <a:ext cx="1598211" cy="1520024"/>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3" name="TextBox 22"/>
          <p:cNvSpPr txBox="1"/>
          <p:nvPr/>
        </p:nvSpPr>
        <p:spPr>
          <a:xfrm>
            <a:off x="4941596" y="1085448"/>
            <a:ext cx="1133756" cy="430887"/>
          </a:xfrm>
          <a:prstGeom prst="rect">
            <a:avLst/>
          </a:prstGeom>
        </p:spPr>
        <p:txBody>
          <a:bodyPr wrap="square" numCol="1" spcCol="640080" rtlCol="0">
            <a:spAutoFit/>
          </a:bodyPr>
          <a:lstStyle/>
          <a:p>
            <a:pPr algn="just"/>
            <a:r>
              <a:rPr lang="en-US" sz="1100" b="1" spc="400" dirty="0">
                <a:solidFill>
                  <a:schemeClr val="bg1">
                    <a:lumMod val="85000"/>
                  </a:schemeClr>
                </a:solidFill>
              </a:rPr>
              <a:t>Costa</a:t>
            </a:r>
          </a:p>
          <a:p>
            <a:pPr algn="just"/>
            <a:r>
              <a:rPr lang="en-US" sz="1100" b="1" spc="400" dirty="0">
                <a:solidFill>
                  <a:schemeClr val="bg1">
                    <a:lumMod val="85000"/>
                  </a:schemeClr>
                </a:solidFill>
              </a:rPr>
              <a:t> Rica</a:t>
            </a:r>
          </a:p>
        </p:txBody>
      </p:sp>
    </p:spTree>
    <p:extLst>
      <p:ext uri="{BB962C8B-B14F-4D97-AF65-F5344CB8AC3E}">
        <p14:creationId xmlns:p14="http://schemas.microsoft.com/office/powerpoint/2010/main" val="2460465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Acknowledgments </a:t>
            </a:r>
          </a:p>
        </p:txBody>
      </p:sp>
      <p:sp>
        <p:nvSpPr>
          <p:cNvPr id="5" name="Text Placeholder 1"/>
          <p:cNvSpPr txBox="1">
            <a:spLocks/>
          </p:cNvSpPr>
          <p:nvPr/>
        </p:nvSpPr>
        <p:spPr>
          <a:xfrm>
            <a:off x="317480" y="1109669"/>
            <a:ext cx="5799219" cy="4826656"/>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5400" b="1" kern="1200">
                <a:solidFill>
                  <a:schemeClr val="bg1">
                    <a:lumMod val="6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gn="l"/>
            <a:r>
              <a:rPr lang="en-US" sz="1800" dirty="0">
                <a:solidFill>
                  <a:srgbClr val="3289B4"/>
                </a:solidFill>
                <a:ea typeface="+mj-ea"/>
                <a:cs typeface="+mj-cs"/>
              </a:rPr>
              <a:t>Science Advisor </a:t>
            </a:r>
          </a:p>
          <a:p>
            <a:pPr marL="342900" indent="-342900" algn="l">
              <a:lnSpc>
                <a:spcPct val="100000"/>
              </a:lnSpc>
              <a:spcBef>
                <a:spcPts val="200"/>
              </a:spcBef>
              <a:buClr>
                <a:srgbClr val="3289B4"/>
              </a:buClr>
              <a:buFont typeface="Webdings" panose="05030102010509060703" pitchFamily="18" charset="2"/>
              <a:buChar char="4"/>
            </a:pPr>
            <a:r>
              <a:rPr lang="en-US" sz="1800" b="0" dirty="0">
                <a:solidFill>
                  <a:schemeClr val="tx1">
                    <a:lumMod val="75000"/>
                    <a:lumOff val="25000"/>
                  </a:schemeClr>
                </a:solidFill>
              </a:rPr>
              <a:t>Dr. Marguerite Madden, Director for Center for Geospatial Research, University of Georgia</a:t>
            </a:r>
          </a:p>
          <a:p>
            <a:pPr algn="l">
              <a:lnSpc>
                <a:spcPct val="100000"/>
              </a:lnSpc>
              <a:spcBef>
                <a:spcPts val="200"/>
              </a:spcBef>
              <a:buClr>
                <a:srgbClr val="3289B4"/>
              </a:buClr>
            </a:pPr>
            <a:endParaRPr lang="en-US" sz="1800" dirty="0"/>
          </a:p>
          <a:p>
            <a:pPr algn="l">
              <a:lnSpc>
                <a:spcPct val="100000"/>
              </a:lnSpc>
              <a:spcBef>
                <a:spcPts val="200"/>
              </a:spcBef>
              <a:buClr>
                <a:srgbClr val="3289B4"/>
              </a:buClr>
            </a:pPr>
            <a:endParaRPr lang="en-US" sz="1800" dirty="0"/>
          </a:p>
          <a:p>
            <a:pPr algn="l"/>
            <a:r>
              <a:rPr lang="en-US" sz="1800" dirty="0">
                <a:solidFill>
                  <a:srgbClr val="3289B4"/>
                </a:solidFill>
                <a:ea typeface="+mj-ea"/>
                <a:cs typeface="+mj-cs"/>
              </a:rPr>
              <a:t>Project Partner – </a:t>
            </a:r>
            <a:r>
              <a:rPr lang="en-US" sz="1800" dirty="0" err="1">
                <a:solidFill>
                  <a:srgbClr val="3289B4"/>
                </a:solidFill>
                <a:ea typeface="+mj-ea"/>
                <a:cs typeface="+mj-cs"/>
              </a:rPr>
              <a:t>Osa</a:t>
            </a:r>
            <a:r>
              <a:rPr lang="en-US" sz="1800" dirty="0">
                <a:solidFill>
                  <a:srgbClr val="3289B4"/>
                </a:solidFill>
                <a:ea typeface="+mj-ea"/>
                <a:cs typeface="+mj-cs"/>
              </a:rPr>
              <a:t> Conservation </a:t>
            </a:r>
          </a:p>
          <a:p>
            <a:pPr marL="342900" indent="-342900" algn="l">
              <a:lnSpc>
                <a:spcPct val="100000"/>
              </a:lnSpc>
              <a:spcBef>
                <a:spcPts val="200"/>
              </a:spcBef>
              <a:buClr>
                <a:srgbClr val="3289B4"/>
              </a:buClr>
              <a:buFont typeface="Webdings" panose="05030102010509060703" pitchFamily="18" charset="2"/>
              <a:buChar char="4"/>
            </a:pPr>
            <a:r>
              <a:rPr lang="en-US" sz="1800" b="0" dirty="0">
                <a:solidFill>
                  <a:schemeClr val="tx1">
                    <a:lumMod val="75000"/>
                    <a:lumOff val="25000"/>
                  </a:schemeClr>
                </a:solidFill>
              </a:rPr>
              <a:t>Hilary </a:t>
            </a:r>
            <a:r>
              <a:rPr lang="en-US" sz="1800" b="0" dirty="0" err="1">
                <a:solidFill>
                  <a:schemeClr val="tx1">
                    <a:lumMod val="75000"/>
                    <a:lumOff val="25000"/>
                  </a:schemeClr>
                </a:solidFill>
              </a:rPr>
              <a:t>Brumberg</a:t>
            </a:r>
            <a:r>
              <a:rPr lang="en-US" sz="1800" b="0" dirty="0">
                <a:solidFill>
                  <a:schemeClr val="tx1">
                    <a:lumMod val="75000"/>
                    <a:lumOff val="25000"/>
                  </a:schemeClr>
                </a:solidFill>
              </a:rPr>
              <a:t>, Rios </a:t>
            </a:r>
            <a:r>
              <a:rPr lang="en-US" sz="1800" b="0" dirty="0" err="1">
                <a:solidFill>
                  <a:schemeClr val="tx1">
                    <a:lumMod val="75000"/>
                    <a:lumOff val="25000"/>
                  </a:schemeClr>
                </a:solidFill>
              </a:rPr>
              <a:t>Saludables</a:t>
            </a:r>
            <a:r>
              <a:rPr lang="en-US" sz="1800" b="0" dirty="0">
                <a:solidFill>
                  <a:schemeClr val="tx1">
                    <a:lumMod val="75000"/>
                    <a:lumOff val="25000"/>
                  </a:schemeClr>
                </a:solidFill>
              </a:rPr>
              <a:t> Program Coordinator, </a:t>
            </a:r>
          </a:p>
          <a:p>
            <a:pPr marL="342900" indent="-342900" algn="l">
              <a:lnSpc>
                <a:spcPct val="100000"/>
              </a:lnSpc>
              <a:spcBef>
                <a:spcPts val="200"/>
              </a:spcBef>
              <a:buClr>
                <a:srgbClr val="3289B4"/>
              </a:buClr>
              <a:buFont typeface="Webdings" panose="05030102010509060703" pitchFamily="18" charset="2"/>
              <a:buChar char="4"/>
            </a:pPr>
            <a:r>
              <a:rPr lang="en-US" sz="1800" b="0" dirty="0">
                <a:solidFill>
                  <a:schemeClr val="tx1">
                    <a:lumMod val="75000"/>
                    <a:lumOff val="25000"/>
                  </a:schemeClr>
                </a:solidFill>
              </a:rPr>
              <a:t>Dr. Andy Whitworth, Director of Ecological Restoration and Biodiversity Conservation</a:t>
            </a:r>
          </a:p>
          <a:p>
            <a:pPr marL="342900" indent="-342900" algn="l">
              <a:lnSpc>
                <a:spcPct val="100000"/>
              </a:lnSpc>
              <a:spcBef>
                <a:spcPts val="200"/>
              </a:spcBef>
              <a:buClr>
                <a:srgbClr val="3289B4"/>
              </a:buClr>
              <a:buFont typeface="Webdings" panose="05030102010509060703" pitchFamily="18" charset="2"/>
              <a:buChar char="4"/>
            </a:pPr>
            <a:endParaRPr lang="en-US" sz="1800" b="0" dirty="0">
              <a:solidFill>
                <a:schemeClr val="tx1">
                  <a:lumMod val="75000"/>
                  <a:lumOff val="25000"/>
                </a:schemeClr>
              </a:solidFill>
            </a:endParaRPr>
          </a:p>
          <a:p>
            <a:endParaRPr lang="en-US" sz="1800" dirty="0"/>
          </a:p>
          <a:p>
            <a:endParaRPr lang="en-US" sz="1800" dirty="0"/>
          </a:p>
          <a:p>
            <a:endParaRPr lang="en-US" sz="1800" dirty="0"/>
          </a:p>
        </p:txBody>
      </p:sp>
      <p:sp>
        <p:nvSpPr>
          <p:cNvPr id="6" name="Rectangle 5"/>
          <p:cNvSpPr/>
          <p:nvPr/>
        </p:nvSpPr>
        <p:spPr>
          <a:xfrm>
            <a:off x="6380747" y="1237260"/>
            <a:ext cx="5811253" cy="4252446"/>
          </a:xfrm>
          <a:prstGeom prst="rect">
            <a:avLst/>
          </a:prstGeom>
        </p:spPr>
        <p:txBody>
          <a:bodyPr wrap="square">
            <a:spAutoFit/>
          </a:bodyPr>
          <a:lstStyle/>
          <a:p>
            <a:r>
              <a:rPr lang="en-US" b="1" dirty="0">
                <a:solidFill>
                  <a:srgbClr val="3289B4"/>
                </a:solidFill>
              </a:rPr>
              <a:t>NASA DEVELOP GA-Athens Node</a:t>
            </a:r>
          </a:p>
          <a:p>
            <a:pPr marL="342900" indent="-342900">
              <a:spcBef>
                <a:spcPts val="200"/>
              </a:spcBef>
              <a:buClr>
                <a:srgbClr val="3289B4"/>
              </a:buClr>
              <a:buFont typeface="Webdings" panose="05030102010509060703" pitchFamily="18" charset="2"/>
              <a:buChar char="4"/>
            </a:pPr>
            <a:r>
              <a:rPr lang="en-US" dirty="0">
                <a:solidFill>
                  <a:schemeClr val="tx1">
                    <a:lumMod val="75000"/>
                    <a:lumOff val="25000"/>
                  </a:schemeClr>
                </a:solidFill>
                <a:latin typeface="Century Gothic" panose="020B0502020202020204" pitchFamily="34" charset="0"/>
              </a:rPr>
              <a:t>Caren </a:t>
            </a:r>
            <a:r>
              <a:rPr lang="en-US" dirty="0" err="1">
                <a:solidFill>
                  <a:schemeClr val="tx1">
                    <a:lumMod val="75000"/>
                    <a:lumOff val="25000"/>
                  </a:schemeClr>
                </a:solidFill>
                <a:latin typeface="Century Gothic" panose="020B0502020202020204" pitchFamily="34" charset="0"/>
              </a:rPr>
              <a:t>Remillard</a:t>
            </a:r>
            <a:r>
              <a:rPr lang="en-US" dirty="0">
                <a:solidFill>
                  <a:schemeClr val="tx1">
                    <a:lumMod val="75000"/>
                    <a:lumOff val="25000"/>
                  </a:schemeClr>
                </a:solidFill>
                <a:latin typeface="Century Gothic" panose="020B0502020202020204" pitchFamily="34" charset="0"/>
              </a:rPr>
              <a:t>, Center Lead</a:t>
            </a:r>
          </a:p>
          <a:p>
            <a:pPr marL="342900" indent="-342900">
              <a:spcBef>
                <a:spcPts val="200"/>
              </a:spcBef>
              <a:buClr>
                <a:srgbClr val="3289B4"/>
              </a:buClr>
              <a:buFont typeface="Webdings" panose="05030102010509060703" pitchFamily="18" charset="2"/>
              <a:buChar char="4"/>
            </a:pPr>
            <a:r>
              <a:rPr lang="en-US" dirty="0">
                <a:solidFill>
                  <a:schemeClr val="tx1">
                    <a:lumMod val="75000"/>
                    <a:lumOff val="25000"/>
                  </a:schemeClr>
                </a:solidFill>
                <a:latin typeface="Century Gothic" panose="020B0502020202020204" pitchFamily="34" charset="0"/>
              </a:rPr>
              <a:t>Austin Stone, Communications Fellow</a:t>
            </a:r>
          </a:p>
          <a:p>
            <a:pPr marL="342900" indent="-342900">
              <a:spcBef>
                <a:spcPts val="200"/>
              </a:spcBef>
              <a:buClr>
                <a:srgbClr val="3289B4"/>
              </a:buClr>
              <a:buFont typeface="Webdings" panose="05030102010509060703" pitchFamily="18" charset="2"/>
              <a:buChar char="4"/>
            </a:pPr>
            <a:endParaRPr lang="en-US" dirty="0">
              <a:solidFill>
                <a:schemeClr val="tx1">
                  <a:lumMod val="75000"/>
                  <a:lumOff val="25000"/>
                </a:schemeClr>
              </a:solidFill>
              <a:latin typeface="Century Gothic" panose="020B0502020202020204" pitchFamily="34" charset="0"/>
            </a:endParaRPr>
          </a:p>
          <a:p>
            <a:pPr>
              <a:lnSpc>
                <a:spcPct val="100000"/>
              </a:lnSpc>
              <a:spcBef>
                <a:spcPts val="200"/>
              </a:spcBef>
              <a:buClr>
                <a:srgbClr val="3289B4"/>
              </a:buClr>
            </a:pPr>
            <a:endParaRPr lang="en-US" dirty="0"/>
          </a:p>
          <a:p>
            <a:pPr>
              <a:lnSpc>
                <a:spcPct val="100000"/>
              </a:lnSpc>
              <a:spcBef>
                <a:spcPts val="200"/>
              </a:spcBef>
              <a:buClr>
                <a:srgbClr val="3289B4"/>
              </a:buClr>
            </a:pPr>
            <a:r>
              <a:rPr lang="en-US" b="1" dirty="0">
                <a:solidFill>
                  <a:srgbClr val="3289B4"/>
                </a:solidFill>
              </a:rPr>
              <a:t>Past Members and Contributors</a:t>
            </a:r>
          </a:p>
          <a:p>
            <a:pPr marL="342900" indent="-342900">
              <a:lnSpc>
                <a:spcPct val="100000"/>
              </a:lnSpc>
              <a:spcBef>
                <a:spcPts val="200"/>
              </a:spcBef>
              <a:buClr>
                <a:srgbClr val="3289B4"/>
              </a:buClr>
              <a:buFont typeface="Webdings" panose="05030102010509060703" pitchFamily="18" charset="2"/>
              <a:buChar char="4"/>
            </a:pPr>
            <a:r>
              <a:rPr lang="en-US" dirty="0">
                <a:solidFill>
                  <a:schemeClr val="tx1">
                    <a:lumMod val="75000"/>
                    <a:lumOff val="25000"/>
                  </a:schemeClr>
                </a:solidFill>
                <a:latin typeface="Century Gothic" panose="020B0502020202020204" pitchFamily="34" charset="0"/>
              </a:rPr>
              <a:t>Dr. Sergio </a:t>
            </a:r>
            <a:r>
              <a:rPr lang="en-US" dirty="0" err="1">
                <a:solidFill>
                  <a:schemeClr val="tx1">
                    <a:lumMod val="75000"/>
                    <a:lumOff val="25000"/>
                  </a:schemeClr>
                </a:solidFill>
                <a:latin typeface="Century Gothic" panose="020B0502020202020204" pitchFamily="34" charset="0"/>
              </a:rPr>
              <a:t>Bernades</a:t>
            </a:r>
            <a:r>
              <a:rPr lang="en-US" dirty="0">
                <a:solidFill>
                  <a:schemeClr val="tx1">
                    <a:lumMod val="75000"/>
                    <a:lumOff val="25000"/>
                  </a:schemeClr>
                </a:solidFill>
                <a:latin typeface="Century Gothic" panose="020B0502020202020204" pitchFamily="34" charset="0"/>
              </a:rPr>
              <a:t>, Associate Director for Geospatial                                                                       Research, University of Georgia</a:t>
            </a:r>
          </a:p>
          <a:p>
            <a:pPr marL="342900" indent="-342900">
              <a:lnSpc>
                <a:spcPct val="100000"/>
              </a:lnSpc>
              <a:spcBef>
                <a:spcPts val="200"/>
              </a:spcBef>
              <a:buClr>
                <a:srgbClr val="3289B4"/>
              </a:buClr>
              <a:buFont typeface="Webdings" panose="05030102010509060703" pitchFamily="18" charset="2"/>
              <a:buChar char="4"/>
            </a:pPr>
            <a:r>
              <a:rPr lang="en-US" dirty="0">
                <a:solidFill>
                  <a:schemeClr val="tx1">
                    <a:lumMod val="75000"/>
                    <a:lumOff val="25000"/>
                  </a:schemeClr>
                </a:solidFill>
                <a:latin typeface="Century Gothic" panose="020B0502020202020204" pitchFamily="34" charset="0"/>
              </a:rPr>
              <a:t>Marie </a:t>
            </a:r>
            <a:r>
              <a:rPr lang="en-US" dirty="0" err="1">
                <a:solidFill>
                  <a:schemeClr val="tx1">
                    <a:lumMod val="75000"/>
                    <a:lumOff val="25000"/>
                  </a:schemeClr>
                </a:solidFill>
                <a:latin typeface="Century Gothic" panose="020B0502020202020204" pitchFamily="34" charset="0"/>
              </a:rPr>
              <a:t>Bouffard</a:t>
            </a:r>
            <a:r>
              <a:rPr lang="en-US" dirty="0">
                <a:solidFill>
                  <a:schemeClr val="tx1">
                    <a:lumMod val="75000"/>
                    <a:lumOff val="25000"/>
                  </a:schemeClr>
                </a:solidFill>
                <a:latin typeface="Century Gothic" panose="020B0502020202020204" pitchFamily="34" charset="0"/>
              </a:rPr>
              <a:t> </a:t>
            </a:r>
          </a:p>
          <a:p>
            <a:pPr marL="342900" indent="-342900">
              <a:lnSpc>
                <a:spcPct val="100000"/>
              </a:lnSpc>
              <a:spcBef>
                <a:spcPts val="200"/>
              </a:spcBef>
              <a:buClr>
                <a:srgbClr val="3289B4"/>
              </a:buClr>
              <a:buFont typeface="Webdings" panose="05030102010509060703" pitchFamily="18" charset="2"/>
              <a:buChar char="4"/>
            </a:pPr>
            <a:r>
              <a:rPr lang="en-US" dirty="0">
                <a:solidFill>
                  <a:schemeClr val="tx1">
                    <a:lumMod val="75000"/>
                    <a:lumOff val="25000"/>
                  </a:schemeClr>
                </a:solidFill>
                <a:latin typeface="Century Gothic" panose="020B0502020202020204" pitchFamily="34" charset="0"/>
              </a:rPr>
              <a:t>Candice Lee </a:t>
            </a:r>
          </a:p>
          <a:p>
            <a:pPr marL="342900" indent="-342900">
              <a:lnSpc>
                <a:spcPct val="100000"/>
              </a:lnSpc>
              <a:spcBef>
                <a:spcPts val="200"/>
              </a:spcBef>
              <a:buClr>
                <a:srgbClr val="3289B4"/>
              </a:buClr>
              <a:buFont typeface="Webdings" panose="05030102010509060703" pitchFamily="18" charset="2"/>
              <a:buChar char="4"/>
            </a:pPr>
            <a:r>
              <a:rPr lang="en-US" dirty="0">
                <a:solidFill>
                  <a:schemeClr val="tx1">
                    <a:lumMod val="75000"/>
                    <a:lumOff val="25000"/>
                  </a:schemeClr>
                </a:solidFill>
                <a:latin typeface="Century Gothic" panose="020B0502020202020204" pitchFamily="34" charset="0"/>
              </a:rPr>
              <a:t>Emily Pauline </a:t>
            </a:r>
          </a:p>
          <a:p>
            <a:pPr marL="342900" indent="-342900">
              <a:lnSpc>
                <a:spcPct val="100000"/>
              </a:lnSpc>
              <a:spcBef>
                <a:spcPts val="200"/>
              </a:spcBef>
              <a:buClr>
                <a:srgbClr val="3289B4"/>
              </a:buClr>
              <a:buFont typeface="Webdings" panose="05030102010509060703" pitchFamily="18" charset="2"/>
              <a:buChar char="4"/>
            </a:pPr>
            <a:r>
              <a:rPr lang="en-US" dirty="0">
                <a:solidFill>
                  <a:schemeClr val="tx1">
                    <a:lumMod val="75000"/>
                    <a:lumOff val="25000"/>
                  </a:schemeClr>
                </a:solidFill>
                <a:latin typeface="Century Gothic" panose="020B0502020202020204" pitchFamily="34" charset="0"/>
              </a:rPr>
              <a:t>Sam Tingle </a:t>
            </a:r>
          </a:p>
          <a:p>
            <a:pPr>
              <a:lnSpc>
                <a:spcPct val="100000"/>
              </a:lnSpc>
              <a:spcBef>
                <a:spcPts val="200"/>
              </a:spcBef>
              <a:buClr>
                <a:srgbClr val="3289B4"/>
              </a:buClr>
            </a:pPr>
            <a:r>
              <a:rPr lang="en-US" dirty="0"/>
              <a:t> </a:t>
            </a:r>
          </a:p>
        </p:txBody>
      </p:sp>
    </p:spTree>
    <p:extLst>
      <p:ext uri="{BB962C8B-B14F-4D97-AF65-F5344CB8AC3E}">
        <p14:creationId xmlns:p14="http://schemas.microsoft.com/office/powerpoint/2010/main" val="24874661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Partner</a:t>
            </a:r>
          </a:p>
        </p:txBody>
      </p:sp>
      <p:sp>
        <p:nvSpPr>
          <p:cNvPr id="4" name="Text Placeholder 3"/>
          <p:cNvSpPr>
            <a:spLocks noGrp="1"/>
          </p:cNvSpPr>
          <p:nvPr>
            <p:ph type="body" sz="half" idx="2"/>
          </p:nvPr>
        </p:nvSpPr>
        <p:spPr>
          <a:xfrm>
            <a:off x="511057" y="1267836"/>
            <a:ext cx="8680077" cy="5880478"/>
          </a:xfrm>
        </p:spPr>
        <p:txBody>
          <a:bodyPr>
            <a:normAutofit/>
          </a:bodyPr>
          <a:lstStyle/>
          <a:p>
            <a:pPr lvl="0">
              <a:spcBef>
                <a:spcPts val="200"/>
              </a:spcBef>
              <a:spcAft>
                <a:spcPts val="1200"/>
              </a:spcAft>
              <a:buClr>
                <a:srgbClr val="3289B4"/>
              </a:buClr>
            </a:pPr>
            <a:r>
              <a:rPr lang="en-US" sz="3600" b="1" dirty="0">
                <a:solidFill>
                  <a:srgbClr val="3289B4"/>
                </a:solidFill>
              </a:rPr>
              <a:t>    </a:t>
            </a:r>
            <a:r>
              <a:rPr lang="en-US" sz="3600" b="1" dirty="0" err="1">
                <a:solidFill>
                  <a:srgbClr val="3289B4"/>
                </a:solidFill>
              </a:rPr>
              <a:t>Osa</a:t>
            </a:r>
            <a:r>
              <a:rPr lang="en-US" sz="3600" b="1" dirty="0">
                <a:solidFill>
                  <a:srgbClr val="3289B4"/>
                </a:solidFill>
              </a:rPr>
              <a:t> Conservation </a:t>
            </a:r>
          </a:p>
          <a:p>
            <a:pPr marL="800100" lvl="1" indent="-342900">
              <a:spcBef>
                <a:spcPts val="200"/>
              </a:spcBef>
              <a:buClr>
                <a:srgbClr val="3289B4"/>
              </a:buClr>
              <a:buFont typeface="Webdings" panose="05030102010509060703" pitchFamily="18" charset="2"/>
              <a:buChar char="4"/>
            </a:pPr>
            <a:r>
              <a:rPr lang="en-US" sz="2400" dirty="0"/>
              <a:t>Dedicated to protecting the biodiversity of the     Osa Peninsula</a:t>
            </a:r>
          </a:p>
          <a:p>
            <a:pPr lvl="1">
              <a:spcBef>
                <a:spcPts val="200"/>
              </a:spcBef>
              <a:buClr>
                <a:srgbClr val="3289B4"/>
              </a:buClr>
            </a:pPr>
            <a:endParaRPr lang="en-US" sz="2400" dirty="0"/>
          </a:p>
          <a:p>
            <a:pPr marL="800100" lvl="1" indent="-342900">
              <a:spcBef>
                <a:spcPts val="200"/>
              </a:spcBef>
              <a:buClr>
                <a:srgbClr val="3289B4"/>
              </a:buClr>
              <a:buFont typeface="Webdings" panose="05030102010509060703" pitchFamily="18" charset="2"/>
              <a:buChar char="4"/>
            </a:pPr>
            <a:r>
              <a:rPr lang="en-US" sz="2400" dirty="0"/>
              <a:t>Hilary </a:t>
            </a:r>
            <a:r>
              <a:rPr lang="en-US" sz="2400" dirty="0" err="1"/>
              <a:t>Brumberg</a:t>
            </a:r>
            <a:r>
              <a:rPr lang="en-US" sz="2400" dirty="0"/>
              <a:t> and Dr. Andy Whitworth</a:t>
            </a:r>
          </a:p>
          <a:p>
            <a:endParaRPr lang="en-US" sz="2800"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8103" b="22343"/>
          <a:stretch/>
        </p:blipFill>
        <p:spPr>
          <a:xfrm>
            <a:off x="0" y="4208075"/>
            <a:ext cx="12192000" cy="2601799"/>
          </a:xfrm>
          <a:prstGeom prst="rect">
            <a:avLst/>
          </a:prstGeom>
        </p:spPr>
      </p:pic>
      <p:sp>
        <p:nvSpPr>
          <p:cNvPr id="8" name="TextBox 7"/>
          <p:cNvSpPr txBox="1"/>
          <p:nvPr/>
        </p:nvSpPr>
        <p:spPr>
          <a:xfrm>
            <a:off x="10137651" y="6532875"/>
            <a:ext cx="2191244" cy="276999"/>
          </a:xfrm>
          <a:prstGeom prst="rect">
            <a:avLst/>
          </a:prstGeom>
          <a:noFill/>
        </p:spPr>
        <p:txBody>
          <a:bodyPr wrap="square" rtlCol="0">
            <a:spAutoFit/>
          </a:bodyPr>
          <a:lstStyle/>
          <a:p>
            <a:r>
              <a:rPr lang="en-US" sz="1200" dirty="0">
                <a:solidFill>
                  <a:schemeClr val="bg1"/>
                </a:solidFill>
              </a:rPr>
              <a:t>Credit: Osa Conservation </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17583" y="844549"/>
            <a:ext cx="2356701" cy="3142268"/>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9809489" y="3709818"/>
            <a:ext cx="2191244" cy="276999"/>
          </a:xfrm>
          <a:prstGeom prst="rect">
            <a:avLst/>
          </a:prstGeom>
          <a:noFill/>
        </p:spPr>
        <p:txBody>
          <a:bodyPr wrap="square" rtlCol="0">
            <a:spAutoFit/>
          </a:bodyPr>
          <a:lstStyle/>
          <a:p>
            <a:pPr algn="ctr"/>
            <a:r>
              <a:rPr lang="en-US" sz="1200" dirty="0">
                <a:solidFill>
                  <a:schemeClr val="bg1"/>
                </a:solidFill>
              </a:rPr>
              <a:t>Credit: Hilary </a:t>
            </a:r>
            <a:r>
              <a:rPr lang="en-US" sz="1200" dirty="0" err="1">
                <a:solidFill>
                  <a:schemeClr val="bg1"/>
                </a:solidFill>
              </a:rPr>
              <a:t>Brumberg</a:t>
            </a:r>
            <a:endParaRPr lang="en-US" sz="1200" dirty="0">
              <a:solidFill>
                <a:schemeClr val="bg1"/>
              </a:solidFill>
            </a:endParaRPr>
          </a:p>
        </p:txBody>
      </p:sp>
    </p:spTree>
    <p:extLst>
      <p:ext uri="{BB962C8B-B14F-4D97-AF65-F5344CB8AC3E}">
        <p14:creationId xmlns:p14="http://schemas.microsoft.com/office/powerpoint/2010/main" val="29123629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Community Concerns </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44000"/>
          <a:stretch/>
        </p:blipFill>
        <p:spPr>
          <a:xfrm>
            <a:off x="0" y="4892842"/>
            <a:ext cx="12192000" cy="1934458"/>
          </a:xfrm>
          <a:prstGeom prst="rect">
            <a:avLst/>
          </a:prstGeom>
        </p:spPr>
      </p:pic>
      <p:sp>
        <p:nvSpPr>
          <p:cNvPr id="5" name="TextBox 4"/>
          <p:cNvSpPr txBox="1"/>
          <p:nvPr/>
        </p:nvSpPr>
        <p:spPr>
          <a:xfrm>
            <a:off x="10170695" y="6574658"/>
            <a:ext cx="3657600" cy="276999"/>
          </a:xfrm>
          <a:prstGeom prst="rect">
            <a:avLst/>
          </a:prstGeom>
          <a:noFill/>
        </p:spPr>
        <p:txBody>
          <a:bodyPr wrap="square" rtlCol="0">
            <a:spAutoFit/>
          </a:bodyPr>
          <a:lstStyle/>
          <a:p>
            <a:r>
              <a:rPr lang="en-US" sz="1200" dirty="0">
                <a:solidFill>
                  <a:schemeClr val="bg1"/>
                </a:solidFill>
              </a:rPr>
              <a:t>Credit: Osa Conservation </a:t>
            </a:r>
          </a:p>
        </p:txBody>
      </p:sp>
      <p:sp>
        <p:nvSpPr>
          <p:cNvPr id="7" name="Text Placeholder 3"/>
          <p:cNvSpPr txBox="1">
            <a:spLocks/>
          </p:cNvSpPr>
          <p:nvPr/>
        </p:nvSpPr>
        <p:spPr>
          <a:xfrm>
            <a:off x="266639" y="975718"/>
            <a:ext cx="11658721" cy="3917124"/>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lnSpc>
                <a:spcPct val="100000"/>
              </a:lnSpc>
              <a:spcBef>
                <a:spcPts val="200"/>
              </a:spcBef>
              <a:spcAft>
                <a:spcPts val="1800"/>
              </a:spcAft>
              <a:buClr>
                <a:srgbClr val="3289B4"/>
              </a:buClr>
              <a:buFont typeface="Webdings" panose="05030102010509060703" pitchFamily="18" charset="2"/>
              <a:buChar char="4"/>
            </a:pPr>
            <a:r>
              <a:rPr lang="en-US" sz="2200" b="1" dirty="0">
                <a:solidFill>
                  <a:srgbClr val="3289B4"/>
                </a:solidFill>
                <a:ea typeface="+mj-ea"/>
                <a:cs typeface="+mj-cs"/>
              </a:rPr>
              <a:t>Human Impact: </a:t>
            </a:r>
            <a:r>
              <a:rPr lang="en-US" sz="2200" dirty="0"/>
              <a:t>Deforestation and the extensive use of pesticides and fertilizers have led to </a:t>
            </a:r>
            <a:r>
              <a:rPr lang="en-US" sz="2200" b="1" dirty="0"/>
              <a:t>water pollution and a loss of biodiversity,</a:t>
            </a:r>
            <a:r>
              <a:rPr lang="en-US" sz="2200" dirty="0"/>
              <a:t> specifically increasing the need to protect </a:t>
            </a:r>
            <a:r>
              <a:rPr lang="en-US" sz="2200" b="1" dirty="0"/>
              <a:t>biological corridors</a:t>
            </a:r>
          </a:p>
          <a:p>
            <a:pPr marL="342900" indent="-342900">
              <a:lnSpc>
                <a:spcPct val="100000"/>
              </a:lnSpc>
              <a:spcBef>
                <a:spcPts val="200"/>
              </a:spcBef>
              <a:spcAft>
                <a:spcPts val="1800"/>
              </a:spcAft>
              <a:buClr>
                <a:srgbClr val="3289B4"/>
              </a:buClr>
              <a:buFont typeface="Webdings" panose="05030102010509060703" pitchFamily="18" charset="2"/>
              <a:buChar char="4"/>
            </a:pPr>
            <a:r>
              <a:rPr lang="en-US" sz="2200" b="1" dirty="0">
                <a:solidFill>
                  <a:srgbClr val="3289B4"/>
                </a:solidFill>
              </a:rPr>
              <a:t>Economic Importance: </a:t>
            </a:r>
            <a:r>
              <a:rPr lang="en-US" sz="2200" dirty="0"/>
              <a:t>Ecosystem health and biodiversity in the area hold major economic importance to residents</a:t>
            </a:r>
          </a:p>
          <a:p>
            <a:pPr marL="342900" indent="-342900">
              <a:lnSpc>
                <a:spcPct val="100000"/>
              </a:lnSpc>
              <a:spcBef>
                <a:spcPts val="200"/>
              </a:spcBef>
              <a:spcAft>
                <a:spcPts val="1800"/>
              </a:spcAft>
              <a:buClr>
                <a:srgbClr val="3289B4"/>
              </a:buClr>
              <a:buFont typeface="Webdings" panose="05030102010509060703" pitchFamily="18" charset="2"/>
              <a:buChar char="4"/>
            </a:pPr>
            <a:r>
              <a:rPr lang="en-US" sz="2200" b="1" dirty="0">
                <a:solidFill>
                  <a:srgbClr val="3289B4"/>
                </a:solidFill>
              </a:rPr>
              <a:t>Watershed Health: </a:t>
            </a:r>
            <a:r>
              <a:rPr lang="en-US" sz="2200" dirty="0"/>
              <a:t>It is vital to understand </a:t>
            </a:r>
            <a:r>
              <a:rPr lang="en-US" sz="2200" b="1" dirty="0"/>
              <a:t>watershed degradation impacts</a:t>
            </a:r>
            <a:r>
              <a:rPr lang="en-US" sz="2200" dirty="0"/>
              <a:t>. Specifically, sedimentation and pollution are threatening the biodiversity and stability of the region’s wetland ecosystems </a:t>
            </a:r>
          </a:p>
          <a:p>
            <a:pPr marL="342900" indent="-342900">
              <a:lnSpc>
                <a:spcPct val="100000"/>
              </a:lnSpc>
              <a:spcBef>
                <a:spcPts val="200"/>
              </a:spcBef>
              <a:spcAft>
                <a:spcPts val="1800"/>
              </a:spcAft>
              <a:buClr>
                <a:srgbClr val="3289B4"/>
              </a:buClr>
              <a:buFont typeface="Webdings" panose="05030102010509060703" pitchFamily="18" charset="2"/>
              <a:buChar char="4"/>
            </a:pPr>
            <a:r>
              <a:rPr lang="en-US" sz="2200" b="1" dirty="0">
                <a:solidFill>
                  <a:srgbClr val="3289B4"/>
                </a:solidFill>
              </a:rPr>
              <a:t>Public Outreach: </a:t>
            </a:r>
            <a:r>
              <a:rPr lang="en-US" sz="2200" dirty="0"/>
              <a:t>There is a </a:t>
            </a:r>
            <a:r>
              <a:rPr lang="en-US" sz="2200" b="1" dirty="0"/>
              <a:t>need for data on land use change </a:t>
            </a:r>
            <a:r>
              <a:rPr lang="en-US" sz="2200" dirty="0"/>
              <a:t>in the Osa Peninsula to inform local conservation strategies, environmental policy, and public education</a:t>
            </a:r>
          </a:p>
          <a:p>
            <a:pPr>
              <a:spcBef>
                <a:spcPts val="200"/>
              </a:spcBef>
              <a:spcAft>
                <a:spcPts val="1800"/>
              </a:spcAft>
              <a:buClr>
                <a:srgbClr val="3289B4"/>
              </a:buClr>
            </a:pPr>
            <a:endParaRPr lang="en-US" dirty="0"/>
          </a:p>
          <a:p>
            <a:endParaRPr lang="en-US" dirty="0"/>
          </a:p>
        </p:txBody>
      </p:sp>
    </p:spTree>
    <p:extLst>
      <p:ext uri="{BB962C8B-B14F-4D97-AF65-F5344CB8AC3E}">
        <p14:creationId xmlns:p14="http://schemas.microsoft.com/office/powerpoint/2010/main" val="39356786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 </a:t>
            </a:r>
          </a:p>
        </p:txBody>
      </p:sp>
      <p:sp>
        <p:nvSpPr>
          <p:cNvPr id="4" name="Text Placeholder 3"/>
          <p:cNvSpPr>
            <a:spLocks noGrp="1"/>
          </p:cNvSpPr>
          <p:nvPr>
            <p:ph type="body" sz="half" idx="2"/>
          </p:nvPr>
        </p:nvSpPr>
        <p:spPr>
          <a:xfrm>
            <a:off x="523337" y="1199213"/>
            <a:ext cx="11465111" cy="4862777"/>
          </a:xfrm>
        </p:spPr>
        <p:txBody>
          <a:bodyPr>
            <a:normAutofit/>
          </a:bodyPr>
          <a:lstStyle/>
          <a:p>
            <a:pPr marL="342900" indent="-342900">
              <a:lnSpc>
                <a:spcPct val="100000"/>
              </a:lnSpc>
              <a:spcBef>
                <a:spcPts val="200"/>
              </a:spcBef>
              <a:spcAft>
                <a:spcPts val="2400"/>
              </a:spcAft>
              <a:buClr>
                <a:srgbClr val="3289B4"/>
              </a:buClr>
              <a:buFont typeface="Webdings" panose="05030102010509060703" pitchFamily="18" charset="2"/>
              <a:buChar char="4"/>
            </a:pPr>
            <a:r>
              <a:rPr lang="en-US" b="1" dirty="0">
                <a:solidFill>
                  <a:srgbClr val="3289B4"/>
                </a:solidFill>
                <a:ea typeface="+mj-ea"/>
                <a:cs typeface="+mj-cs"/>
              </a:rPr>
              <a:t>Refine </a:t>
            </a:r>
            <a:r>
              <a:rPr lang="en-US" b="1" dirty="0"/>
              <a:t>time series maps </a:t>
            </a:r>
            <a:r>
              <a:rPr lang="en-US" dirty="0"/>
              <a:t>of land use and land cover change in the Osa Peninsula for the years 1987, 1997 and 2017</a:t>
            </a:r>
          </a:p>
          <a:p>
            <a:pPr marL="342900" indent="-342900">
              <a:lnSpc>
                <a:spcPct val="110000"/>
              </a:lnSpc>
              <a:spcBef>
                <a:spcPts val="200"/>
              </a:spcBef>
              <a:buClr>
                <a:srgbClr val="3289B4"/>
              </a:buClr>
              <a:buFont typeface="Webdings" panose="05030102010509060703" pitchFamily="18" charset="2"/>
              <a:buChar char="4"/>
            </a:pPr>
            <a:r>
              <a:rPr lang="en-US" b="1" dirty="0">
                <a:solidFill>
                  <a:srgbClr val="3289B4"/>
                </a:solidFill>
                <a:ea typeface="+mj-ea"/>
                <a:cs typeface="+mj-cs"/>
              </a:rPr>
              <a:t>Evaluate</a:t>
            </a:r>
            <a:r>
              <a:rPr lang="en-US" dirty="0"/>
              <a:t> land use and land cover change </a:t>
            </a:r>
            <a:r>
              <a:rPr lang="en-US" b="1" dirty="0"/>
              <a:t>pre- and post-1996 Forest Law 7575 </a:t>
            </a:r>
          </a:p>
          <a:p>
            <a:pPr marL="800100" lvl="1" indent="-342900">
              <a:lnSpc>
                <a:spcPct val="110000"/>
              </a:lnSpc>
              <a:spcBef>
                <a:spcPts val="200"/>
              </a:spcBef>
              <a:buClr>
                <a:srgbClr val="3289B4"/>
              </a:buClr>
              <a:buFont typeface="Webdings" panose="05030102010509060703" pitchFamily="18" charset="2"/>
              <a:buChar char="4"/>
            </a:pPr>
            <a:r>
              <a:rPr lang="en-US" sz="1800" dirty="0"/>
              <a:t>1996 Forest Law: Protected riparian zones and established the current Payment for Environmental Services program (PES)</a:t>
            </a:r>
          </a:p>
          <a:p>
            <a:pPr marL="800100" lvl="1" indent="-342900">
              <a:lnSpc>
                <a:spcPct val="110000"/>
              </a:lnSpc>
              <a:spcBef>
                <a:spcPts val="200"/>
              </a:spcBef>
              <a:buClr>
                <a:srgbClr val="3289B4"/>
              </a:buClr>
              <a:buFont typeface="Webdings" panose="05030102010509060703" pitchFamily="18" charset="2"/>
              <a:buChar char="4"/>
            </a:pPr>
            <a:endParaRPr lang="en-US" sz="2000" dirty="0"/>
          </a:p>
          <a:p>
            <a:pPr marL="342900" indent="-342900">
              <a:lnSpc>
                <a:spcPct val="100000"/>
              </a:lnSpc>
              <a:spcBef>
                <a:spcPts val="200"/>
              </a:spcBef>
              <a:spcAft>
                <a:spcPts val="2400"/>
              </a:spcAft>
              <a:buClr>
                <a:srgbClr val="3289B4"/>
              </a:buClr>
              <a:buFont typeface="Webdings" panose="05030102010509060703" pitchFamily="18" charset="2"/>
              <a:buChar char="4"/>
            </a:pPr>
            <a:r>
              <a:rPr lang="en-US" b="1" dirty="0">
                <a:solidFill>
                  <a:srgbClr val="3289B4"/>
                </a:solidFill>
                <a:ea typeface="+mj-ea"/>
                <a:cs typeface="+mj-cs"/>
              </a:rPr>
              <a:t>Assess and predict </a:t>
            </a:r>
            <a:r>
              <a:rPr lang="en-US" dirty="0"/>
              <a:t>watershed impacts in the Osa Peninsula region incorporating land cover and terrain data </a:t>
            </a:r>
          </a:p>
          <a:p>
            <a:pPr marL="342900" indent="-342900">
              <a:lnSpc>
                <a:spcPct val="100000"/>
              </a:lnSpc>
              <a:spcBef>
                <a:spcPts val="200"/>
              </a:spcBef>
              <a:spcAft>
                <a:spcPts val="2400"/>
              </a:spcAft>
              <a:buClr>
                <a:srgbClr val="3289B4"/>
              </a:buClr>
              <a:buFont typeface="Webdings" panose="05030102010509060703" pitchFamily="18" charset="2"/>
              <a:buChar char="4"/>
            </a:pPr>
            <a:r>
              <a:rPr lang="en-US" b="1" dirty="0">
                <a:solidFill>
                  <a:srgbClr val="3289B4"/>
                </a:solidFill>
                <a:ea typeface="+mj-ea"/>
                <a:cs typeface="+mj-cs"/>
              </a:rPr>
              <a:t>Create</a:t>
            </a:r>
            <a:r>
              <a:rPr lang="en-US" dirty="0"/>
              <a:t> accessible public outreach materials </a:t>
            </a:r>
            <a:r>
              <a:rPr lang="en-US" b="1" dirty="0"/>
              <a:t>to inform the local community</a:t>
            </a:r>
            <a:r>
              <a:rPr lang="en-US" dirty="0"/>
              <a:t> on land use change and water quality impacts within the region</a:t>
            </a:r>
          </a:p>
          <a:p>
            <a:pPr marL="342900" indent="-342900">
              <a:spcBef>
                <a:spcPts val="200"/>
              </a:spcBef>
              <a:buClr>
                <a:srgbClr val="3289B4"/>
              </a:buClr>
              <a:buFont typeface="Webdings" panose="05030102010509060703" pitchFamily="18" charset="2"/>
              <a:buChar char="4"/>
            </a:pPr>
            <a:endParaRPr lang="en-US" dirty="0"/>
          </a:p>
          <a:p>
            <a:pPr marL="342900" indent="-342900">
              <a:spcBef>
                <a:spcPts val="200"/>
              </a:spcBef>
              <a:buClr>
                <a:srgbClr val="3289B4"/>
              </a:buClr>
              <a:buFont typeface="Webdings" panose="05030102010509060703" pitchFamily="18" charset="2"/>
              <a:buChar char="4"/>
            </a:pPr>
            <a:endParaRPr lang="en-US" dirty="0"/>
          </a:p>
          <a:p>
            <a:endParaRPr lang="en-US" dirty="0"/>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5566611"/>
            <a:ext cx="12192000" cy="1256252"/>
          </a:xfrm>
          <a:prstGeom prst="rect">
            <a:avLst/>
          </a:prstGeom>
        </p:spPr>
      </p:pic>
      <p:sp>
        <p:nvSpPr>
          <p:cNvPr id="6" name="TextBox 5"/>
          <p:cNvSpPr txBox="1"/>
          <p:nvPr/>
        </p:nvSpPr>
        <p:spPr>
          <a:xfrm>
            <a:off x="10159648" y="6529821"/>
            <a:ext cx="3657600" cy="276999"/>
          </a:xfrm>
          <a:prstGeom prst="rect">
            <a:avLst/>
          </a:prstGeom>
          <a:noFill/>
        </p:spPr>
        <p:txBody>
          <a:bodyPr wrap="square" rtlCol="0">
            <a:spAutoFit/>
          </a:bodyPr>
          <a:lstStyle/>
          <a:p>
            <a:r>
              <a:rPr lang="en-US" sz="1200" dirty="0">
                <a:solidFill>
                  <a:schemeClr val="bg1"/>
                </a:solidFill>
              </a:rPr>
              <a:t>Credit: Osa Conservation </a:t>
            </a:r>
          </a:p>
        </p:txBody>
      </p:sp>
    </p:spTree>
    <p:extLst>
      <p:ext uri="{BB962C8B-B14F-4D97-AF65-F5344CB8AC3E}">
        <p14:creationId xmlns:p14="http://schemas.microsoft.com/office/powerpoint/2010/main" val="289847453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400800" y="1019809"/>
            <a:ext cx="5113538" cy="5538340"/>
          </a:xfrm>
          <a:prstGeom prst="rect">
            <a:avLst/>
          </a:prstGeom>
          <a:solidFill>
            <a:srgbClr val="3289B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schemeClr val="tx1"/>
              </a:solidFill>
            </a:endParaRPr>
          </a:p>
          <a:p>
            <a:pPr algn="ctr"/>
            <a:endParaRPr lang="en-US" b="1" dirty="0">
              <a:solidFill>
                <a:schemeClr val="tx1"/>
              </a:solidFill>
            </a:endParaRPr>
          </a:p>
          <a:p>
            <a:pPr algn="ctr"/>
            <a:r>
              <a:rPr lang="en-US" b="1" dirty="0">
                <a:solidFill>
                  <a:schemeClr val="tx1">
                    <a:lumMod val="75000"/>
                    <a:lumOff val="25000"/>
                  </a:schemeClr>
                </a:solidFill>
              </a:rPr>
              <a:t>Planet Scope Data </a:t>
            </a:r>
          </a:p>
          <a:p>
            <a:pPr marL="800100" lvl="1" indent="-342900">
              <a:buClr>
                <a:schemeClr val="bg1"/>
              </a:buClr>
              <a:buFont typeface="Wingdings 3" panose="05040102010807070707" pitchFamily="18" charset="2"/>
              <a:buChar char="}"/>
            </a:pPr>
            <a:r>
              <a:rPr lang="en-US" sz="1600" dirty="0">
                <a:solidFill>
                  <a:schemeClr val="bg1"/>
                </a:solidFill>
              </a:rPr>
              <a:t>3 meter spatial resolution</a:t>
            </a:r>
          </a:p>
          <a:p>
            <a:pPr marL="800100" lvl="1" indent="-342900">
              <a:spcAft>
                <a:spcPts val="600"/>
              </a:spcAft>
              <a:buClr>
                <a:schemeClr val="bg1"/>
              </a:buClr>
              <a:buFont typeface="Wingdings 3" panose="05040102010807070707" pitchFamily="18" charset="2"/>
              <a:buChar char="}"/>
            </a:pPr>
            <a:r>
              <a:rPr lang="en-US" sz="1600" dirty="0">
                <a:solidFill>
                  <a:schemeClr val="bg1"/>
                </a:solidFill>
              </a:rPr>
              <a:t>Daily image collection</a:t>
            </a:r>
            <a:endParaRPr lang="en-US" b="1" dirty="0">
              <a:solidFill>
                <a:schemeClr val="bg1"/>
              </a:solidFill>
            </a:endParaRPr>
          </a:p>
          <a:p>
            <a:pPr algn="ctr"/>
            <a:endParaRPr lang="en-US" b="1" dirty="0">
              <a:solidFill>
                <a:schemeClr val="tx1"/>
              </a:solidFill>
            </a:endParaRPr>
          </a:p>
          <a:p>
            <a:pPr algn="ctr"/>
            <a:r>
              <a:rPr lang="en-US" b="1" dirty="0">
                <a:solidFill>
                  <a:schemeClr val="tx1">
                    <a:lumMod val="75000"/>
                    <a:lumOff val="25000"/>
                  </a:schemeClr>
                </a:solidFill>
              </a:rPr>
              <a:t>INOGO</a:t>
            </a:r>
            <a:endParaRPr lang="en-US" sz="2000" b="1" dirty="0">
              <a:solidFill>
                <a:schemeClr val="tx1">
                  <a:lumMod val="75000"/>
                  <a:lumOff val="25000"/>
                </a:schemeClr>
              </a:solidFill>
            </a:endParaRPr>
          </a:p>
          <a:p>
            <a:pPr marL="800100" lvl="1" indent="-342900">
              <a:spcAft>
                <a:spcPts val="600"/>
              </a:spcAft>
              <a:buClr>
                <a:schemeClr val="bg1"/>
              </a:buClr>
              <a:buFont typeface="Wingdings 3" panose="05040102010807070707" pitchFamily="18" charset="2"/>
              <a:buChar char="}"/>
            </a:pPr>
            <a:r>
              <a:rPr lang="en-US" sz="1600" dirty="0"/>
              <a:t>Land cover data produced by Stanford University and the University of Florida in 2012</a:t>
            </a:r>
            <a:r>
              <a:rPr lang="en-US" b="1" dirty="0">
                <a:solidFill>
                  <a:schemeClr val="tx1"/>
                </a:solidFill>
              </a:rPr>
              <a:t>  </a:t>
            </a:r>
          </a:p>
          <a:p>
            <a:pPr algn="ctr"/>
            <a:endParaRPr lang="en-US" b="1" dirty="0">
              <a:solidFill>
                <a:schemeClr val="tx1"/>
              </a:solidFill>
            </a:endParaRPr>
          </a:p>
          <a:p>
            <a:pPr algn="ctr"/>
            <a:r>
              <a:rPr lang="en-US" b="1" dirty="0">
                <a:solidFill>
                  <a:schemeClr val="tx1">
                    <a:lumMod val="75000"/>
                    <a:lumOff val="25000"/>
                  </a:schemeClr>
                </a:solidFill>
              </a:rPr>
              <a:t>Atlas CR 2014</a:t>
            </a:r>
          </a:p>
          <a:p>
            <a:pPr marL="800100" lvl="1" indent="-342900">
              <a:buClr>
                <a:schemeClr val="bg1"/>
              </a:buClr>
              <a:buFont typeface="Wingdings 3" panose="05040102010807070707" pitchFamily="18" charset="2"/>
              <a:buChar char="}"/>
            </a:pPr>
            <a:r>
              <a:rPr lang="en-US" sz="1600" dirty="0"/>
              <a:t>River and watershed </a:t>
            </a:r>
            <a:r>
              <a:rPr lang="en-US" sz="1600" dirty="0" err="1"/>
              <a:t>shapefiles</a:t>
            </a:r>
            <a:endParaRPr lang="en-US" sz="1600" dirty="0"/>
          </a:p>
          <a:p>
            <a:pPr lvl="1" algn="ctr"/>
            <a:endParaRPr lang="en-US" b="1" dirty="0">
              <a:solidFill>
                <a:schemeClr val="tx1"/>
              </a:solidFill>
            </a:endParaRPr>
          </a:p>
          <a:p>
            <a:pPr lvl="1" algn="ctr"/>
            <a:r>
              <a:rPr lang="en-US" b="1" dirty="0">
                <a:solidFill>
                  <a:schemeClr val="tx1">
                    <a:lumMod val="75000"/>
                    <a:lumOff val="25000"/>
                  </a:schemeClr>
                </a:solidFill>
              </a:rPr>
              <a:t>SWAT Model Data</a:t>
            </a:r>
          </a:p>
          <a:p>
            <a:pPr marL="742950" lvl="1" indent="-285750">
              <a:buClr>
                <a:schemeClr val="bg1"/>
              </a:buClr>
              <a:buFont typeface="Wingdings 3" panose="05040102010807070707" pitchFamily="18" charset="2"/>
              <a:buChar char="}"/>
            </a:pPr>
            <a:r>
              <a:rPr lang="en-US" sz="1600" dirty="0">
                <a:solidFill>
                  <a:schemeClr val="bg1"/>
                </a:solidFill>
              </a:rPr>
              <a:t>FAO - Global soil dataset</a:t>
            </a:r>
          </a:p>
          <a:p>
            <a:pPr marL="742950" lvl="1" indent="-285750">
              <a:buClr>
                <a:schemeClr val="bg1"/>
              </a:buClr>
              <a:buFont typeface="Wingdings 3" panose="05040102010807070707" pitchFamily="18" charset="2"/>
              <a:buChar char="}"/>
            </a:pPr>
            <a:r>
              <a:rPr lang="en-US" sz="1600" dirty="0">
                <a:solidFill>
                  <a:schemeClr val="bg1"/>
                </a:solidFill>
              </a:rPr>
              <a:t>CFSR- Long term global weather estimates</a:t>
            </a:r>
          </a:p>
          <a:p>
            <a:pPr marL="742950" lvl="1" indent="-285750">
              <a:buClr>
                <a:schemeClr val="bg1"/>
              </a:buClr>
              <a:buFont typeface="Wingdings 3" panose="05040102010807070707" pitchFamily="18" charset="2"/>
              <a:buChar char="}"/>
            </a:pPr>
            <a:r>
              <a:rPr lang="en-US" sz="1600" i="1" dirty="0">
                <a:solidFill>
                  <a:schemeClr val="bg1"/>
                </a:solidFill>
              </a:rPr>
              <a:t>In situ</a:t>
            </a:r>
            <a:r>
              <a:rPr lang="en-US" sz="1600" dirty="0">
                <a:solidFill>
                  <a:schemeClr val="bg1"/>
                </a:solidFill>
              </a:rPr>
              <a:t> water quality data from Osa Conservation</a:t>
            </a:r>
          </a:p>
        </p:txBody>
      </p:sp>
      <p:sp>
        <p:nvSpPr>
          <p:cNvPr id="2" name="Title 1"/>
          <p:cNvSpPr>
            <a:spLocks noGrp="1"/>
          </p:cNvSpPr>
          <p:nvPr>
            <p:ph type="title"/>
          </p:nvPr>
        </p:nvSpPr>
        <p:spPr>
          <a:xfrm>
            <a:off x="965988" y="327024"/>
            <a:ext cx="10233148" cy="479425"/>
          </a:xfrm>
        </p:spPr>
        <p:txBody>
          <a:bodyPr/>
          <a:lstStyle/>
          <a:p>
            <a:r>
              <a:rPr lang="en-US" dirty="0"/>
              <a:t>Data Acquisition</a:t>
            </a:r>
            <a:endParaRPr lang="en-US" dirty="0">
              <a:solidFill>
                <a:srgbClr val="FF0000"/>
              </a:solidFill>
            </a:endParaRPr>
          </a:p>
        </p:txBody>
      </p:sp>
      <p:grpSp>
        <p:nvGrpSpPr>
          <p:cNvPr id="15" name="Group 14"/>
          <p:cNvGrpSpPr/>
          <p:nvPr/>
        </p:nvGrpSpPr>
        <p:grpSpPr>
          <a:xfrm>
            <a:off x="955714" y="1019809"/>
            <a:ext cx="4965692" cy="5538340"/>
            <a:chOff x="956732" y="1208689"/>
            <a:chExt cx="4474050" cy="5160580"/>
          </a:xfrm>
        </p:grpSpPr>
        <p:sp>
          <p:nvSpPr>
            <p:cNvPr id="4" name="Rectangle 3"/>
            <p:cNvSpPr/>
            <p:nvPr/>
          </p:nvSpPr>
          <p:spPr>
            <a:xfrm>
              <a:off x="965988" y="1208689"/>
              <a:ext cx="4464794" cy="5160580"/>
            </a:xfrm>
            <a:prstGeom prst="rect">
              <a:avLst/>
            </a:prstGeom>
            <a:solidFill>
              <a:srgbClr val="3289B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a:t>NASA Satellites/Sensors</a:t>
              </a:r>
            </a:p>
            <a:p>
              <a:pPr algn="ctr"/>
              <a:endParaRPr lang="en-US" sz="2400" b="1"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3727" y="2190181"/>
              <a:ext cx="1621848" cy="132553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05359" y="2194004"/>
              <a:ext cx="1337046" cy="129174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6225" y="4649420"/>
              <a:ext cx="1547230" cy="1164721"/>
            </a:xfrm>
            <a:prstGeom prst="rect">
              <a:avLst/>
            </a:prstGeom>
          </p:spPr>
        </p:pic>
        <p:sp>
          <p:nvSpPr>
            <p:cNvPr id="8" name="TextBox 7"/>
            <p:cNvSpPr txBox="1"/>
            <p:nvPr/>
          </p:nvSpPr>
          <p:spPr>
            <a:xfrm>
              <a:off x="1297288" y="3507115"/>
              <a:ext cx="1891862" cy="369332"/>
            </a:xfrm>
            <a:prstGeom prst="rect">
              <a:avLst/>
            </a:prstGeom>
            <a:noFill/>
          </p:spPr>
          <p:txBody>
            <a:bodyPr wrap="square" rtlCol="0">
              <a:spAutoFit/>
            </a:bodyPr>
            <a:lstStyle/>
            <a:p>
              <a:r>
                <a:rPr lang="en-US" dirty="0">
                  <a:solidFill>
                    <a:schemeClr val="tx1">
                      <a:lumMod val="75000"/>
                      <a:lumOff val="25000"/>
                    </a:schemeClr>
                  </a:solidFill>
                </a:rPr>
                <a:t>Landsat 8 OLI </a:t>
              </a:r>
            </a:p>
          </p:txBody>
        </p:sp>
        <p:sp>
          <p:nvSpPr>
            <p:cNvPr id="9" name="TextBox 8"/>
            <p:cNvSpPr txBox="1"/>
            <p:nvPr/>
          </p:nvSpPr>
          <p:spPr>
            <a:xfrm>
              <a:off x="3538920" y="3507115"/>
              <a:ext cx="1891862" cy="369332"/>
            </a:xfrm>
            <a:prstGeom prst="rect">
              <a:avLst/>
            </a:prstGeom>
            <a:noFill/>
          </p:spPr>
          <p:txBody>
            <a:bodyPr wrap="square" rtlCol="0">
              <a:spAutoFit/>
            </a:bodyPr>
            <a:lstStyle/>
            <a:p>
              <a:r>
                <a:rPr lang="en-US" dirty="0">
                  <a:solidFill>
                    <a:schemeClr val="tx1">
                      <a:lumMod val="75000"/>
                      <a:lumOff val="25000"/>
                    </a:schemeClr>
                  </a:solidFill>
                </a:rPr>
                <a:t>Landsat 5 TM</a:t>
              </a:r>
            </a:p>
          </p:txBody>
        </p:sp>
        <p:sp>
          <p:nvSpPr>
            <p:cNvPr id="12" name="Rectangle 11"/>
            <p:cNvSpPr/>
            <p:nvPr/>
          </p:nvSpPr>
          <p:spPr>
            <a:xfrm>
              <a:off x="2474591" y="1890722"/>
              <a:ext cx="1661866" cy="372819"/>
            </a:xfrm>
            <a:prstGeom prst="rect">
              <a:avLst/>
            </a:prstGeom>
          </p:spPr>
          <p:txBody>
            <a:bodyPr wrap="square">
              <a:spAutoFit/>
            </a:bodyPr>
            <a:lstStyle/>
            <a:p>
              <a:pPr algn="ctr">
                <a:spcBef>
                  <a:spcPts val="200"/>
                </a:spcBef>
                <a:buClr>
                  <a:srgbClr val="3289B4"/>
                </a:buClr>
              </a:pPr>
              <a:r>
                <a:rPr lang="en-US" sz="2000" b="1" dirty="0">
                  <a:solidFill>
                    <a:schemeClr val="tx1">
                      <a:lumMod val="75000"/>
                      <a:lumOff val="25000"/>
                    </a:schemeClr>
                  </a:solidFill>
                </a:rPr>
                <a:t>Land cover </a:t>
              </a:r>
            </a:p>
          </p:txBody>
        </p:sp>
        <p:sp>
          <p:nvSpPr>
            <p:cNvPr id="13" name="Rectangle 12"/>
            <p:cNvSpPr/>
            <p:nvPr/>
          </p:nvSpPr>
          <p:spPr>
            <a:xfrm>
              <a:off x="956732" y="4143534"/>
              <a:ext cx="4464793" cy="372819"/>
            </a:xfrm>
            <a:prstGeom prst="rect">
              <a:avLst/>
            </a:prstGeom>
          </p:spPr>
          <p:txBody>
            <a:bodyPr wrap="square">
              <a:spAutoFit/>
            </a:bodyPr>
            <a:lstStyle/>
            <a:p>
              <a:pPr algn="ctr">
                <a:spcBef>
                  <a:spcPts val="200"/>
                </a:spcBef>
                <a:buClr>
                  <a:srgbClr val="3289B4"/>
                </a:buClr>
              </a:pPr>
              <a:r>
                <a:rPr lang="en-US" sz="2000" b="1" dirty="0">
                  <a:solidFill>
                    <a:schemeClr val="tx1">
                      <a:lumMod val="75000"/>
                      <a:lumOff val="25000"/>
                    </a:schemeClr>
                  </a:solidFill>
                </a:rPr>
                <a:t>Elevation &amp; Gross Primary Productivity </a:t>
              </a:r>
              <a:r>
                <a:rPr lang="en-US" b="1" dirty="0">
                  <a:solidFill>
                    <a:schemeClr val="tx1">
                      <a:lumMod val="75000"/>
                      <a:lumOff val="25000"/>
                    </a:schemeClr>
                  </a:solidFill>
                </a:rPr>
                <a:t> </a:t>
              </a:r>
            </a:p>
          </p:txBody>
        </p:sp>
      </p:grpSp>
      <p:sp>
        <p:nvSpPr>
          <p:cNvPr id="16" name="TextBox 15"/>
          <p:cNvSpPr txBox="1"/>
          <p:nvPr/>
        </p:nvSpPr>
        <p:spPr>
          <a:xfrm>
            <a:off x="7670548" y="1240490"/>
            <a:ext cx="2416629" cy="461665"/>
          </a:xfrm>
          <a:prstGeom prst="rect">
            <a:avLst/>
          </a:prstGeom>
          <a:noFill/>
        </p:spPr>
        <p:txBody>
          <a:bodyPr wrap="square" rtlCol="0">
            <a:spAutoFit/>
          </a:bodyPr>
          <a:lstStyle/>
          <a:p>
            <a:pPr algn="ctr"/>
            <a:r>
              <a:rPr lang="en-US" sz="2400" b="1" dirty="0">
                <a:solidFill>
                  <a:schemeClr val="bg1"/>
                </a:solidFill>
              </a:rPr>
              <a:t>Ancillary Data </a:t>
            </a:r>
          </a:p>
        </p:txBody>
      </p:sp>
      <p:sp>
        <p:nvSpPr>
          <p:cNvPr id="24" name="TextBox 23">
            <a:extLst>
              <a:ext uri="{FF2B5EF4-FFF2-40B4-BE49-F238E27FC236}">
                <a16:creationId xmlns="" xmlns:a16="http://schemas.microsoft.com/office/drawing/2014/main" id="{0617EDB1-B36D-4181-AAC2-CB7269C28E50}"/>
              </a:ext>
            </a:extLst>
          </p:cNvPr>
          <p:cNvSpPr txBox="1"/>
          <p:nvPr/>
        </p:nvSpPr>
        <p:spPr>
          <a:xfrm>
            <a:off x="2146186" y="5825954"/>
            <a:ext cx="2642403" cy="646331"/>
          </a:xfrm>
          <a:prstGeom prst="rect">
            <a:avLst/>
          </a:prstGeom>
          <a:noFill/>
        </p:spPr>
        <p:txBody>
          <a:bodyPr wrap="square" rtlCol="0">
            <a:spAutoFit/>
          </a:bodyPr>
          <a:lstStyle/>
          <a:p>
            <a:pPr algn="ctr"/>
            <a:r>
              <a:rPr lang="en-US" dirty="0">
                <a:solidFill>
                  <a:schemeClr val="tx1">
                    <a:lumMod val="75000"/>
                    <a:lumOff val="25000"/>
                  </a:schemeClr>
                </a:solidFill>
              </a:rPr>
              <a:t>Terra ASTER </a:t>
            </a:r>
          </a:p>
          <a:p>
            <a:pPr algn="ctr"/>
            <a:r>
              <a:rPr lang="en-US" dirty="0">
                <a:solidFill>
                  <a:schemeClr val="tx1">
                    <a:lumMod val="75000"/>
                    <a:lumOff val="25000"/>
                  </a:schemeClr>
                </a:solidFill>
              </a:rPr>
              <a:t>Terra MODIS</a:t>
            </a:r>
          </a:p>
        </p:txBody>
      </p:sp>
    </p:spTree>
    <p:extLst>
      <p:ext uri="{BB962C8B-B14F-4D97-AF65-F5344CB8AC3E}">
        <p14:creationId xmlns:p14="http://schemas.microsoft.com/office/powerpoint/2010/main" val="28920515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F1DA4A2C-FDC1-4417-93DB-526E38C3B719}"/>
              </a:ext>
            </a:extLst>
          </p:cNvPr>
          <p:cNvGrpSpPr/>
          <p:nvPr/>
        </p:nvGrpSpPr>
        <p:grpSpPr>
          <a:xfrm>
            <a:off x="4195596" y="849063"/>
            <a:ext cx="7204493" cy="4557387"/>
            <a:chOff x="1338721" y="142642"/>
            <a:chExt cx="9737345" cy="6582703"/>
          </a:xfrm>
        </p:grpSpPr>
        <p:sp>
          <p:nvSpPr>
            <p:cNvPr id="7" name="Flowchart: Alternate Process 6">
              <a:extLst>
                <a:ext uri="{FF2B5EF4-FFF2-40B4-BE49-F238E27FC236}">
                  <a16:creationId xmlns="" xmlns:a16="http://schemas.microsoft.com/office/drawing/2014/main" id="{9C5ABE21-A8B6-4CB5-9F21-DB7ED07DC32B}"/>
                </a:ext>
              </a:extLst>
            </p:cNvPr>
            <p:cNvSpPr/>
            <p:nvPr/>
          </p:nvSpPr>
          <p:spPr>
            <a:xfrm>
              <a:off x="6836442" y="2583691"/>
              <a:ext cx="2787297" cy="1365202"/>
            </a:xfrm>
            <a:prstGeom prst="flowChartAlternateProcess">
              <a:avLst/>
            </a:prstGeom>
            <a:solidFill>
              <a:schemeClr val="tx2">
                <a:lumMod val="50000"/>
                <a:lumOff val="50000"/>
              </a:schemeClr>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Century Gothic" panose="020B0502020202020204" pitchFamily="34" charset="0"/>
                </a:rPr>
                <a:t>Google Earth Engine API</a:t>
              </a:r>
            </a:p>
          </p:txBody>
        </p:sp>
        <p:sp>
          <p:nvSpPr>
            <p:cNvPr id="8" name="Resources" descr="Multi document shape (stacked pages)" title="Resources">
              <a:extLst>
                <a:ext uri="{FF2B5EF4-FFF2-40B4-BE49-F238E27FC236}">
                  <a16:creationId xmlns="" xmlns:a16="http://schemas.microsoft.com/office/drawing/2014/main" id="{4B86596F-2561-4527-9177-CF4F824F79BF}"/>
                </a:ext>
              </a:extLst>
            </p:cNvPr>
            <p:cNvSpPr>
              <a:spLocks/>
            </p:cNvSpPr>
            <p:nvPr/>
          </p:nvSpPr>
          <p:spPr>
            <a:xfrm>
              <a:off x="4986310" y="5184242"/>
              <a:ext cx="2546466" cy="1541103"/>
            </a:xfrm>
            <a:prstGeom prst="flowChartMultidocument">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ctr"/>
              <a:r>
                <a:rPr lang="en-US" sz="1400" b="1" dirty="0">
                  <a:solidFill>
                    <a:schemeClr val="bg1"/>
                  </a:solidFill>
                  <a:latin typeface="Century Gothic" panose="020B0502020202020204" pitchFamily="34" charset="0"/>
                </a:rPr>
                <a:t>Land Cover Time Series </a:t>
              </a:r>
            </a:p>
          </p:txBody>
        </p:sp>
        <p:grpSp>
          <p:nvGrpSpPr>
            <p:cNvPr id="9" name="Group 8">
              <a:extLst>
                <a:ext uri="{FF2B5EF4-FFF2-40B4-BE49-F238E27FC236}">
                  <a16:creationId xmlns="" xmlns:a16="http://schemas.microsoft.com/office/drawing/2014/main" id="{21C6EC7D-BA50-4321-A9FC-411A86E2C7CA}"/>
                </a:ext>
              </a:extLst>
            </p:cNvPr>
            <p:cNvGrpSpPr/>
            <p:nvPr/>
          </p:nvGrpSpPr>
          <p:grpSpPr>
            <a:xfrm>
              <a:off x="1338721" y="142642"/>
              <a:ext cx="8231662" cy="3123650"/>
              <a:chOff x="326955" y="1316485"/>
              <a:chExt cx="8231662" cy="3123650"/>
            </a:xfrm>
          </p:grpSpPr>
          <p:cxnSp>
            <p:nvCxnSpPr>
              <p:cNvPr id="17" name="Elbow Connector 17">
                <a:extLst>
                  <a:ext uri="{FF2B5EF4-FFF2-40B4-BE49-F238E27FC236}">
                    <a16:creationId xmlns="" xmlns:a16="http://schemas.microsoft.com/office/drawing/2014/main" id="{5DC80C9E-0B03-4C4D-9C90-72245EF2F0C8}"/>
                  </a:ext>
                </a:extLst>
              </p:cNvPr>
              <p:cNvCxnSpPr>
                <a:cxnSpLocks/>
                <a:endCxn id="7" idx="1"/>
              </p:cNvCxnSpPr>
              <p:nvPr/>
            </p:nvCxnSpPr>
            <p:spPr>
              <a:xfrm>
                <a:off x="3256646" y="3515712"/>
                <a:ext cx="2568028" cy="924423"/>
              </a:xfrm>
              <a:prstGeom prst="bentConnector3">
                <a:avLst>
                  <a:gd name="adj1" fmla="val 50000"/>
                </a:avLst>
              </a:prstGeom>
              <a:ln w="25400">
                <a:solidFill>
                  <a:schemeClr val="tx2">
                    <a:lumMod val="50000"/>
                    <a:lumOff val="50000"/>
                  </a:schemeClr>
                </a:solidFill>
                <a:tailEnd type="triangle" w="med" len="sm"/>
              </a:ln>
            </p:spPr>
            <p:style>
              <a:lnRef idx="1">
                <a:schemeClr val="accent1"/>
              </a:lnRef>
              <a:fillRef idx="0">
                <a:schemeClr val="accent1"/>
              </a:fillRef>
              <a:effectRef idx="0">
                <a:schemeClr val="accent1"/>
              </a:effectRef>
              <a:fontRef idx="minor">
                <a:schemeClr val="tx1"/>
              </a:fontRef>
            </p:style>
          </p:cxnSp>
          <p:sp>
            <p:nvSpPr>
              <p:cNvPr id="18" name="Functionality" descr="Process shape (rectangle)" title="Functionality">
                <a:extLst>
                  <a:ext uri="{FF2B5EF4-FFF2-40B4-BE49-F238E27FC236}">
                    <a16:creationId xmlns="" xmlns:a16="http://schemas.microsoft.com/office/drawing/2014/main" id="{DC88CAEE-29A6-4F34-B4A0-7D85BA8D51C6}"/>
                  </a:ext>
                </a:extLst>
              </p:cNvPr>
              <p:cNvSpPr>
                <a:spLocks noChangeAspect="1"/>
              </p:cNvSpPr>
              <p:nvPr/>
            </p:nvSpPr>
            <p:spPr>
              <a:xfrm>
                <a:off x="3129494" y="2915497"/>
                <a:ext cx="2665495" cy="542534"/>
              </a:xfrm>
              <a:prstGeom prst="flowChartProcess">
                <a:avLst/>
              </a:prstGeom>
              <a:solidFill>
                <a:schemeClr val="tx2">
                  <a:lumMod val="50000"/>
                  <a:lumOff val="50000"/>
                </a:schemeClr>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ctr"/>
                <a:r>
                  <a:rPr lang="en-US" sz="1600" b="1" dirty="0">
                    <a:solidFill>
                      <a:schemeClr val="bg1"/>
                    </a:solidFill>
                    <a:latin typeface="Century Gothic" panose="020B0502020202020204" pitchFamily="34" charset="0"/>
                    <a:ea typeface="+mn-ea"/>
                    <a:cs typeface="+mn-cs"/>
                  </a:rPr>
                  <a:t>Landsat 8 OLI</a:t>
                </a:r>
                <a:r>
                  <a:rPr lang="en-US" sz="1600" baseline="0" dirty="0">
                    <a:solidFill>
                      <a:schemeClr val="bg1"/>
                    </a:solidFill>
                    <a:ea typeface="+mn-ea"/>
                    <a:cs typeface="+mn-cs"/>
                  </a:rPr>
                  <a:t> </a:t>
                </a:r>
                <a:endParaRPr lang="en-US" sz="1600" dirty="0">
                  <a:solidFill>
                    <a:schemeClr val="bg1"/>
                  </a:solidFill>
                  <a:ea typeface="+mn-ea"/>
                  <a:cs typeface="+mn-cs"/>
                </a:endParaRPr>
              </a:p>
            </p:txBody>
          </p:sp>
          <p:sp>
            <p:nvSpPr>
              <p:cNvPr id="19" name="Idea" descr="Process shape (rectangle)" title="Idea">
                <a:extLst>
                  <a:ext uri="{FF2B5EF4-FFF2-40B4-BE49-F238E27FC236}">
                    <a16:creationId xmlns="" xmlns:a16="http://schemas.microsoft.com/office/drawing/2014/main" id="{E673EC6B-15FD-4774-9811-55E09408AB73}"/>
                  </a:ext>
                </a:extLst>
              </p:cNvPr>
              <p:cNvSpPr>
                <a:spLocks noChangeAspect="1"/>
              </p:cNvSpPr>
              <p:nvPr/>
            </p:nvSpPr>
            <p:spPr>
              <a:xfrm>
                <a:off x="3361640" y="1316485"/>
                <a:ext cx="2152649" cy="850646"/>
              </a:xfrm>
              <a:prstGeom prst="flowChartProcess">
                <a:avLst/>
              </a:prstGeom>
              <a:solidFill>
                <a:schemeClr val="tx2">
                  <a:lumMod val="50000"/>
                  <a:lumOff val="50000"/>
                </a:schemeClr>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600" b="1" dirty="0">
                    <a:solidFill>
                      <a:schemeClr val="bg1"/>
                    </a:solidFill>
                    <a:latin typeface="Century Gothic" panose="020B0502020202020204" pitchFamily="34" charset="0"/>
                  </a:rPr>
                  <a:t>Data</a:t>
                </a:r>
                <a:r>
                  <a:rPr lang="en-US" sz="1600" b="1" baseline="0" dirty="0">
                    <a:solidFill>
                      <a:schemeClr val="bg1"/>
                    </a:solidFill>
                    <a:latin typeface="Century Gothic" panose="020B0502020202020204" pitchFamily="34" charset="0"/>
                  </a:rPr>
                  <a:t> Collection </a:t>
                </a:r>
                <a:endParaRPr lang="en-US" sz="1600" b="1" dirty="0">
                  <a:solidFill>
                    <a:schemeClr val="bg1"/>
                  </a:solidFill>
                  <a:latin typeface="Century Gothic" panose="020B0502020202020204" pitchFamily="34" charset="0"/>
                </a:endParaRPr>
              </a:p>
            </p:txBody>
          </p:sp>
          <p:sp>
            <p:nvSpPr>
              <p:cNvPr id="20" name="Functionality" descr="Process shape (rectangle)" title="Functionality">
                <a:extLst>
                  <a:ext uri="{FF2B5EF4-FFF2-40B4-BE49-F238E27FC236}">
                    <a16:creationId xmlns="" xmlns:a16="http://schemas.microsoft.com/office/drawing/2014/main" id="{019204D7-10FF-4E6A-B820-584326B04B41}"/>
                  </a:ext>
                </a:extLst>
              </p:cNvPr>
              <p:cNvSpPr>
                <a:spLocks noChangeAspect="1"/>
              </p:cNvSpPr>
              <p:nvPr/>
            </p:nvSpPr>
            <p:spPr>
              <a:xfrm>
                <a:off x="3107531" y="2373136"/>
                <a:ext cx="2665495" cy="542534"/>
              </a:xfrm>
              <a:prstGeom prst="flowChartProcess">
                <a:avLst/>
              </a:prstGeom>
              <a:solidFill>
                <a:schemeClr val="tx2">
                  <a:lumMod val="50000"/>
                  <a:lumOff val="50000"/>
                </a:schemeClr>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ctr"/>
                <a:r>
                  <a:rPr lang="en-US" sz="1600" b="1" dirty="0">
                    <a:solidFill>
                      <a:schemeClr val="bg1"/>
                    </a:solidFill>
                    <a:latin typeface="Century Gothic" panose="020B0502020202020204" pitchFamily="34" charset="0"/>
                    <a:ea typeface="+mn-ea"/>
                    <a:cs typeface="+mn-cs"/>
                  </a:rPr>
                  <a:t>Landsat 5 TM </a:t>
                </a:r>
              </a:p>
            </p:txBody>
          </p:sp>
          <p:sp>
            <p:nvSpPr>
              <p:cNvPr id="21" name="Functionality" descr="Process shape (rectangle)" title="Functionality">
                <a:extLst>
                  <a:ext uri="{FF2B5EF4-FFF2-40B4-BE49-F238E27FC236}">
                    <a16:creationId xmlns="" xmlns:a16="http://schemas.microsoft.com/office/drawing/2014/main" id="{4A52443A-FC47-4324-933D-62C83D24D0EB}"/>
                  </a:ext>
                </a:extLst>
              </p:cNvPr>
              <p:cNvSpPr>
                <a:spLocks noChangeAspect="1"/>
              </p:cNvSpPr>
              <p:nvPr/>
            </p:nvSpPr>
            <p:spPr>
              <a:xfrm>
                <a:off x="5893122" y="2373136"/>
                <a:ext cx="2665495" cy="542534"/>
              </a:xfrm>
              <a:prstGeom prst="flowChartProcess">
                <a:avLst/>
              </a:prstGeom>
              <a:solidFill>
                <a:schemeClr val="tx2">
                  <a:lumMod val="50000"/>
                  <a:lumOff val="50000"/>
                </a:schemeClr>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ctr"/>
                <a:r>
                  <a:rPr lang="en-US" sz="1600" b="1" dirty="0">
                    <a:solidFill>
                      <a:schemeClr val="bg1"/>
                    </a:solidFill>
                    <a:latin typeface="Century Gothic" panose="020B0502020202020204" pitchFamily="34" charset="0"/>
                    <a:ea typeface="+mn-ea"/>
                    <a:cs typeface="+mn-cs"/>
                  </a:rPr>
                  <a:t>PlanetScope</a:t>
                </a:r>
                <a:r>
                  <a:rPr lang="en-US" sz="1600" baseline="0" dirty="0">
                    <a:solidFill>
                      <a:schemeClr val="bg1"/>
                    </a:solidFill>
                    <a:ea typeface="+mn-ea"/>
                    <a:cs typeface="+mn-cs"/>
                  </a:rPr>
                  <a:t> </a:t>
                </a:r>
                <a:endParaRPr lang="en-US" sz="1600" dirty="0">
                  <a:solidFill>
                    <a:schemeClr val="bg1"/>
                  </a:solidFill>
                  <a:ea typeface="+mn-ea"/>
                  <a:cs typeface="+mn-cs"/>
                </a:endParaRPr>
              </a:p>
            </p:txBody>
          </p:sp>
          <p:cxnSp>
            <p:nvCxnSpPr>
              <p:cNvPr id="24" name="Elbow Connector 24" descr="&quot;&quot;" title="Line connector">
                <a:extLst>
                  <a:ext uri="{FF2B5EF4-FFF2-40B4-BE49-F238E27FC236}">
                    <a16:creationId xmlns="" xmlns:a16="http://schemas.microsoft.com/office/drawing/2014/main" id="{5C84B628-E5B1-4364-BFF1-D58BC9A08262}"/>
                  </a:ext>
                </a:extLst>
              </p:cNvPr>
              <p:cNvCxnSpPr>
                <a:stCxn id="19" idx="3"/>
                <a:endCxn id="21" idx="0"/>
              </p:cNvCxnSpPr>
              <p:nvPr/>
            </p:nvCxnSpPr>
            <p:spPr>
              <a:xfrm>
                <a:off x="5514290" y="1741808"/>
                <a:ext cx="1711580" cy="631328"/>
              </a:xfrm>
              <a:prstGeom prst="bentConnector2">
                <a:avLst/>
              </a:prstGeom>
              <a:ln w="25400">
                <a:solidFill>
                  <a:schemeClr val="tx2">
                    <a:lumMod val="50000"/>
                    <a:lumOff val="50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 xmlns:a16="http://schemas.microsoft.com/office/drawing/2014/main" id="{A7B5AE54-73A4-43BE-80D2-8682EE38DB60}"/>
                  </a:ext>
                </a:extLst>
              </p:cNvPr>
              <p:cNvCxnSpPr>
                <a:stCxn id="19" idx="2"/>
                <a:endCxn id="20" idx="0"/>
              </p:cNvCxnSpPr>
              <p:nvPr/>
            </p:nvCxnSpPr>
            <p:spPr>
              <a:xfrm>
                <a:off x="4437965" y="2167131"/>
                <a:ext cx="2314" cy="206005"/>
              </a:xfrm>
              <a:prstGeom prst="straightConnector1">
                <a:avLst/>
              </a:prstGeom>
              <a:ln w="25400">
                <a:solidFill>
                  <a:schemeClr val="tx2">
                    <a:lumMod val="50000"/>
                    <a:lumOff val="50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 xmlns:a16="http://schemas.microsoft.com/office/drawing/2014/main" id="{A9D71526-7151-4738-B004-B987FE1F4423}"/>
                  </a:ext>
                </a:extLst>
              </p:cNvPr>
              <p:cNvCxnSpPr/>
              <p:nvPr/>
            </p:nvCxnSpPr>
            <p:spPr>
              <a:xfrm>
                <a:off x="1719946" y="2688530"/>
                <a:ext cx="0" cy="452250"/>
              </a:xfrm>
              <a:prstGeom prst="straightConnector1">
                <a:avLst/>
              </a:prstGeom>
              <a:ln w="25400">
                <a:solidFill>
                  <a:schemeClr val="tx2">
                    <a:lumMod val="50000"/>
                    <a:lumOff val="50000"/>
                  </a:schemeClr>
                </a:solidFill>
                <a:tailEnd type="triangle" w="med" len="sm"/>
              </a:ln>
            </p:spPr>
            <p:style>
              <a:lnRef idx="1">
                <a:schemeClr val="accent1"/>
              </a:lnRef>
              <a:fillRef idx="0">
                <a:schemeClr val="accent1"/>
              </a:fillRef>
              <a:effectRef idx="0">
                <a:schemeClr val="accent1"/>
              </a:effectRef>
              <a:fontRef idx="minor">
                <a:schemeClr val="tx1"/>
              </a:fontRef>
            </p:style>
          </p:cxnSp>
          <p:sp>
            <p:nvSpPr>
              <p:cNvPr id="27" name="Flowchart: Preparation 26">
                <a:extLst>
                  <a:ext uri="{FF2B5EF4-FFF2-40B4-BE49-F238E27FC236}">
                    <a16:creationId xmlns="" xmlns:a16="http://schemas.microsoft.com/office/drawing/2014/main" id="{E7A600B1-4CC9-464F-9E8D-94269A77D4EF}"/>
                  </a:ext>
                </a:extLst>
              </p:cNvPr>
              <p:cNvSpPr/>
              <p:nvPr/>
            </p:nvSpPr>
            <p:spPr>
              <a:xfrm>
                <a:off x="2904374" y="3432866"/>
                <a:ext cx="1332748" cy="396229"/>
              </a:xfrm>
              <a:prstGeom prst="flowChartPreparation">
                <a:avLst/>
              </a:prstGeom>
            </p:spPr>
            <p:style>
              <a:lnRef idx="3">
                <a:schemeClr val="lt1"/>
              </a:lnRef>
              <a:fillRef idx="1">
                <a:schemeClr val="accent1"/>
              </a:fillRef>
              <a:effectRef idx="1">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US" sz="1200" dirty="0">
                    <a:latin typeface="Century Gothic" panose="020B0502020202020204" pitchFamily="34" charset="0"/>
                  </a:rPr>
                  <a:t>1987</a:t>
                </a:r>
              </a:p>
            </p:txBody>
          </p:sp>
          <p:sp>
            <p:nvSpPr>
              <p:cNvPr id="28" name="Flowchart: Preparation 27">
                <a:extLst>
                  <a:ext uri="{FF2B5EF4-FFF2-40B4-BE49-F238E27FC236}">
                    <a16:creationId xmlns="" xmlns:a16="http://schemas.microsoft.com/office/drawing/2014/main" id="{336E0FD2-11DA-4E93-8D29-0AAED2C05B14}"/>
                  </a:ext>
                </a:extLst>
              </p:cNvPr>
              <p:cNvSpPr/>
              <p:nvPr/>
            </p:nvSpPr>
            <p:spPr>
              <a:xfrm>
                <a:off x="3801226" y="3438981"/>
                <a:ext cx="1332748" cy="396229"/>
              </a:xfrm>
              <a:prstGeom prst="flowChartPreparation">
                <a:avLst/>
              </a:prstGeom>
            </p:spPr>
            <p:style>
              <a:lnRef idx="3">
                <a:schemeClr val="lt1"/>
              </a:lnRef>
              <a:fillRef idx="1">
                <a:schemeClr val="accent1"/>
              </a:fillRef>
              <a:effectRef idx="1">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US" sz="1200" dirty="0">
                    <a:latin typeface="Century Gothic" panose="020B0502020202020204" pitchFamily="34" charset="0"/>
                  </a:rPr>
                  <a:t>1997</a:t>
                </a:r>
              </a:p>
            </p:txBody>
          </p:sp>
          <p:sp>
            <p:nvSpPr>
              <p:cNvPr id="29" name="Flowchart: Preparation 28">
                <a:extLst>
                  <a:ext uri="{FF2B5EF4-FFF2-40B4-BE49-F238E27FC236}">
                    <a16:creationId xmlns="" xmlns:a16="http://schemas.microsoft.com/office/drawing/2014/main" id="{D4A9064D-A9DC-4E5F-AE07-23BFF6152D52}"/>
                  </a:ext>
                </a:extLst>
              </p:cNvPr>
              <p:cNvSpPr/>
              <p:nvPr/>
            </p:nvSpPr>
            <p:spPr>
              <a:xfrm>
                <a:off x="4724521" y="3438981"/>
                <a:ext cx="1332748" cy="396229"/>
              </a:xfrm>
              <a:prstGeom prst="flowChartPreparation">
                <a:avLst/>
              </a:prstGeom>
            </p:spPr>
            <p:style>
              <a:lnRef idx="3">
                <a:schemeClr val="lt1"/>
              </a:lnRef>
              <a:fillRef idx="1">
                <a:schemeClr val="accent1"/>
              </a:fillRef>
              <a:effectRef idx="1">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US" sz="1200" dirty="0">
                    <a:latin typeface="Century Gothic" panose="020B0502020202020204" pitchFamily="34" charset="0"/>
                  </a:rPr>
                  <a:t>2017</a:t>
                </a:r>
              </a:p>
            </p:txBody>
          </p:sp>
          <p:sp>
            <p:nvSpPr>
              <p:cNvPr id="30" name="Flowchart: Preparation 29">
                <a:extLst>
                  <a:ext uri="{FF2B5EF4-FFF2-40B4-BE49-F238E27FC236}">
                    <a16:creationId xmlns="" xmlns:a16="http://schemas.microsoft.com/office/drawing/2014/main" id="{D8124EB4-72D6-46A6-93EC-74B68B3614AE}"/>
                  </a:ext>
                </a:extLst>
              </p:cNvPr>
              <p:cNvSpPr/>
              <p:nvPr/>
            </p:nvSpPr>
            <p:spPr>
              <a:xfrm>
                <a:off x="5980249" y="2914648"/>
                <a:ext cx="1466022" cy="396229"/>
              </a:xfrm>
              <a:prstGeom prst="flowChartPreparation">
                <a:avLst/>
              </a:prstGeom>
            </p:spPr>
            <p:style>
              <a:lnRef idx="3">
                <a:schemeClr val="lt1"/>
              </a:lnRef>
              <a:fillRef idx="1">
                <a:schemeClr val="accent1"/>
              </a:fillRef>
              <a:effectRef idx="1">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US" sz="1200" dirty="0">
                    <a:latin typeface="Century Gothic" panose="020B0502020202020204" pitchFamily="34" charset="0"/>
                  </a:rPr>
                  <a:t>2016</a:t>
                </a:r>
                <a:r>
                  <a:rPr lang="en-US" sz="1200" baseline="0" dirty="0">
                    <a:latin typeface="Century Gothic" panose="020B0502020202020204" pitchFamily="34" charset="0"/>
                  </a:rPr>
                  <a:t> </a:t>
                </a:r>
                <a:endParaRPr lang="en-US" sz="1200" dirty="0">
                  <a:latin typeface="Century Gothic" panose="020B0502020202020204" pitchFamily="34" charset="0"/>
                </a:endParaRPr>
              </a:p>
            </p:txBody>
          </p:sp>
          <p:sp>
            <p:nvSpPr>
              <p:cNvPr id="31" name="Flowchart: Preparation 30">
                <a:extLst>
                  <a:ext uri="{FF2B5EF4-FFF2-40B4-BE49-F238E27FC236}">
                    <a16:creationId xmlns="" xmlns:a16="http://schemas.microsoft.com/office/drawing/2014/main" id="{786ED127-D627-4F06-86E4-1808C46EAC94}"/>
                  </a:ext>
                </a:extLst>
              </p:cNvPr>
              <p:cNvSpPr/>
              <p:nvPr/>
            </p:nvSpPr>
            <p:spPr>
              <a:xfrm>
                <a:off x="6991031" y="2914648"/>
                <a:ext cx="1466022" cy="396229"/>
              </a:xfrm>
              <a:prstGeom prst="flowChartPreparation">
                <a:avLst/>
              </a:prstGeom>
            </p:spPr>
            <p:style>
              <a:lnRef idx="3">
                <a:schemeClr val="lt1"/>
              </a:lnRef>
              <a:fillRef idx="1">
                <a:schemeClr val="accent1"/>
              </a:fillRef>
              <a:effectRef idx="1">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US" sz="1200" dirty="0">
                    <a:latin typeface="Century Gothic" panose="020B0502020202020204" pitchFamily="34" charset="0"/>
                  </a:rPr>
                  <a:t>2017</a:t>
                </a:r>
                <a:r>
                  <a:rPr lang="en-US" sz="1200" baseline="0" dirty="0">
                    <a:latin typeface="Century Gothic" panose="020B0502020202020204" pitchFamily="34" charset="0"/>
                  </a:rPr>
                  <a:t> </a:t>
                </a:r>
                <a:endParaRPr lang="en-US" sz="1200" dirty="0">
                  <a:latin typeface="Century Gothic" panose="020B0502020202020204" pitchFamily="34" charset="0"/>
                </a:endParaRPr>
              </a:p>
            </p:txBody>
          </p:sp>
          <p:sp>
            <p:nvSpPr>
              <p:cNvPr id="22" name="Functionality" descr="Process shape (rectangle)" title="Functionality">
                <a:extLst>
                  <a:ext uri="{FF2B5EF4-FFF2-40B4-BE49-F238E27FC236}">
                    <a16:creationId xmlns="" xmlns:a16="http://schemas.microsoft.com/office/drawing/2014/main" id="{9C7496BE-C3A2-4324-B952-E246C5D70D2C}"/>
                  </a:ext>
                </a:extLst>
              </p:cNvPr>
              <p:cNvSpPr>
                <a:spLocks noChangeAspect="1"/>
              </p:cNvSpPr>
              <p:nvPr/>
            </p:nvSpPr>
            <p:spPr>
              <a:xfrm>
                <a:off x="326955" y="2373136"/>
                <a:ext cx="2660480" cy="541512"/>
              </a:xfrm>
              <a:prstGeom prst="flowChartProcess">
                <a:avLst/>
              </a:prstGeom>
              <a:solidFill>
                <a:schemeClr val="tx2">
                  <a:lumMod val="50000"/>
                  <a:lumOff val="50000"/>
                </a:schemeClr>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ctr"/>
                <a:r>
                  <a:rPr lang="en-US" sz="1600" b="1" dirty="0">
                    <a:solidFill>
                      <a:schemeClr val="bg1"/>
                    </a:solidFill>
                    <a:latin typeface="Century Gothic" panose="020B0502020202020204" pitchFamily="34" charset="0"/>
                    <a:ea typeface="+mn-ea"/>
                    <a:cs typeface="+mn-cs"/>
                  </a:rPr>
                  <a:t>Terra ASTER </a:t>
                </a:r>
              </a:p>
            </p:txBody>
          </p:sp>
        </p:grpSp>
        <p:cxnSp>
          <p:nvCxnSpPr>
            <p:cNvPr id="10" name="Straight Arrow Connector 9">
              <a:extLst>
                <a:ext uri="{FF2B5EF4-FFF2-40B4-BE49-F238E27FC236}">
                  <a16:creationId xmlns="" xmlns:a16="http://schemas.microsoft.com/office/drawing/2014/main" id="{D31FAF8B-B974-4C5E-8BF6-098C1BE669CC}"/>
                </a:ext>
              </a:extLst>
            </p:cNvPr>
            <p:cNvCxnSpPr/>
            <p:nvPr/>
          </p:nvCxnSpPr>
          <p:spPr>
            <a:xfrm>
              <a:off x="7941313" y="3564873"/>
              <a:ext cx="0" cy="171450"/>
            </a:xfrm>
            <a:prstGeom prst="straightConnector1">
              <a:avLst/>
            </a:prstGeom>
            <a:ln w="25400">
              <a:solidFill>
                <a:schemeClr val="tx2">
                  <a:lumMod val="50000"/>
                  <a:lumOff val="50000"/>
                </a:schemeClr>
              </a:solidFill>
              <a:tailEnd type="triangle" w="med" len="sm"/>
            </a:ln>
          </p:spPr>
          <p:style>
            <a:lnRef idx="1">
              <a:schemeClr val="accent1"/>
            </a:lnRef>
            <a:fillRef idx="0">
              <a:schemeClr val="accent1"/>
            </a:fillRef>
            <a:effectRef idx="0">
              <a:schemeClr val="accent1"/>
            </a:effectRef>
            <a:fontRef idx="minor">
              <a:schemeClr val="tx1"/>
            </a:fontRef>
          </p:style>
        </p:cxnSp>
        <p:sp>
          <p:nvSpPr>
            <p:cNvPr id="12" name="Resources" descr="Multi document shape (stacked pages)" title="Resources">
              <a:extLst>
                <a:ext uri="{FF2B5EF4-FFF2-40B4-BE49-F238E27FC236}">
                  <a16:creationId xmlns="" xmlns:a16="http://schemas.microsoft.com/office/drawing/2014/main" id="{3746EC3F-CF88-4C1F-8F7D-2435D6C47FCF}"/>
                </a:ext>
              </a:extLst>
            </p:cNvPr>
            <p:cNvSpPr>
              <a:spLocks/>
            </p:cNvSpPr>
            <p:nvPr/>
          </p:nvSpPr>
          <p:spPr>
            <a:xfrm>
              <a:off x="8529607" y="5184244"/>
              <a:ext cx="2546459" cy="1541101"/>
            </a:xfrm>
            <a:prstGeom prst="flowChartMultidocument">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ctr"/>
              <a:r>
                <a:rPr lang="en-US" sz="1400" b="1" dirty="0">
                  <a:solidFill>
                    <a:schemeClr val="bg1"/>
                  </a:solidFill>
                  <a:latin typeface="Century Gothic" panose="020B0502020202020204" pitchFamily="34" charset="0"/>
                </a:rPr>
                <a:t>High Resolution NDVI Map</a:t>
              </a:r>
            </a:p>
            <a:p>
              <a:pPr marL="0" indent="0" algn="ctr"/>
              <a:r>
                <a:rPr lang="en-US" sz="1200" b="1" dirty="0">
                  <a:solidFill>
                    <a:schemeClr val="bg1"/>
                  </a:solidFill>
                  <a:latin typeface="Century Gothic" panose="020B0502020202020204" pitchFamily="34" charset="0"/>
                </a:rPr>
                <a:t>(2016-2017) </a:t>
              </a:r>
            </a:p>
          </p:txBody>
        </p:sp>
        <p:cxnSp>
          <p:nvCxnSpPr>
            <p:cNvPr id="13" name="Straight Arrow Connector 12">
              <a:extLst>
                <a:ext uri="{FF2B5EF4-FFF2-40B4-BE49-F238E27FC236}">
                  <a16:creationId xmlns="" xmlns:a16="http://schemas.microsoft.com/office/drawing/2014/main" id="{68494DE6-285F-4B06-A496-F51D79F30715}"/>
                </a:ext>
              </a:extLst>
            </p:cNvPr>
            <p:cNvCxnSpPr>
              <a:cxnSpLocks/>
              <a:endCxn id="7" idx="0"/>
            </p:cNvCxnSpPr>
            <p:nvPr/>
          </p:nvCxnSpPr>
          <p:spPr>
            <a:xfrm>
              <a:off x="8230091" y="2112282"/>
              <a:ext cx="0" cy="471408"/>
            </a:xfrm>
            <a:prstGeom prst="straightConnector1">
              <a:avLst/>
            </a:prstGeom>
            <a:ln w="25400">
              <a:solidFill>
                <a:schemeClr val="tx2">
                  <a:lumMod val="50000"/>
                  <a:lumOff val="50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 xmlns:a16="http://schemas.microsoft.com/office/drawing/2014/main" id="{5B29C57D-5027-43EB-9E7C-3D17704E3435}"/>
                </a:ext>
              </a:extLst>
            </p:cNvPr>
            <p:cNvCxnSpPr>
              <a:cxnSpLocks/>
              <a:stCxn id="7" idx="2"/>
            </p:cNvCxnSpPr>
            <p:nvPr/>
          </p:nvCxnSpPr>
          <p:spPr>
            <a:xfrm>
              <a:off x="8230091" y="3948892"/>
              <a:ext cx="0" cy="837862"/>
            </a:xfrm>
            <a:prstGeom prst="straightConnector1">
              <a:avLst/>
            </a:prstGeom>
            <a:ln w="25400">
              <a:solidFill>
                <a:schemeClr val="tx2">
                  <a:lumMod val="50000"/>
                  <a:lumOff val="50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5" name="Elbow Connector 14">
              <a:extLst>
                <a:ext uri="{FF2B5EF4-FFF2-40B4-BE49-F238E27FC236}">
                  <a16:creationId xmlns="" xmlns:a16="http://schemas.microsoft.com/office/drawing/2014/main" id="{1717D108-361D-4DBB-823A-659635950724}"/>
                </a:ext>
              </a:extLst>
            </p:cNvPr>
            <p:cNvCxnSpPr>
              <a:endCxn id="8" idx="0"/>
            </p:cNvCxnSpPr>
            <p:nvPr/>
          </p:nvCxnSpPr>
          <p:spPr>
            <a:xfrm rot="10800000" flipV="1">
              <a:off x="6434732" y="4786754"/>
              <a:ext cx="1787492" cy="397490"/>
            </a:xfrm>
            <a:prstGeom prst="bentConnector2">
              <a:avLst/>
            </a:prstGeom>
            <a:ln w="25400">
              <a:solidFill>
                <a:schemeClr val="tx2">
                  <a:lumMod val="50000"/>
                  <a:lumOff val="50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6" name="Elbow Connector 15">
              <a:extLst>
                <a:ext uri="{FF2B5EF4-FFF2-40B4-BE49-F238E27FC236}">
                  <a16:creationId xmlns="" xmlns:a16="http://schemas.microsoft.com/office/drawing/2014/main" id="{8AE43419-DBA6-4A57-9CA0-14CDFA68E653}"/>
                </a:ext>
              </a:extLst>
            </p:cNvPr>
            <p:cNvCxnSpPr>
              <a:endCxn id="12" idx="0"/>
            </p:cNvCxnSpPr>
            <p:nvPr/>
          </p:nvCxnSpPr>
          <p:spPr>
            <a:xfrm>
              <a:off x="8222211" y="4786759"/>
              <a:ext cx="1755821" cy="397482"/>
            </a:xfrm>
            <a:prstGeom prst="bentConnector2">
              <a:avLst/>
            </a:prstGeom>
            <a:ln w="25400">
              <a:solidFill>
                <a:schemeClr val="tx2">
                  <a:lumMod val="50000"/>
                  <a:lumOff val="50000"/>
                </a:schemeClr>
              </a:solidFill>
              <a:tailEnd type="triangle" w="med" len="sm"/>
            </a:ln>
          </p:spPr>
          <p:style>
            <a:lnRef idx="1">
              <a:schemeClr val="accent1"/>
            </a:lnRef>
            <a:fillRef idx="0">
              <a:schemeClr val="accent1"/>
            </a:fillRef>
            <a:effectRef idx="0">
              <a:schemeClr val="accent1"/>
            </a:effectRef>
            <a:fontRef idx="minor">
              <a:schemeClr val="tx1"/>
            </a:fontRef>
          </p:style>
        </p:cxnSp>
        <p:sp>
          <p:nvSpPr>
            <p:cNvPr id="51" name="Flowchart: Alternate Process 50">
              <a:extLst>
                <a:ext uri="{FF2B5EF4-FFF2-40B4-BE49-F238E27FC236}">
                  <a16:creationId xmlns="" xmlns:a16="http://schemas.microsoft.com/office/drawing/2014/main" id="{6CB3E72A-E58E-4D35-B2F7-21AF5D506EF3}"/>
                </a:ext>
              </a:extLst>
            </p:cNvPr>
            <p:cNvSpPr/>
            <p:nvPr/>
          </p:nvSpPr>
          <p:spPr>
            <a:xfrm>
              <a:off x="1576115" y="1928362"/>
              <a:ext cx="2216280" cy="855163"/>
            </a:xfrm>
            <a:prstGeom prst="flowChartAlternateProcess">
              <a:avLst/>
            </a:prstGeom>
            <a:solidFill>
              <a:schemeClr val="tx2">
                <a:lumMod val="50000"/>
                <a:lumOff val="50000"/>
              </a:schemeClr>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Century Gothic" panose="020B0502020202020204" pitchFamily="34" charset="0"/>
                </a:rPr>
                <a:t>DEM: </a:t>
              </a:r>
            </a:p>
            <a:p>
              <a:pPr algn="ctr"/>
              <a:r>
                <a:rPr lang="en-US" sz="1400" b="1" dirty="0">
                  <a:solidFill>
                    <a:schemeClr val="bg1"/>
                  </a:solidFill>
                  <a:latin typeface="Century Gothic" panose="020B0502020202020204" pitchFamily="34" charset="0"/>
                </a:rPr>
                <a:t>Elevation Data </a:t>
              </a:r>
            </a:p>
          </p:txBody>
        </p:sp>
      </p:grpSp>
      <p:sp>
        <p:nvSpPr>
          <p:cNvPr id="32" name="Flowchart: Alternate Process 31">
            <a:extLst>
              <a:ext uri="{FF2B5EF4-FFF2-40B4-BE49-F238E27FC236}">
                <a16:creationId xmlns="" xmlns:a16="http://schemas.microsoft.com/office/drawing/2014/main" id="{4C274690-9111-4AE3-9FCE-1F936469D9CA}"/>
              </a:ext>
            </a:extLst>
          </p:cNvPr>
          <p:cNvSpPr/>
          <p:nvPr/>
        </p:nvSpPr>
        <p:spPr>
          <a:xfrm>
            <a:off x="4297598" y="4582644"/>
            <a:ext cx="1498765" cy="586689"/>
          </a:xfrm>
          <a:prstGeom prst="flowChartAlternateProcess">
            <a:avLst/>
          </a:prstGeom>
          <a:solidFill>
            <a:schemeClr val="tx2">
              <a:lumMod val="50000"/>
              <a:lumOff val="50000"/>
            </a:schemeClr>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a:solidFill>
                  <a:schemeClr val="bg1"/>
                </a:solidFill>
                <a:latin typeface="Century Gothic" panose="020B0502020202020204" pitchFamily="34" charset="0"/>
              </a:rPr>
              <a:t>ArcSWAT</a:t>
            </a:r>
            <a:endParaRPr lang="en-US" sz="1400" b="1" dirty="0">
              <a:solidFill>
                <a:schemeClr val="bg1"/>
              </a:solidFill>
              <a:latin typeface="Century Gothic" panose="020B0502020202020204" pitchFamily="34" charset="0"/>
            </a:endParaRPr>
          </a:p>
        </p:txBody>
      </p:sp>
      <p:cxnSp>
        <p:nvCxnSpPr>
          <p:cNvPr id="33" name="Straight Arrow Connector 32">
            <a:extLst>
              <a:ext uri="{FF2B5EF4-FFF2-40B4-BE49-F238E27FC236}">
                <a16:creationId xmlns="" xmlns:a16="http://schemas.microsoft.com/office/drawing/2014/main" id="{1C90F7DC-7A0B-4BFE-A1CA-9DFE95E9BDF8}"/>
              </a:ext>
            </a:extLst>
          </p:cNvPr>
          <p:cNvCxnSpPr>
            <a:cxnSpLocks/>
            <a:stCxn id="8" idx="1"/>
            <a:endCxn id="32" idx="3"/>
          </p:cNvCxnSpPr>
          <p:nvPr/>
        </p:nvCxnSpPr>
        <p:spPr>
          <a:xfrm flipH="1">
            <a:off x="5796363" y="4872976"/>
            <a:ext cx="1098021" cy="3013"/>
          </a:xfrm>
          <a:prstGeom prst="straightConnector1">
            <a:avLst/>
          </a:prstGeom>
          <a:ln w="25400">
            <a:solidFill>
              <a:schemeClr val="tx2">
                <a:lumMod val="50000"/>
                <a:lumOff val="50000"/>
              </a:schemeClr>
            </a:solidFill>
            <a:tailEnd type="triangle" w="med" len="sm"/>
          </a:ln>
        </p:spPr>
        <p:style>
          <a:lnRef idx="1">
            <a:schemeClr val="accent1"/>
          </a:lnRef>
          <a:fillRef idx="0">
            <a:schemeClr val="accent1"/>
          </a:fillRef>
          <a:effectRef idx="0">
            <a:schemeClr val="accent1"/>
          </a:effectRef>
          <a:fontRef idx="minor">
            <a:schemeClr val="tx1"/>
          </a:fontRef>
        </p:style>
      </p:cxnSp>
      <p:sp>
        <p:nvSpPr>
          <p:cNvPr id="35" name="Flowchart: Alternate Process 34">
            <a:extLst>
              <a:ext uri="{FF2B5EF4-FFF2-40B4-BE49-F238E27FC236}">
                <a16:creationId xmlns="" xmlns:a16="http://schemas.microsoft.com/office/drawing/2014/main" id="{097A3FFE-E8F0-42FD-A83D-79FDC50AB1B1}"/>
              </a:ext>
            </a:extLst>
          </p:cNvPr>
          <p:cNvSpPr/>
          <p:nvPr/>
        </p:nvSpPr>
        <p:spPr>
          <a:xfrm>
            <a:off x="2696175" y="3236193"/>
            <a:ext cx="1188720" cy="633953"/>
          </a:xfrm>
          <a:prstGeom prst="flowChartAlternateProcess">
            <a:avLst/>
          </a:prstGeom>
          <a:solidFill>
            <a:schemeClr val="tx2">
              <a:lumMod val="50000"/>
              <a:lumOff val="50000"/>
            </a:schemeClr>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Century Gothic" panose="020B0502020202020204" pitchFamily="34" charset="0"/>
              </a:rPr>
              <a:t>FAO soils data</a:t>
            </a:r>
          </a:p>
        </p:txBody>
      </p:sp>
      <p:cxnSp>
        <p:nvCxnSpPr>
          <p:cNvPr id="36" name="Straight Arrow Connector 35">
            <a:extLst>
              <a:ext uri="{FF2B5EF4-FFF2-40B4-BE49-F238E27FC236}">
                <a16:creationId xmlns="" xmlns:a16="http://schemas.microsoft.com/office/drawing/2014/main" id="{6D9FB109-3855-4886-8F45-F9900AEFEA4E}"/>
              </a:ext>
            </a:extLst>
          </p:cNvPr>
          <p:cNvCxnSpPr>
            <a:cxnSpLocks/>
            <a:stCxn id="41" idx="2"/>
          </p:cNvCxnSpPr>
          <p:nvPr/>
        </p:nvCxnSpPr>
        <p:spPr>
          <a:xfrm flipH="1">
            <a:off x="5405467" y="3886063"/>
            <a:ext cx="1550540" cy="682395"/>
          </a:xfrm>
          <a:prstGeom prst="straightConnector1">
            <a:avLst/>
          </a:prstGeom>
          <a:ln w="25400">
            <a:solidFill>
              <a:schemeClr val="tx2">
                <a:lumMod val="50000"/>
                <a:lumOff val="50000"/>
              </a:schemeClr>
            </a:solidFill>
            <a:tailEnd type="triangle" w="med" len="sm"/>
          </a:ln>
        </p:spPr>
        <p:style>
          <a:lnRef idx="1">
            <a:schemeClr val="accent1"/>
          </a:lnRef>
          <a:fillRef idx="0">
            <a:schemeClr val="accent1"/>
          </a:fillRef>
          <a:effectRef idx="0">
            <a:schemeClr val="accent1"/>
          </a:effectRef>
          <a:fontRef idx="minor">
            <a:schemeClr val="tx1"/>
          </a:fontRef>
        </p:style>
      </p:cxnSp>
      <p:sp>
        <p:nvSpPr>
          <p:cNvPr id="37" name="Resources" descr="Multi document shape (stacked pages)" title="Resources">
            <a:extLst>
              <a:ext uri="{FF2B5EF4-FFF2-40B4-BE49-F238E27FC236}">
                <a16:creationId xmlns="" xmlns:a16="http://schemas.microsoft.com/office/drawing/2014/main" id="{65308598-A3A7-4D51-B076-596801B5B93B}"/>
              </a:ext>
            </a:extLst>
          </p:cNvPr>
          <p:cNvSpPr>
            <a:spLocks/>
          </p:cNvSpPr>
          <p:nvPr/>
        </p:nvSpPr>
        <p:spPr>
          <a:xfrm>
            <a:off x="4074914" y="5567374"/>
            <a:ext cx="1747134" cy="1066947"/>
          </a:xfrm>
          <a:prstGeom prst="flowChartMultidocument">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ctr"/>
            <a:r>
              <a:rPr lang="en-US" sz="1400" b="1" dirty="0">
                <a:solidFill>
                  <a:schemeClr val="bg1"/>
                </a:solidFill>
                <a:latin typeface="Century Gothic" panose="020B0502020202020204" pitchFamily="34" charset="0"/>
              </a:rPr>
              <a:t>Predictive Hydrologic </a:t>
            </a:r>
          </a:p>
          <a:p>
            <a:pPr marL="0" indent="0" algn="ctr"/>
            <a:r>
              <a:rPr lang="en-US" sz="1400" b="1" dirty="0">
                <a:solidFill>
                  <a:schemeClr val="bg1"/>
                </a:solidFill>
                <a:latin typeface="Century Gothic" panose="020B0502020202020204" pitchFamily="34" charset="0"/>
              </a:rPr>
              <a:t>Model</a:t>
            </a:r>
          </a:p>
        </p:txBody>
      </p:sp>
      <p:cxnSp>
        <p:nvCxnSpPr>
          <p:cNvPr id="38" name="Straight Arrow Connector 37">
            <a:extLst>
              <a:ext uri="{FF2B5EF4-FFF2-40B4-BE49-F238E27FC236}">
                <a16:creationId xmlns="" xmlns:a16="http://schemas.microsoft.com/office/drawing/2014/main" id="{EC4B71F4-05DA-48A0-BCFB-0D12E3F860B9}"/>
              </a:ext>
            </a:extLst>
          </p:cNvPr>
          <p:cNvCxnSpPr>
            <a:cxnSpLocks/>
            <a:stCxn id="32" idx="2"/>
          </p:cNvCxnSpPr>
          <p:nvPr/>
        </p:nvCxnSpPr>
        <p:spPr>
          <a:xfrm flipH="1">
            <a:off x="5042992" y="5169333"/>
            <a:ext cx="3989" cy="344826"/>
          </a:xfrm>
          <a:prstGeom prst="straightConnector1">
            <a:avLst/>
          </a:prstGeom>
          <a:ln w="25400">
            <a:solidFill>
              <a:schemeClr val="tx2">
                <a:lumMod val="50000"/>
                <a:lumOff val="50000"/>
              </a:schemeClr>
            </a:solidFill>
            <a:tailEnd type="triangle" w="med" len="sm"/>
          </a:ln>
        </p:spPr>
        <p:style>
          <a:lnRef idx="1">
            <a:schemeClr val="accent1"/>
          </a:lnRef>
          <a:fillRef idx="0">
            <a:schemeClr val="accent1"/>
          </a:fillRef>
          <a:effectRef idx="0">
            <a:schemeClr val="accent1"/>
          </a:effectRef>
          <a:fontRef idx="minor">
            <a:schemeClr val="tx1"/>
          </a:fontRef>
        </p:style>
      </p:cxnSp>
      <p:sp>
        <p:nvSpPr>
          <p:cNvPr id="49" name="Title 1">
            <a:extLst>
              <a:ext uri="{FF2B5EF4-FFF2-40B4-BE49-F238E27FC236}">
                <a16:creationId xmlns="" xmlns:a16="http://schemas.microsoft.com/office/drawing/2014/main" id="{24F1A2D5-04DD-4D32-BB77-9477509FE2B2}"/>
              </a:ext>
            </a:extLst>
          </p:cNvPr>
          <p:cNvSpPr>
            <a:spLocks noGrp="1"/>
          </p:cNvSpPr>
          <p:nvPr>
            <p:ph type="title"/>
          </p:nvPr>
        </p:nvSpPr>
        <p:spPr>
          <a:xfrm>
            <a:off x="1000125" y="365124"/>
            <a:ext cx="10233148" cy="479425"/>
          </a:xfrm>
        </p:spPr>
        <p:txBody>
          <a:bodyPr/>
          <a:lstStyle/>
          <a:p>
            <a:r>
              <a:rPr lang="en-US" dirty="0"/>
              <a:t>Methodology</a:t>
            </a:r>
          </a:p>
        </p:txBody>
      </p:sp>
      <p:sp>
        <p:nvSpPr>
          <p:cNvPr id="75" name="Flowchart: Alternate Process 74">
            <a:extLst>
              <a:ext uri="{FF2B5EF4-FFF2-40B4-BE49-F238E27FC236}">
                <a16:creationId xmlns="" xmlns:a16="http://schemas.microsoft.com/office/drawing/2014/main" id="{6DAA165F-C9B7-405B-817D-84F01D4D8AB4}"/>
              </a:ext>
            </a:extLst>
          </p:cNvPr>
          <p:cNvSpPr/>
          <p:nvPr/>
        </p:nvSpPr>
        <p:spPr>
          <a:xfrm>
            <a:off x="5084322" y="3225687"/>
            <a:ext cx="1280160" cy="654964"/>
          </a:xfrm>
          <a:prstGeom prst="flowChartAlternateProcess">
            <a:avLst/>
          </a:prstGeom>
          <a:solidFill>
            <a:schemeClr val="tx2">
              <a:lumMod val="50000"/>
              <a:lumOff val="50000"/>
            </a:schemeClr>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Century Gothic" panose="020B0502020202020204" pitchFamily="34" charset="0"/>
              </a:rPr>
              <a:t>Streams </a:t>
            </a:r>
            <a:r>
              <a:rPr lang="en-US" sz="1400" b="1" dirty="0">
                <a:solidFill>
                  <a:schemeClr val="bg1"/>
                </a:solidFill>
                <a:latin typeface="Century Gothic" panose="020B0502020202020204" pitchFamily="34" charset="0"/>
              </a:rPr>
              <a:t>&amp;</a:t>
            </a:r>
            <a:r>
              <a:rPr lang="en-US" sz="1400" b="1" dirty="0" smtClean="0">
                <a:solidFill>
                  <a:schemeClr val="bg1"/>
                </a:solidFill>
                <a:latin typeface="Century Gothic" panose="020B0502020202020204" pitchFamily="34" charset="0"/>
              </a:rPr>
              <a:t> </a:t>
            </a:r>
            <a:r>
              <a:rPr lang="en-US" sz="1400" b="1" dirty="0">
                <a:solidFill>
                  <a:schemeClr val="bg1"/>
                </a:solidFill>
                <a:latin typeface="Century Gothic" panose="020B0502020202020204" pitchFamily="34" charset="0"/>
              </a:rPr>
              <a:t>Watersheds</a:t>
            </a:r>
          </a:p>
        </p:txBody>
      </p:sp>
      <p:sp>
        <p:nvSpPr>
          <p:cNvPr id="74" name="Flowchart: Alternate Process 73">
            <a:extLst>
              <a:ext uri="{FF2B5EF4-FFF2-40B4-BE49-F238E27FC236}">
                <a16:creationId xmlns="" xmlns:a16="http://schemas.microsoft.com/office/drawing/2014/main" id="{A0742743-F7F5-40C5-8B68-3D724465FD05}"/>
              </a:ext>
            </a:extLst>
          </p:cNvPr>
          <p:cNvSpPr/>
          <p:nvPr/>
        </p:nvSpPr>
        <p:spPr>
          <a:xfrm>
            <a:off x="3898554" y="3226464"/>
            <a:ext cx="1188720" cy="653411"/>
          </a:xfrm>
          <a:prstGeom prst="flowChartAlternateProcess">
            <a:avLst/>
          </a:prstGeom>
          <a:solidFill>
            <a:schemeClr val="tx2">
              <a:lumMod val="50000"/>
              <a:lumOff val="50000"/>
            </a:schemeClr>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Century Gothic" panose="020B0502020202020204" pitchFamily="34" charset="0"/>
              </a:rPr>
              <a:t>Slope</a:t>
            </a:r>
          </a:p>
        </p:txBody>
      </p:sp>
      <p:cxnSp>
        <p:nvCxnSpPr>
          <p:cNvPr id="76" name="Elbow Connector 17">
            <a:extLst>
              <a:ext uri="{FF2B5EF4-FFF2-40B4-BE49-F238E27FC236}">
                <a16:creationId xmlns="" xmlns:a16="http://schemas.microsoft.com/office/drawing/2014/main" id="{4176CFC8-C3D0-4294-B1EC-B54E1204E1CC}"/>
              </a:ext>
            </a:extLst>
          </p:cNvPr>
          <p:cNvCxnSpPr>
            <a:cxnSpLocks/>
          </p:cNvCxnSpPr>
          <p:nvPr/>
        </p:nvCxnSpPr>
        <p:spPr>
          <a:xfrm rot="5400000">
            <a:off x="4480937" y="2584926"/>
            <a:ext cx="572230" cy="718151"/>
          </a:xfrm>
          <a:prstGeom prst="bentConnector3">
            <a:avLst>
              <a:gd name="adj1" fmla="val 50000"/>
            </a:avLst>
          </a:prstGeom>
          <a:ln w="25400">
            <a:solidFill>
              <a:schemeClr val="tx2">
                <a:lumMod val="50000"/>
                <a:lumOff val="50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77" name="Elbow Connector 17">
            <a:extLst>
              <a:ext uri="{FF2B5EF4-FFF2-40B4-BE49-F238E27FC236}">
                <a16:creationId xmlns="" xmlns:a16="http://schemas.microsoft.com/office/drawing/2014/main" id="{30615C3A-1493-4011-B458-A1D689BDA1EA}"/>
              </a:ext>
            </a:extLst>
          </p:cNvPr>
          <p:cNvCxnSpPr>
            <a:cxnSpLocks/>
            <a:stCxn id="75" idx="2"/>
            <a:endCxn id="32" idx="0"/>
          </p:cNvCxnSpPr>
          <p:nvPr/>
        </p:nvCxnSpPr>
        <p:spPr>
          <a:xfrm rot="5400000">
            <a:off x="5034696" y="3892937"/>
            <a:ext cx="701993" cy="677421"/>
          </a:xfrm>
          <a:prstGeom prst="bentConnector3">
            <a:avLst>
              <a:gd name="adj1" fmla="val 50000"/>
            </a:avLst>
          </a:prstGeom>
          <a:ln w="25400">
            <a:solidFill>
              <a:schemeClr val="tx2">
                <a:lumMod val="50000"/>
                <a:lumOff val="50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78" name="Elbow Connector 17">
            <a:extLst>
              <a:ext uri="{FF2B5EF4-FFF2-40B4-BE49-F238E27FC236}">
                <a16:creationId xmlns="" xmlns:a16="http://schemas.microsoft.com/office/drawing/2014/main" id="{243DABAF-11A1-449D-A8DD-ACFF5CD498C8}"/>
              </a:ext>
            </a:extLst>
          </p:cNvPr>
          <p:cNvCxnSpPr>
            <a:cxnSpLocks/>
          </p:cNvCxnSpPr>
          <p:nvPr/>
        </p:nvCxnSpPr>
        <p:spPr>
          <a:xfrm>
            <a:off x="5126126" y="2948447"/>
            <a:ext cx="598276" cy="274320"/>
          </a:xfrm>
          <a:prstGeom prst="bentConnector2">
            <a:avLst/>
          </a:prstGeom>
          <a:ln w="25400">
            <a:solidFill>
              <a:schemeClr val="tx2">
                <a:lumMod val="50000"/>
                <a:lumOff val="50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85" name="Elbow Connector 17">
            <a:extLst>
              <a:ext uri="{FF2B5EF4-FFF2-40B4-BE49-F238E27FC236}">
                <a16:creationId xmlns="" xmlns:a16="http://schemas.microsoft.com/office/drawing/2014/main" id="{2CF7CB71-66CD-4EDF-B102-9950C0418C23}"/>
              </a:ext>
            </a:extLst>
          </p:cNvPr>
          <p:cNvCxnSpPr>
            <a:cxnSpLocks/>
            <a:stCxn id="74" idx="2"/>
            <a:endCxn id="32" idx="0"/>
          </p:cNvCxnSpPr>
          <p:nvPr/>
        </p:nvCxnSpPr>
        <p:spPr>
          <a:xfrm rot="16200000" flipH="1">
            <a:off x="4418563" y="3954225"/>
            <a:ext cx="702769" cy="554067"/>
          </a:xfrm>
          <a:prstGeom prst="bentConnector3">
            <a:avLst>
              <a:gd name="adj1" fmla="val 50000"/>
            </a:avLst>
          </a:prstGeom>
          <a:ln w="25400">
            <a:solidFill>
              <a:schemeClr val="tx2">
                <a:lumMod val="50000"/>
                <a:lumOff val="50000"/>
              </a:schemeClr>
            </a:solidFill>
            <a:tailEnd type="triangle" w="med" len="sm"/>
          </a:ln>
        </p:spPr>
        <p:style>
          <a:lnRef idx="1">
            <a:schemeClr val="accent1"/>
          </a:lnRef>
          <a:fillRef idx="0">
            <a:schemeClr val="accent1"/>
          </a:fillRef>
          <a:effectRef idx="0">
            <a:schemeClr val="accent1"/>
          </a:effectRef>
          <a:fontRef idx="minor">
            <a:schemeClr val="tx1"/>
          </a:fontRef>
        </p:style>
      </p:cxnSp>
      <p:sp>
        <p:nvSpPr>
          <p:cNvPr id="41" name="Flowchart: Alternate Process 40">
            <a:extLst>
              <a:ext uri="{FF2B5EF4-FFF2-40B4-BE49-F238E27FC236}">
                <a16:creationId xmlns="" xmlns:a16="http://schemas.microsoft.com/office/drawing/2014/main" id="{097A3FFE-E8F0-42FD-A83D-79FDC50AB1B1}"/>
              </a:ext>
            </a:extLst>
          </p:cNvPr>
          <p:cNvSpPr/>
          <p:nvPr/>
        </p:nvSpPr>
        <p:spPr>
          <a:xfrm>
            <a:off x="6361647" y="3220275"/>
            <a:ext cx="1188720" cy="665788"/>
          </a:xfrm>
          <a:prstGeom prst="flowChartAlternateProcess">
            <a:avLst/>
          </a:prstGeom>
          <a:solidFill>
            <a:schemeClr val="tx2">
              <a:lumMod val="50000"/>
              <a:lumOff val="50000"/>
            </a:schemeClr>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Century Gothic" panose="020B0502020202020204" pitchFamily="34" charset="0"/>
              </a:rPr>
              <a:t>Weather Data</a:t>
            </a:r>
          </a:p>
        </p:txBody>
      </p:sp>
      <p:sp>
        <p:nvSpPr>
          <p:cNvPr id="42" name="Flowchart: Alternate Process 41">
            <a:extLst>
              <a:ext uri="{FF2B5EF4-FFF2-40B4-BE49-F238E27FC236}">
                <a16:creationId xmlns="" xmlns:a16="http://schemas.microsoft.com/office/drawing/2014/main" id="{097A3FFE-E8F0-42FD-A83D-79FDC50AB1B1}"/>
              </a:ext>
            </a:extLst>
          </p:cNvPr>
          <p:cNvSpPr/>
          <p:nvPr/>
        </p:nvSpPr>
        <p:spPr>
          <a:xfrm>
            <a:off x="1589938" y="2386826"/>
            <a:ext cx="1362125" cy="689652"/>
          </a:xfrm>
          <a:prstGeom prst="flowChartAlternateProcess">
            <a:avLst/>
          </a:prstGeom>
          <a:solidFill>
            <a:schemeClr val="tx2">
              <a:lumMod val="50000"/>
              <a:lumOff val="50000"/>
            </a:schemeClr>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Century Gothic" panose="020B0502020202020204" pitchFamily="34" charset="0"/>
              </a:rPr>
              <a:t>Gross Primary Productivity </a:t>
            </a:r>
          </a:p>
        </p:txBody>
      </p:sp>
      <p:sp>
        <p:nvSpPr>
          <p:cNvPr id="43" name="Functionality" descr="Process shape (rectangle)" title="Functionality">
            <a:extLst>
              <a:ext uri="{FF2B5EF4-FFF2-40B4-BE49-F238E27FC236}">
                <a16:creationId xmlns="" xmlns:a16="http://schemas.microsoft.com/office/drawing/2014/main" id="{9C7496BE-C3A2-4324-B952-E246C5D70D2C}"/>
              </a:ext>
            </a:extLst>
          </p:cNvPr>
          <p:cNvSpPr>
            <a:spLocks noChangeAspect="1"/>
          </p:cNvSpPr>
          <p:nvPr/>
        </p:nvSpPr>
        <p:spPr>
          <a:xfrm>
            <a:off x="1358321" y="1591981"/>
            <a:ext cx="1825359" cy="374904"/>
          </a:xfrm>
          <a:prstGeom prst="flowChartProcess">
            <a:avLst/>
          </a:prstGeom>
          <a:solidFill>
            <a:schemeClr val="tx2">
              <a:lumMod val="50000"/>
              <a:lumOff val="50000"/>
            </a:schemeClr>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ctr"/>
            <a:r>
              <a:rPr lang="en-US" sz="1600" b="1" dirty="0">
                <a:solidFill>
                  <a:schemeClr val="bg1"/>
                </a:solidFill>
                <a:latin typeface="Century Gothic" panose="020B0502020202020204" pitchFamily="34" charset="0"/>
                <a:ea typeface="+mn-ea"/>
                <a:cs typeface="+mn-cs"/>
              </a:rPr>
              <a:t>Terra MODIS </a:t>
            </a:r>
          </a:p>
        </p:txBody>
      </p:sp>
      <p:cxnSp>
        <p:nvCxnSpPr>
          <p:cNvPr id="59" name="Straight Arrow Connector 58">
            <a:extLst>
              <a:ext uri="{FF2B5EF4-FFF2-40B4-BE49-F238E27FC236}">
                <a16:creationId xmlns="" xmlns:a16="http://schemas.microsoft.com/office/drawing/2014/main" id="{6D9FB109-3855-4886-8F45-F9900AEFEA4E}"/>
              </a:ext>
            </a:extLst>
          </p:cNvPr>
          <p:cNvCxnSpPr>
            <a:cxnSpLocks/>
            <a:stCxn id="35" idx="2"/>
          </p:cNvCxnSpPr>
          <p:nvPr/>
        </p:nvCxnSpPr>
        <p:spPr>
          <a:xfrm>
            <a:off x="3290535" y="3870146"/>
            <a:ext cx="1302418" cy="678745"/>
          </a:xfrm>
          <a:prstGeom prst="straightConnector1">
            <a:avLst/>
          </a:prstGeom>
          <a:ln w="25400">
            <a:solidFill>
              <a:schemeClr val="tx2">
                <a:lumMod val="50000"/>
                <a:lumOff val="50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72" name="Elbow Connector 71"/>
          <p:cNvCxnSpPr/>
          <p:nvPr/>
        </p:nvCxnSpPr>
        <p:spPr>
          <a:xfrm rot="10800000" flipV="1">
            <a:off x="2258205" y="1141481"/>
            <a:ext cx="2926080" cy="407770"/>
          </a:xfrm>
          <a:prstGeom prst="bentConnector2">
            <a:avLst/>
          </a:prstGeom>
          <a:ln w="25400">
            <a:solidFill>
              <a:schemeClr val="tx2">
                <a:lumMod val="50000"/>
                <a:lumOff val="50000"/>
              </a:schemeClr>
            </a:solidFill>
            <a:tailEnd type="triangle" w="med" len="sm"/>
          </a:ln>
        </p:spPr>
        <p:style>
          <a:lnRef idx="1">
            <a:schemeClr val="accent1"/>
          </a:lnRef>
          <a:fillRef idx="0">
            <a:schemeClr val="accent1"/>
          </a:fillRef>
          <a:effectRef idx="0">
            <a:schemeClr val="accent1"/>
          </a:effectRef>
          <a:fontRef idx="minor">
            <a:schemeClr val="tx1"/>
          </a:fontRef>
        </p:style>
      </p:cxnSp>
      <p:sp>
        <p:nvSpPr>
          <p:cNvPr id="87" name="Resources" descr="Multi document shape (stacked pages)" title="Resources">
            <a:extLst>
              <a:ext uri="{FF2B5EF4-FFF2-40B4-BE49-F238E27FC236}">
                <a16:creationId xmlns="" xmlns:a16="http://schemas.microsoft.com/office/drawing/2014/main" id="{65308598-A3A7-4D51-B076-596801B5B93B}"/>
              </a:ext>
            </a:extLst>
          </p:cNvPr>
          <p:cNvSpPr>
            <a:spLocks/>
          </p:cNvSpPr>
          <p:nvPr/>
        </p:nvSpPr>
        <p:spPr>
          <a:xfrm>
            <a:off x="1397433" y="4342514"/>
            <a:ext cx="1747134" cy="1066947"/>
          </a:xfrm>
          <a:prstGeom prst="flowChartMultidocument">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ctr"/>
            <a:r>
              <a:rPr lang="en-US" sz="1400" b="1" dirty="0">
                <a:solidFill>
                  <a:schemeClr val="bg1"/>
                </a:solidFill>
                <a:latin typeface="Century Gothic" panose="020B0502020202020204" pitchFamily="34" charset="0"/>
              </a:rPr>
              <a:t>Carbon Sequestration Time Series </a:t>
            </a:r>
          </a:p>
        </p:txBody>
      </p:sp>
      <p:cxnSp>
        <p:nvCxnSpPr>
          <p:cNvPr id="89" name="Straight Arrow Connector 88"/>
          <p:cNvCxnSpPr>
            <a:stCxn id="43" idx="2"/>
            <a:endCxn id="42" idx="0"/>
          </p:cNvCxnSpPr>
          <p:nvPr/>
        </p:nvCxnSpPr>
        <p:spPr>
          <a:xfrm>
            <a:off x="2271001" y="1966885"/>
            <a:ext cx="0" cy="419941"/>
          </a:xfrm>
          <a:prstGeom prst="straightConnector1">
            <a:avLst/>
          </a:prstGeom>
          <a:ln w="25400">
            <a:solidFill>
              <a:schemeClr val="tx2">
                <a:lumMod val="50000"/>
                <a:lumOff val="50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a:off x="2254351" y="3067263"/>
            <a:ext cx="0" cy="1275251"/>
          </a:xfrm>
          <a:prstGeom prst="straightConnector1">
            <a:avLst/>
          </a:prstGeom>
          <a:ln w="25400">
            <a:solidFill>
              <a:schemeClr val="tx2">
                <a:lumMod val="50000"/>
                <a:lumOff val="50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99" name="Elbow Connector 98"/>
          <p:cNvCxnSpPr>
            <a:stCxn id="19" idx="1"/>
            <a:endCxn id="22" idx="0"/>
          </p:cNvCxnSpPr>
          <p:nvPr/>
        </p:nvCxnSpPr>
        <p:spPr>
          <a:xfrm rot="10800000" flipV="1">
            <a:off x="5179819" y="1143526"/>
            <a:ext cx="1261089" cy="437086"/>
          </a:xfrm>
          <a:prstGeom prst="bentConnector2">
            <a:avLst/>
          </a:prstGeom>
          <a:ln w="25400">
            <a:solidFill>
              <a:schemeClr val="tx2">
                <a:lumMod val="50000"/>
                <a:lumOff val="50000"/>
              </a:schemeClr>
            </a:solidFill>
            <a:tailEnd type="triangle" w="med"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78751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99937" y="967959"/>
            <a:ext cx="9192126" cy="1015663"/>
          </a:xfrm>
          <a:prstGeom prst="rect">
            <a:avLst/>
          </a:prstGeom>
        </p:spPr>
        <p:txBody>
          <a:bodyPr wrap="square">
            <a:spAutoFit/>
          </a:bodyPr>
          <a:lstStyle/>
          <a:p>
            <a:r>
              <a:rPr lang="en-US" sz="2000" b="1" dirty="0">
                <a:solidFill>
                  <a:srgbClr val="3289B4"/>
                </a:solidFill>
              </a:rPr>
              <a:t>Normalized Difference Vegetation Index (NDVI) between 1987 and 2017</a:t>
            </a:r>
          </a:p>
          <a:p>
            <a:r>
              <a:rPr lang="en-US" sz="2000" b="1" dirty="0">
                <a:solidFill>
                  <a:srgbClr val="3289B4"/>
                </a:solidFill>
              </a:rPr>
              <a:t/>
            </a:r>
            <a:br>
              <a:rPr lang="en-US" sz="2000" b="1" dirty="0">
                <a:solidFill>
                  <a:srgbClr val="3289B4"/>
                </a:solidFill>
              </a:rPr>
            </a:br>
            <a:endParaRPr lang="en-US" sz="2000" b="1" dirty="0">
              <a:solidFill>
                <a:srgbClr val="3289B4"/>
              </a:solidFill>
            </a:endParaRPr>
          </a:p>
        </p:txBody>
      </p:sp>
      <p:pic>
        <p:nvPicPr>
          <p:cNvPr id="7"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5596" t="18064" r="2417" b="18538"/>
          <a:stretch/>
        </p:blipFill>
        <p:spPr>
          <a:xfrm>
            <a:off x="3174121" y="1367662"/>
            <a:ext cx="5864720" cy="5231690"/>
          </a:xfrm>
          <a:prstGeom prst="rect">
            <a:avLst/>
          </a:prstGeom>
        </p:spPr>
      </p:pic>
      <p:pic>
        <p:nvPicPr>
          <p:cNvPr id="10" name="Picture 9"/>
          <p:cNvPicPr>
            <a:picLocks noChangeAspect="1"/>
          </p:cNvPicPr>
          <p:nvPr/>
        </p:nvPicPr>
        <p:blipFill>
          <a:blip r:embed="rId4"/>
          <a:stretch>
            <a:fillRect/>
          </a:stretch>
        </p:blipFill>
        <p:spPr>
          <a:xfrm>
            <a:off x="3493786" y="5838008"/>
            <a:ext cx="2044882" cy="249801"/>
          </a:xfrm>
          <a:prstGeom prst="rect">
            <a:avLst/>
          </a:prstGeom>
        </p:spPr>
      </p:pic>
      <p:pic>
        <p:nvPicPr>
          <p:cNvPr id="11" name="Picture 10"/>
          <p:cNvPicPr>
            <a:picLocks noChangeAspect="1"/>
          </p:cNvPicPr>
          <p:nvPr/>
        </p:nvPicPr>
        <p:blipFill>
          <a:blip r:embed="rId5"/>
          <a:stretch>
            <a:fillRect/>
          </a:stretch>
        </p:blipFill>
        <p:spPr>
          <a:xfrm>
            <a:off x="3234518" y="5808087"/>
            <a:ext cx="154976" cy="337300"/>
          </a:xfrm>
          <a:prstGeom prst="rect">
            <a:avLst/>
          </a:prstGeom>
        </p:spPr>
      </p:pic>
      <p:pic>
        <p:nvPicPr>
          <p:cNvPr id="15" name="Picture 14"/>
          <p:cNvPicPr>
            <a:picLocks noChangeAspect="1"/>
          </p:cNvPicPr>
          <p:nvPr/>
        </p:nvPicPr>
        <p:blipFill>
          <a:blip r:embed="rId6"/>
          <a:stretch>
            <a:fillRect/>
          </a:stretch>
        </p:blipFill>
        <p:spPr>
          <a:xfrm>
            <a:off x="7487887" y="1519827"/>
            <a:ext cx="1978430" cy="213378"/>
          </a:xfrm>
          <a:prstGeom prst="rect">
            <a:avLst/>
          </a:prstGeom>
        </p:spPr>
      </p:pic>
      <p:sp>
        <p:nvSpPr>
          <p:cNvPr id="16" name="TextBox 15"/>
          <p:cNvSpPr txBox="1"/>
          <p:nvPr/>
        </p:nvSpPr>
        <p:spPr>
          <a:xfrm>
            <a:off x="7055893" y="1728968"/>
            <a:ext cx="1082881" cy="523220"/>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Decrease</a:t>
            </a:r>
          </a:p>
          <a:p>
            <a:pPr algn="ctr"/>
            <a:r>
              <a:rPr lang="en-US" sz="1400" dirty="0">
                <a:solidFill>
                  <a:schemeClr val="tx1">
                    <a:lumMod val="75000"/>
                    <a:lumOff val="25000"/>
                  </a:schemeClr>
                </a:solidFill>
                <a:latin typeface="Century Gothic" panose="020B0502020202020204" pitchFamily="34" charset="0"/>
              </a:rPr>
              <a:t> in NDVI </a:t>
            </a:r>
          </a:p>
        </p:txBody>
      </p:sp>
      <p:sp>
        <p:nvSpPr>
          <p:cNvPr id="17" name="TextBox 16"/>
          <p:cNvSpPr txBox="1"/>
          <p:nvPr/>
        </p:nvSpPr>
        <p:spPr>
          <a:xfrm>
            <a:off x="8849028" y="1728968"/>
            <a:ext cx="1082881" cy="523220"/>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Increase </a:t>
            </a:r>
          </a:p>
          <a:p>
            <a:pPr algn="ctr"/>
            <a:r>
              <a:rPr lang="en-US" sz="1400" dirty="0">
                <a:solidFill>
                  <a:schemeClr val="tx1">
                    <a:lumMod val="75000"/>
                    <a:lumOff val="25000"/>
                  </a:schemeClr>
                </a:solidFill>
                <a:latin typeface="Century Gothic" panose="020B0502020202020204" pitchFamily="34" charset="0"/>
              </a:rPr>
              <a:t> in NDVI </a:t>
            </a:r>
          </a:p>
        </p:txBody>
      </p:sp>
      <p:sp>
        <p:nvSpPr>
          <p:cNvPr id="18" name="TextBox 17"/>
          <p:cNvSpPr txBox="1"/>
          <p:nvPr/>
        </p:nvSpPr>
        <p:spPr>
          <a:xfrm>
            <a:off x="7877033" y="1736662"/>
            <a:ext cx="1082881" cy="523220"/>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No </a:t>
            </a:r>
          </a:p>
          <a:p>
            <a:pPr algn="ctr"/>
            <a:r>
              <a:rPr lang="en-US" sz="1400" dirty="0">
                <a:solidFill>
                  <a:schemeClr val="tx1">
                    <a:lumMod val="75000"/>
                    <a:lumOff val="25000"/>
                  </a:schemeClr>
                </a:solidFill>
                <a:latin typeface="Century Gothic" panose="020B0502020202020204" pitchFamily="34" charset="0"/>
              </a:rPr>
              <a:t>Change</a:t>
            </a:r>
          </a:p>
        </p:txBody>
      </p:sp>
      <p:sp>
        <p:nvSpPr>
          <p:cNvPr id="12" name="Rectangle 11"/>
          <p:cNvSpPr/>
          <p:nvPr/>
        </p:nvSpPr>
        <p:spPr>
          <a:xfrm>
            <a:off x="4857750" y="4276725"/>
            <a:ext cx="895350" cy="857250"/>
          </a:xfrm>
          <a:prstGeom prst="rect">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p:cNvSpPr/>
          <p:nvPr/>
        </p:nvSpPr>
        <p:spPr>
          <a:xfrm>
            <a:off x="6612057" y="3200399"/>
            <a:ext cx="723900" cy="600075"/>
          </a:xfrm>
          <a:prstGeom prst="rect">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itle 4"/>
          <p:cNvSpPr>
            <a:spLocks noGrp="1"/>
          </p:cNvSpPr>
          <p:nvPr>
            <p:ph type="title"/>
          </p:nvPr>
        </p:nvSpPr>
        <p:spPr/>
        <p:txBody>
          <a:bodyPr/>
          <a:lstStyle/>
          <a:p>
            <a:r>
              <a:rPr lang="en-US" dirty="0"/>
              <a:t>Results</a:t>
            </a:r>
          </a:p>
        </p:txBody>
      </p:sp>
    </p:spTree>
    <p:extLst>
      <p:ext uri="{BB962C8B-B14F-4D97-AF65-F5344CB8AC3E}">
        <p14:creationId xmlns:p14="http://schemas.microsoft.com/office/powerpoint/2010/main" val="1044460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20991" t="3515" r="20470" b="4363"/>
          <a:stretch/>
        </p:blipFill>
        <p:spPr>
          <a:xfrm>
            <a:off x="3306555" y="1354973"/>
            <a:ext cx="5578891" cy="5145579"/>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b="31039"/>
          <a:stretch/>
        </p:blipFill>
        <p:spPr>
          <a:xfrm flipV="1">
            <a:off x="7496694" y="1520039"/>
            <a:ext cx="1978430" cy="216623"/>
          </a:xfrm>
          <a:prstGeom prst="rect">
            <a:avLst/>
          </a:prstGeom>
        </p:spPr>
      </p:pic>
      <p:sp>
        <p:nvSpPr>
          <p:cNvPr id="11" name="TextBox 10"/>
          <p:cNvSpPr txBox="1"/>
          <p:nvPr/>
        </p:nvSpPr>
        <p:spPr>
          <a:xfrm>
            <a:off x="6974007" y="1728968"/>
            <a:ext cx="1164768" cy="523220"/>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Decrease</a:t>
            </a:r>
          </a:p>
          <a:p>
            <a:pPr algn="ctr"/>
            <a:r>
              <a:rPr lang="en-US" sz="1400" dirty="0">
                <a:solidFill>
                  <a:schemeClr val="tx1">
                    <a:lumMod val="75000"/>
                    <a:lumOff val="25000"/>
                  </a:schemeClr>
                </a:solidFill>
                <a:latin typeface="Century Gothic" panose="020B0502020202020204" pitchFamily="34" charset="0"/>
              </a:rPr>
              <a:t> in EVI </a:t>
            </a:r>
          </a:p>
        </p:txBody>
      </p:sp>
      <p:sp>
        <p:nvSpPr>
          <p:cNvPr id="12" name="TextBox 11"/>
          <p:cNvSpPr txBox="1"/>
          <p:nvPr/>
        </p:nvSpPr>
        <p:spPr>
          <a:xfrm>
            <a:off x="8767142" y="1728968"/>
            <a:ext cx="1164768" cy="523220"/>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Increase </a:t>
            </a:r>
          </a:p>
          <a:p>
            <a:pPr algn="ctr"/>
            <a:r>
              <a:rPr lang="en-US" sz="1400" dirty="0">
                <a:solidFill>
                  <a:schemeClr val="tx1">
                    <a:lumMod val="75000"/>
                    <a:lumOff val="25000"/>
                  </a:schemeClr>
                </a:solidFill>
                <a:latin typeface="Century Gothic" panose="020B0502020202020204" pitchFamily="34" charset="0"/>
              </a:rPr>
              <a:t> in EVI </a:t>
            </a:r>
          </a:p>
        </p:txBody>
      </p:sp>
      <p:sp>
        <p:nvSpPr>
          <p:cNvPr id="13" name="TextBox 12"/>
          <p:cNvSpPr txBox="1"/>
          <p:nvPr/>
        </p:nvSpPr>
        <p:spPr>
          <a:xfrm>
            <a:off x="7795147" y="1736662"/>
            <a:ext cx="1164768" cy="523220"/>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No </a:t>
            </a:r>
          </a:p>
          <a:p>
            <a:pPr algn="ctr"/>
            <a:r>
              <a:rPr lang="en-US" sz="1400" dirty="0">
                <a:solidFill>
                  <a:schemeClr val="tx1">
                    <a:lumMod val="75000"/>
                    <a:lumOff val="25000"/>
                  </a:schemeClr>
                </a:solidFill>
                <a:latin typeface="Century Gothic" panose="020B0502020202020204" pitchFamily="34" charset="0"/>
              </a:rPr>
              <a:t>Change</a:t>
            </a:r>
          </a:p>
        </p:txBody>
      </p:sp>
      <p:sp>
        <p:nvSpPr>
          <p:cNvPr id="16" name="TextBox 15"/>
          <p:cNvSpPr txBox="1"/>
          <p:nvPr/>
        </p:nvSpPr>
        <p:spPr>
          <a:xfrm>
            <a:off x="20699" y="999951"/>
            <a:ext cx="12191999" cy="400110"/>
          </a:xfrm>
          <a:prstGeom prst="rect">
            <a:avLst/>
          </a:prstGeom>
          <a:noFill/>
        </p:spPr>
        <p:txBody>
          <a:bodyPr wrap="square" rtlCol="0">
            <a:spAutoFit/>
          </a:bodyPr>
          <a:lstStyle/>
          <a:p>
            <a:pPr algn="ctr"/>
            <a:r>
              <a:rPr lang="en-US" sz="2000" b="1" dirty="0">
                <a:solidFill>
                  <a:srgbClr val="3289B4"/>
                </a:solidFill>
              </a:rPr>
              <a:t>Change in Enhanced Vegetation Index (EVI) between 1987 and 2017</a:t>
            </a:r>
          </a:p>
        </p:txBody>
      </p:sp>
      <p:pic>
        <p:nvPicPr>
          <p:cNvPr id="17" name="Picture 16"/>
          <p:cNvPicPr>
            <a:picLocks noChangeAspect="1"/>
          </p:cNvPicPr>
          <p:nvPr/>
        </p:nvPicPr>
        <p:blipFill>
          <a:blip r:embed="rId5"/>
          <a:stretch>
            <a:fillRect/>
          </a:stretch>
        </p:blipFill>
        <p:spPr>
          <a:xfrm>
            <a:off x="3493786" y="5838008"/>
            <a:ext cx="2044882" cy="249801"/>
          </a:xfrm>
          <a:prstGeom prst="rect">
            <a:avLst/>
          </a:prstGeom>
        </p:spPr>
      </p:pic>
      <p:pic>
        <p:nvPicPr>
          <p:cNvPr id="18" name="Picture 17"/>
          <p:cNvPicPr>
            <a:picLocks noChangeAspect="1"/>
          </p:cNvPicPr>
          <p:nvPr/>
        </p:nvPicPr>
        <p:blipFill>
          <a:blip r:embed="rId6"/>
          <a:stretch>
            <a:fillRect/>
          </a:stretch>
        </p:blipFill>
        <p:spPr>
          <a:xfrm>
            <a:off x="3234518" y="5808087"/>
            <a:ext cx="154976" cy="337300"/>
          </a:xfrm>
          <a:prstGeom prst="rect">
            <a:avLst/>
          </a:prstGeom>
        </p:spPr>
      </p:pic>
      <p:sp>
        <p:nvSpPr>
          <p:cNvPr id="14" name="Rectangle 13"/>
          <p:cNvSpPr/>
          <p:nvPr/>
        </p:nvSpPr>
        <p:spPr>
          <a:xfrm>
            <a:off x="6612057" y="3200399"/>
            <a:ext cx="723900" cy="600075"/>
          </a:xfrm>
          <a:prstGeom prst="rect">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p:cNvSpPr/>
          <p:nvPr/>
        </p:nvSpPr>
        <p:spPr>
          <a:xfrm>
            <a:off x="4857750" y="4276725"/>
            <a:ext cx="895350" cy="857250"/>
          </a:xfrm>
          <a:prstGeom prst="rect">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66920928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3289B4"/>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5961</TotalTime>
  <Words>2643</Words>
  <Application>Microsoft Office PowerPoint</Application>
  <PresentationFormat>Widescreen</PresentationFormat>
  <Paragraphs>358</Paragraphs>
  <Slides>20</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Century Gothic</vt:lpstr>
      <vt:lpstr>Garamond</vt:lpstr>
      <vt:lpstr>Webdings</vt:lpstr>
      <vt:lpstr>Wingdings 3</vt:lpstr>
      <vt:lpstr>Office Theme</vt:lpstr>
      <vt:lpstr>PowerPoint Presentation</vt:lpstr>
      <vt:lpstr>Study Area </vt:lpstr>
      <vt:lpstr>Partner</vt:lpstr>
      <vt:lpstr>Community Concerns </vt:lpstr>
      <vt:lpstr>Objectives </vt:lpstr>
      <vt:lpstr>Data Acquisition</vt:lpstr>
      <vt:lpstr>Methodology</vt:lpstr>
      <vt:lpstr>Results</vt:lpstr>
      <vt:lpstr>Results</vt:lpstr>
      <vt:lpstr>Land Cover Maps</vt:lpstr>
      <vt:lpstr>Carbon Sequestration </vt:lpstr>
      <vt:lpstr>SWAT Case Study Areas</vt:lpstr>
      <vt:lpstr>SWAT Model Methodology </vt:lpstr>
      <vt:lpstr>SWAT Model Methodology </vt:lpstr>
      <vt:lpstr>Results </vt:lpstr>
      <vt:lpstr>Conclusions </vt:lpstr>
      <vt:lpstr>Limitations</vt:lpstr>
      <vt:lpstr>Future Work </vt:lpstr>
      <vt:lpstr>End Products </vt:lpstr>
      <vt:lpstr>Acknowledgments </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Clayton, Amanda L. (LARC-E3)[SSAI DEVELOP]</cp:lastModifiedBy>
  <cp:revision>407</cp:revision>
  <dcterms:created xsi:type="dcterms:W3CDTF">2017-05-15T13:42:39Z</dcterms:created>
  <dcterms:modified xsi:type="dcterms:W3CDTF">2018-09-03T17:44:14Z</dcterms:modified>
</cp:coreProperties>
</file>