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Hunter, Shanise Y. (LARC-E3)[SSAI DEVELOP]" initials="HSY(ED" lastIdx="2" clrIdx="1">
    <p:extLst>
      <p:ext uri="{19B8F6BF-5375-455C-9EA6-DF929625EA0E}">
        <p15:presenceInfo xmlns:p15="http://schemas.microsoft.com/office/powerpoint/2012/main" userId="S::syhunter@ndc.nasa.gov::4313d2d7-74c6-49cc-8409-3769577baa24" providerId="AD"/>
      </p:ext>
    </p:extLst>
  </p:cmAuthor>
  <p:cmAuthor id="3" name="Tamara Barbakova" initials="TB" lastIdx="4" clrIdx="2">
    <p:extLst>
      <p:ext uri="{19B8F6BF-5375-455C-9EA6-DF929625EA0E}">
        <p15:presenceInfo xmlns:p15="http://schemas.microsoft.com/office/powerpoint/2012/main" userId="S::tamara.barbakova@ssaihq.com::c5b038eb-f46c-42fd-a929-91fca4bff84e" providerId="AD"/>
      </p:ext>
    </p:extLst>
  </p:cmAuthor>
  <p:cmAuthor id="4" name="Nora Whitelaw-McDonald" initials="NW" lastIdx="1" clrIdx="3">
    <p:extLst>
      <p:ext uri="{19B8F6BF-5375-455C-9EA6-DF929625EA0E}">
        <p15:presenceInfo xmlns:p15="http://schemas.microsoft.com/office/powerpoint/2012/main" userId="S::nora.whitelaw@ssaihq.com::dc802bf1-63b8-4f91-886d-de63796e459a" providerId="AD"/>
      </p:ext>
    </p:extLst>
  </p:cmAuthor>
  <p:cmAuthor id="5" name="Lisa Siewert" initials="LS" lastIdx="1" clrIdx="4">
    <p:extLst>
      <p:ext uri="{19B8F6BF-5375-455C-9EA6-DF929625EA0E}">
        <p15:presenceInfo xmlns:p15="http://schemas.microsoft.com/office/powerpoint/2012/main" userId="S::elizabeth.siewert@ssaihq.com::1d5ea8cb-9ee6-4f80-9dac-76c9e8eeaedc" providerId="AD"/>
      </p:ext>
    </p:extLst>
  </p:cmAuthor>
  <p:cmAuthor id="6" name="Byles, Robert C. (LARC-E3)[SSAI DEVELOP]" initials="BRC(ED" lastIdx="2" clrIdx="5">
    <p:extLst>
      <p:ext uri="{19B8F6BF-5375-455C-9EA6-DF929625EA0E}">
        <p15:presenceInfo xmlns:p15="http://schemas.microsoft.com/office/powerpoint/2012/main" userId="S::rcbyles@ndc.nasa.gov::f2fd4499-2563-4908-9210-b44e2282d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DB2"/>
    <a:srgbClr val="9299A8"/>
    <a:srgbClr val="D0652A"/>
    <a:srgbClr val="55AEB2"/>
    <a:srgbClr val="9B3D3B"/>
    <a:srgbClr val="751811"/>
    <a:srgbClr val="964135"/>
    <a:srgbClr val="7DB761"/>
    <a:srgbClr val="E97844"/>
    <a:srgbClr val="7DB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A7D16-8354-C9FF-EA54-513068D04945}" v="42" dt="2022-11-03T10:42:52.058"/>
    <p1510:client id="{33DCF4B3-2994-33E6-1271-717F99A4B036}" v="5" dt="2022-11-03T16:20:06.501"/>
    <p1510:client id="{34BA4B70-0F4B-6DD8-50C7-C924AA3F52DA}" v="2060" dt="2022-11-03T19:47:29.411"/>
    <p1510:client id="{394BCFD4-0A42-6715-3A2E-01609B416214}" v="9" dt="2022-09-09T16:23:33.665"/>
    <p1510:client id="{3EE5045A-9533-8F5C-4674-CECF0CE17B9E}" v="124" dt="2022-10-31T17:17:47.557"/>
    <p1510:client id="{47D04CD6-0636-D88F-77F3-A36D24EBF929}" v="1" dt="2022-11-03T18:18:30.843"/>
    <p1510:client id="{5034A2A9-15DA-357A-A75E-2B358827A7AC}" v="767" dt="2022-10-31T18:43:46.624"/>
    <p1510:client id="{5CA02645-3328-5599-F4AD-E39EC415D635}" v="6" dt="2022-09-09T17:57:13.833"/>
    <p1510:client id="{6CA1ADB2-D6D2-7FB3-8127-467854969F32}" v="525" dt="2022-11-02T16:57:36.159"/>
    <p1510:client id="{80915E8D-8CBD-B086-FA2A-2B6E1E6EBB87}" v="219" dt="2022-11-01T21:43:43.104"/>
    <p1510:client id="{B0423E61-F7DA-4CD1-AA7D-974DC091BEF9}" v="24" dt="2022-11-01T16:04:42.497"/>
    <p1510:client id="{BB0E0DBC-D68E-887D-BC85-36B485E8AE40}" v="19" dt="2022-11-03T19:43:18.272"/>
    <p1510:client id="{BF02E953-A2F0-AAA1-72FC-956A6BCF6F14}" v="1" dt="2022-10-31T17:55:13.840"/>
    <p1510:client id="{C0DA3BE6-C291-794D-3807-40EF5A035768}" v="1" dt="2022-11-02T16:05:55.487"/>
    <p1510:client id="{C5E0CD82-05A7-80E8-328A-45A8B736FB88}" v="115" dt="2022-11-01T16:04:02.439"/>
    <p1510:client id="{CCDDA307-AB09-F76A-9FF4-3DD3CC989948}" v="1574" dt="2022-11-02T17:11:50.388"/>
    <p1510:client id="{D591C201-34F9-0919-7C42-6EE2F590E114}" v="758" dt="2022-11-01T01:55:21.105"/>
    <p1510:client id="{D6C76E68-184D-1FB1-0EAD-CAE054920696}" v="17" dt="2022-11-01T16:28:28.471"/>
    <p1510:client id="{E81748D6-8080-B750-3791-6EA5231E492D}" v="171" dt="2022-11-03T15:27:51.968"/>
    <p1510:client id="{FC8DD23C-D092-1478-6AA6-4DCC073DF099}" v="16" dt="2022-10-31T17:49:46.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p:scale>
          <a:sx n="102" d="100"/>
          <a:sy n="102" d="100"/>
        </p:scale>
        <p:origin x="-8312" y="-2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2-11-09T14:33:19.374" idx="1">
    <p:pos x="16311" y="2708"/>
    <p:text>These images are pretty blurry - we will need to find other suitable replacements.</p:text>
    <p:extLst>
      <p:ext uri="{C676402C-5697-4E1C-873F-D02D1690AC5C}">
        <p15:threadingInfo xmlns:p15="http://schemas.microsoft.com/office/powerpoint/2012/main" timeZoneBias="300"/>
      </p:ext>
    </p:extLst>
  </p:cm>
  <p:cm authorId="6" dt="2022-11-09T14:34:20.523" idx="2">
    <p:pos x="16311" y="2804"/>
    <p:text>Also, the picture of the highway looks like the west coast, as someone who lived there. it does not look like the great lakes region</p:text>
    <p:extLst>
      <p:ext uri="{C676402C-5697-4E1C-873F-D02D1690AC5C}">
        <p15:threadingInfo xmlns:p15="http://schemas.microsoft.com/office/powerpoint/2012/main" timeZoneBias="300">
          <p15:parentCm authorId="6" idx="1"/>
        </p15:threadingInfo>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6ADB2"/>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747200"/>
            <a:ext cx="5609044" cy="862258"/>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ED4C6EB-D99A-4CD5-8D8F-DCA1C27AF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03" y="864365"/>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11/9/2022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4995303" y="4648200"/>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56ADB2"/>
                </a:solidFill>
              </a:rPr>
              <a:t>Keweenaw Bay</a:t>
            </a:r>
            <a:r>
              <a:rPr lang="en-US" sz="10000">
                <a:solidFill>
                  <a:srgbClr val="56ADB2"/>
                </a:solidFill>
              </a:rPr>
              <a:t> Water Resources</a:t>
            </a:r>
          </a:p>
        </p:txBody>
      </p:sp>
      <p:sp>
        <p:nvSpPr>
          <p:cNvPr id="24" name="TextBox 23"/>
          <p:cNvSpPr txBox="1"/>
          <p:nvPr/>
        </p:nvSpPr>
        <p:spPr>
          <a:xfrm>
            <a:off x="936787" y="29562343"/>
            <a:ext cx="4542503" cy="769441"/>
          </a:xfrm>
          <a:prstGeom prst="rect">
            <a:avLst/>
          </a:prstGeom>
          <a:noFill/>
        </p:spPr>
        <p:txBody>
          <a:bodyPr wrap="square" rtlCol="0">
            <a:spAutoFit/>
          </a:bodyPr>
          <a:lstStyle/>
          <a:p>
            <a:r>
              <a:rPr lang="en-US" sz="4400" b="1">
                <a:solidFill>
                  <a:srgbClr val="56ADB2"/>
                </a:solidFill>
                <a:latin typeface="Century Gothic" panose="020B0502020202020204" pitchFamily="34" charset="0"/>
              </a:rPr>
              <a:t>Team Members</a:t>
            </a:r>
          </a:p>
        </p:txBody>
      </p:sp>
      <p:sp>
        <p:nvSpPr>
          <p:cNvPr id="5" name="Text Placeholder 4"/>
          <p:cNvSpPr>
            <a:spLocks noGrp="1"/>
          </p:cNvSpPr>
          <p:nvPr>
            <p:ph type="body" sz="quarter" idx="11"/>
          </p:nvPr>
        </p:nvSpPr>
        <p:spPr>
          <a:xfrm>
            <a:off x="4704382" y="524552"/>
            <a:ext cx="18023236" cy="2171700"/>
          </a:xfrm>
        </p:spPr>
        <p:txBody>
          <a:bodyPr vert="horz" lIns="91440" tIns="45720" rIns="91440" bIns="45720" rtlCol="0" anchor="ctr">
            <a:noAutofit/>
          </a:bodyPr>
          <a:lstStyle/>
          <a:p>
            <a:endParaRPr lang="en-US" dirty="0"/>
          </a:p>
          <a:p>
            <a:r>
              <a:rPr lang="en-US" sz="6000" dirty="0"/>
              <a:t>Turbidity Data Decision Support for Shoreline Assessment and Management in Lake Superior's Keweenaw Bay </a:t>
            </a:r>
            <a:endParaRPr lang="en-US" sz="6000" b="0" dirty="0">
              <a:solidFill>
                <a:schemeClr val="tx1">
                  <a:lumMod val="75000"/>
                  <a:lumOff val="25000"/>
                </a:schemeClr>
              </a:solidFill>
              <a:ea typeface="+mn-lt"/>
              <a:cs typeface="+mn-lt"/>
            </a:endParaRPr>
          </a:p>
        </p:txBody>
      </p:sp>
      <p:sp>
        <p:nvSpPr>
          <p:cNvPr id="98" name="Text Placeholder 16"/>
          <p:cNvSpPr txBox="1">
            <a:spLocks/>
          </p:cNvSpPr>
          <p:nvPr/>
        </p:nvSpPr>
        <p:spPr>
          <a:xfrm>
            <a:off x="722815" y="33095628"/>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a:solidFill>
                  <a:schemeClr val="tx1">
                    <a:lumMod val="75000"/>
                  </a:schemeClr>
                </a:solidFill>
                <a:latin typeface="Century Gothic"/>
              </a:rPr>
              <a:t>Khaim Syed-Raza</a:t>
            </a:r>
          </a:p>
          <a:p>
            <a:pPr algn="ctr">
              <a:lnSpc>
                <a:spcPct val="100000"/>
              </a:lnSpc>
              <a:spcBef>
                <a:spcPts val="0"/>
              </a:spcBef>
            </a:pPr>
            <a:r>
              <a:rPr lang="en-US" sz="2400">
                <a:solidFill>
                  <a:schemeClr val="tx1">
                    <a:lumMod val="75000"/>
                  </a:schemeClr>
                </a:solidFill>
                <a:latin typeface="Century Gothic"/>
              </a:rPr>
              <a:t>Project Lead</a:t>
            </a:r>
          </a:p>
        </p:txBody>
      </p:sp>
      <p:sp>
        <p:nvSpPr>
          <p:cNvPr id="99" name="Text Placeholder 16"/>
          <p:cNvSpPr txBox="1">
            <a:spLocks/>
          </p:cNvSpPr>
          <p:nvPr/>
        </p:nvSpPr>
        <p:spPr>
          <a:xfrm>
            <a:off x="3684034" y="33095627"/>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a:solidFill>
                  <a:schemeClr val="tx1">
                    <a:lumMod val="75000"/>
                  </a:schemeClr>
                </a:solidFill>
                <a:latin typeface="Century Gothic"/>
              </a:rPr>
              <a:t>Lisa Siewert</a:t>
            </a:r>
          </a:p>
        </p:txBody>
      </p:sp>
      <p:sp>
        <p:nvSpPr>
          <p:cNvPr id="100" name="Text Placeholder 16"/>
          <p:cNvSpPr txBox="1">
            <a:spLocks/>
          </p:cNvSpPr>
          <p:nvPr/>
        </p:nvSpPr>
        <p:spPr>
          <a:xfrm>
            <a:off x="6554271" y="33095628"/>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a:solidFill>
                  <a:schemeClr val="tx1">
                    <a:lumMod val="75000"/>
                  </a:schemeClr>
                </a:solidFill>
                <a:latin typeface="Century Gothic"/>
              </a:rPr>
              <a:t>Nora Whitelaw-McDonald</a:t>
            </a:r>
          </a:p>
        </p:txBody>
      </p:sp>
      <p:sp>
        <p:nvSpPr>
          <p:cNvPr id="104" name="Text Placeholder 16"/>
          <p:cNvSpPr txBox="1">
            <a:spLocks/>
          </p:cNvSpPr>
          <p:nvPr/>
        </p:nvSpPr>
        <p:spPr>
          <a:xfrm>
            <a:off x="9459850" y="33101617"/>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a:solidFill>
                  <a:schemeClr val="tx1">
                    <a:lumMod val="75000"/>
                  </a:schemeClr>
                </a:solidFill>
                <a:latin typeface="Century Gothic"/>
              </a:rPr>
              <a:t>Sofia </a:t>
            </a:r>
            <a:r>
              <a:rPr lang="en-US" sz="2400" err="1">
                <a:solidFill>
                  <a:schemeClr val="tx1">
                    <a:lumMod val="75000"/>
                  </a:schemeClr>
                </a:solidFill>
                <a:latin typeface="Century Gothic"/>
              </a:rPr>
              <a:t>Vakhutinsky</a:t>
            </a:r>
            <a:endParaRPr lang="en-US" sz="2400">
              <a:solidFill>
                <a:schemeClr val="tx1">
                  <a:lumMod val="75000"/>
                </a:schemeClr>
              </a:solidFill>
              <a:latin typeface="Century Gothic"/>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402" y="30843860"/>
            <a:ext cx="2103120" cy="2103120"/>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945" y="30843860"/>
            <a:ext cx="2103120" cy="2103120"/>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504" y="30843860"/>
            <a:ext cx="2103120" cy="2103120"/>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0300" y="30843860"/>
            <a:ext cx="2103120" cy="2103120"/>
          </a:xfrm>
          <a:prstGeom prst="rect">
            <a:avLst/>
          </a:prstGeom>
        </p:spPr>
      </p:pic>
      <p:sp>
        <p:nvSpPr>
          <p:cNvPr id="37" name="Text Placeholder 11">
            <a:extLst>
              <a:ext uri="{FF2B5EF4-FFF2-40B4-BE49-F238E27FC236}">
                <a16:creationId xmlns:a16="http://schemas.microsoft.com/office/drawing/2014/main" id="{63D2E5E0-B77A-4D23-8EFA-6DF1E95E6B91}"/>
              </a:ext>
            </a:extLst>
          </p:cNvPr>
          <p:cNvSpPr txBox="1">
            <a:spLocks/>
          </p:cNvSpPr>
          <p:nvPr/>
        </p:nvSpPr>
        <p:spPr>
          <a:xfrm>
            <a:off x="5492238" y="34800828"/>
            <a:ext cx="6404732" cy="653305"/>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a:solidFill>
                  <a:schemeClr val="bg1"/>
                </a:solidFill>
              </a:rPr>
              <a:t>Langley</a:t>
            </a:r>
          </a:p>
        </p:txBody>
      </p:sp>
      <p:sp>
        <p:nvSpPr>
          <p:cNvPr id="20" name="Text Placeholder 16">
            <a:extLst>
              <a:ext uri="{FF2B5EF4-FFF2-40B4-BE49-F238E27FC236}">
                <a16:creationId xmlns:a16="http://schemas.microsoft.com/office/drawing/2014/main" id="{3DB0F2C8-7BC4-4C2B-AB78-A72BF7358F44}"/>
              </a:ext>
            </a:extLst>
          </p:cNvPr>
          <p:cNvSpPr txBox="1">
            <a:spLocks/>
          </p:cNvSpPr>
          <p:nvPr/>
        </p:nvSpPr>
        <p:spPr>
          <a:xfrm>
            <a:off x="13214249" y="29384530"/>
            <a:ext cx="11276014" cy="476568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a:solidFill>
                  <a:schemeClr val="tx1">
                    <a:lumMod val="75000"/>
                    <a:lumOff val="25000"/>
                  </a:schemeClr>
                </a:solidFill>
                <a:latin typeface="Century Gothic"/>
                <a:ea typeface="+mn-lt"/>
                <a:cs typeface="+mn-lt"/>
              </a:rPr>
              <a:t>The team thanks everyone who made this project possible:</a:t>
            </a:r>
            <a:endParaRPr lang="en-US" sz="2400" dirty="0">
              <a:solidFill>
                <a:schemeClr val="tx1">
                  <a:lumMod val="75000"/>
                  <a:lumOff val="25000"/>
                </a:schemeClr>
              </a:solidFill>
              <a:latin typeface="Century Gothic"/>
              <a:ea typeface="+mn-lt"/>
              <a:cs typeface="+mn-lt"/>
            </a:endParaRPr>
          </a:p>
          <a:p>
            <a:pPr marL="457200" indent="-457200" algn="just">
              <a:lnSpc>
                <a:spcPct val="100000"/>
              </a:lnSpc>
              <a:spcBef>
                <a:spcPts val="0"/>
              </a:spcBef>
              <a:spcAft>
                <a:spcPts val="600"/>
              </a:spcAft>
              <a:buChar char="•"/>
            </a:pPr>
            <a:r>
              <a:rPr lang="en-US" sz="2400" b="1" dirty="0">
                <a:solidFill>
                  <a:srgbClr val="56ADB2"/>
                </a:solidFill>
                <a:latin typeface="Century Gothic"/>
                <a:ea typeface="+mn-lt"/>
                <a:cs typeface="+mn-lt"/>
              </a:rPr>
              <a:t>Keweenaw Bay Indian Community (KBIC) Partners: </a:t>
            </a:r>
            <a:r>
              <a:rPr lang="en-US" sz="2400" dirty="0">
                <a:solidFill>
                  <a:schemeClr val="tx1">
                    <a:lumMod val="75000"/>
                    <a:lumOff val="25000"/>
                  </a:schemeClr>
                </a:solidFill>
                <a:latin typeface="Century Gothic"/>
                <a:ea typeface="+mn-lt"/>
                <a:cs typeface="+mn-lt"/>
              </a:rPr>
              <a:t>Evelyn Ravindran, Natural Resources Department Director; Erin Johnston, Wildlife Program Lead; Dione Price, Environmental Specialist; Luis Verissimo, Geospatial Specialist</a:t>
            </a:r>
          </a:p>
          <a:p>
            <a:pPr marL="457200" indent="-457200">
              <a:lnSpc>
                <a:spcPct val="100000"/>
              </a:lnSpc>
              <a:spcBef>
                <a:spcPts val="0"/>
              </a:spcBef>
              <a:spcAft>
                <a:spcPts val="600"/>
              </a:spcAft>
              <a:buChar char="•"/>
            </a:pPr>
            <a:r>
              <a:rPr lang="en-US" sz="2400" b="1" dirty="0">
                <a:solidFill>
                  <a:srgbClr val="56ADB2"/>
                </a:solidFill>
                <a:latin typeface="Century Gothic"/>
                <a:ea typeface="+mn-lt"/>
                <a:cs typeface="+mn-lt"/>
              </a:rPr>
              <a:t>Environmental Protection Agency Partners: </a:t>
            </a:r>
            <a:r>
              <a:rPr lang="en-US" sz="2400" dirty="0">
                <a:solidFill>
                  <a:schemeClr val="tx1">
                    <a:lumMod val="75000"/>
                    <a:lumOff val="25000"/>
                  </a:schemeClr>
                </a:solidFill>
                <a:latin typeface="Century Gothic"/>
                <a:ea typeface="+mn-lt"/>
                <a:cs typeface="+mn-lt"/>
              </a:rPr>
              <a:t>Abby Hall, Senior Advisor on Local and Regional Planning; Sarah </a:t>
            </a:r>
            <a:r>
              <a:rPr lang="en-US" sz="2400" dirty="0" err="1">
                <a:solidFill>
                  <a:schemeClr val="tx1">
                    <a:lumMod val="75000"/>
                    <a:lumOff val="25000"/>
                  </a:schemeClr>
                </a:solidFill>
                <a:latin typeface="Century Gothic"/>
                <a:ea typeface="+mn-lt"/>
                <a:cs typeface="+mn-lt"/>
              </a:rPr>
              <a:t>Gruza</a:t>
            </a:r>
            <a:r>
              <a:rPr lang="en-US" sz="2400" dirty="0">
                <a:solidFill>
                  <a:schemeClr val="tx1">
                    <a:lumMod val="75000"/>
                    <a:lumOff val="25000"/>
                  </a:schemeClr>
                </a:solidFill>
                <a:latin typeface="Century Gothic"/>
                <a:ea typeface="+mn-lt"/>
                <a:cs typeface="+mn-lt"/>
              </a:rPr>
              <a:t>, Environmental Protection Specialist; Jennifer Manville, Michigan Tribal Contact</a:t>
            </a:r>
          </a:p>
          <a:p>
            <a:pPr marL="457200" indent="-457200">
              <a:lnSpc>
                <a:spcPct val="100000"/>
              </a:lnSpc>
              <a:spcBef>
                <a:spcPts val="0"/>
              </a:spcBef>
              <a:spcAft>
                <a:spcPts val="600"/>
              </a:spcAft>
              <a:buChar char="•"/>
            </a:pPr>
            <a:r>
              <a:rPr lang="en-US" sz="2400" b="1" dirty="0">
                <a:solidFill>
                  <a:srgbClr val="56ADB2"/>
                </a:solidFill>
                <a:latin typeface="Century Gothic"/>
                <a:ea typeface="+mn-lt"/>
                <a:cs typeface="+mn-lt"/>
              </a:rPr>
              <a:t>Langley Research Center (</a:t>
            </a:r>
            <a:r>
              <a:rPr lang="en-US" sz="2400" b="1" dirty="0" err="1">
                <a:solidFill>
                  <a:srgbClr val="56ADB2"/>
                </a:solidFill>
                <a:latin typeface="Century Gothic"/>
                <a:ea typeface="+mn-lt"/>
                <a:cs typeface="+mn-lt"/>
              </a:rPr>
              <a:t>LaRC</a:t>
            </a:r>
            <a:r>
              <a:rPr lang="en-US" sz="2400" b="1" dirty="0">
                <a:solidFill>
                  <a:srgbClr val="56ADB2"/>
                </a:solidFill>
                <a:latin typeface="Century Gothic"/>
                <a:ea typeface="+mn-lt"/>
                <a:cs typeface="+mn-lt"/>
              </a:rPr>
              <a:t>)Advisors</a:t>
            </a:r>
            <a:r>
              <a:rPr lang="en-US" sz="2400" dirty="0">
                <a:solidFill>
                  <a:schemeClr val="tx1">
                    <a:lumMod val="75000"/>
                    <a:lumOff val="25000"/>
                  </a:schemeClr>
                </a:solidFill>
                <a:latin typeface="Century Gothic"/>
                <a:ea typeface="+mn-lt"/>
                <a:cs typeface="+mn-lt"/>
              </a:rPr>
              <a:t>: Dr. Kenton Ross, Science Advisor; Lauren Childs-Gleason, Science Advisor; Olivia Landry, Fellow; Cecil Byles, Senior Fellow</a:t>
            </a:r>
          </a:p>
          <a:p>
            <a:pPr>
              <a:lnSpc>
                <a:spcPct val="100000"/>
              </a:lnSpc>
              <a:spcBef>
                <a:spcPts val="0"/>
              </a:spcBef>
              <a:spcAft>
                <a:spcPts val="600"/>
              </a:spcAft>
            </a:pPr>
            <a:endParaRPr lang="en-US" sz="1100" dirty="0">
              <a:solidFill>
                <a:schemeClr val="tx1">
                  <a:lumMod val="75000"/>
                  <a:lumOff val="25000"/>
                </a:schemeClr>
              </a:solidFill>
              <a:latin typeface="Century Gothic"/>
              <a:ea typeface="+mn-lt"/>
              <a:cs typeface="+mn-lt"/>
            </a:endParaRPr>
          </a:p>
          <a:p>
            <a:pPr algn="r">
              <a:lnSpc>
                <a:spcPct val="100000"/>
              </a:lnSpc>
              <a:spcBef>
                <a:spcPts val="0"/>
              </a:spcBef>
              <a:spcAft>
                <a:spcPts val="600"/>
              </a:spcAft>
            </a:pPr>
            <a:r>
              <a:rPr lang="en-US" sz="1050" dirty="0">
                <a:solidFill>
                  <a:schemeClr val="tx1">
                    <a:lumMod val="75000"/>
                    <a:lumOff val="25000"/>
                  </a:schemeClr>
                </a:solidFill>
                <a:ea typeface="+mn-lt"/>
                <a:cs typeface="+mn-lt"/>
              </a:rPr>
              <a:t>Image credits:  NASA,ESA, Jason </a:t>
            </a:r>
            <a:r>
              <a:rPr lang="en-US" sz="1050" dirty="0" err="1">
                <a:solidFill>
                  <a:schemeClr val="tx1">
                    <a:lumMod val="75000"/>
                    <a:lumOff val="25000"/>
                  </a:schemeClr>
                </a:solidFill>
                <a:ea typeface="+mn-lt"/>
                <a:cs typeface="+mn-lt"/>
              </a:rPr>
              <a:t>Chaytor</a:t>
            </a:r>
            <a:r>
              <a:rPr lang="en-US" sz="1050" dirty="0">
                <a:solidFill>
                  <a:schemeClr val="tx1">
                    <a:lumMod val="75000"/>
                    <a:lumOff val="25000"/>
                  </a:schemeClr>
                </a:solidFill>
                <a:ea typeface="+mn-lt"/>
                <a:cs typeface="+mn-lt"/>
              </a:rPr>
              <a:t>, USGS; Wesley Ballinger, GLIGWC; ,</a:t>
            </a:r>
            <a:r>
              <a:rPr lang="en-US" sz="1050" dirty="0" err="1">
                <a:solidFill>
                  <a:schemeClr val="tx1">
                    <a:lumMod val="75000"/>
                    <a:lumOff val="25000"/>
                  </a:schemeClr>
                </a:solidFill>
                <a:ea typeface="+mn-lt"/>
                <a:cs typeface="+mn-lt"/>
              </a:rPr>
              <a:t>csbonawitz</a:t>
            </a:r>
            <a:r>
              <a:rPr lang="en-US" sz="1050" dirty="0">
                <a:solidFill>
                  <a:schemeClr val="tx1">
                    <a:lumMod val="75000"/>
                    <a:lumOff val="25000"/>
                  </a:schemeClr>
                </a:solidFill>
                <a:ea typeface="+mn-lt"/>
                <a:cs typeface="+mn-lt"/>
              </a:rPr>
              <a:t>; PowerPoint stock image, ESA/NASA (Public Domain)</a:t>
            </a:r>
          </a:p>
        </p:txBody>
      </p:sp>
      <p:pic>
        <p:nvPicPr>
          <p:cNvPr id="3" name="Picture 5">
            <a:extLst>
              <a:ext uri="{FF2B5EF4-FFF2-40B4-BE49-F238E27FC236}">
                <a16:creationId xmlns:a16="http://schemas.microsoft.com/office/drawing/2014/main" id="{E87BF284-4ABF-940F-8FB0-6FB232BE0C1A}"/>
              </a:ext>
            </a:extLst>
          </p:cNvPr>
          <p:cNvPicPr>
            <a:picLocks noChangeAspect="1"/>
          </p:cNvPicPr>
          <p:nvPr/>
        </p:nvPicPr>
        <p:blipFill rotWithShape="1">
          <a:blip r:embed="rId3"/>
          <a:srcRect t="-108" r="694" b="30490"/>
          <a:stretch/>
        </p:blipFill>
        <p:spPr>
          <a:xfrm>
            <a:off x="4293078" y="31063605"/>
            <a:ext cx="1655373" cy="1677109"/>
          </a:xfrm>
          <a:prstGeom prst="flowChartConnector">
            <a:avLst/>
          </a:prstGeom>
        </p:spPr>
      </p:pic>
      <p:pic>
        <p:nvPicPr>
          <p:cNvPr id="6" name="Picture 6">
            <a:extLst>
              <a:ext uri="{FF2B5EF4-FFF2-40B4-BE49-F238E27FC236}">
                <a16:creationId xmlns:a16="http://schemas.microsoft.com/office/drawing/2014/main" id="{D6F5612D-F695-9A2C-ACF9-1A382E96C431}"/>
              </a:ext>
            </a:extLst>
          </p:cNvPr>
          <p:cNvPicPr>
            <a:picLocks noChangeAspect="1"/>
          </p:cNvPicPr>
          <p:nvPr/>
        </p:nvPicPr>
        <p:blipFill rotWithShape="1">
          <a:blip r:embed="rId4"/>
          <a:srcRect l="694" t="11518" r="694" b="12565"/>
          <a:stretch/>
        </p:blipFill>
        <p:spPr>
          <a:xfrm>
            <a:off x="1422476" y="31104936"/>
            <a:ext cx="1650747" cy="1664873"/>
          </a:xfrm>
          <a:prstGeom prst="flowChartConnector">
            <a:avLst/>
          </a:prstGeom>
        </p:spPr>
      </p:pic>
      <p:grpSp>
        <p:nvGrpSpPr>
          <p:cNvPr id="252" name="Group 251">
            <a:extLst>
              <a:ext uri="{FF2B5EF4-FFF2-40B4-BE49-F238E27FC236}">
                <a16:creationId xmlns:a16="http://schemas.microsoft.com/office/drawing/2014/main" id="{2D08BE2E-E51A-513D-78D7-EAC153BD834C}"/>
              </a:ext>
            </a:extLst>
          </p:cNvPr>
          <p:cNvGrpSpPr/>
          <p:nvPr/>
        </p:nvGrpSpPr>
        <p:grpSpPr>
          <a:xfrm>
            <a:off x="8036631" y="11401214"/>
            <a:ext cx="11118061" cy="3815186"/>
            <a:chOff x="13264798" y="13642370"/>
            <a:chExt cx="11118061" cy="3815186"/>
          </a:xfrm>
        </p:grpSpPr>
        <p:sp>
          <p:nvSpPr>
            <p:cNvPr id="31" name="Rectangle: Rounded Corners 30">
              <a:extLst>
                <a:ext uri="{FF2B5EF4-FFF2-40B4-BE49-F238E27FC236}">
                  <a16:creationId xmlns:a16="http://schemas.microsoft.com/office/drawing/2014/main" id="{4E265488-FFCD-1018-1488-4304CF5CA9ED}"/>
                </a:ext>
              </a:extLst>
            </p:cNvPr>
            <p:cNvSpPr/>
            <p:nvPr/>
          </p:nvSpPr>
          <p:spPr>
            <a:xfrm>
              <a:off x="13285731" y="14627557"/>
              <a:ext cx="11097128" cy="28299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500"/>
                </a:spcAft>
              </a:pPr>
              <a:r>
                <a:rPr lang="en-US" sz="2900" dirty="0">
                  <a:solidFill>
                    <a:schemeClr val="tx1">
                      <a:lumMod val="75000"/>
                      <a:lumOff val="25000"/>
                    </a:schemeClr>
                  </a:solidFill>
                  <a:latin typeface="Century Gothic"/>
                  <a:ea typeface="+mn-lt"/>
                  <a:cs typeface="+mn-lt"/>
                </a:rPr>
                <a:t>Turbidity is a measure of water clarity, or how much light is scattered as it passes through water. The higher the intensity of scattered light, the higher the turbidity. Turbidity is caused by particulates in the water, such as coastal sediment derived from erosion.</a:t>
              </a:r>
              <a:endParaRPr lang="en-US" sz="2900" dirty="0">
                <a:solidFill>
                  <a:schemeClr val="tx1">
                    <a:lumMod val="75000"/>
                    <a:lumOff val="25000"/>
                  </a:schemeClr>
                </a:solidFill>
                <a:latin typeface="Century Gothic"/>
              </a:endParaRPr>
            </a:p>
          </p:txBody>
        </p:sp>
        <p:sp>
          <p:nvSpPr>
            <p:cNvPr id="19" name="Rectangle: Rounded Corners 18">
              <a:extLst>
                <a:ext uri="{FF2B5EF4-FFF2-40B4-BE49-F238E27FC236}">
                  <a16:creationId xmlns:a16="http://schemas.microsoft.com/office/drawing/2014/main" id="{BC87C479-2E80-07A6-4863-5E061BD7687D}"/>
                </a:ext>
              </a:extLst>
            </p:cNvPr>
            <p:cNvSpPr/>
            <p:nvPr/>
          </p:nvSpPr>
          <p:spPr>
            <a:xfrm>
              <a:off x="13264798" y="13642370"/>
              <a:ext cx="4662424" cy="1036244"/>
            </a:xfrm>
            <a:prstGeom prst="round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solidFill>
                    <a:schemeClr val="bg1"/>
                  </a:solidFill>
                  <a:latin typeface="Century Gothic"/>
                </a:rPr>
                <a:t>What is Turbidity?</a:t>
              </a:r>
            </a:p>
          </p:txBody>
        </p:sp>
      </p:grpSp>
      <p:sp>
        <p:nvSpPr>
          <p:cNvPr id="39" name="TextBox 38">
            <a:extLst>
              <a:ext uri="{FF2B5EF4-FFF2-40B4-BE49-F238E27FC236}">
                <a16:creationId xmlns:a16="http://schemas.microsoft.com/office/drawing/2014/main" id="{133B68B7-355C-6C10-B099-BED402668B87}"/>
              </a:ext>
            </a:extLst>
          </p:cNvPr>
          <p:cNvSpPr txBox="1"/>
          <p:nvPr/>
        </p:nvSpPr>
        <p:spPr>
          <a:xfrm>
            <a:off x="978459" y="5737877"/>
            <a:ext cx="13470574"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1500"/>
              </a:spcAft>
            </a:pPr>
            <a:r>
              <a:rPr lang="en-AU" sz="2900" dirty="0">
                <a:solidFill>
                  <a:schemeClr val="tx1">
                    <a:lumMod val="75000"/>
                    <a:lumOff val="25000"/>
                  </a:schemeClr>
                </a:solidFill>
                <a:latin typeface="Century Gothic"/>
                <a:ea typeface="+mn-lt"/>
                <a:cs typeface="+mn-lt"/>
              </a:rPr>
              <a:t>Between </a:t>
            </a:r>
            <a:r>
              <a:rPr lang="en-US" sz="2900" dirty="0">
                <a:solidFill>
                  <a:schemeClr val="tx1">
                    <a:lumMod val="75000"/>
                    <a:lumOff val="25000"/>
                  </a:schemeClr>
                </a:solidFill>
                <a:latin typeface="Century Gothic"/>
                <a:ea typeface="+mn-lt"/>
                <a:cs typeface="+mn-lt"/>
              </a:rPr>
              <a:t>1850 and 1929, the Keweenaw Peninsula region was the second largest copper producer in the world. Waste from these mines including fine gravels enriched in heavy metals, called "stamp sands," were deposited on the Lake Superior shoreline and shift with rising lake levels and natural coastal processes. An influx of water into the bay from snowmelt or heavy precipitation can mobilize these stamp sands and loft them into the water column, </a:t>
            </a:r>
            <a:r>
              <a:rPr lang="en-US" sz="2900" b="1" dirty="0">
                <a:solidFill>
                  <a:schemeClr val="tx1">
                    <a:lumMod val="75000"/>
                    <a:lumOff val="25000"/>
                  </a:schemeClr>
                </a:solidFill>
                <a:latin typeface="Century Gothic"/>
                <a:ea typeface="+mn-lt"/>
                <a:cs typeface="+mn-lt"/>
              </a:rPr>
              <a:t>creating turbid water</a:t>
            </a:r>
            <a:r>
              <a:rPr lang="en-US" sz="2900" dirty="0">
                <a:solidFill>
                  <a:schemeClr val="tx1">
                    <a:lumMod val="75000"/>
                    <a:lumOff val="25000"/>
                  </a:schemeClr>
                </a:solidFill>
                <a:latin typeface="Century Gothic"/>
                <a:ea typeface="+mn-lt"/>
                <a:cs typeface="+mn-lt"/>
              </a:rPr>
              <a:t>. Such sediments threaten wetland restoration projects, critical habitats for the fish and flora that serve as traditional food sources for the community.</a:t>
            </a:r>
            <a:endParaRPr lang="en-US" sz="2900" dirty="0">
              <a:solidFill>
                <a:schemeClr val="tx1">
                  <a:lumMod val="75000"/>
                  <a:lumOff val="25000"/>
                </a:schemeClr>
              </a:solidFill>
              <a:latin typeface="Century Gothic"/>
            </a:endParaRPr>
          </a:p>
        </p:txBody>
      </p:sp>
      <p:pic>
        <p:nvPicPr>
          <p:cNvPr id="54" name="Picture 54">
            <a:extLst>
              <a:ext uri="{FF2B5EF4-FFF2-40B4-BE49-F238E27FC236}">
                <a16:creationId xmlns:a16="http://schemas.microsoft.com/office/drawing/2014/main" id="{9703D619-F6E2-3B09-AE36-B1765ED10E7B}"/>
              </a:ext>
            </a:extLst>
          </p:cNvPr>
          <p:cNvPicPr>
            <a:picLocks noChangeAspect="1"/>
          </p:cNvPicPr>
          <p:nvPr/>
        </p:nvPicPr>
        <p:blipFill>
          <a:blip r:embed="rId5"/>
          <a:stretch>
            <a:fillRect/>
          </a:stretch>
        </p:blipFill>
        <p:spPr>
          <a:xfrm>
            <a:off x="10146466" y="31067830"/>
            <a:ext cx="1650521" cy="1648592"/>
          </a:xfrm>
          <a:prstGeom prst="flowChartConnector">
            <a:avLst/>
          </a:prstGeom>
        </p:spPr>
      </p:pic>
      <p:grpSp>
        <p:nvGrpSpPr>
          <p:cNvPr id="253" name="Group 252">
            <a:extLst>
              <a:ext uri="{FF2B5EF4-FFF2-40B4-BE49-F238E27FC236}">
                <a16:creationId xmlns:a16="http://schemas.microsoft.com/office/drawing/2014/main" id="{48A0AD7F-90B0-EAC9-8CBE-10928B00DB43}"/>
              </a:ext>
            </a:extLst>
          </p:cNvPr>
          <p:cNvGrpSpPr/>
          <p:nvPr/>
        </p:nvGrpSpPr>
        <p:grpSpPr>
          <a:xfrm>
            <a:off x="15654818" y="4298442"/>
            <a:ext cx="10239466" cy="8923211"/>
            <a:chOff x="15654818" y="4298442"/>
            <a:chExt cx="10239466" cy="8923211"/>
          </a:xfrm>
        </p:grpSpPr>
        <p:grpSp>
          <p:nvGrpSpPr>
            <p:cNvPr id="40" name="Group 39">
              <a:extLst>
                <a:ext uri="{FF2B5EF4-FFF2-40B4-BE49-F238E27FC236}">
                  <a16:creationId xmlns:a16="http://schemas.microsoft.com/office/drawing/2014/main" id="{C9E84DBE-C229-AA97-EA88-0885E301B82B}"/>
                </a:ext>
              </a:extLst>
            </p:cNvPr>
            <p:cNvGrpSpPr/>
            <p:nvPr/>
          </p:nvGrpSpPr>
          <p:grpSpPr>
            <a:xfrm>
              <a:off x="15654818" y="6093972"/>
              <a:ext cx="10230237" cy="5291940"/>
              <a:chOff x="15482290" y="6694772"/>
              <a:chExt cx="10690313" cy="5529952"/>
            </a:xfrm>
          </p:grpSpPr>
          <p:sp>
            <p:nvSpPr>
              <p:cNvPr id="21" name="Hexagon 20">
                <a:extLst>
                  <a:ext uri="{FF2B5EF4-FFF2-40B4-BE49-F238E27FC236}">
                    <a16:creationId xmlns:a16="http://schemas.microsoft.com/office/drawing/2014/main" id="{DF4B5AE4-3563-350F-62E5-008ACF6AF783}"/>
                  </a:ext>
                </a:extLst>
              </p:cNvPr>
              <p:cNvSpPr/>
              <p:nvPr/>
            </p:nvSpPr>
            <p:spPr>
              <a:xfrm>
                <a:off x="22200296" y="8612365"/>
                <a:ext cx="3972307" cy="3593189"/>
              </a:xfrm>
              <a:prstGeom prst="hexagon">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entury Gothic"/>
                  </a:rPr>
                  <a:t>Redistribution of stamp sands</a:t>
                </a:r>
              </a:p>
            </p:txBody>
          </p:sp>
          <p:sp>
            <p:nvSpPr>
              <p:cNvPr id="22" name="Hexagon 21">
                <a:extLst>
                  <a:ext uri="{FF2B5EF4-FFF2-40B4-BE49-F238E27FC236}">
                    <a16:creationId xmlns:a16="http://schemas.microsoft.com/office/drawing/2014/main" id="{CAE1FC30-6D56-BC24-9070-15461EA2FFC4}"/>
                  </a:ext>
                </a:extLst>
              </p:cNvPr>
              <p:cNvSpPr/>
              <p:nvPr/>
            </p:nvSpPr>
            <p:spPr>
              <a:xfrm>
                <a:off x="15482290" y="8631535"/>
                <a:ext cx="3972307" cy="3593189"/>
              </a:xfrm>
              <a:prstGeom prst="hexagon">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entury Gothic"/>
                  </a:rPr>
                  <a:t>Loss of public beaches and shoreline</a:t>
                </a:r>
              </a:p>
            </p:txBody>
          </p:sp>
          <p:sp>
            <p:nvSpPr>
              <p:cNvPr id="23" name="Hexagon 22">
                <a:extLst>
                  <a:ext uri="{FF2B5EF4-FFF2-40B4-BE49-F238E27FC236}">
                    <a16:creationId xmlns:a16="http://schemas.microsoft.com/office/drawing/2014/main" id="{11E7F795-00DA-CBFB-45C8-A35495A39C99}"/>
                  </a:ext>
                </a:extLst>
              </p:cNvPr>
              <p:cNvSpPr/>
              <p:nvPr/>
            </p:nvSpPr>
            <p:spPr>
              <a:xfrm>
                <a:off x="18820231" y="6694772"/>
                <a:ext cx="3972308" cy="3593188"/>
              </a:xfrm>
              <a:prstGeom prst="hexagon">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latin typeface="Century Gothic"/>
                  </a:rPr>
                  <a:t>Impacts to coastal highways and infrastructure </a:t>
                </a:r>
              </a:p>
            </p:txBody>
          </p:sp>
        </p:grpSp>
        <p:pic>
          <p:nvPicPr>
            <p:cNvPr id="36" name="Picture 37" descr="A picture containing rock&#10;&#10;Description automatically generated">
              <a:extLst>
                <a:ext uri="{FF2B5EF4-FFF2-40B4-BE49-F238E27FC236}">
                  <a16:creationId xmlns:a16="http://schemas.microsoft.com/office/drawing/2014/main" id="{3392C7FB-358C-B583-D62A-D7EE2D542DA4}"/>
                </a:ext>
              </a:extLst>
            </p:cNvPr>
            <p:cNvPicPr>
              <a:picLocks noChangeAspect="1"/>
            </p:cNvPicPr>
            <p:nvPr/>
          </p:nvPicPr>
          <p:blipFill>
            <a:blip r:embed="rId6"/>
            <a:stretch>
              <a:fillRect/>
            </a:stretch>
          </p:blipFill>
          <p:spPr>
            <a:xfrm>
              <a:off x="22093428" y="4298442"/>
              <a:ext cx="3800856" cy="3400044"/>
            </a:xfrm>
            <a:prstGeom prst="hexagon">
              <a:avLst/>
            </a:prstGeom>
          </p:spPr>
        </p:pic>
        <p:pic>
          <p:nvPicPr>
            <p:cNvPr id="38" name="Picture 41">
              <a:extLst>
                <a:ext uri="{FF2B5EF4-FFF2-40B4-BE49-F238E27FC236}">
                  <a16:creationId xmlns:a16="http://schemas.microsoft.com/office/drawing/2014/main" id="{78300E69-584A-A351-545D-98D48D140579}"/>
                </a:ext>
              </a:extLst>
            </p:cNvPr>
            <p:cNvPicPr>
              <a:picLocks noChangeAspect="1"/>
            </p:cNvPicPr>
            <p:nvPr/>
          </p:nvPicPr>
          <p:blipFill>
            <a:blip r:embed="rId7"/>
            <a:stretch>
              <a:fillRect/>
            </a:stretch>
          </p:blipFill>
          <p:spPr>
            <a:xfrm>
              <a:off x="15666149" y="4300919"/>
              <a:ext cx="3780663" cy="3395091"/>
            </a:xfrm>
            <a:prstGeom prst="hexagon">
              <a:avLst/>
            </a:prstGeom>
          </p:spPr>
        </p:pic>
        <p:pic>
          <p:nvPicPr>
            <p:cNvPr id="42" name="Picture 42" descr="A picture containing water, outdoor, nature, sunset&#10;&#10;Description automatically generated">
              <a:extLst>
                <a:ext uri="{FF2B5EF4-FFF2-40B4-BE49-F238E27FC236}">
                  <a16:creationId xmlns:a16="http://schemas.microsoft.com/office/drawing/2014/main" id="{4068915E-995A-9F04-B105-22AC4D8BEB5F}"/>
                </a:ext>
              </a:extLst>
            </p:cNvPr>
            <p:cNvPicPr>
              <a:picLocks noChangeAspect="1"/>
            </p:cNvPicPr>
            <p:nvPr/>
          </p:nvPicPr>
          <p:blipFill>
            <a:blip r:embed="rId8"/>
            <a:stretch>
              <a:fillRect/>
            </a:stretch>
          </p:blipFill>
          <p:spPr>
            <a:xfrm>
              <a:off x="18865215" y="9796844"/>
              <a:ext cx="3819906" cy="3424809"/>
            </a:xfrm>
            <a:prstGeom prst="hexagon">
              <a:avLst/>
            </a:prstGeom>
          </p:spPr>
        </p:pic>
      </p:grpSp>
      <p:pic>
        <p:nvPicPr>
          <p:cNvPr id="34" name="Picture 42">
            <a:extLst>
              <a:ext uri="{FF2B5EF4-FFF2-40B4-BE49-F238E27FC236}">
                <a16:creationId xmlns:a16="http://schemas.microsoft.com/office/drawing/2014/main" id="{FFCBBFEF-1E83-35BC-345A-7688D4EADE92}"/>
              </a:ext>
            </a:extLst>
          </p:cNvPr>
          <p:cNvPicPr>
            <a:picLocks noChangeAspect="1"/>
          </p:cNvPicPr>
          <p:nvPr/>
        </p:nvPicPr>
        <p:blipFill>
          <a:blip r:embed="rId9"/>
          <a:stretch>
            <a:fillRect/>
          </a:stretch>
        </p:blipFill>
        <p:spPr>
          <a:xfrm>
            <a:off x="7226060" y="31063721"/>
            <a:ext cx="1650522" cy="1631352"/>
          </a:xfrm>
          <a:prstGeom prst="flowChartConnector">
            <a:avLst/>
          </a:prstGeom>
        </p:spPr>
      </p:pic>
      <p:sp>
        <p:nvSpPr>
          <p:cNvPr id="25" name="Rectangle: Rounded Corners 24">
            <a:extLst>
              <a:ext uri="{FF2B5EF4-FFF2-40B4-BE49-F238E27FC236}">
                <a16:creationId xmlns:a16="http://schemas.microsoft.com/office/drawing/2014/main" id="{F5C5889B-41A5-A4C0-F1F0-3081BC63CE01}"/>
              </a:ext>
            </a:extLst>
          </p:cNvPr>
          <p:cNvSpPr/>
          <p:nvPr/>
        </p:nvSpPr>
        <p:spPr>
          <a:xfrm>
            <a:off x="978459" y="4637808"/>
            <a:ext cx="8730788" cy="975581"/>
          </a:xfrm>
          <a:prstGeom prst="round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latin typeface="Century Gothic"/>
              </a:rPr>
              <a:t>Keweenaw Bay: What's in the Water?</a:t>
            </a:r>
          </a:p>
        </p:txBody>
      </p:sp>
      <p:grpSp>
        <p:nvGrpSpPr>
          <p:cNvPr id="56" name="Group 55">
            <a:extLst>
              <a:ext uri="{FF2B5EF4-FFF2-40B4-BE49-F238E27FC236}">
                <a16:creationId xmlns:a16="http://schemas.microsoft.com/office/drawing/2014/main" id="{95325DA5-CE82-7323-A66F-5A22EF8907BA}"/>
              </a:ext>
            </a:extLst>
          </p:cNvPr>
          <p:cNvGrpSpPr/>
          <p:nvPr/>
        </p:nvGrpSpPr>
        <p:grpSpPr>
          <a:xfrm>
            <a:off x="1055009" y="10376902"/>
            <a:ext cx="6258672" cy="5502584"/>
            <a:chOff x="3548747" y="10583708"/>
            <a:chExt cx="7846172" cy="6899584"/>
          </a:xfrm>
        </p:grpSpPr>
        <p:pic>
          <p:nvPicPr>
            <p:cNvPr id="55" name="Picture 55">
              <a:extLst>
                <a:ext uri="{FF2B5EF4-FFF2-40B4-BE49-F238E27FC236}">
                  <a16:creationId xmlns:a16="http://schemas.microsoft.com/office/drawing/2014/main" id="{7D32C87E-071A-405B-7580-9342DAC07CDC}"/>
                </a:ext>
              </a:extLst>
            </p:cNvPr>
            <p:cNvPicPr>
              <a:picLocks noChangeAspect="1"/>
            </p:cNvPicPr>
            <p:nvPr/>
          </p:nvPicPr>
          <p:blipFill>
            <a:blip r:embed="rId10"/>
            <a:stretch>
              <a:fillRect/>
            </a:stretch>
          </p:blipFill>
          <p:spPr>
            <a:xfrm>
              <a:off x="3548747" y="10583708"/>
              <a:ext cx="7846172" cy="6899584"/>
            </a:xfrm>
            <a:prstGeom prst="rect">
              <a:avLst/>
            </a:prstGeom>
          </p:spPr>
        </p:pic>
        <p:sp>
          <p:nvSpPr>
            <p:cNvPr id="30" name="TextBox 29">
              <a:extLst>
                <a:ext uri="{FF2B5EF4-FFF2-40B4-BE49-F238E27FC236}">
                  <a16:creationId xmlns:a16="http://schemas.microsoft.com/office/drawing/2014/main" id="{EBF7E146-CCEA-BE5B-8D9B-B578B782B8B5}"/>
                </a:ext>
              </a:extLst>
            </p:cNvPr>
            <p:cNvSpPr txBox="1"/>
            <p:nvPr/>
          </p:nvSpPr>
          <p:spPr>
            <a:xfrm>
              <a:off x="8841316" y="15731066"/>
              <a:ext cx="1583211" cy="463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lumMod val="75000"/>
                      <a:lumOff val="25000"/>
                    </a:schemeClr>
                  </a:solidFill>
                </a:rPr>
                <a:t>Michigan</a:t>
              </a:r>
            </a:p>
          </p:txBody>
        </p:sp>
        <p:sp>
          <p:nvSpPr>
            <p:cNvPr id="32" name="TextBox 31">
              <a:extLst>
                <a:ext uri="{FF2B5EF4-FFF2-40B4-BE49-F238E27FC236}">
                  <a16:creationId xmlns:a16="http://schemas.microsoft.com/office/drawing/2014/main" id="{0B5D0A02-5F80-7539-6DD7-77543195B6AA}"/>
                </a:ext>
              </a:extLst>
            </p:cNvPr>
            <p:cNvSpPr txBox="1"/>
            <p:nvPr/>
          </p:nvSpPr>
          <p:spPr>
            <a:xfrm>
              <a:off x="5083770" y="14715064"/>
              <a:ext cx="1587963" cy="463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tx1">
                      <a:lumMod val="75000"/>
                      <a:lumOff val="25000"/>
                    </a:schemeClr>
                  </a:solidFill>
                </a:rPr>
                <a:t>Wisconsin</a:t>
              </a:r>
            </a:p>
          </p:txBody>
        </p:sp>
        <p:sp>
          <p:nvSpPr>
            <p:cNvPr id="33" name="TextBox 32">
              <a:extLst>
                <a:ext uri="{FF2B5EF4-FFF2-40B4-BE49-F238E27FC236}">
                  <a16:creationId xmlns:a16="http://schemas.microsoft.com/office/drawing/2014/main" id="{ACA5F92B-171B-D462-B489-C8AB8EABECA4}"/>
                </a:ext>
              </a:extLst>
            </p:cNvPr>
            <p:cNvSpPr txBox="1"/>
            <p:nvPr/>
          </p:nvSpPr>
          <p:spPr>
            <a:xfrm>
              <a:off x="9804244" y="11391898"/>
              <a:ext cx="1530450" cy="463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tx1">
                      <a:lumMod val="75000"/>
                      <a:lumOff val="25000"/>
                    </a:schemeClr>
                  </a:solidFill>
                </a:rPr>
                <a:t>Canada</a:t>
              </a:r>
            </a:p>
          </p:txBody>
        </p:sp>
        <p:sp>
          <p:nvSpPr>
            <p:cNvPr id="35" name="TextBox 34">
              <a:extLst>
                <a:ext uri="{FF2B5EF4-FFF2-40B4-BE49-F238E27FC236}">
                  <a16:creationId xmlns:a16="http://schemas.microsoft.com/office/drawing/2014/main" id="{851513B4-061E-AC64-0049-2FAC72E8FE8A}"/>
                </a:ext>
              </a:extLst>
            </p:cNvPr>
            <p:cNvSpPr txBox="1"/>
            <p:nvPr/>
          </p:nvSpPr>
          <p:spPr>
            <a:xfrm>
              <a:off x="3665912" y="10714564"/>
              <a:ext cx="391584" cy="385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tx1">
                      <a:lumMod val="75000"/>
                      <a:lumOff val="25000"/>
                    </a:schemeClr>
                  </a:solidFill>
                </a:rPr>
                <a:t>N</a:t>
              </a:r>
            </a:p>
          </p:txBody>
        </p:sp>
        <p:sp>
          <p:nvSpPr>
            <p:cNvPr id="49" name="TextBox 48">
              <a:extLst>
                <a:ext uri="{FF2B5EF4-FFF2-40B4-BE49-F238E27FC236}">
                  <a16:creationId xmlns:a16="http://schemas.microsoft.com/office/drawing/2014/main" id="{31E986A6-720F-D7D9-C8AF-E3116010C7EE}"/>
                </a:ext>
              </a:extLst>
            </p:cNvPr>
            <p:cNvSpPr txBox="1"/>
            <p:nvPr/>
          </p:nvSpPr>
          <p:spPr>
            <a:xfrm>
              <a:off x="7353353" y="11116731"/>
              <a:ext cx="1477379" cy="810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chemeClr val="tx1">
                      <a:lumMod val="75000"/>
                      <a:lumOff val="25000"/>
                    </a:schemeClr>
                  </a:solidFill>
                </a:rPr>
                <a:t>Lake Superior</a:t>
              </a:r>
            </a:p>
          </p:txBody>
        </p:sp>
        <p:sp>
          <p:nvSpPr>
            <p:cNvPr id="50" name="TextBox 49">
              <a:extLst>
                <a:ext uri="{FF2B5EF4-FFF2-40B4-BE49-F238E27FC236}">
                  <a16:creationId xmlns:a16="http://schemas.microsoft.com/office/drawing/2014/main" id="{480D29F8-3C26-F1CA-6179-6FB6A4E7E07F}"/>
                </a:ext>
              </a:extLst>
            </p:cNvPr>
            <p:cNvSpPr txBox="1"/>
            <p:nvPr/>
          </p:nvSpPr>
          <p:spPr>
            <a:xfrm>
              <a:off x="3872208" y="16699358"/>
              <a:ext cx="1249605" cy="385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tx1">
                      <a:lumMod val="75000"/>
                      <a:lumOff val="25000"/>
                    </a:schemeClr>
                  </a:solidFill>
                </a:rPr>
                <a:t>100 km</a:t>
              </a:r>
            </a:p>
          </p:txBody>
        </p:sp>
      </p:grpSp>
      <p:grpSp>
        <p:nvGrpSpPr>
          <p:cNvPr id="7" name="Group 6">
            <a:extLst>
              <a:ext uri="{FF2B5EF4-FFF2-40B4-BE49-F238E27FC236}">
                <a16:creationId xmlns:a16="http://schemas.microsoft.com/office/drawing/2014/main" id="{CBF0D48A-D0A9-DF08-F5E9-EA8BE80F7B09}"/>
              </a:ext>
            </a:extLst>
          </p:cNvPr>
          <p:cNvGrpSpPr/>
          <p:nvPr/>
        </p:nvGrpSpPr>
        <p:grpSpPr>
          <a:xfrm>
            <a:off x="888999" y="25444617"/>
            <a:ext cx="5882477" cy="3803038"/>
            <a:chOff x="888999" y="25444617"/>
            <a:chExt cx="5882477" cy="3803038"/>
          </a:xfrm>
        </p:grpSpPr>
        <p:sp>
          <p:nvSpPr>
            <p:cNvPr id="18" name="Rectangle: Rounded Corners 17">
              <a:extLst>
                <a:ext uri="{FF2B5EF4-FFF2-40B4-BE49-F238E27FC236}">
                  <a16:creationId xmlns:a16="http://schemas.microsoft.com/office/drawing/2014/main" id="{8053FD97-4EE2-FD0A-1BCA-EB8F2B4DAD43}"/>
                </a:ext>
              </a:extLst>
            </p:cNvPr>
            <p:cNvSpPr/>
            <p:nvPr/>
          </p:nvSpPr>
          <p:spPr>
            <a:xfrm>
              <a:off x="926658" y="25444617"/>
              <a:ext cx="5636428" cy="924547"/>
            </a:xfrm>
            <a:prstGeom prst="round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Earth observations used to analyze turbidity</a:t>
              </a:r>
            </a:p>
          </p:txBody>
        </p:sp>
        <p:grpSp>
          <p:nvGrpSpPr>
            <p:cNvPr id="264" name="Group 263">
              <a:extLst>
                <a:ext uri="{FF2B5EF4-FFF2-40B4-BE49-F238E27FC236}">
                  <a16:creationId xmlns:a16="http://schemas.microsoft.com/office/drawing/2014/main" id="{4BBCE17D-1C60-198D-4D79-0ABC73FE963E}"/>
                </a:ext>
              </a:extLst>
            </p:cNvPr>
            <p:cNvGrpSpPr/>
            <p:nvPr/>
          </p:nvGrpSpPr>
          <p:grpSpPr>
            <a:xfrm>
              <a:off x="888999" y="26553067"/>
              <a:ext cx="2243667" cy="2694588"/>
              <a:chOff x="1756833" y="26405577"/>
              <a:chExt cx="2243667" cy="2694588"/>
            </a:xfrm>
          </p:grpSpPr>
          <p:pic>
            <p:nvPicPr>
              <p:cNvPr id="2" name="Picture 3">
                <a:extLst>
                  <a:ext uri="{FF2B5EF4-FFF2-40B4-BE49-F238E27FC236}">
                    <a16:creationId xmlns:a16="http://schemas.microsoft.com/office/drawing/2014/main" id="{1906569F-8661-208C-32F7-3749AFD2CC59}"/>
                  </a:ext>
                </a:extLst>
              </p:cNvPr>
              <p:cNvPicPr>
                <a:picLocks noChangeAspect="1"/>
              </p:cNvPicPr>
              <p:nvPr/>
            </p:nvPicPr>
            <p:blipFill>
              <a:blip r:embed="rId11"/>
              <a:stretch>
                <a:fillRect/>
              </a:stretch>
            </p:blipFill>
            <p:spPr>
              <a:xfrm>
                <a:off x="1799166" y="26405577"/>
                <a:ext cx="2162175" cy="1990725"/>
              </a:xfrm>
              <a:prstGeom prst="rect">
                <a:avLst/>
              </a:prstGeom>
            </p:spPr>
          </p:pic>
          <p:sp>
            <p:nvSpPr>
              <p:cNvPr id="254" name="TextBox 253">
                <a:extLst>
                  <a:ext uri="{FF2B5EF4-FFF2-40B4-BE49-F238E27FC236}">
                    <a16:creationId xmlns:a16="http://schemas.microsoft.com/office/drawing/2014/main" id="{68D58AC5-8510-E652-016D-0E65722FC8C7}"/>
                  </a:ext>
                </a:extLst>
              </p:cNvPr>
              <p:cNvSpPr txBox="1"/>
              <p:nvPr/>
            </p:nvSpPr>
            <p:spPr>
              <a:xfrm>
                <a:off x="1756833" y="28638500"/>
                <a:ext cx="22436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Landsat 8 OLI</a:t>
                </a:r>
              </a:p>
            </p:txBody>
          </p:sp>
        </p:grpSp>
        <p:grpSp>
          <p:nvGrpSpPr>
            <p:cNvPr id="4" name="Group 3">
              <a:extLst>
                <a:ext uri="{FF2B5EF4-FFF2-40B4-BE49-F238E27FC236}">
                  <a16:creationId xmlns:a16="http://schemas.microsoft.com/office/drawing/2014/main" id="{29AF3A2A-7BC3-94BF-C5F0-3F712BFEEF1D}"/>
                </a:ext>
              </a:extLst>
            </p:cNvPr>
            <p:cNvGrpSpPr/>
            <p:nvPr/>
          </p:nvGrpSpPr>
          <p:grpSpPr>
            <a:xfrm>
              <a:off x="3913976" y="26767312"/>
              <a:ext cx="2857500" cy="2469584"/>
              <a:chOff x="3913976" y="26767312"/>
              <a:chExt cx="2857500" cy="2469584"/>
            </a:xfrm>
          </p:grpSpPr>
          <p:sp>
            <p:nvSpPr>
              <p:cNvPr id="255" name="TextBox 254">
                <a:extLst>
                  <a:ext uri="{FF2B5EF4-FFF2-40B4-BE49-F238E27FC236}">
                    <a16:creationId xmlns:a16="http://schemas.microsoft.com/office/drawing/2014/main" id="{6213299F-4B20-D2C1-5082-A09FE6D32E3E}"/>
                  </a:ext>
                </a:extLst>
              </p:cNvPr>
              <p:cNvSpPr txBox="1"/>
              <p:nvPr/>
            </p:nvSpPr>
            <p:spPr>
              <a:xfrm>
                <a:off x="3913976" y="28775231"/>
                <a:ext cx="2857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Sentinel – 2 MSI</a:t>
                </a:r>
              </a:p>
            </p:txBody>
          </p:sp>
          <p:pic>
            <p:nvPicPr>
              <p:cNvPr id="28" name="Picture 28">
                <a:extLst>
                  <a:ext uri="{FF2B5EF4-FFF2-40B4-BE49-F238E27FC236}">
                    <a16:creationId xmlns:a16="http://schemas.microsoft.com/office/drawing/2014/main" id="{16701D34-7FBE-AAC9-2AE7-431E212C810E}"/>
                  </a:ext>
                </a:extLst>
              </p:cNvPr>
              <p:cNvPicPr>
                <a:picLocks noChangeAspect="1"/>
              </p:cNvPicPr>
              <p:nvPr/>
            </p:nvPicPr>
            <p:blipFill>
              <a:blip r:embed="rId12"/>
              <a:stretch>
                <a:fillRect/>
              </a:stretch>
            </p:blipFill>
            <p:spPr>
              <a:xfrm>
                <a:off x="4231476" y="26767312"/>
                <a:ext cx="2238375" cy="1847850"/>
              </a:xfrm>
              <a:prstGeom prst="rect">
                <a:avLst/>
              </a:prstGeom>
            </p:spPr>
          </p:pic>
        </p:grpSp>
      </p:grpSp>
      <p:sp>
        <p:nvSpPr>
          <p:cNvPr id="60" name="Rectangle: Rounded Corners 59">
            <a:extLst>
              <a:ext uri="{FF2B5EF4-FFF2-40B4-BE49-F238E27FC236}">
                <a16:creationId xmlns:a16="http://schemas.microsoft.com/office/drawing/2014/main" id="{4AA8C7CB-1F54-E3EF-6A1E-DA6ADD240ADE}"/>
              </a:ext>
            </a:extLst>
          </p:cNvPr>
          <p:cNvSpPr/>
          <p:nvPr/>
        </p:nvSpPr>
        <p:spPr>
          <a:xfrm>
            <a:off x="8699680" y="25156963"/>
            <a:ext cx="15623394" cy="381479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4000" b="1" dirty="0">
                <a:solidFill>
                  <a:srgbClr val="3F3F3F"/>
                </a:solidFill>
                <a:ea typeface="+mn-lt"/>
                <a:cs typeface="+mn-lt"/>
              </a:rPr>
              <a:t>     Turbidity is greatest </a:t>
            </a:r>
            <a:r>
              <a:rPr lang="en-US" sz="3600" dirty="0">
                <a:solidFill>
                  <a:srgbClr val="3F3F3F"/>
                </a:solidFill>
                <a:ea typeface="+mn-lt"/>
                <a:cs typeface="+mn-lt"/>
              </a:rPr>
              <a:t>during the </a:t>
            </a:r>
            <a:r>
              <a:rPr lang="en-US" sz="4000" b="1" dirty="0">
                <a:solidFill>
                  <a:srgbClr val="3F3F3F"/>
                </a:solidFill>
                <a:ea typeface="+mn-lt"/>
                <a:cs typeface="+mn-lt"/>
              </a:rPr>
              <a:t>rain-dominated season</a:t>
            </a:r>
            <a:r>
              <a:rPr lang="en-US" sz="3600" dirty="0">
                <a:solidFill>
                  <a:srgbClr val="3F3F3F"/>
                </a:solidFill>
                <a:ea typeface="+mn-lt"/>
                <a:cs typeface="+mn-lt"/>
              </a:rPr>
              <a:t>.  </a:t>
            </a:r>
            <a:endParaRPr lang="en-US"/>
          </a:p>
          <a:p>
            <a:endParaRPr lang="en-US" sz="3600" dirty="0">
              <a:solidFill>
                <a:srgbClr val="3F3F3F"/>
              </a:solidFill>
              <a:ea typeface="+mn-lt"/>
              <a:cs typeface="+mn-lt"/>
            </a:endParaRPr>
          </a:p>
          <a:p>
            <a:r>
              <a:rPr lang="en-US" sz="3600" dirty="0">
                <a:solidFill>
                  <a:srgbClr val="3F3F3F"/>
                </a:solidFill>
                <a:ea typeface="+mn-lt"/>
                <a:cs typeface="+mn-lt"/>
              </a:rPr>
              <a:t>      Turbidity is apparent during snowmelt season, but the signature </a:t>
            </a:r>
          </a:p>
          <a:p>
            <a:r>
              <a:rPr lang="en-US" sz="3600" dirty="0">
                <a:solidFill>
                  <a:srgbClr val="3F3F3F"/>
                </a:solidFill>
                <a:ea typeface="+mn-lt"/>
                <a:cs typeface="+mn-lt"/>
              </a:rPr>
              <a:t>       is weaker compared to the rain-dominated season.</a:t>
            </a:r>
          </a:p>
          <a:p>
            <a:endParaRPr lang="en-US" sz="3600" dirty="0">
              <a:solidFill>
                <a:srgbClr val="3F3F3F"/>
              </a:solidFill>
            </a:endParaRPr>
          </a:p>
          <a:p>
            <a:r>
              <a:rPr lang="en-US" sz="3600" dirty="0">
                <a:solidFill>
                  <a:srgbClr val="3F3F3F"/>
                </a:solidFill>
              </a:rPr>
              <a:t>      Turbidity is least apparent during the dry season.</a:t>
            </a:r>
          </a:p>
        </p:txBody>
      </p:sp>
      <p:grpSp>
        <p:nvGrpSpPr>
          <p:cNvPr id="73" name="Group 72">
            <a:extLst>
              <a:ext uri="{FF2B5EF4-FFF2-40B4-BE49-F238E27FC236}">
                <a16:creationId xmlns:a16="http://schemas.microsoft.com/office/drawing/2014/main" id="{F6A9684D-CD08-1E7B-3827-87A46314AB08}"/>
              </a:ext>
            </a:extLst>
          </p:cNvPr>
          <p:cNvGrpSpPr/>
          <p:nvPr/>
        </p:nvGrpSpPr>
        <p:grpSpPr>
          <a:xfrm>
            <a:off x="918927" y="16451290"/>
            <a:ext cx="23454101" cy="8369084"/>
            <a:chOff x="1030476" y="16451290"/>
            <a:chExt cx="23092474" cy="8369084"/>
          </a:xfrm>
        </p:grpSpPr>
        <p:sp>
          <p:nvSpPr>
            <p:cNvPr id="53" name="Rectangle: Rounded Corners 52">
              <a:extLst>
                <a:ext uri="{FF2B5EF4-FFF2-40B4-BE49-F238E27FC236}">
                  <a16:creationId xmlns:a16="http://schemas.microsoft.com/office/drawing/2014/main" id="{21E8401E-A018-2DC4-E67B-1362E2FC6E11}"/>
                </a:ext>
              </a:extLst>
            </p:cNvPr>
            <p:cNvSpPr/>
            <p:nvPr/>
          </p:nvSpPr>
          <p:spPr>
            <a:xfrm>
              <a:off x="1030476" y="16451290"/>
              <a:ext cx="23092474" cy="8369084"/>
            </a:xfrm>
            <a:prstGeom prst="roundRect">
              <a:avLst/>
            </a:prstGeom>
            <a:solidFill>
              <a:srgbClr val="56AD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E47C652-1694-5D1A-6CF0-8E0F1311E037}"/>
                </a:ext>
              </a:extLst>
            </p:cNvPr>
            <p:cNvSpPr txBox="1"/>
            <p:nvPr/>
          </p:nvSpPr>
          <p:spPr>
            <a:xfrm>
              <a:off x="1653153" y="23362476"/>
              <a:ext cx="220592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tx1">
                      <a:lumMod val="75000"/>
                      <a:lumOff val="25000"/>
                    </a:schemeClr>
                  </a:solidFill>
                </a:rPr>
                <a:t>A proxy for turbidity mapped for each season.  </a:t>
              </a:r>
            </a:p>
            <a:p>
              <a:pPr algn="ctr"/>
              <a:r>
                <a:rPr lang="en-US" sz="3600" dirty="0">
                  <a:solidFill>
                    <a:schemeClr val="tx1">
                      <a:lumMod val="75000"/>
                      <a:lumOff val="25000"/>
                    </a:schemeClr>
                  </a:solidFill>
                </a:rPr>
                <a:t>Darker blues = less turbidity.  Lighter blues to yellow</a:t>
              </a:r>
              <a:r>
                <a:rPr lang="en-US" sz="3600" b="1" dirty="0">
                  <a:solidFill>
                    <a:schemeClr val="tx1">
                      <a:lumMod val="75000"/>
                      <a:lumOff val="25000"/>
                    </a:schemeClr>
                  </a:solidFill>
                </a:rPr>
                <a:t> = more turbidity.</a:t>
              </a:r>
              <a:endParaRPr lang="en-US" sz="3600" dirty="0">
                <a:solidFill>
                  <a:schemeClr val="tx1">
                    <a:lumMod val="75000"/>
                    <a:lumOff val="25000"/>
                  </a:schemeClr>
                </a:solidFill>
              </a:endParaRPr>
            </a:p>
          </p:txBody>
        </p:sp>
        <p:grpSp>
          <p:nvGrpSpPr>
            <p:cNvPr id="71" name="Group 70">
              <a:extLst>
                <a:ext uri="{FF2B5EF4-FFF2-40B4-BE49-F238E27FC236}">
                  <a16:creationId xmlns:a16="http://schemas.microsoft.com/office/drawing/2014/main" id="{FFC14CD4-C4CD-CAF9-A05A-E5EA1A715AC9}"/>
                </a:ext>
              </a:extLst>
            </p:cNvPr>
            <p:cNvGrpSpPr/>
            <p:nvPr/>
          </p:nvGrpSpPr>
          <p:grpSpPr>
            <a:xfrm>
              <a:off x="2414438" y="16685690"/>
              <a:ext cx="5024406" cy="6457099"/>
              <a:chOff x="2414438" y="16685690"/>
              <a:chExt cx="5024406" cy="6457099"/>
            </a:xfrm>
          </p:grpSpPr>
          <p:sp>
            <p:nvSpPr>
              <p:cNvPr id="41" name="Rectangle: Rounded Corners 40">
                <a:extLst>
                  <a:ext uri="{FF2B5EF4-FFF2-40B4-BE49-F238E27FC236}">
                    <a16:creationId xmlns:a16="http://schemas.microsoft.com/office/drawing/2014/main" id="{2846D4D1-88E2-2D0D-C03E-768FDA97A5CF}"/>
                  </a:ext>
                </a:extLst>
              </p:cNvPr>
              <p:cNvSpPr/>
              <p:nvPr/>
            </p:nvSpPr>
            <p:spPr>
              <a:xfrm>
                <a:off x="2769079" y="16685690"/>
                <a:ext cx="4300954" cy="95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lumMod val="75000"/>
                        <a:lumOff val="25000"/>
                      </a:schemeClr>
                    </a:solidFill>
                  </a:rPr>
                  <a:t>Snowmelt Season</a:t>
                </a:r>
              </a:p>
              <a:p>
                <a:pPr algn="ctr"/>
                <a:r>
                  <a:rPr lang="en-US" sz="3200" dirty="0">
                    <a:solidFill>
                      <a:schemeClr val="tx1">
                        <a:lumMod val="75000"/>
                        <a:lumOff val="25000"/>
                      </a:schemeClr>
                    </a:solidFill>
                  </a:rPr>
                  <a:t>(~early-mid Spring)</a:t>
                </a:r>
              </a:p>
            </p:txBody>
          </p:sp>
          <p:pic>
            <p:nvPicPr>
              <p:cNvPr id="67" name="Picture 67" descr="A picture containing outdoor, air, jumping&#10;&#10;Description automatically generated">
                <a:extLst>
                  <a:ext uri="{FF2B5EF4-FFF2-40B4-BE49-F238E27FC236}">
                    <a16:creationId xmlns:a16="http://schemas.microsoft.com/office/drawing/2014/main" id="{54410308-DF2A-E616-68E6-87D49259E6D3}"/>
                  </a:ext>
                </a:extLst>
              </p:cNvPr>
              <p:cNvPicPr>
                <a:picLocks noChangeAspect="1"/>
              </p:cNvPicPr>
              <p:nvPr/>
            </p:nvPicPr>
            <p:blipFill>
              <a:blip r:embed="rId13"/>
              <a:stretch>
                <a:fillRect/>
              </a:stretch>
            </p:blipFill>
            <p:spPr>
              <a:xfrm>
                <a:off x="2414438" y="17803927"/>
                <a:ext cx="5024406" cy="5338862"/>
              </a:xfrm>
              <a:prstGeom prst="roundRect">
                <a:avLst/>
              </a:prstGeom>
            </p:spPr>
          </p:pic>
        </p:grpSp>
        <p:grpSp>
          <p:nvGrpSpPr>
            <p:cNvPr id="70" name="Group 69">
              <a:extLst>
                <a:ext uri="{FF2B5EF4-FFF2-40B4-BE49-F238E27FC236}">
                  <a16:creationId xmlns:a16="http://schemas.microsoft.com/office/drawing/2014/main" id="{218F6168-88AE-BA47-2752-C3F5AFE235B7}"/>
                </a:ext>
              </a:extLst>
            </p:cNvPr>
            <p:cNvGrpSpPr/>
            <p:nvPr/>
          </p:nvGrpSpPr>
          <p:grpSpPr>
            <a:xfrm>
              <a:off x="10172769" y="16685690"/>
              <a:ext cx="5117782" cy="6457099"/>
              <a:chOff x="10104293" y="16685690"/>
              <a:chExt cx="5117782" cy="6457099"/>
            </a:xfrm>
          </p:grpSpPr>
          <p:sp>
            <p:nvSpPr>
              <p:cNvPr id="43" name="Rectangle: Rounded Corners 42">
                <a:extLst>
                  <a:ext uri="{FF2B5EF4-FFF2-40B4-BE49-F238E27FC236}">
                    <a16:creationId xmlns:a16="http://schemas.microsoft.com/office/drawing/2014/main" id="{48B2E62E-7AF9-7354-B2DF-2E8B6D9E420B}"/>
                  </a:ext>
                </a:extLst>
              </p:cNvPr>
              <p:cNvSpPr/>
              <p:nvPr/>
            </p:nvSpPr>
            <p:spPr>
              <a:xfrm>
                <a:off x="10104293" y="16685690"/>
                <a:ext cx="5117782" cy="9455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lumMod val="75000"/>
                        <a:lumOff val="25000"/>
                      </a:schemeClr>
                    </a:solidFill>
                  </a:rPr>
                  <a:t>Rain-Dominated Season</a:t>
                </a:r>
              </a:p>
              <a:p>
                <a:pPr algn="ctr"/>
                <a:r>
                  <a:rPr lang="en-US" sz="3200" dirty="0">
                    <a:solidFill>
                      <a:schemeClr val="tx1">
                        <a:lumMod val="75000"/>
                        <a:lumOff val="25000"/>
                      </a:schemeClr>
                    </a:solidFill>
                  </a:rPr>
                  <a:t>(~early-mid Summer)</a:t>
                </a:r>
              </a:p>
            </p:txBody>
          </p:sp>
          <p:pic>
            <p:nvPicPr>
              <p:cNvPr id="68" name="Picture 68" descr="Map&#10;&#10;Description automatically generated">
                <a:extLst>
                  <a:ext uri="{FF2B5EF4-FFF2-40B4-BE49-F238E27FC236}">
                    <a16:creationId xmlns:a16="http://schemas.microsoft.com/office/drawing/2014/main" id="{E8608833-BE66-63B9-D72C-37E9F805415F}"/>
                  </a:ext>
                </a:extLst>
              </p:cNvPr>
              <p:cNvPicPr>
                <a:picLocks noChangeAspect="1"/>
              </p:cNvPicPr>
              <p:nvPr/>
            </p:nvPicPr>
            <p:blipFill>
              <a:blip r:embed="rId14"/>
              <a:stretch>
                <a:fillRect/>
              </a:stretch>
            </p:blipFill>
            <p:spPr>
              <a:xfrm>
                <a:off x="10152218" y="17803927"/>
                <a:ext cx="5024406" cy="5338862"/>
              </a:xfrm>
              <a:prstGeom prst="roundRect">
                <a:avLst/>
              </a:prstGeom>
            </p:spPr>
          </p:pic>
        </p:grpSp>
        <p:grpSp>
          <p:nvGrpSpPr>
            <p:cNvPr id="72" name="Group 71">
              <a:extLst>
                <a:ext uri="{FF2B5EF4-FFF2-40B4-BE49-F238E27FC236}">
                  <a16:creationId xmlns:a16="http://schemas.microsoft.com/office/drawing/2014/main" id="{43F58CFD-B2AA-E126-92B7-4B198D02373B}"/>
                </a:ext>
              </a:extLst>
            </p:cNvPr>
            <p:cNvGrpSpPr/>
            <p:nvPr/>
          </p:nvGrpSpPr>
          <p:grpSpPr>
            <a:xfrm>
              <a:off x="18026949" y="16685690"/>
              <a:ext cx="5197711" cy="6476269"/>
              <a:chOff x="18026949" y="16685690"/>
              <a:chExt cx="5197711" cy="6476269"/>
            </a:xfrm>
          </p:grpSpPr>
          <p:sp>
            <p:nvSpPr>
              <p:cNvPr id="47" name="Rectangle: Rounded Corners 46">
                <a:extLst>
                  <a:ext uri="{FF2B5EF4-FFF2-40B4-BE49-F238E27FC236}">
                    <a16:creationId xmlns:a16="http://schemas.microsoft.com/office/drawing/2014/main" id="{C88479BF-66EB-214F-3166-0F918AD5814C}"/>
                  </a:ext>
                </a:extLst>
              </p:cNvPr>
              <p:cNvSpPr/>
              <p:nvPr/>
            </p:nvSpPr>
            <p:spPr>
              <a:xfrm>
                <a:off x="18026949" y="16685690"/>
                <a:ext cx="5197711" cy="10089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lumMod val="75000"/>
                        <a:lumOff val="25000"/>
                      </a:schemeClr>
                    </a:solidFill>
                  </a:rPr>
                  <a:t>Drier Season</a:t>
                </a:r>
              </a:p>
              <a:p>
                <a:pPr algn="ctr"/>
                <a:r>
                  <a:rPr lang="en-US" sz="3200" dirty="0">
                    <a:solidFill>
                      <a:schemeClr val="tx1">
                        <a:lumMod val="75000"/>
                        <a:lumOff val="25000"/>
                      </a:schemeClr>
                    </a:solidFill>
                  </a:rPr>
                  <a:t>(~late Summer-early Fall)</a:t>
                </a:r>
              </a:p>
            </p:txBody>
          </p:sp>
          <p:pic>
            <p:nvPicPr>
              <p:cNvPr id="69" name="Picture 69" descr="Map&#10;&#10;Description automatically generated">
                <a:extLst>
                  <a:ext uri="{FF2B5EF4-FFF2-40B4-BE49-F238E27FC236}">
                    <a16:creationId xmlns:a16="http://schemas.microsoft.com/office/drawing/2014/main" id="{28AAB2D0-3ABD-A3B2-689F-6F2DD27F6683}"/>
                  </a:ext>
                </a:extLst>
              </p:cNvPr>
              <p:cNvPicPr>
                <a:picLocks noChangeAspect="1"/>
              </p:cNvPicPr>
              <p:nvPr/>
            </p:nvPicPr>
            <p:blipFill>
              <a:blip r:embed="rId15"/>
              <a:stretch>
                <a:fillRect/>
              </a:stretch>
            </p:blipFill>
            <p:spPr>
              <a:xfrm>
                <a:off x="18113213" y="17803927"/>
                <a:ext cx="5024407" cy="5358032"/>
              </a:xfrm>
              <a:prstGeom prst="roundRect">
                <a:avLst/>
              </a:prstGeom>
            </p:spPr>
          </p:pic>
        </p:grpSp>
      </p:gr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Sarah Payne</DisplayName>
        <AccountId>293</AccountId>
        <AccountType/>
      </UserInfo>
      <UserInfo>
        <DisplayName>Olivia Landry</DisplayName>
        <AccountId>257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19850C-B132-4F9E-91AE-B86D28DA0AF3}">
  <ds:schemaRefs>
    <ds:schemaRef ds:uri="21e6a8e8-1dff-48a6-ab9b-8d556c6946c0"/>
    <ds:schemaRef ds:uri="7df78d0b-135a-4de7-9166-7c181cd87fb4"/>
    <ds:schemaRef ds:uri="b3ef8d8f-a040-4c36-b492-ec63b0c77423"/>
    <ds:schemaRef ds:uri="b71c297e-ee29-42a2-8657-90fe2f75fc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63FE7A-1B46-4AB2-B512-87016C558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TotalTime>
  <Words>475</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898</cp:revision>
  <dcterms:created xsi:type="dcterms:W3CDTF">2019-02-05T16:32:03Z</dcterms:created>
  <dcterms:modified xsi:type="dcterms:W3CDTF">2022-11-09T20:18:54Z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40400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