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349" r:id="rId6"/>
    <p:sldId id="334" r:id="rId7"/>
    <p:sldId id="332" r:id="rId8"/>
    <p:sldId id="351" r:id="rId9"/>
    <p:sldId id="323" r:id="rId10"/>
    <p:sldId id="337" r:id="rId11"/>
    <p:sldId id="322" r:id="rId12"/>
    <p:sldId id="348" r:id="rId13"/>
    <p:sldId id="339" r:id="rId14"/>
    <p:sldId id="313" r:id="rId15"/>
    <p:sldId id="333" r:id="rId16"/>
    <p:sldId id="335" r:id="rId17"/>
    <p:sldId id="327" r:id="rId18"/>
    <p:sldId id="340" r:id="rId19"/>
    <p:sldId id="347" r:id="rId20"/>
    <p:sldId id="330" r:id="rId21"/>
    <p:sldId id="343" r:id="rId22"/>
    <p:sldId id="344" r:id="rId23"/>
    <p:sldId id="345" r:id="rId24"/>
    <p:sldId id="346" r:id="rId25"/>
    <p:sldId id="342" r:id="rId26"/>
    <p:sldId id="350" r:id="rId27"/>
    <p:sldId id="331" r:id="rId28"/>
    <p:sldId id="341" r:id="rId29"/>
    <p:sldId id="308" r:id="rId30"/>
    <p:sldId id="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deleine Gregory" initials="MG" lastIdx="23" clrIdx="6">
    <p:extLst>
      <p:ext uri="{19B8F6BF-5375-455C-9EA6-DF929625EA0E}">
        <p15:presenceInfo xmlns:p15="http://schemas.microsoft.com/office/powerpoint/2012/main" userId="S::madeleine.gregory@ssaihq.com::fda6b58f-91df-4832-adbf-c151a934a6db" providerId="AD"/>
      </p:ext>
    </p:extLst>
  </p:cmAuthor>
  <p:cmAuthor id="1" name="Catherine Buczek" initials="CB" lastIdx="21" clrIdx="0">
    <p:extLst>
      <p:ext uri="{19B8F6BF-5375-455C-9EA6-DF929625EA0E}">
        <p15:presenceInfo xmlns:p15="http://schemas.microsoft.com/office/powerpoint/2012/main" userId="S::catherine.buczek@ssaihq.com::fc5cd7ec-a5bd-4be8-b183-24b3ed7ee706" providerId="AD"/>
      </p:ext>
    </p:extLst>
  </p:cmAuthor>
  <p:cmAuthor id="8" name="Adriana Le Compte" initials="AC" lastIdx="2" clrIdx="7">
    <p:extLst>
      <p:ext uri="{19B8F6BF-5375-455C-9EA6-DF929625EA0E}">
        <p15:presenceInfo xmlns:p15="http://schemas.microsoft.com/office/powerpoint/2012/main" userId="S::adriana.lecompte@ssaihq.com::9ca78715-16ca-42c8-8801-8544539c8678" providerId="AD"/>
      </p:ext>
    </p:extLst>
  </p:cmAuthor>
  <p:cmAuthor id="2" name="Karissa Courtney" initials="KC" lastIdx="19" clrIdx="1">
    <p:extLst>
      <p:ext uri="{19B8F6BF-5375-455C-9EA6-DF929625EA0E}">
        <p15:presenceInfo xmlns:p15="http://schemas.microsoft.com/office/powerpoint/2012/main" userId="S::karissa.courtney@ssaihq.com::ec8b2c91-c6c2-4ba0-b573-0260f2f9f5b0" providerId="AD"/>
      </p:ext>
    </p:extLst>
  </p:cmAuthor>
  <p:cmAuthor id="9" name="Adriana Le Compte" initials="ALC" lastIdx="2" clrIdx="8">
    <p:extLst>
      <p:ext uri="{19B8F6BF-5375-455C-9EA6-DF929625EA0E}">
        <p15:presenceInfo xmlns:p15="http://schemas.microsoft.com/office/powerpoint/2012/main" userId="Adriana Le Compte" providerId="None"/>
      </p:ext>
    </p:extLst>
  </p:cmAuthor>
  <p:cmAuthor id="3" name="Dahlia Shahin" initials="DS" lastIdx="19" clrIdx="2">
    <p:extLst>
      <p:ext uri="{19B8F6BF-5375-455C-9EA6-DF929625EA0E}">
        <p15:presenceInfo xmlns:p15="http://schemas.microsoft.com/office/powerpoint/2012/main" userId="S::dahlia.shahin@ssaihq.com::37606014-f77e-40b7-beb5-f78309022b94" providerId="AD"/>
      </p:ext>
    </p:extLst>
  </p:cmAuthor>
  <p:cmAuthor id="4" name="Amy Tian" initials="AT" lastIdx="12" clrIdx="3">
    <p:extLst>
      <p:ext uri="{19B8F6BF-5375-455C-9EA6-DF929625EA0E}">
        <p15:presenceInfo xmlns:p15="http://schemas.microsoft.com/office/powerpoint/2012/main" userId="S::amy.tian@ssaihq.com::069ba4a6-3aa4-4721-9536-63456ebfb229" providerId="AD"/>
      </p:ext>
    </p:extLst>
  </p:cmAuthor>
  <p:cmAuthor id="5" name="Carly Andrews" initials="CA" lastIdx="3" clrIdx="4">
    <p:extLst>
      <p:ext uri="{19B8F6BF-5375-455C-9EA6-DF929625EA0E}">
        <p15:presenceInfo xmlns:p15="http://schemas.microsoft.com/office/powerpoint/2012/main" userId="S::carly.andrews@ssaihq.com::0318cf5e-8dce-42fa-8c51-bfcfcb124f58" providerId="AD"/>
      </p:ext>
    </p:extLst>
  </p:cmAuthor>
  <p:cmAuthor id="6" name="Scott Cunningham" initials="SC" lastIdx="15" clrIdx="5">
    <p:extLst>
      <p:ext uri="{19B8F6BF-5375-455C-9EA6-DF929625EA0E}">
        <p15:presenceInfo xmlns:p15="http://schemas.microsoft.com/office/powerpoint/2012/main" userId="S::scott.cunningham@ssaihq.com::301735c5-5d53-43c5-81d5-d07852af18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CCE7F0"/>
    <a:srgbClr val="9AA1A0"/>
    <a:srgbClr val="FFFFFF"/>
    <a:srgbClr val="FAFCFC"/>
    <a:srgbClr val="58ECFC"/>
    <a:srgbClr val="266E99"/>
    <a:srgbClr val="8B8580"/>
    <a:srgbClr val="8A599A"/>
    <a:srgbClr val="B73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79D4A-402B-AB57-80A9-612F57B8D9C6}" v="10" dt="2021-07-29T20:51:40.024"/>
    <p1510:client id="{2543F512-32C7-B19F-2F02-CECC970C8FDC}" v="9" dt="2021-07-28T22:53:20.243"/>
    <p1510:client id="{2D8160B2-41B7-0F40-8B1C-8D7832171351}" v="481" dt="2021-07-29T17:00:26.423"/>
    <p1510:client id="{3B142DBE-1B6D-B52A-8EB8-98EDBCB97174}" v="366" dt="2021-07-29T21:19:17.317"/>
    <p1510:client id="{3FA01B6F-F092-CC49-D040-8E6539294950}" v="31" dt="2021-07-29T22:16:02.066"/>
    <p1510:client id="{449DD6B2-15C5-5E7C-C782-DB212CFFA3E4}" v="297" dt="2021-07-29T16:48:34.779"/>
    <p1510:client id="{4A96B427-AF51-45C8-A0F4-83DB9B14F4A0}" v="21" dt="2021-07-29T21:46:03.629"/>
    <p1510:client id="{60FE783C-A079-3BAE-6629-3FDE0CE6655E}" v="162" dt="2021-07-28T22:10:03.898"/>
    <p1510:client id="{673C65F7-343C-4506-2D54-78EDA69DB96A}" v="2525" dt="2021-07-29T20:25:14.267"/>
    <p1510:client id="{743E671A-2DC3-412F-E00E-13A85410B013}" v="149" dt="2021-07-28T18:05:55.509"/>
    <p1510:client id="{832D138D-644D-54CA-48DA-D3E5F85D6213}" v="25" dt="2021-07-29T15:44:42.470"/>
    <p1510:client id="{9E9B3A8F-2E6D-C209-D73E-A9C0068C0729}" v="41" dt="2021-07-29T22:43:04.123"/>
    <p1510:client id="{B2217AF9-4BD4-3216-6688-9EA48AAB7819}" v="203" dt="2021-07-29T20:33:23.935"/>
    <p1510:client id="{B83C7124-480B-3DEF-91DA-2DB50A74BEDF}" v="528" dt="2021-07-28T22:23:01.335"/>
    <p1510:client id="{D37A913B-60D2-F7A2-5DBE-E940E18AA3D1}" v="74" dt="2021-07-29T21:32:40.168"/>
    <p1510:client id="{D81BFE87-D70A-B9F1-0213-6DA4585D8010}" v="13" dt="2021-07-29T20:32:54.306"/>
    <p1510:client id="{EAD06AE4-34E0-CDE1-97F9-29985C80F690}" v="3" dt="2021-07-29T20:46:50.371"/>
    <p1510:client id="{FB3B0695-496A-B699-007A-A7A0D0555A9B}" v="128" dt="2021-07-29T20:38:59.3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622" autoAdjust="0"/>
  </p:normalViewPr>
  <p:slideViewPr>
    <p:cSldViewPr snapToGrid="0">
      <p:cViewPr>
        <p:scale>
          <a:sx n="59" d="100"/>
          <a:sy n="59" d="100"/>
        </p:scale>
        <p:origin x="878" y="-38"/>
      </p:cViewPr>
      <p:guideLst/>
    </p:cSldViewPr>
  </p:slideViewPr>
  <p:notesTextViewPr>
    <p:cViewPr>
      <p:scale>
        <a:sx n="1" d="1"/>
        <a:sy n="1" d="1"/>
      </p:scale>
      <p:origin x="0" y="-14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5EFA37-C6AC-48C3-BB87-79C17C2865F4}" type="doc">
      <dgm:prSet loTypeId="urn:microsoft.com/office/officeart/2005/8/layout/lProcess3" loCatId="process" qsTypeId="urn:microsoft.com/office/officeart/2005/8/quickstyle/simple5" qsCatId="simple" csTypeId="urn:microsoft.com/office/officeart/2005/8/colors/accent6_2" csCatId="accent6" phldr="1"/>
      <dgm:spPr/>
      <dgm:t>
        <a:bodyPr/>
        <a:lstStyle/>
        <a:p>
          <a:endParaRPr lang="en-US"/>
        </a:p>
      </dgm:t>
    </dgm:pt>
    <dgm:pt modelId="{D02F09F1-1E11-4A4B-A531-77BE2B8C4B87}">
      <dgm:prSet phldrT="[Text]" phldr="0"/>
      <dgm:spPr>
        <a:solidFill>
          <a:srgbClr val="54AEB2"/>
        </a:solidFill>
      </dgm:spPr>
      <dgm:t>
        <a:bodyPr/>
        <a:lstStyle/>
        <a:p>
          <a:pPr rtl="0"/>
          <a:r>
            <a:rPr lang="en-US" b="1" dirty="0">
              <a:solidFill>
                <a:schemeClr val="tx1">
                  <a:lumMod val="75000"/>
                  <a:lumOff val="25000"/>
                </a:schemeClr>
              </a:solidFill>
              <a:latin typeface="Century Gothic"/>
            </a:rPr>
            <a:t>Russian olive Detection Map</a:t>
          </a:r>
          <a:endParaRPr lang="en-US" dirty="0">
            <a:solidFill>
              <a:schemeClr val="tx1">
                <a:lumMod val="75000"/>
                <a:lumOff val="25000"/>
              </a:schemeClr>
            </a:solidFill>
          </a:endParaRPr>
        </a:p>
      </dgm:t>
    </dgm:pt>
    <dgm:pt modelId="{5F227A40-92E6-4FDA-8AC8-C93D68331D50}" type="parTrans" cxnId="{A7FA0B40-6984-4FD9-BF7A-27203AC5693F}">
      <dgm:prSet/>
      <dgm:spPr/>
      <dgm:t>
        <a:bodyPr/>
        <a:lstStyle/>
        <a:p>
          <a:endParaRPr lang="en-US"/>
        </a:p>
      </dgm:t>
    </dgm:pt>
    <dgm:pt modelId="{FADC6FBD-4833-460D-B1C8-ABE8D41CEC5D}" type="sibTrans" cxnId="{A7FA0B40-6984-4FD9-BF7A-27203AC5693F}">
      <dgm:prSet/>
      <dgm:spPr/>
      <dgm:t>
        <a:bodyPr/>
        <a:lstStyle/>
        <a:p>
          <a:endParaRPr lang="en-US"/>
        </a:p>
      </dgm:t>
    </dgm:pt>
    <dgm:pt modelId="{FFFC986D-C843-4511-969A-1C5469E2534E}">
      <dgm:prSet phldrT="[Text]" phldr="0"/>
      <dgm:spPr>
        <a:solidFill>
          <a:srgbClr val="54AEB2">
            <a:alpha val="38000"/>
          </a:srgbClr>
        </a:solidFill>
      </dgm:spPr>
      <dgm:t>
        <a:bodyPr/>
        <a:lstStyle/>
        <a:p>
          <a:pPr rtl="0"/>
          <a:r>
            <a:rPr lang="en-US" dirty="0">
              <a:solidFill>
                <a:schemeClr val="tx1">
                  <a:lumMod val="75000"/>
                  <a:lumOff val="25000"/>
                </a:schemeClr>
              </a:solidFill>
              <a:latin typeface="Century Gothic"/>
            </a:rPr>
            <a:t> Optical imagery, field data, and a digital elevation model</a:t>
          </a:r>
        </a:p>
      </dgm:t>
    </dgm:pt>
    <dgm:pt modelId="{BF2E0442-2ED7-4BEF-BE23-4623918C867F}" type="parTrans" cxnId="{FAC49859-53F9-45E4-B84E-8F7A336183CB}">
      <dgm:prSet/>
      <dgm:spPr/>
      <dgm:t>
        <a:bodyPr/>
        <a:lstStyle/>
        <a:p>
          <a:endParaRPr lang="en-US"/>
        </a:p>
      </dgm:t>
    </dgm:pt>
    <dgm:pt modelId="{449B34B0-34B5-4235-89A4-72644BB0E936}" type="sibTrans" cxnId="{FAC49859-53F9-45E4-B84E-8F7A336183CB}">
      <dgm:prSet/>
      <dgm:spPr/>
      <dgm:t>
        <a:bodyPr/>
        <a:lstStyle/>
        <a:p>
          <a:endParaRPr lang="en-US"/>
        </a:p>
      </dgm:t>
    </dgm:pt>
    <dgm:pt modelId="{E5F85427-9E17-4213-B331-8F32BD063CBF}">
      <dgm:prSet phldrT="[Text]" phldr="0"/>
      <dgm:spPr>
        <a:solidFill>
          <a:srgbClr val="54AEB2">
            <a:alpha val="38000"/>
          </a:srgbClr>
        </a:solidFill>
      </dgm:spPr>
      <dgm:t>
        <a:bodyPr/>
        <a:lstStyle/>
        <a:p>
          <a:pPr rtl="0"/>
          <a:r>
            <a:rPr lang="en-US" dirty="0">
              <a:solidFill>
                <a:schemeClr val="tx1">
                  <a:lumMod val="75000"/>
                  <a:lumOff val="25000"/>
                </a:schemeClr>
              </a:solidFill>
              <a:latin typeface="Century Gothic"/>
            </a:rPr>
            <a:t>Analyze current distribution and percent cover to inform local decision-making</a:t>
          </a:r>
        </a:p>
      </dgm:t>
    </dgm:pt>
    <dgm:pt modelId="{FC260B41-A1FF-41F6-8AA9-AD899AAF9AC0}" type="parTrans" cxnId="{F9800541-258D-4554-A03A-28D1E5EEB8E7}">
      <dgm:prSet/>
      <dgm:spPr/>
      <dgm:t>
        <a:bodyPr/>
        <a:lstStyle/>
        <a:p>
          <a:endParaRPr lang="en-US"/>
        </a:p>
      </dgm:t>
    </dgm:pt>
    <dgm:pt modelId="{93AC2095-EC74-41D1-ADE8-F02164B8D626}" type="sibTrans" cxnId="{F9800541-258D-4554-A03A-28D1E5EEB8E7}">
      <dgm:prSet/>
      <dgm:spPr/>
      <dgm:t>
        <a:bodyPr/>
        <a:lstStyle/>
        <a:p>
          <a:endParaRPr lang="en-US"/>
        </a:p>
      </dgm:t>
    </dgm:pt>
    <dgm:pt modelId="{3DC403BD-0DE5-4362-A974-7DD0A9353E24}">
      <dgm:prSet phldrT="[Text]" phldr="0"/>
      <dgm:spPr>
        <a:solidFill>
          <a:srgbClr val="54AEB2"/>
        </a:solidFill>
      </dgm:spPr>
      <dgm:t>
        <a:bodyPr/>
        <a:lstStyle/>
        <a:p>
          <a:pPr rtl="0"/>
          <a:r>
            <a:rPr lang="en-US" b="1" dirty="0">
              <a:solidFill>
                <a:schemeClr val="tx1">
                  <a:lumMod val="75000"/>
                  <a:lumOff val="25000"/>
                </a:schemeClr>
              </a:solidFill>
              <a:latin typeface="Century Gothic"/>
            </a:rPr>
            <a:t>Geomorphology time series </a:t>
          </a:r>
        </a:p>
      </dgm:t>
    </dgm:pt>
    <dgm:pt modelId="{FC824415-46F7-4873-A602-9249E87F8720}" type="parTrans" cxnId="{8B0B348E-6C54-4504-A82C-2F3E24FA8958}">
      <dgm:prSet/>
      <dgm:spPr/>
      <dgm:t>
        <a:bodyPr/>
        <a:lstStyle/>
        <a:p>
          <a:endParaRPr lang="en-US"/>
        </a:p>
      </dgm:t>
    </dgm:pt>
    <dgm:pt modelId="{EFE06698-F099-4A9A-A7C3-7DD071348FE2}" type="sibTrans" cxnId="{8B0B348E-6C54-4504-A82C-2F3E24FA8958}">
      <dgm:prSet/>
      <dgm:spPr/>
      <dgm:t>
        <a:bodyPr/>
        <a:lstStyle/>
        <a:p>
          <a:endParaRPr lang="en-US"/>
        </a:p>
      </dgm:t>
    </dgm:pt>
    <dgm:pt modelId="{D57C5D77-7356-46D6-98DF-4B1F1BEC697F}">
      <dgm:prSet phldrT="[Text]" phldr="0"/>
      <dgm:spPr>
        <a:solidFill>
          <a:srgbClr val="54AEB2">
            <a:alpha val="38000"/>
          </a:srgbClr>
        </a:solidFill>
      </dgm:spPr>
      <dgm:t>
        <a:bodyPr/>
        <a:lstStyle/>
        <a:p>
          <a:pPr rtl="0"/>
          <a:r>
            <a:rPr lang="en-US" dirty="0">
              <a:solidFill>
                <a:schemeClr val="tx1">
                  <a:lumMod val="75000"/>
                  <a:lumOff val="25000"/>
                </a:schemeClr>
              </a:solidFill>
              <a:latin typeface="Century Gothic"/>
            </a:rPr>
            <a:t>Optical imagery from 1984-2021</a:t>
          </a:r>
        </a:p>
      </dgm:t>
    </dgm:pt>
    <dgm:pt modelId="{09DA27B0-DA32-4BC6-B38E-D1729C19755F}" type="parTrans" cxnId="{3EE54C38-A3C0-49D8-9B51-C26E442349A9}">
      <dgm:prSet/>
      <dgm:spPr/>
      <dgm:t>
        <a:bodyPr/>
        <a:lstStyle/>
        <a:p>
          <a:endParaRPr lang="en-US"/>
        </a:p>
      </dgm:t>
    </dgm:pt>
    <dgm:pt modelId="{B61342E8-333E-45CE-A376-BB1263106028}" type="sibTrans" cxnId="{3EE54C38-A3C0-49D8-9B51-C26E442349A9}">
      <dgm:prSet/>
      <dgm:spPr/>
      <dgm:t>
        <a:bodyPr/>
        <a:lstStyle/>
        <a:p>
          <a:endParaRPr lang="en-US"/>
        </a:p>
      </dgm:t>
    </dgm:pt>
    <dgm:pt modelId="{615CB5C4-316A-4A68-A781-26797472858B}">
      <dgm:prSet phldrT="[Text]" phldr="0"/>
      <dgm:spPr>
        <a:solidFill>
          <a:srgbClr val="54AEB2">
            <a:alpha val="38000"/>
          </a:srgbClr>
        </a:solidFill>
      </dgm:spPr>
      <dgm:t>
        <a:bodyPr/>
        <a:lstStyle/>
        <a:p>
          <a:pPr rtl="0"/>
          <a:r>
            <a:rPr lang="en-US" dirty="0">
              <a:solidFill>
                <a:schemeClr val="tx1">
                  <a:lumMod val="75000"/>
                  <a:lumOff val="25000"/>
                </a:schemeClr>
              </a:solidFill>
              <a:latin typeface="Century Gothic"/>
            </a:rPr>
            <a:t>Detect stream channel change and its relation to Russian olive</a:t>
          </a:r>
        </a:p>
      </dgm:t>
    </dgm:pt>
    <dgm:pt modelId="{DEF15A62-D71F-4D6E-A000-70142EAB468F}" type="parTrans" cxnId="{EBB21837-0DB8-41DE-9741-3CEEB6096FDE}">
      <dgm:prSet/>
      <dgm:spPr/>
      <dgm:t>
        <a:bodyPr/>
        <a:lstStyle/>
        <a:p>
          <a:endParaRPr lang="en-US"/>
        </a:p>
      </dgm:t>
    </dgm:pt>
    <dgm:pt modelId="{179E345F-382A-4FF8-8BCB-7963AE532134}" type="sibTrans" cxnId="{EBB21837-0DB8-41DE-9741-3CEEB6096FDE}">
      <dgm:prSet/>
      <dgm:spPr/>
      <dgm:t>
        <a:bodyPr/>
        <a:lstStyle/>
        <a:p>
          <a:endParaRPr lang="en-US"/>
        </a:p>
      </dgm:t>
    </dgm:pt>
    <dgm:pt modelId="{CA778D5C-F52C-4082-8402-BBC301EBC110}" type="pres">
      <dgm:prSet presAssocID="{725EFA37-C6AC-48C3-BB87-79C17C2865F4}" presName="Name0" presStyleCnt="0">
        <dgm:presLayoutVars>
          <dgm:chPref val="3"/>
          <dgm:dir/>
          <dgm:animLvl val="lvl"/>
          <dgm:resizeHandles/>
        </dgm:presLayoutVars>
      </dgm:prSet>
      <dgm:spPr/>
      <dgm:t>
        <a:bodyPr/>
        <a:lstStyle/>
        <a:p>
          <a:endParaRPr lang="en-US"/>
        </a:p>
      </dgm:t>
    </dgm:pt>
    <dgm:pt modelId="{7F02F2CA-3DF9-4279-A531-8958ED3FE60A}" type="pres">
      <dgm:prSet presAssocID="{D02F09F1-1E11-4A4B-A531-77BE2B8C4B87}" presName="horFlow" presStyleCnt="0"/>
      <dgm:spPr/>
    </dgm:pt>
    <dgm:pt modelId="{C6442D23-F58C-4988-828C-4D7C31AB5F78}" type="pres">
      <dgm:prSet presAssocID="{D02F09F1-1E11-4A4B-A531-77BE2B8C4B87}" presName="bigChev" presStyleLbl="node1" presStyleIdx="0" presStyleCnt="2"/>
      <dgm:spPr/>
      <dgm:t>
        <a:bodyPr/>
        <a:lstStyle/>
        <a:p>
          <a:endParaRPr lang="en-US"/>
        </a:p>
      </dgm:t>
    </dgm:pt>
    <dgm:pt modelId="{324082FE-6691-4C62-AD97-3F6AF099E315}" type="pres">
      <dgm:prSet presAssocID="{BF2E0442-2ED7-4BEF-BE23-4623918C867F}" presName="parTrans" presStyleCnt="0"/>
      <dgm:spPr/>
    </dgm:pt>
    <dgm:pt modelId="{A0CDC244-FC6D-4AE8-A6DF-7A46B982A015}" type="pres">
      <dgm:prSet presAssocID="{FFFC986D-C843-4511-969A-1C5469E2534E}" presName="node" presStyleLbl="alignAccFollowNode1" presStyleIdx="0" presStyleCnt="4" custScaleX="111141">
        <dgm:presLayoutVars>
          <dgm:bulletEnabled val="1"/>
        </dgm:presLayoutVars>
      </dgm:prSet>
      <dgm:spPr/>
      <dgm:t>
        <a:bodyPr/>
        <a:lstStyle/>
        <a:p>
          <a:endParaRPr lang="en-US"/>
        </a:p>
      </dgm:t>
    </dgm:pt>
    <dgm:pt modelId="{D35D9269-B9E9-401A-AF7C-670C804FDE1A}" type="pres">
      <dgm:prSet presAssocID="{449B34B0-34B5-4235-89A4-72644BB0E936}" presName="sibTrans" presStyleCnt="0"/>
      <dgm:spPr/>
    </dgm:pt>
    <dgm:pt modelId="{4BAC4AA1-BD40-4195-B6D1-EB26D970B845}" type="pres">
      <dgm:prSet presAssocID="{E5F85427-9E17-4213-B331-8F32BD063CBF}" presName="node" presStyleLbl="alignAccFollowNode1" presStyleIdx="1" presStyleCnt="4">
        <dgm:presLayoutVars>
          <dgm:bulletEnabled val="1"/>
        </dgm:presLayoutVars>
      </dgm:prSet>
      <dgm:spPr/>
      <dgm:t>
        <a:bodyPr/>
        <a:lstStyle/>
        <a:p>
          <a:endParaRPr lang="en-US"/>
        </a:p>
      </dgm:t>
    </dgm:pt>
    <dgm:pt modelId="{C5EBDE7C-EADB-4B76-89BB-DC7DC744A2A5}" type="pres">
      <dgm:prSet presAssocID="{D02F09F1-1E11-4A4B-A531-77BE2B8C4B87}" presName="vSp" presStyleCnt="0"/>
      <dgm:spPr/>
    </dgm:pt>
    <dgm:pt modelId="{388820F7-4380-4A92-A4A0-7CC805CB61F9}" type="pres">
      <dgm:prSet presAssocID="{3DC403BD-0DE5-4362-A974-7DD0A9353E24}" presName="horFlow" presStyleCnt="0"/>
      <dgm:spPr/>
    </dgm:pt>
    <dgm:pt modelId="{C7839841-3B18-4803-AF13-8CF50CB33D5B}" type="pres">
      <dgm:prSet presAssocID="{3DC403BD-0DE5-4362-A974-7DD0A9353E24}" presName="bigChev" presStyleLbl="node1" presStyleIdx="1" presStyleCnt="2"/>
      <dgm:spPr/>
      <dgm:t>
        <a:bodyPr/>
        <a:lstStyle/>
        <a:p>
          <a:endParaRPr lang="en-US"/>
        </a:p>
      </dgm:t>
    </dgm:pt>
    <dgm:pt modelId="{AC9F0EA1-CAC1-407A-862F-8ED183DEBED9}" type="pres">
      <dgm:prSet presAssocID="{09DA27B0-DA32-4BC6-B38E-D1729C19755F}" presName="parTrans" presStyleCnt="0"/>
      <dgm:spPr/>
    </dgm:pt>
    <dgm:pt modelId="{9621A2DF-07B5-4733-9498-2AED093C334F}" type="pres">
      <dgm:prSet presAssocID="{D57C5D77-7356-46D6-98DF-4B1F1BEC697F}" presName="node" presStyleLbl="alignAccFollowNode1" presStyleIdx="2" presStyleCnt="4" custScaleX="112463">
        <dgm:presLayoutVars>
          <dgm:bulletEnabled val="1"/>
        </dgm:presLayoutVars>
      </dgm:prSet>
      <dgm:spPr/>
      <dgm:t>
        <a:bodyPr/>
        <a:lstStyle/>
        <a:p>
          <a:endParaRPr lang="en-US"/>
        </a:p>
      </dgm:t>
    </dgm:pt>
    <dgm:pt modelId="{42FC3DBC-5EFF-44F6-B066-71A0DC9057CC}" type="pres">
      <dgm:prSet presAssocID="{B61342E8-333E-45CE-A376-BB1263106028}" presName="sibTrans" presStyleCnt="0"/>
      <dgm:spPr/>
    </dgm:pt>
    <dgm:pt modelId="{449E1478-686C-480F-AE81-32509D71860D}" type="pres">
      <dgm:prSet presAssocID="{615CB5C4-316A-4A68-A781-26797472858B}" presName="node" presStyleLbl="alignAccFollowNode1" presStyleIdx="3" presStyleCnt="4">
        <dgm:presLayoutVars>
          <dgm:bulletEnabled val="1"/>
        </dgm:presLayoutVars>
      </dgm:prSet>
      <dgm:spPr/>
      <dgm:t>
        <a:bodyPr/>
        <a:lstStyle/>
        <a:p>
          <a:endParaRPr lang="en-US"/>
        </a:p>
      </dgm:t>
    </dgm:pt>
  </dgm:ptLst>
  <dgm:cxnLst>
    <dgm:cxn modelId="{EBB21837-0DB8-41DE-9741-3CEEB6096FDE}" srcId="{3DC403BD-0DE5-4362-A974-7DD0A9353E24}" destId="{615CB5C4-316A-4A68-A781-26797472858B}" srcOrd="1" destOrd="0" parTransId="{DEF15A62-D71F-4D6E-A000-70142EAB468F}" sibTransId="{179E345F-382A-4FF8-8BCB-7963AE532134}"/>
    <dgm:cxn modelId="{8B0B348E-6C54-4504-A82C-2F3E24FA8958}" srcId="{725EFA37-C6AC-48C3-BB87-79C17C2865F4}" destId="{3DC403BD-0DE5-4362-A974-7DD0A9353E24}" srcOrd="1" destOrd="0" parTransId="{FC824415-46F7-4873-A602-9249E87F8720}" sibTransId="{EFE06698-F099-4A9A-A7C3-7DD071348FE2}"/>
    <dgm:cxn modelId="{A7FA0B40-6984-4FD9-BF7A-27203AC5693F}" srcId="{725EFA37-C6AC-48C3-BB87-79C17C2865F4}" destId="{D02F09F1-1E11-4A4B-A531-77BE2B8C4B87}" srcOrd="0" destOrd="0" parTransId="{5F227A40-92E6-4FDA-8AC8-C93D68331D50}" sibTransId="{FADC6FBD-4833-460D-B1C8-ABE8D41CEC5D}"/>
    <dgm:cxn modelId="{35824CA3-26DF-4741-9C65-2B60EF7461A5}" type="presOf" srcId="{D02F09F1-1E11-4A4B-A531-77BE2B8C4B87}" destId="{C6442D23-F58C-4988-828C-4D7C31AB5F78}" srcOrd="0" destOrd="0" presId="urn:microsoft.com/office/officeart/2005/8/layout/lProcess3"/>
    <dgm:cxn modelId="{3EE54C38-A3C0-49D8-9B51-C26E442349A9}" srcId="{3DC403BD-0DE5-4362-A974-7DD0A9353E24}" destId="{D57C5D77-7356-46D6-98DF-4B1F1BEC697F}" srcOrd="0" destOrd="0" parTransId="{09DA27B0-DA32-4BC6-B38E-D1729C19755F}" sibTransId="{B61342E8-333E-45CE-A376-BB1263106028}"/>
    <dgm:cxn modelId="{F28ABE72-0676-4CF7-99E0-D7B3429A7AA2}" type="presOf" srcId="{FFFC986D-C843-4511-969A-1C5469E2534E}" destId="{A0CDC244-FC6D-4AE8-A6DF-7A46B982A015}" srcOrd="0" destOrd="0" presId="urn:microsoft.com/office/officeart/2005/8/layout/lProcess3"/>
    <dgm:cxn modelId="{8269025E-DFD7-430B-A133-B011E3CF40BE}" type="presOf" srcId="{615CB5C4-316A-4A68-A781-26797472858B}" destId="{449E1478-686C-480F-AE81-32509D71860D}" srcOrd="0" destOrd="0" presId="urn:microsoft.com/office/officeart/2005/8/layout/lProcess3"/>
    <dgm:cxn modelId="{B5A50913-CF73-4432-AF07-935ADD637342}" type="presOf" srcId="{D57C5D77-7356-46D6-98DF-4B1F1BEC697F}" destId="{9621A2DF-07B5-4733-9498-2AED093C334F}" srcOrd="0" destOrd="0" presId="urn:microsoft.com/office/officeart/2005/8/layout/lProcess3"/>
    <dgm:cxn modelId="{FAC49859-53F9-45E4-B84E-8F7A336183CB}" srcId="{D02F09F1-1E11-4A4B-A531-77BE2B8C4B87}" destId="{FFFC986D-C843-4511-969A-1C5469E2534E}" srcOrd="0" destOrd="0" parTransId="{BF2E0442-2ED7-4BEF-BE23-4623918C867F}" sibTransId="{449B34B0-34B5-4235-89A4-72644BB0E936}"/>
    <dgm:cxn modelId="{09BAFB50-3E99-4274-8C59-C92A99C02F74}" type="presOf" srcId="{725EFA37-C6AC-48C3-BB87-79C17C2865F4}" destId="{CA778D5C-F52C-4082-8402-BBC301EBC110}" srcOrd="0" destOrd="0" presId="urn:microsoft.com/office/officeart/2005/8/layout/lProcess3"/>
    <dgm:cxn modelId="{84AAC51F-C364-4C66-8BC4-71CA3C6A8F72}" type="presOf" srcId="{3DC403BD-0DE5-4362-A974-7DD0A9353E24}" destId="{C7839841-3B18-4803-AF13-8CF50CB33D5B}" srcOrd="0" destOrd="0" presId="urn:microsoft.com/office/officeart/2005/8/layout/lProcess3"/>
    <dgm:cxn modelId="{5C16EC50-AAF6-4F7E-A986-C1860DBD31C3}" type="presOf" srcId="{E5F85427-9E17-4213-B331-8F32BD063CBF}" destId="{4BAC4AA1-BD40-4195-B6D1-EB26D970B845}" srcOrd="0" destOrd="0" presId="urn:microsoft.com/office/officeart/2005/8/layout/lProcess3"/>
    <dgm:cxn modelId="{F9800541-258D-4554-A03A-28D1E5EEB8E7}" srcId="{D02F09F1-1E11-4A4B-A531-77BE2B8C4B87}" destId="{E5F85427-9E17-4213-B331-8F32BD063CBF}" srcOrd="1" destOrd="0" parTransId="{FC260B41-A1FF-41F6-8AA9-AD899AAF9AC0}" sibTransId="{93AC2095-EC74-41D1-ADE8-F02164B8D626}"/>
    <dgm:cxn modelId="{4FE2AB27-F74D-4D7A-AA57-1B4A766F73C8}" type="presParOf" srcId="{CA778D5C-F52C-4082-8402-BBC301EBC110}" destId="{7F02F2CA-3DF9-4279-A531-8958ED3FE60A}" srcOrd="0" destOrd="0" presId="urn:microsoft.com/office/officeart/2005/8/layout/lProcess3"/>
    <dgm:cxn modelId="{95362F7D-90CD-46C1-BAB3-115C655268EB}" type="presParOf" srcId="{7F02F2CA-3DF9-4279-A531-8958ED3FE60A}" destId="{C6442D23-F58C-4988-828C-4D7C31AB5F78}" srcOrd="0" destOrd="0" presId="urn:microsoft.com/office/officeart/2005/8/layout/lProcess3"/>
    <dgm:cxn modelId="{A4CA62D9-2947-46CB-99EE-C53E059CC427}" type="presParOf" srcId="{7F02F2CA-3DF9-4279-A531-8958ED3FE60A}" destId="{324082FE-6691-4C62-AD97-3F6AF099E315}" srcOrd="1" destOrd="0" presId="urn:microsoft.com/office/officeart/2005/8/layout/lProcess3"/>
    <dgm:cxn modelId="{6D5D6898-BCFB-4678-9B0A-0F46F7E1CA7C}" type="presParOf" srcId="{7F02F2CA-3DF9-4279-A531-8958ED3FE60A}" destId="{A0CDC244-FC6D-4AE8-A6DF-7A46B982A015}" srcOrd="2" destOrd="0" presId="urn:microsoft.com/office/officeart/2005/8/layout/lProcess3"/>
    <dgm:cxn modelId="{B34F0C69-6453-4230-9A7C-F090A5DDA92C}" type="presParOf" srcId="{7F02F2CA-3DF9-4279-A531-8958ED3FE60A}" destId="{D35D9269-B9E9-401A-AF7C-670C804FDE1A}" srcOrd="3" destOrd="0" presId="urn:microsoft.com/office/officeart/2005/8/layout/lProcess3"/>
    <dgm:cxn modelId="{974A3921-8B32-40B5-94DC-3DF7DE7121F0}" type="presParOf" srcId="{7F02F2CA-3DF9-4279-A531-8958ED3FE60A}" destId="{4BAC4AA1-BD40-4195-B6D1-EB26D970B845}" srcOrd="4" destOrd="0" presId="urn:microsoft.com/office/officeart/2005/8/layout/lProcess3"/>
    <dgm:cxn modelId="{0E5D3AA6-493A-4831-B47A-E345739330EB}" type="presParOf" srcId="{CA778D5C-F52C-4082-8402-BBC301EBC110}" destId="{C5EBDE7C-EADB-4B76-89BB-DC7DC744A2A5}" srcOrd="1" destOrd="0" presId="urn:microsoft.com/office/officeart/2005/8/layout/lProcess3"/>
    <dgm:cxn modelId="{27A6867A-C0D7-436A-B6B9-56B4166B806D}" type="presParOf" srcId="{CA778D5C-F52C-4082-8402-BBC301EBC110}" destId="{388820F7-4380-4A92-A4A0-7CC805CB61F9}" srcOrd="2" destOrd="0" presId="urn:microsoft.com/office/officeart/2005/8/layout/lProcess3"/>
    <dgm:cxn modelId="{06ECACA4-8127-46ED-9DC0-77D948291695}" type="presParOf" srcId="{388820F7-4380-4A92-A4A0-7CC805CB61F9}" destId="{C7839841-3B18-4803-AF13-8CF50CB33D5B}" srcOrd="0" destOrd="0" presId="urn:microsoft.com/office/officeart/2005/8/layout/lProcess3"/>
    <dgm:cxn modelId="{FCA5B93D-621C-4C6E-BC65-513D6616AB18}" type="presParOf" srcId="{388820F7-4380-4A92-A4A0-7CC805CB61F9}" destId="{AC9F0EA1-CAC1-407A-862F-8ED183DEBED9}" srcOrd="1" destOrd="0" presId="urn:microsoft.com/office/officeart/2005/8/layout/lProcess3"/>
    <dgm:cxn modelId="{1FA98737-BE53-4F03-AF26-F888F1B5710D}" type="presParOf" srcId="{388820F7-4380-4A92-A4A0-7CC805CB61F9}" destId="{9621A2DF-07B5-4733-9498-2AED093C334F}" srcOrd="2" destOrd="0" presId="urn:microsoft.com/office/officeart/2005/8/layout/lProcess3"/>
    <dgm:cxn modelId="{0526ED52-93A7-4850-8A3B-90FA077B3745}" type="presParOf" srcId="{388820F7-4380-4A92-A4A0-7CC805CB61F9}" destId="{42FC3DBC-5EFF-44F6-B066-71A0DC9057CC}" srcOrd="3" destOrd="0" presId="urn:microsoft.com/office/officeart/2005/8/layout/lProcess3"/>
    <dgm:cxn modelId="{D8F2C6F6-660E-43EB-AC06-7EEC46A35B82}" type="presParOf" srcId="{388820F7-4380-4A92-A4A0-7CC805CB61F9}" destId="{449E1478-686C-480F-AE81-32509D71860D}"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42D23-F58C-4988-828C-4D7C31AB5F78}">
      <dsp:nvSpPr>
        <dsp:cNvPr id="0" name=""/>
        <dsp:cNvSpPr/>
      </dsp:nvSpPr>
      <dsp:spPr>
        <a:xfrm>
          <a:off x="3799" y="2614012"/>
          <a:ext cx="4169612" cy="1667845"/>
        </a:xfrm>
        <a:prstGeom prst="chevron">
          <a:avLst/>
        </a:prstGeom>
        <a:solidFill>
          <a:srgbClr val="54AE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lumMod val="75000"/>
                  <a:lumOff val="25000"/>
                </a:schemeClr>
              </a:solidFill>
              <a:latin typeface="Century Gothic"/>
            </a:rPr>
            <a:t>Russian olive Detection Map</a:t>
          </a:r>
          <a:endParaRPr lang="en-US" sz="2400" kern="1200" dirty="0">
            <a:solidFill>
              <a:schemeClr val="tx1">
                <a:lumMod val="75000"/>
                <a:lumOff val="25000"/>
              </a:schemeClr>
            </a:solidFill>
          </a:endParaRPr>
        </a:p>
      </dsp:txBody>
      <dsp:txXfrm>
        <a:off x="837722" y="2614012"/>
        <a:ext cx="2501767" cy="1667845"/>
      </dsp:txXfrm>
    </dsp:sp>
    <dsp:sp modelId="{A0CDC244-FC6D-4AE8-A6DF-7A46B982A015}">
      <dsp:nvSpPr>
        <dsp:cNvPr id="0" name=""/>
        <dsp:cNvSpPr/>
      </dsp:nvSpPr>
      <dsp:spPr>
        <a:xfrm>
          <a:off x="3631362" y="2755779"/>
          <a:ext cx="3846343" cy="1384311"/>
        </a:xfrm>
        <a:prstGeom prst="chevron">
          <a:avLst/>
        </a:prstGeom>
        <a:solidFill>
          <a:srgbClr val="54AEB2">
            <a:alpha val="38000"/>
          </a:srgb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12065" rIns="0" bIns="12065"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 Optical imagery, field data, and a digital elevation model</a:t>
          </a:r>
        </a:p>
      </dsp:txBody>
      <dsp:txXfrm>
        <a:off x="4323518" y="2755779"/>
        <a:ext cx="2462032" cy="1384311"/>
      </dsp:txXfrm>
    </dsp:sp>
    <dsp:sp modelId="{4BAC4AA1-BD40-4195-B6D1-EB26D970B845}">
      <dsp:nvSpPr>
        <dsp:cNvPr id="0" name=""/>
        <dsp:cNvSpPr/>
      </dsp:nvSpPr>
      <dsp:spPr>
        <a:xfrm>
          <a:off x="6993196" y="2755779"/>
          <a:ext cx="3460778" cy="1384311"/>
        </a:xfrm>
        <a:prstGeom prst="chevron">
          <a:avLst/>
        </a:prstGeom>
        <a:solidFill>
          <a:srgbClr val="54AEB2">
            <a:alpha val="38000"/>
          </a:srgb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12065" rIns="0" bIns="12065"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Analyze current distribution and percent cover to inform local decision-making</a:t>
          </a:r>
        </a:p>
      </dsp:txBody>
      <dsp:txXfrm>
        <a:off x="7685352" y="2755779"/>
        <a:ext cx="2076467" cy="1384311"/>
      </dsp:txXfrm>
    </dsp:sp>
    <dsp:sp modelId="{C7839841-3B18-4803-AF13-8CF50CB33D5B}">
      <dsp:nvSpPr>
        <dsp:cNvPr id="0" name=""/>
        <dsp:cNvSpPr/>
      </dsp:nvSpPr>
      <dsp:spPr>
        <a:xfrm>
          <a:off x="3799" y="4515355"/>
          <a:ext cx="4169612" cy="1667845"/>
        </a:xfrm>
        <a:prstGeom prst="chevron">
          <a:avLst/>
        </a:prstGeom>
        <a:solidFill>
          <a:srgbClr val="54AEB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lumMod val="75000"/>
                  <a:lumOff val="25000"/>
                </a:schemeClr>
              </a:solidFill>
              <a:latin typeface="Century Gothic"/>
            </a:rPr>
            <a:t>Geomorphology time series </a:t>
          </a:r>
        </a:p>
      </dsp:txBody>
      <dsp:txXfrm>
        <a:off x="837722" y="4515355"/>
        <a:ext cx="2501767" cy="1667845"/>
      </dsp:txXfrm>
    </dsp:sp>
    <dsp:sp modelId="{9621A2DF-07B5-4733-9498-2AED093C334F}">
      <dsp:nvSpPr>
        <dsp:cNvPr id="0" name=""/>
        <dsp:cNvSpPr/>
      </dsp:nvSpPr>
      <dsp:spPr>
        <a:xfrm>
          <a:off x="3631362" y="4657122"/>
          <a:ext cx="3892095" cy="1384311"/>
        </a:xfrm>
        <a:prstGeom prst="chevron">
          <a:avLst/>
        </a:prstGeom>
        <a:solidFill>
          <a:srgbClr val="54AEB2">
            <a:alpha val="38000"/>
          </a:srgb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12065" rIns="0" bIns="12065"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Optical imagery from 1984-2021</a:t>
          </a:r>
        </a:p>
      </dsp:txBody>
      <dsp:txXfrm>
        <a:off x="4323518" y="4657122"/>
        <a:ext cx="2507784" cy="1384311"/>
      </dsp:txXfrm>
    </dsp:sp>
    <dsp:sp modelId="{449E1478-686C-480F-AE81-32509D71860D}">
      <dsp:nvSpPr>
        <dsp:cNvPr id="0" name=""/>
        <dsp:cNvSpPr/>
      </dsp:nvSpPr>
      <dsp:spPr>
        <a:xfrm>
          <a:off x="7038948" y="4657122"/>
          <a:ext cx="3460778" cy="1384311"/>
        </a:xfrm>
        <a:prstGeom prst="chevron">
          <a:avLst/>
        </a:prstGeom>
        <a:solidFill>
          <a:srgbClr val="54AEB2">
            <a:alpha val="38000"/>
          </a:srgb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12065" rIns="0" bIns="12065"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Detect stream channel change and its relation to Russian olive</a:t>
          </a:r>
        </a:p>
      </dsp:txBody>
      <dsp:txXfrm>
        <a:off x="7731104" y="4657122"/>
        <a:ext cx="2076467" cy="138431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62501682@N00/3526327496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62501682@N00/3526327496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USDA</a:t>
            </a:r>
          </a:p>
          <a:p>
            <a:r>
              <a:rPr lang="en-US" dirty="0">
                <a:cs typeface="Calibri"/>
              </a:rPr>
              <a:t>Image credit: NASA, ESA (</a:t>
            </a:r>
            <a:r>
              <a:rPr lang="en-US" dirty="0">
                <a:hlinkClick r:id="rId3"/>
              </a:rPr>
              <a:t>https://www.devpedia.developexchange.com/dp/index.php?title=List_of_Satellite_Pictures)</a:t>
            </a:r>
            <a:endParaRPr lang="en-US" dirty="0"/>
          </a:p>
          <a:p>
            <a:endParaRPr lang="en-US" dirty="0">
              <a:cs typeface="Calibri"/>
            </a:endParaRPr>
          </a:p>
          <a:p>
            <a:r>
              <a:rPr lang="en-US" dirty="0">
                <a:cs typeface="Calibri"/>
              </a:rPr>
              <a:t>Speaker notes: For the random forest model, we started with National Agriculture Imagery Programs (NAIP) optical imagery from 2019 to train our model. Next, we collected recent Sentinel-2 MSI and Landsat 8 OLI optical imagery, from which we produced results from our random forest model. Finally, SRTM elevation data and LiDAR data were included as canopy height and topographical inputs.</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561116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NASA, all from DEVELOPedia (</a:t>
            </a:r>
            <a:r>
              <a:rPr lang="en-US" dirty="0">
                <a:hlinkClick r:id="rId3"/>
              </a:rPr>
              <a:t>https://www.devpedia.developexchange.com/dp/index.php?title=List_of_Satellite_Pictures)</a:t>
            </a:r>
            <a:endParaRPr lang="en-US" dirty="0">
              <a:cs typeface="Calibri"/>
            </a:endParaRPr>
          </a:p>
          <a:p>
            <a:endParaRPr lang="en-US" dirty="0">
              <a:cs typeface="Calibri"/>
            </a:endParaRPr>
          </a:p>
          <a:p>
            <a:r>
              <a:rPr lang="en-US" sz="1200" b="0" i="0" kern="1200" dirty="0" smtClean="0">
                <a:solidFill>
                  <a:schemeClr val="tx1"/>
                </a:solidFill>
                <a:effectLst/>
                <a:latin typeface="+mn-lt"/>
                <a:ea typeface="+mn-ea"/>
                <a:cs typeface="+mn-cs"/>
              </a:rPr>
              <a:t>For the geomorphology portion of our project, we used visible imagery from the </a:t>
            </a:r>
            <a:r>
              <a:rPr lang="en-US" sz="1200" b="0" i="0" kern="1200" dirty="0" err="1" smtClean="0">
                <a:solidFill>
                  <a:schemeClr val="tx1"/>
                </a:solidFill>
                <a:effectLst/>
                <a:latin typeface="+mn-lt"/>
                <a:ea typeface="+mn-ea"/>
                <a:cs typeface="+mn-cs"/>
              </a:rPr>
              <a:t>landsat</a:t>
            </a:r>
            <a:r>
              <a:rPr lang="en-US" sz="1200" b="0" i="0" kern="1200" dirty="0" smtClean="0">
                <a:solidFill>
                  <a:schemeClr val="tx1"/>
                </a:solidFill>
                <a:effectLst/>
                <a:latin typeface="+mn-lt"/>
                <a:ea typeface="+mn-ea"/>
                <a:cs typeface="+mn-cs"/>
              </a:rPr>
              <a:t> 5, 7, and 8 missions. We collected data from 1984, the start of the Landsat 5 mission, to 2020 to represent the current state of the Powder River. To correct fro Landsat 7 ETM+ Scan Line Corrector failure, we simply omitted the year/did not use that year as part of our analysis. </a:t>
            </a:r>
          </a:p>
          <a:p>
            <a:r>
              <a:rPr lang="en-US" dirty="0">
                <a:cs typeface="+mn-lt"/>
              </a:rPr>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4047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(Amy):</a:t>
            </a:r>
          </a:p>
          <a:p>
            <a:r>
              <a:rPr lang="en-US" dirty="0">
                <a:cs typeface="Calibri"/>
              </a:rPr>
              <a:t>The first product we aimed to create was a Russian Olive distribution map that will display presence/absence of RO across our study area. To do so, we first processed the </a:t>
            </a:r>
            <a:r>
              <a:rPr lang="en-US" b="1" dirty="0">
                <a:cs typeface="Calibri"/>
              </a:rPr>
              <a:t>satellite data</a:t>
            </a:r>
            <a:r>
              <a:rPr lang="en-US" dirty="0">
                <a:cs typeface="Calibri"/>
              </a:rPr>
              <a:t> from Landsat 8 and Sentinel-2 in Google Earth Engine for input training of the Random Forest model. Then, we collected</a:t>
            </a:r>
            <a:r>
              <a:rPr lang="en-US" b="1" dirty="0">
                <a:cs typeface="Calibri"/>
              </a:rPr>
              <a:t> ocular samples</a:t>
            </a:r>
            <a:r>
              <a:rPr lang="en-US" dirty="0">
                <a:cs typeface="Calibri"/>
              </a:rPr>
              <a:t> of this satellite data and</a:t>
            </a:r>
            <a:r>
              <a:rPr lang="en-US" b="1" dirty="0">
                <a:cs typeface="Calibri"/>
              </a:rPr>
              <a:t> ran a Random Forest model </a:t>
            </a:r>
            <a:r>
              <a:rPr lang="en-US" dirty="0">
                <a:cs typeface="Calibri"/>
              </a:rPr>
              <a:t>in Google Earth Engine and R. We tested several predictor variables as inputs for the model based on a literature review. Next, we </a:t>
            </a:r>
            <a:r>
              <a:rPr lang="en-US" b="1" dirty="0">
                <a:cs typeface="Calibri"/>
              </a:rPr>
              <a:t>validated the model using field data </a:t>
            </a:r>
            <a:r>
              <a:rPr lang="en-US" dirty="0">
                <a:cs typeface="Calibri"/>
              </a:rPr>
              <a:t>collected by the University of Northern Colorado. Lastly, we </a:t>
            </a:r>
            <a:r>
              <a:rPr lang="en-US" b="1" dirty="0">
                <a:cs typeface="Calibri"/>
              </a:rPr>
              <a:t>calculated the percent coverage of Russian olive</a:t>
            </a:r>
            <a:r>
              <a:rPr lang="en-US" dirty="0">
                <a:cs typeface="Calibri"/>
              </a:rPr>
              <a:t> in the study area and ran a regression on the predictor variables we used in R.</a:t>
            </a:r>
          </a:p>
          <a:p>
            <a:endParaRPr lang="en-US" dirty="0">
              <a:cs typeface="Calibri"/>
            </a:endParaRPr>
          </a:p>
          <a:p>
            <a:r>
              <a:rPr lang="en-US" dirty="0">
                <a:cs typeface="Calibri"/>
              </a:rPr>
              <a:t>The top image is a canopy height model, and the bottom image is false color composite of the Powder River using Landsat 8 OLI.</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73263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2-- </a:t>
            </a:r>
            <a:r>
              <a:rPr lang="en-US" dirty="0"/>
              <a:t>Diana Robinson. (2017). Clouds over the Powder River near Broadus, Montana. CC By-NC-ND 2.0. Retrieved from </a:t>
            </a:r>
            <a:r>
              <a:rPr lang="en-US" dirty="0">
                <a:hlinkClick r:id="rId3"/>
              </a:rPr>
              <a:t>https://www.flickr.com/photos/62501682@N00/35263274961</a:t>
            </a:r>
            <a:r>
              <a:rPr lang="en-US" dirty="0"/>
              <a:t> </a:t>
            </a:r>
          </a:p>
          <a:p>
            <a:endParaRPr lang="en-US" dirty="0">
              <a:cs typeface="Calibri" panose="020F0502020204030204"/>
            </a:endParaRPr>
          </a:p>
          <a:p>
            <a:r>
              <a:rPr lang="en-US" dirty="0">
                <a:cs typeface="Calibri" panose="020F0502020204030204"/>
              </a:rPr>
              <a:t>Speaker notes: Amy</a:t>
            </a:r>
          </a:p>
          <a:p>
            <a:r>
              <a:rPr lang="en-US" dirty="0">
                <a:cs typeface="Calibri" panose="020F0502020204030204"/>
              </a:rPr>
              <a:t>The second product we aimed to create was a stream channel time series to examine how the geomorphology of the Powder River is changing over time. Because Russian olive has the potential to influence hydrology and stream channel dynamics, we looked at </a:t>
            </a:r>
            <a:r>
              <a:rPr lang="en-US" dirty="0"/>
              <a:t>the interactions between the physical shapes of </a:t>
            </a:r>
            <a:r>
              <a:rPr lang="en-US" b="1" dirty="0"/>
              <a:t>the river and how its water and sediment processes are changing over time</a:t>
            </a:r>
            <a:r>
              <a:rPr lang="en-US" dirty="0"/>
              <a:t>. To create the time series, we first processed the satellite data using Landsat 5, 7, and 8 from 1984-2020. The study period began in 1984 because Landsat 5 with the 30m resolution we are collecting for goes back to this date. Next, we used toolkits in Google Earth Engine and spectral indices to track the flow of the Powder River. Some indices used included MNDWI, NDWI, NDVI. Lastly, we created a time series animation that visualizes the historical decadal changes in the Powder River to demonstrate how it is changing over time. </a:t>
            </a:r>
            <a:r>
              <a:rPr lang="en-US" dirty="0">
                <a:cs typeface="+mn-lt"/>
              </a:rPr>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634166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Sharon Bywater-Reyes, University of Northern Colorado (Partner</a:t>
            </a:r>
            <a:r>
              <a:rPr lang="en-US" baseline="0" dirty="0">
                <a:cs typeface="Calibri"/>
              </a:rPr>
              <a:t> Image)</a:t>
            </a:r>
            <a:endParaRPr lang="en-US" dirty="0">
              <a:cs typeface="Calibri"/>
            </a:endParaRPr>
          </a:p>
          <a:p>
            <a:endParaRPr lang="en-US" dirty="0">
              <a:cs typeface="Calibri"/>
            </a:endParaRPr>
          </a:p>
          <a:p>
            <a:r>
              <a:rPr lang="en-US" dirty="0">
                <a:cs typeface="Calibri"/>
              </a:rPr>
              <a:t>Speaker notes: Our partner at UNC collected </a:t>
            </a:r>
            <a:r>
              <a:rPr lang="en-US" dirty="0"/>
              <a:t>Russian olive</a:t>
            </a:r>
            <a:r>
              <a:rPr lang="en-US" dirty="0">
                <a:cs typeface="Calibri"/>
              </a:rPr>
              <a:t> % cover data in summer of 2021. UNC also collected LIDAR imagery which was used to develop our canopy height model. Our team also gathered data by ocularly sampling throughout the study area using Google Earth Engine</a:t>
            </a:r>
            <a:r>
              <a:rPr lang="en-US" dirty="0" smtClean="0">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3405021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2021 Powder River Basin DEVELOP Team; GEE, NAIP true imagery 2019</a:t>
            </a:r>
          </a:p>
          <a:p>
            <a:endParaRPr lang="en-US" dirty="0">
              <a:cs typeface="Calibri"/>
            </a:endParaRPr>
          </a:p>
          <a:p>
            <a:r>
              <a:rPr lang="en-US" dirty="0">
                <a:cs typeface="Calibri"/>
              </a:rPr>
              <a:t>Speaker notes: The satellite image shown here is NAIP 2019 imagery showing an aerial view of part of our study area. This shows our ocular sampling methodology. In this photo there is Russian olive, cottonwood, and grass/other small, herbaceous plants. The ocular sampling data, along with the % cover data from UNC, was used as training data to build our random forest model.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404147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 between topics. </a:t>
            </a:r>
          </a:p>
          <a:p>
            <a:endParaRPr lang="en-US" dirty="0">
              <a:cs typeface="Calibri"/>
            </a:endParaRPr>
          </a:p>
          <a:p>
            <a:r>
              <a:rPr lang="en-US" dirty="0">
                <a:cs typeface="Calibri"/>
              </a:rPr>
              <a:t>Speaker notes: now moving into the results and conclusions section, we will first begin by discussing the results from our Russian olive detection map and will discuss the results of the geomorphology section after. Later we will discuss errors and uncertainties and suggested future work.</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92638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Image Credit: Random Forest Model Output, GEE – DEVELOP Team</a:t>
            </a:r>
          </a:p>
          <a:p>
            <a:pPr>
              <a:spcBef>
                <a:spcPts val="1000"/>
              </a:spcBef>
            </a:pPr>
            <a:endParaRPr lang="en-US" dirty="0">
              <a:cs typeface="Calibri" panose="020F0502020204030204"/>
            </a:endParaRPr>
          </a:p>
          <a:p>
            <a:pPr marL="285750" indent="-285750">
              <a:spcBef>
                <a:spcPts val="1000"/>
              </a:spcBef>
              <a:buFont typeface="Arial,Sans-Serif"/>
              <a:buChar char="•"/>
            </a:pPr>
            <a:r>
              <a:rPr lang="en-US" dirty="0"/>
              <a:t>We successfully used Sentinel-2 imagery and Random Forest modeling to differentiate Russian olive from other species, including Cottonwood, Sage, and grass species. This was the primary goal of our project and resulted in valuable information about Russian olive distribution across the Powder River study area.</a:t>
            </a:r>
            <a:endParaRPr lang="en-US" dirty="0">
              <a:cs typeface="Calibri" panose="020F0502020204030204"/>
            </a:endParaRPr>
          </a:p>
          <a:p>
            <a:pPr marL="285750" indent="-285750">
              <a:spcBef>
                <a:spcPts val="1000"/>
              </a:spcBef>
              <a:buFont typeface="Arial,Sans-Serif"/>
              <a:buChar char="•"/>
            </a:pPr>
            <a:r>
              <a:rPr lang="en-US" dirty="0"/>
              <a:t>This distribution information has yielded some insights on Russian olive presence in the Powder River basin. We found that Russian olive is far more prevalent in the northern part of the study area. The model showed that Russian olive is well established along large sections of the Powder River in Montana, but in Wyoming, there are far fewer areas where Russian olive is dominant.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86741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credits: 1) NAIP 2019 imagery collected in GEE by DEVELOP Team, 2) Model output results in GEE derived from Landsat-2 by DEVELOP Team</a:t>
            </a:r>
          </a:p>
          <a:p>
            <a:endParaRPr lang="en-US" dirty="0">
              <a:cs typeface="Calibri"/>
            </a:endParaRPr>
          </a:p>
          <a:p>
            <a:r>
              <a:rPr lang="en-US" dirty="0">
                <a:cs typeface="Calibri"/>
              </a:rPr>
              <a:t>On the left you can you can see where we know Russian olive to be present. It's distinctive color and texture is clear from this image. On the right is our model output. Dark blue is 0% Russian olive and yellow is 100% Russian olive. As you can see, the model successfully picked up the Russian olive in this area.</a:t>
            </a:r>
          </a:p>
          <a:p>
            <a:endParaRPr lang="en-US" dirty="0">
              <a:cs typeface="Calibri"/>
            </a:endParaRPr>
          </a:p>
          <a:p>
            <a:r>
              <a:rPr lang="en-US" dirty="0">
                <a:cs typeface="Calibri"/>
              </a:rPr>
              <a:t>(once animated photos come in) : Our model runs well in most areas, but there are still some areas where it isn't performing well. Again, on the left is the NAIP imagery and on the right is our model output. Here, you can see a crop circle and a field, and the model is picking up Russian olive in those areas, which is incorrect.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11643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Random forest is a good algorithm for both classification and regression problems and generates an internal unbiased estimate of the generalization error as the model building progresses. Our final model produced an r-squared value of </a:t>
            </a:r>
            <a:r>
              <a:rPr lang="en-US" dirty="0" smtClean="0"/>
              <a:t>0.63 or 62.72% </a:t>
            </a:r>
            <a:r>
              <a:rPr lang="en-US" dirty="0"/>
              <a:t>and a root mean squared error value of </a:t>
            </a:r>
            <a:r>
              <a:rPr lang="en-US" dirty="0" smtClean="0"/>
              <a:t>15.44 % cover.</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There are many ways to choose a classification threshold, and we decided to use the RMSE. This means that anything below 15.44 is considered Russian olive absence. The graph on the right </a:t>
            </a:r>
            <a:r>
              <a:rPr lang="en-US" sz="1200" b="0" i="0" kern="1200" dirty="0">
                <a:solidFill>
                  <a:schemeClr val="tx1"/>
                </a:solidFill>
                <a:effectLst/>
                <a:latin typeface="+mn-lt"/>
                <a:ea typeface="+mn-ea"/>
                <a:cs typeface="+mn-cs"/>
              </a:rPr>
              <a:t>indicates the increase of the Mean Squared Error, or how much our model accuracy decreases if we leave out that variable.</a:t>
            </a:r>
            <a:endParaRPr lang="en-US" dirty="0">
              <a:cs typeface="Calibri" panose="020F0502020204030204"/>
            </a:endParaRPr>
          </a:p>
          <a:p>
            <a:pPr marL="171450" indent="-171450">
              <a:buFont typeface="Arial"/>
              <a:buChar char="•"/>
            </a:pPr>
            <a:r>
              <a:rPr lang="en-US" dirty="0">
                <a:cs typeface="Calibri" panose="020F0502020204030204"/>
              </a:rPr>
              <a:t>Our top predictors included difference in tasseled cap brightness between the summer and spring (SMmSP_TCB_difference), fall tasseled cap greenness (FA_TCG), fall tasseled cap brightness (FA_TCB), fall normalized difference vegetation index (FA_NDVI), spring narrow near-infrared band (SP_NarrowNIR), and spring tasseled cap wetness (SP_TCW).</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33904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 between topics.</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46509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Plots from model output in RStudio</a:t>
            </a:r>
          </a:p>
          <a:p>
            <a:r>
              <a:rPr lang="en-US" dirty="0">
                <a:cs typeface="Calibri"/>
              </a:rPr>
              <a:t>[[</a:t>
            </a:r>
            <a:r>
              <a:rPr lang="en-US" dirty="0" smtClean="0">
                <a:cs typeface="Calibri"/>
              </a:rPr>
              <a:t>Notes:</a:t>
            </a:r>
            <a:r>
              <a:rPr lang="en-US" dirty="0">
                <a:cs typeface="Calibri"/>
              </a:rPr>
              <a:t> </a:t>
            </a:r>
            <a:r>
              <a:rPr lang="en-US" dirty="0"/>
              <a:t>Friedman’s partial dependence plots are based on the following idea: consider an arbitrary model obtained by fitting a particular structure (e.g., random forest, support vector machine, or linear regression model) to a given dataset D.]]</a:t>
            </a:r>
            <a:endParaRPr lang="en-US" dirty="0">
              <a:cs typeface="Calibri"/>
            </a:endParaRPr>
          </a:p>
          <a:p>
            <a:endParaRPr lang="en-US" dirty="0">
              <a:cs typeface="Calibri"/>
            </a:endParaRPr>
          </a:p>
          <a:p>
            <a:r>
              <a:rPr lang="en-US" dirty="0"/>
              <a:t>Partial dependency functions can tell us how the value of a variable influences the model predictions after the influence of all other variables has been "averaged out".</a:t>
            </a:r>
            <a:endParaRPr lang="en-US" dirty="0">
              <a:cs typeface="Calibri"/>
            </a:endParaRPr>
          </a:p>
          <a:p>
            <a:r>
              <a:rPr lang="en-US" dirty="0">
                <a:cs typeface="Calibri"/>
              </a:rPr>
              <a:t>These figures present plots of partial dependence functions for the variables </a:t>
            </a:r>
            <a:r>
              <a:rPr lang="en-US" dirty="0"/>
              <a:t>SMmSP_TCB_difference, FA_TCG, FA_NDVI, FA_TCB, SP_NarrowNIR, and SP_TCW. The plots show that all variables influence the model where regression is increasing and have no influence/less influence where regression is flat-lining. Overall, our predictor variables performed very well</a:t>
            </a:r>
            <a:r>
              <a:rPr lang="en-US" dirty="0" smtClean="0"/>
              <a:t>.</a:t>
            </a:r>
          </a:p>
          <a:p>
            <a:endParaRPr lang="en-US" dirty="0" smtClean="0">
              <a:cs typeface="Calibri"/>
            </a:endParaRPr>
          </a:p>
          <a:p>
            <a:endParaRPr lang="en-US" dirty="0" smtClean="0">
              <a:cs typeface="Calibri"/>
            </a:endParaRPr>
          </a:p>
          <a:p>
            <a:r>
              <a:rPr lang="en-US" dirty="0" smtClean="0">
                <a:cs typeface="Calibri"/>
              </a:rPr>
              <a:t>Partial dependence is on</a:t>
            </a:r>
            <a:r>
              <a:rPr lang="en-US" baseline="0" dirty="0" smtClean="0">
                <a:cs typeface="Calibri"/>
              </a:rPr>
              <a:t> the y</a:t>
            </a:r>
          </a:p>
          <a:p>
            <a:r>
              <a:rPr lang="en-US" baseline="0" dirty="0" smtClean="0">
                <a:cs typeface="Calibri"/>
              </a:rPr>
              <a:t>Index name is on the bottom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23964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Table of percent Russian olive presence and absence based on different levels of classification from our RMSE (about 15.44) to 40. What this means is we calculated the percent of RO by assuming that anything less than the classification number was zero percent Russian olive cover. So, any presence of Russian olive that was less than 40%, 30%, 20% and 15.44%, for example, was essentially taken out and assumed to be zero. </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1418985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GIF credit: Landsat 5,7, 8 imagery from GEE. GIF by Karissa Courtney made on imgflip.com</a:t>
            </a:r>
          </a:p>
          <a:p>
            <a:endParaRPr lang="en-US" dirty="0">
              <a:cs typeface="Calibri"/>
            </a:endParaRPr>
          </a:p>
          <a:p>
            <a:pPr marL="285750" indent="-285750">
              <a:spcBef>
                <a:spcPts val="1000"/>
              </a:spcBef>
              <a:buFont typeface="Arial,Sans-Serif"/>
              <a:buChar char="•"/>
            </a:pPr>
            <a:r>
              <a:rPr lang="en-US" dirty="0"/>
              <a:t>The stream geomorphology aspect of our project revealed how the Powder River has changed over time from 1984-2019. Change in the stream channel was constant on an annual scale but is accelerated or reduced in some years. The change observed in the stream channel is influenced by a range of factors, including the presence of winter ice, human development, water diversions, and flooding, but we can't say for certain that Russian olive helped to prevent channel change where it's been long established. </a:t>
            </a:r>
            <a:endParaRPr lang="en-US" dirty="0">
              <a:cs typeface="Calibri"/>
            </a:endParaRPr>
          </a:p>
          <a:p>
            <a:pPr marL="285750" indent="-285750">
              <a:spcBef>
                <a:spcPts val="1000"/>
              </a:spcBef>
              <a:buFont typeface="Arial,Sans-Serif"/>
              <a:buChar char="•"/>
            </a:pPr>
            <a:endParaRPr lang="en-US" dirty="0">
              <a:cs typeface="Calibri"/>
            </a:endParaRPr>
          </a:p>
          <a:p>
            <a:pPr marL="285750" indent="-285750">
              <a:spcBef>
                <a:spcPts val="1000"/>
              </a:spcBef>
              <a:buFont typeface="Arial"/>
              <a:buChar char="•"/>
            </a:pPr>
            <a:r>
              <a:rPr lang="en-US" dirty="0"/>
              <a:t>Citations for causes of river change: (Wang et al., 2008), (Hajdukiewicz et al., 2016), (Best et al. 2018), (Gregory et al., 1992). </a:t>
            </a:r>
            <a:endParaRPr lang="en-US" dirty="0">
              <a:cs typeface="Calibri"/>
            </a:endParaRPr>
          </a:p>
          <a:p>
            <a:pPr marL="285750" indent="-285750">
              <a:spcBef>
                <a:spcPts val="1000"/>
              </a:spcBef>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469611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Figure by DEVELOP Team using ArcPro</a:t>
            </a:r>
          </a:p>
          <a:p>
            <a:endParaRPr lang="en-US" dirty="0">
              <a:cs typeface="Calibri"/>
            </a:endParaRPr>
          </a:p>
          <a:p>
            <a:r>
              <a:rPr lang="en-US" dirty="0">
                <a:cs typeface="Calibri"/>
              </a:rPr>
              <a:t>Here is part of the study area zoomed in, along the Gay Ranch in-between Moorehead and Broadus, MT. Each line represents a different year for where the river was flowing derived from Landsat active binary images.</a:t>
            </a:r>
            <a:r>
              <a:rPr lang="en-US" dirty="0"/>
              <a:t> An active masked binary layer is a combination of a wetted channel mask and alluvial deposit mask.</a:t>
            </a:r>
            <a:endParaRPr lang="en-US" dirty="0">
              <a:cs typeface="Calibri"/>
            </a:endParaRPr>
          </a:p>
          <a:p>
            <a:endParaRPr lang="en-US" dirty="0">
              <a:cs typeface="Calibri"/>
            </a:endParaRPr>
          </a:p>
          <a:p>
            <a:r>
              <a:rPr lang="en-US" dirty="0">
                <a:cs typeface="Calibri"/>
              </a:rPr>
              <a:t>As you can see there wasn't much change over the 34-year time-period in this area of the river.</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618534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500"/>
              </a:spcAft>
            </a:pPr>
            <a:r>
              <a:rPr lang="en-US" dirty="0">
                <a:cs typeface="Calibri" panose="020F0502020204030204"/>
              </a:rPr>
              <a:t>Photo Credit: Karissa Courtney – DEVELOP Participant</a:t>
            </a:r>
          </a:p>
          <a:p>
            <a:pPr marL="171450" indent="-171450">
              <a:spcAft>
                <a:spcPts val="1500"/>
              </a:spcAft>
              <a:buFont typeface="Arial"/>
              <a:buChar char="•"/>
            </a:pPr>
            <a:r>
              <a:rPr lang="en-US" dirty="0"/>
              <a:t>One of our biggest goals was to broadly understand the distribution of Russian Olive on the Powder River, and what factors have influenced that distribution. This information will help our partners understand where Russian olive currently is along the Powder River and where it may be spreading in the future. Our results agree with prior work which suggests that frequent floods are associated with a higher chance of Russian olive establishment (West et al. 2020). This is likely because flooding acts as a dispersal vector for Russian Olive. </a:t>
            </a:r>
            <a:endParaRPr lang="en-US" dirty="0">
              <a:cs typeface="Calibri"/>
            </a:endParaRPr>
          </a:p>
          <a:p>
            <a:pPr marL="171450" indent="-171450">
              <a:spcAft>
                <a:spcPts val="1000"/>
              </a:spcAft>
              <a:buFont typeface="Arial"/>
              <a:buChar char="•"/>
            </a:pPr>
            <a:r>
              <a:rPr lang="en-US" dirty="0"/>
              <a:t>Our partners have done work to remove Russian olive in the past, with varying degrees of success. Our work has shown that removal treatments should be focused on Wyoming. This is because there is less Russian olive present, making removal more feasible and reducing the chance that removal could negatively impact the native bird community. Any areas along the Powder River in Wyoming which also frequently flood should be areas of focus, as they will be most susceptible to rapid Russian olive invasion. </a:t>
            </a:r>
            <a:endParaRPr lang="en-US" dirty="0">
              <a:cs typeface="Calibri" panose="020F0502020204030204"/>
            </a:endParaRPr>
          </a:p>
          <a:p>
            <a:pPr marL="171450" indent="-171450">
              <a:buFont typeface="Arial"/>
              <a:buChar char="•"/>
            </a:pPr>
            <a:r>
              <a:rPr lang="en-US" dirty="0"/>
              <a:t>Our examination of stream geomorphology at the Powder River revealed that flooding most influenced stream channel change. However, we did find that Russian olive presence may have decreased stream channel change in some areas. This is likely due to the dense, woody thickets Russian olive is known to produce. These areas of concentrated woody vegetation have the affect of anchoring the stream bed and preventing shifts in the stream channel. This effect could become more exaggerated as Russian olive establishment continues.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166912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Left:</a:t>
            </a:r>
            <a:r>
              <a:rPr lang="en-US" baseline="0" dirty="0">
                <a:cs typeface="Calibri"/>
              </a:rPr>
              <a:t> </a:t>
            </a:r>
            <a:r>
              <a:rPr lang="en-US" dirty="0">
                <a:cs typeface="Calibri"/>
              </a:rPr>
              <a:t>Image by project partner, Sharon Bywater-Reyes, Right: Image by Karissa Courtney – DEVELOP participant</a:t>
            </a:r>
          </a:p>
          <a:p>
            <a:endParaRPr lang="en-US" dirty="0">
              <a:cs typeface="Calibri"/>
            </a:endParaRPr>
          </a:p>
          <a:p>
            <a:r>
              <a:rPr lang="en-US" dirty="0">
                <a:cs typeface="Calibri"/>
              </a:rPr>
              <a:t>Some uncertainties introduced include Russian olive percent cover under larger tree canopy such as cottonwood, which can't be detected by most sensors. Additionally, field data used to train our model were collected in a small area while the model was applied to a large area. Human error was introduced by ocular sampling and assessing presence of Russian olive. There are also limitations to this project due to available spatial resolution of sensors used. Furthermore, our model used data derived from Sentinel-2 MultiSpectral Instrument (MSI) imagery, which provided us with a spatial resolution of 20 meters.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214725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138725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Karissa Courtney – DEVELOP participant</a:t>
            </a:r>
          </a:p>
          <a:p>
            <a:endParaRPr lang="en-US" dirty="0">
              <a:cs typeface="Calibri"/>
            </a:endParaRPr>
          </a:p>
          <a:p>
            <a:r>
              <a:rPr lang="en-US" dirty="0"/>
              <a:t>Speaker Notes: Riparian ecosystems are an extremely important blend of aquatic systems as they transition to land. They perform various ecosystem services such as improving water quality, quantity, and can help mitigate flood impacts. </a:t>
            </a:r>
          </a:p>
          <a:p>
            <a:endParaRPr lang="en-US" dirty="0"/>
          </a:p>
          <a:p>
            <a:r>
              <a:rPr lang="en-US" dirty="0"/>
              <a:t>Riparian zones have unique plant communities that offer food sources and habitat for aquatic and terrestrial organisms and are the “most diverse, dynamic, and complex” terrestrial habitats. So, when invasive species enter riparian zones, they are not only threatening biodiversity, food sources, and habitat for many species, but can also impact local hydrology. </a:t>
            </a:r>
            <a:endParaRPr lang="en-US" dirty="0">
              <a:cs typeface="Calibri"/>
            </a:endParaRPr>
          </a:p>
          <a:p>
            <a:endParaRPr lang="en-US" dirty="0">
              <a:cs typeface="Calibri"/>
            </a:endParaRPr>
          </a:p>
          <a:p>
            <a:r>
              <a:rPr lang="en-US" dirty="0">
                <a:cs typeface="Calibri"/>
              </a:rPr>
              <a:t>Bullet citation 1-2 : Ocampo et al. 2006</a:t>
            </a:r>
          </a:p>
          <a:p>
            <a:r>
              <a:rPr lang="en-US" dirty="0">
                <a:cs typeface="Calibri"/>
              </a:rPr>
              <a:t>Bullet citation 3-4: Gregory et al. 1991)</a:t>
            </a:r>
          </a:p>
          <a:p>
            <a:r>
              <a:rPr lang="en-US" dirty="0">
                <a:cs typeface="Calibri"/>
              </a:rPr>
              <a:t>Quote citation: Naiman et al. 1993</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45461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Karissa Courtney – DEVELOP participant (both)</a:t>
            </a:r>
          </a:p>
          <a:p>
            <a:endParaRPr lang="en-US" dirty="0">
              <a:cs typeface="Calibri"/>
            </a:endParaRPr>
          </a:p>
          <a:p>
            <a:r>
              <a:rPr lang="en-US" dirty="0">
                <a:cs typeface="Calibri"/>
              </a:rPr>
              <a:t>Speaker Notes: </a:t>
            </a:r>
          </a:p>
          <a:p>
            <a:r>
              <a:rPr lang="en-US" dirty="0">
                <a:cs typeface="Calibri"/>
              </a:rPr>
              <a:t>Russian olive (</a:t>
            </a:r>
            <a:r>
              <a:rPr lang="en-US" i="1" dirty="0">
                <a:cs typeface="Calibri"/>
              </a:rPr>
              <a:t>Elaeagnus angustifolia</a:t>
            </a:r>
            <a:r>
              <a:rPr lang="en-US" dirty="0">
                <a:cs typeface="Calibri"/>
              </a:rPr>
              <a:t>) is the species of interest for this project. It is a deciduous, woody tree/shrub that can grow very large. It is originally native to Europe and Asia, but was brought over to the US in the 1800s as an ornamental and a wind break for farmers. Russian olive often out-competes native vegetation in riparian areas. It primarily disperses its large seeds by animal vectors and shorter-term flooding (1.5 to 5-year floods). Finally, Russian olive is also a nitrogen fixer, which some studies have found can affect water quality when found near agricultural sites.</a:t>
            </a:r>
          </a:p>
          <a:p>
            <a:endParaRPr lang="en-US" dirty="0">
              <a:cs typeface="Calibri"/>
            </a:endParaRPr>
          </a:p>
          <a:p>
            <a:r>
              <a:rPr lang="en-US" dirty="0">
                <a:cs typeface="Calibri"/>
              </a:rPr>
              <a:t>Bullet one-four citation: </a:t>
            </a:r>
            <a:r>
              <a:rPr lang="en-US" dirty="0"/>
              <a:t>(Katz and Shafroth 2003)</a:t>
            </a:r>
          </a:p>
          <a:p>
            <a:r>
              <a:rPr lang="en-US" dirty="0">
                <a:cs typeface="Calibri"/>
              </a:rPr>
              <a:t>Bullet five citation: </a:t>
            </a:r>
            <a:r>
              <a:rPr lang="en-US" dirty="0"/>
              <a:t>(West et al. 2020)</a:t>
            </a:r>
            <a:endParaRPr lang="en-US" dirty="0">
              <a:cs typeface="Calibri" panose="020F0502020204030204"/>
            </a:endParaRPr>
          </a:p>
          <a:p>
            <a:r>
              <a:rPr lang="en-US" dirty="0">
                <a:cs typeface="Calibri" panose="020F0502020204030204"/>
              </a:rPr>
              <a:t>Bullet six citation: </a:t>
            </a:r>
            <a:r>
              <a:rPr lang="en-US" dirty="0"/>
              <a:t>(Mineau et al. 2011)</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540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Speaker Notes: Our study area falls within the Powder River Basin, located in southeast Montana and northeast Wyoming. The study area extent was originally going to be the entire basin but was further refined to a riparian buffer zone following the Powder River (shown in the bottom left image).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Powder River is a tributary of the Yellowstone River in Wyoming and Montana (Pizzuto 1994). The basin covers 31,080 km2 and is surrounded by the Laramie, Casper, and Bighorn Mountains (Bergquist 2007). The region is considered to have a semi-arid climate with annual precipitation of 30 – 41 cm a year (BLM 2003). The Powder River provides much of the irrigation water for agriculture and ranching in the region (Bergquist 2007). The river serves as a critical water source for farms, ranches, municipalities, and promotes biodiversity (BLM 2003).</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5124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 (Catherine):</a:t>
            </a:r>
            <a:endParaRPr lang="en-US" dirty="0"/>
          </a:p>
          <a:p>
            <a:r>
              <a:rPr lang="en-US" dirty="0">
                <a:cs typeface="Calibri"/>
              </a:rPr>
              <a:t>Our project was broken up into two primary portions. Our partners wanted to better understand the current distribution patterns of Russian olive and the percent cover of Russian olive along the Powder River. Additionally, our partners wanted to understand the impact of Russian olive on stream channel change. Both objectives served to inform our partners and local stakeholders on the impacts of the local Russian olive invasion. </a:t>
            </a:r>
          </a:p>
          <a:p>
            <a:endParaRPr lang="en-US" dirty="0"/>
          </a:p>
          <a:p>
            <a:r>
              <a:rPr lang="en-US" dirty="0"/>
              <a:t>For the Powder River riparian zone in Wyoming and Montana:</a:t>
            </a:r>
            <a:endParaRPr lang="en-US" dirty="0">
              <a:cs typeface="Calibri" panose="020F0502020204030204"/>
            </a:endParaRPr>
          </a:p>
          <a:p>
            <a:r>
              <a:rPr lang="en-US" dirty="0">
                <a:cs typeface="Calibri" panose="020F0502020204030204"/>
              </a:rPr>
              <a:t>1. a Random Forest Model was created to detect Russian olive. The model was built using 2020 Landsat 8 OLI imagery, 2020 Sentinel-2 MSI imagery, 2019 NAIP imagery, Lidar data, field data, and SRTM elevation data. From the RFM, we created a Russian olive distribution map and a percent cover map to inform local stakeholders of its presence. </a:t>
            </a:r>
          </a:p>
          <a:p>
            <a:r>
              <a:rPr lang="en-US" dirty="0">
                <a:cs typeface="Calibri" panose="020F0502020204030204"/>
              </a:rPr>
              <a:t>2. For the second portion of our project, we created a geomorphology time series of the Powder River. In other words, we captured changes to the stream channel shape, size, and location over time. To do this, we used optical imagery from Landsat 8 OLI, Landsat 7 ETM+, and Landsat 5 TM with the temporal resolution of this portion of the project being from 1984 to present (2021). The goal of the time series was to inform local stakeholders of Russian olives impact on stream channel morphology, as the Powder River serves as a primary water resource for the region.</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6607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Karissa Courtney – DEVELOP Participant</a:t>
            </a:r>
          </a:p>
          <a:p>
            <a:endParaRPr lang="en-US" dirty="0">
              <a:cs typeface="Calibri"/>
            </a:endParaRPr>
          </a:p>
          <a:p>
            <a:r>
              <a:rPr lang="en-US" dirty="0">
                <a:cs typeface="Calibri"/>
              </a:rPr>
              <a:t>Speaker notes: Dr. Sharon Bywater-Reyes and Dr. Scott Franklin from the University of Northern Colorado collected and sent to the team Russian olive field data. The data were collected during May and June 2021. From the USGS Boulder Colorado Office, John Moody was helpful in providing expert knowledge of the Powder River—providing us with cross-sectional data and historical information such as flooding along the Powder River. Our end products will be used by Tammy Van Tine with the Powder River County Weed Board and by Glenn Gay from Gay Ranch. The results of our research will help inform decision making at the Powder River County Weed Board and at Gay Ranch.</a:t>
            </a:r>
          </a:p>
          <a:p>
            <a:pPr marL="571500" lvl="1">
              <a:lnSpc>
                <a:spcPct val="90000"/>
              </a:lnSpc>
              <a:spcBef>
                <a:spcPts val="500"/>
              </a:spcBef>
            </a:pPr>
            <a:endParaRPr lang="en-US" b="1" dirty="0">
              <a:cs typeface="Calibri"/>
            </a:endParaRPr>
          </a:p>
          <a:p>
            <a:pPr marL="571500" lvl="1">
              <a:lnSpc>
                <a:spcPct val="90000"/>
              </a:lnSpc>
              <a:spcBef>
                <a:spcPts val="500"/>
              </a:spcBef>
            </a:pP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06903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credit: Karissa Courtney – DEVELOP Participant</a:t>
            </a:r>
          </a:p>
          <a:p>
            <a:r>
              <a:rPr lang="en-US" dirty="0">
                <a:cs typeface="Calibri"/>
              </a:rPr>
              <a:t>Image credit: </a:t>
            </a:r>
            <a:r>
              <a:rPr lang="en-US" dirty="0"/>
              <a:t>Diana Robinson. (2017). Clouds over the Powder River near Broadus, Montana. CC By-NC-ND 2.0. Retrieved from </a:t>
            </a:r>
            <a:r>
              <a:rPr lang="en-US" dirty="0">
                <a:hlinkClick r:id="rId3"/>
              </a:rPr>
              <a:t>https://www.flickr.com/photos/62501682@N00/35263274961</a:t>
            </a:r>
            <a:endParaRPr lang="en-US" dirty="0"/>
          </a:p>
          <a:p>
            <a:endParaRPr lang="en-US" dirty="0">
              <a:cs typeface="Calibri"/>
            </a:endParaRPr>
          </a:p>
          <a:p>
            <a:r>
              <a:rPr lang="en-US" dirty="0">
                <a:cs typeface="Calibri"/>
              </a:rPr>
              <a:t>Speaker notes (Amy): </a:t>
            </a:r>
          </a:p>
          <a:p>
            <a:r>
              <a:rPr lang="en-US" dirty="0">
                <a:cs typeface="Calibri"/>
              </a:rPr>
              <a:t>The presence of Russian olive has important implications for the Powder River community and local ecosystem. The Powder river basin is an important area to assess because it is a critical water source for many farms, ranches, and municipalities in the region. In addition, its riparian zone accounts for a large portion of regional biodiversity. With the presence of Russian olive, this invasive plant may impact the region by influencing stream channel dynamics, soil water availability, </a:t>
            </a:r>
            <a:r>
              <a:rPr lang="en-US" dirty="0"/>
              <a:t>evapotranspiration, streamflow, sediment regimes, and ecosystem functions.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16519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Transitional slide</a:t>
            </a:r>
          </a:p>
          <a:p>
            <a:endParaRPr lang="en-US" dirty="0">
              <a:cs typeface="Calibri"/>
            </a:endParaRPr>
          </a:p>
          <a:p>
            <a:r>
              <a:rPr lang="en-US" dirty="0">
                <a:cs typeface="Calibri"/>
              </a:rPr>
              <a:t>Speaker notes: Moving into the methodology section, we will first begin by discussing the remotely sensed data used in both parts of this project and later we will discuss briefly the methodology for each part of the project.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022204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14" name="Picture 5" descr="Map&#10;&#10;Description automatically generated">
            <a:extLst>
              <a:ext uri="{FF2B5EF4-FFF2-40B4-BE49-F238E27FC236}">
                <a16:creationId xmlns:a16="http://schemas.microsoft.com/office/drawing/2014/main" id="{DF9AB857-0544-448D-96A2-A203D95E42C1}"/>
              </a:ext>
            </a:extLst>
          </p:cNvPr>
          <p:cNvPicPr>
            <a:picLocks noChangeAspect="1"/>
          </p:cNvPicPr>
          <p:nvPr userDrawn="1"/>
        </p:nvPicPr>
        <p:blipFill rotWithShape="1">
          <a:blip r:embed="rId2"/>
          <a:srcRect l="4693" t="8905" r="45272" b="25282"/>
          <a:stretch/>
        </p:blipFill>
        <p:spPr>
          <a:xfrm>
            <a:off x="0" y="0"/>
            <a:ext cx="5591175"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6BD2D-789C-C84D-A3CD-230AA8FD6B91}"/>
              </a:ext>
            </a:extLst>
          </p:cNvPr>
          <p:cNvSpPr>
            <a:spLocks noGrp="1"/>
          </p:cNvSpPr>
          <p:nvPr>
            <p:ph type="dt" sz="half" idx="10"/>
          </p:nvPr>
        </p:nvSpPr>
        <p:spPr/>
        <p:txBody>
          <a:bodyPr/>
          <a:lstStyle/>
          <a:p>
            <a:fld id="{5E86137E-02D8-DD48-A636-14BB2368528D}" type="datetimeFigureOut">
              <a:rPr lang="en-US" smtClean="0"/>
              <a:t>8/2/2021</a:t>
            </a:fld>
            <a:endParaRPr lang="en-US" dirty="0"/>
          </a:p>
        </p:txBody>
      </p:sp>
      <p:sp>
        <p:nvSpPr>
          <p:cNvPr id="3" name="Footer Placeholder 2">
            <a:extLst>
              <a:ext uri="{FF2B5EF4-FFF2-40B4-BE49-F238E27FC236}">
                <a16:creationId xmlns:a16="http://schemas.microsoft.com/office/drawing/2014/main" id="{1A7407BF-58DB-3741-B749-4EB55B3C6B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211503-75E3-D347-96B0-2B25FF832E89}"/>
              </a:ext>
            </a:extLst>
          </p:cNvPr>
          <p:cNvSpPr>
            <a:spLocks noGrp="1"/>
          </p:cNvSpPr>
          <p:nvPr>
            <p:ph type="sldNum" sz="quarter" idx="12"/>
          </p:nvPr>
        </p:nvSpPr>
        <p:spPr/>
        <p:txBody>
          <a:bodyPr/>
          <a:lstStyle/>
          <a:p>
            <a:fld id="{5F69346B-9817-DB42-A561-C75D26F6F5C0}" type="slidenum">
              <a:rPr lang="en-US" smtClean="0"/>
              <a:t>‹#›</a:t>
            </a:fld>
            <a:endParaRPr lang="en-US" dirty="0"/>
          </a:p>
        </p:txBody>
      </p:sp>
    </p:spTree>
    <p:extLst>
      <p:ext uri="{BB962C8B-B14F-4D97-AF65-F5344CB8AC3E}">
        <p14:creationId xmlns:p14="http://schemas.microsoft.com/office/powerpoint/2010/main" val="69469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 id="214748372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jhydrol.2006.06.010" TargetMode="External"/><Relationship Id="rId3" Type="http://schemas.openxmlformats.org/officeDocument/2006/relationships/hyperlink" Target="https://doi:10.2307/1311607" TargetMode="External"/><Relationship Id="rId7" Type="http://schemas.openxmlformats.org/officeDocument/2006/relationships/hyperlink" Target="https://doi:10.2307/1941822"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doi.org/10.1007/s10021-011-9415-0" TargetMode="External"/><Relationship Id="rId5" Type="http://schemas.openxmlformats.org/officeDocument/2006/relationships/hyperlink" Target="https://doi.org/10.1672/0277-5212(2003)023%5b0763:BEAMOE%5d2.0.CO;2" TargetMode="External"/><Relationship Id="rId4" Type="http://schemas.openxmlformats.org/officeDocument/2006/relationships/hyperlink" Target="https://doi.org/10.1016/j.geomorph.2015.09.003" TargetMode="External"/><Relationship Id="rId9" Type="http://schemas.openxmlformats.org/officeDocument/2006/relationships/hyperlink" Target="https://doi.org/10.1007/s10530-020-02352-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5400" y="5751134"/>
            <a:ext cx="2408032" cy="338554"/>
          </a:xfrm>
          <a:prstGeom prst="rect">
            <a:avLst/>
          </a:prstGeom>
        </p:spPr>
        <p:txBody>
          <a:bodyPr wrap="none" lIns="91440" tIns="45720" rIns="91440" bIns="45720" anchor="t">
            <a:spAutoFit/>
          </a:bodyPr>
          <a:lstStyle/>
          <a:p>
            <a:r>
              <a:rPr lang="en-US" sz="1600" dirty="0">
                <a:solidFill>
                  <a:srgbClr val="54AEB2"/>
                </a:solidFill>
                <a:latin typeface="Century Gothic"/>
              </a:rPr>
              <a:t>Colorado – Fort Collins</a:t>
            </a: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54AEB2"/>
                </a:solidFill>
                <a:latin typeface="Century Gothic"/>
              </a:rPr>
              <a:t>POWDER RIVER BASIN</a:t>
            </a:r>
            <a:endParaRPr lang="en-US" sz="3700" spc="0" baseline="0" dirty="0">
              <a:solidFill>
                <a:srgbClr val="54AEB2"/>
              </a:solidFill>
            </a:endParaRPr>
          </a:p>
          <a:p>
            <a:pPr algn="l"/>
            <a:r>
              <a:rPr lang="en-US" sz="2800" b="0" spc="0" dirty="0">
                <a:solidFill>
                  <a:srgbClr val="54AEB2"/>
                </a:solidFill>
                <a:latin typeface="Century Gothic"/>
              </a:rPr>
              <a:t>Water Resources</a:t>
            </a:r>
            <a:endParaRPr lang="en-US" sz="2800" b="0" spc="0" baseline="0" dirty="0">
              <a:solidFill>
                <a:srgbClr val="54AEB2"/>
              </a:solidFill>
              <a:latin typeface="Century Gothic"/>
            </a:endParaRPr>
          </a:p>
        </p:txBody>
      </p:sp>
      <p:sp>
        <p:nvSpPr>
          <p:cNvPr id="4" name="Subtitle 2"/>
          <p:cNvSpPr txBox="1">
            <a:spLocks/>
          </p:cNvSpPr>
          <p:nvPr/>
        </p:nvSpPr>
        <p:spPr>
          <a:xfrm>
            <a:off x="6102086" y="275661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2000" dirty="0">
              <a:latin typeface="Century Gothic"/>
            </a:endParaRPr>
          </a:p>
          <a:p>
            <a:pPr algn="l"/>
            <a:r>
              <a:rPr lang="en-US" sz="2000" dirty="0">
                <a:solidFill>
                  <a:schemeClr val="tx1">
                    <a:lumMod val="75000"/>
                    <a:lumOff val="25000"/>
                  </a:schemeClr>
                </a:solidFill>
                <a:latin typeface="Century Gothic"/>
              </a:rPr>
              <a:t>Mapping Russian Olive in the Powder River Basin to Inform Invasive Species Management </a:t>
            </a:r>
            <a:endParaRPr lang="en-US" sz="2000" dirty="0">
              <a:solidFill>
                <a:schemeClr val="tx1">
                  <a:lumMod val="75000"/>
                  <a:lumOff val="25000"/>
                </a:schemeClr>
              </a:solidFill>
            </a:endParaRPr>
          </a:p>
        </p:txBody>
      </p:sp>
      <p:sp>
        <p:nvSpPr>
          <p:cNvPr id="5" name="TextBox 4"/>
          <p:cNvSpPr txBox="1"/>
          <p:nvPr/>
        </p:nvSpPr>
        <p:spPr>
          <a:xfrm>
            <a:off x="6102086" y="4960968"/>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Catherine Buczek, Carly Andrews, Karissa Courtney, Dahlia Shahin, &amp; Amy Tian</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SATELLITES &amp; SENSORS – RFM</a:t>
            </a:r>
          </a:p>
        </p:txBody>
      </p:sp>
      <p:grpSp>
        <p:nvGrpSpPr>
          <p:cNvPr id="10" name="Group 9">
            <a:extLst>
              <a:ext uri="{FF2B5EF4-FFF2-40B4-BE49-F238E27FC236}">
                <a16:creationId xmlns:a16="http://schemas.microsoft.com/office/drawing/2014/main" id="{93D1290A-5ECD-4464-B78D-E1C54FE1C34D}"/>
              </a:ext>
            </a:extLst>
          </p:cNvPr>
          <p:cNvGrpSpPr/>
          <p:nvPr/>
        </p:nvGrpSpPr>
        <p:grpSpPr>
          <a:xfrm>
            <a:off x="5478968" y="3841624"/>
            <a:ext cx="2094258" cy="2302619"/>
            <a:chOff x="1908054" y="4002468"/>
            <a:chExt cx="2094258" cy="2302619"/>
          </a:xfrm>
        </p:grpSpPr>
        <p:pic>
          <p:nvPicPr>
            <p:cNvPr id="6" name="Picture 6">
              <a:extLst>
                <a:ext uri="{FF2B5EF4-FFF2-40B4-BE49-F238E27FC236}">
                  <a16:creationId xmlns:a16="http://schemas.microsoft.com/office/drawing/2014/main" id="{60B8B5C6-0068-4669-AAD3-D157A1E30B52}"/>
                </a:ext>
              </a:extLst>
            </p:cNvPr>
            <p:cNvPicPr>
              <a:picLocks noChangeAspect="1"/>
            </p:cNvPicPr>
            <p:nvPr/>
          </p:nvPicPr>
          <p:blipFill>
            <a:blip r:embed="rId3"/>
            <a:stretch>
              <a:fillRect/>
            </a:stretch>
          </p:blipFill>
          <p:spPr>
            <a:xfrm>
              <a:off x="2057057" y="4002468"/>
              <a:ext cx="1881415" cy="1534442"/>
            </a:xfrm>
            <a:prstGeom prst="rect">
              <a:avLst/>
            </a:prstGeom>
          </p:spPr>
        </p:pic>
        <p:sp>
          <p:nvSpPr>
            <p:cNvPr id="14" name="TextBox 13">
              <a:extLst>
                <a:ext uri="{FF2B5EF4-FFF2-40B4-BE49-F238E27FC236}">
                  <a16:creationId xmlns:a16="http://schemas.microsoft.com/office/drawing/2014/main" id="{E7B1E3D2-E363-4AB8-A0BA-23EC6AC6A5DB}"/>
                </a:ext>
              </a:extLst>
            </p:cNvPr>
            <p:cNvSpPr txBox="1"/>
            <p:nvPr/>
          </p:nvSpPr>
          <p:spPr>
            <a:xfrm>
              <a:off x="1908054" y="5658756"/>
              <a:ext cx="20942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Landsat 8 OLI</a:t>
              </a:r>
            </a:p>
            <a:p>
              <a:pPr algn="ctr"/>
              <a:r>
                <a:rPr lang="en-US" dirty="0">
                  <a:solidFill>
                    <a:schemeClr val="tx1">
                      <a:lumMod val="75000"/>
                      <a:lumOff val="25000"/>
                    </a:schemeClr>
                  </a:solidFill>
                  <a:latin typeface="Century Gothic"/>
                </a:rPr>
                <a:t>Optical Imagery</a:t>
              </a:r>
            </a:p>
          </p:txBody>
        </p:sp>
      </p:grpSp>
      <p:grpSp>
        <p:nvGrpSpPr>
          <p:cNvPr id="12" name="Group 11">
            <a:extLst>
              <a:ext uri="{FF2B5EF4-FFF2-40B4-BE49-F238E27FC236}">
                <a16:creationId xmlns:a16="http://schemas.microsoft.com/office/drawing/2014/main" id="{F48E5216-70BB-476F-A626-594EF5528D51}"/>
              </a:ext>
            </a:extLst>
          </p:cNvPr>
          <p:cNvGrpSpPr/>
          <p:nvPr/>
        </p:nvGrpSpPr>
        <p:grpSpPr>
          <a:xfrm>
            <a:off x="4103026" y="1065783"/>
            <a:ext cx="2740537" cy="2593058"/>
            <a:chOff x="5205462" y="1768929"/>
            <a:chExt cx="2740537" cy="2593058"/>
          </a:xfrm>
        </p:grpSpPr>
        <p:pic>
          <p:nvPicPr>
            <p:cNvPr id="2052" name="Picture 4">
              <a:extLst>
                <a:ext uri="{FF2B5EF4-FFF2-40B4-BE49-F238E27FC236}">
                  <a16:creationId xmlns:a16="http://schemas.microsoft.com/office/drawing/2014/main" id="{D5EDFA57-79EF-C147-A0EA-F7DDF5677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462" y="1768929"/>
              <a:ext cx="2740537" cy="19532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D8936B-470A-489D-AC19-55ADC870109B}"/>
                </a:ext>
              </a:extLst>
            </p:cNvPr>
            <p:cNvSpPr txBox="1"/>
            <p:nvPr/>
          </p:nvSpPr>
          <p:spPr>
            <a:xfrm>
              <a:off x="5333023" y="3715656"/>
              <a:ext cx="20907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Sentinel-2 MSI</a:t>
              </a:r>
            </a:p>
            <a:p>
              <a:pPr algn="ctr"/>
              <a:r>
                <a:rPr lang="en-US" dirty="0">
                  <a:solidFill>
                    <a:schemeClr val="tx1">
                      <a:lumMod val="75000"/>
                      <a:lumOff val="25000"/>
                    </a:schemeClr>
                  </a:solidFill>
                  <a:latin typeface="Century Gothic"/>
                </a:rPr>
                <a:t>Optical Imagery</a:t>
              </a:r>
            </a:p>
          </p:txBody>
        </p:sp>
      </p:grpSp>
      <p:grpSp>
        <p:nvGrpSpPr>
          <p:cNvPr id="17" name="Group 16">
            <a:extLst>
              <a:ext uri="{FF2B5EF4-FFF2-40B4-BE49-F238E27FC236}">
                <a16:creationId xmlns:a16="http://schemas.microsoft.com/office/drawing/2014/main" id="{FC24382B-C1A7-4942-A7A5-C7A26B63BE9C}"/>
              </a:ext>
            </a:extLst>
          </p:cNvPr>
          <p:cNvGrpSpPr/>
          <p:nvPr/>
        </p:nvGrpSpPr>
        <p:grpSpPr>
          <a:xfrm>
            <a:off x="9049429" y="495484"/>
            <a:ext cx="2291645" cy="3560811"/>
            <a:chOff x="7681684" y="1214921"/>
            <a:chExt cx="2743200" cy="3898238"/>
          </a:xfrm>
        </p:grpSpPr>
        <p:pic>
          <p:nvPicPr>
            <p:cNvPr id="7" name="Picture 7">
              <a:extLst>
                <a:ext uri="{FF2B5EF4-FFF2-40B4-BE49-F238E27FC236}">
                  <a16:creationId xmlns:a16="http://schemas.microsoft.com/office/drawing/2014/main" id="{457B54E6-355C-43F6-865F-B37D03C8D8FA}"/>
                </a:ext>
              </a:extLst>
            </p:cNvPr>
            <p:cNvPicPr>
              <a:picLocks noChangeAspect="1"/>
            </p:cNvPicPr>
            <p:nvPr/>
          </p:nvPicPr>
          <p:blipFill>
            <a:blip r:embed="rId5"/>
            <a:stretch>
              <a:fillRect/>
            </a:stretch>
          </p:blipFill>
          <p:spPr>
            <a:xfrm>
              <a:off x="7681684" y="1214921"/>
              <a:ext cx="2743200" cy="3031160"/>
            </a:xfrm>
            <a:prstGeom prst="rect">
              <a:avLst/>
            </a:prstGeom>
          </p:spPr>
        </p:pic>
        <p:sp>
          <p:nvSpPr>
            <p:cNvPr id="16" name="TextBox 15">
              <a:extLst>
                <a:ext uri="{FF2B5EF4-FFF2-40B4-BE49-F238E27FC236}">
                  <a16:creationId xmlns:a16="http://schemas.microsoft.com/office/drawing/2014/main" id="{B5BCCF74-0C78-46E4-A56D-7E94BB616302}"/>
                </a:ext>
              </a:extLst>
            </p:cNvPr>
            <p:cNvSpPr txBox="1"/>
            <p:nvPr/>
          </p:nvSpPr>
          <p:spPr>
            <a:xfrm>
              <a:off x="8077075" y="4405581"/>
              <a:ext cx="2246178" cy="707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SRTM</a:t>
              </a:r>
            </a:p>
            <a:p>
              <a:pPr algn="ctr"/>
              <a:r>
                <a:rPr lang="en-US" dirty="0">
                  <a:solidFill>
                    <a:schemeClr val="tx1">
                      <a:lumMod val="75000"/>
                      <a:lumOff val="25000"/>
                    </a:schemeClr>
                  </a:solidFill>
                  <a:latin typeface="Century Gothic"/>
                </a:rPr>
                <a:t>Elevation Data</a:t>
              </a:r>
            </a:p>
          </p:txBody>
        </p:sp>
      </p:grpSp>
      <p:sp>
        <p:nvSpPr>
          <p:cNvPr id="20" name="TextBox 19">
            <a:extLst>
              <a:ext uri="{FF2B5EF4-FFF2-40B4-BE49-F238E27FC236}">
                <a16:creationId xmlns:a16="http://schemas.microsoft.com/office/drawing/2014/main" id="{E8A354B8-92EE-47EF-8F3E-88A7C25F6D41}"/>
              </a:ext>
            </a:extLst>
          </p:cNvPr>
          <p:cNvSpPr txBox="1"/>
          <p:nvPr/>
        </p:nvSpPr>
        <p:spPr>
          <a:xfrm>
            <a:off x="9132981" y="4608845"/>
            <a:ext cx="23699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LiDAR</a:t>
            </a:r>
          </a:p>
          <a:p>
            <a:pPr algn="ctr"/>
            <a:r>
              <a:rPr lang="en-US" dirty="0">
                <a:solidFill>
                  <a:schemeClr val="tx1">
                    <a:lumMod val="75000"/>
                    <a:lumOff val="25000"/>
                  </a:schemeClr>
                </a:solidFill>
                <a:latin typeface="Century Gothic"/>
              </a:rPr>
              <a:t>Canopy height</a:t>
            </a:r>
          </a:p>
        </p:txBody>
      </p:sp>
      <p:grpSp>
        <p:nvGrpSpPr>
          <p:cNvPr id="8" name="Group 7">
            <a:extLst>
              <a:ext uri="{FF2B5EF4-FFF2-40B4-BE49-F238E27FC236}">
                <a16:creationId xmlns:a16="http://schemas.microsoft.com/office/drawing/2014/main" id="{6FF0228F-B7D3-4A08-B746-D9375E4D3167}"/>
              </a:ext>
            </a:extLst>
          </p:cNvPr>
          <p:cNvGrpSpPr/>
          <p:nvPr/>
        </p:nvGrpSpPr>
        <p:grpSpPr>
          <a:xfrm>
            <a:off x="1030792" y="2526475"/>
            <a:ext cx="1943954" cy="1795310"/>
            <a:chOff x="1006105" y="4266847"/>
            <a:chExt cx="1365046" cy="1268121"/>
          </a:xfrm>
        </p:grpSpPr>
        <p:sp>
          <p:nvSpPr>
            <p:cNvPr id="21" name="TextBox 20">
              <a:extLst>
                <a:ext uri="{FF2B5EF4-FFF2-40B4-BE49-F238E27FC236}">
                  <a16:creationId xmlns:a16="http://schemas.microsoft.com/office/drawing/2014/main" id="{388CE5D0-DE23-44E4-BDFB-E0356D8449D7}"/>
                </a:ext>
              </a:extLst>
            </p:cNvPr>
            <p:cNvSpPr txBox="1"/>
            <p:nvPr/>
          </p:nvSpPr>
          <p:spPr>
            <a:xfrm>
              <a:off x="1006105" y="5078431"/>
              <a:ext cx="1365046" cy="456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NAIP </a:t>
              </a:r>
              <a:endParaRPr lang="en-US" dirty="0">
                <a:solidFill>
                  <a:srgbClr val="3F3F3F"/>
                </a:solidFill>
              </a:endParaRPr>
            </a:p>
            <a:p>
              <a:pPr algn="ctr"/>
              <a:r>
                <a:rPr lang="en-US" dirty="0">
                  <a:solidFill>
                    <a:srgbClr val="3F3F3F"/>
                  </a:solidFill>
                  <a:latin typeface="Century Gothic"/>
                </a:rPr>
                <a:t>Visible Imagery</a:t>
              </a:r>
              <a:endParaRPr lang="en-US" dirty="0">
                <a:solidFill>
                  <a:srgbClr val="3F3F3F"/>
                </a:solidFill>
              </a:endParaRPr>
            </a:p>
          </p:txBody>
        </p:sp>
        <p:pic>
          <p:nvPicPr>
            <p:cNvPr id="5" name="Picture 7" descr="Logo&#10;&#10;Description automatically generated">
              <a:extLst>
                <a:ext uri="{FF2B5EF4-FFF2-40B4-BE49-F238E27FC236}">
                  <a16:creationId xmlns:a16="http://schemas.microsoft.com/office/drawing/2014/main" id="{BF511AC8-6C82-4C90-B5D0-90F564C8F13B}"/>
                </a:ext>
              </a:extLst>
            </p:cNvPr>
            <p:cNvPicPr>
              <a:picLocks noChangeAspect="1"/>
            </p:cNvPicPr>
            <p:nvPr/>
          </p:nvPicPr>
          <p:blipFill>
            <a:blip r:embed="rId6"/>
            <a:stretch>
              <a:fillRect/>
            </a:stretch>
          </p:blipFill>
          <p:spPr>
            <a:xfrm>
              <a:off x="1177161" y="4266847"/>
              <a:ext cx="1088790" cy="732602"/>
            </a:xfrm>
            <a:prstGeom prst="rect">
              <a:avLst/>
            </a:prstGeom>
          </p:spPr>
        </p:pic>
      </p:grpSp>
      <p:sp>
        <p:nvSpPr>
          <p:cNvPr id="15" name="Arrow: Right 14">
            <a:extLst>
              <a:ext uri="{FF2B5EF4-FFF2-40B4-BE49-F238E27FC236}">
                <a16:creationId xmlns:a16="http://schemas.microsoft.com/office/drawing/2014/main" id="{C64EE187-1505-49DC-9E61-81580415DEFD}"/>
              </a:ext>
            </a:extLst>
          </p:cNvPr>
          <p:cNvSpPr/>
          <p:nvPr/>
        </p:nvSpPr>
        <p:spPr>
          <a:xfrm>
            <a:off x="3142055" y="2819795"/>
            <a:ext cx="771408" cy="752593"/>
          </a:xfrm>
          <a:prstGeom prst="rightArrow">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r>
            <a:br>
              <a:rPr lang="en-US" dirty="0"/>
            </a:br>
            <a:r>
              <a:rPr lang="en-US" dirty="0"/>
              <a:t> </a:t>
            </a:r>
            <a:endParaRPr lang="en-US" dirty="0">
              <a:ea typeface="+mn-lt"/>
              <a:cs typeface="+mn-lt"/>
            </a:endParaRPr>
          </a:p>
        </p:txBody>
      </p:sp>
      <p:sp>
        <p:nvSpPr>
          <p:cNvPr id="22" name="Arrow: Right 21">
            <a:extLst>
              <a:ext uri="{FF2B5EF4-FFF2-40B4-BE49-F238E27FC236}">
                <a16:creationId xmlns:a16="http://schemas.microsoft.com/office/drawing/2014/main" id="{1D6E3099-144C-435F-AB80-48E0729093FE}"/>
              </a:ext>
            </a:extLst>
          </p:cNvPr>
          <p:cNvSpPr/>
          <p:nvPr/>
        </p:nvSpPr>
        <p:spPr>
          <a:xfrm>
            <a:off x="7676884" y="2819795"/>
            <a:ext cx="771408" cy="752593"/>
          </a:xfrm>
          <a:prstGeom prst="rightArrow">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r>
            <a:br>
              <a:rPr lang="en-US" dirty="0"/>
            </a:br>
            <a:r>
              <a:rPr lang="en-US" dirty="0"/>
              <a:t> </a:t>
            </a:r>
            <a:endParaRPr lang="en-US" dirty="0">
              <a:ea typeface="+mn-lt"/>
              <a:cs typeface="+mn-lt"/>
            </a:endParaRPr>
          </a:p>
        </p:txBody>
      </p:sp>
      <p:sp>
        <p:nvSpPr>
          <p:cNvPr id="23" name="TextBox 22">
            <a:extLst>
              <a:ext uri="{FF2B5EF4-FFF2-40B4-BE49-F238E27FC236}">
                <a16:creationId xmlns:a16="http://schemas.microsoft.com/office/drawing/2014/main" id="{70D035A4-DE72-4CD6-A0EF-8F6158097DB0}"/>
              </a:ext>
            </a:extLst>
          </p:cNvPr>
          <p:cNvSpPr txBox="1"/>
          <p:nvPr/>
        </p:nvSpPr>
        <p:spPr>
          <a:xfrm>
            <a:off x="9971846" y="6139478"/>
            <a:ext cx="209425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panose="020B0502020202020204" pitchFamily="34" charset="0"/>
              </a:rPr>
              <a:t>Images by NASA, ESA</a:t>
            </a:r>
            <a:endParaRPr lang="en-US" sz="1050" dirty="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1508690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SATELLITES &amp; SENSORS – Geomorphology</a:t>
            </a:r>
          </a:p>
        </p:txBody>
      </p:sp>
      <p:grpSp>
        <p:nvGrpSpPr>
          <p:cNvPr id="15" name="Group 14">
            <a:extLst>
              <a:ext uri="{FF2B5EF4-FFF2-40B4-BE49-F238E27FC236}">
                <a16:creationId xmlns:a16="http://schemas.microsoft.com/office/drawing/2014/main" id="{E2B74C04-730F-4DD5-90A7-DFBC23FB5818}"/>
              </a:ext>
            </a:extLst>
          </p:cNvPr>
          <p:cNvGrpSpPr/>
          <p:nvPr/>
        </p:nvGrpSpPr>
        <p:grpSpPr>
          <a:xfrm>
            <a:off x="1146898" y="1570335"/>
            <a:ext cx="2570507" cy="3269780"/>
            <a:chOff x="624115" y="1160441"/>
            <a:chExt cx="2325915" cy="3031753"/>
          </a:xfrm>
        </p:grpSpPr>
        <p:pic>
          <p:nvPicPr>
            <p:cNvPr id="4" name="Picture 4" descr="A picture containing satellite, transport&#10;&#10;Description automatically generated">
              <a:extLst>
                <a:ext uri="{FF2B5EF4-FFF2-40B4-BE49-F238E27FC236}">
                  <a16:creationId xmlns:a16="http://schemas.microsoft.com/office/drawing/2014/main" id="{481BAF37-FBFD-410B-81A4-203CCA442452}"/>
                </a:ext>
              </a:extLst>
            </p:cNvPr>
            <p:cNvPicPr>
              <a:picLocks noChangeAspect="1"/>
            </p:cNvPicPr>
            <p:nvPr/>
          </p:nvPicPr>
          <p:blipFill>
            <a:blip r:embed="rId3"/>
            <a:stretch>
              <a:fillRect/>
            </a:stretch>
          </p:blipFill>
          <p:spPr>
            <a:xfrm>
              <a:off x="624115" y="1160441"/>
              <a:ext cx="2325915" cy="2269260"/>
            </a:xfrm>
            <a:prstGeom prst="rect">
              <a:avLst/>
            </a:prstGeom>
          </p:spPr>
        </p:pic>
        <p:sp>
          <p:nvSpPr>
            <p:cNvPr id="8" name="TextBox 7">
              <a:extLst>
                <a:ext uri="{FF2B5EF4-FFF2-40B4-BE49-F238E27FC236}">
                  <a16:creationId xmlns:a16="http://schemas.microsoft.com/office/drawing/2014/main" id="{394C00EC-A8AB-4B91-8672-D8BF7514631E}"/>
                </a:ext>
              </a:extLst>
            </p:cNvPr>
            <p:cNvSpPr txBox="1"/>
            <p:nvPr/>
          </p:nvSpPr>
          <p:spPr>
            <a:xfrm>
              <a:off x="836920" y="3592913"/>
              <a:ext cx="1899556" cy="5992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Landsat 5 TM</a:t>
              </a:r>
            </a:p>
            <a:p>
              <a:pPr algn="ctr"/>
              <a:r>
                <a:rPr lang="en-US" dirty="0">
                  <a:solidFill>
                    <a:schemeClr val="tx1">
                      <a:lumMod val="75000"/>
                      <a:lumOff val="25000"/>
                    </a:schemeClr>
                  </a:solidFill>
                  <a:latin typeface="Century Gothic"/>
                </a:rPr>
                <a:t>Optical Imagery</a:t>
              </a:r>
            </a:p>
          </p:txBody>
        </p:sp>
      </p:grpSp>
      <p:grpSp>
        <p:nvGrpSpPr>
          <p:cNvPr id="12" name="Group 11">
            <a:extLst>
              <a:ext uri="{FF2B5EF4-FFF2-40B4-BE49-F238E27FC236}">
                <a16:creationId xmlns:a16="http://schemas.microsoft.com/office/drawing/2014/main" id="{F42EFBFE-D2DC-414F-83E5-899D5F031869}"/>
              </a:ext>
            </a:extLst>
          </p:cNvPr>
          <p:cNvGrpSpPr/>
          <p:nvPr/>
        </p:nvGrpSpPr>
        <p:grpSpPr>
          <a:xfrm>
            <a:off x="4425354" y="2011214"/>
            <a:ext cx="3345274" cy="2833037"/>
            <a:chOff x="3126459" y="1597959"/>
            <a:chExt cx="3345274" cy="2833037"/>
          </a:xfrm>
        </p:grpSpPr>
        <p:pic>
          <p:nvPicPr>
            <p:cNvPr id="5" name="Picture 5">
              <a:extLst>
                <a:ext uri="{FF2B5EF4-FFF2-40B4-BE49-F238E27FC236}">
                  <a16:creationId xmlns:a16="http://schemas.microsoft.com/office/drawing/2014/main" id="{05D06B70-BE9F-4B28-8AFD-5380386F2E89}"/>
                </a:ext>
              </a:extLst>
            </p:cNvPr>
            <p:cNvPicPr>
              <a:picLocks noChangeAspect="1"/>
            </p:cNvPicPr>
            <p:nvPr/>
          </p:nvPicPr>
          <p:blipFill>
            <a:blip r:embed="rId4"/>
            <a:stretch>
              <a:fillRect/>
            </a:stretch>
          </p:blipFill>
          <p:spPr>
            <a:xfrm>
              <a:off x="3126459" y="1597959"/>
              <a:ext cx="3345274" cy="1350753"/>
            </a:xfrm>
            <a:prstGeom prst="rect">
              <a:avLst/>
            </a:prstGeom>
          </p:spPr>
        </p:pic>
        <p:sp>
          <p:nvSpPr>
            <p:cNvPr id="13" name="TextBox 12">
              <a:extLst>
                <a:ext uri="{FF2B5EF4-FFF2-40B4-BE49-F238E27FC236}">
                  <a16:creationId xmlns:a16="http://schemas.microsoft.com/office/drawing/2014/main" id="{07E09857-4566-4377-B12F-8A60F4BBA74F}"/>
                </a:ext>
              </a:extLst>
            </p:cNvPr>
            <p:cNvSpPr txBox="1"/>
            <p:nvPr/>
          </p:nvSpPr>
          <p:spPr>
            <a:xfrm>
              <a:off x="3771227" y="3784665"/>
              <a:ext cx="20131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Landsat 7 ETM+</a:t>
              </a:r>
            </a:p>
            <a:p>
              <a:pPr algn="ctr"/>
              <a:r>
                <a:rPr lang="en-US" dirty="0">
                  <a:solidFill>
                    <a:schemeClr val="tx1">
                      <a:lumMod val="75000"/>
                      <a:lumOff val="25000"/>
                    </a:schemeClr>
                  </a:solidFill>
                  <a:latin typeface="Century Gothic"/>
                </a:rPr>
                <a:t>Optical Imagery</a:t>
              </a:r>
            </a:p>
          </p:txBody>
        </p:sp>
      </p:grpSp>
      <p:grpSp>
        <p:nvGrpSpPr>
          <p:cNvPr id="11" name="Group 10">
            <a:extLst>
              <a:ext uri="{FF2B5EF4-FFF2-40B4-BE49-F238E27FC236}">
                <a16:creationId xmlns:a16="http://schemas.microsoft.com/office/drawing/2014/main" id="{995E3860-C65F-455C-8AB4-B38B8FA9F703}"/>
              </a:ext>
            </a:extLst>
          </p:cNvPr>
          <p:cNvGrpSpPr/>
          <p:nvPr/>
        </p:nvGrpSpPr>
        <p:grpSpPr>
          <a:xfrm>
            <a:off x="8465657" y="2005714"/>
            <a:ext cx="2627506" cy="2836859"/>
            <a:chOff x="2057057" y="4002468"/>
            <a:chExt cx="1881415" cy="2251340"/>
          </a:xfrm>
        </p:grpSpPr>
        <p:pic>
          <p:nvPicPr>
            <p:cNvPr id="6" name="Picture 6">
              <a:extLst>
                <a:ext uri="{FF2B5EF4-FFF2-40B4-BE49-F238E27FC236}">
                  <a16:creationId xmlns:a16="http://schemas.microsoft.com/office/drawing/2014/main" id="{60B8B5C6-0068-4669-AAD3-D157A1E30B52}"/>
                </a:ext>
              </a:extLst>
            </p:cNvPr>
            <p:cNvPicPr>
              <a:picLocks noChangeAspect="1"/>
            </p:cNvPicPr>
            <p:nvPr/>
          </p:nvPicPr>
          <p:blipFill>
            <a:blip r:embed="rId5"/>
            <a:stretch>
              <a:fillRect/>
            </a:stretch>
          </p:blipFill>
          <p:spPr>
            <a:xfrm>
              <a:off x="2057057" y="4002468"/>
              <a:ext cx="1881415" cy="1534442"/>
            </a:xfrm>
            <a:prstGeom prst="rect">
              <a:avLst/>
            </a:prstGeom>
          </p:spPr>
        </p:pic>
        <p:sp>
          <p:nvSpPr>
            <p:cNvPr id="14" name="TextBox 13">
              <a:extLst>
                <a:ext uri="{FF2B5EF4-FFF2-40B4-BE49-F238E27FC236}">
                  <a16:creationId xmlns:a16="http://schemas.microsoft.com/office/drawing/2014/main" id="{E7B1E3D2-E363-4AB8-A0BA-23EC6AC6A5DB}"/>
                </a:ext>
              </a:extLst>
            </p:cNvPr>
            <p:cNvSpPr txBox="1"/>
            <p:nvPr/>
          </p:nvSpPr>
          <p:spPr>
            <a:xfrm>
              <a:off x="2277896" y="5740878"/>
              <a:ext cx="1441499" cy="512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Landsat 8 OLI</a:t>
              </a:r>
            </a:p>
            <a:p>
              <a:pPr algn="ctr"/>
              <a:r>
                <a:rPr lang="en-US" dirty="0">
                  <a:solidFill>
                    <a:schemeClr val="tx1">
                      <a:lumMod val="75000"/>
                      <a:lumOff val="25000"/>
                    </a:schemeClr>
                  </a:solidFill>
                  <a:latin typeface="Century Gothic"/>
                </a:rPr>
                <a:t>Optical Imagery</a:t>
              </a:r>
            </a:p>
          </p:txBody>
        </p:sp>
      </p:grpSp>
      <p:sp>
        <p:nvSpPr>
          <p:cNvPr id="16" name="TextBox 15">
            <a:extLst>
              <a:ext uri="{FF2B5EF4-FFF2-40B4-BE49-F238E27FC236}">
                <a16:creationId xmlns:a16="http://schemas.microsoft.com/office/drawing/2014/main" id="{70D035A4-DE72-4CD6-A0EF-8F6158097DB0}"/>
              </a:ext>
            </a:extLst>
          </p:cNvPr>
          <p:cNvSpPr txBox="1"/>
          <p:nvPr/>
        </p:nvSpPr>
        <p:spPr>
          <a:xfrm>
            <a:off x="9971846" y="6139478"/>
            <a:ext cx="209425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panose="020B0502020202020204" pitchFamily="34" charset="0"/>
              </a:rPr>
              <a:t>Images by NASA</a:t>
            </a:r>
            <a:endParaRPr lang="en-US" sz="1050" dirty="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429028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A40D9A-8BF4-4826-9BF0-A375E56D3D13}"/>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 – DATA ANALYSIS</a:t>
            </a:r>
            <a:endParaRPr lang="en-US" dirty="0"/>
          </a:p>
        </p:txBody>
      </p:sp>
      <p:sp>
        <p:nvSpPr>
          <p:cNvPr id="2" name="TextBox 1">
            <a:extLst>
              <a:ext uri="{FF2B5EF4-FFF2-40B4-BE49-F238E27FC236}">
                <a16:creationId xmlns:a16="http://schemas.microsoft.com/office/drawing/2014/main" id="{9CE82D9C-B1BE-4BF4-BB43-7C469D903CD5}"/>
              </a:ext>
            </a:extLst>
          </p:cNvPr>
          <p:cNvSpPr txBox="1"/>
          <p:nvPr/>
        </p:nvSpPr>
        <p:spPr>
          <a:xfrm>
            <a:off x="517304" y="1076051"/>
            <a:ext cx="73857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3F3F3F"/>
                </a:solidFill>
                <a:latin typeface="Century Gothic"/>
                <a:ea typeface="+mn-lt"/>
                <a:cs typeface="+mn-lt"/>
              </a:rPr>
              <a:t>Russian Olive Distribution</a:t>
            </a:r>
            <a:endParaRPr lang="en-US" dirty="0">
              <a:solidFill>
                <a:srgbClr val="3F3F3F"/>
              </a:solidFill>
              <a:latin typeface="Century Gothic"/>
              <a:ea typeface="+mn-lt"/>
              <a:cs typeface="+mn-lt"/>
            </a:endParaRPr>
          </a:p>
          <a:p>
            <a:endParaRPr lang="en-US" sz="2800" dirty="0">
              <a:solidFill>
                <a:srgbClr val="3F3F3F"/>
              </a:solidFill>
              <a:latin typeface="Century Gothic"/>
              <a:cs typeface="Calibri"/>
            </a:endParaRPr>
          </a:p>
        </p:txBody>
      </p:sp>
      <p:pic>
        <p:nvPicPr>
          <p:cNvPr id="3" name="Picture 5" descr="Background pattern&#10;&#10;Description automatically generated">
            <a:extLst>
              <a:ext uri="{FF2B5EF4-FFF2-40B4-BE49-F238E27FC236}">
                <a16:creationId xmlns:a16="http://schemas.microsoft.com/office/drawing/2014/main" id="{9A3B4B6C-9E87-4DEE-A68B-011C805237A8}"/>
              </a:ext>
            </a:extLst>
          </p:cNvPr>
          <p:cNvPicPr>
            <a:picLocks noChangeAspect="1"/>
          </p:cNvPicPr>
          <p:nvPr/>
        </p:nvPicPr>
        <p:blipFill>
          <a:blip r:embed="rId3"/>
          <a:stretch>
            <a:fillRect/>
          </a:stretch>
        </p:blipFill>
        <p:spPr>
          <a:xfrm>
            <a:off x="7501627" y="3419494"/>
            <a:ext cx="3370868" cy="2796097"/>
          </a:xfrm>
          <a:prstGeom prst="rect">
            <a:avLst/>
          </a:prstGeom>
        </p:spPr>
      </p:pic>
      <p:sp>
        <p:nvSpPr>
          <p:cNvPr id="1487" name="Flowchart: Off-page Connector 1486">
            <a:extLst>
              <a:ext uri="{FF2B5EF4-FFF2-40B4-BE49-F238E27FC236}">
                <a16:creationId xmlns:a16="http://schemas.microsoft.com/office/drawing/2014/main" id="{0377CA57-128B-460B-95CC-D553D6FA79F7}"/>
              </a:ext>
            </a:extLst>
          </p:cNvPr>
          <p:cNvSpPr/>
          <p:nvPr/>
        </p:nvSpPr>
        <p:spPr>
          <a:xfrm>
            <a:off x="532475" y="1718411"/>
            <a:ext cx="1762278" cy="724699"/>
          </a:xfrm>
          <a:prstGeom prst="flowChartOffpageConnector">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Century Gothic"/>
                <a:cs typeface="Calibri"/>
              </a:rPr>
              <a:t>Process satellite data</a:t>
            </a:r>
            <a:endParaRPr lang="en-US" b="1" dirty="0">
              <a:solidFill>
                <a:schemeClr val="tx1">
                  <a:lumMod val="75000"/>
                  <a:lumOff val="25000"/>
                </a:schemeClr>
              </a:solidFill>
              <a:latin typeface="Century Gothic"/>
            </a:endParaRPr>
          </a:p>
        </p:txBody>
      </p:sp>
      <p:sp>
        <p:nvSpPr>
          <p:cNvPr id="1488" name="Flowchart: Off-page Connector 1487">
            <a:extLst>
              <a:ext uri="{FF2B5EF4-FFF2-40B4-BE49-F238E27FC236}">
                <a16:creationId xmlns:a16="http://schemas.microsoft.com/office/drawing/2014/main" id="{76D9A5DE-2BF5-4975-8FC8-38C24088B3EC}"/>
              </a:ext>
            </a:extLst>
          </p:cNvPr>
          <p:cNvSpPr/>
          <p:nvPr/>
        </p:nvSpPr>
        <p:spPr>
          <a:xfrm>
            <a:off x="513425" y="3018659"/>
            <a:ext cx="1762278" cy="724697"/>
          </a:xfrm>
          <a:prstGeom prst="flowChartOffpageConnector">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Collect ocular samples</a:t>
            </a:r>
            <a:endParaRPr lang="en-US" b="1" dirty="0">
              <a:solidFill>
                <a:schemeClr val="tx1">
                  <a:lumMod val="75000"/>
                  <a:lumOff val="25000"/>
                </a:schemeClr>
              </a:solidFill>
              <a:latin typeface="Century Gothic"/>
            </a:endParaRPr>
          </a:p>
        </p:txBody>
      </p:sp>
      <p:sp>
        <p:nvSpPr>
          <p:cNvPr id="1489" name="Flowchart: Off-page Connector 1488">
            <a:extLst>
              <a:ext uri="{FF2B5EF4-FFF2-40B4-BE49-F238E27FC236}">
                <a16:creationId xmlns:a16="http://schemas.microsoft.com/office/drawing/2014/main" id="{6BBBF3A4-6CC3-4D5F-B45A-B61E1902D987}"/>
              </a:ext>
            </a:extLst>
          </p:cNvPr>
          <p:cNvSpPr/>
          <p:nvPr/>
        </p:nvSpPr>
        <p:spPr>
          <a:xfrm>
            <a:off x="532474" y="4247596"/>
            <a:ext cx="1762278" cy="757212"/>
          </a:xfrm>
          <a:prstGeom prst="flowChartOffpageConnector">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Run Random Forest model</a:t>
            </a:r>
            <a:endParaRPr lang="en-US" b="1" dirty="0">
              <a:solidFill>
                <a:schemeClr val="tx1">
                  <a:lumMod val="75000"/>
                  <a:lumOff val="25000"/>
                </a:schemeClr>
              </a:solidFill>
              <a:latin typeface="Century Gothic"/>
            </a:endParaRPr>
          </a:p>
        </p:txBody>
      </p:sp>
      <p:sp>
        <p:nvSpPr>
          <p:cNvPr id="1491" name="Flowchart: Off-page Connector 1490">
            <a:extLst>
              <a:ext uri="{FF2B5EF4-FFF2-40B4-BE49-F238E27FC236}">
                <a16:creationId xmlns:a16="http://schemas.microsoft.com/office/drawing/2014/main" id="{04C10221-3308-489F-86BB-1FED80A65ED5}"/>
              </a:ext>
            </a:extLst>
          </p:cNvPr>
          <p:cNvSpPr/>
          <p:nvPr/>
        </p:nvSpPr>
        <p:spPr>
          <a:xfrm>
            <a:off x="532474" y="5532332"/>
            <a:ext cx="1762278" cy="757211"/>
          </a:xfrm>
          <a:prstGeom prst="flowChartOffpageConnector">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Evaluate model result</a:t>
            </a:r>
          </a:p>
        </p:txBody>
      </p:sp>
      <p:sp>
        <p:nvSpPr>
          <p:cNvPr id="1492" name="Rectangle: Rounded Corners 1491">
            <a:extLst>
              <a:ext uri="{FF2B5EF4-FFF2-40B4-BE49-F238E27FC236}">
                <a16:creationId xmlns:a16="http://schemas.microsoft.com/office/drawing/2014/main" id="{28C53561-7B8A-4C31-ADFD-0D5B61C815CE}"/>
              </a:ext>
            </a:extLst>
          </p:cNvPr>
          <p:cNvSpPr/>
          <p:nvPr/>
        </p:nvSpPr>
        <p:spPr>
          <a:xfrm>
            <a:off x="2616236" y="1717880"/>
            <a:ext cx="4496351" cy="724698"/>
          </a:xfrm>
          <a:prstGeom prst="roundRect">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Collected Landsat 8 and Sentinel-2 in Google Earth Engine (GEE)</a:t>
            </a:r>
          </a:p>
        </p:txBody>
      </p:sp>
      <p:sp>
        <p:nvSpPr>
          <p:cNvPr id="1493" name="Rectangle: Rounded Corners 1492">
            <a:extLst>
              <a:ext uri="{FF2B5EF4-FFF2-40B4-BE49-F238E27FC236}">
                <a16:creationId xmlns:a16="http://schemas.microsoft.com/office/drawing/2014/main" id="{57DEC3A6-046E-4476-ACB4-6AB61A3D9E02}"/>
              </a:ext>
            </a:extLst>
          </p:cNvPr>
          <p:cNvSpPr/>
          <p:nvPr/>
        </p:nvSpPr>
        <p:spPr>
          <a:xfrm>
            <a:off x="2616236" y="2971216"/>
            <a:ext cx="4496351" cy="724698"/>
          </a:xfrm>
          <a:prstGeom prst="roundRect">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Created sampling procedure in GEE</a:t>
            </a:r>
          </a:p>
        </p:txBody>
      </p:sp>
      <p:sp>
        <p:nvSpPr>
          <p:cNvPr id="1494" name="Rectangle: Rounded Corners 1493">
            <a:extLst>
              <a:ext uri="{FF2B5EF4-FFF2-40B4-BE49-F238E27FC236}">
                <a16:creationId xmlns:a16="http://schemas.microsoft.com/office/drawing/2014/main" id="{ECEF8FAA-414A-447F-B24A-FBDBD4DAF669}"/>
              </a:ext>
            </a:extLst>
          </p:cNvPr>
          <p:cNvSpPr/>
          <p:nvPr/>
        </p:nvSpPr>
        <p:spPr>
          <a:xfrm>
            <a:off x="2616236" y="4247595"/>
            <a:ext cx="4496351" cy="757211"/>
          </a:xfrm>
          <a:prstGeom prst="roundRect">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cs typeface="Calibri"/>
              </a:rPr>
              <a:t>Used predictor variables from literature review</a:t>
            </a:r>
          </a:p>
        </p:txBody>
      </p:sp>
      <p:sp>
        <p:nvSpPr>
          <p:cNvPr id="1496" name="Rectangle: Rounded Corners 1495">
            <a:extLst>
              <a:ext uri="{FF2B5EF4-FFF2-40B4-BE49-F238E27FC236}">
                <a16:creationId xmlns:a16="http://schemas.microsoft.com/office/drawing/2014/main" id="{A347E8B1-85E9-42AF-A61D-68930528F026}"/>
              </a:ext>
            </a:extLst>
          </p:cNvPr>
          <p:cNvSpPr/>
          <p:nvPr/>
        </p:nvSpPr>
        <p:spPr>
          <a:xfrm>
            <a:off x="2616236" y="5485461"/>
            <a:ext cx="4496351" cy="837159"/>
          </a:xfrm>
          <a:prstGeom prst="roundRect">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cs typeface="Calibri" panose="020F0502020204030204"/>
              </a:rPr>
              <a:t>Evaluated different predictor variables in R. Calculated summary statistics</a:t>
            </a:r>
            <a:endParaRPr lang="en-US" dirty="0">
              <a:solidFill>
                <a:srgbClr val="3F3F3F"/>
              </a:solidFill>
              <a:cs typeface="Calibri" panose="020F0502020204030204"/>
            </a:endParaRPr>
          </a:p>
        </p:txBody>
      </p:sp>
      <p:pic>
        <p:nvPicPr>
          <p:cNvPr id="6" name="Picture 7">
            <a:extLst>
              <a:ext uri="{FF2B5EF4-FFF2-40B4-BE49-F238E27FC236}">
                <a16:creationId xmlns:a16="http://schemas.microsoft.com/office/drawing/2014/main" id="{71EE38B8-1B58-412A-8884-9B2366658236}"/>
              </a:ext>
            </a:extLst>
          </p:cNvPr>
          <p:cNvPicPr>
            <a:picLocks noChangeAspect="1"/>
          </p:cNvPicPr>
          <p:nvPr/>
        </p:nvPicPr>
        <p:blipFill>
          <a:blip r:embed="rId4"/>
          <a:stretch>
            <a:fillRect/>
          </a:stretch>
        </p:blipFill>
        <p:spPr>
          <a:xfrm>
            <a:off x="7501222" y="1464562"/>
            <a:ext cx="3365850" cy="1867605"/>
          </a:xfrm>
          <a:prstGeom prst="rect">
            <a:avLst/>
          </a:prstGeom>
        </p:spPr>
      </p:pic>
    </p:spTree>
    <p:extLst>
      <p:ext uri="{BB962C8B-B14F-4D97-AF65-F5344CB8AC3E}">
        <p14:creationId xmlns:p14="http://schemas.microsoft.com/office/powerpoint/2010/main" val="128908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A40D9A-8BF4-4826-9BF0-A375E56D3D13}"/>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 – DATA ANALYSIS</a:t>
            </a:r>
            <a:endParaRPr lang="en-US" dirty="0"/>
          </a:p>
        </p:txBody>
      </p:sp>
      <p:sp>
        <p:nvSpPr>
          <p:cNvPr id="2" name="TextBox 1">
            <a:extLst>
              <a:ext uri="{FF2B5EF4-FFF2-40B4-BE49-F238E27FC236}">
                <a16:creationId xmlns:a16="http://schemas.microsoft.com/office/drawing/2014/main" id="{9CE82D9C-B1BE-4BF4-BB43-7C469D903CD5}"/>
              </a:ext>
            </a:extLst>
          </p:cNvPr>
          <p:cNvSpPr txBox="1"/>
          <p:nvPr/>
        </p:nvSpPr>
        <p:spPr>
          <a:xfrm>
            <a:off x="497334" y="1173471"/>
            <a:ext cx="621344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ea typeface="+mn-lt"/>
                <a:cs typeface="+mn-lt"/>
              </a:rPr>
              <a:t>Stream Channel Time Series</a:t>
            </a:r>
            <a:endParaRPr lang="en-US" dirty="0">
              <a:solidFill>
                <a:schemeClr val="tx1">
                  <a:lumMod val="75000"/>
                  <a:lumOff val="25000"/>
                </a:schemeClr>
              </a:solidFill>
              <a:latin typeface="Century Gothic"/>
            </a:endParaRPr>
          </a:p>
          <a:p>
            <a:endParaRPr lang="en-US" sz="2800" dirty="0">
              <a:solidFill>
                <a:schemeClr val="tx1">
                  <a:lumMod val="75000"/>
                  <a:lumOff val="25000"/>
                </a:schemeClr>
              </a:solidFill>
              <a:latin typeface="Century Gothic"/>
              <a:cs typeface="Calibri" panose="020F0502020204030204"/>
            </a:endParaRPr>
          </a:p>
          <a:p>
            <a:r>
              <a:rPr lang="en-US" dirty="0">
                <a:latin typeface="Century Gothic" panose="020B0502020202020204" pitchFamily="34" charset="0"/>
              </a:rPr>
              <a:t/>
            </a:r>
            <a:br>
              <a:rPr lang="en-US" dirty="0">
                <a:latin typeface="Century Gothic" panose="020B0502020202020204" pitchFamily="34" charset="0"/>
              </a:rPr>
            </a:br>
            <a:endParaRPr lang="en-US" dirty="0">
              <a:solidFill>
                <a:schemeClr val="tx1">
                  <a:lumMod val="75000"/>
                  <a:lumOff val="25000"/>
                </a:schemeClr>
              </a:solidFill>
              <a:latin typeface="Century Gothic" panose="020B0502020202020204" pitchFamily="34" charset="0"/>
            </a:endParaRPr>
          </a:p>
        </p:txBody>
      </p:sp>
      <p:sp>
        <p:nvSpPr>
          <p:cNvPr id="4" name="Flowchart: Off-page Connector 3">
            <a:extLst>
              <a:ext uri="{FF2B5EF4-FFF2-40B4-BE49-F238E27FC236}">
                <a16:creationId xmlns:a16="http://schemas.microsoft.com/office/drawing/2014/main" id="{C0BDAB43-06DC-4B72-81F1-5DCB9D05757B}"/>
              </a:ext>
            </a:extLst>
          </p:cNvPr>
          <p:cNvSpPr/>
          <p:nvPr/>
        </p:nvSpPr>
        <p:spPr>
          <a:xfrm>
            <a:off x="440590" y="1833871"/>
            <a:ext cx="2117063" cy="1015999"/>
          </a:xfrm>
          <a:prstGeom prst="flowChartOffpageConnector">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Century Gothic"/>
                <a:cs typeface="Calibri"/>
              </a:rPr>
              <a:t>Process satellite data</a:t>
            </a:r>
            <a:endParaRPr lang="en-US" b="1" dirty="0">
              <a:solidFill>
                <a:schemeClr val="tx1">
                  <a:lumMod val="75000"/>
                  <a:lumOff val="25000"/>
                </a:schemeClr>
              </a:solidFill>
              <a:latin typeface="Century Gothic"/>
            </a:endParaRPr>
          </a:p>
        </p:txBody>
      </p:sp>
      <p:sp>
        <p:nvSpPr>
          <p:cNvPr id="9" name="Flowchart: Off-page Connector 8">
            <a:extLst>
              <a:ext uri="{FF2B5EF4-FFF2-40B4-BE49-F238E27FC236}">
                <a16:creationId xmlns:a16="http://schemas.microsoft.com/office/drawing/2014/main" id="{D9BA085E-5484-4907-9F88-49B7E2C51C40}"/>
              </a:ext>
            </a:extLst>
          </p:cNvPr>
          <p:cNvSpPr/>
          <p:nvPr/>
        </p:nvSpPr>
        <p:spPr>
          <a:xfrm>
            <a:off x="440590" y="3208689"/>
            <a:ext cx="2117063" cy="963705"/>
          </a:xfrm>
          <a:prstGeom prst="flowChartOffpageConnector">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Track flow of Powder River</a:t>
            </a:r>
          </a:p>
        </p:txBody>
      </p:sp>
      <p:sp>
        <p:nvSpPr>
          <p:cNvPr id="11" name="Flowchart: Off-page Connector 10">
            <a:extLst>
              <a:ext uri="{FF2B5EF4-FFF2-40B4-BE49-F238E27FC236}">
                <a16:creationId xmlns:a16="http://schemas.microsoft.com/office/drawing/2014/main" id="{2E689324-A635-4D51-B5E0-104DE69C475C}"/>
              </a:ext>
            </a:extLst>
          </p:cNvPr>
          <p:cNvSpPr/>
          <p:nvPr/>
        </p:nvSpPr>
        <p:spPr>
          <a:xfrm>
            <a:off x="440588" y="4645513"/>
            <a:ext cx="2117065" cy="1057281"/>
          </a:xfrm>
          <a:prstGeom prst="flowChartOffpageConnector">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River geomorphology change</a:t>
            </a:r>
            <a:endParaRPr lang="en-US" b="1" dirty="0">
              <a:solidFill>
                <a:schemeClr val="tx1">
                  <a:lumMod val="75000"/>
                  <a:lumOff val="25000"/>
                </a:schemeClr>
              </a:solidFill>
              <a:cs typeface="Calibri"/>
            </a:endParaRPr>
          </a:p>
        </p:txBody>
      </p:sp>
      <p:sp>
        <p:nvSpPr>
          <p:cNvPr id="13" name="Rectangle: Rounded Corners 12">
            <a:extLst>
              <a:ext uri="{FF2B5EF4-FFF2-40B4-BE49-F238E27FC236}">
                <a16:creationId xmlns:a16="http://schemas.microsoft.com/office/drawing/2014/main" id="{90AF5B01-3834-4014-8528-1E05E0E61A13}"/>
              </a:ext>
            </a:extLst>
          </p:cNvPr>
          <p:cNvSpPr/>
          <p:nvPr/>
        </p:nvSpPr>
        <p:spPr>
          <a:xfrm>
            <a:off x="2665701" y="1833339"/>
            <a:ext cx="4490414" cy="911411"/>
          </a:xfrm>
          <a:prstGeom prst="roundRect">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Collected Landsat 5, 7, 8 </a:t>
            </a:r>
            <a:endParaRPr lang="en-US" dirty="0">
              <a:solidFill>
                <a:srgbClr val="3F3F3F"/>
              </a:solidFill>
            </a:endParaRPr>
          </a:p>
          <a:p>
            <a:pPr algn="ctr"/>
            <a:r>
              <a:rPr lang="en-US" dirty="0">
                <a:solidFill>
                  <a:srgbClr val="3F3F3F"/>
                </a:solidFill>
                <a:latin typeface="Century Gothic"/>
              </a:rPr>
              <a:t>from 1984-2020</a:t>
            </a:r>
            <a:endParaRPr lang="en-US" dirty="0">
              <a:solidFill>
                <a:srgbClr val="3F3F3F"/>
              </a:solidFill>
              <a:cs typeface="Calibri" panose="020F0502020204030204"/>
            </a:endParaRPr>
          </a:p>
        </p:txBody>
      </p:sp>
      <p:sp>
        <p:nvSpPr>
          <p:cNvPr id="15" name="Rectangle: Rounded Corners 14">
            <a:extLst>
              <a:ext uri="{FF2B5EF4-FFF2-40B4-BE49-F238E27FC236}">
                <a16:creationId xmlns:a16="http://schemas.microsoft.com/office/drawing/2014/main" id="{465EE8A5-72C4-45CD-A30E-B42C0732DB19}"/>
              </a:ext>
            </a:extLst>
          </p:cNvPr>
          <p:cNvSpPr/>
          <p:nvPr/>
        </p:nvSpPr>
        <p:spPr>
          <a:xfrm>
            <a:off x="2665701" y="3205646"/>
            <a:ext cx="4490414" cy="911411"/>
          </a:xfrm>
          <a:prstGeom prst="roundRect">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rPr>
              <a:t>Utilized toolkits in Google Earth Engine and spectral indices</a:t>
            </a:r>
            <a:endParaRPr lang="en-US" dirty="0">
              <a:solidFill>
                <a:srgbClr val="3F3F3F"/>
              </a:solidFill>
            </a:endParaRPr>
          </a:p>
        </p:txBody>
      </p:sp>
      <p:sp>
        <p:nvSpPr>
          <p:cNvPr id="17" name="Rectangle: Rounded Corners 16">
            <a:extLst>
              <a:ext uri="{FF2B5EF4-FFF2-40B4-BE49-F238E27FC236}">
                <a16:creationId xmlns:a16="http://schemas.microsoft.com/office/drawing/2014/main" id="{9E4C5CB0-174D-41CC-B159-7363353B5A59}"/>
              </a:ext>
            </a:extLst>
          </p:cNvPr>
          <p:cNvSpPr/>
          <p:nvPr/>
        </p:nvSpPr>
        <p:spPr>
          <a:xfrm>
            <a:off x="2665701" y="4600249"/>
            <a:ext cx="4490414" cy="1057281"/>
          </a:xfrm>
          <a:prstGeom prst="roundRect">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3F3F3F"/>
                </a:solidFill>
                <a:latin typeface="Century Gothic"/>
                <a:cs typeface="Calibri"/>
              </a:rPr>
              <a:t>Visualized historical decadal changes in river to understand change over time</a:t>
            </a:r>
          </a:p>
        </p:txBody>
      </p:sp>
      <p:pic>
        <p:nvPicPr>
          <p:cNvPr id="6" name="Picture 7" descr="Map&#10;&#10;Description automatically generated">
            <a:extLst>
              <a:ext uri="{FF2B5EF4-FFF2-40B4-BE49-F238E27FC236}">
                <a16:creationId xmlns:a16="http://schemas.microsoft.com/office/drawing/2014/main" id="{C36D9F20-0409-463E-8AC3-AE151623FD29}"/>
              </a:ext>
            </a:extLst>
          </p:cNvPr>
          <p:cNvPicPr>
            <a:picLocks noChangeAspect="1"/>
          </p:cNvPicPr>
          <p:nvPr/>
        </p:nvPicPr>
        <p:blipFill>
          <a:blip r:embed="rId3"/>
          <a:stretch>
            <a:fillRect/>
          </a:stretch>
        </p:blipFill>
        <p:spPr>
          <a:xfrm>
            <a:off x="7405511" y="1549558"/>
            <a:ext cx="3434644" cy="1671569"/>
          </a:xfrm>
          <a:prstGeom prst="rect">
            <a:avLst/>
          </a:prstGeom>
        </p:spPr>
      </p:pic>
      <p:sp>
        <p:nvSpPr>
          <p:cNvPr id="14" name="TextBox 13">
            <a:extLst>
              <a:ext uri="{FF2B5EF4-FFF2-40B4-BE49-F238E27FC236}">
                <a16:creationId xmlns:a16="http://schemas.microsoft.com/office/drawing/2014/main" id="{1A9B4304-9CBB-4DFD-BFFD-67DAD1BD585C}"/>
              </a:ext>
            </a:extLst>
          </p:cNvPr>
          <p:cNvSpPr txBox="1"/>
          <p:nvPr/>
        </p:nvSpPr>
        <p:spPr>
          <a:xfrm>
            <a:off x="8832580" y="5961927"/>
            <a:ext cx="2011680" cy="274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by Diana Robinson</a:t>
            </a:r>
          </a:p>
          <a:p>
            <a:pPr algn="r"/>
            <a:endParaRPr lang="en-US" sz="1100" dirty="0">
              <a:solidFill>
                <a:schemeClr val="tx1">
                  <a:lumMod val="75000"/>
                  <a:lumOff val="25000"/>
                </a:schemeClr>
              </a:solidFill>
              <a:latin typeface="Century Gothic"/>
            </a:endParaRPr>
          </a:p>
        </p:txBody>
      </p:sp>
      <p:pic>
        <p:nvPicPr>
          <p:cNvPr id="1026" name="Picture 2" descr="https://live.staticflickr.com/4196/35263274961_d723374dce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4701" y="3638664"/>
            <a:ext cx="342545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63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DATA COLLECTION – Field Data</a:t>
            </a:r>
            <a:endParaRPr lang="en-US" dirty="0"/>
          </a:p>
        </p:txBody>
      </p:sp>
      <p:sp>
        <p:nvSpPr>
          <p:cNvPr id="10" name="Text Placeholder 3"/>
          <p:cNvSpPr txBox="1">
            <a:spLocks/>
          </p:cNvSpPr>
          <p:nvPr/>
        </p:nvSpPr>
        <p:spPr>
          <a:xfrm>
            <a:off x="2017978" y="2290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entury Gothic" panose="020B0502020202020204" pitchFamily="34" charset="0"/>
            </a:endParaRPr>
          </a:p>
          <a:p>
            <a:pPr>
              <a:lnSpc>
                <a:spcPct val="100000"/>
              </a:lnSpc>
              <a:spcAft>
                <a:spcPts val="600"/>
              </a:spcAft>
              <a:buClr>
                <a:srgbClr val="54AEB2"/>
              </a:buClr>
            </a:pPr>
            <a:endParaRPr lang="en-US" dirty="0">
              <a:solidFill>
                <a:schemeClr val="tx1">
                  <a:lumMod val="75000"/>
                  <a:lumOff val="25000"/>
                </a:schemeClr>
              </a:solidFill>
              <a:latin typeface="Century Gothic" panose="020F0302020204030204"/>
            </a:endParaRPr>
          </a:p>
        </p:txBody>
      </p:sp>
      <p:graphicFrame>
        <p:nvGraphicFramePr>
          <p:cNvPr id="19" name="Table 19">
            <a:extLst>
              <a:ext uri="{FF2B5EF4-FFF2-40B4-BE49-F238E27FC236}">
                <a16:creationId xmlns:a16="http://schemas.microsoft.com/office/drawing/2014/main" id="{D7BAD9F6-05E1-4A42-BE42-FAE1BA6BF1C2}"/>
              </a:ext>
            </a:extLst>
          </p:cNvPr>
          <p:cNvGraphicFramePr>
            <a:graphicFrameLocks noGrp="1"/>
          </p:cNvGraphicFramePr>
          <p:nvPr>
            <p:extLst>
              <p:ext uri="{D42A27DB-BD31-4B8C-83A1-F6EECF244321}">
                <p14:modId xmlns:p14="http://schemas.microsoft.com/office/powerpoint/2010/main" val="3905831186"/>
              </p:ext>
            </p:extLst>
          </p:nvPr>
        </p:nvGraphicFramePr>
        <p:xfrm>
          <a:off x="3109223" y="1585768"/>
          <a:ext cx="8924695" cy="4350727"/>
        </p:xfrm>
        <a:graphic>
          <a:graphicData uri="http://schemas.openxmlformats.org/drawingml/2006/table">
            <a:tbl>
              <a:tblPr firstRow="1" bandRow="1">
                <a:tableStyleId>{5C22544A-7EE6-4342-B048-85BDC9FD1C3A}</a:tableStyleId>
              </a:tblPr>
              <a:tblGrid>
                <a:gridCol w="1781564">
                  <a:extLst>
                    <a:ext uri="{9D8B030D-6E8A-4147-A177-3AD203B41FA5}">
                      <a16:colId xmlns:a16="http://schemas.microsoft.com/office/drawing/2014/main" val="1585224830"/>
                    </a:ext>
                  </a:extLst>
                </a:gridCol>
                <a:gridCol w="1781564">
                  <a:extLst>
                    <a:ext uri="{9D8B030D-6E8A-4147-A177-3AD203B41FA5}">
                      <a16:colId xmlns:a16="http://schemas.microsoft.com/office/drawing/2014/main" val="4156239969"/>
                    </a:ext>
                  </a:extLst>
                </a:gridCol>
                <a:gridCol w="2020007">
                  <a:extLst>
                    <a:ext uri="{9D8B030D-6E8A-4147-A177-3AD203B41FA5}">
                      <a16:colId xmlns:a16="http://schemas.microsoft.com/office/drawing/2014/main" val="871804709"/>
                    </a:ext>
                  </a:extLst>
                </a:gridCol>
                <a:gridCol w="1543122">
                  <a:extLst>
                    <a:ext uri="{9D8B030D-6E8A-4147-A177-3AD203B41FA5}">
                      <a16:colId xmlns:a16="http://schemas.microsoft.com/office/drawing/2014/main" val="4132856416"/>
                    </a:ext>
                  </a:extLst>
                </a:gridCol>
                <a:gridCol w="1798438">
                  <a:extLst>
                    <a:ext uri="{9D8B030D-6E8A-4147-A177-3AD203B41FA5}">
                      <a16:colId xmlns:a16="http://schemas.microsoft.com/office/drawing/2014/main" val="3666904532"/>
                    </a:ext>
                  </a:extLst>
                </a:gridCol>
              </a:tblGrid>
              <a:tr h="700679">
                <a:tc>
                  <a:txBody>
                    <a:bodyPr/>
                    <a:lstStyle/>
                    <a:p>
                      <a:pPr algn="ctr"/>
                      <a:r>
                        <a:rPr lang="en-US" dirty="0">
                          <a:solidFill>
                            <a:schemeClr val="tx1">
                              <a:lumMod val="75000"/>
                              <a:lumOff val="25000"/>
                            </a:schemeClr>
                          </a:solidFill>
                          <a:latin typeface="Century Gothic"/>
                        </a:rPr>
                        <a:t>Source</a:t>
                      </a:r>
                    </a:p>
                  </a:txBody>
                  <a:tcPr anchor="ctr">
                    <a:solidFill>
                      <a:srgbClr val="54AEB2"/>
                    </a:solidFill>
                  </a:tcPr>
                </a:tc>
                <a:tc>
                  <a:txBody>
                    <a:bodyPr/>
                    <a:lstStyle/>
                    <a:p>
                      <a:pPr lvl="0" algn="ctr">
                        <a:buNone/>
                      </a:pPr>
                      <a:r>
                        <a:rPr lang="en-US" dirty="0">
                          <a:solidFill>
                            <a:schemeClr val="tx1">
                              <a:lumMod val="75000"/>
                              <a:lumOff val="25000"/>
                            </a:schemeClr>
                          </a:solidFill>
                          <a:latin typeface="Century Gothic"/>
                        </a:rPr>
                        <a:t>Data Product</a:t>
                      </a:r>
                    </a:p>
                  </a:txBody>
                  <a:tcPr anchor="ctr">
                    <a:solidFill>
                      <a:srgbClr val="54AEB2"/>
                    </a:solidFill>
                  </a:tcPr>
                </a:tc>
                <a:tc>
                  <a:txBody>
                    <a:bodyPr/>
                    <a:lstStyle/>
                    <a:p>
                      <a:pPr algn="ctr"/>
                      <a:r>
                        <a:rPr lang="en-US" dirty="0">
                          <a:solidFill>
                            <a:schemeClr val="tx1">
                              <a:lumMod val="75000"/>
                              <a:lumOff val="25000"/>
                            </a:schemeClr>
                          </a:solidFill>
                          <a:latin typeface="Century Gothic"/>
                        </a:rPr>
                        <a:t>Acquisition Method</a:t>
                      </a:r>
                    </a:p>
                  </a:txBody>
                  <a:tcPr anchor="ctr">
                    <a:solidFill>
                      <a:srgbClr val="54AEB2"/>
                    </a:solidFill>
                  </a:tcPr>
                </a:tc>
                <a:tc>
                  <a:txBody>
                    <a:bodyPr/>
                    <a:lstStyle/>
                    <a:p>
                      <a:pPr algn="ctr"/>
                      <a:r>
                        <a:rPr lang="en-US" dirty="0">
                          <a:solidFill>
                            <a:schemeClr val="tx1">
                              <a:lumMod val="75000"/>
                              <a:lumOff val="25000"/>
                            </a:schemeClr>
                          </a:solidFill>
                          <a:latin typeface="Century Gothic"/>
                        </a:rPr>
                        <a:t>Extent</a:t>
                      </a:r>
                    </a:p>
                  </a:txBody>
                  <a:tcPr anchor="ctr">
                    <a:solidFill>
                      <a:srgbClr val="54AEB2"/>
                    </a:solidFill>
                  </a:tcPr>
                </a:tc>
                <a:tc>
                  <a:txBody>
                    <a:bodyPr/>
                    <a:lstStyle/>
                    <a:p>
                      <a:pPr lvl="0" algn="ctr">
                        <a:buNone/>
                      </a:pPr>
                      <a:r>
                        <a:rPr lang="en-US" dirty="0">
                          <a:solidFill>
                            <a:schemeClr val="tx1">
                              <a:lumMod val="75000"/>
                              <a:lumOff val="25000"/>
                            </a:schemeClr>
                          </a:solidFill>
                          <a:latin typeface="Century Gothic"/>
                        </a:rPr>
                        <a:t>Collection Date</a:t>
                      </a:r>
                    </a:p>
                  </a:txBody>
                  <a:tcPr anchor="ctr">
                    <a:solidFill>
                      <a:srgbClr val="54AEB2"/>
                    </a:solidFill>
                  </a:tcPr>
                </a:tc>
                <a:extLst>
                  <a:ext uri="{0D108BD9-81ED-4DB2-BD59-A6C34878D82A}">
                    <a16:rowId xmlns:a16="http://schemas.microsoft.com/office/drawing/2014/main" val="2996628366"/>
                  </a:ext>
                </a:extLst>
              </a:tr>
              <a:tr h="1059166">
                <a:tc>
                  <a:txBody>
                    <a:bodyPr/>
                    <a:lstStyle/>
                    <a:p>
                      <a:pPr algn="ctr"/>
                      <a:r>
                        <a:rPr lang="en-US" dirty="0">
                          <a:solidFill>
                            <a:schemeClr val="tx1">
                              <a:lumMod val="75000"/>
                              <a:lumOff val="25000"/>
                            </a:schemeClr>
                          </a:solidFill>
                          <a:latin typeface="Century Gothic"/>
                        </a:rPr>
                        <a:t>University of Northern Colorado</a:t>
                      </a:r>
                    </a:p>
                  </a:txBody>
                  <a:tcPr anchor="ctr">
                    <a:solidFill>
                      <a:srgbClr val="CCE7F0"/>
                    </a:solidFill>
                  </a:tcPr>
                </a:tc>
                <a:tc>
                  <a:txBody>
                    <a:bodyPr/>
                    <a:lstStyle/>
                    <a:p>
                      <a:pPr lvl="0" algn="ctr">
                        <a:buNone/>
                      </a:pPr>
                      <a:r>
                        <a:rPr lang="en-US" dirty="0">
                          <a:solidFill>
                            <a:schemeClr val="tx1">
                              <a:lumMod val="75000"/>
                              <a:lumOff val="25000"/>
                            </a:schemeClr>
                          </a:solidFill>
                          <a:latin typeface="Century Gothic"/>
                        </a:rPr>
                        <a:t>% Cover of Russian olive</a:t>
                      </a:r>
                    </a:p>
                  </a:txBody>
                  <a:tcPr anchor="ctr">
                    <a:solidFill>
                      <a:srgbClr val="CCE7F0"/>
                    </a:solidFill>
                  </a:tcPr>
                </a:tc>
                <a:tc>
                  <a:txBody>
                    <a:bodyPr/>
                    <a:lstStyle/>
                    <a:p>
                      <a:pPr algn="ctr"/>
                      <a:r>
                        <a:rPr lang="en-US" dirty="0">
                          <a:solidFill>
                            <a:schemeClr val="tx1">
                              <a:lumMod val="75000"/>
                              <a:lumOff val="25000"/>
                            </a:schemeClr>
                          </a:solidFill>
                          <a:latin typeface="Century Gothic"/>
                        </a:rPr>
                        <a:t>Ground sampling</a:t>
                      </a:r>
                    </a:p>
                  </a:txBody>
                  <a:tcPr anchor="ctr">
                    <a:solidFill>
                      <a:srgbClr val="CCE7F0"/>
                    </a:solidFill>
                  </a:tcPr>
                </a:tc>
                <a:tc>
                  <a:txBody>
                    <a:bodyPr/>
                    <a:lstStyle/>
                    <a:p>
                      <a:pPr algn="ctr"/>
                      <a:r>
                        <a:rPr lang="en-US" dirty="0">
                          <a:solidFill>
                            <a:schemeClr val="tx1">
                              <a:lumMod val="75000"/>
                              <a:lumOff val="25000"/>
                            </a:schemeClr>
                          </a:solidFill>
                          <a:latin typeface="Century Gothic"/>
                        </a:rPr>
                        <a:t>10m plots</a:t>
                      </a:r>
                    </a:p>
                  </a:txBody>
                  <a:tcPr anchor="ctr">
                    <a:solidFill>
                      <a:srgbClr val="CCE7F0"/>
                    </a:solidFill>
                  </a:tcPr>
                </a:tc>
                <a:tc>
                  <a:txBody>
                    <a:bodyPr/>
                    <a:lstStyle/>
                    <a:p>
                      <a:pPr lvl="0" algn="ctr">
                        <a:buNone/>
                      </a:pPr>
                      <a:r>
                        <a:rPr lang="en-US" dirty="0">
                          <a:solidFill>
                            <a:schemeClr val="tx1">
                              <a:lumMod val="75000"/>
                              <a:lumOff val="25000"/>
                            </a:schemeClr>
                          </a:solidFill>
                          <a:latin typeface="Century Gothic"/>
                        </a:rPr>
                        <a:t>June 2021</a:t>
                      </a:r>
                    </a:p>
                  </a:txBody>
                  <a:tcPr anchor="ctr">
                    <a:solidFill>
                      <a:srgbClr val="CCE7F0"/>
                    </a:solidFill>
                  </a:tcPr>
                </a:tc>
                <a:extLst>
                  <a:ext uri="{0D108BD9-81ED-4DB2-BD59-A6C34878D82A}">
                    <a16:rowId xmlns:a16="http://schemas.microsoft.com/office/drawing/2014/main" val="1483224997"/>
                  </a:ext>
                </a:extLst>
              </a:tr>
              <a:tr h="1059166">
                <a:tc>
                  <a:txBody>
                    <a:bodyPr/>
                    <a:lstStyle/>
                    <a:p>
                      <a:pPr algn="ctr"/>
                      <a:r>
                        <a:rPr lang="en-US" dirty="0">
                          <a:solidFill>
                            <a:schemeClr val="tx1">
                              <a:lumMod val="75000"/>
                              <a:lumOff val="25000"/>
                            </a:schemeClr>
                          </a:solidFill>
                          <a:latin typeface="Century Gothic"/>
                        </a:rPr>
                        <a:t>University of Northern Colorado</a:t>
                      </a:r>
                    </a:p>
                  </a:txBody>
                  <a:tcPr anchor="ctr">
                    <a:solidFill>
                      <a:schemeClr val="bg1">
                        <a:lumMod val="95000"/>
                      </a:schemeClr>
                    </a:solidFill>
                  </a:tcPr>
                </a:tc>
                <a:tc>
                  <a:txBody>
                    <a:bodyPr/>
                    <a:lstStyle/>
                    <a:p>
                      <a:pPr lvl="0" algn="ctr">
                        <a:buNone/>
                      </a:pPr>
                      <a:r>
                        <a:rPr lang="en-US" dirty="0">
                          <a:solidFill>
                            <a:schemeClr val="tx1">
                              <a:lumMod val="75000"/>
                              <a:lumOff val="25000"/>
                            </a:schemeClr>
                          </a:solidFill>
                          <a:latin typeface="Century Gothic"/>
                        </a:rPr>
                        <a:t>Canopy height</a:t>
                      </a:r>
                    </a:p>
                  </a:txBody>
                  <a:tcPr anchor="ctr">
                    <a:solidFill>
                      <a:schemeClr val="bg1">
                        <a:lumMod val="95000"/>
                      </a:schemeClr>
                    </a:solidFill>
                  </a:tcPr>
                </a:tc>
                <a:tc>
                  <a:txBody>
                    <a:bodyPr/>
                    <a:lstStyle/>
                    <a:p>
                      <a:pPr algn="ctr"/>
                      <a:r>
                        <a:rPr lang="en-US" dirty="0">
                          <a:solidFill>
                            <a:schemeClr val="tx1">
                              <a:lumMod val="75000"/>
                              <a:lumOff val="25000"/>
                            </a:schemeClr>
                          </a:solidFill>
                          <a:latin typeface="Century Gothic"/>
                        </a:rPr>
                        <a:t>Ground sampling</a:t>
                      </a:r>
                    </a:p>
                  </a:txBody>
                  <a:tcPr anchor="ctr">
                    <a:solidFill>
                      <a:schemeClr val="bg1">
                        <a:lumMod val="95000"/>
                      </a:schemeClr>
                    </a:solidFill>
                  </a:tcPr>
                </a:tc>
                <a:tc>
                  <a:txBody>
                    <a:bodyPr/>
                    <a:lstStyle/>
                    <a:p>
                      <a:pPr algn="ctr"/>
                      <a:r>
                        <a:rPr lang="en-US" dirty="0">
                          <a:solidFill>
                            <a:schemeClr val="tx1">
                              <a:lumMod val="75000"/>
                              <a:lumOff val="25000"/>
                            </a:schemeClr>
                          </a:solidFill>
                          <a:latin typeface="Century Gothic"/>
                        </a:rPr>
                        <a:t>10m plots</a:t>
                      </a:r>
                    </a:p>
                  </a:txBody>
                  <a:tcPr anchor="ctr">
                    <a:solidFill>
                      <a:schemeClr val="bg1">
                        <a:lumMod val="95000"/>
                      </a:schemeClr>
                    </a:solidFill>
                  </a:tcPr>
                </a:tc>
                <a:tc>
                  <a:txBody>
                    <a:bodyPr/>
                    <a:lstStyle/>
                    <a:p>
                      <a:pPr lvl="0" algn="ctr">
                        <a:buNone/>
                      </a:pPr>
                      <a:r>
                        <a:rPr lang="en-US" dirty="0">
                          <a:solidFill>
                            <a:schemeClr val="tx1">
                              <a:lumMod val="75000"/>
                              <a:lumOff val="25000"/>
                            </a:schemeClr>
                          </a:solidFill>
                          <a:latin typeface="Century Gothic"/>
                        </a:rPr>
                        <a:t>June 2021</a:t>
                      </a:r>
                    </a:p>
                  </a:txBody>
                  <a:tcPr anchor="ctr">
                    <a:solidFill>
                      <a:schemeClr val="bg1">
                        <a:lumMod val="95000"/>
                      </a:schemeClr>
                    </a:solidFill>
                  </a:tcPr>
                </a:tc>
                <a:extLst>
                  <a:ext uri="{0D108BD9-81ED-4DB2-BD59-A6C34878D82A}">
                    <a16:rowId xmlns:a16="http://schemas.microsoft.com/office/drawing/2014/main" val="635825751"/>
                  </a:ext>
                </a:extLst>
              </a:tr>
              <a:tr h="1531716">
                <a:tc>
                  <a:txBody>
                    <a:bodyPr/>
                    <a:lstStyle/>
                    <a:p>
                      <a:pPr algn="ctr"/>
                      <a:r>
                        <a:rPr lang="en-US" dirty="0">
                          <a:solidFill>
                            <a:schemeClr val="tx1">
                              <a:lumMod val="75000"/>
                              <a:lumOff val="25000"/>
                            </a:schemeClr>
                          </a:solidFill>
                          <a:latin typeface="Century Gothic"/>
                        </a:rPr>
                        <a:t>2021 Powder River Basin DEVELOP Team</a:t>
                      </a:r>
                    </a:p>
                  </a:txBody>
                  <a:tcPr anchor="ctr">
                    <a:solidFill>
                      <a:srgbClr val="CCE7F0"/>
                    </a:solidFill>
                  </a:tcPr>
                </a:tc>
                <a:tc>
                  <a:txBody>
                    <a:bodyPr/>
                    <a:lstStyle/>
                    <a:p>
                      <a:pPr lvl="0" algn="ctr">
                        <a:buNone/>
                      </a:pPr>
                      <a:r>
                        <a:rPr lang="en-US" dirty="0">
                          <a:solidFill>
                            <a:schemeClr val="tx1">
                              <a:lumMod val="75000"/>
                              <a:lumOff val="25000"/>
                            </a:schemeClr>
                          </a:solidFill>
                          <a:latin typeface="Century Gothic"/>
                        </a:rPr>
                        <a:t>% Cover of Russian olive (additional points)</a:t>
                      </a:r>
                    </a:p>
                  </a:txBody>
                  <a:tcPr anchor="ctr">
                    <a:solidFill>
                      <a:srgbClr val="CCE7F0"/>
                    </a:solidFill>
                  </a:tcPr>
                </a:tc>
                <a:tc>
                  <a:txBody>
                    <a:bodyPr/>
                    <a:lstStyle/>
                    <a:p>
                      <a:pPr algn="ctr"/>
                      <a:r>
                        <a:rPr lang="en-US" dirty="0">
                          <a:solidFill>
                            <a:schemeClr val="tx1">
                              <a:lumMod val="75000"/>
                              <a:lumOff val="25000"/>
                            </a:schemeClr>
                          </a:solidFill>
                          <a:latin typeface="Century Gothic"/>
                        </a:rPr>
                        <a:t>GEE ocular sampling</a:t>
                      </a:r>
                    </a:p>
                  </a:txBody>
                  <a:tcPr anchor="ctr">
                    <a:solidFill>
                      <a:srgbClr val="CCE7F0"/>
                    </a:solidFill>
                  </a:tcPr>
                </a:tc>
                <a:tc>
                  <a:txBody>
                    <a:bodyPr/>
                    <a:lstStyle/>
                    <a:p>
                      <a:pPr algn="ctr"/>
                      <a:r>
                        <a:rPr lang="en-US" dirty="0">
                          <a:solidFill>
                            <a:schemeClr val="tx1">
                              <a:lumMod val="75000"/>
                              <a:lumOff val="25000"/>
                            </a:schemeClr>
                          </a:solidFill>
                          <a:latin typeface="Century Gothic"/>
                        </a:rPr>
                        <a:t>10m plots</a:t>
                      </a:r>
                    </a:p>
                  </a:txBody>
                  <a:tcPr anchor="ctr">
                    <a:solidFill>
                      <a:srgbClr val="CCE7F0"/>
                    </a:solidFill>
                  </a:tcPr>
                </a:tc>
                <a:tc>
                  <a:txBody>
                    <a:bodyPr/>
                    <a:lstStyle/>
                    <a:p>
                      <a:pPr lvl="0" algn="ctr">
                        <a:buNone/>
                      </a:pPr>
                      <a:r>
                        <a:rPr lang="en-US" dirty="0">
                          <a:solidFill>
                            <a:schemeClr val="tx1">
                              <a:lumMod val="75000"/>
                              <a:lumOff val="25000"/>
                            </a:schemeClr>
                          </a:solidFill>
                          <a:latin typeface="Century Gothic"/>
                        </a:rPr>
                        <a:t>June-July 2021</a:t>
                      </a:r>
                    </a:p>
                  </a:txBody>
                  <a:tcPr anchor="ctr">
                    <a:solidFill>
                      <a:srgbClr val="CCE7F0"/>
                    </a:solidFill>
                  </a:tcPr>
                </a:tc>
                <a:extLst>
                  <a:ext uri="{0D108BD9-81ED-4DB2-BD59-A6C34878D82A}">
                    <a16:rowId xmlns:a16="http://schemas.microsoft.com/office/drawing/2014/main" val="4123089490"/>
                  </a:ext>
                </a:extLst>
              </a:tr>
            </a:tbl>
          </a:graphicData>
        </a:graphic>
      </p:graphicFrame>
      <p:pic>
        <p:nvPicPr>
          <p:cNvPr id="2" name="Picture 2" descr="A picture containing grass, outdoor, tree, plant&#10;&#10;Description automatically generated">
            <a:extLst>
              <a:ext uri="{FF2B5EF4-FFF2-40B4-BE49-F238E27FC236}">
                <a16:creationId xmlns:a16="http://schemas.microsoft.com/office/drawing/2014/main" id="{320E0DCD-4726-4D7B-8C92-6BAE6847D1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407" y="4021340"/>
            <a:ext cx="2743200" cy="1543050"/>
          </a:xfrm>
          <a:prstGeom prst="rect">
            <a:avLst/>
          </a:prstGeom>
        </p:spPr>
      </p:pic>
      <p:pic>
        <p:nvPicPr>
          <p:cNvPr id="3" name="Picture 3" descr="A picture containing grass, outdoor, tree, sky&#10;&#10;Description automatically generated">
            <a:extLst>
              <a:ext uri="{FF2B5EF4-FFF2-40B4-BE49-F238E27FC236}">
                <a16:creationId xmlns:a16="http://schemas.microsoft.com/office/drawing/2014/main" id="{1AD57948-97B4-4FA4-A899-5723811B73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429" y="1638300"/>
            <a:ext cx="2743200" cy="2057400"/>
          </a:xfrm>
          <a:prstGeom prst="rect">
            <a:avLst/>
          </a:prstGeom>
        </p:spPr>
      </p:pic>
      <p:sp>
        <p:nvSpPr>
          <p:cNvPr id="4" name="TextBox 3">
            <a:extLst>
              <a:ext uri="{FF2B5EF4-FFF2-40B4-BE49-F238E27FC236}">
                <a16:creationId xmlns:a16="http://schemas.microsoft.com/office/drawing/2014/main" id="{0A652BF2-7367-40CA-8724-893B404BEEDD}"/>
              </a:ext>
            </a:extLst>
          </p:cNvPr>
          <p:cNvSpPr txBox="1"/>
          <p:nvPr/>
        </p:nvSpPr>
        <p:spPr>
          <a:xfrm>
            <a:off x="208430" y="5505608"/>
            <a:ext cx="2743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Images by Dr. Sharon Bywater-Reyes</a:t>
            </a:r>
          </a:p>
          <a:p>
            <a:endParaRPr lang="en-US" sz="105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420583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DATA COLLECTION – Ocular Sampling</a:t>
            </a:r>
            <a:endParaRPr lang="en-US" dirty="0"/>
          </a:p>
        </p:txBody>
      </p:sp>
      <p:sp>
        <p:nvSpPr>
          <p:cNvPr id="10" name="Text Placeholder 3"/>
          <p:cNvSpPr txBox="1">
            <a:spLocks/>
          </p:cNvSpPr>
          <p:nvPr/>
        </p:nvSpPr>
        <p:spPr>
          <a:xfrm>
            <a:off x="2017978" y="2290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entury Gothic" panose="020B0502020202020204" pitchFamily="34" charset="0"/>
            </a:endParaRPr>
          </a:p>
          <a:p>
            <a:pPr>
              <a:lnSpc>
                <a:spcPct val="100000"/>
              </a:lnSpc>
              <a:spcAft>
                <a:spcPts val="600"/>
              </a:spcAft>
              <a:buClr>
                <a:srgbClr val="54AEB2"/>
              </a:buClr>
            </a:pPr>
            <a:endParaRPr lang="en-US" dirty="0">
              <a:solidFill>
                <a:schemeClr val="tx1">
                  <a:lumMod val="75000"/>
                  <a:lumOff val="25000"/>
                </a:schemeClr>
              </a:solidFill>
              <a:latin typeface="Century Gothic" panose="020F0302020204030204"/>
            </a:endParaRPr>
          </a:p>
        </p:txBody>
      </p:sp>
      <p:grpSp>
        <p:nvGrpSpPr>
          <p:cNvPr id="19" name="Group 18">
            <a:extLst>
              <a:ext uri="{FF2B5EF4-FFF2-40B4-BE49-F238E27FC236}">
                <a16:creationId xmlns:a16="http://schemas.microsoft.com/office/drawing/2014/main" id="{7FC78EB2-0D56-4705-B7D9-F77E4BABC7C8}"/>
              </a:ext>
            </a:extLst>
          </p:cNvPr>
          <p:cNvGrpSpPr/>
          <p:nvPr/>
        </p:nvGrpSpPr>
        <p:grpSpPr>
          <a:xfrm>
            <a:off x="562316" y="1717949"/>
            <a:ext cx="10909802" cy="4025171"/>
            <a:chOff x="562316" y="1416912"/>
            <a:chExt cx="10909802" cy="4025171"/>
          </a:xfrm>
        </p:grpSpPr>
        <p:grpSp>
          <p:nvGrpSpPr>
            <p:cNvPr id="15" name="Group 14">
              <a:extLst>
                <a:ext uri="{FF2B5EF4-FFF2-40B4-BE49-F238E27FC236}">
                  <a16:creationId xmlns:a16="http://schemas.microsoft.com/office/drawing/2014/main" id="{8C4410A6-3618-4D3D-ABB7-9B11943B99A0}"/>
                </a:ext>
              </a:extLst>
            </p:cNvPr>
            <p:cNvGrpSpPr/>
            <p:nvPr/>
          </p:nvGrpSpPr>
          <p:grpSpPr>
            <a:xfrm>
              <a:off x="3104619" y="1416912"/>
              <a:ext cx="5983413" cy="4025171"/>
              <a:chOff x="6945980" y="2000766"/>
              <a:chExt cx="6251275" cy="4089018"/>
            </a:xfrm>
          </p:grpSpPr>
          <p:pic>
            <p:nvPicPr>
              <p:cNvPr id="16" name="Picture 15" descr="A picture containing cake, tree, piece, chocolate&#10;&#10;Description automatically generated">
                <a:extLst>
                  <a:ext uri="{FF2B5EF4-FFF2-40B4-BE49-F238E27FC236}">
                    <a16:creationId xmlns:a16="http://schemas.microsoft.com/office/drawing/2014/main" id="{EFFC403E-17DE-46A7-A715-1FB6BFDD50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5980" y="2000766"/>
                <a:ext cx="6251275" cy="4089018"/>
              </a:xfrm>
              <a:prstGeom prst="rect">
                <a:avLst/>
              </a:prstGeom>
            </p:spPr>
          </p:pic>
          <p:pic>
            <p:nvPicPr>
              <p:cNvPr id="17" name="Picture 16" descr="Shape, circle&#10;&#10;Description automatically generated">
                <a:extLst>
                  <a:ext uri="{FF2B5EF4-FFF2-40B4-BE49-F238E27FC236}">
                    <a16:creationId xmlns:a16="http://schemas.microsoft.com/office/drawing/2014/main" id="{C810176D-00DE-4C16-B374-CDA129852DC0}"/>
                  </a:ext>
                </a:extLst>
              </p:cNvPr>
              <p:cNvPicPr>
                <a:picLocks noChangeAspect="1"/>
              </p:cNvPicPr>
              <p:nvPr/>
            </p:nvPicPr>
            <p:blipFill>
              <a:blip r:embed="rId4"/>
              <a:stretch>
                <a:fillRect/>
              </a:stretch>
            </p:blipFill>
            <p:spPr>
              <a:xfrm>
                <a:off x="8281456" y="2221327"/>
                <a:ext cx="1107417" cy="1074349"/>
              </a:xfrm>
              <a:prstGeom prst="rect">
                <a:avLst/>
              </a:prstGeom>
            </p:spPr>
          </p:pic>
          <p:pic>
            <p:nvPicPr>
              <p:cNvPr id="20" name="Picture 19" descr="Shape, circle&#10;&#10;Description automatically generated">
                <a:extLst>
                  <a:ext uri="{FF2B5EF4-FFF2-40B4-BE49-F238E27FC236}">
                    <a16:creationId xmlns:a16="http://schemas.microsoft.com/office/drawing/2014/main" id="{5F058829-7848-4592-A6F7-B38D9EAAD230}"/>
                  </a:ext>
                </a:extLst>
              </p:cNvPr>
              <p:cNvPicPr>
                <a:picLocks noChangeAspect="1"/>
              </p:cNvPicPr>
              <p:nvPr/>
            </p:nvPicPr>
            <p:blipFill>
              <a:blip r:embed="rId5"/>
              <a:stretch>
                <a:fillRect/>
              </a:stretch>
            </p:blipFill>
            <p:spPr>
              <a:xfrm>
                <a:off x="8474772" y="4484198"/>
                <a:ext cx="1464129" cy="1397883"/>
              </a:xfrm>
              <a:prstGeom prst="rect">
                <a:avLst/>
              </a:prstGeom>
            </p:spPr>
          </p:pic>
          <p:pic>
            <p:nvPicPr>
              <p:cNvPr id="21" name="Picture 20" descr="Shape, circle&#10;&#10;Description automatically generated">
                <a:extLst>
                  <a:ext uri="{FF2B5EF4-FFF2-40B4-BE49-F238E27FC236}">
                    <a16:creationId xmlns:a16="http://schemas.microsoft.com/office/drawing/2014/main" id="{9D0569A3-DB52-40C4-8C30-6B07FFAE207F}"/>
                  </a:ext>
                </a:extLst>
              </p:cNvPr>
              <p:cNvPicPr>
                <a:picLocks noChangeAspect="1"/>
              </p:cNvPicPr>
              <p:nvPr/>
            </p:nvPicPr>
            <p:blipFill>
              <a:blip r:embed="rId5"/>
              <a:stretch>
                <a:fillRect/>
              </a:stretch>
            </p:blipFill>
            <p:spPr>
              <a:xfrm>
                <a:off x="11640700" y="4248341"/>
                <a:ext cx="1464129" cy="1397883"/>
              </a:xfrm>
              <a:prstGeom prst="rect">
                <a:avLst/>
              </a:prstGeom>
            </p:spPr>
          </p:pic>
        </p:grpSp>
        <p:sp>
          <p:nvSpPr>
            <p:cNvPr id="2" name="TextBox 1">
              <a:extLst>
                <a:ext uri="{FF2B5EF4-FFF2-40B4-BE49-F238E27FC236}">
                  <a16:creationId xmlns:a16="http://schemas.microsoft.com/office/drawing/2014/main" id="{D0503870-9500-4410-B357-C6DA29C9A021}"/>
                </a:ext>
              </a:extLst>
            </p:cNvPr>
            <p:cNvSpPr txBox="1"/>
            <p:nvPr/>
          </p:nvSpPr>
          <p:spPr>
            <a:xfrm>
              <a:off x="1322329" y="1604698"/>
              <a:ext cx="16838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j-lt"/>
                  <a:cs typeface="+mj-lt"/>
                </a:rPr>
                <a:t>Russian olive</a:t>
              </a:r>
            </a:p>
          </p:txBody>
        </p:sp>
        <p:sp>
          <p:nvSpPr>
            <p:cNvPr id="34" name="TextBox 33">
              <a:extLst>
                <a:ext uri="{FF2B5EF4-FFF2-40B4-BE49-F238E27FC236}">
                  <a16:creationId xmlns:a16="http://schemas.microsoft.com/office/drawing/2014/main" id="{A8B692A7-393B-4DED-B6E7-AE7E5E3357E8}"/>
                </a:ext>
              </a:extLst>
            </p:cNvPr>
            <p:cNvSpPr txBox="1"/>
            <p:nvPr/>
          </p:nvSpPr>
          <p:spPr>
            <a:xfrm>
              <a:off x="562316" y="3958731"/>
              <a:ext cx="26550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ea typeface="+mj-lt"/>
                  <a:cs typeface="+mj-lt"/>
                </a:rPr>
                <a:t>Grass or other small herbaceous plant</a:t>
              </a: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29EE55C2-FA03-4F59-BB56-FFCB87CCE90D}"/>
                </a:ext>
              </a:extLst>
            </p:cNvPr>
            <p:cNvSpPr txBox="1"/>
            <p:nvPr/>
          </p:nvSpPr>
          <p:spPr>
            <a:xfrm>
              <a:off x="9616106" y="1420032"/>
              <a:ext cx="16838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j-lt"/>
                  <a:cs typeface="+mj-lt"/>
                </a:rPr>
                <a:t>Powder River</a:t>
              </a:r>
              <a:endParaRPr lang="en-US" dirty="0"/>
            </a:p>
          </p:txBody>
        </p:sp>
        <p:sp>
          <p:nvSpPr>
            <p:cNvPr id="36" name="TextBox 35">
              <a:extLst>
                <a:ext uri="{FF2B5EF4-FFF2-40B4-BE49-F238E27FC236}">
                  <a16:creationId xmlns:a16="http://schemas.microsoft.com/office/drawing/2014/main" id="{A943043D-3410-465D-B476-08EB34A508EE}"/>
                </a:ext>
              </a:extLst>
            </p:cNvPr>
            <p:cNvSpPr txBox="1"/>
            <p:nvPr/>
          </p:nvSpPr>
          <p:spPr>
            <a:xfrm>
              <a:off x="9788283" y="3861567"/>
              <a:ext cx="16838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ea typeface="+mj-lt"/>
                  <a:cs typeface="+mj-lt"/>
                </a:rPr>
                <a:t>Cottonwood</a:t>
              </a:r>
              <a:endParaRPr lang="en-US" dirty="0"/>
            </a:p>
          </p:txBody>
        </p:sp>
      </p:grpSp>
      <p:sp>
        <p:nvSpPr>
          <p:cNvPr id="13" name="Right Arrow 12">
            <a:extLst>
              <a:ext uri="{FF2B5EF4-FFF2-40B4-BE49-F238E27FC236}">
                <a16:creationId xmlns:a16="http://schemas.microsoft.com/office/drawing/2014/main" id="{ED8E54A2-FB38-8F4F-BCB0-DD0BFA472299}"/>
              </a:ext>
            </a:extLst>
          </p:cNvPr>
          <p:cNvSpPr/>
          <p:nvPr/>
        </p:nvSpPr>
        <p:spPr>
          <a:xfrm rot="511426">
            <a:off x="3589193" y="2114641"/>
            <a:ext cx="778668" cy="540867"/>
          </a:xfrm>
          <a:prstGeom prst="rightArrow">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Arrow 32">
            <a:extLst>
              <a:ext uri="{FF2B5EF4-FFF2-40B4-BE49-F238E27FC236}">
                <a16:creationId xmlns:a16="http://schemas.microsoft.com/office/drawing/2014/main" id="{5038CABE-C5AB-1144-9FFC-F28C8C473844}"/>
              </a:ext>
            </a:extLst>
          </p:cNvPr>
          <p:cNvSpPr/>
          <p:nvPr/>
        </p:nvSpPr>
        <p:spPr>
          <a:xfrm rot="511426">
            <a:off x="3754341" y="4484926"/>
            <a:ext cx="778668" cy="540867"/>
          </a:xfrm>
          <a:prstGeom prst="rightArrow">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Arrow 36">
            <a:extLst>
              <a:ext uri="{FF2B5EF4-FFF2-40B4-BE49-F238E27FC236}">
                <a16:creationId xmlns:a16="http://schemas.microsoft.com/office/drawing/2014/main" id="{D4D3C038-E51D-0D4A-8EA3-6C58D4AA0435}"/>
              </a:ext>
            </a:extLst>
          </p:cNvPr>
          <p:cNvSpPr/>
          <p:nvPr/>
        </p:nvSpPr>
        <p:spPr>
          <a:xfrm rot="10007558">
            <a:off x="8777469" y="1789488"/>
            <a:ext cx="778668" cy="540867"/>
          </a:xfrm>
          <a:prstGeom prst="rightArrow">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a:extLst>
              <a:ext uri="{FF2B5EF4-FFF2-40B4-BE49-F238E27FC236}">
                <a16:creationId xmlns:a16="http://schemas.microsoft.com/office/drawing/2014/main" id="{0C902234-4AE8-E845-9B32-D2392BF0D8B5}"/>
              </a:ext>
            </a:extLst>
          </p:cNvPr>
          <p:cNvSpPr/>
          <p:nvPr/>
        </p:nvSpPr>
        <p:spPr>
          <a:xfrm rot="10007558">
            <a:off x="9003845" y="4227965"/>
            <a:ext cx="778668" cy="540867"/>
          </a:xfrm>
          <a:prstGeom prst="rightArrow">
            <a:avLst/>
          </a:prstGeom>
          <a:solidFill>
            <a:srgbClr val="CC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6176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0A5E4E-0756-485C-80B2-1EDD88C7285E}"/>
              </a:ext>
            </a:extLst>
          </p:cNvPr>
          <p:cNvSpPr txBox="1">
            <a:spLocks/>
          </p:cNvSpPr>
          <p:nvPr/>
        </p:nvSpPr>
        <p:spPr>
          <a:xfrm>
            <a:off x="495300" y="1884680"/>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and Conclusions</a:t>
            </a:r>
            <a:endParaRPr lang="en-US" dirty="0"/>
          </a:p>
        </p:txBody>
      </p:sp>
    </p:spTree>
    <p:extLst>
      <p:ext uri="{BB962C8B-B14F-4D97-AF65-F5344CB8AC3E}">
        <p14:creationId xmlns:p14="http://schemas.microsoft.com/office/powerpoint/2010/main" val="3203487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Percent Cover</a:t>
            </a:r>
            <a:endParaRPr lang="en-US" dirty="0"/>
          </a:p>
        </p:txBody>
      </p:sp>
      <p:sp>
        <p:nvSpPr>
          <p:cNvPr id="2" name="TextBox 1">
            <a:extLst>
              <a:ext uri="{FF2B5EF4-FFF2-40B4-BE49-F238E27FC236}">
                <a16:creationId xmlns:a16="http://schemas.microsoft.com/office/drawing/2014/main" id="{AEE24B34-B1F3-4C58-B3E7-046CEB82BE71}"/>
              </a:ext>
            </a:extLst>
          </p:cNvPr>
          <p:cNvSpPr txBox="1"/>
          <p:nvPr/>
        </p:nvSpPr>
        <p:spPr>
          <a:xfrm>
            <a:off x="359889" y="2192172"/>
            <a:ext cx="6208219" cy="2934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Clr>
                <a:srgbClr val="54AEB2"/>
              </a:buClr>
              <a:buFont typeface="Arial"/>
              <a:buChar char="•"/>
            </a:pPr>
            <a:r>
              <a:rPr lang="en-US" sz="2800" dirty="0">
                <a:solidFill>
                  <a:schemeClr val="tx1">
                    <a:lumMod val="75000"/>
                    <a:lumOff val="25000"/>
                  </a:schemeClr>
                </a:solidFill>
                <a:latin typeface="Century Gothic"/>
                <a:ea typeface="+mn-lt"/>
                <a:cs typeface="+mn-lt"/>
              </a:rPr>
              <a:t>Successfully differentiated Russian olive</a:t>
            </a:r>
            <a:endParaRPr lang="en-US" sz="2800" dirty="0">
              <a:solidFill>
                <a:schemeClr val="tx1">
                  <a:lumMod val="75000"/>
                  <a:lumOff val="25000"/>
                </a:schemeClr>
              </a:solidFill>
              <a:latin typeface="Century Gothic"/>
              <a:cs typeface="Calibri" panose="020F0502020204030204"/>
            </a:endParaRPr>
          </a:p>
          <a:p>
            <a:pPr marL="285750" indent="-285750">
              <a:spcBef>
                <a:spcPts val="1000"/>
              </a:spcBef>
              <a:buClr>
                <a:srgbClr val="54AEB2"/>
              </a:buClr>
              <a:buFont typeface="Arial"/>
              <a:buChar char="•"/>
            </a:pPr>
            <a:r>
              <a:rPr lang="en-US" sz="2800" dirty="0">
                <a:solidFill>
                  <a:schemeClr val="tx1">
                    <a:lumMod val="75000"/>
                    <a:lumOff val="25000"/>
                  </a:schemeClr>
                </a:solidFill>
                <a:latin typeface="Century Gothic"/>
                <a:ea typeface="+mn-lt"/>
                <a:cs typeface="+mn-lt"/>
              </a:rPr>
              <a:t>Russian olive is more prevalent in the Montana portion of the study area than in Wyoming</a:t>
            </a:r>
            <a:endParaRPr lang="en-US" sz="2800" dirty="0">
              <a:solidFill>
                <a:schemeClr val="tx1">
                  <a:lumMod val="75000"/>
                  <a:lumOff val="25000"/>
                </a:schemeClr>
              </a:solidFill>
              <a:latin typeface="Century Gothic"/>
              <a:cs typeface="Calibri"/>
            </a:endParaRPr>
          </a:p>
          <a:p>
            <a:pPr marL="285750" indent="-285750">
              <a:spcBef>
                <a:spcPts val="1000"/>
              </a:spcBef>
              <a:buFont typeface="Arial"/>
              <a:buChar char="•"/>
            </a:pPr>
            <a:endParaRPr lang="en-US" sz="2800" dirty="0">
              <a:solidFill>
                <a:schemeClr val="tx1">
                  <a:lumMod val="75000"/>
                  <a:lumOff val="25000"/>
                </a:schemeClr>
              </a:solidFill>
              <a:latin typeface="Century Gothic"/>
              <a:cs typeface="Calibri"/>
            </a:endParaRPr>
          </a:p>
        </p:txBody>
      </p:sp>
      <p:sp>
        <p:nvSpPr>
          <p:cNvPr id="3" name="TextBox 2">
            <a:extLst>
              <a:ext uri="{FF2B5EF4-FFF2-40B4-BE49-F238E27FC236}">
                <a16:creationId xmlns:a16="http://schemas.microsoft.com/office/drawing/2014/main" id="{9B9A6C29-199E-4035-A49B-25C66E5608FB}"/>
              </a:ext>
            </a:extLst>
          </p:cNvPr>
          <p:cNvSpPr txBox="1"/>
          <p:nvPr/>
        </p:nvSpPr>
        <p:spPr>
          <a:xfrm>
            <a:off x="8564880" y="474472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rPr>
              <a:t>Placeholder for an image of model output</a:t>
            </a:r>
            <a:endParaRPr lang="en-US" dirty="0">
              <a:solidFill>
                <a:srgbClr val="FFFFFF"/>
              </a:solidFill>
              <a:cs typeface="Calibri"/>
            </a:endParaRPr>
          </a:p>
        </p:txBody>
      </p:sp>
      <p:pic>
        <p:nvPicPr>
          <p:cNvPr id="6" name="Picture 6" descr="Map&#10;&#10;Description automatically generated">
            <a:extLst>
              <a:ext uri="{FF2B5EF4-FFF2-40B4-BE49-F238E27FC236}">
                <a16:creationId xmlns:a16="http://schemas.microsoft.com/office/drawing/2014/main" id="{CEAB8E16-BE18-4041-B532-634083C5E078}"/>
              </a:ext>
            </a:extLst>
          </p:cNvPr>
          <p:cNvPicPr>
            <a:picLocks noChangeAspect="1"/>
          </p:cNvPicPr>
          <p:nvPr/>
        </p:nvPicPr>
        <p:blipFill>
          <a:blip r:embed="rId3"/>
          <a:stretch>
            <a:fillRect/>
          </a:stretch>
        </p:blipFill>
        <p:spPr>
          <a:xfrm>
            <a:off x="7106383" y="381097"/>
            <a:ext cx="4201256" cy="5949267"/>
          </a:xfrm>
          <a:prstGeom prst="rect">
            <a:avLst/>
          </a:prstGeom>
        </p:spPr>
      </p:pic>
      <p:pic>
        <p:nvPicPr>
          <p:cNvPr id="5" name="Picture 7">
            <a:extLst>
              <a:ext uri="{FF2B5EF4-FFF2-40B4-BE49-F238E27FC236}">
                <a16:creationId xmlns:a16="http://schemas.microsoft.com/office/drawing/2014/main" id="{CE0BB787-F2AD-4205-81BC-E9FAABE930D9}"/>
              </a:ext>
            </a:extLst>
          </p:cNvPr>
          <p:cNvPicPr>
            <a:picLocks noChangeAspect="1"/>
          </p:cNvPicPr>
          <p:nvPr/>
        </p:nvPicPr>
        <p:blipFill>
          <a:blip r:embed="rId4"/>
          <a:stretch>
            <a:fillRect/>
          </a:stretch>
        </p:blipFill>
        <p:spPr>
          <a:xfrm>
            <a:off x="7106508" y="214820"/>
            <a:ext cx="4198551" cy="6167898"/>
          </a:xfrm>
          <a:prstGeom prst="rect">
            <a:avLst/>
          </a:prstGeom>
        </p:spPr>
      </p:pic>
      <p:grpSp>
        <p:nvGrpSpPr>
          <p:cNvPr id="14" name="Group 13">
            <a:extLst>
              <a:ext uri="{FF2B5EF4-FFF2-40B4-BE49-F238E27FC236}">
                <a16:creationId xmlns:a16="http://schemas.microsoft.com/office/drawing/2014/main" id="{4AECADA8-72B0-406F-A4AB-6A6743B96EA2}"/>
              </a:ext>
            </a:extLst>
          </p:cNvPr>
          <p:cNvGrpSpPr/>
          <p:nvPr/>
        </p:nvGrpSpPr>
        <p:grpSpPr>
          <a:xfrm>
            <a:off x="10076328" y="5392269"/>
            <a:ext cx="1291853" cy="889000"/>
            <a:chOff x="3203387" y="4831975"/>
            <a:chExt cx="1321735" cy="889000"/>
          </a:xfrm>
        </p:grpSpPr>
        <p:sp>
          <p:nvSpPr>
            <p:cNvPr id="11" name="Rectangle 10">
              <a:extLst>
                <a:ext uri="{FF2B5EF4-FFF2-40B4-BE49-F238E27FC236}">
                  <a16:creationId xmlns:a16="http://schemas.microsoft.com/office/drawing/2014/main" id="{790EE234-F1FE-48B1-BDAC-85701F8BE0C1}"/>
                </a:ext>
              </a:extLst>
            </p:cNvPr>
            <p:cNvSpPr/>
            <p:nvPr/>
          </p:nvSpPr>
          <p:spPr>
            <a:xfrm>
              <a:off x="3203387" y="4831975"/>
              <a:ext cx="1178279" cy="889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0">
              <a:extLst>
                <a:ext uri="{FF2B5EF4-FFF2-40B4-BE49-F238E27FC236}">
                  <a16:creationId xmlns:a16="http://schemas.microsoft.com/office/drawing/2014/main" id="{7996432C-2827-4037-80B0-FE03E95CA860}"/>
                </a:ext>
              </a:extLst>
            </p:cNvPr>
            <p:cNvPicPr>
              <a:picLocks noChangeAspect="1"/>
            </p:cNvPicPr>
            <p:nvPr/>
          </p:nvPicPr>
          <p:blipFill>
            <a:blip r:embed="rId5"/>
            <a:stretch>
              <a:fillRect/>
            </a:stretch>
          </p:blipFill>
          <p:spPr>
            <a:xfrm>
              <a:off x="3311152" y="4936751"/>
              <a:ext cx="400050" cy="704850"/>
            </a:xfrm>
            <a:prstGeom prst="rect">
              <a:avLst/>
            </a:prstGeom>
          </p:spPr>
        </p:pic>
        <p:sp>
          <p:nvSpPr>
            <p:cNvPr id="12" name="TextBox 11">
              <a:extLst>
                <a:ext uri="{FF2B5EF4-FFF2-40B4-BE49-F238E27FC236}">
                  <a16:creationId xmlns:a16="http://schemas.microsoft.com/office/drawing/2014/main" id="{F8D0F5CF-A86D-4E93-8AA6-17B391D00DB6}"/>
                </a:ext>
              </a:extLst>
            </p:cNvPr>
            <p:cNvSpPr txBox="1"/>
            <p:nvPr/>
          </p:nvSpPr>
          <p:spPr>
            <a:xfrm>
              <a:off x="3716804" y="4874746"/>
              <a:ext cx="7709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100%</a:t>
              </a:r>
            </a:p>
          </p:txBody>
        </p:sp>
        <p:sp>
          <p:nvSpPr>
            <p:cNvPr id="13" name="TextBox 12">
              <a:extLst>
                <a:ext uri="{FF2B5EF4-FFF2-40B4-BE49-F238E27FC236}">
                  <a16:creationId xmlns:a16="http://schemas.microsoft.com/office/drawing/2014/main" id="{1BB50A26-D2FF-4D30-87CA-43DE187092E2}"/>
                </a:ext>
              </a:extLst>
            </p:cNvPr>
            <p:cNvSpPr txBox="1"/>
            <p:nvPr/>
          </p:nvSpPr>
          <p:spPr>
            <a:xfrm>
              <a:off x="3754157" y="5397687"/>
              <a:ext cx="7709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p>
          </p:txBody>
        </p:sp>
      </p:grpSp>
      <p:sp>
        <p:nvSpPr>
          <p:cNvPr id="4" name="TextBox 3">
            <a:extLst>
              <a:ext uri="{FF2B5EF4-FFF2-40B4-BE49-F238E27FC236}">
                <a16:creationId xmlns:a16="http://schemas.microsoft.com/office/drawing/2014/main" id="{0C6D404E-48B4-6D48-BAD1-7C406301FC65}"/>
              </a:ext>
            </a:extLst>
          </p:cNvPr>
          <p:cNvSpPr txBox="1"/>
          <p:nvPr/>
        </p:nvSpPr>
        <p:spPr>
          <a:xfrm>
            <a:off x="10018298" y="4880291"/>
            <a:ext cx="1192696" cy="553998"/>
          </a:xfrm>
          <a:prstGeom prst="rect">
            <a:avLst/>
          </a:prstGeom>
          <a:noFill/>
        </p:spPr>
        <p:txBody>
          <a:bodyPr wrap="square" rtlCol="0">
            <a:spAutoFit/>
          </a:bodyPr>
          <a:lstStyle/>
          <a:p>
            <a:pPr algn="ctr"/>
            <a:r>
              <a:rPr lang="en-US" sz="1500" dirty="0">
                <a:solidFill>
                  <a:schemeClr val="bg1">
                    <a:lumMod val="85000"/>
                  </a:schemeClr>
                </a:solidFill>
                <a:latin typeface="Century Gothic" panose="020B0502020202020204" pitchFamily="34" charset="0"/>
              </a:rPr>
              <a:t>% Russian Olive</a:t>
            </a:r>
          </a:p>
        </p:txBody>
      </p:sp>
    </p:spTree>
    <p:extLst>
      <p:ext uri="{BB962C8B-B14F-4D97-AF65-F5344CB8AC3E}">
        <p14:creationId xmlns:p14="http://schemas.microsoft.com/office/powerpoint/2010/main" val="3809527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D01A01-595A-4B0B-871C-E09053814D90}"/>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Percent Cover</a:t>
            </a:r>
            <a:endParaRPr lang="en-US" dirty="0"/>
          </a:p>
        </p:txBody>
      </p:sp>
      <p:pic>
        <p:nvPicPr>
          <p:cNvPr id="2" name="Picture 3">
            <a:extLst>
              <a:ext uri="{FF2B5EF4-FFF2-40B4-BE49-F238E27FC236}">
                <a16:creationId xmlns:a16="http://schemas.microsoft.com/office/drawing/2014/main" id="{A90A9FA1-5B15-472D-8C89-48AF716FB779}"/>
              </a:ext>
            </a:extLst>
          </p:cNvPr>
          <p:cNvPicPr>
            <a:picLocks noChangeAspect="1"/>
          </p:cNvPicPr>
          <p:nvPr/>
        </p:nvPicPr>
        <p:blipFill rotWithShape="1">
          <a:blip r:embed="rId3"/>
          <a:srcRect l="21159" r="126"/>
          <a:stretch/>
        </p:blipFill>
        <p:spPr>
          <a:xfrm>
            <a:off x="258583" y="992626"/>
            <a:ext cx="5585844" cy="5114889"/>
          </a:xfrm>
          <a:prstGeom prst="rect">
            <a:avLst/>
          </a:prstGeom>
        </p:spPr>
      </p:pic>
      <p:pic>
        <p:nvPicPr>
          <p:cNvPr id="4" name="Picture 4" descr="A picture containing sport, swimming, water sport, ocean floor&#10;&#10;Description automatically generated">
            <a:extLst>
              <a:ext uri="{FF2B5EF4-FFF2-40B4-BE49-F238E27FC236}">
                <a16:creationId xmlns:a16="http://schemas.microsoft.com/office/drawing/2014/main" id="{AAE4F82D-58F7-4C01-AF4E-F99D0502F8ED}"/>
              </a:ext>
            </a:extLst>
          </p:cNvPr>
          <p:cNvPicPr>
            <a:picLocks noChangeAspect="1"/>
          </p:cNvPicPr>
          <p:nvPr/>
        </p:nvPicPr>
        <p:blipFill rotWithShape="1">
          <a:blip r:embed="rId4"/>
          <a:srcRect l="19543" t="-38" r="-127" b="-137"/>
          <a:stretch/>
        </p:blipFill>
        <p:spPr>
          <a:xfrm>
            <a:off x="6138562" y="994103"/>
            <a:ext cx="5666838" cy="5113985"/>
          </a:xfrm>
          <a:prstGeom prst="rect">
            <a:avLst/>
          </a:prstGeom>
        </p:spPr>
      </p:pic>
      <p:sp>
        <p:nvSpPr>
          <p:cNvPr id="8" name="Rectangle 7">
            <a:extLst>
              <a:ext uri="{FF2B5EF4-FFF2-40B4-BE49-F238E27FC236}">
                <a16:creationId xmlns:a16="http://schemas.microsoft.com/office/drawing/2014/main" id="{987C99CE-D4CE-48E3-8B22-DAD3527B5ADD}"/>
              </a:ext>
            </a:extLst>
          </p:cNvPr>
          <p:cNvSpPr/>
          <p:nvPr/>
        </p:nvSpPr>
        <p:spPr>
          <a:xfrm>
            <a:off x="2313833" y="2350990"/>
            <a:ext cx="1917931" cy="1265194"/>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60AB44C-69F8-4757-94B8-D6B1DC93D5C6}"/>
              </a:ext>
            </a:extLst>
          </p:cNvPr>
          <p:cNvSpPr/>
          <p:nvPr/>
        </p:nvSpPr>
        <p:spPr>
          <a:xfrm>
            <a:off x="8148968" y="2350990"/>
            <a:ext cx="1952255" cy="1258329"/>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1D8CDD8-1EB8-4223-8FD5-9ECE4A3FB5BF}"/>
              </a:ext>
            </a:extLst>
          </p:cNvPr>
          <p:cNvGrpSpPr/>
          <p:nvPr/>
        </p:nvGrpSpPr>
        <p:grpSpPr>
          <a:xfrm>
            <a:off x="10569387" y="5153210"/>
            <a:ext cx="1291853" cy="889000"/>
            <a:chOff x="3203387" y="4831975"/>
            <a:chExt cx="1321735" cy="889000"/>
          </a:xfrm>
        </p:grpSpPr>
        <p:sp>
          <p:nvSpPr>
            <p:cNvPr id="12" name="Rectangle 11">
              <a:extLst>
                <a:ext uri="{FF2B5EF4-FFF2-40B4-BE49-F238E27FC236}">
                  <a16:creationId xmlns:a16="http://schemas.microsoft.com/office/drawing/2014/main" id="{AF42DA91-BD19-4622-9F5E-5DA305E8EADB}"/>
                </a:ext>
              </a:extLst>
            </p:cNvPr>
            <p:cNvSpPr/>
            <p:nvPr/>
          </p:nvSpPr>
          <p:spPr>
            <a:xfrm>
              <a:off x="3203387" y="4831975"/>
              <a:ext cx="1178279" cy="889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0">
              <a:extLst>
                <a:ext uri="{FF2B5EF4-FFF2-40B4-BE49-F238E27FC236}">
                  <a16:creationId xmlns:a16="http://schemas.microsoft.com/office/drawing/2014/main" id="{0705FB67-8FD9-4C71-8515-2BC837AABBBD}"/>
                </a:ext>
              </a:extLst>
            </p:cNvPr>
            <p:cNvPicPr>
              <a:picLocks noChangeAspect="1"/>
            </p:cNvPicPr>
            <p:nvPr/>
          </p:nvPicPr>
          <p:blipFill>
            <a:blip r:embed="rId5"/>
            <a:stretch>
              <a:fillRect/>
            </a:stretch>
          </p:blipFill>
          <p:spPr>
            <a:xfrm>
              <a:off x="3311152" y="4936751"/>
              <a:ext cx="400050" cy="704850"/>
            </a:xfrm>
            <a:prstGeom prst="rect">
              <a:avLst/>
            </a:prstGeom>
          </p:spPr>
        </p:pic>
        <p:sp>
          <p:nvSpPr>
            <p:cNvPr id="14" name="TextBox 13">
              <a:extLst>
                <a:ext uri="{FF2B5EF4-FFF2-40B4-BE49-F238E27FC236}">
                  <a16:creationId xmlns:a16="http://schemas.microsoft.com/office/drawing/2014/main" id="{62E11C07-B74E-4082-BDA6-5903A6E3FC1A}"/>
                </a:ext>
              </a:extLst>
            </p:cNvPr>
            <p:cNvSpPr txBox="1"/>
            <p:nvPr/>
          </p:nvSpPr>
          <p:spPr>
            <a:xfrm>
              <a:off x="3716804" y="4874746"/>
              <a:ext cx="7709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100%</a:t>
              </a:r>
            </a:p>
          </p:txBody>
        </p:sp>
        <p:sp>
          <p:nvSpPr>
            <p:cNvPr id="15" name="TextBox 14">
              <a:extLst>
                <a:ext uri="{FF2B5EF4-FFF2-40B4-BE49-F238E27FC236}">
                  <a16:creationId xmlns:a16="http://schemas.microsoft.com/office/drawing/2014/main" id="{C2C347A3-B1EC-4C07-BC6E-9368F1F71368}"/>
                </a:ext>
              </a:extLst>
            </p:cNvPr>
            <p:cNvSpPr txBox="1"/>
            <p:nvPr/>
          </p:nvSpPr>
          <p:spPr>
            <a:xfrm>
              <a:off x="3754157" y="5397687"/>
              <a:ext cx="7709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p>
          </p:txBody>
        </p:sp>
      </p:grpSp>
      <p:grpSp>
        <p:nvGrpSpPr>
          <p:cNvPr id="25" name="Group 24">
            <a:extLst>
              <a:ext uri="{FF2B5EF4-FFF2-40B4-BE49-F238E27FC236}">
                <a16:creationId xmlns:a16="http://schemas.microsoft.com/office/drawing/2014/main" id="{25689921-DE66-4D5D-971F-FBC775901CDC}"/>
              </a:ext>
            </a:extLst>
          </p:cNvPr>
          <p:cNvGrpSpPr/>
          <p:nvPr/>
        </p:nvGrpSpPr>
        <p:grpSpPr>
          <a:xfrm>
            <a:off x="255850" y="992826"/>
            <a:ext cx="5598151" cy="5121834"/>
            <a:chOff x="255850" y="992826"/>
            <a:chExt cx="5598151" cy="5121834"/>
          </a:xfrm>
        </p:grpSpPr>
        <p:pic>
          <p:nvPicPr>
            <p:cNvPr id="11" name="Picture 17" descr="A picture containing canyon, valley&#10;&#10;Description automatically generated">
              <a:extLst>
                <a:ext uri="{FF2B5EF4-FFF2-40B4-BE49-F238E27FC236}">
                  <a16:creationId xmlns:a16="http://schemas.microsoft.com/office/drawing/2014/main" id="{38DE7EB5-ECFE-446D-A9B5-30444E63A9E6}"/>
                </a:ext>
              </a:extLst>
            </p:cNvPr>
            <p:cNvPicPr>
              <a:picLocks noChangeAspect="1"/>
            </p:cNvPicPr>
            <p:nvPr/>
          </p:nvPicPr>
          <p:blipFill rotWithShape="1">
            <a:blip r:embed="rId6"/>
            <a:srcRect l="-332" r="9210" b="-222"/>
            <a:stretch/>
          </p:blipFill>
          <p:spPr>
            <a:xfrm>
              <a:off x="255850" y="992826"/>
              <a:ext cx="5598151" cy="5121834"/>
            </a:xfrm>
            <a:prstGeom prst="rect">
              <a:avLst/>
            </a:prstGeom>
          </p:spPr>
        </p:pic>
        <p:sp>
          <p:nvSpPr>
            <p:cNvPr id="23" name="Rectangle 22">
              <a:extLst>
                <a:ext uri="{FF2B5EF4-FFF2-40B4-BE49-F238E27FC236}">
                  <a16:creationId xmlns:a16="http://schemas.microsoft.com/office/drawing/2014/main" id="{09E78323-4F6F-4E9C-AA72-CFD822603352}"/>
                </a:ext>
              </a:extLst>
            </p:cNvPr>
            <p:cNvSpPr/>
            <p:nvPr/>
          </p:nvSpPr>
          <p:spPr>
            <a:xfrm>
              <a:off x="2085233" y="2227165"/>
              <a:ext cx="1413106" cy="1265194"/>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30365CF-EDB1-414B-82BF-0BDA98F7A1DA}"/>
                </a:ext>
              </a:extLst>
            </p:cNvPr>
            <p:cNvSpPr/>
            <p:nvPr/>
          </p:nvSpPr>
          <p:spPr>
            <a:xfrm>
              <a:off x="3923558" y="2617690"/>
              <a:ext cx="1365481" cy="1265194"/>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C92FDA25-C522-44AF-B7E4-CD2A0FDCB3DA}"/>
              </a:ext>
            </a:extLst>
          </p:cNvPr>
          <p:cNvGrpSpPr/>
          <p:nvPr/>
        </p:nvGrpSpPr>
        <p:grpSpPr>
          <a:xfrm>
            <a:off x="6145856" y="990336"/>
            <a:ext cx="5660237" cy="5110526"/>
            <a:chOff x="6145856" y="990336"/>
            <a:chExt cx="5660237" cy="5110526"/>
          </a:xfrm>
        </p:grpSpPr>
        <p:pic>
          <p:nvPicPr>
            <p:cNvPr id="18" name="Picture 18" descr="A picture containing sport, swimming, ocean floor&#10;&#10;Description automatically generated">
              <a:extLst>
                <a:ext uri="{FF2B5EF4-FFF2-40B4-BE49-F238E27FC236}">
                  <a16:creationId xmlns:a16="http://schemas.microsoft.com/office/drawing/2014/main" id="{87DB867A-9075-4509-813A-7305D31F1386}"/>
                </a:ext>
              </a:extLst>
            </p:cNvPr>
            <p:cNvPicPr>
              <a:picLocks noChangeAspect="1"/>
            </p:cNvPicPr>
            <p:nvPr/>
          </p:nvPicPr>
          <p:blipFill rotWithShape="1">
            <a:blip r:embed="rId7"/>
            <a:srcRect l="37" t="45" r="6821" b="141"/>
            <a:stretch/>
          </p:blipFill>
          <p:spPr>
            <a:xfrm>
              <a:off x="6145856" y="990336"/>
              <a:ext cx="5660237" cy="5110526"/>
            </a:xfrm>
            <a:prstGeom prst="rect">
              <a:avLst/>
            </a:prstGeom>
          </p:spPr>
        </p:pic>
        <p:sp>
          <p:nvSpPr>
            <p:cNvPr id="26" name="Rectangle 25">
              <a:extLst>
                <a:ext uri="{FF2B5EF4-FFF2-40B4-BE49-F238E27FC236}">
                  <a16:creationId xmlns:a16="http://schemas.microsoft.com/office/drawing/2014/main" id="{58C0CE92-4A56-4FBB-A78F-F86AD457162B}"/>
                </a:ext>
              </a:extLst>
            </p:cNvPr>
            <p:cNvSpPr/>
            <p:nvPr/>
          </p:nvSpPr>
          <p:spPr>
            <a:xfrm>
              <a:off x="7905008" y="2284315"/>
              <a:ext cx="1460731" cy="1265194"/>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CB426A9-9070-41DB-ADBC-6CB8ECC87B12}"/>
                </a:ext>
              </a:extLst>
            </p:cNvPr>
            <p:cNvSpPr/>
            <p:nvPr/>
          </p:nvSpPr>
          <p:spPr>
            <a:xfrm>
              <a:off x="9752858" y="2579590"/>
              <a:ext cx="1460731" cy="1265194"/>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29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9BEF7A-B61B-4E29-AB5E-61C49415B06B}"/>
              </a:ext>
            </a:extLst>
          </p:cNvPr>
          <p:cNvSpPr txBox="1">
            <a:spLocks/>
          </p:cNvSpPr>
          <p:nvPr/>
        </p:nvSpPr>
        <p:spPr>
          <a:xfrm>
            <a:off x="565639"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Percent Cover</a:t>
            </a:r>
            <a:endParaRPr lang="en-US" dirty="0"/>
          </a:p>
        </p:txBody>
      </p:sp>
      <p:sp>
        <p:nvSpPr>
          <p:cNvPr id="8" name="TextBox 7">
            <a:extLst>
              <a:ext uri="{FF2B5EF4-FFF2-40B4-BE49-F238E27FC236}">
                <a16:creationId xmlns:a16="http://schemas.microsoft.com/office/drawing/2014/main" id="{B16D520D-B0EB-4D03-A706-4535F01A2E64}"/>
              </a:ext>
            </a:extLst>
          </p:cNvPr>
          <p:cNvSpPr txBox="1"/>
          <p:nvPr/>
        </p:nvSpPr>
        <p:spPr>
          <a:xfrm>
            <a:off x="565112" y="1091394"/>
            <a:ext cx="6284046" cy="20942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500"/>
              </a:spcAft>
              <a:buFont typeface="Arial,Sans-Serif"/>
              <a:buChar char="•"/>
            </a:pPr>
            <a:r>
              <a:rPr lang="en-US" sz="1600" dirty="0">
                <a:solidFill>
                  <a:srgbClr val="3F3F3F"/>
                </a:solidFill>
                <a:latin typeface="Century Gothic"/>
                <a:ea typeface="+mn-lt"/>
                <a:cs typeface="+mn-lt"/>
              </a:rPr>
              <a:t>Random </a:t>
            </a:r>
            <a:r>
              <a:rPr lang="en-US" sz="1600" dirty="0">
                <a:solidFill>
                  <a:schemeClr val="tx1">
                    <a:lumMod val="75000"/>
                    <a:lumOff val="25000"/>
                  </a:schemeClr>
                </a:solidFill>
                <a:latin typeface="Century Gothic"/>
                <a:ea typeface="+mn-lt"/>
                <a:cs typeface="+mn-lt"/>
              </a:rPr>
              <a:t>forest</a:t>
            </a:r>
            <a:r>
              <a:rPr lang="en-US" sz="1600" dirty="0">
                <a:solidFill>
                  <a:srgbClr val="3F3F3F"/>
                </a:solidFill>
                <a:latin typeface="Century Gothic"/>
                <a:ea typeface="+mn-lt"/>
                <a:cs typeface="+mn-lt"/>
              </a:rPr>
              <a:t> model has R</a:t>
            </a:r>
            <a:r>
              <a:rPr lang="en-US" sz="1600" baseline="30000" dirty="0">
                <a:solidFill>
                  <a:srgbClr val="3F3F3F"/>
                </a:solidFill>
                <a:latin typeface="Century Gothic"/>
                <a:ea typeface="+mn-lt"/>
                <a:cs typeface="+mn-lt"/>
              </a:rPr>
              <a:t>2</a:t>
            </a:r>
            <a:r>
              <a:rPr lang="en-US" sz="1600" dirty="0">
                <a:solidFill>
                  <a:srgbClr val="3F3F3F"/>
                </a:solidFill>
                <a:latin typeface="Century Gothic"/>
                <a:ea typeface="+mn-lt"/>
                <a:cs typeface="+mn-lt"/>
              </a:rPr>
              <a:t> value of </a:t>
            </a:r>
            <a:r>
              <a:rPr lang="en-US" sz="1600" dirty="0" smtClean="0">
                <a:solidFill>
                  <a:srgbClr val="3F3F3F"/>
                </a:solidFill>
                <a:latin typeface="Century Gothic"/>
                <a:ea typeface="+mn-lt"/>
                <a:cs typeface="+mn-lt"/>
              </a:rPr>
              <a:t>0.63 </a:t>
            </a:r>
            <a:r>
              <a:rPr lang="en-US" sz="1600" dirty="0">
                <a:solidFill>
                  <a:srgbClr val="3F3F3F"/>
                </a:solidFill>
                <a:latin typeface="Century Gothic"/>
                <a:ea typeface="+mn-lt"/>
                <a:cs typeface="+mn-lt"/>
              </a:rPr>
              <a:t>and RMSE value of </a:t>
            </a:r>
            <a:r>
              <a:rPr lang="en-US" sz="1600" dirty="0" smtClean="0">
                <a:solidFill>
                  <a:srgbClr val="3F3F3F"/>
                </a:solidFill>
                <a:latin typeface="Century Gothic"/>
                <a:ea typeface="+mn-lt"/>
                <a:cs typeface="+mn-lt"/>
              </a:rPr>
              <a:t>15.44 % cover</a:t>
            </a:r>
            <a:endParaRPr lang="en-US" sz="1600" dirty="0">
              <a:latin typeface="Century Gothic"/>
              <a:ea typeface="+mn-lt"/>
              <a:cs typeface="+mn-lt"/>
            </a:endParaRPr>
          </a:p>
          <a:p>
            <a:pPr marL="457200" indent="-457200">
              <a:spcAft>
                <a:spcPts val="1500"/>
              </a:spcAft>
              <a:buFont typeface="Arial,Sans-Serif"/>
              <a:buChar char="•"/>
            </a:pPr>
            <a:r>
              <a:rPr lang="en-US" sz="1600" dirty="0">
                <a:solidFill>
                  <a:srgbClr val="3F3F3F"/>
                </a:solidFill>
                <a:latin typeface="Century Gothic"/>
                <a:ea typeface="+mn-lt"/>
                <a:cs typeface="+mn-lt"/>
              </a:rPr>
              <a:t>Chose to use RMSE as classification threshold</a:t>
            </a:r>
          </a:p>
          <a:p>
            <a:pPr marL="457200" indent="-457200">
              <a:spcAft>
                <a:spcPts val="1500"/>
              </a:spcAft>
              <a:buFont typeface="Arial,Sans-Serif"/>
              <a:buChar char="•"/>
            </a:pPr>
            <a:endParaRPr lang="en-US" sz="1600" dirty="0">
              <a:solidFill>
                <a:srgbClr val="3F3F3F"/>
              </a:solidFill>
              <a:latin typeface="Century Gothic"/>
              <a:cs typeface="Calibri" panose="020F0502020204030204"/>
            </a:endParaRPr>
          </a:p>
          <a:p>
            <a:pPr marL="914400" lvl="1" indent="-457200">
              <a:spcAft>
                <a:spcPts val="1500"/>
              </a:spcAft>
              <a:buFont typeface="Arial,Sans-Serif"/>
              <a:buChar char="•"/>
            </a:pPr>
            <a:endParaRPr lang="en-US" sz="2800" dirty="0">
              <a:solidFill>
                <a:srgbClr val="3F3F3F"/>
              </a:solidFill>
              <a:latin typeface="Century Gothic"/>
              <a:cs typeface="Calibri" panose="020F0502020204030204"/>
            </a:endParaRPr>
          </a:p>
        </p:txBody>
      </p:sp>
      <p:grpSp>
        <p:nvGrpSpPr>
          <p:cNvPr id="21" name="Group 20">
            <a:extLst>
              <a:ext uri="{FF2B5EF4-FFF2-40B4-BE49-F238E27FC236}">
                <a16:creationId xmlns:a16="http://schemas.microsoft.com/office/drawing/2014/main" id="{C35E6F41-BEF9-4B37-B578-480FEA86C46E}"/>
              </a:ext>
            </a:extLst>
          </p:cNvPr>
          <p:cNvGrpSpPr/>
          <p:nvPr/>
        </p:nvGrpSpPr>
        <p:grpSpPr>
          <a:xfrm>
            <a:off x="6724118" y="729316"/>
            <a:ext cx="5258565" cy="5828499"/>
            <a:chOff x="6881001" y="594845"/>
            <a:chExt cx="5258565" cy="5828499"/>
          </a:xfrm>
        </p:grpSpPr>
        <p:pic>
          <p:nvPicPr>
            <p:cNvPr id="9" name="Picture 10" descr="Chart, scatter chart, box and whisker chart&#10;&#10;Description automatically generated">
              <a:extLst>
                <a:ext uri="{FF2B5EF4-FFF2-40B4-BE49-F238E27FC236}">
                  <a16:creationId xmlns:a16="http://schemas.microsoft.com/office/drawing/2014/main" id="{F6323B4C-9399-483D-A974-D666DA124E85}"/>
                </a:ext>
              </a:extLst>
            </p:cNvPr>
            <p:cNvPicPr>
              <a:picLocks noChangeAspect="1"/>
            </p:cNvPicPr>
            <p:nvPr/>
          </p:nvPicPr>
          <p:blipFill rotWithShape="1">
            <a:blip r:embed="rId3"/>
            <a:srcRect l="21456" t="18456" r="51285" b="10807"/>
            <a:stretch/>
          </p:blipFill>
          <p:spPr>
            <a:xfrm>
              <a:off x="9375985" y="594845"/>
              <a:ext cx="2763581" cy="5250713"/>
            </a:xfrm>
            <a:prstGeom prst="rect">
              <a:avLst/>
            </a:prstGeom>
          </p:spPr>
        </p:pic>
        <p:sp>
          <p:nvSpPr>
            <p:cNvPr id="3" name="TextBox 2">
              <a:extLst>
                <a:ext uri="{FF2B5EF4-FFF2-40B4-BE49-F238E27FC236}">
                  <a16:creationId xmlns:a16="http://schemas.microsoft.com/office/drawing/2014/main" id="{2846B0FE-769E-4C99-816C-8B1E6539B9DD}"/>
                </a:ext>
              </a:extLst>
            </p:cNvPr>
            <p:cNvSpPr txBox="1"/>
            <p:nvPr/>
          </p:nvSpPr>
          <p:spPr>
            <a:xfrm>
              <a:off x="7197150" y="3330102"/>
              <a:ext cx="225681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300" dirty="0">
                  <a:solidFill>
                    <a:schemeClr val="tx1">
                      <a:lumMod val="75000"/>
                      <a:lumOff val="25000"/>
                    </a:schemeClr>
                  </a:solidFill>
                  <a:latin typeface="Century Gothic"/>
                </a:rPr>
                <a:t>Fall normalized difference vegetation index</a:t>
              </a:r>
            </a:p>
          </p:txBody>
        </p:sp>
        <p:sp>
          <p:nvSpPr>
            <p:cNvPr id="4" name="TextBox 3">
              <a:extLst>
                <a:ext uri="{FF2B5EF4-FFF2-40B4-BE49-F238E27FC236}">
                  <a16:creationId xmlns:a16="http://schemas.microsoft.com/office/drawing/2014/main" id="{F9EECF68-C1C6-481C-9C26-ED7FD71FFE46}"/>
                </a:ext>
              </a:extLst>
            </p:cNvPr>
            <p:cNvSpPr txBox="1"/>
            <p:nvPr/>
          </p:nvSpPr>
          <p:spPr>
            <a:xfrm>
              <a:off x="7436092" y="1987124"/>
              <a:ext cx="201787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300" dirty="0">
                  <a:solidFill>
                    <a:schemeClr val="tx1">
                      <a:lumMod val="75000"/>
                      <a:lumOff val="25000"/>
                    </a:schemeClr>
                  </a:solidFill>
                  <a:latin typeface="Century Gothic"/>
                </a:rPr>
                <a:t>Fall tasseled cap greenness</a:t>
              </a:r>
            </a:p>
          </p:txBody>
        </p:sp>
        <p:sp>
          <p:nvSpPr>
            <p:cNvPr id="5" name="TextBox 4">
              <a:extLst>
                <a:ext uri="{FF2B5EF4-FFF2-40B4-BE49-F238E27FC236}">
                  <a16:creationId xmlns:a16="http://schemas.microsoft.com/office/drawing/2014/main" id="{80A2ED0A-165D-43C3-BAA5-E89C20796EDD}"/>
                </a:ext>
              </a:extLst>
            </p:cNvPr>
            <p:cNvSpPr txBox="1"/>
            <p:nvPr/>
          </p:nvSpPr>
          <p:spPr>
            <a:xfrm>
              <a:off x="7395041" y="1216361"/>
              <a:ext cx="2058925"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300" dirty="0">
                  <a:solidFill>
                    <a:schemeClr val="tx1">
                      <a:lumMod val="75000"/>
                      <a:lumOff val="25000"/>
                    </a:schemeClr>
                  </a:solidFill>
                  <a:latin typeface="Century Gothic"/>
                  <a:ea typeface="+mn-lt"/>
                  <a:cs typeface="+mn-lt"/>
                </a:rPr>
                <a:t>Tasseled cap brightness between the summer and spring</a:t>
              </a:r>
              <a:endParaRPr lang="en-US" dirty="0">
                <a:solidFill>
                  <a:schemeClr val="tx1">
                    <a:lumMod val="75000"/>
                    <a:lumOff val="25000"/>
                  </a:schemeClr>
                </a:solidFill>
                <a:latin typeface="Calibri" panose="020F0502020204030204"/>
                <a:cs typeface="Calibri" panose="020F0502020204030204"/>
              </a:endParaRPr>
            </a:p>
          </p:txBody>
        </p:sp>
        <p:sp>
          <p:nvSpPr>
            <p:cNvPr id="10" name="TextBox 9">
              <a:extLst>
                <a:ext uri="{FF2B5EF4-FFF2-40B4-BE49-F238E27FC236}">
                  <a16:creationId xmlns:a16="http://schemas.microsoft.com/office/drawing/2014/main" id="{94FEB608-10F7-41FE-8863-BB0020CB4D5D}"/>
                </a:ext>
              </a:extLst>
            </p:cNvPr>
            <p:cNvSpPr txBox="1"/>
            <p:nvPr/>
          </p:nvSpPr>
          <p:spPr>
            <a:xfrm>
              <a:off x="7241496" y="2582106"/>
              <a:ext cx="22124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300" dirty="0">
                  <a:solidFill>
                    <a:schemeClr val="tx1">
                      <a:lumMod val="75000"/>
                      <a:lumOff val="25000"/>
                    </a:schemeClr>
                  </a:solidFill>
                  <a:latin typeface="Century Gothic"/>
                </a:rPr>
                <a:t>Fall tasseled cap brightness</a:t>
              </a:r>
            </a:p>
            <a:p>
              <a:pPr algn="r"/>
              <a:endParaRPr lang="en-US" dirty="0">
                <a:cs typeface="Calibri"/>
              </a:endParaRPr>
            </a:p>
          </p:txBody>
        </p:sp>
        <p:sp>
          <p:nvSpPr>
            <p:cNvPr id="12" name="TextBox 11">
              <a:extLst>
                <a:ext uri="{FF2B5EF4-FFF2-40B4-BE49-F238E27FC236}">
                  <a16:creationId xmlns:a16="http://schemas.microsoft.com/office/drawing/2014/main" id="{DADBBA3B-593E-43CB-96BB-9BC2774AAA81}"/>
                </a:ext>
              </a:extLst>
            </p:cNvPr>
            <p:cNvSpPr txBox="1"/>
            <p:nvPr/>
          </p:nvSpPr>
          <p:spPr>
            <a:xfrm>
              <a:off x="6897213" y="4055623"/>
              <a:ext cx="2556753" cy="300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300" dirty="0">
                  <a:solidFill>
                    <a:schemeClr val="tx1">
                      <a:lumMod val="75000"/>
                      <a:lumOff val="25000"/>
                    </a:schemeClr>
                  </a:solidFill>
                  <a:latin typeface="Century Gothic"/>
                </a:rPr>
                <a:t>Spring narrow near-infrared </a:t>
              </a:r>
              <a:endParaRPr lang="en-US" dirty="0">
                <a:solidFill>
                  <a:schemeClr val="tx1">
                    <a:lumMod val="75000"/>
                    <a:lumOff val="25000"/>
                  </a:schemeClr>
                </a:solidFill>
                <a:cs typeface="Calibri" panose="020F0502020204030204"/>
              </a:endParaRPr>
            </a:p>
          </p:txBody>
        </p:sp>
        <p:sp>
          <p:nvSpPr>
            <p:cNvPr id="13" name="TextBox 12">
              <a:extLst>
                <a:ext uri="{FF2B5EF4-FFF2-40B4-BE49-F238E27FC236}">
                  <a16:creationId xmlns:a16="http://schemas.microsoft.com/office/drawing/2014/main" id="{9E2F868D-A6CB-46D7-A987-9CAA1470560D}"/>
                </a:ext>
              </a:extLst>
            </p:cNvPr>
            <p:cNvSpPr txBox="1"/>
            <p:nvPr/>
          </p:nvSpPr>
          <p:spPr>
            <a:xfrm>
              <a:off x="6881001" y="4715399"/>
              <a:ext cx="2572965"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300" dirty="0">
                  <a:solidFill>
                    <a:schemeClr val="tx1">
                      <a:lumMod val="75000"/>
                      <a:lumOff val="25000"/>
                    </a:schemeClr>
                  </a:solidFill>
                  <a:latin typeface="Century Gothic"/>
                </a:rPr>
                <a:t>Spring tasseled cap wetness</a:t>
              </a:r>
            </a:p>
          </p:txBody>
        </p:sp>
        <p:sp>
          <p:nvSpPr>
            <p:cNvPr id="15" name="TextBox 14">
              <a:extLst>
                <a:ext uri="{FF2B5EF4-FFF2-40B4-BE49-F238E27FC236}">
                  <a16:creationId xmlns:a16="http://schemas.microsoft.com/office/drawing/2014/main" id="{740E5C7E-CA46-4811-8D64-9D143BA318D2}"/>
                </a:ext>
              </a:extLst>
            </p:cNvPr>
            <p:cNvSpPr txBox="1"/>
            <p:nvPr/>
          </p:nvSpPr>
          <p:spPr>
            <a:xfrm>
              <a:off x="10700203" y="6146345"/>
              <a:ext cx="10559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404040"/>
                  </a:solidFill>
                  <a:latin typeface="Century Gothic"/>
                </a:rPr>
                <a:t>%IncMSE</a:t>
              </a:r>
              <a:endParaRPr lang="en-US" dirty="0"/>
            </a:p>
          </p:txBody>
        </p:sp>
        <p:sp>
          <p:nvSpPr>
            <p:cNvPr id="16" name="TextBox 15">
              <a:extLst>
                <a:ext uri="{FF2B5EF4-FFF2-40B4-BE49-F238E27FC236}">
                  <a16:creationId xmlns:a16="http://schemas.microsoft.com/office/drawing/2014/main" id="{CEC5F52E-985B-41B3-AA77-31958AEC2A3C}"/>
                </a:ext>
              </a:extLst>
            </p:cNvPr>
            <p:cNvSpPr txBox="1"/>
            <p:nvPr/>
          </p:nvSpPr>
          <p:spPr>
            <a:xfrm>
              <a:off x="9801339" y="5816905"/>
              <a:ext cx="5398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45</a:t>
              </a:r>
            </a:p>
          </p:txBody>
        </p:sp>
        <p:sp>
          <p:nvSpPr>
            <p:cNvPr id="17" name="TextBox 16">
              <a:extLst>
                <a:ext uri="{FF2B5EF4-FFF2-40B4-BE49-F238E27FC236}">
                  <a16:creationId xmlns:a16="http://schemas.microsoft.com/office/drawing/2014/main" id="{3E13B93D-0409-44FE-B1EB-7E28AE25844D}"/>
                </a:ext>
              </a:extLst>
            </p:cNvPr>
            <p:cNvSpPr txBox="1"/>
            <p:nvPr/>
          </p:nvSpPr>
          <p:spPr>
            <a:xfrm>
              <a:off x="10388905" y="5816904"/>
              <a:ext cx="5398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55</a:t>
              </a:r>
            </a:p>
          </p:txBody>
        </p:sp>
        <p:sp>
          <p:nvSpPr>
            <p:cNvPr id="18" name="TextBox 17">
              <a:extLst>
                <a:ext uri="{FF2B5EF4-FFF2-40B4-BE49-F238E27FC236}">
                  <a16:creationId xmlns:a16="http://schemas.microsoft.com/office/drawing/2014/main" id="{D31C9B10-E8D7-49D1-BDD7-BB83E1FC157B}"/>
                </a:ext>
              </a:extLst>
            </p:cNvPr>
            <p:cNvSpPr txBox="1"/>
            <p:nvPr/>
          </p:nvSpPr>
          <p:spPr>
            <a:xfrm>
              <a:off x="10921386" y="5816903"/>
              <a:ext cx="5398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65</a:t>
              </a:r>
            </a:p>
          </p:txBody>
        </p:sp>
        <p:sp>
          <p:nvSpPr>
            <p:cNvPr id="19" name="TextBox 18">
              <a:extLst>
                <a:ext uri="{FF2B5EF4-FFF2-40B4-BE49-F238E27FC236}">
                  <a16:creationId xmlns:a16="http://schemas.microsoft.com/office/drawing/2014/main" id="{7FCF5037-9A57-4D48-917A-83DC391FD8EA}"/>
                </a:ext>
              </a:extLst>
            </p:cNvPr>
            <p:cNvSpPr txBox="1"/>
            <p:nvPr/>
          </p:nvSpPr>
          <p:spPr>
            <a:xfrm>
              <a:off x="11490590" y="5816902"/>
              <a:ext cx="5398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75</a:t>
              </a:r>
            </a:p>
          </p:txBody>
        </p:sp>
      </p:grpSp>
      <p:grpSp>
        <p:nvGrpSpPr>
          <p:cNvPr id="33" name="Group 32">
            <a:extLst>
              <a:ext uri="{FF2B5EF4-FFF2-40B4-BE49-F238E27FC236}">
                <a16:creationId xmlns:a16="http://schemas.microsoft.com/office/drawing/2014/main" id="{04F9C8D1-887C-4CAE-8D3F-03B6882B2EA3}"/>
              </a:ext>
            </a:extLst>
          </p:cNvPr>
          <p:cNvGrpSpPr/>
          <p:nvPr/>
        </p:nvGrpSpPr>
        <p:grpSpPr>
          <a:xfrm>
            <a:off x="60999" y="2050267"/>
            <a:ext cx="6785492" cy="4462190"/>
            <a:chOff x="60999" y="2296797"/>
            <a:chExt cx="6785492" cy="4462190"/>
          </a:xfrm>
        </p:grpSpPr>
        <p:pic>
          <p:nvPicPr>
            <p:cNvPr id="2" name="Picture 2" descr="Chart, scatter chart&#10;&#10;Description automatically generated">
              <a:extLst>
                <a:ext uri="{FF2B5EF4-FFF2-40B4-BE49-F238E27FC236}">
                  <a16:creationId xmlns:a16="http://schemas.microsoft.com/office/drawing/2014/main" id="{CC1D287E-D77E-454B-8923-B930562DF02B}"/>
                </a:ext>
              </a:extLst>
            </p:cNvPr>
            <p:cNvPicPr>
              <a:picLocks noChangeAspect="1"/>
            </p:cNvPicPr>
            <p:nvPr/>
          </p:nvPicPr>
          <p:blipFill rotWithShape="1">
            <a:blip r:embed="rId4"/>
            <a:srcRect l="7878" t="8415" r="2800" b="12487"/>
            <a:stretch/>
          </p:blipFill>
          <p:spPr>
            <a:xfrm>
              <a:off x="1711980" y="2296797"/>
              <a:ext cx="5134511" cy="3979231"/>
            </a:xfrm>
            <a:prstGeom prst="rect">
              <a:avLst/>
            </a:prstGeom>
          </p:spPr>
        </p:pic>
        <p:sp>
          <p:nvSpPr>
            <p:cNvPr id="7" name="TextBox 1">
              <a:extLst>
                <a:ext uri="{FF2B5EF4-FFF2-40B4-BE49-F238E27FC236}">
                  <a16:creationId xmlns:a16="http://schemas.microsoft.com/office/drawing/2014/main" id="{81BC95EC-8BCA-4048-93E2-CED84EFC3FFA}"/>
                </a:ext>
              </a:extLst>
            </p:cNvPr>
            <p:cNvSpPr txBox="1"/>
            <p:nvPr/>
          </p:nvSpPr>
          <p:spPr>
            <a:xfrm>
              <a:off x="60999" y="2968367"/>
              <a:ext cx="1156178"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Russian olive Predicted vs. Actual</a:t>
              </a:r>
            </a:p>
          </p:txBody>
        </p:sp>
        <p:sp>
          <p:nvSpPr>
            <p:cNvPr id="11" name="TextBox 10">
              <a:extLst>
                <a:ext uri="{FF2B5EF4-FFF2-40B4-BE49-F238E27FC236}">
                  <a16:creationId xmlns:a16="http://schemas.microsoft.com/office/drawing/2014/main" id="{9AD05AB7-8112-40F3-A86B-C057803800F5}"/>
                </a:ext>
              </a:extLst>
            </p:cNvPr>
            <p:cNvSpPr txBox="1"/>
            <p:nvPr/>
          </p:nvSpPr>
          <p:spPr>
            <a:xfrm rot="16200000">
              <a:off x="878115" y="4307113"/>
              <a:ext cx="8019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Actual</a:t>
              </a:r>
            </a:p>
          </p:txBody>
        </p:sp>
        <p:sp>
          <p:nvSpPr>
            <p:cNvPr id="14" name="TextBox 13">
              <a:extLst>
                <a:ext uri="{FF2B5EF4-FFF2-40B4-BE49-F238E27FC236}">
                  <a16:creationId xmlns:a16="http://schemas.microsoft.com/office/drawing/2014/main" id="{A96CDFF0-0CBC-4803-ACBA-A0DE2CA48F66}"/>
                </a:ext>
              </a:extLst>
            </p:cNvPr>
            <p:cNvSpPr txBox="1"/>
            <p:nvPr/>
          </p:nvSpPr>
          <p:spPr>
            <a:xfrm>
              <a:off x="3706132" y="6481988"/>
              <a:ext cx="10559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404040"/>
                  </a:solidFill>
                  <a:latin typeface="Century Gothic"/>
                </a:rPr>
                <a:t>Predicted</a:t>
              </a:r>
            </a:p>
          </p:txBody>
        </p:sp>
        <p:sp>
          <p:nvSpPr>
            <p:cNvPr id="20" name="TextBox 19">
              <a:extLst>
                <a:ext uri="{FF2B5EF4-FFF2-40B4-BE49-F238E27FC236}">
                  <a16:creationId xmlns:a16="http://schemas.microsoft.com/office/drawing/2014/main" id="{0BB8E4E4-2544-47B6-8C1A-F81BC146EA17}"/>
                </a:ext>
              </a:extLst>
            </p:cNvPr>
            <p:cNvSpPr txBox="1"/>
            <p:nvPr/>
          </p:nvSpPr>
          <p:spPr>
            <a:xfrm>
              <a:off x="1933458" y="6257578"/>
              <a:ext cx="35621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0</a:t>
              </a:r>
              <a:endParaRPr lang="en-US" sz="1300" dirty="0"/>
            </a:p>
          </p:txBody>
        </p:sp>
        <p:sp>
          <p:nvSpPr>
            <p:cNvPr id="22" name="TextBox 21">
              <a:extLst>
                <a:ext uri="{FF2B5EF4-FFF2-40B4-BE49-F238E27FC236}">
                  <a16:creationId xmlns:a16="http://schemas.microsoft.com/office/drawing/2014/main" id="{9372425D-E0FD-46BF-8FFA-CB0C3BE7672B}"/>
                </a:ext>
              </a:extLst>
            </p:cNvPr>
            <p:cNvSpPr txBox="1"/>
            <p:nvPr/>
          </p:nvSpPr>
          <p:spPr>
            <a:xfrm>
              <a:off x="2796446" y="6257577"/>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20</a:t>
              </a:r>
            </a:p>
          </p:txBody>
        </p:sp>
        <p:sp>
          <p:nvSpPr>
            <p:cNvPr id="23" name="TextBox 22">
              <a:extLst>
                <a:ext uri="{FF2B5EF4-FFF2-40B4-BE49-F238E27FC236}">
                  <a16:creationId xmlns:a16="http://schemas.microsoft.com/office/drawing/2014/main" id="{B97C6AE7-E8B6-4721-B4DA-CFE001F3BE1B}"/>
                </a:ext>
              </a:extLst>
            </p:cNvPr>
            <p:cNvSpPr txBox="1"/>
            <p:nvPr/>
          </p:nvSpPr>
          <p:spPr>
            <a:xfrm>
              <a:off x="3677794" y="6266757"/>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40</a:t>
              </a:r>
            </a:p>
          </p:txBody>
        </p:sp>
        <p:sp>
          <p:nvSpPr>
            <p:cNvPr id="24" name="TextBox 23">
              <a:extLst>
                <a:ext uri="{FF2B5EF4-FFF2-40B4-BE49-F238E27FC236}">
                  <a16:creationId xmlns:a16="http://schemas.microsoft.com/office/drawing/2014/main" id="{4151488E-6009-4F99-BC3E-BBD466D7E109}"/>
                </a:ext>
              </a:extLst>
            </p:cNvPr>
            <p:cNvSpPr txBox="1"/>
            <p:nvPr/>
          </p:nvSpPr>
          <p:spPr>
            <a:xfrm>
              <a:off x="4549963" y="6266756"/>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60</a:t>
              </a:r>
            </a:p>
          </p:txBody>
        </p:sp>
        <p:sp>
          <p:nvSpPr>
            <p:cNvPr id="25" name="TextBox 24">
              <a:extLst>
                <a:ext uri="{FF2B5EF4-FFF2-40B4-BE49-F238E27FC236}">
                  <a16:creationId xmlns:a16="http://schemas.microsoft.com/office/drawing/2014/main" id="{EB24A14D-A313-4AD1-9129-9A8DDC02B8B9}"/>
                </a:ext>
              </a:extLst>
            </p:cNvPr>
            <p:cNvSpPr txBox="1"/>
            <p:nvPr/>
          </p:nvSpPr>
          <p:spPr>
            <a:xfrm>
              <a:off x="5486396" y="6266755"/>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80</a:t>
              </a:r>
            </a:p>
          </p:txBody>
        </p:sp>
        <p:sp>
          <p:nvSpPr>
            <p:cNvPr id="26" name="TextBox 25">
              <a:extLst>
                <a:ext uri="{FF2B5EF4-FFF2-40B4-BE49-F238E27FC236}">
                  <a16:creationId xmlns:a16="http://schemas.microsoft.com/office/drawing/2014/main" id="{809814D3-B49C-439D-8B07-664F2265B623}"/>
                </a:ext>
              </a:extLst>
            </p:cNvPr>
            <p:cNvSpPr txBox="1"/>
            <p:nvPr/>
          </p:nvSpPr>
          <p:spPr>
            <a:xfrm>
              <a:off x="6248395" y="6257573"/>
              <a:ext cx="55818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100</a:t>
              </a:r>
            </a:p>
          </p:txBody>
        </p:sp>
        <p:sp>
          <p:nvSpPr>
            <p:cNvPr id="27" name="TextBox 26">
              <a:extLst>
                <a:ext uri="{FF2B5EF4-FFF2-40B4-BE49-F238E27FC236}">
                  <a16:creationId xmlns:a16="http://schemas.microsoft.com/office/drawing/2014/main" id="{A92426D7-A4DA-46C6-9F78-586BC163DAAA}"/>
                </a:ext>
              </a:extLst>
            </p:cNvPr>
            <p:cNvSpPr txBox="1"/>
            <p:nvPr/>
          </p:nvSpPr>
          <p:spPr>
            <a:xfrm>
              <a:off x="1520325" y="5862806"/>
              <a:ext cx="35621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0</a:t>
              </a:r>
              <a:endParaRPr lang="en-US" sz="1300" dirty="0"/>
            </a:p>
          </p:txBody>
        </p:sp>
        <p:sp>
          <p:nvSpPr>
            <p:cNvPr id="28" name="TextBox 27">
              <a:extLst>
                <a:ext uri="{FF2B5EF4-FFF2-40B4-BE49-F238E27FC236}">
                  <a16:creationId xmlns:a16="http://schemas.microsoft.com/office/drawing/2014/main" id="{24D41C5E-8A90-441F-8116-5787A58D8B1D}"/>
                </a:ext>
              </a:extLst>
            </p:cNvPr>
            <p:cNvSpPr txBox="1"/>
            <p:nvPr/>
          </p:nvSpPr>
          <p:spPr>
            <a:xfrm>
              <a:off x="1410156" y="5275239"/>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20</a:t>
              </a:r>
            </a:p>
          </p:txBody>
        </p:sp>
        <p:sp>
          <p:nvSpPr>
            <p:cNvPr id="29" name="TextBox 28">
              <a:extLst>
                <a:ext uri="{FF2B5EF4-FFF2-40B4-BE49-F238E27FC236}">
                  <a16:creationId xmlns:a16="http://schemas.microsoft.com/office/drawing/2014/main" id="{BCF2D884-FD4A-42EA-94CC-5F7C4A6027BA}"/>
                </a:ext>
              </a:extLst>
            </p:cNvPr>
            <p:cNvSpPr txBox="1"/>
            <p:nvPr/>
          </p:nvSpPr>
          <p:spPr>
            <a:xfrm>
              <a:off x="1410155" y="4641768"/>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40</a:t>
              </a:r>
            </a:p>
          </p:txBody>
        </p:sp>
        <p:sp>
          <p:nvSpPr>
            <p:cNvPr id="30" name="TextBox 29">
              <a:extLst>
                <a:ext uri="{FF2B5EF4-FFF2-40B4-BE49-F238E27FC236}">
                  <a16:creationId xmlns:a16="http://schemas.microsoft.com/office/drawing/2014/main" id="{32241A3B-98B7-454F-B584-A046325AB567}"/>
                </a:ext>
              </a:extLst>
            </p:cNvPr>
            <p:cNvSpPr txBox="1"/>
            <p:nvPr/>
          </p:nvSpPr>
          <p:spPr>
            <a:xfrm>
              <a:off x="1410155" y="4054201"/>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60</a:t>
              </a:r>
            </a:p>
          </p:txBody>
        </p:sp>
        <p:sp>
          <p:nvSpPr>
            <p:cNvPr id="31" name="TextBox 30">
              <a:extLst>
                <a:ext uri="{FF2B5EF4-FFF2-40B4-BE49-F238E27FC236}">
                  <a16:creationId xmlns:a16="http://schemas.microsoft.com/office/drawing/2014/main" id="{C121033A-BAB9-4BE3-87D8-01F56F3F4FD2}"/>
                </a:ext>
              </a:extLst>
            </p:cNvPr>
            <p:cNvSpPr txBox="1"/>
            <p:nvPr/>
          </p:nvSpPr>
          <p:spPr>
            <a:xfrm>
              <a:off x="1410154" y="3429911"/>
              <a:ext cx="42965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80</a:t>
              </a:r>
            </a:p>
          </p:txBody>
        </p:sp>
        <p:sp>
          <p:nvSpPr>
            <p:cNvPr id="32" name="TextBox 31">
              <a:extLst>
                <a:ext uri="{FF2B5EF4-FFF2-40B4-BE49-F238E27FC236}">
                  <a16:creationId xmlns:a16="http://schemas.microsoft.com/office/drawing/2014/main" id="{2F50D3F4-BA2F-4612-8411-04FCE5D7E10F}"/>
                </a:ext>
              </a:extLst>
            </p:cNvPr>
            <p:cNvSpPr txBox="1"/>
            <p:nvPr/>
          </p:nvSpPr>
          <p:spPr>
            <a:xfrm>
              <a:off x="1345888" y="2759717"/>
              <a:ext cx="55818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latin typeface="Century Gothic"/>
                  <a:cs typeface="Calibri"/>
                </a:rPr>
                <a:t>100</a:t>
              </a:r>
            </a:p>
          </p:txBody>
        </p:sp>
      </p:grpSp>
    </p:spTree>
    <p:extLst>
      <p:ext uri="{BB962C8B-B14F-4D97-AF65-F5344CB8AC3E}">
        <p14:creationId xmlns:p14="http://schemas.microsoft.com/office/powerpoint/2010/main" val="3351713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0A5E4E-0756-485C-80B2-1EDD88C7285E}"/>
              </a:ext>
            </a:extLst>
          </p:cNvPr>
          <p:cNvSpPr txBox="1">
            <a:spLocks/>
          </p:cNvSpPr>
          <p:nvPr/>
        </p:nvSpPr>
        <p:spPr>
          <a:xfrm>
            <a:off x="495300" y="1884680"/>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Introduction and </a:t>
            </a:r>
            <a:endParaRPr lang="en-US" dirty="0">
              <a:solidFill>
                <a:srgbClr val="000000"/>
              </a:solidFill>
              <a:latin typeface="Calibri Light" panose="020F0302020204030204"/>
              <a:cs typeface="Calibri Light" panose="020F0302020204030204"/>
            </a:endParaRPr>
          </a:p>
          <a:p>
            <a:r>
              <a:rPr lang="en-US" sz="4000" b="1" dirty="0">
                <a:solidFill>
                  <a:srgbClr val="54AEB2"/>
                </a:solidFill>
                <a:latin typeface="Century Gothic" panose="020F0302020204030204"/>
              </a:rPr>
              <a:t>Background</a:t>
            </a:r>
            <a:endParaRPr lang="en-US" dirty="0">
              <a:cs typeface="Calibri Light"/>
            </a:endParaRPr>
          </a:p>
        </p:txBody>
      </p:sp>
    </p:spTree>
    <p:extLst>
      <p:ext uri="{BB962C8B-B14F-4D97-AF65-F5344CB8AC3E}">
        <p14:creationId xmlns:p14="http://schemas.microsoft.com/office/powerpoint/2010/main" val="331544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0435E7-8C38-45D9-B120-BCA452063CAC}"/>
              </a:ext>
            </a:extLst>
          </p:cNvPr>
          <p:cNvSpPr txBox="1">
            <a:spLocks/>
          </p:cNvSpPr>
          <p:nvPr/>
        </p:nvSpPr>
        <p:spPr>
          <a:xfrm>
            <a:off x="565639"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Percent Cover</a:t>
            </a:r>
            <a:endParaRPr lang="en-US" dirty="0"/>
          </a:p>
        </p:txBody>
      </p:sp>
      <p:sp>
        <p:nvSpPr>
          <p:cNvPr id="8" name="TextBox 7">
            <a:extLst>
              <a:ext uri="{FF2B5EF4-FFF2-40B4-BE49-F238E27FC236}">
                <a16:creationId xmlns:a16="http://schemas.microsoft.com/office/drawing/2014/main" id="{6597B7C8-A9B4-4D90-8846-ECD81A2085EE}"/>
              </a:ext>
            </a:extLst>
          </p:cNvPr>
          <p:cNvSpPr txBox="1"/>
          <p:nvPr/>
        </p:nvSpPr>
        <p:spPr>
          <a:xfrm>
            <a:off x="1228674" y="3306210"/>
            <a:ext cx="259193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dirty="0">
                <a:solidFill>
                  <a:schemeClr val="tx1">
                    <a:lumMod val="75000"/>
                    <a:lumOff val="25000"/>
                  </a:schemeClr>
                </a:solidFill>
                <a:latin typeface="Century Gothic"/>
              </a:rPr>
              <a:t>Fall tasseled cap greenness</a:t>
            </a:r>
          </a:p>
        </p:txBody>
      </p:sp>
      <p:sp>
        <p:nvSpPr>
          <p:cNvPr id="11" name="TextBox 10">
            <a:extLst>
              <a:ext uri="{FF2B5EF4-FFF2-40B4-BE49-F238E27FC236}">
                <a16:creationId xmlns:a16="http://schemas.microsoft.com/office/drawing/2014/main" id="{956F534C-E3A6-441C-804B-215EA2C4429C}"/>
              </a:ext>
            </a:extLst>
          </p:cNvPr>
          <p:cNvSpPr txBox="1"/>
          <p:nvPr/>
        </p:nvSpPr>
        <p:spPr>
          <a:xfrm>
            <a:off x="576405" y="988928"/>
            <a:ext cx="475825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1">
                    <a:lumMod val="75000"/>
                    <a:lumOff val="25000"/>
                  </a:schemeClr>
                </a:solidFill>
                <a:latin typeface="Century Gothic"/>
              </a:rPr>
              <a:t>Partial Dependency Plots</a:t>
            </a:r>
          </a:p>
        </p:txBody>
      </p:sp>
      <p:sp>
        <p:nvSpPr>
          <p:cNvPr id="10" name="TextBox 9">
            <a:extLst>
              <a:ext uri="{FF2B5EF4-FFF2-40B4-BE49-F238E27FC236}">
                <a16:creationId xmlns:a16="http://schemas.microsoft.com/office/drawing/2014/main" id="{4BA83B72-F4BB-4658-9657-A994EE72258B}"/>
              </a:ext>
            </a:extLst>
          </p:cNvPr>
          <p:cNvSpPr txBox="1"/>
          <p:nvPr/>
        </p:nvSpPr>
        <p:spPr>
          <a:xfrm>
            <a:off x="5258457" y="6111210"/>
            <a:ext cx="2466478"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dirty="0">
                <a:solidFill>
                  <a:schemeClr val="tx1">
                    <a:lumMod val="75000"/>
                    <a:lumOff val="25000"/>
                  </a:schemeClr>
                </a:solidFill>
                <a:latin typeface="Century Gothic"/>
              </a:rPr>
              <a:t>Spring narrow near-infrared </a:t>
            </a:r>
            <a:endParaRPr lang="en-US" dirty="0">
              <a:solidFill>
                <a:schemeClr val="tx1">
                  <a:lumMod val="75000"/>
                  <a:lumOff val="25000"/>
                </a:schemeClr>
              </a:solidFill>
              <a:cs typeface="Calibri" panose="020F0502020204030204"/>
            </a:endParaRPr>
          </a:p>
        </p:txBody>
      </p:sp>
      <p:sp>
        <p:nvSpPr>
          <p:cNvPr id="13" name="TextBox 12">
            <a:extLst>
              <a:ext uri="{FF2B5EF4-FFF2-40B4-BE49-F238E27FC236}">
                <a16:creationId xmlns:a16="http://schemas.microsoft.com/office/drawing/2014/main" id="{68370DE0-5A81-4A6B-A245-1DBF99BA3BE0}"/>
              </a:ext>
            </a:extLst>
          </p:cNvPr>
          <p:cNvSpPr txBox="1"/>
          <p:nvPr/>
        </p:nvSpPr>
        <p:spPr>
          <a:xfrm>
            <a:off x="8478246" y="6111210"/>
            <a:ext cx="368117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solidFill>
                  <a:schemeClr val="tx1">
                    <a:lumMod val="75000"/>
                    <a:lumOff val="25000"/>
                  </a:schemeClr>
                </a:solidFill>
                <a:latin typeface="Century Gothic"/>
              </a:rPr>
              <a:t>Fall normalized difference vegetation index</a:t>
            </a:r>
          </a:p>
        </p:txBody>
      </p:sp>
      <p:sp>
        <p:nvSpPr>
          <p:cNvPr id="15" name="TextBox 14">
            <a:extLst>
              <a:ext uri="{FF2B5EF4-FFF2-40B4-BE49-F238E27FC236}">
                <a16:creationId xmlns:a16="http://schemas.microsoft.com/office/drawing/2014/main" id="{630A08CE-72D4-4171-9175-E166E4021CCD}"/>
              </a:ext>
            </a:extLst>
          </p:cNvPr>
          <p:cNvSpPr txBox="1"/>
          <p:nvPr/>
        </p:nvSpPr>
        <p:spPr>
          <a:xfrm>
            <a:off x="8909573" y="3306210"/>
            <a:ext cx="290424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dirty="0">
                <a:solidFill>
                  <a:schemeClr val="tx1">
                    <a:lumMod val="75000"/>
                    <a:lumOff val="25000"/>
                  </a:schemeClr>
                </a:solidFill>
                <a:latin typeface="Century Gothic"/>
              </a:rPr>
              <a:t>Spring tasseled cap wetness</a:t>
            </a:r>
          </a:p>
        </p:txBody>
      </p:sp>
      <p:sp>
        <p:nvSpPr>
          <p:cNvPr id="17" name="TextBox 16">
            <a:extLst>
              <a:ext uri="{FF2B5EF4-FFF2-40B4-BE49-F238E27FC236}">
                <a16:creationId xmlns:a16="http://schemas.microsoft.com/office/drawing/2014/main" id="{77FC75E2-E753-427F-B731-FEDCE3F3EA6F}"/>
              </a:ext>
            </a:extLst>
          </p:cNvPr>
          <p:cNvSpPr txBox="1"/>
          <p:nvPr/>
        </p:nvSpPr>
        <p:spPr>
          <a:xfrm>
            <a:off x="561538" y="6111210"/>
            <a:ext cx="384048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dirty="0">
                <a:solidFill>
                  <a:schemeClr val="tx1">
                    <a:lumMod val="75000"/>
                    <a:lumOff val="25000"/>
                  </a:schemeClr>
                </a:solidFill>
                <a:latin typeface="Century Gothic"/>
                <a:ea typeface="+mn-lt"/>
                <a:cs typeface="+mn-lt"/>
              </a:rPr>
              <a:t>Tasseled cap brightness between the summer and spring</a:t>
            </a:r>
            <a:endParaRPr lang="en-US" dirty="0">
              <a:solidFill>
                <a:schemeClr val="tx1">
                  <a:lumMod val="75000"/>
                  <a:lumOff val="25000"/>
                </a:schemeClr>
              </a:solidFill>
              <a:latin typeface="Calibri" panose="020F0502020204030204"/>
              <a:cs typeface="Calibri" panose="020F0502020204030204"/>
            </a:endParaRPr>
          </a:p>
        </p:txBody>
      </p:sp>
      <p:grpSp>
        <p:nvGrpSpPr>
          <p:cNvPr id="73" name="Group 72">
            <a:extLst>
              <a:ext uri="{FF2B5EF4-FFF2-40B4-BE49-F238E27FC236}">
                <a16:creationId xmlns:a16="http://schemas.microsoft.com/office/drawing/2014/main" id="{0C132739-725B-49D9-8706-13BE51664AFD}"/>
              </a:ext>
            </a:extLst>
          </p:cNvPr>
          <p:cNvGrpSpPr/>
          <p:nvPr/>
        </p:nvGrpSpPr>
        <p:grpSpPr>
          <a:xfrm>
            <a:off x="561538" y="1372740"/>
            <a:ext cx="3840480" cy="1928170"/>
            <a:chOff x="1756261" y="1435335"/>
            <a:chExt cx="4287979" cy="1928170"/>
          </a:xfrm>
        </p:grpSpPr>
        <p:pic>
          <p:nvPicPr>
            <p:cNvPr id="5" name="Picture 2">
              <a:extLst>
                <a:ext uri="{FF2B5EF4-FFF2-40B4-BE49-F238E27FC236}">
                  <a16:creationId xmlns:a16="http://schemas.microsoft.com/office/drawing/2014/main" id="{84A6CCB2-E523-4336-994E-BCCA0E0F816B}"/>
                </a:ext>
              </a:extLst>
            </p:cNvPr>
            <p:cNvPicPr>
              <a:picLocks noChangeAspect="1"/>
            </p:cNvPicPr>
            <p:nvPr/>
          </p:nvPicPr>
          <p:blipFill rotWithShape="1">
            <a:blip r:embed="rId3"/>
            <a:srcRect l="50760" t="3893" r="181" b="69817"/>
            <a:stretch/>
          </p:blipFill>
          <p:spPr>
            <a:xfrm>
              <a:off x="1756261" y="1618965"/>
              <a:ext cx="4258058" cy="1669681"/>
            </a:xfrm>
            <a:prstGeom prst="rect">
              <a:avLst/>
            </a:prstGeom>
          </p:spPr>
        </p:pic>
        <p:grpSp>
          <p:nvGrpSpPr>
            <p:cNvPr id="16" name="Group 15">
              <a:extLst>
                <a:ext uri="{FF2B5EF4-FFF2-40B4-BE49-F238E27FC236}">
                  <a16:creationId xmlns:a16="http://schemas.microsoft.com/office/drawing/2014/main" id="{C8EDD540-35D7-440C-9C07-37A150324672}"/>
                </a:ext>
              </a:extLst>
            </p:cNvPr>
            <p:cNvGrpSpPr/>
            <p:nvPr/>
          </p:nvGrpSpPr>
          <p:grpSpPr>
            <a:xfrm>
              <a:off x="1757550" y="1435335"/>
              <a:ext cx="4286690" cy="1928170"/>
              <a:chOff x="1757550" y="1435335"/>
              <a:chExt cx="4286690" cy="1928170"/>
            </a:xfrm>
          </p:grpSpPr>
          <p:sp>
            <p:nvSpPr>
              <p:cNvPr id="14" name="TextBox 13">
                <a:extLst>
                  <a:ext uri="{FF2B5EF4-FFF2-40B4-BE49-F238E27FC236}">
                    <a16:creationId xmlns:a16="http://schemas.microsoft.com/office/drawing/2014/main" id="{62185CED-1649-4BA6-8A74-ABA07751D1E5}"/>
                  </a:ext>
                </a:extLst>
              </p:cNvPr>
              <p:cNvSpPr txBox="1"/>
              <p:nvPr/>
            </p:nvSpPr>
            <p:spPr>
              <a:xfrm>
                <a:off x="2107721" y="3086506"/>
                <a:ext cx="698043"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-1000</a:t>
                </a:r>
              </a:p>
            </p:txBody>
          </p:sp>
          <p:sp>
            <p:nvSpPr>
              <p:cNvPr id="18" name="TextBox 17">
                <a:extLst>
                  <a:ext uri="{FF2B5EF4-FFF2-40B4-BE49-F238E27FC236}">
                    <a16:creationId xmlns:a16="http://schemas.microsoft.com/office/drawing/2014/main" id="{008136BE-B668-4B70-BF71-4E4356EFEB34}"/>
                  </a:ext>
                </a:extLst>
              </p:cNvPr>
              <p:cNvSpPr txBox="1"/>
              <p:nvPr/>
            </p:nvSpPr>
            <p:spPr>
              <a:xfrm>
                <a:off x="3459192" y="3086506"/>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1000</a:t>
                </a:r>
              </a:p>
            </p:txBody>
          </p:sp>
          <p:sp>
            <p:nvSpPr>
              <p:cNvPr id="19" name="TextBox 18">
                <a:extLst>
                  <a:ext uri="{FF2B5EF4-FFF2-40B4-BE49-F238E27FC236}">
                    <a16:creationId xmlns:a16="http://schemas.microsoft.com/office/drawing/2014/main" id="{5541F078-D83B-4DCF-B92E-27D6B136D46A}"/>
                  </a:ext>
                </a:extLst>
              </p:cNvPr>
              <p:cNvSpPr txBox="1"/>
              <p:nvPr/>
            </p:nvSpPr>
            <p:spPr>
              <a:xfrm>
                <a:off x="2955984" y="3086506"/>
                <a:ext cx="25591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a:t>
                </a:r>
              </a:p>
            </p:txBody>
          </p:sp>
          <p:sp>
            <p:nvSpPr>
              <p:cNvPr id="20" name="TextBox 19">
                <a:extLst>
                  <a:ext uri="{FF2B5EF4-FFF2-40B4-BE49-F238E27FC236}">
                    <a16:creationId xmlns:a16="http://schemas.microsoft.com/office/drawing/2014/main" id="{7D7D5DEE-7715-4329-8E39-D5B1D728A085}"/>
                  </a:ext>
                </a:extLst>
              </p:cNvPr>
              <p:cNvSpPr txBox="1"/>
              <p:nvPr/>
            </p:nvSpPr>
            <p:spPr>
              <a:xfrm>
                <a:off x="4149304" y="3086506"/>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2000</a:t>
                </a:r>
              </a:p>
            </p:txBody>
          </p:sp>
          <p:sp>
            <p:nvSpPr>
              <p:cNvPr id="21" name="TextBox 20">
                <a:extLst>
                  <a:ext uri="{FF2B5EF4-FFF2-40B4-BE49-F238E27FC236}">
                    <a16:creationId xmlns:a16="http://schemas.microsoft.com/office/drawing/2014/main" id="{EE5335A2-7FF2-4ADD-884E-F51563A4A1A8}"/>
                  </a:ext>
                </a:extLst>
              </p:cNvPr>
              <p:cNvSpPr txBox="1"/>
              <p:nvPr/>
            </p:nvSpPr>
            <p:spPr>
              <a:xfrm>
                <a:off x="4796286" y="3086506"/>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3000</a:t>
                </a:r>
              </a:p>
            </p:txBody>
          </p:sp>
          <p:sp>
            <p:nvSpPr>
              <p:cNvPr id="22" name="TextBox 21">
                <a:extLst>
                  <a:ext uri="{FF2B5EF4-FFF2-40B4-BE49-F238E27FC236}">
                    <a16:creationId xmlns:a16="http://schemas.microsoft.com/office/drawing/2014/main" id="{A9C012F4-CCCB-427B-96A6-5778163F9DF1}"/>
                  </a:ext>
                </a:extLst>
              </p:cNvPr>
              <p:cNvSpPr txBox="1"/>
              <p:nvPr/>
            </p:nvSpPr>
            <p:spPr>
              <a:xfrm>
                <a:off x="5428889" y="3086506"/>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4000</a:t>
                </a:r>
              </a:p>
            </p:txBody>
          </p:sp>
          <p:sp>
            <p:nvSpPr>
              <p:cNvPr id="24" name="TextBox 23">
                <a:extLst>
                  <a:ext uri="{FF2B5EF4-FFF2-40B4-BE49-F238E27FC236}">
                    <a16:creationId xmlns:a16="http://schemas.microsoft.com/office/drawing/2014/main" id="{5E73848C-61DB-4C6A-98C5-0111AE85FB72}"/>
                  </a:ext>
                </a:extLst>
              </p:cNvPr>
              <p:cNvSpPr txBox="1"/>
              <p:nvPr/>
            </p:nvSpPr>
            <p:spPr>
              <a:xfrm rot="16200000">
                <a:off x="1065361" y="2127524"/>
                <a:ext cx="1693653" cy="3092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0 10  20  30  40  50 </a:t>
                </a:r>
                <a:endParaRPr lang="en-US" dirty="0">
                  <a:solidFill>
                    <a:schemeClr val="tx1">
                      <a:lumMod val="75000"/>
                      <a:lumOff val="25000"/>
                    </a:schemeClr>
                  </a:solidFill>
                </a:endParaRPr>
              </a:p>
            </p:txBody>
          </p:sp>
        </p:grpSp>
      </p:grpSp>
      <p:grpSp>
        <p:nvGrpSpPr>
          <p:cNvPr id="86" name="Group 85">
            <a:extLst>
              <a:ext uri="{FF2B5EF4-FFF2-40B4-BE49-F238E27FC236}">
                <a16:creationId xmlns:a16="http://schemas.microsoft.com/office/drawing/2014/main" id="{2BE6F716-82E1-4BA1-B55D-51C50740BEA2}"/>
              </a:ext>
            </a:extLst>
          </p:cNvPr>
          <p:cNvGrpSpPr/>
          <p:nvPr/>
        </p:nvGrpSpPr>
        <p:grpSpPr>
          <a:xfrm>
            <a:off x="8245302" y="4138040"/>
            <a:ext cx="3850893" cy="1941421"/>
            <a:chOff x="1661786" y="4742126"/>
            <a:chExt cx="4163939" cy="1941421"/>
          </a:xfrm>
        </p:grpSpPr>
        <p:pic>
          <p:nvPicPr>
            <p:cNvPr id="4" name="Picture 2">
              <a:extLst>
                <a:ext uri="{FF2B5EF4-FFF2-40B4-BE49-F238E27FC236}">
                  <a16:creationId xmlns:a16="http://schemas.microsoft.com/office/drawing/2014/main" id="{183B4E14-7042-4A92-BDB3-CCF94F05A2A2}"/>
                </a:ext>
              </a:extLst>
            </p:cNvPr>
            <p:cNvPicPr>
              <a:picLocks noChangeAspect="1"/>
            </p:cNvPicPr>
            <p:nvPr/>
          </p:nvPicPr>
          <p:blipFill rotWithShape="1">
            <a:blip r:embed="rId3"/>
            <a:srcRect l="1089" t="37508" r="51622" b="35872"/>
            <a:stretch/>
          </p:blipFill>
          <p:spPr>
            <a:xfrm>
              <a:off x="1756408" y="4959171"/>
              <a:ext cx="4069317" cy="1716412"/>
            </a:xfrm>
            <a:prstGeom prst="rect">
              <a:avLst/>
            </a:prstGeom>
          </p:spPr>
        </p:pic>
        <p:grpSp>
          <p:nvGrpSpPr>
            <p:cNvPr id="33" name="Group 32">
              <a:extLst>
                <a:ext uri="{FF2B5EF4-FFF2-40B4-BE49-F238E27FC236}">
                  <a16:creationId xmlns:a16="http://schemas.microsoft.com/office/drawing/2014/main" id="{89FE6588-965D-4223-94A5-98825A90F42E}"/>
                </a:ext>
              </a:extLst>
            </p:cNvPr>
            <p:cNvGrpSpPr/>
            <p:nvPr/>
          </p:nvGrpSpPr>
          <p:grpSpPr>
            <a:xfrm>
              <a:off x="1661786" y="4742126"/>
              <a:ext cx="4080105" cy="1941421"/>
              <a:chOff x="1762429" y="1435335"/>
              <a:chExt cx="4080105" cy="1941421"/>
            </a:xfrm>
          </p:grpSpPr>
          <p:sp>
            <p:nvSpPr>
              <p:cNvPr id="35" name="TextBox 34">
                <a:extLst>
                  <a:ext uri="{FF2B5EF4-FFF2-40B4-BE49-F238E27FC236}">
                    <a16:creationId xmlns:a16="http://schemas.microsoft.com/office/drawing/2014/main" id="{5C030CEA-C181-41D1-BE89-B6EB2A812B0D}"/>
                  </a:ext>
                </a:extLst>
              </p:cNvPr>
              <p:cNvSpPr txBox="1"/>
              <p:nvPr/>
            </p:nvSpPr>
            <p:spPr>
              <a:xfrm>
                <a:off x="2921310" y="309975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0.2</a:t>
                </a:r>
              </a:p>
            </p:txBody>
          </p:sp>
          <p:sp>
            <p:nvSpPr>
              <p:cNvPr id="36" name="TextBox 35">
                <a:extLst>
                  <a:ext uri="{FF2B5EF4-FFF2-40B4-BE49-F238E27FC236}">
                    <a16:creationId xmlns:a16="http://schemas.microsoft.com/office/drawing/2014/main" id="{DA954390-624E-4ADC-B739-D5B67A179000}"/>
                  </a:ext>
                </a:extLst>
              </p:cNvPr>
              <p:cNvSpPr txBox="1"/>
              <p:nvPr/>
            </p:nvSpPr>
            <p:spPr>
              <a:xfrm>
                <a:off x="2126749" y="3099757"/>
                <a:ext cx="46882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0.0</a:t>
                </a:r>
              </a:p>
            </p:txBody>
          </p:sp>
          <p:sp>
            <p:nvSpPr>
              <p:cNvPr id="37" name="TextBox 36">
                <a:extLst>
                  <a:ext uri="{FF2B5EF4-FFF2-40B4-BE49-F238E27FC236}">
                    <a16:creationId xmlns:a16="http://schemas.microsoft.com/office/drawing/2014/main" id="{4E40E808-37F8-43FE-AA5D-6780489E3C58}"/>
                  </a:ext>
                </a:extLst>
              </p:cNvPr>
              <p:cNvSpPr txBox="1"/>
              <p:nvPr/>
            </p:nvSpPr>
            <p:spPr>
              <a:xfrm>
                <a:off x="3712275" y="309975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0.4</a:t>
                </a:r>
              </a:p>
            </p:txBody>
          </p:sp>
          <p:sp>
            <p:nvSpPr>
              <p:cNvPr id="38" name="TextBox 37">
                <a:extLst>
                  <a:ext uri="{FF2B5EF4-FFF2-40B4-BE49-F238E27FC236}">
                    <a16:creationId xmlns:a16="http://schemas.microsoft.com/office/drawing/2014/main" id="{4E9A55EB-212D-45B1-9D89-5F293FEB0F8D}"/>
                  </a:ext>
                </a:extLst>
              </p:cNvPr>
              <p:cNvSpPr txBox="1"/>
              <p:nvPr/>
            </p:nvSpPr>
            <p:spPr>
              <a:xfrm>
                <a:off x="4460110" y="309975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0.6</a:t>
                </a:r>
              </a:p>
            </p:txBody>
          </p:sp>
          <p:sp>
            <p:nvSpPr>
              <p:cNvPr id="39" name="TextBox 38">
                <a:extLst>
                  <a:ext uri="{FF2B5EF4-FFF2-40B4-BE49-F238E27FC236}">
                    <a16:creationId xmlns:a16="http://schemas.microsoft.com/office/drawing/2014/main" id="{A3A6F57A-E8E8-4B1E-BEE7-1B89A022899B}"/>
                  </a:ext>
                </a:extLst>
              </p:cNvPr>
              <p:cNvSpPr txBox="1"/>
              <p:nvPr/>
            </p:nvSpPr>
            <p:spPr>
              <a:xfrm>
                <a:off x="5227183" y="309975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0.8</a:t>
                </a:r>
              </a:p>
            </p:txBody>
          </p:sp>
          <p:sp>
            <p:nvSpPr>
              <p:cNvPr id="40" name="TextBox 39">
                <a:extLst>
                  <a:ext uri="{FF2B5EF4-FFF2-40B4-BE49-F238E27FC236}">
                    <a16:creationId xmlns:a16="http://schemas.microsoft.com/office/drawing/2014/main" id="{E641826B-B611-4BA2-895E-19F1360A31CE}"/>
                  </a:ext>
                </a:extLst>
              </p:cNvPr>
              <p:cNvSpPr txBox="1"/>
              <p:nvPr/>
            </p:nvSpPr>
            <p:spPr>
              <a:xfrm rot="16200000">
                <a:off x="1065361" y="2132403"/>
                <a:ext cx="1693653" cy="29951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0 10  20  30  40  50 </a:t>
                </a:r>
                <a:endParaRPr lang="en-US" dirty="0">
                  <a:solidFill>
                    <a:schemeClr val="tx1">
                      <a:lumMod val="75000"/>
                      <a:lumOff val="25000"/>
                    </a:schemeClr>
                  </a:solidFill>
                </a:endParaRPr>
              </a:p>
            </p:txBody>
          </p:sp>
        </p:grpSp>
      </p:grpSp>
      <p:grpSp>
        <p:nvGrpSpPr>
          <p:cNvPr id="87" name="Group 86">
            <a:extLst>
              <a:ext uri="{FF2B5EF4-FFF2-40B4-BE49-F238E27FC236}">
                <a16:creationId xmlns:a16="http://schemas.microsoft.com/office/drawing/2014/main" id="{195F0235-A856-45E5-8C7A-7E9525A61876}"/>
              </a:ext>
            </a:extLst>
          </p:cNvPr>
          <p:cNvGrpSpPr/>
          <p:nvPr/>
        </p:nvGrpSpPr>
        <p:grpSpPr>
          <a:xfrm>
            <a:off x="555854" y="4129076"/>
            <a:ext cx="3851849" cy="1941421"/>
            <a:chOff x="7946949" y="4718659"/>
            <a:chExt cx="4196333" cy="1941421"/>
          </a:xfrm>
        </p:grpSpPr>
        <p:pic>
          <p:nvPicPr>
            <p:cNvPr id="6" name="Picture 2">
              <a:extLst>
                <a:ext uri="{FF2B5EF4-FFF2-40B4-BE49-F238E27FC236}">
                  <a16:creationId xmlns:a16="http://schemas.microsoft.com/office/drawing/2014/main" id="{791B395E-013C-42C3-ACA2-4DC7D9CE7938}"/>
                </a:ext>
              </a:extLst>
            </p:cNvPr>
            <p:cNvPicPr>
              <a:picLocks noChangeAspect="1"/>
            </p:cNvPicPr>
            <p:nvPr/>
          </p:nvPicPr>
          <p:blipFill rotWithShape="1">
            <a:blip r:embed="rId3"/>
            <a:srcRect l="1290" t="4294" r="50373" b="69838"/>
            <a:stretch/>
          </p:blipFill>
          <p:spPr>
            <a:xfrm>
              <a:off x="8007550" y="4930124"/>
              <a:ext cx="4135732" cy="1676512"/>
            </a:xfrm>
            <a:prstGeom prst="rect">
              <a:avLst/>
            </a:prstGeom>
          </p:spPr>
        </p:pic>
        <p:grpSp>
          <p:nvGrpSpPr>
            <p:cNvPr id="64" name="Group 63">
              <a:extLst>
                <a:ext uri="{FF2B5EF4-FFF2-40B4-BE49-F238E27FC236}">
                  <a16:creationId xmlns:a16="http://schemas.microsoft.com/office/drawing/2014/main" id="{0DEA2AD2-45D0-41CE-93E8-EA37778834D3}"/>
                </a:ext>
              </a:extLst>
            </p:cNvPr>
            <p:cNvGrpSpPr/>
            <p:nvPr/>
          </p:nvGrpSpPr>
          <p:grpSpPr>
            <a:xfrm>
              <a:off x="7946949" y="4718659"/>
              <a:ext cx="4099161" cy="1941421"/>
              <a:chOff x="7946949" y="4741071"/>
              <a:chExt cx="4099161" cy="1941421"/>
            </a:xfrm>
          </p:grpSpPr>
          <p:grpSp>
            <p:nvGrpSpPr>
              <p:cNvPr id="52" name="Group 51">
                <a:extLst>
                  <a:ext uri="{FF2B5EF4-FFF2-40B4-BE49-F238E27FC236}">
                    <a16:creationId xmlns:a16="http://schemas.microsoft.com/office/drawing/2014/main" id="{B7A6F428-A661-43E3-9A10-129183F220ED}"/>
                  </a:ext>
                </a:extLst>
              </p:cNvPr>
              <p:cNvGrpSpPr/>
              <p:nvPr/>
            </p:nvGrpSpPr>
            <p:grpSpPr>
              <a:xfrm>
                <a:off x="7946949" y="4741071"/>
                <a:ext cx="3576967" cy="1941421"/>
                <a:chOff x="1951802" y="1356895"/>
                <a:chExt cx="3576967" cy="1941421"/>
              </a:xfrm>
            </p:grpSpPr>
            <p:sp>
              <p:nvSpPr>
                <p:cNvPr id="53" name="TextBox 52">
                  <a:extLst>
                    <a:ext uri="{FF2B5EF4-FFF2-40B4-BE49-F238E27FC236}">
                      <a16:creationId xmlns:a16="http://schemas.microsoft.com/office/drawing/2014/main" id="{332F7157-1E35-48A6-9032-AFB431D29149}"/>
                    </a:ext>
                  </a:extLst>
                </p:cNvPr>
                <p:cNvSpPr txBox="1"/>
                <p:nvPr/>
              </p:nvSpPr>
              <p:spPr>
                <a:xfrm>
                  <a:off x="2174956" y="3021317"/>
                  <a:ext cx="69732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-3000</a:t>
                  </a:r>
                </a:p>
              </p:txBody>
            </p:sp>
            <p:sp>
              <p:nvSpPr>
                <p:cNvPr id="54" name="TextBox 53">
                  <a:extLst>
                    <a:ext uri="{FF2B5EF4-FFF2-40B4-BE49-F238E27FC236}">
                      <a16:creationId xmlns:a16="http://schemas.microsoft.com/office/drawing/2014/main" id="{E958EB98-26B0-4276-BEF8-2AEEDDE7481F}"/>
                    </a:ext>
                  </a:extLst>
                </p:cNvPr>
                <p:cNvSpPr txBox="1"/>
                <p:nvPr/>
              </p:nvSpPr>
              <p:spPr>
                <a:xfrm>
                  <a:off x="3257486" y="3021317"/>
                  <a:ext cx="69732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-1000</a:t>
                  </a:r>
                </a:p>
              </p:txBody>
            </p:sp>
            <p:sp>
              <p:nvSpPr>
                <p:cNvPr id="55" name="TextBox 54">
                  <a:extLst>
                    <a:ext uri="{FF2B5EF4-FFF2-40B4-BE49-F238E27FC236}">
                      <a16:creationId xmlns:a16="http://schemas.microsoft.com/office/drawing/2014/main" id="{5696E152-06C4-44E4-9BBC-737DAB280093}"/>
                    </a:ext>
                  </a:extLst>
                </p:cNvPr>
                <p:cNvSpPr txBox="1"/>
                <p:nvPr/>
              </p:nvSpPr>
              <p:spPr>
                <a:xfrm>
                  <a:off x="2687043" y="3021317"/>
                  <a:ext cx="63691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-2000</a:t>
                  </a:r>
                </a:p>
              </p:txBody>
            </p:sp>
            <p:sp>
              <p:nvSpPr>
                <p:cNvPr id="56" name="TextBox 55">
                  <a:extLst>
                    <a:ext uri="{FF2B5EF4-FFF2-40B4-BE49-F238E27FC236}">
                      <a16:creationId xmlns:a16="http://schemas.microsoft.com/office/drawing/2014/main" id="{CBF7A763-06F6-4B75-92EA-17BB7E94D657}"/>
                    </a:ext>
                  </a:extLst>
                </p:cNvPr>
                <p:cNvSpPr txBox="1"/>
                <p:nvPr/>
              </p:nvSpPr>
              <p:spPr>
                <a:xfrm>
                  <a:off x="3992421" y="302131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a:t>
                  </a:r>
                </a:p>
              </p:txBody>
            </p:sp>
            <p:sp>
              <p:nvSpPr>
                <p:cNvPr id="57" name="TextBox 56">
                  <a:extLst>
                    <a:ext uri="{FF2B5EF4-FFF2-40B4-BE49-F238E27FC236}">
                      <a16:creationId xmlns:a16="http://schemas.microsoft.com/office/drawing/2014/main" id="{E6D28A2F-9121-4D1F-825D-D92E1A4725DC}"/>
                    </a:ext>
                  </a:extLst>
                </p:cNvPr>
                <p:cNvSpPr txBox="1"/>
                <p:nvPr/>
              </p:nvSpPr>
              <p:spPr>
                <a:xfrm>
                  <a:off x="4392874" y="302131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1000</a:t>
                  </a:r>
                </a:p>
              </p:txBody>
            </p:sp>
            <p:sp>
              <p:nvSpPr>
                <p:cNvPr id="58" name="TextBox 57">
                  <a:extLst>
                    <a:ext uri="{FF2B5EF4-FFF2-40B4-BE49-F238E27FC236}">
                      <a16:creationId xmlns:a16="http://schemas.microsoft.com/office/drawing/2014/main" id="{99F87BED-F9AB-4A9E-96E3-EFC7F6CC9345}"/>
                    </a:ext>
                  </a:extLst>
                </p:cNvPr>
                <p:cNvSpPr txBox="1"/>
                <p:nvPr/>
              </p:nvSpPr>
              <p:spPr>
                <a:xfrm>
                  <a:off x="4913418" y="302131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2000</a:t>
                  </a:r>
                </a:p>
              </p:txBody>
            </p:sp>
            <p:sp>
              <p:nvSpPr>
                <p:cNvPr id="59" name="TextBox 58">
                  <a:extLst>
                    <a:ext uri="{FF2B5EF4-FFF2-40B4-BE49-F238E27FC236}">
                      <a16:creationId xmlns:a16="http://schemas.microsoft.com/office/drawing/2014/main" id="{C9BC49F1-1F8C-4379-B3B5-AA10E16242A9}"/>
                    </a:ext>
                  </a:extLst>
                </p:cNvPr>
                <p:cNvSpPr txBox="1"/>
                <p:nvPr/>
              </p:nvSpPr>
              <p:spPr>
                <a:xfrm rot="16200000">
                  <a:off x="1255861" y="2052836"/>
                  <a:ext cx="1693653" cy="30177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0 10  20  30  40  50 </a:t>
                  </a:r>
                  <a:endParaRPr lang="en-US" dirty="0">
                    <a:solidFill>
                      <a:schemeClr val="tx1">
                        <a:lumMod val="75000"/>
                        <a:lumOff val="25000"/>
                      </a:schemeClr>
                    </a:solidFill>
                  </a:endParaRPr>
                </a:p>
              </p:txBody>
            </p:sp>
          </p:grpSp>
          <p:sp>
            <p:nvSpPr>
              <p:cNvPr id="61" name="TextBox 60">
                <a:extLst>
                  <a:ext uri="{FF2B5EF4-FFF2-40B4-BE49-F238E27FC236}">
                    <a16:creationId xmlns:a16="http://schemas.microsoft.com/office/drawing/2014/main" id="{B6CFF299-6419-4E3A-B6C3-5F8A3D363510}"/>
                  </a:ext>
                </a:extLst>
              </p:cNvPr>
              <p:cNvSpPr txBox="1"/>
              <p:nvPr/>
            </p:nvSpPr>
            <p:spPr>
              <a:xfrm>
                <a:off x="11430759" y="6405493"/>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3000</a:t>
                </a:r>
              </a:p>
            </p:txBody>
          </p:sp>
        </p:grpSp>
      </p:grpSp>
      <p:grpSp>
        <p:nvGrpSpPr>
          <p:cNvPr id="85" name="Group 84">
            <a:extLst>
              <a:ext uri="{FF2B5EF4-FFF2-40B4-BE49-F238E27FC236}">
                <a16:creationId xmlns:a16="http://schemas.microsoft.com/office/drawing/2014/main" id="{CF6166B6-58FC-4169-88A1-36BDDA4BDD2F}"/>
              </a:ext>
            </a:extLst>
          </p:cNvPr>
          <p:cNvGrpSpPr/>
          <p:nvPr/>
        </p:nvGrpSpPr>
        <p:grpSpPr>
          <a:xfrm>
            <a:off x="4417247" y="4126835"/>
            <a:ext cx="3851809" cy="1963832"/>
            <a:chOff x="1660707" y="3061244"/>
            <a:chExt cx="4194938" cy="1963832"/>
          </a:xfrm>
        </p:grpSpPr>
        <p:pic>
          <p:nvPicPr>
            <p:cNvPr id="2" name="Picture 2">
              <a:extLst>
                <a:ext uri="{FF2B5EF4-FFF2-40B4-BE49-F238E27FC236}">
                  <a16:creationId xmlns:a16="http://schemas.microsoft.com/office/drawing/2014/main" id="{DC08F276-C220-4A0A-A709-5D786795F9BA}"/>
                </a:ext>
              </a:extLst>
            </p:cNvPr>
            <p:cNvPicPr>
              <a:picLocks noChangeAspect="1"/>
            </p:cNvPicPr>
            <p:nvPr/>
          </p:nvPicPr>
          <p:blipFill rotWithShape="1">
            <a:blip r:embed="rId3"/>
            <a:srcRect l="1398" t="70784" r="51060" b="2699"/>
            <a:stretch/>
          </p:blipFill>
          <p:spPr>
            <a:xfrm>
              <a:off x="1799525" y="3288234"/>
              <a:ext cx="4056120" cy="1715449"/>
            </a:xfrm>
            <a:prstGeom prst="rect">
              <a:avLst/>
            </a:prstGeom>
          </p:spPr>
        </p:pic>
        <p:grpSp>
          <p:nvGrpSpPr>
            <p:cNvPr id="65" name="Group 64">
              <a:extLst>
                <a:ext uri="{FF2B5EF4-FFF2-40B4-BE49-F238E27FC236}">
                  <a16:creationId xmlns:a16="http://schemas.microsoft.com/office/drawing/2014/main" id="{3D6DF117-434A-4BBE-AFC9-921E338793C5}"/>
                </a:ext>
              </a:extLst>
            </p:cNvPr>
            <p:cNvGrpSpPr/>
            <p:nvPr/>
          </p:nvGrpSpPr>
          <p:grpSpPr>
            <a:xfrm>
              <a:off x="1660707" y="3061244"/>
              <a:ext cx="3890684" cy="1963832"/>
              <a:chOff x="1907027" y="1435336"/>
              <a:chExt cx="3890684" cy="1963832"/>
            </a:xfrm>
          </p:grpSpPr>
          <p:sp>
            <p:nvSpPr>
              <p:cNvPr id="66" name="TextBox 65">
                <a:extLst>
                  <a:ext uri="{FF2B5EF4-FFF2-40B4-BE49-F238E27FC236}">
                    <a16:creationId xmlns:a16="http://schemas.microsoft.com/office/drawing/2014/main" id="{16B00756-7D6C-4279-91CF-9625368A1937}"/>
                  </a:ext>
                </a:extLst>
              </p:cNvPr>
              <p:cNvSpPr txBox="1"/>
              <p:nvPr/>
            </p:nvSpPr>
            <p:spPr>
              <a:xfrm>
                <a:off x="2399073" y="3122169"/>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1000</a:t>
                </a:r>
              </a:p>
            </p:txBody>
          </p:sp>
          <p:sp>
            <p:nvSpPr>
              <p:cNvPr id="68" name="TextBox 67">
                <a:extLst>
                  <a:ext uri="{FF2B5EF4-FFF2-40B4-BE49-F238E27FC236}">
                    <a16:creationId xmlns:a16="http://schemas.microsoft.com/office/drawing/2014/main" id="{68AB3869-ED73-4D52-825D-F50B1290A8F1}"/>
                  </a:ext>
                </a:extLst>
              </p:cNvPr>
              <p:cNvSpPr txBox="1"/>
              <p:nvPr/>
            </p:nvSpPr>
            <p:spPr>
              <a:xfrm>
                <a:off x="3314572" y="3122169"/>
                <a:ext cx="65933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2000</a:t>
                </a:r>
              </a:p>
            </p:txBody>
          </p:sp>
          <p:sp>
            <p:nvSpPr>
              <p:cNvPr id="69" name="TextBox 68">
                <a:extLst>
                  <a:ext uri="{FF2B5EF4-FFF2-40B4-BE49-F238E27FC236}">
                    <a16:creationId xmlns:a16="http://schemas.microsoft.com/office/drawing/2014/main" id="{41486366-E8F1-4C09-BA00-722A7513EF91}"/>
                  </a:ext>
                </a:extLst>
              </p:cNvPr>
              <p:cNvSpPr txBox="1"/>
              <p:nvPr/>
            </p:nvSpPr>
            <p:spPr>
              <a:xfrm>
                <a:off x="4261363" y="3122169"/>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3000</a:t>
                </a:r>
              </a:p>
            </p:txBody>
          </p:sp>
          <p:sp>
            <p:nvSpPr>
              <p:cNvPr id="71" name="TextBox 70">
                <a:extLst>
                  <a:ext uri="{FF2B5EF4-FFF2-40B4-BE49-F238E27FC236}">
                    <a16:creationId xmlns:a16="http://schemas.microsoft.com/office/drawing/2014/main" id="{4B841987-E518-44DA-94EB-68342DCF1FA7}"/>
                  </a:ext>
                </a:extLst>
              </p:cNvPr>
              <p:cNvSpPr txBox="1"/>
              <p:nvPr/>
            </p:nvSpPr>
            <p:spPr>
              <a:xfrm>
                <a:off x="5182360" y="3122169"/>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4000</a:t>
                </a:r>
              </a:p>
            </p:txBody>
          </p:sp>
          <p:sp>
            <p:nvSpPr>
              <p:cNvPr id="72" name="TextBox 71">
                <a:extLst>
                  <a:ext uri="{FF2B5EF4-FFF2-40B4-BE49-F238E27FC236}">
                    <a16:creationId xmlns:a16="http://schemas.microsoft.com/office/drawing/2014/main" id="{7F26F258-2B52-4C73-83DB-9CBDF149ADCE}"/>
                  </a:ext>
                </a:extLst>
              </p:cNvPr>
              <p:cNvSpPr txBox="1"/>
              <p:nvPr/>
            </p:nvSpPr>
            <p:spPr>
              <a:xfrm rot="16200000">
                <a:off x="1211038" y="2131325"/>
                <a:ext cx="1693653" cy="3016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0 10  20  30  40  50 </a:t>
                </a:r>
                <a:endParaRPr lang="en-US" dirty="0">
                  <a:solidFill>
                    <a:schemeClr val="tx1">
                      <a:lumMod val="75000"/>
                      <a:lumOff val="25000"/>
                    </a:schemeClr>
                  </a:solidFill>
                </a:endParaRPr>
              </a:p>
            </p:txBody>
          </p:sp>
        </p:grpSp>
      </p:grpSp>
      <p:grpSp>
        <p:nvGrpSpPr>
          <p:cNvPr id="84" name="Group 83">
            <a:extLst>
              <a:ext uri="{FF2B5EF4-FFF2-40B4-BE49-F238E27FC236}">
                <a16:creationId xmlns:a16="http://schemas.microsoft.com/office/drawing/2014/main" id="{5643A56F-15F9-443A-9791-C816002C6A58}"/>
              </a:ext>
            </a:extLst>
          </p:cNvPr>
          <p:cNvGrpSpPr/>
          <p:nvPr/>
        </p:nvGrpSpPr>
        <p:grpSpPr>
          <a:xfrm>
            <a:off x="4415750" y="1327302"/>
            <a:ext cx="3853306" cy="2118027"/>
            <a:chOff x="7945200" y="1368099"/>
            <a:chExt cx="4246587" cy="2118027"/>
          </a:xfrm>
        </p:grpSpPr>
        <p:pic>
          <p:nvPicPr>
            <p:cNvPr id="3" name="Picture 2">
              <a:extLst>
                <a:ext uri="{FF2B5EF4-FFF2-40B4-BE49-F238E27FC236}">
                  <a16:creationId xmlns:a16="http://schemas.microsoft.com/office/drawing/2014/main" id="{5E011A33-E4D6-40B1-8B24-3A28EBA62330}"/>
                </a:ext>
              </a:extLst>
            </p:cNvPr>
            <p:cNvPicPr>
              <a:picLocks noChangeAspect="1"/>
            </p:cNvPicPr>
            <p:nvPr/>
          </p:nvPicPr>
          <p:blipFill rotWithShape="1">
            <a:blip r:embed="rId3"/>
            <a:srcRect l="51643" t="37539" r="1174" b="33264"/>
            <a:stretch/>
          </p:blipFill>
          <p:spPr>
            <a:xfrm>
              <a:off x="8101338" y="1617294"/>
              <a:ext cx="3951763" cy="1868832"/>
            </a:xfrm>
            <a:prstGeom prst="rect">
              <a:avLst/>
            </a:prstGeom>
          </p:spPr>
        </p:pic>
        <p:grpSp>
          <p:nvGrpSpPr>
            <p:cNvPr id="74" name="Group 73">
              <a:extLst>
                <a:ext uri="{FF2B5EF4-FFF2-40B4-BE49-F238E27FC236}">
                  <a16:creationId xmlns:a16="http://schemas.microsoft.com/office/drawing/2014/main" id="{92651489-0D6C-479D-8586-ADF0AB489357}"/>
                </a:ext>
              </a:extLst>
            </p:cNvPr>
            <p:cNvGrpSpPr/>
            <p:nvPr/>
          </p:nvGrpSpPr>
          <p:grpSpPr>
            <a:xfrm>
              <a:off x="7945200" y="1368099"/>
              <a:ext cx="4246587" cy="2041388"/>
              <a:chOff x="7945200" y="4752276"/>
              <a:chExt cx="4246587" cy="2041388"/>
            </a:xfrm>
          </p:grpSpPr>
          <p:grpSp>
            <p:nvGrpSpPr>
              <p:cNvPr id="75" name="Group 74">
                <a:extLst>
                  <a:ext uri="{FF2B5EF4-FFF2-40B4-BE49-F238E27FC236}">
                    <a16:creationId xmlns:a16="http://schemas.microsoft.com/office/drawing/2014/main" id="{182FFC15-44F9-4EF5-829B-3F46746E5DCF}"/>
                  </a:ext>
                </a:extLst>
              </p:cNvPr>
              <p:cNvGrpSpPr/>
              <p:nvPr/>
            </p:nvGrpSpPr>
            <p:grpSpPr>
              <a:xfrm>
                <a:off x="7945200" y="4752276"/>
                <a:ext cx="3758010" cy="2041388"/>
                <a:chOff x="1950053" y="1368100"/>
                <a:chExt cx="3758010" cy="2041388"/>
              </a:xfrm>
            </p:grpSpPr>
            <p:sp>
              <p:nvSpPr>
                <p:cNvPr id="77" name="TextBox 76">
                  <a:extLst>
                    <a:ext uri="{FF2B5EF4-FFF2-40B4-BE49-F238E27FC236}">
                      <a16:creationId xmlns:a16="http://schemas.microsoft.com/office/drawing/2014/main" id="{484C65A6-996D-47F1-9707-C6FBDC064A0B}"/>
                    </a:ext>
                  </a:extLst>
                </p:cNvPr>
                <p:cNvSpPr txBox="1"/>
                <p:nvPr/>
              </p:nvSpPr>
              <p:spPr>
                <a:xfrm>
                  <a:off x="2287015" y="3043728"/>
                  <a:ext cx="59057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3000</a:t>
                  </a:r>
                </a:p>
              </p:txBody>
            </p:sp>
            <p:sp>
              <p:nvSpPr>
                <p:cNvPr id="78" name="TextBox 77">
                  <a:extLst>
                    <a:ext uri="{FF2B5EF4-FFF2-40B4-BE49-F238E27FC236}">
                      <a16:creationId xmlns:a16="http://schemas.microsoft.com/office/drawing/2014/main" id="{C59AEF5B-F69B-4C12-8ED6-471D58BDB456}"/>
                    </a:ext>
                  </a:extLst>
                </p:cNvPr>
                <p:cNvSpPr txBox="1"/>
                <p:nvPr/>
              </p:nvSpPr>
              <p:spPr>
                <a:xfrm>
                  <a:off x="3380751" y="3043728"/>
                  <a:ext cx="60414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5000</a:t>
                  </a:r>
                </a:p>
              </p:txBody>
            </p:sp>
            <p:sp>
              <p:nvSpPr>
                <p:cNvPr id="79" name="TextBox 78">
                  <a:extLst>
                    <a:ext uri="{FF2B5EF4-FFF2-40B4-BE49-F238E27FC236}">
                      <a16:creationId xmlns:a16="http://schemas.microsoft.com/office/drawing/2014/main" id="{B2272DBD-CD73-4FFB-8E4D-E74C63E202EA}"/>
                    </a:ext>
                  </a:extLst>
                </p:cNvPr>
                <p:cNvSpPr txBox="1"/>
                <p:nvPr/>
              </p:nvSpPr>
              <p:spPr>
                <a:xfrm>
                  <a:off x="2776690" y="3043728"/>
                  <a:ext cx="63691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4000</a:t>
                  </a:r>
                </a:p>
              </p:txBody>
            </p:sp>
            <p:sp>
              <p:nvSpPr>
                <p:cNvPr id="80" name="TextBox 79">
                  <a:extLst>
                    <a:ext uri="{FF2B5EF4-FFF2-40B4-BE49-F238E27FC236}">
                      <a16:creationId xmlns:a16="http://schemas.microsoft.com/office/drawing/2014/main" id="{8E97EF19-3FD5-489B-8BAB-07F7B9D5261A}"/>
                    </a:ext>
                  </a:extLst>
                </p:cNvPr>
                <p:cNvSpPr txBox="1"/>
                <p:nvPr/>
              </p:nvSpPr>
              <p:spPr>
                <a:xfrm>
                  <a:off x="3970009" y="3043728"/>
                  <a:ext cx="615351" cy="3657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6000</a:t>
                  </a:r>
                </a:p>
              </p:txBody>
            </p:sp>
            <p:sp>
              <p:nvSpPr>
                <p:cNvPr id="81" name="TextBox 80">
                  <a:extLst>
                    <a:ext uri="{FF2B5EF4-FFF2-40B4-BE49-F238E27FC236}">
                      <a16:creationId xmlns:a16="http://schemas.microsoft.com/office/drawing/2014/main" id="{CD84E3C2-88DE-43C7-AF6B-57C6136A6A33}"/>
                    </a:ext>
                  </a:extLst>
                </p:cNvPr>
                <p:cNvSpPr txBox="1"/>
                <p:nvPr/>
              </p:nvSpPr>
              <p:spPr>
                <a:xfrm>
                  <a:off x="4482521" y="3043728"/>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7000</a:t>
                  </a:r>
                </a:p>
              </p:txBody>
            </p:sp>
            <p:sp>
              <p:nvSpPr>
                <p:cNvPr id="82" name="TextBox 81">
                  <a:extLst>
                    <a:ext uri="{FF2B5EF4-FFF2-40B4-BE49-F238E27FC236}">
                      <a16:creationId xmlns:a16="http://schemas.microsoft.com/office/drawing/2014/main" id="{F8C75447-6659-4DBB-9E7B-CD5B8D5AA59E}"/>
                    </a:ext>
                  </a:extLst>
                </p:cNvPr>
                <p:cNvSpPr txBox="1"/>
                <p:nvPr/>
              </p:nvSpPr>
              <p:spPr>
                <a:xfrm>
                  <a:off x="5092712" y="3043728"/>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8000</a:t>
                  </a:r>
                </a:p>
              </p:txBody>
            </p:sp>
            <p:sp>
              <p:nvSpPr>
                <p:cNvPr id="83" name="TextBox 82">
                  <a:extLst>
                    <a:ext uri="{FF2B5EF4-FFF2-40B4-BE49-F238E27FC236}">
                      <a16:creationId xmlns:a16="http://schemas.microsoft.com/office/drawing/2014/main" id="{AC2EBC86-4544-4C5A-BC7B-A9AAF62502F6}"/>
                    </a:ext>
                  </a:extLst>
                </p:cNvPr>
                <p:cNvSpPr txBox="1"/>
                <p:nvPr/>
              </p:nvSpPr>
              <p:spPr>
                <a:xfrm rot="16200000">
                  <a:off x="1255861" y="2062292"/>
                  <a:ext cx="1693653" cy="30527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0 10  20  30  40  50 </a:t>
                  </a:r>
                  <a:endParaRPr lang="en-US" dirty="0">
                    <a:solidFill>
                      <a:schemeClr val="tx1">
                        <a:lumMod val="75000"/>
                        <a:lumOff val="25000"/>
                      </a:schemeClr>
                    </a:solidFill>
                  </a:endParaRPr>
                </a:p>
              </p:txBody>
            </p:sp>
          </p:grpSp>
          <p:sp>
            <p:nvSpPr>
              <p:cNvPr id="76" name="TextBox 75">
                <a:extLst>
                  <a:ext uri="{FF2B5EF4-FFF2-40B4-BE49-F238E27FC236}">
                    <a16:creationId xmlns:a16="http://schemas.microsoft.com/office/drawing/2014/main" id="{E225E5E8-8623-4952-92AA-63344EE348DE}"/>
                  </a:ext>
                </a:extLst>
              </p:cNvPr>
              <p:cNvSpPr txBox="1"/>
              <p:nvPr/>
            </p:nvSpPr>
            <p:spPr>
              <a:xfrm>
                <a:off x="11576436" y="6427904"/>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9000</a:t>
                </a:r>
              </a:p>
            </p:txBody>
          </p:sp>
        </p:grpSp>
      </p:grpSp>
      <p:grpSp>
        <p:nvGrpSpPr>
          <p:cNvPr id="88" name="Group 87">
            <a:extLst>
              <a:ext uri="{FF2B5EF4-FFF2-40B4-BE49-F238E27FC236}">
                <a16:creationId xmlns:a16="http://schemas.microsoft.com/office/drawing/2014/main" id="{F5F196D7-5685-4639-973C-03D526593EB0}"/>
              </a:ext>
            </a:extLst>
          </p:cNvPr>
          <p:cNvGrpSpPr/>
          <p:nvPr/>
        </p:nvGrpSpPr>
        <p:grpSpPr>
          <a:xfrm>
            <a:off x="8248841" y="1350790"/>
            <a:ext cx="3847353" cy="1926121"/>
            <a:chOff x="8008132" y="3060188"/>
            <a:chExt cx="4048265" cy="1926121"/>
          </a:xfrm>
        </p:grpSpPr>
        <p:pic>
          <p:nvPicPr>
            <p:cNvPr id="7" name="Picture 7" descr="Diagram, engineering drawing&#10;&#10;Description automatically generated">
              <a:extLst>
                <a:ext uri="{FF2B5EF4-FFF2-40B4-BE49-F238E27FC236}">
                  <a16:creationId xmlns:a16="http://schemas.microsoft.com/office/drawing/2014/main" id="{C1BB2D2C-DB78-44E9-A5F5-3E2EC78AD307}"/>
                </a:ext>
              </a:extLst>
            </p:cNvPr>
            <p:cNvPicPr>
              <a:picLocks noChangeAspect="1"/>
            </p:cNvPicPr>
            <p:nvPr/>
          </p:nvPicPr>
          <p:blipFill rotWithShape="1">
            <a:blip r:embed="rId4"/>
            <a:srcRect l="51526" t="71042" r="1174" b="2809"/>
            <a:stretch/>
          </p:blipFill>
          <p:spPr>
            <a:xfrm>
              <a:off x="8096493" y="3290290"/>
              <a:ext cx="3959904" cy="1667141"/>
            </a:xfrm>
            <a:prstGeom prst="rect">
              <a:avLst/>
            </a:prstGeom>
          </p:spPr>
        </p:pic>
        <p:grpSp>
          <p:nvGrpSpPr>
            <p:cNvPr id="41" name="Group 40">
              <a:extLst>
                <a:ext uri="{FF2B5EF4-FFF2-40B4-BE49-F238E27FC236}">
                  <a16:creationId xmlns:a16="http://schemas.microsoft.com/office/drawing/2014/main" id="{77A8AA0B-9737-41AB-87FA-E55ED99FC9EE}"/>
                </a:ext>
              </a:extLst>
            </p:cNvPr>
            <p:cNvGrpSpPr/>
            <p:nvPr/>
          </p:nvGrpSpPr>
          <p:grpSpPr>
            <a:xfrm>
              <a:off x="8008132" y="3060188"/>
              <a:ext cx="3884530" cy="1926121"/>
              <a:chOff x="1766456" y="1435335"/>
              <a:chExt cx="3884530" cy="1926121"/>
            </a:xfrm>
          </p:grpSpPr>
          <p:sp>
            <p:nvSpPr>
              <p:cNvPr id="42" name="TextBox 41">
                <a:extLst>
                  <a:ext uri="{FF2B5EF4-FFF2-40B4-BE49-F238E27FC236}">
                    <a16:creationId xmlns:a16="http://schemas.microsoft.com/office/drawing/2014/main" id="{C2ADD266-2978-4D4C-A970-C0E178E7289A}"/>
                  </a:ext>
                </a:extLst>
              </p:cNvPr>
              <p:cNvSpPr txBox="1"/>
              <p:nvPr/>
            </p:nvSpPr>
            <p:spPr>
              <a:xfrm>
                <a:off x="2287015" y="308445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-4000</a:t>
                </a:r>
              </a:p>
            </p:txBody>
          </p:sp>
          <p:sp>
            <p:nvSpPr>
              <p:cNvPr id="44" name="TextBox 43">
                <a:extLst>
                  <a:ext uri="{FF2B5EF4-FFF2-40B4-BE49-F238E27FC236}">
                    <a16:creationId xmlns:a16="http://schemas.microsoft.com/office/drawing/2014/main" id="{2D284E64-A965-4E35-A529-EEF534F19F20}"/>
                  </a:ext>
                </a:extLst>
              </p:cNvPr>
              <p:cNvSpPr txBox="1"/>
              <p:nvPr/>
            </p:nvSpPr>
            <p:spPr>
              <a:xfrm>
                <a:off x="3023219" y="3084457"/>
                <a:ext cx="71535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-3000</a:t>
                </a:r>
              </a:p>
            </p:txBody>
          </p:sp>
          <p:sp>
            <p:nvSpPr>
              <p:cNvPr id="45" name="TextBox 44">
                <a:extLst>
                  <a:ext uri="{FF2B5EF4-FFF2-40B4-BE49-F238E27FC236}">
                    <a16:creationId xmlns:a16="http://schemas.microsoft.com/office/drawing/2014/main" id="{E24740FE-2CD1-4FE2-98FB-C8E4798F1161}"/>
                  </a:ext>
                </a:extLst>
              </p:cNvPr>
              <p:cNvSpPr txBox="1"/>
              <p:nvPr/>
            </p:nvSpPr>
            <p:spPr>
              <a:xfrm>
                <a:off x="3745892" y="308445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-2000</a:t>
                </a:r>
              </a:p>
            </p:txBody>
          </p:sp>
          <p:sp>
            <p:nvSpPr>
              <p:cNvPr id="46" name="TextBox 45">
                <a:extLst>
                  <a:ext uri="{FF2B5EF4-FFF2-40B4-BE49-F238E27FC236}">
                    <a16:creationId xmlns:a16="http://schemas.microsoft.com/office/drawing/2014/main" id="{4322483A-CE4E-4E15-AA45-4FEFBED26B0A}"/>
                  </a:ext>
                </a:extLst>
              </p:cNvPr>
              <p:cNvSpPr txBox="1"/>
              <p:nvPr/>
            </p:nvSpPr>
            <p:spPr>
              <a:xfrm>
                <a:off x="4448904" y="3084457"/>
                <a:ext cx="6153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-3000</a:t>
                </a:r>
              </a:p>
            </p:txBody>
          </p:sp>
          <p:sp>
            <p:nvSpPr>
              <p:cNvPr id="47" name="TextBox 46">
                <a:extLst>
                  <a:ext uri="{FF2B5EF4-FFF2-40B4-BE49-F238E27FC236}">
                    <a16:creationId xmlns:a16="http://schemas.microsoft.com/office/drawing/2014/main" id="{1CD1D05D-5418-4857-9DD0-226341BBEC69}"/>
                  </a:ext>
                </a:extLst>
              </p:cNvPr>
              <p:cNvSpPr txBox="1"/>
              <p:nvPr/>
            </p:nvSpPr>
            <p:spPr>
              <a:xfrm>
                <a:off x="5371811" y="3084457"/>
                <a:ext cx="27917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rPr>
                  <a:t>0</a:t>
                </a:r>
              </a:p>
            </p:txBody>
          </p:sp>
          <p:sp>
            <p:nvSpPr>
              <p:cNvPr id="48" name="TextBox 47">
                <a:extLst>
                  <a:ext uri="{FF2B5EF4-FFF2-40B4-BE49-F238E27FC236}">
                    <a16:creationId xmlns:a16="http://schemas.microsoft.com/office/drawing/2014/main" id="{37813603-91D8-4D86-8CEB-F260AB3984E5}"/>
                  </a:ext>
                </a:extLst>
              </p:cNvPr>
              <p:cNvSpPr txBox="1"/>
              <p:nvPr/>
            </p:nvSpPr>
            <p:spPr>
              <a:xfrm rot="16200000">
                <a:off x="1065361" y="2136430"/>
                <a:ext cx="1693653" cy="2914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0 10  20  30  40  50 </a:t>
                </a:r>
                <a:endParaRPr lang="en-US" dirty="0">
                  <a:solidFill>
                    <a:schemeClr val="tx1">
                      <a:lumMod val="75000"/>
                      <a:lumOff val="25000"/>
                    </a:schemeClr>
                  </a:solidFill>
                </a:endParaRPr>
              </a:p>
            </p:txBody>
          </p:sp>
        </p:grpSp>
      </p:grpSp>
      <p:sp>
        <p:nvSpPr>
          <p:cNvPr id="12" name="TextBox 11">
            <a:extLst>
              <a:ext uri="{FF2B5EF4-FFF2-40B4-BE49-F238E27FC236}">
                <a16:creationId xmlns:a16="http://schemas.microsoft.com/office/drawing/2014/main" id="{4ACD9DE1-8AB8-4456-B73C-F55FBCD0207B}"/>
              </a:ext>
            </a:extLst>
          </p:cNvPr>
          <p:cNvSpPr txBox="1"/>
          <p:nvPr/>
        </p:nvSpPr>
        <p:spPr>
          <a:xfrm>
            <a:off x="4930575" y="3306210"/>
            <a:ext cx="283648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dirty="0">
                <a:solidFill>
                  <a:schemeClr val="tx1">
                    <a:lumMod val="75000"/>
                    <a:lumOff val="25000"/>
                  </a:schemeClr>
                </a:solidFill>
                <a:latin typeface="Century Gothic"/>
              </a:rPr>
              <a:t>Fall tasseled cap </a:t>
            </a:r>
            <a:r>
              <a:rPr lang="en-US" sz="1300" dirty="0" smtClean="0">
                <a:solidFill>
                  <a:schemeClr val="tx1">
                    <a:lumMod val="75000"/>
                    <a:lumOff val="25000"/>
                  </a:schemeClr>
                </a:solidFill>
                <a:latin typeface="Century Gothic"/>
              </a:rPr>
              <a:t>brightness</a:t>
            </a:r>
            <a:endParaRPr lang="en-US" dirty="0">
              <a:solidFill>
                <a:schemeClr val="tx1">
                  <a:lumMod val="75000"/>
                  <a:lumOff val="25000"/>
                </a:schemeClr>
              </a:solidFill>
              <a:cs typeface="Calibri"/>
            </a:endParaRPr>
          </a:p>
        </p:txBody>
      </p:sp>
      <p:sp>
        <p:nvSpPr>
          <p:cNvPr id="89" name="TextBox 88">
            <a:extLst>
              <a:ext uri="{FF2B5EF4-FFF2-40B4-BE49-F238E27FC236}">
                <a16:creationId xmlns:a16="http://schemas.microsoft.com/office/drawing/2014/main" id="{6597B7C8-A9B4-4D90-8846-ECD81A2085EE}"/>
              </a:ext>
            </a:extLst>
          </p:cNvPr>
          <p:cNvSpPr txBox="1"/>
          <p:nvPr/>
        </p:nvSpPr>
        <p:spPr>
          <a:xfrm rot="16200000">
            <a:off x="-603689" y="5004896"/>
            <a:ext cx="1920240"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dirty="0" smtClean="0">
                <a:solidFill>
                  <a:schemeClr val="tx1">
                    <a:lumMod val="75000"/>
                    <a:lumOff val="25000"/>
                  </a:schemeClr>
                </a:solidFill>
                <a:latin typeface="Century Gothic"/>
              </a:rPr>
              <a:t>Partial Dependence</a:t>
            </a:r>
            <a:endParaRPr lang="en-US" sz="1300" dirty="0">
              <a:solidFill>
                <a:schemeClr val="tx1">
                  <a:lumMod val="75000"/>
                  <a:lumOff val="25000"/>
                </a:schemeClr>
              </a:solidFill>
              <a:latin typeface="Century Gothic"/>
            </a:endParaRPr>
          </a:p>
        </p:txBody>
      </p:sp>
      <p:sp>
        <p:nvSpPr>
          <p:cNvPr id="90" name="TextBox 89">
            <a:extLst>
              <a:ext uri="{FF2B5EF4-FFF2-40B4-BE49-F238E27FC236}">
                <a16:creationId xmlns:a16="http://schemas.microsoft.com/office/drawing/2014/main" id="{6597B7C8-A9B4-4D90-8846-ECD81A2085EE}"/>
              </a:ext>
            </a:extLst>
          </p:cNvPr>
          <p:cNvSpPr txBox="1"/>
          <p:nvPr/>
        </p:nvSpPr>
        <p:spPr>
          <a:xfrm rot="16200000">
            <a:off x="-616752" y="2229196"/>
            <a:ext cx="1920240"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dirty="0" smtClean="0">
                <a:solidFill>
                  <a:schemeClr val="tx1">
                    <a:lumMod val="75000"/>
                    <a:lumOff val="25000"/>
                  </a:schemeClr>
                </a:solidFill>
                <a:latin typeface="Century Gothic"/>
              </a:rPr>
              <a:t>Partial Dependence</a:t>
            </a:r>
            <a:endParaRPr lang="en-US" sz="13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860472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86E339-519C-4209-8CDD-AD2615D604F2}"/>
              </a:ext>
            </a:extLst>
          </p:cNvPr>
          <p:cNvSpPr txBox="1">
            <a:spLocks/>
          </p:cNvSpPr>
          <p:nvPr/>
        </p:nvSpPr>
        <p:spPr>
          <a:xfrm>
            <a:off x="565639"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Percent Cover</a:t>
            </a:r>
            <a:endParaRPr lang="en-US" dirty="0"/>
          </a:p>
        </p:txBody>
      </p:sp>
      <p:graphicFrame>
        <p:nvGraphicFramePr>
          <p:cNvPr id="5" name="Table 4">
            <a:extLst>
              <a:ext uri="{FF2B5EF4-FFF2-40B4-BE49-F238E27FC236}">
                <a16:creationId xmlns:a16="http://schemas.microsoft.com/office/drawing/2014/main" id="{181A3167-C975-4E5B-AD87-3BF977EC6B05}"/>
              </a:ext>
            </a:extLst>
          </p:cNvPr>
          <p:cNvGraphicFramePr>
            <a:graphicFrameLocks noGrp="1"/>
          </p:cNvGraphicFramePr>
          <p:nvPr>
            <p:extLst>
              <p:ext uri="{D42A27DB-BD31-4B8C-83A1-F6EECF244321}">
                <p14:modId xmlns:p14="http://schemas.microsoft.com/office/powerpoint/2010/main" val="2068213664"/>
              </p:ext>
            </p:extLst>
          </p:nvPr>
        </p:nvGraphicFramePr>
        <p:xfrm>
          <a:off x="1857502" y="2241176"/>
          <a:ext cx="8788695" cy="2331984"/>
        </p:xfrm>
        <a:graphic>
          <a:graphicData uri="http://schemas.openxmlformats.org/drawingml/2006/table">
            <a:tbl>
              <a:tblPr firstRow="1" bandRow="1">
                <a:tableStyleId>{5C22544A-7EE6-4342-B048-85BDC9FD1C3A}</a:tableStyleId>
              </a:tblPr>
              <a:tblGrid>
                <a:gridCol w="1757739">
                  <a:extLst>
                    <a:ext uri="{9D8B030D-6E8A-4147-A177-3AD203B41FA5}">
                      <a16:colId xmlns:a16="http://schemas.microsoft.com/office/drawing/2014/main" val="3848224488"/>
                    </a:ext>
                  </a:extLst>
                </a:gridCol>
                <a:gridCol w="1757739">
                  <a:extLst>
                    <a:ext uri="{9D8B030D-6E8A-4147-A177-3AD203B41FA5}">
                      <a16:colId xmlns:a16="http://schemas.microsoft.com/office/drawing/2014/main" val="4239330579"/>
                    </a:ext>
                  </a:extLst>
                </a:gridCol>
                <a:gridCol w="1757739">
                  <a:extLst>
                    <a:ext uri="{9D8B030D-6E8A-4147-A177-3AD203B41FA5}">
                      <a16:colId xmlns:a16="http://schemas.microsoft.com/office/drawing/2014/main" val="848489883"/>
                    </a:ext>
                  </a:extLst>
                </a:gridCol>
                <a:gridCol w="1757739">
                  <a:extLst>
                    <a:ext uri="{9D8B030D-6E8A-4147-A177-3AD203B41FA5}">
                      <a16:colId xmlns:a16="http://schemas.microsoft.com/office/drawing/2014/main" val="1137016492"/>
                    </a:ext>
                  </a:extLst>
                </a:gridCol>
                <a:gridCol w="1757739">
                  <a:extLst>
                    <a:ext uri="{9D8B030D-6E8A-4147-A177-3AD203B41FA5}">
                      <a16:colId xmlns:a16="http://schemas.microsoft.com/office/drawing/2014/main" val="3213244984"/>
                    </a:ext>
                  </a:extLst>
                </a:gridCol>
              </a:tblGrid>
              <a:tr h="777328">
                <a:tc>
                  <a:txBody>
                    <a:bodyPr/>
                    <a:lstStyle/>
                    <a:p>
                      <a:pPr algn="ctr" rtl="0" fontAlgn="b"/>
                      <a:r>
                        <a:rPr lang="en-US" sz="2000" dirty="0">
                          <a:solidFill>
                            <a:schemeClr val="tx1">
                              <a:lumMod val="75000"/>
                              <a:lumOff val="25000"/>
                            </a:schemeClr>
                          </a:solidFill>
                          <a:effectLst/>
                          <a:latin typeface="Century Gothic"/>
                        </a:rPr>
                        <a:t>Classification</a:t>
                      </a:r>
                    </a:p>
                  </a:txBody>
                  <a:tcPr marL="28575" marR="28575" marT="19050" marB="19050" anchor="ctr">
                    <a:solidFill>
                      <a:srgbClr val="54AEB2"/>
                    </a:solidFill>
                  </a:tcPr>
                </a:tc>
                <a:tc>
                  <a:txBody>
                    <a:bodyPr/>
                    <a:lstStyle/>
                    <a:p>
                      <a:pPr algn="ctr" rtl="0" fontAlgn="b"/>
                      <a:r>
                        <a:rPr lang="en-US" sz="2000" dirty="0">
                          <a:solidFill>
                            <a:schemeClr val="tx1">
                              <a:lumMod val="75000"/>
                              <a:lumOff val="25000"/>
                            </a:schemeClr>
                          </a:solidFill>
                          <a:effectLst/>
                          <a:latin typeface="Century Gothic"/>
                        </a:rPr>
                        <a:t>RMSE (15.44)</a:t>
                      </a:r>
                      <a:endParaRPr lang="en-US" sz="2000" b="1" dirty="0">
                        <a:solidFill>
                          <a:schemeClr val="tx1">
                            <a:lumMod val="75000"/>
                            <a:lumOff val="25000"/>
                          </a:schemeClr>
                        </a:solidFill>
                        <a:effectLst/>
                        <a:latin typeface="Century Gothic"/>
                      </a:endParaRPr>
                    </a:p>
                  </a:txBody>
                  <a:tcPr marL="28575" marR="28575" marT="19050" marB="19050" anchor="ctr">
                    <a:solidFill>
                      <a:srgbClr val="54AEB2"/>
                    </a:solidFill>
                  </a:tcPr>
                </a:tc>
                <a:tc>
                  <a:txBody>
                    <a:bodyPr/>
                    <a:lstStyle/>
                    <a:p>
                      <a:pPr algn="ctr" rtl="0" fontAlgn="b"/>
                      <a:r>
                        <a:rPr lang="en-US" sz="2000" dirty="0">
                          <a:solidFill>
                            <a:schemeClr val="tx1">
                              <a:lumMod val="75000"/>
                              <a:lumOff val="25000"/>
                            </a:schemeClr>
                          </a:solidFill>
                          <a:effectLst/>
                          <a:latin typeface="Century Gothic"/>
                        </a:rPr>
                        <a:t>20</a:t>
                      </a:r>
                      <a:endParaRPr lang="en-US" sz="2000" b="1" dirty="0">
                        <a:solidFill>
                          <a:schemeClr val="tx1">
                            <a:lumMod val="75000"/>
                            <a:lumOff val="25000"/>
                          </a:schemeClr>
                        </a:solidFill>
                        <a:effectLst/>
                        <a:latin typeface="Century Gothic"/>
                      </a:endParaRPr>
                    </a:p>
                  </a:txBody>
                  <a:tcPr marL="28575" marR="28575" marT="19050" marB="19050" anchor="ctr">
                    <a:solidFill>
                      <a:srgbClr val="54AEB2"/>
                    </a:solidFill>
                  </a:tcPr>
                </a:tc>
                <a:tc>
                  <a:txBody>
                    <a:bodyPr/>
                    <a:lstStyle/>
                    <a:p>
                      <a:pPr algn="ctr" rtl="0" fontAlgn="b"/>
                      <a:r>
                        <a:rPr lang="en-US" sz="2000" dirty="0">
                          <a:solidFill>
                            <a:schemeClr val="tx1">
                              <a:lumMod val="75000"/>
                              <a:lumOff val="25000"/>
                            </a:schemeClr>
                          </a:solidFill>
                          <a:effectLst/>
                          <a:latin typeface="Century Gothic"/>
                        </a:rPr>
                        <a:t>30</a:t>
                      </a:r>
                      <a:endParaRPr lang="en-US" sz="2000" b="1" dirty="0">
                        <a:solidFill>
                          <a:schemeClr val="tx1">
                            <a:lumMod val="75000"/>
                            <a:lumOff val="25000"/>
                          </a:schemeClr>
                        </a:solidFill>
                        <a:effectLst/>
                        <a:latin typeface="Century Gothic"/>
                      </a:endParaRPr>
                    </a:p>
                  </a:txBody>
                  <a:tcPr marL="28575" marR="28575" marT="19050" marB="19050" anchor="ctr">
                    <a:solidFill>
                      <a:srgbClr val="54AEB2"/>
                    </a:solidFill>
                  </a:tcPr>
                </a:tc>
                <a:tc>
                  <a:txBody>
                    <a:bodyPr/>
                    <a:lstStyle/>
                    <a:p>
                      <a:pPr algn="ctr" rtl="0" fontAlgn="b"/>
                      <a:r>
                        <a:rPr lang="en-US" sz="2000" dirty="0">
                          <a:solidFill>
                            <a:schemeClr val="tx1">
                              <a:lumMod val="75000"/>
                              <a:lumOff val="25000"/>
                            </a:schemeClr>
                          </a:solidFill>
                          <a:effectLst/>
                          <a:latin typeface="Century Gothic"/>
                        </a:rPr>
                        <a:t>40</a:t>
                      </a:r>
                      <a:endParaRPr lang="en-US" sz="2000" b="1" dirty="0">
                        <a:solidFill>
                          <a:schemeClr val="tx1">
                            <a:lumMod val="75000"/>
                            <a:lumOff val="25000"/>
                          </a:schemeClr>
                        </a:solidFill>
                        <a:effectLst/>
                        <a:latin typeface="Century Gothic"/>
                      </a:endParaRPr>
                    </a:p>
                  </a:txBody>
                  <a:tcPr marL="28575" marR="28575" marT="19050" marB="19050" anchor="ctr">
                    <a:solidFill>
                      <a:srgbClr val="54AEB2"/>
                    </a:solidFill>
                  </a:tcPr>
                </a:tc>
                <a:extLst>
                  <a:ext uri="{0D108BD9-81ED-4DB2-BD59-A6C34878D82A}">
                    <a16:rowId xmlns:a16="http://schemas.microsoft.com/office/drawing/2014/main" val="2832404227"/>
                  </a:ext>
                </a:extLst>
              </a:tr>
              <a:tr h="777328">
                <a:tc>
                  <a:txBody>
                    <a:bodyPr/>
                    <a:lstStyle/>
                    <a:p>
                      <a:pPr algn="ctr" rtl="0" fontAlgn="b"/>
                      <a:r>
                        <a:rPr lang="en-US" sz="2000" dirty="0">
                          <a:effectLst/>
                          <a:latin typeface="Century Gothic"/>
                        </a:rPr>
                        <a:t>Present</a:t>
                      </a:r>
                    </a:p>
                  </a:txBody>
                  <a:tcPr marL="28575" marR="28575" marT="19050" marB="19050" anchor="ctr">
                    <a:solidFill>
                      <a:srgbClr val="CCE7F0"/>
                    </a:solidFill>
                  </a:tcPr>
                </a:tc>
                <a:tc>
                  <a:txBody>
                    <a:bodyPr/>
                    <a:lstStyle/>
                    <a:p>
                      <a:pPr algn="ctr" rtl="0" fontAlgn="b"/>
                      <a:r>
                        <a:rPr lang="en-US" sz="2000" dirty="0">
                          <a:effectLst/>
                          <a:latin typeface="Century Gothic"/>
                        </a:rPr>
                        <a:t>7.39%</a:t>
                      </a:r>
                    </a:p>
                  </a:txBody>
                  <a:tcPr marL="28575" marR="28575" marT="19050" marB="19050" anchor="ctr">
                    <a:solidFill>
                      <a:srgbClr val="CCE7F0"/>
                    </a:solidFill>
                  </a:tcPr>
                </a:tc>
                <a:tc>
                  <a:txBody>
                    <a:bodyPr/>
                    <a:lstStyle/>
                    <a:p>
                      <a:pPr algn="ctr" rtl="0" fontAlgn="b"/>
                      <a:r>
                        <a:rPr lang="en-US" sz="2000" dirty="0">
                          <a:effectLst/>
                          <a:latin typeface="Century Gothic"/>
                        </a:rPr>
                        <a:t>5.40%</a:t>
                      </a:r>
                    </a:p>
                  </a:txBody>
                  <a:tcPr marL="28575" marR="28575" marT="19050" marB="19050" anchor="ctr">
                    <a:solidFill>
                      <a:srgbClr val="CCE7F0"/>
                    </a:solidFill>
                  </a:tcPr>
                </a:tc>
                <a:tc>
                  <a:txBody>
                    <a:bodyPr/>
                    <a:lstStyle/>
                    <a:p>
                      <a:pPr algn="ctr" rtl="0" fontAlgn="b"/>
                      <a:r>
                        <a:rPr lang="en-US" sz="2000" dirty="0">
                          <a:effectLst/>
                          <a:latin typeface="Century Gothic"/>
                        </a:rPr>
                        <a:t>2.45%</a:t>
                      </a:r>
                    </a:p>
                  </a:txBody>
                  <a:tcPr marL="28575" marR="28575" marT="19050" marB="19050" anchor="ctr">
                    <a:solidFill>
                      <a:srgbClr val="CCE7F0"/>
                    </a:solidFill>
                  </a:tcPr>
                </a:tc>
                <a:tc>
                  <a:txBody>
                    <a:bodyPr/>
                    <a:lstStyle/>
                    <a:p>
                      <a:pPr algn="ctr" rtl="0" fontAlgn="b"/>
                      <a:r>
                        <a:rPr lang="en-US" sz="2000" dirty="0">
                          <a:effectLst/>
                          <a:latin typeface="Century Gothic"/>
                        </a:rPr>
                        <a:t>1.20%</a:t>
                      </a:r>
                    </a:p>
                  </a:txBody>
                  <a:tcPr marL="28575" marR="28575" marT="19050" marB="19050" anchor="ctr">
                    <a:solidFill>
                      <a:srgbClr val="CCE7F0"/>
                    </a:solidFill>
                  </a:tcPr>
                </a:tc>
                <a:extLst>
                  <a:ext uri="{0D108BD9-81ED-4DB2-BD59-A6C34878D82A}">
                    <a16:rowId xmlns:a16="http://schemas.microsoft.com/office/drawing/2014/main" val="3301481738"/>
                  </a:ext>
                </a:extLst>
              </a:tr>
              <a:tr h="777328">
                <a:tc>
                  <a:txBody>
                    <a:bodyPr/>
                    <a:lstStyle/>
                    <a:p>
                      <a:pPr algn="ctr" rtl="0" fontAlgn="b"/>
                      <a:r>
                        <a:rPr lang="en-US" sz="2000" dirty="0">
                          <a:effectLst/>
                          <a:latin typeface="Century Gothic"/>
                        </a:rPr>
                        <a:t>Absent</a:t>
                      </a:r>
                    </a:p>
                  </a:txBody>
                  <a:tcPr marL="28575" marR="28575" marT="19050" marB="19050" anchor="ctr">
                    <a:solidFill>
                      <a:srgbClr val="CCE7F0"/>
                    </a:solidFill>
                  </a:tcPr>
                </a:tc>
                <a:tc>
                  <a:txBody>
                    <a:bodyPr/>
                    <a:lstStyle/>
                    <a:p>
                      <a:pPr algn="ctr" rtl="0" fontAlgn="b"/>
                      <a:r>
                        <a:rPr lang="en-US" sz="2000" dirty="0">
                          <a:effectLst/>
                          <a:latin typeface="Century Gothic"/>
                        </a:rPr>
                        <a:t>92.61%</a:t>
                      </a:r>
                    </a:p>
                  </a:txBody>
                  <a:tcPr marL="28575" marR="28575" marT="19050" marB="19050" anchor="ctr">
                    <a:solidFill>
                      <a:srgbClr val="CCE7F0"/>
                    </a:solidFill>
                  </a:tcPr>
                </a:tc>
                <a:tc>
                  <a:txBody>
                    <a:bodyPr/>
                    <a:lstStyle/>
                    <a:p>
                      <a:pPr algn="ctr" rtl="0" fontAlgn="b"/>
                      <a:r>
                        <a:rPr lang="en-US" sz="2000" dirty="0">
                          <a:effectLst/>
                          <a:latin typeface="Century Gothic"/>
                        </a:rPr>
                        <a:t>94.60%</a:t>
                      </a:r>
                    </a:p>
                  </a:txBody>
                  <a:tcPr marL="28575" marR="28575" marT="19050" marB="19050" anchor="ctr">
                    <a:solidFill>
                      <a:srgbClr val="CCE7F0"/>
                    </a:solidFill>
                  </a:tcPr>
                </a:tc>
                <a:tc>
                  <a:txBody>
                    <a:bodyPr/>
                    <a:lstStyle/>
                    <a:p>
                      <a:pPr algn="ctr" rtl="0" fontAlgn="b"/>
                      <a:r>
                        <a:rPr lang="en-US" sz="2000" dirty="0">
                          <a:effectLst/>
                          <a:latin typeface="Century Gothic"/>
                        </a:rPr>
                        <a:t>97.55%</a:t>
                      </a:r>
                    </a:p>
                  </a:txBody>
                  <a:tcPr marL="28575" marR="28575" marT="19050" marB="19050" anchor="ctr">
                    <a:solidFill>
                      <a:srgbClr val="CCE7F0"/>
                    </a:solidFill>
                  </a:tcPr>
                </a:tc>
                <a:tc>
                  <a:txBody>
                    <a:bodyPr/>
                    <a:lstStyle/>
                    <a:p>
                      <a:pPr algn="ctr" rtl="0" fontAlgn="b"/>
                      <a:r>
                        <a:rPr lang="en-US" sz="2000" dirty="0">
                          <a:effectLst/>
                          <a:latin typeface="Century Gothic"/>
                        </a:rPr>
                        <a:t>98.80%</a:t>
                      </a:r>
                    </a:p>
                  </a:txBody>
                  <a:tcPr marL="28575" marR="28575" marT="19050" marB="19050" anchor="ctr">
                    <a:solidFill>
                      <a:srgbClr val="CCE7F0"/>
                    </a:solidFill>
                  </a:tcPr>
                </a:tc>
                <a:extLst>
                  <a:ext uri="{0D108BD9-81ED-4DB2-BD59-A6C34878D82A}">
                    <a16:rowId xmlns:a16="http://schemas.microsoft.com/office/drawing/2014/main" val="1609009988"/>
                  </a:ext>
                </a:extLst>
              </a:tr>
            </a:tbl>
          </a:graphicData>
        </a:graphic>
      </p:graphicFrame>
      <p:sp>
        <p:nvSpPr>
          <p:cNvPr id="2" name="TextBox 1">
            <a:extLst>
              <a:ext uri="{FF2B5EF4-FFF2-40B4-BE49-F238E27FC236}">
                <a16:creationId xmlns:a16="http://schemas.microsoft.com/office/drawing/2014/main" id="{880F08BF-ED0C-41D2-BDB4-033BFD94A74A}"/>
              </a:ext>
            </a:extLst>
          </p:cNvPr>
          <p:cNvSpPr txBox="1"/>
          <p:nvPr/>
        </p:nvSpPr>
        <p:spPr>
          <a:xfrm>
            <a:off x="1792210" y="1640813"/>
            <a:ext cx="892346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tx1">
                    <a:lumMod val="75000"/>
                    <a:lumOff val="25000"/>
                  </a:schemeClr>
                </a:solidFill>
                <a:latin typeface="Century Gothic"/>
              </a:rPr>
              <a:t>Percent cover based on different classifications</a:t>
            </a:r>
          </a:p>
          <a:p>
            <a:endParaRPr lang="en-US" dirty="0">
              <a:cs typeface="Calibri"/>
            </a:endParaRPr>
          </a:p>
        </p:txBody>
      </p:sp>
    </p:spTree>
    <p:extLst>
      <p:ext uri="{BB962C8B-B14F-4D97-AF65-F5344CB8AC3E}">
        <p14:creationId xmlns:p14="http://schemas.microsoft.com/office/powerpoint/2010/main" val="953015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9B7BA8-09AC-44D8-B65C-91D7E3058D57}"/>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Geomorphology</a:t>
            </a:r>
            <a:endParaRPr lang="en-US" dirty="0"/>
          </a:p>
        </p:txBody>
      </p:sp>
      <p:pic>
        <p:nvPicPr>
          <p:cNvPr id="4" name="Picture 4">
            <a:extLst>
              <a:ext uri="{FF2B5EF4-FFF2-40B4-BE49-F238E27FC236}">
                <a16:creationId xmlns:a16="http://schemas.microsoft.com/office/drawing/2014/main" id="{10FECA12-E951-4575-B077-763D7F5B2996}"/>
              </a:ext>
            </a:extLst>
          </p:cNvPr>
          <p:cNvPicPr>
            <a:picLocks noChangeAspect="1"/>
          </p:cNvPicPr>
          <p:nvPr/>
        </p:nvPicPr>
        <p:blipFill>
          <a:blip r:embed="rId3"/>
          <a:stretch>
            <a:fillRect/>
          </a:stretch>
        </p:blipFill>
        <p:spPr>
          <a:xfrm>
            <a:off x="7232405" y="169187"/>
            <a:ext cx="4120659" cy="5860203"/>
          </a:xfrm>
          <a:prstGeom prst="rect">
            <a:avLst/>
          </a:prstGeom>
        </p:spPr>
      </p:pic>
      <p:sp>
        <p:nvSpPr>
          <p:cNvPr id="6" name="TextBox 5">
            <a:extLst>
              <a:ext uri="{FF2B5EF4-FFF2-40B4-BE49-F238E27FC236}">
                <a16:creationId xmlns:a16="http://schemas.microsoft.com/office/drawing/2014/main" id="{1B61BF99-82CA-456C-B36E-A9EBD5D81F53}"/>
              </a:ext>
            </a:extLst>
          </p:cNvPr>
          <p:cNvSpPr txBox="1"/>
          <p:nvPr/>
        </p:nvSpPr>
        <p:spPr>
          <a:xfrm>
            <a:off x="495300" y="802192"/>
            <a:ext cx="6391393" cy="51655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buClr>
                <a:srgbClr val="54AEB2"/>
              </a:buClr>
            </a:pPr>
            <a:endParaRPr lang="en-US" sz="2400" dirty="0">
              <a:solidFill>
                <a:schemeClr val="tx1">
                  <a:lumMod val="75000"/>
                  <a:lumOff val="25000"/>
                </a:schemeClr>
              </a:solidFill>
              <a:latin typeface="Century Gothic"/>
              <a:cs typeface="Calibri"/>
            </a:endParaRPr>
          </a:p>
          <a:p>
            <a:pPr marL="285750" indent="-285750">
              <a:spcBef>
                <a:spcPts val="1000"/>
              </a:spcBef>
              <a:buClr>
                <a:srgbClr val="54AEB2"/>
              </a:buClr>
              <a:buFont typeface="Arial"/>
              <a:buChar char="•"/>
            </a:pPr>
            <a:r>
              <a:rPr lang="en-US" sz="2400" dirty="0">
                <a:solidFill>
                  <a:schemeClr val="tx1">
                    <a:lumMod val="75000"/>
                    <a:lumOff val="25000"/>
                  </a:schemeClr>
                </a:solidFill>
                <a:latin typeface="Century Gothic"/>
                <a:cs typeface="Calibri"/>
              </a:rPr>
              <a:t>Stream channel did not change much in most locations</a:t>
            </a:r>
          </a:p>
          <a:p>
            <a:pPr marL="285750" indent="-285750">
              <a:spcBef>
                <a:spcPts val="1000"/>
              </a:spcBef>
              <a:buClr>
                <a:srgbClr val="54AEB2"/>
              </a:buClr>
              <a:buFont typeface="Arial"/>
              <a:buChar char="•"/>
            </a:pPr>
            <a:r>
              <a:rPr lang="en-US" sz="2400" dirty="0">
                <a:solidFill>
                  <a:schemeClr val="tx1">
                    <a:lumMod val="75000"/>
                    <a:lumOff val="25000"/>
                  </a:schemeClr>
                </a:solidFill>
                <a:latin typeface="Century Gothic"/>
                <a:cs typeface="Calibri"/>
              </a:rPr>
              <a:t>Notable change in image to the right</a:t>
            </a:r>
          </a:p>
          <a:p>
            <a:pPr marL="285750" indent="-285750">
              <a:spcBef>
                <a:spcPts val="1000"/>
              </a:spcBef>
              <a:buClr>
                <a:srgbClr val="54AEB2"/>
              </a:buClr>
              <a:buFont typeface="Arial"/>
              <a:buChar char="•"/>
            </a:pPr>
            <a:r>
              <a:rPr lang="en-US" sz="2400" dirty="0">
                <a:solidFill>
                  <a:schemeClr val="tx1">
                    <a:lumMod val="75000"/>
                    <a:lumOff val="25000"/>
                  </a:schemeClr>
                </a:solidFill>
                <a:latin typeface="Century Gothic"/>
                <a:cs typeface="Calibri"/>
              </a:rPr>
              <a:t>Change could be due to multiple factors such as flooding, human-induced water diversions, flood events, presence of ice, and human development along the river</a:t>
            </a:r>
          </a:p>
          <a:p>
            <a:pPr marL="285750" indent="-285750">
              <a:spcBef>
                <a:spcPts val="1000"/>
              </a:spcBef>
              <a:buClr>
                <a:srgbClr val="54AEB2"/>
              </a:buClr>
              <a:buFont typeface="Arial"/>
              <a:buChar char="•"/>
            </a:pPr>
            <a:r>
              <a:rPr lang="en-US" sz="2400" dirty="0">
                <a:solidFill>
                  <a:schemeClr val="tx1">
                    <a:lumMod val="75000"/>
                    <a:lumOff val="25000"/>
                  </a:schemeClr>
                </a:solidFill>
                <a:latin typeface="Century Gothic"/>
                <a:cs typeface="Calibri"/>
              </a:rPr>
              <a:t>Causes are outside the scope of this project</a:t>
            </a:r>
          </a:p>
          <a:p>
            <a:pPr marL="285750" indent="-285750">
              <a:spcBef>
                <a:spcPts val="1000"/>
              </a:spcBef>
              <a:buFont typeface="Arial"/>
              <a:buChar char="•"/>
            </a:pPr>
            <a:endParaRPr lang="en-US" sz="2400" dirty="0">
              <a:solidFill>
                <a:schemeClr val="tx1">
                  <a:lumMod val="75000"/>
                  <a:lumOff val="25000"/>
                </a:schemeClr>
              </a:solidFill>
              <a:latin typeface="Century Gothic"/>
              <a:cs typeface="Calibri"/>
            </a:endParaRPr>
          </a:p>
        </p:txBody>
      </p:sp>
      <p:sp>
        <p:nvSpPr>
          <p:cNvPr id="8" name="TextBox 7">
            <a:extLst>
              <a:ext uri="{FF2B5EF4-FFF2-40B4-BE49-F238E27FC236}">
                <a16:creationId xmlns:a16="http://schemas.microsoft.com/office/drawing/2014/main" id="{37F4D7FF-66C1-43D3-B2AD-E73D80564CD8}"/>
              </a:ext>
            </a:extLst>
          </p:cNvPr>
          <p:cNvSpPr txBox="1"/>
          <p:nvPr/>
        </p:nvSpPr>
        <p:spPr>
          <a:xfrm>
            <a:off x="7244721" y="6063246"/>
            <a:ext cx="41133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Stream channel change just north of Broadus, MT. </a:t>
            </a:r>
            <a:endParaRPr lang="en-US" sz="1200" dirty="0">
              <a:solidFill>
                <a:schemeClr val="tx1">
                  <a:lumMod val="75000"/>
                  <a:lumOff val="25000"/>
                </a:schemeClr>
              </a:solidFill>
            </a:endParaRPr>
          </a:p>
        </p:txBody>
      </p:sp>
      <p:sp>
        <p:nvSpPr>
          <p:cNvPr id="2" name="Rectangle 1">
            <a:extLst>
              <a:ext uri="{FF2B5EF4-FFF2-40B4-BE49-F238E27FC236}">
                <a16:creationId xmlns:a16="http://schemas.microsoft.com/office/drawing/2014/main" id="{4D5E082F-87F4-8743-A515-F70282272304}"/>
              </a:ext>
            </a:extLst>
          </p:cNvPr>
          <p:cNvSpPr/>
          <p:nvPr/>
        </p:nvSpPr>
        <p:spPr>
          <a:xfrm>
            <a:off x="8562975" y="3429000"/>
            <a:ext cx="1478580" cy="990600"/>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A8C55B-5481-8643-95C0-BAF857094773}"/>
              </a:ext>
            </a:extLst>
          </p:cNvPr>
          <p:cNvSpPr/>
          <p:nvPr/>
        </p:nvSpPr>
        <p:spPr>
          <a:xfrm>
            <a:off x="9302265" y="1643909"/>
            <a:ext cx="1478580" cy="990600"/>
          </a:xfrm>
          <a:prstGeom prst="rect">
            <a:avLst/>
          </a:prstGeom>
          <a:noFill/>
          <a:ln w="28575">
            <a:solidFill>
              <a:srgbClr val="CC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686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54BF83-B364-4728-988C-ABD1F50F8136}"/>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Geomorphology</a:t>
            </a:r>
            <a:endParaRPr lang="en-US" dirty="0"/>
          </a:p>
        </p:txBody>
      </p:sp>
      <p:pic>
        <p:nvPicPr>
          <p:cNvPr id="2" name="Picture 3" descr="A picture containing text&#10;&#10;Description automatically generated">
            <a:extLst>
              <a:ext uri="{FF2B5EF4-FFF2-40B4-BE49-F238E27FC236}">
                <a16:creationId xmlns:a16="http://schemas.microsoft.com/office/drawing/2014/main" id="{020CA3E3-6044-4296-B4B6-5B3E11DA70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 b="44052"/>
          <a:stretch/>
        </p:blipFill>
        <p:spPr>
          <a:xfrm>
            <a:off x="3081556" y="993893"/>
            <a:ext cx="5812184" cy="4483695"/>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277642B0-B52C-4D9A-B9B1-20B7E63F2455}"/>
              </a:ext>
            </a:extLst>
          </p:cNvPr>
          <p:cNvPicPr>
            <a:picLocks noChangeAspect="1"/>
          </p:cNvPicPr>
          <p:nvPr/>
        </p:nvPicPr>
        <p:blipFill rotWithShape="1">
          <a:blip r:embed="rId3"/>
          <a:srcRect t="56877" r="81170" b="14312"/>
          <a:stretch/>
        </p:blipFill>
        <p:spPr>
          <a:xfrm>
            <a:off x="9415244" y="1252553"/>
            <a:ext cx="1313488" cy="2755715"/>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A35CEBB3-9625-41C3-9122-788B28F25A2D}"/>
              </a:ext>
            </a:extLst>
          </p:cNvPr>
          <p:cNvPicPr>
            <a:picLocks noChangeAspect="1"/>
          </p:cNvPicPr>
          <p:nvPr/>
        </p:nvPicPr>
        <p:blipFill rotWithShape="1">
          <a:blip r:embed="rId3"/>
          <a:srcRect t="88476" r="16030" b="-929"/>
          <a:stretch/>
        </p:blipFill>
        <p:spPr>
          <a:xfrm>
            <a:off x="3046602" y="5558902"/>
            <a:ext cx="4841121" cy="986281"/>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89C701D8-1FAA-471D-8103-5936F9256007}"/>
              </a:ext>
            </a:extLst>
          </p:cNvPr>
          <p:cNvPicPr>
            <a:picLocks noChangeAspect="1"/>
          </p:cNvPicPr>
          <p:nvPr/>
        </p:nvPicPr>
        <p:blipFill rotWithShape="1">
          <a:blip r:embed="rId3"/>
          <a:srcRect l="80987" t="86016" r="120" b="88"/>
          <a:stretch/>
        </p:blipFill>
        <p:spPr>
          <a:xfrm>
            <a:off x="9527097" y="4160735"/>
            <a:ext cx="1098112" cy="1105203"/>
          </a:xfrm>
          <a:prstGeom prst="rect">
            <a:avLst/>
          </a:prstGeom>
        </p:spPr>
      </p:pic>
    </p:spTree>
    <p:extLst>
      <p:ext uri="{BB962C8B-B14F-4D97-AF65-F5344CB8AC3E}">
        <p14:creationId xmlns:p14="http://schemas.microsoft.com/office/powerpoint/2010/main" val="207098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ree, outdoor, plant, bushes&#10;&#10;Description automatically generated">
            <a:extLst>
              <a:ext uri="{FF2B5EF4-FFF2-40B4-BE49-F238E27FC236}">
                <a16:creationId xmlns:a16="http://schemas.microsoft.com/office/drawing/2014/main" id="{2B459F13-F2DB-40A6-86F9-7A144247E5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5516" y="60432"/>
            <a:ext cx="4373032" cy="6645814"/>
          </a:xfrm>
          <a:prstGeom prst="rect">
            <a:avLst/>
          </a:prstGeom>
        </p:spPr>
      </p:pic>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CONCLUSIONS</a:t>
            </a:r>
            <a:endParaRPr lang="en-US" dirty="0"/>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entury Gothic" panose="020B0502020202020204" pitchFamily="34" charset="0"/>
            </a:endParaRPr>
          </a:p>
          <a:p>
            <a:pPr>
              <a:lnSpc>
                <a:spcPct val="100000"/>
              </a:lnSpc>
              <a:spcAft>
                <a:spcPts val="600"/>
              </a:spcAft>
              <a:buClr>
                <a:srgbClr val="54AEB2"/>
              </a:buClr>
            </a:pPr>
            <a:endParaRPr lang="en-US" dirty="0">
              <a:solidFill>
                <a:schemeClr val="tx1">
                  <a:lumMod val="75000"/>
                  <a:lumOff val="25000"/>
                </a:schemeClr>
              </a:solidFill>
              <a:latin typeface="Century Gothic" panose="020F0302020204030204"/>
            </a:endParaRPr>
          </a:p>
        </p:txBody>
      </p:sp>
      <p:sp>
        <p:nvSpPr>
          <p:cNvPr id="4" name="TextBox 3">
            <a:extLst>
              <a:ext uri="{FF2B5EF4-FFF2-40B4-BE49-F238E27FC236}">
                <a16:creationId xmlns:a16="http://schemas.microsoft.com/office/drawing/2014/main" id="{148AE026-0D85-4504-B635-A0F769034652}"/>
              </a:ext>
            </a:extLst>
          </p:cNvPr>
          <p:cNvSpPr txBox="1"/>
          <p:nvPr/>
        </p:nvSpPr>
        <p:spPr>
          <a:xfrm>
            <a:off x="513028" y="1124852"/>
            <a:ext cx="7189130" cy="362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500"/>
              </a:spcAft>
              <a:buClr>
                <a:srgbClr val="54AEB2"/>
              </a:buClr>
              <a:buFont typeface="Arial"/>
              <a:buChar char="•"/>
            </a:pPr>
            <a:r>
              <a:rPr lang="en-US" sz="2400" dirty="0">
                <a:solidFill>
                  <a:srgbClr val="3F3F3F"/>
                </a:solidFill>
                <a:latin typeface="Century Gothic"/>
                <a:ea typeface="+mn-lt"/>
                <a:cs typeface="+mn-lt"/>
              </a:rPr>
              <a:t>Frequent flooding is associated with Russian olive establishment</a:t>
            </a:r>
          </a:p>
          <a:p>
            <a:pPr marL="457200" indent="-457200">
              <a:spcAft>
                <a:spcPts val="1500"/>
              </a:spcAft>
              <a:buClr>
                <a:srgbClr val="54AEB2"/>
              </a:buClr>
              <a:buFont typeface="Arial"/>
              <a:buChar char="•"/>
            </a:pPr>
            <a:r>
              <a:rPr lang="en-US" sz="2400" dirty="0">
                <a:solidFill>
                  <a:srgbClr val="3F3F3F"/>
                </a:solidFill>
                <a:latin typeface="Century Gothic"/>
                <a:ea typeface="+mn-lt"/>
                <a:cs typeface="+mn-lt"/>
              </a:rPr>
              <a:t>Future removal treatments: Wyoming, areas of frequent flooding</a:t>
            </a:r>
          </a:p>
          <a:p>
            <a:pPr marL="457200" indent="-457200">
              <a:spcAft>
                <a:spcPts val="1500"/>
              </a:spcAft>
              <a:buClr>
                <a:srgbClr val="54AEB2"/>
              </a:buClr>
              <a:buFont typeface="Arial"/>
              <a:buChar char="•"/>
            </a:pPr>
            <a:r>
              <a:rPr lang="en-US" sz="2400" dirty="0">
                <a:solidFill>
                  <a:srgbClr val="3F3F3F"/>
                </a:solidFill>
                <a:latin typeface="Century Gothic"/>
                <a:cs typeface="Calibri"/>
              </a:rPr>
              <a:t>Russian olive does not appear to have an influence on stream channel morphology</a:t>
            </a:r>
          </a:p>
          <a:p>
            <a:pPr marL="457200" indent="-457200">
              <a:buClr>
                <a:srgbClr val="54AEB2"/>
              </a:buClr>
              <a:buFont typeface="Arial"/>
              <a:buChar char="•"/>
            </a:pPr>
            <a:r>
              <a:rPr lang="en-US" sz="2400" dirty="0">
                <a:solidFill>
                  <a:srgbClr val="3F3F3F"/>
                </a:solidFill>
                <a:latin typeface="Century Gothic"/>
                <a:cs typeface="Calibri"/>
              </a:rPr>
              <a:t>Russian olive likely decreased stream channel change </a:t>
            </a:r>
          </a:p>
        </p:txBody>
      </p:sp>
      <p:sp>
        <p:nvSpPr>
          <p:cNvPr id="3" name="TextBox 2">
            <a:extLst>
              <a:ext uri="{FF2B5EF4-FFF2-40B4-BE49-F238E27FC236}">
                <a16:creationId xmlns:a16="http://schemas.microsoft.com/office/drawing/2014/main" id="{79220DD9-C3DC-4533-ABDB-4EDDD7B098C2}"/>
              </a:ext>
            </a:extLst>
          </p:cNvPr>
          <p:cNvSpPr txBox="1"/>
          <p:nvPr/>
        </p:nvSpPr>
        <p:spPr>
          <a:xfrm>
            <a:off x="7825516" y="6444636"/>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by Karissa Courtney</a:t>
            </a:r>
          </a:p>
        </p:txBody>
      </p:sp>
    </p:spTree>
    <p:extLst>
      <p:ext uri="{BB962C8B-B14F-4D97-AF65-F5344CB8AC3E}">
        <p14:creationId xmlns:p14="http://schemas.microsoft.com/office/powerpoint/2010/main" val="404952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EF4534-0319-4B8D-A175-7E66A997B905}"/>
              </a:ext>
            </a:extLst>
          </p:cNvPr>
          <p:cNvSpPr txBox="1">
            <a:spLocks/>
          </p:cNvSpPr>
          <p:nvPr/>
        </p:nvSpPr>
        <p:spPr>
          <a:xfrm>
            <a:off x="401721" y="510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ERRORS &amp; UNCERTAINTIES</a:t>
            </a:r>
            <a:endParaRPr lang="en-US" dirty="0"/>
          </a:p>
        </p:txBody>
      </p:sp>
      <p:sp>
        <p:nvSpPr>
          <p:cNvPr id="6" name="TextBox 5">
            <a:extLst>
              <a:ext uri="{FF2B5EF4-FFF2-40B4-BE49-F238E27FC236}">
                <a16:creationId xmlns:a16="http://schemas.microsoft.com/office/drawing/2014/main" id="{E28E3F0E-8E30-4248-8BE7-6116292F6222}"/>
              </a:ext>
            </a:extLst>
          </p:cNvPr>
          <p:cNvSpPr txBox="1"/>
          <p:nvPr/>
        </p:nvSpPr>
        <p:spPr>
          <a:xfrm>
            <a:off x="503175" y="1393970"/>
            <a:ext cx="5144623" cy="46705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500"/>
              </a:spcAft>
              <a:buClr>
                <a:srgbClr val="54AEB2"/>
              </a:buClr>
              <a:buFont typeface="Arial"/>
              <a:buChar char="•"/>
            </a:pPr>
            <a:r>
              <a:rPr lang="en-US" sz="2600" dirty="0">
                <a:solidFill>
                  <a:srgbClr val="3F3F3F"/>
                </a:solidFill>
                <a:latin typeface="Century Gothic"/>
                <a:cs typeface="Calibri"/>
              </a:rPr>
              <a:t>Russian olive under larger tree canopies cannot be detected by most sensors</a:t>
            </a:r>
          </a:p>
          <a:p>
            <a:pPr marL="457200" indent="-457200">
              <a:spcAft>
                <a:spcPts val="1500"/>
              </a:spcAft>
              <a:buClr>
                <a:srgbClr val="54AEB2"/>
              </a:buClr>
              <a:buFont typeface="Arial,Sans-Serif"/>
              <a:buChar char="•"/>
            </a:pPr>
            <a:r>
              <a:rPr lang="en-US" sz="2600" dirty="0">
                <a:solidFill>
                  <a:srgbClr val="3F3F3F"/>
                </a:solidFill>
                <a:latin typeface="Century Gothic"/>
                <a:cs typeface="Calibri"/>
              </a:rPr>
              <a:t>Field data was only collected in a small part of the study area</a:t>
            </a:r>
            <a:endParaRPr lang="en-US" sz="2600" dirty="0">
              <a:ea typeface="+mn-lt"/>
              <a:cs typeface="+mn-lt"/>
            </a:endParaRPr>
          </a:p>
          <a:p>
            <a:pPr marL="457200" indent="-457200">
              <a:spcAft>
                <a:spcPts val="1500"/>
              </a:spcAft>
              <a:buClr>
                <a:srgbClr val="54AEB2"/>
              </a:buClr>
              <a:buFont typeface="Arial"/>
              <a:buChar char="•"/>
            </a:pPr>
            <a:r>
              <a:rPr lang="en-US" sz="2600" dirty="0">
                <a:solidFill>
                  <a:srgbClr val="3F3F3F"/>
                </a:solidFill>
                <a:latin typeface="Century Gothic"/>
                <a:cs typeface="Calibri"/>
              </a:rPr>
              <a:t>Human errors introduced by ocular sampling</a:t>
            </a:r>
          </a:p>
          <a:p>
            <a:pPr marL="457200" indent="-457200">
              <a:spcAft>
                <a:spcPts val="1500"/>
              </a:spcAft>
              <a:buClr>
                <a:srgbClr val="54AEB2"/>
              </a:buClr>
              <a:buFont typeface="Arial"/>
              <a:buChar char="•"/>
            </a:pPr>
            <a:r>
              <a:rPr lang="en-US" sz="2600" dirty="0">
                <a:solidFill>
                  <a:srgbClr val="3F3F3F"/>
                </a:solidFill>
                <a:latin typeface="Century Gothic"/>
                <a:cs typeface="Calibri"/>
              </a:rPr>
              <a:t>Limited by available spatial resolution of sensors</a:t>
            </a:r>
          </a:p>
        </p:txBody>
      </p:sp>
      <p:pic>
        <p:nvPicPr>
          <p:cNvPr id="2" name="Picture 4">
            <a:extLst>
              <a:ext uri="{FF2B5EF4-FFF2-40B4-BE49-F238E27FC236}">
                <a16:creationId xmlns:a16="http://schemas.microsoft.com/office/drawing/2014/main" id="{DB5630F7-6A25-457F-9373-C7C7B6E944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518" y="1024218"/>
            <a:ext cx="5988434" cy="2856828"/>
          </a:xfrm>
          <a:prstGeom prst="rect">
            <a:avLst/>
          </a:prstGeom>
        </p:spPr>
      </p:pic>
      <p:pic>
        <p:nvPicPr>
          <p:cNvPr id="11" name="Picture 3" descr="A picture containing grass, outdoor, tree, sky&#10;&#10;Description automatically generated">
            <a:extLst>
              <a:ext uri="{FF2B5EF4-FFF2-40B4-BE49-F238E27FC236}">
                <a16:creationId xmlns:a16="http://schemas.microsoft.com/office/drawing/2014/main" id="{D5FBA7A7-365A-46B6-B57A-DF1A8D378C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7466" y="4178300"/>
            <a:ext cx="2743200" cy="2057400"/>
          </a:xfrm>
          <a:prstGeom prst="rect">
            <a:avLst/>
          </a:prstGeom>
        </p:spPr>
      </p:pic>
      <p:pic>
        <p:nvPicPr>
          <p:cNvPr id="12" name="Picture 12">
            <a:extLst>
              <a:ext uri="{FF2B5EF4-FFF2-40B4-BE49-F238E27FC236}">
                <a16:creationId xmlns:a16="http://schemas.microsoft.com/office/drawing/2014/main" id="{8A78C2A6-2B99-4181-AC56-C2F33DBEF3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20105" y="4179711"/>
            <a:ext cx="3128902" cy="2054577"/>
          </a:xfrm>
          <a:prstGeom prst="rect">
            <a:avLst/>
          </a:prstGeom>
        </p:spPr>
      </p:pic>
      <p:sp>
        <p:nvSpPr>
          <p:cNvPr id="16" name="TextBox 15">
            <a:extLst>
              <a:ext uri="{FF2B5EF4-FFF2-40B4-BE49-F238E27FC236}">
                <a16:creationId xmlns:a16="http://schemas.microsoft.com/office/drawing/2014/main" id="{EE1C07E0-1B02-40F8-8070-6F4345EE2232}"/>
              </a:ext>
            </a:extLst>
          </p:cNvPr>
          <p:cNvSpPr txBox="1"/>
          <p:nvPr/>
        </p:nvSpPr>
        <p:spPr>
          <a:xfrm>
            <a:off x="6090939" y="6176794"/>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by Dr. Sharon Bywater-Reyes</a:t>
            </a:r>
            <a:endParaRPr lang="en-US" sz="1200" dirty="0">
              <a:solidFill>
                <a:schemeClr val="tx1">
                  <a:lumMod val="75000"/>
                  <a:lumOff val="25000"/>
                </a:schemeClr>
              </a:solidFill>
            </a:endParaRPr>
          </a:p>
        </p:txBody>
      </p:sp>
      <p:sp>
        <p:nvSpPr>
          <p:cNvPr id="17" name="TextBox 16">
            <a:extLst>
              <a:ext uri="{FF2B5EF4-FFF2-40B4-BE49-F238E27FC236}">
                <a16:creationId xmlns:a16="http://schemas.microsoft.com/office/drawing/2014/main" id="{83B16103-5C41-4CDB-8D56-635AEF31F1F2}"/>
              </a:ext>
            </a:extLst>
          </p:cNvPr>
          <p:cNvSpPr txBox="1"/>
          <p:nvPr/>
        </p:nvSpPr>
        <p:spPr>
          <a:xfrm>
            <a:off x="8913161" y="6177623"/>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by Karissa Courtney</a:t>
            </a:r>
          </a:p>
        </p:txBody>
      </p:sp>
    </p:spTree>
    <p:extLst>
      <p:ext uri="{BB962C8B-B14F-4D97-AF65-F5344CB8AC3E}">
        <p14:creationId xmlns:p14="http://schemas.microsoft.com/office/powerpoint/2010/main" val="213265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85774" y="1260115"/>
            <a:ext cx="10884354" cy="3285382"/>
          </a:xfrm>
          <a:prstGeom prst="rect">
            <a:avLst/>
          </a:prstGeom>
        </p:spPr>
        <p:txBody>
          <a:bodyPr vert="horz" lIns="91440" tIns="45720" rIns="91440" bIns="45720" numCol="2"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buClr>
                <a:srgbClr val="54AEB2"/>
              </a:buClr>
              <a:buChar char="•"/>
              <a:defRPr/>
            </a:pPr>
            <a:r>
              <a:rPr kumimoji="0" lang="en-US" sz="2400" b="1" i="0" u="none" strike="noStrike" kern="1200" cap="none" spc="0" normalizeH="0" baseline="0" noProof="0" dirty="0">
                <a:ln>
                  <a:noFill/>
                </a:ln>
                <a:effectLst/>
                <a:uLnTx/>
                <a:uFillTx/>
                <a:latin typeface="Century Gothic"/>
              </a:rPr>
              <a:t>Advisors:</a:t>
            </a:r>
            <a:r>
              <a:rPr lang="en-US" sz="2400" b="1" dirty="0">
                <a:latin typeface="Century Gothic"/>
              </a:rPr>
              <a:t> </a:t>
            </a:r>
            <a:endParaRPr lang="en-US" sz="3600" dirty="0"/>
          </a:p>
          <a:p>
            <a:pPr marL="1028700" lvl="1" indent="-342900">
              <a:lnSpc>
                <a:spcPct val="100000"/>
              </a:lnSpc>
              <a:spcBef>
                <a:spcPts val="0"/>
              </a:spcBef>
              <a:spcAft>
                <a:spcPts val="600"/>
              </a:spcAft>
              <a:buClr>
                <a:srgbClr val="54AEB2"/>
              </a:buClr>
              <a:defRPr/>
            </a:pPr>
            <a:r>
              <a:rPr kumimoji="0" lang="en-US" sz="1800" i="0" u="none" strike="noStrike" kern="1200" cap="none" spc="0" normalizeH="0" baseline="0" noProof="0" dirty="0">
                <a:ln>
                  <a:noFill/>
                </a:ln>
                <a:solidFill>
                  <a:schemeClr val="tx1">
                    <a:lumMod val="75000"/>
                    <a:lumOff val="25000"/>
                  </a:schemeClr>
                </a:solidFill>
                <a:effectLst/>
                <a:uLnTx/>
                <a:uFillTx/>
                <a:latin typeface="Century Gothic"/>
              </a:rPr>
              <a:t>Dr. Paul Evangelista</a:t>
            </a:r>
            <a:r>
              <a:rPr lang="en-US" sz="1800" dirty="0">
                <a:solidFill>
                  <a:schemeClr val="tx1">
                    <a:lumMod val="75000"/>
                    <a:lumOff val="25000"/>
                  </a:schemeClr>
                </a:solidFill>
                <a:latin typeface="Century Gothic"/>
              </a:rPr>
              <a:t> </a:t>
            </a:r>
            <a:endParaRPr lang="en-US" sz="1800" b="1" dirty="0">
              <a:solidFill>
                <a:schemeClr val="tx1">
                  <a:lumMod val="75000"/>
                  <a:lumOff val="25000"/>
                </a:schemeClr>
              </a:solidFill>
              <a:latin typeface="Century Gothic"/>
            </a:endParaRPr>
          </a:p>
          <a:p>
            <a:pPr marL="1028700" lvl="1" indent="-342900">
              <a:lnSpc>
                <a:spcPct val="100000"/>
              </a:lnSpc>
              <a:spcBef>
                <a:spcPts val="0"/>
              </a:spcBef>
              <a:spcAft>
                <a:spcPts val="600"/>
              </a:spcAft>
              <a:buClr>
                <a:srgbClr val="54AEB2"/>
              </a:buClr>
              <a:defRPr/>
            </a:pPr>
            <a:r>
              <a:rPr kumimoji="0" lang="en-US" sz="1800" i="0" u="none" strike="noStrike" kern="1200" cap="none" spc="0" normalizeH="0" baseline="0" noProof="0" dirty="0">
                <a:ln>
                  <a:noFill/>
                </a:ln>
                <a:solidFill>
                  <a:schemeClr val="tx1">
                    <a:lumMod val="75000"/>
                    <a:lumOff val="25000"/>
                  </a:schemeClr>
                </a:solidFill>
                <a:effectLst/>
                <a:uLnTx/>
                <a:uFillTx/>
                <a:latin typeface="Century Gothic"/>
              </a:rPr>
              <a:t>Dr Catherine Jarnevich</a:t>
            </a:r>
            <a:r>
              <a:rPr lang="en-US" sz="1800" dirty="0">
                <a:solidFill>
                  <a:schemeClr val="tx1">
                    <a:lumMod val="75000"/>
                    <a:lumOff val="25000"/>
                  </a:schemeClr>
                </a:solidFill>
                <a:latin typeface="Century Gothic"/>
              </a:rPr>
              <a:t> </a:t>
            </a:r>
            <a:endParaRPr lang="en-US" sz="1800" b="1" dirty="0">
              <a:solidFill>
                <a:schemeClr val="tx1">
                  <a:lumMod val="75000"/>
                  <a:lumOff val="25000"/>
                </a:schemeClr>
              </a:solidFill>
              <a:latin typeface="Century Gothic"/>
            </a:endParaRPr>
          </a:p>
          <a:p>
            <a:pPr marL="1028700" lvl="1" indent="-342900">
              <a:lnSpc>
                <a:spcPct val="100000"/>
              </a:lnSpc>
              <a:spcBef>
                <a:spcPts val="0"/>
              </a:spcBef>
              <a:spcAft>
                <a:spcPts val="600"/>
              </a:spcAft>
              <a:buClr>
                <a:srgbClr val="54AEB2"/>
              </a:buClr>
              <a:defRPr/>
            </a:pPr>
            <a:r>
              <a:rPr kumimoji="0" lang="en-US" sz="1800" i="0" u="none" strike="noStrike" kern="1200" cap="none" spc="0" normalizeH="0" baseline="0" noProof="0" dirty="0">
                <a:ln>
                  <a:noFill/>
                </a:ln>
                <a:solidFill>
                  <a:schemeClr val="tx1">
                    <a:lumMod val="75000"/>
                    <a:lumOff val="25000"/>
                  </a:schemeClr>
                </a:solidFill>
                <a:effectLst/>
                <a:uLnTx/>
                <a:uFillTx/>
                <a:latin typeface="Century Gothic"/>
              </a:rPr>
              <a:t>Dr. Anthony </a:t>
            </a:r>
            <a:r>
              <a:rPr lang="en-US" sz="1800" dirty="0">
                <a:solidFill>
                  <a:schemeClr val="tx1">
                    <a:lumMod val="75000"/>
                    <a:lumOff val="25000"/>
                  </a:schemeClr>
                </a:solidFill>
                <a:latin typeface="Century Gothic"/>
              </a:rPr>
              <a:t>Vorster</a:t>
            </a:r>
            <a:endParaRPr lang="en-US" sz="1800" b="1" dirty="0">
              <a:solidFill>
                <a:schemeClr val="tx1">
                  <a:lumMod val="75000"/>
                  <a:lumOff val="25000"/>
                </a:schemeClr>
              </a:solidFill>
              <a:latin typeface="Century Gothic"/>
            </a:endParaRPr>
          </a:p>
          <a:p>
            <a:pPr marL="1028700" lvl="1" indent="-342900">
              <a:lnSpc>
                <a:spcPct val="100000"/>
              </a:lnSpc>
              <a:spcBef>
                <a:spcPts val="0"/>
              </a:spcBef>
              <a:spcAft>
                <a:spcPts val="600"/>
              </a:spcAft>
              <a:buClr>
                <a:srgbClr val="54AEB2"/>
              </a:buClr>
              <a:defRPr/>
            </a:pPr>
            <a:r>
              <a:rPr lang="en-US" sz="1800" dirty="0">
                <a:solidFill>
                  <a:schemeClr val="tx1">
                    <a:lumMod val="75000"/>
                    <a:lumOff val="25000"/>
                  </a:schemeClr>
                </a:solidFill>
                <a:latin typeface="Century Gothic"/>
              </a:rPr>
              <a:t>Peder</a:t>
            </a:r>
            <a:r>
              <a:rPr kumimoji="0" lang="en-US" sz="1800" i="0" u="none" strike="noStrike" kern="1200" cap="none" spc="0" normalizeH="0" baseline="0" noProof="0" dirty="0">
                <a:ln>
                  <a:noFill/>
                </a:ln>
                <a:solidFill>
                  <a:schemeClr val="tx1">
                    <a:lumMod val="75000"/>
                    <a:lumOff val="25000"/>
                  </a:schemeClr>
                </a:solidFill>
                <a:effectLst/>
                <a:uLnTx/>
                <a:uFillTx/>
                <a:latin typeface="Century Gothic"/>
              </a:rPr>
              <a:t> </a:t>
            </a:r>
            <a:r>
              <a:rPr lang="en-US" sz="1800" dirty="0">
                <a:solidFill>
                  <a:schemeClr val="tx1">
                    <a:lumMod val="75000"/>
                    <a:lumOff val="25000"/>
                  </a:schemeClr>
                </a:solidFill>
                <a:latin typeface="Century Gothic"/>
              </a:rPr>
              <a:t>Engelstad</a:t>
            </a:r>
            <a:endParaRPr lang="en-US" sz="1800" b="1" dirty="0">
              <a:solidFill>
                <a:schemeClr val="tx1">
                  <a:lumMod val="75000"/>
                  <a:lumOff val="25000"/>
                </a:schemeClr>
              </a:solidFill>
              <a:latin typeface="Century Gothic"/>
            </a:endParaRPr>
          </a:p>
          <a:p>
            <a:pPr marL="1028700" lvl="1" indent="-342900">
              <a:lnSpc>
                <a:spcPct val="100000"/>
              </a:lnSpc>
              <a:spcBef>
                <a:spcPts val="0"/>
              </a:spcBef>
              <a:spcAft>
                <a:spcPts val="600"/>
              </a:spcAft>
              <a:buClr>
                <a:srgbClr val="54AEB2"/>
              </a:buClr>
              <a:defRPr/>
            </a:pPr>
            <a:r>
              <a:rPr lang="en-US" sz="1800" dirty="0">
                <a:solidFill>
                  <a:schemeClr val="tx1">
                    <a:lumMod val="75000"/>
                    <a:lumOff val="25000"/>
                  </a:schemeClr>
                </a:solidFill>
                <a:latin typeface="Century Gothic"/>
              </a:rPr>
              <a:t>Nicholas</a:t>
            </a:r>
            <a:r>
              <a:rPr kumimoji="0" lang="en-US" sz="1800" i="0" u="none" strike="noStrike" kern="1200" cap="none" spc="0" normalizeH="0" baseline="0" noProof="0" dirty="0">
                <a:ln>
                  <a:noFill/>
                </a:ln>
                <a:solidFill>
                  <a:schemeClr val="tx1">
                    <a:lumMod val="75000"/>
                    <a:lumOff val="25000"/>
                  </a:schemeClr>
                </a:solidFill>
                <a:effectLst/>
                <a:uLnTx/>
                <a:uFillTx/>
                <a:latin typeface="Century Gothic"/>
              </a:rPr>
              <a:t> </a:t>
            </a:r>
            <a:r>
              <a:rPr lang="en-US" sz="1800" dirty="0">
                <a:solidFill>
                  <a:schemeClr val="tx1">
                    <a:lumMod val="75000"/>
                    <a:lumOff val="25000"/>
                  </a:schemeClr>
                </a:solidFill>
                <a:latin typeface="Century Gothic"/>
              </a:rPr>
              <a:t>Young</a:t>
            </a:r>
            <a:endParaRPr lang="en-US" sz="1800" b="1" dirty="0">
              <a:solidFill>
                <a:schemeClr val="tx1">
                  <a:lumMod val="75000"/>
                  <a:lumOff val="25000"/>
                </a:schemeClr>
              </a:solidFill>
              <a:latin typeface="Century Gothic"/>
            </a:endParaRPr>
          </a:p>
          <a:p>
            <a:pPr marL="1028700" lvl="1" indent="-342900">
              <a:lnSpc>
                <a:spcPct val="100000"/>
              </a:lnSpc>
              <a:spcBef>
                <a:spcPts val="0"/>
              </a:spcBef>
              <a:spcAft>
                <a:spcPts val="600"/>
              </a:spcAft>
              <a:buClr>
                <a:srgbClr val="54AEB2"/>
              </a:buClr>
              <a:buFont typeface="Arial" panose="020B0604020202020204" pitchFamily="34" charset="0"/>
              <a:buChar char="•"/>
              <a:defRPr/>
            </a:pPr>
            <a:r>
              <a:rPr lang="en-US" sz="1800" dirty="0">
                <a:solidFill>
                  <a:schemeClr val="tx1">
                    <a:lumMod val="75000"/>
                    <a:lumOff val="25000"/>
                  </a:schemeClr>
                </a:solidFill>
                <a:latin typeface="Century Gothic"/>
              </a:rPr>
              <a:t>Brian</a:t>
            </a:r>
            <a:r>
              <a:rPr kumimoji="0" lang="en-US" sz="1800" i="0" u="none" strike="noStrike" kern="1200" cap="none" spc="0" normalizeH="0" baseline="0" noProof="0" dirty="0">
                <a:ln>
                  <a:noFill/>
                </a:ln>
                <a:solidFill>
                  <a:schemeClr val="tx1">
                    <a:lumMod val="75000"/>
                    <a:lumOff val="25000"/>
                  </a:schemeClr>
                </a:solidFill>
                <a:effectLst/>
                <a:uLnTx/>
                <a:uFillTx/>
                <a:latin typeface="Century Gothic"/>
              </a:rPr>
              <a:t> Woodward</a:t>
            </a:r>
            <a:r>
              <a:rPr lang="en-US" sz="1800" dirty="0">
                <a:solidFill>
                  <a:schemeClr val="tx1">
                    <a:lumMod val="75000"/>
                    <a:lumOff val="25000"/>
                  </a:schemeClr>
                </a:solidFill>
                <a:latin typeface="Century Gothic"/>
              </a:rPr>
              <a:t> </a:t>
            </a:r>
          </a:p>
          <a:p>
            <a:pPr marL="171450" indent="-171450">
              <a:lnSpc>
                <a:spcPct val="100000"/>
              </a:lnSpc>
              <a:spcBef>
                <a:spcPts val="0"/>
              </a:spcBef>
              <a:spcAft>
                <a:spcPts val="600"/>
              </a:spcAft>
              <a:buClr>
                <a:srgbClr val="54AEB2"/>
              </a:buClr>
              <a:buChar char="•"/>
              <a:defRPr/>
            </a:pPr>
            <a:endParaRPr lang="en-US" sz="1800" b="1" dirty="0">
              <a:latin typeface="Century Gothic"/>
            </a:endParaRPr>
          </a:p>
          <a:p>
            <a:pPr marL="171450" indent="-171450">
              <a:lnSpc>
                <a:spcPct val="100000"/>
              </a:lnSpc>
              <a:spcBef>
                <a:spcPts val="0"/>
              </a:spcBef>
              <a:spcAft>
                <a:spcPts val="600"/>
              </a:spcAft>
              <a:buClr>
                <a:srgbClr val="54AEB2"/>
              </a:buClr>
              <a:buChar char="•"/>
              <a:defRPr/>
            </a:pPr>
            <a:endParaRPr lang="en-US" sz="1800" b="1" dirty="0">
              <a:latin typeface="Century Gothic"/>
            </a:endParaRPr>
          </a:p>
          <a:p>
            <a:pPr marL="171450" indent="-171450">
              <a:lnSpc>
                <a:spcPct val="100000"/>
              </a:lnSpc>
              <a:spcBef>
                <a:spcPts val="0"/>
              </a:spcBef>
              <a:spcAft>
                <a:spcPts val="600"/>
              </a:spcAft>
              <a:buClr>
                <a:srgbClr val="54AEB2"/>
              </a:buClr>
              <a:buChar char="•"/>
              <a:defRPr/>
            </a:pPr>
            <a:endParaRPr lang="en-US" sz="1800" b="1" dirty="0">
              <a:latin typeface="Century Gothic"/>
            </a:endParaRPr>
          </a:p>
          <a:p>
            <a:pPr marL="292100" indent="-292100">
              <a:lnSpc>
                <a:spcPct val="100000"/>
              </a:lnSpc>
              <a:spcBef>
                <a:spcPts val="0"/>
              </a:spcBef>
              <a:spcAft>
                <a:spcPts val="600"/>
              </a:spcAft>
              <a:buClr>
                <a:srgbClr val="54AEB2"/>
              </a:buClr>
              <a:buChar char="•"/>
              <a:defRPr/>
            </a:pPr>
            <a:r>
              <a:rPr lang="en-US" sz="2400" b="1" dirty="0">
                <a:latin typeface="Century Gothic"/>
              </a:rPr>
              <a:t>Partners</a:t>
            </a:r>
            <a:r>
              <a:rPr lang="en-US" sz="1800" b="1" dirty="0">
                <a:latin typeface="Century Gothic"/>
              </a:rPr>
              <a:t> </a:t>
            </a:r>
            <a:endParaRPr lang="en-US" sz="1800" b="1" dirty="0"/>
          </a:p>
          <a:p>
            <a:pPr marL="857250" lvl="1" indent="-171450">
              <a:lnSpc>
                <a:spcPct val="100000"/>
              </a:lnSpc>
              <a:spcBef>
                <a:spcPts val="0"/>
              </a:spcBef>
              <a:spcAft>
                <a:spcPts val="600"/>
              </a:spcAft>
              <a:buClr>
                <a:srgbClr val="54AEB2"/>
              </a:buClr>
              <a:defRPr/>
            </a:pPr>
            <a:r>
              <a:rPr lang="en-US" sz="1800" dirty="0">
                <a:solidFill>
                  <a:schemeClr val="tx1">
                    <a:lumMod val="75000"/>
                    <a:lumOff val="25000"/>
                  </a:schemeClr>
                </a:solidFill>
                <a:latin typeface="Century Gothic"/>
              </a:rPr>
              <a:t>Dr. Sharon Bywater-Reyes</a:t>
            </a:r>
            <a:endParaRPr lang="en-US" sz="1800" dirty="0">
              <a:solidFill>
                <a:schemeClr val="tx1">
                  <a:lumMod val="75000"/>
                  <a:lumOff val="25000"/>
                </a:schemeClr>
              </a:solidFill>
            </a:endParaRPr>
          </a:p>
          <a:p>
            <a:pPr marL="857250" lvl="1" indent="-171450">
              <a:lnSpc>
                <a:spcPct val="100000"/>
              </a:lnSpc>
              <a:spcBef>
                <a:spcPts val="0"/>
              </a:spcBef>
              <a:spcAft>
                <a:spcPts val="600"/>
              </a:spcAft>
              <a:buClr>
                <a:srgbClr val="54AEB2"/>
              </a:buClr>
              <a:defRPr/>
            </a:pPr>
            <a:r>
              <a:rPr lang="en-US" sz="1800" dirty="0">
                <a:solidFill>
                  <a:schemeClr val="tx1">
                    <a:lumMod val="75000"/>
                    <a:lumOff val="25000"/>
                  </a:schemeClr>
                </a:solidFill>
                <a:latin typeface="Century Gothic"/>
              </a:rPr>
              <a:t>Dr. Scott Franklin</a:t>
            </a:r>
          </a:p>
          <a:p>
            <a:pPr marL="857250" lvl="1" indent="-171450">
              <a:lnSpc>
                <a:spcPct val="100000"/>
              </a:lnSpc>
              <a:spcBef>
                <a:spcPts val="0"/>
              </a:spcBef>
              <a:spcAft>
                <a:spcPts val="600"/>
              </a:spcAft>
              <a:buClr>
                <a:srgbClr val="54AEB2"/>
              </a:buClr>
              <a:defRPr/>
            </a:pPr>
            <a:r>
              <a:rPr lang="en-US" sz="1800" dirty="0">
                <a:solidFill>
                  <a:schemeClr val="tx1">
                    <a:lumMod val="75000"/>
                    <a:lumOff val="25000"/>
                  </a:schemeClr>
                </a:solidFill>
                <a:latin typeface="Century Gothic"/>
              </a:rPr>
              <a:t>John Moody</a:t>
            </a:r>
          </a:p>
          <a:p>
            <a:pPr marL="857250" lvl="1" indent="-171450">
              <a:lnSpc>
                <a:spcPct val="100000"/>
              </a:lnSpc>
              <a:spcBef>
                <a:spcPts val="0"/>
              </a:spcBef>
              <a:spcAft>
                <a:spcPts val="600"/>
              </a:spcAft>
              <a:buClr>
                <a:srgbClr val="54AEB2"/>
              </a:buClr>
              <a:defRPr/>
            </a:pPr>
            <a:r>
              <a:rPr lang="en-US" sz="1800" dirty="0">
                <a:solidFill>
                  <a:schemeClr val="tx1">
                    <a:lumMod val="75000"/>
                    <a:lumOff val="25000"/>
                  </a:schemeClr>
                </a:solidFill>
                <a:latin typeface="Century Gothic"/>
              </a:rPr>
              <a:t>Glenn Gay</a:t>
            </a:r>
            <a:endParaRPr lang="en-US" sz="1800" dirty="0">
              <a:solidFill>
                <a:schemeClr val="tx1">
                  <a:lumMod val="75000"/>
                  <a:lumOff val="25000"/>
                </a:schemeClr>
              </a:solidFill>
            </a:endParaRPr>
          </a:p>
          <a:p>
            <a:pPr marL="857250" lvl="1" indent="-171450">
              <a:lnSpc>
                <a:spcPct val="100000"/>
              </a:lnSpc>
              <a:spcBef>
                <a:spcPts val="0"/>
              </a:spcBef>
              <a:spcAft>
                <a:spcPts val="600"/>
              </a:spcAft>
              <a:buClr>
                <a:srgbClr val="54AEB2"/>
              </a:buClr>
              <a:defRPr/>
            </a:pPr>
            <a:r>
              <a:rPr lang="en-US" sz="1800" dirty="0">
                <a:solidFill>
                  <a:schemeClr val="tx1">
                    <a:lumMod val="75000"/>
                    <a:lumOff val="25000"/>
                  </a:schemeClr>
                </a:solidFill>
                <a:latin typeface="Century Gothic"/>
              </a:rPr>
              <a:t>Tammy Van Tine</a:t>
            </a:r>
            <a:endParaRPr lang="en-US" sz="1800" dirty="0">
              <a:solidFill>
                <a:schemeClr val="tx1">
                  <a:lumMod val="75000"/>
                  <a:lumOff val="25000"/>
                </a:schemeClr>
              </a:solidFill>
            </a:endParaRPr>
          </a:p>
          <a:p>
            <a:pPr marL="342900" indent="-342900">
              <a:lnSpc>
                <a:spcPct val="100000"/>
              </a:lnSpc>
              <a:spcBef>
                <a:spcPts val="0"/>
              </a:spcBef>
              <a:spcAft>
                <a:spcPts val="600"/>
              </a:spcAft>
              <a:buClr>
                <a:srgbClr val="54AEB2"/>
              </a:buClr>
              <a:buChar char="•"/>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p:txBody>
      </p:sp>
      <p:sp>
        <p:nvSpPr>
          <p:cNvPr id="3" name="Rectangle 2"/>
          <p:cNvSpPr/>
          <p:nvPr/>
        </p:nvSpPr>
        <p:spPr>
          <a:xfrm>
            <a:off x="2999221" y="5927095"/>
            <a:ext cx="6096000" cy="261610"/>
          </a:xfrm>
          <a:prstGeom prst="rect">
            <a:avLst/>
          </a:prstGeom>
        </p:spPr>
        <p:txBody>
          <a:bodyPr>
            <a:spAutoFit/>
          </a:bodyPr>
          <a:lstStyle/>
          <a:p>
            <a:pPr algn="ctr">
              <a:lnSpc>
                <a:spcPct val="100000"/>
              </a:lnSpc>
              <a:spcBef>
                <a:spcPts val="0"/>
              </a:spcBef>
              <a:spcAft>
                <a:spcPts val="600"/>
              </a:spcAft>
              <a:buClr>
                <a:srgbClr val="54AEB2"/>
              </a:buClr>
              <a:defRPr/>
            </a:pPr>
            <a:r>
              <a:rPr lang="en-US" sz="1050" dirty="0">
                <a:solidFill>
                  <a:schemeClr val="tx1">
                    <a:lumMod val="75000"/>
                    <a:lumOff val="25000"/>
                  </a:schemeClr>
                </a:solidFill>
                <a:latin typeface="Century Gothic"/>
              </a:rPr>
              <a:t>This material contains modified Copernicus Sentinel data (2020), processed by ESA.</a:t>
            </a:r>
            <a:endParaRPr lang="en-US" sz="1050" dirty="0">
              <a:solidFill>
                <a:schemeClr val="tx1">
                  <a:lumMod val="75000"/>
                  <a:lumOff val="25000"/>
                </a:schemeClr>
              </a:solidFill>
            </a:endParaRPr>
          </a:p>
        </p:txBody>
      </p:sp>
      <p:sp>
        <p:nvSpPr>
          <p:cNvPr id="4" name="Rectangle 3"/>
          <p:cNvSpPr/>
          <p:nvPr/>
        </p:nvSpPr>
        <p:spPr>
          <a:xfrm>
            <a:off x="485774" y="3986455"/>
            <a:ext cx="6208751" cy="400110"/>
          </a:xfrm>
          <a:prstGeom prst="rect">
            <a:avLst/>
          </a:prstGeom>
        </p:spPr>
        <p:txBody>
          <a:bodyPr wrap="none">
            <a:spAutoFit/>
          </a:bodyPr>
          <a:lstStyle/>
          <a:p>
            <a:pPr marL="292100" indent="-292100">
              <a:lnSpc>
                <a:spcPct val="100000"/>
              </a:lnSpc>
              <a:spcBef>
                <a:spcPts val="0"/>
              </a:spcBef>
              <a:spcAft>
                <a:spcPts val="600"/>
              </a:spcAft>
              <a:buClr>
                <a:srgbClr val="54AEB2"/>
              </a:buClr>
              <a:buChar char="•"/>
              <a:defRPr/>
            </a:pPr>
            <a:r>
              <a:rPr lang="en-US" sz="2000" dirty="0">
                <a:solidFill>
                  <a:schemeClr val="tx1">
                    <a:lumMod val="75000"/>
                    <a:lumOff val="25000"/>
                  </a:schemeClr>
                </a:solidFill>
                <a:latin typeface="Century Gothic"/>
              </a:rPr>
              <a:t>Scott Cunningham, Colorado DEVELOP Fellow</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81960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7924689-043A-4655-ACD0-9587D27C8DE5}"/>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REFERENCES</a:t>
            </a:r>
            <a:endParaRPr lang="en-US" dirty="0"/>
          </a:p>
        </p:txBody>
      </p:sp>
      <p:sp>
        <p:nvSpPr>
          <p:cNvPr id="6" name="Text Placeholder 3">
            <a:extLst>
              <a:ext uri="{FF2B5EF4-FFF2-40B4-BE49-F238E27FC236}">
                <a16:creationId xmlns:a16="http://schemas.microsoft.com/office/drawing/2014/main" id="{BCCA74CA-9B1F-4A90-A534-D98F9B16B4D9}"/>
              </a:ext>
            </a:extLst>
          </p:cNvPr>
          <p:cNvSpPr txBox="1">
            <a:spLocks/>
          </p:cNvSpPr>
          <p:nvPr/>
        </p:nvSpPr>
        <p:spPr>
          <a:xfrm>
            <a:off x="503957" y="399103"/>
            <a:ext cx="11446327" cy="551882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Century Gothic"/>
              <a:ea typeface="+mn-lt"/>
              <a:cs typeface="+mn-lt"/>
            </a:endParaRP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Best, H., McNamara, J.P., and Liberty, L. (2018). Association of ice and river channel morphology determined using ground-penetrating radar in the Kuparuk River, Alaska. </a:t>
            </a:r>
            <a:r>
              <a:rPr lang="en-US" sz="1100" i="1" dirty="0">
                <a:solidFill>
                  <a:schemeClr val="tx1">
                    <a:lumMod val="75000"/>
                    <a:lumOff val="25000"/>
                  </a:schemeClr>
                </a:solidFill>
                <a:latin typeface="Century Gothic"/>
                <a:ea typeface="+mn-lt"/>
                <a:cs typeface="+mn-lt"/>
              </a:rPr>
              <a:t>Arctic, Antarctic, and Alpine Research 37</a:t>
            </a:r>
            <a:r>
              <a:rPr lang="en-US" sz="1100" dirty="0">
                <a:solidFill>
                  <a:schemeClr val="tx1">
                    <a:lumMod val="75000"/>
                    <a:lumOff val="25000"/>
                  </a:schemeClr>
                </a:solidFill>
                <a:latin typeface="Century Gothic"/>
                <a:ea typeface="+mn-lt"/>
                <a:cs typeface="+mn-lt"/>
              </a:rPr>
              <a:t>(2), 157-162. </a:t>
            </a:r>
            <a:r>
              <a:rPr lang="en-US" sz="1100" u="sng" dirty="0">
                <a:solidFill>
                  <a:schemeClr val="tx1">
                    <a:lumMod val="75000"/>
                    <a:lumOff val="25000"/>
                  </a:schemeClr>
                </a:solidFill>
                <a:latin typeface="Century Gothic"/>
                <a:ea typeface="+mn-lt"/>
                <a:cs typeface="+mn-lt"/>
              </a:rPr>
              <a:t>https://doi:10.1657/1523-0430(2005)037[0157:aoiarc]2.0.co;2</a:t>
            </a:r>
            <a:r>
              <a:rPr lang="en-US" sz="1100" dirty="0">
                <a:solidFill>
                  <a:schemeClr val="tx1">
                    <a:lumMod val="75000"/>
                    <a:lumOff val="25000"/>
                  </a:schemeClr>
                </a:solidFill>
                <a:latin typeface="Century Gothic"/>
                <a:ea typeface="+mn-lt"/>
                <a:cs typeface="+mn-lt"/>
              </a:rPr>
              <a:t> </a:t>
            </a: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Gregory, S.V., Swanson, F.J., McKee, W.A., and Cummins, K. (1991). An ecosystem perspective of riparian zones. </a:t>
            </a:r>
            <a:r>
              <a:rPr lang="en-US" sz="1100" i="1" dirty="0">
                <a:solidFill>
                  <a:schemeClr val="tx1">
                    <a:lumMod val="75000"/>
                    <a:lumOff val="25000"/>
                  </a:schemeClr>
                </a:solidFill>
                <a:latin typeface="Century Gothic"/>
                <a:ea typeface="+mn-lt"/>
                <a:cs typeface="+mn-lt"/>
              </a:rPr>
              <a:t>BioScience 41</a:t>
            </a:r>
            <a:r>
              <a:rPr lang="en-US" sz="1100" dirty="0">
                <a:solidFill>
                  <a:schemeClr val="tx1">
                    <a:lumMod val="75000"/>
                    <a:lumOff val="25000"/>
                  </a:schemeClr>
                </a:solidFill>
                <a:latin typeface="Century Gothic"/>
                <a:ea typeface="+mn-lt"/>
                <a:cs typeface="+mn-lt"/>
              </a:rPr>
              <a:t>(8), 540-551. </a:t>
            </a:r>
            <a:r>
              <a:rPr lang="en-US" sz="1100" u="sng" dirty="0">
                <a:solidFill>
                  <a:schemeClr val="tx1">
                    <a:lumMod val="75000"/>
                    <a:lumOff val="25000"/>
                  </a:schemeClr>
                </a:solidFill>
                <a:latin typeface="Century Gothic"/>
                <a:ea typeface="+mn-lt"/>
                <a:cs typeface="+mn-lt"/>
                <a:hlinkClick r:id="rId3">
                  <a:extLst>
                    <a:ext uri="{A12FA001-AC4F-418D-AE19-62706E023703}">
                      <ahyp:hlinkClr xmlns:ahyp="http://schemas.microsoft.com/office/drawing/2018/hyperlinkcolor" xmlns="" val="tx"/>
                    </a:ext>
                  </a:extLst>
                </a:hlinkClick>
              </a:rPr>
              <a:t>https://doi:10.2307/1311607</a:t>
            </a:r>
            <a:r>
              <a:rPr lang="en-US" sz="1100" u="sng" dirty="0">
                <a:solidFill>
                  <a:schemeClr val="tx1">
                    <a:lumMod val="75000"/>
                    <a:lumOff val="25000"/>
                  </a:schemeClr>
                </a:solidFill>
                <a:latin typeface="Century Gothic"/>
                <a:ea typeface="+mn-lt"/>
                <a:cs typeface="+mn-lt"/>
              </a:rPr>
              <a:t> </a:t>
            </a:r>
            <a:endParaRPr lang="en-US" sz="1100" dirty="0">
              <a:solidFill>
                <a:schemeClr val="tx1">
                  <a:lumMod val="75000"/>
                  <a:lumOff val="25000"/>
                </a:schemeClr>
              </a:solidFill>
              <a:latin typeface="Century Gothic"/>
              <a:ea typeface="+mn-lt"/>
              <a:cs typeface="+mn-lt"/>
            </a:endParaRP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Gregory, K.J., Davis, R.J., and Downs, P.W. (1992). Identification of river channel change due to urbanization. </a:t>
            </a:r>
            <a:r>
              <a:rPr lang="en-US" sz="1100" i="1" dirty="0">
                <a:solidFill>
                  <a:schemeClr val="tx1">
                    <a:lumMod val="75000"/>
                    <a:lumOff val="25000"/>
                  </a:schemeClr>
                </a:solidFill>
                <a:latin typeface="Century Gothic"/>
                <a:ea typeface="+mn-lt"/>
                <a:cs typeface="+mn-lt"/>
              </a:rPr>
              <a:t>Applied Geography 12</a:t>
            </a:r>
            <a:r>
              <a:rPr lang="en-US" sz="1100" dirty="0">
                <a:solidFill>
                  <a:schemeClr val="tx1">
                    <a:lumMod val="75000"/>
                    <a:lumOff val="25000"/>
                  </a:schemeClr>
                </a:solidFill>
                <a:latin typeface="Century Gothic"/>
                <a:ea typeface="+mn-lt"/>
                <a:cs typeface="+mn-lt"/>
              </a:rPr>
              <a:t>, 299-318. </a:t>
            </a:r>
            <a:r>
              <a:rPr lang="en-US" sz="1100" u="sng" dirty="0">
                <a:solidFill>
                  <a:schemeClr val="tx1">
                    <a:lumMod val="75000"/>
                    <a:lumOff val="25000"/>
                  </a:schemeClr>
                </a:solidFill>
                <a:latin typeface="Century Gothic"/>
                <a:ea typeface="+mn-lt"/>
                <a:cs typeface="+mn-lt"/>
              </a:rPr>
              <a:t>https://doi:10.1016/0143-6228(92)90011-b</a:t>
            </a:r>
            <a:r>
              <a:rPr lang="en-US" sz="1100" dirty="0">
                <a:solidFill>
                  <a:schemeClr val="tx1">
                    <a:lumMod val="75000"/>
                    <a:lumOff val="25000"/>
                  </a:schemeClr>
                </a:solidFill>
                <a:latin typeface="Century Gothic"/>
                <a:ea typeface="+mn-lt"/>
                <a:cs typeface="+mn-lt"/>
              </a:rPr>
              <a:t> </a:t>
            </a: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Hajdukiewicz, H., Wyzga, B., Mikus, P., Zawiejska, J., and Radecki-Pawlik, A. (2016). Impact of large flood on mountain river habitats, channel morphology, and valley infrastructure. Geomorphology 272(1), 55-67. </a:t>
            </a:r>
            <a:r>
              <a:rPr lang="en-US" sz="1100" u="sng" dirty="0">
                <a:solidFill>
                  <a:schemeClr val="tx1">
                    <a:lumMod val="75000"/>
                    <a:lumOff val="25000"/>
                  </a:schemeClr>
                </a:solidFill>
                <a:latin typeface="Century Gothic"/>
                <a:ea typeface="+mn-lt"/>
                <a:cs typeface="+mn-lt"/>
                <a:hlinkClick r:id="rId4">
                  <a:extLst>
                    <a:ext uri="{A12FA001-AC4F-418D-AE19-62706E023703}">
                      <ahyp:hlinkClr xmlns:ahyp="http://schemas.microsoft.com/office/drawing/2018/hyperlinkcolor" xmlns="" val="tx"/>
                    </a:ext>
                  </a:extLst>
                </a:hlinkClick>
              </a:rPr>
              <a:t>https://doi.org/10.1016/j.geomorph.2015.09.003</a:t>
            </a:r>
            <a:endParaRPr lang="en-US" sz="1100" dirty="0">
              <a:solidFill>
                <a:schemeClr val="tx1">
                  <a:lumMod val="75000"/>
                  <a:lumOff val="25000"/>
                </a:schemeClr>
              </a:solidFill>
              <a:latin typeface="Century Gothic"/>
              <a:ea typeface="+mn-lt"/>
              <a:cs typeface="+mn-lt"/>
            </a:endParaRP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Katz, G.L. and Shafroth, P.B. (2003). Biology, ecology, and management of </a:t>
            </a:r>
            <a:r>
              <a:rPr lang="en-US" sz="1100" i="1" dirty="0">
                <a:solidFill>
                  <a:schemeClr val="tx1">
                    <a:lumMod val="75000"/>
                    <a:lumOff val="25000"/>
                  </a:schemeClr>
                </a:solidFill>
                <a:latin typeface="Century Gothic"/>
                <a:ea typeface="+mn-lt"/>
                <a:cs typeface="+mn-lt"/>
              </a:rPr>
              <a:t>Elaeagnus angustifolia</a:t>
            </a:r>
            <a:r>
              <a:rPr lang="en-US" sz="1100" dirty="0">
                <a:solidFill>
                  <a:schemeClr val="tx1">
                    <a:lumMod val="75000"/>
                    <a:lumOff val="25000"/>
                  </a:schemeClr>
                </a:solidFill>
                <a:latin typeface="Century Gothic"/>
                <a:ea typeface="+mn-lt"/>
                <a:cs typeface="+mn-lt"/>
              </a:rPr>
              <a:t> L. (Russian olive) in western North America. </a:t>
            </a:r>
            <a:r>
              <a:rPr lang="en-US" sz="1100" i="1" dirty="0">
                <a:solidFill>
                  <a:schemeClr val="tx1">
                    <a:lumMod val="75000"/>
                    <a:lumOff val="25000"/>
                  </a:schemeClr>
                </a:solidFill>
                <a:latin typeface="Century Gothic"/>
                <a:ea typeface="+mn-lt"/>
                <a:cs typeface="+mn-lt"/>
              </a:rPr>
              <a:t>Wetlands 23</a:t>
            </a:r>
            <a:r>
              <a:rPr lang="en-US" sz="1100" dirty="0">
                <a:solidFill>
                  <a:schemeClr val="tx1">
                    <a:lumMod val="75000"/>
                    <a:lumOff val="25000"/>
                  </a:schemeClr>
                </a:solidFill>
                <a:latin typeface="Century Gothic"/>
                <a:ea typeface="+mn-lt"/>
                <a:cs typeface="+mn-lt"/>
              </a:rPr>
              <a:t>(4), 763-777. </a:t>
            </a:r>
            <a:r>
              <a:rPr lang="en-US" sz="1100" u="sng" dirty="0">
                <a:solidFill>
                  <a:schemeClr val="tx1">
                    <a:lumMod val="75000"/>
                    <a:lumOff val="25000"/>
                  </a:schemeClr>
                </a:solidFill>
                <a:latin typeface="Century Gothic"/>
                <a:ea typeface="+mn-lt"/>
                <a:cs typeface="+mn-lt"/>
                <a:hlinkClick r:id="rId5">
                  <a:extLst>
                    <a:ext uri="{A12FA001-AC4F-418D-AE19-62706E023703}">
                      <ahyp:hlinkClr xmlns:ahyp="http://schemas.microsoft.com/office/drawing/2018/hyperlinkcolor" xmlns="" val="tx"/>
                    </a:ext>
                  </a:extLst>
                </a:hlinkClick>
              </a:rPr>
              <a:t>https://doi.org/10.1672/0277-5212(2003)023[0763:BEAMOE]2.0.CO;2</a:t>
            </a:r>
            <a:endParaRPr lang="en-US" sz="1100" dirty="0">
              <a:solidFill>
                <a:schemeClr val="tx1">
                  <a:lumMod val="75000"/>
                  <a:lumOff val="25000"/>
                </a:schemeClr>
              </a:solidFill>
              <a:latin typeface="Century Gothic"/>
              <a:ea typeface="+mn-lt"/>
              <a:cs typeface="+mn-lt"/>
            </a:endParaRP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Mineau, M.M., Baxter, C.V., and Marcarelli, A.M. (2011). A non-native riparian tree (</a:t>
            </a:r>
            <a:r>
              <a:rPr lang="en-US" sz="1100" i="1" dirty="0">
                <a:solidFill>
                  <a:schemeClr val="tx1">
                    <a:lumMod val="75000"/>
                    <a:lumOff val="25000"/>
                  </a:schemeClr>
                </a:solidFill>
                <a:latin typeface="Century Gothic"/>
                <a:ea typeface="+mn-lt"/>
                <a:cs typeface="+mn-lt"/>
              </a:rPr>
              <a:t>Elaeagnus angustifolia</a:t>
            </a:r>
            <a:r>
              <a:rPr lang="en-US" sz="1100" dirty="0">
                <a:solidFill>
                  <a:schemeClr val="tx1">
                    <a:lumMod val="75000"/>
                    <a:lumOff val="25000"/>
                  </a:schemeClr>
                </a:solidFill>
                <a:latin typeface="Century Gothic"/>
                <a:ea typeface="+mn-lt"/>
                <a:cs typeface="+mn-lt"/>
              </a:rPr>
              <a:t>) changes nutrient dynamics in streams. </a:t>
            </a:r>
            <a:r>
              <a:rPr lang="en-US" sz="1100" i="1" dirty="0">
                <a:solidFill>
                  <a:schemeClr val="tx1">
                    <a:lumMod val="75000"/>
                    <a:lumOff val="25000"/>
                  </a:schemeClr>
                </a:solidFill>
                <a:latin typeface="Century Gothic"/>
                <a:ea typeface="+mn-lt"/>
                <a:cs typeface="+mn-lt"/>
              </a:rPr>
              <a:t>Ecosystems 14</a:t>
            </a:r>
            <a:r>
              <a:rPr lang="en-US" sz="1100" dirty="0">
                <a:solidFill>
                  <a:schemeClr val="tx1">
                    <a:lumMod val="75000"/>
                    <a:lumOff val="25000"/>
                  </a:schemeClr>
                </a:solidFill>
                <a:latin typeface="Century Gothic"/>
                <a:ea typeface="+mn-lt"/>
                <a:cs typeface="+mn-lt"/>
              </a:rPr>
              <a:t>, 353-365. </a:t>
            </a:r>
            <a:r>
              <a:rPr lang="en-US" sz="1100" u="sng" dirty="0">
                <a:solidFill>
                  <a:schemeClr val="tx1">
                    <a:lumMod val="75000"/>
                    <a:lumOff val="25000"/>
                  </a:schemeClr>
                </a:solidFill>
                <a:latin typeface="Century Gothic"/>
                <a:ea typeface="+mn-lt"/>
                <a:cs typeface="+mn-lt"/>
                <a:hlinkClick r:id="rId6">
                  <a:extLst>
                    <a:ext uri="{A12FA001-AC4F-418D-AE19-62706E023703}">
                      <ahyp:hlinkClr xmlns:ahyp="http://schemas.microsoft.com/office/drawing/2018/hyperlinkcolor" xmlns="" val="tx"/>
                    </a:ext>
                  </a:extLst>
                </a:hlinkClick>
              </a:rPr>
              <a:t>https://doi.org/10.1007/s10021-011-9415-0</a:t>
            </a:r>
            <a:endParaRPr lang="en-US" sz="1100" dirty="0">
              <a:solidFill>
                <a:schemeClr val="tx1">
                  <a:lumMod val="75000"/>
                  <a:lumOff val="25000"/>
                </a:schemeClr>
              </a:solidFill>
              <a:latin typeface="Century Gothic"/>
              <a:ea typeface="+mn-lt"/>
              <a:cs typeface="+mn-lt"/>
            </a:endParaRP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Naiman, R.J., Decamps, H., Pollock, M. (1993). The role of riparian corridors in maintaining regional biodiversity. Ecological Applications 3(2), 209-212. </a:t>
            </a:r>
            <a:r>
              <a:rPr lang="en-US" sz="1100" u="sng" dirty="0">
                <a:solidFill>
                  <a:schemeClr val="tx1">
                    <a:lumMod val="75000"/>
                    <a:lumOff val="25000"/>
                  </a:schemeClr>
                </a:solidFill>
                <a:latin typeface="Century Gothic"/>
                <a:ea typeface="+mn-lt"/>
                <a:cs typeface="+mn-lt"/>
                <a:hlinkClick r:id="rId7">
                  <a:extLst>
                    <a:ext uri="{A12FA001-AC4F-418D-AE19-62706E023703}">
                      <ahyp:hlinkClr xmlns:ahyp="http://schemas.microsoft.com/office/drawing/2018/hyperlinkcolor" xmlns="" val="tx"/>
                    </a:ext>
                  </a:extLst>
                </a:hlinkClick>
              </a:rPr>
              <a:t>https://doi:10.2307/1941822</a:t>
            </a:r>
            <a:r>
              <a:rPr lang="en-US" sz="1100" u="sng" dirty="0">
                <a:solidFill>
                  <a:schemeClr val="tx1">
                    <a:lumMod val="75000"/>
                    <a:lumOff val="25000"/>
                  </a:schemeClr>
                </a:solidFill>
                <a:latin typeface="Century Gothic"/>
                <a:ea typeface="+mn-lt"/>
                <a:cs typeface="+mn-lt"/>
              </a:rPr>
              <a:t> </a:t>
            </a:r>
            <a:endParaRPr lang="en-US" sz="1100" dirty="0">
              <a:solidFill>
                <a:schemeClr val="tx1">
                  <a:lumMod val="75000"/>
                  <a:lumOff val="25000"/>
                </a:schemeClr>
              </a:solidFill>
              <a:latin typeface="Century Gothic"/>
              <a:cs typeface="Calibri"/>
            </a:endParaRP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Ocampo, C. J., Sivapalan, M., Oldham, C. (2006). Hydrological connectivity of upland-riparian zones in agricultural catchments: Implications for runoff generation and nitrate transport. </a:t>
            </a:r>
            <a:r>
              <a:rPr lang="en-US" sz="1100" i="1" dirty="0">
                <a:solidFill>
                  <a:schemeClr val="tx1">
                    <a:lumMod val="75000"/>
                    <a:lumOff val="25000"/>
                  </a:schemeClr>
                </a:solidFill>
                <a:latin typeface="Century Gothic"/>
                <a:ea typeface="+mn-lt"/>
                <a:cs typeface="+mn-lt"/>
              </a:rPr>
              <a:t>Journal of Hydrology. </a:t>
            </a:r>
            <a:r>
              <a:rPr lang="en-US" sz="1100" dirty="0">
                <a:solidFill>
                  <a:schemeClr val="tx1">
                    <a:lumMod val="75000"/>
                    <a:lumOff val="25000"/>
                  </a:schemeClr>
                </a:solidFill>
                <a:latin typeface="Century Gothic"/>
                <a:ea typeface="+mn-lt"/>
                <a:cs typeface="+mn-lt"/>
              </a:rPr>
              <a:t>Volume 331, Issues 3–4, 643-658, ISSN 0022-1694. </a:t>
            </a:r>
            <a:r>
              <a:rPr lang="en-US" sz="1100" dirty="0">
                <a:solidFill>
                  <a:schemeClr val="tx1">
                    <a:lumMod val="75000"/>
                    <a:lumOff val="25000"/>
                  </a:schemeClr>
                </a:solidFill>
                <a:latin typeface="Century Gothic"/>
                <a:ea typeface="+mn-lt"/>
                <a:cs typeface="+mn-lt"/>
                <a:hlinkClick r:id="rId8">
                  <a:extLst>
                    <a:ext uri="{A12FA001-AC4F-418D-AE19-62706E023703}">
                      <ahyp:hlinkClr xmlns:ahyp="http://schemas.microsoft.com/office/drawing/2018/hyperlinkcolor" xmlns="" val="tx"/>
                    </a:ext>
                  </a:extLst>
                </a:hlinkClick>
              </a:rPr>
              <a:t>https://doi.org/10.1016/j.jhydrol.2006.06.010</a:t>
            </a:r>
            <a:r>
              <a:rPr lang="en-US" sz="1100" dirty="0">
                <a:solidFill>
                  <a:schemeClr val="tx1">
                    <a:lumMod val="75000"/>
                    <a:lumOff val="25000"/>
                  </a:schemeClr>
                </a:solidFill>
                <a:latin typeface="Century Gothic"/>
                <a:ea typeface="+mn-lt"/>
                <a:cs typeface="+mn-lt"/>
              </a:rPr>
              <a:t>. </a:t>
            </a: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Wang, Z., Wang, Z., and de Vriend, H.J. (2008). Impact of water diversion on the morphological development of the Lower Yellow River. </a:t>
            </a:r>
            <a:r>
              <a:rPr lang="en-US" sz="1100" i="1" dirty="0">
                <a:solidFill>
                  <a:schemeClr val="tx1">
                    <a:lumMod val="75000"/>
                    <a:lumOff val="25000"/>
                  </a:schemeClr>
                </a:solidFill>
                <a:latin typeface="Century Gothic"/>
                <a:ea typeface="+mn-lt"/>
                <a:cs typeface="+mn-lt"/>
              </a:rPr>
              <a:t>International Journal of Sediment Research 23</a:t>
            </a:r>
            <a:r>
              <a:rPr lang="en-US" sz="1100" dirty="0">
                <a:solidFill>
                  <a:schemeClr val="tx1">
                    <a:lumMod val="75000"/>
                    <a:lumOff val="25000"/>
                  </a:schemeClr>
                </a:solidFill>
                <a:latin typeface="Century Gothic"/>
                <a:ea typeface="+mn-lt"/>
                <a:cs typeface="+mn-lt"/>
              </a:rPr>
              <a:t>, 13-27. </a:t>
            </a:r>
            <a:r>
              <a:rPr lang="en-US" sz="1100" u="sng" dirty="0">
                <a:solidFill>
                  <a:schemeClr val="tx1">
                    <a:lumMod val="75000"/>
                    <a:lumOff val="25000"/>
                  </a:schemeClr>
                </a:solidFill>
                <a:latin typeface="Century Gothic"/>
                <a:ea typeface="+mn-lt"/>
                <a:cs typeface="+mn-lt"/>
              </a:rPr>
              <a:t>https://doi:10.1016/s1001-6279(08)60002-5</a:t>
            </a:r>
            <a:r>
              <a:rPr lang="en-US" sz="1100" dirty="0">
                <a:solidFill>
                  <a:schemeClr val="tx1">
                    <a:lumMod val="75000"/>
                    <a:lumOff val="25000"/>
                  </a:schemeClr>
                </a:solidFill>
                <a:latin typeface="Century Gothic"/>
                <a:ea typeface="+mn-lt"/>
                <a:cs typeface="+mn-lt"/>
              </a:rPr>
              <a:t> </a:t>
            </a:r>
            <a:endParaRPr lang="en-US" sz="1100" dirty="0">
              <a:solidFill>
                <a:schemeClr val="tx1">
                  <a:lumMod val="75000"/>
                  <a:lumOff val="25000"/>
                </a:schemeClr>
              </a:solidFill>
              <a:latin typeface="Century Gothic"/>
              <a:cs typeface="Calibri" panose="020F0502020204030204"/>
            </a:endParaRPr>
          </a:p>
          <a:p>
            <a:pPr>
              <a:lnSpc>
                <a:spcPct val="100000"/>
              </a:lnSpc>
              <a:spcAft>
                <a:spcPts val="600"/>
              </a:spcAft>
              <a:buClr>
                <a:srgbClr val="54AEB2"/>
              </a:buClr>
            </a:pPr>
            <a:r>
              <a:rPr lang="en-US" sz="1100" dirty="0">
                <a:solidFill>
                  <a:schemeClr val="tx1">
                    <a:lumMod val="75000"/>
                    <a:lumOff val="25000"/>
                  </a:schemeClr>
                </a:solidFill>
                <a:latin typeface="Century Gothic"/>
                <a:ea typeface="+mn-lt"/>
                <a:cs typeface="+mn-lt"/>
              </a:rPr>
              <a:t>West, N.M., Reinhold, A.M., Poole, G.C., and Espeland, E.K. (2020). Flood dynamics dictate distributions of </a:t>
            </a:r>
            <a:r>
              <a:rPr lang="en-US" sz="1100" i="1" dirty="0">
                <a:solidFill>
                  <a:schemeClr val="tx1">
                    <a:lumMod val="75000"/>
                    <a:lumOff val="25000"/>
                  </a:schemeClr>
                </a:solidFill>
                <a:latin typeface="Century Gothic"/>
                <a:ea typeface="+mn-lt"/>
                <a:cs typeface="+mn-lt"/>
              </a:rPr>
              <a:t>Elaeagnus angustifolia</a:t>
            </a:r>
            <a:r>
              <a:rPr lang="en-US" sz="1100" dirty="0">
                <a:solidFill>
                  <a:schemeClr val="tx1">
                    <a:lumMod val="75000"/>
                    <a:lumOff val="25000"/>
                  </a:schemeClr>
                </a:solidFill>
                <a:latin typeface="Century Gothic"/>
                <a:ea typeface="+mn-lt"/>
                <a:cs typeface="+mn-lt"/>
              </a:rPr>
              <a:t> L. (Russian olive) on a riverine floodplain. </a:t>
            </a:r>
            <a:r>
              <a:rPr lang="en-US" sz="1100" i="1" dirty="0">
                <a:solidFill>
                  <a:schemeClr val="tx1">
                    <a:lumMod val="75000"/>
                    <a:lumOff val="25000"/>
                  </a:schemeClr>
                </a:solidFill>
                <a:latin typeface="Century Gothic"/>
                <a:ea typeface="+mn-lt"/>
                <a:cs typeface="+mn-lt"/>
              </a:rPr>
              <a:t>Biological Invasions 22</a:t>
            </a:r>
            <a:r>
              <a:rPr lang="en-US" sz="1100" dirty="0">
                <a:solidFill>
                  <a:schemeClr val="tx1">
                    <a:lumMod val="75000"/>
                    <a:lumOff val="25000"/>
                  </a:schemeClr>
                </a:solidFill>
                <a:latin typeface="Century Gothic"/>
                <a:ea typeface="+mn-lt"/>
                <a:cs typeface="+mn-lt"/>
              </a:rPr>
              <a:t>, 3493-3499. </a:t>
            </a:r>
            <a:r>
              <a:rPr lang="en-US" sz="1100" dirty="0">
                <a:solidFill>
                  <a:schemeClr val="tx1">
                    <a:lumMod val="75000"/>
                    <a:lumOff val="25000"/>
                  </a:schemeClr>
                </a:solidFill>
                <a:latin typeface="Century Gothic"/>
                <a:ea typeface="+mn-lt"/>
                <a:cs typeface="+mn-lt"/>
                <a:hlinkClick r:id="rId9">
                  <a:extLst>
                    <a:ext uri="{A12FA001-AC4F-418D-AE19-62706E023703}">
                      <ahyp:hlinkClr xmlns:ahyp="http://schemas.microsoft.com/office/drawing/2018/hyperlinkcolor" xmlns="" val="tx"/>
                    </a:ext>
                  </a:extLst>
                </a:hlinkClick>
              </a:rPr>
              <a:t>https://doi.org/10.1007/s10530-020-02352-z</a:t>
            </a:r>
            <a:r>
              <a:rPr lang="en-US" sz="1100" dirty="0">
                <a:solidFill>
                  <a:schemeClr val="tx1">
                    <a:lumMod val="75000"/>
                    <a:lumOff val="25000"/>
                  </a:schemeClr>
                </a:solidFill>
                <a:latin typeface="Century Gothic"/>
                <a:ea typeface="+mn-lt"/>
                <a:cs typeface="+mn-lt"/>
              </a:rPr>
              <a:t> </a:t>
            </a:r>
            <a:endParaRPr lang="en-US" sz="1100" dirty="0">
              <a:solidFill>
                <a:schemeClr val="tx1">
                  <a:lumMod val="75000"/>
                  <a:lumOff val="25000"/>
                </a:schemeClr>
              </a:solidFill>
              <a:latin typeface="Century Gothic"/>
            </a:endParaRPr>
          </a:p>
          <a:p>
            <a:pPr>
              <a:lnSpc>
                <a:spcPct val="100000"/>
              </a:lnSpc>
              <a:spcAft>
                <a:spcPts val="600"/>
              </a:spcAft>
              <a:buClr>
                <a:srgbClr val="54AEB2"/>
              </a:buClr>
            </a:pPr>
            <a:endParaRPr lang="en-US"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249524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grass, tree, outdoor, sky&#10;&#10;Description automatically generated">
            <a:extLst>
              <a:ext uri="{FF2B5EF4-FFF2-40B4-BE49-F238E27FC236}">
                <a16:creationId xmlns:a16="http://schemas.microsoft.com/office/drawing/2014/main" id="{0036DC77-6F40-4D67-B00F-D78FDEC7A5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57"/>
          <a:stretch/>
        </p:blipFill>
        <p:spPr>
          <a:xfrm>
            <a:off x="1260" y="-3457"/>
            <a:ext cx="11068529" cy="4479071"/>
          </a:xfrm>
          <a:prstGeom prst="rect">
            <a:avLst/>
          </a:prstGeom>
        </p:spPr>
      </p:pic>
      <p:sp>
        <p:nvSpPr>
          <p:cNvPr id="6" name="Rectangle 5">
            <a:extLst>
              <a:ext uri="{FF2B5EF4-FFF2-40B4-BE49-F238E27FC236}">
                <a16:creationId xmlns:a16="http://schemas.microsoft.com/office/drawing/2014/main" id="{8AA08F54-C8AC-4E7E-8E2E-6534CF8FC075}"/>
              </a:ext>
            </a:extLst>
          </p:cNvPr>
          <p:cNvSpPr/>
          <p:nvPr/>
        </p:nvSpPr>
        <p:spPr>
          <a:xfrm>
            <a:off x="147363" y="200891"/>
            <a:ext cx="5119883" cy="736810"/>
          </a:xfrm>
          <a:prstGeom prst="rect">
            <a:avLst/>
          </a:prstGeom>
          <a:solidFill>
            <a:srgbClr val="FAFCF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ED7E27F7-F6BC-4EC6-B0D9-06F505132B51}"/>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RIPARIAN ZONES</a:t>
            </a:r>
            <a:endParaRPr lang="en-US" dirty="0"/>
          </a:p>
        </p:txBody>
      </p:sp>
      <p:sp>
        <p:nvSpPr>
          <p:cNvPr id="10" name="TextBox 9">
            <a:extLst>
              <a:ext uri="{FF2B5EF4-FFF2-40B4-BE49-F238E27FC236}">
                <a16:creationId xmlns:a16="http://schemas.microsoft.com/office/drawing/2014/main" id="{23F05497-064D-44FD-AEE9-45F1BF9CF408}"/>
              </a:ext>
            </a:extLst>
          </p:cNvPr>
          <p:cNvSpPr txBox="1"/>
          <p:nvPr/>
        </p:nvSpPr>
        <p:spPr>
          <a:xfrm>
            <a:off x="8326590" y="4214004"/>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bg1"/>
                </a:solidFill>
                <a:latin typeface="Century Gothic"/>
              </a:rPr>
              <a:t>Image by Karissa Courtney</a:t>
            </a:r>
          </a:p>
        </p:txBody>
      </p:sp>
      <p:sp>
        <p:nvSpPr>
          <p:cNvPr id="14" name="Text Placeholder 3">
            <a:extLst>
              <a:ext uri="{FF2B5EF4-FFF2-40B4-BE49-F238E27FC236}">
                <a16:creationId xmlns:a16="http://schemas.microsoft.com/office/drawing/2014/main" id="{CE285A8A-5CF4-4BE4-92AA-6BBCF748700D}"/>
              </a:ext>
            </a:extLst>
          </p:cNvPr>
          <p:cNvSpPr txBox="1">
            <a:spLocks/>
          </p:cNvSpPr>
          <p:nvPr/>
        </p:nvSpPr>
        <p:spPr>
          <a:xfrm>
            <a:off x="222742" y="4640268"/>
            <a:ext cx="10638971" cy="2280326"/>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000" b="1" i="1" dirty="0">
                <a:solidFill>
                  <a:srgbClr val="3F3F3F"/>
                </a:solidFill>
                <a:latin typeface="Century Gothic"/>
                <a:ea typeface="+mn-lt"/>
                <a:cs typeface="+mn-lt"/>
              </a:rPr>
              <a:t>Riparian ecosystems, though delicate, provide important ecosystem services:</a:t>
            </a:r>
            <a:endParaRPr lang="en-US" sz="2000" dirty="0">
              <a:cs typeface="Calibri" panose="020F0502020204030204"/>
            </a:endParaRPr>
          </a:p>
          <a:p>
            <a:pPr algn="ctr">
              <a:lnSpc>
                <a:spcPct val="100000"/>
              </a:lnSpc>
              <a:spcAft>
                <a:spcPts val="600"/>
              </a:spcAft>
              <a:buClr>
                <a:srgbClr val="54AEB2"/>
              </a:buClr>
            </a:pPr>
            <a:r>
              <a:rPr lang="en-US" sz="2000" dirty="0">
                <a:solidFill>
                  <a:srgbClr val="3F3F3F"/>
                </a:solidFill>
                <a:latin typeface="Century Gothic" panose="020F0302020204030204"/>
              </a:rPr>
              <a:t>Improve Water Quality and Quantity </a:t>
            </a:r>
          </a:p>
          <a:p>
            <a:pPr algn="ctr">
              <a:lnSpc>
                <a:spcPct val="100000"/>
              </a:lnSpc>
              <a:spcAft>
                <a:spcPts val="600"/>
              </a:spcAft>
              <a:buClr>
                <a:srgbClr val="54AEB2"/>
              </a:buClr>
            </a:pPr>
            <a:r>
              <a:rPr lang="en-US" sz="2000" dirty="0">
                <a:solidFill>
                  <a:srgbClr val="3F3F3F"/>
                </a:solidFill>
                <a:latin typeface="Century Gothic" panose="020F0302020204030204"/>
              </a:rPr>
              <a:t>Mitigate Flood Impacts </a:t>
            </a:r>
          </a:p>
          <a:p>
            <a:pPr algn="ctr">
              <a:lnSpc>
                <a:spcPct val="100000"/>
              </a:lnSpc>
              <a:spcAft>
                <a:spcPts val="600"/>
              </a:spcAft>
              <a:buClr>
                <a:srgbClr val="54AEB2"/>
              </a:buClr>
            </a:pPr>
            <a:r>
              <a:rPr lang="en-US" sz="2000" dirty="0">
                <a:solidFill>
                  <a:srgbClr val="3F3F3F"/>
                </a:solidFill>
                <a:latin typeface="Century Gothic" panose="020F0302020204030204"/>
              </a:rPr>
              <a:t>Provide Habitat </a:t>
            </a:r>
          </a:p>
          <a:p>
            <a:pPr algn="ctr">
              <a:lnSpc>
                <a:spcPct val="100000"/>
              </a:lnSpc>
              <a:spcAft>
                <a:spcPts val="600"/>
              </a:spcAft>
              <a:buClr>
                <a:srgbClr val="54AEB2"/>
              </a:buClr>
            </a:pPr>
            <a:r>
              <a:rPr lang="en-US" sz="2000" dirty="0">
                <a:solidFill>
                  <a:srgbClr val="3F3F3F"/>
                </a:solidFill>
                <a:latin typeface="Century Gothic" panose="020F0302020204030204"/>
              </a:rPr>
              <a:t>Provide Food Source </a:t>
            </a:r>
          </a:p>
          <a:p>
            <a:pPr>
              <a:lnSpc>
                <a:spcPct val="100000"/>
              </a:lnSpc>
              <a:spcAft>
                <a:spcPts val="600"/>
              </a:spcAft>
              <a:buClr>
                <a:srgbClr val="54AEB2"/>
              </a:buClr>
            </a:pPr>
            <a:endParaRPr lang="en-US" dirty="0">
              <a:solidFill>
                <a:srgbClr val="3F3F3F"/>
              </a:solidFill>
              <a:latin typeface="Century Gothic" panose="020F0302020204030204"/>
            </a:endParaRPr>
          </a:p>
          <a:p>
            <a:pPr>
              <a:lnSpc>
                <a:spcPct val="100000"/>
              </a:lnSpc>
              <a:spcAft>
                <a:spcPts val="600"/>
              </a:spcAft>
              <a:buClr>
                <a:srgbClr val="54AEB2"/>
              </a:buClr>
            </a:pPr>
            <a:endParaRPr lang="en-US" dirty="0">
              <a:solidFill>
                <a:srgbClr val="3F3F3F"/>
              </a:solidFill>
              <a:latin typeface="Century Gothic" panose="020F0302020204030204"/>
            </a:endParaRPr>
          </a:p>
        </p:txBody>
      </p:sp>
      <p:sp>
        <p:nvSpPr>
          <p:cNvPr id="15" name="TextBox 14">
            <a:extLst>
              <a:ext uri="{FF2B5EF4-FFF2-40B4-BE49-F238E27FC236}">
                <a16:creationId xmlns:a16="http://schemas.microsoft.com/office/drawing/2014/main" id="{5D7452F4-3746-4B3F-9E00-C0C9BE8926CA}"/>
              </a:ext>
            </a:extLst>
          </p:cNvPr>
          <p:cNvSpPr txBox="1"/>
          <p:nvPr/>
        </p:nvSpPr>
        <p:spPr>
          <a:xfrm>
            <a:off x="585216" y="3544590"/>
            <a:ext cx="532790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dirty="0">
                <a:solidFill>
                  <a:schemeClr val="bg1"/>
                </a:solidFill>
                <a:latin typeface="Century Gothic"/>
              </a:rPr>
              <a:t>Riparian buffer zones are the "most diverse, dynamic, and complex" terrestrial habitat. </a:t>
            </a:r>
          </a:p>
          <a:p>
            <a:r>
              <a:rPr lang="en-US" sz="1400" b="1" dirty="0">
                <a:solidFill>
                  <a:schemeClr val="bg1"/>
                </a:solidFill>
                <a:latin typeface="Century Gothic"/>
              </a:rPr>
              <a:t>(Naiman et al. 1993)</a:t>
            </a:r>
            <a:endParaRPr lang="en-US" dirty="0"/>
          </a:p>
        </p:txBody>
      </p:sp>
    </p:spTree>
    <p:extLst>
      <p:ext uri="{BB962C8B-B14F-4D97-AF65-F5344CB8AC3E}">
        <p14:creationId xmlns:p14="http://schemas.microsoft.com/office/powerpoint/2010/main" val="311359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3AD1EA-CFBC-4F40-9FC6-098C24C870AD}"/>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RUSSIAN OLIVE</a:t>
            </a:r>
            <a:endParaRPr lang="en-US" dirty="0"/>
          </a:p>
        </p:txBody>
      </p:sp>
      <p:sp>
        <p:nvSpPr>
          <p:cNvPr id="6" name="Text Placeholder 3">
            <a:extLst>
              <a:ext uri="{FF2B5EF4-FFF2-40B4-BE49-F238E27FC236}">
                <a16:creationId xmlns:a16="http://schemas.microsoft.com/office/drawing/2014/main" id="{0327A542-D0B8-48EA-9222-063402EB3BE2}"/>
              </a:ext>
            </a:extLst>
          </p:cNvPr>
          <p:cNvSpPr txBox="1">
            <a:spLocks/>
          </p:cNvSpPr>
          <p:nvPr/>
        </p:nvSpPr>
        <p:spPr>
          <a:xfrm>
            <a:off x="309772" y="1148759"/>
            <a:ext cx="7491071" cy="547060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200" b="1" i="1" dirty="0">
                <a:solidFill>
                  <a:srgbClr val="3F3F3F"/>
                </a:solidFill>
                <a:latin typeface="Century Gothic"/>
                <a:ea typeface="+mn-lt"/>
                <a:cs typeface="+mn-lt"/>
              </a:rPr>
              <a:t>Elaeagnus angustifolia</a:t>
            </a:r>
            <a:endParaRPr lang="en-US" sz="2200" b="1" dirty="0">
              <a:latin typeface="Century Gothic"/>
              <a:ea typeface="+mn-lt"/>
              <a:cs typeface="+mn-lt"/>
            </a:endParaRPr>
          </a:p>
          <a:p>
            <a:pPr>
              <a:lnSpc>
                <a:spcPct val="100000"/>
              </a:lnSpc>
              <a:spcAft>
                <a:spcPts val="600"/>
              </a:spcAft>
              <a:buClr>
                <a:srgbClr val="54AEB2"/>
              </a:buClr>
            </a:pPr>
            <a:r>
              <a:rPr lang="en-US" sz="2200" dirty="0">
                <a:solidFill>
                  <a:srgbClr val="3F3F3F"/>
                </a:solidFill>
                <a:latin typeface="Century Gothic" panose="020F0302020204030204"/>
              </a:rPr>
              <a:t>Deciduous, woody tree/shrub </a:t>
            </a:r>
          </a:p>
          <a:p>
            <a:pPr>
              <a:lnSpc>
                <a:spcPct val="100000"/>
              </a:lnSpc>
              <a:spcAft>
                <a:spcPts val="600"/>
              </a:spcAft>
              <a:buClr>
                <a:srgbClr val="54AEB2"/>
              </a:buClr>
            </a:pPr>
            <a:r>
              <a:rPr lang="en-US" sz="2200" dirty="0">
                <a:solidFill>
                  <a:srgbClr val="3F3F3F"/>
                </a:solidFill>
                <a:latin typeface="Century Gothic" panose="020F0302020204030204"/>
              </a:rPr>
              <a:t>Native to Europe and Asia </a:t>
            </a:r>
          </a:p>
          <a:p>
            <a:pPr>
              <a:lnSpc>
                <a:spcPct val="100000"/>
              </a:lnSpc>
              <a:spcAft>
                <a:spcPts val="600"/>
              </a:spcAft>
              <a:buClr>
                <a:srgbClr val="54AEB2"/>
              </a:buClr>
            </a:pPr>
            <a:r>
              <a:rPr lang="en-US" sz="2200" dirty="0">
                <a:solidFill>
                  <a:srgbClr val="3F3F3F"/>
                </a:solidFill>
                <a:latin typeface="Century Gothic" panose="020F0302020204030204"/>
              </a:rPr>
              <a:t>Introduced to the US in the 1800s </a:t>
            </a:r>
            <a:endParaRPr lang="en-US" sz="2200" dirty="0">
              <a:solidFill>
                <a:srgbClr val="3F3F3F"/>
              </a:solidFill>
              <a:latin typeface="Century Gothic" panose="020F0302020204030204"/>
              <a:cs typeface="Calibri"/>
            </a:endParaRPr>
          </a:p>
          <a:p>
            <a:pPr>
              <a:lnSpc>
                <a:spcPct val="100000"/>
              </a:lnSpc>
              <a:spcAft>
                <a:spcPts val="600"/>
              </a:spcAft>
              <a:buClr>
                <a:srgbClr val="54AEB2"/>
              </a:buClr>
            </a:pPr>
            <a:r>
              <a:rPr lang="en-US" sz="2200" dirty="0">
                <a:solidFill>
                  <a:srgbClr val="3F3F3F"/>
                </a:solidFill>
                <a:latin typeface="Century Gothic" panose="020F0302020204030204"/>
              </a:rPr>
              <a:t>Often out-competes native vegetation </a:t>
            </a:r>
          </a:p>
          <a:p>
            <a:pPr>
              <a:lnSpc>
                <a:spcPct val="100000"/>
              </a:lnSpc>
              <a:spcAft>
                <a:spcPts val="600"/>
              </a:spcAft>
              <a:buClr>
                <a:srgbClr val="54AEB2"/>
              </a:buClr>
            </a:pPr>
            <a:r>
              <a:rPr lang="en-US" sz="2200" dirty="0">
                <a:solidFill>
                  <a:srgbClr val="3F3F3F"/>
                </a:solidFill>
                <a:latin typeface="Century Gothic" panose="020F0302020204030204"/>
              </a:rPr>
              <a:t>Dispersed by animal vectors and short-term flooding</a:t>
            </a:r>
          </a:p>
          <a:p>
            <a:pPr>
              <a:lnSpc>
                <a:spcPct val="100000"/>
              </a:lnSpc>
              <a:spcAft>
                <a:spcPts val="600"/>
              </a:spcAft>
              <a:buClr>
                <a:srgbClr val="54AEB2"/>
              </a:buClr>
            </a:pPr>
            <a:r>
              <a:rPr lang="en-US" sz="2200" dirty="0">
                <a:solidFill>
                  <a:srgbClr val="3F3F3F"/>
                </a:solidFill>
                <a:latin typeface="Century Gothic" panose="020F0302020204030204"/>
              </a:rPr>
              <a:t>Nitrogen fixing </a:t>
            </a:r>
          </a:p>
          <a:p>
            <a:pPr>
              <a:lnSpc>
                <a:spcPct val="100000"/>
              </a:lnSpc>
              <a:spcAft>
                <a:spcPts val="600"/>
              </a:spcAft>
              <a:buClr>
                <a:srgbClr val="54AEB2"/>
              </a:buClr>
            </a:pPr>
            <a:endParaRPr lang="en-US" sz="2200" dirty="0">
              <a:solidFill>
                <a:srgbClr val="3F3F3F"/>
              </a:solidFill>
              <a:latin typeface="Century Gothic" panose="020F0302020204030204"/>
            </a:endParaRPr>
          </a:p>
          <a:p>
            <a:pPr>
              <a:lnSpc>
                <a:spcPct val="100000"/>
              </a:lnSpc>
              <a:spcAft>
                <a:spcPts val="600"/>
              </a:spcAft>
              <a:buClr>
                <a:srgbClr val="54AEB2"/>
              </a:buClr>
            </a:pPr>
            <a:endParaRPr lang="en-US" sz="2200" dirty="0">
              <a:solidFill>
                <a:srgbClr val="3F3F3F"/>
              </a:solidFill>
              <a:latin typeface="Century Gothic" panose="020F0302020204030204"/>
            </a:endParaRPr>
          </a:p>
        </p:txBody>
      </p:sp>
      <p:pic>
        <p:nvPicPr>
          <p:cNvPr id="2" name="Picture 2">
            <a:extLst>
              <a:ext uri="{FF2B5EF4-FFF2-40B4-BE49-F238E27FC236}">
                <a16:creationId xmlns:a16="http://schemas.microsoft.com/office/drawing/2014/main" id="{D9AAB460-DE35-4EEB-85C8-40BFF2C87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54710" y="261810"/>
            <a:ext cx="4087414" cy="6109916"/>
          </a:xfrm>
          <a:prstGeom prst="rect">
            <a:avLst/>
          </a:prstGeom>
        </p:spPr>
      </p:pic>
      <p:pic>
        <p:nvPicPr>
          <p:cNvPr id="7" name="Picture 8">
            <a:extLst>
              <a:ext uri="{FF2B5EF4-FFF2-40B4-BE49-F238E27FC236}">
                <a16:creationId xmlns:a16="http://schemas.microsoft.com/office/drawing/2014/main" id="{B65464F3-2F56-42FE-A721-E60436389B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0201" y="4459274"/>
            <a:ext cx="2277184" cy="2259551"/>
          </a:xfrm>
          <a:prstGeom prst="rect">
            <a:avLst/>
          </a:prstGeom>
          <a:ln w="28575">
            <a:solidFill>
              <a:schemeClr val="tx1"/>
            </a:solidFill>
          </a:ln>
        </p:spPr>
      </p:pic>
      <p:sp>
        <p:nvSpPr>
          <p:cNvPr id="9" name="TextBox 8">
            <a:extLst>
              <a:ext uri="{FF2B5EF4-FFF2-40B4-BE49-F238E27FC236}">
                <a16:creationId xmlns:a16="http://schemas.microsoft.com/office/drawing/2014/main" id="{2730B720-3694-41A0-9809-B5873F24B720}"/>
              </a:ext>
            </a:extLst>
          </p:cNvPr>
          <p:cNvSpPr txBox="1"/>
          <p:nvPr/>
        </p:nvSpPr>
        <p:spPr>
          <a:xfrm>
            <a:off x="7807131" y="6146441"/>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Images by Karissa Courtney</a:t>
            </a:r>
          </a:p>
        </p:txBody>
      </p:sp>
    </p:spTree>
    <p:extLst>
      <p:ext uri="{BB962C8B-B14F-4D97-AF65-F5344CB8AC3E}">
        <p14:creationId xmlns:p14="http://schemas.microsoft.com/office/powerpoint/2010/main" val="352213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D1EA-CFBC-4F40-9FC6-098C24C870AD}"/>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STUDY AREA</a:t>
            </a:r>
            <a:endParaRPr lang="en-US" dirty="0"/>
          </a:p>
        </p:txBody>
      </p:sp>
      <p:sp>
        <p:nvSpPr>
          <p:cNvPr id="3" name="Text Placeholder 3">
            <a:extLst>
              <a:ext uri="{FF2B5EF4-FFF2-40B4-BE49-F238E27FC236}">
                <a16:creationId xmlns:a16="http://schemas.microsoft.com/office/drawing/2014/main" id="{0327A542-D0B8-48EA-9222-063402EB3BE2}"/>
              </a:ext>
            </a:extLst>
          </p:cNvPr>
          <p:cNvSpPr txBox="1">
            <a:spLocks/>
          </p:cNvSpPr>
          <p:nvPr/>
        </p:nvSpPr>
        <p:spPr>
          <a:xfrm>
            <a:off x="495301" y="1148760"/>
            <a:ext cx="4318438" cy="296078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54AEB2"/>
              </a:buClr>
            </a:pPr>
            <a:r>
              <a:rPr lang="en-US" sz="2200" dirty="0">
                <a:solidFill>
                  <a:srgbClr val="3F3F3F"/>
                </a:solidFill>
                <a:latin typeface="Century Gothic" panose="020F0302020204030204"/>
              </a:rPr>
              <a:t>Montana &amp; Wyoming</a:t>
            </a:r>
          </a:p>
          <a:p>
            <a:pPr>
              <a:lnSpc>
                <a:spcPct val="100000"/>
              </a:lnSpc>
              <a:spcAft>
                <a:spcPts val="600"/>
              </a:spcAft>
              <a:buClr>
                <a:srgbClr val="54AEB2"/>
              </a:buClr>
            </a:pPr>
            <a:r>
              <a:rPr lang="en-US" sz="2200" dirty="0">
                <a:solidFill>
                  <a:srgbClr val="3F3F3F"/>
                </a:solidFill>
                <a:latin typeface="Century Gothic" panose="020F0302020204030204"/>
              </a:rPr>
              <a:t>Basin covers 31,080 km</a:t>
            </a:r>
            <a:r>
              <a:rPr lang="en-US" sz="2200" baseline="30000" dirty="0">
                <a:solidFill>
                  <a:srgbClr val="3F3F3F"/>
                </a:solidFill>
                <a:latin typeface="Century Gothic" panose="020F0302020204030204"/>
              </a:rPr>
              <a:t>2</a:t>
            </a:r>
            <a:endParaRPr lang="en-US" sz="2200" dirty="0">
              <a:solidFill>
                <a:srgbClr val="3F3F3F"/>
              </a:solidFill>
              <a:latin typeface="Century Gothic" panose="020F0302020204030204"/>
            </a:endParaRPr>
          </a:p>
          <a:p>
            <a:pPr>
              <a:lnSpc>
                <a:spcPct val="100000"/>
              </a:lnSpc>
              <a:spcAft>
                <a:spcPts val="600"/>
              </a:spcAft>
              <a:buClr>
                <a:srgbClr val="54AEB2"/>
              </a:buClr>
            </a:pPr>
            <a:r>
              <a:rPr lang="en-US" sz="2200" dirty="0">
                <a:solidFill>
                  <a:srgbClr val="3F3F3F"/>
                </a:solidFill>
                <a:latin typeface="Century Gothic" panose="020F0302020204030204"/>
              </a:rPr>
              <a:t>Semi-arid climate</a:t>
            </a:r>
          </a:p>
          <a:p>
            <a:pPr>
              <a:lnSpc>
                <a:spcPct val="100000"/>
              </a:lnSpc>
              <a:spcAft>
                <a:spcPts val="600"/>
              </a:spcAft>
              <a:buClr>
                <a:srgbClr val="54AEB2"/>
              </a:buClr>
            </a:pPr>
            <a:r>
              <a:rPr lang="en-US" sz="2200" dirty="0">
                <a:solidFill>
                  <a:srgbClr val="3F3F3F"/>
                </a:solidFill>
                <a:latin typeface="Century Gothic" panose="020F0302020204030204"/>
              </a:rPr>
              <a:t>Major water source for agricultural irrigation and ranching</a:t>
            </a:r>
          </a:p>
          <a:p>
            <a:pPr>
              <a:lnSpc>
                <a:spcPct val="100000"/>
              </a:lnSpc>
              <a:spcAft>
                <a:spcPts val="600"/>
              </a:spcAft>
              <a:buClr>
                <a:srgbClr val="54AEB2"/>
              </a:buClr>
            </a:pPr>
            <a:endParaRPr lang="en-US" sz="2200" dirty="0">
              <a:solidFill>
                <a:srgbClr val="3F3F3F"/>
              </a:solidFill>
              <a:latin typeface="Century Gothic" panose="020F0302020204030204"/>
            </a:endParaRPr>
          </a:p>
          <a:p>
            <a:pPr>
              <a:lnSpc>
                <a:spcPct val="100000"/>
              </a:lnSpc>
              <a:spcAft>
                <a:spcPts val="600"/>
              </a:spcAft>
              <a:buClr>
                <a:srgbClr val="54AEB2"/>
              </a:buClr>
            </a:pPr>
            <a:endParaRPr lang="en-US" sz="2200" dirty="0">
              <a:solidFill>
                <a:srgbClr val="3F3F3F"/>
              </a:solidFill>
              <a:latin typeface="Century Gothic" panose="020F0302020204030204"/>
            </a:endParaRPr>
          </a:p>
        </p:txBody>
      </p:sp>
      <p:sp>
        <p:nvSpPr>
          <p:cNvPr id="4" name="TextBox 1">
            <a:extLst>
              <a:ext uri="{FF2B5EF4-FFF2-40B4-BE49-F238E27FC236}">
                <a16:creationId xmlns:a16="http://schemas.microsoft.com/office/drawing/2014/main" id="{2CFB0DBE-45A9-44C1-A090-A04F35FCB5DC}"/>
              </a:ext>
            </a:extLst>
          </p:cNvPr>
          <p:cNvSpPr txBox="1"/>
          <p:nvPr/>
        </p:nvSpPr>
        <p:spPr>
          <a:xfrm>
            <a:off x="5338919" y="648270"/>
            <a:ext cx="2739655"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600" dirty="0">
                <a:solidFill>
                  <a:schemeClr val="tx1">
                    <a:lumMod val="75000"/>
                    <a:lumOff val="25000"/>
                  </a:schemeClr>
                </a:solidFill>
                <a:latin typeface="Century Gothic" panose="020B0502020202020204" pitchFamily="34" charset="0"/>
              </a:rPr>
              <a:t>State Boundaries</a:t>
            </a:r>
          </a:p>
          <a:p>
            <a:pPr>
              <a:lnSpc>
                <a:spcPct val="150000"/>
              </a:lnSpc>
            </a:pPr>
            <a:r>
              <a:rPr lang="en-US" sz="1600" dirty="0">
                <a:solidFill>
                  <a:schemeClr val="tx1">
                    <a:lumMod val="75000"/>
                    <a:lumOff val="25000"/>
                  </a:schemeClr>
                </a:solidFill>
                <a:latin typeface="Century Gothic" panose="020B0502020202020204" pitchFamily="34" charset="0"/>
              </a:rPr>
              <a:t>County Boundaries</a:t>
            </a:r>
          </a:p>
          <a:p>
            <a:pPr>
              <a:lnSpc>
                <a:spcPct val="150000"/>
              </a:lnSpc>
            </a:pPr>
            <a:r>
              <a:rPr lang="en-US" sz="1600" dirty="0">
                <a:solidFill>
                  <a:schemeClr val="tx1">
                    <a:lumMod val="75000"/>
                    <a:lumOff val="25000"/>
                  </a:schemeClr>
                </a:solidFill>
                <a:latin typeface="Century Gothic" panose="020B0502020202020204" pitchFamily="34" charset="0"/>
              </a:rPr>
              <a:t>Powder River</a:t>
            </a:r>
          </a:p>
          <a:p>
            <a:pPr>
              <a:lnSpc>
                <a:spcPct val="150000"/>
              </a:lnSpc>
            </a:pPr>
            <a:r>
              <a:rPr lang="en-US" sz="1600" dirty="0">
                <a:solidFill>
                  <a:schemeClr val="tx1">
                    <a:lumMod val="75000"/>
                    <a:lumOff val="25000"/>
                  </a:schemeClr>
                </a:solidFill>
                <a:latin typeface="Century Gothic" panose="020B0502020202020204" pitchFamily="34" charset="0"/>
              </a:rPr>
              <a:t>Elevation (0-4020 meters)</a:t>
            </a:r>
          </a:p>
          <a:p>
            <a:pPr>
              <a:lnSpc>
                <a:spcPct val="150000"/>
              </a:lnSpc>
            </a:pPr>
            <a:r>
              <a:rPr lang="en-US" sz="1600" dirty="0">
                <a:solidFill>
                  <a:schemeClr val="tx1">
                    <a:lumMod val="75000"/>
                    <a:lumOff val="25000"/>
                  </a:schemeClr>
                </a:solidFill>
                <a:latin typeface="Century Gothic" panose="020B0502020202020204" pitchFamily="34" charset="0"/>
              </a:rPr>
              <a:t>Study Area Extent</a:t>
            </a:r>
          </a:p>
        </p:txBody>
      </p:sp>
      <p:sp>
        <p:nvSpPr>
          <p:cNvPr id="5" name="Rectangle 4">
            <a:extLst>
              <a:ext uri="{FF2B5EF4-FFF2-40B4-BE49-F238E27FC236}">
                <a16:creationId xmlns:a16="http://schemas.microsoft.com/office/drawing/2014/main" id="{44A7BF06-29C0-4982-ABE2-FB888601C115}"/>
              </a:ext>
            </a:extLst>
          </p:cNvPr>
          <p:cNvSpPr/>
          <p:nvPr/>
        </p:nvSpPr>
        <p:spPr>
          <a:xfrm>
            <a:off x="4785263" y="2233763"/>
            <a:ext cx="518655" cy="223873"/>
          </a:xfrm>
          <a:prstGeom prst="rect">
            <a:avLst/>
          </a:prstGeom>
          <a:solidFill>
            <a:srgbClr val="FFF33D">
              <a:alpha val="36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1" name="Picture 11" descr="Map&#10;&#10;Description automatically generated">
            <a:extLst>
              <a:ext uri="{FF2B5EF4-FFF2-40B4-BE49-F238E27FC236}">
                <a16:creationId xmlns:a16="http://schemas.microsoft.com/office/drawing/2014/main" id="{54C2BA53-3B78-4914-B4C8-B54950EFB460}"/>
              </a:ext>
            </a:extLst>
          </p:cNvPr>
          <p:cNvPicPr>
            <a:picLocks noChangeAspect="1"/>
          </p:cNvPicPr>
          <p:nvPr/>
        </p:nvPicPr>
        <p:blipFill>
          <a:blip r:embed="rId3"/>
          <a:stretch>
            <a:fillRect/>
          </a:stretch>
        </p:blipFill>
        <p:spPr>
          <a:xfrm>
            <a:off x="4813739" y="3030945"/>
            <a:ext cx="2743200" cy="3148999"/>
          </a:xfrm>
          <a:prstGeom prst="rect">
            <a:avLst/>
          </a:prstGeom>
        </p:spPr>
      </p:pic>
      <p:pic>
        <p:nvPicPr>
          <p:cNvPr id="13" name="Picture 13">
            <a:extLst>
              <a:ext uri="{FF2B5EF4-FFF2-40B4-BE49-F238E27FC236}">
                <a16:creationId xmlns:a16="http://schemas.microsoft.com/office/drawing/2014/main" id="{A90C16A2-DEF6-4BCD-A25D-9BEB6FB192B0}"/>
              </a:ext>
            </a:extLst>
          </p:cNvPr>
          <p:cNvPicPr>
            <a:picLocks noChangeAspect="1"/>
          </p:cNvPicPr>
          <p:nvPr/>
        </p:nvPicPr>
        <p:blipFill>
          <a:blip r:embed="rId4"/>
          <a:stretch>
            <a:fillRect/>
          </a:stretch>
        </p:blipFill>
        <p:spPr>
          <a:xfrm>
            <a:off x="4785263" y="718432"/>
            <a:ext cx="571500" cy="333375"/>
          </a:xfrm>
          <a:prstGeom prst="rect">
            <a:avLst/>
          </a:prstGeom>
        </p:spPr>
      </p:pic>
      <p:pic>
        <p:nvPicPr>
          <p:cNvPr id="14" name="Picture 14" descr="Icon&#10;&#10;Description automatically generated">
            <a:extLst>
              <a:ext uri="{FF2B5EF4-FFF2-40B4-BE49-F238E27FC236}">
                <a16:creationId xmlns:a16="http://schemas.microsoft.com/office/drawing/2014/main" id="{E3EC5BE7-B2A8-48FE-8FB5-5D8EE8C3F2B7}"/>
              </a:ext>
            </a:extLst>
          </p:cNvPr>
          <p:cNvPicPr>
            <a:picLocks noChangeAspect="1"/>
          </p:cNvPicPr>
          <p:nvPr/>
        </p:nvPicPr>
        <p:blipFill>
          <a:blip r:embed="rId5"/>
          <a:stretch>
            <a:fillRect/>
          </a:stretch>
        </p:blipFill>
        <p:spPr>
          <a:xfrm>
            <a:off x="4705589" y="1091695"/>
            <a:ext cx="676275" cy="742950"/>
          </a:xfrm>
          <a:prstGeom prst="rect">
            <a:avLst/>
          </a:prstGeom>
        </p:spPr>
      </p:pic>
      <p:pic>
        <p:nvPicPr>
          <p:cNvPr id="15" name="Picture 15">
            <a:extLst>
              <a:ext uri="{FF2B5EF4-FFF2-40B4-BE49-F238E27FC236}">
                <a16:creationId xmlns:a16="http://schemas.microsoft.com/office/drawing/2014/main" id="{F3651DC0-E3A4-4EA2-AE31-5797F3640FA4}"/>
              </a:ext>
            </a:extLst>
          </p:cNvPr>
          <p:cNvPicPr>
            <a:picLocks noChangeAspect="1"/>
          </p:cNvPicPr>
          <p:nvPr/>
        </p:nvPicPr>
        <p:blipFill>
          <a:blip r:embed="rId6"/>
          <a:stretch>
            <a:fillRect/>
          </a:stretch>
        </p:blipFill>
        <p:spPr>
          <a:xfrm>
            <a:off x="4734419" y="1807282"/>
            <a:ext cx="709353" cy="365760"/>
          </a:xfrm>
          <a:prstGeom prst="rect">
            <a:avLst/>
          </a:prstGeom>
        </p:spPr>
      </p:pic>
      <p:grpSp>
        <p:nvGrpSpPr>
          <p:cNvPr id="18" name="Group 17"/>
          <p:cNvGrpSpPr/>
          <p:nvPr/>
        </p:nvGrpSpPr>
        <p:grpSpPr>
          <a:xfrm>
            <a:off x="8205636" y="197422"/>
            <a:ext cx="4207076" cy="6409944"/>
            <a:chOff x="7596041" y="197422"/>
            <a:chExt cx="4207076" cy="6409944"/>
          </a:xfrm>
        </p:grpSpPr>
        <p:pic>
          <p:nvPicPr>
            <p:cNvPr id="10" name="Picture 10" descr="A picture containing text&#10;&#10;Description automatically generated">
              <a:extLst>
                <a:ext uri="{FF2B5EF4-FFF2-40B4-BE49-F238E27FC236}">
                  <a16:creationId xmlns:a16="http://schemas.microsoft.com/office/drawing/2014/main" id="{13511112-18AF-4DD3-B60E-A585FEA36141}"/>
                </a:ext>
              </a:extLst>
            </p:cNvPr>
            <p:cNvPicPr>
              <a:picLocks noChangeAspect="1"/>
            </p:cNvPicPr>
            <p:nvPr/>
          </p:nvPicPr>
          <p:blipFill rotWithShape="1">
            <a:blip r:embed="rId7"/>
            <a:srcRect r="10508"/>
            <a:stretch/>
          </p:blipFill>
          <p:spPr>
            <a:xfrm>
              <a:off x="7596041" y="197422"/>
              <a:ext cx="3849730" cy="6409944"/>
            </a:xfrm>
            <a:prstGeom prst="rect">
              <a:avLst/>
            </a:prstGeom>
          </p:spPr>
        </p:pic>
        <p:sp>
          <p:nvSpPr>
            <p:cNvPr id="6" name="TextBox 3">
              <a:extLst>
                <a:ext uri="{FF2B5EF4-FFF2-40B4-BE49-F238E27FC236}">
                  <a16:creationId xmlns:a16="http://schemas.microsoft.com/office/drawing/2014/main" id="{97AF90AE-0EEC-45BA-B551-954F5352F6F5}"/>
                </a:ext>
              </a:extLst>
            </p:cNvPr>
            <p:cNvSpPr txBox="1"/>
            <p:nvPr/>
          </p:nvSpPr>
          <p:spPr>
            <a:xfrm>
              <a:off x="9524020" y="6208953"/>
              <a:ext cx="215749" cy="246221"/>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0</a:t>
              </a:r>
            </a:p>
          </p:txBody>
        </p:sp>
        <p:sp>
          <p:nvSpPr>
            <p:cNvPr id="7" name="TextBox 4">
              <a:extLst>
                <a:ext uri="{FF2B5EF4-FFF2-40B4-BE49-F238E27FC236}">
                  <a16:creationId xmlns:a16="http://schemas.microsoft.com/office/drawing/2014/main" id="{887DC09C-FC47-4496-84AA-23AB74C90840}"/>
                </a:ext>
              </a:extLst>
            </p:cNvPr>
            <p:cNvSpPr txBox="1"/>
            <p:nvPr/>
          </p:nvSpPr>
          <p:spPr>
            <a:xfrm>
              <a:off x="9858335" y="6207869"/>
              <a:ext cx="325066" cy="246221"/>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30</a:t>
              </a:r>
            </a:p>
          </p:txBody>
        </p:sp>
        <p:sp>
          <p:nvSpPr>
            <p:cNvPr id="8" name="TextBox 5">
              <a:extLst>
                <a:ext uri="{FF2B5EF4-FFF2-40B4-BE49-F238E27FC236}">
                  <a16:creationId xmlns:a16="http://schemas.microsoft.com/office/drawing/2014/main" id="{30D2E092-B46A-472F-AB35-5F6AA9F0AC20}"/>
                </a:ext>
              </a:extLst>
            </p:cNvPr>
            <p:cNvSpPr txBox="1"/>
            <p:nvPr/>
          </p:nvSpPr>
          <p:spPr>
            <a:xfrm>
              <a:off x="10223753" y="6207868"/>
              <a:ext cx="376153" cy="246221"/>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60</a:t>
              </a:r>
            </a:p>
          </p:txBody>
        </p:sp>
        <p:pic>
          <p:nvPicPr>
            <p:cNvPr id="16" name="Picture 17">
              <a:extLst>
                <a:ext uri="{FF2B5EF4-FFF2-40B4-BE49-F238E27FC236}">
                  <a16:creationId xmlns:a16="http://schemas.microsoft.com/office/drawing/2014/main" id="{3A1BD986-8393-4187-8040-3F2B1D875F33}"/>
                </a:ext>
              </a:extLst>
            </p:cNvPr>
            <p:cNvPicPr>
              <a:picLocks noChangeAspect="1"/>
            </p:cNvPicPr>
            <p:nvPr/>
          </p:nvPicPr>
          <p:blipFill>
            <a:blip r:embed="rId8"/>
            <a:stretch>
              <a:fillRect/>
            </a:stretch>
          </p:blipFill>
          <p:spPr>
            <a:xfrm>
              <a:off x="9653547" y="5395121"/>
              <a:ext cx="409575" cy="723900"/>
            </a:xfrm>
            <a:prstGeom prst="rect">
              <a:avLst/>
            </a:prstGeom>
          </p:spPr>
        </p:pic>
        <p:sp>
          <p:nvSpPr>
            <p:cNvPr id="17" name="TextBox 1">
              <a:extLst>
                <a:ext uri="{FF2B5EF4-FFF2-40B4-BE49-F238E27FC236}">
                  <a16:creationId xmlns:a16="http://schemas.microsoft.com/office/drawing/2014/main" id="{3D458D88-9B48-4163-9998-74170A4B08CF}"/>
                </a:ext>
              </a:extLst>
            </p:cNvPr>
            <p:cNvSpPr txBox="1"/>
            <p:nvPr/>
          </p:nvSpPr>
          <p:spPr>
            <a:xfrm>
              <a:off x="10890533" y="6207868"/>
              <a:ext cx="912584" cy="246221"/>
            </a:xfrm>
            <a:prstGeom prst="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120 km</a:t>
              </a:r>
            </a:p>
          </p:txBody>
        </p:sp>
      </p:grpSp>
      <p:pic>
        <p:nvPicPr>
          <p:cNvPr id="12" name="Picture 12" descr="A picture containing logo&#10;&#10;Description automatically generated">
            <a:extLst>
              <a:ext uri="{FF2B5EF4-FFF2-40B4-BE49-F238E27FC236}">
                <a16:creationId xmlns:a16="http://schemas.microsoft.com/office/drawing/2014/main" id="{646403A7-F258-46FC-B12C-13A25E351B40}"/>
              </a:ext>
            </a:extLst>
          </p:cNvPr>
          <p:cNvPicPr>
            <a:picLocks noChangeAspect="1"/>
          </p:cNvPicPr>
          <p:nvPr/>
        </p:nvPicPr>
        <p:blipFill>
          <a:blip r:embed="rId9"/>
          <a:stretch>
            <a:fillRect/>
          </a:stretch>
        </p:blipFill>
        <p:spPr>
          <a:xfrm>
            <a:off x="7254197" y="312652"/>
            <a:ext cx="2276475" cy="2371725"/>
          </a:xfrm>
          <a:prstGeom prst="rect">
            <a:avLst/>
          </a:prstGeom>
        </p:spPr>
      </p:pic>
    </p:spTree>
    <p:extLst>
      <p:ext uri="{BB962C8B-B14F-4D97-AF65-F5344CB8AC3E}">
        <p14:creationId xmlns:p14="http://schemas.microsoft.com/office/powerpoint/2010/main" val="180399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OBJECTIVES</a:t>
            </a:r>
            <a:endParaRPr lang="en-US" dirty="0"/>
          </a:p>
        </p:txBody>
      </p:sp>
      <p:sp>
        <p:nvSpPr>
          <p:cNvPr id="10" name="Text Placeholder 3"/>
          <p:cNvSpPr txBox="1">
            <a:spLocks/>
          </p:cNvSpPr>
          <p:nvPr/>
        </p:nvSpPr>
        <p:spPr>
          <a:xfrm>
            <a:off x="504467" y="1147769"/>
            <a:ext cx="10028432"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3F3F3F"/>
              </a:solidFill>
              <a:latin typeface="Century Gothic" panose="020F0302020204030204"/>
            </a:endParaRPr>
          </a:p>
          <a:p>
            <a:pPr marL="0" indent="0" fontAlgn="base">
              <a:buNone/>
            </a:pPr>
            <a:endParaRPr lang="en-US" dirty="0">
              <a:solidFill>
                <a:srgbClr val="3F3F3F"/>
              </a:solidFill>
              <a:latin typeface="Century Gothic" panose="020F0302020204030204"/>
            </a:endParaRPr>
          </a:p>
          <a:p>
            <a:pPr>
              <a:lnSpc>
                <a:spcPct val="100000"/>
              </a:lnSpc>
              <a:spcAft>
                <a:spcPts val="600"/>
              </a:spcAft>
              <a:buClr>
                <a:srgbClr val="54AEB2"/>
              </a:buClr>
            </a:pPr>
            <a:endParaRPr lang="en-US" dirty="0">
              <a:solidFill>
                <a:srgbClr val="3F3F3F"/>
              </a:solidFill>
              <a:latin typeface="Century Gothic" panose="020F0302020204030204"/>
            </a:endParaRPr>
          </a:p>
        </p:txBody>
      </p:sp>
      <p:graphicFrame>
        <p:nvGraphicFramePr>
          <p:cNvPr id="23" name="Diagram 23">
            <a:extLst>
              <a:ext uri="{FF2B5EF4-FFF2-40B4-BE49-F238E27FC236}">
                <a16:creationId xmlns:a16="http://schemas.microsoft.com/office/drawing/2014/main" id="{043570DE-C85C-4245-9CE3-947376FD25DC}"/>
              </a:ext>
            </a:extLst>
          </p:cNvPr>
          <p:cNvGraphicFramePr/>
          <p:nvPr>
            <p:extLst>
              <p:ext uri="{D42A27DB-BD31-4B8C-83A1-F6EECF244321}">
                <p14:modId xmlns:p14="http://schemas.microsoft.com/office/powerpoint/2010/main" val="2103817245"/>
              </p:ext>
            </p:extLst>
          </p:nvPr>
        </p:nvGraphicFramePr>
        <p:xfrm>
          <a:off x="844236" y="-785158"/>
          <a:ext cx="10503526" cy="8797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233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3AD1EA-CFBC-4F40-9FC6-098C24C870AD}"/>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a:rPr>
              <a:t>PARTNERS</a:t>
            </a:r>
          </a:p>
        </p:txBody>
      </p:sp>
      <p:sp>
        <p:nvSpPr>
          <p:cNvPr id="6" name="Text Placeholder 3">
            <a:extLst>
              <a:ext uri="{FF2B5EF4-FFF2-40B4-BE49-F238E27FC236}">
                <a16:creationId xmlns:a16="http://schemas.microsoft.com/office/drawing/2014/main" id="{0327A542-D0B8-48EA-9222-063402EB3BE2}"/>
              </a:ext>
            </a:extLst>
          </p:cNvPr>
          <p:cNvSpPr txBox="1">
            <a:spLocks/>
          </p:cNvSpPr>
          <p:nvPr/>
        </p:nvSpPr>
        <p:spPr>
          <a:xfrm>
            <a:off x="495300" y="1142815"/>
            <a:ext cx="7427152" cy="36544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4AEB2"/>
              </a:buClr>
            </a:pPr>
            <a:r>
              <a:rPr lang="en-US" sz="2200" b="1" dirty="0">
                <a:solidFill>
                  <a:schemeClr val="tx1">
                    <a:lumMod val="75000"/>
                    <a:lumOff val="25000"/>
                  </a:schemeClr>
                </a:solidFill>
                <a:latin typeface="Century Gothic" panose="020F0302020204030204"/>
              </a:rPr>
              <a:t>Powder River County Weed Board </a:t>
            </a:r>
            <a:r>
              <a:rPr lang="en-US" sz="2200" dirty="0">
                <a:solidFill>
                  <a:schemeClr val="tx1">
                    <a:lumMod val="75000"/>
                    <a:lumOff val="25000"/>
                  </a:schemeClr>
                </a:solidFill>
                <a:latin typeface="Century Gothic" panose="020F0302020204030204"/>
              </a:rPr>
              <a:t>(End user) </a:t>
            </a:r>
            <a:endParaRPr lang="en-US" sz="2200" dirty="0">
              <a:solidFill>
                <a:schemeClr val="tx1">
                  <a:lumMod val="75000"/>
                  <a:lumOff val="25000"/>
                </a:schemeClr>
              </a:solidFill>
              <a:ea typeface="+mn-lt"/>
              <a:cs typeface="+mn-lt"/>
            </a:endParaRPr>
          </a:p>
          <a:p>
            <a:pPr lvl="1">
              <a:buClr>
                <a:srgbClr val="54AEB2"/>
              </a:buClr>
            </a:pPr>
            <a:r>
              <a:rPr lang="en-US" sz="1800" dirty="0">
                <a:solidFill>
                  <a:schemeClr val="tx1">
                    <a:lumMod val="75000"/>
                    <a:lumOff val="25000"/>
                  </a:schemeClr>
                </a:solidFill>
                <a:latin typeface="Century Gothic" panose="020F0302020204030204"/>
              </a:rPr>
              <a:t>Tammy Van Tine, Weed Coordinator</a:t>
            </a:r>
            <a:endParaRPr lang="en-US" sz="1800" dirty="0">
              <a:solidFill>
                <a:schemeClr val="tx1">
                  <a:lumMod val="75000"/>
                  <a:lumOff val="25000"/>
                </a:schemeClr>
              </a:solidFill>
              <a:ea typeface="+mn-lt"/>
              <a:cs typeface="+mn-lt"/>
            </a:endParaRPr>
          </a:p>
          <a:p>
            <a:pPr>
              <a:spcBef>
                <a:spcPts val="1800"/>
              </a:spcBef>
              <a:buClr>
                <a:srgbClr val="54AEB2"/>
              </a:buClr>
            </a:pPr>
            <a:r>
              <a:rPr lang="en-US" sz="2200" b="1" dirty="0">
                <a:solidFill>
                  <a:schemeClr val="tx1">
                    <a:lumMod val="75000"/>
                    <a:lumOff val="25000"/>
                  </a:schemeClr>
                </a:solidFill>
                <a:latin typeface="Century Gothic" panose="020F0302020204030204"/>
              </a:rPr>
              <a:t>Gay Ranch </a:t>
            </a:r>
            <a:r>
              <a:rPr lang="en-US" sz="2200" dirty="0">
                <a:solidFill>
                  <a:schemeClr val="tx1">
                    <a:lumMod val="75000"/>
                    <a:lumOff val="25000"/>
                  </a:schemeClr>
                </a:solidFill>
                <a:latin typeface="Century Gothic" panose="020F0302020204030204"/>
              </a:rPr>
              <a:t>(End user)</a:t>
            </a:r>
            <a:endParaRPr lang="en-US" sz="2200" dirty="0">
              <a:solidFill>
                <a:schemeClr val="tx1">
                  <a:lumMod val="75000"/>
                  <a:lumOff val="25000"/>
                </a:schemeClr>
              </a:solidFill>
              <a:ea typeface="+mn-lt"/>
              <a:cs typeface="+mn-lt"/>
            </a:endParaRPr>
          </a:p>
          <a:p>
            <a:pPr lvl="1">
              <a:buClr>
                <a:srgbClr val="54AEB2"/>
              </a:buClr>
            </a:pPr>
            <a:r>
              <a:rPr lang="en-US" sz="1800" dirty="0">
                <a:solidFill>
                  <a:schemeClr val="tx1">
                    <a:lumMod val="75000"/>
                    <a:lumOff val="25000"/>
                  </a:schemeClr>
                </a:solidFill>
                <a:latin typeface="Century Gothic" panose="020F0302020204030204"/>
              </a:rPr>
              <a:t>Glenn Gay, Rancher </a:t>
            </a:r>
          </a:p>
          <a:p>
            <a:pPr>
              <a:spcBef>
                <a:spcPts val="1800"/>
              </a:spcBef>
              <a:buClr>
                <a:srgbClr val="54AEB2"/>
              </a:buClr>
            </a:pPr>
            <a:r>
              <a:rPr lang="en-US" sz="2200" b="1" dirty="0">
                <a:solidFill>
                  <a:schemeClr val="tx1">
                    <a:lumMod val="75000"/>
                    <a:lumOff val="25000"/>
                  </a:schemeClr>
                </a:solidFill>
                <a:latin typeface="Century Gothic"/>
                <a:ea typeface="+mn-lt"/>
                <a:cs typeface="+mn-lt"/>
              </a:rPr>
              <a:t>University of Northern Colorado </a:t>
            </a:r>
            <a:r>
              <a:rPr lang="en-US" sz="2200" dirty="0">
                <a:solidFill>
                  <a:schemeClr val="tx1">
                    <a:lumMod val="75000"/>
                    <a:lumOff val="25000"/>
                  </a:schemeClr>
                </a:solidFill>
                <a:latin typeface="Century Gothic"/>
                <a:ea typeface="+mn-lt"/>
                <a:cs typeface="+mn-lt"/>
              </a:rPr>
              <a:t>(Collaborator)</a:t>
            </a:r>
            <a:endParaRPr lang="en-US" sz="2200" dirty="0">
              <a:solidFill>
                <a:schemeClr val="tx1">
                  <a:lumMod val="75000"/>
                  <a:lumOff val="25000"/>
                </a:schemeClr>
              </a:solidFill>
              <a:latin typeface="Century Gothic"/>
            </a:endParaRPr>
          </a:p>
          <a:p>
            <a:pPr lvl="1">
              <a:buClr>
                <a:srgbClr val="54AEB2"/>
              </a:buClr>
            </a:pPr>
            <a:r>
              <a:rPr lang="en-US" sz="1800" dirty="0">
                <a:solidFill>
                  <a:schemeClr val="tx1">
                    <a:lumMod val="75000"/>
                    <a:lumOff val="25000"/>
                  </a:schemeClr>
                </a:solidFill>
                <a:latin typeface="Century Gothic"/>
                <a:ea typeface="+mn-lt"/>
                <a:cs typeface="+mn-lt"/>
              </a:rPr>
              <a:t>Dr. Sharon Bywater-Reyes, Assistant Professor </a:t>
            </a:r>
          </a:p>
          <a:p>
            <a:pPr lvl="1">
              <a:buClr>
                <a:srgbClr val="54AEB2"/>
              </a:buClr>
            </a:pPr>
            <a:r>
              <a:rPr lang="en-US" sz="1800" dirty="0">
                <a:solidFill>
                  <a:schemeClr val="tx1">
                    <a:lumMod val="75000"/>
                    <a:lumOff val="25000"/>
                  </a:schemeClr>
                </a:solidFill>
                <a:latin typeface="Century Gothic"/>
                <a:ea typeface="+mn-lt"/>
                <a:cs typeface="+mn-lt"/>
              </a:rPr>
              <a:t>Dr. Scott Franklin, Assistant Professor </a:t>
            </a:r>
          </a:p>
          <a:p>
            <a:pPr>
              <a:spcBef>
                <a:spcPts val="1800"/>
              </a:spcBef>
              <a:buClr>
                <a:srgbClr val="54AEB2"/>
              </a:buClr>
            </a:pPr>
            <a:r>
              <a:rPr lang="en-US" sz="2200" b="1" dirty="0">
                <a:solidFill>
                  <a:schemeClr val="tx1">
                    <a:lumMod val="75000"/>
                    <a:lumOff val="25000"/>
                  </a:schemeClr>
                </a:solidFill>
                <a:latin typeface="Century Gothic" panose="020F0302020204030204"/>
              </a:rPr>
              <a:t>USGS, Boulder, CO Office </a:t>
            </a:r>
            <a:r>
              <a:rPr lang="en-US" sz="2200" dirty="0">
                <a:solidFill>
                  <a:schemeClr val="tx1">
                    <a:lumMod val="75000"/>
                    <a:lumOff val="25000"/>
                  </a:schemeClr>
                </a:solidFill>
                <a:latin typeface="Century Gothic" panose="020F0302020204030204"/>
              </a:rPr>
              <a:t>(Collaborator)</a:t>
            </a:r>
            <a:endParaRPr lang="en-US" sz="2200" dirty="0">
              <a:solidFill>
                <a:schemeClr val="tx1">
                  <a:lumMod val="75000"/>
                  <a:lumOff val="25000"/>
                </a:schemeClr>
              </a:solidFill>
              <a:ea typeface="+mn-lt"/>
              <a:cs typeface="+mn-lt"/>
            </a:endParaRPr>
          </a:p>
          <a:p>
            <a:pPr lvl="1">
              <a:buClr>
                <a:srgbClr val="54AEB2"/>
              </a:buClr>
            </a:pPr>
            <a:r>
              <a:rPr lang="en-US" sz="1800" dirty="0">
                <a:solidFill>
                  <a:schemeClr val="tx1">
                    <a:lumMod val="75000"/>
                    <a:lumOff val="25000"/>
                  </a:schemeClr>
                </a:solidFill>
                <a:latin typeface="Century Gothic" panose="020F0302020204030204"/>
              </a:rPr>
              <a:t>John Moody, Hydrologist</a:t>
            </a:r>
            <a:endParaRPr lang="en-US" sz="1800" b="1" i="1" dirty="0">
              <a:solidFill>
                <a:schemeClr val="tx1">
                  <a:lumMod val="75000"/>
                  <a:lumOff val="25000"/>
                </a:schemeClr>
              </a:solidFill>
              <a:latin typeface="Century Gothic" panose="020F0302020204030204"/>
              <a:cs typeface="Calibri"/>
            </a:endParaRPr>
          </a:p>
        </p:txBody>
      </p:sp>
      <p:pic>
        <p:nvPicPr>
          <p:cNvPr id="2" name="Picture 2">
            <a:extLst>
              <a:ext uri="{FF2B5EF4-FFF2-40B4-BE49-F238E27FC236}">
                <a16:creationId xmlns:a16="http://schemas.microsoft.com/office/drawing/2014/main" id="{D9AAB460-DE35-4EEB-85C8-40BFF2C87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2452" y="-29389"/>
            <a:ext cx="4269470" cy="6404206"/>
          </a:xfrm>
          <a:prstGeom prst="rect">
            <a:avLst/>
          </a:prstGeom>
        </p:spPr>
      </p:pic>
      <p:sp>
        <p:nvSpPr>
          <p:cNvPr id="5" name="TextBox 4">
            <a:extLst>
              <a:ext uri="{FF2B5EF4-FFF2-40B4-BE49-F238E27FC236}">
                <a16:creationId xmlns:a16="http://schemas.microsoft.com/office/drawing/2014/main" id="{0DD0972B-6615-443B-AD35-DE3AFE6B9B82}"/>
              </a:ext>
            </a:extLst>
          </p:cNvPr>
          <p:cNvSpPr txBox="1"/>
          <p:nvPr/>
        </p:nvSpPr>
        <p:spPr>
          <a:xfrm>
            <a:off x="7922452" y="6113207"/>
            <a:ext cx="2011680" cy="261610"/>
          </a:xfrm>
          <a:prstGeom prst="rect">
            <a:avLst/>
          </a:prstGeom>
          <a:solidFill>
            <a:schemeClr val="accent6">
              <a:lumMod val="50000"/>
              <a:alpha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by Karissa Courtney</a:t>
            </a:r>
          </a:p>
        </p:txBody>
      </p:sp>
    </p:spTree>
    <p:extLst>
      <p:ext uri="{BB962C8B-B14F-4D97-AF65-F5344CB8AC3E}">
        <p14:creationId xmlns:p14="http://schemas.microsoft.com/office/powerpoint/2010/main" val="2835062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sky, outdoor, river, nature&#10;&#10;Description automatically generated">
            <a:extLst>
              <a:ext uri="{FF2B5EF4-FFF2-40B4-BE49-F238E27FC236}">
                <a16:creationId xmlns:a16="http://schemas.microsoft.com/office/drawing/2014/main" id="{C58336E6-FE58-4D5F-98FE-773136EB22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23"/>
          <a:stretch/>
        </p:blipFill>
        <p:spPr>
          <a:xfrm>
            <a:off x="-47224" y="3978955"/>
            <a:ext cx="7548529" cy="2748533"/>
          </a:xfrm>
          <a:prstGeom prst="rect">
            <a:avLst/>
          </a:prstGeom>
        </p:spPr>
      </p:pic>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COMMUNITY CONCERNS</a:t>
            </a:r>
          </a:p>
        </p:txBody>
      </p:sp>
      <p:sp>
        <p:nvSpPr>
          <p:cNvPr id="12" name="Text Placeholder 3">
            <a:extLst>
              <a:ext uri="{FF2B5EF4-FFF2-40B4-BE49-F238E27FC236}">
                <a16:creationId xmlns:a16="http://schemas.microsoft.com/office/drawing/2014/main" id="{7D89FD49-DCEC-9644-83D4-4ED8BD9A8CDD}"/>
              </a:ext>
            </a:extLst>
          </p:cNvPr>
          <p:cNvSpPr txBox="1">
            <a:spLocks/>
          </p:cNvSpPr>
          <p:nvPr/>
        </p:nvSpPr>
        <p:spPr>
          <a:xfrm>
            <a:off x="490616" y="1155484"/>
            <a:ext cx="6629400" cy="256410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Clr>
                <a:srgbClr val="54AEB2"/>
              </a:buClr>
            </a:pPr>
            <a:r>
              <a:rPr lang="en-US" sz="2400" b="1" dirty="0">
                <a:solidFill>
                  <a:schemeClr val="tx1">
                    <a:lumMod val="75000"/>
                    <a:lumOff val="25000"/>
                  </a:schemeClr>
                </a:solidFill>
                <a:latin typeface="Century Gothic"/>
              </a:rPr>
              <a:t>Critical water source</a:t>
            </a:r>
            <a:endParaRPr lang="en-US" sz="2400" dirty="0">
              <a:solidFill>
                <a:schemeClr val="tx1">
                  <a:lumMod val="75000"/>
                  <a:lumOff val="25000"/>
                </a:schemeClr>
              </a:solidFill>
              <a:latin typeface="Century Gothic"/>
            </a:endParaRPr>
          </a:p>
          <a:p>
            <a:pPr fontAlgn="base">
              <a:buClr>
                <a:srgbClr val="54AEB2"/>
              </a:buClr>
            </a:pPr>
            <a:r>
              <a:rPr lang="en-US" sz="2400" dirty="0">
                <a:solidFill>
                  <a:schemeClr val="tx1">
                    <a:lumMod val="75000"/>
                    <a:lumOff val="25000"/>
                  </a:schemeClr>
                </a:solidFill>
                <a:latin typeface="Century Gothic"/>
              </a:rPr>
              <a:t>Accounts for a large portion of </a:t>
            </a:r>
            <a:r>
              <a:rPr lang="en-US" sz="2400" b="1" dirty="0">
                <a:solidFill>
                  <a:schemeClr val="tx1">
                    <a:lumMod val="75000"/>
                    <a:lumOff val="25000"/>
                  </a:schemeClr>
                </a:solidFill>
                <a:latin typeface="Century Gothic"/>
              </a:rPr>
              <a:t>regional biodiversity </a:t>
            </a:r>
            <a:endParaRPr lang="en-US" sz="2400" dirty="0">
              <a:solidFill>
                <a:schemeClr val="tx1">
                  <a:lumMod val="75000"/>
                  <a:lumOff val="25000"/>
                </a:schemeClr>
              </a:solidFill>
              <a:latin typeface="Century Gothic"/>
            </a:endParaRPr>
          </a:p>
          <a:p>
            <a:pPr fontAlgn="base">
              <a:buClr>
                <a:srgbClr val="54AEB2"/>
              </a:buClr>
            </a:pPr>
            <a:r>
              <a:rPr lang="en-US" sz="2400" b="1" dirty="0">
                <a:solidFill>
                  <a:schemeClr val="tx1">
                    <a:lumMod val="75000"/>
                    <a:lumOff val="25000"/>
                  </a:schemeClr>
                </a:solidFill>
                <a:latin typeface="Century Gothic"/>
              </a:rPr>
              <a:t>Impacts</a:t>
            </a:r>
            <a:r>
              <a:rPr lang="en-US" sz="2400" dirty="0">
                <a:solidFill>
                  <a:schemeClr val="tx1">
                    <a:lumMod val="75000"/>
                    <a:lumOff val="25000"/>
                  </a:schemeClr>
                </a:solidFill>
                <a:latin typeface="Century Gothic"/>
              </a:rPr>
              <a:t> to local hydrology</a:t>
            </a:r>
          </a:p>
          <a:p>
            <a:pPr>
              <a:buClr>
                <a:srgbClr val="54AEB2"/>
              </a:buClr>
            </a:pPr>
            <a:r>
              <a:rPr lang="en-US" sz="2400" dirty="0">
                <a:solidFill>
                  <a:schemeClr val="tx1">
                    <a:lumMod val="75000"/>
                    <a:lumOff val="25000"/>
                  </a:schemeClr>
                </a:solidFill>
                <a:latin typeface="Century Gothic"/>
              </a:rPr>
              <a:t>Russian olive may impact </a:t>
            </a:r>
            <a:r>
              <a:rPr lang="en-US" sz="2400" b="1" dirty="0">
                <a:solidFill>
                  <a:schemeClr val="tx1">
                    <a:lumMod val="75000"/>
                    <a:lumOff val="25000"/>
                  </a:schemeClr>
                </a:solidFill>
                <a:latin typeface="Century Gothic"/>
              </a:rPr>
              <a:t>stream channel dynamics</a:t>
            </a:r>
            <a:endParaRPr lang="en-US" sz="2400" dirty="0">
              <a:solidFill>
                <a:schemeClr val="tx1">
                  <a:lumMod val="75000"/>
                  <a:lumOff val="25000"/>
                </a:schemeClr>
              </a:solidFill>
              <a:latin typeface="Century Gothic"/>
            </a:endParaRPr>
          </a:p>
        </p:txBody>
      </p:sp>
      <p:pic>
        <p:nvPicPr>
          <p:cNvPr id="2" name="Picture 2" descr="A picture containing tree, outdoor, grass, plant&#10;&#10;Description automatically generated">
            <a:extLst>
              <a:ext uri="{FF2B5EF4-FFF2-40B4-BE49-F238E27FC236}">
                <a16:creationId xmlns:a16="http://schemas.microsoft.com/office/drawing/2014/main" id="{EB8B8F4F-9558-4E12-94FA-16F324BCCA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93358" y="110041"/>
            <a:ext cx="4695653" cy="6617447"/>
          </a:xfrm>
          <a:prstGeom prst="rect">
            <a:avLst/>
          </a:prstGeom>
        </p:spPr>
      </p:pic>
      <p:sp>
        <p:nvSpPr>
          <p:cNvPr id="3" name="TextBox 2">
            <a:extLst>
              <a:ext uri="{FF2B5EF4-FFF2-40B4-BE49-F238E27FC236}">
                <a16:creationId xmlns:a16="http://schemas.microsoft.com/office/drawing/2014/main" id="{6C977CB3-E931-4BE5-9502-F5A3D5A238AE}"/>
              </a:ext>
            </a:extLst>
          </p:cNvPr>
          <p:cNvSpPr txBox="1"/>
          <p:nvPr/>
        </p:nvSpPr>
        <p:spPr>
          <a:xfrm>
            <a:off x="7493358" y="6465878"/>
            <a:ext cx="1920240" cy="261610"/>
          </a:xfrm>
          <a:prstGeom prst="rect">
            <a:avLst/>
          </a:prstGeom>
          <a:solidFill>
            <a:schemeClr val="accent6">
              <a:lumMod val="50000"/>
              <a:alpha val="69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by Karissa Courtney</a:t>
            </a:r>
          </a:p>
        </p:txBody>
      </p:sp>
      <p:sp>
        <p:nvSpPr>
          <p:cNvPr id="7" name="TextBox 6">
            <a:extLst>
              <a:ext uri="{FF2B5EF4-FFF2-40B4-BE49-F238E27FC236}">
                <a16:creationId xmlns:a16="http://schemas.microsoft.com/office/drawing/2014/main" id="{B3FB3B84-24F3-42C7-9E4E-E5073F9988DE}"/>
              </a:ext>
            </a:extLst>
          </p:cNvPr>
          <p:cNvSpPr txBox="1"/>
          <p:nvPr/>
        </p:nvSpPr>
        <p:spPr>
          <a:xfrm>
            <a:off x="999" y="6465878"/>
            <a:ext cx="1920240" cy="261610"/>
          </a:xfrm>
          <a:prstGeom prst="rect">
            <a:avLst/>
          </a:prstGeom>
          <a:solidFill>
            <a:schemeClr val="accent6">
              <a:lumMod val="50000"/>
              <a:alpha val="69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by </a:t>
            </a:r>
            <a:r>
              <a:rPr lang="en-US" sz="1050" dirty="0">
                <a:solidFill>
                  <a:srgbClr val="FFFFFF"/>
                </a:solidFill>
                <a:latin typeface="Century Gothic"/>
                <a:ea typeface="+mn-lt"/>
                <a:cs typeface="+mn-lt"/>
              </a:rPr>
              <a:t>Diana Robinson</a:t>
            </a:r>
          </a:p>
        </p:txBody>
      </p:sp>
    </p:spTree>
    <p:extLst>
      <p:ext uri="{BB962C8B-B14F-4D97-AF65-F5344CB8AC3E}">
        <p14:creationId xmlns:p14="http://schemas.microsoft.com/office/powerpoint/2010/main" val="2931808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0A5E4E-0756-485C-80B2-1EDD88C7285E}"/>
              </a:ext>
            </a:extLst>
          </p:cNvPr>
          <p:cNvSpPr txBox="1">
            <a:spLocks/>
          </p:cNvSpPr>
          <p:nvPr/>
        </p:nvSpPr>
        <p:spPr>
          <a:xfrm>
            <a:off x="495300" y="1884680"/>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Data and Methodology</a:t>
            </a:r>
          </a:p>
        </p:txBody>
      </p:sp>
    </p:spTree>
    <p:extLst>
      <p:ext uri="{BB962C8B-B14F-4D97-AF65-F5344CB8AC3E}">
        <p14:creationId xmlns:p14="http://schemas.microsoft.com/office/powerpoint/2010/main" val="107375077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SharingLinks.5221bb29-d94c-4771-b432-cefb506290e7.OrganizationEdit.57e88c3e-8551-4a89-906e-356ad33ef266</DisplayName>
        <AccountId>15</AccountId>
        <AccountType/>
      </UserInfo>
      <UserInfo>
        <DisplayName>Catherine Buczek</DisplayName>
        <AccountId>341</AccountId>
        <AccountType/>
      </UserInfo>
      <UserInfo>
        <DisplayName>Scott Cunningham</DisplayName>
        <AccountId>28</AccountId>
        <AccountType/>
      </UserInfo>
      <UserInfo>
        <DisplayName>Madeleine Gregory</DisplayName>
        <AccountId>287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20DEC-746B-47C8-8B1F-2F1F4114BFF3}">
  <ds:schemaRefs>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7df78d0b-135a-4de7-9166-7c181cd87fb4"/>
    <ds:schemaRef ds:uri="http://schemas.openxmlformats.org/package/2006/metadata/core-properties"/>
    <ds:schemaRef ds:uri="21e6a8e8-1dff-48a6-ab9b-8d556c6946c0"/>
    <ds:schemaRef ds:uri="http://www.w3.org/XML/1998/namespace"/>
    <ds:schemaRef ds:uri="http://purl.org/dc/dcmitype/"/>
  </ds:schemaRefs>
</ds:datastoreItem>
</file>

<file path=customXml/itemProps2.xml><?xml version="1.0" encoding="utf-8"?>
<ds:datastoreItem xmlns:ds="http://schemas.openxmlformats.org/officeDocument/2006/customXml" ds:itemID="{F0283976-2746-4A3B-AF8C-536FA9CE8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EC4C3E-CF86-4E72-A826-ED5C54278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654</TotalTime>
  <Words>4885</Words>
  <Application>Microsoft Office PowerPoint</Application>
  <PresentationFormat>Widescreen</PresentationFormat>
  <Paragraphs>426</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Arial,Sans-Serif</vt:lpstr>
      <vt:lpstr>Calibri</vt:lpstr>
      <vt:lpstr>Calibri Light</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42</cp:revision>
  <dcterms:created xsi:type="dcterms:W3CDTF">2019-11-12T17:46:59Z</dcterms:created>
  <dcterms:modified xsi:type="dcterms:W3CDTF">2021-08-03T03:59:28Z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