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98" r:id="rId2"/>
    <p:sldId id="286" r:id="rId3"/>
    <p:sldId id="299" r:id="rId4"/>
    <p:sldId id="300"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7AF"/>
    <a:srgbClr val="9298A8"/>
    <a:srgbClr val="E9A149"/>
    <a:srgbClr val="56B27B"/>
    <a:srgbClr val="2E8652"/>
    <a:srgbClr val="57688F"/>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6149" autoAdjust="0"/>
  </p:normalViewPr>
  <p:slideViewPr>
    <p:cSldViewPr snapToGrid="0">
      <p:cViewPr varScale="1">
        <p:scale>
          <a:sx n="82" d="100"/>
          <a:sy n="82" d="100"/>
        </p:scale>
        <p:origin x="120" y="522"/>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6/1/2018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6/1/2018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226088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3703993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783" y="358445"/>
            <a:ext cx="870608" cy="741586"/>
          </a:xfrm>
          <a:prstGeom prst="rect">
            <a:avLst/>
          </a:prstGeom>
        </p:spPr>
      </p:pic>
      <p:sp>
        <p:nvSpPr>
          <p:cNvPr id="6" name="TextBox 5"/>
          <p:cNvSpPr txBox="1"/>
          <p:nvPr userDrawn="1"/>
        </p:nvSpPr>
        <p:spPr>
          <a:xfrm>
            <a:off x="8956532" y="56323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7" name="Straight Connector 6"/>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10304"/>
          <a:stretch/>
        </p:blipFill>
        <p:spPr>
          <a:xfrm>
            <a:off x="0" y="0"/>
            <a:ext cx="10935730" cy="6857999"/>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937" y="143301"/>
            <a:ext cx="316036" cy="341598"/>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8A8"/>
              </a:solidFill>
            </a:endParaRPr>
          </a:p>
        </p:txBody>
      </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610" y="91238"/>
            <a:ext cx="1000735" cy="840259"/>
          </a:xfrm>
          <a:prstGeom prst="rect">
            <a:avLst/>
          </a:prstGeom>
        </p:spPr>
      </p:pic>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r="9594"/>
          <a:stretch/>
        </p:blipFill>
        <p:spPr>
          <a:xfrm>
            <a:off x="0" y="0"/>
            <a:ext cx="11022227"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8A8"/>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937" y="143301"/>
            <a:ext cx="316036" cy="341598"/>
          </a:xfrm>
          <a:prstGeom prst="rect">
            <a:avLst/>
          </a:prstGeom>
        </p:spPr>
      </p:pic>
      <p:pic>
        <p:nvPicPr>
          <p:cNvPr id="15" name="Picture 14"/>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610" y="91238"/>
            <a:ext cx="1000735" cy="840259"/>
          </a:xfrm>
          <a:prstGeom prst="rect">
            <a:avLst/>
          </a:prstGeom>
        </p:spPr>
      </p:pic>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r="12737"/>
          <a:stretch/>
        </p:blipFill>
        <p:spPr>
          <a:xfrm>
            <a:off x="0" y="3437552"/>
            <a:ext cx="10639168" cy="6857999"/>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937" y="3580433"/>
            <a:ext cx="316036" cy="341598"/>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610" y="3528370"/>
            <a:ext cx="1000735" cy="840259"/>
          </a:xfrm>
          <a:prstGeom prst="rect">
            <a:avLst/>
          </a:prstGeom>
        </p:spPr>
      </p:pic>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r="10608"/>
          <a:stretch/>
        </p:blipFill>
        <p:spPr>
          <a:xfrm>
            <a:off x="0" y="0"/>
            <a:ext cx="10898659"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937" y="143301"/>
            <a:ext cx="316036" cy="341598"/>
          </a:xfrm>
          <a:prstGeom prst="rect">
            <a:avLst/>
          </a:prstGeom>
        </p:spPr>
      </p:pic>
      <p:pic>
        <p:nvPicPr>
          <p:cNvPr id="15" name="Picture 14"/>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610" y="91238"/>
            <a:ext cx="1000735" cy="840259"/>
          </a:xfrm>
          <a:prstGeom prst="rect">
            <a:avLst/>
          </a:prstGeom>
        </p:spPr>
      </p:pic>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print">
            <a:extLst>
              <a:ext uri="{28A0092B-C50C-407E-A947-70E740481C1C}">
                <a14:useLocalDpi xmlns:a14="http://schemas.microsoft.com/office/drawing/2010/main" val="0"/>
              </a:ext>
            </a:extLst>
          </a:blip>
          <a:srcRect r="12230"/>
          <a:stretch/>
        </p:blipFill>
        <p:spPr>
          <a:xfrm>
            <a:off x="0" y="0"/>
            <a:ext cx="10700951" cy="6857999"/>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1B57AF"/>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1B57AF"/>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1B57AF"/>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937" y="143301"/>
            <a:ext cx="316036" cy="341598"/>
          </a:xfrm>
          <a:prstGeom prst="rect">
            <a:avLst/>
          </a:prstGeom>
        </p:spPr>
      </p:pic>
      <p:pic>
        <p:nvPicPr>
          <p:cNvPr id="21" name="Picture 20"/>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610" y="91238"/>
            <a:ext cx="1000735" cy="840259"/>
          </a:xfrm>
          <a:prstGeom prst="rect">
            <a:avLst/>
          </a:prstGeom>
        </p:spPr>
      </p:pic>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print">
            <a:extLst>
              <a:ext uri="{28A0092B-C50C-407E-A947-70E740481C1C}">
                <a14:useLocalDpi xmlns:a14="http://schemas.microsoft.com/office/drawing/2010/main" val="0"/>
              </a:ext>
            </a:extLst>
          </a:blip>
          <a:srcRect r="12230"/>
          <a:stretch/>
        </p:blipFill>
        <p:spPr>
          <a:xfrm>
            <a:off x="0" y="0"/>
            <a:ext cx="10700951" cy="6857999"/>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1B57AF"/>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1B57AF"/>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1B57AF"/>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937" y="143301"/>
            <a:ext cx="316036" cy="341598"/>
          </a:xfrm>
          <a:prstGeom prst="rect">
            <a:avLst/>
          </a:prstGeom>
        </p:spPr>
      </p:pic>
      <p:pic>
        <p:nvPicPr>
          <p:cNvPr id="21" name="Picture 20"/>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610" y="91238"/>
            <a:ext cx="1000735" cy="840259"/>
          </a:xfrm>
          <a:prstGeom prst="rect">
            <a:avLst/>
          </a:prstGeom>
        </p:spPr>
      </p:pic>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554" y="657113"/>
            <a:ext cx="83602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1B57AF"/>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147" y="-228600"/>
            <a:ext cx="12191675" cy="6858000"/>
          </a:xfrm>
          <a:prstGeom prst="rect">
            <a:avLst/>
          </a:prstGeom>
        </p:spPr>
      </p:pic>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r="12128"/>
          <a:stretch/>
        </p:blipFill>
        <p:spPr>
          <a:xfrm>
            <a:off x="0" y="0"/>
            <a:ext cx="10713308"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1B57AF"/>
                </a:solidFill>
              </a:defRPr>
            </a:lvl1pPr>
          </a:lstStyle>
          <a:p>
            <a:r>
              <a:rPr lang="en-US" dirty="0" smtClean="0"/>
              <a:t>Slide Title</a:t>
            </a:r>
            <a:endParaRPr lang="en-US" dirty="0"/>
          </a:p>
        </p:txBody>
      </p:sp>
      <p:sp>
        <p:nvSpPr>
          <p:cNvPr id="18" name="Rectangle 17"/>
          <p:cNvSpPr/>
          <p:nvPr userDrawn="1"/>
        </p:nvSpPr>
        <p:spPr>
          <a:xfrm>
            <a:off x="0" y="6818138"/>
            <a:ext cx="12192000" cy="45719"/>
          </a:xfrm>
          <a:prstGeom prst="rect">
            <a:avLst/>
          </a:prstGeom>
          <a:solidFill>
            <a:srgbClr val="1B5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796" y="0"/>
            <a:ext cx="12191675" cy="685800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4937" y="143301"/>
            <a:ext cx="316036" cy="341598"/>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r="91792" b="87748"/>
          <a:stretch/>
        </p:blipFill>
        <p:spPr>
          <a:xfrm>
            <a:off x="-610" y="91238"/>
            <a:ext cx="1000735" cy="840259"/>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develop.larc.nasa.gov/2017/spring/ArizonaWater.html"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www.devpedia.developexchange.com/dp/index.php?title=Map_Making_Best_Practice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91379" y="1129553"/>
            <a:ext cx="7562625" cy="1577552"/>
          </a:xfrm>
        </p:spPr>
        <p:txBody>
          <a:bodyPr/>
          <a:lstStyle/>
          <a:p>
            <a:r>
              <a:rPr lang="en-US" dirty="0" smtClean="0"/>
              <a:t>Technical Imagery</a:t>
            </a:r>
            <a:br>
              <a:rPr lang="en-US" dirty="0" smtClean="0"/>
            </a:br>
            <a:r>
              <a:rPr lang="en-US" sz="3200" dirty="0" smtClean="0">
                <a:solidFill>
                  <a:schemeClr val="tx1">
                    <a:lumMod val="75000"/>
                    <a:lumOff val="25000"/>
                  </a:schemeClr>
                </a:solidFill>
              </a:rPr>
              <a:t>2018 Summer</a:t>
            </a:r>
            <a:endParaRPr lang="en-US" dirty="0">
              <a:solidFill>
                <a:schemeClr val="tx1">
                  <a:lumMod val="75000"/>
                  <a:lumOff val="25000"/>
                </a:schemeClr>
              </a:solidFill>
            </a:endParaRPr>
          </a:p>
        </p:txBody>
      </p:sp>
      <p:sp>
        <p:nvSpPr>
          <p:cNvPr id="10" name="Text Placeholder 9"/>
          <p:cNvSpPr>
            <a:spLocks noGrp="1"/>
          </p:cNvSpPr>
          <p:nvPr>
            <p:ph type="body" sz="half" idx="2"/>
          </p:nvPr>
        </p:nvSpPr>
        <p:spPr>
          <a:xfrm>
            <a:off x="2291379" y="3140242"/>
            <a:ext cx="7562625" cy="3217527"/>
          </a:xfrm>
        </p:spPr>
        <p:txBody>
          <a:bodyPr>
            <a:normAutofit/>
          </a:bodyPr>
          <a:lstStyle/>
          <a:p>
            <a:r>
              <a:rPr lang="en-US" sz="2800" dirty="0" smtClean="0"/>
              <a:t>Project Short Title here</a:t>
            </a:r>
          </a:p>
          <a:p>
            <a:r>
              <a:rPr lang="en-US" sz="2800" dirty="0" smtClean="0"/>
              <a:t>Node Name here</a:t>
            </a:r>
          </a:p>
        </p:txBody>
      </p:sp>
    </p:spTree>
    <p:extLst>
      <p:ext uri="{BB962C8B-B14F-4D97-AF65-F5344CB8AC3E}">
        <p14:creationId xmlns:p14="http://schemas.microsoft.com/office/powerpoint/2010/main" val="2693668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b="1" dirty="0" smtClean="0"/>
              <a:t>Purpose &amp; Overview</a:t>
            </a:r>
            <a:endParaRPr lang="en-US" b="1" dirty="0"/>
          </a:p>
        </p:txBody>
      </p:sp>
      <p:sp>
        <p:nvSpPr>
          <p:cNvPr id="6" name="Text Placeholder 5"/>
          <p:cNvSpPr>
            <a:spLocks noGrp="1"/>
          </p:cNvSpPr>
          <p:nvPr>
            <p:ph type="body" sz="half" idx="2"/>
          </p:nvPr>
        </p:nvSpPr>
        <p:spPr>
          <a:xfrm>
            <a:off x="338388" y="1101082"/>
            <a:ext cx="5978191" cy="3314509"/>
          </a:xfrm>
        </p:spPr>
        <p:txBody>
          <a:bodyPr>
            <a:normAutofit lnSpcReduction="10000"/>
          </a:bodyPr>
          <a:lstStyle/>
          <a:p>
            <a:r>
              <a:rPr lang="en-US" dirty="0">
                <a:cs typeface="Arial" panose="020B0604020202020204" pitchFamily="34" charset="0"/>
              </a:rPr>
              <a:t>This image should be composed of attractive, processed imagery of your study area that displays and explains your project results. This image will be used on your </a:t>
            </a:r>
            <a:r>
              <a:rPr lang="en-US" u="sng" dirty="0">
                <a:cs typeface="Arial" panose="020B0604020202020204" pitchFamily="34" charset="0"/>
                <a:hlinkClick r:id="rId3"/>
              </a:rPr>
              <a:t>project’s page</a:t>
            </a:r>
            <a:r>
              <a:rPr lang="en-US" dirty="0">
                <a:cs typeface="Arial" panose="020B0604020202020204" pitchFamily="34" charset="0"/>
                <a:hlinkClick r:id="rId3"/>
              </a:rPr>
              <a:t> </a:t>
            </a:r>
            <a:r>
              <a:rPr lang="en-US" dirty="0">
                <a:cs typeface="Arial" panose="020B0604020202020204" pitchFamily="34" charset="0"/>
              </a:rPr>
              <a:t>of the DEVELOP website, interactive mapper pop-up, and any future purposes that visual results are needed. This image is your opportunity to explain the science of your project. Be sure to include a scale bar, north arrow, and a legend that can stand alone. Meaning if you were to read the legend without the visual map you would still understand what information it is providing.</a:t>
            </a:r>
          </a:p>
        </p:txBody>
      </p:sp>
      <p:pic>
        <p:nvPicPr>
          <p:cNvPr id="9" name="Picture 6" descr="https://lh6.googleusercontent.com/uEhmmZ2J9SA30cZahwZAo_nf3YDaCwSDQSxGkj5Ssw5ABDtmjG4PRgaod-ut37WQEwbwQMwHdoEC-Y_mEVc-SR8ExlOu_LGbs6DAUrEPAODTKTnzoL-Tp3-3bdrijBIBZn8fI4Nyxq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316" b="1629"/>
          <a:stretch/>
        </p:blipFill>
        <p:spPr bwMode="auto">
          <a:xfrm>
            <a:off x="358832" y="4559968"/>
            <a:ext cx="5122490" cy="1927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338388" y="6538642"/>
            <a:ext cx="6096000" cy="215444"/>
          </a:xfrm>
          <a:prstGeom prst="rect">
            <a:avLst/>
          </a:prstGeom>
        </p:spPr>
        <p:txBody>
          <a:bodyPr>
            <a:spAutoFit/>
          </a:bodyPr>
          <a:lstStyle/>
          <a:p>
            <a:r>
              <a:rPr lang="en-US" sz="800" i="1" dirty="0">
                <a:solidFill>
                  <a:srgbClr val="000000"/>
                </a:solidFill>
                <a:latin typeface="Arial" panose="020B0604020202020204" pitchFamily="34" charset="0"/>
              </a:rPr>
              <a:t>DEVELOP Interactive Mapper </a:t>
            </a:r>
            <a:r>
              <a:rPr lang="en-US" sz="800" i="1" dirty="0" smtClean="0">
                <a:solidFill>
                  <a:srgbClr val="000000"/>
                </a:solidFill>
                <a:latin typeface="Arial" panose="020B0604020202020204" pitchFamily="34" charset="0"/>
              </a:rPr>
              <a:t>pop-up</a:t>
            </a:r>
            <a:endParaRPr lang="en-US" dirty="0"/>
          </a:p>
        </p:txBody>
      </p:sp>
      <p:pic>
        <p:nvPicPr>
          <p:cNvPr id="11" name="Picture 2" descr="https://lh3.googleusercontent.com/47kuND0StzNNZfPQXRWcmSlYi7lKvzqQ7MKocrFirZxrztXff5Ha4YR2RTAF-igtLD9psP-M3gCjFRh0Sc0NBHvnWltBTO-6jk7_v2Ob2RBH59ly5ezg5qWjljDKdOTKoqJ_UOgZHT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4388" y="1184045"/>
            <a:ext cx="5486400" cy="4749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6430372" y="5984645"/>
            <a:ext cx="1828800" cy="215444"/>
          </a:xfrm>
          <a:prstGeom prst="rect">
            <a:avLst/>
          </a:prstGeom>
        </p:spPr>
        <p:txBody>
          <a:bodyPr wrap="square">
            <a:spAutoFit/>
          </a:bodyPr>
          <a:lstStyle/>
          <a:p>
            <a:r>
              <a:rPr lang="en-US" sz="800" i="1" dirty="0" smtClean="0">
                <a:solidFill>
                  <a:srgbClr val="000000"/>
                </a:solidFill>
                <a:latin typeface="Arial" panose="020B0604020202020204" pitchFamily="34" charset="0"/>
              </a:rPr>
              <a:t>Project page on DEVELOP website</a:t>
            </a:r>
            <a:endParaRPr lang="en-US" dirty="0"/>
          </a:p>
        </p:txBody>
      </p:sp>
      <p:sp>
        <p:nvSpPr>
          <p:cNvPr id="14" name="Rectangle 13"/>
          <p:cNvSpPr/>
          <p:nvPr/>
        </p:nvSpPr>
        <p:spPr>
          <a:xfrm>
            <a:off x="6646986" y="6487320"/>
            <a:ext cx="5495880" cy="369332"/>
          </a:xfrm>
          <a:prstGeom prst="rect">
            <a:avLst/>
          </a:prstGeom>
        </p:spPr>
        <p:txBody>
          <a:bodyPr wrap="square">
            <a:spAutoFit/>
          </a:bodyPr>
          <a:lstStyle/>
          <a:p>
            <a:pPr algn="r"/>
            <a:r>
              <a:rPr lang="en-US" b="1" dirty="0" smtClean="0">
                <a:solidFill>
                  <a:srgbClr val="FF0000"/>
                </a:solidFill>
                <a:latin typeface="+mj-lt"/>
              </a:rPr>
              <a:t>Delete this slide </a:t>
            </a:r>
            <a:r>
              <a:rPr lang="en-US" b="1" dirty="0" smtClean="0">
                <a:solidFill>
                  <a:srgbClr val="FF0000"/>
                </a:solidFill>
                <a:latin typeface="+mj-lt"/>
              </a:rPr>
              <a:t>before submission</a:t>
            </a:r>
            <a:endParaRPr lang="en-US" sz="2400" dirty="0">
              <a:solidFill>
                <a:srgbClr val="FF0000"/>
              </a:solidFill>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4" y="371474"/>
            <a:ext cx="11055517" cy="479425"/>
          </a:xfrm>
        </p:spPr>
        <p:txBody>
          <a:bodyPr>
            <a:noAutofit/>
          </a:bodyPr>
          <a:lstStyle/>
          <a:p>
            <a:r>
              <a:rPr lang="en-US" sz="4000" b="1" dirty="0" smtClean="0"/>
              <a:t>Technical Image Checklist</a:t>
            </a:r>
            <a:r>
              <a:rPr lang="en-US" sz="4000" dirty="0" smtClean="0"/>
              <a:t>: Requirements</a:t>
            </a:r>
            <a:endParaRPr lang="en-US" sz="4000" dirty="0"/>
          </a:p>
        </p:txBody>
      </p:sp>
      <p:sp>
        <p:nvSpPr>
          <p:cNvPr id="6" name="Text Placeholder 5"/>
          <p:cNvSpPr>
            <a:spLocks noGrp="1"/>
          </p:cNvSpPr>
          <p:nvPr>
            <p:ph type="body" sz="half" idx="2"/>
          </p:nvPr>
        </p:nvSpPr>
        <p:spPr>
          <a:xfrm>
            <a:off x="0" y="980762"/>
            <a:ext cx="7265570" cy="3314507"/>
          </a:xfrm>
        </p:spPr>
        <p:txBody>
          <a:bodyPr>
            <a:normAutofit/>
          </a:bodyPr>
          <a:lstStyle/>
          <a:p>
            <a:pPr marL="480060" indent="-285750" fontAlgn="base">
              <a:buFont typeface="Webdings" panose="05030102010509060703" pitchFamily="18" charset="2"/>
              <a:buChar char="4"/>
            </a:pPr>
            <a:r>
              <a:rPr lang="en-US" sz="1600" dirty="0">
                <a:cs typeface="Arial" panose="020B0604020202020204" pitchFamily="34" charset="0"/>
              </a:rPr>
              <a:t>High-resolution 1920 x 1080 (over 300 dpi) – landscape orientation</a:t>
            </a:r>
          </a:p>
          <a:p>
            <a:pPr marL="480060" indent="-285750" fontAlgn="base">
              <a:buFont typeface="Webdings" panose="05030102010509060703" pitchFamily="18" charset="2"/>
              <a:buChar char="4"/>
            </a:pPr>
            <a:r>
              <a:rPr lang="en-US" sz="1600" dirty="0">
                <a:cs typeface="Arial" panose="020B0604020202020204" pitchFamily="34" charset="0"/>
              </a:rPr>
              <a:t>White background</a:t>
            </a:r>
          </a:p>
          <a:p>
            <a:pPr marL="480060" indent="-285750" fontAlgn="base">
              <a:buFont typeface="Webdings" panose="05030102010509060703" pitchFamily="18" charset="2"/>
              <a:buChar char="4"/>
            </a:pPr>
            <a:r>
              <a:rPr lang="en-US" sz="1600" dirty="0">
                <a:cs typeface="Arial" panose="020B0604020202020204" pitchFamily="34" charset="0"/>
              </a:rPr>
              <a:t>Saved as a JPEG or PNG</a:t>
            </a:r>
          </a:p>
          <a:p>
            <a:pPr marL="480060" indent="-285750" fontAlgn="base">
              <a:buFont typeface="Webdings" panose="05030102010509060703" pitchFamily="18" charset="2"/>
              <a:buChar char="4"/>
            </a:pPr>
            <a:r>
              <a:rPr lang="en-US" sz="1600" dirty="0">
                <a:cs typeface="Arial" panose="020B0604020202020204" pitchFamily="34" charset="0"/>
              </a:rPr>
              <a:t>Map resources available on</a:t>
            </a:r>
            <a:r>
              <a:rPr lang="en-US" sz="1600" dirty="0">
                <a:cs typeface="Arial" panose="020B0604020202020204" pitchFamily="34" charset="0"/>
                <a:hlinkClick r:id="rId3"/>
              </a:rPr>
              <a:t> </a:t>
            </a:r>
            <a:r>
              <a:rPr lang="en-US" sz="1600" u="sng" dirty="0">
                <a:cs typeface="Arial" panose="020B0604020202020204" pitchFamily="34" charset="0"/>
                <a:hlinkClick r:id="rId3"/>
              </a:rPr>
              <a:t>DEVELOPedia</a:t>
            </a:r>
            <a:endParaRPr lang="en-US" sz="1600" dirty="0">
              <a:cs typeface="Arial" panose="020B0604020202020204" pitchFamily="34" charset="0"/>
            </a:endParaRPr>
          </a:p>
          <a:p>
            <a:pPr marL="480060" indent="-285750" fontAlgn="base">
              <a:buFont typeface="Webdings" panose="05030102010509060703" pitchFamily="18" charset="2"/>
              <a:buChar char="4"/>
            </a:pPr>
            <a:r>
              <a:rPr lang="en-US" sz="1600" dirty="0">
                <a:cs typeface="Arial" panose="020B0604020202020204" pitchFamily="34" charset="0"/>
              </a:rPr>
              <a:t>Image is derived from </a:t>
            </a:r>
            <a:r>
              <a:rPr lang="en-US" sz="1600" b="1" dirty="0">
                <a:cs typeface="Arial" panose="020B0604020202020204" pitchFamily="34" charset="0"/>
              </a:rPr>
              <a:t>NASA sensor data</a:t>
            </a:r>
          </a:p>
          <a:p>
            <a:pPr marL="937260" lvl="1" indent="-285750" fontAlgn="base">
              <a:buFont typeface="Arial" panose="020B0604020202020204" pitchFamily="34" charset="0"/>
              <a:buChar char="•"/>
            </a:pPr>
            <a:r>
              <a:rPr lang="en-US" sz="1600" i="1" dirty="0">
                <a:cs typeface="Arial" panose="020B0604020202020204" pitchFamily="34" charset="0"/>
              </a:rPr>
              <a:t>Not from an outside source</a:t>
            </a:r>
            <a:endParaRPr lang="en-US" sz="1600" dirty="0">
              <a:cs typeface="Arial" panose="020B0604020202020204" pitchFamily="34" charset="0"/>
            </a:endParaRPr>
          </a:p>
          <a:p>
            <a:pPr marL="937260" lvl="1" indent="-285750" fontAlgn="base">
              <a:buFont typeface="Arial" panose="020B0604020202020204" pitchFamily="34" charset="0"/>
              <a:buChar char="•"/>
            </a:pPr>
            <a:r>
              <a:rPr lang="en-US" sz="1600" i="1" dirty="0">
                <a:cs typeface="Arial" panose="020B0604020202020204" pitchFamily="34" charset="0"/>
              </a:rPr>
              <a:t>Not a photograph of the team or landscape</a:t>
            </a:r>
            <a:endParaRPr lang="en-US" sz="1600" dirty="0">
              <a:cs typeface="Arial" panose="020B0604020202020204" pitchFamily="34" charset="0"/>
            </a:endParaRPr>
          </a:p>
          <a:p>
            <a:pPr marL="937260" lvl="1" indent="-285750" fontAlgn="base">
              <a:buFont typeface="Arial" panose="020B0604020202020204" pitchFamily="34" charset="0"/>
              <a:buChar char="•"/>
            </a:pPr>
            <a:r>
              <a:rPr lang="en-US" sz="1600" i="1" dirty="0">
                <a:cs typeface="Arial" panose="020B0604020202020204" pitchFamily="34" charset="0"/>
              </a:rPr>
              <a:t>Exception: NCEI projects using </a:t>
            </a:r>
            <a:r>
              <a:rPr lang="en-US" sz="1600" i="1" dirty="0" smtClean="0">
                <a:cs typeface="Arial" panose="020B0604020202020204" pitchFamily="34" charset="0"/>
              </a:rPr>
              <a:t>CDRs</a:t>
            </a:r>
          </a:p>
          <a:p>
            <a:pPr marL="937260" lvl="1" indent="-285750" fontAlgn="base">
              <a:buFont typeface="Arial" panose="020B0604020202020204" pitchFamily="34" charset="0"/>
              <a:buChar char="•"/>
            </a:pPr>
            <a:r>
              <a:rPr lang="en-US" sz="1600" b="1" i="1" dirty="0" smtClean="0">
                <a:cs typeface="Arial" panose="020B0604020202020204" pitchFamily="34" charset="0"/>
              </a:rPr>
              <a:t>Why? </a:t>
            </a:r>
            <a:r>
              <a:rPr lang="en-US" sz="1600" i="1" dirty="0" smtClean="0">
                <a:cs typeface="Arial" panose="020B0604020202020204" pitchFamily="34" charset="0"/>
              </a:rPr>
              <a:t>DEVELOP is a NASA-funded program that is focused on highlighting NASA data applications. These images are used by NASA in a variety of communication materials.</a:t>
            </a:r>
            <a:endParaRPr lang="en-US" sz="1600" dirty="0">
              <a:cs typeface="Arial" panose="020B0604020202020204" pitchFamily="34" charset="0"/>
            </a:endParaRPr>
          </a:p>
        </p:txBody>
      </p:sp>
      <p:grpSp>
        <p:nvGrpSpPr>
          <p:cNvPr id="8" name="Group 7"/>
          <p:cNvGrpSpPr/>
          <p:nvPr/>
        </p:nvGrpSpPr>
        <p:grpSpPr>
          <a:xfrm>
            <a:off x="7419483" y="1546252"/>
            <a:ext cx="4473952" cy="2647302"/>
            <a:chOff x="6803648" y="1102519"/>
            <a:chExt cx="4473952" cy="2647302"/>
          </a:xfrm>
        </p:grpSpPr>
        <p:pic>
          <p:nvPicPr>
            <p:cNvPr id="13" name="Picture 4" descr="https://lh6.googleusercontent.com/AVUSAssACxlV1JH-YjLD9Cr8TBxQ75pha7U_1mZ7dayfUZzXn4FrQ1lDn2fpcXjSiyu8FT7RnJBXQr4Xj8hdRMducKbVqErvoRe9bYZqVq-v0Z8_X-45yl4ONV7Nse4Mohy_9EyOHB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3648" y="1447800"/>
              <a:ext cx="4092478" cy="23020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803648" y="1102519"/>
              <a:ext cx="4092478" cy="892552"/>
              <a:chOff x="6629400" y="1102519"/>
              <a:chExt cx="4092478" cy="892552"/>
            </a:xfrm>
          </p:grpSpPr>
          <p:sp>
            <p:nvSpPr>
              <p:cNvPr id="21" name="Rectangle 20"/>
              <p:cNvSpPr/>
              <p:nvPr/>
            </p:nvSpPr>
            <p:spPr>
              <a:xfrm>
                <a:off x="8170617" y="1102519"/>
                <a:ext cx="1017848" cy="892552"/>
              </a:xfrm>
              <a:prstGeom prst="rect">
                <a:avLst/>
              </a:prstGeom>
            </p:spPr>
            <p:txBody>
              <a:bodyPr wrap="square">
                <a:spAutoFit/>
              </a:bodyPr>
              <a:lstStyle/>
              <a:p>
                <a:r>
                  <a:rPr lang="en-US" sz="1600" dirty="0">
                    <a:solidFill>
                      <a:srgbClr val="000000"/>
                    </a:solidFill>
                    <a:latin typeface="Arial" panose="020B0604020202020204" pitchFamily="34" charset="0"/>
                  </a:rPr>
                  <a:t>1920 </a:t>
                </a:r>
                <a:r>
                  <a:rPr lang="en-US" sz="1600" dirty="0" err="1">
                    <a:solidFill>
                      <a:srgbClr val="000000"/>
                    </a:solidFill>
                    <a:latin typeface="Arial" panose="020B0604020202020204" pitchFamily="34" charset="0"/>
                  </a:rPr>
                  <a:t>px</a:t>
                </a:r>
                <a:endParaRPr lang="en-US" sz="1600" dirty="0"/>
              </a:p>
              <a:p>
                <a:r>
                  <a:rPr lang="en-US" dirty="0"/>
                  <a:t/>
                </a:r>
                <a:br>
                  <a:rPr lang="en-US" dirty="0"/>
                </a:br>
                <a:endParaRPr lang="en-US" dirty="0"/>
              </a:p>
            </p:txBody>
          </p:sp>
          <p:cxnSp>
            <p:nvCxnSpPr>
              <p:cNvPr id="22" name="Straight Connector 21"/>
              <p:cNvCxnSpPr/>
              <p:nvPr/>
            </p:nvCxnSpPr>
            <p:spPr>
              <a:xfrm>
                <a:off x="9067800" y="1295400"/>
                <a:ext cx="16540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629400" y="1295400"/>
                <a:ext cx="1586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0721878" y="1219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637204" y="1219200"/>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rot="5400000">
              <a:off x="9680314" y="2152535"/>
              <a:ext cx="2302020" cy="892552"/>
              <a:chOff x="6629399" y="1118786"/>
              <a:chExt cx="4092479" cy="892552"/>
            </a:xfrm>
          </p:grpSpPr>
          <p:sp>
            <p:nvSpPr>
              <p:cNvPr id="16" name="Rectangle 15"/>
              <p:cNvSpPr/>
              <p:nvPr/>
            </p:nvSpPr>
            <p:spPr>
              <a:xfrm>
                <a:off x="7752912" y="1118786"/>
                <a:ext cx="1845447" cy="892552"/>
              </a:xfrm>
              <a:prstGeom prst="rect">
                <a:avLst/>
              </a:prstGeom>
            </p:spPr>
            <p:txBody>
              <a:bodyPr wrap="square">
                <a:spAutoFit/>
              </a:bodyPr>
              <a:lstStyle/>
              <a:p>
                <a:r>
                  <a:rPr lang="en-US" sz="1600" dirty="0" smtClean="0">
                    <a:solidFill>
                      <a:srgbClr val="000000"/>
                    </a:solidFill>
                    <a:latin typeface="Arial" panose="020B0604020202020204" pitchFamily="34" charset="0"/>
                  </a:rPr>
                  <a:t>1080 </a:t>
                </a:r>
                <a:r>
                  <a:rPr lang="en-US" sz="1600" dirty="0" err="1">
                    <a:solidFill>
                      <a:srgbClr val="000000"/>
                    </a:solidFill>
                    <a:latin typeface="Arial" panose="020B0604020202020204" pitchFamily="34" charset="0"/>
                  </a:rPr>
                  <a:t>px</a:t>
                </a:r>
                <a:endParaRPr lang="en-US" sz="1600" dirty="0"/>
              </a:p>
              <a:p>
                <a:r>
                  <a:rPr lang="en-US" dirty="0"/>
                  <a:t/>
                </a:r>
                <a:br>
                  <a:rPr lang="en-US" dirty="0"/>
                </a:br>
                <a:endParaRPr lang="en-US" dirty="0"/>
              </a:p>
            </p:txBody>
          </p:sp>
          <p:cxnSp>
            <p:nvCxnSpPr>
              <p:cNvPr id="17" name="Straight Connector 16"/>
              <p:cNvCxnSpPr/>
              <p:nvPr/>
            </p:nvCxnSpPr>
            <p:spPr>
              <a:xfrm rot="16200000">
                <a:off x="10030305" y="603829"/>
                <a:ext cx="0" cy="1383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7239000" y="685798"/>
                <a:ext cx="1" cy="1219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721878" y="1219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37204" y="1219200"/>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6" name="TextBox 25"/>
          <p:cNvSpPr txBox="1"/>
          <p:nvPr/>
        </p:nvSpPr>
        <p:spPr>
          <a:xfrm>
            <a:off x="191086" y="4264824"/>
            <a:ext cx="11756272" cy="2292935"/>
          </a:xfrm>
          <a:prstGeom prst="rect">
            <a:avLst/>
          </a:prstGeom>
          <a:noFill/>
        </p:spPr>
        <p:txBody>
          <a:bodyPr wrap="square" rtlCol="0">
            <a:spAutoFit/>
          </a:bodyPr>
          <a:lstStyle/>
          <a:p>
            <a:pPr marL="285750" indent="-285750" fontAlgn="base">
              <a:spcAft>
                <a:spcPts val="600"/>
              </a:spcAft>
              <a:buFont typeface="Webdings" panose="05030102010509060703" pitchFamily="18" charset="2"/>
              <a:buChar char="4"/>
            </a:pPr>
            <a:r>
              <a:rPr lang="en-US" sz="1600" dirty="0">
                <a:solidFill>
                  <a:schemeClr val="tx1">
                    <a:lumMod val="75000"/>
                    <a:lumOff val="25000"/>
                  </a:schemeClr>
                </a:solidFill>
                <a:cs typeface="Arial" panose="020B0604020202020204" pitchFamily="34" charset="0"/>
              </a:rPr>
              <a:t>At least one image provided is derived from recent data (2017-2018)</a:t>
            </a:r>
          </a:p>
          <a:p>
            <a:pPr marL="285750" indent="-285750" fontAlgn="base">
              <a:spcAft>
                <a:spcPts val="600"/>
              </a:spcAft>
              <a:buFont typeface="Webdings" panose="05030102010509060703" pitchFamily="18" charset="2"/>
              <a:buChar char="4"/>
            </a:pPr>
            <a:r>
              <a:rPr lang="en-US" sz="1600" dirty="0" smtClean="0">
                <a:solidFill>
                  <a:schemeClr val="tx1">
                    <a:lumMod val="75000"/>
                    <a:lumOff val="25000"/>
                  </a:schemeClr>
                </a:solidFill>
                <a:latin typeface="+mj-lt"/>
                <a:cs typeface="Arial" panose="020B0604020202020204" pitchFamily="34" charset="0"/>
              </a:rPr>
              <a:t>Text </a:t>
            </a:r>
            <a:r>
              <a:rPr lang="en-US" sz="1600" dirty="0">
                <a:solidFill>
                  <a:schemeClr val="tx1">
                    <a:lumMod val="75000"/>
                    <a:lumOff val="25000"/>
                  </a:schemeClr>
                </a:solidFill>
                <a:latin typeface="+mj-lt"/>
                <a:cs typeface="Arial" panose="020B0604020202020204" pitchFamily="34" charset="0"/>
              </a:rPr>
              <a:t>is separate from image and typed in PowerPoint (no exported text images)</a:t>
            </a:r>
          </a:p>
          <a:p>
            <a:pPr marL="285750" indent="-285750" fontAlgn="base">
              <a:buFont typeface="Webdings" panose="05030102010509060703" pitchFamily="18" charset="2"/>
              <a:buChar char="4"/>
            </a:pPr>
            <a:r>
              <a:rPr lang="en-US" sz="1600" dirty="0">
                <a:solidFill>
                  <a:schemeClr val="tx1">
                    <a:lumMod val="75000"/>
                    <a:lumOff val="25000"/>
                  </a:schemeClr>
                </a:solidFill>
                <a:latin typeface="+mj-lt"/>
                <a:cs typeface="Arial" panose="020B0604020202020204" pitchFamily="34" charset="0"/>
              </a:rPr>
              <a:t>Some kind of processing has taken place</a:t>
            </a:r>
          </a:p>
          <a:p>
            <a:pPr marL="742950" lvl="1" indent="-285750" fontAlgn="base">
              <a:spcAft>
                <a:spcPts val="600"/>
              </a:spcAft>
              <a:buFont typeface="Arial" panose="020B0604020202020204" pitchFamily="34" charset="0"/>
              <a:buChar char="•"/>
            </a:pPr>
            <a:r>
              <a:rPr lang="en-US" sz="1600" b="1" i="1" dirty="0">
                <a:solidFill>
                  <a:schemeClr val="tx1">
                    <a:lumMod val="75000"/>
                    <a:lumOff val="25000"/>
                  </a:schemeClr>
                </a:solidFill>
                <a:latin typeface="+mj-lt"/>
                <a:cs typeface="Arial" panose="020B0604020202020204" pitchFamily="34" charset="0"/>
              </a:rPr>
              <a:t>Not just a raw satellite image or simple re-order of spectral bands (false color composite)</a:t>
            </a:r>
            <a:endParaRPr lang="en-US" sz="1600" dirty="0">
              <a:solidFill>
                <a:schemeClr val="tx1">
                  <a:lumMod val="75000"/>
                  <a:lumOff val="25000"/>
                </a:schemeClr>
              </a:solidFill>
              <a:latin typeface="+mj-lt"/>
              <a:cs typeface="Arial" panose="020B0604020202020204" pitchFamily="34" charset="0"/>
            </a:endParaRPr>
          </a:p>
          <a:p>
            <a:pPr marL="285750" indent="-285750" fontAlgn="base">
              <a:buFont typeface="Webdings" panose="05030102010509060703" pitchFamily="18" charset="2"/>
              <a:buChar char="4"/>
            </a:pPr>
            <a:r>
              <a:rPr lang="en-US" sz="1600" dirty="0">
                <a:solidFill>
                  <a:schemeClr val="tx1">
                    <a:lumMod val="75000"/>
                    <a:lumOff val="25000"/>
                  </a:schemeClr>
                </a:solidFill>
                <a:latin typeface="+mj-lt"/>
                <a:cs typeface="Arial" panose="020B0604020202020204" pitchFamily="34" charset="0"/>
              </a:rPr>
              <a:t>The team actually created the image</a:t>
            </a:r>
          </a:p>
          <a:p>
            <a:pPr marL="742950" lvl="1" indent="-285750" fontAlgn="base">
              <a:buFont typeface="Arial" panose="020B0604020202020204" pitchFamily="34" charset="0"/>
              <a:buChar char="•"/>
            </a:pPr>
            <a:r>
              <a:rPr lang="en-US" sz="1600" i="1" dirty="0">
                <a:solidFill>
                  <a:schemeClr val="tx1">
                    <a:lumMod val="75000"/>
                    <a:lumOff val="25000"/>
                  </a:schemeClr>
                </a:solidFill>
                <a:latin typeface="+mj-lt"/>
                <a:cs typeface="Arial" panose="020B0604020202020204" pitchFamily="34" charset="0"/>
              </a:rPr>
              <a:t>There can be NO outside content included (what we mean by this is something some non-DEVELOP person processed/created/picture they took) – including non-NASA data along with NASA data in the creation of your image is fine, but you can’t take a map or diagram someone else made and include </a:t>
            </a:r>
            <a:r>
              <a:rPr lang="en-US" sz="1600" i="1" dirty="0" smtClean="0">
                <a:solidFill>
                  <a:schemeClr val="tx1">
                    <a:lumMod val="75000"/>
                    <a:lumOff val="25000"/>
                  </a:schemeClr>
                </a:solidFill>
                <a:latin typeface="+mj-lt"/>
                <a:cs typeface="Arial" panose="020B0604020202020204" pitchFamily="34" charset="0"/>
              </a:rPr>
              <a:t>it.</a:t>
            </a:r>
            <a:endParaRPr lang="en-US" sz="1600" dirty="0">
              <a:solidFill>
                <a:schemeClr val="tx1">
                  <a:lumMod val="75000"/>
                  <a:lumOff val="25000"/>
                </a:schemeClr>
              </a:solidFill>
              <a:latin typeface="+mj-lt"/>
              <a:cs typeface="Arial" panose="020B0604020202020204" pitchFamily="34" charset="0"/>
            </a:endParaRPr>
          </a:p>
        </p:txBody>
      </p:sp>
      <p:sp>
        <p:nvSpPr>
          <p:cNvPr id="29" name="Rectangle 28"/>
          <p:cNvSpPr/>
          <p:nvPr/>
        </p:nvSpPr>
        <p:spPr>
          <a:xfrm>
            <a:off x="6646986" y="6487320"/>
            <a:ext cx="5495880" cy="369332"/>
          </a:xfrm>
          <a:prstGeom prst="rect">
            <a:avLst/>
          </a:prstGeom>
        </p:spPr>
        <p:txBody>
          <a:bodyPr wrap="square">
            <a:spAutoFit/>
          </a:bodyPr>
          <a:lstStyle/>
          <a:p>
            <a:pPr algn="r"/>
            <a:r>
              <a:rPr lang="en-US" b="1" dirty="0" smtClean="0">
                <a:solidFill>
                  <a:srgbClr val="FF0000"/>
                </a:solidFill>
                <a:latin typeface="+mj-lt"/>
              </a:rPr>
              <a:t>Delete this slide </a:t>
            </a:r>
            <a:r>
              <a:rPr lang="en-US" b="1" dirty="0" smtClean="0">
                <a:solidFill>
                  <a:srgbClr val="FF0000"/>
                </a:solidFill>
                <a:latin typeface="+mj-lt"/>
              </a:rPr>
              <a:t>before submission</a:t>
            </a:r>
            <a:endParaRPr lang="en-US" sz="2400" dirty="0">
              <a:solidFill>
                <a:srgbClr val="FF0000"/>
              </a:solidFill>
            </a:endParaRPr>
          </a:p>
        </p:txBody>
      </p:sp>
    </p:spTree>
    <p:extLst>
      <p:ext uri="{BB962C8B-B14F-4D97-AF65-F5344CB8AC3E}">
        <p14:creationId xmlns:p14="http://schemas.microsoft.com/office/powerpoint/2010/main" val="528675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4" y="371474"/>
            <a:ext cx="11055517" cy="479425"/>
          </a:xfrm>
        </p:spPr>
        <p:txBody>
          <a:bodyPr>
            <a:noAutofit/>
          </a:bodyPr>
          <a:lstStyle/>
          <a:p>
            <a:r>
              <a:rPr lang="en-US" sz="4000" b="1" dirty="0" smtClean="0"/>
              <a:t>Technical Image Guidelines</a:t>
            </a:r>
            <a:endParaRPr lang="en-US" sz="4000" dirty="0"/>
          </a:p>
        </p:txBody>
      </p:sp>
      <p:sp>
        <p:nvSpPr>
          <p:cNvPr id="6" name="Text Placeholder 5"/>
          <p:cNvSpPr>
            <a:spLocks noGrp="1"/>
          </p:cNvSpPr>
          <p:nvPr>
            <p:ph type="body" sz="half" idx="2"/>
          </p:nvPr>
        </p:nvSpPr>
        <p:spPr>
          <a:xfrm>
            <a:off x="168445" y="1101082"/>
            <a:ext cx="11839075" cy="5636602"/>
          </a:xfrm>
        </p:spPr>
        <p:txBody>
          <a:bodyPr>
            <a:normAutofit fontScale="92500" lnSpcReduction="10000"/>
          </a:bodyPr>
          <a:lstStyle/>
          <a:p>
            <a:pPr>
              <a:spcBef>
                <a:spcPts val="0"/>
              </a:spcBef>
            </a:pPr>
            <a:r>
              <a:rPr lang="en-US" sz="2400" b="1" dirty="0">
                <a:cs typeface="Arial" panose="020B0604020202020204" pitchFamily="34" charset="0"/>
              </a:rPr>
              <a:t>Do not…</a:t>
            </a:r>
          </a:p>
          <a:p>
            <a:pPr marL="228600" indent="-228600">
              <a:spcBef>
                <a:spcPts val="0"/>
              </a:spcBef>
              <a:buFont typeface="Webdings" panose="05030102010509060703" pitchFamily="18" charset="2"/>
              <a:buChar char="4"/>
            </a:pPr>
            <a:r>
              <a:rPr lang="en-US" sz="1600" dirty="0">
                <a:cs typeface="Arial" panose="020B0604020202020204" pitchFamily="34" charset="0"/>
              </a:rPr>
              <a:t>Title your legend “Legend”</a:t>
            </a:r>
          </a:p>
          <a:p>
            <a:pPr marL="228600" indent="-228600">
              <a:spcBef>
                <a:spcPts val="0"/>
              </a:spcBef>
              <a:buFont typeface="Webdings" panose="05030102010509060703" pitchFamily="18" charset="2"/>
              <a:buChar char="4"/>
            </a:pPr>
            <a:r>
              <a:rPr lang="en-US" sz="1600" dirty="0">
                <a:cs typeface="Arial" panose="020B0604020202020204" pitchFamily="34" charset="0"/>
              </a:rPr>
              <a:t>Be sloppy with labels overlapping or misspellings</a:t>
            </a:r>
          </a:p>
          <a:p>
            <a:pPr marL="228600" indent="-228600">
              <a:spcBef>
                <a:spcPts val="0"/>
              </a:spcBef>
              <a:buFont typeface="Webdings" panose="05030102010509060703" pitchFamily="18" charset="2"/>
              <a:buChar char="4"/>
            </a:pPr>
            <a:r>
              <a:rPr lang="en-US" sz="1600" dirty="0">
                <a:cs typeface="Arial" panose="020B0604020202020204" pitchFamily="34" charset="0"/>
              </a:rPr>
              <a:t>Include metadata (datasets, who made the map, what the projection is, etc.)</a:t>
            </a:r>
          </a:p>
          <a:p>
            <a:pPr marL="228600" indent="-228600">
              <a:spcBef>
                <a:spcPts val="0"/>
              </a:spcBef>
              <a:buFont typeface="Webdings" panose="05030102010509060703" pitchFamily="18" charset="2"/>
              <a:buChar char="4"/>
            </a:pPr>
            <a:r>
              <a:rPr lang="en-US" sz="1600" dirty="0">
                <a:cs typeface="Arial" panose="020B0604020202020204" pitchFamily="34" charset="0"/>
              </a:rPr>
              <a:t>Import text as a photo</a:t>
            </a:r>
          </a:p>
          <a:p>
            <a:pPr>
              <a:spcBef>
                <a:spcPts val="0"/>
              </a:spcBef>
            </a:pPr>
            <a:endParaRPr lang="en-US" sz="2400" b="1" dirty="0" smtClean="0">
              <a:cs typeface="Arial" panose="020B0604020202020204" pitchFamily="34" charset="0"/>
            </a:endParaRPr>
          </a:p>
          <a:p>
            <a:pPr>
              <a:spcBef>
                <a:spcPts val="0"/>
              </a:spcBef>
            </a:pPr>
            <a:r>
              <a:rPr lang="en-US" sz="2400" b="1" dirty="0" smtClean="0">
                <a:cs typeface="Arial" panose="020B0604020202020204" pitchFamily="34" charset="0"/>
              </a:rPr>
              <a:t>Do</a:t>
            </a:r>
            <a:r>
              <a:rPr lang="en-US" sz="2400" b="1" dirty="0">
                <a:cs typeface="Arial" panose="020B0604020202020204" pitchFamily="34" charset="0"/>
              </a:rPr>
              <a:t>…</a:t>
            </a:r>
            <a:endParaRPr lang="en-US" sz="2400" dirty="0">
              <a:cs typeface="Arial" panose="020B0604020202020204" pitchFamily="34" charset="0"/>
            </a:endParaRPr>
          </a:p>
          <a:p>
            <a:pPr marL="228600" indent="-228600">
              <a:spcBef>
                <a:spcPts val="0"/>
              </a:spcBef>
              <a:buFont typeface="Webdings" panose="05030102010509060703" pitchFamily="18" charset="2"/>
              <a:buChar char="4"/>
            </a:pPr>
            <a:r>
              <a:rPr lang="en-US" sz="1600" dirty="0">
                <a:cs typeface="Arial" panose="020B0604020202020204" pitchFamily="34" charset="0"/>
              </a:rPr>
              <a:t>Make sure if you decide to include text that it is legible and you </a:t>
            </a:r>
            <a:r>
              <a:rPr lang="en-US" sz="1600" u="sng" dirty="0">
                <a:cs typeface="Arial" panose="020B0604020202020204" pitchFamily="34" charset="0"/>
              </a:rPr>
              <a:t>type it into the slide</a:t>
            </a:r>
            <a:r>
              <a:rPr lang="en-US" sz="1600" dirty="0">
                <a:cs typeface="Arial" panose="020B0604020202020204" pitchFamily="34" charset="0"/>
              </a:rPr>
              <a:t>. (No imported text)</a:t>
            </a:r>
          </a:p>
          <a:p>
            <a:pPr marL="228600" indent="-228600">
              <a:spcBef>
                <a:spcPts val="0"/>
              </a:spcBef>
              <a:buFont typeface="Webdings" panose="05030102010509060703" pitchFamily="18" charset="2"/>
              <a:buChar char="4"/>
            </a:pPr>
            <a:r>
              <a:rPr lang="en-US" sz="1600" dirty="0">
                <a:cs typeface="Arial" panose="020B0604020202020204" pitchFamily="34" charset="0"/>
              </a:rPr>
              <a:t>Consider the scale/shape of the image – feel free to zoom in to a particularly interesting part of the study area that fits the dimensions listed above</a:t>
            </a:r>
          </a:p>
          <a:p>
            <a:pPr marL="228600" indent="-228600">
              <a:spcBef>
                <a:spcPts val="0"/>
              </a:spcBef>
              <a:buFont typeface="Webdings" panose="05030102010509060703" pitchFamily="18" charset="2"/>
              <a:buChar char="4"/>
            </a:pPr>
            <a:r>
              <a:rPr lang="en-US" sz="1600" dirty="0">
                <a:cs typeface="Arial" panose="020B0604020202020204" pitchFamily="34" charset="0"/>
              </a:rPr>
              <a:t>Pick your </a:t>
            </a:r>
            <a:r>
              <a:rPr lang="en-US" sz="1600" dirty="0" err="1">
                <a:cs typeface="Arial" panose="020B0604020202020204" pitchFamily="34" charset="0"/>
              </a:rPr>
              <a:t>symbology</a:t>
            </a:r>
            <a:r>
              <a:rPr lang="en-US" sz="1600" dirty="0">
                <a:cs typeface="Arial" panose="020B0604020202020204" pitchFamily="34" charset="0"/>
              </a:rPr>
              <a:t> wisely</a:t>
            </a:r>
          </a:p>
          <a:p>
            <a:pPr marL="228600" indent="-228600">
              <a:spcBef>
                <a:spcPts val="0"/>
              </a:spcBef>
              <a:buFont typeface="Webdings" panose="05030102010509060703" pitchFamily="18" charset="2"/>
              <a:buChar char="4"/>
            </a:pPr>
            <a:r>
              <a:rPr lang="en-US" sz="1600" dirty="0">
                <a:cs typeface="Arial" panose="020B0604020202020204" pitchFamily="34" charset="0"/>
              </a:rPr>
              <a:t>Be thoughtful with color schemes (remember color blind people and be kind to viewers eyes as some colors </a:t>
            </a:r>
          </a:p>
          <a:p>
            <a:pPr marL="228600" indent="-228600">
              <a:spcBef>
                <a:spcPts val="0"/>
              </a:spcBef>
              <a:buFont typeface="Webdings" panose="05030102010509060703" pitchFamily="18" charset="2"/>
              <a:buChar char="4"/>
            </a:pPr>
            <a:r>
              <a:rPr lang="en-US" sz="1600" dirty="0">
                <a:cs typeface="Arial" panose="020B0604020202020204" pitchFamily="34" charset="0"/>
              </a:rPr>
              <a:t>should not be next to each other!)</a:t>
            </a:r>
          </a:p>
          <a:p>
            <a:pPr marL="228600" indent="-228600">
              <a:spcBef>
                <a:spcPts val="0"/>
              </a:spcBef>
              <a:buFont typeface="Webdings" panose="05030102010509060703" pitchFamily="18" charset="2"/>
              <a:buChar char="4"/>
            </a:pPr>
            <a:r>
              <a:rPr lang="en-US" sz="1600" dirty="0">
                <a:cs typeface="Arial" panose="020B0604020202020204" pitchFamily="34" charset="0"/>
              </a:rPr>
              <a:t>Coloration: Sequential and qualitative are great, diverging should be used carefully</a:t>
            </a:r>
          </a:p>
          <a:p>
            <a:pPr marL="228600" indent="-228600">
              <a:spcBef>
                <a:spcPts val="0"/>
              </a:spcBef>
              <a:buFont typeface="Webdings" panose="05030102010509060703" pitchFamily="18" charset="2"/>
              <a:buChar char="4"/>
            </a:pPr>
            <a:r>
              <a:rPr lang="en-US" sz="1600" dirty="0">
                <a:cs typeface="Arial" panose="020B0604020202020204" pitchFamily="34" charset="0"/>
              </a:rPr>
              <a:t>Have multiple people look at the imagery with a critical eye</a:t>
            </a:r>
          </a:p>
          <a:p>
            <a:pPr marL="228600" indent="-228600">
              <a:spcBef>
                <a:spcPts val="0"/>
              </a:spcBef>
              <a:buFont typeface="Webdings" panose="05030102010509060703" pitchFamily="18" charset="2"/>
              <a:buChar char="4"/>
            </a:pPr>
            <a:r>
              <a:rPr lang="en-US" sz="1600" dirty="0">
                <a:cs typeface="Arial" panose="020B0604020202020204" pitchFamily="34" charset="0"/>
              </a:rPr>
              <a:t>Be careful about scale bars. You can put the bar part in the image, however the numbers and units text must be typed in PowerPoint</a:t>
            </a:r>
          </a:p>
          <a:p>
            <a:pPr marL="228600" indent="-228600">
              <a:spcBef>
                <a:spcPts val="0"/>
              </a:spcBef>
              <a:buFont typeface="Webdings" panose="05030102010509060703" pitchFamily="18" charset="2"/>
              <a:buChar char="4"/>
            </a:pPr>
            <a:r>
              <a:rPr lang="en-US" sz="1600" dirty="0">
                <a:cs typeface="Arial" panose="020B0604020202020204" pitchFamily="34" charset="0"/>
              </a:rPr>
              <a:t>Use descriptive legends</a:t>
            </a:r>
          </a:p>
          <a:p>
            <a:pPr>
              <a:spcBef>
                <a:spcPts val="0"/>
              </a:spcBef>
            </a:pPr>
            <a:endParaRPr lang="en-US" sz="2400" b="1" dirty="0" smtClean="0">
              <a:cs typeface="Arial" panose="020B0604020202020204" pitchFamily="34" charset="0"/>
            </a:endParaRPr>
          </a:p>
          <a:p>
            <a:pPr>
              <a:spcBef>
                <a:spcPts val="0"/>
              </a:spcBef>
            </a:pPr>
            <a:r>
              <a:rPr lang="en-US" sz="2400" b="1" dirty="0" smtClean="0">
                <a:cs typeface="Arial" panose="020B0604020202020204" pitchFamily="34" charset="0"/>
              </a:rPr>
              <a:t>You </a:t>
            </a:r>
            <a:r>
              <a:rPr lang="en-US" sz="2400" b="1" dirty="0">
                <a:cs typeface="Arial" panose="020B0604020202020204" pitchFamily="34" charset="0"/>
              </a:rPr>
              <a:t>can…</a:t>
            </a:r>
          </a:p>
          <a:p>
            <a:pPr marL="228600" indent="-228600">
              <a:spcBef>
                <a:spcPts val="0"/>
              </a:spcBef>
              <a:buFont typeface="Webdings" panose="05030102010509060703" pitchFamily="18" charset="2"/>
              <a:buChar char="4"/>
            </a:pPr>
            <a:r>
              <a:rPr lang="en-US" sz="1600" dirty="0">
                <a:cs typeface="Arial" panose="020B0604020202020204" pitchFamily="34" charset="0"/>
              </a:rPr>
              <a:t>Include text and legends as long as they are legible, or include no text if you prefer. All text must be typed as separate objects in PowerPoint. (No imported text)</a:t>
            </a:r>
          </a:p>
          <a:p>
            <a:pPr marL="228600" indent="-228600">
              <a:spcBef>
                <a:spcPts val="0"/>
              </a:spcBef>
              <a:buFont typeface="Webdings" panose="05030102010509060703" pitchFamily="18" charset="2"/>
              <a:buChar char="4"/>
            </a:pPr>
            <a:r>
              <a:rPr lang="en-US" sz="1600" dirty="0">
                <a:cs typeface="Arial" panose="020B0604020202020204" pitchFamily="34" charset="0"/>
              </a:rPr>
              <a:t>Exclude the North arrow if North is directly up</a:t>
            </a:r>
          </a:p>
          <a:p>
            <a:pPr marL="228600" indent="-228600">
              <a:spcBef>
                <a:spcPts val="0"/>
              </a:spcBef>
              <a:buFont typeface="Webdings" panose="05030102010509060703" pitchFamily="18" charset="2"/>
              <a:buChar char="4"/>
            </a:pPr>
            <a:r>
              <a:rPr lang="en-US" sz="1600" dirty="0">
                <a:cs typeface="Arial" panose="020B0604020202020204" pitchFamily="34" charset="0"/>
              </a:rPr>
              <a:t>Include insets to give a greater context of where in the US or world you are zoomed in</a:t>
            </a:r>
          </a:p>
          <a:p>
            <a:pPr marL="228600" indent="-228600">
              <a:spcBef>
                <a:spcPts val="0"/>
              </a:spcBef>
              <a:buFont typeface="Webdings" panose="05030102010509060703" pitchFamily="18" charset="2"/>
              <a:buChar char="4"/>
            </a:pPr>
            <a:r>
              <a:rPr lang="en-US" sz="1600" dirty="0">
                <a:cs typeface="Arial" panose="020B0604020202020204" pitchFamily="34" charset="0"/>
              </a:rPr>
              <a:t>If your study area shape is inherently portrait-style, get creative how to make your image in landscape – duplicate the image to make a time series, zoom in on one specific area, etc.</a:t>
            </a:r>
          </a:p>
        </p:txBody>
      </p:sp>
      <p:sp>
        <p:nvSpPr>
          <p:cNvPr id="27" name="Rectangle 26"/>
          <p:cNvSpPr/>
          <p:nvPr/>
        </p:nvSpPr>
        <p:spPr>
          <a:xfrm>
            <a:off x="6646986" y="6487320"/>
            <a:ext cx="5495880" cy="369332"/>
          </a:xfrm>
          <a:prstGeom prst="rect">
            <a:avLst/>
          </a:prstGeom>
        </p:spPr>
        <p:txBody>
          <a:bodyPr wrap="square">
            <a:spAutoFit/>
          </a:bodyPr>
          <a:lstStyle/>
          <a:p>
            <a:pPr algn="r"/>
            <a:r>
              <a:rPr lang="en-US" b="1" dirty="0" smtClean="0">
                <a:solidFill>
                  <a:srgbClr val="FF0000"/>
                </a:solidFill>
                <a:latin typeface="+mj-lt"/>
              </a:rPr>
              <a:t>Delete this slide </a:t>
            </a:r>
            <a:r>
              <a:rPr lang="en-US" b="1" dirty="0" smtClean="0">
                <a:solidFill>
                  <a:srgbClr val="FF0000"/>
                </a:solidFill>
                <a:latin typeface="+mj-lt"/>
              </a:rPr>
              <a:t>before submission</a:t>
            </a:r>
            <a:endParaRPr lang="en-US" sz="2400" dirty="0">
              <a:solidFill>
                <a:srgbClr val="FF0000"/>
              </a:solidFill>
            </a:endParaRPr>
          </a:p>
        </p:txBody>
      </p:sp>
    </p:spTree>
    <p:extLst>
      <p:ext uri="{BB962C8B-B14F-4D97-AF65-F5344CB8AC3E}">
        <p14:creationId xmlns:p14="http://schemas.microsoft.com/office/powerpoint/2010/main" val="1295283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a:spLocks noGrp="1"/>
          </p:cNvSpPr>
          <p:nvPr>
            <p:ph type="body" sz="half" idx="4294967295"/>
          </p:nvPr>
        </p:nvSpPr>
        <p:spPr>
          <a:xfrm>
            <a:off x="300790" y="5342020"/>
            <a:ext cx="11598442" cy="1443791"/>
          </a:xfrm>
          <a:prstGeom prst="rect">
            <a:avLst/>
          </a:prstGeom>
        </p:spPr>
        <p:txBody>
          <a:bodyPr>
            <a:normAutofit fontScale="55000" lnSpcReduction="20000"/>
          </a:bodyPr>
          <a:lstStyle/>
          <a:p>
            <a:pPr marL="0" indent="0">
              <a:buNone/>
            </a:pPr>
            <a:r>
              <a:rPr lang="en-US" b="1" dirty="0">
                <a:cs typeface="Arial" panose="020B0604020202020204" pitchFamily="34" charset="0"/>
              </a:rPr>
              <a:t>Project Short Title Here</a:t>
            </a:r>
          </a:p>
          <a:p>
            <a:pPr marL="0" indent="0">
              <a:buNone/>
            </a:pPr>
            <a:r>
              <a:rPr lang="en-US" b="1" dirty="0" smtClean="0">
                <a:cs typeface="Arial" panose="020B0604020202020204" pitchFamily="34" charset="0"/>
              </a:rPr>
              <a:t>Caption</a:t>
            </a:r>
            <a:r>
              <a:rPr lang="en-US" dirty="0">
                <a:cs typeface="Arial" panose="020B0604020202020204" pitchFamily="34" charset="0"/>
              </a:rPr>
              <a:t>: Make sure to include what NASA satellite and sensor the image is derived from and the date the data were collected by the satellite. Also include what the image is (ex. NDVI, etc.), and how it can be used for decision making. 25 word limit.</a:t>
            </a:r>
          </a:p>
          <a:p>
            <a:pPr marL="0" indent="0">
              <a:buNone/>
            </a:pPr>
            <a:r>
              <a:rPr lang="en-US" b="1" dirty="0" smtClean="0">
                <a:cs typeface="Arial" panose="020B0604020202020204" pitchFamily="34" charset="0"/>
              </a:rPr>
              <a:t>Metadata </a:t>
            </a:r>
            <a:r>
              <a:rPr lang="en-US" b="1" dirty="0">
                <a:cs typeface="Arial" panose="020B0604020202020204" pitchFamily="34" charset="0"/>
              </a:rPr>
              <a:t>Tags</a:t>
            </a:r>
            <a:r>
              <a:rPr lang="en-US" dirty="0">
                <a:cs typeface="Arial" panose="020B0604020202020204" pitchFamily="34" charset="0"/>
              </a:rPr>
              <a:t>: List any keywords, or project participant names that you would like included in the photo’s metadata</a:t>
            </a:r>
            <a:r>
              <a:rPr lang="en-US" dirty="0" smtClean="0">
                <a:cs typeface="Arial" panose="020B0604020202020204" pitchFamily="34" charset="0"/>
              </a:rPr>
              <a:t>.</a:t>
            </a:r>
            <a:endParaRPr lang="en-US" dirty="0">
              <a:cs typeface="Arial" panose="020B0604020202020204" pitchFamily="34" charset="0"/>
            </a:endParaRPr>
          </a:p>
        </p:txBody>
      </p:sp>
      <p:sp>
        <p:nvSpPr>
          <p:cNvPr id="6" name="Rectangle 5"/>
          <p:cNvSpPr/>
          <p:nvPr/>
        </p:nvSpPr>
        <p:spPr>
          <a:xfrm>
            <a:off x="1454841" y="187992"/>
            <a:ext cx="9193109" cy="5009650"/>
          </a:xfrm>
          <a:prstGeom prst="rect">
            <a:avLst/>
          </a:prstGeom>
          <a:solidFill>
            <a:srgbClr val="1B57A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Delete this box and place image </a:t>
            </a:r>
            <a:r>
              <a:rPr lang="en-US" dirty="0" smtClean="0"/>
              <a:t>here</a:t>
            </a:r>
          </a:p>
          <a:p>
            <a:pPr algn="ctr"/>
            <a:endParaRPr lang="en-US" dirty="0"/>
          </a:p>
          <a:p>
            <a:pPr algn="ctr"/>
            <a:r>
              <a:rPr lang="en-US" dirty="0" smtClean="0"/>
              <a:t>In the case you’d like to submit more than one, duplicate this slide</a:t>
            </a:r>
            <a:endParaRPr lang="en-US" dirty="0"/>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57A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2059</TotalTime>
  <Words>895</Words>
  <Application>Microsoft Office PowerPoint</Application>
  <PresentationFormat>Widescreen</PresentationFormat>
  <Paragraphs>78</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Webdings</vt:lpstr>
      <vt:lpstr>Office Theme</vt:lpstr>
      <vt:lpstr>Technical Imagery 2018 Summer</vt:lpstr>
      <vt:lpstr>Purpose &amp; Overview</vt:lpstr>
      <vt:lpstr>Technical Image Checklist: Requirements</vt:lpstr>
      <vt:lpstr>Technical Image Guidelines</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144</cp:revision>
  <dcterms:created xsi:type="dcterms:W3CDTF">2017-05-15T13:42:39Z</dcterms:created>
  <dcterms:modified xsi:type="dcterms:W3CDTF">2018-06-01T18:54:53Z</dcterms:modified>
</cp:coreProperties>
</file>