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7" clrIdx="0">
    <p:extLst>
      <p:ext uri="{19B8F6BF-5375-455C-9EA6-DF929625EA0E}">
        <p15:presenceInfo xmlns:p15="http://schemas.microsoft.com/office/powerpoint/2012/main" userId="S-1-5-21-330711430-3775241029-4075259233-682401" providerId="AD"/>
      </p:ext>
    </p:extLst>
  </p:cmAuthor>
  <p:cmAuthor id="2" name="O'Brien, Jonathan M. (LARC-E3)[SSAI DEVELOP]" initials="OJM(D" lastIdx="4" clrIdx="1">
    <p:extLst>
      <p:ext uri="{19B8F6BF-5375-455C-9EA6-DF929625EA0E}">
        <p15:presenceInfo xmlns:p15="http://schemas.microsoft.com/office/powerpoint/2012/main" userId="S-1-5-21-330711430-3775241029-4075259233-801295" providerId="AD"/>
      </p:ext>
    </p:extLst>
  </p:cmAuthor>
  <p:cmAuthor id="3" name="Rousseau, Nick J (329D-Affiliate)" initials="RNJ(" lastIdx="8" clrIdx="2">
    <p:extLst>
      <p:ext uri="{19B8F6BF-5375-455C-9EA6-DF929625EA0E}">
        <p15:presenceInfo xmlns:p15="http://schemas.microsoft.com/office/powerpoint/2012/main" userId="S-1-5-21-1608413684-1126320247-1535859923-1289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F0F0F0"/>
    <a:srgbClr val="CC796E"/>
    <a:srgbClr val="DEA9A2"/>
    <a:srgbClr val="DBA199"/>
    <a:srgbClr val="7FB662"/>
    <a:srgbClr val="E9A14A"/>
    <a:srgbClr val="3E4268"/>
    <a:srgbClr val="262626"/>
    <a:srgbClr val="C9E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22" autoAdjust="0"/>
    <p:restoredTop sz="94660"/>
  </p:normalViewPr>
  <p:slideViewPr>
    <p:cSldViewPr snapToGrid="0">
      <p:cViewPr>
        <p:scale>
          <a:sx n="28" d="100"/>
          <a:sy n="28" d="100"/>
        </p:scale>
        <p:origin x="2928"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96403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4" name="TextBox 3"/>
          <p:cNvSpPr txBox="1"/>
          <p:nvPr userDrawn="1"/>
        </p:nvSpPr>
        <p:spPr>
          <a:xfrm>
            <a:off x="3286898" y="35485795"/>
            <a:ext cx="23230702" cy="213905"/>
          </a:xfrm>
          <a:prstGeom prst="rect">
            <a:avLst/>
          </a:prstGeom>
          <a:noFill/>
        </p:spPr>
        <p:txBody>
          <a:bodyPr wrap="square" rtlCol="0">
            <a:spAutoFit/>
          </a:bodyPr>
          <a:lstStyle/>
          <a:p>
            <a:pPr algn="ctr"/>
            <a:r>
              <a:rPr lang="en-US" sz="790" i="1" dirty="0" smtClean="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lang="en-US" sz="790" i="1" dirty="0">
              <a:solidFill>
                <a:schemeClr val="bg1">
                  <a:lumMod val="65000"/>
                </a:schemeClr>
              </a:solidFill>
              <a:latin typeface="+mj-lt"/>
            </a:endParaRP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18" Type="http://schemas.openxmlformats.org/officeDocument/2006/relationships/image" Target="../media/image14.png"/><Relationship Id="rId26" Type="http://schemas.microsoft.com/office/2007/relationships/hdphoto" Target="../media/hdphoto7.wdp"/><Relationship Id="rId3" Type="http://schemas.microsoft.com/office/2007/relationships/hdphoto" Target="../media/hdphoto1.wdp"/><Relationship Id="rId21" Type="http://schemas.openxmlformats.org/officeDocument/2006/relationships/image" Target="../media/image16.png"/><Relationship Id="rId34"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9.jpeg"/><Relationship Id="rId17" Type="http://schemas.microsoft.com/office/2007/relationships/hdphoto" Target="../media/hdphoto4.wdp"/><Relationship Id="rId25" Type="http://schemas.openxmlformats.org/officeDocument/2006/relationships/image" Target="../media/image19.png"/><Relationship Id="rId33" Type="http://schemas.openxmlformats.org/officeDocument/2006/relationships/image" Target="../media/image24.png"/><Relationship Id="rId2" Type="http://schemas.openxmlformats.org/officeDocument/2006/relationships/image" Target="../media/image2.png"/><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18.png"/><Relationship Id="rId32" Type="http://schemas.microsoft.com/office/2007/relationships/hdphoto" Target="../media/hdphoto9.wdp"/><Relationship Id="rId37" Type="http://schemas.openxmlformats.org/officeDocument/2006/relationships/image" Target="../media/image26.png"/><Relationship Id="rId5" Type="http://schemas.microsoft.com/office/2007/relationships/hdphoto" Target="../media/hdphoto2.wdp"/><Relationship Id="rId15" Type="http://schemas.openxmlformats.org/officeDocument/2006/relationships/image" Target="../media/image12.jpeg"/><Relationship Id="rId23" Type="http://schemas.openxmlformats.org/officeDocument/2006/relationships/image" Target="../media/image17.png"/><Relationship Id="rId28" Type="http://schemas.openxmlformats.org/officeDocument/2006/relationships/image" Target="../media/image21.png"/><Relationship Id="rId36" Type="http://schemas.microsoft.com/office/2007/relationships/hdphoto" Target="../media/hdphoto11.wdp"/><Relationship Id="rId10" Type="http://schemas.openxmlformats.org/officeDocument/2006/relationships/image" Target="../media/image7.png"/><Relationship Id="rId19" Type="http://schemas.microsoft.com/office/2007/relationships/hdphoto" Target="../media/hdphoto5.wdp"/><Relationship Id="rId31"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1.jpeg"/><Relationship Id="rId22" Type="http://schemas.microsoft.com/office/2007/relationships/hdphoto" Target="../media/hdphoto6.wdp"/><Relationship Id="rId27" Type="http://schemas.openxmlformats.org/officeDocument/2006/relationships/image" Target="../media/image20.png"/><Relationship Id="rId30" Type="http://schemas.microsoft.com/office/2007/relationships/hdphoto" Target="../media/hdphoto8.wdp"/><Relationship Id="rId3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icture 1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942" b="100000" l="6567" r="89869"/>
                    </a14:imgEffect>
                  </a14:imgLayer>
                </a14:imgProps>
              </a:ext>
              <a:ext uri="{28A0092B-C50C-407E-A947-70E740481C1C}">
                <a14:useLocalDpi xmlns:a14="http://schemas.microsoft.com/office/drawing/2010/main" val="0"/>
              </a:ext>
            </a:extLst>
          </a:blip>
          <a:srcRect l="5240" r="9082"/>
          <a:stretch/>
        </p:blipFill>
        <p:spPr>
          <a:xfrm>
            <a:off x="17973804" y="13029571"/>
            <a:ext cx="4177010" cy="3753089"/>
          </a:xfrm>
          <a:prstGeom prst="rect">
            <a:avLst/>
          </a:prstGeom>
        </p:spPr>
      </p:pic>
      <p:sp>
        <p:nvSpPr>
          <p:cNvPr id="122" name="TextBox 121"/>
          <p:cNvSpPr txBox="1"/>
          <p:nvPr/>
        </p:nvSpPr>
        <p:spPr>
          <a:xfrm>
            <a:off x="21363387" y="13106375"/>
            <a:ext cx="896006" cy="461666"/>
          </a:xfrm>
          <a:prstGeom prst="rect">
            <a:avLst/>
          </a:prstGeom>
          <a:noFill/>
        </p:spPr>
        <p:txBody>
          <a:bodyPr wrap="square" rtlCol="0">
            <a:spAutoFit/>
          </a:bodyPr>
          <a:lstStyle/>
          <a:p>
            <a:r>
              <a:rPr lang="en-US" sz="2400" dirty="0" smtClean="0">
                <a:solidFill>
                  <a:schemeClr val="tx1">
                    <a:lumMod val="75000"/>
                    <a:lumOff val="25000"/>
                  </a:schemeClr>
                </a:solidFill>
                <a:latin typeface="+mj-lt"/>
              </a:rPr>
              <a:t>2001</a:t>
            </a:r>
          </a:p>
        </p:txBody>
      </p:sp>
      <p:pic>
        <p:nvPicPr>
          <p:cNvPr id="131" name="Picture 13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994" b="98894" l="9985" r="89972"/>
                    </a14:imgEffect>
                  </a14:imgLayer>
                </a14:imgProps>
              </a:ext>
              <a:ext uri="{28A0092B-C50C-407E-A947-70E740481C1C}">
                <a14:useLocalDpi xmlns:a14="http://schemas.microsoft.com/office/drawing/2010/main" val="0"/>
              </a:ext>
            </a:extLst>
          </a:blip>
          <a:srcRect l="19076" t="6735" r="21042" b="3617"/>
          <a:stretch/>
        </p:blipFill>
        <p:spPr>
          <a:xfrm>
            <a:off x="15729735" y="16938845"/>
            <a:ext cx="4006921" cy="3657600"/>
          </a:xfrm>
          <a:prstGeom prst="rect">
            <a:avLst/>
          </a:prstGeom>
        </p:spPr>
      </p:pic>
      <p:pic>
        <p:nvPicPr>
          <p:cNvPr id="127" name="Picture 1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184" b="100000" l="5066" r="89869"/>
                    </a14:imgEffect>
                  </a14:imgLayer>
                </a14:imgProps>
              </a:ext>
              <a:ext uri="{28A0092B-C50C-407E-A947-70E740481C1C}">
                <a14:useLocalDpi xmlns:a14="http://schemas.microsoft.com/office/drawing/2010/main" val="0"/>
              </a:ext>
            </a:extLst>
          </a:blip>
          <a:srcRect l="3232" r="9255"/>
          <a:stretch/>
        </p:blipFill>
        <p:spPr>
          <a:xfrm>
            <a:off x="13272811" y="13080078"/>
            <a:ext cx="4255808" cy="3765940"/>
          </a:xfrm>
          <a:prstGeom prst="rect">
            <a:avLst/>
          </a:prstGeom>
        </p:spPr>
      </p:pic>
      <p:sp>
        <p:nvSpPr>
          <p:cNvPr id="36" name="Text Placeholder 16"/>
          <p:cNvSpPr txBox="1">
            <a:spLocks/>
          </p:cNvSpPr>
          <p:nvPr/>
        </p:nvSpPr>
        <p:spPr>
          <a:xfrm>
            <a:off x="591925" y="5589680"/>
            <a:ext cx="12180243" cy="782422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t>Cities around the world are adopting adaptation and mitigation strategies for extreme heat events, which are projected to increase in upcoming years. As Richmond, Virginia continues to grow, its residents are more likely to experience more extreme temperatures resulting from the urban heat island effect. An increase in impervious surfaces such as asphalt and concrete, which retain more heat energy than the natural environment, drive this effect. Efforts to alleviate these problems include supporting interventions by local non-profits, including Groundwork RVA, and working with the Richmond City Planning Office to prioritize increased tree cover in the area.</a:t>
            </a:r>
            <a:r>
              <a:rPr lang="en-US" b="1" dirty="0"/>
              <a:t> </a:t>
            </a:r>
            <a:r>
              <a:rPr lang="en-US" dirty="0"/>
              <a:t>In this project, we used Landsat 5 Thematic Mapper (TM), Landsat 8 Operational Land Imager (OLI) and Thermal Infrared Sensor (TIRS), and Terra Advanced Spaceborne Thermal Emission and Reflection (ASTER) data to analyze these patterns in land surface temperature. To inform these patterns, we also examined the significance of the city’s infrastructure and land use choices. Land cover was assessed for selected years using data from the Virginia GIS Clearinghouse and the National Agriculture Imagery Program. Heat vulnerability indicators and land cover data were synthesized using US Census and health records and Centers for Disease Control (CDC) Social Vulnerability Indicators. These indicators depict the sensitivity of the population to extreme heat and identify where vulnerable demographics reside. Along with identifying these areas of concern, our results indicated that the urban heat profile of Richmond has dramatically increased and expanded in the last twenty years. Groundwork RVA can use temperature assessment maps along with these heat vulnerability indicators to establish, carry </a:t>
            </a:r>
            <a:r>
              <a:rPr lang="en-US" dirty="0" smtClean="0"/>
              <a:t>out, </a:t>
            </a:r>
            <a:r>
              <a:rPr lang="en-US" dirty="0"/>
              <a:t>and prioritize green infrastructure projects in the city</a:t>
            </a:r>
            <a:r>
              <a:rPr lang="en-US" dirty="0" smtClean="0"/>
              <a:t>.</a:t>
            </a:r>
            <a:endParaRPr lang="en-US" sz="2800" dirty="0" smtClean="0">
              <a:solidFill>
                <a:schemeClr val="tx1">
                  <a:lumMod val="75000"/>
                  <a:lumOff val="25000"/>
                </a:schemeClr>
              </a:solidFill>
            </a:endParaRPr>
          </a:p>
        </p:txBody>
      </p:sp>
      <p:sp>
        <p:nvSpPr>
          <p:cNvPr id="5" name="TextBox 4"/>
          <p:cNvSpPr txBox="1"/>
          <p:nvPr/>
        </p:nvSpPr>
        <p:spPr>
          <a:xfrm>
            <a:off x="13090245" y="12512007"/>
            <a:ext cx="2211092"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Results</a:t>
            </a:r>
          </a:p>
        </p:txBody>
      </p:sp>
      <p:sp>
        <p:nvSpPr>
          <p:cNvPr id="15" name="TextBox 14"/>
          <p:cNvSpPr txBox="1"/>
          <p:nvPr/>
        </p:nvSpPr>
        <p:spPr>
          <a:xfrm>
            <a:off x="591925" y="4784303"/>
            <a:ext cx="2496985"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Abstract</a:t>
            </a:r>
          </a:p>
        </p:txBody>
      </p:sp>
      <p:sp>
        <p:nvSpPr>
          <p:cNvPr id="16" name="TextBox 15"/>
          <p:cNvSpPr txBox="1"/>
          <p:nvPr/>
        </p:nvSpPr>
        <p:spPr>
          <a:xfrm>
            <a:off x="591925" y="13905647"/>
            <a:ext cx="3133282"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Objectives</a:t>
            </a:r>
          </a:p>
        </p:txBody>
      </p:sp>
      <p:sp>
        <p:nvSpPr>
          <p:cNvPr id="17" name="TextBox 16"/>
          <p:cNvSpPr txBox="1"/>
          <p:nvPr/>
        </p:nvSpPr>
        <p:spPr>
          <a:xfrm>
            <a:off x="13090245" y="4784303"/>
            <a:ext cx="11407715"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Methodology</a:t>
            </a:r>
          </a:p>
        </p:txBody>
      </p:sp>
      <p:sp>
        <p:nvSpPr>
          <p:cNvPr id="18" name="TextBox 17"/>
          <p:cNvSpPr txBox="1"/>
          <p:nvPr/>
        </p:nvSpPr>
        <p:spPr>
          <a:xfrm>
            <a:off x="591925" y="19384943"/>
            <a:ext cx="3180811"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Study Area</a:t>
            </a:r>
          </a:p>
        </p:txBody>
      </p:sp>
      <p:sp>
        <p:nvSpPr>
          <p:cNvPr id="19" name="TextBox 18"/>
          <p:cNvSpPr txBox="1"/>
          <p:nvPr/>
        </p:nvSpPr>
        <p:spPr>
          <a:xfrm>
            <a:off x="591925" y="24292234"/>
            <a:ext cx="5565065"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Earth Observations</a:t>
            </a:r>
          </a:p>
        </p:txBody>
      </p:sp>
      <p:sp>
        <p:nvSpPr>
          <p:cNvPr id="8" name="Text Placeholder 16"/>
          <p:cNvSpPr txBox="1">
            <a:spLocks/>
          </p:cNvSpPr>
          <p:nvPr/>
        </p:nvSpPr>
        <p:spPr>
          <a:xfrm>
            <a:off x="13364565" y="31632721"/>
            <a:ext cx="12050508" cy="23702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r>
              <a:rPr lang="en-US" dirty="0">
                <a:solidFill>
                  <a:schemeClr val="tx1">
                    <a:lumMod val="75000"/>
                    <a:lumOff val="25000"/>
                  </a:schemeClr>
                </a:solidFill>
              </a:rPr>
              <a:t>Giles </a:t>
            </a:r>
            <a:r>
              <a:rPr lang="en-US" dirty="0" err="1">
                <a:solidFill>
                  <a:schemeClr val="tx1">
                    <a:lumMod val="75000"/>
                    <a:lumOff val="25000"/>
                  </a:schemeClr>
                </a:solidFill>
              </a:rPr>
              <a:t>Harnsberger</a:t>
            </a:r>
            <a:r>
              <a:rPr lang="en-US" dirty="0">
                <a:solidFill>
                  <a:schemeClr val="tx1">
                    <a:lumMod val="75000"/>
                    <a:lumOff val="25000"/>
                  </a:schemeClr>
                </a:solidFill>
              </a:rPr>
              <a:t>, Executive Director, Groundwork RVA</a:t>
            </a:r>
          </a:p>
          <a:p>
            <a:pPr lvl="0"/>
            <a:r>
              <a:rPr lang="en-US" dirty="0">
                <a:solidFill>
                  <a:schemeClr val="tx1">
                    <a:lumMod val="75000"/>
                    <a:lumOff val="25000"/>
                  </a:schemeClr>
                </a:solidFill>
              </a:rPr>
              <a:t>Dr. Jeremy Hoffman, Science Museum of Virginia</a:t>
            </a:r>
          </a:p>
          <a:p>
            <a:pPr lvl="0"/>
            <a:r>
              <a:rPr lang="en-US" dirty="0">
                <a:solidFill>
                  <a:schemeClr val="tx1">
                    <a:lumMod val="75000"/>
                    <a:lumOff val="25000"/>
                  </a:schemeClr>
                </a:solidFill>
              </a:rPr>
              <a:t>Dr. Kenton Ross, Science Advisor, NASA Langley Research Center</a:t>
            </a:r>
          </a:p>
          <a:p>
            <a:pPr lvl="0"/>
            <a:r>
              <a:rPr lang="en-US" dirty="0">
                <a:solidFill>
                  <a:schemeClr val="tx1">
                    <a:lumMod val="75000"/>
                    <a:lumOff val="25000"/>
                  </a:schemeClr>
                </a:solidFill>
              </a:rPr>
              <a:t>Jonathan O’Brien, </a:t>
            </a:r>
            <a:r>
              <a:rPr lang="en-US" dirty="0" err="1">
                <a:solidFill>
                  <a:schemeClr val="tx1">
                    <a:lumMod val="75000"/>
                    <a:lumOff val="25000"/>
                  </a:schemeClr>
                </a:solidFill>
              </a:rPr>
              <a:t>LaRC</a:t>
            </a:r>
            <a:r>
              <a:rPr lang="en-US" dirty="0">
                <a:solidFill>
                  <a:schemeClr val="tx1">
                    <a:lumMod val="75000"/>
                    <a:lumOff val="25000"/>
                  </a:schemeClr>
                </a:solidFill>
              </a:rPr>
              <a:t> Center Lead, DEVELOP National Program</a:t>
            </a:r>
          </a:p>
          <a:p>
            <a:pPr lvl="0"/>
            <a:r>
              <a:rPr lang="en-US" dirty="0">
                <a:solidFill>
                  <a:schemeClr val="tx1">
                    <a:lumMod val="75000"/>
                    <a:lumOff val="25000"/>
                  </a:schemeClr>
                </a:solidFill>
              </a:rPr>
              <a:t>Washoe County Urban Development Team – Summer 2018 DEVELOP AZ </a:t>
            </a:r>
            <a:r>
              <a:rPr lang="en-US" dirty="0" smtClean="0">
                <a:solidFill>
                  <a:schemeClr val="tx1">
                    <a:lumMod val="75000"/>
                    <a:lumOff val="25000"/>
                  </a:schemeClr>
                </a:solidFill>
              </a:rPr>
              <a:t>Node</a:t>
            </a:r>
            <a:endParaRPr lang="en-US" dirty="0">
              <a:solidFill>
                <a:schemeClr val="tx1">
                  <a:lumMod val="75000"/>
                  <a:lumOff val="25000"/>
                </a:schemeClr>
              </a:solidFill>
            </a:endParaRPr>
          </a:p>
        </p:txBody>
      </p:sp>
      <p:sp>
        <p:nvSpPr>
          <p:cNvPr id="21" name="TextBox 20"/>
          <p:cNvSpPr txBox="1"/>
          <p:nvPr/>
        </p:nvSpPr>
        <p:spPr>
          <a:xfrm>
            <a:off x="13090245" y="30801518"/>
            <a:ext cx="8229600" cy="725722"/>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Acknowledgements</a:t>
            </a:r>
          </a:p>
        </p:txBody>
      </p:sp>
      <p:sp>
        <p:nvSpPr>
          <p:cNvPr id="22" name="TextBox 21"/>
          <p:cNvSpPr txBox="1"/>
          <p:nvPr/>
        </p:nvSpPr>
        <p:spPr>
          <a:xfrm>
            <a:off x="13090245" y="10928839"/>
            <a:ext cx="4697668"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Project Partners</a:t>
            </a:r>
          </a:p>
        </p:txBody>
      </p:sp>
      <p:sp>
        <p:nvSpPr>
          <p:cNvPr id="23" name="TextBox 22"/>
          <p:cNvSpPr txBox="1"/>
          <p:nvPr/>
        </p:nvSpPr>
        <p:spPr>
          <a:xfrm>
            <a:off x="591925" y="29735478"/>
            <a:ext cx="4542503"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Team Members</a:t>
            </a:r>
          </a:p>
        </p:txBody>
      </p:sp>
      <p:sp>
        <p:nvSpPr>
          <p:cNvPr id="43" name="TextBox 42"/>
          <p:cNvSpPr txBox="1"/>
          <p:nvPr/>
        </p:nvSpPr>
        <p:spPr>
          <a:xfrm>
            <a:off x="16408400" y="34696400"/>
            <a:ext cx="10109200" cy="812801"/>
          </a:xfrm>
          <a:prstGeom prst="rect">
            <a:avLst/>
          </a:prstGeom>
          <a:noFill/>
        </p:spPr>
        <p:txBody>
          <a:bodyPr wrap="square" rtlCol="0" anchor="ctr">
            <a:noAutofit/>
          </a:bodyPr>
          <a:lstStyle/>
          <a:p>
            <a:pPr algn="r"/>
            <a:r>
              <a:rPr lang="en-US" sz="4000" dirty="0" smtClean="0">
                <a:solidFill>
                  <a:schemeClr val="bg1"/>
                </a:solidFill>
                <a:latin typeface="+mj-lt"/>
              </a:rPr>
              <a:t>Virginia – Langley| Summer 2018</a:t>
            </a:r>
            <a:endParaRPr lang="en-US" sz="4000" dirty="0">
              <a:solidFill>
                <a:schemeClr val="bg1"/>
              </a:solidFill>
              <a:latin typeface="+mj-lt"/>
            </a:endParaRP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smtClean="0">
                <a:solidFill>
                  <a:schemeClr val="bg1"/>
                </a:solidFill>
                <a:latin typeface="+mj-lt"/>
              </a:rPr>
              <a:t>Richmond Health </a:t>
            </a:r>
            <a:r>
              <a:rPr lang="en-US" sz="4000" dirty="0">
                <a:solidFill>
                  <a:schemeClr val="bg1"/>
                </a:solidFill>
                <a:latin typeface="+mj-lt"/>
              </a:rPr>
              <a:t>&amp;</a:t>
            </a:r>
            <a:r>
              <a:rPr lang="en-US" sz="4000" dirty="0" smtClean="0">
                <a:solidFill>
                  <a:schemeClr val="bg1"/>
                </a:solidFill>
                <a:latin typeface="+mj-lt"/>
              </a:rPr>
              <a:t> Air Quality</a:t>
            </a:r>
            <a:endParaRPr lang="en-US" sz="4000" dirty="0">
              <a:solidFill>
                <a:schemeClr val="bg1"/>
              </a:solidFill>
              <a:latin typeface="+mj-lt"/>
            </a:endParaRPr>
          </a:p>
        </p:txBody>
      </p:sp>
      <p:sp>
        <p:nvSpPr>
          <p:cNvPr id="62" name="Subtitle"/>
          <p:cNvSpPr>
            <a:spLocks noGrp="1"/>
          </p:cNvSpPr>
          <p:nvPr>
            <p:ph type="body" sz="quarter" idx="13" hasCustomPrompt="1"/>
          </p:nvPr>
        </p:nvSpPr>
        <p:spPr>
          <a:xfrm>
            <a:off x="914400" y="99060"/>
            <a:ext cx="172212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sz="5400" dirty="0" smtClean="0">
                <a:solidFill>
                  <a:srgbClr val="964035"/>
                </a:solidFill>
              </a:rPr>
              <a:t>Synthesizing Temperature, Reflectance, and Land Change to Provide Spatial and Temporal Temperature Analyses in Richmond, Virginia</a:t>
            </a:r>
            <a:endParaRPr lang="en-US" dirty="0" smtClean="0">
              <a:solidFill>
                <a:srgbClr val="964035"/>
              </a:solidFill>
            </a:endParaRPr>
          </a:p>
        </p:txBody>
      </p:sp>
      <p:sp>
        <p:nvSpPr>
          <p:cNvPr id="40" name="TextBox 39"/>
          <p:cNvSpPr txBox="1"/>
          <p:nvPr/>
        </p:nvSpPr>
        <p:spPr>
          <a:xfrm>
            <a:off x="13090245" y="27031493"/>
            <a:ext cx="3616494" cy="769441"/>
          </a:xfrm>
          <a:prstGeom prst="rect">
            <a:avLst/>
          </a:prstGeom>
          <a:noFill/>
        </p:spPr>
        <p:txBody>
          <a:bodyPr wrap="square" rtlCol="0">
            <a:spAutoFit/>
          </a:bodyPr>
          <a:lstStyle/>
          <a:p>
            <a:r>
              <a:rPr lang="en-US" sz="4400" b="1" dirty="0" smtClean="0">
                <a:solidFill>
                  <a:srgbClr val="964035"/>
                </a:solidFill>
                <a:latin typeface="Century Gothic" panose="020B0502020202020204" pitchFamily="34" charset="0"/>
              </a:rPr>
              <a:t>Conclusions</a:t>
            </a:r>
          </a:p>
        </p:txBody>
      </p:sp>
      <p:sp>
        <p:nvSpPr>
          <p:cNvPr id="75" name="Text Placeholder 16"/>
          <p:cNvSpPr txBox="1">
            <a:spLocks/>
          </p:cNvSpPr>
          <p:nvPr/>
        </p:nvSpPr>
        <p:spPr>
          <a:xfrm>
            <a:off x="13090245" y="27955026"/>
            <a:ext cx="13288464" cy="272992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964035"/>
              </a:buClr>
            </a:pPr>
            <a:r>
              <a:rPr lang="en-US" dirty="0" smtClean="0">
                <a:solidFill>
                  <a:schemeClr val="tx1">
                    <a:lumMod val="75000"/>
                    <a:lumOff val="25000"/>
                  </a:schemeClr>
                </a:solidFill>
              </a:rPr>
              <a:t>Increased urbanization has led to a higher prevalence of impervious surfaces in the city of Richmond, VA, since 1994.</a:t>
            </a:r>
          </a:p>
          <a:p>
            <a:pPr marL="347663" indent="-347663" algn="just">
              <a:buClr>
                <a:srgbClr val="964035"/>
              </a:buClr>
            </a:pPr>
            <a:r>
              <a:rPr lang="en-US" dirty="0" smtClean="0">
                <a:solidFill>
                  <a:schemeClr val="tx1">
                    <a:lumMod val="75000"/>
                    <a:lumOff val="25000"/>
                  </a:schemeClr>
                </a:solidFill>
              </a:rPr>
              <a:t>Concurrently, summer heat intensity has also increased measurably in this region over time</a:t>
            </a:r>
            <a:r>
              <a:rPr lang="en-US" dirty="0">
                <a:solidFill>
                  <a:schemeClr val="tx1">
                    <a:lumMod val="75000"/>
                    <a:lumOff val="25000"/>
                  </a:schemeClr>
                </a:solidFill>
              </a:rPr>
              <a:t>;</a:t>
            </a:r>
            <a:r>
              <a:rPr lang="en-US" dirty="0" smtClean="0">
                <a:solidFill>
                  <a:schemeClr val="tx1">
                    <a:lumMod val="75000"/>
                    <a:lumOff val="25000"/>
                  </a:schemeClr>
                </a:solidFill>
              </a:rPr>
              <a:t> particularly in areas with high impervious surface cover.</a:t>
            </a:r>
          </a:p>
          <a:p>
            <a:pPr marL="347663" indent="-347663" algn="just">
              <a:buClr>
                <a:srgbClr val="964035"/>
              </a:buClr>
            </a:pPr>
            <a:r>
              <a:rPr lang="en-US" dirty="0" smtClean="0">
                <a:solidFill>
                  <a:schemeClr val="tx1">
                    <a:lumMod val="75000"/>
                    <a:lumOff val="25000"/>
                  </a:schemeClr>
                </a:solidFill>
              </a:rPr>
              <a:t>The highest temperature increases often coincide with census tracts that are home to some of Richmond’s most vulnerable populations.</a:t>
            </a:r>
          </a:p>
        </p:txBody>
      </p:sp>
      <p:sp>
        <p:nvSpPr>
          <p:cNvPr id="76" name="Text Placeholder 16"/>
          <p:cNvSpPr txBox="1">
            <a:spLocks/>
          </p:cNvSpPr>
          <p:nvPr/>
        </p:nvSpPr>
        <p:spPr>
          <a:xfrm>
            <a:off x="591925" y="14859132"/>
            <a:ext cx="11907006" cy="34588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964035"/>
              </a:buClr>
            </a:pPr>
            <a:r>
              <a:rPr lang="en-US" b="1" dirty="0" smtClean="0">
                <a:solidFill>
                  <a:srgbClr val="964035"/>
                </a:solidFill>
              </a:rPr>
              <a:t>Acquire </a:t>
            </a:r>
            <a:r>
              <a:rPr lang="en-US" dirty="0" smtClean="0">
                <a:solidFill>
                  <a:schemeClr val="tx1">
                    <a:lumMod val="75000"/>
                    <a:lumOff val="25000"/>
                  </a:schemeClr>
                </a:solidFill>
              </a:rPr>
              <a:t>Landsat 5 TM &amp; Landsat 8 OLI/TIRS imagery from USGS Earth Explorer </a:t>
            </a:r>
          </a:p>
          <a:p>
            <a:pPr marL="347663" indent="-347663" algn="just">
              <a:buClr>
                <a:srgbClr val="964035"/>
              </a:buClr>
            </a:pPr>
            <a:r>
              <a:rPr lang="en-US" b="1" dirty="0" smtClean="0">
                <a:solidFill>
                  <a:srgbClr val="964035"/>
                </a:solidFill>
              </a:rPr>
              <a:t>Utilize </a:t>
            </a:r>
            <a:r>
              <a:rPr lang="en-US" dirty="0" smtClean="0">
                <a:solidFill>
                  <a:schemeClr val="tx1">
                    <a:lumMod val="75000"/>
                    <a:lumOff val="25000"/>
                  </a:schemeClr>
                </a:solidFill>
              </a:rPr>
              <a:t>a cloud mask to process images containing </a:t>
            </a:r>
            <a:r>
              <a:rPr lang="en-US" dirty="0" smtClean="0">
                <a:solidFill>
                  <a:schemeClr val="tx1">
                    <a:lumMod val="75000"/>
                    <a:lumOff val="25000"/>
                  </a:schemeClr>
                </a:solidFill>
              </a:rPr>
              <a:t>significant cloud </a:t>
            </a:r>
            <a:r>
              <a:rPr lang="en-US" dirty="0" smtClean="0">
                <a:solidFill>
                  <a:schemeClr val="tx1">
                    <a:lumMod val="75000"/>
                    <a:lumOff val="25000"/>
                  </a:schemeClr>
                </a:solidFill>
              </a:rPr>
              <a:t>cover</a:t>
            </a:r>
          </a:p>
          <a:p>
            <a:pPr marL="347663" indent="-347663" algn="just">
              <a:buClr>
                <a:srgbClr val="964035"/>
              </a:buClr>
            </a:pPr>
            <a:r>
              <a:rPr lang="en-US" b="1" dirty="0" smtClean="0">
                <a:solidFill>
                  <a:srgbClr val="964035"/>
                </a:solidFill>
              </a:rPr>
              <a:t>Calculate </a:t>
            </a:r>
            <a:r>
              <a:rPr lang="en-US" dirty="0" smtClean="0">
                <a:solidFill>
                  <a:schemeClr val="tx1">
                    <a:lumMod val="75000"/>
                    <a:lumOff val="25000"/>
                  </a:schemeClr>
                </a:solidFill>
              </a:rPr>
              <a:t>Land Surface Temperature (LST) from </a:t>
            </a:r>
            <a:r>
              <a:rPr lang="en-US" dirty="0" smtClean="0">
                <a:solidFill>
                  <a:schemeClr val="tx1">
                    <a:lumMod val="75000"/>
                    <a:lumOff val="25000"/>
                  </a:schemeClr>
                </a:solidFill>
              </a:rPr>
              <a:t>satellite imagery</a:t>
            </a:r>
            <a:endParaRPr lang="en-US" dirty="0" smtClean="0">
              <a:solidFill>
                <a:schemeClr val="tx1">
                  <a:lumMod val="75000"/>
                  <a:lumOff val="25000"/>
                </a:schemeClr>
              </a:solidFill>
            </a:endParaRPr>
          </a:p>
          <a:p>
            <a:pPr marL="347663" indent="-347663" algn="just">
              <a:buClr>
                <a:srgbClr val="964035"/>
              </a:buClr>
            </a:pPr>
            <a:r>
              <a:rPr lang="en-US" b="1" dirty="0">
                <a:solidFill>
                  <a:srgbClr val="964035"/>
                </a:solidFill>
              </a:rPr>
              <a:t>C</a:t>
            </a:r>
            <a:r>
              <a:rPr lang="en-US" b="1" dirty="0" smtClean="0">
                <a:solidFill>
                  <a:srgbClr val="964035"/>
                </a:solidFill>
              </a:rPr>
              <a:t>lassify</a:t>
            </a:r>
            <a:r>
              <a:rPr lang="en-US" dirty="0" smtClean="0">
                <a:solidFill>
                  <a:schemeClr val="tx1">
                    <a:lumMod val="75000"/>
                    <a:lumOff val="25000"/>
                  </a:schemeClr>
                </a:solidFill>
              </a:rPr>
              <a:t> </a:t>
            </a:r>
            <a:r>
              <a:rPr lang="en-US" dirty="0" smtClean="0">
                <a:solidFill>
                  <a:schemeClr val="tx1">
                    <a:lumMod val="75000"/>
                    <a:lumOff val="25000"/>
                  </a:schemeClr>
                </a:solidFill>
              </a:rPr>
              <a:t>urban land </a:t>
            </a:r>
            <a:r>
              <a:rPr lang="en-US" dirty="0" smtClean="0">
                <a:solidFill>
                  <a:schemeClr val="tx1">
                    <a:lumMod val="75000"/>
                    <a:lumOff val="25000"/>
                  </a:schemeClr>
                </a:solidFill>
              </a:rPr>
              <a:t>cover using Virginia GIS Clearinghouse data and NAIP imagery</a:t>
            </a:r>
            <a:endParaRPr lang="en-US" dirty="0" smtClean="0">
              <a:solidFill>
                <a:schemeClr val="tx1">
                  <a:lumMod val="75000"/>
                  <a:lumOff val="25000"/>
                </a:schemeClr>
              </a:solidFill>
            </a:endParaRPr>
          </a:p>
          <a:p>
            <a:pPr marL="347663" indent="-347663" algn="just">
              <a:buClr>
                <a:srgbClr val="964035"/>
              </a:buClr>
            </a:pPr>
            <a:r>
              <a:rPr lang="en-US" b="1" dirty="0" smtClean="0">
                <a:solidFill>
                  <a:srgbClr val="964035"/>
                </a:solidFill>
              </a:rPr>
              <a:t>Observe</a:t>
            </a:r>
            <a:r>
              <a:rPr lang="en-US" dirty="0" smtClean="0">
                <a:solidFill>
                  <a:srgbClr val="964035"/>
                </a:solidFill>
              </a:rPr>
              <a:t> </a:t>
            </a:r>
            <a:r>
              <a:rPr lang="en-US" dirty="0" smtClean="0">
                <a:solidFill>
                  <a:schemeClr val="tx1">
                    <a:lumMod val="75000"/>
                    <a:lumOff val="25000"/>
                  </a:schemeClr>
                </a:solidFill>
              </a:rPr>
              <a:t>change in summer heat intensity in Richmond over the past two decades, using Terra ASTER imagery to validate our findings</a:t>
            </a:r>
            <a:endParaRPr lang="en-US" dirty="0">
              <a:solidFill>
                <a:schemeClr val="tx1">
                  <a:lumMod val="75000"/>
                  <a:lumOff val="25000"/>
                </a:schemeClr>
              </a:solidFill>
            </a:endParaRPr>
          </a:p>
          <a:p>
            <a:pPr marL="347663" indent="-347663" algn="just">
              <a:buClr>
                <a:srgbClr val="964035"/>
              </a:buClr>
            </a:pPr>
            <a:r>
              <a:rPr lang="en-US" b="1" dirty="0" smtClean="0">
                <a:solidFill>
                  <a:srgbClr val="964035"/>
                </a:solidFill>
              </a:rPr>
              <a:t>Create </a:t>
            </a:r>
            <a:r>
              <a:rPr lang="en-US" dirty="0" smtClean="0">
                <a:solidFill>
                  <a:schemeClr val="tx1">
                    <a:lumMod val="75000"/>
                    <a:lumOff val="25000"/>
                  </a:schemeClr>
                </a:solidFill>
              </a:rPr>
              <a:t>a Heat Vulnerability Index to identify </a:t>
            </a:r>
            <a:r>
              <a:rPr lang="en-US" dirty="0" smtClean="0">
                <a:solidFill>
                  <a:schemeClr val="tx1">
                    <a:lumMod val="75000"/>
                    <a:lumOff val="25000"/>
                  </a:schemeClr>
                </a:solidFill>
              </a:rPr>
              <a:t>populations </a:t>
            </a:r>
            <a:r>
              <a:rPr lang="en-US" dirty="0" smtClean="0">
                <a:solidFill>
                  <a:schemeClr val="tx1">
                    <a:lumMod val="75000"/>
                    <a:lumOff val="25000"/>
                  </a:schemeClr>
                </a:solidFill>
              </a:rPr>
              <a:t>most affected by increased urbanization and heat</a:t>
            </a:r>
            <a:endParaRPr lang="en-US" dirty="0">
              <a:solidFill>
                <a:schemeClr val="tx1">
                  <a:lumMod val="75000"/>
                  <a:lumOff val="25000"/>
                </a:schemeClr>
              </a:solidFill>
            </a:endParaRPr>
          </a:p>
        </p:txBody>
      </p:sp>
      <p:grpSp>
        <p:nvGrpSpPr>
          <p:cNvPr id="85" name="Group 84"/>
          <p:cNvGrpSpPr/>
          <p:nvPr/>
        </p:nvGrpSpPr>
        <p:grpSpPr>
          <a:xfrm>
            <a:off x="14406321" y="5589680"/>
            <a:ext cx="11400586" cy="5109945"/>
            <a:chOff x="233951" y="1325504"/>
            <a:chExt cx="11707308" cy="5155843"/>
          </a:xfrm>
        </p:grpSpPr>
        <p:cxnSp>
          <p:nvCxnSpPr>
            <p:cNvPr id="86" name="Straight Arrow Connector 85"/>
            <p:cNvCxnSpPr/>
            <p:nvPr/>
          </p:nvCxnSpPr>
          <p:spPr>
            <a:xfrm>
              <a:off x="2064240" y="2676463"/>
              <a:ext cx="845068" cy="3153"/>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2001559" y="3322597"/>
              <a:ext cx="923251" cy="2"/>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624433" y="2096897"/>
              <a:ext cx="943807" cy="904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endCxn id="104" idx="1"/>
            </p:cNvCxnSpPr>
            <p:nvPr/>
          </p:nvCxnSpPr>
          <p:spPr>
            <a:xfrm flipV="1">
              <a:off x="4624433" y="3918518"/>
              <a:ext cx="863047" cy="2"/>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104" idx="1"/>
              <a:endCxn id="106" idx="1"/>
            </p:cNvCxnSpPr>
            <p:nvPr/>
          </p:nvCxnSpPr>
          <p:spPr>
            <a:xfrm>
              <a:off x="5487480" y="3918518"/>
              <a:ext cx="2566360" cy="36071"/>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108053" y="2105937"/>
              <a:ext cx="957599" cy="112969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endCxn id="105" idx="1"/>
            </p:cNvCxnSpPr>
            <p:nvPr/>
          </p:nvCxnSpPr>
          <p:spPr>
            <a:xfrm flipV="1">
              <a:off x="2031662" y="5731101"/>
              <a:ext cx="863047" cy="9278"/>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7118402" y="4637478"/>
              <a:ext cx="947250" cy="1233933"/>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9705226" y="2787903"/>
              <a:ext cx="483927" cy="531586"/>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9696574" y="4511842"/>
              <a:ext cx="492579" cy="531585"/>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4548882" y="2771390"/>
              <a:ext cx="938598" cy="498185"/>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233951" y="2127830"/>
              <a:ext cx="1830289" cy="1731801"/>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a:solidFill>
                    <a:schemeClr val="bg1"/>
                  </a:solidFill>
                </a:rPr>
                <a:t>Level 1 Imagery</a:t>
              </a:r>
            </a:p>
            <a:p>
              <a:pPr algn="ctr"/>
              <a:r>
                <a:rPr lang="en-US" sz="2100" b="1" dirty="0">
                  <a:solidFill>
                    <a:schemeClr val="bg1"/>
                  </a:solidFill>
                </a:rPr>
                <a:t>Path 15 </a:t>
              </a:r>
            </a:p>
            <a:p>
              <a:pPr algn="ctr"/>
              <a:r>
                <a:rPr lang="en-US" sz="2100" b="1" dirty="0">
                  <a:solidFill>
                    <a:schemeClr val="bg1"/>
                  </a:solidFill>
                </a:rPr>
                <a:t>Row 34</a:t>
              </a:r>
            </a:p>
            <a:p>
              <a:pPr algn="ctr"/>
              <a:r>
                <a:rPr lang="en-US" sz="2100" b="1" dirty="0">
                  <a:solidFill>
                    <a:schemeClr val="bg1"/>
                  </a:solidFill>
                </a:rPr>
                <a:t>(1994 – 2017)</a:t>
              </a:r>
            </a:p>
          </p:txBody>
        </p:sp>
        <p:sp>
          <p:nvSpPr>
            <p:cNvPr id="101" name="Rectangle 100"/>
            <p:cNvSpPr/>
            <p:nvPr/>
          </p:nvSpPr>
          <p:spPr>
            <a:xfrm>
              <a:off x="5487480" y="1349983"/>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smtClean="0"/>
                <a:t>Land Surface Temperature</a:t>
              </a:r>
              <a:endParaRPr lang="en-US" sz="2100" b="1" dirty="0"/>
            </a:p>
          </p:txBody>
        </p:sp>
        <p:grpSp>
          <p:nvGrpSpPr>
            <p:cNvPr id="102" name="Group 101"/>
            <p:cNvGrpSpPr/>
            <p:nvPr/>
          </p:nvGrpSpPr>
          <p:grpSpPr>
            <a:xfrm>
              <a:off x="2909308" y="1349983"/>
              <a:ext cx="1752106" cy="3287495"/>
              <a:chOff x="2909308" y="1349983"/>
              <a:chExt cx="1752106" cy="3287495"/>
            </a:xfrm>
          </p:grpSpPr>
          <p:sp>
            <p:nvSpPr>
              <p:cNvPr id="111" name="Rectangle 110"/>
              <p:cNvSpPr/>
              <p:nvPr/>
            </p:nvSpPr>
            <p:spPr>
              <a:xfrm>
                <a:off x="2909308" y="1349983"/>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a:t>Brightness Temperature</a:t>
                </a:r>
              </a:p>
            </p:txBody>
          </p:sp>
          <p:sp>
            <p:nvSpPr>
              <p:cNvPr id="112" name="Rectangle 111"/>
              <p:cNvSpPr/>
              <p:nvPr/>
            </p:nvSpPr>
            <p:spPr>
              <a:xfrm>
                <a:off x="2909308" y="3199558"/>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t>NDVI Calculation</a:t>
                </a:r>
                <a:endParaRPr lang="en-US" sz="2400" b="1" dirty="0"/>
              </a:p>
            </p:txBody>
          </p:sp>
        </p:grpSp>
        <p:sp>
          <p:nvSpPr>
            <p:cNvPr id="103" name="Rectangle 102"/>
            <p:cNvSpPr/>
            <p:nvPr/>
          </p:nvSpPr>
          <p:spPr>
            <a:xfrm>
              <a:off x="312134" y="5012141"/>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t>Identify Social Variables </a:t>
              </a:r>
            </a:p>
          </p:txBody>
        </p:sp>
        <p:sp>
          <p:nvSpPr>
            <p:cNvPr id="104" name="Rectangle 103"/>
            <p:cNvSpPr/>
            <p:nvPr/>
          </p:nvSpPr>
          <p:spPr>
            <a:xfrm>
              <a:off x="5487480" y="3199558"/>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t>Land Cover</a:t>
              </a:r>
              <a:endParaRPr lang="en-US" sz="2400" b="1" dirty="0"/>
            </a:p>
          </p:txBody>
        </p:sp>
        <p:sp>
          <p:nvSpPr>
            <p:cNvPr id="105" name="Rectangle 104"/>
            <p:cNvSpPr/>
            <p:nvPr/>
          </p:nvSpPr>
          <p:spPr>
            <a:xfrm>
              <a:off x="2894709" y="5012141"/>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a:t>Data from CDC and US Census Bureau</a:t>
              </a:r>
            </a:p>
          </p:txBody>
        </p:sp>
        <p:sp>
          <p:nvSpPr>
            <p:cNvPr id="106" name="Rectangle 105"/>
            <p:cNvSpPr/>
            <p:nvPr/>
          </p:nvSpPr>
          <p:spPr>
            <a:xfrm>
              <a:off x="8053840" y="3235629"/>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smtClean="0"/>
                <a:t>Aggregate &amp; join to census tracts</a:t>
              </a:r>
              <a:endParaRPr lang="en-US" sz="2100" b="1" dirty="0"/>
            </a:p>
          </p:txBody>
        </p:sp>
        <p:sp>
          <p:nvSpPr>
            <p:cNvPr id="107" name="Rectangle 106"/>
            <p:cNvSpPr/>
            <p:nvPr/>
          </p:nvSpPr>
          <p:spPr>
            <a:xfrm>
              <a:off x="10189153" y="1325504"/>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t>LST time </a:t>
              </a:r>
              <a:r>
                <a:rPr lang="en-US" sz="2400" b="1" dirty="0"/>
                <a:t>series</a:t>
              </a:r>
            </a:p>
          </p:txBody>
        </p:sp>
        <p:sp>
          <p:nvSpPr>
            <p:cNvPr id="108" name="Rectangle 107"/>
            <p:cNvSpPr/>
            <p:nvPr/>
          </p:nvSpPr>
          <p:spPr>
            <a:xfrm>
              <a:off x="10189153" y="5043427"/>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a:t>Areas of heat &amp; social vulnerability</a:t>
              </a:r>
            </a:p>
          </p:txBody>
        </p:sp>
        <p:cxnSp>
          <p:nvCxnSpPr>
            <p:cNvPr id="109" name="Straight Arrow Connector 108"/>
            <p:cNvCxnSpPr>
              <a:endCxn id="110" idx="1"/>
            </p:cNvCxnSpPr>
            <p:nvPr/>
          </p:nvCxnSpPr>
          <p:spPr>
            <a:xfrm flipV="1">
              <a:off x="4606054" y="5731099"/>
              <a:ext cx="863047" cy="9278"/>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469101" y="5012139"/>
              <a:ext cx="1752106" cy="143792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100" b="1" dirty="0" smtClean="0"/>
                <a:t>Percentile Rank Data to create Index</a:t>
              </a:r>
              <a:endParaRPr lang="en-US" sz="2100" b="1" dirty="0"/>
            </a:p>
          </p:txBody>
        </p:sp>
      </p:grpSp>
      <p:grpSp>
        <p:nvGrpSpPr>
          <p:cNvPr id="27" name="Group 26"/>
          <p:cNvGrpSpPr/>
          <p:nvPr/>
        </p:nvGrpSpPr>
        <p:grpSpPr>
          <a:xfrm>
            <a:off x="954052" y="25104896"/>
            <a:ext cx="11368030" cy="4209827"/>
            <a:chOff x="976294" y="21729123"/>
            <a:chExt cx="11368030" cy="4209827"/>
          </a:xfrm>
        </p:grpSpPr>
        <p:grpSp>
          <p:nvGrpSpPr>
            <p:cNvPr id="7" name="Group 6"/>
            <p:cNvGrpSpPr/>
            <p:nvPr/>
          </p:nvGrpSpPr>
          <p:grpSpPr>
            <a:xfrm>
              <a:off x="5087013" y="21729123"/>
              <a:ext cx="3595418" cy="3594518"/>
              <a:chOff x="5190998" y="21729123"/>
              <a:chExt cx="3595418" cy="3594518"/>
            </a:xfrm>
          </p:grpSpPr>
          <p:sp>
            <p:nvSpPr>
              <p:cNvPr id="12" name="Text Placeholder 16"/>
              <p:cNvSpPr txBox="1">
                <a:spLocks/>
              </p:cNvSpPr>
              <p:nvPr/>
            </p:nvSpPr>
            <p:spPr>
              <a:xfrm>
                <a:off x="5190998" y="24738621"/>
                <a:ext cx="3595418" cy="5850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smtClean="0">
                    <a:solidFill>
                      <a:schemeClr val="tx1">
                        <a:lumMod val="75000"/>
                        <a:lumOff val="25000"/>
                      </a:schemeClr>
                    </a:solidFill>
                  </a:rPr>
                  <a:t>Landsat 5 Thematic Mapper (TM)</a:t>
                </a:r>
              </a:p>
            </p:txBody>
          </p:sp>
          <p:pic>
            <p:nvPicPr>
              <p:cNvPr id="207" name="Picture 20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7541" y="21729123"/>
                <a:ext cx="2860882" cy="2764137"/>
              </a:xfrm>
              <a:prstGeom prst="rect">
                <a:avLst/>
              </a:prstGeom>
            </p:spPr>
          </p:pic>
        </p:grpSp>
        <p:grpSp>
          <p:nvGrpSpPr>
            <p:cNvPr id="4" name="Group 3"/>
            <p:cNvGrpSpPr/>
            <p:nvPr/>
          </p:nvGrpSpPr>
          <p:grpSpPr>
            <a:xfrm>
              <a:off x="976294" y="22349863"/>
              <a:ext cx="4044244" cy="3589087"/>
              <a:chOff x="976294" y="22349863"/>
              <a:chExt cx="4044244" cy="3589087"/>
            </a:xfrm>
          </p:grpSpPr>
          <p:pic>
            <p:nvPicPr>
              <p:cNvPr id="208" name="Picture 20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6804" y="22349863"/>
                <a:ext cx="2744439" cy="2243411"/>
              </a:xfrm>
              <a:prstGeom prst="rect">
                <a:avLst/>
              </a:prstGeom>
            </p:spPr>
          </p:pic>
          <p:sp>
            <p:nvSpPr>
              <p:cNvPr id="209" name="TextBox 208"/>
              <p:cNvSpPr txBox="1"/>
              <p:nvPr/>
            </p:nvSpPr>
            <p:spPr>
              <a:xfrm>
                <a:off x="976294" y="24738621"/>
                <a:ext cx="4044244" cy="1200329"/>
              </a:xfrm>
              <a:prstGeom prst="rect">
                <a:avLst/>
              </a:prstGeom>
            </p:spPr>
            <p:txBody>
              <a:bodyPr wrap="square" numCol="1" spcCol="640080" rtlCol="0">
                <a:spAutoFit/>
              </a:bodyPr>
              <a:lstStyle/>
              <a:p>
                <a:pPr algn="ctr"/>
                <a:r>
                  <a:rPr lang="en-US" sz="2400" dirty="0" smtClean="0">
                    <a:solidFill>
                      <a:schemeClr val="tx1">
                        <a:lumMod val="75000"/>
                        <a:lumOff val="25000"/>
                      </a:schemeClr>
                    </a:solidFill>
                  </a:rPr>
                  <a:t>Landsat 8 Operational Land </a:t>
                </a:r>
              </a:p>
              <a:p>
                <a:pPr algn="ctr"/>
                <a:r>
                  <a:rPr lang="en-US" sz="2400" dirty="0" smtClean="0">
                    <a:solidFill>
                      <a:schemeClr val="tx1">
                        <a:lumMod val="75000"/>
                        <a:lumOff val="25000"/>
                      </a:schemeClr>
                    </a:solidFill>
                  </a:rPr>
                  <a:t>Imager /Thermal Infrared Sensor (OLI/TIRS)</a:t>
                </a:r>
              </a:p>
            </p:txBody>
          </p:sp>
        </p:grpSp>
        <p:grpSp>
          <p:nvGrpSpPr>
            <p:cNvPr id="10" name="Group 9"/>
            <p:cNvGrpSpPr/>
            <p:nvPr/>
          </p:nvGrpSpPr>
          <p:grpSpPr>
            <a:xfrm>
              <a:off x="8748906" y="22346284"/>
              <a:ext cx="3595418" cy="2980935"/>
              <a:chOff x="8748906" y="22368815"/>
              <a:chExt cx="3595418" cy="2980935"/>
            </a:xfrm>
          </p:grpSpPr>
          <p:sp>
            <p:nvSpPr>
              <p:cNvPr id="78" name="Text Placeholder 16"/>
              <p:cNvSpPr txBox="1">
                <a:spLocks/>
              </p:cNvSpPr>
              <p:nvPr/>
            </p:nvSpPr>
            <p:spPr>
              <a:xfrm>
                <a:off x="8748906" y="24764730"/>
                <a:ext cx="3595418" cy="5850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smtClean="0">
                    <a:solidFill>
                      <a:schemeClr val="tx1">
                        <a:lumMod val="75000"/>
                        <a:lumOff val="25000"/>
                      </a:schemeClr>
                    </a:solidFill>
                  </a:rPr>
                  <a:t>Terra Advanced Spaceborne Thermal Emission and Reflection Radiometer (ASTER)</a:t>
                </a:r>
              </a:p>
            </p:txBody>
          </p:sp>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1746" y="22368815"/>
                <a:ext cx="3178907" cy="2110036"/>
              </a:xfrm>
              <a:prstGeom prst="rect">
                <a:avLst/>
              </a:prstGeom>
            </p:spPr>
          </p:pic>
        </p:grpSp>
      </p:grpSp>
      <p:grpSp>
        <p:nvGrpSpPr>
          <p:cNvPr id="26" name="Group 25"/>
          <p:cNvGrpSpPr/>
          <p:nvPr/>
        </p:nvGrpSpPr>
        <p:grpSpPr>
          <a:xfrm>
            <a:off x="980234" y="30680004"/>
            <a:ext cx="10498538" cy="3308884"/>
            <a:chOff x="739331" y="27020405"/>
            <a:chExt cx="10498538" cy="3308884"/>
          </a:xfrm>
          <a:effectLst/>
        </p:grpSpPr>
        <p:grpSp>
          <p:nvGrpSpPr>
            <p:cNvPr id="24" name="Group 23"/>
            <p:cNvGrpSpPr/>
            <p:nvPr/>
          </p:nvGrpSpPr>
          <p:grpSpPr>
            <a:xfrm>
              <a:off x="739331" y="27036620"/>
              <a:ext cx="2872251" cy="3292669"/>
              <a:chOff x="739331" y="27101934"/>
              <a:chExt cx="2872251" cy="3292669"/>
            </a:xfrm>
          </p:grpSpPr>
          <p:sp>
            <p:nvSpPr>
              <p:cNvPr id="37" name="Text Placeholder 16"/>
              <p:cNvSpPr txBox="1">
                <a:spLocks/>
              </p:cNvSpPr>
              <p:nvPr/>
            </p:nvSpPr>
            <p:spPr>
              <a:xfrm>
                <a:off x="739331" y="2914671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lumOff val="25000"/>
                      </a:schemeClr>
                    </a:solidFill>
                  </a:rPr>
                  <a:t>Meg Fredericks</a:t>
                </a:r>
              </a:p>
              <a:p>
                <a:pPr algn="ctr">
                  <a:lnSpc>
                    <a:spcPct val="100000"/>
                  </a:lnSpc>
                  <a:spcBef>
                    <a:spcPts val="0"/>
                  </a:spcBef>
                </a:pPr>
                <a:r>
                  <a:rPr lang="en-US" dirty="0" smtClean="0">
                    <a:solidFill>
                      <a:schemeClr val="tx1">
                        <a:lumMod val="75000"/>
                        <a:lumOff val="25000"/>
                      </a:schemeClr>
                    </a:solidFill>
                  </a:rPr>
                  <a:t>Project Lead</a:t>
                </a:r>
              </a:p>
            </p:txBody>
          </p:sp>
          <p:grpSp>
            <p:nvGrpSpPr>
              <p:cNvPr id="6" name="Group 5"/>
              <p:cNvGrpSpPr/>
              <p:nvPr/>
            </p:nvGrpSpPr>
            <p:grpSpPr>
              <a:xfrm>
                <a:off x="1146754" y="27101934"/>
                <a:ext cx="2057404" cy="2046184"/>
                <a:chOff x="1146754" y="27101934"/>
                <a:chExt cx="2057404" cy="2046184"/>
              </a:xfrm>
            </p:grpSpPr>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754" y="27101934"/>
                  <a:ext cx="2057404" cy="2046184"/>
                </a:xfrm>
                <a:prstGeom prst="rect">
                  <a:avLst/>
                </a:prstGeom>
              </p:spPr>
            </p:pic>
            <p:grpSp>
              <p:nvGrpSpPr>
                <p:cNvPr id="55" name="Group 54"/>
                <p:cNvGrpSpPr/>
                <p:nvPr/>
              </p:nvGrpSpPr>
              <p:grpSpPr>
                <a:xfrm>
                  <a:off x="1352496" y="27302066"/>
                  <a:ext cx="1645920" cy="1645920"/>
                  <a:chOff x="14132887" y="30909416"/>
                  <a:chExt cx="1645920" cy="1645920"/>
                </a:xfrm>
              </p:grpSpPr>
              <p:pic>
                <p:nvPicPr>
                  <p:cNvPr id="58" name="Picture 57"/>
                  <p:cNvPicPr>
                    <a:picLocks noChangeAspect="1"/>
                  </p:cNvPicPr>
                  <p:nvPr/>
                </p:nvPicPr>
                <p:blipFill rotWithShape="1">
                  <a:blip r:embed="rId12" cstate="print">
                    <a:extLst>
                      <a:ext uri="{28A0092B-C50C-407E-A947-70E740481C1C}">
                        <a14:useLocalDpi xmlns:a14="http://schemas.microsoft.com/office/drawing/2010/main" val="0"/>
                      </a:ext>
                    </a:extLst>
                  </a:blip>
                  <a:srcRect t="27873" r="68067" b="-1"/>
                  <a:stretch/>
                </p:blipFill>
                <p:spPr>
                  <a:xfrm>
                    <a:off x="14132887" y="30909416"/>
                    <a:ext cx="1645920" cy="1645920"/>
                  </a:xfrm>
                  <a:prstGeom prst="ellipse">
                    <a:avLst/>
                  </a:prstGeom>
                </p:spPr>
              </p:pic>
              <p:sp>
                <p:nvSpPr>
                  <p:cNvPr id="60" name="TextBox 59"/>
                  <p:cNvSpPr txBox="1"/>
                  <p:nvPr/>
                </p:nvSpPr>
                <p:spPr>
                  <a:xfrm rot="20028308">
                    <a:off x="14264515" y="31512175"/>
                    <a:ext cx="1463040" cy="457200"/>
                  </a:xfrm>
                  <a:prstGeom prst="rect">
                    <a:avLst/>
                  </a:prstGeom>
                </p:spPr>
                <p:txBody>
                  <a:bodyPr wrap="square" numCol="1" spcCol="640080" rtlCol="0">
                    <a:spAutoFit/>
                  </a:bodyPr>
                  <a:lstStyle/>
                  <a:p>
                    <a:pPr algn="just"/>
                    <a:r>
                      <a:rPr lang="en-US" sz="2000" b="1" dirty="0" smtClean="0">
                        <a:solidFill>
                          <a:schemeClr val="bg1"/>
                        </a:solidFill>
                      </a:rPr>
                      <a:t>EXAMPLE</a:t>
                    </a:r>
                  </a:p>
                </p:txBody>
              </p:sp>
            </p:grpSp>
            <p:sp>
              <p:nvSpPr>
                <p:cNvPr id="49" name="Oval 48"/>
                <p:cNvSpPr/>
                <p:nvPr/>
              </p:nvSpPr>
              <p:spPr>
                <a:xfrm>
                  <a:off x="1352496" y="27302066"/>
                  <a:ext cx="1645920" cy="164592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0" name="Group 19"/>
            <p:cNvGrpSpPr/>
            <p:nvPr/>
          </p:nvGrpSpPr>
          <p:grpSpPr>
            <a:xfrm>
              <a:off x="3201820" y="27020405"/>
              <a:ext cx="2872251" cy="3308883"/>
              <a:chOff x="3201820" y="27085719"/>
              <a:chExt cx="2872251" cy="3308883"/>
            </a:xfrm>
          </p:grpSpPr>
          <p:sp>
            <p:nvSpPr>
              <p:cNvPr id="39" name="Text Placeholder 16"/>
              <p:cNvSpPr txBox="1">
                <a:spLocks/>
              </p:cNvSpPr>
              <p:nvPr/>
            </p:nvSpPr>
            <p:spPr>
              <a:xfrm>
                <a:off x="3201820" y="2914670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lumOff val="25000"/>
                      </a:schemeClr>
                    </a:solidFill>
                  </a:rPr>
                  <a:t>Simeon Brown</a:t>
                </a:r>
              </a:p>
            </p:txBody>
          </p:sp>
          <p:grpSp>
            <p:nvGrpSpPr>
              <p:cNvPr id="9" name="Group 8"/>
              <p:cNvGrpSpPr/>
              <p:nvPr/>
            </p:nvGrpSpPr>
            <p:grpSpPr>
              <a:xfrm>
                <a:off x="3609243" y="27085719"/>
                <a:ext cx="2057404" cy="2046184"/>
                <a:chOff x="3609243" y="27085719"/>
                <a:chExt cx="2057404" cy="2046184"/>
              </a:xfrm>
            </p:grpSpPr>
            <p:pic>
              <p:nvPicPr>
                <p:cNvPr id="48" name="Picture 4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9243" y="27085719"/>
                  <a:ext cx="2057404" cy="2046184"/>
                </a:xfrm>
                <a:prstGeom prst="rect">
                  <a:avLst/>
                </a:prstGeom>
              </p:spPr>
            </p:pic>
            <p:sp>
              <p:nvSpPr>
                <p:cNvPr id="52" name="Oval 51"/>
                <p:cNvSpPr/>
                <p:nvPr/>
              </p:nvSpPr>
              <p:spPr>
                <a:xfrm>
                  <a:off x="3800484" y="27285851"/>
                  <a:ext cx="1645920" cy="1645920"/>
                </a:xfrm>
                <a:prstGeom prst="ellipse">
                  <a:avLst/>
                </a:prstGeom>
                <a:blipFill dpi="0" rotWithShape="1">
                  <a:blip r:embed="rId14"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3" name="Group 12"/>
            <p:cNvGrpSpPr/>
            <p:nvPr/>
          </p:nvGrpSpPr>
          <p:grpSpPr>
            <a:xfrm>
              <a:off x="8235709" y="27036620"/>
              <a:ext cx="3002160" cy="3292669"/>
              <a:chOff x="8235709" y="27101934"/>
              <a:chExt cx="3002160" cy="3292669"/>
            </a:xfrm>
          </p:grpSpPr>
          <p:sp>
            <p:nvSpPr>
              <p:cNvPr id="47" name="Text Placeholder 16"/>
              <p:cNvSpPr txBox="1">
                <a:spLocks/>
              </p:cNvSpPr>
              <p:nvPr/>
            </p:nvSpPr>
            <p:spPr>
              <a:xfrm>
                <a:off x="8235709" y="2914671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lumOff val="25000"/>
                      </a:schemeClr>
                    </a:solidFill>
                  </a:rPr>
                  <a:t>Josh Turner</a:t>
                </a:r>
              </a:p>
            </p:txBody>
          </p:sp>
          <p:pic>
            <p:nvPicPr>
              <p:cNvPr id="53" name="Picture 5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08087" y="27101934"/>
                <a:ext cx="2057404" cy="2046184"/>
              </a:xfrm>
              <a:prstGeom prst="rect">
                <a:avLst/>
              </a:prstGeom>
            </p:spPr>
          </p:pic>
          <p:sp>
            <p:nvSpPr>
              <p:cNvPr id="54" name="Oval 53"/>
              <p:cNvSpPr/>
              <p:nvPr/>
            </p:nvSpPr>
            <p:spPr>
              <a:xfrm>
                <a:off x="8900695" y="27310465"/>
                <a:ext cx="1645920" cy="1645920"/>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25" name="Group 24"/>
            <p:cNvGrpSpPr/>
            <p:nvPr/>
          </p:nvGrpSpPr>
          <p:grpSpPr>
            <a:xfrm>
              <a:off x="5664309" y="27020405"/>
              <a:ext cx="3002160" cy="3308884"/>
              <a:chOff x="5664309" y="27020405"/>
              <a:chExt cx="3002160" cy="3308884"/>
            </a:xfrm>
          </p:grpSpPr>
          <p:grpSp>
            <p:nvGrpSpPr>
              <p:cNvPr id="14" name="Group 13"/>
              <p:cNvGrpSpPr/>
              <p:nvPr/>
            </p:nvGrpSpPr>
            <p:grpSpPr>
              <a:xfrm>
                <a:off x="5664309" y="27020405"/>
                <a:ext cx="3002160" cy="3308884"/>
                <a:chOff x="5664309" y="27085719"/>
                <a:chExt cx="3002160" cy="3308884"/>
              </a:xfrm>
            </p:grpSpPr>
            <p:sp>
              <p:nvSpPr>
                <p:cNvPr id="42" name="Text Placeholder 16"/>
                <p:cNvSpPr txBox="1">
                  <a:spLocks/>
                </p:cNvSpPr>
                <p:nvPr/>
              </p:nvSpPr>
              <p:spPr>
                <a:xfrm>
                  <a:off x="5664309" y="2914671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lumOff val="25000"/>
                        </a:schemeClr>
                      </a:solidFill>
                    </a:rPr>
                    <a:t>Patricia </a:t>
                  </a:r>
                  <a:r>
                    <a:rPr lang="en-US" dirty="0" err="1" smtClean="0">
                      <a:solidFill>
                        <a:schemeClr val="tx1">
                          <a:lumMod val="75000"/>
                          <a:lumOff val="25000"/>
                        </a:schemeClr>
                      </a:solidFill>
                    </a:rPr>
                    <a:t>Abduragimova</a:t>
                  </a:r>
                  <a:endParaRPr lang="en-US" dirty="0" smtClean="0">
                    <a:solidFill>
                      <a:schemeClr val="tx1">
                        <a:lumMod val="75000"/>
                        <a:lumOff val="25000"/>
                      </a:schemeClr>
                    </a:solidFill>
                  </a:endParaRPr>
                </a:p>
              </p:txBody>
            </p:sp>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36687" y="27085719"/>
                  <a:ext cx="2057404" cy="2046184"/>
                </a:xfrm>
                <a:prstGeom prst="rect">
                  <a:avLst/>
                </a:prstGeom>
              </p:spPr>
            </p:pic>
          </p:grpSp>
          <p:sp>
            <p:nvSpPr>
              <p:cNvPr id="94" name="Oval 93"/>
              <p:cNvSpPr/>
              <p:nvPr/>
            </p:nvSpPr>
            <p:spPr>
              <a:xfrm>
                <a:off x="6335511" y="27218999"/>
                <a:ext cx="1645920" cy="1645920"/>
              </a:xfrm>
              <a:prstGeom prst="ellipse">
                <a:avLst/>
              </a:prstGeom>
              <a:blipFill dpi="0" rotWithShape="1">
                <a:blip r:embed="rId16">
                  <a:extLst>
                    <a:ext uri="{BEBA8EAE-BF5A-486C-A8C5-ECC9F3942E4B}">
                      <a14:imgProps xmlns:a14="http://schemas.microsoft.com/office/drawing/2010/main">
                        <a14:imgLayer r:embed="rId17">
                          <a14:imgEffect>
                            <a14:sharpenSoften amount="82000"/>
                          </a14:imgEffect>
                          <a14:imgEffect>
                            <a14:colorTemperature colorTemp="5844"/>
                          </a14:imgEffect>
                          <a14:imgEffect>
                            <a14:saturation sat="99000"/>
                          </a14:imgEffect>
                          <a14:imgEffect>
                            <a14:brightnessContrast bright="-28000" contrast="-11000"/>
                          </a14:imgEffect>
                        </a14:imgLayer>
                      </a14:imgProps>
                    </a:ext>
                    <a:ext uri="{28A0092B-C50C-407E-A947-70E740481C1C}">
                      <a14:useLocalDpi xmlns:a14="http://schemas.microsoft.com/office/drawing/2010/main" val="0"/>
                    </a:ext>
                  </a:extLst>
                </a:blip>
                <a:srcRect/>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2" name="TextBox 1"/>
          <p:cNvSpPr txBox="1"/>
          <p:nvPr/>
        </p:nvSpPr>
        <p:spPr>
          <a:xfrm>
            <a:off x="13122902" y="11818477"/>
            <a:ext cx="6510611" cy="584775"/>
          </a:xfrm>
          <a:prstGeom prst="rect">
            <a:avLst/>
          </a:prstGeom>
        </p:spPr>
        <p:txBody>
          <a:bodyPr wrap="square" numCol="1" spcCol="640080" rtlCol="0">
            <a:spAutoFit/>
          </a:bodyPr>
          <a:lstStyle/>
          <a:p>
            <a:pPr algn="just"/>
            <a:r>
              <a:rPr lang="en-US" sz="3200" dirty="0" smtClean="0">
                <a:solidFill>
                  <a:schemeClr val="tx1">
                    <a:lumMod val="75000"/>
                    <a:lumOff val="25000"/>
                  </a:schemeClr>
                </a:solidFill>
              </a:rPr>
              <a:t>Groundwork USA, Groundwork RVA</a:t>
            </a:r>
          </a:p>
        </p:txBody>
      </p:sp>
      <p:sp>
        <p:nvSpPr>
          <p:cNvPr id="128" name="TextBox 127"/>
          <p:cNvSpPr txBox="1"/>
          <p:nvPr/>
        </p:nvSpPr>
        <p:spPr>
          <a:xfrm>
            <a:off x="16809544" y="13106375"/>
            <a:ext cx="913961" cy="461665"/>
          </a:xfrm>
          <a:prstGeom prst="rect">
            <a:avLst/>
          </a:prstGeom>
          <a:noFill/>
        </p:spPr>
        <p:txBody>
          <a:bodyPr wrap="square" rtlCol="0">
            <a:spAutoFit/>
          </a:bodyPr>
          <a:lstStyle/>
          <a:p>
            <a:r>
              <a:rPr lang="en-US" sz="2400" dirty="0" smtClean="0">
                <a:solidFill>
                  <a:schemeClr val="tx1">
                    <a:lumMod val="75000"/>
                    <a:lumOff val="25000"/>
                  </a:schemeClr>
                </a:solidFill>
                <a:latin typeface="+mj-lt"/>
              </a:rPr>
              <a:t>1994</a:t>
            </a:r>
          </a:p>
        </p:txBody>
      </p:sp>
      <p:pic>
        <p:nvPicPr>
          <p:cNvPr id="119" name="Picture 118"/>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43" b="100000" l="5629" r="89869"/>
                    </a14:imgEffect>
                  </a14:imgLayer>
                </a14:imgProps>
              </a:ext>
              <a:ext uri="{28A0092B-C50C-407E-A947-70E740481C1C}">
                <a14:useLocalDpi xmlns:a14="http://schemas.microsoft.com/office/drawing/2010/main" val="0"/>
              </a:ext>
            </a:extLst>
          </a:blip>
          <a:srcRect l="5891" r="8182"/>
          <a:stretch/>
        </p:blipFill>
        <p:spPr>
          <a:xfrm>
            <a:off x="22668504" y="13045978"/>
            <a:ext cx="4209243" cy="3747230"/>
          </a:xfrm>
          <a:prstGeom prst="rect">
            <a:avLst/>
          </a:prstGeom>
        </p:spPr>
      </p:pic>
      <p:sp>
        <p:nvSpPr>
          <p:cNvPr id="120" name="TextBox 119"/>
          <p:cNvSpPr txBox="1"/>
          <p:nvPr/>
        </p:nvSpPr>
        <p:spPr>
          <a:xfrm>
            <a:off x="26032856" y="13106375"/>
            <a:ext cx="969487" cy="461664"/>
          </a:xfrm>
          <a:prstGeom prst="rect">
            <a:avLst/>
          </a:prstGeom>
          <a:noFill/>
        </p:spPr>
        <p:txBody>
          <a:bodyPr wrap="square" rtlCol="0">
            <a:spAutoFit/>
          </a:bodyPr>
          <a:lstStyle/>
          <a:p>
            <a:r>
              <a:rPr lang="en-US" sz="2400" dirty="0" smtClean="0">
                <a:solidFill>
                  <a:schemeClr val="tx1">
                    <a:lumMod val="75000"/>
                    <a:lumOff val="25000"/>
                  </a:schemeClr>
                </a:solidFill>
                <a:latin typeface="+mj-lt"/>
              </a:rPr>
              <a:t>2006</a:t>
            </a:r>
          </a:p>
        </p:txBody>
      </p:sp>
      <p:grpSp>
        <p:nvGrpSpPr>
          <p:cNvPr id="46" name="Group 45"/>
          <p:cNvGrpSpPr/>
          <p:nvPr/>
        </p:nvGrpSpPr>
        <p:grpSpPr>
          <a:xfrm>
            <a:off x="13357283" y="16772165"/>
            <a:ext cx="2282256" cy="3770435"/>
            <a:chOff x="14942862" y="19454911"/>
            <a:chExt cx="2282256" cy="3770435"/>
          </a:xfrm>
        </p:grpSpPr>
        <p:sp>
          <p:nvSpPr>
            <p:cNvPr id="139" name="TextBox 138"/>
            <p:cNvSpPr txBox="1"/>
            <p:nvPr/>
          </p:nvSpPr>
          <p:spPr>
            <a:xfrm>
              <a:off x="14942862" y="19454911"/>
              <a:ext cx="2282256" cy="707886"/>
            </a:xfrm>
            <a:prstGeom prst="rect">
              <a:avLst/>
            </a:prstGeom>
            <a:noFill/>
          </p:spPr>
          <p:txBody>
            <a:bodyPr wrap="square" rtlCol="0">
              <a:spAutoFit/>
            </a:bodyPr>
            <a:lstStyle/>
            <a:p>
              <a:r>
                <a:rPr lang="en-US" sz="2000" b="1" dirty="0" smtClean="0">
                  <a:solidFill>
                    <a:schemeClr val="tx1">
                      <a:lumMod val="75000"/>
                      <a:lumOff val="25000"/>
                    </a:schemeClr>
                  </a:solidFill>
                  <a:latin typeface="+mj-lt"/>
                </a:rPr>
                <a:t>Land Surface Temperature (°F)</a:t>
              </a:r>
            </a:p>
          </p:txBody>
        </p:sp>
        <p:grpSp>
          <p:nvGrpSpPr>
            <p:cNvPr id="140" name="Group 139"/>
            <p:cNvGrpSpPr/>
            <p:nvPr/>
          </p:nvGrpSpPr>
          <p:grpSpPr>
            <a:xfrm>
              <a:off x="15039017" y="20178819"/>
              <a:ext cx="2186101" cy="3046527"/>
              <a:chOff x="150096" y="4483568"/>
              <a:chExt cx="1322492" cy="2219302"/>
            </a:xfrm>
          </p:grpSpPr>
          <p:grpSp>
            <p:nvGrpSpPr>
              <p:cNvPr id="141" name="Group 140"/>
              <p:cNvGrpSpPr/>
              <p:nvPr/>
            </p:nvGrpSpPr>
            <p:grpSpPr>
              <a:xfrm>
                <a:off x="150097" y="6456243"/>
                <a:ext cx="1223021" cy="246627"/>
                <a:chOff x="150097" y="6371787"/>
                <a:chExt cx="1223021" cy="246627"/>
              </a:xfrm>
            </p:grpSpPr>
            <p:sp>
              <p:nvSpPr>
                <p:cNvPr id="170" name="TextBox 169"/>
                <p:cNvSpPr txBox="1"/>
                <p:nvPr/>
              </p:nvSpPr>
              <p:spPr>
                <a:xfrm>
                  <a:off x="468675" y="6371787"/>
                  <a:ext cx="904443" cy="246627"/>
                </a:xfrm>
                <a:prstGeom prst="rect">
                  <a:avLst/>
                </a:prstGeom>
                <a:noFill/>
              </p:spPr>
              <p:txBody>
                <a:bodyPr wrap="square" rtlCol="0">
                  <a:spAutoFit/>
                </a:bodyPr>
                <a:lstStyle/>
                <a:p>
                  <a:r>
                    <a:rPr lang="en-US" sz="1600" dirty="0" smtClean="0">
                      <a:solidFill>
                        <a:schemeClr val="tx1">
                          <a:lumMod val="75000"/>
                          <a:lumOff val="25000"/>
                        </a:schemeClr>
                      </a:solidFill>
                      <a:latin typeface="+mj-lt"/>
                    </a:rPr>
                    <a:t>96.8 – 104</a:t>
                  </a:r>
                </a:p>
              </p:txBody>
            </p:sp>
            <p:pic>
              <p:nvPicPr>
                <p:cNvPr id="171" name="Picture 170"/>
                <p:cNvPicPr>
                  <a:picLocks noChangeAspect="1"/>
                </p:cNvPicPr>
                <p:nvPr/>
              </p:nvPicPr>
              <p:blipFill rotWithShape="1">
                <a:blip r:embed="rId20" cstate="print">
                  <a:extLst>
                    <a:ext uri="{28A0092B-C50C-407E-A947-70E740481C1C}">
                      <a14:useLocalDpi xmlns:a14="http://schemas.microsoft.com/office/drawing/2010/main" val="0"/>
                    </a:ext>
                  </a:extLst>
                </a:blip>
                <a:srcRect l="3272" t="92362" r="92196" b="4372"/>
                <a:stretch/>
              </p:blipFill>
              <p:spPr>
                <a:xfrm>
                  <a:off x="150097" y="6408448"/>
                  <a:ext cx="365760" cy="203676"/>
                </a:xfrm>
                <a:prstGeom prst="rect">
                  <a:avLst/>
                </a:prstGeom>
              </p:spPr>
            </p:pic>
          </p:grpSp>
          <p:grpSp>
            <p:nvGrpSpPr>
              <p:cNvPr id="142" name="Group 141"/>
              <p:cNvGrpSpPr/>
              <p:nvPr/>
            </p:nvGrpSpPr>
            <p:grpSpPr>
              <a:xfrm>
                <a:off x="150096" y="4483568"/>
                <a:ext cx="1322492" cy="2001952"/>
                <a:chOff x="150096" y="4483568"/>
                <a:chExt cx="1322492" cy="2001952"/>
              </a:xfrm>
            </p:grpSpPr>
            <p:grpSp>
              <p:nvGrpSpPr>
                <p:cNvPr id="143" name="Group 142"/>
                <p:cNvGrpSpPr/>
                <p:nvPr/>
              </p:nvGrpSpPr>
              <p:grpSpPr>
                <a:xfrm>
                  <a:off x="150097" y="4483568"/>
                  <a:ext cx="1223022" cy="250791"/>
                  <a:chOff x="150097" y="4483568"/>
                  <a:chExt cx="1223022" cy="250791"/>
                </a:xfrm>
              </p:grpSpPr>
              <p:pic>
                <p:nvPicPr>
                  <p:cNvPr id="168" name="Picture 167"/>
                  <p:cNvPicPr>
                    <a:picLocks noChangeAspect="1"/>
                  </p:cNvPicPr>
                  <p:nvPr/>
                </p:nvPicPr>
                <p:blipFill rotWithShape="1">
                  <a:blip r:embed="rId20" cstate="print">
                    <a:extLst>
                      <a:ext uri="{28A0092B-C50C-407E-A947-70E740481C1C}">
                        <a14:useLocalDpi xmlns:a14="http://schemas.microsoft.com/office/drawing/2010/main" val="0"/>
                      </a:ext>
                    </a:extLst>
                  </a:blip>
                  <a:srcRect l="3272" t="62094" r="92196" b="34305"/>
                  <a:stretch/>
                </p:blipFill>
                <p:spPr>
                  <a:xfrm>
                    <a:off x="150097" y="4509775"/>
                    <a:ext cx="365760" cy="224584"/>
                  </a:xfrm>
                  <a:prstGeom prst="rect">
                    <a:avLst/>
                  </a:prstGeom>
                </p:spPr>
              </p:pic>
              <p:sp>
                <p:nvSpPr>
                  <p:cNvPr id="169" name="TextBox 168"/>
                  <p:cNvSpPr txBox="1"/>
                  <p:nvPr/>
                </p:nvSpPr>
                <p:spPr>
                  <a:xfrm>
                    <a:off x="468676" y="4483568"/>
                    <a:ext cx="904443"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37 – 75.2</a:t>
                    </a:r>
                  </a:p>
                </p:txBody>
              </p:sp>
            </p:grpSp>
            <p:grpSp>
              <p:nvGrpSpPr>
                <p:cNvPr id="144" name="Group 143"/>
                <p:cNvGrpSpPr/>
                <p:nvPr/>
              </p:nvGrpSpPr>
              <p:grpSpPr>
                <a:xfrm>
                  <a:off x="150097" y="4701122"/>
                  <a:ext cx="1223022" cy="246626"/>
                  <a:chOff x="150097" y="4699093"/>
                  <a:chExt cx="1223022" cy="246626"/>
                </a:xfrm>
              </p:grpSpPr>
              <p:sp>
                <p:nvSpPr>
                  <p:cNvPr id="166" name="TextBox 165"/>
                  <p:cNvSpPr txBox="1"/>
                  <p:nvPr/>
                </p:nvSpPr>
                <p:spPr>
                  <a:xfrm>
                    <a:off x="468676" y="4699093"/>
                    <a:ext cx="904443"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75.2 - 77</a:t>
                    </a:r>
                  </a:p>
                </p:txBody>
              </p:sp>
              <p:pic>
                <p:nvPicPr>
                  <p:cNvPr id="167" name="Picture 166"/>
                  <p:cNvPicPr>
                    <a:picLocks noChangeAspect="1"/>
                  </p:cNvPicPr>
                  <p:nvPr/>
                </p:nvPicPr>
                <p:blipFill rotWithShape="1">
                  <a:blip r:embed="rId20" cstate="print">
                    <a:extLst>
                      <a:ext uri="{28A0092B-C50C-407E-A947-70E740481C1C}">
                        <a14:useLocalDpi xmlns:a14="http://schemas.microsoft.com/office/drawing/2010/main" val="0"/>
                      </a:ext>
                    </a:extLst>
                  </a:blip>
                  <a:srcRect l="3272" t="65798" r="92196" b="30963"/>
                  <a:stretch/>
                </p:blipFill>
                <p:spPr>
                  <a:xfrm>
                    <a:off x="150097" y="4736604"/>
                    <a:ext cx="365760" cy="201976"/>
                  </a:xfrm>
                  <a:prstGeom prst="rect">
                    <a:avLst/>
                  </a:prstGeom>
                </p:spPr>
              </p:pic>
            </p:grpSp>
            <p:grpSp>
              <p:nvGrpSpPr>
                <p:cNvPr id="145" name="Group 144"/>
                <p:cNvGrpSpPr/>
                <p:nvPr/>
              </p:nvGrpSpPr>
              <p:grpSpPr>
                <a:xfrm>
                  <a:off x="150097" y="4918676"/>
                  <a:ext cx="1223022" cy="246626"/>
                  <a:chOff x="150097" y="4923299"/>
                  <a:chExt cx="1223022" cy="246626"/>
                </a:xfrm>
              </p:grpSpPr>
              <p:sp>
                <p:nvSpPr>
                  <p:cNvPr id="164" name="TextBox 163"/>
                  <p:cNvSpPr txBox="1"/>
                  <p:nvPr/>
                </p:nvSpPr>
                <p:spPr>
                  <a:xfrm>
                    <a:off x="468676" y="4923299"/>
                    <a:ext cx="904443"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77 – 78.8</a:t>
                    </a:r>
                  </a:p>
                </p:txBody>
              </p:sp>
              <p:pic>
                <p:nvPicPr>
                  <p:cNvPr id="165" name="Picture 164"/>
                  <p:cNvPicPr>
                    <a:picLocks noChangeAspect="1"/>
                  </p:cNvPicPr>
                  <p:nvPr/>
                </p:nvPicPr>
                <p:blipFill rotWithShape="1">
                  <a:blip r:embed="rId20" cstate="print">
                    <a:extLst>
                      <a:ext uri="{28A0092B-C50C-407E-A947-70E740481C1C}">
                        <a14:useLocalDpi xmlns:a14="http://schemas.microsoft.com/office/drawing/2010/main" val="0"/>
                      </a:ext>
                    </a:extLst>
                  </a:blip>
                  <a:srcRect l="3272" t="69054" r="92196" b="27530"/>
                  <a:stretch/>
                </p:blipFill>
                <p:spPr>
                  <a:xfrm>
                    <a:off x="150097" y="4955302"/>
                    <a:ext cx="365760" cy="212992"/>
                  </a:xfrm>
                  <a:prstGeom prst="rect">
                    <a:avLst/>
                  </a:prstGeom>
                </p:spPr>
              </p:pic>
            </p:grpSp>
            <p:grpSp>
              <p:nvGrpSpPr>
                <p:cNvPr id="146" name="Group 145"/>
                <p:cNvGrpSpPr/>
                <p:nvPr/>
              </p:nvGrpSpPr>
              <p:grpSpPr>
                <a:xfrm>
                  <a:off x="150097" y="5136230"/>
                  <a:ext cx="1292683" cy="248668"/>
                  <a:chOff x="150097" y="5119732"/>
                  <a:chExt cx="1292683" cy="248668"/>
                </a:xfrm>
              </p:grpSpPr>
              <p:sp>
                <p:nvSpPr>
                  <p:cNvPr id="162" name="TextBox 161"/>
                  <p:cNvSpPr txBox="1"/>
                  <p:nvPr/>
                </p:nvSpPr>
                <p:spPr>
                  <a:xfrm>
                    <a:off x="468676" y="5119732"/>
                    <a:ext cx="974104"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78.8 – 80.6</a:t>
                    </a:r>
                  </a:p>
                </p:txBody>
              </p:sp>
              <p:pic>
                <p:nvPicPr>
                  <p:cNvPr id="163" name="Picture 162"/>
                  <p:cNvPicPr>
                    <a:picLocks noChangeAspect="1"/>
                  </p:cNvPicPr>
                  <p:nvPr/>
                </p:nvPicPr>
                <p:blipFill rotWithShape="1">
                  <a:blip r:embed="rId20" cstate="print">
                    <a:extLst>
                      <a:ext uri="{28A0092B-C50C-407E-A947-70E740481C1C}">
                        <a14:useLocalDpi xmlns:a14="http://schemas.microsoft.com/office/drawing/2010/main" val="0"/>
                      </a:ext>
                    </a:extLst>
                  </a:blip>
                  <a:srcRect l="3272" t="72218" r="92196" b="24249"/>
                  <a:stretch/>
                </p:blipFill>
                <p:spPr>
                  <a:xfrm>
                    <a:off x="150097" y="5148063"/>
                    <a:ext cx="365760" cy="220337"/>
                  </a:xfrm>
                  <a:prstGeom prst="rect">
                    <a:avLst/>
                  </a:prstGeom>
                </p:spPr>
              </p:pic>
            </p:grpSp>
            <p:grpSp>
              <p:nvGrpSpPr>
                <p:cNvPr id="147" name="Group 146"/>
                <p:cNvGrpSpPr/>
                <p:nvPr/>
              </p:nvGrpSpPr>
              <p:grpSpPr>
                <a:xfrm>
                  <a:off x="150097" y="5353784"/>
                  <a:ext cx="1279440" cy="246626"/>
                  <a:chOff x="150097" y="5336206"/>
                  <a:chExt cx="1279440" cy="246626"/>
                </a:xfrm>
              </p:grpSpPr>
              <p:sp>
                <p:nvSpPr>
                  <p:cNvPr id="160" name="TextBox 159"/>
                  <p:cNvSpPr txBox="1"/>
                  <p:nvPr/>
                </p:nvSpPr>
                <p:spPr>
                  <a:xfrm>
                    <a:off x="468676" y="5336206"/>
                    <a:ext cx="960861"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80.6 – 82.4</a:t>
                    </a:r>
                  </a:p>
                </p:txBody>
              </p:sp>
              <p:pic>
                <p:nvPicPr>
                  <p:cNvPr id="161" name="Picture 160"/>
                  <p:cNvPicPr>
                    <a:picLocks noChangeAspect="1"/>
                  </p:cNvPicPr>
                  <p:nvPr/>
                </p:nvPicPr>
                <p:blipFill rotWithShape="1">
                  <a:blip r:embed="rId20" cstate="print">
                    <a:extLst>
                      <a:ext uri="{28A0092B-C50C-407E-A947-70E740481C1C}">
                        <a14:useLocalDpi xmlns:a14="http://schemas.microsoft.com/office/drawing/2010/main" val="0"/>
                      </a:ext>
                    </a:extLst>
                  </a:blip>
                  <a:srcRect l="3272" t="75633" r="92196" b="21128"/>
                  <a:stretch/>
                </p:blipFill>
                <p:spPr>
                  <a:xfrm>
                    <a:off x="150097" y="5373717"/>
                    <a:ext cx="365760" cy="201977"/>
                  </a:xfrm>
                  <a:prstGeom prst="rect">
                    <a:avLst/>
                  </a:prstGeom>
                </p:spPr>
              </p:pic>
            </p:grpSp>
            <p:grpSp>
              <p:nvGrpSpPr>
                <p:cNvPr id="148" name="Group 147"/>
                <p:cNvGrpSpPr/>
                <p:nvPr/>
              </p:nvGrpSpPr>
              <p:grpSpPr>
                <a:xfrm>
                  <a:off x="150096" y="5571338"/>
                  <a:ext cx="1292684" cy="246626"/>
                  <a:chOff x="150832" y="5531879"/>
                  <a:chExt cx="1249148" cy="246626"/>
                </a:xfrm>
              </p:grpSpPr>
              <p:sp>
                <p:nvSpPr>
                  <p:cNvPr id="158" name="TextBox 157"/>
                  <p:cNvSpPr txBox="1"/>
                  <p:nvPr/>
                </p:nvSpPr>
                <p:spPr>
                  <a:xfrm>
                    <a:off x="468676" y="5531879"/>
                    <a:ext cx="931304" cy="246626"/>
                  </a:xfrm>
                  <a:prstGeom prst="rect">
                    <a:avLst/>
                  </a:prstGeom>
                  <a:noFill/>
                </p:spPr>
                <p:txBody>
                  <a:bodyPr wrap="square" rtlCol="0">
                    <a:spAutoFit/>
                  </a:bodyPr>
                  <a:lstStyle/>
                  <a:p>
                    <a:r>
                      <a:rPr lang="en-US" sz="1600" dirty="0" smtClean="0">
                        <a:solidFill>
                          <a:schemeClr val="tx1">
                            <a:lumMod val="75000"/>
                            <a:lumOff val="25000"/>
                          </a:schemeClr>
                        </a:solidFill>
                      </a:rPr>
                      <a:t>82.4 – 84.2</a:t>
                    </a:r>
                  </a:p>
                </p:txBody>
              </p:sp>
              <p:pic>
                <p:nvPicPr>
                  <p:cNvPr id="159" name="Picture 158"/>
                  <p:cNvPicPr>
                    <a:picLocks noChangeAspect="1"/>
                  </p:cNvPicPr>
                  <p:nvPr/>
                </p:nvPicPr>
                <p:blipFill rotWithShape="1">
                  <a:blip r:embed="rId20" cstate="print">
                    <a:extLst>
                      <a:ext uri="{28A0092B-C50C-407E-A947-70E740481C1C}">
                        <a14:useLocalDpi xmlns:a14="http://schemas.microsoft.com/office/drawing/2010/main" val="0"/>
                      </a:ext>
                    </a:extLst>
                  </a:blip>
                  <a:srcRect l="3272" t="78872" r="92196" b="17889"/>
                  <a:stretch/>
                </p:blipFill>
                <p:spPr>
                  <a:xfrm>
                    <a:off x="150832" y="5569390"/>
                    <a:ext cx="353442" cy="201976"/>
                  </a:xfrm>
                  <a:prstGeom prst="rect">
                    <a:avLst/>
                  </a:prstGeom>
                </p:spPr>
              </p:pic>
            </p:grpSp>
            <p:grpSp>
              <p:nvGrpSpPr>
                <p:cNvPr id="149" name="Group 148"/>
                <p:cNvGrpSpPr/>
                <p:nvPr/>
              </p:nvGrpSpPr>
              <p:grpSpPr>
                <a:xfrm>
                  <a:off x="150097" y="5803580"/>
                  <a:ext cx="1169665" cy="246626"/>
                  <a:chOff x="150097" y="5728514"/>
                  <a:chExt cx="1169665" cy="246626"/>
                </a:xfrm>
              </p:grpSpPr>
              <p:sp>
                <p:nvSpPr>
                  <p:cNvPr id="156" name="TextBox 155"/>
                  <p:cNvSpPr txBox="1"/>
                  <p:nvPr/>
                </p:nvSpPr>
                <p:spPr>
                  <a:xfrm>
                    <a:off x="468676" y="5728514"/>
                    <a:ext cx="851086"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84.2 - 86</a:t>
                    </a:r>
                  </a:p>
                </p:txBody>
              </p:sp>
              <p:pic>
                <p:nvPicPr>
                  <p:cNvPr id="157" name="Picture 156"/>
                  <p:cNvPicPr>
                    <a:picLocks noChangeAspect="1"/>
                  </p:cNvPicPr>
                  <p:nvPr/>
                </p:nvPicPr>
                <p:blipFill rotWithShape="1">
                  <a:blip r:embed="rId20" cstate="print">
                    <a:extLst>
                      <a:ext uri="{28A0092B-C50C-407E-A947-70E740481C1C}">
                        <a14:useLocalDpi xmlns:a14="http://schemas.microsoft.com/office/drawing/2010/main" val="0"/>
                      </a:ext>
                    </a:extLst>
                  </a:blip>
                  <a:srcRect l="3272" t="82464" r="92196" b="14356"/>
                  <a:stretch/>
                </p:blipFill>
                <p:spPr>
                  <a:xfrm>
                    <a:off x="150097" y="5767861"/>
                    <a:ext cx="365760" cy="198304"/>
                  </a:xfrm>
                  <a:prstGeom prst="rect">
                    <a:avLst/>
                  </a:prstGeom>
                </p:spPr>
              </p:pic>
            </p:grpSp>
            <p:grpSp>
              <p:nvGrpSpPr>
                <p:cNvPr id="150" name="Group 149"/>
                <p:cNvGrpSpPr/>
                <p:nvPr/>
              </p:nvGrpSpPr>
              <p:grpSpPr>
                <a:xfrm>
                  <a:off x="150097" y="6021134"/>
                  <a:ext cx="1169665" cy="246626"/>
                  <a:chOff x="150097" y="5938444"/>
                  <a:chExt cx="1169665" cy="246626"/>
                </a:xfrm>
              </p:grpSpPr>
              <p:sp>
                <p:nvSpPr>
                  <p:cNvPr id="154" name="TextBox 153"/>
                  <p:cNvSpPr txBox="1"/>
                  <p:nvPr/>
                </p:nvSpPr>
                <p:spPr>
                  <a:xfrm>
                    <a:off x="468676" y="5938444"/>
                    <a:ext cx="851086" cy="246626"/>
                  </a:xfrm>
                  <a:prstGeom prst="rect">
                    <a:avLst/>
                  </a:prstGeom>
                  <a:noFill/>
                </p:spPr>
                <p:txBody>
                  <a:bodyPr wrap="square" rtlCol="0">
                    <a:spAutoFit/>
                  </a:bodyPr>
                  <a:lstStyle/>
                  <a:p>
                    <a:r>
                      <a:rPr lang="en-US" sz="1600" dirty="0" smtClean="0">
                        <a:solidFill>
                          <a:schemeClr val="tx1">
                            <a:lumMod val="75000"/>
                            <a:lumOff val="25000"/>
                          </a:schemeClr>
                        </a:solidFill>
                        <a:latin typeface="+mj-lt"/>
                      </a:rPr>
                      <a:t>86 – 89.6</a:t>
                    </a:r>
                  </a:p>
                </p:txBody>
              </p:sp>
              <p:pic>
                <p:nvPicPr>
                  <p:cNvPr id="155" name="Picture 154"/>
                  <p:cNvPicPr>
                    <a:picLocks noChangeAspect="1"/>
                  </p:cNvPicPr>
                  <p:nvPr/>
                </p:nvPicPr>
                <p:blipFill rotWithShape="1">
                  <a:blip r:embed="rId20" cstate="print">
                    <a:extLst>
                      <a:ext uri="{28A0092B-C50C-407E-A947-70E740481C1C}">
                        <a14:useLocalDpi xmlns:a14="http://schemas.microsoft.com/office/drawing/2010/main" val="0"/>
                      </a:ext>
                    </a:extLst>
                  </a:blip>
                  <a:srcRect l="3272" t="85644" r="92196" b="10999"/>
                  <a:stretch/>
                </p:blipFill>
                <p:spPr>
                  <a:xfrm>
                    <a:off x="150097" y="5972283"/>
                    <a:ext cx="365760" cy="209321"/>
                  </a:xfrm>
                  <a:prstGeom prst="rect">
                    <a:avLst/>
                  </a:prstGeom>
                </p:spPr>
              </p:pic>
            </p:grpSp>
            <p:grpSp>
              <p:nvGrpSpPr>
                <p:cNvPr id="151" name="Group 150"/>
                <p:cNvGrpSpPr/>
                <p:nvPr/>
              </p:nvGrpSpPr>
              <p:grpSpPr>
                <a:xfrm>
                  <a:off x="150097" y="6238688"/>
                  <a:ext cx="1322491" cy="246832"/>
                  <a:chOff x="150097" y="6171270"/>
                  <a:chExt cx="1322491" cy="246832"/>
                </a:xfrm>
              </p:grpSpPr>
              <p:sp>
                <p:nvSpPr>
                  <p:cNvPr id="152" name="TextBox 151"/>
                  <p:cNvSpPr txBox="1"/>
                  <p:nvPr/>
                </p:nvSpPr>
                <p:spPr>
                  <a:xfrm>
                    <a:off x="468676" y="6171270"/>
                    <a:ext cx="1003912" cy="246627"/>
                  </a:xfrm>
                  <a:prstGeom prst="rect">
                    <a:avLst/>
                  </a:prstGeom>
                  <a:noFill/>
                </p:spPr>
                <p:txBody>
                  <a:bodyPr wrap="square" rtlCol="0">
                    <a:spAutoFit/>
                  </a:bodyPr>
                  <a:lstStyle/>
                  <a:p>
                    <a:r>
                      <a:rPr lang="en-US" sz="1600" dirty="0" smtClean="0">
                        <a:solidFill>
                          <a:schemeClr val="tx1">
                            <a:lumMod val="75000"/>
                            <a:lumOff val="25000"/>
                          </a:schemeClr>
                        </a:solidFill>
                        <a:latin typeface="+mj-lt"/>
                      </a:rPr>
                      <a:t>89.6 – 96.8</a:t>
                    </a:r>
                  </a:p>
                </p:txBody>
              </p:sp>
              <p:pic>
                <p:nvPicPr>
                  <p:cNvPr id="153" name="Picture 152"/>
                  <p:cNvPicPr>
                    <a:picLocks noChangeAspect="1"/>
                  </p:cNvPicPr>
                  <p:nvPr/>
                </p:nvPicPr>
                <p:blipFill rotWithShape="1">
                  <a:blip r:embed="rId20" cstate="print">
                    <a:extLst>
                      <a:ext uri="{28A0092B-C50C-407E-A947-70E740481C1C}">
                        <a14:useLocalDpi xmlns:a14="http://schemas.microsoft.com/office/drawing/2010/main" val="0"/>
                      </a:ext>
                    </a:extLst>
                  </a:blip>
                  <a:srcRect l="3272" t="88883" r="92196" b="7643"/>
                  <a:stretch/>
                </p:blipFill>
                <p:spPr>
                  <a:xfrm>
                    <a:off x="150097" y="6201437"/>
                    <a:ext cx="365760" cy="216665"/>
                  </a:xfrm>
                  <a:prstGeom prst="rect">
                    <a:avLst/>
                  </a:prstGeom>
                </p:spPr>
              </p:pic>
            </p:grpSp>
          </p:grpSp>
        </p:grpSp>
      </p:grpSp>
      <p:sp>
        <p:nvSpPr>
          <p:cNvPr id="133" name="TextBox 132"/>
          <p:cNvSpPr txBox="1"/>
          <p:nvPr/>
        </p:nvSpPr>
        <p:spPr>
          <a:xfrm>
            <a:off x="19015075" y="16817887"/>
            <a:ext cx="1130204" cy="500230"/>
          </a:xfrm>
          <a:prstGeom prst="rect">
            <a:avLst/>
          </a:prstGeom>
          <a:noFill/>
        </p:spPr>
        <p:txBody>
          <a:bodyPr wrap="square" rtlCol="0">
            <a:spAutoFit/>
          </a:bodyPr>
          <a:lstStyle/>
          <a:p>
            <a:r>
              <a:rPr lang="en-US" sz="2400" dirty="0" smtClean="0">
                <a:solidFill>
                  <a:schemeClr val="tx1">
                    <a:lumMod val="75000"/>
                    <a:lumOff val="25000"/>
                  </a:schemeClr>
                </a:solidFill>
                <a:latin typeface="+mj-lt"/>
              </a:rPr>
              <a:t>2010</a:t>
            </a:r>
          </a:p>
        </p:txBody>
      </p:sp>
      <p:pic>
        <p:nvPicPr>
          <p:cNvPr id="137" name="Picture 13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863" b="100000" l="4879" r="90758"/>
                    </a14:imgEffect>
                  </a14:imgLayer>
                </a14:imgProps>
              </a:ext>
              <a:ext uri="{28A0092B-C50C-407E-A947-70E740481C1C}">
                <a14:useLocalDpi xmlns:a14="http://schemas.microsoft.com/office/drawing/2010/main" val="0"/>
              </a:ext>
            </a:extLst>
          </a:blip>
          <a:srcRect l="4878" r="9228"/>
          <a:stretch/>
        </p:blipFill>
        <p:spPr>
          <a:xfrm>
            <a:off x="20375313" y="16859464"/>
            <a:ext cx="4225235" cy="3816362"/>
          </a:xfrm>
          <a:prstGeom prst="rect">
            <a:avLst/>
          </a:prstGeom>
        </p:spPr>
      </p:pic>
      <p:sp>
        <p:nvSpPr>
          <p:cNvPr id="138" name="TextBox 137"/>
          <p:cNvSpPr txBox="1"/>
          <p:nvPr/>
        </p:nvSpPr>
        <p:spPr>
          <a:xfrm>
            <a:off x="23758987" y="16817887"/>
            <a:ext cx="1008744" cy="461665"/>
          </a:xfrm>
          <a:prstGeom prst="rect">
            <a:avLst/>
          </a:prstGeom>
          <a:noFill/>
        </p:spPr>
        <p:txBody>
          <a:bodyPr wrap="square" rtlCol="0">
            <a:spAutoFit/>
          </a:bodyPr>
          <a:lstStyle/>
          <a:p>
            <a:r>
              <a:rPr lang="en-US" sz="2400" dirty="0" smtClean="0">
                <a:solidFill>
                  <a:schemeClr val="tx1">
                    <a:lumMod val="75000"/>
                    <a:lumOff val="25000"/>
                  </a:schemeClr>
                </a:solidFill>
                <a:latin typeface="+mj-lt"/>
              </a:rPr>
              <a:t>2017</a:t>
            </a:r>
          </a:p>
        </p:txBody>
      </p:sp>
      <p:grpSp>
        <p:nvGrpSpPr>
          <p:cNvPr id="244" name="Group 243"/>
          <p:cNvGrpSpPr/>
          <p:nvPr/>
        </p:nvGrpSpPr>
        <p:grpSpPr>
          <a:xfrm>
            <a:off x="892275" y="19192294"/>
            <a:ext cx="11491584" cy="4754880"/>
            <a:chOff x="844816" y="19382797"/>
            <a:chExt cx="11491584" cy="4754880"/>
          </a:xfrm>
        </p:grpSpPr>
        <p:grpSp>
          <p:nvGrpSpPr>
            <p:cNvPr id="223" name="Group 222"/>
            <p:cNvGrpSpPr/>
            <p:nvPr/>
          </p:nvGrpSpPr>
          <p:grpSpPr>
            <a:xfrm>
              <a:off x="10120910" y="23152977"/>
              <a:ext cx="1768923" cy="915407"/>
              <a:chOff x="11417674" y="22005562"/>
              <a:chExt cx="1768923" cy="915407"/>
            </a:xfrm>
          </p:grpSpPr>
          <p:pic>
            <p:nvPicPr>
              <p:cNvPr id="190" name="Picture 189"/>
              <p:cNvPicPr>
                <a:picLocks noChangeAspect="1"/>
              </p:cNvPicPr>
              <p:nvPr/>
            </p:nvPicPr>
            <p:blipFill rotWithShape="1">
              <a:blip r:embed="rId23" cstate="print">
                <a:extLst>
                  <a:ext uri="{28A0092B-C50C-407E-A947-70E740481C1C}">
                    <a14:useLocalDpi xmlns:a14="http://schemas.microsoft.com/office/drawing/2010/main" val="0"/>
                  </a:ext>
                </a:extLst>
              </a:blip>
              <a:srcRect l="11792" t="16194" r="84628" b="81280"/>
              <a:stretch/>
            </p:blipFill>
            <p:spPr>
              <a:xfrm>
                <a:off x="12830016" y="22035500"/>
                <a:ext cx="356581" cy="190647"/>
              </a:xfrm>
              <a:prstGeom prst="rect">
                <a:avLst/>
              </a:prstGeom>
              <a:ln>
                <a:noFill/>
              </a:ln>
            </p:spPr>
          </p:pic>
          <p:sp>
            <p:nvSpPr>
              <p:cNvPr id="33" name="TextBox 32"/>
              <p:cNvSpPr txBox="1"/>
              <p:nvPr/>
            </p:nvSpPr>
            <p:spPr>
              <a:xfrm>
                <a:off x="12161804" y="22005562"/>
                <a:ext cx="698361" cy="246221"/>
              </a:xfrm>
              <a:prstGeom prst="rect">
                <a:avLst/>
              </a:prstGeom>
              <a:ln>
                <a:noFill/>
              </a:ln>
            </p:spPr>
            <p:txBody>
              <a:bodyPr wrap="square" numCol="1" spcCol="640080" rtlCol="0">
                <a:spAutoFit/>
              </a:bodyPr>
              <a:lstStyle/>
              <a:p>
                <a:pPr algn="r"/>
                <a:r>
                  <a:rPr lang="en-US" sz="1000" dirty="0" smtClean="0">
                    <a:solidFill>
                      <a:schemeClr val="tx1">
                        <a:lumMod val="75000"/>
                        <a:lumOff val="25000"/>
                      </a:schemeClr>
                    </a:solidFill>
                    <a:latin typeface="+mj-lt"/>
                  </a:rPr>
                  <a:t>Water</a:t>
                </a:r>
              </a:p>
            </p:txBody>
          </p:sp>
          <p:pic>
            <p:nvPicPr>
              <p:cNvPr id="189" name="Picture 188"/>
              <p:cNvPicPr>
                <a:picLocks noChangeAspect="1"/>
              </p:cNvPicPr>
              <p:nvPr/>
            </p:nvPicPr>
            <p:blipFill rotWithShape="1">
              <a:blip r:embed="rId23" cstate="print">
                <a:extLst>
                  <a:ext uri="{28A0092B-C50C-407E-A947-70E740481C1C}">
                    <a14:useLocalDpi xmlns:a14="http://schemas.microsoft.com/office/drawing/2010/main" val="0"/>
                  </a:ext>
                </a:extLst>
              </a:blip>
              <a:srcRect l="11868" t="19198" r="84588" b="78368"/>
              <a:stretch/>
            </p:blipFill>
            <p:spPr>
              <a:xfrm>
                <a:off x="12830016" y="22259709"/>
                <a:ext cx="356581" cy="183586"/>
              </a:xfrm>
              <a:prstGeom prst="rect">
                <a:avLst/>
              </a:prstGeom>
              <a:ln>
                <a:noFill/>
              </a:ln>
            </p:spPr>
          </p:pic>
          <p:sp>
            <p:nvSpPr>
              <p:cNvPr id="191" name="TextBox 190"/>
              <p:cNvSpPr txBox="1"/>
              <p:nvPr/>
            </p:nvSpPr>
            <p:spPr>
              <a:xfrm>
                <a:off x="11417674" y="22228624"/>
                <a:ext cx="1442491" cy="246221"/>
              </a:xfrm>
              <a:prstGeom prst="rect">
                <a:avLst/>
              </a:prstGeom>
              <a:ln>
                <a:noFill/>
              </a:ln>
            </p:spPr>
            <p:txBody>
              <a:bodyPr wrap="square" numCol="1" spcCol="640080" rtlCol="0">
                <a:spAutoFit/>
              </a:bodyPr>
              <a:lstStyle/>
              <a:p>
                <a:pPr algn="r"/>
                <a:r>
                  <a:rPr lang="en-US" sz="1000" dirty="0" smtClean="0">
                    <a:solidFill>
                      <a:schemeClr val="tx1">
                        <a:lumMod val="75000"/>
                        <a:lumOff val="25000"/>
                      </a:schemeClr>
                    </a:solidFill>
                    <a:latin typeface="+mj-lt"/>
                  </a:rPr>
                  <a:t>Impervious Surface</a:t>
                </a:r>
              </a:p>
            </p:txBody>
          </p:sp>
          <p:pic>
            <p:nvPicPr>
              <p:cNvPr id="188" name="Picture 187"/>
              <p:cNvPicPr>
                <a:picLocks noChangeAspect="1"/>
              </p:cNvPicPr>
              <p:nvPr/>
            </p:nvPicPr>
            <p:blipFill rotWithShape="1">
              <a:blip r:embed="rId23" cstate="print">
                <a:extLst>
                  <a:ext uri="{28A0092B-C50C-407E-A947-70E740481C1C}">
                    <a14:useLocalDpi xmlns:a14="http://schemas.microsoft.com/office/drawing/2010/main" val="0"/>
                  </a:ext>
                </a:extLst>
              </a:blip>
              <a:srcRect l="11769" t="22153" r="84512" b="75367"/>
              <a:stretch/>
            </p:blipFill>
            <p:spPr>
              <a:xfrm>
                <a:off x="12830016" y="22481006"/>
                <a:ext cx="356581" cy="187117"/>
              </a:xfrm>
              <a:prstGeom prst="rect">
                <a:avLst/>
              </a:prstGeom>
              <a:ln>
                <a:noFill/>
              </a:ln>
            </p:spPr>
          </p:pic>
          <p:sp>
            <p:nvSpPr>
              <p:cNvPr id="192" name="TextBox 191"/>
              <p:cNvSpPr txBox="1"/>
              <p:nvPr/>
            </p:nvSpPr>
            <p:spPr>
              <a:xfrm>
                <a:off x="11417674" y="22451686"/>
                <a:ext cx="1442491" cy="246221"/>
              </a:xfrm>
              <a:prstGeom prst="rect">
                <a:avLst/>
              </a:prstGeom>
              <a:ln>
                <a:noFill/>
              </a:ln>
            </p:spPr>
            <p:txBody>
              <a:bodyPr wrap="square" numCol="1" spcCol="640080" rtlCol="0">
                <a:spAutoFit/>
              </a:bodyPr>
              <a:lstStyle/>
              <a:p>
                <a:pPr algn="r"/>
                <a:r>
                  <a:rPr lang="en-US" sz="1000" dirty="0" smtClean="0">
                    <a:solidFill>
                      <a:schemeClr val="tx1">
                        <a:lumMod val="75000"/>
                        <a:lumOff val="25000"/>
                      </a:schemeClr>
                    </a:solidFill>
                    <a:latin typeface="+mj-lt"/>
                  </a:rPr>
                  <a:t>Tree Cover</a:t>
                </a:r>
              </a:p>
            </p:txBody>
          </p:sp>
          <p:pic>
            <p:nvPicPr>
              <p:cNvPr id="187" name="Picture 186"/>
              <p:cNvPicPr>
                <a:picLocks noChangeAspect="1"/>
              </p:cNvPicPr>
              <p:nvPr/>
            </p:nvPicPr>
            <p:blipFill rotWithShape="1">
              <a:blip r:embed="rId23" cstate="print">
                <a:extLst>
                  <a:ext uri="{28A0092B-C50C-407E-A947-70E740481C1C}">
                    <a14:useLocalDpi xmlns:a14="http://schemas.microsoft.com/office/drawing/2010/main" val="0"/>
                  </a:ext>
                </a:extLst>
              </a:blip>
              <a:srcRect l="11739" t="25202" r="84611" b="72223"/>
              <a:stretch/>
            </p:blipFill>
            <p:spPr>
              <a:xfrm>
                <a:off x="12830016" y="22700537"/>
                <a:ext cx="356581" cy="194179"/>
              </a:xfrm>
              <a:prstGeom prst="rect">
                <a:avLst/>
              </a:prstGeom>
              <a:ln>
                <a:noFill/>
              </a:ln>
            </p:spPr>
          </p:pic>
          <p:sp>
            <p:nvSpPr>
              <p:cNvPr id="193" name="TextBox 192"/>
              <p:cNvSpPr txBox="1"/>
              <p:nvPr/>
            </p:nvSpPr>
            <p:spPr>
              <a:xfrm>
                <a:off x="11417674" y="22674748"/>
                <a:ext cx="1442491" cy="246221"/>
              </a:xfrm>
              <a:prstGeom prst="rect">
                <a:avLst/>
              </a:prstGeom>
              <a:ln>
                <a:noFill/>
              </a:ln>
            </p:spPr>
            <p:txBody>
              <a:bodyPr wrap="square" numCol="1" spcCol="640080" rtlCol="0">
                <a:spAutoFit/>
              </a:bodyPr>
              <a:lstStyle/>
              <a:p>
                <a:pPr algn="r"/>
                <a:r>
                  <a:rPr lang="en-US" sz="1000" dirty="0" smtClean="0">
                    <a:solidFill>
                      <a:schemeClr val="tx1">
                        <a:lumMod val="75000"/>
                        <a:lumOff val="25000"/>
                      </a:schemeClr>
                    </a:solidFill>
                    <a:latin typeface="+mj-lt"/>
                  </a:rPr>
                  <a:t>Turf/Grass/Shrub</a:t>
                </a:r>
              </a:p>
            </p:txBody>
          </p:sp>
        </p:grpSp>
        <p:grpSp>
          <p:nvGrpSpPr>
            <p:cNvPr id="230" name="Group 229"/>
            <p:cNvGrpSpPr/>
            <p:nvPr/>
          </p:nvGrpSpPr>
          <p:grpSpPr>
            <a:xfrm>
              <a:off x="966091" y="21099155"/>
              <a:ext cx="4262678" cy="2988945"/>
              <a:chOff x="966091" y="21232801"/>
              <a:chExt cx="4262678" cy="2988945"/>
            </a:xfrm>
          </p:grpSpPr>
          <p:pic>
            <p:nvPicPr>
              <p:cNvPr id="61" name="Picture 60"/>
              <p:cNvPicPr>
                <a:picLocks noChangeAspect="1"/>
              </p:cNvPicPr>
              <p:nvPr/>
            </p:nvPicPr>
            <p:blipFill rotWithShape="1">
              <a:blip r:embed="rId24" cstate="print">
                <a:extLst>
                  <a:ext uri="{28A0092B-C50C-407E-A947-70E740481C1C}">
                    <a14:useLocalDpi xmlns:a14="http://schemas.microsoft.com/office/drawing/2010/main" val="0"/>
                  </a:ext>
                </a:extLst>
              </a:blip>
              <a:srcRect l="12036" t="47710" r="57215" b="25785"/>
              <a:stretch/>
            </p:blipFill>
            <p:spPr>
              <a:xfrm>
                <a:off x="966091" y="21232801"/>
                <a:ext cx="4262678" cy="2988945"/>
              </a:xfrm>
              <a:prstGeom prst="rect">
                <a:avLst/>
              </a:prstGeom>
              <a:ln w="3175">
                <a:solidFill>
                  <a:schemeClr val="tx1">
                    <a:lumMod val="75000"/>
                    <a:lumOff val="25000"/>
                  </a:schemeClr>
                </a:solidFill>
              </a:ln>
            </p:spPr>
          </p:pic>
          <p:grpSp>
            <p:nvGrpSpPr>
              <p:cNvPr id="205" name="Group 204"/>
              <p:cNvGrpSpPr/>
              <p:nvPr/>
            </p:nvGrpSpPr>
            <p:grpSpPr>
              <a:xfrm>
                <a:off x="1005054" y="23825632"/>
                <a:ext cx="1458103" cy="309681"/>
                <a:chOff x="3305073" y="24457740"/>
                <a:chExt cx="1057989" cy="207168"/>
              </a:xfrm>
            </p:grpSpPr>
            <p:pic>
              <p:nvPicPr>
                <p:cNvPr id="80" name="Picture 79"/>
                <p:cNvPicPr>
                  <a:picLocks noChangeAspect="1"/>
                </p:cNvPicPr>
                <p:nvPr/>
              </p:nvPicPr>
              <p:blipFill rotWithShape="1">
                <a:blip r:embed="rId23" cstate="print">
                  <a:extLst>
                    <a:ext uri="{28A0092B-C50C-407E-A947-70E740481C1C}">
                      <a14:useLocalDpi xmlns:a14="http://schemas.microsoft.com/office/drawing/2010/main" val="0"/>
                    </a:ext>
                  </a:extLst>
                </a:blip>
                <a:srcRect l="12438" t="72952" r="80805" b="25598"/>
                <a:stretch/>
              </p:blipFill>
              <p:spPr>
                <a:xfrm>
                  <a:off x="3324756" y="24545413"/>
                  <a:ext cx="742950" cy="119495"/>
                </a:xfrm>
                <a:prstGeom prst="rect">
                  <a:avLst/>
                </a:prstGeom>
              </p:spPr>
            </p:pic>
            <p:sp>
              <p:nvSpPr>
                <p:cNvPr id="81" name="TextBox 80"/>
                <p:cNvSpPr txBox="1"/>
                <p:nvPr/>
              </p:nvSpPr>
              <p:spPr>
                <a:xfrm>
                  <a:off x="3305073" y="24457740"/>
                  <a:ext cx="170050" cy="133831"/>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0</a:t>
                  </a:r>
                </a:p>
              </p:txBody>
            </p:sp>
            <p:sp>
              <p:nvSpPr>
                <p:cNvPr id="197" name="TextBox 196"/>
                <p:cNvSpPr txBox="1"/>
                <p:nvPr/>
              </p:nvSpPr>
              <p:spPr>
                <a:xfrm>
                  <a:off x="3632469" y="24457740"/>
                  <a:ext cx="206106" cy="133831"/>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50</a:t>
                  </a:r>
                </a:p>
              </p:txBody>
            </p:sp>
            <p:sp>
              <p:nvSpPr>
                <p:cNvPr id="198" name="TextBox 197"/>
                <p:cNvSpPr txBox="1"/>
                <p:nvPr/>
              </p:nvSpPr>
              <p:spPr>
                <a:xfrm>
                  <a:off x="3929276" y="24457740"/>
                  <a:ext cx="242164" cy="133831"/>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100</a:t>
                  </a:r>
                </a:p>
              </p:txBody>
            </p:sp>
            <p:sp>
              <p:nvSpPr>
                <p:cNvPr id="199" name="TextBox 198"/>
                <p:cNvSpPr txBox="1"/>
                <p:nvPr/>
              </p:nvSpPr>
              <p:spPr>
                <a:xfrm>
                  <a:off x="4076699" y="24524697"/>
                  <a:ext cx="286363" cy="133831"/>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Miles</a:t>
                  </a:r>
                </a:p>
              </p:txBody>
            </p:sp>
          </p:grpSp>
        </p:grpSp>
        <p:sp>
          <p:nvSpPr>
            <p:cNvPr id="123" name="TextBox 122"/>
            <p:cNvSpPr txBox="1"/>
            <p:nvPr/>
          </p:nvSpPr>
          <p:spPr>
            <a:xfrm>
              <a:off x="844816" y="20672963"/>
              <a:ext cx="2532582" cy="400110"/>
            </a:xfrm>
            <a:prstGeom prst="rect">
              <a:avLst/>
            </a:prstGeom>
          </p:spPr>
          <p:txBody>
            <a:bodyPr wrap="square" numCol="1" spcCol="640080" rtlCol="0">
              <a:spAutoFit/>
            </a:bodyPr>
            <a:lstStyle/>
            <a:p>
              <a:pPr algn="just"/>
              <a:r>
                <a:rPr lang="en-US" sz="2000" b="1" dirty="0" smtClean="0">
                  <a:solidFill>
                    <a:schemeClr val="tx1">
                      <a:lumMod val="75000"/>
                      <a:lumOff val="25000"/>
                    </a:schemeClr>
                  </a:solidFill>
                  <a:latin typeface="+mj-lt"/>
                </a:rPr>
                <a:t>Richmond, Virginia</a:t>
              </a:r>
            </a:p>
          </p:txBody>
        </p:sp>
        <p:pic>
          <p:nvPicPr>
            <p:cNvPr id="200" name="Picture 199"/>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12259" b="74519" l="34333" r="85306"/>
                      </a14:imgEffect>
                    </a14:imgLayer>
                  </a14:imgProps>
                </a:ext>
                <a:ext uri="{28A0092B-C50C-407E-A947-70E740481C1C}">
                  <a14:useLocalDpi xmlns:a14="http://schemas.microsoft.com/office/drawing/2010/main" val="0"/>
                </a:ext>
              </a:extLst>
            </a:blip>
            <a:srcRect l="33985" t="12117" r="13288" b="24852"/>
            <a:stretch/>
          </p:blipFill>
          <p:spPr>
            <a:xfrm>
              <a:off x="5969191" y="19382797"/>
              <a:ext cx="5303521" cy="4754880"/>
            </a:xfrm>
            <a:prstGeom prst="rect">
              <a:avLst/>
            </a:prstGeom>
          </p:spPr>
        </p:pic>
        <p:pic>
          <p:nvPicPr>
            <p:cNvPr id="201" name="Picture 200"/>
            <p:cNvPicPr>
              <a:picLocks noChangeAspect="1"/>
            </p:cNvPicPr>
            <p:nvPr/>
          </p:nvPicPr>
          <p:blipFill rotWithShape="1">
            <a:blip r:embed="rId27" cstate="print">
              <a:extLst>
                <a:ext uri="{28A0092B-C50C-407E-A947-70E740481C1C}">
                  <a14:useLocalDpi xmlns:a14="http://schemas.microsoft.com/office/drawing/2010/main" val="0"/>
                </a:ext>
              </a:extLst>
            </a:blip>
            <a:srcRect l="40691" t="56892" r="52768" b="32169"/>
            <a:stretch/>
          </p:blipFill>
          <p:spPr>
            <a:xfrm>
              <a:off x="11954312" y="23599101"/>
              <a:ext cx="382088" cy="479230"/>
            </a:xfrm>
            <a:prstGeom prst="rect">
              <a:avLst/>
            </a:prstGeom>
          </p:spPr>
        </p:pic>
        <p:grpSp>
          <p:nvGrpSpPr>
            <p:cNvPr id="203" name="Group 202"/>
            <p:cNvGrpSpPr/>
            <p:nvPr/>
          </p:nvGrpSpPr>
          <p:grpSpPr>
            <a:xfrm>
              <a:off x="7614639" y="23750320"/>
              <a:ext cx="2287799" cy="381570"/>
              <a:chOff x="8383767" y="23338354"/>
              <a:chExt cx="2287799" cy="381570"/>
            </a:xfrm>
          </p:grpSpPr>
          <p:sp>
            <p:nvSpPr>
              <p:cNvPr id="73" name="TextBox 72"/>
              <p:cNvSpPr txBox="1"/>
              <p:nvPr/>
            </p:nvSpPr>
            <p:spPr>
              <a:xfrm>
                <a:off x="8383767" y="23338354"/>
                <a:ext cx="253038" cy="230832"/>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0</a:t>
                </a:r>
              </a:p>
            </p:txBody>
          </p:sp>
          <p:sp>
            <p:nvSpPr>
              <p:cNvPr id="194" name="TextBox 193"/>
              <p:cNvSpPr txBox="1"/>
              <p:nvPr/>
            </p:nvSpPr>
            <p:spPr>
              <a:xfrm>
                <a:off x="9235049" y="23338354"/>
                <a:ext cx="253038" cy="230832"/>
              </a:xfrm>
              <a:prstGeom prst="rect">
                <a:avLst/>
              </a:prstGeom>
            </p:spPr>
            <p:txBody>
              <a:bodyPr wrap="square" numCol="1" spcCol="640080" rtlCol="0">
                <a:spAutoFit/>
              </a:bodyPr>
              <a:lstStyle/>
              <a:p>
                <a:pPr algn="just"/>
                <a:r>
                  <a:rPr lang="en-US" sz="900" dirty="0">
                    <a:solidFill>
                      <a:schemeClr val="tx1">
                        <a:lumMod val="75000"/>
                        <a:lumOff val="25000"/>
                      </a:schemeClr>
                    </a:solidFill>
                    <a:latin typeface="+mj-lt"/>
                  </a:rPr>
                  <a:t>2</a:t>
                </a:r>
                <a:endParaRPr lang="en-US" sz="900" dirty="0" smtClean="0">
                  <a:solidFill>
                    <a:schemeClr val="tx1">
                      <a:lumMod val="75000"/>
                      <a:lumOff val="25000"/>
                    </a:schemeClr>
                  </a:solidFill>
                  <a:latin typeface="+mj-lt"/>
                </a:endParaRPr>
              </a:p>
            </p:txBody>
          </p:sp>
          <p:sp>
            <p:nvSpPr>
              <p:cNvPr id="195" name="TextBox 194"/>
              <p:cNvSpPr txBox="1"/>
              <p:nvPr/>
            </p:nvSpPr>
            <p:spPr>
              <a:xfrm>
                <a:off x="10086331" y="23338354"/>
                <a:ext cx="253038" cy="230832"/>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4</a:t>
                </a:r>
              </a:p>
            </p:txBody>
          </p:sp>
          <p:sp>
            <p:nvSpPr>
              <p:cNvPr id="196" name="TextBox 195"/>
              <p:cNvSpPr txBox="1"/>
              <p:nvPr/>
            </p:nvSpPr>
            <p:spPr>
              <a:xfrm>
                <a:off x="10197647" y="23432898"/>
                <a:ext cx="473919" cy="230832"/>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Miles</a:t>
                </a:r>
              </a:p>
            </p:txBody>
          </p:sp>
          <p:pic>
            <p:nvPicPr>
              <p:cNvPr id="202" name="Picture 201"/>
              <p:cNvPicPr>
                <a:picLocks noChangeAspect="1"/>
              </p:cNvPicPr>
              <p:nvPr/>
            </p:nvPicPr>
            <p:blipFill rotWithShape="1">
              <a:blip r:embed="rId28" cstate="print">
                <a:extLst>
                  <a:ext uri="{28A0092B-C50C-407E-A947-70E740481C1C}">
                    <a14:useLocalDpi xmlns:a14="http://schemas.microsoft.com/office/drawing/2010/main" val="0"/>
                  </a:ext>
                </a:extLst>
              </a:blip>
              <a:srcRect l="33447" t="70795" r="48925" b="26397"/>
              <a:stretch/>
            </p:blipFill>
            <p:spPr>
              <a:xfrm>
                <a:off x="8459843" y="23508051"/>
                <a:ext cx="1773044" cy="211873"/>
              </a:xfrm>
              <a:prstGeom prst="rect">
                <a:avLst/>
              </a:prstGeom>
            </p:spPr>
          </p:pic>
        </p:grpSp>
        <p:cxnSp>
          <p:nvCxnSpPr>
            <p:cNvPr id="211" name="Straight Connector 210"/>
            <p:cNvCxnSpPr/>
            <p:nvPr/>
          </p:nvCxnSpPr>
          <p:spPr>
            <a:xfrm flipV="1">
              <a:off x="4095184" y="21026807"/>
              <a:ext cx="1921152" cy="1637914"/>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215" name="Straight Connector 214"/>
            <p:cNvCxnSpPr/>
            <p:nvPr/>
          </p:nvCxnSpPr>
          <p:spPr>
            <a:xfrm>
              <a:off x="4112072" y="22778519"/>
              <a:ext cx="4442698" cy="965226"/>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grpSp>
        <p:nvGrpSpPr>
          <p:cNvPr id="252" name="Group 251"/>
          <p:cNvGrpSpPr/>
          <p:nvPr/>
        </p:nvGrpSpPr>
        <p:grpSpPr>
          <a:xfrm>
            <a:off x="16474027" y="21368367"/>
            <a:ext cx="3477805" cy="3911711"/>
            <a:chOff x="15904024" y="21251734"/>
            <a:chExt cx="3477805" cy="3911711"/>
          </a:xfrm>
        </p:grpSpPr>
        <p:pic>
          <p:nvPicPr>
            <p:cNvPr id="56" name="Picture 55"/>
            <p:cNvPicPr>
              <a:picLocks noChangeAspect="1"/>
            </p:cNvPicPr>
            <p:nvPr/>
          </p:nvPicPr>
          <p:blipFill rotWithShape="1">
            <a:blip r:embed="rId29" cstate="print">
              <a:extLst>
                <a:ext uri="{BEBA8EAE-BF5A-486C-A8C5-ECC9F3942E4B}">
                  <a14:imgProps xmlns:a14="http://schemas.microsoft.com/office/drawing/2010/main">
                    <a14:imgLayer r:embed="rId30">
                      <a14:imgEffect>
                        <a14:backgroundRemoval t="20026" b="81028" l="20426" r="75106"/>
                      </a14:imgEffect>
                    </a14:imgLayer>
                  </a14:imgProps>
                </a:ext>
                <a:ext uri="{28A0092B-C50C-407E-A947-70E740481C1C}">
                  <a14:useLocalDpi xmlns:a14="http://schemas.microsoft.com/office/drawing/2010/main" val="0"/>
                </a:ext>
              </a:extLst>
            </a:blip>
            <a:srcRect l="21154" t="20468" r="29555" b="19449"/>
            <a:stretch/>
          </p:blipFill>
          <p:spPr>
            <a:xfrm>
              <a:off x="15904024" y="21251734"/>
              <a:ext cx="3477805" cy="3179378"/>
            </a:xfrm>
            <a:prstGeom prst="rect">
              <a:avLst/>
            </a:prstGeom>
          </p:spPr>
        </p:pic>
        <p:sp>
          <p:nvSpPr>
            <p:cNvPr id="172" name="TextBox 171"/>
            <p:cNvSpPr txBox="1"/>
            <p:nvPr/>
          </p:nvSpPr>
          <p:spPr>
            <a:xfrm>
              <a:off x="16353888" y="24332448"/>
              <a:ext cx="2578077" cy="830997"/>
            </a:xfrm>
            <a:prstGeom prst="rect">
              <a:avLst/>
            </a:prstGeom>
            <a:noFill/>
          </p:spPr>
          <p:txBody>
            <a:bodyPr wrap="square" rtlCol="0">
              <a:spAutoFit/>
            </a:bodyPr>
            <a:lstStyle/>
            <a:p>
              <a:pPr algn="ctr"/>
              <a:r>
                <a:rPr lang="en-US" sz="2400" dirty="0" smtClean="0">
                  <a:solidFill>
                    <a:schemeClr val="tx1">
                      <a:lumMod val="75000"/>
                      <a:lumOff val="25000"/>
                    </a:schemeClr>
                  </a:solidFill>
                  <a:latin typeface="+mj-lt"/>
                </a:rPr>
                <a:t>Socioeconomic </a:t>
              </a:r>
            </a:p>
            <a:p>
              <a:pPr algn="ctr"/>
              <a:r>
                <a:rPr lang="en-US" sz="2400" dirty="0" smtClean="0">
                  <a:solidFill>
                    <a:schemeClr val="tx1">
                      <a:lumMod val="75000"/>
                      <a:lumOff val="25000"/>
                    </a:schemeClr>
                  </a:solidFill>
                  <a:latin typeface="+mj-lt"/>
                </a:rPr>
                <a:t>Status</a:t>
              </a:r>
            </a:p>
          </p:txBody>
        </p:sp>
      </p:grpSp>
      <p:grpSp>
        <p:nvGrpSpPr>
          <p:cNvPr id="250" name="Group 249"/>
          <p:cNvGrpSpPr/>
          <p:nvPr/>
        </p:nvGrpSpPr>
        <p:grpSpPr>
          <a:xfrm>
            <a:off x="13301003" y="23313405"/>
            <a:ext cx="3489280" cy="3392264"/>
            <a:chOff x="12779489" y="23919407"/>
            <a:chExt cx="3489280" cy="3392264"/>
          </a:xfrm>
        </p:grpSpPr>
        <p:sp>
          <p:nvSpPr>
            <p:cNvPr id="174" name="TextBox 173"/>
            <p:cNvSpPr txBox="1"/>
            <p:nvPr/>
          </p:nvSpPr>
          <p:spPr>
            <a:xfrm>
              <a:off x="14050085" y="26850006"/>
              <a:ext cx="948089" cy="461665"/>
            </a:xfrm>
            <a:prstGeom prst="rect">
              <a:avLst/>
            </a:prstGeom>
            <a:noFill/>
          </p:spPr>
          <p:txBody>
            <a:bodyPr wrap="square" rtlCol="0">
              <a:spAutoFit/>
            </a:bodyPr>
            <a:lstStyle/>
            <a:p>
              <a:r>
                <a:rPr lang="en-US" sz="2400" dirty="0" smtClean="0">
                  <a:solidFill>
                    <a:schemeClr val="tx1">
                      <a:lumMod val="75000"/>
                      <a:lumOff val="25000"/>
                    </a:schemeClr>
                  </a:solidFill>
                  <a:latin typeface="+mj-lt"/>
                </a:rPr>
                <a:t>Age</a:t>
              </a:r>
            </a:p>
          </p:txBody>
        </p:sp>
        <p:pic>
          <p:nvPicPr>
            <p:cNvPr id="236" name="Picture 235"/>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17926" b="91148" l="8306" r="72806"/>
                      </a14:imgEffect>
                    </a14:imgLayer>
                  </a14:imgProps>
                </a:ext>
                <a:ext uri="{28A0092B-C50C-407E-A947-70E740481C1C}">
                  <a14:useLocalDpi xmlns:a14="http://schemas.microsoft.com/office/drawing/2010/main" val="0"/>
                </a:ext>
              </a:extLst>
            </a:blip>
            <a:srcRect l="21208" t="20491" r="29758" b="19292"/>
            <a:stretch/>
          </p:blipFill>
          <p:spPr>
            <a:xfrm>
              <a:off x="12779489" y="23919407"/>
              <a:ext cx="3489280" cy="3213812"/>
            </a:xfrm>
            <a:prstGeom prst="rect">
              <a:avLst/>
            </a:prstGeom>
          </p:spPr>
        </p:pic>
      </p:grpSp>
      <p:grpSp>
        <p:nvGrpSpPr>
          <p:cNvPr id="251" name="Group 250"/>
          <p:cNvGrpSpPr/>
          <p:nvPr/>
        </p:nvGrpSpPr>
        <p:grpSpPr>
          <a:xfrm>
            <a:off x="21931335" y="21368367"/>
            <a:ext cx="3431893" cy="3526647"/>
            <a:chOff x="21660366" y="21244611"/>
            <a:chExt cx="3431893" cy="3526647"/>
          </a:xfrm>
        </p:grpSpPr>
        <p:pic>
          <p:nvPicPr>
            <p:cNvPr id="136" name="Picture 135"/>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20327" b="86025" l="19401" r="72703"/>
                      </a14:imgEffect>
                    </a14:imgLayer>
                  </a14:imgProps>
                </a:ext>
                <a:ext uri="{28A0092B-C50C-407E-A947-70E740481C1C}">
                  <a14:useLocalDpi xmlns:a14="http://schemas.microsoft.com/office/drawing/2010/main" val="0"/>
                </a:ext>
              </a:extLst>
            </a:blip>
            <a:srcRect l="21311" t="20264" r="29492" b="19625"/>
            <a:stretch/>
          </p:blipFill>
          <p:spPr>
            <a:xfrm>
              <a:off x="21660366" y="21244611"/>
              <a:ext cx="3431893" cy="3144946"/>
            </a:xfrm>
            <a:prstGeom prst="rect">
              <a:avLst/>
            </a:prstGeom>
          </p:spPr>
        </p:pic>
        <p:sp>
          <p:nvSpPr>
            <p:cNvPr id="175" name="TextBox 174"/>
            <p:cNvSpPr txBox="1"/>
            <p:nvPr/>
          </p:nvSpPr>
          <p:spPr>
            <a:xfrm>
              <a:off x="22833550" y="24309593"/>
              <a:ext cx="1183498" cy="461665"/>
            </a:xfrm>
            <a:prstGeom prst="rect">
              <a:avLst/>
            </a:prstGeom>
            <a:noFill/>
          </p:spPr>
          <p:txBody>
            <a:bodyPr wrap="square" rtlCol="0">
              <a:spAutoFit/>
            </a:bodyPr>
            <a:lstStyle/>
            <a:p>
              <a:r>
                <a:rPr lang="en-US" sz="2400" dirty="0" smtClean="0">
                  <a:solidFill>
                    <a:schemeClr val="tx1">
                      <a:lumMod val="75000"/>
                      <a:lumOff val="25000"/>
                    </a:schemeClr>
                  </a:solidFill>
                  <a:latin typeface="+mj-lt"/>
                </a:rPr>
                <a:t>Health</a:t>
              </a:r>
            </a:p>
          </p:txBody>
        </p:sp>
      </p:grpSp>
      <p:grpSp>
        <p:nvGrpSpPr>
          <p:cNvPr id="253" name="Group 252"/>
          <p:cNvGrpSpPr/>
          <p:nvPr/>
        </p:nvGrpSpPr>
        <p:grpSpPr>
          <a:xfrm>
            <a:off x="19515910" y="23217587"/>
            <a:ext cx="3489282" cy="3488082"/>
            <a:chOff x="19028073" y="23217587"/>
            <a:chExt cx="3489282" cy="3488082"/>
          </a:xfrm>
        </p:grpSpPr>
        <p:sp>
          <p:nvSpPr>
            <p:cNvPr id="173" name="TextBox 172"/>
            <p:cNvSpPr txBox="1"/>
            <p:nvPr/>
          </p:nvSpPr>
          <p:spPr>
            <a:xfrm>
              <a:off x="19611569" y="26244004"/>
              <a:ext cx="2322291" cy="461665"/>
            </a:xfrm>
            <a:prstGeom prst="rect">
              <a:avLst/>
            </a:prstGeom>
            <a:noFill/>
          </p:spPr>
          <p:txBody>
            <a:bodyPr wrap="square" rtlCol="0">
              <a:spAutoFit/>
            </a:bodyPr>
            <a:lstStyle/>
            <a:p>
              <a:r>
                <a:rPr lang="en-US" sz="2400" dirty="0" smtClean="0">
                  <a:solidFill>
                    <a:schemeClr val="tx1">
                      <a:lumMod val="75000"/>
                      <a:lumOff val="25000"/>
                    </a:schemeClr>
                  </a:solidFill>
                  <a:latin typeface="+mj-lt"/>
                </a:rPr>
                <a:t>Minority Status</a:t>
              </a:r>
            </a:p>
          </p:txBody>
        </p:sp>
        <p:pic>
          <p:nvPicPr>
            <p:cNvPr id="237" name="Picture 236"/>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15630" b="80667" l="17556" r="79806"/>
                      </a14:imgEffect>
                    </a14:imgLayer>
                  </a14:imgProps>
                </a:ext>
                <a:ext uri="{28A0092B-C50C-407E-A947-70E740481C1C}">
                  <a14:useLocalDpi xmlns:a14="http://schemas.microsoft.com/office/drawing/2010/main" val="0"/>
                </a:ext>
              </a:extLst>
            </a:blip>
            <a:srcRect l="21252" t="20481" r="29908" b="19423"/>
            <a:stretch/>
          </p:blipFill>
          <p:spPr>
            <a:xfrm>
              <a:off x="19028073" y="23217587"/>
              <a:ext cx="3489282" cy="3220095"/>
            </a:xfrm>
            <a:prstGeom prst="rect">
              <a:avLst/>
            </a:prstGeom>
          </p:spPr>
        </p:pic>
      </p:grpSp>
      <p:grpSp>
        <p:nvGrpSpPr>
          <p:cNvPr id="243" name="Group 242"/>
          <p:cNvGrpSpPr/>
          <p:nvPr/>
        </p:nvGrpSpPr>
        <p:grpSpPr>
          <a:xfrm>
            <a:off x="24497692" y="23571663"/>
            <a:ext cx="2308269" cy="3063496"/>
            <a:chOff x="24515655" y="24120429"/>
            <a:chExt cx="2308269" cy="3063496"/>
          </a:xfrm>
        </p:grpSpPr>
        <p:sp>
          <p:nvSpPr>
            <p:cNvPr id="176" name="TextBox 175"/>
            <p:cNvSpPr txBox="1"/>
            <p:nvPr/>
          </p:nvSpPr>
          <p:spPr>
            <a:xfrm>
              <a:off x="24515655" y="24120429"/>
              <a:ext cx="2308269" cy="1015663"/>
            </a:xfrm>
            <a:prstGeom prst="rect">
              <a:avLst/>
            </a:prstGeom>
            <a:noFill/>
          </p:spPr>
          <p:txBody>
            <a:bodyPr wrap="square" rtlCol="0">
              <a:spAutoFit/>
            </a:bodyPr>
            <a:lstStyle/>
            <a:p>
              <a:pPr algn="r"/>
              <a:r>
                <a:rPr lang="en-US" sz="2000" b="1" dirty="0" smtClean="0">
                  <a:solidFill>
                    <a:schemeClr val="tx1">
                      <a:lumMod val="75000"/>
                      <a:lumOff val="25000"/>
                    </a:schemeClr>
                  </a:solidFill>
                  <a:latin typeface="+mj-lt"/>
                </a:rPr>
                <a:t>Heat Vulnerability Index</a:t>
              </a:r>
            </a:p>
          </p:txBody>
        </p:sp>
        <p:sp>
          <p:nvSpPr>
            <p:cNvPr id="177" name="TextBox 176"/>
            <p:cNvSpPr txBox="1"/>
            <p:nvPr/>
          </p:nvSpPr>
          <p:spPr>
            <a:xfrm>
              <a:off x="25389103" y="25357835"/>
              <a:ext cx="926909" cy="338554"/>
            </a:xfrm>
            <a:prstGeom prst="rect">
              <a:avLst/>
            </a:prstGeom>
            <a:noFill/>
          </p:spPr>
          <p:txBody>
            <a:bodyPr wrap="square" rtlCol="0">
              <a:spAutoFit/>
            </a:bodyPr>
            <a:lstStyle/>
            <a:p>
              <a:r>
                <a:rPr lang="en-US" sz="1600" dirty="0">
                  <a:solidFill>
                    <a:schemeClr val="tx1">
                      <a:lumMod val="75000"/>
                      <a:lumOff val="25000"/>
                    </a:schemeClr>
                  </a:solidFill>
                  <a:latin typeface="+mj-lt"/>
                </a:rPr>
                <a:t>0</a:t>
              </a:r>
              <a:r>
                <a:rPr lang="en-US" sz="1600" dirty="0" smtClean="0">
                  <a:solidFill>
                    <a:schemeClr val="tx1">
                      <a:lumMod val="75000"/>
                      <a:lumOff val="25000"/>
                    </a:schemeClr>
                  </a:solidFill>
                  <a:latin typeface="+mj-lt"/>
                </a:rPr>
                <a:t> – 0.18</a:t>
              </a:r>
            </a:p>
          </p:txBody>
        </p:sp>
        <p:sp>
          <p:nvSpPr>
            <p:cNvPr id="178" name="TextBox 177"/>
            <p:cNvSpPr txBox="1"/>
            <p:nvPr/>
          </p:nvSpPr>
          <p:spPr>
            <a:xfrm>
              <a:off x="25114085" y="25665606"/>
              <a:ext cx="1201927"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0.18 – 0.38</a:t>
              </a:r>
            </a:p>
          </p:txBody>
        </p:sp>
        <p:sp>
          <p:nvSpPr>
            <p:cNvPr id="179" name="TextBox 178"/>
            <p:cNvSpPr txBox="1"/>
            <p:nvPr/>
          </p:nvSpPr>
          <p:spPr>
            <a:xfrm>
              <a:off x="25114085" y="25963852"/>
              <a:ext cx="1201927"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0.38 – 0.58</a:t>
              </a:r>
            </a:p>
          </p:txBody>
        </p:sp>
        <p:sp>
          <p:nvSpPr>
            <p:cNvPr id="180" name="TextBox 179"/>
            <p:cNvSpPr txBox="1"/>
            <p:nvPr/>
          </p:nvSpPr>
          <p:spPr>
            <a:xfrm>
              <a:off x="25114085" y="26270511"/>
              <a:ext cx="1201927"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0.58 – 0.78</a:t>
              </a:r>
            </a:p>
          </p:txBody>
        </p:sp>
        <p:sp>
          <p:nvSpPr>
            <p:cNvPr id="181" name="TextBox 180"/>
            <p:cNvSpPr txBox="1"/>
            <p:nvPr/>
          </p:nvSpPr>
          <p:spPr>
            <a:xfrm>
              <a:off x="25434579" y="26578190"/>
              <a:ext cx="881433" cy="338554"/>
            </a:xfrm>
            <a:prstGeom prst="rect">
              <a:avLst/>
            </a:prstGeom>
            <a:noFill/>
          </p:spPr>
          <p:txBody>
            <a:bodyPr wrap="square" rtlCol="0">
              <a:spAutoFit/>
            </a:bodyPr>
            <a:lstStyle/>
            <a:p>
              <a:r>
                <a:rPr lang="en-US" sz="1600" dirty="0" smtClean="0">
                  <a:solidFill>
                    <a:schemeClr val="tx1">
                      <a:lumMod val="75000"/>
                      <a:lumOff val="25000"/>
                    </a:schemeClr>
                  </a:solidFill>
                  <a:latin typeface="+mj-lt"/>
                </a:rPr>
                <a:t>0.78 - 1</a:t>
              </a:r>
            </a:p>
          </p:txBody>
        </p:sp>
        <p:sp>
          <p:nvSpPr>
            <p:cNvPr id="29" name="TextBox 28"/>
            <p:cNvSpPr txBox="1"/>
            <p:nvPr/>
          </p:nvSpPr>
          <p:spPr>
            <a:xfrm>
              <a:off x="24759646" y="24993113"/>
              <a:ext cx="2064278" cy="369332"/>
            </a:xfrm>
            <a:prstGeom prst="rect">
              <a:avLst/>
            </a:prstGeom>
          </p:spPr>
          <p:txBody>
            <a:bodyPr wrap="square" numCol="1" spcCol="640080" rtlCol="0">
              <a:spAutoFit/>
            </a:bodyPr>
            <a:lstStyle/>
            <a:p>
              <a:pPr algn="just"/>
              <a:r>
                <a:rPr lang="en-US" sz="1800" dirty="0" smtClean="0">
                  <a:solidFill>
                    <a:schemeClr val="tx1">
                      <a:lumMod val="75000"/>
                      <a:lumOff val="25000"/>
                    </a:schemeClr>
                  </a:solidFill>
                  <a:latin typeface="+mj-lt"/>
                </a:rPr>
                <a:t>Low Vulnerability</a:t>
              </a:r>
            </a:p>
          </p:txBody>
        </p:sp>
        <p:sp>
          <p:nvSpPr>
            <p:cNvPr id="186" name="TextBox 185"/>
            <p:cNvSpPr txBox="1"/>
            <p:nvPr/>
          </p:nvSpPr>
          <p:spPr>
            <a:xfrm>
              <a:off x="24668228" y="26814593"/>
              <a:ext cx="2155696" cy="369332"/>
            </a:xfrm>
            <a:prstGeom prst="rect">
              <a:avLst/>
            </a:prstGeom>
          </p:spPr>
          <p:txBody>
            <a:bodyPr wrap="square" numCol="1" spcCol="640080" rtlCol="0">
              <a:spAutoFit/>
            </a:bodyPr>
            <a:lstStyle/>
            <a:p>
              <a:pPr algn="just"/>
              <a:r>
                <a:rPr lang="en-US" sz="1800" dirty="0" smtClean="0">
                  <a:solidFill>
                    <a:schemeClr val="tx1">
                      <a:lumMod val="75000"/>
                      <a:lumOff val="25000"/>
                    </a:schemeClr>
                  </a:solidFill>
                  <a:latin typeface="+mj-lt"/>
                </a:rPr>
                <a:t>High Vulnerability</a:t>
              </a:r>
            </a:p>
          </p:txBody>
        </p:sp>
        <p:pic>
          <p:nvPicPr>
            <p:cNvPr id="238" name="Picture 237"/>
            <p:cNvPicPr>
              <a:picLocks noChangeAspect="1"/>
            </p:cNvPicPr>
            <p:nvPr/>
          </p:nvPicPr>
          <p:blipFill rotWithShape="1">
            <a:blip r:embed="rId37" cstate="print">
              <a:extLst>
                <a:ext uri="{28A0092B-C50C-407E-A947-70E740481C1C}">
                  <a14:useLocalDpi xmlns:a14="http://schemas.microsoft.com/office/drawing/2010/main" val="0"/>
                </a:ext>
              </a:extLst>
            </a:blip>
            <a:srcRect l="18789" t="66478" r="76596" b="17111"/>
            <a:stretch/>
          </p:blipFill>
          <p:spPr>
            <a:xfrm>
              <a:off x="26232617" y="25337913"/>
              <a:ext cx="591307" cy="1576817"/>
            </a:xfrm>
            <a:prstGeom prst="rect">
              <a:avLst/>
            </a:prstGeom>
          </p:spPr>
        </p:pic>
      </p:grpSp>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2261</TotalTime>
  <Words>726</Words>
  <Application>Microsoft Office PowerPoint</Application>
  <PresentationFormat>Custom</PresentationFormat>
  <Paragraphs>95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Fredericks, Margaret M. (LARC-E3)[SSAI DEVELOP]</cp:lastModifiedBy>
  <cp:revision>191</cp:revision>
  <dcterms:created xsi:type="dcterms:W3CDTF">2017-06-02T16:06:25Z</dcterms:created>
  <dcterms:modified xsi:type="dcterms:W3CDTF">2018-07-19T16:01:04Z</dcterms:modified>
</cp:coreProperties>
</file>