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3"/>
  </p:notesMasterIdLst>
  <p:sldIdLst>
    <p:sldId id="256" r:id="rId2"/>
  </p:sldIdLst>
  <p:sldSz cx="27432000" cy="36576000"/>
  <p:notesSz cx="6858000" cy="9144000"/>
  <p:embeddedFontLst>
    <p:embeddedFont>
      <p:font typeface="Webdings" panose="05030102010509060703" pitchFamily="18" charset="2"/>
      <p:regular r:id="rId4"/>
    </p:embeddedFont>
    <p:embeddedFont>
      <p:font typeface="Garamond" panose="02020404030301010803" pitchFamily="18" charset="0"/>
      <p:regular r:id="rId5"/>
      <p:bold r:id="rId6"/>
      <p:italic r:id="rId7"/>
    </p:embeddedFont>
    <p:embeddedFont>
      <p:font typeface="Questrial" panose="020B0604020202020204" charset="0"/>
      <p:regular r:id="rId8"/>
    </p:embeddedFont>
    <p:embeddedFont>
      <p:font typeface="Century Gothic" panose="020B0502020202020204" pitchFamily="34" charset="0"/>
      <p:regular r:id="rId9"/>
      <p:bold r:id="rId10"/>
      <p:italic r:id="rId11"/>
      <p:boldItalic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Sinclair" initials="WS" lastIdx="7" clrIdx="0">
    <p:extLst/>
  </p:cmAuthor>
  <p:cmAuthor id="2" name="Kelsey  Herndon" initials="KH" lastIdx="10" clrIdx="1"/>
  <p:cmAuthor id="3" name="Daryl-Ann Winstead" initials="DW" lastIdx="12" clrIdx="2"/>
  <p:cmAuthor id="4" name="Emma Baghel" initials="EB" lastIdx="6" clrIdx="3"/>
  <p:cmAuthor id="5" name="Fenn, Teresa E. (LARC-E3)[SSAI DEVELOP]" initials="FTE(D" lastIdx="3"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555"/>
    <a:srgbClr val="FFFFFF"/>
    <a:srgbClr val="060606"/>
    <a:srgbClr val="CF67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9277" autoAdjust="0"/>
  </p:normalViewPr>
  <p:slideViewPr>
    <p:cSldViewPr>
      <p:cViewPr>
        <p:scale>
          <a:sx n="30" d="100"/>
          <a:sy n="30" d="100"/>
        </p:scale>
        <p:origin x="2694" y="24"/>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commentAuthors" Target="commentAuthor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100" b="0" i="0" u="none" strike="noStrike" cap="none">
                <a:solidFill>
                  <a:schemeClr val="dk1"/>
                </a:solidFill>
                <a:latin typeface="Arial"/>
                <a:ea typeface="Arial"/>
                <a:cs typeface="Arial"/>
                <a:sym typeface="Arial"/>
              </a:defRPr>
            </a:lvl2pPr>
            <a:lvl3pPr marL="914400" marR="0" lvl="2" indent="0" algn="l" rtl="0">
              <a:spcBef>
                <a:spcPts val="0"/>
              </a:spcBef>
              <a:buNone/>
              <a:defRPr sz="1100" b="0" i="0" u="none" strike="noStrike" cap="none">
                <a:solidFill>
                  <a:schemeClr val="dk1"/>
                </a:solidFill>
                <a:latin typeface="Arial"/>
                <a:ea typeface="Arial"/>
                <a:cs typeface="Arial"/>
                <a:sym typeface="Arial"/>
              </a:defRPr>
            </a:lvl3pPr>
            <a:lvl4pPr marL="1371600" marR="0" lvl="3" indent="0" algn="l" rtl="0">
              <a:spcBef>
                <a:spcPts val="0"/>
              </a:spcBef>
              <a:buNone/>
              <a:defRPr sz="1100" b="0" i="0" u="none" strike="noStrike" cap="none">
                <a:solidFill>
                  <a:schemeClr val="dk1"/>
                </a:solidFill>
                <a:latin typeface="Arial"/>
                <a:ea typeface="Arial"/>
                <a:cs typeface="Arial"/>
                <a:sym typeface="Arial"/>
              </a:defRPr>
            </a:lvl4pPr>
            <a:lvl5pPr marL="1828800" marR="0" lvl="4" indent="0" algn="l" rtl="0">
              <a:spcBef>
                <a:spcPts val="0"/>
              </a:spcBef>
              <a:buNone/>
              <a:defRPr sz="1100" b="0" i="0" u="none" strike="noStrike" cap="none">
                <a:solidFill>
                  <a:schemeClr val="dk1"/>
                </a:solidFill>
                <a:latin typeface="Arial"/>
                <a:ea typeface="Arial"/>
                <a:cs typeface="Arial"/>
                <a:sym typeface="Arial"/>
              </a:defRPr>
            </a:lvl5pPr>
            <a:lvl6pPr marL="2286000" marR="0" lvl="5" indent="0" algn="l" rtl="0">
              <a:spcBef>
                <a:spcPts val="0"/>
              </a:spcBef>
              <a:buNone/>
              <a:defRPr sz="1100" b="0" i="0" u="none" strike="noStrike" cap="none">
                <a:solidFill>
                  <a:schemeClr val="dk1"/>
                </a:solidFill>
                <a:latin typeface="Arial"/>
                <a:ea typeface="Arial"/>
                <a:cs typeface="Arial"/>
                <a:sym typeface="Arial"/>
              </a:defRPr>
            </a:lvl6pPr>
            <a:lvl7pPr marL="2743200" marR="0" lvl="6" indent="0" algn="l" rtl="0">
              <a:spcBef>
                <a:spcPts val="0"/>
              </a:spcBef>
              <a:buNone/>
              <a:defRPr sz="1100" b="0" i="0" u="none" strike="noStrike" cap="none">
                <a:solidFill>
                  <a:schemeClr val="dk1"/>
                </a:solidFill>
                <a:latin typeface="Arial"/>
                <a:ea typeface="Arial"/>
                <a:cs typeface="Arial"/>
                <a:sym typeface="Arial"/>
              </a:defRPr>
            </a:lvl7pPr>
            <a:lvl8pPr marL="3200400" marR="0" lvl="7" indent="0" algn="l" rtl="0">
              <a:spcBef>
                <a:spcPts val="0"/>
              </a:spcBef>
              <a:buNone/>
              <a:defRPr sz="1100" b="0" i="0" u="none" strike="noStrike" cap="none">
                <a:solidFill>
                  <a:schemeClr val="dk1"/>
                </a:solidFill>
                <a:latin typeface="Arial"/>
                <a:ea typeface="Arial"/>
                <a:cs typeface="Arial"/>
                <a:sym typeface="Arial"/>
              </a:defRPr>
            </a:lvl8pPr>
            <a:lvl9pPr marL="3657600" marR="0" lvl="8" indent="0" algn="l" rtl="0">
              <a:spcBef>
                <a:spcPts val="0"/>
              </a:spcBef>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72295383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
        <p:nvSpPr>
          <p:cNvPr id="60" name="Shape 60"/>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558572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ross Cutting">
    <p:spTree>
      <p:nvGrpSpPr>
        <p:cNvPr id="1" name="Shape 8"/>
        <p:cNvGrpSpPr/>
        <p:nvPr/>
      </p:nvGrpSpPr>
      <p:grpSpPr>
        <a:xfrm>
          <a:off x="0" y="0"/>
          <a:ext cx="0" cy="0"/>
          <a:chOff x="0" y="0"/>
          <a:chExt cx="0" cy="0"/>
        </a:xfrm>
      </p:grpSpPr>
      <p:sp>
        <p:nvSpPr>
          <p:cNvPr id="9" name="Shape 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EA7845"/>
              </a:buClr>
              <a:buFont typeface="Arial"/>
              <a:buNone/>
              <a:defRPr sz="6000" b="1" i="0" u="none" strike="noStrike" cap="none">
                <a:solidFill>
                  <a:srgbClr val="EA7845"/>
                </a:solidFill>
                <a:latin typeface="Questrial"/>
                <a:ea typeface="Questrial"/>
                <a:cs typeface="Questrial"/>
                <a:sym typeface="Questrial"/>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10" name="Shape 10"/>
          <p:cNvSpPr txBox="1">
            <a:spLocks noGrp="1"/>
          </p:cNvSpPr>
          <p:nvPr>
            <p:ph type="body" idx="2"/>
          </p:nvPr>
        </p:nvSpPr>
        <p:spPr>
          <a:xfrm rot="-5400000">
            <a:off x="14903783" y="21966321"/>
            <a:ext cx="21421557"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E97845"/>
              </a:buClr>
              <a:buFont typeface="Arial"/>
              <a:buNone/>
              <a:defRPr sz="16000" b="0" i="0" u="none" strike="noStrike" cap="none">
                <a:solidFill>
                  <a:srgbClr val="E97845"/>
                </a:solidFill>
                <a:latin typeface="Questrial"/>
                <a:ea typeface="Questrial"/>
                <a:cs typeface="Questrial"/>
                <a:sym typeface="Questrial"/>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11" name="Shape 11"/>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12" name="Shape 12"/>
          <p:cNvPicPr preferRelativeResize="0"/>
          <p:nvPr/>
        </p:nvPicPr>
        <p:blipFill rotWithShape="1">
          <a:blip r:embed="rId3">
            <a:alphaModFix/>
          </a:blip>
          <a:srcRect/>
          <a:stretch/>
        </p:blipFill>
        <p:spPr>
          <a:xfrm>
            <a:off x="0" y="34213800"/>
            <a:ext cx="27432000" cy="187894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Weather">
    <p:spTree>
      <p:nvGrpSpPr>
        <p:cNvPr id="1" name="Shape 53"/>
        <p:cNvGrpSpPr/>
        <p:nvPr/>
      </p:nvGrpSpPr>
      <p:grpSpPr>
        <a:xfrm>
          <a:off x="0" y="0"/>
          <a:ext cx="0" cy="0"/>
          <a:chOff x="0" y="0"/>
          <a:chExt cx="0" cy="0"/>
        </a:xfrm>
      </p:grpSpPr>
      <p:sp>
        <p:nvSpPr>
          <p:cNvPr id="54" name="Shape 5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94A3D3"/>
              </a:buClr>
              <a:buFont typeface="Arial"/>
              <a:buNone/>
              <a:defRPr sz="6000" b="1" i="0" u="none" strike="noStrike" cap="none">
                <a:solidFill>
                  <a:srgbClr val="94A3D3"/>
                </a:solidFill>
                <a:latin typeface="Questrial"/>
                <a:ea typeface="Questrial"/>
                <a:cs typeface="Questrial"/>
                <a:sym typeface="Questrial"/>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55" name="Shape 55"/>
          <p:cNvSpPr txBox="1">
            <a:spLocks noGrp="1"/>
          </p:cNvSpPr>
          <p:nvPr>
            <p:ph type="body" idx="2"/>
          </p:nvPr>
        </p:nvSpPr>
        <p:spPr>
          <a:xfrm rot="-5400000">
            <a:off x="15240665" y="22303205"/>
            <a:ext cx="20747789"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94A3D4"/>
              </a:buClr>
              <a:buFont typeface="Arial"/>
              <a:buNone/>
              <a:defRPr sz="16000" b="0" i="0" u="none" strike="noStrike" cap="none">
                <a:solidFill>
                  <a:srgbClr val="94A3D4"/>
                </a:solidFill>
                <a:latin typeface="Questrial"/>
                <a:ea typeface="Questrial"/>
                <a:cs typeface="Questrial"/>
                <a:sym typeface="Questrial"/>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56" name="Shape 56"/>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57" name="Shape 57"/>
          <p:cNvPicPr preferRelativeResize="0"/>
          <p:nvPr/>
        </p:nvPicPr>
        <p:blipFill rotWithShape="1">
          <a:blip r:embed="rId3">
            <a:alphaModFix/>
          </a:blip>
          <a:srcRect/>
          <a:stretch/>
        </p:blipFill>
        <p:spPr>
          <a:xfrm>
            <a:off x="0" y="3771900"/>
            <a:ext cx="27432000" cy="33527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Agriculture">
    <p:spTree>
      <p:nvGrpSpPr>
        <p:cNvPr id="1" name="Shape 13"/>
        <p:cNvGrpSpPr/>
        <p:nvPr/>
      </p:nvGrpSpPr>
      <p:grpSpPr>
        <a:xfrm>
          <a:off x="0" y="0"/>
          <a:ext cx="0" cy="0"/>
          <a:chOff x="0" y="0"/>
          <a:chExt cx="0" cy="0"/>
        </a:xfrm>
      </p:grpSpPr>
      <p:sp>
        <p:nvSpPr>
          <p:cNvPr id="14" name="Shape 1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7DB862"/>
              </a:buClr>
              <a:buFont typeface="Arial"/>
              <a:buNone/>
              <a:defRPr sz="6000" b="1" i="0" u="none" strike="noStrike" cap="none">
                <a:solidFill>
                  <a:srgbClr val="7DB862"/>
                </a:solidFill>
                <a:latin typeface="Questrial"/>
                <a:ea typeface="Questrial"/>
                <a:cs typeface="Questrial"/>
                <a:sym typeface="Questrial"/>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15" name="Shape 15"/>
          <p:cNvSpPr txBox="1">
            <a:spLocks noGrp="1"/>
          </p:cNvSpPr>
          <p:nvPr>
            <p:ph type="body" idx="2"/>
          </p:nvPr>
        </p:nvSpPr>
        <p:spPr>
          <a:xfrm rot="-5400000">
            <a:off x="14927847" y="21990384"/>
            <a:ext cx="21373432"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7EB761"/>
              </a:buClr>
              <a:buFont typeface="Arial"/>
              <a:buNone/>
              <a:defRPr sz="16000" b="0" i="0" u="none" strike="noStrike" cap="none">
                <a:solidFill>
                  <a:srgbClr val="7EB761"/>
                </a:solidFill>
                <a:latin typeface="Questrial"/>
                <a:ea typeface="Questrial"/>
                <a:cs typeface="Questrial"/>
                <a:sym typeface="Questrial"/>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16" name="Shape 16"/>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17" name="Shape 17"/>
          <p:cNvPicPr preferRelativeResize="0"/>
          <p:nvPr/>
        </p:nvPicPr>
        <p:blipFill rotWithShape="1">
          <a:blip r:embed="rId3">
            <a:alphaModFix/>
          </a:blip>
          <a:srcRect/>
          <a:stretch/>
        </p:blipFill>
        <p:spPr>
          <a:xfrm>
            <a:off x="0" y="34228728"/>
            <a:ext cx="27432000" cy="187894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limate">
    <p:spTree>
      <p:nvGrpSpPr>
        <p:cNvPr id="1" name="Shape 18"/>
        <p:cNvGrpSpPr/>
        <p:nvPr/>
      </p:nvGrpSpPr>
      <p:grpSpPr>
        <a:xfrm>
          <a:off x="0" y="0"/>
          <a:ext cx="0" cy="0"/>
          <a:chOff x="0" y="0"/>
          <a:chExt cx="0" cy="0"/>
        </a:xfrm>
      </p:grpSpPr>
      <p:sp>
        <p:nvSpPr>
          <p:cNvPr id="19" name="Shape 1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E9A149"/>
              </a:buClr>
              <a:buFont typeface="Arial"/>
              <a:buNone/>
              <a:defRPr sz="6000" b="1" i="0" u="none" strike="noStrike" cap="none">
                <a:solidFill>
                  <a:srgbClr val="E9A149"/>
                </a:solidFill>
                <a:latin typeface="Questrial"/>
                <a:ea typeface="Questrial"/>
                <a:cs typeface="Questrial"/>
                <a:sym typeface="Questrial"/>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20" name="Shape 20"/>
          <p:cNvSpPr txBox="1">
            <a:spLocks noGrp="1"/>
          </p:cNvSpPr>
          <p:nvPr>
            <p:ph type="body" idx="2"/>
          </p:nvPr>
        </p:nvSpPr>
        <p:spPr>
          <a:xfrm rot="-5400000">
            <a:off x="15120351" y="22182889"/>
            <a:ext cx="20988421"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E9A149"/>
              </a:buClr>
              <a:buFont typeface="Arial"/>
              <a:buNone/>
              <a:defRPr sz="16000" b="0" i="0" u="none" strike="noStrike" cap="none">
                <a:solidFill>
                  <a:srgbClr val="E9A149"/>
                </a:solidFill>
                <a:latin typeface="Questrial"/>
                <a:ea typeface="Questrial"/>
                <a:cs typeface="Questrial"/>
                <a:sym typeface="Questrial"/>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21" name="Shape 21"/>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22" name="Shape 22"/>
          <p:cNvPicPr preferRelativeResize="0"/>
          <p:nvPr/>
        </p:nvPicPr>
        <p:blipFill rotWithShape="1">
          <a:blip r:embed="rId3">
            <a:alphaModFix/>
          </a:blip>
          <a:srcRect/>
          <a:stretch/>
        </p:blipFill>
        <p:spPr>
          <a:xfrm>
            <a:off x="0" y="3771900"/>
            <a:ext cx="27432000" cy="33527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Disasters">
    <p:spTree>
      <p:nvGrpSpPr>
        <p:cNvPr id="1" name="Shape 23"/>
        <p:cNvGrpSpPr/>
        <p:nvPr/>
      </p:nvGrpSpPr>
      <p:grpSpPr>
        <a:xfrm>
          <a:off x="0" y="0"/>
          <a:ext cx="0" cy="0"/>
          <a:chOff x="0" y="0"/>
          <a:chExt cx="0" cy="0"/>
        </a:xfrm>
      </p:grpSpPr>
      <p:sp>
        <p:nvSpPr>
          <p:cNvPr id="24" name="Shape 2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586991"/>
              </a:buClr>
              <a:buFont typeface="Arial"/>
              <a:buNone/>
              <a:defRPr sz="6000" b="1" i="0" u="none" strike="noStrike" cap="none">
                <a:solidFill>
                  <a:srgbClr val="586991"/>
                </a:solidFill>
                <a:latin typeface="Questrial"/>
                <a:ea typeface="Questrial"/>
                <a:cs typeface="Questrial"/>
                <a:sym typeface="Questrial"/>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25" name="Shape 25"/>
          <p:cNvSpPr txBox="1">
            <a:spLocks noGrp="1"/>
          </p:cNvSpPr>
          <p:nvPr>
            <p:ph type="body" idx="2"/>
          </p:nvPr>
        </p:nvSpPr>
        <p:spPr>
          <a:xfrm rot="-5400000">
            <a:off x="15240665" y="22303205"/>
            <a:ext cx="20747789"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57688F"/>
              </a:buClr>
              <a:buFont typeface="Arial"/>
              <a:buNone/>
              <a:defRPr sz="16000" b="0" i="0" u="none" strike="noStrike" cap="none">
                <a:solidFill>
                  <a:srgbClr val="57688F"/>
                </a:solidFill>
                <a:latin typeface="Questrial"/>
                <a:ea typeface="Questrial"/>
                <a:cs typeface="Questrial"/>
                <a:sym typeface="Questrial"/>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26" name="Shape 26"/>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27" name="Shape 27"/>
          <p:cNvPicPr preferRelativeResize="0"/>
          <p:nvPr/>
        </p:nvPicPr>
        <p:blipFill rotWithShape="1">
          <a:blip r:embed="rId3">
            <a:alphaModFix/>
          </a:blip>
          <a:srcRect/>
          <a:stretch/>
        </p:blipFill>
        <p:spPr>
          <a:xfrm>
            <a:off x="0" y="3771900"/>
            <a:ext cx="27432000" cy="33527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coForecasting">
    <p:spTree>
      <p:nvGrpSpPr>
        <p:cNvPr id="1" name="Shape 28"/>
        <p:cNvGrpSpPr/>
        <p:nvPr/>
      </p:nvGrpSpPr>
      <p:grpSpPr>
        <a:xfrm>
          <a:off x="0" y="0"/>
          <a:ext cx="0" cy="0"/>
          <a:chOff x="0" y="0"/>
          <a:chExt cx="0" cy="0"/>
        </a:xfrm>
      </p:grpSpPr>
      <p:sp>
        <p:nvSpPr>
          <p:cNvPr id="29" name="Shape 2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218754"/>
              </a:buClr>
              <a:buFont typeface="Arial"/>
              <a:buNone/>
              <a:defRPr sz="6000" b="1" i="0" u="none" strike="noStrike" cap="none">
                <a:solidFill>
                  <a:srgbClr val="218754"/>
                </a:solidFill>
                <a:latin typeface="Questrial"/>
                <a:ea typeface="Questrial"/>
                <a:cs typeface="Questrial"/>
                <a:sym typeface="Questrial"/>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30" name="Shape 30"/>
          <p:cNvSpPr txBox="1">
            <a:spLocks noGrp="1"/>
          </p:cNvSpPr>
          <p:nvPr>
            <p:ph type="body" idx="2"/>
          </p:nvPr>
        </p:nvSpPr>
        <p:spPr>
          <a:xfrm rot="-5400000">
            <a:off x="15144415" y="22206952"/>
            <a:ext cx="20940296"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2E8652"/>
              </a:buClr>
              <a:buFont typeface="Arial"/>
              <a:buNone/>
              <a:defRPr sz="16000" b="0" i="0" u="none" strike="noStrike" cap="none">
                <a:solidFill>
                  <a:srgbClr val="2E8652"/>
                </a:solidFill>
                <a:latin typeface="Questrial"/>
                <a:ea typeface="Questrial"/>
                <a:cs typeface="Questrial"/>
                <a:sym typeface="Questrial"/>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31" name="Shape 31"/>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32" name="Shape 32"/>
          <p:cNvPicPr preferRelativeResize="0"/>
          <p:nvPr/>
        </p:nvPicPr>
        <p:blipFill rotWithShape="1">
          <a:blip r:embed="rId3">
            <a:alphaModFix/>
          </a:blip>
          <a:srcRect/>
          <a:stretch/>
        </p:blipFill>
        <p:spPr>
          <a:xfrm>
            <a:off x="0" y="34213800"/>
            <a:ext cx="27432000" cy="187894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Energy">
    <p:spTree>
      <p:nvGrpSpPr>
        <p:cNvPr id="1" name="Shape 33"/>
        <p:cNvGrpSpPr/>
        <p:nvPr/>
      </p:nvGrpSpPr>
      <p:grpSpPr>
        <a:xfrm>
          <a:off x="0" y="0"/>
          <a:ext cx="0" cy="0"/>
          <a:chOff x="0" y="0"/>
          <a:chExt cx="0" cy="0"/>
        </a:xfrm>
      </p:grpSpPr>
      <p:sp>
        <p:nvSpPr>
          <p:cNvPr id="34" name="Shape 3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52B37B"/>
              </a:buClr>
              <a:buFont typeface="Arial"/>
              <a:buNone/>
              <a:defRPr sz="6000" b="1" i="0" u="none" strike="noStrike" cap="none">
                <a:solidFill>
                  <a:srgbClr val="52B37B"/>
                </a:solidFill>
                <a:latin typeface="Questrial"/>
                <a:ea typeface="Questrial"/>
                <a:cs typeface="Questrial"/>
                <a:sym typeface="Questrial"/>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35" name="Shape 35"/>
          <p:cNvSpPr txBox="1">
            <a:spLocks noGrp="1"/>
          </p:cNvSpPr>
          <p:nvPr>
            <p:ph type="body" idx="2"/>
          </p:nvPr>
        </p:nvSpPr>
        <p:spPr>
          <a:xfrm rot="-5400000">
            <a:off x="15072223" y="22134763"/>
            <a:ext cx="21084673"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56B27B"/>
              </a:buClr>
              <a:buFont typeface="Arial"/>
              <a:buNone/>
              <a:defRPr sz="16000" b="0" i="0" u="none" strike="noStrike" cap="none">
                <a:solidFill>
                  <a:srgbClr val="56B27B"/>
                </a:solidFill>
                <a:latin typeface="Questrial"/>
                <a:ea typeface="Questrial"/>
                <a:cs typeface="Questrial"/>
                <a:sym typeface="Questrial"/>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36" name="Shape 36"/>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37" name="Shape 37"/>
          <p:cNvPicPr preferRelativeResize="0"/>
          <p:nvPr/>
        </p:nvPicPr>
        <p:blipFill rotWithShape="1">
          <a:blip r:embed="rId3">
            <a:alphaModFix/>
          </a:blip>
          <a:srcRect/>
          <a:stretch/>
        </p:blipFill>
        <p:spPr>
          <a:xfrm>
            <a:off x="0" y="3771901"/>
            <a:ext cx="27432000" cy="33527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Health &amp; Air Quality">
    <p:spTree>
      <p:nvGrpSpPr>
        <p:cNvPr id="1" name="Shape 38"/>
        <p:cNvGrpSpPr/>
        <p:nvPr/>
      </p:nvGrpSpPr>
      <p:grpSpPr>
        <a:xfrm>
          <a:off x="0" y="0"/>
          <a:ext cx="0" cy="0"/>
          <a:chOff x="0" y="0"/>
          <a:chExt cx="0" cy="0"/>
        </a:xfrm>
      </p:grpSpPr>
      <p:sp>
        <p:nvSpPr>
          <p:cNvPr id="39" name="Shape 3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C15442"/>
              </a:buClr>
              <a:buFont typeface="Arial"/>
              <a:buNone/>
              <a:defRPr sz="6000" b="1" i="0" u="none" strike="noStrike" cap="none">
                <a:solidFill>
                  <a:srgbClr val="C15442"/>
                </a:solidFill>
                <a:latin typeface="Questrial"/>
                <a:ea typeface="Questrial"/>
                <a:cs typeface="Questrial"/>
                <a:sym typeface="Questrial"/>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40" name="Shape 40"/>
          <p:cNvSpPr txBox="1">
            <a:spLocks noGrp="1"/>
          </p:cNvSpPr>
          <p:nvPr>
            <p:ph type="body" idx="2"/>
          </p:nvPr>
        </p:nvSpPr>
        <p:spPr>
          <a:xfrm rot="-5400000">
            <a:off x="15240665" y="22303205"/>
            <a:ext cx="20747789"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BE5341"/>
              </a:buClr>
              <a:buFont typeface="Arial"/>
              <a:buNone/>
              <a:defRPr sz="16000" b="0" i="0" u="none" strike="noStrike" cap="none">
                <a:solidFill>
                  <a:srgbClr val="BE5341"/>
                </a:solidFill>
                <a:latin typeface="Questrial"/>
                <a:ea typeface="Questrial"/>
                <a:cs typeface="Questrial"/>
                <a:sym typeface="Questrial"/>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41" name="Shape 41"/>
          <p:cNvPicPr preferRelativeResize="0"/>
          <p:nvPr/>
        </p:nvPicPr>
        <p:blipFill rotWithShape="1">
          <a:blip r:embed="rId2">
            <a:alphaModFix/>
          </a:blip>
          <a:srcRect/>
          <a:stretch/>
        </p:blipFill>
        <p:spPr>
          <a:xfrm rot="10800000">
            <a:off x="0" y="3771898"/>
            <a:ext cx="27432000" cy="335279"/>
          </a:xfrm>
          <a:prstGeom prst="rect">
            <a:avLst/>
          </a:prstGeom>
          <a:noFill/>
          <a:ln>
            <a:noFill/>
          </a:ln>
        </p:spPr>
      </p:pic>
      <p:pic>
        <p:nvPicPr>
          <p:cNvPr id="42" name="Shape 42"/>
          <p:cNvPicPr preferRelativeResize="0"/>
          <p:nvPr/>
        </p:nvPicPr>
        <p:blipFill rotWithShape="1">
          <a:blip r:embed="rId3">
            <a:alphaModFix/>
          </a:blip>
          <a:srcRect/>
          <a:stretch/>
        </p:blipFill>
        <p:spPr>
          <a:xfrm>
            <a:off x="0" y="34213800"/>
            <a:ext cx="27432000" cy="187894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Oceans">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2F8AB4"/>
              </a:buClr>
              <a:buFont typeface="Arial"/>
              <a:buNone/>
              <a:defRPr sz="6000" b="1" i="0" u="none" strike="noStrike" cap="none">
                <a:solidFill>
                  <a:srgbClr val="2F8AB4"/>
                </a:solidFill>
                <a:latin typeface="Questrial"/>
                <a:ea typeface="Questrial"/>
                <a:cs typeface="Questrial"/>
                <a:sym typeface="Questrial"/>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45" name="Shape 45"/>
          <p:cNvSpPr txBox="1">
            <a:spLocks noGrp="1"/>
          </p:cNvSpPr>
          <p:nvPr>
            <p:ph type="body" idx="2"/>
          </p:nvPr>
        </p:nvSpPr>
        <p:spPr>
          <a:xfrm rot="-5400000">
            <a:off x="15240665" y="22303205"/>
            <a:ext cx="20747789"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3289B4"/>
              </a:buClr>
              <a:buFont typeface="Arial"/>
              <a:buNone/>
              <a:defRPr sz="16000" b="0" i="0" u="none" strike="noStrike" cap="none">
                <a:solidFill>
                  <a:srgbClr val="3289B4"/>
                </a:solidFill>
                <a:latin typeface="Questrial"/>
                <a:ea typeface="Questrial"/>
                <a:cs typeface="Questrial"/>
                <a:sym typeface="Questrial"/>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46" name="Shape 46"/>
          <p:cNvPicPr preferRelativeResize="0"/>
          <p:nvPr/>
        </p:nvPicPr>
        <p:blipFill rotWithShape="1">
          <a:blip r:embed="rId2">
            <a:alphaModFix/>
          </a:blip>
          <a:srcRect/>
          <a:stretch/>
        </p:blipFill>
        <p:spPr>
          <a:xfrm>
            <a:off x="0" y="34213800"/>
            <a:ext cx="27432000" cy="1880614"/>
          </a:xfrm>
          <a:prstGeom prst="rect">
            <a:avLst/>
          </a:prstGeom>
          <a:noFill/>
          <a:ln>
            <a:noFill/>
          </a:ln>
        </p:spPr>
      </p:pic>
      <p:pic>
        <p:nvPicPr>
          <p:cNvPr id="47" name="Shape 47"/>
          <p:cNvPicPr preferRelativeResize="0"/>
          <p:nvPr/>
        </p:nvPicPr>
        <p:blipFill rotWithShape="1">
          <a:blip r:embed="rId3">
            <a:alphaModFix/>
          </a:blip>
          <a:srcRect/>
          <a:stretch/>
        </p:blipFill>
        <p:spPr>
          <a:xfrm rot="10800000">
            <a:off x="0" y="3771899"/>
            <a:ext cx="27432000" cy="33527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Water Resources">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73A9DB"/>
              </a:buClr>
              <a:buFont typeface="Arial"/>
              <a:buNone/>
              <a:defRPr sz="6000" b="1" i="0" u="none" strike="noStrike" cap="none">
                <a:solidFill>
                  <a:srgbClr val="73A9DB"/>
                </a:solidFill>
                <a:latin typeface="Questrial"/>
                <a:ea typeface="Questrial"/>
                <a:cs typeface="Questrial"/>
                <a:sym typeface="Questrial"/>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50" name="Shape 50"/>
          <p:cNvSpPr txBox="1">
            <a:spLocks noGrp="1"/>
          </p:cNvSpPr>
          <p:nvPr>
            <p:ph type="body" idx="2"/>
          </p:nvPr>
        </p:nvSpPr>
        <p:spPr>
          <a:xfrm rot="-5400000">
            <a:off x="15240665" y="22303205"/>
            <a:ext cx="20747789"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75AADB"/>
              </a:buClr>
              <a:buFont typeface="Arial"/>
              <a:buNone/>
              <a:defRPr sz="16000" b="0" i="0" u="none" strike="noStrike" cap="none">
                <a:solidFill>
                  <a:srgbClr val="75AADB"/>
                </a:solidFill>
                <a:latin typeface="Questrial"/>
                <a:ea typeface="Questrial"/>
                <a:cs typeface="Questrial"/>
                <a:sym typeface="Questrial"/>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51" name="Shape 51"/>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52" name="Shape 52"/>
          <p:cNvPicPr preferRelativeResize="0"/>
          <p:nvPr/>
        </p:nvPicPr>
        <p:blipFill rotWithShape="1">
          <a:blip r:embed="rId3">
            <a:alphaModFix/>
          </a:blip>
          <a:srcRect/>
          <a:stretch/>
        </p:blipFill>
        <p:spPr>
          <a:xfrm>
            <a:off x="0" y="34213800"/>
            <a:ext cx="27432000" cy="187894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7" name="Shape 7"/>
          <p:cNvPicPr preferRelativeResize="0"/>
          <p:nvPr/>
        </p:nvPicPr>
        <p:blipFill rotWithShape="1">
          <a:blip r:embed="rId12">
            <a:alphaModFix/>
          </a:blip>
          <a:srcRect/>
          <a:stretch/>
        </p:blipFill>
        <p:spPr>
          <a:xfrm>
            <a:off x="923028" y="698499"/>
            <a:ext cx="2482776" cy="2512396"/>
          </a:xfrm>
          <a:prstGeom prst="rect">
            <a:avLst/>
          </a:prstGeom>
          <a:noFill/>
          <a:ln>
            <a:noFill/>
          </a:ln>
        </p:spPr>
      </p:pic>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079200" y="789180"/>
            <a:ext cx="2819400" cy="233502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jpeg"/><Relationship Id="rId26" Type="http://schemas.openxmlformats.org/officeDocument/2006/relationships/image" Target="../media/image46.PNG"/><Relationship Id="rId3" Type="http://schemas.openxmlformats.org/officeDocument/2006/relationships/image" Target="../media/image23.jpg"/><Relationship Id="rId21" Type="http://schemas.openxmlformats.org/officeDocument/2006/relationships/image" Target="../media/image41.jpeg"/><Relationship Id="rId7" Type="http://schemas.openxmlformats.org/officeDocument/2006/relationships/image" Target="../media/image27.png"/><Relationship Id="rId12" Type="http://schemas.openxmlformats.org/officeDocument/2006/relationships/image" Target="../media/image32.jpg"/><Relationship Id="rId17" Type="http://schemas.openxmlformats.org/officeDocument/2006/relationships/image" Target="../media/image37.emf"/><Relationship Id="rId25" Type="http://schemas.openxmlformats.org/officeDocument/2006/relationships/image" Target="../media/image45.jpeg"/><Relationship Id="rId2" Type="http://schemas.openxmlformats.org/officeDocument/2006/relationships/notesSlide" Target="../notesSlides/notesSlide1.xml"/><Relationship Id="rId16" Type="http://schemas.openxmlformats.org/officeDocument/2006/relationships/image" Target="../media/image36.emf"/><Relationship Id="rId20" Type="http://schemas.openxmlformats.org/officeDocument/2006/relationships/image" Target="../media/image40.emf"/><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jpg"/><Relationship Id="rId24" Type="http://schemas.openxmlformats.org/officeDocument/2006/relationships/image" Target="../media/image44.jpeg"/><Relationship Id="rId5" Type="http://schemas.openxmlformats.org/officeDocument/2006/relationships/image" Target="../media/image25.jpg"/><Relationship Id="rId15" Type="http://schemas.openxmlformats.org/officeDocument/2006/relationships/image" Target="../media/image35.png"/><Relationship Id="rId23" Type="http://schemas.openxmlformats.org/officeDocument/2006/relationships/image" Target="../media/image43.jpeg"/><Relationship Id="rId28" Type="http://schemas.openxmlformats.org/officeDocument/2006/relationships/image" Target="../media/image48.jpg"/><Relationship Id="rId10" Type="http://schemas.openxmlformats.org/officeDocument/2006/relationships/image" Target="../media/image30.jpg"/><Relationship Id="rId19" Type="http://schemas.openxmlformats.org/officeDocument/2006/relationships/image" Target="../media/image39.emf"/><Relationship Id="rId4" Type="http://schemas.openxmlformats.org/officeDocument/2006/relationships/image" Target="../media/image24.jp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jpeg"/><Relationship Id="rId27"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9" y="9372600"/>
            <a:ext cx="7229573" cy="558648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7795" y="23390193"/>
            <a:ext cx="3359616" cy="4347738"/>
          </a:xfrm>
          <a:prstGeom prst="rect">
            <a:avLst/>
          </a:prstGeom>
        </p:spPr>
      </p:pic>
      <p:pic>
        <p:nvPicPr>
          <p:cNvPr id="297" name="Picture 2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77589" y="16038593"/>
            <a:ext cx="4511739" cy="5838720"/>
          </a:xfrm>
          <a:prstGeom prst="rect">
            <a:avLst/>
          </a:prstGeom>
        </p:spPr>
      </p:pic>
      <p:sp>
        <p:nvSpPr>
          <p:cNvPr id="63" name="Shape 63"/>
          <p:cNvSpPr txBox="1">
            <a:spLocks noGrp="1"/>
          </p:cNvSpPr>
          <p:nvPr>
            <p:ph type="body" idx="2"/>
          </p:nvPr>
        </p:nvSpPr>
        <p:spPr>
          <a:xfrm rot="-5400000">
            <a:off x="11395219" y="18076757"/>
            <a:ext cx="28438685" cy="231407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E97845"/>
              </a:buClr>
              <a:buSzPct val="25000"/>
              <a:buFont typeface="Arial"/>
              <a:buNone/>
            </a:pPr>
            <a:r>
              <a:rPr lang="en-US" sz="15500" b="1" i="0" u="none" strike="noStrike" cap="none" dirty="0">
                <a:solidFill>
                  <a:srgbClr val="E97845"/>
                </a:solidFill>
                <a:latin typeface="Century Gothic" pitchFamily="34" charset="0"/>
                <a:sym typeface="Questrial"/>
              </a:rPr>
              <a:t>Chaco Canyon </a:t>
            </a:r>
            <a:r>
              <a:rPr lang="en-US" sz="15500" b="0" i="0" u="none" strike="noStrike" cap="none" dirty="0">
                <a:solidFill>
                  <a:srgbClr val="E97845"/>
                </a:solidFill>
                <a:latin typeface="Century Gothic" pitchFamily="34" charset="0"/>
                <a:sym typeface="Questrial"/>
              </a:rPr>
              <a:t>Cross-Cutting</a:t>
            </a:r>
          </a:p>
        </p:txBody>
      </p:sp>
      <p:sp>
        <p:nvSpPr>
          <p:cNvPr id="64" name="Shape 64"/>
          <p:cNvSpPr txBox="1"/>
          <p:nvPr/>
        </p:nvSpPr>
        <p:spPr>
          <a:xfrm>
            <a:off x="716499" y="33657170"/>
            <a:ext cx="2872200" cy="86143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2700" b="0" i="0" u="none" strike="noStrike" cap="none" dirty="0">
                <a:solidFill>
                  <a:srgbClr val="585454"/>
                </a:solidFill>
                <a:latin typeface="Garamond"/>
                <a:ea typeface="Garamond"/>
                <a:cs typeface="Garamond"/>
                <a:sym typeface="Garamond"/>
              </a:rPr>
              <a:t>Kelsey  Herndon</a:t>
            </a:r>
          </a:p>
          <a:p>
            <a:pPr marL="0" marR="0" lvl="0" indent="0" algn="ctr" rtl="0">
              <a:lnSpc>
                <a:spcPct val="100000"/>
              </a:lnSpc>
              <a:spcBef>
                <a:spcPts val="0"/>
              </a:spcBef>
              <a:spcAft>
                <a:spcPts val="0"/>
              </a:spcAft>
              <a:buClr>
                <a:srgbClr val="585454"/>
              </a:buClr>
              <a:buSzPct val="25000"/>
              <a:buFont typeface="Arial"/>
              <a:buNone/>
            </a:pPr>
            <a:r>
              <a:rPr lang="en-US" sz="2700" b="0" i="1" u="none" strike="noStrike" cap="none" dirty="0" smtClean="0">
                <a:solidFill>
                  <a:srgbClr val="585454"/>
                </a:solidFill>
                <a:latin typeface="Garamond"/>
                <a:ea typeface="Garamond"/>
                <a:cs typeface="Garamond"/>
                <a:sym typeface="Garamond"/>
              </a:rPr>
              <a:t>Project </a:t>
            </a:r>
            <a:r>
              <a:rPr lang="en-US" sz="2700" b="0" i="1" u="none" strike="noStrike" cap="none" dirty="0">
                <a:solidFill>
                  <a:srgbClr val="585454"/>
                </a:solidFill>
                <a:latin typeface="Garamond"/>
                <a:ea typeface="Garamond"/>
                <a:cs typeface="Garamond"/>
                <a:sym typeface="Garamond"/>
              </a:rPr>
              <a:t>Lead</a:t>
            </a:r>
          </a:p>
        </p:txBody>
      </p:sp>
      <p:sp>
        <p:nvSpPr>
          <p:cNvPr id="65" name="Shape 65"/>
          <p:cNvSpPr txBox="1"/>
          <p:nvPr/>
        </p:nvSpPr>
        <p:spPr>
          <a:xfrm>
            <a:off x="12100637" y="31614813"/>
            <a:ext cx="11670490" cy="291864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400" b="0" i="0" u="none" strike="noStrike" cap="none" dirty="0" smtClean="0">
                <a:solidFill>
                  <a:srgbClr val="595555"/>
                </a:solidFill>
                <a:latin typeface="Garamond" pitchFamily="18" charset="0"/>
                <a:ea typeface="Garamond"/>
                <a:cs typeface="Garamond"/>
                <a:sym typeface="Garamond"/>
              </a:rPr>
              <a:t>The Chaco Canyon Cross-Cutting </a:t>
            </a:r>
            <a:r>
              <a:rPr lang="en-US" sz="2400" dirty="0" smtClean="0">
                <a:solidFill>
                  <a:srgbClr val="595555"/>
                </a:solidFill>
                <a:latin typeface="Garamond" pitchFamily="18" charset="0"/>
                <a:ea typeface="Garamond"/>
                <a:cs typeface="Garamond"/>
                <a:sym typeface="Garamond"/>
              </a:rPr>
              <a:t>Project would like to thank </a:t>
            </a:r>
            <a:r>
              <a:rPr lang="en-US" sz="2400" b="1" i="0" u="none" strike="noStrike" cap="none" dirty="0" smtClean="0">
                <a:solidFill>
                  <a:srgbClr val="595555"/>
                </a:solidFill>
                <a:latin typeface="Garamond" pitchFamily="18" charset="0"/>
                <a:ea typeface="Garamond"/>
                <a:cs typeface="Garamond"/>
                <a:sym typeface="Garamond"/>
              </a:rPr>
              <a:t>Dr</a:t>
            </a:r>
            <a:r>
              <a:rPr lang="en-US" sz="2400" b="1" i="0" u="none" strike="noStrike" cap="none" dirty="0">
                <a:solidFill>
                  <a:srgbClr val="595555"/>
                </a:solidFill>
                <a:latin typeface="Garamond" pitchFamily="18" charset="0"/>
                <a:ea typeface="Garamond"/>
                <a:cs typeface="Garamond"/>
                <a:sym typeface="Garamond"/>
              </a:rPr>
              <a:t>. Tom </a:t>
            </a:r>
            <a:r>
              <a:rPr lang="en-US" sz="2400" b="1" i="0" u="none" strike="noStrike" cap="none" dirty="0" smtClean="0">
                <a:solidFill>
                  <a:srgbClr val="595555"/>
                </a:solidFill>
                <a:latin typeface="Garamond" pitchFamily="18" charset="0"/>
                <a:ea typeface="Garamond"/>
                <a:cs typeface="Garamond"/>
                <a:sym typeface="Garamond"/>
              </a:rPr>
              <a:t>Sever </a:t>
            </a:r>
            <a:r>
              <a:rPr lang="en-US" sz="2400" b="0" i="0" u="none" strike="noStrike" cap="none" dirty="0" smtClean="0">
                <a:solidFill>
                  <a:srgbClr val="595555"/>
                </a:solidFill>
                <a:latin typeface="Garamond" pitchFamily="18" charset="0"/>
                <a:ea typeface="Garamond"/>
                <a:cs typeface="Garamond"/>
                <a:sym typeface="Garamond"/>
              </a:rPr>
              <a:t>(The </a:t>
            </a:r>
            <a:r>
              <a:rPr lang="en-US" sz="2400" b="0" i="0" u="none" strike="noStrike" cap="none" dirty="0">
                <a:solidFill>
                  <a:srgbClr val="595555"/>
                </a:solidFill>
                <a:latin typeface="Garamond" pitchFamily="18" charset="0"/>
                <a:ea typeface="Garamond"/>
                <a:cs typeface="Garamond"/>
                <a:sym typeface="Garamond"/>
              </a:rPr>
              <a:t>University of Alabama in </a:t>
            </a:r>
            <a:r>
              <a:rPr lang="en-US" sz="2400" b="0" i="0" u="none" strike="noStrike" cap="none" dirty="0" smtClean="0">
                <a:solidFill>
                  <a:srgbClr val="595555"/>
                </a:solidFill>
                <a:latin typeface="Garamond" pitchFamily="18" charset="0"/>
                <a:ea typeface="Garamond"/>
                <a:cs typeface="Garamond"/>
                <a:sym typeface="Garamond"/>
              </a:rPr>
              <a:t>Huntsville), </a:t>
            </a:r>
            <a:r>
              <a:rPr lang="en-US" sz="2400" b="1" i="0" u="none" strike="noStrike" cap="none" dirty="0" smtClean="0">
                <a:solidFill>
                  <a:srgbClr val="595555"/>
                </a:solidFill>
                <a:latin typeface="Garamond" pitchFamily="18" charset="0"/>
                <a:ea typeface="Garamond"/>
                <a:cs typeface="Garamond"/>
                <a:sym typeface="Garamond"/>
              </a:rPr>
              <a:t>Dr</a:t>
            </a:r>
            <a:r>
              <a:rPr lang="en-US" sz="2400" b="1" i="0" u="none" strike="noStrike" cap="none" dirty="0">
                <a:solidFill>
                  <a:srgbClr val="595555"/>
                </a:solidFill>
                <a:latin typeface="Garamond" pitchFamily="18" charset="0"/>
                <a:ea typeface="Garamond"/>
                <a:cs typeface="Garamond"/>
                <a:sym typeface="Garamond"/>
              </a:rPr>
              <a:t>. Jeffrey </a:t>
            </a:r>
            <a:r>
              <a:rPr lang="en-US" sz="2400" b="1" i="0" u="none" strike="noStrike" cap="none" dirty="0" err="1" smtClean="0">
                <a:solidFill>
                  <a:srgbClr val="595555"/>
                </a:solidFill>
                <a:latin typeface="Garamond" pitchFamily="18" charset="0"/>
                <a:ea typeface="Garamond"/>
                <a:cs typeface="Garamond"/>
                <a:sym typeface="Garamond"/>
              </a:rPr>
              <a:t>Luvall</a:t>
            </a:r>
            <a:r>
              <a:rPr lang="en-US" sz="2400" b="1" i="0" u="none" strike="noStrike" cap="none" dirty="0" smtClean="0">
                <a:solidFill>
                  <a:srgbClr val="595555"/>
                </a:solidFill>
                <a:latin typeface="Garamond" pitchFamily="18" charset="0"/>
                <a:ea typeface="Garamond"/>
                <a:cs typeface="Garamond"/>
                <a:sym typeface="Garamond"/>
              </a:rPr>
              <a:t> </a:t>
            </a:r>
            <a:r>
              <a:rPr lang="en-US" sz="2400" b="0" i="0" u="none" strike="noStrike" cap="none" dirty="0" smtClean="0">
                <a:solidFill>
                  <a:srgbClr val="595555"/>
                </a:solidFill>
                <a:latin typeface="Garamond" pitchFamily="18" charset="0"/>
                <a:ea typeface="Garamond"/>
                <a:cs typeface="Garamond"/>
                <a:sym typeface="Garamond"/>
              </a:rPr>
              <a:t>(NASA NSSTC)</a:t>
            </a:r>
            <a:r>
              <a:rPr lang="en-US" sz="2400" dirty="0" smtClean="0">
                <a:solidFill>
                  <a:srgbClr val="595555"/>
                </a:solidFill>
                <a:latin typeface="Garamond" pitchFamily="18" charset="0"/>
                <a:ea typeface="Garamond"/>
                <a:cs typeface="Garamond"/>
                <a:sym typeface="Garamond"/>
              </a:rPr>
              <a:t>, </a:t>
            </a:r>
            <a:r>
              <a:rPr lang="en-US" sz="2400" b="1" i="0" u="none" strike="noStrike" cap="none" dirty="0" smtClean="0">
                <a:solidFill>
                  <a:srgbClr val="595555"/>
                </a:solidFill>
                <a:latin typeface="Garamond" pitchFamily="18" charset="0"/>
                <a:ea typeface="Garamond"/>
                <a:cs typeface="Garamond"/>
                <a:sym typeface="Garamond"/>
              </a:rPr>
              <a:t>Dr</a:t>
            </a:r>
            <a:r>
              <a:rPr lang="en-US" sz="2400" b="1" i="0" u="none" strike="noStrike" cap="none" dirty="0">
                <a:solidFill>
                  <a:srgbClr val="595555"/>
                </a:solidFill>
                <a:latin typeface="Garamond" pitchFamily="18" charset="0"/>
                <a:ea typeface="Garamond"/>
                <a:cs typeface="Garamond"/>
                <a:sym typeface="Garamond"/>
              </a:rPr>
              <a:t>. Robert </a:t>
            </a:r>
            <a:r>
              <a:rPr lang="en-US" sz="2400" b="1" i="0" u="none" strike="noStrike" cap="none" dirty="0" smtClean="0">
                <a:solidFill>
                  <a:srgbClr val="595555"/>
                </a:solidFill>
                <a:latin typeface="Garamond" pitchFamily="18" charset="0"/>
                <a:ea typeface="Garamond"/>
                <a:cs typeface="Garamond"/>
                <a:sym typeface="Garamond"/>
              </a:rPr>
              <a:t>Griffin </a:t>
            </a:r>
            <a:r>
              <a:rPr lang="en-US" sz="2400" b="0" i="0" u="none" strike="noStrike" cap="none" dirty="0" smtClean="0">
                <a:solidFill>
                  <a:srgbClr val="595555"/>
                </a:solidFill>
                <a:latin typeface="Garamond" pitchFamily="18" charset="0"/>
                <a:ea typeface="Garamond"/>
                <a:cs typeface="Garamond"/>
                <a:sym typeface="Garamond"/>
              </a:rPr>
              <a:t>(The </a:t>
            </a:r>
            <a:r>
              <a:rPr lang="en-US" sz="2400" b="0" i="0" u="none" strike="noStrike" cap="none" dirty="0">
                <a:solidFill>
                  <a:srgbClr val="595555"/>
                </a:solidFill>
                <a:latin typeface="Garamond" pitchFamily="18" charset="0"/>
                <a:ea typeface="Garamond"/>
                <a:cs typeface="Garamond"/>
                <a:sym typeface="Garamond"/>
              </a:rPr>
              <a:t>University of Alabama in </a:t>
            </a:r>
            <a:r>
              <a:rPr lang="en-US" sz="2400" b="0" i="0" u="none" strike="noStrike" cap="none" dirty="0" smtClean="0">
                <a:solidFill>
                  <a:srgbClr val="595555"/>
                </a:solidFill>
                <a:latin typeface="Garamond" pitchFamily="18" charset="0"/>
                <a:ea typeface="Garamond"/>
                <a:cs typeface="Garamond"/>
                <a:sym typeface="Garamond"/>
              </a:rPr>
              <a:t>Huntsville), </a:t>
            </a:r>
            <a:r>
              <a:rPr lang="en-US" sz="2400" b="1" i="0" u="none" strike="noStrike" cap="none" dirty="0" smtClean="0">
                <a:solidFill>
                  <a:srgbClr val="595555"/>
                </a:solidFill>
                <a:latin typeface="Garamond" pitchFamily="18" charset="0"/>
                <a:ea typeface="Garamond"/>
                <a:cs typeface="Garamond"/>
                <a:sym typeface="Garamond"/>
              </a:rPr>
              <a:t>Richard Friedman </a:t>
            </a:r>
            <a:r>
              <a:rPr lang="en-US" sz="2400" b="0" i="0" u="none" strike="noStrike" cap="none" dirty="0" smtClean="0">
                <a:solidFill>
                  <a:srgbClr val="595555"/>
                </a:solidFill>
                <a:latin typeface="Garamond" pitchFamily="18" charset="0"/>
                <a:ea typeface="Garamond"/>
                <a:cs typeface="Garamond"/>
                <a:sym typeface="Garamond"/>
              </a:rPr>
              <a:t>(The </a:t>
            </a:r>
            <a:r>
              <a:rPr lang="en-US" sz="2400" b="0" i="0" u="none" strike="noStrike" cap="none" dirty="0">
                <a:solidFill>
                  <a:srgbClr val="595555"/>
                </a:solidFill>
                <a:latin typeface="Garamond" pitchFamily="18" charset="0"/>
                <a:ea typeface="Garamond"/>
                <a:cs typeface="Garamond"/>
                <a:sym typeface="Garamond"/>
              </a:rPr>
              <a:t>Solstice </a:t>
            </a:r>
            <a:r>
              <a:rPr lang="en-US" sz="2400" b="0" i="0" u="none" strike="noStrike" cap="none" dirty="0" smtClean="0">
                <a:solidFill>
                  <a:srgbClr val="595555"/>
                </a:solidFill>
                <a:latin typeface="Garamond" pitchFamily="18" charset="0"/>
                <a:ea typeface="Garamond"/>
                <a:cs typeface="Garamond"/>
                <a:sym typeface="Garamond"/>
              </a:rPr>
              <a:t>Project</a:t>
            </a:r>
            <a:r>
              <a:rPr lang="en-US" sz="2400" i="0" u="none" strike="noStrike" cap="none" dirty="0" smtClean="0">
                <a:solidFill>
                  <a:srgbClr val="595555"/>
                </a:solidFill>
                <a:latin typeface="Garamond" pitchFamily="18" charset="0"/>
                <a:ea typeface="Garamond"/>
                <a:cs typeface="Garamond"/>
                <a:sym typeface="Garamond"/>
              </a:rPr>
              <a:t>), </a:t>
            </a:r>
            <a:r>
              <a:rPr lang="en-US" sz="2400" b="1" i="0" u="none" strike="noStrike" cap="none" dirty="0" smtClean="0">
                <a:solidFill>
                  <a:srgbClr val="595555"/>
                </a:solidFill>
                <a:latin typeface="Garamond" pitchFamily="18" charset="0"/>
                <a:ea typeface="Garamond"/>
                <a:cs typeface="Garamond"/>
                <a:sym typeface="Garamond"/>
              </a:rPr>
              <a:t>Paul Neville </a:t>
            </a:r>
            <a:r>
              <a:rPr lang="en-US" sz="2400" b="0" i="0" u="none" strike="noStrike" cap="none" dirty="0" smtClean="0">
                <a:solidFill>
                  <a:srgbClr val="595555"/>
                </a:solidFill>
                <a:latin typeface="Garamond" pitchFamily="18" charset="0"/>
                <a:ea typeface="Garamond"/>
                <a:cs typeface="Garamond"/>
                <a:sym typeface="Garamond"/>
              </a:rPr>
              <a:t>(The </a:t>
            </a:r>
            <a:r>
              <a:rPr lang="en-US" sz="2400" b="0" i="0" u="none" strike="noStrike" cap="none" dirty="0">
                <a:solidFill>
                  <a:srgbClr val="595555"/>
                </a:solidFill>
                <a:latin typeface="Garamond" pitchFamily="18" charset="0"/>
                <a:ea typeface="Garamond"/>
                <a:cs typeface="Garamond"/>
                <a:sym typeface="Garamond"/>
              </a:rPr>
              <a:t>University of New </a:t>
            </a:r>
            <a:r>
              <a:rPr lang="en-US" sz="2400" b="0" i="0" u="none" strike="noStrike" cap="none" dirty="0" smtClean="0">
                <a:solidFill>
                  <a:srgbClr val="595555"/>
                </a:solidFill>
                <a:latin typeface="Garamond" pitchFamily="18" charset="0"/>
                <a:ea typeface="Garamond"/>
                <a:cs typeface="Garamond"/>
                <a:sym typeface="Garamond"/>
              </a:rPr>
              <a:t>Mexico)</a:t>
            </a:r>
            <a:r>
              <a:rPr lang="en-US" sz="2400" dirty="0" smtClean="0">
                <a:solidFill>
                  <a:srgbClr val="595555"/>
                </a:solidFill>
                <a:latin typeface="Garamond" pitchFamily="18" charset="0"/>
                <a:ea typeface="Garamond"/>
                <a:cs typeface="Garamond"/>
                <a:sym typeface="Garamond"/>
              </a:rPr>
              <a:t>, </a:t>
            </a:r>
            <a:r>
              <a:rPr lang="en-US" sz="2400" b="1" i="0" u="none" strike="noStrike" cap="none" dirty="0" smtClean="0">
                <a:solidFill>
                  <a:srgbClr val="595555"/>
                </a:solidFill>
                <a:latin typeface="Garamond" pitchFamily="18" charset="0"/>
                <a:ea typeface="Garamond"/>
                <a:cs typeface="Garamond"/>
                <a:sym typeface="Garamond"/>
              </a:rPr>
              <a:t>Evan O’Keefe</a:t>
            </a:r>
            <a:r>
              <a:rPr lang="en-US" sz="2400" b="0" i="0" u="none" strike="noStrike" cap="none" dirty="0" smtClean="0">
                <a:solidFill>
                  <a:srgbClr val="595555"/>
                </a:solidFill>
                <a:latin typeface="Garamond" pitchFamily="18" charset="0"/>
                <a:ea typeface="Garamond"/>
                <a:cs typeface="Garamond"/>
                <a:sym typeface="Garamond"/>
              </a:rPr>
              <a:t> (San </a:t>
            </a:r>
            <a:r>
              <a:rPr lang="en-US" sz="2400" b="0" i="0" u="none" strike="noStrike" cap="none" dirty="0">
                <a:solidFill>
                  <a:srgbClr val="595555"/>
                </a:solidFill>
                <a:latin typeface="Garamond" pitchFamily="18" charset="0"/>
                <a:ea typeface="Garamond"/>
                <a:cs typeface="Garamond"/>
                <a:sym typeface="Garamond"/>
              </a:rPr>
              <a:t>Juan </a:t>
            </a:r>
            <a:r>
              <a:rPr lang="en-US" sz="2400" b="0" i="0" u="none" strike="noStrike" cap="none" dirty="0" smtClean="0">
                <a:solidFill>
                  <a:srgbClr val="595555"/>
                </a:solidFill>
                <a:latin typeface="Garamond" pitchFamily="18" charset="0"/>
                <a:ea typeface="Garamond"/>
                <a:cs typeface="Garamond"/>
                <a:sym typeface="Garamond"/>
              </a:rPr>
              <a:t>County)</a:t>
            </a:r>
            <a:r>
              <a:rPr lang="en-US" sz="2400" dirty="0" smtClean="0">
                <a:solidFill>
                  <a:srgbClr val="595555"/>
                </a:solidFill>
                <a:latin typeface="Garamond" pitchFamily="18" charset="0"/>
                <a:ea typeface="Garamond"/>
                <a:cs typeface="Garamond"/>
                <a:sym typeface="Garamond"/>
              </a:rPr>
              <a:t>, </a:t>
            </a:r>
            <a:r>
              <a:rPr lang="en-US" sz="2400" b="1" i="0" u="none" strike="noStrike" cap="none" dirty="0" smtClean="0">
                <a:solidFill>
                  <a:srgbClr val="595555"/>
                </a:solidFill>
                <a:latin typeface="Garamond" pitchFamily="18" charset="0"/>
                <a:ea typeface="Garamond"/>
                <a:cs typeface="Garamond"/>
                <a:sym typeface="Garamond"/>
              </a:rPr>
              <a:t>Leigh Sinclair</a:t>
            </a:r>
            <a:r>
              <a:rPr lang="en-US" sz="2400" b="0" i="0" u="none" strike="noStrike" cap="none" dirty="0" smtClean="0">
                <a:solidFill>
                  <a:srgbClr val="595555"/>
                </a:solidFill>
                <a:latin typeface="Garamond" pitchFamily="18" charset="0"/>
                <a:ea typeface="Garamond"/>
                <a:cs typeface="Garamond"/>
                <a:sym typeface="Garamond"/>
              </a:rPr>
              <a:t> (NASA DEVELOP), and </a:t>
            </a:r>
            <a:r>
              <a:rPr lang="en-US" sz="2400" b="1" i="0" u="none" strike="noStrike" cap="none" dirty="0" smtClean="0">
                <a:solidFill>
                  <a:srgbClr val="595555"/>
                </a:solidFill>
                <a:latin typeface="Garamond" pitchFamily="18" charset="0"/>
                <a:ea typeface="Garamond"/>
                <a:cs typeface="Garamond"/>
                <a:sym typeface="Garamond"/>
              </a:rPr>
              <a:t>Daryl </a:t>
            </a:r>
            <a:r>
              <a:rPr lang="en-US" sz="2400" b="1" i="0" u="none" strike="noStrike" cap="none" dirty="0">
                <a:solidFill>
                  <a:srgbClr val="595555"/>
                </a:solidFill>
                <a:latin typeface="Garamond" pitchFamily="18" charset="0"/>
                <a:ea typeface="Garamond"/>
                <a:cs typeface="Garamond"/>
                <a:sym typeface="Garamond"/>
              </a:rPr>
              <a:t>Ann </a:t>
            </a:r>
            <a:r>
              <a:rPr lang="en-US" sz="2400" b="1" i="0" u="none" strike="noStrike" cap="none" dirty="0" err="1" smtClean="0">
                <a:solidFill>
                  <a:srgbClr val="595555"/>
                </a:solidFill>
                <a:latin typeface="Garamond" pitchFamily="18" charset="0"/>
                <a:ea typeface="Garamond"/>
                <a:cs typeface="Garamond"/>
                <a:sym typeface="Garamond"/>
              </a:rPr>
              <a:t>Winstead</a:t>
            </a:r>
            <a:r>
              <a:rPr lang="en-US" sz="2400" b="1" i="0" u="none" strike="noStrike" cap="none" dirty="0" smtClean="0">
                <a:solidFill>
                  <a:srgbClr val="595555"/>
                </a:solidFill>
                <a:latin typeface="Garamond" pitchFamily="18" charset="0"/>
                <a:ea typeface="Garamond"/>
                <a:cs typeface="Garamond"/>
                <a:sym typeface="Garamond"/>
              </a:rPr>
              <a:t> </a:t>
            </a:r>
            <a:r>
              <a:rPr lang="en-US" sz="2400" b="0" i="0" u="none" strike="noStrike" cap="none" dirty="0" smtClean="0">
                <a:solidFill>
                  <a:srgbClr val="595555"/>
                </a:solidFill>
                <a:latin typeface="Garamond" pitchFamily="18" charset="0"/>
                <a:ea typeface="Garamond"/>
                <a:cs typeface="Garamond"/>
                <a:sym typeface="Garamond"/>
              </a:rPr>
              <a:t>(NASA DEVELOP).</a:t>
            </a:r>
          </a:p>
          <a:p>
            <a:pPr>
              <a:lnSpc>
                <a:spcPct val="90000"/>
              </a:lnSpc>
              <a:buClr>
                <a:schemeClr val="dk1"/>
              </a:buClr>
              <a:buSzPct val="25000"/>
            </a:pPr>
            <a:endParaRPr lang="en-US" sz="1600" i="1" dirty="0" smtClean="0">
              <a:solidFill>
                <a:srgbClr val="595555"/>
              </a:solidFill>
              <a:latin typeface="Garamond" pitchFamily="18" charset="0"/>
            </a:endParaRPr>
          </a:p>
          <a:p>
            <a:pPr>
              <a:lnSpc>
                <a:spcPct val="90000"/>
              </a:lnSpc>
              <a:buClr>
                <a:schemeClr val="dk1"/>
              </a:buClr>
              <a:buSzPct val="25000"/>
            </a:pPr>
            <a:r>
              <a:rPr lang="en-US" sz="1600" i="1" dirty="0" smtClean="0">
                <a:solidFill>
                  <a:srgbClr val="595555"/>
                </a:solidFill>
                <a:latin typeface="Garamond" pitchFamily="18" charset="0"/>
              </a:rPr>
              <a:t>Any </a:t>
            </a:r>
            <a:r>
              <a:rPr lang="en-US" sz="1600" i="1" dirty="0">
                <a:solidFill>
                  <a:srgbClr val="595555"/>
                </a:solidFill>
                <a:latin typeface="Garamond" pitchFamily="18" charset="0"/>
              </a:rPr>
              <a:t>opinions,  findings, and conclusions or recommendations expressed in this material are those of the author(s) and do not necessarily reflect the views of the National Aeronautics and Space Administration.</a:t>
            </a:r>
            <a:r>
              <a:rPr lang="en-US" sz="1600" i="1" dirty="0">
                <a:solidFill>
                  <a:srgbClr val="595555"/>
                </a:solidFill>
                <a:latin typeface="Garamond" pitchFamily="18" charset="0"/>
                <a:cs typeface="Arial" panose="020B0604020202020204" pitchFamily="34" charset="0"/>
                <a:sym typeface="Questrial"/>
              </a:rPr>
              <a:t> </a:t>
            </a:r>
            <a:r>
              <a:rPr lang="en-US" sz="1600" b="0" i="1" u="none" strike="noStrike" cap="none" dirty="0" smtClean="0">
                <a:solidFill>
                  <a:srgbClr val="595555"/>
                </a:solidFill>
                <a:latin typeface="Garamond" pitchFamily="18" charset="0"/>
                <a:ea typeface="Garamond"/>
                <a:cs typeface="Garamond"/>
                <a:sym typeface="Garamond"/>
              </a:rPr>
              <a:t>This </a:t>
            </a:r>
            <a:r>
              <a:rPr lang="en-US" sz="1600" b="0" i="1" u="none" strike="noStrike" cap="none" dirty="0">
                <a:solidFill>
                  <a:srgbClr val="595555"/>
                </a:solidFill>
                <a:latin typeface="Garamond" pitchFamily="18" charset="0"/>
                <a:ea typeface="Garamond"/>
                <a:cs typeface="Garamond"/>
                <a:sym typeface="Garamond"/>
              </a:rPr>
              <a:t>material is based upon work supported by NASA through contract NNL11AA00B and cooperative agreement NNX14AB60A.</a:t>
            </a:r>
          </a:p>
          <a:p>
            <a:pPr marL="0" marR="0" lvl="0" indent="0" algn="l" rtl="0">
              <a:lnSpc>
                <a:spcPct val="90000"/>
              </a:lnSpc>
              <a:spcBef>
                <a:spcPts val="1800"/>
              </a:spcBef>
              <a:spcAft>
                <a:spcPts val="0"/>
              </a:spcAft>
              <a:buClr>
                <a:schemeClr val="dk1"/>
              </a:buClr>
              <a:buFont typeface="Arial"/>
              <a:buNone/>
            </a:pPr>
            <a:endParaRPr sz="1100" b="0" i="1" u="none" strike="noStrike" cap="none" dirty="0">
              <a:solidFill>
                <a:srgbClr val="595555"/>
              </a:solidFill>
              <a:latin typeface="Garamond" pitchFamily="18" charset="0"/>
              <a:ea typeface="Garamond"/>
              <a:cs typeface="Garamond"/>
              <a:sym typeface="Garamond"/>
            </a:endParaRPr>
          </a:p>
        </p:txBody>
      </p:sp>
      <p:sp>
        <p:nvSpPr>
          <p:cNvPr id="66" name="Shape 66"/>
          <p:cNvSpPr txBox="1"/>
          <p:nvPr/>
        </p:nvSpPr>
        <p:spPr>
          <a:xfrm>
            <a:off x="785518" y="27577443"/>
            <a:ext cx="10992957" cy="2925178"/>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600"/>
              </a:spcBef>
              <a:spcAft>
                <a:spcPts val="0"/>
              </a:spcAft>
              <a:buClr>
                <a:srgbClr val="CF6727"/>
              </a:buClr>
              <a:buFont typeface="Webdings" panose="05030102010509060703" pitchFamily="18" charset="2"/>
              <a:buChar char="4"/>
            </a:pPr>
            <a:r>
              <a:rPr lang="en-US" sz="2400" dirty="0" smtClean="0">
                <a:solidFill>
                  <a:srgbClr val="585454"/>
                </a:solidFill>
                <a:latin typeface="Garamond" pitchFamily="18" charset="0"/>
                <a:ea typeface="Garamond"/>
                <a:cs typeface="Garamond"/>
                <a:sym typeface="Garamond"/>
              </a:rPr>
              <a:t>Many known </a:t>
            </a:r>
            <a:r>
              <a:rPr lang="en-US" sz="2400" dirty="0" err="1" smtClean="0">
                <a:solidFill>
                  <a:srgbClr val="585454"/>
                </a:solidFill>
                <a:latin typeface="Garamond" pitchFamily="18" charset="0"/>
                <a:ea typeface="Garamond"/>
                <a:cs typeface="Garamond"/>
                <a:sym typeface="Garamond"/>
              </a:rPr>
              <a:t>Chacoan</a:t>
            </a:r>
            <a:r>
              <a:rPr lang="en-US" sz="2400" dirty="0" smtClean="0">
                <a:solidFill>
                  <a:srgbClr val="585454"/>
                </a:solidFill>
                <a:latin typeface="Garamond" pitchFamily="18" charset="0"/>
                <a:ea typeface="Garamond"/>
                <a:cs typeface="Garamond"/>
                <a:sym typeface="Garamond"/>
              </a:rPr>
              <a:t> sites and roads are at risk for destruction from developing infrastructure.</a:t>
            </a:r>
          </a:p>
          <a:p>
            <a:pPr marL="342900" marR="0" lvl="0" indent="-342900" algn="l" rtl="0">
              <a:lnSpc>
                <a:spcPct val="90000"/>
              </a:lnSpc>
              <a:spcBef>
                <a:spcPts val="600"/>
              </a:spcBef>
              <a:spcAft>
                <a:spcPts val="0"/>
              </a:spcAft>
              <a:buClr>
                <a:srgbClr val="CF6727"/>
              </a:buClr>
              <a:buFont typeface="Webdings" panose="05030102010509060703" pitchFamily="18" charset="2"/>
              <a:buChar char="4"/>
            </a:pPr>
            <a:r>
              <a:rPr lang="en-US" sz="2400" dirty="0" smtClean="0">
                <a:solidFill>
                  <a:srgbClr val="585454"/>
                </a:solidFill>
                <a:latin typeface="Garamond" pitchFamily="18" charset="0"/>
                <a:ea typeface="Garamond"/>
                <a:cs typeface="Garamond"/>
                <a:sym typeface="Garamond"/>
              </a:rPr>
              <a:t>Moderate resolution imagery from Terra ASTER and Landsat 8 are not as useful for identifying </a:t>
            </a:r>
            <a:r>
              <a:rPr lang="en-US" sz="2400" dirty="0" err="1" smtClean="0">
                <a:solidFill>
                  <a:srgbClr val="585454"/>
                </a:solidFill>
                <a:latin typeface="Garamond" pitchFamily="18" charset="0"/>
                <a:ea typeface="Garamond"/>
                <a:cs typeface="Garamond"/>
                <a:sym typeface="Garamond"/>
              </a:rPr>
              <a:t>Chacoan</a:t>
            </a:r>
            <a:r>
              <a:rPr lang="en-US" sz="2400" dirty="0" smtClean="0">
                <a:solidFill>
                  <a:srgbClr val="585454"/>
                </a:solidFill>
                <a:latin typeface="Garamond" pitchFamily="18" charset="0"/>
                <a:ea typeface="Garamond"/>
                <a:cs typeface="Garamond"/>
                <a:sym typeface="Garamond"/>
              </a:rPr>
              <a:t> sites and roads as higher resolution imagery from TIMS and </a:t>
            </a:r>
            <a:r>
              <a:rPr lang="en-US" sz="2400" dirty="0" err="1" smtClean="0">
                <a:solidFill>
                  <a:srgbClr val="585454"/>
                </a:solidFill>
                <a:latin typeface="Garamond" pitchFamily="18" charset="0"/>
                <a:ea typeface="Garamond"/>
                <a:cs typeface="Garamond"/>
                <a:sym typeface="Garamond"/>
              </a:rPr>
              <a:t>HyTES</a:t>
            </a:r>
            <a:r>
              <a:rPr lang="en-US" sz="2400" dirty="0" smtClean="0">
                <a:solidFill>
                  <a:srgbClr val="585454"/>
                </a:solidFill>
                <a:latin typeface="Garamond" pitchFamily="18" charset="0"/>
                <a:ea typeface="Garamond"/>
                <a:cs typeface="Garamond"/>
                <a:sym typeface="Garamond"/>
              </a:rPr>
              <a:t>.</a:t>
            </a:r>
          </a:p>
          <a:p>
            <a:pPr marL="342900" marR="0" lvl="0" indent="-342900" algn="l" rtl="0">
              <a:lnSpc>
                <a:spcPct val="90000"/>
              </a:lnSpc>
              <a:spcBef>
                <a:spcPts val="600"/>
              </a:spcBef>
              <a:spcAft>
                <a:spcPts val="0"/>
              </a:spcAft>
              <a:buClr>
                <a:srgbClr val="CF6727"/>
              </a:buClr>
              <a:buFont typeface="Webdings" panose="05030102010509060703" pitchFamily="18" charset="2"/>
              <a:buChar char="4"/>
            </a:pPr>
            <a:r>
              <a:rPr lang="en-US" sz="2400" dirty="0" smtClean="0">
                <a:solidFill>
                  <a:srgbClr val="585454"/>
                </a:solidFill>
                <a:latin typeface="Garamond" pitchFamily="18" charset="0"/>
                <a:ea typeface="Garamond"/>
                <a:cs typeface="Garamond"/>
                <a:sym typeface="Garamond"/>
              </a:rPr>
              <a:t>Future projects could increase the robustness of the risk map by obtaining the locations of destroyed sites, more full coverage TIMS and </a:t>
            </a:r>
            <a:r>
              <a:rPr lang="en-US" sz="2400" dirty="0" err="1" smtClean="0">
                <a:solidFill>
                  <a:srgbClr val="585454"/>
                </a:solidFill>
                <a:latin typeface="Garamond" pitchFamily="18" charset="0"/>
                <a:ea typeface="Garamond"/>
                <a:cs typeface="Garamond"/>
                <a:sym typeface="Garamond"/>
              </a:rPr>
              <a:t>HyTES</a:t>
            </a:r>
            <a:r>
              <a:rPr lang="en-US" sz="2400" dirty="0" smtClean="0">
                <a:solidFill>
                  <a:srgbClr val="585454"/>
                </a:solidFill>
                <a:latin typeface="Garamond" pitchFamily="18" charset="0"/>
                <a:ea typeface="Garamond"/>
                <a:cs typeface="Garamond"/>
                <a:sym typeface="Garamond"/>
              </a:rPr>
              <a:t> imagery, and very high resolution imagery.</a:t>
            </a:r>
            <a:endParaRPr lang="en-US" sz="2400" dirty="0">
              <a:solidFill>
                <a:srgbClr val="585454"/>
              </a:solidFill>
              <a:latin typeface="Garamond" pitchFamily="18" charset="0"/>
              <a:ea typeface="Garamond"/>
              <a:cs typeface="Garamond"/>
              <a:sym typeface="Garamond"/>
            </a:endParaRPr>
          </a:p>
        </p:txBody>
      </p:sp>
      <p:sp>
        <p:nvSpPr>
          <p:cNvPr id="69" name="Shape 69"/>
          <p:cNvSpPr txBox="1"/>
          <p:nvPr/>
        </p:nvSpPr>
        <p:spPr>
          <a:xfrm>
            <a:off x="4671205" y="17154091"/>
            <a:ext cx="2533500" cy="5297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Font typeface="Arial"/>
              <a:buNone/>
            </a:pPr>
            <a:endParaRPr sz="1400" b="0" i="0" u="none" strike="noStrike" cap="none">
              <a:solidFill>
                <a:srgbClr val="000000"/>
              </a:solidFill>
              <a:latin typeface="Arial"/>
              <a:ea typeface="Arial"/>
              <a:cs typeface="Arial"/>
              <a:sym typeface="Arial"/>
            </a:endParaRPr>
          </a:p>
        </p:txBody>
      </p:sp>
      <p:sp>
        <p:nvSpPr>
          <p:cNvPr id="70" name="Shape 70"/>
          <p:cNvSpPr txBox="1"/>
          <p:nvPr/>
        </p:nvSpPr>
        <p:spPr>
          <a:xfrm>
            <a:off x="716499" y="5029200"/>
            <a:ext cx="23341551" cy="3559634"/>
          </a:xfrm>
          <a:prstGeom prst="rect">
            <a:avLst/>
          </a:prstGeom>
          <a:noFill/>
          <a:ln>
            <a:noFill/>
          </a:ln>
        </p:spPr>
        <p:txBody>
          <a:bodyPr lIns="91425" tIns="45700" rIns="91425" bIns="45700" numCol="2" spcCol="457200" anchor="t" anchorCtr="0">
            <a:noAutofit/>
          </a:bodyPr>
          <a:lstStyle/>
          <a:p>
            <a:pPr lvl="0" algn="just">
              <a:lnSpc>
                <a:spcPct val="90000"/>
              </a:lnSpc>
              <a:buClr>
                <a:srgbClr val="585454"/>
              </a:buClr>
              <a:buSzPct val="25000"/>
            </a:pPr>
            <a:r>
              <a:rPr lang="en-US" sz="2400" dirty="0" smtClean="0">
                <a:solidFill>
                  <a:srgbClr val="595555"/>
                </a:solidFill>
                <a:latin typeface="Garamond" pitchFamily="18" charset="0"/>
              </a:rPr>
              <a:t>The </a:t>
            </a:r>
            <a:r>
              <a:rPr lang="en-US" sz="2400" dirty="0" err="1">
                <a:solidFill>
                  <a:srgbClr val="595555"/>
                </a:solidFill>
                <a:latin typeface="Garamond" pitchFamily="18" charset="0"/>
              </a:rPr>
              <a:t>Chacoan</a:t>
            </a:r>
            <a:r>
              <a:rPr lang="en-US" sz="2400" dirty="0">
                <a:solidFill>
                  <a:srgbClr val="595555"/>
                </a:solidFill>
                <a:latin typeface="Garamond" pitchFamily="18" charset="0"/>
              </a:rPr>
              <a:t> people flourished in northwest New Mexico between 850 and 1150 AD. Today, remnants of their monumental architecture draw over 40,000 visitors a year to Chaco Canyon National Park to experience the natural grandeur of the area and to learn about Native American history throughout the San Juan Basin. However, many </a:t>
            </a:r>
            <a:r>
              <a:rPr lang="en-US" sz="2400" dirty="0" err="1">
                <a:solidFill>
                  <a:srgbClr val="595555"/>
                </a:solidFill>
                <a:latin typeface="Garamond" pitchFamily="18" charset="0"/>
              </a:rPr>
              <a:t>Chacoan</a:t>
            </a:r>
            <a:r>
              <a:rPr lang="en-US" sz="2400" dirty="0">
                <a:solidFill>
                  <a:srgbClr val="595555"/>
                </a:solidFill>
                <a:latin typeface="Garamond" pitchFamily="18" charset="0"/>
              </a:rPr>
              <a:t> roads and communities are located outside the boundaries of the National Park. These unprotected sites are threatened by encroaching infrastructure associated with resource extraction, such as drill pads with requisite access </a:t>
            </a:r>
            <a:r>
              <a:rPr lang="en-US" sz="2400" dirty="0" smtClean="0">
                <a:solidFill>
                  <a:srgbClr val="595555"/>
                </a:solidFill>
                <a:latin typeface="Garamond" pitchFamily="18" charset="0"/>
              </a:rPr>
              <a:t>roads </a:t>
            </a:r>
            <a:r>
              <a:rPr lang="en-US" sz="2400" dirty="0">
                <a:solidFill>
                  <a:srgbClr val="595555"/>
                </a:solidFill>
                <a:latin typeface="Garamond" pitchFamily="18" charset="0"/>
              </a:rPr>
              <a:t>and pipelines. Currently, the National Park Service (NPS), Binghamton University, the University of Nebraska-Lincoln, and the University of Colorado Boulder rely on expensive and time-consuming ground surveys, imagery from Google Earth, and the Landsat series to identify the extent of </a:t>
            </a:r>
            <a:r>
              <a:rPr lang="en-US" sz="2400" dirty="0" err="1">
                <a:solidFill>
                  <a:srgbClr val="595555"/>
                </a:solidFill>
                <a:latin typeface="Garamond" pitchFamily="18" charset="0"/>
              </a:rPr>
              <a:t>Chacoan</a:t>
            </a:r>
            <a:r>
              <a:rPr lang="en-US" sz="2400" dirty="0">
                <a:solidFill>
                  <a:srgbClr val="595555"/>
                </a:solidFill>
                <a:latin typeface="Garamond" pitchFamily="18" charset="0"/>
              </a:rPr>
              <a:t> roads and houses. This project utilized Landsat 8 Operational </a:t>
            </a:r>
            <a:r>
              <a:rPr lang="en-US" sz="2400" dirty="0" smtClean="0">
                <a:solidFill>
                  <a:srgbClr val="595555"/>
                </a:solidFill>
                <a:latin typeface="Garamond" pitchFamily="18" charset="0"/>
              </a:rPr>
              <a:t>Land Imager </a:t>
            </a:r>
            <a:r>
              <a:rPr lang="en-US" sz="2400" dirty="0">
                <a:solidFill>
                  <a:srgbClr val="595555"/>
                </a:solidFill>
                <a:latin typeface="Garamond" pitchFamily="18" charset="0"/>
              </a:rPr>
              <a:t>(OLI) surface reflectance, Shuttle Radar Topography Mission Version 2 (SRTM-v2) digital elevation models (DEMs), Terra Advanced </a:t>
            </a:r>
            <a:r>
              <a:rPr lang="en-US" sz="2400" dirty="0" err="1">
                <a:solidFill>
                  <a:srgbClr val="595555"/>
                </a:solidFill>
                <a:latin typeface="Garamond" pitchFamily="18" charset="0"/>
              </a:rPr>
              <a:t>Spaceborne</a:t>
            </a:r>
            <a:r>
              <a:rPr lang="en-US" sz="2400" dirty="0">
                <a:solidFill>
                  <a:srgbClr val="595555"/>
                </a:solidFill>
                <a:latin typeface="Garamond" pitchFamily="18" charset="0"/>
              </a:rPr>
              <a:t> Thermal Emission and Reflectance Radiometer (ASTER) emissivity data, Thermal Infrared </a:t>
            </a:r>
            <a:r>
              <a:rPr lang="en-US" sz="2400" dirty="0" smtClean="0">
                <a:solidFill>
                  <a:srgbClr val="595555"/>
                </a:solidFill>
                <a:latin typeface="Garamond" pitchFamily="18" charset="0"/>
              </a:rPr>
              <a:t>Multispectral </a:t>
            </a:r>
            <a:r>
              <a:rPr lang="en-US" sz="2400" dirty="0">
                <a:solidFill>
                  <a:srgbClr val="595555"/>
                </a:solidFill>
                <a:latin typeface="Garamond" pitchFamily="18" charset="0"/>
              </a:rPr>
              <a:t>Scanner (TIMS) data, and Hyperspectral Thermal Emission Spectrometer (</a:t>
            </a:r>
            <a:r>
              <a:rPr lang="en-US" sz="2400" dirty="0" err="1">
                <a:solidFill>
                  <a:srgbClr val="595555"/>
                </a:solidFill>
                <a:latin typeface="Garamond" pitchFamily="18" charset="0"/>
              </a:rPr>
              <a:t>HyTES</a:t>
            </a:r>
            <a:r>
              <a:rPr lang="en-US" sz="2400" dirty="0">
                <a:solidFill>
                  <a:srgbClr val="595555"/>
                </a:solidFill>
                <a:latin typeface="Garamond" pitchFamily="18" charset="0"/>
              </a:rPr>
              <a:t>) data to identify highly probable locations of unknown </a:t>
            </a:r>
            <a:r>
              <a:rPr lang="en-US" sz="2400" dirty="0" err="1">
                <a:solidFill>
                  <a:srgbClr val="595555"/>
                </a:solidFill>
                <a:latin typeface="Garamond" pitchFamily="18" charset="0"/>
              </a:rPr>
              <a:t>Chacoan</a:t>
            </a:r>
            <a:r>
              <a:rPr lang="en-US" sz="2400" dirty="0">
                <a:solidFill>
                  <a:srgbClr val="595555"/>
                </a:solidFill>
                <a:latin typeface="Garamond" pitchFamily="18" charset="0"/>
              </a:rPr>
              <a:t> sites, to determine sites at risk from infrastructure development, and to identify the spectral signatures of these ancient communities. Documenting </a:t>
            </a:r>
            <a:r>
              <a:rPr lang="en-US" sz="2400" dirty="0" err="1">
                <a:solidFill>
                  <a:srgbClr val="595555"/>
                </a:solidFill>
                <a:latin typeface="Garamond" pitchFamily="18" charset="0"/>
              </a:rPr>
              <a:t>Chacoan</a:t>
            </a:r>
            <a:r>
              <a:rPr lang="en-US" sz="2400" dirty="0">
                <a:solidFill>
                  <a:srgbClr val="595555"/>
                </a:solidFill>
                <a:latin typeface="Garamond" pitchFamily="18" charset="0"/>
              </a:rPr>
              <a:t> community signature profiles and determining which areas are at risk of being affected by encroaching </a:t>
            </a:r>
            <a:r>
              <a:rPr lang="en-US" sz="2400" dirty="0" smtClean="0">
                <a:solidFill>
                  <a:srgbClr val="595555"/>
                </a:solidFill>
                <a:latin typeface="Garamond" pitchFamily="18" charset="0"/>
              </a:rPr>
              <a:t>development will </a:t>
            </a:r>
            <a:r>
              <a:rPr lang="en-US" sz="2400" dirty="0">
                <a:solidFill>
                  <a:srgbClr val="595555"/>
                </a:solidFill>
                <a:latin typeface="Garamond" pitchFamily="18" charset="0"/>
              </a:rPr>
              <a:t>help the project partners to better understand the </a:t>
            </a:r>
            <a:r>
              <a:rPr lang="en-US" sz="2400" dirty="0" err="1">
                <a:solidFill>
                  <a:srgbClr val="595555"/>
                </a:solidFill>
                <a:latin typeface="Garamond" pitchFamily="18" charset="0"/>
              </a:rPr>
              <a:t>Chacoan</a:t>
            </a:r>
            <a:r>
              <a:rPr lang="en-US" sz="2400" dirty="0">
                <a:solidFill>
                  <a:srgbClr val="595555"/>
                </a:solidFill>
                <a:latin typeface="Garamond" pitchFamily="18" charset="0"/>
              </a:rPr>
              <a:t> landscape, as well as to better protect and preserve these ancient sites.</a:t>
            </a:r>
            <a:endParaRPr lang="en-US" sz="2400" b="0" i="0" u="none" strike="noStrike" cap="none" dirty="0">
              <a:solidFill>
                <a:srgbClr val="595555"/>
              </a:solidFill>
              <a:latin typeface="Garamond" pitchFamily="18" charset="0"/>
              <a:ea typeface="Garamond"/>
              <a:cs typeface="Garamond"/>
              <a:sym typeface="Garamond"/>
            </a:endParaRPr>
          </a:p>
        </p:txBody>
      </p:sp>
      <p:sp>
        <p:nvSpPr>
          <p:cNvPr id="71" name="Shape 71"/>
          <p:cNvSpPr txBox="1"/>
          <p:nvPr/>
        </p:nvSpPr>
        <p:spPr>
          <a:xfrm>
            <a:off x="716499" y="9296400"/>
            <a:ext cx="8867979" cy="2826384"/>
          </a:xfrm>
          <a:prstGeom prst="rect">
            <a:avLst/>
          </a:prstGeom>
          <a:noFill/>
          <a:ln>
            <a:noFill/>
          </a:ln>
        </p:spPr>
        <p:txBody>
          <a:bodyPr lIns="91425" tIns="45700" rIns="91425" bIns="45700" anchor="t" anchorCtr="0">
            <a:noAutofit/>
          </a:bodyPr>
          <a:lstStyle/>
          <a:p>
            <a:pPr marL="457200" marR="0" lvl="0" indent="-457200" algn="l" rtl="0">
              <a:lnSpc>
                <a:spcPct val="90000"/>
              </a:lnSpc>
              <a:spcAft>
                <a:spcPts val="600"/>
              </a:spcAft>
              <a:buClr>
                <a:srgbClr val="E97845"/>
              </a:buClr>
              <a:buSzPct val="100000"/>
              <a:buFont typeface="Webdings" panose="05030102010509060703" pitchFamily="18" charset="2"/>
              <a:buChar char="4"/>
            </a:pPr>
            <a:r>
              <a:rPr lang="en-US" sz="2400" b="1" i="0" u="none" strike="noStrike" cap="none" dirty="0" smtClean="0">
                <a:solidFill>
                  <a:srgbClr val="CF6727"/>
                </a:solidFill>
                <a:latin typeface="Garamond" pitchFamily="18" charset="0"/>
                <a:ea typeface="Garamond"/>
                <a:cs typeface="Garamond"/>
                <a:sym typeface="Garamond"/>
              </a:rPr>
              <a:t>Identify</a:t>
            </a:r>
            <a:r>
              <a:rPr lang="en-US" sz="2400" b="0" i="0" u="none" strike="noStrike" cap="none" dirty="0" smtClean="0">
                <a:solidFill>
                  <a:srgbClr val="585454"/>
                </a:solidFill>
                <a:latin typeface="Garamond" pitchFamily="18" charset="0"/>
                <a:ea typeface="Garamond"/>
                <a:cs typeface="Garamond"/>
                <a:sym typeface="Garamond"/>
              </a:rPr>
              <a:t> </a:t>
            </a:r>
            <a:r>
              <a:rPr lang="en-US" sz="2400" b="0" i="0" u="none" strike="noStrike" cap="none" dirty="0" smtClean="0">
                <a:solidFill>
                  <a:schemeClr val="tx1">
                    <a:lumMod val="75000"/>
                  </a:schemeClr>
                </a:solidFill>
                <a:latin typeface="Garamond" pitchFamily="18" charset="0"/>
                <a:ea typeface="Garamond"/>
                <a:cs typeface="Garamond"/>
                <a:sym typeface="Garamond"/>
              </a:rPr>
              <a:t>areas that are likely locations of unknown </a:t>
            </a:r>
            <a:r>
              <a:rPr lang="en-US" sz="2400" b="0" i="0" u="none" strike="noStrike" cap="none" dirty="0" err="1" smtClean="0">
                <a:solidFill>
                  <a:schemeClr val="tx1">
                    <a:lumMod val="75000"/>
                  </a:schemeClr>
                </a:solidFill>
                <a:latin typeface="Garamond" pitchFamily="18" charset="0"/>
                <a:ea typeface="Garamond"/>
                <a:cs typeface="Garamond"/>
                <a:sym typeface="Garamond"/>
              </a:rPr>
              <a:t>Chacoan</a:t>
            </a:r>
            <a:r>
              <a:rPr lang="en-US" sz="2400" b="0" i="0" u="none" strike="noStrike" cap="none" dirty="0" smtClean="0">
                <a:solidFill>
                  <a:schemeClr val="tx1">
                    <a:lumMod val="75000"/>
                  </a:schemeClr>
                </a:solidFill>
                <a:latin typeface="Garamond" pitchFamily="18" charset="0"/>
                <a:ea typeface="Garamond"/>
                <a:cs typeface="Garamond"/>
                <a:sym typeface="Garamond"/>
              </a:rPr>
              <a:t> communities and roads</a:t>
            </a:r>
            <a:endParaRPr lang="en-US" sz="2400" b="0" i="0" u="none" strike="noStrike" cap="none" dirty="0">
              <a:solidFill>
                <a:schemeClr val="tx1">
                  <a:lumMod val="75000"/>
                </a:schemeClr>
              </a:solidFill>
              <a:latin typeface="Garamond" pitchFamily="18" charset="0"/>
              <a:ea typeface="Garamond"/>
              <a:cs typeface="Garamond"/>
              <a:sym typeface="Garamond"/>
            </a:endParaRPr>
          </a:p>
          <a:p>
            <a:pPr marL="457200" marR="0" lvl="0" indent="-457200" algn="l" rtl="0">
              <a:lnSpc>
                <a:spcPct val="90000"/>
              </a:lnSpc>
              <a:spcAft>
                <a:spcPts val="600"/>
              </a:spcAft>
              <a:buClr>
                <a:srgbClr val="E97845"/>
              </a:buClr>
              <a:buSzPct val="100000"/>
              <a:buFont typeface="Webdings" panose="05030102010509060703" pitchFamily="18" charset="2"/>
              <a:buChar char="4"/>
            </a:pPr>
            <a:r>
              <a:rPr lang="en-US" sz="2400" b="1" i="0" u="none" strike="noStrike" cap="none" dirty="0" smtClean="0">
                <a:solidFill>
                  <a:srgbClr val="CF6727"/>
                </a:solidFill>
                <a:latin typeface="Garamond" pitchFamily="18" charset="0"/>
                <a:ea typeface="Garamond"/>
                <a:cs typeface="Garamond"/>
                <a:sym typeface="Garamond"/>
              </a:rPr>
              <a:t>Identify</a:t>
            </a:r>
            <a:r>
              <a:rPr lang="en-US" sz="2400" b="0" i="0" u="none" strike="noStrike" cap="none" dirty="0" smtClean="0">
                <a:solidFill>
                  <a:srgbClr val="585454"/>
                </a:solidFill>
                <a:latin typeface="Garamond" pitchFamily="18" charset="0"/>
                <a:ea typeface="Garamond"/>
                <a:cs typeface="Garamond"/>
                <a:sym typeface="Garamond"/>
              </a:rPr>
              <a:t> </a:t>
            </a:r>
            <a:r>
              <a:rPr lang="en-US" sz="2400" b="0" i="0" u="none" strike="noStrike" cap="none" dirty="0" smtClean="0">
                <a:solidFill>
                  <a:schemeClr val="tx1">
                    <a:lumMod val="75000"/>
                  </a:schemeClr>
                </a:solidFill>
                <a:latin typeface="Garamond" pitchFamily="18" charset="0"/>
                <a:ea typeface="Garamond"/>
                <a:cs typeface="Garamond"/>
                <a:sym typeface="Garamond"/>
              </a:rPr>
              <a:t>areas with known </a:t>
            </a:r>
            <a:r>
              <a:rPr lang="en-US" sz="2400" b="0" i="0" u="none" strike="noStrike" cap="none" dirty="0" err="1" smtClean="0">
                <a:solidFill>
                  <a:schemeClr val="tx1">
                    <a:lumMod val="75000"/>
                  </a:schemeClr>
                </a:solidFill>
                <a:latin typeface="Garamond" pitchFamily="18" charset="0"/>
                <a:ea typeface="Garamond"/>
                <a:cs typeface="Garamond"/>
                <a:sym typeface="Garamond"/>
              </a:rPr>
              <a:t>Chacoan</a:t>
            </a:r>
            <a:r>
              <a:rPr lang="en-US" sz="2400" b="0" i="0" u="none" strike="noStrike" cap="none" dirty="0" smtClean="0">
                <a:solidFill>
                  <a:schemeClr val="tx1">
                    <a:lumMod val="75000"/>
                  </a:schemeClr>
                </a:solidFill>
                <a:latin typeface="Garamond" pitchFamily="18" charset="0"/>
                <a:ea typeface="Garamond"/>
                <a:cs typeface="Garamond"/>
                <a:sym typeface="Garamond"/>
              </a:rPr>
              <a:t> communities and roads that are at risk from developing infrastructure</a:t>
            </a:r>
            <a:endParaRPr lang="en-US" sz="2400" b="0" i="0" u="none" strike="noStrike" cap="none" dirty="0">
              <a:solidFill>
                <a:schemeClr val="tx1">
                  <a:lumMod val="75000"/>
                </a:schemeClr>
              </a:solidFill>
              <a:latin typeface="Garamond" pitchFamily="18" charset="0"/>
              <a:ea typeface="Garamond"/>
              <a:cs typeface="Garamond"/>
              <a:sym typeface="Garamond"/>
            </a:endParaRPr>
          </a:p>
          <a:p>
            <a:pPr marL="457200" marR="0" lvl="0" indent="-457200" algn="l" rtl="0">
              <a:lnSpc>
                <a:spcPct val="90000"/>
              </a:lnSpc>
              <a:spcAft>
                <a:spcPts val="600"/>
              </a:spcAft>
              <a:buClr>
                <a:srgbClr val="E97845"/>
              </a:buClr>
              <a:buSzPct val="100000"/>
              <a:buFont typeface="Webdings" panose="05030102010509060703" pitchFamily="18" charset="2"/>
              <a:buChar char="4"/>
            </a:pPr>
            <a:r>
              <a:rPr lang="en-US" sz="2400" b="1" i="0" u="none" strike="noStrike" cap="none" dirty="0" smtClean="0">
                <a:solidFill>
                  <a:srgbClr val="CF6727"/>
                </a:solidFill>
                <a:latin typeface="Garamond" pitchFamily="18" charset="0"/>
                <a:ea typeface="Garamond"/>
                <a:cs typeface="Garamond"/>
                <a:sym typeface="Garamond"/>
              </a:rPr>
              <a:t>Delineate </a:t>
            </a:r>
            <a:r>
              <a:rPr lang="en-US" sz="2400" b="0" i="0" u="none" strike="noStrike" cap="none" dirty="0" err="1" smtClean="0">
                <a:solidFill>
                  <a:schemeClr val="tx1">
                    <a:lumMod val="75000"/>
                  </a:schemeClr>
                </a:solidFill>
                <a:latin typeface="Garamond" pitchFamily="18" charset="0"/>
                <a:ea typeface="Garamond"/>
                <a:cs typeface="Garamond"/>
                <a:sym typeface="Garamond"/>
              </a:rPr>
              <a:t>Chacoan</a:t>
            </a:r>
            <a:r>
              <a:rPr lang="en-US" sz="2400" b="0" i="0" u="none" strike="noStrike" cap="none" dirty="0" smtClean="0">
                <a:solidFill>
                  <a:schemeClr val="tx1">
                    <a:lumMod val="75000"/>
                  </a:schemeClr>
                </a:solidFill>
                <a:latin typeface="Garamond" pitchFamily="18" charset="0"/>
                <a:ea typeface="Garamond"/>
                <a:cs typeface="Garamond"/>
                <a:sym typeface="Garamond"/>
              </a:rPr>
              <a:t> communitie</a:t>
            </a:r>
            <a:r>
              <a:rPr lang="en-US" sz="2400" dirty="0" smtClean="0">
                <a:solidFill>
                  <a:schemeClr val="tx1">
                    <a:lumMod val="75000"/>
                  </a:schemeClr>
                </a:solidFill>
                <a:latin typeface="Garamond" pitchFamily="18" charset="0"/>
                <a:ea typeface="Garamond"/>
                <a:cs typeface="Garamond"/>
                <a:sym typeface="Garamond"/>
              </a:rPr>
              <a:t>s and roads using NASA Earth observations</a:t>
            </a:r>
            <a:endParaRPr lang="en-US" sz="2400" b="0" i="0" u="none" strike="noStrike" cap="none" dirty="0">
              <a:solidFill>
                <a:schemeClr val="tx1">
                  <a:lumMod val="75000"/>
                </a:schemeClr>
              </a:solidFill>
              <a:latin typeface="Garamond" pitchFamily="18" charset="0"/>
              <a:ea typeface="Garamond"/>
              <a:cs typeface="Garamond"/>
              <a:sym typeface="Garamond"/>
            </a:endParaRPr>
          </a:p>
        </p:txBody>
      </p:sp>
      <p:sp>
        <p:nvSpPr>
          <p:cNvPr id="72" name="Shape 72"/>
          <p:cNvSpPr txBox="1"/>
          <p:nvPr/>
        </p:nvSpPr>
        <p:spPr>
          <a:xfrm>
            <a:off x="716499" y="4245936"/>
            <a:ext cx="11516346" cy="7694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97845"/>
              </a:buClr>
              <a:buSzPct val="25000"/>
              <a:buFont typeface="Questrial"/>
              <a:buNone/>
            </a:pPr>
            <a:r>
              <a:rPr lang="en-US" sz="4400" b="1" i="0" u="none" strike="noStrike" cap="none" dirty="0">
                <a:solidFill>
                  <a:srgbClr val="E97845"/>
                </a:solidFill>
                <a:latin typeface="Century Gothic" pitchFamily="34" charset="0"/>
                <a:ea typeface="Questrial"/>
                <a:cs typeface="Questrial"/>
                <a:sym typeface="Questrial"/>
              </a:rPr>
              <a:t>Abstract</a:t>
            </a:r>
          </a:p>
        </p:txBody>
      </p:sp>
      <p:sp>
        <p:nvSpPr>
          <p:cNvPr id="73" name="Shape 73"/>
          <p:cNvSpPr txBox="1"/>
          <p:nvPr/>
        </p:nvSpPr>
        <p:spPr>
          <a:xfrm>
            <a:off x="716499" y="8526959"/>
            <a:ext cx="8229600" cy="7694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97845"/>
              </a:buClr>
              <a:buSzPct val="25000"/>
              <a:buFont typeface="Questrial"/>
              <a:buNone/>
            </a:pPr>
            <a:r>
              <a:rPr lang="en-US" sz="4400" b="1" i="0" u="none" strike="noStrike" cap="none" dirty="0">
                <a:solidFill>
                  <a:srgbClr val="E97845"/>
                </a:solidFill>
                <a:latin typeface="Century Gothic" pitchFamily="34" charset="0"/>
                <a:ea typeface="Questrial"/>
                <a:cs typeface="Questrial"/>
                <a:sym typeface="Questrial"/>
              </a:rPr>
              <a:t>Objectives</a:t>
            </a:r>
          </a:p>
        </p:txBody>
      </p:sp>
      <p:sp>
        <p:nvSpPr>
          <p:cNvPr id="74" name="Shape 74"/>
          <p:cNvSpPr txBox="1"/>
          <p:nvPr/>
        </p:nvSpPr>
        <p:spPr>
          <a:xfrm>
            <a:off x="716499" y="11582400"/>
            <a:ext cx="4278179" cy="6313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97845"/>
              </a:buClr>
              <a:buSzPct val="25000"/>
              <a:buFont typeface="Questrial"/>
              <a:buNone/>
            </a:pPr>
            <a:r>
              <a:rPr lang="en-US" sz="4400" b="1" i="0" u="none" strike="noStrike" cap="none" dirty="0">
                <a:solidFill>
                  <a:srgbClr val="E97845"/>
                </a:solidFill>
                <a:latin typeface="Century Gothic" pitchFamily="34" charset="0"/>
                <a:ea typeface="Questrial"/>
                <a:cs typeface="Questrial"/>
                <a:sym typeface="Questrial"/>
              </a:rPr>
              <a:t>Methodology</a:t>
            </a:r>
          </a:p>
        </p:txBody>
      </p:sp>
      <p:sp>
        <p:nvSpPr>
          <p:cNvPr id="75" name="Shape 75"/>
          <p:cNvSpPr txBox="1"/>
          <p:nvPr/>
        </p:nvSpPr>
        <p:spPr>
          <a:xfrm>
            <a:off x="9525000" y="8526959"/>
            <a:ext cx="3365600" cy="7694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97845"/>
              </a:buClr>
              <a:buSzPct val="25000"/>
              <a:buFont typeface="Questrial"/>
              <a:buNone/>
            </a:pPr>
            <a:r>
              <a:rPr lang="en-US" sz="4400" b="1" i="0" u="none" strike="noStrike" cap="none" dirty="0">
                <a:solidFill>
                  <a:srgbClr val="E97845"/>
                </a:solidFill>
                <a:latin typeface="Century Gothic" pitchFamily="34" charset="0"/>
                <a:ea typeface="Questrial"/>
                <a:cs typeface="Questrial"/>
                <a:sym typeface="Questrial"/>
              </a:rPr>
              <a:t>Study Area</a:t>
            </a:r>
          </a:p>
        </p:txBody>
      </p:sp>
      <p:sp>
        <p:nvSpPr>
          <p:cNvPr id="76" name="Shape 76"/>
          <p:cNvSpPr txBox="1"/>
          <p:nvPr/>
        </p:nvSpPr>
        <p:spPr>
          <a:xfrm>
            <a:off x="17418087" y="8526959"/>
            <a:ext cx="5505475" cy="55497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97845"/>
              </a:buClr>
              <a:buSzPct val="25000"/>
              <a:buFont typeface="Questrial"/>
              <a:buNone/>
            </a:pPr>
            <a:r>
              <a:rPr lang="en-US" sz="4400" b="1" i="0" u="none" strike="noStrike" cap="none" dirty="0">
                <a:solidFill>
                  <a:srgbClr val="E97845"/>
                </a:solidFill>
                <a:latin typeface="Century Gothic" pitchFamily="34" charset="0"/>
                <a:ea typeface="Questrial"/>
                <a:cs typeface="Questrial"/>
                <a:sym typeface="Questrial"/>
              </a:rPr>
              <a:t>Earth Observations</a:t>
            </a:r>
          </a:p>
        </p:txBody>
      </p:sp>
      <p:sp>
        <p:nvSpPr>
          <p:cNvPr id="77" name="Shape 77"/>
          <p:cNvSpPr txBox="1"/>
          <p:nvPr/>
        </p:nvSpPr>
        <p:spPr>
          <a:xfrm>
            <a:off x="11931534" y="15232500"/>
            <a:ext cx="11550300" cy="769500"/>
          </a:xfrm>
          <a:prstGeom prst="rect">
            <a:avLst/>
          </a:prstGeom>
          <a:noFill/>
          <a:ln>
            <a:noFill/>
          </a:ln>
        </p:spPr>
        <p:txBody>
          <a:bodyPr lIns="91425" tIns="45700" rIns="91425" bIns="45700" anchor="t" anchorCtr="0">
            <a:noAutofit/>
          </a:bodyPr>
          <a:lstStyle/>
          <a:p>
            <a:pPr marR="0" lvl="0" algn="l" rtl="0">
              <a:lnSpc>
                <a:spcPct val="100000"/>
              </a:lnSpc>
              <a:spcBef>
                <a:spcPts val="0"/>
              </a:spcBef>
              <a:spcAft>
                <a:spcPts val="0"/>
              </a:spcAft>
              <a:buClr>
                <a:srgbClr val="E97845"/>
              </a:buClr>
              <a:buSzPct val="25000"/>
              <a:buFont typeface="Questrial"/>
              <a:buNone/>
            </a:pPr>
            <a:r>
              <a:rPr lang="en-US" sz="4400" b="1" i="0" u="none" strike="noStrike" cap="none" dirty="0">
                <a:solidFill>
                  <a:srgbClr val="E97845"/>
                </a:solidFill>
                <a:latin typeface="Century Gothic" pitchFamily="34" charset="0"/>
                <a:ea typeface="Questrial"/>
                <a:cs typeface="Questrial"/>
                <a:sym typeface="Questrial"/>
              </a:rPr>
              <a:t>Results</a:t>
            </a:r>
          </a:p>
        </p:txBody>
      </p:sp>
      <p:sp>
        <p:nvSpPr>
          <p:cNvPr id="78" name="Shape 78"/>
          <p:cNvSpPr txBox="1"/>
          <p:nvPr/>
        </p:nvSpPr>
        <p:spPr>
          <a:xfrm>
            <a:off x="716499" y="26898600"/>
            <a:ext cx="8144663"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97845"/>
              </a:buClr>
              <a:buSzPct val="25000"/>
              <a:buFont typeface="Questrial"/>
              <a:buNone/>
            </a:pPr>
            <a:r>
              <a:rPr lang="en-US" sz="4400" b="1" i="0" u="none" strike="noStrike" cap="none" dirty="0">
                <a:solidFill>
                  <a:srgbClr val="E97845"/>
                </a:solidFill>
                <a:latin typeface="Century Gothic" pitchFamily="34" charset="0"/>
                <a:ea typeface="Questrial"/>
                <a:cs typeface="Questrial"/>
                <a:sym typeface="Questrial"/>
              </a:rPr>
              <a:t>Conclusions</a:t>
            </a:r>
          </a:p>
        </p:txBody>
      </p:sp>
      <p:sp>
        <p:nvSpPr>
          <p:cNvPr id="79" name="Shape 79"/>
          <p:cNvSpPr txBox="1"/>
          <p:nvPr/>
        </p:nvSpPr>
        <p:spPr>
          <a:xfrm>
            <a:off x="11941226" y="30843846"/>
            <a:ext cx="8229598"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97845"/>
              </a:buClr>
              <a:buSzPct val="25000"/>
              <a:buFont typeface="Questrial"/>
              <a:buNone/>
            </a:pPr>
            <a:r>
              <a:rPr lang="en-US" sz="4400" b="1" i="0" u="none" strike="noStrike" cap="none" dirty="0">
                <a:solidFill>
                  <a:srgbClr val="E97845"/>
                </a:solidFill>
                <a:latin typeface="Century Gothic" pitchFamily="34" charset="0"/>
                <a:ea typeface="Questrial"/>
                <a:cs typeface="Questrial"/>
                <a:sym typeface="Questrial"/>
              </a:rPr>
              <a:t>Acknowledgements</a:t>
            </a:r>
          </a:p>
        </p:txBody>
      </p:sp>
      <p:sp>
        <p:nvSpPr>
          <p:cNvPr id="80" name="Shape 80"/>
          <p:cNvSpPr txBox="1"/>
          <p:nvPr/>
        </p:nvSpPr>
        <p:spPr>
          <a:xfrm>
            <a:off x="716499" y="24384000"/>
            <a:ext cx="8049203"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97845"/>
              </a:buClr>
              <a:buSzPct val="25000"/>
              <a:buFont typeface="Questrial"/>
              <a:buNone/>
            </a:pPr>
            <a:r>
              <a:rPr lang="en-US" sz="4400" b="1" i="0" u="none" strike="noStrike" cap="none" dirty="0">
                <a:solidFill>
                  <a:srgbClr val="E97845"/>
                </a:solidFill>
                <a:latin typeface="Century Gothic" pitchFamily="34" charset="0"/>
                <a:ea typeface="Questrial"/>
                <a:cs typeface="Questrial"/>
                <a:sym typeface="Questrial"/>
              </a:rPr>
              <a:t>Project Partners</a:t>
            </a:r>
          </a:p>
        </p:txBody>
      </p:sp>
      <p:sp>
        <p:nvSpPr>
          <p:cNvPr id="81" name="Shape 81"/>
          <p:cNvSpPr txBox="1"/>
          <p:nvPr/>
        </p:nvSpPr>
        <p:spPr>
          <a:xfrm>
            <a:off x="716499" y="30632400"/>
            <a:ext cx="4542599"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97845"/>
              </a:buClr>
              <a:buSzPct val="25000"/>
              <a:buFont typeface="Questrial"/>
              <a:buNone/>
            </a:pPr>
            <a:r>
              <a:rPr lang="en-US" sz="4400" b="1" i="0" u="none" strike="noStrike" cap="none" dirty="0">
                <a:solidFill>
                  <a:srgbClr val="E97845"/>
                </a:solidFill>
                <a:latin typeface="Century Gothic" pitchFamily="34" charset="0"/>
                <a:ea typeface="Questrial"/>
                <a:cs typeface="Questrial"/>
                <a:sym typeface="Questrial"/>
              </a:rPr>
              <a:t>Team Members</a:t>
            </a:r>
          </a:p>
        </p:txBody>
      </p:sp>
      <p:sp>
        <p:nvSpPr>
          <p:cNvPr id="82" name="Shape 82"/>
          <p:cNvSpPr txBox="1"/>
          <p:nvPr/>
        </p:nvSpPr>
        <p:spPr>
          <a:xfrm>
            <a:off x="3372912" y="33657170"/>
            <a:ext cx="2817438" cy="65904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2700" b="0" i="0" u="none" strike="noStrike" cap="none" dirty="0">
                <a:solidFill>
                  <a:srgbClr val="585454"/>
                </a:solidFill>
                <a:latin typeface="Garamond"/>
                <a:ea typeface="Garamond"/>
                <a:cs typeface="Garamond"/>
                <a:sym typeface="Garamond"/>
              </a:rPr>
              <a:t>Dashiell Cruz</a:t>
            </a:r>
          </a:p>
        </p:txBody>
      </p:sp>
      <p:sp>
        <p:nvSpPr>
          <p:cNvPr id="83" name="Shape 83"/>
          <p:cNvSpPr txBox="1"/>
          <p:nvPr/>
        </p:nvSpPr>
        <p:spPr>
          <a:xfrm>
            <a:off x="5998004" y="33657170"/>
            <a:ext cx="2977344" cy="43071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2700" b="0" i="0" u="none" strike="noStrike" cap="none" dirty="0">
                <a:solidFill>
                  <a:srgbClr val="585454"/>
                </a:solidFill>
                <a:latin typeface="Garamond"/>
                <a:ea typeface="Garamond"/>
                <a:cs typeface="Garamond"/>
                <a:sym typeface="Garamond"/>
              </a:rPr>
              <a:t>Sydney </a:t>
            </a:r>
            <a:r>
              <a:rPr lang="en-US" sz="2700" b="0" i="0" u="none" strike="noStrike" cap="none" dirty="0" err="1">
                <a:solidFill>
                  <a:srgbClr val="585454"/>
                </a:solidFill>
                <a:latin typeface="Garamond"/>
                <a:ea typeface="Garamond"/>
                <a:cs typeface="Garamond"/>
                <a:sym typeface="Garamond"/>
              </a:rPr>
              <a:t>Neeley</a:t>
            </a:r>
            <a:endParaRPr lang="en-US" sz="2700" b="0" i="0" u="none" strike="noStrike" cap="none" dirty="0">
              <a:solidFill>
                <a:srgbClr val="585454"/>
              </a:solidFill>
              <a:latin typeface="Garamond"/>
              <a:ea typeface="Garamond"/>
              <a:cs typeface="Garamond"/>
              <a:sym typeface="Garamond"/>
            </a:endParaRPr>
          </a:p>
        </p:txBody>
      </p:sp>
      <p:pic>
        <p:nvPicPr>
          <p:cNvPr id="84" name="Shape 84"/>
          <p:cNvPicPr preferRelativeResize="0"/>
          <p:nvPr/>
        </p:nvPicPr>
        <p:blipFill rotWithShape="1">
          <a:blip r:embed="rId6">
            <a:alphaModFix/>
          </a:blip>
          <a:srcRect/>
          <a:stretch/>
        </p:blipFill>
        <p:spPr>
          <a:xfrm>
            <a:off x="3707149" y="31547944"/>
            <a:ext cx="2057403" cy="2081787"/>
          </a:xfrm>
          <a:prstGeom prst="rect">
            <a:avLst/>
          </a:prstGeom>
          <a:noFill/>
          <a:ln>
            <a:noFill/>
          </a:ln>
        </p:spPr>
      </p:pic>
      <p:sp>
        <p:nvSpPr>
          <p:cNvPr id="86" name="Shape 86"/>
          <p:cNvSpPr txBox="1"/>
          <p:nvPr/>
        </p:nvSpPr>
        <p:spPr>
          <a:xfrm>
            <a:off x="843099" y="34688562"/>
            <a:ext cx="18035449" cy="87719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Questrial"/>
              <a:buNone/>
            </a:pPr>
            <a:r>
              <a:rPr lang="en-US" sz="4800" b="0" i="0" u="none" strike="noStrike" cap="none" dirty="0" smtClean="0">
                <a:solidFill>
                  <a:schemeClr val="lt1"/>
                </a:solidFill>
                <a:latin typeface="Century Gothic" pitchFamily="34" charset="0"/>
                <a:ea typeface="Questrial"/>
                <a:cs typeface="Questrial"/>
                <a:sym typeface="Questrial"/>
              </a:rPr>
              <a:t>NASA Marshall Space Flight Center – Summer 2016 </a:t>
            </a:r>
            <a:endParaRPr lang="en-US" sz="4800" b="0" i="0" u="none" strike="noStrike" cap="none" dirty="0">
              <a:solidFill>
                <a:schemeClr val="lt1"/>
              </a:solidFill>
              <a:latin typeface="Century Gothic" pitchFamily="34" charset="0"/>
              <a:ea typeface="Questrial"/>
              <a:cs typeface="Questrial"/>
              <a:sym typeface="Questrial"/>
            </a:endParaRPr>
          </a:p>
        </p:txBody>
      </p:sp>
      <p:sp>
        <p:nvSpPr>
          <p:cNvPr id="87" name="Shape 87"/>
          <p:cNvSpPr txBox="1"/>
          <p:nvPr/>
        </p:nvSpPr>
        <p:spPr>
          <a:xfrm>
            <a:off x="4178138" y="255275"/>
            <a:ext cx="19443862" cy="33641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rgbClr val="EA7845"/>
              </a:buClr>
              <a:buSzPct val="25000"/>
              <a:buFont typeface="Arial"/>
              <a:buNone/>
            </a:pPr>
            <a:r>
              <a:rPr lang="en-US" sz="5500" b="1" i="0" u="none" strike="noStrike" cap="none" dirty="0">
                <a:solidFill>
                  <a:srgbClr val="EA7845"/>
                </a:solidFill>
                <a:latin typeface="Century Gothic" pitchFamily="34" charset="0"/>
                <a:ea typeface="Questrial"/>
                <a:cs typeface="Questrial"/>
                <a:sym typeface="Questrial"/>
              </a:rPr>
              <a:t>Utilizing NASA Earth Observations to Identify </a:t>
            </a:r>
            <a:r>
              <a:rPr lang="en-US" sz="5500" b="1" i="0" u="none" strike="noStrike" cap="none" dirty="0" err="1">
                <a:solidFill>
                  <a:srgbClr val="EA7845"/>
                </a:solidFill>
                <a:latin typeface="Century Gothic" pitchFamily="34" charset="0"/>
                <a:ea typeface="Questrial"/>
                <a:cs typeface="Questrial"/>
                <a:sym typeface="Questrial"/>
              </a:rPr>
              <a:t>Chacoan</a:t>
            </a:r>
            <a:r>
              <a:rPr lang="en-US" sz="5500" b="1" i="0" u="none" strike="noStrike" cap="none" dirty="0">
                <a:solidFill>
                  <a:srgbClr val="EA7845"/>
                </a:solidFill>
                <a:latin typeface="Century Gothic" pitchFamily="34" charset="0"/>
                <a:ea typeface="Questrial"/>
                <a:cs typeface="Questrial"/>
                <a:sym typeface="Questrial"/>
              </a:rPr>
              <a:t> Community Signature Profiles throughout the San Juan Basin to Assist with Preservation and Protection Strategies</a:t>
            </a:r>
          </a:p>
        </p:txBody>
      </p:sp>
      <p:sp>
        <p:nvSpPr>
          <p:cNvPr id="89" name="Shape 89"/>
          <p:cNvSpPr txBox="1"/>
          <p:nvPr/>
        </p:nvSpPr>
        <p:spPr>
          <a:xfrm>
            <a:off x="8711617" y="33657170"/>
            <a:ext cx="3002160" cy="43071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2700" b="0" i="0" u="none" strike="noStrike" cap="none" dirty="0">
                <a:solidFill>
                  <a:srgbClr val="585454"/>
                </a:solidFill>
                <a:latin typeface="Garamond"/>
                <a:ea typeface="Garamond"/>
                <a:cs typeface="Garamond"/>
                <a:sym typeface="Garamond"/>
              </a:rPr>
              <a:t>Ryan Schick</a:t>
            </a:r>
          </a:p>
        </p:txBody>
      </p:sp>
      <p:sp>
        <p:nvSpPr>
          <p:cNvPr id="90" name="Shape 90"/>
          <p:cNvSpPr txBox="1"/>
          <p:nvPr/>
        </p:nvSpPr>
        <p:spPr>
          <a:xfrm>
            <a:off x="21993318" y="11614642"/>
            <a:ext cx="1985433" cy="312422"/>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400" b="0" i="0" u="none" strike="noStrike" cap="none" dirty="0">
                <a:solidFill>
                  <a:schemeClr val="tx1">
                    <a:lumMod val="75000"/>
                  </a:schemeClr>
                </a:solidFill>
                <a:latin typeface="Garamond" pitchFamily="18" charset="0"/>
                <a:sym typeface="Arial"/>
              </a:rPr>
              <a:t>Terra </a:t>
            </a:r>
            <a:r>
              <a:rPr lang="en-US" sz="2400" b="0" i="0" u="none" strike="noStrike" cap="none" dirty="0" smtClean="0">
                <a:solidFill>
                  <a:schemeClr val="tx1">
                    <a:lumMod val="75000"/>
                  </a:schemeClr>
                </a:solidFill>
                <a:latin typeface="Garamond" pitchFamily="18" charset="0"/>
                <a:sym typeface="Arial"/>
              </a:rPr>
              <a:t>ASTER</a:t>
            </a:r>
            <a:endParaRPr lang="en-US" sz="2400" b="0" i="0" u="none" strike="noStrike" cap="none" dirty="0">
              <a:solidFill>
                <a:schemeClr val="tx1">
                  <a:lumMod val="75000"/>
                </a:schemeClr>
              </a:solidFill>
              <a:latin typeface="Garamond" pitchFamily="18" charset="0"/>
              <a:sym typeface="Arial"/>
            </a:endParaRPr>
          </a:p>
        </p:txBody>
      </p:sp>
      <p:sp>
        <p:nvSpPr>
          <p:cNvPr id="91" name="Shape 91"/>
          <p:cNvSpPr txBox="1"/>
          <p:nvPr/>
        </p:nvSpPr>
        <p:spPr>
          <a:xfrm>
            <a:off x="17531490" y="11614642"/>
            <a:ext cx="2188630" cy="45868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0" i="0" u="none" strike="noStrike" cap="none" dirty="0">
                <a:solidFill>
                  <a:schemeClr val="tx1">
                    <a:lumMod val="75000"/>
                  </a:schemeClr>
                </a:solidFill>
                <a:latin typeface="Garamond" pitchFamily="18" charset="0"/>
                <a:sym typeface="Arial"/>
              </a:rPr>
              <a:t>Landsat 8 OLI</a:t>
            </a:r>
          </a:p>
        </p:txBody>
      </p:sp>
      <p:sp>
        <p:nvSpPr>
          <p:cNvPr id="92" name="Shape 92"/>
          <p:cNvSpPr txBox="1"/>
          <p:nvPr/>
        </p:nvSpPr>
        <p:spPr>
          <a:xfrm>
            <a:off x="19623051" y="14598487"/>
            <a:ext cx="1523100" cy="425285"/>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400" b="0" i="0" u="none" strike="noStrike" cap="none" dirty="0">
                <a:solidFill>
                  <a:schemeClr val="tx1">
                    <a:lumMod val="75000"/>
                  </a:schemeClr>
                </a:solidFill>
                <a:latin typeface="Garamond" pitchFamily="18" charset="0"/>
                <a:sym typeface="Arial"/>
              </a:rPr>
              <a:t>SRTM-v2</a:t>
            </a:r>
          </a:p>
        </p:txBody>
      </p:sp>
      <p:sp>
        <p:nvSpPr>
          <p:cNvPr id="95" name="Shape 95"/>
          <p:cNvSpPr txBox="1"/>
          <p:nvPr/>
        </p:nvSpPr>
        <p:spPr>
          <a:xfrm>
            <a:off x="843895" y="25092958"/>
            <a:ext cx="10558968" cy="1778769"/>
          </a:xfrm>
          <a:prstGeom prst="rect">
            <a:avLst/>
          </a:prstGeom>
          <a:noFill/>
          <a:ln>
            <a:noFill/>
          </a:ln>
        </p:spPr>
        <p:txBody>
          <a:bodyPr lIns="91425" tIns="91425" rIns="91425" bIns="91425" anchor="t" anchorCtr="0">
            <a:noAutofit/>
          </a:bodyPr>
          <a:lstStyle/>
          <a:p>
            <a:pPr marL="342900" lvl="0" indent="-342900">
              <a:buClr>
                <a:srgbClr val="CF6727"/>
              </a:buClr>
              <a:buSzPct val="100000"/>
              <a:buFont typeface="Webdings" panose="05030102010509060703" pitchFamily="18" charset="2"/>
              <a:buChar char="4"/>
            </a:pPr>
            <a:r>
              <a:rPr lang="en-US" sz="2400" b="0" i="0" u="none" strike="noStrike" cap="none" dirty="0" smtClean="0">
                <a:solidFill>
                  <a:srgbClr val="595555"/>
                </a:solidFill>
                <a:latin typeface="Garamond" pitchFamily="18" charset="0"/>
                <a:ea typeface="Questrial"/>
                <a:cs typeface="Questrial"/>
                <a:sym typeface="Questrial"/>
              </a:rPr>
              <a:t>National </a:t>
            </a:r>
            <a:r>
              <a:rPr lang="en-US" sz="2400" b="0" i="0" u="none" strike="noStrike" cap="none" dirty="0">
                <a:solidFill>
                  <a:srgbClr val="595555"/>
                </a:solidFill>
                <a:latin typeface="Garamond" pitchFamily="18" charset="0"/>
                <a:ea typeface="Questrial"/>
                <a:cs typeface="Questrial"/>
                <a:sym typeface="Questrial"/>
              </a:rPr>
              <a:t>Park Service (NPS) </a:t>
            </a:r>
            <a:r>
              <a:rPr lang="en-US" sz="2400" b="0" i="0" u="none" strike="noStrike" cap="none" dirty="0" smtClean="0">
                <a:solidFill>
                  <a:srgbClr val="595555"/>
                </a:solidFill>
                <a:latin typeface="Garamond" pitchFamily="18" charset="0"/>
                <a:ea typeface="Questrial"/>
                <a:cs typeface="Questrial"/>
                <a:sym typeface="Questrial"/>
              </a:rPr>
              <a:t>Intermountain Region - </a:t>
            </a:r>
            <a:r>
              <a:rPr lang="en-US" sz="2400" b="1" dirty="0">
                <a:solidFill>
                  <a:srgbClr val="595555"/>
                </a:solidFill>
                <a:latin typeface="Garamond" pitchFamily="18" charset="0"/>
                <a:ea typeface="Questrial"/>
                <a:cs typeface="Questrial"/>
                <a:sym typeface="Questrial"/>
              </a:rPr>
              <a:t>Tom </a:t>
            </a:r>
            <a:r>
              <a:rPr lang="en-US" sz="2400" b="1" dirty="0" smtClean="0">
                <a:solidFill>
                  <a:srgbClr val="595555"/>
                </a:solidFill>
                <a:latin typeface="Garamond" pitchFamily="18" charset="0"/>
                <a:ea typeface="Questrial"/>
                <a:cs typeface="Questrial"/>
                <a:sym typeface="Questrial"/>
              </a:rPr>
              <a:t>Lincoln</a:t>
            </a:r>
            <a:r>
              <a:rPr lang="en-US" sz="2400" b="0" i="0" u="none" strike="noStrike" cap="none" dirty="0" smtClean="0">
                <a:solidFill>
                  <a:srgbClr val="595555"/>
                </a:solidFill>
                <a:latin typeface="Garamond" pitchFamily="18" charset="0"/>
                <a:ea typeface="Questrial"/>
                <a:cs typeface="Questrial"/>
                <a:sym typeface="Questrial"/>
              </a:rPr>
              <a:t> </a:t>
            </a:r>
          </a:p>
          <a:p>
            <a:pPr marL="342900" lvl="0" indent="-342900">
              <a:buClr>
                <a:srgbClr val="CF6727"/>
              </a:buClr>
              <a:buSzPct val="100000"/>
              <a:buFont typeface="Webdings" panose="05030102010509060703" pitchFamily="18" charset="2"/>
              <a:buChar char="4"/>
            </a:pPr>
            <a:r>
              <a:rPr lang="en-US" sz="2400" b="0" i="0" u="none" strike="noStrike" cap="none" dirty="0" smtClean="0">
                <a:solidFill>
                  <a:srgbClr val="595555"/>
                </a:solidFill>
                <a:latin typeface="Garamond" pitchFamily="18" charset="0"/>
                <a:ea typeface="Questrial"/>
                <a:cs typeface="Questrial"/>
                <a:sym typeface="Questrial"/>
              </a:rPr>
              <a:t>Binghamton University - </a:t>
            </a:r>
            <a:r>
              <a:rPr lang="en-US" sz="2400" b="1" dirty="0">
                <a:solidFill>
                  <a:srgbClr val="595555"/>
                </a:solidFill>
                <a:latin typeface="Garamond" pitchFamily="18" charset="0"/>
                <a:ea typeface="Questrial"/>
                <a:cs typeface="Questrial"/>
                <a:sym typeface="Questrial"/>
              </a:rPr>
              <a:t>Dr. Ruth Van </a:t>
            </a:r>
            <a:r>
              <a:rPr lang="en-US" sz="2400" b="1" dirty="0" smtClean="0">
                <a:solidFill>
                  <a:srgbClr val="595555"/>
                </a:solidFill>
                <a:latin typeface="Garamond" pitchFamily="18" charset="0"/>
                <a:ea typeface="Questrial"/>
                <a:cs typeface="Questrial"/>
                <a:sym typeface="Questrial"/>
              </a:rPr>
              <a:t>Dyke</a:t>
            </a:r>
            <a:endParaRPr lang="en-US" sz="2400" b="0" i="0" u="none" strike="noStrike" cap="none" dirty="0" smtClean="0">
              <a:solidFill>
                <a:srgbClr val="595555"/>
              </a:solidFill>
              <a:latin typeface="Garamond" pitchFamily="18" charset="0"/>
              <a:ea typeface="Questrial"/>
              <a:cs typeface="Questrial"/>
              <a:sym typeface="Questrial"/>
            </a:endParaRPr>
          </a:p>
          <a:p>
            <a:pPr marL="342900" indent="-342900">
              <a:buClr>
                <a:srgbClr val="CF6727"/>
              </a:buClr>
              <a:buSzPct val="100000"/>
              <a:buFont typeface="Webdings" panose="05030102010509060703" pitchFamily="18" charset="2"/>
              <a:buChar char="4"/>
            </a:pPr>
            <a:r>
              <a:rPr lang="en-US" sz="2400" b="0" i="0" u="none" strike="noStrike" cap="none" dirty="0" smtClean="0">
                <a:solidFill>
                  <a:srgbClr val="595555"/>
                </a:solidFill>
                <a:latin typeface="Garamond" pitchFamily="18" charset="0"/>
                <a:ea typeface="Questrial"/>
                <a:cs typeface="Questrial"/>
                <a:sym typeface="Questrial"/>
              </a:rPr>
              <a:t>University </a:t>
            </a:r>
            <a:r>
              <a:rPr lang="en-US" sz="2400" b="0" i="0" u="none" strike="noStrike" cap="none" dirty="0">
                <a:solidFill>
                  <a:srgbClr val="595555"/>
                </a:solidFill>
                <a:latin typeface="Garamond" pitchFamily="18" charset="0"/>
                <a:ea typeface="Questrial"/>
                <a:cs typeface="Questrial"/>
                <a:sym typeface="Questrial"/>
              </a:rPr>
              <a:t>of </a:t>
            </a:r>
            <a:r>
              <a:rPr lang="en-US" sz="2400" b="0" i="0" u="none" strike="noStrike" cap="none" dirty="0" smtClean="0">
                <a:solidFill>
                  <a:srgbClr val="595555"/>
                </a:solidFill>
                <a:latin typeface="Garamond" pitchFamily="18" charset="0"/>
                <a:ea typeface="Questrial"/>
                <a:cs typeface="Questrial"/>
                <a:sym typeface="Questrial"/>
              </a:rPr>
              <a:t>Nebraska-Lincoln - </a:t>
            </a:r>
            <a:r>
              <a:rPr lang="en-US" sz="2400" b="1" dirty="0" smtClean="0">
                <a:solidFill>
                  <a:srgbClr val="595555"/>
                </a:solidFill>
                <a:latin typeface="Garamond" pitchFamily="18" charset="0"/>
                <a:ea typeface="Questrial"/>
                <a:cs typeface="Questrial"/>
                <a:sym typeface="Questrial"/>
              </a:rPr>
              <a:t>Dr</a:t>
            </a:r>
            <a:r>
              <a:rPr lang="en-US" sz="2400" b="1" dirty="0">
                <a:solidFill>
                  <a:srgbClr val="595555"/>
                </a:solidFill>
                <a:latin typeface="Garamond" pitchFamily="18" charset="0"/>
                <a:ea typeface="Questrial"/>
                <a:cs typeface="Questrial"/>
                <a:sym typeface="Questrial"/>
              </a:rPr>
              <a:t>. Carrie </a:t>
            </a:r>
            <a:r>
              <a:rPr lang="en-US" sz="2400" b="1" dirty="0" err="1">
                <a:solidFill>
                  <a:srgbClr val="595555"/>
                </a:solidFill>
                <a:latin typeface="Garamond" pitchFamily="18" charset="0"/>
                <a:ea typeface="Questrial"/>
                <a:cs typeface="Questrial"/>
                <a:sym typeface="Questrial"/>
              </a:rPr>
              <a:t>Heitman</a:t>
            </a:r>
            <a:r>
              <a:rPr lang="en-US" sz="2400" b="1" dirty="0">
                <a:solidFill>
                  <a:srgbClr val="595555"/>
                </a:solidFill>
                <a:latin typeface="Garamond" pitchFamily="18" charset="0"/>
                <a:ea typeface="Questrial"/>
                <a:cs typeface="Questrial"/>
                <a:sym typeface="Questrial"/>
              </a:rPr>
              <a:t> </a:t>
            </a:r>
            <a:endParaRPr lang="en-US" sz="2400" b="0" i="0" u="none" strike="noStrike" cap="none" dirty="0" smtClean="0">
              <a:solidFill>
                <a:srgbClr val="595555"/>
              </a:solidFill>
              <a:latin typeface="Garamond" pitchFamily="18" charset="0"/>
              <a:ea typeface="Questrial"/>
              <a:cs typeface="Questrial"/>
              <a:sym typeface="Questrial"/>
            </a:endParaRPr>
          </a:p>
          <a:p>
            <a:pPr marL="342900" indent="-342900">
              <a:buClr>
                <a:srgbClr val="CF6727"/>
              </a:buClr>
              <a:buSzPct val="100000"/>
              <a:buFont typeface="Webdings" panose="05030102010509060703" pitchFamily="18" charset="2"/>
              <a:buChar char="4"/>
            </a:pPr>
            <a:r>
              <a:rPr lang="en-US" sz="2400" b="0" i="0" u="none" strike="noStrike" cap="none" dirty="0" smtClean="0">
                <a:solidFill>
                  <a:srgbClr val="595555"/>
                </a:solidFill>
                <a:latin typeface="Garamond" pitchFamily="18" charset="0"/>
                <a:ea typeface="Questrial"/>
                <a:cs typeface="Questrial"/>
                <a:sym typeface="Questrial"/>
              </a:rPr>
              <a:t>University </a:t>
            </a:r>
            <a:r>
              <a:rPr lang="en-US" sz="2400" b="0" i="0" u="none" strike="noStrike" cap="none" dirty="0">
                <a:solidFill>
                  <a:srgbClr val="595555"/>
                </a:solidFill>
                <a:latin typeface="Garamond" pitchFamily="18" charset="0"/>
                <a:ea typeface="Questrial"/>
                <a:cs typeface="Questrial"/>
                <a:sym typeface="Questrial"/>
              </a:rPr>
              <a:t>of Colorado </a:t>
            </a:r>
            <a:r>
              <a:rPr lang="en-US" sz="2400" b="0" i="0" u="none" strike="noStrike" cap="none" dirty="0" smtClean="0">
                <a:solidFill>
                  <a:srgbClr val="595555"/>
                </a:solidFill>
                <a:latin typeface="Garamond" pitchFamily="18" charset="0"/>
                <a:ea typeface="Questrial"/>
                <a:cs typeface="Questrial"/>
                <a:sym typeface="Questrial"/>
              </a:rPr>
              <a:t>Boulder - </a:t>
            </a:r>
            <a:r>
              <a:rPr lang="en-US" sz="2400" b="1" dirty="0">
                <a:solidFill>
                  <a:srgbClr val="595555"/>
                </a:solidFill>
                <a:latin typeface="Garamond" pitchFamily="18" charset="0"/>
                <a:ea typeface="Questrial"/>
                <a:cs typeface="Questrial"/>
                <a:sym typeface="Questrial"/>
              </a:rPr>
              <a:t>Dr. Steve </a:t>
            </a:r>
            <a:r>
              <a:rPr lang="en-US" sz="2400" b="1" dirty="0" err="1">
                <a:solidFill>
                  <a:srgbClr val="595555"/>
                </a:solidFill>
                <a:latin typeface="Garamond" pitchFamily="18" charset="0"/>
                <a:ea typeface="Questrial"/>
                <a:cs typeface="Questrial"/>
                <a:sym typeface="Questrial"/>
              </a:rPr>
              <a:t>Lekson</a:t>
            </a:r>
            <a:r>
              <a:rPr lang="en-US" sz="2400" b="1" dirty="0">
                <a:solidFill>
                  <a:srgbClr val="595555"/>
                </a:solidFill>
                <a:latin typeface="Garamond" pitchFamily="18" charset="0"/>
                <a:ea typeface="Questrial"/>
                <a:cs typeface="Questrial"/>
                <a:sym typeface="Questrial"/>
              </a:rPr>
              <a:t> </a:t>
            </a:r>
            <a:endParaRPr sz="2400" b="0" i="0" u="none" strike="noStrike" cap="none" dirty="0">
              <a:solidFill>
                <a:srgbClr val="595555"/>
              </a:solidFill>
              <a:latin typeface="Garamond" pitchFamily="18" charset="0"/>
              <a:ea typeface="Questrial"/>
              <a:cs typeface="Questrial"/>
              <a:sym typeface="Questrial"/>
            </a:endParaRPr>
          </a:p>
        </p:txBody>
      </p:sp>
      <p:pic>
        <p:nvPicPr>
          <p:cNvPr id="96" name="Shape 96"/>
          <p:cNvPicPr preferRelativeResize="0"/>
          <p:nvPr/>
        </p:nvPicPr>
        <p:blipFill rotWithShape="1">
          <a:blip r:embed="rId7">
            <a:alphaModFix/>
          </a:blip>
          <a:srcRect/>
          <a:stretch/>
        </p:blipFill>
        <p:spPr>
          <a:xfrm>
            <a:off x="17403482" y="9414164"/>
            <a:ext cx="2547149" cy="2081797"/>
          </a:xfrm>
          <a:prstGeom prst="rect">
            <a:avLst/>
          </a:prstGeom>
          <a:noFill/>
          <a:ln>
            <a:noFill/>
          </a:ln>
        </p:spPr>
      </p:pic>
      <p:pic>
        <p:nvPicPr>
          <p:cNvPr id="97" name="Shape 97"/>
          <p:cNvPicPr preferRelativeResize="0"/>
          <p:nvPr/>
        </p:nvPicPr>
        <p:blipFill rotWithShape="1">
          <a:blip r:embed="rId8">
            <a:alphaModFix/>
          </a:blip>
          <a:srcRect/>
          <a:stretch/>
        </p:blipFill>
        <p:spPr>
          <a:xfrm flipH="1">
            <a:off x="21311404" y="9440884"/>
            <a:ext cx="2667347" cy="2007922"/>
          </a:xfrm>
          <a:prstGeom prst="rect">
            <a:avLst/>
          </a:prstGeom>
          <a:noFill/>
          <a:ln>
            <a:noFill/>
          </a:ln>
        </p:spPr>
      </p:pic>
      <p:pic>
        <p:nvPicPr>
          <p:cNvPr id="98" name="Shape 98"/>
          <p:cNvPicPr preferRelativeResize="0"/>
          <p:nvPr/>
        </p:nvPicPr>
        <p:blipFill rotWithShape="1">
          <a:blip r:embed="rId9">
            <a:alphaModFix/>
          </a:blip>
          <a:srcRect/>
          <a:stretch/>
        </p:blipFill>
        <p:spPr>
          <a:xfrm rot="1383139">
            <a:off x="19010315" y="11485666"/>
            <a:ext cx="2748573" cy="2681763"/>
          </a:xfrm>
          <a:prstGeom prst="rect">
            <a:avLst/>
          </a:prstGeom>
          <a:noFill/>
          <a:ln>
            <a:noFill/>
          </a:ln>
        </p:spPr>
      </p:pic>
      <p:pic>
        <p:nvPicPr>
          <p:cNvPr id="102" name="Shape 102"/>
          <p:cNvPicPr preferRelativeResize="0"/>
          <p:nvPr/>
        </p:nvPicPr>
        <p:blipFill rotWithShape="1">
          <a:blip r:embed="rId10">
            <a:alphaModFix/>
          </a:blip>
          <a:srcRect/>
          <a:stretch/>
        </p:blipFill>
        <p:spPr>
          <a:xfrm>
            <a:off x="3912074" y="31765878"/>
            <a:ext cx="1645800" cy="1645800"/>
          </a:xfrm>
          <a:prstGeom prst="ellipse">
            <a:avLst/>
          </a:prstGeom>
          <a:noFill/>
          <a:ln>
            <a:noFill/>
          </a:ln>
        </p:spPr>
      </p:pic>
      <p:grpSp>
        <p:nvGrpSpPr>
          <p:cNvPr id="7" name="Group 6"/>
          <p:cNvGrpSpPr/>
          <p:nvPr/>
        </p:nvGrpSpPr>
        <p:grpSpPr>
          <a:xfrm>
            <a:off x="6457975" y="31513545"/>
            <a:ext cx="2057403" cy="2081787"/>
            <a:chOff x="6457975" y="31513545"/>
            <a:chExt cx="2057403" cy="2081787"/>
          </a:xfrm>
        </p:grpSpPr>
        <p:pic>
          <p:nvPicPr>
            <p:cNvPr id="85" name="Shape 85"/>
            <p:cNvPicPr preferRelativeResize="0"/>
            <p:nvPr/>
          </p:nvPicPr>
          <p:blipFill rotWithShape="1">
            <a:blip r:embed="rId6">
              <a:alphaModFix/>
            </a:blip>
            <a:srcRect/>
            <a:stretch/>
          </p:blipFill>
          <p:spPr>
            <a:xfrm>
              <a:off x="6457975" y="31513545"/>
              <a:ext cx="2057403" cy="2081787"/>
            </a:xfrm>
            <a:prstGeom prst="rect">
              <a:avLst/>
            </a:prstGeom>
            <a:noFill/>
            <a:ln>
              <a:noFill/>
            </a:ln>
          </p:spPr>
        </p:pic>
        <p:pic>
          <p:nvPicPr>
            <p:cNvPr id="103" name="Shape 103"/>
            <p:cNvPicPr preferRelativeResize="0"/>
            <p:nvPr/>
          </p:nvPicPr>
          <p:blipFill rotWithShape="1">
            <a:blip r:embed="rId11">
              <a:alphaModFix/>
            </a:blip>
            <a:srcRect/>
            <a:stretch/>
          </p:blipFill>
          <p:spPr>
            <a:xfrm>
              <a:off x="6663776" y="31731538"/>
              <a:ext cx="1645800" cy="1645800"/>
            </a:xfrm>
            <a:prstGeom prst="ellipse">
              <a:avLst/>
            </a:prstGeom>
            <a:noFill/>
            <a:ln>
              <a:noFill/>
            </a:ln>
          </p:spPr>
        </p:pic>
      </p:grpSp>
      <p:grpSp>
        <p:nvGrpSpPr>
          <p:cNvPr id="8" name="Group 7"/>
          <p:cNvGrpSpPr/>
          <p:nvPr/>
        </p:nvGrpSpPr>
        <p:grpSpPr>
          <a:xfrm>
            <a:off x="9183285" y="31520779"/>
            <a:ext cx="2057403" cy="2081787"/>
            <a:chOff x="9183285" y="31520779"/>
            <a:chExt cx="2057403" cy="2081787"/>
          </a:xfrm>
        </p:grpSpPr>
        <p:pic>
          <p:nvPicPr>
            <p:cNvPr id="88" name="Shape 88"/>
            <p:cNvPicPr preferRelativeResize="0"/>
            <p:nvPr/>
          </p:nvPicPr>
          <p:blipFill rotWithShape="1">
            <a:blip r:embed="rId6">
              <a:alphaModFix/>
            </a:blip>
            <a:srcRect/>
            <a:stretch/>
          </p:blipFill>
          <p:spPr>
            <a:xfrm>
              <a:off x="9183285" y="31520779"/>
              <a:ext cx="2057403" cy="2081787"/>
            </a:xfrm>
            <a:prstGeom prst="rect">
              <a:avLst/>
            </a:prstGeom>
            <a:noFill/>
            <a:ln>
              <a:noFill/>
            </a:ln>
          </p:spPr>
        </p:pic>
        <p:pic>
          <p:nvPicPr>
            <p:cNvPr id="104" name="Shape 104"/>
            <p:cNvPicPr preferRelativeResize="0"/>
            <p:nvPr/>
          </p:nvPicPr>
          <p:blipFill rotWithShape="1">
            <a:blip r:embed="rId12">
              <a:alphaModFix/>
            </a:blip>
            <a:srcRect l="12883" t="11240" r="25533" b="14495"/>
            <a:stretch/>
          </p:blipFill>
          <p:spPr>
            <a:xfrm rot="5400000">
              <a:off x="9389026" y="31738712"/>
              <a:ext cx="1645920" cy="1645920"/>
            </a:xfrm>
            <a:prstGeom prst="ellipse">
              <a:avLst/>
            </a:prstGeom>
            <a:noFill/>
            <a:ln>
              <a:noFill/>
            </a:ln>
          </p:spPr>
        </p:pic>
      </p:grpSp>
      <p:sp>
        <p:nvSpPr>
          <p:cNvPr id="107" name="Shape 107"/>
          <p:cNvSpPr txBox="1"/>
          <p:nvPr/>
        </p:nvSpPr>
        <p:spPr>
          <a:xfrm>
            <a:off x="12784503" y="15855892"/>
            <a:ext cx="4564546" cy="634902"/>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Garamond"/>
              <a:buNone/>
            </a:pPr>
            <a:r>
              <a:rPr lang="en-US" sz="2800" b="1" i="0" u="none" strike="noStrike" cap="none" dirty="0" err="1">
                <a:solidFill>
                  <a:srgbClr val="595555"/>
                </a:solidFill>
                <a:latin typeface="Garamond" pitchFamily="18" charset="0"/>
                <a:ea typeface="Garamond"/>
                <a:cs typeface="Garamond"/>
                <a:sym typeface="Garamond"/>
              </a:rPr>
              <a:t>Chacoan</a:t>
            </a:r>
            <a:r>
              <a:rPr lang="en-US" sz="2800" b="1" i="0" u="none" strike="noStrike" cap="none" dirty="0">
                <a:solidFill>
                  <a:srgbClr val="595555"/>
                </a:solidFill>
                <a:latin typeface="Garamond" pitchFamily="18" charset="0"/>
                <a:ea typeface="Garamond"/>
                <a:cs typeface="Garamond"/>
                <a:sym typeface="Garamond"/>
              </a:rPr>
              <a:t> Site Suitability Map</a:t>
            </a:r>
          </a:p>
        </p:txBody>
      </p:sp>
      <p:pic>
        <p:nvPicPr>
          <p:cNvPr id="108" name="Shape 108"/>
          <p:cNvPicPr preferRelativeResize="0"/>
          <p:nvPr/>
        </p:nvPicPr>
        <p:blipFill rotWithShape="1">
          <a:blip r:embed="rId7">
            <a:alphaModFix/>
          </a:blip>
          <a:srcRect/>
          <a:stretch/>
        </p:blipFill>
        <p:spPr>
          <a:xfrm>
            <a:off x="915941" y="12381123"/>
            <a:ext cx="505960" cy="490695"/>
          </a:xfrm>
          <a:prstGeom prst="rect">
            <a:avLst/>
          </a:prstGeom>
          <a:noFill/>
          <a:ln>
            <a:noFill/>
          </a:ln>
        </p:spPr>
      </p:pic>
      <p:pic>
        <p:nvPicPr>
          <p:cNvPr id="109" name="Shape 109"/>
          <p:cNvPicPr preferRelativeResize="0"/>
          <p:nvPr/>
        </p:nvPicPr>
        <p:blipFill>
          <a:blip r:embed="rId13">
            <a:alphaModFix/>
          </a:blip>
          <a:stretch>
            <a:fillRect/>
          </a:stretch>
        </p:blipFill>
        <p:spPr>
          <a:xfrm>
            <a:off x="4736375" y="13397243"/>
            <a:ext cx="459327" cy="471340"/>
          </a:xfrm>
          <a:prstGeom prst="rect">
            <a:avLst/>
          </a:prstGeom>
          <a:noFill/>
          <a:ln>
            <a:noFill/>
          </a:ln>
        </p:spPr>
      </p:pic>
      <p:pic>
        <p:nvPicPr>
          <p:cNvPr id="110" name="Shape 110"/>
          <p:cNvPicPr preferRelativeResize="0"/>
          <p:nvPr/>
        </p:nvPicPr>
        <p:blipFill>
          <a:blip r:embed="rId14">
            <a:alphaModFix/>
          </a:blip>
          <a:stretch>
            <a:fillRect/>
          </a:stretch>
        </p:blipFill>
        <p:spPr>
          <a:xfrm>
            <a:off x="4781631" y="16482917"/>
            <a:ext cx="368814" cy="537860"/>
          </a:xfrm>
          <a:prstGeom prst="rect">
            <a:avLst/>
          </a:prstGeom>
          <a:noFill/>
          <a:ln>
            <a:noFill/>
          </a:ln>
        </p:spPr>
      </p:pic>
      <p:pic>
        <p:nvPicPr>
          <p:cNvPr id="111" name="Shape 111" descr="maxentmap.PNG"/>
          <p:cNvPicPr preferRelativeResize="0"/>
          <p:nvPr/>
        </p:nvPicPr>
        <p:blipFill>
          <a:blip r:embed="rId15">
            <a:alphaModFix/>
          </a:blip>
          <a:stretch>
            <a:fillRect/>
          </a:stretch>
        </p:blipFill>
        <p:spPr>
          <a:xfrm>
            <a:off x="8765867" y="14933491"/>
            <a:ext cx="478765" cy="673161"/>
          </a:xfrm>
          <a:prstGeom prst="rect">
            <a:avLst/>
          </a:prstGeom>
          <a:noFill/>
          <a:ln>
            <a:noFill/>
          </a:ln>
        </p:spPr>
      </p:pic>
      <p:sp>
        <p:nvSpPr>
          <p:cNvPr id="52" name="Rounded Rectangle 51"/>
          <p:cNvSpPr/>
          <p:nvPr/>
        </p:nvSpPr>
        <p:spPr>
          <a:xfrm>
            <a:off x="942474" y="13016130"/>
            <a:ext cx="3219639" cy="710562"/>
          </a:xfrm>
          <a:prstGeom prst="roundRect">
            <a:avLst/>
          </a:prstGeom>
          <a:solidFill>
            <a:schemeClr val="bg1"/>
          </a:solidFill>
          <a:ln w="38100">
            <a:solidFill>
              <a:srgbClr val="CF6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lumMod val="75000"/>
                  </a:schemeClr>
                </a:solidFill>
                <a:latin typeface="Garamond" pitchFamily="18" charset="0"/>
              </a:rPr>
              <a:t>Landsat 8 OLI</a:t>
            </a:r>
            <a:endParaRPr lang="en-US" sz="2400" b="1" dirty="0">
              <a:solidFill>
                <a:schemeClr val="tx1">
                  <a:lumMod val="75000"/>
                </a:schemeClr>
              </a:solidFill>
              <a:latin typeface="Garamond" pitchFamily="18" charset="0"/>
            </a:endParaRPr>
          </a:p>
          <a:p>
            <a:r>
              <a:rPr lang="en-US" sz="2400" i="1" dirty="0" smtClean="0">
                <a:solidFill>
                  <a:schemeClr val="tx1">
                    <a:lumMod val="75000"/>
                  </a:schemeClr>
                </a:solidFill>
                <a:latin typeface="Garamond" pitchFamily="18" charset="0"/>
              </a:rPr>
              <a:t>Surface Reflectance</a:t>
            </a:r>
            <a:endParaRPr lang="en-US" sz="2400" i="1" dirty="0">
              <a:solidFill>
                <a:schemeClr val="tx1">
                  <a:lumMod val="75000"/>
                </a:schemeClr>
              </a:solidFill>
              <a:latin typeface="Garamond" pitchFamily="18" charset="0"/>
            </a:endParaRPr>
          </a:p>
        </p:txBody>
      </p:sp>
      <p:sp>
        <p:nvSpPr>
          <p:cNvPr id="53" name="Rounded Rectangle 52"/>
          <p:cNvSpPr/>
          <p:nvPr/>
        </p:nvSpPr>
        <p:spPr>
          <a:xfrm>
            <a:off x="934820" y="13868583"/>
            <a:ext cx="3198914" cy="916087"/>
          </a:xfrm>
          <a:prstGeom prst="roundRect">
            <a:avLst/>
          </a:prstGeom>
          <a:solidFill>
            <a:schemeClr val="bg1"/>
          </a:solidFill>
          <a:ln w="38100">
            <a:solidFill>
              <a:srgbClr val="CF6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lumMod val="75000"/>
                  </a:schemeClr>
                </a:solidFill>
                <a:latin typeface="Garamond" pitchFamily="18" charset="0"/>
              </a:rPr>
              <a:t>SRTM-v2</a:t>
            </a:r>
            <a:endParaRPr lang="en-US" sz="2400" b="1" dirty="0">
              <a:solidFill>
                <a:schemeClr val="tx1">
                  <a:lumMod val="75000"/>
                </a:schemeClr>
              </a:solidFill>
              <a:latin typeface="Garamond" pitchFamily="18" charset="0"/>
            </a:endParaRPr>
          </a:p>
          <a:p>
            <a:r>
              <a:rPr lang="en-US" sz="2400" i="1" dirty="0" smtClean="0">
                <a:solidFill>
                  <a:schemeClr val="tx1">
                    <a:lumMod val="75000"/>
                  </a:schemeClr>
                </a:solidFill>
                <a:latin typeface="Garamond" pitchFamily="18" charset="0"/>
              </a:rPr>
              <a:t>Digital Elevation Model </a:t>
            </a:r>
            <a:endParaRPr lang="en-US" sz="2400" i="1" dirty="0">
              <a:solidFill>
                <a:schemeClr val="tx1">
                  <a:lumMod val="75000"/>
                </a:schemeClr>
              </a:solidFill>
              <a:latin typeface="Garamond" pitchFamily="18" charset="0"/>
            </a:endParaRPr>
          </a:p>
        </p:txBody>
      </p:sp>
      <p:sp>
        <p:nvSpPr>
          <p:cNvPr id="54" name="TextBox 53"/>
          <p:cNvSpPr txBox="1"/>
          <p:nvPr/>
        </p:nvSpPr>
        <p:spPr>
          <a:xfrm>
            <a:off x="1421901" y="12470705"/>
            <a:ext cx="2481901" cy="461665"/>
          </a:xfrm>
          <a:prstGeom prst="rect">
            <a:avLst/>
          </a:prstGeom>
          <a:noFill/>
        </p:spPr>
        <p:txBody>
          <a:bodyPr wrap="square" rtlCol="0">
            <a:spAutoFit/>
          </a:bodyPr>
          <a:lstStyle/>
          <a:p>
            <a:pPr algn="ctr"/>
            <a:r>
              <a:rPr lang="en-US" sz="2400" b="1" dirty="0" smtClean="0">
                <a:solidFill>
                  <a:schemeClr val="tx1">
                    <a:lumMod val="75000"/>
                  </a:schemeClr>
                </a:solidFill>
                <a:latin typeface="Garamond" pitchFamily="18" charset="0"/>
              </a:rPr>
              <a:t>Data Acquisition</a:t>
            </a:r>
            <a:endParaRPr lang="en-US" sz="2400" b="1" dirty="0">
              <a:solidFill>
                <a:schemeClr val="tx1">
                  <a:lumMod val="75000"/>
                </a:schemeClr>
              </a:solidFill>
              <a:latin typeface="Garamond" pitchFamily="18" charset="0"/>
            </a:endParaRPr>
          </a:p>
        </p:txBody>
      </p:sp>
      <p:sp>
        <p:nvSpPr>
          <p:cNvPr id="55" name="Rounded Rectangle 54"/>
          <p:cNvSpPr/>
          <p:nvPr/>
        </p:nvSpPr>
        <p:spPr>
          <a:xfrm>
            <a:off x="4776149" y="13943090"/>
            <a:ext cx="2486835" cy="901993"/>
          </a:xfrm>
          <a:prstGeom prst="roundRect">
            <a:avLst/>
          </a:prstGeom>
          <a:ln w="38100">
            <a:solidFill>
              <a:srgbClr val="7030A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b="1" dirty="0" smtClean="0">
                <a:solidFill>
                  <a:schemeClr val="tx1">
                    <a:lumMod val="75000"/>
                  </a:schemeClr>
                </a:solidFill>
                <a:latin typeface="Garamond" pitchFamily="18" charset="0"/>
              </a:rPr>
              <a:t>NDVI</a:t>
            </a:r>
            <a:endParaRPr lang="en-US" sz="2400" i="1" dirty="0">
              <a:solidFill>
                <a:schemeClr val="tx1">
                  <a:lumMod val="75000"/>
                </a:schemeClr>
              </a:solidFill>
              <a:latin typeface="Garamond" pitchFamily="18" charset="0"/>
            </a:endParaRPr>
          </a:p>
        </p:txBody>
      </p:sp>
      <p:sp>
        <p:nvSpPr>
          <p:cNvPr id="56" name="TextBox 55"/>
          <p:cNvSpPr txBox="1"/>
          <p:nvPr/>
        </p:nvSpPr>
        <p:spPr>
          <a:xfrm>
            <a:off x="4980362" y="13420993"/>
            <a:ext cx="2882186" cy="461665"/>
          </a:xfrm>
          <a:prstGeom prst="rect">
            <a:avLst/>
          </a:prstGeom>
          <a:noFill/>
        </p:spPr>
        <p:txBody>
          <a:bodyPr wrap="square" rtlCol="0">
            <a:spAutoFit/>
          </a:bodyPr>
          <a:lstStyle/>
          <a:p>
            <a:pPr algn="ctr"/>
            <a:r>
              <a:rPr lang="en-US" sz="2400" b="1" dirty="0" smtClean="0">
                <a:solidFill>
                  <a:schemeClr val="tx1">
                    <a:lumMod val="75000"/>
                  </a:schemeClr>
                </a:solidFill>
                <a:latin typeface="Garamond" pitchFamily="18" charset="0"/>
              </a:rPr>
              <a:t>Image Processing</a:t>
            </a:r>
            <a:endParaRPr lang="en-US" sz="2400" b="1" dirty="0">
              <a:solidFill>
                <a:schemeClr val="tx1">
                  <a:lumMod val="75000"/>
                </a:schemeClr>
              </a:solidFill>
              <a:latin typeface="Garamond" pitchFamily="18" charset="0"/>
            </a:endParaRPr>
          </a:p>
        </p:txBody>
      </p:sp>
      <p:sp>
        <p:nvSpPr>
          <p:cNvPr id="57" name="Rounded Rectangle 56"/>
          <p:cNvSpPr/>
          <p:nvPr/>
        </p:nvSpPr>
        <p:spPr>
          <a:xfrm>
            <a:off x="4800599" y="17071670"/>
            <a:ext cx="2462385" cy="1004898"/>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lumMod val="75000"/>
                  </a:schemeClr>
                </a:solidFill>
                <a:latin typeface="Garamond" pitchFamily="18" charset="0"/>
              </a:rPr>
              <a:t>MaxEnt</a:t>
            </a:r>
            <a:r>
              <a:rPr lang="en-US" sz="2400" b="1" dirty="0" smtClean="0">
                <a:solidFill>
                  <a:schemeClr val="tx1">
                    <a:lumMod val="75000"/>
                  </a:schemeClr>
                </a:solidFill>
                <a:latin typeface="Garamond" pitchFamily="18" charset="0"/>
              </a:rPr>
              <a:t> Model</a:t>
            </a:r>
            <a:endParaRPr lang="en-US" sz="2400" b="1" i="1" dirty="0">
              <a:solidFill>
                <a:schemeClr val="tx1">
                  <a:lumMod val="75000"/>
                </a:schemeClr>
              </a:solidFill>
              <a:latin typeface="Garamond" pitchFamily="18" charset="0"/>
            </a:endParaRPr>
          </a:p>
        </p:txBody>
      </p:sp>
      <p:sp>
        <p:nvSpPr>
          <p:cNvPr id="58" name="Rounded Rectangle 57"/>
          <p:cNvSpPr/>
          <p:nvPr/>
        </p:nvSpPr>
        <p:spPr>
          <a:xfrm>
            <a:off x="4821449" y="19087450"/>
            <a:ext cx="2441535" cy="971738"/>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75000"/>
                  </a:schemeClr>
                </a:solidFill>
                <a:latin typeface="Garamond" pitchFamily="18" charset="0"/>
              </a:rPr>
              <a:t>Fuzzy Logic</a:t>
            </a:r>
            <a:endParaRPr lang="en-US" sz="2400" b="1" i="1" dirty="0">
              <a:solidFill>
                <a:schemeClr val="tx1">
                  <a:lumMod val="75000"/>
                </a:schemeClr>
              </a:solidFill>
              <a:latin typeface="Garamond" pitchFamily="18" charset="0"/>
            </a:endParaRPr>
          </a:p>
        </p:txBody>
      </p:sp>
      <p:sp>
        <p:nvSpPr>
          <p:cNvPr id="59" name="Rounded Rectangle 58"/>
          <p:cNvSpPr/>
          <p:nvPr/>
        </p:nvSpPr>
        <p:spPr>
          <a:xfrm>
            <a:off x="4776149" y="15105308"/>
            <a:ext cx="2486835" cy="876160"/>
          </a:xfrm>
          <a:prstGeom prst="roundRect">
            <a:avLst/>
          </a:prstGeom>
          <a:ln w="38100">
            <a:solidFill>
              <a:srgbClr val="7030A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b="1" dirty="0" smtClean="0">
                <a:solidFill>
                  <a:schemeClr val="tx1">
                    <a:lumMod val="75000"/>
                  </a:schemeClr>
                </a:solidFill>
                <a:latin typeface="Garamond" pitchFamily="18" charset="0"/>
              </a:rPr>
              <a:t>Slope</a:t>
            </a:r>
          </a:p>
          <a:p>
            <a:pPr algn="ctr"/>
            <a:r>
              <a:rPr lang="en-US" sz="2400" b="1" dirty="0" smtClean="0">
                <a:solidFill>
                  <a:schemeClr val="tx1">
                    <a:lumMod val="75000"/>
                  </a:schemeClr>
                </a:solidFill>
                <a:latin typeface="Garamond" pitchFamily="18" charset="0"/>
              </a:rPr>
              <a:t>Aspect</a:t>
            </a:r>
            <a:endParaRPr lang="en-US" sz="2400" dirty="0">
              <a:solidFill>
                <a:schemeClr val="tx1">
                  <a:lumMod val="75000"/>
                </a:schemeClr>
              </a:solidFill>
              <a:latin typeface="Garamond" pitchFamily="18" charset="0"/>
            </a:endParaRPr>
          </a:p>
        </p:txBody>
      </p:sp>
      <p:sp>
        <p:nvSpPr>
          <p:cNvPr id="60" name="TextBox 59"/>
          <p:cNvSpPr txBox="1"/>
          <p:nvPr/>
        </p:nvSpPr>
        <p:spPr>
          <a:xfrm>
            <a:off x="5195702" y="16574416"/>
            <a:ext cx="1519357" cy="461665"/>
          </a:xfrm>
          <a:prstGeom prst="rect">
            <a:avLst/>
          </a:prstGeom>
          <a:noFill/>
        </p:spPr>
        <p:txBody>
          <a:bodyPr wrap="square" rtlCol="0">
            <a:spAutoFit/>
          </a:bodyPr>
          <a:lstStyle/>
          <a:p>
            <a:pPr algn="ctr"/>
            <a:r>
              <a:rPr lang="en-US" sz="2400" b="1" dirty="0" smtClean="0">
                <a:solidFill>
                  <a:schemeClr val="tx1">
                    <a:lumMod val="75000"/>
                  </a:schemeClr>
                </a:solidFill>
                <a:latin typeface="Garamond" pitchFamily="18" charset="0"/>
              </a:rPr>
              <a:t>Analysis</a:t>
            </a:r>
            <a:endParaRPr lang="en-US" sz="2400" b="1" dirty="0">
              <a:solidFill>
                <a:schemeClr val="tx1">
                  <a:lumMod val="75000"/>
                </a:schemeClr>
              </a:solidFill>
              <a:latin typeface="Garamond" pitchFamily="18" charset="0"/>
            </a:endParaRPr>
          </a:p>
        </p:txBody>
      </p:sp>
      <p:sp>
        <p:nvSpPr>
          <p:cNvPr id="61" name="Rounded Rectangle 60"/>
          <p:cNvSpPr/>
          <p:nvPr/>
        </p:nvSpPr>
        <p:spPr>
          <a:xfrm>
            <a:off x="928942" y="14923085"/>
            <a:ext cx="3204791" cy="809243"/>
          </a:xfrm>
          <a:prstGeom prst="roundRect">
            <a:avLst/>
          </a:prstGeom>
          <a:solidFill>
            <a:schemeClr val="bg1"/>
          </a:solidFill>
          <a:ln w="38100">
            <a:solidFill>
              <a:srgbClr val="CF6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lumMod val="75000"/>
                  </a:schemeClr>
                </a:solidFill>
                <a:latin typeface="Garamond" pitchFamily="18" charset="0"/>
              </a:rPr>
              <a:t>LANDFIRE</a:t>
            </a:r>
            <a:endParaRPr lang="en-US" sz="2400" b="1" dirty="0">
              <a:solidFill>
                <a:schemeClr val="tx1">
                  <a:lumMod val="75000"/>
                </a:schemeClr>
              </a:solidFill>
              <a:latin typeface="Garamond" pitchFamily="18" charset="0"/>
            </a:endParaRPr>
          </a:p>
          <a:p>
            <a:r>
              <a:rPr lang="en-US" sz="2400" i="1" dirty="0" smtClean="0">
                <a:solidFill>
                  <a:schemeClr val="tx1">
                    <a:lumMod val="75000"/>
                  </a:schemeClr>
                </a:solidFill>
                <a:latin typeface="Garamond" pitchFamily="18" charset="0"/>
              </a:rPr>
              <a:t>Land Cover</a:t>
            </a:r>
            <a:endParaRPr lang="en-US" sz="2400" i="1" dirty="0">
              <a:solidFill>
                <a:schemeClr val="tx1">
                  <a:lumMod val="75000"/>
                </a:schemeClr>
              </a:solidFill>
              <a:latin typeface="Garamond" pitchFamily="18" charset="0"/>
            </a:endParaRPr>
          </a:p>
        </p:txBody>
      </p:sp>
      <p:sp>
        <p:nvSpPr>
          <p:cNvPr id="112" name="Rounded Rectangle 111"/>
          <p:cNvSpPr/>
          <p:nvPr/>
        </p:nvSpPr>
        <p:spPr>
          <a:xfrm>
            <a:off x="937146" y="17771301"/>
            <a:ext cx="3187971" cy="813670"/>
          </a:xfrm>
          <a:prstGeom prst="roundRect">
            <a:avLst/>
          </a:prstGeom>
          <a:solidFill>
            <a:schemeClr val="bg1"/>
          </a:solidFill>
          <a:ln w="38100">
            <a:solidFill>
              <a:srgbClr val="CF6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lumMod val="75000"/>
                  </a:schemeClr>
                </a:solidFill>
                <a:latin typeface="Garamond" pitchFamily="18" charset="0"/>
              </a:rPr>
              <a:t>SEDAC</a:t>
            </a:r>
            <a:endParaRPr lang="en-US" sz="2400" b="1" dirty="0">
              <a:solidFill>
                <a:schemeClr val="tx1">
                  <a:lumMod val="75000"/>
                </a:schemeClr>
              </a:solidFill>
              <a:latin typeface="Garamond" pitchFamily="18" charset="0"/>
            </a:endParaRPr>
          </a:p>
          <a:p>
            <a:r>
              <a:rPr lang="en-US" sz="2400" i="1" dirty="0" smtClean="0">
                <a:solidFill>
                  <a:schemeClr val="tx1">
                    <a:lumMod val="75000"/>
                  </a:schemeClr>
                </a:solidFill>
                <a:latin typeface="Garamond" pitchFamily="18" charset="0"/>
              </a:rPr>
              <a:t>Population</a:t>
            </a:r>
          </a:p>
        </p:txBody>
      </p:sp>
      <p:sp>
        <p:nvSpPr>
          <p:cNvPr id="113" name="Rounded Rectangle 112"/>
          <p:cNvSpPr/>
          <p:nvPr/>
        </p:nvSpPr>
        <p:spPr>
          <a:xfrm>
            <a:off x="934820" y="15836711"/>
            <a:ext cx="3198914" cy="1004899"/>
          </a:xfrm>
          <a:prstGeom prst="roundRect">
            <a:avLst/>
          </a:prstGeom>
          <a:solidFill>
            <a:schemeClr val="bg1"/>
          </a:solidFill>
          <a:ln w="38100">
            <a:solidFill>
              <a:srgbClr val="CF6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chemeClr val="tx1">
                    <a:lumMod val="75000"/>
                  </a:schemeClr>
                </a:solidFill>
                <a:latin typeface="Garamond" pitchFamily="18" charset="0"/>
              </a:rPr>
              <a:t>Chacoan</a:t>
            </a:r>
            <a:r>
              <a:rPr lang="en-US" sz="2400" b="1" dirty="0" smtClean="0">
                <a:solidFill>
                  <a:schemeClr val="tx1">
                    <a:lumMod val="75000"/>
                  </a:schemeClr>
                </a:solidFill>
                <a:latin typeface="Garamond" pitchFamily="18" charset="0"/>
              </a:rPr>
              <a:t> Site &amp; Road Locations</a:t>
            </a:r>
            <a:endParaRPr lang="en-US" sz="2400" i="1" dirty="0">
              <a:solidFill>
                <a:schemeClr val="tx1">
                  <a:lumMod val="75000"/>
                </a:schemeClr>
              </a:solidFill>
              <a:latin typeface="Garamond" pitchFamily="18" charset="0"/>
            </a:endParaRPr>
          </a:p>
        </p:txBody>
      </p:sp>
      <p:cxnSp>
        <p:nvCxnSpPr>
          <p:cNvPr id="114" name="Elbow Connector 113"/>
          <p:cNvCxnSpPr/>
          <p:nvPr/>
        </p:nvCxnSpPr>
        <p:spPr>
          <a:xfrm rot="5400000">
            <a:off x="6530476" y="16143415"/>
            <a:ext cx="1465018" cy="391492"/>
          </a:xfrm>
          <a:prstGeom prst="bentConnector3">
            <a:avLst>
              <a:gd name="adj1" fmla="val 50000"/>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7" name="Elbow Connector 116"/>
          <p:cNvCxnSpPr>
            <a:stCxn id="61" idx="3"/>
            <a:endCxn id="57" idx="1"/>
          </p:cNvCxnSpPr>
          <p:nvPr/>
        </p:nvCxnSpPr>
        <p:spPr>
          <a:xfrm>
            <a:off x="4133733" y="15327707"/>
            <a:ext cx="666866" cy="2246412"/>
          </a:xfrm>
          <a:prstGeom prst="bentConnector3">
            <a:avLst>
              <a:gd name="adj1" fmla="val 50000"/>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8" name="Rounded Rectangle 117"/>
          <p:cNvSpPr/>
          <p:nvPr/>
        </p:nvSpPr>
        <p:spPr>
          <a:xfrm>
            <a:off x="4821450" y="21323922"/>
            <a:ext cx="2441536" cy="918648"/>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75000"/>
                  </a:schemeClr>
                </a:solidFill>
                <a:latin typeface="Garamond" pitchFamily="18" charset="0"/>
              </a:rPr>
              <a:t>Site and Road Delineation</a:t>
            </a:r>
            <a:endParaRPr lang="en-US" sz="2400" b="1" i="1" dirty="0">
              <a:solidFill>
                <a:schemeClr val="tx1">
                  <a:lumMod val="75000"/>
                </a:schemeClr>
              </a:solidFill>
              <a:latin typeface="Garamond" pitchFamily="18" charset="0"/>
            </a:endParaRPr>
          </a:p>
        </p:txBody>
      </p:sp>
      <p:cxnSp>
        <p:nvCxnSpPr>
          <p:cNvPr id="120" name="Elbow Connector 119"/>
          <p:cNvCxnSpPr>
            <a:stCxn id="112" idx="3"/>
            <a:endCxn id="58" idx="1"/>
          </p:cNvCxnSpPr>
          <p:nvPr/>
        </p:nvCxnSpPr>
        <p:spPr>
          <a:xfrm>
            <a:off x="4125117" y="18178136"/>
            <a:ext cx="696332" cy="1395183"/>
          </a:xfrm>
          <a:prstGeom prst="bentConnector3">
            <a:avLst>
              <a:gd name="adj1" fmla="val 50000"/>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3" name="Elbow Connector 122"/>
          <p:cNvCxnSpPr>
            <a:stCxn id="131" idx="3"/>
            <a:endCxn id="118" idx="1"/>
          </p:cNvCxnSpPr>
          <p:nvPr/>
        </p:nvCxnSpPr>
        <p:spPr>
          <a:xfrm flipV="1">
            <a:off x="4158067" y="21783246"/>
            <a:ext cx="663383" cy="459324"/>
          </a:xfrm>
          <a:prstGeom prst="bentConnector3">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9168049" y="15184095"/>
            <a:ext cx="1455620" cy="461665"/>
          </a:xfrm>
          <a:prstGeom prst="rect">
            <a:avLst/>
          </a:prstGeom>
          <a:noFill/>
        </p:spPr>
        <p:txBody>
          <a:bodyPr wrap="square" rtlCol="0">
            <a:spAutoFit/>
          </a:bodyPr>
          <a:lstStyle/>
          <a:p>
            <a:pPr algn="ctr"/>
            <a:r>
              <a:rPr lang="en-US" sz="2400" b="1" dirty="0" smtClean="0">
                <a:solidFill>
                  <a:schemeClr val="tx1">
                    <a:lumMod val="75000"/>
                  </a:schemeClr>
                </a:solidFill>
                <a:latin typeface="Garamond" pitchFamily="18" charset="0"/>
              </a:rPr>
              <a:t>Results</a:t>
            </a:r>
            <a:endParaRPr lang="en-US" sz="2400" b="1" dirty="0">
              <a:solidFill>
                <a:schemeClr val="tx1">
                  <a:lumMod val="75000"/>
                </a:schemeClr>
              </a:solidFill>
              <a:latin typeface="Garamond" pitchFamily="18" charset="0"/>
            </a:endParaRPr>
          </a:p>
        </p:txBody>
      </p:sp>
      <p:sp>
        <p:nvSpPr>
          <p:cNvPr id="125" name="Rounded Rectangle 124"/>
          <p:cNvSpPr/>
          <p:nvPr/>
        </p:nvSpPr>
        <p:spPr>
          <a:xfrm>
            <a:off x="8649587" y="15679321"/>
            <a:ext cx="2386070" cy="1265527"/>
          </a:xfrm>
          <a:prstGeom prst="roundRect">
            <a:avLst/>
          </a:prstGeom>
          <a:solidFill>
            <a:schemeClr val="accent4">
              <a:lumMod val="20000"/>
              <a:lumOff val="80000"/>
            </a:schemeClr>
          </a:solidFill>
          <a:ln>
            <a:solidFill>
              <a:schemeClr val="accent4"/>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b="1" dirty="0" smtClean="0">
                <a:solidFill>
                  <a:schemeClr val="tx1">
                    <a:lumMod val="75000"/>
                  </a:schemeClr>
                </a:solidFill>
                <a:latin typeface="Garamond" pitchFamily="18" charset="0"/>
              </a:rPr>
              <a:t>Site Suitability Map</a:t>
            </a:r>
            <a:endParaRPr lang="en-US" sz="2400" i="1" dirty="0">
              <a:solidFill>
                <a:schemeClr val="tx1">
                  <a:lumMod val="75000"/>
                </a:schemeClr>
              </a:solidFill>
              <a:latin typeface="Garamond" pitchFamily="18" charset="0"/>
            </a:endParaRPr>
          </a:p>
        </p:txBody>
      </p:sp>
      <p:sp>
        <p:nvSpPr>
          <p:cNvPr id="126" name="Rounded Rectangle 125"/>
          <p:cNvSpPr/>
          <p:nvPr/>
        </p:nvSpPr>
        <p:spPr>
          <a:xfrm>
            <a:off x="8702824" y="18076568"/>
            <a:ext cx="2386070" cy="1217233"/>
          </a:xfrm>
          <a:prstGeom prst="roundRect">
            <a:avLst/>
          </a:prstGeom>
          <a:solidFill>
            <a:schemeClr val="accent4">
              <a:lumMod val="20000"/>
              <a:lumOff val="80000"/>
            </a:schemeClr>
          </a:solidFill>
          <a:ln>
            <a:solidFill>
              <a:schemeClr val="accent4"/>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b="1" dirty="0" smtClean="0">
                <a:solidFill>
                  <a:schemeClr val="tx1">
                    <a:lumMod val="75000"/>
                  </a:schemeClr>
                </a:solidFill>
                <a:latin typeface="Garamond" pitchFamily="18" charset="0"/>
              </a:rPr>
              <a:t>Site Risk Map</a:t>
            </a:r>
            <a:endParaRPr lang="en-US" sz="2400" i="1" dirty="0">
              <a:solidFill>
                <a:schemeClr val="tx1">
                  <a:lumMod val="75000"/>
                </a:schemeClr>
              </a:solidFill>
              <a:latin typeface="Garamond" pitchFamily="18" charset="0"/>
            </a:endParaRPr>
          </a:p>
        </p:txBody>
      </p:sp>
      <p:sp>
        <p:nvSpPr>
          <p:cNvPr id="127" name="Rounded Rectangle 126"/>
          <p:cNvSpPr/>
          <p:nvPr/>
        </p:nvSpPr>
        <p:spPr>
          <a:xfrm>
            <a:off x="8702824" y="20440188"/>
            <a:ext cx="2386070" cy="1315072"/>
          </a:xfrm>
          <a:prstGeom prst="roundRect">
            <a:avLst/>
          </a:prstGeom>
          <a:solidFill>
            <a:schemeClr val="accent4">
              <a:lumMod val="20000"/>
              <a:lumOff val="80000"/>
            </a:schemeClr>
          </a:solidFill>
          <a:ln>
            <a:solidFill>
              <a:schemeClr val="accent4"/>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b="1" dirty="0" smtClean="0">
                <a:solidFill>
                  <a:schemeClr val="tx1">
                    <a:lumMod val="75000"/>
                  </a:schemeClr>
                </a:solidFill>
                <a:latin typeface="Garamond" pitchFamily="18" charset="0"/>
              </a:rPr>
              <a:t>Site Delineation</a:t>
            </a:r>
            <a:endParaRPr lang="en-US" sz="2400" i="1" dirty="0">
              <a:solidFill>
                <a:schemeClr val="tx1">
                  <a:lumMod val="75000"/>
                </a:schemeClr>
              </a:solidFill>
              <a:latin typeface="Garamond" pitchFamily="18" charset="0"/>
            </a:endParaRPr>
          </a:p>
        </p:txBody>
      </p:sp>
      <p:cxnSp>
        <p:nvCxnSpPr>
          <p:cNvPr id="128" name="Elbow Connector 127"/>
          <p:cNvCxnSpPr>
            <a:stCxn id="118" idx="3"/>
            <a:endCxn id="127" idx="1"/>
          </p:cNvCxnSpPr>
          <p:nvPr/>
        </p:nvCxnSpPr>
        <p:spPr>
          <a:xfrm flipV="1">
            <a:off x="7262986" y="21097724"/>
            <a:ext cx="1439838" cy="685522"/>
          </a:xfrm>
          <a:prstGeom prst="bentConnector3">
            <a:avLst>
              <a:gd name="adj1" fmla="val 50000"/>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9" name="Elbow Connector 128"/>
          <p:cNvCxnSpPr>
            <a:stCxn id="58" idx="3"/>
            <a:endCxn id="126" idx="1"/>
          </p:cNvCxnSpPr>
          <p:nvPr/>
        </p:nvCxnSpPr>
        <p:spPr>
          <a:xfrm flipV="1">
            <a:off x="7262984" y="18685185"/>
            <a:ext cx="1439840" cy="888134"/>
          </a:xfrm>
          <a:prstGeom prst="bentConnector3">
            <a:avLst>
              <a:gd name="adj1" fmla="val 50000"/>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0" name="Elbow Connector 129"/>
          <p:cNvCxnSpPr>
            <a:stCxn id="57" idx="3"/>
            <a:endCxn id="125" idx="1"/>
          </p:cNvCxnSpPr>
          <p:nvPr/>
        </p:nvCxnSpPr>
        <p:spPr>
          <a:xfrm flipV="1">
            <a:off x="7262984" y="16312085"/>
            <a:ext cx="1386603" cy="1262034"/>
          </a:xfrm>
          <a:prstGeom prst="bentConnector3">
            <a:avLst>
              <a:gd name="adj1" fmla="val 50000"/>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1" name="Rounded Rectangle 130"/>
          <p:cNvSpPr/>
          <p:nvPr/>
        </p:nvSpPr>
        <p:spPr>
          <a:xfrm>
            <a:off x="953520" y="21733313"/>
            <a:ext cx="3204547" cy="1018514"/>
          </a:xfrm>
          <a:prstGeom prst="roundRect">
            <a:avLst/>
          </a:prstGeom>
          <a:solidFill>
            <a:schemeClr val="bg1"/>
          </a:solidFill>
          <a:ln w="38100">
            <a:solidFill>
              <a:srgbClr val="CF6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lumMod val="75000"/>
                  </a:schemeClr>
                </a:solidFill>
                <a:latin typeface="Garamond" pitchFamily="18" charset="0"/>
              </a:rPr>
              <a:t>Terra ASTER</a:t>
            </a:r>
            <a:endParaRPr lang="en-US" sz="2400" i="1" dirty="0" smtClean="0">
              <a:solidFill>
                <a:schemeClr val="tx1">
                  <a:lumMod val="75000"/>
                </a:schemeClr>
              </a:solidFill>
              <a:latin typeface="Garamond" pitchFamily="18" charset="0"/>
            </a:endParaRPr>
          </a:p>
          <a:p>
            <a:r>
              <a:rPr lang="en-US" sz="2400" i="1" dirty="0" smtClean="0">
                <a:solidFill>
                  <a:schemeClr val="tx1">
                    <a:lumMod val="75000"/>
                  </a:schemeClr>
                </a:solidFill>
                <a:latin typeface="Garamond" pitchFamily="18" charset="0"/>
              </a:rPr>
              <a:t>Thermal Band Radiance</a:t>
            </a:r>
            <a:endParaRPr lang="en-US" sz="2400" i="1" dirty="0">
              <a:solidFill>
                <a:schemeClr val="tx1">
                  <a:lumMod val="75000"/>
                </a:schemeClr>
              </a:solidFill>
              <a:latin typeface="Garamond" pitchFamily="18" charset="0"/>
            </a:endParaRPr>
          </a:p>
        </p:txBody>
      </p:sp>
      <p:pic>
        <p:nvPicPr>
          <p:cNvPr id="132" name="Shape 102"/>
          <p:cNvPicPr preferRelativeResize="0"/>
          <p:nvPr/>
        </p:nvPicPr>
        <p:blipFill rotWithShape="1">
          <a:blip r:embed="rId10">
            <a:alphaModFix/>
          </a:blip>
          <a:srcRect/>
          <a:stretch/>
        </p:blipFill>
        <p:spPr>
          <a:xfrm>
            <a:off x="3912950" y="31765937"/>
            <a:ext cx="1645800" cy="1645800"/>
          </a:xfrm>
          <a:prstGeom prst="ellipse">
            <a:avLst/>
          </a:prstGeom>
          <a:noFill/>
          <a:ln>
            <a:noFill/>
          </a:ln>
        </p:spPr>
      </p:pic>
      <p:cxnSp>
        <p:nvCxnSpPr>
          <p:cNvPr id="301" name="Straight Connector 300"/>
          <p:cNvCxnSpPr>
            <a:stCxn id="59" idx="3"/>
          </p:cNvCxnSpPr>
          <p:nvPr/>
        </p:nvCxnSpPr>
        <p:spPr>
          <a:xfrm>
            <a:off x="7262984" y="15543388"/>
            <a:ext cx="195747"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08" name="Rectangle 307"/>
          <p:cNvSpPr/>
          <p:nvPr/>
        </p:nvSpPr>
        <p:spPr>
          <a:xfrm>
            <a:off x="10821311" y="9440884"/>
            <a:ext cx="5657319" cy="646331"/>
          </a:xfrm>
          <a:prstGeom prst="rect">
            <a:avLst/>
          </a:prstGeom>
        </p:spPr>
        <p:txBody>
          <a:bodyPr wrap="none">
            <a:spAutoFit/>
          </a:bodyPr>
          <a:lstStyle/>
          <a:p>
            <a:pPr algn="ctr"/>
            <a:r>
              <a:rPr lang="en-US" sz="1800" b="1" dirty="0">
                <a:solidFill>
                  <a:schemeClr val="bg1"/>
                </a:solidFill>
                <a:latin typeface="Century Gothic" pitchFamily="34" charset="0"/>
              </a:rPr>
              <a:t>Chaco Canyon </a:t>
            </a:r>
            <a:r>
              <a:rPr lang="en-US" sz="1800" b="1" dirty="0" smtClean="0">
                <a:solidFill>
                  <a:schemeClr val="bg1"/>
                </a:solidFill>
                <a:latin typeface="Century Gothic" pitchFamily="34" charset="0"/>
              </a:rPr>
              <a:t>Cross-Cutting Project </a:t>
            </a:r>
            <a:r>
              <a:rPr lang="en-US" sz="1800" b="1" dirty="0">
                <a:solidFill>
                  <a:schemeClr val="bg1"/>
                </a:solidFill>
                <a:latin typeface="Century Gothic" pitchFamily="34" charset="0"/>
              </a:rPr>
              <a:t>Study Area</a:t>
            </a:r>
            <a:r>
              <a:rPr lang="en-US" sz="1800" b="1" dirty="0" smtClean="0">
                <a:solidFill>
                  <a:schemeClr val="bg1"/>
                </a:solidFill>
                <a:latin typeface="Century Gothic" pitchFamily="34" charset="0"/>
              </a:rPr>
              <a:t>:</a:t>
            </a:r>
          </a:p>
          <a:p>
            <a:pPr algn="ctr"/>
            <a:r>
              <a:rPr lang="en-US" sz="1800" b="1" dirty="0" smtClean="0">
                <a:solidFill>
                  <a:schemeClr val="bg1"/>
                </a:solidFill>
                <a:latin typeface="Century Gothic" pitchFamily="34" charset="0"/>
              </a:rPr>
              <a:t>San </a:t>
            </a:r>
            <a:r>
              <a:rPr lang="en-US" sz="1800" b="1" dirty="0">
                <a:solidFill>
                  <a:schemeClr val="bg1"/>
                </a:solidFill>
                <a:latin typeface="Century Gothic" pitchFamily="34" charset="0"/>
              </a:rPr>
              <a:t>Juan Basin, New </a:t>
            </a:r>
            <a:r>
              <a:rPr lang="en-US" sz="1800" b="1" dirty="0" smtClean="0">
                <a:solidFill>
                  <a:schemeClr val="bg1"/>
                </a:solidFill>
                <a:latin typeface="Century Gothic" pitchFamily="34" charset="0"/>
              </a:rPr>
              <a:t>Mexico and Colorado</a:t>
            </a:r>
            <a:endParaRPr lang="en-US" sz="1800" b="1" dirty="0">
              <a:solidFill>
                <a:schemeClr val="bg1"/>
              </a:solidFill>
              <a:latin typeface="Century Gothic" pitchFamily="34" charset="0"/>
            </a:endParaRPr>
          </a:p>
        </p:txBody>
      </p:sp>
      <p:pic>
        <p:nvPicPr>
          <p:cNvPr id="31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320838" y="12384109"/>
            <a:ext cx="2443162"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1"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49400" y="12949259"/>
            <a:ext cx="2501900"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Rounded Rectangle 98"/>
          <p:cNvSpPr/>
          <p:nvPr/>
        </p:nvSpPr>
        <p:spPr>
          <a:xfrm>
            <a:off x="934820" y="22874590"/>
            <a:ext cx="3247581" cy="595478"/>
          </a:xfrm>
          <a:prstGeom prst="roundRect">
            <a:avLst/>
          </a:prstGeom>
          <a:solidFill>
            <a:schemeClr val="bg1"/>
          </a:solidFill>
          <a:ln w="38100">
            <a:solidFill>
              <a:srgbClr val="CF6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lumMod val="75000"/>
                  </a:schemeClr>
                </a:solidFill>
                <a:latin typeface="Garamond" pitchFamily="18" charset="0"/>
              </a:rPr>
              <a:t>TIMS</a:t>
            </a:r>
          </a:p>
        </p:txBody>
      </p:sp>
      <p:sp>
        <p:nvSpPr>
          <p:cNvPr id="100" name="Rounded Rectangle 99"/>
          <p:cNvSpPr/>
          <p:nvPr/>
        </p:nvSpPr>
        <p:spPr>
          <a:xfrm>
            <a:off x="915941" y="16960603"/>
            <a:ext cx="3209176" cy="688628"/>
          </a:xfrm>
          <a:prstGeom prst="roundRect">
            <a:avLst/>
          </a:prstGeom>
          <a:solidFill>
            <a:schemeClr val="bg1"/>
          </a:solidFill>
          <a:ln w="38100">
            <a:solidFill>
              <a:srgbClr val="CF6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lumMod val="75000"/>
                  </a:schemeClr>
                </a:solidFill>
                <a:latin typeface="Garamond" pitchFamily="18" charset="0"/>
              </a:rPr>
              <a:t>USDA Soil Survey</a:t>
            </a:r>
          </a:p>
          <a:p>
            <a:r>
              <a:rPr lang="en-US" sz="2400" i="1" dirty="0" smtClean="0">
                <a:solidFill>
                  <a:schemeClr val="tx1">
                    <a:lumMod val="75000"/>
                  </a:schemeClr>
                </a:solidFill>
                <a:latin typeface="Garamond" pitchFamily="18" charset="0"/>
              </a:rPr>
              <a:t>Soil map</a:t>
            </a:r>
            <a:endParaRPr lang="en-US" sz="2400" i="1" dirty="0">
              <a:solidFill>
                <a:schemeClr val="tx1">
                  <a:lumMod val="75000"/>
                </a:schemeClr>
              </a:solidFill>
              <a:latin typeface="Garamond" pitchFamily="18" charset="0"/>
            </a:endParaRPr>
          </a:p>
        </p:txBody>
      </p:sp>
      <p:sp>
        <p:nvSpPr>
          <p:cNvPr id="101" name="Rounded Rectangle 100"/>
          <p:cNvSpPr/>
          <p:nvPr/>
        </p:nvSpPr>
        <p:spPr>
          <a:xfrm>
            <a:off x="945012" y="23620281"/>
            <a:ext cx="3245033" cy="547629"/>
          </a:xfrm>
          <a:prstGeom prst="roundRect">
            <a:avLst/>
          </a:prstGeom>
          <a:solidFill>
            <a:schemeClr val="bg1"/>
          </a:solidFill>
          <a:ln w="38100">
            <a:solidFill>
              <a:srgbClr val="CF6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chemeClr val="tx1">
                    <a:lumMod val="75000"/>
                  </a:schemeClr>
                </a:solidFill>
                <a:latin typeface="Garamond" pitchFamily="18" charset="0"/>
              </a:rPr>
              <a:t>HyTES</a:t>
            </a:r>
            <a:endParaRPr lang="en-US" sz="2400" i="1" dirty="0">
              <a:solidFill>
                <a:schemeClr val="tx1">
                  <a:lumMod val="75000"/>
                </a:schemeClr>
              </a:solidFill>
              <a:latin typeface="Garamond" pitchFamily="18" charset="0"/>
            </a:endParaRPr>
          </a:p>
        </p:txBody>
      </p:sp>
      <p:pic>
        <p:nvPicPr>
          <p:cNvPr id="1027" name="Picture 3" descr="C:\Users\kherndon\Desktop\develop\Other\FuzzyBlank.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729615" y="15985245"/>
            <a:ext cx="4585224" cy="59338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860796" y="18952155"/>
            <a:ext cx="820742" cy="115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455052" y="18845348"/>
            <a:ext cx="965125" cy="120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 name="Shape 107"/>
          <p:cNvSpPr txBox="1"/>
          <p:nvPr/>
        </p:nvSpPr>
        <p:spPr>
          <a:xfrm>
            <a:off x="18778206" y="15861206"/>
            <a:ext cx="4564546" cy="634902"/>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Garamond"/>
              <a:buNone/>
            </a:pPr>
            <a:r>
              <a:rPr lang="en-US" sz="2800" b="1" i="0" u="none" strike="noStrike" cap="none" dirty="0" err="1">
                <a:solidFill>
                  <a:srgbClr val="595555"/>
                </a:solidFill>
                <a:latin typeface="Garamond" pitchFamily="18" charset="0"/>
                <a:ea typeface="Garamond"/>
                <a:cs typeface="Garamond"/>
                <a:sym typeface="Garamond"/>
              </a:rPr>
              <a:t>Chacoan</a:t>
            </a:r>
            <a:r>
              <a:rPr lang="en-US" sz="2800" b="1" i="0" u="none" strike="noStrike" cap="none" dirty="0">
                <a:solidFill>
                  <a:srgbClr val="595555"/>
                </a:solidFill>
                <a:latin typeface="Garamond" pitchFamily="18" charset="0"/>
                <a:ea typeface="Garamond"/>
                <a:cs typeface="Garamond"/>
                <a:sym typeface="Garamond"/>
              </a:rPr>
              <a:t> Site </a:t>
            </a:r>
            <a:r>
              <a:rPr lang="en-US" sz="2800" b="1" i="0" u="none" strike="noStrike" cap="none" dirty="0" smtClean="0">
                <a:solidFill>
                  <a:srgbClr val="595555"/>
                </a:solidFill>
                <a:latin typeface="Garamond" pitchFamily="18" charset="0"/>
                <a:ea typeface="Garamond"/>
                <a:cs typeface="Garamond"/>
                <a:sym typeface="Garamond"/>
              </a:rPr>
              <a:t>Risk Map</a:t>
            </a:r>
            <a:endParaRPr lang="en-US" sz="2800" b="1" i="0" u="none" strike="noStrike" cap="none" dirty="0">
              <a:solidFill>
                <a:srgbClr val="595555"/>
              </a:solidFill>
              <a:latin typeface="Garamond" pitchFamily="18" charset="0"/>
              <a:ea typeface="Garamond"/>
              <a:cs typeface="Garamond"/>
              <a:sym typeface="Garamond"/>
            </a:endParaRPr>
          </a:p>
        </p:txBody>
      </p:sp>
      <p:sp>
        <p:nvSpPr>
          <p:cNvPr id="105" name="Rounded Rectangle 104"/>
          <p:cNvSpPr/>
          <p:nvPr/>
        </p:nvSpPr>
        <p:spPr>
          <a:xfrm>
            <a:off x="934820" y="19908027"/>
            <a:ext cx="3267261" cy="820144"/>
          </a:xfrm>
          <a:prstGeom prst="roundRect">
            <a:avLst/>
          </a:prstGeom>
          <a:solidFill>
            <a:schemeClr val="bg1"/>
          </a:solidFill>
          <a:ln w="38100">
            <a:solidFill>
              <a:srgbClr val="CF6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chemeClr val="tx1">
                    <a:lumMod val="75000"/>
                  </a:schemeClr>
                </a:solidFill>
                <a:latin typeface="Garamond" pitchFamily="18" charset="0"/>
              </a:rPr>
              <a:t>OpenStreetMap</a:t>
            </a:r>
            <a:endParaRPr lang="en-US" sz="2400" b="1" dirty="0">
              <a:solidFill>
                <a:schemeClr val="tx1">
                  <a:lumMod val="75000"/>
                </a:schemeClr>
              </a:solidFill>
              <a:latin typeface="Garamond" pitchFamily="18" charset="0"/>
            </a:endParaRPr>
          </a:p>
          <a:p>
            <a:r>
              <a:rPr lang="en-US" sz="2400" i="1" dirty="0" smtClean="0">
                <a:solidFill>
                  <a:schemeClr val="tx1">
                    <a:lumMod val="75000"/>
                  </a:schemeClr>
                </a:solidFill>
                <a:latin typeface="Garamond" pitchFamily="18" charset="0"/>
              </a:rPr>
              <a:t>Road locations</a:t>
            </a:r>
          </a:p>
        </p:txBody>
      </p:sp>
      <p:sp>
        <p:nvSpPr>
          <p:cNvPr id="133" name="Rounded Rectangle 132"/>
          <p:cNvSpPr/>
          <p:nvPr/>
        </p:nvSpPr>
        <p:spPr>
          <a:xfrm>
            <a:off x="937146" y="20843869"/>
            <a:ext cx="3242928" cy="820144"/>
          </a:xfrm>
          <a:prstGeom prst="roundRect">
            <a:avLst/>
          </a:prstGeom>
          <a:solidFill>
            <a:schemeClr val="bg1"/>
          </a:solidFill>
          <a:ln w="38100">
            <a:solidFill>
              <a:srgbClr val="CF6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lumMod val="75000"/>
                  </a:schemeClr>
                </a:solidFill>
                <a:latin typeface="Garamond" pitchFamily="18" charset="0"/>
              </a:rPr>
              <a:t>Oil and gas drill locations</a:t>
            </a:r>
            <a:endParaRPr lang="en-US" sz="2400" i="1" dirty="0" smtClean="0">
              <a:solidFill>
                <a:schemeClr val="tx1">
                  <a:lumMod val="75000"/>
                </a:schemeClr>
              </a:solidFill>
              <a:latin typeface="Garamond" pitchFamily="18" charset="0"/>
            </a:endParaRPr>
          </a:p>
        </p:txBody>
      </p:sp>
      <p:sp>
        <p:nvSpPr>
          <p:cNvPr id="134" name="Rounded Rectangle 133"/>
          <p:cNvSpPr/>
          <p:nvPr/>
        </p:nvSpPr>
        <p:spPr>
          <a:xfrm>
            <a:off x="934820" y="18685184"/>
            <a:ext cx="3217534" cy="1069204"/>
          </a:xfrm>
          <a:prstGeom prst="roundRect">
            <a:avLst/>
          </a:prstGeom>
          <a:solidFill>
            <a:schemeClr val="bg1"/>
          </a:solidFill>
          <a:ln w="38100">
            <a:solidFill>
              <a:srgbClr val="CF6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lumMod val="75000"/>
                  </a:schemeClr>
                </a:solidFill>
                <a:latin typeface="Garamond" pitchFamily="18" charset="0"/>
              </a:rPr>
              <a:t>National Hydrography Dataset</a:t>
            </a:r>
          </a:p>
          <a:p>
            <a:r>
              <a:rPr lang="en-US" sz="2400" i="1" dirty="0" smtClean="0">
                <a:solidFill>
                  <a:schemeClr val="tx1">
                    <a:lumMod val="75000"/>
                  </a:schemeClr>
                </a:solidFill>
                <a:latin typeface="Garamond" pitchFamily="18" charset="0"/>
              </a:rPr>
              <a:t>Perennial Water Bodies </a:t>
            </a:r>
          </a:p>
        </p:txBody>
      </p:sp>
      <p:pic>
        <p:nvPicPr>
          <p:cNvPr id="41" name="Picture 4" descr="C:\Users\kherndon\Desktop\develop\Other\Morris_39\M39_ems123_2k.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036238" y="22173657"/>
            <a:ext cx="2646868" cy="342535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kherndon\Desktop\develop\Other\Morris_39\M39_ast123_2k.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036238" y="25751890"/>
            <a:ext cx="2651375" cy="34311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kherndon\Desktop\develop\Other\Morris_39\M39_arial_2.5k.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2263968" y="22151386"/>
            <a:ext cx="2651376" cy="343119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kherndon\Desktop\develop\Other\Morris_39\M39_lst123_2k.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2263968" y="25721927"/>
            <a:ext cx="2651375" cy="3431191"/>
          </a:xfrm>
          <a:prstGeom prst="rect">
            <a:avLst/>
          </a:prstGeom>
          <a:noFill/>
          <a:extLst>
            <a:ext uri="{909E8E84-426E-40DD-AFC4-6F175D3DCCD1}">
              <a14:hiddenFill xmlns:a14="http://schemas.microsoft.com/office/drawing/2010/main">
                <a:solidFill>
                  <a:srgbClr val="FFFFFF"/>
                </a:solidFill>
              </a14:hiddenFill>
            </a:ext>
          </a:extLst>
        </p:spPr>
      </p:pic>
      <p:cxnSp>
        <p:nvCxnSpPr>
          <p:cNvPr id="138" name="Elbow Connector 137"/>
          <p:cNvCxnSpPr>
            <a:stCxn id="105" idx="3"/>
            <a:endCxn id="58" idx="1"/>
          </p:cNvCxnSpPr>
          <p:nvPr/>
        </p:nvCxnSpPr>
        <p:spPr>
          <a:xfrm flipV="1">
            <a:off x="4202081" y="19573319"/>
            <a:ext cx="619368" cy="744780"/>
          </a:xfrm>
          <a:prstGeom prst="bentConnector3">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 name="Picture 2" descr="http://www.conservapedia.com/images/thumb/8/8e/National_Park_Service.jpg/225px-National_Park_Service.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687043" y="24948599"/>
            <a:ext cx="1361957" cy="1773571"/>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41"/>
          <p:cNvPicPr/>
          <p:nvPr/>
        </p:nvPicPr>
        <p:blipFill rotWithShape="1">
          <a:blip r:embed="rId26">
            <a:extLst>
              <a:ext uri="{28A0092B-C50C-407E-A947-70E740481C1C}">
                <a14:useLocalDpi xmlns:a14="http://schemas.microsoft.com/office/drawing/2010/main" val="0"/>
              </a:ext>
            </a:extLst>
          </a:blip>
          <a:srcRect r="-60" b="3365"/>
          <a:stretch/>
        </p:blipFill>
        <p:spPr bwMode="auto">
          <a:xfrm>
            <a:off x="20857221" y="22173657"/>
            <a:ext cx="2656527" cy="3425360"/>
          </a:xfrm>
          <a:prstGeom prst="rect">
            <a:avLst/>
          </a:prstGeom>
          <a:ln>
            <a:noFill/>
          </a:ln>
          <a:extLst>
            <a:ext uri="{53640926-AAD7-44D8-BBD7-CCE9431645EC}">
              <a14:shadowObscured xmlns:a14="http://schemas.microsoft.com/office/drawing/2010/main"/>
            </a:ext>
          </a:extLst>
        </p:spPr>
      </p:pic>
      <p:sp>
        <p:nvSpPr>
          <p:cNvPr id="144" name="TextBox 143"/>
          <p:cNvSpPr txBox="1"/>
          <p:nvPr/>
        </p:nvSpPr>
        <p:spPr>
          <a:xfrm>
            <a:off x="21432443" y="25760766"/>
            <a:ext cx="1428353" cy="307777"/>
          </a:xfrm>
          <a:prstGeom prst="rect">
            <a:avLst/>
          </a:prstGeom>
          <a:noFill/>
        </p:spPr>
        <p:txBody>
          <a:bodyPr wrap="square" rtlCol="0">
            <a:spAutoFit/>
          </a:bodyPr>
          <a:lstStyle/>
          <a:p>
            <a:pPr algn="ctr"/>
            <a:r>
              <a:rPr lang="en-US" dirty="0" smtClean="0"/>
              <a:t>TIMS</a:t>
            </a:r>
            <a:endParaRPr lang="en-US" dirty="0"/>
          </a:p>
        </p:txBody>
      </p:sp>
      <p:cxnSp>
        <p:nvCxnSpPr>
          <p:cNvPr id="145" name="Straight Arrow Connector 144"/>
          <p:cNvCxnSpPr/>
          <p:nvPr/>
        </p:nvCxnSpPr>
        <p:spPr>
          <a:xfrm>
            <a:off x="21412904" y="23509403"/>
            <a:ext cx="487024" cy="433862"/>
          </a:xfrm>
          <a:prstGeom prst="straightConnector1">
            <a:avLst/>
          </a:prstGeom>
          <a:ln w="57150">
            <a:solidFill>
              <a:srgbClr val="060606"/>
            </a:solidFill>
            <a:tailEnd type="arrow"/>
          </a:ln>
        </p:spPr>
        <p:style>
          <a:lnRef idx="1">
            <a:schemeClr val="accent2"/>
          </a:lnRef>
          <a:fillRef idx="0">
            <a:schemeClr val="accent2"/>
          </a:fillRef>
          <a:effectRef idx="0">
            <a:schemeClr val="accent2"/>
          </a:effectRef>
          <a:fontRef idx="minor">
            <a:schemeClr val="tx1"/>
          </a:fontRef>
        </p:style>
      </p:cxnSp>
      <p:pic>
        <p:nvPicPr>
          <p:cNvPr id="106" name="Picture 105"/>
          <p:cNvPicPr/>
          <p:nvPr/>
        </p:nvPicPr>
        <p:blipFill rotWithShape="1">
          <a:blip r:embed="rId27">
            <a:extLst>
              <a:ext uri="{28A0092B-C50C-407E-A947-70E740481C1C}">
                <a14:useLocalDpi xmlns:a14="http://schemas.microsoft.com/office/drawing/2010/main" val="0"/>
              </a:ext>
            </a:extLst>
          </a:blip>
          <a:srcRect l="2405"/>
          <a:stretch/>
        </p:blipFill>
        <p:spPr bwMode="auto">
          <a:xfrm>
            <a:off x="20857222" y="25752659"/>
            <a:ext cx="2656527" cy="3430422"/>
          </a:xfrm>
          <a:prstGeom prst="rect">
            <a:avLst/>
          </a:prstGeom>
          <a:ln w="9525" cap="flat" cmpd="sng" algn="ctr">
            <a:noFill/>
            <a:prstDash val="solid"/>
            <a:round/>
            <a:headEnd type="none" w="med" len="med"/>
            <a:tailEnd type="none" w="med" len="med"/>
          </a:ln>
          <a:extLst>
            <a:ext uri="{53640926-AAD7-44D8-BBD7-CCE9431645EC}">
              <a14:shadowObscured xmlns:a14="http://schemas.microsoft.com/office/drawing/2010/main"/>
            </a:ext>
          </a:extLst>
        </p:spPr>
      </p:pic>
      <p:cxnSp>
        <p:nvCxnSpPr>
          <p:cNvPr id="135" name="Straight Arrow Connector 134"/>
          <p:cNvCxnSpPr/>
          <p:nvPr/>
        </p:nvCxnSpPr>
        <p:spPr>
          <a:xfrm>
            <a:off x="20931422" y="26801861"/>
            <a:ext cx="481482" cy="425832"/>
          </a:xfrm>
          <a:prstGeom prst="straightConnector1">
            <a:avLst/>
          </a:prstGeom>
          <a:ln w="57150">
            <a:solidFill>
              <a:srgbClr val="060606"/>
            </a:solidFill>
            <a:tailEnd type="arrow"/>
          </a:ln>
        </p:spPr>
        <p:style>
          <a:lnRef idx="1">
            <a:schemeClr val="accent2"/>
          </a:lnRef>
          <a:fillRef idx="0">
            <a:schemeClr val="accent2"/>
          </a:fillRef>
          <a:effectRef idx="0">
            <a:schemeClr val="accent2"/>
          </a:effectRef>
          <a:fontRef idx="minor">
            <a:schemeClr val="tx1"/>
          </a:fontRef>
        </p:style>
      </p:cxnSp>
      <p:cxnSp>
        <p:nvCxnSpPr>
          <p:cNvPr id="5" name="Straight Connector 4"/>
          <p:cNvCxnSpPr/>
          <p:nvPr/>
        </p:nvCxnSpPr>
        <p:spPr>
          <a:xfrm flipH="1" flipV="1">
            <a:off x="17687614" y="22173657"/>
            <a:ext cx="1175022" cy="2494604"/>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7687614" y="24668261"/>
            <a:ext cx="1167356" cy="451482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9102622" y="22173658"/>
            <a:ext cx="1754600" cy="3790003"/>
          </a:xfrm>
          <a:prstGeom prst="line">
            <a:avLst/>
          </a:prstGeom>
          <a:ln>
            <a:solidFill>
              <a:srgbClr val="CF672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102622" y="26068543"/>
            <a:ext cx="1754599" cy="3114538"/>
          </a:xfrm>
          <a:prstGeom prst="line">
            <a:avLst/>
          </a:prstGeom>
          <a:ln>
            <a:solidFill>
              <a:srgbClr val="CF6727"/>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2274073" y="22131170"/>
            <a:ext cx="450992" cy="400110"/>
          </a:xfrm>
          <a:prstGeom prst="rect">
            <a:avLst/>
          </a:prstGeom>
          <a:noFill/>
        </p:spPr>
        <p:txBody>
          <a:bodyPr wrap="square" rtlCol="0">
            <a:spAutoFit/>
          </a:bodyPr>
          <a:lstStyle/>
          <a:p>
            <a:r>
              <a:rPr lang="en-US" sz="2000" b="1" dirty="0" smtClean="0"/>
              <a:t>a.</a:t>
            </a:r>
            <a:r>
              <a:rPr lang="en-US" dirty="0" smtClean="0"/>
              <a:t>.</a:t>
            </a:r>
            <a:endParaRPr lang="en-US" dirty="0"/>
          </a:p>
        </p:txBody>
      </p:sp>
      <p:sp>
        <p:nvSpPr>
          <p:cNvPr id="137" name="TextBox 136"/>
          <p:cNvSpPr txBox="1"/>
          <p:nvPr/>
        </p:nvSpPr>
        <p:spPr>
          <a:xfrm>
            <a:off x="15036238" y="22151232"/>
            <a:ext cx="450992" cy="615553"/>
          </a:xfrm>
          <a:prstGeom prst="rect">
            <a:avLst/>
          </a:prstGeom>
          <a:noFill/>
        </p:spPr>
        <p:txBody>
          <a:bodyPr wrap="square" rtlCol="0">
            <a:spAutoFit/>
          </a:bodyPr>
          <a:lstStyle/>
          <a:p>
            <a:r>
              <a:rPr lang="en-US" sz="2000" b="1" dirty="0"/>
              <a:t>b</a:t>
            </a:r>
            <a:r>
              <a:rPr lang="en-US" sz="2000" b="1" dirty="0" smtClean="0"/>
              <a:t>.</a:t>
            </a:r>
            <a:r>
              <a:rPr lang="en-US" dirty="0" smtClean="0"/>
              <a:t>.</a:t>
            </a:r>
            <a:endParaRPr lang="en-US" dirty="0"/>
          </a:p>
        </p:txBody>
      </p:sp>
      <p:sp>
        <p:nvSpPr>
          <p:cNvPr id="139" name="TextBox 138"/>
          <p:cNvSpPr txBox="1"/>
          <p:nvPr/>
        </p:nvSpPr>
        <p:spPr>
          <a:xfrm>
            <a:off x="12251976" y="25729764"/>
            <a:ext cx="450992" cy="400110"/>
          </a:xfrm>
          <a:prstGeom prst="rect">
            <a:avLst/>
          </a:prstGeom>
          <a:noFill/>
        </p:spPr>
        <p:txBody>
          <a:bodyPr wrap="square" rtlCol="0">
            <a:spAutoFit/>
          </a:bodyPr>
          <a:lstStyle/>
          <a:p>
            <a:r>
              <a:rPr lang="en-US" sz="2000" b="1" dirty="0"/>
              <a:t>c</a:t>
            </a:r>
            <a:r>
              <a:rPr lang="en-US" sz="2000" b="1" dirty="0" smtClean="0"/>
              <a:t>.</a:t>
            </a:r>
            <a:r>
              <a:rPr lang="en-US" dirty="0" smtClean="0"/>
              <a:t>.</a:t>
            </a:r>
            <a:endParaRPr lang="en-US" dirty="0"/>
          </a:p>
        </p:txBody>
      </p:sp>
      <p:sp>
        <p:nvSpPr>
          <p:cNvPr id="140" name="TextBox 139"/>
          <p:cNvSpPr txBox="1"/>
          <p:nvPr/>
        </p:nvSpPr>
        <p:spPr>
          <a:xfrm>
            <a:off x="15036238" y="25752659"/>
            <a:ext cx="450992" cy="615553"/>
          </a:xfrm>
          <a:prstGeom prst="rect">
            <a:avLst/>
          </a:prstGeom>
          <a:noFill/>
        </p:spPr>
        <p:txBody>
          <a:bodyPr wrap="square" rtlCol="0">
            <a:spAutoFit/>
          </a:bodyPr>
          <a:lstStyle/>
          <a:p>
            <a:r>
              <a:rPr lang="en-US" sz="2000" b="1" dirty="0"/>
              <a:t>d</a:t>
            </a:r>
            <a:r>
              <a:rPr lang="en-US" sz="2000" b="1" dirty="0" smtClean="0"/>
              <a:t>.</a:t>
            </a:r>
            <a:r>
              <a:rPr lang="en-US" dirty="0" smtClean="0"/>
              <a:t>.</a:t>
            </a:r>
            <a:endParaRPr lang="en-US" dirty="0"/>
          </a:p>
        </p:txBody>
      </p:sp>
      <p:sp>
        <p:nvSpPr>
          <p:cNvPr id="141" name="TextBox 140"/>
          <p:cNvSpPr txBox="1"/>
          <p:nvPr/>
        </p:nvSpPr>
        <p:spPr>
          <a:xfrm>
            <a:off x="20857222" y="22151232"/>
            <a:ext cx="450992" cy="400110"/>
          </a:xfrm>
          <a:prstGeom prst="rect">
            <a:avLst/>
          </a:prstGeom>
          <a:noFill/>
        </p:spPr>
        <p:txBody>
          <a:bodyPr wrap="square" rtlCol="0">
            <a:spAutoFit/>
          </a:bodyPr>
          <a:lstStyle/>
          <a:p>
            <a:r>
              <a:rPr lang="en-US" sz="2000" b="1" dirty="0"/>
              <a:t>e</a:t>
            </a:r>
            <a:r>
              <a:rPr lang="en-US" sz="2000" b="1" dirty="0" smtClean="0"/>
              <a:t>.</a:t>
            </a:r>
            <a:r>
              <a:rPr lang="en-US" dirty="0" smtClean="0"/>
              <a:t>.</a:t>
            </a:r>
            <a:endParaRPr lang="en-US" dirty="0"/>
          </a:p>
        </p:txBody>
      </p:sp>
      <p:sp>
        <p:nvSpPr>
          <p:cNvPr id="143" name="TextBox 142"/>
          <p:cNvSpPr txBox="1"/>
          <p:nvPr/>
        </p:nvSpPr>
        <p:spPr>
          <a:xfrm>
            <a:off x="20834983" y="25752659"/>
            <a:ext cx="450992" cy="400110"/>
          </a:xfrm>
          <a:prstGeom prst="rect">
            <a:avLst/>
          </a:prstGeom>
          <a:noFill/>
        </p:spPr>
        <p:txBody>
          <a:bodyPr wrap="square" rtlCol="0">
            <a:spAutoFit/>
          </a:bodyPr>
          <a:lstStyle/>
          <a:p>
            <a:r>
              <a:rPr lang="en-US" sz="2000" b="1" dirty="0"/>
              <a:t>f</a:t>
            </a:r>
            <a:r>
              <a:rPr lang="en-US" sz="2000" b="1" dirty="0" smtClean="0"/>
              <a:t>.</a:t>
            </a:r>
            <a:r>
              <a:rPr lang="en-US" dirty="0" smtClean="0"/>
              <a:t>.</a:t>
            </a:r>
            <a:endParaRPr lang="en-US" dirty="0"/>
          </a:p>
        </p:txBody>
      </p:sp>
      <p:sp>
        <p:nvSpPr>
          <p:cNvPr id="24" name="TextBox 23"/>
          <p:cNvSpPr txBox="1"/>
          <p:nvPr/>
        </p:nvSpPr>
        <p:spPr>
          <a:xfrm>
            <a:off x="12039600" y="29229784"/>
            <a:ext cx="11939151" cy="1631216"/>
          </a:xfrm>
          <a:prstGeom prst="rect">
            <a:avLst/>
          </a:prstGeom>
          <a:noFill/>
        </p:spPr>
        <p:txBody>
          <a:bodyPr wrap="square" rtlCol="0">
            <a:spAutoFit/>
          </a:bodyPr>
          <a:lstStyle/>
          <a:p>
            <a:r>
              <a:rPr lang="en-US" sz="2000" dirty="0" smtClean="0">
                <a:solidFill>
                  <a:srgbClr val="595555"/>
                </a:solidFill>
                <a:latin typeface="Garamond" pitchFamily="18" charset="0"/>
              </a:rPr>
              <a:t>Figures a through d are of the Morris 39 site. </a:t>
            </a:r>
            <a:r>
              <a:rPr lang="en-US" sz="2000" b="1" dirty="0" smtClean="0">
                <a:solidFill>
                  <a:srgbClr val="595555"/>
                </a:solidFill>
                <a:latin typeface="Garamond" pitchFamily="18" charset="0"/>
              </a:rPr>
              <a:t>Figure a </a:t>
            </a:r>
            <a:r>
              <a:rPr lang="en-US" sz="2000" dirty="0" smtClean="0">
                <a:solidFill>
                  <a:srgbClr val="595555"/>
                </a:solidFill>
                <a:latin typeface="Garamond" pitchFamily="18" charset="0"/>
              </a:rPr>
              <a:t>is NAIP aerial imagery. </a:t>
            </a:r>
            <a:r>
              <a:rPr lang="en-US" sz="2000" b="1" dirty="0" smtClean="0">
                <a:solidFill>
                  <a:srgbClr val="595555"/>
                </a:solidFill>
                <a:latin typeface="Garamond" pitchFamily="18" charset="0"/>
              </a:rPr>
              <a:t>Figure b </a:t>
            </a:r>
            <a:r>
              <a:rPr lang="en-US" sz="2000" dirty="0" smtClean="0">
                <a:solidFill>
                  <a:srgbClr val="595555"/>
                </a:solidFill>
                <a:latin typeface="Garamond" pitchFamily="18" charset="0"/>
              </a:rPr>
              <a:t>is </a:t>
            </a:r>
            <a:r>
              <a:rPr lang="en-US" sz="2000" dirty="0" err="1" smtClean="0">
                <a:solidFill>
                  <a:srgbClr val="595555"/>
                </a:solidFill>
                <a:latin typeface="Garamond" pitchFamily="18" charset="0"/>
              </a:rPr>
              <a:t>HyTES</a:t>
            </a:r>
            <a:r>
              <a:rPr lang="en-US" sz="2000" dirty="0" smtClean="0">
                <a:solidFill>
                  <a:srgbClr val="595555"/>
                </a:solidFill>
                <a:latin typeface="Garamond" pitchFamily="18" charset="0"/>
              </a:rPr>
              <a:t> emissivity. </a:t>
            </a:r>
            <a:r>
              <a:rPr lang="en-US" sz="2000" b="1" dirty="0" smtClean="0">
                <a:solidFill>
                  <a:srgbClr val="595555"/>
                </a:solidFill>
                <a:latin typeface="Garamond" pitchFamily="18" charset="0"/>
              </a:rPr>
              <a:t>Figure c </a:t>
            </a:r>
            <a:r>
              <a:rPr lang="en-US" sz="2000" dirty="0" smtClean="0">
                <a:solidFill>
                  <a:srgbClr val="595555"/>
                </a:solidFill>
                <a:latin typeface="Garamond" pitchFamily="18" charset="0"/>
              </a:rPr>
              <a:t>is </a:t>
            </a:r>
            <a:r>
              <a:rPr lang="en-US" sz="2000" dirty="0" err="1" smtClean="0">
                <a:solidFill>
                  <a:srgbClr val="595555"/>
                </a:solidFill>
                <a:latin typeface="Garamond" pitchFamily="18" charset="0"/>
              </a:rPr>
              <a:t>HyTES</a:t>
            </a:r>
            <a:r>
              <a:rPr lang="en-US" sz="2000" dirty="0" smtClean="0">
                <a:solidFill>
                  <a:srgbClr val="595555"/>
                </a:solidFill>
                <a:latin typeface="Garamond" pitchFamily="18" charset="0"/>
              </a:rPr>
              <a:t> land surface temperature. </a:t>
            </a:r>
            <a:r>
              <a:rPr lang="en-US" sz="2000" b="1" dirty="0" smtClean="0">
                <a:solidFill>
                  <a:srgbClr val="595555"/>
                </a:solidFill>
                <a:latin typeface="Garamond" pitchFamily="18" charset="0"/>
              </a:rPr>
              <a:t>Figure d </a:t>
            </a:r>
            <a:r>
              <a:rPr lang="en-US" sz="2000" dirty="0" smtClean="0">
                <a:solidFill>
                  <a:srgbClr val="595555"/>
                </a:solidFill>
                <a:latin typeface="Garamond" pitchFamily="18" charset="0"/>
              </a:rPr>
              <a:t>is ASTER 1LT thermal radiance. The black arrows indicate known archaeological features at the Morris 39 site. The grey arrow in figure c is a potentially unknown feature. Figures e and f are of a segment of Road 77. </a:t>
            </a:r>
            <a:r>
              <a:rPr lang="en-US" sz="2000" b="1" dirty="0" smtClean="0">
                <a:solidFill>
                  <a:srgbClr val="595555"/>
                </a:solidFill>
                <a:latin typeface="Garamond" pitchFamily="18" charset="0"/>
              </a:rPr>
              <a:t>Figure e </a:t>
            </a:r>
            <a:r>
              <a:rPr lang="en-US" sz="2000" dirty="0" smtClean="0">
                <a:solidFill>
                  <a:srgbClr val="595555"/>
                </a:solidFill>
                <a:latin typeface="Garamond" pitchFamily="18" charset="0"/>
              </a:rPr>
              <a:t>is TIMS imagery with band combination 1,3,6 and a </a:t>
            </a:r>
            <a:r>
              <a:rPr lang="en-US" sz="2000" dirty="0" err="1" smtClean="0">
                <a:solidFill>
                  <a:srgbClr val="595555"/>
                </a:solidFill>
                <a:latin typeface="Garamond" pitchFamily="18" charset="0"/>
              </a:rPr>
              <a:t>decorrelation</a:t>
            </a:r>
            <a:r>
              <a:rPr lang="en-US" sz="2000" dirty="0" smtClean="0">
                <a:solidFill>
                  <a:srgbClr val="595555"/>
                </a:solidFill>
                <a:latin typeface="Garamond" pitchFamily="18" charset="0"/>
              </a:rPr>
              <a:t> stretch. </a:t>
            </a:r>
            <a:r>
              <a:rPr lang="en-US" sz="2000" b="1" dirty="0" smtClean="0">
                <a:solidFill>
                  <a:srgbClr val="595555"/>
                </a:solidFill>
                <a:latin typeface="Garamond" pitchFamily="18" charset="0"/>
              </a:rPr>
              <a:t>Figure f </a:t>
            </a:r>
            <a:r>
              <a:rPr lang="en-US" sz="2000" dirty="0" smtClean="0">
                <a:solidFill>
                  <a:srgbClr val="595555"/>
                </a:solidFill>
                <a:latin typeface="Garamond" pitchFamily="18" charset="0"/>
              </a:rPr>
              <a:t>is Google Earth aerial imagery. The black arrows indicate known segments of Road 77.  </a:t>
            </a:r>
            <a:endParaRPr lang="en-US" sz="2000" dirty="0">
              <a:solidFill>
                <a:srgbClr val="595555"/>
              </a:solidFill>
              <a:latin typeface="Garamond" pitchFamily="18" charset="0"/>
            </a:endParaRPr>
          </a:p>
        </p:txBody>
      </p:sp>
      <p:cxnSp>
        <p:nvCxnSpPr>
          <p:cNvPr id="39" name="Elbow Connector 38"/>
          <p:cNvCxnSpPr>
            <a:stCxn id="133" idx="3"/>
          </p:cNvCxnSpPr>
          <p:nvPr/>
        </p:nvCxnSpPr>
        <p:spPr>
          <a:xfrm flipV="1">
            <a:off x="4180074" y="20318099"/>
            <a:ext cx="323867" cy="935842"/>
          </a:xfrm>
          <a:prstGeom prst="bentConnector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52" idx="3"/>
            <a:endCxn id="55" idx="1"/>
          </p:cNvCxnSpPr>
          <p:nvPr/>
        </p:nvCxnSpPr>
        <p:spPr>
          <a:xfrm>
            <a:off x="4162113" y="13371411"/>
            <a:ext cx="614036" cy="1022676"/>
          </a:xfrm>
          <a:prstGeom prst="bentConnector3">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6" name="Elbow Connector 45"/>
          <p:cNvCxnSpPr>
            <a:stCxn id="53" idx="3"/>
            <a:endCxn id="59" idx="1"/>
          </p:cNvCxnSpPr>
          <p:nvPr/>
        </p:nvCxnSpPr>
        <p:spPr>
          <a:xfrm>
            <a:off x="4133734" y="14326627"/>
            <a:ext cx="642415" cy="1216761"/>
          </a:xfrm>
          <a:prstGeom prst="bentConnector3">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a:off x="12962104" y="23886337"/>
            <a:ext cx="481482" cy="425832"/>
          </a:xfrm>
          <a:prstGeom prst="straightConnector1">
            <a:avLst/>
          </a:prstGeom>
          <a:ln w="57150">
            <a:solidFill>
              <a:srgbClr val="060606"/>
            </a:solidFill>
            <a:tailEnd type="arrow"/>
          </a:ln>
        </p:spPr>
        <p:style>
          <a:lnRef idx="1">
            <a:schemeClr val="accent2"/>
          </a:lnRef>
          <a:fillRef idx="0">
            <a:schemeClr val="accent2"/>
          </a:fillRef>
          <a:effectRef idx="0">
            <a:schemeClr val="accent2"/>
          </a:effectRef>
          <a:fontRef idx="minor">
            <a:schemeClr val="tx1"/>
          </a:fontRef>
        </p:style>
      </p:cxnSp>
      <p:cxnSp>
        <p:nvCxnSpPr>
          <p:cNvPr id="159" name="Straight Arrow Connector 158"/>
          <p:cNvCxnSpPr/>
          <p:nvPr/>
        </p:nvCxnSpPr>
        <p:spPr>
          <a:xfrm>
            <a:off x="15749822" y="23961590"/>
            <a:ext cx="481482" cy="425832"/>
          </a:xfrm>
          <a:prstGeom prst="straightConnector1">
            <a:avLst/>
          </a:prstGeom>
          <a:ln w="57150">
            <a:solidFill>
              <a:srgbClr val="060606"/>
            </a:solidFill>
            <a:tailEnd type="arrow"/>
          </a:ln>
        </p:spPr>
        <p:style>
          <a:lnRef idx="1">
            <a:schemeClr val="accent2"/>
          </a:lnRef>
          <a:fillRef idx="0">
            <a:schemeClr val="accent2"/>
          </a:fillRef>
          <a:effectRef idx="0">
            <a:schemeClr val="accent2"/>
          </a:effectRef>
          <a:fontRef idx="minor">
            <a:schemeClr val="tx1"/>
          </a:fontRef>
        </p:style>
      </p:cxnSp>
      <p:cxnSp>
        <p:nvCxnSpPr>
          <p:cNvPr id="160" name="Straight Arrow Connector 159"/>
          <p:cNvCxnSpPr/>
          <p:nvPr/>
        </p:nvCxnSpPr>
        <p:spPr>
          <a:xfrm>
            <a:off x="12962104" y="27525015"/>
            <a:ext cx="481482" cy="425832"/>
          </a:xfrm>
          <a:prstGeom prst="straightConnector1">
            <a:avLst/>
          </a:prstGeom>
          <a:ln w="57150">
            <a:solidFill>
              <a:srgbClr val="060606"/>
            </a:solidFill>
            <a:tailEnd type="arrow"/>
          </a:ln>
        </p:spPr>
        <p:style>
          <a:lnRef idx="1">
            <a:schemeClr val="accent2"/>
          </a:lnRef>
          <a:fillRef idx="0">
            <a:schemeClr val="accent2"/>
          </a:fillRef>
          <a:effectRef idx="0">
            <a:schemeClr val="accent2"/>
          </a:effectRef>
          <a:fontRef idx="minor">
            <a:schemeClr val="tx1"/>
          </a:fontRef>
        </p:style>
      </p:cxnSp>
      <p:cxnSp>
        <p:nvCxnSpPr>
          <p:cNvPr id="161" name="Straight Arrow Connector 160"/>
          <p:cNvCxnSpPr/>
          <p:nvPr/>
        </p:nvCxnSpPr>
        <p:spPr>
          <a:xfrm>
            <a:off x="13012735" y="23079747"/>
            <a:ext cx="481482" cy="425832"/>
          </a:xfrm>
          <a:prstGeom prst="straightConnector1">
            <a:avLst/>
          </a:prstGeom>
          <a:ln w="57150">
            <a:solidFill>
              <a:srgbClr val="060606"/>
            </a:solidFill>
            <a:tailEnd type="arrow"/>
          </a:ln>
        </p:spPr>
        <p:style>
          <a:lnRef idx="1">
            <a:schemeClr val="accent2"/>
          </a:lnRef>
          <a:fillRef idx="0">
            <a:schemeClr val="accent2"/>
          </a:fillRef>
          <a:effectRef idx="0">
            <a:schemeClr val="accent2"/>
          </a:effectRef>
          <a:fontRef idx="minor">
            <a:schemeClr val="tx1"/>
          </a:fontRef>
        </p:style>
      </p:cxnSp>
      <p:cxnSp>
        <p:nvCxnSpPr>
          <p:cNvPr id="162" name="Straight Arrow Connector 161"/>
          <p:cNvCxnSpPr/>
          <p:nvPr/>
        </p:nvCxnSpPr>
        <p:spPr>
          <a:xfrm>
            <a:off x="15749822" y="23509403"/>
            <a:ext cx="481482" cy="425832"/>
          </a:xfrm>
          <a:prstGeom prst="straightConnector1">
            <a:avLst/>
          </a:prstGeom>
          <a:ln w="57150">
            <a:solidFill>
              <a:srgbClr val="060606"/>
            </a:solidFill>
            <a:tailEnd type="arrow"/>
          </a:ln>
        </p:spPr>
        <p:style>
          <a:lnRef idx="1">
            <a:schemeClr val="accent2"/>
          </a:lnRef>
          <a:fillRef idx="0">
            <a:schemeClr val="accent2"/>
          </a:fillRef>
          <a:effectRef idx="0">
            <a:schemeClr val="accent2"/>
          </a:effectRef>
          <a:fontRef idx="minor">
            <a:schemeClr val="tx1"/>
          </a:fontRef>
        </p:style>
      </p:cxnSp>
      <p:cxnSp>
        <p:nvCxnSpPr>
          <p:cNvPr id="163" name="Straight Arrow Connector 162"/>
          <p:cNvCxnSpPr/>
          <p:nvPr/>
        </p:nvCxnSpPr>
        <p:spPr>
          <a:xfrm>
            <a:off x="13108174" y="26752100"/>
            <a:ext cx="481482" cy="425832"/>
          </a:xfrm>
          <a:prstGeom prst="straightConnector1">
            <a:avLst/>
          </a:prstGeom>
          <a:ln w="57150">
            <a:solidFill>
              <a:srgbClr val="060606"/>
            </a:solidFill>
            <a:tailEnd type="arrow"/>
          </a:ln>
        </p:spPr>
        <p:style>
          <a:lnRef idx="1">
            <a:schemeClr val="accent2"/>
          </a:lnRef>
          <a:fillRef idx="0">
            <a:schemeClr val="accent2"/>
          </a:fillRef>
          <a:effectRef idx="0">
            <a:schemeClr val="accent2"/>
          </a:effectRef>
          <a:fontRef idx="minor">
            <a:schemeClr val="tx1"/>
          </a:fontRef>
        </p:style>
      </p:cxnSp>
      <p:cxnSp>
        <p:nvCxnSpPr>
          <p:cNvPr id="164" name="Straight Arrow Connector 163"/>
          <p:cNvCxnSpPr/>
          <p:nvPr/>
        </p:nvCxnSpPr>
        <p:spPr>
          <a:xfrm>
            <a:off x="13012735" y="27099183"/>
            <a:ext cx="481482" cy="425832"/>
          </a:xfrm>
          <a:prstGeom prst="straightConnector1">
            <a:avLst/>
          </a:prstGeom>
          <a:ln w="57150">
            <a:solidFill>
              <a:srgbClr val="060606"/>
            </a:solidFill>
            <a:tailEnd type="arrow"/>
          </a:ln>
        </p:spPr>
        <p:style>
          <a:lnRef idx="1">
            <a:schemeClr val="accent2"/>
          </a:lnRef>
          <a:fillRef idx="0">
            <a:schemeClr val="accent2"/>
          </a:fillRef>
          <a:effectRef idx="0">
            <a:schemeClr val="accent2"/>
          </a:effectRef>
          <a:fontRef idx="minor">
            <a:schemeClr val="tx1"/>
          </a:fontRef>
        </p:style>
      </p:cxnSp>
      <p:cxnSp>
        <p:nvCxnSpPr>
          <p:cNvPr id="165" name="Straight Arrow Connector 164"/>
          <p:cNvCxnSpPr/>
          <p:nvPr/>
        </p:nvCxnSpPr>
        <p:spPr>
          <a:xfrm>
            <a:off x="12962104" y="23420959"/>
            <a:ext cx="481482" cy="425832"/>
          </a:xfrm>
          <a:prstGeom prst="straightConnector1">
            <a:avLst/>
          </a:prstGeom>
          <a:ln w="57150">
            <a:solidFill>
              <a:srgbClr val="060606"/>
            </a:solidFill>
            <a:tailEnd type="arrow"/>
          </a:ln>
        </p:spPr>
        <p:style>
          <a:lnRef idx="1">
            <a:schemeClr val="accent2"/>
          </a:lnRef>
          <a:fillRef idx="0">
            <a:schemeClr val="accent2"/>
          </a:fillRef>
          <a:effectRef idx="0">
            <a:schemeClr val="accent2"/>
          </a:effectRef>
          <a:fontRef idx="minor">
            <a:schemeClr val="tx1"/>
          </a:fontRef>
        </p:style>
      </p:cxnSp>
      <p:cxnSp>
        <p:nvCxnSpPr>
          <p:cNvPr id="166" name="Straight Arrow Connector 165"/>
          <p:cNvCxnSpPr/>
          <p:nvPr/>
        </p:nvCxnSpPr>
        <p:spPr>
          <a:xfrm>
            <a:off x="14073422" y="26497061"/>
            <a:ext cx="0" cy="602122"/>
          </a:xfrm>
          <a:prstGeom prst="straightConnector1">
            <a:avLst/>
          </a:prstGeom>
          <a:ln w="57150">
            <a:solidFill>
              <a:schemeClr val="tx1"/>
            </a:solidFill>
            <a:tailEnd type="arrow"/>
          </a:ln>
        </p:spPr>
        <p:style>
          <a:lnRef idx="1">
            <a:schemeClr val="accent2"/>
          </a:lnRef>
          <a:fillRef idx="0">
            <a:schemeClr val="accent2"/>
          </a:fillRef>
          <a:effectRef idx="0">
            <a:schemeClr val="accent2"/>
          </a:effectRef>
          <a:fontRef idx="minor">
            <a:schemeClr val="tx1"/>
          </a:fontRef>
        </p:style>
      </p:cxnSp>
      <p:cxnSp>
        <p:nvCxnSpPr>
          <p:cNvPr id="170" name="Straight Arrow Connector 169"/>
          <p:cNvCxnSpPr/>
          <p:nvPr/>
        </p:nvCxnSpPr>
        <p:spPr>
          <a:xfrm>
            <a:off x="15888164" y="23171406"/>
            <a:ext cx="481482" cy="425832"/>
          </a:xfrm>
          <a:prstGeom prst="straightConnector1">
            <a:avLst/>
          </a:prstGeom>
          <a:ln w="57150">
            <a:solidFill>
              <a:srgbClr val="060606"/>
            </a:solidFill>
            <a:tailEnd type="arrow"/>
          </a:ln>
        </p:spPr>
        <p:style>
          <a:lnRef idx="1">
            <a:schemeClr val="accent2"/>
          </a:lnRef>
          <a:fillRef idx="0">
            <a:schemeClr val="accent2"/>
          </a:fillRef>
          <a:effectRef idx="0">
            <a:schemeClr val="accent2"/>
          </a:effectRef>
          <a:fontRef idx="minor">
            <a:schemeClr val="tx1"/>
          </a:fontRef>
        </p:style>
      </p:cxnSp>
      <p:cxnSp>
        <p:nvCxnSpPr>
          <p:cNvPr id="171" name="Straight Arrow Connector 170"/>
          <p:cNvCxnSpPr/>
          <p:nvPr/>
        </p:nvCxnSpPr>
        <p:spPr>
          <a:xfrm>
            <a:off x="20981816" y="24455345"/>
            <a:ext cx="481482" cy="425832"/>
          </a:xfrm>
          <a:prstGeom prst="straightConnector1">
            <a:avLst/>
          </a:prstGeom>
          <a:ln w="57150">
            <a:solidFill>
              <a:srgbClr val="060606"/>
            </a:solidFill>
            <a:tailEnd type="arrow"/>
          </a:ln>
        </p:spPr>
        <p:style>
          <a:lnRef idx="1">
            <a:schemeClr val="accent2"/>
          </a:lnRef>
          <a:fillRef idx="0">
            <a:schemeClr val="accent2"/>
          </a:fillRef>
          <a:effectRef idx="0">
            <a:schemeClr val="accent2"/>
          </a:effectRef>
          <a:fontRef idx="minor">
            <a:schemeClr val="tx1"/>
          </a:fontRef>
        </p:style>
      </p:cxnSp>
      <p:cxnSp>
        <p:nvCxnSpPr>
          <p:cNvPr id="172" name="Straight Arrow Connector 171"/>
          <p:cNvCxnSpPr/>
          <p:nvPr/>
        </p:nvCxnSpPr>
        <p:spPr>
          <a:xfrm>
            <a:off x="20927411" y="28163763"/>
            <a:ext cx="245386" cy="212916"/>
          </a:xfrm>
          <a:prstGeom prst="straightConnector1">
            <a:avLst/>
          </a:prstGeom>
          <a:ln w="57150">
            <a:solidFill>
              <a:srgbClr val="060606"/>
            </a:solidFill>
            <a:tailEnd type="arrow"/>
          </a:ln>
        </p:spPr>
        <p:style>
          <a:lnRef idx="1">
            <a:schemeClr val="accent2"/>
          </a:lnRef>
          <a:fillRef idx="0">
            <a:schemeClr val="accent2"/>
          </a:fillRef>
          <a:effectRef idx="0">
            <a:schemeClr val="accent2"/>
          </a:effectRef>
          <a:fontRef idx="minor">
            <a:schemeClr val="tx1"/>
          </a:fontRef>
        </p:style>
      </p:cxnSp>
      <p:cxnSp>
        <p:nvCxnSpPr>
          <p:cNvPr id="296" name="Elbow Connector 295"/>
          <p:cNvCxnSpPr>
            <a:stCxn id="55" idx="3"/>
          </p:cNvCxnSpPr>
          <p:nvPr/>
        </p:nvCxnSpPr>
        <p:spPr>
          <a:xfrm>
            <a:off x="7262984" y="14394087"/>
            <a:ext cx="195747" cy="1565072"/>
          </a:xfrm>
          <a:prstGeom prst="bentConnector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0" name="Elbow Connector 299"/>
          <p:cNvCxnSpPr>
            <a:stCxn id="99" idx="3"/>
          </p:cNvCxnSpPr>
          <p:nvPr/>
        </p:nvCxnSpPr>
        <p:spPr>
          <a:xfrm flipV="1">
            <a:off x="4182401" y="22214269"/>
            <a:ext cx="331369" cy="958060"/>
          </a:xfrm>
          <a:prstGeom prst="bentConnector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5" name="Elbow Connector 304"/>
          <p:cNvCxnSpPr>
            <a:stCxn id="101" idx="3"/>
          </p:cNvCxnSpPr>
          <p:nvPr/>
        </p:nvCxnSpPr>
        <p:spPr>
          <a:xfrm flipV="1">
            <a:off x="4190045" y="23168094"/>
            <a:ext cx="323725" cy="726002"/>
          </a:xfrm>
          <a:prstGeom prst="bentConnector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113" idx="3"/>
          </p:cNvCxnSpPr>
          <p:nvPr/>
        </p:nvCxnSpPr>
        <p:spPr>
          <a:xfrm>
            <a:off x="4133734" y="16339161"/>
            <a:ext cx="35602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p:cNvCxnSpPr>
            <a:stCxn id="100" idx="3"/>
          </p:cNvCxnSpPr>
          <p:nvPr/>
        </p:nvCxnSpPr>
        <p:spPr>
          <a:xfrm>
            <a:off x="4125117" y="17304917"/>
            <a:ext cx="3481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p:cNvCxnSpPr>
            <a:stCxn id="134" idx="3"/>
          </p:cNvCxnSpPr>
          <p:nvPr/>
        </p:nvCxnSpPr>
        <p:spPr>
          <a:xfrm>
            <a:off x="4152354" y="19219786"/>
            <a:ext cx="33740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123900" y="31514899"/>
            <a:ext cx="2057403" cy="2081787"/>
            <a:chOff x="1123900" y="31514899"/>
            <a:chExt cx="2057403" cy="2081787"/>
          </a:xfrm>
        </p:grpSpPr>
        <p:pic>
          <p:nvPicPr>
            <p:cNvPr id="62" name="Shape 62"/>
            <p:cNvPicPr preferRelativeResize="0"/>
            <p:nvPr/>
          </p:nvPicPr>
          <p:blipFill rotWithShape="1">
            <a:blip r:embed="rId6">
              <a:alphaModFix/>
            </a:blip>
            <a:srcRect/>
            <a:stretch/>
          </p:blipFill>
          <p:spPr>
            <a:xfrm>
              <a:off x="1123900" y="31514899"/>
              <a:ext cx="2057403" cy="2081787"/>
            </a:xfrm>
            <a:prstGeom prst="rect">
              <a:avLst/>
            </a:prstGeom>
            <a:noFill/>
            <a:ln>
              <a:noFill/>
            </a:ln>
          </p:spPr>
        </p:pic>
        <p:pic>
          <p:nvPicPr>
            <p:cNvPr id="27" name="Picture 26"/>
            <p:cNvPicPr>
              <a:picLocks noChangeAspect="1"/>
            </p:cNvPicPr>
            <p:nvPr/>
          </p:nvPicPr>
          <p:blipFill rotWithShape="1">
            <a:blip r:embed="rId28">
              <a:extLst>
                <a:ext uri="{28A0092B-C50C-407E-A947-70E740481C1C}">
                  <a14:useLocalDpi xmlns:a14="http://schemas.microsoft.com/office/drawing/2010/main" val="0"/>
                </a:ext>
              </a:extLst>
            </a:blip>
            <a:srcRect l="4695" t="16678" b="10072"/>
            <a:stretch/>
          </p:blipFill>
          <p:spPr>
            <a:xfrm>
              <a:off x="1352924" y="31732832"/>
              <a:ext cx="1599355" cy="1645920"/>
            </a:xfrm>
            <a:prstGeom prst="ellipse">
              <a:avLst/>
            </a:prstGeom>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TotalTime>
  <Words>783</Words>
  <Application>Microsoft Office PowerPoint</Application>
  <PresentationFormat>Custom</PresentationFormat>
  <Paragraphs>80</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Webdings</vt:lpstr>
      <vt:lpstr>Garamond</vt:lpstr>
      <vt:lpstr>Questrial</vt:lpstr>
      <vt:lpstr>Century Gothic</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Kelsey  Herndon</dc:creator>
  <cp:lastModifiedBy>Kelley, Carrie L. (LARC-E3)[SSAI DEVELOP]</cp:lastModifiedBy>
  <cp:revision>95</cp:revision>
  <dcterms:modified xsi:type="dcterms:W3CDTF">2016-08-04T20:23:34Z</dcterms:modified>
</cp:coreProperties>
</file>