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Sutton" initials="JS" lastIdx="7" clrIdx="0"/>
  <p:cmAuthor id="1" name="Arya, Vishal (LARC)[DEVELOP]" initials="AV(" lastIdx="16" clrIdx="1">
    <p:extLst/>
  </p:cmAuthor>
  <p:cmAuthor id="2" name="Fenn, Teresa E. (LARC-E3)[SSAI DEVELOP]" initials="FTE(D" lastIdx="1" clrIdx="2">
    <p:extLst/>
  </p:cmAuthor>
  <p:cmAuthor id="3" name="Christine Stevens" initials="CS" lastIdx="6" clrIdx="3"/>
  <p:cmAuthor id="4" name="Hayley Hajic" initials="HH" lastIdx="7"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25846"/>
    <a:srgbClr val="C66352"/>
    <a:srgbClr val="EB5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50" d="100"/>
          <a:sy n="50" d="100"/>
        </p:scale>
        <p:origin x="246" y="3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9035523830209"/>
          <c:y val="0.1276426301975411"/>
          <c:w val="0.57835295765915617"/>
          <c:h val="0.63300179582815308"/>
        </c:manualLayout>
      </c:layout>
      <c:barChart>
        <c:barDir val="col"/>
        <c:grouping val="clustered"/>
        <c:varyColors val="0"/>
        <c:ser>
          <c:idx val="0"/>
          <c:order val="0"/>
          <c:tx>
            <c:strRef>
              <c:f>Sheet1!$A$2</c:f>
              <c:strCache>
                <c:ptCount val="1"/>
                <c:pt idx="0">
                  <c:v>Barren rock, sand, snow</c:v>
                </c:pt>
              </c:strCache>
            </c:strRef>
          </c:tx>
          <c:spPr>
            <a:solidFill>
              <a:srgbClr val="418EB9"/>
            </a:solidFill>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General</c:formatCode>
                <c:ptCount val="12"/>
                <c:pt idx="0">
                  <c:v>2.1800000000000002</c:v>
                </c:pt>
                <c:pt idx="1">
                  <c:v>2.1800000000000002</c:v>
                </c:pt>
                <c:pt idx="2">
                  <c:v>2.2400000000000002</c:v>
                </c:pt>
                <c:pt idx="3">
                  <c:v>2.75</c:v>
                </c:pt>
                <c:pt idx="4">
                  <c:v>3.11</c:v>
                </c:pt>
                <c:pt idx="5">
                  <c:v>2.48</c:v>
                </c:pt>
                <c:pt idx="6">
                  <c:v>2.17</c:v>
                </c:pt>
                <c:pt idx="7">
                  <c:v>1.9</c:v>
                </c:pt>
                <c:pt idx="8">
                  <c:v>2.4500000000000002</c:v>
                </c:pt>
                <c:pt idx="9">
                  <c:v>2.57</c:v>
                </c:pt>
                <c:pt idx="10">
                  <c:v>2.2400000000000002</c:v>
                </c:pt>
                <c:pt idx="11">
                  <c:v>2.36</c:v>
                </c:pt>
              </c:numCache>
            </c:numRef>
          </c:val>
        </c:ser>
        <c:ser>
          <c:idx val="1"/>
          <c:order val="1"/>
          <c:tx>
            <c:strRef>
              <c:f>Sheet1!$A$3</c:f>
              <c:strCache>
                <c:ptCount val="1"/>
                <c:pt idx="0">
                  <c:v>Soil</c:v>
                </c:pt>
              </c:strCache>
            </c:strRef>
          </c:tx>
          <c:spPr>
            <a:solidFill>
              <a:srgbClr val="C64724">
                <a:alpha val="93000"/>
              </a:srgbClr>
            </a:solidFill>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General</c:formatCode>
                <c:ptCount val="12"/>
                <c:pt idx="0">
                  <c:v>6.21</c:v>
                </c:pt>
                <c:pt idx="1">
                  <c:v>4.0199999999999996</c:v>
                </c:pt>
                <c:pt idx="2">
                  <c:v>4.79</c:v>
                </c:pt>
                <c:pt idx="3">
                  <c:v>22.31</c:v>
                </c:pt>
                <c:pt idx="4">
                  <c:v>44.44</c:v>
                </c:pt>
                <c:pt idx="5">
                  <c:v>27.44</c:v>
                </c:pt>
                <c:pt idx="6">
                  <c:v>26.07</c:v>
                </c:pt>
                <c:pt idx="7">
                  <c:v>11.86</c:v>
                </c:pt>
                <c:pt idx="8">
                  <c:v>16.34</c:v>
                </c:pt>
                <c:pt idx="9">
                  <c:v>19.72</c:v>
                </c:pt>
                <c:pt idx="10">
                  <c:v>18.690000000000001</c:v>
                </c:pt>
                <c:pt idx="11">
                  <c:v>11.24</c:v>
                </c:pt>
              </c:numCache>
            </c:numRef>
          </c:val>
        </c:ser>
        <c:ser>
          <c:idx val="2"/>
          <c:order val="2"/>
          <c:tx>
            <c:strRef>
              <c:f>Sheet1!$A$4</c:f>
              <c:strCache>
                <c:ptCount val="1"/>
                <c:pt idx="0">
                  <c:v>Shrub, grassland</c:v>
                </c:pt>
              </c:strCache>
            </c:strRef>
          </c:tx>
          <c:spPr>
            <a:solidFill>
              <a:srgbClr val="59A931">
                <a:alpha val="59000"/>
              </a:srgbClr>
            </a:solidFill>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Sheet1!$B$4:$M$4</c:f>
              <c:numCache>
                <c:formatCode>General</c:formatCode>
                <c:ptCount val="12"/>
                <c:pt idx="0">
                  <c:v>62.79</c:v>
                </c:pt>
                <c:pt idx="1">
                  <c:v>50.22</c:v>
                </c:pt>
                <c:pt idx="2">
                  <c:v>44.11</c:v>
                </c:pt>
                <c:pt idx="3">
                  <c:v>50.93</c:v>
                </c:pt>
                <c:pt idx="4">
                  <c:v>47</c:v>
                </c:pt>
                <c:pt idx="5">
                  <c:v>53.98</c:v>
                </c:pt>
                <c:pt idx="6">
                  <c:v>49.55</c:v>
                </c:pt>
                <c:pt idx="7">
                  <c:v>57.8</c:v>
                </c:pt>
                <c:pt idx="8">
                  <c:v>56.99</c:v>
                </c:pt>
                <c:pt idx="9">
                  <c:v>57.09</c:v>
                </c:pt>
                <c:pt idx="10">
                  <c:v>54.04</c:v>
                </c:pt>
                <c:pt idx="11">
                  <c:v>58.66</c:v>
                </c:pt>
              </c:numCache>
            </c:numRef>
          </c:val>
        </c:ser>
        <c:ser>
          <c:idx val="3"/>
          <c:order val="3"/>
          <c:tx>
            <c:strRef>
              <c:f>Sheet1!$A$5</c:f>
              <c:strCache>
                <c:ptCount val="1"/>
                <c:pt idx="0">
                  <c:v>Dense vegetative canopy</c:v>
                </c:pt>
              </c:strCache>
            </c:strRef>
          </c:tx>
          <c:spPr>
            <a:solidFill>
              <a:srgbClr val="484D92">
                <a:alpha val="81000"/>
              </a:srgbClr>
            </a:solidFill>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Sheet1!$B$5:$M$5</c:f>
              <c:numCache>
                <c:formatCode>General</c:formatCode>
                <c:ptCount val="12"/>
                <c:pt idx="0">
                  <c:v>28.81</c:v>
                </c:pt>
                <c:pt idx="1">
                  <c:v>43.58</c:v>
                </c:pt>
                <c:pt idx="2">
                  <c:v>48.85</c:v>
                </c:pt>
                <c:pt idx="3">
                  <c:v>24.01</c:v>
                </c:pt>
                <c:pt idx="4">
                  <c:v>7.43</c:v>
                </c:pt>
                <c:pt idx="5">
                  <c:v>16.11</c:v>
                </c:pt>
                <c:pt idx="6">
                  <c:v>22.22</c:v>
                </c:pt>
                <c:pt idx="7">
                  <c:v>28.44</c:v>
                </c:pt>
                <c:pt idx="8">
                  <c:v>24.23</c:v>
                </c:pt>
                <c:pt idx="9">
                  <c:v>20.61</c:v>
                </c:pt>
                <c:pt idx="10">
                  <c:v>25.03</c:v>
                </c:pt>
                <c:pt idx="11">
                  <c:v>27.73</c:v>
                </c:pt>
              </c:numCache>
            </c:numRef>
          </c:val>
        </c:ser>
        <c:ser>
          <c:idx val="4"/>
          <c:order val="4"/>
          <c:tx>
            <c:strRef>
              <c:f>Sheet1!$A$6</c:f>
              <c:strCache>
                <c:ptCount val="1"/>
                <c:pt idx="0">
                  <c:v>Temperate and tropical rainforests</c:v>
                </c:pt>
              </c:strCache>
            </c:strRef>
          </c:tx>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Sheet1!$B$6:$M$6</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0"/>
        <c:axId val="296770416"/>
        <c:axId val="296770808"/>
      </c:barChart>
      <c:catAx>
        <c:axId val="296770416"/>
        <c:scaling>
          <c:orientation val="minMax"/>
        </c:scaling>
        <c:delete val="0"/>
        <c:axPos val="b"/>
        <c:title>
          <c:tx>
            <c:rich>
              <a:bodyPr/>
              <a:lstStyle/>
              <a:p>
                <a:pPr>
                  <a:defRPr sz="2000">
                    <a:latin typeface="Garamond" panose="02020404030301010803" pitchFamily="18" charset="0"/>
                  </a:defRPr>
                </a:pPr>
                <a:r>
                  <a:rPr lang="en-US" sz="2000">
                    <a:latin typeface="Garamond" panose="02020404030301010803" pitchFamily="18" charset="0"/>
                  </a:rPr>
                  <a:t>Months</a:t>
                </a:r>
              </a:p>
            </c:rich>
          </c:tx>
          <c:layout>
            <c:manualLayout>
              <c:xMode val="edge"/>
              <c:yMode val="edge"/>
              <c:x val="0.30513246390900944"/>
              <c:y val="0.91212578317645421"/>
            </c:manualLayout>
          </c:layout>
          <c:overlay val="0"/>
        </c:title>
        <c:numFmt formatCode="General" sourceLinked="0"/>
        <c:majorTickMark val="out"/>
        <c:minorTickMark val="none"/>
        <c:tickLblPos val="nextTo"/>
        <c:txPr>
          <a:bodyPr/>
          <a:lstStyle/>
          <a:p>
            <a:pPr>
              <a:defRPr sz="2000">
                <a:latin typeface="Garamond" panose="02020404030301010803" pitchFamily="18" charset="0"/>
              </a:defRPr>
            </a:pPr>
            <a:endParaRPr lang="en-US"/>
          </a:p>
        </c:txPr>
        <c:crossAx val="296770808"/>
        <c:crosses val="autoZero"/>
        <c:auto val="1"/>
        <c:lblAlgn val="ctr"/>
        <c:lblOffset val="0"/>
        <c:noMultiLvlLbl val="0"/>
      </c:catAx>
      <c:valAx>
        <c:axId val="296770808"/>
        <c:scaling>
          <c:orientation val="minMax"/>
        </c:scaling>
        <c:delete val="0"/>
        <c:axPos val="l"/>
        <c:title>
          <c:tx>
            <c:rich>
              <a:bodyPr rot="-5400000" vert="horz"/>
              <a:lstStyle/>
              <a:p>
                <a:pPr>
                  <a:defRPr sz="2000">
                    <a:latin typeface="Garamond" panose="02020404030301010803" pitchFamily="18" charset="0"/>
                  </a:defRPr>
                </a:pPr>
                <a:r>
                  <a:rPr lang="en-US" sz="2000">
                    <a:latin typeface="Garamond" panose="02020404030301010803" pitchFamily="18" charset="0"/>
                  </a:rPr>
                  <a:t>Percent Pixels (%)</a:t>
                </a:r>
              </a:p>
            </c:rich>
          </c:tx>
          <c:layout>
            <c:manualLayout>
              <c:xMode val="edge"/>
              <c:yMode val="edge"/>
              <c:x val="1.4571581221020074E-2"/>
              <c:y val="0.26404358153999724"/>
            </c:manualLayout>
          </c:layout>
          <c:overlay val="0"/>
        </c:title>
        <c:numFmt formatCode="General" sourceLinked="1"/>
        <c:majorTickMark val="out"/>
        <c:minorTickMark val="none"/>
        <c:tickLblPos val="nextTo"/>
        <c:txPr>
          <a:bodyPr/>
          <a:lstStyle/>
          <a:p>
            <a:pPr>
              <a:defRPr sz="2000">
                <a:latin typeface="Garamond" panose="02020404030301010803" pitchFamily="18" charset="0"/>
              </a:defRPr>
            </a:pPr>
            <a:endParaRPr lang="en-US"/>
          </a:p>
        </c:txPr>
        <c:crossAx val="296770416"/>
        <c:crosses val="autoZero"/>
        <c:crossBetween val="between"/>
      </c:valAx>
    </c:plotArea>
    <c:legend>
      <c:legendPos val="r"/>
      <c:layout>
        <c:manualLayout>
          <c:xMode val="edge"/>
          <c:yMode val="edge"/>
          <c:x val="0.7111627340557809"/>
          <c:y val="0.10064874906050809"/>
          <c:w val="0.25420845470729242"/>
          <c:h val="0.80979918846803112"/>
        </c:manualLayout>
      </c:layout>
      <c:overlay val="0"/>
      <c:txPr>
        <a:bodyPr/>
        <a:lstStyle/>
        <a:p>
          <a:pPr>
            <a:defRPr sz="2000">
              <a:latin typeface="Garamond" panose="02020404030301010803" pitchFamily="18" charset="0"/>
            </a:defRPr>
          </a:pPr>
          <a:endParaRPr lang="en-US"/>
        </a:p>
      </c:txPr>
    </c:legend>
    <c:plotVisOnly val="1"/>
    <c:dispBlanksAs val="gap"/>
    <c:showDLblsOverMax val="0"/>
  </c:chart>
  <c:spPr>
    <a:ln>
      <a:solidFill>
        <a:srgbClr val="000000"/>
      </a:solidFill>
    </a:ln>
  </c:spPr>
  <c:txPr>
    <a:bodyPr/>
    <a:lstStyle/>
    <a:p>
      <a:pPr>
        <a:defRPr>
          <a:latin typeface="Century Gothic" panose="020B0502020202020204" pitchFamily="34" charset="0"/>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ract info"/>
          <p:cNvSpPr/>
          <p:nvPr userDrawn="1"/>
        </p:nvSpPr>
        <p:spPr>
          <a:xfrm>
            <a:off x="16780042" y="35258034"/>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jpeg"/><Relationship Id="rId18" Type="http://schemas.openxmlformats.org/officeDocument/2006/relationships/chart" Target="../charts/chart1.xml"/><Relationship Id="rId26" Type="http://schemas.openxmlformats.org/officeDocument/2006/relationships/image" Target="../media/image25.png"/><Relationship Id="rId3" Type="http://schemas.openxmlformats.org/officeDocument/2006/relationships/image" Target="../media/image4.png"/><Relationship Id="rId21"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2.jpg"/><Relationship Id="rId17" Type="http://schemas.openxmlformats.org/officeDocument/2006/relationships/image" Target="../media/image17.PNG"/><Relationship Id="rId25" Type="http://schemas.openxmlformats.org/officeDocument/2006/relationships/image" Target="../media/image24.png"/><Relationship Id="rId2" Type="http://schemas.openxmlformats.org/officeDocument/2006/relationships/image" Target="../media/image3.png"/><Relationship Id="rId16" Type="http://schemas.openxmlformats.org/officeDocument/2006/relationships/image" Target="../media/image16.jpe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24" Type="http://schemas.openxmlformats.org/officeDocument/2006/relationships/image" Target="../media/image23.png"/><Relationship Id="rId5" Type="http://schemas.openxmlformats.org/officeDocument/2006/relationships/image" Target="../media/image6.png"/><Relationship Id="rId15" Type="http://schemas.openxmlformats.org/officeDocument/2006/relationships/image" Target="../media/image15.jpeg"/><Relationship Id="rId23" Type="http://schemas.openxmlformats.org/officeDocument/2006/relationships/image" Target="../media/image22.png"/><Relationship Id="rId10" Type="http://schemas.microsoft.com/office/2007/relationships/hdphoto" Target="../media/hdphoto1.wdp"/><Relationship Id="rId19"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jpe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Z:\NCEI_NASA_DEVELOP\2016SpringTerm\LevantClimate\Deliverables\Deliverable images\Camer_ImageFi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09" y="23150916"/>
            <a:ext cx="5716903" cy="45856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NCEI_NASA_DEVELOP\2016SpringTerm\LevantClimate\Deliverables\Deliverable images\Camer_ImageFil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490731"/>
            <a:ext cx="5397021" cy="450810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Z:\NCEI_NASA_DEVELOP\2016SpringTerm\LevantClimate\Deliverables\Deliverable images\ScaleBar_Cam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059" y="27989297"/>
            <a:ext cx="3465877" cy="59640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564" y="27297945"/>
            <a:ext cx="249728" cy="65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9027069" y="23526253"/>
            <a:ext cx="1210414" cy="553944"/>
          </a:xfrm>
          <a:prstGeom prst="rect">
            <a:avLst/>
          </a:prstGeom>
          <a:noFill/>
        </p:spPr>
        <p:txBody>
          <a:bodyPr wrap="square" rtlCol="0">
            <a:spAutoFit/>
          </a:bodyPr>
          <a:lstStyle/>
          <a:p>
            <a:r>
              <a:rPr lang="en-US" sz="2800" b="1" dirty="0" smtClean="0"/>
              <a:t>1998</a:t>
            </a:r>
            <a:endParaRPr lang="en-US" sz="2800" b="1" dirty="0"/>
          </a:p>
        </p:txBody>
      </p:sp>
      <p:sp>
        <p:nvSpPr>
          <p:cNvPr id="36" name="TextBox 35"/>
          <p:cNvSpPr txBox="1"/>
          <p:nvPr/>
        </p:nvSpPr>
        <p:spPr>
          <a:xfrm>
            <a:off x="3835576" y="24689026"/>
            <a:ext cx="1448177" cy="553944"/>
          </a:xfrm>
          <a:prstGeom prst="rect">
            <a:avLst/>
          </a:prstGeom>
          <a:noFill/>
        </p:spPr>
        <p:txBody>
          <a:bodyPr wrap="square" rtlCol="0">
            <a:spAutoFit/>
          </a:bodyPr>
          <a:lstStyle/>
          <a:p>
            <a:r>
              <a:rPr lang="en-US" sz="2800" b="1" dirty="0" smtClean="0"/>
              <a:t>1996</a:t>
            </a:r>
            <a:endParaRPr lang="en-US" sz="2800" b="1" dirty="0"/>
          </a:p>
        </p:txBody>
      </p:sp>
      <p:pic>
        <p:nvPicPr>
          <p:cNvPr id="83" name="Picture 82"/>
          <p:cNvPicPr/>
          <p:nvPr/>
        </p:nvPicPr>
        <p:blipFill>
          <a:blip r:embed="rId6">
            <a:extLst>
              <a:ext uri="{28A0092B-C50C-407E-A947-70E740481C1C}">
                <a14:useLocalDpi xmlns:a14="http://schemas.microsoft.com/office/drawing/2010/main" val="0"/>
              </a:ext>
            </a:extLst>
          </a:blip>
          <a:stretch>
            <a:fillRect/>
          </a:stretch>
        </p:blipFill>
        <p:spPr>
          <a:xfrm>
            <a:off x="18051870" y="15088598"/>
            <a:ext cx="3560378" cy="3324961"/>
          </a:xfrm>
          <a:prstGeom prst="ellipse">
            <a:avLst/>
          </a:prstGeom>
          <a:ln>
            <a:noFill/>
          </a:ln>
          <a:effectLst/>
        </p:spPr>
      </p:pic>
      <p:pic>
        <p:nvPicPr>
          <p:cNvPr id="82" name="Picture 81" descr="Z:\NCEI_NASA_DEVELOP\2016SpringTerm\LevantClimate\Data\NDVI\Camer\Trend_map_figures\Camer_Autumn_trend.png"/>
          <p:cNvPicPr/>
          <p:nvPr/>
        </p:nvPicPr>
        <p:blipFill rotWithShape="1">
          <a:blip r:embed="rId7" cstate="print">
            <a:extLst>
              <a:ext uri="{28A0092B-C50C-407E-A947-70E740481C1C}">
                <a14:useLocalDpi xmlns:a14="http://schemas.microsoft.com/office/drawing/2010/main" val="0"/>
              </a:ext>
            </a:extLst>
          </a:blip>
          <a:srcRect l="16915" t="-4697" r="12725" b="76"/>
          <a:stretch/>
        </p:blipFill>
        <p:spPr bwMode="auto">
          <a:xfrm>
            <a:off x="22735862" y="13830244"/>
            <a:ext cx="3524250" cy="3493135"/>
          </a:xfrm>
          <a:prstGeom prst="ellipse">
            <a:avLst/>
          </a:prstGeom>
          <a:ln>
            <a:noFill/>
          </a:ln>
          <a:effectLst/>
          <a:extLst>
            <a:ext uri="{53640926-AAD7-44D8-BBD7-CCE9431645EC}">
              <a14:shadowObscured xmlns:a14="http://schemas.microsoft.com/office/drawing/2010/main"/>
            </a:ext>
          </a:extLst>
        </p:spPr>
      </p:pic>
      <p:sp>
        <p:nvSpPr>
          <p:cNvPr id="84" name="Rectangle 83"/>
          <p:cNvSpPr/>
          <p:nvPr/>
        </p:nvSpPr>
        <p:spPr>
          <a:xfrm>
            <a:off x="21565368" y="20765180"/>
            <a:ext cx="313690" cy="224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 Placeholder 1"/>
          <p:cNvSpPr>
            <a:spLocks noGrp="1"/>
          </p:cNvSpPr>
          <p:nvPr>
            <p:ph type="body" sz="quarter" idx="13"/>
          </p:nvPr>
        </p:nvSpPr>
        <p:spPr/>
        <p:txBody>
          <a:bodyPr/>
          <a:lstStyle/>
          <a:p>
            <a:r>
              <a:rPr lang="en-US" dirty="0" smtClean="0"/>
              <a:t>NOAA National Centers for Environmental Information</a:t>
            </a:r>
            <a:endParaRPr lang="en-US" dirty="0"/>
          </a:p>
        </p:txBody>
      </p:sp>
      <p:sp>
        <p:nvSpPr>
          <p:cNvPr id="4" name="Text Placeholder 3"/>
          <p:cNvSpPr>
            <a:spLocks noGrp="1"/>
          </p:cNvSpPr>
          <p:nvPr>
            <p:ph type="body" sz="quarter" idx="11"/>
          </p:nvPr>
        </p:nvSpPr>
        <p:spPr/>
        <p:txBody>
          <a:bodyPr/>
          <a:lstStyle/>
          <a:p>
            <a:r>
              <a:rPr lang="en-US" dirty="0" smtClean="0"/>
              <a:t>Monitoring Precipitation and Drought to </a:t>
            </a:r>
            <a:r>
              <a:rPr lang="en-US" dirty="0"/>
              <a:t>E</a:t>
            </a:r>
            <a:r>
              <a:rPr lang="en-US" dirty="0" smtClean="0"/>
              <a:t>nhance U.S. Air Force Predictions and Decision-Making in the Levant and Central America</a:t>
            </a:r>
            <a:endParaRPr lang="en-US" dirty="0"/>
          </a:p>
        </p:txBody>
      </p:sp>
      <p:sp>
        <p:nvSpPr>
          <p:cNvPr id="5" name="Text Placeholder 4"/>
          <p:cNvSpPr>
            <a:spLocks noGrp="1"/>
          </p:cNvSpPr>
          <p:nvPr>
            <p:ph type="body" sz="quarter" idx="10"/>
          </p:nvPr>
        </p:nvSpPr>
        <p:spPr>
          <a:xfrm>
            <a:off x="2731168" y="842210"/>
            <a:ext cx="21632779" cy="1248397"/>
          </a:xfrm>
        </p:spPr>
        <p:txBody>
          <a:bodyPr/>
          <a:lstStyle/>
          <a:p>
            <a:r>
              <a:rPr lang="en-US" dirty="0" smtClean="0"/>
              <a:t>Levant &amp; Central American Climate </a:t>
            </a:r>
            <a:endParaRPr lang="en-US" dirty="0"/>
          </a:p>
        </p:txBody>
      </p:sp>
      <p:sp>
        <p:nvSpPr>
          <p:cNvPr id="10" name="Text Placeholder 16"/>
          <p:cNvSpPr txBox="1">
            <a:spLocks/>
          </p:cNvSpPr>
          <p:nvPr/>
        </p:nvSpPr>
        <p:spPr>
          <a:xfrm>
            <a:off x="9601200" y="28711742"/>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7894162" y="32520039"/>
            <a:ext cx="8229600" cy="31856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buClr>
                <a:schemeClr val="accent1"/>
              </a:buClr>
              <a:buSzPct val="100000"/>
            </a:pPr>
            <a:r>
              <a:rPr lang="en-US" dirty="0" smtClean="0"/>
              <a:t>We would like to thank Dr. L. </a:t>
            </a:r>
            <a:r>
              <a:rPr lang="en-US" dirty="0"/>
              <a:t>DeWayne </a:t>
            </a:r>
            <a:r>
              <a:rPr lang="en-US" dirty="0" smtClean="0"/>
              <a:t>Cecil, </a:t>
            </a:r>
            <a:r>
              <a:rPr lang="en-US" i="1" dirty="0"/>
              <a:t>Science </a:t>
            </a:r>
            <a:r>
              <a:rPr lang="en-US" i="1" dirty="0" smtClean="0"/>
              <a:t>Advisor</a:t>
            </a:r>
            <a:r>
              <a:rPr lang="en-US" dirty="0"/>
              <a:t>;</a:t>
            </a:r>
            <a:r>
              <a:rPr lang="en-US" dirty="0" smtClean="0"/>
              <a:t> </a:t>
            </a:r>
            <a:r>
              <a:rPr lang="en-US" dirty="0"/>
              <a:t>National </a:t>
            </a:r>
            <a:r>
              <a:rPr lang="en-US" dirty="0" smtClean="0"/>
              <a:t>Centers </a:t>
            </a:r>
            <a:r>
              <a:rPr lang="en-US" dirty="0"/>
              <a:t>for Environmental </a:t>
            </a:r>
            <a:r>
              <a:rPr lang="en-US" dirty="0" smtClean="0"/>
              <a:t>Information; </a:t>
            </a:r>
            <a:r>
              <a:rPr lang="en-US" dirty="0" smtClean="0"/>
              <a:t>Jessica </a:t>
            </a:r>
            <a:r>
              <a:rPr lang="en-US" dirty="0"/>
              <a:t>Sutton, </a:t>
            </a:r>
            <a:r>
              <a:rPr lang="en-US" i="1" dirty="0"/>
              <a:t>Center Lead</a:t>
            </a:r>
            <a:r>
              <a:rPr lang="en-US" dirty="0"/>
              <a:t> at NOAA </a:t>
            </a:r>
            <a:r>
              <a:rPr lang="en-US" dirty="0" smtClean="0"/>
              <a:t>NCEI; </a:t>
            </a:r>
            <a:r>
              <a:rPr lang="en-US" dirty="0" smtClean="0"/>
              <a:t>Emma </a:t>
            </a:r>
            <a:r>
              <a:rPr lang="en-US" dirty="0"/>
              <a:t>Baghel, </a:t>
            </a:r>
            <a:r>
              <a:rPr lang="en-US" i="1" dirty="0"/>
              <a:t>Assistant Center Lead </a:t>
            </a:r>
            <a:r>
              <a:rPr lang="en-US" dirty="0"/>
              <a:t>at NOAA </a:t>
            </a:r>
            <a:r>
              <a:rPr lang="en-US" dirty="0" smtClean="0"/>
              <a:t>NCEI; </a:t>
            </a:r>
            <a:r>
              <a:rPr lang="en-US" dirty="0" smtClean="0"/>
              <a:t>and the U.S. Air Force 14 </a:t>
            </a:r>
            <a:r>
              <a:rPr lang="en-US" dirty="0"/>
              <a:t>Weather Squadron, </a:t>
            </a:r>
            <a:r>
              <a:rPr lang="en-US" i="1" dirty="0"/>
              <a:t>End </a:t>
            </a:r>
            <a:r>
              <a:rPr lang="en-US" i="1" dirty="0" smtClean="0"/>
              <a:t>users.</a:t>
            </a:r>
            <a:endParaRPr lang="en-US" dirty="0" smtClean="0"/>
          </a:p>
        </p:txBody>
      </p:sp>
      <p:sp>
        <p:nvSpPr>
          <p:cNvPr id="8" name="Text Placeholder 16"/>
          <p:cNvSpPr txBox="1">
            <a:spLocks/>
          </p:cNvSpPr>
          <p:nvPr/>
        </p:nvSpPr>
        <p:spPr>
          <a:xfrm>
            <a:off x="972410" y="24045344"/>
            <a:ext cx="14380272" cy="379825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    </a:t>
            </a:r>
            <a:endParaRPr lang="en-US" dirty="0" smtClean="0"/>
          </a:p>
        </p:txBody>
      </p:sp>
      <p:sp>
        <p:nvSpPr>
          <p:cNvPr id="12" name="Text Placeholder 16"/>
          <p:cNvSpPr txBox="1">
            <a:spLocks/>
          </p:cNvSpPr>
          <p:nvPr/>
        </p:nvSpPr>
        <p:spPr>
          <a:xfrm>
            <a:off x="17890463" y="26538107"/>
            <a:ext cx="8376875" cy="50539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NDVI value classifications indicated that Central America consists mostly of shrubs and grasslands while the Levant remains mostly soil.</a:t>
            </a:r>
          </a:p>
          <a:p>
            <a:pPr marL="347663" indent="-347663"/>
            <a:r>
              <a:rPr lang="en-US" dirty="0" smtClean="0"/>
              <a:t>NDVI values increased during the Spring of 1998, near the end of the El Niño event in Central America. </a:t>
            </a:r>
          </a:p>
          <a:p>
            <a:pPr marL="347663" indent="-347663"/>
            <a:r>
              <a:rPr lang="en-US" dirty="0" smtClean="0"/>
              <a:t>During the 2007-2010 drought in the Levant, NDVI values only slightly decreased with the exception of a large decrease in 2008.</a:t>
            </a:r>
          </a:p>
          <a:p>
            <a:pPr marL="347663" indent="-347663"/>
            <a:r>
              <a:rPr lang="en-US" dirty="0" smtClean="0"/>
              <a:t>Both study regions had statistically significant trends. Central America saw larger trends in NDVI than the Levant. </a:t>
            </a:r>
          </a:p>
          <a:p>
            <a:pPr marL="347663" indent="-347663"/>
            <a:endParaRPr lang="en-US" dirty="0" smtClean="0"/>
          </a:p>
          <a:p>
            <a:pPr marL="347663" indent="-347663"/>
            <a:endParaRPr lang="en-US" dirty="0" smtClean="0"/>
          </a:p>
        </p:txBody>
      </p:sp>
      <p:sp>
        <p:nvSpPr>
          <p:cNvPr id="13" name="Text Placeholder 16"/>
          <p:cNvSpPr txBox="1">
            <a:spLocks/>
          </p:cNvSpPr>
          <p:nvPr/>
        </p:nvSpPr>
        <p:spPr>
          <a:xfrm>
            <a:off x="18288000" y="13834532"/>
            <a:ext cx="8229600" cy="22512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871262" y="5806096"/>
            <a:ext cx="12592361" cy="472526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t>The Levant </a:t>
            </a:r>
            <a:r>
              <a:rPr lang="en-US" sz="2400" dirty="0" smtClean="0"/>
              <a:t>and Central American regions suffer </a:t>
            </a:r>
            <a:r>
              <a:rPr lang="en-US" sz="2400" dirty="0"/>
              <a:t>from frequent drought and heavy precipitation events. Drought induces stress on water resources and the agricultural </a:t>
            </a:r>
            <a:r>
              <a:rPr lang="en-US" sz="2400" dirty="0" smtClean="0"/>
              <a:t>community and can serve </a:t>
            </a:r>
            <a:r>
              <a:rPr lang="en-US" sz="2400" dirty="0"/>
              <a:t>as </a:t>
            </a:r>
            <a:r>
              <a:rPr lang="en-US" sz="2400" dirty="0" smtClean="0"/>
              <a:t>a catalyst </a:t>
            </a:r>
            <a:r>
              <a:rPr lang="en-US" sz="2400" dirty="0"/>
              <a:t>to </a:t>
            </a:r>
            <a:r>
              <a:rPr lang="en-US" sz="2400" dirty="0" smtClean="0"/>
              <a:t>conflict. Heavy </a:t>
            </a:r>
            <a:r>
              <a:rPr lang="en-US" sz="2400" dirty="0"/>
              <a:t>precipitation events </a:t>
            </a:r>
            <a:r>
              <a:rPr lang="en-US" sz="2400" dirty="0" smtClean="0"/>
              <a:t>affect </a:t>
            </a:r>
            <a:r>
              <a:rPr lang="en-US" sz="2400" dirty="0"/>
              <a:t>communities through </a:t>
            </a:r>
            <a:r>
              <a:rPr lang="en-US" sz="2400" dirty="0" smtClean="0"/>
              <a:t>extreme flooding, water contamination, and crop failure. </a:t>
            </a:r>
            <a:r>
              <a:rPr lang="en-US" sz="2400" dirty="0"/>
              <a:t>The US Air Force 14</a:t>
            </a:r>
            <a:r>
              <a:rPr lang="en-US" sz="2400" baseline="30000" dirty="0"/>
              <a:t>th</a:t>
            </a:r>
            <a:r>
              <a:rPr lang="en-US" sz="2400" dirty="0"/>
              <a:t> Weather Squadron uses authoritative climate data to inform military intelligence and planning in regions impacted by extreme weather events. </a:t>
            </a:r>
            <a:r>
              <a:rPr lang="en-US" sz="2400" dirty="0" smtClean="0"/>
              <a:t>This </a:t>
            </a:r>
            <a:r>
              <a:rPr lang="en-US" sz="2400" dirty="0"/>
              <a:t>project seeks to incorporate additional climatic variables to </a:t>
            </a:r>
            <a:r>
              <a:rPr lang="en-US" sz="2400" dirty="0" smtClean="0"/>
              <a:t>support the Weather Squadron’s current drought-monitoring techniques. Through analysis of </a:t>
            </a:r>
            <a:r>
              <a:rPr lang="en-US" sz="2400" dirty="0"/>
              <a:t>Normalized Difference Vegetation Index (NDVI) </a:t>
            </a:r>
            <a:r>
              <a:rPr lang="en-US" sz="2400" dirty="0" smtClean="0"/>
              <a:t>data, this project examines </a:t>
            </a:r>
            <a:r>
              <a:rPr lang="en-US" sz="2400" dirty="0"/>
              <a:t>vegetative trends </a:t>
            </a:r>
            <a:r>
              <a:rPr lang="en-US" sz="2400" dirty="0" smtClean="0"/>
              <a:t>caused by El </a:t>
            </a:r>
            <a:r>
              <a:rPr lang="en-US" sz="2400" dirty="0"/>
              <a:t>Niño Southern </a:t>
            </a:r>
            <a:r>
              <a:rPr lang="en-US" sz="2400" dirty="0" smtClean="0"/>
              <a:t>Oscillation, drought events, </a:t>
            </a:r>
            <a:r>
              <a:rPr lang="en-US" sz="2400" dirty="0"/>
              <a:t>and seasonal </a:t>
            </a:r>
            <a:r>
              <a:rPr lang="en-US" sz="2400" dirty="0" smtClean="0"/>
              <a:t>climatic </a:t>
            </a:r>
            <a:r>
              <a:rPr lang="en-US" sz="2400" dirty="0"/>
              <a:t>changes. Vegetation </a:t>
            </a:r>
            <a:r>
              <a:rPr lang="en-US" sz="2400" dirty="0" smtClean="0"/>
              <a:t>is </a:t>
            </a:r>
            <a:r>
              <a:rPr lang="en-US" sz="2400" dirty="0"/>
              <a:t>closely </a:t>
            </a:r>
            <a:r>
              <a:rPr lang="en-US" sz="2400" dirty="0" smtClean="0"/>
              <a:t>related </a:t>
            </a:r>
            <a:r>
              <a:rPr lang="en-US" sz="2400" dirty="0"/>
              <a:t>to short-term atmospheric dynamics and </a:t>
            </a:r>
            <a:r>
              <a:rPr lang="en-US" sz="2400" dirty="0" smtClean="0"/>
              <a:t>provides </a:t>
            </a:r>
            <a:r>
              <a:rPr lang="en-US" sz="2400" dirty="0"/>
              <a:t>valuable insight into crop assessment and </a:t>
            </a:r>
            <a:r>
              <a:rPr lang="en-US" sz="2400" dirty="0" smtClean="0"/>
              <a:t>early </a:t>
            </a:r>
            <a:r>
              <a:rPr lang="en-US" sz="2400" dirty="0"/>
              <a:t>drought detection when paired with other </a:t>
            </a:r>
            <a:r>
              <a:rPr lang="en-US" sz="2400" dirty="0" smtClean="0"/>
              <a:t>drought </a:t>
            </a:r>
            <a:r>
              <a:rPr lang="en-US" sz="2400" dirty="0"/>
              <a:t>monitoring systems. </a:t>
            </a:r>
            <a:r>
              <a:rPr lang="en-US" sz="2400" dirty="0" smtClean="0"/>
              <a:t>This project utilizes NASA and NOAA NDVI data for valuable insight into early drought detection and greater efficiency when paired with the 14</a:t>
            </a:r>
            <a:r>
              <a:rPr lang="en-US" sz="2400" baseline="30000" dirty="0" smtClean="0"/>
              <a:t>th</a:t>
            </a:r>
            <a:r>
              <a:rPr lang="en-US" sz="2400" dirty="0" smtClean="0"/>
              <a:t> Weather Squadron’s current monitoring tools in the Levant and Central American regions.</a:t>
            </a:r>
            <a:endParaRPr lang="en-US" sz="2400" dirty="0"/>
          </a:p>
          <a:p>
            <a:endParaRPr lang="en-US" dirty="0"/>
          </a:p>
        </p:txBody>
      </p:sp>
      <p:sp>
        <p:nvSpPr>
          <p:cNvPr id="15" name="Text Placeholder 16"/>
          <p:cNvSpPr txBox="1">
            <a:spLocks/>
          </p:cNvSpPr>
          <p:nvPr/>
        </p:nvSpPr>
        <p:spPr>
          <a:xfrm>
            <a:off x="872236" y="11119013"/>
            <a:ext cx="7546550" cy="617146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endParaRPr lang="en-US" b="1" dirty="0" smtClean="0">
              <a:solidFill>
                <a:schemeClr val="accent1"/>
              </a:solidFill>
            </a:endParaRPr>
          </a:p>
          <a:p>
            <a:pPr fontAlgn="base"/>
            <a:r>
              <a:rPr lang="en-US" b="1" dirty="0" smtClean="0">
                <a:solidFill>
                  <a:schemeClr val="accent1"/>
                </a:solidFill>
              </a:rPr>
              <a:t>Create</a:t>
            </a:r>
            <a:r>
              <a:rPr lang="en-US" dirty="0" smtClean="0">
                <a:solidFill>
                  <a:schemeClr val="accent1"/>
                </a:solidFill>
              </a:rPr>
              <a:t> </a:t>
            </a:r>
            <a:r>
              <a:rPr lang="en-US" dirty="0" smtClean="0"/>
              <a:t>a</a:t>
            </a:r>
            <a:r>
              <a:rPr lang="en-US" dirty="0" smtClean="0">
                <a:solidFill>
                  <a:schemeClr val="accent1"/>
                </a:solidFill>
              </a:rPr>
              <a:t> </a:t>
            </a:r>
            <a:r>
              <a:rPr lang="en-US" dirty="0" smtClean="0"/>
              <a:t>comprehensive climatology for the </a:t>
            </a:r>
            <a:r>
              <a:rPr lang="en-US" dirty="0" smtClean="0"/>
              <a:t>Levant and Central America to </a:t>
            </a:r>
            <a:r>
              <a:rPr lang="en-US" dirty="0"/>
              <a:t>enhance the 14th Weather Squadron’s </a:t>
            </a:r>
            <a:r>
              <a:rPr lang="en-US" dirty="0" smtClean="0"/>
              <a:t>decision-making capabilities</a:t>
            </a:r>
            <a:r>
              <a:rPr lang="en-US" dirty="0"/>
              <a:t>.</a:t>
            </a:r>
          </a:p>
          <a:p>
            <a:pPr fontAlgn="base"/>
            <a:r>
              <a:rPr lang="en-US" b="1" dirty="0" smtClean="0">
                <a:solidFill>
                  <a:schemeClr val="accent1"/>
                </a:solidFill>
              </a:rPr>
              <a:t>Examine</a:t>
            </a:r>
            <a:r>
              <a:rPr lang="en-US" dirty="0" smtClean="0">
                <a:solidFill>
                  <a:schemeClr val="accent1"/>
                </a:solidFill>
              </a:rPr>
              <a:t> </a:t>
            </a:r>
            <a:r>
              <a:rPr lang="en-US" dirty="0" smtClean="0"/>
              <a:t>neutral </a:t>
            </a:r>
            <a:r>
              <a:rPr lang="en-US" dirty="0"/>
              <a:t>and anomalous </a:t>
            </a:r>
            <a:r>
              <a:rPr lang="en-US" dirty="0" smtClean="0"/>
              <a:t>years to discover trends and determine effects of extreme weather-related events, such as El Niño and La Niña. </a:t>
            </a:r>
          </a:p>
          <a:p>
            <a:pPr fontAlgn="base"/>
            <a:r>
              <a:rPr lang="en-US" b="1" dirty="0" smtClean="0">
                <a:solidFill>
                  <a:schemeClr val="accent1"/>
                </a:solidFill>
              </a:rPr>
              <a:t>Study</a:t>
            </a:r>
            <a:r>
              <a:rPr lang="en-US" dirty="0" smtClean="0">
                <a:solidFill>
                  <a:schemeClr val="accent1"/>
                </a:solidFill>
              </a:rPr>
              <a:t> </a:t>
            </a:r>
            <a:r>
              <a:rPr lang="en-US" dirty="0" smtClean="0"/>
              <a:t>drought events and seasonal climate changes to evaluate current and future vulnerabilities. </a:t>
            </a:r>
          </a:p>
          <a:p>
            <a:pPr fontAlgn="base"/>
            <a:endParaRPr lang="en-US" dirty="0">
              <a:solidFill>
                <a:schemeClr val="accent4"/>
              </a:solidFill>
            </a:endParaRPr>
          </a:p>
        </p:txBody>
      </p:sp>
      <p:sp>
        <p:nvSpPr>
          <p:cNvPr id="16" name="TextBox 15"/>
          <p:cNvSpPr txBox="1"/>
          <p:nvPr/>
        </p:nvSpPr>
        <p:spPr>
          <a:xfrm>
            <a:off x="851339" y="5041400"/>
            <a:ext cx="4101570" cy="796227"/>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900785" y="1081887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6" name="TextBox 25"/>
          <p:cNvSpPr txBox="1"/>
          <p:nvPr/>
        </p:nvSpPr>
        <p:spPr>
          <a:xfrm>
            <a:off x="17840525" y="20657515"/>
            <a:ext cx="8229600" cy="1184940"/>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a:p>
            <a:endParaRPr lang="en-US" sz="2700" dirty="0" smtClean="0">
              <a:solidFill>
                <a:srgbClr val="000000"/>
              </a:solidFill>
              <a:latin typeface="Century Gothic" panose="020B0502020202020204" pitchFamily="34" charset="0"/>
            </a:endParaRPr>
          </a:p>
        </p:txBody>
      </p:sp>
      <p:sp>
        <p:nvSpPr>
          <p:cNvPr id="27" name="TextBox 26"/>
          <p:cNvSpPr txBox="1"/>
          <p:nvPr/>
        </p:nvSpPr>
        <p:spPr>
          <a:xfrm>
            <a:off x="973782" y="15628016"/>
            <a:ext cx="471984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7770506" y="2570292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894336" y="3158766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0059488" y="30603431"/>
            <a:ext cx="535197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252832" y="2986979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028569"/>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Alec </a:t>
            </a:r>
            <a:r>
              <a:rPr lang="en-US" dirty="0" err="1" smtClean="0"/>
              <a:t>Courtright</a:t>
            </a:r>
            <a:r>
              <a:rPr lang="en-US" dirty="0" smtClean="0"/>
              <a:t> (Project Lead), Christie Stevens, Hayley </a:t>
            </a:r>
            <a:r>
              <a:rPr lang="en-US" dirty="0" err="1" smtClean="0"/>
              <a:t>Hajic</a:t>
            </a:r>
            <a:endParaRPr lang="en-US" dirty="0" smtClean="0"/>
          </a:p>
          <a:p>
            <a:r>
              <a:rPr lang="en-US" sz="2400" dirty="0" smtClean="0"/>
              <a:t>DEVELOP National Program at NOAA National Centers for Environmental Information</a:t>
            </a:r>
            <a:endParaRPr lang="en-US" sz="2400" dirty="0"/>
          </a:p>
        </p:txBody>
      </p:sp>
      <p:grpSp>
        <p:nvGrpSpPr>
          <p:cNvPr id="41" name="Group 40"/>
          <p:cNvGrpSpPr/>
          <p:nvPr/>
        </p:nvGrpSpPr>
        <p:grpSpPr>
          <a:xfrm>
            <a:off x="18033955" y="21433452"/>
            <a:ext cx="3055096" cy="3198732"/>
            <a:chOff x="16613125" y="20978852"/>
            <a:chExt cx="3414970" cy="3575525"/>
          </a:xfrm>
        </p:grpSpPr>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57438" y="22911118"/>
              <a:ext cx="2182927" cy="1643259"/>
            </a:xfrm>
            <a:prstGeom prst="rect">
              <a:avLst/>
            </a:prstGeom>
          </p:spPr>
        </p:pic>
        <p:pic>
          <p:nvPicPr>
            <p:cNvPr id="20" name="Picture 1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2813" r="90000"/>
                      </a14:imgEffect>
                    </a14:imgLayer>
                  </a14:imgProps>
                </a:ext>
                <a:ext uri="{28A0092B-C50C-407E-A947-70E740481C1C}">
                  <a14:useLocalDpi xmlns:a14="http://schemas.microsoft.com/office/drawing/2010/main" val="0"/>
                </a:ext>
              </a:extLst>
            </a:blip>
            <a:stretch>
              <a:fillRect/>
            </a:stretch>
          </p:blipFill>
          <p:spPr>
            <a:xfrm rot="1055531">
              <a:off x="16613125" y="20978852"/>
              <a:ext cx="3414970" cy="2561228"/>
            </a:xfrm>
            <a:prstGeom prst="rect">
              <a:avLst/>
            </a:prstGeom>
          </p:spPr>
        </p:pic>
      </p:grpSp>
      <p:sp>
        <p:nvSpPr>
          <p:cNvPr id="37" name="Text Placeholder 16"/>
          <p:cNvSpPr txBox="1">
            <a:spLocks/>
          </p:cNvSpPr>
          <p:nvPr/>
        </p:nvSpPr>
        <p:spPr>
          <a:xfrm>
            <a:off x="18655410" y="22310189"/>
            <a:ext cx="6415046" cy="294147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spcBef>
                <a:spcPts val="0"/>
              </a:spcBef>
              <a:buNone/>
            </a:pPr>
            <a:r>
              <a:rPr lang="en-US" dirty="0"/>
              <a:t>	</a:t>
            </a:r>
            <a:r>
              <a:rPr lang="en-US" dirty="0" smtClean="0"/>
              <a:t>NOAA AVHRR</a:t>
            </a:r>
          </a:p>
          <a:p>
            <a:pPr marL="0" indent="0">
              <a:spcBef>
                <a:spcPts val="0"/>
              </a:spcBef>
              <a:buNone/>
            </a:pPr>
            <a:r>
              <a:rPr lang="en-US" dirty="0"/>
              <a:t>	</a:t>
            </a:r>
            <a:r>
              <a:rPr lang="en-US" sz="2400" dirty="0" smtClean="0"/>
              <a:t>0.5 degrees resolution daily</a:t>
            </a:r>
          </a:p>
          <a:p>
            <a:pPr marL="0" indent="0">
              <a:spcBef>
                <a:spcPts val="0"/>
              </a:spcBef>
              <a:buNone/>
            </a:pPr>
            <a:endParaRPr lang="en-US" dirty="0"/>
          </a:p>
          <a:p>
            <a:pPr marL="0" indent="0">
              <a:spcBef>
                <a:spcPts val="0"/>
              </a:spcBef>
              <a:buNone/>
            </a:pPr>
            <a:endParaRPr lang="en-US" dirty="0" smtClean="0"/>
          </a:p>
          <a:p>
            <a:pPr marL="0" indent="0">
              <a:spcBef>
                <a:spcPts val="0"/>
              </a:spcBef>
              <a:buNone/>
            </a:pPr>
            <a:r>
              <a:rPr lang="en-US" dirty="0"/>
              <a:t>	</a:t>
            </a:r>
            <a:r>
              <a:rPr lang="en-US" dirty="0" smtClean="0"/>
              <a:t>NASA Terra MODIS</a:t>
            </a:r>
            <a:endParaRPr lang="en-US" dirty="0"/>
          </a:p>
          <a:p>
            <a:pPr marL="0" indent="0">
              <a:spcBef>
                <a:spcPts val="0"/>
              </a:spcBef>
              <a:buNone/>
            </a:pPr>
            <a:r>
              <a:rPr lang="en-US" dirty="0" smtClean="0"/>
              <a:t>	</a:t>
            </a:r>
            <a:r>
              <a:rPr lang="en-US" sz="2400" dirty="0" smtClean="0"/>
              <a:t>1km resolution monthly</a:t>
            </a:r>
          </a:p>
        </p:txBody>
      </p:sp>
      <p:pic>
        <p:nvPicPr>
          <p:cNvPr id="3" name="Picture 2"/>
          <p:cNvPicPr>
            <a:picLocks noChangeAspect="1"/>
          </p:cNvPicPr>
          <p:nvPr/>
        </p:nvPicPr>
        <p:blipFill>
          <a:blip r:embed="rId11"/>
          <a:stretch>
            <a:fillRect/>
          </a:stretch>
        </p:blipFill>
        <p:spPr>
          <a:xfrm>
            <a:off x="9984340" y="31518751"/>
            <a:ext cx="2123578" cy="1978788"/>
          </a:xfrm>
          <a:prstGeom prst="rect">
            <a:avLst/>
          </a:prstGeom>
        </p:spPr>
      </p:pic>
      <p:sp>
        <p:nvSpPr>
          <p:cNvPr id="7" name="TextBox 6"/>
          <p:cNvSpPr txBox="1"/>
          <p:nvPr/>
        </p:nvSpPr>
        <p:spPr>
          <a:xfrm>
            <a:off x="9845051" y="33536397"/>
            <a:ext cx="2438400" cy="1338828"/>
          </a:xfrm>
          <a:prstGeom prst="rect">
            <a:avLst/>
          </a:prstGeom>
          <a:noFill/>
        </p:spPr>
        <p:txBody>
          <a:bodyPr wrap="square" rtlCol="0">
            <a:spAutoFit/>
          </a:bodyPr>
          <a:lstStyle/>
          <a:p>
            <a:pPr algn="ctr"/>
            <a:r>
              <a:rPr lang="en-US" sz="2700" dirty="0" smtClean="0"/>
              <a:t>U.S. Air Force 14</a:t>
            </a:r>
            <a:r>
              <a:rPr lang="en-US" sz="2700" baseline="30000" dirty="0" smtClean="0"/>
              <a:t>th</a:t>
            </a:r>
            <a:r>
              <a:rPr lang="en-US" sz="2700" dirty="0" smtClean="0"/>
              <a:t> Weather Squadron</a:t>
            </a:r>
            <a:endParaRPr lang="en-US" sz="2700" dirty="0"/>
          </a:p>
        </p:txBody>
      </p:sp>
      <p:sp>
        <p:nvSpPr>
          <p:cNvPr id="33" name="Rectangle 32"/>
          <p:cNvSpPr/>
          <p:nvPr/>
        </p:nvSpPr>
        <p:spPr>
          <a:xfrm>
            <a:off x="13526685" y="17776482"/>
            <a:ext cx="378630" cy="1023037"/>
          </a:xfrm>
          <a:prstGeom prst="rect">
            <a:avLst/>
          </a:prstGeom>
        </p:spPr>
        <p:txBody>
          <a:bodyPr wrap="none">
            <a:spAutoFit/>
          </a:bodyPr>
          <a:lstStyle/>
          <a:p>
            <a:r>
              <a:rPr lang="en-US" dirty="0"/>
              <a:t> </a:t>
            </a:r>
          </a:p>
        </p:txBody>
      </p:sp>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920740" y="31289073"/>
            <a:ext cx="2492557" cy="2492557"/>
          </a:xfrm>
          <a:prstGeom prst="rect">
            <a:avLst/>
          </a:prstGeom>
        </p:spPr>
      </p:pic>
      <p:sp>
        <p:nvSpPr>
          <p:cNvPr id="38" name="TextBox 37"/>
          <p:cNvSpPr txBox="1"/>
          <p:nvPr/>
        </p:nvSpPr>
        <p:spPr>
          <a:xfrm>
            <a:off x="12851029" y="33554280"/>
            <a:ext cx="2764871" cy="1338828"/>
          </a:xfrm>
          <a:prstGeom prst="rect">
            <a:avLst/>
          </a:prstGeom>
          <a:noFill/>
        </p:spPr>
        <p:txBody>
          <a:bodyPr wrap="square" rtlCol="0">
            <a:spAutoFit/>
          </a:bodyPr>
          <a:lstStyle/>
          <a:p>
            <a:pPr algn="ctr"/>
            <a:r>
              <a:rPr lang="en-US" sz="2700" dirty="0" smtClean="0"/>
              <a:t>National Oceanic and Atmospheric Administration</a:t>
            </a:r>
            <a:endParaRPr lang="en-US" sz="2700" dirty="0"/>
          </a:p>
        </p:txBody>
      </p:sp>
      <p:sp>
        <p:nvSpPr>
          <p:cNvPr id="76" name="Text Box 39"/>
          <p:cNvSpPr txBox="1"/>
          <p:nvPr/>
        </p:nvSpPr>
        <p:spPr>
          <a:xfrm>
            <a:off x="23519529" y="17940024"/>
            <a:ext cx="2106233" cy="2592443"/>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a:solidFill>
                  <a:srgbClr val="000000"/>
                </a:solidFill>
                <a:effectLst/>
                <a:latin typeface="Garamond"/>
                <a:ea typeface="Calibri"/>
                <a:cs typeface="Times New Roman"/>
              </a:rPr>
              <a:t>Enhance monitoring of drought and precipitation to alleviate conflict due to climatic events </a:t>
            </a:r>
            <a:endParaRPr lang="en-US" sz="2000" dirty="0">
              <a:solidFill>
                <a:srgbClr val="000000"/>
              </a:solidFill>
              <a:effectLst/>
              <a:ea typeface="Calibri"/>
              <a:cs typeface="Times New Roman"/>
            </a:endParaRPr>
          </a:p>
        </p:txBody>
      </p:sp>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88194" y="30735185"/>
            <a:ext cx="5580991" cy="3720661"/>
          </a:xfrm>
          <a:prstGeom prst="rect">
            <a:avLst/>
          </a:prstGeom>
        </p:spPr>
      </p:pic>
      <p:sp>
        <p:nvSpPr>
          <p:cNvPr id="80" name="TextBox 79"/>
          <p:cNvSpPr txBox="1"/>
          <p:nvPr/>
        </p:nvSpPr>
        <p:spPr>
          <a:xfrm>
            <a:off x="611219" y="34437131"/>
            <a:ext cx="7052866" cy="507831"/>
          </a:xfrm>
          <a:prstGeom prst="rect">
            <a:avLst/>
          </a:prstGeom>
          <a:noFill/>
        </p:spPr>
        <p:txBody>
          <a:bodyPr wrap="square" rtlCol="0">
            <a:spAutoFit/>
          </a:bodyPr>
          <a:lstStyle/>
          <a:p>
            <a:pPr algn="ctr"/>
            <a:r>
              <a:rPr lang="en-US" sz="2700" dirty="0" smtClean="0"/>
              <a:t>Christie Stevens, Alec </a:t>
            </a:r>
            <a:r>
              <a:rPr lang="en-US" sz="2700" dirty="0" err="1" smtClean="0"/>
              <a:t>Courtright</a:t>
            </a:r>
            <a:r>
              <a:rPr lang="en-US" sz="2700" dirty="0" smtClean="0"/>
              <a:t>, Hayley </a:t>
            </a:r>
            <a:r>
              <a:rPr lang="en-US" sz="2700" dirty="0" err="1" smtClean="0"/>
              <a:t>Hajic</a:t>
            </a:r>
            <a:endParaRPr lang="en-US" sz="2700" dirty="0"/>
          </a:p>
        </p:txBody>
      </p:sp>
      <p:sp>
        <p:nvSpPr>
          <p:cNvPr id="25" name="TextBox 24"/>
          <p:cNvSpPr txBox="1"/>
          <p:nvPr/>
        </p:nvSpPr>
        <p:spPr>
          <a:xfrm>
            <a:off x="17496039" y="536289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grpSp>
        <p:nvGrpSpPr>
          <p:cNvPr id="40" name="Group 39"/>
          <p:cNvGrpSpPr/>
          <p:nvPr/>
        </p:nvGrpSpPr>
        <p:grpSpPr>
          <a:xfrm>
            <a:off x="14404842" y="4946808"/>
            <a:ext cx="11677092" cy="6517380"/>
            <a:chOff x="218421" y="11786496"/>
            <a:chExt cx="11052362" cy="6168697"/>
          </a:xfrm>
        </p:grpSpPr>
        <p:pic>
          <p:nvPicPr>
            <p:cNvPr id="86" name="Picture 85"/>
            <p:cNvPicPr/>
            <p:nvPr/>
          </p:nvPicPr>
          <p:blipFill rotWithShape="1">
            <a:blip r:embed="rId14" cstate="print">
              <a:extLst>
                <a:ext uri="{28A0092B-C50C-407E-A947-70E740481C1C}">
                  <a14:useLocalDpi xmlns:a14="http://schemas.microsoft.com/office/drawing/2010/main" val="0"/>
                </a:ext>
              </a:extLst>
            </a:blip>
            <a:srcRect l="1277" t="11587" r="5319" b="31121"/>
            <a:stretch/>
          </p:blipFill>
          <p:spPr bwMode="auto">
            <a:xfrm>
              <a:off x="2214066" y="13189254"/>
              <a:ext cx="7141036" cy="2894552"/>
            </a:xfrm>
            <a:prstGeom prst="rect">
              <a:avLst/>
            </a:prstGeom>
            <a:ln>
              <a:noFill/>
            </a:ln>
            <a:extLst>
              <a:ext uri="{53640926-AAD7-44D8-BBD7-CCE9431645EC}">
                <a14:shadowObscured xmlns:a14="http://schemas.microsoft.com/office/drawing/2010/main"/>
              </a:ext>
            </a:extLst>
          </p:spPr>
        </p:pic>
        <p:cxnSp>
          <p:nvCxnSpPr>
            <p:cNvPr id="88" name="Straight Connector 87"/>
            <p:cNvCxnSpPr/>
            <p:nvPr/>
          </p:nvCxnSpPr>
          <p:spPr>
            <a:xfrm flipV="1">
              <a:off x="6513844" y="13731695"/>
              <a:ext cx="1063162" cy="483578"/>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flipV="1">
              <a:off x="6688538" y="14050053"/>
              <a:ext cx="831624" cy="260932"/>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flipH="1">
              <a:off x="3553482" y="14636530"/>
              <a:ext cx="444564" cy="3837"/>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flipH="1">
              <a:off x="3789975" y="14713208"/>
              <a:ext cx="331735" cy="412188"/>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pic>
          <p:nvPicPr>
            <p:cNvPr id="85" name="Picture 84"/>
            <p:cNvPicPr/>
            <p:nvPr/>
          </p:nvPicPr>
          <p:blipFill rotWithShape="1">
            <a:blip r:embed="rId15" cstate="print">
              <a:extLst>
                <a:ext uri="{28A0092B-C50C-407E-A947-70E740481C1C}">
                  <a14:useLocalDpi xmlns:a14="http://schemas.microsoft.com/office/drawing/2010/main" val="0"/>
                </a:ext>
              </a:extLst>
            </a:blip>
            <a:srcRect t="14909" r="4980" b="15350"/>
            <a:stretch/>
          </p:blipFill>
          <p:spPr bwMode="auto">
            <a:xfrm>
              <a:off x="7337883" y="11786496"/>
              <a:ext cx="3932900" cy="3734353"/>
            </a:xfrm>
            <a:prstGeom prst="ellipse">
              <a:avLst/>
            </a:prstGeom>
            <a:ln>
              <a:noFill/>
            </a:ln>
            <a:effectLst>
              <a:softEdge rad="112500"/>
            </a:effectLst>
            <a:extLst>
              <a:ext uri="{53640926-AAD7-44D8-BBD7-CCE9431645EC}">
                <a14:shadowObscured xmlns:a14="http://schemas.microsoft.com/office/drawing/2010/main"/>
              </a:ext>
            </a:extLst>
          </p:spPr>
        </p:pic>
        <p:pic>
          <p:nvPicPr>
            <p:cNvPr id="87" name="Picture 86"/>
            <p:cNvPicPr/>
            <p:nvPr/>
          </p:nvPicPr>
          <p:blipFill rotWithShape="1">
            <a:blip r:embed="rId16" cstate="print">
              <a:extLst>
                <a:ext uri="{28A0092B-C50C-407E-A947-70E740481C1C}">
                  <a14:useLocalDpi xmlns:a14="http://schemas.microsoft.com/office/drawing/2010/main" val="0"/>
                </a:ext>
              </a:extLst>
            </a:blip>
            <a:srcRect l="2905" t="8334" b="16312"/>
            <a:stretch/>
          </p:blipFill>
          <p:spPr bwMode="auto">
            <a:xfrm>
              <a:off x="218421" y="13904513"/>
              <a:ext cx="4033686" cy="4050680"/>
            </a:xfrm>
            <a:prstGeom prst="ellipse">
              <a:avLst/>
            </a:prstGeom>
            <a:ln>
              <a:noFill/>
            </a:ln>
            <a:effectLst>
              <a:softEdge rad="112500"/>
            </a:effectLst>
            <a:extLst>
              <a:ext uri="{53640926-AAD7-44D8-BBD7-CCE9431645EC}">
                <a14:shadowObscured xmlns:a14="http://schemas.microsoft.com/office/drawing/2010/main"/>
              </a:ext>
            </a:extLst>
          </p:spPr>
        </p:pic>
      </p:grpSp>
      <p:sp>
        <p:nvSpPr>
          <p:cNvPr id="22" name="TextBox 21"/>
          <p:cNvSpPr txBox="1"/>
          <p:nvPr/>
        </p:nvSpPr>
        <p:spPr>
          <a:xfrm>
            <a:off x="18728896" y="9451670"/>
            <a:ext cx="5326482" cy="1631216"/>
          </a:xfrm>
          <a:prstGeom prst="rect">
            <a:avLst/>
          </a:prstGeom>
          <a:noFill/>
        </p:spPr>
        <p:txBody>
          <a:bodyPr wrap="square" rtlCol="0">
            <a:spAutoFit/>
          </a:bodyPr>
          <a:lstStyle/>
          <a:p>
            <a:r>
              <a:rPr lang="en-US" sz="2000" dirty="0" smtClean="0">
                <a:solidFill>
                  <a:srgbClr val="000000"/>
                </a:solidFill>
              </a:rPr>
              <a:t>Central America including Guatemala, El Salvador, Honduras and Nicaragua (left); The Levant study area including Lebanon, Israel, Jordan, Iraq and Syria (right)</a:t>
            </a:r>
          </a:p>
          <a:p>
            <a:endParaRPr lang="en-US" sz="2000" dirty="0"/>
          </a:p>
        </p:txBody>
      </p:sp>
      <p:sp>
        <p:nvSpPr>
          <p:cNvPr id="24" name="TextBox 23"/>
          <p:cNvSpPr txBox="1"/>
          <p:nvPr/>
        </p:nvSpPr>
        <p:spPr>
          <a:xfrm>
            <a:off x="9130385" y="10822883"/>
            <a:ext cx="519203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17" name="Group 16"/>
          <p:cNvGrpSpPr/>
          <p:nvPr/>
        </p:nvGrpSpPr>
        <p:grpSpPr>
          <a:xfrm>
            <a:off x="9001223" y="11999346"/>
            <a:ext cx="17266116" cy="8526099"/>
            <a:chOff x="11015816" y="15269336"/>
            <a:chExt cx="17266116" cy="8526099"/>
          </a:xfrm>
        </p:grpSpPr>
        <p:sp>
          <p:nvSpPr>
            <p:cNvPr id="46" name="Rectangle 45"/>
            <p:cNvSpPr/>
            <p:nvPr/>
          </p:nvSpPr>
          <p:spPr>
            <a:xfrm rot="1200813">
              <a:off x="14876669" y="17784795"/>
              <a:ext cx="774786" cy="215770"/>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Text Box 31"/>
            <p:cNvSpPr txBox="1"/>
            <p:nvPr/>
          </p:nvSpPr>
          <p:spPr>
            <a:xfrm>
              <a:off x="21054798" y="15463081"/>
              <a:ext cx="1565630" cy="111106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2000" dirty="0">
                  <a:solidFill>
                    <a:srgbClr val="000000"/>
                  </a:solidFill>
                  <a:effectLst/>
                  <a:latin typeface="Garamond"/>
                  <a:ea typeface="Calibri"/>
                  <a:cs typeface="Times New Roman"/>
                </a:rPr>
                <a:t>El Niño</a:t>
              </a:r>
              <a:endParaRPr lang="en-US" sz="2000" dirty="0">
                <a:solidFill>
                  <a:srgbClr val="000000"/>
                </a:solidFill>
                <a:effectLst/>
                <a:ea typeface="Calibri"/>
                <a:cs typeface="Times New Roman"/>
              </a:endParaRPr>
            </a:p>
            <a:p>
              <a:pPr marL="0" marR="0" algn="ctr">
                <a:lnSpc>
                  <a:spcPct val="115000"/>
                </a:lnSpc>
                <a:spcBef>
                  <a:spcPts val="0"/>
                </a:spcBef>
                <a:spcAft>
                  <a:spcPts val="0"/>
                </a:spcAft>
              </a:pPr>
              <a:r>
                <a:rPr lang="en-US" sz="2000" dirty="0">
                  <a:solidFill>
                    <a:srgbClr val="000000"/>
                  </a:solidFill>
                  <a:effectLst/>
                  <a:latin typeface="Garamond"/>
                  <a:ea typeface="Calibri"/>
                  <a:cs typeface="Times New Roman"/>
                </a:rPr>
                <a:t>and</a:t>
              </a:r>
              <a:endParaRPr lang="en-US" sz="2000" dirty="0">
                <a:solidFill>
                  <a:srgbClr val="000000"/>
                </a:solidFill>
                <a:effectLst/>
                <a:ea typeface="Calibri"/>
                <a:cs typeface="Times New Roman"/>
              </a:endParaRPr>
            </a:p>
            <a:p>
              <a:pPr marL="0" marR="0" algn="ctr">
                <a:lnSpc>
                  <a:spcPct val="115000"/>
                </a:lnSpc>
                <a:spcBef>
                  <a:spcPts val="0"/>
                </a:spcBef>
                <a:spcAft>
                  <a:spcPts val="0"/>
                </a:spcAft>
              </a:pPr>
              <a:r>
                <a:rPr lang="en-US" sz="2000" dirty="0">
                  <a:solidFill>
                    <a:srgbClr val="000000"/>
                  </a:solidFill>
                  <a:effectLst/>
                  <a:latin typeface="Garamond"/>
                  <a:ea typeface="Calibri"/>
                  <a:cs typeface="Times New Roman"/>
                </a:rPr>
                <a:t>La Niña</a:t>
              </a:r>
              <a:endParaRPr lang="en-US" sz="2000" dirty="0">
                <a:solidFill>
                  <a:srgbClr val="000000"/>
                </a:solidFill>
                <a:effectLst/>
                <a:ea typeface="Calibri"/>
                <a:cs typeface="Times New Roman"/>
              </a:endParaRPr>
            </a:p>
          </p:txBody>
        </p:sp>
        <p:sp>
          <p:nvSpPr>
            <p:cNvPr id="68" name="Text Box 28"/>
            <p:cNvSpPr txBox="1"/>
            <p:nvPr/>
          </p:nvSpPr>
          <p:spPr>
            <a:xfrm>
              <a:off x="17131612" y="19553963"/>
              <a:ext cx="1668703" cy="2033369"/>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pPr>
              <a:r>
                <a:rPr lang="en-US" sz="2200" dirty="0">
                  <a:solidFill>
                    <a:srgbClr val="000000"/>
                  </a:solidFill>
                  <a:effectLst/>
                  <a:latin typeface="Garamond"/>
                  <a:ea typeface="Calibri"/>
                  <a:cs typeface="Times New Roman"/>
                </a:rPr>
                <a:t>Normal </a:t>
              </a:r>
              <a:endParaRPr lang="en-US" sz="2200" dirty="0" smtClean="0">
                <a:solidFill>
                  <a:srgbClr val="000000"/>
                </a:solidFill>
                <a:effectLst/>
                <a:latin typeface="Garamond"/>
                <a:ea typeface="Calibri"/>
                <a:cs typeface="Times New Roman"/>
              </a:endParaRPr>
            </a:p>
            <a:p>
              <a:pPr marL="0" marR="0" algn="ctr">
                <a:lnSpc>
                  <a:spcPct val="115000"/>
                </a:lnSpc>
                <a:spcBef>
                  <a:spcPts val="0"/>
                </a:spcBef>
              </a:pPr>
              <a:r>
                <a:rPr lang="en-US" sz="2200" dirty="0" smtClean="0">
                  <a:solidFill>
                    <a:srgbClr val="000000"/>
                  </a:solidFill>
                  <a:effectLst/>
                  <a:latin typeface="Garamond"/>
                  <a:ea typeface="Calibri"/>
                  <a:cs typeface="Times New Roman"/>
                </a:rPr>
                <a:t>Difference </a:t>
              </a:r>
              <a:r>
                <a:rPr lang="en-US" sz="2200" dirty="0">
                  <a:solidFill>
                    <a:srgbClr val="000000"/>
                  </a:solidFill>
                  <a:effectLst/>
                  <a:latin typeface="Garamond"/>
                  <a:ea typeface="Calibri"/>
                  <a:cs typeface="Times New Roman"/>
                </a:rPr>
                <a:t>Vegetation Index (NDVI)</a:t>
              </a:r>
              <a:endParaRPr lang="en-US" sz="2200" dirty="0">
                <a:solidFill>
                  <a:srgbClr val="000000"/>
                </a:solidFill>
                <a:effectLst/>
                <a:ea typeface="Calibri"/>
                <a:cs typeface="Times New Roman"/>
              </a:endParaRPr>
            </a:p>
          </p:txBody>
        </p:sp>
        <p:sp>
          <p:nvSpPr>
            <p:cNvPr id="63" name="Text Box 11"/>
            <p:cNvSpPr txBox="1"/>
            <p:nvPr/>
          </p:nvSpPr>
          <p:spPr>
            <a:xfrm>
              <a:off x="14364388" y="19615352"/>
              <a:ext cx="1699562" cy="1123742"/>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1200"/>
                </a:spcBef>
                <a:spcAft>
                  <a:spcPts val="0"/>
                </a:spcAft>
              </a:pPr>
              <a:r>
                <a:rPr lang="en-US" sz="2000" dirty="0">
                  <a:solidFill>
                    <a:srgbClr val="000000"/>
                  </a:solidFill>
                  <a:effectLst/>
                  <a:latin typeface="Garamond"/>
                  <a:ea typeface="Calibri"/>
                  <a:cs typeface="Times New Roman"/>
                </a:rPr>
                <a:t>NOAA </a:t>
              </a:r>
              <a:endParaRPr lang="en-US" sz="2000" dirty="0">
                <a:solidFill>
                  <a:srgbClr val="000000"/>
                </a:solidFill>
                <a:effectLst/>
                <a:ea typeface="Calibri"/>
                <a:cs typeface="Times New Roman"/>
              </a:endParaRPr>
            </a:p>
            <a:p>
              <a:pPr marL="0" marR="0" algn="ctr">
                <a:lnSpc>
                  <a:spcPct val="115000"/>
                </a:lnSpc>
                <a:spcBef>
                  <a:spcPts val="0"/>
                </a:spcBef>
                <a:spcAft>
                  <a:spcPts val="0"/>
                </a:spcAft>
              </a:pPr>
              <a:r>
                <a:rPr lang="en-US" sz="2000" dirty="0">
                  <a:solidFill>
                    <a:srgbClr val="000000"/>
                  </a:solidFill>
                  <a:effectLst/>
                  <a:latin typeface="Garamond"/>
                  <a:ea typeface="Calibri"/>
                  <a:cs typeface="Times New Roman"/>
                </a:rPr>
                <a:t>AVHRR</a:t>
              </a:r>
              <a:endParaRPr lang="en-US" sz="2000" dirty="0">
                <a:solidFill>
                  <a:srgbClr val="000000"/>
                </a:solidFill>
                <a:effectLst/>
                <a:ea typeface="Calibri"/>
                <a:cs typeface="Times New Roman"/>
              </a:endParaRPr>
            </a:p>
          </p:txBody>
        </p:sp>
        <p:sp>
          <p:nvSpPr>
            <p:cNvPr id="64" name="Text Box 27"/>
            <p:cNvSpPr txBox="1"/>
            <p:nvPr/>
          </p:nvSpPr>
          <p:spPr>
            <a:xfrm>
              <a:off x="15639699" y="17932209"/>
              <a:ext cx="1294124" cy="127935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a:solidFill>
                    <a:srgbClr val="000000"/>
                  </a:solidFill>
                  <a:effectLst/>
                  <a:latin typeface="Garamond"/>
                  <a:ea typeface="Calibri"/>
                  <a:cs typeface="Times New Roman"/>
                </a:rPr>
                <a:t>NASA MODIS</a:t>
              </a:r>
              <a:endParaRPr lang="en-US" sz="2000" dirty="0">
                <a:solidFill>
                  <a:srgbClr val="000000"/>
                </a:solidFill>
                <a:effectLst/>
                <a:ea typeface="Calibri"/>
                <a:cs typeface="Times New Roman"/>
              </a:endParaRPr>
            </a:p>
          </p:txBody>
        </p:sp>
        <p:sp>
          <p:nvSpPr>
            <p:cNvPr id="44" name="Rectangle 43"/>
            <p:cNvSpPr/>
            <p:nvPr/>
          </p:nvSpPr>
          <p:spPr>
            <a:xfrm rot="20680538">
              <a:off x="23482114" y="19329367"/>
              <a:ext cx="1331343" cy="204007"/>
            </a:xfrm>
            <a:prstGeom prst="rect">
              <a:avLst/>
            </a:prstGeom>
            <a:solidFill>
              <a:srgbClr val="C25846"/>
            </a:solidFill>
            <a:ln>
              <a:solidFill>
                <a:srgbClr val="C25846"/>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Rectangle 46"/>
            <p:cNvSpPr/>
            <p:nvPr/>
          </p:nvSpPr>
          <p:spPr>
            <a:xfrm>
              <a:off x="19250413" y="20283803"/>
              <a:ext cx="816050" cy="209112"/>
            </a:xfrm>
            <a:prstGeom prst="rect">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Flowchart: Connector 48"/>
            <p:cNvSpPr/>
            <p:nvPr/>
          </p:nvSpPr>
          <p:spPr>
            <a:xfrm>
              <a:off x="11299231" y="15854601"/>
              <a:ext cx="3609508" cy="3569205"/>
            </a:xfrm>
            <a:prstGeom prst="flowChartConnector">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Flowchart: Connector 49"/>
            <p:cNvSpPr/>
            <p:nvPr/>
          </p:nvSpPr>
          <p:spPr>
            <a:xfrm>
              <a:off x="14517648" y="19377567"/>
              <a:ext cx="1380889" cy="1308388"/>
            </a:xfrm>
            <a:prstGeom prst="flowChartConnector">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Flowchart: Connector 50"/>
            <p:cNvSpPr/>
            <p:nvPr/>
          </p:nvSpPr>
          <p:spPr>
            <a:xfrm>
              <a:off x="15523335" y="17647478"/>
              <a:ext cx="1501018" cy="1419832"/>
            </a:xfrm>
            <a:prstGeom prst="flowChartConnector">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Flowchart: Connector 51"/>
            <p:cNvSpPr/>
            <p:nvPr/>
          </p:nvSpPr>
          <p:spPr>
            <a:xfrm>
              <a:off x="20029418" y="18340469"/>
              <a:ext cx="3532362" cy="3492922"/>
            </a:xfrm>
            <a:prstGeom prst="flowChartConnector">
              <a:avLst/>
            </a:prstGeom>
            <a:noFill/>
            <a:ln w="57150">
              <a:solidFill>
                <a:srgbClr val="92D05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n>
                  <a:solidFill>
                    <a:srgbClr val="92D050"/>
                  </a:solidFill>
                </a:ln>
              </a:endParaRPr>
            </a:p>
          </p:txBody>
        </p:sp>
        <p:sp>
          <p:nvSpPr>
            <p:cNvPr id="53" name="Flowchart: Connector 52"/>
            <p:cNvSpPr/>
            <p:nvPr/>
          </p:nvSpPr>
          <p:spPr>
            <a:xfrm>
              <a:off x="24748854" y="17090627"/>
              <a:ext cx="3533078" cy="3493629"/>
            </a:xfrm>
            <a:prstGeom prst="flowChartConnector">
              <a:avLst/>
            </a:prstGeom>
            <a:noFill/>
            <a:ln w="57150">
              <a:solidFill>
                <a:srgbClr val="C25846"/>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Rectangle 53"/>
            <p:cNvSpPr/>
            <p:nvPr/>
          </p:nvSpPr>
          <p:spPr>
            <a:xfrm rot="2696533">
              <a:off x="14107829" y="19192564"/>
              <a:ext cx="728294" cy="259669"/>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accent1"/>
                </a:solidFill>
              </a:endParaRPr>
            </a:p>
          </p:txBody>
        </p:sp>
        <p:sp>
          <p:nvSpPr>
            <p:cNvPr id="55" name="Rectangle 54"/>
            <p:cNvSpPr/>
            <p:nvPr/>
          </p:nvSpPr>
          <p:spPr>
            <a:xfrm rot="3202867">
              <a:off x="16670831" y="19044620"/>
              <a:ext cx="873425" cy="216224"/>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Rectangle 55"/>
            <p:cNvSpPr/>
            <p:nvPr/>
          </p:nvSpPr>
          <p:spPr>
            <a:xfrm rot="914543" flipV="1">
              <a:off x="15806119" y="20338360"/>
              <a:ext cx="867104" cy="225160"/>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Rectangle 56"/>
            <p:cNvSpPr/>
            <p:nvPr/>
          </p:nvSpPr>
          <p:spPr>
            <a:xfrm rot="18770461">
              <a:off x="20810749" y="16652031"/>
              <a:ext cx="507524" cy="210168"/>
            </a:xfrm>
            <a:prstGeom prst="rect">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Rectangle 58"/>
            <p:cNvSpPr/>
            <p:nvPr/>
          </p:nvSpPr>
          <p:spPr>
            <a:xfrm rot="3542035">
              <a:off x="20558070" y="18224212"/>
              <a:ext cx="469551" cy="236497"/>
            </a:xfrm>
            <a:prstGeom prst="rect">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Rectangle 59"/>
            <p:cNvSpPr/>
            <p:nvPr/>
          </p:nvSpPr>
          <p:spPr>
            <a:xfrm rot="16200000">
              <a:off x="26271958" y="20729199"/>
              <a:ext cx="498026" cy="204962"/>
            </a:xfrm>
            <a:prstGeom prst="rect">
              <a:avLst/>
            </a:prstGeom>
            <a:solidFill>
              <a:srgbClr val="C25846"/>
            </a:solidFill>
            <a:ln>
              <a:solidFill>
                <a:srgbClr val="C25846"/>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Text Box 9"/>
            <p:cNvSpPr txBox="1"/>
            <p:nvPr/>
          </p:nvSpPr>
          <p:spPr>
            <a:xfrm rot="19996196">
              <a:off x="11113560" y="15808953"/>
              <a:ext cx="3164352" cy="20715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prstTxWarp prst="textArchUp">
                <a:avLst>
                  <a:gd name="adj" fmla="val 10851162"/>
                </a:avLst>
              </a:prstTxWarp>
              <a:noAutofit/>
            </a:bodyPr>
            <a:lstStyle/>
            <a:p>
              <a:pPr marL="0" marR="0" algn="ctr">
                <a:lnSpc>
                  <a:spcPct val="115000"/>
                </a:lnSpc>
                <a:spcBef>
                  <a:spcPts val="0"/>
                </a:spcBef>
                <a:spcAft>
                  <a:spcPts val="1000"/>
                </a:spcAft>
              </a:pPr>
              <a:r>
                <a:rPr lang="en-US" sz="4600" b="1" dirty="0" smtClean="0">
                  <a:solidFill>
                    <a:srgbClr val="000000"/>
                  </a:solidFill>
                  <a:effectLst/>
                  <a:latin typeface="Garamond"/>
                  <a:ea typeface="Calibri"/>
                  <a:cs typeface="Times New Roman"/>
                </a:rPr>
                <a:t>Data Acquisition</a:t>
              </a:r>
              <a:endParaRPr lang="en-US" sz="4600" dirty="0">
                <a:solidFill>
                  <a:srgbClr val="000000"/>
                </a:solidFill>
                <a:effectLst/>
                <a:ea typeface="Calibri"/>
                <a:cs typeface="Times New Roman"/>
              </a:endParaRPr>
            </a:p>
          </p:txBody>
        </p:sp>
        <p:sp>
          <p:nvSpPr>
            <p:cNvPr id="67" name="Text Box 29"/>
            <p:cNvSpPr txBox="1"/>
            <p:nvPr/>
          </p:nvSpPr>
          <p:spPr>
            <a:xfrm rot="1530936">
              <a:off x="11015816" y="17010078"/>
              <a:ext cx="3515492" cy="25451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prstTxWarp prst="textArchDown">
                <a:avLst>
                  <a:gd name="adj" fmla="val 802831"/>
                </a:avLst>
              </a:prstTxWarp>
              <a:noAutofit/>
            </a:bodyPr>
            <a:lstStyle/>
            <a:p>
              <a:pPr marL="0" marR="0" algn="ctr">
                <a:lnSpc>
                  <a:spcPct val="115000"/>
                </a:lnSpc>
                <a:spcBef>
                  <a:spcPts val="0"/>
                </a:spcBef>
                <a:spcAft>
                  <a:spcPts val="0"/>
                </a:spcAft>
              </a:pPr>
              <a:r>
                <a:rPr lang="en-US" sz="4000" b="1" dirty="0">
                  <a:solidFill>
                    <a:srgbClr val="000000"/>
                  </a:solidFill>
                  <a:effectLst/>
                  <a:latin typeface="Garamond"/>
                  <a:ea typeface="Calibri"/>
                  <a:cs typeface="Times New Roman"/>
                </a:rPr>
                <a:t>Data Processed Using R Programming</a:t>
              </a:r>
              <a:endParaRPr lang="en-US" sz="4000" dirty="0">
                <a:solidFill>
                  <a:srgbClr val="000000"/>
                </a:solidFill>
                <a:effectLst/>
                <a:ea typeface="Calibri"/>
                <a:cs typeface="Times New Roman"/>
              </a:endParaRPr>
            </a:p>
          </p:txBody>
        </p:sp>
        <p:sp>
          <p:nvSpPr>
            <p:cNvPr id="70" name="Text Box 12"/>
            <p:cNvSpPr txBox="1"/>
            <p:nvPr/>
          </p:nvSpPr>
          <p:spPr>
            <a:xfrm>
              <a:off x="19428509" y="17171482"/>
              <a:ext cx="1677075" cy="10237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smtClean="0">
                  <a:solidFill>
                    <a:srgbClr val="000000"/>
                  </a:solidFill>
                  <a:effectLst/>
                  <a:ea typeface="Calibri"/>
                  <a:cs typeface="Times New Roman"/>
                </a:rPr>
                <a:t>Climatologies</a:t>
              </a:r>
              <a:endParaRPr lang="en-US" sz="2000" dirty="0">
                <a:solidFill>
                  <a:srgbClr val="000000"/>
                </a:solidFill>
                <a:effectLst/>
                <a:ea typeface="Calibri"/>
                <a:cs typeface="Times New Roman"/>
              </a:endParaRPr>
            </a:p>
          </p:txBody>
        </p:sp>
        <p:sp>
          <p:nvSpPr>
            <p:cNvPr id="71" name="Text Box 30"/>
            <p:cNvSpPr txBox="1"/>
            <p:nvPr/>
          </p:nvSpPr>
          <p:spPr>
            <a:xfrm rot="424113">
              <a:off x="20085476" y="21114174"/>
              <a:ext cx="2929028" cy="11036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prstTxWarp prst="textArchDown">
                <a:avLst>
                  <a:gd name="adj" fmla="val 21090793"/>
                </a:avLst>
              </a:prstTxWarp>
              <a:noAutofit/>
            </a:bodyPr>
            <a:lstStyle/>
            <a:p>
              <a:pPr marL="0" marR="0" algn="ctr">
                <a:lnSpc>
                  <a:spcPct val="115000"/>
                </a:lnSpc>
                <a:spcBef>
                  <a:spcPts val="0"/>
                </a:spcBef>
                <a:spcAft>
                  <a:spcPts val="1000"/>
                </a:spcAft>
              </a:pPr>
              <a:r>
                <a:rPr lang="en-US" sz="4600" b="1" dirty="0">
                  <a:solidFill>
                    <a:srgbClr val="000000"/>
                  </a:solidFill>
                  <a:effectLst/>
                  <a:latin typeface="Garamond"/>
                  <a:ea typeface="Calibri"/>
                  <a:cs typeface="Times New Roman"/>
                </a:rPr>
                <a:t>Data Analysis</a:t>
              </a:r>
              <a:endParaRPr lang="en-US" sz="4600" dirty="0">
                <a:solidFill>
                  <a:srgbClr val="000000"/>
                </a:solidFill>
                <a:effectLst/>
                <a:ea typeface="Calibri"/>
                <a:cs typeface="Times New Roman"/>
              </a:endParaRPr>
            </a:p>
          </p:txBody>
        </p:sp>
        <p:sp>
          <p:nvSpPr>
            <p:cNvPr id="72" name="Flowchart: Connector 71"/>
            <p:cNvSpPr/>
            <p:nvPr/>
          </p:nvSpPr>
          <p:spPr>
            <a:xfrm>
              <a:off x="19486906" y="16684499"/>
              <a:ext cx="1610438" cy="1534633"/>
            </a:xfrm>
            <a:prstGeom prst="flowChartConnector">
              <a:avLst/>
            </a:prstGeom>
            <a:noFill/>
            <a:ln w="28575">
              <a:solidFill>
                <a:srgbClr val="92D05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Text Box 40"/>
            <p:cNvSpPr txBox="1"/>
            <p:nvPr/>
          </p:nvSpPr>
          <p:spPr>
            <a:xfrm>
              <a:off x="22486237" y="17138191"/>
              <a:ext cx="1802208" cy="105015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pPr>
              <a:r>
                <a:rPr lang="en-US" sz="2000" dirty="0" smtClean="0">
                  <a:solidFill>
                    <a:srgbClr val="000000"/>
                  </a:solidFill>
                  <a:effectLst/>
                  <a:latin typeface="Garamond"/>
                  <a:ea typeface="Calibri"/>
                  <a:cs typeface="Times New Roman"/>
                </a:rPr>
                <a:t>Drought</a:t>
              </a:r>
            </a:p>
            <a:p>
              <a:pPr marL="0" marR="0" algn="ctr">
                <a:lnSpc>
                  <a:spcPct val="115000"/>
                </a:lnSpc>
                <a:spcBef>
                  <a:spcPts val="0"/>
                </a:spcBef>
              </a:pPr>
              <a:r>
                <a:rPr lang="en-US" sz="2000" dirty="0" smtClean="0">
                  <a:solidFill>
                    <a:srgbClr val="000000"/>
                  </a:solidFill>
                  <a:latin typeface="Garamond"/>
                  <a:ea typeface="Calibri"/>
                  <a:cs typeface="Times New Roman"/>
                </a:rPr>
                <a:t>events</a:t>
              </a:r>
              <a:endParaRPr lang="en-US" sz="2000" dirty="0">
                <a:solidFill>
                  <a:srgbClr val="000000"/>
                </a:solidFill>
                <a:effectLst/>
                <a:ea typeface="Calibri"/>
                <a:cs typeface="Times New Roman"/>
              </a:endParaRPr>
            </a:p>
          </p:txBody>
        </p:sp>
        <p:sp>
          <p:nvSpPr>
            <p:cNvPr id="45" name="Flowchart: Connector 44"/>
            <p:cNvSpPr/>
            <p:nvPr/>
          </p:nvSpPr>
          <p:spPr>
            <a:xfrm>
              <a:off x="21033030" y="15269336"/>
              <a:ext cx="1621390" cy="1579318"/>
            </a:xfrm>
            <a:prstGeom prst="flowChartConnector">
              <a:avLst/>
            </a:prstGeom>
            <a:noFill/>
            <a:ln w="28575">
              <a:solidFill>
                <a:srgbClr val="92D05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Flowchart: Connector 60"/>
            <p:cNvSpPr/>
            <p:nvPr/>
          </p:nvSpPr>
          <p:spPr>
            <a:xfrm>
              <a:off x="22560391" y="16749387"/>
              <a:ext cx="1664566" cy="1586739"/>
            </a:xfrm>
            <a:prstGeom prst="flowChartConnector">
              <a:avLst/>
            </a:prstGeom>
            <a:noFill/>
            <a:ln w="28575">
              <a:solidFill>
                <a:srgbClr val="92D05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Text Box 37"/>
            <p:cNvSpPr txBox="1"/>
            <p:nvPr/>
          </p:nvSpPr>
          <p:spPr>
            <a:xfrm rot="3356649">
              <a:off x="25927214" y="17396926"/>
              <a:ext cx="2846558" cy="15968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prstTxWarp prst="textArchUp">
                <a:avLst>
                  <a:gd name="adj" fmla="val 10851162"/>
                </a:avLst>
              </a:prstTxWarp>
              <a:noAutofit/>
            </a:bodyPr>
            <a:lstStyle/>
            <a:p>
              <a:pPr marL="0" marR="0">
                <a:lnSpc>
                  <a:spcPct val="115000"/>
                </a:lnSpc>
                <a:spcBef>
                  <a:spcPts val="0"/>
                </a:spcBef>
                <a:spcAft>
                  <a:spcPts val="1000"/>
                </a:spcAft>
              </a:pPr>
              <a:r>
                <a:rPr lang="en-US" sz="4600" b="1" dirty="0">
                  <a:solidFill>
                    <a:srgbClr val="000000"/>
                  </a:solidFill>
                  <a:effectLst/>
                  <a:latin typeface="Garamond"/>
                  <a:ea typeface="Calibri"/>
                  <a:cs typeface="Times New Roman"/>
                </a:rPr>
                <a:t>End Products</a:t>
              </a:r>
              <a:endParaRPr lang="en-US" sz="4600" dirty="0">
                <a:solidFill>
                  <a:srgbClr val="000000"/>
                </a:solidFill>
                <a:effectLst/>
                <a:ea typeface="Calibri"/>
                <a:cs typeface="Times New Roman"/>
              </a:endParaRPr>
            </a:p>
          </p:txBody>
        </p:sp>
        <p:sp>
          <p:nvSpPr>
            <p:cNvPr id="48" name="Flowchart: Connector 47"/>
            <p:cNvSpPr/>
            <p:nvPr/>
          </p:nvSpPr>
          <p:spPr>
            <a:xfrm>
              <a:off x="25168657" y="21085177"/>
              <a:ext cx="2837165" cy="2710258"/>
            </a:xfrm>
            <a:prstGeom prst="flowChartConnector">
              <a:avLst/>
            </a:prstGeom>
            <a:noFill/>
            <a:ln w="28575">
              <a:solidFill>
                <a:srgbClr val="C25846"/>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Flowchart: Connector 61"/>
            <p:cNvSpPr/>
            <p:nvPr/>
          </p:nvSpPr>
          <p:spPr>
            <a:xfrm>
              <a:off x="16668519" y="19375681"/>
              <a:ext cx="2581894" cy="2393330"/>
            </a:xfrm>
            <a:prstGeom prst="flowChartConnector">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Rectangle 57"/>
            <p:cNvSpPr/>
            <p:nvPr/>
          </p:nvSpPr>
          <p:spPr>
            <a:xfrm rot="18492953">
              <a:off x="22477712" y="18194589"/>
              <a:ext cx="463254" cy="267433"/>
            </a:xfrm>
            <a:prstGeom prst="rect">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3" name="Flowchart: Connector 102"/>
            <p:cNvSpPr/>
            <p:nvPr/>
          </p:nvSpPr>
          <p:spPr>
            <a:xfrm>
              <a:off x="11306537" y="15882258"/>
              <a:ext cx="3560555" cy="3520465"/>
            </a:xfrm>
            <a:prstGeom prst="flowChartConnector">
              <a:avLst/>
            </a:prstGeom>
            <a:blipFill dpi="0" rotWithShape="1">
              <a:blip r:embed="rId17">
                <a:extLst>
                  <a:ext uri="{28A0092B-C50C-407E-A947-70E740481C1C}">
                    <a14:useLocalDpi xmlns:a14="http://schemas.microsoft.com/office/drawing/2010/main" val="0"/>
                  </a:ext>
                </a:extLst>
              </a:blip>
              <a:srcRect/>
              <a:stretch>
                <a:fillRect/>
              </a:stretch>
            </a:blipFill>
            <a:ln w="57150">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aphicFrame>
        <p:nvGraphicFramePr>
          <p:cNvPr id="92" name="Chart 91" title="Central America NDVI Signature Classifications"/>
          <p:cNvGraphicFramePr>
            <a:graphicFrameLocks/>
          </p:cNvGraphicFramePr>
          <p:nvPr>
            <p:extLst>
              <p:ext uri="{D42A27DB-BD31-4B8C-83A1-F6EECF244321}">
                <p14:modId xmlns:p14="http://schemas.microsoft.com/office/powerpoint/2010/main" val="3977574237"/>
              </p:ext>
            </p:extLst>
          </p:nvPr>
        </p:nvGraphicFramePr>
        <p:xfrm>
          <a:off x="694824" y="16596105"/>
          <a:ext cx="9364664" cy="4783724"/>
        </p:xfrm>
        <a:graphic>
          <a:graphicData uri="http://schemas.openxmlformats.org/drawingml/2006/chart">
            <c:chart xmlns:c="http://schemas.openxmlformats.org/drawingml/2006/chart" xmlns:r="http://schemas.openxmlformats.org/officeDocument/2006/relationships" r:id="rId18"/>
          </a:graphicData>
        </a:graphic>
      </p:graphicFrame>
      <p:grpSp>
        <p:nvGrpSpPr>
          <p:cNvPr id="42" name="Group 41"/>
          <p:cNvGrpSpPr/>
          <p:nvPr/>
        </p:nvGrpSpPr>
        <p:grpSpPr>
          <a:xfrm>
            <a:off x="10673016" y="19290315"/>
            <a:ext cx="7010505" cy="8414410"/>
            <a:chOff x="10673016" y="20003530"/>
            <a:chExt cx="7010505" cy="8414410"/>
          </a:xfrm>
        </p:grpSpPr>
        <p:grpSp>
          <p:nvGrpSpPr>
            <p:cNvPr id="9" name="Group 8"/>
            <p:cNvGrpSpPr/>
            <p:nvPr/>
          </p:nvGrpSpPr>
          <p:grpSpPr>
            <a:xfrm>
              <a:off x="10962514" y="20003530"/>
              <a:ext cx="6168540" cy="8414410"/>
              <a:chOff x="10041295" y="20078715"/>
              <a:chExt cx="7372621" cy="10057143"/>
            </a:xfrm>
          </p:grpSpPr>
          <p:pic>
            <p:nvPicPr>
              <p:cNvPr id="1026" name="Picture 2" descr="Z:\NCEI_NASA_DEVELOP\2016SpringTerm\LevantClimate\Data\NDVI\Levant\Trend_images\VPS_Images\Levant_Jan_trend.png"/>
              <p:cNvPicPr>
                <a:picLocks noChangeAspect="1" noChangeArrowheads="1"/>
              </p:cNvPicPr>
              <p:nvPr/>
            </p:nvPicPr>
            <p:blipFill rotWithShape="1">
              <a:blip r:embed="rId19">
                <a:extLst>
                  <a:ext uri="{28A0092B-C50C-407E-A947-70E740481C1C}">
                    <a14:useLocalDpi xmlns:a14="http://schemas.microsoft.com/office/drawing/2010/main" val="0"/>
                  </a:ext>
                </a:extLst>
              </a:blip>
              <a:srcRect l="5132"/>
              <a:stretch/>
            </p:blipFill>
            <p:spPr bwMode="auto">
              <a:xfrm>
                <a:off x="10041295" y="20078715"/>
                <a:ext cx="7372621" cy="100571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NCEI_NASA_DEVELOP\2016SpringTerm\LevantClimate\Deliverables\Deliverable images\Trend_Image_Files\Legend3.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984217" y="24569830"/>
                <a:ext cx="1236983" cy="2002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NCEI_NASA_DEVELOP\2016SpringTerm\LevantClimate\Deliverables\Deliverable images\Trend_Image_Files\Legend4.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979808" y="24397531"/>
                <a:ext cx="547016" cy="18678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Z:\NCEI_NASA_DEVELOP\2016SpringTerm\LevantClimate\Deliverables\Deliverable images\Trend_Image_Files\Legend5.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959469" y="24222993"/>
                <a:ext cx="1276351" cy="1823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NCEI_NASA_DEVELOP\2016SpringTerm\LevantClimate\Deliverables\Deliverable images\Trend_Image_Files\Legend1.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967911" y="24884147"/>
                <a:ext cx="1386639" cy="28703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Z:\NCEI_NASA_DEVELOP\2016SpringTerm\LevantClimate\Deliverables\Deliverable images\Trend_Image_Files\Legend2.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938991" y="24741528"/>
                <a:ext cx="396384" cy="1849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NCEI_NASA_DEVELOP\2016SpringTerm\LevantClimate\Deliverables\Deliverable images\Trend_Image_Files\NorthArrow.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137183" y="26759065"/>
                <a:ext cx="295275" cy="6096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1" name="Straight Connector 20"/>
            <p:cNvCxnSpPr/>
            <p:nvPr/>
          </p:nvCxnSpPr>
          <p:spPr>
            <a:xfrm>
              <a:off x="10962514" y="20785058"/>
              <a:ext cx="0" cy="6818706"/>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673016" y="21095183"/>
              <a:ext cx="7010505" cy="1077218"/>
            </a:xfrm>
            <a:prstGeom prst="rect">
              <a:avLst/>
            </a:prstGeom>
            <a:noFill/>
          </p:spPr>
          <p:txBody>
            <a:bodyPr wrap="square" rtlCol="0">
              <a:spAutoFit/>
            </a:bodyPr>
            <a:lstStyle/>
            <a:p>
              <a:pPr algn="ctr"/>
              <a:r>
                <a:rPr lang="en-US" sz="3200" dirty="0" smtClean="0">
                  <a:solidFill>
                    <a:srgbClr val="000000"/>
                  </a:solidFill>
                </a:rPr>
                <a:t>January NDVI Trends </a:t>
              </a:r>
            </a:p>
            <a:p>
              <a:pPr algn="ctr"/>
              <a:r>
                <a:rPr lang="en-US" sz="3200" dirty="0" smtClean="0">
                  <a:solidFill>
                    <a:srgbClr val="000000"/>
                  </a:solidFill>
                </a:rPr>
                <a:t>1981 - 2014</a:t>
              </a:r>
              <a:endParaRPr lang="en-US" sz="3200" dirty="0">
                <a:solidFill>
                  <a:srgbClr val="000000"/>
                </a:solidFill>
              </a:endParaRPr>
            </a:p>
          </p:txBody>
        </p:sp>
      </p:grpSp>
      <p:sp>
        <p:nvSpPr>
          <p:cNvPr id="39" name="TextBox 38"/>
          <p:cNvSpPr txBox="1"/>
          <p:nvPr/>
        </p:nvSpPr>
        <p:spPr>
          <a:xfrm>
            <a:off x="10864675" y="18850407"/>
            <a:ext cx="6721971" cy="1015663"/>
          </a:xfrm>
          <a:prstGeom prst="rect">
            <a:avLst/>
          </a:prstGeom>
          <a:noFill/>
        </p:spPr>
        <p:txBody>
          <a:bodyPr wrap="square" rtlCol="0">
            <a:spAutoFit/>
          </a:bodyPr>
          <a:lstStyle/>
          <a:p>
            <a:r>
              <a:rPr lang="en-US" sz="2000" dirty="0">
                <a:solidFill>
                  <a:srgbClr val="000000"/>
                </a:solidFill>
              </a:rPr>
              <a:t>The map below displays January trend patterns for the Levant. </a:t>
            </a:r>
          </a:p>
          <a:p>
            <a:r>
              <a:rPr lang="en-US" sz="2000" dirty="0" smtClean="0">
                <a:solidFill>
                  <a:srgbClr val="000000"/>
                </a:solidFill>
              </a:rPr>
              <a:t>Positive trend values reveal areas that have become more green, while negative trend values show areas that are getting less green. </a:t>
            </a:r>
            <a:endParaRPr lang="en-US" sz="2000" dirty="0">
              <a:solidFill>
                <a:srgbClr val="000000"/>
              </a:solidFill>
            </a:endParaRPr>
          </a:p>
        </p:txBody>
      </p:sp>
      <p:sp>
        <p:nvSpPr>
          <p:cNvPr id="43" name="TextBox 42"/>
          <p:cNvSpPr txBox="1"/>
          <p:nvPr/>
        </p:nvSpPr>
        <p:spPr>
          <a:xfrm>
            <a:off x="685412" y="21576170"/>
            <a:ext cx="9196682" cy="1015663"/>
          </a:xfrm>
          <a:prstGeom prst="rect">
            <a:avLst/>
          </a:prstGeom>
          <a:noFill/>
        </p:spPr>
        <p:txBody>
          <a:bodyPr wrap="square" rtlCol="0">
            <a:spAutoFit/>
          </a:bodyPr>
          <a:lstStyle/>
          <a:p>
            <a:r>
              <a:rPr lang="en-US" sz="2000" dirty="0" smtClean="0">
                <a:solidFill>
                  <a:srgbClr val="000000"/>
                </a:solidFill>
              </a:rPr>
              <a:t>Classification </a:t>
            </a:r>
            <a:r>
              <a:rPr lang="en-US" sz="2000" dirty="0">
                <a:solidFill>
                  <a:srgbClr val="000000"/>
                </a:solidFill>
              </a:rPr>
              <a:t>graphs can be used to determine vegetation present throughout the regions and how vegetation varies throughout the year</a:t>
            </a:r>
            <a:r>
              <a:rPr lang="en-US" sz="2000" dirty="0" smtClean="0">
                <a:solidFill>
                  <a:srgbClr val="000000"/>
                </a:solidFill>
              </a:rPr>
              <a:t>. The above graph displays Central America’s primary classification as shrub and grassland.</a:t>
            </a:r>
            <a:endParaRPr lang="en-US" sz="2000" dirty="0">
              <a:solidFill>
                <a:srgbClr val="000000"/>
              </a:solidFill>
            </a:endParaRPr>
          </a:p>
        </p:txBody>
      </p:sp>
      <p:sp>
        <p:nvSpPr>
          <p:cNvPr id="65" name="TextBox 64"/>
          <p:cNvSpPr txBox="1"/>
          <p:nvPr/>
        </p:nvSpPr>
        <p:spPr>
          <a:xfrm>
            <a:off x="1626654" y="16674716"/>
            <a:ext cx="7877553" cy="461665"/>
          </a:xfrm>
          <a:prstGeom prst="rect">
            <a:avLst/>
          </a:prstGeom>
          <a:noFill/>
        </p:spPr>
        <p:txBody>
          <a:bodyPr wrap="square" rtlCol="0">
            <a:spAutoFit/>
          </a:bodyPr>
          <a:lstStyle/>
          <a:p>
            <a:r>
              <a:rPr lang="en-US" sz="2400" dirty="0" smtClean="0">
                <a:solidFill>
                  <a:srgbClr val="000000"/>
                </a:solidFill>
              </a:rPr>
              <a:t>Central America NDVI Signature Classifications 1981 - 2014</a:t>
            </a:r>
            <a:endParaRPr lang="en-US" sz="2400" dirty="0">
              <a:solidFill>
                <a:srgbClr val="000000"/>
              </a:solidFill>
            </a:endParaRPr>
          </a:p>
        </p:txBody>
      </p:sp>
      <p:pic>
        <p:nvPicPr>
          <p:cNvPr id="1034" name="Picture 1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882304" y="26029566"/>
            <a:ext cx="3182648" cy="44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 name="TextBox 92"/>
          <p:cNvSpPr txBox="1"/>
          <p:nvPr/>
        </p:nvSpPr>
        <p:spPr>
          <a:xfrm>
            <a:off x="8364261" y="28177011"/>
            <a:ext cx="8482097" cy="1323439"/>
          </a:xfrm>
          <a:prstGeom prst="rect">
            <a:avLst/>
          </a:prstGeom>
          <a:noFill/>
        </p:spPr>
        <p:txBody>
          <a:bodyPr wrap="square" rtlCol="0">
            <a:spAutoFit/>
          </a:bodyPr>
          <a:lstStyle/>
          <a:p>
            <a:r>
              <a:rPr lang="en-US" sz="2000" dirty="0" smtClean="0">
                <a:solidFill>
                  <a:srgbClr val="000000"/>
                </a:solidFill>
              </a:rPr>
              <a:t>Percent difference maps demonstrate </a:t>
            </a:r>
            <a:r>
              <a:rPr lang="en-US" sz="2000" dirty="0">
                <a:solidFill>
                  <a:srgbClr val="000000"/>
                </a:solidFill>
              </a:rPr>
              <a:t>NDVI changes </a:t>
            </a:r>
            <a:r>
              <a:rPr lang="en-US" sz="2000" dirty="0" smtClean="0">
                <a:solidFill>
                  <a:srgbClr val="000000"/>
                </a:solidFill>
              </a:rPr>
              <a:t>throughout the 33-year study period. The maps to the left displays percent difference for Central America during February. Spring 1998, during the strong 1997-98 El Niño, had a large increase in NDVI values, especially compared to the year prior to the El Niño.</a:t>
            </a:r>
            <a:endParaRPr lang="en-US" sz="2000" dirty="0">
              <a:solidFill>
                <a:srgbClr val="000000"/>
              </a:solidFill>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3986</TotalTime>
  <Words>681</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Arya, Vishal (LARC)[DEVELOP]</cp:lastModifiedBy>
  <cp:revision>287</cp:revision>
  <dcterms:created xsi:type="dcterms:W3CDTF">2015-06-02T14:58:58Z</dcterms:created>
  <dcterms:modified xsi:type="dcterms:W3CDTF">2016-04-08T14:53:35Z</dcterms:modified>
</cp:coreProperties>
</file>