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3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Rapidly Detect </a:t>
            </a:r>
          </a:p>
          <a:p>
            <a:r>
              <a:rPr lang="en-US" dirty="0" smtClean="0"/>
              <a:t>Change </a:t>
            </a:r>
            <a:r>
              <a:rPr lang="en-US" dirty="0"/>
              <a:t>in Wetland Types at a Regional Scale</a:t>
            </a:r>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Albemarle-Pamlico National Estuary Partnership (APNEP)</a:t>
            </a:r>
            <a:endParaRPr lang="en-US" dirty="0" smtClean="0"/>
          </a:p>
          <a:p>
            <a:endParaRPr lang="en-US" dirty="0"/>
          </a:p>
          <a:p>
            <a:endParaRPr lang="en-US" dirty="0" smtClean="0"/>
          </a:p>
          <a:p>
            <a:endParaRPr lang="en-US" dirty="0"/>
          </a:p>
          <a:p>
            <a:endParaRPr lang="en-US" dirty="0" smtClean="0"/>
          </a:p>
          <a:p>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Include anyone who has helped you with the project.</a:t>
            </a:r>
          </a:p>
          <a:p>
            <a:r>
              <a:rPr lang="en-US" dirty="0" smtClean="0"/>
              <a:t>If this is a continuation project, credit the previous team members and contributors.</a:t>
            </a:r>
          </a:p>
          <a:p>
            <a:r>
              <a:rPr lang="en-US" dirty="0" smtClean="0"/>
              <a:t>If you are including affiliations, use DEVELOP as the affiliation for a </a:t>
            </a:r>
            <a:r>
              <a:rPr lang="en-US" dirty="0" err="1" smtClean="0"/>
              <a:t>DEVELOPer</a:t>
            </a:r>
            <a:r>
              <a:rPr lang="en-US" dirty="0" smtClean="0"/>
              <a:t> or former </a:t>
            </a:r>
            <a:r>
              <a:rPr lang="en-US" dirty="0" err="1" smtClean="0"/>
              <a:t>DEVELOPer</a:t>
            </a:r>
            <a:r>
              <a:rPr lang="en-US" dirty="0" smtClean="0"/>
              <a:t>—not their school or former school.</a:t>
            </a:r>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3612216"/>
            <a:ext cx="8229600" cy="14040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21547304"/>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As a result of their sensitivity to sea level rise, wetlands are considered one of the most vulnerable ecosystems to climate change. In addition, wetland extents have diminished over time due to population increases and associated land change patterns. This project, partnered with the Albemarle-Pamlico National Estuary Partnership (APNEP), sought to delimitate wetland extent within the Albemarle-Pamlico watershed from 2000 to 2015 using NASA’s Landsat 5 Thematic mapper(TM), 7 Enhanced Thematic mapper(ETM+), and 8 Operational Land Imager(OLI). Four images (representing spring, summer, fall, and winter) were collected for each year from 2000 to 2015.  Multiple images were used for each year to account for tidal changes and to minimize the noise produced by cloudy imagery.  After pre-processing the images, indices that measure water extent and wetland health were calculated for each image.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This project looked at wetland extent in the Albemarle-Pamlico </a:t>
            </a:r>
            <a:r>
              <a:rPr lang="en-US" dirty="0" smtClean="0"/>
              <a:t>estuary over time.</a:t>
            </a:r>
          </a:p>
          <a:p>
            <a:pPr marL="347663" indent="-347663"/>
            <a:r>
              <a:rPr lang="en-US" dirty="0"/>
              <a:t>Using a dense time-stacking of Landsat Imagery, wetland extent were </a:t>
            </a:r>
            <a:r>
              <a:rPr lang="en-US" dirty="0" smtClean="0"/>
              <a:t>mapped throughout </a:t>
            </a:r>
            <a:r>
              <a:rPr lang="en-US" dirty="0"/>
              <a:t>Albemarle Pamlico watershed between the years 2000 – 2015.</a:t>
            </a:r>
            <a:endParaRPr lang="en-US" dirty="0" smtClean="0"/>
          </a:p>
          <a:p>
            <a:pPr marL="347663" indent="-347663"/>
            <a:r>
              <a:rPr lang="en-US" dirty="0" smtClean="0"/>
              <a:t>Two indices </a:t>
            </a:r>
            <a:r>
              <a:rPr lang="en-US" dirty="0"/>
              <a:t>were used, </a:t>
            </a:r>
            <a:r>
              <a:rPr lang="en-US" dirty="0" smtClean="0"/>
              <a:t>the first </a:t>
            </a:r>
            <a:r>
              <a:rPr lang="en-US" dirty="0"/>
              <a:t>measured change in water extent over the years and </a:t>
            </a:r>
            <a:r>
              <a:rPr lang="en-US" dirty="0" smtClean="0"/>
              <a:t>the other measured </a:t>
            </a:r>
            <a:r>
              <a:rPr lang="en-US" dirty="0"/>
              <a:t>the relative health of the wetlands themselves</a:t>
            </a:r>
            <a:r>
              <a:rPr lang="en-US" dirty="0" smtClean="0"/>
              <a:t>.</a:t>
            </a:r>
          </a:p>
          <a:p>
            <a:pPr marL="347663" indent="-347663"/>
            <a:r>
              <a:rPr lang="en-US" dirty="0"/>
              <a:t>This two pronged approach sought </a:t>
            </a:r>
            <a:r>
              <a:rPr lang="en-US" dirty="0" smtClean="0"/>
              <a:t>to capture </a:t>
            </a:r>
            <a:r>
              <a:rPr lang="en-US" dirty="0"/>
              <a:t>both natural and anthropogenic effects on the Albemarle Pamlico estuary system.</a:t>
            </a:r>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8000" y="1106808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5967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84277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 (USAF)</a:t>
            </a:r>
          </a:p>
          <a:p>
            <a:endParaRPr lang="en-US" sz="2400" dirty="0"/>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0" y="19385319"/>
            <a:ext cx="2237803" cy="2161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7381" y="20401111"/>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127381" y="19652148"/>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5977" y="19659138"/>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443592" y="21544904"/>
            <a:ext cx="2314638" cy="507831"/>
          </a:xfrm>
          <a:prstGeom prst="rect">
            <a:avLst/>
          </a:prstGeom>
          <a:noFill/>
        </p:spPr>
        <p:txBody>
          <a:bodyPr wrap="square" rtlCol="0">
            <a:spAutoFit/>
          </a:bodyPr>
          <a:lstStyle/>
          <a:p>
            <a:r>
              <a:rPr lang="en-US" sz="2700" dirty="0" smtClean="0"/>
              <a:t>Landsat 8 OLI</a:t>
            </a:r>
            <a:endParaRPr lang="en-US" sz="2700" dirty="0"/>
          </a:p>
        </p:txBody>
      </p:sp>
      <p:grpSp>
        <p:nvGrpSpPr>
          <p:cNvPr id="58" name="Group 57"/>
          <p:cNvGrpSpPr/>
          <p:nvPr/>
        </p:nvGrpSpPr>
        <p:grpSpPr>
          <a:xfrm>
            <a:off x="92053" y="11571162"/>
            <a:ext cx="17738747" cy="7519263"/>
            <a:chOff x="92053" y="12485555"/>
            <a:chExt cx="17738747" cy="7519263"/>
          </a:xfrm>
        </p:grpSpPr>
        <p:sp>
          <p:nvSpPr>
            <p:cNvPr id="24" name="TextBox 23"/>
            <p:cNvSpPr txBox="1"/>
            <p:nvPr/>
          </p:nvSpPr>
          <p:spPr>
            <a:xfrm>
              <a:off x="914400" y="1248555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3780952"/>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755833" y="13618477"/>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4" name="Rectangle 53"/>
            <p:cNvSpPr/>
            <p:nvPr/>
          </p:nvSpPr>
          <p:spPr>
            <a:xfrm>
              <a:off x="92053" y="18397829"/>
              <a:ext cx="4130672" cy="830997"/>
            </a:xfrm>
            <a:prstGeom prst="rect">
              <a:avLst/>
            </a:prstGeom>
          </p:spPr>
          <p:txBody>
            <a:bodyPr wrap="square">
              <a:spAutoFit/>
            </a:bodyPr>
            <a:lstStyle/>
            <a:p>
              <a:pPr algn="ctr"/>
              <a:r>
                <a:rPr lang="en-US" sz="2400" dirty="0">
                  <a:latin typeface="Calibri" charset="0"/>
                </a:rPr>
                <a:t>Landsat -5, 7, and 8 scenes(path 15, row, 35) </a:t>
              </a:r>
            </a:p>
          </p:txBody>
        </p:sp>
        <p:sp>
          <p:nvSpPr>
            <p:cNvPr id="55" name="TextBox 54"/>
            <p:cNvSpPr txBox="1"/>
            <p:nvPr/>
          </p:nvSpPr>
          <p:spPr>
            <a:xfrm>
              <a:off x="6285073" y="18427447"/>
              <a:ext cx="3018474" cy="461665"/>
            </a:xfrm>
            <a:prstGeom prst="rect">
              <a:avLst/>
            </a:prstGeom>
            <a:noFill/>
          </p:spPr>
          <p:txBody>
            <a:bodyPr wrap="square" rtlCol="0">
              <a:spAutoFit/>
            </a:bodyPr>
            <a:lstStyle/>
            <a:p>
              <a:r>
                <a:rPr lang="en-US" sz="2400" dirty="0" smtClean="0"/>
                <a:t>Four season acquisition </a:t>
              </a:r>
              <a:endParaRPr lang="en-US" sz="2400" dirty="0"/>
            </a:p>
          </p:txBody>
        </p:sp>
        <p:sp>
          <p:nvSpPr>
            <p:cNvPr id="56" name="Curved Down Arrow 55"/>
            <p:cNvSpPr/>
            <p:nvPr/>
          </p:nvSpPr>
          <p:spPr>
            <a:xfrm>
              <a:off x="3688182" y="13370171"/>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 name="Group 45"/>
            <p:cNvGrpSpPr/>
            <p:nvPr/>
          </p:nvGrpSpPr>
          <p:grpSpPr>
            <a:xfrm>
              <a:off x="9709957" y="14357683"/>
              <a:ext cx="7866862" cy="5647135"/>
              <a:chOff x="9709957" y="14357683"/>
              <a:chExt cx="7866862" cy="5647135"/>
            </a:xfrm>
          </p:grpSpPr>
          <p:sp>
            <p:nvSpPr>
              <p:cNvPr id="21" name="Rectangle 20"/>
              <p:cNvSpPr/>
              <p:nvPr/>
            </p:nvSpPr>
            <p:spPr>
              <a:xfrm>
                <a:off x="10444417" y="18051078"/>
                <a:ext cx="6911187" cy="1953740"/>
              </a:xfrm>
              <a:prstGeom prst="rect">
                <a:avLst/>
              </a:prstGeom>
            </p:spPr>
            <p:txBody>
              <a:bodyPr wrap="none">
                <a:spAutoFit/>
              </a:bodyPr>
              <a:lstStyle/>
              <a:p>
                <a:r>
                  <a:rPr lang="en-US" dirty="0"/>
                  <a:t> </a:t>
                </a:r>
                <a:r>
                  <a:rPr lang="en-US" sz="2400" dirty="0"/>
                  <a:t>Python used for </a:t>
                </a:r>
                <a:r>
                  <a:rPr lang="en-US" sz="2400" dirty="0" smtClean="0"/>
                  <a:t>pre-processing </a:t>
                </a:r>
                <a:r>
                  <a:rPr lang="en-US" sz="2400" dirty="0"/>
                  <a:t>and </a:t>
                </a:r>
                <a:r>
                  <a:rPr lang="en-US" sz="2400" dirty="0" smtClean="0">
                    <a:latin typeface="Calibri" charset="0"/>
                  </a:rPr>
                  <a:t>two </a:t>
                </a:r>
                <a:r>
                  <a:rPr lang="en-US" sz="2400" dirty="0">
                    <a:latin typeface="Calibri" charset="0"/>
                  </a:rPr>
                  <a:t>band indices</a:t>
                </a:r>
                <a:r>
                  <a:rPr lang="en-US" sz="2400" dirty="0"/>
                  <a:t> </a:t>
                </a:r>
              </a:p>
              <a:p>
                <a:endParaRPr lang="en-US" dirty="0"/>
              </a:p>
            </p:txBody>
          </p:sp>
          <p:pic>
            <p:nvPicPr>
              <p:cNvPr id="47" name="Picture 46" descr="Image"/>
              <p:cNvPicPr>
                <a:picLocks noChangeAspect="1"/>
              </p:cNvPicPr>
              <p:nvPr/>
            </p:nvPicPr>
            <p:blipFill>
              <a:blip r:embed="rId6"/>
              <a:stretch>
                <a:fillRect/>
              </a:stretch>
            </p:blipFill>
            <p:spPr>
              <a:xfrm>
                <a:off x="10488238" y="14357683"/>
                <a:ext cx="7088581" cy="2385257"/>
              </a:xfrm>
              <a:prstGeom prst="rect">
                <a:avLst/>
              </a:prstGeom>
            </p:spPr>
          </p:pic>
          <p:sp>
            <p:nvSpPr>
              <p:cNvPr id="57" name="Curved Up Arrow 56"/>
              <p:cNvSpPr/>
              <p:nvPr/>
            </p:nvSpPr>
            <p:spPr>
              <a:xfrm>
                <a:off x="9709957" y="17116963"/>
                <a:ext cx="2690590" cy="7091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4206" y="11780769"/>
            <a:ext cx="8616409" cy="6617060"/>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2427" y="29219762"/>
            <a:ext cx="3238782" cy="4379999"/>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1624</TotalTime>
  <Words>483</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Bakhtiari, Zand M. (LARC-E3)[SSAI DEVELOP]</cp:lastModifiedBy>
  <cp:revision>93</cp:revision>
  <dcterms:created xsi:type="dcterms:W3CDTF">2015-06-02T14:58:58Z</dcterms:created>
  <dcterms:modified xsi:type="dcterms:W3CDTF">2015-06-29T20:38:45Z</dcterms:modified>
</cp:coreProperties>
</file>