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286" r:id="rId3"/>
    <p:sldId id="287" r:id="rId4"/>
    <p:sldId id="288" r:id="rId5"/>
    <p:sldId id="289" r:id="rId6"/>
    <p:sldId id="290" r:id="rId7"/>
    <p:sldId id="297" r:id="rId8"/>
    <p:sldId id="295" r:id="rId9"/>
    <p:sldId id="291" r:id="rId10"/>
    <p:sldId id="294" r:id="rId11"/>
    <p:sldId id="296" r:id="rId12"/>
    <p:sldId id="292" r:id="rId13"/>
    <p:sldId id="293" r:id="rId14"/>
    <p:sldId id="298" r:id="rId15"/>
    <p:sldId id="27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le Keith" initials="AK" lastIdx="11" clrIdx="0"/>
  <p:cmAuthor id="2" name="peter hawman" initials="ph" lastIdx="1" clrIdx="1"/>
  <p:cmAuthor id="3" name="Newtoff, Kiersten (GSFC-6104)[DEVELOP]" initials="NK(" lastIdx="14" clrIdx="2">
    <p:extLst>
      <p:ext uri="{19B8F6BF-5375-455C-9EA6-DF929625EA0E}">
        <p15:presenceInfo xmlns:p15="http://schemas.microsoft.com/office/powerpoint/2012/main" userId="S-1-5-21-330711430-3775241029-4075259233-6331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70815" autoAdjust="0"/>
  </p:normalViewPr>
  <p:slideViewPr>
    <p:cSldViewPr snapToGrid="0">
      <p:cViewPr varScale="1">
        <p:scale>
          <a:sx n="79" d="100"/>
          <a:sy n="79" d="100"/>
        </p:scale>
        <p:origin x="1602" y="9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5-07-01T09:52:24.075" idx="9">
    <p:pos x="540" y="1316"/>
    <p:text>This is the incorrect template, be sure to use the new one.</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15-07-01T09:57:33.689" idx="14">
    <p:pos x="10" y="10"/>
    <p:text>This slide is in the correct template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5-07-01T09:45:54.979" idx="1">
    <p:pos x="1408" y="801"/>
    <p:text>Subtropical?
Font spacing between lines is probably less than one space, may want to spread out</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5-07-01T09:47:30.158" idx="2">
    <p:pos x="2214" y="816"/>
    <p:text>Speaker notes for all slides are required for this deliverable, please fill out before submitting.</p:text>
    <p:extLst>
      <p:ext uri="{C676402C-5697-4E1C-873F-D02D1690AC5C}">
        <p15:threadingInfo xmlns:p15="http://schemas.microsoft.com/office/powerpoint/2012/main" timeZoneBias="240"/>
      </p:ext>
    </p:extLst>
  </p:cm>
  <p:cm authorId="3" dt="2015-07-01T09:47:57.108" idx="3">
    <p:pos x="2727" y="684"/>
    <p:text>Save legend separately</p:text>
    <p:extLst>
      <p:ext uri="{C676402C-5697-4E1C-873F-D02D1690AC5C}">
        <p15:threadingInfo xmlns:p15="http://schemas.microsoft.com/office/powerpoint/2012/main" timeZoneBias="240"/>
      </p:ext>
    </p:extLst>
  </p:cm>
  <p:cm authorId="3" dt="2015-07-01T09:48:12.276" idx="4">
    <p:pos x="3010" y="1867"/>
    <p:text>Align lines of text with first line of each bullet</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5-07-01T09:48:39.892" idx="5">
    <p:pos x="3159" y="1078"/>
    <p:text>Way too many words, "extra" words can go in the speaker notes, only the highlight (5-9 words) should be per bullet point</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15-07-01T09:54:52.026" idx="12">
    <p:pos x="2145" y="886"/>
    <p:text>Since you use some satellites for SLIP and others for DRIP, I would put these on those individual methodology pages.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15-07-01T09:49:42.782" idx="6">
    <p:pos x="2130" y="3604"/>
    <p:text>Maybe use white font for some of these boxes? Some are hard to read.</p:text>
    <p:extLst>
      <p:ext uri="{C676402C-5697-4E1C-873F-D02D1690AC5C}">
        <p15:threadingInfo xmlns:p15="http://schemas.microsoft.com/office/powerpoint/2012/main" timeZoneBias="240"/>
      </p:ext>
    </p:extLst>
  </p:cm>
  <p:cm authorId="3" dt="2015-07-01T09:50:43.170" idx="7">
    <p:pos x="10" y="10"/>
    <p:text>Crop the background image around the landslide and put to the side (maybe top right), it takes away from your flow chart</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15-07-01T09:51:37.294" idx="8">
    <p:pos x="4188" y="440"/>
    <p:text>Deleted the video for space considerations of DEVpedia, but the video isnerted was of the Thailand flooding. In the meantime just put a place holder of "video showing XYZ here"</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15-07-01T09:53:23.280" idx="10">
    <p:pos x="3028" y="886"/>
    <p:text>After you make edits to the poster version, use that in here.</p:text>
    <p:extLst>
      <p:ext uri="{C676402C-5697-4E1C-873F-D02D1690AC5C}">
        <p15:threadingInfo xmlns:p15="http://schemas.microsoft.com/office/powerpoint/2012/main" timeZoneBias="240"/>
      </p:ext>
    </p:extLst>
  </p:cm>
  <p:cm authorId="3" dt="2015-07-01T09:53:52.502" idx="11">
    <p:pos x="4165" y="3520"/>
    <p:text>Since SLIP has its own slides , I would make a slide for DRIP and then another slide of how they integrate (i.e. don't use the flow chart)</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15-07-01T09:56:24.519" idx="13">
    <p:pos x="5939" y="2329"/>
    <p:text>Fonts need to be at least size 20</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08E1A-455A-4C1B-A0BB-5AF0559963B8}" type="doc">
      <dgm:prSet loTypeId="urn:microsoft.com/office/officeart/2005/8/layout/StepDownProcess" loCatId="process" qsTypeId="urn:microsoft.com/office/officeart/2005/8/quickstyle/3d7" qsCatId="3D" csTypeId="urn:microsoft.com/office/officeart/2005/8/colors/colorful1" csCatId="colorful" phldr="1"/>
      <dgm:spPr/>
      <dgm:t>
        <a:bodyPr/>
        <a:lstStyle/>
        <a:p>
          <a:endParaRPr lang="en-US"/>
        </a:p>
      </dgm:t>
    </dgm:pt>
    <dgm:pt modelId="{52D9F689-E2B1-4A3F-A941-87A0352625B2}">
      <dgm:prSet phldrT="[Text]"/>
      <dgm:spPr/>
      <dgm:t>
        <a:bodyPr/>
        <a:lstStyle/>
        <a:p>
          <a:r>
            <a:rPr lang="en-US" dirty="0" smtClean="0"/>
            <a:t>Data Collection</a:t>
          </a:r>
          <a:endParaRPr lang="en-US" dirty="0"/>
        </a:p>
      </dgm:t>
    </dgm:pt>
    <dgm:pt modelId="{0F0986C7-58EF-4C9C-B068-1C1E6AA2906E}" type="parTrans" cxnId="{983EEB3A-9687-4117-B15D-AC76854CAE6A}">
      <dgm:prSet/>
      <dgm:spPr/>
      <dgm:t>
        <a:bodyPr/>
        <a:lstStyle/>
        <a:p>
          <a:endParaRPr lang="en-US"/>
        </a:p>
      </dgm:t>
    </dgm:pt>
    <dgm:pt modelId="{360E92FD-089A-49EA-9817-0E433878ACAB}" type="sibTrans" cxnId="{983EEB3A-9687-4117-B15D-AC76854CAE6A}">
      <dgm:prSet/>
      <dgm:spPr/>
      <dgm:t>
        <a:bodyPr/>
        <a:lstStyle/>
        <a:p>
          <a:endParaRPr lang="en-US"/>
        </a:p>
      </dgm:t>
    </dgm:pt>
    <dgm:pt modelId="{E1FD6750-BFAE-4713-974E-5C04C6644491}">
      <dgm:prSet phldrT="[Text]" custT="1"/>
      <dgm:spPr/>
      <dgm:t>
        <a:bodyPr/>
        <a:lstStyle/>
        <a:p>
          <a:pPr algn="ctr"/>
          <a:r>
            <a:rPr lang="en-US" sz="1300" dirty="0" smtClean="0"/>
            <a:t>Collect Landsat scenes and extract R, IR,SWIR and QA bands </a:t>
          </a:r>
          <a:endParaRPr lang="en-US" sz="1300" dirty="0"/>
        </a:p>
      </dgm:t>
    </dgm:pt>
    <dgm:pt modelId="{B3E7A7C6-F08C-46B5-82EF-AB759F864553}" type="parTrans" cxnId="{DA8B2641-62D6-4277-B728-E7950265D50E}">
      <dgm:prSet/>
      <dgm:spPr/>
      <dgm:t>
        <a:bodyPr/>
        <a:lstStyle/>
        <a:p>
          <a:endParaRPr lang="en-US"/>
        </a:p>
      </dgm:t>
    </dgm:pt>
    <dgm:pt modelId="{377BD934-08E6-4D9F-8952-15783DA14A9E}" type="sibTrans" cxnId="{DA8B2641-62D6-4277-B728-E7950265D50E}">
      <dgm:prSet/>
      <dgm:spPr/>
      <dgm:t>
        <a:bodyPr/>
        <a:lstStyle/>
        <a:p>
          <a:endParaRPr lang="en-US"/>
        </a:p>
      </dgm:t>
    </dgm:pt>
    <dgm:pt modelId="{0402595F-5C95-4FD3-BE69-8C54802339AB}">
      <dgm:prSet phldrT="[Text]"/>
      <dgm:spPr/>
      <dgm:t>
        <a:bodyPr/>
        <a:lstStyle/>
        <a:p>
          <a:r>
            <a:rPr lang="en-US" dirty="0" smtClean="0"/>
            <a:t>Cloud Mask</a:t>
          </a:r>
          <a:endParaRPr lang="en-US" dirty="0"/>
        </a:p>
      </dgm:t>
    </dgm:pt>
    <dgm:pt modelId="{D1D17843-09C8-4173-8220-53D90C948F98}" type="parTrans" cxnId="{6E5CE664-13B1-4D5F-A6A8-A9E0A47F6795}">
      <dgm:prSet/>
      <dgm:spPr/>
      <dgm:t>
        <a:bodyPr/>
        <a:lstStyle/>
        <a:p>
          <a:endParaRPr lang="en-US"/>
        </a:p>
      </dgm:t>
    </dgm:pt>
    <dgm:pt modelId="{93054DBC-A1BA-4358-894A-DBFCBEFF4E5A}" type="sibTrans" cxnId="{6E5CE664-13B1-4D5F-A6A8-A9E0A47F6795}">
      <dgm:prSet/>
      <dgm:spPr/>
      <dgm:t>
        <a:bodyPr/>
        <a:lstStyle/>
        <a:p>
          <a:endParaRPr lang="en-US"/>
        </a:p>
      </dgm:t>
    </dgm:pt>
    <dgm:pt modelId="{9B2DD2F7-6BFC-4722-8AFC-87B462314339}">
      <dgm:prSet phldrT="[Text]" custT="1"/>
      <dgm:spPr/>
      <dgm:t>
        <a:bodyPr/>
        <a:lstStyle/>
        <a:p>
          <a:pPr algn="ctr"/>
          <a:r>
            <a:rPr lang="en-US" sz="1300" dirty="0" smtClean="0">
              <a:solidFill>
                <a:schemeClr val="bg1"/>
              </a:solidFill>
            </a:rPr>
            <a:t>Use the QA Band to Remove Clouds from the R, IR, and SWIR images</a:t>
          </a:r>
          <a:endParaRPr lang="en-US" sz="1300" dirty="0">
            <a:solidFill>
              <a:schemeClr val="bg1"/>
            </a:solidFill>
          </a:endParaRPr>
        </a:p>
      </dgm:t>
    </dgm:pt>
    <dgm:pt modelId="{465C6871-64B3-4620-A268-58ACE3A70DC3}" type="parTrans" cxnId="{DFB14342-7E52-4CBF-8DFF-75679A75241B}">
      <dgm:prSet/>
      <dgm:spPr/>
      <dgm:t>
        <a:bodyPr/>
        <a:lstStyle/>
        <a:p>
          <a:endParaRPr lang="en-US"/>
        </a:p>
      </dgm:t>
    </dgm:pt>
    <dgm:pt modelId="{735D2568-2874-4318-9899-9F7869DA50E8}" type="sibTrans" cxnId="{DFB14342-7E52-4CBF-8DFF-75679A75241B}">
      <dgm:prSet/>
      <dgm:spPr/>
      <dgm:t>
        <a:bodyPr/>
        <a:lstStyle/>
        <a:p>
          <a:endParaRPr lang="en-US"/>
        </a:p>
      </dgm:t>
    </dgm:pt>
    <dgm:pt modelId="{BB6B9915-0524-4DED-AD75-FC9603E48D0B}">
      <dgm:prSet phldrT="[Text]"/>
      <dgm:spPr>
        <a:solidFill>
          <a:srgbClr val="FF0000"/>
        </a:solidFill>
      </dgm:spPr>
      <dgm:t>
        <a:bodyPr/>
        <a:lstStyle/>
        <a:p>
          <a:r>
            <a:rPr lang="en-US" dirty="0" smtClean="0"/>
            <a:t>Red Increase</a:t>
          </a:r>
          <a:endParaRPr lang="en-US" dirty="0"/>
        </a:p>
      </dgm:t>
    </dgm:pt>
    <dgm:pt modelId="{F8444689-CBE4-4D46-9A66-0DD66C75A372}" type="parTrans" cxnId="{1E334945-FDB8-4F13-8E2A-1A8F9B2C343E}">
      <dgm:prSet/>
      <dgm:spPr/>
      <dgm:t>
        <a:bodyPr/>
        <a:lstStyle/>
        <a:p>
          <a:endParaRPr lang="en-US"/>
        </a:p>
      </dgm:t>
    </dgm:pt>
    <dgm:pt modelId="{A3614A7F-431A-4D0E-8943-85190230E827}" type="sibTrans" cxnId="{1E334945-FDB8-4F13-8E2A-1A8F9B2C343E}">
      <dgm:prSet/>
      <dgm:spPr/>
      <dgm:t>
        <a:bodyPr/>
        <a:lstStyle/>
        <a:p>
          <a:endParaRPr lang="en-US"/>
        </a:p>
      </dgm:t>
    </dgm:pt>
    <dgm:pt modelId="{0C7BC25B-EA11-4CF8-BA50-E01CA011A43A}">
      <dgm:prSet phldrT="[Text]" custT="1"/>
      <dgm:spPr/>
      <dgm:t>
        <a:bodyPr/>
        <a:lstStyle/>
        <a:p>
          <a:pPr algn="ctr"/>
          <a:r>
            <a:rPr lang="en-US" sz="1300" dirty="0" smtClean="0">
              <a:solidFill>
                <a:schemeClr val="bg1"/>
              </a:solidFill>
            </a:rPr>
            <a:t>Calculate percent change between two  Red images</a:t>
          </a:r>
          <a:endParaRPr lang="en-US" sz="1300" dirty="0">
            <a:solidFill>
              <a:schemeClr val="bg1"/>
            </a:solidFill>
          </a:endParaRPr>
        </a:p>
      </dgm:t>
    </dgm:pt>
    <dgm:pt modelId="{18311BF5-9BF3-4216-B936-A96A7F7F4B99}" type="parTrans" cxnId="{2D8FA450-C736-4643-BB0F-6D86EA0554DB}">
      <dgm:prSet/>
      <dgm:spPr/>
      <dgm:t>
        <a:bodyPr/>
        <a:lstStyle/>
        <a:p>
          <a:endParaRPr lang="en-US"/>
        </a:p>
      </dgm:t>
    </dgm:pt>
    <dgm:pt modelId="{D667336C-506E-4368-843B-7726FC1CF3A4}" type="sibTrans" cxnId="{2D8FA450-C736-4643-BB0F-6D86EA0554DB}">
      <dgm:prSet/>
      <dgm:spPr/>
      <dgm:t>
        <a:bodyPr/>
        <a:lstStyle/>
        <a:p>
          <a:endParaRPr lang="en-US"/>
        </a:p>
      </dgm:t>
    </dgm:pt>
    <dgm:pt modelId="{6FCA023D-FC56-482E-9235-C8843D840582}">
      <dgm:prSet phldrT="[Text]" custT="1"/>
      <dgm:spPr/>
      <dgm:t>
        <a:bodyPr/>
        <a:lstStyle/>
        <a:p>
          <a:pPr algn="ctr"/>
          <a:r>
            <a:rPr lang="en-US" sz="1300" dirty="0" smtClean="0"/>
            <a:t>Remove pixels with slopes lower than 15%</a:t>
          </a:r>
          <a:endParaRPr lang="en-US" sz="1300" dirty="0"/>
        </a:p>
      </dgm:t>
    </dgm:pt>
    <dgm:pt modelId="{B2DF4A80-8020-441C-A050-2841CE373DBE}" type="parTrans" cxnId="{730CDA40-A164-4B97-A8B4-B50E5240FD88}">
      <dgm:prSet/>
      <dgm:spPr/>
      <dgm:t>
        <a:bodyPr/>
        <a:lstStyle/>
        <a:p>
          <a:endParaRPr lang="en-US"/>
        </a:p>
      </dgm:t>
    </dgm:pt>
    <dgm:pt modelId="{B15D6E4D-B400-4545-9F2F-46DD96E4A3D6}" type="sibTrans" cxnId="{730CDA40-A164-4B97-A8B4-B50E5240FD88}">
      <dgm:prSet/>
      <dgm:spPr/>
      <dgm:t>
        <a:bodyPr/>
        <a:lstStyle/>
        <a:p>
          <a:endParaRPr lang="en-US"/>
        </a:p>
      </dgm:t>
    </dgm:pt>
    <dgm:pt modelId="{6A5AB62D-6F4F-41A0-97CC-36EACB2D3E9B}">
      <dgm:prSet phldrT="[Text]"/>
      <dgm:spPr/>
      <dgm:t>
        <a:bodyPr/>
        <a:lstStyle/>
        <a:p>
          <a:r>
            <a:rPr lang="en-US" dirty="0" smtClean="0"/>
            <a:t>Remove Flat Terrain</a:t>
          </a:r>
          <a:endParaRPr lang="en-US" dirty="0"/>
        </a:p>
      </dgm:t>
    </dgm:pt>
    <dgm:pt modelId="{E97B2BA7-DEB3-4785-85E4-00B6CA1860C7}" type="parTrans" cxnId="{75EB3715-5ADD-4841-9A6A-9678AF43545B}">
      <dgm:prSet/>
      <dgm:spPr/>
      <dgm:t>
        <a:bodyPr/>
        <a:lstStyle/>
        <a:p>
          <a:endParaRPr lang="en-US"/>
        </a:p>
      </dgm:t>
    </dgm:pt>
    <dgm:pt modelId="{A27EA6D3-7358-49F7-B469-9A6EBD1378A8}" type="sibTrans" cxnId="{75EB3715-5ADD-4841-9A6A-9678AF43545B}">
      <dgm:prSet/>
      <dgm:spPr/>
      <dgm:t>
        <a:bodyPr/>
        <a:lstStyle/>
        <a:p>
          <a:endParaRPr lang="en-US"/>
        </a:p>
      </dgm:t>
    </dgm:pt>
    <dgm:pt modelId="{98A8A9ED-2D72-4DA5-9681-ED6D38FE7A6D}">
      <dgm:prSet phldrT="[Text]"/>
      <dgm:spPr/>
      <dgm:t>
        <a:bodyPr/>
        <a:lstStyle/>
        <a:p>
          <a:r>
            <a:rPr lang="en-US" dirty="0" smtClean="0"/>
            <a:t>Moisture Index</a:t>
          </a:r>
          <a:endParaRPr lang="en-US" dirty="0"/>
        </a:p>
      </dgm:t>
    </dgm:pt>
    <dgm:pt modelId="{6FC10C47-1599-4CFA-A3F1-E509022B4A2A}" type="parTrans" cxnId="{46B586FC-F9EB-4592-8CB6-E733F5F376D5}">
      <dgm:prSet/>
      <dgm:spPr/>
      <dgm:t>
        <a:bodyPr/>
        <a:lstStyle/>
        <a:p>
          <a:endParaRPr lang="en-US"/>
        </a:p>
      </dgm:t>
    </dgm:pt>
    <dgm:pt modelId="{FB277920-984A-47DD-B46B-4A6D5550742A}" type="sibTrans" cxnId="{46B586FC-F9EB-4592-8CB6-E733F5F376D5}">
      <dgm:prSet/>
      <dgm:spPr/>
      <dgm:t>
        <a:bodyPr/>
        <a:lstStyle/>
        <a:p>
          <a:endParaRPr lang="en-US"/>
        </a:p>
      </dgm:t>
    </dgm:pt>
    <dgm:pt modelId="{505BA614-7B47-40F4-BDC5-9CB7AEE93519}">
      <dgm:prSet phldrT="[Text]" custT="1"/>
      <dgm:spPr/>
      <dgm:t>
        <a:bodyPr/>
        <a:lstStyle/>
        <a:p>
          <a:pPr algn="ctr"/>
          <a:r>
            <a:rPr lang="en-US" sz="1300" dirty="0" smtClean="0">
              <a:solidFill>
                <a:schemeClr val="bg1"/>
              </a:solidFill>
            </a:rPr>
            <a:t>Calculate areas that become moist using the IR and SWIR bands, comparing two images</a:t>
          </a:r>
          <a:endParaRPr lang="en-US" sz="1300" dirty="0">
            <a:solidFill>
              <a:schemeClr val="bg1"/>
            </a:solidFill>
          </a:endParaRPr>
        </a:p>
      </dgm:t>
    </dgm:pt>
    <dgm:pt modelId="{78C11E72-6E7E-4CAE-8555-D60A7795AD8C}" type="parTrans" cxnId="{38C913AA-EAFE-4EB4-B332-35E2704DEBF3}">
      <dgm:prSet/>
      <dgm:spPr/>
      <dgm:t>
        <a:bodyPr/>
        <a:lstStyle/>
        <a:p>
          <a:endParaRPr lang="en-US"/>
        </a:p>
      </dgm:t>
    </dgm:pt>
    <dgm:pt modelId="{8DB432AD-6AFF-4ADA-B5B1-78F3FA3693D5}" type="sibTrans" cxnId="{38C913AA-EAFE-4EB4-B332-35E2704DEBF3}">
      <dgm:prSet/>
      <dgm:spPr/>
      <dgm:t>
        <a:bodyPr/>
        <a:lstStyle/>
        <a:p>
          <a:endParaRPr lang="en-US"/>
        </a:p>
      </dgm:t>
    </dgm:pt>
    <dgm:pt modelId="{A9923C69-CF7A-45B1-A9DD-6AD7A047CFC7}" type="pres">
      <dgm:prSet presAssocID="{50808E1A-455A-4C1B-A0BB-5AF0559963B8}" presName="rootnode" presStyleCnt="0">
        <dgm:presLayoutVars>
          <dgm:chMax/>
          <dgm:chPref/>
          <dgm:dir/>
          <dgm:animLvl val="lvl"/>
        </dgm:presLayoutVars>
      </dgm:prSet>
      <dgm:spPr/>
      <dgm:t>
        <a:bodyPr/>
        <a:lstStyle/>
        <a:p>
          <a:endParaRPr lang="en-US"/>
        </a:p>
      </dgm:t>
    </dgm:pt>
    <dgm:pt modelId="{C46D25F3-A047-46F9-9BAE-B9E6F9159BA6}" type="pres">
      <dgm:prSet presAssocID="{52D9F689-E2B1-4A3F-A941-87A0352625B2}" presName="composite" presStyleCnt="0"/>
      <dgm:spPr/>
    </dgm:pt>
    <dgm:pt modelId="{68D909F5-54A3-4F0A-9BAD-44C0F81FF9BD}" type="pres">
      <dgm:prSet presAssocID="{52D9F689-E2B1-4A3F-A941-87A0352625B2}" presName="bentUpArrow1" presStyleLbl="alignImgPlace1" presStyleIdx="0" presStyleCnt="4"/>
      <dgm:spPr/>
      <dgm:t>
        <a:bodyPr/>
        <a:lstStyle/>
        <a:p>
          <a:endParaRPr lang="en-US"/>
        </a:p>
      </dgm:t>
    </dgm:pt>
    <dgm:pt modelId="{83A4BCAF-C95A-4A1C-97D7-6D4E7490D876}" type="pres">
      <dgm:prSet presAssocID="{52D9F689-E2B1-4A3F-A941-87A0352625B2}" presName="ParentText" presStyleLbl="node1" presStyleIdx="0" presStyleCnt="5">
        <dgm:presLayoutVars>
          <dgm:chMax val="1"/>
          <dgm:chPref val="1"/>
          <dgm:bulletEnabled val="1"/>
        </dgm:presLayoutVars>
      </dgm:prSet>
      <dgm:spPr/>
      <dgm:t>
        <a:bodyPr/>
        <a:lstStyle/>
        <a:p>
          <a:endParaRPr lang="en-US"/>
        </a:p>
      </dgm:t>
    </dgm:pt>
    <dgm:pt modelId="{2190E8CE-B76A-422F-AE86-482CE4232471}" type="pres">
      <dgm:prSet presAssocID="{52D9F689-E2B1-4A3F-A941-87A0352625B2}" presName="ChildText" presStyleLbl="revTx" presStyleIdx="0" presStyleCnt="5" custScaleX="135697" custLinFactNeighborX="27447">
        <dgm:presLayoutVars>
          <dgm:chMax val="0"/>
          <dgm:chPref val="0"/>
          <dgm:bulletEnabled val="1"/>
        </dgm:presLayoutVars>
      </dgm:prSet>
      <dgm:spPr/>
      <dgm:t>
        <a:bodyPr/>
        <a:lstStyle/>
        <a:p>
          <a:endParaRPr lang="en-US"/>
        </a:p>
      </dgm:t>
    </dgm:pt>
    <dgm:pt modelId="{9C20F328-2AE1-4D0C-9D46-A3C4EEA1A762}" type="pres">
      <dgm:prSet presAssocID="{360E92FD-089A-49EA-9817-0E433878ACAB}" presName="sibTrans" presStyleCnt="0"/>
      <dgm:spPr/>
    </dgm:pt>
    <dgm:pt modelId="{7B6A012D-68A8-40F9-8D7D-3330D36D8428}" type="pres">
      <dgm:prSet presAssocID="{0402595F-5C95-4FD3-BE69-8C54802339AB}" presName="composite" presStyleCnt="0"/>
      <dgm:spPr/>
    </dgm:pt>
    <dgm:pt modelId="{C21FF886-7C2F-473A-B112-0A613E5ACE18}" type="pres">
      <dgm:prSet presAssocID="{0402595F-5C95-4FD3-BE69-8C54802339AB}" presName="bentUpArrow1" presStyleLbl="alignImgPlace1" presStyleIdx="1" presStyleCnt="4"/>
      <dgm:spPr/>
    </dgm:pt>
    <dgm:pt modelId="{D3F07E52-7D4C-472F-A871-0A2B694F61E9}" type="pres">
      <dgm:prSet presAssocID="{0402595F-5C95-4FD3-BE69-8C54802339AB}" presName="ParentText" presStyleLbl="node1" presStyleIdx="1" presStyleCnt="5">
        <dgm:presLayoutVars>
          <dgm:chMax val="1"/>
          <dgm:chPref val="1"/>
          <dgm:bulletEnabled val="1"/>
        </dgm:presLayoutVars>
      </dgm:prSet>
      <dgm:spPr/>
      <dgm:t>
        <a:bodyPr/>
        <a:lstStyle/>
        <a:p>
          <a:endParaRPr lang="en-US"/>
        </a:p>
      </dgm:t>
    </dgm:pt>
    <dgm:pt modelId="{A0DD6A02-9A2F-465A-ADB4-4869B5600671}" type="pres">
      <dgm:prSet presAssocID="{0402595F-5C95-4FD3-BE69-8C54802339AB}" presName="ChildText" presStyleLbl="revTx" presStyleIdx="1" presStyleCnt="5" custScaleX="135697" custLinFactNeighborX="17534">
        <dgm:presLayoutVars>
          <dgm:chMax val="0"/>
          <dgm:chPref val="0"/>
          <dgm:bulletEnabled val="1"/>
        </dgm:presLayoutVars>
      </dgm:prSet>
      <dgm:spPr/>
      <dgm:t>
        <a:bodyPr/>
        <a:lstStyle/>
        <a:p>
          <a:endParaRPr lang="en-US"/>
        </a:p>
      </dgm:t>
    </dgm:pt>
    <dgm:pt modelId="{26271B38-21C5-46DB-B362-CA4ED7840F26}" type="pres">
      <dgm:prSet presAssocID="{93054DBC-A1BA-4358-894A-DBFCBEFF4E5A}" presName="sibTrans" presStyleCnt="0"/>
      <dgm:spPr/>
    </dgm:pt>
    <dgm:pt modelId="{AB9D90C0-552D-4026-A0DC-F8B6069CBDE7}" type="pres">
      <dgm:prSet presAssocID="{BB6B9915-0524-4DED-AD75-FC9603E48D0B}" presName="composite" presStyleCnt="0"/>
      <dgm:spPr/>
    </dgm:pt>
    <dgm:pt modelId="{CA49AA41-E8ED-4C2F-BB84-B8D2D0137098}" type="pres">
      <dgm:prSet presAssocID="{BB6B9915-0524-4DED-AD75-FC9603E48D0B}" presName="bentUpArrow1" presStyleLbl="alignImgPlace1" presStyleIdx="2" presStyleCnt="4"/>
      <dgm:spPr/>
    </dgm:pt>
    <dgm:pt modelId="{84F76CDE-963E-4209-82AB-03723255EF0B}" type="pres">
      <dgm:prSet presAssocID="{BB6B9915-0524-4DED-AD75-FC9603E48D0B}" presName="ParentText" presStyleLbl="node1" presStyleIdx="2" presStyleCnt="5">
        <dgm:presLayoutVars>
          <dgm:chMax val="1"/>
          <dgm:chPref val="1"/>
          <dgm:bulletEnabled val="1"/>
        </dgm:presLayoutVars>
      </dgm:prSet>
      <dgm:spPr/>
      <dgm:t>
        <a:bodyPr/>
        <a:lstStyle/>
        <a:p>
          <a:endParaRPr lang="en-US"/>
        </a:p>
      </dgm:t>
    </dgm:pt>
    <dgm:pt modelId="{5A7085F2-4C16-4AD6-826C-54E84AE7EA76}" type="pres">
      <dgm:prSet presAssocID="{BB6B9915-0524-4DED-AD75-FC9603E48D0B}" presName="ChildText" presStyleLbl="revTx" presStyleIdx="2" presStyleCnt="5" custScaleX="135697" custLinFactNeighborX="17534">
        <dgm:presLayoutVars>
          <dgm:chMax val="0"/>
          <dgm:chPref val="0"/>
          <dgm:bulletEnabled val="1"/>
        </dgm:presLayoutVars>
      </dgm:prSet>
      <dgm:spPr/>
      <dgm:t>
        <a:bodyPr/>
        <a:lstStyle/>
        <a:p>
          <a:endParaRPr lang="en-US"/>
        </a:p>
      </dgm:t>
    </dgm:pt>
    <dgm:pt modelId="{F7D68B19-B8B9-4A96-B8A4-62C54B0A2D81}" type="pres">
      <dgm:prSet presAssocID="{A3614A7F-431A-4D0E-8943-85190230E827}" presName="sibTrans" presStyleCnt="0"/>
      <dgm:spPr/>
    </dgm:pt>
    <dgm:pt modelId="{74E3A28D-B5D3-4327-A2C7-199546D8C564}" type="pres">
      <dgm:prSet presAssocID="{98A8A9ED-2D72-4DA5-9681-ED6D38FE7A6D}" presName="composite" presStyleCnt="0"/>
      <dgm:spPr/>
    </dgm:pt>
    <dgm:pt modelId="{1C5F0A23-D37B-42EE-BCEB-537D91223271}" type="pres">
      <dgm:prSet presAssocID="{98A8A9ED-2D72-4DA5-9681-ED6D38FE7A6D}" presName="bentUpArrow1" presStyleLbl="alignImgPlace1" presStyleIdx="3" presStyleCnt="4"/>
      <dgm:spPr/>
    </dgm:pt>
    <dgm:pt modelId="{35468A9D-7B18-406F-98FF-9A463E20F51F}" type="pres">
      <dgm:prSet presAssocID="{98A8A9ED-2D72-4DA5-9681-ED6D38FE7A6D}" presName="ParentText" presStyleLbl="node1" presStyleIdx="3" presStyleCnt="5">
        <dgm:presLayoutVars>
          <dgm:chMax val="1"/>
          <dgm:chPref val="1"/>
          <dgm:bulletEnabled val="1"/>
        </dgm:presLayoutVars>
      </dgm:prSet>
      <dgm:spPr/>
      <dgm:t>
        <a:bodyPr/>
        <a:lstStyle/>
        <a:p>
          <a:endParaRPr lang="en-US"/>
        </a:p>
      </dgm:t>
    </dgm:pt>
    <dgm:pt modelId="{36CBCD49-5F70-4FC9-BA5C-FE42475C2085}" type="pres">
      <dgm:prSet presAssocID="{98A8A9ED-2D72-4DA5-9681-ED6D38FE7A6D}" presName="ChildText" presStyleLbl="revTx" presStyleIdx="3" presStyleCnt="5" custScaleX="135697" custLinFactNeighborX="17534">
        <dgm:presLayoutVars>
          <dgm:chMax val="0"/>
          <dgm:chPref val="0"/>
          <dgm:bulletEnabled val="1"/>
        </dgm:presLayoutVars>
      </dgm:prSet>
      <dgm:spPr/>
      <dgm:t>
        <a:bodyPr/>
        <a:lstStyle/>
        <a:p>
          <a:endParaRPr lang="en-US"/>
        </a:p>
      </dgm:t>
    </dgm:pt>
    <dgm:pt modelId="{C802BF9F-BFF9-47E3-92D4-035AA9809C0D}" type="pres">
      <dgm:prSet presAssocID="{FB277920-984A-47DD-B46B-4A6D5550742A}" presName="sibTrans" presStyleCnt="0"/>
      <dgm:spPr/>
    </dgm:pt>
    <dgm:pt modelId="{A0B69EE4-4AB5-4D7A-AB0B-B5E7E14C461C}" type="pres">
      <dgm:prSet presAssocID="{6A5AB62D-6F4F-41A0-97CC-36EACB2D3E9B}" presName="composite" presStyleCnt="0"/>
      <dgm:spPr/>
    </dgm:pt>
    <dgm:pt modelId="{62432F90-19EC-47EE-A6D2-E93C633346F3}" type="pres">
      <dgm:prSet presAssocID="{6A5AB62D-6F4F-41A0-97CC-36EACB2D3E9B}" presName="ParentText" presStyleLbl="node1" presStyleIdx="4" presStyleCnt="5">
        <dgm:presLayoutVars>
          <dgm:chMax val="1"/>
          <dgm:chPref val="1"/>
          <dgm:bulletEnabled val="1"/>
        </dgm:presLayoutVars>
      </dgm:prSet>
      <dgm:spPr/>
      <dgm:t>
        <a:bodyPr/>
        <a:lstStyle/>
        <a:p>
          <a:endParaRPr lang="en-US"/>
        </a:p>
      </dgm:t>
    </dgm:pt>
    <dgm:pt modelId="{70630D36-CC00-4643-9D92-C14E881718B5}" type="pres">
      <dgm:prSet presAssocID="{6A5AB62D-6F4F-41A0-97CC-36EACB2D3E9B}" presName="FinalChildText" presStyleLbl="revTx" presStyleIdx="4" presStyleCnt="5" custScaleX="135697" custLinFactNeighborX="17534">
        <dgm:presLayoutVars>
          <dgm:chMax val="0"/>
          <dgm:chPref val="0"/>
          <dgm:bulletEnabled val="1"/>
        </dgm:presLayoutVars>
      </dgm:prSet>
      <dgm:spPr/>
      <dgm:t>
        <a:bodyPr/>
        <a:lstStyle/>
        <a:p>
          <a:endParaRPr lang="en-US"/>
        </a:p>
      </dgm:t>
    </dgm:pt>
  </dgm:ptLst>
  <dgm:cxnLst>
    <dgm:cxn modelId="{C908EADD-9655-4A3D-97CB-8775930606A0}" type="presOf" srcId="{505BA614-7B47-40F4-BDC5-9CB7AEE93519}" destId="{36CBCD49-5F70-4FC9-BA5C-FE42475C2085}" srcOrd="0" destOrd="0" presId="urn:microsoft.com/office/officeart/2005/8/layout/StepDownProcess"/>
    <dgm:cxn modelId="{D3BE902F-66B8-408D-AA2E-752D76C01582}" type="presOf" srcId="{BB6B9915-0524-4DED-AD75-FC9603E48D0B}" destId="{84F76CDE-963E-4209-82AB-03723255EF0B}" srcOrd="0" destOrd="0" presId="urn:microsoft.com/office/officeart/2005/8/layout/StepDownProcess"/>
    <dgm:cxn modelId="{46B586FC-F9EB-4592-8CB6-E733F5F376D5}" srcId="{50808E1A-455A-4C1B-A0BB-5AF0559963B8}" destId="{98A8A9ED-2D72-4DA5-9681-ED6D38FE7A6D}" srcOrd="3" destOrd="0" parTransId="{6FC10C47-1599-4CFA-A3F1-E509022B4A2A}" sibTransId="{FB277920-984A-47DD-B46B-4A6D5550742A}"/>
    <dgm:cxn modelId="{E942A5F9-EFD3-4565-8465-AE27CADAEE8D}" type="presOf" srcId="{0C7BC25B-EA11-4CF8-BA50-E01CA011A43A}" destId="{5A7085F2-4C16-4AD6-826C-54E84AE7EA76}" srcOrd="0" destOrd="0" presId="urn:microsoft.com/office/officeart/2005/8/layout/StepDownProcess"/>
    <dgm:cxn modelId="{1E334945-FDB8-4F13-8E2A-1A8F9B2C343E}" srcId="{50808E1A-455A-4C1B-A0BB-5AF0559963B8}" destId="{BB6B9915-0524-4DED-AD75-FC9603E48D0B}" srcOrd="2" destOrd="0" parTransId="{F8444689-CBE4-4D46-9A66-0DD66C75A372}" sibTransId="{A3614A7F-431A-4D0E-8943-85190230E827}"/>
    <dgm:cxn modelId="{DFB14342-7E52-4CBF-8DFF-75679A75241B}" srcId="{0402595F-5C95-4FD3-BE69-8C54802339AB}" destId="{9B2DD2F7-6BFC-4722-8AFC-87B462314339}" srcOrd="0" destOrd="0" parTransId="{465C6871-64B3-4620-A268-58ACE3A70DC3}" sibTransId="{735D2568-2874-4318-9899-9F7869DA50E8}"/>
    <dgm:cxn modelId="{38C913AA-EAFE-4EB4-B332-35E2704DEBF3}" srcId="{98A8A9ED-2D72-4DA5-9681-ED6D38FE7A6D}" destId="{505BA614-7B47-40F4-BDC5-9CB7AEE93519}" srcOrd="0" destOrd="0" parTransId="{78C11E72-6E7E-4CAE-8555-D60A7795AD8C}" sibTransId="{8DB432AD-6AFF-4ADA-B5B1-78F3FA3693D5}"/>
    <dgm:cxn modelId="{D1C98B21-E0C2-4CD9-885C-DDE354EBB429}" type="presOf" srcId="{98A8A9ED-2D72-4DA5-9681-ED6D38FE7A6D}" destId="{35468A9D-7B18-406F-98FF-9A463E20F51F}" srcOrd="0" destOrd="0" presId="urn:microsoft.com/office/officeart/2005/8/layout/StepDownProcess"/>
    <dgm:cxn modelId="{D9A05D6F-75EE-4977-AA28-2AEF59EA34C4}" type="presOf" srcId="{50808E1A-455A-4C1B-A0BB-5AF0559963B8}" destId="{A9923C69-CF7A-45B1-A9DD-6AD7A047CFC7}" srcOrd="0" destOrd="0" presId="urn:microsoft.com/office/officeart/2005/8/layout/StepDownProcess"/>
    <dgm:cxn modelId="{6E5CE664-13B1-4D5F-A6A8-A9E0A47F6795}" srcId="{50808E1A-455A-4C1B-A0BB-5AF0559963B8}" destId="{0402595F-5C95-4FD3-BE69-8C54802339AB}" srcOrd="1" destOrd="0" parTransId="{D1D17843-09C8-4173-8220-53D90C948F98}" sibTransId="{93054DBC-A1BA-4358-894A-DBFCBEFF4E5A}"/>
    <dgm:cxn modelId="{DA8B2641-62D6-4277-B728-E7950265D50E}" srcId="{52D9F689-E2B1-4A3F-A941-87A0352625B2}" destId="{E1FD6750-BFAE-4713-974E-5C04C6644491}" srcOrd="0" destOrd="0" parTransId="{B3E7A7C6-F08C-46B5-82EF-AB759F864553}" sibTransId="{377BD934-08E6-4D9F-8952-15783DA14A9E}"/>
    <dgm:cxn modelId="{75EB3715-5ADD-4841-9A6A-9678AF43545B}" srcId="{50808E1A-455A-4C1B-A0BB-5AF0559963B8}" destId="{6A5AB62D-6F4F-41A0-97CC-36EACB2D3E9B}" srcOrd="4" destOrd="0" parTransId="{E97B2BA7-DEB3-4785-85E4-00B6CA1860C7}" sibTransId="{A27EA6D3-7358-49F7-B469-9A6EBD1378A8}"/>
    <dgm:cxn modelId="{AE81B9C5-D56F-4574-AACB-38CAE44A27C5}" type="presOf" srcId="{52D9F689-E2B1-4A3F-A941-87A0352625B2}" destId="{83A4BCAF-C95A-4A1C-97D7-6D4E7490D876}" srcOrd="0" destOrd="0" presId="urn:microsoft.com/office/officeart/2005/8/layout/StepDownProcess"/>
    <dgm:cxn modelId="{2D749B63-C3B5-4D0A-BFFC-F276CD083631}" type="presOf" srcId="{E1FD6750-BFAE-4713-974E-5C04C6644491}" destId="{2190E8CE-B76A-422F-AE86-482CE4232471}" srcOrd="0" destOrd="0" presId="urn:microsoft.com/office/officeart/2005/8/layout/StepDownProcess"/>
    <dgm:cxn modelId="{983EEB3A-9687-4117-B15D-AC76854CAE6A}" srcId="{50808E1A-455A-4C1B-A0BB-5AF0559963B8}" destId="{52D9F689-E2B1-4A3F-A941-87A0352625B2}" srcOrd="0" destOrd="0" parTransId="{0F0986C7-58EF-4C9C-B068-1C1E6AA2906E}" sibTransId="{360E92FD-089A-49EA-9817-0E433878ACAB}"/>
    <dgm:cxn modelId="{730CDA40-A164-4B97-A8B4-B50E5240FD88}" srcId="{6A5AB62D-6F4F-41A0-97CC-36EACB2D3E9B}" destId="{6FCA023D-FC56-482E-9235-C8843D840582}" srcOrd="0" destOrd="0" parTransId="{B2DF4A80-8020-441C-A050-2841CE373DBE}" sibTransId="{B15D6E4D-B400-4545-9F2F-46DD96E4A3D6}"/>
    <dgm:cxn modelId="{EFB176E7-9198-4DAF-B8E8-586A2471D3E6}" type="presOf" srcId="{0402595F-5C95-4FD3-BE69-8C54802339AB}" destId="{D3F07E52-7D4C-472F-A871-0A2B694F61E9}" srcOrd="0" destOrd="0" presId="urn:microsoft.com/office/officeart/2005/8/layout/StepDownProcess"/>
    <dgm:cxn modelId="{43D5F2F8-439C-4F88-9C13-86774AF2C3E2}" type="presOf" srcId="{6FCA023D-FC56-482E-9235-C8843D840582}" destId="{70630D36-CC00-4643-9D92-C14E881718B5}" srcOrd="0" destOrd="0" presId="urn:microsoft.com/office/officeart/2005/8/layout/StepDownProcess"/>
    <dgm:cxn modelId="{DE7DACD5-3EC0-48B2-979B-613A871DE26B}" type="presOf" srcId="{6A5AB62D-6F4F-41A0-97CC-36EACB2D3E9B}" destId="{62432F90-19EC-47EE-A6D2-E93C633346F3}" srcOrd="0" destOrd="0" presId="urn:microsoft.com/office/officeart/2005/8/layout/StepDownProcess"/>
    <dgm:cxn modelId="{2D8FA450-C736-4643-BB0F-6D86EA0554DB}" srcId="{BB6B9915-0524-4DED-AD75-FC9603E48D0B}" destId="{0C7BC25B-EA11-4CF8-BA50-E01CA011A43A}" srcOrd="0" destOrd="0" parTransId="{18311BF5-9BF3-4216-B936-A96A7F7F4B99}" sibTransId="{D667336C-506E-4368-843B-7726FC1CF3A4}"/>
    <dgm:cxn modelId="{FB2B1146-07DD-433B-BE19-D8E21FAD60D2}" type="presOf" srcId="{9B2DD2F7-6BFC-4722-8AFC-87B462314339}" destId="{A0DD6A02-9A2F-465A-ADB4-4869B5600671}" srcOrd="0" destOrd="0" presId="urn:microsoft.com/office/officeart/2005/8/layout/StepDownProcess"/>
    <dgm:cxn modelId="{69B3F158-4DD1-4B24-AC26-B922D19EB348}" type="presParOf" srcId="{A9923C69-CF7A-45B1-A9DD-6AD7A047CFC7}" destId="{C46D25F3-A047-46F9-9BAE-B9E6F9159BA6}" srcOrd="0" destOrd="0" presId="urn:microsoft.com/office/officeart/2005/8/layout/StepDownProcess"/>
    <dgm:cxn modelId="{BECF5986-D42B-49EA-BE50-82ED801869A8}" type="presParOf" srcId="{C46D25F3-A047-46F9-9BAE-B9E6F9159BA6}" destId="{68D909F5-54A3-4F0A-9BAD-44C0F81FF9BD}" srcOrd="0" destOrd="0" presId="urn:microsoft.com/office/officeart/2005/8/layout/StepDownProcess"/>
    <dgm:cxn modelId="{9A6895CD-4611-4AE4-966A-B7692ADEEE73}" type="presParOf" srcId="{C46D25F3-A047-46F9-9BAE-B9E6F9159BA6}" destId="{83A4BCAF-C95A-4A1C-97D7-6D4E7490D876}" srcOrd="1" destOrd="0" presId="urn:microsoft.com/office/officeart/2005/8/layout/StepDownProcess"/>
    <dgm:cxn modelId="{63E723E3-B3F3-461B-BFBA-FA2F2B57A05D}" type="presParOf" srcId="{C46D25F3-A047-46F9-9BAE-B9E6F9159BA6}" destId="{2190E8CE-B76A-422F-AE86-482CE4232471}" srcOrd="2" destOrd="0" presId="urn:microsoft.com/office/officeart/2005/8/layout/StepDownProcess"/>
    <dgm:cxn modelId="{2C399838-A1C0-41D4-A04B-65CCAE05A2D1}" type="presParOf" srcId="{A9923C69-CF7A-45B1-A9DD-6AD7A047CFC7}" destId="{9C20F328-2AE1-4D0C-9D46-A3C4EEA1A762}" srcOrd="1" destOrd="0" presId="urn:microsoft.com/office/officeart/2005/8/layout/StepDownProcess"/>
    <dgm:cxn modelId="{521C5744-134D-4A92-AAFF-300A75CF9911}" type="presParOf" srcId="{A9923C69-CF7A-45B1-A9DD-6AD7A047CFC7}" destId="{7B6A012D-68A8-40F9-8D7D-3330D36D8428}" srcOrd="2" destOrd="0" presId="urn:microsoft.com/office/officeart/2005/8/layout/StepDownProcess"/>
    <dgm:cxn modelId="{D71F6688-4913-47F8-8272-E8C1F692CA35}" type="presParOf" srcId="{7B6A012D-68A8-40F9-8D7D-3330D36D8428}" destId="{C21FF886-7C2F-473A-B112-0A613E5ACE18}" srcOrd="0" destOrd="0" presId="urn:microsoft.com/office/officeart/2005/8/layout/StepDownProcess"/>
    <dgm:cxn modelId="{35C2576C-78C7-4429-B8CC-740050165C9C}" type="presParOf" srcId="{7B6A012D-68A8-40F9-8D7D-3330D36D8428}" destId="{D3F07E52-7D4C-472F-A871-0A2B694F61E9}" srcOrd="1" destOrd="0" presId="urn:microsoft.com/office/officeart/2005/8/layout/StepDownProcess"/>
    <dgm:cxn modelId="{D0C1C6E7-E015-4028-947F-1F034C1BA86F}" type="presParOf" srcId="{7B6A012D-68A8-40F9-8D7D-3330D36D8428}" destId="{A0DD6A02-9A2F-465A-ADB4-4869B5600671}" srcOrd="2" destOrd="0" presId="urn:microsoft.com/office/officeart/2005/8/layout/StepDownProcess"/>
    <dgm:cxn modelId="{79A32C83-DC09-4873-98DC-391A2D21B9B6}" type="presParOf" srcId="{A9923C69-CF7A-45B1-A9DD-6AD7A047CFC7}" destId="{26271B38-21C5-46DB-B362-CA4ED7840F26}" srcOrd="3" destOrd="0" presId="urn:microsoft.com/office/officeart/2005/8/layout/StepDownProcess"/>
    <dgm:cxn modelId="{CB3AC07C-60F6-4387-863F-7C379525FC17}" type="presParOf" srcId="{A9923C69-CF7A-45B1-A9DD-6AD7A047CFC7}" destId="{AB9D90C0-552D-4026-A0DC-F8B6069CBDE7}" srcOrd="4" destOrd="0" presId="urn:microsoft.com/office/officeart/2005/8/layout/StepDownProcess"/>
    <dgm:cxn modelId="{DA049543-FBE0-4DED-993B-97BF20707278}" type="presParOf" srcId="{AB9D90C0-552D-4026-A0DC-F8B6069CBDE7}" destId="{CA49AA41-E8ED-4C2F-BB84-B8D2D0137098}" srcOrd="0" destOrd="0" presId="urn:microsoft.com/office/officeart/2005/8/layout/StepDownProcess"/>
    <dgm:cxn modelId="{3BAB46BF-2C50-4157-9F31-7079B3ADFD42}" type="presParOf" srcId="{AB9D90C0-552D-4026-A0DC-F8B6069CBDE7}" destId="{84F76CDE-963E-4209-82AB-03723255EF0B}" srcOrd="1" destOrd="0" presId="urn:microsoft.com/office/officeart/2005/8/layout/StepDownProcess"/>
    <dgm:cxn modelId="{59C5D462-7B20-4616-82F9-C30B46C2A6DE}" type="presParOf" srcId="{AB9D90C0-552D-4026-A0DC-F8B6069CBDE7}" destId="{5A7085F2-4C16-4AD6-826C-54E84AE7EA76}" srcOrd="2" destOrd="0" presId="urn:microsoft.com/office/officeart/2005/8/layout/StepDownProcess"/>
    <dgm:cxn modelId="{D50B4CB5-BD68-4561-9092-8A342A07BFE3}" type="presParOf" srcId="{A9923C69-CF7A-45B1-A9DD-6AD7A047CFC7}" destId="{F7D68B19-B8B9-4A96-B8A4-62C54B0A2D81}" srcOrd="5" destOrd="0" presId="urn:microsoft.com/office/officeart/2005/8/layout/StepDownProcess"/>
    <dgm:cxn modelId="{C7209391-1BC0-47F0-A2D2-FB044F599933}" type="presParOf" srcId="{A9923C69-CF7A-45B1-A9DD-6AD7A047CFC7}" destId="{74E3A28D-B5D3-4327-A2C7-199546D8C564}" srcOrd="6" destOrd="0" presId="urn:microsoft.com/office/officeart/2005/8/layout/StepDownProcess"/>
    <dgm:cxn modelId="{28E40603-7BAF-48A8-89F7-A3FA93CAB8F7}" type="presParOf" srcId="{74E3A28D-B5D3-4327-A2C7-199546D8C564}" destId="{1C5F0A23-D37B-42EE-BCEB-537D91223271}" srcOrd="0" destOrd="0" presId="urn:microsoft.com/office/officeart/2005/8/layout/StepDownProcess"/>
    <dgm:cxn modelId="{0A0ABD6D-8102-4B54-895F-34D84161ABA9}" type="presParOf" srcId="{74E3A28D-B5D3-4327-A2C7-199546D8C564}" destId="{35468A9D-7B18-406F-98FF-9A463E20F51F}" srcOrd="1" destOrd="0" presId="urn:microsoft.com/office/officeart/2005/8/layout/StepDownProcess"/>
    <dgm:cxn modelId="{34837346-8500-4DCA-8F4F-5D6024F6AD82}" type="presParOf" srcId="{74E3A28D-B5D3-4327-A2C7-199546D8C564}" destId="{36CBCD49-5F70-4FC9-BA5C-FE42475C2085}" srcOrd="2" destOrd="0" presId="urn:microsoft.com/office/officeart/2005/8/layout/StepDownProcess"/>
    <dgm:cxn modelId="{937ECE17-2E58-4383-A975-7102B3F55A68}" type="presParOf" srcId="{A9923C69-CF7A-45B1-A9DD-6AD7A047CFC7}" destId="{C802BF9F-BFF9-47E3-92D4-035AA9809C0D}" srcOrd="7" destOrd="0" presId="urn:microsoft.com/office/officeart/2005/8/layout/StepDownProcess"/>
    <dgm:cxn modelId="{97C8EE93-2C28-458E-9780-1E88E79EC425}" type="presParOf" srcId="{A9923C69-CF7A-45B1-A9DD-6AD7A047CFC7}" destId="{A0B69EE4-4AB5-4D7A-AB0B-B5E7E14C461C}" srcOrd="8" destOrd="0" presId="urn:microsoft.com/office/officeart/2005/8/layout/StepDownProcess"/>
    <dgm:cxn modelId="{C7FB21EF-F933-45CB-AB05-DC5EA600733F}" type="presParOf" srcId="{A0B69EE4-4AB5-4D7A-AB0B-B5E7E14C461C}" destId="{62432F90-19EC-47EE-A6D2-E93C633346F3}" srcOrd="0" destOrd="0" presId="urn:microsoft.com/office/officeart/2005/8/layout/StepDownProcess"/>
    <dgm:cxn modelId="{EEBB04A9-34C8-4DE0-B661-8F67AACD3262}" type="presParOf" srcId="{A0B69EE4-4AB5-4D7A-AB0B-B5E7E14C461C}" destId="{70630D36-CC00-4643-9D92-C14E881718B5}"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909F5-54A3-4F0A-9BAD-44C0F81FF9BD}">
      <dsp:nvSpPr>
        <dsp:cNvPr id="0" name=""/>
        <dsp:cNvSpPr/>
      </dsp:nvSpPr>
      <dsp:spPr>
        <a:xfrm rot="5400000">
          <a:off x="1159000" y="1145851"/>
          <a:ext cx="997217" cy="113529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dsp:style>
    </dsp:sp>
    <dsp:sp modelId="{83A4BCAF-C95A-4A1C-97D7-6D4E7490D876}">
      <dsp:nvSpPr>
        <dsp:cNvPr id="0" name=""/>
        <dsp:cNvSpPr/>
      </dsp:nvSpPr>
      <dsp:spPr>
        <a:xfrm>
          <a:off x="894798" y="40416"/>
          <a:ext cx="1678727" cy="1175054"/>
        </a:xfrm>
        <a:prstGeom prst="roundRect">
          <a:avLst>
            <a:gd name="adj" fmla="val 16670"/>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Data Collection</a:t>
          </a:r>
          <a:endParaRPr lang="en-US" sz="2100" kern="1200" dirty="0"/>
        </a:p>
      </dsp:txBody>
      <dsp:txXfrm>
        <a:off x="952170" y="97788"/>
        <a:ext cx="1563983" cy="1060310"/>
      </dsp:txXfrm>
    </dsp:sp>
    <dsp:sp modelId="{2190E8CE-B76A-422F-AE86-482CE4232471}">
      <dsp:nvSpPr>
        <dsp:cNvPr id="0" name=""/>
        <dsp:cNvSpPr/>
      </dsp:nvSpPr>
      <dsp:spPr>
        <a:xfrm>
          <a:off x="2690717" y="152484"/>
          <a:ext cx="1656787" cy="94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t>Collect Landsat scenes and extract R, IR,SWIR and QA bands </a:t>
          </a:r>
          <a:endParaRPr lang="en-US" sz="1300" kern="1200" dirty="0"/>
        </a:p>
      </dsp:txBody>
      <dsp:txXfrm>
        <a:off x="2690717" y="152484"/>
        <a:ext cx="1656787" cy="949730"/>
      </dsp:txXfrm>
    </dsp:sp>
    <dsp:sp modelId="{C21FF886-7C2F-473A-B112-0A613E5ACE18}">
      <dsp:nvSpPr>
        <dsp:cNvPr id="0" name=""/>
        <dsp:cNvSpPr/>
      </dsp:nvSpPr>
      <dsp:spPr>
        <a:xfrm rot="5400000">
          <a:off x="2655445" y="2465825"/>
          <a:ext cx="997217" cy="1135296"/>
        </a:xfrm>
        <a:prstGeom prst="bentUpArrow">
          <a:avLst>
            <a:gd name="adj1" fmla="val 32840"/>
            <a:gd name="adj2" fmla="val 25000"/>
            <a:gd name="adj3" fmla="val 35780"/>
          </a:avLst>
        </a:prstGeom>
        <a:solidFill>
          <a:schemeClr val="accent1">
            <a:tint val="50000"/>
            <a:hueOff val="430556"/>
            <a:satOff val="-408"/>
            <a:lumOff val="4688"/>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dsp:style>
    </dsp:sp>
    <dsp:sp modelId="{D3F07E52-7D4C-472F-A871-0A2B694F61E9}">
      <dsp:nvSpPr>
        <dsp:cNvPr id="0" name=""/>
        <dsp:cNvSpPr/>
      </dsp:nvSpPr>
      <dsp:spPr>
        <a:xfrm>
          <a:off x="2391243" y="1360390"/>
          <a:ext cx="1678727" cy="1175054"/>
        </a:xfrm>
        <a:prstGeom prst="roundRect">
          <a:avLst>
            <a:gd name="adj" fmla="val 16670"/>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Cloud Mask</a:t>
          </a:r>
          <a:endParaRPr lang="en-US" sz="2100" kern="1200" dirty="0"/>
        </a:p>
      </dsp:txBody>
      <dsp:txXfrm>
        <a:off x="2448615" y="1417762"/>
        <a:ext cx="1563983" cy="1060310"/>
      </dsp:txXfrm>
    </dsp:sp>
    <dsp:sp modelId="{A0DD6A02-9A2F-465A-ADB4-4869B5600671}">
      <dsp:nvSpPr>
        <dsp:cNvPr id="0" name=""/>
        <dsp:cNvSpPr/>
      </dsp:nvSpPr>
      <dsp:spPr>
        <a:xfrm>
          <a:off x="4066130" y="1472458"/>
          <a:ext cx="1656787" cy="94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bg1"/>
              </a:solidFill>
            </a:rPr>
            <a:t>Use the QA Band to Remove Clouds from the R, IR, and SWIR images</a:t>
          </a:r>
          <a:endParaRPr lang="en-US" sz="1300" kern="1200" dirty="0">
            <a:solidFill>
              <a:schemeClr val="bg1"/>
            </a:solidFill>
          </a:endParaRPr>
        </a:p>
      </dsp:txBody>
      <dsp:txXfrm>
        <a:off x="4066130" y="1472458"/>
        <a:ext cx="1656787" cy="949730"/>
      </dsp:txXfrm>
    </dsp:sp>
    <dsp:sp modelId="{CA49AA41-E8ED-4C2F-BB84-B8D2D0137098}">
      <dsp:nvSpPr>
        <dsp:cNvPr id="0" name=""/>
        <dsp:cNvSpPr/>
      </dsp:nvSpPr>
      <dsp:spPr>
        <a:xfrm rot="5400000">
          <a:off x="4151890" y="3785799"/>
          <a:ext cx="997217" cy="1135296"/>
        </a:xfrm>
        <a:prstGeom prst="bentUpArrow">
          <a:avLst>
            <a:gd name="adj1" fmla="val 32840"/>
            <a:gd name="adj2" fmla="val 25000"/>
            <a:gd name="adj3" fmla="val 35780"/>
          </a:avLst>
        </a:prstGeom>
        <a:solidFill>
          <a:schemeClr val="accent1">
            <a:tint val="50000"/>
            <a:hueOff val="861111"/>
            <a:satOff val="-816"/>
            <a:lumOff val="9377"/>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dsp:style>
    </dsp:sp>
    <dsp:sp modelId="{84F76CDE-963E-4209-82AB-03723255EF0B}">
      <dsp:nvSpPr>
        <dsp:cNvPr id="0" name=""/>
        <dsp:cNvSpPr/>
      </dsp:nvSpPr>
      <dsp:spPr>
        <a:xfrm>
          <a:off x="3887688" y="2680364"/>
          <a:ext cx="1678727" cy="1175054"/>
        </a:xfrm>
        <a:prstGeom prst="roundRect">
          <a:avLst>
            <a:gd name="adj" fmla="val 16670"/>
          </a:avLst>
        </a:prstGeom>
        <a:solidFill>
          <a:srgbClr val="FF00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Red Increase</a:t>
          </a:r>
          <a:endParaRPr lang="en-US" sz="2100" kern="1200" dirty="0"/>
        </a:p>
      </dsp:txBody>
      <dsp:txXfrm>
        <a:off x="3945060" y="2737736"/>
        <a:ext cx="1563983" cy="1060310"/>
      </dsp:txXfrm>
    </dsp:sp>
    <dsp:sp modelId="{5A7085F2-4C16-4AD6-826C-54E84AE7EA76}">
      <dsp:nvSpPr>
        <dsp:cNvPr id="0" name=""/>
        <dsp:cNvSpPr/>
      </dsp:nvSpPr>
      <dsp:spPr>
        <a:xfrm>
          <a:off x="5562575" y="2792432"/>
          <a:ext cx="1656787" cy="94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bg1"/>
              </a:solidFill>
            </a:rPr>
            <a:t>Calculate percent change between two  Red images</a:t>
          </a:r>
          <a:endParaRPr lang="en-US" sz="1300" kern="1200" dirty="0">
            <a:solidFill>
              <a:schemeClr val="bg1"/>
            </a:solidFill>
          </a:endParaRPr>
        </a:p>
      </dsp:txBody>
      <dsp:txXfrm>
        <a:off x="5562575" y="2792432"/>
        <a:ext cx="1656787" cy="949730"/>
      </dsp:txXfrm>
    </dsp:sp>
    <dsp:sp modelId="{1C5F0A23-D37B-42EE-BCEB-537D91223271}">
      <dsp:nvSpPr>
        <dsp:cNvPr id="0" name=""/>
        <dsp:cNvSpPr/>
      </dsp:nvSpPr>
      <dsp:spPr>
        <a:xfrm rot="5400000">
          <a:off x="5648335" y="5105773"/>
          <a:ext cx="997217" cy="1135296"/>
        </a:xfrm>
        <a:prstGeom prst="bentUpArrow">
          <a:avLst>
            <a:gd name="adj1" fmla="val 32840"/>
            <a:gd name="adj2" fmla="val 25000"/>
            <a:gd name="adj3" fmla="val 35780"/>
          </a:avLst>
        </a:prstGeom>
        <a:solidFill>
          <a:schemeClr val="accent1">
            <a:tint val="50000"/>
            <a:hueOff val="1291667"/>
            <a:satOff val="-1224"/>
            <a:lumOff val="14065"/>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dsp:style>
    </dsp:sp>
    <dsp:sp modelId="{35468A9D-7B18-406F-98FF-9A463E20F51F}">
      <dsp:nvSpPr>
        <dsp:cNvPr id="0" name=""/>
        <dsp:cNvSpPr/>
      </dsp:nvSpPr>
      <dsp:spPr>
        <a:xfrm>
          <a:off x="5384133" y="4000338"/>
          <a:ext cx="1678727" cy="1175054"/>
        </a:xfrm>
        <a:prstGeom prst="roundRect">
          <a:avLst>
            <a:gd name="adj" fmla="val 16670"/>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Moisture Index</a:t>
          </a:r>
          <a:endParaRPr lang="en-US" sz="2100" kern="1200" dirty="0"/>
        </a:p>
      </dsp:txBody>
      <dsp:txXfrm>
        <a:off x="5441505" y="4057710"/>
        <a:ext cx="1563983" cy="1060310"/>
      </dsp:txXfrm>
    </dsp:sp>
    <dsp:sp modelId="{36CBCD49-5F70-4FC9-BA5C-FE42475C2085}">
      <dsp:nvSpPr>
        <dsp:cNvPr id="0" name=""/>
        <dsp:cNvSpPr/>
      </dsp:nvSpPr>
      <dsp:spPr>
        <a:xfrm>
          <a:off x="7059021" y="4112406"/>
          <a:ext cx="1656787" cy="94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bg1"/>
              </a:solidFill>
            </a:rPr>
            <a:t>Calculate areas that become moist using the IR and SWIR bands, comparing two images</a:t>
          </a:r>
          <a:endParaRPr lang="en-US" sz="1300" kern="1200" dirty="0">
            <a:solidFill>
              <a:schemeClr val="bg1"/>
            </a:solidFill>
          </a:endParaRPr>
        </a:p>
      </dsp:txBody>
      <dsp:txXfrm>
        <a:off x="7059021" y="4112406"/>
        <a:ext cx="1656787" cy="949730"/>
      </dsp:txXfrm>
    </dsp:sp>
    <dsp:sp modelId="{62432F90-19EC-47EE-A6D2-E93C633346F3}">
      <dsp:nvSpPr>
        <dsp:cNvPr id="0" name=""/>
        <dsp:cNvSpPr/>
      </dsp:nvSpPr>
      <dsp:spPr>
        <a:xfrm>
          <a:off x="6880578" y="5320312"/>
          <a:ext cx="1678727" cy="1175054"/>
        </a:xfrm>
        <a:prstGeom prst="roundRect">
          <a:avLst>
            <a:gd name="adj" fmla="val 16670"/>
          </a:avLst>
        </a:prstGeom>
        <a:solidFill>
          <a:schemeClr val="accent6">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Remove Flat Terrain</a:t>
          </a:r>
          <a:endParaRPr lang="en-US" sz="2100" kern="1200" dirty="0"/>
        </a:p>
      </dsp:txBody>
      <dsp:txXfrm>
        <a:off x="6937950" y="5377684"/>
        <a:ext cx="1563983" cy="1060310"/>
      </dsp:txXfrm>
    </dsp:sp>
    <dsp:sp modelId="{70630D36-CC00-4643-9D92-C14E881718B5}">
      <dsp:nvSpPr>
        <dsp:cNvPr id="0" name=""/>
        <dsp:cNvSpPr/>
      </dsp:nvSpPr>
      <dsp:spPr>
        <a:xfrm>
          <a:off x="8555466" y="5432380"/>
          <a:ext cx="1656787" cy="94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t>Remove pixels with slopes lower than 15%</a:t>
          </a:r>
          <a:endParaRPr lang="en-US" sz="1300" kern="1200" dirty="0"/>
        </a:p>
      </dsp:txBody>
      <dsp:txXfrm>
        <a:off x="8555466" y="5432380"/>
        <a:ext cx="1656787" cy="94973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53262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Image Source:</a:t>
            </a:r>
          </a:p>
          <a:p>
            <a:pPr eaLnBrk="1" hangingPunct="1">
              <a:spcBef>
                <a:spcPct val="0"/>
              </a:spcBef>
            </a:pPr>
            <a:r>
              <a:rPr lang="en-US" altLang="en-US" dirty="0" smtClean="0"/>
              <a:t>Aakash</a:t>
            </a:r>
            <a:r>
              <a:rPr lang="en-US" altLang="en-US" baseline="0" dirty="0" smtClean="0"/>
              <a:t> Ahamed</a:t>
            </a:r>
          </a:p>
          <a:p>
            <a:pPr eaLnBrk="1" hangingPunct="1">
              <a:spcBef>
                <a:spcPct val="0"/>
              </a:spcBef>
            </a:pPr>
            <a:endParaRPr lang="en-US" altLang="en-US" baseline="0" dirty="0" smtClean="0"/>
          </a:p>
          <a:p>
            <a:pPr eaLnBrk="1" hangingPunct="1">
              <a:spcBef>
                <a:spcPct val="0"/>
              </a:spcBef>
            </a:pPr>
            <a:r>
              <a:rPr lang="en-US" altLang="en-US" dirty="0" smtClean="0"/>
              <a:t>Speaker notes being developed</a:t>
            </a:r>
            <a:endParaRPr lang="en-US" altLang="en-US" baseline="0"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3598471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238380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smtClean="0"/>
          </a:p>
          <a:p>
            <a:pPr eaLnBrk="1" hangingPunct="1">
              <a:spcBef>
                <a:spcPct val="0"/>
              </a:spcBef>
            </a:pPr>
            <a:r>
              <a:rPr lang="en-US" altLang="en-US" dirty="0" smtClean="0"/>
              <a:t>Speaker notes being developed</a:t>
            </a:r>
            <a:endParaRPr lang="en-US" altLang="en-US" baseline="0"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390059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smtClean="0"/>
          </a:p>
          <a:p>
            <a:pPr eaLnBrk="1" hangingPunct="1">
              <a:spcBef>
                <a:spcPct val="0"/>
              </a:spcBef>
            </a:pPr>
            <a:r>
              <a:rPr lang="en-US" altLang="en-US" dirty="0" smtClean="0"/>
              <a:t>Speaker notes being developed</a:t>
            </a:r>
            <a:endParaRPr lang="en-US" altLang="en-US" baseline="0"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3513455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Web tool</a:t>
            </a:r>
          </a:p>
          <a:p>
            <a:pPr eaLnBrk="1" hangingPunct="1">
              <a:spcBef>
                <a:spcPct val="0"/>
              </a:spcBef>
            </a:pPr>
            <a:endParaRPr lang="en-US" altLang="en-US" dirty="0" smtClean="0"/>
          </a:p>
          <a:p>
            <a:pPr eaLnBrk="1" hangingPunct="1">
              <a:spcBef>
                <a:spcPct val="0"/>
              </a:spcBef>
            </a:pPr>
            <a:endParaRPr lang="en-US" altLang="en-US" baseline="0" dirty="0" smtClean="0"/>
          </a:p>
          <a:p>
            <a:pPr eaLnBrk="1" hangingPunct="1">
              <a:spcBef>
                <a:spcPct val="0"/>
              </a:spcBef>
            </a:pPr>
            <a:r>
              <a:rPr lang="en-US" altLang="en-US" dirty="0" smtClean="0"/>
              <a:t>Speaker notes being developed</a:t>
            </a:r>
            <a:endParaRPr lang="en-US" altLang="en-US" baseline="0" dirty="0" smtClean="0"/>
          </a:p>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942693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baseline="0" dirty="0" smtClean="0"/>
          </a:p>
          <a:p>
            <a:pPr eaLnBrk="1" hangingPunct="1">
              <a:spcBef>
                <a:spcPct val="0"/>
              </a:spcBef>
            </a:pPr>
            <a:r>
              <a:rPr lang="en-US" altLang="en-US" smtClean="0"/>
              <a:t>Speaker notes being developed</a:t>
            </a:r>
            <a:endParaRPr lang="en-US" altLang="en-US" baseline="0" smtClean="0"/>
          </a:p>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39207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Location:</a:t>
            </a:r>
          </a:p>
          <a:p>
            <a:pPr eaLnBrk="1" hangingPunct="1">
              <a:spcBef>
                <a:spcPct val="0"/>
              </a:spcBef>
            </a:pPr>
            <a:r>
              <a:rPr lang="en-US" altLang="en-US" dirty="0" smtClean="0"/>
              <a:t>Nepal is a landlocked, mountainous East Asian country</a:t>
            </a:r>
            <a:r>
              <a:rPr lang="en-US" altLang="en-US" baseline="0" dirty="0" smtClean="0"/>
              <a:t> that is slightly larger than the state of Arkansas.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Area:</a:t>
            </a:r>
          </a:p>
          <a:p>
            <a:pPr eaLnBrk="1" hangingPunct="1">
              <a:spcBef>
                <a:spcPct val="0"/>
              </a:spcBef>
            </a:pPr>
            <a:r>
              <a:rPr lang="en-US" altLang="en-US" dirty="0" smtClean="0"/>
              <a:t>The country basin is 147,181</a:t>
            </a:r>
            <a:r>
              <a:rPr lang="en-US" altLang="en-US" baseline="0" dirty="0" smtClean="0"/>
              <a:t> </a:t>
            </a:r>
            <a:r>
              <a:rPr lang="en-US" altLang="en-US" dirty="0" smtClean="0"/>
              <a:t>square kilometers in size.</a:t>
            </a:r>
          </a:p>
          <a:p>
            <a:pPr eaLnBrk="1" hangingPunct="1">
              <a:spcBef>
                <a:spcPct val="0"/>
              </a:spcBef>
            </a:pPr>
            <a:endParaRPr lang="en-US" altLang="en-US" dirty="0" smtClean="0"/>
          </a:p>
          <a:p>
            <a:pPr eaLnBrk="1" hangingPunct="1">
              <a:spcBef>
                <a:spcPct val="0"/>
              </a:spcBef>
            </a:pPr>
            <a:r>
              <a:rPr lang="en-US" altLang="en-US" dirty="0" smtClean="0"/>
              <a:t>Climate:</a:t>
            </a:r>
            <a:r>
              <a:rPr lang="en-US" altLang="en-US" baseline="0" dirty="0" smtClean="0"/>
              <a:t> 8 Climatic zones across the country due to large gradients in altitude and precipitation.</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Image Source:</a:t>
            </a:r>
          </a:p>
          <a:p>
            <a:pPr eaLnBrk="1" hangingPunct="1">
              <a:spcBef>
                <a:spcPct val="0"/>
              </a:spcBef>
            </a:pPr>
            <a:r>
              <a:rPr lang="en-US" altLang="en-US" dirty="0" smtClean="0"/>
              <a:t>Aakash Ahamed</a:t>
            </a:r>
          </a:p>
          <a:p>
            <a:pPr eaLnBrk="1" hangingPunct="1">
              <a:spcBef>
                <a:spcPct val="0"/>
              </a:spcBef>
            </a:pPr>
            <a:r>
              <a:rPr lang="en-US" altLang="en-US" dirty="0" smtClean="0"/>
              <a:t>Image Data sources: ICIMOD</a:t>
            </a:r>
          </a:p>
          <a:p>
            <a:pPr eaLnBrk="1" hangingPunct="1">
              <a:spcBef>
                <a:spcPct val="0"/>
              </a:spcBef>
            </a:pPr>
            <a:endParaRPr lang="en-US" altLang="en-US" dirty="0" smtClean="0"/>
          </a:p>
          <a:p>
            <a:pPr eaLnBrk="1" hangingPunct="1">
              <a:spcBef>
                <a:spcPct val="0"/>
              </a:spcBef>
            </a:pPr>
            <a:r>
              <a:rPr lang="en-US" altLang="en-US" dirty="0" smtClean="0"/>
              <a:t>Content source: Wikipedia</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2</a:t>
            </a:fld>
            <a:endParaRPr lang="en-US" altLang="en-US" smtClean="0"/>
          </a:p>
        </p:txBody>
      </p:sp>
    </p:spTree>
    <p:extLst>
      <p:ext uri="{BB962C8B-B14F-4D97-AF65-F5344CB8AC3E}">
        <p14:creationId xmlns:p14="http://schemas.microsoft.com/office/powerpoint/2010/main" val="3210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Image Source:</a:t>
            </a:r>
          </a:p>
          <a:p>
            <a:pPr eaLnBrk="1" hangingPunct="1">
              <a:spcBef>
                <a:spcPct val="0"/>
              </a:spcBef>
            </a:pPr>
            <a:r>
              <a:rPr lang="en-US" altLang="en-US" dirty="0" smtClean="0"/>
              <a:t>Amanda Rumsey</a:t>
            </a:r>
          </a:p>
          <a:p>
            <a:pPr eaLnBrk="1" hangingPunct="1">
              <a:spcBef>
                <a:spcPct val="0"/>
              </a:spcBef>
            </a:pPr>
            <a:endParaRPr lang="en-US" altLang="en-US" dirty="0" smtClean="0"/>
          </a:p>
          <a:p>
            <a:pPr eaLnBrk="1" hangingPunct="1">
              <a:spcBef>
                <a:spcPct val="0"/>
              </a:spcBef>
            </a:pPr>
            <a:r>
              <a:rPr lang="en-US" altLang="en-US" dirty="0" smtClean="0"/>
              <a:t>Speaker notes being developed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131778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Sources:</a:t>
            </a:r>
            <a:r>
              <a:rPr lang="en-US" altLang="en-US" baseline="0" dirty="0" smtClean="0"/>
              <a:t> </a:t>
            </a:r>
            <a:r>
              <a:rPr lang="en-US" altLang="en-US" dirty="0" err="1" smtClean="0"/>
              <a:t>Dahal</a:t>
            </a:r>
            <a:r>
              <a:rPr lang="en-US" altLang="en-US" dirty="0" smtClean="0"/>
              <a:t> and Hasegawa (2007)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Speaker notes being developed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99561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Image:</a:t>
            </a:r>
            <a:r>
              <a:rPr lang="en-US" altLang="en-US" baseline="0" dirty="0" smtClean="0"/>
              <a:t> Justin Roberts-Pierel</a:t>
            </a:r>
          </a:p>
          <a:p>
            <a:pPr eaLnBrk="1" hangingPunct="1">
              <a:spcBef>
                <a:spcPct val="0"/>
              </a:spcBef>
            </a:pPr>
            <a:endParaRPr lang="en-US" altLang="en-US" baseline="0" dirty="0" smtClean="0"/>
          </a:p>
          <a:p>
            <a:pPr eaLnBrk="1" hangingPunct="1">
              <a:spcBef>
                <a:spcPct val="0"/>
              </a:spcBef>
            </a:pPr>
            <a:r>
              <a:rPr lang="en-US" altLang="en-US" dirty="0" smtClean="0"/>
              <a:t>Speaker notes being developed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65002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Image:</a:t>
            </a:r>
            <a:r>
              <a:rPr lang="en-US" altLang="en-US" baseline="0" dirty="0" smtClean="0"/>
              <a:t> Jessica Fayne</a:t>
            </a:r>
          </a:p>
          <a:p>
            <a:pPr eaLnBrk="1" hangingPunct="1">
              <a:spcBef>
                <a:spcPct val="0"/>
              </a:spcBef>
            </a:pPr>
            <a:endParaRPr lang="en-US" altLang="en-US" baseline="0" dirty="0" smtClean="0"/>
          </a:p>
          <a:p>
            <a:pPr eaLnBrk="1" hangingPunct="1">
              <a:spcBef>
                <a:spcPct val="0"/>
              </a:spcBef>
            </a:pPr>
            <a:r>
              <a:rPr lang="en-US" altLang="en-US" dirty="0" smtClean="0"/>
              <a:t>Speaker notes being developed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96787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Video:</a:t>
            </a:r>
            <a:r>
              <a:rPr lang="en-US" altLang="en-US" baseline="0" dirty="0" smtClean="0"/>
              <a:t> Jessica Fayne</a:t>
            </a:r>
          </a:p>
          <a:p>
            <a:pPr eaLnBrk="1" hangingPunct="1">
              <a:spcBef>
                <a:spcPct val="0"/>
              </a:spcBef>
            </a:pPr>
            <a:endParaRPr lang="en-US" altLang="en-US" baseline="0" dirty="0" smtClean="0"/>
          </a:p>
          <a:p>
            <a:pPr eaLnBrk="1" hangingPunct="1">
              <a:spcBef>
                <a:spcPct val="0"/>
              </a:spcBef>
            </a:pPr>
            <a:r>
              <a:rPr lang="en-US" altLang="en-US" dirty="0" smtClean="0"/>
              <a:t>Speaker notes being developed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296943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Image Source: Justin Roberts-Pierel</a:t>
            </a:r>
          </a:p>
          <a:p>
            <a:pPr eaLnBrk="1" hangingPunct="1">
              <a:spcBef>
                <a:spcPct val="0"/>
              </a:spcBef>
            </a:pPr>
            <a:endParaRPr lang="en-US" altLang="en-US" dirty="0" smtClean="0"/>
          </a:p>
          <a:p>
            <a:pPr eaLnBrk="1" hangingPunct="1">
              <a:spcBef>
                <a:spcPct val="0"/>
              </a:spcBef>
            </a:pPr>
            <a:r>
              <a:rPr lang="en-US" altLang="en-US" dirty="0" smtClean="0"/>
              <a:t>Make</a:t>
            </a:r>
            <a:r>
              <a:rPr lang="en-US" altLang="en-US" baseline="0" dirty="0" smtClean="0"/>
              <a:t> text bigger, make boxes selectable and editable in final version. This is a placeholder</a:t>
            </a:r>
          </a:p>
          <a:p>
            <a:pPr eaLnBrk="1" hangingPunct="1">
              <a:spcBef>
                <a:spcPct val="0"/>
              </a:spcBef>
            </a:pPr>
            <a:endParaRPr lang="en-US" altLang="en-US" baseline="0" dirty="0" smtClean="0"/>
          </a:p>
          <a:p>
            <a:pPr eaLnBrk="1" hangingPunct="1">
              <a:spcBef>
                <a:spcPct val="0"/>
              </a:spcBef>
            </a:pPr>
            <a:r>
              <a:rPr lang="en-US" altLang="en-US" dirty="0" smtClean="0"/>
              <a:t>Speaker notes being developed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4091280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smtClean="0"/>
              <a:t>Image Source: Jessica Fayne</a:t>
            </a:r>
          </a:p>
          <a:p>
            <a:pPr eaLnBrk="1" hangingPunct="1">
              <a:spcBef>
                <a:spcPct val="0"/>
              </a:spcBef>
            </a:pPr>
            <a:endParaRPr lang="en-US" altLang="en-US" baseline="0" dirty="0" smtClean="0"/>
          </a:p>
          <a:p>
            <a:pPr eaLnBrk="1" hangingPunct="1">
              <a:spcBef>
                <a:spcPct val="0"/>
              </a:spcBef>
            </a:pPr>
            <a:r>
              <a:rPr lang="en-US" altLang="en-US" dirty="0" smtClean="0"/>
              <a:t>Speaker notes being developed</a:t>
            </a:r>
            <a:endParaRPr lang="en-US" altLang="en-US" baseline="0"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68A064-48F9-417D-AA48-A663F289220B}" type="slidenum">
              <a:rPr lang="en-US" altLang="en-US" smtClean="0"/>
              <a:pPr>
                <a:spcBef>
                  <a:spcPct val="0"/>
                </a:spcBef>
              </a:pPr>
              <a:t>9</a:t>
            </a:fld>
            <a:endParaRPr lang="en-US" altLang="en-US" smtClean="0"/>
          </a:p>
        </p:txBody>
      </p:sp>
    </p:spTree>
    <p:extLst>
      <p:ext uri="{BB962C8B-B14F-4D97-AF65-F5344CB8AC3E}">
        <p14:creationId xmlns:p14="http://schemas.microsoft.com/office/powerpoint/2010/main" val="1166116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white background"/>
          <p:cNvSpPr/>
          <p:nvPr userDrawn="1"/>
        </p:nvSpPr>
        <p:spPr>
          <a:xfrm rot="10800000" flipV="1">
            <a:off x="115888" y="982663"/>
            <a:ext cx="8912225" cy="576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logo group"/>
          <p:cNvGrpSpPr>
            <a:grpSpLocks/>
          </p:cNvGrpSpPr>
          <p:nvPr userDrawn="1"/>
        </p:nvGrpSpPr>
        <p:grpSpPr bwMode="auto">
          <a:xfrm>
            <a:off x="8212138" y="114300"/>
            <a:ext cx="738187" cy="736600"/>
            <a:chOff x="8212238" y="113693"/>
            <a:chExt cx="737400" cy="737402"/>
          </a:xfrm>
        </p:grpSpPr>
        <p:sp>
          <p:nvSpPr>
            <p:cNvPr id="7"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top logo"/>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62627" y="163621"/>
              <a:ext cx="638077" cy="63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Body text"/>
          <p:cNvSpPr>
            <a:spLocks noGrp="1"/>
          </p:cNvSpPr>
          <p:nvPr>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386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omments" Target="../comments/comment2.xml"/><Relationship Id="rId5" Type="http://schemas.openxmlformats.org/officeDocument/2006/relationships/image" Target="../media/image6.emf"/><Relationship Id="rId4" Type="http://schemas.openxmlformats.org/officeDocument/2006/relationships/image" Target="../media/image5.t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5.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comments" Target="../comments/comment6.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comments" Target="../comments/comment9.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Himalayan Disasters II</a:t>
            </a:r>
            <a:endParaRPr lang="en-US" dirty="0"/>
          </a:p>
        </p:txBody>
      </p:sp>
      <p:sp>
        <p:nvSpPr>
          <p:cNvPr id="3" name="Text Placeholder 2"/>
          <p:cNvSpPr>
            <a:spLocks noGrp="1"/>
          </p:cNvSpPr>
          <p:nvPr>
            <p:ph type="body" sz="quarter" idx="11"/>
          </p:nvPr>
        </p:nvSpPr>
        <p:spPr>
          <a:xfrm>
            <a:off x="2282258" y="5358384"/>
            <a:ext cx="4176315" cy="369332"/>
          </a:xfrm>
        </p:spPr>
        <p:txBody>
          <a:bodyPr>
            <a:noAutofit/>
          </a:bodyPr>
          <a:lstStyle/>
          <a:p>
            <a:r>
              <a:rPr lang="en-US" dirty="0" smtClean="0"/>
              <a:t>Justin Roberts – </a:t>
            </a:r>
            <a:r>
              <a:rPr lang="en-US" dirty="0" err="1" smtClean="0"/>
              <a:t>Pierel</a:t>
            </a:r>
            <a:r>
              <a:rPr lang="en-US" dirty="0" smtClean="0"/>
              <a:t> (Project Lead)</a:t>
            </a:r>
            <a:endParaRPr lang="en-US" dirty="0"/>
          </a:p>
        </p:txBody>
      </p:sp>
      <p:sp>
        <p:nvSpPr>
          <p:cNvPr id="4" name="Text Placeholder 3"/>
          <p:cNvSpPr>
            <a:spLocks noGrp="1"/>
          </p:cNvSpPr>
          <p:nvPr>
            <p:ph type="body" sz="quarter" idx="12"/>
          </p:nvPr>
        </p:nvSpPr>
        <p:spPr>
          <a:xfrm>
            <a:off x="838234" y="5727716"/>
            <a:ext cx="3182112" cy="369332"/>
          </a:xfrm>
        </p:spPr>
        <p:txBody>
          <a:bodyPr/>
          <a:lstStyle/>
          <a:p>
            <a:r>
              <a:rPr lang="en-US" dirty="0" smtClean="0"/>
              <a:t>Jessica Fayne</a:t>
            </a:r>
            <a:endParaRPr lang="en-US" dirty="0"/>
          </a:p>
        </p:txBody>
      </p:sp>
      <p:sp>
        <p:nvSpPr>
          <p:cNvPr id="5" name="Text Placeholder 4"/>
          <p:cNvSpPr>
            <a:spLocks noGrp="1"/>
          </p:cNvSpPr>
          <p:nvPr>
            <p:ph type="body" sz="quarter" idx="13"/>
          </p:nvPr>
        </p:nvSpPr>
        <p:spPr>
          <a:xfrm>
            <a:off x="3276461" y="6153912"/>
            <a:ext cx="3182112" cy="369332"/>
          </a:xfrm>
        </p:spPr>
        <p:txBody>
          <a:bodyPr/>
          <a:lstStyle/>
          <a:p>
            <a:r>
              <a:rPr lang="en-US" dirty="0" smtClean="0"/>
              <a:t>Amanda </a:t>
            </a:r>
            <a:r>
              <a:rPr lang="en-US" dirty="0" err="1" smtClean="0"/>
              <a:t>Schochet</a:t>
            </a:r>
            <a:endParaRPr lang="en-US" dirty="0"/>
          </a:p>
        </p:txBody>
      </p:sp>
      <p:sp>
        <p:nvSpPr>
          <p:cNvPr id="6" name="Text Placeholder 5"/>
          <p:cNvSpPr>
            <a:spLocks noGrp="1"/>
          </p:cNvSpPr>
          <p:nvPr>
            <p:ph type="body" sz="quarter" idx="14"/>
          </p:nvPr>
        </p:nvSpPr>
        <p:spPr/>
        <p:txBody>
          <a:bodyPr/>
          <a:lstStyle/>
          <a:p>
            <a:r>
              <a:rPr lang="en-US" dirty="0" smtClean="0"/>
              <a:t>Aakash Ahamed</a:t>
            </a:r>
            <a:endParaRPr lang="en-US" dirty="0"/>
          </a:p>
        </p:txBody>
      </p:sp>
      <p:sp>
        <p:nvSpPr>
          <p:cNvPr id="7" name="Text Placeholder 6"/>
          <p:cNvSpPr>
            <a:spLocks noGrp="1"/>
          </p:cNvSpPr>
          <p:nvPr>
            <p:ph type="body" sz="quarter" idx="15"/>
          </p:nvPr>
        </p:nvSpPr>
        <p:spPr>
          <a:xfrm>
            <a:off x="3276461" y="5727716"/>
            <a:ext cx="3182112" cy="369332"/>
          </a:xfrm>
        </p:spPr>
        <p:txBody>
          <a:bodyPr/>
          <a:lstStyle/>
          <a:p>
            <a:r>
              <a:rPr lang="en-US" dirty="0" err="1" smtClean="0"/>
              <a:t>Binu</a:t>
            </a:r>
            <a:r>
              <a:rPr lang="en-US" dirty="0" smtClean="0"/>
              <a:t> </a:t>
            </a:r>
            <a:r>
              <a:rPr lang="en-US" dirty="0" err="1" smtClean="0"/>
              <a:t>Maharjan</a:t>
            </a:r>
            <a:endParaRPr lang="en-US" dirty="0"/>
          </a:p>
        </p:txBody>
      </p:sp>
      <p:sp>
        <p:nvSpPr>
          <p:cNvPr id="8" name="Text Placeholder 7"/>
          <p:cNvSpPr>
            <a:spLocks noGrp="1"/>
          </p:cNvSpPr>
          <p:nvPr>
            <p:ph type="body" sz="quarter" idx="16"/>
          </p:nvPr>
        </p:nvSpPr>
        <p:spPr>
          <a:xfrm>
            <a:off x="5663184" y="5727716"/>
            <a:ext cx="3182112" cy="369332"/>
          </a:xfrm>
        </p:spPr>
        <p:txBody>
          <a:bodyPr/>
          <a:lstStyle/>
          <a:p>
            <a:r>
              <a:rPr lang="en-US" dirty="0" err="1" smtClean="0"/>
              <a:t>Kanti</a:t>
            </a:r>
            <a:r>
              <a:rPr lang="en-US" dirty="0" smtClean="0"/>
              <a:t> Sen </a:t>
            </a:r>
            <a:r>
              <a:rPr lang="en-US" dirty="0" err="1" smtClean="0"/>
              <a:t>Ojha</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smtClean="0"/>
              <a:t>Automating a </a:t>
            </a:r>
            <a:r>
              <a:rPr lang="en-US" dirty="0"/>
              <a:t>Landslide Identification Product and a Hazard Assessment Model for Enhanced Landslide Detection</a:t>
            </a:r>
          </a:p>
          <a:p>
            <a:endParaRPr lang="en-US" dirty="0"/>
          </a:p>
        </p:txBody>
      </p:sp>
      <p:sp>
        <p:nvSpPr>
          <p:cNvPr id="12" name="Text Placeholder 7"/>
          <p:cNvSpPr txBox="1">
            <a:spLocks/>
          </p:cNvSpPr>
          <p:nvPr/>
        </p:nvSpPr>
        <p:spPr>
          <a:xfrm>
            <a:off x="5663184" y="6153912"/>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Ang </a:t>
            </a:r>
            <a:r>
              <a:rPr lang="en-US" dirty="0" err="1" smtClean="0"/>
              <a:t>Dawa</a:t>
            </a:r>
            <a:r>
              <a:rPr lang="en-US" dirty="0" smtClean="0"/>
              <a:t> Sherpa</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sz="4000" dirty="0" smtClean="0"/>
              <a:t>Results (DRIP)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79" y="1551781"/>
            <a:ext cx="8738395" cy="4982773"/>
          </a:xfrm>
          <a:prstGeom prst="rect">
            <a:avLst/>
          </a:prstGeom>
        </p:spPr>
      </p:pic>
      <p:pic>
        <p:nvPicPr>
          <p:cNvPr id="7" name="Picture 6"/>
          <p:cNvPicPr>
            <a:picLocks noChangeAspect="1"/>
          </p:cNvPicPr>
          <p:nvPr/>
        </p:nvPicPr>
        <p:blipFill>
          <a:blip r:embed="rId4"/>
          <a:stretch>
            <a:fillRect/>
          </a:stretch>
        </p:blipFill>
        <p:spPr>
          <a:xfrm>
            <a:off x="6219825" y="1674812"/>
            <a:ext cx="1323975" cy="1019175"/>
          </a:xfrm>
          <a:prstGeom prst="rect">
            <a:avLst/>
          </a:prstGeom>
        </p:spPr>
      </p:pic>
    </p:spTree>
    <p:extLst>
      <p:ext uri="{BB962C8B-B14F-4D97-AF65-F5344CB8AC3E}">
        <p14:creationId xmlns:p14="http://schemas.microsoft.com/office/powerpoint/2010/main" val="4287506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dirty="0" smtClean="0"/>
              <a:t>Results (Other)</a:t>
            </a:r>
          </a:p>
        </p:txBody>
      </p:sp>
      <p:sp>
        <p:nvSpPr>
          <p:cNvPr id="3" name="Rectangle 2"/>
          <p:cNvSpPr/>
          <p:nvPr/>
        </p:nvSpPr>
        <p:spPr>
          <a:xfrm>
            <a:off x="4114800" y="3536712"/>
            <a:ext cx="4572000" cy="369332"/>
          </a:xfrm>
          <a:prstGeom prst="rect">
            <a:avLst/>
          </a:prstGeom>
        </p:spPr>
        <p:txBody>
          <a:bodyPr>
            <a:spAutoFit/>
          </a:bodyPr>
          <a:lstStyle/>
          <a:p>
            <a:r>
              <a:rPr lang="en-US" dirty="0" smtClean="0"/>
              <a:t>TBD</a:t>
            </a:r>
            <a:endParaRPr lang="en-US" dirty="0"/>
          </a:p>
        </p:txBody>
      </p:sp>
    </p:spTree>
    <p:extLst>
      <p:ext uri="{BB962C8B-B14F-4D97-AF65-F5344CB8AC3E}">
        <p14:creationId xmlns:p14="http://schemas.microsoft.com/office/powerpoint/2010/main" val="413853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dirty="0" smtClean="0"/>
              <a:t>Conclusions</a:t>
            </a:r>
          </a:p>
        </p:txBody>
      </p:sp>
      <p:sp>
        <p:nvSpPr>
          <p:cNvPr id="4" name="Rectangle 3"/>
          <p:cNvSpPr/>
          <p:nvPr/>
        </p:nvSpPr>
        <p:spPr>
          <a:xfrm>
            <a:off x="4114800" y="3536712"/>
            <a:ext cx="4572000" cy="369332"/>
          </a:xfrm>
          <a:prstGeom prst="rect">
            <a:avLst/>
          </a:prstGeom>
        </p:spPr>
        <p:txBody>
          <a:bodyPr>
            <a:spAutoFit/>
          </a:bodyPr>
          <a:lstStyle/>
          <a:p>
            <a:r>
              <a:rPr lang="en-US" dirty="0" smtClean="0"/>
              <a:t>TBD</a:t>
            </a:r>
            <a:endParaRPr lang="en-US" dirty="0"/>
          </a:p>
        </p:txBody>
      </p:sp>
    </p:spTree>
    <p:extLst>
      <p:ext uri="{BB962C8B-B14F-4D97-AF65-F5344CB8AC3E}">
        <p14:creationId xmlns:p14="http://schemas.microsoft.com/office/powerpoint/2010/main" val="3452863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dirty="0" smtClean="0"/>
              <a:t>Errors and Uncertainties</a:t>
            </a:r>
          </a:p>
        </p:txBody>
      </p:sp>
      <p:sp>
        <p:nvSpPr>
          <p:cNvPr id="4" name="Rectangle 3"/>
          <p:cNvSpPr/>
          <p:nvPr/>
        </p:nvSpPr>
        <p:spPr>
          <a:xfrm>
            <a:off x="4114800" y="3536712"/>
            <a:ext cx="4572000" cy="369332"/>
          </a:xfrm>
          <a:prstGeom prst="rect">
            <a:avLst/>
          </a:prstGeom>
        </p:spPr>
        <p:txBody>
          <a:bodyPr>
            <a:spAutoFit/>
          </a:bodyPr>
          <a:lstStyle/>
          <a:p>
            <a:r>
              <a:rPr lang="en-US" dirty="0" smtClean="0"/>
              <a:t>TBD</a:t>
            </a:r>
            <a:endParaRPr lang="en-US" dirty="0"/>
          </a:p>
        </p:txBody>
      </p:sp>
    </p:spTree>
    <p:extLst>
      <p:ext uri="{BB962C8B-B14F-4D97-AF65-F5344CB8AC3E}">
        <p14:creationId xmlns:p14="http://schemas.microsoft.com/office/powerpoint/2010/main" val="2748224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dirty="0" smtClean="0"/>
              <a:t>Future Work</a:t>
            </a:r>
          </a:p>
        </p:txBody>
      </p:sp>
      <p:sp>
        <p:nvSpPr>
          <p:cNvPr id="4" name="Rectangle 3"/>
          <p:cNvSpPr/>
          <p:nvPr/>
        </p:nvSpPr>
        <p:spPr>
          <a:xfrm>
            <a:off x="4114800" y="3536712"/>
            <a:ext cx="4572000" cy="369332"/>
          </a:xfrm>
          <a:prstGeom prst="rect">
            <a:avLst/>
          </a:prstGeom>
        </p:spPr>
        <p:txBody>
          <a:bodyPr>
            <a:spAutoFit/>
          </a:bodyPr>
          <a:lstStyle/>
          <a:p>
            <a:r>
              <a:rPr lang="en-US" dirty="0" smtClean="0"/>
              <a:t>TBD</a:t>
            </a:r>
            <a:endParaRPr lang="en-US" dirty="0"/>
          </a:p>
        </p:txBody>
      </p:sp>
    </p:spTree>
    <p:extLst>
      <p:ext uri="{BB962C8B-B14F-4D97-AF65-F5344CB8AC3E}">
        <p14:creationId xmlns:p14="http://schemas.microsoft.com/office/powerpoint/2010/main" val="4224759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r>
              <a:rPr lang="en-US" dirty="0"/>
              <a:t>Dr. Dalia B. Kirschbaum, NASA Goddard Space Flight Center (Science Advisor )</a:t>
            </a:r>
          </a:p>
          <a:p>
            <a:r>
              <a:rPr lang="en-US" dirty="0"/>
              <a:t>Dr. John D. </a:t>
            </a:r>
            <a:r>
              <a:rPr lang="en-US" dirty="0" err="1"/>
              <a:t>Bolten</a:t>
            </a:r>
            <a:r>
              <a:rPr lang="en-US" dirty="0"/>
              <a:t>, NASA Goddard Space Flight Center (Science Advisor)</a:t>
            </a:r>
          </a:p>
          <a:p>
            <a:r>
              <a:rPr lang="en-US" dirty="0"/>
              <a:t>Thomas A. Stanley, NASA Goddard Space Flight Center (Science Advisor</a:t>
            </a:r>
            <a:r>
              <a:rPr lang="en-US" dirty="0" smtClean="0"/>
              <a:t>)</a:t>
            </a:r>
          </a:p>
          <a:p>
            <a:r>
              <a:rPr lang="en-US" dirty="0" smtClean="0"/>
              <a:t>Sebastian Wesselman, ICIMOD (Science Advisor)  </a:t>
            </a:r>
            <a:endParaRPr lang="en-US" dirty="0"/>
          </a:p>
        </p:txBody>
      </p:sp>
      <p:sp>
        <p:nvSpPr>
          <p:cNvPr id="3" name="Text Placeholder 2"/>
          <p:cNvSpPr>
            <a:spLocks noGrp="1"/>
          </p:cNvSpPr>
          <p:nvPr>
            <p:ph type="body" sz="quarter" idx="11"/>
          </p:nvPr>
        </p:nvSpPr>
        <p:spPr>
          <a:xfrm>
            <a:off x="571207" y="5817492"/>
            <a:ext cx="8051583" cy="704088"/>
          </a:xfrm>
        </p:spPr>
        <p:txBody>
          <a:bodyPr>
            <a:normAutofit fontScale="92500" lnSpcReduction="10000"/>
          </a:bodyPr>
          <a:lstStyle/>
          <a:p>
            <a:r>
              <a:rPr lang="en-US" dirty="0" smtClean="0"/>
              <a:t>Amanda Rumsey</a:t>
            </a:r>
          </a:p>
          <a:p>
            <a:r>
              <a:rPr lang="en-US" dirty="0" smtClean="0"/>
              <a:t>Jamie </a:t>
            </a:r>
            <a:r>
              <a:rPr lang="en-US" dirty="0" err="1" smtClean="0"/>
              <a:t>Shiplet</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8" y="390719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571207" y="5294272"/>
            <a:ext cx="3660142"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Former Teammates</a:t>
            </a:r>
            <a:endParaRPr lang="en-US" sz="2800" dirty="0" smtClean="0">
              <a:solidFill>
                <a:schemeClr val="accent1"/>
              </a:solidFill>
              <a:latin typeface="Century Gothic" panose="020B0502020202020204" pitchFamily="34" charset="0"/>
            </a:endParaRPr>
          </a:p>
        </p:txBody>
      </p:sp>
      <p:sp>
        <p:nvSpPr>
          <p:cNvPr id="9" name="Text Placeholder 2"/>
          <p:cNvSpPr>
            <a:spLocks noGrp="1"/>
          </p:cNvSpPr>
          <p:nvPr>
            <p:ph type="body" sz="quarter" idx="11"/>
          </p:nvPr>
        </p:nvSpPr>
        <p:spPr>
          <a:xfrm>
            <a:off x="625141" y="4379493"/>
            <a:ext cx="8051583" cy="704088"/>
          </a:xfrm>
        </p:spPr>
        <p:txBody>
          <a:bodyPr/>
          <a:lstStyle/>
          <a:p>
            <a:r>
              <a:rPr lang="en-US" dirty="0" smtClean="0"/>
              <a:t>International Centre for Integrated Mountain Development (ICIMOD)</a:t>
            </a:r>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250283" y="1399465"/>
            <a:ext cx="2448313" cy="4926012"/>
          </a:xfrm>
        </p:spPr>
        <p:txBody>
          <a:bodyPr>
            <a:normAutofit fontScale="92500" lnSpcReduction="20000"/>
          </a:bodyPr>
          <a:lstStyle/>
          <a:p>
            <a:pPr eaLnBrk="1" hangingPunct="1">
              <a:buClr>
                <a:schemeClr val="accent1"/>
              </a:buClr>
            </a:pPr>
            <a:r>
              <a:rPr lang="en-US" altLang="en-US" dirty="0" smtClean="0"/>
              <a:t>Location: Nepal and Himalaya Region</a:t>
            </a:r>
          </a:p>
          <a:p>
            <a:pPr>
              <a:buClr>
                <a:schemeClr val="accent1"/>
              </a:buClr>
            </a:pPr>
            <a:r>
              <a:rPr lang="en-US" altLang="en-US" dirty="0" smtClean="0"/>
              <a:t>Area: </a:t>
            </a:r>
            <a:r>
              <a:rPr lang="en-US" dirty="0"/>
              <a:t>147,181 </a:t>
            </a:r>
            <a:r>
              <a:rPr lang="en-US" dirty="0" smtClean="0"/>
              <a:t>km²</a:t>
            </a:r>
            <a:r>
              <a:rPr lang="en-US" altLang="en-US" dirty="0" smtClean="0"/>
              <a:t>    </a:t>
            </a:r>
          </a:p>
          <a:p>
            <a:pPr eaLnBrk="1" hangingPunct="1">
              <a:buClr>
                <a:schemeClr val="accent1"/>
              </a:buClr>
            </a:pPr>
            <a:r>
              <a:rPr lang="en-US" altLang="en-US" dirty="0" smtClean="0"/>
              <a:t>Climate: Tropical, </a:t>
            </a:r>
            <a:r>
              <a:rPr lang="en-US" altLang="en-US" dirty="0" err="1"/>
              <a:t>S</a:t>
            </a:r>
            <a:r>
              <a:rPr lang="en-US" altLang="en-US" dirty="0" err="1" smtClean="0"/>
              <a:t>uptropical</a:t>
            </a:r>
            <a:r>
              <a:rPr lang="en-US" altLang="en-US" dirty="0" smtClean="0"/>
              <a:t> Temperate, Subalpine, Alpine,  Permanent </a:t>
            </a:r>
            <a:r>
              <a:rPr lang="en-US" altLang="en-US" dirty="0"/>
              <a:t>S</a:t>
            </a:r>
            <a:r>
              <a:rPr lang="en-US" altLang="en-US" dirty="0" smtClean="0"/>
              <a:t>now, Cold Desert. </a:t>
            </a:r>
          </a:p>
          <a:p>
            <a:pPr eaLnBrk="1" hangingPunct="1">
              <a:buClr>
                <a:schemeClr val="accent1"/>
              </a:buClr>
            </a:pPr>
            <a:r>
              <a:rPr lang="en-US" altLang="en-US" dirty="0" smtClean="0"/>
              <a:t>Precipitation: 160 mm – 5,000 mm</a:t>
            </a:r>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Autofit/>
          </a:bodyPr>
          <a:lstStyle/>
          <a:p>
            <a:pPr eaLnBrk="1" hangingPunct="1"/>
            <a:r>
              <a:rPr lang="en-US" altLang="en-US" sz="4000" dirty="0" smtClean="0"/>
              <a:t>Study Area: Nepal</a:t>
            </a:r>
          </a:p>
        </p:txBody>
      </p:sp>
      <p:pic>
        <p:nvPicPr>
          <p:cNvPr id="3" name="Picture 2"/>
          <p:cNvPicPr>
            <a:picLocks noChangeAspect="1"/>
          </p:cNvPicPr>
          <p:nvPr/>
        </p:nvPicPr>
        <p:blipFill>
          <a:blip r:embed="rId3"/>
          <a:stretch>
            <a:fillRect/>
          </a:stretch>
        </p:blipFill>
        <p:spPr>
          <a:xfrm>
            <a:off x="7069873" y="1193180"/>
            <a:ext cx="1733147" cy="21117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7" y="1091839"/>
            <a:ext cx="5966460" cy="5541264"/>
          </a:xfrm>
          <a:prstGeom prst="rect">
            <a:avLst/>
          </a:prstGeom>
        </p:spPr>
      </p:pic>
      <p:pic>
        <p:nvPicPr>
          <p:cNvPr id="7" name="Picture 6"/>
          <p:cNvPicPr>
            <a:picLocks noChangeAspect="1"/>
          </p:cNvPicPr>
          <p:nvPr/>
        </p:nvPicPr>
        <p:blipFill>
          <a:blip r:embed="rId5"/>
          <a:stretch>
            <a:fillRect/>
          </a:stretch>
        </p:blipFill>
        <p:spPr>
          <a:xfrm>
            <a:off x="6993254" y="1129939"/>
            <a:ext cx="1886383" cy="2141436"/>
          </a:xfrm>
          <a:prstGeom prst="rect">
            <a:avLst/>
          </a:prstGeom>
        </p:spPr>
      </p:pic>
    </p:spTree>
    <p:extLst>
      <p:ext uri="{BB962C8B-B14F-4D97-AF65-F5344CB8AC3E}">
        <p14:creationId xmlns:p14="http://schemas.microsoft.com/office/powerpoint/2010/main" val="896538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sz="4000" dirty="0" smtClean="0"/>
              <a:t>Study Objectives</a:t>
            </a:r>
          </a:p>
        </p:txBody>
      </p:sp>
      <p:sp>
        <p:nvSpPr>
          <p:cNvPr id="5" name="Content Placeholder 1"/>
          <p:cNvSpPr txBox="1">
            <a:spLocks/>
          </p:cNvSpPr>
          <p:nvPr/>
        </p:nvSpPr>
        <p:spPr>
          <a:xfrm>
            <a:off x="4484492" y="1399464"/>
            <a:ext cx="4443955" cy="49260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altLang="en-US" dirty="0" smtClean="0"/>
              <a:t>Develop a near real time automatic landslide detection product for the Nepal and Himalaya region.</a:t>
            </a:r>
          </a:p>
          <a:p>
            <a:pPr marL="0" indent="0">
              <a:buClr>
                <a:schemeClr val="accent1"/>
              </a:buClr>
              <a:buNone/>
            </a:pPr>
            <a:endParaRPr lang="en-US" altLang="en-US" dirty="0" smtClean="0"/>
          </a:p>
          <a:p>
            <a:pPr>
              <a:buClr>
                <a:schemeClr val="accent1"/>
              </a:buClr>
            </a:pPr>
            <a:r>
              <a:rPr lang="en-US" altLang="en-US" dirty="0" smtClean="0"/>
              <a:t>Add landslide events to the Global Landslide Catalog (GLC) database. </a:t>
            </a:r>
          </a:p>
          <a:p>
            <a:pPr marL="0" indent="0">
              <a:buClr>
                <a:schemeClr val="accent1"/>
              </a:buClr>
              <a:buNone/>
            </a:pPr>
            <a:endParaRPr lang="en-US" altLang="en-US" dirty="0" smtClean="0"/>
          </a:p>
          <a:p>
            <a:pPr>
              <a:buClr>
                <a:schemeClr val="accent1"/>
              </a:buClr>
            </a:pPr>
            <a:r>
              <a:rPr lang="en-US" altLang="en-US" dirty="0" smtClean="0"/>
              <a:t>Develop a near real time precipitation monitoring product for the Nepal and Himalaya region.</a:t>
            </a:r>
          </a:p>
          <a:p>
            <a:pPr>
              <a:buClr>
                <a:schemeClr val="accent1"/>
              </a:buClr>
              <a:buFont typeface="Webdings" panose="05030102010509060703" pitchFamily="18" charset="2"/>
              <a:buNone/>
            </a:pPr>
            <a:endParaRPr lang="en-US" altLang="en-US" dirty="0" smtClean="0"/>
          </a:p>
          <a:p>
            <a:pPr>
              <a:buClr>
                <a:srgbClr val="34E359"/>
              </a:buClr>
              <a:buFont typeface="Webdings" panose="05030102010509060703" pitchFamily="18" charset="2"/>
              <a:buNone/>
            </a:pPr>
            <a:endParaRPr lang="en-US" altLang="en-US" dirty="0" smtClean="0"/>
          </a:p>
          <a:p>
            <a:pPr>
              <a:buClr>
                <a:srgbClr val="34E359"/>
              </a:buClr>
              <a:buFont typeface="Webdings" panose="05030102010509060703" pitchFamily="18" charset="2"/>
              <a:buNone/>
            </a:pPr>
            <a:endParaRPr lang="en-US" altLang="en-US" dirty="0" smtClean="0"/>
          </a:p>
        </p:txBody>
      </p:sp>
      <p:pic>
        <p:nvPicPr>
          <p:cNvPr id="2" name="Picture 1"/>
          <p:cNvPicPr>
            <a:picLocks noChangeAspect="1"/>
          </p:cNvPicPr>
          <p:nvPr/>
        </p:nvPicPr>
        <p:blipFill>
          <a:blip r:embed="rId3"/>
          <a:stretch>
            <a:fillRect/>
          </a:stretch>
        </p:blipFill>
        <p:spPr>
          <a:xfrm>
            <a:off x="250283" y="1086159"/>
            <a:ext cx="4078092" cy="5552621"/>
          </a:xfrm>
          <a:prstGeom prst="rect">
            <a:avLst/>
          </a:prstGeom>
        </p:spPr>
      </p:pic>
    </p:spTree>
    <p:extLst>
      <p:ext uri="{BB962C8B-B14F-4D97-AF65-F5344CB8AC3E}">
        <p14:creationId xmlns:p14="http://schemas.microsoft.com/office/powerpoint/2010/main" val="1524992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sz="4000" dirty="0" smtClean="0"/>
              <a:t>Community Concerns</a:t>
            </a:r>
          </a:p>
        </p:txBody>
      </p:sp>
      <p:sp>
        <p:nvSpPr>
          <p:cNvPr id="4" name="Content Placeholder 1"/>
          <p:cNvSpPr txBox="1">
            <a:spLocks/>
          </p:cNvSpPr>
          <p:nvPr/>
        </p:nvSpPr>
        <p:spPr>
          <a:xfrm>
            <a:off x="250283" y="1443038"/>
            <a:ext cx="4443955" cy="492601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altLang="en-US" dirty="0" smtClean="0"/>
              <a:t>Landslides cause hundreds of fatalities and millions of dollars of losses in the Nepal and Himalaya region annually.</a:t>
            </a:r>
          </a:p>
          <a:p>
            <a:pPr>
              <a:buClr>
                <a:schemeClr val="accent1"/>
              </a:buClr>
            </a:pPr>
            <a:r>
              <a:rPr lang="en-US" dirty="0" smtClean="0"/>
              <a:t>In </a:t>
            </a:r>
            <a:r>
              <a:rPr lang="en-US" dirty="0"/>
              <a:t>the wake of the M7.8 </a:t>
            </a:r>
            <a:r>
              <a:rPr lang="en-US" dirty="0" err="1"/>
              <a:t>Gorkha</a:t>
            </a:r>
            <a:r>
              <a:rPr lang="en-US" dirty="0"/>
              <a:t> </a:t>
            </a:r>
            <a:r>
              <a:rPr lang="en-US" dirty="0" smtClean="0"/>
              <a:t>earthquake, landslides emerged as </a:t>
            </a:r>
            <a:r>
              <a:rPr lang="en-US" dirty="0"/>
              <a:t>a significant induced hazard that are likely to increase in frequency and severity during the upcoming monsoon </a:t>
            </a:r>
            <a:r>
              <a:rPr lang="en-US" dirty="0" smtClean="0"/>
              <a:t>season.</a:t>
            </a:r>
            <a:endParaRPr lang="en-US" altLang="en-US" dirty="0" smtClean="0"/>
          </a:p>
          <a:p>
            <a:pPr>
              <a:buClr>
                <a:schemeClr val="accent1"/>
              </a:buClr>
            </a:pPr>
            <a:r>
              <a:rPr lang="en-US" dirty="0"/>
              <a:t>With current underestimation of landslide impacts and the increasing trend in frequency and intensity of landslide events due to anthropogenic factors, this work is critical even outside the scope of the </a:t>
            </a:r>
            <a:r>
              <a:rPr lang="en-US" dirty="0" smtClean="0"/>
              <a:t>earthquake.</a:t>
            </a:r>
            <a:endParaRPr lang="en-US" altLang="en-US" dirty="0" smtClean="0"/>
          </a:p>
          <a:p>
            <a:pPr>
              <a:buClr>
                <a:srgbClr val="34E359"/>
              </a:buClr>
              <a:buFont typeface="Webdings" panose="05030102010509060703" pitchFamily="18" charset="2"/>
              <a:buNone/>
            </a:pPr>
            <a:endParaRPr lang="en-US" altLang="en-US" dirty="0" smtClean="0"/>
          </a:p>
          <a:p>
            <a:pPr>
              <a:buClr>
                <a:srgbClr val="34E359"/>
              </a:buClr>
              <a:buFont typeface="Webdings" panose="05030102010509060703" pitchFamily="18" charset="2"/>
              <a:buNone/>
            </a:pPr>
            <a:endParaRPr lang="en-US" altLang="en-US" dirty="0" smtClean="0"/>
          </a:p>
        </p:txBody>
      </p:sp>
      <p:sp>
        <p:nvSpPr>
          <p:cNvPr id="5" name="Rectangle 4"/>
          <p:cNvSpPr/>
          <p:nvPr/>
        </p:nvSpPr>
        <p:spPr>
          <a:xfrm>
            <a:off x="6096000" y="3305879"/>
            <a:ext cx="2667000" cy="1200329"/>
          </a:xfrm>
          <a:prstGeom prst="rect">
            <a:avLst/>
          </a:prstGeom>
        </p:spPr>
        <p:txBody>
          <a:bodyPr wrap="square">
            <a:spAutoFit/>
          </a:bodyPr>
          <a:lstStyle/>
          <a:p>
            <a:r>
              <a:rPr lang="en-US" dirty="0" smtClean="0"/>
              <a:t>Placeholder for ICIMOD Landslide/Earthquake Photographs</a:t>
            </a:r>
            <a:endParaRPr lang="en-US" dirty="0"/>
          </a:p>
        </p:txBody>
      </p:sp>
    </p:spTree>
    <p:extLst>
      <p:ext uri="{BB962C8B-B14F-4D97-AF65-F5344CB8AC3E}">
        <p14:creationId xmlns:p14="http://schemas.microsoft.com/office/powerpoint/2010/main" val="2466937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dirty="0" smtClean="0"/>
              <a:t>NASA Satellites / Sensors Used</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452" y="4450508"/>
            <a:ext cx="3139906" cy="157169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857" y="1701526"/>
            <a:ext cx="2535411" cy="207218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545" y="4577677"/>
            <a:ext cx="2045999" cy="154018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124" y="1890190"/>
            <a:ext cx="2560024" cy="2182421"/>
          </a:xfrm>
          <a:prstGeom prst="rect">
            <a:avLst/>
          </a:prstGeom>
        </p:spPr>
      </p:pic>
      <p:sp>
        <p:nvSpPr>
          <p:cNvPr id="20" name="Text Placeholder 16"/>
          <p:cNvSpPr txBox="1">
            <a:spLocks/>
          </p:cNvSpPr>
          <p:nvPr/>
        </p:nvSpPr>
        <p:spPr>
          <a:xfrm>
            <a:off x="798124" y="4693189"/>
            <a:ext cx="1058926" cy="4354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GPM</a:t>
            </a:r>
          </a:p>
        </p:txBody>
      </p:sp>
      <p:sp>
        <p:nvSpPr>
          <p:cNvPr id="21" name="Text Placeholder 16"/>
          <p:cNvSpPr txBox="1">
            <a:spLocks/>
          </p:cNvSpPr>
          <p:nvPr/>
        </p:nvSpPr>
        <p:spPr>
          <a:xfrm>
            <a:off x="6984738" y="2467893"/>
            <a:ext cx="1873963" cy="45945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Landsat 8</a:t>
            </a:r>
          </a:p>
        </p:txBody>
      </p:sp>
      <p:sp>
        <p:nvSpPr>
          <p:cNvPr id="22" name="Text Placeholder 16"/>
          <p:cNvSpPr txBox="1">
            <a:spLocks/>
          </p:cNvSpPr>
          <p:nvPr/>
        </p:nvSpPr>
        <p:spPr>
          <a:xfrm>
            <a:off x="5361891" y="4567652"/>
            <a:ext cx="1271137" cy="4252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Terra</a:t>
            </a:r>
          </a:p>
        </p:txBody>
      </p:sp>
      <p:sp>
        <p:nvSpPr>
          <p:cNvPr id="31" name="Text Placeholder 16"/>
          <p:cNvSpPr txBox="1">
            <a:spLocks/>
          </p:cNvSpPr>
          <p:nvPr/>
        </p:nvSpPr>
        <p:spPr>
          <a:xfrm>
            <a:off x="2207890" y="2425722"/>
            <a:ext cx="1212202" cy="4354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TRMM</a:t>
            </a:r>
          </a:p>
        </p:txBody>
      </p:sp>
    </p:spTree>
    <p:extLst>
      <p:ext uri="{BB962C8B-B14F-4D97-AF65-F5344CB8AC3E}">
        <p14:creationId xmlns:p14="http://schemas.microsoft.com/office/powerpoint/2010/main" val="2804480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dirty="0" smtClean="0"/>
              <a:t>Methodology (SLIP)</a:t>
            </a:r>
          </a:p>
        </p:txBody>
      </p:sp>
      <p:pic>
        <p:nvPicPr>
          <p:cNvPr id="8" name="Picture 7"/>
          <p:cNvPicPr>
            <a:picLocks noChangeAspect="1"/>
          </p:cNvPicPr>
          <p:nvPr/>
        </p:nvPicPr>
        <p:blipFill>
          <a:blip r:embed="rId3"/>
          <a:stretch>
            <a:fillRect/>
          </a:stretch>
        </p:blipFill>
        <p:spPr>
          <a:xfrm>
            <a:off x="116114" y="1928948"/>
            <a:ext cx="8911772" cy="3896713"/>
          </a:xfrm>
          <a:prstGeom prst="rect">
            <a:avLst/>
          </a:prstGeom>
        </p:spPr>
      </p:pic>
      <p:graphicFrame>
        <p:nvGraphicFramePr>
          <p:cNvPr id="9" name="Diagram 8"/>
          <p:cNvGraphicFramePr/>
          <p:nvPr>
            <p:extLst>
              <p:ext uri="{D42A27DB-BD31-4B8C-83A1-F6EECF244321}">
                <p14:modId xmlns:p14="http://schemas.microsoft.com/office/powerpoint/2010/main" val="1103888646"/>
              </p:ext>
            </p:extLst>
          </p:nvPr>
        </p:nvGraphicFramePr>
        <p:xfrm>
          <a:off x="-1284514" y="395288"/>
          <a:ext cx="10892971" cy="6535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5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sz="4000" dirty="0" smtClean="0"/>
              <a:t>Methodology (SLIP)</a:t>
            </a:r>
          </a:p>
        </p:txBody>
      </p:sp>
    </p:spTree>
    <p:extLst>
      <p:ext uri="{BB962C8B-B14F-4D97-AF65-F5344CB8AC3E}">
        <p14:creationId xmlns:p14="http://schemas.microsoft.com/office/powerpoint/2010/main" val="1085329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3"/>
          <p:cNvSpPr>
            <a:spLocks noGrp="1"/>
          </p:cNvSpPr>
          <p:nvPr>
            <p:ph type="title"/>
          </p:nvPr>
        </p:nvSpPr>
        <p:spPr>
          <a:xfrm>
            <a:off x="406400" y="153988"/>
            <a:ext cx="7137400" cy="663575"/>
          </a:xfrm>
        </p:spPr>
        <p:txBody>
          <a:bodyPr>
            <a:noAutofit/>
          </a:bodyPr>
          <a:lstStyle/>
          <a:p>
            <a:pPr eaLnBrk="1" hangingPunct="1"/>
            <a:r>
              <a:rPr lang="en-US" altLang="en-US" sz="4000" dirty="0" smtClean="0"/>
              <a:t>Methodology (Overview)</a:t>
            </a:r>
          </a:p>
        </p:txBody>
      </p:sp>
      <p:pic>
        <p:nvPicPr>
          <p:cNvPr id="54" name="Picture 53"/>
          <p:cNvPicPr>
            <a:picLocks noChangeAspect="1"/>
          </p:cNvPicPr>
          <p:nvPr/>
        </p:nvPicPr>
        <p:blipFill>
          <a:blip r:embed="rId3"/>
          <a:stretch>
            <a:fillRect/>
          </a:stretch>
        </p:blipFill>
        <p:spPr>
          <a:xfrm>
            <a:off x="232546" y="1790700"/>
            <a:ext cx="8728462" cy="4229100"/>
          </a:xfrm>
          <a:prstGeom prst="rect">
            <a:avLst/>
          </a:prstGeom>
        </p:spPr>
      </p:pic>
    </p:spTree>
    <p:extLst>
      <p:ext uri="{BB962C8B-B14F-4D97-AF65-F5344CB8AC3E}">
        <p14:creationId xmlns:p14="http://schemas.microsoft.com/office/powerpoint/2010/main" val="2891456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06400" y="1443038"/>
            <a:ext cx="4287838" cy="4926012"/>
          </a:xfrm>
        </p:spPr>
        <p:txBody>
          <a:bodyPr/>
          <a:lstStyle/>
          <a:p>
            <a:pPr eaLnBrk="1" hangingPunct="1">
              <a:buClr>
                <a:schemeClr val="accent1"/>
              </a:buClr>
              <a:buFont typeface="Webdings" panose="05030102010509060703" pitchFamily="18" charset="2"/>
              <a:buNone/>
            </a:pPr>
            <a:endParaRPr lang="en-US" altLang="en-US" dirty="0" smtClean="0"/>
          </a:p>
          <a:p>
            <a:pPr eaLnBrk="1" hangingPunct="1">
              <a:buClr>
                <a:schemeClr val="accent1"/>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a:p>
            <a:pPr eaLnBrk="1" hangingPunct="1">
              <a:buClr>
                <a:srgbClr val="34E359"/>
              </a:buClr>
              <a:buFont typeface="Webdings" panose="05030102010509060703" pitchFamily="18" charset="2"/>
              <a:buNone/>
            </a:pPr>
            <a:endParaRPr lang="en-US" altLang="en-US" dirty="0" smtClean="0"/>
          </a:p>
        </p:txBody>
      </p:sp>
      <p:sp>
        <p:nvSpPr>
          <p:cNvPr id="13315" name="Title 3"/>
          <p:cNvSpPr>
            <a:spLocks noGrp="1"/>
          </p:cNvSpPr>
          <p:nvPr>
            <p:ph type="title"/>
          </p:nvPr>
        </p:nvSpPr>
        <p:spPr>
          <a:xfrm>
            <a:off x="406400" y="153988"/>
            <a:ext cx="7137400" cy="663575"/>
          </a:xfrm>
        </p:spPr>
        <p:txBody>
          <a:bodyPr>
            <a:normAutofit/>
          </a:bodyPr>
          <a:lstStyle/>
          <a:p>
            <a:pPr eaLnBrk="1" hangingPunct="1"/>
            <a:r>
              <a:rPr lang="en-US" altLang="en-US" sz="4000" dirty="0" smtClean="0"/>
              <a:t>Results (SLIP)</a:t>
            </a:r>
          </a:p>
        </p:txBody>
      </p:sp>
      <p:pic>
        <p:nvPicPr>
          <p:cNvPr id="6" name="Picture 5"/>
          <p:cNvPicPr>
            <a:picLocks noChangeAspect="1"/>
          </p:cNvPicPr>
          <p:nvPr/>
        </p:nvPicPr>
        <p:blipFill>
          <a:blip r:embed="rId3"/>
          <a:stretch>
            <a:fillRect/>
          </a:stretch>
        </p:blipFill>
        <p:spPr>
          <a:xfrm>
            <a:off x="0" y="1009650"/>
            <a:ext cx="5012574" cy="5143500"/>
          </a:xfrm>
          <a:prstGeom prst="rect">
            <a:avLst/>
          </a:prstGeom>
        </p:spPr>
      </p:pic>
      <p:sp>
        <p:nvSpPr>
          <p:cNvPr id="7" name="Rectangle 6"/>
          <p:cNvSpPr/>
          <p:nvPr/>
        </p:nvSpPr>
        <p:spPr>
          <a:xfrm>
            <a:off x="3419475" y="1666875"/>
            <a:ext cx="1593099" cy="1447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p:nvPicPr>
        <p:blipFill>
          <a:blip r:embed="rId4"/>
          <a:stretch>
            <a:fillRect/>
          </a:stretch>
        </p:blipFill>
        <p:spPr>
          <a:xfrm>
            <a:off x="5012574" y="1009650"/>
            <a:ext cx="4131426" cy="3112268"/>
          </a:xfrm>
          <a:prstGeom prst="rect">
            <a:avLst/>
          </a:prstGeom>
        </p:spPr>
      </p:pic>
      <p:sp>
        <p:nvSpPr>
          <p:cNvPr id="9" name="Rectangle 8"/>
          <p:cNvSpPr/>
          <p:nvPr/>
        </p:nvSpPr>
        <p:spPr>
          <a:xfrm>
            <a:off x="5876925" y="3267075"/>
            <a:ext cx="676275" cy="714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Arrow 9"/>
          <p:cNvSpPr/>
          <p:nvPr/>
        </p:nvSpPr>
        <p:spPr>
          <a:xfrm>
            <a:off x="4800600" y="2609850"/>
            <a:ext cx="419100" cy="1524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5"/>
          <a:stretch>
            <a:fillRect/>
          </a:stretch>
        </p:blipFill>
        <p:spPr>
          <a:xfrm>
            <a:off x="5219700" y="4314005"/>
            <a:ext cx="2511684" cy="2028668"/>
          </a:xfrm>
          <a:prstGeom prst="rect">
            <a:avLst/>
          </a:prstGeom>
        </p:spPr>
      </p:pic>
      <p:sp>
        <p:nvSpPr>
          <p:cNvPr id="12" name="Down Arrow 11"/>
          <p:cNvSpPr/>
          <p:nvPr/>
        </p:nvSpPr>
        <p:spPr>
          <a:xfrm>
            <a:off x="6296025" y="3819525"/>
            <a:ext cx="179517" cy="4953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7731384" y="4169543"/>
            <a:ext cx="1412616" cy="2492990"/>
          </a:xfrm>
          <a:prstGeom prst="rect">
            <a:avLst/>
          </a:prstGeom>
          <a:noFill/>
        </p:spPr>
        <p:txBody>
          <a:bodyPr wrap="square" rtlCol="0">
            <a:spAutoFit/>
          </a:bodyPr>
          <a:lstStyle/>
          <a:p>
            <a:r>
              <a:rPr lang="en-US" sz="1200" dirty="0"/>
              <a:t>Blue areas match either the moisture or the red increase criteria, the red areas match both.</a:t>
            </a:r>
          </a:p>
          <a:p>
            <a:endParaRPr lang="en-US" sz="1200" dirty="0"/>
          </a:p>
          <a:p>
            <a:r>
              <a:rPr lang="en-US" sz="1200" dirty="0"/>
              <a:t>This example is from an non-cloud masked image…</a:t>
            </a:r>
          </a:p>
          <a:p>
            <a:r>
              <a:rPr lang="en-US" sz="1200" dirty="0"/>
              <a:t>More to come!</a:t>
            </a:r>
          </a:p>
        </p:txBody>
      </p:sp>
    </p:spTree>
    <p:extLst>
      <p:ext uri="{BB962C8B-B14F-4D97-AF65-F5344CB8AC3E}">
        <p14:creationId xmlns:p14="http://schemas.microsoft.com/office/powerpoint/2010/main" val="41787341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2439</TotalTime>
  <Words>550</Words>
  <Application>Microsoft Office PowerPoint</Application>
  <PresentationFormat>On-screen Show (4:3)</PresentationFormat>
  <Paragraphs>154</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Calibri</vt:lpstr>
      <vt:lpstr>Century Gothic</vt:lpstr>
      <vt:lpstr>Helvetica Neue</vt:lpstr>
      <vt:lpstr>Questrial</vt:lpstr>
      <vt:lpstr>Webdings</vt:lpstr>
      <vt:lpstr>Office Theme</vt:lpstr>
      <vt:lpstr>PowerPoint Presentation</vt:lpstr>
      <vt:lpstr>Study Area: Nepal</vt:lpstr>
      <vt:lpstr>Study Objectives</vt:lpstr>
      <vt:lpstr>Community Concerns</vt:lpstr>
      <vt:lpstr>NASA Satellites / Sensors Used</vt:lpstr>
      <vt:lpstr>Methodology (SLIP)</vt:lpstr>
      <vt:lpstr>Methodology (SLIP)</vt:lpstr>
      <vt:lpstr>Methodology (Overview)</vt:lpstr>
      <vt:lpstr>Results (SLIP)</vt:lpstr>
      <vt:lpstr>Results (DRIP)</vt:lpstr>
      <vt:lpstr>Results (Other)</vt:lpstr>
      <vt:lpstr>Conclusions</vt:lpstr>
      <vt:lpstr>Errors and Uncertainties</vt:lpstr>
      <vt:lpstr>Future Work</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Newtoff, Kiersten (GSFC-6104)[DEVELOP]</cp:lastModifiedBy>
  <cp:revision>149</cp:revision>
  <dcterms:created xsi:type="dcterms:W3CDTF">2015-05-18T13:26:09Z</dcterms:created>
  <dcterms:modified xsi:type="dcterms:W3CDTF">2015-07-01T13:58:02Z</dcterms:modified>
</cp:coreProperties>
</file>