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76" r:id="rId2"/>
    <p:sldId id="299" r:id="rId3"/>
    <p:sldId id="300" r:id="rId4"/>
    <p:sldId id="301" r:id="rId5"/>
    <p:sldId id="303" r:id="rId6"/>
    <p:sldId id="302" r:id="rId7"/>
    <p:sldId id="309" r:id="rId8"/>
    <p:sldId id="310" r:id="rId9"/>
    <p:sldId id="323" r:id="rId10"/>
    <p:sldId id="312" r:id="rId11"/>
    <p:sldId id="322" r:id="rId12"/>
    <p:sldId id="318" r:id="rId13"/>
    <p:sldId id="335" r:id="rId14"/>
    <p:sldId id="340" r:id="rId15"/>
    <p:sldId id="341" r:id="rId16"/>
    <p:sldId id="317" r:id="rId17"/>
    <p:sldId id="338" r:id="rId18"/>
    <p:sldId id="313" r:id="rId19"/>
    <p:sldId id="314" r:id="rId20"/>
    <p:sldId id="296" r:id="rId21"/>
    <p:sldId id="339" r:id="rId22"/>
    <p:sldId id="315" r:id="rId23"/>
    <p:sldId id="342" r:id="rId24"/>
    <p:sldId id="343" r:id="rId25"/>
    <p:sldId id="344" r:id="rId26"/>
    <p:sldId id="332" r:id="rId27"/>
    <p:sldId id="3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Ohr" initials="CO" lastIdx="20" clrIdx="0">
    <p:extLst>
      <p:ext uri="{19B8F6BF-5375-455C-9EA6-DF929625EA0E}">
        <p15:presenceInfo xmlns:p15="http://schemas.microsoft.com/office/powerpoint/2012/main" userId="Courtney Ohr" providerId="None"/>
      </p:ext>
    </p:extLst>
  </p:cmAuthor>
  <p:cmAuthor id="2" name="Keith T Weber" initials="KTW" lastIdx="1" clrIdx="1">
    <p:extLst>
      <p:ext uri="{19B8F6BF-5375-455C-9EA6-DF929625EA0E}">
        <p15:presenceInfo xmlns:p15="http://schemas.microsoft.com/office/powerpoint/2012/main" userId="Keith T Weber" providerId="None"/>
      </p:ext>
    </p:extLst>
  </p:cmAuthor>
  <p:cmAuthor id="3" name="Caitlin Toner" initials="CT" lastIdx="3" clrIdx="2">
    <p:extLst>
      <p:ext uri="{19B8F6BF-5375-455C-9EA6-DF929625EA0E}">
        <p15:presenceInfo xmlns:p15="http://schemas.microsoft.com/office/powerpoint/2012/main" userId="Caitlin Toner" providerId="None"/>
      </p:ext>
    </p:extLst>
  </p:cmAuthor>
  <p:cmAuthor id="4" name="Austin Counts" initials="AC" lastIdx="8" clrIdx="3">
    <p:extLst>
      <p:ext uri="{19B8F6BF-5375-455C-9EA6-DF929625EA0E}">
        <p15:presenceInfo xmlns:p15="http://schemas.microsoft.com/office/powerpoint/2012/main" userId="Austin Coun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688F"/>
    <a:srgbClr val="FFFFFF"/>
    <a:srgbClr val="760016"/>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68143" autoAdjust="0"/>
  </p:normalViewPr>
  <p:slideViewPr>
    <p:cSldViewPr snapToGrid="0">
      <p:cViewPr varScale="1">
        <p:scale>
          <a:sx n="87" d="100"/>
          <a:sy n="87" d="100"/>
        </p:scale>
        <p:origin x="1266" y="84"/>
      </p:cViewPr>
      <p:guideLst>
        <p:guide orient="horz" pos="2160"/>
        <p:guide pos="3840"/>
      </p:guideLst>
    </p:cSldViewPr>
  </p:slideViewPr>
  <p:notesTextViewPr>
    <p:cViewPr>
      <p:scale>
        <a:sx n="1" d="1"/>
        <a:sy n="1" d="1"/>
      </p:scale>
      <p:origin x="0" y="0"/>
    </p:cViewPr>
  </p:notesTextViewPr>
  <p:sorterViewPr>
    <p:cViewPr>
      <p:scale>
        <a:sx n="100" d="100"/>
        <a:sy n="100" d="100"/>
      </p:scale>
      <p:origin x="0" y="-3756"/>
    </p:cViewPr>
  </p:sorter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7-07-31T08:54:02.945" idx="8">
    <p:pos x="10" y="10"/>
    <p:text>Spruce:Slides 16 - 21
- Identify source of the data used (e.g., Landsat or MODIS) to derive these charts
- For each chart be prepared to explain what the take home message is - e.g., what does the slide mean in terms of addressing project objectives
- On Slide 16 - there is room to explain what the 4 cover types mean - maybe include 1 field shot for each so it is obvious what the 4 classes are in refernce to</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MSAVI2</a:t>
            </a:r>
            <a:r>
              <a:rPr lang="en-US" baseline="0" dirty="0" smtClean="0"/>
              <a:t> is a long-term vegetation index dataset that is able to show changing temporal and spatial vegetation dynamics. MSAVI2 uses red and near-infrared bands. The higher the value, the more the vegetation. We used this alongside NDVI to improve accuracy of the project.</a:t>
            </a:r>
            <a:endParaRPr lang="en-US" dirty="0" smtClean="0"/>
          </a:p>
          <a:p>
            <a:endParaRPr lang="en-US" dirty="0" smtClean="0"/>
          </a:p>
          <a:p>
            <a:r>
              <a:rPr lang="en-US" dirty="0" smtClean="0"/>
              <a:t>NDVI:</a:t>
            </a:r>
            <a:r>
              <a:rPr lang="en-US" baseline="0" dirty="0" smtClean="0"/>
              <a:t>  Using near infrared and red bands from satellites, creates a way to assess whether or not the land contains live vegetation.</a:t>
            </a:r>
          </a:p>
          <a:p>
            <a:r>
              <a:rPr lang="en-US" baseline="0" dirty="0" smtClean="0"/>
              <a:t>Green plants reflect most of the near infrared light and very little red light, while brown plants reflect more red light and less near infrared light.  By taking the ratio of red and near infrared reflectance, vegetation greenness can be defined. NDVI values range from 0 to 1. A low NDVI value indicates the plant is brown, while a high NDVI value indicates the plant is green. F</a:t>
            </a:r>
          </a:p>
          <a:p>
            <a:endParaRPr lang="en-US" baseline="0" dirty="0" smtClean="0"/>
          </a:p>
          <a:p>
            <a:r>
              <a:rPr lang="en-US" baseline="0" dirty="0" smtClean="0"/>
              <a:t>Source: http://www.ece.montana.edu/seniordesign/archive/SP15/OpticalWeedMapping/ndvi.html</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3540692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ForWarn</a:t>
            </a:r>
            <a:r>
              <a:rPr lang="en-US" baseline="0" dirty="0" smtClean="0"/>
              <a:t> dataset utilized MODIS data in order to provide yearly phenology maps before and after the 2006 Crystal fire. These phenology maps show which areas produced their max NDVI values during certain portions of the year. This is especially useful as cheatgrass experiences its maximum green-up earlier than most native vegetation, allowing the detection of cheatgrass cover change after the Crystal fire.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31675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best analyze the 2006 Crystal fire area</a:t>
            </a:r>
            <a:r>
              <a:rPr lang="en-US" baseline="0" dirty="0" smtClean="0"/>
              <a:t>, the team separated the fire boundaries into multiple different sections.</a:t>
            </a:r>
          </a:p>
          <a:p>
            <a:endParaRPr lang="en-US" baseline="0" dirty="0" smtClean="0"/>
          </a:p>
          <a:p>
            <a:r>
              <a:rPr lang="en-US" baseline="0" dirty="0" smtClean="0"/>
              <a:t>The 1999 Mule Butte fire boundary, over half of which had again burned during the crystal fire, showed visible differences when compared to the rest of the Crystal fire. These areas were shown to have greater cheatgrass densities, shown by cheatgrass cover maps from 2015. </a:t>
            </a:r>
          </a:p>
          <a:p>
            <a:endParaRPr lang="en-US" baseline="0" dirty="0" smtClean="0"/>
          </a:p>
          <a:p>
            <a:r>
              <a:rPr lang="en-US" baseline="0" dirty="0" smtClean="0"/>
              <a:t>Seed treatment areas were run separately to detect if differences in variable dependence existed in comparison to untreated areas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773719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maps indicate the progression of our thoughts on the Crystal wildfire. Initially our analyses</a:t>
            </a:r>
            <a:r>
              <a:rPr lang="en-US" baseline="0" dirty="0" smtClean="0"/>
              <a:t> were limited to the Crystal Fire boundary but the large discontinuity, visible in the first map that divided the northern and southern regions of the fire was found to correspond to the 1999 Mule Butte Fire (shown in purple). The green boundary is the 1996 Cox Well fire that also may have influenced a large part of the Crystal Fire region. The third map illustrates the nine final regions that the study area was broken down into. They are based on fire history and reseeding treatment after the crystal fire.</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73358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graphs indicate the percentage</a:t>
            </a:r>
            <a:r>
              <a:rPr lang="en-US" baseline="0" dirty="0" smtClean="0"/>
              <a:t> of pixels at peak NDVI for each day of the growing season. We hypothesize that due to its </a:t>
            </a:r>
            <a:r>
              <a:rPr lang="en-US" baseline="0" dirty="0" err="1" smtClean="0"/>
              <a:t>ealier</a:t>
            </a:r>
            <a:r>
              <a:rPr lang="en-US" baseline="0" dirty="0" smtClean="0"/>
              <a:t> bloom, pixels that are </a:t>
            </a:r>
            <a:r>
              <a:rPr lang="en-US" baseline="0" dirty="0" err="1" smtClean="0"/>
              <a:t>cheatgrass</a:t>
            </a:r>
            <a:r>
              <a:rPr lang="en-US" baseline="0" dirty="0" smtClean="0"/>
              <a:t> dominated will show an earlier peak NDVI than those that are not. Bimodality of peaks may indicate coexistence of </a:t>
            </a:r>
            <a:r>
              <a:rPr lang="en-US" baseline="0" dirty="0" err="1" smtClean="0"/>
              <a:t>cheatgrass</a:t>
            </a:r>
            <a:r>
              <a:rPr lang="en-US" baseline="0" dirty="0" smtClean="0"/>
              <a:t> dominated pixels and native dominated pixels. In the post fire years we can see that there is a general trend of increased early peaking in areas affected by the Crystal fire. The no burn since 1950 control area has the lowest bimodality of all of the curves showing almost exclusively late season peaking.</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0226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a:t>
            </a:r>
            <a:r>
              <a:rPr lang="en-US" baseline="0" dirty="0" smtClean="0"/>
              <a:t>e graphs also show the max position NDVI dataset, this time comparing the </a:t>
            </a:r>
            <a:r>
              <a:rPr lang="en-US" baseline="0" dirty="0" err="1" smtClean="0"/>
              <a:t>unreseeded</a:t>
            </a:r>
            <a:r>
              <a:rPr lang="en-US" baseline="0" dirty="0" smtClean="0"/>
              <a:t> regions to the regions that were treated with grass seeds and sage plugs. In the post fire years there is no convincing trend that the reseeding treatment was effective.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31517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In order to determine key variables responsible for recovery a regression analysis was performed </a:t>
            </a:r>
          </a:p>
          <a:p>
            <a:pPr marL="342900" indent="-342900">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This detects the relationship between ecological variables and recovery by measuring the corresponding dependent and independent values </a:t>
            </a:r>
          </a:p>
          <a:p>
            <a:endParaRPr lang="en-US" dirty="0" smtClean="0"/>
          </a:p>
          <a:p>
            <a:endParaRPr lang="en-US" dirty="0" smtClean="0"/>
          </a:p>
          <a:p>
            <a:r>
              <a:rPr lang="en-US" dirty="0" smtClean="0"/>
              <a:t>These relationships can be shown,</a:t>
            </a:r>
            <a:r>
              <a:rPr lang="en-US" baseline="0" dirty="0" smtClean="0"/>
              <a:t> for example, as precipitation increases in a given year vegetation growth also increases that year. </a:t>
            </a:r>
            <a:endParaRPr lang="en-US" dirty="0" smtClean="0"/>
          </a:p>
          <a:p>
            <a:endParaRPr lang="en-US" dirty="0" smtClean="0"/>
          </a:p>
          <a:p>
            <a:endParaRPr lang="en-US" dirty="0" smtClean="0"/>
          </a:p>
          <a:p>
            <a:endParaRPr lang="en-US" dirty="0" smtClean="0"/>
          </a:p>
          <a:p>
            <a:r>
              <a:rPr lang="en-US" dirty="0" smtClean="0"/>
              <a:t>Our dependent variable during</a:t>
            </a:r>
            <a:r>
              <a:rPr lang="en-US" baseline="0" dirty="0" smtClean="0"/>
              <a:t> the regressions was the proportional vegetation index’s. This value compared pre-fire NDVI or MSAVI2 values to pre-fire values pixel by pixel. </a:t>
            </a:r>
          </a:p>
          <a:p>
            <a:r>
              <a:rPr lang="en-US" baseline="0" dirty="0" smtClean="0"/>
              <a:t> </a:t>
            </a:r>
            <a:endParaRPr lang="en-US" dirty="0" smtClean="0"/>
          </a:p>
          <a:p>
            <a:r>
              <a:rPr lang="en-US" dirty="0" smtClean="0"/>
              <a:t>Climatic variables put into the regression were</a:t>
            </a:r>
            <a:r>
              <a:rPr lang="en-US" baseline="0" dirty="0" smtClean="0"/>
              <a:t> spatially interpolated across the study area. This approximates the special differences in precipitation. These variables included Growing Degree Days, median temp, mean temp, and yearly </a:t>
            </a:r>
            <a:r>
              <a:rPr lang="en-US" baseline="0" dirty="0" err="1" smtClean="0"/>
              <a:t>precip</a:t>
            </a:r>
            <a:r>
              <a:rPr lang="en-US" baseline="0" dirty="0" smtClean="0"/>
              <a:t>.</a:t>
            </a:r>
          </a:p>
          <a:p>
            <a:endParaRPr lang="en-US" baseline="0" dirty="0" smtClean="0"/>
          </a:p>
          <a:p>
            <a:r>
              <a:rPr lang="en-US" baseline="0" dirty="0" smtClean="0"/>
              <a:t>Elevation and elevation derivatives, such as slope and aspect, were used as they can determine the amount of water a given area can utilize. </a:t>
            </a:r>
          </a:p>
          <a:p>
            <a:endParaRPr lang="en-US" baseline="0" dirty="0" smtClean="0"/>
          </a:p>
          <a:p>
            <a:r>
              <a:rPr lang="en-US" baseline="0" dirty="0" smtClean="0"/>
              <a:t>Topographic variables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4114611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running</a:t>
            </a:r>
            <a:r>
              <a:rPr lang="en-US" baseline="0" dirty="0" smtClean="0"/>
              <a:t> a </a:t>
            </a:r>
            <a:r>
              <a:rPr lang="en-US" baseline="0" dirty="0" err="1" smtClean="0"/>
              <a:t>multiregression</a:t>
            </a:r>
            <a:r>
              <a:rPr lang="en-US" baseline="0" dirty="0" smtClean="0"/>
              <a:t> analysis through the </a:t>
            </a:r>
            <a:r>
              <a:rPr lang="en-US" baseline="0" dirty="0" err="1" smtClean="0"/>
              <a:t>TerrSet</a:t>
            </a:r>
            <a:r>
              <a:rPr lang="en-US" baseline="0" dirty="0" smtClean="0"/>
              <a:t> program, we discovered that climatic variables are the  main drivers for vegetation regrowth. </a:t>
            </a:r>
          </a:p>
          <a:p>
            <a:endParaRPr lang="en-US" baseline="0" dirty="0" smtClean="0"/>
          </a:p>
          <a:p>
            <a:r>
              <a:rPr lang="en-US" baseline="0" dirty="0" smtClean="0"/>
              <a:t>Topographic variables yielded results too small to deem reliable, or that they play a huge role.</a:t>
            </a:r>
          </a:p>
          <a:p>
            <a:endParaRPr lang="en-US" baseline="0" dirty="0" smtClean="0"/>
          </a:p>
          <a:p>
            <a:r>
              <a:rPr lang="en-US" baseline="0" dirty="0" smtClean="0"/>
              <a:t>Maximum temperature was shown to have the most pronounced correlation with wildfire recovery. Maximum temperature was shown to have a high negative value in association with wildfire recovery, meaning a higher maximum temperature was a good predictor for less vegetation. Precipitation yielded high positive results, but were too scattered and unreliable to place confidence in their prediction capability</a:t>
            </a:r>
          </a:p>
          <a:p>
            <a:endParaRPr lang="en-US" baseline="0" dirty="0" smtClean="0"/>
          </a:p>
          <a:p>
            <a:r>
              <a:rPr lang="en-US" baseline="0" dirty="0" smtClean="0"/>
              <a:t>For now, these are all the results for regression that we are confident in. Next term will dive more into regression analyses, and what they mean for wildfire recovery.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420015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looking at the vegetation peaks captured by MODIS data, the charts suggest that cheatgrass has been strongly present since after the fire. The ecological variables investigated by the team appears to be have an impact on recovery. When</a:t>
            </a:r>
            <a:r>
              <a:rPr lang="en-US" baseline="0" dirty="0" smtClean="0"/>
              <a:t> looking at native vegetation, it appears to continue to grow after a wildfire event. </a:t>
            </a:r>
          </a:p>
          <a:p>
            <a:endParaRPr lang="en-US" baseline="0" dirty="0" smtClean="0"/>
          </a:p>
          <a:p>
            <a:pPr marL="342900" marR="0" lvl="0" indent="-342900" algn="l" defTabSz="914400" rtl="0" eaLnBrk="1" fontAlgn="auto" latinLnBrk="0" hangingPunct="1">
              <a:lnSpc>
                <a:spcPct val="100000"/>
              </a:lnSpc>
              <a:spcBef>
                <a:spcPts val="200"/>
              </a:spcBef>
              <a:spcAft>
                <a:spcPts val="0"/>
              </a:spcAft>
              <a:buClr>
                <a:srgbClr val="57688F"/>
              </a:buClr>
              <a:buSzTx/>
              <a:buFont typeface="Webdings" panose="05030102010509060703" pitchFamily="18" charset="2"/>
              <a:buChar char="4"/>
              <a:tabLst/>
              <a:defRPr/>
            </a:pPr>
            <a:r>
              <a:rPr kumimoji="0" lang="en-US" sz="2400" b="0" i="0" u="none" strike="noStrike" kern="1200" cap="none" spc="0" normalizeH="0" baseline="0" noProof="0" dirty="0" smtClean="0">
                <a:ln>
                  <a:noFill/>
                </a:ln>
                <a:solidFill>
                  <a:prstClr val="black">
                    <a:lumMod val="50000"/>
                    <a:lumOff val="50000"/>
                  </a:prstClr>
                </a:solidFill>
                <a:effectLst/>
                <a:uLnTx/>
                <a:uFillTx/>
                <a:latin typeface="Century Gothic" panose="020B0502020202020204" pitchFamily="34" charset="0"/>
                <a:ea typeface="+mn-ea"/>
                <a:cs typeface="+mn-cs"/>
              </a:rPr>
              <a:t>The magnitude and timing of paired vegetation responses suggest that invasive cheatgrass had increased in the years following the fire and became further established in the combined Mule Butte/Crystal Fire area.</a:t>
            </a:r>
          </a:p>
          <a:p>
            <a:pPr marL="342900" marR="0" lvl="0" indent="-342900" algn="l" defTabSz="914400" rtl="0" eaLnBrk="1" fontAlgn="auto" latinLnBrk="0" hangingPunct="1">
              <a:lnSpc>
                <a:spcPct val="100000"/>
              </a:lnSpc>
              <a:spcBef>
                <a:spcPts val="200"/>
              </a:spcBef>
              <a:spcAft>
                <a:spcPts val="0"/>
              </a:spcAft>
              <a:buClr>
                <a:srgbClr val="57688F"/>
              </a:buClr>
              <a:buSzTx/>
              <a:buFont typeface="Webdings" panose="05030102010509060703" pitchFamily="18" charset="2"/>
              <a:buChar char="4"/>
              <a:tabLst/>
              <a:defRPr/>
            </a:pPr>
            <a:endParaRPr lang="en-US" baseline="0" dirty="0" smtClean="0"/>
          </a:p>
          <a:p>
            <a:pPr marL="342900" lvl="0" indent="-342900">
              <a:lnSpc>
                <a:spcPct val="100000"/>
              </a:lnSpc>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Statistical analyses helped to show how ecological variables affect vegetation growth and recovery in the burn area</a:t>
            </a:r>
          </a:p>
          <a:p>
            <a:pPr marL="342900" lvl="0" indent="-342900">
              <a:lnSpc>
                <a:spcPct val="100000"/>
              </a:lnSpc>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1200" dirty="0" smtClean="0">
                <a:solidFill>
                  <a:schemeClr val="tx1">
                    <a:lumMod val="50000"/>
                    <a:lumOff val="50000"/>
                  </a:schemeClr>
                </a:solidFill>
              </a:rPr>
              <a:t>Native vegetation in the initial study area is still recovering from burn damage.</a:t>
            </a:r>
          </a:p>
          <a:p>
            <a:pPr marL="342900" lvl="0" indent="-342900">
              <a:lnSpc>
                <a:spcPct val="100000"/>
              </a:lnSpc>
              <a:spcBef>
                <a:spcPts val="200"/>
              </a:spcBef>
              <a:buClr>
                <a:srgbClr val="57688F"/>
              </a:buClr>
              <a:buFont typeface="Webdings" panose="05030102010509060703" pitchFamily="18" charset="2"/>
              <a:buChar char="4"/>
            </a:pPr>
            <a:endParaRPr lang="en-US" sz="1200" dirty="0" smtClean="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1200" dirty="0" err="1" smtClean="0">
                <a:solidFill>
                  <a:schemeClr val="tx1">
                    <a:lumMod val="50000"/>
                    <a:lumOff val="50000"/>
                  </a:schemeClr>
                </a:solidFill>
              </a:rPr>
              <a:t>ForWarn</a:t>
            </a:r>
            <a:r>
              <a:rPr lang="en-US" sz="1200" dirty="0" smtClean="0">
                <a:solidFill>
                  <a:schemeClr val="tx1">
                    <a:lumMod val="50000"/>
                    <a:lumOff val="50000"/>
                  </a:schemeClr>
                </a:solidFill>
              </a:rPr>
              <a:t> MODIS NDVI phenology data was useful for assessing burn impacts, such as post fire cheat grass invasion</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20516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fires</a:t>
            </a:r>
            <a:r>
              <a:rPr lang="en-US" baseline="0" dirty="0" smtClean="0"/>
              <a:t> will be compared to the Crystal wildfire in terms of severity, recovery rates, and the recoveries dependence on ecological variables determined in this project. This will show if spatial differences in wildfire recovery’s response to independent variables, such as precipitation, exist between the sites. </a:t>
            </a:r>
          </a:p>
          <a:p>
            <a:pPr marL="800100" lvl="1" indent="-342900">
              <a:spcBef>
                <a:spcPts val="200"/>
              </a:spcBef>
              <a:buClr>
                <a:srgbClr val="57688F"/>
              </a:buClr>
              <a:buFont typeface="+mj-lt"/>
              <a:buAutoNum type="arabicPeriod"/>
            </a:pP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analyze the recovery of the Jefferson, Soda, and Henry’s Creek wildfires to detect recovery and compare recovery</a:t>
            </a:r>
            <a:r>
              <a:rPr lang="en-US" sz="1800" baseline="0" dirty="0" smtClean="0">
                <a:solidFill>
                  <a:schemeClr val="tx1">
                    <a:lumMod val="50000"/>
                    <a:lumOff val="50000"/>
                  </a:schemeClr>
                </a:solidFill>
              </a:rPr>
              <a:t> between high and low severity burns.</a:t>
            </a:r>
            <a:r>
              <a:rPr lang="en-US" sz="1800" dirty="0" smtClean="0"/>
              <a:t> These fires</a:t>
            </a:r>
            <a:r>
              <a:rPr lang="en-US" sz="1800" baseline="0" dirty="0" smtClean="0"/>
              <a:t> will be compared to the Crystal wildfire in terms of severity, and recovery rates</a:t>
            </a: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Build upon regression techniques to better detect dependent variables and compare the importance of variables</a:t>
            </a:r>
            <a:r>
              <a:rPr lang="en-US" sz="1800" baseline="0" dirty="0" smtClean="0">
                <a:solidFill>
                  <a:schemeClr val="tx1">
                    <a:lumMod val="50000"/>
                    <a:lumOff val="50000"/>
                  </a:schemeClr>
                </a:solidFill>
              </a:rPr>
              <a:t> between sites</a:t>
            </a: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Determine when areas would be available for grazing and natural habitats.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026939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The Big</a:t>
            </a:r>
            <a:r>
              <a:rPr lang="en-US" sz="1200" kern="1200" baseline="0" dirty="0" smtClean="0">
                <a:solidFill>
                  <a:schemeClr val="tx1"/>
                </a:solidFill>
                <a:effectLst/>
                <a:latin typeface="+mn-lt"/>
                <a:ea typeface="+mn-ea"/>
                <a:cs typeface="+mn-cs"/>
              </a:rPr>
              <a:t> Desert </a:t>
            </a:r>
            <a:r>
              <a:rPr lang="en-US" sz="1200" kern="1200" dirty="0" smtClean="0">
                <a:solidFill>
                  <a:schemeClr val="tx1"/>
                </a:solidFill>
                <a:effectLst/>
                <a:latin typeface="+mn-lt"/>
                <a:ea typeface="+mn-ea"/>
                <a:cs typeface="+mn-cs"/>
              </a:rPr>
              <a:t>landscape termed, flagship of the West, offers important economic and recreational opportunities. These rangelands provide grazing ground for cattle, aiding in the ranching economy of the West. Although vast and</a:t>
            </a:r>
            <a:r>
              <a:rPr lang="en-US" sz="1200" kern="1200" baseline="0" dirty="0" smtClean="0">
                <a:solidFill>
                  <a:schemeClr val="tx1"/>
                </a:solidFill>
                <a:effectLst/>
                <a:latin typeface="+mn-lt"/>
                <a:ea typeface="+mn-ea"/>
                <a:cs typeface="+mn-cs"/>
              </a:rPr>
              <a:t> resilient</a:t>
            </a:r>
            <a:r>
              <a:rPr lang="en-US" sz="1200" kern="1200" dirty="0" smtClean="0">
                <a:solidFill>
                  <a:schemeClr val="tx1"/>
                </a:solidFill>
                <a:effectLst/>
                <a:latin typeface="+mn-lt"/>
                <a:ea typeface="+mn-ea"/>
                <a:cs typeface="+mn-cs"/>
              </a:rPr>
              <a:t>, this ecosystem is becoming increasingly fragile due to invasive species and changing</a:t>
            </a:r>
            <a:r>
              <a:rPr lang="en-US" sz="1200" kern="1200" baseline="0" dirty="0" smtClean="0">
                <a:solidFill>
                  <a:schemeClr val="tx1"/>
                </a:solidFill>
                <a:effectLst/>
                <a:latin typeface="+mn-lt"/>
                <a:ea typeface="+mn-ea"/>
                <a:cs typeface="+mn-cs"/>
              </a:rPr>
              <a:t> wildfire regimes</a:t>
            </a:r>
            <a:r>
              <a:rPr lang="en-US" sz="1200" kern="1200" dirty="0" smtClean="0">
                <a:solidFill>
                  <a:schemeClr val="tx1"/>
                </a:solidFill>
                <a:effectLst/>
                <a:latin typeface="+mn-lt"/>
                <a:ea typeface="+mn-ea"/>
                <a:cs typeface="+mn-cs"/>
              </a:rPr>
              <a:t>. The Big Desert, where the 2006 Crystal Fire occurred, is common hunting land which brings in recreational value as well as economical.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Cheatgrass (</a:t>
            </a:r>
            <a:r>
              <a:rPr lang="en-US" sz="1200" i="1" kern="1200" dirty="0" err="1" smtClean="0">
                <a:solidFill>
                  <a:schemeClr val="tx1"/>
                </a:solidFill>
                <a:effectLst/>
                <a:latin typeface="+mn-lt"/>
                <a:ea typeface="+mn-ea"/>
                <a:cs typeface="+mn-cs"/>
              </a:rPr>
              <a:t>Bromus</a:t>
            </a:r>
            <a:r>
              <a:rPr lang="en-US" sz="1200" i="1" kern="1200" dirty="0" smtClean="0">
                <a:solidFill>
                  <a:schemeClr val="tx1"/>
                </a:solidFill>
                <a:effectLst/>
                <a:latin typeface="+mn-lt"/>
                <a:ea typeface="+mn-ea"/>
                <a:cs typeface="+mn-cs"/>
              </a:rPr>
              <a:t> tectorum) </a:t>
            </a:r>
            <a:r>
              <a:rPr lang="en-US" sz="1200" kern="1200" dirty="0" smtClean="0">
                <a:solidFill>
                  <a:schemeClr val="tx1"/>
                </a:solidFill>
                <a:effectLst/>
                <a:latin typeface="+mn-lt"/>
                <a:ea typeface="+mn-ea"/>
                <a:cs typeface="+mn-cs"/>
              </a:rPr>
              <a:t>has taken over much of the once-sagebrush dominated landscape. As an invasive, non-native annual, Cheatgrass has disturbed sagebrush communities by outcompeting native vegetation. In addition, cheatgrass easily burns and still has the ability to recover more quickly than native species, promoting more frequent wildfires. This, along with cheatgrass replacing critical food and habitat sources, is a calamitous threat to the sagebrush-steppe of the Big Desert.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Suggested Readings</a:t>
            </a:r>
          </a:p>
          <a:p>
            <a:pPr marL="304800" indent="-304800">
              <a:buAutoNum type="arabicParenR"/>
            </a:pPr>
            <a:r>
              <a:rPr lang="en-US" dirty="0" smtClean="0">
                <a:effectLst/>
              </a:rPr>
              <a:t>Balch, J. K., Bradley, B. A., </a:t>
            </a:r>
            <a:r>
              <a:rPr lang="en-US" dirty="0" err="1" smtClean="0">
                <a:effectLst/>
              </a:rPr>
              <a:t>D’Antonio</a:t>
            </a:r>
            <a:r>
              <a:rPr lang="en-US" dirty="0" smtClean="0">
                <a:effectLst/>
              </a:rPr>
              <a:t>, C. M., &amp; Gómez-</a:t>
            </a:r>
            <a:r>
              <a:rPr lang="en-US" dirty="0" err="1" smtClean="0">
                <a:effectLst/>
              </a:rPr>
              <a:t>Dans</a:t>
            </a:r>
            <a:r>
              <a:rPr lang="en-US" dirty="0" smtClean="0">
                <a:effectLst/>
              </a:rPr>
              <a:t>, J. (2013). Introduced annual grass increases regional fire activity across the arid western USA (1980-2009). </a:t>
            </a:r>
            <a:r>
              <a:rPr lang="en-US" i="1" dirty="0" smtClean="0">
                <a:effectLst/>
              </a:rPr>
              <a:t>Global Change Biology</a:t>
            </a:r>
            <a:r>
              <a:rPr lang="en-US" dirty="0" smtClean="0">
                <a:effectLst/>
              </a:rPr>
              <a:t>, </a:t>
            </a:r>
            <a:r>
              <a:rPr lang="en-US" i="1" dirty="0" smtClean="0">
                <a:effectLst/>
              </a:rPr>
              <a:t>19</a:t>
            </a:r>
            <a:r>
              <a:rPr lang="en-US" dirty="0" smtClean="0">
                <a:effectLst/>
              </a:rPr>
              <a:t>(1), 173–183. </a:t>
            </a:r>
          </a:p>
          <a:p>
            <a:pPr marL="304800" marR="0" lvl="0" indent="-304800" algn="l" defTabSz="914400" rtl="0" eaLnBrk="1" fontAlgn="auto" latinLnBrk="0" hangingPunct="1">
              <a:lnSpc>
                <a:spcPct val="100000"/>
              </a:lnSpc>
              <a:spcBef>
                <a:spcPts val="0"/>
              </a:spcBef>
              <a:spcAft>
                <a:spcPts val="0"/>
              </a:spcAft>
              <a:buClrTx/>
              <a:buSzTx/>
              <a:buFontTx/>
              <a:buAutoNum type="arabicParenR"/>
              <a:tabLst/>
              <a:defRPr/>
            </a:pPr>
            <a:r>
              <a:rPr lang="en-US" dirty="0" smtClean="0">
                <a:effectLst/>
              </a:rPr>
              <a:t>Coates, P. S., </a:t>
            </a:r>
            <a:r>
              <a:rPr lang="en-US" dirty="0" err="1" smtClean="0">
                <a:effectLst/>
              </a:rPr>
              <a:t>Ricca</a:t>
            </a:r>
            <a:r>
              <a:rPr lang="en-US" dirty="0" smtClean="0">
                <a:effectLst/>
              </a:rPr>
              <a:t>, M., </a:t>
            </a:r>
            <a:r>
              <a:rPr lang="en-US" dirty="0" err="1" smtClean="0">
                <a:effectLst/>
              </a:rPr>
              <a:t>Prochazka</a:t>
            </a:r>
            <a:r>
              <a:rPr lang="en-US" dirty="0" smtClean="0">
                <a:effectLst/>
              </a:rPr>
              <a:t>, B., </a:t>
            </a:r>
            <a:r>
              <a:rPr lang="en-US" dirty="0" err="1" smtClean="0">
                <a:effectLst/>
              </a:rPr>
              <a:t>Dohery</a:t>
            </a:r>
            <a:r>
              <a:rPr lang="en-US" dirty="0" smtClean="0">
                <a:effectLst/>
              </a:rPr>
              <a:t>, K., Brooks, M. L., &amp; </a:t>
            </a:r>
            <a:r>
              <a:rPr lang="en-US" dirty="0" err="1" smtClean="0">
                <a:effectLst/>
              </a:rPr>
              <a:t>Casazza</a:t>
            </a:r>
            <a:r>
              <a:rPr lang="en-US" dirty="0" smtClean="0">
                <a:effectLst/>
              </a:rPr>
              <a:t>, M. L. (2015). </a:t>
            </a:r>
            <a:r>
              <a:rPr lang="en-US" i="1" dirty="0" smtClean="0">
                <a:effectLst/>
              </a:rPr>
              <a:t>Long-term effects of wildfire on greater sage-grouse -Integrating population and ecosystem concepts for management in the Great Basin: U.S. Geological Survey Open-File Report</a:t>
            </a:r>
            <a:r>
              <a:rPr lang="en-US" dirty="0" smtClean="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sz="800" kern="1200" dirty="0" smtClean="0">
                <a:solidFill>
                  <a:srgbClr val="FF0000"/>
                </a:solidFill>
                <a:effectLst/>
                <a:latin typeface="+mn-lt"/>
                <a:ea typeface="+mn-ea"/>
                <a:cs typeface="+mn-cs"/>
              </a:rPr>
              <a:t>Image URL: https://www.flickr.com/photos/blmoregon/27052674041/in/photolist-Hdy2uv-KNLbqs-HgDLqh-K9Nz4L-J3in9B-JU3Gz5-KqqpKQ-yL71W-oCmGUn-5NgfUs-pt3AGm-pdzwhR-Vzsnxs-ozjuKu-qTSvTb-6iNJqq-UuChxX-UuCq8B-V8UVs1-VWVhVp-fP2znW-UryqmE-V8UVcm-VJ8GCZ-fNKE7z-7mgjSo-fP3dnY-UuCrkg-7aUSfN-rDXYj4-UuBYWe-fNMAU2-opUS7Y-UncJB2-UfZGdA-UXm42W-ozB9Mg-fNXquy-exWTgQ-o6ehyq-VJ8Gn8-9U8GZa-fKHepm-V8UVHb-UuCiTn-VJ8CJX-Vzsnz1-fJZWcW-X4us8y-VEyhrh</a:t>
            </a:r>
            <a:endParaRPr lang="en-US" sz="8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75283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2275666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4211118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good in the hood?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15570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 for each year the NDVI for the entire</a:t>
            </a:r>
            <a:r>
              <a:rPr lang="en-US" baseline="0" dirty="0" smtClean="0"/>
              <a:t> year.</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3931317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day</a:t>
            </a:r>
            <a:r>
              <a:rPr lang="en-US" baseline="0" dirty="0" smtClean="0"/>
              <a:t> of the growing season when 20% of the maximum NDVI of that year was reached.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304066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a:t>
            </a:r>
            <a:r>
              <a:rPr lang="en-US" baseline="0" dirty="0" smtClean="0"/>
              <a:t>e graphs also show the max position NDVI dataset, this time comparing the </a:t>
            </a:r>
            <a:r>
              <a:rPr lang="en-US" baseline="0" dirty="0" err="1" smtClean="0"/>
              <a:t>unreseeded</a:t>
            </a:r>
            <a:r>
              <a:rPr lang="en-US" baseline="0" dirty="0" smtClean="0"/>
              <a:t> regions to the regions that were treated with sage plugs </a:t>
            </a:r>
            <a:r>
              <a:rPr lang="en-US" baseline="0" smtClean="0"/>
              <a:t>only.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2716247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729456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202756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solidFill>
                  <a:srgbClr val="E7E6E6">
                    <a:lumMod val="50000"/>
                  </a:srgbClr>
                </a:solidFill>
              </a:rPr>
              <a:t>These habitats are crucial for the conservation of the native wildlife, including the Greater Sage-grouse, a species found nowhere else in the world.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solidFill>
                  <a:srgbClr val="E7E6E6">
                    <a:lumMod val="50000"/>
                  </a:srgbClr>
                </a:solidFill>
              </a:rPr>
              <a:t>When</a:t>
            </a:r>
            <a:r>
              <a:rPr lang="en-US" baseline="0" dirty="0" smtClean="0">
                <a:solidFill>
                  <a:srgbClr val="E7E6E6">
                    <a:lumMod val="50000"/>
                  </a:srgbClr>
                </a:solidFill>
              </a:rPr>
              <a:t> adding together the costs of wildfires- fighting the fire itself, the labor and equipment involved, recovery efforts afterwards such as reseedings, suppression efforts towards invasive species, and then the cost of surveying and monitoring the land to see if it actually is recovering- the costs can easily exceed millions of dollars.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solidFill>
                  <a:srgbClr val="E7E6E6">
                    <a:lumMod val="50000"/>
                  </a:srgbClr>
                </a:solidFill>
              </a:rPr>
              <a:t>Most recovery efforts are restricted to three year monitoring efforts due to funding, therefore long-term recovery of sagebrush steppe ecosystems still needs further study.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solidFill>
                  <a:srgbClr val="E7E6E6">
                    <a:lumMod val="50000"/>
                  </a:srgbClr>
                </a:solidFill>
              </a:rPr>
              <a:t>Despite this variables that are most important to wildfire recovery remain unknown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solidFill>
                <a:srgbClr val="E7E6E6">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E7E6E6">
                    <a:lumMod val="50000"/>
                  </a:srgbClr>
                </a:solidFill>
              </a:rPr>
              <a:t>Image Url: https://www.flickr.com/photos/usdagov/14012304248/in/photolist-nmdHSy-bNU1eg-bNTtFT-bzZrbJ-bNUb3r-bzZq6A-bzZ3Um-bNTPCt-bNTFep-bNU2nt-TCx358-SK1dR5-q1AZxk-X8C3WU-bzYTCU-bzYMU5-bzZsny-bMaV5H-bzYY7A-bzZa1q-bzZ1pb-bNTVG2-bzZkLJ-bzZeLq-bNUc9p-bMaWv2-bNTCR6-bNTUrx-6CH1iL-bNTuM6-bNTydr-bzYVP7-UEyNtK-TCx6gP-cpBX5E-V8UVHb-UuCiTn-WsdHiW-SK1hHd-WSHoCd-UncJB2-ktpkTR-UmGWdN-efi9g3-VJ8GCZ-p7mvaR-UpLmXH-UryiYQ-WFHrN6-rcE2Qp</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smtClean="0">
              <a:solidFill>
                <a:srgbClr val="E7E6E6">
                  <a:lumMod val="50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smtClean="0">
              <a:solidFill>
                <a:srgbClr val="E7E6E6">
                  <a:lumMod val="50000"/>
                </a:srgb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smtClean="0">
              <a:solidFill>
                <a:srgbClr val="E7E6E6">
                  <a:lumMod val="50000"/>
                </a:srgbClr>
              </a:solidFill>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428195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several project partners for this project. Some of our partners, such as the Bureau of Land Management, work on native plants returning to habitat and minimizing the regrowth of invasive species such as cheatgrass. Other partners, such as Idaho Department of Fish and Game, are looking for when ungulates, such as cattle and mule deer, can sustainably return to a burn site. The team is very excited to work with our partners and use NASA Earth observations to help them with their organization’s goals.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5352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During the first tem of the </a:t>
            </a:r>
            <a:r>
              <a:rPr lang="en-US" baseline="0" dirty="0" err="1" smtClean="0"/>
              <a:t>Souther</a:t>
            </a:r>
            <a:r>
              <a:rPr lang="en-US" baseline="0" dirty="0" smtClean="0"/>
              <a:t> Idaho Disasters project, we </a:t>
            </a:r>
            <a:r>
              <a:rPr lang="en-US" baseline="0" dirty="0" err="1" smtClean="0"/>
              <a:t>focassed</a:t>
            </a:r>
            <a:r>
              <a:rPr lang="en-US" baseline="0" dirty="0" smtClean="0"/>
              <a:t> of the 2001 Crystal wildfire, which occurred Northwest of Pocatello ID. At the time, the Crystal fire was the largest fire to have hit this area, burning 220,000 acres, ~200,000 acres of which </a:t>
            </a:r>
            <a:r>
              <a:rPr lang="en-US" baseline="0" dirty="0" err="1" smtClean="0"/>
              <a:t>beng</a:t>
            </a:r>
            <a:r>
              <a:rPr lang="en-US" baseline="0" dirty="0" smtClean="0"/>
              <a:t> BLM land. Landsat imagery and MODIS products were utilized to assess the study area between 2001 and 20016</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84202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Discern whether the ecosystem within the Crystal Fire perimeter has reached pre-fire biomass conditions.</a:t>
            </a:r>
          </a:p>
          <a:p>
            <a:pPr lvl="0"/>
            <a:r>
              <a:rPr lang="en-US" sz="1200" kern="1200" dirty="0" smtClean="0">
                <a:solidFill>
                  <a:schemeClr val="tx1"/>
                </a:solidFill>
                <a:effectLst/>
                <a:latin typeface="+mn-lt"/>
                <a:ea typeface="+mn-ea"/>
                <a:cs typeface="+mn-cs"/>
              </a:rPr>
              <a:t>Determining if post-fire recovery maintains native vegetation and if re-seeding efforts increased overall recovery and native vegetation retention.</a:t>
            </a:r>
          </a:p>
          <a:p>
            <a:pPr lvl="0"/>
            <a:r>
              <a:rPr lang="en-US" sz="1200" kern="1200" dirty="0" smtClean="0">
                <a:solidFill>
                  <a:schemeClr val="tx1"/>
                </a:solidFill>
                <a:effectLst/>
                <a:latin typeface="+mn-lt"/>
                <a:ea typeface="+mn-ea"/>
                <a:cs typeface="+mn-cs"/>
              </a:rPr>
              <a:t>Identifying key variable responsible for post-fire recovery.</a:t>
            </a:r>
          </a:p>
          <a:p>
            <a:pPr lvl="0"/>
            <a:r>
              <a:rPr lang="en-US" sz="1200" kern="1200" dirty="0" smtClean="0">
                <a:solidFill>
                  <a:schemeClr val="tx1"/>
                </a:solidFill>
                <a:effectLst/>
                <a:latin typeface="+mn-lt"/>
                <a:ea typeface="+mn-ea"/>
                <a:cs typeface="+mn-cs"/>
              </a:rPr>
              <a:t>Simulating where targeted grazing could have helped or hindered wildfire recovery.</a:t>
            </a:r>
          </a:p>
          <a:p>
            <a:pPr lvl="0"/>
            <a:r>
              <a:rPr lang="en-US" sz="1200" kern="1200" dirty="0" smtClean="0">
                <a:solidFill>
                  <a:schemeClr val="tx1"/>
                </a:solidFill>
                <a:effectLst/>
                <a:latin typeface="+mn-lt"/>
                <a:ea typeface="+mn-ea"/>
                <a:cs typeface="+mn-cs"/>
              </a:rPr>
              <a:t>Establishing carbon sequestration change over time</a:t>
            </a:r>
            <a:r>
              <a:rPr lang="en-US" sz="1200" u="sng" kern="1200" dirty="0" smtClean="0">
                <a:solidFill>
                  <a:schemeClr val="tx1"/>
                </a:solidFill>
                <a:effectLst/>
                <a:latin typeface="+mn-lt"/>
                <a:ea typeface="+mn-ea"/>
                <a:cs typeface="+mn-cs"/>
              </a:rPr>
              <a:t> and estimate it’s associated</a:t>
            </a:r>
            <a:r>
              <a:rPr lang="en-US" sz="1200" u="sng"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monetary value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059388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Terra</a:t>
            </a:r>
            <a:r>
              <a:rPr lang="en-US" baseline="0" dirty="0" smtClean="0"/>
              <a:t> Satellite: On board the Terra Satellite is the Moderate resolution imaging </a:t>
            </a:r>
            <a:r>
              <a:rPr lang="en-US" baseline="0" dirty="0" err="1" smtClean="0"/>
              <a:t>spectroradiometer</a:t>
            </a:r>
            <a:r>
              <a:rPr lang="en-US" baseline="0" dirty="0" smtClean="0"/>
              <a:t>. MODIS offers a view of Earth’s surface every 1-2 days and collects data with 36 spectral bands. Using bands at 500 m resolution for </a:t>
            </a:r>
            <a:r>
              <a:rPr lang="en-US" baseline="0" dirty="0" err="1" smtClean="0"/>
              <a:t>fPAR</a:t>
            </a:r>
            <a:r>
              <a:rPr lang="en-US" baseline="0" dirty="0" smtClean="0"/>
              <a:t> we are able to get an accurate idea of what is occurring in our study area. Also using MODIS is the </a:t>
            </a:r>
            <a:r>
              <a:rPr lang="en-US" baseline="0" dirty="0" err="1" smtClean="0"/>
              <a:t>ForWarn</a:t>
            </a:r>
            <a:r>
              <a:rPr lang="en-US" baseline="0" dirty="0" smtClean="0"/>
              <a:t> dataset which we used to … at 250 m resolution.</a:t>
            </a:r>
          </a:p>
          <a:p>
            <a:endParaRPr lang="en-US" baseline="0" dirty="0" smtClean="0"/>
          </a:p>
          <a:p>
            <a:r>
              <a:rPr lang="en-US" baseline="0" dirty="0" smtClean="0"/>
              <a:t>Landsat 5 &amp; Landsat 8: Landsat 5 Thematic Mapper ceased in November 2011. Landsat 8 data was used from 2013-2016. MSAVI2 for each Landsat scene</a:t>
            </a:r>
          </a:p>
          <a:p>
            <a:endParaRPr lang="en-US" baseline="0" dirty="0" smtClean="0"/>
          </a:p>
          <a:p>
            <a:r>
              <a:rPr lang="en-US" baseline="0" dirty="0" smtClean="0"/>
              <a:t>SRTM: The Shuttle radar topography mission was an eleven day mission in 2000 aboard NASA’s Space Shuttle Endeavour. The data collected was used to make the first near-global topographical map of  Earth (nearly 80% of Earth’s land surfaces were mapped). Using the collected information, our study used variables such as slope, elevation, and aspect to determine if they have a high influence/impact on wildfire recovery.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31398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Landsat, Terra, and SRTM collected the remote sensing data, we retrieved our temperature and precipitation data from the Aberdeen </a:t>
            </a:r>
            <a:r>
              <a:rPr lang="en-US" baseline="0" dirty="0" err="1" smtClean="0"/>
              <a:t>Agrimet</a:t>
            </a:r>
            <a:r>
              <a:rPr lang="en-US" baseline="0" dirty="0" smtClean="0"/>
              <a:t> weather station. </a:t>
            </a:r>
          </a:p>
          <a:p>
            <a:endParaRPr lang="en-US" baseline="0" dirty="0" smtClean="0"/>
          </a:p>
          <a:p>
            <a:r>
              <a:rPr lang="en-US" baseline="0" dirty="0" smtClean="0"/>
              <a:t>We were looking at the months April-August, the peak growing season from the satellite images. We used the </a:t>
            </a:r>
            <a:r>
              <a:rPr lang="en-US" baseline="0" dirty="0" err="1" smtClean="0"/>
              <a:t>ForWarn</a:t>
            </a:r>
            <a:r>
              <a:rPr lang="en-US" baseline="0" dirty="0" smtClean="0"/>
              <a:t> data for the forest change products that used NDVI to determine peak vegetation growth pixels. The average vegetation patterns from 2002-2005 were compared to the average vegetation patterns from 2013-2016 to determine if there was a similar growing cycle to find signs of recovery.</a:t>
            </a:r>
          </a:p>
          <a:p>
            <a:endParaRPr lang="en-US" baseline="0" dirty="0" smtClean="0"/>
          </a:p>
          <a:p>
            <a:r>
              <a:rPr lang="en-US" baseline="0" dirty="0" smtClean="0"/>
              <a:t>Post wildfire seed treatment areas were compared to average vegetation patterns from 2013-2016. These were compared at two levels: 1.  looking at the treatments that used sagebrush and grassland seeds and comparing to the treatment that used only sage plugs, and 2. comparing different methods of reseeding techniques, such as aerial and drill seeding. </a:t>
            </a:r>
          </a:p>
          <a:p>
            <a:endParaRPr lang="en-US" baseline="0" dirty="0" smtClean="0"/>
          </a:p>
          <a:p>
            <a:r>
              <a:rPr lang="en-US" baseline="0" dirty="0" smtClean="0"/>
              <a:t>In order to determine if the recovery of the ecosystem was native or invasive dominated, we looked at phenology peaks. Cheatgrass vegetation peaks much earlier than native grasses to the region. Cheatgrass peaks are in late March-April, and native vegetation typically peaks in June/July. Using </a:t>
            </a:r>
            <a:r>
              <a:rPr lang="en-US" baseline="0" dirty="0" err="1" smtClean="0"/>
              <a:t>ForWarn</a:t>
            </a:r>
            <a:r>
              <a:rPr lang="en-US" baseline="0" dirty="0" smtClean="0"/>
              <a:t> products that graphed the number of pixels that had maximum NDVI growth on each day, along with MSAVI2 which has the ability to compensate for soil background. </a:t>
            </a:r>
          </a:p>
          <a:p>
            <a:endParaRPr lang="en-US" baseline="0" dirty="0" smtClean="0"/>
          </a:p>
          <a:p>
            <a:r>
              <a:rPr lang="en-US" baseline="0" dirty="0" smtClean="0"/>
              <a:t>Multilinear Regression analysis within the </a:t>
            </a:r>
            <a:r>
              <a:rPr lang="en-US" baseline="0" dirty="0" err="1" smtClean="0"/>
              <a:t>terrset</a:t>
            </a:r>
            <a:r>
              <a:rPr lang="en-US" baseline="0" dirty="0" smtClean="0"/>
              <a:t> program was used to detect a correlation between the determined independent variables and the growth rate of vegetation between 2006-2016.</a:t>
            </a:r>
            <a:endParaRPr lang="en-US" dirty="0" smtClean="0"/>
          </a:p>
          <a:p>
            <a:endParaRPr lang="en-US" dirty="0" smtClean="0"/>
          </a:p>
          <a:p>
            <a:r>
              <a:rPr lang="en-US" dirty="0" smtClean="0"/>
              <a:t>Maps</a:t>
            </a:r>
            <a:r>
              <a:rPr lang="en-US" baseline="0" dirty="0" smtClean="0"/>
              <a:t> were made using </a:t>
            </a:r>
            <a:r>
              <a:rPr lang="en-US" baseline="0" dirty="0" err="1" smtClean="0"/>
              <a:t>TerrSet</a:t>
            </a:r>
            <a:r>
              <a:rPr lang="en-US" baseline="0" dirty="0" smtClean="0"/>
              <a:t> and ArcMap</a:t>
            </a:r>
          </a:p>
          <a:p>
            <a:r>
              <a:rPr lang="en-US" baseline="0" dirty="0" err="1" smtClean="0"/>
              <a:t>InVEST</a:t>
            </a:r>
            <a:r>
              <a:rPr lang="en-US" baseline="0" dirty="0" smtClean="0"/>
              <a:t> modeling was used to find carbon and price something…</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64969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Landsat, Terra, and SRTM collected the remote sensing data, we retrieved our temperature and precipitation data from the Aberdeen </a:t>
            </a:r>
            <a:r>
              <a:rPr lang="en-US" baseline="0" dirty="0" err="1" smtClean="0"/>
              <a:t>Agrimet</a:t>
            </a:r>
            <a:r>
              <a:rPr lang="en-US" baseline="0" dirty="0" smtClean="0"/>
              <a:t> weather station. </a:t>
            </a:r>
          </a:p>
          <a:p>
            <a:endParaRPr lang="en-US" baseline="0" dirty="0" smtClean="0"/>
          </a:p>
          <a:p>
            <a:r>
              <a:rPr lang="en-US" baseline="0" dirty="0" smtClean="0"/>
              <a:t>We were looking at the months April-August, the peak growing season from the satellite images. We used the </a:t>
            </a:r>
            <a:r>
              <a:rPr lang="en-US" baseline="0" dirty="0" err="1" smtClean="0"/>
              <a:t>ForWarn</a:t>
            </a:r>
            <a:r>
              <a:rPr lang="en-US" baseline="0" dirty="0" smtClean="0"/>
              <a:t> data for the forest change products that used NDVI to determine peak vegetation growth pixels. The average vegetation patterns from 2002-2005 were compared to the average vegetation patterns from 2013-2016 to determine if there was a similar growing cycle to find signs of recovery.</a:t>
            </a:r>
          </a:p>
          <a:p>
            <a:endParaRPr lang="en-US" baseline="0" dirty="0" smtClean="0"/>
          </a:p>
          <a:p>
            <a:r>
              <a:rPr lang="en-US" baseline="0" dirty="0" smtClean="0"/>
              <a:t>Post wildfire seed treatment areas were compared to average vegetation patterns from 2013-2016. These were compared at two levels: 1.  looking at the treatments that used sagebrush and grassland seeds and comparing to the treatment that used only sage plugs, and 2. comparing different methods of reseeding techniques, such as aerial and drill seeding. </a:t>
            </a:r>
          </a:p>
          <a:p>
            <a:endParaRPr lang="en-US" baseline="0" dirty="0" smtClean="0"/>
          </a:p>
          <a:p>
            <a:r>
              <a:rPr lang="en-US" baseline="0" dirty="0" smtClean="0"/>
              <a:t>In order to determine if the recovery of the ecosystem was native or invasive dominated, we looked at phenology peaks. Cheatgrass vegetation peaks much earlier than native grasses to the region. Cheatgrass peaks are in late March-April, and native vegetation typically peaks in June/July. Using </a:t>
            </a:r>
            <a:r>
              <a:rPr lang="en-US" baseline="0" dirty="0" err="1" smtClean="0"/>
              <a:t>ForWarn</a:t>
            </a:r>
            <a:r>
              <a:rPr lang="en-US" baseline="0" dirty="0" smtClean="0"/>
              <a:t> products that graphed the number of pixels that had maximum NDVI growth on each day, along with MSAVI2 which has the ability to compensate for soil background. </a:t>
            </a:r>
          </a:p>
          <a:p>
            <a:endParaRPr lang="en-US" baseline="0" dirty="0" smtClean="0"/>
          </a:p>
          <a:p>
            <a:r>
              <a:rPr lang="en-US" baseline="0" dirty="0" smtClean="0"/>
              <a:t>Multilinear Regression analysis within the </a:t>
            </a:r>
            <a:r>
              <a:rPr lang="en-US" baseline="0" dirty="0" err="1" smtClean="0"/>
              <a:t>terrset</a:t>
            </a:r>
            <a:r>
              <a:rPr lang="en-US" baseline="0" dirty="0" smtClean="0"/>
              <a:t> program was used to detect a correlation between the determined independent variables and the growth rate of vegetation between 2006-2016.</a:t>
            </a:r>
            <a:endParaRPr lang="en-US" dirty="0" smtClean="0"/>
          </a:p>
          <a:p>
            <a:endParaRPr lang="en-US" dirty="0" smtClean="0"/>
          </a:p>
          <a:p>
            <a:r>
              <a:rPr lang="en-US" dirty="0" smtClean="0"/>
              <a:t>Maps</a:t>
            </a:r>
            <a:r>
              <a:rPr lang="en-US" baseline="0" dirty="0" smtClean="0"/>
              <a:t> were made using </a:t>
            </a:r>
            <a:r>
              <a:rPr lang="en-US" baseline="0" dirty="0" err="1" smtClean="0"/>
              <a:t>TerrSet</a:t>
            </a:r>
            <a:r>
              <a:rPr lang="en-US" baseline="0" dirty="0" smtClean="0"/>
              <a:t> and ArcMap</a:t>
            </a:r>
          </a:p>
          <a:p>
            <a:r>
              <a:rPr lang="en-US" baseline="0" dirty="0" err="1" smtClean="0"/>
              <a:t>InVEST</a:t>
            </a:r>
            <a:r>
              <a:rPr lang="en-US" baseline="0" dirty="0" smtClean="0"/>
              <a:t> modeling was used to find carbon and price something…</a:t>
            </a:r>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88231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57688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57688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57688F"/>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57688F"/>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57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0.png"/><Relationship Id="rId4" Type="http://schemas.openxmlformats.org/officeDocument/2006/relationships/image" Target="../media/image230.png"/></Relationships>
</file>

<file path=ppt/slides/_rels/slide1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1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8743" y="5916930"/>
            <a:ext cx="709962" cy="709962"/>
          </a:xfrm>
          <a:prstGeom prst="rect">
            <a:avLst/>
          </a:prstGeom>
        </p:spPr>
      </p:pic>
      <p:sp>
        <p:nvSpPr>
          <p:cNvPr id="22" name="TextBox 21"/>
          <p:cNvSpPr txBox="1"/>
          <p:nvPr/>
        </p:nvSpPr>
        <p:spPr>
          <a:xfrm>
            <a:off x="5225140" y="5789053"/>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BLM at Idaho State University GIS </a:t>
            </a:r>
            <a:r>
              <a:rPr lang="en-US" sz="1600" b="1" dirty="0" err="1" smtClean="0">
                <a:solidFill>
                  <a:schemeClr val="bg1"/>
                </a:solidFill>
                <a:latin typeface="Century Gothic" panose="020B0502020202020204" pitchFamily="34" charset="0"/>
              </a:rPr>
              <a:t>TReC</a:t>
            </a:r>
            <a:endParaRPr lang="en-US" sz="1600" b="1" dirty="0" smtClean="0">
              <a:solidFill>
                <a:schemeClr val="bg1"/>
              </a:solidFill>
              <a:latin typeface="Century Gothic" panose="020B0502020202020204" pitchFamily="34" charset="0"/>
            </a:endParaRPr>
          </a:p>
        </p:txBody>
      </p:sp>
      <p:sp>
        <p:nvSpPr>
          <p:cNvPr id="16" name="TextBox 15"/>
          <p:cNvSpPr txBox="1"/>
          <p:nvPr/>
        </p:nvSpPr>
        <p:spPr>
          <a:xfrm>
            <a:off x="5225140" y="6226548"/>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9911" t="10354" b="4711"/>
          <a:stretch/>
        </p:blipFill>
        <p:spPr>
          <a:xfrm>
            <a:off x="0" y="0"/>
            <a:ext cx="6459195" cy="68770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solidFill>
                  <a:srgbClr val="57688F"/>
                </a:solidFill>
              </a:rPr>
              <a:t>SOUTHERN IDAHO DISASTERS</a:t>
            </a:r>
            <a:endParaRPr lang="en-US" dirty="0">
              <a:solidFill>
                <a:srgbClr val="57688F"/>
              </a:solidFill>
            </a:endParaRPr>
          </a:p>
        </p:txBody>
      </p:sp>
      <p:sp>
        <p:nvSpPr>
          <p:cNvPr id="9" name="Subtitle 2"/>
          <p:cNvSpPr txBox="1">
            <a:spLocks/>
          </p:cNvSpPr>
          <p:nvPr/>
        </p:nvSpPr>
        <p:spPr>
          <a:xfrm>
            <a:off x="5604733" y="2686014"/>
            <a:ext cx="5647764" cy="9719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solidFill>
                  <a:srgbClr val="57688F"/>
                </a:solidFill>
              </a:rPr>
              <a:t>Enhancing Pre- and Post-Wildfire Vegetation Type Characterization Using NASA Earth Observations</a:t>
            </a:r>
            <a:endParaRPr lang="en-US" sz="2000" dirty="0">
              <a:solidFill>
                <a:srgbClr val="57688F"/>
              </a:solidFill>
            </a:endParaRPr>
          </a:p>
        </p:txBody>
      </p:sp>
      <p:sp>
        <p:nvSpPr>
          <p:cNvPr id="15" name="Text Placeholder 17"/>
          <p:cNvSpPr txBox="1">
            <a:spLocks/>
          </p:cNvSpPr>
          <p:nvPr/>
        </p:nvSpPr>
        <p:spPr>
          <a:xfrm>
            <a:off x="7509881" y="4419323"/>
            <a:ext cx="2114132" cy="241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Nicholas Olsen</a:t>
            </a:r>
          </a:p>
          <a:p>
            <a:pPr marL="0" indent="0">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7509881" y="4101570"/>
            <a:ext cx="2114132" cy="2764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Cassidy </a:t>
            </a:r>
            <a:r>
              <a:rPr lang="en-US" sz="1800" dirty="0" err="1"/>
              <a:t>Quistorff</a:t>
            </a:r>
            <a:endParaRPr lang="en-US" sz="1800" dirty="0"/>
          </a:p>
        </p:txBody>
      </p:sp>
      <p:sp>
        <p:nvSpPr>
          <p:cNvPr id="25" name="Text Placeholder 17"/>
          <p:cNvSpPr txBox="1">
            <a:spLocks/>
          </p:cNvSpPr>
          <p:nvPr/>
        </p:nvSpPr>
        <p:spPr>
          <a:xfrm>
            <a:off x="7509881" y="4701893"/>
            <a:ext cx="2114132" cy="2764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Caitlin Toner</a:t>
            </a:r>
          </a:p>
        </p:txBody>
      </p:sp>
      <p:sp>
        <p:nvSpPr>
          <p:cNvPr id="18" name="Text Placeholder 17"/>
          <p:cNvSpPr txBox="1">
            <a:spLocks/>
          </p:cNvSpPr>
          <p:nvPr/>
        </p:nvSpPr>
        <p:spPr>
          <a:xfrm>
            <a:off x="7468860" y="378381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Austin Counts</a:t>
            </a:r>
            <a:endParaRPr lang="en-US" sz="1800" dirty="0">
              <a:solidFill>
                <a:schemeClr val="tx1">
                  <a:lumMod val="75000"/>
                  <a:lumOff val="25000"/>
                </a:schemeClr>
              </a:solidFill>
              <a:latin typeface="Century Gothic" panose="020B0502020202020204" pitchFamily="34" charset="0"/>
            </a:endParaRPr>
          </a:p>
        </p:txBody>
      </p:sp>
      <p:sp>
        <p:nvSpPr>
          <p:cNvPr id="14" name="Text Placeholder 17"/>
          <p:cNvSpPr txBox="1">
            <a:spLocks/>
          </p:cNvSpPr>
          <p:nvPr/>
        </p:nvSpPr>
        <p:spPr>
          <a:xfrm>
            <a:off x="7468860" y="5019647"/>
            <a:ext cx="2114132" cy="2479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Courtney </a:t>
            </a:r>
            <a:r>
              <a:rPr lang="en-US" sz="1800" dirty="0" err="1" smtClean="0"/>
              <a:t>Ohr</a:t>
            </a:r>
            <a:endParaRPr lang="en-US" sz="1800" dirty="0"/>
          </a:p>
        </p:txBody>
      </p:sp>
    </p:spTree>
    <p:extLst>
      <p:ext uri="{BB962C8B-B14F-4D97-AF65-F5344CB8AC3E}">
        <p14:creationId xmlns:p14="http://schemas.microsoft.com/office/powerpoint/2010/main" val="3569734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a:xfrm>
            <a:off x="317324" y="2119158"/>
            <a:ext cx="1999586" cy="573626"/>
          </a:xfrm>
        </p:spPr>
        <p:txBody>
          <a:bodyPr>
            <a:normAutofit lnSpcReduction="10000"/>
          </a:bodyPr>
          <a:lstStyle/>
          <a:p>
            <a:r>
              <a:rPr lang="en-US" dirty="0" smtClean="0"/>
              <a:t>MSAVI2</a:t>
            </a:r>
            <a:endParaRPr lang="en-US" dirty="0"/>
          </a:p>
        </p:txBody>
      </p:sp>
      <p:sp>
        <p:nvSpPr>
          <p:cNvPr id="8" name="Text Placeholder 7"/>
          <p:cNvSpPr>
            <a:spLocks noGrp="1"/>
          </p:cNvSpPr>
          <p:nvPr>
            <p:ph type="body" sz="quarter" idx="16"/>
          </p:nvPr>
        </p:nvSpPr>
        <p:spPr>
          <a:xfrm>
            <a:off x="2529603" y="1455260"/>
            <a:ext cx="8913097" cy="755357"/>
          </a:xfrm>
        </p:spPr>
        <p:txBody>
          <a:bodyPr>
            <a:normAutofit/>
          </a:bodyPr>
          <a:lstStyle/>
          <a:p>
            <a:r>
              <a:rPr lang="en-US" sz="2600" dirty="0" smtClean="0">
                <a:solidFill>
                  <a:schemeClr val="tx1">
                    <a:lumMod val="50000"/>
                    <a:lumOff val="50000"/>
                  </a:schemeClr>
                </a:solidFill>
              </a:rPr>
              <a:t>Second modified soil-adjusted vegetation index </a:t>
            </a:r>
            <a:endParaRPr lang="en-US" sz="2600" dirty="0">
              <a:solidFill>
                <a:schemeClr val="tx1">
                  <a:lumMod val="50000"/>
                  <a:lumOff val="50000"/>
                </a:schemeClr>
              </a:solidFill>
            </a:endParaRPr>
          </a:p>
        </p:txBody>
      </p:sp>
      <p:sp>
        <p:nvSpPr>
          <p:cNvPr id="10" name="Text Placeholder 9"/>
          <p:cNvSpPr>
            <a:spLocks noGrp="1"/>
          </p:cNvSpPr>
          <p:nvPr>
            <p:ph type="body" sz="quarter" idx="18"/>
          </p:nvPr>
        </p:nvSpPr>
        <p:spPr>
          <a:xfrm>
            <a:off x="494451" y="3967394"/>
            <a:ext cx="1360409" cy="1042733"/>
          </a:xfrm>
        </p:spPr>
        <p:txBody>
          <a:bodyPr/>
          <a:lstStyle/>
          <a:p>
            <a:r>
              <a:rPr lang="en-US" dirty="0" smtClean="0"/>
              <a:t>NDVI</a:t>
            </a:r>
            <a:endParaRPr lang="en-US" dirty="0"/>
          </a:p>
        </p:txBody>
      </p:sp>
      <p:sp>
        <p:nvSpPr>
          <p:cNvPr id="11" name="Text Placeholder 10"/>
          <p:cNvSpPr>
            <a:spLocks noGrp="1"/>
          </p:cNvSpPr>
          <p:nvPr>
            <p:ph type="body" sz="quarter" idx="19"/>
          </p:nvPr>
        </p:nvSpPr>
        <p:spPr>
          <a:xfrm>
            <a:off x="2529603" y="4138645"/>
            <a:ext cx="8703670" cy="571910"/>
          </a:xfrm>
        </p:spPr>
        <p:txBody>
          <a:bodyPr>
            <a:noAutofit/>
          </a:bodyPr>
          <a:lstStyle/>
          <a:p>
            <a:r>
              <a:rPr lang="en-US" sz="2600" dirty="0" smtClean="0">
                <a:solidFill>
                  <a:schemeClr val="tx1">
                    <a:lumMod val="50000"/>
                    <a:lumOff val="50000"/>
                  </a:schemeClr>
                </a:solidFill>
              </a:rPr>
              <a:t>Normalized difference vegetation index</a:t>
            </a:r>
            <a:endParaRPr lang="en-US" sz="2600" dirty="0">
              <a:solidFill>
                <a:schemeClr val="tx1">
                  <a:lumMod val="50000"/>
                  <a:lumOff val="50000"/>
                </a:schemeClr>
              </a:solidFill>
            </a:endParaRPr>
          </a:p>
        </p:txBody>
      </p:sp>
      <p:sp>
        <p:nvSpPr>
          <p:cNvPr id="5" name="Title 4"/>
          <p:cNvSpPr>
            <a:spLocks noGrp="1"/>
          </p:cNvSpPr>
          <p:nvPr>
            <p:ph type="title"/>
          </p:nvPr>
        </p:nvSpPr>
        <p:spPr/>
        <p:txBody>
          <a:bodyPr/>
          <a:lstStyle/>
          <a:p>
            <a:r>
              <a:rPr lang="en-US" dirty="0" smtClean="0"/>
              <a:t>Vegetation Indices </a:t>
            </a:r>
            <a:endParaRPr lang="en-US" dirty="0"/>
          </a:p>
        </p:txBody>
      </p:sp>
      <p:pic>
        <p:nvPicPr>
          <p:cNvPr id="2050" name="Picture 2" descr="Image result for NDVI"/>
          <p:cNvPicPr>
            <a:picLocks noChangeAspect="1" noChangeArrowheads="1"/>
          </p:cNvPicPr>
          <p:nvPr/>
        </p:nvPicPr>
        <p:blipFill rotWithShape="1">
          <a:blip r:embed="rId3">
            <a:extLst>
              <a:ext uri="{28A0092B-C50C-407E-A947-70E740481C1C}">
                <a14:useLocalDpi xmlns:a14="http://schemas.microsoft.com/office/drawing/2010/main" val="0"/>
              </a:ext>
            </a:extLst>
          </a:blip>
          <a:srcRect b="29140"/>
          <a:stretch/>
        </p:blipFill>
        <p:spPr bwMode="auto">
          <a:xfrm>
            <a:off x="8257655" y="4678425"/>
            <a:ext cx="3279185" cy="1960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2529603" y="2273303"/>
                <a:ext cx="8565358" cy="8953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solidFill>
                            <a:schemeClr val="tx1">
                              <a:lumMod val="50000"/>
                              <a:lumOff val="50000"/>
                            </a:schemeClr>
                          </a:solidFill>
                          <a:latin typeface="Cambria Math" panose="02040503050406030204" pitchFamily="18" charset="0"/>
                        </a:rPr>
                        <m:t>MSAVI</m:t>
                      </m:r>
                      <m:r>
                        <a:rPr lang="en-US" sz="2400" b="0" i="0" smtClean="0">
                          <a:solidFill>
                            <a:schemeClr val="tx1">
                              <a:lumMod val="50000"/>
                              <a:lumOff val="50000"/>
                            </a:schemeClr>
                          </a:solidFill>
                          <a:latin typeface="Cambria Math" panose="02040503050406030204" pitchFamily="18" charset="0"/>
                        </a:rPr>
                        <m:t>2=</m:t>
                      </m:r>
                      <m:f>
                        <m:fPr>
                          <m:ctrlPr>
                            <a:rPr lang="en-US" sz="2400" i="1">
                              <a:solidFill>
                                <a:schemeClr val="tx1">
                                  <a:lumMod val="50000"/>
                                  <a:lumOff val="50000"/>
                                </a:schemeClr>
                              </a:solidFill>
                              <a:latin typeface="Cambria Math" panose="02040503050406030204" pitchFamily="18" charset="0"/>
                            </a:rPr>
                          </m:ctrlPr>
                        </m:fPr>
                        <m:num>
                          <m:r>
                            <a:rPr lang="en-US" sz="2400">
                              <a:solidFill>
                                <a:schemeClr val="tx1">
                                  <a:lumMod val="50000"/>
                                  <a:lumOff val="50000"/>
                                </a:schemeClr>
                              </a:solidFill>
                              <a:latin typeface="Cambria Math" panose="02040503050406030204" pitchFamily="18" charset="0"/>
                            </a:rPr>
                            <m:t>2</m:t>
                          </m:r>
                          <m:r>
                            <a:rPr lang="en-US" sz="2400" i="0">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+1−</m:t>
                          </m:r>
                          <m:rad>
                            <m:radPr>
                              <m:degHide m:val="on"/>
                              <m:ctrlPr>
                                <a:rPr lang="en-US" sz="2400" i="1">
                                  <a:solidFill>
                                    <a:schemeClr val="tx1">
                                      <a:lumMod val="50000"/>
                                      <a:lumOff val="50000"/>
                                    </a:schemeClr>
                                  </a:solidFill>
                                  <a:latin typeface="Cambria Math" panose="02040503050406030204" pitchFamily="18" charset="0"/>
                                </a:rPr>
                              </m:ctrlPr>
                            </m:radPr>
                            <m:deg/>
                            <m:e>
                              <m:d>
                                <m:dPr>
                                  <m:begChr m:val=""/>
                                  <m:ctrlPr>
                                    <a:rPr lang="en-US" sz="2400" i="1">
                                      <a:solidFill>
                                        <a:schemeClr val="tx1">
                                          <a:lumMod val="50000"/>
                                          <a:lumOff val="50000"/>
                                        </a:schemeClr>
                                      </a:solidFill>
                                      <a:latin typeface="Cambria Math" panose="02040503050406030204" pitchFamily="18" charset="0"/>
                                    </a:rPr>
                                  </m:ctrlPr>
                                </m:dPr>
                                <m:e>
                                  <m:sSup>
                                    <m:sSupPr>
                                      <m:ctrlPr>
                                        <a:rPr lang="en-US" sz="2400" i="1">
                                          <a:solidFill>
                                            <a:schemeClr val="tx1">
                                              <a:lumMod val="50000"/>
                                              <a:lumOff val="50000"/>
                                            </a:schemeClr>
                                          </a:solidFill>
                                          <a:latin typeface="Cambria Math" panose="02040503050406030204" pitchFamily="18" charset="0"/>
                                        </a:rPr>
                                      </m:ctrlPr>
                                    </m:sSupPr>
                                    <m:e>
                                      <m:d>
                                        <m:dPr>
                                          <m:ctrlPr>
                                            <a:rPr lang="en-US" sz="2400" i="1">
                                              <a:solidFill>
                                                <a:schemeClr val="tx1">
                                                  <a:lumMod val="50000"/>
                                                  <a:lumOff val="50000"/>
                                                </a:schemeClr>
                                              </a:solidFill>
                                              <a:latin typeface="Cambria Math" panose="02040503050406030204" pitchFamily="18" charset="0"/>
                                            </a:rPr>
                                          </m:ctrlPr>
                                        </m:dPr>
                                        <m:e>
                                          <m:r>
                                            <a:rPr lang="en-US" sz="2400" i="0">
                                              <a:solidFill>
                                                <a:schemeClr val="tx1">
                                                  <a:lumMod val="50000"/>
                                                  <a:lumOff val="50000"/>
                                                </a:schemeClr>
                                              </a:solidFill>
                                              <a:latin typeface="Cambria Math" panose="02040503050406030204" pitchFamily="18" charset="0"/>
                                            </a:rPr>
                                            <m:t>2×</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+1</m:t>
                                          </m:r>
                                        </m:e>
                                      </m:d>
                                    </m:e>
                                    <m:sup>
                                      <m:r>
                                        <a:rPr lang="en-US" sz="2400" i="0">
                                          <a:solidFill>
                                            <a:schemeClr val="tx1">
                                              <a:lumMod val="50000"/>
                                              <a:lumOff val="50000"/>
                                            </a:schemeClr>
                                          </a:solidFill>
                                          <a:latin typeface="Cambria Math" panose="02040503050406030204" pitchFamily="18" charset="0"/>
                                        </a:rPr>
                                        <m:t>2</m:t>
                                      </m:r>
                                    </m:sup>
                                  </m:sSup>
                                  <m:r>
                                    <a:rPr lang="en-US" sz="2400" i="0">
                                      <a:solidFill>
                                        <a:schemeClr val="tx1">
                                          <a:lumMod val="50000"/>
                                          <a:lumOff val="50000"/>
                                        </a:schemeClr>
                                      </a:solidFill>
                                      <a:latin typeface="Cambria Math" panose="02040503050406030204" pitchFamily="18" charset="0"/>
                                    </a:rPr>
                                    <m:t>−8×(</m:t>
                                  </m:r>
                                  <m:r>
                                    <a:rPr lang="en-US" sz="2400" i="1">
                                      <a:solidFill>
                                        <a:schemeClr val="tx1">
                                          <a:lumMod val="50000"/>
                                          <a:lumOff val="50000"/>
                                        </a:schemeClr>
                                      </a:solidFill>
                                      <a:latin typeface="Cambria Math" panose="02040503050406030204" pitchFamily="18" charset="0"/>
                                    </a:rPr>
                                    <m:t>𝑁𝐼𝑅</m:t>
                                  </m:r>
                                  <m:r>
                                    <a:rPr lang="en-US" sz="2400" i="0">
                                      <a:solidFill>
                                        <a:schemeClr val="tx1">
                                          <a:lumMod val="50000"/>
                                          <a:lumOff val="50000"/>
                                        </a:schemeClr>
                                      </a:solidFill>
                                      <a:latin typeface="Cambria Math" panose="02040503050406030204" pitchFamily="18" charset="0"/>
                                    </a:rPr>
                                    <m:t>−</m:t>
                                  </m:r>
                                  <m:r>
                                    <a:rPr lang="en-US" sz="2400" i="1">
                                      <a:solidFill>
                                        <a:schemeClr val="tx1">
                                          <a:lumMod val="50000"/>
                                          <a:lumOff val="50000"/>
                                        </a:schemeClr>
                                      </a:solidFill>
                                      <a:latin typeface="Cambria Math" panose="02040503050406030204" pitchFamily="18" charset="0"/>
                                    </a:rPr>
                                    <m:t>𝑅𝐸𝐷</m:t>
                                  </m:r>
                                </m:e>
                              </m:d>
                            </m:e>
                          </m:rad>
                        </m:num>
                        <m:den>
                          <m:r>
                            <a:rPr lang="en-US" sz="2400" i="0">
                              <a:solidFill>
                                <a:schemeClr val="tx1">
                                  <a:lumMod val="50000"/>
                                  <a:lumOff val="50000"/>
                                </a:schemeClr>
                              </a:solidFill>
                              <a:latin typeface="Cambria Math" panose="02040503050406030204" pitchFamily="18" charset="0"/>
                            </a:rPr>
                            <m:t>2</m:t>
                          </m:r>
                        </m:den>
                      </m:f>
                    </m:oMath>
                  </m:oMathPara>
                </a14:m>
                <a:endParaRPr lang="en-US" sz="2400" dirty="0">
                  <a:solidFill>
                    <a:schemeClr val="tx1">
                      <a:lumMod val="50000"/>
                      <a:lumOff val="50000"/>
                    </a:schemeClr>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529603" y="2273303"/>
                <a:ext cx="8565358" cy="89531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29603" y="4710555"/>
                <a:ext cx="2874505" cy="789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1">
                              <a:lumMod val="50000"/>
                              <a:lumOff val="50000"/>
                            </a:schemeClr>
                          </a:solidFill>
                          <a:latin typeface="Cambria Math" panose="02040503050406030204" pitchFamily="18" charset="0"/>
                        </a:rPr>
                        <m:t>N</m:t>
                      </m:r>
                      <m:r>
                        <m:rPr>
                          <m:sty m:val="p"/>
                        </m:rPr>
                        <a:rPr lang="en-US" sz="2400" b="0" i="0" smtClean="0">
                          <a:solidFill>
                            <a:schemeClr val="tx1">
                              <a:lumMod val="50000"/>
                              <a:lumOff val="50000"/>
                            </a:schemeClr>
                          </a:solidFill>
                          <a:latin typeface="Cambria Math" panose="02040503050406030204" pitchFamily="18" charset="0"/>
                        </a:rPr>
                        <m:t>DVI</m:t>
                      </m:r>
                      <m:r>
                        <a:rPr lang="en-US" sz="2400" b="0" i="0" smtClean="0">
                          <a:solidFill>
                            <a:schemeClr val="tx1">
                              <a:lumMod val="50000"/>
                              <a:lumOff val="50000"/>
                            </a:schemeClr>
                          </a:solidFill>
                          <a:latin typeface="Cambria Math" panose="02040503050406030204" pitchFamily="18" charset="0"/>
                        </a:rPr>
                        <m:t>=</m:t>
                      </m:r>
                      <m:f>
                        <m:fPr>
                          <m:ctrlPr>
                            <a:rPr lang="en-US" sz="2400" b="0" i="1" smtClean="0">
                              <a:solidFill>
                                <a:schemeClr val="tx1">
                                  <a:lumMod val="50000"/>
                                  <a:lumOff val="50000"/>
                                </a:schemeClr>
                              </a:solidFill>
                              <a:latin typeface="Cambria Math" panose="02040503050406030204" pitchFamily="18" charset="0"/>
                            </a:rPr>
                          </m:ctrlPr>
                        </m:fPr>
                        <m:num>
                          <m:r>
                            <a:rPr lang="en-US" sz="2400" b="0" i="1" smtClean="0">
                              <a:solidFill>
                                <a:schemeClr val="tx1">
                                  <a:lumMod val="50000"/>
                                  <a:lumOff val="50000"/>
                                </a:schemeClr>
                              </a:solidFill>
                              <a:latin typeface="Cambria Math" panose="02040503050406030204" pitchFamily="18" charset="0"/>
                            </a:rPr>
                            <m:t>𝑁𝐼𝑅</m:t>
                          </m:r>
                          <m:r>
                            <a:rPr lang="en-US" sz="2400" b="0" i="1" smtClean="0">
                              <a:solidFill>
                                <a:schemeClr val="tx1">
                                  <a:lumMod val="50000"/>
                                  <a:lumOff val="50000"/>
                                </a:schemeClr>
                              </a:solidFill>
                              <a:latin typeface="Cambria Math" panose="02040503050406030204" pitchFamily="18" charset="0"/>
                            </a:rPr>
                            <m:t>−</m:t>
                          </m:r>
                          <m:r>
                            <a:rPr lang="en-US" sz="2400" b="0" i="1" smtClean="0">
                              <a:solidFill>
                                <a:schemeClr val="tx1">
                                  <a:lumMod val="50000"/>
                                  <a:lumOff val="50000"/>
                                </a:schemeClr>
                              </a:solidFill>
                              <a:latin typeface="Cambria Math" panose="02040503050406030204" pitchFamily="18" charset="0"/>
                            </a:rPr>
                            <m:t>𝑅𝐸𝐷</m:t>
                          </m:r>
                        </m:num>
                        <m:den>
                          <m:r>
                            <a:rPr lang="en-US" sz="2400" b="0" i="1" smtClean="0">
                              <a:solidFill>
                                <a:schemeClr val="tx1">
                                  <a:lumMod val="50000"/>
                                  <a:lumOff val="50000"/>
                                </a:schemeClr>
                              </a:solidFill>
                              <a:latin typeface="Cambria Math" panose="02040503050406030204" pitchFamily="18" charset="0"/>
                            </a:rPr>
                            <m:t>𝑁𝐼𝑅</m:t>
                          </m:r>
                          <m:r>
                            <a:rPr lang="en-US" sz="2400" b="0" i="1" smtClean="0">
                              <a:solidFill>
                                <a:schemeClr val="tx1">
                                  <a:lumMod val="50000"/>
                                  <a:lumOff val="50000"/>
                                </a:schemeClr>
                              </a:solidFill>
                              <a:latin typeface="Cambria Math" panose="02040503050406030204" pitchFamily="18" charset="0"/>
                            </a:rPr>
                            <m:t>+</m:t>
                          </m:r>
                          <m:r>
                            <a:rPr lang="en-US" sz="2400" b="0" i="1" smtClean="0">
                              <a:solidFill>
                                <a:schemeClr val="tx1">
                                  <a:lumMod val="50000"/>
                                  <a:lumOff val="50000"/>
                                </a:schemeClr>
                              </a:solidFill>
                              <a:latin typeface="Cambria Math" panose="02040503050406030204" pitchFamily="18" charset="0"/>
                            </a:rPr>
                            <m:t>𝑅𝐸𝑑</m:t>
                          </m:r>
                        </m:den>
                      </m:f>
                    </m:oMath>
                  </m:oMathPara>
                </a14:m>
                <a:endParaRPr lang="en-US" sz="2400" dirty="0">
                  <a:solidFill>
                    <a:schemeClr val="tx1">
                      <a:lumMod val="50000"/>
                      <a:lumOff val="50000"/>
                    </a:schemeClr>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2529603" y="4710555"/>
                <a:ext cx="2874505" cy="78996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5672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ForWarn</a:t>
            </a:r>
            <a:r>
              <a:rPr lang="en-US" dirty="0" smtClean="0"/>
              <a:t> System</a:t>
            </a:r>
            <a:endParaRPr lang="en-US" dirty="0"/>
          </a:p>
        </p:txBody>
      </p:sp>
      <p:sp>
        <p:nvSpPr>
          <p:cNvPr id="4" name="Text Placeholder 3"/>
          <p:cNvSpPr>
            <a:spLocks noGrp="1"/>
          </p:cNvSpPr>
          <p:nvPr>
            <p:ph type="body" sz="half" idx="2"/>
          </p:nvPr>
        </p:nvSpPr>
        <p:spPr>
          <a:xfrm>
            <a:off x="-84858" y="937842"/>
            <a:ext cx="6181305" cy="3756979"/>
          </a:xfrm>
        </p:spPr>
        <p:txBody>
          <a:bodyPr anchor="ctr">
            <a:normAutofit/>
          </a:bodyPr>
          <a:lstStyle/>
          <a:p>
            <a:pPr marL="342900" indent="-342900">
              <a:spcBef>
                <a:spcPts val="200"/>
              </a:spcBef>
              <a:buClr>
                <a:srgbClr val="57688F"/>
              </a:buClr>
              <a:buFont typeface="Webdings" panose="05030102010509060703" pitchFamily="18" charset="2"/>
              <a:buChar char="4"/>
            </a:pPr>
            <a:endParaRPr lang="en-US" sz="2400" dirty="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3200" dirty="0" smtClean="0">
                <a:solidFill>
                  <a:schemeClr val="tx1">
                    <a:lumMod val="50000"/>
                    <a:lumOff val="50000"/>
                  </a:schemeClr>
                </a:solidFill>
              </a:rPr>
              <a:t>MODIS-Based Phenology Tracking Product</a:t>
            </a:r>
          </a:p>
          <a:p>
            <a:pPr marL="342900" indent="-342900">
              <a:spcBef>
                <a:spcPts val="200"/>
              </a:spcBef>
              <a:buClr>
                <a:srgbClr val="57688F"/>
              </a:buClr>
              <a:buFont typeface="Webdings" panose="05030102010509060703" pitchFamily="18" charset="2"/>
              <a:buChar char="4"/>
            </a:pPr>
            <a:endParaRPr lang="en-US" sz="3200" dirty="0" smtClean="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Event Response</a:t>
            </a:r>
          </a:p>
          <a:p>
            <a:pPr marL="800100" lvl="1" indent="-342900">
              <a:spcBef>
                <a:spcPts val="200"/>
              </a:spcBef>
              <a:buClr>
                <a:srgbClr val="57688F"/>
              </a:buClr>
              <a:buFont typeface="Webdings" panose="05030102010509060703" pitchFamily="18" charset="2"/>
              <a:buChar char="4"/>
            </a:pPr>
            <a:endParaRPr lang="en-US" sz="2600" dirty="0" smtClean="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Temporal Drift</a:t>
            </a:r>
          </a:p>
          <a:p>
            <a:pPr marL="800100" lvl="1" indent="-342900">
              <a:spcBef>
                <a:spcPts val="200"/>
              </a:spcBef>
              <a:buClr>
                <a:srgbClr val="57688F"/>
              </a:buClr>
              <a:buFont typeface="Webdings" panose="05030102010509060703" pitchFamily="18" charset="2"/>
              <a:buChar char="4"/>
            </a:pPr>
            <a:endParaRPr lang="en-US" sz="2000" dirty="0">
              <a:solidFill>
                <a:schemeClr val="tx1">
                  <a:lumMod val="50000"/>
                  <a:lumOff val="50000"/>
                </a:schemeClr>
              </a:solidFill>
            </a:endParaRPr>
          </a:p>
          <a:p>
            <a:pPr marL="800100" lvl="1" indent="-342900">
              <a:spcBef>
                <a:spcPts val="200"/>
              </a:spcBef>
              <a:buClr>
                <a:srgbClr val="57688F"/>
              </a:buClr>
              <a:buFont typeface="Webdings" panose="05030102010509060703" pitchFamily="18" charset="2"/>
              <a:buChar char="4"/>
            </a:pPr>
            <a:r>
              <a:rPr lang="en-US" sz="2600" dirty="0" smtClean="0">
                <a:solidFill>
                  <a:schemeClr val="tx1">
                    <a:lumMod val="50000"/>
                    <a:lumOff val="50000"/>
                  </a:schemeClr>
                </a:solidFill>
              </a:rPr>
              <a:t>Cheatgrass detection</a:t>
            </a:r>
            <a:endParaRPr lang="en-US" sz="2600" dirty="0" smtClean="0"/>
          </a:p>
        </p:txBody>
      </p:sp>
      <p:grpSp>
        <p:nvGrpSpPr>
          <p:cNvPr id="227" name="Group 226"/>
          <p:cNvGrpSpPr/>
          <p:nvPr/>
        </p:nvGrpSpPr>
        <p:grpSpPr>
          <a:xfrm>
            <a:off x="3650096" y="827970"/>
            <a:ext cx="8788652" cy="5981633"/>
            <a:chOff x="3345290" y="769914"/>
            <a:chExt cx="8788652" cy="5981633"/>
          </a:xfrm>
        </p:grpSpPr>
        <p:grpSp>
          <p:nvGrpSpPr>
            <p:cNvPr id="229" name="Group 228"/>
            <p:cNvGrpSpPr/>
            <p:nvPr/>
          </p:nvGrpSpPr>
          <p:grpSpPr>
            <a:xfrm>
              <a:off x="5420320" y="6315166"/>
              <a:ext cx="3659293" cy="433772"/>
              <a:chOff x="5990581" y="6226588"/>
              <a:chExt cx="3659293" cy="433772"/>
            </a:xfrm>
          </p:grpSpPr>
          <p:pic>
            <p:nvPicPr>
              <p:cNvPr id="230" name="Picture 229"/>
              <p:cNvPicPr>
                <a:picLocks noChangeAspect="1"/>
              </p:cNvPicPr>
              <p:nvPr/>
            </p:nvPicPr>
            <p:blipFill rotWithShape="1">
              <a:blip r:embed="rId4"/>
              <a:srcRect t="51302"/>
              <a:stretch/>
            </p:blipFill>
            <p:spPr>
              <a:xfrm>
                <a:off x="6020922" y="6464300"/>
                <a:ext cx="3628952" cy="196060"/>
              </a:xfrm>
              <a:prstGeom prst="rect">
                <a:avLst/>
              </a:prstGeom>
            </p:spPr>
          </p:pic>
          <p:sp>
            <p:nvSpPr>
              <p:cNvPr id="231" name="TextBox 230"/>
              <p:cNvSpPr txBox="1"/>
              <p:nvPr/>
            </p:nvSpPr>
            <p:spPr>
              <a:xfrm>
                <a:off x="5990581" y="6226588"/>
                <a:ext cx="231282" cy="307777"/>
              </a:xfrm>
              <a:prstGeom prst="rect">
                <a:avLst/>
              </a:prstGeom>
              <a:noFill/>
            </p:spPr>
            <p:txBody>
              <a:bodyPr wrap="square" rtlCol="0">
                <a:spAutoFit/>
              </a:bodyPr>
              <a:lstStyle/>
              <a:p>
                <a:r>
                  <a:rPr lang="en-US" sz="1400" dirty="0" smtClean="0"/>
                  <a:t>0</a:t>
                </a:r>
                <a:endParaRPr lang="en-US" sz="1400" dirty="0"/>
              </a:p>
            </p:txBody>
          </p:sp>
          <p:sp>
            <p:nvSpPr>
              <p:cNvPr id="232" name="TextBox 231"/>
              <p:cNvSpPr txBox="1"/>
              <p:nvPr/>
            </p:nvSpPr>
            <p:spPr>
              <a:xfrm>
                <a:off x="6516089" y="6226588"/>
                <a:ext cx="288175" cy="307777"/>
              </a:xfrm>
              <a:prstGeom prst="rect">
                <a:avLst/>
              </a:prstGeom>
              <a:noFill/>
            </p:spPr>
            <p:txBody>
              <a:bodyPr wrap="square" rtlCol="0">
                <a:spAutoFit/>
              </a:bodyPr>
              <a:lstStyle/>
              <a:p>
                <a:r>
                  <a:rPr lang="en-US" sz="1400" dirty="0"/>
                  <a:t>5</a:t>
                </a:r>
              </a:p>
            </p:txBody>
          </p:sp>
          <p:sp>
            <p:nvSpPr>
              <p:cNvPr id="233" name="TextBox 232"/>
              <p:cNvSpPr txBox="1"/>
              <p:nvPr/>
            </p:nvSpPr>
            <p:spPr>
              <a:xfrm>
                <a:off x="7012512" y="6226588"/>
                <a:ext cx="466056" cy="307777"/>
              </a:xfrm>
              <a:prstGeom prst="rect">
                <a:avLst/>
              </a:prstGeom>
              <a:noFill/>
            </p:spPr>
            <p:txBody>
              <a:bodyPr wrap="square" rtlCol="0">
                <a:spAutoFit/>
              </a:bodyPr>
              <a:lstStyle/>
              <a:p>
                <a:r>
                  <a:rPr lang="en-US" sz="1400" dirty="0" smtClean="0"/>
                  <a:t>10</a:t>
                </a:r>
                <a:endParaRPr lang="en-US" sz="1400" dirty="0"/>
              </a:p>
            </p:txBody>
          </p:sp>
          <p:sp>
            <p:nvSpPr>
              <p:cNvPr id="234" name="TextBox 233"/>
              <p:cNvSpPr txBox="1"/>
              <p:nvPr/>
            </p:nvSpPr>
            <p:spPr>
              <a:xfrm>
                <a:off x="8073669" y="6226588"/>
                <a:ext cx="1311277" cy="307777"/>
              </a:xfrm>
              <a:prstGeom prst="rect">
                <a:avLst/>
              </a:prstGeom>
              <a:noFill/>
            </p:spPr>
            <p:txBody>
              <a:bodyPr wrap="square" rtlCol="0">
                <a:spAutoFit/>
              </a:bodyPr>
              <a:lstStyle/>
              <a:p>
                <a:r>
                  <a:rPr lang="en-US" sz="1400" dirty="0" smtClean="0"/>
                  <a:t>20 Kilometers</a:t>
                </a:r>
                <a:endParaRPr lang="en-US" sz="1400" dirty="0"/>
              </a:p>
            </p:txBody>
          </p:sp>
        </p:grpSp>
        <p:pic>
          <p:nvPicPr>
            <p:cNvPr id="235" name="Picture 234"/>
            <p:cNvPicPr>
              <a:picLocks noChangeAspect="1"/>
            </p:cNvPicPr>
            <p:nvPr/>
          </p:nvPicPr>
          <p:blipFill rotWithShape="1">
            <a:blip r:embed="rId5">
              <a:clrChange>
                <a:clrFrom>
                  <a:srgbClr val="EFEFEF"/>
                </a:clrFrom>
                <a:clrTo>
                  <a:srgbClr val="EFEFEF">
                    <a:alpha val="0"/>
                  </a:srgbClr>
                </a:clrTo>
              </a:clrChange>
            </a:blip>
            <a:srcRect b="3310"/>
            <a:stretch/>
          </p:blipFill>
          <p:spPr>
            <a:xfrm>
              <a:off x="4907338" y="6225314"/>
              <a:ext cx="419134" cy="526233"/>
            </a:xfrm>
            <a:prstGeom prst="rect">
              <a:avLst/>
            </a:prstGeom>
          </p:spPr>
        </p:pic>
        <p:pic>
          <p:nvPicPr>
            <p:cNvPr id="5" name="Picture 4"/>
            <p:cNvPicPr>
              <a:picLocks noChangeAspect="1"/>
            </p:cNvPicPr>
            <p:nvPr/>
          </p:nvPicPr>
          <p:blipFill>
            <a:blip r:embed="rId6">
              <a:clrChange>
                <a:clrFrom>
                  <a:srgbClr val="FFFFFF"/>
                </a:clrFrom>
                <a:clrTo>
                  <a:srgbClr val="FFFFFF">
                    <a:alpha val="0"/>
                  </a:srgbClr>
                </a:clrTo>
              </a:clrChange>
            </a:blip>
            <a:stretch>
              <a:fillRect/>
            </a:stretch>
          </p:blipFill>
          <p:spPr>
            <a:xfrm>
              <a:off x="3345290" y="769914"/>
              <a:ext cx="6074483" cy="5419258"/>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450147851"/>
                </p:ext>
              </p:extLst>
            </p:nvPr>
          </p:nvGraphicFramePr>
          <p:xfrm>
            <a:off x="7832681" y="3481751"/>
            <a:ext cx="948903" cy="2166662"/>
          </p:xfrm>
          <a:graphic>
            <a:graphicData uri="http://schemas.openxmlformats.org/presentationml/2006/ole">
              <mc:AlternateContent xmlns:mc="http://schemas.openxmlformats.org/markup-compatibility/2006">
                <mc:Choice xmlns:v="urn:schemas-microsoft-com:vml" Requires="v">
                  <p:oleObj spid="_x0000_s1059" name="Bitmap Image" r:id="rId7" imgW="1143000" imgH="2610000" progId="Paint.Picture">
                    <p:embed/>
                  </p:oleObj>
                </mc:Choice>
                <mc:Fallback>
                  <p:oleObj name="Bitmap Image" r:id="rId7" imgW="1143000" imgH="2610000" progId="Paint.Picture">
                    <p:embed/>
                    <p:pic>
                      <p:nvPicPr>
                        <p:cNvPr id="0" name=""/>
                        <p:cNvPicPr/>
                        <p:nvPr/>
                      </p:nvPicPr>
                      <p:blipFill>
                        <a:blip r:embed="rId8"/>
                        <a:stretch>
                          <a:fillRect/>
                        </a:stretch>
                      </p:blipFill>
                      <p:spPr>
                        <a:xfrm>
                          <a:off x="7832681" y="3481751"/>
                          <a:ext cx="948903" cy="2166662"/>
                        </a:xfrm>
                        <a:prstGeom prst="rect">
                          <a:avLst/>
                        </a:prstGeom>
                      </p:spPr>
                    </p:pic>
                  </p:oleObj>
                </mc:Fallback>
              </mc:AlternateContent>
            </a:graphicData>
          </a:graphic>
        </p:graphicFrame>
        <p:sp>
          <p:nvSpPr>
            <p:cNvPr id="27" name="TextBox 26"/>
            <p:cNvSpPr txBox="1"/>
            <p:nvPr/>
          </p:nvSpPr>
          <p:spPr>
            <a:xfrm>
              <a:off x="8752558" y="3628571"/>
              <a:ext cx="3352358" cy="369332"/>
            </a:xfrm>
            <a:prstGeom prst="rect">
              <a:avLst/>
            </a:prstGeom>
            <a:noFill/>
          </p:spPr>
          <p:txBody>
            <a:bodyPr wrap="square" rtlCol="0">
              <a:spAutoFit/>
            </a:bodyPr>
            <a:lstStyle/>
            <a:p>
              <a:r>
                <a:rPr lang="en-US" dirty="0" smtClean="0"/>
                <a:t>Peak NDVI Before Day 140</a:t>
              </a:r>
              <a:endParaRPr lang="en-US" dirty="0"/>
            </a:p>
          </p:txBody>
        </p:sp>
        <p:sp>
          <p:nvSpPr>
            <p:cNvPr id="236" name="TextBox 235"/>
            <p:cNvSpPr txBox="1"/>
            <p:nvPr/>
          </p:nvSpPr>
          <p:spPr>
            <a:xfrm>
              <a:off x="8767070" y="4162430"/>
              <a:ext cx="3352358" cy="369332"/>
            </a:xfrm>
            <a:prstGeom prst="rect">
              <a:avLst/>
            </a:prstGeom>
            <a:noFill/>
          </p:spPr>
          <p:txBody>
            <a:bodyPr wrap="square" rtlCol="0">
              <a:spAutoFit/>
            </a:bodyPr>
            <a:lstStyle/>
            <a:p>
              <a:r>
                <a:rPr lang="en-US" dirty="0" smtClean="0"/>
                <a:t>Peak NDVI After Day 140</a:t>
              </a:r>
              <a:endParaRPr lang="en-US" dirty="0"/>
            </a:p>
          </p:txBody>
        </p:sp>
        <p:sp>
          <p:nvSpPr>
            <p:cNvPr id="237" name="TextBox 236"/>
            <p:cNvSpPr txBox="1"/>
            <p:nvPr/>
          </p:nvSpPr>
          <p:spPr>
            <a:xfrm>
              <a:off x="8781584" y="4664092"/>
              <a:ext cx="3352358" cy="369332"/>
            </a:xfrm>
            <a:prstGeom prst="rect">
              <a:avLst/>
            </a:prstGeom>
            <a:noFill/>
          </p:spPr>
          <p:txBody>
            <a:bodyPr wrap="square" rtlCol="0">
              <a:spAutoFit/>
            </a:bodyPr>
            <a:lstStyle/>
            <a:p>
              <a:r>
                <a:rPr lang="en-US" dirty="0" smtClean="0"/>
                <a:t>Crystal Fire Boundary</a:t>
              </a:r>
              <a:endParaRPr lang="en-US" dirty="0"/>
            </a:p>
          </p:txBody>
        </p:sp>
        <p:sp>
          <p:nvSpPr>
            <p:cNvPr id="238" name="TextBox 237"/>
            <p:cNvSpPr txBox="1"/>
            <p:nvPr/>
          </p:nvSpPr>
          <p:spPr>
            <a:xfrm>
              <a:off x="8752558" y="5158425"/>
              <a:ext cx="3352358" cy="369332"/>
            </a:xfrm>
            <a:prstGeom prst="rect">
              <a:avLst/>
            </a:prstGeom>
            <a:noFill/>
          </p:spPr>
          <p:txBody>
            <a:bodyPr wrap="square" rtlCol="0">
              <a:spAutoFit/>
            </a:bodyPr>
            <a:lstStyle/>
            <a:p>
              <a:r>
                <a:rPr lang="en-US" dirty="0" smtClean="0"/>
                <a:t>Mule Butte Fire Boundary</a:t>
              </a:r>
              <a:endParaRPr lang="en-US" dirty="0"/>
            </a:p>
          </p:txBody>
        </p:sp>
        <p:sp>
          <p:nvSpPr>
            <p:cNvPr id="226" name="TextBox 225"/>
            <p:cNvSpPr txBox="1"/>
            <p:nvPr/>
          </p:nvSpPr>
          <p:spPr>
            <a:xfrm>
              <a:off x="9263309" y="2816332"/>
              <a:ext cx="1306557" cy="523220"/>
            </a:xfrm>
            <a:prstGeom prst="rect">
              <a:avLst/>
            </a:prstGeom>
            <a:noFill/>
          </p:spPr>
          <p:txBody>
            <a:bodyPr wrap="square" rtlCol="0">
              <a:spAutoFit/>
            </a:bodyPr>
            <a:lstStyle/>
            <a:p>
              <a:r>
                <a:rPr lang="en-US" sz="2800" dirty="0" smtClean="0"/>
                <a:t>2013</a:t>
              </a:r>
              <a:endParaRPr lang="en-US" sz="2800" dirty="0"/>
            </a:p>
          </p:txBody>
        </p:sp>
      </p:grpSp>
    </p:spTree>
    <p:extLst>
      <p:ext uri="{BB962C8B-B14F-4D97-AF65-F5344CB8AC3E}">
        <p14:creationId xmlns:p14="http://schemas.microsoft.com/office/powerpoint/2010/main" val="19685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39724"/>
            <a:ext cx="9413277" cy="479425"/>
          </a:xfrm>
        </p:spPr>
        <p:txBody>
          <a:bodyPr/>
          <a:lstStyle/>
          <a:p>
            <a:r>
              <a:rPr lang="en-US" dirty="0" smtClean="0"/>
              <a:t>Wildfire History</a:t>
            </a:r>
            <a:endParaRPr lang="en-US" dirty="0"/>
          </a:p>
        </p:txBody>
      </p:sp>
      <p:pic>
        <p:nvPicPr>
          <p:cNvPr id="5" name="Picture Placeholder 4"/>
          <p:cNvPicPr>
            <a:picLocks noGrp="1" noChangeAspect="1"/>
          </p:cNvPicPr>
          <p:nvPr>
            <p:ph type="pic" idx="10"/>
          </p:nvPr>
        </p:nvPicPr>
        <p:blipFill>
          <a:blip r:embed="rId3"/>
          <a:srcRect t="7214" b="7214"/>
          <a:stretch>
            <a:fillRect/>
          </a:stretch>
        </p:blipFill>
        <p:spPr>
          <a:xfrm>
            <a:off x="5183187" y="909975"/>
            <a:ext cx="7008813" cy="5880783"/>
          </a:xfrm>
          <a:prstGeom prst="rect">
            <a:avLst/>
          </a:prstGeom>
        </p:spPr>
      </p:pic>
      <p:sp>
        <p:nvSpPr>
          <p:cNvPr id="4" name="Text Placeholder 3"/>
          <p:cNvSpPr>
            <a:spLocks noGrp="1"/>
          </p:cNvSpPr>
          <p:nvPr>
            <p:ph type="body" sz="half" idx="2"/>
          </p:nvPr>
        </p:nvSpPr>
        <p:spPr/>
        <p:txBody>
          <a:bodyPr anchor="ctr">
            <a:normAutofit/>
          </a:bodyPr>
          <a:lstStyle/>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2006 Crystal Fire</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1999 Mule Butte Fire</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1996 Cox’s Well Fire</a:t>
            </a:r>
          </a:p>
          <a:p>
            <a:pPr marL="342900" indent="-342900">
              <a:spcBef>
                <a:spcPts val="200"/>
              </a:spcBef>
              <a:buClr>
                <a:srgbClr val="57688F"/>
              </a:buClr>
              <a:buFont typeface="Webdings" panose="05030102010509060703" pitchFamily="18" charset="2"/>
              <a:buChar char="4"/>
            </a:pPr>
            <a:endParaRPr lang="en-US" sz="2800" dirty="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Seeding treatments</a:t>
            </a:r>
            <a:endParaRPr lang="en-US" sz="2800" dirty="0"/>
          </a:p>
        </p:txBody>
      </p:sp>
      <p:grpSp>
        <p:nvGrpSpPr>
          <p:cNvPr id="6" name="Group 5"/>
          <p:cNvGrpSpPr/>
          <p:nvPr/>
        </p:nvGrpSpPr>
        <p:grpSpPr>
          <a:xfrm>
            <a:off x="9770083" y="4066698"/>
            <a:ext cx="2231433" cy="2593929"/>
            <a:chOff x="12608151" y="5157501"/>
            <a:chExt cx="3449654" cy="4005230"/>
          </a:xfrm>
        </p:grpSpPr>
        <p:sp>
          <p:nvSpPr>
            <p:cNvPr id="14" name="Rectangle 13"/>
            <p:cNvSpPr/>
            <p:nvPr/>
          </p:nvSpPr>
          <p:spPr>
            <a:xfrm>
              <a:off x="12608151" y="5157501"/>
              <a:ext cx="3449654" cy="400523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 name="Rectangle 6"/>
            <p:cNvSpPr>
              <a:spLocks noChangeArrowheads="1"/>
            </p:cNvSpPr>
            <p:nvPr/>
          </p:nvSpPr>
          <p:spPr bwMode="auto">
            <a:xfrm>
              <a:off x="13189270" y="5157501"/>
              <a:ext cx="2592832" cy="1140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n-lt"/>
                </a:rPr>
                <a:t>Wildfire Perimeters and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mn-lt"/>
                </a:rPr>
                <a:t>Control Areas</a:t>
              </a:r>
            </a:p>
          </p:txBody>
        </p:sp>
        <p:grpSp>
          <p:nvGrpSpPr>
            <p:cNvPr id="8" name="Group 7"/>
            <p:cNvGrpSpPr/>
            <p:nvPr/>
          </p:nvGrpSpPr>
          <p:grpSpPr>
            <a:xfrm>
              <a:off x="12798369" y="8585599"/>
              <a:ext cx="2520253" cy="383989"/>
              <a:chOff x="12798369" y="8737999"/>
              <a:chExt cx="2520253" cy="383989"/>
            </a:xfrm>
          </p:grpSpPr>
          <p:grpSp>
            <p:nvGrpSpPr>
              <p:cNvPr id="36" name="Group 35"/>
              <p:cNvGrpSpPr/>
              <p:nvPr/>
            </p:nvGrpSpPr>
            <p:grpSpPr>
              <a:xfrm>
                <a:off x="12798369" y="8737999"/>
                <a:ext cx="602547" cy="348254"/>
                <a:chOff x="12798369" y="8776099"/>
                <a:chExt cx="602547" cy="348254"/>
              </a:xfrm>
            </p:grpSpPr>
            <p:sp>
              <p:nvSpPr>
                <p:cNvPr id="38" name="Rectangle 167"/>
                <p:cNvSpPr>
                  <a:spLocks noChangeArrowheads="1"/>
                </p:cNvSpPr>
                <p:nvPr/>
              </p:nvSpPr>
              <p:spPr bwMode="auto">
                <a:xfrm>
                  <a:off x="12818002" y="8795710"/>
                  <a:ext cx="582914" cy="328643"/>
                </a:xfrm>
                <a:prstGeom prst="rect">
                  <a:avLst/>
                </a:prstGeom>
                <a:solidFill>
                  <a:srgbClr val="E1E1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9" name="Rectangle 168"/>
                <p:cNvSpPr>
                  <a:spLocks noChangeArrowheads="1"/>
                </p:cNvSpPr>
                <p:nvPr/>
              </p:nvSpPr>
              <p:spPr bwMode="auto">
                <a:xfrm>
                  <a:off x="12798369" y="8776099"/>
                  <a:ext cx="582914" cy="328644"/>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sp>
            <p:nvSpPr>
              <p:cNvPr id="37" name="Rectangle 169"/>
              <p:cNvSpPr>
                <a:spLocks noChangeArrowheads="1"/>
              </p:cNvSpPr>
              <p:nvPr/>
            </p:nvSpPr>
            <p:spPr bwMode="auto">
              <a:xfrm>
                <a:off x="13504406" y="8800435"/>
                <a:ext cx="1814216" cy="3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No Burn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 name="Group 8"/>
            <p:cNvGrpSpPr/>
            <p:nvPr/>
          </p:nvGrpSpPr>
          <p:grpSpPr>
            <a:xfrm>
              <a:off x="12798369" y="8146491"/>
              <a:ext cx="2710333" cy="359654"/>
              <a:chOff x="12798369" y="8317838"/>
              <a:chExt cx="2710333" cy="359654"/>
            </a:xfrm>
          </p:grpSpPr>
          <p:grpSp>
            <p:nvGrpSpPr>
              <p:cNvPr id="32" name="Group 31"/>
              <p:cNvGrpSpPr/>
              <p:nvPr/>
            </p:nvGrpSpPr>
            <p:grpSpPr>
              <a:xfrm>
                <a:off x="12798369" y="8317838"/>
                <a:ext cx="602547" cy="323918"/>
                <a:chOff x="12798369" y="8355938"/>
                <a:chExt cx="602547" cy="323918"/>
              </a:xfrm>
            </p:grpSpPr>
            <p:sp>
              <p:nvSpPr>
                <p:cNvPr id="34" name="Rectangle 170"/>
                <p:cNvSpPr>
                  <a:spLocks noChangeArrowheads="1"/>
                </p:cNvSpPr>
                <p:nvPr/>
              </p:nvSpPr>
              <p:spPr bwMode="auto">
                <a:xfrm>
                  <a:off x="12818002" y="8355938"/>
                  <a:ext cx="582914" cy="323918"/>
                </a:xfrm>
                <a:prstGeom prst="rect">
                  <a:avLst/>
                </a:prstGeom>
                <a:solidFill>
                  <a:srgbClr val="F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5" name="Rectangle 171"/>
                <p:cNvSpPr>
                  <a:spLocks noChangeArrowheads="1"/>
                </p:cNvSpPr>
                <p:nvPr/>
              </p:nvSpPr>
              <p:spPr bwMode="auto">
                <a:xfrm>
                  <a:off x="12798369" y="8355938"/>
                  <a:ext cx="582914" cy="323918"/>
                </a:xfrm>
                <a:prstGeom prst="rect">
                  <a:avLst/>
                </a:prstGeom>
                <a:noFill/>
                <a:ln w="25400">
                  <a:solidFill>
                    <a:srgbClr val="FF80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sp>
            <p:nvSpPr>
              <p:cNvPr id="33" name="Rectangle 172"/>
              <p:cNvSpPr>
                <a:spLocks noChangeArrowheads="1"/>
              </p:cNvSpPr>
              <p:nvPr/>
            </p:nvSpPr>
            <p:spPr bwMode="auto">
              <a:xfrm>
                <a:off x="13504406" y="8355938"/>
                <a:ext cx="2004296" cy="32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Crystal Fire (2006)</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10" name="Group 9"/>
            <p:cNvGrpSpPr/>
            <p:nvPr/>
          </p:nvGrpSpPr>
          <p:grpSpPr>
            <a:xfrm>
              <a:off x="12818002" y="7683045"/>
              <a:ext cx="2614665" cy="364380"/>
              <a:chOff x="12818002" y="7868610"/>
              <a:chExt cx="2614665" cy="364380"/>
            </a:xfrm>
          </p:grpSpPr>
          <p:sp>
            <p:nvSpPr>
              <p:cNvPr id="30" name="Rectangle 173"/>
              <p:cNvSpPr>
                <a:spLocks noChangeArrowheads="1"/>
              </p:cNvSpPr>
              <p:nvPr/>
            </p:nvSpPr>
            <p:spPr bwMode="auto">
              <a:xfrm>
                <a:off x="12818002" y="7868610"/>
                <a:ext cx="582916" cy="328646"/>
              </a:xfrm>
              <a:prstGeom prst="rect">
                <a:avLst/>
              </a:prstGeom>
              <a:solidFill>
                <a:srgbClr val="C29ED7"/>
              </a:solidFill>
              <a:ln w="47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31" name="Rectangle 174"/>
              <p:cNvSpPr>
                <a:spLocks noChangeArrowheads="1"/>
              </p:cNvSpPr>
              <p:nvPr/>
            </p:nvSpPr>
            <p:spPr bwMode="auto">
              <a:xfrm>
                <a:off x="13504407" y="7911439"/>
                <a:ext cx="1928260" cy="32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Cox Well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11" name="Group 10"/>
            <p:cNvGrpSpPr/>
            <p:nvPr/>
          </p:nvGrpSpPr>
          <p:grpSpPr>
            <a:xfrm>
              <a:off x="12800127" y="6761561"/>
              <a:ext cx="2831824" cy="360491"/>
              <a:chOff x="12800127" y="6921822"/>
              <a:chExt cx="2831824" cy="360491"/>
            </a:xfrm>
          </p:grpSpPr>
          <p:sp>
            <p:nvSpPr>
              <p:cNvPr id="28" name="Rectangle 308"/>
              <p:cNvSpPr>
                <a:spLocks noChangeArrowheads="1"/>
              </p:cNvSpPr>
              <p:nvPr/>
            </p:nvSpPr>
            <p:spPr bwMode="auto">
              <a:xfrm>
                <a:off x="13482259" y="6961443"/>
                <a:ext cx="2149692" cy="3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Mule Butte Control</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29" name="Rectangle 307"/>
              <p:cNvSpPr>
                <a:spLocks noChangeArrowheads="1"/>
              </p:cNvSpPr>
              <p:nvPr/>
            </p:nvSpPr>
            <p:spPr bwMode="auto">
              <a:xfrm>
                <a:off x="12800127" y="6921822"/>
                <a:ext cx="580802" cy="323917"/>
              </a:xfrm>
              <a:prstGeom prst="rect">
                <a:avLst/>
              </a:prstGeom>
              <a:solidFill>
                <a:srgbClr val="9EBBD7"/>
              </a:solidFill>
              <a:ln w="4763">
                <a:solidFill>
                  <a:srgbClr val="4E4E4E"/>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grpSp>
          <p:nvGrpSpPr>
            <p:cNvPr id="12" name="Group 11"/>
            <p:cNvGrpSpPr/>
            <p:nvPr/>
          </p:nvGrpSpPr>
          <p:grpSpPr>
            <a:xfrm>
              <a:off x="12799426" y="7240508"/>
              <a:ext cx="2946016" cy="343472"/>
              <a:chOff x="12799426" y="7392437"/>
              <a:chExt cx="2946016" cy="343472"/>
            </a:xfrm>
          </p:grpSpPr>
          <p:sp>
            <p:nvSpPr>
              <p:cNvPr id="17" name="Rectangle 306"/>
              <p:cNvSpPr>
                <a:spLocks noChangeArrowheads="1"/>
              </p:cNvSpPr>
              <p:nvPr/>
            </p:nvSpPr>
            <p:spPr bwMode="auto">
              <a:xfrm>
                <a:off x="13508311" y="7415036"/>
                <a:ext cx="2237131" cy="32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Cox Well Fire (1996)</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nvGrpSpPr>
              <p:cNvPr id="18" name="Group 17"/>
              <p:cNvGrpSpPr/>
              <p:nvPr/>
            </p:nvGrpSpPr>
            <p:grpSpPr>
              <a:xfrm>
                <a:off x="12799426" y="7392437"/>
                <a:ext cx="580800" cy="328647"/>
                <a:chOff x="1378542" y="3822506"/>
                <a:chExt cx="436559" cy="220663"/>
              </a:xfrm>
            </p:grpSpPr>
            <p:sp>
              <p:nvSpPr>
                <p:cNvPr id="19" name="Rectangle 278"/>
                <p:cNvSpPr>
                  <a:spLocks noChangeArrowheads="1"/>
                </p:cNvSpPr>
                <p:nvPr/>
              </p:nvSpPr>
              <p:spPr bwMode="auto">
                <a:xfrm>
                  <a:off x="1398916"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0" name="Rectangle 279"/>
                <p:cNvSpPr>
                  <a:spLocks noChangeArrowheads="1"/>
                </p:cNvSpPr>
                <p:nvPr/>
              </p:nvSpPr>
              <p:spPr bwMode="auto">
                <a:xfrm>
                  <a:off x="1513216" y="3872285"/>
                  <a:ext cx="30163"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1" name="Rectangle 280"/>
                <p:cNvSpPr>
                  <a:spLocks noChangeArrowheads="1"/>
                </p:cNvSpPr>
                <p:nvPr/>
              </p:nvSpPr>
              <p:spPr bwMode="auto">
                <a:xfrm>
                  <a:off x="1629103"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2" name="Rectangle 281"/>
                <p:cNvSpPr>
                  <a:spLocks noChangeArrowheads="1"/>
                </p:cNvSpPr>
                <p:nvPr/>
              </p:nvSpPr>
              <p:spPr bwMode="auto">
                <a:xfrm>
                  <a:off x="1398916"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3" name="Rectangle 282"/>
                <p:cNvSpPr>
                  <a:spLocks noChangeArrowheads="1"/>
                </p:cNvSpPr>
                <p:nvPr/>
              </p:nvSpPr>
              <p:spPr bwMode="auto">
                <a:xfrm>
                  <a:off x="1513216" y="3986585"/>
                  <a:ext cx="30163"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4" name="Rectangle 283"/>
                <p:cNvSpPr>
                  <a:spLocks noChangeArrowheads="1"/>
                </p:cNvSpPr>
                <p:nvPr/>
              </p:nvSpPr>
              <p:spPr bwMode="auto">
                <a:xfrm>
                  <a:off x="1629103"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5" name="Rectangle 296"/>
                <p:cNvSpPr>
                  <a:spLocks noChangeArrowheads="1"/>
                </p:cNvSpPr>
                <p:nvPr/>
              </p:nvSpPr>
              <p:spPr bwMode="auto">
                <a:xfrm>
                  <a:off x="1743404" y="3872285"/>
                  <a:ext cx="28575" cy="28575"/>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6" name="Rectangle 299"/>
                <p:cNvSpPr>
                  <a:spLocks noChangeArrowheads="1"/>
                </p:cNvSpPr>
                <p:nvPr/>
              </p:nvSpPr>
              <p:spPr bwMode="auto">
                <a:xfrm>
                  <a:off x="1743404" y="3986585"/>
                  <a:ext cx="28575" cy="30163"/>
                </a:xfrm>
                <a:prstGeom prst="rect">
                  <a:avLst/>
                </a:prstGeom>
                <a:solidFill>
                  <a:srgbClr val="840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sp>
              <p:nvSpPr>
                <p:cNvPr id="27" name="Rectangle 305"/>
                <p:cNvSpPr>
                  <a:spLocks noChangeArrowheads="1"/>
                </p:cNvSpPr>
                <p:nvPr/>
              </p:nvSpPr>
              <p:spPr bwMode="auto">
                <a:xfrm>
                  <a:off x="1378542" y="3822506"/>
                  <a:ext cx="436559" cy="220663"/>
                </a:xfrm>
                <a:prstGeom prst="rect">
                  <a:avLst/>
                </a:prstGeom>
                <a:noFill/>
                <a:ln w="25400">
                  <a:solidFill>
                    <a:srgbClr val="8400A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latin typeface="Century Gothic" panose="020F0302020204030204"/>
                  </a:endParaRPr>
                </a:p>
              </p:txBody>
            </p:sp>
          </p:grpSp>
        </p:grpSp>
        <p:grpSp>
          <p:nvGrpSpPr>
            <p:cNvPr id="13" name="Group 12"/>
            <p:cNvGrpSpPr/>
            <p:nvPr/>
          </p:nvGrpSpPr>
          <p:grpSpPr>
            <a:xfrm>
              <a:off x="12748712" y="6180821"/>
              <a:ext cx="2651711" cy="481672"/>
              <a:chOff x="12748712" y="6333221"/>
              <a:chExt cx="2651711" cy="481672"/>
            </a:xfrm>
          </p:grpSpPr>
          <p:sp>
            <p:nvSpPr>
              <p:cNvPr id="15" name="Rectangle 320"/>
              <p:cNvSpPr>
                <a:spLocks noChangeArrowheads="1"/>
              </p:cNvSpPr>
              <p:nvPr/>
            </p:nvSpPr>
            <p:spPr bwMode="auto">
              <a:xfrm>
                <a:off x="13497698" y="6457879"/>
                <a:ext cx="1902725" cy="30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entury Gothic" panose="020B0502020202020204" pitchFamily="34" charset="0"/>
                  </a:rPr>
                  <a:t>Mule Butte (1999)</a:t>
                </a:r>
                <a:endParaRPr kumimoji="0" lang="en-US" altLang="en-US" sz="2000" b="0" i="0" u="none" strike="noStrike" kern="0" cap="none" spc="0" normalizeH="0" baseline="0" noProof="0" dirty="0" smtClean="0">
                  <a:ln>
                    <a:noFill/>
                  </a:ln>
                  <a:solidFill>
                    <a:prstClr val="black"/>
                  </a:solidFill>
                  <a:effectLst/>
                  <a:uLnTx/>
                  <a:uFillTx/>
                  <a:latin typeface="Arial" panose="020B0604020202020204" pitchFamily="34" charset="0"/>
                </a:endParaRPr>
              </a:p>
            </p:txBody>
          </p:sp>
          <p:pic>
            <p:nvPicPr>
              <p:cNvPr id="16" name="Picture 15"/>
              <p:cNvPicPr>
                <a:picLocks noChangeAspect="1"/>
              </p:cNvPicPr>
              <p:nvPr/>
            </p:nvPicPr>
            <p:blipFill>
              <a:blip r:embed="rId4"/>
              <a:stretch>
                <a:fillRect/>
              </a:stretch>
            </p:blipFill>
            <p:spPr>
              <a:xfrm>
                <a:off x="12748712" y="6333221"/>
                <a:ext cx="696619" cy="481672"/>
              </a:xfrm>
              <a:prstGeom prst="rect">
                <a:avLst/>
              </a:prstGeom>
            </p:spPr>
          </p:pic>
        </p:grpSp>
      </p:grpSp>
    </p:spTree>
    <p:extLst>
      <p:ext uri="{BB962C8B-B14F-4D97-AF65-F5344CB8AC3E}">
        <p14:creationId xmlns:p14="http://schemas.microsoft.com/office/powerpoint/2010/main" val="1236498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00125" y="365124"/>
            <a:ext cx="10233148" cy="479425"/>
          </a:xfrm>
        </p:spPr>
        <p:txBody>
          <a:bodyPr/>
          <a:lstStyle/>
          <a:p>
            <a:r>
              <a:rPr lang="en-US" dirty="0" smtClean="0"/>
              <a:t>Recovery Results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3744" b="52099"/>
          <a:stretch/>
        </p:blipFill>
        <p:spPr>
          <a:xfrm>
            <a:off x="170718" y="1732078"/>
            <a:ext cx="4752160" cy="468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9943" r="4974" b="52512"/>
          <a:stretch/>
        </p:blipFill>
        <p:spPr>
          <a:xfrm>
            <a:off x="436532" y="1513517"/>
            <a:ext cx="4671934" cy="468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2237" r="54311"/>
          <a:stretch/>
        </p:blipFill>
        <p:spPr>
          <a:xfrm>
            <a:off x="702346" y="1294956"/>
            <a:ext cx="4671934" cy="4651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5917647" y="2363841"/>
            <a:ext cx="7023947" cy="3662541"/>
            <a:chOff x="9245638" y="924743"/>
            <a:chExt cx="7023947" cy="3662541"/>
          </a:xfrm>
        </p:grpSpPr>
        <p:sp>
          <p:nvSpPr>
            <p:cNvPr id="10" name="TextBox 9"/>
            <p:cNvSpPr txBox="1"/>
            <p:nvPr/>
          </p:nvSpPr>
          <p:spPr>
            <a:xfrm>
              <a:off x="9662656" y="924743"/>
              <a:ext cx="6606929" cy="3662541"/>
            </a:xfrm>
            <a:prstGeom prst="rect">
              <a:avLst/>
            </a:prstGeom>
            <a:noFill/>
          </p:spPr>
          <p:txBody>
            <a:bodyPr wrap="square" rtlCol="0">
              <a:spAutoFit/>
            </a:bodyPr>
            <a:lstStyle/>
            <a:p>
              <a:r>
                <a:rPr lang="en-US" sz="1600" dirty="0" smtClean="0"/>
                <a:t>Crystal Fire (2006)</a:t>
              </a:r>
            </a:p>
            <a:p>
              <a:r>
                <a:rPr lang="en-US" sz="1600" dirty="0" smtClean="0"/>
                <a:t>Cox Well Fire (1996)</a:t>
              </a:r>
            </a:p>
            <a:p>
              <a:r>
                <a:rPr lang="en-US" sz="1600" dirty="0" smtClean="0"/>
                <a:t>Mule bure Fire (1999)</a:t>
              </a:r>
            </a:p>
            <a:p>
              <a:r>
                <a:rPr lang="en-US" sz="1600" dirty="0" err="1" smtClean="0"/>
                <a:t>Unreseeded</a:t>
              </a:r>
              <a:r>
                <a:rPr lang="en-US" sz="1600" dirty="0" smtClean="0"/>
                <a:t> (Crystal &amp; mule Butte Fires)</a:t>
              </a:r>
            </a:p>
            <a:p>
              <a:r>
                <a:rPr lang="en-US" sz="1600" dirty="0" smtClean="0"/>
                <a:t>Sage Plug treatment (Crystal &amp; mule Butte Fires)</a:t>
              </a:r>
            </a:p>
            <a:p>
              <a:r>
                <a:rPr lang="en-US" sz="1600" dirty="0" smtClean="0"/>
                <a:t>Sage plugs and Grass Seeding (Crystal &amp; Mule Butte Fires)</a:t>
              </a:r>
            </a:p>
            <a:p>
              <a:r>
                <a:rPr lang="en-US" sz="1600" dirty="0" smtClean="0"/>
                <a:t>Sage plugs (Crystal Fire)</a:t>
              </a:r>
            </a:p>
            <a:p>
              <a:r>
                <a:rPr lang="en-US" sz="1600" dirty="0" smtClean="0"/>
                <a:t>Sage Plugs and Grass Seeding (Crystal &amp; Mule Butte Fires)</a:t>
              </a:r>
            </a:p>
            <a:p>
              <a:r>
                <a:rPr lang="en-US" sz="1600" dirty="0" err="1" smtClean="0"/>
                <a:t>Unreseeded</a:t>
              </a:r>
              <a:r>
                <a:rPr lang="en-US" sz="1600" dirty="0" smtClean="0"/>
                <a:t> (Crystal Fire)</a:t>
              </a:r>
            </a:p>
            <a:p>
              <a:r>
                <a:rPr lang="en-US" sz="1600" dirty="0" smtClean="0"/>
                <a:t>Control (Cox Well Fire)</a:t>
              </a:r>
            </a:p>
            <a:p>
              <a:r>
                <a:rPr lang="en-US" sz="1600" dirty="0" smtClean="0"/>
                <a:t>Control (No Fires since 1950)</a:t>
              </a:r>
            </a:p>
            <a:p>
              <a:r>
                <a:rPr lang="en-US" sz="1600" dirty="0" smtClean="0"/>
                <a:t>Control (Mule Butte Fire)</a:t>
              </a:r>
            </a:p>
            <a:p>
              <a:endParaRPr lang="en-US" dirty="0" smtClean="0"/>
            </a:p>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908" b="5959"/>
            <a:stretch/>
          </p:blipFill>
          <p:spPr>
            <a:xfrm>
              <a:off x="9245638" y="924744"/>
              <a:ext cx="350875" cy="2986170"/>
            </a:xfrm>
            <a:prstGeom prst="rect">
              <a:avLst/>
            </a:prstGeom>
          </p:spPr>
        </p:pic>
      </p:grpSp>
      <p:grpSp>
        <p:nvGrpSpPr>
          <p:cNvPr id="12" name="Group 11"/>
          <p:cNvGrpSpPr/>
          <p:nvPr/>
        </p:nvGrpSpPr>
        <p:grpSpPr>
          <a:xfrm>
            <a:off x="5917647" y="2363841"/>
            <a:ext cx="7023948" cy="892552"/>
            <a:chOff x="9245638" y="924743"/>
            <a:chExt cx="7023948" cy="892552"/>
          </a:xfrm>
        </p:grpSpPr>
        <p:sp>
          <p:nvSpPr>
            <p:cNvPr id="13" name="TextBox 12"/>
            <p:cNvSpPr txBox="1"/>
            <p:nvPr/>
          </p:nvSpPr>
          <p:spPr>
            <a:xfrm>
              <a:off x="9662657" y="924743"/>
              <a:ext cx="6606929" cy="892552"/>
            </a:xfrm>
            <a:prstGeom prst="rect">
              <a:avLst/>
            </a:prstGeom>
            <a:noFill/>
          </p:spPr>
          <p:txBody>
            <a:bodyPr wrap="square" rtlCol="0">
              <a:spAutoFit/>
            </a:bodyPr>
            <a:lstStyle/>
            <a:p>
              <a:r>
                <a:rPr lang="en-US" sz="1600" dirty="0" smtClean="0"/>
                <a:t>Crystal Fire (2006)</a:t>
              </a:r>
            </a:p>
            <a:p>
              <a:endParaRPr lang="en-US" dirty="0" smtClean="0"/>
            </a:p>
            <a:p>
              <a:endParaRPr lang="en-US"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833" b="42008"/>
            <a:stretch/>
          </p:blipFill>
          <p:spPr>
            <a:xfrm>
              <a:off x="9245638" y="924744"/>
              <a:ext cx="355562" cy="262400"/>
            </a:xfrm>
            <a:prstGeom prst="rect">
              <a:avLst/>
            </a:prstGeom>
          </p:spPr>
        </p:pic>
      </p:grpSp>
      <p:grpSp>
        <p:nvGrpSpPr>
          <p:cNvPr id="18" name="Group 17"/>
          <p:cNvGrpSpPr/>
          <p:nvPr/>
        </p:nvGrpSpPr>
        <p:grpSpPr>
          <a:xfrm>
            <a:off x="5917646" y="2363841"/>
            <a:ext cx="7023948" cy="1384995"/>
            <a:chOff x="9245638" y="924743"/>
            <a:chExt cx="7023948" cy="1384995"/>
          </a:xfrm>
        </p:grpSpPr>
        <p:sp>
          <p:nvSpPr>
            <p:cNvPr id="19" name="TextBox 18"/>
            <p:cNvSpPr txBox="1"/>
            <p:nvPr/>
          </p:nvSpPr>
          <p:spPr>
            <a:xfrm>
              <a:off x="9662657" y="924743"/>
              <a:ext cx="6606929" cy="1384995"/>
            </a:xfrm>
            <a:prstGeom prst="rect">
              <a:avLst/>
            </a:prstGeom>
            <a:noFill/>
          </p:spPr>
          <p:txBody>
            <a:bodyPr wrap="square" rtlCol="0">
              <a:spAutoFit/>
            </a:bodyPr>
            <a:lstStyle/>
            <a:p>
              <a:r>
                <a:rPr lang="en-US" sz="1600" dirty="0" smtClean="0"/>
                <a:t>Crystal Fire (2006)</a:t>
              </a:r>
            </a:p>
            <a:p>
              <a:r>
                <a:rPr lang="en-US" sz="1600" dirty="0" smtClean="0"/>
                <a:t>Cox Well Fire (1996)</a:t>
              </a:r>
            </a:p>
            <a:p>
              <a:r>
                <a:rPr lang="en-US" sz="1600" dirty="0" smtClean="0"/>
                <a:t>Mule bure Fire (1999)</a:t>
              </a:r>
            </a:p>
            <a:p>
              <a:endParaRPr lang="en-US" dirty="0" smtClean="0"/>
            </a:p>
            <a:p>
              <a:endParaRPr lang="en-US"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47498" t="54519" r="46833" b="35535"/>
            <a:stretch/>
          </p:blipFill>
          <p:spPr>
            <a:xfrm>
              <a:off x="9245638" y="924744"/>
              <a:ext cx="355562" cy="751498"/>
            </a:xfrm>
            <a:prstGeom prst="rect">
              <a:avLst/>
            </a:prstGeom>
          </p:spPr>
        </p:pic>
      </p:grpSp>
    </p:spTree>
    <p:extLst>
      <p:ext uri="{BB962C8B-B14F-4D97-AF65-F5344CB8AC3E}">
        <p14:creationId xmlns:p14="http://schemas.microsoft.com/office/powerpoint/2010/main" val="387565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93662" y="-60960"/>
            <a:ext cx="14043465" cy="6532972"/>
            <a:chOff x="2193662" y="-60960"/>
            <a:chExt cx="14043465" cy="653297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0"/>
              <a:ext cx="7193301" cy="6439591"/>
            </a:xfrm>
            <a:prstGeom prst="rect">
              <a:avLst/>
            </a:prstGeom>
          </p:spPr>
        </p:pic>
        <p:sp>
          <p:nvSpPr>
            <p:cNvPr id="2" name="TextBox 1"/>
            <p:cNvSpPr txBox="1"/>
            <p:nvPr/>
          </p:nvSpPr>
          <p:spPr>
            <a:xfrm rot="16200000">
              <a:off x="1492637" y="1189628"/>
              <a:ext cx="1679049" cy="276999"/>
            </a:xfrm>
            <a:prstGeom prst="rect">
              <a:avLst/>
            </a:prstGeom>
            <a:solidFill>
              <a:schemeClr val="bg1"/>
            </a:solidFill>
          </p:spPr>
          <p:txBody>
            <a:bodyPr wrap="none" rtlCol="0">
              <a:spAutoFit/>
            </a:bodyPr>
            <a:lstStyle/>
            <a:p>
              <a:r>
                <a:rPr lang="en-US" sz="1200" dirty="0" smtClean="0">
                  <a:solidFill>
                    <a:prstClr val="black"/>
                  </a:solidFill>
                  <a:latin typeface="Garamond" panose="02020404030301010803" pitchFamily="18" charset="0"/>
                </a:rPr>
                <a:t>Pixels at Peak NDVI (%)</a:t>
              </a:r>
              <a:endParaRPr lang="en-US" sz="1200" dirty="0">
                <a:solidFill>
                  <a:prstClr val="black"/>
                </a:solidFill>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7820520" y="4972468"/>
              <a:ext cx="3304762" cy="1438095"/>
            </a:xfrm>
            <a:prstGeom prst="rect">
              <a:avLst/>
            </a:prstGeom>
          </p:spPr>
        </p:pic>
        <p:sp>
          <p:nvSpPr>
            <p:cNvPr id="5" name="TextBox 4"/>
            <p:cNvSpPr txBox="1"/>
            <p:nvPr/>
          </p:nvSpPr>
          <p:spPr>
            <a:xfrm>
              <a:off x="3657600" y="-60960"/>
              <a:ext cx="5216434" cy="369332"/>
            </a:xfrm>
            <a:prstGeom prst="rect">
              <a:avLst/>
            </a:prstGeom>
            <a:solidFill>
              <a:schemeClr val="bg1"/>
            </a:solidFill>
          </p:spPr>
          <p:txBody>
            <a:bodyPr wrap="square" rtlCol="0">
              <a:spAutoFit/>
            </a:bodyPr>
            <a:lstStyle/>
            <a:p>
              <a:r>
                <a:rPr lang="en-US" dirty="0" err="1" smtClean="0">
                  <a:solidFill>
                    <a:prstClr val="black"/>
                  </a:solidFill>
                  <a:latin typeface="Garamond" panose="02020404030301010803" pitchFamily="18" charset="0"/>
                </a:rPr>
                <a:t>Forwarn</a:t>
              </a:r>
              <a:r>
                <a:rPr lang="en-US" dirty="0" smtClean="0">
                  <a:solidFill>
                    <a:prstClr val="black"/>
                  </a:solidFill>
                  <a:latin typeface="Garamond" panose="02020404030301010803" pitchFamily="18" charset="0"/>
                </a:rPr>
                <a:t> Max Position During Study Period</a:t>
              </a:r>
              <a:endParaRPr lang="en-US" dirty="0">
                <a:solidFill>
                  <a:prstClr val="black"/>
                </a:solidFill>
                <a:latin typeface="Garamond" panose="02020404030301010803" pitchFamily="18" charset="0"/>
              </a:endParaRPr>
            </a:p>
          </p:txBody>
        </p:sp>
        <p:sp>
          <p:nvSpPr>
            <p:cNvPr id="7" name="TextBox 6"/>
            <p:cNvSpPr txBox="1"/>
            <p:nvPr/>
          </p:nvSpPr>
          <p:spPr>
            <a:xfrm>
              <a:off x="3082829" y="451173"/>
              <a:ext cx="72281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2001</a:t>
              </a:r>
              <a:endParaRPr lang="en-US" dirty="0">
                <a:solidFill>
                  <a:prstClr val="black"/>
                </a:solidFill>
                <a:latin typeface="Garamond" panose="02020404030301010803" pitchFamily="18" charset="0"/>
              </a:endParaRPr>
            </a:p>
          </p:txBody>
        </p:sp>
        <p:sp>
          <p:nvSpPr>
            <p:cNvPr id="8" name="TextBox 7"/>
            <p:cNvSpPr txBox="1"/>
            <p:nvPr/>
          </p:nvSpPr>
          <p:spPr>
            <a:xfrm>
              <a:off x="4828902" y="439975"/>
              <a:ext cx="757645"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2002</a:t>
              </a:r>
              <a:endParaRPr lang="en-US" dirty="0">
                <a:solidFill>
                  <a:prstClr val="black"/>
                </a:solidFill>
                <a:latin typeface="Garamond" panose="02020404030301010803" pitchFamily="18" charset="0"/>
              </a:endParaRPr>
            </a:p>
          </p:txBody>
        </p:sp>
        <p:sp>
          <p:nvSpPr>
            <p:cNvPr id="9" name="TextBox 8"/>
            <p:cNvSpPr txBox="1"/>
            <p:nvPr/>
          </p:nvSpPr>
          <p:spPr>
            <a:xfrm>
              <a:off x="6531429" y="439975"/>
              <a:ext cx="896983"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2003</a:t>
              </a:r>
              <a:endParaRPr lang="en-US" dirty="0">
                <a:solidFill>
                  <a:prstClr val="black"/>
                </a:solidFill>
                <a:latin typeface="Garamond" panose="02020404030301010803" pitchFamily="18" charset="0"/>
              </a:endParaRPr>
            </a:p>
          </p:txBody>
        </p:sp>
        <p:sp>
          <p:nvSpPr>
            <p:cNvPr id="10" name="TextBox 9"/>
            <p:cNvSpPr txBox="1"/>
            <p:nvPr/>
          </p:nvSpPr>
          <p:spPr>
            <a:xfrm>
              <a:off x="8290559" y="451173"/>
              <a:ext cx="69668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2004</a:t>
              </a:r>
              <a:endParaRPr lang="en-US" dirty="0">
                <a:solidFill>
                  <a:prstClr val="black"/>
                </a:solidFill>
                <a:latin typeface="Garamond" panose="02020404030301010803" pitchFamily="18" charset="0"/>
              </a:endParaRPr>
            </a:p>
          </p:txBody>
        </p:sp>
        <p:sp>
          <p:nvSpPr>
            <p:cNvPr id="11" name="TextBox 10"/>
            <p:cNvSpPr txBox="1"/>
            <p:nvPr/>
          </p:nvSpPr>
          <p:spPr>
            <a:xfrm>
              <a:off x="3088963" y="1959426"/>
              <a:ext cx="71668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2005</a:t>
              </a:r>
              <a:endParaRPr lang="en-US" dirty="0">
                <a:solidFill>
                  <a:prstClr val="black"/>
                </a:solidFill>
                <a:latin typeface="Garamond" panose="02020404030301010803" pitchFamily="18" charset="0"/>
              </a:endParaRPr>
            </a:p>
          </p:txBody>
        </p:sp>
        <p:sp>
          <p:nvSpPr>
            <p:cNvPr id="12" name="TextBox 11"/>
            <p:cNvSpPr txBox="1"/>
            <p:nvPr/>
          </p:nvSpPr>
          <p:spPr>
            <a:xfrm>
              <a:off x="4824545" y="1959426"/>
              <a:ext cx="762002" cy="369332"/>
            </a:xfrm>
            <a:prstGeom prst="rect">
              <a:avLst/>
            </a:prstGeom>
            <a:solidFill>
              <a:schemeClr val="bg1"/>
            </a:solidFill>
          </p:spPr>
          <p:txBody>
            <a:bodyPr wrap="square" rtlCol="0">
              <a:spAutoFit/>
            </a:bodyPr>
            <a:lstStyle/>
            <a:p>
              <a:r>
                <a:rPr lang="en-US" dirty="0" smtClean="0">
                  <a:solidFill>
                    <a:srgbClr val="FF0000"/>
                  </a:solidFill>
                  <a:latin typeface="Garamond" panose="02020404030301010803" pitchFamily="18" charset="0"/>
                </a:rPr>
                <a:t>2006</a:t>
              </a:r>
              <a:endParaRPr lang="en-US" dirty="0">
                <a:solidFill>
                  <a:srgbClr val="FF0000"/>
                </a:solidFill>
                <a:latin typeface="Garamond" panose="02020404030301010803" pitchFamily="18" charset="0"/>
              </a:endParaRPr>
            </a:p>
          </p:txBody>
        </p:sp>
        <p:sp>
          <p:nvSpPr>
            <p:cNvPr id="13" name="TextBox 12"/>
            <p:cNvSpPr txBox="1"/>
            <p:nvPr/>
          </p:nvSpPr>
          <p:spPr>
            <a:xfrm>
              <a:off x="6540137" y="1959430"/>
              <a:ext cx="74893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2007</a:t>
              </a:r>
              <a:endParaRPr lang="en-US" dirty="0">
                <a:solidFill>
                  <a:prstClr val="black"/>
                </a:solidFill>
                <a:latin typeface="Garamond" panose="02020404030301010803" pitchFamily="18" charset="0"/>
              </a:endParaRPr>
            </a:p>
          </p:txBody>
        </p:sp>
        <p:sp>
          <p:nvSpPr>
            <p:cNvPr id="14" name="TextBox 13"/>
            <p:cNvSpPr txBox="1"/>
            <p:nvPr/>
          </p:nvSpPr>
          <p:spPr>
            <a:xfrm>
              <a:off x="8299263" y="1950717"/>
              <a:ext cx="792486"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2008</a:t>
              </a:r>
              <a:endParaRPr lang="en-US" dirty="0">
                <a:solidFill>
                  <a:prstClr val="black"/>
                </a:solidFill>
                <a:latin typeface="Garamond" panose="02020404030301010803" pitchFamily="18" charset="0"/>
              </a:endParaRPr>
            </a:p>
          </p:txBody>
        </p:sp>
        <p:sp>
          <p:nvSpPr>
            <p:cNvPr id="15" name="TextBox 14"/>
            <p:cNvSpPr txBox="1"/>
            <p:nvPr/>
          </p:nvSpPr>
          <p:spPr>
            <a:xfrm>
              <a:off x="3082829" y="3448593"/>
              <a:ext cx="72281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2009</a:t>
              </a:r>
              <a:endParaRPr lang="en-US" dirty="0">
                <a:solidFill>
                  <a:prstClr val="black"/>
                </a:solidFill>
                <a:latin typeface="Garamond" panose="02020404030301010803" pitchFamily="18" charset="0"/>
              </a:endParaRPr>
            </a:p>
          </p:txBody>
        </p:sp>
        <p:sp>
          <p:nvSpPr>
            <p:cNvPr id="16" name="TextBox 15"/>
            <p:cNvSpPr txBox="1"/>
            <p:nvPr/>
          </p:nvSpPr>
          <p:spPr>
            <a:xfrm>
              <a:off x="4833254" y="3448591"/>
              <a:ext cx="753293"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2010</a:t>
              </a:r>
              <a:endParaRPr lang="en-US" dirty="0">
                <a:solidFill>
                  <a:prstClr val="black"/>
                </a:solidFill>
                <a:latin typeface="Garamond" panose="02020404030301010803" pitchFamily="18" charset="0"/>
              </a:endParaRPr>
            </a:p>
          </p:txBody>
        </p:sp>
        <p:sp>
          <p:nvSpPr>
            <p:cNvPr id="17" name="TextBox 16"/>
            <p:cNvSpPr txBox="1"/>
            <p:nvPr/>
          </p:nvSpPr>
          <p:spPr>
            <a:xfrm>
              <a:off x="6566260" y="3448593"/>
              <a:ext cx="72281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2011</a:t>
              </a:r>
              <a:endParaRPr lang="en-US" dirty="0">
                <a:solidFill>
                  <a:prstClr val="black"/>
                </a:solidFill>
                <a:latin typeface="Garamond" panose="02020404030301010803" pitchFamily="18" charset="0"/>
              </a:endParaRPr>
            </a:p>
          </p:txBody>
        </p:sp>
        <p:sp>
          <p:nvSpPr>
            <p:cNvPr id="18" name="TextBox 17"/>
            <p:cNvSpPr txBox="1"/>
            <p:nvPr/>
          </p:nvSpPr>
          <p:spPr>
            <a:xfrm>
              <a:off x="8322833" y="3457300"/>
              <a:ext cx="696688"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2012</a:t>
              </a:r>
              <a:endParaRPr lang="en-US" dirty="0">
                <a:solidFill>
                  <a:prstClr val="black"/>
                </a:solidFill>
                <a:latin typeface="Garamond" panose="02020404030301010803" pitchFamily="18" charset="0"/>
              </a:endParaRPr>
            </a:p>
          </p:txBody>
        </p:sp>
        <p:sp>
          <p:nvSpPr>
            <p:cNvPr id="19" name="TextBox 18"/>
            <p:cNvSpPr txBox="1"/>
            <p:nvPr/>
          </p:nvSpPr>
          <p:spPr>
            <a:xfrm>
              <a:off x="3084289" y="4955173"/>
              <a:ext cx="721357"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2013</a:t>
              </a:r>
              <a:endParaRPr lang="en-US" dirty="0">
                <a:solidFill>
                  <a:prstClr val="black"/>
                </a:solidFill>
                <a:latin typeface="Garamond" panose="02020404030301010803" pitchFamily="18" charset="0"/>
              </a:endParaRPr>
            </a:p>
          </p:txBody>
        </p:sp>
        <p:sp>
          <p:nvSpPr>
            <p:cNvPr id="20" name="TextBox 19"/>
            <p:cNvSpPr txBox="1"/>
            <p:nvPr/>
          </p:nvSpPr>
          <p:spPr>
            <a:xfrm>
              <a:off x="4824552" y="4946463"/>
              <a:ext cx="761995"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2014</a:t>
              </a:r>
              <a:endParaRPr lang="en-US" dirty="0">
                <a:solidFill>
                  <a:prstClr val="black"/>
                </a:solidFill>
                <a:latin typeface="Garamond" panose="02020404030301010803" pitchFamily="18" charset="0"/>
              </a:endParaRPr>
            </a:p>
          </p:txBody>
        </p:sp>
        <p:sp>
          <p:nvSpPr>
            <p:cNvPr id="21" name="TextBox 20"/>
            <p:cNvSpPr txBox="1"/>
            <p:nvPr/>
          </p:nvSpPr>
          <p:spPr>
            <a:xfrm>
              <a:off x="6566260" y="4946464"/>
              <a:ext cx="72281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2015</a:t>
              </a:r>
              <a:endParaRPr lang="en-US" dirty="0">
                <a:solidFill>
                  <a:prstClr val="black"/>
                </a:solidFill>
                <a:latin typeface="Garamond" panose="02020404030301010803" pitchFamily="18" charset="0"/>
              </a:endParaRPr>
            </a:p>
          </p:txBody>
        </p:sp>
        <p:sp>
          <p:nvSpPr>
            <p:cNvPr id="22" name="TextBox 21"/>
            <p:cNvSpPr txBox="1"/>
            <p:nvPr/>
          </p:nvSpPr>
          <p:spPr>
            <a:xfrm>
              <a:off x="8347161" y="4899435"/>
              <a:ext cx="7889966"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Mule Butte Fire Control</a:t>
              </a:r>
              <a:endParaRPr lang="en-US" dirty="0">
                <a:solidFill>
                  <a:prstClr val="black"/>
                </a:solidFill>
                <a:latin typeface="Garamond" panose="02020404030301010803" pitchFamily="18" charset="0"/>
              </a:endParaRPr>
            </a:p>
          </p:txBody>
        </p:sp>
        <p:sp>
          <p:nvSpPr>
            <p:cNvPr id="23" name="TextBox 22"/>
            <p:cNvSpPr txBox="1"/>
            <p:nvPr/>
          </p:nvSpPr>
          <p:spPr>
            <a:xfrm>
              <a:off x="8347161" y="5223351"/>
              <a:ext cx="6293375"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No Burn Since 1950</a:t>
              </a:r>
              <a:endParaRPr lang="en-US" dirty="0">
                <a:solidFill>
                  <a:prstClr val="black"/>
                </a:solidFill>
                <a:latin typeface="Garamond" panose="02020404030301010803" pitchFamily="18" charset="0"/>
              </a:endParaRPr>
            </a:p>
          </p:txBody>
        </p:sp>
        <p:sp>
          <p:nvSpPr>
            <p:cNvPr id="24" name="TextBox 23"/>
            <p:cNvSpPr txBox="1"/>
            <p:nvPr/>
          </p:nvSpPr>
          <p:spPr>
            <a:xfrm>
              <a:off x="8350145" y="5506849"/>
              <a:ext cx="5283200"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Cox Well Fire Control</a:t>
              </a:r>
              <a:endParaRPr lang="en-US" dirty="0">
                <a:solidFill>
                  <a:prstClr val="black"/>
                </a:solidFill>
                <a:latin typeface="Garamond" panose="02020404030301010803" pitchFamily="18" charset="0"/>
              </a:endParaRPr>
            </a:p>
          </p:txBody>
        </p:sp>
        <p:sp>
          <p:nvSpPr>
            <p:cNvPr id="25" name="TextBox 24"/>
            <p:cNvSpPr txBox="1"/>
            <p:nvPr/>
          </p:nvSpPr>
          <p:spPr>
            <a:xfrm>
              <a:off x="8350145" y="5791905"/>
              <a:ext cx="5805714"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Crystal Fire: </a:t>
              </a:r>
              <a:r>
                <a:rPr lang="en-US" dirty="0" err="1" smtClean="0">
                  <a:solidFill>
                    <a:prstClr val="black"/>
                  </a:solidFill>
                  <a:latin typeface="Garamond" panose="02020404030301010803" pitchFamily="18" charset="0"/>
                </a:rPr>
                <a:t>Unreseeded</a:t>
              </a:r>
              <a:endParaRPr lang="en-US" dirty="0">
                <a:solidFill>
                  <a:prstClr val="black"/>
                </a:solidFill>
                <a:latin typeface="Garamond" panose="02020404030301010803" pitchFamily="18" charset="0"/>
              </a:endParaRPr>
            </a:p>
          </p:txBody>
        </p:sp>
        <p:sp>
          <p:nvSpPr>
            <p:cNvPr id="26" name="TextBox 25"/>
            <p:cNvSpPr txBox="1"/>
            <p:nvPr/>
          </p:nvSpPr>
          <p:spPr>
            <a:xfrm>
              <a:off x="8350145" y="6102680"/>
              <a:ext cx="6110499" cy="369332"/>
            </a:xfrm>
            <a:prstGeom prst="rect">
              <a:avLst/>
            </a:prstGeom>
            <a:solidFill>
              <a:schemeClr val="bg1"/>
            </a:solidFill>
          </p:spPr>
          <p:txBody>
            <a:bodyPr wrap="square" rtlCol="0">
              <a:spAutoFit/>
            </a:bodyPr>
            <a:lstStyle/>
            <a:p>
              <a:r>
                <a:rPr lang="en-US" dirty="0" smtClean="0">
                  <a:solidFill>
                    <a:prstClr val="black"/>
                  </a:solidFill>
                  <a:latin typeface="Garamond" panose="02020404030301010803" pitchFamily="18" charset="0"/>
                </a:rPr>
                <a:t>Mule Butte: </a:t>
              </a:r>
              <a:r>
                <a:rPr lang="en-US" dirty="0" err="1" smtClean="0">
                  <a:solidFill>
                    <a:prstClr val="black"/>
                  </a:solidFill>
                  <a:latin typeface="Garamond" panose="02020404030301010803" pitchFamily="18" charset="0"/>
                </a:rPr>
                <a:t>Unreseeded</a:t>
              </a:r>
              <a:endParaRPr lang="en-US" dirty="0">
                <a:solidFill>
                  <a:prstClr val="black"/>
                </a:solidFill>
                <a:latin typeface="Garamond" panose="02020404030301010803" pitchFamily="18" charset="0"/>
              </a:endParaRPr>
            </a:p>
          </p:txBody>
        </p:sp>
      </p:grpSp>
    </p:spTree>
    <p:extLst>
      <p:ext uri="{BB962C8B-B14F-4D97-AF65-F5344CB8AC3E}">
        <p14:creationId xmlns:p14="http://schemas.microsoft.com/office/powerpoint/2010/main" val="1746020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032519" y="0"/>
            <a:ext cx="13512267" cy="6466877"/>
            <a:chOff x="1032519" y="0"/>
            <a:chExt cx="13512267" cy="6466877"/>
          </a:xfrm>
        </p:grpSpPr>
        <p:grpSp>
          <p:nvGrpSpPr>
            <p:cNvPr id="5" name="Group 4"/>
            <p:cNvGrpSpPr/>
            <p:nvPr/>
          </p:nvGrpSpPr>
          <p:grpSpPr>
            <a:xfrm>
              <a:off x="1032519" y="0"/>
              <a:ext cx="7272320" cy="6466877"/>
              <a:chOff x="2193662" y="-1"/>
              <a:chExt cx="7272320" cy="6466877"/>
            </a:xfrm>
            <a:solidFill>
              <a:schemeClr val="bg1"/>
            </a:solidFill>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201" y="-1"/>
                <a:ext cx="7223781" cy="6466877"/>
              </a:xfrm>
              <a:prstGeom prst="rect">
                <a:avLst/>
              </a:prstGeom>
              <a:grpFill/>
            </p:spPr>
          </p:pic>
          <p:sp>
            <p:nvSpPr>
              <p:cNvPr id="3" name="TextBox 2"/>
              <p:cNvSpPr txBox="1"/>
              <p:nvPr/>
            </p:nvSpPr>
            <p:spPr>
              <a:xfrm rot="16200000">
                <a:off x="1492637" y="1189628"/>
                <a:ext cx="1679049" cy="276999"/>
              </a:xfrm>
              <a:prstGeom prst="rect">
                <a:avLst/>
              </a:prstGeom>
              <a:grpFill/>
            </p:spPr>
            <p:txBody>
              <a:bodyPr wrap="none" rtlCol="0">
                <a:spAutoFit/>
              </a:bodyPr>
              <a:lstStyle/>
              <a:p>
                <a:r>
                  <a:rPr lang="en-US" sz="1200" dirty="0" smtClean="0">
                    <a:latin typeface="Garamond" panose="02020404030301010803" pitchFamily="18" charset="0"/>
                  </a:rPr>
                  <a:t>Pixels at Peak NDVI (%)</a:t>
                </a:r>
                <a:endParaRPr lang="en-US" sz="1200" dirty="0">
                  <a:latin typeface="Garamond" panose="02020404030301010803" pitchFamily="18" charset="0"/>
                </a:endParaRPr>
              </a:p>
            </p:txBody>
          </p:sp>
        </p:grpSp>
        <p:pic>
          <p:nvPicPr>
            <p:cNvPr id="4" name="Picture 3"/>
            <p:cNvPicPr>
              <a:picLocks noChangeAspect="1"/>
            </p:cNvPicPr>
            <p:nvPr/>
          </p:nvPicPr>
          <p:blipFill>
            <a:blip r:embed="rId4"/>
            <a:stretch>
              <a:fillRect/>
            </a:stretch>
          </p:blipFill>
          <p:spPr>
            <a:xfrm>
              <a:off x="6630095" y="5131551"/>
              <a:ext cx="5561905" cy="1152381"/>
            </a:xfrm>
            <a:prstGeom prst="rect">
              <a:avLst/>
            </a:prstGeom>
            <a:solidFill>
              <a:schemeClr val="bg1"/>
            </a:solidFill>
          </p:spPr>
        </p:pic>
        <p:sp>
          <p:nvSpPr>
            <p:cNvPr id="7" name="TextBox 6"/>
            <p:cNvSpPr txBox="1"/>
            <p:nvPr/>
          </p:nvSpPr>
          <p:spPr>
            <a:xfrm>
              <a:off x="1878139" y="451173"/>
              <a:ext cx="72281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2001</a:t>
              </a:r>
              <a:endParaRPr lang="en-US" dirty="0">
                <a:latin typeface="Garamond" panose="02020404030301010803" pitchFamily="18" charset="0"/>
              </a:endParaRPr>
            </a:p>
          </p:txBody>
        </p:sp>
        <p:sp>
          <p:nvSpPr>
            <p:cNvPr id="8" name="TextBox 7"/>
            <p:cNvSpPr txBox="1"/>
            <p:nvPr/>
          </p:nvSpPr>
          <p:spPr>
            <a:xfrm>
              <a:off x="3624212" y="439975"/>
              <a:ext cx="75764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2002</a:t>
              </a:r>
              <a:endParaRPr lang="en-US" dirty="0">
                <a:latin typeface="Garamond" panose="02020404030301010803" pitchFamily="18" charset="0"/>
              </a:endParaRPr>
            </a:p>
          </p:txBody>
        </p:sp>
        <p:sp>
          <p:nvSpPr>
            <p:cNvPr id="9" name="TextBox 8"/>
            <p:cNvSpPr txBox="1"/>
            <p:nvPr/>
          </p:nvSpPr>
          <p:spPr>
            <a:xfrm>
              <a:off x="5455835" y="439975"/>
              <a:ext cx="622240"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2003</a:t>
              </a:r>
              <a:endParaRPr lang="en-US" dirty="0">
                <a:latin typeface="Garamond" panose="02020404030301010803" pitchFamily="18" charset="0"/>
              </a:endParaRPr>
            </a:p>
          </p:txBody>
        </p:sp>
        <p:sp>
          <p:nvSpPr>
            <p:cNvPr id="10" name="TextBox 9"/>
            <p:cNvSpPr txBox="1"/>
            <p:nvPr/>
          </p:nvSpPr>
          <p:spPr>
            <a:xfrm>
              <a:off x="7171933" y="451173"/>
              <a:ext cx="69668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2004</a:t>
              </a:r>
              <a:endParaRPr lang="en-US" dirty="0">
                <a:latin typeface="Garamond" panose="02020404030301010803" pitchFamily="18" charset="0"/>
              </a:endParaRPr>
            </a:p>
          </p:txBody>
        </p:sp>
        <p:sp>
          <p:nvSpPr>
            <p:cNvPr id="11" name="TextBox 10"/>
            <p:cNvSpPr txBox="1"/>
            <p:nvPr/>
          </p:nvSpPr>
          <p:spPr>
            <a:xfrm>
              <a:off x="1884273" y="1959426"/>
              <a:ext cx="71668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2005</a:t>
              </a:r>
              <a:endParaRPr lang="en-US" dirty="0">
                <a:latin typeface="Garamond" panose="02020404030301010803" pitchFamily="18" charset="0"/>
              </a:endParaRPr>
            </a:p>
          </p:txBody>
        </p:sp>
        <p:sp>
          <p:nvSpPr>
            <p:cNvPr id="12" name="TextBox 11"/>
            <p:cNvSpPr txBox="1"/>
            <p:nvPr/>
          </p:nvSpPr>
          <p:spPr>
            <a:xfrm>
              <a:off x="3670655" y="1959426"/>
              <a:ext cx="762002" cy="369332"/>
            </a:xfrm>
            <a:prstGeom prst="rect">
              <a:avLst/>
            </a:prstGeom>
            <a:solidFill>
              <a:schemeClr val="bg1"/>
            </a:solidFill>
          </p:spPr>
          <p:txBody>
            <a:bodyPr wrap="square" rtlCol="0">
              <a:spAutoFit/>
            </a:bodyPr>
            <a:lstStyle/>
            <a:p>
              <a:r>
                <a:rPr lang="en-US" dirty="0" smtClean="0">
                  <a:solidFill>
                    <a:srgbClr val="FF0000"/>
                  </a:solidFill>
                  <a:latin typeface="Garamond" panose="02020404030301010803" pitchFamily="18" charset="0"/>
                </a:rPr>
                <a:t>2006</a:t>
              </a:r>
              <a:endParaRPr lang="en-US" dirty="0">
                <a:solidFill>
                  <a:srgbClr val="FF0000"/>
                </a:solidFill>
                <a:latin typeface="Garamond" panose="02020404030301010803" pitchFamily="18" charset="0"/>
              </a:endParaRPr>
            </a:p>
          </p:txBody>
        </p:sp>
        <p:sp>
          <p:nvSpPr>
            <p:cNvPr id="13" name="TextBox 12"/>
            <p:cNvSpPr txBox="1"/>
            <p:nvPr/>
          </p:nvSpPr>
          <p:spPr>
            <a:xfrm>
              <a:off x="5449747" y="1959430"/>
              <a:ext cx="646253"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2007</a:t>
              </a:r>
              <a:endParaRPr lang="en-US" dirty="0">
                <a:latin typeface="Garamond" panose="02020404030301010803" pitchFamily="18" charset="0"/>
              </a:endParaRPr>
            </a:p>
          </p:txBody>
        </p:sp>
        <p:sp>
          <p:nvSpPr>
            <p:cNvPr id="14" name="TextBox 13"/>
            <p:cNvSpPr txBox="1"/>
            <p:nvPr/>
          </p:nvSpPr>
          <p:spPr>
            <a:xfrm>
              <a:off x="7169879" y="1950717"/>
              <a:ext cx="629418"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2008</a:t>
              </a:r>
              <a:endParaRPr lang="en-US" dirty="0">
                <a:latin typeface="Garamond" panose="02020404030301010803" pitchFamily="18" charset="0"/>
              </a:endParaRPr>
            </a:p>
          </p:txBody>
        </p:sp>
        <p:sp>
          <p:nvSpPr>
            <p:cNvPr id="15" name="TextBox 14"/>
            <p:cNvSpPr txBox="1"/>
            <p:nvPr/>
          </p:nvSpPr>
          <p:spPr>
            <a:xfrm>
              <a:off x="1878139" y="3448593"/>
              <a:ext cx="72281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2009</a:t>
              </a:r>
              <a:endParaRPr lang="en-US" dirty="0">
                <a:latin typeface="Garamond" panose="02020404030301010803" pitchFamily="18" charset="0"/>
              </a:endParaRPr>
            </a:p>
          </p:txBody>
        </p:sp>
        <p:sp>
          <p:nvSpPr>
            <p:cNvPr id="16" name="TextBox 15"/>
            <p:cNvSpPr txBox="1"/>
            <p:nvPr/>
          </p:nvSpPr>
          <p:spPr>
            <a:xfrm>
              <a:off x="3682354" y="3448591"/>
              <a:ext cx="753293"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2010</a:t>
              </a:r>
              <a:endParaRPr lang="en-US" dirty="0">
                <a:latin typeface="Garamond" panose="02020404030301010803" pitchFamily="18" charset="0"/>
              </a:endParaRPr>
            </a:p>
          </p:txBody>
        </p:sp>
        <p:sp>
          <p:nvSpPr>
            <p:cNvPr id="17" name="TextBox 16"/>
            <p:cNvSpPr txBox="1"/>
            <p:nvPr/>
          </p:nvSpPr>
          <p:spPr>
            <a:xfrm>
              <a:off x="5436876" y="3448593"/>
              <a:ext cx="71650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2011</a:t>
              </a:r>
              <a:endParaRPr lang="en-US" dirty="0">
                <a:latin typeface="Garamond" panose="02020404030301010803" pitchFamily="18" charset="0"/>
              </a:endParaRPr>
            </a:p>
          </p:txBody>
        </p:sp>
        <p:sp>
          <p:nvSpPr>
            <p:cNvPr id="18" name="TextBox 17"/>
            <p:cNvSpPr txBox="1"/>
            <p:nvPr/>
          </p:nvSpPr>
          <p:spPr>
            <a:xfrm>
              <a:off x="7204206" y="3457300"/>
              <a:ext cx="62736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2012</a:t>
              </a:r>
              <a:endParaRPr lang="en-US" dirty="0">
                <a:latin typeface="Garamond" panose="02020404030301010803" pitchFamily="18" charset="0"/>
              </a:endParaRPr>
            </a:p>
          </p:txBody>
        </p:sp>
        <p:sp>
          <p:nvSpPr>
            <p:cNvPr id="19" name="TextBox 18"/>
            <p:cNvSpPr txBox="1"/>
            <p:nvPr/>
          </p:nvSpPr>
          <p:spPr>
            <a:xfrm>
              <a:off x="1879599" y="4955173"/>
              <a:ext cx="72135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2013</a:t>
              </a:r>
              <a:endParaRPr lang="en-US" dirty="0">
                <a:latin typeface="Garamond" panose="02020404030301010803" pitchFamily="18" charset="0"/>
              </a:endParaRPr>
            </a:p>
          </p:txBody>
        </p:sp>
        <p:sp>
          <p:nvSpPr>
            <p:cNvPr id="20" name="TextBox 19"/>
            <p:cNvSpPr txBox="1"/>
            <p:nvPr/>
          </p:nvSpPr>
          <p:spPr>
            <a:xfrm>
              <a:off x="3652136" y="4946463"/>
              <a:ext cx="76199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2014</a:t>
              </a:r>
              <a:endParaRPr lang="en-US" dirty="0">
                <a:latin typeface="Garamond" panose="02020404030301010803" pitchFamily="18" charset="0"/>
              </a:endParaRPr>
            </a:p>
          </p:txBody>
        </p:sp>
        <p:sp>
          <p:nvSpPr>
            <p:cNvPr id="21" name="TextBox 20"/>
            <p:cNvSpPr txBox="1"/>
            <p:nvPr/>
          </p:nvSpPr>
          <p:spPr>
            <a:xfrm>
              <a:off x="5361570" y="4946464"/>
              <a:ext cx="72281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2015</a:t>
              </a:r>
              <a:endParaRPr lang="en-US" dirty="0">
                <a:latin typeface="Garamond" panose="02020404030301010803" pitchFamily="18" charset="0"/>
              </a:endParaRPr>
            </a:p>
          </p:txBody>
        </p:sp>
        <p:sp>
          <p:nvSpPr>
            <p:cNvPr id="22" name="TextBox 21"/>
            <p:cNvSpPr txBox="1"/>
            <p:nvPr/>
          </p:nvSpPr>
          <p:spPr>
            <a:xfrm>
              <a:off x="1309519" y="0"/>
              <a:ext cx="7950596" cy="369332"/>
            </a:xfrm>
            <a:prstGeom prst="rect">
              <a:avLst/>
            </a:prstGeom>
            <a:solidFill>
              <a:schemeClr val="bg1"/>
            </a:solidFill>
          </p:spPr>
          <p:txBody>
            <a:bodyPr wrap="square" rtlCol="0">
              <a:spAutoFit/>
            </a:bodyPr>
            <a:lstStyle/>
            <a:p>
              <a:r>
                <a:rPr lang="en-US" dirty="0" err="1" smtClean="0">
                  <a:latin typeface="Garamond" panose="02020404030301010803" pitchFamily="18" charset="0"/>
                </a:rPr>
                <a:t>Forwarn</a:t>
              </a:r>
              <a:r>
                <a:rPr lang="en-US" dirty="0" smtClean="0">
                  <a:latin typeface="Garamond" panose="02020404030301010803" pitchFamily="18" charset="0"/>
                </a:rPr>
                <a:t> Max Position During Study period: Grass Seed Treatment Vs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3" name="TextBox 22"/>
            <p:cNvSpPr txBox="1"/>
            <p:nvPr/>
          </p:nvSpPr>
          <p:spPr>
            <a:xfrm>
              <a:off x="7142500" y="5067685"/>
              <a:ext cx="7402286"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4" name="TextBox 23"/>
            <p:cNvSpPr txBox="1"/>
            <p:nvPr/>
          </p:nvSpPr>
          <p:spPr>
            <a:xfrm>
              <a:off x="7152629" y="5349990"/>
              <a:ext cx="4847772" cy="646331"/>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a:t>
              </a:r>
              <a:r>
                <a:rPr lang="en-US" dirty="0">
                  <a:latin typeface="Garamond" panose="02020404030301010803" pitchFamily="18" charset="0"/>
                </a:rPr>
                <a:t>Grass + Sage Plugs</a:t>
              </a:r>
            </a:p>
            <a:p>
              <a:endParaRPr lang="en-US" dirty="0">
                <a:latin typeface="Garamond" panose="02020404030301010803" pitchFamily="18" charset="0"/>
              </a:endParaRPr>
            </a:p>
          </p:txBody>
        </p:sp>
        <p:sp>
          <p:nvSpPr>
            <p:cNvPr id="25" name="TextBox 24"/>
            <p:cNvSpPr txBox="1"/>
            <p:nvPr/>
          </p:nvSpPr>
          <p:spPr>
            <a:xfrm>
              <a:off x="7138115" y="5654066"/>
              <a:ext cx="662723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 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6" name="TextBox 25"/>
            <p:cNvSpPr txBox="1"/>
            <p:nvPr/>
          </p:nvSpPr>
          <p:spPr>
            <a:xfrm>
              <a:off x="7138115" y="5943628"/>
              <a:ext cx="5718629"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 Crystal Fire: Grass + Sage Plugs</a:t>
              </a:r>
              <a:endParaRPr lang="en-US" dirty="0">
                <a:latin typeface="Garamond" panose="02020404030301010803" pitchFamily="18" charset="0"/>
              </a:endParaRPr>
            </a:p>
          </p:txBody>
        </p:sp>
      </p:grpSp>
    </p:spTree>
    <p:extLst>
      <p:ext uri="{BB962C8B-B14F-4D97-AF65-F5344CB8AC3E}">
        <p14:creationId xmlns:p14="http://schemas.microsoft.com/office/powerpoint/2010/main" val="2712500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Regression Analysis</a:t>
            </a:r>
            <a:endParaRPr lang="en-US" dirty="0"/>
          </a:p>
        </p:txBody>
      </p:sp>
      <p:sp>
        <p:nvSpPr>
          <p:cNvPr id="3" name="TextBox 2"/>
          <p:cNvSpPr txBox="1"/>
          <p:nvPr/>
        </p:nvSpPr>
        <p:spPr>
          <a:xfrm>
            <a:off x="480447" y="1002969"/>
            <a:ext cx="8927024" cy="5570756"/>
          </a:xfrm>
          <a:prstGeom prst="rect">
            <a:avLst/>
          </a:prstGeom>
          <a:noFill/>
        </p:spPr>
        <p:txBody>
          <a:bodyPr wrap="square" rtlCol="0">
            <a:spAutoFit/>
          </a:bodyPr>
          <a:lstStyle/>
          <a:p>
            <a:pPr marL="914400" lvl="1" indent="-457200">
              <a:spcBef>
                <a:spcPts val="200"/>
              </a:spcBef>
              <a:buClr>
                <a:srgbClr val="57688F"/>
              </a:buClr>
              <a:buFont typeface="+mj-lt"/>
              <a:buAutoNum type="arabicPeriod"/>
            </a:pPr>
            <a:endParaRPr lang="en-US" sz="2400" i="1"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Dependent variable</a:t>
            </a:r>
          </a:p>
          <a:p>
            <a:pPr marL="914400" lvl="1" indent="-457200">
              <a:spcBef>
                <a:spcPts val="200"/>
              </a:spcBef>
              <a:buClr>
                <a:srgbClr val="57688F"/>
              </a:buClr>
              <a:buFont typeface="+mj-lt"/>
              <a:buAutoNum type="arabicPeriod"/>
            </a:pPr>
            <a:r>
              <a:rPr lang="en-US" sz="2800" dirty="0" smtClean="0">
                <a:solidFill>
                  <a:schemeClr val="tx1">
                    <a:lumMod val="50000"/>
                    <a:lumOff val="50000"/>
                  </a:schemeClr>
                </a:solidFill>
              </a:rPr>
              <a:t>Proportional vegetation values</a:t>
            </a:r>
            <a:endParaRPr lang="en-US" sz="2400" dirty="0">
              <a:solidFill>
                <a:schemeClr val="tx1">
                  <a:lumMod val="50000"/>
                  <a:lumOff val="50000"/>
                </a:schemeClr>
              </a:solidFill>
            </a:endParaRPr>
          </a:p>
          <a:p>
            <a:pPr marL="914400" lvl="1" indent="-457200">
              <a:spcBef>
                <a:spcPts val="200"/>
              </a:spcBef>
              <a:buClr>
                <a:srgbClr val="57688F"/>
              </a:buClr>
              <a:buFont typeface="+mj-lt"/>
              <a:buAutoNum type="arabicPeriod"/>
            </a:pPr>
            <a:endParaRPr lang="en-US" sz="24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Independent variables</a:t>
            </a:r>
          </a:p>
          <a:p>
            <a:pPr marL="800100" lvl="1"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Topographic</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Elevation</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Slope</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Aspect</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Years since last fire </a:t>
            </a: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Distance from Road</a:t>
            </a:r>
          </a:p>
        </p:txBody>
      </p:sp>
      <mc:AlternateContent xmlns:mc="http://schemas.openxmlformats.org/markup-compatibility/2006" xmlns:a14="http://schemas.microsoft.com/office/drawing/2010/main">
        <mc:Choice Requires="a14">
          <p:sp>
            <p:nvSpPr>
              <p:cNvPr id="6" name="Rectangle 5"/>
              <p:cNvSpPr/>
              <p:nvPr/>
            </p:nvSpPr>
            <p:spPr>
              <a:xfrm>
                <a:off x="1000125" y="2448274"/>
                <a:ext cx="6742423" cy="8592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1">
                              <a:lumMod val="50000"/>
                              <a:lumOff val="50000"/>
                            </a:schemeClr>
                          </a:solidFill>
                          <a:latin typeface="Cambria Math" panose="02040503050406030204" pitchFamily="18" charset="0"/>
                        </a:rPr>
                        <m:t>P</m:t>
                      </m:r>
                      <m:r>
                        <m:rPr>
                          <m:sty m:val="p"/>
                        </m:rPr>
                        <a:rPr lang="en-US" sz="2400" b="0" i="0" smtClean="0">
                          <a:solidFill>
                            <a:schemeClr val="tx1">
                              <a:lumMod val="50000"/>
                              <a:lumOff val="50000"/>
                            </a:schemeClr>
                          </a:solidFill>
                          <a:latin typeface="Cambria Math" panose="02040503050406030204" pitchFamily="18" charset="0"/>
                        </a:rPr>
                        <m:t>roportional</m:t>
                      </m:r>
                      <m:r>
                        <a:rPr lang="en-US" sz="2400" b="0" i="0" smtClean="0">
                          <a:solidFill>
                            <a:schemeClr val="tx1">
                              <a:lumMod val="50000"/>
                              <a:lumOff val="50000"/>
                            </a:schemeClr>
                          </a:solidFill>
                          <a:latin typeface="Cambria Math" panose="02040503050406030204" pitchFamily="18" charset="0"/>
                        </a:rPr>
                        <m:t> </m:t>
                      </m:r>
                      <m:r>
                        <m:rPr>
                          <m:sty m:val="p"/>
                        </m:rPr>
                        <a:rPr lang="en-US" sz="2400" b="0" i="0" smtClean="0">
                          <a:solidFill>
                            <a:schemeClr val="tx1">
                              <a:lumMod val="50000"/>
                              <a:lumOff val="50000"/>
                            </a:schemeClr>
                          </a:solidFill>
                          <a:latin typeface="Cambria Math" panose="02040503050406030204" pitchFamily="18" charset="0"/>
                        </a:rPr>
                        <m:t>value</m:t>
                      </m:r>
                      <m:r>
                        <a:rPr lang="en-US" sz="2400" b="0" i="0" smtClean="0">
                          <a:solidFill>
                            <a:schemeClr val="tx1">
                              <a:lumMod val="50000"/>
                              <a:lumOff val="50000"/>
                            </a:schemeClr>
                          </a:solidFill>
                          <a:latin typeface="Cambria Math" panose="02040503050406030204" pitchFamily="18" charset="0"/>
                        </a:rPr>
                        <m:t>=</m:t>
                      </m:r>
                      <m:f>
                        <m:fPr>
                          <m:ctrlPr>
                            <a:rPr lang="en-US" sz="2400" i="1">
                              <a:solidFill>
                                <a:schemeClr val="tx1">
                                  <a:lumMod val="50000"/>
                                  <a:lumOff val="50000"/>
                                </a:schemeClr>
                              </a:solidFill>
                              <a:latin typeface="Cambria Math" panose="02040503050406030204" pitchFamily="18" charset="0"/>
                            </a:rPr>
                          </m:ctrlPr>
                        </m:fPr>
                        <m:num>
                          <m:r>
                            <a:rPr lang="en-US" sz="2400" b="0" i="1" smtClean="0">
                              <a:solidFill>
                                <a:schemeClr val="tx1">
                                  <a:lumMod val="50000"/>
                                  <a:lumOff val="50000"/>
                                </a:schemeClr>
                              </a:solidFill>
                              <a:latin typeface="Cambria Math" panose="02040503050406030204" pitchFamily="18" charset="0"/>
                            </a:rPr>
                            <m:t>𝑃𝑜𝑠𝑡𝑓𝑖𝑟𝑒</m:t>
                          </m:r>
                          <m:r>
                            <a:rPr lang="en-US" sz="2400" b="0" i="1" smtClean="0">
                              <a:solidFill>
                                <a:schemeClr val="tx1">
                                  <a:lumMod val="50000"/>
                                  <a:lumOff val="50000"/>
                                </a:schemeClr>
                              </a:solidFill>
                              <a:latin typeface="Cambria Math" panose="02040503050406030204" pitchFamily="18" charset="0"/>
                            </a:rPr>
                            <m:t> </m:t>
                          </m:r>
                          <m:r>
                            <a:rPr lang="en-US" sz="2400" b="0" i="1" smtClean="0">
                              <a:solidFill>
                                <a:schemeClr val="tx1">
                                  <a:lumMod val="50000"/>
                                  <a:lumOff val="50000"/>
                                </a:schemeClr>
                              </a:solidFill>
                              <a:latin typeface="Cambria Math" panose="02040503050406030204" pitchFamily="18" charset="0"/>
                            </a:rPr>
                            <m:t>𝑉𝑒𝑔𝑒𝑡𝑎𝑡𝑖𝑜𝑛</m:t>
                          </m:r>
                          <m:r>
                            <a:rPr lang="en-US" sz="2400" b="0" i="1" smtClean="0">
                              <a:solidFill>
                                <a:schemeClr val="tx1">
                                  <a:lumMod val="50000"/>
                                  <a:lumOff val="50000"/>
                                </a:schemeClr>
                              </a:solidFill>
                              <a:latin typeface="Cambria Math" panose="02040503050406030204" pitchFamily="18" charset="0"/>
                            </a:rPr>
                            <m:t> </m:t>
                          </m:r>
                          <m:r>
                            <a:rPr lang="en-US" sz="2400" b="0" i="1" smtClean="0">
                              <a:solidFill>
                                <a:schemeClr val="tx1">
                                  <a:lumMod val="50000"/>
                                  <a:lumOff val="50000"/>
                                </a:schemeClr>
                              </a:solidFill>
                              <a:latin typeface="Cambria Math" panose="02040503050406030204" pitchFamily="18" charset="0"/>
                            </a:rPr>
                            <m:t>𝐼𝑛𝑑𝑒𝑥</m:t>
                          </m:r>
                        </m:num>
                        <m:den>
                          <m:r>
                            <a:rPr lang="en-US" sz="2400" b="0" i="1" smtClean="0">
                              <a:solidFill>
                                <a:schemeClr val="tx1">
                                  <a:lumMod val="50000"/>
                                  <a:lumOff val="50000"/>
                                </a:schemeClr>
                              </a:solidFill>
                              <a:latin typeface="Cambria Math" panose="02040503050406030204" pitchFamily="18" charset="0"/>
                            </a:rPr>
                            <m:t>𝑃𝑟𝑒𝑓𝑖𝑟𝑒</m:t>
                          </m:r>
                          <m:r>
                            <a:rPr lang="en-US" sz="2400" b="0" i="1" smtClean="0">
                              <a:solidFill>
                                <a:schemeClr val="tx1">
                                  <a:lumMod val="50000"/>
                                  <a:lumOff val="50000"/>
                                </a:schemeClr>
                              </a:solidFill>
                              <a:latin typeface="Cambria Math" panose="02040503050406030204" pitchFamily="18" charset="0"/>
                            </a:rPr>
                            <m:t> </m:t>
                          </m:r>
                          <m:r>
                            <a:rPr lang="en-US" sz="2400" i="1">
                              <a:solidFill>
                                <a:schemeClr val="tx1">
                                  <a:lumMod val="50000"/>
                                  <a:lumOff val="50000"/>
                                </a:schemeClr>
                              </a:solidFill>
                              <a:latin typeface="Cambria Math" panose="02040503050406030204" pitchFamily="18" charset="0"/>
                            </a:rPr>
                            <m:t>𝑉𝑒𝑔</m:t>
                          </m:r>
                          <m:r>
                            <a:rPr lang="en-US" sz="2400" b="0" i="1" smtClean="0">
                              <a:solidFill>
                                <a:schemeClr val="tx1">
                                  <a:lumMod val="50000"/>
                                  <a:lumOff val="50000"/>
                                </a:schemeClr>
                              </a:solidFill>
                              <a:latin typeface="Cambria Math" panose="02040503050406030204" pitchFamily="18" charset="0"/>
                            </a:rPr>
                            <m:t>𝑒</m:t>
                          </m:r>
                          <m:r>
                            <a:rPr lang="en-US" sz="2400" i="1">
                              <a:solidFill>
                                <a:schemeClr val="tx1">
                                  <a:lumMod val="50000"/>
                                  <a:lumOff val="50000"/>
                                </a:schemeClr>
                              </a:solidFill>
                              <a:latin typeface="Cambria Math" panose="02040503050406030204" pitchFamily="18" charset="0"/>
                            </a:rPr>
                            <m:t>𝑡𝑎𝑡𝑖𝑜𝑛</m:t>
                          </m:r>
                          <m:r>
                            <a:rPr lang="en-US" sz="2400" i="1">
                              <a:solidFill>
                                <a:schemeClr val="tx1">
                                  <a:lumMod val="50000"/>
                                  <a:lumOff val="50000"/>
                                </a:schemeClr>
                              </a:solidFill>
                              <a:latin typeface="Cambria Math" panose="02040503050406030204" pitchFamily="18" charset="0"/>
                            </a:rPr>
                            <m:t> </m:t>
                          </m:r>
                          <m:r>
                            <a:rPr lang="en-US" sz="2400" i="1">
                              <a:solidFill>
                                <a:schemeClr val="tx1">
                                  <a:lumMod val="50000"/>
                                  <a:lumOff val="50000"/>
                                </a:schemeClr>
                              </a:solidFill>
                              <a:latin typeface="Cambria Math" panose="02040503050406030204" pitchFamily="18" charset="0"/>
                            </a:rPr>
                            <m:t>𝐼𝑛𝑑𝑒𝑥</m:t>
                          </m:r>
                        </m:den>
                      </m:f>
                    </m:oMath>
                  </m:oMathPara>
                </a14:m>
                <a:endParaRPr lang="en-US" sz="2400" dirty="0">
                  <a:solidFill>
                    <a:schemeClr val="tx1">
                      <a:lumMod val="50000"/>
                      <a:lumOff val="50000"/>
                    </a:schemeClr>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000125" y="2448274"/>
                <a:ext cx="6742423" cy="859274"/>
              </a:xfrm>
              <a:prstGeom prst="rect">
                <a:avLst/>
              </a:prstGeom>
              <a:blipFill rotWithShape="0">
                <a:blip r:embed="rId3"/>
                <a:stretch>
                  <a:fillRect/>
                </a:stretch>
              </a:blipFill>
            </p:spPr>
            <p:txBody>
              <a:bodyPr/>
              <a:lstStyle/>
              <a:p>
                <a:r>
                  <a:rPr lang="en-US">
                    <a:noFill/>
                  </a:rPr>
                  <a:t> </a:t>
                </a:r>
              </a:p>
            </p:txBody>
          </p:sp>
        </mc:Fallback>
      </mc:AlternateContent>
      <p:sp>
        <p:nvSpPr>
          <p:cNvPr id="2" name="TextBox 1"/>
          <p:cNvSpPr txBox="1"/>
          <p:nvPr/>
        </p:nvSpPr>
        <p:spPr>
          <a:xfrm>
            <a:off x="5822072" y="4046513"/>
            <a:ext cx="5907314" cy="1708160"/>
          </a:xfrm>
          <a:prstGeom prst="rect">
            <a:avLst/>
          </a:prstGeom>
          <a:noFill/>
        </p:spPr>
        <p:txBody>
          <a:bodyPr wrap="square" rtlCol="0">
            <a:spAutoFit/>
          </a:bodyPr>
          <a:lstStyle/>
          <a:p>
            <a:pPr marL="800100" lvl="1"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Climatic</a:t>
            </a:r>
            <a:endParaRPr lang="en-US" sz="28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Growing Degree Days</a:t>
            </a:r>
            <a:endParaRPr lang="en-US" sz="24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Temperature</a:t>
            </a:r>
            <a:endParaRPr lang="en-US" sz="2400" dirty="0">
              <a:solidFill>
                <a:schemeClr val="tx1">
                  <a:lumMod val="50000"/>
                  <a:lumOff val="50000"/>
                </a:schemeClr>
              </a:solidFill>
            </a:endParaRPr>
          </a:p>
          <a:p>
            <a:pPr marL="971550" lvl="1" indent="-514350">
              <a:spcBef>
                <a:spcPts val="200"/>
              </a:spcBef>
              <a:buClr>
                <a:srgbClr val="57688F"/>
              </a:buClr>
              <a:buFont typeface="+mj-lt"/>
              <a:buAutoNum type="arabicPeriod"/>
            </a:pPr>
            <a:r>
              <a:rPr lang="en-US" sz="2400" dirty="0" smtClean="0">
                <a:solidFill>
                  <a:schemeClr val="tx1">
                    <a:lumMod val="50000"/>
                    <a:lumOff val="50000"/>
                  </a:schemeClr>
                </a:solidFill>
              </a:rPr>
              <a:t>Precipitation </a:t>
            </a:r>
            <a:endParaRPr lang="en-US" sz="2400" dirty="0">
              <a:solidFill>
                <a:schemeClr val="tx1">
                  <a:lumMod val="50000"/>
                  <a:lumOff val="50000"/>
                </a:schemeClr>
              </a:solidFill>
            </a:endParaRPr>
          </a:p>
        </p:txBody>
      </p:sp>
    </p:spTree>
    <p:extLst>
      <p:ext uri="{BB962C8B-B14F-4D97-AF65-F5344CB8AC3E}">
        <p14:creationId xmlns:p14="http://schemas.microsoft.com/office/powerpoint/2010/main" val="26312663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p:cNvSpPr txBox="1">
            <a:spLocks/>
          </p:cNvSpPr>
          <p:nvPr/>
        </p:nvSpPr>
        <p:spPr>
          <a:xfrm>
            <a:off x="146908" y="1451656"/>
            <a:ext cx="5541511" cy="446329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200"/>
              </a:spcBef>
              <a:buClr>
                <a:srgbClr val="57688F"/>
              </a:buClr>
            </a:pPr>
            <a:endParaRPr lang="en-US"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Topographic variables resulted in little predictive capabilities </a:t>
            </a:r>
          </a:p>
          <a:p>
            <a:pPr marL="342900" indent="-342900">
              <a:lnSpc>
                <a:spcPct val="100000"/>
              </a:lnSpc>
              <a:spcBef>
                <a:spcPts val="200"/>
              </a:spcBef>
              <a:buClr>
                <a:srgbClr val="57688F"/>
              </a:buClr>
              <a:buFont typeface="Webdings" panose="05030102010509060703" pitchFamily="18" charset="2"/>
              <a:buChar char="4"/>
            </a:pPr>
            <a:endParaRPr lang="en-US" sz="2200"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r>
              <a:rPr lang="en-US" sz="2200" dirty="0" smtClean="0">
                <a:solidFill>
                  <a:schemeClr val="tx1">
                    <a:lumMod val="50000"/>
                    <a:lumOff val="50000"/>
                  </a:schemeClr>
                </a:solidFill>
              </a:rPr>
              <a:t>Climatic variables, primarily maximum temperature, were shown to have the larger prediction capability</a:t>
            </a:r>
            <a:endParaRPr lang="en-US" sz="2400" dirty="0" smtClean="0">
              <a:solidFill>
                <a:schemeClr val="tx1">
                  <a:lumMod val="50000"/>
                  <a:lumOff val="50000"/>
                </a:schemeClr>
              </a:solidFill>
            </a:endParaRPr>
          </a:p>
          <a:p>
            <a:pPr marL="342900" indent="-342900">
              <a:lnSpc>
                <a:spcPct val="100000"/>
              </a:lnSpc>
              <a:spcBef>
                <a:spcPts val="200"/>
              </a:spcBef>
              <a:buClr>
                <a:srgbClr val="57688F"/>
              </a:buClr>
              <a:buFont typeface="Webdings" panose="05030102010509060703" pitchFamily="18" charset="2"/>
              <a:buChar char="4"/>
            </a:pPr>
            <a:endParaRPr lang="en-US" sz="2400" dirty="0"/>
          </a:p>
        </p:txBody>
      </p:sp>
      <p:grpSp>
        <p:nvGrpSpPr>
          <p:cNvPr id="16" name="Group 15"/>
          <p:cNvGrpSpPr/>
          <p:nvPr/>
        </p:nvGrpSpPr>
        <p:grpSpPr>
          <a:xfrm>
            <a:off x="10079037" y="5041042"/>
            <a:ext cx="530705" cy="531833"/>
            <a:chOff x="9099594" y="5893028"/>
            <a:chExt cx="530705" cy="531833"/>
          </a:xfrm>
        </p:grpSpPr>
        <p:pic>
          <p:nvPicPr>
            <p:cNvPr id="17" name="Picture 16"/>
            <p:cNvPicPr>
              <a:picLocks noChangeAspect="1"/>
            </p:cNvPicPr>
            <p:nvPr/>
          </p:nvPicPr>
          <p:blipFill rotWithShape="1">
            <a:blip r:embed="rId3"/>
            <a:srcRect l="8518" t="3099" r="59515" b="4799"/>
            <a:stretch/>
          </p:blipFill>
          <p:spPr>
            <a:xfrm>
              <a:off x="9099594" y="5977667"/>
              <a:ext cx="219224" cy="366712"/>
            </a:xfrm>
            <a:prstGeom prst="rect">
              <a:avLst/>
            </a:prstGeom>
          </p:spPr>
        </p:pic>
        <p:sp>
          <p:nvSpPr>
            <p:cNvPr id="21" name="Line 8"/>
            <p:cNvSpPr>
              <a:spLocks noChangeShapeType="1"/>
            </p:cNvSpPr>
            <p:nvPr/>
          </p:nvSpPr>
          <p:spPr bwMode="auto">
            <a:xfrm>
              <a:off x="9314662" y="5977667"/>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13"/>
            <p:cNvSpPr>
              <a:spLocks noChangeArrowheads="1"/>
            </p:cNvSpPr>
            <p:nvPr/>
          </p:nvSpPr>
          <p:spPr bwMode="auto">
            <a:xfrm>
              <a:off x="9349773" y="5893028"/>
              <a:ext cx="28052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anose="020B0604020202020204" pitchFamily="34" charset="0"/>
                </a:rPr>
                <a:t> </a:t>
              </a:r>
              <a:r>
                <a:rPr lang="en-US" altLang="en-US" sz="1100" dirty="0" smtClean="0">
                  <a:solidFill>
                    <a:srgbClr val="000000"/>
                  </a:solidFill>
                  <a:latin typeface="+mn-lt"/>
                </a:rPr>
                <a:t>-0.3</a:t>
              </a:r>
              <a:endParaRPr kumimoji="0" lang="en-US" altLang="en-US" sz="1800" b="0" i="0" u="none" strike="noStrike" cap="none" normalizeH="0" baseline="0" dirty="0" smtClean="0">
                <a:ln>
                  <a:noFill/>
                </a:ln>
                <a:solidFill>
                  <a:schemeClr val="tx1"/>
                </a:solidFill>
                <a:effectLst/>
                <a:latin typeface="+mn-lt"/>
              </a:endParaRPr>
            </a:p>
          </p:txBody>
        </p:sp>
        <p:sp>
          <p:nvSpPr>
            <p:cNvPr id="23" name="Line 220"/>
            <p:cNvSpPr>
              <a:spLocks noChangeShapeType="1"/>
            </p:cNvSpPr>
            <p:nvPr/>
          </p:nvSpPr>
          <p:spPr bwMode="auto">
            <a:xfrm>
              <a:off x="9314662" y="6340223"/>
              <a:ext cx="317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1"/>
            <p:cNvSpPr>
              <a:spLocks noChangeArrowheads="1"/>
            </p:cNvSpPr>
            <p:nvPr/>
          </p:nvSpPr>
          <p:spPr bwMode="auto">
            <a:xfrm>
              <a:off x="9357789" y="6255584"/>
              <a:ext cx="272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mn-lt"/>
                </a:rPr>
                <a:t>  0.4</a:t>
              </a:r>
              <a:endParaRPr kumimoji="0" lang="en-US" altLang="en-US" sz="1800" b="0" i="0" u="none" strike="noStrike" cap="none" normalizeH="0" baseline="0" dirty="0" smtClean="0">
                <a:ln>
                  <a:noFill/>
                </a:ln>
                <a:solidFill>
                  <a:schemeClr val="tx1"/>
                </a:solidFill>
                <a:effectLst/>
                <a:latin typeface="+mn-lt"/>
              </a:endParaRPr>
            </a:p>
          </p:txBody>
        </p:sp>
      </p:grpSp>
      <p:grpSp>
        <p:nvGrpSpPr>
          <p:cNvPr id="25" name="Group 24"/>
          <p:cNvGrpSpPr/>
          <p:nvPr/>
        </p:nvGrpSpPr>
        <p:grpSpPr>
          <a:xfrm>
            <a:off x="6634812" y="5914956"/>
            <a:ext cx="3659293" cy="433772"/>
            <a:chOff x="5990581" y="6226588"/>
            <a:chExt cx="3659293" cy="433772"/>
          </a:xfrm>
        </p:grpSpPr>
        <p:pic>
          <p:nvPicPr>
            <p:cNvPr id="26" name="Picture 25"/>
            <p:cNvPicPr>
              <a:picLocks noChangeAspect="1"/>
            </p:cNvPicPr>
            <p:nvPr/>
          </p:nvPicPr>
          <p:blipFill rotWithShape="1">
            <a:blip r:embed="rId4"/>
            <a:srcRect t="51302"/>
            <a:stretch/>
          </p:blipFill>
          <p:spPr>
            <a:xfrm>
              <a:off x="6020922" y="6464300"/>
              <a:ext cx="3628952" cy="196060"/>
            </a:xfrm>
            <a:prstGeom prst="rect">
              <a:avLst/>
            </a:prstGeom>
          </p:spPr>
        </p:pic>
        <p:sp>
          <p:nvSpPr>
            <p:cNvPr id="28" name="TextBox 27"/>
            <p:cNvSpPr txBox="1"/>
            <p:nvPr/>
          </p:nvSpPr>
          <p:spPr>
            <a:xfrm>
              <a:off x="5990581" y="6226588"/>
              <a:ext cx="231282" cy="307777"/>
            </a:xfrm>
            <a:prstGeom prst="rect">
              <a:avLst/>
            </a:prstGeom>
            <a:noFill/>
          </p:spPr>
          <p:txBody>
            <a:bodyPr wrap="square" rtlCol="0">
              <a:spAutoFit/>
            </a:bodyPr>
            <a:lstStyle/>
            <a:p>
              <a:r>
                <a:rPr lang="en-US" sz="1400" dirty="0" smtClean="0"/>
                <a:t>0</a:t>
              </a:r>
              <a:endParaRPr lang="en-US" sz="1400" dirty="0"/>
            </a:p>
          </p:txBody>
        </p:sp>
        <p:sp>
          <p:nvSpPr>
            <p:cNvPr id="29" name="TextBox 28"/>
            <p:cNvSpPr txBox="1"/>
            <p:nvPr/>
          </p:nvSpPr>
          <p:spPr>
            <a:xfrm>
              <a:off x="6516089" y="6226588"/>
              <a:ext cx="288175" cy="307777"/>
            </a:xfrm>
            <a:prstGeom prst="rect">
              <a:avLst/>
            </a:prstGeom>
            <a:noFill/>
          </p:spPr>
          <p:txBody>
            <a:bodyPr wrap="square" rtlCol="0">
              <a:spAutoFit/>
            </a:bodyPr>
            <a:lstStyle/>
            <a:p>
              <a:r>
                <a:rPr lang="en-US" sz="1400" dirty="0"/>
                <a:t>5</a:t>
              </a:r>
            </a:p>
          </p:txBody>
        </p:sp>
        <p:sp>
          <p:nvSpPr>
            <p:cNvPr id="30" name="TextBox 29"/>
            <p:cNvSpPr txBox="1"/>
            <p:nvPr/>
          </p:nvSpPr>
          <p:spPr>
            <a:xfrm>
              <a:off x="7012512" y="6226588"/>
              <a:ext cx="466056" cy="307777"/>
            </a:xfrm>
            <a:prstGeom prst="rect">
              <a:avLst/>
            </a:prstGeom>
            <a:noFill/>
          </p:spPr>
          <p:txBody>
            <a:bodyPr wrap="square" rtlCol="0">
              <a:spAutoFit/>
            </a:bodyPr>
            <a:lstStyle/>
            <a:p>
              <a:r>
                <a:rPr lang="en-US" sz="1400" dirty="0" smtClean="0"/>
                <a:t>10</a:t>
              </a:r>
              <a:endParaRPr lang="en-US" sz="1400" dirty="0"/>
            </a:p>
          </p:txBody>
        </p:sp>
        <p:sp>
          <p:nvSpPr>
            <p:cNvPr id="31" name="TextBox 30"/>
            <p:cNvSpPr txBox="1"/>
            <p:nvPr/>
          </p:nvSpPr>
          <p:spPr>
            <a:xfrm>
              <a:off x="8073669" y="6226588"/>
              <a:ext cx="1311277" cy="307777"/>
            </a:xfrm>
            <a:prstGeom prst="rect">
              <a:avLst/>
            </a:prstGeom>
            <a:noFill/>
          </p:spPr>
          <p:txBody>
            <a:bodyPr wrap="square" rtlCol="0">
              <a:spAutoFit/>
            </a:bodyPr>
            <a:lstStyle/>
            <a:p>
              <a:r>
                <a:rPr lang="en-US" sz="1400" dirty="0" smtClean="0"/>
                <a:t>20 Kilometers</a:t>
              </a:r>
              <a:endParaRPr lang="en-US" sz="1400" dirty="0"/>
            </a:p>
          </p:txBody>
        </p:sp>
      </p:grpSp>
      <p:pic>
        <p:nvPicPr>
          <p:cNvPr id="32" name="Picture 31"/>
          <p:cNvPicPr>
            <a:picLocks noChangeAspect="1"/>
          </p:cNvPicPr>
          <p:nvPr/>
        </p:nvPicPr>
        <p:blipFill rotWithShape="1">
          <a:blip r:embed="rId5">
            <a:clrChange>
              <a:clrFrom>
                <a:srgbClr val="EFEFEF"/>
              </a:clrFrom>
              <a:clrTo>
                <a:srgbClr val="EFEFEF">
                  <a:alpha val="0"/>
                </a:srgbClr>
              </a:clrTo>
            </a:clrChange>
          </a:blip>
          <a:srcRect b="3310"/>
          <a:stretch/>
        </p:blipFill>
        <p:spPr>
          <a:xfrm>
            <a:off x="10028025" y="5868726"/>
            <a:ext cx="419134" cy="526233"/>
          </a:xfrm>
          <a:prstGeom prst="rect">
            <a:avLst/>
          </a:prstGeom>
        </p:spPr>
      </p:pic>
      <p:sp>
        <p:nvSpPr>
          <p:cNvPr id="33" name="Title 1"/>
          <p:cNvSpPr>
            <a:spLocks noGrp="1"/>
          </p:cNvSpPr>
          <p:nvPr>
            <p:ph type="title"/>
          </p:nvPr>
        </p:nvSpPr>
        <p:spPr>
          <a:xfrm>
            <a:off x="1000125" y="365124"/>
            <a:ext cx="10233148" cy="479425"/>
          </a:xfrm>
        </p:spPr>
        <p:txBody>
          <a:bodyPr/>
          <a:lstStyle/>
          <a:p>
            <a:r>
              <a:rPr lang="en-US" dirty="0" smtClean="0"/>
              <a:t>Regression Results</a:t>
            </a:r>
            <a:endParaRPr lang="en-US" dirty="0"/>
          </a:p>
        </p:txBody>
      </p:sp>
      <p:sp>
        <p:nvSpPr>
          <p:cNvPr id="34" name="TextBox 33"/>
          <p:cNvSpPr txBox="1"/>
          <p:nvPr/>
        </p:nvSpPr>
        <p:spPr>
          <a:xfrm>
            <a:off x="7656743" y="805325"/>
            <a:ext cx="2369744" cy="646331"/>
          </a:xfrm>
          <a:prstGeom prst="rect">
            <a:avLst/>
          </a:prstGeom>
          <a:noFill/>
        </p:spPr>
        <p:txBody>
          <a:bodyPr wrap="square" rtlCol="0">
            <a:spAutoFit/>
          </a:bodyPr>
          <a:lstStyle/>
          <a:p>
            <a:pPr algn="ctr"/>
            <a:r>
              <a:rPr lang="en-US" dirty="0" smtClean="0"/>
              <a:t>2013-2015 Climatic Residuals</a:t>
            </a:r>
            <a:endParaRPr lang="en-US" dirty="0"/>
          </a:p>
        </p:txBody>
      </p:sp>
      <p:pic>
        <p:nvPicPr>
          <p:cNvPr id="35" name="Picture 34"/>
          <p:cNvPicPr>
            <a:picLocks noChangeAspect="1"/>
          </p:cNvPicPr>
          <p:nvPr/>
        </p:nvPicPr>
        <p:blipFill>
          <a:blip r:embed="rId6">
            <a:clrChange>
              <a:clrFrom>
                <a:srgbClr val="B7DB5A"/>
              </a:clrFrom>
              <a:clrTo>
                <a:srgbClr val="B7DB5A">
                  <a:alpha val="0"/>
                </a:srgbClr>
              </a:clrTo>
            </a:clrChange>
          </a:blip>
          <a:stretch>
            <a:fillRect/>
          </a:stretch>
        </p:blipFill>
        <p:spPr>
          <a:xfrm>
            <a:off x="5304077" y="-638822"/>
            <a:ext cx="7751316" cy="7255441"/>
          </a:xfrm>
          <a:prstGeom prst="rect">
            <a:avLst/>
          </a:prstGeom>
        </p:spPr>
      </p:pic>
    </p:spTree>
    <p:extLst>
      <p:ext uri="{BB962C8B-B14F-4D97-AF65-F5344CB8AC3E}">
        <p14:creationId xmlns:p14="http://schemas.microsoft.com/office/powerpoint/2010/main" val="2425115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Text Placeholder 3"/>
          <p:cNvSpPr>
            <a:spLocks noGrp="1"/>
          </p:cNvSpPr>
          <p:nvPr>
            <p:ph type="body" sz="half" idx="2"/>
          </p:nvPr>
        </p:nvSpPr>
        <p:spPr>
          <a:xfrm>
            <a:off x="52776" y="1399706"/>
            <a:ext cx="6498895" cy="4603028"/>
          </a:xfrm>
        </p:spPr>
        <p:txBody>
          <a:bodyPr anchor="ctr">
            <a:normAutofit/>
          </a:bodyPr>
          <a:lstStyle/>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Full recovery to pre-fire conditions has not yet occurred</a:t>
            </a:r>
          </a:p>
          <a:p>
            <a:pPr marL="34290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Cheatgrass </a:t>
            </a:r>
            <a:r>
              <a:rPr lang="en-US" sz="2400" dirty="0">
                <a:solidFill>
                  <a:schemeClr val="tx1">
                    <a:lumMod val="50000"/>
                    <a:lumOff val="50000"/>
                  </a:schemeClr>
                </a:solidFill>
              </a:rPr>
              <a:t>became further established in the combined Mule Butte/Crystal Fire </a:t>
            </a:r>
            <a:r>
              <a:rPr lang="en-US" sz="2400" dirty="0" smtClean="0">
                <a:solidFill>
                  <a:schemeClr val="tx1">
                    <a:lumMod val="50000"/>
                    <a:lumOff val="50000"/>
                  </a:schemeClr>
                </a:solidFill>
              </a:rPr>
              <a:t>area</a:t>
            </a:r>
            <a:endParaRPr lang="en-US" sz="2400" dirty="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r>
              <a:rPr lang="en-US" sz="2400" dirty="0" smtClean="0">
                <a:solidFill>
                  <a:schemeClr val="tx1">
                    <a:lumMod val="50000"/>
                    <a:lumOff val="50000"/>
                  </a:schemeClr>
                </a:solidFill>
              </a:rPr>
              <a:t> Variables have very low correlation to recovery in the Crystal fire study area</a:t>
            </a:r>
            <a:endParaRPr lang="en-US" sz="2400" dirty="0">
              <a:solidFill>
                <a:schemeClr val="tx1">
                  <a:lumMod val="50000"/>
                  <a:lumOff val="50000"/>
                </a:schemeClr>
              </a:solidFill>
            </a:endParaRPr>
          </a:p>
          <a:p>
            <a:pPr marL="342900" lvl="0" indent="-342900">
              <a:lnSpc>
                <a:spcPct val="100000"/>
              </a:lnSpc>
              <a:spcBef>
                <a:spcPts val="200"/>
              </a:spcBef>
              <a:buClr>
                <a:srgbClr val="57688F"/>
              </a:buClr>
              <a:buFont typeface="Webdings" panose="05030102010509060703" pitchFamily="18" charset="2"/>
              <a:buChar char="4"/>
            </a:pPr>
            <a:endParaRPr lang="en-US" sz="24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9172"/>
          <a:stretch/>
        </p:blipFill>
        <p:spPr>
          <a:xfrm>
            <a:off x="6551671" y="1195306"/>
            <a:ext cx="5363604" cy="4976894"/>
          </a:xfrm>
          <a:prstGeom prst="rect">
            <a:avLst/>
          </a:prstGeom>
        </p:spPr>
      </p:pic>
      <p:sp>
        <p:nvSpPr>
          <p:cNvPr id="6" name="TextBox 5"/>
          <p:cNvSpPr txBox="1"/>
          <p:nvPr/>
        </p:nvSpPr>
        <p:spPr>
          <a:xfrm>
            <a:off x="8999625" y="5864235"/>
            <a:ext cx="2915650" cy="276999"/>
          </a:xfrm>
          <a:prstGeom prst="rect">
            <a:avLst/>
          </a:prstGeom>
          <a:noFill/>
        </p:spPr>
        <p:txBody>
          <a:bodyPr wrap="square" rtlCol="0">
            <a:spAutoFit/>
          </a:bodyPr>
          <a:lstStyle/>
          <a:p>
            <a:r>
              <a:rPr lang="en-US" sz="1200" dirty="0" smtClean="0">
                <a:solidFill>
                  <a:schemeClr val="bg1"/>
                </a:solidFill>
              </a:rPr>
              <a:t>Image Credit: DEVELOP Idaho node</a:t>
            </a:r>
            <a:endParaRPr lang="en-US" sz="1200" dirty="0">
              <a:solidFill>
                <a:schemeClr val="bg1"/>
              </a:solidFill>
            </a:endParaRPr>
          </a:p>
        </p:txBody>
      </p:sp>
    </p:spTree>
    <p:extLst>
      <p:ext uri="{BB962C8B-B14F-4D97-AF65-F5344CB8AC3E}">
        <p14:creationId xmlns:p14="http://schemas.microsoft.com/office/powerpoint/2010/main" val="2008266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Text Placeholder 3"/>
          <p:cNvSpPr>
            <a:spLocks noGrp="1"/>
          </p:cNvSpPr>
          <p:nvPr>
            <p:ph type="body" sz="half" idx="2"/>
          </p:nvPr>
        </p:nvSpPr>
        <p:spPr>
          <a:xfrm>
            <a:off x="740081" y="977217"/>
            <a:ext cx="5245648" cy="5880783"/>
          </a:xfrm>
        </p:spPr>
        <p:txBody>
          <a:bodyPr anchor="ctr">
            <a:normAutofit/>
          </a:bodyPr>
          <a:lstStyle/>
          <a:p>
            <a:pPr marL="342900" indent="-342900">
              <a:spcBef>
                <a:spcPts val="200"/>
              </a:spcBef>
              <a:buClr>
                <a:srgbClr val="57688F"/>
              </a:buClr>
              <a:buFont typeface="Webdings" panose="05030102010509060703" pitchFamily="18" charset="2"/>
              <a:buChar char="4"/>
            </a:pPr>
            <a:r>
              <a:rPr lang="en-US" sz="2800" dirty="0" smtClean="0">
                <a:solidFill>
                  <a:schemeClr val="tx1">
                    <a:lumMod val="50000"/>
                    <a:lumOff val="50000"/>
                  </a:schemeClr>
                </a:solidFill>
              </a:rPr>
              <a:t>Idaho Disasters II</a:t>
            </a:r>
          </a:p>
          <a:p>
            <a:pPr marL="342900" indent="-342900">
              <a:spcBef>
                <a:spcPts val="200"/>
              </a:spcBef>
              <a:buClr>
                <a:srgbClr val="57688F"/>
              </a:buClr>
              <a:buFont typeface="Webdings" panose="05030102010509060703" pitchFamily="18" charset="2"/>
              <a:buChar char="4"/>
            </a:pPr>
            <a:endParaRPr lang="en-US" sz="2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a:solidFill>
                  <a:schemeClr val="tx1">
                    <a:lumMod val="50000"/>
                    <a:lumOff val="50000"/>
                  </a:schemeClr>
                </a:solidFill>
              </a:rPr>
              <a:t>A</a:t>
            </a:r>
            <a:r>
              <a:rPr lang="en-US" sz="1800" dirty="0" smtClean="0">
                <a:solidFill>
                  <a:schemeClr val="tx1">
                    <a:lumMod val="50000"/>
                    <a:lumOff val="50000"/>
                  </a:schemeClr>
                </a:solidFill>
              </a:rPr>
              <a:t>nalyze the recovery </a:t>
            </a:r>
            <a:r>
              <a:rPr lang="en-US" sz="1800" dirty="0">
                <a:solidFill>
                  <a:schemeClr val="tx1">
                    <a:lumMod val="50000"/>
                    <a:lumOff val="50000"/>
                  </a:schemeClr>
                </a:solidFill>
              </a:rPr>
              <a:t>of the Jefferson, Soda, and H</a:t>
            </a:r>
            <a:r>
              <a:rPr lang="en-US" sz="1800" dirty="0" smtClean="0">
                <a:solidFill>
                  <a:schemeClr val="tx1">
                    <a:lumMod val="50000"/>
                    <a:lumOff val="50000"/>
                  </a:schemeClr>
                </a:solidFill>
              </a:rPr>
              <a:t>enry’s Creek wildfires</a:t>
            </a:r>
          </a:p>
          <a:p>
            <a:pPr marL="800100" lvl="1" indent="-342900">
              <a:spcBef>
                <a:spcPts val="200"/>
              </a:spcBef>
              <a:buClr>
                <a:srgbClr val="57688F"/>
              </a:buClr>
              <a:buFont typeface="+mj-lt"/>
              <a:buAutoNum type="arabicPeriod"/>
            </a:pP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Post-fire vegetation </a:t>
            </a:r>
            <a:r>
              <a:rPr lang="en-US" sz="1800" dirty="0">
                <a:solidFill>
                  <a:schemeClr val="tx1">
                    <a:lumMod val="50000"/>
                    <a:lumOff val="50000"/>
                  </a:schemeClr>
                </a:solidFill>
              </a:rPr>
              <a:t>recovery variables will be assessed to determine </a:t>
            </a:r>
            <a:r>
              <a:rPr lang="en-US" sz="1800" dirty="0" err="1">
                <a:solidFill>
                  <a:schemeClr val="tx1">
                    <a:lumMod val="50000"/>
                    <a:lumOff val="50000"/>
                  </a:schemeClr>
                </a:solidFill>
              </a:rPr>
              <a:t>spatio</a:t>
            </a:r>
            <a:r>
              <a:rPr lang="en-US" sz="1800" dirty="0">
                <a:solidFill>
                  <a:schemeClr val="tx1">
                    <a:lumMod val="50000"/>
                    <a:lumOff val="50000"/>
                  </a:schemeClr>
                </a:solidFill>
              </a:rPr>
              <a:t>-temporal </a:t>
            </a:r>
            <a:r>
              <a:rPr lang="en-US" sz="1800" dirty="0" smtClean="0">
                <a:solidFill>
                  <a:schemeClr val="tx1">
                    <a:lumMod val="50000"/>
                    <a:lumOff val="50000"/>
                  </a:schemeClr>
                </a:solidFill>
              </a:rPr>
              <a:t>trends</a:t>
            </a:r>
          </a:p>
          <a:p>
            <a:pPr marL="800100" lvl="1" indent="-342900">
              <a:spcBef>
                <a:spcPts val="200"/>
              </a:spcBef>
              <a:buClr>
                <a:srgbClr val="57688F"/>
              </a:buClr>
              <a:buFont typeface="+mj-lt"/>
              <a:buAutoNum type="arabicPeriod"/>
            </a:pPr>
            <a:endParaRPr lang="en-US" sz="1800" dirty="0" smtClean="0">
              <a:solidFill>
                <a:schemeClr val="tx1">
                  <a:lumMod val="50000"/>
                  <a:lumOff val="50000"/>
                </a:schemeClr>
              </a:solidFill>
            </a:endParaRPr>
          </a:p>
          <a:p>
            <a:pPr marL="800100" lvl="1" indent="-342900">
              <a:spcBef>
                <a:spcPts val="200"/>
              </a:spcBef>
              <a:buClr>
                <a:srgbClr val="57688F"/>
              </a:buClr>
              <a:buFont typeface="+mj-lt"/>
              <a:buAutoNum type="arabicPeriod"/>
            </a:pPr>
            <a:r>
              <a:rPr lang="en-US" sz="1800" dirty="0" smtClean="0">
                <a:solidFill>
                  <a:schemeClr val="tx1">
                    <a:lumMod val="50000"/>
                    <a:lumOff val="50000"/>
                  </a:schemeClr>
                </a:solidFill>
              </a:rPr>
              <a:t>Help determine when areas could be </a:t>
            </a:r>
            <a:br>
              <a:rPr lang="en-US" sz="1800" dirty="0" smtClean="0">
                <a:solidFill>
                  <a:schemeClr val="tx1">
                    <a:lumMod val="50000"/>
                    <a:lumOff val="50000"/>
                  </a:schemeClr>
                </a:solidFill>
              </a:rPr>
            </a:br>
            <a:r>
              <a:rPr lang="en-US" sz="1800" dirty="0" smtClean="0">
                <a:solidFill>
                  <a:schemeClr val="tx1">
                    <a:lumMod val="50000"/>
                    <a:lumOff val="50000"/>
                  </a:schemeClr>
                </a:solidFill>
              </a:rPr>
              <a:t>available for livestock grazing and wildlife habitats.</a:t>
            </a:r>
          </a:p>
          <a:p>
            <a:pPr marL="342900" indent="-342900">
              <a:spcBef>
                <a:spcPts val="200"/>
              </a:spcBef>
              <a:buClr>
                <a:srgbClr val="57688F"/>
              </a:buClr>
              <a:buFont typeface="Webdings" panose="05030102010509060703" pitchFamily="18" charset="2"/>
              <a:buChar char="4"/>
            </a:pPr>
            <a:endParaRPr lang="en-US" dirty="0" smtClean="0">
              <a:solidFill>
                <a:schemeClr val="tx1">
                  <a:lumMod val="50000"/>
                  <a:lumOff val="50000"/>
                </a:schemeClr>
              </a:solidFill>
            </a:endParaRPr>
          </a:p>
          <a:p>
            <a:pPr marL="342900" indent="-342900">
              <a:spcBef>
                <a:spcPts val="200"/>
              </a:spcBef>
              <a:buClr>
                <a:srgbClr val="57688F"/>
              </a:buClr>
              <a:buFont typeface="Webdings" panose="05030102010509060703" pitchFamily="18" charset="2"/>
              <a:buChar char="4"/>
            </a:pPr>
            <a:endParaRPr lang="en-US" dirty="0"/>
          </a:p>
          <a:p>
            <a:pPr marL="342900" indent="-342900">
              <a:spcBef>
                <a:spcPts val="200"/>
              </a:spcBef>
              <a:buClr>
                <a:srgbClr val="57688F"/>
              </a:buClr>
              <a:buFont typeface="Webdings" panose="05030102010509060703" pitchFamily="18" charset="2"/>
              <a:buChar char="4"/>
            </a:pPr>
            <a:endParaRPr lang="en-US" dirty="0" smtClean="0"/>
          </a:p>
          <a:p>
            <a:endParaRPr lang="en-US" dirty="0"/>
          </a:p>
        </p:txBody>
      </p:sp>
      <p:grpSp>
        <p:nvGrpSpPr>
          <p:cNvPr id="7" name="Group 6"/>
          <p:cNvGrpSpPr/>
          <p:nvPr/>
        </p:nvGrpSpPr>
        <p:grpSpPr>
          <a:xfrm>
            <a:off x="8780146" y="4092093"/>
            <a:ext cx="3411854" cy="2485068"/>
            <a:chOff x="8780146" y="3877779"/>
            <a:chExt cx="3411854" cy="2485068"/>
          </a:xfrm>
        </p:grpSpPr>
        <p:sp>
          <p:nvSpPr>
            <p:cNvPr id="10" name="TextBox 9"/>
            <p:cNvSpPr txBox="1"/>
            <p:nvPr/>
          </p:nvSpPr>
          <p:spPr>
            <a:xfrm>
              <a:off x="8780146" y="5993515"/>
              <a:ext cx="3411854" cy="369332"/>
            </a:xfrm>
            <a:prstGeom prst="rect">
              <a:avLst/>
            </a:prstGeom>
            <a:noFill/>
          </p:spPr>
          <p:txBody>
            <a:bodyPr wrap="square" rtlCol="0">
              <a:spAutoFit/>
            </a:bodyPr>
            <a:lstStyle/>
            <a:p>
              <a:pPr algn="ctr"/>
              <a:r>
                <a:rPr lang="en-US" smtClean="0"/>
                <a:t>Henry’s </a:t>
              </a:r>
              <a:r>
                <a:rPr lang="en-US" dirty="0" smtClean="0"/>
                <a:t>Creek Fire (2016)</a:t>
              </a:r>
              <a:endParaRPr lang="en-US" dirty="0"/>
            </a:p>
          </p:txBody>
        </p:sp>
        <p:pic>
          <p:nvPicPr>
            <p:cNvPr id="3" name="Picture 2"/>
            <p:cNvPicPr>
              <a:picLocks noChangeAspect="1"/>
            </p:cNvPicPr>
            <p:nvPr/>
          </p:nvPicPr>
          <p:blipFill rotWithShape="1">
            <a:blip r:embed="rId3">
              <a:clrChange>
                <a:clrFrom>
                  <a:srgbClr val="FEFFFF"/>
                </a:clrFrom>
                <a:clrTo>
                  <a:srgbClr val="FEFFFF">
                    <a:alpha val="0"/>
                  </a:srgbClr>
                </a:clrTo>
              </a:clrChange>
            </a:blip>
            <a:srcRect b="12088"/>
            <a:stretch/>
          </p:blipFill>
          <p:spPr>
            <a:xfrm>
              <a:off x="9102047" y="3877779"/>
              <a:ext cx="2622709" cy="1472091"/>
            </a:xfrm>
            <a:prstGeom prst="rect">
              <a:avLst/>
            </a:prstGeom>
          </p:spPr>
        </p:pic>
      </p:grpSp>
      <p:grpSp>
        <p:nvGrpSpPr>
          <p:cNvPr id="5" name="Group 4"/>
          <p:cNvGrpSpPr/>
          <p:nvPr/>
        </p:nvGrpSpPr>
        <p:grpSpPr>
          <a:xfrm>
            <a:off x="6659034" y="3241055"/>
            <a:ext cx="2428725" cy="3326353"/>
            <a:chOff x="6673322" y="240656"/>
            <a:chExt cx="2428725" cy="3326353"/>
          </a:xfrm>
        </p:grpSpPr>
        <p:pic>
          <p:nvPicPr>
            <p:cNvPr id="14" name="Picture 13"/>
            <p:cNvPicPr>
              <a:picLocks noChangeAspect="1"/>
            </p:cNvPicPr>
            <p:nvPr/>
          </p:nvPicPr>
          <p:blipFill>
            <a:blip r:embed="rId4">
              <a:clrChange>
                <a:clrFrom>
                  <a:srgbClr val="FEFFFF"/>
                </a:clrFrom>
                <a:clrTo>
                  <a:srgbClr val="FEFFFF">
                    <a:alpha val="0"/>
                  </a:srgbClr>
                </a:clrTo>
              </a:clrChange>
            </a:blip>
            <a:stretch>
              <a:fillRect/>
            </a:stretch>
          </p:blipFill>
          <p:spPr>
            <a:xfrm>
              <a:off x="6673322" y="240656"/>
              <a:ext cx="2428725" cy="2697503"/>
            </a:xfrm>
            <a:prstGeom prst="rect">
              <a:avLst/>
            </a:prstGeom>
          </p:spPr>
        </p:pic>
        <p:sp>
          <p:nvSpPr>
            <p:cNvPr id="16" name="TextBox 15"/>
            <p:cNvSpPr txBox="1"/>
            <p:nvPr/>
          </p:nvSpPr>
          <p:spPr>
            <a:xfrm>
              <a:off x="7073900" y="3197677"/>
              <a:ext cx="1500049" cy="369332"/>
            </a:xfrm>
            <a:prstGeom prst="rect">
              <a:avLst/>
            </a:prstGeom>
            <a:noFill/>
          </p:spPr>
          <p:txBody>
            <a:bodyPr wrap="square" rtlCol="0">
              <a:spAutoFit/>
            </a:bodyPr>
            <a:lstStyle/>
            <a:p>
              <a:r>
                <a:rPr lang="en-US" dirty="0" smtClean="0"/>
                <a:t>Soda (2015)</a:t>
              </a:r>
              <a:endParaRPr lang="en-US" dirty="0"/>
            </a:p>
          </p:txBody>
        </p:sp>
      </p:grpSp>
      <p:grpSp>
        <p:nvGrpSpPr>
          <p:cNvPr id="8" name="Group 7"/>
          <p:cNvGrpSpPr/>
          <p:nvPr/>
        </p:nvGrpSpPr>
        <p:grpSpPr>
          <a:xfrm>
            <a:off x="6043896" y="474300"/>
            <a:ext cx="3314321" cy="2791262"/>
            <a:chOff x="5886728" y="3546130"/>
            <a:chExt cx="3314321" cy="2791262"/>
          </a:xfrm>
        </p:grpSpPr>
        <p:sp>
          <p:nvSpPr>
            <p:cNvPr id="11" name="TextBox 10"/>
            <p:cNvSpPr txBox="1"/>
            <p:nvPr/>
          </p:nvSpPr>
          <p:spPr>
            <a:xfrm>
              <a:off x="6118068" y="5968060"/>
              <a:ext cx="2946610" cy="369332"/>
            </a:xfrm>
            <a:prstGeom prst="rect">
              <a:avLst/>
            </a:prstGeom>
            <a:noFill/>
          </p:spPr>
          <p:txBody>
            <a:bodyPr wrap="square" rtlCol="0">
              <a:spAutoFit/>
            </a:bodyPr>
            <a:lstStyle/>
            <a:p>
              <a:pPr algn="ctr"/>
              <a:r>
                <a:rPr lang="en-US" dirty="0" smtClean="0"/>
                <a:t>Crystal (2006) </a:t>
              </a:r>
              <a:endParaRPr lang="en-US" dirty="0"/>
            </a:p>
          </p:txBody>
        </p:sp>
        <p:pic>
          <p:nvPicPr>
            <p:cNvPr id="18" name="Picture 17"/>
            <p:cNvPicPr>
              <a:picLocks noChangeAspect="1"/>
            </p:cNvPicPr>
            <p:nvPr/>
          </p:nvPicPr>
          <p:blipFill>
            <a:blip r:embed="rId5">
              <a:clrChange>
                <a:clrFrom>
                  <a:srgbClr val="FEFFFF"/>
                </a:clrFrom>
                <a:clrTo>
                  <a:srgbClr val="FEFFFF">
                    <a:alpha val="0"/>
                  </a:srgbClr>
                </a:clrTo>
              </a:clrChange>
            </a:blip>
            <a:stretch>
              <a:fillRect/>
            </a:stretch>
          </p:blipFill>
          <p:spPr>
            <a:xfrm>
              <a:off x="5886728" y="3546130"/>
              <a:ext cx="3314321" cy="2606596"/>
            </a:xfrm>
            <a:prstGeom prst="rect">
              <a:avLst/>
            </a:prstGeom>
          </p:spPr>
        </p:pic>
      </p:grpSp>
      <p:grpSp>
        <p:nvGrpSpPr>
          <p:cNvPr id="6" name="Group 5"/>
          <p:cNvGrpSpPr/>
          <p:nvPr/>
        </p:nvGrpSpPr>
        <p:grpSpPr>
          <a:xfrm>
            <a:off x="9064678" y="964069"/>
            <a:ext cx="3285678" cy="2274328"/>
            <a:chOff x="9064678" y="1292681"/>
            <a:chExt cx="3285678" cy="2274328"/>
          </a:xfrm>
        </p:grpSpPr>
        <p:sp>
          <p:nvSpPr>
            <p:cNvPr id="12" name="TextBox 11"/>
            <p:cNvSpPr txBox="1"/>
            <p:nvPr/>
          </p:nvSpPr>
          <p:spPr>
            <a:xfrm>
              <a:off x="9201049" y="3197677"/>
              <a:ext cx="2583169" cy="369332"/>
            </a:xfrm>
            <a:prstGeom prst="rect">
              <a:avLst/>
            </a:prstGeom>
            <a:noFill/>
          </p:spPr>
          <p:txBody>
            <a:bodyPr wrap="square" rtlCol="0">
              <a:spAutoFit/>
            </a:bodyPr>
            <a:lstStyle/>
            <a:p>
              <a:pPr algn="ctr"/>
              <a:r>
                <a:rPr lang="en-US" dirty="0" smtClean="0"/>
                <a:t>Jefferson (2010)</a:t>
              </a:r>
              <a:endParaRPr lang="en-US" dirty="0"/>
            </a:p>
          </p:txBody>
        </p:sp>
        <p:pic>
          <p:nvPicPr>
            <p:cNvPr id="19" name="Picture 18"/>
            <p:cNvPicPr>
              <a:picLocks noChangeAspect="1"/>
            </p:cNvPicPr>
            <p:nvPr/>
          </p:nvPicPr>
          <p:blipFill>
            <a:blip r:embed="rId6">
              <a:clrChange>
                <a:clrFrom>
                  <a:srgbClr val="FEFFFF"/>
                </a:clrFrom>
                <a:clrTo>
                  <a:srgbClr val="FEFFFF">
                    <a:alpha val="0"/>
                  </a:srgbClr>
                </a:clrTo>
              </a:clrChange>
            </a:blip>
            <a:stretch>
              <a:fillRect/>
            </a:stretch>
          </p:blipFill>
          <p:spPr>
            <a:xfrm>
              <a:off x="9064678" y="1292681"/>
              <a:ext cx="3285678" cy="1879541"/>
            </a:xfrm>
            <a:prstGeom prst="rect">
              <a:avLst/>
            </a:prstGeom>
          </p:spPr>
        </p:pic>
      </p:grpSp>
    </p:spTree>
    <p:extLst>
      <p:ext uri="{BB962C8B-B14F-4D97-AF65-F5344CB8AC3E}">
        <p14:creationId xmlns:p14="http://schemas.microsoft.com/office/powerpoint/2010/main" val="4236271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4" name="Text Placeholder 3"/>
          <p:cNvSpPr>
            <a:spLocks noGrp="1"/>
          </p:cNvSpPr>
          <p:nvPr>
            <p:ph type="body" sz="half" idx="2"/>
          </p:nvPr>
        </p:nvSpPr>
        <p:spPr>
          <a:xfrm>
            <a:off x="577969" y="749524"/>
            <a:ext cx="4390439" cy="5880783"/>
          </a:xfrm>
        </p:spPr>
        <p:txBody>
          <a:bodyPr anchor="ctr">
            <a:normAutofit/>
          </a:bodyPr>
          <a:lstStyle/>
          <a:p>
            <a:pPr lvl="1">
              <a:spcBef>
                <a:spcPts val="200"/>
              </a:spcBef>
              <a:spcAft>
                <a:spcPts val="600"/>
              </a:spcAft>
              <a:buClr>
                <a:srgbClr val="586991"/>
              </a:buClr>
            </a:pPr>
            <a:endParaRPr lang="en-US" sz="2400" b="1" dirty="0" smtClean="0">
              <a:solidFill>
                <a:srgbClr val="E7E6E6">
                  <a:lumMod val="50000"/>
                </a:srgbClr>
              </a:solidFill>
              <a:latin typeface="Century Gothic" panose="020F0302020204030204"/>
            </a:endParaRPr>
          </a:p>
          <a:p>
            <a:pPr marL="342900" indent="-342900">
              <a:spcBef>
                <a:spcPts val="200"/>
              </a:spcBef>
              <a:buClr>
                <a:srgbClr val="57688F"/>
              </a:buClr>
              <a:buFont typeface="Webdings" panose="05030102010509060703" pitchFamily="18" charset="2"/>
              <a:buChar char="4"/>
            </a:pPr>
            <a:r>
              <a:rPr lang="en-US" sz="2400" dirty="0">
                <a:solidFill>
                  <a:srgbClr val="E7E6E6">
                    <a:lumMod val="50000"/>
                  </a:srgbClr>
                </a:solidFill>
              </a:rPr>
              <a:t>S</a:t>
            </a:r>
            <a:r>
              <a:rPr lang="en-US" sz="2400" dirty="0" smtClean="0">
                <a:solidFill>
                  <a:srgbClr val="E7E6E6">
                    <a:lumMod val="50000"/>
                  </a:srgbClr>
                </a:solidFill>
              </a:rPr>
              <a:t>agebrush steppe ecosystem</a:t>
            </a:r>
          </a:p>
          <a:p>
            <a:pPr>
              <a:spcBef>
                <a:spcPts val="200"/>
              </a:spcBef>
              <a:buClr>
                <a:srgbClr val="57688F"/>
              </a:buClr>
            </a:pPr>
            <a:endParaRPr lang="en-US" sz="24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400" dirty="0" smtClean="0">
                <a:solidFill>
                  <a:srgbClr val="E7E6E6">
                    <a:lumMod val="50000"/>
                  </a:srgbClr>
                </a:solidFill>
              </a:rPr>
              <a:t>Economic and recreational benefits</a:t>
            </a:r>
            <a:endParaRPr lang="en-US" sz="2400" dirty="0">
              <a:solidFill>
                <a:srgbClr val="E7E6E6">
                  <a:lumMod val="50000"/>
                </a:srgbClr>
              </a:solidFill>
            </a:endParaRPr>
          </a:p>
          <a:p>
            <a:pPr marL="342900" indent="-342900">
              <a:spcBef>
                <a:spcPts val="200"/>
              </a:spcBef>
              <a:buClr>
                <a:srgbClr val="57688F"/>
              </a:buClr>
              <a:buFont typeface="Webdings" panose="05030102010509060703" pitchFamily="18" charset="2"/>
              <a:buChar char="4"/>
            </a:pPr>
            <a:endParaRPr lang="en-US" sz="24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400" dirty="0" smtClean="0">
                <a:solidFill>
                  <a:srgbClr val="E7E6E6">
                    <a:lumMod val="50000"/>
                  </a:srgbClr>
                </a:solidFill>
              </a:rPr>
              <a:t>Increasing wildfire frequency</a:t>
            </a:r>
            <a:endParaRPr lang="en-US" sz="2400" i="1" dirty="0">
              <a:solidFill>
                <a:srgbClr val="E7E6E6">
                  <a:lumMod val="50000"/>
                </a:srgbClr>
              </a:solidFill>
            </a:endParaRPr>
          </a:p>
        </p:txBody>
      </p:sp>
      <p:sp>
        <p:nvSpPr>
          <p:cNvPr id="6" name="TextBox 5"/>
          <p:cNvSpPr txBox="1"/>
          <p:nvPr/>
        </p:nvSpPr>
        <p:spPr>
          <a:xfrm>
            <a:off x="10009187" y="6535282"/>
            <a:ext cx="3355675" cy="276999"/>
          </a:xfrm>
          <a:prstGeom prst="rect">
            <a:avLst/>
          </a:prstGeom>
          <a:noFill/>
        </p:spPr>
        <p:txBody>
          <a:bodyPr wrap="square" rtlCol="0">
            <a:spAutoFit/>
          </a:bodyPr>
          <a:lstStyle/>
          <a:p>
            <a:r>
              <a:rPr lang="en-US" sz="1200" dirty="0">
                <a:solidFill>
                  <a:schemeClr val="bg1"/>
                </a:solidFill>
              </a:rPr>
              <a:t>I</a:t>
            </a:r>
            <a:r>
              <a:rPr lang="en-US" sz="1200" dirty="0" smtClean="0">
                <a:solidFill>
                  <a:schemeClr val="bg1"/>
                </a:solidFill>
              </a:rPr>
              <a:t>mage Credit: Dawn </a:t>
            </a:r>
            <a:r>
              <a:rPr lang="en-US" sz="1200" dirty="0" err="1" smtClean="0">
                <a:solidFill>
                  <a:schemeClr val="bg1"/>
                </a:solidFill>
              </a:rPr>
              <a:t>Ellner</a:t>
            </a:r>
            <a:endParaRPr lang="en-US" sz="1200"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74" r="19876"/>
          <a:stretch/>
        </p:blipFill>
        <p:spPr>
          <a:xfrm>
            <a:off x="5969932" y="1076961"/>
            <a:ext cx="6222068" cy="5781040"/>
          </a:xfrm>
          <a:prstGeom prst="rect">
            <a:avLst/>
          </a:prstGeom>
        </p:spPr>
      </p:pic>
      <p:sp>
        <p:nvSpPr>
          <p:cNvPr id="8" name="TextBox 7"/>
          <p:cNvSpPr txBox="1"/>
          <p:nvPr/>
        </p:nvSpPr>
        <p:spPr>
          <a:xfrm>
            <a:off x="10413402" y="6535281"/>
            <a:ext cx="3959524" cy="276999"/>
          </a:xfrm>
          <a:prstGeom prst="rect">
            <a:avLst/>
          </a:prstGeom>
          <a:noFill/>
        </p:spPr>
        <p:txBody>
          <a:bodyPr wrap="square" rtlCol="0">
            <a:spAutoFit/>
          </a:bodyPr>
          <a:lstStyle/>
          <a:p>
            <a:r>
              <a:rPr lang="en-US" sz="1200" dirty="0" smtClean="0">
                <a:solidFill>
                  <a:schemeClr val="bg1"/>
                </a:solidFill>
              </a:rPr>
              <a:t>Image Credit: BLM</a:t>
            </a:r>
            <a:endParaRPr lang="en-US" sz="1200" dirty="0">
              <a:solidFill>
                <a:schemeClr val="bg1"/>
              </a:solidFill>
            </a:endParaRPr>
          </a:p>
        </p:txBody>
      </p:sp>
    </p:spTree>
    <p:extLst>
      <p:ext uri="{BB962C8B-B14F-4D97-AF65-F5344CB8AC3E}">
        <p14:creationId xmlns:p14="http://schemas.microsoft.com/office/powerpoint/2010/main" val="2699128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000125" y="365124"/>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57688F"/>
                </a:solidFill>
                <a:latin typeface="Century Gothic" panose="020B0502020202020204" pitchFamily="34" charset="0"/>
                <a:ea typeface="+mj-ea"/>
                <a:cs typeface="+mj-cs"/>
              </a:defRPr>
            </a:lvl1pPr>
          </a:lstStyle>
          <a:p>
            <a:r>
              <a:rPr lang="en-US" smtClean="0"/>
              <a:t>Acknowledgements </a:t>
            </a:r>
            <a:endParaRPr lang="en-US" dirty="0"/>
          </a:p>
        </p:txBody>
      </p:sp>
      <p:sp>
        <p:nvSpPr>
          <p:cNvPr id="17" name="Text Placeholder 3"/>
          <p:cNvSpPr>
            <a:spLocks noGrp="1"/>
          </p:cNvSpPr>
          <p:nvPr>
            <p:ph type="body" sz="half" idx="4294967295"/>
          </p:nvPr>
        </p:nvSpPr>
        <p:spPr>
          <a:xfrm>
            <a:off x="742022" y="977217"/>
            <a:ext cx="7381251" cy="5880783"/>
          </a:xfrm>
          <a:prstGeom prst="rect">
            <a:avLst/>
          </a:prstGeom>
        </p:spPr>
        <p:txBody>
          <a:bodyPr>
            <a:normAutofit/>
          </a:bodyPr>
          <a:lstStyle/>
          <a:p>
            <a:pPr>
              <a:spcBef>
                <a:spcPts val="1200"/>
              </a:spcBef>
            </a:pPr>
            <a:endParaRPr lang="en-US" dirty="0" smtClean="0">
              <a:solidFill>
                <a:schemeClr val="tx1">
                  <a:lumMod val="75000"/>
                </a:schemeClr>
              </a:solidFill>
            </a:endParaRPr>
          </a:p>
          <a:p>
            <a:pPr>
              <a:spcBef>
                <a:spcPts val="1200"/>
              </a:spcBef>
            </a:pPr>
            <a:r>
              <a:rPr lang="en-US" sz="1800" dirty="0" smtClean="0">
                <a:solidFill>
                  <a:schemeClr val="tx1">
                    <a:lumMod val="75000"/>
                  </a:schemeClr>
                </a:solidFill>
              </a:rPr>
              <a:t>Science Advisors:</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Keith Weber (GIS Training and Research Center at ISU)</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Joseph Spruce (NASA, Langley Research Center)</a:t>
            </a:r>
          </a:p>
          <a:p>
            <a:pPr marL="342900" lvl="0" indent="-342900">
              <a:lnSpc>
                <a:spcPct val="100000"/>
              </a:lnSpc>
              <a:spcBef>
                <a:spcPts val="200"/>
              </a:spcBef>
              <a:buClr>
                <a:srgbClr val="57688F"/>
              </a:buClr>
              <a:buFont typeface="Webdings" panose="05030102010509060703" pitchFamily="18" charset="2"/>
              <a:buChar char="4"/>
            </a:pPr>
            <a:endParaRPr lang="en-US" sz="1800" dirty="0" smtClean="0">
              <a:solidFill>
                <a:schemeClr val="tx1">
                  <a:lumMod val="75000"/>
                </a:schemeClr>
              </a:solidFill>
            </a:endParaRPr>
          </a:p>
          <a:p>
            <a:pPr>
              <a:lnSpc>
                <a:spcPct val="100000"/>
              </a:lnSpc>
              <a:spcBef>
                <a:spcPts val="1200"/>
              </a:spcBef>
            </a:pPr>
            <a:r>
              <a:rPr lang="en-US" sz="1800" dirty="0" smtClean="0">
                <a:solidFill>
                  <a:schemeClr val="tx1">
                    <a:lumMod val="75000"/>
                  </a:schemeClr>
                </a:solidFill>
              </a:rPr>
              <a:t>Partners: </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Karen Krause, BLM Natural Resource Specialist</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Patrick E. Clark, USDA Range Scientist</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Scott Bergen, IDFG Principal Wildlife Research Biologist</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schemeClr val="tx1">
                    <a:lumMod val="75000"/>
                  </a:schemeClr>
                </a:solidFill>
              </a:rPr>
              <a:t>Ryan Walker, IDFG Biologist </a:t>
            </a:r>
          </a:p>
          <a:p>
            <a:pPr lvl="0">
              <a:lnSpc>
                <a:spcPct val="100000"/>
              </a:lnSpc>
              <a:spcBef>
                <a:spcPts val="200"/>
              </a:spcBef>
              <a:buClr>
                <a:srgbClr val="57688F"/>
              </a:buClr>
            </a:pPr>
            <a:endParaRPr lang="en-US" sz="1800" dirty="0" smtClean="0">
              <a:solidFill>
                <a:schemeClr val="tx1">
                  <a:lumMod val="75000"/>
                </a:schemeClr>
              </a:solidFill>
            </a:endParaRPr>
          </a:p>
          <a:p>
            <a:pPr lvl="0">
              <a:lnSpc>
                <a:spcPct val="100000"/>
              </a:lnSpc>
              <a:spcBef>
                <a:spcPts val="200"/>
              </a:spcBef>
              <a:buClr>
                <a:srgbClr val="57688F"/>
              </a:buClr>
            </a:pPr>
            <a:r>
              <a:rPr lang="en-US" sz="1800" dirty="0" smtClean="0">
                <a:solidFill>
                  <a:schemeClr val="tx1">
                    <a:lumMod val="75000"/>
                  </a:schemeClr>
                </a:solidFill>
              </a:rPr>
              <a:t>Idaho DEVELOP node:</a:t>
            </a:r>
          </a:p>
          <a:p>
            <a:pPr marL="342900" lvl="0" indent="-342900">
              <a:lnSpc>
                <a:spcPct val="100000"/>
              </a:lnSpc>
              <a:spcBef>
                <a:spcPts val="200"/>
              </a:spcBef>
              <a:buClr>
                <a:srgbClr val="57688F"/>
              </a:buClr>
              <a:buFont typeface="Webdings" panose="05030102010509060703" pitchFamily="18" charset="2"/>
              <a:buChar char="4"/>
            </a:pPr>
            <a:r>
              <a:rPr lang="en-US" sz="1800" dirty="0" err="1" smtClean="0">
                <a:solidFill>
                  <a:prstClr val="black">
                    <a:lumMod val="75000"/>
                  </a:prstClr>
                </a:solidFill>
              </a:rPr>
              <a:t>Courntney</a:t>
            </a:r>
            <a:r>
              <a:rPr lang="en-US" sz="1800" dirty="0" smtClean="0">
                <a:solidFill>
                  <a:prstClr val="black">
                    <a:lumMod val="75000"/>
                  </a:prstClr>
                </a:solidFill>
              </a:rPr>
              <a:t> </a:t>
            </a:r>
            <a:r>
              <a:rPr lang="en-US" sz="1800" dirty="0" err="1" smtClean="0">
                <a:solidFill>
                  <a:prstClr val="black">
                    <a:lumMod val="75000"/>
                  </a:prstClr>
                </a:solidFill>
              </a:rPr>
              <a:t>Ohr</a:t>
            </a:r>
            <a:r>
              <a:rPr lang="en-US" sz="1800" dirty="0" smtClean="0">
                <a:solidFill>
                  <a:prstClr val="black">
                    <a:lumMod val="75000"/>
                  </a:prstClr>
                </a:solidFill>
              </a:rPr>
              <a:t>, Center Lead</a:t>
            </a:r>
          </a:p>
          <a:p>
            <a:pPr marL="342900" lvl="0" indent="-342900">
              <a:lnSpc>
                <a:spcPct val="100000"/>
              </a:lnSpc>
              <a:spcBef>
                <a:spcPts val="200"/>
              </a:spcBef>
              <a:buClr>
                <a:srgbClr val="57688F"/>
              </a:buClr>
              <a:buFont typeface="Webdings" panose="05030102010509060703" pitchFamily="18" charset="2"/>
              <a:buChar char="4"/>
            </a:pPr>
            <a:r>
              <a:rPr lang="en-US" sz="1800" dirty="0" smtClean="0">
                <a:solidFill>
                  <a:prstClr val="black">
                    <a:lumMod val="75000"/>
                  </a:prstClr>
                </a:solidFill>
              </a:rPr>
              <a:t>Caitlin Toner, Assistant Center Lead</a:t>
            </a:r>
            <a:endParaRPr lang="en-US" sz="1800" dirty="0">
              <a:solidFill>
                <a:prstClr val="black">
                  <a:lumMod val="75000"/>
                </a:prstClr>
              </a:solidFill>
            </a:endParaRPr>
          </a:p>
          <a:p>
            <a:pPr lvl="0">
              <a:lnSpc>
                <a:spcPct val="100000"/>
              </a:lnSpc>
              <a:spcBef>
                <a:spcPts val="200"/>
              </a:spcBef>
              <a:buClr>
                <a:srgbClr val="57688F"/>
              </a:buClr>
            </a:pPr>
            <a:endParaRPr lang="en-US" dirty="0" smtClean="0">
              <a:solidFill>
                <a:schemeClr val="tx1">
                  <a:lumMod val="75000"/>
                </a:schemeClr>
              </a:solidFill>
            </a:endParaRPr>
          </a:p>
          <a:p>
            <a:pPr lvl="0">
              <a:lnSpc>
                <a:spcPct val="100000"/>
              </a:lnSpc>
              <a:spcBef>
                <a:spcPts val="200"/>
              </a:spcBef>
              <a:buClr>
                <a:srgbClr val="57688F"/>
              </a:buClr>
            </a:pPr>
            <a:endParaRPr lang="en-US" dirty="0" smtClean="0">
              <a:solidFill>
                <a:schemeClr val="tx1">
                  <a:lumMod val="75000"/>
                </a:schemeClr>
              </a:solidFill>
            </a:endParaRPr>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5529" y="3340394"/>
            <a:ext cx="4687313" cy="479425"/>
          </a:xfrm>
        </p:spPr>
        <p:txBody>
          <a:bodyPr>
            <a:noAutofit/>
          </a:bodyPr>
          <a:lstStyle/>
          <a:p>
            <a:pPr algn="ctr"/>
            <a:r>
              <a:rPr lang="en-US" sz="7200" dirty="0" smtClean="0"/>
              <a:t>Questions</a:t>
            </a:r>
            <a:endParaRPr lang="en-US" sz="7200" dirty="0"/>
          </a:p>
        </p:txBody>
      </p:sp>
      <p:sp>
        <p:nvSpPr>
          <p:cNvPr id="9" name="TextBox 8"/>
          <p:cNvSpPr txBox="1"/>
          <p:nvPr/>
        </p:nvSpPr>
        <p:spPr>
          <a:xfrm rot="21322641">
            <a:off x="7708076" y="973790"/>
            <a:ext cx="1111625" cy="3154710"/>
          </a:xfrm>
          <a:prstGeom prst="rect">
            <a:avLst/>
          </a:prstGeom>
          <a:noFill/>
        </p:spPr>
        <p:txBody>
          <a:bodyPr wrap="square" rtlCol="0">
            <a:spAutoFit/>
            <a:scene3d>
              <a:camera prst="isometricBottomDown"/>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5" name="TextBox 4"/>
          <p:cNvSpPr txBox="1"/>
          <p:nvPr/>
        </p:nvSpPr>
        <p:spPr>
          <a:xfrm rot="1456983">
            <a:off x="5893107" y="89018"/>
            <a:ext cx="1111625" cy="3154710"/>
          </a:xfrm>
          <a:prstGeom prst="rect">
            <a:avLst/>
          </a:prstGeom>
          <a:noFill/>
        </p:spPr>
        <p:txBody>
          <a:bodyPr wrap="square" rtlCol="0">
            <a:spAutoFit/>
            <a:scene3d>
              <a:camera prst="perspectiveContrastingRightFacing"/>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2" name="TextBox 11"/>
          <p:cNvSpPr txBox="1"/>
          <p:nvPr/>
        </p:nvSpPr>
        <p:spPr>
          <a:xfrm rot="20413631">
            <a:off x="3907613" y="95028"/>
            <a:ext cx="1111625" cy="3154710"/>
          </a:xfrm>
          <a:prstGeom prst="rect">
            <a:avLst/>
          </a:prstGeom>
          <a:noFill/>
        </p:spPr>
        <p:txBody>
          <a:bodyPr wrap="square" rtlCol="0">
            <a:spAutoFit/>
            <a:scene3d>
              <a:camera prst="perspectiveHeroicExtremeLeftFacing"/>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107045" y="665109"/>
            <a:ext cx="1111625" cy="3154710"/>
          </a:xfrm>
          <a:prstGeom prst="rect">
            <a:avLst/>
          </a:prstGeom>
          <a:noFill/>
        </p:spPr>
        <p:txBody>
          <a:bodyPr wrap="square" rtlCol="0">
            <a:spAutoFit/>
            <a:scene3d>
              <a:camera prst="isometricTopUp"/>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4" name="TextBox 13"/>
          <p:cNvSpPr txBox="1"/>
          <p:nvPr/>
        </p:nvSpPr>
        <p:spPr>
          <a:xfrm rot="12583088">
            <a:off x="3184068" y="3867041"/>
            <a:ext cx="1111625" cy="3154710"/>
          </a:xfrm>
          <a:prstGeom prst="rect">
            <a:avLst/>
          </a:prstGeom>
          <a:noFill/>
        </p:spPr>
        <p:txBody>
          <a:bodyPr wrap="square" rtlCol="0">
            <a:spAutoFit/>
            <a:scene3d>
              <a:camera prst="perspectiveRight"/>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
        <p:nvSpPr>
          <p:cNvPr id="15" name="TextBox 14"/>
          <p:cNvSpPr txBox="1"/>
          <p:nvPr/>
        </p:nvSpPr>
        <p:spPr>
          <a:xfrm rot="9543722">
            <a:off x="7807030" y="3674572"/>
            <a:ext cx="1111625" cy="3154710"/>
          </a:xfrm>
          <a:prstGeom prst="rect">
            <a:avLst/>
          </a:prstGeom>
          <a:noFill/>
        </p:spPr>
        <p:txBody>
          <a:bodyPr wrap="square" rtlCol="0">
            <a:spAutoFit/>
            <a:scene3d>
              <a:camera prst="perspectiveRight"/>
              <a:lightRig rig="threePt" dir="t"/>
            </a:scene3d>
            <a:sp3d extrusionH="57150">
              <a:bevelT w="69850" h="38100" prst="cross"/>
            </a:sp3d>
          </a:bodyPr>
          <a:lstStyle/>
          <a:p>
            <a:r>
              <a:rPr lang="en-US" sz="19900" b="1" dirty="0" smtClean="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endParaRPr lang="en-US" sz="19900" b="1" dirty="0">
              <a:ln w="9525">
                <a:solidFill>
                  <a:schemeClr val="bg1"/>
                </a:solidFill>
                <a:prstDash val="solid"/>
              </a:ln>
              <a:solidFill>
                <a:srgbClr val="57688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54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59629" y="3035594"/>
            <a:ext cx="5239871" cy="479425"/>
          </a:xfrm>
        </p:spPr>
        <p:txBody>
          <a:bodyPr>
            <a:noAutofit/>
          </a:bodyPr>
          <a:lstStyle/>
          <a:p>
            <a:pPr algn="ctr"/>
            <a:r>
              <a:rPr lang="en-US" sz="7200" dirty="0" smtClean="0"/>
              <a:t>Supporting Figures</a:t>
            </a:r>
            <a:endParaRPr lang="en-US" sz="7200" dirty="0"/>
          </a:p>
        </p:txBody>
      </p:sp>
    </p:spTree>
    <p:extLst>
      <p:ext uri="{BB962C8B-B14F-4D97-AF65-F5344CB8AC3E}">
        <p14:creationId xmlns:p14="http://schemas.microsoft.com/office/powerpoint/2010/main" val="1872346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8275" y="0"/>
            <a:ext cx="14058852" cy="6472012"/>
            <a:chOff x="2178275" y="0"/>
            <a:chExt cx="14058852" cy="6472012"/>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180" y="0"/>
              <a:ext cx="7188754" cy="6441440"/>
            </a:xfrm>
            <a:prstGeom prst="rect">
              <a:avLst/>
            </a:prstGeom>
            <a:solidFill>
              <a:schemeClr val="bg1"/>
            </a:solidFill>
          </p:spPr>
        </p:pic>
        <p:pic>
          <p:nvPicPr>
            <p:cNvPr id="3" name="Picture 2"/>
            <p:cNvPicPr>
              <a:picLocks noChangeAspect="1"/>
            </p:cNvPicPr>
            <p:nvPr/>
          </p:nvPicPr>
          <p:blipFill>
            <a:blip r:embed="rId4"/>
            <a:stretch>
              <a:fillRect/>
            </a:stretch>
          </p:blipFill>
          <p:spPr>
            <a:xfrm>
              <a:off x="7941790" y="5022392"/>
              <a:ext cx="3333333" cy="1419048"/>
            </a:xfrm>
            <a:prstGeom prst="rect">
              <a:avLst/>
            </a:prstGeom>
            <a:solidFill>
              <a:schemeClr val="bg1"/>
            </a:solidFill>
          </p:spPr>
        </p:pic>
        <p:sp>
          <p:nvSpPr>
            <p:cNvPr id="4" name="TextBox 3"/>
            <p:cNvSpPr txBox="1"/>
            <p:nvPr/>
          </p:nvSpPr>
          <p:spPr>
            <a:xfrm>
              <a:off x="3402134" y="451174"/>
              <a:ext cx="531238"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2001</a:t>
              </a:r>
              <a:endParaRPr lang="en-US" sz="1400" dirty="0">
                <a:latin typeface="Garamond" panose="02020404030301010803" pitchFamily="18" charset="0"/>
              </a:endParaRPr>
            </a:p>
          </p:txBody>
        </p:sp>
        <p:sp>
          <p:nvSpPr>
            <p:cNvPr id="5" name="TextBox 4"/>
            <p:cNvSpPr txBox="1"/>
            <p:nvPr/>
          </p:nvSpPr>
          <p:spPr>
            <a:xfrm>
              <a:off x="5090150" y="454489"/>
              <a:ext cx="555905"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2002</a:t>
              </a:r>
              <a:endParaRPr lang="en-US" sz="1400" dirty="0">
                <a:latin typeface="Garamond" panose="02020404030301010803" pitchFamily="18" charset="0"/>
              </a:endParaRPr>
            </a:p>
          </p:txBody>
        </p:sp>
        <p:sp>
          <p:nvSpPr>
            <p:cNvPr id="6" name="TextBox 5"/>
            <p:cNvSpPr txBox="1"/>
            <p:nvPr/>
          </p:nvSpPr>
          <p:spPr>
            <a:xfrm>
              <a:off x="6720108" y="454489"/>
              <a:ext cx="537033"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2003</a:t>
              </a:r>
              <a:endParaRPr lang="en-US" sz="1400" dirty="0">
                <a:latin typeface="Garamond" panose="02020404030301010803" pitchFamily="18" charset="0"/>
              </a:endParaRPr>
            </a:p>
          </p:txBody>
        </p:sp>
        <p:sp>
          <p:nvSpPr>
            <p:cNvPr id="7" name="TextBox 6"/>
            <p:cNvSpPr txBox="1"/>
            <p:nvPr/>
          </p:nvSpPr>
          <p:spPr>
            <a:xfrm>
              <a:off x="8392153" y="451173"/>
              <a:ext cx="563159"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2004</a:t>
              </a:r>
              <a:endParaRPr lang="en-US" sz="1400" dirty="0">
                <a:latin typeface="Garamond" panose="02020404030301010803" pitchFamily="18" charset="0"/>
              </a:endParaRPr>
            </a:p>
          </p:txBody>
        </p:sp>
        <p:sp>
          <p:nvSpPr>
            <p:cNvPr id="8" name="TextBox 7"/>
            <p:cNvSpPr txBox="1"/>
            <p:nvPr/>
          </p:nvSpPr>
          <p:spPr>
            <a:xfrm>
              <a:off x="3524507" y="1988583"/>
              <a:ext cx="629599"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2005</a:t>
              </a:r>
              <a:endParaRPr lang="en-US" sz="1400" dirty="0">
                <a:latin typeface="Garamond" panose="02020404030301010803" pitchFamily="18" charset="0"/>
              </a:endParaRPr>
            </a:p>
          </p:txBody>
        </p:sp>
        <p:sp>
          <p:nvSpPr>
            <p:cNvPr id="9" name="TextBox 8"/>
            <p:cNvSpPr txBox="1"/>
            <p:nvPr/>
          </p:nvSpPr>
          <p:spPr>
            <a:xfrm>
              <a:off x="5100307" y="1973940"/>
              <a:ext cx="571880" cy="316479"/>
            </a:xfrm>
            <a:prstGeom prst="rect">
              <a:avLst/>
            </a:prstGeom>
            <a:solidFill>
              <a:schemeClr val="bg1"/>
            </a:solidFill>
          </p:spPr>
          <p:txBody>
            <a:bodyPr wrap="square" rtlCol="0">
              <a:spAutoFit/>
            </a:bodyPr>
            <a:lstStyle/>
            <a:p>
              <a:r>
                <a:rPr lang="en-US" sz="1400" dirty="0" smtClean="0">
                  <a:solidFill>
                    <a:srgbClr val="FF0000"/>
                  </a:solidFill>
                  <a:latin typeface="Garamond" panose="02020404030301010803" pitchFamily="18" charset="0"/>
                </a:rPr>
                <a:t>2006</a:t>
              </a:r>
              <a:endParaRPr lang="en-US" sz="1400" dirty="0">
                <a:solidFill>
                  <a:srgbClr val="FF0000"/>
                </a:solidFill>
                <a:latin typeface="Garamond" panose="02020404030301010803" pitchFamily="18" charset="0"/>
              </a:endParaRPr>
            </a:p>
          </p:txBody>
        </p:sp>
        <p:sp>
          <p:nvSpPr>
            <p:cNvPr id="10" name="TextBox 9"/>
            <p:cNvSpPr txBox="1"/>
            <p:nvPr/>
          </p:nvSpPr>
          <p:spPr>
            <a:xfrm>
              <a:off x="6757843" y="1950718"/>
              <a:ext cx="528330" cy="316490"/>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2007</a:t>
              </a:r>
              <a:endParaRPr lang="en-US" sz="1400" dirty="0">
                <a:latin typeface="Garamond" panose="02020404030301010803" pitchFamily="18" charset="0"/>
              </a:endParaRPr>
            </a:p>
          </p:txBody>
        </p:sp>
        <p:sp>
          <p:nvSpPr>
            <p:cNvPr id="11" name="TextBox 10"/>
            <p:cNvSpPr txBox="1"/>
            <p:nvPr/>
          </p:nvSpPr>
          <p:spPr>
            <a:xfrm>
              <a:off x="8386343" y="1936204"/>
              <a:ext cx="687983" cy="307776"/>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2008</a:t>
              </a:r>
              <a:endParaRPr lang="en-US" sz="1400" dirty="0">
                <a:latin typeface="Garamond" panose="02020404030301010803" pitchFamily="18" charset="0"/>
              </a:endParaRPr>
            </a:p>
          </p:txBody>
        </p:sp>
        <p:sp>
          <p:nvSpPr>
            <p:cNvPr id="12" name="TextBox 11"/>
            <p:cNvSpPr txBox="1"/>
            <p:nvPr/>
          </p:nvSpPr>
          <p:spPr>
            <a:xfrm>
              <a:off x="3387619" y="3434079"/>
              <a:ext cx="722817"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2009</a:t>
              </a:r>
              <a:endParaRPr lang="en-US" sz="1400" dirty="0">
                <a:latin typeface="Garamond" panose="02020404030301010803" pitchFamily="18" charset="0"/>
              </a:endParaRPr>
            </a:p>
          </p:txBody>
        </p:sp>
        <p:sp>
          <p:nvSpPr>
            <p:cNvPr id="13" name="TextBox 12"/>
            <p:cNvSpPr txBox="1"/>
            <p:nvPr/>
          </p:nvSpPr>
          <p:spPr>
            <a:xfrm>
              <a:off x="5079988" y="3434077"/>
              <a:ext cx="753293"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2010</a:t>
              </a:r>
              <a:endParaRPr lang="en-US" sz="1400" dirty="0">
                <a:latin typeface="Garamond" panose="02020404030301010803" pitchFamily="18" charset="0"/>
              </a:endParaRPr>
            </a:p>
          </p:txBody>
        </p:sp>
        <p:sp>
          <p:nvSpPr>
            <p:cNvPr id="14" name="TextBox 13"/>
            <p:cNvSpPr txBox="1"/>
            <p:nvPr/>
          </p:nvSpPr>
          <p:spPr>
            <a:xfrm>
              <a:off x="6754931" y="3434079"/>
              <a:ext cx="734437" cy="307775"/>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2011</a:t>
              </a:r>
              <a:endParaRPr lang="en-US" sz="1400" dirty="0">
                <a:latin typeface="Garamond" panose="02020404030301010803" pitchFamily="18" charset="0"/>
              </a:endParaRPr>
            </a:p>
          </p:txBody>
        </p:sp>
        <p:sp>
          <p:nvSpPr>
            <p:cNvPr id="15" name="TextBox 14"/>
            <p:cNvSpPr txBox="1"/>
            <p:nvPr/>
          </p:nvSpPr>
          <p:spPr>
            <a:xfrm>
              <a:off x="8348603" y="3486329"/>
              <a:ext cx="577681"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2012</a:t>
              </a:r>
              <a:endParaRPr lang="en-US" sz="1400" dirty="0">
                <a:latin typeface="Garamond" panose="02020404030301010803" pitchFamily="18" charset="0"/>
              </a:endParaRPr>
            </a:p>
          </p:txBody>
        </p:sp>
        <p:sp>
          <p:nvSpPr>
            <p:cNvPr id="16" name="TextBox 15"/>
            <p:cNvSpPr txBox="1"/>
            <p:nvPr/>
          </p:nvSpPr>
          <p:spPr>
            <a:xfrm>
              <a:off x="3418107" y="4984201"/>
              <a:ext cx="721357"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2013</a:t>
              </a:r>
              <a:endParaRPr lang="en-US" sz="1400" dirty="0">
                <a:latin typeface="Garamond" panose="02020404030301010803" pitchFamily="18" charset="0"/>
              </a:endParaRPr>
            </a:p>
          </p:txBody>
        </p:sp>
        <p:sp>
          <p:nvSpPr>
            <p:cNvPr id="17" name="TextBox 16"/>
            <p:cNvSpPr txBox="1"/>
            <p:nvPr/>
          </p:nvSpPr>
          <p:spPr>
            <a:xfrm>
              <a:off x="5129342" y="4946463"/>
              <a:ext cx="761995"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2014</a:t>
              </a:r>
              <a:endParaRPr lang="en-US" sz="1400" dirty="0">
                <a:latin typeface="Garamond" panose="02020404030301010803" pitchFamily="18" charset="0"/>
              </a:endParaRPr>
            </a:p>
          </p:txBody>
        </p:sp>
        <p:sp>
          <p:nvSpPr>
            <p:cNvPr id="18" name="TextBox 17"/>
            <p:cNvSpPr txBox="1"/>
            <p:nvPr/>
          </p:nvSpPr>
          <p:spPr>
            <a:xfrm>
              <a:off x="6711395" y="4960978"/>
              <a:ext cx="722814"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2015</a:t>
              </a:r>
              <a:endParaRPr lang="en-US" sz="1400" dirty="0">
                <a:latin typeface="Garamond" panose="02020404030301010803" pitchFamily="18" charset="0"/>
              </a:endParaRPr>
            </a:p>
          </p:txBody>
        </p:sp>
        <p:sp>
          <p:nvSpPr>
            <p:cNvPr id="19" name="TextBox 18"/>
            <p:cNvSpPr txBox="1"/>
            <p:nvPr/>
          </p:nvSpPr>
          <p:spPr>
            <a:xfrm>
              <a:off x="8347161" y="4899435"/>
              <a:ext cx="7889966"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Fire Control</a:t>
              </a:r>
              <a:endParaRPr lang="en-US" dirty="0">
                <a:latin typeface="Garamond" panose="02020404030301010803" pitchFamily="18" charset="0"/>
              </a:endParaRPr>
            </a:p>
          </p:txBody>
        </p:sp>
        <p:sp>
          <p:nvSpPr>
            <p:cNvPr id="20" name="TextBox 19"/>
            <p:cNvSpPr txBox="1"/>
            <p:nvPr/>
          </p:nvSpPr>
          <p:spPr>
            <a:xfrm>
              <a:off x="8347161" y="5223351"/>
              <a:ext cx="629337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No Burn Since 1950</a:t>
              </a:r>
              <a:endParaRPr lang="en-US" dirty="0">
                <a:latin typeface="Garamond" panose="02020404030301010803" pitchFamily="18" charset="0"/>
              </a:endParaRPr>
            </a:p>
          </p:txBody>
        </p:sp>
        <p:sp>
          <p:nvSpPr>
            <p:cNvPr id="21" name="TextBox 20"/>
            <p:cNvSpPr txBox="1"/>
            <p:nvPr/>
          </p:nvSpPr>
          <p:spPr>
            <a:xfrm>
              <a:off x="8350145" y="5506849"/>
              <a:ext cx="5283200"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Cox Well Fire Control</a:t>
              </a:r>
              <a:endParaRPr lang="en-US" dirty="0">
                <a:latin typeface="Garamond" panose="02020404030301010803" pitchFamily="18" charset="0"/>
              </a:endParaRPr>
            </a:p>
          </p:txBody>
        </p:sp>
        <p:sp>
          <p:nvSpPr>
            <p:cNvPr id="22" name="TextBox 21"/>
            <p:cNvSpPr txBox="1"/>
            <p:nvPr/>
          </p:nvSpPr>
          <p:spPr>
            <a:xfrm>
              <a:off x="8350145" y="5824179"/>
              <a:ext cx="580571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3" name="TextBox 22"/>
            <p:cNvSpPr txBox="1"/>
            <p:nvPr/>
          </p:nvSpPr>
          <p:spPr>
            <a:xfrm>
              <a:off x="8350145" y="6102680"/>
              <a:ext cx="6110499"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4" name="TextBox 23"/>
            <p:cNvSpPr txBox="1"/>
            <p:nvPr/>
          </p:nvSpPr>
          <p:spPr>
            <a:xfrm rot="16200000">
              <a:off x="2011756" y="1181505"/>
              <a:ext cx="640816" cy="307777"/>
            </a:xfrm>
            <a:prstGeom prst="rect">
              <a:avLst/>
            </a:prstGeom>
            <a:solidFill>
              <a:schemeClr val="bg1"/>
            </a:solidFill>
          </p:spPr>
          <p:txBody>
            <a:bodyPr wrap="none" rtlCol="0">
              <a:spAutoFit/>
            </a:bodyPr>
            <a:lstStyle/>
            <a:p>
              <a:r>
                <a:rPr lang="en-US" sz="1400" dirty="0" smtClean="0">
                  <a:latin typeface="Garamond" panose="02020404030301010803" pitchFamily="18" charset="0"/>
                </a:rPr>
                <a:t>NDVI</a:t>
              </a:r>
              <a:endParaRPr lang="en-US" sz="1400" dirty="0">
                <a:latin typeface="Garamond" panose="02020404030301010803" pitchFamily="18" charset="0"/>
              </a:endParaRPr>
            </a:p>
          </p:txBody>
        </p:sp>
        <p:sp>
          <p:nvSpPr>
            <p:cNvPr id="25" name="TextBox 24"/>
            <p:cNvSpPr txBox="1"/>
            <p:nvPr/>
          </p:nvSpPr>
          <p:spPr>
            <a:xfrm>
              <a:off x="4702629" y="0"/>
              <a:ext cx="3991428"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NDVI During Study Period</a:t>
              </a:r>
              <a:endParaRPr lang="en-US" dirty="0">
                <a:latin typeface="Garamond" panose="02020404030301010803" pitchFamily="18" charset="0"/>
              </a:endParaRPr>
            </a:p>
          </p:txBody>
        </p:sp>
        <p:sp>
          <p:nvSpPr>
            <p:cNvPr id="26" name="TextBox 25"/>
            <p:cNvSpPr txBox="1"/>
            <p:nvPr/>
          </p:nvSpPr>
          <p:spPr>
            <a:xfrm>
              <a:off x="2496458" y="435436"/>
              <a:ext cx="406400" cy="1477328"/>
            </a:xfrm>
            <a:prstGeom prst="rect">
              <a:avLst/>
            </a:prstGeom>
            <a:solidFill>
              <a:schemeClr val="bg1"/>
            </a:solidFill>
          </p:spPr>
          <p:txBody>
            <a:bodyPr wrap="square" rtlCol="0">
              <a:spAutoFit/>
            </a:bodyPr>
            <a:lstStyle/>
            <a:p>
              <a:r>
                <a:rPr lang="en-US" dirty="0" smtClean="0">
                  <a:latin typeface="Garamond" panose="02020404030301010803" pitchFamily="18" charset="0"/>
                </a:rPr>
                <a:t>.6</a:t>
              </a:r>
            </a:p>
            <a:p>
              <a:endParaRPr lang="en-US" dirty="0" smtClean="0">
                <a:latin typeface="Garamond" panose="02020404030301010803" pitchFamily="18" charset="0"/>
              </a:endParaRPr>
            </a:p>
            <a:p>
              <a:r>
                <a:rPr lang="en-US" dirty="0" smtClean="0">
                  <a:latin typeface="Garamond" panose="02020404030301010803" pitchFamily="18" charset="0"/>
                </a:rPr>
                <a:t>.3</a:t>
              </a:r>
            </a:p>
            <a:p>
              <a:endParaRPr lang="en-US" dirty="0" smtClean="0">
                <a:latin typeface="Garamond" panose="02020404030301010803" pitchFamily="18" charset="0"/>
              </a:endParaRPr>
            </a:p>
            <a:p>
              <a:r>
                <a:rPr lang="en-US" dirty="0">
                  <a:latin typeface="Garamond" panose="02020404030301010803" pitchFamily="18" charset="0"/>
                </a:rPr>
                <a:t>0</a:t>
              </a:r>
            </a:p>
          </p:txBody>
        </p:sp>
      </p:grpSp>
    </p:spTree>
    <p:extLst>
      <p:ext uri="{BB962C8B-B14F-4D97-AF65-F5344CB8AC3E}">
        <p14:creationId xmlns:p14="http://schemas.microsoft.com/office/powerpoint/2010/main" val="952882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43542"/>
            <a:ext cx="7252112" cy="6492240"/>
          </a:xfrm>
          <a:prstGeom prst="rect">
            <a:avLst/>
          </a:prstGeom>
        </p:spPr>
      </p:pic>
      <p:sp>
        <p:nvSpPr>
          <p:cNvPr id="4" name="TextBox 3"/>
          <p:cNvSpPr txBox="1"/>
          <p:nvPr/>
        </p:nvSpPr>
        <p:spPr>
          <a:xfrm rot="16200000">
            <a:off x="1075537" y="1370187"/>
            <a:ext cx="2513252" cy="307777"/>
          </a:xfrm>
          <a:prstGeom prst="rect">
            <a:avLst/>
          </a:prstGeom>
          <a:solidFill>
            <a:schemeClr val="bg1"/>
          </a:solidFill>
        </p:spPr>
        <p:txBody>
          <a:bodyPr wrap="none" rtlCol="0">
            <a:spAutoFit/>
          </a:bodyPr>
          <a:lstStyle/>
          <a:p>
            <a:r>
              <a:rPr lang="en-US" sz="1400" dirty="0" smtClean="0">
                <a:latin typeface="Garamond" panose="02020404030301010803" pitchFamily="18" charset="0"/>
              </a:rPr>
              <a:t>Pixels at 20% of Peak NDVI (%)</a:t>
            </a:r>
            <a:endParaRPr lang="en-US" sz="1400" dirty="0">
              <a:latin typeface="Garamond" panose="02020404030301010803" pitchFamily="18" charset="0"/>
            </a:endParaRPr>
          </a:p>
        </p:txBody>
      </p:sp>
      <p:pic>
        <p:nvPicPr>
          <p:cNvPr id="3" name="Picture 2"/>
          <p:cNvPicPr>
            <a:picLocks noChangeAspect="1"/>
          </p:cNvPicPr>
          <p:nvPr/>
        </p:nvPicPr>
        <p:blipFill>
          <a:blip r:embed="rId4"/>
          <a:stretch>
            <a:fillRect/>
          </a:stretch>
        </p:blipFill>
        <p:spPr>
          <a:xfrm>
            <a:off x="7874685" y="5005613"/>
            <a:ext cx="3257143" cy="1428571"/>
          </a:xfrm>
          <a:prstGeom prst="rect">
            <a:avLst/>
          </a:prstGeom>
        </p:spPr>
      </p:pic>
      <p:sp>
        <p:nvSpPr>
          <p:cNvPr id="5" name="TextBox 4"/>
          <p:cNvSpPr txBox="1"/>
          <p:nvPr/>
        </p:nvSpPr>
        <p:spPr>
          <a:xfrm>
            <a:off x="3213452" y="567286"/>
            <a:ext cx="531238"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2001</a:t>
            </a:r>
            <a:endParaRPr lang="en-US" sz="1400" dirty="0">
              <a:latin typeface="Garamond" panose="02020404030301010803" pitchFamily="18" charset="0"/>
            </a:endParaRPr>
          </a:p>
        </p:txBody>
      </p:sp>
      <p:sp>
        <p:nvSpPr>
          <p:cNvPr id="6" name="TextBox 5"/>
          <p:cNvSpPr txBox="1"/>
          <p:nvPr/>
        </p:nvSpPr>
        <p:spPr>
          <a:xfrm>
            <a:off x="4988552" y="527059"/>
            <a:ext cx="555905"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2002</a:t>
            </a:r>
            <a:endParaRPr lang="en-US" sz="1400" dirty="0">
              <a:latin typeface="Garamond" panose="02020404030301010803" pitchFamily="18" charset="0"/>
            </a:endParaRPr>
          </a:p>
        </p:txBody>
      </p:sp>
      <p:sp>
        <p:nvSpPr>
          <p:cNvPr id="7" name="TextBox 6"/>
          <p:cNvSpPr txBox="1"/>
          <p:nvPr/>
        </p:nvSpPr>
        <p:spPr>
          <a:xfrm>
            <a:off x="6720108" y="541573"/>
            <a:ext cx="537033"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2003</a:t>
            </a:r>
            <a:endParaRPr lang="en-US" sz="1400" dirty="0">
              <a:latin typeface="Garamond" panose="02020404030301010803" pitchFamily="18" charset="0"/>
            </a:endParaRPr>
          </a:p>
        </p:txBody>
      </p:sp>
      <p:sp>
        <p:nvSpPr>
          <p:cNvPr id="8" name="TextBox 7"/>
          <p:cNvSpPr txBox="1"/>
          <p:nvPr/>
        </p:nvSpPr>
        <p:spPr>
          <a:xfrm>
            <a:off x="8421181" y="552771"/>
            <a:ext cx="563159"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2004</a:t>
            </a:r>
            <a:endParaRPr lang="en-US" sz="1400" dirty="0">
              <a:latin typeface="Garamond" panose="02020404030301010803" pitchFamily="18" charset="0"/>
            </a:endParaRPr>
          </a:p>
        </p:txBody>
      </p:sp>
      <p:sp>
        <p:nvSpPr>
          <p:cNvPr id="9" name="TextBox 8"/>
          <p:cNvSpPr txBox="1"/>
          <p:nvPr/>
        </p:nvSpPr>
        <p:spPr>
          <a:xfrm>
            <a:off x="3117979" y="2119081"/>
            <a:ext cx="687655"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2005</a:t>
            </a:r>
            <a:endParaRPr lang="en-US" sz="1400" dirty="0">
              <a:latin typeface="Garamond" panose="02020404030301010803" pitchFamily="18" charset="0"/>
            </a:endParaRPr>
          </a:p>
        </p:txBody>
      </p:sp>
      <p:sp>
        <p:nvSpPr>
          <p:cNvPr id="10" name="TextBox 9"/>
          <p:cNvSpPr txBox="1"/>
          <p:nvPr/>
        </p:nvSpPr>
        <p:spPr>
          <a:xfrm>
            <a:off x="4955167" y="2061024"/>
            <a:ext cx="571880" cy="316479"/>
          </a:xfrm>
          <a:prstGeom prst="rect">
            <a:avLst/>
          </a:prstGeom>
          <a:solidFill>
            <a:schemeClr val="bg1"/>
          </a:solidFill>
        </p:spPr>
        <p:txBody>
          <a:bodyPr wrap="square" rtlCol="0">
            <a:spAutoFit/>
          </a:bodyPr>
          <a:lstStyle/>
          <a:p>
            <a:r>
              <a:rPr lang="en-US" sz="1400" dirty="0" smtClean="0">
                <a:solidFill>
                  <a:srgbClr val="FF0000"/>
                </a:solidFill>
                <a:latin typeface="Garamond" panose="02020404030301010803" pitchFamily="18" charset="0"/>
              </a:rPr>
              <a:t>2006</a:t>
            </a:r>
            <a:endParaRPr lang="en-US" sz="1400" dirty="0">
              <a:solidFill>
                <a:srgbClr val="FF0000"/>
              </a:solidFill>
              <a:latin typeface="Garamond" panose="02020404030301010803" pitchFamily="18" charset="0"/>
            </a:endParaRPr>
          </a:p>
        </p:txBody>
      </p:sp>
      <p:sp>
        <p:nvSpPr>
          <p:cNvPr id="11" name="TextBox 10"/>
          <p:cNvSpPr txBox="1"/>
          <p:nvPr/>
        </p:nvSpPr>
        <p:spPr>
          <a:xfrm>
            <a:off x="6757843" y="2081344"/>
            <a:ext cx="528330" cy="316490"/>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2007</a:t>
            </a:r>
            <a:endParaRPr lang="en-US" sz="1400" dirty="0">
              <a:latin typeface="Garamond" panose="02020404030301010803" pitchFamily="18" charset="0"/>
            </a:endParaRPr>
          </a:p>
        </p:txBody>
      </p:sp>
      <p:sp>
        <p:nvSpPr>
          <p:cNvPr id="12" name="TextBox 11"/>
          <p:cNvSpPr txBox="1"/>
          <p:nvPr/>
        </p:nvSpPr>
        <p:spPr>
          <a:xfrm>
            <a:off x="8444399" y="2052316"/>
            <a:ext cx="687983" cy="307776"/>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2008</a:t>
            </a:r>
            <a:endParaRPr lang="en-US" sz="1400" dirty="0">
              <a:latin typeface="Garamond" panose="02020404030301010803" pitchFamily="18" charset="0"/>
            </a:endParaRPr>
          </a:p>
        </p:txBody>
      </p:sp>
      <p:sp>
        <p:nvSpPr>
          <p:cNvPr id="13" name="TextBox 12"/>
          <p:cNvSpPr txBox="1"/>
          <p:nvPr/>
        </p:nvSpPr>
        <p:spPr>
          <a:xfrm>
            <a:off x="3140879" y="3622766"/>
            <a:ext cx="722817"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2009</a:t>
            </a:r>
            <a:endParaRPr lang="en-US" sz="1400" dirty="0">
              <a:latin typeface="Garamond" panose="02020404030301010803" pitchFamily="18" charset="0"/>
            </a:endParaRPr>
          </a:p>
        </p:txBody>
      </p:sp>
      <p:sp>
        <p:nvSpPr>
          <p:cNvPr id="14" name="TextBox 13"/>
          <p:cNvSpPr txBox="1"/>
          <p:nvPr/>
        </p:nvSpPr>
        <p:spPr>
          <a:xfrm>
            <a:off x="4949358" y="3608248"/>
            <a:ext cx="577690"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2010</a:t>
            </a:r>
            <a:endParaRPr lang="en-US" sz="1400" dirty="0">
              <a:latin typeface="Garamond" panose="02020404030301010803" pitchFamily="18" charset="0"/>
            </a:endParaRPr>
          </a:p>
        </p:txBody>
      </p:sp>
      <p:sp>
        <p:nvSpPr>
          <p:cNvPr id="15" name="TextBox 14"/>
          <p:cNvSpPr txBox="1"/>
          <p:nvPr/>
        </p:nvSpPr>
        <p:spPr>
          <a:xfrm>
            <a:off x="6696876" y="3622761"/>
            <a:ext cx="531242"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2011</a:t>
            </a:r>
            <a:endParaRPr lang="en-US" sz="1400" dirty="0">
              <a:latin typeface="Garamond" panose="02020404030301010803" pitchFamily="18" charset="0"/>
            </a:endParaRPr>
          </a:p>
        </p:txBody>
      </p:sp>
      <p:sp>
        <p:nvSpPr>
          <p:cNvPr id="16" name="TextBox 15"/>
          <p:cNvSpPr txBox="1"/>
          <p:nvPr/>
        </p:nvSpPr>
        <p:spPr>
          <a:xfrm>
            <a:off x="8405220" y="3657556"/>
            <a:ext cx="577681"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2012</a:t>
            </a:r>
            <a:endParaRPr lang="en-US" sz="1400" dirty="0">
              <a:latin typeface="Garamond" panose="02020404030301010803" pitchFamily="18" charset="0"/>
            </a:endParaRPr>
          </a:p>
        </p:txBody>
      </p:sp>
      <p:sp>
        <p:nvSpPr>
          <p:cNvPr id="17" name="TextBox 16"/>
          <p:cNvSpPr txBox="1"/>
          <p:nvPr/>
        </p:nvSpPr>
        <p:spPr>
          <a:xfrm>
            <a:off x="3142334" y="5143855"/>
            <a:ext cx="573322"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2013</a:t>
            </a:r>
            <a:endParaRPr lang="en-US" sz="1400" dirty="0">
              <a:latin typeface="Garamond" panose="02020404030301010803" pitchFamily="18" charset="0"/>
            </a:endParaRPr>
          </a:p>
        </p:txBody>
      </p:sp>
      <p:sp>
        <p:nvSpPr>
          <p:cNvPr id="18" name="TextBox 17"/>
          <p:cNvSpPr txBox="1"/>
          <p:nvPr/>
        </p:nvSpPr>
        <p:spPr>
          <a:xfrm>
            <a:off x="4897116" y="5120635"/>
            <a:ext cx="669101" cy="307777"/>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2014</a:t>
            </a:r>
            <a:endParaRPr lang="en-US" sz="1400" dirty="0">
              <a:latin typeface="Garamond" panose="02020404030301010803" pitchFamily="18" charset="0"/>
            </a:endParaRPr>
          </a:p>
        </p:txBody>
      </p:sp>
      <p:sp>
        <p:nvSpPr>
          <p:cNvPr id="19" name="TextBox 18"/>
          <p:cNvSpPr txBox="1"/>
          <p:nvPr/>
        </p:nvSpPr>
        <p:spPr>
          <a:xfrm>
            <a:off x="6667853" y="5149664"/>
            <a:ext cx="574778" cy="307789"/>
          </a:xfrm>
          <a:prstGeom prst="rect">
            <a:avLst/>
          </a:prstGeom>
          <a:solidFill>
            <a:schemeClr val="bg1"/>
          </a:solidFill>
        </p:spPr>
        <p:txBody>
          <a:bodyPr wrap="square" rtlCol="0">
            <a:spAutoFit/>
          </a:bodyPr>
          <a:lstStyle/>
          <a:p>
            <a:r>
              <a:rPr lang="en-US" sz="1400" dirty="0" smtClean="0">
                <a:latin typeface="Garamond" panose="02020404030301010803" pitchFamily="18" charset="0"/>
              </a:rPr>
              <a:t>2015</a:t>
            </a:r>
            <a:endParaRPr lang="en-US" sz="1400" dirty="0">
              <a:latin typeface="Garamond" panose="02020404030301010803" pitchFamily="18" charset="0"/>
            </a:endParaRPr>
          </a:p>
        </p:txBody>
      </p:sp>
      <p:sp>
        <p:nvSpPr>
          <p:cNvPr id="20" name="TextBox 19"/>
          <p:cNvSpPr txBox="1"/>
          <p:nvPr/>
        </p:nvSpPr>
        <p:spPr>
          <a:xfrm>
            <a:off x="8347161" y="4899435"/>
            <a:ext cx="7889966"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Fire Control</a:t>
            </a:r>
            <a:endParaRPr lang="en-US" dirty="0">
              <a:latin typeface="Garamond" panose="02020404030301010803" pitchFamily="18" charset="0"/>
            </a:endParaRPr>
          </a:p>
        </p:txBody>
      </p:sp>
      <p:sp>
        <p:nvSpPr>
          <p:cNvPr id="21" name="TextBox 20"/>
          <p:cNvSpPr txBox="1"/>
          <p:nvPr/>
        </p:nvSpPr>
        <p:spPr>
          <a:xfrm>
            <a:off x="8347161" y="5223351"/>
            <a:ext cx="629337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No Burn Since 1950</a:t>
            </a:r>
            <a:endParaRPr lang="en-US" dirty="0">
              <a:latin typeface="Garamond" panose="02020404030301010803" pitchFamily="18" charset="0"/>
            </a:endParaRPr>
          </a:p>
        </p:txBody>
      </p:sp>
      <p:sp>
        <p:nvSpPr>
          <p:cNvPr id="22" name="TextBox 21"/>
          <p:cNvSpPr txBox="1"/>
          <p:nvPr/>
        </p:nvSpPr>
        <p:spPr>
          <a:xfrm>
            <a:off x="8350145" y="5506849"/>
            <a:ext cx="5283200"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Cox Well Fire Control</a:t>
            </a:r>
            <a:endParaRPr lang="en-US" dirty="0">
              <a:latin typeface="Garamond" panose="02020404030301010803" pitchFamily="18" charset="0"/>
            </a:endParaRPr>
          </a:p>
        </p:txBody>
      </p:sp>
      <p:sp>
        <p:nvSpPr>
          <p:cNvPr id="23" name="TextBox 22"/>
          <p:cNvSpPr txBox="1"/>
          <p:nvPr/>
        </p:nvSpPr>
        <p:spPr>
          <a:xfrm>
            <a:off x="8350145" y="5824179"/>
            <a:ext cx="580571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4" name="TextBox 23"/>
          <p:cNvSpPr txBox="1"/>
          <p:nvPr/>
        </p:nvSpPr>
        <p:spPr>
          <a:xfrm>
            <a:off x="8350145" y="6102680"/>
            <a:ext cx="6110499"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5" name="TextBox 24"/>
          <p:cNvSpPr txBox="1"/>
          <p:nvPr/>
        </p:nvSpPr>
        <p:spPr>
          <a:xfrm>
            <a:off x="3483430" y="0"/>
            <a:ext cx="6676571" cy="369332"/>
          </a:xfrm>
          <a:prstGeom prst="rect">
            <a:avLst/>
          </a:prstGeom>
          <a:solidFill>
            <a:schemeClr val="bg1"/>
          </a:solidFill>
        </p:spPr>
        <p:txBody>
          <a:bodyPr wrap="square" rtlCol="0">
            <a:spAutoFit/>
          </a:bodyPr>
          <a:lstStyle/>
          <a:p>
            <a:r>
              <a:rPr lang="en-US" dirty="0" err="1" smtClean="0">
                <a:latin typeface="Garamond" panose="02020404030301010803" pitchFamily="18" charset="0"/>
              </a:rPr>
              <a:t>Forwarn</a:t>
            </a:r>
            <a:r>
              <a:rPr lang="en-US" dirty="0" smtClean="0">
                <a:latin typeface="Garamond" panose="02020404030301010803" pitchFamily="18" charset="0"/>
              </a:rPr>
              <a:t> 20% of Greenup During Study Period</a:t>
            </a:r>
            <a:endParaRPr lang="en-US" dirty="0">
              <a:latin typeface="Garamond" panose="02020404030301010803" pitchFamily="18" charset="0"/>
            </a:endParaRPr>
          </a:p>
        </p:txBody>
      </p:sp>
    </p:spTree>
    <p:extLst>
      <p:ext uri="{BB962C8B-B14F-4D97-AF65-F5344CB8AC3E}">
        <p14:creationId xmlns:p14="http://schemas.microsoft.com/office/powerpoint/2010/main" val="1709486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90577" y="0"/>
            <a:ext cx="7326258" cy="6494164"/>
            <a:chOff x="2193662" y="0"/>
            <a:chExt cx="7326258" cy="649416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59" y="0"/>
              <a:ext cx="7254261" cy="6494164"/>
            </a:xfrm>
            <a:prstGeom prst="rect">
              <a:avLst/>
            </a:prstGeom>
          </p:spPr>
        </p:pic>
        <p:sp>
          <p:nvSpPr>
            <p:cNvPr id="3" name="TextBox 2"/>
            <p:cNvSpPr txBox="1"/>
            <p:nvPr/>
          </p:nvSpPr>
          <p:spPr>
            <a:xfrm rot="16200000">
              <a:off x="1394244" y="1189628"/>
              <a:ext cx="1875835" cy="276999"/>
            </a:xfrm>
            <a:prstGeom prst="rect">
              <a:avLst/>
            </a:prstGeom>
            <a:solidFill>
              <a:schemeClr val="bg1"/>
            </a:solidFill>
          </p:spPr>
          <p:txBody>
            <a:bodyPr wrap="none" rtlCol="0">
              <a:spAutoFit/>
            </a:bodyPr>
            <a:lstStyle/>
            <a:p>
              <a:r>
                <a:rPr lang="en-US" sz="1200" dirty="0" smtClean="0"/>
                <a:t>Pixels at Peak NDVI (%)</a:t>
              </a:r>
              <a:endParaRPr lang="en-US" sz="1200" dirty="0"/>
            </a:p>
          </p:txBody>
        </p:sp>
      </p:grpSp>
      <p:pic>
        <p:nvPicPr>
          <p:cNvPr id="4" name="Picture 3"/>
          <p:cNvPicPr>
            <a:picLocks noChangeAspect="1"/>
          </p:cNvPicPr>
          <p:nvPr/>
        </p:nvPicPr>
        <p:blipFill>
          <a:blip r:embed="rId4"/>
          <a:stretch>
            <a:fillRect/>
          </a:stretch>
        </p:blipFill>
        <p:spPr>
          <a:xfrm>
            <a:off x="6825870" y="5152570"/>
            <a:ext cx="4947627" cy="1179895"/>
          </a:xfrm>
          <a:prstGeom prst="rect">
            <a:avLst/>
          </a:prstGeom>
        </p:spPr>
      </p:pic>
      <p:sp>
        <p:nvSpPr>
          <p:cNvPr id="6" name="TextBox 5"/>
          <p:cNvSpPr txBox="1"/>
          <p:nvPr/>
        </p:nvSpPr>
        <p:spPr>
          <a:xfrm>
            <a:off x="2008765" y="552771"/>
            <a:ext cx="72281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2001</a:t>
            </a:r>
            <a:endParaRPr lang="en-US" dirty="0">
              <a:latin typeface="Garamond" panose="02020404030301010803" pitchFamily="18" charset="0"/>
            </a:endParaRPr>
          </a:p>
        </p:txBody>
      </p:sp>
      <p:sp>
        <p:nvSpPr>
          <p:cNvPr id="7" name="TextBox 6"/>
          <p:cNvSpPr txBox="1"/>
          <p:nvPr/>
        </p:nvSpPr>
        <p:spPr>
          <a:xfrm>
            <a:off x="3754838" y="541573"/>
            <a:ext cx="75764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2002</a:t>
            </a:r>
            <a:endParaRPr lang="en-US" dirty="0">
              <a:latin typeface="Garamond" panose="02020404030301010803" pitchFamily="18" charset="0"/>
            </a:endParaRPr>
          </a:p>
        </p:txBody>
      </p:sp>
      <p:sp>
        <p:nvSpPr>
          <p:cNvPr id="8" name="TextBox 7"/>
          <p:cNvSpPr txBox="1"/>
          <p:nvPr/>
        </p:nvSpPr>
        <p:spPr>
          <a:xfrm>
            <a:off x="5457365" y="541573"/>
            <a:ext cx="896983"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2003</a:t>
            </a:r>
            <a:endParaRPr lang="en-US" dirty="0">
              <a:latin typeface="Garamond" panose="02020404030301010803" pitchFamily="18" charset="0"/>
            </a:endParaRPr>
          </a:p>
        </p:txBody>
      </p:sp>
      <p:sp>
        <p:nvSpPr>
          <p:cNvPr id="9" name="TextBox 8"/>
          <p:cNvSpPr txBox="1"/>
          <p:nvPr/>
        </p:nvSpPr>
        <p:spPr>
          <a:xfrm>
            <a:off x="7216495" y="552771"/>
            <a:ext cx="69668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2004</a:t>
            </a:r>
            <a:endParaRPr lang="en-US" dirty="0">
              <a:latin typeface="Garamond" panose="02020404030301010803" pitchFamily="18" charset="0"/>
            </a:endParaRPr>
          </a:p>
        </p:txBody>
      </p:sp>
      <p:sp>
        <p:nvSpPr>
          <p:cNvPr id="10" name="TextBox 9"/>
          <p:cNvSpPr txBox="1"/>
          <p:nvPr/>
        </p:nvSpPr>
        <p:spPr>
          <a:xfrm>
            <a:off x="2014899" y="2061024"/>
            <a:ext cx="71668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2005</a:t>
            </a:r>
            <a:endParaRPr lang="en-US" dirty="0">
              <a:latin typeface="Garamond" panose="02020404030301010803" pitchFamily="18" charset="0"/>
            </a:endParaRPr>
          </a:p>
        </p:txBody>
      </p:sp>
      <p:sp>
        <p:nvSpPr>
          <p:cNvPr id="11" name="TextBox 10"/>
          <p:cNvSpPr txBox="1"/>
          <p:nvPr/>
        </p:nvSpPr>
        <p:spPr>
          <a:xfrm>
            <a:off x="3750481" y="2061024"/>
            <a:ext cx="762002" cy="369332"/>
          </a:xfrm>
          <a:prstGeom prst="rect">
            <a:avLst/>
          </a:prstGeom>
          <a:solidFill>
            <a:schemeClr val="bg1"/>
          </a:solidFill>
        </p:spPr>
        <p:txBody>
          <a:bodyPr wrap="square" rtlCol="0">
            <a:spAutoFit/>
          </a:bodyPr>
          <a:lstStyle/>
          <a:p>
            <a:r>
              <a:rPr lang="en-US" dirty="0" smtClean="0">
                <a:solidFill>
                  <a:srgbClr val="FF0000"/>
                </a:solidFill>
                <a:latin typeface="Garamond" panose="02020404030301010803" pitchFamily="18" charset="0"/>
              </a:rPr>
              <a:t>2006</a:t>
            </a:r>
            <a:endParaRPr lang="en-US" dirty="0">
              <a:solidFill>
                <a:srgbClr val="FF0000"/>
              </a:solidFill>
              <a:latin typeface="Garamond" panose="02020404030301010803" pitchFamily="18" charset="0"/>
            </a:endParaRPr>
          </a:p>
        </p:txBody>
      </p:sp>
      <p:sp>
        <p:nvSpPr>
          <p:cNvPr id="12" name="TextBox 11"/>
          <p:cNvSpPr txBox="1"/>
          <p:nvPr/>
        </p:nvSpPr>
        <p:spPr>
          <a:xfrm>
            <a:off x="5466073" y="2061028"/>
            <a:ext cx="127167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2007</a:t>
            </a:r>
            <a:endParaRPr lang="en-US" dirty="0">
              <a:latin typeface="Garamond" panose="02020404030301010803" pitchFamily="18" charset="0"/>
            </a:endParaRPr>
          </a:p>
        </p:txBody>
      </p:sp>
      <p:sp>
        <p:nvSpPr>
          <p:cNvPr id="13" name="TextBox 12"/>
          <p:cNvSpPr txBox="1"/>
          <p:nvPr/>
        </p:nvSpPr>
        <p:spPr>
          <a:xfrm>
            <a:off x="7225199" y="2052315"/>
            <a:ext cx="792486"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2008</a:t>
            </a:r>
            <a:endParaRPr lang="en-US" dirty="0">
              <a:latin typeface="Garamond" panose="02020404030301010803" pitchFamily="18" charset="0"/>
            </a:endParaRPr>
          </a:p>
        </p:txBody>
      </p:sp>
      <p:sp>
        <p:nvSpPr>
          <p:cNvPr id="14" name="TextBox 13"/>
          <p:cNvSpPr txBox="1"/>
          <p:nvPr/>
        </p:nvSpPr>
        <p:spPr>
          <a:xfrm>
            <a:off x="2008765" y="3550191"/>
            <a:ext cx="72281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2009</a:t>
            </a:r>
            <a:endParaRPr lang="en-US" dirty="0">
              <a:latin typeface="Garamond" panose="02020404030301010803" pitchFamily="18" charset="0"/>
            </a:endParaRPr>
          </a:p>
        </p:txBody>
      </p:sp>
      <p:sp>
        <p:nvSpPr>
          <p:cNvPr id="15" name="TextBox 14"/>
          <p:cNvSpPr txBox="1"/>
          <p:nvPr/>
        </p:nvSpPr>
        <p:spPr>
          <a:xfrm>
            <a:off x="3759190" y="3550189"/>
            <a:ext cx="753293"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2010</a:t>
            </a:r>
            <a:endParaRPr lang="en-US" dirty="0">
              <a:latin typeface="Garamond" panose="02020404030301010803" pitchFamily="18" charset="0"/>
            </a:endParaRPr>
          </a:p>
        </p:txBody>
      </p:sp>
      <p:sp>
        <p:nvSpPr>
          <p:cNvPr id="16" name="TextBox 15"/>
          <p:cNvSpPr txBox="1"/>
          <p:nvPr/>
        </p:nvSpPr>
        <p:spPr>
          <a:xfrm>
            <a:off x="5492196" y="3550191"/>
            <a:ext cx="72281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2011</a:t>
            </a:r>
            <a:endParaRPr lang="en-US" dirty="0">
              <a:latin typeface="Garamond" panose="02020404030301010803" pitchFamily="18" charset="0"/>
            </a:endParaRPr>
          </a:p>
        </p:txBody>
      </p:sp>
      <p:sp>
        <p:nvSpPr>
          <p:cNvPr id="17" name="TextBox 16"/>
          <p:cNvSpPr txBox="1"/>
          <p:nvPr/>
        </p:nvSpPr>
        <p:spPr>
          <a:xfrm>
            <a:off x="7216494" y="3558898"/>
            <a:ext cx="896983"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2012</a:t>
            </a:r>
            <a:endParaRPr lang="en-US" dirty="0">
              <a:latin typeface="Garamond" panose="02020404030301010803" pitchFamily="18" charset="0"/>
            </a:endParaRPr>
          </a:p>
        </p:txBody>
      </p:sp>
      <p:sp>
        <p:nvSpPr>
          <p:cNvPr id="18" name="TextBox 17"/>
          <p:cNvSpPr txBox="1"/>
          <p:nvPr/>
        </p:nvSpPr>
        <p:spPr>
          <a:xfrm>
            <a:off x="2010225" y="5056771"/>
            <a:ext cx="721357"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2013</a:t>
            </a:r>
            <a:endParaRPr lang="en-US" dirty="0">
              <a:latin typeface="Garamond" panose="02020404030301010803" pitchFamily="18" charset="0"/>
            </a:endParaRPr>
          </a:p>
        </p:txBody>
      </p:sp>
      <p:sp>
        <p:nvSpPr>
          <p:cNvPr id="19" name="TextBox 18"/>
          <p:cNvSpPr txBox="1"/>
          <p:nvPr/>
        </p:nvSpPr>
        <p:spPr>
          <a:xfrm>
            <a:off x="3750488" y="5048061"/>
            <a:ext cx="76199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2014</a:t>
            </a:r>
            <a:endParaRPr lang="en-US" dirty="0">
              <a:latin typeface="Garamond" panose="02020404030301010803" pitchFamily="18" charset="0"/>
            </a:endParaRPr>
          </a:p>
        </p:txBody>
      </p:sp>
      <p:sp>
        <p:nvSpPr>
          <p:cNvPr id="20" name="TextBox 19"/>
          <p:cNvSpPr txBox="1"/>
          <p:nvPr/>
        </p:nvSpPr>
        <p:spPr>
          <a:xfrm>
            <a:off x="5492196" y="5048062"/>
            <a:ext cx="722814"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2015</a:t>
            </a:r>
            <a:endParaRPr lang="en-US" dirty="0">
              <a:latin typeface="Garamond" panose="02020404030301010803" pitchFamily="18" charset="0"/>
            </a:endParaRPr>
          </a:p>
        </p:txBody>
      </p:sp>
      <p:sp>
        <p:nvSpPr>
          <p:cNvPr id="21" name="TextBox 20"/>
          <p:cNvSpPr txBox="1"/>
          <p:nvPr/>
        </p:nvSpPr>
        <p:spPr>
          <a:xfrm>
            <a:off x="7273126" y="5096713"/>
            <a:ext cx="7402286"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2" name="TextBox 21"/>
          <p:cNvSpPr txBox="1"/>
          <p:nvPr/>
        </p:nvSpPr>
        <p:spPr>
          <a:xfrm>
            <a:off x="7283255" y="5379018"/>
            <a:ext cx="4847772"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Crystal Fire: Sage Plugs</a:t>
            </a:r>
            <a:endParaRPr lang="en-US" dirty="0">
              <a:latin typeface="Garamond" panose="02020404030301010803" pitchFamily="18" charset="0"/>
            </a:endParaRPr>
          </a:p>
        </p:txBody>
      </p:sp>
      <p:sp>
        <p:nvSpPr>
          <p:cNvPr id="23" name="TextBox 22"/>
          <p:cNvSpPr txBox="1"/>
          <p:nvPr/>
        </p:nvSpPr>
        <p:spPr>
          <a:xfrm>
            <a:off x="7268741" y="5683094"/>
            <a:ext cx="6627235"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 Crystal Fire: </a:t>
            </a:r>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24" name="TextBox 23"/>
          <p:cNvSpPr txBox="1"/>
          <p:nvPr/>
        </p:nvSpPr>
        <p:spPr>
          <a:xfrm>
            <a:off x="7268741" y="6001684"/>
            <a:ext cx="5718629" cy="369332"/>
          </a:xfrm>
          <a:prstGeom prst="rect">
            <a:avLst/>
          </a:prstGeom>
          <a:solidFill>
            <a:schemeClr val="bg1"/>
          </a:solidFill>
        </p:spPr>
        <p:txBody>
          <a:bodyPr wrap="square" rtlCol="0">
            <a:spAutoFit/>
          </a:bodyPr>
          <a:lstStyle/>
          <a:p>
            <a:r>
              <a:rPr lang="en-US" dirty="0" smtClean="0">
                <a:latin typeface="Garamond" panose="02020404030301010803" pitchFamily="18" charset="0"/>
              </a:rPr>
              <a:t>Mule Butte + Crystal Fire: Sage Plugs</a:t>
            </a:r>
            <a:endParaRPr lang="en-US" dirty="0">
              <a:latin typeface="Garamond" panose="02020404030301010803" pitchFamily="18" charset="0"/>
            </a:endParaRPr>
          </a:p>
        </p:txBody>
      </p:sp>
      <p:sp>
        <p:nvSpPr>
          <p:cNvPr id="25" name="TextBox 24"/>
          <p:cNvSpPr txBox="1"/>
          <p:nvPr/>
        </p:nvSpPr>
        <p:spPr>
          <a:xfrm>
            <a:off x="1309519" y="0"/>
            <a:ext cx="7950596" cy="369332"/>
          </a:xfrm>
          <a:prstGeom prst="rect">
            <a:avLst/>
          </a:prstGeom>
          <a:solidFill>
            <a:schemeClr val="bg1"/>
          </a:solidFill>
        </p:spPr>
        <p:txBody>
          <a:bodyPr wrap="square" rtlCol="0">
            <a:spAutoFit/>
          </a:bodyPr>
          <a:lstStyle/>
          <a:p>
            <a:r>
              <a:rPr lang="en-US" dirty="0" err="1" smtClean="0">
                <a:latin typeface="Garamond" panose="02020404030301010803" pitchFamily="18" charset="0"/>
              </a:rPr>
              <a:t>Forwarn</a:t>
            </a:r>
            <a:r>
              <a:rPr lang="en-US" dirty="0" smtClean="0">
                <a:latin typeface="Garamond" panose="02020404030301010803" pitchFamily="18" charset="0"/>
              </a:rPr>
              <a:t> Max Position During Study period: Sage Plug Treatment Vs </a:t>
            </a:r>
            <a:r>
              <a:rPr lang="en-US" dirty="0" err="1" smtClean="0">
                <a:latin typeface="Garamond" panose="02020404030301010803" pitchFamily="18" charset="0"/>
              </a:rPr>
              <a:t>Unreseeded</a:t>
            </a:r>
            <a:endParaRPr lang="en-US" dirty="0">
              <a:latin typeface="Garamond" panose="02020404030301010803" pitchFamily="18" charset="0"/>
            </a:endParaRPr>
          </a:p>
        </p:txBody>
      </p:sp>
    </p:spTree>
    <p:extLst>
      <p:ext uri="{BB962C8B-B14F-4D97-AF65-F5344CB8AC3E}">
        <p14:creationId xmlns:p14="http://schemas.microsoft.com/office/powerpoint/2010/main" val="30603765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881" y="285750"/>
            <a:ext cx="8583581" cy="6257925"/>
          </a:xfrm>
          <a:prstGeom prst="rect">
            <a:avLst/>
          </a:prstGeom>
        </p:spPr>
      </p:pic>
      <p:pic>
        <p:nvPicPr>
          <p:cNvPr id="2" name="Picture 1"/>
          <p:cNvPicPr>
            <a:picLocks noChangeAspect="1"/>
          </p:cNvPicPr>
          <p:nvPr/>
        </p:nvPicPr>
        <p:blipFill>
          <a:blip r:embed="rId4"/>
          <a:stretch>
            <a:fillRect/>
          </a:stretch>
        </p:blipFill>
        <p:spPr>
          <a:xfrm>
            <a:off x="8910635" y="1223958"/>
            <a:ext cx="714375" cy="1238250"/>
          </a:xfrm>
          <a:prstGeom prst="rect">
            <a:avLst/>
          </a:prstGeom>
        </p:spPr>
      </p:pic>
      <p:sp>
        <p:nvSpPr>
          <p:cNvPr id="5" name="Rectangle 4"/>
          <p:cNvSpPr/>
          <p:nvPr/>
        </p:nvSpPr>
        <p:spPr>
          <a:xfrm>
            <a:off x="9515541" y="1672705"/>
            <a:ext cx="2390654" cy="369332"/>
          </a:xfrm>
          <a:prstGeom prst="rect">
            <a:avLst/>
          </a:prstGeom>
        </p:spPr>
        <p:txBody>
          <a:bodyPr wrap="none">
            <a:spAutoFit/>
          </a:bodyPr>
          <a:lstStyle/>
          <a:p>
            <a:r>
              <a:rPr lang="en-US" dirty="0">
                <a:latin typeface="Garamond" panose="02020404030301010803" pitchFamily="18" charset="0"/>
              </a:rPr>
              <a:t>Crystal Fire: </a:t>
            </a:r>
            <a:r>
              <a:rPr lang="en-US" dirty="0" err="1">
                <a:latin typeface="Garamond" panose="02020404030301010803" pitchFamily="18" charset="0"/>
              </a:rPr>
              <a:t>Unreseeded</a:t>
            </a:r>
            <a:endParaRPr lang="en-US" dirty="0">
              <a:latin typeface="Garamond" panose="02020404030301010803" pitchFamily="18" charset="0"/>
            </a:endParaRPr>
          </a:p>
        </p:txBody>
      </p:sp>
      <p:sp>
        <p:nvSpPr>
          <p:cNvPr id="6" name="Rectangle 5"/>
          <p:cNvSpPr/>
          <p:nvPr/>
        </p:nvSpPr>
        <p:spPr>
          <a:xfrm>
            <a:off x="9515541" y="1052502"/>
            <a:ext cx="2544543" cy="646331"/>
          </a:xfrm>
          <a:prstGeom prst="rect">
            <a:avLst/>
          </a:prstGeom>
        </p:spPr>
        <p:txBody>
          <a:bodyPr wrap="none">
            <a:spAutoFit/>
          </a:bodyPr>
          <a:lstStyle/>
          <a:p>
            <a:r>
              <a:rPr lang="en-US" dirty="0" smtClean="0">
                <a:latin typeface="Garamond" panose="02020404030301010803" pitchFamily="18" charset="0"/>
              </a:rPr>
              <a:t>Mule Butte + Crystal Fire:</a:t>
            </a:r>
          </a:p>
          <a:p>
            <a:r>
              <a:rPr lang="en-US" dirty="0" err="1" smtClean="0">
                <a:latin typeface="Garamond" panose="02020404030301010803" pitchFamily="18" charset="0"/>
              </a:rPr>
              <a:t>Unreseeded</a:t>
            </a:r>
            <a:endParaRPr lang="en-US" dirty="0">
              <a:latin typeface="Garamond" panose="02020404030301010803" pitchFamily="18" charset="0"/>
            </a:endParaRPr>
          </a:p>
        </p:txBody>
      </p:sp>
      <p:sp>
        <p:nvSpPr>
          <p:cNvPr id="7" name="Rectangle 6"/>
          <p:cNvSpPr/>
          <p:nvPr/>
        </p:nvSpPr>
        <p:spPr>
          <a:xfrm>
            <a:off x="9524994" y="2107164"/>
            <a:ext cx="1322798" cy="369332"/>
          </a:xfrm>
          <a:prstGeom prst="rect">
            <a:avLst/>
          </a:prstGeom>
        </p:spPr>
        <p:txBody>
          <a:bodyPr wrap="none">
            <a:spAutoFit/>
          </a:bodyPr>
          <a:lstStyle/>
          <a:p>
            <a:r>
              <a:rPr lang="en-US" dirty="0" smtClean="0">
                <a:latin typeface="Garamond" panose="02020404030301010803" pitchFamily="18" charset="0"/>
              </a:rPr>
              <a:t>Precipitation</a:t>
            </a:r>
            <a:endParaRPr lang="en-US" dirty="0">
              <a:latin typeface="Garamond" panose="02020404030301010803" pitchFamily="18" charset="0"/>
            </a:endParaRPr>
          </a:p>
        </p:txBody>
      </p:sp>
    </p:spTree>
    <p:extLst>
      <p:ext uri="{BB962C8B-B14F-4D97-AF65-F5344CB8AC3E}">
        <p14:creationId xmlns:p14="http://schemas.microsoft.com/office/powerpoint/2010/main" val="3436169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8617218"/>
              </p:ext>
            </p:extLst>
          </p:nvPr>
        </p:nvGraphicFramePr>
        <p:xfrm>
          <a:off x="763773" y="2285021"/>
          <a:ext cx="10515598" cy="2505542"/>
        </p:xfrm>
        <a:graphic>
          <a:graphicData uri="http://schemas.openxmlformats.org/drawingml/2006/table">
            <a:tbl>
              <a:tblPr/>
              <a:tblGrid>
                <a:gridCol w="731793"/>
                <a:gridCol w="731793"/>
                <a:gridCol w="309140"/>
                <a:gridCol w="731793"/>
                <a:gridCol w="731793"/>
                <a:gridCol w="340537"/>
                <a:gridCol w="731793"/>
                <a:gridCol w="731793"/>
                <a:gridCol w="386425"/>
                <a:gridCol w="731793"/>
                <a:gridCol w="731793"/>
                <a:gridCol w="357443"/>
                <a:gridCol w="731793"/>
                <a:gridCol w="731793"/>
                <a:gridCol w="340537"/>
                <a:gridCol w="731793"/>
                <a:gridCol w="731793"/>
              </a:tblGrid>
              <a:tr h="181732">
                <a:tc gridSpan="2">
                  <a:txBody>
                    <a:bodyPr/>
                    <a:lstStyle/>
                    <a:p>
                      <a:pPr algn="ctr" fontAlgn="b"/>
                      <a:r>
                        <a:rPr lang="en-US" sz="800" b="0" i="1" u="none" strike="noStrike">
                          <a:solidFill>
                            <a:srgbClr val="000000"/>
                          </a:solidFill>
                          <a:effectLst/>
                          <a:latin typeface="Arial" panose="020B0604020202020204" pitchFamily="34" charset="0"/>
                        </a:rPr>
                        <a:t>Crystal Wildfire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gridSpan="2">
                  <a:txBody>
                    <a:bodyPr/>
                    <a:lstStyle/>
                    <a:p>
                      <a:pPr algn="ctr" fontAlgn="b"/>
                      <a:r>
                        <a:rPr lang="en-US" sz="800" b="0" i="1" u="none" strike="noStrike">
                          <a:solidFill>
                            <a:srgbClr val="000000"/>
                          </a:solidFill>
                          <a:effectLst/>
                          <a:latin typeface="Arial" panose="020B0604020202020204" pitchFamily="34" charset="0"/>
                        </a:rPr>
                        <a:t>Cox Control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gridSpan="2">
                  <a:txBody>
                    <a:bodyPr/>
                    <a:lstStyle/>
                    <a:p>
                      <a:pPr algn="ctr" fontAlgn="b"/>
                      <a:r>
                        <a:rPr lang="en-US" sz="800" b="0" i="1" u="none" strike="noStrike">
                          <a:solidFill>
                            <a:srgbClr val="000000"/>
                          </a:solidFill>
                          <a:effectLst/>
                          <a:latin typeface="Arial" panose="020B0604020202020204" pitchFamily="34" charset="0"/>
                        </a:rPr>
                        <a:t>Crystal-Grass/sage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gridSpan="2">
                  <a:txBody>
                    <a:bodyPr/>
                    <a:lstStyle/>
                    <a:p>
                      <a:pPr algn="ctr" fontAlgn="b"/>
                      <a:r>
                        <a:rPr lang="en-US" sz="800" b="0" i="1" u="none" strike="noStrike">
                          <a:solidFill>
                            <a:srgbClr val="000000"/>
                          </a:solidFill>
                          <a:effectLst/>
                          <a:latin typeface="Arial" panose="020B0604020202020204" pitchFamily="34" charset="0"/>
                        </a:rPr>
                        <a:t>Crystal-Sage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gridSpan="2">
                  <a:txBody>
                    <a:bodyPr/>
                    <a:lstStyle/>
                    <a:p>
                      <a:pPr algn="ctr" fontAlgn="b"/>
                      <a:r>
                        <a:rPr lang="en-US" sz="800" b="0" i="1" u="none" strike="noStrike">
                          <a:solidFill>
                            <a:srgbClr val="000000"/>
                          </a:solidFill>
                          <a:effectLst/>
                          <a:latin typeface="Arial" panose="020B0604020202020204" pitchFamily="34" charset="0"/>
                        </a:rPr>
                        <a:t>Crystal-Unseeded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gridSpan="2">
                  <a:txBody>
                    <a:bodyPr/>
                    <a:lstStyle/>
                    <a:p>
                      <a:pPr algn="ctr" fontAlgn="b"/>
                      <a:r>
                        <a:rPr lang="en-US" sz="800" b="0" i="1" u="none" strike="noStrike">
                          <a:solidFill>
                            <a:srgbClr val="000000"/>
                          </a:solidFill>
                          <a:effectLst/>
                          <a:latin typeface="Arial" panose="020B0604020202020204" pitchFamily="34" charset="0"/>
                        </a:rPr>
                        <a:t>MuleButte Control V2 Mask</a:t>
                      </a:r>
                    </a:p>
                  </a:txBody>
                  <a:tcPr marL="7229" marR="7229" marT="7229"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151806">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w="6350" cap="flat" cmpd="sng" algn="ctr">
                      <a:solidFill>
                        <a:srgbClr val="000000"/>
                      </a:solidFill>
                      <a:prstDash val="solid"/>
                      <a:round/>
                      <a:headEnd type="none" w="med" len="med"/>
                      <a:tailEnd type="none" w="med" len="med"/>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0.26</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0.10</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0.25</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0.22</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0.17</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0.04</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0.02</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0.071</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0.019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Error</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0.056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0.29</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0.11</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0.30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Median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0.11</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dirty="0">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dirty="0">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dirty="0">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Mode</a:t>
                      </a:r>
                    </a:p>
                  </a:txBody>
                  <a:tcPr marL="7229" marR="7229" marT="7229" marB="0" anchor="b">
                    <a:lnL>
                      <a:noFill/>
                    </a:lnL>
                    <a:lnR>
                      <a:noFill/>
                    </a:lnR>
                    <a:lnT>
                      <a:noFill/>
                    </a:lnT>
                    <a:lnB>
                      <a:noFill/>
                    </a:lnB>
                  </a:tcPr>
                </a:tc>
                <a:tc>
                  <a:txBody>
                    <a:bodyPr/>
                    <a:lstStyle/>
                    <a:p>
                      <a:pPr algn="ctr" fontAlgn="b"/>
                      <a:r>
                        <a:rPr lang="en-US" sz="800" b="0" i="0" u="none" strike="noStrike" dirty="0">
                          <a:solidFill>
                            <a:srgbClr val="000000"/>
                          </a:solidFill>
                          <a:effectLst/>
                          <a:latin typeface="Arial" panose="020B0604020202020204" pitchFamily="34" charset="0"/>
                        </a:rPr>
                        <a:t>#N/A</a:t>
                      </a:r>
                    </a:p>
                  </a:txBody>
                  <a:tcPr marL="7229" marR="7229" marT="7229" marB="0" anchor="b">
                    <a:lnL>
                      <a:noFill/>
                    </a:lnL>
                    <a:lnR>
                      <a:noFill/>
                    </a:lnR>
                    <a:lnT>
                      <a:noFill/>
                    </a:lnT>
                    <a:lnB>
                      <a:noFill/>
                    </a:lnB>
                  </a:tcPr>
                </a:tc>
              </a:tr>
              <a:tr h="238553">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0.10</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0.06</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0.18</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0.051</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Standard Deviation</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238553">
                <a:tc>
                  <a:txBody>
                    <a:bodyPr/>
                    <a:lstStyle/>
                    <a:p>
                      <a:pPr algn="l" fontAlgn="b"/>
                      <a:r>
                        <a:rPr lang="en-US" sz="800" b="0" i="0" u="none" strike="noStrike">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0.01</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dirty="0">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0.00</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0.036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0.0026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0.011</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Sample Variance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0.022</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-1.40</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-2.16</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4.89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a:t>
                      </a:r>
                      <a:r>
                        <a:rPr lang="en-US" sz="800" b="0" i="0" u="none" strike="noStrike" dirty="0" smtClean="0">
                          <a:solidFill>
                            <a:srgbClr val="000000"/>
                          </a:solidFill>
                          <a:effectLst/>
                          <a:latin typeface="Arial" panose="020B0604020202020204" pitchFamily="34" charset="0"/>
                        </a:rPr>
                        <a:t>0.55</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a:t>
                      </a:r>
                      <a:r>
                        <a:rPr lang="en-US" sz="800" b="0" i="0" u="none" strike="noStrike" dirty="0" smtClean="0">
                          <a:solidFill>
                            <a:srgbClr val="000000"/>
                          </a:solidFill>
                          <a:effectLst/>
                          <a:latin typeface="Arial" panose="020B0604020202020204" pitchFamily="34" charset="0"/>
                        </a:rPr>
                        <a:t>1.12</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Kurtosis</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4.66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-0.49</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0.01</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2.14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a:t>
                      </a:r>
                      <a:r>
                        <a:rPr lang="en-US" sz="800" b="0" i="0" u="none" strike="noStrike" dirty="0" smtClean="0">
                          <a:solidFill>
                            <a:srgbClr val="000000"/>
                          </a:solidFill>
                          <a:effectLst/>
                          <a:latin typeface="Arial" panose="020B0604020202020204" pitchFamily="34" charset="0"/>
                        </a:rPr>
                        <a:t>0.89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dirty="0">
                          <a:solidFill>
                            <a:srgbClr val="000000"/>
                          </a:solidFill>
                          <a:effectLst/>
                          <a:latin typeface="Arial" panose="020B0604020202020204" pitchFamily="34" charset="0"/>
                        </a:rPr>
                        <a:t>-</a:t>
                      </a:r>
                      <a:r>
                        <a:rPr lang="en-US" sz="800" b="0" i="0" u="none" strike="noStrike" dirty="0" smtClean="0">
                          <a:solidFill>
                            <a:srgbClr val="000000"/>
                          </a:solidFill>
                          <a:effectLst/>
                          <a:latin typeface="Arial" panose="020B0604020202020204" pitchFamily="34" charset="0"/>
                        </a:rPr>
                        <a:t>0.60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Skewness</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2.10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0.28</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0.15</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0.55</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0.13</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0.27</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Range</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0.43</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0.11</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0.03</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0.11</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0.20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0.068</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Minimum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0.052</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0.38</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0.19</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0.66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0.34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0.34</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Maximum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0.48</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1.80</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a:solidFill>
                            <a:srgbClr val="000000"/>
                          </a:solidFill>
                          <a:effectLst/>
                          <a:latin typeface="Arial" panose="020B0604020202020204" pitchFamily="34" charset="0"/>
                        </a:rPr>
                        <a:t>0.72</a:t>
                      </a: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1.79</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2.03</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1.56</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dirty="0">
                          <a:solidFill>
                            <a:srgbClr val="000000"/>
                          </a:solidFill>
                          <a:effectLst/>
                          <a:latin typeface="Arial" panose="020B0604020202020204" pitchFamily="34" charset="0"/>
                        </a:rPr>
                        <a:t>Sum</a:t>
                      </a:r>
                    </a:p>
                  </a:txBody>
                  <a:tcPr marL="7229" marR="7229" marT="7229" marB="0" anchor="b">
                    <a:lnL>
                      <a:noFill/>
                    </a:lnL>
                    <a:lnR>
                      <a:noFill/>
                    </a:lnR>
                    <a:lnT>
                      <a:noFill/>
                    </a:lnT>
                    <a:lnB>
                      <a:noFill/>
                    </a:lnB>
                  </a:tcPr>
                </a:tc>
                <a:tc>
                  <a:txBody>
                    <a:bodyPr/>
                    <a:lstStyle/>
                    <a:p>
                      <a:pPr algn="r" fontAlgn="b"/>
                      <a:r>
                        <a:rPr lang="en-US" sz="800" b="0" i="0" u="none" strike="noStrike" dirty="0" smtClean="0">
                          <a:solidFill>
                            <a:srgbClr val="000000"/>
                          </a:solidFill>
                          <a:effectLst/>
                          <a:latin typeface="Arial" panose="020B0604020202020204" pitchFamily="34" charset="0"/>
                        </a:rPr>
                        <a:t>1.20</a:t>
                      </a:r>
                      <a:endParaRPr lang="en-US" sz="800" b="0" i="0" u="none" strike="noStrike" dirty="0">
                        <a:solidFill>
                          <a:srgbClr val="000000"/>
                        </a:solidFill>
                        <a:effectLst/>
                        <a:latin typeface="Arial" panose="020B0604020202020204" pitchFamily="34" charset="0"/>
                      </a:endParaRPr>
                    </a:p>
                  </a:txBody>
                  <a:tcPr marL="7229" marR="7229" marT="7229" marB="0" anchor="b">
                    <a:lnL>
                      <a:noFill/>
                    </a:lnL>
                    <a:lnR>
                      <a:noFill/>
                    </a:lnR>
                    <a:lnT>
                      <a:noFill/>
                    </a:lnT>
                    <a:lnB>
                      <a:noFill/>
                    </a:lnB>
                  </a:tcPr>
                </a:tc>
              </a:tr>
              <a:tr h="151806">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Arial" panose="020B0604020202020204" pitchFamily="34" charset="0"/>
                      </a:endParaRPr>
                    </a:p>
                  </a:txBody>
                  <a:tcPr marL="7229" marR="7229" marT="7229" marB="0" anchor="b">
                    <a:lnL>
                      <a:noFill/>
                    </a:lnL>
                    <a:lnR>
                      <a:noFill/>
                    </a:lnR>
                    <a:lnT>
                      <a:noFill/>
                    </a:lnT>
                    <a:lnB>
                      <a:noFill/>
                    </a:lnB>
                  </a:tcPr>
                </a:tc>
                <a:tc>
                  <a:txBody>
                    <a:bodyPr/>
                    <a:lstStyle/>
                    <a:p>
                      <a:pPr algn="l" fontAlgn="b"/>
                      <a:r>
                        <a:rPr lang="en-US" sz="800" b="0" i="0" u="none" strike="noStrike">
                          <a:solidFill>
                            <a:srgbClr val="000000"/>
                          </a:solidFill>
                          <a:effectLst/>
                          <a:latin typeface="Arial" panose="020B0604020202020204" pitchFamily="34" charset="0"/>
                        </a:rPr>
                        <a:t>Count</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800" b="0" i="0" u="none" strike="noStrike" dirty="0">
                          <a:solidFill>
                            <a:srgbClr val="000000"/>
                          </a:solidFill>
                          <a:effectLst/>
                          <a:latin typeface="Arial" panose="020B0604020202020204" pitchFamily="34" charset="0"/>
                        </a:rPr>
                        <a:t>7</a:t>
                      </a:r>
                    </a:p>
                  </a:txBody>
                  <a:tcPr marL="7229" marR="7229" marT="7229"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Title 1"/>
          <p:cNvSpPr>
            <a:spLocks noGrp="1"/>
          </p:cNvSpPr>
          <p:nvPr>
            <p:ph type="title"/>
          </p:nvPr>
        </p:nvSpPr>
        <p:spPr>
          <a:xfrm>
            <a:off x="1000125" y="365124"/>
            <a:ext cx="9413277" cy="479425"/>
          </a:xfrm>
        </p:spPr>
        <p:txBody>
          <a:bodyPr/>
          <a:lstStyle/>
          <a:p>
            <a:r>
              <a:rPr lang="en-US" dirty="0" smtClean="0"/>
              <a:t>Regression Statistics</a:t>
            </a:r>
            <a:endParaRPr lang="en-US" dirty="0"/>
          </a:p>
        </p:txBody>
      </p:sp>
    </p:spTree>
    <p:extLst>
      <p:ext uri="{BB962C8B-B14F-4D97-AF65-F5344CB8AC3E}">
        <p14:creationId xmlns:p14="http://schemas.microsoft.com/office/powerpoint/2010/main" val="4260939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Concerns</a:t>
            </a:r>
            <a:endParaRPr lang="en-US" dirty="0"/>
          </a:p>
        </p:txBody>
      </p:sp>
      <p:pic>
        <p:nvPicPr>
          <p:cNvPr id="5" name="Picture Placeholder 4"/>
          <p:cNvPicPr>
            <a:picLocks noGrp="1" noChangeAspect="1"/>
          </p:cNvPicPr>
          <p:nvPr>
            <p:ph type="pic" idx="10"/>
          </p:nvPr>
        </p:nvPicPr>
        <p:blipFill>
          <a:blip r:embed="rId3">
            <a:extLst>
              <a:ext uri="{28A0092B-C50C-407E-A947-70E740481C1C}">
                <a14:useLocalDpi xmlns:a14="http://schemas.microsoft.com/office/drawing/2010/main" val="0"/>
              </a:ext>
            </a:extLst>
          </a:blip>
          <a:srcRect l="8617" r="8617"/>
          <a:stretch>
            <a:fillRect/>
          </a:stretch>
        </p:blipFill>
        <p:spPr/>
      </p:pic>
      <p:sp>
        <p:nvSpPr>
          <p:cNvPr id="4" name="Text Placeholder 3"/>
          <p:cNvSpPr>
            <a:spLocks noGrp="1"/>
          </p:cNvSpPr>
          <p:nvPr>
            <p:ph type="body" sz="half" idx="2"/>
          </p:nvPr>
        </p:nvSpPr>
        <p:spPr>
          <a:xfrm>
            <a:off x="519953" y="1334909"/>
            <a:ext cx="4271768" cy="5880783"/>
          </a:xfrm>
        </p:spPr>
        <p:txBody>
          <a:bodyPr anchor="ctr">
            <a:normAutofit/>
          </a:bodyPr>
          <a:lstStyle/>
          <a:p>
            <a:pPr marL="342900" lvl="0" indent="-342900">
              <a:spcBef>
                <a:spcPts val="200"/>
              </a:spcBef>
              <a:buClr>
                <a:srgbClr val="57688F"/>
              </a:buClr>
              <a:buFont typeface="Webdings" panose="05030102010509060703" pitchFamily="18" charset="2"/>
              <a:buChar char="4"/>
            </a:pPr>
            <a:r>
              <a:rPr lang="en-US" sz="2200" dirty="0" smtClean="0">
                <a:solidFill>
                  <a:srgbClr val="E7E6E6">
                    <a:lumMod val="50000"/>
                  </a:srgbClr>
                </a:solidFill>
              </a:rPr>
              <a:t>Hindering sagebrush recovery</a:t>
            </a:r>
          </a:p>
          <a:p>
            <a:pPr marL="342900" lvl="0" indent="-342900">
              <a:spcBef>
                <a:spcPts val="200"/>
              </a:spcBef>
              <a:buClr>
                <a:srgbClr val="57688F"/>
              </a:buClr>
              <a:buFont typeface="Webdings" panose="05030102010509060703" pitchFamily="18" charset="2"/>
              <a:buChar char="4"/>
            </a:pPr>
            <a:endParaRPr lang="en-US" sz="22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200" dirty="0" smtClean="0">
                <a:solidFill>
                  <a:srgbClr val="E7E6E6">
                    <a:lumMod val="50000"/>
                  </a:srgbClr>
                </a:solidFill>
              </a:rPr>
              <a:t>Land manager resource use</a:t>
            </a:r>
          </a:p>
          <a:p>
            <a:pPr marL="342900" lvl="0" indent="-342900">
              <a:spcBef>
                <a:spcPts val="200"/>
              </a:spcBef>
              <a:buClr>
                <a:srgbClr val="57688F"/>
              </a:buClr>
              <a:buFont typeface="Webdings" panose="05030102010509060703" pitchFamily="18" charset="2"/>
              <a:buChar char="4"/>
            </a:pPr>
            <a:endParaRPr lang="en-US" sz="2200" dirty="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200" dirty="0" smtClean="0">
                <a:solidFill>
                  <a:srgbClr val="E7E6E6">
                    <a:lumMod val="50000"/>
                  </a:srgbClr>
                </a:solidFill>
              </a:rPr>
              <a:t>Unknown Variables of recovery</a:t>
            </a:r>
          </a:p>
          <a:p>
            <a:pPr marL="342900" lvl="0" indent="-342900">
              <a:spcBef>
                <a:spcPts val="200"/>
              </a:spcBef>
              <a:buClr>
                <a:srgbClr val="57688F"/>
              </a:buClr>
              <a:buFont typeface="Webdings" panose="05030102010509060703" pitchFamily="18" charset="2"/>
              <a:buChar char="4"/>
            </a:pPr>
            <a:endParaRPr lang="en-US" sz="22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endParaRPr lang="en-US" sz="22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endParaRPr lang="en-US" sz="2200" dirty="0" smtClean="0">
              <a:solidFill>
                <a:srgbClr val="E7E6E6">
                  <a:lumMod val="50000"/>
                </a:srgbClr>
              </a:solidFill>
            </a:endParaRPr>
          </a:p>
        </p:txBody>
      </p:sp>
      <p:sp>
        <p:nvSpPr>
          <p:cNvPr id="6" name="TextBox 5"/>
          <p:cNvSpPr txBox="1"/>
          <p:nvPr/>
        </p:nvSpPr>
        <p:spPr>
          <a:xfrm>
            <a:off x="8687593" y="6535282"/>
            <a:ext cx="3959524" cy="276999"/>
          </a:xfrm>
          <a:prstGeom prst="rect">
            <a:avLst/>
          </a:prstGeom>
          <a:noFill/>
        </p:spPr>
        <p:txBody>
          <a:bodyPr wrap="square" rtlCol="0">
            <a:spAutoFit/>
          </a:bodyPr>
          <a:lstStyle/>
          <a:p>
            <a:r>
              <a:rPr lang="en-US" sz="1200" dirty="0" smtClean="0">
                <a:solidFill>
                  <a:schemeClr val="bg1"/>
                </a:solidFill>
              </a:rPr>
              <a:t>Image Credit: U.S. Department of Agriculture</a:t>
            </a:r>
            <a:endParaRPr lang="en-US" sz="1200" dirty="0">
              <a:solidFill>
                <a:schemeClr val="bg1"/>
              </a:solidFill>
            </a:endParaRPr>
          </a:p>
        </p:txBody>
      </p:sp>
    </p:spTree>
    <p:extLst>
      <p:ext uri="{BB962C8B-B14F-4D97-AF65-F5344CB8AC3E}">
        <p14:creationId xmlns:p14="http://schemas.microsoft.com/office/powerpoint/2010/main" val="23158106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4" name="Text Placeholder 3"/>
          <p:cNvSpPr>
            <a:spLocks noGrp="1"/>
          </p:cNvSpPr>
          <p:nvPr>
            <p:ph type="body" sz="half" idx="2"/>
          </p:nvPr>
        </p:nvSpPr>
        <p:spPr>
          <a:xfrm>
            <a:off x="264696" y="931498"/>
            <a:ext cx="12061776" cy="5880783"/>
          </a:xfrm>
        </p:spPr>
        <p:txBody>
          <a:bodyPr anchor="t">
            <a:normAutofit/>
          </a:bodyPr>
          <a:lstStyle/>
          <a:p>
            <a:pPr marL="342900" lvl="0" indent="-342900">
              <a:spcBef>
                <a:spcPts val="200"/>
              </a:spcBef>
              <a:buClr>
                <a:srgbClr val="57688F"/>
              </a:buClr>
              <a:buFont typeface="Webdings" panose="05030102010509060703" pitchFamily="18" charset="2"/>
              <a:buChar char="4"/>
            </a:pPr>
            <a:endParaRPr lang="en-US" sz="2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Bureau of Land </a:t>
            </a:r>
            <a:r>
              <a:rPr lang="en-US" sz="2800" dirty="0">
                <a:solidFill>
                  <a:srgbClr val="E7E6E6">
                    <a:lumMod val="50000"/>
                  </a:srgbClr>
                </a:solidFill>
              </a:rPr>
              <a:t>M</a:t>
            </a:r>
            <a:r>
              <a:rPr lang="en-US" sz="2800" dirty="0" smtClean="0">
                <a:solidFill>
                  <a:srgbClr val="E7E6E6">
                    <a:lumMod val="50000"/>
                  </a:srgbClr>
                </a:solidFill>
              </a:rPr>
              <a:t>anagement (BLM)</a:t>
            </a: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Karen Kraus, Pocatello Field Office</a:t>
            </a:r>
          </a:p>
          <a:p>
            <a:pPr marL="800100" lvl="1" indent="-342900">
              <a:spcBef>
                <a:spcPts val="200"/>
              </a:spcBef>
              <a:buClr>
                <a:srgbClr val="57688F"/>
              </a:buClr>
              <a:buFont typeface="Webdings" panose="05030102010509060703" pitchFamily="18" charset="2"/>
              <a:buChar char="4"/>
            </a:pPr>
            <a:endParaRPr lang="en-US" sz="1800" dirty="0" smtClean="0">
              <a:solidFill>
                <a:srgbClr val="E7E6E6">
                  <a:lumMod val="50000"/>
                </a:srgbClr>
              </a:solidFill>
            </a:endParaRPr>
          </a:p>
          <a:p>
            <a:pPr marL="34290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USDA Agricultural Research Service, Northwest Watershed Research Center</a:t>
            </a: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Dr. Patrick E. Clark</a:t>
            </a:r>
          </a:p>
          <a:p>
            <a:pPr lvl="1">
              <a:spcBef>
                <a:spcPts val="200"/>
              </a:spcBef>
              <a:buClr>
                <a:srgbClr val="57688F"/>
              </a:buClr>
            </a:pPr>
            <a:endParaRPr lang="en-US" sz="1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smtClean="0">
                <a:solidFill>
                  <a:srgbClr val="E7E6E6">
                    <a:lumMod val="50000"/>
                  </a:srgbClr>
                </a:solidFill>
              </a:rPr>
              <a:t>Idaho </a:t>
            </a:r>
            <a:r>
              <a:rPr lang="en-US" sz="2800" dirty="0">
                <a:solidFill>
                  <a:srgbClr val="E7E6E6">
                    <a:lumMod val="50000"/>
                  </a:srgbClr>
                </a:solidFill>
              </a:rPr>
              <a:t>Department of Fish and Game (IDFG</a:t>
            </a:r>
            <a:r>
              <a:rPr lang="en-US" sz="2800" dirty="0" smtClean="0">
                <a:solidFill>
                  <a:srgbClr val="E7E6E6">
                    <a:lumMod val="50000"/>
                  </a:srgbClr>
                </a:solidFill>
              </a:rPr>
              <a:t>)</a:t>
            </a:r>
          </a:p>
          <a:p>
            <a:pPr marL="800100" lvl="1" indent="-342900">
              <a:spcBef>
                <a:spcPts val="200"/>
              </a:spcBef>
              <a:buClr>
                <a:srgbClr val="57688F"/>
              </a:buClr>
              <a:buFont typeface="Webdings" panose="05030102010509060703" pitchFamily="18" charset="2"/>
              <a:buChar char="4"/>
            </a:pPr>
            <a:r>
              <a:rPr lang="en-US" sz="1800" dirty="0">
                <a:solidFill>
                  <a:srgbClr val="E7E6E6">
                    <a:lumMod val="50000"/>
                  </a:srgbClr>
                </a:solidFill>
              </a:rPr>
              <a:t>Scott </a:t>
            </a:r>
            <a:r>
              <a:rPr lang="en-US" sz="1800" dirty="0" smtClean="0">
                <a:solidFill>
                  <a:srgbClr val="E7E6E6">
                    <a:lumMod val="50000"/>
                  </a:srgbClr>
                </a:solidFill>
              </a:rPr>
              <a:t>Bergen  Pocatello Office</a:t>
            </a:r>
          </a:p>
          <a:p>
            <a:pPr marL="800100" lvl="1" indent="-342900">
              <a:spcBef>
                <a:spcPts val="200"/>
              </a:spcBef>
              <a:buClr>
                <a:srgbClr val="57688F"/>
              </a:buClr>
              <a:buFont typeface="Webdings" panose="05030102010509060703" pitchFamily="18" charset="2"/>
              <a:buChar char="4"/>
            </a:pPr>
            <a:r>
              <a:rPr lang="en-US" sz="1800" dirty="0" smtClean="0">
                <a:solidFill>
                  <a:srgbClr val="E7E6E6">
                    <a:lumMod val="50000"/>
                  </a:srgbClr>
                </a:solidFill>
              </a:rPr>
              <a:t>Ryan Walker, Upper </a:t>
            </a:r>
            <a:r>
              <a:rPr lang="en-US" sz="1800" dirty="0">
                <a:solidFill>
                  <a:srgbClr val="E7E6E6">
                    <a:lumMod val="50000"/>
                  </a:srgbClr>
                </a:solidFill>
              </a:rPr>
              <a:t>Snake Region</a:t>
            </a:r>
          </a:p>
          <a:p>
            <a:pPr lvl="1">
              <a:spcBef>
                <a:spcPts val="200"/>
              </a:spcBef>
              <a:buClr>
                <a:srgbClr val="57688F"/>
              </a:buClr>
            </a:pPr>
            <a:endParaRPr lang="en-US" sz="18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800" dirty="0">
                <a:solidFill>
                  <a:schemeClr val="bg1">
                    <a:lumMod val="50000"/>
                  </a:schemeClr>
                </a:solidFill>
              </a:rPr>
              <a:t>NASA </a:t>
            </a:r>
            <a:r>
              <a:rPr lang="en-US" sz="2800" dirty="0" smtClean="0">
                <a:solidFill>
                  <a:schemeClr val="bg1">
                    <a:lumMod val="50000"/>
                  </a:schemeClr>
                </a:solidFill>
              </a:rPr>
              <a:t>RECOVER </a:t>
            </a:r>
            <a:r>
              <a:rPr lang="en-US" sz="2800" dirty="0">
                <a:solidFill>
                  <a:schemeClr val="bg1">
                    <a:lumMod val="50000"/>
                  </a:schemeClr>
                </a:solidFill>
              </a:rPr>
              <a:t>Science </a:t>
            </a:r>
            <a:r>
              <a:rPr lang="en-US" sz="2800" dirty="0" smtClean="0">
                <a:solidFill>
                  <a:schemeClr val="bg1">
                    <a:lumMod val="50000"/>
                  </a:schemeClr>
                </a:solidFill>
              </a:rPr>
              <a:t>Team</a:t>
            </a:r>
          </a:p>
          <a:p>
            <a:pPr marL="800100" lvl="1" indent="-342900">
              <a:spcBef>
                <a:spcPts val="200"/>
              </a:spcBef>
              <a:buClr>
                <a:srgbClr val="57688F"/>
              </a:buClr>
              <a:buFont typeface="Webdings" panose="05030102010509060703" pitchFamily="18" charset="2"/>
              <a:buChar char="4"/>
            </a:pPr>
            <a:r>
              <a:rPr lang="en-US" sz="1800" dirty="0">
                <a:solidFill>
                  <a:srgbClr val="E7E6E6">
                    <a:lumMod val="50000"/>
                  </a:srgbClr>
                </a:solidFill>
              </a:rPr>
              <a:t>Keith Weber</a:t>
            </a:r>
          </a:p>
        </p:txBody>
      </p:sp>
      <p:pic>
        <p:nvPicPr>
          <p:cNvPr id="3" name="Picture 2"/>
          <p:cNvPicPr>
            <a:picLocks noChangeAspect="1"/>
          </p:cNvPicPr>
          <p:nvPr/>
        </p:nvPicPr>
        <p:blipFill>
          <a:blip r:embed="rId3"/>
          <a:stretch>
            <a:fillRect/>
          </a:stretch>
        </p:blipFill>
        <p:spPr>
          <a:xfrm>
            <a:off x="10345850" y="5310204"/>
            <a:ext cx="1577826" cy="1357810"/>
          </a:xfrm>
          <a:prstGeom prst="rect">
            <a:avLst/>
          </a:prstGeom>
        </p:spPr>
      </p:pic>
      <p:pic>
        <p:nvPicPr>
          <p:cNvPr id="6" name="Picture 5"/>
          <p:cNvPicPr>
            <a:picLocks noChangeAspect="1"/>
          </p:cNvPicPr>
          <p:nvPr/>
        </p:nvPicPr>
        <p:blipFill>
          <a:blip r:embed="rId4"/>
          <a:stretch>
            <a:fillRect/>
          </a:stretch>
        </p:blipFill>
        <p:spPr>
          <a:xfrm>
            <a:off x="8693328" y="5310204"/>
            <a:ext cx="1249726" cy="1357810"/>
          </a:xfrm>
          <a:prstGeom prst="rect">
            <a:avLst/>
          </a:prstGeom>
        </p:spPr>
      </p:pic>
    </p:spTree>
    <p:extLst>
      <p:ext uri="{BB962C8B-B14F-4D97-AF65-F5344CB8AC3E}">
        <p14:creationId xmlns:p14="http://schemas.microsoft.com/office/powerpoint/2010/main" val="2065271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a:t>
            </a:r>
            <a:endParaRPr lang="en-US" dirty="0"/>
          </a:p>
        </p:txBody>
      </p:sp>
      <p:sp>
        <p:nvSpPr>
          <p:cNvPr id="4" name="Text Placeholder 3"/>
          <p:cNvSpPr>
            <a:spLocks noGrp="1"/>
          </p:cNvSpPr>
          <p:nvPr>
            <p:ph type="body" sz="half" idx="2"/>
          </p:nvPr>
        </p:nvSpPr>
        <p:spPr>
          <a:xfrm>
            <a:off x="516546" y="691214"/>
            <a:ext cx="4631924" cy="6008156"/>
          </a:xfrm>
        </p:spPr>
        <p:txBody>
          <a:bodyPr anchor="ctr">
            <a:normAutofit/>
          </a:bodyPr>
          <a:lstStyle/>
          <a:p>
            <a:pPr lvl="0">
              <a:spcBef>
                <a:spcPts val="200"/>
              </a:spcBef>
              <a:buClr>
                <a:srgbClr val="57688F"/>
              </a:buClr>
            </a:pPr>
            <a:endParaRPr lang="en-US" sz="24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400" dirty="0" smtClean="0">
                <a:solidFill>
                  <a:srgbClr val="E7E6E6">
                    <a:lumMod val="50000"/>
                  </a:srgbClr>
                </a:solidFill>
              </a:rPr>
              <a:t>Big Desert sagebrush steppe</a:t>
            </a:r>
          </a:p>
          <a:p>
            <a:pPr marL="342900" lvl="0" indent="-342900">
              <a:spcBef>
                <a:spcPts val="200"/>
              </a:spcBef>
              <a:buClr>
                <a:srgbClr val="57688F"/>
              </a:buClr>
              <a:buFont typeface="Webdings" panose="05030102010509060703" pitchFamily="18" charset="2"/>
              <a:buChar char="4"/>
            </a:pPr>
            <a:endParaRPr lang="en-US" sz="2400" dirty="0" smtClean="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400" dirty="0" smtClean="0">
                <a:solidFill>
                  <a:srgbClr val="E7E6E6">
                    <a:lumMod val="50000"/>
                  </a:srgbClr>
                </a:solidFill>
              </a:rPr>
              <a:t>2006 </a:t>
            </a:r>
            <a:r>
              <a:rPr lang="en-US" sz="2400" dirty="0">
                <a:solidFill>
                  <a:srgbClr val="E7E6E6">
                    <a:lumMod val="50000"/>
                  </a:srgbClr>
                </a:solidFill>
              </a:rPr>
              <a:t>Crystal </a:t>
            </a:r>
            <a:r>
              <a:rPr lang="en-US" sz="2400" dirty="0" smtClean="0">
                <a:solidFill>
                  <a:srgbClr val="E7E6E6">
                    <a:lumMod val="50000"/>
                  </a:srgbClr>
                </a:solidFill>
              </a:rPr>
              <a:t>wildfire burned over 220,000 acres</a:t>
            </a:r>
          </a:p>
          <a:p>
            <a:pPr marL="342900" lvl="0" indent="-342900">
              <a:spcBef>
                <a:spcPts val="200"/>
              </a:spcBef>
              <a:buClr>
                <a:srgbClr val="57688F"/>
              </a:buClr>
              <a:buFont typeface="Webdings" panose="05030102010509060703" pitchFamily="18" charset="2"/>
              <a:buChar char="4"/>
            </a:pPr>
            <a:endParaRPr lang="en-US" sz="2400" dirty="0">
              <a:solidFill>
                <a:srgbClr val="E7E6E6">
                  <a:lumMod val="50000"/>
                </a:srgbClr>
              </a:solidFill>
            </a:endParaRPr>
          </a:p>
          <a:p>
            <a:pPr marL="342900" lvl="0" indent="-342900">
              <a:spcBef>
                <a:spcPts val="200"/>
              </a:spcBef>
              <a:buClr>
                <a:srgbClr val="57688F"/>
              </a:buClr>
              <a:buFont typeface="Webdings" panose="05030102010509060703" pitchFamily="18" charset="2"/>
              <a:buChar char="4"/>
            </a:pPr>
            <a:r>
              <a:rPr lang="en-US" sz="2400" dirty="0" smtClean="0">
                <a:solidFill>
                  <a:srgbClr val="E7E6E6">
                    <a:lumMod val="50000"/>
                  </a:srgbClr>
                </a:solidFill>
              </a:rPr>
              <a:t>Study period: 2001-2016</a:t>
            </a:r>
            <a:endParaRPr lang="en-US" sz="2400"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79739" r="32958" b="8125"/>
          <a:stretch/>
        </p:blipFill>
        <p:spPr>
          <a:xfrm>
            <a:off x="7587025" y="5973134"/>
            <a:ext cx="3369695" cy="715618"/>
          </a:xfrm>
          <a:prstGeom prst="rect">
            <a:avLst/>
          </a:prstGeom>
        </p:spPr>
      </p:pic>
      <p:grpSp>
        <p:nvGrpSpPr>
          <p:cNvPr id="3" name="Group 2"/>
          <p:cNvGrpSpPr/>
          <p:nvPr/>
        </p:nvGrpSpPr>
        <p:grpSpPr>
          <a:xfrm>
            <a:off x="5276914" y="6192445"/>
            <a:ext cx="2339164" cy="276999"/>
            <a:chOff x="7281238" y="5269515"/>
            <a:chExt cx="2339164" cy="276999"/>
          </a:xfrm>
        </p:grpSpPr>
        <p:sp>
          <p:nvSpPr>
            <p:cNvPr id="15" name="TextBox 14"/>
            <p:cNvSpPr txBox="1"/>
            <p:nvPr/>
          </p:nvSpPr>
          <p:spPr>
            <a:xfrm>
              <a:off x="7281238" y="5269515"/>
              <a:ext cx="2339164" cy="276999"/>
            </a:xfrm>
            <a:prstGeom prst="rect">
              <a:avLst/>
            </a:prstGeom>
            <a:solidFill>
              <a:schemeClr val="bg1"/>
            </a:solidFill>
            <a:ln>
              <a:solidFill>
                <a:schemeClr val="tx1"/>
              </a:solidFill>
            </a:ln>
          </p:spPr>
          <p:txBody>
            <a:bodyPr wrap="square" rtlCol="0">
              <a:spAutoFit/>
            </a:bodyPr>
            <a:lstStyle/>
            <a:p>
              <a:r>
                <a:rPr lang="en-US" sz="1200" dirty="0" smtClean="0"/>
                <a:t>             Crystal </a:t>
              </a:r>
              <a:r>
                <a:rPr lang="en-US" sz="1200" dirty="0"/>
                <a:t>Fire </a:t>
              </a:r>
              <a:r>
                <a:rPr lang="en-US" sz="1200" dirty="0" smtClean="0"/>
                <a:t>Boundary</a:t>
              </a:r>
              <a:endParaRPr lang="en-US" sz="1200" dirty="0"/>
            </a:p>
          </p:txBody>
        </p:sp>
        <p:sp>
          <p:nvSpPr>
            <p:cNvPr id="16" name="Rectangle 15"/>
            <p:cNvSpPr/>
            <p:nvPr/>
          </p:nvSpPr>
          <p:spPr>
            <a:xfrm>
              <a:off x="7354383" y="5360418"/>
              <a:ext cx="402476" cy="95191"/>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6350">
                  <a:solidFill>
                    <a:schemeClr val="tx1"/>
                  </a:solidFill>
                </a:ln>
              </a:endParaRPr>
            </a:p>
          </p:txBody>
        </p:sp>
      </p:grpSp>
      <p:sp>
        <p:nvSpPr>
          <p:cNvPr id="6" name="TextBox 5"/>
          <p:cNvSpPr txBox="1"/>
          <p:nvPr/>
        </p:nvSpPr>
        <p:spPr>
          <a:xfrm>
            <a:off x="7107712" y="963396"/>
            <a:ext cx="2339164" cy="584775"/>
          </a:xfrm>
          <a:prstGeom prst="rect">
            <a:avLst/>
          </a:prstGeom>
          <a:noFill/>
        </p:spPr>
        <p:txBody>
          <a:bodyPr wrap="square" rtlCol="0">
            <a:spAutoFit/>
          </a:bodyPr>
          <a:lstStyle/>
          <a:p>
            <a:r>
              <a:rPr lang="en-US" sz="1600" dirty="0" smtClean="0">
                <a:solidFill>
                  <a:schemeClr val="bg1"/>
                </a:solidFill>
              </a:rPr>
              <a:t>Craters of the Moon National Monument</a:t>
            </a:r>
            <a:endParaRPr lang="en-US" sz="1600" dirty="0">
              <a:solidFill>
                <a:schemeClr val="bg1"/>
              </a:solidFill>
            </a:endParaRPr>
          </a:p>
        </p:txBody>
      </p:sp>
      <p:pic>
        <p:nvPicPr>
          <p:cNvPr id="9" name="Picture 8"/>
          <p:cNvPicPr>
            <a:picLocks noChangeAspect="1"/>
          </p:cNvPicPr>
          <p:nvPr/>
        </p:nvPicPr>
        <p:blipFill rotWithShape="1">
          <a:blip r:embed="rId4"/>
          <a:srcRect r="431"/>
          <a:stretch/>
        </p:blipFill>
        <p:spPr>
          <a:xfrm>
            <a:off x="5296037" y="1149347"/>
            <a:ext cx="6600825" cy="48768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10"/>
          <p:cNvPicPr>
            <a:picLocks noChangeAspect="1"/>
          </p:cNvPicPr>
          <p:nvPr/>
        </p:nvPicPr>
        <p:blipFill rotWithShape="1">
          <a:blip r:embed="rId5" cstate="print">
            <a:extLst>
              <a:ext uri="{28A0092B-C50C-407E-A947-70E740481C1C}">
                <a14:useLocalDpi xmlns:a14="http://schemas.microsoft.com/office/drawing/2010/main" val="0"/>
              </a:ext>
            </a:extLst>
          </a:blip>
          <a:srcRect l="21326" r="2934"/>
          <a:stretch/>
        </p:blipFill>
        <p:spPr>
          <a:xfrm>
            <a:off x="5276914" y="1058442"/>
            <a:ext cx="6538252" cy="485577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a:stretch>
            <a:fillRect/>
          </a:stretch>
        </p:blipFill>
        <p:spPr>
          <a:xfrm>
            <a:off x="7849302" y="6168124"/>
            <a:ext cx="2564100" cy="301320"/>
          </a:xfrm>
          <a:prstGeom prst="rect">
            <a:avLst/>
          </a:prstGeom>
        </p:spPr>
      </p:pic>
      <p:pic>
        <p:nvPicPr>
          <p:cNvPr id="11" name="Picture 10"/>
          <p:cNvPicPr>
            <a:picLocks noChangeAspect="1"/>
          </p:cNvPicPr>
          <p:nvPr/>
        </p:nvPicPr>
        <p:blipFill>
          <a:blip r:embed="rId7"/>
          <a:stretch>
            <a:fillRect/>
          </a:stretch>
        </p:blipFill>
        <p:spPr>
          <a:xfrm>
            <a:off x="10455526" y="6085060"/>
            <a:ext cx="191100" cy="419273"/>
          </a:xfrm>
          <a:prstGeom prst="rect">
            <a:avLst/>
          </a:prstGeom>
        </p:spPr>
      </p:pic>
    </p:spTree>
    <p:extLst>
      <p:ext uri="{BB962C8B-B14F-4D97-AF65-F5344CB8AC3E}">
        <p14:creationId xmlns:p14="http://schemas.microsoft.com/office/powerpoint/2010/main" val="410501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10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anim calcmode="lin" valueType="num">
                                      <p:cBhvr>
                                        <p:cTn id="10" dur="2000" fill="hold"/>
                                        <p:tgtEl>
                                          <p:spTgt spid="10"/>
                                        </p:tgtEl>
                                        <p:attrNameLst>
                                          <p:attrName>ppt_x</p:attrName>
                                        </p:attrNameLst>
                                      </p:cBhvr>
                                      <p:tavLst>
                                        <p:tav tm="0">
                                          <p:val>
                                            <p:fltVal val="0.5"/>
                                          </p:val>
                                        </p:tav>
                                        <p:tav tm="100000">
                                          <p:val>
                                            <p:strVal val="#ppt_x"/>
                                          </p:val>
                                        </p:tav>
                                      </p:tavLst>
                                    </p:anim>
                                    <p:anim calcmode="lin" valueType="num">
                                      <p:cBhvr>
                                        <p:cTn id="11" dur="2000" fill="hold"/>
                                        <p:tgtEl>
                                          <p:spTgt spid="10"/>
                                        </p:tgtEl>
                                        <p:attrNameLst>
                                          <p:attrName>ppt_y</p:attrName>
                                        </p:attrNameLst>
                                      </p:cBhvr>
                                      <p:tavLst>
                                        <p:tav tm="0">
                                          <p:val>
                                            <p:fltVal val="0.5"/>
                                          </p:val>
                                        </p:tav>
                                        <p:tav tm="100000">
                                          <p:val>
                                            <p:strVal val="#ppt_y"/>
                                          </p:val>
                                        </p:tav>
                                      </p:tavLst>
                                    </p:anim>
                                  </p:childTnLst>
                                </p:cTn>
                              </p:par>
                              <p:par>
                                <p:cTn id="12" presetID="1" presetClass="exit" presetSubtype="0" fill="hold" nodeType="withEffect">
                                  <p:stCondLst>
                                    <p:cond delay="10000"/>
                                  </p:stCondLst>
                                  <p:childTnLst>
                                    <p:set>
                                      <p:cBhvr>
                                        <p:cTn id="13" dur="1" fill="hold">
                                          <p:stCondLst>
                                            <p:cond delay="0"/>
                                          </p:stCondLst>
                                        </p:cTn>
                                        <p:tgtEl>
                                          <p:spTgt spid="13"/>
                                        </p:tgtEl>
                                        <p:attrNameLst>
                                          <p:attrName>style.visibility</p:attrName>
                                        </p:attrNameLst>
                                      </p:cBhvr>
                                      <p:to>
                                        <p:strVal val="hidden"/>
                                      </p:to>
                                    </p:set>
                                  </p:childTnLst>
                                </p:cTn>
                              </p:par>
                              <p:par>
                                <p:cTn id="14" presetID="1" presetClass="entr" presetSubtype="0" fill="hold" nodeType="withEffect">
                                  <p:stCondLst>
                                    <p:cond delay="1000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1000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4" name="Text Placeholder 3"/>
          <p:cNvSpPr>
            <a:spLocks noGrp="1"/>
          </p:cNvSpPr>
          <p:nvPr>
            <p:ph type="body" sz="half" idx="2"/>
          </p:nvPr>
        </p:nvSpPr>
        <p:spPr>
          <a:xfrm>
            <a:off x="559226" y="844549"/>
            <a:ext cx="11205175" cy="5880783"/>
          </a:xfrm>
        </p:spPr>
        <p:txBody>
          <a:bodyPr anchor="ctr">
            <a:normAutofit/>
          </a:bodyPr>
          <a:lstStyle/>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Discern</a:t>
            </a:r>
            <a:r>
              <a:rPr lang="en-US" sz="2400" dirty="0" smtClean="0">
                <a:solidFill>
                  <a:schemeClr val="tx1">
                    <a:lumMod val="50000"/>
                    <a:lumOff val="50000"/>
                  </a:schemeClr>
                </a:solidFill>
              </a:rPr>
              <a:t> </a:t>
            </a:r>
            <a:r>
              <a:rPr lang="en-US" sz="2400" dirty="0">
                <a:solidFill>
                  <a:schemeClr val="tx1">
                    <a:lumMod val="50000"/>
                    <a:lumOff val="50000"/>
                  </a:schemeClr>
                </a:solidFill>
              </a:rPr>
              <a:t>whether the </a:t>
            </a:r>
            <a:r>
              <a:rPr lang="en-US" sz="2400" dirty="0" smtClean="0">
                <a:solidFill>
                  <a:schemeClr val="tx1">
                    <a:lumMod val="50000"/>
                    <a:lumOff val="50000"/>
                  </a:schemeClr>
                </a:solidFill>
              </a:rPr>
              <a:t>vegetation within </a:t>
            </a:r>
            <a:r>
              <a:rPr lang="en-US" sz="2400" dirty="0">
                <a:solidFill>
                  <a:schemeClr val="tx1">
                    <a:lumMod val="50000"/>
                    <a:lumOff val="50000"/>
                  </a:schemeClr>
                </a:solidFill>
              </a:rPr>
              <a:t>the Crystal Fire </a:t>
            </a:r>
            <a:r>
              <a:rPr lang="en-US" sz="2400" dirty="0" smtClean="0">
                <a:solidFill>
                  <a:schemeClr val="tx1">
                    <a:lumMod val="50000"/>
                    <a:lumOff val="50000"/>
                  </a:schemeClr>
                </a:solidFill>
              </a:rPr>
              <a:t>perimeter </a:t>
            </a:r>
            <a:r>
              <a:rPr lang="en-US" sz="2400" dirty="0">
                <a:solidFill>
                  <a:schemeClr val="tx1">
                    <a:lumMod val="50000"/>
                    <a:lumOff val="50000"/>
                  </a:schemeClr>
                </a:solidFill>
              </a:rPr>
              <a:t>has reached pre-fire biomass conditions</a:t>
            </a:r>
            <a:r>
              <a:rPr lang="en-US" sz="2400" dirty="0" smtClean="0">
                <a:solidFill>
                  <a:schemeClr val="tx1">
                    <a:lumMod val="50000"/>
                    <a:lumOff val="50000"/>
                  </a:schemeClr>
                </a:solidFill>
              </a:rPr>
              <a:t>.</a:t>
            </a:r>
          </a:p>
          <a:p>
            <a:pPr lvl="1">
              <a:spcBef>
                <a:spcPts val="200"/>
              </a:spcBef>
              <a:buClr>
                <a:srgbClr val="57688F"/>
              </a:buClr>
            </a:pPr>
            <a:endParaRPr lang="en-US" sz="2400"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Determine</a:t>
            </a:r>
            <a:r>
              <a:rPr lang="en-US" sz="2400" dirty="0" smtClean="0">
                <a:solidFill>
                  <a:schemeClr val="tx1">
                    <a:lumMod val="50000"/>
                    <a:lumOff val="50000"/>
                  </a:schemeClr>
                </a:solidFill>
              </a:rPr>
              <a:t> </a:t>
            </a:r>
            <a:r>
              <a:rPr lang="en-US" sz="2400" dirty="0">
                <a:solidFill>
                  <a:schemeClr val="tx1">
                    <a:lumMod val="50000"/>
                    <a:lumOff val="50000"/>
                  </a:schemeClr>
                </a:solidFill>
              </a:rPr>
              <a:t>if post-fire recovery </a:t>
            </a:r>
            <a:r>
              <a:rPr lang="en-US" sz="2400" dirty="0" smtClean="0">
                <a:solidFill>
                  <a:schemeClr val="tx1">
                    <a:lumMod val="50000"/>
                    <a:lumOff val="50000"/>
                  </a:schemeClr>
                </a:solidFill>
              </a:rPr>
              <a:t>favors native vegetation vs. cheatgrass </a:t>
            </a:r>
            <a:r>
              <a:rPr lang="en-US" sz="2400" dirty="0">
                <a:solidFill>
                  <a:schemeClr val="tx1">
                    <a:lumMod val="50000"/>
                    <a:lumOff val="50000"/>
                  </a:schemeClr>
                </a:solidFill>
              </a:rPr>
              <a:t>and </a:t>
            </a:r>
            <a:r>
              <a:rPr lang="en-US" sz="2400" dirty="0" smtClean="0">
                <a:solidFill>
                  <a:schemeClr val="tx1">
                    <a:lumMod val="50000"/>
                    <a:lumOff val="50000"/>
                  </a:schemeClr>
                </a:solidFill>
              </a:rPr>
              <a:t>whether re-seeding </a:t>
            </a:r>
            <a:r>
              <a:rPr lang="en-US" sz="2400" dirty="0">
                <a:solidFill>
                  <a:schemeClr val="tx1">
                    <a:lumMod val="50000"/>
                    <a:lumOff val="50000"/>
                  </a:schemeClr>
                </a:solidFill>
              </a:rPr>
              <a:t>efforts </a:t>
            </a:r>
            <a:r>
              <a:rPr lang="en-US" sz="2400" dirty="0" smtClean="0">
                <a:solidFill>
                  <a:schemeClr val="tx1">
                    <a:lumMod val="50000"/>
                    <a:lumOff val="50000"/>
                  </a:schemeClr>
                </a:solidFill>
              </a:rPr>
              <a:t>have increased </a:t>
            </a:r>
            <a:r>
              <a:rPr lang="en-US" sz="2400" dirty="0">
                <a:solidFill>
                  <a:schemeClr val="tx1">
                    <a:lumMod val="50000"/>
                    <a:lumOff val="50000"/>
                  </a:schemeClr>
                </a:solidFill>
              </a:rPr>
              <a:t>overall </a:t>
            </a:r>
            <a:r>
              <a:rPr lang="en-US" sz="2400" dirty="0" smtClean="0">
                <a:solidFill>
                  <a:schemeClr val="tx1">
                    <a:lumMod val="50000"/>
                    <a:lumOff val="50000"/>
                  </a:schemeClr>
                </a:solidFill>
              </a:rPr>
              <a:t>recovery </a:t>
            </a:r>
            <a:r>
              <a:rPr lang="en-US" sz="2400" dirty="0">
                <a:solidFill>
                  <a:schemeClr val="tx1">
                    <a:lumMod val="50000"/>
                    <a:lumOff val="50000"/>
                  </a:schemeClr>
                </a:solidFill>
              </a:rPr>
              <a:t>and native </a:t>
            </a:r>
            <a:r>
              <a:rPr lang="en-US" sz="2400" dirty="0" smtClean="0">
                <a:solidFill>
                  <a:schemeClr val="tx1">
                    <a:lumMod val="50000"/>
                    <a:lumOff val="50000"/>
                  </a:schemeClr>
                </a:solidFill>
              </a:rPr>
              <a:t>vegetation.</a:t>
            </a: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Identify </a:t>
            </a:r>
            <a:r>
              <a:rPr lang="en-US" sz="2400" dirty="0" smtClean="0">
                <a:solidFill>
                  <a:schemeClr val="tx1">
                    <a:lumMod val="50000"/>
                    <a:lumOff val="50000"/>
                  </a:schemeClr>
                </a:solidFill>
              </a:rPr>
              <a:t>key </a:t>
            </a:r>
            <a:r>
              <a:rPr lang="en-US" sz="2400" dirty="0">
                <a:solidFill>
                  <a:schemeClr val="tx1">
                    <a:lumMod val="50000"/>
                    <a:lumOff val="50000"/>
                  </a:schemeClr>
                </a:solidFill>
              </a:rPr>
              <a:t>variable responsible for post-fire </a:t>
            </a:r>
            <a:r>
              <a:rPr lang="en-US" sz="2400" dirty="0" smtClean="0">
                <a:solidFill>
                  <a:schemeClr val="tx1">
                    <a:lumMod val="50000"/>
                    <a:lumOff val="50000"/>
                  </a:schemeClr>
                </a:solidFill>
              </a:rPr>
              <a:t>recovery.</a:t>
            </a: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Establish </a:t>
            </a:r>
            <a:r>
              <a:rPr lang="en-US" sz="2400" dirty="0" smtClean="0">
                <a:solidFill>
                  <a:schemeClr val="tx1">
                    <a:lumMod val="50000"/>
                    <a:lumOff val="50000"/>
                  </a:schemeClr>
                </a:solidFill>
              </a:rPr>
              <a:t>where </a:t>
            </a:r>
            <a:r>
              <a:rPr lang="en-US" sz="2400" dirty="0">
                <a:solidFill>
                  <a:schemeClr val="tx1">
                    <a:lumMod val="50000"/>
                    <a:lumOff val="50000"/>
                  </a:schemeClr>
                </a:solidFill>
              </a:rPr>
              <a:t>targeted grazing could have helped or </a:t>
            </a:r>
            <a:r>
              <a:rPr lang="en-US" sz="2400" dirty="0" smtClean="0">
                <a:solidFill>
                  <a:schemeClr val="tx1">
                    <a:lumMod val="50000"/>
                    <a:lumOff val="50000"/>
                  </a:schemeClr>
                </a:solidFill>
              </a:rPr>
              <a:t>hindered </a:t>
            </a:r>
            <a:r>
              <a:rPr lang="en-US" sz="2400" dirty="0">
                <a:solidFill>
                  <a:schemeClr val="tx1">
                    <a:lumMod val="50000"/>
                    <a:lumOff val="50000"/>
                  </a:schemeClr>
                </a:solidFill>
              </a:rPr>
              <a:t>wildfire </a:t>
            </a:r>
            <a:r>
              <a:rPr lang="en-US" sz="2400" dirty="0" smtClean="0">
                <a:solidFill>
                  <a:schemeClr val="tx1">
                    <a:lumMod val="50000"/>
                    <a:lumOff val="50000"/>
                  </a:schemeClr>
                </a:solidFill>
              </a:rPr>
              <a:t>recovery (next term).</a:t>
            </a:r>
          </a:p>
          <a:p>
            <a:pPr marL="457200" indent="-457200">
              <a:spcBef>
                <a:spcPts val="200"/>
              </a:spcBef>
              <a:buClr>
                <a:srgbClr val="57688F"/>
              </a:buClr>
              <a:buFont typeface="+mj-lt"/>
              <a:buAutoNum type="arabicPeriod"/>
            </a:pPr>
            <a:endParaRPr lang="en-US" sz="2400" b="1" dirty="0">
              <a:solidFill>
                <a:schemeClr val="tx1">
                  <a:lumMod val="50000"/>
                  <a:lumOff val="50000"/>
                </a:schemeClr>
              </a:solidFill>
            </a:endParaRPr>
          </a:p>
          <a:p>
            <a:pPr marL="457200" indent="-457200">
              <a:spcBef>
                <a:spcPts val="200"/>
              </a:spcBef>
              <a:buClr>
                <a:srgbClr val="57688F"/>
              </a:buClr>
              <a:buFont typeface="+mj-lt"/>
              <a:buAutoNum type="arabicPeriod"/>
            </a:pPr>
            <a:r>
              <a:rPr lang="en-US" sz="2400" b="1" dirty="0" smtClean="0">
                <a:solidFill>
                  <a:schemeClr val="tx1">
                    <a:lumMod val="50000"/>
                    <a:lumOff val="50000"/>
                  </a:schemeClr>
                </a:solidFill>
              </a:rPr>
              <a:t>Calculate </a:t>
            </a:r>
            <a:r>
              <a:rPr lang="en-US" sz="2400" dirty="0" smtClean="0">
                <a:solidFill>
                  <a:schemeClr val="tx1">
                    <a:lumMod val="50000"/>
                    <a:lumOff val="50000"/>
                  </a:schemeClr>
                </a:solidFill>
              </a:rPr>
              <a:t>carbon </a:t>
            </a:r>
            <a:r>
              <a:rPr lang="en-US" sz="2400" dirty="0">
                <a:solidFill>
                  <a:schemeClr val="tx1">
                    <a:lumMod val="50000"/>
                    <a:lumOff val="50000"/>
                  </a:schemeClr>
                </a:solidFill>
              </a:rPr>
              <a:t>sequestration change over time and </a:t>
            </a:r>
            <a:r>
              <a:rPr lang="en-US" sz="2400" dirty="0" smtClean="0">
                <a:solidFill>
                  <a:schemeClr val="tx1">
                    <a:lumMod val="50000"/>
                    <a:lumOff val="50000"/>
                  </a:schemeClr>
                </a:solidFill>
              </a:rPr>
              <a:t>estimate </a:t>
            </a:r>
            <a:r>
              <a:rPr lang="en-US" sz="2400" dirty="0">
                <a:solidFill>
                  <a:schemeClr val="tx1">
                    <a:lumMod val="50000"/>
                    <a:lumOff val="50000"/>
                  </a:schemeClr>
                </a:solidFill>
              </a:rPr>
              <a:t>it’s </a:t>
            </a:r>
            <a:r>
              <a:rPr lang="en-US" sz="2400" dirty="0" smtClean="0">
                <a:solidFill>
                  <a:schemeClr val="tx1">
                    <a:lumMod val="50000"/>
                    <a:lumOff val="50000"/>
                  </a:schemeClr>
                </a:solidFill>
              </a:rPr>
              <a:t>associated monetary </a:t>
            </a:r>
            <a:r>
              <a:rPr lang="en-US" sz="2400" dirty="0">
                <a:solidFill>
                  <a:schemeClr val="tx1">
                    <a:lumMod val="50000"/>
                    <a:lumOff val="50000"/>
                  </a:schemeClr>
                </a:solidFill>
              </a:rPr>
              <a:t>value.</a:t>
            </a:r>
          </a:p>
        </p:txBody>
      </p:sp>
    </p:spTree>
    <p:extLst>
      <p:ext uri="{BB962C8B-B14F-4D97-AF65-F5344CB8AC3E}">
        <p14:creationId xmlns:p14="http://schemas.microsoft.com/office/powerpoint/2010/main" val="1085533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Observations</a:t>
            </a:r>
            <a:endParaRPr lang="en-US" dirty="0"/>
          </a:p>
        </p:txBody>
      </p:sp>
      <p:sp>
        <p:nvSpPr>
          <p:cNvPr id="5" name="Text Placeholder 4"/>
          <p:cNvSpPr>
            <a:spLocks noGrp="1"/>
          </p:cNvSpPr>
          <p:nvPr>
            <p:ph type="body" sz="half" idx="2"/>
          </p:nvPr>
        </p:nvSpPr>
        <p:spPr>
          <a:xfrm>
            <a:off x="774839" y="926697"/>
            <a:ext cx="2833436" cy="342467"/>
          </a:xfrm>
        </p:spPr>
        <p:txBody>
          <a:bodyPr>
            <a:normAutofit lnSpcReduction="10000"/>
          </a:bodyPr>
          <a:lstStyle/>
          <a:p>
            <a:r>
              <a:rPr lang="en-US" u="sng" dirty="0" smtClean="0"/>
              <a:t>Terra, Landsat, STRM</a:t>
            </a:r>
          </a:p>
          <a:p>
            <a:endParaRPr lang="en-US" dirty="0"/>
          </a:p>
        </p:txBody>
      </p:sp>
      <p:sp>
        <p:nvSpPr>
          <p:cNvPr id="8" name="AutoShape 6" descr="Image result for landsat 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297517" y="1543913"/>
            <a:ext cx="2643148" cy="3513399"/>
            <a:chOff x="155575" y="1307642"/>
            <a:chExt cx="2052006" cy="2126224"/>
          </a:xfrm>
        </p:grpSpPr>
        <p:pic>
          <p:nvPicPr>
            <p:cNvPr id="1026" name="Picture 2" descr="Image result for terra satell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050" y="1307642"/>
              <a:ext cx="2001531" cy="15011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5575" y="2787535"/>
              <a:ext cx="1696279" cy="646331"/>
            </a:xfrm>
            <a:prstGeom prst="rect">
              <a:avLst/>
            </a:prstGeom>
            <a:noFill/>
          </p:spPr>
          <p:txBody>
            <a:bodyPr wrap="square" rtlCol="0">
              <a:spAutoFit/>
            </a:bodyPr>
            <a:lstStyle/>
            <a:p>
              <a:r>
                <a:rPr lang="en-US" dirty="0" smtClean="0"/>
                <a:t>MODIS Terra Satellite</a:t>
              </a:r>
              <a:endParaRPr lang="en-US" dirty="0"/>
            </a:p>
          </p:txBody>
        </p:sp>
      </p:grpSp>
      <p:grpSp>
        <p:nvGrpSpPr>
          <p:cNvPr id="15" name="Group 14"/>
          <p:cNvGrpSpPr/>
          <p:nvPr/>
        </p:nvGrpSpPr>
        <p:grpSpPr>
          <a:xfrm>
            <a:off x="3683273" y="1324803"/>
            <a:ext cx="3948038" cy="2518275"/>
            <a:chOff x="3525841" y="1258696"/>
            <a:chExt cx="3065056" cy="1523999"/>
          </a:xfrm>
        </p:grpSpPr>
        <p:pic>
          <p:nvPicPr>
            <p:cNvPr id="1028" name="Picture 4" descr="Image result for landsat satell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026" y="1258696"/>
              <a:ext cx="2272871" cy="15239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25841" y="1649911"/>
              <a:ext cx="1337843" cy="223511"/>
            </a:xfrm>
            <a:prstGeom prst="rect">
              <a:avLst/>
            </a:prstGeom>
            <a:noFill/>
          </p:spPr>
          <p:txBody>
            <a:bodyPr wrap="square" rtlCol="0">
              <a:spAutoFit/>
            </a:bodyPr>
            <a:lstStyle/>
            <a:p>
              <a:r>
                <a:rPr lang="en-US" dirty="0" smtClean="0"/>
                <a:t>Landsat OLI 8</a:t>
              </a:r>
              <a:endParaRPr lang="en-US" dirty="0"/>
            </a:p>
          </p:txBody>
        </p:sp>
      </p:grpSp>
      <p:grpSp>
        <p:nvGrpSpPr>
          <p:cNvPr id="7" name="Group 6"/>
          <p:cNvGrpSpPr/>
          <p:nvPr/>
        </p:nvGrpSpPr>
        <p:grpSpPr>
          <a:xfrm>
            <a:off x="5961688" y="4103474"/>
            <a:ext cx="3991187" cy="2036405"/>
            <a:chOff x="5196941" y="2414241"/>
            <a:chExt cx="3098555" cy="1232383"/>
          </a:xfrm>
        </p:grpSpPr>
        <p:pic>
          <p:nvPicPr>
            <p:cNvPr id="9" name="Picture 8"/>
            <p:cNvPicPr>
              <a:picLocks noChangeAspect="1"/>
            </p:cNvPicPr>
            <p:nvPr/>
          </p:nvPicPr>
          <p:blipFill>
            <a:blip r:embed="rId5"/>
            <a:stretch>
              <a:fillRect/>
            </a:stretch>
          </p:blipFill>
          <p:spPr>
            <a:xfrm>
              <a:off x="5196941" y="2414241"/>
              <a:ext cx="1515532" cy="1232383"/>
            </a:xfrm>
            <a:prstGeom prst="rect">
              <a:avLst/>
            </a:prstGeom>
          </p:spPr>
        </p:pic>
        <p:sp>
          <p:nvSpPr>
            <p:cNvPr id="12" name="TextBox 11"/>
            <p:cNvSpPr txBox="1"/>
            <p:nvPr/>
          </p:nvSpPr>
          <p:spPr>
            <a:xfrm>
              <a:off x="6416997" y="2752229"/>
              <a:ext cx="1878499" cy="369332"/>
            </a:xfrm>
            <a:prstGeom prst="rect">
              <a:avLst/>
            </a:prstGeom>
            <a:noFill/>
          </p:spPr>
          <p:txBody>
            <a:bodyPr wrap="square" rtlCol="0">
              <a:spAutoFit/>
            </a:bodyPr>
            <a:lstStyle/>
            <a:p>
              <a:r>
                <a:rPr lang="en-US" dirty="0" smtClean="0"/>
                <a:t>Landsat TM 5</a:t>
              </a:r>
            </a:p>
          </p:txBody>
        </p:sp>
      </p:grpSp>
      <p:sp>
        <p:nvSpPr>
          <p:cNvPr id="13" name="TextBox 12"/>
          <p:cNvSpPr txBox="1"/>
          <p:nvPr/>
        </p:nvSpPr>
        <p:spPr>
          <a:xfrm>
            <a:off x="9704373" y="2240718"/>
            <a:ext cx="2499774" cy="923330"/>
          </a:xfrm>
          <a:prstGeom prst="rect">
            <a:avLst/>
          </a:prstGeom>
          <a:noFill/>
        </p:spPr>
        <p:txBody>
          <a:bodyPr wrap="square" rtlCol="0">
            <a:spAutoFit/>
          </a:bodyPr>
          <a:lstStyle/>
          <a:p>
            <a:r>
              <a:rPr lang="en-US" dirty="0" smtClean="0"/>
              <a:t>Shuttle Radar Topography Mission (SRTM)</a:t>
            </a:r>
            <a:endParaRPr lang="en-US" dirty="0"/>
          </a:p>
        </p:txBody>
      </p:sp>
      <p:sp>
        <p:nvSpPr>
          <p:cNvPr id="23" name="TextBox 22"/>
          <p:cNvSpPr txBox="1"/>
          <p:nvPr/>
        </p:nvSpPr>
        <p:spPr>
          <a:xfrm>
            <a:off x="785383" y="4548899"/>
            <a:ext cx="2999503" cy="1987826"/>
          </a:xfrm>
          <a:prstGeom prst="rect">
            <a:avLst/>
          </a:prstGeom>
          <a:noFill/>
        </p:spPr>
        <p:txBody>
          <a:bodyPr wrap="square" rtlCol="0">
            <a:spAutoFit/>
          </a:bodyPr>
          <a:lstStyle/>
          <a:p>
            <a:endParaRPr lang="en-US" dirty="0"/>
          </a:p>
        </p:txBody>
      </p:sp>
      <p:grpSp>
        <p:nvGrpSpPr>
          <p:cNvPr id="6" name="Group 5"/>
          <p:cNvGrpSpPr/>
          <p:nvPr/>
        </p:nvGrpSpPr>
        <p:grpSpPr>
          <a:xfrm>
            <a:off x="2183324" y="3424739"/>
            <a:ext cx="2817067" cy="3221369"/>
            <a:chOff x="1845161" y="3013794"/>
            <a:chExt cx="2187028" cy="1949495"/>
          </a:xfrm>
        </p:grpSpPr>
        <p:pic>
          <p:nvPicPr>
            <p:cNvPr id="3" name="Picture 2"/>
            <p:cNvPicPr>
              <a:picLocks noChangeAspect="1"/>
            </p:cNvPicPr>
            <p:nvPr/>
          </p:nvPicPr>
          <p:blipFill>
            <a:blip r:embed="rId6"/>
            <a:stretch>
              <a:fillRect/>
            </a:stretch>
          </p:blipFill>
          <p:spPr>
            <a:xfrm>
              <a:off x="2037644" y="3013794"/>
              <a:ext cx="1994545" cy="1866815"/>
            </a:xfrm>
            <a:prstGeom prst="rect">
              <a:avLst/>
            </a:prstGeom>
          </p:spPr>
        </p:pic>
        <p:sp>
          <p:nvSpPr>
            <p:cNvPr id="22" name="TextBox 21"/>
            <p:cNvSpPr txBox="1"/>
            <p:nvPr/>
          </p:nvSpPr>
          <p:spPr>
            <a:xfrm>
              <a:off x="1845161" y="4316958"/>
              <a:ext cx="1756420" cy="646331"/>
            </a:xfrm>
            <a:prstGeom prst="rect">
              <a:avLst/>
            </a:prstGeom>
            <a:noFill/>
          </p:spPr>
          <p:txBody>
            <a:bodyPr wrap="square" rtlCol="0">
              <a:spAutoFit/>
            </a:bodyPr>
            <a:lstStyle/>
            <a:p>
              <a:r>
                <a:rPr lang="en-US" dirty="0" smtClean="0"/>
                <a:t>MODIS Aqua Satellite</a:t>
              </a:r>
              <a:endParaRPr lang="en-US" dirty="0"/>
            </a:p>
          </p:txBody>
        </p:sp>
      </p:grpSp>
      <p:pic>
        <p:nvPicPr>
          <p:cNvPr id="16" name="Picture 2" descr="http://www.devpedia.developexchange.com/dp/images/a/ab/12_SRT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08535">
            <a:off x="7755443" y="997768"/>
            <a:ext cx="2734848" cy="302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298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a:t>
            </a:r>
            <a:endParaRPr lang="en-US" dirty="0"/>
          </a:p>
        </p:txBody>
      </p:sp>
      <p:sp>
        <p:nvSpPr>
          <p:cNvPr id="6" name="Text Placeholder 5"/>
          <p:cNvSpPr>
            <a:spLocks noGrp="1"/>
          </p:cNvSpPr>
          <p:nvPr>
            <p:ph type="body" sz="half" idx="2"/>
          </p:nvPr>
        </p:nvSpPr>
        <p:spPr>
          <a:xfrm>
            <a:off x="495300" y="1073149"/>
            <a:ext cx="5054599" cy="5568952"/>
          </a:xfrm>
        </p:spPr>
        <p:txBody>
          <a:bodyPr/>
          <a:lstStyle/>
          <a:p>
            <a:endParaRPr lang="en-US" dirty="0" smtClean="0"/>
          </a:p>
          <a:p>
            <a:endParaRPr lang="en-US" dirty="0"/>
          </a:p>
          <a:p>
            <a:endParaRPr lang="en-US" dirty="0" smtClean="0"/>
          </a:p>
        </p:txBody>
      </p:sp>
      <p:sp>
        <p:nvSpPr>
          <p:cNvPr id="3" name="TextBox 2"/>
          <p:cNvSpPr txBox="1"/>
          <p:nvPr/>
        </p:nvSpPr>
        <p:spPr>
          <a:xfrm>
            <a:off x="495300" y="1490880"/>
            <a:ext cx="5734812" cy="4072910"/>
          </a:xfrm>
          <a:prstGeom prst="rect">
            <a:avLst/>
          </a:prstGeom>
          <a:noFill/>
        </p:spPr>
        <p:txBody>
          <a:bodyPr wrap="square" rtlCol="0">
            <a:spAutoFit/>
          </a:bodyPr>
          <a:lstStyle/>
          <a:p>
            <a:pPr marL="342900" lvl="0" indent="-342900">
              <a:spcBef>
                <a:spcPts val="200"/>
              </a:spcBef>
              <a:buClr>
                <a:srgbClr val="57688F"/>
              </a:buClr>
              <a:buFont typeface="Webdings" panose="05030102010509060703" pitchFamily="18" charset="2"/>
              <a:buChar char="4"/>
            </a:pPr>
            <a:r>
              <a:rPr lang="en-US" dirty="0">
                <a:solidFill>
                  <a:schemeClr val="tx1">
                    <a:lumMod val="50000"/>
                    <a:lumOff val="50000"/>
                  </a:schemeClr>
                </a:solidFill>
              </a:rPr>
              <a:t>NDVI and </a:t>
            </a:r>
            <a:r>
              <a:rPr lang="en-US" dirty="0" smtClean="0">
                <a:solidFill>
                  <a:schemeClr val="tx1">
                    <a:lumMod val="50000"/>
                    <a:lumOff val="50000"/>
                  </a:schemeClr>
                </a:solidFill>
              </a:rPr>
              <a:t>MSAVI2 from MODIS and Landsat data </a:t>
            </a:r>
            <a:r>
              <a:rPr lang="en-US" dirty="0">
                <a:solidFill>
                  <a:schemeClr val="tx1">
                    <a:lumMod val="50000"/>
                    <a:lumOff val="50000"/>
                  </a:schemeClr>
                </a:solidFill>
              </a:rPr>
              <a:t>values were compared to pre-wildfire vegetation values to detect recovery</a:t>
            </a:r>
          </a:p>
          <a:p>
            <a:pPr lvl="0">
              <a:spcBef>
                <a:spcPts val="200"/>
              </a:spcBef>
              <a:buClr>
                <a:srgbClr val="57688F"/>
              </a:buClr>
            </a:pPr>
            <a:endParaRPr lang="en-US"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r>
              <a:rPr lang="en-US" dirty="0" smtClean="0">
                <a:solidFill>
                  <a:schemeClr val="tx1">
                    <a:lumMod val="50000"/>
                    <a:lumOff val="50000"/>
                  </a:schemeClr>
                </a:solidFill>
              </a:rPr>
              <a:t>Pre- and post-wildfire MODIS NDVI  </a:t>
            </a:r>
            <a:r>
              <a:rPr lang="en-US" dirty="0">
                <a:solidFill>
                  <a:schemeClr val="tx1">
                    <a:lumMod val="50000"/>
                    <a:lumOff val="50000"/>
                  </a:schemeClr>
                </a:solidFill>
              </a:rPr>
              <a:t>p</a:t>
            </a:r>
            <a:r>
              <a:rPr lang="en-US" dirty="0" smtClean="0">
                <a:solidFill>
                  <a:schemeClr val="tx1">
                    <a:lumMod val="50000"/>
                    <a:lumOff val="50000"/>
                  </a:schemeClr>
                </a:solidFill>
              </a:rPr>
              <a:t>henology maps were compared to detect changes in vegetation cover type </a:t>
            </a:r>
            <a:endParaRPr lang="en-US"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endParaRPr lang="en-US" dirty="0">
              <a:solidFill>
                <a:schemeClr val="tx1">
                  <a:lumMod val="50000"/>
                  <a:lumOff val="50000"/>
                </a:schemeClr>
              </a:solidFill>
            </a:endParaRPr>
          </a:p>
          <a:p>
            <a:pPr marL="342900" lvl="0" indent="-342900">
              <a:spcBef>
                <a:spcPts val="200"/>
              </a:spcBef>
              <a:buClr>
                <a:srgbClr val="57688F"/>
              </a:buClr>
              <a:buFont typeface="Webdings" panose="05030102010509060703" pitchFamily="18" charset="2"/>
              <a:buChar char="4"/>
            </a:pPr>
            <a:r>
              <a:rPr lang="en-US" dirty="0">
                <a:solidFill>
                  <a:schemeClr val="tx1">
                    <a:lumMod val="50000"/>
                    <a:lumOff val="50000"/>
                  </a:schemeClr>
                </a:solidFill>
              </a:rPr>
              <a:t>Multiple regression analyses were used to detect correlation between recovery rates and precipitation, elevation, slope, and aspect</a:t>
            </a:r>
          </a:p>
          <a:p>
            <a:endParaRPr lang="en-US" dirty="0" smtClean="0"/>
          </a:p>
          <a:p>
            <a:endParaRPr lang="en-US" dirty="0"/>
          </a:p>
        </p:txBody>
      </p:sp>
      <p:pic>
        <p:nvPicPr>
          <p:cNvPr id="5" name="Picture 4"/>
          <p:cNvPicPr>
            <a:picLocks noChangeAspect="1"/>
          </p:cNvPicPr>
          <p:nvPr/>
        </p:nvPicPr>
        <p:blipFill>
          <a:blip r:embed="rId3">
            <a:clrChange>
              <a:clrFrom>
                <a:srgbClr val="000000"/>
              </a:clrFrom>
              <a:clrTo>
                <a:srgbClr val="000000">
                  <a:alpha val="0"/>
                </a:srgbClr>
              </a:clrTo>
            </a:clrChange>
          </a:blip>
          <a:stretch>
            <a:fillRect/>
          </a:stretch>
        </p:blipFill>
        <p:spPr>
          <a:xfrm>
            <a:off x="5577425" y="720188"/>
            <a:ext cx="5986594" cy="5738873"/>
          </a:xfrm>
          <a:prstGeom prst="rect">
            <a:avLst/>
          </a:prstGeom>
        </p:spPr>
      </p:pic>
      <p:pic>
        <p:nvPicPr>
          <p:cNvPr id="7" name="Picture 6"/>
          <p:cNvPicPr>
            <a:picLocks noChangeAspect="1"/>
          </p:cNvPicPr>
          <p:nvPr/>
        </p:nvPicPr>
        <p:blipFill>
          <a:blip r:embed="rId4">
            <a:clrChange>
              <a:clrFrom>
                <a:srgbClr val="DFDFFF"/>
              </a:clrFrom>
              <a:clrTo>
                <a:srgbClr val="DFDFFF">
                  <a:alpha val="0"/>
                </a:srgbClr>
              </a:clrTo>
            </a:clrChange>
          </a:blip>
          <a:stretch>
            <a:fillRect/>
          </a:stretch>
        </p:blipFill>
        <p:spPr>
          <a:xfrm>
            <a:off x="10215634" y="4786803"/>
            <a:ext cx="371475" cy="1423940"/>
          </a:xfrm>
          <a:prstGeom prst="rect">
            <a:avLst/>
          </a:prstGeom>
        </p:spPr>
      </p:pic>
      <p:cxnSp>
        <p:nvCxnSpPr>
          <p:cNvPr id="12" name="Straight Connector 11"/>
          <p:cNvCxnSpPr/>
          <p:nvPr/>
        </p:nvCxnSpPr>
        <p:spPr>
          <a:xfrm>
            <a:off x="10280650" y="4822363"/>
            <a:ext cx="30645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0280650" y="6158403"/>
            <a:ext cx="306459"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10606471" y="6004514"/>
            <a:ext cx="546100" cy="307777"/>
          </a:xfrm>
          <a:prstGeom prst="rect">
            <a:avLst/>
          </a:prstGeom>
          <a:noFill/>
        </p:spPr>
        <p:txBody>
          <a:bodyPr wrap="square" rtlCol="0">
            <a:spAutoFit/>
          </a:bodyPr>
          <a:lstStyle/>
          <a:p>
            <a:r>
              <a:rPr lang="en-US" sz="1400" dirty="0" smtClean="0"/>
              <a:t>1.5</a:t>
            </a:r>
            <a:endParaRPr lang="en-US" sz="1400" dirty="0"/>
          </a:p>
        </p:txBody>
      </p:sp>
      <p:sp>
        <p:nvSpPr>
          <p:cNvPr id="16" name="TextBox 15"/>
          <p:cNvSpPr txBox="1"/>
          <p:nvPr/>
        </p:nvSpPr>
        <p:spPr>
          <a:xfrm>
            <a:off x="10606471" y="4683714"/>
            <a:ext cx="546100" cy="307777"/>
          </a:xfrm>
          <a:prstGeom prst="rect">
            <a:avLst/>
          </a:prstGeom>
          <a:noFill/>
        </p:spPr>
        <p:txBody>
          <a:bodyPr wrap="square" rtlCol="0">
            <a:spAutoFit/>
          </a:bodyPr>
          <a:lstStyle/>
          <a:p>
            <a:r>
              <a:rPr lang="en-US" sz="1400" dirty="0"/>
              <a:t>0</a:t>
            </a:r>
            <a:r>
              <a:rPr lang="en-US" sz="1400" dirty="0" smtClean="0"/>
              <a:t>.5</a:t>
            </a:r>
            <a:endParaRPr lang="en-US" sz="1400" dirty="0"/>
          </a:p>
        </p:txBody>
      </p:sp>
      <p:cxnSp>
        <p:nvCxnSpPr>
          <p:cNvPr id="17" name="Straight Connector 16"/>
          <p:cNvCxnSpPr/>
          <p:nvPr/>
        </p:nvCxnSpPr>
        <p:spPr>
          <a:xfrm flipV="1">
            <a:off x="10510114" y="5467342"/>
            <a:ext cx="76995" cy="390"/>
          </a:xfrm>
          <a:prstGeom prst="line">
            <a:avLst/>
          </a:prstGeom>
          <a:ln w="38100"/>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10614635" y="5313453"/>
            <a:ext cx="546100" cy="307777"/>
          </a:xfrm>
          <a:prstGeom prst="rect">
            <a:avLst/>
          </a:prstGeom>
          <a:noFill/>
        </p:spPr>
        <p:txBody>
          <a:bodyPr wrap="square" rtlCol="0">
            <a:spAutoFit/>
          </a:bodyPr>
          <a:lstStyle/>
          <a:p>
            <a:r>
              <a:rPr lang="en-US" sz="1400" dirty="0" smtClean="0"/>
              <a:t>1.0</a:t>
            </a:r>
            <a:endParaRPr lang="en-US" sz="1400" dirty="0"/>
          </a:p>
        </p:txBody>
      </p:sp>
      <p:pic>
        <p:nvPicPr>
          <p:cNvPr id="26" name="Picture 25"/>
          <p:cNvPicPr>
            <a:picLocks noChangeAspect="1"/>
          </p:cNvPicPr>
          <p:nvPr/>
        </p:nvPicPr>
        <p:blipFill rotWithShape="1">
          <a:blip r:embed="rId5">
            <a:clrChange>
              <a:clrFrom>
                <a:srgbClr val="EFEFEF"/>
              </a:clrFrom>
              <a:clrTo>
                <a:srgbClr val="EFEFEF">
                  <a:alpha val="0"/>
                </a:srgbClr>
              </a:clrTo>
            </a:clrChange>
          </a:blip>
          <a:srcRect b="3310"/>
          <a:stretch/>
        </p:blipFill>
        <p:spPr>
          <a:xfrm>
            <a:off x="9695835" y="5657080"/>
            <a:ext cx="419134" cy="526233"/>
          </a:xfrm>
          <a:prstGeom prst="rect">
            <a:avLst/>
          </a:prstGeom>
        </p:spPr>
      </p:pic>
      <p:grpSp>
        <p:nvGrpSpPr>
          <p:cNvPr id="33" name="Group 32"/>
          <p:cNvGrpSpPr/>
          <p:nvPr/>
        </p:nvGrpSpPr>
        <p:grpSpPr>
          <a:xfrm>
            <a:off x="6501501" y="6286891"/>
            <a:ext cx="3659293" cy="433772"/>
            <a:chOff x="5990581" y="6226588"/>
            <a:chExt cx="3659293" cy="433772"/>
          </a:xfrm>
        </p:grpSpPr>
        <p:pic>
          <p:nvPicPr>
            <p:cNvPr id="27" name="Picture 26"/>
            <p:cNvPicPr>
              <a:picLocks noChangeAspect="1"/>
            </p:cNvPicPr>
            <p:nvPr/>
          </p:nvPicPr>
          <p:blipFill rotWithShape="1">
            <a:blip r:embed="rId6"/>
            <a:srcRect t="51302"/>
            <a:stretch/>
          </p:blipFill>
          <p:spPr>
            <a:xfrm>
              <a:off x="6020922" y="6464300"/>
              <a:ext cx="3628952" cy="196060"/>
            </a:xfrm>
            <a:prstGeom prst="rect">
              <a:avLst/>
            </a:prstGeom>
          </p:spPr>
        </p:pic>
        <p:sp>
          <p:nvSpPr>
            <p:cNvPr id="29" name="TextBox 28"/>
            <p:cNvSpPr txBox="1"/>
            <p:nvPr/>
          </p:nvSpPr>
          <p:spPr>
            <a:xfrm>
              <a:off x="5990581" y="6226588"/>
              <a:ext cx="231282" cy="307777"/>
            </a:xfrm>
            <a:prstGeom prst="rect">
              <a:avLst/>
            </a:prstGeom>
            <a:noFill/>
          </p:spPr>
          <p:txBody>
            <a:bodyPr wrap="square" rtlCol="0">
              <a:spAutoFit/>
            </a:bodyPr>
            <a:lstStyle/>
            <a:p>
              <a:r>
                <a:rPr lang="en-US" sz="1400" dirty="0" smtClean="0"/>
                <a:t>0</a:t>
              </a:r>
              <a:endParaRPr lang="en-US" sz="1400" dirty="0"/>
            </a:p>
          </p:txBody>
        </p:sp>
        <p:sp>
          <p:nvSpPr>
            <p:cNvPr id="30" name="TextBox 29"/>
            <p:cNvSpPr txBox="1"/>
            <p:nvPr/>
          </p:nvSpPr>
          <p:spPr>
            <a:xfrm>
              <a:off x="6516089" y="6226588"/>
              <a:ext cx="288175" cy="307777"/>
            </a:xfrm>
            <a:prstGeom prst="rect">
              <a:avLst/>
            </a:prstGeom>
            <a:noFill/>
          </p:spPr>
          <p:txBody>
            <a:bodyPr wrap="square" rtlCol="0">
              <a:spAutoFit/>
            </a:bodyPr>
            <a:lstStyle/>
            <a:p>
              <a:r>
                <a:rPr lang="en-US" sz="1400" dirty="0"/>
                <a:t>5</a:t>
              </a:r>
            </a:p>
          </p:txBody>
        </p:sp>
        <p:sp>
          <p:nvSpPr>
            <p:cNvPr id="31" name="TextBox 30"/>
            <p:cNvSpPr txBox="1"/>
            <p:nvPr/>
          </p:nvSpPr>
          <p:spPr>
            <a:xfrm>
              <a:off x="7012512" y="6226588"/>
              <a:ext cx="466056" cy="307777"/>
            </a:xfrm>
            <a:prstGeom prst="rect">
              <a:avLst/>
            </a:prstGeom>
            <a:noFill/>
          </p:spPr>
          <p:txBody>
            <a:bodyPr wrap="square" rtlCol="0">
              <a:spAutoFit/>
            </a:bodyPr>
            <a:lstStyle/>
            <a:p>
              <a:r>
                <a:rPr lang="en-US" sz="1400" dirty="0" smtClean="0"/>
                <a:t>10</a:t>
              </a:r>
              <a:endParaRPr lang="en-US" sz="1400" dirty="0"/>
            </a:p>
          </p:txBody>
        </p:sp>
        <p:sp>
          <p:nvSpPr>
            <p:cNvPr id="32" name="TextBox 31"/>
            <p:cNvSpPr txBox="1"/>
            <p:nvPr/>
          </p:nvSpPr>
          <p:spPr>
            <a:xfrm>
              <a:off x="8073669" y="6226588"/>
              <a:ext cx="1311277" cy="307777"/>
            </a:xfrm>
            <a:prstGeom prst="rect">
              <a:avLst/>
            </a:prstGeom>
            <a:noFill/>
          </p:spPr>
          <p:txBody>
            <a:bodyPr wrap="square" rtlCol="0">
              <a:spAutoFit/>
            </a:bodyPr>
            <a:lstStyle/>
            <a:p>
              <a:r>
                <a:rPr lang="en-US" sz="1400" dirty="0" smtClean="0"/>
                <a:t>20 Kilometers</a:t>
              </a:r>
              <a:endParaRPr lang="en-US" sz="1400" dirty="0"/>
            </a:p>
          </p:txBody>
        </p:sp>
      </p:grpSp>
      <p:sp>
        <p:nvSpPr>
          <p:cNvPr id="34" name="TextBox 33"/>
          <p:cNvSpPr txBox="1"/>
          <p:nvPr/>
        </p:nvSpPr>
        <p:spPr>
          <a:xfrm>
            <a:off x="7027009" y="844549"/>
            <a:ext cx="3133785" cy="646331"/>
          </a:xfrm>
          <a:prstGeom prst="rect">
            <a:avLst/>
          </a:prstGeom>
          <a:noFill/>
        </p:spPr>
        <p:txBody>
          <a:bodyPr wrap="square" rtlCol="0">
            <a:spAutoFit/>
          </a:bodyPr>
          <a:lstStyle/>
          <a:p>
            <a:pPr algn="ctr"/>
            <a:r>
              <a:rPr lang="en-US" dirty="0" smtClean="0"/>
              <a:t>2007-2009 Proportional MODIS NDVI</a:t>
            </a:r>
            <a:endParaRPr lang="en-US" dirty="0"/>
          </a:p>
        </p:txBody>
      </p:sp>
      <p:sp>
        <p:nvSpPr>
          <p:cNvPr id="250" name="Rectangle 7"/>
          <p:cNvSpPr>
            <a:spLocks noChangeArrowheads="1"/>
          </p:cNvSpPr>
          <p:nvPr/>
        </p:nvSpPr>
        <p:spPr bwMode="auto">
          <a:xfrm>
            <a:off x="10160794" y="4523653"/>
            <a:ext cx="14443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rPr>
              <a:t>Proportional</a:t>
            </a:r>
            <a:r>
              <a:rPr lang="en-US" altLang="en-US" sz="1400" dirty="0"/>
              <a:t> </a:t>
            </a:r>
            <a:r>
              <a:rPr lang="en-US" altLang="en-US" sz="1400" dirty="0" smtClean="0"/>
              <a:t>NDVI</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543567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275" y="385097"/>
            <a:ext cx="9413277" cy="479425"/>
          </a:xfrm>
        </p:spPr>
        <p:txBody>
          <a:bodyPr/>
          <a:lstStyle/>
          <a:p>
            <a:r>
              <a:rPr lang="en-US" dirty="0" smtClean="0"/>
              <a:t>Methodology </a:t>
            </a:r>
            <a:endParaRPr lang="en-US" dirty="0"/>
          </a:p>
        </p:txBody>
      </p:sp>
      <p:sp>
        <p:nvSpPr>
          <p:cNvPr id="6" name="Text Placeholder 5"/>
          <p:cNvSpPr>
            <a:spLocks noGrp="1"/>
          </p:cNvSpPr>
          <p:nvPr>
            <p:ph type="body" sz="half" idx="2"/>
          </p:nvPr>
        </p:nvSpPr>
        <p:spPr>
          <a:xfrm>
            <a:off x="495300" y="1964677"/>
            <a:ext cx="4732009" cy="4505974"/>
          </a:xfrm>
        </p:spPr>
        <p:txBody>
          <a:bodyPr/>
          <a:lstStyle/>
          <a:p>
            <a:endParaRPr lang="en-US" dirty="0" smtClean="0"/>
          </a:p>
          <a:p>
            <a:endParaRPr lang="en-US" dirty="0"/>
          </a:p>
          <a:p>
            <a:endParaRPr lang="en-US" dirty="0" smtClean="0"/>
          </a:p>
        </p:txBody>
      </p:sp>
      <p:sp>
        <p:nvSpPr>
          <p:cNvPr id="21" name="Rounded Rectangle 20"/>
          <p:cNvSpPr/>
          <p:nvPr/>
        </p:nvSpPr>
        <p:spPr>
          <a:xfrm>
            <a:off x="2153059" y="1799199"/>
            <a:ext cx="7824327" cy="1103630"/>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248751" y="3277650"/>
            <a:ext cx="7961221" cy="1103630"/>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83881" y="4808990"/>
            <a:ext cx="8855940" cy="1177003"/>
          </a:xfrm>
          <a:prstGeom prst="roundRect">
            <a:avLst/>
          </a:prstGeom>
          <a:solidFill>
            <a:srgbClr val="B9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rot="16200000">
            <a:off x="499308" y="1397191"/>
            <a:ext cx="1982815" cy="1841165"/>
          </a:xfrm>
          <a:prstGeom prst="hexagon">
            <a:avLst/>
          </a:prstGeom>
          <a:solidFill>
            <a:srgbClr val="566890"/>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13820" y="1930183"/>
            <a:ext cx="1885503" cy="830997"/>
          </a:xfrm>
          <a:prstGeom prst="rect">
            <a:avLst/>
          </a:prstGeom>
          <a:noFill/>
        </p:spPr>
        <p:txBody>
          <a:bodyPr wrap="square" rtlCol="0">
            <a:spAutoFit/>
          </a:bodyPr>
          <a:lstStyle/>
          <a:p>
            <a:pPr algn="ctr"/>
            <a:r>
              <a:rPr lang="en-US" sz="2400" dirty="0" smtClean="0">
                <a:solidFill>
                  <a:schemeClr val="bg1"/>
                </a:solidFill>
                <a:latin typeface="+mj-lt"/>
              </a:rPr>
              <a:t>Processed Data</a:t>
            </a:r>
            <a:endParaRPr lang="en-US" sz="2400" dirty="0">
              <a:solidFill>
                <a:schemeClr val="bg1"/>
              </a:solidFill>
              <a:latin typeface="+mj-lt"/>
            </a:endParaRPr>
          </a:p>
        </p:txBody>
      </p:sp>
      <p:sp>
        <p:nvSpPr>
          <p:cNvPr id="35" name="Hexagon 34"/>
          <p:cNvSpPr/>
          <p:nvPr/>
        </p:nvSpPr>
        <p:spPr>
          <a:xfrm rot="16200000">
            <a:off x="1376770" y="2881763"/>
            <a:ext cx="2082332" cy="1841165"/>
          </a:xfrm>
          <a:prstGeom prst="hexagon">
            <a:avLst/>
          </a:prstGeom>
          <a:solidFill>
            <a:srgbClr val="7B88A8"/>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p:nvSpPr>
        <p:spPr>
          <a:xfrm rot="16200000">
            <a:off x="526243" y="4474912"/>
            <a:ext cx="1982815" cy="1841165"/>
          </a:xfrm>
          <a:prstGeom prst="hexagon">
            <a:avLst/>
          </a:prstGeom>
          <a:solidFill>
            <a:srgbClr val="B9C0D0"/>
          </a:solidFill>
          <a:ln>
            <a:solidFill>
              <a:srgbClr val="566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512573" y="2026957"/>
            <a:ext cx="7016962" cy="646331"/>
          </a:xfrm>
          <a:prstGeom prst="rect">
            <a:avLst/>
          </a:prstGeom>
          <a:noFill/>
        </p:spPr>
        <p:txBody>
          <a:bodyPr wrap="square" rtlCol="0">
            <a:spAutoFit/>
          </a:bodyPr>
          <a:lstStyle/>
          <a:p>
            <a:r>
              <a:rPr lang="en-US" dirty="0" smtClean="0">
                <a:solidFill>
                  <a:srgbClr val="002060"/>
                </a:solidFill>
              </a:rPr>
              <a:t>Used NDVI and MSAVI2 to identify vegetation and growth productivity</a:t>
            </a:r>
            <a:endParaRPr lang="en-US" dirty="0">
              <a:solidFill>
                <a:srgbClr val="002060"/>
              </a:solidFill>
            </a:endParaRPr>
          </a:p>
        </p:txBody>
      </p:sp>
      <p:sp>
        <p:nvSpPr>
          <p:cNvPr id="38" name="TextBox 37"/>
          <p:cNvSpPr txBox="1"/>
          <p:nvPr/>
        </p:nvSpPr>
        <p:spPr>
          <a:xfrm>
            <a:off x="3551991" y="3522191"/>
            <a:ext cx="5689064" cy="646331"/>
          </a:xfrm>
          <a:prstGeom prst="rect">
            <a:avLst/>
          </a:prstGeom>
          <a:noFill/>
        </p:spPr>
        <p:txBody>
          <a:bodyPr wrap="square" rtlCol="0">
            <a:spAutoFit/>
          </a:bodyPr>
          <a:lstStyle/>
          <a:p>
            <a:r>
              <a:rPr lang="en-US" dirty="0" smtClean="0">
                <a:solidFill>
                  <a:srgbClr val="002060"/>
                </a:solidFill>
              </a:rPr>
              <a:t>Monitored vegetation indices over time, specifically pre- and post- wildfire</a:t>
            </a:r>
            <a:endParaRPr lang="en-US" dirty="0">
              <a:solidFill>
                <a:srgbClr val="002060"/>
              </a:solidFill>
            </a:endParaRPr>
          </a:p>
        </p:txBody>
      </p:sp>
      <p:sp>
        <p:nvSpPr>
          <p:cNvPr id="39" name="TextBox 38"/>
          <p:cNvSpPr txBox="1"/>
          <p:nvPr/>
        </p:nvSpPr>
        <p:spPr>
          <a:xfrm>
            <a:off x="2542262" y="4817889"/>
            <a:ext cx="7667710" cy="1200329"/>
          </a:xfrm>
          <a:prstGeom prst="rect">
            <a:avLst/>
          </a:prstGeom>
          <a:noFill/>
        </p:spPr>
        <p:txBody>
          <a:bodyPr wrap="square" rtlCol="0">
            <a:spAutoFit/>
          </a:bodyPr>
          <a:lstStyle/>
          <a:p>
            <a:r>
              <a:rPr lang="en-US" dirty="0" smtClean="0">
                <a:solidFill>
                  <a:srgbClr val="002060"/>
                </a:solidFill>
              </a:rPr>
              <a:t>Identified key variables (slope, aspect, rainfall, temperature, growing degree days, previous fire exposure) necessary for ecosystem recovery and how their affects on productivity over time</a:t>
            </a:r>
            <a:endParaRPr lang="en-US" dirty="0">
              <a:solidFill>
                <a:srgbClr val="002060"/>
              </a:solidFill>
            </a:endParaRPr>
          </a:p>
        </p:txBody>
      </p:sp>
      <p:sp>
        <p:nvSpPr>
          <p:cNvPr id="40" name="TextBox 39"/>
          <p:cNvSpPr txBox="1"/>
          <p:nvPr/>
        </p:nvSpPr>
        <p:spPr>
          <a:xfrm>
            <a:off x="1593397" y="3346769"/>
            <a:ext cx="1649077" cy="830997"/>
          </a:xfrm>
          <a:prstGeom prst="rect">
            <a:avLst/>
          </a:prstGeom>
          <a:noFill/>
        </p:spPr>
        <p:txBody>
          <a:bodyPr wrap="square" rtlCol="0">
            <a:spAutoFit/>
          </a:bodyPr>
          <a:lstStyle/>
          <a:p>
            <a:pPr algn="ctr"/>
            <a:r>
              <a:rPr lang="en-US" sz="2400" dirty="0" smtClean="0">
                <a:solidFill>
                  <a:schemeClr val="bg1"/>
                </a:solidFill>
                <a:latin typeface="+mj-lt"/>
              </a:rPr>
              <a:t>Temporal Analysis</a:t>
            </a:r>
            <a:endParaRPr lang="en-US" sz="2400" dirty="0">
              <a:solidFill>
                <a:schemeClr val="bg1"/>
              </a:solidFill>
              <a:latin typeface="+mj-lt"/>
            </a:endParaRPr>
          </a:p>
        </p:txBody>
      </p:sp>
      <p:sp>
        <p:nvSpPr>
          <p:cNvPr id="41" name="TextBox 40"/>
          <p:cNvSpPr txBox="1"/>
          <p:nvPr/>
        </p:nvSpPr>
        <p:spPr>
          <a:xfrm>
            <a:off x="629461" y="4969048"/>
            <a:ext cx="1843848" cy="830997"/>
          </a:xfrm>
          <a:prstGeom prst="rect">
            <a:avLst/>
          </a:prstGeom>
          <a:noFill/>
        </p:spPr>
        <p:txBody>
          <a:bodyPr wrap="square" rtlCol="0">
            <a:spAutoFit/>
          </a:bodyPr>
          <a:lstStyle/>
          <a:p>
            <a:pPr algn="ctr"/>
            <a:r>
              <a:rPr lang="en-US" sz="2400" dirty="0" smtClean="0">
                <a:solidFill>
                  <a:schemeClr val="bg1"/>
                </a:solidFill>
                <a:latin typeface="+mj-lt"/>
              </a:rPr>
              <a:t>Regression Analysis</a:t>
            </a:r>
            <a:endParaRPr lang="en-US" sz="2400" dirty="0">
              <a:solidFill>
                <a:schemeClr val="bg1"/>
              </a:solidFill>
              <a:latin typeface="+mj-lt"/>
            </a:endParaRPr>
          </a:p>
        </p:txBody>
      </p:sp>
    </p:spTree>
    <p:extLst>
      <p:ext uri="{BB962C8B-B14F-4D97-AF65-F5344CB8AC3E}">
        <p14:creationId xmlns:p14="http://schemas.microsoft.com/office/powerpoint/2010/main" val="2679625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5513</TotalTime>
  <Words>3941</Words>
  <Application>Microsoft Office PowerPoint</Application>
  <PresentationFormat>Widescreen</PresentationFormat>
  <Paragraphs>642</Paragraphs>
  <Slides>27</Slides>
  <Notes>27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Cambria Math</vt:lpstr>
      <vt:lpstr>Century Gothic</vt:lpstr>
      <vt:lpstr>Garamond</vt:lpstr>
      <vt:lpstr>Webdings</vt:lpstr>
      <vt:lpstr>Office Theme</vt:lpstr>
      <vt:lpstr>Bitmap Image</vt:lpstr>
      <vt:lpstr>PowerPoint Presentation</vt:lpstr>
      <vt:lpstr>Background</vt:lpstr>
      <vt:lpstr>Community Concerns</vt:lpstr>
      <vt:lpstr>Partners</vt:lpstr>
      <vt:lpstr>Study Area</vt:lpstr>
      <vt:lpstr>Objectives</vt:lpstr>
      <vt:lpstr>Earth Observations</vt:lpstr>
      <vt:lpstr>Methodology </vt:lpstr>
      <vt:lpstr>Methodology </vt:lpstr>
      <vt:lpstr>Vegetation Indices </vt:lpstr>
      <vt:lpstr>ForWarn System</vt:lpstr>
      <vt:lpstr>Wildfire History</vt:lpstr>
      <vt:lpstr>Recovery Results</vt:lpstr>
      <vt:lpstr>PowerPoint Presentation</vt:lpstr>
      <vt:lpstr>PowerPoint Presentation</vt:lpstr>
      <vt:lpstr>Regression Analysis</vt:lpstr>
      <vt:lpstr>Regression Results</vt:lpstr>
      <vt:lpstr>Conclusion</vt:lpstr>
      <vt:lpstr>Future Work</vt:lpstr>
      <vt:lpstr>PowerPoint Presentation</vt:lpstr>
      <vt:lpstr>Questions</vt:lpstr>
      <vt:lpstr>Supporting Figures</vt:lpstr>
      <vt:lpstr>PowerPoint Presentation</vt:lpstr>
      <vt:lpstr>PowerPoint Presentation</vt:lpstr>
      <vt:lpstr>PowerPoint Presentation</vt:lpstr>
      <vt:lpstr>PowerPoint Presentation</vt:lpstr>
      <vt:lpstr>Regression Statistics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Austin Counts</cp:lastModifiedBy>
  <cp:revision>348</cp:revision>
  <dcterms:created xsi:type="dcterms:W3CDTF">2017-05-15T13:42:39Z</dcterms:created>
  <dcterms:modified xsi:type="dcterms:W3CDTF">2017-08-08T14:24:16Z</dcterms:modified>
</cp:coreProperties>
</file>