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39_FFB8A12A.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3"/>
  </p:notesMasterIdLst>
  <p:sldIdLst>
    <p:sldId id="321" r:id="rId5"/>
    <p:sldId id="311" r:id="rId6"/>
    <p:sldId id="282" r:id="rId7"/>
    <p:sldId id="337" r:id="rId8"/>
    <p:sldId id="342" r:id="rId9"/>
    <p:sldId id="343" r:id="rId10"/>
    <p:sldId id="344" r:id="rId11"/>
    <p:sldId id="314" r:id="rId12"/>
    <p:sldId id="313" r:id="rId13"/>
    <p:sldId id="315" r:id="rId14"/>
    <p:sldId id="316" r:id="rId15"/>
    <p:sldId id="317" r:id="rId16"/>
    <p:sldId id="318" r:id="rId17"/>
    <p:sldId id="319" r:id="rId18"/>
    <p:sldId id="322" r:id="rId19"/>
    <p:sldId id="323" r:id="rId20"/>
    <p:sldId id="324" r:id="rId21"/>
    <p:sldId id="341" r:id="rId22"/>
    <p:sldId id="320" r:id="rId23"/>
    <p:sldId id="328" r:id="rId24"/>
    <p:sldId id="329" r:id="rId25"/>
    <p:sldId id="331" r:id="rId26"/>
    <p:sldId id="338" r:id="rId27"/>
    <p:sldId id="340" r:id="rId28"/>
    <p:sldId id="335" r:id="rId29"/>
    <p:sldId id="325" r:id="rId30"/>
    <p:sldId id="327" r:id="rId31"/>
    <p:sldId id="30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C1601-A2A9-F18E-776E-74661A7C38D7}" name="Scarlet Jackson" initials="SJ" userId="S::scarlet.jackson@ssaihq.com::a5f80472-0ed1-45b0-86f0-4cec4261dc2b" providerId="AD"/>
  <p188:author id="{96079F6B-2024-47AC-C75F-BD4F2F2F41C1}" name="Sophia Skoglund" initials="SS" userId="S::sophia.skoglund@ssaihq.com::e785ee75-321d-4883-8c8f-abbe80df506e" providerId="AD"/>
  <p188:author id="{E302C198-F55B-8111-6942-E8470F589D29}" name="Scott Cunningham" initials="SC" userId="S::scott.cunningham@ssaihq.com::301735c5-5d53-43c5-81d5-d07852af1884" providerId="AD"/>
  <p188:author id="{C3E00CD3-E8F9-8265-0B4F-06B474C9FCAD}" name="Robert Byles" initials="RB" userId="S::robert.byles@ssaihq.com::c798ae76-1ca0-48cd-999b-80a00bd13fc4" providerId="AD"/>
  <p188:author id="{2432A1DE-AF6A-1C10-B0E3-8B147A7BE796}" name="Michael Hitchner" initials="MH" userId="S::michael.hitchner@ssaihq.com::2df07811-33bf-4be5-b3cf-58e2a78e36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69A478"/>
    <a:srgbClr val="6CA47A"/>
    <a:srgbClr val="CD7143"/>
    <a:srgbClr val="FFFFFF"/>
    <a:srgbClr val="CF703B"/>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45D1C-7B2F-7A10-FE35-B9677D205A26}" v="5" dt="2022-03-24T19:55:40.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92" autoAdjust="0"/>
  </p:normalViewPr>
  <p:slideViewPr>
    <p:cSldViewPr snapToGrid="0">
      <p:cViewPr varScale="1">
        <p:scale>
          <a:sx n="81" d="100"/>
          <a:sy n="81" d="100"/>
        </p:scale>
        <p:origin x="17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Byles" userId="S::robert.byles@ssaihq.com::c798ae76-1ca0-48cd-999b-80a00bd13fc4" providerId="AD" clId="Web-{03045D1C-7B2F-7A10-FE35-B9677D205A26}"/>
    <pc:docChg chg="modSld">
      <pc:chgData name="Robert Byles" userId="S::robert.byles@ssaihq.com::c798ae76-1ca0-48cd-999b-80a00bd13fc4" providerId="AD" clId="Web-{03045D1C-7B2F-7A10-FE35-B9677D205A26}" dt="2022-03-24T19:55:36.019" v="2" actId="20577"/>
      <pc:docMkLst>
        <pc:docMk/>
      </pc:docMkLst>
      <pc:sldChg chg="modSp">
        <pc:chgData name="Robert Byles" userId="S::robert.byles@ssaihq.com::c798ae76-1ca0-48cd-999b-80a00bd13fc4" providerId="AD" clId="Web-{03045D1C-7B2F-7A10-FE35-B9677D205A26}" dt="2022-03-24T19:55:36.019" v="2" actId="20577"/>
        <pc:sldMkLst>
          <pc:docMk/>
          <pc:sldMk cId="3869277287" sldId="324"/>
        </pc:sldMkLst>
        <pc:spChg chg="mod">
          <ac:chgData name="Robert Byles" userId="S::robert.byles@ssaihq.com::c798ae76-1ca0-48cd-999b-80a00bd13fc4" providerId="AD" clId="Web-{03045D1C-7B2F-7A10-FE35-B9677D205A26}" dt="2022-03-24T19:55:36.019" v="2" actId="20577"/>
          <ac:spMkLst>
            <pc:docMk/>
            <pc:sldMk cId="3869277287" sldId="324"/>
            <ac:spMk id="9" creationId="{5D400897-0380-46AD-A5D9-379E109B5B51}"/>
          </ac:spMkLst>
        </pc:spChg>
      </pc:sldChg>
      <pc:sldChg chg="mod modShow">
        <pc:chgData name="Robert Byles" userId="S::robert.byles@ssaihq.com::c798ae76-1ca0-48cd-999b-80a00bd13fc4" providerId="AD" clId="Web-{03045D1C-7B2F-7A10-FE35-B9677D205A26}" dt="2022-03-24T19:55:31.566" v="0"/>
        <pc:sldMkLst>
          <pc:docMk/>
          <pc:sldMk cId="2532554034" sldId="344"/>
        </pc:sldMkLst>
      </pc:sldChg>
    </pc:docChg>
  </pc:docChgLst>
</pc:chgInfo>
</file>

<file path=ppt/comments/modernComment_139_FFB8A12A.xml><?xml version="1.0" encoding="utf-8"?>
<p188:cmLst xmlns:a="http://schemas.openxmlformats.org/drawingml/2006/main" xmlns:r="http://schemas.openxmlformats.org/officeDocument/2006/relationships" xmlns:p188="http://schemas.microsoft.com/office/powerpoint/2018/8/main">
  <p188:cm id="{248C87A4-E2C0-4E88-AE32-7FDACF2901C7}" authorId="{C3E00CD3-E8F9-8265-0B4F-06B474C9FCAD}" status="resolved" created="2022-03-18T16:18:41.697" complete="100000">
    <pc:sldMkLst xmlns:pc="http://schemas.microsoft.com/office/powerpoint/2013/main/command">
      <pc:docMk/>
      <pc:sldMk cId="4290289962" sldId="313"/>
    </pc:sldMkLst>
    <p188:txBody>
      <a:bodyPr/>
      <a:lstStyle/>
      <a:p>
        <a:r>
          <a:rPr lang="en-US"/>
          <a:t>Needs to be replaced with an image with a creative commons license or permission to use.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ps.gov/articles/parkscience34-1_insert_timeline_hunt_et_al_3883.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arkskies.space/portfolio/m64/"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usda.gov/themes/usda/img/usda-symbol.svg" TargetMode="External"/><Relationship Id="rId4" Type="http://schemas.openxmlformats.org/officeDocument/2006/relationships/hyperlink" Target="https://www.devpedia.developexchange.com/dp/index.php?title=List_of_Satellite_Pic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sri.com/arcgis-blog/products/analytics/analytics/how-to-extract-raster-values-at-point-locat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s.usda.gov/detail/kaibab/news-events/?cid=FSEPRD90683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Friendly_Snowmen_at_Grand_Canyon.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lic.kr/p/2i1A6h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everyone! And thanks for joining us in our closeout presentation today. My name is Scarlet Jackson and I am joined by Miriam Ritchie and Michael Hitchner to speak about our mapping and modeling juniper woodland mortality in Grand canyon national park over the last 10 weeks! We learned a lot during this develop term and are excited to share our findings and chat about our project with you all.</a:t>
            </a:r>
          </a:p>
          <a:p>
            <a:endParaRPr lang="en-US"/>
          </a:p>
          <a:p>
            <a:r>
              <a:rPr lang="en-US"/>
              <a:t>------------------------------Image Information Below ------------------------------</a:t>
            </a:r>
            <a:endParaRPr lang="en-US">
              <a:cs typeface="Calibri" panose="020F0502020204030204"/>
            </a:endParaRPr>
          </a:p>
          <a:p>
            <a:r>
              <a:rPr lang="en-US"/>
              <a:t>•Image Credit: DEVELOP TEAM</a:t>
            </a:r>
          </a:p>
          <a:p>
            <a:r>
              <a:rPr lang="en-US"/>
              <a:t>•Image Source: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43489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partner, Grand Canyon National Park, was interested in exploring the potential causes of juniper die off in and around the park. We hoped to shed light on the cause. </a:t>
            </a:r>
          </a:p>
          <a:p>
            <a:endParaRPr lang="en-US" dirty="0"/>
          </a:p>
          <a:p>
            <a:r>
              <a:rPr lang="en-US" dirty="0">
                <a:cs typeface="Calibri" panose="020F0502020204030204"/>
              </a:rPr>
              <a:t>Comment: </a:t>
            </a:r>
            <a:r>
              <a:rPr lang="en-US" dirty="0"/>
              <a:t>It's best to just mention this person in the acknowledgements slide since you're partnering with GCNP and not any specific person. @Robert Byles come back to this later? </a:t>
            </a:r>
            <a:endParaRPr lang="en-US" dirty="0">
              <a:cs typeface="Calibri" panose="020F0502020204030204"/>
            </a:endParaRPr>
          </a:p>
          <a:p>
            <a:endParaRPr lang="en-US" dirty="0"/>
          </a:p>
          <a:p>
            <a:r>
              <a:rPr lang="en-US" dirty="0"/>
              <a:t>------------------------------Image Information Below ------------------------------</a:t>
            </a:r>
            <a:endParaRPr lang="en-US" dirty="0">
              <a:cs typeface="Calibri"/>
            </a:endParaRPr>
          </a:p>
          <a:p>
            <a:r>
              <a:rPr lang="en-US" dirty="0"/>
              <a:t>•Image Credit: NPS Logo (National Park Service)</a:t>
            </a:r>
            <a:endParaRPr lang="en-US" dirty="0">
              <a:cs typeface="Calibri"/>
            </a:endParaRPr>
          </a:p>
          <a:p>
            <a:r>
              <a:rPr lang="en-US" dirty="0"/>
              <a:t>•Image Source: </a:t>
            </a:r>
            <a:r>
              <a:rPr lang="en-US" dirty="0">
                <a:hlinkClick r:id="rId3"/>
              </a:rPr>
              <a:t>https://www.nps.gov/articles/parkscience34-1_insert_timeline_hunt_et_al_3883.htm</a:t>
            </a:r>
            <a:endParaRPr lang="en-US" dirty="0">
              <a:cs typeface="Calibri"/>
            </a:endParaRPr>
          </a:p>
          <a:p>
            <a:endParaRPr lang="en-US" dirty="0">
              <a:cs typeface="Calibri"/>
            </a:endParaRPr>
          </a:p>
          <a:p>
            <a:r>
              <a:rPr lang="en-US" dirty="0"/>
              <a:t>•Image Credit: Mike </a:t>
            </a:r>
            <a:r>
              <a:rPr lang="en-US" dirty="0" err="1"/>
              <a:t>Hitchner</a:t>
            </a:r>
            <a:endParaRPr lang="en-US" dirty="0">
              <a:cs typeface="Calibri"/>
            </a:endParaRPr>
          </a:p>
          <a:p>
            <a:r>
              <a:rPr lang="en-US" dirty="0"/>
              <a:t>•Image Source: DEVELOP Team</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objectives involved progression through 3 different stages.</a:t>
            </a:r>
          </a:p>
          <a:p>
            <a:r>
              <a:rPr lang="en-US">
                <a:cs typeface="Calibri"/>
              </a:rPr>
              <a:t>Our first step involved analyzing environmental factors associated with juniper woodland mortality. </a:t>
            </a:r>
          </a:p>
          <a:p>
            <a:r>
              <a:rPr lang="en-US">
                <a:cs typeface="Calibri"/>
              </a:rPr>
              <a:t>Second, we worked to identify patterns and characteristics of the landscape and juniper woodland mortality locations.</a:t>
            </a:r>
            <a:endParaRPr lang="en-US"/>
          </a:p>
          <a:p>
            <a:r>
              <a:rPr lang="en-US">
                <a:cs typeface="Calibri"/>
              </a:rPr>
              <a:t>Third, we planned to model the areas that were most susceptible to potential future juniper woodland mortality.</a:t>
            </a:r>
          </a:p>
          <a:p>
            <a:endParaRPr lang="en-US"/>
          </a:p>
          <a:p>
            <a:r>
              <a:rPr lang="en-US">
                <a:cs typeface="Calibri"/>
              </a:rPr>
              <a:t>In order to do so, we utilized several different satellite sensors. </a:t>
            </a:r>
            <a:endParaRPr lang="en-US"/>
          </a:p>
          <a:p>
            <a:r>
              <a:rPr lang="en-US"/>
              <a:t>------------------------------Image Information Below ------------------------------</a:t>
            </a:r>
            <a:endParaRPr lang="en-US">
              <a:cs typeface="Calibri"/>
            </a:endParaRPr>
          </a:p>
          <a:p>
            <a:r>
              <a:rPr lang="en-US"/>
              <a:t>•Image Credit: DEVELOP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85719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pPr marL="171450" indent="-171450">
              <a:buFont typeface="Arial,Sans-Serif"/>
              <a:buChar char="•"/>
            </a:pPr>
            <a:r>
              <a:rPr lang="en-US" dirty="0"/>
              <a:t>We sourced environmental variables layers, like slope, elevation, and </a:t>
            </a:r>
            <a:r>
              <a:rPr lang="en-US" dirty="0" err="1"/>
              <a:t>northness</a:t>
            </a:r>
            <a:r>
              <a:rPr lang="en-US" dirty="0"/>
              <a:t> and </a:t>
            </a:r>
            <a:r>
              <a:rPr lang="en-US" dirty="0" err="1"/>
              <a:t>eastness</a:t>
            </a:r>
            <a:r>
              <a:rPr lang="en-US" dirty="0"/>
              <a:t>, from SRTM</a:t>
            </a:r>
            <a:endParaRPr lang="en-US" dirty="0">
              <a:cs typeface="Calibri"/>
            </a:endParaRPr>
          </a:p>
          <a:p>
            <a:pPr marL="171450" indent="-171450">
              <a:buFont typeface="Arial,Sans-Serif"/>
              <a:buChar char="•"/>
            </a:pPr>
            <a:r>
              <a:rPr lang="en-US" dirty="0"/>
              <a:t>Indices like NDVI, NBR, and tasseled cap were derived from satellite imagery of Landsat 8.</a:t>
            </a:r>
            <a:endParaRPr lang="en-US" dirty="0">
              <a:cs typeface="Calibri"/>
            </a:endParaRPr>
          </a:p>
          <a:p>
            <a:pPr marL="171450" indent="-171450">
              <a:buFont typeface="Arial,Sans-Serif"/>
              <a:buChar char="•"/>
            </a:pPr>
            <a:r>
              <a:rPr lang="en-US" dirty="0">
                <a:cs typeface="Calibri"/>
              </a:rPr>
              <a:t>And we acquired NAIP imagery from USDA for ocular sampling</a:t>
            </a:r>
          </a:p>
          <a:p>
            <a:endParaRPr lang="en-US" dirty="0"/>
          </a:p>
          <a:p>
            <a:r>
              <a:rPr lang="en-US" dirty="0"/>
              <a:t>------------------------------ Image Information Below ------------------------------</a:t>
            </a:r>
            <a:endParaRPr lang="en-US" dirty="0">
              <a:cs typeface="Calibri"/>
            </a:endParaRPr>
          </a:p>
          <a:p>
            <a:r>
              <a:rPr lang="en-US" dirty="0">
                <a:cs typeface="Calibri"/>
              </a:rPr>
              <a:t>Space background image</a:t>
            </a:r>
            <a:endParaRPr lang="en-US" dirty="0"/>
          </a:p>
          <a:p>
            <a:r>
              <a:rPr lang="en-US" dirty="0"/>
              <a:t>•Image Credit: </a:t>
            </a:r>
            <a:r>
              <a:rPr lang="en-US" dirty="0" err="1"/>
              <a:t>darkSkies</a:t>
            </a:r>
            <a:r>
              <a:rPr lang="en-US" dirty="0"/>
              <a:t> Astrophotography </a:t>
            </a:r>
            <a:endParaRPr lang="en-US" dirty="0">
              <a:cs typeface="Calibri"/>
            </a:endParaRPr>
          </a:p>
          <a:p>
            <a:r>
              <a:rPr lang="en-US" dirty="0"/>
              <a:t>•Image Source: </a:t>
            </a:r>
            <a:r>
              <a:rPr lang="en-US" dirty="0">
                <a:hlinkClick r:id="rId3"/>
              </a:rPr>
              <a:t>https://darkskies.space/portfolio/m64/</a:t>
            </a:r>
            <a:endParaRPr lang="en-US" dirty="0">
              <a:cs typeface="Calibri" panose="020F0502020204030204"/>
            </a:endParaRPr>
          </a:p>
          <a:p>
            <a:r>
              <a:rPr lang="en-US" dirty="0"/>
              <a:t>•</a:t>
            </a:r>
            <a:r>
              <a:rPr lang="en-US" dirty="0">
                <a:cs typeface="Calibri" panose="020F0502020204030204"/>
              </a:rPr>
              <a:t>Image license: </a:t>
            </a:r>
            <a:r>
              <a:rPr lang="en-US" dirty="0"/>
              <a:t>Attribution-</a:t>
            </a:r>
            <a:r>
              <a:rPr lang="en-US" dirty="0" err="1"/>
              <a:t>NonCommercial</a:t>
            </a:r>
            <a:r>
              <a:rPr lang="en-US" dirty="0"/>
              <a:t>-</a:t>
            </a:r>
            <a:r>
              <a:rPr lang="en-US" dirty="0" err="1"/>
              <a:t>ShareAlike</a:t>
            </a:r>
            <a:r>
              <a:rPr lang="en-US" dirty="0"/>
              <a:t> 4.0 International (CC BY-NC-SA 4.0) </a:t>
            </a:r>
          </a:p>
          <a:p>
            <a:endParaRPr lang="en-US" dirty="0">
              <a:cs typeface="Calibri" panose="020F0502020204030204"/>
            </a:endParaRPr>
          </a:p>
          <a:p>
            <a:endParaRPr lang="en-US" dirty="0">
              <a:cs typeface="Calibri" panose="020F0502020204030204"/>
            </a:endParaRPr>
          </a:p>
          <a:p>
            <a:r>
              <a:rPr lang="en-US" dirty="0">
                <a:cs typeface="Calibri" panose="020F0502020204030204"/>
              </a:rPr>
              <a:t>Satellite Images </a:t>
            </a:r>
          </a:p>
          <a:p>
            <a:r>
              <a:rPr lang="en-US" dirty="0">
                <a:cs typeface="Calibri" panose="020F0502020204030204"/>
              </a:rPr>
              <a:t>•Image Credit: </a:t>
            </a:r>
            <a:r>
              <a:rPr lang="en-US" dirty="0" err="1">
                <a:cs typeface="Calibri" panose="020F0502020204030204"/>
              </a:rPr>
              <a:t>DEVELOPedia</a:t>
            </a:r>
            <a:endParaRPr lang="en-US" dirty="0">
              <a:cs typeface="Calibri"/>
            </a:endParaRPr>
          </a:p>
          <a:p>
            <a:r>
              <a:rPr lang="en-US" dirty="0">
                <a:cs typeface="Calibri"/>
              </a:rPr>
              <a:t>•Image Source: DEVELOP National Program (</a:t>
            </a:r>
            <a:r>
              <a:rPr lang="en-US" dirty="0">
                <a:cs typeface="Calibri" panose="020F0502020204030204"/>
                <a:hlinkClick r:id="rId4"/>
              </a:rPr>
              <a:t>https://www.devpedia.developexchange.com/dp/index.php?title=List_of_Satellite_Pictures)</a:t>
            </a:r>
            <a:endParaRPr lang="en-US" dirty="0">
              <a:cs typeface="Calibri" panose="020F0502020204030204"/>
            </a:endParaRPr>
          </a:p>
          <a:p>
            <a:r>
              <a:rPr lang="en-US" dirty="0">
                <a:cs typeface="Calibri" panose="020F0502020204030204"/>
              </a:rPr>
              <a:t> </a:t>
            </a:r>
            <a:endParaRPr lang="en-US" dirty="0"/>
          </a:p>
          <a:p>
            <a:r>
              <a:rPr lang="en-US" dirty="0">
                <a:cs typeface="Calibri"/>
              </a:rPr>
              <a:t>USDA Logo </a:t>
            </a:r>
            <a:endParaRPr lang="en-US" dirty="0"/>
          </a:p>
          <a:p>
            <a:r>
              <a:rPr lang="en-US" dirty="0"/>
              <a:t>•Image Credit: USDA</a:t>
            </a:r>
            <a:endParaRPr lang="en-US" dirty="0">
              <a:cs typeface="Calibri"/>
            </a:endParaRPr>
          </a:p>
          <a:p>
            <a:r>
              <a:rPr lang="en-US" dirty="0"/>
              <a:t>•Image Source: </a:t>
            </a:r>
            <a:r>
              <a:rPr lang="en-US" dirty="0">
                <a:hlinkClick r:id="rId5"/>
              </a:rPr>
              <a:t>https://www.usda.gov/themes/usda/img/usda-symbol.svg</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53049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utilized a couple datasets provided by outside sources. First, we were provided vegetation transects surveyed by the Forest Service to serve as training data for our team.</a:t>
            </a:r>
          </a:p>
          <a:p>
            <a:r>
              <a:rPr lang="en-US">
                <a:cs typeface="Calibri"/>
              </a:rPr>
              <a:t>Although these transects were not within our study area, they helped calibrate our optical sampling methods that we will discuss later.</a:t>
            </a:r>
          </a:p>
          <a:p>
            <a:endParaRPr lang="en-US">
              <a:cs typeface="Calibri"/>
            </a:endParaRPr>
          </a:p>
          <a:p>
            <a:r>
              <a:rPr lang="en-US">
                <a:cs typeface="Calibri"/>
              </a:rPr>
              <a:t>The second dataset that served as the basis for our study area is a vegetation classification layer provided by the National Park.</a:t>
            </a:r>
            <a:endParaRPr lang="en-US"/>
          </a:p>
          <a:p>
            <a:r>
              <a:rPr lang="en-US">
                <a:cs typeface="Calibri"/>
              </a:rPr>
              <a:t>The vegetation classes covered areas in and around the park, and we pulled the classifications that included a substantial portion of juniper presence to determine our study area. </a:t>
            </a:r>
          </a:p>
          <a:p>
            <a:r>
              <a:rPr lang="en-US">
                <a:cs typeface="Calibri"/>
              </a:rPr>
              <a:t>The map on this slide shows all 10 vegetation classes that contained juniper and were selected in order to determine this study area. </a:t>
            </a:r>
          </a:p>
          <a:p>
            <a:r>
              <a:rPr lang="en-US">
                <a:cs typeface="Calibri"/>
              </a:rPr>
              <a:t>Once we had determined our study area, we were able to start examining environmental and topographic variables.</a:t>
            </a:r>
          </a:p>
          <a:p>
            <a:endParaRPr lang="en-US"/>
          </a:p>
          <a:p>
            <a:endParaRPr lang="en-US"/>
          </a:p>
          <a:p>
            <a:r>
              <a:rPr lang="en-US"/>
              <a:t>------------------------------Image Information Below ------------------------------</a:t>
            </a:r>
            <a:endParaRPr lang="en-US">
              <a:cs typeface="Calibri" panose="020F0502020204030204"/>
            </a:endParaRPr>
          </a:p>
          <a:p>
            <a:r>
              <a:rPr lang="en-US"/>
              <a:t>•Image Credit: Claude Monet</a:t>
            </a:r>
            <a:endParaRPr lang="en-US">
              <a:cs typeface="Calibri"/>
            </a:endParaRPr>
          </a:p>
          <a:p>
            <a:r>
              <a:rPr lang="en-US"/>
              <a:t>•Image Source: </a:t>
            </a:r>
            <a:r>
              <a:rPr lang="en-US">
                <a:hlinkClick r:id="rId3"/>
              </a:rPr>
              <a:t>http://commons.wikimedia.org/wiki/File:Claude_Monet_-_The_Magpie_-_Google_Art_Project.jpg</a:t>
            </a:r>
            <a:r>
              <a:rPr lang="en-US"/>
              <a:t> (insert here whether this image is provided by a </a:t>
            </a:r>
            <a:r>
              <a:rPr lang="en-US" err="1"/>
              <a:t>DEVELOPer</a:t>
            </a:r>
            <a:r>
              <a:rPr lang="en-US"/>
              <a:t>/partner, public domain, or the type of creative commons license the image was published under – e.g. CC BY-SA)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44257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a few of the environmental variables that we used </a:t>
            </a:r>
            <a:endParaRPr lang="en-US"/>
          </a:p>
          <a:p>
            <a:r>
              <a:rPr lang="en-US">
                <a:cs typeface="Calibri" panose="020F0502020204030204"/>
              </a:rPr>
              <a:t>The topographic position index measures topography while allowing hillslope position to be quantified</a:t>
            </a:r>
          </a:p>
          <a:p>
            <a:r>
              <a:rPr lang="en-US">
                <a:cs typeface="Calibri" panose="020F0502020204030204"/>
              </a:rPr>
              <a:t>The CHILI is a heat load index that assumes temperature based on topographic position </a:t>
            </a:r>
          </a:p>
          <a:p>
            <a:r>
              <a:rPr lang="en-US">
                <a:cs typeface="Calibri" panose="020F0502020204030204"/>
              </a:rPr>
              <a:t>And Topographic Diversity is calculated </a:t>
            </a:r>
            <a:r>
              <a:rPr lang="en-US"/>
              <a:t>using the </a:t>
            </a:r>
            <a:r>
              <a:rPr lang="en-US" err="1"/>
              <a:t>mTPI</a:t>
            </a:r>
            <a:r>
              <a:rPr lang="en-US"/>
              <a:t> and CHILI to measure combinations of temperatures and moisture conditions that are </a:t>
            </a:r>
            <a:r>
              <a:rPr lang="en-US" err="1"/>
              <a:t>ocurring</a:t>
            </a:r>
            <a:r>
              <a:rPr lang="en-US"/>
              <a:t> </a:t>
            </a:r>
            <a:endParaRPr lang="en-US">
              <a:cs typeface="Calibri"/>
            </a:endParaRPr>
          </a:p>
          <a:p>
            <a:r>
              <a:rPr lang="en-US">
                <a:cs typeface="Calibri"/>
              </a:rPr>
              <a:t>In addition to these we also included slope, elevation, and </a:t>
            </a:r>
            <a:r>
              <a:rPr lang="en-US" err="1">
                <a:cs typeface="Calibri"/>
              </a:rPr>
              <a:t>northness</a:t>
            </a:r>
            <a:r>
              <a:rPr lang="en-US">
                <a:cs typeface="Calibri"/>
              </a:rPr>
              <a:t> and </a:t>
            </a:r>
            <a:r>
              <a:rPr lang="en-US" err="1">
                <a:cs typeface="Calibri"/>
              </a:rPr>
              <a:t>eastness</a:t>
            </a:r>
            <a:r>
              <a:rPr lang="en-US">
                <a:cs typeface="Calibri"/>
              </a:rPr>
              <a:t> for our topographic variables</a:t>
            </a:r>
          </a:p>
          <a:p>
            <a:endParaRPr lang="en-US"/>
          </a:p>
          <a:p>
            <a:r>
              <a:rPr lang="en-US"/>
              <a:t>------------------------------Image Information Below ------------------------------</a:t>
            </a:r>
            <a:endParaRPr lang="en-US">
              <a:cs typeface="Calibri"/>
            </a:endParaRPr>
          </a:p>
          <a:p>
            <a:r>
              <a:rPr lang="en-US"/>
              <a:t>•Images Credit: Theobald, D. M., GEE</a:t>
            </a:r>
            <a:endParaRPr lang="en-US">
              <a:cs typeface="Calibri"/>
            </a:endParaRPr>
          </a:p>
          <a:p>
            <a:r>
              <a:rPr lang="en-US"/>
              <a:t>•Image Source: https://developers.google.com/earth-engine/datasets/catalog/CSP_ERGo_1_0_US_topoDiversity#description</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75489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indices we included in analyses were </a:t>
            </a:r>
            <a:endParaRPr lang="en-US"/>
          </a:p>
          <a:p>
            <a:r>
              <a:rPr lang="en-US">
                <a:cs typeface="Calibri" panose="020F0502020204030204"/>
              </a:rPr>
              <a:t>NDMI to indicate water content in vegetation </a:t>
            </a:r>
          </a:p>
          <a:p>
            <a:r>
              <a:rPr lang="en-US">
                <a:cs typeface="Calibri" panose="020F0502020204030204"/>
              </a:rPr>
              <a:t>Tasseled Cap indices to measure wetness, </a:t>
            </a:r>
            <a:r>
              <a:rPr lang="en-US" err="1">
                <a:cs typeface="Calibri" panose="020F0502020204030204"/>
              </a:rPr>
              <a:t>greeness</a:t>
            </a:r>
            <a:r>
              <a:rPr lang="en-US">
                <a:cs typeface="Calibri" panose="020F0502020204030204"/>
              </a:rPr>
              <a:t>, and brightness of vegetation</a:t>
            </a:r>
          </a:p>
          <a:p>
            <a:r>
              <a:rPr lang="en-US">
                <a:cs typeface="Calibri" panose="020F0502020204030204"/>
              </a:rPr>
              <a:t>NDVI to quantify vegetation greenness and asses plant health </a:t>
            </a:r>
          </a:p>
          <a:p>
            <a:r>
              <a:rPr lang="en-US">
                <a:cs typeface="Calibri" panose="020F0502020204030204"/>
              </a:rPr>
              <a:t>We also included NBR (Normalized burn ratio) to assess plant health.</a:t>
            </a:r>
          </a:p>
          <a:p>
            <a:endParaRPr lang="en-US">
              <a:cs typeface="Calibri" panose="020F0502020204030204"/>
            </a:endParaRPr>
          </a:p>
          <a:p>
            <a:r>
              <a:rPr lang="en-US">
                <a:cs typeface="Calibri" panose="020F0502020204030204"/>
              </a:rPr>
              <a:t>These indices were calculate for 2016 and 2021 images and the difference of those indices were included in analysis as well</a:t>
            </a:r>
          </a:p>
          <a:p>
            <a:endParaRPr lang="en-US"/>
          </a:p>
          <a:p>
            <a:endParaRPr lang="en-US"/>
          </a:p>
          <a:p>
            <a:r>
              <a:rPr lang="en-US"/>
              <a:t>------------------------------Image Information Below ------------------------------</a:t>
            </a:r>
            <a:endParaRPr lang="en-US">
              <a:cs typeface="Calibri"/>
            </a:endParaRPr>
          </a:p>
          <a:p>
            <a:r>
              <a:rPr lang="en-US"/>
              <a:t>•Image Credit: Derived in GEE </a:t>
            </a:r>
            <a:endParaRPr lang="en-US">
              <a:cs typeface="Calibri"/>
            </a:endParaRPr>
          </a:p>
          <a:p>
            <a:r>
              <a:rPr lang="en-US"/>
              <a:t>•Image Source: https://earthengine.google.com/</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697975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ocular sampling method involves using high resolution remotely sensed data, in this case, National Agriculture Imaging Program (NAIP) imagery with a resolution of .6 square meters to examine and break down landcover characteristics within our study area.</a:t>
            </a:r>
          </a:p>
          <a:p>
            <a:r>
              <a:rPr lang="en-US">
                <a:cs typeface="Calibri"/>
              </a:rPr>
              <a:t>We utilized both true color and false color imagery to aid with mortality identification. </a:t>
            </a:r>
          </a:p>
          <a:p>
            <a:r>
              <a:rPr lang="en-US">
                <a:cs typeface="Calibri"/>
              </a:rPr>
              <a:t>We randomly distributed 270 sample points in Juniper woodlands within our study area and then visually categorized percentages of green canopy cover and percentage of observed mortality on the landscape at the 20x20m grid cell containing each sample point.</a:t>
            </a:r>
            <a:endParaRPr lang="en-US"/>
          </a:p>
          <a:p>
            <a:r>
              <a:rPr lang="en-US"/>
              <a:t>Anything else seen in the images were categorized as a shadow or bare ground and rock were categorized as "Other" class. Any point that was hard to ocular sample due to high percentages of shadow or snow cover was removed from analysis.</a:t>
            </a:r>
            <a:endParaRPr lang="en-US">
              <a:cs typeface="Calibri"/>
            </a:endParaRPr>
          </a:p>
          <a:p>
            <a:endParaRPr lang="en-US">
              <a:cs typeface="Calibri"/>
            </a:endParaRPr>
          </a:p>
          <a:p>
            <a:r>
              <a:rPr lang="en-US">
                <a:cs typeface="Calibri"/>
              </a:rPr>
              <a:t>Once we had completed the ocular sampling of all 270 points, we had an extensive dataset to conduct analysis with.</a:t>
            </a:r>
            <a:endParaRPr lang="en-US"/>
          </a:p>
          <a:p>
            <a:endParaRPr lang="en-US">
              <a:cs typeface="Calibri"/>
            </a:endParaRPr>
          </a:p>
          <a:p>
            <a:endParaRPr lang="en-US">
              <a:cs typeface="Calibri"/>
            </a:endParaRPr>
          </a:p>
          <a:p>
            <a:endParaRPr lang="en-US"/>
          </a:p>
          <a:p>
            <a:r>
              <a:rPr lang="en-US"/>
              <a:t>------------------------------Image Information Below ------------------------------</a:t>
            </a:r>
            <a:endParaRPr lang="en-US">
              <a:cs typeface="Calibri" panose="020F0502020204030204"/>
            </a:endParaRPr>
          </a:p>
          <a:p>
            <a:r>
              <a:rPr lang="en-US"/>
              <a:t>•Image Credit: NAIP Imagery</a:t>
            </a:r>
            <a:endParaRPr lang="en-US">
              <a:cs typeface="Calibri" panose="020F0502020204030204"/>
            </a:endParaRPr>
          </a:p>
          <a:p>
            <a:r>
              <a:rPr lang="en-US"/>
              <a:t>•Image Source: https://www.fsa.usda.gov/programs-and-services/aerial-photography/imagery-programs/naip-imagery/</a:t>
            </a:r>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36944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extracted environmental variable values at the points where we had ocularly sampled. </a:t>
            </a:r>
          </a:p>
          <a:p>
            <a:r>
              <a:rPr lang="en-US">
                <a:cs typeface="Calibri"/>
              </a:rPr>
              <a:t>We then plotted these predictor variables against juniper woodland mortality to visualize correlations. </a:t>
            </a:r>
          </a:p>
          <a:p>
            <a:r>
              <a:rPr lang="en-US">
                <a:cs typeface="Calibri"/>
              </a:rPr>
              <a:t>We ran linear models to explore the correlation between the environmental variables we extracted and juniper mortality. </a:t>
            </a:r>
          </a:p>
          <a:p>
            <a:r>
              <a:rPr lang="en-US">
                <a:cs typeface="Calibri"/>
              </a:rPr>
              <a:t>Following this, we ran a regression random forest model </a:t>
            </a:r>
            <a:r>
              <a:rPr lang="en-US"/>
              <a:t>to assess the feasibility of predicting juniper mortality</a:t>
            </a:r>
            <a:endParaRPr lang="en-US">
              <a:cs typeface="Calibri"/>
            </a:endParaRPr>
          </a:p>
          <a:p>
            <a:endParaRPr lang="en-US"/>
          </a:p>
          <a:p>
            <a:r>
              <a:rPr lang="en-US"/>
              <a:t>------------------------------Image Information Below ------------------------------</a:t>
            </a:r>
            <a:endParaRPr lang="en-US">
              <a:cs typeface="Calibri"/>
            </a:endParaRPr>
          </a:p>
          <a:p>
            <a:r>
              <a:rPr lang="en-US"/>
              <a:t>•Image Credit: ESRI</a:t>
            </a:r>
            <a:endParaRPr lang="en-US">
              <a:cs typeface="Calibri"/>
            </a:endParaRPr>
          </a:p>
          <a:p>
            <a:r>
              <a:rPr lang="en-US"/>
              <a:t>•Image Source:  </a:t>
            </a:r>
            <a:r>
              <a:rPr lang="en-US">
                <a:hlinkClick r:id="rId3"/>
              </a:rPr>
              <a:t>https://www.esri.com/arcgis-blog/products/analytics/analytics/how-to-extract-raster-values-at-point-locations/</a:t>
            </a:r>
            <a:endParaRPr lang="en-US">
              <a:cs typeface="Calibri"/>
              <a:hlinkClick r:id="rId3"/>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15706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visual of our workflow, including all of the environmental variables that went into analysis, the modeling steps, and anticipated end goals</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03614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None of the environmental variables included in our analysis were statistically correlated with mortality in the park. Despite our literature review highlighting the potential importance of the variables we explored on juniper mortality, it appears that at least within our study area there are either other factors or variables at play, or data limitations that lead to a lack of correlation between our observed mortality in the ocular sample locations, and the environmental and topographic variables we examined. </a:t>
            </a:r>
            <a:endParaRPr lang="en-US"/>
          </a:p>
          <a:p>
            <a:r>
              <a:rPr lang="en-US">
                <a:cs typeface="Calibri"/>
              </a:rPr>
              <a:t>Listed here are just a few of those with their R2 values, including difference in summer NDVI, difference in summer NDMI, elevation, and </a:t>
            </a:r>
            <a:r>
              <a:rPr lang="en-US" err="1">
                <a:cs typeface="Calibri"/>
              </a:rPr>
              <a:t>mTPI</a:t>
            </a:r>
            <a:r>
              <a:rPr lang="en-US">
                <a:cs typeface="Calibri"/>
              </a:rPr>
              <a:t>.</a:t>
            </a:r>
          </a:p>
          <a:p>
            <a:endParaRPr lang="en-US"/>
          </a:p>
          <a:p>
            <a:r>
              <a:rPr lang="en-US"/>
              <a:t>------------------------------Image Information Below ------------------------------</a:t>
            </a:r>
            <a:endParaRPr lang="en-US">
              <a:cs typeface="Calibri" panose="020F0502020204030204"/>
            </a:endParaRPr>
          </a:p>
          <a:p>
            <a:r>
              <a:rPr lang="en-US"/>
              <a:t>•Image Credit: DEVELOP team</a:t>
            </a:r>
            <a:endParaRPr lang="en-US">
              <a:cs typeface="Calibri" panose="020F0502020204030204"/>
            </a:endParaRPr>
          </a:p>
          <a:p>
            <a:r>
              <a:rPr lang="en-US"/>
              <a:t>•Image Source: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83418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Juniper are coniferous tree and shrub species, and they are native to the southwest</a:t>
            </a:r>
          </a:p>
          <a:p>
            <a:r>
              <a:rPr lang="en-US"/>
              <a:t>The terrain these juniper woodlands are found in can range from gentle valleys and plains to rugged and steep rocky terrain. </a:t>
            </a:r>
            <a:endParaRPr lang="en-US">
              <a:cs typeface="Calibri"/>
            </a:endParaRPr>
          </a:p>
          <a:p>
            <a:r>
              <a:rPr lang="en-US">
                <a:cs typeface="Calibri"/>
              </a:rPr>
              <a:t>Juniper woodland mainly occur on the rims of the canyon between elevations of 3 to 8 thousand feet. </a:t>
            </a:r>
          </a:p>
          <a:p>
            <a:r>
              <a:rPr lang="en-US">
                <a:cs typeface="Calibri"/>
              </a:rPr>
              <a:t>They have been know as a drought tolerant species BUT</a:t>
            </a:r>
          </a:p>
          <a:p>
            <a:r>
              <a:rPr lang="en-US">
                <a:cs typeface="Calibri"/>
              </a:rPr>
              <a:t>There has been recordings of mass die-off since 2018</a:t>
            </a:r>
          </a:p>
          <a:p>
            <a:endParaRPr lang="en-US">
              <a:cs typeface="Calibri"/>
            </a:endParaRPr>
          </a:p>
          <a:p>
            <a:endParaRPr lang="en-US">
              <a:cs typeface="Calibri"/>
            </a:endParaRPr>
          </a:p>
          <a:p>
            <a:r>
              <a:rPr lang="en-US"/>
              <a:t>------------------------------Image Information Below ------------------------------</a:t>
            </a:r>
            <a:endParaRPr lang="en-US">
              <a:cs typeface="Calibri"/>
            </a:endParaRPr>
          </a:p>
          <a:p>
            <a:r>
              <a:rPr lang="en-US"/>
              <a:t>•Image Credit: Mike Hitchner</a:t>
            </a:r>
            <a:endParaRPr lang="en-US">
              <a:cs typeface="Calibri"/>
            </a:endParaRPr>
          </a:p>
          <a:p>
            <a:r>
              <a:rPr lang="en-US"/>
              <a:t>•Image Source: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341272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map shows a graduated symbology of observed mortality for the ocular sample points within our study area. The largest, darkest red circles have the highest percentage of observed mortality while the smallest circles with no red have the least (0%) mortality. </a:t>
            </a:r>
            <a:endParaRPr lang="en-US"/>
          </a:p>
          <a:p>
            <a:endParaRPr lang="en-US">
              <a:cs typeface="Calibri"/>
            </a:endParaRPr>
          </a:p>
          <a:p>
            <a:endParaRPr lang="en-US"/>
          </a:p>
          <a:p>
            <a:r>
              <a:rPr lang="en-US"/>
              <a:t>------------------------------Image Information Below ------------------------------</a:t>
            </a:r>
            <a:endParaRPr lang="en-US">
              <a:cs typeface="Calibri" panose="020F0502020204030204"/>
            </a:endParaRPr>
          </a:p>
          <a:p>
            <a:r>
              <a:rPr lang="en-US"/>
              <a:t>•Map Credit: DEVELOP Team</a:t>
            </a:r>
          </a:p>
          <a:p>
            <a:r>
              <a:rPr lang="en-US"/>
              <a:t>•Locator Map Data:  Esri, GEBCO, DeLorme, </a:t>
            </a:r>
            <a:r>
              <a:rPr lang="en-US" err="1"/>
              <a:t>NaturalVue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57229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map displays an optimized hotspot analysis of mortality within our ocular sample locations.</a:t>
            </a:r>
            <a:endParaRPr lang="en-US"/>
          </a:p>
          <a:p>
            <a:r>
              <a:rPr lang="en-US">
                <a:cs typeface="Calibri"/>
              </a:rPr>
              <a:t>This highlights statistically significant clusters of high or low mortality. The red dots represent clusters of high values of mortality, and the blue dots represent cold spots or clusters or low mortality.</a:t>
            </a:r>
            <a:endParaRPr lang="en-US"/>
          </a:p>
          <a:p>
            <a:r>
              <a:rPr lang="en-US">
                <a:cs typeface="Calibri"/>
              </a:rPr>
              <a:t>The heat map behind the hot spots also helps draw attention to these clusters of high mortality occurrence. </a:t>
            </a:r>
          </a:p>
          <a:p>
            <a:endParaRPr lang="en-US"/>
          </a:p>
          <a:p>
            <a:r>
              <a:rPr lang="en-US"/>
              <a:t>------------------------------Image Information Below ------------------------------</a:t>
            </a:r>
            <a:endParaRPr lang="en-US">
              <a:cs typeface="Calibri"/>
            </a:endParaRPr>
          </a:p>
          <a:p>
            <a:r>
              <a:rPr lang="en-US"/>
              <a:t>•Map Credit: DEVELOP Team</a:t>
            </a:r>
            <a:endParaRPr lang="en-US">
              <a:cs typeface="Calibri"/>
            </a:endParaRPr>
          </a:p>
          <a:p>
            <a:r>
              <a:rPr lang="en-US"/>
              <a:t>•Locator Map Data:  Esri, GEBCO, DeLorme, </a:t>
            </a:r>
            <a:r>
              <a:rPr lang="en-US" err="1"/>
              <a:t>NaturalVue</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516074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phenomena is not uniform in occurrence and makes it challenging to study. As shown on the previous slide's map – even within the park there are clusters of higher levels of mortality and areas of lower mortality that do not correlate with any of the environmental or topographic variables that we explored. </a:t>
            </a:r>
            <a:endParaRPr lang="en-US"/>
          </a:p>
          <a:p>
            <a:r>
              <a:rPr lang="en-US">
                <a:cs typeface="Calibri"/>
              </a:rPr>
              <a:t>For instance – here we have our study area mapped, where we calculates 6% mortality within the landscape.</a:t>
            </a:r>
          </a:p>
          <a:p>
            <a:r>
              <a:rPr lang="en-US">
                <a:cs typeface="Calibri"/>
              </a:rPr>
              <a:t>The Goddard Node working on a similar project this term has a study area just southeast of Grand Canyon National Park in Wupatki National Monument. Here they found 42.75% mortality within the landscape. </a:t>
            </a:r>
          </a:p>
          <a:p>
            <a:r>
              <a:rPr lang="en-US">
                <a:cs typeface="Calibri"/>
              </a:rPr>
              <a:t>While the Goddard node found much more study area mortality, they also found little correlation with the environmental and topographic variables they examined. </a:t>
            </a:r>
          </a:p>
          <a:p>
            <a:endParaRPr lang="en-US"/>
          </a:p>
          <a:p>
            <a:r>
              <a:rPr lang="en-US"/>
              <a:t>------------------------------Image Information Below ------------------------------</a:t>
            </a:r>
            <a:endParaRPr lang="en-US">
              <a:cs typeface="Calibri"/>
            </a:endParaRPr>
          </a:p>
          <a:p>
            <a:r>
              <a:rPr lang="en-US"/>
              <a:t>•Map Credit: DEVELOP Team</a:t>
            </a:r>
            <a:endParaRPr lang="en-US">
              <a:cs typeface="Calibri"/>
            </a:endParaRPr>
          </a:p>
          <a:p>
            <a:r>
              <a:rPr lang="en-US"/>
              <a:t>•</a:t>
            </a:r>
            <a:r>
              <a:rPr lang="en-US" err="1"/>
              <a:t>Basemap</a:t>
            </a:r>
            <a:r>
              <a:rPr lang="en-US"/>
              <a:t> Data:  Esri, GEBCO, DeLorme, </a:t>
            </a:r>
            <a:r>
              <a:rPr lang="en-US" err="1"/>
              <a:t>NaturalVue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528400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two graphs give a summary of the ocular sampling results. The pie chart on the right shows the total percentages of each type of cover we sampled. 39.5 percent green, 14.7 percent shadow, 6.6 percent mortality, and 39.2 percent other. The plot on the left is an additional visualization comparing the percent green and percent mortality.</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1575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chart above shows a comparison of average percent green and average mortality across the juniper woodland vegetation classes in our study area. As you can see we found the highest average percent mortality in Blackbrush Woodland, and the lowest percent mortality in Savannahs. We additionally found the lowest average percent green in Blackbrush Woodland, and the highest average percent green in Shrub Understory Woodland.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118665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graph is an additional visualization of the percent stress across vegetation classes. As mentioned in the last slide, in our sampling Blackbrush Woodland had the most average mortality, and Savannahs had the least average mortality.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554489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Ocular Sampling - </a:t>
            </a:r>
          </a:p>
          <a:p>
            <a:r>
              <a:rPr lang="en-US"/>
              <a:t>Ocular sampling is not the most effective method of surveying juniper. The resolution of even some of the highest resolution imagery is still not fine enough to </a:t>
            </a:r>
            <a:r>
              <a:rPr lang="en-US" err="1"/>
              <a:t>occularly</a:t>
            </a:r>
            <a:r>
              <a:rPr lang="en-US"/>
              <a:t> detect details in the vegetation. It can also be difficult to tell when the die off occurred </a:t>
            </a:r>
            <a:endParaRPr lang="en-US">
              <a:cs typeface="Calibri"/>
            </a:endParaRPr>
          </a:p>
          <a:p>
            <a:endParaRPr lang="en-US"/>
          </a:p>
          <a:p>
            <a:r>
              <a:rPr lang="en-US"/>
              <a:t>Juniper mortality can be hard to detect using remote sensing. Even though the tree is dead, the foliage can appear green. This can cause both ocular sampling and deriving indices to be uncertain. In this case field surveys would be the most effective for accurately surveying juniper mortality. Being able to feel the dead foliage crumble in your hand is a sure way to evaluate mortality. This can make indices like our vegetation index tasseled cap greenness difficult to be sure of.</a:t>
            </a:r>
            <a:endParaRPr lang="en-US">
              <a:cs typeface="Calibri"/>
            </a:endParaRPr>
          </a:p>
          <a:p>
            <a:endParaRPr lang="en-US"/>
          </a:p>
          <a:p>
            <a:r>
              <a:rPr lang="en-US">
                <a:cs typeface="Calibri"/>
              </a:rPr>
              <a:t>We hope this provides some initial steps in studying this phenomena by providing the park with locations where die off is </a:t>
            </a:r>
            <a:r>
              <a:rPr lang="en-US" err="1">
                <a:cs typeface="Calibri"/>
              </a:rPr>
              <a:t>ocurring</a:t>
            </a:r>
            <a:r>
              <a:rPr lang="en-US">
                <a:cs typeface="Calibri"/>
              </a:rPr>
              <a:t> and vegetation classes that seem to be vulnerable </a:t>
            </a:r>
            <a:endParaRPr lang="en-US">
              <a:cs typeface="+mn-lt"/>
            </a:endParaRPr>
          </a:p>
          <a:p>
            <a:endParaRPr lang="en-US"/>
          </a:p>
          <a:p>
            <a:r>
              <a:rPr lang="en-US"/>
              <a:t>------------------------------Image Information Below (from left to right) ------------------------------</a:t>
            </a:r>
            <a:endParaRPr lang="en-US">
              <a:cs typeface="Calibri"/>
            </a:endParaRPr>
          </a:p>
          <a:p>
            <a:endParaRPr lang="en-US"/>
          </a:p>
          <a:p>
            <a:r>
              <a:rPr lang="en-US"/>
              <a:t>•Image Credit: Develop Team</a:t>
            </a:r>
            <a:endParaRPr lang="en-US">
              <a:cs typeface="Calibri"/>
            </a:endParaRPr>
          </a:p>
          <a:p>
            <a:r>
              <a:rPr lang="en-US"/>
              <a:t>•Image Source: NAIP 2021 Imagery </a:t>
            </a:r>
            <a:endParaRPr lang="en-US">
              <a:cs typeface="Calibri"/>
            </a:endParaRPr>
          </a:p>
          <a:p>
            <a:endParaRPr lang="en-US"/>
          </a:p>
          <a:p>
            <a:r>
              <a:rPr lang="en-US"/>
              <a:t>•Image Credit: USDA</a:t>
            </a:r>
            <a:endParaRPr lang="en-US">
              <a:cs typeface="Calibri"/>
            </a:endParaRPr>
          </a:p>
          <a:p>
            <a:r>
              <a:rPr lang="en-US"/>
              <a:t>•Image Source: </a:t>
            </a:r>
            <a:r>
              <a:rPr lang="en-US">
                <a:hlinkClick r:id="rId3"/>
              </a:rPr>
              <a:t>https://www.fs.usda.gov/detail/kaibab/news-events/?cid=FSEPRD906836</a:t>
            </a:r>
            <a:endParaRPr lang="en-US"/>
          </a:p>
          <a:p>
            <a:endParaRPr lang="en-US"/>
          </a:p>
          <a:p>
            <a:r>
              <a:rPr lang="en-US"/>
              <a:t>•Image Credit: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121800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is a lot that can be built upon this study</a:t>
            </a:r>
            <a:endParaRPr lang="en-US" dirty="0"/>
          </a:p>
          <a:p>
            <a:r>
              <a:rPr lang="en-US" dirty="0">
                <a:cs typeface="Calibri"/>
              </a:rPr>
              <a:t>There is literature that found die off correlated with tree characteristics, for example it seems like the middle growth class of juniper were experiencing the most die off</a:t>
            </a:r>
          </a:p>
          <a:p>
            <a:r>
              <a:rPr lang="en-US" dirty="0">
                <a:cs typeface="Calibri"/>
              </a:rPr>
              <a:t>Also including additional environmental variables like soil, possible data to collect during field sampling </a:t>
            </a:r>
          </a:p>
          <a:p>
            <a:endParaRPr lang="en-US" dirty="0">
              <a:cs typeface="Calibri"/>
            </a:endParaRPr>
          </a:p>
          <a:p>
            <a:r>
              <a:rPr lang="en-US" dirty="0">
                <a:cs typeface="Calibri"/>
              </a:rPr>
              <a:t>Our Partner at grand canyon national park intends to hire field biologists to survey and verify our observed points of mortality within the park </a:t>
            </a:r>
          </a:p>
          <a:p>
            <a:endParaRPr lang="en-US" dirty="0">
              <a:cs typeface="Calibri"/>
            </a:endParaRPr>
          </a:p>
          <a:p>
            <a:r>
              <a:rPr lang="en-US" dirty="0">
                <a:cs typeface="Calibri"/>
              </a:rPr>
              <a:t>Incorporating historic climate models to study the drought in its entirety or the use of change detection algorithms over the longer time period of the drought using LandTrendr with Landsat for example.</a:t>
            </a:r>
          </a:p>
          <a:p>
            <a:endParaRPr lang="en-US" dirty="0"/>
          </a:p>
          <a:p>
            <a:r>
              <a:rPr lang="en-US" dirty="0">
                <a:cs typeface="Calibri"/>
              </a:rPr>
              <a:t>And of course, increased resolution of remote sensing data can always help to improve results </a:t>
            </a:r>
            <a:endParaRPr lang="en-US" dirty="0"/>
          </a:p>
          <a:p>
            <a:endParaRPr lang="en-US" dirty="0"/>
          </a:p>
          <a:p>
            <a:r>
              <a:rPr lang="en-US" dirty="0"/>
              <a:t>------------------------------Image Information Below (from left to right) ------------------------------</a:t>
            </a:r>
            <a:endParaRPr lang="en-US" dirty="0">
              <a:cs typeface="Calibri"/>
            </a:endParaRPr>
          </a:p>
          <a:p>
            <a:endParaRPr lang="en-US" dirty="0"/>
          </a:p>
          <a:p>
            <a:r>
              <a:rPr lang="en-US" dirty="0"/>
              <a:t>•Image Credit: Scarlet Jackson</a:t>
            </a:r>
            <a:endParaRPr lang="en-US" dirty="0">
              <a:cs typeface="Calibri"/>
            </a:endParaRPr>
          </a:p>
          <a:p>
            <a:r>
              <a:rPr lang="en-US" dirty="0"/>
              <a:t>•Image Source: DEVELOP team</a:t>
            </a:r>
            <a:endParaRPr lang="en-US" dirty="0">
              <a:cs typeface="Calibri"/>
            </a:endParaRPr>
          </a:p>
          <a:p>
            <a:endParaRPr lang="en-US" dirty="0"/>
          </a:p>
          <a:p>
            <a:r>
              <a:rPr lang="en-US" dirty="0"/>
              <a:t>•Image Credit: Stock Images</a:t>
            </a:r>
            <a:endParaRPr lang="en-US" dirty="0">
              <a:cs typeface="Calibri"/>
            </a:endParaRPr>
          </a:p>
          <a:p>
            <a:r>
              <a:rPr lang="en-US" dirty="0"/>
              <a:t>•Image Source: Microsoft 365</a:t>
            </a:r>
            <a:endParaRPr lang="en-US" dirty="0">
              <a:cs typeface="Calibri"/>
            </a:endParaRPr>
          </a:p>
          <a:p>
            <a:endParaRPr lang="en-US" dirty="0"/>
          </a:p>
          <a:p>
            <a:r>
              <a:rPr lang="en-US" dirty="0"/>
              <a:t>•Image Credit: Wikipedia</a:t>
            </a:r>
            <a:endParaRPr lang="en-US" dirty="0">
              <a:cs typeface="Calibri"/>
            </a:endParaRPr>
          </a:p>
          <a:p>
            <a:r>
              <a:rPr lang="en-US" dirty="0"/>
              <a:t>•Image Source: </a:t>
            </a:r>
            <a:r>
              <a:rPr lang="en-US" dirty="0">
                <a:hlinkClick r:id="rId3"/>
              </a:rPr>
              <a:t>https://commons.wikimedia.org/wiki/File:Friendly_Snowmen_at_Grand_Canyon.JPG</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577028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would like to thank our project partner Grand Canyon National Park, and specifically Lonnie Pilkington the Vegetation Program Manager. We would additionally like to thank our node advisors, Dr. Paul Evangelista, Dr. Catherine </a:t>
            </a:r>
            <a:r>
              <a:rPr lang="en-US" err="1">
                <a:cs typeface="Calibri"/>
              </a:rPr>
              <a:t>Jarnevich</a:t>
            </a:r>
            <a:r>
              <a:rPr lang="en-US">
                <a:cs typeface="Calibri"/>
              </a:rPr>
              <a:t>, Peder Engelstad, Dr. Tony Vorster, Nicholas Young, and our Fellow, Scott Cunningham. </a:t>
            </a:r>
            <a:endParaRPr lang="en-US"/>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climate models project rising temperatures and continuous drought, land managers are concerned for the future of juniper woodlands in and around Grand Canyon National Park. </a:t>
            </a:r>
          </a:p>
          <a:p>
            <a:r>
              <a:rPr lang="en-US"/>
              <a:t>The North American Southwest has been experiencing a "megadrought" for the last 40 years and juniper woodland mortality has been noted within and around Grand Canyon National Park</a:t>
            </a:r>
            <a:endParaRPr lang="en-US">
              <a:cs typeface="Calibri"/>
            </a:endParaRPr>
          </a:p>
          <a:p>
            <a:r>
              <a:rPr lang="en-US">
                <a:cs typeface="Calibri"/>
              </a:rPr>
              <a:t>Especially since 2018 which was a particularly bad drought year</a:t>
            </a:r>
          </a:p>
          <a:p>
            <a:endParaRPr lang="en-US"/>
          </a:p>
          <a:p>
            <a:r>
              <a:rPr lang="en-US"/>
              <a:t>------------------------------Image Information Below ------------------------------</a:t>
            </a:r>
            <a:endParaRPr lang="en-US">
              <a:cs typeface="Calibri"/>
            </a:endParaRPr>
          </a:p>
          <a:p>
            <a:r>
              <a:rPr lang="en-US"/>
              <a:t>•Image Credit: Mike Hitchner</a:t>
            </a:r>
            <a:endParaRPr lang="en-US">
              <a:cs typeface="Calibri"/>
            </a:endParaRPr>
          </a:p>
          <a:p>
            <a:r>
              <a:rPr lang="en-US"/>
              <a:t>•Image Source: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400564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explore the drought we looked at the precipitation history in the Grand Canyon region using NOAA weather station data.</a:t>
            </a:r>
          </a:p>
          <a:p>
            <a:r>
              <a:rPr lang="en-US">
                <a:cs typeface="Calibri"/>
              </a:rPr>
              <a:t>Mapped here are the two NOAA weather stations located near the southwest corner of our project study area</a:t>
            </a:r>
          </a:p>
          <a:p>
            <a:endParaRPr lang="en-US"/>
          </a:p>
          <a:p>
            <a:r>
              <a:rPr lang="en-US"/>
              <a:t>------------------------------Image Information Below ------------------------------</a:t>
            </a:r>
            <a:endParaRPr lang="en-US">
              <a:cs typeface="Calibri"/>
            </a:endParaRPr>
          </a:p>
          <a:p>
            <a:r>
              <a:rPr lang="en-US"/>
              <a:t>•Map Credit: DEVELOP Team</a:t>
            </a:r>
            <a:endParaRPr lang="en-US">
              <a:cs typeface="Calibri"/>
            </a:endParaRPr>
          </a:p>
          <a:p>
            <a:r>
              <a:rPr lang="en-US"/>
              <a:t>•Map Data: USGS Digital Elevation Model</a:t>
            </a:r>
            <a:endParaRPr lang="en-US">
              <a:cs typeface="Calibri" panose="020F0502020204030204"/>
            </a:endParaRPr>
          </a:p>
          <a:p>
            <a:r>
              <a:rPr lang="en-US"/>
              <a:t>•Locator Map </a:t>
            </a:r>
            <a:r>
              <a:rPr lang="en-US" err="1"/>
              <a:t>Basemap</a:t>
            </a:r>
            <a:r>
              <a:rPr lang="en-US"/>
              <a:t>: Esri, GEBCO, DeLorme, </a:t>
            </a:r>
            <a:r>
              <a:rPr lang="en-US" err="1"/>
              <a:t>NaturalVue</a:t>
            </a:r>
            <a:r>
              <a:rPr lang="en-US"/>
              <a:t> </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59359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Graphed here is the precipitation for station 1, showing a downward trend line for precipitation since 1980. Monthly average precipitation was around 1.65 inches per month in 1976 and now at the weather stations within the area it is now just below 1 inch per month by 2021. </a:t>
            </a:r>
          </a:p>
          <a:p>
            <a:endParaRPr lang="en-US"/>
          </a:p>
          <a:p>
            <a:r>
              <a:rPr lang="en-US"/>
              <a:t>------------------------------Image Information Below ------------------------------</a:t>
            </a:r>
            <a:endParaRPr lang="en-US">
              <a:cs typeface="Calibri"/>
            </a:endParaRPr>
          </a:p>
          <a:p>
            <a:r>
              <a:rPr lang="en-US"/>
              <a:t>•Map Credit: DEVELOP Team</a:t>
            </a:r>
            <a:endParaRPr lang="en-US">
              <a:cs typeface="Calibri"/>
            </a:endParaRPr>
          </a:p>
          <a:p>
            <a:r>
              <a:rPr lang="en-US"/>
              <a:t>•Map Data: NOAA, USGS, Esri, GEBCO, </a:t>
            </a:r>
            <a:r>
              <a:rPr lang="en-US" err="1"/>
              <a:t>DeLorme,NaturalVue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53408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Graphed here is the temperature for a NOAA weather station near our study area, showing an increasing trend line for temperature within the region since 1976.</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69511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Graphed here are both temperature and precipitation in order to illustrate both trends together.</a:t>
            </a:r>
          </a:p>
          <a:p>
            <a:r>
              <a:rPr lang="en-US"/>
              <a:t>Since 1976 the monthly average temperature has increased slightly, and the monthly average precipitation has decreased almost 30 percent. </a:t>
            </a:r>
          </a:p>
          <a:p>
            <a:r>
              <a:rPr lang="en-US">
                <a:cs typeface="Calibri" panose="020F0502020204030204"/>
              </a:rPr>
              <a:t>Drought conditions in the west have continued, with years like 2018 having been particularly severe.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66915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study area falls in and around Grand Canyon National Park in northern Arizona.</a:t>
            </a:r>
          </a:p>
          <a:p>
            <a:r>
              <a:rPr lang="en-US">
                <a:cs typeface="Calibri"/>
              </a:rPr>
              <a:t>The study area includes predominantly semi-arid desert landscapes that ranges from 662 meters to 2860 meters in elevation.</a:t>
            </a:r>
          </a:p>
          <a:p>
            <a:r>
              <a:rPr lang="en-US">
                <a:cs typeface="Calibri"/>
              </a:rPr>
              <a:t>The study area is delineated by areas that have a substantial presence of juniper, based on data provided by our partners. </a:t>
            </a:r>
            <a:endParaRPr lang="en-US"/>
          </a:p>
          <a:p>
            <a:endParaRPr lang="en-US"/>
          </a:p>
          <a:p>
            <a:r>
              <a:rPr lang="en-US"/>
              <a:t>------------------------------Image Information Below ------------------------------</a:t>
            </a:r>
            <a:endParaRPr lang="en-US">
              <a:cs typeface="Calibri"/>
            </a:endParaRPr>
          </a:p>
          <a:p>
            <a:r>
              <a:rPr lang="en-US"/>
              <a:t>•Map Credit: DEVELOP Team</a:t>
            </a:r>
            <a:endParaRPr lang="en-US">
              <a:cs typeface="Calibri"/>
            </a:endParaRPr>
          </a:p>
          <a:p>
            <a:r>
              <a:rPr lang="en-US"/>
              <a:t>•Map Data: USGS NED Digital Elevation Model</a:t>
            </a:r>
            <a:endParaRPr lang="en-US">
              <a:cs typeface="Calibri"/>
            </a:endParaRPr>
          </a:p>
          <a:p>
            <a:r>
              <a:rPr lang="en-US"/>
              <a:t>•Corner Locator Map Data: Esri, GEBCO, </a:t>
            </a:r>
            <a:r>
              <a:rPr lang="en-US" err="1"/>
              <a:t>DeLorme,NaturalVue</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7899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loss of Juniper species raises concern in a number of areas.</a:t>
            </a:r>
          </a:p>
          <a:p>
            <a:r>
              <a:rPr lang="en-US" dirty="0" err="1">
                <a:cs typeface="Calibri"/>
              </a:rPr>
              <a:t>Junpier</a:t>
            </a:r>
            <a:r>
              <a:rPr lang="en-US" dirty="0">
                <a:cs typeface="Calibri"/>
              </a:rPr>
              <a:t> trees are a sources of food an shelter to wildlife in Grand Canyon national park such as mule deer, elk, and many bird species,</a:t>
            </a:r>
            <a:endParaRPr lang="en-US" dirty="0"/>
          </a:p>
          <a:p>
            <a:r>
              <a:rPr lang="en-US" dirty="0">
                <a:cs typeface="Calibri"/>
              </a:rPr>
              <a:t>And they help increase water resources and their well established root help to prevent erosion in soil.</a:t>
            </a:r>
            <a:endParaRPr lang="en-US" dirty="0"/>
          </a:p>
          <a:p>
            <a:r>
              <a:rPr lang="en-US" dirty="0">
                <a:cs typeface="Calibri"/>
              </a:rPr>
              <a:t>There are also some cultural concerns with the loss of Juniper as the Havasupai tribe utilize Juniper's medicinal properties.</a:t>
            </a:r>
            <a:endParaRPr lang="en-US" dirty="0"/>
          </a:p>
          <a:p>
            <a:r>
              <a:rPr lang="en-US" dirty="0">
                <a:cs typeface="Calibri"/>
              </a:rPr>
              <a:t>It is also an important source of fire wood.</a:t>
            </a:r>
            <a:endParaRPr lang="en-US" dirty="0"/>
          </a:p>
          <a:p>
            <a:r>
              <a:rPr lang="en-US" dirty="0">
                <a:cs typeface="Calibri"/>
              </a:rPr>
              <a:t>There are many community concerns with the loss of juniper species as this could mean fire regime shifts with mass amounts of fuel, decreases in water availability, forest composition and species shifts, and carbon feedback to atmospheric and climatic systems. </a:t>
            </a:r>
            <a:endParaRPr lang="en-US" dirty="0"/>
          </a:p>
          <a:p>
            <a:r>
              <a:rPr lang="en-US" dirty="0"/>
              <a:t>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Amy </a:t>
            </a:r>
            <a:r>
              <a:rPr lang="en-US" dirty="0" err="1"/>
              <a:t>Washuta</a:t>
            </a:r>
            <a:endParaRPr lang="en-US" dirty="0">
              <a:cs typeface="Calibri"/>
            </a:endParaRPr>
          </a:p>
          <a:p>
            <a:r>
              <a:rPr lang="en-US" dirty="0"/>
              <a:t>•Image Source: </a:t>
            </a:r>
            <a:r>
              <a:rPr lang="en-US" dirty="0">
                <a:hlinkClick r:id="rId3"/>
              </a:rPr>
              <a:t>https://flic.kr/p/2i1A6hg</a:t>
            </a:r>
            <a:endParaRPr lang="en-US" dirty="0"/>
          </a:p>
          <a:p>
            <a:r>
              <a:rPr lang="en-US" dirty="0"/>
              <a:t>https://creativecommons.org/licenses/by/2.0/</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428832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36BFFF8E-03A0-43FB-89D7-436EB7DBD918}"/>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2627375" y="1523855"/>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darkskies.space/portfolio/m6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sv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39_FFB8A12A.xm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2.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Colorado – Fort Collins | Spring 2022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6CA47A"/>
                </a:solidFill>
                <a:latin typeface="Century Gothic"/>
              </a:rPr>
              <a:t>Grand Canyon </a:t>
            </a:r>
            <a:endParaRPr lang="en-US"/>
          </a:p>
          <a:p>
            <a:r>
              <a:rPr lang="en-US" sz="2600" b="0" spc="0">
                <a:solidFill>
                  <a:srgbClr val="6CA47A"/>
                </a:solidFill>
                <a:latin typeface="Century Gothic"/>
              </a:rPr>
              <a:t>Ecological Forecasting</a:t>
            </a:r>
            <a:endParaRPr lang="en-US" sz="2600" b="0" spc="0" baseline="0">
              <a:solidFill>
                <a:srgbClr val="6CA47A"/>
              </a:solidFill>
            </a:endParaRP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solidFill>
                  <a:srgbClr val="3F3F3F"/>
                </a:solidFill>
                <a:latin typeface="Century Gothic"/>
              </a:rPr>
              <a:t>Mapping and Modeling Juniper Woodland Mortality in Grand Canyon National Park</a:t>
            </a:r>
            <a:endParaRPr lang="en-US">
              <a:solidFill>
                <a:srgbClr val="3F3F3F"/>
              </a:solidFill>
            </a:endParaRPr>
          </a:p>
          <a:p>
            <a:pPr algn="ctr">
              <a:spcBef>
                <a:spcPts val="0"/>
              </a:spcBef>
            </a:pPr>
            <a:endParaRPr lang="en-US" sz="1600">
              <a:solidFill>
                <a:srgbClr val="3F3F3F"/>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4662375"/>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Scarlet Jackson</a:t>
            </a:r>
          </a:p>
          <a:p>
            <a:pPr algn="ctr"/>
            <a:r>
              <a:rPr lang="en-US" sz="1400">
                <a:solidFill>
                  <a:schemeClr val="tx1">
                    <a:lumMod val="75000"/>
                    <a:lumOff val="25000"/>
                  </a:schemeClr>
                </a:solidFill>
                <a:latin typeface="Century Gothic"/>
              </a:rPr>
              <a:t>Miriam Ritchie</a:t>
            </a:r>
            <a:endParaRPr lang="en-US">
              <a:solidFill>
                <a:schemeClr val="tx1">
                  <a:lumMod val="75000"/>
                  <a:lumOff val="25000"/>
                </a:schemeClr>
              </a:solidFill>
              <a:latin typeface="Calibri" panose="020F0502020204030204"/>
              <a:cs typeface="Calibri" panose="020F0502020204030204"/>
            </a:endParaRPr>
          </a:p>
          <a:p>
            <a:pPr algn="ctr"/>
            <a:r>
              <a:rPr lang="en-US" sz="1400">
                <a:solidFill>
                  <a:schemeClr val="tx1">
                    <a:lumMod val="75000"/>
                    <a:lumOff val="25000"/>
                  </a:schemeClr>
                </a:solidFill>
                <a:latin typeface="Century Gothic"/>
                <a:cs typeface="Calibri" panose="020F0502020204030204"/>
              </a:rPr>
              <a:t>Michael Hitchner</a:t>
            </a:r>
          </a:p>
          <a:p>
            <a:pPr algn="ctr"/>
            <a:r>
              <a:rPr lang="en-US" sz="1400">
                <a:solidFill>
                  <a:schemeClr val="tx1">
                    <a:lumMod val="75000"/>
                    <a:lumOff val="25000"/>
                  </a:schemeClr>
                </a:solidFill>
                <a:latin typeface="Century Gothic"/>
                <a:cs typeface="Calibri" panose="020F0502020204030204"/>
              </a:rPr>
              <a:t>Joe Miotke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EF6BEAE-07B7-4667-AB52-10B323D57E86}"/>
              </a:ext>
            </a:extLst>
          </p:cNvPr>
          <p:cNvPicPr>
            <a:picLocks noChangeAspect="1"/>
          </p:cNvPicPr>
          <p:nvPr/>
        </p:nvPicPr>
        <p:blipFill>
          <a:blip r:embed="rId3"/>
          <a:stretch>
            <a:fillRect/>
          </a:stretch>
        </p:blipFill>
        <p:spPr>
          <a:xfrm>
            <a:off x="2190167" y="1006151"/>
            <a:ext cx="8061454" cy="5349745"/>
          </a:xfrm>
          <a:prstGeom prst="rect">
            <a:avLst/>
          </a:prstGeom>
        </p:spPr>
      </p:pic>
      <p:sp>
        <p:nvSpPr>
          <p:cNvPr id="2" name="Rectangle 1"/>
          <p:cNvSpPr/>
          <p:nvPr/>
        </p:nvSpPr>
        <p:spPr>
          <a:xfrm>
            <a:off x="266700" y="342900"/>
            <a:ext cx="7294990" cy="419100"/>
          </a:xfrm>
          <a:prstGeom prst="rect">
            <a:avLst/>
          </a:prstGeom>
        </p:spPr>
        <p:txBody>
          <a:bodyPr wrap="square" lIns="91440" tIns="45720" rIns="91440" bIns="45720" anchor="ctr">
            <a:noAutofit/>
          </a:bodyPr>
          <a:lstStyle/>
          <a:p>
            <a:pPr lvl="0"/>
            <a:r>
              <a:rPr lang="en-US" sz="4000" b="1">
                <a:solidFill>
                  <a:srgbClr val="69A478"/>
                </a:solidFill>
                <a:latin typeface="Century Gothic" panose="020F0302020204030204"/>
              </a:rPr>
              <a:t>PARTNERS</a:t>
            </a:r>
          </a:p>
        </p:txBody>
      </p:sp>
      <p:sp>
        <p:nvSpPr>
          <p:cNvPr id="8" name="TextBox 7">
            <a:extLst>
              <a:ext uri="{FF2B5EF4-FFF2-40B4-BE49-F238E27FC236}">
                <a16:creationId xmlns:a16="http://schemas.microsoft.com/office/drawing/2014/main" id="{C4187E31-26D1-4E93-B130-48A468CF6361}"/>
              </a:ext>
            </a:extLst>
          </p:cNvPr>
          <p:cNvSpPr txBox="1"/>
          <p:nvPr/>
        </p:nvSpPr>
        <p:spPr>
          <a:xfrm>
            <a:off x="2253092" y="3025732"/>
            <a:ext cx="4925890"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lumMod val="95000"/>
                  </a:schemeClr>
                </a:solidFill>
                <a:latin typeface="Century Gothic"/>
              </a:rPr>
              <a:t>Grand Canyon </a:t>
            </a:r>
            <a:endParaRPr lang="en-US" sz="4800">
              <a:solidFill>
                <a:schemeClr val="bg1">
                  <a:lumMod val="95000"/>
                </a:schemeClr>
              </a:solidFill>
              <a:cs typeface="Calibri"/>
            </a:endParaRPr>
          </a:p>
          <a:p>
            <a:r>
              <a:rPr lang="en-US" sz="4800" b="1">
                <a:solidFill>
                  <a:schemeClr val="bg1">
                    <a:lumMod val="95000"/>
                  </a:schemeClr>
                </a:solidFill>
                <a:latin typeface="Century Gothic"/>
              </a:rPr>
              <a:t>National Park </a:t>
            </a:r>
            <a:endParaRPr lang="en-US" sz="4800">
              <a:solidFill>
                <a:schemeClr val="bg1">
                  <a:lumMod val="95000"/>
                </a:schemeClr>
              </a:solidFill>
              <a:cs typeface="Calibri"/>
            </a:endParaRPr>
          </a:p>
          <a:p>
            <a:r>
              <a:rPr lang="en-US" sz="2800" b="1" i="1">
                <a:solidFill>
                  <a:schemeClr val="bg1">
                    <a:lumMod val="95000"/>
                  </a:schemeClr>
                </a:solidFill>
                <a:latin typeface="Century Gothic"/>
                <a:cs typeface="Calibri"/>
              </a:rPr>
              <a:t>Science &amp; Resource</a:t>
            </a:r>
          </a:p>
          <a:p>
            <a:r>
              <a:rPr lang="en-US" sz="2800" b="1" i="1">
                <a:solidFill>
                  <a:schemeClr val="bg1">
                    <a:lumMod val="95000"/>
                  </a:schemeClr>
                </a:solidFill>
                <a:latin typeface="Century Gothic"/>
                <a:cs typeface="Calibri"/>
              </a:rPr>
              <a:t>Management Division</a:t>
            </a:r>
            <a:r>
              <a:rPr lang="en-US" sz="3200" b="1" i="1">
                <a:solidFill>
                  <a:schemeClr val="bg1">
                    <a:lumMod val="95000"/>
                  </a:schemeClr>
                </a:solidFill>
                <a:latin typeface="Century Gothic"/>
                <a:cs typeface="Calibri"/>
              </a:rPr>
              <a:t> </a:t>
            </a:r>
            <a:endParaRPr lang="en-US">
              <a:solidFill>
                <a:schemeClr val="bg1">
                  <a:lumMod val="95000"/>
                </a:schemeClr>
              </a:solidFill>
            </a:endParaRPr>
          </a:p>
          <a:p>
            <a:endParaRPr lang="en-US">
              <a:solidFill>
                <a:schemeClr val="bg1">
                  <a:lumMod val="95000"/>
                </a:schemeClr>
              </a:solidFill>
              <a:latin typeface="Century Gothic"/>
            </a:endParaRPr>
          </a:p>
          <a:p>
            <a:r>
              <a:rPr lang="en-US" sz="2800">
                <a:solidFill>
                  <a:schemeClr val="bg1">
                    <a:lumMod val="95000"/>
                  </a:schemeClr>
                </a:solidFill>
                <a:latin typeface="Century Gothic"/>
                <a:cs typeface="Calibri"/>
              </a:rPr>
              <a:t>    </a:t>
            </a:r>
          </a:p>
        </p:txBody>
      </p:sp>
      <p:pic>
        <p:nvPicPr>
          <p:cNvPr id="3" name="Graphic 3">
            <a:extLst>
              <a:ext uri="{FF2B5EF4-FFF2-40B4-BE49-F238E27FC236}">
                <a16:creationId xmlns:a16="http://schemas.microsoft.com/office/drawing/2014/main" id="{DFBE9545-6780-4234-92EA-4C3058FA5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9654" y="1794404"/>
            <a:ext cx="2998278" cy="3900085"/>
          </a:xfrm>
          <a:prstGeom prst="rect">
            <a:avLst/>
          </a:prstGeom>
        </p:spPr>
      </p:pic>
      <p:sp>
        <p:nvSpPr>
          <p:cNvPr id="4" name="TextBox 3">
            <a:extLst>
              <a:ext uri="{FF2B5EF4-FFF2-40B4-BE49-F238E27FC236}">
                <a16:creationId xmlns:a16="http://schemas.microsoft.com/office/drawing/2014/main" id="{50368B37-3243-4791-9C8D-5FDD6611DEFD}"/>
              </a:ext>
            </a:extLst>
          </p:cNvPr>
          <p:cNvSpPr txBox="1"/>
          <p:nvPr/>
        </p:nvSpPr>
        <p:spPr>
          <a:xfrm>
            <a:off x="9713626" y="6410398"/>
            <a:ext cx="27302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04040"/>
                </a:solidFill>
                <a:latin typeface="Century Gothic"/>
              </a:rPr>
              <a:t>Image credit: Michael </a:t>
            </a:r>
            <a:r>
              <a:rPr lang="en-US" sz="1000" dirty="0" err="1">
                <a:solidFill>
                  <a:srgbClr val="404040"/>
                </a:solidFill>
                <a:latin typeface="Century Gothic"/>
              </a:rPr>
              <a:t>Hitchner</a:t>
            </a:r>
            <a:r>
              <a:rPr lang="en-US" sz="1000" dirty="0">
                <a:solidFill>
                  <a:srgbClr val="404040"/>
                </a:solidFill>
                <a:latin typeface="Century Gothic"/>
              </a:rPr>
              <a:t>, NPS</a:t>
            </a:r>
            <a:endParaRPr lang="en-US" sz="2400" dirty="0">
              <a:solidFill>
                <a:srgbClr val="404040"/>
              </a:solidFill>
              <a:latin typeface="Century Gothic"/>
            </a:endParaRPr>
          </a:p>
        </p:txBody>
      </p:sp>
    </p:spTree>
    <p:extLst>
      <p:ext uri="{BB962C8B-B14F-4D97-AF65-F5344CB8AC3E}">
        <p14:creationId xmlns:p14="http://schemas.microsoft.com/office/powerpoint/2010/main" val="430371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lIns="91440" tIns="45720" rIns="91440" bIns="45720" anchor="ctr" anchorCtr="0">
            <a:noAutofit/>
          </a:bodyPr>
          <a:lstStyle/>
          <a:p>
            <a:pPr lvl="0"/>
            <a:r>
              <a:rPr lang="en-US" sz="4000" b="1">
                <a:solidFill>
                  <a:srgbClr val="69A478"/>
                </a:solidFill>
                <a:latin typeface="Century Gothic" panose="020F0302020204030204"/>
              </a:rPr>
              <a:t>OBJECTIVES</a:t>
            </a:r>
          </a:p>
        </p:txBody>
      </p:sp>
      <p:pic>
        <p:nvPicPr>
          <p:cNvPr id="4" name="Picture 4" descr="Map&#10;&#10;Description automatically generated">
            <a:extLst>
              <a:ext uri="{FF2B5EF4-FFF2-40B4-BE49-F238E27FC236}">
                <a16:creationId xmlns:a16="http://schemas.microsoft.com/office/drawing/2014/main" id="{E84393B9-D399-4063-B5EC-F2F4C6929742}"/>
              </a:ext>
            </a:extLst>
          </p:cNvPr>
          <p:cNvPicPr>
            <a:picLocks noChangeAspect="1"/>
          </p:cNvPicPr>
          <p:nvPr/>
        </p:nvPicPr>
        <p:blipFill>
          <a:blip r:embed="rId3"/>
          <a:stretch>
            <a:fillRect/>
          </a:stretch>
        </p:blipFill>
        <p:spPr>
          <a:xfrm>
            <a:off x="1360895" y="975034"/>
            <a:ext cx="9611904" cy="5406696"/>
          </a:xfrm>
          <a:prstGeom prst="rect">
            <a:avLst/>
          </a:prstGeom>
        </p:spPr>
      </p:pic>
      <p:sp>
        <p:nvSpPr>
          <p:cNvPr id="5" name="TextBox 4">
            <a:extLst>
              <a:ext uri="{FF2B5EF4-FFF2-40B4-BE49-F238E27FC236}">
                <a16:creationId xmlns:a16="http://schemas.microsoft.com/office/drawing/2014/main" id="{B97D1BF6-5C71-4CB9-A87F-141151BE944B}"/>
              </a:ext>
            </a:extLst>
          </p:cNvPr>
          <p:cNvSpPr txBox="1"/>
          <p:nvPr/>
        </p:nvSpPr>
        <p:spPr>
          <a:xfrm>
            <a:off x="4570067" y="1543976"/>
            <a:ext cx="59435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rPr>
              <a:t>environmental factors associated</a:t>
            </a:r>
            <a:endParaRPr lang="en-US" sz="1600" b="1">
              <a:solidFill>
                <a:schemeClr val="tx1">
                  <a:lumMod val="75000"/>
                  <a:lumOff val="25000"/>
                </a:schemeClr>
              </a:solidFill>
              <a:latin typeface="Century Gothic"/>
              <a:cs typeface="Calibri" panose="020F0502020204030204"/>
            </a:endParaRPr>
          </a:p>
          <a:p>
            <a:r>
              <a:rPr lang="en-US" sz="1600" b="1">
                <a:solidFill>
                  <a:schemeClr val="tx1">
                    <a:lumMod val="75000"/>
                    <a:lumOff val="25000"/>
                  </a:schemeClr>
                </a:solidFill>
                <a:latin typeface="Century Gothic"/>
              </a:rPr>
              <a:t>with juniper woodland mortality</a:t>
            </a:r>
            <a:endParaRPr lang="en-US" sz="1600" b="1">
              <a:solidFill>
                <a:schemeClr val="tx1">
                  <a:lumMod val="75000"/>
                  <a:lumOff val="25000"/>
                </a:schemeClr>
              </a:solidFill>
              <a:latin typeface="Century Gothic"/>
              <a:ea typeface="+mn-lt"/>
              <a:cs typeface="+mn-lt"/>
            </a:endParaRPr>
          </a:p>
          <a:p>
            <a:pPr algn="l"/>
            <a:endParaRPr lang="en-US" sz="1600" b="1">
              <a:solidFill>
                <a:srgbClr val="222A35"/>
              </a:solidFill>
              <a:latin typeface="Century Gothic"/>
              <a:cs typeface="Calibri"/>
            </a:endParaRPr>
          </a:p>
        </p:txBody>
      </p:sp>
      <p:sp>
        <p:nvSpPr>
          <p:cNvPr id="9" name="TextBox 8">
            <a:extLst>
              <a:ext uri="{FF2B5EF4-FFF2-40B4-BE49-F238E27FC236}">
                <a16:creationId xmlns:a16="http://schemas.microsoft.com/office/drawing/2014/main" id="{BF61470A-0F7A-4DAF-9D12-A7A491487C5F}"/>
              </a:ext>
            </a:extLst>
          </p:cNvPr>
          <p:cNvSpPr txBox="1"/>
          <p:nvPr/>
        </p:nvSpPr>
        <p:spPr>
          <a:xfrm>
            <a:off x="3545247" y="3818807"/>
            <a:ext cx="5237821" cy="102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1600" b="1">
                <a:solidFill>
                  <a:srgbClr val="FFFFFF"/>
                </a:solidFill>
                <a:latin typeface="Century Gothic"/>
              </a:rPr>
              <a:t>patterns between characteristics of the landscape and juniper woodland mortality locations</a:t>
            </a:r>
            <a:endParaRPr lang="en-US" sz="1600" b="1">
              <a:solidFill>
                <a:srgbClr val="FFFFFF"/>
              </a:solidFill>
              <a:latin typeface="Century Gothic"/>
              <a:ea typeface="+mn-lt"/>
              <a:cs typeface="+mn-lt"/>
            </a:endParaRPr>
          </a:p>
          <a:p>
            <a:pPr algn="ctr"/>
            <a:endParaRPr lang="en-US" sz="1600" b="1">
              <a:solidFill>
                <a:srgbClr val="FFFFFF"/>
              </a:solidFill>
              <a:latin typeface="Century Gothic"/>
              <a:ea typeface="+mn-lt"/>
              <a:cs typeface="+mn-lt"/>
            </a:endParaRPr>
          </a:p>
          <a:p>
            <a:pPr algn="ctr"/>
            <a:endParaRPr lang="en-US" sz="1600" b="1">
              <a:solidFill>
                <a:srgbClr val="FFFFFF"/>
              </a:solidFill>
              <a:latin typeface="Century Gothic"/>
              <a:cs typeface="Calibri"/>
            </a:endParaRPr>
          </a:p>
        </p:txBody>
      </p:sp>
      <p:sp>
        <p:nvSpPr>
          <p:cNvPr id="10" name="TextBox 9">
            <a:extLst>
              <a:ext uri="{FF2B5EF4-FFF2-40B4-BE49-F238E27FC236}">
                <a16:creationId xmlns:a16="http://schemas.microsoft.com/office/drawing/2014/main" id="{E77A014D-79C7-4D7B-868A-13BE8436C3DE}"/>
              </a:ext>
            </a:extLst>
          </p:cNvPr>
          <p:cNvSpPr txBox="1"/>
          <p:nvPr/>
        </p:nvSpPr>
        <p:spPr>
          <a:xfrm>
            <a:off x="4104005" y="5829702"/>
            <a:ext cx="6670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2F2F2"/>
                </a:solidFill>
                <a:latin typeface="Century Gothic"/>
              </a:rPr>
              <a:t>landscape most susceptible to future juniper woodland mortality</a:t>
            </a:r>
            <a:endParaRPr lang="en-US" sz="1600" b="1">
              <a:solidFill>
                <a:srgbClr val="F2F2F2"/>
              </a:solidFill>
              <a:ea typeface="+mn-lt"/>
              <a:cs typeface="+mn-lt"/>
            </a:endParaRPr>
          </a:p>
        </p:txBody>
      </p:sp>
    </p:spTree>
    <p:extLst>
      <p:ext uri="{BB962C8B-B14F-4D97-AF65-F5344CB8AC3E}">
        <p14:creationId xmlns:p14="http://schemas.microsoft.com/office/powerpoint/2010/main" val="192302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96E6F32-C424-4CDF-B5CF-C0945952A447}"/>
              </a:ext>
            </a:extLst>
          </p:cNvPr>
          <p:cNvPicPr>
            <a:picLocks noChangeAspect="1"/>
          </p:cNvPicPr>
          <p:nvPr/>
        </p:nvPicPr>
        <p:blipFill rotWithShape="1">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25" y="3332"/>
            <a:ext cx="12189727" cy="6856656"/>
          </a:xfrm>
          <a:prstGeom prst="rect">
            <a:avLst/>
          </a:prstGeom>
          <a:ln>
            <a:noFill/>
          </a:ln>
          <a:effectLst>
            <a:outerShdw blurRad="292100" dist="139700" dir="2700000" algn="tl" rotWithShape="0">
              <a:srgbClr val="333333">
                <a:alpha val="65000"/>
              </a:srgbClr>
            </a:outerShdw>
          </a:effectLst>
        </p:spPr>
      </p:pic>
      <p:pic>
        <p:nvPicPr>
          <p:cNvPr id="4" name="Picture 4" descr="Shape&#10;&#10;Description automatically generated">
            <a:extLst>
              <a:ext uri="{FF2B5EF4-FFF2-40B4-BE49-F238E27FC236}">
                <a16:creationId xmlns:a16="http://schemas.microsoft.com/office/drawing/2014/main" id="{49215B12-B6F1-460A-A68C-27AA4D910BE0}"/>
              </a:ext>
            </a:extLst>
          </p:cNvPr>
          <p:cNvPicPr>
            <a:picLocks noChangeAspect="1"/>
          </p:cNvPicPr>
          <p:nvPr/>
        </p:nvPicPr>
        <p:blipFill>
          <a:blip r:embed="rId5"/>
          <a:stretch>
            <a:fillRect/>
          </a:stretch>
        </p:blipFill>
        <p:spPr>
          <a:xfrm>
            <a:off x="1587" y="1327744"/>
            <a:ext cx="12188825" cy="1571229"/>
          </a:xfrm>
          <a:prstGeom prst="rect">
            <a:avLst/>
          </a:prstGeom>
        </p:spPr>
      </p:pic>
      <p:sp>
        <p:nvSpPr>
          <p:cNvPr id="2" name="Title 4"/>
          <p:cNvSpPr txBox="1">
            <a:spLocks/>
          </p:cNvSpPr>
          <p:nvPr/>
        </p:nvSpPr>
        <p:spPr>
          <a:xfrm>
            <a:off x="266700" y="342275"/>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SATELLITES AND SENSORS</a:t>
            </a:r>
          </a:p>
        </p:txBody>
      </p:sp>
      <p:sp>
        <p:nvSpPr>
          <p:cNvPr id="17" name="TextBox 16"/>
          <p:cNvSpPr txBox="1"/>
          <p:nvPr/>
        </p:nvSpPr>
        <p:spPr>
          <a:xfrm>
            <a:off x="10379308" y="6170304"/>
            <a:ext cx="184731" cy="369332"/>
          </a:xfrm>
          <a:prstGeom prst="rect">
            <a:avLst/>
          </a:prstGeom>
        </p:spPr>
        <p:txBody>
          <a:bodyPr wrap="none" lIns="91440" tIns="45720" rIns="91440" bIns="45720" numCol="1" spcCol="640080" rtlCol="0" anchor="t">
            <a:spAutoFit/>
          </a:bodyPr>
          <a:lstStyle/>
          <a:p>
            <a:pPr algn="just"/>
            <a:endParaRPr lang="en-US" b="1">
              <a:latin typeface="Century Gothic" panose="020B0502020202020204" pitchFamily="34" charset="0"/>
            </a:endParaRPr>
          </a:p>
        </p:txBody>
      </p:sp>
      <p:sp>
        <p:nvSpPr>
          <p:cNvPr id="3" name="TextBox 2">
            <a:extLst>
              <a:ext uri="{FF2B5EF4-FFF2-40B4-BE49-F238E27FC236}">
                <a16:creationId xmlns:a16="http://schemas.microsoft.com/office/drawing/2014/main" id="{F5D3BEA9-17AC-41EE-A06F-579488731BC8}"/>
              </a:ext>
            </a:extLst>
          </p:cNvPr>
          <p:cNvSpPr txBox="1"/>
          <p:nvPr/>
        </p:nvSpPr>
        <p:spPr>
          <a:xfrm>
            <a:off x="545238" y="1806541"/>
            <a:ext cx="26735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Century Gothic"/>
              </a:rPr>
              <a:t>Landsat 8</a:t>
            </a:r>
          </a:p>
          <a:p>
            <a:pPr algn="ctr"/>
            <a:r>
              <a:rPr lang="en-US" sz="1600" b="1">
                <a:solidFill>
                  <a:srgbClr val="FFFFFF"/>
                </a:solidFill>
                <a:latin typeface="Century Gothic"/>
              </a:rPr>
              <a:t>Operational Land Imager (OLI)</a:t>
            </a:r>
          </a:p>
        </p:txBody>
      </p:sp>
      <p:sp>
        <p:nvSpPr>
          <p:cNvPr id="9" name="TextBox 8">
            <a:extLst>
              <a:ext uri="{FF2B5EF4-FFF2-40B4-BE49-F238E27FC236}">
                <a16:creationId xmlns:a16="http://schemas.microsoft.com/office/drawing/2014/main" id="{FFA55762-7782-42DC-B77F-A60914FCA420}"/>
              </a:ext>
            </a:extLst>
          </p:cNvPr>
          <p:cNvSpPr txBox="1"/>
          <p:nvPr/>
        </p:nvSpPr>
        <p:spPr>
          <a:xfrm>
            <a:off x="5026050" y="1809084"/>
            <a:ext cx="21874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latin typeface="Century Gothic"/>
              </a:rPr>
              <a:t>Shuttle Radar Topography Mission (SRTM)</a:t>
            </a:r>
            <a:endParaRPr lang="en-US" sz="1600" b="1">
              <a:solidFill>
                <a:schemeClr val="bg1"/>
              </a:solidFill>
              <a:cs typeface="Calibri"/>
            </a:endParaRPr>
          </a:p>
        </p:txBody>
      </p:sp>
      <p:sp>
        <p:nvSpPr>
          <p:cNvPr id="5" name="TextBox 4">
            <a:extLst>
              <a:ext uri="{FF2B5EF4-FFF2-40B4-BE49-F238E27FC236}">
                <a16:creationId xmlns:a16="http://schemas.microsoft.com/office/drawing/2014/main" id="{5E76C584-1C8D-445A-9B73-D4EA2AC70DF9}"/>
              </a:ext>
            </a:extLst>
          </p:cNvPr>
          <p:cNvSpPr txBox="1"/>
          <p:nvPr/>
        </p:nvSpPr>
        <p:spPr>
          <a:xfrm>
            <a:off x="2645" y="6613068"/>
            <a:ext cx="575521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Century Gothic"/>
              </a:rPr>
              <a:t>Image credits: NASA (satellites), </a:t>
            </a:r>
            <a:r>
              <a:rPr lang="en-US" sz="1000" dirty="0" err="1">
                <a:solidFill>
                  <a:schemeClr val="bg1"/>
                </a:solidFill>
                <a:latin typeface="Century Gothic"/>
              </a:rPr>
              <a:t>darkSkies</a:t>
            </a:r>
            <a:r>
              <a:rPr lang="en-US" sz="1000" dirty="0">
                <a:solidFill>
                  <a:schemeClr val="bg1"/>
                </a:solidFill>
                <a:latin typeface="Century Gothic"/>
              </a:rPr>
              <a:t> (background) USDA (logo)</a:t>
            </a:r>
            <a:endParaRPr lang="en-US" sz="2400" dirty="0">
              <a:solidFill>
                <a:schemeClr val="bg1"/>
              </a:solidFill>
              <a:latin typeface="Century Gothic"/>
            </a:endParaRPr>
          </a:p>
        </p:txBody>
      </p:sp>
      <p:pic>
        <p:nvPicPr>
          <p:cNvPr id="10" name="Picture 10">
            <a:extLst>
              <a:ext uri="{FF2B5EF4-FFF2-40B4-BE49-F238E27FC236}">
                <a16:creationId xmlns:a16="http://schemas.microsoft.com/office/drawing/2014/main" id="{2B2A6F68-1BAA-45CF-90E1-C8500183C53D}"/>
              </a:ext>
            </a:extLst>
          </p:cNvPr>
          <p:cNvPicPr>
            <a:picLocks noChangeAspect="1"/>
          </p:cNvPicPr>
          <p:nvPr/>
        </p:nvPicPr>
        <p:blipFill>
          <a:blip r:embed="rId6"/>
          <a:stretch>
            <a:fillRect/>
          </a:stretch>
        </p:blipFill>
        <p:spPr>
          <a:xfrm>
            <a:off x="751062" y="3746427"/>
            <a:ext cx="2329750" cy="1913917"/>
          </a:xfrm>
          <a:prstGeom prst="rect">
            <a:avLst/>
          </a:prstGeom>
        </p:spPr>
      </p:pic>
      <p:pic>
        <p:nvPicPr>
          <p:cNvPr id="11" name="Picture 11" descr="A picture containing transport&#10;&#10;Description automatically generated">
            <a:extLst>
              <a:ext uri="{FF2B5EF4-FFF2-40B4-BE49-F238E27FC236}">
                <a16:creationId xmlns:a16="http://schemas.microsoft.com/office/drawing/2014/main" id="{95E72EF0-1AB5-4E4A-9B9F-E5F91E1269CB}"/>
              </a:ext>
            </a:extLst>
          </p:cNvPr>
          <p:cNvPicPr>
            <a:picLocks noChangeAspect="1"/>
          </p:cNvPicPr>
          <p:nvPr/>
        </p:nvPicPr>
        <p:blipFill>
          <a:blip r:embed="rId7"/>
          <a:stretch>
            <a:fillRect/>
          </a:stretch>
        </p:blipFill>
        <p:spPr>
          <a:xfrm>
            <a:off x="4873352" y="3197585"/>
            <a:ext cx="2256925" cy="2463459"/>
          </a:xfrm>
          <a:prstGeom prst="rect">
            <a:avLst/>
          </a:prstGeom>
        </p:spPr>
      </p:pic>
      <p:sp>
        <p:nvSpPr>
          <p:cNvPr id="12" name="TextBox 11">
            <a:extLst>
              <a:ext uri="{FF2B5EF4-FFF2-40B4-BE49-F238E27FC236}">
                <a16:creationId xmlns:a16="http://schemas.microsoft.com/office/drawing/2014/main" id="{8E26027A-B8A3-447A-8983-2EF7A0499295}"/>
              </a:ext>
            </a:extLst>
          </p:cNvPr>
          <p:cNvSpPr txBox="1"/>
          <p:nvPr/>
        </p:nvSpPr>
        <p:spPr>
          <a:xfrm>
            <a:off x="8986678" y="1809084"/>
            <a:ext cx="21874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latin typeface="Century Gothic"/>
                <a:cs typeface="Calibri"/>
              </a:rPr>
              <a:t>National Agriculture Imagery Program (NAIP)</a:t>
            </a:r>
          </a:p>
        </p:txBody>
      </p:sp>
      <p:pic>
        <p:nvPicPr>
          <p:cNvPr id="7" name="Picture 7" descr="Logo&#10;&#10;Description automatically generated">
            <a:extLst>
              <a:ext uri="{FF2B5EF4-FFF2-40B4-BE49-F238E27FC236}">
                <a16:creationId xmlns:a16="http://schemas.microsoft.com/office/drawing/2014/main" id="{7383FEEE-69E7-44E0-8900-26A540BC7E7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966214" y="3916973"/>
            <a:ext cx="2238154" cy="1533534"/>
          </a:xfrm>
          <a:prstGeom prst="rect">
            <a:avLst/>
          </a:prstGeom>
        </p:spPr>
      </p:pic>
    </p:spTree>
    <p:extLst>
      <p:ext uri="{BB962C8B-B14F-4D97-AF65-F5344CB8AC3E}">
        <p14:creationId xmlns:p14="http://schemas.microsoft.com/office/powerpoint/2010/main" val="364815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ANCILLARY DATASETS</a:t>
            </a:r>
          </a:p>
        </p:txBody>
      </p:sp>
      <p:pic>
        <p:nvPicPr>
          <p:cNvPr id="5" name="Picture 5" descr="Map&#10;&#10;Description automatically generated">
            <a:extLst>
              <a:ext uri="{FF2B5EF4-FFF2-40B4-BE49-F238E27FC236}">
                <a16:creationId xmlns:a16="http://schemas.microsoft.com/office/drawing/2014/main" id="{74B99096-B6F5-40E7-86EA-33ABBB7DC4DA}"/>
              </a:ext>
            </a:extLst>
          </p:cNvPr>
          <p:cNvPicPr>
            <a:picLocks noChangeAspect="1"/>
          </p:cNvPicPr>
          <p:nvPr/>
        </p:nvPicPr>
        <p:blipFill>
          <a:blip r:embed="rId3"/>
          <a:stretch>
            <a:fillRect/>
          </a:stretch>
        </p:blipFill>
        <p:spPr>
          <a:xfrm>
            <a:off x="893234" y="766329"/>
            <a:ext cx="10440167" cy="5872594"/>
          </a:xfrm>
          <a:prstGeom prst="rect">
            <a:avLst/>
          </a:prstGeom>
        </p:spPr>
      </p:pic>
      <p:sp>
        <p:nvSpPr>
          <p:cNvPr id="4" name="TextBox 3">
            <a:extLst>
              <a:ext uri="{FF2B5EF4-FFF2-40B4-BE49-F238E27FC236}">
                <a16:creationId xmlns:a16="http://schemas.microsoft.com/office/drawing/2014/main" id="{DC3DD74B-192E-4BA7-AD5E-86D2E378A351}"/>
              </a:ext>
            </a:extLst>
          </p:cNvPr>
          <p:cNvSpPr txBox="1"/>
          <p:nvPr/>
        </p:nvSpPr>
        <p:spPr>
          <a:xfrm>
            <a:off x="5527964" y="4585854"/>
            <a:ext cx="21943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6000"/>
                </a:solidFill>
                <a:latin typeface="Century Gothic"/>
              </a:rPr>
              <a:t>P + J Grass and Forb</a:t>
            </a:r>
            <a:endParaRPr lang="en-US" sz="1400"/>
          </a:p>
        </p:txBody>
      </p:sp>
      <p:sp>
        <p:nvSpPr>
          <p:cNvPr id="7" name="TextBox 6">
            <a:extLst>
              <a:ext uri="{FF2B5EF4-FFF2-40B4-BE49-F238E27FC236}">
                <a16:creationId xmlns:a16="http://schemas.microsoft.com/office/drawing/2014/main" id="{7C819A10-F636-4286-9C16-FE98AA31645F}"/>
              </a:ext>
            </a:extLst>
          </p:cNvPr>
          <p:cNvSpPr txBox="1"/>
          <p:nvPr/>
        </p:nvSpPr>
        <p:spPr>
          <a:xfrm>
            <a:off x="5527963" y="4926419"/>
            <a:ext cx="2576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6000"/>
                </a:solidFill>
                <a:latin typeface="Century Gothic"/>
              </a:rPr>
              <a:t>P + J Shrub Understory</a:t>
            </a:r>
            <a:endParaRPr lang="en-US" sz="1400">
              <a:cs typeface="Calibri"/>
            </a:endParaRPr>
          </a:p>
        </p:txBody>
      </p:sp>
      <p:sp>
        <p:nvSpPr>
          <p:cNvPr id="8" name="TextBox 7">
            <a:extLst>
              <a:ext uri="{FF2B5EF4-FFF2-40B4-BE49-F238E27FC236}">
                <a16:creationId xmlns:a16="http://schemas.microsoft.com/office/drawing/2014/main" id="{88090274-D23F-48ED-BBBB-3F4C4559D987}"/>
              </a:ext>
            </a:extLst>
          </p:cNvPr>
          <p:cNvSpPr txBox="1"/>
          <p:nvPr/>
        </p:nvSpPr>
        <p:spPr>
          <a:xfrm>
            <a:off x="5527962" y="5299363"/>
            <a:ext cx="23829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6000"/>
                </a:solidFill>
                <a:latin typeface="Century Gothic"/>
              </a:rPr>
              <a:t>P + J Blackbrush</a:t>
            </a:r>
            <a:endParaRPr lang="en-US" sz="1400">
              <a:cs typeface="Calibri"/>
            </a:endParaRPr>
          </a:p>
        </p:txBody>
      </p:sp>
      <p:sp>
        <p:nvSpPr>
          <p:cNvPr id="10" name="TextBox 9">
            <a:extLst>
              <a:ext uri="{FF2B5EF4-FFF2-40B4-BE49-F238E27FC236}">
                <a16:creationId xmlns:a16="http://schemas.microsoft.com/office/drawing/2014/main" id="{4FB823CC-A210-4081-9B65-DB17C2FEFBE7}"/>
              </a:ext>
            </a:extLst>
          </p:cNvPr>
          <p:cNvSpPr txBox="1"/>
          <p:nvPr/>
        </p:nvSpPr>
        <p:spPr>
          <a:xfrm>
            <a:off x="5527961" y="5673435"/>
            <a:ext cx="28348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6000"/>
                </a:solidFill>
                <a:latin typeface="Century Gothic"/>
              </a:rPr>
              <a:t>P + J Grass and Forbs</a:t>
            </a:r>
            <a:endParaRPr lang="en-US" sz="1400">
              <a:cs typeface="Calibri"/>
            </a:endParaRPr>
          </a:p>
        </p:txBody>
      </p:sp>
      <p:sp>
        <p:nvSpPr>
          <p:cNvPr id="11" name="TextBox 10">
            <a:extLst>
              <a:ext uri="{FF2B5EF4-FFF2-40B4-BE49-F238E27FC236}">
                <a16:creationId xmlns:a16="http://schemas.microsoft.com/office/drawing/2014/main" id="{52044361-CD47-4D90-8DA0-131E4E79EBEC}"/>
              </a:ext>
            </a:extLst>
          </p:cNvPr>
          <p:cNvSpPr txBox="1"/>
          <p:nvPr/>
        </p:nvSpPr>
        <p:spPr>
          <a:xfrm>
            <a:off x="5527960" y="6033653"/>
            <a:ext cx="24697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6000"/>
                </a:solidFill>
                <a:latin typeface="Century Gothic"/>
              </a:rPr>
              <a:t>P + J Oak Woodland</a:t>
            </a:r>
            <a:endParaRPr lang="en-US" sz="1400">
              <a:cs typeface="Calibri"/>
            </a:endParaRPr>
          </a:p>
        </p:txBody>
      </p:sp>
      <p:sp>
        <p:nvSpPr>
          <p:cNvPr id="12" name="TextBox 11">
            <a:extLst>
              <a:ext uri="{FF2B5EF4-FFF2-40B4-BE49-F238E27FC236}">
                <a16:creationId xmlns:a16="http://schemas.microsoft.com/office/drawing/2014/main" id="{15B71E18-7D0E-480A-A6B1-BFC3363C6D13}"/>
              </a:ext>
            </a:extLst>
          </p:cNvPr>
          <p:cNvSpPr txBox="1"/>
          <p:nvPr/>
        </p:nvSpPr>
        <p:spPr>
          <a:xfrm>
            <a:off x="8409705" y="4585851"/>
            <a:ext cx="27817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6000"/>
                </a:solidFill>
                <a:latin typeface="Century Gothic"/>
              </a:rPr>
              <a:t>P + J Sagebrush Woodland</a:t>
            </a:r>
            <a:endParaRPr lang="en-US" sz="1400" b="1">
              <a:cs typeface="Calibri"/>
            </a:endParaRPr>
          </a:p>
        </p:txBody>
      </p:sp>
      <p:sp>
        <p:nvSpPr>
          <p:cNvPr id="13" name="TextBox 1">
            <a:extLst>
              <a:ext uri="{FF2B5EF4-FFF2-40B4-BE49-F238E27FC236}">
                <a16:creationId xmlns:a16="http://schemas.microsoft.com/office/drawing/2014/main" id="{59FC170D-5B4A-4085-84CA-6421236A81A0}"/>
              </a:ext>
            </a:extLst>
          </p:cNvPr>
          <p:cNvSpPr txBox="1"/>
          <p:nvPr/>
        </p:nvSpPr>
        <p:spPr>
          <a:xfrm>
            <a:off x="8409705" y="4952996"/>
            <a:ext cx="238298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7F6000"/>
                </a:solidFill>
                <a:latin typeface="Century Gothic"/>
              </a:rPr>
              <a:t>P + J Sparse Understory</a:t>
            </a:r>
            <a:endParaRPr lang="en-US" sz="1400">
              <a:cs typeface="Calibri"/>
            </a:endParaRPr>
          </a:p>
        </p:txBody>
      </p:sp>
      <p:sp>
        <p:nvSpPr>
          <p:cNvPr id="14" name="TextBox 1">
            <a:extLst>
              <a:ext uri="{FF2B5EF4-FFF2-40B4-BE49-F238E27FC236}">
                <a16:creationId xmlns:a16="http://schemas.microsoft.com/office/drawing/2014/main" id="{41486F92-CCC2-45E7-9331-2C047DEB6893}"/>
              </a:ext>
            </a:extLst>
          </p:cNvPr>
          <p:cNvSpPr txBox="1"/>
          <p:nvPr/>
        </p:nvSpPr>
        <p:spPr>
          <a:xfrm>
            <a:off x="8409704" y="5299359"/>
            <a:ext cx="238298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7F6000"/>
                </a:solidFill>
                <a:latin typeface="Century Gothic"/>
              </a:rPr>
              <a:t>P + J Talus Canyon</a:t>
            </a:r>
            <a:endParaRPr lang="en-US" sz="1400">
              <a:cs typeface="Calibri"/>
            </a:endParaRPr>
          </a:p>
        </p:txBody>
      </p:sp>
      <p:sp>
        <p:nvSpPr>
          <p:cNvPr id="15" name="TextBox 1">
            <a:extLst>
              <a:ext uri="{FF2B5EF4-FFF2-40B4-BE49-F238E27FC236}">
                <a16:creationId xmlns:a16="http://schemas.microsoft.com/office/drawing/2014/main" id="{8D458815-9488-41DA-B784-E344155EA9BD}"/>
              </a:ext>
            </a:extLst>
          </p:cNvPr>
          <p:cNvSpPr txBox="1"/>
          <p:nvPr/>
        </p:nvSpPr>
        <p:spPr>
          <a:xfrm>
            <a:off x="8409703" y="5673431"/>
            <a:ext cx="264879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7F6000"/>
                </a:solidFill>
                <a:latin typeface="Century Gothic"/>
              </a:rPr>
              <a:t>P + J </a:t>
            </a:r>
            <a:r>
              <a:rPr lang="en-US" sz="1400" b="1" err="1">
                <a:solidFill>
                  <a:srgbClr val="7F6000"/>
                </a:solidFill>
                <a:latin typeface="Century Gothic"/>
              </a:rPr>
              <a:t>Turbinella</a:t>
            </a:r>
            <a:r>
              <a:rPr lang="en-US" sz="1400" b="1">
                <a:solidFill>
                  <a:srgbClr val="7F6000"/>
                </a:solidFill>
                <a:latin typeface="Century Gothic"/>
              </a:rPr>
              <a:t> Woodland</a:t>
            </a:r>
            <a:endParaRPr lang="en-US" sz="1400">
              <a:cs typeface="Calibri"/>
            </a:endParaRPr>
          </a:p>
        </p:txBody>
      </p:sp>
      <p:sp>
        <p:nvSpPr>
          <p:cNvPr id="16" name="TextBox 1">
            <a:extLst>
              <a:ext uri="{FF2B5EF4-FFF2-40B4-BE49-F238E27FC236}">
                <a16:creationId xmlns:a16="http://schemas.microsoft.com/office/drawing/2014/main" id="{21999012-83BC-4597-9DF1-7A59AA0CA4EC}"/>
              </a:ext>
            </a:extLst>
          </p:cNvPr>
          <p:cNvSpPr txBox="1"/>
          <p:nvPr/>
        </p:nvSpPr>
        <p:spPr>
          <a:xfrm>
            <a:off x="8409702" y="5980485"/>
            <a:ext cx="238298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7F6000"/>
                </a:solidFill>
                <a:latin typeface="Century Gothic"/>
              </a:rPr>
              <a:t>P + J Savannah</a:t>
            </a:r>
            <a:endParaRPr lang="en-US" sz="1400">
              <a:cs typeface="Calibri"/>
            </a:endParaRPr>
          </a:p>
        </p:txBody>
      </p:sp>
      <p:sp>
        <p:nvSpPr>
          <p:cNvPr id="17" name="TextBox 16">
            <a:extLst>
              <a:ext uri="{FF2B5EF4-FFF2-40B4-BE49-F238E27FC236}">
                <a16:creationId xmlns:a16="http://schemas.microsoft.com/office/drawing/2014/main" id="{F91E888C-45D2-48D0-BB3E-30038098CEC1}"/>
              </a:ext>
            </a:extLst>
          </p:cNvPr>
          <p:cNvSpPr txBox="1"/>
          <p:nvPr/>
        </p:nvSpPr>
        <p:spPr>
          <a:xfrm>
            <a:off x="1149927" y="6269182"/>
            <a:ext cx="2008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rgbClr val="F2F2F2"/>
                </a:solidFill>
                <a:latin typeface="Century Gothic"/>
              </a:rPr>
              <a:t>0</a:t>
            </a:r>
          </a:p>
        </p:txBody>
      </p:sp>
      <p:sp>
        <p:nvSpPr>
          <p:cNvPr id="18" name="TextBox 17">
            <a:extLst>
              <a:ext uri="{FF2B5EF4-FFF2-40B4-BE49-F238E27FC236}">
                <a16:creationId xmlns:a16="http://schemas.microsoft.com/office/drawing/2014/main" id="{D0ED984D-E40F-4B8A-9815-AD48834CBC52}"/>
              </a:ext>
            </a:extLst>
          </p:cNvPr>
          <p:cNvSpPr txBox="1"/>
          <p:nvPr/>
        </p:nvSpPr>
        <p:spPr>
          <a:xfrm>
            <a:off x="1655617" y="6269181"/>
            <a:ext cx="29787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rgbClr val="F2F2F2"/>
                </a:solidFill>
                <a:latin typeface="Century Gothic"/>
              </a:rPr>
              <a:t>10</a:t>
            </a:r>
          </a:p>
        </p:txBody>
      </p:sp>
      <p:sp>
        <p:nvSpPr>
          <p:cNvPr id="19" name="TextBox 18">
            <a:extLst>
              <a:ext uri="{FF2B5EF4-FFF2-40B4-BE49-F238E27FC236}">
                <a16:creationId xmlns:a16="http://schemas.microsoft.com/office/drawing/2014/main" id="{FED58868-C3E6-46E5-9F40-AE71DEBBA104}"/>
              </a:ext>
            </a:extLst>
          </p:cNvPr>
          <p:cNvSpPr txBox="1"/>
          <p:nvPr/>
        </p:nvSpPr>
        <p:spPr>
          <a:xfrm>
            <a:off x="2202871" y="6269180"/>
            <a:ext cx="29787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rgbClr val="F2F2F2"/>
                </a:solidFill>
                <a:latin typeface="Century Gothic"/>
              </a:rPr>
              <a:t>20</a:t>
            </a:r>
          </a:p>
        </p:txBody>
      </p:sp>
      <p:sp>
        <p:nvSpPr>
          <p:cNvPr id="20" name="TextBox 19">
            <a:extLst>
              <a:ext uri="{FF2B5EF4-FFF2-40B4-BE49-F238E27FC236}">
                <a16:creationId xmlns:a16="http://schemas.microsoft.com/office/drawing/2014/main" id="{C129E9AF-C3A2-483C-8CCB-20CD515F2035}"/>
              </a:ext>
            </a:extLst>
          </p:cNvPr>
          <p:cNvSpPr txBox="1"/>
          <p:nvPr/>
        </p:nvSpPr>
        <p:spPr>
          <a:xfrm>
            <a:off x="3262742" y="6269179"/>
            <a:ext cx="29787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rgbClr val="F2F2F2"/>
                </a:solidFill>
                <a:latin typeface="Century Gothic"/>
              </a:rPr>
              <a:t>40</a:t>
            </a:r>
            <a:endParaRPr lang="en-US" sz="800">
              <a:solidFill>
                <a:srgbClr val="F2F2F2"/>
              </a:solidFill>
            </a:endParaRPr>
          </a:p>
        </p:txBody>
      </p:sp>
      <p:sp>
        <p:nvSpPr>
          <p:cNvPr id="21" name="TextBox 20">
            <a:extLst>
              <a:ext uri="{FF2B5EF4-FFF2-40B4-BE49-F238E27FC236}">
                <a16:creationId xmlns:a16="http://schemas.microsoft.com/office/drawing/2014/main" id="{508DD95B-2888-4825-A013-037A9F062F7D}"/>
              </a:ext>
            </a:extLst>
          </p:cNvPr>
          <p:cNvSpPr txBox="1"/>
          <p:nvPr/>
        </p:nvSpPr>
        <p:spPr>
          <a:xfrm>
            <a:off x="1150362" y="1234191"/>
            <a:ext cx="7222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4">
                    <a:lumMod val="75000"/>
                  </a:schemeClr>
                </a:solidFill>
                <a:latin typeface="Century Gothic"/>
              </a:rPr>
              <a:t>Nevada</a:t>
            </a:r>
            <a:endParaRPr lang="en-US" sz="1000">
              <a:solidFill>
                <a:schemeClr val="accent4">
                  <a:lumMod val="75000"/>
                </a:schemeClr>
              </a:solidFill>
              <a:latin typeface="Century Gothic"/>
            </a:endParaRPr>
          </a:p>
        </p:txBody>
      </p:sp>
      <p:sp>
        <p:nvSpPr>
          <p:cNvPr id="22" name="TextBox 21">
            <a:extLst>
              <a:ext uri="{FF2B5EF4-FFF2-40B4-BE49-F238E27FC236}">
                <a16:creationId xmlns:a16="http://schemas.microsoft.com/office/drawing/2014/main" id="{2BF15CF8-80F5-40FF-A29E-927E110FA2F5}"/>
              </a:ext>
            </a:extLst>
          </p:cNvPr>
          <p:cNvSpPr txBox="1"/>
          <p:nvPr/>
        </p:nvSpPr>
        <p:spPr>
          <a:xfrm>
            <a:off x="2201729" y="1118443"/>
            <a:ext cx="5486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4">
                    <a:lumMod val="75000"/>
                  </a:schemeClr>
                </a:solidFill>
                <a:latin typeface="Century Gothic"/>
              </a:rPr>
              <a:t>Utah</a:t>
            </a:r>
            <a:endParaRPr lang="en-US" sz="1000"/>
          </a:p>
        </p:txBody>
      </p:sp>
      <p:sp>
        <p:nvSpPr>
          <p:cNvPr id="23" name="TextBox 22">
            <a:extLst>
              <a:ext uri="{FF2B5EF4-FFF2-40B4-BE49-F238E27FC236}">
                <a16:creationId xmlns:a16="http://schemas.microsoft.com/office/drawing/2014/main" id="{7B96598A-F825-46E0-B67E-1715EA94AB72}"/>
              </a:ext>
            </a:extLst>
          </p:cNvPr>
          <p:cNvSpPr txBox="1"/>
          <p:nvPr/>
        </p:nvSpPr>
        <p:spPr>
          <a:xfrm>
            <a:off x="2356058" y="2140873"/>
            <a:ext cx="74156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4">
                    <a:lumMod val="75000"/>
                  </a:schemeClr>
                </a:solidFill>
                <a:latin typeface="Century Gothic"/>
              </a:rPr>
              <a:t>Arizona</a:t>
            </a:r>
            <a:endParaRPr lang="en-US" sz="1000"/>
          </a:p>
        </p:txBody>
      </p:sp>
      <p:sp>
        <p:nvSpPr>
          <p:cNvPr id="24" name="TextBox 23">
            <a:extLst>
              <a:ext uri="{FF2B5EF4-FFF2-40B4-BE49-F238E27FC236}">
                <a16:creationId xmlns:a16="http://schemas.microsoft.com/office/drawing/2014/main" id="{D6340042-CCC8-40B1-8924-8301F05F548B}"/>
              </a:ext>
            </a:extLst>
          </p:cNvPr>
          <p:cNvSpPr txBox="1"/>
          <p:nvPr/>
        </p:nvSpPr>
        <p:spPr>
          <a:xfrm>
            <a:off x="1063551" y="2256620"/>
            <a:ext cx="8090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4">
                    <a:lumMod val="75000"/>
                  </a:schemeClr>
                </a:solidFill>
                <a:latin typeface="Century Gothic"/>
              </a:rPr>
              <a:t>California</a:t>
            </a:r>
            <a:endParaRPr lang="en-US" sz="1000"/>
          </a:p>
        </p:txBody>
      </p:sp>
    </p:spTree>
    <p:extLst>
      <p:ext uri="{BB962C8B-B14F-4D97-AF65-F5344CB8AC3E}">
        <p14:creationId xmlns:p14="http://schemas.microsoft.com/office/powerpoint/2010/main" val="164755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74637" y="650442"/>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Some Environmental Variables</a:t>
            </a:r>
            <a:endParaRPr lang="en-US"/>
          </a:p>
          <a:p>
            <a:endParaRPr lang="en-US"/>
          </a:p>
        </p:txBody>
      </p:sp>
      <p:pic>
        <p:nvPicPr>
          <p:cNvPr id="3" name="Picture 5" descr="A picture containing coelenterate, close, coral&#10;&#10;Description automatically generated">
            <a:extLst>
              <a:ext uri="{FF2B5EF4-FFF2-40B4-BE49-F238E27FC236}">
                <a16:creationId xmlns:a16="http://schemas.microsoft.com/office/drawing/2014/main" id="{A3AF3745-0DF3-4305-8D74-BF225C4EBDEF}"/>
              </a:ext>
            </a:extLst>
          </p:cNvPr>
          <p:cNvPicPr>
            <a:picLocks noChangeAspect="1"/>
          </p:cNvPicPr>
          <p:nvPr/>
        </p:nvPicPr>
        <p:blipFill>
          <a:blip r:embed="rId3"/>
          <a:stretch>
            <a:fillRect/>
          </a:stretch>
        </p:blipFill>
        <p:spPr>
          <a:xfrm>
            <a:off x="8266724" y="2966995"/>
            <a:ext cx="3827584" cy="2540328"/>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C363697F-FC12-48FA-9D4D-4E93AC4BC47E}"/>
              </a:ext>
            </a:extLst>
          </p:cNvPr>
          <p:cNvPicPr>
            <a:picLocks noChangeAspect="1"/>
          </p:cNvPicPr>
          <p:nvPr/>
        </p:nvPicPr>
        <p:blipFill>
          <a:blip r:embed="rId4"/>
          <a:stretch>
            <a:fillRect/>
          </a:stretch>
        </p:blipFill>
        <p:spPr>
          <a:xfrm>
            <a:off x="4176590" y="2952294"/>
            <a:ext cx="3837353" cy="2541399"/>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nature&#10;&#10;Description automatically generated">
            <a:extLst>
              <a:ext uri="{FF2B5EF4-FFF2-40B4-BE49-F238E27FC236}">
                <a16:creationId xmlns:a16="http://schemas.microsoft.com/office/drawing/2014/main" id="{1A870BA1-9A70-4C63-9307-9BF717E3D7FD}"/>
              </a:ext>
            </a:extLst>
          </p:cNvPr>
          <p:cNvPicPr>
            <a:picLocks noChangeAspect="1"/>
          </p:cNvPicPr>
          <p:nvPr/>
        </p:nvPicPr>
        <p:blipFill>
          <a:blip r:embed="rId5"/>
          <a:stretch>
            <a:fillRect/>
          </a:stretch>
        </p:blipFill>
        <p:spPr>
          <a:xfrm>
            <a:off x="128710" y="2954840"/>
            <a:ext cx="3759200" cy="253875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EBEFD7F-4113-4CB6-AD26-BF6A757EA12C}"/>
              </a:ext>
            </a:extLst>
          </p:cNvPr>
          <p:cNvSpPr txBox="1"/>
          <p:nvPr/>
        </p:nvSpPr>
        <p:spPr>
          <a:xfrm>
            <a:off x="-88212" y="1153746"/>
            <a:ext cx="420134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err="1">
                <a:solidFill>
                  <a:srgbClr val="66A478"/>
                </a:solidFill>
                <a:latin typeface="Century Gothic"/>
              </a:rPr>
              <a:t>mTPI</a:t>
            </a:r>
            <a:endParaRPr lang="en-US" sz="2800" b="1">
              <a:solidFill>
                <a:srgbClr val="66A478"/>
              </a:solidFill>
              <a:latin typeface="Century Gothic"/>
            </a:endParaRPr>
          </a:p>
          <a:p>
            <a:pPr algn="ctr"/>
            <a:r>
              <a:rPr lang="en-US" sz="2800">
                <a:solidFill>
                  <a:schemeClr val="tx1">
                    <a:lumMod val="75000"/>
                    <a:lumOff val="25000"/>
                  </a:schemeClr>
                </a:solidFill>
                <a:latin typeface="Century Gothic"/>
              </a:rPr>
              <a:t>Multi-scale Topographic Position Index</a:t>
            </a:r>
          </a:p>
        </p:txBody>
      </p:sp>
      <p:sp>
        <p:nvSpPr>
          <p:cNvPr id="11" name="TextBox 10">
            <a:extLst>
              <a:ext uri="{FF2B5EF4-FFF2-40B4-BE49-F238E27FC236}">
                <a16:creationId xmlns:a16="http://schemas.microsoft.com/office/drawing/2014/main" id="{E1C6AD6D-1487-4FF1-8CB6-0B82B5DAB182}"/>
              </a:ext>
            </a:extLst>
          </p:cNvPr>
          <p:cNvSpPr txBox="1"/>
          <p:nvPr/>
        </p:nvSpPr>
        <p:spPr>
          <a:xfrm>
            <a:off x="4178771" y="1155700"/>
            <a:ext cx="382505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66A478"/>
                </a:solidFill>
                <a:latin typeface="Century Gothic"/>
              </a:rPr>
              <a:t>CHILI</a:t>
            </a:r>
          </a:p>
          <a:p>
            <a:pPr algn="ctr"/>
            <a:r>
              <a:rPr lang="en-US" sz="2800">
                <a:solidFill>
                  <a:schemeClr val="tx1">
                    <a:lumMod val="75000"/>
                    <a:lumOff val="25000"/>
                  </a:schemeClr>
                </a:solidFill>
                <a:latin typeface="Century Gothic"/>
              </a:rPr>
              <a:t>Continuous Heat Insolation Load Index</a:t>
            </a:r>
          </a:p>
        </p:txBody>
      </p:sp>
      <p:sp>
        <p:nvSpPr>
          <p:cNvPr id="12" name="TextBox 11">
            <a:extLst>
              <a:ext uri="{FF2B5EF4-FFF2-40B4-BE49-F238E27FC236}">
                <a16:creationId xmlns:a16="http://schemas.microsoft.com/office/drawing/2014/main" id="{5DFDF812-DA61-437B-99DD-919A938AD1D3}"/>
              </a:ext>
            </a:extLst>
          </p:cNvPr>
          <p:cNvSpPr txBox="1"/>
          <p:nvPr/>
        </p:nvSpPr>
        <p:spPr>
          <a:xfrm>
            <a:off x="8220482" y="1194362"/>
            <a:ext cx="3928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66A478"/>
                </a:solidFill>
                <a:latin typeface="Century Gothic"/>
              </a:rPr>
              <a:t>Topographic Diversity</a:t>
            </a:r>
          </a:p>
        </p:txBody>
      </p:sp>
      <p:sp>
        <p:nvSpPr>
          <p:cNvPr id="2" name="TextBox 1">
            <a:extLst>
              <a:ext uri="{FF2B5EF4-FFF2-40B4-BE49-F238E27FC236}">
                <a16:creationId xmlns:a16="http://schemas.microsoft.com/office/drawing/2014/main" id="{904D54A6-5374-4593-A113-F557BD01DF98}"/>
              </a:ext>
            </a:extLst>
          </p:cNvPr>
          <p:cNvSpPr txBox="1"/>
          <p:nvPr/>
        </p:nvSpPr>
        <p:spPr>
          <a:xfrm>
            <a:off x="4748212" y="577215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Segoe UI"/>
              </a:rPr>
              <a:t>Assumes temperatures based on topographic position</a:t>
            </a:r>
            <a:endParaRPr lang="en-US">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565B3379-960D-4F53-98B2-27808E4D2BD5}"/>
              </a:ext>
            </a:extLst>
          </p:cNvPr>
          <p:cNvSpPr txBox="1"/>
          <p:nvPr/>
        </p:nvSpPr>
        <p:spPr>
          <a:xfrm>
            <a:off x="8455023" y="5772150"/>
            <a:ext cx="36242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Segoe UI"/>
              </a:rPr>
              <a:t>Measures the combinations of temperatures and moisture conditions that are occurring </a:t>
            </a:r>
          </a:p>
        </p:txBody>
      </p:sp>
      <p:sp>
        <p:nvSpPr>
          <p:cNvPr id="14" name="TextBox 13">
            <a:extLst>
              <a:ext uri="{FF2B5EF4-FFF2-40B4-BE49-F238E27FC236}">
                <a16:creationId xmlns:a16="http://schemas.microsoft.com/office/drawing/2014/main" id="{C6881F80-2FDE-40EC-9C7A-2B2F42DF4D97}"/>
              </a:ext>
            </a:extLst>
          </p:cNvPr>
          <p:cNvSpPr txBox="1"/>
          <p:nvPr/>
        </p:nvSpPr>
        <p:spPr>
          <a:xfrm>
            <a:off x="446086" y="5772150"/>
            <a:ext cx="3124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Segoe UI"/>
              </a:rPr>
              <a:t>Measures topography while including hillslope position to be quantified</a:t>
            </a:r>
          </a:p>
        </p:txBody>
      </p:sp>
    </p:spTree>
    <p:extLst>
      <p:ext uri="{BB962C8B-B14F-4D97-AF65-F5344CB8AC3E}">
        <p14:creationId xmlns:p14="http://schemas.microsoft.com/office/powerpoint/2010/main" val="290255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Some Derived Indices </a:t>
            </a:r>
          </a:p>
        </p:txBody>
      </p:sp>
      <p:pic>
        <p:nvPicPr>
          <p:cNvPr id="2" name="Picture 2">
            <a:extLst>
              <a:ext uri="{FF2B5EF4-FFF2-40B4-BE49-F238E27FC236}">
                <a16:creationId xmlns:a16="http://schemas.microsoft.com/office/drawing/2014/main" id="{956FC803-063B-4ED1-B365-85D31F968D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04"/>
          <a:stretch/>
        </p:blipFill>
        <p:spPr>
          <a:xfrm>
            <a:off x="8190664" y="2604377"/>
            <a:ext cx="3735855" cy="2130379"/>
          </a:xfrm>
          <a:prstGeom prst="rect">
            <a:avLst/>
          </a:prstGeom>
          <a:ln>
            <a:noFill/>
          </a:ln>
          <a:effectLst>
            <a:outerShdw blurRad="292100" dist="139700" dir="2700000" algn="tl" rotWithShape="0">
              <a:srgbClr val="333333">
                <a:alpha val="65000"/>
              </a:srgbClr>
            </a:outerShdw>
          </a:effectLst>
        </p:spPr>
      </p:pic>
      <p:pic>
        <p:nvPicPr>
          <p:cNvPr id="3" name="Picture 4" descr="Background pattern&#10;&#10;Description automatically generated">
            <a:extLst>
              <a:ext uri="{FF2B5EF4-FFF2-40B4-BE49-F238E27FC236}">
                <a16:creationId xmlns:a16="http://schemas.microsoft.com/office/drawing/2014/main" id="{8BBB3C4C-7012-4818-8F0E-237E82CD2B6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401" b="-836"/>
          <a:stretch/>
        </p:blipFill>
        <p:spPr>
          <a:xfrm>
            <a:off x="31649" y="2598067"/>
            <a:ext cx="3984513" cy="2095805"/>
          </a:xfrm>
          <a:prstGeom prst="rect">
            <a:avLst/>
          </a:prstGeom>
          <a:ln>
            <a:noFill/>
          </a:ln>
          <a:effectLst>
            <a:outerShdw blurRad="292100" dist="139700" dir="2700000" algn="tl" rotWithShape="0">
              <a:srgbClr val="333333">
                <a:alpha val="65000"/>
              </a:srgbClr>
            </a:outerShdw>
          </a:effectLst>
        </p:spPr>
      </p:pic>
      <p:pic>
        <p:nvPicPr>
          <p:cNvPr id="5" name="Picture 5">
            <a:extLst>
              <a:ext uri="{FF2B5EF4-FFF2-40B4-BE49-F238E27FC236}">
                <a16:creationId xmlns:a16="http://schemas.microsoft.com/office/drawing/2014/main" id="{442EFA5E-C750-42DC-BC9F-0142B40D1459}"/>
              </a:ext>
            </a:extLst>
          </p:cNvPr>
          <p:cNvPicPr>
            <a:picLocks noChangeAspect="1"/>
          </p:cNvPicPr>
          <p:nvPr/>
        </p:nvPicPr>
        <p:blipFill>
          <a:blip r:embed="rId5"/>
          <a:stretch>
            <a:fillRect/>
          </a:stretch>
        </p:blipFill>
        <p:spPr>
          <a:xfrm>
            <a:off x="4214816" y="2600232"/>
            <a:ext cx="3782401" cy="209630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1E13F70-B0C1-4B12-900C-8A7D7A9EEB48}"/>
              </a:ext>
            </a:extLst>
          </p:cNvPr>
          <p:cNvSpPr txBox="1"/>
          <p:nvPr/>
        </p:nvSpPr>
        <p:spPr>
          <a:xfrm>
            <a:off x="-58671" y="1156034"/>
            <a:ext cx="41825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66A478"/>
                </a:solidFill>
                <a:latin typeface="Century Gothic"/>
                <a:cs typeface="Segoe UI"/>
              </a:rPr>
              <a:t>NDMI</a:t>
            </a:r>
            <a:endParaRPr lang="en-US" sz="2800">
              <a:latin typeface="Century Gothic"/>
              <a:cs typeface="Segoe UI"/>
            </a:endParaRPr>
          </a:p>
          <a:p>
            <a:pPr algn="ctr"/>
            <a:r>
              <a:rPr lang="en-US" sz="2800">
                <a:solidFill>
                  <a:schemeClr val="tx1">
                    <a:lumMod val="75000"/>
                    <a:lumOff val="25000"/>
                  </a:schemeClr>
                </a:solidFill>
                <a:latin typeface="Century Gothic"/>
                <a:cs typeface="Segoe UI"/>
              </a:rPr>
              <a:t>Normalized Difference Moisture Index</a:t>
            </a:r>
          </a:p>
        </p:txBody>
      </p:sp>
      <p:sp>
        <p:nvSpPr>
          <p:cNvPr id="7" name="TextBox 6">
            <a:extLst>
              <a:ext uri="{FF2B5EF4-FFF2-40B4-BE49-F238E27FC236}">
                <a16:creationId xmlns:a16="http://schemas.microsoft.com/office/drawing/2014/main" id="{CA9D7D9B-6978-4CC8-97A4-28E2122E8465}"/>
              </a:ext>
            </a:extLst>
          </p:cNvPr>
          <p:cNvSpPr txBox="1"/>
          <p:nvPr/>
        </p:nvSpPr>
        <p:spPr>
          <a:xfrm>
            <a:off x="4210078" y="1655708"/>
            <a:ext cx="37874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66A478"/>
                </a:solidFill>
                <a:latin typeface="Century Gothic"/>
                <a:cs typeface="Segoe UI"/>
              </a:rPr>
              <a:t>Tasseled Cap </a:t>
            </a:r>
            <a:endParaRPr lang="en-US" sz="2800">
              <a:latin typeface="Century Gothic"/>
              <a:cs typeface="Segoe UI"/>
            </a:endParaRPr>
          </a:p>
          <a:p>
            <a:pPr algn="ctr"/>
            <a:endParaRPr lang="en-US" sz="2800">
              <a:solidFill>
                <a:srgbClr val="66A478"/>
              </a:solidFill>
              <a:latin typeface="Century Gothic"/>
              <a:cs typeface="Segoe UI"/>
            </a:endParaRPr>
          </a:p>
        </p:txBody>
      </p:sp>
      <p:sp>
        <p:nvSpPr>
          <p:cNvPr id="8" name="TextBox 7">
            <a:extLst>
              <a:ext uri="{FF2B5EF4-FFF2-40B4-BE49-F238E27FC236}">
                <a16:creationId xmlns:a16="http://schemas.microsoft.com/office/drawing/2014/main" id="{84417FD5-F176-42EA-917C-7770620A3472}"/>
              </a:ext>
            </a:extLst>
          </p:cNvPr>
          <p:cNvSpPr txBox="1"/>
          <p:nvPr/>
        </p:nvSpPr>
        <p:spPr>
          <a:xfrm>
            <a:off x="8025613" y="1156035"/>
            <a:ext cx="406023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66A478"/>
                </a:solidFill>
                <a:latin typeface="Century Gothic"/>
                <a:cs typeface="Segoe UI"/>
              </a:rPr>
              <a:t>NDVI</a:t>
            </a:r>
            <a:endParaRPr lang="en-US" sz="2800">
              <a:latin typeface="Century Gothic"/>
              <a:cs typeface="Segoe UI"/>
            </a:endParaRPr>
          </a:p>
          <a:p>
            <a:pPr algn="ctr"/>
            <a:r>
              <a:rPr lang="en-US" sz="2800">
                <a:solidFill>
                  <a:schemeClr val="tx1">
                    <a:lumMod val="75000"/>
                    <a:lumOff val="25000"/>
                  </a:schemeClr>
                </a:solidFill>
                <a:latin typeface="Century Gothic"/>
                <a:cs typeface="Segoe UI"/>
              </a:rPr>
              <a:t>Normalized Difference Vegetation Index</a:t>
            </a:r>
          </a:p>
        </p:txBody>
      </p:sp>
      <p:sp>
        <p:nvSpPr>
          <p:cNvPr id="9" name="TextBox 8">
            <a:extLst>
              <a:ext uri="{FF2B5EF4-FFF2-40B4-BE49-F238E27FC236}">
                <a16:creationId xmlns:a16="http://schemas.microsoft.com/office/drawing/2014/main" id="{8285D8D9-B0F4-4642-903A-0C2A6237E533}"/>
              </a:ext>
            </a:extLst>
          </p:cNvPr>
          <p:cNvSpPr txBox="1"/>
          <p:nvPr/>
        </p:nvSpPr>
        <p:spPr>
          <a:xfrm>
            <a:off x="665422" y="491322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NDMI </a:t>
            </a:r>
            <a:r>
              <a:rPr lang="en-US">
                <a:solidFill>
                  <a:schemeClr val="tx1">
                    <a:lumMod val="75000"/>
                    <a:lumOff val="25000"/>
                  </a:schemeClr>
                </a:solidFill>
                <a:latin typeface="Century Gothic"/>
              </a:rPr>
              <a:t>is used to indicate the water content in vegetation.</a:t>
            </a:r>
            <a:r>
              <a:rPr lang="en-US">
                <a:latin typeface="Century Gothic"/>
              </a:rPr>
              <a:t> </a:t>
            </a:r>
            <a:endParaRPr lang="en-US">
              <a:cs typeface="Calibri" panose="020F0502020204030204"/>
            </a:endParaRPr>
          </a:p>
        </p:txBody>
      </p:sp>
      <p:sp>
        <p:nvSpPr>
          <p:cNvPr id="10" name="TextBox 9">
            <a:extLst>
              <a:ext uri="{FF2B5EF4-FFF2-40B4-BE49-F238E27FC236}">
                <a16:creationId xmlns:a16="http://schemas.microsoft.com/office/drawing/2014/main" id="{6E372B3E-B3A1-4FA2-B553-342BA97BA78E}"/>
              </a:ext>
            </a:extLst>
          </p:cNvPr>
          <p:cNvSpPr txBox="1"/>
          <p:nvPr/>
        </p:nvSpPr>
        <p:spPr>
          <a:xfrm>
            <a:off x="8130988" y="4911995"/>
            <a:ext cx="37293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NDVI</a:t>
            </a:r>
            <a:r>
              <a:rPr lang="en-US">
                <a:solidFill>
                  <a:schemeClr val="tx1">
                    <a:lumMod val="75000"/>
                    <a:lumOff val="25000"/>
                  </a:schemeClr>
                </a:solidFill>
                <a:latin typeface="Century Gothic"/>
              </a:rPr>
              <a:t> is used to quantify vegetation greenness and is useful in understanding vegetation density and assessing changes in plant health.</a:t>
            </a:r>
            <a:endParaRPr lang="en-US">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C1ED44D6-2DA9-409D-828B-A851C9D875ED}"/>
              </a:ext>
            </a:extLst>
          </p:cNvPr>
          <p:cNvSpPr txBox="1"/>
          <p:nvPr/>
        </p:nvSpPr>
        <p:spPr>
          <a:xfrm>
            <a:off x="4250570" y="4913228"/>
            <a:ext cx="371755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ea typeface="+mn-lt"/>
                <a:cs typeface="+mn-lt"/>
              </a:rPr>
              <a:t>Tasseled cap</a:t>
            </a:r>
            <a:r>
              <a:rPr lang="en-US">
                <a:solidFill>
                  <a:schemeClr val="tx1">
                    <a:lumMod val="75000"/>
                    <a:lumOff val="25000"/>
                  </a:schemeClr>
                </a:solidFill>
                <a:latin typeface="Century Gothic"/>
                <a:ea typeface="+mn-lt"/>
                <a:cs typeface="+mn-lt"/>
              </a:rPr>
              <a:t> index made up of three band images. The three bands represent</a:t>
            </a:r>
            <a:r>
              <a:rPr lang="en-US">
                <a:solidFill>
                  <a:srgbClr val="6CA47A"/>
                </a:solidFill>
                <a:latin typeface="Century Gothic"/>
                <a:ea typeface="+mn-lt"/>
                <a:cs typeface="+mn-lt"/>
              </a:rPr>
              <a:t> </a:t>
            </a:r>
            <a:r>
              <a:rPr lang="en-US" b="1">
                <a:solidFill>
                  <a:srgbClr val="6CA47A"/>
                </a:solidFill>
                <a:latin typeface="Century Gothic"/>
                <a:ea typeface="+mn-lt"/>
                <a:cs typeface="+mn-lt"/>
              </a:rPr>
              <a:t>brightness, greenness, wetness </a:t>
            </a:r>
            <a:r>
              <a:rPr lang="en-US">
                <a:solidFill>
                  <a:schemeClr val="tx1">
                    <a:lumMod val="75000"/>
                    <a:lumOff val="25000"/>
                  </a:schemeClr>
                </a:solidFill>
                <a:latin typeface="Century Gothic"/>
                <a:ea typeface="+mn-lt"/>
                <a:cs typeface="+mn-lt"/>
              </a:rPr>
              <a:t>for our area of interest. </a:t>
            </a:r>
            <a:r>
              <a:rPr lang="en-US">
                <a:solidFill>
                  <a:schemeClr val="tx1">
                    <a:lumMod val="75000"/>
                    <a:lumOff val="25000"/>
                  </a:schemeClr>
                </a:solidFill>
                <a:latin typeface="Century Gothic"/>
              </a:rPr>
              <a:t> </a:t>
            </a:r>
            <a:endParaRPr lang="en-US">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4268791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OCULAR SAMPLING</a:t>
            </a:r>
          </a:p>
        </p:txBody>
      </p:sp>
      <p:pic>
        <p:nvPicPr>
          <p:cNvPr id="2" name="Picture 2">
            <a:extLst>
              <a:ext uri="{FF2B5EF4-FFF2-40B4-BE49-F238E27FC236}">
                <a16:creationId xmlns:a16="http://schemas.microsoft.com/office/drawing/2014/main" id="{DAC9482A-2F93-41D1-A717-B732550341E4}"/>
              </a:ext>
            </a:extLst>
          </p:cNvPr>
          <p:cNvPicPr>
            <a:picLocks noChangeAspect="1"/>
          </p:cNvPicPr>
          <p:nvPr/>
        </p:nvPicPr>
        <p:blipFill>
          <a:blip r:embed="rId3"/>
          <a:stretch>
            <a:fillRect/>
          </a:stretch>
        </p:blipFill>
        <p:spPr>
          <a:xfrm>
            <a:off x="3444631" y="1319457"/>
            <a:ext cx="2743200" cy="2714625"/>
          </a:xfrm>
          <a:prstGeom prst="rect">
            <a:avLst/>
          </a:prstGeom>
        </p:spPr>
      </p:pic>
      <p:pic>
        <p:nvPicPr>
          <p:cNvPr id="3" name="Picture 4" descr="A picture containing dry&#10;&#10;Description automatically generated">
            <a:extLst>
              <a:ext uri="{FF2B5EF4-FFF2-40B4-BE49-F238E27FC236}">
                <a16:creationId xmlns:a16="http://schemas.microsoft.com/office/drawing/2014/main" id="{73C66BEB-C219-444F-962A-BC74356401EF}"/>
              </a:ext>
            </a:extLst>
          </p:cNvPr>
          <p:cNvPicPr>
            <a:picLocks noChangeAspect="1"/>
          </p:cNvPicPr>
          <p:nvPr/>
        </p:nvPicPr>
        <p:blipFill>
          <a:blip r:embed="rId4"/>
          <a:stretch>
            <a:fillRect/>
          </a:stretch>
        </p:blipFill>
        <p:spPr>
          <a:xfrm>
            <a:off x="6316784" y="1319212"/>
            <a:ext cx="2743200" cy="2695575"/>
          </a:xfrm>
          <a:prstGeom prst="rect">
            <a:avLst/>
          </a:prstGeom>
        </p:spPr>
      </p:pic>
      <p:pic>
        <p:nvPicPr>
          <p:cNvPr id="5" name="Picture 5" descr="A picture containing blurry&#10;&#10;Description automatically generated">
            <a:extLst>
              <a:ext uri="{FF2B5EF4-FFF2-40B4-BE49-F238E27FC236}">
                <a16:creationId xmlns:a16="http://schemas.microsoft.com/office/drawing/2014/main" id="{C0284483-2C6A-4B09-817E-8E760123D136}"/>
              </a:ext>
            </a:extLst>
          </p:cNvPr>
          <p:cNvPicPr>
            <a:picLocks noChangeAspect="1"/>
          </p:cNvPicPr>
          <p:nvPr/>
        </p:nvPicPr>
        <p:blipFill>
          <a:blip r:embed="rId5"/>
          <a:stretch>
            <a:fillRect/>
          </a:stretch>
        </p:blipFill>
        <p:spPr>
          <a:xfrm>
            <a:off x="9192725" y="1319213"/>
            <a:ext cx="2657475" cy="2695575"/>
          </a:xfrm>
          <a:prstGeom prst="rect">
            <a:avLst/>
          </a:prstGeom>
        </p:spPr>
      </p:pic>
      <p:sp>
        <p:nvSpPr>
          <p:cNvPr id="7" name="TextBox 6">
            <a:extLst>
              <a:ext uri="{FF2B5EF4-FFF2-40B4-BE49-F238E27FC236}">
                <a16:creationId xmlns:a16="http://schemas.microsoft.com/office/drawing/2014/main" id="{BCBA554A-80C9-444B-A383-DAA9C979BCB4}"/>
              </a:ext>
            </a:extLst>
          </p:cNvPr>
          <p:cNvSpPr txBox="1"/>
          <p:nvPr/>
        </p:nvSpPr>
        <p:spPr>
          <a:xfrm>
            <a:off x="3376924" y="3776463"/>
            <a:ext cx="25489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chemeClr val="tx1">
                  <a:lumMod val="75000"/>
                  <a:lumOff val="25000"/>
                </a:schemeClr>
              </a:solidFill>
              <a:latin typeface="Century Gothic"/>
              <a:cs typeface="Calibri"/>
            </a:endParaRPr>
          </a:p>
          <a:p>
            <a:r>
              <a:rPr lang="en-US" sz="1600">
                <a:solidFill>
                  <a:schemeClr val="tx1">
                    <a:lumMod val="75000"/>
                    <a:lumOff val="25000"/>
                  </a:schemeClr>
                </a:solidFill>
                <a:latin typeface="Century Gothic"/>
                <a:cs typeface="Segoe UI"/>
              </a:rPr>
              <a:t>Percent Green: 10%  </a:t>
            </a:r>
          </a:p>
          <a:p>
            <a:r>
              <a:rPr lang="en-US" sz="1600">
                <a:solidFill>
                  <a:schemeClr val="tx1">
                    <a:lumMod val="75000"/>
                    <a:lumOff val="25000"/>
                  </a:schemeClr>
                </a:solidFill>
                <a:latin typeface="Century Gothic"/>
                <a:cs typeface="Segoe UI"/>
              </a:rPr>
              <a:t>Percent Mortality: 30%  </a:t>
            </a:r>
            <a:endParaRPr lang="en-US" sz="1600">
              <a:solidFill>
                <a:schemeClr val="tx1">
                  <a:lumMod val="75000"/>
                  <a:lumOff val="25000"/>
                </a:schemeClr>
              </a:solidFill>
              <a:latin typeface="Calibri" panose="020F0502020204030204"/>
              <a:cs typeface="Calibri" panose="020F0502020204030204"/>
            </a:endParaRPr>
          </a:p>
          <a:p>
            <a:r>
              <a:rPr lang="en-US" sz="1600">
                <a:solidFill>
                  <a:schemeClr val="tx1">
                    <a:lumMod val="75000"/>
                    <a:lumOff val="25000"/>
                  </a:schemeClr>
                </a:solidFill>
                <a:latin typeface="Century Gothic"/>
                <a:cs typeface="Segoe UI"/>
              </a:rPr>
              <a:t>Percent Shadow: 5%  </a:t>
            </a:r>
            <a:endParaRPr lang="en-US" sz="1600">
              <a:solidFill>
                <a:schemeClr val="tx1">
                  <a:lumMod val="75000"/>
                  <a:lumOff val="25000"/>
                </a:schemeClr>
              </a:solidFill>
              <a:latin typeface="Calibri" panose="020F0502020204030204"/>
              <a:cs typeface="Calibri"/>
            </a:endParaRPr>
          </a:p>
          <a:p>
            <a:r>
              <a:rPr lang="en-US" sz="1600">
                <a:solidFill>
                  <a:schemeClr val="tx1">
                    <a:lumMod val="75000"/>
                    <a:lumOff val="25000"/>
                  </a:schemeClr>
                </a:solidFill>
                <a:latin typeface="Century Gothic"/>
                <a:cs typeface="Segoe UI"/>
              </a:rPr>
              <a:t>Percent Other: 55%</a:t>
            </a:r>
            <a:r>
              <a:rPr lang="en-US" sz="1600">
                <a:solidFill>
                  <a:schemeClr val="tx1">
                    <a:lumMod val="75000"/>
                    <a:lumOff val="25000"/>
                  </a:schemeClr>
                </a:solidFill>
                <a:latin typeface="Century Gothic"/>
                <a:cs typeface="Calibri"/>
              </a:rPr>
              <a:t> </a:t>
            </a:r>
            <a:endParaRPr lang="en-US" sz="160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4ED6BD12-4D6E-4ED0-9E1A-B2CEB4844AB6}"/>
              </a:ext>
            </a:extLst>
          </p:cNvPr>
          <p:cNvSpPr txBox="1"/>
          <p:nvPr/>
        </p:nvSpPr>
        <p:spPr>
          <a:xfrm>
            <a:off x="6245901" y="3738390"/>
            <a:ext cx="264795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p>
          <a:p>
            <a:r>
              <a:rPr lang="en-US" sz="1600">
                <a:solidFill>
                  <a:schemeClr val="tx1">
                    <a:lumMod val="75000"/>
                    <a:lumOff val="25000"/>
                  </a:schemeClr>
                </a:solidFill>
                <a:latin typeface="Century Gothic"/>
                <a:cs typeface="Segoe UI"/>
              </a:rPr>
              <a:t>Percent Green: 35%</a:t>
            </a:r>
          </a:p>
          <a:p>
            <a:r>
              <a:rPr lang="en-US" sz="1600">
                <a:solidFill>
                  <a:schemeClr val="tx1">
                    <a:lumMod val="75000"/>
                    <a:lumOff val="25000"/>
                  </a:schemeClr>
                </a:solidFill>
                <a:latin typeface="Century Gothic"/>
                <a:cs typeface="Segoe UI"/>
              </a:rPr>
              <a:t>Percent Mortality: 20% </a:t>
            </a:r>
            <a:endParaRPr lang="en-US" sz="1600">
              <a:solidFill>
                <a:schemeClr val="tx1">
                  <a:lumMod val="75000"/>
                  <a:lumOff val="25000"/>
                </a:schemeClr>
              </a:solidFill>
              <a:latin typeface="Calibri" panose="020F0502020204030204"/>
              <a:cs typeface="Calibri" panose="020F0502020204030204"/>
            </a:endParaRPr>
          </a:p>
          <a:p>
            <a:r>
              <a:rPr lang="en-US" sz="1600">
                <a:solidFill>
                  <a:schemeClr val="tx1">
                    <a:lumMod val="75000"/>
                    <a:lumOff val="25000"/>
                  </a:schemeClr>
                </a:solidFill>
                <a:latin typeface="Century Gothic"/>
                <a:cs typeface="Segoe UI"/>
              </a:rPr>
              <a:t>Percent Shadow: 15% </a:t>
            </a:r>
            <a:endParaRPr lang="en-US" sz="1600">
              <a:solidFill>
                <a:schemeClr val="tx1">
                  <a:lumMod val="75000"/>
                  <a:lumOff val="25000"/>
                </a:schemeClr>
              </a:solidFill>
              <a:latin typeface="Calibri" panose="020F0502020204030204"/>
              <a:cs typeface="Calibri"/>
            </a:endParaRPr>
          </a:p>
          <a:p>
            <a:r>
              <a:rPr lang="en-US" sz="1600">
                <a:solidFill>
                  <a:schemeClr val="tx1">
                    <a:lumMod val="75000"/>
                    <a:lumOff val="25000"/>
                  </a:schemeClr>
                </a:solidFill>
                <a:latin typeface="Century Gothic"/>
                <a:cs typeface="Segoe UI"/>
              </a:rPr>
              <a:t>Percent Other:30%</a:t>
            </a:r>
            <a:r>
              <a:rPr lang="en-US" sz="1600">
                <a:solidFill>
                  <a:schemeClr val="tx1">
                    <a:lumMod val="75000"/>
                    <a:lumOff val="25000"/>
                  </a:schemeClr>
                </a:solidFill>
                <a:latin typeface="Century Gothic"/>
                <a:cs typeface="Calibri"/>
              </a:rPr>
              <a:t> </a:t>
            </a:r>
            <a:endParaRPr lang="en-US" sz="160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A240EB16-892C-466E-9DB5-6F3E8A81668B}"/>
              </a:ext>
            </a:extLst>
          </p:cNvPr>
          <p:cNvSpPr txBox="1"/>
          <p:nvPr/>
        </p:nvSpPr>
        <p:spPr>
          <a:xfrm>
            <a:off x="9110364" y="3734335"/>
            <a:ext cx="29622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chemeClr val="tx1">
                  <a:lumMod val="75000"/>
                  <a:lumOff val="25000"/>
                </a:schemeClr>
              </a:solidFill>
              <a:latin typeface="Century Gothic"/>
              <a:cs typeface="Calibri"/>
            </a:endParaRPr>
          </a:p>
          <a:p>
            <a:r>
              <a:rPr lang="en-US" sz="1600">
                <a:solidFill>
                  <a:schemeClr val="tx1">
                    <a:lumMod val="75000"/>
                    <a:lumOff val="25000"/>
                  </a:schemeClr>
                </a:solidFill>
                <a:latin typeface="Century Gothic"/>
                <a:cs typeface="Segoe UI"/>
              </a:rPr>
              <a:t>Percent Green: 20% </a:t>
            </a:r>
          </a:p>
          <a:p>
            <a:r>
              <a:rPr lang="en-US" sz="1600">
                <a:solidFill>
                  <a:schemeClr val="tx1">
                    <a:lumMod val="75000"/>
                    <a:lumOff val="25000"/>
                  </a:schemeClr>
                </a:solidFill>
                <a:latin typeface="Century Gothic"/>
                <a:cs typeface="Segoe UI"/>
              </a:rPr>
              <a:t>Percent Mortality: 20% </a:t>
            </a:r>
            <a:endParaRPr lang="en-US" sz="1600">
              <a:solidFill>
                <a:schemeClr val="tx1">
                  <a:lumMod val="75000"/>
                  <a:lumOff val="25000"/>
                </a:schemeClr>
              </a:solidFill>
              <a:latin typeface="Calibri" panose="020F0502020204030204"/>
              <a:cs typeface="Calibri" panose="020F0502020204030204"/>
            </a:endParaRPr>
          </a:p>
          <a:p>
            <a:r>
              <a:rPr lang="en-US" sz="1600">
                <a:solidFill>
                  <a:schemeClr val="tx1">
                    <a:lumMod val="75000"/>
                    <a:lumOff val="25000"/>
                  </a:schemeClr>
                </a:solidFill>
                <a:latin typeface="Century Gothic"/>
                <a:cs typeface="Segoe UI"/>
              </a:rPr>
              <a:t>Percent Shadow: 10% </a:t>
            </a:r>
            <a:endParaRPr lang="en-US" sz="1600">
              <a:solidFill>
                <a:schemeClr val="tx1">
                  <a:lumMod val="75000"/>
                  <a:lumOff val="25000"/>
                </a:schemeClr>
              </a:solidFill>
              <a:latin typeface="Calibri" panose="020F0502020204030204"/>
              <a:cs typeface="Calibri"/>
            </a:endParaRPr>
          </a:p>
          <a:p>
            <a:r>
              <a:rPr lang="en-US" sz="1600">
                <a:solidFill>
                  <a:schemeClr val="tx1">
                    <a:lumMod val="75000"/>
                    <a:lumOff val="25000"/>
                  </a:schemeClr>
                </a:solidFill>
                <a:latin typeface="Century Gothic"/>
                <a:cs typeface="Segoe UI"/>
              </a:rPr>
              <a:t>Percent </a:t>
            </a:r>
            <a:r>
              <a:rPr lang="en-US" sz="1600">
                <a:latin typeface="Century Gothic"/>
                <a:cs typeface="Segoe UI"/>
              </a:rPr>
              <a:t>Other: 50%</a:t>
            </a:r>
            <a:r>
              <a:rPr lang="en-US" sz="1600">
                <a:latin typeface="Century Gothic"/>
                <a:cs typeface="Calibri"/>
              </a:rPr>
              <a:t> </a:t>
            </a:r>
            <a:endParaRPr lang="en-US" sz="1600">
              <a:cs typeface="Calibri"/>
            </a:endParaRPr>
          </a:p>
        </p:txBody>
      </p:sp>
      <p:sp>
        <p:nvSpPr>
          <p:cNvPr id="10" name="TextBox 9">
            <a:extLst>
              <a:ext uri="{FF2B5EF4-FFF2-40B4-BE49-F238E27FC236}">
                <a16:creationId xmlns:a16="http://schemas.microsoft.com/office/drawing/2014/main" id="{392AB276-51CC-4AE6-8008-379DC827C804}"/>
              </a:ext>
            </a:extLst>
          </p:cNvPr>
          <p:cNvSpPr txBox="1"/>
          <p:nvPr/>
        </p:nvSpPr>
        <p:spPr>
          <a:xfrm>
            <a:off x="191477" y="1362209"/>
            <a:ext cx="3192584"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tx1">
                    <a:lumMod val="75000"/>
                    <a:lumOff val="25000"/>
                  </a:schemeClr>
                </a:solidFill>
                <a:latin typeface="Century Gothic"/>
              </a:rPr>
              <a:t>270</a:t>
            </a:r>
            <a:r>
              <a:rPr lang="en-US" sz="2000">
                <a:solidFill>
                  <a:schemeClr val="tx1">
                    <a:lumMod val="75000"/>
                    <a:lumOff val="25000"/>
                  </a:schemeClr>
                </a:solidFill>
                <a:latin typeface="Century Gothic"/>
              </a:rPr>
              <a:t> randomly distributed sample points</a:t>
            </a:r>
            <a:endParaRPr lang="en-US">
              <a:solidFill>
                <a:schemeClr val="tx1">
                  <a:lumMod val="75000"/>
                  <a:lumOff val="25000"/>
                </a:schemeClr>
              </a:solidFill>
              <a:cs typeface="Calibri" panose="020F0502020204030204"/>
            </a:endParaRPr>
          </a:p>
          <a:p>
            <a:pPr marL="342900" indent="-342900">
              <a:buFont typeface="Arial"/>
              <a:buChar char="•"/>
            </a:pPr>
            <a:endParaRPr lang="en-US" sz="2000">
              <a:solidFill>
                <a:schemeClr val="tx1">
                  <a:lumMod val="75000"/>
                  <a:lumOff val="25000"/>
                </a:schemeClr>
              </a:solidFill>
              <a:latin typeface="Century Gothic"/>
              <a:cs typeface="Calibri"/>
            </a:endParaRPr>
          </a:p>
          <a:p>
            <a:pPr marL="342900" indent="-342900">
              <a:buFont typeface="Arial"/>
              <a:buChar char="•"/>
            </a:pPr>
            <a:r>
              <a:rPr lang="en-US" sz="2000">
                <a:solidFill>
                  <a:schemeClr val="tx1">
                    <a:lumMod val="75000"/>
                    <a:lumOff val="25000"/>
                  </a:schemeClr>
                </a:solidFill>
                <a:latin typeface="Century Gothic"/>
                <a:cs typeface="Calibri"/>
              </a:rPr>
              <a:t>Ocularly sampled each point</a:t>
            </a:r>
            <a:endParaRPr lang="en-US">
              <a:solidFill>
                <a:schemeClr val="tx1">
                  <a:lumMod val="75000"/>
                  <a:lumOff val="25000"/>
                </a:schemeClr>
              </a:solidFill>
              <a:latin typeface="Calibri" panose="020F0502020204030204"/>
              <a:cs typeface="Calibri"/>
            </a:endParaRPr>
          </a:p>
          <a:p>
            <a:pPr marL="342900" indent="-342900">
              <a:buFont typeface="Arial"/>
              <a:buChar char="•"/>
            </a:pPr>
            <a:endParaRPr lang="en-US" sz="2000">
              <a:solidFill>
                <a:schemeClr val="tx1">
                  <a:lumMod val="75000"/>
                  <a:lumOff val="25000"/>
                </a:schemeClr>
              </a:solidFill>
              <a:latin typeface="Century Gothic"/>
              <a:cs typeface="Calibri"/>
            </a:endParaRPr>
          </a:p>
          <a:p>
            <a:pPr marL="342900" indent="-342900">
              <a:buFont typeface="Arial"/>
              <a:buChar char="•"/>
            </a:pPr>
            <a:r>
              <a:rPr lang="en-US" sz="2000">
                <a:solidFill>
                  <a:schemeClr val="tx1">
                    <a:lumMod val="75000"/>
                    <a:lumOff val="25000"/>
                  </a:schemeClr>
                </a:solidFill>
                <a:latin typeface="Century Gothic"/>
                <a:cs typeface="Calibri"/>
              </a:rPr>
              <a:t>Estimating the percentage of:</a:t>
            </a:r>
            <a:endParaRPr lang="en-US">
              <a:solidFill>
                <a:schemeClr val="tx1">
                  <a:lumMod val="75000"/>
                  <a:lumOff val="25000"/>
                </a:schemeClr>
              </a:solidFill>
              <a:latin typeface="Calibri" panose="020F0502020204030204"/>
              <a:cs typeface="Calibri"/>
            </a:endParaRPr>
          </a:p>
          <a:p>
            <a:pPr marL="800100" lvl="1" indent="-342900">
              <a:buFont typeface="Arial"/>
              <a:buChar char="•"/>
            </a:pPr>
            <a:r>
              <a:rPr lang="en-US" sz="2000">
                <a:solidFill>
                  <a:schemeClr val="tx1">
                    <a:lumMod val="75000"/>
                    <a:lumOff val="25000"/>
                  </a:schemeClr>
                </a:solidFill>
                <a:latin typeface="Century Gothic"/>
                <a:cs typeface="Calibri"/>
              </a:rPr>
              <a:t>Green</a:t>
            </a:r>
            <a:endParaRPr lang="en-US">
              <a:solidFill>
                <a:schemeClr val="tx1">
                  <a:lumMod val="75000"/>
                  <a:lumOff val="25000"/>
                </a:schemeClr>
              </a:solidFill>
              <a:latin typeface="Calibri" panose="020F0502020204030204"/>
              <a:cs typeface="Calibri"/>
            </a:endParaRPr>
          </a:p>
          <a:p>
            <a:pPr marL="800100" lvl="1" indent="-342900">
              <a:buFont typeface="Arial"/>
              <a:buChar char="•"/>
            </a:pPr>
            <a:r>
              <a:rPr lang="en-US" sz="2000">
                <a:solidFill>
                  <a:schemeClr val="tx1">
                    <a:lumMod val="75000"/>
                    <a:lumOff val="25000"/>
                  </a:schemeClr>
                </a:solidFill>
                <a:latin typeface="Century Gothic"/>
                <a:cs typeface="Calibri"/>
              </a:rPr>
              <a:t>Mortality</a:t>
            </a:r>
            <a:endParaRPr lang="en-US">
              <a:solidFill>
                <a:schemeClr val="tx1">
                  <a:lumMod val="75000"/>
                  <a:lumOff val="25000"/>
                </a:schemeClr>
              </a:solidFill>
              <a:latin typeface="Calibri" panose="020F0502020204030204"/>
              <a:cs typeface="Calibri"/>
            </a:endParaRPr>
          </a:p>
          <a:p>
            <a:pPr marL="800100" lvl="1" indent="-342900">
              <a:buFont typeface="Arial"/>
              <a:buChar char="•"/>
            </a:pPr>
            <a:r>
              <a:rPr lang="en-US" sz="2000">
                <a:solidFill>
                  <a:schemeClr val="tx1">
                    <a:lumMod val="75000"/>
                    <a:lumOff val="25000"/>
                  </a:schemeClr>
                </a:solidFill>
                <a:latin typeface="Century Gothic"/>
                <a:cs typeface="Calibri"/>
              </a:rPr>
              <a:t>Shadow</a:t>
            </a:r>
            <a:endParaRPr lang="en-US">
              <a:solidFill>
                <a:schemeClr val="tx1">
                  <a:lumMod val="75000"/>
                  <a:lumOff val="25000"/>
                </a:schemeClr>
              </a:solidFill>
              <a:latin typeface="Calibri" panose="020F0502020204030204"/>
              <a:cs typeface="Calibri"/>
            </a:endParaRPr>
          </a:p>
          <a:p>
            <a:pPr marL="800100" lvl="1" indent="-342900">
              <a:buFont typeface="Arial"/>
              <a:buChar char="•"/>
            </a:pPr>
            <a:r>
              <a:rPr lang="en-US" sz="2000">
                <a:solidFill>
                  <a:schemeClr val="tx1">
                    <a:lumMod val="75000"/>
                    <a:lumOff val="25000"/>
                  </a:schemeClr>
                </a:solidFill>
                <a:latin typeface="Century Gothic"/>
                <a:cs typeface="Calibri"/>
              </a:rPr>
              <a:t>Other</a:t>
            </a:r>
            <a:endParaRPr lang="en-US">
              <a:solidFill>
                <a:schemeClr val="tx1">
                  <a:lumMod val="75000"/>
                  <a:lumOff val="25000"/>
                </a:schemeClr>
              </a:solidFill>
              <a:latin typeface="Calibri" panose="020F0502020204030204"/>
              <a:cs typeface="Calibri"/>
            </a:endParaRPr>
          </a:p>
        </p:txBody>
      </p:sp>
      <p:pic>
        <p:nvPicPr>
          <p:cNvPr id="6" name="Picture 10" descr="A picture containing rug, furniture, red&#10;&#10;Description automatically generated">
            <a:extLst>
              <a:ext uri="{FF2B5EF4-FFF2-40B4-BE49-F238E27FC236}">
                <a16:creationId xmlns:a16="http://schemas.microsoft.com/office/drawing/2014/main" id="{FE1A5948-4474-4FA2-992A-2535AC4F95B1}"/>
              </a:ext>
            </a:extLst>
          </p:cNvPr>
          <p:cNvPicPr>
            <a:picLocks noChangeAspect="1"/>
          </p:cNvPicPr>
          <p:nvPr/>
        </p:nvPicPr>
        <p:blipFill>
          <a:blip r:embed="rId6"/>
          <a:stretch>
            <a:fillRect/>
          </a:stretch>
        </p:blipFill>
        <p:spPr>
          <a:xfrm>
            <a:off x="7425279" y="5119989"/>
            <a:ext cx="3894642" cy="1445752"/>
          </a:xfrm>
          <a:prstGeom prst="rect">
            <a:avLst/>
          </a:prstGeom>
        </p:spPr>
      </p:pic>
      <p:pic>
        <p:nvPicPr>
          <p:cNvPr id="11" name="Picture 11" descr="A picture containing furniture, rug&#10;&#10;Description automatically generated">
            <a:extLst>
              <a:ext uri="{FF2B5EF4-FFF2-40B4-BE49-F238E27FC236}">
                <a16:creationId xmlns:a16="http://schemas.microsoft.com/office/drawing/2014/main" id="{6C50EE3B-FB44-4DB3-9313-5FA2EA7470DC}"/>
              </a:ext>
            </a:extLst>
          </p:cNvPr>
          <p:cNvPicPr>
            <a:picLocks noChangeAspect="1"/>
          </p:cNvPicPr>
          <p:nvPr/>
        </p:nvPicPr>
        <p:blipFill>
          <a:blip r:embed="rId7"/>
          <a:stretch>
            <a:fillRect/>
          </a:stretch>
        </p:blipFill>
        <p:spPr>
          <a:xfrm>
            <a:off x="3623118" y="5118180"/>
            <a:ext cx="3701608" cy="1454312"/>
          </a:xfrm>
          <a:prstGeom prst="rect">
            <a:avLst/>
          </a:prstGeom>
        </p:spPr>
      </p:pic>
    </p:spTree>
    <p:extLst>
      <p:ext uri="{BB962C8B-B14F-4D97-AF65-F5344CB8AC3E}">
        <p14:creationId xmlns:p14="http://schemas.microsoft.com/office/powerpoint/2010/main" val="921736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DATA ANALYSIS</a:t>
            </a:r>
          </a:p>
        </p:txBody>
      </p:sp>
      <p:pic>
        <p:nvPicPr>
          <p:cNvPr id="2" name="Picture 2" descr="Surface chart&#10;&#10;Description automatically generated">
            <a:extLst>
              <a:ext uri="{FF2B5EF4-FFF2-40B4-BE49-F238E27FC236}">
                <a16:creationId xmlns:a16="http://schemas.microsoft.com/office/drawing/2014/main" id="{8334A833-0A7F-4757-86E5-7A542035B499}"/>
              </a:ext>
            </a:extLst>
          </p:cNvPr>
          <p:cNvPicPr>
            <a:picLocks noChangeAspect="1"/>
          </p:cNvPicPr>
          <p:nvPr/>
        </p:nvPicPr>
        <p:blipFill>
          <a:blip r:embed="rId3"/>
          <a:stretch>
            <a:fillRect/>
          </a:stretch>
        </p:blipFill>
        <p:spPr>
          <a:xfrm>
            <a:off x="237801" y="2063415"/>
            <a:ext cx="3573585" cy="2056280"/>
          </a:xfrm>
          <a:prstGeom prst="rect">
            <a:avLst/>
          </a:prstGeom>
        </p:spPr>
      </p:pic>
      <p:sp>
        <p:nvSpPr>
          <p:cNvPr id="3" name="TextBox 2">
            <a:extLst>
              <a:ext uri="{FF2B5EF4-FFF2-40B4-BE49-F238E27FC236}">
                <a16:creationId xmlns:a16="http://schemas.microsoft.com/office/drawing/2014/main" id="{16B087C8-0EF4-44A1-B35A-FF7D3489D618}"/>
              </a:ext>
            </a:extLst>
          </p:cNvPr>
          <p:cNvSpPr txBox="1"/>
          <p:nvPr/>
        </p:nvSpPr>
        <p:spPr>
          <a:xfrm>
            <a:off x="367186" y="4456711"/>
            <a:ext cx="37557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Calibri"/>
              </a:rPr>
              <a:t>1. Extracting values at each sample point </a:t>
            </a:r>
          </a:p>
        </p:txBody>
      </p:sp>
      <p:pic>
        <p:nvPicPr>
          <p:cNvPr id="6" name="Picture 4" descr="Chart, scatter chart&#10;&#10;Description automatically generated">
            <a:extLst>
              <a:ext uri="{FF2B5EF4-FFF2-40B4-BE49-F238E27FC236}">
                <a16:creationId xmlns:a16="http://schemas.microsoft.com/office/drawing/2014/main" id="{50911FBD-1B8C-4385-842C-24B1868C5633}"/>
              </a:ext>
            </a:extLst>
          </p:cNvPr>
          <p:cNvPicPr>
            <a:picLocks noChangeAspect="1"/>
          </p:cNvPicPr>
          <p:nvPr/>
        </p:nvPicPr>
        <p:blipFill>
          <a:blip r:embed="rId4"/>
          <a:stretch>
            <a:fillRect/>
          </a:stretch>
        </p:blipFill>
        <p:spPr>
          <a:xfrm>
            <a:off x="4370056" y="1913600"/>
            <a:ext cx="3460016" cy="2062284"/>
          </a:xfrm>
          <a:prstGeom prst="rect">
            <a:avLst/>
          </a:prstGeom>
        </p:spPr>
      </p:pic>
      <p:sp>
        <p:nvSpPr>
          <p:cNvPr id="7" name="TextBox 6">
            <a:extLst>
              <a:ext uri="{FF2B5EF4-FFF2-40B4-BE49-F238E27FC236}">
                <a16:creationId xmlns:a16="http://schemas.microsoft.com/office/drawing/2014/main" id="{C946AD50-2854-4CE5-9F4B-964A5D71A079}"/>
              </a:ext>
            </a:extLst>
          </p:cNvPr>
          <p:cNvSpPr txBox="1"/>
          <p:nvPr/>
        </p:nvSpPr>
        <p:spPr>
          <a:xfrm>
            <a:off x="4243222" y="4459153"/>
            <a:ext cx="387642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rPr>
              <a:t>2. Plotting values of predictor variables against juniper woodland mortality</a:t>
            </a:r>
            <a:endParaRPr lang="en-US" sz="2400">
              <a:solidFill>
                <a:schemeClr val="tx1">
                  <a:lumMod val="75000"/>
                  <a:lumOff val="25000"/>
                </a:schemeClr>
              </a:solidFill>
              <a:latin typeface="Century Gothic"/>
              <a:cs typeface="Calibri"/>
            </a:endParaRPr>
          </a:p>
        </p:txBody>
      </p:sp>
      <p:pic>
        <p:nvPicPr>
          <p:cNvPr id="8" name="Graphic 8" descr="Map with pin outline">
            <a:extLst>
              <a:ext uri="{FF2B5EF4-FFF2-40B4-BE49-F238E27FC236}">
                <a16:creationId xmlns:a16="http://schemas.microsoft.com/office/drawing/2014/main" id="{C966C788-7092-49E6-8003-728F07D6F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1506" y="1584446"/>
            <a:ext cx="2711938" cy="2711938"/>
          </a:xfrm>
          <a:prstGeom prst="rect">
            <a:avLst/>
          </a:prstGeom>
        </p:spPr>
      </p:pic>
      <p:sp>
        <p:nvSpPr>
          <p:cNvPr id="9" name="TextBox 8">
            <a:extLst>
              <a:ext uri="{FF2B5EF4-FFF2-40B4-BE49-F238E27FC236}">
                <a16:creationId xmlns:a16="http://schemas.microsoft.com/office/drawing/2014/main" id="{5D400897-0380-46AD-A5D9-379E109B5B51}"/>
              </a:ext>
            </a:extLst>
          </p:cNvPr>
          <p:cNvSpPr txBox="1"/>
          <p:nvPr/>
        </p:nvSpPr>
        <p:spPr>
          <a:xfrm>
            <a:off x="8190902" y="4461075"/>
            <a:ext cx="405794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rPr>
              <a:t>3. Running random forest models to</a:t>
            </a:r>
            <a:r>
              <a:rPr lang="en-US" sz="2400" dirty="0">
                <a:solidFill>
                  <a:schemeClr val="tx1">
                    <a:lumMod val="75000"/>
                    <a:lumOff val="25000"/>
                  </a:schemeClr>
                </a:solidFill>
                <a:latin typeface="Century Gothic"/>
                <a:ea typeface="+mn-lt"/>
                <a:cs typeface="+mn-lt"/>
              </a:rPr>
              <a:t> assess the feasibility of predicting juniper mortality</a:t>
            </a:r>
          </a:p>
        </p:txBody>
      </p:sp>
      <p:sp>
        <p:nvSpPr>
          <p:cNvPr id="10" name="TextBox 1">
            <a:extLst>
              <a:ext uri="{FF2B5EF4-FFF2-40B4-BE49-F238E27FC236}">
                <a16:creationId xmlns:a16="http://schemas.microsoft.com/office/drawing/2014/main" id="{729FDB81-A6BB-4D4D-B39A-06E16D932D8E}"/>
              </a:ext>
            </a:extLst>
          </p:cNvPr>
          <p:cNvSpPr txBox="1"/>
          <p:nvPr/>
        </p:nvSpPr>
        <p:spPr>
          <a:xfrm>
            <a:off x="-1175" y="6441714"/>
            <a:ext cx="203373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404040"/>
                </a:solidFill>
                <a:latin typeface="Century Gothic"/>
              </a:rPr>
              <a:t>Image credit: ESRI</a:t>
            </a:r>
            <a:endParaRPr lang="en-US" sz="2400" err="1">
              <a:solidFill>
                <a:srgbClr val="404040"/>
              </a:solidFill>
              <a:latin typeface="Century Gothic"/>
            </a:endParaRPr>
          </a:p>
        </p:txBody>
      </p:sp>
    </p:spTree>
    <p:extLst>
      <p:ext uri="{BB962C8B-B14F-4D97-AF65-F5344CB8AC3E}">
        <p14:creationId xmlns:p14="http://schemas.microsoft.com/office/powerpoint/2010/main" val="3869277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eft Brace 19">
            <a:extLst>
              <a:ext uri="{FF2B5EF4-FFF2-40B4-BE49-F238E27FC236}">
                <a16:creationId xmlns:a16="http://schemas.microsoft.com/office/drawing/2014/main" id="{4296DABB-444F-4F59-B627-A0DEC68DED99}"/>
              </a:ext>
            </a:extLst>
          </p:cNvPr>
          <p:cNvSpPr/>
          <p:nvPr/>
        </p:nvSpPr>
        <p:spPr>
          <a:xfrm flipH="1">
            <a:off x="2007804" y="1274508"/>
            <a:ext cx="595224" cy="3308130"/>
          </a:xfrm>
          <a:prstGeom prst="leftBrace">
            <a:avLst/>
          </a:prstGeom>
          <a:no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B5605F7-F51F-4431-91E0-C1F1A01D6470}"/>
              </a:ext>
            </a:extLst>
          </p:cNvPr>
          <p:cNvSpPr/>
          <p:nvPr/>
        </p:nvSpPr>
        <p:spPr>
          <a:xfrm>
            <a:off x="2645412" y="2737097"/>
            <a:ext cx="1536148" cy="382826"/>
          </a:xfrm>
          <a:prstGeom prst="roundRect">
            <a:avLst/>
          </a:prstGeom>
          <a:ln w="28575">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Satellite Data</a:t>
            </a:r>
          </a:p>
        </p:txBody>
      </p:sp>
      <p:sp>
        <p:nvSpPr>
          <p:cNvPr id="10" name="Rectangle: Rounded Corners 9">
            <a:extLst>
              <a:ext uri="{FF2B5EF4-FFF2-40B4-BE49-F238E27FC236}">
                <a16:creationId xmlns:a16="http://schemas.microsoft.com/office/drawing/2014/main" id="{1F6C5DC3-B714-4C7D-8D78-81B7F3F01C1E}"/>
              </a:ext>
            </a:extLst>
          </p:cNvPr>
          <p:cNvSpPr/>
          <p:nvPr/>
        </p:nvSpPr>
        <p:spPr>
          <a:xfrm>
            <a:off x="2644191" y="5310636"/>
            <a:ext cx="1681784" cy="350732"/>
          </a:xfrm>
          <a:prstGeom prst="roundRect">
            <a:avLst/>
          </a:prstGeom>
          <a:ln w="28575">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Ocular Sampling</a:t>
            </a:r>
          </a:p>
        </p:txBody>
      </p:sp>
      <p:sp>
        <p:nvSpPr>
          <p:cNvPr id="17" name="Rectangle: Rounded Corners 16">
            <a:extLst>
              <a:ext uri="{FF2B5EF4-FFF2-40B4-BE49-F238E27FC236}">
                <a16:creationId xmlns:a16="http://schemas.microsoft.com/office/drawing/2014/main" id="{C29C1A0F-1CD0-4199-B397-D2403B2F72B1}"/>
              </a:ext>
            </a:extLst>
          </p:cNvPr>
          <p:cNvSpPr/>
          <p:nvPr/>
        </p:nvSpPr>
        <p:spPr>
          <a:xfrm>
            <a:off x="10163020" y="4243804"/>
            <a:ext cx="1891002" cy="964567"/>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1400">
                <a:latin typeface="Century Gothic"/>
                <a:cs typeface="Calibri"/>
              </a:rPr>
              <a:t>Locate areas subject to juniper woodland vulnerability </a:t>
            </a:r>
          </a:p>
        </p:txBody>
      </p:sp>
      <p:sp>
        <p:nvSpPr>
          <p:cNvPr id="18" name="Rectangle: Rounded Corners 17">
            <a:extLst>
              <a:ext uri="{FF2B5EF4-FFF2-40B4-BE49-F238E27FC236}">
                <a16:creationId xmlns:a16="http://schemas.microsoft.com/office/drawing/2014/main" id="{52147DBF-1212-479A-AE31-DB68331A578D}"/>
              </a:ext>
            </a:extLst>
          </p:cNvPr>
          <p:cNvSpPr/>
          <p:nvPr/>
        </p:nvSpPr>
        <p:spPr>
          <a:xfrm>
            <a:off x="10163964" y="2830475"/>
            <a:ext cx="1884324" cy="967996"/>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1400">
                <a:latin typeface="Century Gothic"/>
                <a:cs typeface="Calibri"/>
              </a:rPr>
              <a:t>Analysis of juniper woodland stress and associated patterns </a:t>
            </a:r>
          </a:p>
        </p:txBody>
      </p:sp>
      <p:sp>
        <p:nvSpPr>
          <p:cNvPr id="19" name="Rectangle: Rounded Corners 18">
            <a:extLst>
              <a:ext uri="{FF2B5EF4-FFF2-40B4-BE49-F238E27FC236}">
                <a16:creationId xmlns:a16="http://schemas.microsoft.com/office/drawing/2014/main" id="{C709FF6B-4B74-456E-8F8A-FF0DF2EAE70D}"/>
              </a:ext>
            </a:extLst>
          </p:cNvPr>
          <p:cNvSpPr/>
          <p:nvPr/>
        </p:nvSpPr>
        <p:spPr>
          <a:xfrm>
            <a:off x="265370" y="5144128"/>
            <a:ext cx="1847546" cy="30606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NAIP Imagery</a:t>
            </a:r>
          </a:p>
        </p:txBody>
      </p:sp>
      <p:sp>
        <p:nvSpPr>
          <p:cNvPr id="4" name="Plus Sign 3">
            <a:extLst>
              <a:ext uri="{FF2B5EF4-FFF2-40B4-BE49-F238E27FC236}">
                <a16:creationId xmlns:a16="http://schemas.microsoft.com/office/drawing/2014/main" id="{D0DFC212-780B-455F-812D-761E3E113D2B}"/>
              </a:ext>
            </a:extLst>
          </p:cNvPr>
          <p:cNvSpPr/>
          <p:nvPr/>
        </p:nvSpPr>
        <p:spPr>
          <a:xfrm>
            <a:off x="3250962" y="4064411"/>
            <a:ext cx="400373" cy="413289"/>
          </a:xfrm>
          <a:prstGeom prst="mathPlus">
            <a:avLst/>
          </a:prstGeom>
          <a:solidFill>
            <a:srgbClr val="6CA47A"/>
          </a:solidFill>
          <a:ln>
            <a:solidFill>
              <a:srgbClr val="69A478"/>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B8690F9F-4DDC-4C56-B70A-3389D219092C}"/>
              </a:ext>
            </a:extLst>
          </p:cNvPr>
          <p:cNvSpPr/>
          <p:nvPr/>
        </p:nvSpPr>
        <p:spPr>
          <a:xfrm>
            <a:off x="7769932" y="3653411"/>
            <a:ext cx="2083256" cy="852407"/>
          </a:xfrm>
          <a:prstGeom prst="ellipse">
            <a:avLst/>
          </a:prstGeom>
          <a:solidFill>
            <a:srgbClr val="6CA4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cs typeface="Calibri"/>
              </a:rPr>
              <a:t>Random Forest</a:t>
            </a:r>
          </a:p>
        </p:txBody>
      </p:sp>
      <p:cxnSp>
        <p:nvCxnSpPr>
          <p:cNvPr id="33" name="Connector: Curved 32">
            <a:extLst>
              <a:ext uri="{FF2B5EF4-FFF2-40B4-BE49-F238E27FC236}">
                <a16:creationId xmlns:a16="http://schemas.microsoft.com/office/drawing/2014/main" id="{C657A2D1-20CA-495D-A545-8FF66A371303}"/>
              </a:ext>
            </a:extLst>
          </p:cNvPr>
          <p:cNvCxnSpPr/>
          <p:nvPr/>
        </p:nvCxnSpPr>
        <p:spPr>
          <a:xfrm>
            <a:off x="7004486" y="3467695"/>
            <a:ext cx="729365" cy="613694"/>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1E7B51EA-4544-42CD-8FF6-13510F15DD8C}"/>
              </a:ext>
            </a:extLst>
          </p:cNvPr>
          <p:cNvCxnSpPr/>
          <p:nvPr/>
        </p:nvCxnSpPr>
        <p:spPr>
          <a:xfrm flipV="1">
            <a:off x="9707354" y="3642892"/>
            <a:ext cx="372094" cy="2213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EDDD685-F7C3-4C40-B2D0-16A537503F2C}"/>
              </a:ext>
            </a:extLst>
          </p:cNvPr>
          <p:cNvCxnSpPr>
            <a:cxnSpLocks/>
          </p:cNvCxnSpPr>
          <p:nvPr/>
        </p:nvCxnSpPr>
        <p:spPr>
          <a:xfrm>
            <a:off x="9608068" y="4351777"/>
            <a:ext cx="475415" cy="2549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4D5E8E9E-8689-4CAF-8677-39BFAE1565E8}"/>
              </a:ext>
            </a:extLst>
          </p:cNvPr>
          <p:cNvSpPr/>
          <p:nvPr/>
        </p:nvSpPr>
        <p:spPr>
          <a:xfrm>
            <a:off x="4967383" y="3033673"/>
            <a:ext cx="2043569" cy="796846"/>
          </a:xfrm>
          <a:prstGeom prst="ellipse">
            <a:avLst/>
          </a:prstGeom>
          <a:solidFill>
            <a:srgbClr val="6CA4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entury Gothic"/>
                <a:cs typeface="Calibri"/>
              </a:rPr>
              <a:t>Linear Model</a:t>
            </a:r>
          </a:p>
        </p:txBody>
      </p:sp>
      <p:cxnSp>
        <p:nvCxnSpPr>
          <p:cNvPr id="25" name="Connector: Curved 24">
            <a:extLst>
              <a:ext uri="{FF2B5EF4-FFF2-40B4-BE49-F238E27FC236}">
                <a16:creationId xmlns:a16="http://schemas.microsoft.com/office/drawing/2014/main" id="{0FB3AA78-4535-4829-8E28-3A17E965270B}"/>
              </a:ext>
            </a:extLst>
          </p:cNvPr>
          <p:cNvCxnSpPr>
            <a:cxnSpLocks/>
          </p:cNvCxnSpPr>
          <p:nvPr/>
        </p:nvCxnSpPr>
        <p:spPr>
          <a:xfrm flipV="1">
            <a:off x="4432602" y="3585335"/>
            <a:ext cx="508735" cy="1898324"/>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9" name="Connector: Curved 28">
            <a:extLst>
              <a:ext uri="{FF2B5EF4-FFF2-40B4-BE49-F238E27FC236}">
                <a16:creationId xmlns:a16="http://schemas.microsoft.com/office/drawing/2014/main" id="{9AB3A464-CB89-4AF4-B146-C4AB597133DF}"/>
              </a:ext>
            </a:extLst>
          </p:cNvPr>
          <p:cNvCxnSpPr>
            <a:cxnSpLocks/>
          </p:cNvCxnSpPr>
          <p:nvPr/>
        </p:nvCxnSpPr>
        <p:spPr>
          <a:xfrm>
            <a:off x="4322354" y="2926297"/>
            <a:ext cx="620550" cy="521923"/>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FF548AEB-0D80-486B-A6AE-5FE85FC05669}"/>
              </a:ext>
            </a:extLst>
          </p:cNvPr>
          <p:cNvCxnSpPr>
            <a:cxnSpLocks/>
          </p:cNvCxnSpPr>
          <p:nvPr/>
        </p:nvCxnSpPr>
        <p:spPr>
          <a:xfrm>
            <a:off x="6927635" y="3274106"/>
            <a:ext cx="3195536" cy="9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Left Brace 30">
            <a:extLst>
              <a:ext uri="{FF2B5EF4-FFF2-40B4-BE49-F238E27FC236}">
                <a16:creationId xmlns:a16="http://schemas.microsoft.com/office/drawing/2014/main" id="{17A37310-8E43-4803-BEEE-0A00E4FAF832}"/>
              </a:ext>
            </a:extLst>
          </p:cNvPr>
          <p:cNvSpPr/>
          <p:nvPr/>
        </p:nvSpPr>
        <p:spPr>
          <a:xfrm flipH="1">
            <a:off x="1875281" y="5069504"/>
            <a:ext cx="727746" cy="823608"/>
          </a:xfrm>
          <a:prstGeom prst="leftBrace">
            <a:avLst/>
          </a:prstGeom>
          <a:no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A95C7E38-B6F4-4F97-924B-514F3D808145}"/>
              </a:ext>
            </a:extLst>
          </p:cNvPr>
          <p:cNvSpPr/>
          <p:nvPr/>
        </p:nvSpPr>
        <p:spPr>
          <a:xfrm>
            <a:off x="64001" y="2104755"/>
            <a:ext cx="2086779" cy="30606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Slope</a:t>
            </a:r>
          </a:p>
        </p:txBody>
      </p:sp>
      <p:sp>
        <p:nvSpPr>
          <p:cNvPr id="42" name="Rectangle: Rounded Corners 41">
            <a:extLst>
              <a:ext uri="{FF2B5EF4-FFF2-40B4-BE49-F238E27FC236}">
                <a16:creationId xmlns:a16="http://schemas.microsoft.com/office/drawing/2014/main" id="{8B6A7401-DD6A-49D2-A87D-EDD03ABF4059}"/>
              </a:ext>
            </a:extLst>
          </p:cNvPr>
          <p:cNvSpPr/>
          <p:nvPr/>
        </p:nvSpPr>
        <p:spPr>
          <a:xfrm>
            <a:off x="60342" y="3832150"/>
            <a:ext cx="2090438" cy="32378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Tasseled Cap Indices</a:t>
            </a:r>
          </a:p>
        </p:txBody>
      </p:sp>
      <p:sp>
        <p:nvSpPr>
          <p:cNvPr id="44" name="Rectangle: Rounded Corners 43">
            <a:extLst>
              <a:ext uri="{FF2B5EF4-FFF2-40B4-BE49-F238E27FC236}">
                <a16:creationId xmlns:a16="http://schemas.microsoft.com/office/drawing/2014/main" id="{1BBFFA40-C89F-4F2B-A5F6-61C11D33B5AA}"/>
              </a:ext>
            </a:extLst>
          </p:cNvPr>
          <p:cNvSpPr/>
          <p:nvPr/>
        </p:nvSpPr>
        <p:spPr>
          <a:xfrm>
            <a:off x="60150" y="4212728"/>
            <a:ext cx="2090630" cy="29720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Fire Layers</a:t>
            </a:r>
          </a:p>
        </p:txBody>
      </p:sp>
      <p:sp>
        <p:nvSpPr>
          <p:cNvPr id="45" name="Rectangle: Rounded Corners 44">
            <a:extLst>
              <a:ext uri="{FF2B5EF4-FFF2-40B4-BE49-F238E27FC236}">
                <a16:creationId xmlns:a16="http://schemas.microsoft.com/office/drawing/2014/main" id="{E99580C1-817E-42A8-9A26-1B5720A1BB18}"/>
              </a:ext>
            </a:extLst>
          </p:cNvPr>
          <p:cNvSpPr/>
          <p:nvPr/>
        </p:nvSpPr>
        <p:spPr>
          <a:xfrm>
            <a:off x="63231" y="3134361"/>
            <a:ext cx="2087549" cy="314348"/>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Topographic Diversity</a:t>
            </a:r>
          </a:p>
        </p:txBody>
      </p:sp>
      <p:sp>
        <p:nvSpPr>
          <p:cNvPr id="46" name="Rectangle: Rounded Corners 45">
            <a:extLst>
              <a:ext uri="{FF2B5EF4-FFF2-40B4-BE49-F238E27FC236}">
                <a16:creationId xmlns:a16="http://schemas.microsoft.com/office/drawing/2014/main" id="{8ED4494B-3303-45FC-B7AF-2AEC95B24E6C}"/>
              </a:ext>
            </a:extLst>
          </p:cNvPr>
          <p:cNvSpPr/>
          <p:nvPr/>
        </p:nvSpPr>
        <p:spPr>
          <a:xfrm>
            <a:off x="63999" y="3502490"/>
            <a:ext cx="2086780" cy="297205"/>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NDVI, NBR, NDMI</a:t>
            </a:r>
          </a:p>
        </p:txBody>
      </p:sp>
      <p:sp>
        <p:nvSpPr>
          <p:cNvPr id="47" name="Rectangle: Rounded Corners 46">
            <a:extLst>
              <a:ext uri="{FF2B5EF4-FFF2-40B4-BE49-F238E27FC236}">
                <a16:creationId xmlns:a16="http://schemas.microsoft.com/office/drawing/2014/main" id="{9FB182EE-864F-4A8B-9409-7FC53C941DA3}"/>
              </a:ext>
            </a:extLst>
          </p:cNvPr>
          <p:cNvSpPr/>
          <p:nvPr/>
        </p:nvSpPr>
        <p:spPr>
          <a:xfrm>
            <a:off x="64001" y="1364299"/>
            <a:ext cx="2086779" cy="30606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Elevation</a:t>
            </a:r>
          </a:p>
        </p:txBody>
      </p:sp>
      <p:sp>
        <p:nvSpPr>
          <p:cNvPr id="48" name="Rectangle: Rounded Corners 47">
            <a:extLst>
              <a:ext uri="{FF2B5EF4-FFF2-40B4-BE49-F238E27FC236}">
                <a16:creationId xmlns:a16="http://schemas.microsoft.com/office/drawing/2014/main" id="{07E5C8B0-3846-4E78-A13B-724C070C4E87}"/>
              </a:ext>
            </a:extLst>
          </p:cNvPr>
          <p:cNvSpPr/>
          <p:nvPr/>
        </p:nvSpPr>
        <p:spPr>
          <a:xfrm>
            <a:off x="64000" y="2789647"/>
            <a:ext cx="2086779" cy="30606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CHILI</a:t>
            </a:r>
          </a:p>
        </p:txBody>
      </p:sp>
      <p:sp>
        <p:nvSpPr>
          <p:cNvPr id="49" name="Rectangle: Rounded Corners 48">
            <a:extLst>
              <a:ext uri="{FF2B5EF4-FFF2-40B4-BE49-F238E27FC236}">
                <a16:creationId xmlns:a16="http://schemas.microsoft.com/office/drawing/2014/main" id="{185091DB-58A0-40C0-B5D0-00096C8C1FC2}"/>
              </a:ext>
            </a:extLst>
          </p:cNvPr>
          <p:cNvSpPr/>
          <p:nvPr/>
        </p:nvSpPr>
        <p:spPr>
          <a:xfrm>
            <a:off x="63038" y="1718642"/>
            <a:ext cx="2087740" cy="31492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err="1">
                <a:latin typeface="Century Gothic"/>
                <a:cs typeface="Calibri"/>
              </a:rPr>
              <a:t>Northness</a:t>
            </a:r>
            <a:r>
              <a:rPr lang="en-US" sz="1400">
                <a:latin typeface="Century Gothic"/>
                <a:cs typeface="Calibri"/>
              </a:rPr>
              <a:t>/</a:t>
            </a:r>
            <a:r>
              <a:rPr lang="en-US" sz="1400" err="1">
                <a:latin typeface="Century Gothic"/>
                <a:cs typeface="Calibri"/>
              </a:rPr>
              <a:t>Eastness</a:t>
            </a:r>
            <a:endParaRPr lang="en-US" sz="1400">
              <a:latin typeface="Century Gothic"/>
              <a:cs typeface="Calibri"/>
            </a:endParaRPr>
          </a:p>
        </p:txBody>
      </p:sp>
      <p:sp>
        <p:nvSpPr>
          <p:cNvPr id="32" name="Rectangle: Rounded Corners 31">
            <a:extLst>
              <a:ext uri="{FF2B5EF4-FFF2-40B4-BE49-F238E27FC236}">
                <a16:creationId xmlns:a16="http://schemas.microsoft.com/office/drawing/2014/main" id="{643A74BA-B4F0-4F4B-B3A8-5388D29AC4E0}"/>
              </a:ext>
            </a:extLst>
          </p:cNvPr>
          <p:cNvSpPr/>
          <p:nvPr/>
        </p:nvSpPr>
        <p:spPr>
          <a:xfrm>
            <a:off x="265562" y="5517191"/>
            <a:ext cx="1847353" cy="30606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a:latin typeface="Century Gothic"/>
                <a:cs typeface="Calibri"/>
              </a:rPr>
              <a:t>GCNP </a:t>
            </a:r>
            <a:r>
              <a:rPr lang="en-US" sz="1400" err="1">
                <a:latin typeface="Century Gothic"/>
                <a:cs typeface="Calibri"/>
              </a:rPr>
              <a:t>VegClasses</a:t>
            </a:r>
            <a:endParaRPr lang="en-US" sz="1400">
              <a:latin typeface="Century Gothic"/>
              <a:cs typeface="Calibri"/>
            </a:endParaRPr>
          </a:p>
        </p:txBody>
      </p:sp>
      <p:sp>
        <p:nvSpPr>
          <p:cNvPr id="5" name="Title 4">
            <a:extLst>
              <a:ext uri="{FF2B5EF4-FFF2-40B4-BE49-F238E27FC236}">
                <a16:creationId xmlns:a16="http://schemas.microsoft.com/office/drawing/2014/main" id="{483902A4-42C3-49B7-ADA0-1EB53EF82960}"/>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METHODS: WORKFLOW</a:t>
            </a:r>
          </a:p>
        </p:txBody>
      </p:sp>
      <p:sp>
        <p:nvSpPr>
          <p:cNvPr id="37" name="Rectangle: Rounded Corners 36">
            <a:extLst>
              <a:ext uri="{FF2B5EF4-FFF2-40B4-BE49-F238E27FC236}">
                <a16:creationId xmlns:a16="http://schemas.microsoft.com/office/drawing/2014/main" id="{303D2BF6-E3FA-4A9A-996C-B696BDCCCB33}"/>
              </a:ext>
            </a:extLst>
          </p:cNvPr>
          <p:cNvSpPr/>
          <p:nvPr/>
        </p:nvSpPr>
        <p:spPr>
          <a:xfrm>
            <a:off x="63999" y="2452870"/>
            <a:ext cx="2086779" cy="288346"/>
          </a:xfrm>
          <a:prstGeom prst="roundRect">
            <a:avLst/>
          </a:prstGeom>
          <a:ln>
            <a:solidFill>
              <a:srgbClr val="69A478"/>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err="1">
                <a:latin typeface="Century Gothic"/>
                <a:cs typeface="Calibri"/>
              </a:rPr>
              <a:t>mTPI</a:t>
            </a:r>
            <a:endParaRPr lang="en-US" sz="1400">
              <a:latin typeface="Century Gothic"/>
              <a:cs typeface="Calibri"/>
            </a:endParaRPr>
          </a:p>
        </p:txBody>
      </p:sp>
    </p:spTree>
    <p:extLst>
      <p:ext uri="{BB962C8B-B14F-4D97-AF65-F5344CB8AC3E}">
        <p14:creationId xmlns:p14="http://schemas.microsoft.com/office/powerpoint/2010/main" val="4007725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RESULTS</a:t>
            </a:r>
          </a:p>
        </p:txBody>
      </p:sp>
      <p:sp>
        <p:nvSpPr>
          <p:cNvPr id="2" name="TextBox 1">
            <a:extLst>
              <a:ext uri="{FF2B5EF4-FFF2-40B4-BE49-F238E27FC236}">
                <a16:creationId xmlns:a16="http://schemas.microsoft.com/office/drawing/2014/main" id="{B01ED7D4-FC50-4A4F-B350-861ACF89D9D1}"/>
              </a:ext>
            </a:extLst>
          </p:cNvPr>
          <p:cNvSpPr txBox="1"/>
          <p:nvPr/>
        </p:nvSpPr>
        <p:spPr>
          <a:xfrm>
            <a:off x="1047214" y="1659095"/>
            <a:ext cx="638520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a:latin typeface="Century Gothic"/>
                <a:cs typeface="Calibri"/>
              </a:rPr>
              <a:t>There was </a:t>
            </a:r>
            <a:r>
              <a:rPr lang="en-US" sz="3200" b="1" u="sng">
                <a:latin typeface="Century Gothic"/>
                <a:cs typeface="Calibri"/>
              </a:rPr>
              <a:t>not</a:t>
            </a:r>
            <a:r>
              <a:rPr lang="en-US" sz="3200">
                <a:latin typeface="Century Gothic"/>
                <a:cs typeface="Calibri"/>
              </a:rPr>
              <a:t> a significant correlation between observed mortality and the environmental variables included in the analysis </a:t>
            </a:r>
            <a:endParaRPr lang="en-US" sz="3200">
              <a:cs typeface="Calibri" panose="020F0502020204030204"/>
            </a:endParaRPr>
          </a:p>
          <a:p>
            <a:pPr algn="r"/>
            <a:endParaRPr lang="en-US" sz="3200">
              <a:cs typeface="Calibri" panose="020F0502020204030204"/>
            </a:endParaRPr>
          </a:p>
        </p:txBody>
      </p:sp>
      <p:pic>
        <p:nvPicPr>
          <p:cNvPr id="10" name="Picture 5" descr="A picture containing outdoor, plant, tree&#10;&#10;Description automatically generated">
            <a:extLst>
              <a:ext uri="{FF2B5EF4-FFF2-40B4-BE49-F238E27FC236}">
                <a16:creationId xmlns:a16="http://schemas.microsoft.com/office/drawing/2014/main" id="{AB3309AF-C1A9-DD8B-A628-EFCE62CA0C31}"/>
              </a:ext>
            </a:extLst>
          </p:cNvPr>
          <p:cNvPicPr>
            <a:picLocks noChangeAspect="1"/>
          </p:cNvPicPr>
          <p:nvPr/>
        </p:nvPicPr>
        <p:blipFill>
          <a:blip r:embed="rId3"/>
          <a:stretch>
            <a:fillRect/>
          </a:stretch>
        </p:blipFill>
        <p:spPr>
          <a:xfrm>
            <a:off x="7814366" y="441100"/>
            <a:ext cx="4012556" cy="6031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24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JUNIPER BACKGROUND</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69A478"/>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3" name="TextBox 2">
            <a:extLst>
              <a:ext uri="{FF2B5EF4-FFF2-40B4-BE49-F238E27FC236}">
                <a16:creationId xmlns:a16="http://schemas.microsoft.com/office/drawing/2014/main" id="{1741AEA8-EC10-4CB6-A99D-ECEB560F95ED}"/>
              </a:ext>
            </a:extLst>
          </p:cNvPr>
          <p:cNvSpPr txBox="1"/>
          <p:nvPr/>
        </p:nvSpPr>
        <p:spPr>
          <a:xfrm>
            <a:off x="5297187" y="1113930"/>
            <a:ext cx="694048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rgbClr val="3F3F3F"/>
                </a:solidFill>
                <a:latin typeface="Century Gothic"/>
                <a:cs typeface="Calibri"/>
              </a:rPr>
              <a:t>Junipers are coniferous trees and shrubs </a:t>
            </a:r>
            <a:endParaRPr lang="en-US">
              <a:solidFill>
                <a:srgbClr val="3F3F3F"/>
              </a:solidFill>
              <a:latin typeface="Century Gothic"/>
              <a:cs typeface="Calibri" panose="020F0502020204030204"/>
            </a:endParaRPr>
          </a:p>
          <a:p>
            <a:pPr marL="342900" indent="-342900">
              <a:buFont typeface="Arial"/>
              <a:buChar char="•"/>
            </a:pPr>
            <a:r>
              <a:rPr lang="en-US" sz="2000">
                <a:solidFill>
                  <a:srgbClr val="3F3F3F"/>
                </a:solidFill>
                <a:latin typeface="Century Gothic"/>
                <a:cs typeface="Calibri"/>
              </a:rPr>
              <a:t>Mainly occur on the rims of the canyon from elevations between 3 to 8 thousand feet </a:t>
            </a:r>
          </a:p>
          <a:p>
            <a:pPr marL="342900" indent="-342900">
              <a:buFont typeface="Arial"/>
              <a:buChar char="•"/>
            </a:pPr>
            <a:r>
              <a:rPr lang="en-US" sz="2000">
                <a:solidFill>
                  <a:srgbClr val="3F3F3F"/>
                </a:solidFill>
                <a:latin typeface="Century Gothic"/>
                <a:cs typeface="Calibri"/>
              </a:rPr>
              <a:t>Known as a drought resistant species</a:t>
            </a:r>
          </a:p>
          <a:p>
            <a:pPr marL="342900" indent="-342900">
              <a:buFont typeface="Arial"/>
              <a:buChar char="•"/>
            </a:pPr>
            <a:r>
              <a:rPr lang="en-US" sz="2000">
                <a:solidFill>
                  <a:srgbClr val="3F3F3F"/>
                </a:solidFill>
                <a:latin typeface="Century Gothic"/>
                <a:cs typeface="Calibri"/>
              </a:rPr>
              <a:t>Recording of mass die-off began in 2018</a:t>
            </a:r>
          </a:p>
          <a:p>
            <a:pPr marL="342900" indent="-342900">
              <a:buFont typeface="Arial"/>
              <a:buChar char="•"/>
            </a:pPr>
            <a:r>
              <a:rPr lang="en-US" sz="2000">
                <a:solidFill>
                  <a:srgbClr val="3F3F3F"/>
                </a:solidFill>
                <a:latin typeface="Century Gothic"/>
                <a:cs typeface="Calibri"/>
              </a:rPr>
              <a:t>Native to the area</a:t>
            </a:r>
          </a:p>
          <a:p>
            <a:pPr marL="457200" indent="-457200">
              <a:buFont typeface="Arial"/>
              <a:buChar char="•"/>
            </a:pPr>
            <a:endParaRPr lang="en-US">
              <a:solidFill>
                <a:srgbClr val="3F3F3F"/>
              </a:solidFill>
              <a:latin typeface="Century Gothic"/>
              <a:cs typeface="Calibri"/>
            </a:endParaRPr>
          </a:p>
          <a:p>
            <a:pPr algn="r"/>
            <a:endParaRPr lang="en-US">
              <a:solidFill>
                <a:srgbClr val="3F3F3F"/>
              </a:solidFill>
              <a:latin typeface="Century Gothic"/>
              <a:cs typeface="Calibri"/>
            </a:endParaRPr>
          </a:p>
        </p:txBody>
      </p:sp>
      <p:pic>
        <p:nvPicPr>
          <p:cNvPr id="2" name="Picture 1" descr="Shape&#10;&#10;Description automatically generated">
            <a:extLst>
              <a:ext uri="{FF2B5EF4-FFF2-40B4-BE49-F238E27FC236}">
                <a16:creationId xmlns:a16="http://schemas.microsoft.com/office/drawing/2014/main" id="{BF12A700-06DC-434F-A1C6-936C9B7CF5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45103" y="5104162"/>
            <a:ext cx="3181595" cy="589115"/>
          </a:xfrm>
          <a:prstGeom prst="rect">
            <a:avLst/>
          </a:prstGeom>
          <a:ln>
            <a:noFill/>
          </a:ln>
          <a:effectLst>
            <a:outerShdw blurRad="292100" dist="139700" dir="2700000" algn="tl" rotWithShape="0">
              <a:srgbClr val="333333">
                <a:alpha val="65000"/>
              </a:srgbClr>
            </a:outerShdw>
          </a:effectLst>
        </p:spPr>
      </p:pic>
      <p:pic>
        <p:nvPicPr>
          <p:cNvPr id="5" name="Picture 4" descr="Shape&#10;&#10;Description automatically generated">
            <a:extLst>
              <a:ext uri="{FF2B5EF4-FFF2-40B4-BE49-F238E27FC236}">
                <a16:creationId xmlns:a16="http://schemas.microsoft.com/office/drawing/2014/main" id="{1526B204-76B6-4B66-808A-53F830AE9E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1339" y="3261426"/>
            <a:ext cx="3181595" cy="5891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1EF0149-1FF4-430D-83CA-E9B74A0B9D79}"/>
              </a:ext>
            </a:extLst>
          </p:cNvPr>
          <p:cNvSpPr txBox="1"/>
          <p:nvPr/>
        </p:nvSpPr>
        <p:spPr>
          <a:xfrm>
            <a:off x="5331842" y="5806429"/>
            <a:ext cx="55274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Soils can range from deep, fine-textures to shallow and rocky soils </a:t>
            </a:r>
          </a:p>
        </p:txBody>
      </p:sp>
      <p:sp>
        <p:nvSpPr>
          <p:cNvPr id="13" name="TextBox 12">
            <a:extLst>
              <a:ext uri="{FF2B5EF4-FFF2-40B4-BE49-F238E27FC236}">
                <a16:creationId xmlns:a16="http://schemas.microsoft.com/office/drawing/2014/main" id="{BDD74B1E-EC33-4414-A1C0-90CF9368A4F6}"/>
              </a:ext>
            </a:extLst>
          </p:cNvPr>
          <p:cNvSpPr txBox="1"/>
          <p:nvPr/>
        </p:nvSpPr>
        <p:spPr>
          <a:xfrm>
            <a:off x="5299549" y="3908665"/>
            <a:ext cx="54981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Terrain can vary from gentle valleys and plains to rugged and steep rocky terrain </a:t>
            </a:r>
          </a:p>
        </p:txBody>
      </p:sp>
      <p:sp>
        <p:nvSpPr>
          <p:cNvPr id="14" name="TextBox 13">
            <a:extLst>
              <a:ext uri="{FF2B5EF4-FFF2-40B4-BE49-F238E27FC236}">
                <a16:creationId xmlns:a16="http://schemas.microsoft.com/office/drawing/2014/main" id="{8E01BE02-77F3-4128-BC21-B12EC972CFDC}"/>
              </a:ext>
            </a:extLst>
          </p:cNvPr>
          <p:cNvSpPr txBox="1"/>
          <p:nvPr/>
        </p:nvSpPr>
        <p:spPr>
          <a:xfrm>
            <a:off x="6120876" y="3313532"/>
            <a:ext cx="1561123" cy="594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rgbClr val="FFFFFF"/>
                </a:solidFill>
                <a:latin typeface="Century Gothic"/>
              </a:rPr>
              <a:t>Terrain</a:t>
            </a:r>
          </a:p>
        </p:txBody>
      </p:sp>
      <p:sp>
        <p:nvSpPr>
          <p:cNvPr id="15" name="TextBox 14">
            <a:extLst>
              <a:ext uri="{FF2B5EF4-FFF2-40B4-BE49-F238E27FC236}">
                <a16:creationId xmlns:a16="http://schemas.microsoft.com/office/drawing/2014/main" id="{819B3B27-4BE4-4FA8-992F-9DFB7D6750A4}"/>
              </a:ext>
            </a:extLst>
          </p:cNvPr>
          <p:cNvSpPr txBox="1"/>
          <p:nvPr/>
        </p:nvSpPr>
        <p:spPr>
          <a:xfrm>
            <a:off x="6121748" y="5113860"/>
            <a:ext cx="14927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rgbClr val="FFFFFF"/>
                </a:solidFill>
                <a:latin typeface="Century Gothic"/>
              </a:rPr>
              <a:t>Soils</a:t>
            </a:r>
          </a:p>
        </p:txBody>
      </p:sp>
      <p:pic>
        <p:nvPicPr>
          <p:cNvPr id="6" name="Graphic 7" descr="Plant outline">
            <a:extLst>
              <a:ext uri="{FF2B5EF4-FFF2-40B4-BE49-F238E27FC236}">
                <a16:creationId xmlns:a16="http://schemas.microsoft.com/office/drawing/2014/main" id="{622D3FF1-EB6C-4463-BCD5-B70F936802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8711" y="5076371"/>
            <a:ext cx="652463" cy="652463"/>
          </a:xfrm>
          <a:prstGeom prst="rect">
            <a:avLst/>
          </a:prstGeom>
        </p:spPr>
      </p:pic>
      <p:pic>
        <p:nvPicPr>
          <p:cNvPr id="8" name="Graphic 10" descr="Topography Map outline">
            <a:extLst>
              <a:ext uri="{FF2B5EF4-FFF2-40B4-BE49-F238E27FC236}">
                <a16:creationId xmlns:a16="http://schemas.microsoft.com/office/drawing/2014/main" id="{2D4BF2DB-8D40-4C1E-B872-6C32BF58FE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7575" y="3224667"/>
            <a:ext cx="652463" cy="652463"/>
          </a:xfrm>
          <a:prstGeom prst="rect">
            <a:avLst/>
          </a:prstGeom>
        </p:spPr>
      </p:pic>
      <p:sp>
        <p:nvSpPr>
          <p:cNvPr id="16" name="TextBox 15">
            <a:extLst>
              <a:ext uri="{FF2B5EF4-FFF2-40B4-BE49-F238E27FC236}">
                <a16:creationId xmlns:a16="http://schemas.microsoft.com/office/drawing/2014/main" id="{25302B0D-AEC8-47FE-8162-CDD0189419D1}"/>
              </a:ext>
            </a:extLst>
          </p:cNvPr>
          <p:cNvSpPr txBox="1"/>
          <p:nvPr/>
        </p:nvSpPr>
        <p:spPr>
          <a:xfrm>
            <a:off x="60293" y="6415448"/>
            <a:ext cx="22375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04040"/>
                </a:solidFill>
                <a:latin typeface="Century Gothic"/>
              </a:rPr>
              <a:t>Image credit: Mike Hitchner</a:t>
            </a:r>
            <a:endParaRPr lang="en-US"/>
          </a:p>
        </p:txBody>
      </p:sp>
      <p:pic>
        <p:nvPicPr>
          <p:cNvPr id="11" name="Picture 11">
            <a:extLst>
              <a:ext uri="{FF2B5EF4-FFF2-40B4-BE49-F238E27FC236}">
                <a16:creationId xmlns:a16="http://schemas.microsoft.com/office/drawing/2014/main" id="{50B2DD3F-D313-4931-B790-1F7DD63B4F14}"/>
              </a:ext>
            </a:extLst>
          </p:cNvPr>
          <p:cNvPicPr>
            <a:picLocks noChangeAspect="1"/>
          </p:cNvPicPr>
          <p:nvPr/>
        </p:nvPicPr>
        <p:blipFill>
          <a:blip r:embed="rId8"/>
          <a:stretch>
            <a:fillRect/>
          </a:stretch>
        </p:blipFill>
        <p:spPr>
          <a:xfrm>
            <a:off x="393412" y="879437"/>
            <a:ext cx="4370559" cy="5454638"/>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decorated, fresh&#10;&#10;Description automatically generated">
            <a:extLst>
              <a:ext uri="{FF2B5EF4-FFF2-40B4-BE49-F238E27FC236}">
                <a16:creationId xmlns:a16="http://schemas.microsoft.com/office/drawing/2014/main" id="{9FDD0CD2-9B31-46E8-972A-E3520E5565A8}"/>
              </a:ext>
            </a:extLst>
          </p:cNvPr>
          <p:cNvPicPr>
            <a:picLocks noChangeAspect="1"/>
          </p:cNvPicPr>
          <p:nvPr/>
        </p:nvPicPr>
        <p:blipFill>
          <a:blip r:embed="rId3"/>
          <a:stretch>
            <a:fillRect/>
          </a:stretch>
        </p:blipFill>
        <p:spPr>
          <a:xfrm>
            <a:off x="960900" y="833263"/>
            <a:ext cx="10270376" cy="5777087"/>
          </a:xfrm>
          <a:prstGeom prst="rect">
            <a:avLst/>
          </a:prstGeom>
        </p:spPr>
      </p:pic>
      <p:sp>
        <p:nvSpPr>
          <p:cNvPr id="4" name="TextBox 3">
            <a:extLst>
              <a:ext uri="{FF2B5EF4-FFF2-40B4-BE49-F238E27FC236}">
                <a16:creationId xmlns:a16="http://schemas.microsoft.com/office/drawing/2014/main" id="{541D584F-811B-4C70-B3B6-247B7C031728}"/>
              </a:ext>
            </a:extLst>
          </p:cNvPr>
          <p:cNvSpPr txBox="1"/>
          <p:nvPr/>
        </p:nvSpPr>
        <p:spPr>
          <a:xfrm>
            <a:off x="4676309" y="434760"/>
            <a:ext cx="67352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rPr>
              <a:t>Graduated Symbology - Percent Observed Mortality</a:t>
            </a:r>
            <a:endParaRPr lang="en-US" sz="2000" b="1">
              <a:solidFill>
                <a:srgbClr val="3F3F3F"/>
              </a:solidFill>
              <a:latin typeface="Century Gothic"/>
              <a:cs typeface="Calibri"/>
            </a:endParaRPr>
          </a:p>
        </p:txBody>
      </p:sp>
      <p:sp>
        <p:nvSpPr>
          <p:cNvPr id="6" name="Title 4">
            <a:extLst>
              <a:ext uri="{FF2B5EF4-FFF2-40B4-BE49-F238E27FC236}">
                <a16:creationId xmlns:a16="http://schemas.microsoft.com/office/drawing/2014/main" id="{4E5FBD65-6170-4BD3-8E6A-0B22F818D001}"/>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RESULTS</a:t>
            </a:r>
          </a:p>
        </p:txBody>
      </p:sp>
      <p:sp>
        <p:nvSpPr>
          <p:cNvPr id="3" name="TextBox 2">
            <a:extLst>
              <a:ext uri="{FF2B5EF4-FFF2-40B4-BE49-F238E27FC236}">
                <a16:creationId xmlns:a16="http://schemas.microsoft.com/office/drawing/2014/main" id="{EE4CE391-321F-4850-99B9-F0917BAF2AAE}"/>
              </a:ext>
            </a:extLst>
          </p:cNvPr>
          <p:cNvSpPr txBox="1"/>
          <p:nvPr/>
        </p:nvSpPr>
        <p:spPr>
          <a:xfrm>
            <a:off x="1352550" y="1149350"/>
            <a:ext cx="5651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0 %</a:t>
            </a:r>
          </a:p>
        </p:txBody>
      </p:sp>
      <p:sp>
        <p:nvSpPr>
          <p:cNvPr id="7" name="TextBox 6">
            <a:extLst>
              <a:ext uri="{FF2B5EF4-FFF2-40B4-BE49-F238E27FC236}">
                <a16:creationId xmlns:a16="http://schemas.microsoft.com/office/drawing/2014/main" id="{6288601B-9901-49FB-93A4-27A70D7BD951}"/>
              </a:ext>
            </a:extLst>
          </p:cNvPr>
          <p:cNvSpPr txBox="1"/>
          <p:nvPr/>
        </p:nvSpPr>
        <p:spPr>
          <a:xfrm>
            <a:off x="1325968" y="1407190"/>
            <a:ext cx="9461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1-10 %</a:t>
            </a:r>
          </a:p>
        </p:txBody>
      </p:sp>
      <p:sp>
        <p:nvSpPr>
          <p:cNvPr id="8" name="TextBox 7">
            <a:extLst>
              <a:ext uri="{FF2B5EF4-FFF2-40B4-BE49-F238E27FC236}">
                <a16:creationId xmlns:a16="http://schemas.microsoft.com/office/drawing/2014/main" id="{E9FF207F-50A8-4AE1-8A62-2D66DA84E222}"/>
              </a:ext>
            </a:extLst>
          </p:cNvPr>
          <p:cNvSpPr txBox="1"/>
          <p:nvPr/>
        </p:nvSpPr>
        <p:spPr>
          <a:xfrm>
            <a:off x="1329806" y="1621907"/>
            <a:ext cx="927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11-15 %</a:t>
            </a:r>
          </a:p>
        </p:txBody>
      </p:sp>
      <p:sp>
        <p:nvSpPr>
          <p:cNvPr id="10" name="TextBox 9">
            <a:extLst>
              <a:ext uri="{FF2B5EF4-FFF2-40B4-BE49-F238E27FC236}">
                <a16:creationId xmlns:a16="http://schemas.microsoft.com/office/drawing/2014/main" id="{A710F873-2E71-4B9B-9AA9-60D946FA617C}"/>
              </a:ext>
            </a:extLst>
          </p:cNvPr>
          <p:cNvSpPr txBox="1"/>
          <p:nvPr/>
        </p:nvSpPr>
        <p:spPr>
          <a:xfrm>
            <a:off x="1338667" y="1864388"/>
            <a:ext cx="927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16-20 %</a:t>
            </a:r>
          </a:p>
        </p:txBody>
      </p:sp>
      <p:sp>
        <p:nvSpPr>
          <p:cNvPr id="11" name="TextBox 10">
            <a:extLst>
              <a:ext uri="{FF2B5EF4-FFF2-40B4-BE49-F238E27FC236}">
                <a16:creationId xmlns:a16="http://schemas.microsoft.com/office/drawing/2014/main" id="{36DB8FA3-1A78-4BAF-9542-4D2D041403B6}"/>
              </a:ext>
            </a:extLst>
          </p:cNvPr>
          <p:cNvSpPr txBox="1"/>
          <p:nvPr/>
        </p:nvSpPr>
        <p:spPr>
          <a:xfrm>
            <a:off x="1365248" y="2095498"/>
            <a:ext cx="927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21-30 %</a:t>
            </a:r>
          </a:p>
        </p:txBody>
      </p:sp>
      <p:sp>
        <p:nvSpPr>
          <p:cNvPr id="12" name="TextBox 11">
            <a:extLst>
              <a:ext uri="{FF2B5EF4-FFF2-40B4-BE49-F238E27FC236}">
                <a16:creationId xmlns:a16="http://schemas.microsoft.com/office/drawing/2014/main" id="{1CFF042E-A1A8-4F06-A8AD-2C3A28491F6B}"/>
              </a:ext>
            </a:extLst>
          </p:cNvPr>
          <p:cNvSpPr txBox="1"/>
          <p:nvPr/>
        </p:nvSpPr>
        <p:spPr>
          <a:xfrm>
            <a:off x="1365248" y="2349498"/>
            <a:ext cx="9779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31-45 %</a:t>
            </a:r>
          </a:p>
        </p:txBody>
      </p:sp>
      <p:sp>
        <p:nvSpPr>
          <p:cNvPr id="14" name="TextBox 13">
            <a:extLst>
              <a:ext uri="{FF2B5EF4-FFF2-40B4-BE49-F238E27FC236}">
                <a16:creationId xmlns:a16="http://schemas.microsoft.com/office/drawing/2014/main" id="{B709F839-8AAB-425E-A446-3657A0D57DF0}"/>
              </a:ext>
            </a:extLst>
          </p:cNvPr>
          <p:cNvSpPr txBox="1"/>
          <p:nvPr/>
        </p:nvSpPr>
        <p:spPr>
          <a:xfrm>
            <a:off x="1356388" y="2591981"/>
            <a:ext cx="16944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Sample Point</a:t>
            </a:r>
            <a:endParaRPr lang="en-US">
              <a:solidFill>
                <a:srgbClr val="3F3F3F"/>
              </a:solidFill>
            </a:endParaRPr>
          </a:p>
        </p:txBody>
      </p:sp>
      <p:sp>
        <p:nvSpPr>
          <p:cNvPr id="15" name="TextBox 14">
            <a:extLst>
              <a:ext uri="{FF2B5EF4-FFF2-40B4-BE49-F238E27FC236}">
                <a16:creationId xmlns:a16="http://schemas.microsoft.com/office/drawing/2014/main" id="{C82B703C-E0EE-4375-A110-4C6F96340F43}"/>
              </a:ext>
            </a:extLst>
          </p:cNvPr>
          <p:cNvSpPr txBox="1"/>
          <p:nvPr/>
        </p:nvSpPr>
        <p:spPr>
          <a:xfrm>
            <a:off x="1356388" y="2806700"/>
            <a:ext cx="7337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GCNP</a:t>
            </a:r>
            <a:endParaRPr lang="en-US" sz="1400">
              <a:solidFill>
                <a:srgbClr val="3F3F3F"/>
              </a:solidFill>
              <a:cs typeface="Calibri"/>
            </a:endParaRPr>
          </a:p>
        </p:txBody>
      </p:sp>
      <p:sp>
        <p:nvSpPr>
          <p:cNvPr id="5" name="TextBox 4">
            <a:extLst>
              <a:ext uri="{FF2B5EF4-FFF2-40B4-BE49-F238E27FC236}">
                <a16:creationId xmlns:a16="http://schemas.microsoft.com/office/drawing/2014/main" id="{518D32D2-5253-42F5-A162-F999F82309B4}"/>
              </a:ext>
            </a:extLst>
          </p:cNvPr>
          <p:cNvSpPr txBox="1"/>
          <p:nvPr/>
        </p:nvSpPr>
        <p:spPr>
          <a:xfrm>
            <a:off x="4929255" y="5057912"/>
            <a:ext cx="984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BF9000"/>
                </a:solidFill>
                <a:latin typeface="Century Gothic"/>
                <a:cs typeface="Calibri"/>
              </a:rPr>
              <a:t>Nevada</a:t>
            </a:r>
            <a:endParaRPr lang="en-US"/>
          </a:p>
        </p:txBody>
      </p:sp>
      <p:sp>
        <p:nvSpPr>
          <p:cNvPr id="18" name="TextBox 17">
            <a:extLst>
              <a:ext uri="{FF2B5EF4-FFF2-40B4-BE49-F238E27FC236}">
                <a16:creationId xmlns:a16="http://schemas.microsoft.com/office/drawing/2014/main" id="{DEE2A425-0CA7-4CFA-B0A9-36AEEA3D73A9}"/>
              </a:ext>
            </a:extLst>
          </p:cNvPr>
          <p:cNvSpPr txBox="1"/>
          <p:nvPr/>
        </p:nvSpPr>
        <p:spPr>
          <a:xfrm>
            <a:off x="5990078" y="4945853"/>
            <a:ext cx="984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BF9000"/>
                </a:solidFill>
                <a:latin typeface="Century Gothic"/>
                <a:cs typeface="Calibri"/>
              </a:rPr>
              <a:t>Utah</a:t>
            </a:r>
            <a:endParaRPr lang="en-US"/>
          </a:p>
        </p:txBody>
      </p:sp>
      <p:sp>
        <p:nvSpPr>
          <p:cNvPr id="20" name="TextBox 19">
            <a:extLst>
              <a:ext uri="{FF2B5EF4-FFF2-40B4-BE49-F238E27FC236}">
                <a16:creationId xmlns:a16="http://schemas.microsoft.com/office/drawing/2014/main" id="{3E439372-0CA6-4AB3-B919-2140C3A082D1}"/>
              </a:ext>
            </a:extLst>
          </p:cNvPr>
          <p:cNvSpPr txBox="1"/>
          <p:nvPr/>
        </p:nvSpPr>
        <p:spPr>
          <a:xfrm>
            <a:off x="5990078" y="6066441"/>
            <a:ext cx="984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BF9000"/>
                </a:solidFill>
                <a:latin typeface="Century Gothic"/>
                <a:cs typeface="Calibri"/>
              </a:rPr>
              <a:t>Arizona</a:t>
            </a:r>
            <a:endParaRPr lang="en-US"/>
          </a:p>
        </p:txBody>
      </p:sp>
      <p:sp>
        <p:nvSpPr>
          <p:cNvPr id="22" name="TextBox 21">
            <a:extLst>
              <a:ext uri="{FF2B5EF4-FFF2-40B4-BE49-F238E27FC236}">
                <a16:creationId xmlns:a16="http://schemas.microsoft.com/office/drawing/2014/main" id="{0F2CF519-0953-4B19-9371-02E3BA2561C4}"/>
              </a:ext>
            </a:extLst>
          </p:cNvPr>
          <p:cNvSpPr txBox="1"/>
          <p:nvPr/>
        </p:nvSpPr>
        <p:spPr>
          <a:xfrm>
            <a:off x="4959136" y="6126206"/>
            <a:ext cx="98449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solidFill>
                  <a:srgbClr val="BF9000"/>
                </a:solidFill>
                <a:latin typeface="Century Gothic"/>
                <a:cs typeface="Calibri"/>
              </a:rPr>
              <a:t>California</a:t>
            </a:r>
            <a:endParaRPr lang="en-US" sz="700"/>
          </a:p>
        </p:txBody>
      </p:sp>
      <p:sp>
        <p:nvSpPr>
          <p:cNvPr id="23" name="TextBox 22">
            <a:extLst>
              <a:ext uri="{FF2B5EF4-FFF2-40B4-BE49-F238E27FC236}">
                <a16:creationId xmlns:a16="http://schemas.microsoft.com/office/drawing/2014/main" id="{FB96877E-1A3E-4EAC-98FF-F9907305D482}"/>
              </a:ext>
            </a:extLst>
          </p:cNvPr>
          <p:cNvSpPr txBox="1"/>
          <p:nvPr/>
        </p:nvSpPr>
        <p:spPr>
          <a:xfrm>
            <a:off x="8750298" y="6197599"/>
            <a:ext cx="2921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833C0B"/>
                </a:solidFill>
                <a:latin typeface="Century Gothic"/>
              </a:rPr>
              <a:t>0</a:t>
            </a:r>
            <a:endParaRPr lang="en-US" sz="1000">
              <a:solidFill>
                <a:srgbClr val="833C0B"/>
              </a:solidFill>
            </a:endParaRPr>
          </a:p>
        </p:txBody>
      </p:sp>
      <p:sp>
        <p:nvSpPr>
          <p:cNvPr id="24" name="TextBox 23">
            <a:extLst>
              <a:ext uri="{FF2B5EF4-FFF2-40B4-BE49-F238E27FC236}">
                <a16:creationId xmlns:a16="http://schemas.microsoft.com/office/drawing/2014/main" id="{829E2F47-2F85-4810-9D10-D975602B0064}"/>
              </a:ext>
            </a:extLst>
          </p:cNvPr>
          <p:cNvSpPr txBox="1"/>
          <p:nvPr/>
        </p:nvSpPr>
        <p:spPr>
          <a:xfrm>
            <a:off x="9226548" y="6197598"/>
            <a:ext cx="330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833C0B"/>
                </a:solidFill>
                <a:latin typeface="Century Gothic"/>
              </a:rPr>
              <a:t>10</a:t>
            </a:r>
            <a:endParaRPr lang="en-US" sz="1000">
              <a:solidFill>
                <a:srgbClr val="833C0B"/>
              </a:solidFill>
            </a:endParaRPr>
          </a:p>
        </p:txBody>
      </p:sp>
      <p:sp>
        <p:nvSpPr>
          <p:cNvPr id="25" name="TextBox 24">
            <a:extLst>
              <a:ext uri="{FF2B5EF4-FFF2-40B4-BE49-F238E27FC236}">
                <a16:creationId xmlns:a16="http://schemas.microsoft.com/office/drawing/2014/main" id="{A3BB2EF4-9D56-42C2-A2EF-4363B356F4D4}"/>
              </a:ext>
            </a:extLst>
          </p:cNvPr>
          <p:cNvSpPr txBox="1"/>
          <p:nvPr/>
        </p:nvSpPr>
        <p:spPr>
          <a:xfrm>
            <a:off x="9690098" y="6197598"/>
            <a:ext cx="355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833C0B"/>
                </a:solidFill>
                <a:latin typeface="Century Gothic"/>
              </a:rPr>
              <a:t>20</a:t>
            </a:r>
            <a:endParaRPr lang="en-US" sz="1000">
              <a:solidFill>
                <a:srgbClr val="833C0B"/>
              </a:solidFill>
            </a:endParaRPr>
          </a:p>
        </p:txBody>
      </p:sp>
      <p:sp>
        <p:nvSpPr>
          <p:cNvPr id="26" name="TextBox 25">
            <a:extLst>
              <a:ext uri="{FF2B5EF4-FFF2-40B4-BE49-F238E27FC236}">
                <a16:creationId xmlns:a16="http://schemas.microsoft.com/office/drawing/2014/main" id="{C4EA95AC-989B-4898-B575-761A5279DC0F}"/>
              </a:ext>
            </a:extLst>
          </p:cNvPr>
          <p:cNvSpPr txBox="1"/>
          <p:nvPr/>
        </p:nvSpPr>
        <p:spPr>
          <a:xfrm>
            <a:off x="10642598" y="6197598"/>
            <a:ext cx="520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833C0B"/>
                </a:solidFill>
                <a:latin typeface="Century Gothic"/>
              </a:rPr>
              <a:t>40 mi</a:t>
            </a:r>
            <a:endParaRPr lang="en-US" sz="1000">
              <a:solidFill>
                <a:srgbClr val="833C0B"/>
              </a:solidFill>
            </a:endParaRPr>
          </a:p>
        </p:txBody>
      </p:sp>
      <p:sp>
        <p:nvSpPr>
          <p:cNvPr id="27" name="TextBox 26">
            <a:extLst>
              <a:ext uri="{FF2B5EF4-FFF2-40B4-BE49-F238E27FC236}">
                <a16:creationId xmlns:a16="http://schemas.microsoft.com/office/drawing/2014/main" id="{BBCA10A4-4AF9-48D7-9582-03EA1EB04DEE}"/>
              </a:ext>
            </a:extLst>
          </p:cNvPr>
          <p:cNvSpPr txBox="1"/>
          <p:nvPr/>
        </p:nvSpPr>
        <p:spPr>
          <a:xfrm>
            <a:off x="2079548" y="1100321"/>
            <a:ext cx="8198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Smaller</a:t>
            </a:r>
          </a:p>
        </p:txBody>
      </p:sp>
      <p:sp>
        <p:nvSpPr>
          <p:cNvPr id="28" name="TextBox 27">
            <a:extLst>
              <a:ext uri="{FF2B5EF4-FFF2-40B4-BE49-F238E27FC236}">
                <a16:creationId xmlns:a16="http://schemas.microsoft.com/office/drawing/2014/main" id="{768FF829-4F1A-4C07-94E7-352ACF31F501}"/>
              </a:ext>
            </a:extLst>
          </p:cNvPr>
          <p:cNvSpPr txBox="1"/>
          <p:nvPr/>
        </p:nvSpPr>
        <p:spPr>
          <a:xfrm>
            <a:off x="2094907" y="2345807"/>
            <a:ext cx="8641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Larger</a:t>
            </a:r>
            <a:endParaRPr lang="en-US" sz="1400">
              <a:solidFill>
                <a:srgbClr val="3F3F3F"/>
              </a:solidFill>
            </a:endParaRPr>
          </a:p>
        </p:txBody>
      </p:sp>
      <p:cxnSp>
        <p:nvCxnSpPr>
          <p:cNvPr id="29" name="Straight Arrow Connector 28">
            <a:extLst>
              <a:ext uri="{FF2B5EF4-FFF2-40B4-BE49-F238E27FC236}">
                <a16:creationId xmlns:a16="http://schemas.microsoft.com/office/drawing/2014/main" id="{C27470BF-65A4-4E12-9BD1-03210DCDAB97}"/>
              </a:ext>
            </a:extLst>
          </p:cNvPr>
          <p:cNvCxnSpPr/>
          <p:nvPr/>
        </p:nvCxnSpPr>
        <p:spPr>
          <a:xfrm>
            <a:off x="2485656" y="1382085"/>
            <a:ext cx="0" cy="101688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329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9C8C4C2E-5262-4719-8A21-EA5B6BD52419}"/>
              </a:ext>
            </a:extLst>
          </p:cNvPr>
          <p:cNvPicPr>
            <a:picLocks noChangeAspect="1"/>
          </p:cNvPicPr>
          <p:nvPr/>
        </p:nvPicPr>
        <p:blipFill>
          <a:blip r:embed="rId3"/>
          <a:stretch>
            <a:fillRect/>
          </a:stretch>
        </p:blipFill>
        <p:spPr>
          <a:xfrm>
            <a:off x="938173" y="796155"/>
            <a:ext cx="10321514" cy="5805852"/>
          </a:xfrm>
          <a:prstGeom prst="rect">
            <a:avLst/>
          </a:prstGeom>
        </p:spPr>
      </p:pic>
      <p:sp>
        <p:nvSpPr>
          <p:cNvPr id="3" name="TextBox 2">
            <a:extLst>
              <a:ext uri="{FF2B5EF4-FFF2-40B4-BE49-F238E27FC236}">
                <a16:creationId xmlns:a16="http://schemas.microsoft.com/office/drawing/2014/main" id="{DA060280-9AD0-4B0C-85B8-239262D638EE}"/>
              </a:ext>
            </a:extLst>
          </p:cNvPr>
          <p:cNvSpPr txBox="1"/>
          <p:nvPr/>
        </p:nvSpPr>
        <p:spPr>
          <a:xfrm>
            <a:off x="3795968" y="396082"/>
            <a:ext cx="75900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rPr>
              <a:t>Percent Mortality Optimized Hotspot Analysis and Heat Map</a:t>
            </a:r>
            <a:endParaRPr lang="en-US" sz="2000" b="1">
              <a:solidFill>
                <a:srgbClr val="3F3F3F"/>
              </a:solidFill>
              <a:latin typeface="Century Gothic"/>
              <a:cs typeface="Calibri"/>
            </a:endParaRPr>
          </a:p>
        </p:txBody>
      </p:sp>
      <p:sp>
        <p:nvSpPr>
          <p:cNvPr id="5" name="Title 4">
            <a:extLst>
              <a:ext uri="{FF2B5EF4-FFF2-40B4-BE49-F238E27FC236}">
                <a16:creationId xmlns:a16="http://schemas.microsoft.com/office/drawing/2014/main" id="{AF22FB47-5F4C-4F7B-904D-1D1A34F218D0}"/>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F3F3F"/>
                </a:solidFill>
                <a:latin typeface="Century Gothic" panose="020F0302020204030204"/>
              </a:rPr>
              <a:t>RESULTS</a:t>
            </a:r>
          </a:p>
        </p:txBody>
      </p:sp>
      <p:sp>
        <p:nvSpPr>
          <p:cNvPr id="4" name="TextBox 3">
            <a:extLst>
              <a:ext uri="{FF2B5EF4-FFF2-40B4-BE49-F238E27FC236}">
                <a16:creationId xmlns:a16="http://schemas.microsoft.com/office/drawing/2014/main" id="{771A013A-88FE-4B69-A5F6-8925D034D3C9}"/>
              </a:ext>
            </a:extLst>
          </p:cNvPr>
          <p:cNvSpPr txBox="1"/>
          <p:nvPr/>
        </p:nvSpPr>
        <p:spPr>
          <a:xfrm>
            <a:off x="4937337" y="5036553"/>
            <a:ext cx="9844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BF9000"/>
                </a:solidFill>
                <a:latin typeface="Century Gothic"/>
                <a:cs typeface="Calibri"/>
              </a:rPr>
              <a:t>Nevada</a:t>
            </a:r>
            <a:endParaRPr lang="en-US" sz="1200"/>
          </a:p>
        </p:txBody>
      </p:sp>
      <p:sp>
        <p:nvSpPr>
          <p:cNvPr id="8" name="TextBox 7">
            <a:extLst>
              <a:ext uri="{FF2B5EF4-FFF2-40B4-BE49-F238E27FC236}">
                <a16:creationId xmlns:a16="http://schemas.microsoft.com/office/drawing/2014/main" id="{17FB0A7B-B669-47FC-8C7C-518B4F34B559}"/>
              </a:ext>
            </a:extLst>
          </p:cNvPr>
          <p:cNvSpPr txBox="1"/>
          <p:nvPr/>
        </p:nvSpPr>
        <p:spPr>
          <a:xfrm>
            <a:off x="5998160" y="4924494"/>
            <a:ext cx="9844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BF9000"/>
                </a:solidFill>
                <a:latin typeface="Century Gothic"/>
                <a:cs typeface="Calibri"/>
              </a:rPr>
              <a:t>Utah</a:t>
            </a:r>
            <a:endParaRPr lang="en-US" sz="1200"/>
          </a:p>
        </p:txBody>
      </p:sp>
      <p:sp>
        <p:nvSpPr>
          <p:cNvPr id="10" name="TextBox 9">
            <a:extLst>
              <a:ext uri="{FF2B5EF4-FFF2-40B4-BE49-F238E27FC236}">
                <a16:creationId xmlns:a16="http://schemas.microsoft.com/office/drawing/2014/main" id="{C308B475-78E1-426B-8E14-640AAC3BB8EC}"/>
              </a:ext>
            </a:extLst>
          </p:cNvPr>
          <p:cNvSpPr txBox="1"/>
          <p:nvPr/>
        </p:nvSpPr>
        <p:spPr>
          <a:xfrm>
            <a:off x="5998160" y="6045082"/>
            <a:ext cx="9844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BF9000"/>
                </a:solidFill>
                <a:latin typeface="Century Gothic"/>
                <a:cs typeface="Calibri"/>
              </a:rPr>
              <a:t>Arizona</a:t>
            </a:r>
            <a:endParaRPr lang="en-US" sz="1200"/>
          </a:p>
        </p:txBody>
      </p:sp>
      <p:sp>
        <p:nvSpPr>
          <p:cNvPr id="12" name="TextBox 11">
            <a:extLst>
              <a:ext uri="{FF2B5EF4-FFF2-40B4-BE49-F238E27FC236}">
                <a16:creationId xmlns:a16="http://schemas.microsoft.com/office/drawing/2014/main" id="{961DC95B-94CA-4A19-B6E7-90A62B3D3157}"/>
              </a:ext>
            </a:extLst>
          </p:cNvPr>
          <p:cNvSpPr txBox="1"/>
          <p:nvPr/>
        </p:nvSpPr>
        <p:spPr>
          <a:xfrm>
            <a:off x="5011520" y="6060545"/>
            <a:ext cx="9844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BF9000"/>
                </a:solidFill>
                <a:latin typeface="Century Gothic"/>
                <a:cs typeface="Calibri"/>
              </a:rPr>
              <a:t>California</a:t>
            </a:r>
            <a:endParaRPr lang="en-US" sz="1000"/>
          </a:p>
        </p:txBody>
      </p:sp>
      <p:sp>
        <p:nvSpPr>
          <p:cNvPr id="13" name="TextBox 12">
            <a:extLst>
              <a:ext uri="{FF2B5EF4-FFF2-40B4-BE49-F238E27FC236}">
                <a16:creationId xmlns:a16="http://schemas.microsoft.com/office/drawing/2014/main" id="{8282E4C3-1088-4497-B7BC-30D1F2AF801F}"/>
              </a:ext>
            </a:extLst>
          </p:cNvPr>
          <p:cNvSpPr txBox="1"/>
          <p:nvPr/>
        </p:nvSpPr>
        <p:spPr>
          <a:xfrm>
            <a:off x="8741360" y="6206038"/>
            <a:ext cx="29176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3F3F3F"/>
                </a:solidFill>
                <a:latin typeface="Century Gothic"/>
                <a:cs typeface="Calibri"/>
              </a:rPr>
              <a:t>0</a:t>
            </a:r>
            <a:endParaRPr lang="en-US">
              <a:solidFill>
                <a:srgbClr val="3F3F3F"/>
              </a:solidFill>
            </a:endParaRPr>
          </a:p>
        </p:txBody>
      </p:sp>
      <p:sp>
        <p:nvSpPr>
          <p:cNvPr id="15" name="TextBox 14">
            <a:extLst>
              <a:ext uri="{FF2B5EF4-FFF2-40B4-BE49-F238E27FC236}">
                <a16:creationId xmlns:a16="http://schemas.microsoft.com/office/drawing/2014/main" id="{2D113C49-A027-467C-9277-9CEB94CBB167}"/>
              </a:ext>
            </a:extLst>
          </p:cNvPr>
          <p:cNvSpPr txBox="1"/>
          <p:nvPr/>
        </p:nvSpPr>
        <p:spPr>
          <a:xfrm>
            <a:off x="9233196" y="6206038"/>
            <a:ext cx="29176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3F3F3F"/>
                </a:solidFill>
                <a:latin typeface="Century Gothic"/>
                <a:cs typeface="Calibri"/>
              </a:rPr>
              <a:t>9</a:t>
            </a:r>
            <a:endParaRPr lang="en-US">
              <a:solidFill>
                <a:srgbClr val="3F3F3F"/>
              </a:solidFill>
            </a:endParaRPr>
          </a:p>
        </p:txBody>
      </p:sp>
      <p:sp>
        <p:nvSpPr>
          <p:cNvPr id="16" name="TextBox 15">
            <a:extLst>
              <a:ext uri="{FF2B5EF4-FFF2-40B4-BE49-F238E27FC236}">
                <a16:creationId xmlns:a16="http://schemas.microsoft.com/office/drawing/2014/main" id="{E46D5CA6-4B46-4D0F-954D-EF01A52E1114}"/>
              </a:ext>
            </a:extLst>
          </p:cNvPr>
          <p:cNvSpPr txBox="1"/>
          <p:nvPr/>
        </p:nvSpPr>
        <p:spPr>
          <a:xfrm>
            <a:off x="9690396" y="6206037"/>
            <a:ext cx="3887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3F3F3F"/>
                </a:solidFill>
                <a:latin typeface="Century Gothic"/>
                <a:cs typeface="Calibri"/>
              </a:rPr>
              <a:t>18</a:t>
            </a:r>
            <a:endParaRPr lang="en-US">
              <a:solidFill>
                <a:srgbClr val="3F3F3F"/>
              </a:solidFill>
            </a:endParaRPr>
          </a:p>
        </p:txBody>
      </p:sp>
      <p:sp>
        <p:nvSpPr>
          <p:cNvPr id="17" name="TextBox 16">
            <a:extLst>
              <a:ext uri="{FF2B5EF4-FFF2-40B4-BE49-F238E27FC236}">
                <a16:creationId xmlns:a16="http://schemas.microsoft.com/office/drawing/2014/main" id="{273FA445-0949-4F15-9A88-B29425AD3BB8}"/>
              </a:ext>
            </a:extLst>
          </p:cNvPr>
          <p:cNvSpPr txBox="1"/>
          <p:nvPr/>
        </p:nvSpPr>
        <p:spPr>
          <a:xfrm>
            <a:off x="10653286" y="6206036"/>
            <a:ext cx="47187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3F3F3F"/>
                </a:solidFill>
                <a:latin typeface="Century Gothic"/>
                <a:cs typeface="Calibri"/>
              </a:rPr>
              <a:t>36 mi</a:t>
            </a:r>
            <a:endParaRPr lang="en-US">
              <a:solidFill>
                <a:srgbClr val="3F3F3F"/>
              </a:solidFill>
            </a:endParaRPr>
          </a:p>
        </p:txBody>
      </p:sp>
      <p:sp>
        <p:nvSpPr>
          <p:cNvPr id="19" name="TextBox 18">
            <a:extLst>
              <a:ext uri="{FF2B5EF4-FFF2-40B4-BE49-F238E27FC236}">
                <a16:creationId xmlns:a16="http://schemas.microsoft.com/office/drawing/2014/main" id="{760B24BF-B23D-46C8-9349-C48B5ACBDF26}"/>
              </a:ext>
            </a:extLst>
          </p:cNvPr>
          <p:cNvSpPr txBox="1"/>
          <p:nvPr/>
        </p:nvSpPr>
        <p:spPr>
          <a:xfrm>
            <a:off x="1030338" y="1084045"/>
            <a:ext cx="17229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Cold Spot </a:t>
            </a:r>
            <a:r>
              <a:rPr lang="en-US" sz="1200">
                <a:solidFill>
                  <a:srgbClr val="3F3F3F"/>
                </a:solidFill>
                <a:latin typeface="Century Gothic"/>
                <a:cs typeface="Calibri"/>
              </a:rPr>
              <a:t>99%</a:t>
            </a:r>
            <a:endParaRPr lang="en-US" sz="1200">
              <a:solidFill>
                <a:srgbClr val="3F3F3F"/>
              </a:solidFill>
              <a:latin typeface="Century Gothic"/>
            </a:endParaRPr>
          </a:p>
        </p:txBody>
      </p:sp>
      <p:sp>
        <p:nvSpPr>
          <p:cNvPr id="20" name="TextBox 19">
            <a:extLst>
              <a:ext uri="{FF2B5EF4-FFF2-40B4-BE49-F238E27FC236}">
                <a16:creationId xmlns:a16="http://schemas.microsoft.com/office/drawing/2014/main" id="{10B3F86A-392F-4FEC-BEFA-21C270CF6C1C}"/>
              </a:ext>
            </a:extLst>
          </p:cNvPr>
          <p:cNvSpPr txBox="1"/>
          <p:nvPr/>
        </p:nvSpPr>
        <p:spPr>
          <a:xfrm>
            <a:off x="1207547" y="1392711"/>
            <a:ext cx="5888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95%</a:t>
            </a:r>
          </a:p>
        </p:txBody>
      </p:sp>
      <p:sp>
        <p:nvSpPr>
          <p:cNvPr id="21" name="TextBox 20">
            <a:extLst>
              <a:ext uri="{FF2B5EF4-FFF2-40B4-BE49-F238E27FC236}">
                <a16:creationId xmlns:a16="http://schemas.microsoft.com/office/drawing/2014/main" id="{C39DDA6F-41F9-4CE2-A27D-0D6B96338541}"/>
              </a:ext>
            </a:extLst>
          </p:cNvPr>
          <p:cNvSpPr txBox="1"/>
          <p:nvPr/>
        </p:nvSpPr>
        <p:spPr>
          <a:xfrm>
            <a:off x="1163245" y="1652080"/>
            <a:ext cx="6774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90%</a:t>
            </a:r>
            <a:endParaRPr lang="en-US" sz="1400">
              <a:solidFill>
                <a:srgbClr val="3F3F3F"/>
              </a:solidFill>
            </a:endParaRPr>
          </a:p>
        </p:txBody>
      </p:sp>
      <p:sp>
        <p:nvSpPr>
          <p:cNvPr id="22" name="TextBox 21">
            <a:extLst>
              <a:ext uri="{FF2B5EF4-FFF2-40B4-BE49-F238E27FC236}">
                <a16:creationId xmlns:a16="http://schemas.microsoft.com/office/drawing/2014/main" id="{584588B3-65A6-45E8-91C0-1B6443424EF3}"/>
              </a:ext>
            </a:extLst>
          </p:cNvPr>
          <p:cNvSpPr txBox="1"/>
          <p:nvPr/>
        </p:nvSpPr>
        <p:spPr>
          <a:xfrm>
            <a:off x="1136661" y="1876815"/>
            <a:ext cx="14271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Insignificant</a:t>
            </a:r>
            <a:endParaRPr lang="en-US">
              <a:solidFill>
                <a:srgbClr val="3F3F3F"/>
              </a:solidFill>
            </a:endParaRPr>
          </a:p>
        </p:txBody>
      </p:sp>
      <p:sp>
        <p:nvSpPr>
          <p:cNvPr id="23" name="TextBox 22">
            <a:extLst>
              <a:ext uri="{FF2B5EF4-FFF2-40B4-BE49-F238E27FC236}">
                <a16:creationId xmlns:a16="http://schemas.microsoft.com/office/drawing/2014/main" id="{F4BF2B9D-7D13-405F-880E-3E4A585CE73E}"/>
              </a:ext>
            </a:extLst>
          </p:cNvPr>
          <p:cNvSpPr txBox="1"/>
          <p:nvPr/>
        </p:nvSpPr>
        <p:spPr>
          <a:xfrm>
            <a:off x="1144394" y="2127001"/>
            <a:ext cx="7128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90%</a:t>
            </a:r>
            <a:endParaRPr lang="en-US" sz="1400">
              <a:solidFill>
                <a:srgbClr val="3F3F3F"/>
              </a:solidFill>
              <a:cs typeface="Calibri"/>
            </a:endParaRPr>
          </a:p>
        </p:txBody>
      </p:sp>
      <p:sp>
        <p:nvSpPr>
          <p:cNvPr id="24" name="TextBox 23">
            <a:extLst>
              <a:ext uri="{FF2B5EF4-FFF2-40B4-BE49-F238E27FC236}">
                <a16:creationId xmlns:a16="http://schemas.microsoft.com/office/drawing/2014/main" id="{408BC9E6-EA51-4C49-AB45-6DF881D179E6}"/>
              </a:ext>
            </a:extLst>
          </p:cNvPr>
          <p:cNvSpPr txBox="1"/>
          <p:nvPr/>
        </p:nvSpPr>
        <p:spPr>
          <a:xfrm>
            <a:off x="1179836" y="2393297"/>
            <a:ext cx="6331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95%</a:t>
            </a:r>
            <a:endParaRPr lang="en-US" sz="1400">
              <a:solidFill>
                <a:srgbClr val="3F3F3F"/>
              </a:solidFill>
            </a:endParaRPr>
          </a:p>
        </p:txBody>
      </p:sp>
      <p:sp>
        <p:nvSpPr>
          <p:cNvPr id="25" name="TextBox 24">
            <a:extLst>
              <a:ext uri="{FF2B5EF4-FFF2-40B4-BE49-F238E27FC236}">
                <a16:creationId xmlns:a16="http://schemas.microsoft.com/office/drawing/2014/main" id="{83AD6B6E-F4CA-45AB-859F-B91ABDE181D9}"/>
              </a:ext>
            </a:extLst>
          </p:cNvPr>
          <p:cNvSpPr txBox="1"/>
          <p:nvPr/>
        </p:nvSpPr>
        <p:spPr>
          <a:xfrm>
            <a:off x="1135533" y="2668454"/>
            <a:ext cx="14217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Hot Spot </a:t>
            </a:r>
            <a:r>
              <a:rPr lang="en-US" sz="1200">
                <a:solidFill>
                  <a:srgbClr val="3F3F3F"/>
                </a:solidFill>
                <a:latin typeface="Century Gothic"/>
                <a:cs typeface="Calibri"/>
              </a:rPr>
              <a:t>99%</a:t>
            </a:r>
            <a:endParaRPr lang="en-US" sz="1200">
              <a:solidFill>
                <a:srgbClr val="3F3F3F"/>
              </a:solidFill>
              <a:cs typeface="Calibri"/>
            </a:endParaRPr>
          </a:p>
        </p:txBody>
      </p:sp>
      <p:sp>
        <p:nvSpPr>
          <p:cNvPr id="29" name="TextBox 28">
            <a:extLst>
              <a:ext uri="{FF2B5EF4-FFF2-40B4-BE49-F238E27FC236}">
                <a16:creationId xmlns:a16="http://schemas.microsoft.com/office/drawing/2014/main" id="{D3AB94E3-E74A-4A81-A6E5-0ACB27195CC0}"/>
              </a:ext>
            </a:extLst>
          </p:cNvPr>
          <p:cNvSpPr txBox="1"/>
          <p:nvPr/>
        </p:nvSpPr>
        <p:spPr>
          <a:xfrm>
            <a:off x="1150188" y="3363109"/>
            <a:ext cx="8409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GCNP</a:t>
            </a:r>
            <a:endParaRPr lang="en-US">
              <a:solidFill>
                <a:srgbClr val="3F3F3F"/>
              </a:solidFill>
            </a:endParaRPr>
          </a:p>
        </p:txBody>
      </p:sp>
      <p:sp>
        <p:nvSpPr>
          <p:cNvPr id="31" name="TextBox 30">
            <a:extLst>
              <a:ext uri="{FF2B5EF4-FFF2-40B4-BE49-F238E27FC236}">
                <a16:creationId xmlns:a16="http://schemas.microsoft.com/office/drawing/2014/main" id="{87A05280-A3B6-4CDF-A7A4-CD07081C1EA5}"/>
              </a:ext>
            </a:extLst>
          </p:cNvPr>
          <p:cNvSpPr txBox="1"/>
          <p:nvPr/>
        </p:nvSpPr>
        <p:spPr>
          <a:xfrm>
            <a:off x="870850" y="3121952"/>
            <a:ext cx="17229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a:rPr>
              <a:t>Heat Map</a:t>
            </a:r>
            <a:endParaRPr lang="en-US"/>
          </a:p>
        </p:txBody>
      </p:sp>
    </p:spTree>
    <p:extLst>
      <p:ext uri="{BB962C8B-B14F-4D97-AF65-F5344CB8AC3E}">
        <p14:creationId xmlns:p14="http://schemas.microsoft.com/office/powerpoint/2010/main" val="2564191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A83D9C14-7698-4DF9-B52F-9C5F5467BC24}"/>
              </a:ext>
            </a:extLst>
          </p:cNvPr>
          <p:cNvPicPr>
            <a:picLocks noChangeAspect="1"/>
          </p:cNvPicPr>
          <p:nvPr/>
        </p:nvPicPr>
        <p:blipFill>
          <a:blip r:embed="rId3"/>
          <a:stretch>
            <a:fillRect/>
          </a:stretch>
        </p:blipFill>
        <p:spPr>
          <a:xfrm>
            <a:off x="3716338" y="83848"/>
            <a:ext cx="8347072" cy="6452179"/>
          </a:xfrm>
          <a:prstGeom prst="rect">
            <a:avLst/>
          </a:prstGeom>
        </p:spPr>
      </p:pic>
      <p:sp>
        <p:nvSpPr>
          <p:cNvPr id="3" name="TextBox 2">
            <a:extLst>
              <a:ext uri="{FF2B5EF4-FFF2-40B4-BE49-F238E27FC236}">
                <a16:creationId xmlns:a16="http://schemas.microsoft.com/office/drawing/2014/main" id="{CEDADA45-B9A2-47DB-8F00-6DD551384D4D}"/>
              </a:ext>
            </a:extLst>
          </p:cNvPr>
          <p:cNvSpPr txBox="1"/>
          <p:nvPr/>
        </p:nvSpPr>
        <p:spPr>
          <a:xfrm>
            <a:off x="343590" y="1326115"/>
            <a:ext cx="321151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Century Gothic"/>
              </a:rPr>
              <a:t>Colorado DEVELOP Team - Grand Canyon (Orange) </a:t>
            </a:r>
            <a:endParaRPr lang="en-US">
              <a:cs typeface="Calibri" panose="020F0502020204030204"/>
            </a:endParaRPr>
          </a:p>
          <a:p>
            <a:pPr marL="742950" lvl="1" indent="-285750">
              <a:buFont typeface="Arial"/>
              <a:buChar char="•"/>
            </a:pPr>
            <a:r>
              <a:rPr lang="en-US">
                <a:latin typeface="Century Gothic"/>
              </a:rPr>
              <a:t>Approximate study area mortality: </a:t>
            </a:r>
            <a:r>
              <a:rPr lang="en-US" b="1">
                <a:latin typeface="Century Gothic"/>
              </a:rPr>
              <a:t>6.60%</a:t>
            </a:r>
          </a:p>
          <a:p>
            <a:pPr marL="285750" indent="-285750">
              <a:buFont typeface="Arial"/>
              <a:buChar char="•"/>
            </a:pPr>
            <a:endParaRPr lang="en-US">
              <a:latin typeface="Century Gothic"/>
            </a:endParaRPr>
          </a:p>
          <a:p>
            <a:pPr marL="285750" indent="-285750">
              <a:buFont typeface="Arial"/>
              <a:buChar char="•"/>
            </a:pPr>
            <a:r>
              <a:rPr lang="en-US">
                <a:latin typeface="Century Gothic"/>
              </a:rPr>
              <a:t>Goddard DEVELOP Team - Arizona (Purple)</a:t>
            </a:r>
            <a:endParaRPr lang="en-US"/>
          </a:p>
          <a:p>
            <a:pPr marL="742950" lvl="1" indent="-285750">
              <a:buFont typeface="Arial"/>
              <a:buChar char="•"/>
            </a:pPr>
            <a:r>
              <a:rPr lang="en-US" b="1">
                <a:latin typeface="Century Gothic"/>
              </a:rPr>
              <a:t>42.57%</a:t>
            </a:r>
            <a:r>
              <a:rPr lang="en-US">
                <a:latin typeface="Century Gothic"/>
              </a:rPr>
              <a:t> Mortality within study area</a:t>
            </a:r>
          </a:p>
          <a:p>
            <a:pPr marL="742950" lvl="1" indent="-285750">
              <a:buFont typeface="Arial"/>
              <a:buChar char="•"/>
            </a:pPr>
            <a:endParaRPr lang="en-US">
              <a:latin typeface="Century Gothic"/>
            </a:endParaRPr>
          </a:p>
          <a:p>
            <a:pPr marL="742950" lvl="1" indent="-285750">
              <a:buFont typeface="Arial"/>
              <a:buChar char="•"/>
            </a:pPr>
            <a:endParaRPr lang="en-US">
              <a:latin typeface="Century Gothic"/>
            </a:endParaRPr>
          </a:p>
        </p:txBody>
      </p:sp>
      <p:sp>
        <p:nvSpPr>
          <p:cNvPr id="5" name="Title 4">
            <a:extLst>
              <a:ext uri="{FF2B5EF4-FFF2-40B4-BE49-F238E27FC236}">
                <a16:creationId xmlns:a16="http://schemas.microsoft.com/office/drawing/2014/main" id="{EC850F84-D986-4E04-AE4A-66E4A3A0F2E6}"/>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RESULTS</a:t>
            </a:r>
          </a:p>
        </p:txBody>
      </p:sp>
      <p:sp>
        <p:nvSpPr>
          <p:cNvPr id="4" name="TextBox 3">
            <a:extLst>
              <a:ext uri="{FF2B5EF4-FFF2-40B4-BE49-F238E27FC236}">
                <a16:creationId xmlns:a16="http://schemas.microsoft.com/office/drawing/2014/main" id="{79982B11-5E20-43D0-8FA6-78E3DE66FFAF}"/>
              </a:ext>
            </a:extLst>
          </p:cNvPr>
          <p:cNvSpPr txBox="1"/>
          <p:nvPr/>
        </p:nvSpPr>
        <p:spPr>
          <a:xfrm>
            <a:off x="7516319" y="284998"/>
            <a:ext cx="20602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BF9000"/>
                </a:solidFill>
                <a:latin typeface="Century Gothic"/>
                <a:cs typeface="Calibri"/>
              </a:rPr>
              <a:t>CO Study Area</a:t>
            </a:r>
          </a:p>
        </p:txBody>
      </p:sp>
      <p:sp>
        <p:nvSpPr>
          <p:cNvPr id="6" name="TextBox 5">
            <a:extLst>
              <a:ext uri="{FF2B5EF4-FFF2-40B4-BE49-F238E27FC236}">
                <a16:creationId xmlns:a16="http://schemas.microsoft.com/office/drawing/2014/main" id="{4D81E677-94B4-4616-B080-6C3196CDC09F}"/>
              </a:ext>
            </a:extLst>
          </p:cNvPr>
          <p:cNvSpPr txBox="1"/>
          <p:nvPr/>
        </p:nvSpPr>
        <p:spPr>
          <a:xfrm>
            <a:off x="7507459" y="518844"/>
            <a:ext cx="22888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BF9000"/>
                </a:solidFill>
                <a:latin typeface="Century Gothic"/>
                <a:cs typeface="Calibri"/>
              </a:rPr>
              <a:t>GSFC Study Area</a:t>
            </a:r>
          </a:p>
        </p:txBody>
      </p:sp>
      <p:sp>
        <p:nvSpPr>
          <p:cNvPr id="7" name="TextBox 6">
            <a:extLst>
              <a:ext uri="{FF2B5EF4-FFF2-40B4-BE49-F238E27FC236}">
                <a16:creationId xmlns:a16="http://schemas.microsoft.com/office/drawing/2014/main" id="{D4E1A667-B5D4-4E45-830F-D2ABEE3827D2}"/>
              </a:ext>
            </a:extLst>
          </p:cNvPr>
          <p:cNvSpPr txBox="1"/>
          <p:nvPr/>
        </p:nvSpPr>
        <p:spPr>
          <a:xfrm>
            <a:off x="9862084" y="320440"/>
            <a:ext cx="21464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BF9000"/>
                </a:solidFill>
                <a:latin typeface="Century Gothic"/>
                <a:cs typeface="Calibri"/>
              </a:rPr>
              <a:t>NPS Managed Lands</a:t>
            </a:r>
          </a:p>
        </p:txBody>
      </p:sp>
      <p:sp>
        <p:nvSpPr>
          <p:cNvPr id="8" name="TextBox 7">
            <a:extLst>
              <a:ext uri="{FF2B5EF4-FFF2-40B4-BE49-F238E27FC236}">
                <a16:creationId xmlns:a16="http://schemas.microsoft.com/office/drawing/2014/main" id="{5AD890A3-0A65-4B5D-910B-838BE475ED76}"/>
              </a:ext>
            </a:extLst>
          </p:cNvPr>
          <p:cNvSpPr txBox="1"/>
          <p:nvPr/>
        </p:nvSpPr>
        <p:spPr>
          <a:xfrm>
            <a:off x="7314614" y="1829497"/>
            <a:ext cx="9844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7F6000"/>
                </a:solidFill>
                <a:latin typeface="Century Gothic"/>
                <a:cs typeface="Calibri"/>
              </a:rPr>
              <a:t>Grand Canyon</a:t>
            </a:r>
          </a:p>
          <a:p>
            <a:pPr algn="ctr"/>
            <a:r>
              <a:rPr lang="en-US" sz="800">
                <a:solidFill>
                  <a:srgbClr val="7F6000"/>
                </a:solidFill>
                <a:latin typeface="Century Gothic"/>
                <a:cs typeface="Calibri"/>
              </a:rPr>
              <a:t>National Park</a:t>
            </a:r>
          </a:p>
        </p:txBody>
      </p:sp>
      <p:sp>
        <p:nvSpPr>
          <p:cNvPr id="10" name="TextBox 9">
            <a:extLst>
              <a:ext uri="{FF2B5EF4-FFF2-40B4-BE49-F238E27FC236}">
                <a16:creationId xmlns:a16="http://schemas.microsoft.com/office/drawing/2014/main" id="{57ADFA7E-BD1F-45CD-A4A1-0A1AD75FCDF1}"/>
              </a:ext>
            </a:extLst>
          </p:cNvPr>
          <p:cNvSpPr txBox="1"/>
          <p:nvPr/>
        </p:nvSpPr>
        <p:spPr>
          <a:xfrm>
            <a:off x="10474672" y="4982086"/>
            <a:ext cx="11264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7F6000"/>
                </a:solidFill>
                <a:latin typeface="Century Gothic"/>
                <a:cs typeface="Calibri"/>
              </a:rPr>
              <a:t>Wupatki National Monument</a:t>
            </a:r>
            <a:endParaRPr lang="en-US" sz="800">
              <a:solidFill>
                <a:srgbClr val="7F6000"/>
              </a:solidFill>
              <a:latin typeface="Century Gothic"/>
            </a:endParaRPr>
          </a:p>
        </p:txBody>
      </p:sp>
      <p:sp>
        <p:nvSpPr>
          <p:cNvPr id="11" name="TextBox 10">
            <a:extLst>
              <a:ext uri="{FF2B5EF4-FFF2-40B4-BE49-F238E27FC236}">
                <a16:creationId xmlns:a16="http://schemas.microsoft.com/office/drawing/2014/main" id="{33F9BDC5-4FC3-40E4-AC33-783FB605B52D}"/>
              </a:ext>
            </a:extLst>
          </p:cNvPr>
          <p:cNvSpPr txBox="1"/>
          <p:nvPr/>
        </p:nvSpPr>
        <p:spPr>
          <a:xfrm>
            <a:off x="9301788" y="4018380"/>
            <a:ext cx="9994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7F6000"/>
                </a:solidFill>
                <a:latin typeface="Century Gothic"/>
                <a:cs typeface="Calibri"/>
              </a:rPr>
              <a:t>Kaibab National</a:t>
            </a:r>
          </a:p>
          <a:p>
            <a:pPr algn="ctr"/>
            <a:r>
              <a:rPr lang="en-US" sz="800">
                <a:solidFill>
                  <a:srgbClr val="7F6000"/>
                </a:solidFill>
                <a:latin typeface="Century Gothic"/>
                <a:cs typeface="Calibri"/>
              </a:rPr>
              <a:t>Forest</a:t>
            </a:r>
          </a:p>
        </p:txBody>
      </p:sp>
      <p:sp>
        <p:nvSpPr>
          <p:cNvPr id="12" name="TextBox 11">
            <a:extLst>
              <a:ext uri="{FF2B5EF4-FFF2-40B4-BE49-F238E27FC236}">
                <a16:creationId xmlns:a16="http://schemas.microsoft.com/office/drawing/2014/main" id="{F6329BB5-9D66-4A5D-8A16-2F28C2772C9D}"/>
              </a:ext>
            </a:extLst>
          </p:cNvPr>
          <p:cNvSpPr txBox="1"/>
          <p:nvPr/>
        </p:nvSpPr>
        <p:spPr>
          <a:xfrm>
            <a:off x="9271906" y="5124027"/>
            <a:ext cx="13729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7F6000"/>
                </a:solidFill>
                <a:latin typeface="Century Gothic"/>
                <a:cs typeface="Calibri"/>
              </a:rPr>
              <a:t>Coconino National</a:t>
            </a:r>
            <a:endParaRPr lang="en-US" sz="800">
              <a:solidFill>
                <a:srgbClr val="7F6000"/>
              </a:solidFill>
              <a:latin typeface="Century Gothic"/>
              <a:cs typeface="Calibri Light"/>
            </a:endParaRPr>
          </a:p>
          <a:p>
            <a:pPr algn="ctr"/>
            <a:r>
              <a:rPr lang="en-US" sz="800">
                <a:solidFill>
                  <a:srgbClr val="7F6000"/>
                </a:solidFill>
                <a:latin typeface="Century Gothic"/>
                <a:cs typeface="Calibri"/>
              </a:rPr>
              <a:t>Forest</a:t>
            </a:r>
          </a:p>
        </p:txBody>
      </p:sp>
      <p:sp>
        <p:nvSpPr>
          <p:cNvPr id="14" name="TextBox 1">
            <a:extLst>
              <a:ext uri="{FF2B5EF4-FFF2-40B4-BE49-F238E27FC236}">
                <a16:creationId xmlns:a16="http://schemas.microsoft.com/office/drawing/2014/main" id="{F3EF5548-8708-45A0-A277-684A0BCB7725}"/>
              </a:ext>
            </a:extLst>
          </p:cNvPr>
          <p:cNvSpPr txBox="1"/>
          <p:nvPr/>
        </p:nvSpPr>
        <p:spPr>
          <a:xfrm>
            <a:off x="9915310" y="6118549"/>
            <a:ext cx="24490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BF9000"/>
                </a:solidFill>
                <a:cs typeface="Calibri"/>
              </a:rPr>
              <a:t>0</a:t>
            </a:r>
            <a:endParaRPr lang="en-US"/>
          </a:p>
        </p:txBody>
      </p:sp>
      <p:sp>
        <p:nvSpPr>
          <p:cNvPr id="15" name="TextBox 1">
            <a:extLst>
              <a:ext uri="{FF2B5EF4-FFF2-40B4-BE49-F238E27FC236}">
                <a16:creationId xmlns:a16="http://schemas.microsoft.com/office/drawing/2014/main" id="{C8F7CB73-0975-4D5E-B706-47BB0910AD38}"/>
              </a:ext>
            </a:extLst>
          </p:cNvPr>
          <p:cNvSpPr txBox="1"/>
          <p:nvPr/>
        </p:nvSpPr>
        <p:spPr>
          <a:xfrm>
            <a:off x="10258957" y="6118549"/>
            <a:ext cx="33455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BF9000"/>
                </a:solidFill>
                <a:cs typeface="Calibri"/>
              </a:rPr>
              <a:t>10</a:t>
            </a:r>
            <a:endParaRPr lang="en-US"/>
          </a:p>
        </p:txBody>
      </p:sp>
      <p:sp>
        <p:nvSpPr>
          <p:cNvPr id="16" name="TextBox 1">
            <a:extLst>
              <a:ext uri="{FF2B5EF4-FFF2-40B4-BE49-F238E27FC236}">
                <a16:creationId xmlns:a16="http://schemas.microsoft.com/office/drawing/2014/main" id="{9C6802AD-7CEB-4243-AA4F-8C6E76839839}"/>
              </a:ext>
            </a:extLst>
          </p:cNvPr>
          <p:cNvSpPr txBox="1"/>
          <p:nvPr/>
        </p:nvSpPr>
        <p:spPr>
          <a:xfrm>
            <a:off x="10647427" y="6118549"/>
            <a:ext cx="33455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BF9000"/>
                </a:solidFill>
                <a:cs typeface="Calibri"/>
              </a:rPr>
              <a:t>20</a:t>
            </a:r>
            <a:endParaRPr lang="en-US"/>
          </a:p>
        </p:txBody>
      </p:sp>
      <p:sp>
        <p:nvSpPr>
          <p:cNvPr id="17" name="TextBox 1">
            <a:extLst>
              <a:ext uri="{FF2B5EF4-FFF2-40B4-BE49-F238E27FC236}">
                <a16:creationId xmlns:a16="http://schemas.microsoft.com/office/drawing/2014/main" id="{BB107FD3-0AD2-46BC-B173-46BF0687642D}"/>
              </a:ext>
            </a:extLst>
          </p:cNvPr>
          <p:cNvSpPr txBox="1"/>
          <p:nvPr/>
        </p:nvSpPr>
        <p:spPr>
          <a:xfrm>
            <a:off x="11431839" y="6118549"/>
            <a:ext cx="51235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BF9000"/>
                </a:solidFill>
                <a:cs typeface="Calibri"/>
              </a:rPr>
              <a:t>40 mi</a:t>
            </a:r>
            <a:endParaRPr lang="en-US"/>
          </a:p>
        </p:txBody>
      </p:sp>
      <p:cxnSp>
        <p:nvCxnSpPr>
          <p:cNvPr id="18" name="Straight Arrow Connector 17">
            <a:extLst>
              <a:ext uri="{FF2B5EF4-FFF2-40B4-BE49-F238E27FC236}">
                <a16:creationId xmlns:a16="http://schemas.microsoft.com/office/drawing/2014/main" id="{6859EFDB-D61A-4011-8029-2CF911EEC163}"/>
              </a:ext>
            </a:extLst>
          </p:cNvPr>
          <p:cNvCxnSpPr/>
          <p:nvPr/>
        </p:nvCxnSpPr>
        <p:spPr>
          <a:xfrm>
            <a:off x="7806203" y="2165911"/>
            <a:ext cx="2988" cy="45122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5937B72-32BB-4707-90A4-9659CDBC36F2}"/>
              </a:ext>
            </a:extLst>
          </p:cNvPr>
          <p:cNvSpPr txBox="1"/>
          <p:nvPr/>
        </p:nvSpPr>
        <p:spPr>
          <a:xfrm>
            <a:off x="3773555" y="492262"/>
            <a:ext cx="984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BF9000"/>
                </a:solidFill>
                <a:latin typeface="Century Gothic"/>
                <a:cs typeface="Calibri"/>
              </a:rPr>
              <a:t>Nevada</a:t>
            </a:r>
            <a:endParaRPr lang="en-US"/>
          </a:p>
        </p:txBody>
      </p:sp>
      <p:sp>
        <p:nvSpPr>
          <p:cNvPr id="20" name="TextBox 19">
            <a:extLst>
              <a:ext uri="{FF2B5EF4-FFF2-40B4-BE49-F238E27FC236}">
                <a16:creationId xmlns:a16="http://schemas.microsoft.com/office/drawing/2014/main" id="{037E479A-9AE0-4832-8A97-17277CFC50BE}"/>
              </a:ext>
            </a:extLst>
          </p:cNvPr>
          <p:cNvSpPr txBox="1"/>
          <p:nvPr/>
        </p:nvSpPr>
        <p:spPr>
          <a:xfrm>
            <a:off x="4834378" y="380203"/>
            <a:ext cx="984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BF9000"/>
                </a:solidFill>
                <a:latin typeface="Century Gothic"/>
                <a:cs typeface="Calibri"/>
              </a:rPr>
              <a:t>Utah</a:t>
            </a:r>
            <a:endParaRPr lang="en-US"/>
          </a:p>
        </p:txBody>
      </p:sp>
      <p:sp>
        <p:nvSpPr>
          <p:cNvPr id="21" name="TextBox 20">
            <a:extLst>
              <a:ext uri="{FF2B5EF4-FFF2-40B4-BE49-F238E27FC236}">
                <a16:creationId xmlns:a16="http://schemas.microsoft.com/office/drawing/2014/main" id="{7F7F83C1-9B83-4BA7-AAFE-A5F74DED0CDF}"/>
              </a:ext>
            </a:extLst>
          </p:cNvPr>
          <p:cNvSpPr txBox="1"/>
          <p:nvPr/>
        </p:nvSpPr>
        <p:spPr>
          <a:xfrm>
            <a:off x="4834378" y="1500791"/>
            <a:ext cx="984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rgbClr val="BF9000"/>
                </a:solidFill>
                <a:latin typeface="Century Gothic"/>
                <a:cs typeface="Calibri"/>
              </a:rPr>
              <a:t>Arizona</a:t>
            </a:r>
            <a:endParaRPr lang="en-US"/>
          </a:p>
        </p:txBody>
      </p:sp>
      <p:sp>
        <p:nvSpPr>
          <p:cNvPr id="22" name="TextBox 21">
            <a:extLst>
              <a:ext uri="{FF2B5EF4-FFF2-40B4-BE49-F238E27FC236}">
                <a16:creationId xmlns:a16="http://schemas.microsoft.com/office/drawing/2014/main" id="{39686187-2F41-4DC5-851D-6A5F7C0DD971}"/>
              </a:ext>
            </a:extLst>
          </p:cNvPr>
          <p:cNvSpPr txBox="1"/>
          <p:nvPr/>
        </p:nvSpPr>
        <p:spPr>
          <a:xfrm>
            <a:off x="3803436" y="1560556"/>
            <a:ext cx="98449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solidFill>
                  <a:srgbClr val="BF9000"/>
                </a:solidFill>
                <a:latin typeface="Century Gothic"/>
                <a:cs typeface="Calibri"/>
              </a:rPr>
              <a:t>California</a:t>
            </a:r>
            <a:endParaRPr lang="en-US" sz="700"/>
          </a:p>
        </p:txBody>
      </p:sp>
      <p:sp>
        <p:nvSpPr>
          <p:cNvPr id="9" name="TextBox 8">
            <a:extLst>
              <a:ext uri="{FF2B5EF4-FFF2-40B4-BE49-F238E27FC236}">
                <a16:creationId xmlns:a16="http://schemas.microsoft.com/office/drawing/2014/main" id="{FB24421E-1A5E-4CC4-B56C-C4CFB0FE27A4}"/>
              </a:ext>
            </a:extLst>
          </p:cNvPr>
          <p:cNvSpPr txBox="1"/>
          <p:nvPr/>
        </p:nvSpPr>
        <p:spPr>
          <a:xfrm>
            <a:off x="6308332" y="6282646"/>
            <a:ext cx="31712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A5A5A5"/>
                </a:solidFill>
                <a:latin typeface="Century Gothic"/>
                <a:ea typeface="+mn-lt"/>
                <a:cs typeface="+mn-lt"/>
              </a:rPr>
              <a:t>Basemap</a:t>
            </a:r>
            <a:r>
              <a:rPr lang="en-US" sz="1000">
                <a:solidFill>
                  <a:srgbClr val="A5A5A5"/>
                </a:solidFill>
                <a:latin typeface="Century Gothic"/>
                <a:ea typeface="+mn-lt"/>
                <a:cs typeface="+mn-lt"/>
              </a:rPr>
              <a:t> by: Esri, GEBCO, DeLorme, </a:t>
            </a:r>
            <a:r>
              <a:rPr lang="en-US" sz="1000" err="1">
                <a:solidFill>
                  <a:srgbClr val="A5A5A5"/>
                </a:solidFill>
                <a:latin typeface="Century Gothic"/>
                <a:ea typeface="+mn-lt"/>
                <a:cs typeface="+mn-lt"/>
              </a:rPr>
              <a:t>NaturalVue</a:t>
            </a:r>
            <a:endParaRPr lang="en-US" sz="1000" err="1">
              <a:solidFill>
                <a:srgbClr val="A5A5A5"/>
              </a:solidFill>
              <a:latin typeface="Century Gothic"/>
            </a:endParaRPr>
          </a:p>
        </p:txBody>
      </p:sp>
    </p:spTree>
    <p:extLst>
      <p:ext uri="{BB962C8B-B14F-4D97-AF65-F5344CB8AC3E}">
        <p14:creationId xmlns:p14="http://schemas.microsoft.com/office/powerpoint/2010/main" val="2765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D6FDA49-EB4A-4E70-B5A3-815C43F6D3DA}"/>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RESULTS</a:t>
            </a:r>
          </a:p>
        </p:txBody>
      </p:sp>
      <p:sp>
        <p:nvSpPr>
          <p:cNvPr id="6" name="Rectangle 5">
            <a:extLst>
              <a:ext uri="{FF2B5EF4-FFF2-40B4-BE49-F238E27FC236}">
                <a16:creationId xmlns:a16="http://schemas.microsoft.com/office/drawing/2014/main" id="{263696A7-F556-4AA9-B849-2B24CECAEA56}"/>
              </a:ext>
            </a:extLst>
          </p:cNvPr>
          <p:cNvSpPr/>
          <p:nvPr/>
        </p:nvSpPr>
        <p:spPr>
          <a:xfrm>
            <a:off x="103520" y="1292570"/>
            <a:ext cx="11958588" cy="5285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art, box and whisker chart&#10;&#10;Description automatically generated">
            <a:extLst>
              <a:ext uri="{FF2B5EF4-FFF2-40B4-BE49-F238E27FC236}">
                <a16:creationId xmlns:a16="http://schemas.microsoft.com/office/drawing/2014/main" id="{B9461186-023C-45CA-B154-C9BE4C47F0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83551" y="1243446"/>
            <a:ext cx="3790950" cy="4359195"/>
          </a:xfrm>
          <a:prstGeom prst="rect">
            <a:avLst/>
          </a:prstGeom>
        </p:spPr>
      </p:pic>
      <p:sp>
        <p:nvSpPr>
          <p:cNvPr id="8" name="TextBox 7">
            <a:extLst>
              <a:ext uri="{FF2B5EF4-FFF2-40B4-BE49-F238E27FC236}">
                <a16:creationId xmlns:a16="http://schemas.microsoft.com/office/drawing/2014/main" id="{DB55E725-C47C-4363-84FE-678D61414680}"/>
              </a:ext>
            </a:extLst>
          </p:cNvPr>
          <p:cNvSpPr txBox="1"/>
          <p:nvPr/>
        </p:nvSpPr>
        <p:spPr>
          <a:xfrm>
            <a:off x="2477936" y="6117373"/>
            <a:ext cx="1578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ea typeface="+mn-lt"/>
                <a:cs typeface="+mn-lt"/>
              </a:rPr>
              <a:t>Cover Type</a:t>
            </a:r>
            <a:endParaRPr lang="en-US">
              <a:latin typeface="Century Gothic"/>
            </a:endParaRPr>
          </a:p>
        </p:txBody>
      </p:sp>
      <p:sp>
        <p:nvSpPr>
          <p:cNvPr id="10" name="TextBox 9">
            <a:extLst>
              <a:ext uri="{FF2B5EF4-FFF2-40B4-BE49-F238E27FC236}">
                <a16:creationId xmlns:a16="http://schemas.microsoft.com/office/drawing/2014/main" id="{C4D8BAE1-2108-4406-A5B6-AB0FB469AB43}"/>
              </a:ext>
            </a:extLst>
          </p:cNvPr>
          <p:cNvSpPr txBox="1"/>
          <p:nvPr/>
        </p:nvSpPr>
        <p:spPr>
          <a:xfrm>
            <a:off x="2037721" y="5533574"/>
            <a:ext cx="11628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ea typeface="+mn-lt"/>
                <a:cs typeface="+mn-lt"/>
              </a:rPr>
              <a:t>Percent Green</a:t>
            </a:r>
            <a:endParaRPr lang="en-US">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BA769EBF-74BB-4A09-8CA3-F4E0FAA33C10}"/>
              </a:ext>
            </a:extLst>
          </p:cNvPr>
          <p:cNvSpPr txBox="1"/>
          <p:nvPr/>
        </p:nvSpPr>
        <p:spPr>
          <a:xfrm>
            <a:off x="3198164" y="5560155"/>
            <a:ext cx="11077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ea typeface="+mn-lt"/>
                <a:cs typeface="+mn-lt"/>
              </a:rPr>
              <a:t>Percent Mortality</a:t>
            </a:r>
            <a:endParaRPr lang="en-US">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010A52F0-F261-4E81-AE1C-7A0AF17F459F}"/>
              </a:ext>
            </a:extLst>
          </p:cNvPr>
          <p:cNvSpPr txBox="1"/>
          <p:nvPr/>
        </p:nvSpPr>
        <p:spPr>
          <a:xfrm>
            <a:off x="572936" y="3295592"/>
            <a:ext cx="1578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ea typeface="+mn-lt"/>
                <a:cs typeface="+mn-lt"/>
              </a:rPr>
              <a:t>Percent</a:t>
            </a:r>
            <a:endParaRPr lang="en-US">
              <a:latin typeface="Century Gothic"/>
            </a:endParaRPr>
          </a:p>
        </p:txBody>
      </p:sp>
      <p:sp>
        <p:nvSpPr>
          <p:cNvPr id="14" name="TextBox 13">
            <a:extLst>
              <a:ext uri="{FF2B5EF4-FFF2-40B4-BE49-F238E27FC236}">
                <a16:creationId xmlns:a16="http://schemas.microsoft.com/office/drawing/2014/main" id="{5A462852-779F-4C7A-984C-5E497A9C9BF4}"/>
              </a:ext>
            </a:extLst>
          </p:cNvPr>
          <p:cNvSpPr txBox="1"/>
          <p:nvPr/>
        </p:nvSpPr>
        <p:spPr>
          <a:xfrm>
            <a:off x="1570676" y="5335073"/>
            <a:ext cx="3212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0</a:t>
            </a:r>
            <a:endParaRPr lang="en-US">
              <a:latin typeface="Century Gothic"/>
            </a:endParaRPr>
          </a:p>
        </p:txBody>
      </p:sp>
      <p:sp>
        <p:nvSpPr>
          <p:cNvPr id="15" name="TextBox 1">
            <a:extLst>
              <a:ext uri="{FF2B5EF4-FFF2-40B4-BE49-F238E27FC236}">
                <a16:creationId xmlns:a16="http://schemas.microsoft.com/office/drawing/2014/main" id="{2994391C-33FC-4A5C-A9DE-1BE44EA88EFB}"/>
              </a:ext>
            </a:extLst>
          </p:cNvPr>
          <p:cNvSpPr txBox="1"/>
          <p:nvPr/>
        </p:nvSpPr>
        <p:spPr>
          <a:xfrm>
            <a:off x="1475427" y="4549260"/>
            <a:ext cx="41653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20</a:t>
            </a:r>
            <a:endParaRPr lang="en-US">
              <a:latin typeface="Century Gothic"/>
            </a:endParaRPr>
          </a:p>
        </p:txBody>
      </p:sp>
      <p:sp>
        <p:nvSpPr>
          <p:cNvPr id="16" name="TextBox 1">
            <a:extLst>
              <a:ext uri="{FF2B5EF4-FFF2-40B4-BE49-F238E27FC236}">
                <a16:creationId xmlns:a16="http://schemas.microsoft.com/office/drawing/2014/main" id="{AD624716-75C1-4ACA-9822-0EDA99A0955F}"/>
              </a:ext>
            </a:extLst>
          </p:cNvPr>
          <p:cNvSpPr txBox="1"/>
          <p:nvPr/>
        </p:nvSpPr>
        <p:spPr>
          <a:xfrm>
            <a:off x="1475427" y="3751541"/>
            <a:ext cx="41653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40</a:t>
            </a:r>
            <a:endParaRPr lang="en-US">
              <a:latin typeface="Century Gothic"/>
            </a:endParaRPr>
          </a:p>
        </p:txBody>
      </p:sp>
      <p:sp>
        <p:nvSpPr>
          <p:cNvPr id="17" name="TextBox 1">
            <a:extLst>
              <a:ext uri="{FF2B5EF4-FFF2-40B4-BE49-F238E27FC236}">
                <a16:creationId xmlns:a16="http://schemas.microsoft.com/office/drawing/2014/main" id="{F5C15990-C351-46EB-882E-DCDD28646C75}"/>
              </a:ext>
            </a:extLst>
          </p:cNvPr>
          <p:cNvSpPr txBox="1"/>
          <p:nvPr/>
        </p:nvSpPr>
        <p:spPr>
          <a:xfrm>
            <a:off x="1475427" y="2953822"/>
            <a:ext cx="41653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60</a:t>
            </a:r>
            <a:endParaRPr lang="en-US">
              <a:latin typeface="Century Gothic"/>
            </a:endParaRPr>
          </a:p>
        </p:txBody>
      </p:sp>
      <p:sp>
        <p:nvSpPr>
          <p:cNvPr id="18" name="TextBox 1">
            <a:extLst>
              <a:ext uri="{FF2B5EF4-FFF2-40B4-BE49-F238E27FC236}">
                <a16:creationId xmlns:a16="http://schemas.microsoft.com/office/drawing/2014/main" id="{6E1217E3-2F33-4C34-BC54-F5A10D41946F}"/>
              </a:ext>
            </a:extLst>
          </p:cNvPr>
          <p:cNvSpPr txBox="1"/>
          <p:nvPr/>
        </p:nvSpPr>
        <p:spPr>
          <a:xfrm>
            <a:off x="1475427" y="2144197"/>
            <a:ext cx="41653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80</a:t>
            </a:r>
            <a:endParaRPr lang="en-US">
              <a:latin typeface="Century Gothic"/>
            </a:endParaRPr>
          </a:p>
        </p:txBody>
      </p:sp>
      <p:sp>
        <p:nvSpPr>
          <p:cNvPr id="19" name="TextBox 1">
            <a:extLst>
              <a:ext uri="{FF2B5EF4-FFF2-40B4-BE49-F238E27FC236}">
                <a16:creationId xmlns:a16="http://schemas.microsoft.com/office/drawing/2014/main" id="{B397E7C9-DE16-49F8-9738-E5609E80F609}"/>
              </a:ext>
            </a:extLst>
          </p:cNvPr>
          <p:cNvSpPr txBox="1"/>
          <p:nvPr/>
        </p:nvSpPr>
        <p:spPr>
          <a:xfrm>
            <a:off x="1315109" y="1370291"/>
            <a:ext cx="57076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100</a:t>
            </a:r>
            <a:endParaRPr lang="en-US">
              <a:latin typeface="Century Gothic"/>
            </a:endParaRPr>
          </a:p>
        </p:txBody>
      </p:sp>
      <p:sp>
        <p:nvSpPr>
          <p:cNvPr id="21" name="TextBox 20">
            <a:extLst>
              <a:ext uri="{FF2B5EF4-FFF2-40B4-BE49-F238E27FC236}">
                <a16:creationId xmlns:a16="http://schemas.microsoft.com/office/drawing/2014/main" id="{940A1A59-E565-4B32-B334-1022DD1C7A18}"/>
              </a:ext>
            </a:extLst>
          </p:cNvPr>
          <p:cNvSpPr txBox="1"/>
          <p:nvPr/>
        </p:nvSpPr>
        <p:spPr>
          <a:xfrm>
            <a:off x="2221165" y="257529"/>
            <a:ext cx="72001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3F3F3F"/>
                </a:solidFill>
                <a:latin typeface="Century Gothic"/>
                <a:cs typeface="Calibri"/>
              </a:rPr>
              <a:t>Summary of Ocular Sampling Results</a:t>
            </a:r>
          </a:p>
        </p:txBody>
      </p:sp>
      <p:pic>
        <p:nvPicPr>
          <p:cNvPr id="27" name="Picture 27" descr="A picture containing icon&#10;&#10;Description automatically generated">
            <a:extLst>
              <a:ext uri="{FF2B5EF4-FFF2-40B4-BE49-F238E27FC236}">
                <a16:creationId xmlns:a16="http://schemas.microsoft.com/office/drawing/2014/main" id="{9B8E807F-F942-46AA-8D59-5D038AA1092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4040000">
            <a:off x="7138133" y="2268508"/>
            <a:ext cx="3326605" cy="3321029"/>
          </a:xfrm>
          <a:prstGeom prst="rect">
            <a:avLst/>
          </a:prstGeom>
        </p:spPr>
      </p:pic>
      <p:sp>
        <p:nvSpPr>
          <p:cNvPr id="31" name="TextBox 30">
            <a:extLst>
              <a:ext uri="{FF2B5EF4-FFF2-40B4-BE49-F238E27FC236}">
                <a16:creationId xmlns:a16="http://schemas.microsoft.com/office/drawing/2014/main" id="{BFCD1658-DF61-46CA-8432-BC63E72D039B}"/>
              </a:ext>
            </a:extLst>
          </p:cNvPr>
          <p:cNvSpPr txBox="1"/>
          <p:nvPr/>
        </p:nvSpPr>
        <p:spPr>
          <a:xfrm>
            <a:off x="363789" y="912372"/>
            <a:ext cx="542614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3F3F3F"/>
                </a:solidFill>
                <a:latin typeface="Century Gothic"/>
                <a:cs typeface="Calibri"/>
              </a:rPr>
              <a:t>Comparison of Percent Green and Percent Mortality</a:t>
            </a:r>
            <a:endParaRPr lang="en-US">
              <a:latin typeface="Century Gothic"/>
            </a:endParaRPr>
          </a:p>
        </p:txBody>
      </p:sp>
      <p:sp>
        <p:nvSpPr>
          <p:cNvPr id="32" name="TextBox 31">
            <a:extLst>
              <a:ext uri="{FF2B5EF4-FFF2-40B4-BE49-F238E27FC236}">
                <a16:creationId xmlns:a16="http://schemas.microsoft.com/office/drawing/2014/main" id="{9E360E34-1013-48D8-A5B0-0BE8FDC69939}"/>
              </a:ext>
            </a:extLst>
          </p:cNvPr>
          <p:cNvSpPr txBox="1"/>
          <p:nvPr/>
        </p:nvSpPr>
        <p:spPr>
          <a:xfrm>
            <a:off x="6090695" y="912372"/>
            <a:ext cx="542614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3F3F3F"/>
                </a:solidFill>
                <a:latin typeface="Century Gothic"/>
                <a:cs typeface="Calibri"/>
              </a:rPr>
              <a:t>Cover Type Percent Breakdown</a:t>
            </a:r>
          </a:p>
        </p:txBody>
      </p:sp>
      <p:sp>
        <p:nvSpPr>
          <p:cNvPr id="34" name="TextBox 33">
            <a:extLst>
              <a:ext uri="{FF2B5EF4-FFF2-40B4-BE49-F238E27FC236}">
                <a16:creationId xmlns:a16="http://schemas.microsoft.com/office/drawing/2014/main" id="{1DB364AA-6B45-471D-BC8A-5AD4E31BB738}"/>
              </a:ext>
            </a:extLst>
          </p:cNvPr>
          <p:cNvSpPr txBox="1"/>
          <p:nvPr/>
        </p:nvSpPr>
        <p:spPr>
          <a:xfrm>
            <a:off x="7353280" y="1855208"/>
            <a:ext cx="14269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Percent Green</a:t>
            </a:r>
            <a:endParaRPr lang="en-US">
              <a:solidFill>
                <a:schemeClr val="tx1">
                  <a:lumMod val="75000"/>
                  <a:lumOff val="25000"/>
                </a:schemeClr>
              </a:solidFill>
              <a:latin typeface="Century Gothic"/>
            </a:endParaRPr>
          </a:p>
        </p:txBody>
      </p:sp>
      <p:sp>
        <p:nvSpPr>
          <p:cNvPr id="35" name="TextBox 34">
            <a:extLst>
              <a:ext uri="{FF2B5EF4-FFF2-40B4-BE49-F238E27FC236}">
                <a16:creationId xmlns:a16="http://schemas.microsoft.com/office/drawing/2014/main" id="{4BA04186-A768-4FFC-B8CD-50D73101B8FE}"/>
              </a:ext>
            </a:extLst>
          </p:cNvPr>
          <p:cNvSpPr txBox="1"/>
          <p:nvPr/>
        </p:nvSpPr>
        <p:spPr>
          <a:xfrm>
            <a:off x="10382450" y="2867515"/>
            <a:ext cx="15817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Percent Shadow</a:t>
            </a:r>
            <a:endParaRPr lang="en-US">
              <a:solidFill>
                <a:schemeClr val="tx1">
                  <a:lumMod val="75000"/>
                  <a:lumOff val="25000"/>
                </a:schemeClr>
              </a:solidFill>
              <a:latin typeface="Century Gothic"/>
            </a:endParaRPr>
          </a:p>
        </p:txBody>
      </p:sp>
      <p:sp>
        <p:nvSpPr>
          <p:cNvPr id="36" name="TextBox 35">
            <a:extLst>
              <a:ext uri="{FF2B5EF4-FFF2-40B4-BE49-F238E27FC236}">
                <a16:creationId xmlns:a16="http://schemas.microsoft.com/office/drawing/2014/main" id="{8DE4376F-218B-470D-903D-4B6C0E1BDD0E}"/>
              </a:ext>
            </a:extLst>
          </p:cNvPr>
          <p:cNvSpPr txBox="1"/>
          <p:nvPr/>
        </p:nvSpPr>
        <p:spPr>
          <a:xfrm>
            <a:off x="9935827" y="5120565"/>
            <a:ext cx="15817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Percent Other</a:t>
            </a:r>
            <a:endParaRPr lang="en-US">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5AD0C218-3029-46C9-A604-ABE78C60F394}"/>
              </a:ext>
            </a:extLst>
          </p:cNvPr>
          <p:cNvSpPr txBox="1"/>
          <p:nvPr/>
        </p:nvSpPr>
        <p:spPr>
          <a:xfrm>
            <a:off x="6144657" y="4556265"/>
            <a:ext cx="17722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Percent Mortality</a:t>
            </a:r>
            <a:endParaRPr lang="en-US">
              <a:solidFill>
                <a:schemeClr val="tx1">
                  <a:lumMod val="75000"/>
                  <a:lumOff val="25000"/>
                </a:schemeClr>
              </a:solidFill>
              <a:latin typeface="Century Gothic"/>
            </a:endParaRPr>
          </a:p>
        </p:txBody>
      </p:sp>
      <p:sp>
        <p:nvSpPr>
          <p:cNvPr id="39" name="TextBox 38">
            <a:extLst>
              <a:ext uri="{FF2B5EF4-FFF2-40B4-BE49-F238E27FC236}">
                <a16:creationId xmlns:a16="http://schemas.microsoft.com/office/drawing/2014/main" id="{BFD5D513-D3C1-47EE-920E-66C3A8156A97}"/>
              </a:ext>
            </a:extLst>
          </p:cNvPr>
          <p:cNvSpPr txBox="1"/>
          <p:nvPr/>
        </p:nvSpPr>
        <p:spPr>
          <a:xfrm>
            <a:off x="8069109" y="2957534"/>
            <a:ext cx="7881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39.5%</a:t>
            </a:r>
            <a:endParaRPr lang="en-US">
              <a:latin typeface="Century Gothic"/>
            </a:endParaRPr>
          </a:p>
        </p:txBody>
      </p:sp>
      <p:sp>
        <p:nvSpPr>
          <p:cNvPr id="40" name="TextBox 39">
            <a:extLst>
              <a:ext uri="{FF2B5EF4-FFF2-40B4-BE49-F238E27FC236}">
                <a16:creationId xmlns:a16="http://schemas.microsoft.com/office/drawing/2014/main" id="{CA42A303-28F6-48F3-904D-B4647490D30F}"/>
              </a:ext>
            </a:extLst>
          </p:cNvPr>
          <p:cNvSpPr txBox="1"/>
          <p:nvPr/>
        </p:nvSpPr>
        <p:spPr>
          <a:xfrm>
            <a:off x="9450233" y="3299769"/>
            <a:ext cx="7881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BFBFBF"/>
                </a:solidFill>
                <a:latin typeface="Century Gothic"/>
                <a:ea typeface="+mn-lt"/>
                <a:cs typeface="+mn-lt"/>
              </a:rPr>
              <a:t>14.7%</a:t>
            </a:r>
            <a:endParaRPr lang="en-US">
              <a:solidFill>
                <a:srgbClr val="BFBFBF"/>
              </a:solidFill>
              <a:latin typeface="Century Gothic"/>
            </a:endParaRPr>
          </a:p>
        </p:txBody>
      </p:sp>
      <p:sp>
        <p:nvSpPr>
          <p:cNvPr id="43" name="TextBox 42">
            <a:extLst>
              <a:ext uri="{FF2B5EF4-FFF2-40B4-BE49-F238E27FC236}">
                <a16:creationId xmlns:a16="http://schemas.microsoft.com/office/drawing/2014/main" id="{2EA3FD0D-7367-4AFB-84A5-D62CC918C8D4}"/>
              </a:ext>
            </a:extLst>
          </p:cNvPr>
          <p:cNvSpPr txBox="1"/>
          <p:nvPr/>
        </p:nvSpPr>
        <p:spPr>
          <a:xfrm>
            <a:off x="8804249" y="4561832"/>
            <a:ext cx="80584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39.2%</a:t>
            </a:r>
            <a:endParaRPr lang="en-US">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90B0F137-6CFB-4AE6-BD56-950B83EC3D4D}"/>
              </a:ext>
            </a:extLst>
          </p:cNvPr>
          <p:cNvSpPr txBox="1"/>
          <p:nvPr/>
        </p:nvSpPr>
        <p:spPr>
          <a:xfrm>
            <a:off x="7295202" y="4273036"/>
            <a:ext cx="72609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ea typeface="+mn-lt"/>
                <a:cs typeface="+mn-lt"/>
              </a:rPr>
              <a:t>6.6%</a:t>
            </a:r>
            <a:endParaRPr lang="en-US">
              <a:latin typeface="Century Gothic"/>
            </a:endParaRPr>
          </a:p>
        </p:txBody>
      </p:sp>
      <p:cxnSp>
        <p:nvCxnSpPr>
          <p:cNvPr id="45" name="Straight Arrow Connector 44">
            <a:extLst>
              <a:ext uri="{FF2B5EF4-FFF2-40B4-BE49-F238E27FC236}">
                <a16:creationId xmlns:a16="http://schemas.microsoft.com/office/drawing/2014/main" id="{B369F915-0DD2-45CE-A99A-D10BCC2CA16B}"/>
              </a:ext>
            </a:extLst>
          </p:cNvPr>
          <p:cNvCxnSpPr/>
          <p:nvPr/>
        </p:nvCxnSpPr>
        <p:spPr>
          <a:xfrm flipH="1">
            <a:off x="5805486" y="1293018"/>
            <a:ext cx="1" cy="5274467"/>
          </a:xfrm>
          <a:prstGeom prst="straightConnector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7098E3F-4092-4353-ADB0-2665F3A2524C}"/>
              </a:ext>
            </a:extLst>
          </p:cNvPr>
          <p:cNvCxnSpPr/>
          <p:nvPr/>
        </p:nvCxnSpPr>
        <p:spPr>
          <a:xfrm flipH="1" flipV="1">
            <a:off x="2767012" y="2850354"/>
            <a:ext cx="4443415" cy="561978"/>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F339978-CC2C-4AA8-ACA8-D284CBF32A42}"/>
              </a:ext>
            </a:extLst>
          </p:cNvPr>
          <p:cNvCxnSpPr>
            <a:cxnSpLocks/>
          </p:cNvCxnSpPr>
          <p:nvPr/>
        </p:nvCxnSpPr>
        <p:spPr>
          <a:xfrm flipH="1">
            <a:off x="3933825" y="4329113"/>
            <a:ext cx="3240885" cy="188114"/>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862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C51B00C-4D7F-495B-9427-16FF9D13C415}"/>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RESULTS</a:t>
            </a:r>
          </a:p>
        </p:txBody>
      </p:sp>
      <p:sp>
        <p:nvSpPr>
          <p:cNvPr id="29" name="TextBox 1">
            <a:extLst>
              <a:ext uri="{FF2B5EF4-FFF2-40B4-BE49-F238E27FC236}">
                <a16:creationId xmlns:a16="http://schemas.microsoft.com/office/drawing/2014/main" id="{708363C2-65D6-444C-8AEC-DBE79794522B}"/>
              </a:ext>
            </a:extLst>
          </p:cNvPr>
          <p:cNvSpPr txBox="1"/>
          <p:nvPr/>
        </p:nvSpPr>
        <p:spPr>
          <a:xfrm>
            <a:off x="3313493" y="257529"/>
            <a:ext cx="6566931"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3F3F3F"/>
                </a:solidFill>
                <a:latin typeface="Century Gothic"/>
                <a:cs typeface="Calibri"/>
              </a:rPr>
              <a:t>Comparison of Average Percent Green and Average Percent Mortality Across Juniper Woodland Vegetation Classes in the Study Area</a:t>
            </a:r>
            <a:endParaRPr lang="en-US" sz="2000">
              <a:latin typeface="Century Gothic"/>
            </a:endParaRPr>
          </a:p>
        </p:txBody>
      </p:sp>
      <p:sp>
        <p:nvSpPr>
          <p:cNvPr id="5" name="TextBox 4">
            <a:extLst>
              <a:ext uri="{FF2B5EF4-FFF2-40B4-BE49-F238E27FC236}">
                <a16:creationId xmlns:a16="http://schemas.microsoft.com/office/drawing/2014/main" id="{23FD6D60-F177-44DA-88CE-6116A18F39BB}"/>
              </a:ext>
            </a:extLst>
          </p:cNvPr>
          <p:cNvSpPr txBox="1"/>
          <p:nvPr/>
        </p:nvSpPr>
        <p:spPr>
          <a:xfrm>
            <a:off x="990801" y="5411465"/>
            <a:ext cx="58032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Two-Needle Pinyon - Utah Juniper /</a:t>
            </a:r>
            <a:r>
              <a:rPr lang="en-US" sz="1400" b="1">
                <a:solidFill>
                  <a:srgbClr val="3F3F3F"/>
                </a:solidFill>
                <a:latin typeface="Century Gothic"/>
                <a:ea typeface="+mn-lt"/>
                <a:cs typeface="+mn-lt"/>
              </a:rPr>
              <a:t>Blackbrush Woodland</a:t>
            </a:r>
            <a:r>
              <a:rPr lang="en-US" sz="1400">
                <a:solidFill>
                  <a:srgbClr val="3F3F3F"/>
                </a:solidFill>
                <a:latin typeface="Century Gothic"/>
                <a:ea typeface="+mn-lt"/>
                <a:cs typeface="+mn-lt"/>
              </a:rPr>
              <a:t> </a:t>
            </a:r>
            <a:endParaRPr lang="en-US" sz="1400">
              <a:solidFill>
                <a:srgbClr val="3F3F3F"/>
              </a:solidFill>
              <a:latin typeface="Century Gothic"/>
              <a:cs typeface="Calibri"/>
            </a:endParaRPr>
          </a:p>
        </p:txBody>
      </p:sp>
      <p:sp>
        <p:nvSpPr>
          <p:cNvPr id="6" name="TextBox 5">
            <a:extLst>
              <a:ext uri="{FF2B5EF4-FFF2-40B4-BE49-F238E27FC236}">
                <a16:creationId xmlns:a16="http://schemas.microsoft.com/office/drawing/2014/main" id="{5AD10AF7-508E-40DB-9506-7B4E9558FA29}"/>
              </a:ext>
            </a:extLst>
          </p:cNvPr>
          <p:cNvSpPr txBox="1"/>
          <p:nvPr/>
        </p:nvSpPr>
        <p:spPr>
          <a:xfrm>
            <a:off x="988627" y="4912938"/>
            <a:ext cx="5639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Two-Needle Pinyon - Utah Juniper /</a:t>
            </a:r>
            <a:r>
              <a:rPr lang="en-US" sz="1400" b="1">
                <a:solidFill>
                  <a:srgbClr val="3F3F3F"/>
                </a:solidFill>
                <a:latin typeface="Century Gothic"/>
                <a:ea typeface="+mn-lt"/>
                <a:cs typeface="+mn-lt"/>
              </a:rPr>
              <a:t>Grass Forb Understory</a:t>
            </a:r>
            <a:endParaRPr lang="en-US" sz="1400">
              <a:solidFill>
                <a:srgbClr val="3F3F3F"/>
              </a:solidFill>
              <a:latin typeface="Century Gothic"/>
              <a:cs typeface="Calibri" panose="020F0502020204030204"/>
            </a:endParaRPr>
          </a:p>
        </p:txBody>
      </p:sp>
      <p:sp>
        <p:nvSpPr>
          <p:cNvPr id="7" name="TextBox 6">
            <a:extLst>
              <a:ext uri="{FF2B5EF4-FFF2-40B4-BE49-F238E27FC236}">
                <a16:creationId xmlns:a16="http://schemas.microsoft.com/office/drawing/2014/main" id="{9E4BC72D-DE59-45DF-8E4B-8B231DDC7581}"/>
              </a:ext>
            </a:extLst>
          </p:cNvPr>
          <p:cNvSpPr txBox="1"/>
          <p:nvPr/>
        </p:nvSpPr>
        <p:spPr>
          <a:xfrm>
            <a:off x="-309682" y="4455117"/>
            <a:ext cx="63694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solidFill>
                  <a:schemeClr val="tx1">
                    <a:lumMod val="75000"/>
                    <a:lumOff val="25000"/>
                  </a:schemeClr>
                </a:solidFill>
                <a:latin typeface="Century Gothic"/>
                <a:ea typeface="+mn-lt"/>
                <a:cs typeface="+mn-lt"/>
              </a:rPr>
              <a:t>Two-Needle Pinyon - Utah Juniper /</a:t>
            </a:r>
            <a:r>
              <a:rPr lang="en-US" sz="1400" b="1">
                <a:solidFill>
                  <a:srgbClr val="3F3F3F"/>
                </a:solidFill>
                <a:latin typeface="Century Gothic"/>
                <a:ea typeface="+mn-lt"/>
                <a:cs typeface="+mn-lt"/>
              </a:rPr>
              <a:t>Mountain Mahogany Oak</a:t>
            </a:r>
            <a:endParaRPr lang="en-US" sz="1400">
              <a:solidFill>
                <a:srgbClr val="000000"/>
              </a:solidFill>
              <a:latin typeface="Century Gothic"/>
              <a:cs typeface="Calibri"/>
            </a:endParaRPr>
          </a:p>
        </p:txBody>
      </p:sp>
      <p:sp>
        <p:nvSpPr>
          <p:cNvPr id="8" name="TextBox 7">
            <a:extLst>
              <a:ext uri="{FF2B5EF4-FFF2-40B4-BE49-F238E27FC236}">
                <a16:creationId xmlns:a16="http://schemas.microsoft.com/office/drawing/2014/main" id="{F7171371-3DD4-489B-BC73-F6A583F439A6}"/>
              </a:ext>
            </a:extLst>
          </p:cNvPr>
          <p:cNvSpPr txBox="1"/>
          <p:nvPr/>
        </p:nvSpPr>
        <p:spPr>
          <a:xfrm>
            <a:off x="-813893" y="3984675"/>
            <a:ext cx="69357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err="1">
                <a:solidFill>
                  <a:srgbClr val="3F3F3F"/>
                </a:solidFill>
                <a:latin typeface="Century Gothic"/>
                <a:ea typeface="+mn-lt"/>
                <a:cs typeface="+mn-lt"/>
              </a:rPr>
              <a:t>Singleleaf</a:t>
            </a:r>
            <a:r>
              <a:rPr lang="en-US" sz="1400" b="1">
                <a:solidFill>
                  <a:srgbClr val="3F3F3F"/>
                </a:solidFill>
                <a:latin typeface="Century Gothic"/>
                <a:ea typeface="+mn-lt"/>
                <a:cs typeface="+mn-lt"/>
              </a:rPr>
              <a:t> Pinyon - Utah Juniper / Shrub Understory Woodland </a:t>
            </a:r>
            <a:endParaRPr lang="en-US" sz="1400">
              <a:solidFill>
                <a:srgbClr val="3F3F3F"/>
              </a:solidFill>
              <a:latin typeface="Century Gothic"/>
              <a:cs typeface="Calibri"/>
            </a:endParaRPr>
          </a:p>
        </p:txBody>
      </p:sp>
      <p:sp>
        <p:nvSpPr>
          <p:cNvPr id="9" name="TextBox 8">
            <a:extLst>
              <a:ext uri="{FF2B5EF4-FFF2-40B4-BE49-F238E27FC236}">
                <a16:creationId xmlns:a16="http://schemas.microsoft.com/office/drawing/2014/main" id="{FA352E86-7EA0-43E6-97DB-C0102C185ACE}"/>
              </a:ext>
            </a:extLst>
          </p:cNvPr>
          <p:cNvSpPr txBox="1"/>
          <p:nvPr/>
        </p:nvSpPr>
        <p:spPr>
          <a:xfrm>
            <a:off x="62790" y="3482635"/>
            <a:ext cx="67720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solidFill>
                  <a:srgbClr val="3F3F3F"/>
                </a:solidFill>
                <a:latin typeface="Century Gothic"/>
                <a:ea typeface="+mn-lt"/>
                <a:cs typeface="+mn-lt"/>
              </a:rPr>
              <a:t>Singleleaf</a:t>
            </a:r>
            <a:r>
              <a:rPr lang="en-US" sz="1400" b="1">
                <a:solidFill>
                  <a:srgbClr val="3F3F3F"/>
                </a:solidFill>
                <a:latin typeface="Century Gothic"/>
                <a:ea typeface="+mn-lt"/>
                <a:cs typeface="+mn-lt"/>
              </a:rPr>
              <a:t> Pinyon - Utah Juniper / Grass - Forb Understory Woodland</a:t>
            </a:r>
            <a:endParaRPr lang="en-US" sz="1400">
              <a:solidFill>
                <a:srgbClr val="3F3F3F"/>
              </a:solidFill>
              <a:latin typeface="Century Gothic"/>
            </a:endParaRPr>
          </a:p>
        </p:txBody>
      </p:sp>
      <p:sp>
        <p:nvSpPr>
          <p:cNvPr id="10" name="TextBox 9">
            <a:extLst>
              <a:ext uri="{FF2B5EF4-FFF2-40B4-BE49-F238E27FC236}">
                <a16:creationId xmlns:a16="http://schemas.microsoft.com/office/drawing/2014/main" id="{909EF1B4-8898-4315-B62B-BC6A2AE002CF}"/>
              </a:ext>
            </a:extLst>
          </p:cNvPr>
          <p:cNvSpPr txBox="1"/>
          <p:nvPr/>
        </p:nvSpPr>
        <p:spPr>
          <a:xfrm>
            <a:off x="308377" y="3001160"/>
            <a:ext cx="60172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F3F3F"/>
                </a:solidFill>
                <a:latin typeface="Century Gothic"/>
                <a:ea typeface="+mn-lt"/>
                <a:cs typeface="+mn-lt"/>
              </a:rPr>
              <a:t>Two-Needle Pinyon - Utah Juniper / Sparse Understory Woodland</a:t>
            </a:r>
          </a:p>
        </p:txBody>
      </p:sp>
      <p:sp>
        <p:nvSpPr>
          <p:cNvPr id="11" name="TextBox 10">
            <a:extLst>
              <a:ext uri="{FF2B5EF4-FFF2-40B4-BE49-F238E27FC236}">
                <a16:creationId xmlns:a16="http://schemas.microsoft.com/office/drawing/2014/main" id="{E55BD28A-9AC9-43CE-A413-72BA7D80B38F}"/>
              </a:ext>
            </a:extLst>
          </p:cNvPr>
          <p:cNvSpPr txBox="1"/>
          <p:nvPr/>
        </p:nvSpPr>
        <p:spPr>
          <a:xfrm>
            <a:off x="2654224" y="2515586"/>
            <a:ext cx="45413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F3F3F"/>
                </a:solidFill>
                <a:latin typeface="Century Gothic"/>
                <a:ea typeface="+mn-lt"/>
                <a:cs typeface="+mn-lt"/>
              </a:rPr>
              <a:t>Utah Juniper Woodlands / Savannahs</a:t>
            </a:r>
            <a:endParaRPr lang="en-US" sz="1400" err="1">
              <a:solidFill>
                <a:srgbClr val="3F3F3F"/>
              </a:solidFill>
              <a:latin typeface="Century Gothic"/>
            </a:endParaRPr>
          </a:p>
        </p:txBody>
      </p:sp>
      <p:sp>
        <p:nvSpPr>
          <p:cNvPr id="12" name="TextBox 11">
            <a:extLst>
              <a:ext uri="{FF2B5EF4-FFF2-40B4-BE49-F238E27FC236}">
                <a16:creationId xmlns:a16="http://schemas.microsoft.com/office/drawing/2014/main" id="{0FEC0D37-2B04-4549-ADF4-B2970DA93168}"/>
              </a:ext>
            </a:extLst>
          </p:cNvPr>
          <p:cNvSpPr txBox="1"/>
          <p:nvPr/>
        </p:nvSpPr>
        <p:spPr>
          <a:xfrm>
            <a:off x="218766" y="2049826"/>
            <a:ext cx="5839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Two-Needle Pinyon - Utah Juniper / </a:t>
            </a:r>
            <a:r>
              <a:rPr lang="en-US" sz="1400" b="1" err="1">
                <a:solidFill>
                  <a:schemeClr val="tx1">
                    <a:lumMod val="75000"/>
                    <a:lumOff val="25000"/>
                  </a:schemeClr>
                </a:solidFill>
                <a:latin typeface="Century Gothic"/>
                <a:ea typeface="+mn-lt"/>
                <a:cs typeface="+mn-lt"/>
              </a:rPr>
              <a:t>Turbinella</a:t>
            </a:r>
            <a:r>
              <a:rPr lang="en-US" sz="1400" b="1">
                <a:solidFill>
                  <a:schemeClr val="tx1">
                    <a:lumMod val="75000"/>
                    <a:lumOff val="25000"/>
                  </a:schemeClr>
                </a:solidFill>
                <a:latin typeface="Century Gothic"/>
                <a:ea typeface="+mn-lt"/>
                <a:cs typeface="+mn-lt"/>
              </a:rPr>
              <a:t> Live Oak Woodland</a:t>
            </a:r>
            <a:endParaRPr lang="en-US" sz="1400">
              <a:solidFill>
                <a:schemeClr val="tx1">
                  <a:lumMod val="75000"/>
                  <a:lumOff val="25000"/>
                </a:schemeClr>
              </a:solidFill>
              <a:latin typeface="Century Gothic"/>
              <a:cs typeface="Calibri"/>
            </a:endParaRPr>
          </a:p>
        </p:txBody>
      </p:sp>
      <p:sp>
        <p:nvSpPr>
          <p:cNvPr id="13" name="TextBox 12">
            <a:extLst>
              <a:ext uri="{FF2B5EF4-FFF2-40B4-BE49-F238E27FC236}">
                <a16:creationId xmlns:a16="http://schemas.microsoft.com/office/drawing/2014/main" id="{8D5FACF8-A0D2-4ABD-BE83-F4EE8AA67328}"/>
              </a:ext>
            </a:extLst>
          </p:cNvPr>
          <p:cNvSpPr txBox="1"/>
          <p:nvPr/>
        </p:nvSpPr>
        <p:spPr>
          <a:xfrm>
            <a:off x="917739" y="1565926"/>
            <a:ext cx="5139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F3F3F"/>
                </a:solidFill>
                <a:latin typeface="Century Gothic"/>
                <a:ea typeface="+mn-lt"/>
                <a:cs typeface="+mn-lt"/>
              </a:rPr>
              <a:t>Two-Needle Pinyon - Utah Juniper / Sagebrush Woodland</a:t>
            </a:r>
            <a:endParaRPr lang="en-US" sz="1400">
              <a:solidFill>
                <a:srgbClr val="3F3F3F"/>
              </a:solidFill>
              <a:latin typeface="Century Gothic"/>
            </a:endParaRPr>
          </a:p>
        </p:txBody>
      </p:sp>
      <p:pic>
        <p:nvPicPr>
          <p:cNvPr id="15" name="Picture 15">
            <a:extLst>
              <a:ext uri="{FF2B5EF4-FFF2-40B4-BE49-F238E27FC236}">
                <a16:creationId xmlns:a16="http://schemas.microsoft.com/office/drawing/2014/main" id="{1B38C7F3-60DD-4C46-BA59-2E949B62FD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55504" y="1389504"/>
            <a:ext cx="4238444" cy="4499277"/>
          </a:xfrm>
          <a:prstGeom prst="rect">
            <a:avLst/>
          </a:prstGeom>
        </p:spPr>
      </p:pic>
      <p:sp>
        <p:nvSpPr>
          <p:cNvPr id="18" name="TextBox 17">
            <a:extLst>
              <a:ext uri="{FF2B5EF4-FFF2-40B4-BE49-F238E27FC236}">
                <a16:creationId xmlns:a16="http://schemas.microsoft.com/office/drawing/2014/main" id="{8309345C-1E30-4267-B4B2-5842BA7866E7}"/>
              </a:ext>
            </a:extLst>
          </p:cNvPr>
          <p:cNvSpPr txBox="1"/>
          <p:nvPr/>
        </p:nvSpPr>
        <p:spPr>
          <a:xfrm>
            <a:off x="5992880" y="5820182"/>
            <a:ext cx="4195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0</a:t>
            </a:r>
            <a:endParaRPr lang="en-US">
              <a:latin typeface="Century Gothic"/>
            </a:endParaRPr>
          </a:p>
        </p:txBody>
      </p:sp>
      <p:sp>
        <p:nvSpPr>
          <p:cNvPr id="19" name="TextBox 18">
            <a:extLst>
              <a:ext uri="{FF2B5EF4-FFF2-40B4-BE49-F238E27FC236}">
                <a16:creationId xmlns:a16="http://schemas.microsoft.com/office/drawing/2014/main" id="{77A439C5-2431-4CFE-A5C0-BE2B10E3A946}"/>
              </a:ext>
            </a:extLst>
          </p:cNvPr>
          <p:cNvSpPr txBox="1"/>
          <p:nvPr/>
        </p:nvSpPr>
        <p:spPr>
          <a:xfrm>
            <a:off x="7258087" y="5820181"/>
            <a:ext cx="4195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20</a:t>
            </a:r>
          </a:p>
        </p:txBody>
      </p:sp>
      <p:sp>
        <p:nvSpPr>
          <p:cNvPr id="20" name="TextBox 19">
            <a:extLst>
              <a:ext uri="{FF2B5EF4-FFF2-40B4-BE49-F238E27FC236}">
                <a16:creationId xmlns:a16="http://schemas.microsoft.com/office/drawing/2014/main" id="{2169D4CE-5662-4140-B401-0F3C43EC4020}"/>
              </a:ext>
            </a:extLst>
          </p:cNvPr>
          <p:cNvSpPr txBox="1"/>
          <p:nvPr/>
        </p:nvSpPr>
        <p:spPr>
          <a:xfrm>
            <a:off x="8552047" y="5820181"/>
            <a:ext cx="4195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40</a:t>
            </a:r>
          </a:p>
        </p:txBody>
      </p:sp>
      <p:sp>
        <p:nvSpPr>
          <p:cNvPr id="21" name="TextBox 20">
            <a:extLst>
              <a:ext uri="{FF2B5EF4-FFF2-40B4-BE49-F238E27FC236}">
                <a16:creationId xmlns:a16="http://schemas.microsoft.com/office/drawing/2014/main" id="{3A6FE20B-ECE6-4E53-849E-DF2E4ECEFB8C}"/>
              </a:ext>
            </a:extLst>
          </p:cNvPr>
          <p:cNvSpPr txBox="1"/>
          <p:nvPr/>
        </p:nvSpPr>
        <p:spPr>
          <a:xfrm>
            <a:off x="9874763" y="5820179"/>
            <a:ext cx="4195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60</a:t>
            </a:r>
            <a:endParaRPr lang="en-US">
              <a:solidFill>
                <a:schemeClr val="tx1">
                  <a:lumMod val="75000"/>
                  <a:lumOff val="25000"/>
                </a:schemeClr>
              </a:solidFill>
              <a:latin typeface="Century Gothic"/>
            </a:endParaRPr>
          </a:p>
        </p:txBody>
      </p:sp>
      <p:pic>
        <p:nvPicPr>
          <p:cNvPr id="25" name="Picture 25" descr="Background pattern&#10;&#10;Description automatically generated">
            <a:extLst>
              <a:ext uri="{FF2B5EF4-FFF2-40B4-BE49-F238E27FC236}">
                <a16:creationId xmlns:a16="http://schemas.microsoft.com/office/drawing/2014/main" id="{7E395768-C16D-4337-945F-0037F6FEBB9F}"/>
              </a:ext>
            </a:extLst>
          </p:cNvPr>
          <p:cNvPicPr>
            <a:picLocks noChangeAspect="1"/>
          </p:cNvPicPr>
          <p:nvPr/>
        </p:nvPicPr>
        <p:blipFill>
          <a:blip r:embed="rId4"/>
          <a:stretch>
            <a:fillRect/>
          </a:stretch>
        </p:blipFill>
        <p:spPr>
          <a:xfrm>
            <a:off x="9917184" y="1824360"/>
            <a:ext cx="355121" cy="236508"/>
          </a:xfrm>
          <a:prstGeom prst="rect">
            <a:avLst/>
          </a:prstGeom>
        </p:spPr>
      </p:pic>
      <p:pic>
        <p:nvPicPr>
          <p:cNvPr id="26" name="Picture 26" descr="Background pattern&#10;&#10;Description automatically generated">
            <a:extLst>
              <a:ext uri="{FF2B5EF4-FFF2-40B4-BE49-F238E27FC236}">
                <a16:creationId xmlns:a16="http://schemas.microsoft.com/office/drawing/2014/main" id="{6BF53920-1C6D-48E8-86C7-5D312941F722}"/>
              </a:ext>
            </a:extLst>
          </p:cNvPr>
          <p:cNvPicPr>
            <a:picLocks noChangeAspect="1"/>
          </p:cNvPicPr>
          <p:nvPr/>
        </p:nvPicPr>
        <p:blipFill>
          <a:blip r:embed="rId5"/>
          <a:stretch>
            <a:fillRect/>
          </a:stretch>
        </p:blipFill>
        <p:spPr>
          <a:xfrm>
            <a:off x="9917184" y="2183794"/>
            <a:ext cx="355122" cy="236508"/>
          </a:xfrm>
          <a:prstGeom prst="rect">
            <a:avLst/>
          </a:prstGeom>
        </p:spPr>
      </p:pic>
      <p:sp>
        <p:nvSpPr>
          <p:cNvPr id="27" name="TextBox 1">
            <a:extLst>
              <a:ext uri="{FF2B5EF4-FFF2-40B4-BE49-F238E27FC236}">
                <a16:creationId xmlns:a16="http://schemas.microsoft.com/office/drawing/2014/main" id="{708363C2-65D6-444C-8AEC-DBE79794522B}"/>
              </a:ext>
            </a:extLst>
          </p:cNvPr>
          <p:cNvSpPr txBox="1"/>
          <p:nvPr/>
        </p:nvSpPr>
        <p:spPr>
          <a:xfrm>
            <a:off x="10302980" y="1794757"/>
            <a:ext cx="176152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3F3F3F"/>
                </a:solidFill>
                <a:latin typeface="Century Gothic"/>
                <a:ea typeface="+mn-lt"/>
                <a:cs typeface="+mn-lt"/>
              </a:rPr>
              <a:t>Average Green</a:t>
            </a:r>
            <a:endParaRPr lang="en-US" sz="1400">
              <a:latin typeface="Century Gothic"/>
            </a:endParaRPr>
          </a:p>
        </p:txBody>
      </p:sp>
      <p:sp>
        <p:nvSpPr>
          <p:cNvPr id="28" name="TextBox 1">
            <a:extLst>
              <a:ext uri="{FF2B5EF4-FFF2-40B4-BE49-F238E27FC236}">
                <a16:creationId xmlns:a16="http://schemas.microsoft.com/office/drawing/2014/main" id="{203B1F16-DCD0-4FF0-900C-578CEC572DA8}"/>
              </a:ext>
            </a:extLst>
          </p:cNvPr>
          <p:cNvSpPr txBox="1"/>
          <p:nvPr/>
        </p:nvSpPr>
        <p:spPr>
          <a:xfrm>
            <a:off x="10302979" y="2116576"/>
            <a:ext cx="17964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3F3F3F"/>
                </a:solidFill>
                <a:latin typeface="Century Gothic"/>
                <a:ea typeface="+mn-lt"/>
                <a:cs typeface="+mn-lt"/>
              </a:rPr>
              <a:t>Average Mortality</a:t>
            </a:r>
          </a:p>
        </p:txBody>
      </p:sp>
      <p:sp>
        <p:nvSpPr>
          <p:cNvPr id="30" name="Rectangle 29">
            <a:extLst>
              <a:ext uri="{FF2B5EF4-FFF2-40B4-BE49-F238E27FC236}">
                <a16:creationId xmlns:a16="http://schemas.microsoft.com/office/drawing/2014/main" id="{59E3CD92-64A2-446B-A530-3CD2C68D3447}"/>
              </a:ext>
            </a:extLst>
          </p:cNvPr>
          <p:cNvSpPr/>
          <p:nvPr/>
        </p:nvSpPr>
        <p:spPr>
          <a:xfrm>
            <a:off x="23776" y="1393633"/>
            <a:ext cx="12135243" cy="51006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A276776-6DF2-470F-9696-54E11E484005}"/>
              </a:ext>
            </a:extLst>
          </p:cNvPr>
          <p:cNvSpPr txBox="1"/>
          <p:nvPr/>
        </p:nvSpPr>
        <p:spPr>
          <a:xfrm>
            <a:off x="7364483" y="6126234"/>
            <a:ext cx="2021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ea typeface="+mn-lt"/>
                <a:cs typeface="+mn-lt"/>
              </a:rPr>
              <a:t>Percent Cover</a:t>
            </a:r>
            <a:endParaRPr lang="en-US" b="1">
              <a:latin typeface="Century Gothic"/>
            </a:endParaRPr>
          </a:p>
        </p:txBody>
      </p:sp>
      <p:sp>
        <p:nvSpPr>
          <p:cNvPr id="33" name="TextBox 32">
            <a:extLst>
              <a:ext uri="{FF2B5EF4-FFF2-40B4-BE49-F238E27FC236}">
                <a16:creationId xmlns:a16="http://schemas.microsoft.com/office/drawing/2014/main" id="{B6DBF5ED-7C99-4CAD-83D9-EAB722C9CAC0}"/>
              </a:ext>
            </a:extLst>
          </p:cNvPr>
          <p:cNvSpPr txBox="1"/>
          <p:nvPr/>
        </p:nvSpPr>
        <p:spPr>
          <a:xfrm>
            <a:off x="109266" y="1013410"/>
            <a:ext cx="2142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ea typeface="+mn-lt"/>
                <a:cs typeface="+mn-lt"/>
              </a:rPr>
              <a:t>Vegetation Class</a:t>
            </a:r>
            <a:endParaRPr lang="en-US">
              <a:latin typeface="Century Gothic"/>
            </a:endParaRPr>
          </a:p>
        </p:txBody>
      </p:sp>
    </p:spTree>
    <p:extLst>
      <p:ext uri="{BB962C8B-B14F-4D97-AF65-F5344CB8AC3E}">
        <p14:creationId xmlns:p14="http://schemas.microsoft.com/office/powerpoint/2010/main" val="1077336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6F4BB5D-EC09-414F-B9E4-1291E72D5DE7}"/>
              </a:ext>
            </a:extLst>
          </p:cNvPr>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RESULTS</a:t>
            </a:r>
          </a:p>
        </p:txBody>
      </p:sp>
      <p:pic>
        <p:nvPicPr>
          <p:cNvPr id="4" name="Picture 4">
            <a:extLst>
              <a:ext uri="{FF2B5EF4-FFF2-40B4-BE49-F238E27FC236}">
                <a16:creationId xmlns:a16="http://schemas.microsoft.com/office/drawing/2014/main" id="{37041D51-20B1-46D8-896A-F170AFFBBA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20234" y="1352319"/>
            <a:ext cx="4160043" cy="4439929"/>
          </a:xfrm>
          <a:prstGeom prst="rect">
            <a:avLst/>
          </a:prstGeom>
        </p:spPr>
      </p:pic>
      <p:sp>
        <p:nvSpPr>
          <p:cNvPr id="7" name="TextBox 6">
            <a:extLst>
              <a:ext uri="{FF2B5EF4-FFF2-40B4-BE49-F238E27FC236}">
                <a16:creationId xmlns:a16="http://schemas.microsoft.com/office/drawing/2014/main" id="{DD38D1CF-ECF7-4F30-9369-8C99F018CB28}"/>
              </a:ext>
            </a:extLst>
          </p:cNvPr>
          <p:cNvSpPr txBox="1"/>
          <p:nvPr/>
        </p:nvSpPr>
        <p:spPr>
          <a:xfrm>
            <a:off x="7225037" y="5790278"/>
            <a:ext cx="4284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0</a:t>
            </a:r>
            <a:endParaRPr lang="en-US">
              <a:latin typeface="Century Gothic"/>
            </a:endParaRPr>
          </a:p>
        </p:txBody>
      </p:sp>
      <p:sp>
        <p:nvSpPr>
          <p:cNvPr id="9" name="TextBox 8">
            <a:extLst>
              <a:ext uri="{FF2B5EF4-FFF2-40B4-BE49-F238E27FC236}">
                <a16:creationId xmlns:a16="http://schemas.microsoft.com/office/drawing/2014/main" id="{7B54976D-E373-444D-9BAB-0C650A514191}"/>
              </a:ext>
            </a:extLst>
          </p:cNvPr>
          <p:cNvSpPr txBox="1"/>
          <p:nvPr/>
        </p:nvSpPr>
        <p:spPr>
          <a:xfrm>
            <a:off x="8180681" y="5790277"/>
            <a:ext cx="4284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5</a:t>
            </a:r>
          </a:p>
        </p:txBody>
      </p:sp>
      <p:sp>
        <p:nvSpPr>
          <p:cNvPr id="11" name="TextBox 10">
            <a:extLst>
              <a:ext uri="{FF2B5EF4-FFF2-40B4-BE49-F238E27FC236}">
                <a16:creationId xmlns:a16="http://schemas.microsoft.com/office/drawing/2014/main" id="{BEF4DFE8-C61E-4D78-97E9-2662F03BA398}"/>
              </a:ext>
            </a:extLst>
          </p:cNvPr>
          <p:cNvSpPr txBox="1"/>
          <p:nvPr/>
        </p:nvSpPr>
        <p:spPr>
          <a:xfrm>
            <a:off x="9129361" y="5790277"/>
            <a:ext cx="4284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10</a:t>
            </a:r>
          </a:p>
        </p:txBody>
      </p:sp>
      <p:sp>
        <p:nvSpPr>
          <p:cNvPr id="13" name="TextBox 12">
            <a:extLst>
              <a:ext uri="{FF2B5EF4-FFF2-40B4-BE49-F238E27FC236}">
                <a16:creationId xmlns:a16="http://schemas.microsoft.com/office/drawing/2014/main" id="{4071DC3C-84E8-4106-856E-FAD951702558}"/>
              </a:ext>
            </a:extLst>
          </p:cNvPr>
          <p:cNvSpPr txBox="1"/>
          <p:nvPr/>
        </p:nvSpPr>
        <p:spPr>
          <a:xfrm>
            <a:off x="10106796" y="5790275"/>
            <a:ext cx="4284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15</a:t>
            </a:r>
            <a:endParaRPr lang="en-US">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6DBE4580-6A0D-4A84-BDDB-BC77CC348054}"/>
              </a:ext>
            </a:extLst>
          </p:cNvPr>
          <p:cNvSpPr txBox="1"/>
          <p:nvPr/>
        </p:nvSpPr>
        <p:spPr>
          <a:xfrm>
            <a:off x="11071202" y="5790274"/>
            <a:ext cx="4284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20</a:t>
            </a:r>
            <a:endParaRPr lang="en-US">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3BADAE43-5F3A-4A9E-BBD4-AA6BFD1FCCAF}"/>
              </a:ext>
            </a:extLst>
          </p:cNvPr>
          <p:cNvSpPr txBox="1"/>
          <p:nvPr/>
        </p:nvSpPr>
        <p:spPr>
          <a:xfrm>
            <a:off x="1519438" y="5226780"/>
            <a:ext cx="67335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Two-Needle Pinyon - Utah Juniper /</a:t>
            </a:r>
            <a:r>
              <a:rPr lang="en-US" sz="1600" b="1">
                <a:solidFill>
                  <a:srgbClr val="3F3F3F"/>
                </a:solidFill>
                <a:latin typeface="Century Gothic"/>
                <a:ea typeface="+mn-lt"/>
                <a:cs typeface="+mn-lt"/>
              </a:rPr>
              <a:t>Blackbrush Woodland</a:t>
            </a:r>
            <a:r>
              <a:rPr lang="en-US">
                <a:solidFill>
                  <a:srgbClr val="3F3F3F"/>
                </a:solidFill>
                <a:latin typeface="Century Gothic"/>
                <a:ea typeface="+mn-lt"/>
                <a:cs typeface="+mn-lt"/>
              </a:rPr>
              <a:t> </a:t>
            </a:r>
            <a:endParaRPr lang="en-US" sz="1600">
              <a:solidFill>
                <a:srgbClr val="3F3F3F"/>
              </a:solidFill>
              <a:latin typeface="Century Gothic"/>
              <a:cs typeface="Calibri"/>
            </a:endParaRPr>
          </a:p>
        </p:txBody>
      </p:sp>
      <p:sp>
        <p:nvSpPr>
          <p:cNvPr id="18" name="TextBox 17">
            <a:extLst>
              <a:ext uri="{FF2B5EF4-FFF2-40B4-BE49-F238E27FC236}">
                <a16:creationId xmlns:a16="http://schemas.microsoft.com/office/drawing/2014/main" id="{C03B54F4-FE39-416C-997F-A38684C3044B}"/>
              </a:ext>
            </a:extLst>
          </p:cNvPr>
          <p:cNvSpPr txBox="1"/>
          <p:nvPr/>
        </p:nvSpPr>
        <p:spPr>
          <a:xfrm>
            <a:off x="1516986" y="4771613"/>
            <a:ext cx="65433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Two-Needle Pinyon - Utah Juniper /</a:t>
            </a:r>
            <a:r>
              <a:rPr lang="en-US" sz="1600" b="1">
                <a:solidFill>
                  <a:srgbClr val="3F3F3F"/>
                </a:solidFill>
                <a:latin typeface="Century Gothic"/>
                <a:ea typeface="+mn-lt"/>
                <a:cs typeface="+mn-lt"/>
              </a:rPr>
              <a:t>Grass Forb Understory</a:t>
            </a:r>
            <a:endParaRPr lang="en-US" sz="1600">
              <a:solidFill>
                <a:srgbClr val="3F3F3F"/>
              </a:solidFill>
              <a:latin typeface="Century Gothic"/>
              <a:cs typeface="Calibri" panose="020F0502020204030204"/>
            </a:endParaRPr>
          </a:p>
        </p:txBody>
      </p:sp>
      <p:sp>
        <p:nvSpPr>
          <p:cNvPr id="20" name="TextBox 19">
            <a:extLst>
              <a:ext uri="{FF2B5EF4-FFF2-40B4-BE49-F238E27FC236}">
                <a16:creationId xmlns:a16="http://schemas.microsoft.com/office/drawing/2014/main" id="{6E2CB89C-EA6C-4EB4-B725-627E2450947D}"/>
              </a:ext>
            </a:extLst>
          </p:cNvPr>
          <p:cNvSpPr txBox="1"/>
          <p:nvPr/>
        </p:nvSpPr>
        <p:spPr>
          <a:xfrm>
            <a:off x="613743" y="4347684"/>
            <a:ext cx="67460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chemeClr val="tx1">
                    <a:lumMod val="75000"/>
                    <a:lumOff val="25000"/>
                  </a:schemeClr>
                </a:solidFill>
                <a:latin typeface="Century Gothic"/>
                <a:ea typeface="+mn-lt"/>
                <a:cs typeface="+mn-lt"/>
              </a:rPr>
              <a:t>Two-Needle Pinyon - Utah Juniper /</a:t>
            </a:r>
            <a:r>
              <a:rPr lang="en-US" sz="1600" b="1">
                <a:solidFill>
                  <a:srgbClr val="3F3F3F"/>
                </a:solidFill>
                <a:latin typeface="Century Gothic"/>
                <a:ea typeface="+mn-lt"/>
                <a:cs typeface="+mn-lt"/>
              </a:rPr>
              <a:t>Mountain Mahogany Oak</a:t>
            </a:r>
            <a:endParaRPr lang="en-US">
              <a:solidFill>
                <a:srgbClr val="000000"/>
              </a:solidFill>
              <a:latin typeface="Century Gothic"/>
              <a:cs typeface="Calibri"/>
            </a:endParaRPr>
          </a:p>
        </p:txBody>
      </p:sp>
      <p:sp>
        <p:nvSpPr>
          <p:cNvPr id="22" name="TextBox 21">
            <a:extLst>
              <a:ext uri="{FF2B5EF4-FFF2-40B4-BE49-F238E27FC236}">
                <a16:creationId xmlns:a16="http://schemas.microsoft.com/office/drawing/2014/main" id="{F3408AEA-E165-4280-8B88-5578292AB211}"/>
              </a:ext>
            </a:extLst>
          </p:cNvPr>
          <p:cNvSpPr txBox="1"/>
          <p:nvPr/>
        </p:nvSpPr>
        <p:spPr>
          <a:xfrm>
            <a:off x="523700" y="3453118"/>
            <a:ext cx="78530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solidFill>
                  <a:srgbClr val="3F3F3F"/>
                </a:solidFill>
                <a:latin typeface="Century Gothic"/>
                <a:ea typeface="+mn-lt"/>
                <a:cs typeface="+mn-lt"/>
              </a:rPr>
              <a:t>Singleleaf</a:t>
            </a:r>
            <a:r>
              <a:rPr lang="en-US" sz="1600" b="1">
                <a:solidFill>
                  <a:srgbClr val="3F3F3F"/>
                </a:solidFill>
                <a:latin typeface="Century Gothic"/>
                <a:ea typeface="+mn-lt"/>
                <a:cs typeface="+mn-lt"/>
              </a:rPr>
              <a:t> Pinyon - Utah Juniper / Grass - Forb Understory Woodland</a:t>
            </a:r>
            <a:endParaRPr lang="en-US" sz="1600">
              <a:solidFill>
                <a:srgbClr val="3F3F3F"/>
              </a:solidFill>
              <a:latin typeface="Century Gothic"/>
            </a:endParaRPr>
          </a:p>
        </p:txBody>
      </p:sp>
      <p:sp>
        <p:nvSpPr>
          <p:cNvPr id="24" name="TextBox 23">
            <a:extLst>
              <a:ext uri="{FF2B5EF4-FFF2-40B4-BE49-F238E27FC236}">
                <a16:creationId xmlns:a16="http://schemas.microsoft.com/office/drawing/2014/main" id="{8C5BCE65-2C27-49B9-9FA4-B2F45BAA038E}"/>
              </a:ext>
            </a:extLst>
          </p:cNvPr>
          <p:cNvSpPr txBox="1"/>
          <p:nvPr/>
        </p:nvSpPr>
        <p:spPr>
          <a:xfrm>
            <a:off x="821120" y="3004592"/>
            <a:ext cx="65577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ea typeface="+mn-lt"/>
                <a:cs typeface="+mn-lt"/>
              </a:rPr>
              <a:t>Two-Needle Pinyon - Utah Juniper / Sparse Understory Woodland</a:t>
            </a:r>
          </a:p>
        </p:txBody>
      </p:sp>
      <p:sp>
        <p:nvSpPr>
          <p:cNvPr id="26" name="TextBox 25">
            <a:extLst>
              <a:ext uri="{FF2B5EF4-FFF2-40B4-BE49-F238E27FC236}">
                <a16:creationId xmlns:a16="http://schemas.microsoft.com/office/drawing/2014/main" id="{E408EF77-D6AC-419F-B1DB-6047ADF713A1}"/>
              </a:ext>
            </a:extLst>
          </p:cNvPr>
          <p:cNvSpPr txBox="1"/>
          <p:nvPr/>
        </p:nvSpPr>
        <p:spPr>
          <a:xfrm>
            <a:off x="3483065" y="2530261"/>
            <a:ext cx="527678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ea typeface="+mn-lt"/>
                <a:cs typeface="+mn-lt"/>
              </a:rPr>
              <a:t>Utah Juniper Woodlands / Savannahs</a:t>
            </a:r>
            <a:endParaRPr lang="en-US" err="1">
              <a:solidFill>
                <a:srgbClr val="3F3F3F"/>
              </a:solidFill>
              <a:latin typeface="Century Gothic"/>
            </a:endParaRPr>
          </a:p>
        </p:txBody>
      </p:sp>
      <p:sp>
        <p:nvSpPr>
          <p:cNvPr id="28" name="TextBox 27">
            <a:extLst>
              <a:ext uri="{FF2B5EF4-FFF2-40B4-BE49-F238E27FC236}">
                <a16:creationId xmlns:a16="http://schemas.microsoft.com/office/drawing/2014/main" id="{82F0E87F-7E13-468D-848B-EC02B56D680F}"/>
              </a:ext>
            </a:extLst>
          </p:cNvPr>
          <p:cNvSpPr txBox="1"/>
          <p:nvPr/>
        </p:nvSpPr>
        <p:spPr>
          <a:xfrm>
            <a:off x="699003" y="2108305"/>
            <a:ext cx="75587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ea typeface="+mn-lt"/>
                <a:cs typeface="+mn-lt"/>
              </a:rPr>
              <a:t>Two-Needle Pinyon - Utah Juniper / </a:t>
            </a:r>
            <a:r>
              <a:rPr lang="en-US" sz="1600" b="1" err="1">
                <a:solidFill>
                  <a:schemeClr val="tx1">
                    <a:lumMod val="75000"/>
                    <a:lumOff val="25000"/>
                  </a:schemeClr>
                </a:solidFill>
                <a:latin typeface="Century Gothic"/>
                <a:ea typeface="+mn-lt"/>
                <a:cs typeface="+mn-lt"/>
              </a:rPr>
              <a:t>Turbinella</a:t>
            </a:r>
            <a:r>
              <a:rPr lang="en-US" sz="1600" b="1">
                <a:solidFill>
                  <a:schemeClr val="tx1">
                    <a:lumMod val="75000"/>
                    <a:lumOff val="25000"/>
                  </a:schemeClr>
                </a:solidFill>
                <a:latin typeface="Century Gothic"/>
                <a:ea typeface="+mn-lt"/>
                <a:cs typeface="+mn-lt"/>
              </a:rPr>
              <a:t> Live Oak Woodland</a:t>
            </a:r>
            <a:endParaRPr lang="en-US">
              <a:solidFill>
                <a:schemeClr val="tx1">
                  <a:lumMod val="75000"/>
                  <a:lumOff val="25000"/>
                </a:schemeClr>
              </a:solidFill>
              <a:latin typeface="Century Gothic"/>
              <a:cs typeface="Calibri"/>
            </a:endParaRPr>
          </a:p>
        </p:txBody>
      </p:sp>
      <p:sp>
        <p:nvSpPr>
          <p:cNvPr id="30" name="TextBox 29">
            <a:extLst>
              <a:ext uri="{FF2B5EF4-FFF2-40B4-BE49-F238E27FC236}">
                <a16:creationId xmlns:a16="http://schemas.microsoft.com/office/drawing/2014/main" id="{3FF223E7-5853-4B13-B293-8AD64C47BD61}"/>
              </a:ext>
            </a:extLst>
          </p:cNvPr>
          <p:cNvSpPr txBox="1"/>
          <p:nvPr/>
        </p:nvSpPr>
        <p:spPr>
          <a:xfrm>
            <a:off x="1541071" y="1637364"/>
            <a:ext cx="661070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ea typeface="+mn-lt"/>
                <a:cs typeface="+mn-lt"/>
              </a:rPr>
              <a:t>Two-Needle Pinyon - Utah Juniper / Sagebrush Woodland</a:t>
            </a:r>
            <a:endParaRPr lang="en-US">
              <a:solidFill>
                <a:srgbClr val="3F3F3F"/>
              </a:solidFill>
              <a:latin typeface="Century Gothic"/>
            </a:endParaRPr>
          </a:p>
        </p:txBody>
      </p:sp>
      <p:sp>
        <p:nvSpPr>
          <p:cNvPr id="38" name="TextBox 37">
            <a:extLst>
              <a:ext uri="{FF2B5EF4-FFF2-40B4-BE49-F238E27FC236}">
                <a16:creationId xmlns:a16="http://schemas.microsoft.com/office/drawing/2014/main" id="{AC5012FE-6522-46C9-BBCD-CB87826703B6}"/>
              </a:ext>
            </a:extLst>
          </p:cNvPr>
          <p:cNvSpPr txBox="1"/>
          <p:nvPr/>
        </p:nvSpPr>
        <p:spPr>
          <a:xfrm>
            <a:off x="8605500" y="6096329"/>
            <a:ext cx="1888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ea typeface="+mn-lt"/>
                <a:cs typeface="+mn-lt"/>
              </a:rPr>
              <a:t>Percent Cover</a:t>
            </a:r>
            <a:endParaRPr lang="en-US" b="1">
              <a:latin typeface="Century Gothic"/>
            </a:endParaRPr>
          </a:p>
        </p:txBody>
      </p:sp>
      <p:sp>
        <p:nvSpPr>
          <p:cNvPr id="40" name="TextBox 39">
            <a:extLst>
              <a:ext uri="{FF2B5EF4-FFF2-40B4-BE49-F238E27FC236}">
                <a16:creationId xmlns:a16="http://schemas.microsoft.com/office/drawing/2014/main" id="{DBEED31B-2F71-4D18-8D28-3C3278EECE76}"/>
              </a:ext>
            </a:extLst>
          </p:cNvPr>
          <p:cNvSpPr txBox="1"/>
          <p:nvPr/>
        </p:nvSpPr>
        <p:spPr>
          <a:xfrm>
            <a:off x="362609" y="3904100"/>
            <a:ext cx="70774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err="1">
                <a:solidFill>
                  <a:srgbClr val="3F3F3F"/>
                </a:solidFill>
                <a:latin typeface="Century Gothic"/>
                <a:ea typeface="+mn-lt"/>
                <a:cs typeface="+mn-lt"/>
              </a:rPr>
              <a:t>Singleleaf</a:t>
            </a:r>
            <a:r>
              <a:rPr lang="en-US" sz="1600" b="1">
                <a:solidFill>
                  <a:srgbClr val="3F3F3F"/>
                </a:solidFill>
                <a:latin typeface="Century Gothic"/>
                <a:ea typeface="+mn-lt"/>
                <a:cs typeface="+mn-lt"/>
              </a:rPr>
              <a:t> Pinyon - Utah Juniper / Shrub Understory Woodland </a:t>
            </a:r>
            <a:endParaRPr lang="en-US" sz="1600">
              <a:solidFill>
                <a:srgbClr val="3F3F3F"/>
              </a:solidFill>
              <a:latin typeface="Century Gothic"/>
              <a:cs typeface="Calibri"/>
            </a:endParaRPr>
          </a:p>
        </p:txBody>
      </p:sp>
      <p:sp>
        <p:nvSpPr>
          <p:cNvPr id="43" name="Rectangle 42">
            <a:extLst>
              <a:ext uri="{FF2B5EF4-FFF2-40B4-BE49-F238E27FC236}">
                <a16:creationId xmlns:a16="http://schemas.microsoft.com/office/drawing/2014/main" id="{E332DE25-F1F9-4135-8E21-AFC06B6F591C}"/>
              </a:ext>
            </a:extLst>
          </p:cNvPr>
          <p:cNvSpPr/>
          <p:nvPr/>
        </p:nvSpPr>
        <p:spPr>
          <a:xfrm>
            <a:off x="103520" y="1387819"/>
            <a:ext cx="11958589" cy="51064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2A081D8-6440-4FE0-8AEA-95C95B13313D}"/>
              </a:ext>
            </a:extLst>
          </p:cNvPr>
          <p:cNvSpPr txBox="1"/>
          <p:nvPr/>
        </p:nvSpPr>
        <p:spPr>
          <a:xfrm>
            <a:off x="109266" y="1013410"/>
            <a:ext cx="18230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ea typeface="+mn-lt"/>
                <a:cs typeface="+mn-lt"/>
              </a:rPr>
              <a:t>Vegetation Class</a:t>
            </a:r>
            <a:endParaRPr lang="en-US"/>
          </a:p>
        </p:txBody>
      </p:sp>
      <p:sp>
        <p:nvSpPr>
          <p:cNvPr id="47" name="TextBox 46">
            <a:extLst>
              <a:ext uri="{FF2B5EF4-FFF2-40B4-BE49-F238E27FC236}">
                <a16:creationId xmlns:a16="http://schemas.microsoft.com/office/drawing/2014/main" id="{738073C5-0E5C-4B95-A13C-CE88D4C0DF7D}"/>
              </a:ext>
            </a:extLst>
          </p:cNvPr>
          <p:cNvSpPr txBox="1"/>
          <p:nvPr/>
        </p:nvSpPr>
        <p:spPr>
          <a:xfrm>
            <a:off x="2495008" y="352779"/>
            <a:ext cx="7200178"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3F3F3F"/>
                </a:solidFill>
                <a:latin typeface="Century Gothic"/>
                <a:cs typeface="Calibri"/>
              </a:rPr>
              <a:t>Comparison of Average Mortality Across Juniper Woodland Vegetation Classes</a:t>
            </a:r>
            <a:endParaRPr lang="en-US" sz="2000">
              <a:latin typeface="Century Gothic"/>
            </a:endParaRPr>
          </a:p>
          <a:p>
            <a:pPr algn="ctr"/>
            <a:r>
              <a:rPr lang="en-US" sz="2000" b="1">
                <a:solidFill>
                  <a:srgbClr val="3F3F3F"/>
                </a:solidFill>
                <a:latin typeface="Century Gothic"/>
                <a:cs typeface="Calibri"/>
              </a:rPr>
              <a:t>in the Study Area</a:t>
            </a:r>
            <a:endParaRPr lang="en-US" sz="2000">
              <a:latin typeface="Century Gothic"/>
            </a:endParaRPr>
          </a:p>
        </p:txBody>
      </p:sp>
    </p:spTree>
    <p:extLst>
      <p:ext uri="{BB962C8B-B14F-4D97-AF65-F5344CB8AC3E}">
        <p14:creationId xmlns:p14="http://schemas.microsoft.com/office/powerpoint/2010/main" val="3369409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66700" y="356755"/>
            <a:ext cx="10378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LIMITATIONS / CONCLUSIONS</a:t>
            </a:r>
          </a:p>
        </p:txBody>
      </p:sp>
      <p:sp>
        <p:nvSpPr>
          <p:cNvPr id="6" name="TextBox 5">
            <a:extLst>
              <a:ext uri="{FF2B5EF4-FFF2-40B4-BE49-F238E27FC236}">
                <a16:creationId xmlns:a16="http://schemas.microsoft.com/office/drawing/2014/main" id="{98CDB2A4-D83D-4B1C-8BD5-D63AFF2F4B21}"/>
              </a:ext>
            </a:extLst>
          </p:cNvPr>
          <p:cNvSpPr txBox="1"/>
          <p:nvPr/>
        </p:nvSpPr>
        <p:spPr>
          <a:xfrm>
            <a:off x="7918228" y="1210391"/>
            <a:ext cx="4267199"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rPr>
              <a:t>We hope this provides some initial steps in studying this phenomena</a:t>
            </a:r>
            <a:endParaRPr lang="en-US" sz="2400">
              <a:solidFill>
                <a:schemeClr val="tx1">
                  <a:lumMod val="75000"/>
                  <a:lumOff val="25000"/>
                </a:schemeClr>
              </a:solidFill>
              <a:latin typeface="Calibri" panose="020F0502020204030204"/>
              <a:cs typeface="Calibri" panose="020F0502020204030204"/>
            </a:endParaRPr>
          </a:p>
          <a:p>
            <a:pPr algn="ctr"/>
            <a:r>
              <a:rPr lang="en-US" sz="2400">
                <a:solidFill>
                  <a:schemeClr val="tx1">
                    <a:lumMod val="75000"/>
                    <a:lumOff val="25000"/>
                  </a:schemeClr>
                </a:solidFill>
                <a:latin typeface="Century Gothic"/>
                <a:cs typeface="Calibri"/>
              </a:rPr>
              <a:t>Within the park</a:t>
            </a:r>
          </a:p>
          <a:p>
            <a:pPr algn="ctr"/>
            <a:endParaRPr lang="en-US" sz="2400">
              <a:solidFill>
                <a:srgbClr val="404040"/>
              </a:solidFill>
              <a:latin typeface="Century Gothic"/>
              <a:cs typeface="Calibri"/>
            </a:endParaRPr>
          </a:p>
          <a:p>
            <a:pPr marL="285750" indent="-285750">
              <a:buFont typeface="Arial"/>
              <a:buChar char="•"/>
            </a:pPr>
            <a:endParaRPr lang="en-US">
              <a:latin typeface="Century Gothic"/>
              <a:cs typeface="Calibri"/>
            </a:endParaRPr>
          </a:p>
        </p:txBody>
      </p:sp>
      <p:pic>
        <p:nvPicPr>
          <p:cNvPr id="11" name="Picture 4" descr="A picture containing dry&#10;&#10;Description automatically generated">
            <a:extLst>
              <a:ext uri="{FF2B5EF4-FFF2-40B4-BE49-F238E27FC236}">
                <a16:creationId xmlns:a16="http://schemas.microsoft.com/office/drawing/2014/main" id="{2BF8537D-8149-48F0-A2B1-BB72AC696DA7}"/>
              </a:ext>
            </a:extLst>
          </p:cNvPr>
          <p:cNvPicPr>
            <a:picLocks noChangeAspect="1"/>
          </p:cNvPicPr>
          <p:nvPr/>
        </p:nvPicPr>
        <p:blipFill>
          <a:blip r:embed="rId3"/>
          <a:stretch>
            <a:fillRect/>
          </a:stretch>
        </p:blipFill>
        <p:spPr>
          <a:xfrm>
            <a:off x="333909" y="2941332"/>
            <a:ext cx="3409098" cy="336147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3B66601A-604A-43BD-973D-1170BA703A4A}"/>
              </a:ext>
            </a:extLst>
          </p:cNvPr>
          <p:cNvSpPr txBox="1"/>
          <p:nvPr/>
        </p:nvSpPr>
        <p:spPr>
          <a:xfrm>
            <a:off x="1941" y="1275348"/>
            <a:ext cx="38761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ea typeface="+mn-lt"/>
                <a:cs typeface="+mn-lt"/>
              </a:rPr>
              <a:t>Ocular sampling may need to be field validated, but it provides targeted direction </a:t>
            </a:r>
            <a:endParaRPr lang="en-US" sz="2400">
              <a:solidFill>
                <a:schemeClr val="tx1">
                  <a:lumMod val="75000"/>
                  <a:lumOff val="25000"/>
                </a:schemeClr>
              </a:solidFill>
              <a:latin typeface="Century Gothic"/>
              <a:cs typeface="Calibri"/>
            </a:endParaRPr>
          </a:p>
        </p:txBody>
      </p:sp>
      <p:pic>
        <p:nvPicPr>
          <p:cNvPr id="15" name="Picture 13">
            <a:extLst>
              <a:ext uri="{FF2B5EF4-FFF2-40B4-BE49-F238E27FC236}">
                <a16:creationId xmlns:a16="http://schemas.microsoft.com/office/drawing/2014/main" id="{920F40A7-432C-4477-BDD3-BEA818CEC5F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4433102" y="2891711"/>
            <a:ext cx="3323161" cy="341860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86C5147E-F460-435B-A0EE-E490DB2B9BF8}"/>
              </a:ext>
            </a:extLst>
          </p:cNvPr>
          <p:cNvSpPr txBox="1"/>
          <p:nvPr/>
        </p:nvSpPr>
        <p:spPr>
          <a:xfrm>
            <a:off x="4034288" y="1273833"/>
            <a:ext cx="38933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rPr>
              <a:t>Juniper stress and mortality can be difficult to detect using remote sensing </a:t>
            </a:r>
            <a:endParaRPr lang="en-US">
              <a:solidFill>
                <a:schemeClr val="tx1">
                  <a:lumMod val="75000"/>
                  <a:lumOff val="25000"/>
                </a:schemeClr>
              </a:solidFill>
              <a:cs typeface="Calibri"/>
            </a:endParaRPr>
          </a:p>
        </p:txBody>
      </p:sp>
      <p:sp>
        <p:nvSpPr>
          <p:cNvPr id="4" name="TextBox 3">
            <a:extLst>
              <a:ext uri="{FF2B5EF4-FFF2-40B4-BE49-F238E27FC236}">
                <a16:creationId xmlns:a16="http://schemas.microsoft.com/office/drawing/2014/main" id="{16D0EBE0-F002-49D5-96DE-7F03724D9389}"/>
              </a:ext>
            </a:extLst>
          </p:cNvPr>
          <p:cNvSpPr txBox="1"/>
          <p:nvPr/>
        </p:nvSpPr>
        <p:spPr>
          <a:xfrm>
            <a:off x="8347494" y="5845835"/>
            <a:ext cx="34333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Targeted locations and vegetation classes </a:t>
            </a:r>
            <a:endParaRPr lang="en-US" sz="2000">
              <a:solidFill>
                <a:schemeClr val="tx1">
                  <a:lumMod val="75000"/>
                  <a:lumOff val="25000"/>
                </a:schemeClr>
              </a:solidFill>
              <a:cs typeface="Calibri" panose="020F0502020204030204"/>
            </a:endParaRPr>
          </a:p>
        </p:txBody>
      </p:sp>
      <p:pic>
        <p:nvPicPr>
          <p:cNvPr id="5" name="Picture 7" descr="Map&#10;&#10;Description automatically generated">
            <a:extLst>
              <a:ext uri="{FF2B5EF4-FFF2-40B4-BE49-F238E27FC236}">
                <a16:creationId xmlns:a16="http://schemas.microsoft.com/office/drawing/2014/main" id="{2DD63B96-E76B-4907-A5A8-B264215B0BC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545"/>
          <a:stretch/>
        </p:blipFill>
        <p:spPr>
          <a:xfrm>
            <a:off x="8361871" y="2941248"/>
            <a:ext cx="3419493" cy="266202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DC9538F-1ACD-45DB-909F-C64A51AB3955}"/>
              </a:ext>
            </a:extLst>
          </p:cNvPr>
          <p:cNvSpPr txBox="1"/>
          <p:nvPr/>
        </p:nvSpPr>
        <p:spPr>
          <a:xfrm>
            <a:off x="0" y="64008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Image credit: USDA</a:t>
            </a:r>
            <a:endParaRPr lang="en-US" sz="11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881520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F6CE992-1F87-44FE-83D9-8355162E7452}"/>
              </a:ext>
            </a:extLst>
          </p:cNvPr>
          <p:cNvSpPr txBox="1">
            <a:spLocks/>
          </p:cNvSpPr>
          <p:nvPr/>
        </p:nvSpPr>
        <p:spPr>
          <a:xfrm>
            <a:off x="266700" y="356755"/>
            <a:ext cx="113946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a:cs typeface="Calibri Light"/>
              </a:rPr>
              <a:t>FUTURE WORK</a:t>
            </a:r>
          </a:p>
        </p:txBody>
      </p:sp>
      <p:sp>
        <p:nvSpPr>
          <p:cNvPr id="4" name="TextBox 3">
            <a:extLst>
              <a:ext uri="{FF2B5EF4-FFF2-40B4-BE49-F238E27FC236}">
                <a16:creationId xmlns:a16="http://schemas.microsoft.com/office/drawing/2014/main" id="{FD339845-D637-4CFA-A1FE-B0474B78E345}"/>
              </a:ext>
            </a:extLst>
          </p:cNvPr>
          <p:cNvSpPr txBox="1"/>
          <p:nvPr/>
        </p:nvSpPr>
        <p:spPr>
          <a:xfrm>
            <a:off x="8132180" y="1394103"/>
            <a:ext cx="37433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Arial"/>
              </a:rPr>
              <a:t>Incorporate historic climate models to study the drought effects in its entirety </a:t>
            </a:r>
            <a:endParaRPr lang="en-US" sz="2000">
              <a:solidFill>
                <a:srgbClr val="000000"/>
              </a:solidFill>
              <a:latin typeface="Century Gothic"/>
              <a:cs typeface="Arial"/>
            </a:endParaRPr>
          </a:p>
        </p:txBody>
      </p:sp>
      <p:sp>
        <p:nvSpPr>
          <p:cNvPr id="2" name="TextBox 1">
            <a:extLst>
              <a:ext uri="{FF2B5EF4-FFF2-40B4-BE49-F238E27FC236}">
                <a16:creationId xmlns:a16="http://schemas.microsoft.com/office/drawing/2014/main" id="{F2EC3CC6-5298-48F0-9329-FE85C37DBBB1}"/>
              </a:ext>
            </a:extLst>
          </p:cNvPr>
          <p:cNvSpPr txBox="1"/>
          <p:nvPr/>
        </p:nvSpPr>
        <p:spPr>
          <a:xfrm>
            <a:off x="243708" y="5226948"/>
            <a:ext cx="39386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Field surveys and sampling within park boundary </a:t>
            </a:r>
            <a:endParaRPr lang="en-US" sz="2000">
              <a:solidFill>
                <a:schemeClr val="tx1">
                  <a:lumMod val="75000"/>
                  <a:lumOff val="25000"/>
                </a:schemeClr>
              </a:solidFill>
              <a:cs typeface="Calibri" panose="020F0502020204030204"/>
            </a:endParaRPr>
          </a:p>
        </p:txBody>
      </p:sp>
      <p:sp>
        <p:nvSpPr>
          <p:cNvPr id="8" name="TextBox 7">
            <a:extLst>
              <a:ext uri="{FF2B5EF4-FFF2-40B4-BE49-F238E27FC236}">
                <a16:creationId xmlns:a16="http://schemas.microsoft.com/office/drawing/2014/main" id="{FC0FC073-E826-4137-BA2F-3C1D4E54E0CF}"/>
              </a:ext>
            </a:extLst>
          </p:cNvPr>
          <p:cNvSpPr txBox="1"/>
          <p:nvPr/>
        </p:nvSpPr>
        <p:spPr>
          <a:xfrm>
            <a:off x="8337134" y="5229162"/>
            <a:ext cx="33242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Arial"/>
              </a:rPr>
              <a:t>Incorporate historical imagery into analysis – predating satellite images</a:t>
            </a:r>
          </a:p>
        </p:txBody>
      </p:sp>
      <p:sp>
        <p:nvSpPr>
          <p:cNvPr id="9" name="TextBox 8">
            <a:extLst>
              <a:ext uri="{FF2B5EF4-FFF2-40B4-BE49-F238E27FC236}">
                <a16:creationId xmlns:a16="http://schemas.microsoft.com/office/drawing/2014/main" id="{FB3104B3-A038-4461-B5AC-C8CF693A18C9}"/>
              </a:ext>
            </a:extLst>
          </p:cNvPr>
          <p:cNvSpPr txBox="1"/>
          <p:nvPr/>
        </p:nvSpPr>
        <p:spPr>
          <a:xfrm>
            <a:off x="4225675" y="5214762"/>
            <a:ext cx="37433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latin typeface="Century Gothic"/>
                <a:cs typeface="Arial"/>
              </a:rPr>
              <a:t>Introduce new environmental variables</a:t>
            </a:r>
            <a:endParaRPr lang="en-US" sz="2000">
              <a:solidFill>
                <a:srgbClr val="000000"/>
              </a:solidFill>
              <a:latin typeface="Calibri" panose="020F0502020204030204"/>
              <a:cs typeface="Calibri" panose="020F0502020204030204"/>
            </a:endParaRPr>
          </a:p>
          <a:p>
            <a:pPr algn="ctr"/>
            <a:r>
              <a:rPr lang="en-US" sz="2000">
                <a:solidFill>
                  <a:srgbClr val="404040"/>
                </a:solidFill>
                <a:latin typeface="Century Gothic"/>
                <a:cs typeface="Arial"/>
              </a:rPr>
              <a:t>(such as soils, tree characteristics, etc.)</a:t>
            </a:r>
            <a:endParaRPr lang="en-US" sz="2000">
              <a:cs typeface="Calibri"/>
            </a:endParaRPr>
          </a:p>
        </p:txBody>
      </p:sp>
      <p:pic>
        <p:nvPicPr>
          <p:cNvPr id="6" name="Picture 10" descr="A picture containing nature, mountain, painting&#10;&#10;Description automatically generated">
            <a:extLst>
              <a:ext uri="{FF2B5EF4-FFF2-40B4-BE49-F238E27FC236}">
                <a16:creationId xmlns:a16="http://schemas.microsoft.com/office/drawing/2014/main" id="{A80FE6C7-85A2-4DD8-A613-EA88E685F8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92"/>
          <a:stretch/>
        </p:blipFill>
        <p:spPr>
          <a:xfrm>
            <a:off x="8160161" y="2487536"/>
            <a:ext cx="3690082" cy="2432603"/>
          </a:xfrm>
          <a:prstGeom prst="rect">
            <a:avLst/>
          </a:prstGeom>
          <a:ln>
            <a:noFill/>
          </a:ln>
          <a:effectLst>
            <a:outerShdw blurRad="292100" dist="139700" dir="2700000" algn="tl" rotWithShape="0">
              <a:srgbClr val="333333">
                <a:alpha val="65000"/>
              </a:srgbClr>
            </a:outerShdw>
          </a:effectLst>
        </p:spPr>
      </p:pic>
      <p:pic>
        <p:nvPicPr>
          <p:cNvPr id="7" name="Picture 10" descr="A picture containing sky, outdoor, ground, nature&#10;&#10;Description automatically generated">
            <a:extLst>
              <a:ext uri="{FF2B5EF4-FFF2-40B4-BE49-F238E27FC236}">
                <a16:creationId xmlns:a16="http://schemas.microsoft.com/office/drawing/2014/main" id="{E94E857F-C32B-4D98-86A5-8786B61C923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6687" y="2489556"/>
            <a:ext cx="3685279" cy="2433787"/>
          </a:xfrm>
          <a:prstGeom prst="rect">
            <a:avLst/>
          </a:prstGeom>
          <a:ln>
            <a:noFill/>
          </a:ln>
          <a:effectLst>
            <a:outerShdw blurRad="292100" dist="139700" dir="2700000" algn="tl" rotWithShape="0">
              <a:srgbClr val="333333">
                <a:alpha val="65000"/>
              </a:srgbClr>
            </a:outerShdw>
          </a:effectLst>
        </p:spPr>
      </p:pic>
      <p:pic>
        <p:nvPicPr>
          <p:cNvPr id="10" name="Picture 10" descr="Garden soil">
            <a:extLst>
              <a:ext uri="{FF2B5EF4-FFF2-40B4-BE49-F238E27FC236}">
                <a16:creationId xmlns:a16="http://schemas.microsoft.com/office/drawing/2014/main" id="{08202A37-72D6-42C5-AACF-E2E3AC10D5B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52824" y="2492316"/>
            <a:ext cx="3681501" cy="2434984"/>
          </a:xfrm>
          <a:prstGeom prst="rect">
            <a:avLst/>
          </a:prstGeom>
          <a:ln>
            <a:noFill/>
          </a:ln>
          <a:effectLst>
            <a:outerShdw blurRad="292100" dist="139700" dir="2700000" algn="tl" rotWithShape="0">
              <a:srgbClr val="333333">
                <a:alpha val="65000"/>
              </a:srgbClr>
            </a:outerShdw>
          </a:effectLst>
        </p:spPr>
      </p:pic>
      <p:pic>
        <p:nvPicPr>
          <p:cNvPr id="11" name="Graphic 11" descr="Clipboard outline">
            <a:extLst>
              <a:ext uri="{FF2B5EF4-FFF2-40B4-BE49-F238E27FC236}">
                <a16:creationId xmlns:a16="http://schemas.microsoft.com/office/drawing/2014/main" id="{C1CDDD41-3EB6-4D8E-BCFC-AFF6C20D34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8775" y="1190625"/>
            <a:ext cx="1171575" cy="1171575"/>
          </a:xfrm>
          <a:prstGeom prst="rect">
            <a:avLst/>
          </a:prstGeom>
        </p:spPr>
      </p:pic>
      <p:pic>
        <p:nvPicPr>
          <p:cNvPr id="12" name="Graphic 12" descr="Tree With Roots outline">
            <a:extLst>
              <a:ext uri="{FF2B5EF4-FFF2-40B4-BE49-F238E27FC236}">
                <a16:creationId xmlns:a16="http://schemas.microsoft.com/office/drawing/2014/main" id="{BCF01B6E-1622-455E-ABF4-A580AFB6E8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5450" y="1190625"/>
            <a:ext cx="1171575" cy="1171575"/>
          </a:xfrm>
          <a:prstGeom prst="rect">
            <a:avLst/>
          </a:prstGeom>
        </p:spPr>
      </p:pic>
      <p:pic>
        <p:nvPicPr>
          <p:cNvPr id="13" name="Graphic 13" descr="History with solid fill">
            <a:extLst>
              <a:ext uri="{FF2B5EF4-FFF2-40B4-BE49-F238E27FC236}">
                <a16:creationId xmlns:a16="http://schemas.microsoft.com/office/drawing/2014/main" id="{EE9CB334-9C70-46CF-8D8F-0EA2EA8917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44050" y="476250"/>
            <a:ext cx="914400" cy="914400"/>
          </a:xfrm>
          <a:prstGeom prst="rect">
            <a:avLst/>
          </a:prstGeom>
        </p:spPr>
      </p:pic>
      <p:sp>
        <p:nvSpPr>
          <p:cNvPr id="14" name="TextBox 13">
            <a:extLst>
              <a:ext uri="{FF2B5EF4-FFF2-40B4-BE49-F238E27FC236}">
                <a16:creationId xmlns:a16="http://schemas.microsoft.com/office/drawing/2014/main" id="{00138D93-388A-4281-B89B-412C201C6EA5}"/>
              </a:ext>
            </a:extLst>
          </p:cNvPr>
          <p:cNvSpPr txBox="1"/>
          <p:nvPr/>
        </p:nvSpPr>
        <p:spPr>
          <a:xfrm>
            <a:off x="25399" y="6407396"/>
            <a:ext cx="39386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65000"/>
                    <a:lumOff val="35000"/>
                  </a:schemeClr>
                </a:solidFill>
                <a:latin typeface="Century Gothic"/>
              </a:rPr>
              <a:t>Right image credit: JPRoy2101</a:t>
            </a:r>
            <a:endParaRPr lang="en-US" sz="1100" dirty="0">
              <a:solidFill>
                <a:schemeClr val="tx1">
                  <a:lumMod val="65000"/>
                  <a:lumOff val="35000"/>
                </a:schemeClr>
              </a:solidFill>
              <a:latin typeface="Century Gothic"/>
              <a:cs typeface="Calibri"/>
            </a:endParaRPr>
          </a:p>
        </p:txBody>
      </p:sp>
    </p:spTree>
    <p:extLst>
      <p:ext uri="{BB962C8B-B14F-4D97-AF65-F5344CB8AC3E}">
        <p14:creationId xmlns:p14="http://schemas.microsoft.com/office/powerpoint/2010/main" val="460569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9A478"/>
              </a:buClr>
              <a:buSzTx/>
              <a:buFont typeface="Webdings" panose="05030102010509060703" pitchFamily="18" charset="2"/>
              <a:buChar char="4"/>
              <a:tabLst/>
              <a:defRPr/>
            </a:pPr>
            <a:endParaRPr lang="en-US" sz="22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89B2579-AD82-4478-B3AB-FF9EF78AB3BE}"/>
              </a:ext>
            </a:extLst>
          </p:cNvPr>
          <p:cNvSpPr txBox="1"/>
          <p:nvPr/>
        </p:nvSpPr>
        <p:spPr>
          <a:xfrm>
            <a:off x="230555" y="1227016"/>
            <a:ext cx="1176019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The Grand Canyon Ecological Forecasting team is thankful for our project partners and node advisors/mentors for making this project possible:</a:t>
            </a:r>
          </a:p>
          <a:p>
            <a:endParaRPr lang="en-US" sz="2000">
              <a:solidFill>
                <a:schemeClr val="tx1">
                  <a:lumMod val="75000"/>
                  <a:lumOff val="25000"/>
                </a:schemeClr>
              </a:solidFill>
              <a:latin typeface="Century Gothic"/>
            </a:endParaRPr>
          </a:p>
          <a:p>
            <a:r>
              <a:rPr lang="en-US" sz="2000" u="sng">
                <a:solidFill>
                  <a:schemeClr val="tx1">
                    <a:lumMod val="75000"/>
                    <a:lumOff val="25000"/>
                  </a:schemeClr>
                </a:solidFill>
                <a:latin typeface="Century Gothic"/>
              </a:rPr>
              <a:t>Partners:</a:t>
            </a:r>
          </a:p>
          <a:p>
            <a:endParaRPr lang="en-US" sz="2000">
              <a:solidFill>
                <a:schemeClr val="tx1">
                  <a:lumMod val="75000"/>
                  <a:lumOff val="25000"/>
                </a:schemeClr>
              </a:solidFill>
              <a:latin typeface="Century Gothic"/>
            </a:endParaRPr>
          </a:p>
          <a:p>
            <a:pPr algn="ctr"/>
            <a:r>
              <a:rPr lang="en-US" sz="2000" b="1">
                <a:solidFill>
                  <a:schemeClr val="tx1">
                    <a:lumMod val="75000"/>
                    <a:lumOff val="25000"/>
                  </a:schemeClr>
                </a:solidFill>
                <a:latin typeface="Century Gothic"/>
              </a:rPr>
              <a:t>Lonnie Pilkington</a:t>
            </a:r>
            <a:r>
              <a:rPr lang="en-US" sz="2000">
                <a:solidFill>
                  <a:schemeClr val="tx1">
                    <a:lumMod val="75000"/>
                    <a:lumOff val="25000"/>
                  </a:schemeClr>
                </a:solidFill>
                <a:latin typeface="Century Gothic"/>
              </a:rPr>
              <a:t> (Science and Resource Management Division, Grand Canyon National Park - Vegetation Program Manager)</a:t>
            </a:r>
          </a:p>
          <a:p>
            <a:r>
              <a:rPr lang="en-US" sz="2000" u="sng">
                <a:solidFill>
                  <a:schemeClr val="tx1">
                    <a:lumMod val="75000"/>
                    <a:lumOff val="25000"/>
                  </a:schemeClr>
                </a:solidFill>
                <a:latin typeface="Century Gothic"/>
              </a:rPr>
              <a:t>Node advisors &amp; mentors:</a:t>
            </a:r>
          </a:p>
          <a:p>
            <a:endParaRPr lang="en-US" sz="2000">
              <a:solidFill>
                <a:schemeClr val="tx1">
                  <a:lumMod val="75000"/>
                  <a:lumOff val="25000"/>
                </a:schemeClr>
              </a:solidFill>
              <a:latin typeface="Century Gothic"/>
            </a:endParaRPr>
          </a:p>
          <a:p>
            <a:pPr algn="ctr"/>
            <a:r>
              <a:rPr lang="en-US" sz="2000" b="1">
                <a:solidFill>
                  <a:schemeClr val="tx1">
                    <a:lumMod val="75000"/>
                    <a:lumOff val="25000"/>
                  </a:schemeClr>
                </a:solidFill>
                <a:latin typeface="Century Gothic"/>
              </a:rPr>
              <a:t>Dr. Paul Evangelista</a:t>
            </a:r>
            <a:r>
              <a:rPr lang="en-US" sz="2000">
                <a:solidFill>
                  <a:schemeClr val="tx1">
                    <a:lumMod val="75000"/>
                    <a:lumOff val="25000"/>
                  </a:schemeClr>
                </a:solidFill>
                <a:latin typeface="Century Gothic"/>
              </a:rPr>
              <a:t> (Colorado State University, Natural Resource Ecology Laboratory)</a:t>
            </a:r>
          </a:p>
          <a:p>
            <a:pPr algn="ctr"/>
            <a:r>
              <a:rPr lang="en-US" sz="2000" b="1">
                <a:solidFill>
                  <a:schemeClr val="tx1">
                    <a:lumMod val="75000"/>
                    <a:lumOff val="25000"/>
                  </a:schemeClr>
                </a:solidFill>
                <a:latin typeface="Century Gothic"/>
              </a:rPr>
              <a:t>Dr. Catherine </a:t>
            </a:r>
            <a:r>
              <a:rPr lang="en-US" sz="2000" b="1" err="1">
                <a:solidFill>
                  <a:schemeClr val="tx1">
                    <a:lumMod val="75000"/>
                    <a:lumOff val="25000"/>
                  </a:schemeClr>
                </a:solidFill>
                <a:latin typeface="Century Gothic"/>
              </a:rPr>
              <a:t>Jarnevich</a:t>
            </a:r>
            <a:r>
              <a:rPr lang="en-US" sz="2000" b="1">
                <a:solidFill>
                  <a:schemeClr val="tx1">
                    <a:lumMod val="75000"/>
                    <a:lumOff val="25000"/>
                  </a:schemeClr>
                </a:solidFill>
                <a:latin typeface="Century Gothic"/>
              </a:rPr>
              <a:t> </a:t>
            </a:r>
            <a:r>
              <a:rPr lang="en-US" sz="2000">
                <a:solidFill>
                  <a:schemeClr val="tx1">
                    <a:lumMod val="75000"/>
                    <a:lumOff val="25000"/>
                  </a:schemeClr>
                </a:solidFill>
                <a:latin typeface="Century Gothic"/>
              </a:rPr>
              <a:t>(USGS, Fort Collins Science Center)</a:t>
            </a:r>
          </a:p>
          <a:p>
            <a:pPr algn="ctr"/>
            <a:r>
              <a:rPr lang="en-US" sz="2000" b="1">
                <a:solidFill>
                  <a:schemeClr val="tx1">
                    <a:lumMod val="75000"/>
                    <a:lumOff val="25000"/>
                  </a:schemeClr>
                </a:solidFill>
                <a:latin typeface="Century Gothic"/>
              </a:rPr>
              <a:t>Peder Engelstad</a:t>
            </a:r>
            <a:r>
              <a:rPr lang="en-US" sz="2000">
                <a:solidFill>
                  <a:schemeClr val="tx1">
                    <a:lumMod val="75000"/>
                    <a:lumOff val="25000"/>
                  </a:schemeClr>
                </a:solidFill>
                <a:latin typeface="Century Gothic"/>
              </a:rPr>
              <a:t> (Colorado State University, Natural Resource Ecology Laboratory)</a:t>
            </a:r>
          </a:p>
          <a:p>
            <a:pPr algn="ctr"/>
            <a:r>
              <a:rPr lang="en-US" sz="2000" b="1">
                <a:solidFill>
                  <a:schemeClr val="tx1">
                    <a:lumMod val="75000"/>
                    <a:lumOff val="25000"/>
                  </a:schemeClr>
                </a:solidFill>
                <a:latin typeface="Century Gothic"/>
              </a:rPr>
              <a:t>Dr. Tony Vorster</a:t>
            </a:r>
            <a:r>
              <a:rPr lang="en-US" sz="2000">
                <a:solidFill>
                  <a:schemeClr val="tx1">
                    <a:lumMod val="75000"/>
                    <a:lumOff val="25000"/>
                  </a:schemeClr>
                </a:solidFill>
                <a:latin typeface="Century Gothic"/>
              </a:rPr>
              <a:t> (Colorado State University, Natural Resource Ecology Laboratory)</a:t>
            </a:r>
          </a:p>
          <a:p>
            <a:pPr algn="ctr"/>
            <a:r>
              <a:rPr lang="en-US" sz="2000" b="1">
                <a:solidFill>
                  <a:schemeClr val="tx1">
                    <a:lumMod val="75000"/>
                    <a:lumOff val="25000"/>
                  </a:schemeClr>
                </a:solidFill>
                <a:latin typeface="Century Gothic"/>
              </a:rPr>
              <a:t>Nicholas Young</a:t>
            </a:r>
            <a:r>
              <a:rPr lang="en-US" sz="2000">
                <a:solidFill>
                  <a:schemeClr val="tx1">
                    <a:lumMod val="75000"/>
                    <a:lumOff val="25000"/>
                  </a:schemeClr>
                </a:solidFill>
                <a:latin typeface="Century Gothic"/>
              </a:rPr>
              <a:t> (Colorado State University, Natural Resource Ecology Laboratory)</a:t>
            </a:r>
          </a:p>
          <a:p>
            <a:pPr algn="ctr"/>
            <a:r>
              <a:rPr lang="en-US" sz="2000" b="1">
                <a:solidFill>
                  <a:schemeClr val="tx1">
                    <a:lumMod val="75000"/>
                    <a:lumOff val="25000"/>
                  </a:schemeClr>
                </a:solidFill>
                <a:latin typeface="Century Gothic"/>
              </a:rPr>
              <a:t>Scott Cunningham</a:t>
            </a:r>
            <a:r>
              <a:rPr lang="en-US" sz="2000">
                <a:solidFill>
                  <a:schemeClr val="tx1">
                    <a:lumMod val="75000"/>
                    <a:lumOff val="25000"/>
                  </a:schemeClr>
                </a:solidFill>
                <a:latin typeface="Century Gothic"/>
              </a:rPr>
              <a:t> (NASA DEVELOP, CO – Fort Collins Fellow)</a:t>
            </a:r>
          </a:p>
        </p:txBody>
      </p:sp>
      <p:sp>
        <p:nvSpPr>
          <p:cNvPr id="3" name="TextBox 2">
            <a:extLst>
              <a:ext uri="{FF2B5EF4-FFF2-40B4-BE49-F238E27FC236}">
                <a16:creationId xmlns:a16="http://schemas.microsoft.com/office/drawing/2014/main" id="{AD47F1A6-70D5-45E0-BEBA-750E849BD0AA}"/>
              </a:ext>
            </a:extLst>
          </p:cNvPr>
          <p:cNvSpPr txBox="1"/>
          <p:nvPr/>
        </p:nvSpPr>
        <p:spPr>
          <a:xfrm>
            <a:off x="344989" y="6050297"/>
            <a:ext cx="11502022" cy="646331"/>
          </a:xfrm>
          <a:prstGeom prst="rect">
            <a:avLst/>
          </a:prstGeom>
          <a:noFill/>
        </p:spPr>
        <p:txBody>
          <a:bodyPr wrap="square" rtlCol="0">
            <a:spAutoFit/>
          </a:bodyPr>
          <a:lstStyle/>
          <a:p>
            <a:pPr algn="ctr"/>
            <a:r>
              <a:rPr lang="en-US" sz="900" b="0" i="0" dirty="0">
                <a:effectLst/>
                <a:latin typeface="Century Gothic" panose="020B0502020202020204" pitchFamily="34" charset="0"/>
              </a:rPr>
              <a:t>Maps throughout this document were created using ArcGIS® software by Esri. ArcGIS® and ArcMap™ are the intellectual property of Esri and are used herein under license. Copyright © Esri. All rights reserved. For more information about Esri® software, please visit www.esri.com</a:t>
            </a:r>
          </a:p>
          <a:p>
            <a:endParaRPr lang="en-US" dirty="0"/>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11125" y="1317625"/>
            <a:ext cx="5350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3F3F3F"/>
                </a:solidFill>
                <a:latin typeface="Century Gothic"/>
              </a:rPr>
              <a:t>DROUGHT</a:t>
            </a:r>
            <a:endParaRPr lang="en-US" sz="4800" b="1">
              <a:solidFill>
                <a:srgbClr val="3F3F3F"/>
              </a:solidFill>
              <a:latin typeface="Century Gothic" panose="020B0502020202020204" pitchFamily="34" charset="0"/>
            </a:endParaRPr>
          </a:p>
        </p:txBody>
      </p:sp>
      <p:sp>
        <p:nvSpPr>
          <p:cNvPr id="4" name="TextBox 3">
            <a:extLst>
              <a:ext uri="{FF2B5EF4-FFF2-40B4-BE49-F238E27FC236}">
                <a16:creationId xmlns:a16="http://schemas.microsoft.com/office/drawing/2014/main" id="{7BFBF76C-F9D3-43D7-9213-82DCCDDD3E8A}"/>
              </a:ext>
            </a:extLst>
          </p:cNvPr>
          <p:cNvSpPr txBox="1"/>
          <p:nvPr/>
        </p:nvSpPr>
        <p:spPr>
          <a:xfrm>
            <a:off x="112590" y="1739901"/>
            <a:ext cx="614948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endParaRPr lang="en-US">
              <a:solidFill>
                <a:schemeClr val="tx1">
                  <a:lumMod val="75000"/>
                  <a:lumOff val="25000"/>
                </a:schemeClr>
              </a:solidFill>
              <a:latin typeface="Century Gothic"/>
            </a:endParaRPr>
          </a:p>
          <a:p>
            <a:r>
              <a:rPr lang="en-US" sz="2800">
                <a:solidFill>
                  <a:schemeClr val="tx1">
                    <a:lumMod val="75000"/>
                    <a:lumOff val="25000"/>
                  </a:schemeClr>
                </a:solidFill>
                <a:latin typeface="Century Gothic"/>
                <a:cs typeface="Calibri"/>
              </a:rPr>
              <a:t>The North American Southwest has been experiencing a "megadrought" for the </a:t>
            </a:r>
            <a:r>
              <a:rPr lang="en-US" sz="2800" b="1">
                <a:solidFill>
                  <a:schemeClr val="tx1">
                    <a:lumMod val="75000"/>
                    <a:lumOff val="25000"/>
                  </a:schemeClr>
                </a:solidFill>
                <a:latin typeface="Century Gothic"/>
                <a:cs typeface="Calibri"/>
              </a:rPr>
              <a:t>last 40 years</a:t>
            </a:r>
          </a:p>
          <a:p>
            <a:pPr algn="ctr"/>
            <a:endParaRPr lang="en-US" sz="4000" b="1">
              <a:solidFill>
                <a:schemeClr val="tx1">
                  <a:lumMod val="75000"/>
                  <a:lumOff val="25000"/>
                </a:schemeClr>
              </a:solidFill>
              <a:latin typeface="Century Gothic"/>
            </a:endParaRPr>
          </a:p>
          <a:p>
            <a:r>
              <a:rPr lang="en-US" sz="2800">
                <a:solidFill>
                  <a:schemeClr val="tx1">
                    <a:lumMod val="75000"/>
                    <a:lumOff val="25000"/>
                  </a:schemeClr>
                </a:solidFill>
                <a:latin typeface="Century Gothic"/>
                <a:cs typeface="Calibri"/>
              </a:rPr>
              <a:t>Notice of juniper woodland mortality within and around </a:t>
            </a:r>
          </a:p>
          <a:p>
            <a:r>
              <a:rPr lang="en-US" sz="2800">
                <a:solidFill>
                  <a:schemeClr val="tx1">
                    <a:lumMod val="75000"/>
                    <a:lumOff val="25000"/>
                  </a:schemeClr>
                </a:solidFill>
                <a:latin typeface="Century Gothic"/>
                <a:cs typeface="Calibri"/>
              </a:rPr>
              <a:t>Grand Canyon National park</a:t>
            </a:r>
            <a:endParaRPr lang="en-US">
              <a:solidFill>
                <a:schemeClr val="tx1">
                  <a:lumMod val="75000"/>
                  <a:lumOff val="25000"/>
                </a:schemeClr>
              </a:solidFill>
            </a:endParaRPr>
          </a:p>
          <a:p>
            <a:pPr marL="285750" indent="-285750">
              <a:buFont typeface="Arial"/>
              <a:buChar char="•"/>
            </a:pPr>
            <a:endParaRPr lang="en-US">
              <a:solidFill>
                <a:schemeClr val="tx1">
                  <a:lumMod val="75000"/>
                  <a:lumOff val="25000"/>
                </a:schemeClr>
              </a:solidFill>
              <a:latin typeface="Century Gothic"/>
            </a:endParaRPr>
          </a:p>
          <a:p>
            <a:endParaRPr lang="en-US" sz="2800">
              <a:solidFill>
                <a:schemeClr val="tx1">
                  <a:lumMod val="75000"/>
                  <a:lumOff val="25000"/>
                </a:schemeClr>
              </a:solidFill>
              <a:latin typeface="Century Gothic"/>
              <a:cs typeface="Calibri"/>
            </a:endParaRPr>
          </a:p>
        </p:txBody>
      </p:sp>
      <p:pic>
        <p:nvPicPr>
          <p:cNvPr id="3" name="Picture 5" descr="A picture containing outdoor, plant, tree&#10;&#10;Description automatically generated">
            <a:extLst>
              <a:ext uri="{FF2B5EF4-FFF2-40B4-BE49-F238E27FC236}">
                <a16:creationId xmlns:a16="http://schemas.microsoft.com/office/drawing/2014/main" id="{D653F4DF-1A1E-42A3-A153-281C346E26B1}"/>
              </a:ext>
            </a:extLst>
          </p:cNvPr>
          <p:cNvPicPr>
            <a:picLocks noChangeAspect="1"/>
          </p:cNvPicPr>
          <p:nvPr/>
        </p:nvPicPr>
        <p:blipFill>
          <a:blip r:embed="rId3"/>
          <a:stretch>
            <a:fillRect/>
          </a:stretch>
        </p:blipFill>
        <p:spPr>
          <a:xfrm>
            <a:off x="7324509" y="489481"/>
            <a:ext cx="4012556" cy="603167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BF70D18-12C3-4881-8CBD-915147E8653D}"/>
              </a:ext>
            </a:extLst>
          </p:cNvPr>
          <p:cNvSpPr txBox="1"/>
          <p:nvPr/>
        </p:nvSpPr>
        <p:spPr>
          <a:xfrm>
            <a:off x="9444136" y="6557253"/>
            <a:ext cx="20337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04040"/>
                </a:solidFill>
                <a:latin typeface="Century Gothic"/>
              </a:rPr>
              <a:t>Image credit: Mike Hitchner</a:t>
            </a:r>
            <a:endParaRPr lang="en-US" sz="2400">
              <a:solidFill>
                <a:srgbClr val="404040"/>
              </a:solidFill>
              <a:latin typeface="Century Gothic"/>
            </a:endParaRPr>
          </a:p>
        </p:txBody>
      </p:sp>
    </p:spTree>
    <p:extLst>
      <p:ext uri="{BB962C8B-B14F-4D97-AF65-F5344CB8AC3E}">
        <p14:creationId xmlns:p14="http://schemas.microsoft.com/office/powerpoint/2010/main" val="364669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270565E-9090-4EB5-8F08-EA8647F96F02}"/>
              </a:ext>
            </a:extLst>
          </p:cNvPr>
          <p:cNvPicPr>
            <a:picLocks noChangeAspect="1"/>
          </p:cNvPicPr>
          <p:nvPr/>
        </p:nvPicPr>
        <p:blipFill>
          <a:blip r:embed="rId3"/>
          <a:stretch>
            <a:fillRect/>
          </a:stretch>
        </p:blipFill>
        <p:spPr>
          <a:xfrm>
            <a:off x="612486" y="433243"/>
            <a:ext cx="10979726" cy="615661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EB481D8-86F7-4C86-842F-E91155F98A57}"/>
              </a:ext>
            </a:extLst>
          </p:cNvPr>
          <p:cNvSpPr txBox="1"/>
          <p:nvPr/>
        </p:nvSpPr>
        <p:spPr>
          <a:xfrm>
            <a:off x="4309993" y="615723"/>
            <a:ext cx="19881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2">
                    <a:lumMod val="75000"/>
                  </a:schemeClr>
                </a:solidFill>
                <a:latin typeface="Century Gothic"/>
              </a:rPr>
              <a:t>Grand Canyon NP</a:t>
            </a:r>
            <a:endParaRPr lang="en-US" sz="1400" b="1">
              <a:solidFill>
                <a:schemeClr val="accent2">
                  <a:lumMod val="75000"/>
                </a:schemeClr>
              </a:solidFill>
              <a:latin typeface="Century Gothic"/>
              <a:cs typeface="Calibri"/>
            </a:endParaRPr>
          </a:p>
        </p:txBody>
      </p:sp>
      <p:sp>
        <p:nvSpPr>
          <p:cNvPr id="5" name="TextBox 4">
            <a:extLst>
              <a:ext uri="{FF2B5EF4-FFF2-40B4-BE49-F238E27FC236}">
                <a16:creationId xmlns:a16="http://schemas.microsoft.com/office/drawing/2014/main" id="{52843D73-BE16-4F12-89D0-A7724DBB1F18}"/>
              </a:ext>
            </a:extLst>
          </p:cNvPr>
          <p:cNvSpPr txBox="1"/>
          <p:nvPr/>
        </p:nvSpPr>
        <p:spPr>
          <a:xfrm>
            <a:off x="6401224" y="615721"/>
            <a:ext cx="16140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2">
                    <a:lumMod val="75000"/>
                  </a:schemeClr>
                </a:solidFill>
                <a:latin typeface="Century Gothic"/>
              </a:rPr>
              <a:t>Weather Station</a:t>
            </a:r>
            <a:endParaRPr lang="en-US" sz="1400"/>
          </a:p>
        </p:txBody>
      </p:sp>
      <p:sp>
        <p:nvSpPr>
          <p:cNvPr id="6" name="TextBox 5">
            <a:extLst>
              <a:ext uri="{FF2B5EF4-FFF2-40B4-BE49-F238E27FC236}">
                <a16:creationId xmlns:a16="http://schemas.microsoft.com/office/drawing/2014/main" id="{8485271E-467B-432A-8EE3-53533628EB04}"/>
              </a:ext>
            </a:extLst>
          </p:cNvPr>
          <p:cNvSpPr txBox="1"/>
          <p:nvPr/>
        </p:nvSpPr>
        <p:spPr>
          <a:xfrm>
            <a:off x="6299776" y="4758458"/>
            <a:ext cx="6089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2">
                    <a:lumMod val="75000"/>
                  </a:schemeClr>
                </a:solidFill>
                <a:latin typeface="Century Gothic"/>
              </a:rPr>
              <a:t>Utah</a:t>
            </a:r>
            <a:endParaRPr lang="en-US" sz="1000" b="1">
              <a:solidFill>
                <a:schemeClr val="accent2">
                  <a:lumMod val="75000"/>
                </a:schemeClr>
              </a:solidFill>
              <a:cs typeface="Calibri"/>
            </a:endParaRPr>
          </a:p>
        </p:txBody>
      </p:sp>
      <p:sp>
        <p:nvSpPr>
          <p:cNvPr id="7" name="TextBox 6">
            <a:extLst>
              <a:ext uri="{FF2B5EF4-FFF2-40B4-BE49-F238E27FC236}">
                <a16:creationId xmlns:a16="http://schemas.microsoft.com/office/drawing/2014/main" id="{4417D848-619A-4EE8-A95D-327901965C05}"/>
              </a:ext>
            </a:extLst>
          </p:cNvPr>
          <p:cNvSpPr txBox="1"/>
          <p:nvPr/>
        </p:nvSpPr>
        <p:spPr>
          <a:xfrm>
            <a:off x="5091871" y="4852728"/>
            <a:ext cx="7089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2">
                    <a:lumMod val="75000"/>
                  </a:schemeClr>
                </a:solidFill>
                <a:latin typeface="Century Gothic"/>
              </a:rPr>
              <a:t>Nevada</a:t>
            </a:r>
            <a:endParaRPr lang="en-US" sz="1000" b="1">
              <a:solidFill>
                <a:schemeClr val="accent2">
                  <a:lumMod val="75000"/>
                </a:schemeClr>
              </a:solidFill>
              <a:cs typeface="Calibri"/>
            </a:endParaRPr>
          </a:p>
        </p:txBody>
      </p:sp>
      <p:sp>
        <p:nvSpPr>
          <p:cNvPr id="8" name="TextBox 7">
            <a:extLst>
              <a:ext uri="{FF2B5EF4-FFF2-40B4-BE49-F238E27FC236}">
                <a16:creationId xmlns:a16="http://schemas.microsoft.com/office/drawing/2014/main" id="{C3D4FFB8-B4E8-46B6-A1C9-33AB09B672FF}"/>
              </a:ext>
            </a:extLst>
          </p:cNvPr>
          <p:cNvSpPr txBox="1"/>
          <p:nvPr/>
        </p:nvSpPr>
        <p:spPr>
          <a:xfrm>
            <a:off x="6438321" y="5790620"/>
            <a:ext cx="7089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2">
                    <a:lumMod val="75000"/>
                  </a:schemeClr>
                </a:solidFill>
                <a:latin typeface="Century Gothic"/>
              </a:rPr>
              <a:t>Arizona</a:t>
            </a:r>
            <a:endParaRPr lang="en-US" sz="1000" b="1"/>
          </a:p>
        </p:txBody>
      </p:sp>
      <p:sp>
        <p:nvSpPr>
          <p:cNvPr id="9" name="TextBox 8">
            <a:extLst>
              <a:ext uri="{FF2B5EF4-FFF2-40B4-BE49-F238E27FC236}">
                <a16:creationId xmlns:a16="http://schemas.microsoft.com/office/drawing/2014/main" id="{9186EE53-8018-4159-8751-ED504EC964DF}"/>
              </a:ext>
            </a:extLst>
          </p:cNvPr>
          <p:cNvSpPr txBox="1"/>
          <p:nvPr/>
        </p:nvSpPr>
        <p:spPr>
          <a:xfrm>
            <a:off x="5032084" y="5945730"/>
            <a:ext cx="8223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accent2">
                    <a:lumMod val="75000"/>
                  </a:schemeClr>
                </a:solidFill>
                <a:latin typeface="Century Gothic"/>
              </a:rPr>
              <a:t>California</a:t>
            </a:r>
            <a:endParaRPr lang="en-US" sz="1000" b="1">
              <a:solidFill>
                <a:schemeClr val="accent2">
                  <a:lumMod val="75000"/>
                </a:schemeClr>
              </a:solidFill>
              <a:cs typeface="Calibri"/>
            </a:endParaRPr>
          </a:p>
        </p:txBody>
      </p:sp>
      <p:sp>
        <p:nvSpPr>
          <p:cNvPr id="10" name="TextBox 9">
            <a:extLst>
              <a:ext uri="{FF2B5EF4-FFF2-40B4-BE49-F238E27FC236}">
                <a16:creationId xmlns:a16="http://schemas.microsoft.com/office/drawing/2014/main" id="{8B42DBF8-D82D-42F6-AFEB-EAF982120204}"/>
              </a:ext>
            </a:extLst>
          </p:cNvPr>
          <p:cNvSpPr txBox="1"/>
          <p:nvPr/>
        </p:nvSpPr>
        <p:spPr>
          <a:xfrm>
            <a:off x="8634266" y="6192401"/>
            <a:ext cx="23552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2">
                    <a:lumMod val="75000"/>
                  </a:schemeClr>
                </a:solidFill>
                <a:latin typeface="Century Gothic"/>
              </a:rPr>
              <a:t>0</a:t>
            </a:r>
            <a:endParaRPr lang="en-US"/>
          </a:p>
        </p:txBody>
      </p:sp>
      <p:sp>
        <p:nvSpPr>
          <p:cNvPr id="11" name="TextBox 10">
            <a:extLst>
              <a:ext uri="{FF2B5EF4-FFF2-40B4-BE49-F238E27FC236}">
                <a16:creationId xmlns:a16="http://schemas.microsoft.com/office/drawing/2014/main" id="{812CF31C-E9D4-400A-BE50-C19E6D698215}"/>
              </a:ext>
            </a:extLst>
          </p:cNvPr>
          <p:cNvSpPr txBox="1"/>
          <p:nvPr/>
        </p:nvSpPr>
        <p:spPr>
          <a:xfrm>
            <a:off x="9153810" y="6192400"/>
            <a:ext cx="31172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2">
                    <a:lumMod val="75000"/>
                  </a:schemeClr>
                </a:solidFill>
                <a:latin typeface="Century Gothic"/>
              </a:rPr>
              <a:t>10</a:t>
            </a:r>
            <a:endParaRPr lang="en-US"/>
          </a:p>
        </p:txBody>
      </p:sp>
      <p:sp>
        <p:nvSpPr>
          <p:cNvPr id="12" name="TextBox 11">
            <a:extLst>
              <a:ext uri="{FF2B5EF4-FFF2-40B4-BE49-F238E27FC236}">
                <a16:creationId xmlns:a16="http://schemas.microsoft.com/office/drawing/2014/main" id="{24D0BCD3-CF9D-4AC7-8A7D-B3182950C100}"/>
              </a:ext>
            </a:extLst>
          </p:cNvPr>
          <p:cNvSpPr txBox="1"/>
          <p:nvPr/>
        </p:nvSpPr>
        <p:spPr>
          <a:xfrm>
            <a:off x="9721846" y="6192399"/>
            <a:ext cx="31172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2">
                    <a:lumMod val="75000"/>
                  </a:schemeClr>
                </a:solidFill>
                <a:latin typeface="Century Gothic"/>
              </a:rPr>
              <a:t>20</a:t>
            </a:r>
            <a:endParaRPr lang="en-US"/>
          </a:p>
        </p:txBody>
      </p:sp>
      <p:sp>
        <p:nvSpPr>
          <p:cNvPr id="13" name="TextBox 1">
            <a:extLst>
              <a:ext uri="{FF2B5EF4-FFF2-40B4-BE49-F238E27FC236}">
                <a16:creationId xmlns:a16="http://schemas.microsoft.com/office/drawing/2014/main" id="{8191BFAA-E257-4871-9832-FB205B604288}"/>
              </a:ext>
            </a:extLst>
          </p:cNvPr>
          <p:cNvSpPr txBox="1"/>
          <p:nvPr/>
        </p:nvSpPr>
        <p:spPr>
          <a:xfrm>
            <a:off x="10857918" y="6192399"/>
            <a:ext cx="31172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2">
                    <a:lumMod val="75000"/>
                  </a:schemeClr>
                </a:solidFill>
                <a:latin typeface="Century Gothic"/>
              </a:rPr>
              <a:t>40</a:t>
            </a:r>
            <a:endParaRPr lang="en-US"/>
          </a:p>
        </p:txBody>
      </p:sp>
    </p:spTree>
    <p:extLst>
      <p:ext uri="{BB962C8B-B14F-4D97-AF65-F5344CB8AC3E}">
        <p14:creationId xmlns:p14="http://schemas.microsoft.com/office/powerpoint/2010/main" val="216485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5DC375-3711-4A4B-B056-2010077BC768}"/>
              </a:ext>
            </a:extLst>
          </p:cNvPr>
          <p:cNvSpPr txBox="1"/>
          <p:nvPr/>
        </p:nvSpPr>
        <p:spPr>
          <a:xfrm>
            <a:off x="2697414" y="483748"/>
            <a:ext cx="72001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3F3F3F"/>
                </a:solidFill>
                <a:latin typeface="Century Gothic"/>
                <a:cs typeface="Calibri"/>
              </a:rPr>
              <a:t>Grand Canyon Precipitation – Station 1 (1976-2012)</a:t>
            </a:r>
            <a:endParaRPr lang="en-US">
              <a:solidFill>
                <a:srgbClr val="3F3F3F"/>
              </a:solidFill>
            </a:endParaRPr>
          </a:p>
        </p:txBody>
      </p:sp>
      <p:sp>
        <p:nvSpPr>
          <p:cNvPr id="10" name="TextBox 9">
            <a:extLst>
              <a:ext uri="{FF2B5EF4-FFF2-40B4-BE49-F238E27FC236}">
                <a16:creationId xmlns:a16="http://schemas.microsoft.com/office/drawing/2014/main" id="{F828DDE6-B3DD-468B-8167-844674C836FB}"/>
              </a:ext>
            </a:extLst>
          </p:cNvPr>
          <p:cNvSpPr txBox="1"/>
          <p:nvPr/>
        </p:nvSpPr>
        <p:spPr>
          <a:xfrm rot="16200000">
            <a:off x="-692188" y="3291311"/>
            <a:ext cx="2287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Precipitation (in)</a:t>
            </a:r>
            <a:endParaRPr lang="en-US">
              <a:latin typeface="Century Gothic"/>
            </a:endParaRPr>
          </a:p>
        </p:txBody>
      </p:sp>
      <p:pic>
        <p:nvPicPr>
          <p:cNvPr id="2" name="Picture 3" descr="Chart&#10;&#10;Description automatically generated">
            <a:extLst>
              <a:ext uri="{FF2B5EF4-FFF2-40B4-BE49-F238E27FC236}">
                <a16:creationId xmlns:a16="http://schemas.microsoft.com/office/drawing/2014/main" id="{17181776-DAFE-4671-8BF1-DD1B5DB5B3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9182" y="1270171"/>
            <a:ext cx="10053637" cy="4543877"/>
          </a:xfrm>
          <a:prstGeom prst="rect">
            <a:avLst/>
          </a:prstGeom>
        </p:spPr>
      </p:pic>
      <p:sp>
        <p:nvSpPr>
          <p:cNvPr id="5" name="TextBox 4">
            <a:extLst>
              <a:ext uri="{FF2B5EF4-FFF2-40B4-BE49-F238E27FC236}">
                <a16:creationId xmlns:a16="http://schemas.microsoft.com/office/drawing/2014/main" id="{F991BC32-EEE7-4635-9F02-61E1BAA89670}"/>
              </a:ext>
            </a:extLst>
          </p:cNvPr>
          <p:cNvSpPr txBox="1"/>
          <p:nvPr/>
        </p:nvSpPr>
        <p:spPr>
          <a:xfrm>
            <a:off x="5740249" y="6272155"/>
            <a:ext cx="733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Time</a:t>
            </a:r>
          </a:p>
        </p:txBody>
      </p:sp>
      <p:sp>
        <p:nvSpPr>
          <p:cNvPr id="7" name="TextBox 6">
            <a:extLst>
              <a:ext uri="{FF2B5EF4-FFF2-40B4-BE49-F238E27FC236}">
                <a16:creationId xmlns:a16="http://schemas.microsoft.com/office/drawing/2014/main" id="{D59FA8BA-178C-4E1D-ACCD-DF1125F500AD}"/>
              </a:ext>
            </a:extLst>
          </p:cNvPr>
          <p:cNvSpPr txBox="1"/>
          <p:nvPr/>
        </p:nvSpPr>
        <p:spPr>
          <a:xfrm>
            <a:off x="880115" y="5763697"/>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1976</a:t>
            </a:r>
          </a:p>
        </p:txBody>
      </p:sp>
      <p:sp>
        <p:nvSpPr>
          <p:cNvPr id="11" name="TextBox 10">
            <a:extLst>
              <a:ext uri="{FF2B5EF4-FFF2-40B4-BE49-F238E27FC236}">
                <a16:creationId xmlns:a16="http://schemas.microsoft.com/office/drawing/2014/main" id="{48D107F5-F503-47F7-853C-7B545F9675A2}"/>
              </a:ext>
            </a:extLst>
          </p:cNvPr>
          <p:cNvSpPr txBox="1"/>
          <p:nvPr/>
        </p:nvSpPr>
        <p:spPr>
          <a:xfrm>
            <a:off x="2487459" y="5763697"/>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1982</a:t>
            </a:r>
            <a:endParaRPr lang="en-US" sz="140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B16400BC-9E2B-4FA9-BBC9-104DBF30F6E0}"/>
              </a:ext>
            </a:extLst>
          </p:cNvPr>
          <p:cNvSpPr txBox="1"/>
          <p:nvPr/>
        </p:nvSpPr>
        <p:spPr>
          <a:xfrm>
            <a:off x="4178146" y="5763697"/>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1988</a:t>
            </a:r>
            <a:endParaRPr lang="en-US" sz="160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05BDE4D7-5E6F-49FB-92B8-E7C88F27242A}"/>
              </a:ext>
            </a:extLst>
          </p:cNvPr>
          <p:cNvSpPr txBox="1"/>
          <p:nvPr/>
        </p:nvSpPr>
        <p:spPr>
          <a:xfrm>
            <a:off x="5797396" y="576369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1994</a:t>
            </a:r>
            <a:endParaRPr lang="en-US" sz="140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DA2670B4-CB4A-4568-8F48-A57CB61C36D1}"/>
              </a:ext>
            </a:extLst>
          </p:cNvPr>
          <p:cNvSpPr txBox="1"/>
          <p:nvPr/>
        </p:nvSpPr>
        <p:spPr>
          <a:xfrm>
            <a:off x="7476177" y="5763697"/>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2000</a:t>
            </a:r>
            <a:endParaRPr lang="en-US" sz="140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62AABF48-81CD-4FCC-8A4E-7A69F5DCD4FE}"/>
              </a:ext>
            </a:extLst>
          </p:cNvPr>
          <p:cNvSpPr txBox="1"/>
          <p:nvPr/>
        </p:nvSpPr>
        <p:spPr>
          <a:xfrm>
            <a:off x="9083521" y="5763697"/>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2006</a:t>
            </a:r>
            <a:endParaRPr lang="en-US" sz="140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88E346E8-C1B8-4B43-B5A2-37B61848B6A2}"/>
              </a:ext>
            </a:extLst>
          </p:cNvPr>
          <p:cNvSpPr txBox="1"/>
          <p:nvPr/>
        </p:nvSpPr>
        <p:spPr>
          <a:xfrm>
            <a:off x="10714676" y="5763697"/>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2012</a:t>
            </a:r>
            <a:endParaRPr lang="en-US" sz="140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AA734C91-B85E-4B28-9539-077B7CEC2AFD}"/>
              </a:ext>
            </a:extLst>
          </p:cNvPr>
          <p:cNvSpPr txBox="1"/>
          <p:nvPr/>
        </p:nvSpPr>
        <p:spPr>
          <a:xfrm>
            <a:off x="820584" y="5513666"/>
            <a:ext cx="368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0</a:t>
            </a:r>
          </a:p>
        </p:txBody>
      </p:sp>
      <p:sp>
        <p:nvSpPr>
          <p:cNvPr id="18" name="TextBox 17">
            <a:extLst>
              <a:ext uri="{FF2B5EF4-FFF2-40B4-BE49-F238E27FC236}">
                <a16:creationId xmlns:a16="http://schemas.microsoft.com/office/drawing/2014/main" id="{F002BF08-C334-4826-AC86-3FD019E763D3}"/>
              </a:ext>
            </a:extLst>
          </p:cNvPr>
          <p:cNvSpPr txBox="1"/>
          <p:nvPr/>
        </p:nvSpPr>
        <p:spPr>
          <a:xfrm>
            <a:off x="820583" y="4144447"/>
            <a:ext cx="368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a:t>
            </a:r>
          </a:p>
        </p:txBody>
      </p:sp>
      <p:sp>
        <p:nvSpPr>
          <p:cNvPr id="19" name="TextBox 18">
            <a:extLst>
              <a:ext uri="{FF2B5EF4-FFF2-40B4-BE49-F238E27FC236}">
                <a16:creationId xmlns:a16="http://schemas.microsoft.com/office/drawing/2014/main" id="{7BF9F61E-9320-4210-82F4-0CB7661EFBD1}"/>
              </a:ext>
            </a:extLst>
          </p:cNvPr>
          <p:cNvSpPr txBox="1"/>
          <p:nvPr/>
        </p:nvSpPr>
        <p:spPr>
          <a:xfrm>
            <a:off x="820583" y="2775228"/>
            <a:ext cx="368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4</a:t>
            </a:r>
          </a:p>
        </p:txBody>
      </p:sp>
      <p:sp>
        <p:nvSpPr>
          <p:cNvPr id="20" name="TextBox 19">
            <a:extLst>
              <a:ext uri="{FF2B5EF4-FFF2-40B4-BE49-F238E27FC236}">
                <a16:creationId xmlns:a16="http://schemas.microsoft.com/office/drawing/2014/main" id="{1427B4C1-A79D-4146-9876-1D97AB25EEFE}"/>
              </a:ext>
            </a:extLst>
          </p:cNvPr>
          <p:cNvSpPr txBox="1"/>
          <p:nvPr/>
        </p:nvSpPr>
        <p:spPr>
          <a:xfrm>
            <a:off x="820583" y="1370290"/>
            <a:ext cx="368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6</a:t>
            </a:r>
          </a:p>
        </p:txBody>
      </p:sp>
    </p:spTree>
    <p:extLst>
      <p:ext uri="{BB962C8B-B14F-4D97-AF65-F5344CB8AC3E}">
        <p14:creationId xmlns:p14="http://schemas.microsoft.com/office/powerpoint/2010/main" val="3181707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88104A-29BD-42E0-A68A-16B46517A996}"/>
              </a:ext>
            </a:extLst>
          </p:cNvPr>
          <p:cNvSpPr txBox="1"/>
          <p:nvPr/>
        </p:nvSpPr>
        <p:spPr>
          <a:xfrm>
            <a:off x="5730910" y="6331686"/>
            <a:ext cx="733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Time</a:t>
            </a:r>
          </a:p>
        </p:txBody>
      </p:sp>
      <p:sp>
        <p:nvSpPr>
          <p:cNvPr id="10" name="TextBox 9">
            <a:extLst>
              <a:ext uri="{FF2B5EF4-FFF2-40B4-BE49-F238E27FC236}">
                <a16:creationId xmlns:a16="http://schemas.microsoft.com/office/drawing/2014/main" id="{D1E9FCE1-DD82-4394-8223-5E26D5E9AE18}"/>
              </a:ext>
            </a:extLst>
          </p:cNvPr>
          <p:cNvSpPr txBox="1"/>
          <p:nvPr/>
        </p:nvSpPr>
        <p:spPr>
          <a:xfrm rot="16200000">
            <a:off x="-555591" y="3282465"/>
            <a:ext cx="1971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Temperature (F)</a:t>
            </a:r>
            <a:endParaRPr lang="en-US">
              <a:latin typeface="Century Gothic"/>
            </a:endParaRPr>
          </a:p>
        </p:txBody>
      </p:sp>
      <p:sp>
        <p:nvSpPr>
          <p:cNvPr id="14" name="TextBox 13">
            <a:extLst>
              <a:ext uri="{FF2B5EF4-FFF2-40B4-BE49-F238E27FC236}">
                <a16:creationId xmlns:a16="http://schemas.microsoft.com/office/drawing/2014/main" id="{867F138E-83DE-47D2-8287-1E0DD1E530A0}"/>
              </a:ext>
            </a:extLst>
          </p:cNvPr>
          <p:cNvSpPr txBox="1"/>
          <p:nvPr/>
        </p:nvSpPr>
        <p:spPr>
          <a:xfrm>
            <a:off x="4216432" y="591847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1988</a:t>
            </a:r>
            <a:endParaRPr lang="en-US" sz="140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6D16A688-0EA1-47EA-91D4-2D2C4D0D4570}"/>
              </a:ext>
            </a:extLst>
          </p:cNvPr>
          <p:cNvSpPr txBox="1"/>
          <p:nvPr/>
        </p:nvSpPr>
        <p:spPr>
          <a:xfrm>
            <a:off x="5716620" y="5918479"/>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1994</a:t>
            </a:r>
            <a:endParaRPr lang="en-US" sz="140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446524A3-3EF0-4F50-A1AF-246F179C4406}"/>
              </a:ext>
            </a:extLst>
          </p:cNvPr>
          <p:cNvSpPr txBox="1"/>
          <p:nvPr/>
        </p:nvSpPr>
        <p:spPr>
          <a:xfrm>
            <a:off x="7216807" y="591847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2000</a:t>
            </a:r>
            <a:endParaRPr lang="en-US" sz="1600">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F380A4DD-73D5-4B7D-8DCA-53FEC7106DEA}"/>
              </a:ext>
            </a:extLst>
          </p:cNvPr>
          <p:cNvSpPr txBox="1"/>
          <p:nvPr/>
        </p:nvSpPr>
        <p:spPr>
          <a:xfrm>
            <a:off x="8693182" y="591847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2006</a:t>
            </a:r>
            <a:endParaRPr lang="en-US" sz="140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D7E28B78-A43A-46FF-A4C6-AF1517EDBC5F}"/>
              </a:ext>
            </a:extLst>
          </p:cNvPr>
          <p:cNvSpPr txBox="1"/>
          <p:nvPr/>
        </p:nvSpPr>
        <p:spPr>
          <a:xfrm>
            <a:off x="1126930" y="5681374"/>
            <a:ext cx="630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0</a:t>
            </a:r>
          </a:p>
        </p:txBody>
      </p:sp>
      <p:sp>
        <p:nvSpPr>
          <p:cNvPr id="26" name="TextBox 25">
            <a:extLst>
              <a:ext uri="{FF2B5EF4-FFF2-40B4-BE49-F238E27FC236}">
                <a16:creationId xmlns:a16="http://schemas.microsoft.com/office/drawing/2014/main" id="{7018A325-D95E-40A2-BDC2-FAF13392FCF6}"/>
              </a:ext>
            </a:extLst>
          </p:cNvPr>
          <p:cNvSpPr txBox="1"/>
          <p:nvPr/>
        </p:nvSpPr>
        <p:spPr>
          <a:xfrm>
            <a:off x="1108903" y="4489727"/>
            <a:ext cx="4522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a:t>
            </a:r>
            <a:endParaRPr lang="en-US" sz="140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59D7C2F4-B8F4-4289-89ED-4F1D268B456A}"/>
              </a:ext>
            </a:extLst>
          </p:cNvPr>
          <p:cNvSpPr txBox="1"/>
          <p:nvPr/>
        </p:nvSpPr>
        <p:spPr>
          <a:xfrm>
            <a:off x="1108901" y="3251478"/>
            <a:ext cx="4522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40</a:t>
            </a:r>
          </a:p>
        </p:txBody>
      </p:sp>
      <p:sp>
        <p:nvSpPr>
          <p:cNvPr id="30" name="TextBox 29">
            <a:extLst>
              <a:ext uri="{FF2B5EF4-FFF2-40B4-BE49-F238E27FC236}">
                <a16:creationId xmlns:a16="http://schemas.microsoft.com/office/drawing/2014/main" id="{4E6E24FF-CEC6-4019-8DB7-FDB12E1494DC}"/>
              </a:ext>
            </a:extLst>
          </p:cNvPr>
          <p:cNvSpPr txBox="1"/>
          <p:nvPr/>
        </p:nvSpPr>
        <p:spPr>
          <a:xfrm>
            <a:off x="1108901" y="2037039"/>
            <a:ext cx="4522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60</a:t>
            </a:r>
          </a:p>
        </p:txBody>
      </p:sp>
      <p:sp>
        <p:nvSpPr>
          <p:cNvPr id="31" name="TextBox 30">
            <a:extLst>
              <a:ext uri="{FF2B5EF4-FFF2-40B4-BE49-F238E27FC236}">
                <a16:creationId xmlns:a16="http://schemas.microsoft.com/office/drawing/2014/main" id="{7E3D2280-0E2D-4AA4-87EC-13981C5A9146}"/>
              </a:ext>
            </a:extLst>
          </p:cNvPr>
          <p:cNvSpPr txBox="1"/>
          <p:nvPr/>
        </p:nvSpPr>
        <p:spPr>
          <a:xfrm>
            <a:off x="1108901" y="834507"/>
            <a:ext cx="4522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80</a:t>
            </a:r>
          </a:p>
        </p:txBody>
      </p:sp>
      <p:sp>
        <p:nvSpPr>
          <p:cNvPr id="33" name="TextBox 32">
            <a:extLst>
              <a:ext uri="{FF2B5EF4-FFF2-40B4-BE49-F238E27FC236}">
                <a16:creationId xmlns:a16="http://schemas.microsoft.com/office/drawing/2014/main" id="{AF8F8BF6-6396-4CE9-8CBE-FF8D9CE8CB7E}"/>
              </a:ext>
            </a:extLst>
          </p:cNvPr>
          <p:cNvSpPr txBox="1"/>
          <p:nvPr/>
        </p:nvSpPr>
        <p:spPr>
          <a:xfrm>
            <a:off x="2495008" y="436123"/>
            <a:ext cx="720017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3F3F3F"/>
                </a:solidFill>
                <a:latin typeface="Century Gothic"/>
                <a:cs typeface="Calibri"/>
              </a:rPr>
              <a:t>Grand Canyon Temperature – Station 1 (1976-2012)</a:t>
            </a:r>
            <a:endParaRPr lang="en-US">
              <a:solidFill>
                <a:srgbClr val="3F3F3F"/>
              </a:solidFill>
            </a:endParaRPr>
          </a:p>
        </p:txBody>
      </p:sp>
      <p:pic>
        <p:nvPicPr>
          <p:cNvPr id="35" name="Picture 35" descr="A picture containing text&#10;&#10;Description automatically generated">
            <a:extLst>
              <a:ext uri="{FF2B5EF4-FFF2-40B4-BE49-F238E27FC236}">
                <a16:creationId xmlns:a16="http://schemas.microsoft.com/office/drawing/2014/main" id="{2EE53B1B-AAE0-4C6A-9FA7-FDB1828004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38275" y="734663"/>
            <a:ext cx="9101137" cy="5245797"/>
          </a:xfrm>
          <a:prstGeom prst="rect">
            <a:avLst/>
          </a:prstGeom>
        </p:spPr>
      </p:pic>
      <p:sp>
        <p:nvSpPr>
          <p:cNvPr id="41" name="TextBox 40">
            <a:extLst>
              <a:ext uri="{FF2B5EF4-FFF2-40B4-BE49-F238E27FC236}">
                <a16:creationId xmlns:a16="http://schemas.microsoft.com/office/drawing/2014/main" id="{446664A2-1C07-46E3-9BA8-55FF22DE9646}"/>
              </a:ext>
            </a:extLst>
          </p:cNvPr>
          <p:cNvSpPr txBox="1"/>
          <p:nvPr/>
        </p:nvSpPr>
        <p:spPr>
          <a:xfrm>
            <a:off x="1249209" y="591847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1976</a:t>
            </a:r>
          </a:p>
        </p:txBody>
      </p:sp>
      <p:sp>
        <p:nvSpPr>
          <p:cNvPr id="43" name="TextBox 42">
            <a:extLst>
              <a:ext uri="{FF2B5EF4-FFF2-40B4-BE49-F238E27FC236}">
                <a16:creationId xmlns:a16="http://schemas.microsoft.com/office/drawing/2014/main" id="{7DA4C637-17FB-458F-A7A5-059023441B50}"/>
              </a:ext>
            </a:extLst>
          </p:cNvPr>
          <p:cNvSpPr txBox="1"/>
          <p:nvPr/>
        </p:nvSpPr>
        <p:spPr>
          <a:xfrm>
            <a:off x="2737490" y="591847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1982</a:t>
            </a:r>
            <a:endParaRPr lang="en-US" sz="1400">
              <a:solidFill>
                <a:schemeClr val="tx1">
                  <a:lumMod val="75000"/>
                  <a:lumOff val="25000"/>
                </a:schemeClr>
              </a:solidFill>
              <a:latin typeface="Century Gothic"/>
            </a:endParaRPr>
          </a:p>
        </p:txBody>
      </p:sp>
      <p:sp>
        <p:nvSpPr>
          <p:cNvPr id="53" name="TextBox 52">
            <a:extLst>
              <a:ext uri="{FF2B5EF4-FFF2-40B4-BE49-F238E27FC236}">
                <a16:creationId xmlns:a16="http://schemas.microsoft.com/office/drawing/2014/main" id="{FF8D026C-291A-4808-A30A-2CEDFF019158}"/>
              </a:ext>
            </a:extLst>
          </p:cNvPr>
          <p:cNvSpPr txBox="1"/>
          <p:nvPr/>
        </p:nvSpPr>
        <p:spPr>
          <a:xfrm>
            <a:off x="10143176" y="5918478"/>
            <a:ext cx="618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2012</a:t>
            </a:r>
            <a:endParaRPr lang="en-US" sz="160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91999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C8EDE748-8A19-4FEE-BA64-76E902A8858D}"/>
              </a:ext>
            </a:extLst>
          </p:cNvPr>
          <p:cNvSpPr txBox="1"/>
          <p:nvPr/>
        </p:nvSpPr>
        <p:spPr>
          <a:xfrm>
            <a:off x="5730910" y="6331686"/>
            <a:ext cx="733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Time</a:t>
            </a:r>
          </a:p>
        </p:txBody>
      </p:sp>
      <p:sp>
        <p:nvSpPr>
          <p:cNvPr id="38" name="TextBox 37">
            <a:extLst>
              <a:ext uri="{FF2B5EF4-FFF2-40B4-BE49-F238E27FC236}">
                <a16:creationId xmlns:a16="http://schemas.microsoft.com/office/drawing/2014/main" id="{034D7872-0CF8-4E55-922E-4F83E80D9F96}"/>
              </a:ext>
            </a:extLst>
          </p:cNvPr>
          <p:cNvSpPr txBox="1"/>
          <p:nvPr/>
        </p:nvSpPr>
        <p:spPr>
          <a:xfrm>
            <a:off x="146878" y="2687153"/>
            <a:ext cx="19715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Temperature (F)</a:t>
            </a:r>
            <a:endParaRPr lang="en-US" sz="1600">
              <a:latin typeface="Century Gothic"/>
            </a:endParaRPr>
          </a:p>
        </p:txBody>
      </p:sp>
      <p:sp>
        <p:nvSpPr>
          <p:cNvPr id="40" name="TextBox 39">
            <a:extLst>
              <a:ext uri="{FF2B5EF4-FFF2-40B4-BE49-F238E27FC236}">
                <a16:creationId xmlns:a16="http://schemas.microsoft.com/office/drawing/2014/main" id="{C19FCCA0-18AD-4CE8-A29F-886D8EF8F303}"/>
              </a:ext>
            </a:extLst>
          </p:cNvPr>
          <p:cNvSpPr txBox="1"/>
          <p:nvPr/>
        </p:nvSpPr>
        <p:spPr>
          <a:xfrm>
            <a:off x="4466463" y="5811322"/>
            <a:ext cx="7332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1988</a:t>
            </a:r>
            <a:endParaRPr lang="en-US">
              <a:solidFill>
                <a:schemeClr val="tx1">
                  <a:lumMod val="75000"/>
                  <a:lumOff val="25000"/>
                </a:schemeClr>
              </a:solidFill>
              <a:latin typeface="Century Gothic"/>
            </a:endParaRPr>
          </a:p>
        </p:txBody>
      </p:sp>
      <p:sp>
        <p:nvSpPr>
          <p:cNvPr id="42" name="TextBox 41">
            <a:extLst>
              <a:ext uri="{FF2B5EF4-FFF2-40B4-BE49-F238E27FC236}">
                <a16:creationId xmlns:a16="http://schemas.microsoft.com/office/drawing/2014/main" id="{B4484B57-9FBF-4AF3-87CB-C116E214E1E8}"/>
              </a:ext>
            </a:extLst>
          </p:cNvPr>
          <p:cNvSpPr txBox="1"/>
          <p:nvPr/>
        </p:nvSpPr>
        <p:spPr>
          <a:xfrm>
            <a:off x="5645182" y="5824023"/>
            <a:ext cx="822142" cy="343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1994</a:t>
            </a:r>
            <a:endParaRPr lang="en-US">
              <a:solidFill>
                <a:schemeClr val="tx1">
                  <a:lumMod val="75000"/>
                  <a:lumOff val="25000"/>
                </a:schemeClr>
              </a:solidFill>
              <a:latin typeface="Century Gothic"/>
              <a:cs typeface="Calibri"/>
            </a:endParaRPr>
          </a:p>
        </p:txBody>
      </p:sp>
      <p:sp>
        <p:nvSpPr>
          <p:cNvPr id="44" name="TextBox 43">
            <a:extLst>
              <a:ext uri="{FF2B5EF4-FFF2-40B4-BE49-F238E27FC236}">
                <a16:creationId xmlns:a16="http://schemas.microsoft.com/office/drawing/2014/main" id="{7603262C-32C5-4C44-A834-241EF4F9D907}"/>
              </a:ext>
            </a:extLst>
          </p:cNvPr>
          <p:cNvSpPr txBox="1"/>
          <p:nvPr/>
        </p:nvSpPr>
        <p:spPr>
          <a:xfrm>
            <a:off x="6883432" y="5824022"/>
            <a:ext cx="720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2000</a:t>
            </a:r>
            <a:endParaRPr lang="en-US">
              <a:solidFill>
                <a:schemeClr val="tx1">
                  <a:lumMod val="75000"/>
                  <a:lumOff val="25000"/>
                </a:schemeClr>
              </a:solidFill>
              <a:latin typeface="Century Gothic"/>
            </a:endParaRPr>
          </a:p>
        </p:txBody>
      </p:sp>
      <p:sp>
        <p:nvSpPr>
          <p:cNvPr id="46" name="TextBox 45">
            <a:extLst>
              <a:ext uri="{FF2B5EF4-FFF2-40B4-BE49-F238E27FC236}">
                <a16:creationId xmlns:a16="http://schemas.microsoft.com/office/drawing/2014/main" id="{8D9692FE-8C00-4CFC-93C7-9F874ABC176D}"/>
              </a:ext>
            </a:extLst>
          </p:cNvPr>
          <p:cNvSpPr txBox="1"/>
          <p:nvPr/>
        </p:nvSpPr>
        <p:spPr>
          <a:xfrm>
            <a:off x="8085963" y="5824022"/>
            <a:ext cx="7459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2006</a:t>
            </a:r>
            <a:endParaRPr lang="en-US">
              <a:solidFill>
                <a:schemeClr val="tx1">
                  <a:lumMod val="75000"/>
                  <a:lumOff val="25000"/>
                </a:schemeClr>
              </a:solidFill>
              <a:latin typeface="Century Gothic"/>
            </a:endParaRPr>
          </a:p>
        </p:txBody>
      </p:sp>
      <p:sp>
        <p:nvSpPr>
          <p:cNvPr id="48" name="TextBox 47">
            <a:extLst>
              <a:ext uri="{FF2B5EF4-FFF2-40B4-BE49-F238E27FC236}">
                <a16:creationId xmlns:a16="http://schemas.microsoft.com/office/drawing/2014/main" id="{C140F94E-BC19-47FC-AE09-030CEAFD7FD0}"/>
              </a:ext>
            </a:extLst>
          </p:cNvPr>
          <p:cNvSpPr txBox="1"/>
          <p:nvPr/>
        </p:nvSpPr>
        <p:spPr>
          <a:xfrm>
            <a:off x="2037588" y="5597010"/>
            <a:ext cx="368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0</a:t>
            </a:r>
          </a:p>
        </p:txBody>
      </p:sp>
      <p:sp>
        <p:nvSpPr>
          <p:cNvPr id="50" name="TextBox 49">
            <a:extLst>
              <a:ext uri="{FF2B5EF4-FFF2-40B4-BE49-F238E27FC236}">
                <a16:creationId xmlns:a16="http://schemas.microsoft.com/office/drawing/2014/main" id="{D9DFB528-8E5B-4E32-AC08-9C1BDD40D357}"/>
              </a:ext>
            </a:extLst>
          </p:cNvPr>
          <p:cNvSpPr txBox="1"/>
          <p:nvPr/>
        </p:nvSpPr>
        <p:spPr>
          <a:xfrm>
            <a:off x="1954247" y="4382571"/>
            <a:ext cx="4522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20</a:t>
            </a:r>
          </a:p>
        </p:txBody>
      </p:sp>
      <p:sp>
        <p:nvSpPr>
          <p:cNvPr id="52" name="TextBox 51">
            <a:extLst>
              <a:ext uri="{FF2B5EF4-FFF2-40B4-BE49-F238E27FC236}">
                <a16:creationId xmlns:a16="http://schemas.microsoft.com/office/drawing/2014/main" id="{C218A20F-7A59-4238-BDD9-2BB9CF9E540E}"/>
              </a:ext>
            </a:extLst>
          </p:cNvPr>
          <p:cNvSpPr txBox="1"/>
          <p:nvPr/>
        </p:nvSpPr>
        <p:spPr>
          <a:xfrm>
            <a:off x="1954245" y="3168134"/>
            <a:ext cx="4522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40</a:t>
            </a:r>
          </a:p>
        </p:txBody>
      </p:sp>
      <p:sp>
        <p:nvSpPr>
          <p:cNvPr id="54" name="TextBox 53">
            <a:extLst>
              <a:ext uri="{FF2B5EF4-FFF2-40B4-BE49-F238E27FC236}">
                <a16:creationId xmlns:a16="http://schemas.microsoft.com/office/drawing/2014/main" id="{1A46A92C-BB25-45CB-82A4-BE1D44800492}"/>
              </a:ext>
            </a:extLst>
          </p:cNvPr>
          <p:cNvSpPr txBox="1"/>
          <p:nvPr/>
        </p:nvSpPr>
        <p:spPr>
          <a:xfrm>
            <a:off x="1954245" y="1941789"/>
            <a:ext cx="4522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60</a:t>
            </a:r>
          </a:p>
        </p:txBody>
      </p:sp>
      <p:sp>
        <p:nvSpPr>
          <p:cNvPr id="56" name="TextBox 55">
            <a:extLst>
              <a:ext uri="{FF2B5EF4-FFF2-40B4-BE49-F238E27FC236}">
                <a16:creationId xmlns:a16="http://schemas.microsoft.com/office/drawing/2014/main" id="{3C6D69B8-5068-4178-9D01-99E152FF2964}"/>
              </a:ext>
            </a:extLst>
          </p:cNvPr>
          <p:cNvSpPr txBox="1"/>
          <p:nvPr/>
        </p:nvSpPr>
        <p:spPr>
          <a:xfrm>
            <a:off x="1954245" y="751163"/>
            <a:ext cx="4522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80</a:t>
            </a:r>
          </a:p>
        </p:txBody>
      </p:sp>
      <p:sp>
        <p:nvSpPr>
          <p:cNvPr id="58" name="TextBox 57">
            <a:extLst>
              <a:ext uri="{FF2B5EF4-FFF2-40B4-BE49-F238E27FC236}">
                <a16:creationId xmlns:a16="http://schemas.microsoft.com/office/drawing/2014/main" id="{1AA4BFAB-F4CF-47B2-9347-F3465BCEFD5C}"/>
              </a:ext>
            </a:extLst>
          </p:cNvPr>
          <p:cNvSpPr txBox="1"/>
          <p:nvPr/>
        </p:nvSpPr>
        <p:spPr>
          <a:xfrm>
            <a:off x="1602040" y="269436"/>
            <a:ext cx="899802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3F3F3F"/>
                </a:solidFill>
                <a:latin typeface="Century Gothic"/>
                <a:cs typeface="Calibri"/>
              </a:rPr>
              <a:t>Grand Canyon Temperature and Precipitation – Station 1 (1976-2012)</a:t>
            </a:r>
            <a:endParaRPr lang="en-US"/>
          </a:p>
        </p:txBody>
      </p:sp>
      <p:sp>
        <p:nvSpPr>
          <p:cNvPr id="62" name="TextBox 61">
            <a:extLst>
              <a:ext uri="{FF2B5EF4-FFF2-40B4-BE49-F238E27FC236}">
                <a16:creationId xmlns:a16="http://schemas.microsoft.com/office/drawing/2014/main" id="{FC8BFAE6-E57C-4814-8AC2-5825FA643770}"/>
              </a:ext>
            </a:extLst>
          </p:cNvPr>
          <p:cNvSpPr txBox="1"/>
          <p:nvPr/>
        </p:nvSpPr>
        <p:spPr>
          <a:xfrm>
            <a:off x="2046134" y="5824022"/>
            <a:ext cx="7713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1976</a:t>
            </a:r>
          </a:p>
        </p:txBody>
      </p:sp>
      <p:sp>
        <p:nvSpPr>
          <p:cNvPr id="64" name="TextBox 63">
            <a:extLst>
              <a:ext uri="{FF2B5EF4-FFF2-40B4-BE49-F238E27FC236}">
                <a16:creationId xmlns:a16="http://schemas.microsoft.com/office/drawing/2014/main" id="{C6F60BEA-8A63-4823-8E34-3A3D6EFA38B6}"/>
              </a:ext>
            </a:extLst>
          </p:cNvPr>
          <p:cNvSpPr txBox="1"/>
          <p:nvPr/>
        </p:nvSpPr>
        <p:spPr>
          <a:xfrm>
            <a:off x="3249459" y="5836722"/>
            <a:ext cx="10888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1982</a:t>
            </a:r>
            <a:endParaRPr lang="en-US">
              <a:solidFill>
                <a:schemeClr val="tx1">
                  <a:lumMod val="75000"/>
                  <a:lumOff val="25000"/>
                </a:schemeClr>
              </a:solidFill>
              <a:latin typeface="Century Gothic"/>
            </a:endParaRPr>
          </a:p>
        </p:txBody>
      </p:sp>
      <p:sp>
        <p:nvSpPr>
          <p:cNvPr id="66" name="TextBox 65">
            <a:extLst>
              <a:ext uri="{FF2B5EF4-FFF2-40B4-BE49-F238E27FC236}">
                <a16:creationId xmlns:a16="http://schemas.microsoft.com/office/drawing/2014/main" id="{C2B74570-D4F6-4ADC-ADD4-22C09CE1419D}"/>
              </a:ext>
            </a:extLst>
          </p:cNvPr>
          <p:cNvSpPr txBox="1"/>
          <p:nvPr/>
        </p:nvSpPr>
        <p:spPr>
          <a:xfrm>
            <a:off x="9321645" y="5824022"/>
            <a:ext cx="7332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2012</a:t>
            </a:r>
            <a:endParaRPr lang="en-US">
              <a:solidFill>
                <a:schemeClr val="tx1">
                  <a:lumMod val="75000"/>
                  <a:lumOff val="25000"/>
                </a:schemeClr>
              </a:solidFill>
              <a:latin typeface="Century Gothic"/>
            </a:endParaRPr>
          </a:p>
        </p:txBody>
      </p:sp>
      <p:pic>
        <p:nvPicPr>
          <p:cNvPr id="67" name="Picture 67" descr="A picture containing text&#10;&#10;Description automatically generated">
            <a:extLst>
              <a:ext uri="{FF2B5EF4-FFF2-40B4-BE49-F238E27FC236}">
                <a16:creationId xmlns:a16="http://schemas.microsoft.com/office/drawing/2014/main" id="{13CA8AC5-C66D-4EE4-8089-02254BC1FE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71711" y="707376"/>
            <a:ext cx="7362825" cy="5145593"/>
          </a:xfrm>
          <a:prstGeom prst="rect">
            <a:avLst/>
          </a:prstGeom>
        </p:spPr>
      </p:pic>
      <p:sp>
        <p:nvSpPr>
          <p:cNvPr id="68" name="TextBox 67">
            <a:extLst>
              <a:ext uri="{FF2B5EF4-FFF2-40B4-BE49-F238E27FC236}">
                <a16:creationId xmlns:a16="http://schemas.microsoft.com/office/drawing/2014/main" id="{5287BBAB-A2A4-43D4-8DF6-56826C848A43}"/>
              </a:ext>
            </a:extLst>
          </p:cNvPr>
          <p:cNvSpPr txBox="1"/>
          <p:nvPr/>
        </p:nvSpPr>
        <p:spPr>
          <a:xfrm rot="10800000" flipV="1">
            <a:off x="206409" y="5047849"/>
            <a:ext cx="19715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Precipitation (in)</a:t>
            </a:r>
            <a:endParaRPr lang="en-US" sz="1600">
              <a:latin typeface="Century Gothic"/>
            </a:endParaRPr>
          </a:p>
        </p:txBody>
      </p:sp>
    </p:spTree>
    <p:extLst>
      <p:ext uri="{BB962C8B-B14F-4D97-AF65-F5344CB8AC3E}">
        <p14:creationId xmlns:p14="http://schemas.microsoft.com/office/powerpoint/2010/main" val="253255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STUDY AREA &amp; PERIOD</a:t>
            </a:r>
          </a:p>
        </p:txBody>
      </p:sp>
      <p:pic>
        <p:nvPicPr>
          <p:cNvPr id="3" name="Picture 3" descr="A picture containing map&#10;&#10;Description automatically generated">
            <a:extLst>
              <a:ext uri="{FF2B5EF4-FFF2-40B4-BE49-F238E27FC236}">
                <a16:creationId xmlns:a16="http://schemas.microsoft.com/office/drawing/2014/main" id="{78DC5A00-0B8D-4477-9C03-C0B43410D0B6}"/>
              </a:ext>
            </a:extLst>
          </p:cNvPr>
          <p:cNvPicPr>
            <a:picLocks noChangeAspect="1"/>
          </p:cNvPicPr>
          <p:nvPr/>
        </p:nvPicPr>
        <p:blipFill>
          <a:blip r:embed="rId3"/>
          <a:stretch>
            <a:fillRect/>
          </a:stretch>
        </p:blipFill>
        <p:spPr>
          <a:xfrm>
            <a:off x="4576917" y="961529"/>
            <a:ext cx="7198441" cy="558632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D186B93-C8B9-44FB-94BF-4DFF37A9F5C0}"/>
              </a:ext>
            </a:extLst>
          </p:cNvPr>
          <p:cNvSpPr txBox="1"/>
          <p:nvPr/>
        </p:nvSpPr>
        <p:spPr>
          <a:xfrm>
            <a:off x="10488561" y="4675237"/>
            <a:ext cx="5309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C55A11"/>
                </a:solidFill>
                <a:latin typeface="Century Gothic"/>
              </a:rPr>
              <a:t>Utah</a:t>
            </a:r>
          </a:p>
        </p:txBody>
      </p:sp>
      <p:sp>
        <p:nvSpPr>
          <p:cNvPr id="6" name="TextBox 5">
            <a:extLst>
              <a:ext uri="{FF2B5EF4-FFF2-40B4-BE49-F238E27FC236}">
                <a16:creationId xmlns:a16="http://schemas.microsoft.com/office/drawing/2014/main" id="{FA13FBBF-D9FB-4204-B47F-919551A1C13E}"/>
              </a:ext>
            </a:extLst>
          </p:cNvPr>
          <p:cNvSpPr txBox="1"/>
          <p:nvPr/>
        </p:nvSpPr>
        <p:spPr>
          <a:xfrm>
            <a:off x="10832690" y="5910413"/>
            <a:ext cx="6880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C55A11"/>
                </a:solidFill>
                <a:latin typeface="Century Gothic"/>
              </a:rPr>
              <a:t>Arizona</a:t>
            </a:r>
          </a:p>
        </p:txBody>
      </p:sp>
      <p:sp>
        <p:nvSpPr>
          <p:cNvPr id="7" name="TextBox 6">
            <a:extLst>
              <a:ext uri="{FF2B5EF4-FFF2-40B4-BE49-F238E27FC236}">
                <a16:creationId xmlns:a16="http://schemas.microsoft.com/office/drawing/2014/main" id="{5D4221E7-AA6C-4FB6-9ECF-53A23D26F410}"/>
              </a:ext>
            </a:extLst>
          </p:cNvPr>
          <p:cNvSpPr txBox="1"/>
          <p:nvPr/>
        </p:nvSpPr>
        <p:spPr>
          <a:xfrm>
            <a:off x="9129679" y="4843026"/>
            <a:ext cx="7206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C55A11"/>
                </a:solidFill>
                <a:latin typeface="Century Gothic"/>
              </a:rPr>
              <a:t>Nevada</a:t>
            </a:r>
            <a:endParaRPr lang="en-US" sz="1000">
              <a:cs typeface="Calibri"/>
            </a:endParaRPr>
          </a:p>
        </p:txBody>
      </p:sp>
      <p:sp>
        <p:nvSpPr>
          <p:cNvPr id="8" name="TextBox 7">
            <a:extLst>
              <a:ext uri="{FF2B5EF4-FFF2-40B4-BE49-F238E27FC236}">
                <a16:creationId xmlns:a16="http://schemas.microsoft.com/office/drawing/2014/main" id="{ECE390C2-A983-468F-ABC8-C9E326438503}"/>
              </a:ext>
            </a:extLst>
          </p:cNvPr>
          <p:cNvSpPr txBox="1"/>
          <p:nvPr/>
        </p:nvSpPr>
        <p:spPr>
          <a:xfrm>
            <a:off x="9069027" y="5984155"/>
            <a:ext cx="8253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rgbClr val="C55A11"/>
                </a:solidFill>
                <a:latin typeface="Century Gothic"/>
              </a:rPr>
              <a:t>California</a:t>
            </a:r>
            <a:endParaRPr lang="en-US" sz="1000"/>
          </a:p>
        </p:txBody>
      </p:sp>
      <p:sp>
        <p:nvSpPr>
          <p:cNvPr id="9" name="TextBox 8">
            <a:extLst>
              <a:ext uri="{FF2B5EF4-FFF2-40B4-BE49-F238E27FC236}">
                <a16:creationId xmlns:a16="http://schemas.microsoft.com/office/drawing/2014/main" id="{FED9086F-D516-4092-AFA3-FB03398F3E93}"/>
              </a:ext>
            </a:extLst>
          </p:cNvPr>
          <p:cNvSpPr txBox="1"/>
          <p:nvPr/>
        </p:nvSpPr>
        <p:spPr>
          <a:xfrm>
            <a:off x="5138262" y="5553994"/>
            <a:ext cx="12042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833C0B"/>
                </a:solidFill>
                <a:latin typeface="Century Gothic"/>
              </a:rPr>
              <a:t>Study Area</a:t>
            </a:r>
            <a:endParaRPr lang="en-US" sz="1400">
              <a:solidFill>
                <a:srgbClr val="833C0B"/>
              </a:solidFill>
              <a:latin typeface="Century Gothic"/>
            </a:endParaRPr>
          </a:p>
        </p:txBody>
      </p:sp>
      <p:sp>
        <p:nvSpPr>
          <p:cNvPr id="10" name="TextBox 9">
            <a:extLst>
              <a:ext uri="{FF2B5EF4-FFF2-40B4-BE49-F238E27FC236}">
                <a16:creationId xmlns:a16="http://schemas.microsoft.com/office/drawing/2014/main" id="{05861EED-2E5C-47E6-B878-8AE832934D05}"/>
              </a:ext>
            </a:extLst>
          </p:cNvPr>
          <p:cNvSpPr txBox="1"/>
          <p:nvPr/>
        </p:nvSpPr>
        <p:spPr>
          <a:xfrm>
            <a:off x="7901447" y="1098751"/>
            <a:ext cx="47563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rgbClr val="C55A11"/>
                </a:solidFill>
                <a:latin typeface="Century Gothic"/>
              </a:rPr>
              <a:t>Utah</a:t>
            </a:r>
            <a:endParaRPr lang="en-US"/>
          </a:p>
        </p:txBody>
      </p:sp>
      <p:sp>
        <p:nvSpPr>
          <p:cNvPr id="11" name="TextBox 10">
            <a:extLst>
              <a:ext uri="{FF2B5EF4-FFF2-40B4-BE49-F238E27FC236}">
                <a16:creationId xmlns:a16="http://schemas.microsoft.com/office/drawing/2014/main" id="{27A2A41F-4E69-4243-A0B5-1AB4BE386CD1}"/>
              </a:ext>
            </a:extLst>
          </p:cNvPr>
          <p:cNvSpPr txBox="1"/>
          <p:nvPr/>
        </p:nvSpPr>
        <p:spPr>
          <a:xfrm>
            <a:off x="7852286" y="1240088"/>
            <a:ext cx="6477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rgbClr val="C55A11"/>
                </a:solidFill>
                <a:latin typeface="Century Gothic"/>
              </a:rPr>
              <a:t>Arizona</a:t>
            </a:r>
            <a:endParaRPr lang="en-US"/>
          </a:p>
        </p:txBody>
      </p:sp>
      <p:sp>
        <p:nvSpPr>
          <p:cNvPr id="12" name="TextBox 11">
            <a:extLst>
              <a:ext uri="{FF2B5EF4-FFF2-40B4-BE49-F238E27FC236}">
                <a16:creationId xmlns:a16="http://schemas.microsoft.com/office/drawing/2014/main" id="{CA4863CC-D25D-49E2-8B66-F177AF5350FE}"/>
              </a:ext>
            </a:extLst>
          </p:cNvPr>
          <p:cNvSpPr txBox="1"/>
          <p:nvPr/>
        </p:nvSpPr>
        <p:spPr>
          <a:xfrm>
            <a:off x="5136391" y="5863389"/>
            <a:ext cx="7291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833C0B"/>
                </a:solidFill>
                <a:latin typeface="Century Gothic"/>
              </a:rPr>
              <a:t>GCNP</a:t>
            </a:r>
            <a:endParaRPr lang="en-US" sz="1400"/>
          </a:p>
        </p:txBody>
      </p:sp>
      <p:sp>
        <p:nvSpPr>
          <p:cNvPr id="13" name="TextBox 12">
            <a:extLst>
              <a:ext uri="{FF2B5EF4-FFF2-40B4-BE49-F238E27FC236}">
                <a16:creationId xmlns:a16="http://schemas.microsoft.com/office/drawing/2014/main" id="{8471B417-A77A-4062-89FE-ADBFEDC96145}"/>
              </a:ext>
            </a:extLst>
          </p:cNvPr>
          <p:cNvSpPr txBox="1"/>
          <p:nvPr/>
        </p:nvSpPr>
        <p:spPr>
          <a:xfrm>
            <a:off x="7219333" y="6057897"/>
            <a:ext cx="32815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833C0B"/>
                </a:solidFill>
                <a:latin typeface="Century Gothic"/>
              </a:rPr>
              <a:t>10</a:t>
            </a:r>
            <a:endParaRPr lang="en-US" sz="800"/>
          </a:p>
        </p:txBody>
      </p:sp>
      <p:sp>
        <p:nvSpPr>
          <p:cNvPr id="16" name="TextBox 15">
            <a:extLst>
              <a:ext uri="{FF2B5EF4-FFF2-40B4-BE49-F238E27FC236}">
                <a16:creationId xmlns:a16="http://schemas.microsoft.com/office/drawing/2014/main" id="{A3D6EFB3-37B0-45E7-A2B5-AEA94B5791F1}"/>
              </a:ext>
            </a:extLst>
          </p:cNvPr>
          <p:cNvSpPr txBox="1"/>
          <p:nvPr/>
        </p:nvSpPr>
        <p:spPr>
          <a:xfrm>
            <a:off x="7606477" y="6057896"/>
            <a:ext cx="32815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833C0B"/>
                </a:solidFill>
                <a:latin typeface="Century Gothic"/>
              </a:rPr>
              <a:t>20</a:t>
            </a:r>
            <a:endParaRPr lang="en-US"/>
          </a:p>
        </p:txBody>
      </p:sp>
      <p:sp>
        <p:nvSpPr>
          <p:cNvPr id="17" name="TextBox 16">
            <a:extLst>
              <a:ext uri="{FF2B5EF4-FFF2-40B4-BE49-F238E27FC236}">
                <a16:creationId xmlns:a16="http://schemas.microsoft.com/office/drawing/2014/main" id="{07E1843D-081F-434D-A5BE-C0A0CBA0421E}"/>
              </a:ext>
            </a:extLst>
          </p:cNvPr>
          <p:cNvSpPr txBox="1"/>
          <p:nvPr/>
        </p:nvSpPr>
        <p:spPr>
          <a:xfrm>
            <a:off x="8337751" y="6057895"/>
            <a:ext cx="58010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833C0B"/>
                </a:solidFill>
                <a:latin typeface="Century Gothic"/>
              </a:rPr>
              <a:t>40 miles</a:t>
            </a:r>
            <a:endParaRPr lang="en-US"/>
          </a:p>
        </p:txBody>
      </p:sp>
      <p:sp>
        <p:nvSpPr>
          <p:cNvPr id="2" name="TextBox 1">
            <a:extLst>
              <a:ext uri="{FF2B5EF4-FFF2-40B4-BE49-F238E27FC236}">
                <a16:creationId xmlns:a16="http://schemas.microsoft.com/office/drawing/2014/main" id="{E0C5F4A1-FF2F-4183-8254-FA41845E9ED6}"/>
              </a:ext>
            </a:extLst>
          </p:cNvPr>
          <p:cNvSpPr txBox="1"/>
          <p:nvPr/>
        </p:nvSpPr>
        <p:spPr>
          <a:xfrm>
            <a:off x="471055" y="1711037"/>
            <a:ext cx="373379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rgbClr val="3F3F3F"/>
                </a:solidFill>
                <a:latin typeface="Century Gothic"/>
              </a:rPr>
              <a:t>Grand Canyon National Park</a:t>
            </a:r>
          </a:p>
          <a:p>
            <a:pPr marL="285750" indent="-285750">
              <a:buFont typeface="Arial"/>
              <a:buChar char="•"/>
            </a:pPr>
            <a:endParaRPr lang="en-US" sz="2400">
              <a:solidFill>
                <a:srgbClr val="3F3F3F"/>
              </a:solidFill>
              <a:latin typeface="Century Gothic"/>
            </a:endParaRPr>
          </a:p>
          <a:p>
            <a:pPr marL="285750" indent="-285750">
              <a:buFont typeface="Arial"/>
              <a:buChar char="•"/>
            </a:pPr>
            <a:r>
              <a:rPr lang="en-US" sz="2400">
                <a:solidFill>
                  <a:srgbClr val="3F3F3F"/>
                </a:solidFill>
                <a:latin typeface="Century Gothic"/>
              </a:rPr>
              <a:t>Falls within areas that have substantial juniper presence</a:t>
            </a:r>
          </a:p>
          <a:p>
            <a:pPr marL="285750" indent="-285750">
              <a:buFont typeface="Arial"/>
              <a:buChar char="•"/>
            </a:pPr>
            <a:endParaRPr lang="en-US" sz="2400">
              <a:solidFill>
                <a:srgbClr val="3F3F3F"/>
              </a:solidFill>
              <a:latin typeface="Century Gothic"/>
            </a:endParaRPr>
          </a:p>
          <a:p>
            <a:pPr marL="285750" indent="-285750">
              <a:buFont typeface="Arial"/>
              <a:buChar char="•"/>
            </a:pPr>
            <a:r>
              <a:rPr lang="en-US" sz="2400">
                <a:solidFill>
                  <a:srgbClr val="3F3F3F"/>
                </a:solidFill>
                <a:latin typeface="Century Gothic"/>
              </a:rPr>
              <a:t>Study period: 2015-2021</a:t>
            </a:r>
          </a:p>
          <a:p>
            <a:endParaRPr lang="en-US">
              <a:solidFill>
                <a:srgbClr val="3F3F3F"/>
              </a:solidFill>
              <a:latin typeface="Century Gothic"/>
            </a:endParaRPr>
          </a:p>
        </p:txBody>
      </p:sp>
      <p:sp>
        <p:nvSpPr>
          <p:cNvPr id="5" name="TextBox 4">
            <a:extLst>
              <a:ext uri="{FF2B5EF4-FFF2-40B4-BE49-F238E27FC236}">
                <a16:creationId xmlns:a16="http://schemas.microsoft.com/office/drawing/2014/main" id="{ABA070AB-61FA-450C-B84E-356CE51A5F9C}"/>
              </a:ext>
            </a:extLst>
          </p:cNvPr>
          <p:cNvSpPr txBox="1"/>
          <p:nvPr/>
        </p:nvSpPr>
        <p:spPr>
          <a:xfrm>
            <a:off x="9409289" y="6587065"/>
            <a:ext cx="374508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Map: CO Grand Canyon Eco Team</a:t>
            </a:r>
            <a:endParaRPr lang="en-US" sz="1200">
              <a:ea typeface="+mn-lt"/>
              <a:cs typeface="+mn-lt"/>
            </a:endParaRPr>
          </a:p>
          <a:p>
            <a:pPr algn="l"/>
            <a:endParaRPr lang="en-US">
              <a:cs typeface="Calibri"/>
            </a:endParaRPr>
          </a:p>
        </p:txBody>
      </p:sp>
    </p:spTree>
    <p:extLst>
      <p:ext uri="{BB962C8B-B14F-4D97-AF65-F5344CB8AC3E}">
        <p14:creationId xmlns:p14="http://schemas.microsoft.com/office/powerpoint/2010/main" val="58300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B7ECCD10-ACC5-4B76-90A2-F989625647F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87" y="4197187"/>
            <a:ext cx="3181595" cy="589115"/>
          </a:xfrm>
          <a:prstGeom prst="rect">
            <a:avLst/>
          </a:prstGeom>
          <a:ln>
            <a:noFill/>
          </a:ln>
          <a:effectLst>
            <a:outerShdw blurRad="292100" dist="139700" dir="2700000" algn="tl" rotWithShape="0">
              <a:srgbClr val="333333">
                <a:alpha val="65000"/>
              </a:srgbClr>
            </a:outerShdw>
          </a:effectLst>
        </p:spPr>
      </p:pic>
      <p:pic>
        <p:nvPicPr>
          <p:cNvPr id="9" name="Picture 8" descr="Shape&#10;&#10;Description automatically generated">
            <a:extLst>
              <a:ext uri="{FF2B5EF4-FFF2-40B4-BE49-F238E27FC236}">
                <a16:creationId xmlns:a16="http://schemas.microsoft.com/office/drawing/2014/main" id="{A2B70D19-9809-4BAC-A117-3665811CCE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87" y="2741572"/>
            <a:ext cx="3181595" cy="589115"/>
          </a:xfrm>
          <a:prstGeom prst="rect">
            <a:avLst/>
          </a:prstGeom>
          <a:ln>
            <a:noFill/>
          </a:ln>
          <a:effectLst>
            <a:outerShdw blurRad="292100" dist="139700" dir="2700000" algn="tl" rotWithShape="0">
              <a:srgbClr val="333333">
                <a:alpha val="65000"/>
              </a:srgbClr>
            </a:outerShdw>
          </a:effectLst>
        </p:spPr>
      </p:pic>
      <p:pic>
        <p:nvPicPr>
          <p:cNvPr id="5" name="Picture 4" descr="Shape&#10;&#10;Description automatically generated">
            <a:extLst>
              <a:ext uri="{FF2B5EF4-FFF2-40B4-BE49-F238E27FC236}">
                <a16:creationId xmlns:a16="http://schemas.microsoft.com/office/drawing/2014/main" id="{A38ABD1F-376E-4FFD-B41A-80D220A8147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87" y="948576"/>
            <a:ext cx="3181595" cy="589115"/>
          </a:xfrm>
          <a:prstGeom prst="rect">
            <a:avLst/>
          </a:prstGeom>
          <a:ln>
            <a:noFill/>
          </a:ln>
          <a:effectLst>
            <a:outerShdw blurRad="292100" dist="139700" dir="2700000" algn="tl" rotWithShape="0">
              <a:srgbClr val="333333">
                <a:alpha val="65000"/>
              </a:srgbClr>
            </a:outerShdw>
          </a:effectLst>
        </p:spPr>
      </p:pic>
      <p:sp>
        <p:nvSpPr>
          <p:cNvPr id="3" name="Text Placeholder 3"/>
          <p:cNvSpPr txBox="1">
            <a:spLocks/>
          </p:cNvSpPr>
          <p:nvPr/>
        </p:nvSpPr>
        <p:spPr>
          <a:xfrm>
            <a:off x="370608" y="153259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9A478"/>
              </a:buClr>
              <a:buNone/>
            </a:pPr>
            <a:endParaRPr lang="en-US" sz="2000">
              <a:solidFill>
                <a:srgbClr val="000000"/>
              </a:solidFill>
              <a:latin typeface="Calibri"/>
              <a:cs typeface="Calibri"/>
            </a:endParaRPr>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panose="020F0302020204030204"/>
              </a:rPr>
              <a:t>CONCERNS</a:t>
            </a:r>
          </a:p>
        </p:txBody>
      </p:sp>
      <p:sp>
        <p:nvSpPr>
          <p:cNvPr id="11" name="TextBox 10">
            <a:extLst>
              <a:ext uri="{FF2B5EF4-FFF2-40B4-BE49-F238E27FC236}">
                <a16:creationId xmlns:a16="http://schemas.microsoft.com/office/drawing/2014/main" id="{DC2D07D9-1C65-490C-889A-FC227FBCBB13}"/>
              </a:ext>
            </a:extLst>
          </p:cNvPr>
          <p:cNvSpPr txBox="1"/>
          <p:nvPr/>
        </p:nvSpPr>
        <p:spPr>
          <a:xfrm>
            <a:off x="367323" y="1621663"/>
            <a:ext cx="70905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Font typeface="Arial"/>
              <a:buChar char="•"/>
            </a:pPr>
            <a:r>
              <a:rPr lang="en-US" sz="2000">
                <a:solidFill>
                  <a:srgbClr val="3F3F3F"/>
                </a:solidFill>
                <a:latin typeface="Century Gothic"/>
                <a:ea typeface="+mn-lt"/>
                <a:cs typeface="+mn-lt"/>
              </a:rPr>
              <a:t>Food and shelter source to</a:t>
            </a:r>
          </a:p>
          <a:p>
            <a:pPr lvl="1"/>
            <a:r>
              <a:rPr lang="en-US" sz="2000">
                <a:solidFill>
                  <a:srgbClr val="3F3F3F"/>
                </a:solidFill>
                <a:latin typeface="Century Gothic"/>
                <a:ea typeface="+mn-lt"/>
                <a:cs typeface="+mn-lt"/>
              </a:rPr>
              <a:t>     wildlife in the area</a:t>
            </a:r>
            <a:endParaRPr lang="en-US" sz="2000">
              <a:solidFill>
                <a:srgbClr val="3F3F3F"/>
              </a:solidFill>
              <a:latin typeface="Century Gothic"/>
            </a:endParaRPr>
          </a:p>
          <a:p>
            <a:pPr marL="800100" lvl="1" indent="-342900">
              <a:buFont typeface="Arial"/>
              <a:buChar char="•"/>
            </a:pPr>
            <a:r>
              <a:rPr lang="en-US" sz="2000">
                <a:solidFill>
                  <a:srgbClr val="3F3F3F"/>
                </a:solidFill>
                <a:latin typeface="Century Gothic"/>
                <a:ea typeface="+mn-lt"/>
                <a:cs typeface="+mn-lt"/>
              </a:rPr>
              <a:t>Helps to prevent erosion</a:t>
            </a:r>
            <a:endParaRPr lang="en-US" sz="2000">
              <a:solidFill>
                <a:srgbClr val="3F3F3F"/>
              </a:solidFill>
              <a:latin typeface="Century Gothic"/>
              <a:cs typeface="Calibri" panose="020F0502020204030204"/>
            </a:endParaRPr>
          </a:p>
        </p:txBody>
      </p:sp>
      <p:sp>
        <p:nvSpPr>
          <p:cNvPr id="12" name="TextBox 11">
            <a:extLst>
              <a:ext uri="{FF2B5EF4-FFF2-40B4-BE49-F238E27FC236}">
                <a16:creationId xmlns:a16="http://schemas.microsoft.com/office/drawing/2014/main" id="{AC632705-EAA0-4CC8-94CC-7E93350E338E}"/>
              </a:ext>
            </a:extLst>
          </p:cNvPr>
          <p:cNvSpPr txBox="1"/>
          <p:nvPr/>
        </p:nvSpPr>
        <p:spPr>
          <a:xfrm>
            <a:off x="910591" y="3491324"/>
            <a:ext cx="33293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rgbClr val="3F3F3F"/>
                </a:solidFill>
                <a:latin typeface="Century Gothic"/>
              </a:rPr>
              <a:t>Medicinal properties </a:t>
            </a:r>
            <a:endParaRPr lang="en-US" sz="2000">
              <a:solidFill>
                <a:srgbClr val="3F3F3F"/>
              </a:solidFill>
              <a:latin typeface="Century Gothic"/>
              <a:cs typeface="Calibri" panose="020F0502020204030204"/>
            </a:endParaRPr>
          </a:p>
          <a:p>
            <a:pPr marL="342900" indent="-342900">
              <a:buFont typeface="Arial"/>
              <a:buChar char="•"/>
            </a:pPr>
            <a:r>
              <a:rPr lang="en-US" sz="2000">
                <a:solidFill>
                  <a:srgbClr val="3F3F3F"/>
                </a:solidFill>
                <a:latin typeface="Century Gothic"/>
              </a:rPr>
              <a:t>Wood quality </a:t>
            </a:r>
            <a:r>
              <a:rPr lang="en-US" sz="2000">
                <a:solidFill>
                  <a:srgbClr val="3F3F3F"/>
                </a:solidFill>
                <a:latin typeface="Century Gothic"/>
                <a:cs typeface="Calibri"/>
              </a:rPr>
              <a:t>​</a:t>
            </a:r>
          </a:p>
        </p:txBody>
      </p:sp>
      <p:sp>
        <p:nvSpPr>
          <p:cNvPr id="13" name="TextBox 12">
            <a:extLst>
              <a:ext uri="{FF2B5EF4-FFF2-40B4-BE49-F238E27FC236}">
                <a16:creationId xmlns:a16="http://schemas.microsoft.com/office/drawing/2014/main" id="{E4C88D74-7EAD-4DDF-A2BB-592F60DB4ED3}"/>
              </a:ext>
            </a:extLst>
          </p:cNvPr>
          <p:cNvSpPr txBox="1"/>
          <p:nvPr/>
        </p:nvSpPr>
        <p:spPr>
          <a:xfrm>
            <a:off x="483560" y="4964849"/>
            <a:ext cx="5455626" cy="164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Font typeface="Arial"/>
              <a:buChar char="•"/>
            </a:pPr>
            <a:r>
              <a:rPr lang="en-US" sz="2000">
                <a:solidFill>
                  <a:srgbClr val="3F3F3F"/>
                </a:solidFill>
                <a:latin typeface="Century Gothic"/>
                <a:cs typeface="Arial"/>
              </a:rPr>
              <a:t>Fire regime shifts​</a:t>
            </a:r>
            <a:endParaRPr lang="en-US" sz="2000">
              <a:solidFill>
                <a:srgbClr val="3F3F3F"/>
              </a:solidFill>
              <a:latin typeface="Century Gothic"/>
              <a:cs typeface="Calibri"/>
            </a:endParaRPr>
          </a:p>
          <a:p>
            <a:pPr marL="800100" lvl="1" indent="-342900">
              <a:buFont typeface="Arial"/>
              <a:buChar char="•"/>
            </a:pPr>
            <a:r>
              <a:rPr lang="en-US" sz="2000">
                <a:solidFill>
                  <a:srgbClr val="3F3F3F"/>
                </a:solidFill>
                <a:latin typeface="Century Gothic"/>
                <a:cs typeface="Arial"/>
              </a:rPr>
              <a:t>Decreases in water availability​</a:t>
            </a:r>
          </a:p>
          <a:p>
            <a:pPr marL="800100" lvl="1" indent="-342900">
              <a:buFont typeface="Arial"/>
              <a:buChar char="•"/>
            </a:pPr>
            <a:r>
              <a:rPr lang="en-US" sz="2000">
                <a:solidFill>
                  <a:srgbClr val="3F3F3F"/>
                </a:solidFill>
                <a:latin typeface="Century Gothic"/>
                <a:cs typeface="Arial"/>
              </a:rPr>
              <a:t>Forest composition + species shifts​</a:t>
            </a:r>
          </a:p>
          <a:p>
            <a:pPr marL="800100" lvl="1" indent="-342900">
              <a:buFont typeface="Arial"/>
              <a:buChar char="•"/>
            </a:pPr>
            <a:r>
              <a:rPr lang="en-US" sz="2000">
                <a:solidFill>
                  <a:srgbClr val="3F3F3F"/>
                </a:solidFill>
                <a:latin typeface="Century Gothic"/>
                <a:cs typeface="Arial"/>
              </a:rPr>
              <a:t>Carbon feedback to atmospheric </a:t>
            </a:r>
          </a:p>
          <a:p>
            <a:pPr lvl="1"/>
            <a:r>
              <a:rPr lang="en-US" sz="2000">
                <a:solidFill>
                  <a:srgbClr val="3F3F3F"/>
                </a:solidFill>
                <a:latin typeface="Century Gothic"/>
                <a:cs typeface="Arial"/>
              </a:rPr>
              <a:t>     and climatic systems​</a:t>
            </a:r>
            <a:endParaRPr lang="en-US">
              <a:solidFill>
                <a:srgbClr val="3F3F3F"/>
              </a:solidFill>
              <a:cs typeface="Calibri" panose="020F0502020204030204"/>
            </a:endParaRPr>
          </a:p>
        </p:txBody>
      </p:sp>
      <p:sp>
        <p:nvSpPr>
          <p:cNvPr id="14" name="TextBox 13">
            <a:extLst>
              <a:ext uri="{FF2B5EF4-FFF2-40B4-BE49-F238E27FC236}">
                <a16:creationId xmlns:a16="http://schemas.microsoft.com/office/drawing/2014/main" id="{EEBD8CA9-3446-4BFF-84B0-1E0780E1194C}"/>
              </a:ext>
            </a:extLst>
          </p:cNvPr>
          <p:cNvSpPr txBox="1"/>
          <p:nvPr/>
        </p:nvSpPr>
        <p:spPr>
          <a:xfrm>
            <a:off x="265967" y="1040790"/>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rPr>
              <a:t>Ecological Concerns</a:t>
            </a:r>
          </a:p>
        </p:txBody>
      </p:sp>
      <p:sp>
        <p:nvSpPr>
          <p:cNvPr id="15" name="TextBox 14">
            <a:extLst>
              <a:ext uri="{FF2B5EF4-FFF2-40B4-BE49-F238E27FC236}">
                <a16:creationId xmlns:a16="http://schemas.microsoft.com/office/drawing/2014/main" id="{CCCFF622-7D19-4B55-A583-4757C6D01CF9}"/>
              </a:ext>
            </a:extLst>
          </p:cNvPr>
          <p:cNvSpPr txBox="1"/>
          <p:nvPr/>
        </p:nvSpPr>
        <p:spPr>
          <a:xfrm>
            <a:off x="265966" y="2833784"/>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rPr>
              <a:t>Cultural Concerns</a:t>
            </a:r>
          </a:p>
        </p:txBody>
      </p:sp>
      <p:sp>
        <p:nvSpPr>
          <p:cNvPr id="16" name="TextBox 15">
            <a:extLst>
              <a:ext uri="{FF2B5EF4-FFF2-40B4-BE49-F238E27FC236}">
                <a16:creationId xmlns:a16="http://schemas.microsoft.com/office/drawing/2014/main" id="{1B10547C-2884-4708-9AA4-6333A83F4052}"/>
              </a:ext>
            </a:extLst>
          </p:cNvPr>
          <p:cNvSpPr txBox="1"/>
          <p:nvPr/>
        </p:nvSpPr>
        <p:spPr>
          <a:xfrm>
            <a:off x="265966" y="4289400"/>
            <a:ext cx="30460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rPr>
              <a:t>Community Concerns</a:t>
            </a:r>
          </a:p>
        </p:txBody>
      </p:sp>
      <p:sp>
        <p:nvSpPr>
          <p:cNvPr id="2" name="TextBox 1">
            <a:extLst>
              <a:ext uri="{FF2B5EF4-FFF2-40B4-BE49-F238E27FC236}">
                <a16:creationId xmlns:a16="http://schemas.microsoft.com/office/drawing/2014/main" id="{038126A2-904B-4A89-A5ED-705E5DD13B4C}"/>
              </a:ext>
            </a:extLst>
          </p:cNvPr>
          <p:cNvSpPr txBox="1"/>
          <p:nvPr/>
        </p:nvSpPr>
        <p:spPr>
          <a:xfrm>
            <a:off x="10070279" y="6611047"/>
            <a:ext cx="20337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04040"/>
                </a:solidFill>
                <a:latin typeface="Century Gothic"/>
              </a:rPr>
              <a:t>Image credit: Amy Washuta</a:t>
            </a:r>
            <a:endParaRPr lang="en-US" sz="2400" err="1">
              <a:solidFill>
                <a:srgbClr val="404040"/>
              </a:solidFill>
              <a:latin typeface="Century Gothic"/>
            </a:endParaRPr>
          </a:p>
        </p:txBody>
      </p:sp>
      <p:pic>
        <p:nvPicPr>
          <p:cNvPr id="8" name="Picture 16">
            <a:extLst>
              <a:ext uri="{FF2B5EF4-FFF2-40B4-BE49-F238E27FC236}">
                <a16:creationId xmlns:a16="http://schemas.microsoft.com/office/drawing/2014/main" id="{BD484DE8-0F33-45B5-B2E1-43523B2C36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40772" y="563525"/>
            <a:ext cx="4382386" cy="5837274"/>
          </a:xfrm>
          <a:prstGeom prst="rect">
            <a:avLst/>
          </a:prstGeom>
        </p:spPr>
      </p:pic>
    </p:spTree>
    <p:extLst>
      <p:ext uri="{BB962C8B-B14F-4D97-AF65-F5344CB8AC3E}">
        <p14:creationId xmlns:p14="http://schemas.microsoft.com/office/powerpoint/2010/main" val="429028996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UserInfo>
        <DisplayName>SharingLinks.5221bb29-d94c-4771-b432-cefb506290e7.OrganizationEdit.57e88c3e-8551-4a89-906e-356ad33ef266</DisplayName>
        <AccountId>15</AccountId>
        <AccountType/>
      </UserInfo>
      <UserInfo>
        <DisplayName>Everyone</DisplayName>
        <AccountId>11</AccountId>
        <AccountType/>
      </UserInfo>
      <UserInfo>
        <DisplayName>Sydney Neugebauer</DisplayName>
        <AccountId>10</AccountId>
        <AccountType/>
      </UserInfo>
      <UserInfo>
        <DisplayName>PC Team Members</DisplayName>
        <AccountId>6</AccountId>
        <AccountType/>
      </UserInfo>
      <UserInfo>
        <DisplayName>Zachary Bengtsson</DisplayName>
        <AccountId>13</AccountId>
        <AccountType/>
      </UserInfo>
      <UserInfo>
        <DisplayName>Scott Cunningham</DisplayName>
        <AccountId>28</AccountId>
        <AccountType/>
      </UserInfo>
      <UserInfo>
        <DisplayName>Scarlet Jackson</DisplayName>
        <AccountId>615</AccountId>
        <AccountType/>
      </UserInfo>
      <UserInfo>
        <DisplayName>Michael Hitchner</DisplayName>
        <AccountId>501</AccountId>
        <AccountType/>
      </UserInfo>
      <UserInfo>
        <DisplayName>Miriam Ritchie</DisplayName>
        <AccountId>679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187326-4003-4981-9057-9BA805FAC345}">
  <ds:schemaRefs>
    <ds:schemaRef ds:uri="http://schemas.microsoft.com/sharepoint/v3/contenttype/forms"/>
  </ds:schemaRefs>
</ds:datastoreItem>
</file>

<file path=customXml/itemProps2.xml><?xml version="1.0" encoding="utf-8"?>
<ds:datastoreItem xmlns:ds="http://schemas.openxmlformats.org/officeDocument/2006/customXml" ds:itemID="{EDDF8007-888D-4657-A6F3-ED85339D23F0}">
  <ds:schemaRefs>
    <ds:schemaRef ds:uri="21e6a8e8-1dff-48a6-ab9b-8d556c6946c0"/>
    <ds:schemaRef ds:uri="479536c7-6dd1-44cc-9dde-0c30e42b5cc8"/>
    <ds:schemaRef ds:uri="7df78d0b-135a-4de7-9166-7c181cd87fb4"/>
    <ds:schemaRef ds:uri="81744c8b-d3e6-4c75-9dea-00e5f912a844"/>
    <ds:schemaRef ds:uri="f592930b-d295-41e8-9dfd-c4c94cf7d1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C3D084-D852-4ED8-9377-7F0C1ADF1191}">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4498</Words>
  <Application>Microsoft Office PowerPoint</Application>
  <PresentationFormat>Widescreen</PresentationFormat>
  <Paragraphs>618</Paragraphs>
  <Slides>28</Slides>
  <Notes>28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Arial,Sans-Serif</vt:lpstr>
      <vt:lpstr>Calibri</vt:lpstr>
      <vt:lpstr>Calibri Light</vt:lpstr>
      <vt:lpstr>Century Gothic</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8</cp:revision>
  <dcterms:created xsi:type="dcterms:W3CDTF">2019-11-12T17:46:59Z</dcterms:created>
  <dcterms:modified xsi:type="dcterms:W3CDTF">2022-06-10T23:37:27Z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