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4_AD30D64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5"/>
  </p:notesMasterIdLst>
  <p:sldIdLst>
    <p:sldId id="321" r:id="rId5"/>
    <p:sldId id="324" r:id="rId6"/>
    <p:sldId id="282" r:id="rId7"/>
    <p:sldId id="323" r:id="rId8"/>
    <p:sldId id="367" r:id="rId9"/>
    <p:sldId id="326" r:id="rId10"/>
    <p:sldId id="327" r:id="rId11"/>
    <p:sldId id="341" r:id="rId12"/>
    <p:sldId id="366" r:id="rId13"/>
    <p:sldId id="342" r:id="rId14"/>
    <p:sldId id="370" r:id="rId15"/>
    <p:sldId id="369" r:id="rId16"/>
    <p:sldId id="338" r:id="rId17"/>
    <p:sldId id="368" r:id="rId18"/>
    <p:sldId id="371" r:id="rId19"/>
    <p:sldId id="339" r:id="rId20"/>
    <p:sldId id="335" r:id="rId21"/>
    <p:sldId id="329" r:id="rId22"/>
    <p:sldId id="330" r:id="rId23"/>
    <p:sldId id="3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BDF"/>
    <a:srgbClr val="88419D"/>
    <a:srgbClr val="8CC6E6"/>
    <a:srgbClr val="8C96C6"/>
    <a:srgbClr val="6E016B"/>
    <a:srgbClr val="9EBCDA"/>
    <a:srgbClr val="EDF8FB"/>
    <a:srgbClr val="5B9BD5"/>
    <a:srgbClr val="E1E1E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3E899-0DEB-BEED-225A-4A4AF100193D}" v="192" dt="2022-11-03T20:08:22.585"/>
    <p1510:client id="{1A4289D2-AA87-874C-BA9C-F481E2897A3E}" v="398" dt="2022-11-03T21:52:01.274"/>
    <p1510:client id="{2E4A4FB1-E664-961A-8234-334397153110}" v="322" dt="2022-11-03T21:51:42.563"/>
    <p1510:client id="{4EEF9813-9EF2-CC4A-EB4E-AFE8C1C11276}" v="45" dt="2022-11-03T19:33:01.150"/>
    <p1510:client id="{813F0E44-57E2-283E-C799-D1A5D62BD3EC}" v="19" dt="2022-11-07T02:04:18.840"/>
    <p1510:client id="{946AF99E-2AAD-43AC-A49E-24628E057149}" v="195" dt="2022-11-03T21:31:02.792"/>
    <p1510:client id="{9856C67F-18CA-ECB4-9026-26F2E7A67532}" v="43" dt="2022-11-07T02:09:03.383"/>
    <p1510:client id="{B4600A92-C4CE-4CF2-9EBB-490B80315B89}" v="243" dt="2022-11-03T17:57:42.552"/>
    <p1510:client id="{F7EF29B7-D683-4419-B943-A13FAE419DFC}" v="90" dt="2022-11-03T21:54:51.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7" d="100"/>
          <a:sy n="157" d="100"/>
        </p:scale>
        <p:origin x="8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omments/modernComment_144_AD30D64E.xml><?xml version="1.0" encoding="utf-8"?>
<p188:cmLst xmlns:a="http://schemas.openxmlformats.org/drawingml/2006/main" xmlns:r="http://schemas.openxmlformats.org/officeDocument/2006/relationships" xmlns:p188="http://schemas.microsoft.com/office/powerpoint/2018/8/main">
  <p188:cm id="{355F56CF-0BE6-47CA-A04D-A11F0D04B524}" authorId="{C4A59A28-5186-FBAC-6040-BFBCDC5A434B}" status="resolved" created="2022-10-11T17:33:42.202" complete="100000">
    <pc:sldMkLst xmlns:pc="http://schemas.microsoft.com/office/powerpoint/2013/main/command">
      <pc:docMk/>
      <pc:sldMk cId="2905658958" sldId="324"/>
    </pc:sldMkLst>
    <p188:txBody>
      <a:bodyPr/>
      <a:lstStyle/>
      <a:p>
        <a:r>
          <a:rPr lang="en-US"/>
          <a:t>Ben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Offshore_platform.svg"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census.gov/geographies/mapping-files/time-series/geo/carto-boundary-file.html" TargetMode="External"/><Relationship Id="rId5" Type="http://schemas.openxmlformats.org/officeDocument/2006/relationships/hyperlink" Target="https://www.data.boem.gov/Main/Mapping.aspx" TargetMode="External"/><Relationship Id="rId4" Type="http://schemas.openxmlformats.org/officeDocument/2006/relationships/hyperlink" Target="https://www.arcgis.com/home/item.html?id=89e905fb063a4f2cad2a24aae41e43f4"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eople/92819961@N04)."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ommons.wikimedia.org/wiki/File:Offshore_oil_rig.jp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rcgis.com/home/item.html?id=89e905fb063a4f2cad2a24aae41e43f4"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ensus.gov/geographies/mapping-files/time-series/geo/carto-boundary-file.html" TargetMode="External"/><Relationship Id="rId4" Type="http://schemas.openxmlformats.org/officeDocument/2006/relationships/hyperlink" Target="https://www.data.boem.gov/Main/Mapping.asp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mages.nasa.gov/details-iss042e013697"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asi.it/en/earth-science/prisma/" TargetMode="External"/><Relationship Id="rId4" Type="http://schemas.openxmlformats.org/officeDocument/2006/relationships/hyperlink" Target="https://www.usgs.gov/media/images/landsat-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viris.jpl.nasa.gov/data/image_cube.html&#16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and thank you for joining us for our Summer Closeout. My name is Ben Dahan, the project lead, and I am joined Rene Castillo, </a:t>
            </a:r>
            <a:r>
              <a:rPr lang="en-US" err="1"/>
              <a:t>Melodi</a:t>
            </a:r>
            <a:r>
              <a:rPr lang="en-US"/>
              <a:t> Hess and Vanessa Machuca. We are the Gulf of Mexico Health and Air Quality Team, and have spent the past 10 weeks identifying, quantifying and mapping methane plumes in the Gulf of Mexico.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596565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IME gives the concentration of methane across all pixels in the image which is then multiplied by the windspeed. That value is divided by the length of the plume which gives us the emission *rate*. </a:t>
            </a:r>
          </a:p>
          <a:p>
            <a:endParaRPr lang="en-US"/>
          </a:p>
          <a:p>
            <a:r>
              <a:rPr lang="en-US"/>
              <a:t>Methane emission quantification is done by finding the sum methane concentrations across all pixels in the image multiplied by the average wind speed over the plume, then dividing by the length of the plume in meters. The result is the emission rate (Q) in kilograms per meter. </a:t>
            </a:r>
            <a:endParaRPr lang="en-US">
              <a:cs typeface="Calibri" panose="020F0502020204030204"/>
            </a:endParaRPr>
          </a:p>
          <a:p>
            <a:endParaRPr lang="en-US"/>
          </a:p>
          <a:p>
            <a:r>
              <a:rPr lang="en-US"/>
              <a:t>------------------------------Image Information Below ------------------------------</a:t>
            </a:r>
            <a:endParaRPr lang="en-US">
              <a:cs typeface="Calibri"/>
            </a:endParaRPr>
          </a:p>
          <a:p>
            <a:r>
              <a:rPr lang="en-US"/>
              <a:t>Clipart provided by PowerPoint</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Plume 1 (Constitution) was identified by the previous term's team. We were able to identify an additional 3 plumes across the Gulf of Mexico since 2020: Plume 2 (PRD), Plume 3 (Petronius), and Plume 4 (Arena F). Plume 4 was identified using </a:t>
            </a:r>
            <a:r>
              <a:rPr lang="en-US" err="1">
                <a:cs typeface="Calibri"/>
              </a:rPr>
              <a:t>LandSat</a:t>
            </a:r>
            <a:r>
              <a:rPr lang="en-US">
                <a:cs typeface="Calibri"/>
              </a:rPr>
              <a:t> 9, while the others were captured by Sentinel-2.</a:t>
            </a:r>
          </a:p>
          <a:p>
            <a:endParaRPr lang="en-US">
              <a:cs typeface="Calibri"/>
            </a:endParaRPr>
          </a:p>
          <a:p>
            <a:r>
              <a:rPr lang="en-US"/>
              <a:t>------------------------------Image Information Below ------------------------------</a:t>
            </a:r>
          </a:p>
          <a:p>
            <a:r>
              <a:rPr lang="en-US"/>
              <a:t>Platform Icon: </a:t>
            </a:r>
            <a:r>
              <a:rPr lang="en-US" err="1"/>
              <a:t>WikiMedia</a:t>
            </a:r>
            <a:r>
              <a:rPr lang="en-US"/>
              <a:t> Contributor: Goran </a:t>
            </a:r>
            <a:r>
              <a:rPr lang="en-US" err="1"/>
              <a:t>tek-en</a:t>
            </a:r>
            <a:r>
              <a:rPr lang="en-US"/>
              <a:t>, </a:t>
            </a:r>
            <a:r>
              <a:rPr lang="en-US">
                <a:hlinkClick r:id="rId3"/>
              </a:rPr>
              <a:t>https://commons.wikimedia.org/wiki/File:Offshore_platform.svg</a:t>
            </a:r>
            <a:endParaRPr lang="en-US"/>
          </a:p>
          <a:p>
            <a:r>
              <a:rPr lang="en-US"/>
              <a:t>- </a:t>
            </a:r>
            <a:r>
              <a:rPr lang="en-US" err="1"/>
              <a:t>Basemap</a:t>
            </a:r>
            <a:r>
              <a:rPr lang="en-US"/>
              <a:t> courtesy of City of Tacoma GIS, </a:t>
            </a:r>
            <a:r>
              <a:rPr lang="en-US">
                <a:hlinkClick r:id="rId4"/>
              </a:rPr>
              <a:t>https://www.arcgis.com/home/item.html?id=89e905fb063a4f2cad2a24aae41e43f4</a:t>
            </a:r>
            <a:endParaRPr lang="en-US"/>
          </a:p>
          <a:p>
            <a:r>
              <a:rPr lang="en-US"/>
              <a:t>- Study area shapefile courtesy of BOEM, </a:t>
            </a:r>
            <a:r>
              <a:rPr lang="en-US">
                <a:hlinkClick r:id="rId5"/>
              </a:rPr>
              <a:t>https://www.data.boem.gov/Main/Mapping.aspx</a:t>
            </a:r>
            <a:endParaRPr lang="en-US"/>
          </a:p>
          <a:p>
            <a:r>
              <a:rPr lang="en-US"/>
              <a:t>- US Sates shapefile courtesy of US Census Bureau, </a:t>
            </a:r>
            <a:r>
              <a:rPr lang="en-US">
                <a:hlinkClick r:id="rId6"/>
              </a:rPr>
              <a:t>https://www.census.gov/geographies/mapping-files/time-series/geo/carto-boundary-file.html</a:t>
            </a:r>
            <a:endParaRPr lang="en-US"/>
          </a:p>
          <a:p>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start with the plume that last term's team discovered, the July 5, 2017 Constitution plume. In the RGB image on the left, we can see the constitution platform along with nearby cloud shadows. The middle image shows the results of the MBSP calculation. The cloud shadows show up in the MBSP, but so does a trail of red extending from the platform to the northwest. We generated a plume mask in ArcGIS Pro to pick out thus feature, overlayed over a Landsat RGB image in the right-hand image. There are a few pieces of evidence that indicate this to be a methane plume from venting.</a:t>
            </a:r>
          </a:p>
          <a:p>
            <a:r>
              <a:rPr lang="en-US">
                <a:cs typeface="Calibri"/>
              </a:rPr>
              <a:t>1. In a perusal of Planet images, we found that this platform flares from the same location that this potential plume is extending from. That is, the platform likely vents from that location as well. </a:t>
            </a:r>
            <a:endParaRPr lang="en-US"/>
          </a:p>
          <a:p>
            <a:r>
              <a:rPr lang="en-US">
                <a:cs typeface="Calibri"/>
              </a:rPr>
              <a:t>2. This feature shows up in the MBSP and not in the RGB. It also does not exhibit the same mirroring behavior as the cloud shadow in the MBSP. </a:t>
            </a:r>
          </a:p>
          <a:p>
            <a:r>
              <a:rPr lang="en-US">
                <a:cs typeface="Calibri"/>
              </a:rPr>
              <a:t>Upon establishing that this is a likely a methane plume, we performed the methane concentration retrieval on the MBSP image to determine an emission rate. It comes out to x t/s, which is within the range of plausibility.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525714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move on to the March 16, 2022 PRD platform plume. Again, the potential plume shows up in the MBSP image and not the in RGB, indicating that it is likely not a water or cloud feature. </a:t>
            </a:r>
            <a:r>
              <a:rPr lang="en-US"/>
              <a:t>We used the online application </a:t>
            </a:r>
            <a:r>
              <a:rPr lang="en-US" err="1"/>
              <a:t>Ventusky</a:t>
            </a:r>
            <a:r>
              <a:rPr lang="en-US"/>
              <a:t> to determine that the wind was blowing to the northeast near the time this image was captured at 7 miles per hour.</a:t>
            </a:r>
            <a:r>
              <a:rPr lang="en-US">
                <a:cs typeface="Calibri"/>
              </a:rPr>
              <a:t> This plume is more dispersed than the constitution plume and other potential plumes we found, perhaps owing to the relatively low wind speed.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238569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Next up is the May 7th, 2021 </a:t>
            </a:r>
            <a:r>
              <a:rPr lang="en-US" err="1">
                <a:cs typeface="Calibri"/>
              </a:rPr>
              <a:t>Patronius</a:t>
            </a:r>
            <a:r>
              <a:rPr lang="en-US">
                <a:cs typeface="Calibri"/>
              </a:rPr>
              <a:t> plume. We can see in the rightmost image that the plume begins some distance away from the edge of the platform – around 75 meters. Our partners sent a schematic of the </a:t>
            </a:r>
            <a:r>
              <a:rPr lang="en-US" err="1">
                <a:cs typeface="Calibri"/>
              </a:rPr>
              <a:t>Patronius</a:t>
            </a:r>
            <a:r>
              <a:rPr lang="en-US">
                <a:cs typeface="Calibri"/>
              </a:rPr>
              <a:t> platform, which indicated that the venting boom extends from the northern point of the platform, represented by the black and white triangle in this image. This is quite a ways from the start of the plume! That said, the wind is blowing at 15 mph in the same direction as the plume. It is impossible that the vented methane was blown away from the venting boom, and also that this image was captured after the platform stopped venting. And there are no other features in the RGB that point so some other source of this plume-like feature in the MBSP image. </a:t>
            </a:r>
          </a:p>
          <a:p>
            <a:r>
              <a:rPr lang="en-US">
                <a:cs typeface="Calibri"/>
              </a:rPr>
              <a:t>In any case, this was a great example of stakeholder engagement in how involved our partners were in investigating this potential plume.</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32710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Finally, here is a plume from the F platform found in a Landsat 9 image taken on May 16th, 2022. Like with the previous three plumes, this plume points in the same direction as the wind direction indicated by </a:t>
            </a:r>
            <a:r>
              <a:rPr lang="en-US" err="1">
                <a:cs typeface="Calibri"/>
              </a:rPr>
              <a:t>Ventusky</a:t>
            </a:r>
            <a:r>
              <a:rPr lang="en-US">
                <a:cs typeface="Calibri"/>
              </a:rPr>
              <a:t>. It is similar to the Constitution plume in how long and thin it is – not as dispersed as the </a:t>
            </a:r>
            <a:r>
              <a:rPr lang="en-US" err="1">
                <a:cs typeface="Calibri"/>
              </a:rPr>
              <a:t>Patronius</a:t>
            </a:r>
            <a:r>
              <a:rPr lang="en-US">
                <a:cs typeface="Calibri"/>
              </a:rPr>
              <a:t> and PRD plumes.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48042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investigated three PRISMA images for methane plumes. </a:t>
            </a:r>
            <a:r>
              <a:rPr lang="en-US"/>
              <a:t>We, unfortunately, did not find any methane plumes in these images, but will show one interesting result. The</a:t>
            </a:r>
            <a:r>
              <a:rPr lang="en-US">
                <a:cs typeface="Calibri"/>
              </a:rPr>
              <a:t> image to the left is an RGB of one of a 2022 image taken off the coast of Argentina and shows a good amount of sun glint. We zoomed into one portion of the image, shown in the top right, and you can clearly make out three boats. These become more apparent in the methane retrieval in the bottom righthand image. This is a good example of what a false positive looks like, similar to the false positives were saw in our MBSP images.</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76585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has demonstrated the feasibility of using </a:t>
            </a:r>
            <a:r>
              <a:rPr lang="en-US" err="1">
                <a:cs typeface="Calibri"/>
              </a:rPr>
              <a:t>sunglint</a:t>
            </a:r>
            <a:r>
              <a:rPr lang="en-US">
                <a:cs typeface="Calibri"/>
              </a:rPr>
              <a:t>-configured imagery to retrieve methane concentrations and quantify emissions from offshore oil and gas platforms. Additionally, we determined the MBSP method to be more effective than statistical retrieval for the PRISMA images. The </a:t>
            </a:r>
            <a:r>
              <a:rPr lang="en-US" err="1">
                <a:cs typeface="Calibri"/>
              </a:rPr>
              <a:t>sunglint</a:t>
            </a:r>
            <a:r>
              <a:rPr lang="en-US">
                <a:cs typeface="Calibri"/>
              </a:rPr>
              <a:t> methodology for locating and quantifying offshore emissions will help BOEM and BSEE update their platform emission inventories, develop technical procedures for more comprehensive emissions monitoring, and tailor their regulatory requirements within their jurisdiction. The project has shown this methodology can be adapted to employ various multispectral and hyperspectral instruments at different spatial and temporal resolutions. </a:t>
            </a:r>
            <a:endParaRPr lang="en-US"/>
          </a:p>
          <a:p>
            <a:endParaRPr lang="en-US"/>
          </a:p>
          <a:p>
            <a:r>
              <a:rPr lang="en-US"/>
              <a:t>------------------------------Image Information Below ------------------------------</a:t>
            </a:r>
            <a:endParaRPr lang="en-US">
              <a:cs typeface="Calibri"/>
            </a:endParaRPr>
          </a:p>
          <a:p>
            <a:pPr>
              <a:spcBef>
                <a:spcPts val="1000"/>
              </a:spcBef>
              <a:spcAft>
                <a:spcPts val="600"/>
              </a:spcAft>
            </a:pPr>
            <a:r>
              <a:rPr lang="en-US"/>
              <a:t>Image Credit: Python</a:t>
            </a:r>
            <a:endParaRPr lang="en-US">
              <a:cs typeface="Calibri"/>
            </a:endParaRPr>
          </a:p>
          <a:p>
            <a:pPr>
              <a:spcBef>
                <a:spcPts val="1000"/>
              </a:spcBef>
              <a:spcAft>
                <a:spcPts val="600"/>
              </a:spcAft>
            </a:pPr>
            <a:r>
              <a:rPr lang="en-US"/>
              <a:t>Image Source: NASA DEVELOP Team</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16008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r>
              <a:rPr lang="en-US">
                <a:cs typeface="Calibri"/>
              </a:rPr>
              <a:t>We encountered some possible sources of error and uncertainty in our work.</a:t>
            </a:r>
          </a:p>
          <a:p>
            <a:pPr>
              <a:spcBef>
                <a:spcPts val="1000"/>
              </a:spcBef>
              <a:spcAft>
                <a:spcPts val="600"/>
              </a:spcAft>
            </a:pPr>
            <a:endParaRPr lang="en-US">
              <a:cs typeface="Calibri"/>
            </a:endParaRPr>
          </a:p>
          <a:p>
            <a:pPr>
              <a:spcBef>
                <a:spcPts val="1000"/>
              </a:spcBef>
              <a:spcAft>
                <a:spcPts val="600"/>
              </a:spcAft>
            </a:pPr>
            <a:r>
              <a:rPr lang="en-US">
                <a:cs typeface="Calibri"/>
              </a:rPr>
              <a:t>First, we used a modeled wind speed value for our emission rate calculation. Wind speed over the ocean can change drastically through time and also by distance above the water. It is likely, then, that the modeled wind speed we used does not reflect the actual wind speed when and where the methane plume was generated.</a:t>
            </a:r>
          </a:p>
          <a:p>
            <a:pPr>
              <a:spcBef>
                <a:spcPts val="1000"/>
              </a:spcBef>
              <a:spcAft>
                <a:spcPts val="600"/>
              </a:spcAft>
            </a:pPr>
            <a:endParaRPr lang="en-US">
              <a:cs typeface="Calibri"/>
            </a:endParaRPr>
          </a:p>
          <a:p>
            <a:pPr>
              <a:spcBef>
                <a:spcPts val="1000"/>
              </a:spcBef>
              <a:spcAft>
                <a:spcPts val="600"/>
              </a:spcAft>
            </a:pPr>
            <a:r>
              <a:rPr lang="en-US">
                <a:cs typeface="Calibri"/>
              </a:rPr>
              <a:t>Second, the potential for irradiance variation exists with most remote sensing projects, but it is an important source of error to recognize. This could be improved by implementing newly released solar irradiance variability models, however this is out of the scope of our project at this time. </a:t>
            </a:r>
          </a:p>
          <a:p>
            <a:pPr>
              <a:spcBef>
                <a:spcPts val="1000"/>
              </a:spcBef>
              <a:spcAft>
                <a:spcPts val="600"/>
              </a:spcAft>
            </a:pPr>
            <a:endParaRPr lang="en-US">
              <a:cs typeface="Calibri"/>
            </a:endParaRPr>
          </a:p>
          <a:p>
            <a:pPr>
              <a:spcBef>
                <a:spcPts val="1000"/>
              </a:spcBef>
              <a:spcAft>
                <a:spcPts val="600"/>
              </a:spcAft>
            </a:pPr>
            <a:r>
              <a:rPr lang="en-US">
                <a:cs typeface="Calibri"/>
              </a:rPr>
              <a:t>Third, there is a lack of accurate in-situ activity data for off-shore rigs. Since we used what information we did have to target out plume identification efforts, its possible we missed some plumes that lay beyond our scope.</a:t>
            </a:r>
          </a:p>
          <a:p>
            <a:pPr>
              <a:spcBef>
                <a:spcPts val="1000"/>
              </a:spcBef>
              <a:spcAft>
                <a:spcPts val="600"/>
              </a:spcAft>
            </a:pPr>
            <a:endParaRPr lang="en-US">
              <a:cs typeface="Calibri"/>
            </a:endParaRPr>
          </a:p>
          <a:p>
            <a:pPr>
              <a:spcBef>
                <a:spcPts val="1000"/>
              </a:spcBef>
              <a:spcAft>
                <a:spcPts val="600"/>
              </a:spcAft>
            </a:pPr>
            <a:r>
              <a:rPr lang="en-US">
                <a:cs typeface="Calibri"/>
              </a:rPr>
              <a:t>Finally, clouds and cloud shadows may have generated some error. There are no cloud masks for the PRISMA images, which may have skewed the methane concentration calculations. Also, while the Landsat and Sentinel images were cloud masked, the shadows from these clouds and the pieces of cloud that evaded the mask may have obscured some plumes. </a:t>
            </a:r>
          </a:p>
          <a:p>
            <a:pPr>
              <a:spcBef>
                <a:spcPts val="1000"/>
              </a:spcBef>
              <a:spcAft>
                <a:spcPts val="600"/>
              </a:spcAft>
            </a:pPr>
            <a:endParaRPr lang="en-US">
              <a:cs typeface="Calibri"/>
            </a:endParaRPr>
          </a:p>
          <a:p>
            <a:pPr>
              <a:spcBef>
                <a:spcPts val="1000"/>
              </a:spcBef>
              <a:spcAft>
                <a:spcPts val="600"/>
              </a:spcAft>
            </a:pPr>
            <a:endParaRPr lang="en-US">
              <a:cs typeface="Calibri"/>
            </a:endParaRPr>
          </a:p>
          <a:p>
            <a:endParaRPr lang="en-US"/>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880842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CLICK TO ANIMATE ###</a:t>
            </a:r>
            <a:endParaRPr lang="en-US">
              <a:cs typeface="Calibri"/>
            </a:endParaRPr>
          </a:p>
          <a:p>
            <a:endParaRPr lang="en-US">
              <a:cs typeface="Calibri"/>
            </a:endParaRPr>
          </a:p>
          <a:p>
            <a:r>
              <a:rPr lang="en-US">
                <a:cs typeface="Calibri"/>
              </a:rPr>
              <a:t>Develop a PRISMA cloud filter to improve statistical methane retrieval. The presence of clouds may have skewed the PRISMA methane retrieval, and no PRISMA cloud filter yet exists</a:t>
            </a:r>
          </a:p>
          <a:p>
            <a:endParaRPr lang="en-US"/>
          </a:p>
          <a:p>
            <a:r>
              <a:rPr lang="en-US"/>
              <a:t>### CLICK TO ANIMATE ###</a:t>
            </a:r>
            <a:endParaRPr lang="en-US">
              <a:cs typeface="Calibri" panose="020F0502020204030204"/>
            </a:endParaRPr>
          </a:p>
          <a:p>
            <a:endParaRPr lang="en-US"/>
          </a:p>
          <a:p>
            <a:r>
              <a:rPr lang="en-US">
                <a:cs typeface="Calibri"/>
              </a:rPr>
              <a:t>Improve c calculation, the scaling factor within the MBSP method formula, in GEE. </a:t>
            </a:r>
          </a:p>
          <a:p>
            <a:endParaRPr lang="en-US">
              <a:cs typeface="Calibri"/>
            </a:endParaRPr>
          </a:p>
          <a:p>
            <a:r>
              <a:rPr lang="en-US" i="1">
                <a:cs typeface="Calibri"/>
              </a:rPr>
              <a:t>This point can be replaced as future directions become clearer in the next 2 weeks.</a:t>
            </a:r>
          </a:p>
          <a:p>
            <a:endParaRPr lang="en-US"/>
          </a:p>
          <a:p>
            <a:r>
              <a:rPr lang="en-US"/>
              <a:t>### CLICK TO ANIMATE ###</a:t>
            </a:r>
            <a:endParaRPr lang="en-US">
              <a:cs typeface="Calibri"/>
            </a:endParaRPr>
          </a:p>
          <a:p>
            <a:endParaRPr lang="en-US"/>
          </a:p>
          <a:p>
            <a:r>
              <a:rPr lang="en-US"/>
              <a:t>Explore no2/so2 ratio as a reliable signal for offshore methane to inform a more robust methane plume detection methodology. Our partners plans to work with TEMPO data once the satellite is launched. It would be great for that project to include a methane detection piece, checking NO2/SO2 ratios against the plumes using spectrally identification in this project. </a:t>
            </a:r>
            <a:endParaRPr lang="en-US">
              <a:cs typeface="Calibri" panose="020F0502020204030204"/>
            </a:endParaRPr>
          </a:p>
          <a:p>
            <a:endParaRPr lang="en-US"/>
          </a:p>
          <a:p>
            <a:r>
              <a:rPr lang="en-US"/>
              <a:t>### CLICK TO ANIMATE ###</a:t>
            </a:r>
            <a:endParaRPr lang="en-US">
              <a:cs typeface="Calibri"/>
            </a:endParaRPr>
          </a:p>
          <a:p>
            <a:endParaRPr lang="en-US"/>
          </a:p>
          <a:p>
            <a:r>
              <a:rPr lang="en-US">
                <a:cs typeface="Calibri"/>
              </a:rPr>
              <a:t>Create a tool using sun-glint and NO2/SO2 for methane emissions monitoring. (reference what partners told us at start of term)</a:t>
            </a:r>
          </a:p>
          <a:p>
            <a:endParaRPr lang="en-US"/>
          </a:p>
          <a:p>
            <a:r>
              <a:rPr lang="en-US"/>
              <a:t>------------------------------Image Information Below ------------------------------</a:t>
            </a:r>
            <a:endParaRPr lang="en-US">
              <a:cs typeface="Calibri"/>
            </a:endParaRPr>
          </a:p>
          <a:p>
            <a:r>
              <a:rPr lang="en-US"/>
              <a:t>Clipart provided by PowerPoint</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951213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Methane is the 2nd largest contributor to global warming, after carbon dioxide.  </a:t>
            </a:r>
            <a:endParaRPr lang="en-US"/>
          </a:p>
          <a:p>
            <a:r>
              <a:rPr lang="en-US"/>
              <a:t>• one third of anthropogenic methane emissions come from the production and use of oil and natural gas, with other sources including agriculture and land-use, and waste management</a:t>
            </a:r>
            <a:endParaRPr lang="en-US">
              <a:cs typeface="Calibri"/>
            </a:endParaRPr>
          </a:p>
          <a:p>
            <a:r>
              <a:rPr lang="en-US"/>
              <a:t>• a significant portion of oil and gas production, about 30%, occurs on offshore platforms, where relatively little is known about their greenhouse gas emissions</a:t>
            </a:r>
            <a:endParaRPr lang="en-US">
              <a:cs typeface="Calibri"/>
            </a:endParaRPr>
          </a:p>
          <a:p>
            <a:r>
              <a:rPr lang="en-US"/>
              <a:t>• This is especially prescient as methane has 84x the warming potential of carbon dioxide over a 10-20 year period. Though it eventually breaks up in the atmosphere, it drives short-term climate change.</a:t>
            </a:r>
            <a:endParaRPr lang="en-US">
              <a:cs typeface="Calibri"/>
            </a:endParaRPr>
          </a:p>
          <a:p>
            <a:endParaRPr lang="en-US">
              <a:cs typeface="Calibri"/>
            </a:endParaRPr>
          </a:p>
          <a:p>
            <a:endParaRPr lang="en-US"/>
          </a:p>
          <a:p>
            <a:r>
              <a:rPr lang="en-US"/>
              <a:t>------------------------------Image Information Below ------------------------------</a:t>
            </a:r>
            <a:endParaRPr lang="en-US">
              <a:cs typeface="Calibri"/>
            </a:endParaRPr>
          </a:p>
          <a:p>
            <a:r>
              <a:rPr lang="en-US"/>
              <a:t>•Image Credit: Flickr contributor: Bernardo62 (</a:t>
            </a:r>
            <a:r>
              <a:rPr lang="en-US">
                <a:hlinkClick r:id="rId3"/>
              </a:rPr>
              <a:t>https://www.flickr.com/people/92819961@N04)</a:t>
            </a:r>
            <a:endParaRPr lang="en-US">
              <a:cs typeface="Calibri"/>
            </a:endParaRPr>
          </a:p>
          <a:p>
            <a:r>
              <a:rPr lang="en-US"/>
              <a:t>•Image Source: </a:t>
            </a:r>
            <a:r>
              <a:rPr lang="en-US">
                <a:hlinkClick r:id="rId4"/>
              </a:rPr>
              <a:t>https://commons.wikimedia.org/wiki/File:Offshore_oil_rig.jpg</a:t>
            </a:r>
            <a:r>
              <a:rPr lang="en-US"/>
              <a:t> (CC AS-SA)</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extend our gratitude to all who made this project possible,</a:t>
            </a:r>
          </a:p>
          <a:p>
            <a:endParaRPr lang="en-US">
              <a:cs typeface="Calibri"/>
            </a:endParaRPr>
          </a:p>
          <a:p>
            <a:r>
              <a:rPr lang="en-US">
                <a:cs typeface="Calibri"/>
              </a:rPr>
              <a:t>Thank you to our partners at BOEM and BSEE for you invaluable insights and sharing your on-the-ground perspective. Thank you for our advisors at Carbon Mapper and JPL – Dan Cusworth, Kate Howell, and Ben Holt – for being there for us every step of the way, and our collaborators at </a:t>
            </a:r>
            <a:r>
              <a:rPr lang="en-US" err="1">
                <a:cs typeface="Calibri"/>
              </a:rPr>
              <a:t>SkyTruth</a:t>
            </a:r>
            <a:r>
              <a:rPr lang="en-US">
                <a:cs typeface="Calibri"/>
              </a:rPr>
              <a:t>, especially Jason Schatz, who have also supplied us with their expertise. Thank you to the previous Gulf of Mexico Health and Air Quality team for laying the groundwork. Finally, a big thanks to our fellow, Katie Lange, for making our node such a welcoming place. </a:t>
            </a:r>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partnered with the Bureau of Ocean Energy Management (BOEM), Bureau of Safety and Environmental Enforcement (BSEE), and </a:t>
            </a:r>
            <a:r>
              <a:rPr lang="en-US" err="1"/>
              <a:t>SkyTruth</a:t>
            </a:r>
            <a:r>
              <a:rPr lang="en-US"/>
              <a:t> for this project. </a:t>
            </a:r>
            <a:r>
              <a:rPr lang="en-US">
                <a:cs typeface="Calibri"/>
              </a:rPr>
              <a:t>BOEM creates regulations around U.S. Continental Shelf energy and mineral resources, while BSEE enforces these regulations. Monitoring oil and gas activity is essential to what they do, hence their interest in integrating remote sensing into their work. Within a large subset of the Gulf of Mexico, BOEM has air quality jurisdiction usually reserved for the Environmental Protection Agency. </a:t>
            </a:r>
            <a:r>
              <a:rPr lang="en-US" err="1">
                <a:cs typeface="Calibri"/>
              </a:rPr>
              <a:t>SkyTruth</a:t>
            </a:r>
            <a:r>
              <a:rPr lang="en-US">
                <a:cs typeface="Calibri"/>
              </a:rPr>
              <a:t> is a non-profit organization that uses satellite imagery to track environmental damage, and is well-known for determining the true extent of the BP Oil Spill in 2010. </a:t>
            </a:r>
          </a:p>
          <a:p>
            <a:endParaRPr lang="en-US">
              <a:cs typeface="Calibri"/>
            </a:endParaRPr>
          </a:p>
          <a:p>
            <a:r>
              <a:rPr lang="en-US"/>
              <a:t>------------------------------Image Information Below ------------------------------</a:t>
            </a:r>
            <a:endParaRPr lang="en-US">
              <a:cs typeface="Calibri" panose="020F0502020204030204"/>
            </a:endParaRPr>
          </a:p>
          <a:p>
            <a:endParaRPr lang="en-US" u="sng">
              <a:cs typeface="Calibri"/>
            </a:endParaRPr>
          </a:p>
          <a:p>
            <a:r>
              <a:rPr lang="en-US" u="sng">
                <a:cs typeface="Calibri"/>
              </a:rPr>
              <a:t>BOEM logo</a:t>
            </a:r>
          </a:p>
          <a:p>
            <a:pPr>
              <a:spcBef>
                <a:spcPts val="1000"/>
              </a:spcBef>
              <a:spcAft>
                <a:spcPts val="600"/>
              </a:spcAft>
            </a:pPr>
            <a:r>
              <a:rPr lang="en-US"/>
              <a:t>Image Credit: Department of Interior, Bureau of Ocean Energy Management, 2022</a:t>
            </a:r>
            <a:endParaRPr lang="en-US">
              <a:cs typeface="Calibri"/>
            </a:endParaRPr>
          </a:p>
          <a:p>
            <a:pPr>
              <a:spcBef>
                <a:spcPts val="1000"/>
              </a:spcBef>
              <a:spcAft>
                <a:spcPts val="600"/>
              </a:spcAft>
            </a:pPr>
            <a:r>
              <a:rPr lang="en-US"/>
              <a:t>Image Source: Department of Interior, Bureau of Ocean Energy Management, 2022</a:t>
            </a:r>
            <a:endParaRPr lang="en-US">
              <a:cs typeface="Calibri"/>
            </a:endParaRPr>
          </a:p>
          <a:p>
            <a:pPr>
              <a:spcBef>
                <a:spcPts val="1000"/>
              </a:spcBef>
              <a:spcAft>
                <a:spcPts val="600"/>
              </a:spcAft>
            </a:pPr>
            <a:endParaRPr lang="en-US">
              <a:cs typeface="Calibri"/>
            </a:endParaRPr>
          </a:p>
          <a:p>
            <a:r>
              <a:rPr lang="en-US" u="sng"/>
              <a:t>BSEE logo</a:t>
            </a:r>
            <a:endParaRPr lang="en-US"/>
          </a:p>
          <a:p>
            <a:pPr>
              <a:spcBef>
                <a:spcPts val="1000"/>
              </a:spcBef>
              <a:spcAft>
                <a:spcPts val="600"/>
              </a:spcAft>
            </a:pPr>
            <a:r>
              <a:rPr lang="en-US"/>
              <a:t>Image Credit: Department of Interior, Bureau of Safety and Environmental Enforcement, 2022</a:t>
            </a:r>
            <a:endParaRPr lang="en-US">
              <a:cs typeface="Calibri"/>
            </a:endParaRPr>
          </a:p>
          <a:p>
            <a:pPr>
              <a:spcBef>
                <a:spcPts val="1000"/>
              </a:spcBef>
              <a:spcAft>
                <a:spcPts val="600"/>
              </a:spcAft>
            </a:pPr>
            <a:r>
              <a:rPr lang="en-US"/>
              <a:t>Image Source: Department of Interior, Bureau of Safety and Environmental Enforcement, 2022</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map of the primary study area in the Gulf of Mexico. This is the federal zone over which BOEM and BSEE have jurisdiction, broken up by planning area. It does not include state waters closer to the coast. </a:t>
            </a:r>
          </a:p>
          <a:p>
            <a:endParaRPr lang="en-US"/>
          </a:p>
          <a:p>
            <a:r>
              <a:rPr lang="en-US"/>
              <a:t>West of the 87.5 degrees longitude, indicated in the red line, BOEM has air quality jurisdiction as mandated by the Clean Air Act. East of this line, though BOEM still has leasing authority, EPA is responsible for air quality. </a:t>
            </a:r>
            <a:endParaRPr lang="en-US">
              <a:cs typeface="Calibri"/>
            </a:endParaRPr>
          </a:p>
          <a:p>
            <a:endParaRPr lang="en-US"/>
          </a:p>
          <a:p>
            <a:r>
              <a:rPr lang="en-US"/>
              <a:t>We looked at satellite images between 2017 and 2022, mostly during the summertime as that is when cloud cover is lowest.</a:t>
            </a:r>
            <a:endParaRPr lang="en-US">
              <a:cs typeface="Calibri" panose="020F0502020204030204"/>
            </a:endParaRPr>
          </a:p>
          <a:p>
            <a:endParaRPr lang="en-US">
              <a:cs typeface="Calibri" panose="020F0502020204030204"/>
            </a:endParaRPr>
          </a:p>
          <a:p>
            <a:endParaRPr lang="en-US"/>
          </a:p>
          <a:p>
            <a:r>
              <a:rPr lang="en-US"/>
              <a:t>------------------------------Image Information Below ------------------------------</a:t>
            </a:r>
            <a:endParaRPr lang="en-US">
              <a:cs typeface="Calibri"/>
            </a:endParaRPr>
          </a:p>
          <a:p>
            <a:r>
              <a:rPr lang="en-US"/>
              <a:t>- </a:t>
            </a:r>
            <a:r>
              <a:rPr lang="en-US" err="1"/>
              <a:t>Basemap</a:t>
            </a:r>
            <a:r>
              <a:rPr lang="en-US"/>
              <a:t> courtesy of City of Tacoma GIS, </a:t>
            </a:r>
            <a:r>
              <a:rPr lang="en-US">
                <a:hlinkClick r:id="rId3"/>
              </a:rPr>
              <a:t>https://www.arcgis.com/home/item.html?id=89e905fb063a4f2cad2a24aae41e43f4</a:t>
            </a:r>
            <a:endParaRPr lang="en-US">
              <a:cs typeface="Calibri"/>
              <a:hlinkClick r:id="rId3"/>
            </a:endParaRPr>
          </a:p>
          <a:p>
            <a:r>
              <a:rPr lang="en-US">
                <a:cs typeface="Calibri"/>
              </a:rPr>
              <a:t>- Study area shapefile courtesy of BOEM, </a:t>
            </a:r>
            <a:r>
              <a:rPr lang="en-US">
                <a:hlinkClick r:id="rId4"/>
              </a:rPr>
              <a:t>https://www.data.boem.gov/Main/Mapping.aspx</a:t>
            </a:r>
            <a:endParaRPr lang="en-US">
              <a:cs typeface="Calibri"/>
              <a:hlinkClick r:id="rId4"/>
            </a:endParaRPr>
          </a:p>
          <a:p>
            <a:r>
              <a:rPr lang="en-US">
                <a:cs typeface="Calibri"/>
              </a:rPr>
              <a:t>- US Sates shapefile courtesy of US Census Bureau, </a:t>
            </a:r>
            <a:r>
              <a:rPr lang="en-US">
                <a:hlinkClick r:id="rId5"/>
              </a:rPr>
              <a:t>https://www.census.gov/geographies/mapping-files/time-series/geo/carto-boundary-file.html</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a:t>
            </a:r>
            <a:r>
              <a:rPr lang="en-US"/>
              <a:t> had three project objectives that we set out to accomplish.</a:t>
            </a:r>
          </a:p>
          <a:p>
            <a:endParaRPr lang="en-US"/>
          </a:p>
          <a:p>
            <a:r>
              <a:rPr lang="en-US"/>
              <a:t>##### CLICK TO ANIMATE ##### </a:t>
            </a:r>
            <a:endParaRPr lang="en-US">
              <a:cs typeface="Calibri"/>
            </a:endParaRPr>
          </a:p>
          <a:p>
            <a:r>
              <a:rPr lang="en-US"/>
              <a:t>The first objective is to demonstrate how remote sensing can complement the current bottom-up methane emission assessments. Currently, quantities of disposed gas vented and flared are self-reported by operators to BOEM and BSEE. Meanwhile, inspections are uncommon, and ground sensors are non-existent. Therefore, remote sensing may be the agencies' best bet in verifying these operator accounts.</a:t>
            </a:r>
            <a:endParaRPr lang="en-US">
              <a:cs typeface="Calibri"/>
            </a:endParaRPr>
          </a:p>
          <a:p>
            <a:endParaRPr lang="en-US"/>
          </a:p>
          <a:p>
            <a:r>
              <a:rPr lang="en-US"/>
              <a:t>##### CLICK TO ANIMATE ##### </a:t>
            </a:r>
            <a:endParaRPr lang="en-US">
              <a:cs typeface="Calibri"/>
            </a:endParaRPr>
          </a:p>
          <a:p>
            <a:r>
              <a:rPr lang="en-US"/>
              <a:t>The second objective is to identify methane plumes in the Gulf of Mexico, Asia, and elsewhere using Sentinel-2, </a:t>
            </a:r>
            <a:r>
              <a:rPr lang="en-US" err="1"/>
              <a:t>LandSat</a:t>
            </a:r>
            <a:r>
              <a:rPr lang="en-US"/>
              <a:t>, and PRISMA images, and then present an estimate of their emission rate. While methane retrievals from oil and gas infrastructure on-shore has been relatively well-documented, doing so on the offshore oil and gas platforms is more difficult, less prevalent, and contingent on the presence of specific conditions.</a:t>
            </a:r>
            <a:endParaRPr lang="en-US" i="1">
              <a:cs typeface="Calibri"/>
            </a:endParaRPr>
          </a:p>
          <a:p>
            <a:endParaRPr lang="en-US"/>
          </a:p>
          <a:p>
            <a:r>
              <a:rPr lang="en-US"/>
              <a:t>##### CLICK TO ANIMATE ##### </a:t>
            </a:r>
            <a:endParaRPr lang="en-US">
              <a:cs typeface="Calibri"/>
            </a:endParaRPr>
          </a:p>
          <a:p>
            <a:r>
              <a:rPr lang="en-US"/>
              <a:t>The final objective is to give our partners, BOEM and BSEE, a more robust understanding of methane emissions from oil and gas production in the Gulf of Mexico. This increased knowledge, paired with a demonstration of methane monitoring, is intended to help our partners think about how they can incorporate remote sensing into their monitoring, regulatory and enforcement framework. </a:t>
            </a:r>
            <a:endParaRPr lang="en-US">
              <a:cs typeface="Calibri"/>
            </a:endParaRPr>
          </a:p>
          <a:p>
            <a:endParaRPr lang="en-US"/>
          </a:p>
          <a:p>
            <a:r>
              <a:rPr lang="en-US"/>
              <a:t>------------------------------Image Information Below ------------------------------</a:t>
            </a:r>
            <a:endParaRPr lang="en-US">
              <a:cs typeface="Calibri"/>
            </a:endParaRPr>
          </a:p>
          <a:p>
            <a:r>
              <a:rPr lang="en-US"/>
              <a:t>Clipart provided by PowerPoint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used a variety of sensors for this project. Surface reflectance measurements from Landsat</a:t>
            </a:r>
            <a:r>
              <a:rPr lang="en-US">
                <a:cs typeface="Calibri" panose="020F0502020204030204"/>
              </a:rPr>
              <a:t> 8 and 9 Operational Land Imager (OLI); Sentinel-2 Multispectral Instrument (MSI); and PRISMA were used to estimate methane concentrations. We used maps of these concentrations to pinpoint methane plumes in the Gulf of Mexico. </a:t>
            </a:r>
            <a:r>
              <a:rPr lang="en-US"/>
              <a:t>The PRISMA satellite has a wider spectral range and a smaller spectral resolution than Sentinel-2 MSI and Landsat 8 and 9 OLI</a:t>
            </a:r>
            <a:r>
              <a:rPr lang="en-US">
                <a:cs typeface="Calibri" panose="020F0502020204030204"/>
              </a:rPr>
              <a:t>, which makes it potentially useful for finding plumes. Suomi NPP VIIRS radiative heat and temperature measurements were used to locate flare incidents. These were then used to target and validate our methane plume identification.</a:t>
            </a:r>
          </a:p>
          <a:p>
            <a:endParaRPr lang="en-US"/>
          </a:p>
          <a:p>
            <a:r>
              <a:rPr lang="en-US"/>
              <a:t>------------------------------Image Information Below ------------------------------</a:t>
            </a:r>
            <a:endParaRPr lang="en-US">
              <a:cs typeface="Calibri"/>
            </a:endParaRPr>
          </a:p>
          <a:p>
            <a:r>
              <a:rPr lang="en-US" u="sng"/>
              <a:t>Background satellite image:</a:t>
            </a:r>
            <a:endParaRPr lang="en-US"/>
          </a:p>
          <a:p>
            <a:r>
              <a:rPr lang="en-US"/>
              <a:t>Image Credit: NASA </a:t>
            </a:r>
            <a:endParaRPr lang="en-US">
              <a:cs typeface="Calibri"/>
            </a:endParaRPr>
          </a:p>
          <a:p>
            <a:r>
              <a:rPr lang="en-US"/>
              <a:t>Image Source: </a:t>
            </a:r>
            <a:r>
              <a:rPr lang="en-US">
                <a:hlinkClick r:id="rId3"/>
              </a:rPr>
              <a:t>https://images.nasa.gov/details-iss042e013697</a:t>
            </a:r>
            <a:r>
              <a:rPr lang="en-US"/>
              <a:t> </a:t>
            </a:r>
            <a:endParaRPr lang="en-US">
              <a:cs typeface="Calibri"/>
            </a:endParaRPr>
          </a:p>
          <a:p>
            <a:endParaRPr lang="en-US"/>
          </a:p>
          <a:p>
            <a:r>
              <a:rPr lang="en-US" u="sng"/>
              <a:t>Sentinel-2 satellite image:</a:t>
            </a:r>
            <a:endParaRPr lang="en-US"/>
          </a:p>
          <a:p>
            <a:r>
              <a:rPr lang="en-US"/>
              <a:t>Image Credit: ESA</a:t>
            </a:r>
            <a:endParaRPr lang="en-US">
              <a:cs typeface="Calibri"/>
            </a:endParaRPr>
          </a:p>
          <a:p>
            <a:r>
              <a:rPr lang="en-US"/>
              <a:t>Image Source: TBD</a:t>
            </a:r>
            <a:endParaRPr lang="en-US">
              <a:cs typeface="Calibri"/>
            </a:endParaRPr>
          </a:p>
          <a:p>
            <a:endParaRPr lang="en-US"/>
          </a:p>
          <a:p>
            <a:r>
              <a:rPr lang="en-US" u="sng"/>
              <a:t>Landsat 8 satellite image:</a:t>
            </a:r>
            <a:endParaRPr lang="en-US"/>
          </a:p>
          <a:p>
            <a:r>
              <a:rPr lang="en-US"/>
              <a:t>Image credit: NASA/Goddard Space Flight Center Conceptual Image Lab</a:t>
            </a:r>
            <a:endParaRPr lang="en-US">
              <a:cs typeface="Calibri"/>
            </a:endParaRPr>
          </a:p>
          <a:p>
            <a:r>
              <a:rPr lang="en-US"/>
              <a:t>Image Source: </a:t>
            </a:r>
            <a:r>
              <a:rPr lang="en-US">
                <a:hlinkClick r:id="rId4"/>
              </a:rPr>
              <a:t>https://www.usgs.gov/media/images/landsat-8</a:t>
            </a:r>
            <a:r>
              <a:rPr lang="en-US"/>
              <a:t> </a:t>
            </a:r>
            <a:endParaRPr lang="en-US">
              <a:cs typeface="Calibri"/>
            </a:endParaRPr>
          </a:p>
          <a:p>
            <a:endParaRPr lang="en-US">
              <a:cs typeface="Calibri"/>
            </a:endParaRPr>
          </a:p>
          <a:p>
            <a:r>
              <a:rPr lang="en-US" u="sng"/>
              <a:t>Landsat 9 satellite image:</a:t>
            </a:r>
            <a:endParaRPr lang="en-US"/>
          </a:p>
          <a:p>
            <a:r>
              <a:rPr lang="en-US"/>
              <a:t>Image credit: </a:t>
            </a:r>
            <a:endParaRPr lang="en-US">
              <a:cs typeface="Calibri"/>
            </a:endParaRPr>
          </a:p>
          <a:p>
            <a:r>
              <a:rPr lang="en-US"/>
              <a:t>Image Source: </a:t>
            </a:r>
            <a:endParaRPr lang="en-US">
              <a:cs typeface="Calibri" panose="020F0502020204030204"/>
            </a:endParaRPr>
          </a:p>
          <a:p>
            <a:endParaRPr lang="en-US"/>
          </a:p>
          <a:p>
            <a:r>
              <a:rPr lang="en-US" u="sng"/>
              <a:t>NPP Suomi satellite image:</a:t>
            </a:r>
            <a:endParaRPr lang="en-US"/>
          </a:p>
          <a:p>
            <a:r>
              <a:rPr lang="en-US"/>
              <a:t>Image credit: </a:t>
            </a:r>
            <a:endParaRPr lang="en-US">
              <a:cs typeface="Calibri"/>
            </a:endParaRPr>
          </a:p>
          <a:p>
            <a:r>
              <a:rPr lang="en-US"/>
              <a:t>Image Source: </a:t>
            </a:r>
            <a:endParaRPr lang="en-US">
              <a:cs typeface="Calibri"/>
            </a:endParaRPr>
          </a:p>
          <a:p>
            <a:endParaRPr lang="en-US">
              <a:cs typeface="Calibri"/>
            </a:endParaRPr>
          </a:p>
          <a:p>
            <a:r>
              <a:rPr lang="en-US" u="sng"/>
              <a:t>PRISMA satellite image:</a:t>
            </a:r>
            <a:endParaRPr lang="en-US"/>
          </a:p>
          <a:p>
            <a:r>
              <a:rPr lang="en-US"/>
              <a:t>Image credit: </a:t>
            </a:r>
            <a:endParaRPr lang="en-US">
              <a:cs typeface="Calibri"/>
            </a:endParaRPr>
          </a:p>
          <a:p>
            <a:r>
              <a:rPr lang="en-US"/>
              <a:t>Image Source: </a:t>
            </a:r>
            <a:r>
              <a:rPr lang="en-US">
                <a:hlinkClick r:id="rId5"/>
              </a:rPr>
              <a:t>https://www.asi.it/en/earth-science/prisma/</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Sunglint</a:t>
            </a:r>
            <a:r>
              <a:rPr lang="en-US"/>
              <a:t> is an optical phenomena that occurs when sunlight is reflected off the surface of water at the same angle as the satellite used to view or collect the imagery.  It results in a </a:t>
            </a:r>
            <a:r>
              <a:rPr lang="en-US" b="1"/>
              <a:t>'mirror-like'</a:t>
            </a:r>
            <a:r>
              <a:rPr lang="en-US"/>
              <a:t> reflection of the sunlight off the water that is returned to and received by the satellite. This provides sufficient reflected radiance that offers an opportunity to study methane signals over open water that are otherwise undetectable in non-</a:t>
            </a:r>
            <a:r>
              <a:rPr lang="en-US" err="1"/>
              <a:t>sunglint</a:t>
            </a:r>
            <a:r>
              <a:rPr lang="en-US"/>
              <a:t> conditions.</a:t>
            </a:r>
          </a:p>
          <a:p>
            <a:endParaRPr lang="en-US"/>
          </a:p>
          <a:p>
            <a:r>
              <a:rPr lang="en-US"/>
              <a:t>NOTE: For every image on the slide include an image source in the speaker notes (ex. URL; Name, Affiliation, etc.). </a:t>
            </a:r>
            <a:r>
              <a:rPr lang="en-US" b="1"/>
              <a:t>ALL images need to be created by a </a:t>
            </a:r>
            <a:r>
              <a:rPr lang="en-US" b="1" err="1"/>
              <a:t>DEVELOPer</a:t>
            </a:r>
            <a:r>
              <a:rPr lang="en-US" b="1"/>
              <a:t>, in the public domain (federal agency), provided by the partner, or published under a creative commons license (if attributed correctly). </a:t>
            </a:r>
            <a:r>
              <a:rPr lang="en-US"/>
              <a:t>See an example citation below:</a:t>
            </a:r>
            <a:endParaRPr lang="en-US">
              <a:cs typeface="Calibri"/>
            </a:endParaRPr>
          </a:p>
          <a:p>
            <a:endParaRPr lang="en-US"/>
          </a:p>
          <a:p>
            <a:r>
              <a:rPr lang="en-US"/>
              <a:t>------------------------------Image Information Below ------------------------------</a:t>
            </a:r>
            <a:endParaRPr lang="en-US">
              <a:cs typeface="Calibri"/>
            </a:endParaRPr>
          </a:p>
          <a:p>
            <a:pPr>
              <a:spcBef>
                <a:spcPts val="1000"/>
              </a:spcBef>
              <a:spcAft>
                <a:spcPts val="600"/>
              </a:spcAft>
            </a:pPr>
            <a:r>
              <a:rPr lang="en-US"/>
              <a:t>Image Credit: Dan Cusworth, Italian Space Agency</a:t>
            </a:r>
            <a:endParaRPr lang="en-US">
              <a:cs typeface="Calibri" panose="020F0502020204030204"/>
            </a:endParaRPr>
          </a:p>
          <a:p>
            <a:pPr>
              <a:spcBef>
                <a:spcPts val="1000"/>
              </a:spcBef>
              <a:spcAft>
                <a:spcPts val="600"/>
              </a:spcAft>
            </a:pPr>
            <a:r>
              <a:rPr lang="en-US"/>
              <a:t>Image Source: </a:t>
            </a:r>
            <a:r>
              <a:rPr lang="en-US" err="1"/>
              <a:t>Precursore</a:t>
            </a:r>
            <a:r>
              <a:rPr lang="en-US"/>
              <a:t> </a:t>
            </a:r>
            <a:r>
              <a:rPr lang="en-US" err="1"/>
              <a:t>IperSpettrale</a:t>
            </a:r>
            <a:r>
              <a:rPr lang="en-US"/>
              <a:t> </a:t>
            </a:r>
            <a:r>
              <a:rPr lang="en-US" err="1"/>
              <a:t>della</a:t>
            </a:r>
            <a:r>
              <a:rPr lang="en-US"/>
              <a:t> </a:t>
            </a:r>
            <a:r>
              <a:rPr lang="en-US" err="1"/>
              <a:t>Missione</a:t>
            </a:r>
            <a:r>
              <a:rPr lang="en-US"/>
              <a:t> </a:t>
            </a:r>
            <a:r>
              <a:rPr lang="en-US" err="1"/>
              <a:t>Applicativa</a:t>
            </a:r>
            <a:r>
              <a:rPr lang="en-US"/>
              <a:t> (PRISMA)</a:t>
            </a:r>
            <a:endParaRPr lang="en-US">
              <a:cs typeface="Calibri"/>
            </a:endParaRPr>
          </a:p>
          <a:p>
            <a:pPr>
              <a:spcBef>
                <a:spcPts val="1000"/>
              </a:spcBef>
              <a:spcAft>
                <a:spcPts val="600"/>
              </a:spcAft>
            </a:pPr>
            <a:r>
              <a:rPr lang="en-US">
                <a:cs typeface="Calibri"/>
              </a:rPr>
              <a:t>Diagram Credit: Develop Team using </a:t>
            </a:r>
            <a:r>
              <a:rPr lang="en-US" err="1">
                <a:cs typeface="Calibri" panose="020F0502020204030204"/>
              </a:rPr>
              <a:t>Powerpoint</a:t>
            </a:r>
            <a:r>
              <a:rPr lang="en-US">
                <a:cs typeface="Calibri" panose="020F0502020204030204"/>
              </a:rPr>
              <a:t>-provided clipart</a:t>
            </a:r>
          </a:p>
          <a:p>
            <a:pPr>
              <a:spcBef>
                <a:spcPts val="1000"/>
              </a:spcBef>
              <a:spcAft>
                <a:spcPts val="600"/>
              </a:spcAft>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Multi-band-single-pass (MBSP) is a multi-band methane column retrieval method that estimates methane enhancements from the differences between two different spectral bands (band-11 and band-12 for Sentinel-2 MSI and Landsat 8 and 9 OLI). Methane has a weak absorption in band-11 (~1560-1660 nm) and a strong absorption in band-12 (~2090-2290 nm). A large difference in reflectance between band-11 and band-12 indicates methane column retrieval. </a:t>
            </a:r>
          </a:p>
          <a:p>
            <a:endParaRPr lang="en-US"/>
          </a:p>
          <a:p>
            <a:r>
              <a:rPr lang="en-US"/>
              <a:t>------------------------------Image Information Below ------------------------------</a:t>
            </a:r>
            <a:endParaRPr lang="en-US">
              <a:cs typeface="Calibri"/>
            </a:endParaRPr>
          </a:p>
          <a:p>
            <a:pPr>
              <a:spcBef>
                <a:spcPts val="1000"/>
              </a:spcBef>
              <a:spcAft>
                <a:spcPts val="600"/>
              </a:spcAft>
            </a:pPr>
            <a:r>
              <a:rPr lang="en-US"/>
              <a:t>Image Credit: Develop Team</a:t>
            </a:r>
            <a:endParaRPr lang="en-US">
              <a:cs typeface="Calibri"/>
            </a:endParaRPr>
          </a:p>
          <a:p>
            <a:pPr>
              <a:spcBef>
                <a:spcPts val="1000"/>
              </a:spcBef>
              <a:spcAft>
                <a:spcPts val="600"/>
              </a:spcAft>
            </a:pPr>
            <a:r>
              <a:rPr lang="en-US"/>
              <a:t>Image Source: PRISMA</a:t>
            </a:r>
          </a:p>
          <a:p>
            <a:pPr>
              <a:spcBef>
                <a:spcPts val="1000"/>
              </a:spcBef>
              <a:spcAft>
                <a:spcPts val="600"/>
              </a:spcAft>
            </a:pPr>
            <a:r>
              <a:rPr lang="en-US">
                <a:cs typeface="Calibri"/>
              </a:rPr>
              <a:t>Diagram Credit: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468221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t>PRISMA, as a hyperspectral satellite, has a wider spectral range and a finer spectral resolution than Sentinel-2 MSI and Landsat 8 and 9 OLI. PRISMA short-wave infrared (SWIR) and visible and near infrared (VNIR) datasets are stitched together into a data cube. Python tool "MAG1C" takes the statistics of all pixels and identifies pixels that deviate from the mean – this reduces error by correcting for sparsity and albedo in the input image. Methane concentrations are mapped across spatial subsets of the image to identify methane concentration hotspots. The example on the right is of the </a:t>
            </a:r>
            <a:r>
              <a:rPr lang="en-US" err="1"/>
              <a:t>Baghjan</a:t>
            </a:r>
            <a:r>
              <a:rPr lang="en-US"/>
              <a:t> natural gas blowout, which occurred in Assam, India in 2020. As a well-documented, high-emissions event, this is where we tested out this method. </a:t>
            </a:r>
            <a:endParaRPr lang="en-US">
              <a:cs typeface="Calibri" panose="020F0502020204030204"/>
            </a:endParaRPr>
          </a:p>
          <a:p>
            <a:pPr>
              <a:spcAft>
                <a:spcPts val="600"/>
              </a:spcAft>
            </a:pPr>
            <a:endParaRPr lang="en-US"/>
          </a:p>
          <a:p>
            <a:r>
              <a:rPr lang="en-US"/>
              <a:t>------------------------------Image Information Below ------------------------------</a:t>
            </a:r>
            <a:endParaRPr lang="en-US">
              <a:cs typeface="Calibri"/>
            </a:endParaRPr>
          </a:p>
          <a:p>
            <a:r>
              <a:rPr lang="en-US"/>
              <a:t>Clipart provided by PowerPoint</a:t>
            </a:r>
            <a:endParaRPr lang="en-US">
              <a:cs typeface="Calibri"/>
            </a:endParaRPr>
          </a:p>
          <a:p>
            <a:endParaRPr lang="en-US"/>
          </a:p>
          <a:p>
            <a:r>
              <a:rPr lang="en-US" u="sng"/>
              <a:t>Data Cube:</a:t>
            </a:r>
            <a:endParaRPr lang="en-US"/>
          </a:p>
          <a:p>
            <a:r>
              <a:rPr lang="en-US"/>
              <a:t>Image Credit: NASA </a:t>
            </a:r>
            <a:endParaRPr lang="en-US">
              <a:cs typeface="Calibri"/>
            </a:endParaRPr>
          </a:p>
          <a:p>
            <a:r>
              <a:rPr lang="en-US"/>
              <a:t>Image Source: </a:t>
            </a:r>
            <a:r>
              <a:rPr lang="en-US">
                <a:hlinkClick r:id="rId3"/>
              </a:rPr>
              <a:t>https://aviris.jpl.nasa.gov/data/image_cube.html </a:t>
            </a:r>
            <a:endParaRPr lang="en-US">
              <a:cs typeface="Calibri"/>
            </a:endParaRPr>
          </a:p>
          <a:p>
            <a:endParaRPr lang="en-US">
              <a:cs typeface="Calibri"/>
            </a:endParaRPr>
          </a:p>
          <a:p>
            <a:r>
              <a:rPr lang="en-US" u="sng"/>
              <a:t>Methane Map:</a:t>
            </a:r>
            <a:endParaRPr lang="en-US"/>
          </a:p>
          <a:p>
            <a:pPr>
              <a:spcBef>
                <a:spcPts val="1000"/>
              </a:spcBef>
              <a:spcAft>
                <a:spcPts val="600"/>
              </a:spcAft>
            </a:pPr>
            <a:r>
              <a:rPr lang="en-US"/>
              <a:t>Image Credit: Italian Space Agency, processed in Python by DEVELOP Team</a:t>
            </a:r>
            <a:endParaRPr lang="en-US">
              <a:cs typeface="Calibri"/>
            </a:endParaRPr>
          </a:p>
          <a:p>
            <a:r>
              <a:rPr lang="en-US"/>
              <a:t>Image Source: PRISMA</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929144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9.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19.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19.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19.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3A5AE97C-027A-4874-AC28-85EF6BDC2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327" t="3746" r="25471" b="3947"/>
          <a:stretch/>
        </p:blipFill>
        <p:spPr>
          <a:xfrm>
            <a:off x="-1251" y="0"/>
            <a:ext cx="5569395" cy="6126480"/>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8A599A"/>
                </a:solidFill>
                <a:latin typeface="Century Gothic" panose="020B0502020202020204" pitchFamily="34" charset="0"/>
              </a:rPr>
              <a:t>| </a:t>
            </a:r>
            <a:r>
              <a:rPr lang="en-US" sz="1600" spc="100" baseline="0">
                <a:solidFill>
                  <a:srgbClr val="8A599A"/>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60697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C44FF-7552-4D07-BDA7-0A574B0B4C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7517" r="31056"/>
          <a:stretch/>
        </p:blipFill>
        <p:spPr>
          <a:xfrm>
            <a:off x="0" y="0"/>
            <a:ext cx="557603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80AC8-F101-8F4C-B47E-EDB5DE319DE0}"/>
              </a:ext>
            </a:extLst>
          </p:cNvPr>
          <p:cNvPicPr>
            <a:picLocks noChangeAspect="1"/>
          </p:cNvPicPr>
          <p:nvPr userDrawn="1"/>
        </p:nvPicPr>
        <p:blipFill>
          <a:blip r:embed="rId2"/>
          <a:stretch>
            <a:fillRect/>
          </a:stretch>
        </p:blipFill>
        <p:spPr>
          <a:xfrm>
            <a:off x="0" y="0"/>
            <a:ext cx="12208256" cy="6867144"/>
          </a:xfrm>
          <a:prstGeom prst="rect">
            <a:avLst/>
          </a:prstGeom>
        </p:spPr>
      </p:pic>
      <p:sp>
        <p:nvSpPr>
          <p:cNvPr id="36" name="Slide Title"/>
          <p:cNvSpPr txBox="1">
            <a:spLocks noGrp="1"/>
          </p:cNvSpPr>
          <p:nvPr>
            <p:ph type="title" hasCustomPrompt="1"/>
          </p:nvPr>
        </p:nvSpPr>
        <p:spPr>
          <a:xfrm>
            <a:off x="603250" y="721890"/>
            <a:ext cx="10985500" cy="716582"/>
          </a:xfrm>
          <a:prstGeom prst="rect">
            <a:avLst/>
          </a:prstGeom>
        </p:spPr>
        <p:txBody>
          <a:bodyPr/>
          <a:lstStyle>
            <a:lvl1pPr>
              <a:defRPr sz="3750">
                <a:solidFill>
                  <a:srgbClr val="00204D"/>
                </a:solidFill>
              </a:defRPr>
            </a:lvl1pPr>
          </a:lstStyle>
          <a:p>
            <a:r>
              <a:t>Slide Title</a:t>
            </a:r>
          </a:p>
        </p:txBody>
      </p:sp>
      <p:sp>
        <p:nvSpPr>
          <p:cNvPr id="38" name="Body Level One…"/>
          <p:cNvSpPr txBox="1">
            <a:spLocks noGrp="1"/>
          </p:cNvSpPr>
          <p:nvPr>
            <p:ph type="body" idx="1" hasCustomPrompt="1"/>
          </p:nvPr>
        </p:nvSpPr>
        <p:spPr>
          <a:xfrm>
            <a:off x="603250" y="1573619"/>
            <a:ext cx="10985500" cy="4678640"/>
          </a:xfrm>
          <a:prstGeom prst="rect">
            <a:avLst/>
          </a:prstGeom>
        </p:spPr>
        <p:txBody>
          <a:bodyPr/>
          <a:lstStyle>
            <a:lvl1pPr>
              <a:lnSpc>
                <a:spcPts val="2260"/>
              </a:lnSpc>
              <a:spcBef>
                <a:spcPts val="1000"/>
              </a:spcBef>
              <a:defRPr sz="1800">
                <a:solidFill>
                  <a:srgbClr val="00204D"/>
                </a:solidFill>
              </a:defRPr>
            </a:lvl1pPr>
            <a:lvl2pPr>
              <a:spcBef>
                <a:spcPts val="1000"/>
              </a:spcBef>
              <a:defRPr/>
            </a:lvl2pPr>
            <a:lvl3pPr>
              <a:spcBef>
                <a:spcPts val="1000"/>
              </a:spcBef>
              <a:defRPr/>
            </a:lvl3pPr>
            <a:lvl4pPr>
              <a:spcBef>
                <a:spcPts val="1000"/>
              </a:spcBef>
              <a:defRPr/>
            </a:lvl4pPr>
            <a:lvl5pPr>
              <a:spcBef>
                <a:spcPts val="1000"/>
              </a:spcBef>
              <a:defRPr/>
            </a:lvl5pPr>
          </a:lstStyle>
          <a:p>
            <a:r>
              <a:t>Slide bullet text</a:t>
            </a:r>
          </a:p>
          <a:p>
            <a:pPr lvl="1"/>
            <a:endParaRPr/>
          </a:p>
          <a:p>
            <a:pPr lvl="2"/>
            <a:endParaRPr/>
          </a:p>
          <a:p>
            <a:pPr lvl="3"/>
            <a:endParaRPr/>
          </a:p>
          <a:p>
            <a:pPr lvl="4"/>
            <a:endParaRPr/>
          </a:p>
        </p:txBody>
      </p:sp>
      <p:pic>
        <p:nvPicPr>
          <p:cNvPr id="7" name="Image" descr="Image">
            <a:extLst>
              <a:ext uri="{FF2B5EF4-FFF2-40B4-BE49-F238E27FC236}">
                <a16:creationId xmlns:a16="http://schemas.microsoft.com/office/drawing/2014/main" id="{0145692C-1179-3A45-87C4-944A61EB5BB7}"/>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11373880" y="6136977"/>
            <a:ext cx="672809" cy="524434"/>
          </a:xfrm>
          <a:prstGeom prst="rect">
            <a:avLst/>
          </a:prstGeom>
          <a:ln w="12700">
            <a:miter lim="400000"/>
          </a:ln>
        </p:spPr>
      </p:pic>
      <p:pic>
        <p:nvPicPr>
          <p:cNvPr id="8" name="Picture 7">
            <a:extLst>
              <a:ext uri="{FF2B5EF4-FFF2-40B4-BE49-F238E27FC236}">
                <a16:creationId xmlns:a16="http://schemas.microsoft.com/office/drawing/2014/main" id="{FF3C79E3-3769-924A-8C4D-001063F0E5DA}"/>
              </a:ext>
            </a:extLst>
          </p:cNvPr>
          <p:cNvPicPr>
            <a:picLocks noChangeAspect="1"/>
          </p:cNvPicPr>
          <p:nvPr userDrawn="1"/>
        </p:nvPicPr>
        <p:blipFill>
          <a:blip r:embed="rId4"/>
          <a:stretch>
            <a:fillRect/>
          </a:stretch>
        </p:blipFill>
        <p:spPr>
          <a:xfrm>
            <a:off x="8272597" y="6364764"/>
            <a:ext cx="2820924" cy="102787"/>
          </a:xfrm>
          <a:prstGeom prst="rect">
            <a:avLst/>
          </a:prstGeom>
        </p:spPr>
      </p:pic>
    </p:spTree>
    <p:extLst>
      <p:ext uri="{BB962C8B-B14F-4D97-AF65-F5344CB8AC3E}">
        <p14:creationId xmlns:p14="http://schemas.microsoft.com/office/powerpoint/2010/main" val="307077887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8A599A"/>
                </a:solidFill>
                <a:latin typeface="Century Gothic" panose="020B0502020202020204" pitchFamily="34" charset="0"/>
              </a:rPr>
              <a:t>| </a:t>
            </a:r>
            <a:r>
              <a:rPr lang="en-US" sz="1600" spc="100" baseline="0">
                <a:solidFill>
                  <a:srgbClr val="8A599A"/>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236F99"/>
                </a:solidFill>
              </a:rPr>
              <a:t>STUDY AREA</a:t>
            </a:r>
          </a:p>
          <a:p>
            <a:pPr algn="ctr"/>
            <a:r>
              <a:rPr lang="en-US" sz="2600" b="0" spc="0" baseline="0">
                <a:solidFill>
                  <a:srgbClr val="236F99"/>
                </a:solidFill>
              </a:rPr>
              <a:t>Urban Development</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192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3" name="Picture 22" descr="Icon&#10;&#10;Description automatically generated">
            <a:extLst>
              <a:ext uri="{FF2B5EF4-FFF2-40B4-BE49-F238E27FC236}">
                <a16:creationId xmlns:a16="http://schemas.microsoft.com/office/drawing/2014/main" id="{10A40A2F-AF00-4257-AAFA-800C3408E4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7" name="Picture 16" descr="Icon&#10;&#10;Description automatically generated">
            <a:extLst>
              <a:ext uri="{FF2B5EF4-FFF2-40B4-BE49-F238E27FC236}">
                <a16:creationId xmlns:a16="http://schemas.microsoft.com/office/drawing/2014/main" id="{B1B37733-D8D1-4C9D-8B53-AA64156EB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0" name="Picture 9">
            <a:extLst>
              <a:ext uri="{FF2B5EF4-FFF2-40B4-BE49-F238E27FC236}">
                <a16:creationId xmlns:a16="http://schemas.microsoft.com/office/drawing/2014/main" id="{51D1A684-8B8A-4A48-B960-44B8F6634CB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2281"/>
          <a:stretch/>
        </p:blipFill>
        <p:spPr>
          <a:xfrm>
            <a:off x="6105236" y="1081813"/>
            <a:ext cx="6096000"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69A478"/>
                </a:solidFill>
              </a:rPr>
              <a:t>STUDY AREA</a:t>
            </a:r>
          </a:p>
          <a:p>
            <a:pPr algn="ctr"/>
            <a:r>
              <a:rPr lang="en-US" sz="2600" b="0" spc="0" baseline="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1079479"/>
            <a:ext cx="12192000"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a:t>
            </a:r>
            <a:r>
              <a:rPr lang="en-US" sz="1800">
                <a:solidFill>
                  <a:schemeClr val="bg1"/>
                </a:solidFill>
                <a:latin typeface="Century Gothic" panose="020B0502020202020204" pitchFamily="34" charset="0"/>
              </a:rPr>
              <a:t> </a:t>
            </a:r>
            <a:r>
              <a:rPr lang="en-US" sz="1600">
                <a:solidFill>
                  <a:schemeClr val="bg1"/>
                </a:solidFill>
                <a:latin typeface="Century Gothic" panose="020B0502020202020204" pitchFamily="34" charset="0"/>
              </a:rPr>
              <a:t>| Fall 2022 </a:t>
            </a:r>
            <a:endParaRPr lang="en-US" sz="160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8A5A9A"/>
                </a:solidFill>
              </a:rPr>
              <a:t>STUDY AREA</a:t>
            </a:r>
          </a:p>
          <a:p>
            <a:pPr algn="ctr"/>
            <a:r>
              <a:rPr lang="en-US" sz="2600" b="0" spc="0" baseline="0">
                <a:solidFill>
                  <a:srgbClr val="8A5A9A"/>
                </a:solidFill>
              </a:rPr>
              <a:t>Health &amp; Air Quality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1336"/>
            <a:ext cx="5492500" cy="95410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Team Member 1</a:t>
            </a:r>
          </a:p>
          <a:p>
            <a:pPr algn="ctr"/>
            <a:r>
              <a:rPr lang="en-US" sz="1400">
                <a:solidFill>
                  <a:schemeClr val="tx1">
                    <a:lumMod val="75000"/>
                    <a:lumOff val="25000"/>
                  </a:schemeClr>
                </a:solidFill>
                <a:latin typeface="Century Gothic" panose="020B0502020202020204" pitchFamily="34" charset="0"/>
              </a:rPr>
              <a:t>Team Member 2</a:t>
            </a:r>
          </a:p>
          <a:p>
            <a:pPr algn="ctr"/>
            <a:r>
              <a:rPr lang="en-US" sz="1400">
                <a:solidFill>
                  <a:schemeClr val="tx1">
                    <a:lumMod val="75000"/>
                    <a:lumOff val="25000"/>
                  </a:schemeClr>
                </a:solidFill>
                <a:latin typeface="Century Gothic" panose="020B0502020202020204" pitchFamily="34" charset="0"/>
              </a:rPr>
              <a:t>Team Member 3</a:t>
            </a:r>
          </a:p>
          <a:p>
            <a:pPr algn="ctr"/>
            <a:r>
              <a:rPr lang="en-US" sz="140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0" name="Picture 19" descr="Icon&#10;&#10;Description automatically generated">
            <a:extLst>
              <a:ext uri="{FF2B5EF4-FFF2-40B4-BE49-F238E27FC236}">
                <a16:creationId xmlns:a16="http://schemas.microsoft.com/office/drawing/2014/main" id="{CBCCA953-F0ED-4FDC-9235-C49980DB43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78D0C693-0580-458B-9C21-6EDB32AB79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B49A36A-FBBB-4D73-9B56-3F166FA02A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A1CF96B4-4C9D-4203-8D6A-F4389F4CD4B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C3664BE0-9CF3-4AB6-8E2B-80DDCA4AD41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23F45864-E121-4A8A-B0F5-2A9D2FA1615D}"/>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8392" y="156819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36B2056-B123-4EDB-BD44-19455DAF9B83}"/>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6109" y="1575338"/>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42" r:id="rId1"/>
    <p:sldLayoutId id="2147483729" r:id="rId2"/>
    <p:sldLayoutId id="2147483761" r:id="rId3"/>
    <p:sldLayoutId id="2147483722" r:id="rId4"/>
    <p:sldLayoutId id="2147483723" r:id="rId5"/>
    <p:sldLayoutId id="2147483760" r:id="rId6"/>
    <p:sldLayoutId id="2147483719" r:id="rId7"/>
    <p:sldLayoutId id="2147483721" r:id="rId8"/>
    <p:sldLayoutId id="2147483728" r:id="rId9"/>
    <p:sldLayoutId id="2147483752" r:id="rId10"/>
    <p:sldLayoutId id="2147483733" r:id="rId11"/>
    <p:sldLayoutId id="2147483734" r:id="rId12"/>
    <p:sldLayoutId id="2147483755" r:id="rId13"/>
    <p:sldLayoutId id="2147483756" r:id="rId14"/>
    <p:sldLayoutId id="2147483737" r:id="rId15"/>
    <p:sldLayoutId id="2147483757" r:id="rId16"/>
    <p:sldLayoutId id="2147483751" r:id="rId17"/>
    <p:sldLayoutId id="2147483724" r:id="rId18"/>
    <p:sldLayoutId id="2147483758" r:id="rId19"/>
    <p:sldLayoutId id="2147483736" r:id="rId20"/>
    <p:sldLayoutId id="2147483740" r:id="rId21"/>
    <p:sldLayoutId id="2147483759" r:id="rId22"/>
    <p:sldLayoutId id="2147483738" r:id="rId23"/>
    <p:sldLayoutId id="2147483772" r:id="rId24"/>
    <p:sldLayoutId id="2147483768" r:id="rId25"/>
    <p:sldLayoutId id="2147483753" r:id="rId26"/>
    <p:sldLayoutId id="2147483716" r:id="rId27"/>
    <p:sldLayoutId id="2147483770" r:id="rId28"/>
    <p:sldLayoutId id="2147483718" r:id="rId29"/>
    <p:sldLayoutId id="2147483725" r:id="rId30"/>
    <p:sldLayoutId id="2147483726" r:id="rId31"/>
    <p:sldLayoutId id="2147483727" r:id="rId32"/>
    <p:sldLayoutId id="2147483741" r:id="rId33"/>
    <p:sldLayoutId id="2147483732" r:id="rId34"/>
    <p:sldLayoutId id="2147483730" r:id="rId35"/>
    <p:sldLayoutId id="2147483731" r:id="rId36"/>
    <p:sldLayoutId id="2147483763" r:id="rId37"/>
    <p:sldLayoutId id="2147483739" r:id="rId38"/>
    <p:sldLayoutId id="2147483764" r:id="rId39"/>
    <p:sldLayoutId id="2147483765" r:id="rId40"/>
    <p:sldLayoutId id="2147483735" r:id="rId41"/>
    <p:sldLayoutId id="2147483766" r:id="rId42"/>
    <p:sldLayoutId id="2147483767" r:id="rId43"/>
    <p:sldLayoutId id="2147483773" r:id="rId44"/>
    <p:sldLayoutId id="2147483754" r:id="rId45"/>
    <p:sldLayoutId id="2147483774" r:id="rId46"/>
    <p:sldLayoutId id="2147483775" r:id="rId47"/>
    <p:sldLayoutId id="2147483762" r:id="rId48"/>
    <p:sldLayoutId id="2147483776" r:id="rId49"/>
    <p:sldLayoutId id="2147483777" r:id="rId50"/>
    <p:sldLayoutId id="2147483679" r:id="rId51"/>
    <p:sldLayoutId id="2147483771" r:id="rId52"/>
    <p:sldLayoutId id="2147483720" r:id="rId53"/>
    <p:sldLayoutId id="2147483707" r:id="rId54"/>
    <p:sldLayoutId id="2147483769" r:id="rId55"/>
    <p:sldLayoutId id="2147483690" r:id="rId56"/>
    <p:sldLayoutId id="2147483717"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svg"/><Relationship Id="rId18" Type="http://schemas.openxmlformats.org/officeDocument/2006/relationships/image" Target="../media/image76.svg"/><Relationship Id="rId3" Type="http://schemas.openxmlformats.org/officeDocument/2006/relationships/image" Target="../media/image63.png"/><Relationship Id="rId21" Type="http://schemas.openxmlformats.org/officeDocument/2006/relationships/image" Target="../media/image79.jpeg"/><Relationship Id="rId7" Type="http://schemas.openxmlformats.org/officeDocument/2006/relationships/image" Target="../media/image67.jpeg"/><Relationship Id="rId12" Type="http://schemas.openxmlformats.org/officeDocument/2006/relationships/image" Target="../media/image71.png"/><Relationship Id="rId17" Type="http://schemas.openxmlformats.org/officeDocument/2006/relationships/image" Target="../media/image75.png"/><Relationship Id="rId2" Type="http://schemas.openxmlformats.org/officeDocument/2006/relationships/notesSlide" Target="../notesSlides/notesSlide11.xml"/><Relationship Id="rId16" Type="http://schemas.openxmlformats.org/officeDocument/2006/relationships/image" Target="../media/image74.svg"/><Relationship Id="rId20" Type="http://schemas.openxmlformats.org/officeDocument/2006/relationships/image" Target="../media/image78.jpeg"/><Relationship Id="rId1" Type="http://schemas.openxmlformats.org/officeDocument/2006/relationships/slideLayout" Target="../slideLayouts/slideLayout51.xml"/><Relationship Id="rId6" Type="http://schemas.openxmlformats.org/officeDocument/2006/relationships/image" Target="../media/image66.jpeg"/><Relationship Id="rId11" Type="http://schemas.openxmlformats.org/officeDocument/2006/relationships/image" Target="../media/image70.png"/><Relationship Id="rId24" Type="http://schemas.openxmlformats.org/officeDocument/2006/relationships/image" Target="../media/image82.jpeg"/><Relationship Id="rId5" Type="http://schemas.openxmlformats.org/officeDocument/2006/relationships/image" Target="../media/image65.jpeg"/><Relationship Id="rId15" Type="http://schemas.openxmlformats.org/officeDocument/2006/relationships/image" Target="../media/image73.png"/><Relationship Id="rId23" Type="http://schemas.openxmlformats.org/officeDocument/2006/relationships/image" Target="../media/image81.svg"/><Relationship Id="rId10" Type="http://schemas.openxmlformats.org/officeDocument/2006/relationships/image" Target="../media/image37.jpeg"/><Relationship Id="rId19" Type="http://schemas.openxmlformats.org/officeDocument/2006/relationships/image" Target="../media/image77.jpeg"/><Relationship Id="rId4" Type="http://schemas.openxmlformats.org/officeDocument/2006/relationships/image" Target="../media/image64.jpeg"/><Relationship Id="rId9" Type="http://schemas.openxmlformats.org/officeDocument/2006/relationships/image" Target="../media/image69.svg"/><Relationship Id="rId14" Type="http://schemas.openxmlformats.org/officeDocument/2006/relationships/image" Target="../media/image38.png"/><Relationship Id="rId22"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77.jpe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8.svg"/></Relationships>
</file>

<file path=ppt/slides/_rels/slide1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89.png"/><Relationship Id="rId7" Type="http://schemas.openxmlformats.org/officeDocument/2006/relationships/image" Target="../media/image92.sv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91.png"/><Relationship Id="rId11" Type="http://schemas.openxmlformats.org/officeDocument/2006/relationships/image" Target="../media/image88.svg"/><Relationship Id="rId5" Type="http://schemas.openxmlformats.org/officeDocument/2006/relationships/image" Target="../media/image85.png"/><Relationship Id="rId10" Type="http://schemas.openxmlformats.org/officeDocument/2006/relationships/image" Target="../media/image87.png"/><Relationship Id="rId4" Type="http://schemas.openxmlformats.org/officeDocument/2006/relationships/image" Target="../media/image90.png"/><Relationship Id="rId9"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93.png"/><Relationship Id="rId7" Type="http://schemas.openxmlformats.org/officeDocument/2006/relationships/image" Target="../media/image92.sv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91.png"/><Relationship Id="rId11" Type="http://schemas.openxmlformats.org/officeDocument/2006/relationships/image" Target="../media/image88.svg"/><Relationship Id="rId5" Type="http://schemas.openxmlformats.org/officeDocument/2006/relationships/image" Target="../media/image85.png"/><Relationship Id="rId10" Type="http://schemas.openxmlformats.org/officeDocument/2006/relationships/image" Target="../media/image87.png"/><Relationship Id="rId4" Type="http://schemas.openxmlformats.org/officeDocument/2006/relationships/image" Target="../media/image94.png"/><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95.jpeg"/><Relationship Id="rId11" Type="http://schemas.openxmlformats.org/officeDocument/2006/relationships/image" Target="../media/image88.svg"/><Relationship Id="rId5" Type="http://schemas.openxmlformats.org/officeDocument/2006/relationships/image" Target="../media/image86.png"/><Relationship Id="rId10" Type="http://schemas.openxmlformats.org/officeDocument/2006/relationships/image" Target="../media/image87.png"/><Relationship Id="rId4" Type="http://schemas.openxmlformats.org/officeDocument/2006/relationships/image" Target="../media/image82.jpeg"/><Relationship Id="rId9" Type="http://schemas.openxmlformats.org/officeDocument/2006/relationships/image" Target="../media/image92.svg"/></Relationships>
</file>

<file path=ppt/slides/_rels/slide1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97.png"/><Relationship Id="rId7"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60.png"/><Relationship Id="rId5" Type="http://schemas.openxmlformats.org/officeDocument/2006/relationships/image" Target="../media/image99.png"/><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44_AD30D64E.xml"/><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panose="020B0502020202020204" pitchFamily="34" charset="0"/>
              </a:rPr>
              <a:t>California – </a:t>
            </a:r>
            <a:r>
              <a:rPr lang="en-US" sz="1600">
                <a:solidFill>
                  <a:schemeClr val="bg1"/>
                </a:solidFill>
                <a:latin typeface="Century Gothic"/>
              </a:rPr>
              <a:t>JPL | Fall 2022 </a:t>
            </a:r>
            <a:endParaRPr lang="en-US" sz="1600">
              <a:solidFill>
                <a:schemeClr val="bg1"/>
              </a:solidFill>
            </a:endParaRPr>
          </a:p>
        </p:txBody>
      </p:sp>
      <p:sp>
        <p:nvSpPr>
          <p:cNvPr id="10" name="Title 1">
            <a:extLst>
              <a:ext uri="{FF2B5EF4-FFF2-40B4-BE49-F238E27FC236}">
                <a16:creationId xmlns:a16="http://schemas.microsoft.com/office/drawing/2014/main" id="{974BFE26-9C25-4933-97FA-9717E2186F58}"/>
              </a:ext>
            </a:extLst>
          </p:cNvPr>
          <p:cNvSpPr txBox="1">
            <a:spLocks/>
          </p:cNvSpPr>
          <p:nvPr/>
        </p:nvSpPr>
        <p:spPr>
          <a:xfrm>
            <a:off x="304799" y="2636119"/>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8A5A9A"/>
                </a:solidFill>
                <a:latin typeface="Century Gothic"/>
              </a:rPr>
              <a:t>Gulf of Mexico</a:t>
            </a:r>
            <a:endParaRPr lang="en-US" sz="3500" spc="0" baseline="0">
              <a:solidFill>
                <a:srgbClr val="8A5A9A"/>
              </a:solidFill>
            </a:endParaRPr>
          </a:p>
          <a:p>
            <a:pPr algn="ctr"/>
            <a:r>
              <a:rPr lang="en-US" sz="2600" b="0" spc="0" baseline="0">
                <a:solidFill>
                  <a:srgbClr val="8A5A9A"/>
                </a:solidFill>
              </a:rPr>
              <a:t>Health &amp; Air Quality</a:t>
            </a:r>
          </a:p>
        </p:txBody>
      </p:sp>
      <p:sp>
        <p:nvSpPr>
          <p:cNvPr id="11" name="Subtitle 2">
            <a:extLst>
              <a:ext uri="{FF2B5EF4-FFF2-40B4-BE49-F238E27FC236}">
                <a16:creationId xmlns:a16="http://schemas.microsoft.com/office/drawing/2014/main" id="{1B86DC4B-2E25-4502-A434-AD80C8AF5DCE}"/>
              </a:ext>
            </a:extLst>
          </p:cNvPr>
          <p:cNvSpPr txBox="1">
            <a:spLocks/>
          </p:cNvSpPr>
          <p:nvPr/>
        </p:nvSpPr>
        <p:spPr>
          <a:xfrm>
            <a:off x="304799" y="3933638"/>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Mapping Methane Emission Plumes Using </a:t>
            </a:r>
            <a:r>
              <a:rPr lang="en-US" sz="1600" dirty="0" err="1">
                <a:solidFill>
                  <a:schemeClr val="tx1">
                    <a:lumMod val="75000"/>
                    <a:lumOff val="25000"/>
                  </a:schemeClr>
                </a:solidFill>
                <a:latin typeface="Century Gothic"/>
              </a:rPr>
              <a:t>Sunglint</a:t>
            </a:r>
            <a:r>
              <a:rPr lang="en-US" sz="1600" dirty="0">
                <a:solidFill>
                  <a:schemeClr val="tx1">
                    <a:lumMod val="75000"/>
                    <a:lumOff val="25000"/>
                  </a:schemeClr>
                </a:solidFill>
                <a:latin typeface="Century Gothic"/>
              </a:rPr>
              <a:t>-configured Imagery for Monitoring Offshore Oil and Gas Activity</a:t>
            </a:r>
            <a:endParaRPr lang="en-US" sz="1600" dirty="0">
              <a:solidFill>
                <a:schemeClr val="tx1">
                  <a:lumMod val="75000"/>
                  <a:lumOff val="25000"/>
                </a:schemeClr>
              </a:solidFill>
            </a:endParaRPr>
          </a:p>
        </p:txBody>
      </p:sp>
      <p:sp>
        <p:nvSpPr>
          <p:cNvPr id="12" name="TextBox 11">
            <a:extLst>
              <a:ext uri="{FF2B5EF4-FFF2-40B4-BE49-F238E27FC236}">
                <a16:creationId xmlns:a16="http://schemas.microsoft.com/office/drawing/2014/main" id="{E5A77419-9629-4E67-90A6-5FF61A89481A}"/>
              </a:ext>
            </a:extLst>
          </p:cNvPr>
          <p:cNvSpPr txBox="1"/>
          <p:nvPr/>
        </p:nvSpPr>
        <p:spPr>
          <a:xfrm>
            <a:off x="301749" y="5161336"/>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Ben </a:t>
            </a:r>
            <a:r>
              <a:rPr lang="en-US" sz="1400" dirty="0" err="1">
                <a:solidFill>
                  <a:schemeClr val="tx1">
                    <a:lumMod val="75000"/>
                    <a:lumOff val="25000"/>
                  </a:schemeClr>
                </a:solidFill>
                <a:latin typeface="Century Gothic"/>
              </a:rPr>
              <a:t>Dahan</a:t>
            </a:r>
            <a:endParaRPr lang="en-US" sz="1400" dirty="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Ren</a:t>
            </a:r>
            <a:r>
              <a:rPr lang="en-US" sz="1400" dirty="0">
                <a:solidFill>
                  <a:schemeClr val="tx1">
                    <a:lumMod val="75000"/>
                    <a:lumOff val="25000"/>
                  </a:schemeClr>
                </a:solidFill>
                <a:latin typeface="Century Gothic"/>
                <a:ea typeface="+mn-lt"/>
                <a:cs typeface="+mn-lt"/>
              </a:rPr>
              <a:t>é</a:t>
            </a:r>
            <a:r>
              <a:rPr lang="en-US" sz="1400" dirty="0">
                <a:solidFill>
                  <a:schemeClr val="tx1">
                    <a:lumMod val="75000"/>
                    <a:lumOff val="25000"/>
                  </a:schemeClr>
                </a:solidFill>
                <a:latin typeface="Century Gothic"/>
              </a:rPr>
              <a:t> Castillo</a:t>
            </a:r>
          </a:p>
          <a:p>
            <a:pPr algn="ctr"/>
            <a:r>
              <a:rPr lang="en-US" sz="1400" dirty="0" err="1">
                <a:solidFill>
                  <a:schemeClr val="tx1">
                    <a:lumMod val="75000"/>
                    <a:lumOff val="25000"/>
                  </a:schemeClr>
                </a:solidFill>
                <a:latin typeface="Century Gothic"/>
              </a:rPr>
              <a:t>Melodi</a:t>
            </a:r>
            <a:r>
              <a:rPr lang="en-US" sz="1400" dirty="0">
                <a:solidFill>
                  <a:schemeClr val="tx1">
                    <a:lumMod val="75000"/>
                    <a:lumOff val="25000"/>
                  </a:schemeClr>
                </a:solidFill>
                <a:latin typeface="Century Gothic"/>
              </a:rPr>
              <a:t> Hess</a:t>
            </a:r>
          </a:p>
          <a:p>
            <a:pPr algn="ctr"/>
            <a:r>
              <a:rPr lang="en-US" sz="1400" dirty="0">
                <a:solidFill>
                  <a:schemeClr val="tx1">
                    <a:lumMod val="75000"/>
                    <a:lumOff val="25000"/>
                  </a:schemeClr>
                </a:solidFill>
                <a:latin typeface="Century Gothic"/>
              </a:rPr>
              <a:t>Vanessa </a:t>
            </a:r>
            <a:r>
              <a:rPr lang="en-US" sz="1400" dirty="0" err="1">
                <a:solidFill>
                  <a:schemeClr val="tx1">
                    <a:lumMod val="75000"/>
                    <a:lumOff val="25000"/>
                  </a:schemeClr>
                </a:solidFill>
                <a:latin typeface="Century Gothic"/>
              </a:rPr>
              <a:t>Machuca</a:t>
            </a:r>
            <a:endParaRPr lang="en-US" sz="1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Methods: Emission Quantification</a:t>
            </a:r>
            <a:endParaRPr lang="en-US" sz="4000" b="1">
              <a:solidFill>
                <a:srgbClr val="8A5A9A"/>
              </a:solidFill>
              <a:latin typeface="Century Gothic" panose="020B0502020202020204" pitchFamily="34" charset="0"/>
            </a:endParaRPr>
          </a:p>
        </p:txBody>
      </p:sp>
      <p:sp>
        <p:nvSpPr>
          <p:cNvPr id="4" name="Text Placeholder 2">
            <a:extLst>
              <a:ext uri="{FF2B5EF4-FFF2-40B4-BE49-F238E27FC236}">
                <a16:creationId xmlns:a16="http://schemas.microsoft.com/office/drawing/2014/main" id="{DA2D2ED6-C55A-A336-D762-9A4A2C441A0A}"/>
              </a:ext>
            </a:extLst>
          </p:cNvPr>
          <p:cNvSpPr txBox="1">
            <a:spLocks/>
          </p:cNvSpPr>
          <p:nvPr/>
        </p:nvSpPr>
        <p:spPr>
          <a:xfrm>
            <a:off x="7943853" y="1625002"/>
            <a:ext cx="3703281" cy="83099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A9A"/>
              </a:buClr>
              <a:buNone/>
            </a:pPr>
            <a:r>
              <a:rPr lang="en-US" sz="2400">
                <a:solidFill>
                  <a:schemeClr val="tx1">
                    <a:lumMod val="75000"/>
                    <a:lumOff val="25000"/>
                  </a:schemeClr>
                </a:solidFill>
                <a:latin typeface="Century Gothic"/>
                <a:cs typeface="Calibri" panose="020F0502020204030204"/>
              </a:rPr>
              <a:t>Emission Rate </a:t>
            </a:r>
            <a:r>
              <a:rPr lang="en-US" sz="2400" b="1">
                <a:solidFill>
                  <a:schemeClr val="tx1">
                    <a:lumMod val="75000"/>
                    <a:lumOff val="25000"/>
                  </a:schemeClr>
                </a:solidFill>
                <a:latin typeface="Century Gothic"/>
                <a:cs typeface="Calibri" panose="020F0502020204030204"/>
              </a:rPr>
              <a:t>Q</a:t>
            </a:r>
            <a:r>
              <a:rPr lang="en-US" sz="2400">
                <a:solidFill>
                  <a:schemeClr val="tx1">
                    <a:lumMod val="75000"/>
                    <a:lumOff val="25000"/>
                  </a:schemeClr>
                </a:solidFill>
                <a:latin typeface="Century Gothic"/>
                <a:cs typeface="Calibri" panose="020F0502020204030204"/>
              </a:rPr>
              <a:t> in </a:t>
            </a:r>
            <a:r>
              <a:rPr lang="en-US" sz="2400" b="1">
                <a:solidFill>
                  <a:schemeClr val="tx1">
                    <a:lumMod val="75000"/>
                    <a:lumOff val="25000"/>
                  </a:schemeClr>
                </a:solidFill>
                <a:latin typeface="Century Gothic"/>
                <a:cs typeface="Calibri" panose="020F0502020204030204"/>
              </a:rPr>
              <a:t>Kilograms/Meter</a:t>
            </a:r>
            <a:endParaRPr lang="en-US">
              <a:solidFill>
                <a:schemeClr val="tx1">
                  <a:lumMod val="75000"/>
                  <a:lumOff val="25000"/>
                </a:schemeClr>
              </a:solidFill>
            </a:endParaRPr>
          </a:p>
        </p:txBody>
      </p:sp>
      <p:sp>
        <p:nvSpPr>
          <p:cNvPr id="7" name="Rectangle: Rounded Corners 6">
            <a:extLst>
              <a:ext uri="{FF2B5EF4-FFF2-40B4-BE49-F238E27FC236}">
                <a16:creationId xmlns:a16="http://schemas.microsoft.com/office/drawing/2014/main" id="{7FB5B990-5E2F-DBA1-516C-3780E8BA1617}"/>
              </a:ext>
            </a:extLst>
          </p:cNvPr>
          <p:cNvSpPr/>
          <p:nvPr/>
        </p:nvSpPr>
        <p:spPr>
          <a:xfrm>
            <a:off x="568254" y="1406830"/>
            <a:ext cx="4613881" cy="1335217"/>
          </a:xfrm>
          <a:prstGeom prst="roundRect">
            <a:avLst/>
          </a:prstGeom>
          <a:solidFill>
            <a:srgbClr val="8C96C6"/>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solidFill>
                  <a:schemeClr val="bg1"/>
                </a:solidFill>
                <a:latin typeface="Century Gothic"/>
              </a:rPr>
              <a:t>sum methane concentrations across all pixels in image</a:t>
            </a:r>
            <a:r>
              <a:rPr lang="en-US" sz="2200" b="1">
                <a:solidFill>
                  <a:schemeClr val="bg1"/>
                </a:solidFill>
                <a:latin typeface="Century Gothic"/>
              </a:rPr>
              <a:t> (kilograms/meter)</a:t>
            </a:r>
          </a:p>
        </p:txBody>
      </p:sp>
      <p:sp>
        <p:nvSpPr>
          <p:cNvPr id="10" name="Rectangle: Rounded Corners 9">
            <a:extLst>
              <a:ext uri="{FF2B5EF4-FFF2-40B4-BE49-F238E27FC236}">
                <a16:creationId xmlns:a16="http://schemas.microsoft.com/office/drawing/2014/main" id="{0D1D9190-CFE8-E741-FD51-BA8F575B8DB8}"/>
              </a:ext>
            </a:extLst>
          </p:cNvPr>
          <p:cNvSpPr/>
          <p:nvPr/>
        </p:nvSpPr>
        <p:spPr>
          <a:xfrm>
            <a:off x="568256" y="3007092"/>
            <a:ext cx="4685766" cy="1340843"/>
          </a:xfrm>
          <a:prstGeom prst="roundRect">
            <a:avLst/>
          </a:prstGeom>
          <a:solidFill>
            <a:srgbClr val="8CC6E6"/>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2200">
              <a:solidFill>
                <a:schemeClr val="tx1">
                  <a:lumMod val="75000"/>
                  <a:lumOff val="25000"/>
                </a:schemeClr>
              </a:solidFill>
              <a:latin typeface="Century Gothic"/>
              <a:cs typeface="Calibri"/>
            </a:endParaRPr>
          </a:p>
          <a:p>
            <a:pPr algn="ctr">
              <a:spcAft>
                <a:spcPts val="600"/>
              </a:spcAft>
            </a:pPr>
            <a:r>
              <a:rPr lang="en-US" sz="2200">
                <a:solidFill>
                  <a:schemeClr val="bg1"/>
                </a:solidFill>
                <a:latin typeface="Century Gothic"/>
                <a:cs typeface="Calibri"/>
              </a:rPr>
              <a:t>average wind speed over the plume</a:t>
            </a:r>
            <a:r>
              <a:rPr lang="en-US" sz="2200" b="1">
                <a:solidFill>
                  <a:schemeClr val="bg1"/>
                </a:solidFill>
                <a:latin typeface="Century Gothic"/>
                <a:cs typeface="Calibri"/>
              </a:rPr>
              <a:t> (meters/second)</a:t>
            </a:r>
            <a:endParaRPr lang="en-US" sz="2200" b="1">
              <a:solidFill>
                <a:schemeClr val="bg1"/>
              </a:solidFill>
              <a:latin typeface="Century Gothic"/>
              <a:ea typeface="+mn-lt"/>
              <a:cs typeface="+mn-lt"/>
            </a:endParaRPr>
          </a:p>
          <a:p>
            <a:pPr algn="ctr"/>
            <a:endParaRPr lang="en-US">
              <a:solidFill>
                <a:srgbClr val="404040"/>
              </a:solidFill>
              <a:latin typeface="Century Gothic"/>
              <a:cs typeface="Calibri"/>
            </a:endParaRPr>
          </a:p>
        </p:txBody>
      </p:sp>
      <p:sp>
        <p:nvSpPr>
          <p:cNvPr id="11" name="Rectangle: Rounded Corners 10">
            <a:extLst>
              <a:ext uri="{FF2B5EF4-FFF2-40B4-BE49-F238E27FC236}">
                <a16:creationId xmlns:a16="http://schemas.microsoft.com/office/drawing/2014/main" id="{245E96F1-F090-6382-FC0E-DD2820D5050D}"/>
              </a:ext>
            </a:extLst>
          </p:cNvPr>
          <p:cNvSpPr/>
          <p:nvPr/>
        </p:nvSpPr>
        <p:spPr>
          <a:xfrm>
            <a:off x="568256" y="4612981"/>
            <a:ext cx="4685766" cy="1334384"/>
          </a:xfrm>
          <a:prstGeom prst="roundRect">
            <a:avLst/>
          </a:prstGeom>
          <a:solidFill>
            <a:srgbClr val="88419D"/>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2000" b="1">
              <a:solidFill>
                <a:schemeClr val="bg1"/>
              </a:solidFill>
              <a:latin typeface="Century Gothic"/>
              <a:cs typeface="Calibri"/>
            </a:endParaRPr>
          </a:p>
          <a:p>
            <a:pPr algn="ctr">
              <a:spcAft>
                <a:spcPts val="600"/>
              </a:spcAft>
            </a:pPr>
            <a:r>
              <a:rPr lang="en-US" sz="2200">
                <a:solidFill>
                  <a:schemeClr val="bg1"/>
                </a:solidFill>
                <a:latin typeface="Century Gothic"/>
                <a:cs typeface="Calibri"/>
              </a:rPr>
              <a:t>calculate methane plume length</a:t>
            </a:r>
            <a:r>
              <a:rPr lang="en-US" sz="2200" b="1">
                <a:solidFill>
                  <a:schemeClr val="bg1"/>
                </a:solidFill>
                <a:latin typeface="Century Gothic"/>
                <a:cs typeface="Calibri"/>
              </a:rPr>
              <a:t> (meters)</a:t>
            </a:r>
            <a:endParaRPr lang="en-US" sz="2200" b="1">
              <a:solidFill>
                <a:schemeClr val="bg1"/>
              </a:solidFill>
              <a:latin typeface="Century Gothic"/>
              <a:ea typeface="+mn-lt"/>
              <a:cs typeface="+mn-lt"/>
            </a:endParaRPr>
          </a:p>
          <a:p>
            <a:pPr algn="ctr"/>
            <a:endParaRPr lang="en-US">
              <a:cs typeface="Calibri"/>
            </a:endParaRPr>
          </a:p>
        </p:txBody>
      </p:sp>
      <p:sp>
        <p:nvSpPr>
          <p:cNvPr id="12" name="TextBox 11">
            <a:extLst>
              <a:ext uri="{FF2B5EF4-FFF2-40B4-BE49-F238E27FC236}">
                <a16:creationId xmlns:a16="http://schemas.microsoft.com/office/drawing/2014/main" id="{A60CB393-8B8D-262F-0CD1-E52272AC9218}"/>
              </a:ext>
            </a:extLst>
          </p:cNvPr>
          <p:cNvSpPr txBox="1"/>
          <p:nvPr/>
        </p:nvSpPr>
        <p:spPr>
          <a:xfrm>
            <a:off x="7631959" y="2943342"/>
            <a:ext cx="43224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entury Gothic"/>
              </a:rPr>
              <a:t>Q =  </a:t>
            </a:r>
            <a:r>
              <a:rPr lang="en-US" sz="3600" b="1">
                <a:solidFill>
                  <a:srgbClr val="8C96C6"/>
                </a:solidFill>
                <a:latin typeface="Century Gothic"/>
              </a:rPr>
              <a:t>IME </a:t>
            </a:r>
            <a:r>
              <a:rPr lang="en-US" sz="3600" b="1">
                <a:latin typeface="Century Gothic"/>
              </a:rPr>
              <a:t>×</a:t>
            </a:r>
            <a:r>
              <a:rPr lang="en-US" sz="3600" b="1">
                <a:solidFill>
                  <a:srgbClr val="000000"/>
                </a:solidFill>
                <a:latin typeface="Century Gothic"/>
              </a:rPr>
              <a:t> </a:t>
            </a:r>
            <a:r>
              <a:rPr lang="en-US" sz="3600" b="1">
                <a:solidFill>
                  <a:srgbClr val="8CC6E6"/>
                </a:solidFill>
                <a:latin typeface="Century Gothic"/>
              </a:rPr>
              <a:t>U</a:t>
            </a:r>
            <a:endParaRPr lang="en-US" sz="3600" b="1">
              <a:solidFill>
                <a:srgbClr val="000000"/>
              </a:solidFill>
              <a:latin typeface="Century Gothic"/>
            </a:endParaRPr>
          </a:p>
        </p:txBody>
      </p:sp>
      <p:sp>
        <p:nvSpPr>
          <p:cNvPr id="5" name="Text Placeholder 2">
            <a:extLst>
              <a:ext uri="{FF2B5EF4-FFF2-40B4-BE49-F238E27FC236}">
                <a16:creationId xmlns:a16="http://schemas.microsoft.com/office/drawing/2014/main" id="{39FAF882-9EC4-20C4-35B6-4E5B69C13507}"/>
              </a:ext>
            </a:extLst>
          </p:cNvPr>
          <p:cNvSpPr txBox="1">
            <a:spLocks/>
          </p:cNvSpPr>
          <p:nvPr/>
        </p:nvSpPr>
        <p:spPr>
          <a:xfrm>
            <a:off x="5377417" y="1791897"/>
            <a:ext cx="1285960" cy="58477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None/>
            </a:pPr>
            <a:r>
              <a:rPr lang="en-US" sz="3200" b="1">
                <a:solidFill>
                  <a:srgbClr val="8C96C6"/>
                </a:solidFill>
                <a:latin typeface="Century Gothic" panose="020F0302020204030204"/>
              </a:rPr>
              <a:t>IME</a:t>
            </a:r>
          </a:p>
        </p:txBody>
      </p:sp>
      <p:sp>
        <p:nvSpPr>
          <p:cNvPr id="8" name="Text Placeholder 2">
            <a:extLst>
              <a:ext uri="{FF2B5EF4-FFF2-40B4-BE49-F238E27FC236}">
                <a16:creationId xmlns:a16="http://schemas.microsoft.com/office/drawing/2014/main" id="{A3683157-2323-9650-B65F-62359DE22ABD}"/>
              </a:ext>
            </a:extLst>
          </p:cNvPr>
          <p:cNvSpPr txBox="1">
            <a:spLocks/>
          </p:cNvSpPr>
          <p:nvPr/>
        </p:nvSpPr>
        <p:spPr>
          <a:xfrm>
            <a:off x="5377417" y="3387782"/>
            <a:ext cx="1285960" cy="58477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None/>
            </a:pPr>
            <a:r>
              <a:rPr lang="en-US" sz="3200" b="1">
                <a:solidFill>
                  <a:srgbClr val="8CC6E6"/>
                </a:solidFill>
                <a:latin typeface="Century Gothic" panose="020F0302020204030204"/>
              </a:rPr>
              <a:t>U</a:t>
            </a:r>
            <a:endParaRPr lang="en-US"/>
          </a:p>
        </p:txBody>
      </p:sp>
      <p:sp>
        <p:nvSpPr>
          <p:cNvPr id="9" name="Text Placeholder 2">
            <a:extLst>
              <a:ext uri="{FF2B5EF4-FFF2-40B4-BE49-F238E27FC236}">
                <a16:creationId xmlns:a16="http://schemas.microsoft.com/office/drawing/2014/main" id="{EC3464C0-A89A-1F32-E4C6-C9949E35256D}"/>
              </a:ext>
            </a:extLst>
          </p:cNvPr>
          <p:cNvSpPr txBox="1">
            <a:spLocks/>
          </p:cNvSpPr>
          <p:nvPr/>
        </p:nvSpPr>
        <p:spPr>
          <a:xfrm>
            <a:off x="5377417" y="5113067"/>
            <a:ext cx="1285960" cy="58477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None/>
            </a:pPr>
            <a:r>
              <a:rPr lang="en-US" sz="3200" b="1">
                <a:solidFill>
                  <a:srgbClr val="88419D"/>
                </a:solidFill>
                <a:latin typeface="Century Gothic" panose="020F0302020204030204"/>
              </a:rPr>
              <a:t>L</a:t>
            </a:r>
          </a:p>
        </p:txBody>
      </p:sp>
      <p:sp>
        <p:nvSpPr>
          <p:cNvPr id="13" name="Right Brace 12">
            <a:extLst>
              <a:ext uri="{FF2B5EF4-FFF2-40B4-BE49-F238E27FC236}">
                <a16:creationId xmlns:a16="http://schemas.microsoft.com/office/drawing/2014/main" id="{4A5C3D77-91B9-2BC6-9E22-F3A427FD1D98}"/>
              </a:ext>
            </a:extLst>
          </p:cNvPr>
          <p:cNvSpPr/>
          <p:nvPr/>
        </p:nvSpPr>
        <p:spPr>
          <a:xfrm>
            <a:off x="6406465" y="1519688"/>
            <a:ext cx="819508" cy="4413846"/>
          </a:xfrm>
          <a:prstGeom prst="rightBrace">
            <a:avLst/>
          </a:prstGeom>
          <a:ln w="5715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srgbClr val="3F3F3F"/>
              </a:solidFill>
            </a:endParaRPr>
          </a:p>
        </p:txBody>
      </p:sp>
      <p:cxnSp>
        <p:nvCxnSpPr>
          <p:cNvPr id="3" name="Straight Arrow Connector 2">
            <a:extLst>
              <a:ext uri="{FF2B5EF4-FFF2-40B4-BE49-F238E27FC236}">
                <a16:creationId xmlns:a16="http://schemas.microsoft.com/office/drawing/2014/main" id="{08E46427-8855-BD54-8D81-1518CFE17C38}"/>
              </a:ext>
            </a:extLst>
          </p:cNvPr>
          <p:cNvCxnSpPr/>
          <p:nvPr/>
        </p:nvCxnSpPr>
        <p:spPr>
          <a:xfrm>
            <a:off x="8620634" y="3648332"/>
            <a:ext cx="2009775" cy="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ECC400B-9CE2-0608-B2D2-BC6E1242AB07}"/>
              </a:ext>
            </a:extLst>
          </p:cNvPr>
          <p:cNvSpPr txBox="1"/>
          <p:nvPr/>
        </p:nvSpPr>
        <p:spPr>
          <a:xfrm>
            <a:off x="9506459" y="3695957"/>
            <a:ext cx="514350" cy="6558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88419D"/>
                </a:solidFill>
                <a:latin typeface="Century Gothic"/>
              </a:rPr>
              <a:t>L</a:t>
            </a:r>
            <a:r>
              <a:rPr lang="en-US" sz="3600">
                <a:latin typeface="Century Gothic"/>
              </a:rPr>
              <a:t>​</a:t>
            </a:r>
            <a:endParaRPr lang="en-US" sz="3600">
              <a:cs typeface="Calibri"/>
            </a:endParaRPr>
          </a:p>
        </p:txBody>
      </p:sp>
    </p:spTree>
    <p:extLst>
      <p:ext uri="{BB962C8B-B14F-4D97-AF65-F5344CB8AC3E}">
        <p14:creationId xmlns:p14="http://schemas.microsoft.com/office/powerpoint/2010/main" val="2964386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B87905-4606-60C6-3C8D-E405401ADCB7}"/>
              </a:ext>
            </a:extLst>
          </p:cNvPr>
          <p:cNvSpPr txBox="1">
            <a:spLocks/>
          </p:cNvSpPr>
          <p:nvPr/>
        </p:nvSpPr>
        <p:spPr>
          <a:xfrm>
            <a:off x="266700" y="342900"/>
            <a:ext cx="2344095" cy="52232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Results</a:t>
            </a:r>
            <a:endParaRPr lang="en-US" err="1"/>
          </a:p>
        </p:txBody>
      </p:sp>
      <p:grpSp>
        <p:nvGrpSpPr>
          <p:cNvPr id="4" name="Group 3">
            <a:extLst>
              <a:ext uri="{FF2B5EF4-FFF2-40B4-BE49-F238E27FC236}">
                <a16:creationId xmlns:a16="http://schemas.microsoft.com/office/drawing/2014/main" id="{3CDD3E45-05AB-4FA3-5B77-0310E1322E5E}"/>
              </a:ext>
            </a:extLst>
          </p:cNvPr>
          <p:cNvGrpSpPr/>
          <p:nvPr/>
        </p:nvGrpSpPr>
        <p:grpSpPr>
          <a:xfrm>
            <a:off x="1015554" y="26047853"/>
            <a:ext cx="11451648" cy="4472888"/>
            <a:chOff x="1015554" y="26047853"/>
            <a:chExt cx="11451648" cy="4472888"/>
          </a:xfrm>
        </p:grpSpPr>
        <p:sp>
          <p:nvSpPr>
            <p:cNvPr id="33" name="TextBox 2">
              <a:extLst>
                <a:ext uri="{FF2B5EF4-FFF2-40B4-BE49-F238E27FC236}">
                  <a16:creationId xmlns:a16="http://schemas.microsoft.com/office/drawing/2014/main" id="{F564212F-A078-05CE-7801-A4B2D2942265}"/>
                </a:ext>
              </a:extLst>
            </p:cNvPr>
            <p:cNvSpPr txBox="1"/>
            <p:nvPr/>
          </p:nvSpPr>
          <p:spPr>
            <a:xfrm>
              <a:off x="1229526" y="26047853"/>
              <a:ext cx="4542503"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a:solidFill>
                    <a:srgbClr val="8A5A9A"/>
                  </a:solidFill>
                  <a:latin typeface="Century Gothic" panose="020B0502020202020204" pitchFamily="34" charset="0"/>
                </a:rPr>
                <a:t>Team Members</a:t>
              </a:r>
            </a:p>
          </p:txBody>
        </p:sp>
        <p:grpSp>
          <p:nvGrpSpPr>
            <p:cNvPr id="34" name="Group 33">
              <a:extLst>
                <a:ext uri="{FF2B5EF4-FFF2-40B4-BE49-F238E27FC236}">
                  <a16:creationId xmlns:a16="http://schemas.microsoft.com/office/drawing/2014/main" id="{2696281B-26CD-0581-929D-547535093923}"/>
                </a:ext>
              </a:extLst>
            </p:cNvPr>
            <p:cNvGrpSpPr/>
            <p:nvPr/>
          </p:nvGrpSpPr>
          <p:grpSpPr>
            <a:xfrm>
              <a:off x="1015554" y="26986667"/>
              <a:ext cx="2872251" cy="3534074"/>
              <a:chOff x="1015554" y="26986667"/>
              <a:chExt cx="2872251" cy="3534074"/>
            </a:xfrm>
          </p:grpSpPr>
          <p:sp>
            <p:nvSpPr>
              <p:cNvPr id="47" name="Text Placeholder 16">
                <a:extLst>
                  <a:ext uri="{FF2B5EF4-FFF2-40B4-BE49-F238E27FC236}">
                    <a16:creationId xmlns:a16="http://schemas.microsoft.com/office/drawing/2014/main" id="{8539AD81-B69B-A50D-7336-B1F26CA40FB8}"/>
                  </a:ext>
                </a:extLst>
              </p:cNvPr>
              <p:cNvSpPr txBox="1">
                <a:spLocks/>
              </p:cNvSpPr>
              <p:nvPr/>
            </p:nvSpPr>
            <p:spPr>
              <a:xfrm>
                <a:off x="1015554" y="29272848"/>
                <a:ext cx="2872251" cy="1247893"/>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schemeClr>
                    </a:solidFill>
                    <a:latin typeface="Garamond"/>
                  </a:rPr>
                  <a:t>Ben Dahan</a:t>
                </a:r>
                <a:endParaRPr lang="en-US" b="1">
                  <a:solidFill>
                    <a:schemeClr val="tx1">
                      <a:lumMod val="75000"/>
                    </a:schemeClr>
                  </a:solidFill>
                </a:endParaRPr>
              </a:p>
              <a:p>
                <a:pPr algn="ctr">
                  <a:lnSpc>
                    <a:spcPct val="100000"/>
                  </a:lnSpc>
                  <a:spcBef>
                    <a:spcPts val="0"/>
                  </a:spcBef>
                </a:pPr>
                <a:r>
                  <a:rPr lang="en-US">
                    <a:solidFill>
                      <a:schemeClr val="tx1">
                        <a:lumMod val="75000"/>
                      </a:schemeClr>
                    </a:solidFill>
                    <a:latin typeface="Garamond" panose="02020404030301010803" pitchFamily="18" charset="0"/>
                  </a:rPr>
                  <a:t>Project Lead</a:t>
                </a:r>
              </a:p>
            </p:txBody>
          </p:sp>
          <p:pic>
            <p:nvPicPr>
              <p:cNvPr id="48" name="Picture 47" descr="Shape, circle&#10;&#10;Description automatically generated">
                <a:extLst>
                  <a:ext uri="{FF2B5EF4-FFF2-40B4-BE49-F238E27FC236}">
                    <a16:creationId xmlns:a16="http://schemas.microsoft.com/office/drawing/2014/main" id="{2F1705A4-CD99-5214-1846-27B08A621D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166" y="26986667"/>
                <a:ext cx="2103120" cy="2103120"/>
              </a:xfrm>
              <a:prstGeom prst="rect">
                <a:avLst/>
              </a:prstGeom>
            </p:spPr>
          </p:pic>
          <p:pic>
            <p:nvPicPr>
              <p:cNvPr id="49" name="Picture 48">
                <a:extLst>
                  <a:ext uri="{FF2B5EF4-FFF2-40B4-BE49-F238E27FC236}">
                    <a16:creationId xmlns:a16="http://schemas.microsoft.com/office/drawing/2014/main" id="{AC380DD9-90A4-3860-1D21-894BADBB0C5A}"/>
                  </a:ext>
                </a:extLst>
              </p:cNvPr>
              <p:cNvPicPr>
                <a:picLocks noChangeAspect="1"/>
              </p:cNvPicPr>
              <p:nvPr/>
            </p:nvPicPr>
            <p:blipFill>
              <a:blip r:embed="rId4"/>
              <a:stretch>
                <a:fillRect/>
              </a:stretch>
            </p:blipFill>
            <p:spPr>
              <a:xfrm>
                <a:off x="1652837" y="27215953"/>
                <a:ext cx="1593012" cy="1642982"/>
              </a:xfrm>
              <a:prstGeom prst="ellipse">
                <a:avLst/>
              </a:prstGeom>
            </p:spPr>
          </p:pic>
        </p:grpSp>
        <p:grpSp>
          <p:nvGrpSpPr>
            <p:cNvPr id="35" name="Group 34">
              <a:extLst>
                <a:ext uri="{FF2B5EF4-FFF2-40B4-BE49-F238E27FC236}">
                  <a16:creationId xmlns:a16="http://schemas.microsoft.com/office/drawing/2014/main" id="{087CAC8F-E7A8-E0D6-53F8-3F0E28A142BE}"/>
                </a:ext>
              </a:extLst>
            </p:cNvPr>
            <p:cNvGrpSpPr/>
            <p:nvPr/>
          </p:nvGrpSpPr>
          <p:grpSpPr>
            <a:xfrm>
              <a:off x="3785075" y="27005837"/>
              <a:ext cx="2872251" cy="3514903"/>
              <a:chOff x="3785075" y="27005837"/>
              <a:chExt cx="2872251" cy="3514903"/>
            </a:xfrm>
          </p:grpSpPr>
          <p:sp>
            <p:nvSpPr>
              <p:cNvPr id="44" name="Text Placeholder 16">
                <a:extLst>
                  <a:ext uri="{FF2B5EF4-FFF2-40B4-BE49-F238E27FC236}">
                    <a16:creationId xmlns:a16="http://schemas.microsoft.com/office/drawing/2014/main" id="{329A29EE-61CF-2611-7572-85E1A8C53F43}"/>
                  </a:ext>
                </a:extLst>
              </p:cNvPr>
              <p:cNvSpPr txBox="1">
                <a:spLocks/>
              </p:cNvSpPr>
              <p:nvPr/>
            </p:nvSpPr>
            <p:spPr>
              <a:xfrm>
                <a:off x="3785075" y="29272847"/>
                <a:ext cx="2872251" cy="1247893"/>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b="1">
                    <a:solidFill>
                      <a:schemeClr val="tx1">
                        <a:lumMod val="75000"/>
                      </a:schemeClr>
                    </a:solidFill>
                    <a:latin typeface="Garamond"/>
                  </a:rPr>
                  <a:t>Vanessa Machuca</a:t>
                </a:r>
                <a:endParaRPr lang="en-US" b="1">
                  <a:solidFill>
                    <a:schemeClr val="tx1">
                      <a:lumMod val="75000"/>
                    </a:schemeClr>
                  </a:solidFill>
                </a:endParaRPr>
              </a:p>
            </p:txBody>
          </p:sp>
          <p:pic>
            <p:nvPicPr>
              <p:cNvPr id="45" name="Picture 44" descr="Shape, circle&#10;&#10;Description automatically generated">
                <a:extLst>
                  <a:ext uri="{FF2B5EF4-FFF2-40B4-BE49-F238E27FC236}">
                    <a16:creationId xmlns:a16="http://schemas.microsoft.com/office/drawing/2014/main" id="{76972F2D-6335-5FDD-4687-8E54AB027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946" y="27005837"/>
                <a:ext cx="2103120" cy="2103120"/>
              </a:xfrm>
              <a:prstGeom prst="rect">
                <a:avLst/>
              </a:prstGeom>
            </p:spPr>
          </p:pic>
          <p:pic>
            <p:nvPicPr>
              <p:cNvPr id="46" name="Picture 45" descr="A picture containing person, tree, outdoor, person&#10;&#10;Description automatically generated">
                <a:extLst>
                  <a:ext uri="{FF2B5EF4-FFF2-40B4-BE49-F238E27FC236}">
                    <a16:creationId xmlns:a16="http://schemas.microsoft.com/office/drawing/2014/main" id="{D4516BCA-43EF-D722-DDD2-9175E5C98EFB}"/>
                  </a:ext>
                </a:extLst>
              </p:cNvPr>
              <p:cNvPicPr>
                <a:picLocks noChangeAspect="1"/>
              </p:cNvPicPr>
              <p:nvPr/>
            </p:nvPicPr>
            <p:blipFill>
              <a:blip r:embed="rId5"/>
              <a:stretch>
                <a:fillRect/>
              </a:stretch>
            </p:blipFill>
            <p:spPr>
              <a:xfrm>
                <a:off x="4374949" y="27225115"/>
                <a:ext cx="1593012" cy="1663000"/>
              </a:xfrm>
              <a:prstGeom prst="ellipse">
                <a:avLst/>
              </a:prstGeom>
            </p:spPr>
          </p:pic>
        </p:grpSp>
        <p:grpSp>
          <p:nvGrpSpPr>
            <p:cNvPr id="36" name="Group 35">
              <a:extLst>
                <a:ext uri="{FF2B5EF4-FFF2-40B4-BE49-F238E27FC236}">
                  <a16:creationId xmlns:a16="http://schemas.microsoft.com/office/drawing/2014/main" id="{C371B762-9204-C978-95F2-D3A34A24CBB7}"/>
                </a:ext>
              </a:extLst>
            </p:cNvPr>
            <p:cNvGrpSpPr/>
            <p:nvPr/>
          </p:nvGrpSpPr>
          <p:grpSpPr>
            <a:xfrm>
              <a:off x="9465042" y="27005837"/>
              <a:ext cx="3002160" cy="3501723"/>
              <a:chOff x="9465042" y="27005837"/>
              <a:chExt cx="3002160" cy="3501723"/>
            </a:xfrm>
          </p:grpSpPr>
          <p:sp>
            <p:nvSpPr>
              <p:cNvPr id="41" name="Text Placeholder 16">
                <a:extLst>
                  <a:ext uri="{FF2B5EF4-FFF2-40B4-BE49-F238E27FC236}">
                    <a16:creationId xmlns:a16="http://schemas.microsoft.com/office/drawing/2014/main" id="{4DEAB301-A174-DC1A-A3FA-EE7567674CE7}"/>
                  </a:ext>
                </a:extLst>
              </p:cNvPr>
              <p:cNvSpPr txBox="1">
                <a:spLocks/>
              </p:cNvSpPr>
              <p:nvPr/>
            </p:nvSpPr>
            <p:spPr>
              <a:xfrm>
                <a:off x="9465042" y="29259667"/>
                <a:ext cx="3002160" cy="1247893"/>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b="1" err="1">
                    <a:solidFill>
                      <a:schemeClr val="tx1">
                        <a:lumMod val="75000"/>
                      </a:schemeClr>
                    </a:solidFill>
                    <a:latin typeface="Garamond"/>
                  </a:rPr>
                  <a:t>Melodi</a:t>
                </a:r>
                <a:r>
                  <a:rPr lang="en-US" b="1">
                    <a:solidFill>
                      <a:schemeClr val="tx1">
                        <a:lumMod val="75000"/>
                      </a:schemeClr>
                    </a:solidFill>
                    <a:latin typeface="Garamond"/>
                  </a:rPr>
                  <a:t> Hess</a:t>
                </a:r>
                <a:endParaRPr lang="en-US" b="1">
                  <a:solidFill>
                    <a:schemeClr val="tx1">
                      <a:lumMod val="75000"/>
                    </a:schemeClr>
                  </a:solidFill>
                </a:endParaRPr>
              </a:p>
            </p:txBody>
          </p:sp>
          <p:pic>
            <p:nvPicPr>
              <p:cNvPr id="42" name="Picture 41" descr="Shape, circle&#10;&#10;Description automatically generated">
                <a:extLst>
                  <a:ext uri="{FF2B5EF4-FFF2-40B4-BE49-F238E27FC236}">
                    <a16:creationId xmlns:a16="http://schemas.microsoft.com/office/drawing/2014/main" id="{7C2D5F1A-A1FD-3128-E1C0-811F39E77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562" y="27005837"/>
                <a:ext cx="2103120" cy="2103120"/>
              </a:xfrm>
              <a:prstGeom prst="rect">
                <a:avLst/>
              </a:prstGeom>
            </p:spPr>
          </p:pic>
          <p:pic>
            <p:nvPicPr>
              <p:cNvPr id="43" name="Picture 42">
                <a:extLst>
                  <a:ext uri="{FF2B5EF4-FFF2-40B4-BE49-F238E27FC236}">
                    <a16:creationId xmlns:a16="http://schemas.microsoft.com/office/drawing/2014/main" id="{4872EC8E-7366-919E-51EA-D2F91ACAC4B5}"/>
                  </a:ext>
                </a:extLst>
              </p:cNvPr>
              <p:cNvPicPr>
                <a:picLocks noChangeAspect="1"/>
              </p:cNvPicPr>
              <p:nvPr/>
            </p:nvPicPr>
            <p:blipFill>
              <a:blip r:embed="rId6"/>
              <a:stretch>
                <a:fillRect/>
              </a:stretch>
            </p:blipFill>
            <p:spPr>
              <a:xfrm>
                <a:off x="10164232" y="27215953"/>
                <a:ext cx="1593012" cy="1642982"/>
              </a:xfrm>
              <a:prstGeom prst="ellipse">
                <a:avLst/>
              </a:prstGeom>
            </p:spPr>
          </p:pic>
        </p:grpSp>
        <p:grpSp>
          <p:nvGrpSpPr>
            <p:cNvPr id="37" name="Group 36">
              <a:extLst>
                <a:ext uri="{FF2B5EF4-FFF2-40B4-BE49-F238E27FC236}">
                  <a16:creationId xmlns:a16="http://schemas.microsoft.com/office/drawing/2014/main" id="{CBE7DB45-2581-D0DF-4AB9-D679DE9A1B7C}"/>
                </a:ext>
              </a:extLst>
            </p:cNvPr>
            <p:cNvGrpSpPr/>
            <p:nvPr/>
          </p:nvGrpSpPr>
          <p:grpSpPr>
            <a:xfrm>
              <a:off x="6674482" y="27005837"/>
              <a:ext cx="3002160" cy="3514904"/>
              <a:chOff x="6674482" y="27005837"/>
              <a:chExt cx="3002160" cy="3514904"/>
            </a:xfrm>
          </p:grpSpPr>
          <p:sp>
            <p:nvSpPr>
              <p:cNvPr id="38" name="Text Placeholder 16">
                <a:extLst>
                  <a:ext uri="{FF2B5EF4-FFF2-40B4-BE49-F238E27FC236}">
                    <a16:creationId xmlns:a16="http://schemas.microsoft.com/office/drawing/2014/main" id="{A557E02D-7CC7-CDDE-FB38-43374F86BD6A}"/>
                  </a:ext>
                </a:extLst>
              </p:cNvPr>
              <p:cNvSpPr txBox="1">
                <a:spLocks/>
              </p:cNvSpPr>
              <p:nvPr/>
            </p:nvSpPr>
            <p:spPr>
              <a:xfrm>
                <a:off x="6674482" y="29272848"/>
                <a:ext cx="3002160" cy="1247893"/>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b="1">
                    <a:solidFill>
                      <a:schemeClr val="tx1">
                        <a:lumMod val="75000"/>
                      </a:schemeClr>
                    </a:solidFill>
                    <a:latin typeface="Garamond"/>
                  </a:rPr>
                  <a:t>Rene Castillo</a:t>
                </a:r>
                <a:endParaRPr lang="en-US" b="1">
                  <a:solidFill>
                    <a:schemeClr val="tx1">
                      <a:lumMod val="75000"/>
                    </a:schemeClr>
                  </a:solidFill>
                </a:endParaRPr>
              </a:p>
            </p:txBody>
          </p:sp>
          <p:pic>
            <p:nvPicPr>
              <p:cNvPr id="39" name="Picture 38" descr="Shape, circle&#10;&#10;Description automatically generated">
                <a:extLst>
                  <a:ext uri="{FF2B5EF4-FFF2-40B4-BE49-F238E27FC236}">
                    <a16:creationId xmlns:a16="http://schemas.microsoft.com/office/drawing/2014/main" id="{A2E6BDDB-83E0-4846-A067-6E1681A5F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254" y="27005837"/>
                <a:ext cx="2103120" cy="2103120"/>
              </a:xfrm>
              <a:prstGeom prst="rect">
                <a:avLst/>
              </a:prstGeom>
            </p:spPr>
          </p:pic>
          <p:pic>
            <p:nvPicPr>
              <p:cNvPr id="40" name="Picture 39" descr="A picture containing outdoor, person, yellow&#10;&#10;Description automatically generated">
                <a:extLst>
                  <a:ext uri="{FF2B5EF4-FFF2-40B4-BE49-F238E27FC236}">
                    <a16:creationId xmlns:a16="http://schemas.microsoft.com/office/drawing/2014/main" id="{EFC1DED9-6277-20AD-00B7-C75E698BBB55}"/>
                  </a:ext>
                </a:extLst>
              </p:cNvPr>
              <p:cNvPicPr>
                <a:picLocks noChangeAspect="1"/>
              </p:cNvPicPr>
              <p:nvPr/>
            </p:nvPicPr>
            <p:blipFill>
              <a:blip r:embed="rId7"/>
              <a:stretch>
                <a:fillRect/>
              </a:stretch>
            </p:blipFill>
            <p:spPr>
              <a:xfrm>
                <a:off x="7269590" y="27235123"/>
                <a:ext cx="1593012" cy="1642982"/>
              </a:xfrm>
              <a:prstGeom prst="ellipse">
                <a:avLst/>
              </a:prstGeom>
            </p:spPr>
          </p:pic>
        </p:grpSp>
      </p:grpSp>
      <p:pic>
        <p:nvPicPr>
          <p:cNvPr id="5" name="Graphic 109" descr="Badge 1 outline">
            <a:extLst>
              <a:ext uri="{FF2B5EF4-FFF2-40B4-BE49-F238E27FC236}">
                <a16:creationId xmlns:a16="http://schemas.microsoft.com/office/drawing/2014/main" id="{DE93BD48-2132-F2FE-CA90-68B76F2C97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52458" y="15971628"/>
            <a:ext cx="1259456" cy="1240286"/>
          </a:xfrm>
          <a:prstGeom prst="rect">
            <a:avLst/>
          </a:prstGeom>
        </p:spPr>
      </p:pic>
      <p:grpSp>
        <p:nvGrpSpPr>
          <p:cNvPr id="6" name="Group 5">
            <a:extLst>
              <a:ext uri="{FF2B5EF4-FFF2-40B4-BE49-F238E27FC236}">
                <a16:creationId xmlns:a16="http://schemas.microsoft.com/office/drawing/2014/main" id="{2248EFEB-487B-9104-C192-A7ABEDD61CC8}"/>
              </a:ext>
            </a:extLst>
          </p:cNvPr>
          <p:cNvGrpSpPr/>
          <p:nvPr/>
        </p:nvGrpSpPr>
        <p:grpSpPr>
          <a:xfrm>
            <a:off x="1079581" y="15352797"/>
            <a:ext cx="13976524" cy="9435921"/>
            <a:chOff x="1079581" y="15352797"/>
            <a:chExt cx="13976524" cy="9435921"/>
          </a:xfrm>
        </p:grpSpPr>
        <p:pic>
          <p:nvPicPr>
            <p:cNvPr id="22" name="Picture 21" descr="Map&#10;&#10;Description automatically generated">
              <a:extLst>
                <a:ext uri="{FF2B5EF4-FFF2-40B4-BE49-F238E27FC236}">
                  <a16:creationId xmlns:a16="http://schemas.microsoft.com/office/drawing/2014/main" id="{88C6E6B9-2CA1-EE44-9CC1-9D8D6FD3E8C2}"/>
                </a:ext>
              </a:extLst>
            </p:cNvPr>
            <p:cNvPicPr>
              <a:picLocks noChangeAspect="1"/>
            </p:cNvPicPr>
            <p:nvPr/>
          </p:nvPicPr>
          <p:blipFill rotWithShape="1">
            <a:blip r:embed="rId10"/>
            <a:srcRect l="104" r="-162" b="12408"/>
            <a:stretch/>
          </p:blipFill>
          <p:spPr>
            <a:xfrm>
              <a:off x="1079581" y="15352797"/>
              <a:ext cx="13976524" cy="9435921"/>
            </a:xfrm>
            <a:prstGeom prst="rect">
              <a:avLst/>
            </a:prstGeom>
            <a:ln>
              <a:solidFill>
                <a:schemeClr val="tx1"/>
              </a:solidFill>
            </a:ln>
          </p:spPr>
        </p:pic>
        <p:sp>
          <p:nvSpPr>
            <p:cNvPr id="23" name="TextBox 7">
              <a:extLst>
                <a:ext uri="{FF2B5EF4-FFF2-40B4-BE49-F238E27FC236}">
                  <a16:creationId xmlns:a16="http://schemas.microsoft.com/office/drawing/2014/main" id="{EC520C0B-73C6-188E-3FC5-115BBCDD7CEF}"/>
                </a:ext>
              </a:extLst>
            </p:cNvPr>
            <p:cNvSpPr txBox="1"/>
            <p:nvPr/>
          </p:nvSpPr>
          <p:spPr>
            <a:xfrm>
              <a:off x="1320752" y="15981844"/>
              <a:ext cx="6366245" cy="5023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entury Gothic"/>
                </a:rPr>
                <a:t>0               250              500 Kilometers</a:t>
              </a:r>
              <a:endParaRPr lang="en-US">
                <a:latin typeface="Century Gothic"/>
              </a:endParaRPr>
            </a:p>
          </p:txBody>
        </p:sp>
        <p:sp>
          <p:nvSpPr>
            <p:cNvPr id="24" name="TextBox 5">
              <a:extLst>
                <a:ext uri="{FF2B5EF4-FFF2-40B4-BE49-F238E27FC236}">
                  <a16:creationId xmlns:a16="http://schemas.microsoft.com/office/drawing/2014/main" id="{3B46AB15-EA61-0AC3-0483-8B3E12DB1D8F}"/>
                </a:ext>
              </a:extLst>
            </p:cNvPr>
            <p:cNvSpPr txBox="1"/>
            <p:nvPr/>
          </p:nvSpPr>
          <p:spPr>
            <a:xfrm>
              <a:off x="9531144" y="15983600"/>
              <a:ext cx="832835" cy="645599"/>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rPr>
                <a:t>AL</a:t>
              </a:r>
              <a:r>
                <a:rPr lang="en-US" sz="1600">
                  <a:latin typeface="Garamond"/>
                </a:rPr>
                <a:t> </a:t>
              </a:r>
              <a:endParaRPr lang="en-US" sz="1600">
                <a:latin typeface="Century Gothic" panose="020F0302020204030204"/>
              </a:endParaRPr>
            </a:p>
          </p:txBody>
        </p:sp>
        <p:sp>
          <p:nvSpPr>
            <p:cNvPr id="25" name="TextBox 6">
              <a:extLst>
                <a:ext uri="{FF2B5EF4-FFF2-40B4-BE49-F238E27FC236}">
                  <a16:creationId xmlns:a16="http://schemas.microsoft.com/office/drawing/2014/main" id="{286B415D-F5B6-689E-E1A1-F697B908F207}"/>
                </a:ext>
              </a:extLst>
            </p:cNvPr>
            <p:cNvSpPr txBox="1"/>
            <p:nvPr/>
          </p:nvSpPr>
          <p:spPr>
            <a:xfrm>
              <a:off x="1644440" y="18133794"/>
              <a:ext cx="877835" cy="638784"/>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TX</a:t>
              </a:r>
              <a:endParaRPr lang="en-US" sz="1600">
                <a:solidFill>
                  <a:prstClr val="black"/>
                </a:solidFill>
                <a:latin typeface="Century Gothic" panose="020F0302020204030204"/>
              </a:endParaRPr>
            </a:p>
          </p:txBody>
        </p:sp>
        <p:sp>
          <p:nvSpPr>
            <p:cNvPr id="26" name="TextBox 9">
              <a:extLst>
                <a:ext uri="{FF2B5EF4-FFF2-40B4-BE49-F238E27FC236}">
                  <a16:creationId xmlns:a16="http://schemas.microsoft.com/office/drawing/2014/main" id="{21D54CE5-B859-B2BA-2D43-8D756C31B98A}"/>
                </a:ext>
              </a:extLst>
            </p:cNvPr>
            <p:cNvSpPr txBox="1"/>
            <p:nvPr/>
          </p:nvSpPr>
          <p:spPr>
            <a:xfrm>
              <a:off x="5045861" y="17091203"/>
              <a:ext cx="832835" cy="638784"/>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LA</a:t>
              </a:r>
              <a:r>
                <a:rPr lang="en-US">
                  <a:latin typeface="Century Gothic" panose="020F0302020204030204"/>
                </a:rPr>
                <a:t> </a:t>
              </a:r>
              <a:endParaRPr lang="en-US">
                <a:solidFill>
                  <a:prstClr val="black"/>
                </a:solidFill>
                <a:latin typeface="Century Gothic" panose="020F0302020204030204"/>
              </a:endParaRPr>
            </a:p>
          </p:txBody>
        </p:sp>
        <p:sp>
          <p:nvSpPr>
            <p:cNvPr id="27" name="TextBox 10">
              <a:extLst>
                <a:ext uri="{FF2B5EF4-FFF2-40B4-BE49-F238E27FC236}">
                  <a16:creationId xmlns:a16="http://schemas.microsoft.com/office/drawing/2014/main" id="{37941C04-54FF-A475-FB82-2E0CE53D0667}"/>
                </a:ext>
              </a:extLst>
            </p:cNvPr>
            <p:cNvSpPr txBox="1"/>
            <p:nvPr/>
          </p:nvSpPr>
          <p:spPr>
            <a:xfrm>
              <a:off x="14134107" y="18764546"/>
              <a:ext cx="794496" cy="683938"/>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FL </a:t>
              </a:r>
            </a:p>
          </p:txBody>
        </p:sp>
        <p:sp>
          <p:nvSpPr>
            <p:cNvPr id="28" name="TextBox 12">
              <a:extLst>
                <a:ext uri="{FF2B5EF4-FFF2-40B4-BE49-F238E27FC236}">
                  <a16:creationId xmlns:a16="http://schemas.microsoft.com/office/drawing/2014/main" id="{F454D65C-DAF7-F1CD-109F-6EA0FC1CD6ED}"/>
                </a:ext>
              </a:extLst>
            </p:cNvPr>
            <p:cNvSpPr txBox="1"/>
            <p:nvPr/>
          </p:nvSpPr>
          <p:spPr>
            <a:xfrm>
              <a:off x="7642259" y="16556147"/>
              <a:ext cx="832835" cy="645599"/>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MS</a:t>
              </a:r>
              <a:endParaRPr lang="en-US" sz="1600">
                <a:solidFill>
                  <a:prstClr val="black"/>
                </a:solidFill>
                <a:latin typeface="Century Gothic" panose="020F0302020204030204"/>
              </a:endParaRPr>
            </a:p>
          </p:txBody>
        </p:sp>
        <p:sp>
          <p:nvSpPr>
            <p:cNvPr id="29" name="TextBox 18">
              <a:extLst>
                <a:ext uri="{FF2B5EF4-FFF2-40B4-BE49-F238E27FC236}">
                  <a16:creationId xmlns:a16="http://schemas.microsoft.com/office/drawing/2014/main" id="{5365454B-140C-C0DF-9C4E-7C0CB60A7A66}"/>
                </a:ext>
              </a:extLst>
            </p:cNvPr>
            <p:cNvSpPr txBox="1"/>
            <p:nvPr/>
          </p:nvSpPr>
          <p:spPr>
            <a:xfrm>
              <a:off x="1317782" y="16754312"/>
              <a:ext cx="6046738" cy="5023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entury Gothic"/>
                  <a:cs typeface="Calibri"/>
                </a:rPr>
                <a:t>Map Scale: 1: 6,500,000</a:t>
              </a:r>
              <a:endParaRPr lang="en-US" sz="1400">
                <a:latin typeface="Century Gothic"/>
              </a:endParaRPr>
            </a:p>
          </p:txBody>
        </p:sp>
        <p:pic>
          <p:nvPicPr>
            <p:cNvPr id="30" name="Picture 29" descr="Shape&#10;&#10;Description automatically generated">
              <a:extLst>
                <a:ext uri="{FF2B5EF4-FFF2-40B4-BE49-F238E27FC236}">
                  <a16:creationId xmlns:a16="http://schemas.microsoft.com/office/drawing/2014/main" id="{1B730AB7-A562-9525-6EAA-465EB1BC8000}"/>
                </a:ext>
              </a:extLst>
            </p:cNvPr>
            <p:cNvPicPr>
              <a:picLocks noChangeAspect="1"/>
            </p:cNvPicPr>
            <p:nvPr/>
          </p:nvPicPr>
          <p:blipFill>
            <a:blip r:embed="rId11"/>
            <a:stretch>
              <a:fillRect/>
            </a:stretch>
          </p:blipFill>
          <p:spPr>
            <a:xfrm>
              <a:off x="5882246" y="18293835"/>
              <a:ext cx="979579" cy="761348"/>
            </a:xfrm>
            <a:prstGeom prst="rect">
              <a:avLst/>
            </a:prstGeom>
          </p:spPr>
        </p:pic>
        <p:pic>
          <p:nvPicPr>
            <p:cNvPr id="31" name="Picture 30" descr="Shape&#10;&#10;Description automatically generated">
              <a:extLst>
                <a:ext uri="{FF2B5EF4-FFF2-40B4-BE49-F238E27FC236}">
                  <a16:creationId xmlns:a16="http://schemas.microsoft.com/office/drawing/2014/main" id="{F5A18658-5FF1-E65A-C40D-6FF62D670CC7}"/>
                </a:ext>
              </a:extLst>
            </p:cNvPr>
            <p:cNvPicPr>
              <a:picLocks noChangeAspect="1"/>
            </p:cNvPicPr>
            <p:nvPr/>
          </p:nvPicPr>
          <p:blipFill>
            <a:blip r:embed="rId11"/>
            <a:stretch>
              <a:fillRect/>
            </a:stretch>
          </p:blipFill>
          <p:spPr>
            <a:xfrm>
              <a:off x="8760912" y="17849334"/>
              <a:ext cx="979579" cy="761348"/>
            </a:xfrm>
            <a:prstGeom prst="rect">
              <a:avLst/>
            </a:prstGeom>
          </p:spPr>
        </p:pic>
        <p:pic>
          <p:nvPicPr>
            <p:cNvPr id="32" name="Picture 31" descr="Shape&#10;&#10;Description automatically generated">
              <a:extLst>
                <a:ext uri="{FF2B5EF4-FFF2-40B4-BE49-F238E27FC236}">
                  <a16:creationId xmlns:a16="http://schemas.microsoft.com/office/drawing/2014/main" id="{9A0CD920-4128-4765-74E2-A5E4BA3B4FED}"/>
                </a:ext>
              </a:extLst>
            </p:cNvPr>
            <p:cNvPicPr>
              <a:picLocks noChangeAspect="1"/>
            </p:cNvPicPr>
            <p:nvPr/>
          </p:nvPicPr>
          <p:blipFill>
            <a:blip r:embed="rId11"/>
            <a:stretch>
              <a:fillRect/>
            </a:stretch>
          </p:blipFill>
          <p:spPr>
            <a:xfrm>
              <a:off x="6982912" y="20283501"/>
              <a:ext cx="979579" cy="761348"/>
            </a:xfrm>
            <a:prstGeom prst="rect">
              <a:avLst/>
            </a:prstGeom>
          </p:spPr>
        </p:pic>
      </p:grpSp>
      <p:pic>
        <p:nvPicPr>
          <p:cNvPr id="7" name="Graphic 108" descr="Badge 1 with solid fill">
            <a:extLst>
              <a:ext uri="{FF2B5EF4-FFF2-40B4-BE49-F238E27FC236}">
                <a16:creationId xmlns:a16="http://schemas.microsoft.com/office/drawing/2014/main" id="{D2CCAB07-D950-C522-E753-2E69E9467A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16605" y="19027316"/>
            <a:ext cx="722702" cy="722702"/>
          </a:xfrm>
          <a:prstGeom prst="rect">
            <a:avLst/>
          </a:prstGeom>
        </p:spPr>
      </p:pic>
      <p:pic>
        <p:nvPicPr>
          <p:cNvPr id="8" name="Picture 7" descr="Diagram, map&#10;&#10;Description automatically generated">
            <a:extLst>
              <a:ext uri="{FF2B5EF4-FFF2-40B4-BE49-F238E27FC236}">
                <a16:creationId xmlns:a16="http://schemas.microsoft.com/office/drawing/2014/main" id="{8DFCCC1C-971E-C811-1968-D776744008D6}"/>
              </a:ext>
            </a:extLst>
          </p:cNvPr>
          <p:cNvPicPr>
            <a:picLocks noChangeAspect="1"/>
          </p:cNvPicPr>
          <p:nvPr/>
        </p:nvPicPr>
        <p:blipFill rotWithShape="1">
          <a:blip r:embed="rId14"/>
          <a:srcRect t="1224" b="1224"/>
          <a:stretch/>
        </p:blipFill>
        <p:spPr>
          <a:xfrm>
            <a:off x="11816178" y="15351116"/>
            <a:ext cx="3251775" cy="2118869"/>
          </a:xfrm>
          <a:prstGeom prst="rect">
            <a:avLst/>
          </a:prstGeom>
          <a:ln>
            <a:solidFill>
              <a:schemeClr val="tx1"/>
            </a:solidFill>
          </a:ln>
        </p:spPr>
      </p:pic>
      <p:sp>
        <p:nvSpPr>
          <p:cNvPr id="9" name="Rectangle 8">
            <a:extLst>
              <a:ext uri="{FF2B5EF4-FFF2-40B4-BE49-F238E27FC236}">
                <a16:creationId xmlns:a16="http://schemas.microsoft.com/office/drawing/2014/main" id="{BE826F71-5201-F61E-9173-B5CBBFEC2B2F}"/>
              </a:ext>
            </a:extLst>
          </p:cNvPr>
          <p:cNvSpPr/>
          <p:nvPr/>
        </p:nvSpPr>
        <p:spPr>
          <a:xfrm>
            <a:off x="13259315" y="16795323"/>
            <a:ext cx="1023040" cy="5681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17">
            <a:extLst>
              <a:ext uri="{FF2B5EF4-FFF2-40B4-BE49-F238E27FC236}">
                <a16:creationId xmlns:a16="http://schemas.microsoft.com/office/drawing/2014/main" id="{887DE44D-6A4E-4D10-07D9-DBAA2CD0CC6E}"/>
              </a:ext>
            </a:extLst>
          </p:cNvPr>
          <p:cNvSpPr txBox="1"/>
          <p:nvPr/>
        </p:nvSpPr>
        <p:spPr>
          <a:xfrm>
            <a:off x="12507285" y="16060747"/>
            <a:ext cx="1853629" cy="3541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cs typeface="Calibri"/>
              </a:rPr>
              <a:t>United States</a:t>
            </a:r>
            <a:endParaRPr lang="en-US" sz="1600">
              <a:latin typeface="Century Gothic"/>
            </a:endParaRPr>
          </a:p>
        </p:txBody>
      </p:sp>
      <p:sp>
        <p:nvSpPr>
          <p:cNvPr id="11" name="Rectangle 10">
            <a:extLst>
              <a:ext uri="{FF2B5EF4-FFF2-40B4-BE49-F238E27FC236}">
                <a16:creationId xmlns:a16="http://schemas.microsoft.com/office/drawing/2014/main" id="{63DB938F-EAB3-FBD1-7E6A-45845B7CFCC5}"/>
              </a:ext>
            </a:extLst>
          </p:cNvPr>
          <p:cNvSpPr/>
          <p:nvPr/>
        </p:nvSpPr>
        <p:spPr>
          <a:xfrm>
            <a:off x="1017388" y="22707492"/>
            <a:ext cx="4032100" cy="2085168"/>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ndParaRPr>
          </a:p>
        </p:txBody>
      </p:sp>
      <p:sp>
        <p:nvSpPr>
          <p:cNvPr id="12" name="Rectangle 11">
            <a:extLst>
              <a:ext uri="{FF2B5EF4-FFF2-40B4-BE49-F238E27FC236}">
                <a16:creationId xmlns:a16="http://schemas.microsoft.com/office/drawing/2014/main" id="{338C379E-2888-5C6A-2E3C-756246E77173}"/>
              </a:ext>
            </a:extLst>
          </p:cNvPr>
          <p:cNvSpPr/>
          <p:nvPr/>
        </p:nvSpPr>
        <p:spPr>
          <a:xfrm>
            <a:off x="1269018" y="22947490"/>
            <a:ext cx="461057" cy="380369"/>
          </a:xfrm>
          <a:prstGeom prst="rect">
            <a:avLst/>
          </a:prstGeom>
          <a:solidFill>
            <a:srgbClr val="A7CBDF"/>
          </a:solidFill>
          <a:ln>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Shape&#10;&#10;Description automatically generated">
            <a:extLst>
              <a:ext uri="{FF2B5EF4-FFF2-40B4-BE49-F238E27FC236}">
                <a16:creationId xmlns:a16="http://schemas.microsoft.com/office/drawing/2014/main" id="{88E11173-08D7-CB92-48AC-979EFD2D73A3}"/>
              </a:ext>
            </a:extLst>
          </p:cNvPr>
          <p:cNvPicPr>
            <a:picLocks noChangeAspect="1"/>
          </p:cNvPicPr>
          <p:nvPr/>
        </p:nvPicPr>
        <p:blipFill>
          <a:blip r:embed="rId11"/>
          <a:stretch>
            <a:fillRect/>
          </a:stretch>
        </p:blipFill>
        <p:spPr>
          <a:xfrm>
            <a:off x="1154331" y="23483901"/>
            <a:ext cx="692032" cy="588819"/>
          </a:xfrm>
          <a:prstGeom prst="rect">
            <a:avLst/>
          </a:prstGeom>
        </p:spPr>
      </p:pic>
      <p:sp>
        <p:nvSpPr>
          <p:cNvPr id="14" name="TextBox 4">
            <a:extLst>
              <a:ext uri="{FF2B5EF4-FFF2-40B4-BE49-F238E27FC236}">
                <a16:creationId xmlns:a16="http://schemas.microsoft.com/office/drawing/2014/main" id="{5E1042CE-74A8-B798-099A-A5FC88D7F585}"/>
              </a:ext>
            </a:extLst>
          </p:cNvPr>
          <p:cNvSpPr txBox="1"/>
          <p:nvPr/>
        </p:nvSpPr>
        <p:spPr>
          <a:xfrm>
            <a:off x="1873461" y="23033604"/>
            <a:ext cx="3525549" cy="500760"/>
          </a:xfrm>
          <a:prstGeom prst="rect">
            <a:avLst/>
          </a:prstGeom>
          <a:noFill/>
          <a:ln>
            <a:noFill/>
          </a:ln>
        </p:spPr>
        <p:txBody>
          <a:bodyPr wrap="squar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kern="0">
                <a:latin typeface="Century Gothic" panose="020F0302020204030204"/>
              </a:rPr>
              <a:t>Gulf of Mexico Study</a:t>
            </a:r>
            <a:r>
              <a:rPr kumimoji="0" lang="en-US" sz="1400" b="0" i="0" u="none" strike="noStrike" kern="0" cap="none" spc="0" normalizeH="0" baseline="0" noProof="0">
                <a:ln>
                  <a:noFill/>
                </a:ln>
                <a:effectLst/>
                <a:uLnTx/>
                <a:uFillTx/>
                <a:latin typeface="Century Gothic" panose="020F0302020204030204"/>
              </a:rPr>
              <a:t> Area</a:t>
            </a:r>
          </a:p>
        </p:txBody>
      </p:sp>
      <p:sp>
        <p:nvSpPr>
          <p:cNvPr id="15" name="TextBox 4">
            <a:extLst>
              <a:ext uri="{FF2B5EF4-FFF2-40B4-BE49-F238E27FC236}">
                <a16:creationId xmlns:a16="http://schemas.microsoft.com/office/drawing/2014/main" id="{DD36BEC0-5135-D96F-8CA3-5C0B22155B1B}"/>
              </a:ext>
            </a:extLst>
          </p:cNvPr>
          <p:cNvSpPr txBox="1"/>
          <p:nvPr/>
        </p:nvSpPr>
        <p:spPr>
          <a:xfrm>
            <a:off x="1950140" y="23704547"/>
            <a:ext cx="3525549" cy="500760"/>
          </a:xfrm>
          <a:prstGeom prst="rect">
            <a:avLst/>
          </a:prstGeom>
          <a:noFill/>
          <a:ln>
            <a:noFill/>
          </a:ln>
        </p:spPr>
        <p:txBody>
          <a:bodyPr wrap="squar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kern="0">
                <a:latin typeface="Century Gothic" panose="020F0302020204030204"/>
              </a:rPr>
              <a:t>Potential Plume Location</a:t>
            </a:r>
            <a:endParaRPr lang="en-US"/>
          </a:p>
        </p:txBody>
      </p:sp>
      <p:sp>
        <p:nvSpPr>
          <p:cNvPr id="16" name="TextBox 16">
            <a:extLst>
              <a:ext uri="{FF2B5EF4-FFF2-40B4-BE49-F238E27FC236}">
                <a16:creationId xmlns:a16="http://schemas.microsoft.com/office/drawing/2014/main" id="{36654067-2FC8-CEDE-CD97-62DD7D81D814}"/>
              </a:ext>
            </a:extLst>
          </p:cNvPr>
          <p:cNvSpPr txBox="1"/>
          <p:nvPr/>
        </p:nvSpPr>
        <p:spPr>
          <a:xfrm>
            <a:off x="1338761" y="24224654"/>
            <a:ext cx="3702520" cy="69957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entury Gothic"/>
                <a:cs typeface="Calibri"/>
              </a:rPr>
              <a:t>Basemap Credits: CONANP, Esri, HERE, Garmin FAO, NOAA, USGS, EPA</a:t>
            </a:r>
            <a:endParaRPr lang="en-US">
              <a:latin typeface="Century Gothic"/>
            </a:endParaRPr>
          </a:p>
        </p:txBody>
      </p:sp>
      <p:pic>
        <p:nvPicPr>
          <p:cNvPr id="17" name="Graphic 110" descr="Badge with solid fill">
            <a:extLst>
              <a:ext uri="{FF2B5EF4-FFF2-40B4-BE49-F238E27FC236}">
                <a16:creationId xmlns:a16="http://schemas.microsoft.com/office/drawing/2014/main" id="{93B3764B-B6C3-20FA-3E34-229EEE1DBD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12280" y="21119022"/>
            <a:ext cx="684363" cy="665192"/>
          </a:xfrm>
          <a:prstGeom prst="rect">
            <a:avLst/>
          </a:prstGeom>
        </p:spPr>
      </p:pic>
      <p:pic>
        <p:nvPicPr>
          <p:cNvPr id="18" name="Graphic 114" descr="Badge 3 with solid fill">
            <a:extLst>
              <a:ext uri="{FF2B5EF4-FFF2-40B4-BE49-F238E27FC236}">
                <a16:creationId xmlns:a16="http://schemas.microsoft.com/office/drawing/2014/main" id="{6A814314-ED4A-743D-83C0-A21B4EB2B0D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963564" y="18584812"/>
            <a:ext cx="703532" cy="646023"/>
          </a:xfrm>
          <a:prstGeom prst="rect">
            <a:avLst/>
          </a:prstGeom>
        </p:spPr>
      </p:pic>
      <p:sp>
        <p:nvSpPr>
          <p:cNvPr id="19" name="TextBox 13">
            <a:extLst>
              <a:ext uri="{FF2B5EF4-FFF2-40B4-BE49-F238E27FC236}">
                <a16:creationId xmlns:a16="http://schemas.microsoft.com/office/drawing/2014/main" id="{69B59DA0-3704-DFD4-CFCB-C16FDC696F99}"/>
              </a:ext>
            </a:extLst>
          </p:cNvPr>
          <p:cNvSpPr txBox="1"/>
          <p:nvPr/>
        </p:nvSpPr>
        <p:spPr>
          <a:xfrm>
            <a:off x="14281723" y="22830578"/>
            <a:ext cx="784295" cy="542789"/>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entury Gothic" panose="020F0302020204030204"/>
              </a:rPr>
              <a:t>N</a:t>
            </a:r>
          </a:p>
        </p:txBody>
      </p:sp>
      <p:sp>
        <p:nvSpPr>
          <p:cNvPr id="20" name="Isosceles Triangle 19">
            <a:extLst>
              <a:ext uri="{FF2B5EF4-FFF2-40B4-BE49-F238E27FC236}">
                <a16:creationId xmlns:a16="http://schemas.microsoft.com/office/drawing/2014/main" id="{CA307B38-7697-B632-700A-0D2B4132D886}"/>
              </a:ext>
            </a:extLst>
          </p:cNvPr>
          <p:cNvSpPr/>
          <p:nvPr/>
        </p:nvSpPr>
        <p:spPr>
          <a:xfrm>
            <a:off x="14282864" y="23215986"/>
            <a:ext cx="310131" cy="57364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Isosceles Triangle 20">
            <a:extLst>
              <a:ext uri="{FF2B5EF4-FFF2-40B4-BE49-F238E27FC236}">
                <a16:creationId xmlns:a16="http://schemas.microsoft.com/office/drawing/2014/main" id="{B82695FB-D44A-F4C2-57AA-7CD48FFF959D}"/>
              </a:ext>
            </a:extLst>
          </p:cNvPr>
          <p:cNvSpPr/>
          <p:nvPr/>
        </p:nvSpPr>
        <p:spPr>
          <a:xfrm>
            <a:off x="14169925" y="23520486"/>
            <a:ext cx="815097" cy="655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50" name="Group 49">
            <a:extLst>
              <a:ext uri="{FF2B5EF4-FFF2-40B4-BE49-F238E27FC236}">
                <a16:creationId xmlns:a16="http://schemas.microsoft.com/office/drawing/2014/main" id="{3CDD3E45-05AB-4FA3-5B77-0310E1322E5E}"/>
              </a:ext>
            </a:extLst>
          </p:cNvPr>
          <p:cNvGrpSpPr/>
          <p:nvPr/>
        </p:nvGrpSpPr>
        <p:grpSpPr>
          <a:xfrm>
            <a:off x="1158429" y="26190728"/>
            <a:ext cx="11451648" cy="4472888"/>
            <a:chOff x="1158429" y="26190728"/>
            <a:chExt cx="11451648" cy="4472888"/>
          </a:xfrm>
        </p:grpSpPr>
        <p:sp>
          <p:nvSpPr>
            <p:cNvPr id="79" name="TextBox 2">
              <a:extLst>
                <a:ext uri="{FF2B5EF4-FFF2-40B4-BE49-F238E27FC236}">
                  <a16:creationId xmlns:a16="http://schemas.microsoft.com/office/drawing/2014/main" id="{F564212F-A078-05CE-7801-A4B2D2942265}"/>
                </a:ext>
              </a:extLst>
            </p:cNvPr>
            <p:cNvSpPr txBox="1"/>
            <p:nvPr/>
          </p:nvSpPr>
          <p:spPr>
            <a:xfrm>
              <a:off x="1372401" y="26190728"/>
              <a:ext cx="4542503"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a:solidFill>
                    <a:srgbClr val="8A5A9A"/>
                  </a:solidFill>
                  <a:latin typeface="Century Gothic" panose="020B0502020202020204" pitchFamily="34" charset="0"/>
                </a:rPr>
                <a:t>Team Members</a:t>
              </a:r>
            </a:p>
          </p:txBody>
        </p:sp>
        <p:grpSp>
          <p:nvGrpSpPr>
            <p:cNvPr id="80" name="Group 79">
              <a:extLst>
                <a:ext uri="{FF2B5EF4-FFF2-40B4-BE49-F238E27FC236}">
                  <a16:creationId xmlns:a16="http://schemas.microsoft.com/office/drawing/2014/main" id="{2696281B-26CD-0581-929D-547535093923}"/>
                </a:ext>
              </a:extLst>
            </p:cNvPr>
            <p:cNvGrpSpPr/>
            <p:nvPr/>
          </p:nvGrpSpPr>
          <p:grpSpPr>
            <a:xfrm>
              <a:off x="1158429" y="27129542"/>
              <a:ext cx="2872251" cy="3534074"/>
              <a:chOff x="1158429" y="27129542"/>
              <a:chExt cx="2872251" cy="3534074"/>
            </a:xfrm>
          </p:grpSpPr>
          <p:sp>
            <p:nvSpPr>
              <p:cNvPr id="93" name="Text Placeholder 16">
                <a:extLst>
                  <a:ext uri="{FF2B5EF4-FFF2-40B4-BE49-F238E27FC236}">
                    <a16:creationId xmlns:a16="http://schemas.microsoft.com/office/drawing/2014/main" id="{8539AD81-B69B-A50D-7336-B1F26CA40FB8}"/>
                  </a:ext>
                </a:extLst>
              </p:cNvPr>
              <p:cNvSpPr txBox="1">
                <a:spLocks/>
              </p:cNvSpPr>
              <p:nvPr/>
            </p:nvSpPr>
            <p:spPr>
              <a:xfrm>
                <a:off x="1158429" y="29415723"/>
                <a:ext cx="2872251" cy="1247893"/>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schemeClr>
                    </a:solidFill>
                    <a:latin typeface="Garamond"/>
                  </a:rPr>
                  <a:t>Ben Dahan</a:t>
                </a:r>
                <a:endParaRPr lang="en-US" b="1">
                  <a:solidFill>
                    <a:schemeClr val="tx1">
                      <a:lumMod val="75000"/>
                    </a:schemeClr>
                  </a:solidFill>
                </a:endParaRPr>
              </a:p>
              <a:p>
                <a:pPr algn="ctr">
                  <a:lnSpc>
                    <a:spcPct val="100000"/>
                  </a:lnSpc>
                  <a:spcBef>
                    <a:spcPts val="0"/>
                  </a:spcBef>
                </a:pPr>
                <a:r>
                  <a:rPr lang="en-US">
                    <a:solidFill>
                      <a:schemeClr val="tx1">
                        <a:lumMod val="75000"/>
                      </a:schemeClr>
                    </a:solidFill>
                    <a:latin typeface="Garamond" panose="02020404030301010803" pitchFamily="18" charset="0"/>
                  </a:rPr>
                  <a:t>Project Lead</a:t>
                </a:r>
              </a:p>
            </p:txBody>
          </p:sp>
          <p:pic>
            <p:nvPicPr>
              <p:cNvPr id="94" name="Picture 93" descr="Shape, circle&#10;&#10;Description automatically generated">
                <a:extLst>
                  <a:ext uri="{FF2B5EF4-FFF2-40B4-BE49-F238E27FC236}">
                    <a16:creationId xmlns:a16="http://schemas.microsoft.com/office/drawing/2014/main" id="{2F1705A4-CD99-5214-1846-27B08A621D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041" y="27129542"/>
                <a:ext cx="2103120" cy="2103120"/>
              </a:xfrm>
              <a:prstGeom prst="rect">
                <a:avLst/>
              </a:prstGeom>
            </p:spPr>
          </p:pic>
          <p:pic>
            <p:nvPicPr>
              <p:cNvPr id="95" name="Picture 94">
                <a:extLst>
                  <a:ext uri="{FF2B5EF4-FFF2-40B4-BE49-F238E27FC236}">
                    <a16:creationId xmlns:a16="http://schemas.microsoft.com/office/drawing/2014/main" id="{AC380DD9-90A4-3860-1D21-894BADBB0C5A}"/>
                  </a:ext>
                </a:extLst>
              </p:cNvPr>
              <p:cNvPicPr>
                <a:picLocks noChangeAspect="1"/>
              </p:cNvPicPr>
              <p:nvPr/>
            </p:nvPicPr>
            <p:blipFill>
              <a:blip r:embed="rId4"/>
              <a:stretch>
                <a:fillRect/>
              </a:stretch>
            </p:blipFill>
            <p:spPr>
              <a:xfrm>
                <a:off x="1795712" y="27358828"/>
                <a:ext cx="1593012" cy="1642982"/>
              </a:xfrm>
              <a:prstGeom prst="ellipse">
                <a:avLst/>
              </a:prstGeom>
            </p:spPr>
          </p:pic>
        </p:grpSp>
        <p:grpSp>
          <p:nvGrpSpPr>
            <p:cNvPr id="81" name="Group 80">
              <a:extLst>
                <a:ext uri="{FF2B5EF4-FFF2-40B4-BE49-F238E27FC236}">
                  <a16:creationId xmlns:a16="http://schemas.microsoft.com/office/drawing/2014/main" id="{087CAC8F-E7A8-E0D6-53F8-3F0E28A142BE}"/>
                </a:ext>
              </a:extLst>
            </p:cNvPr>
            <p:cNvGrpSpPr/>
            <p:nvPr/>
          </p:nvGrpSpPr>
          <p:grpSpPr>
            <a:xfrm>
              <a:off x="3927950" y="27148712"/>
              <a:ext cx="2872251" cy="3514903"/>
              <a:chOff x="3927950" y="27148712"/>
              <a:chExt cx="2872251" cy="3514903"/>
            </a:xfrm>
          </p:grpSpPr>
          <p:sp>
            <p:nvSpPr>
              <p:cNvPr id="90" name="Text Placeholder 16">
                <a:extLst>
                  <a:ext uri="{FF2B5EF4-FFF2-40B4-BE49-F238E27FC236}">
                    <a16:creationId xmlns:a16="http://schemas.microsoft.com/office/drawing/2014/main" id="{329A29EE-61CF-2611-7572-85E1A8C53F43}"/>
                  </a:ext>
                </a:extLst>
              </p:cNvPr>
              <p:cNvSpPr txBox="1">
                <a:spLocks/>
              </p:cNvSpPr>
              <p:nvPr/>
            </p:nvSpPr>
            <p:spPr>
              <a:xfrm>
                <a:off x="3927950" y="29415722"/>
                <a:ext cx="2872251" cy="1247893"/>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b="1">
                    <a:solidFill>
                      <a:schemeClr val="tx1">
                        <a:lumMod val="75000"/>
                      </a:schemeClr>
                    </a:solidFill>
                    <a:latin typeface="Garamond"/>
                  </a:rPr>
                  <a:t>Vanessa Machuca</a:t>
                </a:r>
                <a:endParaRPr lang="en-US" b="1">
                  <a:solidFill>
                    <a:schemeClr val="tx1">
                      <a:lumMod val="75000"/>
                    </a:schemeClr>
                  </a:solidFill>
                </a:endParaRPr>
              </a:p>
            </p:txBody>
          </p:sp>
          <p:pic>
            <p:nvPicPr>
              <p:cNvPr id="91" name="Picture 90" descr="Shape, circle&#10;&#10;Description automatically generated">
                <a:extLst>
                  <a:ext uri="{FF2B5EF4-FFF2-40B4-BE49-F238E27FC236}">
                    <a16:creationId xmlns:a16="http://schemas.microsoft.com/office/drawing/2014/main" id="{76972F2D-6335-5FDD-4687-8E54AB027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821" y="27148712"/>
                <a:ext cx="2103120" cy="2103120"/>
              </a:xfrm>
              <a:prstGeom prst="rect">
                <a:avLst/>
              </a:prstGeom>
            </p:spPr>
          </p:pic>
          <p:pic>
            <p:nvPicPr>
              <p:cNvPr id="92" name="Picture 91" descr="A picture containing person, tree, outdoor, person&#10;&#10;Description automatically generated">
                <a:extLst>
                  <a:ext uri="{FF2B5EF4-FFF2-40B4-BE49-F238E27FC236}">
                    <a16:creationId xmlns:a16="http://schemas.microsoft.com/office/drawing/2014/main" id="{D4516BCA-43EF-D722-DDD2-9175E5C98EFB}"/>
                  </a:ext>
                </a:extLst>
              </p:cNvPr>
              <p:cNvPicPr>
                <a:picLocks noChangeAspect="1"/>
              </p:cNvPicPr>
              <p:nvPr/>
            </p:nvPicPr>
            <p:blipFill>
              <a:blip r:embed="rId5"/>
              <a:stretch>
                <a:fillRect/>
              </a:stretch>
            </p:blipFill>
            <p:spPr>
              <a:xfrm>
                <a:off x="4517824" y="27367990"/>
                <a:ext cx="1593012" cy="1663000"/>
              </a:xfrm>
              <a:prstGeom prst="ellipse">
                <a:avLst/>
              </a:prstGeom>
            </p:spPr>
          </p:pic>
        </p:grpSp>
        <p:grpSp>
          <p:nvGrpSpPr>
            <p:cNvPr id="82" name="Group 81">
              <a:extLst>
                <a:ext uri="{FF2B5EF4-FFF2-40B4-BE49-F238E27FC236}">
                  <a16:creationId xmlns:a16="http://schemas.microsoft.com/office/drawing/2014/main" id="{C371B762-9204-C978-95F2-D3A34A24CBB7}"/>
                </a:ext>
              </a:extLst>
            </p:cNvPr>
            <p:cNvGrpSpPr/>
            <p:nvPr/>
          </p:nvGrpSpPr>
          <p:grpSpPr>
            <a:xfrm>
              <a:off x="9607917" y="27148712"/>
              <a:ext cx="3002160" cy="3501723"/>
              <a:chOff x="9607917" y="27148712"/>
              <a:chExt cx="3002160" cy="3501723"/>
            </a:xfrm>
          </p:grpSpPr>
          <p:sp>
            <p:nvSpPr>
              <p:cNvPr id="87" name="Text Placeholder 16">
                <a:extLst>
                  <a:ext uri="{FF2B5EF4-FFF2-40B4-BE49-F238E27FC236}">
                    <a16:creationId xmlns:a16="http://schemas.microsoft.com/office/drawing/2014/main" id="{4DEAB301-A174-DC1A-A3FA-EE7567674CE7}"/>
                  </a:ext>
                </a:extLst>
              </p:cNvPr>
              <p:cNvSpPr txBox="1">
                <a:spLocks/>
              </p:cNvSpPr>
              <p:nvPr/>
            </p:nvSpPr>
            <p:spPr>
              <a:xfrm>
                <a:off x="9607917" y="29402542"/>
                <a:ext cx="3002160" cy="1247893"/>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b="1" err="1">
                    <a:solidFill>
                      <a:schemeClr val="tx1">
                        <a:lumMod val="75000"/>
                      </a:schemeClr>
                    </a:solidFill>
                    <a:latin typeface="Garamond"/>
                  </a:rPr>
                  <a:t>Melodi</a:t>
                </a:r>
                <a:r>
                  <a:rPr lang="en-US" b="1">
                    <a:solidFill>
                      <a:schemeClr val="tx1">
                        <a:lumMod val="75000"/>
                      </a:schemeClr>
                    </a:solidFill>
                    <a:latin typeface="Garamond"/>
                  </a:rPr>
                  <a:t> Hess</a:t>
                </a:r>
                <a:endParaRPr lang="en-US" b="1">
                  <a:solidFill>
                    <a:schemeClr val="tx1">
                      <a:lumMod val="75000"/>
                    </a:schemeClr>
                  </a:solidFill>
                </a:endParaRPr>
              </a:p>
            </p:txBody>
          </p:sp>
          <p:pic>
            <p:nvPicPr>
              <p:cNvPr id="88" name="Picture 87" descr="Shape, circle&#10;&#10;Description automatically generated">
                <a:extLst>
                  <a:ext uri="{FF2B5EF4-FFF2-40B4-BE49-F238E27FC236}">
                    <a16:creationId xmlns:a16="http://schemas.microsoft.com/office/drawing/2014/main" id="{7C2D5F1A-A1FD-3128-E1C0-811F39E77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437" y="27148712"/>
                <a:ext cx="2103120" cy="2103120"/>
              </a:xfrm>
              <a:prstGeom prst="rect">
                <a:avLst/>
              </a:prstGeom>
            </p:spPr>
          </p:pic>
          <p:pic>
            <p:nvPicPr>
              <p:cNvPr id="89" name="Picture 88">
                <a:extLst>
                  <a:ext uri="{FF2B5EF4-FFF2-40B4-BE49-F238E27FC236}">
                    <a16:creationId xmlns:a16="http://schemas.microsoft.com/office/drawing/2014/main" id="{4872EC8E-7366-919E-51EA-D2F91ACAC4B5}"/>
                  </a:ext>
                </a:extLst>
              </p:cNvPr>
              <p:cNvPicPr>
                <a:picLocks noChangeAspect="1"/>
              </p:cNvPicPr>
              <p:nvPr/>
            </p:nvPicPr>
            <p:blipFill>
              <a:blip r:embed="rId6"/>
              <a:stretch>
                <a:fillRect/>
              </a:stretch>
            </p:blipFill>
            <p:spPr>
              <a:xfrm>
                <a:off x="10307107" y="27358828"/>
                <a:ext cx="1593012" cy="1642982"/>
              </a:xfrm>
              <a:prstGeom prst="ellipse">
                <a:avLst/>
              </a:prstGeom>
            </p:spPr>
          </p:pic>
        </p:grpSp>
        <p:grpSp>
          <p:nvGrpSpPr>
            <p:cNvPr id="83" name="Group 82">
              <a:extLst>
                <a:ext uri="{FF2B5EF4-FFF2-40B4-BE49-F238E27FC236}">
                  <a16:creationId xmlns:a16="http://schemas.microsoft.com/office/drawing/2014/main" id="{CBE7DB45-2581-D0DF-4AB9-D679DE9A1B7C}"/>
                </a:ext>
              </a:extLst>
            </p:cNvPr>
            <p:cNvGrpSpPr/>
            <p:nvPr/>
          </p:nvGrpSpPr>
          <p:grpSpPr>
            <a:xfrm>
              <a:off x="6817357" y="27148712"/>
              <a:ext cx="3002160" cy="3514904"/>
              <a:chOff x="6817357" y="27148712"/>
              <a:chExt cx="3002160" cy="3514904"/>
            </a:xfrm>
          </p:grpSpPr>
          <p:sp>
            <p:nvSpPr>
              <p:cNvPr id="84" name="Text Placeholder 16">
                <a:extLst>
                  <a:ext uri="{FF2B5EF4-FFF2-40B4-BE49-F238E27FC236}">
                    <a16:creationId xmlns:a16="http://schemas.microsoft.com/office/drawing/2014/main" id="{A557E02D-7CC7-CDDE-FB38-43374F86BD6A}"/>
                  </a:ext>
                </a:extLst>
              </p:cNvPr>
              <p:cNvSpPr txBox="1">
                <a:spLocks/>
              </p:cNvSpPr>
              <p:nvPr/>
            </p:nvSpPr>
            <p:spPr>
              <a:xfrm>
                <a:off x="6817357" y="29415723"/>
                <a:ext cx="3002160" cy="1247893"/>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b="1">
                    <a:solidFill>
                      <a:schemeClr val="tx1">
                        <a:lumMod val="75000"/>
                      </a:schemeClr>
                    </a:solidFill>
                    <a:latin typeface="Garamond"/>
                  </a:rPr>
                  <a:t>Rene Castillo</a:t>
                </a:r>
                <a:endParaRPr lang="en-US" b="1">
                  <a:solidFill>
                    <a:schemeClr val="tx1">
                      <a:lumMod val="75000"/>
                    </a:schemeClr>
                  </a:solidFill>
                </a:endParaRPr>
              </a:p>
            </p:txBody>
          </p:sp>
          <p:pic>
            <p:nvPicPr>
              <p:cNvPr id="85" name="Picture 84" descr="Shape, circle&#10;&#10;Description automatically generated">
                <a:extLst>
                  <a:ext uri="{FF2B5EF4-FFF2-40B4-BE49-F238E27FC236}">
                    <a16:creationId xmlns:a16="http://schemas.microsoft.com/office/drawing/2014/main" id="{A2E6BDDB-83E0-4846-A067-6E1681A5F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129" y="27148712"/>
                <a:ext cx="2103120" cy="2103120"/>
              </a:xfrm>
              <a:prstGeom prst="rect">
                <a:avLst/>
              </a:prstGeom>
            </p:spPr>
          </p:pic>
          <p:pic>
            <p:nvPicPr>
              <p:cNvPr id="86" name="Picture 85" descr="A picture containing outdoor, person, yellow&#10;&#10;Description automatically generated">
                <a:extLst>
                  <a:ext uri="{FF2B5EF4-FFF2-40B4-BE49-F238E27FC236}">
                    <a16:creationId xmlns:a16="http://schemas.microsoft.com/office/drawing/2014/main" id="{EFC1DED9-6277-20AD-00B7-C75E698BBB55}"/>
                  </a:ext>
                </a:extLst>
              </p:cNvPr>
              <p:cNvPicPr>
                <a:picLocks noChangeAspect="1"/>
              </p:cNvPicPr>
              <p:nvPr/>
            </p:nvPicPr>
            <p:blipFill>
              <a:blip r:embed="rId7"/>
              <a:stretch>
                <a:fillRect/>
              </a:stretch>
            </p:blipFill>
            <p:spPr>
              <a:xfrm>
                <a:off x="7412465" y="27377998"/>
                <a:ext cx="1593012" cy="1642982"/>
              </a:xfrm>
              <a:prstGeom prst="ellipse">
                <a:avLst/>
              </a:prstGeom>
            </p:spPr>
          </p:pic>
        </p:grpSp>
      </p:grpSp>
      <p:pic>
        <p:nvPicPr>
          <p:cNvPr id="51" name="Graphic 109" descr="Badge 1 outline">
            <a:extLst>
              <a:ext uri="{FF2B5EF4-FFF2-40B4-BE49-F238E27FC236}">
                <a16:creationId xmlns:a16="http://schemas.microsoft.com/office/drawing/2014/main" id="{DE93BD48-2132-F2FE-CA90-68B76F2C97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95333" y="16114503"/>
            <a:ext cx="1259456" cy="1240286"/>
          </a:xfrm>
          <a:prstGeom prst="rect">
            <a:avLst/>
          </a:prstGeom>
        </p:spPr>
      </p:pic>
      <p:grpSp>
        <p:nvGrpSpPr>
          <p:cNvPr id="52" name="Group 51">
            <a:extLst>
              <a:ext uri="{FF2B5EF4-FFF2-40B4-BE49-F238E27FC236}">
                <a16:creationId xmlns:a16="http://schemas.microsoft.com/office/drawing/2014/main" id="{2248EFEB-487B-9104-C192-A7ABEDD61CC8}"/>
              </a:ext>
            </a:extLst>
          </p:cNvPr>
          <p:cNvGrpSpPr/>
          <p:nvPr/>
        </p:nvGrpSpPr>
        <p:grpSpPr>
          <a:xfrm>
            <a:off x="1222456" y="15495672"/>
            <a:ext cx="13976524" cy="9435921"/>
            <a:chOff x="1222456" y="15495672"/>
            <a:chExt cx="13976524" cy="9435921"/>
          </a:xfrm>
        </p:grpSpPr>
        <p:pic>
          <p:nvPicPr>
            <p:cNvPr id="68" name="Picture 67" descr="Map&#10;&#10;Description automatically generated">
              <a:extLst>
                <a:ext uri="{FF2B5EF4-FFF2-40B4-BE49-F238E27FC236}">
                  <a16:creationId xmlns:a16="http://schemas.microsoft.com/office/drawing/2014/main" id="{88C6E6B9-2CA1-EE44-9CC1-9D8D6FD3E8C2}"/>
                </a:ext>
              </a:extLst>
            </p:cNvPr>
            <p:cNvPicPr>
              <a:picLocks noChangeAspect="1"/>
            </p:cNvPicPr>
            <p:nvPr/>
          </p:nvPicPr>
          <p:blipFill rotWithShape="1">
            <a:blip r:embed="rId10"/>
            <a:srcRect l="104" r="-162" b="12408"/>
            <a:stretch/>
          </p:blipFill>
          <p:spPr>
            <a:xfrm>
              <a:off x="1222456" y="15495672"/>
              <a:ext cx="13976524" cy="9435921"/>
            </a:xfrm>
            <a:prstGeom prst="rect">
              <a:avLst/>
            </a:prstGeom>
            <a:ln>
              <a:solidFill>
                <a:schemeClr val="tx1"/>
              </a:solidFill>
            </a:ln>
          </p:spPr>
        </p:pic>
        <p:sp>
          <p:nvSpPr>
            <p:cNvPr id="69" name="TextBox 7">
              <a:extLst>
                <a:ext uri="{FF2B5EF4-FFF2-40B4-BE49-F238E27FC236}">
                  <a16:creationId xmlns:a16="http://schemas.microsoft.com/office/drawing/2014/main" id="{EC520C0B-73C6-188E-3FC5-115BBCDD7CEF}"/>
                </a:ext>
              </a:extLst>
            </p:cNvPr>
            <p:cNvSpPr txBox="1"/>
            <p:nvPr/>
          </p:nvSpPr>
          <p:spPr>
            <a:xfrm>
              <a:off x="1463627" y="16124719"/>
              <a:ext cx="6366245" cy="5023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entury Gothic"/>
                </a:rPr>
                <a:t>0               250              500 Kilometers</a:t>
              </a:r>
              <a:endParaRPr lang="en-US">
                <a:latin typeface="Century Gothic"/>
              </a:endParaRPr>
            </a:p>
          </p:txBody>
        </p:sp>
        <p:sp>
          <p:nvSpPr>
            <p:cNvPr id="70" name="TextBox 5">
              <a:extLst>
                <a:ext uri="{FF2B5EF4-FFF2-40B4-BE49-F238E27FC236}">
                  <a16:creationId xmlns:a16="http://schemas.microsoft.com/office/drawing/2014/main" id="{3B46AB15-EA61-0AC3-0483-8B3E12DB1D8F}"/>
                </a:ext>
              </a:extLst>
            </p:cNvPr>
            <p:cNvSpPr txBox="1"/>
            <p:nvPr/>
          </p:nvSpPr>
          <p:spPr>
            <a:xfrm>
              <a:off x="9674019" y="16126475"/>
              <a:ext cx="832835" cy="645599"/>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rPr>
                <a:t>AL</a:t>
              </a:r>
              <a:r>
                <a:rPr lang="en-US" sz="1600">
                  <a:latin typeface="Garamond"/>
                </a:rPr>
                <a:t> </a:t>
              </a:r>
              <a:endParaRPr lang="en-US" sz="1600">
                <a:latin typeface="Century Gothic" panose="020F0302020204030204"/>
              </a:endParaRPr>
            </a:p>
          </p:txBody>
        </p:sp>
        <p:sp>
          <p:nvSpPr>
            <p:cNvPr id="71" name="TextBox 6">
              <a:extLst>
                <a:ext uri="{FF2B5EF4-FFF2-40B4-BE49-F238E27FC236}">
                  <a16:creationId xmlns:a16="http://schemas.microsoft.com/office/drawing/2014/main" id="{286B415D-F5B6-689E-E1A1-F697B908F207}"/>
                </a:ext>
              </a:extLst>
            </p:cNvPr>
            <p:cNvSpPr txBox="1"/>
            <p:nvPr/>
          </p:nvSpPr>
          <p:spPr>
            <a:xfrm>
              <a:off x="1787315" y="18276669"/>
              <a:ext cx="877835" cy="638784"/>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TX</a:t>
              </a:r>
              <a:endParaRPr lang="en-US" sz="1600">
                <a:solidFill>
                  <a:prstClr val="black"/>
                </a:solidFill>
                <a:latin typeface="Century Gothic" panose="020F0302020204030204"/>
              </a:endParaRPr>
            </a:p>
          </p:txBody>
        </p:sp>
        <p:sp>
          <p:nvSpPr>
            <p:cNvPr id="72" name="TextBox 9">
              <a:extLst>
                <a:ext uri="{FF2B5EF4-FFF2-40B4-BE49-F238E27FC236}">
                  <a16:creationId xmlns:a16="http://schemas.microsoft.com/office/drawing/2014/main" id="{21D54CE5-B859-B2BA-2D43-8D756C31B98A}"/>
                </a:ext>
              </a:extLst>
            </p:cNvPr>
            <p:cNvSpPr txBox="1"/>
            <p:nvPr/>
          </p:nvSpPr>
          <p:spPr>
            <a:xfrm>
              <a:off x="5188736" y="17234078"/>
              <a:ext cx="832835" cy="638784"/>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LA</a:t>
              </a:r>
              <a:r>
                <a:rPr lang="en-US">
                  <a:latin typeface="Century Gothic" panose="020F0302020204030204"/>
                </a:rPr>
                <a:t> </a:t>
              </a:r>
              <a:endParaRPr lang="en-US">
                <a:solidFill>
                  <a:prstClr val="black"/>
                </a:solidFill>
                <a:latin typeface="Century Gothic" panose="020F0302020204030204"/>
              </a:endParaRPr>
            </a:p>
          </p:txBody>
        </p:sp>
        <p:sp>
          <p:nvSpPr>
            <p:cNvPr id="73" name="TextBox 10">
              <a:extLst>
                <a:ext uri="{FF2B5EF4-FFF2-40B4-BE49-F238E27FC236}">
                  <a16:creationId xmlns:a16="http://schemas.microsoft.com/office/drawing/2014/main" id="{37941C04-54FF-A475-FB82-2E0CE53D0667}"/>
                </a:ext>
              </a:extLst>
            </p:cNvPr>
            <p:cNvSpPr txBox="1"/>
            <p:nvPr/>
          </p:nvSpPr>
          <p:spPr>
            <a:xfrm>
              <a:off x="14276982" y="18907421"/>
              <a:ext cx="794496" cy="683938"/>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FL </a:t>
              </a:r>
            </a:p>
          </p:txBody>
        </p:sp>
        <p:sp>
          <p:nvSpPr>
            <p:cNvPr id="74" name="TextBox 12">
              <a:extLst>
                <a:ext uri="{FF2B5EF4-FFF2-40B4-BE49-F238E27FC236}">
                  <a16:creationId xmlns:a16="http://schemas.microsoft.com/office/drawing/2014/main" id="{F454D65C-DAF7-F1CD-109F-6EA0FC1CD6ED}"/>
                </a:ext>
              </a:extLst>
            </p:cNvPr>
            <p:cNvSpPr txBox="1"/>
            <p:nvPr/>
          </p:nvSpPr>
          <p:spPr>
            <a:xfrm>
              <a:off x="7785134" y="16699022"/>
              <a:ext cx="832835" cy="645599"/>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MS</a:t>
              </a:r>
              <a:endParaRPr lang="en-US" sz="1600">
                <a:solidFill>
                  <a:prstClr val="black"/>
                </a:solidFill>
                <a:latin typeface="Century Gothic" panose="020F0302020204030204"/>
              </a:endParaRPr>
            </a:p>
          </p:txBody>
        </p:sp>
        <p:sp>
          <p:nvSpPr>
            <p:cNvPr id="75" name="TextBox 18">
              <a:extLst>
                <a:ext uri="{FF2B5EF4-FFF2-40B4-BE49-F238E27FC236}">
                  <a16:creationId xmlns:a16="http://schemas.microsoft.com/office/drawing/2014/main" id="{5365454B-140C-C0DF-9C4E-7C0CB60A7A66}"/>
                </a:ext>
              </a:extLst>
            </p:cNvPr>
            <p:cNvSpPr txBox="1"/>
            <p:nvPr/>
          </p:nvSpPr>
          <p:spPr>
            <a:xfrm>
              <a:off x="1460657" y="16897187"/>
              <a:ext cx="6046738" cy="5023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entury Gothic"/>
                  <a:cs typeface="Calibri"/>
                </a:rPr>
                <a:t>Map Scale: 1: 6,500,000</a:t>
              </a:r>
              <a:endParaRPr lang="en-US" sz="1400">
                <a:latin typeface="Century Gothic"/>
              </a:endParaRPr>
            </a:p>
          </p:txBody>
        </p:sp>
        <p:pic>
          <p:nvPicPr>
            <p:cNvPr id="76" name="Picture 75" descr="Shape&#10;&#10;Description automatically generated">
              <a:extLst>
                <a:ext uri="{FF2B5EF4-FFF2-40B4-BE49-F238E27FC236}">
                  <a16:creationId xmlns:a16="http://schemas.microsoft.com/office/drawing/2014/main" id="{1B730AB7-A562-9525-6EAA-465EB1BC8000}"/>
                </a:ext>
              </a:extLst>
            </p:cNvPr>
            <p:cNvPicPr>
              <a:picLocks noChangeAspect="1"/>
            </p:cNvPicPr>
            <p:nvPr/>
          </p:nvPicPr>
          <p:blipFill>
            <a:blip r:embed="rId11"/>
            <a:stretch>
              <a:fillRect/>
            </a:stretch>
          </p:blipFill>
          <p:spPr>
            <a:xfrm>
              <a:off x="6025121" y="18436710"/>
              <a:ext cx="979579" cy="761348"/>
            </a:xfrm>
            <a:prstGeom prst="rect">
              <a:avLst/>
            </a:prstGeom>
          </p:spPr>
        </p:pic>
        <p:pic>
          <p:nvPicPr>
            <p:cNvPr id="77" name="Picture 76" descr="Shape&#10;&#10;Description automatically generated">
              <a:extLst>
                <a:ext uri="{FF2B5EF4-FFF2-40B4-BE49-F238E27FC236}">
                  <a16:creationId xmlns:a16="http://schemas.microsoft.com/office/drawing/2014/main" id="{F5A18658-5FF1-E65A-C40D-6FF62D670CC7}"/>
                </a:ext>
              </a:extLst>
            </p:cNvPr>
            <p:cNvPicPr>
              <a:picLocks noChangeAspect="1"/>
            </p:cNvPicPr>
            <p:nvPr/>
          </p:nvPicPr>
          <p:blipFill>
            <a:blip r:embed="rId11"/>
            <a:stretch>
              <a:fillRect/>
            </a:stretch>
          </p:blipFill>
          <p:spPr>
            <a:xfrm>
              <a:off x="8903787" y="17992209"/>
              <a:ext cx="979579" cy="761348"/>
            </a:xfrm>
            <a:prstGeom prst="rect">
              <a:avLst/>
            </a:prstGeom>
          </p:spPr>
        </p:pic>
        <p:pic>
          <p:nvPicPr>
            <p:cNvPr id="78" name="Picture 77" descr="Shape&#10;&#10;Description automatically generated">
              <a:extLst>
                <a:ext uri="{FF2B5EF4-FFF2-40B4-BE49-F238E27FC236}">
                  <a16:creationId xmlns:a16="http://schemas.microsoft.com/office/drawing/2014/main" id="{9A0CD920-4128-4765-74E2-A5E4BA3B4FED}"/>
                </a:ext>
              </a:extLst>
            </p:cNvPr>
            <p:cNvPicPr>
              <a:picLocks noChangeAspect="1"/>
            </p:cNvPicPr>
            <p:nvPr/>
          </p:nvPicPr>
          <p:blipFill>
            <a:blip r:embed="rId11"/>
            <a:stretch>
              <a:fillRect/>
            </a:stretch>
          </p:blipFill>
          <p:spPr>
            <a:xfrm>
              <a:off x="7125787" y="20426376"/>
              <a:ext cx="979579" cy="761348"/>
            </a:xfrm>
            <a:prstGeom prst="rect">
              <a:avLst/>
            </a:prstGeom>
          </p:spPr>
        </p:pic>
      </p:grpSp>
      <p:pic>
        <p:nvPicPr>
          <p:cNvPr id="53" name="Graphic 108" descr="Badge 1 with solid fill">
            <a:extLst>
              <a:ext uri="{FF2B5EF4-FFF2-40B4-BE49-F238E27FC236}">
                <a16:creationId xmlns:a16="http://schemas.microsoft.com/office/drawing/2014/main" id="{D2CCAB07-D950-C522-E753-2E69E9467A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9480" y="19170191"/>
            <a:ext cx="722702" cy="722702"/>
          </a:xfrm>
          <a:prstGeom prst="rect">
            <a:avLst/>
          </a:prstGeom>
        </p:spPr>
      </p:pic>
      <p:pic>
        <p:nvPicPr>
          <p:cNvPr id="54" name="Picture 53" descr="Diagram, map&#10;&#10;Description automatically generated">
            <a:extLst>
              <a:ext uri="{FF2B5EF4-FFF2-40B4-BE49-F238E27FC236}">
                <a16:creationId xmlns:a16="http://schemas.microsoft.com/office/drawing/2014/main" id="{8DFCCC1C-971E-C811-1968-D776744008D6}"/>
              </a:ext>
            </a:extLst>
          </p:cNvPr>
          <p:cNvPicPr>
            <a:picLocks noChangeAspect="1"/>
          </p:cNvPicPr>
          <p:nvPr/>
        </p:nvPicPr>
        <p:blipFill rotWithShape="1">
          <a:blip r:embed="rId14"/>
          <a:srcRect t="1224" b="1224"/>
          <a:stretch/>
        </p:blipFill>
        <p:spPr>
          <a:xfrm>
            <a:off x="11959053" y="15493991"/>
            <a:ext cx="3251775" cy="2118869"/>
          </a:xfrm>
          <a:prstGeom prst="rect">
            <a:avLst/>
          </a:prstGeom>
          <a:ln>
            <a:solidFill>
              <a:schemeClr val="tx1"/>
            </a:solidFill>
          </a:ln>
        </p:spPr>
      </p:pic>
      <p:sp>
        <p:nvSpPr>
          <p:cNvPr id="55" name="Rectangle 54">
            <a:extLst>
              <a:ext uri="{FF2B5EF4-FFF2-40B4-BE49-F238E27FC236}">
                <a16:creationId xmlns:a16="http://schemas.microsoft.com/office/drawing/2014/main" id="{BE826F71-5201-F61E-9173-B5CBBFEC2B2F}"/>
              </a:ext>
            </a:extLst>
          </p:cNvPr>
          <p:cNvSpPr/>
          <p:nvPr/>
        </p:nvSpPr>
        <p:spPr>
          <a:xfrm>
            <a:off x="13402190" y="16938198"/>
            <a:ext cx="1023040" cy="5681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TextBox 17">
            <a:extLst>
              <a:ext uri="{FF2B5EF4-FFF2-40B4-BE49-F238E27FC236}">
                <a16:creationId xmlns:a16="http://schemas.microsoft.com/office/drawing/2014/main" id="{887DE44D-6A4E-4D10-07D9-DBAA2CD0CC6E}"/>
              </a:ext>
            </a:extLst>
          </p:cNvPr>
          <p:cNvSpPr txBox="1"/>
          <p:nvPr/>
        </p:nvSpPr>
        <p:spPr>
          <a:xfrm>
            <a:off x="12650160" y="16203622"/>
            <a:ext cx="1853629" cy="3541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cs typeface="Calibri"/>
              </a:rPr>
              <a:t>United States</a:t>
            </a:r>
            <a:endParaRPr lang="en-US" sz="1600">
              <a:latin typeface="Century Gothic"/>
            </a:endParaRPr>
          </a:p>
        </p:txBody>
      </p:sp>
      <p:sp>
        <p:nvSpPr>
          <p:cNvPr id="57" name="Rectangle 56">
            <a:extLst>
              <a:ext uri="{FF2B5EF4-FFF2-40B4-BE49-F238E27FC236}">
                <a16:creationId xmlns:a16="http://schemas.microsoft.com/office/drawing/2014/main" id="{63DB938F-EAB3-FBD1-7E6A-45845B7CFCC5}"/>
              </a:ext>
            </a:extLst>
          </p:cNvPr>
          <p:cNvSpPr/>
          <p:nvPr/>
        </p:nvSpPr>
        <p:spPr>
          <a:xfrm>
            <a:off x="1160263" y="22850367"/>
            <a:ext cx="4032100" cy="2085168"/>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ndParaRPr>
          </a:p>
        </p:txBody>
      </p:sp>
      <p:sp>
        <p:nvSpPr>
          <p:cNvPr id="58" name="Rectangle 57">
            <a:extLst>
              <a:ext uri="{FF2B5EF4-FFF2-40B4-BE49-F238E27FC236}">
                <a16:creationId xmlns:a16="http://schemas.microsoft.com/office/drawing/2014/main" id="{338C379E-2888-5C6A-2E3C-756246E77173}"/>
              </a:ext>
            </a:extLst>
          </p:cNvPr>
          <p:cNvSpPr/>
          <p:nvPr/>
        </p:nvSpPr>
        <p:spPr>
          <a:xfrm>
            <a:off x="1411893" y="23090365"/>
            <a:ext cx="461057" cy="380369"/>
          </a:xfrm>
          <a:prstGeom prst="rect">
            <a:avLst/>
          </a:prstGeom>
          <a:solidFill>
            <a:srgbClr val="A7CBDF"/>
          </a:solidFill>
          <a:ln>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59" name="Picture 58" descr="Shape&#10;&#10;Description automatically generated">
            <a:extLst>
              <a:ext uri="{FF2B5EF4-FFF2-40B4-BE49-F238E27FC236}">
                <a16:creationId xmlns:a16="http://schemas.microsoft.com/office/drawing/2014/main" id="{88E11173-08D7-CB92-48AC-979EFD2D73A3}"/>
              </a:ext>
            </a:extLst>
          </p:cNvPr>
          <p:cNvPicPr>
            <a:picLocks noChangeAspect="1"/>
          </p:cNvPicPr>
          <p:nvPr/>
        </p:nvPicPr>
        <p:blipFill>
          <a:blip r:embed="rId11"/>
          <a:stretch>
            <a:fillRect/>
          </a:stretch>
        </p:blipFill>
        <p:spPr>
          <a:xfrm>
            <a:off x="1297206" y="23626776"/>
            <a:ext cx="692032" cy="588819"/>
          </a:xfrm>
          <a:prstGeom prst="rect">
            <a:avLst/>
          </a:prstGeom>
        </p:spPr>
      </p:pic>
      <p:sp>
        <p:nvSpPr>
          <p:cNvPr id="60" name="TextBox 4">
            <a:extLst>
              <a:ext uri="{FF2B5EF4-FFF2-40B4-BE49-F238E27FC236}">
                <a16:creationId xmlns:a16="http://schemas.microsoft.com/office/drawing/2014/main" id="{5E1042CE-74A8-B798-099A-A5FC88D7F585}"/>
              </a:ext>
            </a:extLst>
          </p:cNvPr>
          <p:cNvSpPr txBox="1"/>
          <p:nvPr/>
        </p:nvSpPr>
        <p:spPr>
          <a:xfrm>
            <a:off x="2016336" y="23176479"/>
            <a:ext cx="3525549" cy="500760"/>
          </a:xfrm>
          <a:prstGeom prst="rect">
            <a:avLst/>
          </a:prstGeom>
          <a:noFill/>
          <a:ln>
            <a:noFill/>
          </a:ln>
        </p:spPr>
        <p:txBody>
          <a:bodyPr wrap="squar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kern="0">
                <a:latin typeface="Century Gothic" panose="020F0302020204030204"/>
              </a:rPr>
              <a:t>Gulf of Mexico Study</a:t>
            </a:r>
            <a:r>
              <a:rPr kumimoji="0" lang="en-US" sz="1400" b="0" i="0" u="none" strike="noStrike" kern="0" cap="none" spc="0" normalizeH="0" baseline="0" noProof="0">
                <a:ln>
                  <a:noFill/>
                </a:ln>
                <a:effectLst/>
                <a:uLnTx/>
                <a:uFillTx/>
                <a:latin typeface="Century Gothic" panose="020F0302020204030204"/>
              </a:rPr>
              <a:t> Area</a:t>
            </a:r>
          </a:p>
        </p:txBody>
      </p:sp>
      <p:sp>
        <p:nvSpPr>
          <p:cNvPr id="61" name="TextBox 4">
            <a:extLst>
              <a:ext uri="{FF2B5EF4-FFF2-40B4-BE49-F238E27FC236}">
                <a16:creationId xmlns:a16="http://schemas.microsoft.com/office/drawing/2014/main" id="{DD36BEC0-5135-D96F-8CA3-5C0B22155B1B}"/>
              </a:ext>
            </a:extLst>
          </p:cNvPr>
          <p:cNvSpPr txBox="1"/>
          <p:nvPr/>
        </p:nvSpPr>
        <p:spPr>
          <a:xfrm>
            <a:off x="2093015" y="23847422"/>
            <a:ext cx="3525549" cy="500760"/>
          </a:xfrm>
          <a:prstGeom prst="rect">
            <a:avLst/>
          </a:prstGeom>
          <a:noFill/>
          <a:ln>
            <a:noFill/>
          </a:ln>
        </p:spPr>
        <p:txBody>
          <a:bodyPr wrap="squar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kern="0">
                <a:latin typeface="Century Gothic" panose="020F0302020204030204"/>
              </a:rPr>
              <a:t>Potential Plume Location</a:t>
            </a:r>
            <a:endParaRPr lang="en-US"/>
          </a:p>
        </p:txBody>
      </p:sp>
      <p:sp>
        <p:nvSpPr>
          <p:cNvPr id="62" name="TextBox 16">
            <a:extLst>
              <a:ext uri="{FF2B5EF4-FFF2-40B4-BE49-F238E27FC236}">
                <a16:creationId xmlns:a16="http://schemas.microsoft.com/office/drawing/2014/main" id="{36654067-2FC8-CEDE-CD97-62DD7D81D814}"/>
              </a:ext>
            </a:extLst>
          </p:cNvPr>
          <p:cNvSpPr txBox="1"/>
          <p:nvPr/>
        </p:nvSpPr>
        <p:spPr>
          <a:xfrm>
            <a:off x="1481636" y="24367529"/>
            <a:ext cx="3702520" cy="69957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entury Gothic"/>
                <a:cs typeface="Calibri"/>
              </a:rPr>
              <a:t>Basemap Credits: CONANP, Esri, HERE, Garmin FAO, NOAA, USGS, EPA</a:t>
            </a:r>
            <a:endParaRPr lang="en-US">
              <a:latin typeface="Century Gothic"/>
            </a:endParaRPr>
          </a:p>
        </p:txBody>
      </p:sp>
      <p:pic>
        <p:nvPicPr>
          <p:cNvPr id="63" name="Graphic 110" descr="Badge with solid fill">
            <a:extLst>
              <a:ext uri="{FF2B5EF4-FFF2-40B4-BE49-F238E27FC236}">
                <a16:creationId xmlns:a16="http://schemas.microsoft.com/office/drawing/2014/main" id="{93B3764B-B6C3-20FA-3E34-229EEE1DBD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55155" y="21261897"/>
            <a:ext cx="684363" cy="665192"/>
          </a:xfrm>
          <a:prstGeom prst="rect">
            <a:avLst/>
          </a:prstGeom>
        </p:spPr>
      </p:pic>
      <p:pic>
        <p:nvPicPr>
          <p:cNvPr id="64" name="Graphic 114" descr="Badge 3 with solid fill">
            <a:extLst>
              <a:ext uri="{FF2B5EF4-FFF2-40B4-BE49-F238E27FC236}">
                <a16:creationId xmlns:a16="http://schemas.microsoft.com/office/drawing/2014/main" id="{6A814314-ED4A-743D-83C0-A21B4EB2B0D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06439" y="18727687"/>
            <a:ext cx="703532" cy="646023"/>
          </a:xfrm>
          <a:prstGeom prst="rect">
            <a:avLst/>
          </a:prstGeom>
        </p:spPr>
      </p:pic>
      <p:sp>
        <p:nvSpPr>
          <p:cNvPr id="65" name="TextBox 13">
            <a:extLst>
              <a:ext uri="{FF2B5EF4-FFF2-40B4-BE49-F238E27FC236}">
                <a16:creationId xmlns:a16="http://schemas.microsoft.com/office/drawing/2014/main" id="{69B59DA0-3704-DFD4-CFCB-C16FDC696F99}"/>
              </a:ext>
            </a:extLst>
          </p:cNvPr>
          <p:cNvSpPr txBox="1"/>
          <p:nvPr/>
        </p:nvSpPr>
        <p:spPr>
          <a:xfrm>
            <a:off x="14424598" y="22973453"/>
            <a:ext cx="784295" cy="542789"/>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entury Gothic" panose="020F0302020204030204"/>
              </a:rPr>
              <a:t>N</a:t>
            </a:r>
          </a:p>
        </p:txBody>
      </p:sp>
      <p:sp>
        <p:nvSpPr>
          <p:cNvPr id="66" name="Isosceles Triangle 65">
            <a:extLst>
              <a:ext uri="{FF2B5EF4-FFF2-40B4-BE49-F238E27FC236}">
                <a16:creationId xmlns:a16="http://schemas.microsoft.com/office/drawing/2014/main" id="{CA307B38-7697-B632-700A-0D2B4132D886}"/>
              </a:ext>
            </a:extLst>
          </p:cNvPr>
          <p:cNvSpPr/>
          <p:nvPr/>
        </p:nvSpPr>
        <p:spPr>
          <a:xfrm>
            <a:off x="14425739" y="23358861"/>
            <a:ext cx="310131" cy="57364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7" name="Isosceles Triangle 66">
            <a:extLst>
              <a:ext uri="{FF2B5EF4-FFF2-40B4-BE49-F238E27FC236}">
                <a16:creationId xmlns:a16="http://schemas.microsoft.com/office/drawing/2014/main" id="{B82695FB-D44A-F4C2-57AA-7CD48FFF959D}"/>
              </a:ext>
            </a:extLst>
          </p:cNvPr>
          <p:cNvSpPr/>
          <p:nvPr/>
        </p:nvSpPr>
        <p:spPr>
          <a:xfrm>
            <a:off x="14312800" y="23663361"/>
            <a:ext cx="815097" cy="655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96" name="Group 95">
            <a:extLst>
              <a:ext uri="{FF2B5EF4-FFF2-40B4-BE49-F238E27FC236}">
                <a16:creationId xmlns:a16="http://schemas.microsoft.com/office/drawing/2014/main" id="{245A893F-482A-DE90-FB7F-67B48FE13A5D}"/>
              </a:ext>
            </a:extLst>
          </p:cNvPr>
          <p:cNvGrpSpPr/>
          <p:nvPr/>
        </p:nvGrpSpPr>
        <p:grpSpPr>
          <a:xfrm>
            <a:off x="1079581" y="15352797"/>
            <a:ext cx="13976524" cy="9435921"/>
            <a:chOff x="1079581" y="15352797"/>
            <a:chExt cx="13976524" cy="9435921"/>
          </a:xfrm>
        </p:grpSpPr>
        <p:pic>
          <p:nvPicPr>
            <p:cNvPr id="112" name="Picture 111" descr="Map&#10;&#10;Description automatically generated">
              <a:extLst>
                <a:ext uri="{FF2B5EF4-FFF2-40B4-BE49-F238E27FC236}">
                  <a16:creationId xmlns:a16="http://schemas.microsoft.com/office/drawing/2014/main" id="{883D4322-FE0A-B369-F53A-FDBD6539B432}"/>
                </a:ext>
              </a:extLst>
            </p:cNvPr>
            <p:cNvPicPr>
              <a:picLocks noChangeAspect="1"/>
            </p:cNvPicPr>
            <p:nvPr/>
          </p:nvPicPr>
          <p:blipFill rotWithShape="1">
            <a:blip r:embed="rId10"/>
            <a:srcRect l="104" r="-162" b="12408"/>
            <a:stretch/>
          </p:blipFill>
          <p:spPr>
            <a:xfrm>
              <a:off x="1079581" y="15352797"/>
              <a:ext cx="13976524" cy="9435921"/>
            </a:xfrm>
            <a:prstGeom prst="rect">
              <a:avLst/>
            </a:prstGeom>
            <a:ln>
              <a:solidFill>
                <a:schemeClr val="tx1"/>
              </a:solidFill>
            </a:ln>
          </p:spPr>
        </p:pic>
        <p:sp>
          <p:nvSpPr>
            <p:cNvPr id="113" name="TextBox 7">
              <a:extLst>
                <a:ext uri="{FF2B5EF4-FFF2-40B4-BE49-F238E27FC236}">
                  <a16:creationId xmlns:a16="http://schemas.microsoft.com/office/drawing/2014/main" id="{D8EF1FB9-5EC8-FD0F-AD8A-0398D8C293F7}"/>
                </a:ext>
              </a:extLst>
            </p:cNvPr>
            <p:cNvSpPr txBox="1"/>
            <p:nvPr/>
          </p:nvSpPr>
          <p:spPr>
            <a:xfrm>
              <a:off x="1320752" y="15981844"/>
              <a:ext cx="6366245" cy="5023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entury Gothic"/>
                </a:rPr>
                <a:t>0               250              500 Kilometers</a:t>
              </a:r>
              <a:endParaRPr lang="en-US">
                <a:latin typeface="Century Gothic"/>
              </a:endParaRPr>
            </a:p>
          </p:txBody>
        </p:sp>
        <p:sp>
          <p:nvSpPr>
            <p:cNvPr id="114" name="TextBox 5">
              <a:extLst>
                <a:ext uri="{FF2B5EF4-FFF2-40B4-BE49-F238E27FC236}">
                  <a16:creationId xmlns:a16="http://schemas.microsoft.com/office/drawing/2014/main" id="{59610482-85FB-EA8D-D41E-44F27E26FB69}"/>
                </a:ext>
              </a:extLst>
            </p:cNvPr>
            <p:cNvSpPr txBox="1"/>
            <p:nvPr/>
          </p:nvSpPr>
          <p:spPr>
            <a:xfrm>
              <a:off x="9531144" y="15983600"/>
              <a:ext cx="832835" cy="645599"/>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rPr>
                <a:t>AL</a:t>
              </a:r>
              <a:r>
                <a:rPr lang="en-US" sz="1600">
                  <a:latin typeface="Garamond"/>
                </a:rPr>
                <a:t> </a:t>
              </a:r>
              <a:endParaRPr lang="en-US" sz="1600">
                <a:latin typeface="Century Gothic" panose="020F0302020204030204"/>
              </a:endParaRPr>
            </a:p>
          </p:txBody>
        </p:sp>
        <p:sp>
          <p:nvSpPr>
            <p:cNvPr id="115" name="TextBox 6">
              <a:extLst>
                <a:ext uri="{FF2B5EF4-FFF2-40B4-BE49-F238E27FC236}">
                  <a16:creationId xmlns:a16="http://schemas.microsoft.com/office/drawing/2014/main" id="{549C1B6A-970C-F33D-DF5C-F8BA50E6827E}"/>
                </a:ext>
              </a:extLst>
            </p:cNvPr>
            <p:cNvSpPr txBox="1"/>
            <p:nvPr/>
          </p:nvSpPr>
          <p:spPr>
            <a:xfrm>
              <a:off x="1644440" y="18133794"/>
              <a:ext cx="877835" cy="638784"/>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TX</a:t>
              </a:r>
              <a:endParaRPr lang="en-US" sz="1600">
                <a:solidFill>
                  <a:prstClr val="black"/>
                </a:solidFill>
                <a:latin typeface="Century Gothic" panose="020F0302020204030204"/>
              </a:endParaRPr>
            </a:p>
          </p:txBody>
        </p:sp>
        <p:sp>
          <p:nvSpPr>
            <p:cNvPr id="116" name="TextBox 9">
              <a:extLst>
                <a:ext uri="{FF2B5EF4-FFF2-40B4-BE49-F238E27FC236}">
                  <a16:creationId xmlns:a16="http://schemas.microsoft.com/office/drawing/2014/main" id="{E366D3B9-538C-0A0F-4760-101048F2CA19}"/>
                </a:ext>
              </a:extLst>
            </p:cNvPr>
            <p:cNvSpPr txBox="1"/>
            <p:nvPr/>
          </p:nvSpPr>
          <p:spPr>
            <a:xfrm>
              <a:off x="5045861" y="17091203"/>
              <a:ext cx="832835" cy="638784"/>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LA</a:t>
              </a:r>
              <a:r>
                <a:rPr lang="en-US">
                  <a:latin typeface="Century Gothic" panose="020F0302020204030204"/>
                </a:rPr>
                <a:t> </a:t>
              </a:r>
              <a:endParaRPr lang="en-US">
                <a:solidFill>
                  <a:prstClr val="black"/>
                </a:solidFill>
                <a:latin typeface="Century Gothic" panose="020F0302020204030204"/>
              </a:endParaRPr>
            </a:p>
          </p:txBody>
        </p:sp>
        <p:sp>
          <p:nvSpPr>
            <p:cNvPr id="117" name="TextBox 10">
              <a:extLst>
                <a:ext uri="{FF2B5EF4-FFF2-40B4-BE49-F238E27FC236}">
                  <a16:creationId xmlns:a16="http://schemas.microsoft.com/office/drawing/2014/main" id="{5FC6BEF8-0ED4-7BE6-01BE-26052BFDF577}"/>
                </a:ext>
              </a:extLst>
            </p:cNvPr>
            <p:cNvSpPr txBox="1"/>
            <p:nvPr/>
          </p:nvSpPr>
          <p:spPr>
            <a:xfrm>
              <a:off x="14134107" y="18764546"/>
              <a:ext cx="794496" cy="683938"/>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FL </a:t>
              </a:r>
            </a:p>
          </p:txBody>
        </p:sp>
        <p:sp>
          <p:nvSpPr>
            <p:cNvPr id="118" name="TextBox 12">
              <a:extLst>
                <a:ext uri="{FF2B5EF4-FFF2-40B4-BE49-F238E27FC236}">
                  <a16:creationId xmlns:a16="http://schemas.microsoft.com/office/drawing/2014/main" id="{0565E8BA-FD89-E4F5-F33A-F279E1F67177}"/>
                </a:ext>
              </a:extLst>
            </p:cNvPr>
            <p:cNvSpPr txBox="1"/>
            <p:nvPr/>
          </p:nvSpPr>
          <p:spPr>
            <a:xfrm>
              <a:off x="7642259" y="16556147"/>
              <a:ext cx="832835" cy="645599"/>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panose="020F0302020204030204"/>
                </a:rPr>
                <a:t>MS</a:t>
              </a:r>
              <a:endParaRPr lang="en-US" sz="1600">
                <a:solidFill>
                  <a:prstClr val="black"/>
                </a:solidFill>
                <a:latin typeface="Century Gothic" panose="020F0302020204030204"/>
              </a:endParaRPr>
            </a:p>
          </p:txBody>
        </p:sp>
        <p:sp>
          <p:nvSpPr>
            <p:cNvPr id="119" name="TextBox 18">
              <a:extLst>
                <a:ext uri="{FF2B5EF4-FFF2-40B4-BE49-F238E27FC236}">
                  <a16:creationId xmlns:a16="http://schemas.microsoft.com/office/drawing/2014/main" id="{E1D97960-BBEF-7A9E-C157-76D258FB6FD4}"/>
                </a:ext>
              </a:extLst>
            </p:cNvPr>
            <p:cNvSpPr txBox="1"/>
            <p:nvPr/>
          </p:nvSpPr>
          <p:spPr>
            <a:xfrm>
              <a:off x="1317782" y="16754312"/>
              <a:ext cx="6046738" cy="5023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entury Gothic"/>
                  <a:cs typeface="Calibri"/>
                </a:rPr>
                <a:t>Map Scale: 1: 6,500,000</a:t>
              </a:r>
              <a:endParaRPr lang="en-US" sz="1400">
                <a:latin typeface="Century Gothic"/>
              </a:endParaRPr>
            </a:p>
          </p:txBody>
        </p:sp>
        <p:pic>
          <p:nvPicPr>
            <p:cNvPr id="120" name="Picture 119" descr="Shape&#10;&#10;Description automatically generated">
              <a:extLst>
                <a:ext uri="{FF2B5EF4-FFF2-40B4-BE49-F238E27FC236}">
                  <a16:creationId xmlns:a16="http://schemas.microsoft.com/office/drawing/2014/main" id="{A48E32FD-EEC3-4E57-6539-A23AB4A890EA}"/>
                </a:ext>
              </a:extLst>
            </p:cNvPr>
            <p:cNvPicPr>
              <a:picLocks noChangeAspect="1"/>
            </p:cNvPicPr>
            <p:nvPr/>
          </p:nvPicPr>
          <p:blipFill>
            <a:blip r:embed="rId11"/>
            <a:stretch>
              <a:fillRect/>
            </a:stretch>
          </p:blipFill>
          <p:spPr>
            <a:xfrm>
              <a:off x="5882246" y="18293835"/>
              <a:ext cx="979579" cy="761348"/>
            </a:xfrm>
            <a:prstGeom prst="rect">
              <a:avLst/>
            </a:prstGeom>
          </p:spPr>
        </p:pic>
        <p:pic>
          <p:nvPicPr>
            <p:cNvPr id="121" name="Picture 120" descr="Shape&#10;&#10;Description automatically generated">
              <a:extLst>
                <a:ext uri="{FF2B5EF4-FFF2-40B4-BE49-F238E27FC236}">
                  <a16:creationId xmlns:a16="http://schemas.microsoft.com/office/drawing/2014/main" id="{BCC22F54-5E10-3A79-6980-8D2B64C289E1}"/>
                </a:ext>
              </a:extLst>
            </p:cNvPr>
            <p:cNvPicPr>
              <a:picLocks noChangeAspect="1"/>
            </p:cNvPicPr>
            <p:nvPr/>
          </p:nvPicPr>
          <p:blipFill>
            <a:blip r:embed="rId11"/>
            <a:stretch>
              <a:fillRect/>
            </a:stretch>
          </p:blipFill>
          <p:spPr>
            <a:xfrm>
              <a:off x="8760912" y="17849334"/>
              <a:ext cx="979579" cy="761348"/>
            </a:xfrm>
            <a:prstGeom prst="rect">
              <a:avLst/>
            </a:prstGeom>
          </p:spPr>
        </p:pic>
        <p:pic>
          <p:nvPicPr>
            <p:cNvPr id="122" name="Picture 121" descr="Shape&#10;&#10;Description automatically generated">
              <a:extLst>
                <a:ext uri="{FF2B5EF4-FFF2-40B4-BE49-F238E27FC236}">
                  <a16:creationId xmlns:a16="http://schemas.microsoft.com/office/drawing/2014/main" id="{AA3CE5C4-BBFF-0CE8-D0E9-A72F5F211033}"/>
                </a:ext>
              </a:extLst>
            </p:cNvPr>
            <p:cNvPicPr>
              <a:picLocks noChangeAspect="1"/>
            </p:cNvPicPr>
            <p:nvPr/>
          </p:nvPicPr>
          <p:blipFill>
            <a:blip r:embed="rId11"/>
            <a:stretch>
              <a:fillRect/>
            </a:stretch>
          </p:blipFill>
          <p:spPr>
            <a:xfrm>
              <a:off x="6982912" y="20283501"/>
              <a:ext cx="979579" cy="761348"/>
            </a:xfrm>
            <a:prstGeom prst="rect">
              <a:avLst/>
            </a:prstGeom>
          </p:spPr>
        </p:pic>
      </p:grpSp>
      <p:pic>
        <p:nvPicPr>
          <p:cNvPr id="97" name="Graphic 108" descr="Badge 1 with solid fill">
            <a:extLst>
              <a:ext uri="{FF2B5EF4-FFF2-40B4-BE49-F238E27FC236}">
                <a16:creationId xmlns:a16="http://schemas.microsoft.com/office/drawing/2014/main" id="{1B79E1FF-A443-9AD0-644F-BDA4D94C92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16605" y="19027316"/>
            <a:ext cx="722702" cy="722702"/>
          </a:xfrm>
          <a:prstGeom prst="rect">
            <a:avLst/>
          </a:prstGeom>
        </p:spPr>
      </p:pic>
      <p:pic>
        <p:nvPicPr>
          <p:cNvPr id="98" name="Picture 97" descr="Diagram, map&#10;&#10;Description automatically generated">
            <a:extLst>
              <a:ext uri="{FF2B5EF4-FFF2-40B4-BE49-F238E27FC236}">
                <a16:creationId xmlns:a16="http://schemas.microsoft.com/office/drawing/2014/main" id="{1F03113C-E4C9-5CBC-006B-8D120467BC03}"/>
              </a:ext>
            </a:extLst>
          </p:cNvPr>
          <p:cNvPicPr>
            <a:picLocks noChangeAspect="1"/>
          </p:cNvPicPr>
          <p:nvPr/>
        </p:nvPicPr>
        <p:blipFill rotWithShape="1">
          <a:blip r:embed="rId14"/>
          <a:srcRect t="1224" b="1224"/>
          <a:stretch/>
        </p:blipFill>
        <p:spPr>
          <a:xfrm>
            <a:off x="11816178" y="15351116"/>
            <a:ext cx="3251775" cy="2118869"/>
          </a:xfrm>
          <a:prstGeom prst="rect">
            <a:avLst/>
          </a:prstGeom>
          <a:ln>
            <a:solidFill>
              <a:schemeClr val="tx1"/>
            </a:solidFill>
          </a:ln>
        </p:spPr>
      </p:pic>
      <p:sp>
        <p:nvSpPr>
          <p:cNvPr id="99" name="Rectangle 98">
            <a:extLst>
              <a:ext uri="{FF2B5EF4-FFF2-40B4-BE49-F238E27FC236}">
                <a16:creationId xmlns:a16="http://schemas.microsoft.com/office/drawing/2014/main" id="{F8418CCD-41A4-153D-1EF0-D5CFE3B784DC}"/>
              </a:ext>
            </a:extLst>
          </p:cNvPr>
          <p:cNvSpPr/>
          <p:nvPr/>
        </p:nvSpPr>
        <p:spPr>
          <a:xfrm>
            <a:off x="13259315" y="16795323"/>
            <a:ext cx="1023040" cy="5681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0" name="TextBox 17">
            <a:extLst>
              <a:ext uri="{FF2B5EF4-FFF2-40B4-BE49-F238E27FC236}">
                <a16:creationId xmlns:a16="http://schemas.microsoft.com/office/drawing/2014/main" id="{681B83B7-858A-A019-9985-957E6C46AA58}"/>
              </a:ext>
            </a:extLst>
          </p:cNvPr>
          <p:cNvSpPr txBox="1"/>
          <p:nvPr/>
        </p:nvSpPr>
        <p:spPr>
          <a:xfrm>
            <a:off x="12507285" y="16060747"/>
            <a:ext cx="1853629" cy="3541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cs typeface="Calibri"/>
              </a:rPr>
              <a:t>United States</a:t>
            </a:r>
            <a:endParaRPr lang="en-US" sz="1600">
              <a:latin typeface="Century Gothic"/>
            </a:endParaRPr>
          </a:p>
        </p:txBody>
      </p:sp>
      <p:sp>
        <p:nvSpPr>
          <p:cNvPr id="101" name="Rectangle 100">
            <a:extLst>
              <a:ext uri="{FF2B5EF4-FFF2-40B4-BE49-F238E27FC236}">
                <a16:creationId xmlns:a16="http://schemas.microsoft.com/office/drawing/2014/main" id="{EA57D90D-9363-80A5-BC8F-A6F49A696C62}"/>
              </a:ext>
            </a:extLst>
          </p:cNvPr>
          <p:cNvSpPr/>
          <p:nvPr/>
        </p:nvSpPr>
        <p:spPr>
          <a:xfrm>
            <a:off x="1017388" y="22707492"/>
            <a:ext cx="4032100" cy="2085168"/>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ndParaRPr>
          </a:p>
        </p:txBody>
      </p:sp>
      <p:sp>
        <p:nvSpPr>
          <p:cNvPr id="102" name="Rectangle 101">
            <a:extLst>
              <a:ext uri="{FF2B5EF4-FFF2-40B4-BE49-F238E27FC236}">
                <a16:creationId xmlns:a16="http://schemas.microsoft.com/office/drawing/2014/main" id="{C2B1E0DA-713D-DBEA-F2FE-801D66ABCB8A}"/>
              </a:ext>
            </a:extLst>
          </p:cNvPr>
          <p:cNvSpPr/>
          <p:nvPr/>
        </p:nvSpPr>
        <p:spPr>
          <a:xfrm>
            <a:off x="1269018" y="22947490"/>
            <a:ext cx="461057" cy="380369"/>
          </a:xfrm>
          <a:prstGeom prst="rect">
            <a:avLst/>
          </a:prstGeom>
          <a:solidFill>
            <a:srgbClr val="A7CBDF"/>
          </a:solidFill>
          <a:ln>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3" name="Picture 102" descr="Shape&#10;&#10;Description automatically generated">
            <a:extLst>
              <a:ext uri="{FF2B5EF4-FFF2-40B4-BE49-F238E27FC236}">
                <a16:creationId xmlns:a16="http://schemas.microsoft.com/office/drawing/2014/main" id="{463FAC5C-C6FB-2F50-60EC-029C35BE63C7}"/>
              </a:ext>
            </a:extLst>
          </p:cNvPr>
          <p:cNvPicPr>
            <a:picLocks noChangeAspect="1"/>
          </p:cNvPicPr>
          <p:nvPr/>
        </p:nvPicPr>
        <p:blipFill>
          <a:blip r:embed="rId11"/>
          <a:stretch>
            <a:fillRect/>
          </a:stretch>
        </p:blipFill>
        <p:spPr>
          <a:xfrm>
            <a:off x="1154331" y="23483901"/>
            <a:ext cx="692032" cy="588819"/>
          </a:xfrm>
          <a:prstGeom prst="rect">
            <a:avLst/>
          </a:prstGeom>
        </p:spPr>
      </p:pic>
      <p:sp>
        <p:nvSpPr>
          <p:cNvPr id="104" name="TextBox 4">
            <a:extLst>
              <a:ext uri="{FF2B5EF4-FFF2-40B4-BE49-F238E27FC236}">
                <a16:creationId xmlns:a16="http://schemas.microsoft.com/office/drawing/2014/main" id="{4CE76CCF-81E8-61D0-FF53-4CFB62D3B36F}"/>
              </a:ext>
            </a:extLst>
          </p:cNvPr>
          <p:cNvSpPr txBox="1"/>
          <p:nvPr/>
        </p:nvSpPr>
        <p:spPr>
          <a:xfrm>
            <a:off x="1873461" y="23033604"/>
            <a:ext cx="3525549" cy="500760"/>
          </a:xfrm>
          <a:prstGeom prst="rect">
            <a:avLst/>
          </a:prstGeom>
          <a:noFill/>
          <a:ln>
            <a:noFill/>
          </a:ln>
        </p:spPr>
        <p:txBody>
          <a:bodyPr wrap="squar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kern="0">
                <a:latin typeface="Century Gothic" panose="020F0302020204030204"/>
              </a:rPr>
              <a:t>Gulf of Mexico Study</a:t>
            </a:r>
            <a:r>
              <a:rPr kumimoji="0" lang="en-US" sz="1400" b="0" i="0" u="none" strike="noStrike" kern="0" cap="none" spc="0" normalizeH="0" baseline="0" noProof="0">
                <a:ln>
                  <a:noFill/>
                </a:ln>
                <a:effectLst/>
                <a:uLnTx/>
                <a:uFillTx/>
                <a:latin typeface="Century Gothic" panose="020F0302020204030204"/>
              </a:rPr>
              <a:t> Area</a:t>
            </a:r>
          </a:p>
        </p:txBody>
      </p:sp>
      <p:sp>
        <p:nvSpPr>
          <p:cNvPr id="105" name="TextBox 4">
            <a:extLst>
              <a:ext uri="{FF2B5EF4-FFF2-40B4-BE49-F238E27FC236}">
                <a16:creationId xmlns:a16="http://schemas.microsoft.com/office/drawing/2014/main" id="{57ED5D15-3491-E2C2-0B4F-CC027E9C0D19}"/>
              </a:ext>
            </a:extLst>
          </p:cNvPr>
          <p:cNvSpPr txBox="1"/>
          <p:nvPr/>
        </p:nvSpPr>
        <p:spPr>
          <a:xfrm>
            <a:off x="1950140" y="23704547"/>
            <a:ext cx="3525549" cy="500760"/>
          </a:xfrm>
          <a:prstGeom prst="rect">
            <a:avLst/>
          </a:prstGeom>
          <a:noFill/>
          <a:ln>
            <a:noFill/>
          </a:ln>
        </p:spPr>
        <p:txBody>
          <a:bodyPr wrap="squar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kern="0">
                <a:latin typeface="Century Gothic" panose="020F0302020204030204"/>
              </a:rPr>
              <a:t>Potential Plume Location</a:t>
            </a:r>
            <a:endParaRPr lang="en-US"/>
          </a:p>
        </p:txBody>
      </p:sp>
      <p:sp>
        <p:nvSpPr>
          <p:cNvPr id="106" name="TextBox 16">
            <a:extLst>
              <a:ext uri="{FF2B5EF4-FFF2-40B4-BE49-F238E27FC236}">
                <a16:creationId xmlns:a16="http://schemas.microsoft.com/office/drawing/2014/main" id="{495E325D-6043-8D4A-F04B-9DAA9A133C34}"/>
              </a:ext>
            </a:extLst>
          </p:cNvPr>
          <p:cNvSpPr txBox="1"/>
          <p:nvPr/>
        </p:nvSpPr>
        <p:spPr>
          <a:xfrm>
            <a:off x="1338761" y="24224654"/>
            <a:ext cx="3702520" cy="69957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entury Gothic"/>
                <a:cs typeface="Calibri"/>
              </a:rPr>
              <a:t>Basemap Credits: CONANP, Esri, HERE, Garmin FAO, NOAA, USGS, EPA</a:t>
            </a:r>
            <a:endParaRPr lang="en-US">
              <a:latin typeface="Century Gothic"/>
            </a:endParaRPr>
          </a:p>
        </p:txBody>
      </p:sp>
      <p:pic>
        <p:nvPicPr>
          <p:cNvPr id="107" name="Graphic 110" descr="Badge with solid fill">
            <a:extLst>
              <a:ext uri="{FF2B5EF4-FFF2-40B4-BE49-F238E27FC236}">
                <a16:creationId xmlns:a16="http://schemas.microsoft.com/office/drawing/2014/main" id="{5AC69088-5FCA-9678-EE4B-8AFCC9B80A0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12280" y="21119022"/>
            <a:ext cx="684363" cy="665192"/>
          </a:xfrm>
          <a:prstGeom prst="rect">
            <a:avLst/>
          </a:prstGeom>
        </p:spPr>
      </p:pic>
      <p:pic>
        <p:nvPicPr>
          <p:cNvPr id="108" name="Graphic 114" descr="Badge 3 with solid fill">
            <a:extLst>
              <a:ext uri="{FF2B5EF4-FFF2-40B4-BE49-F238E27FC236}">
                <a16:creationId xmlns:a16="http://schemas.microsoft.com/office/drawing/2014/main" id="{85B9698C-49B1-33A5-C247-91765D730A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963564" y="18584812"/>
            <a:ext cx="703532" cy="646023"/>
          </a:xfrm>
          <a:prstGeom prst="rect">
            <a:avLst/>
          </a:prstGeom>
        </p:spPr>
      </p:pic>
      <p:sp>
        <p:nvSpPr>
          <p:cNvPr id="109" name="TextBox 13">
            <a:extLst>
              <a:ext uri="{FF2B5EF4-FFF2-40B4-BE49-F238E27FC236}">
                <a16:creationId xmlns:a16="http://schemas.microsoft.com/office/drawing/2014/main" id="{0580C123-44E8-9DE4-A307-D0F84DB9E380}"/>
              </a:ext>
            </a:extLst>
          </p:cNvPr>
          <p:cNvSpPr txBox="1"/>
          <p:nvPr/>
        </p:nvSpPr>
        <p:spPr>
          <a:xfrm>
            <a:off x="14281723" y="22830578"/>
            <a:ext cx="784295" cy="542789"/>
          </a:xfrm>
          <a:prstGeom prst="rect">
            <a:avLst/>
          </a:prstGeom>
          <a:noFill/>
        </p:spPr>
        <p:txBody>
          <a:bodyPr wrap="none"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entury Gothic" panose="020F0302020204030204"/>
              </a:rPr>
              <a:t>N</a:t>
            </a:r>
          </a:p>
        </p:txBody>
      </p:sp>
      <p:sp>
        <p:nvSpPr>
          <p:cNvPr id="110" name="Isosceles Triangle 109">
            <a:extLst>
              <a:ext uri="{FF2B5EF4-FFF2-40B4-BE49-F238E27FC236}">
                <a16:creationId xmlns:a16="http://schemas.microsoft.com/office/drawing/2014/main" id="{3EEA9611-1036-5620-EA31-02599B469959}"/>
              </a:ext>
            </a:extLst>
          </p:cNvPr>
          <p:cNvSpPr/>
          <p:nvPr/>
        </p:nvSpPr>
        <p:spPr>
          <a:xfrm>
            <a:off x="14282864" y="23215986"/>
            <a:ext cx="310131" cy="57364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1" name="Isosceles Triangle 110">
            <a:extLst>
              <a:ext uri="{FF2B5EF4-FFF2-40B4-BE49-F238E27FC236}">
                <a16:creationId xmlns:a16="http://schemas.microsoft.com/office/drawing/2014/main" id="{36B800C1-C69A-89A4-8713-7E252135E841}"/>
              </a:ext>
            </a:extLst>
          </p:cNvPr>
          <p:cNvSpPr/>
          <p:nvPr/>
        </p:nvSpPr>
        <p:spPr>
          <a:xfrm>
            <a:off x="14169925" y="23520486"/>
            <a:ext cx="815097" cy="655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177" name="Group 176">
            <a:extLst>
              <a:ext uri="{FF2B5EF4-FFF2-40B4-BE49-F238E27FC236}">
                <a16:creationId xmlns:a16="http://schemas.microsoft.com/office/drawing/2014/main" id="{792353CF-0870-EC28-9A2B-B80B3CE20D68}"/>
              </a:ext>
            </a:extLst>
          </p:cNvPr>
          <p:cNvGrpSpPr/>
          <p:nvPr/>
        </p:nvGrpSpPr>
        <p:grpSpPr>
          <a:xfrm>
            <a:off x="3558832" y="-1918"/>
            <a:ext cx="8861603" cy="6677448"/>
            <a:chOff x="3549808" y="3606"/>
            <a:chExt cx="8861603" cy="6677448"/>
          </a:xfrm>
        </p:grpSpPr>
        <p:pic>
          <p:nvPicPr>
            <p:cNvPr id="139" name="Picture 138" descr="Map&#10;&#10;Description automatically generated">
              <a:extLst>
                <a:ext uri="{FF2B5EF4-FFF2-40B4-BE49-F238E27FC236}">
                  <a16:creationId xmlns:a16="http://schemas.microsoft.com/office/drawing/2014/main" id="{F166D3F8-37C0-84F0-9736-4861EAE76999}"/>
                </a:ext>
              </a:extLst>
            </p:cNvPr>
            <p:cNvPicPr>
              <a:picLocks noChangeAspect="1"/>
            </p:cNvPicPr>
            <p:nvPr/>
          </p:nvPicPr>
          <p:blipFill>
            <a:blip r:embed="rId10"/>
            <a:stretch>
              <a:fillRect/>
            </a:stretch>
          </p:blipFill>
          <p:spPr>
            <a:xfrm>
              <a:off x="3549808" y="3606"/>
              <a:ext cx="8643148" cy="6677448"/>
            </a:xfrm>
            <a:prstGeom prst="rect">
              <a:avLst/>
            </a:prstGeom>
          </p:spPr>
        </p:pic>
        <p:grpSp>
          <p:nvGrpSpPr>
            <p:cNvPr id="141" name="Group 140">
              <a:extLst>
                <a:ext uri="{FF2B5EF4-FFF2-40B4-BE49-F238E27FC236}">
                  <a16:creationId xmlns:a16="http://schemas.microsoft.com/office/drawing/2014/main" id="{168028E6-42BC-2229-188E-E694BBB7FBDC}"/>
                </a:ext>
              </a:extLst>
            </p:cNvPr>
            <p:cNvGrpSpPr/>
            <p:nvPr/>
          </p:nvGrpSpPr>
          <p:grpSpPr>
            <a:xfrm>
              <a:off x="8319861" y="5171834"/>
              <a:ext cx="4083930" cy="1506566"/>
              <a:chOff x="6578123" y="5725947"/>
              <a:chExt cx="3714474" cy="369715"/>
            </a:xfrm>
          </p:grpSpPr>
          <p:sp>
            <p:nvSpPr>
              <p:cNvPr id="175" name="Rectangle 174">
                <a:extLst>
                  <a:ext uri="{FF2B5EF4-FFF2-40B4-BE49-F238E27FC236}">
                    <a16:creationId xmlns:a16="http://schemas.microsoft.com/office/drawing/2014/main" id="{9CCA9757-6A19-CE95-8FAB-E05D77D9C70E}"/>
                  </a:ext>
                </a:extLst>
              </p:cNvPr>
              <p:cNvSpPr/>
              <p:nvPr/>
            </p:nvSpPr>
            <p:spPr>
              <a:xfrm>
                <a:off x="6578123" y="5725947"/>
                <a:ext cx="3511352" cy="369715"/>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ndParaRPr>
              </a:p>
            </p:txBody>
          </p:sp>
          <p:sp>
            <p:nvSpPr>
              <p:cNvPr id="176" name="TextBox 175">
                <a:extLst>
                  <a:ext uri="{FF2B5EF4-FFF2-40B4-BE49-F238E27FC236}">
                    <a16:creationId xmlns:a16="http://schemas.microsoft.com/office/drawing/2014/main" id="{A3066F46-EF51-2287-04C4-C655962BB684}"/>
                  </a:ext>
                </a:extLst>
              </p:cNvPr>
              <p:cNvSpPr txBox="1"/>
              <p:nvPr/>
            </p:nvSpPr>
            <p:spPr>
              <a:xfrm>
                <a:off x="7209427" y="5752584"/>
                <a:ext cx="3083170" cy="78213"/>
              </a:xfrm>
              <a:prstGeom prst="rect">
                <a:avLst/>
              </a:prstGeom>
              <a:noFill/>
              <a:ln>
                <a:noFill/>
              </a:ln>
            </p:spPr>
            <p:txBody>
              <a:bodyPr wrap="square" lIns="91440" tIns="45720" rIns="91440" bIns="45720" rtlCol="0" anchor="t">
                <a:noAutofit/>
              </a:bodyPr>
              <a:lstStyle/>
              <a:p>
                <a:pPr>
                  <a:defRPr/>
                </a:pPr>
                <a:r>
                  <a:rPr lang="en-US" sz="1400" kern="0">
                    <a:latin typeface="Century Gothic" panose="020F0302020204030204"/>
                  </a:rPr>
                  <a:t>Gulf of Mexico Study</a:t>
                </a:r>
                <a:r>
                  <a:rPr kumimoji="0" lang="en-US" sz="1400" b="0" i="0" u="none" strike="noStrike" kern="0" cap="none" spc="0" normalizeH="0" baseline="0" noProof="0">
                    <a:ln>
                      <a:noFill/>
                    </a:ln>
                    <a:effectLst/>
                    <a:uLnTx/>
                    <a:uFillTx/>
                    <a:latin typeface="Century Gothic" panose="020F0302020204030204"/>
                  </a:rPr>
                  <a:t> Area</a:t>
                </a:r>
              </a:p>
            </p:txBody>
          </p:sp>
        </p:grpSp>
        <p:sp>
          <p:nvSpPr>
            <p:cNvPr id="143" name="TextBox 142">
              <a:extLst>
                <a:ext uri="{FF2B5EF4-FFF2-40B4-BE49-F238E27FC236}">
                  <a16:creationId xmlns:a16="http://schemas.microsoft.com/office/drawing/2014/main" id="{0477FCC5-BF2A-6CB8-62DF-1E32DCEBE128}"/>
                </a:ext>
              </a:extLst>
            </p:cNvPr>
            <p:cNvSpPr txBox="1"/>
            <p:nvPr/>
          </p:nvSpPr>
          <p:spPr>
            <a:xfrm>
              <a:off x="8945429" y="309790"/>
              <a:ext cx="535695" cy="400971"/>
            </a:xfrm>
            <a:prstGeom prst="rect">
              <a:avLst/>
            </a:prstGeom>
            <a:noFill/>
          </p:spPr>
          <p:txBody>
            <a:bodyPr wrap="none" lIns="91440" tIns="45720" rIns="91440" bIns="45720" rtlCol="0" anchor="t">
              <a:noAutofit/>
            </a:bodyPr>
            <a:lstStyle/>
            <a:p>
              <a:r>
                <a:rPr lang="en-US" sz="1600">
                  <a:latin typeface="Century Gothic"/>
                </a:rPr>
                <a:t>AL</a:t>
              </a:r>
              <a:r>
                <a:rPr lang="en-US" sz="1600">
                  <a:latin typeface="Garamond"/>
                </a:rPr>
                <a:t> </a:t>
              </a:r>
              <a:endParaRPr lang="en-US" sz="1600">
                <a:latin typeface="Century Gothic" panose="020F0302020204030204"/>
              </a:endParaRPr>
            </a:p>
          </p:txBody>
        </p:sp>
        <p:sp>
          <p:nvSpPr>
            <p:cNvPr id="145" name="TextBox 144">
              <a:extLst>
                <a:ext uri="{FF2B5EF4-FFF2-40B4-BE49-F238E27FC236}">
                  <a16:creationId xmlns:a16="http://schemas.microsoft.com/office/drawing/2014/main" id="{A461BEEC-6764-4DA5-089E-233036B6F0F6}"/>
                </a:ext>
              </a:extLst>
            </p:cNvPr>
            <p:cNvSpPr txBox="1"/>
            <p:nvPr/>
          </p:nvSpPr>
          <p:spPr>
            <a:xfrm>
              <a:off x="3872555" y="1645240"/>
              <a:ext cx="564640" cy="396738"/>
            </a:xfrm>
            <a:prstGeom prst="rect">
              <a:avLst/>
            </a:prstGeom>
            <a:noFill/>
          </p:spPr>
          <p:txBody>
            <a:bodyPr wrap="none" lIns="91440" tIns="45720" rIns="91440" bIns="45720" rtlCol="0" anchor="t">
              <a:noAutofit/>
            </a:bodyPr>
            <a:lstStyle/>
            <a:p>
              <a:r>
                <a:rPr lang="en-US" sz="1600">
                  <a:latin typeface="Century Gothic" panose="020F0302020204030204"/>
                </a:rPr>
                <a:t>TX</a:t>
              </a:r>
              <a:endParaRPr lang="en-US" sz="1600">
                <a:solidFill>
                  <a:prstClr val="black"/>
                </a:solidFill>
                <a:latin typeface="Century Gothic" panose="020F0302020204030204"/>
              </a:endParaRPr>
            </a:p>
          </p:txBody>
        </p:sp>
        <p:sp>
          <p:nvSpPr>
            <p:cNvPr id="147" name="TextBox 146">
              <a:extLst>
                <a:ext uri="{FF2B5EF4-FFF2-40B4-BE49-F238E27FC236}">
                  <a16:creationId xmlns:a16="http://schemas.microsoft.com/office/drawing/2014/main" id="{F0661838-7B85-8ACF-022B-6788B5895085}"/>
                </a:ext>
              </a:extLst>
            </p:cNvPr>
            <p:cNvSpPr txBox="1"/>
            <p:nvPr/>
          </p:nvSpPr>
          <p:spPr>
            <a:xfrm>
              <a:off x="3660529" y="201213"/>
              <a:ext cx="4094887" cy="3120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250              500 Kilometers</a:t>
              </a:r>
              <a:endParaRPr lang="en-US">
                <a:latin typeface="Century Gothic"/>
              </a:endParaRPr>
            </a:p>
          </p:txBody>
        </p:sp>
        <p:sp>
          <p:nvSpPr>
            <p:cNvPr id="149" name="Isosceles Triangle 148">
              <a:extLst>
                <a:ext uri="{FF2B5EF4-FFF2-40B4-BE49-F238E27FC236}">
                  <a16:creationId xmlns:a16="http://schemas.microsoft.com/office/drawing/2014/main" id="{F239EACC-A5E0-B8A9-806B-72A6F02CEE31}"/>
                </a:ext>
              </a:extLst>
            </p:cNvPr>
            <p:cNvSpPr/>
            <p:nvPr/>
          </p:nvSpPr>
          <p:spPr>
            <a:xfrm>
              <a:off x="11454144" y="311090"/>
              <a:ext cx="165500" cy="30424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A9DADCEE-DF96-CC45-9482-6DDA0F55A2E0}"/>
                </a:ext>
              </a:extLst>
            </p:cNvPr>
            <p:cNvSpPr/>
            <p:nvPr/>
          </p:nvSpPr>
          <p:spPr>
            <a:xfrm>
              <a:off x="10269271" y="1451193"/>
              <a:ext cx="159031" cy="52238"/>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F0D15EA6-E083-55B2-A197-488894F7D0FF}"/>
                </a:ext>
              </a:extLst>
            </p:cNvPr>
            <p:cNvSpPr txBox="1"/>
            <p:nvPr/>
          </p:nvSpPr>
          <p:spPr>
            <a:xfrm>
              <a:off x="6060412" y="997704"/>
              <a:ext cx="535695" cy="396738"/>
            </a:xfrm>
            <a:prstGeom prst="rect">
              <a:avLst/>
            </a:prstGeom>
            <a:noFill/>
          </p:spPr>
          <p:txBody>
            <a:bodyPr wrap="none" lIns="91440" tIns="45720" rIns="91440" bIns="45720" rtlCol="0" anchor="t">
              <a:noAutofit/>
            </a:bodyPr>
            <a:lstStyle/>
            <a:p>
              <a:r>
                <a:rPr lang="en-US" sz="1600">
                  <a:latin typeface="Century Gothic" panose="020F0302020204030204"/>
                </a:rPr>
                <a:t>LA</a:t>
              </a:r>
              <a:r>
                <a:rPr lang="en-US">
                  <a:latin typeface="Century Gothic" panose="020F0302020204030204"/>
                </a:rPr>
                <a:t> </a:t>
              </a:r>
              <a:endParaRPr lang="en-US">
                <a:solidFill>
                  <a:prstClr val="black"/>
                </a:solidFill>
                <a:latin typeface="Century Gothic" panose="020F0302020204030204"/>
              </a:endParaRPr>
            </a:p>
          </p:txBody>
        </p:sp>
        <p:sp>
          <p:nvSpPr>
            <p:cNvPr id="155" name="TextBox 154">
              <a:extLst>
                <a:ext uri="{FF2B5EF4-FFF2-40B4-BE49-F238E27FC236}">
                  <a16:creationId xmlns:a16="http://schemas.microsoft.com/office/drawing/2014/main" id="{AC6D862C-EC0F-A76C-8741-DE9892CB6495}"/>
                </a:ext>
              </a:extLst>
            </p:cNvPr>
            <p:cNvSpPr txBox="1"/>
            <p:nvPr/>
          </p:nvSpPr>
          <p:spPr>
            <a:xfrm>
              <a:off x="11536229" y="2036989"/>
              <a:ext cx="535695" cy="400971"/>
            </a:xfrm>
            <a:prstGeom prst="rect">
              <a:avLst/>
            </a:prstGeom>
            <a:noFill/>
          </p:spPr>
          <p:txBody>
            <a:bodyPr wrap="none" lIns="91440" tIns="45720" rIns="91440" bIns="45720" rtlCol="0" anchor="t">
              <a:noAutofit/>
            </a:bodyPr>
            <a:lstStyle/>
            <a:p>
              <a:r>
                <a:rPr lang="en-US" sz="1600">
                  <a:latin typeface="Century Gothic" panose="020F0302020204030204"/>
                </a:rPr>
                <a:t>FL </a:t>
              </a:r>
            </a:p>
          </p:txBody>
        </p:sp>
        <p:sp>
          <p:nvSpPr>
            <p:cNvPr id="157" name="TextBox 156">
              <a:extLst>
                <a:ext uri="{FF2B5EF4-FFF2-40B4-BE49-F238E27FC236}">
                  <a16:creationId xmlns:a16="http://schemas.microsoft.com/office/drawing/2014/main" id="{6641FBC8-5003-0307-F19F-52C857183E83}"/>
                </a:ext>
              </a:extLst>
            </p:cNvPr>
            <p:cNvSpPr txBox="1"/>
            <p:nvPr/>
          </p:nvSpPr>
          <p:spPr>
            <a:xfrm>
              <a:off x="10526580" y="472772"/>
              <a:ext cx="535695" cy="396738"/>
            </a:xfrm>
            <a:prstGeom prst="rect">
              <a:avLst/>
            </a:prstGeom>
            <a:noFill/>
          </p:spPr>
          <p:txBody>
            <a:bodyPr wrap="none" lIns="91440" tIns="45720" rIns="91440" bIns="45720" rtlCol="0" anchor="t">
              <a:noAutofit/>
            </a:bodyPr>
            <a:lstStyle/>
            <a:p>
              <a:r>
                <a:rPr lang="en-US" sz="1600">
                  <a:latin typeface="Century Gothic" panose="020F0302020204030204"/>
                </a:rPr>
                <a:t>GA </a:t>
              </a:r>
            </a:p>
          </p:txBody>
        </p:sp>
        <p:sp>
          <p:nvSpPr>
            <p:cNvPr id="159" name="TextBox 158">
              <a:extLst>
                <a:ext uri="{FF2B5EF4-FFF2-40B4-BE49-F238E27FC236}">
                  <a16:creationId xmlns:a16="http://schemas.microsoft.com/office/drawing/2014/main" id="{68A8BC9A-5727-5684-613E-918A89D02F00}"/>
                </a:ext>
              </a:extLst>
            </p:cNvPr>
            <p:cNvSpPr txBox="1"/>
            <p:nvPr/>
          </p:nvSpPr>
          <p:spPr>
            <a:xfrm>
              <a:off x="7730463" y="665389"/>
              <a:ext cx="535695" cy="400971"/>
            </a:xfrm>
            <a:prstGeom prst="rect">
              <a:avLst/>
            </a:prstGeom>
            <a:noFill/>
          </p:spPr>
          <p:txBody>
            <a:bodyPr wrap="none" lIns="91440" tIns="45720" rIns="91440" bIns="45720" rtlCol="0" anchor="t">
              <a:noAutofit/>
            </a:bodyPr>
            <a:lstStyle/>
            <a:p>
              <a:r>
                <a:rPr lang="en-US" sz="1600">
                  <a:latin typeface="Century Gothic" panose="020F0302020204030204"/>
                </a:rPr>
                <a:t>MS</a:t>
              </a:r>
              <a:endParaRPr lang="en-US" sz="1600">
                <a:solidFill>
                  <a:prstClr val="black"/>
                </a:solidFill>
                <a:latin typeface="Century Gothic" panose="020F0302020204030204"/>
              </a:endParaRPr>
            </a:p>
          </p:txBody>
        </p:sp>
        <p:sp>
          <p:nvSpPr>
            <p:cNvPr id="161" name="TextBox 160">
              <a:extLst>
                <a:ext uri="{FF2B5EF4-FFF2-40B4-BE49-F238E27FC236}">
                  <a16:creationId xmlns:a16="http://schemas.microsoft.com/office/drawing/2014/main" id="{EDA15EC4-9BE3-199E-7507-D1C55A9ABA0A}"/>
                </a:ext>
              </a:extLst>
            </p:cNvPr>
            <p:cNvSpPr txBox="1"/>
            <p:nvPr/>
          </p:nvSpPr>
          <p:spPr>
            <a:xfrm>
              <a:off x="11375720" y="67650"/>
              <a:ext cx="368839" cy="244497"/>
            </a:xfrm>
            <a:prstGeom prst="rect">
              <a:avLst/>
            </a:prstGeom>
            <a:noFill/>
          </p:spPr>
          <p:txBody>
            <a:bodyPr wrap="none" lIns="91440" tIns="45720" rIns="91440" bIns="45720" rtlCol="0" anchor="t">
              <a:noAutofit/>
            </a:bodyPr>
            <a:lstStyle/>
            <a:p>
              <a:r>
                <a:rPr lang="en-US" sz="1400">
                  <a:latin typeface="Century Gothic" panose="020F0302020204030204"/>
                </a:rPr>
                <a:t>N</a:t>
              </a:r>
            </a:p>
          </p:txBody>
        </p:sp>
        <p:sp>
          <p:nvSpPr>
            <p:cNvPr id="163" name="Rectangle 162">
              <a:extLst>
                <a:ext uri="{FF2B5EF4-FFF2-40B4-BE49-F238E27FC236}">
                  <a16:creationId xmlns:a16="http://schemas.microsoft.com/office/drawing/2014/main" id="{2D3DFA29-DFB1-8572-D9ED-789C3CF16A79}"/>
                </a:ext>
              </a:extLst>
            </p:cNvPr>
            <p:cNvSpPr/>
            <p:nvPr/>
          </p:nvSpPr>
          <p:spPr>
            <a:xfrm>
              <a:off x="8580236" y="5320065"/>
              <a:ext cx="443309" cy="242089"/>
            </a:xfrm>
            <a:prstGeom prst="rect">
              <a:avLst/>
            </a:prstGeom>
            <a:solidFill>
              <a:srgbClr val="A7CBDF"/>
            </a:solidFill>
            <a:ln>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 name="Picture 3" descr="Diagram, map&#10;&#10;Description automatically generated">
              <a:extLst>
                <a:ext uri="{FF2B5EF4-FFF2-40B4-BE49-F238E27FC236}">
                  <a16:creationId xmlns:a16="http://schemas.microsoft.com/office/drawing/2014/main" id="{EEAC06D4-ADFB-B898-B4FF-4E12FF422971}"/>
                </a:ext>
              </a:extLst>
            </p:cNvPr>
            <p:cNvPicPr>
              <a:picLocks noChangeAspect="1"/>
            </p:cNvPicPr>
            <p:nvPr/>
          </p:nvPicPr>
          <p:blipFill rotWithShape="1">
            <a:blip r:embed="rId14"/>
            <a:srcRect t="1224" b="1224"/>
            <a:stretch/>
          </p:blipFill>
          <p:spPr>
            <a:xfrm>
              <a:off x="3550073" y="4623056"/>
              <a:ext cx="3198932" cy="2050949"/>
            </a:xfrm>
            <a:prstGeom prst="rect">
              <a:avLst/>
            </a:prstGeom>
          </p:spPr>
        </p:pic>
        <p:sp>
          <p:nvSpPr>
            <p:cNvPr id="167" name="TextBox 166">
              <a:extLst>
                <a:ext uri="{FF2B5EF4-FFF2-40B4-BE49-F238E27FC236}">
                  <a16:creationId xmlns:a16="http://schemas.microsoft.com/office/drawing/2014/main" id="{18D0FB39-FF8B-2961-A6EB-4749F194953A}"/>
                </a:ext>
              </a:extLst>
            </p:cNvPr>
            <p:cNvSpPr txBox="1"/>
            <p:nvPr/>
          </p:nvSpPr>
          <p:spPr>
            <a:xfrm>
              <a:off x="8444543" y="5987468"/>
              <a:ext cx="3559993" cy="5316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Century Gothic"/>
                  <a:cs typeface="Calibri"/>
                </a:rPr>
                <a:t>Basemap</a:t>
              </a:r>
              <a:r>
                <a:rPr lang="en-US" sz="1400">
                  <a:latin typeface="Century Gothic"/>
                  <a:cs typeface="Calibri"/>
                </a:rPr>
                <a:t> Credits: CONANP, Esri, HERE, Garmin FAO, NOAA, USGS, EPA</a:t>
              </a:r>
              <a:endParaRPr lang="en-US">
                <a:latin typeface="Century Gothic"/>
              </a:endParaRPr>
            </a:p>
          </p:txBody>
        </p:sp>
        <p:sp>
          <p:nvSpPr>
            <p:cNvPr id="168" name="TextBox 167">
              <a:extLst>
                <a:ext uri="{FF2B5EF4-FFF2-40B4-BE49-F238E27FC236}">
                  <a16:creationId xmlns:a16="http://schemas.microsoft.com/office/drawing/2014/main" id="{343860A5-5CEC-E70D-ED78-54E925B5E7F9}"/>
                </a:ext>
              </a:extLst>
            </p:cNvPr>
            <p:cNvSpPr txBox="1"/>
            <p:nvPr/>
          </p:nvSpPr>
          <p:spPr>
            <a:xfrm>
              <a:off x="4104810" y="5391166"/>
              <a:ext cx="1823506" cy="342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United States</a:t>
              </a:r>
              <a:endParaRPr lang="en-US" sz="1600">
                <a:latin typeface="Century Gothic"/>
              </a:endParaRPr>
            </a:p>
          </p:txBody>
        </p:sp>
        <p:sp>
          <p:nvSpPr>
            <p:cNvPr id="169" name="TextBox 168">
              <a:extLst>
                <a:ext uri="{FF2B5EF4-FFF2-40B4-BE49-F238E27FC236}">
                  <a16:creationId xmlns:a16="http://schemas.microsoft.com/office/drawing/2014/main" id="{93E03AFB-DF80-CCA3-8C3E-2361BC62B2FD}"/>
                </a:ext>
              </a:extLst>
            </p:cNvPr>
            <p:cNvSpPr txBox="1"/>
            <p:nvPr/>
          </p:nvSpPr>
          <p:spPr>
            <a:xfrm>
              <a:off x="3662442" y="788466"/>
              <a:ext cx="3889374" cy="3120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Map Scale: 1: 6,500,000</a:t>
              </a:r>
              <a:endParaRPr lang="en-US" sz="1400">
                <a:latin typeface="Century Gothic"/>
              </a:endParaRPr>
            </a:p>
          </p:txBody>
        </p:sp>
        <p:sp>
          <p:nvSpPr>
            <p:cNvPr id="170" name="Isosceles Triangle 169">
              <a:extLst>
                <a:ext uri="{FF2B5EF4-FFF2-40B4-BE49-F238E27FC236}">
                  <a16:creationId xmlns:a16="http://schemas.microsoft.com/office/drawing/2014/main" id="{55EE2FC2-9E7C-227D-3833-AD5E8649AD24}"/>
                </a:ext>
              </a:extLst>
            </p:cNvPr>
            <p:cNvSpPr/>
            <p:nvPr/>
          </p:nvSpPr>
          <p:spPr>
            <a:xfrm>
              <a:off x="11454073" y="499793"/>
              <a:ext cx="165340" cy="1150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5B6C7AF-57C4-CC3C-9164-E23838EA652F}"/>
                </a:ext>
              </a:extLst>
            </p:cNvPr>
            <p:cNvSpPr/>
            <p:nvPr/>
          </p:nvSpPr>
          <p:spPr>
            <a:xfrm>
              <a:off x="5034052" y="6083599"/>
              <a:ext cx="1006415" cy="5499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Arrow Connector 172">
              <a:extLst>
                <a:ext uri="{FF2B5EF4-FFF2-40B4-BE49-F238E27FC236}">
                  <a16:creationId xmlns:a16="http://schemas.microsoft.com/office/drawing/2014/main" id="{AA253EDC-0327-8917-E1C7-5A347D9DAFEA}"/>
                </a:ext>
              </a:extLst>
            </p:cNvPr>
            <p:cNvCxnSpPr>
              <a:cxnSpLocks/>
            </p:cNvCxnSpPr>
            <p:nvPr/>
          </p:nvCxnSpPr>
          <p:spPr>
            <a:xfrm flipH="1" flipV="1">
              <a:off x="8601215" y="5775795"/>
              <a:ext cx="402419" cy="243"/>
            </a:xfrm>
            <a:prstGeom prst="straightConnector1">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74" name="TextBox 173">
              <a:extLst>
                <a:ext uri="{FF2B5EF4-FFF2-40B4-BE49-F238E27FC236}">
                  <a16:creationId xmlns:a16="http://schemas.microsoft.com/office/drawing/2014/main" id="{22C01AE8-81DA-90ED-6AB3-BC02D203F20E}"/>
                </a:ext>
              </a:extLst>
            </p:cNvPr>
            <p:cNvSpPr txBox="1"/>
            <p:nvPr/>
          </p:nvSpPr>
          <p:spPr>
            <a:xfrm>
              <a:off x="9021577" y="5608038"/>
              <a:ext cx="3389834" cy="318713"/>
            </a:xfrm>
            <a:prstGeom prst="rect">
              <a:avLst/>
            </a:prstGeom>
            <a:noFill/>
            <a:ln>
              <a:noFill/>
            </a:ln>
          </p:spPr>
          <p:txBody>
            <a:bodyPr wrap="square" lIns="91440" tIns="45720" rIns="91440" bIns="45720" rtlCol="0" anchor="t">
              <a:noAutofit/>
            </a:bodyPr>
            <a:lstStyle/>
            <a:p>
              <a:pPr>
                <a:defRPr/>
              </a:pPr>
              <a:r>
                <a:rPr lang="en-US" sz="1400" kern="0">
                  <a:latin typeface="Century Gothic" panose="020F0302020204030204"/>
                </a:rPr>
                <a:t>Limit of BOEM AQ Jurisdiction</a:t>
              </a:r>
              <a:endParaRPr lang="en-US" sz="1400" b="0" i="0" u="none" strike="noStrike" kern="0" cap="none" spc="0" normalizeH="0" baseline="0" noProof="0">
                <a:ln>
                  <a:noFill/>
                </a:ln>
                <a:effectLst/>
                <a:uLnTx/>
                <a:uFillTx/>
                <a:latin typeface="Century Gothic" panose="020F0302020204030204"/>
              </a:endParaRPr>
            </a:p>
          </p:txBody>
        </p:sp>
      </p:grpSp>
      <p:pic>
        <p:nvPicPr>
          <p:cNvPr id="207" name="Graphic 108" descr="Badge 1 with solid fill">
            <a:extLst>
              <a:ext uri="{FF2B5EF4-FFF2-40B4-BE49-F238E27FC236}">
                <a16:creationId xmlns:a16="http://schemas.microsoft.com/office/drawing/2014/main" id="{2CD221CC-4C25-70A6-DFC9-E1989FA792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14721" y="2416287"/>
            <a:ext cx="326246" cy="339109"/>
          </a:xfrm>
          <a:prstGeom prst="rect">
            <a:avLst/>
          </a:prstGeom>
        </p:spPr>
      </p:pic>
      <p:pic>
        <p:nvPicPr>
          <p:cNvPr id="209" name="Picture 6" descr="Shape&#10;&#10;Description automatically generated">
            <a:extLst>
              <a:ext uri="{FF2B5EF4-FFF2-40B4-BE49-F238E27FC236}">
                <a16:creationId xmlns:a16="http://schemas.microsoft.com/office/drawing/2014/main" id="{CE8938A7-67D9-8B96-BE2E-292949B26871}"/>
              </a:ext>
            </a:extLst>
          </p:cNvPr>
          <p:cNvPicPr>
            <a:picLocks noChangeAspect="1"/>
          </p:cNvPicPr>
          <p:nvPr/>
        </p:nvPicPr>
        <p:blipFill>
          <a:blip r:embed="rId11"/>
          <a:stretch>
            <a:fillRect/>
          </a:stretch>
        </p:blipFill>
        <p:spPr>
          <a:xfrm>
            <a:off x="7400065" y="1335299"/>
            <a:ext cx="463070" cy="389675"/>
          </a:xfrm>
          <a:prstGeom prst="rect">
            <a:avLst/>
          </a:prstGeom>
        </p:spPr>
      </p:pic>
      <p:pic>
        <p:nvPicPr>
          <p:cNvPr id="211" name="Graphic 114" descr="Badge 3 with solid fill">
            <a:extLst>
              <a:ext uri="{FF2B5EF4-FFF2-40B4-BE49-F238E27FC236}">
                <a16:creationId xmlns:a16="http://schemas.microsoft.com/office/drawing/2014/main" id="{DA9A80CE-8A61-B4AF-4387-399232E7FF1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22765" y="1403458"/>
            <a:ext cx="332576" cy="330649"/>
          </a:xfrm>
          <a:prstGeom prst="rect">
            <a:avLst/>
          </a:prstGeom>
        </p:spPr>
      </p:pic>
      <p:pic>
        <p:nvPicPr>
          <p:cNvPr id="213" name="Picture 6" descr="Shape&#10;&#10;Description automatically generated">
            <a:extLst>
              <a:ext uri="{FF2B5EF4-FFF2-40B4-BE49-F238E27FC236}">
                <a16:creationId xmlns:a16="http://schemas.microsoft.com/office/drawing/2014/main" id="{04EAB3D2-3AD1-791A-B05F-8DD6DAFC6AD7}"/>
              </a:ext>
            </a:extLst>
          </p:cNvPr>
          <p:cNvPicPr>
            <a:picLocks noChangeAspect="1"/>
          </p:cNvPicPr>
          <p:nvPr/>
        </p:nvPicPr>
        <p:blipFill>
          <a:blip r:embed="rId11"/>
          <a:stretch>
            <a:fillRect/>
          </a:stretch>
        </p:blipFill>
        <p:spPr>
          <a:xfrm>
            <a:off x="6173553" y="2317231"/>
            <a:ext cx="463070" cy="389675"/>
          </a:xfrm>
          <a:prstGeom prst="rect">
            <a:avLst/>
          </a:prstGeom>
        </p:spPr>
      </p:pic>
      <p:pic>
        <p:nvPicPr>
          <p:cNvPr id="215" name="Graphic 110" descr="Badge with solid fill">
            <a:extLst>
              <a:ext uri="{FF2B5EF4-FFF2-40B4-BE49-F238E27FC236}">
                <a16:creationId xmlns:a16="http://schemas.microsoft.com/office/drawing/2014/main" id="{C9F76ADB-1FCA-CAE9-33FF-A8DDDD193E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20827" y="1449715"/>
            <a:ext cx="331210" cy="340462"/>
          </a:xfrm>
          <a:prstGeom prst="rect">
            <a:avLst/>
          </a:prstGeom>
        </p:spPr>
      </p:pic>
      <p:pic>
        <p:nvPicPr>
          <p:cNvPr id="2" name="Graphic 108" descr="Badge 1 with solid fill">
            <a:extLst>
              <a:ext uri="{FF2B5EF4-FFF2-40B4-BE49-F238E27FC236}">
                <a16:creationId xmlns:a16="http://schemas.microsoft.com/office/drawing/2014/main" id="{4646A38C-D6DA-6FAA-0C7A-11C5417CBF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6674" y="1406098"/>
            <a:ext cx="449396" cy="454562"/>
          </a:xfrm>
          <a:prstGeom prst="rect">
            <a:avLst/>
          </a:prstGeom>
        </p:spPr>
      </p:pic>
      <p:pic>
        <p:nvPicPr>
          <p:cNvPr id="123" name="Graphic 110" descr="Badge with solid fill">
            <a:extLst>
              <a:ext uri="{FF2B5EF4-FFF2-40B4-BE49-F238E27FC236}">
                <a16:creationId xmlns:a16="http://schemas.microsoft.com/office/drawing/2014/main" id="{2723FA30-C6F7-0B3E-0017-BF9047930A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2693" y="2799309"/>
            <a:ext cx="454362" cy="455916"/>
          </a:xfrm>
          <a:prstGeom prst="rect">
            <a:avLst/>
          </a:prstGeom>
        </p:spPr>
      </p:pic>
      <p:pic>
        <p:nvPicPr>
          <p:cNvPr id="124" name="Graphic 114" descr="Badge 3 with solid fill">
            <a:extLst>
              <a:ext uri="{FF2B5EF4-FFF2-40B4-BE49-F238E27FC236}">
                <a16:creationId xmlns:a16="http://schemas.microsoft.com/office/drawing/2014/main" id="{8D03FA1C-E91D-0221-C5BF-5041653E5F6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2455" y="4248642"/>
            <a:ext cx="455727" cy="453800"/>
          </a:xfrm>
          <a:prstGeom prst="rect">
            <a:avLst/>
          </a:prstGeom>
        </p:spPr>
      </p:pic>
      <p:pic>
        <p:nvPicPr>
          <p:cNvPr id="126" name="Picture 11" descr="A picture containing text, square&#10;&#10;Description automatically generated">
            <a:extLst>
              <a:ext uri="{FF2B5EF4-FFF2-40B4-BE49-F238E27FC236}">
                <a16:creationId xmlns:a16="http://schemas.microsoft.com/office/drawing/2014/main" id="{2A1BB969-8E31-6811-BFF8-125655CD16A5}"/>
              </a:ext>
            </a:extLst>
          </p:cNvPr>
          <p:cNvPicPr>
            <a:picLocks noChangeAspect="1"/>
          </p:cNvPicPr>
          <p:nvPr/>
        </p:nvPicPr>
        <p:blipFill rotWithShape="1">
          <a:blip r:embed="rId19"/>
          <a:srcRect l="9014" t="50444" r="7091" b="559"/>
          <a:stretch/>
        </p:blipFill>
        <p:spPr>
          <a:xfrm>
            <a:off x="1336846" y="958184"/>
            <a:ext cx="1691191" cy="1292784"/>
          </a:xfrm>
          <a:prstGeom prst="rect">
            <a:avLst/>
          </a:prstGeom>
        </p:spPr>
      </p:pic>
      <p:pic>
        <p:nvPicPr>
          <p:cNvPr id="130" name="Picture 129" descr="Chart&#10;&#10;Description automatically generated">
            <a:extLst>
              <a:ext uri="{FF2B5EF4-FFF2-40B4-BE49-F238E27FC236}">
                <a16:creationId xmlns:a16="http://schemas.microsoft.com/office/drawing/2014/main" id="{59253068-3130-A124-EE50-6AFD9626CF97}"/>
              </a:ext>
            </a:extLst>
          </p:cNvPr>
          <p:cNvPicPr>
            <a:picLocks noChangeAspect="1"/>
          </p:cNvPicPr>
          <p:nvPr/>
        </p:nvPicPr>
        <p:blipFill rotWithShape="1">
          <a:blip r:embed="rId20"/>
          <a:srcRect l="8999" t="50597" r="7394" b="92"/>
          <a:stretch/>
        </p:blipFill>
        <p:spPr>
          <a:xfrm>
            <a:off x="1336075" y="2373955"/>
            <a:ext cx="1691367" cy="1297587"/>
          </a:xfrm>
          <a:prstGeom prst="rect">
            <a:avLst/>
          </a:prstGeom>
        </p:spPr>
      </p:pic>
      <p:pic>
        <p:nvPicPr>
          <p:cNvPr id="132" name="Picture 21" descr="Graphical user interface, application&#10;&#10;Description automatically generated">
            <a:extLst>
              <a:ext uri="{FF2B5EF4-FFF2-40B4-BE49-F238E27FC236}">
                <a16:creationId xmlns:a16="http://schemas.microsoft.com/office/drawing/2014/main" id="{D4471417-BF7B-FDD2-2BDC-1A6E3C589829}"/>
              </a:ext>
            </a:extLst>
          </p:cNvPr>
          <p:cNvPicPr>
            <a:picLocks noChangeAspect="1"/>
          </p:cNvPicPr>
          <p:nvPr/>
        </p:nvPicPr>
        <p:blipFill rotWithShape="1">
          <a:blip r:embed="rId21"/>
          <a:srcRect l="9027" t="50460" r="6106" b="-184"/>
          <a:stretch/>
        </p:blipFill>
        <p:spPr>
          <a:xfrm>
            <a:off x="1337696" y="3787108"/>
            <a:ext cx="1692705" cy="1299177"/>
          </a:xfrm>
          <a:prstGeom prst="rect">
            <a:avLst/>
          </a:prstGeom>
        </p:spPr>
      </p:pic>
      <p:pic>
        <p:nvPicPr>
          <p:cNvPr id="133" name="Graphic 133" descr="Badge 4 with solid fill">
            <a:extLst>
              <a:ext uri="{FF2B5EF4-FFF2-40B4-BE49-F238E27FC236}">
                <a16:creationId xmlns:a16="http://schemas.microsoft.com/office/drawing/2014/main" id="{A6690335-06B8-E61C-7E31-9E20DD5C16A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21830" y="5622608"/>
            <a:ext cx="452871" cy="448080"/>
          </a:xfrm>
          <a:prstGeom prst="rect">
            <a:avLst/>
          </a:prstGeom>
        </p:spPr>
      </p:pic>
      <p:pic>
        <p:nvPicPr>
          <p:cNvPr id="135" name="Picture 3" descr="A picture containing text&#10;&#10;Description automatically generated">
            <a:extLst>
              <a:ext uri="{FF2B5EF4-FFF2-40B4-BE49-F238E27FC236}">
                <a16:creationId xmlns:a16="http://schemas.microsoft.com/office/drawing/2014/main" id="{7987FC8B-1006-49D0-B92E-8540B108256C}"/>
              </a:ext>
            </a:extLst>
          </p:cNvPr>
          <p:cNvPicPr>
            <a:picLocks noChangeAspect="1"/>
          </p:cNvPicPr>
          <p:nvPr/>
        </p:nvPicPr>
        <p:blipFill rotWithShape="1">
          <a:blip r:embed="rId24"/>
          <a:srcRect l="8488" t="50599" r="6744" b="-86"/>
          <a:stretch/>
        </p:blipFill>
        <p:spPr>
          <a:xfrm>
            <a:off x="1341396" y="5198413"/>
            <a:ext cx="1689956" cy="1298684"/>
          </a:xfrm>
          <a:prstGeom prst="rect">
            <a:avLst/>
          </a:prstGeom>
        </p:spPr>
      </p:pic>
      <p:pic>
        <p:nvPicPr>
          <p:cNvPr id="136" name="Picture 6" descr="Shape&#10;&#10;Description automatically generated">
            <a:extLst>
              <a:ext uri="{FF2B5EF4-FFF2-40B4-BE49-F238E27FC236}">
                <a16:creationId xmlns:a16="http://schemas.microsoft.com/office/drawing/2014/main" id="{C61360EA-68FE-854F-8504-A0259C20BE03}"/>
              </a:ext>
            </a:extLst>
          </p:cNvPr>
          <p:cNvPicPr>
            <a:picLocks noChangeAspect="1"/>
          </p:cNvPicPr>
          <p:nvPr/>
        </p:nvPicPr>
        <p:blipFill>
          <a:blip r:embed="rId11"/>
          <a:stretch>
            <a:fillRect/>
          </a:stretch>
        </p:blipFill>
        <p:spPr>
          <a:xfrm>
            <a:off x="5805579" y="1371340"/>
            <a:ext cx="463070" cy="389675"/>
          </a:xfrm>
          <a:prstGeom prst="rect">
            <a:avLst/>
          </a:prstGeom>
        </p:spPr>
      </p:pic>
      <p:pic>
        <p:nvPicPr>
          <p:cNvPr id="205" name="Picture 6" descr="Shape&#10;&#10;Description automatically generated">
            <a:extLst>
              <a:ext uri="{FF2B5EF4-FFF2-40B4-BE49-F238E27FC236}">
                <a16:creationId xmlns:a16="http://schemas.microsoft.com/office/drawing/2014/main" id="{523A2F9A-3F68-7200-C3A1-2E9C659B190F}"/>
              </a:ext>
            </a:extLst>
          </p:cNvPr>
          <p:cNvPicPr>
            <a:picLocks noChangeAspect="1"/>
          </p:cNvPicPr>
          <p:nvPr/>
        </p:nvPicPr>
        <p:blipFill>
          <a:blip r:embed="rId11"/>
          <a:stretch>
            <a:fillRect/>
          </a:stretch>
        </p:blipFill>
        <p:spPr>
          <a:xfrm>
            <a:off x="5869976" y="1682824"/>
            <a:ext cx="463070" cy="389675"/>
          </a:xfrm>
          <a:prstGeom prst="rect">
            <a:avLst/>
          </a:prstGeom>
        </p:spPr>
      </p:pic>
      <p:pic>
        <p:nvPicPr>
          <p:cNvPr id="140" name="Graphic 141" descr="Badge 4 with solid fill">
            <a:extLst>
              <a:ext uri="{FF2B5EF4-FFF2-40B4-BE49-F238E27FC236}">
                <a16:creationId xmlns:a16="http://schemas.microsoft.com/office/drawing/2014/main" id="{6CECD5EF-AE72-26D6-0D08-44A5A616B57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603134" y="1780647"/>
            <a:ext cx="333828" cy="333828"/>
          </a:xfrm>
          <a:prstGeom prst="rect">
            <a:avLst/>
          </a:prstGeom>
        </p:spPr>
      </p:pic>
    </p:spTree>
    <p:extLst>
      <p:ext uri="{BB962C8B-B14F-4D97-AF65-F5344CB8AC3E}">
        <p14:creationId xmlns:p14="http://schemas.microsoft.com/office/powerpoint/2010/main" val="1387169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0893735" cy="47660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Results: Constitution</a:t>
            </a:r>
            <a:endParaRPr lang="en-US" err="1"/>
          </a:p>
        </p:txBody>
      </p:sp>
      <p:pic>
        <p:nvPicPr>
          <p:cNvPr id="3" name="Picture 3" descr="A picture containing text, fabric&#10;&#10;Description automatically generated">
            <a:extLst>
              <a:ext uri="{FF2B5EF4-FFF2-40B4-BE49-F238E27FC236}">
                <a16:creationId xmlns:a16="http://schemas.microsoft.com/office/drawing/2014/main" id="{EE671EA8-EA7F-12D6-F06C-E4E081BB49AA}"/>
              </a:ext>
            </a:extLst>
          </p:cNvPr>
          <p:cNvPicPr>
            <a:picLocks noChangeAspect="1"/>
          </p:cNvPicPr>
          <p:nvPr/>
        </p:nvPicPr>
        <p:blipFill>
          <a:blip r:embed="rId3"/>
          <a:stretch>
            <a:fillRect/>
          </a:stretch>
        </p:blipFill>
        <p:spPr>
          <a:xfrm>
            <a:off x="4013340" y="1834586"/>
            <a:ext cx="3155289" cy="3182566"/>
          </a:xfrm>
          <a:prstGeom prst="rect">
            <a:avLst/>
          </a:prstGeom>
        </p:spPr>
      </p:pic>
      <p:pic>
        <p:nvPicPr>
          <p:cNvPr id="4" name="Picture 4" descr="A picture containing outdoor&#10;&#10;Description automatically generated">
            <a:extLst>
              <a:ext uri="{FF2B5EF4-FFF2-40B4-BE49-F238E27FC236}">
                <a16:creationId xmlns:a16="http://schemas.microsoft.com/office/drawing/2014/main" id="{FA39C8D3-46A2-24A1-0EC4-05E3B27F35C8}"/>
              </a:ext>
            </a:extLst>
          </p:cNvPr>
          <p:cNvPicPr>
            <a:picLocks noChangeAspect="1"/>
          </p:cNvPicPr>
          <p:nvPr/>
        </p:nvPicPr>
        <p:blipFill>
          <a:blip r:embed="rId4"/>
          <a:stretch>
            <a:fillRect/>
          </a:stretch>
        </p:blipFill>
        <p:spPr>
          <a:xfrm>
            <a:off x="115560" y="1827433"/>
            <a:ext cx="3229406" cy="3206217"/>
          </a:xfrm>
          <a:prstGeom prst="rect">
            <a:avLst/>
          </a:prstGeom>
        </p:spPr>
      </p:pic>
      <p:pic>
        <p:nvPicPr>
          <p:cNvPr id="5" name="Picture 5">
            <a:extLst>
              <a:ext uri="{FF2B5EF4-FFF2-40B4-BE49-F238E27FC236}">
                <a16:creationId xmlns:a16="http://schemas.microsoft.com/office/drawing/2014/main" id="{C0DD4081-FBFE-B341-DCB5-53CE5B7B91FF}"/>
              </a:ext>
            </a:extLst>
          </p:cNvPr>
          <p:cNvPicPr>
            <a:picLocks noChangeAspect="1"/>
          </p:cNvPicPr>
          <p:nvPr/>
        </p:nvPicPr>
        <p:blipFill>
          <a:blip r:embed="rId5"/>
          <a:stretch>
            <a:fillRect/>
          </a:stretch>
        </p:blipFill>
        <p:spPr>
          <a:xfrm rot="5400000">
            <a:off x="2158022" y="3267513"/>
            <a:ext cx="3225766" cy="341977"/>
          </a:xfrm>
          <a:prstGeom prst="rect">
            <a:avLst/>
          </a:prstGeom>
        </p:spPr>
      </p:pic>
      <p:sp>
        <p:nvSpPr>
          <p:cNvPr id="7" name="Text Placeholder 2">
            <a:extLst>
              <a:ext uri="{FF2B5EF4-FFF2-40B4-BE49-F238E27FC236}">
                <a16:creationId xmlns:a16="http://schemas.microsoft.com/office/drawing/2014/main" id="{27DBBC59-3AD0-1661-6BB8-5DF6C3F7F634}"/>
              </a:ext>
            </a:extLst>
          </p:cNvPr>
          <p:cNvSpPr txBox="1">
            <a:spLocks/>
          </p:cNvSpPr>
          <p:nvPr/>
        </p:nvSpPr>
        <p:spPr>
          <a:xfrm>
            <a:off x="3196302" y="5020805"/>
            <a:ext cx="868914"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-0.275</a:t>
            </a:r>
            <a:endParaRPr lang="en-US" sz="1400" b="1">
              <a:solidFill>
                <a:schemeClr val="tx1">
                  <a:lumMod val="75000"/>
                  <a:lumOff val="25000"/>
                </a:schemeClr>
              </a:solidFill>
              <a:latin typeface="Century Gothic" panose="020F0302020204030204"/>
            </a:endParaRPr>
          </a:p>
        </p:txBody>
      </p:sp>
      <p:sp>
        <p:nvSpPr>
          <p:cNvPr id="8" name="Text Placeholder 2">
            <a:extLst>
              <a:ext uri="{FF2B5EF4-FFF2-40B4-BE49-F238E27FC236}">
                <a16:creationId xmlns:a16="http://schemas.microsoft.com/office/drawing/2014/main" id="{51BD8CE0-E602-E1D7-9768-D745390EC93F}"/>
              </a:ext>
            </a:extLst>
          </p:cNvPr>
          <p:cNvSpPr txBox="1">
            <a:spLocks/>
          </p:cNvSpPr>
          <p:nvPr/>
        </p:nvSpPr>
        <p:spPr>
          <a:xfrm>
            <a:off x="3255084" y="1522450"/>
            <a:ext cx="755702"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-0.45</a:t>
            </a:r>
            <a:endParaRPr lang="en-US" sz="1400" b="1">
              <a:solidFill>
                <a:schemeClr val="tx1">
                  <a:lumMod val="75000"/>
                  <a:lumOff val="25000"/>
                </a:schemeClr>
              </a:solidFill>
              <a:latin typeface="Century Gothic" panose="020F0302020204030204"/>
            </a:endParaRPr>
          </a:p>
        </p:txBody>
      </p:sp>
      <p:sp>
        <p:nvSpPr>
          <p:cNvPr id="14" name="Text Placeholder 2">
            <a:extLst>
              <a:ext uri="{FF2B5EF4-FFF2-40B4-BE49-F238E27FC236}">
                <a16:creationId xmlns:a16="http://schemas.microsoft.com/office/drawing/2014/main" id="{4AEB04F6-24C4-E616-6FC1-4F6FA3B39643}"/>
              </a:ext>
            </a:extLst>
          </p:cNvPr>
          <p:cNvSpPr txBox="1">
            <a:spLocks/>
          </p:cNvSpPr>
          <p:nvPr/>
        </p:nvSpPr>
        <p:spPr>
          <a:xfrm>
            <a:off x="239783" y="5361328"/>
            <a:ext cx="29824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A9A"/>
              </a:buClr>
              <a:buNone/>
            </a:pPr>
            <a:r>
              <a:rPr lang="en-US" sz="2400" b="1">
                <a:solidFill>
                  <a:schemeClr val="tx1">
                    <a:lumMod val="75000"/>
                    <a:lumOff val="25000"/>
                  </a:schemeClr>
                </a:solidFill>
                <a:latin typeface="Century Gothic" panose="020F0302020204030204"/>
              </a:rPr>
              <a:t>RGB</a:t>
            </a:r>
          </a:p>
        </p:txBody>
      </p:sp>
      <p:sp>
        <p:nvSpPr>
          <p:cNvPr id="16" name="Text Placeholder 2">
            <a:extLst>
              <a:ext uri="{FF2B5EF4-FFF2-40B4-BE49-F238E27FC236}">
                <a16:creationId xmlns:a16="http://schemas.microsoft.com/office/drawing/2014/main" id="{2F0322C0-CDD8-3376-540C-FE44BA8719FC}"/>
              </a:ext>
            </a:extLst>
          </p:cNvPr>
          <p:cNvSpPr txBox="1">
            <a:spLocks/>
          </p:cNvSpPr>
          <p:nvPr/>
        </p:nvSpPr>
        <p:spPr>
          <a:xfrm>
            <a:off x="4100104" y="5176271"/>
            <a:ext cx="2982488" cy="83099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panose="020F0302020204030204"/>
              </a:rPr>
              <a:t>MBSP fractional absorption</a:t>
            </a:r>
            <a:endParaRPr lang="en-US" err="1"/>
          </a:p>
        </p:txBody>
      </p:sp>
      <p:sp>
        <p:nvSpPr>
          <p:cNvPr id="18" name="Text Placeholder 2">
            <a:extLst>
              <a:ext uri="{FF2B5EF4-FFF2-40B4-BE49-F238E27FC236}">
                <a16:creationId xmlns:a16="http://schemas.microsoft.com/office/drawing/2014/main" id="{8E429140-5594-9101-2DCF-E8D1FD101422}"/>
              </a:ext>
            </a:extLst>
          </p:cNvPr>
          <p:cNvSpPr txBox="1">
            <a:spLocks/>
          </p:cNvSpPr>
          <p:nvPr/>
        </p:nvSpPr>
        <p:spPr>
          <a:xfrm>
            <a:off x="8428921" y="5360916"/>
            <a:ext cx="29824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rPr>
              <a:t>emission rate</a:t>
            </a:r>
          </a:p>
        </p:txBody>
      </p:sp>
      <p:grpSp>
        <p:nvGrpSpPr>
          <p:cNvPr id="27" name="Group 26">
            <a:extLst>
              <a:ext uri="{FF2B5EF4-FFF2-40B4-BE49-F238E27FC236}">
                <a16:creationId xmlns:a16="http://schemas.microsoft.com/office/drawing/2014/main" id="{6F127EB1-5242-DFB4-A06C-6E15660A3001}"/>
              </a:ext>
            </a:extLst>
          </p:cNvPr>
          <p:cNvGrpSpPr/>
          <p:nvPr/>
        </p:nvGrpSpPr>
        <p:grpSpPr>
          <a:xfrm>
            <a:off x="7167527" y="1243812"/>
            <a:ext cx="5102716" cy="4092104"/>
            <a:chOff x="7249170" y="1249255"/>
            <a:chExt cx="5102716" cy="4092104"/>
          </a:xfrm>
        </p:grpSpPr>
        <p:pic>
          <p:nvPicPr>
            <p:cNvPr id="11" name="Picture 11" descr="A picture containing text, square&#10;&#10;Description automatically generated">
              <a:extLst>
                <a:ext uri="{FF2B5EF4-FFF2-40B4-BE49-F238E27FC236}">
                  <a16:creationId xmlns:a16="http://schemas.microsoft.com/office/drawing/2014/main" id="{64A24F6C-F0A9-356A-EFDA-C31CD10554A4}"/>
                </a:ext>
              </a:extLst>
            </p:cNvPr>
            <p:cNvPicPr>
              <a:picLocks noChangeAspect="1"/>
            </p:cNvPicPr>
            <p:nvPr/>
          </p:nvPicPr>
          <p:blipFill rotWithShape="1">
            <a:blip r:embed="rId6"/>
            <a:srcRect l="9045" t="40572" r="7041" b="519"/>
            <a:stretch/>
          </p:blipFill>
          <p:spPr>
            <a:xfrm>
              <a:off x="7978838" y="1322019"/>
              <a:ext cx="4217680" cy="3688436"/>
            </a:xfrm>
            <a:prstGeom prst="rect">
              <a:avLst/>
            </a:prstGeom>
          </p:spPr>
        </p:pic>
        <p:sp>
          <p:nvSpPr>
            <p:cNvPr id="12" name="TextBox 11">
              <a:extLst>
                <a:ext uri="{FF2B5EF4-FFF2-40B4-BE49-F238E27FC236}">
                  <a16:creationId xmlns:a16="http://schemas.microsoft.com/office/drawing/2014/main" id="{D9D95E76-924D-FF08-F200-02EE1258F013}"/>
                </a:ext>
              </a:extLst>
            </p:cNvPr>
            <p:cNvSpPr txBox="1"/>
            <p:nvPr/>
          </p:nvSpPr>
          <p:spPr>
            <a:xfrm>
              <a:off x="9598069" y="1254657"/>
              <a:ext cx="983909" cy="374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620 </a:t>
              </a:r>
              <a:endParaRPr lang="en-US" sz="1400">
                <a:latin typeface="Century Gothic"/>
              </a:endParaRPr>
            </a:p>
          </p:txBody>
        </p:sp>
        <p:sp>
          <p:nvSpPr>
            <p:cNvPr id="30" name="TextBox 29">
              <a:extLst>
                <a:ext uri="{FF2B5EF4-FFF2-40B4-BE49-F238E27FC236}">
                  <a16:creationId xmlns:a16="http://schemas.microsoft.com/office/drawing/2014/main" id="{E8BAC309-1567-E5ED-62FD-784376C1D6F4}"/>
                </a:ext>
              </a:extLst>
            </p:cNvPr>
            <p:cNvSpPr txBox="1"/>
            <p:nvPr/>
          </p:nvSpPr>
          <p:spPr>
            <a:xfrm>
              <a:off x="11236849" y="1249255"/>
              <a:ext cx="1115037" cy="374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1240 m</a:t>
              </a:r>
              <a:endParaRPr lang="en-US" sz="1400">
                <a:latin typeface="Century Gothic"/>
              </a:endParaRPr>
            </a:p>
          </p:txBody>
        </p:sp>
        <p:grpSp>
          <p:nvGrpSpPr>
            <p:cNvPr id="21" name="Group 20">
              <a:extLst>
                <a:ext uri="{FF2B5EF4-FFF2-40B4-BE49-F238E27FC236}">
                  <a16:creationId xmlns:a16="http://schemas.microsoft.com/office/drawing/2014/main" id="{A4195874-CF0A-D0EE-FEFC-509167AABA6D}"/>
                </a:ext>
              </a:extLst>
            </p:cNvPr>
            <p:cNvGrpSpPr/>
            <p:nvPr/>
          </p:nvGrpSpPr>
          <p:grpSpPr>
            <a:xfrm>
              <a:off x="7249170" y="1540996"/>
              <a:ext cx="887842" cy="3800363"/>
              <a:chOff x="7952738" y="1600200"/>
              <a:chExt cx="704216" cy="3127177"/>
            </a:xfrm>
          </p:grpSpPr>
          <p:pic>
            <p:nvPicPr>
              <p:cNvPr id="15" name="Picture 16">
                <a:extLst>
                  <a:ext uri="{FF2B5EF4-FFF2-40B4-BE49-F238E27FC236}">
                    <a16:creationId xmlns:a16="http://schemas.microsoft.com/office/drawing/2014/main" id="{CCB58C7B-F693-60C8-F14B-3C678312B291}"/>
                  </a:ext>
                </a:extLst>
              </p:cNvPr>
              <p:cNvPicPr>
                <a:picLocks noChangeAspect="1"/>
              </p:cNvPicPr>
              <p:nvPr/>
            </p:nvPicPr>
            <p:blipFill>
              <a:blip r:embed="rId7"/>
              <a:stretch>
                <a:fillRect/>
              </a:stretch>
            </p:blipFill>
            <p:spPr>
              <a:xfrm flipH="1">
                <a:off x="8161278" y="1896853"/>
                <a:ext cx="289140" cy="2560320"/>
              </a:xfrm>
              <a:prstGeom prst="rect">
                <a:avLst/>
              </a:prstGeom>
            </p:spPr>
          </p:pic>
          <p:sp>
            <p:nvSpPr>
              <p:cNvPr id="17" name="TextBox 16">
                <a:extLst>
                  <a:ext uri="{FF2B5EF4-FFF2-40B4-BE49-F238E27FC236}">
                    <a16:creationId xmlns:a16="http://schemas.microsoft.com/office/drawing/2014/main" id="{EA933930-1F41-4B9F-9FD2-13698D632A0D}"/>
                  </a:ext>
                </a:extLst>
              </p:cNvPr>
              <p:cNvSpPr txBox="1"/>
              <p:nvPr/>
            </p:nvSpPr>
            <p:spPr>
              <a:xfrm>
                <a:off x="7952739" y="1600200"/>
                <a:ext cx="704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-0.009</a:t>
                </a:r>
              </a:p>
            </p:txBody>
          </p:sp>
          <p:sp>
            <p:nvSpPr>
              <p:cNvPr id="20" name="TextBox 19">
                <a:extLst>
                  <a:ext uri="{FF2B5EF4-FFF2-40B4-BE49-F238E27FC236}">
                    <a16:creationId xmlns:a16="http://schemas.microsoft.com/office/drawing/2014/main" id="{38909CDB-8837-193F-D47C-A1DB6A355317}"/>
                  </a:ext>
                </a:extLst>
              </p:cNvPr>
              <p:cNvSpPr txBox="1"/>
              <p:nvPr/>
            </p:nvSpPr>
            <p:spPr>
              <a:xfrm>
                <a:off x="7952738" y="4419600"/>
                <a:ext cx="704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-0.097</a:t>
                </a:r>
              </a:p>
            </p:txBody>
          </p:sp>
        </p:grpSp>
      </p:grpSp>
      <p:grpSp>
        <p:nvGrpSpPr>
          <p:cNvPr id="23" name="Group 22">
            <a:extLst>
              <a:ext uri="{FF2B5EF4-FFF2-40B4-BE49-F238E27FC236}">
                <a16:creationId xmlns:a16="http://schemas.microsoft.com/office/drawing/2014/main" id="{44EF7DE8-30C5-4DD0-0585-7590B37CD163}"/>
              </a:ext>
            </a:extLst>
          </p:cNvPr>
          <p:cNvGrpSpPr/>
          <p:nvPr/>
        </p:nvGrpSpPr>
        <p:grpSpPr>
          <a:xfrm>
            <a:off x="242516" y="5888757"/>
            <a:ext cx="533401" cy="737432"/>
            <a:chOff x="8164689" y="778102"/>
            <a:chExt cx="533401" cy="737432"/>
          </a:xfrm>
        </p:grpSpPr>
        <p:pic>
          <p:nvPicPr>
            <p:cNvPr id="13" name="Graphic 18" descr="Map compass with solid fill">
              <a:extLst>
                <a:ext uri="{FF2B5EF4-FFF2-40B4-BE49-F238E27FC236}">
                  <a16:creationId xmlns:a16="http://schemas.microsoft.com/office/drawing/2014/main" id="{22C963FD-54A6-D30E-3CD0-6FFEC12D36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64689" y="982133"/>
              <a:ext cx="533401" cy="533401"/>
            </a:xfrm>
            <a:prstGeom prst="rect">
              <a:avLst/>
            </a:prstGeom>
          </p:spPr>
        </p:pic>
        <p:sp>
          <p:nvSpPr>
            <p:cNvPr id="22" name="TextBox 21">
              <a:extLst>
                <a:ext uri="{FF2B5EF4-FFF2-40B4-BE49-F238E27FC236}">
                  <a16:creationId xmlns:a16="http://schemas.microsoft.com/office/drawing/2014/main" id="{5BB3F181-934A-927A-DD35-F09ABA32B8FF}"/>
                </a:ext>
              </a:extLst>
            </p:cNvPr>
            <p:cNvSpPr txBox="1"/>
            <p:nvPr/>
          </p:nvSpPr>
          <p:spPr>
            <a:xfrm>
              <a:off x="8258211" y="778102"/>
              <a:ext cx="319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N</a:t>
              </a:r>
              <a:endParaRPr lang="en-US" dirty="0"/>
            </a:p>
          </p:txBody>
        </p:sp>
      </p:grpSp>
    </p:spTree>
    <p:extLst>
      <p:ext uri="{BB962C8B-B14F-4D97-AF65-F5344CB8AC3E}">
        <p14:creationId xmlns:p14="http://schemas.microsoft.com/office/powerpoint/2010/main" val="383216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0893735" cy="47660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Results: PRD Plume</a:t>
            </a:r>
            <a:endParaRPr lang="en-US" err="1"/>
          </a:p>
        </p:txBody>
      </p:sp>
      <p:pic>
        <p:nvPicPr>
          <p:cNvPr id="4" name="Picture 4" descr="A picture containing outdoor, dark, night sky&#10;&#10;Description automatically generated">
            <a:extLst>
              <a:ext uri="{FF2B5EF4-FFF2-40B4-BE49-F238E27FC236}">
                <a16:creationId xmlns:a16="http://schemas.microsoft.com/office/drawing/2014/main" id="{FA39C8D3-46A2-24A1-0EC4-05E3B27F35C8}"/>
              </a:ext>
            </a:extLst>
          </p:cNvPr>
          <p:cNvPicPr>
            <a:picLocks noChangeAspect="1"/>
          </p:cNvPicPr>
          <p:nvPr/>
        </p:nvPicPr>
        <p:blipFill>
          <a:blip r:embed="rId3"/>
          <a:stretch>
            <a:fillRect/>
          </a:stretch>
        </p:blipFill>
        <p:spPr>
          <a:xfrm>
            <a:off x="203542" y="1966378"/>
            <a:ext cx="3162300" cy="2928633"/>
          </a:xfrm>
          <a:prstGeom prst="rect">
            <a:avLst/>
          </a:prstGeom>
        </p:spPr>
      </p:pic>
      <p:grpSp>
        <p:nvGrpSpPr>
          <p:cNvPr id="17" name="Group 16">
            <a:extLst>
              <a:ext uri="{FF2B5EF4-FFF2-40B4-BE49-F238E27FC236}">
                <a16:creationId xmlns:a16="http://schemas.microsoft.com/office/drawing/2014/main" id="{A876C937-ED69-0D1D-3671-E23D442F3607}"/>
              </a:ext>
            </a:extLst>
          </p:cNvPr>
          <p:cNvGrpSpPr/>
          <p:nvPr/>
        </p:nvGrpSpPr>
        <p:grpSpPr>
          <a:xfrm>
            <a:off x="2935407" y="1652325"/>
            <a:ext cx="4513408" cy="3555761"/>
            <a:chOff x="3686521" y="1646882"/>
            <a:chExt cx="3924853" cy="3114526"/>
          </a:xfrm>
        </p:grpSpPr>
        <p:pic>
          <p:nvPicPr>
            <p:cNvPr id="3" name="Picture 3">
              <a:extLst>
                <a:ext uri="{FF2B5EF4-FFF2-40B4-BE49-F238E27FC236}">
                  <a16:creationId xmlns:a16="http://schemas.microsoft.com/office/drawing/2014/main" id="{EE671EA8-EA7F-12D6-F06C-E4E081BB49AA}"/>
                </a:ext>
              </a:extLst>
            </p:cNvPr>
            <p:cNvPicPr>
              <a:picLocks noChangeAspect="1"/>
            </p:cNvPicPr>
            <p:nvPr/>
          </p:nvPicPr>
          <p:blipFill>
            <a:blip r:embed="rId4"/>
            <a:stretch>
              <a:fillRect/>
            </a:stretch>
          </p:blipFill>
          <p:spPr>
            <a:xfrm>
              <a:off x="4868174" y="1908218"/>
              <a:ext cx="2743200" cy="2523981"/>
            </a:xfrm>
            <a:prstGeom prst="rect">
              <a:avLst/>
            </a:prstGeom>
          </p:spPr>
        </p:pic>
        <p:pic>
          <p:nvPicPr>
            <p:cNvPr id="5" name="Picture 5">
              <a:extLst>
                <a:ext uri="{FF2B5EF4-FFF2-40B4-BE49-F238E27FC236}">
                  <a16:creationId xmlns:a16="http://schemas.microsoft.com/office/drawing/2014/main" id="{C0DD4081-FBFE-B341-DCB5-53CE5B7B91FF}"/>
                </a:ext>
              </a:extLst>
            </p:cNvPr>
            <p:cNvPicPr>
              <a:picLocks noChangeAspect="1"/>
            </p:cNvPicPr>
            <p:nvPr/>
          </p:nvPicPr>
          <p:blipFill>
            <a:blip r:embed="rId5"/>
            <a:stretch>
              <a:fillRect/>
            </a:stretch>
          </p:blipFill>
          <p:spPr>
            <a:xfrm rot="5400000">
              <a:off x="3265099" y="3041787"/>
              <a:ext cx="2556295" cy="271220"/>
            </a:xfrm>
            <a:prstGeom prst="rect">
              <a:avLst/>
            </a:prstGeom>
          </p:spPr>
        </p:pic>
        <p:sp>
          <p:nvSpPr>
            <p:cNvPr id="7" name="Text Placeholder 2">
              <a:extLst>
                <a:ext uri="{FF2B5EF4-FFF2-40B4-BE49-F238E27FC236}">
                  <a16:creationId xmlns:a16="http://schemas.microsoft.com/office/drawing/2014/main" id="{27DBBC59-3AD0-1661-6BB8-5DF6C3F7F634}"/>
                </a:ext>
              </a:extLst>
            </p:cNvPr>
            <p:cNvSpPr txBox="1">
              <a:spLocks/>
            </p:cNvSpPr>
            <p:nvPr/>
          </p:nvSpPr>
          <p:spPr>
            <a:xfrm>
              <a:off x="3803362" y="4453631"/>
              <a:ext cx="1070300"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-0.375</a:t>
              </a:r>
              <a:endParaRPr lang="en-US" sz="1400" b="1">
                <a:solidFill>
                  <a:schemeClr val="tx1">
                    <a:lumMod val="75000"/>
                    <a:lumOff val="25000"/>
                  </a:schemeClr>
                </a:solidFill>
                <a:latin typeface="Century Gothic" panose="020F0302020204030204"/>
              </a:endParaRPr>
            </a:p>
          </p:txBody>
        </p:sp>
        <p:sp>
          <p:nvSpPr>
            <p:cNvPr id="8" name="Text Placeholder 2">
              <a:extLst>
                <a:ext uri="{FF2B5EF4-FFF2-40B4-BE49-F238E27FC236}">
                  <a16:creationId xmlns:a16="http://schemas.microsoft.com/office/drawing/2014/main" id="{51BD8CE0-E602-E1D7-9768-D745390EC93F}"/>
                </a:ext>
              </a:extLst>
            </p:cNvPr>
            <p:cNvSpPr txBox="1">
              <a:spLocks/>
            </p:cNvSpPr>
            <p:nvPr/>
          </p:nvSpPr>
          <p:spPr>
            <a:xfrm>
              <a:off x="3686521" y="1646882"/>
              <a:ext cx="1070300"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-0.6</a:t>
              </a:r>
              <a:endParaRPr lang="en-US" sz="2400" b="1">
                <a:solidFill>
                  <a:schemeClr val="tx1">
                    <a:lumMod val="75000"/>
                    <a:lumOff val="25000"/>
                  </a:schemeClr>
                </a:solidFill>
                <a:latin typeface="Century Gothic" panose="020F0302020204030204"/>
              </a:endParaRPr>
            </a:p>
          </p:txBody>
        </p:sp>
      </p:grpSp>
      <p:sp>
        <p:nvSpPr>
          <p:cNvPr id="14" name="Text Placeholder 2">
            <a:extLst>
              <a:ext uri="{FF2B5EF4-FFF2-40B4-BE49-F238E27FC236}">
                <a16:creationId xmlns:a16="http://schemas.microsoft.com/office/drawing/2014/main" id="{4AEB04F6-24C4-E616-6FC1-4F6FA3B39643}"/>
              </a:ext>
            </a:extLst>
          </p:cNvPr>
          <p:cNvSpPr txBox="1">
            <a:spLocks/>
          </p:cNvSpPr>
          <p:nvPr/>
        </p:nvSpPr>
        <p:spPr>
          <a:xfrm>
            <a:off x="266997" y="5181713"/>
            <a:ext cx="29824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A9A"/>
              </a:buClr>
              <a:buNone/>
            </a:pPr>
            <a:r>
              <a:rPr lang="en-US" sz="2400" b="1">
                <a:solidFill>
                  <a:schemeClr val="tx1">
                    <a:lumMod val="75000"/>
                    <a:lumOff val="25000"/>
                  </a:schemeClr>
                </a:solidFill>
                <a:latin typeface="Century Gothic" panose="020F0302020204030204"/>
              </a:rPr>
              <a:t>RGB</a:t>
            </a:r>
          </a:p>
        </p:txBody>
      </p:sp>
      <p:sp>
        <p:nvSpPr>
          <p:cNvPr id="16" name="Text Placeholder 2">
            <a:extLst>
              <a:ext uri="{FF2B5EF4-FFF2-40B4-BE49-F238E27FC236}">
                <a16:creationId xmlns:a16="http://schemas.microsoft.com/office/drawing/2014/main" id="{2F0322C0-CDD8-3376-540C-FE44BA8719FC}"/>
              </a:ext>
            </a:extLst>
          </p:cNvPr>
          <p:cNvSpPr txBox="1">
            <a:spLocks/>
          </p:cNvSpPr>
          <p:nvPr/>
        </p:nvSpPr>
        <p:spPr>
          <a:xfrm>
            <a:off x="4606290" y="4996656"/>
            <a:ext cx="2982488" cy="83099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panose="020F0302020204030204"/>
              </a:rPr>
              <a:t>MBSP fractional absorption</a:t>
            </a:r>
            <a:endParaRPr lang="en-US" err="1"/>
          </a:p>
        </p:txBody>
      </p:sp>
      <p:sp>
        <p:nvSpPr>
          <p:cNvPr id="18" name="Text Placeholder 2">
            <a:extLst>
              <a:ext uri="{FF2B5EF4-FFF2-40B4-BE49-F238E27FC236}">
                <a16:creationId xmlns:a16="http://schemas.microsoft.com/office/drawing/2014/main" id="{8E429140-5594-9101-2DCF-E8D1FD101422}"/>
              </a:ext>
            </a:extLst>
          </p:cNvPr>
          <p:cNvSpPr txBox="1">
            <a:spLocks/>
          </p:cNvSpPr>
          <p:nvPr/>
        </p:nvSpPr>
        <p:spPr>
          <a:xfrm>
            <a:off x="8613978" y="5181301"/>
            <a:ext cx="29824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rPr>
              <a:t>emission rate</a:t>
            </a:r>
          </a:p>
        </p:txBody>
      </p:sp>
      <p:grpSp>
        <p:nvGrpSpPr>
          <p:cNvPr id="13" name="Group 12">
            <a:extLst>
              <a:ext uri="{FF2B5EF4-FFF2-40B4-BE49-F238E27FC236}">
                <a16:creationId xmlns:a16="http://schemas.microsoft.com/office/drawing/2014/main" id="{352F73FD-D6ED-41B8-8932-CC30CBA25AA9}"/>
              </a:ext>
            </a:extLst>
          </p:cNvPr>
          <p:cNvGrpSpPr/>
          <p:nvPr/>
        </p:nvGrpSpPr>
        <p:grpSpPr>
          <a:xfrm>
            <a:off x="10209199" y="222687"/>
            <a:ext cx="2968436" cy="916575"/>
            <a:chOff x="7146821" y="165178"/>
            <a:chExt cx="2968436" cy="916575"/>
          </a:xfrm>
        </p:grpSpPr>
        <p:sp>
          <p:nvSpPr>
            <p:cNvPr id="15" name="Rectangle: Rounded Corners 14">
              <a:extLst>
                <a:ext uri="{FF2B5EF4-FFF2-40B4-BE49-F238E27FC236}">
                  <a16:creationId xmlns:a16="http://schemas.microsoft.com/office/drawing/2014/main" id="{650483DE-685D-A534-0035-8C74858D081A}"/>
                </a:ext>
              </a:extLst>
            </p:cNvPr>
            <p:cNvSpPr/>
            <p:nvPr/>
          </p:nvSpPr>
          <p:spPr>
            <a:xfrm>
              <a:off x="7146821" y="166124"/>
              <a:ext cx="1671484" cy="9156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20" name="Graphic 9" descr="Arrow Down with solid fill">
              <a:extLst>
                <a:ext uri="{FF2B5EF4-FFF2-40B4-BE49-F238E27FC236}">
                  <a16:creationId xmlns:a16="http://schemas.microsoft.com/office/drawing/2014/main" id="{BA4407CF-74BA-B1E3-A007-E1049AFFBE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460000">
              <a:off x="7835296" y="165178"/>
              <a:ext cx="914400" cy="914400"/>
            </a:xfrm>
            <a:prstGeom prst="rect">
              <a:avLst/>
            </a:prstGeom>
          </p:spPr>
        </p:pic>
        <p:sp>
          <p:nvSpPr>
            <p:cNvPr id="21" name="TextBox 4">
              <a:extLst>
                <a:ext uri="{FF2B5EF4-FFF2-40B4-BE49-F238E27FC236}">
                  <a16:creationId xmlns:a16="http://schemas.microsoft.com/office/drawing/2014/main" id="{9B036E60-78D9-D560-7860-B00E81535CA7}"/>
                </a:ext>
              </a:extLst>
            </p:cNvPr>
            <p:cNvSpPr txBox="1"/>
            <p:nvPr/>
          </p:nvSpPr>
          <p:spPr>
            <a:xfrm>
              <a:off x="7195046" y="257235"/>
              <a:ext cx="292021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Wind: </a:t>
              </a:r>
              <a:endParaRPr lang="en-US"/>
            </a:p>
            <a:p>
              <a:r>
                <a:rPr lang="en-US" b="1"/>
                <a:t>7 MPH</a:t>
              </a:r>
              <a:endParaRPr lang="en-US"/>
            </a:p>
          </p:txBody>
        </p:sp>
      </p:grpSp>
      <p:grpSp>
        <p:nvGrpSpPr>
          <p:cNvPr id="31" name="Group 30">
            <a:extLst>
              <a:ext uri="{FF2B5EF4-FFF2-40B4-BE49-F238E27FC236}">
                <a16:creationId xmlns:a16="http://schemas.microsoft.com/office/drawing/2014/main" id="{1A73595A-01FE-6614-A937-449DCFD5EB8D}"/>
              </a:ext>
            </a:extLst>
          </p:cNvPr>
          <p:cNvGrpSpPr/>
          <p:nvPr/>
        </p:nvGrpSpPr>
        <p:grpSpPr>
          <a:xfrm>
            <a:off x="7403009" y="1294586"/>
            <a:ext cx="5002430" cy="3966191"/>
            <a:chOff x="7952738" y="1338129"/>
            <a:chExt cx="4256758" cy="3465448"/>
          </a:xfrm>
        </p:grpSpPr>
        <p:pic>
          <p:nvPicPr>
            <p:cNvPr id="22" name="Picture 21" descr="Chart&#10;&#10;Description automatically generated">
              <a:extLst>
                <a:ext uri="{FF2B5EF4-FFF2-40B4-BE49-F238E27FC236}">
                  <a16:creationId xmlns:a16="http://schemas.microsoft.com/office/drawing/2014/main" id="{203DF051-64F6-A747-692E-000A859BFFE0}"/>
                </a:ext>
              </a:extLst>
            </p:cNvPr>
            <p:cNvPicPr>
              <a:picLocks noChangeAspect="1"/>
            </p:cNvPicPr>
            <p:nvPr/>
          </p:nvPicPr>
          <p:blipFill rotWithShape="1">
            <a:blip r:embed="rId8"/>
            <a:srcRect l="8989" t="41033" r="7326" b="68"/>
            <a:stretch/>
          </p:blipFill>
          <p:spPr>
            <a:xfrm>
              <a:off x="8557150" y="1381918"/>
              <a:ext cx="3309491" cy="3072524"/>
            </a:xfrm>
            <a:prstGeom prst="rect">
              <a:avLst/>
            </a:prstGeom>
          </p:spPr>
        </p:pic>
        <p:sp>
          <p:nvSpPr>
            <p:cNvPr id="23" name="TextBox 3">
              <a:extLst>
                <a:ext uri="{FF2B5EF4-FFF2-40B4-BE49-F238E27FC236}">
                  <a16:creationId xmlns:a16="http://schemas.microsoft.com/office/drawing/2014/main" id="{478C2063-D571-8E47-C9C1-492245E27FC5}"/>
                </a:ext>
              </a:extLst>
            </p:cNvPr>
            <p:cNvSpPr txBox="1"/>
            <p:nvPr/>
          </p:nvSpPr>
          <p:spPr>
            <a:xfrm>
              <a:off x="9856227" y="1338131"/>
              <a:ext cx="7407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330</a:t>
              </a:r>
              <a:endParaRPr lang="en-US" sz="1400">
                <a:latin typeface="Century Gothic"/>
              </a:endParaRPr>
            </a:p>
          </p:txBody>
        </p:sp>
        <p:sp>
          <p:nvSpPr>
            <p:cNvPr id="24" name="TextBox 4">
              <a:extLst>
                <a:ext uri="{FF2B5EF4-FFF2-40B4-BE49-F238E27FC236}">
                  <a16:creationId xmlns:a16="http://schemas.microsoft.com/office/drawing/2014/main" id="{49E21D78-70F4-849A-D138-76B4012D78B9}"/>
                </a:ext>
              </a:extLst>
            </p:cNvPr>
            <p:cNvSpPr txBox="1"/>
            <p:nvPr/>
          </p:nvSpPr>
          <p:spPr>
            <a:xfrm>
              <a:off x="11363214" y="1338129"/>
              <a:ext cx="84628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660 m</a:t>
              </a:r>
              <a:endParaRPr lang="en-US" sz="1400">
                <a:latin typeface="Century Gothic"/>
              </a:endParaRPr>
            </a:p>
          </p:txBody>
        </p:sp>
        <p:grpSp>
          <p:nvGrpSpPr>
            <p:cNvPr id="27" name="Group 26">
              <a:extLst>
                <a:ext uri="{FF2B5EF4-FFF2-40B4-BE49-F238E27FC236}">
                  <a16:creationId xmlns:a16="http://schemas.microsoft.com/office/drawing/2014/main" id="{E77126D9-F4AB-EDA3-9A1D-B5A7D52B17FF}"/>
                </a:ext>
              </a:extLst>
            </p:cNvPr>
            <p:cNvGrpSpPr/>
            <p:nvPr/>
          </p:nvGrpSpPr>
          <p:grpSpPr>
            <a:xfrm>
              <a:off x="7952738" y="1600200"/>
              <a:ext cx="704216" cy="3203377"/>
              <a:chOff x="7952738" y="1600200"/>
              <a:chExt cx="704216" cy="3203377"/>
            </a:xfrm>
          </p:grpSpPr>
          <p:pic>
            <p:nvPicPr>
              <p:cNvPr id="6" name="Picture 16">
                <a:extLst>
                  <a:ext uri="{FF2B5EF4-FFF2-40B4-BE49-F238E27FC236}">
                    <a16:creationId xmlns:a16="http://schemas.microsoft.com/office/drawing/2014/main" id="{6CD813BD-8F1F-669F-5576-70C17E032200}"/>
                  </a:ext>
                </a:extLst>
              </p:cNvPr>
              <p:cNvPicPr>
                <a:picLocks noChangeAspect="1"/>
              </p:cNvPicPr>
              <p:nvPr/>
            </p:nvPicPr>
            <p:blipFill>
              <a:blip r:embed="rId9"/>
              <a:stretch>
                <a:fillRect/>
              </a:stretch>
            </p:blipFill>
            <p:spPr>
              <a:xfrm flipH="1">
                <a:off x="8161278" y="1896853"/>
                <a:ext cx="289140" cy="2560320"/>
              </a:xfrm>
              <a:prstGeom prst="rect">
                <a:avLst/>
              </a:prstGeom>
            </p:spPr>
          </p:pic>
          <p:sp>
            <p:nvSpPr>
              <p:cNvPr id="25" name="TextBox 24">
                <a:extLst>
                  <a:ext uri="{FF2B5EF4-FFF2-40B4-BE49-F238E27FC236}">
                    <a16:creationId xmlns:a16="http://schemas.microsoft.com/office/drawing/2014/main" id="{A3D064EC-A7F3-362A-E716-4C27E5741C1C}"/>
                  </a:ext>
                </a:extLst>
              </p:cNvPr>
              <p:cNvSpPr txBox="1"/>
              <p:nvPr/>
            </p:nvSpPr>
            <p:spPr>
              <a:xfrm>
                <a:off x="7952739" y="1600200"/>
                <a:ext cx="704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0.044</a:t>
                </a:r>
                <a:endParaRPr lang="en-US">
                  <a:latin typeface="Century Gothic"/>
                </a:endParaRPr>
              </a:p>
            </p:txBody>
          </p:sp>
          <p:sp>
            <p:nvSpPr>
              <p:cNvPr id="26" name="TextBox 25">
                <a:extLst>
                  <a:ext uri="{FF2B5EF4-FFF2-40B4-BE49-F238E27FC236}">
                    <a16:creationId xmlns:a16="http://schemas.microsoft.com/office/drawing/2014/main" id="{E8BBD00F-C061-E3D0-E0D0-9E828B294C65}"/>
                  </a:ext>
                </a:extLst>
              </p:cNvPr>
              <p:cNvSpPr txBox="1"/>
              <p:nvPr/>
            </p:nvSpPr>
            <p:spPr>
              <a:xfrm>
                <a:off x="7952738" y="4495800"/>
                <a:ext cx="704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-0.339</a:t>
                </a:r>
              </a:p>
            </p:txBody>
          </p:sp>
        </p:grpSp>
      </p:grpSp>
      <p:grpSp>
        <p:nvGrpSpPr>
          <p:cNvPr id="30" name="Group 29">
            <a:extLst>
              <a:ext uri="{FF2B5EF4-FFF2-40B4-BE49-F238E27FC236}">
                <a16:creationId xmlns:a16="http://schemas.microsoft.com/office/drawing/2014/main" id="{31FD74AF-D17B-5B50-01E8-DBAACC4AD0A6}"/>
              </a:ext>
            </a:extLst>
          </p:cNvPr>
          <p:cNvGrpSpPr/>
          <p:nvPr/>
        </p:nvGrpSpPr>
        <p:grpSpPr>
          <a:xfrm>
            <a:off x="242516" y="5888757"/>
            <a:ext cx="533401" cy="737432"/>
            <a:chOff x="8164689" y="778102"/>
            <a:chExt cx="533401" cy="737432"/>
          </a:xfrm>
        </p:grpSpPr>
        <p:pic>
          <p:nvPicPr>
            <p:cNvPr id="28" name="Graphic 18" descr="Map compass with solid fill">
              <a:extLst>
                <a:ext uri="{FF2B5EF4-FFF2-40B4-BE49-F238E27FC236}">
                  <a16:creationId xmlns:a16="http://schemas.microsoft.com/office/drawing/2014/main" id="{6893ABF9-9DFD-97D5-729D-DD4D039F87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64689" y="982133"/>
              <a:ext cx="533401" cy="533401"/>
            </a:xfrm>
            <a:prstGeom prst="rect">
              <a:avLst/>
            </a:prstGeom>
          </p:spPr>
        </p:pic>
        <p:sp>
          <p:nvSpPr>
            <p:cNvPr id="29" name="TextBox 28">
              <a:extLst>
                <a:ext uri="{FF2B5EF4-FFF2-40B4-BE49-F238E27FC236}">
                  <a16:creationId xmlns:a16="http://schemas.microsoft.com/office/drawing/2014/main" id="{F44E8B25-7AC8-D44E-9D21-F5E95D43B941}"/>
                </a:ext>
              </a:extLst>
            </p:cNvPr>
            <p:cNvSpPr txBox="1"/>
            <p:nvPr/>
          </p:nvSpPr>
          <p:spPr>
            <a:xfrm>
              <a:off x="8258211" y="778102"/>
              <a:ext cx="319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N</a:t>
              </a:r>
              <a:endParaRPr lang="en-US" dirty="0"/>
            </a:p>
          </p:txBody>
        </p:sp>
      </p:grpSp>
    </p:spTree>
    <p:extLst>
      <p:ext uri="{BB962C8B-B14F-4D97-AF65-F5344CB8AC3E}">
        <p14:creationId xmlns:p14="http://schemas.microsoft.com/office/powerpoint/2010/main" val="3596038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95455" y="342900"/>
            <a:ext cx="6249849" cy="4622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Results: </a:t>
            </a:r>
            <a:r>
              <a:rPr lang="en-US" sz="4000" b="1" err="1">
                <a:solidFill>
                  <a:srgbClr val="8A5A9A"/>
                </a:solidFill>
                <a:latin typeface="Century Gothic"/>
              </a:rPr>
              <a:t>Patronius</a:t>
            </a:r>
            <a:r>
              <a:rPr lang="en-US" sz="4000" b="1">
                <a:solidFill>
                  <a:srgbClr val="8A5A9A"/>
                </a:solidFill>
                <a:latin typeface="Century Gothic"/>
              </a:rPr>
              <a:t> Plume</a:t>
            </a:r>
            <a:endParaRPr lang="en-US" err="1"/>
          </a:p>
        </p:txBody>
      </p:sp>
      <p:pic>
        <p:nvPicPr>
          <p:cNvPr id="4" name="Picture 4">
            <a:extLst>
              <a:ext uri="{FF2B5EF4-FFF2-40B4-BE49-F238E27FC236}">
                <a16:creationId xmlns:a16="http://schemas.microsoft.com/office/drawing/2014/main" id="{FA39C8D3-46A2-24A1-0EC4-05E3B27F35C8}"/>
              </a:ext>
            </a:extLst>
          </p:cNvPr>
          <p:cNvPicPr>
            <a:picLocks noChangeAspect="1"/>
          </p:cNvPicPr>
          <p:nvPr/>
        </p:nvPicPr>
        <p:blipFill>
          <a:blip r:embed="rId3"/>
          <a:stretch>
            <a:fillRect/>
          </a:stretch>
        </p:blipFill>
        <p:spPr>
          <a:xfrm>
            <a:off x="56586" y="1836060"/>
            <a:ext cx="3260271" cy="3097975"/>
          </a:xfrm>
          <a:prstGeom prst="rect">
            <a:avLst/>
          </a:prstGeom>
        </p:spPr>
      </p:pic>
      <p:sp>
        <p:nvSpPr>
          <p:cNvPr id="14" name="Text Placeholder 2">
            <a:extLst>
              <a:ext uri="{FF2B5EF4-FFF2-40B4-BE49-F238E27FC236}">
                <a16:creationId xmlns:a16="http://schemas.microsoft.com/office/drawing/2014/main" id="{4AEB04F6-24C4-E616-6FC1-4F6FA3B39643}"/>
              </a:ext>
            </a:extLst>
          </p:cNvPr>
          <p:cNvSpPr txBox="1">
            <a:spLocks/>
          </p:cNvSpPr>
          <p:nvPr/>
        </p:nvSpPr>
        <p:spPr>
          <a:xfrm>
            <a:off x="196240" y="5062587"/>
            <a:ext cx="29824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A9A"/>
              </a:buClr>
              <a:buNone/>
            </a:pPr>
            <a:r>
              <a:rPr lang="en-US" sz="2400" b="1">
                <a:solidFill>
                  <a:schemeClr val="tx1">
                    <a:lumMod val="75000"/>
                    <a:lumOff val="25000"/>
                  </a:schemeClr>
                </a:solidFill>
                <a:latin typeface="Century Gothic" panose="020F0302020204030204"/>
              </a:rPr>
              <a:t>RGB</a:t>
            </a:r>
          </a:p>
        </p:txBody>
      </p:sp>
      <p:sp>
        <p:nvSpPr>
          <p:cNvPr id="16" name="Text Placeholder 2">
            <a:extLst>
              <a:ext uri="{FF2B5EF4-FFF2-40B4-BE49-F238E27FC236}">
                <a16:creationId xmlns:a16="http://schemas.microsoft.com/office/drawing/2014/main" id="{2F0322C0-CDD8-3376-540C-FE44BA8719FC}"/>
              </a:ext>
            </a:extLst>
          </p:cNvPr>
          <p:cNvSpPr txBox="1">
            <a:spLocks/>
          </p:cNvSpPr>
          <p:nvPr/>
        </p:nvSpPr>
        <p:spPr>
          <a:xfrm>
            <a:off x="4247061" y="4937401"/>
            <a:ext cx="2982488" cy="83099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panose="020F0302020204030204"/>
              </a:rPr>
              <a:t>MBSP fractional absorption</a:t>
            </a:r>
            <a:endParaRPr lang="en-US" err="1"/>
          </a:p>
        </p:txBody>
      </p:sp>
      <p:sp>
        <p:nvSpPr>
          <p:cNvPr id="18" name="Text Placeholder 2">
            <a:extLst>
              <a:ext uri="{FF2B5EF4-FFF2-40B4-BE49-F238E27FC236}">
                <a16:creationId xmlns:a16="http://schemas.microsoft.com/office/drawing/2014/main" id="{8E429140-5594-9101-2DCF-E8D1FD101422}"/>
              </a:ext>
            </a:extLst>
          </p:cNvPr>
          <p:cNvSpPr txBox="1">
            <a:spLocks/>
          </p:cNvSpPr>
          <p:nvPr/>
        </p:nvSpPr>
        <p:spPr>
          <a:xfrm>
            <a:off x="8750049" y="5062175"/>
            <a:ext cx="29824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rPr>
              <a:t>emission rate</a:t>
            </a:r>
          </a:p>
        </p:txBody>
      </p:sp>
      <p:grpSp>
        <p:nvGrpSpPr>
          <p:cNvPr id="31" name="Group 30">
            <a:extLst>
              <a:ext uri="{FF2B5EF4-FFF2-40B4-BE49-F238E27FC236}">
                <a16:creationId xmlns:a16="http://schemas.microsoft.com/office/drawing/2014/main" id="{512A37E0-D59C-C009-8018-CAADCE605D56}"/>
              </a:ext>
            </a:extLst>
          </p:cNvPr>
          <p:cNvGrpSpPr/>
          <p:nvPr/>
        </p:nvGrpSpPr>
        <p:grpSpPr>
          <a:xfrm>
            <a:off x="2678388" y="1569095"/>
            <a:ext cx="4551986" cy="3647843"/>
            <a:chOff x="3086602" y="1558209"/>
            <a:chExt cx="4551986" cy="3647843"/>
          </a:xfrm>
        </p:grpSpPr>
        <p:pic>
          <p:nvPicPr>
            <p:cNvPr id="3" name="Picture 3">
              <a:extLst>
                <a:ext uri="{FF2B5EF4-FFF2-40B4-BE49-F238E27FC236}">
                  <a16:creationId xmlns:a16="http://schemas.microsoft.com/office/drawing/2014/main" id="{EE671EA8-EA7F-12D6-F06C-E4E081BB49AA}"/>
                </a:ext>
              </a:extLst>
            </p:cNvPr>
            <p:cNvPicPr>
              <a:picLocks noChangeAspect="1"/>
            </p:cNvPicPr>
            <p:nvPr/>
          </p:nvPicPr>
          <p:blipFill>
            <a:blip r:embed="rId4"/>
            <a:stretch>
              <a:fillRect/>
            </a:stretch>
          </p:blipFill>
          <p:spPr>
            <a:xfrm>
              <a:off x="4378317" y="1857679"/>
              <a:ext cx="3260271" cy="3067163"/>
            </a:xfrm>
            <a:prstGeom prst="rect">
              <a:avLst/>
            </a:prstGeom>
          </p:spPr>
        </p:pic>
        <p:pic>
          <p:nvPicPr>
            <p:cNvPr id="5" name="Picture 5">
              <a:extLst>
                <a:ext uri="{FF2B5EF4-FFF2-40B4-BE49-F238E27FC236}">
                  <a16:creationId xmlns:a16="http://schemas.microsoft.com/office/drawing/2014/main" id="{C0DD4081-FBFE-B341-DCB5-53CE5B7B91FF}"/>
                </a:ext>
              </a:extLst>
            </p:cNvPr>
            <p:cNvPicPr>
              <a:picLocks noChangeAspect="1"/>
            </p:cNvPicPr>
            <p:nvPr/>
          </p:nvPicPr>
          <p:blipFill>
            <a:blip r:embed="rId5"/>
            <a:stretch>
              <a:fillRect/>
            </a:stretch>
          </p:blipFill>
          <p:spPr>
            <a:xfrm rot="5400000">
              <a:off x="2560249" y="3235626"/>
              <a:ext cx="3035266" cy="320205"/>
            </a:xfrm>
            <a:prstGeom prst="rect">
              <a:avLst/>
            </a:prstGeom>
          </p:spPr>
        </p:pic>
        <p:sp>
          <p:nvSpPr>
            <p:cNvPr id="7" name="Text Placeholder 2">
              <a:extLst>
                <a:ext uri="{FF2B5EF4-FFF2-40B4-BE49-F238E27FC236}">
                  <a16:creationId xmlns:a16="http://schemas.microsoft.com/office/drawing/2014/main" id="{27DBBC59-3AD0-1661-6BB8-5DF6C3F7F634}"/>
                </a:ext>
              </a:extLst>
            </p:cNvPr>
            <p:cNvSpPr txBox="1">
              <a:spLocks/>
            </p:cNvSpPr>
            <p:nvPr/>
          </p:nvSpPr>
          <p:spPr>
            <a:xfrm>
              <a:off x="3274330" y="4898275"/>
              <a:ext cx="1032302"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-0.2</a:t>
              </a:r>
              <a:endParaRPr lang="en-US" sz="1400" b="1">
                <a:solidFill>
                  <a:schemeClr val="tx1">
                    <a:lumMod val="75000"/>
                    <a:lumOff val="25000"/>
                  </a:schemeClr>
                </a:solidFill>
                <a:latin typeface="Century Gothic" panose="020F0302020204030204"/>
              </a:endParaRPr>
            </a:p>
          </p:txBody>
        </p:sp>
        <p:sp>
          <p:nvSpPr>
            <p:cNvPr id="8" name="Text Placeholder 2">
              <a:extLst>
                <a:ext uri="{FF2B5EF4-FFF2-40B4-BE49-F238E27FC236}">
                  <a16:creationId xmlns:a16="http://schemas.microsoft.com/office/drawing/2014/main" id="{51BD8CE0-E602-E1D7-9768-D745390EC93F}"/>
                </a:ext>
              </a:extLst>
            </p:cNvPr>
            <p:cNvSpPr txBox="1">
              <a:spLocks/>
            </p:cNvSpPr>
            <p:nvPr/>
          </p:nvSpPr>
          <p:spPr>
            <a:xfrm>
              <a:off x="3086602" y="1558209"/>
              <a:ext cx="1271685"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-0.39</a:t>
              </a:r>
              <a:endParaRPr lang="en-US" sz="1400" b="1">
                <a:solidFill>
                  <a:schemeClr val="tx1">
                    <a:lumMod val="75000"/>
                    <a:lumOff val="25000"/>
                  </a:schemeClr>
                </a:solidFill>
                <a:latin typeface="Century Gothic" panose="020F0302020204030204"/>
              </a:endParaRPr>
            </a:p>
          </p:txBody>
        </p:sp>
        <p:sp>
          <p:nvSpPr>
            <p:cNvPr id="19" name="Arrow: Left 18">
              <a:extLst>
                <a:ext uri="{FF2B5EF4-FFF2-40B4-BE49-F238E27FC236}">
                  <a16:creationId xmlns:a16="http://schemas.microsoft.com/office/drawing/2014/main" id="{B44479B2-ADE6-11DA-9DBE-C0242D23E4A8}"/>
                </a:ext>
              </a:extLst>
            </p:cNvPr>
            <p:cNvSpPr/>
            <p:nvPr/>
          </p:nvSpPr>
          <p:spPr>
            <a:xfrm rot="18240000">
              <a:off x="5842164" y="2574066"/>
              <a:ext cx="1130060" cy="27358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57B68E3C-7D8A-2BAD-4352-B6FFA5B8DC7A}"/>
              </a:ext>
            </a:extLst>
          </p:cNvPr>
          <p:cNvGrpSpPr/>
          <p:nvPr/>
        </p:nvGrpSpPr>
        <p:grpSpPr>
          <a:xfrm>
            <a:off x="10238710" y="228313"/>
            <a:ext cx="1524001" cy="947876"/>
            <a:chOff x="10370572" y="433848"/>
            <a:chExt cx="1524001" cy="947876"/>
          </a:xfrm>
        </p:grpSpPr>
        <p:sp>
          <p:nvSpPr>
            <p:cNvPr id="12" name="Rectangle: Rounded Corners 11">
              <a:extLst>
                <a:ext uri="{FF2B5EF4-FFF2-40B4-BE49-F238E27FC236}">
                  <a16:creationId xmlns:a16="http://schemas.microsoft.com/office/drawing/2014/main" id="{CBF49754-0CCA-EBA2-3CBF-67238D7E01AD}"/>
                </a:ext>
              </a:extLst>
            </p:cNvPr>
            <p:cNvSpPr/>
            <p:nvPr/>
          </p:nvSpPr>
          <p:spPr>
            <a:xfrm>
              <a:off x="10370572" y="433848"/>
              <a:ext cx="1524001" cy="9156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Graphic 3" descr="Arrow Down with solid fill">
              <a:extLst>
                <a:ext uri="{FF2B5EF4-FFF2-40B4-BE49-F238E27FC236}">
                  <a16:creationId xmlns:a16="http://schemas.microsoft.com/office/drawing/2014/main" id="{9A4DC3FF-5EE3-5CD7-0AA9-F9C2D2B5ED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140000">
              <a:off x="10924842" y="467324"/>
              <a:ext cx="914400" cy="914400"/>
            </a:xfrm>
            <a:prstGeom prst="rect">
              <a:avLst/>
            </a:prstGeom>
          </p:spPr>
        </p:pic>
        <p:sp>
          <p:nvSpPr>
            <p:cNvPr id="15" name="TextBox 4">
              <a:extLst>
                <a:ext uri="{FF2B5EF4-FFF2-40B4-BE49-F238E27FC236}">
                  <a16:creationId xmlns:a16="http://schemas.microsoft.com/office/drawing/2014/main" id="{309CF6C9-482D-63D6-0660-158A34F1BB75}"/>
                </a:ext>
              </a:extLst>
            </p:cNvPr>
            <p:cNvSpPr txBox="1"/>
            <p:nvPr/>
          </p:nvSpPr>
          <p:spPr>
            <a:xfrm>
              <a:off x="10449523" y="684734"/>
              <a:ext cx="119342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Wind: </a:t>
              </a:r>
              <a:endParaRPr lang="en-US"/>
            </a:p>
            <a:p>
              <a:r>
                <a:rPr lang="en-US" b="1"/>
                <a:t>13 MPH</a:t>
              </a:r>
              <a:endParaRPr lang="en-US"/>
            </a:p>
          </p:txBody>
        </p:sp>
      </p:grpSp>
      <p:grpSp>
        <p:nvGrpSpPr>
          <p:cNvPr id="28" name="Group 27">
            <a:extLst>
              <a:ext uri="{FF2B5EF4-FFF2-40B4-BE49-F238E27FC236}">
                <a16:creationId xmlns:a16="http://schemas.microsoft.com/office/drawing/2014/main" id="{5CB1EA6F-4B6A-BCD2-7E43-37CCB56949AA}"/>
              </a:ext>
            </a:extLst>
          </p:cNvPr>
          <p:cNvGrpSpPr/>
          <p:nvPr/>
        </p:nvGrpSpPr>
        <p:grpSpPr>
          <a:xfrm>
            <a:off x="7311208" y="1322419"/>
            <a:ext cx="4907509" cy="3973446"/>
            <a:chOff x="7782707" y="1654433"/>
            <a:chExt cx="4131210" cy="3440046"/>
          </a:xfrm>
        </p:grpSpPr>
        <p:pic>
          <p:nvPicPr>
            <p:cNvPr id="21" name="Picture 21" descr="Graphical user interface, application&#10;&#10;Description automatically generated">
              <a:extLst>
                <a:ext uri="{FF2B5EF4-FFF2-40B4-BE49-F238E27FC236}">
                  <a16:creationId xmlns:a16="http://schemas.microsoft.com/office/drawing/2014/main" id="{4C213159-7159-D91E-2217-3E8478E1EDDB}"/>
                </a:ext>
              </a:extLst>
            </p:cNvPr>
            <p:cNvPicPr>
              <a:picLocks noChangeAspect="1"/>
            </p:cNvPicPr>
            <p:nvPr/>
          </p:nvPicPr>
          <p:blipFill rotWithShape="1">
            <a:blip r:embed="rId8"/>
            <a:srcRect l="7407" t="41583" r="6140" b="-41"/>
            <a:stretch/>
          </p:blipFill>
          <p:spPr>
            <a:xfrm>
              <a:off x="8295640" y="1734898"/>
              <a:ext cx="3489155" cy="3050640"/>
            </a:xfrm>
            <a:prstGeom prst="rect">
              <a:avLst/>
            </a:prstGeom>
          </p:spPr>
        </p:pic>
        <p:sp>
          <p:nvSpPr>
            <p:cNvPr id="23" name="TextBox 3">
              <a:extLst>
                <a:ext uri="{FF2B5EF4-FFF2-40B4-BE49-F238E27FC236}">
                  <a16:creationId xmlns:a16="http://schemas.microsoft.com/office/drawing/2014/main" id="{0ECA57D4-C18F-377F-9832-29935AE77609}"/>
                </a:ext>
              </a:extLst>
            </p:cNvPr>
            <p:cNvSpPr txBox="1"/>
            <p:nvPr/>
          </p:nvSpPr>
          <p:spPr>
            <a:xfrm>
              <a:off x="9705265" y="1654433"/>
              <a:ext cx="7407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230</a:t>
              </a:r>
            </a:p>
          </p:txBody>
        </p:sp>
        <p:sp>
          <p:nvSpPr>
            <p:cNvPr id="25" name="TextBox 3">
              <a:extLst>
                <a:ext uri="{FF2B5EF4-FFF2-40B4-BE49-F238E27FC236}">
                  <a16:creationId xmlns:a16="http://schemas.microsoft.com/office/drawing/2014/main" id="{0605C161-581C-1E62-6428-647940DA3E69}"/>
                </a:ext>
              </a:extLst>
            </p:cNvPr>
            <p:cNvSpPr txBox="1"/>
            <p:nvPr/>
          </p:nvSpPr>
          <p:spPr>
            <a:xfrm>
              <a:off x="11173193" y="1655871"/>
              <a:ext cx="7407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460m</a:t>
              </a:r>
              <a:endParaRPr lang="en-US" sz="1400">
                <a:latin typeface="Century Gothic"/>
              </a:endParaRPr>
            </a:p>
          </p:txBody>
        </p:sp>
        <p:grpSp>
          <p:nvGrpSpPr>
            <p:cNvPr id="26" name="Group 25">
              <a:extLst>
                <a:ext uri="{FF2B5EF4-FFF2-40B4-BE49-F238E27FC236}">
                  <a16:creationId xmlns:a16="http://schemas.microsoft.com/office/drawing/2014/main" id="{6309215A-587A-7323-7837-689D07373D71}"/>
                </a:ext>
              </a:extLst>
            </p:cNvPr>
            <p:cNvGrpSpPr/>
            <p:nvPr/>
          </p:nvGrpSpPr>
          <p:grpSpPr>
            <a:xfrm>
              <a:off x="7782707" y="1905239"/>
              <a:ext cx="727123" cy="3189240"/>
              <a:chOff x="8021467" y="1614337"/>
              <a:chExt cx="727123" cy="3189240"/>
            </a:xfrm>
          </p:grpSpPr>
          <p:pic>
            <p:nvPicPr>
              <p:cNvPr id="20" name="Picture 16">
                <a:extLst>
                  <a:ext uri="{FF2B5EF4-FFF2-40B4-BE49-F238E27FC236}">
                    <a16:creationId xmlns:a16="http://schemas.microsoft.com/office/drawing/2014/main" id="{19965366-44F3-C7B7-F29A-D576F2BE0A90}"/>
                  </a:ext>
                </a:extLst>
              </p:cNvPr>
              <p:cNvPicPr>
                <a:picLocks noChangeAspect="1"/>
              </p:cNvPicPr>
              <p:nvPr/>
            </p:nvPicPr>
            <p:blipFill>
              <a:blip r:embed="rId9"/>
              <a:stretch>
                <a:fillRect/>
              </a:stretch>
            </p:blipFill>
            <p:spPr>
              <a:xfrm flipH="1">
                <a:off x="8207097" y="1934551"/>
                <a:ext cx="289140" cy="2560320"/>
              </a:xfrm>
              <a:prstGeom prst="rect">
                <a:avLst/>
              </a:prstGeom>
            </p:spPr>
          </p:pic>
          <p:sp>
            <p:nvSpPr>
              <p:cNvPr id="22" name="TextBox 21">
                <a:extLst>
                  <a:ext uri="{FF2B5EF4-FFF2-40B4-BE49-F238E27FC236}">
                    <a16:creationId xmlns:a16="http://schemas.microsoft.com/office/drawing/2014/main" id="{9BD866EF-11BF-32ED-2BB8-C200B22061D8}"/>
                  </a:ext>
                </a:extLst>
              </p:cNvPr>
              <p:cNvSpPr txBox="1"/>
              <p:nvPr/>
            </p:nvSpPr>
            <p:spPr>
              <a:xfrm>
                <a:off x="8021467" y="1614337"/>
                <a:ext cx="704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-0.041</a:t>
                </a:r>
                <a:endParaRPr lang="en-US">
                  <a:latin typeface="Century Gothic"/>
                </a:endParaRPr>
              </a:p>
            </p:txBody>
          </p:sp>
          <p:sp>
            <p:nvSpPr>
              <p:cNvPr id="24" name="TextBox 23">
                <a:extLst>
                  <a:ext uri="{FF2B5EF4-FFF2-40B4-BE49-F238E27FC236}">
                    <a16:creationId xmlns:a16="http://schemas.microsoft.com/office/drawing/2014/main" id="{59B21433-4EE8-96D7-C0EC-0D9D7DC979B7}"/>
                  </a:ext>
                </a:extLst>
              </p:cNvPr>
              <p:cNvSpPr txBox="1"/>
              <p:nvPr/>
            </p:nvSpPr>
            <p:spPr>
              <a:xfrm>
                <a:off x="8044375" y="4495800"/>
                <a:ext cx="704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-0.105</a:t>
                </a:r>
              </a:p>
            </p:txBody>
          </p:sp>
        </p:grpSp>
      </p:grpSp>
      <p:grpSp>
        <p:nvGrpSpPr>
          <p:cNvPr id="17" name="Group 16">
            <a:extLst>
              <a:ext uri="{FF2B5EF4-FFF2-40B4-BE49-F238E27FC236}">
                <a16:creationId xmlns:a16="http://schemas.microsoft.com/office/drawing/2014/main" id="{304042EF-03E4-653A-2FF0-93657996C106}"/>
              </a:ext>
            </a:extLst>
          </p:cNvPr>
          <p:cNvGrpSpPr/>
          <p:nvPr/>
        </p:nvGrpSpPr>
        <p:grpSpPr>
          <a:xfrm>
            <a:off x="242516" y="5888757"/>
            <a:ext cx="533401" cy="737432"/>
            <a:chOff x="8164689" y="778102"/>
            <a:chExt cx="533401" cy="737432"/>
          </a:xfrm>
        </p:grpSpPr>
        <p:pic>
          <p:nvPicPr>
            <p:cNvPr id="9" name="Graphic 18" descr="Map compass with solid fill">
              <a:extLst>
                <a:ext uri="{FF2B5EF4-FFF2-40B4-BE49-F238E27FC236}">
                  <a16:creationId xmlns:a16="http://schemas.microsoft.com/office/drawing/2014/main" id="{CD519234-C889-8499-1FFF-09981C2FD7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64689" y="982133"/>
              <a:ext cx="533401" cy="533401"/>
            </a:xfrm>
            <a:prstGeom prst="rect">
              <a:avLst/>
            </a:prstGeom>
          </p:spPr>
        </p:pic>
        <p:sp>
          <p:nvSpPr>
            <p:cNvPr id="10" name="TextBox 9">
              <a:extLst>
                <a:ext uri="{FF2B5EF4-FFF2-40B4-BE49-F238E27FC236}">
                  <a16:creationId xmlns:a16="http://schemas.microsoft.com/office/drawing/2014/main" id="{6CDA81E0-B434-5ACF-10EC-ABE0CBD4E46F}"/>
                </a:ext>
              </a:extLst>
            </p:cNvPr>
            <p:cNvSpPr txBox="1"/>
            <p:nvPr/>
          </p:nvSpPr>
          <p:spPr>
            <a:xfrm>
              <a:off x="8258211" y="778102"/>
              <a:ext cx="319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N</a:t>
              </a:r>
              <a:endParaRPr lang="en-US" dirty="0"/>
            </a:p>
          </p:txBody>
        </p:sp>
      </p:grpSp>
    </p:spTree>
    <p:extLst>
      <p:ext uri="{BB962C8B-B14F-4D97-AF65-F5344CB8AC3E}">
        <p14:creationId xmlns:p14="http://schemas.microsoft.com/office/powerpoint/2010/main" val="1975513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0893735" cy="47660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Results: F Plume </a:t>
            </a:r>
          </a:p>
        </p:txBody>
      </p:sp>
      <p:pic>
        <p:nvPicPr>
          <p:cNvPr id="5" name="Picture 5">
            <a:extLst>
              <a:ext uri="{FF2B5EF4-FFF2-40B4-BE49-F238E27FC236}">
                <a16:creationId xmlns:a16="http://schemas.microsoft.com/office/drawing/2014/main" id="{C0DD4081-FBFE-B341-DCB5-53CE5B7B91FF}"/>
              </a:ext>
            </a:extLst>
          </p:cNvPr>
          <p:cNvPicPr>
            <a:picLocks noChangeAspect="1"/>
          </p:cNvPicPr>
          <p:nvPr/>
        </p:nvPicPr>
        <p:blipFill>
          <a:blip r:embed="rId3"/>
          <a:stretch>
            <a:fillRect/>
          </a:stretch>
        </p:blipFill>
        <p:spPr>
          <a:xfrm rot="5400000">
            <a:off x="2528499" y="3647649"/>
            <a:ext cx="2556295" cy="271220"/>
          </a:xfrm>
          <a:prstGeom prst="rect">
            <a:avLst/>
          </a:prstGeom>
        </p:spPr>
      </p:pic>
      <p:sp>
        <p:nvSpPr>
          <p:cNvPr id="7" name="Text Placeholder 2">
            <a:extLst>
              <a:ext uri="{FF2B5EF4-FFF2-40B4-BE49-F238E27FC236}">
                <a16:creationId xmlns:a16="http://schemas.microsoft.com/office/drawing/2014/main" id="{27DBBC59-3AD0-1661-6BB8-5DF6C3F7F634}"/>
              </a:ext>
            </a:extLst>
          </p:cNvPr>
          <p:cNvSpPr txBox="1">
            <a:spLocks/>
          </p:cNvSpPr>
          <p:nvPr/>
        </p:nvSpPr>
        <p:spPr>
          <a:xfrm>
            <a:off x="3342424" y="5163106"/>
            <a:ext cx="699460"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-0.25</a:t>
            </a:r>
            <a:endParaRPr lang="en-US" sz="1400" b="1">
              <a:solidFill>
                <a:schemeClr val="tx1">
                  <a:lumMod val="75000"/>
                  <a:lumOff val="25000"/>
                </a:schemeClr>
              </a:solidFill>
              <a:latin typeface="Century Gothic" panose="020F0302020204030204"/>
            </a:endParaRPr>
          </a:p>
        </p:txBody>
      </p:sp>
      <p:sp>
        <p:nvSpPr>
          <p:cNvPr id="8" name="Text Placeholder 2">
            <a:extLst>
              <a:ext uri="{FF2B5EF4-FFF2-40B4-BE49-F238E27FC236}">
                <a16:creationId xmlns:a16="http://schemas.microsoft.com/office/drawing/2014/main" id="{51BD8CE0-E602-E1D7-9768-D745390EC93F}"/>
              </a:ext>
            </a:extLst>
          </p:cNvPr>
          <p:cNvSpPr txBox="1">
            <a:spLocks/>
          </p:cNvSpPr>
          <p:nvPr/>
        </p:nvSpPr>
        <p:spPr>
          <a:xfrm>
            <a:off x="3346640" y="2154020"/>
            <a:ext cx="709620"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-0.42</a:t>
            </a:r>
            <a:endParaRPr lang="en-US" sz="1400" b="1">
              <a:solidFill>
                <a:schemeClr val="tx1">
                  <a:lumMod val="75000"/>
                  <a:lumOff val="25000"/>
                </a:schemeClr>
              </a:solidFill>
              <a:latin typeface="Century Gothic" panose="020F0302020204030204"/>
            </a:endParaRPr>
          </a:p>
        </p:txBody>
      </p:sp>
      <p:sp>
        <p:nvSpPr>
          <p:cNvPr id="14" name="Text Placeholder 2">
            <a:extLst>
              <a:ext uri="{FF2B5EF4-FFF2-40B4-BE49-F238E27FC236}">
                <a16:creationId xmlns:a16="http://schemas.microsoft.com/office/drawing/2014/main" id="{4AEB04F6-24C4-E616-6FC1-4F6FA3B39643}"/>
              </a:ext>
            </a:extLst>
          </p:cNvPr>
          <p:cNvSpPr txBox="1">
            <a:spLocks/>
          </p:cNvSpPr>
          <p:nvPr/>
        </p:nvSpPr>
        <p:spPr>
          <a:xfrm>
            <a:off x="364969" y="5019044"/>
            <a:ext cx="29824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A9A"/>
              </a:buClr>
              <a:buNone/>
            </a:pPr>
            <a:r>
              <a:rPr lang="en-US" sz="2400" b="1">
                <a:solidFill>
                  <a:schemeClr val="tx1">
                    <a:lumMod val="75000"/>
                    <a:lumOff val="25000"/>
                  </a:schemeClr>
                </a:solidFill>
                <a:latin typeface="Century Gothic" panose="020F0302020204030204"/>
              </a:rPr>
              <a:t>RGB</a:t>
            </a:r>
          </a:p>
        </p:txBody>
      </p:sp>
      <p:sp>
        <p:nvSpPr>
          <p:cNvPr id="16" name="Text Placeholder 2">
            <a:extLst>
              <a:ext uri="{FF2B5EF4-FFF2-40B4-BE49-F238E27FC236}">
                <a16:creationId xmlns:a16="http://schemas.microsoft.com/office/drawing/2014/main" id="{2F0322C0-CDD8-3376-540C-FE44BA8719FC}"/>
              </a:ext>
            </a:extLst>
          </p:cNvPr>
          <p:cNvSpPr txBox="1">
            <a:spLocks/>
          </p:cNvSpPr>
          <p:nvPr/>
        </p:nvSpPr>
        <p:spPr>
          <a:xfrm>
            <a:off x="4606290" y="5019044"/>
            <a:ext cx="2982488" cy="83099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panose="020F0302020204030204"/>
              </a:rPr>
              <a:t>MBSP fractional absorption</a:t>
            </a:r>
            <a:endParaRPr lang="en-US" err="1"/>
          </a:p>
        </p:txBody>
      </p:sp>
      <p:sp>
        <p:nvSpPr>
          <p:cNvPr id="18" name="Text Placeholder 2">
            <a:extLst>
              <a:ext uri="{FF2B5EF4-FFF2-40B4-BE49-F238E27FC236}">
                <a16:creationId xmlns:a16="http://schemas.microsoft.com/office/drawing/2014/main" id="{8E429140-5594-9101-2DCF-E8D1FD101422}"/>
              </a:ext>
            </a:extLst>
          </p:cNvPr>
          <p:cNvSpPr txBox="1">
            <a:spLocks/>
          </p:cNvSpPr>
          <p:nvPr/>
        </p:nvSpPr>
        <p:spPr>
          <a:xfrm>
            <a:off x="8804478" y="5062175"/>
            <a:ext cx="29824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rPr>
              <a:t>emission rate</a:t>
            </a:r>
          </a:p>
        </p:txBody>
      </p:sp>
      <p:grpSp>
        <p:nvGrpSpPr>
          <p:cNvPr id="20" name="Group 19">
            <a:extLst>
              <a:ext uri="{FF2B5EF4-FFF2-40B4-BE49-F238E27FC236}">
                <a16:creationId xmlns:a16="http://schemas.microsoft.com/office/drawing/2014/main" id="{53D61F81-82EA-5F1B-C1D0-B25FAD884BD2}"/>
              </a:ext>
            </a:extLst>
          </p:cNvPr>
          <p:cNvGrpSpPr/>
          <p:nvPr/>
        </p:nvGrpSpPr>
        <p:grpSpPr>
          <a:xfrm>
            <a:off x="7805418" y="1669673"/>
            <a:ext cx="4274189" cy="3678806"/>
            <a:chOff x="7805418" y="1669673"/>
            <a:chExt cx="4274189" cy="3678806"/>
          </a:xfrm>
        </p:grpSpPr>
        <p:pic>
          <p:nvPicPr>
            <p:cNvPr id="3" name="Picture 3" descr="A picture containing text&#10;&#10;Description automatically generated">
              <a:extLst>
                <a:ext uri="{FF2B5EF4-FFF2-40B4-BE49-F238E27FC236}">
                  <a16:creationId xmlns:a16="http://schemas.microsoft.com/office/drawing/2014/main" id="{AFC76498-6C8F-48B6-D093-FAB58FF3C381}"/>
                </a:ext>
              </a:extLst>
            </p:cNvPr>
            <p:cNvPicPr>
              <a:picLocks noChangeAspect="1"/>
            </p:cNvPicPr>
            <p:nvPr/>
          </p:nvPicPr>
          <p:blipFill rotWithShape="1">
            <a:blip r:embed="rId4"/>
            <a:srcRect l="7813" t="42416" r="5556" b="-134"/>
            <a:stretch/>
          </p:blipFill>
          <p:spPr>
            <a:xfrm>
              <a:off x="8510905" y="1829320"/>
              <a:ext cx="3568702" cy="3230745"/>
            </a:xfrm>
            <a:prstGeom prst="rect">
              <a:avLst/>
            </a:prstGeom>
          </p:spPr>
        </p:pic>
        <p:sp>
          <p:nvSpPr>
            <p:cNvPr id="6" name="TextBox 3">
              <a:extLst>
                <a:ext uri="{FF2B5EF4-FFF2-40B4-BE49-F238E27FC236}">
                  <a16:creationId xmlns:a16="http://schemas.microsoft.com/office/drawing/2014/main" id="{F58ED817-01DA-3CCD-C415-A7A4B1E4E58A}"/>
                </a:ext>
              </a:extLst>
            </p:cNvPr>
            <p:cNvSpPr txBox="1"/>
            <p:nvPr/>
          </p:nvSpPr>
          <p:spPr>
            <a:xfrm>
              <a:off x="9827185" y="1669673"/>
              <a:ext cx="7407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1000</a:t>
              </a:r>
            </a:p>
          </p:txBody>
        </p:sp>
        <p:sp>
          <p:nvSpPr>
            <p:cNvPr id="9" name="TextBox 3">
              <a:extLst>
                <a:ext uri="{FF2B5EF4-FFF2-40B4-BE49-F238E27FC236}">
                  <a16:creationId xmlns:a16="http://schemas.microsoft.com/office/drawing/2014/main" id="{7191D652-4169-6639-980B-022BF3472665}"/>
                </a:ext>
              </a:extLst>
            </p:cNvPr>
            <p:cNvSpPr txBox="1"/>
            <p:nvPr/>
          </p:nvSpPr>
          <p:spPr>
            <a:xfrm>
              <a:off x="10929545" y="1674752"/>
              <a:ext cx="10201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2000 m</a:t>
              </a:r>
            </a:p>
          </p:txBody>
        </p:sp>
        <p:grpSp>
          <p:nvGrpSpPr>
            <p:cNvPr id="15" name="Group 14">
              <a:extLst>
                <a:ext uri="{FF2B5EF4-FFF2-40B4-BE49-F238E27FC236}">
                  <a16:creationId xmlns:a16="http://schemas.microsoft.com/office/drawing/2014/main" id="{BC4FAA1F-4F17-8741-F1E7-7B3689F7DAA0}"/>
                </a:ext>
              </a:extLst>
            </p:cNvPr>
            <p:cNvGrpSpPr/>
            <p:nvPr/>
          </p:nvGrpSpPr>
          <p:grpSpPr>
            <a:xfrm>
              <a:off x="7805418" y="2145102"/>
              <a:ext cx="704216" cy="3203377"/>
              <a:chOff x="7952738" y="1600200"/>
              <a:chExt cx="704216" cy="3203377"/>
            </a:xfrm>
          </p:grpSpPr>
          <p:pic>
            <p:nvPicPr>
              <p:cNvPr id="11" name="Picture 16">
                <a:extLst>
                  <a:ext uri="{FF2B5EF4-FFF2-40B4-BE49-F238E27FC236}">
                    <a16:creationId xmlns:a16="http://schemas.microsoft.com/office/drawing/2014/main" id="{6DF561A0-ACE0-27C9-1865-CC0C5E9E9C35}"/>
                  </a:ext>
                </a:extLst>
              </p:cNvPr>
              <p:cNvPicPr>
                <a:picLocks noChangeAspect="1"/>
              </p:cNvPicPr>
              <p:nvPr/>
            </p:nvPicPr>
            <p:blipFill>
              <a:blip r:embed="rId5"/>
              <a:stretch>
                <a:fillRect/>
              </a:stretch>
            </p:blipFill>
            <p:spPr>
              <a:xfrm flipH="1">
                <a:off x="8161278" y="1896853"/>
                <a:ext cx="289140" cy="2560320"/>
              </a:xfrm>
              <a:prstGeom prst="rect">
                <a:avLst/>
              </a:prstGeom>
            </p:spPr>
          </p:pic>
          <p:sp>
            <p:nvSpPr>
              <p:cNvPr id="12" name="TextBox 11">
                <a:extLst>
                  <a:ext uri="{FF2B5EF4-FFF2-40B4-BE49-F238E27FC236}">
                    <a16:creationId xmlns:a16="http://schemas.microsoft.com/office/drawing/2014/main" id="{2CF2C994-CF35-D47D-8C41-E2E54847C80B}"/>
                  </a:ext>
                </a:extLst>
              </p:cNvPr>
              <p:cNvSpPr txBox="1"/>
              <p:nvPr/>
            </p:nvSpPr>
            <p:spPr>
              <a:xfrm>
                <a:off x="7952739" y="1600200"/>
                <a:ext cx="704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-0.044</a:t>
                </a:r>
                <a:endParaRPr lang="en-US">
                  <a:latin typeface="Century Gothic"/>
                </a:endParaRPr>
              </a:p>
            </p:txBody>
          </p:sp>
          <p:sp>
            <p:nvSpPr>
              <p:cNvPr id="13" name="TextBox 12">
                <a:extLst>
                  <a:ext uri="{FF2B5EF4-FFF2-40B4-BE49-F238E27FC236}">
                    <a16:creationId xmlns:a16="http://schemas.microsoft.com/office/drawing/2014/main" id="{852484B0-3A6D-F3B0-111F-B748A69014C3}"/>
                  </a:ext>
                </a:extLst>
              </p:cNvPr>
              <p:cNvSpPr txBox="1"/>
              <p:nvPr/>
            </p:nvSpPr>
            <p:spPr>
              <a:xfrm>
                <a:off x="7952738" y="4495800"/>
                <a:ext cx="704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0.025</a:t>
                </a:r>
              </a:p>
            </p:txBody>
          </p:sp>
        </p:grpSp>
      </p:grpSp>
      <p:pic>
        <p:nvPicPr>
          <p:cNvPr id="4" name="Picture 9">
            <a:extLst>
              <a:ext uri="{FF2B5EF4-FFF2-40B4-BE49-F238E27FC236}">
                <a16:creationId xmlns:a16="http://schemas.microsoft.com/office/drawing/2014/main" id="{4AE70BA7-47E4-568E-FB6C-5EA28A1325B7}"/>
              </a:ext>
            </a:extLst>
          </p:cNvPr>
          <p:cNvPicPr>
            <a:picLocks noChangeAspect="1"/>
          </p:cNvPicPr>
          <p:nvPr/>
        </p:nvPicPr>
        <p:blipFill>
          <a:blip r:embed="rId6"/>
          <a:stretch>
            <a:fillRect/>
          </a:stretch>
        </p:blipFill>
        <p:spPr>
          <a:xfrm>
            <a:off x="4140200" y="2313982"/>
            <a:ext cx="3581400" cy="2712637"/>
          </a:xfrm>
          <a:prstGeom prst="rect">
            <a:avLst/>
          </a:prstGeom>
        </p:spPr>
      </p:pic>
      <p:pic>
        <p:nvPicPr>
          <p:cNvPr id="10" name="Picture 16" descr="A picture containing outdoor, day, night sky&#10;&#10;Description automatically generated">
            <a:extLst>
              <a:ext uri="{FF2B5EF4-FFF2-40B4-BE49-F238E27FC236}">
                <a16:creationId xmlns:a16="http://schemas.microsoft.com/office/drawing/2014/main" id="{1FD36B54-5B6C-84C4-8A31-790FE8281B09}"/>
              </a:ext>
            </a:extLst>
          </p:cNvPr>
          <p:cNvPicPr>
            <a:picLocks noChangeAspect="1"/>
          </p:cNvPicPr>
          <p:nvPr/>
        </p:nvPicPr>
        <p:blipFill rotWithShape="1">
          <a:blip r:embed="rId7"/>
          <a:srcRect t="-189" r="33369" b="20220"/>
          <a:stretch/>
        </p:blipFill>
        <p:spPr>
          <a:xfrm>
            <a:off x="223520" y="2310941"/>
            <a:ext cx="3124987" cy="2705264"/>
          </a:xfrm>
          <a:prstGeom prst="rect">
            <a:avLst/>
          </a:prstGeom>
        </p:spPr>
      </p:pic>
      <p:sp>
        <p:nvSpPr>
          <p:cNvPr id="27" name="Rectangle: Rounded Corners 26">
            <a:extLst>
              <a:ext uri="{FF2B5EF4-FFF2-40B4-BE49-F238E27FC236}">
                <a16:creationId xmlns:a16="http://schemas.microsoft.com/office/drawing/2014/main" id="{CB820C38-E0FB-12B8-4863-B1FE22545458}"/>
              </a:ext>
            </a:extLst>
          </p:cNvPr>
          <p:cNvSpPr/>
          <p:nvPr/>
        </p:nvSpPr>
        <p:spPr>
          <a:xfrm>
            <a:off x="10238710" y="228313"/>
            <a:ext cx="1524001" cy="9156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28" name="Graphic 27" descr="Arrow Down with solid fill">
            <a:extLst>
              <a:ext uri="{FF2B5EF4-FFF2-40B4-BE49-F238E27FC236}">
                <a16:creationId xmlns:a16="http://schemas.microsoft.com/office/drawing/2014/main" id="{59A2EEC6-F08E-BA5F-6C0A-604CD7A366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5780000">
            <a:off x="11020553" y="202101"/>
            <a:ext cx="713117" cy="741872"/>
          </a:xfrm>
          <a:prstGeom prst="rect">
            <a:avLst/>
          </a:prstGeom>
        </p:spPr>
      </p:pic>
      <p:sp>
        <p:nvSpPr>
          <p:cNvPr id="29" name="TextBox 28">
            <a:extLst>
              <a:ext uri="{FF2B5EF4-FFF2-40B4-BE49-F238E27FC236}">
                <a16:creationId xmlns:a16="http://schemas.microsoft.com/office/drawing/2014/main" id="{2A1D4438-0F16-11C1-16A5-2C846E3CD860}"/>
              </a:ext>
            </a:extLst>
          </p:cNvPr>
          <p:cNvSpPr txBox="1"/>
          <p:nvPr/>
        </p:nvSpPr>
        <p:spPr>
          <a:xfrm>
            <a:off x="10245774" y="436067"/>
            <a:ext cx="119342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Wind: </a:t>
            </a:r>
            <a:endParaRPr lang="en-US"/>
          </a:p>
          <a:p>
            <a:r>
              <a:rPr lang="en-US" b="1"/>
              <a:t>14MPH</a:t>
            </a:r>
            <a:endParaRPr lang="en-US"/>
          </a:p>
        </p:txBody>
      </p:sp>
      <p:grpSp>
        <p:nvGrpSpPr>
          <p:cNvPr id="22" name="Group 21">
            <a:extLst>
              <a:ext uri="{FF2B5EF4-FFF2-40B4-BE49-F238E27FC236}">
                <a16:creationId xmlns:a16="http://schemas.microsoft.com/office/drawing/2014/main" id="{FCDAA97B-344C-FC24-DC36-79AC6F24B6BB}"/>
              </a:ext>
            </a:extLst>
          </p:cNvPr>
          <p:cNvGrpSpPr/>
          <p:nvPr/>
        </p:nvGrpSpPr>
        <p:grpSpPr>
          <a:xfrm>
            <a:off x="242516" y="5888757"/>
            <a:ext cx="533401" cy="737432"/>
            <a:chOff x="8164689" y="778102"/>
            <a:chExt cx="533401" cy="737432"/>
          </a:xfrm>
        </p:grpSpPr>
        <p:pic>
          <p:nvPicPr>
            <p:cNvPr id="19" name="Graphic 18" descr="Map compass with solid fill">
              <a:extLst>
                <a:ext uri="{FF2B5EF4-FFF2-40B4-BE49-F238E27FC236}">
                  <a16:creationId xmlns:a16="http://schemas.microsoft.com/office/drawing/2014/main" id="{97335180-0CED-05DE-4336-D818119AD5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64689" y="982133"/>
              <a:ext cx="533401" cy="533401"/>
            </a:xfrm>
            <a:prstGeom prst="rect">
              <a:avLst/>
            </a:prstGeom>
          </p:spPr>
        </p:pic>
        <p:sp>
          <p:nvSpPr>
            <p:cNvPr id="21" name="TextBox 20">
              <a:extLst>
                <a:ext uri="{FF2B5EF4-FFF2-40B4-BE49-F238E27FC236}">
                  <a16:creationId xmlns:a16="http://schemas.microsoft.com/office/drawing/2014/main" id="{F14A5EEC-6153-62AC-AA09-32CE364F4658}"/>
                </a:ext>
              </a:extLst>
            </p:cNvPr>
            <p:cNvSpPr txBox="1"/>
            <p:nvPr/>
          </p:nvSpPr>
          <p:spPr>
            <a:xfrm>
              <a:off x="8258211" y="778102"/>
              <a:ext cx="319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N</a:t>
              </a:r>
              <a:endParaRPr lang="en-US" dirty="0"/>
            </a:p>
          </p:txBody>
        </p:sp>
      </p:grpSp>
    </p:spTree>
    <p:extLst>
      <p:ext uri="{BB962C8B-B14F-4D97-AF65-F5344CB8AC3E}">
        <p14:creationId xmlns:p14="http://schemas.microsoft.com/office/powerpoint/2010/main" val="3298850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descr="Chart&#10;&#10;Description automatically generated">
            <a:extLst>
              <a:ext uri="{FF2B5EF4-FFF2-40B4-BE49-F238E27FC236}">
                <a16:creationId xmlns:a16="http://schemas.microsoft.com/office/drawing/2014/main" id="{CCFB897D-825B-40A6-A9C0-CEDD11F6C254}"/>
              </a:ext>
            </a:extLst>
          </p:cNvPr>
          <p:cNvPicPr>
            <a:picLocks noChangeAspect="1"/>
          </p:cNvPicPr>
          <p:nvPr/>
        </p:nvPicPr>
        <p:blipFill rotWithShape="1">
          <a:blip r:embed="rId3"/>
          <a:srcRect l="13395" t="22068" r="10393" b="38889"/>
          <a:stretch/>
        </p:blipFill>
        <p:spPr>
          <a:xfrm>
            <a:off x="5996161" y="1427264"/>
            <a:ext cx="4105290" cy="2109084"/>
          </a:xfrm>
          <a:prstGeom prst="rect">
            <a:avLst/>
          </a:prstGeom>
          <a:ln>
            <a:solidFill>
              <a:schemeClr val="tx1"/>
            </a:solidFill>
          </a:ln>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Results: PRISMA </a:t>
            </a:r>
            <a:endParaRPr lang="en-US"/>
          </a:p>
        </p:txBody>
      </p:sp>
      <p:pic>
        <p:nvPicPr>
          <p:cNvPr id="13" name="Picture 13" descr="A picture containing text, display, screenshot&#10;&#10;Description automatically generated">
            <a:extLst>
              <a:ext uri="{FF2B5EF4-FFF2-40B4-BE49-F238E27FC236}">
                <a16:creationId xmlns:a16="http://schemas.microsoft.com/office/drawing/2014/main" id="{8B290980-8DEB-C498-2A1E-EF5E3B16B966}"/>
              </a:ext>
            </a:extLst>
          </p:cNvPr>
          <p:cNvPicPr>
            <a:picLocks noChangeAspect="1"/>
          </p:cNvPicPr>
          <p:nvPr/>
        </p:nvPicPr>
        <p:blipFill rotWithShape="1">
          <a:blip r:embed="rId4"/>
          <a:srcRect l="13078" t="12500" r="10463" b="11492"/>
          <a:stretch/>
        </p:blipFill>
        <p:spPr>
          <a:xfrm rot="10800000" flipH="1">
            <a:off x="798338" y="1394986"/>
            <a:ext cx="4783207" cy="4490408"/>
          </a:xfrm>
          <a:prstGeom prst="rect">
            <a:avLst/>
          </a:prstGeom>
          <a:ln>
            <a:solidFill>
              <a:schemeClr val="tx1"/>
            </a:solidFill>
          </a:ln>
        </p:spPr>
      </p:pic>
      <p:pic>
        <p:nvPicPr>
          <p:cNvPr id="14" name="Picture 14" descr="Chart&#10;&#10;Description automatically generated">
            <a:extLst>
              <a:ext uri="{FF2B5EF4-FFF2-40B4-BE49-F238E27FC236}">
                <a16:creationId xmlns:a16="http://schemas.microsoft.com/office/drawing/2014/main" id="{74864F21-0D8B-AB98-3C34-3512FA3FC3D1}"/>
              </a:ext>
            </a:extLst>
          </p:cNvPr>
          <p:cNvPicPr>
            <a:picLocks noChangeAspect="1"/>
          </p:cNvPicPr>
          <p:nvPr/>
        </p:nvPicPr>
        <p:blipFill rotWithShape="1">
          <a:blip r:embed="rId5"/>
          <a:srcRect l="13426" t="21861" r="10185" b="38876"/>
          <a:stretch/>
        </p:blipFill>
        <p:spPr>
          <a:xfrm>
            <a:off x="5996162" y="3756842"/>
            <a:ext cx="4111002" cy="2104770"/>
          </a:xfrm>
          <a:prstGeom prst="rect">
            <a:avLst/>
          </a:prstGeom>
          <a:ln>
            <a:solidFill>
              <a:schemeClr val="tx1"/>
            </a:solidFill>
          </a:ln>
        </p:spPr>
      </p:pic>
      <p:sp>
        <p:nvSpPr>
          <p:cNvPr id="18" name="Arrow: Down 17">
            <a:extLst>
              <a:ext uri="{FF2B5EF4-FFF2-40B4-BE49-F238E27FC236}">
                <a16:creationId xmlns:a16="http://schemas.microsoft.com/office/drawing/2014/main" id="{A09BD2D9-642A-15DC-AF6F-347DA9A6944A}"/>
              </a:ext>
            </a:extLst>
          </p:cNvPr>
          <p:cNvSpPr/>
          <p:nvPr/>
        </p:nvSpPr>
        <p:spPr>
          <a:xfrm rot="10800000">
            <a:off x="6647329" y="2403787"/>
            <a:ext cx="129615" cy="23980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2A7B3A74-B6C0-0A81-A357-9987451002E1}"/>
              </a:ext>
            </a:extLst>
          </p:cNvPr>
          <p:cNvSpPr/>
          <p:nvPr/>
        </p:nvSpPr>
        <p:spPr>
          <a:xfrm rot="5400000">
            <a:off x="8107490" y="1566636"/>
            <a:ext cx="135965" cy="23980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0FB6ED41-12FB-FB63-032F-8757A7D82948}"/>
              </a:ext>
            </a:extLst>
          </p:cNvPr>
          <p:cNvSpPr/>
          <p:nvPr/>
        </p:nvSpPr>
        <p:spPr>
          <a:xfrm rot="5400000">
            <a:off x="8871864" y="2335917"/>
            <a:ext cx="129615" cy="23980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14B53ED0-C481-ABBD-8C79-A9A213CC4695}"/>
              </a:ext>
            </a:extLst>
          </p:cNvPr>
          <p:cNvSpPr/>
          <p:nvPr/>
        </p:nvSpPr>
        <p:spPr>
          <a:xfrm rot="10800000">
            <a:off x="6640979" y="4753286"/>
            <a:ext cx="129615" cy="23980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FEB44E09-72C1-DD50-2695-3B4A99C02D6F}"/>
              </a:ext>
            </a:extLst>
          </p:cNvPr>
          <p:cNvSpPr/>
          <p:nvPr/>
        </p:nvSpPr>
        <p:spPr>
          <a:xfrm rot="5400000">
            <a:off x="8102697" y="3910145"/>
            <a:ext cx="135965" cy="23980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64E27142-5071-B709-810A-C3C20F571C05}"/>
              </a:ext>
            </a:extLst>
          </p:cNvPr>
          <p:cNvSpPr/>
          <p:nvPr/>
        </p:nvSpPr>
        <p:spPr>
          <a:xfrm rot="5400000">
            <a:off x="8871863" y="4684218"/>
            <a:ext cx="129615" cy="23980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Shape, square&#10;&#10;Description automatically generated">
            <a:extLst>
              <a:ext uri="{FF2B5EF4-FFF2-40B4-BE49-F238E27FC236}">
                <a16:creationId xmlns:a16="http://schemas.microsoft.com/office/drawing/2014/main" id="{899BFD25-2F52-F398-3334-2CF196E3FE8F}"/>
              </a:ext>
            </a:extLst>
          </p:cNvPr>
          <p:cNvPicPr>
            <a:picLocks noChangeAspect="1"/>
          </p:cNvPicPr>
          <p:nvPr/>
        </p:nvPicPr>
        <p:blipFill>
          <a:blip r:embed="rId6"/>
          <a:stretch>
            <a:fillRect/>
          </a:stretch>
        </p:blipFill>
        <p:spPr>
          <a:xfrm flipV="1">
            <a:off x="10271723" y="3756715"/>
            <a:ext cx="303721" cy="2090647"/>
          </a:xfrm>
          <a:prstGeom prst="rect">
            <a:avLst/>
          </a:prstGeom>
        </p:spPr>
      </p:pic>
      <p:sp>
        <p:nvSpPr>
          <p:cNvPr id="7" name="Text Placeholder 2">
            <a:extLst>
              <a:ext uri="{FF2B5EF4-FFF2-40B4-BE49-F238E27FC236}">
                <a16:creationId xmlns:a16="http://schemas.microsoft.com/office/drawing/2014/main" id="{B330CE26-706A-145C-51AF-DA59DEB57BE8}"/>
              </a:ext>
            </a:extLst>
          </p:cNvPr>
          <p:cNvSpPr txBox="1">
            <a:spLocks/>
          </p:cNvSpPr>
          <p:nvPr/>
        </p:nvSpPr>
        <p:spPr>
          <a:xfrm>
            <a:off x="10112816" y="3437535"/>
            <a:ext cx="1070300"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20000 nm</a:t>
            </a:r>
            <a:endParaRPr lang="en-US">
              <a:solidFill>
                <a:schemeClr val="tx1">
                  <a:lumMod val="75000"/>
                  <a:lumOff val="25000"/>
                </a:schemeClr>
              </a:solidFill>
            </a:endParaRPr>
          </a:p>
        </p:txBody>
      </p:sp>
      <p:sp>
        <p:nvSpPr>
          <p:cNvPr id="8" name="Text Placeholder 2">
            <a:extLst>
              <a:ext uri="{FF2B5EF4-FFF2-40B4-BE49-F238E27FC236}">
                <a16:creationId xmlns:a16="http://schemas.microsoft.com/office/drawing/2014/main" id="{7B63B64F-ADC0-E988-39CA-91E2582E356B}"/>
              </a:ext>
            </a:extLst>
          </p:cNvPr>
          <p:cNvSpPr txBox="1">
            <a:spLocks/>
          </p:cNvSpPr>
          <p:nvPr/>
        </p:nvSpPr>
        <p:spPr>
          <a:xfrm>
            <a:off x="10112815" y="5881685"/>
            <a:ext cx="1070300"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None/>
            </a:pPr>
            <a:r>
              <a:rPr lang="en-US" sz="1400">
                <a:solidFill>
                  <a:schemeClr val="tx1">
                    <a:lumMod val="75000"/>
                    <a:lumOff val="25000"/>
                  </a:schemeClr>
                </a:solidFill>
                <a:latin typeface="Century Gothic" panose="020F0302020204030204"/>
              </a:rPr>
              <a:t>5000 nm</a:t>
            </a:r>
          </a:p>
        </p:txBody>
      </p:sp>
      <p:grpSp>
        <p:nvGrpSpPr>
          <p:cNvPr id="11" name="Group 10">
            <a:extLst>
              <a:ext uri="{FF2B5EF4-FFF2-40B4-BE49-F238E27FC236}">
                <a16:creationId xmlns:a16="http://schemas.microsoft.com/office/drawing/2014/main" id="{23B24163-7811-DD54-8CCD-6C16C558932C}"/>
              </a:ext>
            </a:extLst>
          </p:cNvPr>
          <p:cNvGrpSpPr/>
          <p:nvPr/>
        </p:nvGrpSpPr>
        <p:grpSpPr>
          <a:xfrm>
            <a:off x="10162893" y="1431776"/>
            <a:ext cx="533401" cy="737432"/>
            <a:chOff x="8164689" y="778102"/>
            <a:chExt cx="533401" cy="737432"/>
          </a:xfrm>
        </p:grpSpPr>
        <p:pic>
          <p:nvPicPr>
            <p:cNvPr id="9" name="Graphic 18" descr="Map compass with solid fill">
              <a:extLst>
                <a:ext uri="{FF2B5EF4-FFF2-40B4-BE49-F238E27FC236}">
                  <a16:creationId xmlns:a16="http://schemas.microsoft.com/office/drawing/2014/main" id="{87FCB82F-9E1B-76F0-1EE7-047213F73E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64689" y="982133"/>
              <a:ext cx="533401" cy="533401"/>
            </a:xfrm>
            <a:prstGeom prst="rect">
              <a:avLst/>
            </a:prstGeom>
          </p:spPr>
        </p:pic>
        <p:sp>
          <p:nvSpPr>
            <p:cNvPr id="10" name="TextBox 9">
              <a:extLst>
                <a:ext uri="{FF2B5EF4-FFF2-40B4-BE49-F238E27FC236}">
                  <a16:creationId xmlns:a16="http://schemas.microsoft.com/office/drawing/2014/main" id="{903249E2-A0DD-3F42-79DB-AD0056C652CF}"/>
                </a:ext>
              </a:extLst>
            </p:cNvPr>
            <p:cNvSpPr txBox="1"/>
            <p:nvPr/>
          </p:nvSpPr>
          <p:spPr>
            <a:xfrm>
              <a:off x="8258211" y="778102"/>
              <a:ext cx="319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N</a:t>
              </a:r>
              <a:endParaRPr lang="en-US" dirty="0"/>
            </a:p>
          </p:txBody>
        </p:sp>
      </p:grpSp>
    </p:spTree>
    <p:extLst>
      <p:ext uri="{BB962C8B-B14F-4D97-AF65-F5344CB8AC3E}">
        <p14:creationId xmlns:p14="http://schemas.microsoft.com/office/powerpoint/2010/main" val="351607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7640D29-1CB4-D989-539B-380DA1931461}"/>
              </a:ext>
            </a:extLst>
          </p:cNvPr>
          <p:cNvSpPr txBox="1">
            <a:spLocks/>
          </p:cNvSpPr>
          <p:nvPr/>
        </p:nvSpPr>
        <p:spPr>
          <a:xfrm>
            <a:off x="6831815" y="1724120"/>
            <a:ext cx="4941916" cy="372409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panose="020F0302020204030204"/>
              </a:rPr>
              <a:t>Methane plumes identified and quantified using a sun-glint methodology</a:t>
            </a:r>
          </a:p>
          <a:p>
            <a:pPr>
              <a:lnSpc>
                <a:spcPct val="100000"/>
              </a:lnSpc>
              <a:spcBef>
                <a:spcPts val="0"/>
              </a:spcBef>
              <a:spcAft>
                <a:spcPts val="600"/>
              </a:spcAft>
              <a:buClr>
                <a:srgbClr val="8A5A9A"/>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panose="020F0302020204030204"/>
              </a:rPr>
              <a:t>Emissions rates were successfully derived from methane enhancement</a:t>
            </a:r>
          </a:p>
          <a:p>
            <a:pPr marL="0" indent="0">
              <a:lnSpc>
                <a:spcPct val="100000"/>
              </a:lnSpc>
              <a:spcBef>
                <a:spcPts val="0"/>
              </a:spcBef>
              <a:spcAft>
                <a:spcPts val="600"/>
              </a:spcAft>
              <a:buClr>
                <a:srgbClr val="8A5A9A"/>
              </a:buClr>
              <a:buNone/>
            </a:pPr>
            <a:endParaRPr lang="en-US" sz="240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p:txBody>
      </p:sp>
      <p:sp>
        <p:nvSpPr>
          <p:cNvPr id="6" name="Title 1">
            <a:extLst>
              <a:ext uri="{FF2B5EF4-FFF2-40B4-BE49-F238E27FC236}">
                <a16:creationId xmlns:a16="http://schemas.microsoft.com/office/drawing/2014/main" id="{64A39CDD-FF09-4B72-5E1D-244F19311E37}"/>
              </a:ext>
            </a:extLst>
          </p:cNvPr>
          <p:cNvSpPr txBox="1">
            <a:spLocks/>
          </p:cNvSpPr>
          <p:nvPr/>
        </p:nvSpPr>
        <p:spPr>
          <a:xfrm>
            <a:off x="7057695" y="542356"/>
            <a:ext cx="4376370" cy="96654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4000" b="1">
                <a:solidFill>
                  <a:srgbClr val="8A5A9A"/>
                </a:solidFill>
                <a:latin typeface="Century Gothic"/>
              </a:rPr>
              <a:t>Conclusions</a:t>
            </a:r>
            <a:endParaRPr lang="en-US">
              <a:solidFill>
                <a:srgbClr val="8A5A9A"/>
              </a:solidFill>
            </a:endParaRPr>
          </a:p>
        </p:txBody>
      </p:sp>
      <p:sp>
        <p:nvSpPr>
          <p:cNvPr id="8" name="Rectangle: Rounded Corners 7">
            <a:extLst>
              <a:ext uri="{FF2B5EF4-FFF2-40B4-BE49-F238E27FC236}">
                <a16:creationId xmlns:a16="http://schemas.microsoft.com/office/drawing/2014/main" id="{A4BF4C1F-5C5F-5EE1-3C73-2A374763A624}"/>
              </a:ext>
            </a:extLst>
          </p:cNvPr>
          <p:cNvSpPr/>
          <p:nvPr/>
        </p:nvSpPr>
        <p:spPr>
          <a:xfrm>
            <a:off x="415026" y="535819"/>
            <a:ext cx="4114800" cy="4114800"/>
          </a:xfrm>
          <a:prstGeom prst="roundRect">
            <a:avLst/>
          </a:prstGeom>
          <a:solidFill>
            <a:srgbClr val="6E0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Rounded Corners 8">
            <a:extLst>
              <a:ext uri="{FF2B5EF4-FFF2-40B4-BE49-F238E27FC236}">
                <a16:creationId xmlns:a16="http://schemas.microsoft.com/office/drawing/2014/main" id="{A2F10AFD-B2DA-8B8E-D88E-FB9D38D16EAD}"/>
              </a:ext>
            </a:extLst>
          </p:cNvPr>
          <p:cNvSpPr/>
          <p:nvPr/>
        </p:nvSpPr>
        <p:spPr>
          <a:xfrm>
            <a:off x="947133" y="1028241"/>
            <a:ext cx="4114800" cy="4114800"/>
          </a:xfrm>
          <a:prstGeom prst="roundRect">
            <a:avLst/>
          </a:prstGeom>
          <a:solidFill>
            <a:srgbClr val="8C6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9">
            <a:extLst>
              <a:ext uri="{FF2B5EF4-FFF2-40B4-BE49-F238E27FC236}">
                <a16:creationId xmlns:a16="http://schemas.microsoft.com/office/drawing/2014/main" id="{822EFA79-CB50-86D5-A302-C090B2D4D0A8}"/>
              </a:ext>
            </a:extLst>
          </p:cNvPr>
          <p:cNvSpPr/>
          <p:nvPr/>
        </p:nvSpPr>
        <p:spPr>
          <a:xfrm>
            <a:off x="1504133" y="1565046"/>
            <a:ext cx="4114800" cy="4114800"/>
          </a:xfrm>
          <a:prstGeom prst="roundRect">
            <a:avLst/>
          </a:prstGeom>
          <a:solidFill>
            <a:srgbClr val="9E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tree, green, painting, ocean floor&#10;&#10;Description automatically generated">
            <a:extLst>
              <a:ext uri="{FF2B5EF4-FFF2-40B4-BE49-F238E27FC236}">
                <a16:creationId xmlns:a16="http://schemas.microsoft.com/office/drawing/2014/main" id="{BF2D0C91-FF78-9E64-A3DD-8CD1E13F4AF4}"/>
              </a:ext>
            </a:extLst>
          </p:cNvPr>
          <p:cNvPicPr>
            <a:picLocks noChangeAspect="1"/>
          </p:cNvPicPr>
          <p:nvPr/>
        </p:nvPicPr>
        <p:blipFill rotWithShape="1">
          <a:blip r:embed="rId3"/>
          <a:srcRect l="10989" t="-1240" r="10989" b="1068"/>
          <a:stretch/>
        </p:blipFill>
        <p:spPr>
          <a:xfrm>
            <a:off x="1987309" y="2016971"/>
            <a:ext cx="4173501" cy="4127660"/>
          </a:xfrm>
          <a:prstGeom prst="roundRect">
            <a:avLst/>
          </a:prstGeom>
        </p:spPr>
      </p:pic>
    </p:spTree>
    <p:extLst>
      <p:ext uri="{BB962C8B-B14F-4D97-AF65-F5344CB8AC3E}">
        <p14:creationId xmlns:p14="http://schemas.microsoft.com/office/powerpoint/2010/main" val="890013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Errors and Uncertainties </a:t>
            </a:r>
            <a:endParaRPr lang="en-US" sz="4000" b="1">
              <a:solidFill>
                <a:srgbClr val="8A5A9A"/>
              </a:solidFill>
              <a:latin typeface="Century Gothic" panose="020B0502020202020204" pitchFamily="34" charset="0"/>
            </a:endParaRPr>
          </a:p>
        </p:txBody>
      </p:sp>
      <p:pic>
        <p:nvPicPr>
          <p:cNvPr id="10" name="Graphic 9" descr="Help">
            <a:extLst>
              <a:ext uri="{FF2B5EF4-FFF2-40B4-BE49-F238E27FC236}">
                <a16:creationId xmlns:a16="http://schemas.microsoft.com/office/drawing/2014/main" id="{6FD8EF25-436D-C973-6E38-5054919F98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2886" y="2916405"/>
            <a:ext cx="1598908" cy="1508501"/>
          </a:xfrm>
          <a:prstGeom prst="rect">
            <a:avLst/>
          </a:prstGeom>
        </p:spPr>
      </p:pic>
      <p:sp>
        <p:nvSpPr>
          <p:cNvPr id="5" name="Rectangle: Rounded Corners 4">
            <a:extLst>
              <a:ext uri="{FF2B5EF4-FFF2-40B4-BE49-F238E27FC236}">
                <a16:creationId xmlns:a16="http://schemas.microsoft.com/office/drawing/2014/main" id="{451503AB-9C64-F061-ADD8-ED1909302232}"/>
              </a:ext>
            </a:extLst>
          </p:cNvPr>
          <p:cNvSpPr/>
          <p:nvPr/>
        </p:nvSpPr>
        <p:spPr>
          <a:xfrm>
            <a:off x="7382537" y="3087517"/>
            <a:ext cx="3972748" cy="1163422"/>
          </a:xfrm>
          <a:prstGeom prst="roundRect">
            <a:avLst/>
          </a:prstGeom>
          <a:solidFill>
            <a:srgbClr val="A7CB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rPr>
              <a:t>Potential for irradiance variation</a:t>
            </a:r>
          </a:p>
        </p:txBody>
      </p:sp>
      <p:sp>
        <p:nvSpPr>
          <p:cNvPr id="7" name="Rectangle: Rounded Corners 6">
            <a:extLst>
              <a:ext uri="{FF2B5EF4-FFF2-40B4-BE49-F238E27FC236}">
                <a16:creationId xmlns:a16="http://schemas.microsoft.com/office/drawing/2014/main" id="{1E4490AD-3788-701E-7350-CF24FA5E5060}"/>
              </a:ext>
            </a:extLst>
          </p:cNvPr>
          <p:cNvSpPr/>
          <p:nvPr/>
        </p:nvSpPr>
        <p:spPr>
          <a:xfrm>
            <a:off x="4114977" y="4740669"/>
            <a:ext cx="3972748" cy="1163422"/>
          </a:xfrm>
          <a:prstGeom prst="roundRect">
            <a:avLst/>
          </a:prstGeom>
          <a:solidFill>
            <a:srgbClr val="A7CB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rPr>
              <a:t>Lack of accurate in-situ activity data</a:t>
            </a:r>
          </a:p>
        </p:txBody>
      </p:sp>
      <p:sp>
        <p:nvSpPr>
          <p:cNvPr id="9" name="Rectangle: Rounded Corners 8">
            <a:extLst>
              <a:ext uri="{FF2B5EF4-FFF2-40B4-BE49-F238E27FC236}">
                <a16:creationId xmlns:a16="http://schemas.microsoft.com/office/drawing/2014/main" id="{3B21E1EA-AC13-EC16-EB61-81534ACA452E}"/>
              </a:ext>
            </a:extLst>
          </p:cNvPr>
          <p:cNvSpPr/>
          <p:nvPr/>
        </p:nvSpPr>
        <p:spPr>
          <a:xfrm>
            <a:off x="4114978" y="1447279"/>
            <a:ext cx="3972748" cy="1163422"/>
          </a:xfrm>
          <a:prstGeom prst="roundRect">
            <a:avLst/>
          </a:prstGeom>
          <a:solidFill>
            <a:srgbClr val="A7CB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rPr>
              <a:t>Wind speed inaccuracy in emission calculation</a:t>
            </a:r>
          </a:p>
        </p:txBody>
      </p:sp>
      <p:sp>
        <p:nvSpPr>
          <p:cNvPr id="11" name="Rectangle: Rounded Corners 10">
            <a:extLst>
              <a:ext uri="{FF2B5EF4-FFF2-40B4-BE49-F238E27FC236}">
                <a16:creationId xmlns:a16="http://schemas.microsoft.com/office/drawing/2014/main" id="{873DAD1C-3E93-A03C-CE53-FE5FCF79D4DD}"/>
              </a:ext>
            </a:extLst>
          </p:cNvPr>
          <p:cNvSpPr/>
          <p:nvPr/>
        </p:nvSpPr>
        <p:spPr>
          <a:xfrm>
            <a:off x="847419" y="3087517"/>
            <a:ext cx="3972748" cy="1163422"/>
          </a:xfrm>
          <a:prstGeom prst="roundRect">
            <a:avLst/>
          </a:prstGeom>
          <a:solidFill>
            <a:srgbClr val="A7CB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rPr>
              <a:t>Skewed values from clouds and shadows</a:t>
            </a:r>
          </a:p>
        </p:txBody>
      </p:sp>
    </p:spTree>
    <p:extLst>
      <p:ext uri="{BB962C8B-B14F-4D97-AF65-F5344CB8AC3E}">
        <p14:creationId xmlns:p14="http://schemas.microsoft.com/office/powerpoint/2010/main" val="4090286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Future Directions</a:t>
            </a:r>
            <a:endParaRPr lang="en-US" sz="4000" b="1">
              <a:solidFill>
                <a:srgbClr val="8A5A9A"/>
              </a:solidFill>
              <a:latin typeface="Century Gothic" panose="020B0502020202020204" pitchFamily="34" charset="0"/>
            </a:endParaRPr>
          </a:p>
        </p:txBody>
      </p:sp>
      <p:grpSp>
        <p:nvGrpSpPr>
          <p:cNvPr id="7" name="Group 6">
            <a:extLst>
              <a:ext uri="{FF2B5EF4-FFF2-40B4-BE49-F238E27FC236}">
                <a16:creationId xmlns:a16="http://schemas.microsoft.com/office/drawing/2014/main" id="{D6D32161-22E2-12C4-9AC0-7502BE86CA81}"/>
              </a:ext>
            </a:extLst>
          </p:cNvPr>
          <p:cNvGrpSpPr/>
          <p:nvPr/>
        </p:nvGrpSpPr>
        <p:grpSpPr>
          <a:xfrm>
            <a:off x="949569" y="5079893"/>
            <a:ext cx="10009678" cy="916461"/>
            <a:chOff x="949569" y="5079893"/>
            <a:chExt cx="10009678" cy="916461"/>
          </a:xfrm>
        </p:grpSpPr>
        <p:sp>
          <p:nvSpPr>
            <p:cNvPr id="9" name="Rectangle: Rounded Corners 8">
              <a:extLst>
                <a:ext uri="{FF2B5EF4-FFF2-40B4-BE49-F238E27FC236}">
                  <a16:creationId xmlns:a16="http://schemas.microsoft.com/office/drawing/2014/main" id="{252308E1-CB68-91E7-7072-5469C2986164}"/>
                </a:ext>
              </a:extLst>
            </p:cNvPr>
            <p:cNvSpPr/>
            <p:nvPr/>
          </p:nvSpPr>
          <p:spPr>
            <a:xfrm>
              <a:off x="2147145" y="5079893"/>
              <a:ext cx="8812102" cy="914400"/>
            </a:xfrm>
            <a:prstGeom prst="roundRect">
              <a:avLst/>
            </a:prstGeom>
            <a:solidFill>
              <a:srgbClr val="EDF8F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75000"/>
                      <a:lumOff val="25000"/>
                    </a:schemeClr>
                  </a:solidFill>
                  <a:latin typeface="Century Gothic"/>
                  <a:cs typeface="Calibri"/>
                </a:rPr>
                <a:t>Build</a:t>
              </a:r>
              <a:r>
                <a:rPr lang="en-US" sz="2400">
                  <a:solidFill>
                    <a:schemeClr val="tx1">
                      <a:lumMod val="75000"/>
                      <a:lumOff val="25000"/>
                    </a:schemeClr>
                  </a:solidFill>
                  <a:latin typeface="Century Gothic"/>
                  <a:cs typeface="Calibri"/>
                </a:rPr>
                <a:t> a user-friendly tool for MBSP methane monitoring</a:t>
              </a:r>
              <a:endParaRPr lang="en-US">
                <a:solidFill>
                  <a:schemeClr val="tx1">
                    <a:lumMod val="75000"/>
                    <a:lumOff val="25000"/>
                  </a:schemeClr>
                </a:solidFill>
              </a:endParaRPr>
            </a:p>
          </p:txBody>
        </p:sp>
        <p:pic>
          <p:nvPicPr>
            <p:cNvPr id="10" name="Graphic 5" descr="Topography Map with solid fill">
              <a:extLst>
                <a:ext uri="{FF2B5EF4-FFF2-40B4-BE49-F238E27FC236}">
                  <a16:creationId xmlns:a16="http://schemas.microsoft.com/office/drawing/2014/main" id="{4228D74E-DB00-0167-1861-BC8A0C4C2D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569" y="5081954"/>
              <a:ext cx="914400" cy="914400"/>
            </a:xfrm>
            <a:prstGeom prst="rect">
              <a:avLst/>
            </a:prstGeom>
          </p:spPr>
        </p:pic>
      </p:grpSp>
      <p:grpSp>
        <p:nvGrpSpPr>
          <p:cNvPr id="4" name="Group 3">
            <a:extLst>
              <a:ext uri="{FF2B5EF4-FFF2-40B4-BE49-F238E27FC236}">
                <a16:creationId xmlns:a16="http://schemas.microsoft.com/office/drawing/2014/main" id="{23CC25C3-C1C0-A195-8A3E-BAE7A7A80351}"/>
              </a:ext>
            </a:extLst>
          </p:cNvPr>
          <p:cNvGrpSpPr/>
          <p:nvPr/>
        </p:nvGrpSpPr>
        <p:grpSpPr>
          <a:xfrm>
            <a:off x="949569" y="1436924"/>
            <a:ext cx="10005136" cy="924169"/>
            <a:chOff x="949569" y="1436924"/>
            <a:chExt cx="10005136" cy="924169"/>
          </a:xfrm>
        </p:grpSpPr>
        <p:sp>
          <p:nvSpPr>
            <p:cNvPr id="3" name="Rectangle: Rounded Corners 2">
              <a:extLst>
                <a:ext uri="{FF2B5EF4-FFF2-40B4-BE49-F238E27FC236}">
                  <a16:creationId xmlns:a16="http://schemas.microsoft.com/office/drawing/2014/main" id="{F7C6F6A9-452D-07EF-2F89-8B1C82571519}"/>
                </a:ext>
              </a:extLst>
            </p:cNvPr>
            <p:cNvSpPr/>
            <p:nvPr/>
          </p:nvSpPr>
          <p:spPr>
            <a:xfrm>
              <a:off x="2147687" y="1436924"/>
              <a:ext cx="8807018" cy="924169"/>
            </a:xfrm>
            <a:prstGeom prst="roundRect">
              <a:avLst/>
            </a:prstGeom>
            <a:solidFill>
              <a:srgbClr val="8C96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dirty="0">
                  <a:solidFill>
                    <a:schemeClr val="tx1">
                      <a:lumMod val="75000"/>
                      <a:lumOff val="25000"/>
                    </a:schemeClr>
                  </a:solidFill>
                  <a:latin typeface="Century Gothic"/>
                  <a:cs typeface="Calibri" panose="020F0502020204030204"/>
                </a:rPr>
                <a:t>     Develop</a:t>
              </a:r>
              <a:r>
                <a:rPr lang="en-US" sz="2400" dirty="0">
                  <a:solidFill>
                    <a:schemeClr val="tx1">
                      <a:lumMod val="75000"/>
                      <a:lumOff val="25000"/>
                    </a:schemeClr>
                  </a:solidFill>
                  <a:latin typeface="Century Gothic"/>
                  <a:cs typeface="Calibri" panose="020F0502020204030204"/>
                </a:rPr>
                <a:t> PRISMA cloud filter for improved retrieval</a:t>
              </a:r>
              <a:endParaRPr lang="en-US" sz="2400" b="1" dirty="0">
                <a:solidFill>
                  <a:schemeClr val="tx1">
                    <a:lumMod val="75000"/>
                    <a:lumOff val="25000"/>
                  </a:schemeClr>
                </a:solidFill>
                <a:latin typeface="Century Gothic"/>
                <a:cs typeface="Calibri" panose="020F0502020204030204"/>
              </a:endParaRPr>
            </a:p>
          </p:txBody>
        </p:sp>
        <p:pic>
          <p:nvPicPr>
            <p:cNvPr id="8" name="Graphic 6" descr="Cloud outline">
              <a:extLst>
                <a:ext uri="{FF2B5EF4-FFF2-40B4-BE49-F238E27FC236}">
                  <a16:creationId xmlns:a16="http://schemas.microsoft.com/office/drawing/2014/main" id="{09200CF1-64EA-E5FF-3DD5-4F1E570AFF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569" y="1441526"/>
              <a:ext cx="914400" cy="914400"/>
            </a:xfrm>
            <a:prstGeom prst="rect">
              <a:avLst/>
            </a:prstGeom>
          </p:spPr>
        </p:pic>
      </p:grpSp>
      <p:grpSp>
        <p:nvGrpSpPr>
          <p:cNvPr id="20" name="Group 19">
            <a:extLst>
              <a:ext uri="{FF2B5EF4-FFF2-40B4-BE49-F238E27FC236}">
                <a16:creationId xmlns:a16="http://schemas.microsoft.com/office/drawing/2014/main" id="{2E2441A3-5975-B2A7-2B47-6574B08C79B1}"/>
              </a:ext>
            </a:extLst>
          </p:cNvPr>
          <p:cNvGrpSpPr/>
          <p:nvPr/>
        </p:nvGrpSpPr>
        <p:grpSpPr>
          <a:xfrm>
            <a:off x="949569" y="2599888"/>
            <a:ext cx="9996172" cy="947829"/>
            <a:chOff x="949569" y="2599888"/>
            <a:chExt cx="9996172" cy="947829"/>
          </a:xfrm>
        </p:grpSpPr>
        <p:sp>
          <p:nvSpPr>
            <p:cNvPr id="11" name="Rectangle: Rounded Corners 10">
              <a:extLst>
                <a:ext uri="{FF2B5EF4-FFF2-40B4-BE49-F238E27FC236}">
                  <a16:creationId xmlns:a16="http://schemas.microsoft.com/office/drawing/2014/main" id="{CE157532-3732-7423-8460-2D65A82C5656}"/>
                </a:ext>
              </a:extLst>
            </p:cNvPr>
            <p:cNvSpPr/>
            <p:nvPr/>
          </p:nvSpPr>
          <p:spPr>
            <a:xfrm>
              <a:off x="2138723" y="2623548"/>
              <a:ext cx="8807018" cy="924169"/>
            </a:xfrm>
            <a:prstGeom prst="roundRect">
              <a:avLst/>
            </a:prstGeom>
            <a:solidFill>
              <a:srgbClr val="9EBCD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75000"/>
                      <a:lumOff val="25000"/>
                    </a:schemeClr>
                  </a:solidFill>
                  <a:latin typeface="Century Gothic"/>
                  <a:cs typeface="Calibri" panose="020F0502020204030204"/>
                </a:rPr>
                <a:t>Improve </a:t>
              </a:r>
              <a:r>
                <a:rPr lang="en-US" sz="2400" i="1">
                  <a:solidFill>
                    <a:schemeClr val="tx1">
                      <a:lumMod val="75000"/>
                      <a:lumOff val="25000"/>
                    </a:schemeClr>
                  </a:solidFill>
                  <a:latin typeface="Century Gothic"/>
                  <a:cs typeface="Calibri" panose="020F0502020204030204"/>
                </a:rPr>
                <a:t>c </a:t>
              </a:r>
              <a:r>
                <a:rPr lang="en-US" sz="2400">
                  <a:solidFill>
                    <a:schemeClr val="tx1">
                      <a:lumMod val="75000"/>
                      <a:lumOff val="25000"/>
                    </a:schemeClr>
                  </a:solidFill>
                  <a:latin typeface="Century Gothic"/>
                  <a:cs typeface="Calibri" panose="020F0502020204030204"/>
                </a:rPr>
                <a:t>scaling factor calculation for MBSP in GEE</a:t>
              </a:r>
            </a:p>
          </p:txBody>
        </p:sp>
        <p:pic>
          <p:nvPicPr>
            <p:cNvPr id="16" name="Graphic 15" descr="Drawing compass">
              <a:extLst>
                <a:ext uri="{FF2B5EF4-FFF2-40B4-BE49-F238E27FC236}">
                  <a16:creationId xmlns:a16="http://schemas.microsoft.com/office/drawing/2014/main" id="{33BE525D-AD2A-4B1B-5C94-6E36888665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569" y="2599888"/>
              <a:ext cx="914400" cy="914400"/>
            </a:xfrm>
            <a:prstGeom prst="rect">
              <a:avLst/>
            </a:prstGeom>
          </p:spPr>
        </p:pic>
      </p:grpSp>
      <p:grpSp>
        <p:nvGrpSpPr>
          <p:cNvPr id="19" name="Group 18">
            <a:extLst>
              <a:ext uri="{FF2B5EF4-FFF2-40B4-BE49-F238E27FC236}">
                <a16:creationId xmlns:a16="http://schemas.microsoft.com/office/drawing/2014/main" id="{4A108E62-1570-F87A-96EB-D470CC68EB63}"/>
              </a:ext>
            </a:extLst>
          </p:cNvPr>
          <p:cNvGrpSpPr/>
          <p:nvPr/>
        </p:nvGrpSpPr>
        <p:grpSpPr>
          <a:xfrm>
            <a:off x="949569" y="3840921"/>
            <a:ext cx="10002892" cy="934110"/>
            <a:chOff x="949569" y="3840921"/>
            <a:chExt cx="10002892" cy="934110"/>
          </a:xfrm>
        </p:grpSpPr>
        <p:sp>
          <p:nvSpPr>
            <p:cNvPr id="13" name="Rectangle: Rounded Corners 12">
              <a:extLst>
                <a:ext uri="{FF2B5EF4-FFF2-40B4-BE49-F238E27FC236}">
                  <a16:creationId xmlns:a16="http://schemas.microsoft.com/office/drawing/2014/main" id="{A54093D2-81BE-868E-6B5B-E9818199B5BF}"/>
                </a:ext>
              </a:extLst>
            </p:cNvPr>
            <p:cNvSpPr/>
            <p:nvPr/>
          </p:nvSpPr>
          <p:spPr>
            <a:xfrm>
              <a:off x="2141532" y="3860631"/>
              <a:ext cx="8810929" cy="914400"/>
            </a:xfrm>
            <a:prstGeom prst="roundRect">
              <a:avLst/>
            </a:prstGeom>
            <a:solidFill>
              <a:srgbClr val="BFD3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dirty="0">
                  <a:solidFill>
                    <a:schemeClr val="tx1">
                      <a:lumMod val="75000"/>
                      <a:lumOff val="25000"/>
                    </a:schemeClr>
                  </a:solidFill>
                  <a:latin typeface="Century Gothic"/>
                  <a:ea typeface="+mn-lt"/>
                  <a:cs typeface="+mn-lt"/>
                </a:rPr>
                <a:t>    Explore</a:t>
              </a:r>
              <a:r>
                <a:rPr lang="en-US" sz="2400" dirty="0">
                  <a:solidFill>
                    <a:schemeClr val="tx1">
                      <a:lumMod val="75000"/>
                      <a:lumOff val="25000"/>
                    </a:schemeClr>
                  </a:solidFill>
                  <a:latin typeface="Century Gothic"/>
                  <a:ea typeface="+mn-lt"/>
                  <a:cs typeface="+mn-lt"/>
                </a:rPr>
                <a:t> NO</a:t>
              </a:r>
              <a:r>
                <a:rPr lang="en-US" sz="2400" baseline="-25000" dirty="0">
                  <a:solidFill>
                    <a:schemeClr val="tx1">
                      <a:lumMod val="75000"/>
                      <a:lumOff val="25000"/>
                    </a:schemeClr>
                  </a:solidFill>
                  <a:latin typeface="Century Gothic"/>
                  <a:ea typeface="+mn-lt"/>
                  <a:cs typeface="+mn-lt"/>
                </a:rPr>
                <a:t>2</a:t>
              </a:r>
              <a:r>
                <a:rPr lang="en-US" sz="2400" dirty="0">
                  <a:solidFill>
                    <a:schemeClr val="tx1">
                      <a:lumMod val="75000"/>
                      <a:lumOff val="25000"/>
                    </a:schemeClr>
                  </a:solidFill>
                  <a:latin typeface="Century Gothic"/>
                  <a:ea typeface="+mn-lt"/>
                  <a:cs typeface="+mn-lt"/>
                </a:rPr>
                <a:t>/SO</a:t>
              </a:r>
              <a:r>
                <a:rPr lang="en-US" sz="2400" baseline="-25000" dirty="0">
                  <a:solidFill>
                    <a:schemeClr val="tx1">
                      <a:lumMod val="75000"/>
                      <a:lumOff val="25000"/>
                    </a:schemeClr>
                  </a:solidFill>
                  <a:latin typeface="Century Gothic"/>
                  <a:ea typeface="+mn-lt"/>
                  <a:cs typeface="+mn-lt"/>
                </a:rPr>
                <a:t>2</a:t>
              </a:r>
              <a:r>
                <a:rPr lang="en-US" sz="2400" dirty="0">
                  <a:solidFill>
                    <a:schemeClr val="tx1">
                      <a:lumMod val="75000"/>
                      <a:lumOff val="25000"/>
                    </a:schemeClr>
                  </a:solidFill>
                  <a:latin typeface="Century Gothic"/>
                  <a:ea typeface="+mn-lt"/>
                  <a:cs typeface="+mn-lt"/>
                </a:rPr>
                <a:t> ratio as methane signal</a:t>
              </a:r>
              <a:endParaRPr lang="en-US" dirty="0">
                <a:solidFill>
                  <a:schemeClr val="tx1">
                    <a:lumMod val="75000"/>
                    <a:lumOff val="25000"/>
                  </a:schemeClr>
                </a:solidFill>
              </a:endParaRPr>
            </a:p>
          </p:txBody>
        </p:sp>
        <p:pic>
          <p:nvPicPr>
            <p:cNvPr id="18" name="Graphic 4" descr="Clipboard Mixed with solid fill">
              <a:extLst>
                <a:ext uri="{FF2B5EF4-FFF2-40B4-BE49-F238E27FC236}">
                  <a16:creationId xmlns:a16="http://schemas.microsoft.com/office/drawing/2014/main" id="{2308A1CB-81F9-3DF7-53AB-6E1AEE5EF5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569" y="3840921"/>
              <a:ext cx="914400" cy="914400"/>
            </a:xfrm>
            <a:prstGeom prst="rect">
              <a:avLst/>
            </a:prstGeom>
          </p:spPr>
        </p:pic>
      </p:grpSp>
    </p:spTree>
    <p:extLst>
      <p:ext uri="{BB962C8B-B14F-4D97-AF65-F5344CB8AC3E}">
        <p14:creationId xmlns:p14="http://schemas.microsoft.com/office/powerpoint/2010/main" val="371868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outdoor, water, ocean, shore&#10;&#10;Description automatically generated">
            <a:extLst>
              <a:ext uri="{FF2B5EF4-FFF2-40B4-BE49-F238E27FC236}">
                <a16:creationId xmlns:a16="http://schemas.microsoft.com/office/drawing/2014/main" id="{8DFE846A-C60E-CFE9-6AC5-45CC70332534}"/>
              </a:ext>
            </a:extLst>
          </p:cNvPr>
          <p:cNvPicPr>
            <a:picLocks noChangeAspect="1"/>
          </p:cNvPicPr>
          <p:nvPr/>
        </p:nvPicPr>
        <p:blipFill rotWithShape="1">
          <a:blip r:embed="rId4"/>
          <a:srcRect t="16638" r="-1030" b="1538"/>
          <a:stretch/>
        </p:blipFill>
        <p:spPr>
          <a:xfrm>
            <a:off x="0" y="-11412"/>
            <a:ext cx="12317551" cy="6681430"/>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Community Concerns</a:t>
            </a:r>
            <a:endParaRPr lang="en-US" sz="4000" b="1">
              <a:solidFill>
                <a:srgbClr val="8A5A9A"/>
              </a:solidFill>
              <a:latin typeface="Century Gothic" panose="020B0502020202020204" pitchFamily="34" charset="0"/>
            </a:endParaRPr>
          </a:p>
        </p:txBody>
      </p:sp>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16" name="Rectangle: Rounded Corners 15">
            <a:extLst>
              <a:ext uri="{FF2B5EF4-FFF2-40B4-BE49-F238E27FC236}">
                <a16:creationId xmlns:a16="http://schemas.microsoft.com/office/drawing/2014/main" id="{92420B82-176E-D2E6-3B7B-35ED9452AB6E}"/>
              </a:ext>
            </a:extLst>
          </p:cNvPr>
          <p:cNvSpPr/>
          <p:nvPr/>
        </p:nvSpPr>
        <p:spPr>
          <a:xfrm>
            <a:off x="4918218" y="935882"/>
            <a:ext cx="6941685" cy="5301423"/>
          </a:xfrm>
          <a:prstGeom prst="roundRect">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D2DFA426-A8FF-A812-FDB9-C6BCD00EC284}"/>
              </a:ext>
            </a:extLst>
          </p:cNvPr>
          <p:cNvSpPr txBox="1">
            <a:spLocks/>
          </p:cNvSpPr>
          <p:nvPr/>
        </p:nvSpPr>
        <p:spPr>
          <a:xfrm>
            <a:off x="5130935" y="963040"/>
            <a:ext cx="6515565" cy="465415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endParaRPr lang="en-US" sz="2400" b="1">
              <a:solidFill>
                <a:schemeClr val="tx1">
                  <a:lumMod val="75000"/>
                  <a:lumOff val="25000"/>
                </a:schemeClr>
              </a:solidFill>
              <a:latin typeface="Century Gothic"/>
              <a:ea typeface="+mn-lt"/>
              <a:cs typeface="+mn-lt"/>
            </a:endParaRPr>
          </a:p>
          <a:p>
            <a:pPr>
              <a:lnSpc>
                <a:spcPct val="150000"/>
              </a:lnSpc>
              <a:spcBef>
                <a:spcPts val="0"/>
              </a:spcBef>
              <a:spcAft>
                <a:spcPts val="1200"/>
              </a:spcAft>
              <a:buClr>
                <a:srgbClr val="8A5A9A"/>
              </a:buClr>
              <a:buFont typeface="Webdings" panose="05030102010509060703" pitchFamily="18" charset="2"/>
              <a:buChar char="4"/>
            </a:pPr>
            <a:r>
              <a:rPr lang="en-US" sz="2400" b="1">
                <a:solidFill>
                  <a:schemeClr val="tx1">
                    <a:lumMod val="75000"/>
                    <a:lumOff val="25000"/>
                  </a:schemeClr>
                </a:solidFill>
                <a:latin typeface="Century Gothic"/>
                <a:ea typeface="+mn-lt"/>
                <a:cs typeface="+mn-lt"/>
              </a:rPr>
              <a:t>1/3rd</a:t>
            </a:r>
            <a:r>
              <a:rPr lang="en-US" sz="2400">
                <a:solidFill>
                  <a:schemeClr val="tx1">
                    <a:lumMod val="75000"/>
                    <a:lumOff val="25000"/>
                  </a:schemeClr>
                </a:solidFill>
                <a:latin typeface="Century Gothic"/>
                <a:ea typeface="+mn-lt"/>
                <a:cs typeface="+mn-lt"/>
              </a:rPr>
              <a:t> of anthropogenic methane emissions come from oil and natural gas activity  </a:t>
            </a:r>
            <a:endParaRPr lang="en-US" sz="2400">
              <a:solidFill>
                <a:schemeClr val="tx1">
                  <a:lumMod val="75000"/>
                  <a:lumOff val="25000"/>
                </a:schemeClr>
              </a:solidFill>
              <a:latin typeface="Calibri" panose="020F0502020204030204"/>
              <a:ea typeface="+mn-lt"/>
              <a:cs typeface="+mn-lt"/>
            </a:endParaRPr>
          </a:p>
          <a:p>
            <a:pPr lvl="1">
              <a:lnSpc>
                <a:spcPct val="150000"/>
              </a:lnSpc>
              <a:spcBef>
                <a:spcPts val="0"/>
              </a:spcBef>
              <a:spcAft>
                <a:spcPts val="1200"/>
              </a:spcAft>
              <a:buClr>
                <a:srgbClr val="8A5A9A"/>
              </a:buClr>
              <a:buFont typeface="Webdings" panose="05030102010509060703" pitchFamily="18" charset="2"/>
              <a:buChar char="4"/>
            </a:pPr>
            <a:r>
              <a:rPr lang="en-US" b="1">
                <a:solidFill>
                  <a:schemeClr val="tx1">
                    <a:lumMod val="75000"/>
                    <a:lumOff val="25000"/>
                  </a:schemeClr>
                </a:solidFill>
                <a:latin typeface="Century Gothic"/>
                <a:ea typeface="+mn-lt"/>
                <a:cs typeface="+mn-lt"/>
              </a:rPr>
              <a:t>30% </a:t>
            </a:r>
            <a:r>
              <a:rPr lang="en-US">
                <a:solidFill>
                  <a:schemeClr val="tx1">
                    <a:lumMod val="75000"/>
                    <a:lumOff val="25000"/>
                  </a:schemeClr>
                </a:solidFill>
                <a:latin typeface="Century Gothic"/>
                <a:ea typeface="+mn-lt"/>
                <a:cs typeface="+mn-lt"/>
              </a:rPr>
              <a:t>of oil and natural gas produced offshore</a:t>
            </a:r>
          </a:p>
          <a:p>
            <a:pPr>
              <a:lnSpc>
                <a:spcPct val="150000"/>
              </a:lnSpc>
              <a:spcBef>
                <a:spcPts val="0"/>
              </a:spcBef>
              <a:spcAft>
                <a:spcPts val="1200"/>
              </a:spcAft>
              <a:buClr>
                <a:srgbClr val="8A5A9A"/>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Methane warms the atmosphere </a:t>
            </a:r>
            <a:r>
              <a:rPr lang="en-US" sz="2400" b="1">
                <a:solidFill>
                  <a:schemeClr val="tx1">
                    <a:lumMod val="75000"/>
                    <a:lumOff val="25000"/>
                  </a:schemeClr>
                </a:solidFill>
                <a:latin typeface="Century Gothic"/>
                <a:ea typeface="+mn-lt"/>
                <a:cs typeface="+mn-lt"/>
              </a:rPr>
              <a:t>84x</a:t>
            </a:r>
            <a:r>
              <a:rPr lang="en-US" sz="2400">
                <a:solidFill>
                  <a:schemeClr val="tx1">
                    <a:lumMod val="75000"/>
                    <a:lumOff val="25000"/>
                  </a:schemeClr>
                </a:solidFill>
                <a:latin typeface="Century Gothic"/>
                <a:ea typeface="+mn-lt"/>
                <a:cs typeface="+mn-lt"/>
              </a:rPr>
              <a:t> more efficiently than carbon dioxide</a:t>
            </a:r>
          </a:p>
        </p:txBody>
      </p:sp>
    </p:spTree>
    <p:extLst>
      <p:ext uri="{BB962C8B-B14F-4D97-AF65-F5344CB8AC3E}">
        <p14:creationId xmlns:p14="http://schemas.microsoft.com/office/powerpoint/2010/main" val="2905658958"/>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A4C78FF-6964-EA96-AC46-AC2CBD3418AF}"/>
              </a:ext>
            </a:extLst>
          </p:cNvPr>
          <p:cNvSpPr txBox="1">
            <a:spLocks/>
          </p:cNvSpPr>
          <p:nvPr/>
        </p:nvSpPr>
        <p:spPr>
          <a:xfrm>
            <a:off x="193138" y="6188791"/>
            <a:ext cx="6198002" cy="40306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algn="ctr" defTabSz="914400" rtl="0" eaLnBrk="1" fontAlgn="auto" latinLnBrk="0" hangingPunct="1">
              <a:lnSpc>
                <a:spcPct val="100000"/>
              </a:lnSpc>
              <a:spcBef>
                <a:spcPts val="0"/>
              </a:spcBef>
              <a:spcAft>
                <a:spcPts val="600"/>
              </a:spcAft>
              <a:buSzTx/>
              <a:buFont typeface="Arial" panose="020B0604020202020204" pitchFamily="34" charset="0"/>
              <a:tabLst/>
              <a:defRPr/>
            </a:pPr>
            <a:r>
              <a:rPr kumimoji="0" lang="en-US" sz="1000" b="0" i="0" u="none" strike="noStrike" kern="1200" cap="none" spc="0" normalizeH="0" baseline="0" noProof="0">
                <a:ln>
                  <a:noFill/>
                </a:ln>
                <a:solidFill>
                  <a:schemeClr val="tx1">
                    <a:lumMod val="75000"/>
                    <a:lumOff val="25000"/>
                  </a:schemeClr>
                </a:solidFill>
                <a:effectLst/>
                <a:uLnTx/>
                <a:uFillTx/>
                <a:latin typeface="Century Gothic"/>
              </a:rPr>
              <a:t>This material contains modified Copernicus Sentinel data </a:t>
            </a:r>
            <a:r>
              <a:rPr lang="en-US" sz="1000">
                <a:solidFill>
                  <a:schemeClr val="tx1">
                    <a:lumMod val="75000"/>
                    <a:lumOff val="25000"/>
                  </a:schemeClr>
                </a:solidFill>
                <a:latin typeface="Century Gothic"/>
              </a:rPr>
              <a:t>2020-2022,</a:t>
            </a:r>
            <a:r>
              <a:rPr kumimoji="0" lang="en-US" sz="1000" b="0" i="0" u="none" strike="noStrike" kern="1200" cap="none" spc="0" normalizeH="0" baseline="0" noProof="0">
                <a:ln>
                  <a:noFill/>
                </a:ln>
                <a:solidFill>
                  <a:schemeClr val="tx1">
                    <a:lumMod val="75000"/>
                    <a:lumOff val="25000"/>
                  </a:schemeClr>
                </a:solidFill>
                <a:effectLst/>
                <a:uLnTx/>
                <a:uFillTx/>
                <a:latin typeface="Century Gothic"/>
              </a:rPr>
              <a:t> processed by ESA.</a:t>
            </a:r>
            <a:r>
              <a:rPr lang="en-US" sz="1000">
                <a:solidFill>
                  <a:schemeClr val="tx1">
                    <a:lumMod val="75000"/>
                    <a:lumOff val="25000"/>
                  </a:schemeClr>
                </a:solidFill>
                <a:latin typeface="Century Gothic"/>
              </a:rPr>
              <a:t> </a:t>
            </a:r>
            <a:endParaRPr lang="en-US" sz="1000">
              <a:solidFill>
                <a:schemeClr val="tx1">
                  <a:lumMod val="75000"/>
                  <a:lumOff val="25000"/>
                </a:schemeClr>
              </a:solidFill>
              <a:cs typeface="Calibri" panose="020F0502020204030204"/>
            </a:endParaRPr>
          </a:p>
          <a:p>
            <a:pPr marL="114300">
              <a:lnSpc>
                <a:spcPct val="100000"/>
              </a:lnSpc>
              <a:spcBef>
                <a:spcPts val="0"/>
              </a:spcBef>
              <a:spcAft>
                <a:spcPts val="600"/>
              </a:spcAft>
              <a:defRPr/>
            </a:pPr>
            <a:endParaRPr lang="en-US" sz="10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 Placeholder 1">
            <a:extLst>
              <a:ext uri="{FF2B5EF4-FFF2-40B4-BE49-F238E27FC236}">
                <a16:creationId xmlns:a16="http://schemas.microsoft.com/office/drawing/2014/main" id="{E351E1F2-3DF5-7449-E264-FE8546C6B262}"/>
              </a:ext>
            </a:extLst>
          </p:cNvPr>
          <p:cNvSpPr txBox="1">
            <a:spLocks/>
          </p:cNvSpPr>
          <p:nvPr/>
        </p:nvSpPr>
        <p:spPr>
          <a:xfrm>
            <a:off x="5903443" y="827365"/>
            <a:ext cx="6094983" cy="619926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F703B"/>
              </a:buClr>
              <a:defRPr/>
            </a:pPr>
            <a:r>
              <a:rPr lang="en-US" sz="2200" b="1">
                <a:solidFill>
                  <a:srgbClr val="8A5A9A"/>
                </a:solidFill>
                <a:latin typeface="Century Gothic"/>
                <a:cs typeface="Calibri"/>
              </a:rPr>
              <a:t>Partners</a:t>
            </a:r>
            <a:endParaRPr lang="en-US" sz="2200" b="1">
              <a:solidFill>
                <a:srgbClr val="8A5A9A"/>
              </a:solidFill>
              <a:latin typeface="Century Gothic"/>
              <a:ea typeface="+mn-lt"/>
              <a:cs typeface="+mn-lt"/>
            </a:endParaRPr>
          </a:p>
          <a:p>
            <a:pPr marL="342900" indent="-342900">
              <a:spcAft>
                <a:spcPts val="600"/>
              </a:spcAft>
              <a:buClr>
                <a:srgbClr val="CF703B"/>
              </a:buClr>
              <a:buFont typeface="Webdings" panose="05030102010509060703" pitchFamily="18" charset="2"/>
              <a:buChar char="4"/>
              <a:defRPr/>
            </a:pPr>
            <a:r>
              <a:rPr lang="en-US" sz="2000" b="1">
                <a:solidFill>
                  <a:schemeClr val="tx1">
                    <a:lumMod val="75000"/>
                    <a:lumOff val="25000"/>
                  </a:schemeClr>
                </a:solidFill>
                <a:latin typeface="Century Gothic"/>
                <a:cs typeface="Calibri"/>
              </a:rPr>
              <a:t>Holli D. Ensz</a:t>
            </a:r>
            <a:r>
              <a:rPr lang="en-US" sz="2000">
                <a:solidFill>
                  <a:schemeClr val="tx1">
                    <a:lumMod val="75000"/>
                    <a:lumOff val="25000"/>
                  </a:schemeClr>
                </a:solidFill>
                <a:latin typeface="Century Gothic"/>
                <a:cs typeface="Calibri"/>
              </a:rPr>
              <a:t>, Physical Scientist, BOEM</a:t>
            </a:r>
          </a:p>
          <a:p>
            <a:pPr marL="342900" indent="-342900">
              <a:spcAft>
                <a:spcPts val="600"/>
              </a:spcAft>
              <a:buClr>
                <a:srgbClr val="CF703B"/>
              </a:buClr>
              <a:buFont typeface="Webdings" panose="05030102010509060703" pitchFamily="18" charset="2"/>
              <a:buChar char="4"/>
              <a:defRPr/>
            </a:pPr>
            <a:r>
              <a:rPr lang="en-US" sz="2000" b="1">
                <a:solidFill>
                  <a:schemeClr val="tx1">
                    <a:lumMod val="75000"/>
                    <a:lumOff val="25000"/>
                  </a:schemeClr>
                </a:solidFill>
                <a:latin typeface="Century Gothic"/>
                <a:ea typeface="+mn-lt"/>
                <a:cs typeface="+mn-lt"/>
              </a:rPr>
              <a:t>Jarvis B. Abbott</a:t>
            </a:r>
            <a:r>
              <a:rPr lang="en-US" sz="2000">
                <a:solidFill>
                  <a:schemeClr val="tx1">
                    <a:lumMod val="75000"/>
                    <a:lumOff val="25000"/>
                  </a:schemeClr>
                </a:solidFill>
                <a:latin typeface="Century Gothic"/>
                <a:ea typeface="+mn-lt"/>
                <a:cs typeface="+mn-lt"/>
              </a:rPr>
              <a:t>, SPEAR Program Coordinator, BSEE</a:t>
            </a:r>
          </a:p>
          <a:p>
            <a:pPr marL="342900" indent="-342900">
              <a:spcAft>
                <a:spcPts val="600"/>
              </a:spcAft>
              <a:buClr>
                <a:srgbClr val="CF703B"/>
              </a:buClr>
              <a:buFont typeface="Webdings" panose="05030102010509060703" pitchFamily="18" charset="2"/>
              <a:buChar char="4"/>
              <a:defRPr/>
            </a:pPr>
            <a:r>
              <a:rPr lang="en-US" sz="2000" b="1">
                <a:solidFill>
                  <a:schemeClr val="tx1">
                    <a:lumMod val="75000"/>
                    <a:lumOff val="25000"/>
                  </a:schemeClr>
                </a:solidFill>
                <a:latin typeface="Century Gothic"/>
                <a:ea typeface="+mn-lt"/>
                <a:cs typeface="+mn-lt"/>
              </a:rPr>
              <a:t>Ramona Sanders</a:t>
            </a:r>
            <a:r>
              <a:rPr lang="en-US" sz="2000">
                <a:solidFill>
                  <a:schemeClr val="tx1">
                    <a:lumMod val="75000"/>
                    <a:lumOff val="25000"/>
                  </a:schemeClr>
                </a:solidFill>
                <a:latin typeface="Century Gothic"/>
                <a:ea typeface="+mn-lt"/>
                <a:cs typeface="+mn-lt"/>
              </a:rPr>
              <a:t>, Senior Environmental Stewardship Coordinator, BSEE</a:t>
            </a:r>
          </a:p>
          <a:p>
            <a:pPr marL="342900" indent="-342900">
              <a:spcAft>
                <a:spcPts val="600"/>
              </a:spcAft>
              <a:buClr>
                <a:srgbClr val="CF703B"/>
              </a:buClr>
              <a:buFont typeface="Webdings" panose="05030102010509060703" pitchFamily="18" charset="2"/>
              <a:buChar char="4"/>
              <a:defRPr/>
            </a:pPr>
            <a:r>
              <a:rPr lang="en-US" sz="2000" b="1">
                <a:solidFill>
                  <a:schemeClr val="tx1">
                    <a:lumMod val="75000"/>
                    <a:lumOff val="25000"/>
                  </a:schemeClr>
                </a:solidFill>
                <a:latin typeface="Century Gothic"/>
                <a:ea typeface="+mn-lt"/>
                <a:cs typeface="+mn-lt"/>
              </a:rPr>
              <a:t>Jay Cho</a:t>
            </a:r>
            <a:r>
              <a:rPr lang="en-US" sz="2000">
                <a:solidFill>
                  <a:schemeClr val="tx1">
                    <a:lumMod val="75000"/>
                    <a:lumOff val="25000"/>
                  </a:schemeClr>
                </a:solidFill>
                <a:latin typeface="Century Gothic"/>
                <a:ea typeface="+mn-lt"/>
                <a:cs typeface="+mn-lt"/>
              </a:rPr>
              <a:t>, Program Manager, Engineer, BSEE</a:t>
            </a:r>
          </a:p>
          <a:p>
            <a:pPr marL="342900" indent="-342900">
              <a:spcAft>
                <a:spcPts val="600"/>
              </a:spcAft>
              <a:buClr>
                <a:srgbClr val="CF703B"/>
              </a:buClr>
              <a:buFont typeface="Webdings" panose="05030102010509060703" pitchFamily="18" charset="2"/>
              <a:buChar char="4"/>
              <a:defRPr/>
            </a:pPr>
            <a:r>
              <a:rPr lang="en-US" sz="2000" b="1">
                <a:solidFill>
                  <a:schemeClr val="tx1">
                    <a:lumMod val="75000"/>
                    <a:lumOff val="25000"/>
                  </a:schemeClr>
                </a:solidFill>
                <a:latin typeface="Century Gothic"/>
                <a:cs typeface="Calibri"/>
              </a:rPr>
              <a:t>Nellie </a:t>
            </a:r>
            <a:r>
              <a:rPr lang="en-US" sz="2000" b="1" err="1">
                <a:solidFill>
                  <a:schemeClr val="tx1">
                    <a:lumMod val="75000"/>
                    <a:lumOff val="25000"/>
                  </a:schemeClr>
                </a:solidFill>
                <a:latin typeface="Century Gothic"/>
                <a:cs typeface="Calibri"/>
              </a:rPr>
              <a:t>Elguindi</a:t>
            </a:r>
            <a:r>
              <a:rPr lang="en-US" sz="2000">
                <a:solidFill>
                  <a:schemeClr val="tx1">
                    <a:lumMod val="75000"/>
                    <a:lumOff val="25000"/>
                  </a:schemeClr>
                </a:solidFill>
                <a:latin typeface="Century Gothic"/>
                <a:cs typeface="Calibri"/>
              </a:rPr>
              <a:t>, Air Quality Scientist, BOEM</a:t>
            </a:r>
            <a:endParaRPr lang="en-US" sz="2000">
              <a:solidFill>
                <a:schemeClr val="tx1">
                  <a:lumMod val="75000"/>
                  <a:lumOff val="25000"/>
                </a:schemeClr>
              </a:solidFill>
              <a:latin typeface="Century Gothic" panose="020B0502020202020204" pitchFamily="34" charset="0"/>
              <a:cs typeface="Calibri"/>
            </a:endParaRPr>
          </a:p>
          <a:p>
            <a:pPr marL="342900" indent="-342900">
              <a:spcAft>
                <a:spcPts val="600"/>
              </a:spcAft>
              <a:buClr>
                <a:srgbClr val="CF703B"/>
              </a:buClr>
              <a:buFont typeface="Webdings" panose="05030102010509060703" pitchFamily="18" charset="2"/>
              <a:buChar char="4"/>
              <a:defRPr/>
            </a:pPr>
            <a:r>
              <a:rPr lang="en-US" sz="2000" b="1">
                <a:solidFill>
                  <a:schemeClr val="tx1">
                    <a:lumMod val="75000"/>
                    <a:lumOff val="25000"/>
                  </a:schemeClr>
                </a:solidFill>
                <a:latin typeface="Century Gothic"/>
                <a:cs typeface="Calibri"/>
              </a:rPr>
              <a:t>Cholena Ren</a:t>
            </a:r>
            <a:r>
              <a:rPr lang="en-US" sz="2000">
                <a:solidFill>
                  <a:schemeClr val="tx1">
                    <a:lumMod val="75000"/>
                    <a:lumOff val="25000"/>
                  </a:schemeClr>
                </a:solidFill>
                <a:latin typeface="Century Gothic"/>
                <a:cs typeface="Calibri"/>
              </a:rPr>
              <a:t>, Physical Scientist, BOEM</a:t>
            </a:r>
            <a:endParaRPr lang="en-US" sz="20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cs typeface="Calibri"/>
            </a:endParaRPr>
          </a:p>
          <a:p>
            <a:pPr marL="342900" indent="-342900">
              <a:spcAft>
                <a:spcPts val="600"/>
              </a:spcAft>
              <a:buClr>
                <a:srgbClr val="CF703B"/>
              </a:buClr>
              <a:buFont typeface="Webdings" panose="05030102010509060703" pitchFamily="18" charset="2"/>
              <a:buChar char="4"/>
              <a:defRPr/>
            </a:pPr>
            <a:r>
              <a:rPr lang="en-US" sz="2000" b="1">
                <a:solidFill>
                  <a:schemeClr val="tx1">
                    <a:lumMod val="75000"/>
                    <a:lumOff val="25000"/>
                  </a:schemeClr>
                </a:solidFill>
                <a:latin typeface="Century Gothic"/>
                <a:cs typeface="Calibri"/>
              </a:rPr>
              <a:t>Thomas Kilpatrick</a:t>
            </a:r>
            <a:r>
              <a:rPr lang="en-US" sz="2000">
                <a:solidFill>
                  <a:schemeClr val="tx1">
                    <a:lumMod val="75000"/>
                    <a:lumOff val="25000"/>
                  </a:schemeClr>
                </a:solidFill>
                <a:latin typeface="Century Gothic"/>
                <a:cs typeface="Calibri"/>
              </a:rPr>
              <a:t>, Ocean and Atmospheric Scientist, BOEM</a:t>
            </a:r>
            <a:endParaRPr lang="en-US" sz="2000">
              <a:solidFill>
                <a:schemeClr val="tx1">
                  <a:lumMod val="75000"/>
                  <a:lumOff val="25000"/>
                </a:schemeClr>
              </a:solidFill>
              <a:latin typeface="Century Gothic" panose="020B0502020202020204" pitchFamily="34" charset="0"/>
              <a:cs typeface="Calibri"/>
            </a:endParaRPr>
          </a:p>
          <a:p>
            <a:pPr marL="342900" indent="-342900">
              <a:spcAft>
                <a:spcPts val="600"/>
              </a:spcAft>
              <a:buClr>
                <a:srgbClr val="CF703B"/>
              </a:buClr>
              <a:buFont typeface="Webdings" panose="05030102010509060703" pitchFamily="18" charset="2"/>
              <a:buChar char="4"/>
              <a:defRPr/>
            </a:pPr>
            <a:r>
              <a:rPr lang="en-US" sz="2000" b="1">
                <a:solidFill>
                  <a:schemeClr val="tx1">
                    <a:lumMod val="75000"/>
                    <a:lumOff val="25000"/>
                  </a:schemeClr>
                </a:solidFill>
                <a:latin typeface="Century Gothic"/>
                <a:cs typeface="Calibri"/>
              </a:rPr>
              <a:t>Ross Laidig</a:t>
            </a:r>
            <a:r>
              <a:rPr lang="en-US" sz="2000">
                <a:solidFill>
                  <a:schemeClr val="tx1">
                    <a:lumMod val="75000"/>
                    <a:lumOff val="25000"/>
                  </a:schemeClr>
                </a:solidFill>
                <a:latin typeface="Century Gothic"/>
                <a:cs typeface="Calibri"/>
              </a:rPr>
              <a:t>, Investigations/Incidents, BSEE</a:t>
            </a:r>
          </a:p>
          <a:p>
            <a:pPr marL="342900" indent="-342900">
              <a:spcAft>
                <a:spcPts val="600"/>
              </a:spcAft>
              <a:buClr>
                <a:srgbClr val="CF703B"/>
              </a:buClr>
              <a:buFont typeface="Webdings" panose="05030102010509060703" pitchFamily="18" charset="2"/>
              <a:buChar char="4"/>
              <a:defRPr/>
            </a:pPr>
            <a:r>
              <a:rPr lang="en-US" sz="2000" b="1">
                <a:solidFill>
                  <a:schemeClr val="tx1">
                    <a:lumMod val="75000"/>
                    <a:lumOff val="25000"/>
                  </a:schemeClr>
                </a:solidFill>
                <a:latin typeface="Century Gothic"/>
                <a:cs typeface="Calibri"/>
              </a:rPr>
              <a:t>Jason Schatz,</a:t>
            </a:r>
            <a:r>
              <a:rPr lang="en-US" sz="2000">
                <a:solidFill>
                  <a:schemeClr val="tx1">
                    <a:lumMod val="75000"/>
                    <a:lumOff val="25000"/>
                  </a:schemeClr>
                </a:solidFill>
                <a:latin typeface="Century Gothic"/>
                <a:cs typeface="Calibri"/>
              </a:rPr>
              <a:t> Chief Technology Officer, </a:t>
            </a:r>
            <a:r>
              <a:rPr lang="en-US" sz="2000" err="1">
                <a:solidFill>
                  <a:schemeClr val="tx1">
                    <a:lumMod val="75000"/>
                    <a:lumOff val="25000"/>
                  </a:schemeClr>
                </a:solidFill>
                <a:latin typeface="Century Gothic"/>
                <a:cs typeface="Calibri"/>
              </a:rPr>
              <a:t>SkyTruth</a:t>
            </a:r>
            <a:endParaRPr lang="en-US" sz="2000">
              <a:solidFill>
                <a:schemeClr val="tx1">
                  <a:lumMod val="75000"/>
                  <a:lumOff val="25000"/>
                </a:schemeClr>
              </a:solidFill>
              <a:latin typeface="Century Gothic"/>
              <a:cs typeface="Calibri"/>
            </a:endParaRPr>
          </a:p>
        </p:txBody>
      </p:sp>
      <p:sp>
        <p:nvSpPr>
          <p:cNvPr id="6" name="Text Placeholder 1">
            <a:extLst>
              <a:ext uri="{FF2B5EF4-FFF2-40B4-BE49-F238E27FC236}">
                <a16:creationId xmlns:a16="http://schemas.microsoft.com/office/drawing/2014/main" id="{A66CF9AB-3A17-6573-43EE-838488068357}"/>
              </a:ext>
            </a:extLst>
          </p:cNvPr>
          <p:cNvSpPr txBox="1">
            <a:spLocks/>
          </p:cNvSpPr>
          <p:nvPr/>
        </p:nvSpPr>
        <p:spPr>
          <a:xfrm>
            <a:off x="395028" y="1457041"/>
            <a:ext cx="5492961" cy="45933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F703B"/>
              </a:buClr>
              <a:defRPr/>
            </a:pPr>
            <a:r>
              <a:rPr lang="en-US" sz="2200" b="1" dirty="0">
                <a:solidFill>
                  <a:srgbClr val="8A5A9A"/>
                </a:solidFill>
                <a:latin typeface="Century Gothic"/>
              </a:rPr>
              <a:t>Advisors</a:t>
            </a:r>
            <a:endParaRPr lang="en-US" b="1" dirty="0">
              <a:solidFill>
                <a:srgbClr val="8A5A9A"/>
              </a:solidFill>
            </a:endParaRPr>
          </a:p>
          <a:p>
            <a:pPr marL="342900" indent="-342900">
              <a:spcAft>
                <a:spcPts val="600"/>
              </a:spcAft>
              <a:buClr>
                <a:srgbClr val="CF703B"/>
              </a:buClr>
              <a:buFont typeface="Webdings,Sans-Serif" panose="05030102010509060703" pitchFamily="18" charset="2"/>
              <a:buChar char="4"/>
              <a:defRPr/>
            </a:pPr>
            <a:r>
              <a:rPr lang="en-US" sz="2000" b="1" dirty="0">
                <a:solidFill>
                  <a:schemeClr val="tx1">
                    <a:lumMod val="75000"/>
                    <a:lumOff val="25000"/>
                  </a:schemeClr>
                </a:solidFill>
                <a:latin typeface="Century Gothic"/>
              </a:rPr>
              <a:t>Dan Cusworth</a:t>
            </a:r>
            <a:r>
              <a:rPr lang="en-US" sz="2000" dirty="0">
                <a:solidFill>
                  <a:schemeClr val="tx1">
                    <a:lumMod val="75000"/>
                    <a:lumOff val="25000"/>
                  </a:schemeClr>
                </a:solidFill>
                <a:latin typeface="Century Gothic"/>
              </a:rPr>
              <a:t>,</a:t>
            </a:r>
            <a:r>
              <a:rPr lang="en-US" sz="2000" b="1" dirty="0">
                <a:solidFill>
                  <a:schemeClr val="tx1">
                    <a:lumMod val="75000"/>
                    <a:lumOff val="25000"/>
                  </a:schemeClr>
                </a:solidFill>
                <a:latin typeface="Century Gothic"/>
              </a:rPr>
              <a:t> </a:t>
            </a:r>
            <a:r>
              <a:rPr lang="en-US" sz="2000" dirty="0">
                <a:solidFill>
                  <a:schemeClr val="tx1">
                    <a:lumMod val="75000"/>
                    <a:lumOff val="25000"/>
                  </a:schemeClr>
                </a:solidFill>
                <a:latin typeface="Century Gothic"/>
              </a:rPr>
              <a:t>Carbon Mapper</a:t>
            </a:r>
            <a:endParaRPr lang="en-US" sz="2000" dirty="0">
              <a:solidFill>
                <a:schemeClr val="tx1">
                  <a:lumMod val="75000"/>
                  <a:lumOff val="25000"/>
                </a:schemeClr>
              </a:solidFill>
              <a:latin typeface="Century Gothic"/>
              <a:cs typeface="Calibri"/>
            </a:endParaRPr>
          </a:p>
          <a:p>
            <a:pPr marL="342900" indent="-342900">
              <a:spcAft>
                <a:spcPts val="600"/>
              </a:spcAft>
              <a:buClr>
                <a:srgbClr val="CF703B"/>
              </a:buClr>
              <a:buFont typeface="Webdings,Sans-Serif" panose="05030102010509060703" pitchFamily="18" charset="2"/>
              <a:buChar char="4"/>
              <a:defRPr/>
            </a:pPr>
            <a:r>
              <a:rPr lang="en-US" sz="2000" b="1" dirty="0">
                <a:solidFill>
                  <a:schemeClr val="tx1">
                    <a:lumMod val="75000"/>
                    <a:lumOff val="25000"/>
                  </a:schemeClr>
                </a:solidFill>
                <a:latin typeface="Century Gothic"/>
                <a:cs typeface="Calibri"/>
              </a:rPr>
              <a:t>Kate Howell</a:t>
            </a:r>
            <a:r>
              <a:rPr lang="en-US" sz="2000" dirty="0">
                <a:solidFill>
                  <a:schemeClr val="tx1">
                    <a:lumMod val="75000"/>
                    <a:lumOff val="25000"/>
                  </a:schemeClr>
                </a:solidFill>
                <a:latin typeface="Century Gothic"/>
                <a:cs typeface="Calibri"/>
              </a:rPr>
              <a:t>, Carbon Mapper</a:t>
            </a:r>
          </a:p>
          <a:p>
            <a:pPr marL="342900" indent="-342900">
              <a:spcAft>
                <a:spcPts val="600"/>
              </a:spcAft>
              <a:buClr>
                <a:srgbClr val="CF703B"/>
              </a:buClr>
              <a:buFont typeface="Webdings,Sans-Serif" panose="05030102010509060703" pitchFamily="18" charset="2"/>
              <a:buChar char="4"/>
              <a:defRPr/>
            </a:pPr>
            <a:r>
              <a:rPr lang="en-US" sz="2000" b="1" dirty="0">
                <a:solidFill>
                  <a:schemeClr val="tx1">
                    <a:lumMod val="75000"/>
                    <a:lumOff val="25000"/>
                  </a:schemeClr>
                </a:solidFill>
                <a:latin typeface="Century Gothic"/>
                <a:cs typeface="Calibri"/>
              </a:rPr>
              <a:t>Benjamin Holt</a:t>
            </a:r>
            <a:r>
              <a:rPr lang="en-US" sz="2000" dirty="0">
                <a:solidFill>
                  <a:schemeClr val="tx1">
                    <a:lumMod val="75000"/>
                    <a:lumOff val="25000"/>
                  </a:schemeClr>
                </a:solidFill>
                <a:latin typeface="Century Gothic"/>
                <a:cs typeface="Calibri"/>
              </a:rPr>
              <a:t>, NASA Jet Propulsion Laboratory, California Institute of Technology</a:t>
            </a:r>
          </a:p>
          <a:p>
            <a:pPr>
              <a:spcAft>
                <a:spcPts val="600"/>
              </a:spcAft>
              <a:buClr>
                <a:srgbClr val="CF703B"/>
              </a:buClr>
              <a:defRPr/>
            </a:pPr>
            <a:endParaRPr lang="en-US" sz="2000" b="1" dirty="0">
              <a:solidFill>
                <a:srgbClr val="8A5A9A"/>
              </a:solidFill>
              <a:latin typeface="Century Gothic"/>
              <a:cs typeface="Calibri"/>
            </a:endParaRPr>
          </a:p>
          <a:p>
            <a:pPr>
              <a:spcAft>
                <a:spcPts val="600"/>
              </a:spcAft>
              <a:buClr>
                <a:srgbClr val="CF703B"/>
              </a:buClr>
              <a:defRPr/>
            </a:pPr>
            <a:r>
              <a:rPr lang="en-US" sz="2000" b="1" dirty="0">
                <a:solidFill>
                  <a:srgbClr val="8A5A9A"/>
                </a:solidFill>
                <a:latin typeface="Century Gothic"/>
                <a:cs typeface="Calibri"/>
              </a:rPr>
              <a:t>NASA DEVELOP</a:t>
            </a:r>
          </a:p>
          <a:p>
            <a:pPr marL="342900" indent="-342900">
              <a:spcAft>
                <a:spcPts val="600"/>
              </a:spcAft>
              <a:buClr>
                <a:srgbClr val="CF703B"/>
              </a:buClr>
              <a:buFont typeface="Webdings" panose="05030102010509060703" pitchFamily="18" charset="2"/>
              <a:buChar char="4"/>
              <a:defRPr/>
            </a:pPr>
            <a:r>
              <a:rPr lang="en-US" sz="2000" b="1" dirty="0">
                <a:solidFill>
                  <a:schemeClr val="tx1">
                    <a:lumMod val="75000"/>
                    <a:lumOff val="25000"/>
                  </a:schemeClr>
                </a:solidFill>
                <a:latin typeface="Century Gothic"/>
              </a:rPr>
              <a:t>Katie Lange</a:t>
            </a:r>
            <a:r>
              <a:rPr lang="en-US" sz="2000" dirty="0">
                <a:solidFill>
                  <a:schemeClr val="tx1">
                    <a:lumMod val="75000"/>
                    <a:lumOff val="25000"/>
                  </a:schemeClr>
                </a:solidFill>
                <a:latin typeface="Century Gothic"/>
              </a:rPr>
              <a:t>, NASA DEVELOP Fellow</a:t>
            </a:r>
            <a:endParaRPr lang="en-US" sz="2000" dirty="0">
              <a:solidFill>
                <a:schemeClr val="tx1">
                  <a:lumMod val="75000"/>
                  <a:lumOff val="25000"/>
                </a:schemeClr>
              </a:solidFill>
              <a:latin typeface="Century Gothic"/>
              <a:cs typeface="Calibri"/>
            </a:endParaRPr>
          </a:p>
          <a:p>
            <a:pPr marL="342900" indent="-342900">
              <a:spcAft>
                <a:spcPts val="600"/>
              </a:spcAft>
              <a:buClr>
                <a:srgbClr val="CF703B"/>
              </a:buClr>
              <a:buFont typeface="Webdings" panose="05030102010509060703" pitchFamily="18" charset="2"/>
              <a:buChar char="4"/>
              <a:defRPr/>
            </a:pPr>
            <a:r>
              <a:rPr lang="en-US" sz="2000" b="1" dirty="0">
                <a:solidFill>
                  <a:schemeClr val="tx1">
                    <a:lumMod val="75000"/>
                    <a:lumOff val="25000"/>
                  </a:schemeClr>
                </a:solidFill>
                <a:latin typeface="Century Gothic"/>
              </a:rPr>
              <a:t>GMHAQ I</a:t>
            </a:r>
            <a:endParaRPr lang="en-US" sz="2000" b="1" dirty="0">
              <a:solidFill>
                <a:schemeClr val="tx1">
                  <a:lumMod val="75000"/>
                  <a:lumOff val="25000"/>
                </a:schemeClr>
              </a:solidFill>
              <a:latin typeface="Century Gothic" panose="020B0502020202020204" pitchFamily="34" charset="0"/>
            </a:endParaRPr>
          </a:p>
          <a:p>
            <a:pPr marL="800100" lvl="1" indent="-342900">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Kate Howell, Ashely Fernando, Ephrata Yohannes, J. Kyle </a:t>
            </a:r>
            <a:r>
              <a:rPr lang="en-US" sz="2000" dirty="0" err="1">
                <a:solidFill>
                  <a:schemeClr val="tx1">
                    <a:lumMod val="75000"/>
                    <a:lumOff val="25000"/>
                  </a:schemeClr>
                </a:solidFill>
                <a:latin typeface="Century Gothic"/>
              </a:rPr>
              <a:t>Bergerson</a:t>
            </a:r>
            <a:endParaRPr lang="en-US" sz="2000" b="0" i="0" u="none" strike="noStrike" kern="1200" cap="none" spc="0" normalizeH="0" baseline="0" noProof="0" dirty="0">
              <a:ln>
                <a:noFill/>
              </a:ln>
              <a:solidFill>
                <a:schemeClr val="tx1">
                  <a:lumMod val="75000"/>
                  <a:lumOff val="25000"/>
                </a:schemeClr>
              </a:solidFill>
              <a:effectLst/>
              <a:uLnTx/>
              <a:uFillTx/>
              <a:latin typeface="Century Gothic"/>
            </a:endParaRP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Project </a:t>
            </a:r>
            <a:r>
              <a:rPr lang="en-US" sz="4000" b="1">
                <a:solidFill>
                  <a:srgbClr val="8856A7"/>
                </a:solidFill>
                <a:latin typeface="Century Gothic"/>
              </a:rPr>
              <a:t>Partners</a:t>
            </a:r>
            <a:endParaRPr lang="en-US" sz="4000" b="1">
              <a:solidFill>
                <a:srgbClr val="8856A7"/>
              </a:solidFill>
              <a:latin typeface="Century Gothic" panose="020B0502020202020204" pitchFamily="34" charset="0"/>
            </a:endParaRPr>
          </a:p>
        </p:txBody>
      </p:sp>
      <p:sp>
        <p:nvSpPr>
          <p:cNvPr id="4" name="Text Placeholder 2">
            <a:extLst>
              <a:ext uri="{FF2B5EF4-FFF2-40B4-BE49-F238E27FC236}">
                <a16:creationId xmlns:a16="http://schemas.microsoft.com/office/drawing/2014/main" id="{115008AD-5D71-E96D-4D42-D65819064AF4}"/>
              </a:ext>
            </a:extLst>
          </p:cNvPr>
          <p:cNvSpPr txBox="1">
            <a:spLocks/>
          </p:cNvSpPr>
          <p:nvPr/>
        </p:nvSpPr>
        <p:spPr>
          <a:xfrm>
            <a:off x="620796" y="1479706"/>
            <a:ext cx="6695953" cy="384874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None/>
            </a:pPr>
            <a:r>
              <a:rPr lang="en-US" b="1">
                <a:solidFill>
                  <a:srgbClr val="8A5A9A"/>
                </a:solidFill>
                <a:latin typeface="Century Gothic" panose="020F0302020204030204"/>
              </a:rPr>
              <a:t>End Users</a:t>
            </a:r>
            <a:endParaRPr lang="en-US" b="1">
              <a:solidFill>
                <a:srgbClr val="8856A7"/>
              </a:solidFill>
              <a:latin typeface="Century Gothic" panose="020F0302020204030204"/>
            </a:endParaRPr>
          </a:p>
          <a:p>
            <a:pPr>
              <a:lnSpc>
                <a:spcPct val="15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panose="020F0302020204030204"/>
              </a:rPr>
              <a:t>Bureau of Ocean Energy Management</a:t>
            </a:r>
          </a:p>
          <a:p>
            <a:pPr>
              <a:lnSpc>
                <a:spcPct val="15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panose="020F0302020204030204"/>
              </a:rPr>
              <a:t>Bureau of Safety and Environmental Enforcement </a:t>
            </a:r>
          </a:p>
          <a:p>
            <a:pPr marL="0" indent="0">
              <a:lnSpc>
                <a:spcPct val="150000"/>
              </a:lnSpc>
              <a:spcBef>
                <a:spcPts val="0"/>
              </a:spcBef>
              <a:spcAft>
                <a:spcPts val="600"/>
              </a:spcAft>
              <a:buNone/>
            </a:pPr>
            <a:r>
              <a:rPr lang="en-US" b="1">
                <a:solidFill>
                  <a:srgbClr val="8A5A9A"/>
                </a:solidFill>
                <a:latin typeface="Century Gothic"/>
                <a:cs typeface="Calibri"/>
              </a:rPr>
              <a:t>Collaborators</a:t>
            </a:r>
          </a:p>
          <a:p>
            <a:pPr>
              <a:lnSpc>
                <a:spcPct val="150000"/>
              </a:lnSpc>
              <a:spcBef>
                <a:spcPts val="0"/>
              </a:spcBef>
              <a:spcAft>
                <a:spcPts val="600"/>
              </a:spcAft>
              <a:buFont typeface="Webdings,Sans-Serif" panose="05030102010509060703" pitchFamily="18" charset="2"/>
              <a:buChar char="4"/>
            </a:pPr>
            <a:r>
              <a:rPr lang="en-US" sz="2400" err="1">
                <a:solidFill>
                  <a:schemeClr val="tx1">
                    <a:lumMod val="75000"/>
                    <a:lumOff val="25000"/>
                  </a:schemeClr>
                </a:solidFill>
                <a:latin typeface="Century Gothic"/>
                <a:cs typeface="Calibri"/>
              </a:rPr>
              <a:t>SkyTruth</a:t>
            </a:r>
            <a:endParaRPr lang="en-US">
              <a:solidFill>
                <a:schemeClr val="tx1">
                  <a:lumMod val="75000"/>
                  <a:lumOff val="25000"/>
                </a:schemeClr>
              </a:solidFill>
              <a:cs typeface="Calibri" panose="020F0502020204030204"/>
            </a:endParaRPr>
          </a:p>
        </p:txBody>
      </p:sp>
      <p:pic>
        <p:nvPicPr>
          <p:cNvPr id="5" name="Picture 5">
            <a:extLst>
              <a:ext uri="{FF2B5EF4-FFF2-40B4-BE49-F238E27FC236}">
                <a16:creationId xmlns:a16="http://schemas.microsoft.com/office/drawing/2014/main" id="{D87380C0-9D16-2553-2570-542D6A685ADD}"/>
              </a:ext>
            </a:extLst>
          </p:cNvPr>
          <p:cNvPicPr>
            <a:picLocks noChangeAspect="1"/>
          </p:cNvPicPr>
          <p:nvPr/>
        </p:nvPicPr>
        <p:blipFill>
          <a:blip r:embed="rId3"/>
          <a:stretch>
            <a:fillRect/>
          </a:stretch>
        </p:blipFill>
        <p:spPr>
          <a:xfrm>
            <a:off x="7743747" y="3433579"/>
            <a:ext cx="3629564" cy="2559888"/>
          </a:xfrm>
          <a:prstGeom prst="rect">
            <a:avLst/>
          </a:prstGeom>
        </p:spPr>
      </p:pic>
      <p:pic>
        <p:nvPicPr>
          <p:cNvPr id="6" name="Picture 6">
            <a:extLst>
              <a:ext uri="{FF2B5EF4-FFF2-40B4-BE49-F238E27FC236}">
                <a16:creationId xmlns:a16="http://schemas.microsoft.com/office/drawing/2014/main" id="{0A1897C2-D54B-B76F-5C52-A267046B30DA}"/>
              </a:ext>
            </a:extLst>
          </p:cNvPr>
          <p:cNvPicPr>
            <a:picLocks noChangeAspect="1"/>
          </p:cNvPicPr>
          <p:nvPr/>
        </p:nvPicPr>
        <p:blipFill>
          <a:blip r:embed="rId4"/>
          <a:stretch>
            <a:fillRect/>
          </a:stretch>
        </p:blipFill>
        <p:spPr>
          <a:xfrm>
            <a:off x="7746622" y="1071243"/>
            <a:ext cx="3676111" cy="1733010"/>
          </a:xfrm>
          <a:prstGeom prst="rect">
            <a:avLst/>
          </a:prstGeom>
        </p:spPr>
      </p:pic>
    </p:spTree>
    <p:extLst>
      <p:ext uri="{BB962C8B-B14F-4D97-AF65-F5344CB8AC3E}">
        <p14:creationId xmlns:p14="http://schemas.microsoft.com/office/powerpoint/2010/main" val="3646699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02576" y="303026"/>
            <a:ext cx="11844238" cy="5333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Study Area</a:t>
            </a:r>
            <a:endParaRPr lang="en-US" sz="4000" b="1">
              <a:solidFill>
                <a:srgbClr val="8A5A9A"/>
              </a:solidFill>
              <a:latin typeface="Century Gothic" panose="020B0502020202020204" pitchFamily="34" charset="0"/>
            </a:endParaRPr>
          </a:p>
        </p:txBody>
      </p:sp>
      <p:sp>
        <p:nvSpPr>
          <p:cNvPr id="19" name="Text Placeholder 2">
            <a:extLst>
              <a:ext uri="{FF2B5EF4-FFF2-40B4-BE49-F238E27FC236}">
                <a16:creationId xmlns:a16="http://schemas.microsoft.com/office/drawing/2014/main" id="{283A8E60-ABAE-CE74-8120-1BEB4B506207}"/>
              </a:ext>
            </a:extLst>
          </p:cNvPr>
          <p:cNvSpPr txBox="1">
            <a:spLocks/>
          </p:cNvSpPr>
          <p:nvPr/>
        </p:nvSpPr>
        <p:spPr>
          <a:xfrm>
            <a:off x="396684" y="1697434"/>
            <a:ext cx="2770936" cy="429348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None/>
            </a:pPr>
            <a:r>
              <a:rPr lang="en-US" b="1">
                <a:solidFill>
                  <a:srgbClr val="88419D"/>
                </a:solidFill>
                <a:latin typeface="Century Gothic" panose="020F0302020204030204"/>
              </a:rPr>
              <a:t>Location</a:t>
            </a:r>
          </a:p>
          <a:p>
            <a:pPr>
              <a:lnSpc>
                <a:spcPct val="10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panose="020F0302020204030204"/>
              </a:rPr>
              <a:t>Federal waters in the Gulf of Mexico</a:t>
            </a:r>
          </a:p>
          <a:p>
            <a:pPr marL="0" indent="0">
              <a:lnSpc>
                <a:spcPct val="100000"/>
              </a:lnSpc>
              <a:spcBef>
                <a:spcPts val="0"/>
              </a:spcBef>
              <a:spcAft>
                <a:spcPts val="600"/>
              </a:spcAft>
              <a:buClr>
                <a:srgbClr val="8A5A9A"/>
              </a:buClr>
              <a:buNone/>
            </a:pPr>
            <a:endParaRPr lang="en-US" sz="240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7EB761"/>
              </a:buClr>
              <a:buNone/>
            </a:pPr>
            <a:r>
              <a:rPr lang="en-US" b="1">
                <a:solidFill>
                  <a:srgbClr val="88419D"/>
                </a:solidFill>
                <a:latin typeface="Century Gothic" panose="020F0302020204030204"/>
              </a:rPr>
              <a:t>Study Period</a:t>
            </a:r>
          </a:p>
          <a:p>
            <a:pPr>
              <a:lnSpc>
                <a:spcPct val="10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panose="020F0302020204030204"/>
              </a:rPr>
              <a:t>2017-2022</a:t>
            </a:r>
          </a:p>
          <a:p>
            <a:pPr>
              <a:lnSpc>
                <a:spcPct val="10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panose="020F0302020204030204"/>
              </a:rPr>
              <a:t>Mostly summertime images</a:t>
            </a:r>
          </a:p>
        </p:txBody>
      </p:sp>
      <p:grpSp>
        <p:nvGrpSpPr>
          <p:cNvPr id="21" name="Group 20">
            <a:extLst>
              <a:ext uri="{FF2B5EF4-FFF2-40B4-BE49-F238E27FC236}">
                <a16:creationId xmlns:a16="http://schemas.microsoft.com/office/drawing/2014/main" id="{1F4F45E7-9A26-4147-96A3-6BAC8B299A0F}"/>
              </a:ext>
            </a:extLst>
          </p:cNvPr>
          <p:cNvGrpSpPr/>
          <p:nvPr/>
        </p:nvGrpSpPr>
        <p:grpSpPr>
          <a:xfrm>
            <a:off x="3549808" y="3606"/>
            <a:ext cx="8861603" cy="6677448"/>
            <a:chOff x="3549808" y="3606"/>
            <a:chExt cx="8861603" cy="6677448"/>
          </a:xfrm>
        </p:grpSpPr>
        <p:pic>
          <p:nvPicPr>
            <p:cNvPr id="6" name="Picture 5" descr="Map&#10;&#10;Description automatically generated">
              <a:extLst>
                <a:ext uri="{FF2B5EF4-FFF2-40B4-BE49-F238E27FC236}">
                  <a16:creationId xmlns:a16="http://schemas.microsoft.com/office/drawing/2014/main" id="{16A8F9CD-1650-4EC2-2AB5-D8D9E3C9DC8A}"/>
                </a:ext>
              </a:extLst>
            </p:cNvPr>
            <p:cNvPicPr>
              <a:picLocks noChangeAspect="1"/>
            </p:cNvPicPr>
            <p:nvPr/>
          </p:nvPicPr>
          <p:blipFill>
            <a:blip r:embed="rId3"/>
            <a:stretch>
              <a:fillRect/>
            </a:stretch>
          </p:blipFill>
          <p:spPr>
            <a:xfrm>
              <a:off x="3549808" y="3606"/>
              <a:ext cx="8643148" cy="6677448"/>
            </a:xfrm>
            <a:prstGeom prst="rect">
              <a:avLst/>
            </a:prstGeom>
          </p:spPr>
        </p:pic>
        <p:grpSp>
          <p:nvGrpSpPr>
            <p:cNvPr id="10" name="Group 9">
              <a:extLst>
                <a:ext uri="{FF2B5EF4-FFF2-40B4-BE49-F238E27FC236}">
                  <a16:creationId xmlns:a16="http://schemas.microsoft.com/office/drawing/2014/main" id="{DE433231-871F-E534-E5AC-64474C76DAA7}"/>
                </a:ext>
              </a:extLst>
            </p:cNvPr>
            <p:cNvGrpSpPr/>
            <p:nvPr/>
          </p:nvGrpSpPr>
          <p:grpSpPr>
            <a:xfrm>
              <a:off x="8319861" y="5171834"/>
              <a:ext cx="4083930" cy="1506566"/>
              <a:chOff x="6578123" y="5725947"/>
              <a:chExt cx="3714474" cy="369715"/>
            </a:xfrm>
          </p:grpSpPr>
          <p:sp>
            <p:nvSpPr>
              <p:cNvPr id="8" name="Rectangle 7">
                <a:extLst>
                  <a:ext uri="{FF2B5EF4-FFF2-40B4-BE49-F238E27FC236}">
                    <a16:creationId xmlns:a16="http://schemas.microsoft.com/office/drawing/2014/main" id="{4CA5A850-BD92-3896-8F55-0BD25BAFD08B}"/>
                  </a:ext>
                </a:extLst>
              </p:cNvPr>
              <p:cNvSpPr/>
              <p:nvPr/>
            </p:nvSpPr>
            <p:spPr>
              <a:xfrm>
                <a:off x="6578123" y="5725947"/>
                <a:ext cx="3511352" cy="369715"/>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ndParaRPr>
              </a:p>
            </p:txBody>
          </p:sp>
          <p:sp>
            <p:nvSpPr>
              <p:cNvPr id="9" name="TextBox 8">
                <a:extLst>
                  <a:ext uri="{FF2B5EF4-FFF2-40B4-BE49-F238E27FC236}">
                    <a16:creationId xmlns:a16="http://schemas.microsoft.com/office/drawing/2014/main" id="{41C7DA04-8934-6C02-5401-70E46F9AEF65}"/>
                  </a:ext>
                </a:extLst>
              </p:cNvPr>
              <p:cNvSpPr txBox="1"/>
              <p:nvPr/>
            </p:nvSpPr>
            <p:spPr>
              <a:xfrm>
                <a:off x="7209427" y="5752584"/>
                <a:ext cx="3083170" cy="78213"/>
              </a:xfrm>
              <a:prstGeom prst="rect">
                <a:avLst/>
              </a:prstGeom>
              <a:noFill/>
              <a:ln>
                <a:noFill/>
              </a:ln>
            </p:spPr>
            <p:txBody>
              <a:bodyPr wrap="square" lIns="91440" tIns="45720" rIns="91440" bIns="45720" rtlCol="0" anchor="t">
                <a:noAutofit/>
              </a:bodyPr>
              <a:lstStyle/>
              <a:p>
                <a:pPr>
                  <a:defRPr/>
                </a:pPr>
                <a:r>
                  <a:rPr lang="en-US" sz="1400" kern="0">
                    <a:latin typeface="Century Gothic" panose="020F0302020204030204"/>
                  </a:rPr>
                  <a:t>Gulf of Mexico Study</a:t>
                </a:r>
                <a:r>
                  <a:rPr kumimoji="0" lang="en-US" sz="1400" b="0" i="0" u="none" strike="noStrike" kern="0" cap="none" spc="0" normalizeH="0" baseline="0" noProof="0">
                    <a:ln>
                      <a:noFill/>
                    </a:ln>
                    <a:effectLst/>
                    <a:uLnTx/>
                    <a:uFillTx/>
                    <a:latin typeface="Century Gothic" panose="020F0302020204030204"/>
                  </a:rPr>
                  <a:t> Area</a:t>
                </a:r>
              </a:p>
            </p:txBody>
          </p:sp>
        </p:grpSp>
        <p:sp>
          <p:nvSpPr>
            <p:cNvPr id="12" name="TextBox 11">
              <a:extLst>
                <a:ext uri="{FF2B5EF4-FFF2-40B4-BE49-F238E27FC236}">
                  <a16:creationId xmlns:a16="http://schemas.microsoft.com/office/drawing/2014/main" id="{63D71342-57BA-0884-F1F6-7284D09B6D7E}"/>
                </a:ext>
              </a:extLst>
            </p:cNvPr>
            <p:cNvSpPr txBox="1"/>
            <p:nvPr/>
          </p:nvSpPr>
          <p:spPr>
            <a:xfrm>
              <a:off x="8945429" y="309790"/>
              <a:ext cx="535695" cy="400971"/>
            </a:xfrm>
            <a:prstGeom prst="rect">
              <a:avLst/>
            </a:prstGeom>
            <a:noFill/>
          </p:spPr>
          <p:txBody>
            <a:bodyPr wrap="none" lIns="91440" tIns="45720" rIns="91440" bIns="45720" rtlCol="0" anchor="t">
              <a:noAutofit/>
            </a:bodyPr>
            <a:lstStyle/>
            <a:p>
              <a:r>
                <a:rPr lang="en-US" sz="1600">
                  <a:latin typeface="Century Gothic"/>
                </a:rPr>
                <a:t>AL</a:t>
              </a:r>
              <a:r>
                <a:rPr lang="en-US" sz="1600">
                  <a:latin typeface="Garamond"/>
                </a:rPr>
                <a:t> </a:t>
              </a:r>
              <a:endParaRPr lang="en-US" sz="1600">
                <a:latin typeface="Century Gothic" panose="020F0302020204030204"/>
              </a:endParaRPr>
            </a:p>
          </p:txBody>
        </p:sp>
        <p:sp>
          <p:nvSpPr>
            <p:cNvPr id="14" name="TextBox 13">
              <a:extLst>
                <a:ext uri="{FF2B5EF4-FFF2-40B4-BE49-F238E27FC236}">
                  <a16:creationId xmlns:a16="http://schemas.microsoft.com/office/drawing/2014/main" id="{315F9786-0A20-35FA-2ACD-9600C619F352}"/>
                </a:ext>
              </a:extLst>
            </p:cNvPr>
            <p:cNvSpPr txBox="1"/>
            <p:nvPr/>
          </p:nvSpPr>
          <p:spPr>
            <a:xfrm>
              <a:off x="3872555" y="1645240"/>
              <a:ext cx="564640" cy="396738"/>
            </a:xfrm>
            <a:prstGeom prst="rect">
              <a:avLst/>
            </a:prstGeom>
            <a:noFill/>
          </p:spPr>
          <p:txBody>
            <a:bodyPr wrap="none" lIns="91440" tIns="45720" rIns="91440" bIns="45720" rtlCol="0" anchor="t">
              <a:noAutofit/>
            </a:bodyPr>
            <a:lstStyle/>
            <a:p>
              <a:r>
                <a:rPr lang="en-US" sz="1600">
                  <a:latin typeface="Century Gothic" panose="020F0302020204030204"/>
                </a:rPr>
                <a:t>TX</a:t>
              </a:r>
              <a:endParaRPr lang="en-US" sz="1600">
                <a:solidFill>
                  <a:prstClr val="black"/>
                </a:solidFill>
                <a:latin typeface="Century Gothic" panose="020F0302020204030204"/>
              </a:endParaRPr>
            </a:p>
          </p:txBody>
        </p:sp>
        <p:sp>
          <p:nvSpPr>
            <p:cNvPr id="16" name="TextBox 15">
              <a:extLst>
                <a:ext uri="{FF2B5EF4-FFF2-40B4-BE49-F238E27FC236}">
                  <a16:creationId xmlns:a16="http://schemas.microsoft.com/office/drawing/2014/main" id="{D198E90A-A3E4-14FC-8F8F-671754060E11}"/>
                </a:ext>
              </a:extLst>
            </p:cNvPr>
            <p:cNvSpPr txBox="1"/>
            <p:nvPr/>
          </p:nvSpPr>
          <p:spPr>
            <a:xfrm>
              <a:off x="3660529" y="201213"/>
              <a:ext cx="4094887" cy="3120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250              500 Kilometers</a:t>
              </a:r>
              <a:endParaRPr lang="en-US">
                <a:latin typeface="Century Gothic"/>
              </a:endParaRPr>
            </a:p>
          </p:txBody>
        </p:sp>
        <p:sp>
          <p:nvSpPr>
            <p:cNvPr id="18" name="Isosceles Triangle 17">
              <a:extLst>
                <a:ext uri="{FF2B5EF4-FFF2-40B4-BE49-F238E27FC236}">
                  <a16:creationId xmlns:a16="http://schemas.microsoft.com/office/drawing/2014/main" id="{4E21B918-5253-BA90-BC74-D4EB94B5B34C}"/>
                </a:ext>
              </a:extLst>
            </p:cNvPr>
            <p:cNvSpPr/>
            <p:nvPr/>
          </p:nvSpPr>
          <p:spPr>
            <a:xfrm>
              <a:off x="11454144" y="311090"/>
              <a:ext cx="165500" cy="30424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0767DE8-6332-9AEF-D1E3-8FB34F8D7279}"/>
                </a:ext>
              </a:extLst>
            </p:cNvPr>
            <p:cNvSpPr/>
            <p:nvPr/>
          </p:nvSpPr>
          <p:spPr>
            <a:xfrm>
              <a:off x="10269271" y="1451193"/>
              <a:ext cx="159031" cy="52238"/>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994FF39-5A4A-6895-050D-32DD8DF32B12}"/>
                </a:ext>
              </a:extLst>
            </p:cNvPr>
            <p:cNvSpPr txBox="1"/>
            <p:nvPr/>
          </p:nvSpPr>
          <p:spPr>
            <a:xfrm>
              <a:off x="6060412" y="997704"/>
              <a:ext cx="535695" cy="396738"/>
            </a:xfrm>
            <a:prstGeom prst="rect">
              <a:avLst/>
            </a:prstGeom>
            <a:noFill/>
          </p:spPr>
          <p:txBody>
            <a:bodyPr wrap="none" lIns="91440" tIns="45720" rIns="91440" bIns="45720" rtlCol="0" anchor="t">
              <a:noAutofit/>
            </a:bodyPr>
            <a:lstStyle/>
            <a:p>
              <a:r>
                <a:rPr lang="en-US" sz="1600">
                  <a:latin typeface="Century Gothic" panose="020F0302020204030204"/>
                </a:rPr>
                <a:t>LA</a:t>
              </a:r>
              <a:r>
                <a:rPr lang="en-US">
                  <a:latin typeface="Century Gothic" panose="020F0302020204030204"/>
                </a:rPr>
                <a:t> </a:t>
              </a:r>
              <a:endParaRPr lang="en-US">
                <a:solidFill>
                  <a:prstClr val="black"/>
                </a:solidFill>
                <a:latin typeface="Century Gothic" panose="020F0302020204030204"/>
              </a:endParaRPr>
            </a:p>
          </p:txBody>
        </p:sp>
        <p:sp>
          <p:nvSpPr>
            <p:cNvPr id="24" name="TextBox 23">
              <a:extLst>
                <a:ext uri="{FF2B5EF4-FFF2-40B4-BE49-F238E27FC236}">
                  <a16:creationId xmlns:a16="http://schemas.microsoft.com/office/drawing/2014/main" id="{FEA1DED3-5ED1-D7EE-7802-0279670D6160}"/>
                </a:ext>
              </a:extLst>
            </p:cNvPr>
            <p:cNvSpPr txBox="1"/>
            <p:nvPr/>
          </p:nvSpPr>
          <p:spPr>
            <a:xfrm>
              <a:off x="11536229" y="2036989"/>
              <a:ext cx="535695" cy="400971"/>
            </a:xfrm>
            <a:prstGeom prst="rect">
              <a:avLst/>
            </a:prstGeom>
            <a:noFill/>
          </p:spPr>
          <p:txBody>
            <a:bodyPr wrap="none" lIns="91440" tIns="45720" rIns="91440" bIns="45720" rtlCol="0" anchor="t">
              <a:noAutofit/>
            </a:bodyPr>
            <a:lstStyle/>
            <a:p>
              <a:r>
                <a:rPr lang="en-US" sz="1600">
                  <a:latin typeface="Century Gothic" panose="020F0302020204030204"/>
                </a:rPr>
                <a:t>FL </a:t>
              </a:r>
            </a:p>
          </p:txBody>
        </p:sp>
        <p:sp>
          <p:nvSpPr>
            <p:cNvPr id="26" name="TextBox 25">
              <a:extLst>
                <a:ext uri="{FF2B5EF4-FFF2-40B4-BE49-F238E27FC236}">
                  <a16:creationId xmlns:a16="http://schemas.microsoft.com/office/drawing/2014/main" id="{A961F5AD-0AB3-3BF3-C1EB-B280CF0012FB}"/>
                </a:ext>
              </a:extLst>
            </p:cNvPr>
            <p:cNvSpPr txBox="1"/>
            <p:nvPr/>
          </p:nvSpPr>
          <p:spPr>
            <a:xfrm>
              <a:off x="10526580" y="472772"/>
              <a:ext cx="535695" cy="396738"/>
            </a:xfrm>
            <a:prstGeom prst="rect">
              <a:avLst/>
            </a:prstGeom>
            <a:noFill/>
          </p:spPr>
          <p:txBody>
            <a:bodyPr wrap="none" lIns="91440" tIns="45720" rIns="91440" bIns="45720" rtlCol="0" anchor="t">
              <a:noAutofit/>
            </a:bodyPr>
            <a:lstStyle/>
            <a:p>
              <a:r>
                <a:rPr lang="en-US" sz="1600">
                  <a:latin typeface="Century Gothic" panose="020F0302020204030204"/>
                </a:rPr>
                <a:t>GA </a:t>
              </a:r>
            </a:p>
          </p:txBody>
        </p:sp>
        <p:sp>
          <p:nvSpPr>
            <p:cNvPr id="28" name="TextBox 27">
              <a:extLst>
                <a:ext uri="{FF2B5EF4-FFF2-40B4-BE49-F238E27FC236}">
                  <a16:creationId xmlns:a16="http://schemas.microsoft.com/office/drawing/2014/main" id="{31DF5706-6BB7-0678-7DD9-17F3135CB17D}"/>
                </a:ext>
              </a:extLst>
            </p:cNvPr>
            <p:cNvSpPr txBox="1"/>
            <p:nvPr/>
          </p:nvSpPr>
          <p:spPr>
            <a:xfrm>
              <a:off x="7730463" y="665389"/>
              <a:ext cx="535695" cy="400971"/>
            </a:xfrm>
            <a:prstGeom prst="rect">
              <a:avLst/>
            </a:prstGeom>
            <a:noFill/>
          </p:spPr>
          <p:txBody>
            <a:bodyPr wrap="none" lIns="91440" tIns="45720" rIns="91440" bIns="45720" rtlCol="0" anchor="t">
              <a:noAutofit/>
            </a:bodyPr>
            <a:lstStyle/>
            <a:p>
              <a:r>
                <a:rPr lang="en-US" sz="1600">
                  <a:latin typeface="Century Gothic" panose="020F0302020204030204"/>
                </a:rPr>
                <a:t>MS</a:t>
              </a:r>
              <a:endParaRPr lang="en-US" sz="1600">
                <a:solidFill>
                  <a:prstClr val="black"/>
                </a:solidFill>
                <a:latin typeface="Century Gothic" panose="020F0302020204030204"/>
              </a:endParaRPr>
            </a:p>
          </p:txBody>
        </p:sp>
        <p:sp>
          <p:nvSpPr>
            <p:cNvPr id="30" name="TextBox 29">
              <a:extLst>
                <a:ext uri="{FF2B5EF4-FFF2-40B4-BE49-F238E27FC236}">
                  <a16:creationId xmlns:a16="http://schemas.microsoft.com/office/drawing/2014/main" id="{0BD87D98-A751-F62F-4CCC-4F89BF06B06B}"/>
                </a:ext>
              </a:extLst>
            </p:cNvPr>
            <p:cNvSpPr txBox="1"/>
            <p:nvPr/>
          </p:nvSpPr>
          <p:spPr>
            <a:xfrm>
              <a:off x="11375720" y="67650"/>
              <a:ext cx="368839" cy="244497"/>
            </a:xfrm>
            <a:prstGeom prst="rect">
              <a:avLst/>
            </a:prstGeom>
            <a:noFill/>
          </p:spPr>
          <p:txBody>
            <a:bodyPr wrap="none" lIns="91440" tIns="45720" rIns="91440" bIns="45720" rtlCol="0" anchor="t">
              <a:noAutofit/>
            </a:bodyPr>
            <a:lstStyle/>
            <a:p>
              <a:r>
                <a:rPr lang="en-US" sz="1400">
                  <a:latin typeface="Century Gothic" panose="020F0302020204030204"/>
                </a:rPr>
                <a:t>N</a:t>
              </a:r>
            </a:p>
          </p:txBody>
        </p:sp>
        <p:sp>
          <p:nvSpPr>
            <p:cNvPr id="32" name="Rectangle 31">
              <a:extLst>
                <a:ext uri="{FF2B5EF4-FFF2-40B4-BE49-F238E27FC236}">
                  <a16:creationId xmlns:a16="http://schemas.microsoft.com/office/drawing/2014/main" id="{C3660ADF-3CEB-E360-CDAE-E6C9DFB4A78C}"/>
                </a:ext>
              </a:extLst>
            </p:cNvPr>
            <p:cNvSpPr/>
            <p:nvPr/>
          </p:nvSpPr>
          <p:spPr>
            <a:xfrm>
              <a:off x="8580236" y="5320065"/>
              <a:ext cx="443309" cy="242089"/>
            </a:xfrm>
            <a:prstGeom prst="rect">
              <a:avLst/>
            </a:prstGeom>
            <a:solidFill>
              <a:srgbClr val="A7CBDF"/>
            </a:solidFill>
            <a:ln>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Diagram, map&#10;&#10;Description automatically generated">
              <a:extLst>
                <a:ext uri="{FF2B5EF4-FFF2-40B4-BE49-F238E27FC236}">
                  <a16:creationId xmlns:a16="http://schemas.microsoft.com/office/drawing/2014/main" id="{D113DBF1-BA2E-1BE0-93AE-6A588162E816}"/>
                </a:ext>
              </a:extLst>
            </p:cNvPr>
            <p:cNvPicPr>
              <a:picLocks noChangeAspect="1"/>
            </p:cNvPicPr>
            <p:nvPr/>
          </p:nvPicPr>
          <p:blipFill rotWithShape="1">
            <a:blip r:embed="rId4"/>
            <a:srcRect t="1224" b="1224"/>
            <a:stretch/>
          </p:blipFill>
          <p:spPr>
            <a:xfrm>
              <a:off x="3550073" y="4623056"/>
              <a:ext cx="3198932" cy="2050949"/>
            </a:xfrm>
            <a:prstGeom prst="rect">
              <a:avLst/>
            </a:prstGeom>
          </p:spPr>
        </p:pic>
        <p:sp>
          <p:nvSpPr>
            <p:cNvPr id="4" name="TextBox 3">
              <a:extLst>
                <a:ext uri="{FF2B5EF4-FFF2-40B4-BE49-F238E27FC236}">
                  <a16:creationId xmlns:a16="http://schemas.microsoft.com/office/drawing/2014/main" id="{8A908780-1C92-59FA-6B82-5DD712E5D4E2}"/>
                </a:ext>
              </a:extLst>
            </p:cNvPr>
            <p:cNvSpPr txBox="1"/>
            <p:nvPr/>
          </p:nvSpPr>
          <p:spPr>
            <a:xfrm>
              <a:off x="8444543" y="5987468"/>
              <a:ext cx="3559993" cy="5316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Century Gothic"/>
                  <a:cs typeface="Calibri"/>
                </a:rPr>
                <a:t>Basemap</a:t>
              </a:r>
              <a:r>
                <a:rPr lang="en-US" sz="1400">
                  <a:latin typeface="Century Gothic"/>
                  <a:cs typeface="Calibri"/>
                </a:rPr>
                <a:t> Credits: CONANP, Esri, HERE, Garmin FAO, NOAA, USGS, EPA</a:t>
              </a:r>
              <a:endParaRPr lang="en-US">
                <a:latin typeface="Century Gothic"/>
              </a:endParaRPr>
            </a:p>
          </p:txBody>
        </p:sp>
        <p:sp>
          <p:nvSpPr>
            <p:cNvPr id="5" name="TextBox 4">
              <a:extLst>
                <a:ext uri="{FF2B5EF4-FFF2-40B4-BE49-F238E27FC236}">
                  <a16:creationId xmlns:a16="http://schemas.microsoft.com/office/drawing/2014/main" id="{9CCB2DC0-8051-1941-54D0-A659B6180F9A}"/>
                </a:ext>
              </a:extLst>
            </p:cNvPr>
            <p:cNvSpPr txBox="1"/>
            <p:nvPr/>
          </p:nvSpPr>
          <p:spPr>
            <a:xfrm>
              <a:off x="4104810" y="5391166"/>
              <a:ext cx="1823506" cy="342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United States</a:t>
              </a:r>
              <a:endParaRPr lang="en-US" sz="1600">
                <a:latin typeface="Century Gothic"/>
              </a:endParaRPr>
            </a:p>
          </p:txBody>
        </p:sp>
        <p:sp>
          <p:nvSpPr>
            <p:cNvPr id="7" name="TextBox 6">
              <a:extLst>
                <a:ext uri="{FF2B5EF4-FFF2-40B4-BE49-F238E27FC236}">
                  <a16:creationId xmlns:a16="http://schemas.microsoft.com/office/drawing/2014/main" id="{37CDED2E-4755-95B9-1DAF-6057680D6080}"/>
                </a:ext>
              </a:extLst>
            </p:cNvPr>
            <p:cNvSpPr txBox="1"/>
            <p:nvPr/>
          </p:nvSpPr>
          <p:spPr>
            <a:xfrm>
              <a:off x="3662442" y="788466"/>
              <a:ext cx="3889374" cy="3120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Map Scale: 1: 6,500,000</a:t>
              </a:r>
              <a:endParaRPr lang="en-US" sz="1400">
                <a:latin typeface="Century Gothic"/>
              </a:endParaRPr>
            </a:p>
          </p:txBody>
        </p:sp>
        <p:sp>
          <p:nvSpPr>
            <p:cNvPr id="11" name="Isosceles Triangle 10">
              <a:extLst>
                <a:ext uri="{FF2B5EF4-FFF2-40B4-BE49-F238E27FC236}">
                  <a16:creationId xmlns:a16="http://schemas.microsoft.com/office/drawing/2014/main" id="{87CEA684-56C7-6659-1433-8DB2BF64DB40}"/>
                </a:ext>
              </a:extLst>
            </p:cNvPr>
            <p:cNvSpPr/>
            <p:nvPr/>
          </p:nvSpPr>
          <p:spPr>
            <a:xfrm>
              <a:off x="11454073" y="499793"/>
              <a:ext cx="165340" cy="1150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1009780-0576-2489-0413-4C90EA6B4A39}"/>
                </a:ext>
              </a:extLst>
            </p:cNvPr>
            <p:cNvCxnSpPr/>
            <p:nvPr/>
          </p:nvCxnSpPr>
          <p:spPr>
            <a:xfrm flipH="1">
              <a:off x="8792457" y="1389265"/>
              <a:ext cx="18717" cy="2664055"/>
            </a:xfrm>
            <a:prstGeom prst="straightConnector1">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7" name="Rectangle 16">
              <a:extLst>
                <a:ext uri="{FF2B5EF4-FFF2-40B4-BE49-F238E27FC236}">
                  <a16:creationId xmlns:a16="http://schemas.microsoft.com/office/drawing/2014/main" id="{881C1052-4526-B5C6-6BB7-2FA5F46CC307}"/>
                </a:ext>
              </a:extLst>
            </p:cNvPr>
            <p:cNvSpPr/>
            <p:nvPr/>
          </p:nvSpPr>
          <p:spPr>
            <a:xfrm>
              <a:off x="5034052" y="6083599"/>
              <a:ext cx="1006415" cy="5499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EC787002-6CAF-7056-304D-D0BAACB822EE}"/>
                </a:ext>
              </a:extLst>
            </p:cNvPr>
            <p:cNvCxnSpPr>
              <a:cxnSpLocks/>
            </p:cNvCxnSpPr>
            <p:nvPr/>
          </p:nvCxnSpPr>
          <p:spPr>
            <a:xfrm flipH="1" flipV="1">
              <a:off x="8601215" y="5775795"/>
              <a:ext cx="402419" cy="243"/>
            </a:xfrm>
            <a:prstGeom prst="straightConnector1">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9111108E-4AD3-F31E-38A0-2F19296D35BA}"/>
                </a:ext>
              </a:extLst>
            </p:cNvPr>
            <p:cNvSpPr txBox="1"/>
            <p:nvPr/>
          </p:nvSpPr>
          <p:spPr>
            <a:xfrm>
              <a:off x="9021577" y="5608038"/>
              <a:ext cx="3389834" cy="318713"/>
            </a:xfrm>
            <a:prstGeom prst="rect">
              <a:avLst/>
            </a:prstGeom>
            <a:noFill/>
            <a:ln>
              <a:noFill/>
            </a:ln>
          </p:spPr>
          <p:txBody>
            <a:bodyPr wrap="square" lIns="91440" tIns="45720" rIns="91440" bIns="45720" rtlCol="0" anchor="t">
              <a:noAutofit/>
            </a:bodyPr>
            <a:lstStyle/>
            <a:p>
              <a:pPr>
                <a:defRPr/>
              </a:pPr>
              <a:r>
                <a:rPr lang="en-US" sz="1400" kern="0">
                  <a:latin typeface="Century Gothic" panose="020F0302020204030204"/>
                </a:rPr>
                <a:t>Limit of BOEM AQ Jurisdiction</a:t>
              </a:r>
              <a:endParaRPr lang="en-US" sz="1400" b="0" i="0" u="none" strike="noStrike" kern="0" cap="none" spc="0" normalizeH="0" baseline="0" noProof="0">
                <a:ln>
                  <a:noFill/>
                </a:ln>
                <a:effectLst/>
                <a:uLnTx/>
                <a:uFillTx/>
                <a:latin typeface="Century Gothic" panose="020F0302020204030204"/>
              </a:endParaRPr>
            </a:p>
          </p:txBody>
        </p:sp>
      </p:grpSp>
    </p:spTree>
    <p:extLst>
      <p:ext uri="{BB962C8B-B14F-4D97-AF65-F5344CB8AC3E}">
        <p14:creationId xmlns:p14="http://schemas.microsoft.com/office/powerpoint/2010/main" val="4288449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69131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Objectives</a:t>
            </a:r>
            <a:endParaRPr lang="en-US"/>
          </a:p>
        </p:txBody>
      </p:sp>
      <p:grpSp>
        <p:nvGrpSpPr>
          <p:cNvPr id="6" name="Group 5">
            <a:extLst>
              <a:ext uri="{FF2B5EF4-FFF2-40B4-BE49-F238E27FC236}">
                <a16:creationId xmlns:a16="http://schemas.microsoft.com/office/drawing/2014/main" id="{06995142-9A21-4CB2-BFAA-023BB9E33942}"/>
              </a:ext>
            </a:extLst>
          </p:cNvPr>
          <p:cNvGrpSpPr/>
          <p:nvPr/>
        </p:nvGrpSpPr>
        <p:grpSpPr>
          <a:xfrm>
            <a:off x="0" y="1797906"/>
            <a:ext cx="3763410" cy="4011506"/>
            <a:chOff x="4513410" y="1797907"/>
            <a:chExt cx="3763410" cy="4011506"/>
          </a:xfrm>
        </p:grpSpPr>
        <p:sp>
          <p:nvSpPr>
            <p:cNvPr id="24" name="Text Placeholder 3">
              <a:extLst>
                <a:ext uri="{FF2B5EF4-FFF2-40B4-BE49-F238E27FC236}">
                  <a16:creationId xmlns:a16="http://schemas.microsoft.com/office/drawing/2014/main" id="{FFA32FC9-26B3-4960-99CB-2B89E1940FB9}"/>
                </a:ext>
              </a:extLst>
            </p:cNvPr>
            <p:cNvSpPr txBox="1">
              <a:spLocks/>
            </p:cNvSpPr>
            <p:nvPr/>
          </p:nvSpPr>
          <p:spPr>
            <a:xfrm>
              <a:off x="4513410" y="4156107"/>
              <a:ext cx="3763410" cy="165330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b="1">
                  <a:solidFill>
                    <a:schemeClr val="tx1">
                      <a:lumMod val="75000"/>
                      <a:lumOff val="25000"/>
                    </a:schemeClr>
                  </a:solidFill>
                  <a:latin typeface="Century Gothic"/>
                  <a:ea typeface="+mn-lt"/>
                  <a:cs typeface="+mn-lt"/>
                </a:rPr>
                <a:t>Demonstrate </a:t>
              </a:r>
              <a:r>
                <a:rPr lang="en-US" sz="2400">
                  <a:solidFill>
                    <a:schemeClr val="tx1">
                      <a:lumMod val="75000"/>
                      <a:lumOff val="25000"/>
                    </a:schemeClr>
                  </a:solidFill>
                  <a:latin typeface="Century Gothic"/>
                  <a:ea typeface="+mn-lt"/>
                  <a:cs typeface="+mn-lt"/>
                </a:rPr>
                <a:t>how remote sensing can increase methane monitoring capacity</a:t>
              </a:r>
              <a:endParaRPr lang="en-US" sz="2400">
                <a:solidFill>
                  <a:schemeClr val="tx1">
                    <a:lumMod val="75000"/>
                    <a:lumOff val="25000"/>
                  </a:schemeClr>
                </a:solidFill>
                <a:latin typeface="Century Gothic"/>
                <a:cs typeface="Calibri"/>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grpSp>
          <p:nvGrpSpPr>
            <p:cNvPr id="2" name="Group 1">
              <a:extLst>
                <a:ext uri="{FF2B5EF4-FFF2-40B4-BE49-F238E27FC236}">
                  <a16:creationId xmlns:a16="http://schemas.microsoft.com/office/drawing/2014/main" id="{7B42E661-D745-4C8F-ACB5-8B65510C5F76}"/>
                </a:ext>
              </a:extLst>
            </p:cNvPr>
            <p:cNvGrpSpPr/>
            <p:nvPr/>
          </p:nvGrpSpPr>
          <p:grpSpPr>
            <a:xfrm>
              <a:off x="5334493" y="1797907"/>
              <a:ext cx="2121243" cy="1915297"/>
              <a:chOff x="5334493" y="1797907"/>
              <a:chExt cx="2121243" cy="1915297"/>
            </a:xfrm>
          </p:grpSpPr>
          <p:sp>
            <p:nvSpPr>
              <p:cNvPr id="13" name="Rectangle: Diagonal Corners Rounded 12">
                <a:extLst>
                  <a:ext uri="{FF2B5EF4-FFF2-40B4-BE49-F238E27FC236}">
                    <a16:creationId xmlns:a16="http://schemas.microsoft.com/office/drawing/2014/main" id="{F6B1DB56-FE73-40AD-8100-554A485F4B0A}"/>
                  </a:ext>
                </a:extLst>
              </p:cNvPr>
              <p:cNvSpPr/>
              <p:nvPr/>
            </p:nvSpPr>
            <p:spPr>
              <a:xfrm>
                <a:off x="5334493" y="1797907"/>
                <a:ext cx="2121243" cy="1915297"/>
              </a:xfrm>
              <a:prstGeom prst="round2DiagRect">
                <a:avLst/>
              </a:prstGeom>
              <a:solidFill>
                <a:srgbClr val="A7C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59" name="Graphic 59" descr="Satellite with solid fill">
                <a:extLst>
                  <a:ext uri="{FF2B5EF4-FFF2-40B4-BE49-F238E27FC236}">
                    <a16:creationId xmlns:a16="http://schemas.microsoft.com/office/drawing/2014/main" id="{7BAD47D8-696F-4BFD-AD7D-DEDCC75A37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6867" y="2073771"/>
                <a:ext cx="1367148" cy="1367455"/>
              </a:xfrm>
              <a:prstGeom prst="rect">
                <a:avLst/>
              </a:prstGeom>
            </p:spPr>
          </p:pic>
        </p:grpSp>
      </p:grpSp>
      <p:grpSp>
        <p:nvGrpSpPr>
          <p:cNvPr id="8" name="Group 7">
            <a:extLst>
              <a:ext uri="{FF2B5EF4-FFF2-40B4-BE49-F238E27FC236}">
                <a16:creationId xmlns:a16="http://schemas.microsoft.com/office/drawing/2014/main" id="{BAF37F7F-6F78-0EC6-15A8-CF45E49288C1}"/>
              </a:ext>
            </a:extLst>
          </p:cNvPr>
          <p:cNvGrpSpPr/>
          <p:nvPr/>
        </p:nvGrpSpPr>
        <p:grpSpPr>
          <a:xfrm>
            <a:off x="4269320" y="1797906"/>
            <a:ext cx="3653361" cy="4608750"/>
            <a:chOff x="4269493" y="1797906"/>
            <a:chExt cx="3653361" cy="4608750"/>
          </a:xfrm>
        </p:grpSpPr>
        <p:sp>
          <p:nvSpPr>
            <p:cNvPr id="20" name="Text Placeholder 3">
              <a:extLst>
                <a:ext uri="{FF2B5EF4-FFF2-40B4-BE49-F238E27FC236}">
                  <a16:creationId xmlns:a16="http://schemas.microsoft.com/office/drawing/2014/main" id="{3219B9B0-897F-437E-B8A8-F4211BB66895}"/>
                </a:ext>
              </a:extLst>
            </p:cNvPr>
            <p:cNvSpPr txBox="1">
              <a:spLocks/>
            </p:cNvSpPr>
            <p:nvPr/>
          </p:nvSpPr>
          <p:spPr>
            <a:xfrm>
              <a:off x="4269493" y="4156107"/>
              <a:ext cx="3653361" cy="225054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b="1">
                  <a:solidFill>
                    <a:schemeClr val="tx1">
                      <a:lumMod val="75000"/>
                      <a:lumOff val="25000"/>
                    </a:schemeClr>
                  </a:solidFill>
                  <a:latin typeface="Century Gothic"/>
                  <a:ea typeface="+mn-lt"/>
                  <a:cs typeface="+mn-lt"/>
                </a:rPr>
                <a:t>Identify and quantify </a:t>
              </a:r>
              <a:r>
                <a:rPr lang="en-US" sz="2400">
                  <a:solidFill>
                    <a:schemeClr val="tx1">
                      <a:lumMod val="75000"/>
                      <a:lumOff val="25000"/>
                    </a:schemeClr>
                  </a:solidFill>
                  <a:latin typeface="Century Gothic"/>
                  <a:ea typeface="+mn-lt"/>
                  <a:cs typeface="+mn-lt"/>
                </a:rPr>
                <a:t>methane plumes from flaring and venting using </a:t>
              </a:r>
              <a:r>
                <a:rPr lang="en-US" sz="2400" err="1">
                  <a:solidFill>
                    <a:schemeClr val="tx1">
                      <a:lumMod val="75000"/>
                      <a:lumOff val="25000"/>
                    </a:schemeClr>
                  </a:solidFill>
                  <a:latin typeface="Century Gothic"/>
                  <a:ea typeface="+mn-lt"/>
                  <a:cs typeface="+mn-lt"/>
                </a:rPr>
                <a:t>sunglint</a:t>
              </a:r>
              <a:r>
                <a:rPr lang="en-US" sz="2400">
                  <a:solidFill>
                    <a:schemeClr val="tx1">
                      <a:lumMod val="75000"/>
                      <a:lumOff val="25000"/>
                    </a:schemeClr>
                  </a:solidFill>
                  <a:latin typeface="Century Gothic"/>
                  <a:ea typeface="+mn-lt"/>
                  <a:cs typeface="+mn-lt"/>
                </a:rPr>
                <a:t>- configured imagery</a:t>
              </a:r>
              <a:endParaRPr lang="en-US" sz="2400" b="1">
                <a:solidFill>
                  <a:schemeClr val="tx1">
                    <a:lumMod val="75000"/>
                    <a:lumOff val="25000"/>
                  </a:schemeClr>
                </a:solidFill>
                <a:latin typeface="Century Gothic"/>
                <a:ea typeface="+mn-lt"/>
                <a:cs typeface="+mn-lt"/>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grpSp>
          <p:nvGrpSpPr>
            <p:cNvPr id="5" name="Group 4">
              <a:extLst>
                <a:ext uri="{FF2B5EF4-FFF2-40B4-BE49-F238E27FC236}">
                  <a16:creationId xmlns:a16="http://schemas.microsoft.com/office/drawing/2014/main" id="{31C81455-346B-4C6D-85BC-EECE12FD8F5E}"/>
                </a:ext>
              </a:extLst>
            </p:cNvPr>
            <p:cNvGrpSpPr/>
            <p:nvPr/>
          </p:nvGrpSpPr>
          <p:grpSpPr>
            <a:xfrm>
              <a:off x="5038400" y="1797906"/>
              <a:ext cx="2121243" cy="1915297"/>
              <a:chOff x="1025610" y="1797907"/>
              <a:chExt cx="2121243" cy="1915297"/>
            </a:xfrm>
          </p:grpSpPr>
          <p:sp>
            <p:nvSpPr>
              <p:cNvPr id="3" name="Rectangle: Diagonal Corners Rounded 2">
                <a:extLst>
                  <a:ext uri="{FF2B5EF4-FFF2-40B4-BE49-F238E27FC236}">
                    <a16:creationId xmlns:a16="http://schemas.microsoft.com/office/drawing/2014/main" id="{B1B3A733-5AC0-4BCC-9124-923D0BB4AC2A}"/>
                  </a:ext>
                </a:extLst>
              </p:cNvPr>
              <p:cNvSpPr/>
              <p:nvPr/>
            </p:nvSpPr>
            <p:spPr>
              <a:xfrm>
                <a:off x="1025610" y="1797907"/>
                <a:ext cx="2121243" cy="1915297"/>
              </a:xfrm>
              <a:prstGeom prst="round2DiagRect">
                <a:avLst/>
              </a:prstGeom>
              <a:solidFill>
                <a:srgbClr val="8C9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60" descr="Magnifying glass with solid fill">
                <a:extLst>
                  <a:ext uri="{FF2B5EF4-FFF2-40B4-BE49-F238E27FC236}">
                    <a16:creationId xmlns:a16="http://schemas.microsoft.com/office/drawing/2014/main" id="{0EFD52D3-8ECF-4738-9D71-8DAF304CF2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6174" y="2073036"/>
                <a:ext cx="1375611" cy="1368926"/>
              </a:xfrm>
              <a:prstGeom prst="rect">
                <a:avLst/>
              </a:prstGeom>
            </p:spPr>
          </p:pic>
        </p:grpSp>
      </p:grpSp>
      <p:grpSp>
        <p:nvGrpSpPr>
          <p:cNvPr id="7" name="Group 6">
            <a:extLst>
              <a:ext uri="{FF2B5EF4-FFF2-40B4-BE49-F238E27FC236}">
                <a16:creationId xmlns:a16="http://schemas.microsoft.com/office/drawing/2014/main" id="{EB555439-54B1-406A-856F-8451637305D3}"/>
              </a:ext>
            </a:extLst>
          </p:cNvPr>
          <p:cNvGrpSpPr/>
          <p:nvPr/>
        </p:nvGrpSpPr>
        <p:grpSpPr>
          <a:xfrm>
            <a:off x="8494026" y="1797907"/>
            <a:ext cx="3655110" cy="4802338"/>
            <a:chOff x="8494458" y="1797907"/>
            <a:chExt cx="3655110" cy="4802338"/>
          </a:xfrm>
        </p:grpSpPr>
        <p:sp>
          <p:nvSpPr>
            <p:cNvPr id="25" name="Text Placeholder 3">
              <a:extLst>
                <a:ext uri="{FF2B5EF4-FFF2-40B4-BE49-F238E27FC236}">
                  <a16:creationId xmlns:a16="http://schemas.microsoft.com/office/drawing/2014/main" id="{9B78D06E-DC67-43F8-AA5F-15DFDAC19EAE}"/>
                </a:ext>
              </a:extLst>
            </p:cNvPr>
            <p:cNvSpPr txBox="1">
              <a:spLocks/>
            </p:cNvSpPr>
            <p:nvPr/>
          </p:nvSpPr>
          <p:spPr>
            <a:xfrm>
              <a:off x="8494458" y="4156107"/>
              <a:ext cx="3655110" cy="244413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b="1">
                  <a:solidFill>
                    <a:schemeClr val="tx1">
                      <a:lumMod val="75000"/>
                      <a:lumOff val="25000"/>
                    </a:schemeClr>
                  </a:solidFill>
                  <a:latin typeface="Century Gothic"/>
                  <a:ea typeface="+mn-lt"/>
                  <a:cs typeface="+mn-lt"/>
                </a:rPr>
                <a:t>Increase </a:t>
              </a:r>
              <a:r>
                <a:rPr lang="en-US" sz="2400">
                  <a:solidFill>
                    <a:schemeClr val="tx1">
                      <a:lumMod val="75000"/>
                      <a:lumOff val="25000"/>
                    </a:schemeClr>
                  </a:solidFill>
                  <a:latin typeface="Century Gothic"/>
                  <a:ea typeface="+mn-lt"/>
                  <a:cs typeface="+mn-lt"/>
                </a:rPr>
                <a:t>BOEM and BSEE's understanding of oil and gas methane emissions in the Gulf of Mexico</a:t>
              </a: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grpSp>
          <p:nvGrpSpPr>
            <p:cNvPr id="4" name="Group 3">
              <a:extLst>
                <a:ext uri="{FF2B5EF4-FFF2-40B4-BE49-F238E27FC236}">
                  <a16:creationId xmlns:a16="http://schemas.microsoft.com/office/drawing/2014/main" id="{0EC1168C-D150-4AE7-B36F-3BEE45CA4502}"/>
                </a:ext>
              </a:extLst>
            </p:cNvPr>
            <p:cNvGrpSpPr/>
            <p:nvPr/>
          </p:nvGrpSpPr>
          <p:grpSpPr>
            <a:xfrm>
              <a:off x="9250106" y="1797907"/>
              <a:ext cx="2121243" cy="1915297"/>
              <a:chOff x="9250106" y="1797907"/>
              <a:chExt cx="2121243" cy="1915297"/>
            </a:xfrm>
          </p:grpSpPr>
          <p:sp>
            <p:nvSpPr>
              <p:cNvPr id="14" name="Rectangle: Diagonal Corners Rounded 13">
                <a:extLst>
                  <a:ext uri="{FF2B5EF4-FFF2-40B4-BE49-F238E27FC236}">
                    <a16:creationId xmlns:a16="http://schemas.microsoft.com/office/drawing/2014/main" id="{7E3C6317-50A3-457F-B688-623DCBF0FB33}"/>
                  </a:ext>
                </a:extLst>
              </p:cNvPr>
              <p:cNvSpPr/>
              <p:nvPr/>
            </p:nvSpPr>
            <p:spPr>
              <a:xfrm>
                <a:off x="9250106" y="1797907"/>
                <a:ext cx="2121243" cy="1915297"/>
              </a:xfrm>
              <a:prstGeom prst="round2DiagRect">
                <a:avLst/>
              </a:prstGeom>
              <a:solidFill>
                <a:srgbClr val="6E0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61" name="Graphic 61" descr="Marker with solid fill">
                <a:extLst>
                  <a:ext uri="{FF2B5EF4-FFF2-40B4-BE49-F238E27FC236}">
                    <a16:creationId xmlns:a16="http://schemas.microsoft.com/office/drawing/2014/main" id="{8592D3B5-5197-476E-8DC5-C274EFDA38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72474" y="2074139"/>
                <a:ext cx="1373218" cy="1365921"/>
              </a:xfrm>
              <a:prstGeom prst="rect">
                <a:avLst/>
              </a:prstGeom>
            </p:spPr>
          </p:pic>
        </p:grpSp>
      </p:grpSp>
    </p:spTree>
    <p:extLst>
      <p:ext uri="{BB962C8B-B14F-4D97-AF65-F5344CB8AC3E}">
        <p14:creationId xmlns:p14="http://schemas.microsoft.com/office/powerpoint/2010/main" val="407848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DB283F-E4CD-5A17-D771-3A87635A36BB}"/>
              </a:ext>
            </a:extLst>
          </p:cNvPr>
          <p:cNvSpPr/>
          <p:nvPr/>
        </p:nvSpPr>
        <p:spPr>
          <a:xfrm>
            <a:off x="0" y="-6362"/>
            <a:ext cx="12195130" cy="13240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75AB0A3-3D85-6189-1895-2D4F760E9705}"/>
              </a:ext>
            </a:extLst>
          </p:cNvPr>
          <p:cNvPicPr>
            <a:picLocks noChangeAspect="1"/>
          </p:cNvPicPr>
          <p:nvPr/>
        </p:nvPicPr>
        <p:blipFill rotWithShape="1">
          <a:blip r:embed="rId3"/>
          <a:srcRect b="33825"/>
          <a:stretch/>
        </p:blipFill>
        <p:spPr>
          <a:xfrm>
            <a:off x="0" y="1315779"/>
            <a:ext cx="12194930" cy="5390686"/>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Satellites and Sensors</a:t>
            </a:r>
            <a:endParaRPr lang="en-US" sz="4000" b="1">
              <a:solidFill>
                <a:schemeClr val="bg1"/>
              </a:solidFill>
              <a:latin typeface="Century Gothic" panose="020B0502020202020204" pitchFamily="34" charset="0"/>
            </a:endParaRPr>
          </a:p>
        </p:txBody>
      </p:sp>
      <p:pic>
        <p:nvPicPr>
          <p:cNvPr id="5" name="Picture 5">
            <a:extLst>
              <a:ext uri="{FF2B5EF4-FFF2-40B4-BE49-F238E27FC236}">
                <a16:creationId xmlns:a16="http://schemas.microsoft.com/office/drawing/2014/main" id="{0D06E974-EFBC-FF66-25A7-230A62FBC760}"/>
              </a:ext>
            </a:extLst>
          </p:cNvPr>
          <p:cNvPicPr>
            <a:picLocks noChangeAspect="1"/>
          </p:cNvPicPr>
          <p:nvPr/>
        </p:nvPicPr>
        <p:blipFill>
          <a:blip r:embed="rId4"/>
          <a:stretch>
            <a:fillRect/>
          </a:stretch>
        </p:blipFill>
        <p:spPr>
          <a:xfrm>
            <a:off x="364192" y="2245067"/>
            <a:ext cx="2355012" cy="2222155"/>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B23BDA96-A9A7-8BAE-0D22-4DAD19EBBB43}"/>
              </a:ext>
            </a:extLst>
          </p:cNvPr>
          <p:cNvPicPr>
            <a:picLocks noChangeAspect="1"/>
          </p:cNvPicPr>
          <p:nvPr/>
        </p:nvPicPr>
        <p:blipFill>
          <a:blip r:embed="rId5"/>
          <a:stretch>
            <a:fillRect/>
          </a:stretch>
        </p:blipFill>
        <p:spPr>
          <a:xfrm>
            <a:off x="1732339" y="4702353"/>
            <a:ext cx="4359626" cy="1291913"/>
          </a:xfrm>
          <a:prstGeom prst="rect">
            <a:avLst/>
          </a:prstGeom>
        </p:spPr>
      </p:pic>
      <p:pic>
        <p:nvPicPr>
          <p:cNvPr id="8" name="Picture 8">
            <a:extLst>
              <a:ext uri="{FF2B5EF4-FFF2-40B4-BE49-F238E27FC236}">
                <a16:creationId xmlns:a16="http://schemas.microsoft.com/office/drawing/2014/main" id="{02811374-A2A8-9D2C-611B-A55FF4FF00B4}"/>
              </a:ext>
            </a:extLst>
          </p:cNvPr>
          <p:cNvPicPr>
            <a:picLocks noChangeAspect="1"/>
          </p:cNvPicPr>
          <p:nvPr/>
        </p:nvPicPr>
        <p:blipFill>
          <a:blip r:embed="rId6"/>
          <a:stretch>
            <a:fillRect/>
          </a:stretch>
        </p:blipFill>
        <p:spPr>
          <a:xfrm>
            <a:off x="4469572" y="1372088"/>
            <a:ext cx="2743200" cy="2050426"/>
          </a:xfrm>
          <a:prstGeom prst="rect">
            <a:avLst/>
          </a:prstGeom>
        </p:spPr>
      </p:pic>
      <p:pic>
        <p:nvPicPr>
          <p:cNvPr id="9" name="Picture 9" descr="A picture containing light, satellite&#10;&#10;Description automatically generated">
            <a:extLst>
              <a:ext uri="{FF2B5EF4-FFF2-40B4-BE49-F238E27FC236}">
                <a16:creationId xmlns:a16="http://schemas.microsoft.com/office/drawing/2014/main" id="{A0851437-E82D-1224-015E-C3C2A7728232}"/>
              </a:ext>
            </a:extLst>
          </p:cNvPr>
          <p:cNvPicPr>
            <a:picLocks noChangeAspect="1"/>
          </p:cNvPicPr>
          <p:nvPr/>
        </p:nvPicPr>
        <p:blipFill>
          <a:blip r:embed="rId7"/>
          <a:stretch>
            <a:fillRect/>
          </a:stretch>
        </p:blipFill>
        <p:spPr>
          <a:xfrm>
            <a:off x="8031192" y="4508984"/>
            <a:ext cx="2743200" cy="1693164"/>
          </a:xfrm>
          <a:prstGeom prst="rect">
            <a:avLst/>
          </a:prstGeom>
        </p:spPr>
      </p:pic>
      <p:sp>
        <p:nvSpPr>
          <p:cNvPr id="10" name="TextBox 1">
            <a:extLst>
              <a:ext uri="{FF2B5EF4-FFF2-40B4-BE49-F238E27FC236}">
                <a16:creationId xmlns:a16="http://schemas.microsoft.com/office/drawing/2014/main" id="{DC8B76AF-44CD-A3F6-17C3-227157C75B54}"/>
              </a:ext>
            </a:extLst>
          </p:cNvPr>
          <p:cNvSpPr txBox="1"/>
          <p:nvPr/>
        </p:nvSpPr>
        <p:spPr>
          <a:xfrm>
            <a:off x="37710" y="1295502"/>
            <a:ext cx="3340919" cy="107721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8A5A9A"/>
                </a:solidFill>
                <a:latin typeface="Century Gothic"/>
                <a:cs typeface="Segoe UI"/>
              </a:rPr>
              <a:t>Landsat 8 OLI</a:t>
            </a:r>
            <a:endParaRPr lang="en-US">
              <a:solidFill>
                <a:srgbClr val="8A5A9A"/>
              </a:solidFill>
              <a:latin typeface="Century Gothic"/>
              <a:cs typeface="Segoe UI"/>
            </a:endParaRPr>
          </a:p>
          <a:p>
            <a:pPr algn="ctr"/>
            <a:r>
              <a:rPr lang="en-US" sz="2000">
                <a:solidFill>
                  <a:srgbClr val="8A5A9A"/>
                </a:solidFill>
                <a:latin typeface="Century Gothic"/>
                <a:cs typeface="Segoe UI"/>
              </a:rPr>
              <a:t>(Collection 2)​</a:t>
            </a:r>
          </a:p>
          <a:p>
            <a:pPr algn="ctr"/>
            <a:r>
              <a:rPr lang="en-US" sz="2000">
                <a:solidFill>
                  <a:schemeClr val="bg1"/>
                </a:solidFill>
                <a:latin typeface="Century Gothic"/>
                <a:cs typeface="Segoe UI"/>
              </a:rPr>
              <a:t>surface reflectance</a:t>
            </a:r>
            <a:r>
              <a:rPr lang="en-US">
                <a:solidFill>
                  <a:schemeClr val="bg1"/>
                </a:solidFill>
                <a:latin typeface="Century Gothic"/>
                <a:cs typeface="Segoe UI"/>
              </a:rPr>
              <a:t> </a:t>
            </a:r>
            <a:endParaRPr lang="en-US">
              <a:solidFill>
                <a:schemeClr val="bg1"/>
              </a:solidFill>
              <a:cs typeface="Calibri"/>
            </a:endParaRPr>
          </a:p>
        </p:txBody>
      </p:sp>
      <p:sp>
        <p:nvSpPr>
          <p:cNvPr id="11" name="TextBox 1">
            <a:extLst>
              <a:ext uri="{FF2B5EF4-FFF2-40B4-BE49-F238E27FC236}">
                <a16:creationId xmlns:a16="http://schemas.microsoft.com/office/drawing/2014/main" id="{12DFC42A-D0A8-67DD-75A5-174526203A2E}"/>
              </a:ext>
            </a:extLst>
          </p:cNvPr>
          <p:cNvSpPr txBox="1"/>
          <p:nvPr/>
        </p:nvSpPr>
        <p:spPr>
          <a:xfrm>
            <a:off x="1820502" y="3936673"/>
            <a:ext cx="3340919" cy="76944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8A5A9A"/>
                </a:solidFill>
                <a:latin typeface="Century Gothic"/>
                <a:cs typeface="Segoe UI"/>
              </a:rPr>
              <a:t>Landsat 9 OLI-2</a:t>
            </a:r>
            <a:endParaRPr lang="en-US" dirty="0">
              <a:solidFill>
                <a:srgbClr val="8A5A9A"/>
              </a:solidFill>
              <a:latin typeface="Century Gothic"/>
              <a:cs typeface="Segoe UI"/>
            </a:endParaRPr>
          </a:p>
          <a:p>
            <a:pPr algn="ctr"/>
            <a:r>
              <a:rPr lang="en-US" sz="2000" dirty="0">
                <a:solidFill>
                  <a:schemeClr val="bg1"/>
                </a:solidFill>
                <a:latin typeface="Century Gothic"/>
                <a:cs typeface="Calibri"/>
              </a:rPr>
              <a:t>surface reflectance</a:t>
            </a:r>
          </a:p>
        </p:txBody>
      </p:sp>
      <p:sp>
        <p:nvSpPr>
          <p:cNvPr id="12" name="TextBox 1">
            <a:extLst>
              <a:ext uri="{FF2B5EF4-FFF2-40B4-BE49-F238E27FC236}">
                <a16:creationId xmlns:a16="http://schemas.microsoft.com/office/drawing/2014/main" id="{F24C6738-37CA-C4C1-51B4-8E50427572D5}"/>
              </a:ext>
            </a:extLst>
          </p:cNvPr>
          <p:cNvSpPr txBox="1"/>
          <p:nvPr/>
        </p:nvSpPr>
        <p:spPr>
          <a:xfrm>
            <a:off x="8031522" y="3365840"/>
            <a:ext cx="3340919" cy="107721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8A5A9A"/>
                </a:solidFill>
                <a:latin typeface="Century Gothic"/>
                <a:cs typeface="Segoe UI"/>
              </a:rPr>
              <a:t>Suomi NPP VIIRS</a:t>
            </a:r>
            <a:endParaRPr lang="en-US">
              <a:solidFill>
                <a:srgbClr val="8A5A9A"/>
              </a:solidFill>
              <a:latin typeface="Century Gothic"/>
              <a:cs typeface="Segoe UI"/>
            </a:endParaRPr>
          </a:p>
          <a:p>
            <a:pPr algn="ctr"/>
            <a:r>
              <a:rPr lang="en-US" sz="2000">
                <a:solidFill>
                  <a:schemeClr val="bg1"/>
                </a:solidFill>
                <a:latin typeface="Century Gothic"/>
                <a:cs typeface="Calibri"/>
              </a:rPr>
              <a:t>radiative heat and temperature</a:t>
            </a:r>
          </a:p>
        </p:txBody>
      </p:sp>
      <p:sp>
        <p:nvSpPr>
          <p:cNvPr id="13" name="TextBox 1">
            <a:extLst>
              <a:ext uri="{FF2B5EF4-FFF2-40B4-BE49-F238E27FC236}">
                <a16:creationId xmlns:a16="http://schemas.microsoft.com/office/drawing/2014/main" id="{B99F05BB-4F84-5DD7-364F-007C240FE1BD}"/>
              </a:ext>
            </a:extLst>
          </p:cNvPr>
          <p:cNvSpPr txBox="1"/>
          <p:nvPr/>
        </p:nvSpPr>
        <p:spPr>
          <a:xfrm>
            <a:off x="5084163" y="1250346"/>
            <a:ext cx="3340919" cy="76944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8A5A9A"/>
                </a:solidFill>
                <a:latin typeface="Century Gothic"/>
                <a:cs typeface="Segoe UI"/>
              </a:rPr>
              <a:t>Sentinel-2 MSI</a:t>
            </a:r>
          </a:p>
          <a:p>
            <a:pPr algn="ctr"/>
            <a:r>
              <a:rPr lang="en-US" sz="2000">
                <a:solidFill>
                  <a:schemeClr val="bg1"/>
                </a:solidFill>
                <a:latin typeface="Century Gothic"/>
                <a:cs typeface="Calibri"/>
              </a:rPr>
              <a:t>surface reflectance</a:t>
            </a:r>
            <a:endParaRPr lang="en-US">
              <a:solidFill>
                <a:schemeClr val="bg1"/>
              </a:solidFill>
              <a:latin typeface="Century Gothic"/>
              <a:cs typeface="Calibri"/>
            </a:endParaRPr>
          </a:p>
        </p:txBody>
      </p:sp>
      <p:sp>
        <p:nvSpPr>
          <p:cNvPr id="15" name="TextBox 1">
            <a:extLst>
              <a:ext uri="{FF2B5EF4-FFF2-40B4-BE49-F238E27FC236}">
                <a16:creationId xmlns:a16="http://schemas.microsoft.com/office/drawing/2014/main" id="{1F0164D9-44E0-1758-214D-4739664E5835}"/>
              </a:ext>
            </a:extLst>
          </p:cNvPr>
          <p:cNvSpPr txBox="1"/>
          <p:nvPr/>
        </p:nvSpPr>
        <p:spPr>
          <a:xfrm>
            <a:off x="8551832" y="546838"/>
            <a:ext cx="3340919" cy="76944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8A5A9A"/>
                </a:solidFill>
                <a:latin typeface="Century Gothic"/>
                <a:cs typeface="Segoe UI"/>
              </a:rPr>
              <a:t>PRISMA</a:t>
            </a:r>
            <a:endParaRPr lang="en-US">
              <a:solidFill>
                <a:srgbClr val="FFFFFF"/>
              </a:solidFill>
              <a:latin typeface="Calibri" panose="020F0502020204030204"/>
              <a:cs typeface="Calibri" panose="020F0502020204030204"/>
            </a:endParaRPr>
          </a:p>
          <a:p>
            <a:pPr algn="ctr"/>
            <a:r>
              <a:rPr lang="en-US" sz="2000">
                <a:solidFill>
                  <a:schemeClr val="bg1"/>
                </a:solidFill>
                <a:latin typeface="Century Gothic"/>
                <a:cs typeface="Calibri"/>
              </a:rPr>
              <a:t>surface reflectance</a:t>
            </a:r>
            <a:endParaRPr lang="en-US">
              <a:solidFill>
                <a:schemeClr val="bg1"/>
              </a:solidFill>
              <a:latin typeface="Century Gothic"/>
              <a:cs typeface="Calibri"/>
            </a:endParaRPr>
          </a:p>
        </p:txBody>
      </p:sp>
      <p:pic>
        <p:nvPicPr>
          <p:cNvPr id="14" name="Picture 15" descr="A picture containing indoor, handcart&#10;&#10;Description automatically generated">
            <a:extLst>
              <a:ext uri="{FF2B5EF4-FFF2-40B4-BE49-F238E27FC236}">
                <a16:creationId xmlns:a16="http://schemas.microsoft.com/office/drawing/2014/main" id="{3BC700EE-759D-23F6-077C-8D779627D222}"/>
              </a:ext>
            </a:extLst>
          </p:cNvPr>
          <p:cNvPicPr>
            <a:picLocks noChangeAspect="1"/>
          </p:cNvPicPr>
          <p:nvPr/>
        </p:nvPicPr>
        <p:blipFill>
          <a:blip r:embed="rId8"/>
          <a:stretch>
            <a:fillRect/>
          </a:stretch>
        </p:blipFill>
        <p:spPr>
          <a:xfrm>
            <a:off x="9152627" y="1103031"/>
            <a:ext cx="2743200" cy="1920240"/>
          </a:xfrm>
          <a:prstGeom prst="rect">
            <a:avLst/>
          </a:prstGeom>
        </p:spPr>
      </p:pic>
      <p:sp>
        <p:nvSpPr>
          <p:cNvPr id="16" name="TextBox 1">
            <a:extLst>
              <a:ext uri="{FF2B5EF4-FFF2-40B4-BE49-F238E27FC236}">
                <a16:creationId xmlns:a16="http://schemas.microsoft.com/office/drawing/2014/main" id="{50514CE7-4721-1151-FDF5-3CD3E7C9A97D}"/>
              </a:ext>
            </a:extLst>
          </p:cNvPr>
          <p:cNvSpPr txBox="1"/>
          <p:nvPr/>
        </p:nvSpPr>
        <p:spPr>
          <a:xfrm>
            <a:off x="11630" y="6434343"/>
            <a:ext cx="1196347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3F3F3F"/>
                </a:solidFill>
                <a:latin typeface="Century Gothic"/>
                <a:ea typeface="+mn-lt"/>
                <a:cs typeface="+mn-lt"/>
              </a:rPr>
              <a:t>Image Credits: NASA (background), NASA (Landsat 8 and 9, Suomi NPP), ESA (Sentinel-2), Italian Space Agency  (PRISMA)</a:t>
            </a:r>
            <a:endParaRPr lang="en-US" sz="1200">
              <a:solidFill>
                <a:srgbClr val="3F3F3F"/>
              </a:solidFill>
              <a:cs typeface="Calibri"/>
            </a:endParaRPr>
          </a:p>
        </p:txBody>
      </p:sp>
    </p:spTree>
    <p:extLst>
      <p:ext uri="{BB962C8B-B14F-4D97-AF65-F5344CB8AC3E}">
        <p14:creationId xmlns:p14="http://schemas.microsoft.com/office/powerpoint/2010/main" val="338184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0059848" cy="33283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err="1">
                <a:solidFill>
                  <a:srgbClr val="8A5A9A"/>
                </a:solidFill>
                <a:latin typeface="Century Gothic"/>
              </a:rPr>
              <a:t>Sunglint</a:t>
            </a:r>
            <a:r>
              <a:rPr lang="en-US" sz="4000" b="1">
                <a:solidFill>
                  <a:srgbClr val="8A5A9A"/>
                </a:solidFill>
                <a:latin typeface="Century Gothic"/>
              </a:rPr>
              <a:t>-configured Earth Observations</a:t>
            </a:r>
            <a:endParaRPr lang="en-US" sz="4000" b="1" err="1">
              <a:solidFill>
                <a:srgbClr val="8A5A9A"/>
              </a:solidFill>
              <a:latin typeface="Century Gothic" panose="020B0502020202020204" pitchFamily="34" charset="0"/>
            </a:endParaRPr>
          </a:p>
        </p:txBody>
      </p:sp>
      <p:sp>
        <p:nvSpPr>
          <p:cNvPr id="4" name="Text Placeholder 2">
            <a:extLst>
              <a:ext uri="{FF2B5EF4-FFF2-40B4-BE49-F238E27FC236}">
                <a16:creationId xmlns:a16="http://schemas.microsoft.com/office/drawing/2014/main" id="{21F10703-6914-350E-AF7C-C521A5D9716B}"/>
              </a:ext>
            </a:extLst>
          </p:cNvPr>
          <p:cNvSpPr txBox="1">
            <a:spLocks/>
          </p:cNvSpPr>
          <p:nvPr/>
        </p:nvSpPr>
        <p:spPr>
          <a:xfrm>
            <a:off x="6041264" y="1758572"/>
            <a:ext cx="5977085" cy="364715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nSpc>
                <a:spcPct val="100000"/>
              </a:lnSpc>
              <a:spcBef>
                <a:spcPts val="0"/>
              </a:spcBef>
              <a:spcAft>
                <a:spcPts val="600"/>
              </a:spcAft>
              <a:buClr>
                <a:srgbClr val="8A5A9A"/>
              </a:buClr>
              <a:buFont typeface="Webdings" panose="05030102010509060703" pitchFamily="18" charset="2"/>
              <a:buChar char="4"/>
            </a:pPr>
            <a:r>
              <a:rPr lang="en-US" sz="2400" b="1" dirty="0" err="1">
                <a:solidFill>
                  <a:schemeClr val="tx1">
                    <a:lumMod val="75000"/>
                    <a:lumOff val="25000"/>
                  </a:schemeClr>
                </a:solidFill>
                <a:latin typeface="Century Gothic" panose="020F0302020204030204"/>
              </a:rPr>
              <a:t>Sunglint</a:t>
            </a:r>
            <a:r>
              <a:rPr lang="en-US" sz="2400" b="1" dirty="0">
                <a:solidFill>
                  <a:schemeClr val="tx1">
                    <a:lumMod val="75000"/>
                    <a:lumOff val="25000"/>
                  </a:schemeClr>
                </a:solidFill>
                <a:latin typeface="Century Gothic" panose="020F0302020204030204"/>
              </a:rPr>
              <a:t> </a:t>
            </a:r>
            <a:r>
              <a:rPr lang="en-US" sz="2400" dirty="0">
                <a:solidFill>
                  <a:schemeClr val="tx1">
                    <a:lumMod val="75000"/>
                    <a:lumOff val="25000"/>
                  </a:schemeClr>
                </a:solidFill>
                <a:latin typeface="Century Gothic" panose="020F0302020204030204"/>
              </a:rPr>
              <a:t>occurs when sunlight is reflected off the surface of water at the same angle as the satellite used to view or collect the imagery. </a:t>
            </a:r>
            <a:endParaRPr lang="en-US" sz="2400" b="1" dirty="0">
              <a:solidFill>
                <a:schemeClr val="tx1">
                  <a:lumMod val="75000"/>
                  <a:lumOff val="25000"/>
                </a:schemeClr>
              </a:solidFill>
              <a:latin typeface="Century Gothic" panose="020F0302020204030204"/>
            </a:endParaRPr>
          </a:p>
          <a:p>
            <a:pPr marL="287338" indent="-287338">
              <a:lnSpc>
                <a:spcPct val="100000"/>
              </a:lnSpc>
              <a:spcBef>
                <a:spcPts val="0"/>
              </a:spcBef>
              <a:spcAft>
                <a:spcPts val="600"/>
              </a:spcAft>
              <a:buClr>
                <a:srgbClr val="7EB761"/>
              </a:buClr>
              <a:buFont typeface="Webdings" panose="05030102010509060703" pitchFamily="18" charset="2"/>
              <a:buChar char="4"/>
            </a:pP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endParaRPr lang="en-US" sz="2400" dirty="0">
              <a:solidFill>
                <a:schemeClr val="tx1">
                  <a:lumMod val="75000"/>
                  <a:lumOff val="25000"/>
                </a:schemeClr>
              </a:solidFill>
              <a:latin typeface="Century Gothic" panose="020F0302020204030204"/>
            </a:endParaRPr>
          </a:p>
          <a:p>
            <a:pPr marL="287338" indent="-287338">
              <a:lnSpc>
                <a:spcPct val="100000"/>
              </a:lnSpc>
              <a:spcBef>
                <a:spcPts val="0"/>
              </a:spcBef>
              <a:spcAft>
                <a:spcPts val="600"/>
              </a:spcAft>
              <a:buClr>
                <a:srgbClr val="8A5A9A"/>
              </a:buClr>
              <a:buFont typeface="Webdings" panose="05030102010509060703" pitchFamily="18" charset="2"/>
              <a:buChar char="4"/>
            </a:pPr>
            <a:r>
              <a:rPr lang="en-US" sz="2400" dirty="0">
                <a:solidFill>
                  <a:schemeClr val="tx1">
                    <a:lumMod val="75000"/>
                    <a:lumOff val="25000"/>
                  </a:schemeClr>
                </a:solidFill>
                <a:latin typeface="Century Gothic" panose="020F0302020204030204"/>
              </a:rPr>
              <a:t>This provides a sufficient reflected radiance to detect a methane signal.</a:t>
            </a:r>
          </a:p>
        </p:txBody>
      </p:sp>
      <p:grpSp>
        <p:nvGrpSpPr>
          <p:cNvPr id="7" name="Group 6">
            <a:extLst>
              <a:ext uri="{FF2B5EF4-FFF2-40B4-BE49-F238E27FC236}">
                <a16:creationId xmlns:a16="http://schemas.microsoft.com/office/drawing/2014/main" id="{34AC41D2-7D86-7F6E-8DC2-C325BC245E37}"/>
              </a:ext>
            </a:extLst>
          </p:cNvPr>
          <p:cNvGrpSpPr/>
          <p:nvPr/>
        </p:nvGrpSpPr>
        <p:grpSpPr>
          <a:xfrm>
            <a:off x="4531" y="1827887"/>
            <a:ext cx="6238936" cy="4836248"/>
            <a:chOff x="7230831" y="2037557"/>
            <a:chExt cx="6238936" cy="4836248"/>
          </a:xfrm>
        </p:grpSpPr>
        <p:pic>
          <p:nvPicPr>
            <p:cNvPr id="9" name="Picture 8" descr="A picture containing slope&#10;&#10;Description automatically generated">
              <a:extLst>
                <a:ext uri="{FF2B5EF4-FFF2-40B4-BE49-F238E27FC236}">
                  <a16:creationId xmlns:a16="http://schemas.microsoft.com/office/drawing/2014/main" id="{84897448-8F3B-98AC-3EC0-81F5AC089DC7}"/>
                </a:ext>
              </a:extLst>
            </p:cNvPr>
            <p:cNvPicPr>
              <a:picLocks noChangeAspect="1"/>
            </p:cNvPicPr>
            <p:nvPr/>
          </p:nvPicPr>
          <p:blipFill rotWithShape="1">
            <a:blip r:embed="rId3"/>
            <a:srcRect r="9623" b="3"/>
            <a:stretch/>
          </p:blipFill>
          <p:spPr>
            <a:xfrm rot="5400000">
              <a:off x="7143407" y="2426073"/>
              <a:ext cx="4535156" cy="436030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11" name="Picture 10" descr="Icon&#10;&#10;Description automatically generated">
              <a:extLst>
                <a:ext uri="{FF2B5EF4-FFF2-40B4-BE49-F238E27FC236}">
                  <a16:creationId xmlns:a16="http://schemas.microsoft.com/office/drawing/2014/main" id="{5D865D64-1102-74CC-09CF-2FFB952A0462}"/>
                </a:ext>
              </a:extLst>
            </p:cNvPr>
            <p:cNvPicPr>
              <a:picLocks noChangeAspect="1"/>
            </p:cNvPicPr>
            <p:nvPr/>
          </p:nvPicPr>
          <p:blipFill rotWithShape="1">
            <a:blip r:embed="rId4"/>
            <a:srcRect l="-8303" t="7973" b="1661"/>
            <a:stretch/>
          </p:blipFill>
          <p:spPr>
            <a:xfrm>
              <a:off x="9658085" y="2037557"/>
              <a:ext cx="3811682" cy="3475845"/>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pSp>
      <p:sp>
        <p:nvSpPr>
          <p:cNvPr id="6" name="TextBox 5">
            <a:extLst>
              <a:ext uri="{FF2B5EF4-FFF2-40B4-BE49-F238E27FC236}">
                <a16:creationId xmlns:a16="http://schemas.microsoft.com/office/drawing/2014/main" id="{365D7C86-EE96-97CD-22D7-4956F24E206F}"/>
              </a:ext>
            </a:extLst>
          </p:cNvPr>
          <p:cNvSpPr txBox="1"/>
          <p:nvPr/>
        </p:nvSpPr>
        <p:spPr>
          <a:xfrm>
            <a:off x="26008" y="6381627"/>
            <a:ext cx="50048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F3F3F"/>
                </a:solidFill>
                <a:latin typeface="Century Gothic"/>
                <a:ea typeface="+mn-lt"/>
                <a:cs typeface="+mn-lt"/>
              </a:rPr>
              <a:t>Image Credits: Italian Space Agency (PRISMA)</a:t>
            </a:r>
            <a:endParaRPr lang="en-US" sz="1400" dirty="0">
              <a:solidFill>
                <a:srgbClr val="3F3F3F"/>
              </a:solidFill>
              <a:latin typeface="Century Gothic"/>
              <a:cs typeface="Calibri"/>
            </a:endParaRPr>
          </a:p>
        </p:txBody>
      </p:sp>
    </p:spTree>
    <p:extLst>
      <p:ext uri="{BB962C8B-B14F-4D97-AF65-F5344CB8AC3E}">
        <p14:creationId xmlns:p14="http://schemas.microsoft.com/office/powerpoint/2010/main" val="697317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99266F9-CDD3-9DEE-93DD-C114C64DB39F}"/>
              </a:ext>
            </a:extLst>
          </p:cNvPr>
          <p:cNvSpPr/>
          <p:nvPr/>
        </p:nvSpPr>
        <p:spPr>
          <a:xfrm>
            <a:off x="6607543" y="3751989"/>
            <a:ext cx="1804976" cy="18522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715D5F2C-A65C-5928-A3DE-2F25D8D3B672}"/>
              </a:ext>
            </a:extLst>
          </p:cNvPr>
          <p:cNvSpPr/>
          <p:nvPr/>
        </p:nvSpPr>
        <p:spPr>
          <a:xfrm>
            <a:off x="6826825" y="3938378"/>
            <a:ext cx="1804976" cy="185224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0893735" cy="44785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Methods: Multi-band-single-pass (MBSP)</a:t>
            </a:r>
            <a:endParaRPr lang="en-US" sz="4000" b="1">
              <a:solidFill>
                <a:srgbClr val="8A5A9A"/>
              </a:solidFill>
              <a:latin typeface="Century Gothic" panose="020B0502020202020204" pitchFamily="34" charset="0"/>
            </a:endParaRPr>
          </a:p>
        </p:txBody>
      </p:sp>
      <p:sp>
        <p:nvSpPr>
          <p:cNvPr id="4" name="Text Placeholder 2">
            <a:extLst>
              <a:ext uri="{FF2B5EF4-FFF2-40B4-BE49-F238E27FC236}">
                <a16:creationId xmlns:a16="http://schemas.microsoft.com/office/drawing/2014/main" id="{DA2D2ED6-C55A-A336-D762-9A4A2C441A0A}"/>
              </a:ext>
            </a:extLst>
          </p:cNvPr>
          <p:cNvSpPr txBox="1">
            <a:spLocks/>
          </p:cNvSpPr>
          <p:nvPr/>
        </p:nvSpPr>
        <p:spPr>
          <a:xfrm>
            <a:off x="450957" y="1749255"/>
            <a:ext cx="5977085" cy="372409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Multi-band-single-pass (MBSP) is a multi-band methane column retrieval method</a:t>
            </a:r>
            <a:endParaRPr lang="en-US" sz="2400">
              <a:solidFill>
                <a:schemeClr val="tx1">
                  <a:lumMod val="75000"/>
                  <a:lumOff val="25000"/>
                </a:schemeClr>
              </a:solidFill>
              <a:latin typeface="Century Gothic"/>
              <a:cs typeface="Calibri" panose="020F0502020204030204"/>
            </a:endParaRPr>
          </a:p>
          <a:p>
            <a:pPr>
              <a:lnSpc>
                <a:spcPct val="100000"/>
              </a:lnSpc>
              <a:spcBef>
                <a:spcPts val="0"/>
              </a:spcBef>
              <a:spcAft>
                <a:spcPts val="600"/>
              </a:spcAft>
              <a:buClr>
                <a:srgbClr val="7EB761"/>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panose="020F0302020204030204"/>
              </a:rPr>
              <a:t>Band examples: red, green, blue, infrared</a:t>
            </a:r>
          </a:p>
          <a:p>
            <a:pPr>
              <a:lnSpc>
                <a:spcPct val="100000"/>
              </a:lnSpc>
              <a:spcBef>
                <a:spcPts val="0"/>
              </a:spcBef>
              <a:spcAft>
                <a:spcPts val="600"/>
              </a:spcAft>
              <a:buClr>
                <a:srgbClr val="8A5A9A"/>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400">
                <a:solidFill>
                  <a:schemeClr val="tx1">
                    <a:lumMod val="75000"/>
                    <a:lumOff val="25000"/>
                  </a:schemeClr>
                </a:solidFill>
                <a:latin typeface="Century Gothic" panose="020F0302020204030204"/>
              </a:rPr>
              <a:t>Satellite captures images from each band in one pass</a:t>
            </a:r>
          </a:p>
        </p:txBody>
      </p:sp>
      <p:sp>
        <p:nvSpPr>
          <p:cNvPr id="9" name="Rectangle: Rounded Corners 8">
            <a:extLst>
              <a:ext uri="{FF2B5EF4-FFF2-40B4-BE49-F238E27FC236}">
                <a16:creationId xmlns:a16="http://schemas.microsoft.com/office/drawing/2014/main" id="{9F0D7257-0F06-C8D6-3EFE-683815BE9838}"/>
              </a:ext>
            </a:extLst>
          </p:cNvPr>
          <p:cNvSpPr/>
          <p:nvPr/>
        </p:nvSpPr>
        <p:spPr>
          <a:xfrm>
            <a:off x="7040623" y="4113803"/>
            <a:ext cx="1804976" cy="185703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tree, green, painting, ocean floor&#10;&#10;Description automatically generated">
            <a:extLst>
              <a:ext uri="{FF2B5EF4-FFF2-40B4-BE49-F238E27FC236}">
                <a16:creationId xmlns:a16="http://schemas.microsoft.com/office/drawing/2014/main" id="{E2AABB7E-0DFB-0F3B-7AE2-59542648866C}"/>
              </a:ext>
            </a:extLst>
          </p:cNvPr>
          <p:cNvPicPr>
            <a:picLocks noChangeAspect="1"/>
          </p:cNvPicPr>
          <p:nvPr/>
        </p:nvPicPr>
        <p:blipFill rotWithShape="1">
          <a:blip r:embed="rId3"/>
          <a:srcRect l="10989" t="-1240" r="10989" b="1068"/>
          <a:stretch/>
        </p:blipFill>
        <p:spPr>
          <a:xfrm>
            <a:off x="7216806" y="4324519"/>
            <a:ext cx="1866401" cy="1848659"/>
          </a:xfrm>
          <a:prstGeom prst="roundRect">
            <a:avLst/>
          </a:prstGeom>
        </p:spPr>
      </p:pic>
      <p:pic>
        <p:nvPicPr>
          <p:cNvPr id="14" name="Graphic 14" descr="Satellite with solid fill">
            <a:extLst>
              <a:ext uri="{FF2B5EF4-FFF2-40B4-BE49-F238E27FC236}">
                <a16:creationId xmlns:a16="http://schemas.microsoft.com/office/drawing/2014/main" id="{120AE954-D337-8C0E-A854-E082A73C2C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9175" y="1206591"/>
            <a:ext cx="914400" cy="914400"/>
          </a:xfrm>
          <a:prstGeom prst="rect">
            <a:avLst/>
          </a:prstGeom>
        </p:spPr>
      </p:pic>
      <p:pic>
        <p:nvPicPr>
          <p:cNvPr id="16" name="Graphic 16" descr="Squiggle outline">
            <a:extLst>
              <a:ext uri="{FF2B5EF4-FFF2-40B4-BE49-F238E27FC236}">
                <a16:creationId xmlns:a16="http://schemas.microsoft.com/office/drawing/2014/main" id="{42285C22-2F16-FC9E-8C70-10019D1E08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3320000">
            <a:off x="8625575" y="1534845"/>
            <a:ext cx="1851824" cy="2953708"/>
          </a:xfrm>
          <a:prstGeom prst="rect">
            <a:avLst/>
          </a:prstGeom>
        </p:spPr>
      </p:pic>
    </p:spTree>
    <p:extLst>
      <p:ext uri="{BB962C8B-B14F-4D97-AF65-F5344CB8AC3E}">
        <p14:creationId xmlns:p14="http://schemas.microsoft.com/office/powerpoint/2010/main" val="1334685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C30D86-1D78-3229-5A89-700065431C4D}"/>
              </a:ext>
            </a:extLst>
          </p:cNvPr>
          <p:cNvSpPr/>
          <p:nvPr/>
        </p:nvSpPr>
        <p:spPr>
          <a:xfrm>
            <a:off x="9151577" y="1536223"/>
            <a:ext cx="2500410" cy="1550879"/>
          </a:xfrm>
          <a:prstGeom prst="roundRect">
            <a:avLst/>
          </a:prstGeom>
          <a:solidFill>
            <a:srgbClr val="8CC6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rPr>
              <a:t>Use this deviation to calculate methane concentrations</a:t>
            </a:r>
          </a:p>
        </p:txBody>
      </p:sp>
      <p:sp>
        <p:nvSpPr>
          <p:cNvPr id="7" name="Arrow: Right 6">
            <a:extLst>
              <a:ext uri="{FF2B5EF4-FFF2-40B4-BE49-F238E27FC236}">
                <a16:creationId xmlns:a16="http://schemas.microsoft.com/office/drawing/2014/main" id="{17E617DC-EDFF-B70E-AE04-CFA648D41CA0}"/>
              </a:ext>
            </a:extLst>
          </p:cNvPr>
          <p:cNvSpPr/>
          <p:nvPr/>
        </p:nvSpPr>
        <p:spPr>
          <a:xfrm>
            <a:off x="8422472" y="2081908"/>
            <a:ext cx="977660" cy="488830"/>
          </a:xfrm>
          <a:prstGeom prst="rightArrow">
            <a:avLst/>
          </a:prstGeom>
          <a:solidFill>
            <a:srgbClr val="8C9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86E44BD-806A-ADBE-460D-88A5CAA2F1D2}"/>
              </a:ext>
            </a:extLst>
          </p:cNvPr>
          <p:cNvSpPr/>
          <p:nvPr/>
        </p:nvSpPr>
        <p:spPr>
          <a:xfrm>
            <a:off x="6381727" y="1536224"/>
            <a:ext cx="2500410" cy="1550879"/>
          </a:xfrm>
          <a:prstGeom prst="roundRect">
            <a:avLst/>
          </a:prstGeom>
          <a:solidFill>
            <a:srgbClr val="8C96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rPr>
              <a:t>Use MAG1C tool to identify pixels that deviate from the mean</a:t>
            </a:r>
          </a:p>
        </p:txBody>
      </p:sp>
      <p:sp>
        <p:nvSpPr>
          <p:cNvPr id="10" name="Arrow: Right 9">
            <a:extLst>
              <a:ext uri="{FF2B5EF4-FFF2-40B4-BE49-F238E27FC236}">
                <a16:creationId xmlns:a16="http://schemas.microsoft.com/office/drawing/2014/main" id="{8534A3A8-726C-930B-97A5-0FD18B0A8058}"/>
              </a:ext>
            </a:extLst>
          </p:cNvPr>
          <p:cNvSpPr/>
          <p:nvPr/>
        </p:nvSpPr>
        <p:spPr>
          <a:xfrm>
            <a:off x="5640570" y="2094004"/>
            <a:ext cx="977660" cy="488830"/>
          </a:xfrm>
          <a:prstGeom prst="rightArrow">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E644B92-2278-11FB-4C4A-32C5E0F50353}"/>
              </a:ext>
            </a:extLst>
          </p:cNvPr>
          <p:cNvSpPr/>
          <p:nvPr/>
        </p:nvSpPr>
        <p:spPr>
          <a:xfrm>
            <a:off x="3650028" y="1550602"/>
            <a:ext cx="2500410" cy="1550879"/>
          </a:xfrm>
          <a:prstGeom prst="roundRect">
            <a:avLst/>
          </a:prstGeom>
          <a:solidFill>
            <a:srgbClr val="88419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rPr>
              <a:t>Stitch SWIR and VNIR datasets into a data cube</a:t>
            </a:r>
            <a:endParaRPr lang="en-US" sz="2000">
              <a:solidFill>
                <a:schemeClr val="bg1"/>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0893735" cy="44785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Methods: Statistical Retrieval</a:t>
            </a:r>
          </a:p>
        </p:txBody>
      </p:sp>
      <p:pic>
        <p:nvPicPr>
          <p:cNvPr id="3" name="Picture 4" descr="A picture containing text&#10;&#10;Description automatically generated">
            <a:extLst>
              <a:ext uri="{FF2B5EF4-FFF2-40B4-BE49-F238E27FC236}">
                <a16:creationId xmlns:a16="http://schemas.microsoft.com/office/drawing/2014/main" id="{B2A74F27-400F-A1E3-DAEC-EC80BDB5D350}"/>
              </a:ext>
            </a:extLst>
          </p:cNvPr>
          <p:cNvPicPr>
            <a:picLocks noChangeAspect="1"/>
          </p:cNvPicPr>
          <p:nvPr/>
        </p:nvPicPr>
        <p:blipFill>
          <a:blip r:embed="rId3"/>
          <a:stretch>
            <a:fillRect/>
          </a:stretch>
        </p:blipFill>
        <p:spPr>
          <a:xfrm>
            <a:off x="3837122" y="3757347"/>
            <a:ext cx="2122160" cy="1747075"/>
          </a:xfrm>
          <a:prstGeom prst="rect">
            <a:avLst/>
          </a:prstGeom>
        </p:spPr>
      </p:pic>
      <p:grpSp>
        <p:nvGrpSpPr>
          <p:cNvPr id="15" name="Group 14">
            <a:extLst>
              <a:ext uri="{FF2B5EF4-FFF2-40B4-BE49-F238E27FC236}">
                <a16:creationId xmlns:a16="http://schemas.microsoft.com/office/drawing/2014/main" id="{C35FEE0C-46CD-BF7E-6199-5585C6566C4B}"/>
              </a:ext>
            </a:extLst>
          </p:cNvPr>
          <p:cNvGrpSpPr/>
          <p:nvPr/>
        </p:nvGrpSpPr>
        <p:grpSpPr>
          <a:xfrm>
            <a:off x="386367" y="1435583"/>
            <a:ext cx="2759202" cy="4253821"/>
            <a:chOff x="386367" y="1435583"/>
            <a:chExt cx="2759202" cy="4253821"/>
          </a:xfrm>
        </p:grpSpPr>
        <p:sp>
          <p:nvSpPr>
            <p:cNvPr id="14" name="Rectangle: Rounded Corners 13">
              <a:extLst>
                <a:ext uri="{FF2B5EF4-FFF2-40B4-BE49-F238E27FC236}">
                  <a16:creationId xmlns:a16="http://schemas.microsoft.com/office/drawing/2014/main" id="{3138A0B1-9284-4F66-99DB-CB36972C8411}"/>
                </a:ext>
              </a:extLst>
            </p:cNvPr>
            <p:cNvSpPr/>
            <p:nvPr/>
          </p:nvSpPr>
          <p:spPr>
            <a:xfrm>
              <a:off x="386367" y="1435583"/>
              <a:ext cx="2759202" cy="4253821"/>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r>
                <a:rPr lang="en-US" sz="2200" b="1" dirty="0">
                  <a:solidFill>
                    <a:schemeClr val="tx1">
                      <a:lumMod val="75000"/>
                      <a:lumOff val="25000"/>
                    </a:schemeClr>
                  </a:solidFill>
                  <a:latin typeface="Century Gothic"/>
                </a:rPr>
                <a:t>PRISMA</a:t>
              </a:r>
              <a:endParaRPr lang="en-US" dirty="0">
                <a:solidFill>
                  <a:schemeClr val="tx1">
                    <a:lumMod val="75000"/>
                    <a:lumOff val="25000"/>
                  </a:schemeClr>
                </a:solidFill>
              </a:endParaRPr>
            </a:p>
            <a:p>
              <a:pPr marL="285750" indent="-285750">
                <a:spcAft>
                  <a:spcPts val="600"/>
                </a:spcAft>
                <a:buFont typeface="Webdings,Sans-Serif"/>
                <a:buChar char="4"/>
              </a:pPr>
              <a:r>
                <a:rPr lang="en-US" sz="2200" dirty="0">
                  <a:solidFill>
                    <a:schemeClr val="tx1">
                      <a:lumMod val="75000"/>
                      <a:lumOff val="25000"/>
                    </a:schemeClr>
                  </a:solidFill>
                  <a:latin typeface="Century Gothic"/>
                  <a:ea typeface="+mn-lt"/>
                  <a:cs typeface="+mn-lt"/>
                </a:rPr>
                <a:t>Wider spectral range</a:t>
              </a:r>
              <a:endParaRPr lang="en-US" sz="2200" b="1">
                <a:solidFill>
                  <a:schemeClr val="tx1">
                    <a:lumMod val="75000"/>
                    <a:lumOff val="25000"/>
                  </a:schemeClr>
                </a:solidFill>
                <a:latin typeface="Century Gothic"/>
                <a:ea typeface="+mn-lt"/>
                <a:cs typeface="+mn-lt"/>
              </a:endParaRPr>
            </a:p>
            <a:p>
              <a:pPr marL="285750" indent="-285750">
                <a:spcAft>
                  <a:spcPts val="600"/>
                </a:spcAft>
                <a:buFont typeface="Webdings,Sans-Serif"/>
                <a:buChar char="4"/>
              </a:pPr>
              <a:r>
                <a:rPr lang="en-US" sz="2200" dirty="0">
                  <a:solidFill>
                    <a:schemeClr val="tx1">
                      <a:lumMod val="75000"/>
                      <a:lumOff val="25000"/>
                    </a:schemeClr>
                  </a:solidFill>
                  <a:latin typeface="Century Gothic"/>
                </a:rPr>
                <a:t>Smaller spectral resolution</a:t>
              </a:r>
            </a:p>
          </p:txBody>
        </p:sp>
        <p:pic>
          <p:nvPicPr>
            <p:cNvPr id="13" name="Picture 15" descr="A picture containing indoor, handcart&#10;&#10;Description automatically generated">
              <a:extLst>
                <a:ext uri="{FF2B5EF4-FFF2-40B4-BE49-F238E27FC236}">
                  <a16:creationId xmlns:a16="http://schemas.microsoft.com/office/drawing/2014/main" id="{E837BBF3-9141-6384-A40F-77158552C009}"/>
                </a:ext>
              </a:extLst>
            </p:cNvPr>
            <p:cNvPicPr>
              <a:picLocks noChangeAspect="1"/>
            </p:cNvPicPr>
            <p:nvPr/>
          </p:nvPicPr>
          <p:blipFill rotWithShape="1">
            <a:blip r:embed="rId4"/>
            <a:srcRect l="17801" r="10003" b="20895"/>
            <a:stretch/>
          </p:blipFill>
          <p:spPr>
            <a:xfrm>
              <a:off x="871268" y="1620616"/>
              <a:ext cx="1980471" cy="1518997"/>
            </a:xfrm>
            <a:prstGeom prst="rect">
              <a:avLst/>
            </a:prstGeom>
          </p:spPr>
        </p:pic>
      </p:grpSp>
      <p:pic>
        <p:nvPicPr>
          <p:cNvPr id="19" name="Picture 4" descr="Map&#10;&#10;Description automatically generated">
            <a:extLst>
              <a:ext uri="{FF2B5EF4-FFF2-40B4-BE49-F238E27FC236}">
                <a16:creationId xmlns:a16="http://schemas.microsoft.com/office/drawing/2014/main" id="{B06662F5-D1D3-DB9E-F99A-F2641CE4E61F}"/>
              </a:ext>
            </a:extLst>
          </p:cNvPr>
          <p:cNvPicPr>
            <a:picLocks noChangeAspect="1"/>
          </p:cNvPicPr>
          <p:nvPr/>
        </p:nvPicPr>
        <p:blipFill>
          <a:blip r:embed="rId5"/>
          <a:stretch>
            <a:fillRect/>
          </a:stretch>
        </p:blipFill>
        <p:spPr>
          <a:xfrm>
            <a:off x="9369163" y="3761895"/>
            <a:ext cx="2110237" cy="1820667"/>
          </a:xfrm>
          <a:prstGeom prst="rect">
            <a:avLst/>
          </a:prstGeom>
        </p:spPr>
      </p:pic>
      <p:pic>
        <p:nvPicPr>
          <p:cNvPr id="21" name="Picture 6" descr="Shape, square&#10;&#10;Description automatically generated">
            <a:extLst>
              <a:ext uri="{FF2B5EF4-FFF2-40B4-BE49-F238E27FC236}">
                <a16:creationId xmlns:a16="http://schemas.microsoft.com/office/drawing/2014/main" id="{F002F6CB-B709-0CA4-3F58-40990D2B6574}"/>
              </a:ext>
            </a:extLst>
          </p:cNvPr>
          <p:cNvPicPr>
            <a:picLocks noChangeAspect="1"/>
          </p:cNvPicPr>
          <p:nvPr/>
        </p:nvPicPr>
        <p:blipFill>
          <a:blip r:embed="rId6"/>
          <a:stretch>
            <a:fillRect/>
          </a:stretch>
        </p:blipFill>
        <p:spPr>
          <a:xfrm rot="10800000">
            <a:off x="11515099" y="3800920"/>
            <a:ext cx="88515" cy="1776619"/>
          </a:xfrm>
          <a:prstGeom prst="rect">
            <a:avLst/>
          </a:prstGeom>
        </p:spPr>
      </p:pic>
      <p:grpSp>
        <p:nvGrpSpPr>
          <p:cNvPr id="37" name="Group 36">
            <a:extLst>
              <a:ext uri="{FF2B5EF4-FFF2-40B4-BE49-F238E27FC236}">
                <a16:creationId xmlns:a16="http://schemas.microsoft.com/office/drawing/2014/main" id="{79960708-ADA6-F3F6-D251-5713AFB14119}"/>
              </a:ext>
            </a:extLst>
          </p:cNvPr>
          <p:cNvGrpSpPr/>
          <p:nvPr/>
        </p:nvGrpSpPr>
        <p:grpSpPr>
          <a:xfrm>
            <a:off x="6386422" y="3431875"/>
            <a:ext cx="2682816" cy="2467155"/>
            <a:chOff x="6098875" y="3431875"/>
            <a:chExt cx="2927230" cy="2898475"/>
          </a:xfrm>
        </p:grpSpPr>
        <p:pic>
          <p:nvPicPr>
            <p:cNvPr id="35" name="Graphic 35" descr="Scatterplot outline">
              <a:extLst>
                <a:ext uri="{FF2B5EF4-FFF2-40B4-BE49-F238E27FC236}">
                  <a16:creationId xmlns:a16="http://schemas.microsoft.com/office/drawing/2014/main" id="{828EC469-A9F7-6732-E39A-EA87AB260E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8875" y="3431875"/>
              <a:ext cx="2927230" cy="2898475"/>
            </a:xfrm>
            <a:prstGeom prst="rect">
              <a:avLst/>
            </a:prstGeom>
          </p:spPr>
        </p:pic>
        <p:cxnSp>
          <p:nvCxnSpPr>
            <p:cNvPr id="36" name="Straight Arrow Connector 35">
              <a:extLst>
                <a:ext uri="{FF2B5EF4-FFF2-40B4-BE49-F238E27FC236}">
                  <a16:creationId xmlns:a16="http://schemas.microsoft.com/office/drawing/2014/main" id="{49B6281C-07D2-EFA7-DA09-C5AF9B38D2B2}"/>
                </a:ext>
              </a:extLst>
            </p:cNvPr>
            <p:cNvCxnSpPr/>
            <p:nvPr/>
          </p:nvCxnSpPr>
          <p:spPr>
            <a:xfrm flipV="1">
              <a:off x="6701824" y="4135466"/>
              <a:ext cx="1912190" cy="1466492"/>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5BA88114-8072-BDC6-561B-9EA13EF463A1}"/>
              </a:ext>
            </a:extLst>
          </p:cNvPr>
          <p:cNvSpPr txBox="1"/>
          <p:nvPr/>
        </p:nvSpPr>
        <p:spPr>
          <a:xfrm>
            <a:off x="26008" y="6381627"/>
            <a:ext cx="500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3F3F3F"/>
                </a:solidFill>
                <a:latin typeface="Century Gothic"/>
                <a:ea typeface="+mn-lt"/>
                <a:cs typeface="+mn-lt"/>
              </a:rPr>
              <a:t>Image Credits: NASA, Italian Space Agency</a:t>
            </a:r>
            <a:endParaRPr lang="en-US" sz="1200">
              <a:solidFill>
                <a:srgbClr val="3F3F3F"/>
              </a:solidFill>
              <a:cs typeface="Calibri"/>
            </a:endParaRPr>
          </a:p>
        </p:txBody>
      </p:sp>
    </p:spTree>
    <p:extLst>
      <p:ext uri="{BB962C8B-B14F-4D97-AF65-F5344CB8AC3E}">
        <p14:creationId xmlns:p14="http://schemas.microsoft.com/office/powerpoint/2010/main" val="2823707808"/>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4164</Words>
  <Application>Microsoft Office PowerPoint</Application>
  <PresentationFormat>Widescreen</PresentationFormat>
  <Paragraphs>422</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Century Gothic</vt:lpstr>
      <vt:lpstr>Garamond</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46</cp:revision>
  <dcterms:created xsi:type="dcterms:W3CDTF">2019-11-12T17:46:59Z</dcterms:created>
  <dcterms:modified xsi:type="dcterms:W3CDTF">2022-11-07T20:17:12Z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