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00" r:id="rId3"/>
    <p:sldId id="301" r:id="rId4"/>
    <p:sldId id="284" r:id="rId5"/>
    <p:sldId id="285" r:id="rId6"/>
    <p:sldId id="287" r:id="rId7"/>
    <p:sldId id="298" r:id="rId8"/>
    <p:sldId id="302" r:id="rId9"/>
    <p:sldId id="303" r:id="rId10"/>
    <p:sldId id="304" r:id="rId11"/>
    <p:sldId id="305" r:id="rId12"/>
    <p:sldId id="306" r:id="rId13"/>
    <p:sldId id="295"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056" userDrawn="1">
          <p15:clr>
            <a:srgbClr val="A4A3A4"/>
          </p15:clr>
        </p15:guide>
        <p15:guide id="4" pos="7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4"/>
    <a:srgbClr val="75AADB"/>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84892" autoAdjust="0"/>
  </p:normalViewPr>
  <p:slideViewPr>
    <p:cSldViewPr snapToGrid="0">
      <p:cViewPr varScale="1">
        <p:scale>
          <a:sx n="75" d="100"/>
          <a:sy n="75" d="100"/>
        </p:scale>
        <p:origin x="1216" y="176"/>
      </p:cViewPr>
      <p:guideLst>
        <p:guide orient="horz" pos="2160"/>
        <p:guide pos="3840"/>
        <p:guide orient="horz" pos="4056"/>
        <p:guide pos="7368"/>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5/22/18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5/22/18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84823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668463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527158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511992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0757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509153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9" name="TextBox 8"/>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9392"/>
          <a:stretch/>
        </p:blipFill>
        <p:spPr>
          <a:xfrm>
            <a:off x="0" y="0"/>
            <a:ext cx="11046941"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1318"/>
          <a:stretch/>
        </p:blipFill>
        <p:spPr>
          <a:xfrm>
            <a:off x="0" y="0"/>
            <a:ext cx="10812162"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3437552"/>
            <a:ext cx="10997514"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939"/>
          <a:stretch/>
        </p:blipFill>
        <p:spPr>
          <a:xfrm>
            <a:off x="0" y="0"/>
            <a:ext cx="10614454"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smtClean="0"/>
              <a:t>Slide 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2027"/>
          <a:stretch/>
        </p:blipFill>
        <p:spPr>
          <a:xfrm>
            <a:off x="0" y="0"/>
            <a:ext cx="10725665"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2534"/>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66588"/>
          <a:stretch/>
        </p:blipFill>
        <p:spPr>
          <a:xfrm>
            <a:off x="8118389" y="0"/>
            <a:ext cx="4073448"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5" Type="http://schemas.openxmlformats.org/officeDocument/2006/relationships/image" Target="../media/image19.emf"/><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0994" r="321"/>
          <a:stretch/>
        </p:blipFill>
        <p:spPr>
          <a:xfrm>
            <a:off x="-265" y="1"/>
            <a:ext cx="5921563" cy="685730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2" y="9427"/>
            <a:ext cx="12203404" cy="6870356"/>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Box 14"/>
          <p:cNvSpPr txBox="1"/>
          <p:nvPr/>
        </p:nvSpPr>
        <p:spPr>
          <a:xfrm>
            <a:off x="181216" y="164940"/>
            <a:ext cx="3707674" cy="4339650"/>
          </a:xfrm>
          <a:prstGeom prst="rect">
            <a:avLst/>
          </a:prstGeom>
          <a:solidFill>
            <a:srgbClr val="FFFFFF"/>
          </a:solidFill>
          <a:ln>
            <a:solidFill>
              <a:srgbClr val="FF0000"/>
            </a:solidFill>
          </a:ln>
        </p:spPr>
        <p:txBody>
          <a:bodyPr wrap="square" rtlCol="0">
            <a:spAutoFit/>
          </a:bodyPr>
          <a:lstStyle/>
          <a:p>
            <a:r>
              <a:rPr lang="en-US" sz="1200" dirty="0">
                <a:solidFill>
                  <a:srgbClr val="FF0000"/>
                </a:solidFill>
              </a:rPr>
              <a:t>Your project Website Image should be placed behind the hexagons.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Insert team member names in the boxes provided. Delete unused text boxes. Do not delete or move the 20</a:t>
            </a:r>
            <a:r>
              <a:rPr lang="en-US" sz="1200" baseline="30000" dirty="0">
                <a:solidFill>
                  <a:srgbClr val="FF0000"/>
                </a:solidFill>
              </a:rPr>
              <a:t>th</a:t>
            </a:r>
            <a:r>
              <a:rPr lang="en-US" sz="1200" dirty="0">
                <a:solidFill>
                  <a:srgbClr val="FF0000"/>
                </a:solidFill>
              </a:rPr>
              <a:t> anniversary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Align body text to slide titles, NOT the hexagon elements (as shown in example slides) </a:t>
            </a:r>
          </a:p>
          <a:p>
            <a:endParaRPr lang="en-US" sz="1200" dirty="0">
              <a:solidFill>
                <a:srgbClr val="FF0000"/>
              </a:solidFill>
            </a:endParaRPr>
          </a:p>
          <a:p>
            <a:endParaRPr lang="en-US" sz="1200" dirty="0">
              <a:solidFill>
                <a:srgbClr val="FF0000"/>
              </a:solidFill>
            </a:endParaRPr>
          </a:p>
          <a:p>
            <a:r>
              <a:rPr lang="en-US" sz="1200" b="1" dirty="0">
                <a:solidFill>
                  <a:srgbClr val="FF0000"/>
                </a:solidFill>
              </a:rPr>
              <a:t>Delete this text box.</a:t>
            </a:r>
            <a:endParaRPr lang="en-US" sz="1200" b="1" dirty="0">
              <a:solidFill>
                <a:srgbClr val="FF0000"/>
              </a:solidFill>
            </a:endParaRPr>
          </a:p>
        </p:txBody>
      </p:sp>
      <p:sp>
        <p:nvSpPr>
          <p:cNvPr id="17"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2</a:t>
            </a:r>
            <a:endParaRPr lang="en-US" sz="1400" dirty="0">
              <a:solidFill>
                <a:prstClr val="black">
                  <a:lumMod val="75000"/>
                  <a:lumOff val="25000"/>
                </a:prstClr>
              </a:solidFill>
            </a:endParaRPr>
          </a:p>
        </p:txBody>
      </p:sp>
      <p:sp>
        <p:nvSpPr>
          <p:cNvPr id="18"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1</a:t>
            </a:r>
            <a:endParaRPr lang="en-US" sz="1400" dirty="0">
              <a:solidFill>
                <a:prstClr val="black">
                  <a:lumMod val="75000"/>
                  <a:lumOff val="25000"/>
                </a:prstClr>
              </a:solidFill>
            </a:endParaRPr>
          </a:p>
        </p:txBody>
      </p:sp>
      <p:sp>
        <p:nvSpPr>
          <p:cNvPr id="22"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3</a:t>
            </a:r>
            <a:endParaRPr lang="en-US" sz="1400" dirty="0">
              <a:solidFill>
                <a:prstClr val="black">
                  <a:lumMod val="75000"/>
                  <a:lumOff val="25000"/>
                </a:prstClr>
              </a:solidFill>
            </a:endParaRPr>
          </a:p>
        </p:txBody>
      </p:sp>
      <p:sp>
        <p:nvSpPr>
          <p:cNvPr id="23"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3289B4"/>
                </a:solidFill>
              </a:rPr>
              <a:t>PROJECT SHORT TITLE (ALL CAPS)</a:t>
            </a:r>
            <a:endParaRPr lang="en-US" sz="4400" dirty="0">
              <a:solidFill>
                <a:srgbClr val="3289B4"/>
              </a:solidFill>
            </a:endParaRPr>
          </a:p>
        </p:txBody>
      </p:sp>
      <p:sp>
        <p:nvSpPr>
          <p:cNvPr id="24"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prstClr val="black">
                    <a:lumMod val="75000"/>
                    <a:lumOff val="25000"/>
                  </a:prstClr>
                </a:solidFill>
              </a:rPr>
              <a:t>Long Title Goes Here (Title Case) – Adjust text box width if needed so title takes up a maximum of 4 lines of text without covering the website image  </a:t>
            </a:r>
          </a:p>
        </p:txBody>
      </p:sp>
      <p:sp>
        <p:nvSpPr>
          <p:cNvPr id="25" name="Text Placeholder 17"/>
          <p:cNvSpPr txBox="1">
            <a:spLocks/>
          </p:cNvSpPr>
          <p:nvPr/>
        </p:nvSpPr>
        <p:spPr>
          <a:xfrm>
            <a:off x="9596103" y="6170328"/>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5</a:t>
            </a:r>
            <a:endParaRPr lang="en-US" sz="1400" dirty="0">
              <a:solidFill>
                <a:prstClr val="black">
                  <a:lumMod val="75000"/>
                  <a:lumOff val="25000"/>
                </a:prstClr>
              </a:solidFill>
            </a:endParaRPr>
          </a:p>
        </p:txBody>
      </p:sp>
      <p:sp>
        <p:nvSpPr>
          <p:cNvPr id="26"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4</a:t>
            </a:r>
            <a:endParaRPr lang="en-US" sz="1400" dirty="0">
              <a:solidFill>
                <a:prstClr val="black">
                  <a:lumMod val="75000"/>
                  <a:lumOff val="25000"/>
                </a:prstClr>
              </a:solidFill>
            </a:endParaRPr>
          </a:p>
        </p:txBody>
      </p:sp>
      <p:sp>
        <p:nvSpPr>
          <p:cNvPr id="32" name="Rectangle 31"/>
          <p:cNvSpPr/>
          <p:nvPr/>
        </p:nvSpPr>
        <p:spPr>
          <a:xfrm>
            <a:off x="6624354" y="1546163"/>
            <a:ext cx="5085881" cy="307777"/>
          </a:xfrm>
          <a:prstGeom prst="rect">
            <a:avLst/>
          </a:prstGeom>
        </p:spPr>
        <p:txBody>
          <a:bodyPr wrap="square">
            <a:spAutoFit/>
          </a:bodyPr>
          <a:lstStyle/>
          <a:p>
            <a:pPr algn="r"/>
            <a:r>
              <a:rPr lang="en-US" sz="1400" i="1" dirty="0" smtClean="0">
                <a:solidFill>
                  <a:prstClr val="black">
                    <a:lumMod val="75000"/>
                    <a:lumOff val="25000"/>
                  </a:prstClr>
                </a:solidFill>
              </a:rPr>
              <a:t>2018 Summer | Node Name</a:t>
            </a:r>
            <a:endParaRPr lang="en-US" sz="1400" i="1" dirty="0">
              <a:solidFill>
                <a:prstClr val="black">
                  <a:lumMod val="75000"/>
                  <a:lumOff val="25000"/>
                </a:prstClr>
              </a:solidFill>
            </a:endParaRPr>
          </a:p>
        </p:txBody>
      </p:sp>
    </p:spTree>
    <p:extLst>
      <p:ext uri="{BB962C8B-B14F-4D97-AF65-F5344CB8AC3E}">
        <p14:creationId xmlns:p14="http://schemas.microsoft.com/office/powerpoint/2010/main" val="1973044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Bad </a:t>
            </a:r>
            <a:endParaRPr lang="en-US" dirty="0"/>
          </a:p>
        </p:txBody>
      </p:sp>
      <p:sp>
        <p:nvSpPr>
          <p:cNvPr id="3" name="Text Placeholder 2"/>
          <p:cNvSpPr>
            <a:spLocks noGrp="1"/>
          </p:cNvSpPr>
          <p:nvPr>
            <p:ph type="body" sz="half" idx="2"/>
          </p:nvPr>
        </p:nvSpPr>
        <p:spPr>
          <a:xfrm>
            <a:off x="7991390" y="1593696"/>
            <a:ext cx="3902926" cy="4845204"/>
          </a:xfrm>
        </p:spPr>
        <p:txBody>
          <a:bodyPr>
            <a:normAutofit/>
          </a:bodyPr>
          <a:lstStyle/>
          <a:p>
            <a:pPr>
              <a:spcAft>
                <a:spcPts val="600"/>
              </a:spcAft>
              <a:buClr>
                <a:srgbClr val="3289B4"/>
              </a:buClr>
            </a:pPr>
            <a:r>
              <a:rPr lang="en-US" u="sng" dirty="0" smtClean="0"/>
              <a:t>Bad Example</a:t>
            </a:r>
            <a:r>
              <a:rPr lang="en-US" dirty="0" smtClean="0"/>
              <a:t>:</a:t>
            </a:r>
          </a:p>
          <a:p>
            <a:pPr marL="342900" indent="-342900">
              <a:spcBef>
                <a:spcPts val="200"/>
              </a:spcBef>
              <a:spcAft>
                <a:spcPts val="600"/>
              </a:spcAft>
              <a:buClr>
                <a:srgbClr val="3289B4"/>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3289B4"/>
              </a:buClr>
              <a:buFont typeface="Webdings" panose="05030102010509060703" pitchFamily="18" charset="2"/>
              <a:buChar char="4"/>
            </a:pPr>
            <a:r>
              <a:rPr lang="en-US" sz="2000" dirty="0" smtClean="0"/>
              <a:t>Barely legible </a:t>
            </a:r>
            <a:endParaRPr lang="en-US" sz="2000" dirty="0"/>
          </a:p>
          <a:p>
            <a:pPr marL="342900" indent="-342900">
              <a:spcBef>
                <a:spcPts val="200"/>
              </a:spcBef>
              <a:spcAft>
                <a:spcPts val="600"/>
              </a:spcAft>
              <a:buClr>
                <a:srgbClr val="3289B4"/>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3289B4"/>
              </a:buClr>
              <a:buFont typeface="Webdings" panose="05030102010509060703" pitchFamily="18" charset="2"/>
              <a:buChar char="4"/>
            </a:pPr>
            <a:r>
              <a:rPr lang="en-US" dirty="0" smtClean="0"/>
              <a:t>Scale bar is the only thing that is separate</a:t>
            </a:r>
          </a:p>
          <a:p>
            <a:pPr marL="342900" indent="-342900">
              <a:spcBef>
                <a:spcPts val="200"/>
              </a:spcBef>
              <a:spcAft>
                <a:spcPts val="600"/>
              </a:spcAft>
              <a:buClr>
                <a:srgbClr val="3289B4"/>
              </a:buClr>
              <a:buFont typeface="Webdings" panose="05030102010509060703" pitchFamily="18" charset="2"/>
              <a:buChar char="4"/>
            </a:pPr>
            <a:endParaRPr lang="en-US" dirty="0"/>
          </a:p>
          <a:p>
            <a:pPr marL="342900" indent="-342900">
              <a:spcBef>
                <a:spcPts val="200"/>
              </a:spcBef>
              <a:spcAft>
                <a:spcPts val="600"/>
              </a:spcAft>
              <a:buClr>
                <a:srgbClr val="3289B4"/>
              </a:buClr>
              <a:buFont typeface="Webdings" panose="05030102010509060703" pitchFamily="18" charset="2"/>
              <a:buChar char="4"/>
            </a:pPr>
            <a:r>
              <a:rPr lang="en-US" sz="1800" dirty="0" smtClean="0"/>
              <a:t>If you can’t read a legend at 100% on your computer screen, your audience won’t be able to read it during a presentation.</a:t>
            </a:r>
          </a:p>
          <a:p>
            <a:pPr marL="800100" lvl="1" indent="-342900">
              <a:spcBef>
                <a:spcPts val="200"/>
              </a:spcBef>
              <a:buClr>
                <a:srgbClr val="3289B4"/>
              </a:buClr>
              <a:buFont typeface="Webdings" panose="05030102010509060703" pitchFamily="18" charset="2"/>
              <a:buChar char="4"/>
            </a:pPr>
            <a:endParaRPr lang="en-US" dirty="0"/>
          </a:p>
        </p:txBody>
      </p:sp>
      <p:grpSp>
        <p:nvGrpSpPr>
          <p:cNvPr id="45" name="Group 44"/>
          <p:cNvGrpSpPr/>
          <p:nvPr/>
        </p:nvGrpSpPr>
        <p:grpSpPr>
          <a:xfrm>
            <a:off x="370129" y="1356179"/>
            <a:ext cx="7373017" cy="4735630"/>
            <a:chOff x="156116" y="1326995"/>
            <a:chExt cx="7373017" cy="4735630"/>
          </a:xfrm>
        </p:grpSpPr>
        <p:pic>
          <p:nvPicPr>
            <p:cNvPr id="9" name="Picture 8"/>
            <p:cNvPicPr>
              <a:picLocks noChangeAspect="1"/>
            </p:cNvPicPr>
            <p:nvPr/>
          </p:nvPicPr>
          <p:blipFill rotWithShape="1">
            <a:blip r:embed="rId3"/>
            <a:srcRect l="4202"/>
            <a:stretch/>
          </p:blipFill>
          <p:spPr>
            <a:xfrm>
              <a:off x="156116" y="1326995"/>
              <a:ext cx="7373017" cy="4324768"/>
            </a:xfrm>
            <a:prstGeom prst="rect">
              <a:avLst/>
            </a:prstGeom>
          </p:spPr>
        </p:pic>
        <p:pic>
          <p:nvPicPr>
            <p:cNvPr id="41" name="Picture 40">
              <a:extLst>
                <a:ext uri="{FF2B5EF4-FFF2-40B4-BE49-F238E27FC236}">
                  <a16:creationId xmlns=""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 xmlns:a16="http://schemas.microsoft.com/office/drawing/2014/main"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877296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34658" y="1014761"/>
            <a:ext cx="4745192" cy="5486400"/>
          </a:xfrm>
          <a:prstGeom prst="rect">
            <a:avLst/>
          </a:prstGeom>
        </p:spPr>
      </p:pic>
      <p:sp>
        <p:nvSpPr>
          <p:cNvPr id="13" name="Text Placeholder 2"/>
          <p:cNvSpPr>
            <a:spLocks noGrp="1"/>
          </p:cNvSpPr>
          <p:nvPr>
            <p:ph type="body" sz="half" idx="2"/>
          </p:nvPr>
        </p:nvSpPr>
        <p:spPr>
          <a:xfrm>
            <a:off x="7330347" y="1667462"/>
            <a:ext cx="3902926" cy="3711933"/>
          </a:xfrm>
        </p:spPr>
        <p:txBody>
          <a:bodyPr>
            <a:normAutofit/>
          </a:bodyPr>
          <a:lstStyle/>
          <a:p>
            <a:pPr>
              <a:spcAft>
                <a:spcPts val="600"/>
              </a:spcAft>
              <a:buClr>
                <a:srgbClr val="3289B4"/>
              </a:buClr>
            </a:pPr>
            <a:r>
              <a:rPr lang="en-US" u="sng" dirty="0" smtClean="0"/>
              <a:t>Bad Example</a:t>
            </a:r>
            <a:r>
              <a:rPr lang="en-US" dirty="0" smtClean="0"/>
              <a:t>:</a:t>
            </a:r>
          </a:p>
          <a:p>
            <a:pPr marL="342900" indent="-342900">
              <a:spcBef>
                <a:spcPts val="200"/>
              </a:spcBef>
              <a:spcAft>
                <a:spcPts val="600"/>
              </a:spcAft>
              <a:buClr>
                <a:srgbClr val="3289B4"/>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3289B4"/>
              </a:buClr>
              <a:buFont typeface="Webdings" panose="05030102010509060703" pitchFamily="18" charset="2"/>
              <a:buChar char="4"/>
            </a:pPr>
            <a:r>
              <a:rPr lang="en-US" sz="2000" dirty="0" smtClean="0"/>
              <a:t>Barely legible </a:t>
            </a:r>
          </a:p>
          <a:p>
            <a:pPr marL="800100" lvl="1" indent="-342900">
              <a:spcBef>
                <a:spcPts val="200"/>
              </a:spcBef>
              <a:spcAft>
                <a:spcPts val="600"/>
              </a:spcAft>
              <a:buClr>
                <a:srgbClr val="3289B4"/>
              </a:buClr>
              <a:buFont typeface="Webdings" panose="05030102010509060703" pitchFamily="18" charset="2"/>
              <a:buChar char="4"/>
            </a:pPr>
            <a:r>
              <a:rPr lang="en-US" sz="2000" dirty="0" smtClean="0"/>
              <a:t>Never label your legend, “Legend”</a:t>
            </a:r>
            <a:endParaRPr lang="en-US" sz="2000" dirty="0"/>
          </a:p>
          <a:p>
            <a:pPr marL="342900" indent="-342900">
              <a:spcBef>
                <a:spcPts val="200"/>
              </a:spcBef>
              <a:spcAft>
                <a:spcPts val="600"/>
              </a:spcAft>
              <a:buClr>
                <a:srgbClr val="3289B4"/>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3289B4"/>
              </a:buClr>
              <a:buFont typeface="Webdings" panose="05030102010509060703" pitchFamily="18" charset="2"/>
              <a:buChar char="4"/>
            </a:pPr>
            <a:r>
              <a:rPr lang="en-US" dirty="0" smtClean="0"/>
              <a:t>Scale bar is the only thing that is separate</a:t>
            </a:r>
          </a:p>
          <a:p>
            <a:pPr marL="800100" lvl="1" indent="-342900">
              <a:spcBef>
                <a:spcPts val="200"/>
              </a:spcBef>
              <a:buClr>
                <a:srgbClr val="3289B4"/>
              </a:buClr>
              <a:buFont typeface="Webdings" panose="05030102010509060703" pitchFamily="18" charset="2"/>
              <a:buChar char="4"/>
            </a:pPr>
            <a:endParaRPr lang="en-US" dirty="0"/>
          </a:p>
        </p:txBody>
      </p:sp>
      <p:sp>
        <p:nvSpPr>
          <p:cNvPr id="14" name="Title 4"/>
          <p:cNvSpPr>
            <a:spLocks noGrp="1"/>
          </p:cNvSpPr>
          <p:nvPr>
            <p:ph type="title"/>
          </p:nvPr>
        </p:nvSpPr>
        <p:spPr>
          <a:xfrm>
            <a:off x="1000125" y="365124"/>
            <a:ext cx="10233148" cy="479425"/>
          </a:xfrm>
        </p:spPr>
        <p:txBody>
          <a:bodyPr>
            <a:noAutofit/>
          </a:bodyPr>
          <a:lstStyle/>
          <a:p>
            <a:r>
              <a:rPr lang="en-US" dirty="0" smtClean="0"/>
              <a:t>Separate &amp; Editable – The Bad </a:t>
            </a:r>
            <a:endParaRPr lang="en-US" dirty="0"/>
          </a:p>
        </p:txBody>
      </p:sp>
    </p:spTree>
    <p:extLst>
      <p:ext uri="{BB962C8B-B14F-4D97-AF65-F5344CB8AC3E}">
        <p14:creationId xmlns:p14="http://schemas.microsoft.com/office/powerpoint/2010/main" val="1931159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Photos &amp; Figures</a:t>
            </a:r>
            <a:endParaRPr lang="en-US" dirty="0"/>
          </a:p>
        </p:txBody>
      </p:sp>
      <p:sp>
        <p:nvSpPr>
          <p:cNvPr id="3" name="Text Placeholder 2"/>
          <p:cNvSpPr>
            <a:spLocks noGrp="1"/>
          </p:cNvSpPr>
          <p:nvPr>
            <p:ph type="body" sz="quarter" idx="16"/>
          </p:nvPr>
        </p:nvSpPr>
        <p:spPr>
          <a:xfrm>
            <a:off x="628853" y="1369097"/>
            <a:ext cx="4533697" cy="3545804"/>
          </a:xfrm>
        </p:spPr>
        <p:txBody>
          <a:bodyPr>
            <a:normAutofit/>
          </a:bodyPr>
          <a:lstStyle/>
          <a:p>
            <a:r>
              <a:rPr lang="en-US" sz="1800" dirty="0"/>
              <a:t>Please </a:t>
            </a:r>
            <a:r>
              <a:rPr lang="en-US" sz="1800" b="1" dirty="0"/>
              <a:t>do not </a:t>
            </a:r>
            <a:r>
              <a:rPr lang="en-US" sz="1800" dirty="0"/>
              <a:t>include the image URL in the source text box but rather place it in the </a:t>
            </a:r>
            <a:r>
              <a:rPr lang="en-US" sz="1800" b="1" dirty="0"/>
              <a:t>notes section</a:t>
            </a:r>
            <a:r>
              <a:rPr lang="en-US" sz="1800" dirty="0"/>
              <a:t> </a:t>
            </a:r>
            <a:r>
              <a:rPr lang="en-US" sz="1800" dirty="0" smtClean="0"/>
              <a:t>below.</a:t>
            </a:r>
            <a:endParaRPr lang="en-US" sz="1800" dirty="0"/>
          </a:p>
          <a:p>
            <a:endParaRPr lang="en-US" sz="1800" dirty="0"/>
          </a:p>
          <a:p>
            <a:r>
              <a:rPr lang="en-US" sz="1800" dirty="0" smtClean="0"/>
              <a:t>If </a:t>
            </a:r>
            <a:r>
              <a:rPr lang="en-US" sz="1800" dirty="0"/>
              <a:t>you use a border for your images include it on all photographs to keep your presentation </a:t>
            </a:r>
            <a:r>
              <a:rPr lang="en-US" sz="1800" b="1" dirty="0"/>
              <a:t>consistent</a:t>
            </a:r>
            <a:r>
              <a:rPr lang="en-US" sz="1800" dirty="0" smtClean="0"/>
              <a:t>.</a:t>
            </a:r>
          </a:p>
          <a:p>
            <a:endParaRPr lang="en-US" sz="1800" dirty="0"/>
          </a:p>
          <a:p>
            <a:r>
              <a:rPr lang="en-US" sz="1800" dirty="0" smtClean="0"/>
              <a:t>Background </a:t>
            </a:r>
            <a:r>
              <a:rPr lang="en-US" sz="1800" dirty="0"/>
              <a:t>images are </a:t>
            </a:r>
            <a:r>
              <a:rPr lang="en-US" sz="1800" b="1" dirty="0"/>
              <a:t>discouraged</a:t>
            </a:r>
            <a:r>
              <a:rPr lang="en-US" sz="1800" dirty="0"/>
              <a:t>. </a:t>
            </a:r>
            <a:r>
              <a:rPr lang="en-US" sz="1800" dirty="0" smtClean="0"/>
              <a:t>If </a:t>
            </a:r>
            <a:r>
              <a:rPr lang="en-US" sz="1800" dirty="0"/>
              <a:t>you use one, make sure that your text remains </a:t>
            </a:r>
            <a:r>
              <a:rPr lang="en-US" sz="1800" b="1" dirty="0"/>
              <a:t>clear</a:t>
            </a:r>
            <a:r>
              <a:rPr lang="en-US" sz="1800" dirty="0"/>
              <a:t> and </a:t>
            </a:r>
            <a:r>
              <a:rPr lang="en-US" sz="1800" b="1" dirty="0"/>
              <a:t>legible</a:t>
            </a:r>
            <a:r>
              <a:rPr lang="en-US" sz="1800" dirty="0" smtClean="0"/>
              <a:t>.</a:t>
            </a:r>
            <a:endParaRPr lang="en-US" sz="1800" dirty="0"/>
          </a:p>
        </p:txBody>
      </p:sp>
      <p:sp>
        <p:nvSpPr>
          <p:cNvPr id="7" name="Text Placeholder 5"/>
          <p:cNvSpPr>
            <a:spLocks noGrp="1"/>
          </p:cNvSpPr>
          <p:nvPr>
            <p:ph type="body" sz="quarter" idx="11"/>
          </p:nvPr>
        </p:nvSpPr>
        <p:spPr>
          <a:xfrm>
            <a:off x="7186218" y="1369096"/>
            <a:ext cx="3941853" cy="2717129"/>
          </a:xfrm>
        </p:spPr>
        <p:txBody>
          <a:bodyPr>
            <a:normAutofit/>
          </a:bodyPr>
          <a:lstStyle/>
          <a:p>
            <a:r>
              <a:rPr lang="en-US" sz="1800" dirty="0"/>
              <a:t>Obtain a </a:t>
            </a:r>
            <a:r>
              <a:rPr lang="en-US" sz="1800" b="1" dirty="0"/>
              <a:t>media release form</a:t>
            </a:r>
            <a:r>
              <a:rPr lang="en-US" sz="1800" dirty="0"/>
              <a:t> from all people in photos that your team has taken</a:t>
            </a:r>
            <a:r>
              <a:rPr lang="en-US" sz="1800" dirty="0" smtClean="0"/>
              <a:t>!</a:t>
            </a:r>
          </a:p>
          <a:p>
            <a:endParaRPr lang="en-US" sz="1800" dirty="0"/>
          </a:p>
          <a:p>
            <a:r>
              <a:rPr lang="en-US" sz="1800" dirty="0"/>
              <a:t>All image sources should be </a:t>
            </a:r>
            <a:r>
              <a:rPr lang="en-US" sz="1800" b="1" dirty="0"/>
              <a:t>cited using a consistent format </a:t>
            </a:r>
            <a:r>
              <a:rPr lang="en-US" sz="1800" dirty="0"/>
              <a:t>and should be </a:t>
            </a:r>
            <a:r>
              <a:rPr lang="en-US" sz="1800" b="1" dirty="0"/>
              <a:t>visible</a:t>
            </a:r>
            <a:r>
              <a:rPr lang="en-US" sz="1800" dirty="0"/>
              <a:t> on the slide (see slides </a:t>
            </a:r>
            <a:r>
              <a:rPr lang="en-US" sz="1800" dirty="0" smtClean="0"/>
              <a:t>3</a:t>
            </a:r>
            <a:r>
              <a:rPr lang="en-US" sz="1800" dirty="0"/>
              <a:t>, </a:t>
            </a:r>
            <a:r>
              <a:rPr lang="en-US" sz="1800" dirty="0" smtClean="0"/>
              <a:t>4, and 5).</a:t>
            </a:r>
            <a:endParaRPr lang="en-US" sz="1800" dirty="0"/>
          </a:p>
        </p:txBody>
      </p:sp>
      <p:sp>
        <p:nvSpPr>
          <p:cNvPr id="8" name="Text Placeholder 2"/>
          <p:cNvSpPr>
            <a:spLocks noGrp="1"/>
          </p:cNvSpPr>
          <p:nvPr>
            <p:ph type="body" sz="quarter" idx="16"/>
          </p:nvPr>
        </p:nvSpPr>
        <p:spPr>
          <a:xfrm>
            <a:off x="666952" y="5196473"/>
            <a:ext cx="10934497" cy="993946"/>
          </a:xfrm>
          <a:ln w="12700">
            <a:noFill/>
          </a:ln>
        </p:spPr>
        <p:txBody>
          <a:bodyPr>
            <a:normAutofit/>
          </a:bodyPr>
          <a:lstStyle/>
          <a:p>
            <a:r>
              <a:rPr lang="en-US" sz="1800" i="1" dirty="0"/>
              <a:t>You may </a:t>
            </a:r>
            <a:r>
              <a:rPr lang="en-US" sz="1800" b="1" i="1" dirty="0"/>
              <a:t>only</a:t>
            </a:r>
            <a:r>
              <a:rPr lang="en-US" sz="1800" i="1" dirty="0"/>
              <a:t> use images taken by your team, provided by your partners (as long as you have permission from them), from a Federal Agency, from the new DEVELOP stock imagery collection on DEVELOP’s Flickr page, or Creative Commons images.</a:t>
            </a:r>
          </a:p>
        </p:txBody>
      </p:sp>
    </p:spTree>
    <p:extLst>
      <p:ext uri="{BB962C8B-B14F-4D97-AF65-F5344CB8AC3E}">
        <p14:creationId xmlns:p14="http://schemas.microsoft.com/office/powerpoint/2010/main" val="20762165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8" name="Text Placeholder 1"/>
          <p:cNvSpPr txBox="1">
            <a:spLocks/>
          </p:cNvSpPr>
          <p:nvPr/>
        </p:nvSpPr>
        <p:spPr>
          <a:xfrm>
            <a:off x="1749653" y="2241577"/>
            <a:ext cx="8293608" cy="18125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List </a:t>
            </a:r>
            <a:r>
              <a:rPr lang="en-US" b="1" dirty="0" smtClean="0"/>
              <a:t>advisors</a:t>
            </a:r>
            <a:r>
              <a:rPr lang="en-US" dirty="0" smtClean="0"/>
              <a:t>, </a:t>
            </a:r>
            <a:r>
              <a:rPr lang="en-US" b="1" dirty="0" smtClean="0"/>
              <a:t>partners</a:t>
            </a:r>
            <a:r>
              <a:rPr lang="en-US" dirty="0" smtClean="0"/>
              <a:t>, and </a:t>
            </a:r>
            <a:r>
              <a:rPr lang="en-US" b="1" dirty="0" smtClean="0"/>
              <a:t>others</a:t>
            </a:r>
            <a:r>
              <a:rPr lang="en-US" dirty="0" smtClean="0"/>
              <a:t> who have contributed in any way to the project.</a:t>
            </a:r>
          </a:p>
          <a:p>
            <a:r>
              <a:rPr lang="en-US" dirty="0" smtClean="0"/>
              <a:t>If your project is a multi-term one, acknowledge </a:t>
            </a:r>
            <a:r>
              <a:rPr lang="en-US" b="1" dirty="0" smtClean="0"/>
              <a:t>past contributors</a:t>
            </a:r>
            <a:r>
              <a:rPr lang="en-US" dirty="0" smtClean="0"/>
              <a:t>.</a:t>
            </a:r>
          </a:p>
          <a:p>
            <a:r>
              <a:rPr lang="en-US" b="1" dirty="0" smtClean="0"/>
              <a:t>Choose one </a:t>
            </a:r>
            <a:r>
              <a:rPr lang="en-US" dirty="0" smtClean="0"/>
              <a:t>of the two following slides as an acknowledgements page.  Feel free to </a:t>
            </a:r>
            <a:r>
              <a:rPr lang="en-US" b="1" dirty="0" smtClean="0"/>
              <a:t>modify</a:t>
            </a:r>
            <a:r>
              <a:rPr lang="en-US" dirty="0" smtClean="0"/>
              <a:t> them as needed to fit your content.</a:t>
            </a:r>
            <a:endParaRPr lang="en-US" dirty="0"/>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a:p>
        </p:txBody>
      </p:sp>
      <p:sp>
        <p:nvSpPr>
          <p:cNvPr id="8" name="Text Placeholder 7"/>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Tips slide</a:t>
            </a:r>
            <a:endParaRPr lang="en-US" dirty="0"/>
          </a:p>
        </p:txBody>
      </p:sp>
      <p:sp>
        <p:nvSpPr>
          <p:cNvPr id="4" name="Text Placeholder 3"/>
          <p:cNvSpPr>
            <a:spLocks noGrp="1"/>
          </p:cNvSpPr>
          <p:nvPr>
            <p:ph type="body" sz="half" idx="2"/>
          </p:nvPr>
        </p:nvSpPr>
        <p:spPr>
          <a:xfrm>
            <a:off x="1000125" y="1185059"/>
            <a:ext cx="10233148" cy="5183851"/>
          </a:xfrm>
        </p:spPr>
        <p:txBody>
          <a:bodyPr>
            <a:normAutofit/>
          </a:bodyPr>
          <a:lstStyle/>
          <a:p>
            <a:pPr marL="342900" indent="-342900">
              <a:spcAft>
                <a:spcPts val="600"/>
              </a:spcAft>
              <a:buClr>
                <a:srgbClr val="3289B4"/>
              </a:buClr>
              <a:buFont typeface="Wingdings 3" panose="05040102010807070707" pitchFamily="18" charset="2"/>
              <a:buChar char="}"/>
            </a:pPr>
            <a:r>
              <a:rPr lang="en-US" sz="2200" b="1" dirty="0" smtClean="0"/>
              <a:t>Font is always Century Gothic</a:t>
            </a:r>
          </a:p>
          <a:p>
            <a:pPr marL="342900" indent="-342900">
              <a:spcAft>
                <a:spcPts val="600"/>
              </a:spcAft>
              <a:buClr>
                <a:srgbClr val="3289B4"/>
              </a:buClr>
              <a:buFont typeface="Wingdings 3" panose="05040102010807070707" pitchFamily="18" charset="2"/>
              <a:buChar char="}"/>
            </a:pPr>
            <a:r>
              <a:rPr lang="en-US" sz="2200" dirty="0" smtClean="0"/>
              <a:t>Font color is Black, Text 1, lighter 25%</a:t>
            </a:r>
          </a:p>
          <a:p>
            <a:pPr>
              <a:spcAft>
                <a:spcPts val="600"/>
              </a:spcAft>
              <a:buClr>
                <a:srgbClr val="3289B4"/>
              </a:buClr>
            </a:pPr>
            <a:r>
              <a:rPr lang="en-US" sz="2200" dirty="0"/>
              <a:t>	</a:t>
            </a:r>
            <a:r>
              <a:rPr lang="en-US" sz="2200" dirty="0" smtClean="0"/>
              <a:t>NOT </a:t>
            </a:r>
            <a:r>
              <a:rPr lang="en-US" sz="2200" b="1" dirty="0" smtClean="0">
                <a:solidFill>
                  <a:schemeClr val="tx1"/>
                </a:solidFill>
              </a:rPr>
              <a:t>black</a:t>
            </a:r>
            <a:r>
              <a:rPr lang="en-US" sz="2200" b="1" dirty="0" smtClean="0"/>
              <a:t> </a:t>
            </a:r>
          </a:p>
          <a:p>
            <a:pPr marL="342900" indent="-342900">
              <a:buClr>
                <a:srgbClr val="3289B4"/>
              </a:buClr>
              <a:buFont typeface="Wingdings 3" panose="05040102010807070707" pitchFamily="18" charset="2"/>
              <a:buChar char="}"/>
            </a:pPr>
            <a:r>
              <a:rPr lang="en-US" sz="2200" dirty="0" smtClean="0"/>
              <a:t>This is the standard DEVELOP bullet style</a:t>
            </a:r>
          </a:p>
          <a:p>
            <a:pPr marL="342900" indent="-342900">
              <a:buClr>
                <a:srgbClr val="3289B4"/>
              </a:buClr>
              <a:buFont typeface="Wingdings 3" panose="05040102010807070707" pitchFamily="18" charset="2"/>
              <a:buChar char="}"/>
            </a:pPr>
            <a:endParaRPr lang="en-US" sz="2200" dirty="0"/>
          </a:p>
          <a:p>
            <a:pPr marL="342900" indent="-342900">
              <a:buClr>
                <a:srgbClr val="3289B4"/>
              </a:buClr>
              <a:buFont typeface="Wingdings 3" panose="05040102010807070707" pitchFamily="18" charset="2"/>
              <a:buChar char="}"/>
            </a:pPr>
            <a:r>
              <a:rPr lang="en-US" sz="2200" dirty="0" smtClean="0"/>
              <a:t>Generally, headers are 32-48 point</a:t>
            </a:r>
          </a:p>
          <a:p>
            <a:pPr marL="342900" indent="-342900">
              <a:buClr>
                <a:srgbClr val="3289B4"/>
              </a:buClr>
              <a:buFont typeface="Wingdings 3" panose="05040102010807070707" pitchFamily="18" charset="2"/>
              <a:buChar char="}"/>
            </a:pPr>
            <a:r>
              <a:rPr lang="en-US" sz="2200" dirty="0" smtClean="0"/>
              <a:t>Body copy should be at least 20 point, depending on slide formatting</a:t>
            </a:r>
          </a:p>
          <a:p>
            <a:pPr>
              <a:buClr>
                <a:srgbClr val="3289B4"/>
              </a:buClr>
            </a:pPr>
            <a:r>
              <a:rPr lang="en-US" dirty="0"/>
              <a:t>	</a:t>
            </a:r>
            <a:r>
              <a:rPr lang="en-US" sz="1800" dirty="0" smtClean="0"/>
              <a:t>Do not go below 14 point type</a:t>
            </a:r>
          </a:p>
          <a:p>
            <a:pPr>
              <a:buClr>
                <a:srgbClr val="3289B4"/>
              </a:buClr>
            </a:pPr>
            <a:r>
              <a:rPr lang="en-US" sz="1800" dirty="0"/>
              <a:t>	</a:t>
            </a:r>
            <a:r>
              <a:rPr lang="en-US" sz="1200" dirty="0" smtClean="0"/>
              <a:t>Here’s why</a:t>
            </a:r>
          </a:p>
          <a:p>
            <a:pPr marL="342900" indent="-342900">
              <a:buClr>
                <a:srgbClr val="3289B4"/>
              </a:buClr>
              <a:buFont typeface="Wingdings 3" panose="05040102010807070707" pitchFamily="18" charset="2"/>
              <a:buChar char="}"/>
            </a:pPr>
            <a:r>
              <a:rPr lang="en-US" sz="2200" dirty="0" smtClean="0"/>
              <a:t>Maximize the size of any images, figures, and graphs to fill up the slide</a:t>
            </a:r>
          </a:p>
          <a:p>
            <a:pPr lvl="1">
              <a:buClr>
                <a:srgbClr val="3289B4"/>
              </a:buClr>
            </a:pPr>
            <a:endParaRPr lang="en-US" sz="1600" dirty="0"/>
          </a:p>
        </p:txBody>
      </p:sp>
      <p:pic>
        <p:nvPicPr>
          <p:cNvPr id="5" name="Picture 4"/>
          <p:cNvPicPr>
            <a:picLocks noChangeAspect="1"/>
          </p:cNvPicPr>
          <p:nvPr/>
        </p:nvPicPr>
        <p:blipFill rotWithShape="1">
          <a:blip r:embed="rId2"/>
          <a:srcRect l="72635" t="10957" r="22096" b="71407"/>
          <a:stretch/>
        </p:blipFill>
        <p:spPr>
          <a:xfrm>
            <a:off x="6706067" y="1169235"/>
            <a:ext cx="1167551" cy="1318787"/>
          </a:xfrm>
          <a:prstGeom prst="rect">
            <a:avLst/>
          </a:prstGeom>
        </p:spPr>
      </p:pic>
      <p:sp>
        <p:nvSpPr>
          <p:cNvPr id="7" name="TextBox 6"/>
          <p:cNvSpPr txBox="1"/>
          <p:nvPr/>
        </p:nvSpPr>
        <p:spPr>
          <a:xfrm>
            <a:off x="2000637" y="2978332"/>
            <a:ext cx="1334814" cy="369332"/>
          </a:xfrm>
          <a:prstGeom prst="rect">
            <a:avLst/>
          </a:prstGeom>
          <a:noFill/>
        </p:spPr>
        <p:txBody>
          <a:bodyPr wrap="square" rtlCol="0">
            <a:spAutoFit/>
          </a:bodyPr>
          <a:lstStyle/>
          <a:p>
            <a:pPr marL="285750" indent="-285750">
              <a:buClr>
                <a:srgbClr val="3289B4"/>
              </a:buClr>
              <a:buFont typeface="Century Gothic" panose="020B0502020202020204" pitchFamily="34" charset="0"/>
              <a:buChar char="►"/>
            </a:pPr>
            <a:r>
              <a:rPr lang="en-US" dirty="0" smtClean="0">
                <a:solidFill>
                  <a:schemeClr val="tx1">
                    <a:lumMod val="75000"/>
                    <a:lumOff val="25000"/>
                  </a:schemeClr>
                </a:solidFill>
              </a:rPr>
              <a:t>Not this</a:t>
            </a:r>
          </a:p>
        </p:txBody>
      </p:sp>
      <p:sp>
        <p:nvSpPr>
          <p:cNvPr id="8" name="TextBox 7"/>
          <p:cNvSpPr txBox="1"/>
          <p:nvPr/>
        </p:nvSpPr>
        <p:spPr>
          <a:xfrm>
            <a:off x="3320053" y="2978332"/>
            <a:ext cx="1334814" cy="369332"/>
          </a:xfrm>
          <a:prstGeom prst="rect">
            <a:avLst/>
          </a:prstGeom>
          <a:noFill/>
        </p:spPr>
        <p:txBody>
          <a:bodyPr wrap="square" rtlCol="0">
            <a:spAutoFit/>
          </a:bodyPr>
          <a:lstStyle/>
          <a:p>
            <a:pPr marL="285750" indent="-285750">
              <a:buClr>
                <a:srgbClr val="3289B4"/>
              </a:buClr>
              <a:buFont typeface="Wingdings" panose="05000000000000000000" pitchFamily="2" charset="2"/>
              <a:buChar char="Ø"/>
            </a:pPr>
            <a:r>
              <a:rPr lang="en-US" dirty="0" smtClean="0">
                <a:solidFill>
                  <a:schemeClr val="tx1">
                    <a:lumMod val="75000"/>
                    <a:lumOff val="25000"/>
                  </a:schemeClr>
                </a:solidFill>
              </a:rPr>
              <a:t>or this</a:t>
            </a:r>
          </a:p>
        </p:txBody>
      </p:sp>
      <p:sp>
        <p:nvSpPr>
          <p:cNvPr id="9" name="TextBox 8"/>
          <p:cNvSpPr txBox="1"/>
          <p:nvPr/>
        </p:nvSpPr>
        <p:spPr>
          <a:xfrm>
            <a:off x="4448076" y="2978332"/>
            <a:ext cx="1334814" cy="369332"/>
          </a:xfrm>
          <a:prstGeom prst="rect">
            <a:avLst/>
          </a:prstGeom>
          <a:noFill/>
        </p:spPr>
        <p:txBody>
          <a:bodyPr wrap="square" rtlCol="0">
            <a:spAutoFit/>
          </a:bodyPr>
          <a:lstStyle/>
          <a:p>
            <a:pPr marL="285750" indent="-285750">
              <a:buClr>
                <a:srgbClr val="3289B4"/>
              </a:buClr>
              <a:buFont typeface="Arial" panose="020B0604020202020204" pitchFamily="34" charset="0"/>
              <a:buChar char="•"/>
            </a:pPr>
            <a:r>
              <a:rPr lang="en-US" dirty="0" smtClean="0">
                <a:solidFill>
                  <a:schemeClr val="tx1">
                    <a:lumMod val="75000"/>
                    <a:lumOff val="25000"/>
                  </a:schemeClr>
                </a:solidFill>
              </a:rPr>
              <a:t>or this</a:t>
            </a:r>
          </a:p>
        </p:txBody>
      </p:sp>
      <p:sp>
        <p:nvSpPr>
          <p:cNvPr id="10" name="TextBox 9"/>
          <p:cNvSpPr txBox="1"/>
          <p:nvPr/>
        </p:nvSpPr>
        <p:spPr>
          <a:xfrm>
            <a:off x="8197706" y="2663287"/>
            <a:ext cx="3035567" cy="584775"/>
          </a:xfrm>
          <a:prstGeom prst="rect">
            <a:avLst/>
          </a:prstGeom>
          <a:noFill/>
        </p:spPr>
        <p:txBody>
          <a:bodyPr wrap="square" rtlCol="0">
            <a:spAutoFit/>
          </a:bodyPr>
          <a:lstStyle/>
          <a:p>
            <a:r>
              <a:rPr lang="en-US" sz="1600" b="1" dirty="0" smtClean="0">
                <a:solidFill>
                  <a:schemeClr val="tx1">
                    <a:lumMod val="75000"/>
                    <a:lumOff val="25000"/>
                  </a:schemeClr>
                </a:solidFill>
              </a:rPr>
              <a:t>*Hint </a:t>
            </a:r>
            <a:r>
              <a:rPr lang="en-US" sz="1600" dirty="0" smtClean="0">
                <a:solidFill>
                  <a:schemeClr val="tx1">
                    <a:lumMod val="75000"/>
                    <a:lumOff val="25000"/>
                  </a:schemeClr>
                </a:solidFill>
              </a:rPr>
              <a:t>- it’s a symbol under the Wingdings </a:t>
            </a:r>
            <a:r>
              <a:rPr lang="en-US" sz="1600" dirty="0">
                <a:solidFill>
                  <a:schemeClr val="tx1">
                    <a:lumMod val="75000"/>
                    <a:lumOff val="25000"/>
                  </a:schemeClr>
                </a:solidFill>
              </a:rPr>
              <a:t>3 </a:t>
            </a:r>
            <a:r>
              <a:rPr lang="en-US" sz="1600" dirty="0" smtClean="0">
                <a:solidFill>
                  <a:schemeClr val="tx1">
                    <a:lumMod val="75000"/>
                    <a:lumOff val="25000"/>
                  </a:schemeClr>
                </a:solidFill>
              </a:rPr>
              <a:t>font</a:t>
            </a:r>
          </a:p>
        </p:txBody>
      </p:sp>
    </p:spTree>
    <p:extLst>
      <p:ext uri="{BB962C8B-B14F-4D97-AF65-F5344CB8AC3E}">
        <p14:creationId xmlns:p14="http://schemas.microsoft.com/office/powerpoint/2010/main" val="876608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Components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p:pic>
      <p:sp>
        <p:nvSpPr>
          <p:cNvPr id="6" name="Text Placeholder 5"/>
          <p:cNvSpPr>
            <a:spLocks noGrp="1"/>
          </p:cNvSpPr>
          <p:nvPr>
            <p:ph type="body" sz="half" idx="2"/>
          </p:nvPr>
        </p:nvSpPr>
        <p:spPr>
          <a:xfrm>
            <a:off x="1000125" y="1019050"/>
            <a:ext cx="3743997" cy="4737781"/>
          </a:xfrm>
        </p:spPr>
        <p:txBody>
          <a:bodyPr>
            <a:normAutofit/>
          </a:bodyPr>
          <a:lstStyle/>
          <a:p>
            <a:pPr marL="342900" indent="-342900">
              <a:spcBef>
                <a:spcPts val="200"/>
              </a:spcBef>
              <a:buClr>
                <a:srgbClr val="3289B4"/>
              </a:buClr>
              <a:buFont typeface="Webdings" panose="05030102010509060703" pitchFamily="18" charset="2"/>
              <a:buChar char="4"/>
            </a:pPr>
            <a:r>
              <a:rPr lang="en-US" dirty="0"/>
              <a:t>Study area</a:t>
            </a:r>
          </a:p>
          <a:p>
            <a:pPr marL="342900" indent="-342900">
              <a:spcBef>
                <a:spcPts val="200"/>
              </a:spcBef>
              <a:buClr>
                <a:srgbClr val="3289B4"/>
              </a:buClr>
              <a:buFont typeface="Webdings" panose="05030102010509060703" pitchFamily="18" charset="2"/>
              <a:buChar char="4"/>
            </a:pPr>
            <a:r>
              <a:rPr lang="en-US" dirty="0"/>
              <a:t>Study period</a:t>
            </a:r>
          </a:p>
          <a:p>
            <a:pPr marL="342900" indent="-342900">
              <a:spcBef>
                <a:spcPts val="200"/>
              </a:spcBef>
              <a:buClr>
                <a:srgbClr val="3289B4"/>
              </a:buClr>
              <a:buFont typeface="Webdings" panose="05030102010509060703" pitchFamily="18" charset="2"/>
              <a:buChar char="4"/>
            </a:pPr>
            <a:r>
              <a:rPr lang="en-US" dirty="0" smtClean="0"/>
              <a:t>Objectives</a:t>
            </a:r>
          </a:p>
          <a:p>
            <a:pPr marL="342900" indent="-342900">
              <a:spcBef>
                <a:spcPts val="200"/>
              </a:spcBef>
              <a:buClr>
                <a:srgbClr val="3289B4"/>
              </a:buClr>
              <a:buFont typeface="Webdings" panose="05030102010509060703" pitchFamily="18" charset="2"/>
              <a:buChar char="4"/>
            </a:pPr>
            <a:r>
              <a:rPr lang="en-US" dirty="0" smtClean="0"/>
              <a:t>Partners</a:t>
            </a:r>
            <a:endParaRPr lang="en-US" dirty="0"/>
          </a:p>
          <a:p>
            <a:pPr marL="342900" indent="-342900">
              <a:spcBef>
                <a:spcPts val="200"/>
              </a:spcBef>
              <a:buClr>
                <a:srgbClr val="3289B4"/>
              </a:buClr>
              <a:buFont typeface="Webdings" panose="05030102010509060703" pitchFamily="18" charset="2"/>
              <a:buChar char="4"/>
            </a:pPr>
            <a:r>
              <a:rPr lang="en-US" dirty="0"/>
              <a:t>Community concerns</a:t>
            </a:r>
          </a:p>
          <a:p>
            <a:pPr marL="342900" indent="-342900">
              <a:spcBef>
                <a:spcPts val="200"/>
              </a:spcBef>
              <a:buClr>
                <a:srgbClr val="3289B4"/>
              </a:buClr>
              <a:buFont typeface="Webdings" panose="05030102010509060703" pitchFamily="18" charset="2"/>
              <a:buChar char="4"/>
            </a:pPr>
            <a:r>
              <a:rPr lang="en-US" dirty="0"/>
              <a:t>NASA satellites/sensors used</a:t>
            </a:r>
          </a:p>
          <a:p>
            <a:pPr marL="342900" indent="-342900">
              <a:spcBef>
                <a:spcPts val="200"/>
              </a:spcBef>
              <a:buClr>
                <a:srgbClr val="3289B4"/>
              </a:buClr>
              <a:buFont typeface="Webdings" panose="05030102010509060703" pitchFamily="18" charset="2"/>
              <a:buChar char="4"/>
            </a:pPr>
            <a:r>
              <a:rPr lang="en-US" dirty="0"/>
              <a:t>Methodology</a:t>
            </a:r>
          </a:p>
          <a:p>
            <a:pPr marL="342900" indent="-342900">
              <a:spcBef>
                <a:spcPts val="200"/>
              </a:spcBef>
              <a:buClr>
                <a:srgbClr val="3289B4"/>
              </a:buClr>
              <a:buFont typeface="Webdings" panose="05030102010509060703" pitchFamily="18" charset="2"/>
              <a:buChar char="4"/>
            </a:pPr>
            <a:r>
              <a:rPr lang="en-US" dirty="0"/>
              <a:t>Results</a:t>
            </a:r>
          </a:p>
          <a:p>
            <a:pPr marL="342900" indent="-342900">
              <a:spcBef>
                <a:spcPts val="200"/>
              </a:spcBef>
              <a:buClr>
                <a:srgbClr val="3289B4"/>
              </a:buClr>
              <a:buFont typeface="Webdings" panose="05030102010509060703" pitchFamily="18" charset="2"/>
              <a:buChar char="4"/>
            </a:pPr>
            <a:r>
              <a:rPr lang="en-US" dirty="0"/>
              <a:t>Conclusions</a:t>
            </a:r>
          </a:p>
          <a:p>
            <a:pPr marL="342900" indent="-342900">
              <a:spcBef>
                <a:spcPts val="200"/>
              </a:spcBef>
              <a:buClr>
                <a:srgbClr val="3289B4"/>
              </a:buClr>
              <a:buFont typeface="Webdings" panose="05030102010509060703" pitchFamily="18" charset="2"/>
              <a:buChar char="4"/>
            </a:pPr>
            <a:r>
              <a:rPr lang="en-US" dirty="0"/>
              <a:t>Errors &amp; uncertainties</a:t>
            </a:r>
          </a:p>
          <a:p>
            <a:pPr marL="342900" indent="-342900">
              <a:spcBef>
                <a:spcPts val="200"/>
              </a:spcBef>
              <a:buClr>
                <a:srgbClr val="3289B4"/>
              </a:buClr>
              <a:buFont typeface="Webdings" panose="05030102010509060703" pitchFamily="18" charset="2"/>
              <a:buChar char="4"/>
            </a:pPr>
            <a:r>
              <a:rPr lang="en-US" dirty="0"/>
              <a:t>Future work</a:t>
            </a:r>
          </a:p>
          <a:p>
            <a:pPr marL="342900" indent="-342900">
              <a:spcBef>
                <a:spcPts val="200"/>
              </a:spcBef>
              <a:buClr>
                <a:srgbClr val="3289B4"/>
              </a:buClr>
              <a:buFont typeface="Webdings" panose="05030102010509060703" pitchFamily="18" charset="2"/>
              <a:buChar char="4"/>
            </a:pPr>
            <a:r>
              <a:rPr lang="en-US" dirty="0"/>
              <a:t>Acknowledgements</a:t>
            </a:r>
          </a:p>
          <a:p>
            <a:pPr marL="342900" indent="-342900">
              <a:spcBef>
                <a:spcPts val="200"/>
              </a:spcBef>
              <a:buClr>
                <a:srgbClr val="3289B4"/>
              </a:buClr>
              <a:buFont typeface="Webdings" panose="05030102010509060703" pitchFamily="18" charset="2"/>
              <a:buChar char="4"/>
            </a:pPr>
            <a:r>
              <a:rPr lang="en-US" dirty="0"/>
              <a:t>Backup slides</a:t>
            </a:r>
          </a:p>
          <a:p>
            <a:pPr marL="342900" indent="-342900">
              <a:spcBef>
                <a:spcPts val="200"/>
              </a:spcBef>
              <a:buClr>
                <a:srgbClr val="3289B4"/>
              </a:buClr>
              <a:buFont typeface="Webdings" panose="05030102010509060703" pitchFamily="18" charset="2"/>
              <a:buChar char="4"/>
            </a:pPr>
            <a:r>
              <a:rPr lang="en-US" dirty="0"/>
              <a:t>Required Statement</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11" name="Text Placeholder 1"/>
          <p:cNvSpPr txBox="1">
            <a:spLocks/>
          </p:cNvSpPr>
          <p:nvPr/>
        </p:nvSpPr>
        <p:spPr>
          <a:xfrm>
            <a:off x="1000124" y="5771510"/>
            <a:ext cx="3743997" cy="90166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The slides provided in the template are just a starting point for teams.  Feel free to expand upon these topics, alter the headings, and change the order of the slides to fit your needs. An outline slide is NOT required.</a:t>
            </a:r>
          </a:p>
        </p:txBody>
      </p:sp>
      <p:sp>
        <p:nvSpPr>
          <p:cNvPr id="12" name="TextBox 11"/>
          <p:cNvSpPr txBox="1"/>
          <p:nvPr/>
        </p:nvSpPr>
        <p:spPr>
          <a:xfrm>
            <a:off x="8975979" y="1107113"/>
            <a:ext cx="2987040" cy="1384995"/>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Feel free to vary slide templates – </a:t>
            </a:r>
            <a:r>
              <a:rPr lang="en-US" sz="1200" i="1" dirty="0" smtClean="0">
                <a:solidFill>
                  <a:srgbClr val="FF0000"/>
                </a:solidFill>
              </a:rPr>
              <a:t>you don’t have to use only one!</a:t>
            </a:r>
            <a:r>
              <a:rPr lang="en-US" sz="1200" dirty="0" smtClean="0">
                <a:solidFill>
                  <a:srgbClr val="FF0000"/>
                </a:solidFill>
              </a:rPr>
              <a:t> </a:t>
            </a:r>
            <a:endParaRPr lang="en-US" sz="1200" dirty="0">
              <a:solidFill>
                <a:srgbClr val="FF0000"/>
              </a:solidFill>
            </a:endParaRPr>
          </a:p>
          <a:p>
            <a:endParaRPr lang="en-US" sz="1200" dirty="0" smtClean="0">
              <a:solidFill>
                <a:srgbClr val="FF0000"/>
              </a:solidFill>
            </a:endParaRPr>
          </a:p>
          <a:p>
            <a:r>
              <a:rPr lang="en-US" sz="1200" dirty="0" smtClean="0">
                <a:solidFill>
                  <a:srgbClr val="FF0000"/>
                </a:solidFill>
              </a:rPr>
              <a:t>See HOME Tab -&gt; Layout drop-down menu for layout options. </a:t>
            </a:r>
          </a:p>
          <a:p>
            <a:endParaRPr lang="en-US" sz="1200" dirty="0">
              <a:solidFill>
                <a:srgbClr val="FF0000"/>
              </a:solidFill>
            </a:endParaRPr>
          </a:p>
          <a:p>
            <a:r>
              <a:rPr lang="en-US" sz="1200" b="1" dirty="0">
                <a:solidFill>
                  <a:srgbClr val="FF0000"/>
                </a:solidFill>
              </a:rPr>
              <a:t>Delete this text box.</a:t>
            </a:r>
          </a:p>
        </p:txBody>
      </p:sp>
    </p:spTree>
    <p:extLst>
      <p:ext uri="{BB962C8B-B14F-4D97-AF65-F5344CB8AC3E}">
        <p14:creationId xmlns:p14="http://schemas.microsoft.com/office/powerpoint/2010/main" val="1422921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Components II</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a:xfrm>
            <a:off x="0" y="940207"/>
            <a:ext cx="7008813" cy="5880479"/>
          </a:xfrm>
        </p:spPr>
      </p:pic>
      <p:sp>
        <p:nvSpPr>
          <p:cNvPr id="6" name="Text Placeholder 5"/>
          <p:cNvSpPr>
            <a:spLocks noGrp="1"/>
          </p:cNvSpPr>
          <p:nvPr>
            <p:ph type="body" sz="half" idx="2"/>
          </p:nvPr>
        </p:nvSpPr>
        <p:spPr/>
        <p:txBody>
          <a:bodyPr/>
          <a:lstStyle/>
          <a:p>
            <a:r>
              <a:rPr lang="en-US" b="1" dirty="0"/>
              <a:t>Header text </a:t>
            </a:r>
            <a:r>
              <a:rPr lang="en-US" dirty="0"/>
              <a:t>point size should be between </a:t>
            </a:r>
            <a:r>
              <a:rPr lang="en-US" b="1" dirty="0" smtClean="0"/>
              <a:t>32 </a:t>
            </a:r>
            <a:r>
              <a:rPr lang="en-US" dirty="0" smtClean="0"/>
              <a:t>and </a:t>
            </a:r>
            <a:r>
              <a:rPr lang="en-US" b="1" dirty="0" smtClean="0"/>
              <a:t>48</a:t>
            </a:r>
            <a:r>
              <a:rPr lang="en-US" dirty="0" smtClean="0"/>
              <a:t> </a:t>
            </a:r>
            <a:r>
              <a:rPr lang="en-US" dirty="0"/>
              <a:t>on most slides.</a:t>
            </a:r>
          </a:p>
          <a:p>
            <a:r>
              <a:rPr lang="en-US" b="1" dirty="0"/>
              <a:t>Body text </a:t>
            </a:r>
            <a:r>
              <a:rPr lang="en-US" dirty="0"/>
              <a:t>point size should be at least </a:t>
            </a:r>
            <a:r>
              <a:rPr lang="en-US" b="1" dirty="0"/>
              <a:t>20</a:t>
            </a:r>
            <a:r>
              <a:rPr lang="en-US" dirty="0"/>
              <a:t>.</a:t>
            </a:r>
          </a:p>
          <a:p>
            <a:r>
              <a:rPr lang="en-US" b="1" dirty="0"/>
              <a:t>All other text </a:t>
            </a:r>
            <a:r>
              <a:rPr lang="en-US" dirty="0"/>
              <a:t>(captions, legend, image credits, </a:t>
            </a:r>
            <a:r>
              <a:rPr lang="en-US" dirty="0" err="1"/>
              <a:t>etc</a:t>
            </a:r>
            <a:r>
              <a:rPr lang="en-US" dirty="0"/>
              <a:t>)  should be at least </a:t>
            </a:r>
            <a:r>
              <a:rPr lang="en-US" b="1" dirty="0"/>
              <a:t>12</a:t>
            </a:r>
            <a:r>
              <a:rPr lang="en-US" dirty="0"/>
              <a:t>.</a:t>
            </a:r>
          </a:p>
          <a:p>
            <a:r>
              <a:rPr lang="en-US" b="1" dirty="0"/>
              <a:t>Use Century Gothic</a:t>
            </a:r>
            <a:r>
              <a:rPr lang="en-US" dirty="0"/>
              <a:t>.</a:t>
            </a:r>
          </a:p>
          <a:p>
            <a:r>
              <a:rPr lang="en-US" dirty="0"/>
              <a:t>Keep text to a </a:t>
            </a:r>
            <a:r>
              <a:rPr lang="en-US" b="1" dirty="0"/>
              <a:t>minimum</a:t>
            </a:r>
            <a:r>
              <a:rPr lang="en-US" dirty="0"/>
              <a:t>.</a:t>
            </a:r>
          </a:p>
          <a:p>
            <a:r>
              <a:rPr lang="en-US" dirty="0"/>
              <a:t>Try to use a </a:t>
            </a:r>
            <a:r>
              <a:rPr lang="en-US" b="1" dirty="0"/>
              <a:t>consistent font size</a:t>
            </a:r>
            <a:r>
              <a:rPr lang="en-US" dirty="0"/>
              <a:t> between slides.</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smtClean="0"/>
              <a:t>General Guidelines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29487" b="29487"/>
          <a:stretch>
            <a:fillRect/>
          </a:stretch>
        </p:blipFill>
        <p:spPr/>
      </p:pic>
      <p:sp>
        <p:nvSpPr>
          <p:cNvPr id="6" name="Text Placeholder 5"/>
          <p:cNvSpPr>
            <a:spLocks noGrp="1"/>
          </p:cNvSpPr>
          <p:nvPr>
            <p:ph type="body" sz="half" idx="2"/>
          </p:nvPr>
        </p:nvSpPr>
        <p:spPr/>
        <p:txBody>
          <a:bodyPr>
            <a:normAutofit/>
          </a:bodyPr>
          <a:lstStyle/>
          <a:p>
            <a:r>
              <a:rPr lang="en-US" dirty="0"/>
              <a:t>Include </a:t>
            </a:r>
            <a:r>
              <a:rPr lang="en-US" b="1" dirty="0"/>
              <a:t>speaker notes </a:t>
            </a:r>
            <a:r>
              <a:rPr lang="en-US" dirty="0"/>
              <a:t>for each slide (see below).</a:t>
            </a:r>
          </a:p>
          <a:p>
            <a:r>
              <a:rPr lang="en-US" dirty="0"/>
              <a:t>Include a </a:t>
            </a:r>
            <a:r>
              <a:rPr lang="en-US" b="1" dirty="0"/>
              <a:t>visual</a:t>
            </a:r>
            <a:r>
              <a:rPr lang="en-US" dirty="0"/>
              <a:t> on each slide, if possible.</a:t>
            </a:r>
          </a:p>
          <a:p>
            <a:r>
              <a:rPr lang="en-US" dirty="0"/>
              <a:t>Arrange content to </a:t>
            </a:r>
            <a:r>
              <a:rPr lang="en-US" b="1" dirty="0"/>
              <a:t>minimize</a:t>
            </a:r>
            <a:r>
              <a:rPr lang="en-US" dirty="0"/>
              <a:t> white space.</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833257" y="5107864"/>
            <a:ext cx="6400015" cy="1114212"/>
          </a:xfrm>
        </p:spPr>
        <p:txBody>
          <a:bodyPr/>
          <a:lstStyle/>
          <a:p>
            <a:r>
              <a:rPr lang="en-US" b="1" dirty="0"/>
              <a:t>US Federal logos only</a:t>
            </a:r>
            <a:r>
              <a:rPr lang="en-US" dirty="0"/>
              <a:t>.</a:t>
            </a:r>
          </a:p>
          <a:p>
            <a:r>
              <a:rPr lang="en-US" b="1" dirty="0"/>
              <a:t>No</a:t>
            </a:r>
            <a:r>
              <a:rPr lang="en-US" dirty="0"/>
              <a:t> state, NGO, local and or international government logos, or software logos. </a:t>
            </a:r>
          </a:p>
        </p:txBody>
      </p:sp>
      <p:sp>
        <p:nvSpPr>
          <p:cNvPr id="2" name="Text Placeholder 1"/>
          <p:cNvSpPr>
            <a:spLocks noGrp="1"/>
          </p:cNvSpPr>
          <p:nvPr>
            <p:ph type="body" sz="quarter" idx="15"/>
          </p:nvPr>
        </p:nvSpPr>
        <p:spPr>
          <a:xfrm>
            <a:off x="1000125" y="1167615"/>
            <a:ext cx="3393745" cy="1042733"/>
          </a:xfrm>
        </p:spPr>
        <p:txBody>
          <a:bodyPr>
            <a:normAutofit/>
          </a:bodyPr>
          <a:lstStyle/>
          <a:p>
            <a:r>
              <a:rPr lang="en-US" dirty="0" smtClean="0"/>
              <a:t>Maps</a:t>
            </a:r>
            <a:endParaRPr lang="en-US" dirty="0"/>
          </a:p>
        </p:txBody>
      </p:sp>
      <p:sp>
        <p:nvSpPr>
          <p:cNvPr id="3" name="Text Placeholder 2"/>
          <p:cNvSpPr>
            <a:spLocks noGrp="1"/>
          </p:cNvSpPr>
          <p:nvPr>
            <p:ph type="body" sz="quarter" idx="16"/>
          </p:nvPr>
        </p:nvSpPr>
        <p:spPr>
          <a:xfrm>
            <a:off x="4833257" y="1805048"/>
            <a:ext cx="6400015" cy="3302816"/>
          </a:xfrm>
        </p:spPr>
        <p:txBody>
          <a:bodyPr>
            <a:normAutofit/>
          </a:bodyPr>
          <a:lstStyle/>
          <a:p>
            <a:pPr indent="-228600" fontAlgn="base"/>
            <a:r>
              <a:rPr lang="en-US" dirty="0"/>
              <a:t>A </a:t>
            </a:r>
            <a:r>
              <a:rPr lang="en-US" b="1" dirty="0"/>
              <a:t>scale bar </a:t>
            </a:r>
            <a:r>
              <a:rPr lang="en-US" dirty="0"/>
              <a:t>is required for reference on all maps.</a:t>
            </a:r>
          </a:p>
          <a:p>
            <a:pPr indent="-228600" fontAlgn="base"/>
            <a:r>
              <a:rPr lang="en-US" dirty="0"/>
              <a:t>A North arrow is </a:t>
            </a:r>
            <a:r>
              <a:rPr lang="en-US" b="1" dirty="0"/>
              <a:t>suggested</a:t>
            </a:r>
            <a:r>
              <a:rPr lang="en-US" dirty="0"/>
              <a:t>. Otherwise all maps should be oriented such that North is the top of the slide.</a:t>
            </a:r>
          </a:p>
          <a:p>
            <a:r>
              <a:rPr lang="en-US" dirty="0"/>
              <a:t>Make sure all text is </a:t>
            </a:r>
            <a:r>
              <a:rPr lang="en-US" b="1" dirty="0"/>
              <a:t>legible</a:t>
            </a:r>
            <a:r>
              <a:rPr lang="en-US" dirty="0"/>
              <a:t> and add legends </a:t>
            </a:r>
            <a:r>
              <a:rPr lang="en-US" b="1" dirty="0"/>
              <a:t>separately</a:t>
            </a:r>
            <a:r>
              <a:rPr lang="en-US" dirty="0"/>
              <a:t> (so they can be moved or resized).</a:t>
            </a:r>
          </a:p>
          <a:p>
            <a:r>
              <a:rPr lang="en-US" b="1" dirty="0" smtClean="0"/>
              <a:t>Cite</a:t>
            </a:r>
            <a:r>
              <a:rPr lang="en-US" dirty="0" smtClean="0"/>
              <a:t> </a:t>
            </a:r>
            <a:r>
              <a:rPr lang="en-US" dirty="0"/>
              <a:t>base layer source in speaker notes.</a:t>
            </a:r>
          </a:p>
        </p:txBody>
      </p:sp>
      <p:sp>
        <p:nvSpPr>
          <p:cNvPr id="4" name="Text Placeholder 3"/>
          <p:cNvSpPr>
            <a:spLocks noGrp="1"/>
          </p:cNvSpPr>
          <p:nvPr>
            <p:ph type="body" sz="quarter" idx="17"/>
          </p:nvPr>
        </p:nvSpPr>
        <p:spPr>
          <a:xfrm>
            <a:off x="1000125" y="4472573"/>
            <a:ext cx="3393745" cy="1042733"/>
          </a:xfrm>
        </p:spPr>
        <p:txBody>
          <a:bodyPr>
            <a:normAutofit/>
          </a:bodyPr>
          <a:lstStyle/>
          <a:p>
            <a:r>
              <a:rPr lang="en-US" dirty="0" smtClean="0"/>
              <a:t>Logos</a:t>
            </a:r>
            <a:endParaRPr lang="en-US" dirty="0"/>
          </a:p>
        </p:txBody>
      </p:sp>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&amp; Logos</a:t>
            </a:r>
            <a:endParaRPr lang="en-US" dirty="0"/>
          </a:p>
        </p:txBody>
      </p:sp>
    </p:spTree>
    <p:extLst>
      <p:ext uri="{BB962C8B-B14F-4D97-AF65-F5344CB8AC3E}">
        <p14:creationId xmlns:p14="http://schemas.microsoft.com/office/powerpoint/2010/main" val="3927498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Backup Slides</a:t>
            </a:r>
            <a:endParaRPr lang="en-US" dirty="0"/>
          </a:p>
        </p:txBody>
      </p:sp>
      <p:sp>
        <p:nvSpPr>
          <p:cNvPr id="10" name="Text Placeholder 9"/>
          <p:cNvSpPr>
            <a:spLocks noGrp="1"/>
          </p:cNvSpPr>
          <p:nvPr>
            <p:ph type="body" sz="half" idx="2"/>
          </p:nvPr>
        </p:nvSpPr>
        <p:spPr/>
        <p:txBody>
          <a:bodyPr/>
          <a:lstStyle/>
          <a:p>
            <a:r>
              <a:rPr lang="en-US" dirty="0"/>
              <a:t>This slide can be used as a section transition, if needed for your presentation</a:t>
            </a:r>
            <a:r>
              <a:rPr lang="en-US" dirty="0" smtClean="0"/>
              <a:t>.</a:t>
            </a:r>
            <a:endParaRPr lang="en-US" dirty="0"/>
          </a:p>
        </p:txBody>
      </p:sp>
    </p:spTree>
    <p:extLst>
      <p:ext uri="{BB962C8B-B14F-4D97-AF65-F5344CB8AC3E}">
        <p14:creationId xmlns:p14="http://schemas.microsoft.com/office/powerpoint/2010/main" val="2693668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Figures, &amp; Graphs</a:t>
            </a:r>
            <a:endParaRPr lang="en-US" dirty="0"/>
          </a:p>
        </p:txBody>
      </p:sp>
      <p:sp>
        <p:nvSpPr>
          <p:cNvPr id="7" name="Text Placeholder 5"/>
          <p:cNvSpPr>
            <a:spLocks noGrp="1"/>
          </p:cNvSpPr>
          <p:nvPr>
            <p:ph type="body" sz="quarter" idx="11"/>
          </p:nvPr>
        </p:nvSpPr>
        <p:spPr>
          <a:xfrm>
            <a:off x="593924" y="1606323"/>
            <a:ext cx="3657600" cy="4689702"/>
          </a:xfrm>
        </p:spPr>
        <p:txBody>
          <a:bodyPr>
            <a:normAutofit lnSpcReduction="10000"/>
          </a:bodyPr>
          <a:lstStyle/>
          <a:p>
            <a:r>
              <a:rPr lang="en-US" dirty="0"/>
              <a:t>Keep all images and text boxes </a:t>
            </a:r>
            <a:r>
              <a:rPr lang="en-US" b="1" dirty="0"/>
              <a:t>editable</a:t>
            </a:r>
            <a:r>
              <a:rPr lang="en-US" dirty="0"/>
              <a:t>, including individual elements of </a:t>
            </a:r>
            <a:r>
              <a:rPr lang="en-US" dirty="0" smtClean="0"/>
              <a:t>flowcharts.</a:t>
            </a:r>
          </a:p>
          <a:p>
            <a:endParaRPr lang="en-US" dirty="0"/>
          </a:p>
          <a:p>
            <a:r>
              <a:rPr lang="en-US" b="1" dirty="0" smtClean="0"/>
              <a:t>Do not</a:t>
            </a:r>
            <a:r>
              <a:rPr lang="en-US" dirty="0" smtClean="0"/>
              <a:t> copy/paste graphs or flowcharts as images.</a:t>
            </a:r>
          </a:p>
          <a:p>
            <a:endParaRPr lang="en-US" b="1" dirty="0"/>
          </a:p>
          <a:p>
            <a:r>
              <a:rPr lang="en-US" dirty="0" smtClean="0"/>
              <a:t>Separate and editable legends and text makes resizing images quick and easy!</a:t>
            </a:r>
          </a:p>
          <a:p>
            <a:endParaRPr lang="en-US" dirty="0"/>
          </a:p>
          <a:p>
            <a:r>
              <a:rPr lang="en-US" dirty="0" smtClean="0"/>
              <a:t>See the examples on the following slides </a:t>
            </a:r>
            <a:r>
              <a:rPr lang="en-US" dirty="0" smtClean="0">
                <a:sym typeface="Wingdings" panose="05000000000000000000" pitchFamily="2" charset="2"/>
              </a:rPr>
              <a:t></a:t>
            </a:r>
            <a:endParaRPr lang="en-US" dirty="0"/>
          </a:p>
        </p:txBody>
      </p:sp>
      <p:grpSp>
        <p:nvGrpSpPr>
          <p:cNvPr id="15" name="Group 14"/>
          <p:cNvGrpSpPr/>
          <p:nvPr/>
        </p:nvGrpSpPr>
        <p:grpSpPr>
          <a:xfrm>
            <a:off x="4360115" y="1520598"/>
            <a:ext cx="7470475" cy="3876717"/>
            <a:chOff x="411243" y="824803"/>
            <a:chExt cx="10500378" cy="5975109"/>
          </a:xfrm>
        </p:grpSpPr>
        <p:sp>
          <p:nvSpPr>
            <p:cNvPr id="16" name="TextBox 15"/>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17" name="Shape 208"/>
            <p:cNvGrpSpPr/>
            <p:nvPr/>
          </p:nvGrpSpPr>
          <p:grpSpPr>
            <a:xfrm>
              <a:off x="1763484" y="1390893"/>
              <a:ext cx="9148137" cy="5218147"/>
              <a:chOff x="662848" y="1583058"/>
              <a:chExt cx="5394425" cy="3102607"/>
            </a:xfrm>
          </p:grpSpPr>
          <p:pic>
            <p:nvPicPr>
              <p:cNvPr id="35"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6"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latin typeface="Century Gothic"/>
                    <a:ea typeface="Century Gothic"/>
                    <a:cs typeface="Century Gothic"/>
                    <a:sym typeface="Century Gothic"/>
                  </a:rPr>
                  <a:t>Hurricane Katrina</a:t>
                </a:r>
                <a:endParaRPr lang="en-US" sz="1000" dirty="0">
                  <a:latin typeface="Century Gothic"/>
                  <a:ea typeface="Century Gothic"/>
                  <a:cs typeface="Century Gothic"/>
                  <a:sym typeface="Century Gothic"/>
                </a:endParaRPr>
              </a:p>
            </p:txBody>
          </p:sp>
        </p:grpSp>
        <p:sp>
          <p:nvSpPr>
            <p:cNvPr id="18"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latin typeface="Century Gothic"/>
                  <a:ea typeface="Century Gothic"/>
                  <a:cs typeface="Century Gothic"/>
                  <a:sym typeface="Century Gothic"/>
                </a:rPr>
                <a:t>Average Annual Mississippi Oyster Landings 2002 - 2015</a:t>
              </a:r>
            </a:p>
          </p:txBody>
        </p:sp>
        <p:sp>
          <p:nvSpPr>
            <p:cNvPr id="19"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Bonnet </a:t>
              </a:r>
              <a:r>
                <a:rPr lang="en-US" sz="1000" dirty="0" err="1">
                  <a:latin typeface="Century Gothic"/>
                  <a:ea typeface="Century Gothic"/>
                  <a:cs typeface="Century Gothic"/>
                  <a:sym typeface="Century Gothic"/>
                </a:rPr>
                <a:t>Carré</a:t>
              </a:r>
              <a:endParaRPr lang="en-US" sz="1000" dirty="0">
                <a:latin typeface="Century Gothic"/>
                <a:ea typeface="Century Gothic"/>
                <a:cs typeface="Century Gothic"/>
                <a:sym typeface="Century Gothic"/>
              </a:endParaRPr>
            </a:p>
          </p:txBody>
        </p:sp>
        <p:sp>
          <p:nvSpPr>
            <p:cNvPr id="20"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DWH Spill</a:t>
              </a:r>
              <a:endParaRPr lang="en-US" sz="1000" dirty="0">
                <a:latin typeface="Century Gothic"/>
                <a:ea typeface="Century Gothic"/>
                <a:cs typeface="Century Gothic"/>
                <a:sym typeface="Century Gothic"/>
              </a:endParaRPr>
            </a:p>
          </p:txBody>
        </p:sp>
        <p:sp>
          <p:nvSpPr>
            <p:cNvPr id="21" name="TextBox 20"/>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22" name="TextBox 21"/>
            <p:cNvSpPr txBox="1"/>
            <p:nvPr/>
          </p:nvSpPr>
          <p:spPr>
            <a:xfrm>
              <a:off x="734638" y="344322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23" name="TextBox 22"/>
            <p:cNvSpPr txBox="1"/>
            <p:nvPr/>
          </p:nvSpPr>
          <p:spPr>
            <a:xfrm>
              <a:off x="734638" y="397434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24" name="TextBox 23"/>
            <p:cNvSpPr txBox="1"/>
            <p:nvPr/>
          </p:nvSpPr>
          <p:spPr>
            <a:xfrm>
              <a:off x="734638" y="45054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25" name="TextBox 24"/>
            <p:cNvSpPr txBox="1"/>
            <p:nvPr/>
          </p:nvSpPr>
          <p:spPr>
            <a:xfrm>
              <a:off x="734638" y="50365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26" name="TextBox 25"/>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27" name="TextBox 26"/>
            <p:cNvSpPr txBox="1"/>
            <p:nvPr/>
          </p:nvSpPr>
          <p:spPr>
            <a:xfrm>
              <a:off x="734638" y="2912104"/>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28" name="TextBox 27"/>
            <p:cNvSpPr txBox="1"/>
            <p:nvPr/>
          </p:nvSpPr>
          <p:spPr>
            <a:xfrm>
              <a:off x="734638" y="23809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29" name="TextBox 28"/>
            <p:cNvSpPr txBox="1"/>
            <p:nvPr/>
          </p:nvSpPr>
          <p:spPr>
            <a:xfrm>
              <a:off x="734638" y="18498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30" name="TextBox 29"/>
            <p:cNvSpPr txBox="1"/>
            <p:nvPr/>
          </p:nvSpPr>
          <p:spPr>
            <a:xfrm>
              <a:off x="734638" y="1318743"/>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31" name="TextBox 30"/>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32"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3"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2019997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Good </a:t>
            </a:r>
            <a:endParaRPr lang="en-US" dirty="0"/>
          </a:p>
        </p:txBody>
      </p:sp>
      <p:sp>
        <p:nvSpPr>
          <p:cNvPr id="3" name="Text Placeholder 2"/>
          <p:cNvSpPr>
            <a:spLocks noGrp="1"/>
          </p:cNvSpPr>
          <p:nvPr>
            <p:ph type="body" sz="half" idx="2"/>
          </p:nvPr>
        </p:nvSpPr>
        <p:spPr>
          <a:xfrm>
            <a:off x="8505832" y="2444185"/>
            <a:ext cx="3369029" cy="2229990"/>
          </a:xfrm>
        </p:spPr>
        <p:txBody>
          <a:bodyPr/>
          <a:lstStyle/>
          <a:p>
            <a:pPr>
              <a:spcAft>
                <a:spcPts val="600"/>
              </a:spcAft>
              <a:buClr>
                <a:srgbClr val="3289B4"/>
              </a:buClr>
            </a:pPr>
            <a:r>
              <a:rPr lang="en-US" u="sng" dirty="0" smtClean="0"/>
              <a:t>Good Example</a:t>
            </a:r>
            <a:r>
              <a:rPr lang="en-US" dirty="0" smtClean="0"/>
              <a:t>:</a:t>
            </a:r>
          </a:p>
          <a:p>
            <a:pPr marL="342900" indent="-342900">
              <a:spcBef>
                <a:spcPts val="200"/>
              </a:spcBef>
              <a:spcAft>
                <a:spcPts val="600"/>
              </a:spcAft>
              <a:buClr>
                <a:srgbClr val="3289B4"/>
              </a:buClr>
              <a:buFont typeface="Webdings" panose="05030102010509060703" pitchFamily="18" charset="2"/>
              <a:buChar char="4"/>
            </a:pPr>
            <a:r>
              <a:rPr lang="en-US" dirty="0" smtClean="0"/>
              <a:t>All text is </a:t>
            </a:r>
            <a:r>
              <a:rPr lang="en-US" b="1" dirty="0" smtClean="0"/>
              <a:t>separate</a:t>
            </a:r>
            <a:r>
              <a:rPr lang="en-US" dirty="0" smtClean="0"/>
              <a:t> and </a:t>
            </a:r>
            <a:r>
              <a:rPr lang="en-US" b="1" dirty="0" smtClean="0"/>
              <a:t>editable</a:t>
            </a:r>
            <a:endParaRPr lang="en-US" b="1" dirty="0"/>
          </a:p>
          <a:p>
            <a:pPr marL="342900" indent="-342900">
              <a:spcBef>
                <a:spcPts val="200"/>
              </a:spcBef>
              <a:spcAft>
                <a:spcPts val="600"/>
              </a:spcAft>
              <a:buClr>
                <a:srgbClr val="3289B4"/>
              </a:buClr>
              <a:buFont typeface="Webdings" panose="05030102010509060703" pitchFamily="18" charset="2"/>
              <a:buChar char="4"/>
            </a:pPr>
            <a:r>
              <a:rPr lang="en-US" dirty="0" smtClean="0"/>
              <a:t>North arrow separate</a:t>
            </a:r>
          </a:p>
          <a:p>
            <a:pPr marL="342900" indent="-342900">
              <a:spcBef>
                <a:spcPts val="200"/>
              </a:spcBef>
              <a:spcAft>
                <a:spcPts val="600"/>
              </a:spcAft>
              <a:buClr>
                <a:srgbClr val="3289B4"/>
              </a:buClr>
              <a:buFont typeface="Webdings" panose="05030102010509060703" pitchFamily="18" charset="2"/>
              <a:buChar char="4"/>
            </a:pPr>
            <a:r>
              <a:rPr lang="en-US" dirty="0" smtClean="0"/>
              <a:t>Scale bar is NOT separate</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20" y="1257970"/>
            <a:ext cx="8251903" cy="5229650"/>
          </a:xfrm>
          <a:prstGeom prst="rect">
            <a:avLst/>
          </a:prstGeom>
        </p:spPr>
      </p:pic>
      <p:grpSp>
        <p:nvGrpSpPr>
          <p:cNvPr id="21" name="Group 20"/>
          <p:cNvGrpSpPr/>
          <p:nvPr/>
        </p:nvGrpSpPr>
        <p:grpSpPr>
          <a:xfrm>
            <a:off x="4828938" y="6017662"/>
            <a:ext cx="3511352" cy="420035"/>
            <a:chOff x="6578123" y="5725947"/>
            <a:chExt cx="3511352" cy="420035"/>
          </a:xfrm>
        </p:grpSpPr>
        <p:grpSp>
          <p:nvGrpSpPr>
            <p:cNvPr id="22" name="Group 21"/>
            <p:cNvGrpSpPr>
              <a:grpSpLocks noChangeAspect="1"/>
            </p:cNvGrpSpPr>
            <p:nvPr/>
          </p:nvGrpSpPr>
          <p:grpSpPr>
            <a:xfrm>
              <a:off x="6578123" y="5725947"/>
              <a:ext cx="3511352" cy="420035"/>
              <a:chOff x="5749603" y="4710253"/>
              <a:chExt cx="4100008" cy="490451"/>
            </a:xfrm>
          </p:grpSpPr>
          <p:sp>
            <p:nvSpPr>
              <p:cNvPr id="24" name="Rectangle 23"/>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23" name="TextBox 22"/>
            <p:cNvSpPr txBox="1"/>
            <p:nvPr/>
          </p:nvSpPr>
          <p:spPr>
            <a:xfrm>
              <a:off x="7011307" y="5821031"/>
              <a:ext cx="3072253" cy="250409"/>
            </a:xfrm>
            <a:prstGeom prst="rect">
              <a:avLst/>
            </a:prstGeom>
            <a:solidFill>
              <a:schemeClr val="bg1"/>
            </a:solidFill>
            <a:ln>
              <a:noFill/>
            </a:ln>
          </p:spPr>
          <p:txBody>
            <a:bodyPr wrap="square" rtlCol="0">
              <a:noAutofit/>
            </a:bodyPr>
            <a:lstStyle/>
            <a:p>
              <a:r>
                <a:rPr lang="en-US" sz="1150" dirty="0">
                  <a:solidFill>
                    <a:prstClr val="black"/>
                  </a:solidFill>
                  <a:latin typeface="Garamond" panose="02020404030301010803" pitchFamily="18" charset="0"/>
                </a:rPr>
                <a:t>Santa Monica Mountains National Recreation Area</a:t>
              </a:r>
              <a:endParaRPr lang="en-US" sz="1150" dirty="0">
                <a:solidFill>
                  <a:prstClr val="black"/>
                </a:solidFill>
              </a:endParaRPr>
            </a:p>
          </p:txBody>
        </p:sp>
      </p:grpSp>
      <p:sp>
        <p:nvSpPr>
          <p:cNvPr id="12" name="TextBox 11"/>
          <p:cNvSpPr txBox="1"/>
          <p:nvPr/>
        </p:nvSpPr>
        <p:spPr>
          <a:xfrm>
            <a:off x="6988768"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rPr>
              <a:t> </a:t>
            </a:r>
          </a:p>
        </p:txBody>
      </p:sp>
      <p:sp>
        <p:nvSpPr>
          <p:cNvPr id="13" name="TextBox 12"/>
          <p:cNvSpPr txBox="1"/>
          <p:nvPr/>
        </p:nvSpPr>
        <p:spPr>
          <a:xfrm>
            <a:off x="7541995"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rPr>
              <a:t> </a:t>
            </a:r>
          </a:p>
        </p:txBody>
      </p:sp>
      <p:sp>
        <p:nvSpPr>
          <p:cNvPr id="14" name="TextBox 13"/>
          <p:cNvSpPr txBox="1"/>
          <p:nvPr/>
        </p:nvSpPr>
        <p:spPr>
          <a:xfrm>
            <a:off x="7468254"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rPr>
              <a:t> </a:t>
            </a:r>
          </a:p>
        </p:txBody>
      </p:sp>
      <p:sp>
        <p:nvSpPr>
          <p:cNvPr id="15" name="TextBox 14"/>
          <p:cNvSpPr txBox="1"/>
          <p:nvPr/>
        </p:nvSpPr>
        <p:spPr>
          <a:xfrm rot="21404836">
            <a:off x="7709859"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rPr>
              <a:t> </a:t>
            </a:r>
          </a:p>
        </p:txBody>
      </p:sp>
      <p:pic>
        <p:nvPicPr>
          <p:cNvPr id="4" name="Picture 3"/>
          <p:cNvPicPr>
            <a:picLocks noChangeAspect="1"/>
          </p:cNvPicPr>
          <p:nvPr/>
        </p:nvPicPr>
        <p:blipFill>
          <a:blip r:embed="rId5"/>
          <a:stretch>
            <a:fillRect/>
          </a:stretch>
        </p:blipFill>
        <p:spPr>
          <a:xfrm>
            <a:off x="354665" y="5828446"/>
            <a:ext cx="162092" cy="609251"/>
          </a:xfrm>
          <a:prstGeom prst="rect">
            <a:avLst/>
          </a:prstGeom>
        </p:spPr>
      </p:pic>
    </p:spTree>
    <p:extLst>
      <p:ext uri="{BB962C8B-B14F-4D97-AF65-F5344CB8AC3E}">
        <p14:creationId xmlns:p14="http://schemas.microsoft.com/office/powerpoint/2010/main" val="15796218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289B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2088</TotalTime>
  <Words>1481</Words>
  <Application>Microsoft Macintosh PowerPoint</Application>
  <PresentationFormat>Widescreen</PresentationFormat>
  <Paragraphs>181</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Calibri</vt:lpstr>
      <vt:lpstr>Century Gothic</vt:lpstr>
      <vt:lpstr>Garamond</vt:lpstr>
      <vt:lpstr>Webdings</vt:lpstr>
      <vt:lpstr>Wingdings</vt:lpstr>
      <vt:lpstr>Wingdings 3</vt:lpstr>
      <vt:lpstr>Arial</vt:lpstr>
      <vt:lpstr>Office Theme</vt:lpstr>
      <vt:lpstr>PowerPoint Presentation</vt:lpstr>
      <vt:lpstr>Presentation Tips slide</vt:lpstr>
      <vt:lpstr>Components</vt:lpstr>
      <vt:lpstr>Components II</vt:lpstr>
      <vt:lpstr>General Guidelines</vt:lpstr>
      <vt:lpstr>Maps &amp; Logos</vt:lpstr>
      <vt:lpstr>Backup Slides</vt:lpstr>
      <vt:lpstr>Maps, Figures, &amp; Graphs</vt:lpstr>
      <vt:lpstr>Separate &amp; Editable – The Good </vt:lpstr>
      <vt:lpstr>Separate &amp; Editable – The Bad </vt:lpstr>
      <vt:lpstr>Separate &amp; Editable – The Bad </vt:lpstr>
      <vt:lpstr>Photos &amp; Figures</vt:lpstr>
      <vt:lpstr>Acknowledgements</vt:lpstr>
      <vt:lpstr>Acknowledgements</vt:lpstr>
    </vt:vector>
  </TitlesOfParts>
  <Company>HPES ACES</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Amanda Clayton</cp:lastModifiedBy>
  <cp:revision>136</cp:revision>
  <dcterms:created xsi:type="dcterms:W3CDTF">2017-05-15T13:42:39Z</dcterms:created>
  <dcterms:modified xsi:type="dcterms:W3CDTF">2018-05-22T19:02:21Z</dcterms:modified>
</cp:coreProperties>
</file>