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7" r:id="rId2"/>
  </p:sldIdLst>
  <p:sldSz cx="27432000" cy="36576000"/>
  <p:notesSz cx="6858000" cy="9144000"/>
  <p:embeddedFontLst>
    <p:embeddedFont>
      <p:font typeface="Webdings" panose="05030102010509060703" pitchFamily="18" charset="2"/>
      <p:regular r:id="rId4"/>
    </p:embeddedFont>
    <p:embeddedFont>
      <p:font typeface="Calibri" panose="020F0502020204030204" pitchFamily="34"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
      <p:font typeface="Garamond" panose="02020404030301010803" pitchFamily="18" charset="0"/>
      <p:regular r:id="rId13"/>
      <p:bold r:id="rId14"/>
      <p: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8" clrIdx="0"/>
  <p:cmAuthor id="1" name="crms" initials="c" lastIdx="8" clrIdx="1">
    <p:extLst/>
  </p:cmAuthor>
  <p:cmAuthor id="2" name="Joseph Miller" initials="JM" lastIdx="1" clrIdx="2">
    <p:extLst/>
  </p:cmAuthor>
  <p:cmAuthor id="3" name="Alec Courtright" initials="AC" lastIdx="3" clrIdx="3">
    <p:extLst/>
  </p:cmAuthor>
  <p:cmAuthor id="4" name="Jessica Vermillion" initials="" lastIdx="0" clrIdx="4"/>
  <p:cmAuthor id="5" name="Daniel Martin" initials="DM"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13" autoAdjust="0"/>
    <p:restoredTop sz="94701" autoAdjust="0"/>
  </p:normalViewPr>
  <p:slideViewPr>
    <p:cSldViewPr>
      <p:cViewPr>
        <p:scale>
          <a:sx n="30" d="100"/>
          <a:sy n="30" d="100"/>
        </p:scale>
        <p:origin x="-1296" y="89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1536192" marR="0" lvl="1" indent="-12191" algn="l" rtl="0">
              <a:spcBef>
                <a:spcPts val="0"/>
              </a:spcBef>
              <a:buNone/>
              <a:defRPr sz="6048" b="0" i="0" u="none" strike="noStrike" cap="none">
                <a:solidFill>
                  <a:schemeClr val="dk1"/>
                </a:solidFill>
                <a:latin typeface="Calibri"/>
                <a:ea typeface="Calibri"/>
                <a:cs typeface="Calibri"/>
                <a:sym typeface="Calibri"/>
              </a:defRPr>
            </a:lvl2pPr>
            <a:lvl3pPr marL="3072384" marR="0" lvl="2" indent="-11683" algn="l" rtl="0">
              <a:spcBef>
                <a:spcPts val="0"/>
              </a:spcBef>
              <a:buNone/>
              <a:defRPr sz="6048" b="0" i="0" u="none" strike="noStrike" cap="none">
                <a:solidFill>
                  <a:schemeClr val="dk1"/>
                </a:solidFill>
                <a:latin typeface="Calibri"/>
                <a:ea typeface="Calibri"/>
                <a:cs typeface="Calibri"/>
                <a:sym typeface="Calibri"/>
              </a:defRPr>
            </a:lvl3pPr>
            <a:lvl4pPr marL="4608576" marR="0" lvl="3" indent="-11176" algn="l" rtl="0">
              <a:spcBef>
                <a:spcPts val="0"/>
              </a:spcBef>
              <a:buNone/>
              <a:defRPr sz="6048" b="0" i="0" u="none" strike="noStrike" cap="none">
                <a:solidFill>
                  <a:schemeClr val="dk1"/>
                </a:solidFill>
                <a:latin typeface="Calibri"/>
                <a:ea typeface="Calibri"/>
                <a:cs typeface="Calibri"/>
                <a:sym typeface="Calibri"/>
              </a:defRPr>
            </a:lvl4pPr>
            <a:lvl5pPr marL="6144768" marR="0" lvl="4" indent="-10667" algn="l" rtl="0">
              <a:spcBef>
                <a:spcPts val="0"/>
              </a:spcBef>
              <a:buNone/>
              <a:defRPr sz="6048" b="0" i="0" u="none" strike="noStrike" cap="none">
                <a:solidFill>
                  <a:schemeClr val="dk1"/>
                </a:solidFill>
                <a:latin typeface="Calibri"/>
                <a:ea typeface="Calibri"/>
                <a:cs typeface="Calibri"/>
                <a:sym typeface="Calibri"/>
              </a:defRPr>
            </a:lvl5pPr>
            <a:lvl6pPr marL="7680960" marR="0" lvl="5" indent="-10159" algn="l" rtl="0">
              <a:spcBef>
                <a:spcPts val="0"/>
              </a:spcBef>
              <a:buNone/>
              <a:defRPr sz="6048" b="0" i="0" u="none" strike="noStrike" cap="none">
                <a:solidFill>
                  <a:schemeClr val="dk1"/>
                </a:solidFill>
                <a:latin typeface="Calibri"/>
                <a:ea typeface="Calibri"/>
                <a:cs typeface="Calibri"/>
                <a:sym typeface="Calibri"/>
              </a:defRPr>
            </a:lvl6pPr>
            <a:lvl7pPr marL="9217152" marR="0" lvl="6" indent="-9652" algn="l" rtl="0">
              <a:spcBef>
                <a:spcPts val="0"/>
              </a:spcBef>
              <a:buNone/>
              <a:defRPr sz="6048" b="0" i="0" u="none" strike="noStrike" cap="none">
                <a:solidFill>
                  <a:schemeClr val="dk1"/>
                </a:solidFill>
                <a:latin typeface="Calibri"/>
                <a:ea typeface="Calibri"/>
                <a:cs typeface="Calibri"/>
                <a:sym typeface="Calibri"/>
              </a:defRPr>
            </a:lvl7pPr>
            <a:lvl8pPr marL="10753344" marR="0" lvl="7" indent="-9143" algn="l" rtl="0">
              <a:spcBef>
                <a:spcPts val="0"/>
              </a:spcBef>
              <a:buNone/>
              <a:defRPr sz="6048" b="0" i="0" u="none" strike="noStrike" cap="none">
                <a:solidFill>
                  <a:schemeClr val="dk1"/>
                </a:solidFill>
                <a:latin typeface="Calibri"/>
                <a:ea typeface="Calibri"/>
                <a:cs typeface="Calibri"/>
                <a:sym typeface="Calibri"/>
              </a:defRPr>
            </a:lvl8pPr>
            <a:lvl9pPr marL="12289536" marR="0" lvl="8" indent="-8635" algn="l" rtl="0">
              <a:spcBef>
                <a:spcPts val="0"/>
              </a:spcBef>
              <a:buNone/>
              <a:defRPr sz="6048"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1536192" marR="0" lvl="1" indent="-12191" algn="l" rtl="0">
              <a:spcBef>
                <a:spcPts val="0"/>
              </a:spcBef>
              <a:buNone/>
              <a:defRPr sz="6048" b="0" i="0" u="none" strike="noStrike" cap="none">
                <a:solidFill>
                  <a:schemeClr val="dk1"/>
                </a:solidFill>
                <a:latin typeface="Calibri"/>
                <a:ea typeface="Calibri"/>
                <a:cs typeface="Calibri"/>
                <a:sym typeface="Calibri"/>
              </a:defRPr>
            </a:lvl2pPr>
            <a:lvl3pPr marL="3072384" marR="0" lvl="2" indent="-11683" algn="l" rtl="0">
              <a:spcBef>
                <a:spcPts val="0"/>
              </a:spcBef>
              <a:buNone/>
              <a:defRPr sz="6048" b="0" i="0" u="none" strike="noStrike" cap="none">
                <a:solidFill>
                  <a:schemeClr val="dk1"/>
                </a:solidFill>
                <a:latin typeface="Calibri"/>
                <a:ea typeface="Calibri"/>
                <a:cs typeface="Calibri"/>
                <a:sym typeface="Calibri"/>
              </a:defRPr>
            </a:lvl3pPr>
            <a:lvl4pPr marL="4608576" marR="0" lvl="3" indent="-11176" algn="l" rtl="0">
              <a:spcBef>
                <a:spcPts val="0"/>
              </a:spcBef>
              <a:buNone/>
              <a:defRPr sz="6048" b="0" i="0" u="none" strike="noStrike" cap="none">
                <a:solidFill>
                  <a:schemeClr val="dk1"/>
                </a:solidFill>
                <a:latin typeface="Calibri"/>
                <a:ea typeface="Calibri"/>
                <a:cs typeface="Calibri"/>
                <a:sym typeface="Calibri"/>
              </a:defRPr>
            </a:lvl4pPr>
            <a:lvl5pPr marL="6144768" marR="0" lvl="4" indent="-10667" algn="l" rtl="0">
              <a:spcBef>
                <a:spcPts val="0"/>
              </a:spcBef>
              <a:buNone/>
              <a:defRPr sz="6048" b="0" i="0" u="none" strike="noStrike" cap="none">
                <a:solidFill>
                  <a:schemeClr val="dk1"/>
                </a:solidFill>
                <a:latin typeface="Calibri"/>
                <a:ea typeface="Calibri"/>
                <a:cs typeface="Calibri"/>
                <a:sym typeface="Calibri"/>
              </a:defRPr>
            </a:lvl5pPr>
            <a:lvl6pPr marL="7680960" marR="0" lvl="5" indent="-10159" algn="l" rtl="0">
              <a:spcBef>
                <a:spcPts val="0"/>
              </a:spcBef>
              <a:buNone/>
              <a:defRPr sz="6048" b="0" i="0" u="none" strike="noStrike" cap="none">
                <a:solidFill>
                  <a:schemeClr val="dk1"/>
                </a:solidFill>
                <a:latin typeface="Calibri"/>
                <a:ea typeface="Calibri"/>
                <a:cs typeface="Calibri"/>
                <a:sym typeface="Calibri"/>
              </a:defRPr>
            </a:lvl6pPr>
            <a:lvl7pPr marL="9217152" marR="0" lvl="6" indent="-9652" algn="l" rtl="0">
              <a:spcBef>
                <a:spcPts val="0"/>
              </a:spcBef>
              <a:buNone/>
              <a:defRPr sz="6048" b="0" i="0" u="none" strike="noStrike" cap="none">
                <a:solidFill>
                  <a:schemeClr val="dk1"/>
                </a:solidFill>
                <a:latin typeface="Calibri"/>
                <a:ea typeface="Calibri"/>
                <a:cs typeface="Calibri"/>
                <a:sym typeface="Calibri"/>
              </a:defRPr>
            </a:lvl7pPr>
            <a:lvl8pPr marL="10753344" marR="0" lvl="7" indent="-9143" algn="l" rtl="0">
              <a:spcBef>
                <a:spcPts val="0"/>
              </a:spcBef>
              <a:buNone/>
              <a:defRPr sz="6048" b="0" i="0" u="none" strike="noStrike" cap="none">
                <a:solidFill>
                  <a:schemeClr val="dk1"/>
                </a:solidFill>
                <a:latin typeface="Calibri"/>
                <a:ea typeface="Calibri"/>
                <a:cs typeface="Calibri"/>
                <a:sym typeface="Calibri"/>
              </a:defRPr>
            </a:lvl8pPr>
            <a:lvl9pPr marL="12289536" marR="0" lvl="8" indent="-8635" algn="l" rtl="0">
              <a:spcBef>
                <a:spcPts val="0"/>
              </a:spcBef>
              <a:buNone/>
              <a:defRPr sz="6048"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271713" y="1143000"/>
            <a:ext cx="2314575"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1536192" marR="0" lvl="1" indent="-12191" algn="l" rtl="0">
              <a:spcBef>
                <a:spcPts val="0"/>
              </a:spcBef>
              <a:buNone/>
              <a:defRPr sz="6048" b="0" i="0" u="none" strike="noStrike" cap="none">
                <a:solidFill>
                  <a:schemeClr val="dk1"/>
                </a:solidFill>
                <a:latin typeface="Calibri"/>
                <a:ea typeface="Calibri"/>
                <a:cs typeface="Calibri"/>
                <a:sym typeface="Calibri"/>
              </a:defRPr>
            </a:lvl2pPr>
            <a:lvl3pPr marL="3072384" marR="0" lvl="2" indent="-11683" algn="l" rtl="0">
              <a:spcBef>
                <a:spcPts val="0"/>
              </a:spcBef>
              <a:buNone/>
              <a:defRPr sz="6048" b="0" i="0" u="none" strike="noStrike" cap="none">
                <a:solidFill>
                  <a:schemeClr val="dk1"/>
                </a:solidFill>
                <a:latin typeface="Calibri"/>
                <a:ea typeface="Calibri"/>
                <a:cs typeface="Calibri"/>
                <a:sym typeface="Calibri"/>
              </a:defRPr>
            </a:lvl3pPr>
            <a:lvl4pPr marL="4608576" marR="0" lvl="3" indent="-11176" algn="l" rtl="0">
              <a:spcBef>
                <a:spcPts val="0"/>
              </a:spcBef>
              <a:buNone/>
              <a:defRPr sz="6048" b="0" i="0" u="none" strike="noStrike" cap="none">
                <a:solidFill>
                  <a:schemeClr val="dk1"/>
                </a:solidFill>
                <a:latin typeface="Calibri"/>
                <a:ea typeface="Calibri"/>
                <a:cs typeface="Calibri"/>
                <a:sym typeface="Calibri"/>
              </a:defRPr>
            </a:lvl4pPr>
            <a:lvl5pPr marL="6144768" marR="0" lvl="4" indent="-10667" algn="l" rtl="0">
              <a:spcBef>
                <a:spcPts val="0"/>
              </a:spcBef>
              <a:buNone/>
              <a:defRPr sz="6048" b="0" i="0" u="none" strike="noStrike" cap="none">
                <a:solidFill>
                  <a:schemeClr val="dk1"/>
                </a:solidFill>
                <a:latin typeface="Calibri"/>
                <a:ea typeface="Calibri"/>
                <a:cs typeface="Calibri"/>
                <a:sym typeface="Calibri"/>
              </a:defRPr>
            </a:lvl5pPr>
            <a:lvl6pPr marL="7680960" marR="0" lvl="5" indent="-10159" algn="l" rtl="0">
              <a:spcBef>
                <a:spcPts val="0"/>
              </a:spcBef>
              <a:buNone/>
              <a:defRPr sz="6048" b="0" i="0" u="none" strike="noStrike" cap="none">
                <a:solidFill>
                  <a:schemeClr val="dk1"/>
                </a:solidFill>
                <a:latin typeface="Calibri"/>
                <a:ea typeface="Calibri"/>
                <a:cs typeface="Calibri"/>
                <a:sym typeface="Calibri"/>
              </a:defRPr>
            </a:lvl6pPr>
            <a:lvl7pPr marL="9217152" marR="0" lvl="6" indent="-9652" algn="l" rtl="0">
              <a:spcBef>
                <a:spcPts val="0"/>
              </a:spcBef>
              <a:buNone/>
              <a:defRPr sz="6048" b="0" i="0" u="none" strike="noStrike" cap="none">
                <a:solidFill>
                  <a:schemeClr val="dk1"/>
                </a:solidFill>
                <a:latin typeface="Calibri"/>
                <a:ea typeface="Calibri"/>
                <a:cs typeface="Calibri"/>
                <a:sym typeface="Calibri"/>
              </a:defRPr>
            </a:lvl7pPr>
            <a:lvl8pPr marL="10753344" marR="0" lvl="7" indent="-9143" algn="l" rtl="0">
              <a:spcBef>
                <a:spcPts val="0"/>
              </a:spcBef>
              <a:buNone/>
              <a:defRPr sz="6048" b="0" i="0" u="none" strike="noStrike" cap="none">
                <a:solidFill>
                  <a:schemeClr val="dk1"/>
                </a:solidFill>
                <a:latin typeface="Calibri"/>
                <a:ea typeface="Calibri"/>
                <a:cs typeface="Calibri"/>
                <a:sym typeface="Calibri"/>
              </a:defRPr>
            </a:lvl8pPr>
            <a:lvl9pPr marL="12289536" marR="0" lvl="8" indent="-8635" algn="l" rtl="0">
              <a:spcBef>
                <a:spcPts val="0"/>
              </a:spcBef>
              <a:buNone/>
              <a:defRPr sz="6048"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68256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2271713" y="1143000"/>
            <a:ext cx="23145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966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sasters">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86991"/>
              </a:buClr>
              <a:buFont typeface="Arial"/>
              <a:buNone/>
              <a:defRPr sz="6000" b="1" i="0" u="none" strike="noStrike" cap="none">
                <a:solidFill>
                  <a:srgbClr val="586991"/>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7688F"/>
              </a:buClr>
              <a:buFont typeface="Arial"/>
              <a:buNone/>
              <a:defRPr sz="16000" b="0" i="0" u="none" strike="noStrike" cap="none">
                <a:solidFill>
                  <a:srgbClr val="57688F"/>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5" name="Shape 15"/>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16" name="Shape 16"/>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17" name="Shape 17"/>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Weather">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94A3D3"/>
              </a:buClr>
              <a:buFont typeface="Arial"/>
              <a:buNone/>
              <a:defRPr sz="6000" b="1" i="0" u="none" strike="noStrike" cap="none">
                <a:solidFill>
                  <a:srgbClr val="94A3D3"/>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68" name="Shape 68"/>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94A3D4"/>
              </a:buClr>
              <a:buFont typeface="Arial"/>
              <a:buNone/>
              <a:defRPr sz="16000" b="0" i="0" u="none" strike="noStrike" cap="none">
                <a:solidFill>
                  <a:srgbClr val="94A3D4"/>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69" name="Shape 69"/>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70" name="Shape 70"/>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71" name="Shape 71"/>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Agricultur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DB862"/>
              </a:buClr>
              <a:buFont typeface="Arial"/>
              <a:buNone/>
              <a:defRPr sz="6000" b="1" i="0" u="none" strike="noStrike" cap="none">
                <a:solidFill>
                  <a:srgbClr val="7DB862"/>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0" name="Shape 20"/>
          <p:cNvSpPr txBox="1">
            <a:spLocks noGrp="1"/>
          </p:cNvSpPr>
          <p:nvPr>
            <p:ph type="body" idx="2"/>
          </p:nvPr>
        </p:nvSpPr>
        <p:spPr>
          <a:xfrm rot="-5400000">
            <a:off x="14927847" y="21990384"/>
            <a:ext cx="21373432"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EB761"/>
              </a:buClr>
              <a:buFont typeface="Arial"/>
              <a:buNone/>
              <a:defRPr sz="16000" b="0" i="0" u="none" strike="noStrike" cap="none">
                <a:solidFill>
                  <a:srgbClr val="7EB761"/>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1" name="Shape 2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22" name="Shape 22"/>
          <p:cNvPicPr preferRelativeResize="0"/>
          <p:nvPr/>
        </p:nvPicPr>
        <p:blipFill rotWithShape="1">
          <a:blip r:embed="rId3">
            <a:alphaModFix/>
          </a:blip>
          <a:srcRect/>
          <a:stretch/>
        </p:blipFill>
        <p:spPr>
          <a:xfrm>
            <a:off x="0" y="34228728"/>
            <a:ext cx="27432000" cy="1878943"/>
          </a:xfrm>
          <a:prstGeom prst="rect">
            <a:avLst/>
          </a:prstGeom>
          <a:noFill/>
          <a:ln>
            <a:noFill/>
          </a:ln>
        </p:spPr>
      </p:pic>
      <p:sp>
        <p:nvSpPr>
          <p:cNvPr id="23" name="Shape 23"/>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limate">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9A149"/>
              </a:buClr>
              <a:buFont typeface="Arial"/>
              <a:buNone/>
              <a:defRPr sz="6000" b="1" i="0" u="none" strike="noStrike" cap="none">
                <a:solidFill>
                  <a:srgbClr val="E9A149"/>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6" name="Shape 26"/>
          <p:cNvSpPr txBox="1">
            <a:spLocks noGrp="1"/>
          </p:cNvSpPr>
          <p:nvPr>
            <p:ph type="body" idx="2"/>
          </p:nvPr>
        </p:nvSpPr>
        <p:spPr>
          <a:xfrm rot="-5400000">
            <a:off x="15120352" y="22182889"/>
            <a:ext cx="20988421"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A149"/>
              </a:buClr>
              <a:buFont typeface="Arial"/>
              <a:buNone/>
              <a:defRPr sz="16000" b="0" i="0" u="none" strike="noStrike" cap="none">
                <a:solidFill>
                  <a:srgbClr val="E9A149"/>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7" name="Shape 27"/>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28" name="Shape 28"/>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29" name="Shape 29"/>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ross Cutting">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A7845"/>
              </a:buClr>
              <a:buFont typeface="Arial"/>
              <a:buNone/>
              <a:defRPr sz="6000" b="1" i="0" u="none" strike="noStrike" cap="none">
                <a:solidFill>
                  <a:srgbClr val="EA7845"/>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2" name="Shape 32"/>
          <p:cNvSpPr txBox="1">
            <a:spLocks noGrp="1"/>
          </p:cNvSpPr>
          <p:nvPr>
            <p:ph type="body" idx="2"/>
          </p:nvPr>
        </p:nvSpPr>
        <p:spPr>
          <a:xfrm rot="-5400000">
            <a:off x="14903784" y="21966321"/>
            <a:ext cx="21421557"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7845"/>
              </a:buClr>
              <a:buFont typeface="Arial"/>
              <a:buNone/>
              <a:defRPr sz="16000" b="0" i="0" u="none" strike="noStrike" cap="none">
                <a:solidFill>
                  <a:srgbClr val="E97845"/>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3" name="Shape 33"/>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34" name="Shape 34"/>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35" name="Shape 35"/>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coForecasting">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18754"/>
              </a:buClr>
              <a:buFont typeface="Arial"/>
              <a:buNone/>
              <a:defRPr sz="6000" b="1" i="0" u="none" strike="noStrike" cap="none">
                <a:solidFill>
                  <a:srgbClr val="218754"/>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8" name="Shape 38"/>
          <p:cNvSpPr txBox="1">
            <a:spLocks noGrp="1"/>
          </p:cNvSpPr>
          <p:nvPr>
            <p:ph type="body" idx="2"/>
          </p:nvPr>
        </p:nvSpPr>
        <p:spPr>
          <a:xfrm rot="-5400000">
            <a:off x="15144415" y="22206952"/>
            <a:ext cx="20940296"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2E8652"/>
              </a:buClr>
              <a:buFont typeface="Arial"/>
              <a:buNone/>
              <a:defRPr sz="16000" b="0" i="0" u="none" strike="noStrike" cap="none">
                <a:solidFill>
                  <a:srgbClr val="2E8652"/>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9" name="Shape 39"/>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40" name="Shape 40"/>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41" name="Shape 41"/>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nergy">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2B37B"/>
              </a:buClr>
              <a:buFont typeface="Arial"/>
              <a:buNone/>
              <a:defRPr sz="6000" b="1" i="0" u="none" strike="noStrike" cap="none">
                <a:solidFill>
                  <a:srgbClr val="52B37B"/>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4" name="Shape 44"/>
          <p:cNvSpPr txBox="1">
            <a:spLocks noGrp="1"/>
          </p:cNvSpPr>
          <p:nvPr>
            <p:ph type="body" idx="2"/>
          </p:nvPr>
        </p:nvSpPr>
        <p:spPr>
          <a:xfrm rot="-5400000">
            <a:off x="15072224" y="22134763"/>
            <a:ext cx="21084674"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6B27B"/>
              </a:buClr>
              <a:buFont typeface="Arial"/>
              <a:buNone/>
              <a:defRPr sz="16000" b="0" i="0" u="none" strike="noStrike" cap="none">
                <a:solidFill>
                  <a:srgbClr val="56B27B"/>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5" name="Shape 45"/>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46" name="Shape 46"/>
          <p:cNvPicPr preferRelativeResize="0"/>
          <p:nvPr/>
        </p:nvPicPr>
        <p:blipFill rotWithShape="1">
          <a:blip r:embed="rId3">
            <a:alphaModFix/>
          </a:blip>
          <a:srcRect/>
          <a:stretch/>
        </p:blipFill>
        <p:spPr>
          <a:xfrm>
            <a:off x="0" y="3771901"/>
            <a:ext cx="27432000" cy="335279"/>
          </a:xfrm>
          <a:prstGeom prst="rect">
            <a:avLst/>
          </a:prstGeom>
          <a:noFill/>
          <a:ln>
            <a:noFill/>
          </a:ln>
        </p:spPr>
      </p:pic>
      <p:sp>
        <p:nvSpPr>
          <p:cNvPr id="47" name="Shape 47"/>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ealth &amp; Air Quality">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C15442"/>
              </a:buClr>
              <a:buFont typeface="Arial"/>
              <a:buNone/>
              <a:defRPr sz="6000" b="1" i="0" u="none" strike="noStrike" cap="none">
                <a:solidFill>
                  <a:srgbClr val="C15442"/>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0" name="Shape 50"/>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BE5341"/>
              </a:buClr>
              <a:buFont typeface="Arial"/>
              <a:buNone/>
              <a:defRPr sz="16000" b="0" i="0" u="none" strike="noStrike" cap="none">
                <a:solidFill>
                  <a:srgbClr val="BE5341"/>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1" name="Shape 51"/>
          <p:cNvPicPr preferRelativeResize="0"/>
          <p:nvPr/>
        </p:nvPicPr>
        <p:blipFill rotWithShape="1">
          <a:blip r:embed="rId2">
            <a:alphaModFix/>
          </a:blip>
          <a:srcRect/>
          <a:stretch/>
        </p:blipFill>
        <p:spPr>
          <a:xfrm rot="10800000">
            <a:off x="0" y="3771899"/>
            <a:ext cx="27432000" cy="335280"/>
          </a:xfrm>
          <a:prstGeom prst="rect">
            <a:avLst/>
          </a:prstGeom>
          <a:noFill/>
          <a:ln>
            <a:noFill/>
          </a:ln>
        </p:spPr>
      </p:pic>
      <p:pic>
        <p:nvPicPr>
          <p:cNvPr id="52" name="Shape 52"/>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53" name="Shape 53"/>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ceans">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F8AB4"/>
              </a:buClr>
              <a:buFont typeface="Arial"/>
              <a:buNone/>
              <a:defRPr sz="6000" b="1" i="0" u="none" strike="noStrike" cap="none">
                <a:solidFill>
                  <a:srgbClr val="2F8AB4"/>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6" name="Shape 56"/>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3289B4"/>
              </a:buClr>
              <a:buFont typeface="Arial"/>
              <a:buNone/>
              <a:defRPr sz="16000" b="0" i="0" u="none" strike="noStrike" cap="none">
                <a:solidFill>
                  <a:srgbClr val="3289B4"/>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7" name="Shape 57"/>
          <p:cNvPicPr preferRelativeResize="0"/>
          <p:nvPr/>
        </p:nvPicPr>
        <p:blipFill rotWithShape="1">
          <a:blip r:embed="rId2">
            <a:alphaModFix/>
          </a:blip>
          <a:srcRect/>
          <a:stretch/>
        </p:blipFill>
        <p:spPr>
          <a:xfrm>
            <a:off x="0" y="34213800"/>
            <a:ext cx="27432000" cy="1880614"/>
          </a:xfrm>
          <a:prstGeom prst="rect">
            <a:avLst/>
          </a:prstGeom>
          <a:noFill/>
          <a:ln>
            <a:noFill/>
          </a:ln>
        </p:spPr>
      </p:pic>
      <p:pic>
        <p:nvPicPr>
          <p:cNvPr id="58" name="Shape 58"/>
          <p:cNvPicPr preferRelativeResize="0"/>
          <p:nvPr/>
        </p:nvPicPr>
        <p:blipFill rotWithShape="1">
          <a:blip r:embed="rId3">
            <a:alphaModFix/>
          </a:blip>
          <a:srcRect/>
          <a:stretch/>
        </p:blipFill>
        <p:spPr>
          <a:xfrm rot="10800000">
            <a:off x="0" y="3771900"/>
            <a:ext cx="27432000" cy="335279"/>
          </a:xfrm>
          <a:prstGeom prst="rect">
            <a:avLst/>
          </a:prstGeom>
          <a:noFill/>
          <a:ln>
            <a:noFill/>
          </a:ln>
        </p:spPr>
      </p:pic>
      <p:sp>
        <p:nvSpPr>
          <p:cNvPr id="59" name="Shape 59"/>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Water Resources">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3A9DB"/>
              </a:buClr>
              <a:buFont typeface="Arial"/>
              <a:buNone/>
              <a:defRPr sz="6000" b="1" i="0" u="none" strike="noStrike" cap="none">
                <a:solidFill>
                  <a:srgbClr val="73A9DB"/>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62" name="Shape 62"/>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5AADB"/>
              </a:buClr>
              <a:buFont typeface="Arial"/>
              <a:buNone/>
              <a:defRPr sz="16000" b="0" i="0" u="none" strike="noStrike" cap="none">
                <a:solidFill>
                  <a:srgbClr val="75AADB"/>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63" name="Shape 63"/>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64" name="Shape 64"/>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65" name="Shape 65"/>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2">
            <a:alphaModFix/>
          </a:blip>
          <a:srcRect/>
          <a:stretch/>
        </p:blipFill>
        <p:spPr>
          <a:xfrm>
            <a:off x="23827528" y="549033"/>
            <a:ext cx="3300447" cy="2811330"/>
          </a:xfrm>
          <a:prstGeom prst="rect">
            <a:avLst/>
          </a:prstGeom>
          <a:noFill/>
          <a:ln>
            <a:noFill/>
          </a:ln>
        </p:spPr>
      </p:pic>
      <p:pic>
        <p:nvPicPr>
          <p:cNvPr id="11" name="Shape 11"/>
          <p:cNvPicPr preferRelativeResize="0"/>
          <p:nvPr/>
        </p:nvPicPr>
        <p:blipFill rotWithShape="1">
          <a:blip r:embed="rId13">
            <a:alphaModFix/>
          </a:blip>
          <a:srcRect/>
          <a:stretch/>
        </p:blipFill>
        <p:spPr>
          <a:xfrm>
            <a:off x="923028" y="698499"/>
            <a:ext cx="2482776" cy="2512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microsoft.com/office/2007/relationships/hdphoto" Target="../media/hdphoto1.wdp"/><Relationship Id="rId3" Type="http://schemas.openxmlformats.org/officeDocument/2006/relationships/image" Target="../media/image23.png"/><Relationship Id="rId21" Type="http://schemas.microsoft.com/office/2007/relationships/hdphoto" Target="../media/hdphoto2.wdp"/><Relationship Id="rId7" Type="http://schemas.openxmlformats.org/officeDocument/2006/relationships/image" Target="../media/image27.emf"/><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36.gif"/><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8.jpg"/><Relationship Id="rId4" Type="http://schemas.openxmlformats.org/officeDocument/2006/relationships/image" Target="../media/image24.jpg"/><Relationship Id="rId9" Type="http://schemas.openxmlformats.org/officeDocument/2006/relationships/image" Target="../media/image29.gif"/><Relationship Id="rId14" Type="http://schemas.openxmlformats.org/officeDocument/2006/relationships/image" Target="../media/image34.PNG"/><Relationship Id="rId2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3632161" y="228600"/>
            <a:ext cx="17673759" cy="314837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586991"/>
              </a:buClr>
              <a:buSzPct val="25000"/>
              <a:buFont typeface="Arial"/>
              <a:buNone/>
            </a:pPr>
            <a:endParaRPr sz="5500" i="0" u="none" strike="noStrike" cap="none" dirty="0">
              <a:solidFill>
                <a:srgbClr val="586991"/>
              </a:solidFill>
              <a:latin typeface="Century Gothic"/>
              <a:ea typeface="Century Gothic"/>
              <a:cs typeface="Century Gothic"/>
              <a:sym typeface="Century Gothic"/>
            </a:endParaRPr>
          </a:p>
          <a:p>
            <a:pPr marL="0" marR="0" lvl="0" indent="0" algn="ctr" rtl="0">
              <a:lnSpc>
                <a:spcPct val="90000"/>
              </a:lnSpc>
              <a:spcBef>
                <a:spcPts val="3000"/>
              </a:spcBef>
              <a:spcAft>
                <a:spcPts val="0"/>
              </a:spcAft>
              <a:buClr>
                <a:srgbClr val="586991"/>
              </a:buClr>
              <a:buSzPct val="25000"/>
              <a:buFont typeface="Arial"/>
              <a:buNone/>
            </a:pPr>
            <a:endParaRPr sz="5500" i="0" u="none" strike="noStrike" cap="none" dirty="0">
              <a:solidFill>
                <a:srgbClr val="586991"/>
              </a:solidFill>
              <a:latin typeface="Century Gothic"/>
              <a:ea typeface="Century Gothic"/>
              <a:cs typeface="Century Gothic"/>
              <a:sym typeface="Century Gothic"/>
            </a:endParaRPr>
          </a:p>
          <a:p>
            <a:pPr marL="0" marR="0" lvl="0" indent="0" rtl="0">
              <a:lnSpc>
                <a:spcPct val="90000"/>
              </a:lnSpc>
              <a:spcBef>
                <a:spcPts val="3000"/>
              </a:spcBef>
              <a:spcAft>
                <a:spcPts val="0"/>
              </a:spcAft>
              <a:buClr>
                <a:srgbClr val="586991"/>
              </a:buClr>
              <a:buSzPct val="25000"/>
              <a:buFont typeface="Arial"/>
              <a:buNone/>
            </a:pPr>
            <a:r>
              <a:rPr lang="en-US" sz="5400" i="0" u="none" strike="noStrike" cap="none" dirty="0">
                <a:solidFill>
                  <a:srgbClr val="586991"/>
                </a:solidFill>
                <a:latin typeface="Century Gothic"/>
                <a:ea typeface="Century Gothic"/>
                <a:cs typeface="Century Gothic"/>
                <a:sym typeface="Century Gothic"/>
              </a:rPr>
              <a:t>Utilizing NASA and NOAA Earth Observations to Enhance the United Nation’s Office for the Coordination of Humanitarian Affairs Storm Preparation and Disaster Relief Planning </a:t>
            </a:r>
            <a:r>
              <a:rPr lang="en-US" sz="5400" i="0" u="none" strike="noStrike" cap="none" dirty="0" smtClean="0">
                <a:solidFill>
                  <a:srgbClr val="586991"/>
                </a:solidFill>
                <a:latin typeface="Century Gothic"/>
                <a:ea typeface="Century Gothic"/>
                <a:cs typeface="Century Gothic"/>
                <a:sym typeface="Century Gothic"/>
              </a:rPr>
              <a:t>Methods in the Philippines</a:t>
            </a:r>
            <a:endParaRPr lang="en-US" sz="5400" i="0" u="none" strike="noStrike" cap="none" dirty="0">
              <a:solidFill>
                <a:srgbClr val="586991"/>
              </a:solidFill>
              <a:latin typeface="Century Gothic"/>
              <a:ea typeface="Century Gothic"/>
              <a:cs typeface="Century Gothic"/>
              <a:sym typeface="Century Gothic"/>
            </a:endParaRPr>
          </a:p>
          <a:p>
            <a:pPr marL="0" marR="0" lvl="0" indent="0" algn="ctr" rtl="0">
              <a:lnSpc>
                <a:spcPct val="90000"/>
              </a:lnSpc>
              <a:spcBef>
                <a:spcPts val="3000"/>
              </a:spcBef>
              <a:buClr>
                <a:srgbClr val="586991"/>
              </a:buClr>
              <a:buSzPct val="25000"/>
              <a:buFont typeface="Arial"/>
              <a:buNone/>
            </a:pPr>
            <a:r>
              <a:rPr lang="en-US" sz="6000" i="0" u="none" strike="noStrike" cap="none" dirty="0">
                <a:solidFill>
                  <a:srgbClr val="586991"/>
                </a:solidFill>
                <a:latin typeface="Century Gothic"/>
                <a:ea typeface="Century Gothic"/>
                <a:cs typeface="Century Gothic"/>
                <a:sym typeface="Century Gothic"/>
              </a:rPr>
              <a:t/>
            </a:r>
            <a:br>
              <a:rPr lang="en-US" sz="6000" i="0" u="none" strike="noStrike" cap="none" dirty="0">
                <a:solidFill>
                  <a:srgbClr val="586991"/>
                </a:solidFill>
                <a:latin typeface="Century Gothic"/>
                <a:ea typeface="Century Gothic"/>
                <a:cs typeface="Century Gothic"/>
                <a:sym typeface="Century Gothic"/>
              </a:rPr>
            </a:br>
            <a:endParaRPr lang="en-US" sz="6000" i="0" u="none" strike="noStrike" cap="none" dirty="0">
              <a:solidFill>
                <a:srgbClr val="586991"/>
              </a:solidFill>
              <a:latin typeface="Century Gothic"/>
              <a:ea typeface="Century Gothic"/>
              <a:cs typeface="Century Gothic"/>
              <a:sym typeface="Century Gothic"/>
            </a:endParaRPr>
          </a:p>
        </p:txBody>
      </p:sp>
      <p:sp>
        <p:nvSpPr>
          <p:cNvPr id="113" name="Shape 113"/>
          <p:cNvSpPr txBox="1">
            <a:spLocks noGrp="1"/>
          </p:cNvSpPr>
          <p:nvPr>
            <p:ph type="body" idx="2"/>
          </p:nvPr>
        </p:nvSpPr>
        <p:spPr>
          <a:xfrm rot="-5400000">
            <a:off x="11395220" y="18076757"/>
            <a:ext cx="28438685" cy="23140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7688F"/>
              </a:buClr>
              <a:buSzPct val="25000"/>
              <a:buFont typeface="Arial"/>
              <a:buNone/>
            </a:pPr>
            <a:r>
              <a:rPr lang="en-US" sz="16000" b="1" i="0" u="none" strike="noStrike" cap="none" dirty="0">
                <a:solidFill>
                  <a:srgbClr val="57688F"/>
                </a:solidFill>
                <a:latin typeface="Century Gothic"/>
                <a:ea typeface="Century Gothic"/>
                <a:cs typeface="Century Gothic"/>
                <a:sym typeface="Century Gothic"/>
              </a:rPr>
              <a:t>Philippines </a:t>
            </a:r>
            <a:r>
              <a:rPr lang="en-US" sz="16000" i="0" u="none" strike="noStrike" cap="none" dirty="0" smtClean="0">
                <a:solidFill>
                  <a:srgbClr val="57688F"/>
                </a:solidFill>
                <a:latin typeface="Century Gothic"/>
                <a:ea typeface="Century Gothic"/>
                <a:cs typeface="Century Gothic"/>
                <a:sym typeface="Century Gothic"/>
              </a:rPr>
              <a:t>Disasters</a:t>
            </a:r>
            <a:endParaRPr lang="en-US" sz="16000" i="0" u="none" strike="noStrike" cap="none" dirty="0">
              <a:solidFill>
                <a:srgbClr val="57688F"/>
              </a:solidFill>
              <a:latin typeface="Century Gothic"/>
              <a:ea typeface="Century Gothic"/>
              <a:cs typeface="Century Gothic"/>
              <a:sym typeface="Century Gothic"/>
            </a:endParaRPr>
          </a:p>
        </p:txBody>
      </p:sp>
      <p:sp>
        <p:nvSpPr>
          <p:cNvPr id="120" name="Shape 120"/>
          <p:cNvSpPr txBox="1"/>
          <p:nvPr/>
        </p:nvSpPr>
        <p:spPr>
          <a:xfrm>
            <a:off x="493208" y="4812652"/>
            <a:ext cx="8457742" cy="9436748"/>
          </a:xfrm>
          <a:prstGeom prst="rect">
            <a:avLst/>
          </a:prstGeom>
          <a:noFill/>
          <a:ln>
            <a:noFill/>
          </a:ln>
        </p:spPr>
        <p:txBody>
          <a:bodyPr lIns="91425" tIns="45700" rIns="91425" bIns="45700" anchor="t" anchorCtr="0">
            <a:noAutofit/>
          </a:bodyPr>
          <a:lstStyle/>
          <a:p>
            <a:pPr algn="just"/>
            <a:r>
              <a:rPr lang="en-US" sz="2820" dirty="0">
                <a:latin typeface="Garamond" panose="02020404030301010803" pitchFamily="18" charset="0"/>
              </a:rPr>
              <a:t>A comprehensive understanding of where sensitive populations and demographics are threatened by natural hazards is necessary for the assessment and prevention of disasters. The island nation of the Philippines is often threatened by tropical cyclones, which have had disastrous consequences in the past (e.g., Tropical </a:t>
            </a:r>
            <a:r>
              <a:rPr lang="en-US" sz="2820" dirty="0" smtClean="0">
                <a:latin typeface="Garamond" panose="02020404030301010803" pitchFamily="18" charset="0"/>
              </a:rPr>
              <a:t>Cyclone </a:t>
            </a:r>
            <a:r>
              <a:rPr lang="en-US" sz="2820" dirty="0">
                <a:latin typeface="Garamond" panose="02020404030301010803" pitchFamily="18" charset="0"/>
              </a:rPr>
              <a:t>Haiyan in 2013 claimed over 6,000 lives</a:t>
            </a:r>
            <a:r>
              <a:rPr lang="en-US" sz="2820" dirty="0" smtClean="0">
                <a:latin typeface="Garamond" panose="02020404030301010803" pitchFamily="18" charset="0"/>
              </a:rPr>
              <a:t>). Using </a:t>
            </a:r>
            <a:r>
              <a:rPr lang="en-US" sz="2820" dirty="0">
                <a:latin typeface="Garamond" panose="02020404030301010803" pitchFamily="18" charset="0"/>
              </a:rPr>
              <a:t>a combination of archived tropical cyclone data from the International Best Track Archive for Climate Stewardship (</a:t>
            </a:r>
            <a:r>
              <a:rPr lang="en-US" sz="2820" dirty="0" err="1">
                <a:latin typeface="Garamond" panose="02020404030301010803" pitchFamily="18" charset="0"/>
              </a:rPr>
              <a:t>IBTrACS</a:t>
            </a:r>
            <a:r>
              <a:rPr lang="en-US" sz="2820" dirty="0">
                <a:latin typeface="Garamond" panose="02020404030301010803" pitchFamily="18" charset="0"/>
              </a:rPr>
              <a:t>) dataset, precipitation estimates from both the Global Precipitation Measurement Mission (GPM) and the Precipitation Estimation from Remotely </a:t>
            </a:r>
            <a:r>
              <a:rPr lang="en-US" sz="2820" dirty="0" smtClean="0">
                <a:latin typeface="Garamond" panose="02020404030301010803" pitchFamily="18" charset="0"/>
              </a:rPr>
              <a:t>Sensed </a:t>
            </a:r>
            <a:r>
              <a:rPr lang="en-US" sz="2820" dirty="0">
                <a:latin typeface="Garamond" panose="02020404030301010803" pitchFamily="18" charset="0"/>
              </a:rPr>
              <a:t>Information using Artificial Neural Networks Climate Data Record (PERSIANN-CDR), and population demographic data from the Philippines, this project aimed to determine where intense tropical cyclones are most </a:t>
            </a:r>
            <a:r>
              <a:rPr lang="en-US" sz="2820" dirty="0" smtClean="0">
                <a:latin typeface="Garamond" panose="02020404030301010803" pitchFamily="18" charset="0"/>
              </a:rPr>
              <a:t>likely to </a:t>
            </a:r>
            <a:r>
              <a:rPr lang="en-US" sz="2820" dirty="0">
                <a:latin typeface="Garamond" panose="02020404030301010803" pitchFamily="18" charset="0"/>
              </a:rPr>
              <a:t>make landfall and what areas and populations are most sensitive to </a:t>
            </a:r>
            <a:r>
              <a:rPr lang="en-US" sz="2820" dirty="0" smtClean="0">
                <a:latin typeface="Garamond" panose="02020404030301010803" pitchFamily="18" charset="0"/>
              </a:rPr>
              <a:t>these events. The </a:t>
            </a:r>
            <a:r>
              <a:rPr lang="en-US" sz="2820" dirty="0">
                <a:latin typeface="Garamond" panose="02020404030301010803" pitchFamily="18" charset="0"/>
              </a:rPr>
              <a:t>results will be used by the United Nations Office for the Coordination of Humanitarian Affairs (OCHA) to target areas of greatest need for further development in disaster response and mitigation techniques.</a:t>
            </a:r>
          </a:p>
        </p:txBody>
      </p:sp>
      <p:sp>
        <p:nvSpPr>
          <p:cNvPr id="122" name="Shape 122"/>
          <p:cNvSpPr txBox="1"/>
          <p:nvPr/>
        </p:nvSpPr>
        <p:spPr>
          <a:xfrm>
            <a:off x="435041" y="4130598"/>
            <a:ext cx="337495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Abstract</a:t>
            </a:r>
          </a:p>
        </p:txBody>
      </p:sp>
      <p:sp>
        <p:nvSpPr>
          <p:cNvPr id="123" name="Shape 123"/>
          <p:cNvSpPr txBox="1"/>
          <p:nvPr/>
        </p:nvSpPr>
        <p:spPr>
          <a:xfrm>
            <a:off x="18027068" y="4174275"/>
            <a:ext cx="41148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Objectives</a:t>
            </a:r>
          </a:p>
        </p:txBody>
      </p:sp>
      <p:sp>
        <p:nvSpPr>
          <p:cNvPr id="124" name="Shape 124"/>
          <p:cNvSpPr txBox="1"/>
          <p:nvPr/>
        </p:nvSpPr>
        <p:spPr>
          <a:xfrm>
            <a:off x="435042" y="14325600"/>
            <a:ext cx="4980644"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Methodology</a:t>
            </a:r>
          </a:p>
        </p:txBody>
      </p:sp>
      <p:sp>
        <p:nvSpPr>
          <p:cNvPr id="125" name="Shape 125"/>
          <p:cNvSpPr txBox="1"/>
          <p:nvPr/>
        </p:nvSpPr>
        <p:spPr>
          <a:xfrm>
            <a:off x="9078880" y="4188442"/>
            <a:ext cx="412590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Study Area</a:t>
            </a:r>
          </a:p>
        </p:txBody>
      </p:sp>
      <p:sp>
        <p:nvSpPr>
          <p:cNvPr id="126" name="Shape 126"/>
          <p:cNvSpPr txBox="1"/>
          <p:nvPr/>
        </p:nvSpPr>
        <p:spPr>
          <a:xfrm>
            <a:off x="18027068" y="7688759"/>
            <a:ext cx="5823532"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Earth Observations</a:t>
            </a:r>
          </a:p>
        </p:txBody>
      </p:sp>
      <p:sp>
        <p:nvSpPr>
          <p:cNvPr id="127" name="Shape 127"/>
          <p:cNvSpPr txBox="1"/>
          <p:nvPr/>
        </p:nvSpPr>
        <p:spPr>
          <a:xfrm>
            <a:off x="373934" y="21107400"/>
            <a:ext cx="269915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Results</a:t>
            </a:r>
          </a:p>
        </p:txBody>
      </p:sp>
      <p:sp>
        <p:nvSpPr>
          <p:cNvPr id="128" name="Shape 128"/>
          <p:cNvSpPr txBox="1"/>
          <p:nvPr/>
        </p:nvSpPr>
        <p:spPr>
          <a:xfrm>
            <a:off x="12621177" y="21101961"/>
            <a:ext cx="431623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Conclusions</a:t>
            </a:r>
          </a:p>
        </p:txBody>
      </p:sp>
      <p:sp>
        <p:nvSpPr>
          <p:cNvPr id="129" name="Shape 129"/>
          <p:cNvSpPr txBox="1"/>
          <p:nvPr/>
        </p:nvSpPr>
        <p:spPr>
          <a:xfrm>
            <a:off x="12621177" y="28422600"/>
            <a:ext cx="6771655"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Acknowledgements</a:t>
            </a:r>
          </a:p>
        </p:txBody>
      </p:sp>
      <p:sp>
        <p:nvSpPr>
          <p:cNvPr id="130" name="Shape 130"/>
          <p:cNvSpPr txBox="1"/>
          <p:nvPr/>
        </p:nvSpPr>
        <p:spPr>
          <a:xfrm>
            <a:off x="12621177" y="25770968"/>
            <a:ext cx="5157558" cy="7499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Project Partners</a:t>
            </a:r>
          </a:p>
        </p:txBody>
      </p:sp>
      <p:sp>
        <p:nvSpPr>
          <p:cNvPr id="131" name="Shape 131"/>
          <p:cNvSpPr txBox="1"/>
          <p:nvPr/>
        </p:nvSpPr>
        <p:spPr>
          <a:xfrm>
            <a:off x="394010" y="30469986"/>
            <a:ext cx="4542502"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Team Members</a:t>
            </a:r>
          </a:p>
        </p:txBody>
      </p:sp>
      <p:sp>
        <p:nvSpPr>
          <p:cNvPr id="137" name="Shape 137"/>
          <p:cNvSpPr txBox="1"/>
          <p:nvPr/>
        </p:nvSpPr>
        <p:spPr>
          <a:xfrm>
            <a:off x="843098" y="34690140"/>
            <a:ext cx="22714053" cy="8756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dirty="0" smtClean="0">
                <a:solidFill>
                  <a:schemeClr val="lt1"/>
                </a:solidFill>
                <a:latin typeface="Century Gothic"/>
                <a:ea typeface="Century Gothic"/>
                <a:cs typeface="Century Gothic"/>
                <a:sym typeface="Century Gothic"/>
              </a:rPr>
              <a:t>NOAA National Centers for Environmental Information – </a:t>
            </a:r>
            <a:r>
              <a:rPr lang="en-US" sz="4800" dirty="0">
                <a:solidFill>
                  <a:schemeClr val="lt1"/>
                </a:solidFill>
                <a:latin typeface="Century Gothic"/>
                <a:ea typeface="Century Gothic"/>
                <a:cs typeface="Century Gothic"/>
                <a:sym typeface="Century Gothic"/>
              </a:rPr>
              <a:t>Spring 2017</a:t>
            </a:r>
          </a:p>
        </p:txBody>
      </p:sp>
      <p:sp>
        <p:nvSpPr>
          <p:cNvPr id="138" name="Shape 138"/>
          <p:cNvSpPr txBox="1"/>
          <p:nvPr/>
        </p:nvSpPr>
        <p:spPr>
          <a:xfrm flipH="1">
            <a:off x="20497800" y="9296400"/>
            <a:ext cx="4545375" cy="13500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Garamond"/>
                <a:ea typeface="Garamond"/>
                <a:cs typeface="Garamond"/>
                <a:sym typeface="Garamond"/>
              </a:rPr>
              <a:t>Shuttle Radar Topography Mission (SRTM</a:t>
            </a:r>
            <a:r>
              <a:rPr lang="en-US" sz="2400" dirty="0" smtClean="0">
                <a:solidFill>
                  <a:schemeClr val="dk1"/>
                </a:solidFill>
                <a:latin typeface="Garamond"/>
                <a:ea typeface="Garamond"/>
                <a:cs typeface="Garamond"/>
                <a:sym typeface="Garamond"/>
              </a:rPr>
              <a:t>) hardware mounted on shuttle</a:t>
            </a:r>
            <a:endParaRPr lang="en-US" sz="2400" dirty="0">
              <a:solidFill>
                <a:schemeClr val="dk1"/>
              </a:solidFill>
              <a:latin typeface="Garamond"/>
              <a:ea typeface="Garamond"/>
              <a:cs typeface="Garamond"/>
              <a:sym typeface="Garamond"/>
            </a:endParaRPr>
          </a:p>
        </p:txBody>
      </p:sp>
      <p:sp>
        <p:nvSpPr>
          <p:cNvPr id="139" name="Shape 139"/>
          <p:cNvSpPr txBox="1"/>
          <p:nvPr/>
        </p:nvSpPr>
        <p:spPr>
          <a:xfrm>
            <a:off x="19133864" y="12867258"/>
            <a:ext cx="5326336" cy="126088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chemeClr val="dk1"/>
                </a:solidFill>
                <a:latin typeface="Garamond"/>
                <a:ea typeface="Garamond"/>
                <a:cs typeface="Garamond"/>
                <a:sym typeface="Garamond"/>
              </a:rPr>
              <a:t>Geostationary Operational Environmental Satellite Suite (i.e. GOES-8), one of many satellites contributing to the PERSIANN dataset</a:t>
            </a:r>
            <a:endParaRPr lang="en-US" sz="2400" dirty="0">
              <a:solidFill>
                <a:schemeClr val="dk1"/>
              </a:solidFill>
              <a:latin typeface="Garamond"/>
              <a:ea typeface="Garamond"/>
              <a:cs typeface="Garamond"/>
              <a:sym typeface="Garamond"/>
            </a:endParaRPr>
          </a:p>
        </p:txBody>
      </p:sp>
      <p:sp>
        <p:nvSpPr>
          <p:cNvPr id="132" name="Shape 132"/>
          <p:cNvSpPr txBox="1"/>
          <p:nvPr/>
        </p:nvSpPr>
        <p:spPr>
          <a:xfrm>
            <a:off x="2927757" y="33727906"/>
            <a:ext cx="2872251" cy="12478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dirty="0">
                <a:solidFill>
                  <a:schemeClr val="bg2">
                    <a:lumMod val="75000"/>
                  </a:schemeClr>
                </a:solidFill>
                <a:latin typeface="Garamond"/>
                <a:ea typeface="Garamond"/>
                <a:cs typeface="Garamond"/>
                <a:sym typeface="Garamond"/>
              </a:rPr>
              <a:t>Allison Daniel</a:t>
            </a:r>
          </a:p>
        </p:txBody>
      </p:sp>
      <p:pic>
        <p:nvPicPr>
          <p:cNvPr id="134" name="Shape 134"/>
          <p:cNvPicPr preferRelativeResize="0"/>
          <p:nvPr/>
        </p:nvPicPr>
        <p:blipFill rotWithShape="1">
          <a:blip r:embed="rId3">
            <a:alphaModFix/>
          </a:blip>
          <a:srcRect/>
          <a:stretch/>
        </p:blipFill>
        <p:spPr>
          <a:xfrm>
            <a:off x="3335182" y="31453113"/>
            <a:ext cx="2057403" cy="2081787"/>
          </a:xfrm>
          <a:prstGeom prst="rect">
            <a:avLst/>
          </a:prstGeom>
          <a:noFill/>
          <a:ln>
            <a:noFill/>
          </a:ln>
        </p:spPr>
      </p:pic>
      <p:pic>
        <p:nvPicPr>
          <p:cNvPr id="141" name="Shape 141"/>
          <p:cNvPicPr preferRelativeResize="0"/>
          <p:nvPr/>
        </p:nvPicPr>
        <p:blipFill rotWithShape="1">
          <a:blip r:embed="rId3">
            <a:alphaModFix/>
          </a:blip>
          <a:srcRect/>
          <a:stretch/>
        </p:blipFill>
        <p:spPr>
          <a:xfrm>
            <a:off x="8657208" y="31453113"/>
            <a:ext cx="2057403" cy="2081787"/>
          </a:xfrm>
          <a:prstGeom prst="rect">
            <a:avLst/>
          </a:prstGeom>
          <a:noFill/>
          <a:ln>
            <a:noFill/>
          </a:ln>
        </p:spPr>
      </p:pic>
      <p:sp>
        <p:nvSpPr>
          <p:cNvPr id="142" name="Shape 142"/>
          <p:cNvSpPr txBox="1"/>
          <p:nvPr/>
        </p:nvSpPr>
        <p:spPr>
          <a:xfrm>
            <a:off x="8399022" y="33727905"/>
            <a:ext cx="2573778" cy="5078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700" dirty="0">
                <a:solidFill>
                  <a:schemeClr val="bg2">
                    <a:lumMod val="75000"/>
                  </a:schemeClr>
                </a:solidFill>
                <a:latin typeface="Garamond"/>
                <a:ea typeface="Garamond"/>
                <a:cs typeface="Garamond"/>
                <a:sym typeface="Garamond"/>
              </a:rPr>
              <a:t>Kelly Meehan</a:t>
            </a:r>
          </a:p>
        </p:txBody>
      </p:sp>
      <p:pic>
        <p:nvPicPr>
          <p:cNvPr id="145" name="Shape 145"/>
          <p:cNvPicPr preferRelativeResize="0"/>
          <p:nvPr/>
        </p:nvPicPr>
        <p:blipFill rotWithShape="1">
          <a:blip r:embed="rId4">
            <a:alphaModFix/>
          </a:blip>
          <a:srcRect/>
          <a:stretch/>
        </p:blipFill>
        <p:spPr>
          <a:xfrm>
            <a:off x="8807943" y="31541503"/>
            <a:ext cx="1751795" cy="1864652"/>
          </a:xfrm>
          <a:prstGeom prst="ellipse">
            <a:avLst/>
          </a:prstGeom>
          <a:noFill/>
          <a:ln>
            <a:noFill/>
          </a:ln>
        </p:spPr>
      </p:pic>
      <p:sp>
        <p:nvSpPr>
          <p:cNvPr id="114" name="Shape 114"/>
          <p:cNvSpPr txBox="1"/>
          <p:nvPr/>
        </p:nvSpPr>
        <p:spPr>
          <a:xfrm>
            <a:off x="400992" y="33727907"/>
            <a:ext cx="2872251" cy="12478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dirty="0" smtClean="0">
                <a:solidFill>
                  <a:schemeClr val="bg2">
                    <a:lumMod val="75000"/>
                  </a:schemeClr>
                </a:solidFill>
                <a:latin typeface="Garamond"/>
                <a:ea typeface="Garamond"/>
                <a:cs typeface="Garamond"/>
                <a:sym typeface="Garamond"/>
              </a:rPr>
              <a:t>Daniel T. </a:t>
            </a:r>
            <a:r>
              <a:rPr lang="en-US" sz="2700" dirty="0">
                <a:solidFill>
                  <a:schemeClr val="bg2">
                    <a:lumMod val="75000"/>
                  </a:schemeClr>
                </a:solidFill>
                <a:latin typeface="Garamond"/>
                <a:ea typeface="Garamond"/>
                <a:cs typeface="Garamond"/>
                <a:sym typeface="Garamond"/>
              </a:rPr>
              <a:t>Martin</a:t>
            </a:r>
          </a:p>
          <a:p>
            <a:pPr marL="0" marR="0" lvl="0" indent="0" algn="ctr" rtl="0">
              <a:lnSpc>
                <a:spcPct val="100000"/>
              </a:lnSpc>
              <a:spcBef>
                <a:spcPts val="0"/>
              </a:spcBef>
              <a:buClr>
                <a:srgbClr val="585454"/>
              </a:buClr>
              <a:buSzPct val="25000"/>
              <a:buFont typeface="Arial"/>
              <a:buNone/>
            </a:pPr>
            <a:r>
              <a:rPr lang="en-US" sz="2700" dirty="0">
                <a:solidFill>
                  <a:schemeClr val="bg2">
                    <a:lumMod val="75000"/>
                  </a:schemeClr>
                </a:solidFill>
                <a:latin typeface="Garamond"/>
                <a:ea typeface="Garamond"/>
                <a:cs typeface="Garamond"/>
                <a:sym typeface="Garamond"/>
              </a:rPr>
              <a:t>Team Lead</a:t>
            </a:r>
          </a:p>
        </p:txBody>
      </p:sp>
      <p:pic>
        <p:nvPicPr>
          <p:cNvPr id="135" name="Shape 135"/>
          <p:cNvPicPr preferRelativeResize="0"/>
          <p:nvPr/>
        </p:nvPicPr>
        <p:blipFill rotWithShape="1">
          <a:blip r:embed="rId3">
            <a:alphaModFix/>
          </a:blip>
          <a:srcRect/>
          <a:stretch/>
        </p:blipFill>
        <p:spPr>
          <a:xfrm>
            <a:off x="808415" y="31505585"/>
            <a:ext cx="2057403" cy="2081787"/>
          </a:xfrm>
          <a:prstGeom prst="rect">
            <a:avLst/>
          </a:prstGeom>
          <a:noFill/>
          <a:ln>
            <a:noFill/>
          </a:ln>
        </p:spPr>
      </p:pic>
      <p:pic>
        <p:nvPicPr>
          <p:cNvPr id="149" name="Shape 149"/>
          <p:cNvPicPr preferRelativeResize="0"/>
          <p:nvPr/>
        </p:nvPicPr>
        <p:blipFill rotWithShape="1">
          <a:blip r:embed="rId5">
            <a:alphaModFix/>
          </a:blip>
          <a:srcRect/>
          <a:stretch/>
        </p:blipFill>
        <p:spPr>
          <a:xfrm>
            <a:off x="18211800" y="8534400"/>
            <a:ext cx="2786149" cy="3214789"/>
          </a:xfrm>
          <a:prstGeom prst="rect">
            <a:avLst/>
          </a:prstGeom>
          <a:noFill/>
          <a:ln>
            <a:noFill/>
          </a:ln>
        </p:spPr>
      </p:pic>
      <p:pic>
        <p:nvPicPr>
          <p:cNvPr id="1026" name="Picture 2" descr="Z:\NCEI_NASA_DEVELOP\2017\PhilDisastersI\Maps_Data\StudyArea_Image.png"/>
          <p:cNvPicPr>
            <a:picLocks noChangeAspect="1" noChangeArrowheads="1"/>
          </p:cNvPicPr>
          <p:nvPr/>
        </p:nvPicPr>
        <p:blipFill rotWithShape="1">
          <a:blip r:embed="rId6">
            <a:extLst>
              <a:ext uri="{28A0092B-C50C-407E-A947-70E740481C1C}">
                <a14:useLocalDpi xmlns:a14="http://schemas.microsoft.com/office/drawing/2010/main" val="0"/>
              </a:ext>
            </a:extLst>
          </a:blip>
          <a:srcRect l="26725" t="5015" r="20386" b="3751"/>
          <a:stretch/>
        </p:blipFill>
        <p:spPr bwMode="auto">
          <a:xfrm>
            <a:off x="9078880" y="4812651"/>
            <a:ext cx="8708971" cy="96658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987585" y="6282641"/>
            <a:ext cx="533400" cy="770084"/>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89462" y="5334000"/>
            <a:ext cx="914399" cy="400110"/>
          </a:xfrm>
          <a:prstGeom prst="rect">
            <a:avLst/>
          </a:prstGeom>
          <a:noFill/>
        </p:spPr>
        <p:txBody>
          <a:bodyPr wrap="square" rtlCol="0">
            <a:spAutoFit/>
          </a:bodyPr>
          <a:lstStyle/>
          <a:p>
            <a:r>
              <a:rPr lang="en-US" sz="2000" b="1" dirty="0" smtClean="0">
                <a:solidFill>
                  <a:schemeClr val="tx1">
                    <a:lumMod val="75000"/>
                  </a:schemeClr>
                </a:solidFill>
              </a:rPr>
              <a:t>ASIA</a:t>
            </a:r>
            <a:endParaRPr lang="en-US" b="1" dirty="0">
              <a:solidFill>
                <a:schemeClr val="tx1">
                  <a:lumMod val="75000"/>
                </a:schemeClr>
              </a:solidFill>
            </a:endParaRPr>
          </a:p>
        </p:txBody>
      </p:sp>
      <p:sp>
        <p:nvSpPr>
          <p:cNvPr id="51" name="TextBox 50"/>
          <p:cNvSpPr txBox="1"/>
          <p:nvPr/>
        </p:nvSpPr>
        <p:spPr>
          <a:xfrm>
            <a:off x="10989433" y="8077200"/>
            <a:ext cx="1735967" cy="400110"/>
          </a:xfrm>
          <a:prstGeom prst="rect">
            <a:avLst/>
          </a:prstGeom>
          <a:noFill/>
        </p:spPr>
        <p:txBody>
          <a:bodyPr wrap="square" rtlCol="0">
            <a:spAutoFit/>
          </a:bodyPr>
          <a:lstStyle/>
          <a:p>
            <a:r>
              <a:rPr lang="en-US" sz="2000" b="1" dirty="0" smtClean="0">
                <a:solidFill>
                  <a:schemeClr val="tx1">
                    <a:lumMod val="75000"/>
                  </a:schemeClr>
                </a:solidFill>
              </a:rPr>
              <a:t>AUSTRALIA</a:t>
            </a:r>
            <a:endParaRPr lang="en-US" b="1" dirty="0">
              <a:solidFill>
                <a:schemeClr val="tx1">
                  <a:lumMod val="75000"/>
                </a:schemeClr>
              </a:solidFill>
            </a:endParaRPr>
          </a:p>
        </p:txBody>
      </p:sp>
      <p:sp>
        <p:nvSpPr>
          <p:cNvPr id="52" name="TextBox 51"/>
          <p:cNvSpPr txBox="1"/>
          <p:nvPr/>
        </p:nvSpPr>
        <p:spPr>
          <a:xfrm>
            <a:off x="11506200" y="5692914"/>
            <a:ext cx="1280615" cy="707886"/>
          </a:xfrm>
          <a:prstGeom prst="rect">
            <a:avLst/>
          </a:prstGeom>
          <a:noFill/>
        </p:spPr>
        <p:txBody>
          <a:bodyPr wrap="square" rtlCol="0">
            <a:spAutoFit/>
          </a:bodyPr>
          <a:lstStyle/>
          <a:p>
            <a:pPr algn="ctr"/>
            <a:r>
              <a:rPr lang="en-US" sz="2000" b="1" i="1" dirty="0" smtClean="0">
                <a:solidFill>
                  <a:srgbClr val="002060"/>
                </a:solidFill>
              </a:rPr>
              <a:t>PACIFIC</a:t>
            </a:r>
          </a:p>
          <a:p>
            <a:pPr algn="ctr"/>
            <a:r>
              <a:rPr lang="en-US" sz="2000" b="1" i="1" dirty="0" smtClean="0">
                <a:solidFill>
                  <a:srgbClr val="002060"/>
                </a:solidFill>
              </a:rPr>
              <a:t>OCEAN</a:t>
            </a:r>
            <a:endParaRPr lang="en-US" sz="2000" b="1" i="1" dirty="0">
              <a:solidFill>
                <a:srgbClr val="002060"/>
              </a:solidFill>
            </a:endParaRPr>
          </a:p>
        </p:txBody>
      </p:sp>
      <p:sp>
        <p:nvSpPr>
          <p:cNvPr id="53" name="TextBox 52"/>
          <p:cNvSpPr txBox="1"/>
          <p:nvPr/>
        </p:nvSpPr>
        <p:spPr>
          <a:xfrm>
            <a:off x="9372600" y="7598656"/>
            <a:ext cx="1375914" cy="707886"/>
          </a:xfrm>
          <a:prstGeom prst="rect">
            <a:avLst/>
          </a:prstGeom>
          <a:noFill/>
        </p:spPr>
        <p:txBody>
          <a:bodyPr wrap="square" rtlCol="0">
            <a:spAutoFit/>
          </a:bodyPr>
          <a:lstStyle/>
          <a:p>
            <a:pPr algn="ctr"/>
            <a:r>
              <a:rPr lang="en-US" sz="2000" b="1" i="1" dirty="0" smtClean="0">
                <a:solidFill>
                  <a:srgbClr val="002060"/>
                </a:solidFill>
              </a:rPr>
              <a:t>INDIAN OCEAN</a:t>
            </a:r>
            <a:endParaRPr lang="en-US" sz="2000" b="1" i="1" dirty="0">
              <a:solidFill>
                <a:srgbClr val="002060"/>
              </a:solidFill>
            </a:endParaRPr>
          </a:p>
        </p:txBody>
      </p:sp>
      <p:sp>
        <p:nvSpPr>
          <p:cNvPr id="54" name="TextBox 53"/>
          <p:cNvSpPr txBox="1"/>
          <p:nvPr/>
        </p:nvSpPr>
        <p:spPr>
          <a:xfrm>
            <a:off x="13792200" y="8153400"/>
            <a:ext cx="838200" cy="338554"/>
          </a:xfrm>
          <a:prstGeom prst="rect">
            <a:avLst/>
          </a:prstGeom>
          <a:noFill/>
        </p:spPr>
        <p:txBody>
          <a:bodyPr wrap="square" rtlCol="0">
            <a:spAutoFit/>
          </a:bodyPr>
          <a:lstStyle/>
          <a:p>
            <a:r>
              <a:rPr lang="en-US" sz="1600" b="1" dirty="0" smtClean="0"/>
              <a:t>Manila</a:t>
            </a:r>
            <a:endParaRPr lang="en-US" b="1" dirty="0"/>
          </a:p>
        </p:txBody>
      </p:sp>
      <p:sp>
        <p:nvSpPr>
          <p:cNvPr id="4" name="Oval 3"/>
          <p:cNvSpPr/>
          <p:nvPr/>
        </p:nvSpPr>
        <p:spPr>
          <a:xfrm>
            <a:off x="13954836" y="8534400"/>
            <a:ext cx="76200" cy="762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4919425" y="5156911"/>
            <a:ext cx="2570879" cy="892552"/>
          </a:xfrm>
          <a:prstGeom prst="rect">
            <a:avLst/>
          </a:prstGeom>
          <a:noFill/>
        </p:spPr>
        <p:txBody>
          <a:bodyPr wrap="square" rtlCol="0">
            <a:spAutoFit/>
          </a:bodyPr>
          <a:lstStyle/>
          <a:p>
            <a:pPr algn="ctr"/>
            <a:r>
              <a:rPr lang="en-US" sz="2600" b="1" dirty="0" smtClean="0"/>
              <a:t>Republic of the Philippines</a:t>
            </a:r>
            <a:endParaRPr lang="en-US" sz="2600" b="1"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0185" y="13750550"/>
            <a:ext cx="2769358" cy="40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372600" y="5109002"/>
            <a:ext cx="3429000" cy="3382952"/>
          </a:xfrm>
          <a:prstGeom prst="rect">
            <a:avLst/>
          </a:prstGeom>
          <a:noFill/>
          <a:ln w="50800" cmpd="dbl">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6"/>
          <p:cNvSpPr txBox="1">
            <a:spLocks/>
          </p:cNvSpPr>
          <p:nvPr/>
        </p:nvSpPr>
        <p:spPr>
          <a:xfrm>
            <a:off x="18206941" y="5003507"/>
            <a:ext cx="8452928" cy="28450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buClr>
                <a:srgbClr val="586991"/>
              </a:buClr>
            </a:pPr>
            <a:r>
              <a:rPr lang="en-US" b="1" dirty="0" smtClean="0">
                <a:solidFill>
                  <a:srgbClr val="586991"/>
                </a:solidFill>
                <a:latin typeface="Garamond" panose="02020404030301010803" pitchFamily="18" charset="0"/>
                <a:ea typeface="Garamond"/>
                <a:cs typeface="Garamond"/>
                <a:sym typeface="Garamond"/>
              </a:rPr>
              <a:t>Produce </a:t>
            </a:r>
            <a:r>
              <a:rPr lang="en-US" dirty="0">
                <a:solidFill>
                  <a:srgbClr val="3B3838"/>
                </a:solidFill>
                <a:latin typeface="Garamond" panose="02020404030301010803" pitchFamily="18" charset="0"/>
                <a:ea typeface="Garamond"/>
                <a:cs typeface="Garamond"/>
                <a:sym typeface="Garamond"/>
              </a:rPr>
              <a:t>hazard and vulnerability maps by combining tropical cyclone tracking and intensity climatologies with </a:t>
            </a:r>
            <a:r>
              <a:rPr lang="en-US" dirty="0" smtClean="0">
                <a:solidFill>
                  <a:srgbClr val="3B3838"/>
                </a:solidFill>
                <a:latin typeface="Garamond" panose="02020404030301010803" pitchFamily="18" charset="0"/>
                <a:ea typeface="Garamond"/>
                <a:cs typeface="Garamond"/>
                <a:sym typeface="Garamond"/>
              </a:rPr>
              <a:t>gender specific vulnerability statistics</a:t>
            </a:r>
          </a:p>
          <a:p>
            <a:pPr marL="347663" indent="-347663">
              <a:buClr>
                <a:srgbClr val="586991"/>
              </a:buClr>
            </a:pPr>
            <a:r>
              <a:rPr lang="en-US" b="1" dirty="0">
                <a:solidFill>
                  <a:srgbClr val="586991"/>
                </a:solidFill>
                <a:latin typeface="Garamond" panose="02020404030301010803" pitchFamily="18" charset="0"/>
                <a:ea typeface="Garamond"/>
                <a:cs typeface="Garamond"/>
                <a:sym typeface="Garamond"/>
              </a:rPr>
              <a:t>Assess </a:t>
            </a:r>
            <a:r>
              <a:rPr lang="en-US" dirty="0">
                <a:solidFill>
                  <a:srgbClr val="3B3838"/>
                </a:solidFill>
                <a:latin typeface="Garamond" panose="02020404030301010803" pitchFamily="18" charset="0"/>
                <a:ea typeface="Garamond"/>
                <a:cs typeface="Garamond"/>
                <a:sym typeface="Garamond"/>
              </a:rPr>
              <a:t>gender vulnerability based on hazard climatology to enable our partners to predict areas of greatest vulnerability in future cyclone </a:t>
            </a:r>
            <a:r>
              <a:rPr lang="en-US" dirty="0" smtClean="0">
                <a:solidFill>
                  <a:srgbClr val="3B3838"/>
                </a:solidFill>
                <a:latin typeface="Garamond" panose="02020404030301010803" pitchFamily="18" charset="0"/>
                <a:ea typeface="Garamond"/>
                <a:cs typeface="Garamond"/>
                <a:sym typeface="Garamond"/>
              </a:rPr>
              <a:t>events</a:t>
            </a:r>
            <a:endParaRPr lang="en-US" dirty="0">
              <a:solidFill>
                <a:srgbClr val="586991"/>
              </a:solidFill>
              <a:latin typeface="Garamond" panose="02020404030301010803" pitchFamily="18" charset="0"/>
              <a:ea typeface="Garamond"/>
              <a:cs typeface="Garamond"/>
              <a:sym typeface="Garamond"/>
            </a:endParaRPr>
          </a:p>
          <a:p>
            <a:pPr marL="347663" indent="-347663">
              <a:buClr>
                <a:srgbClr val="586991"/>
              </a:buClr>
            </a:pPr>
            <a:endParaRPr lang="en-US" dirty="0">
              <a:solidFill>
                <a:schemeClr val="tx1">
                  <a:lumMod val="75000"/>
                </a:schemeClr>
              </a:solidFill>
            </a:endParaRPr>
          </a:p>
        </p:txBody>
      </p:sp>
      <p:pic>
        <p:nvPicPr>
          <p:cNvPr id="6" name="Picture 2" descr="C:\Users\allison.daniel\Pictures\GOES-8-12_ima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7400" y="11201400"/>
            <a:ext cx="3787564" cy="1478453"/>
          </a:xfrm>
          <a:prstGeom prst="rect">
            <a:avLst/>
          </a:prstGeom>
          <a:noFill/>
          <a:extLst>
            <a:ext uri="{909E8E84-426E-40DD-AFC4-6F175D3DCCD1}">
              <a14:hiddenFill xmlns:a14="http://schemas.microsoft.com/office/drawing/2010/main">
                <a:solidFill>
                  <a:srgbClr val="FFFFFF"/>
                </a:solidFill>
              </a14:hiddenFill>
            </a:ext>
          </a:extLst>
        </p:spPr>
      </p:pic>
      <p:sp>
        <p:nvSpPr>
          <p:cNvPr id="61" name="Text Placeholder 16"/>
          <p:cNvSpPr txBox="1">
            <a:spLocks/>
          </p:cNvSpPr>
          <p:nvPr/>
        </p:nvSpPr>
        <p:spPr>
          <a:xfrm>
            <a:off x="12877800" y="21945600"/>
            <a:ext cx="10972800" cy="348898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800" dirty="0" smtClean="0">
                <a:solidFill>
                  <a:schemeClr val="tx1">
                    <a:lumMod val="75000"/>
                  </a:schemeClr>
                </a:solidFill>
                <a:latin typeface="Garamond" panose="02020404030301010803" pitchFamily="18" charset="0"/>
              </a:rPr>
              <a:t>Our analysis suggests that while northern areas are most vulnerable to tropical cyclone impacts, southern areas are most impoverished/at risk to impacts.</a:t>
            </a:r>
          </a:p>
          <a:p>
            <a:pPr marL="347663" indent="-347663">
              <a:buClr>
                <a:srgbClr val="57688F"/>
              </a:buClr>
            </a:pPr>
            <a:r>
              <a:rPr lang="en-US" sz="2800" dirty="0" smtClean="0">
                <a:solidFill>
                  <a:schemeClr val="tx1">
                    <a:lumMod val="75000"/>
                  </a:schemeClr>
                </a:solidFill>
                <a:latin typeface="Garamond" panose="02020404030301010803" pitchFamily="18" charset="0"/>
              </a:rPr>
              <a:t>Our synthesis of variables therefore showed a widespread vulnerability to cyclones.</a:t>
            </a:r>
          </a:p>
          <a:p>
            <a:pPr marL="347663" indent="-347663">
              <a:buClr>
                <a:srgbClr val="57688F"/>
              </a:buClr>
            </a:pPr>
            <a:r>
              <a:rPr lang="en-US" sz="2800" dirty="0" smtClean="0">
                <a:solidFill>
                  <a:schemeClr val="tx1">
                    <a:lumMod val="75000"/>
                  </a:schemeClr>
                </a:solidFill>
                <a:latin typeface="Garamond" panose="02020404030301010803" pitchFamily="18" charset="0"/>
              </a:rPr>
              <a:t>Using these data, UN-OCHA and other government organizations can better allocate resource and alerts to minimize disaster risk</a:t>
            </a:r>
            <a:endParaRPr lang="en-US" sz="2800" dirty="0" smtClean="0">
              <a:latin typeface="Garamond" panose="02020404030301010803" pitchFamily="18" charset="0"/>
            </a:endParaRPr>
          </a:p>
        </p:txBody>
      </p:sp>
      <p:sp>
        <p:nvSpPr>
          <p:cNvPr id="62" name="Text Placeholder 16"/>
          <p:cNvSpPr txBox="1">
            <a:spLocks/>
          </p:cNvSpPr>
          <p:nvPr/>
        </p:nvSpPr>
        <p:spPr>
          <a:xfrm>
            <a:off x="12877800" y="26705933"/>
            <a:ext cx="10972800" cy="17166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800" dirty="0" smtClean="0">
                <a:solidFill>
                  <a:schemeClr val="tx1">
                    <a:lumMod val="50000"/>
                  </a:schemeClr>
                </a:solidFill>
                <a:latin typeface="Garamond" panose="02020404030301010803" pitchFamily="18" charset="0"/>
              </a:rPr>
              <a:t>Rowena </a:t>
            </a:r>
            <a:r>
              <a:rPr lang="en-US" sz="2800" dirty="0" err="1" smtClean="0">
                <a:solidFill>
                  <a:schemeClr val="tx1">
                    <a:lumMod val="50000"/>
                  </a:schemeClr>
                </a:solidFill>
                <a:latin typeface="Garamond" panose="02020404030301010803" pitchFamily="18" charset="0"/>
              </a:rPr>
              <a:t>Dacsig</a:t>
            </a:r>
            <a:r>
              <a:rPr lang="en-US" sz="2800" dirty="0" smtClean="0">
                <a:solidFill>
                  <a:schemeClr val="tx1">
                    <a:lumMod val="50000"/>
                  </a:schemeClr>
                </a:solidFill>
                <a:latin typeface="Garamond" panose="02020404030301010803" pitchFamily="18" charset="0"/>
              </a:rPr>
              <a:t>, UN-OCHA Gender Advisor</a:t>
            </a:r>
          </a:p>
          <a:p>
            <a:pPr marL="347663" indent="-347663">
              <a:buClr>
                <a:srgbClr val="57688F"/>
              </a:buClr>
            </a:pPr>
            <a:r>
              <a:rPr lang="en-US" sz="2800" dirty="0" smtClean="0">
                <a:solidFill>
                  <a:schemeClr val="tx1">
                    <a:lumMod val="50000"/>
                  </a:schemeClr>
                </a:solidFill>
                <a:latin typeface="Garamond" panose="02020404030301010803" pitchFamily="18" charset="0"/>
              </a:rPr>
              <a:t>Joseph </a:t>
            </a:r>
            <a:r>
              <a:rPr lang="en-US" sz="2800" dirty="0" err="1" smtClean="0">
                <a:solidFill>
                  <a:schemeClr val="tx1">
                    <a:lumMod val="50000"/>
                  </a:schemeClr>
                </a:solidFill>
                <a:latin typeface="Garamond" panose="02020404030301010803" pitchFamily="18" charset="0"/>
              </a:rPr>
              <a:t>Addawe</a:t>
            </a:r>
            <a:r>
              <a:rPr lang="en-US" sz="2800" dirty="0" smtClean="0">
                <a:solidFill>
                  <a:schemeClr val="tx1">
                    <a:lumMod val="50000"/>
                  </a:schemeClr>
                </a:solidFill>
                <a:latin typeface="Garamond" panose="02020404030301010803" pitchFamily="18" charset="0"/>
              </a:rPr>
              <a:t>, UN-OCHA Information Management Analyst</a:t>
            </a:r>
          </a:p>
        </p:txBody>
      </p:sp>
      <p:sp>
        <p:nvSpPr>
          <p:cNvPr id="66" name="Text Placeholder 16"/>
          <p:cNvSpPr txBox="1">
            <a:spLocks/>
          </p:cNvSpPr>
          <p:nvPr/>
        </p:nvSpPr>
        <p:spPr>
          <a:xfrm>
            <a:off x="12877800" y="29337000"/>
            <a:ext cx="10972800" cy="38664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57688F"/>
              </a:buClr>
              <a:buNone/>
            </a:pPr>
            <a:r>
              <a:rPr lang="en-US" sz="2800" dirty="0" smtClean="0">
                <a:solidFill>
                  <a:schemeClr val="tx1">
                    <a:lumMod val="50000"/>
                  </a:schemeClr>
                </a:solidFill>
                <a:latin typeface="Garamond" panose="02020404030301010803" pitchFamily="18" charset="0"/>
              </a:rPr>
              <a:t>The Philippines Disaster team would like to thank our science advisors for their time and support over the course of this project:</a:t>
            </a:r>
          </a:p>
          <a:p>
            <a:pPr marL="347663" indent="-347663">
              <a:buClr>
                <a:srgbClr val="57688F"/>
              </a:buClr>
            </a:pPr>
            <a:r>
              <a:rPr lang="en-US" sz="2800" dirty="0" smtClean="0">
                <a:solidFill>
                  <a:schemeClr val="tx1">
                    <a:lumMod val="50000"/>
                  </a:schemeClr>
                </a:solidFill>
                <a:latin typeface="Garamond" panose="02020404030301010803" pitchFamily="18" charset="0"/>
              </a:rPr>
              <a:t>Dr. Carl </a:t>
            </a:r>
            <a:r>
              <a:rPr lang="en-US" sz="2800" dirty="0" err="1" smtClean="0">
                <a:solidFill>
                  <a:schemeClr val="tx1">
                    <a:lumMod val="50000"/>
                  </a:schemeClr>
                </a:solidFill>
                <a:latin typeface="Garamond" panose="02020404030301010803" pitchFamily="18" charset="0"/>
              </a:rPr>
              <a:t>Schreck</a:t>
            </a:r>
            <a:r>
              <a:rPr lang="en-US" sz="2800" dirty="0" smtClean="0">
                <a:solidFill>
                  <a:schemeClr val="tx1">
                    <a:lumMod val="50000"/>
                  </a:schemeClr>
                </a:solidFill>
                <a:latin typeface="Garamond" panose="02020404030301010803" pitchFamily="18" charset="0"/>
              </a:rPr>
              <a:t>, Cooperative Institute for Climate and Satellites – North Carolina</a:t>
            </a:r>
          </a:p>
          <a:p>
            <a:pPr marL="347663" indent="-347663">
              <a:buClr>
                <a:srgbClr val="57688F"/>
              </a:buClr>
            </a:pPr>
            <a:r>
              <a:rPr lang="en-US" sz="2800" dirty="0" smtClean="0">
                <a:solidFill>
                  <a:schemeClr val="tx1">
                    <a:lumMod val="50000"/>
                  </a:schemeClr>
                </a:solidFill>
                <a:latin typeface="Garamond" panose="02020404030301010803" pitchFamily="18" charset="0"/>
              </a:rPr>
              <a:t>Dr. L. DeWayne Cecil, Global Science &amp; Technology, National Centers for Environmental Information</a:t>
            </a:r>
          </a:p>
          <a:p>
            <a:pPr marL="347663" indent="-347663">
              <a:buClr>
                <a:srgbClr val="57688F"/>
              </a:buClr>
            </a:pPr>
            <a:r>
              <a:rPr lang="en-US" sz="2800" dirty="0" smtClean="0">
                <a:solidFill>
                  <a:schemeClr val="tx1">
                    <a:lumMod val="50000"/>
                  </a:schemeClr>
                </a:solidFill>
                <a:latin typeface="Garamond" panose="02020404030301010803" pitchFamily="18" charset="0"/>
              </a:rPr>
              <a:t>Dr. Ken Knapp, Center for Weather and Climate, National Centers for Environmental Information</a:t>
            </a:r>
          </a:p>
        </p:txBody>
      </p:sp>
      <p:grpSp>
        <p:nvGrpSpPr>
          <p:cNvPr id="73" name="Shape 151"/>
          <p:cNvGrpSpPr/>
          <p:nvPr/>
        </p:nvGrpSpPr>
        <p:grpSpPr>
          <a:xfrm>
            <a:off x="843098" y="15163800"/>
            <a:ext cx="22714053" cy="1828800"/>
            <a:chOff x="3511" y="0"/>
            <a:chExt cx="11981294" cy="846244"/>
          </a:xfrm>
        </p:grpSpPr>
        <p:sp>
          <p:nvSpPr>
            <p:cNvPr id="74" name="Shape 152"/>
            <p:cNvSpPr/>
            <p:nvPr/>
          </p:nvSpPr>
          <p:spPr>
            <a:xfrm>
              <a:off x="3511" y="0"/>
              <a:ext cx="4279033" cy="846244"/>
            </a:xfrm>
            <a:prstGeom prst="chevron">
              <a:avLst>
                <a:gd name="adj" fmla="val 50000"/>
              </a:avLst>
            </a:prstGeom>
            <a:solidFill>
              <a:srgbClr val="599BD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153"/>
            <p:cNvSpPr txBox="1"/>
            <p:nvPr/>
          </p:nvSpPr>
          <p:spPr>
            <a:xfrm>
              <a:off x="426635" y="0"/>
              <a:ext cx="3432789" cy="846244"/>
            </a:xfrm>
            <a:prstGeom prst="rect">
              <a:avLst/>
            </a:prstGeom>
            <a:noFill/>
            <a:ln>
              <a:noFill/>
            </a:ln>
          </p:spPr>
          <p:txBody>
            <a:bodyPr lIns="56000" tIns="18650" rIns="18650" bIns="18650" anchor="ctr" anchorCtr="0">
              <a:noAutofit/>
            </a:bodyPr>
            <a:lstStyle/>
            <a:p>
              <a:pPr marL="0" marR="0" lvl="0" indent="0" algn="ctr" rtl="0">
                <a:lnSpc>
                  <a:spcPct val="90000"/>
                </a:lnSpc>
                <a:spcBef>
                  <a:spcPts val="0"/>
                </a:spcBef>
                <a:spcAft>
                  <a:spcPts val="0"/>
                </a:spcAft>
                <a:buSzPct val="25000"/>
                <a:buNone/>
              </a:pPr>
              <a:r>
                <a:rPr lang="en-US" sz="2800" b="1" dirty="0">
                  <a:solidFill>
                    <a:srgbClr val="BBD6EE"/>
                  </a:solidFill>
                  <a:latin typeface="Garamond" panose="02020404030301010803" pitchFamily="18" charset="0"/>
                  <a:ea typeface="Century Gothic"/>
                  <a:cs typeface="Century Gothic"/>
                  <a:sym typeface="Century Gothic"/>
                </a:rPr>
                <a:t>DATA ACQUISITION</a:t>
              </a:r>
              <a:r>
                <a:rPr lang="en-US" sz="2800" dirty="0">
                  <a:solidFill>
                    <a:schemeClr val="lt1"/>
                  </a:solidFill>
                  <a:latin typeface="Garamond" panose="02020404030301010803" pitchFamily="18" charset="0"/>
                  <a:ea typeface="Century Gothic"/>
                  <a:cs typeface="Century Gothic"/>
                  <a:sym typeface="Century Gothic"/>
                </a:rPr>
                <a:t>: IBTrACS Cyclone Tracks, Philippines </a:t>
              </a:r>
              <a:r>
                <a:rPr lang="en-US" sz="2800" dirty="0" smtClean="0">
                  <a:solidFill>
                    <a:schemeClr val="lt1"/>
                  </a:solidFill>
                  <a:latin typeface="Garamond" panose="02020404030301010803" pitchFamily="18" charset="0"/>
                  <a:ea typeface="Century Gothic"/>
                  <a:cs typeface="Century Gothic"/>
                  <a:sym typeface="Century Gothic"/>
                </a:rPr>
                <a:t>Municipalities &amp; Demographics</a:t>
              </a:r>
              <a:r>
                <a:rPr lang="en-US" sz="2800" dirty="0">
                  <a:solidFill>
                    <a:schemeClr val="lt1"/>
                  </a:solidFill>
                  <a:latin typeface="Garamond" panose="02020404030301010803" pitchFamily="18" charset="0"/>
                  <a:ea typeface="Century Gothic"/>
                  <a:cs typeface="Century Gothic"/>
                  <a:sym typeface="Century Gothic"/>
                </a:rPr>
                <a:t>, SRTM, PERSIANN </a:t>
              </a:r>
            </a:p>
          </p:txBody>
        </p:sp>
        <p:sp>
          <p:nvSpPr>
            <p:cNvPr id="76" name="Shape 154"/>
            <p:cNvSpPr/>
            <p:nvPr/>
          </p:nvSpPr>
          <p:spPr>
            <a:xfrm>
              <a:off x="3854642" y="0"/>
              <a:ext cx="4279033" cy="846244"/>
            </a:xfrm>
            <a:prstGeom prst="chevron">
              <a:avLst>
                <a:gd name="adj" fmla="val 50000"/>
              </a:avLst>
            </a:prstGeom>
            <a:solidFill>
              <a:srgbClr val="9CC2E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155"/>
            <p:cNvSpPr txBox="1"/>
            <p:nvPr/>
          </p:nvSpPr>
          <p:spPr>
            <a:xfrm>
              <a:off x="4277764" y="0"/>
              <a:ext cx="3432789" cy="846244"/>
            </a:xfrm>
            <a:prstGeom prst="rect">
              <a:avLst/>
            </a:prstGeom>
            <a:noFill/>
            <a:ln>
              <a:noFill/>
            </a:ln>
          </p:spPr>
          <p:txBody>
            <a:bodyPr lIns="56000" tIns="18650" rIns="18650" bIns="18650" anchor="ctr" anchorCtr="0">
              <a:noAutofit/>
            </a:bodyPr>
            <a:lstStyle/>
            <a:p>
              <a:pPr marL="0" marR="0" lvl="0" indent="0" algn="ctr" rtl="0">
                <a:lnSpc>
                  <a:spcPct val="90000"/>
                </a:lnSpc>
                <a:spcBef>
                  <a:spcPts val="0"/>
                </a:spcBef>
                <a:spcAft>
                  <a:spcPts val="0"/>
                </a:spcAft>
                <a:buSzPct val="25000"/>
                <a:buNone/>
              </a:pPr>
              <a:r>
                <a:rPr lang="en-US" sz="2800" b="1" dirty="0">
                  <a:solidFill>
                    <a:srgbClr val="2E75B5"/>
                  </a:solidFill>
                  <a:latin typeface="Garamond" panose="02020404030301010803" pitchFamily="18" charset="0"/>
                  <a:ea typeface="Century Gothic"/>
                  <a:cs typeface="Century Gothic"/>
                  <a:sym typeface="Century Gothic"/>
                </a:rPr>
                <a:t>PROCESSING &amp; ANALYSIS: </a:t>
              </a:r>
              <a:r>
                <a:rPr lang="en-US" sz="2800" dirty="0" smtClean="0">
                  <a:solidFill>
                    <a:schemeClr val="lt1"/>
                  </a:solidFill>
                  <a:latin typeface="Garamond" panose="02020404030301010803" pitchFamily="18" charset="0"/>
                  <a:ea typeface="Century Gothic"/>
                  <a:cs typeface="Century Gothic"/>
                  <a:sym typeface="Century Gothic"/>
                </a:rPr>
                <a:t>Derive natural hazards like Accumulated Cyclone Energy, combine with demographic variables</a:t>
              </a:r>
              <a:endParaRPr lang="en-US" sz="2800" dirty="0">
                <a:solidFill>
                  <a:schemeClr val="lt1"/>
                </a:solidFill>
                <a:latin typeface="Garamond" panose="02020404030301010803" pitchFamily="18" charset="0"/>
                <a:ea typeface="Century Gothic"/>
                <a:cs typeface="Century Gothic"/>
                <a:sym typeface="Century Gothic"/>
              </a:endParaRPr>
            </a:p>
          </p:txBody>
        </p:sp>
        <p:sp>
          <p:nvSpPr>
            <p:cNvPr id="78" name="Shape 156"/>
            <p:cNvSpPr/>
            <p:nvPr/>
          </p:nvSpPr>
          <p:spPr>
            <a:xfrm>
              <a:off x="7705772" y="0"/>
              <a:ext cx="4279033" cy="846244"/>
            </a:xfrm>
            <a:prstGeom prst="chevron">
              <a:avLst>
                <a:gd name="adj" fmla="val 50000"/>
              </a:avLst>
            </a:prstGeom>
            <a:solidFill>
              <a:srgbClr val="BBD6EE"/>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157"/>
            <p:cNvSpPr txBox="1"/>
            <p:nvPr/>
          </p:nvSpPr>
          <p:spPr>
            <a:xfrm>
              <a:off x="8235743" y="0"/>
              <a:ext cx="3455797" cy="846244"/>
            </a:xfrm>
            <a:prstGeom prst="rect">
              <a:avLst/>
            </a:prstGeom>
            <a:noFill/>
            <a:ln>
              <a:noFill/>
            </a:ln>
          </p:spPr>
          <p:txBody>
            <a:bodyPr lIns="56000" tIns="18650" rIns="18650" bIns="18650" anchor="ctr" anchorCtr="0">
              <a:noAutofit/>
            </a:bodyPr>
            <a:lstStyle/>
            <a:p>
              <a:pPr marL="0" marR="0" lvl="0" indent="0" algn="ctr" rtl="0">
                <a:lnSpc>
                  <a:spcPct val="90000"/>
                </a:lnSpc>
                <a:spcBef>
                  <a:spcPts val="0"/>
                </a:spcBef>
                <a:spcAft>
                  <a:spcPts val="0"/>
                </a:spcAft>
                <a:buSzPct val="25000"/>
                <a:buNone/>
              </a:pPr>
              <a:r>
                <a:rPr lang="en-US" sz="2800" b="1" dirty="0">
                  <a:solidFill>
                    <a:srgbClr val="2E75B5"/>
                  </a:solidFill>
                  <a:latin typeface="Garamond" panose="02020404030301010803" pitchFamily="18" charset="0"/>
                  <a:ea typeface="Century Gothic"/>
                  <a:cs typeface="Century Gothic"/>
                  <a:sym typeface="Century Gothic"/>
                </a:rPr>
                <a:t>END PRODUCTS:</a:t>
              </a:r>
              <a:r>
                <a:rPr lang="en-US" sz="2800" b="1" dirty="0">
                  <a:solidFill>
                    <a:schemeClr val="dk2"/>
                  </a:solidFill>
                  <a:latin typeface="Garamond" panose="02020404030301010803" pitchFamily="18" charset="0"/>
                  <a:ea typeface="Century Gothic"/>
                  <a:cs typeface="Century Gothic"/>
                  <a:sym typeface="Century Gothic"/>
                </a:rPr>
                <a:t> </a:t>
              </a:r>
              <a:r>
                <a:rPr lang="en-US" sz="2800" dirty="0" smtClean="0">
                  <a:solidFill>
                    <a:schemeClr val="dk2"/>
                  </a:solidFill>
                  <a:latin typeface="Garamond" panose="02020404030301010803" pitchFamily="18" charset="0"/>
                  <a:ea typeface="Century Gothic"/>
                  <a:cs typeface="Century Gothic"/>
                  <a:sym typeface="Century Gothic"/>
                </a:rPr>
                <a:t>Derive heat map, factoring all variables weighted by significance</a:t>
              </a:r>
              <a:endParaRPr lang="en-US" sz="2800" dirty="0">
                <a:solidFill>
                  <a:schemeClr val="dk2"/>
                </a:solidFill>
                <a:latin typeface="Garamond" panose="02020404030301010803" pitchFamily="18" charset="0"/>
                <a:ea typeface="Century Gothic"/>
                <a:cs typeface="Century Gothic"/>
                <a:sym typeface="Century Gothic"/>
              </a:endParaRPr>
            </a:p>
          </p:txBody>
        </p:sp>
      </p:grpSp>
      <p:pic>
        <p:nvPicPr>
          <p:cNvPr id="85" name="Shape 149" descr="RawTracks.gif"/>
          <p:cNvPicPr preferRelativeResize="0"/>
          <p:nvPr/>
        </p:nvPicPr>
        <p:blipFill rotWithShape="1">
          <a:blip r:embed="rId9">
            <a:alphaModFix/>
          </a:blip>
          <a:srcRect l="19583" r="19577"/>
          <a:stretch/>
        </p:blipFill>
        <p:spPr>
          <a:xfrm>
            <a:off x="2667000" y="17144999"/>
            <a:ext cx="3876704" cy="3599351"/>
          </a:xfrm>
          <a:prstGeom prst="rect">
            <a:avLst/>
          </a:prstGeom>
          <a:noFill/>
          <a:ln>
            <a:noFill/>
          </a:ln>
        </p:spPr>
      </p:pic>
      <p:pic>
        <p:nvPicPr>
          <p:cNvPr id="86" name="Shape 149"/>
          <p:cNvPicPr preferRelativeResize="0"/>
          <p:nvPr/>
        </p:nvPicPr>
        <p:blipFill rotWithShape="1">
          <a:blip r:embed="rId10">
            <a:extLst>
              <a:ext uri="{28A0092B-C50C-407E-A947-70E740481C1C}">
                <a14:useLocalDpi xmlns:a14="http://schemas.microsoft.com/office/drawing/2010/main" val="0"/>
              </a:ext>
            </a:extLst>
          </a:blip>
          <a:srcRect l="15443"/>
          <a:stretch/>
        </p:blipFill>
        <p:spPr>
          <a:xfrm>
            <a:off x="7620000" y="17145000"/>
            <a:ext cx="4081470" cy="3599351"/>
          </a:xfrm>
          <a:prstGeom prst="rect">
            <a:avLst/>
          </a:prstGeom>
          <a:noFill/>
          <a:ln>
            <a:noFill/>
          </a:ln>
        </p:spPr>
      </p:pic>
      <p:pic>
        <p:nvPicPr>
          <p:cNvPr id="87" name="Shape 149"/>
          <p:cNvPicPr preferRelativeResize="0"/>
          <p:nvPr/>
        </p:nvPicPr>
        <p:blipFill>
          <a:blip r:embed="rId11">
            <a:extLst>
              <a:ext uri="{28A0092B-C50C-407E-A947-70E740481C1C}">
                <a14:useLocalDpi xmlns:a14="http://schemas.microsoft.com/office/drawing/2010/main" val="0"/>
              </a:ext>
            </a:extLst>
          </a:blip>
          <a:stretch>
            <a:fillRect/>
          </a:stretch>
        </p:blipFill>
        <p:spPr>
          <a:xfrm>
            <a:off x="12734896" y="17145000"/>
            <a:ext cx="3876704" cy="3599351"/>
          </a:xfrm>
          <a:prstGeom prst="rect">
            <a:avLst/>
          </a:prstGeom>
          <a:noFill/>
          <a:ln>
            <a:noFill/>
          </a:ln>
        </p:spPr>
      </p:pic>
      <p:sp>
        <p:nvSpPr>
          <p:cNvPr id="88" name="Shape 150"/>
          <p:cNvSpPr txBox="1"/>
          <p:nvPr/>
        </p:nvSpPr>
        <p:spPr>
          <a:xfrm>
            <a:off x="2825071" y="20744351"/>
            <a:ext cx="3651929" cy="362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a:solidFill>
                  <a:srgbClr val="757070"/>
                </a:solidFill>
                <a:latin typeface="Century Gothic"/>
                <a:ea typeface="Century Gothic"/>
                <a:cs typeface="Century Gothic"/>
                <a:sym typeface="Century Gothic"/>
              </a:rPr>
              <a:t>Study Period Tracks (1982-2015)</a:t>
            </a:r>
          </a:p>
        </p:txBody>
      </p:sp>
      <p:sp>
        <p:nvSpPr>
          <p:cNvPr id="89" name="Shape 150"/>
          <p:cNvSpPr txBox="1"/>
          <p:nvPr/>
        </p:nvSpPr>
        <p:spPr>
          <a:xfrm>
            <a:off x="7918222" y="20728556"/>
            <a:ext cx="3664178" cy="3755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smtClean="0">
                <a:solidFill>
                  <a:srgbClr val="757070"/>
                </a:solidFill>
                <a:latin typeface="Century Gothic"/>
                <a:ea typeface="Century Gothic"/>
                <a:cs typeface="Century Gothic"/>
                <a:sym typeface="Century Gothic"/>
              </a:rPr>
              <a:t>Accumulated Cyclone Energy</a:t>
            </a:r>
            <a:endParaRPr lang="en-US" sz="1800" dirty="0">
              <a:solidFill>
                <a:srgbClr val="757070"/>
              </a:solidFill>
              <a:latin typeface="Century Gothic"/>
              <a:ea typeface="Century Gothic"/>
              <a:cs typeface="Century Gothic"/>
              <a:sym typeface="Century Gothic"/>
            </a:endParaRPr>
          </a:p>
        </p:txBody>
      </p:sp>
      <p:sp>
        <p:nvSpPr>
          <p:cNvPr id="90" name="Shape 150"/>
          <p:cNvSpPr txBox="1"/>
          <p:nvPr/>
        </p:nvSpPr>
        <p:spPr>
          <a:xfrm>
            <a:off x="12747294" y="20745300"/>
            <a:ext cx="3940506" cy="362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smtClean="0">
                <a:solidFill>
                  <a:srgbClr val="757070"/>
                </a:solidFill>
                <a:latin typeface="Century Gothic"/>
                <a:ea typeface="Century Gothic"/>
                <a:cs typeface="Century Gothic"/>
                <a:sym typeface="Century Gothic"/>
              </a:rPr>
              <a:t>Single Mother Household Percent</a:t>
            </a:r>
            <a:endParaRPr lang="en-US" sz="1800" dirty="0">
              <a:solidFill>
                <a:srgbClr val="757070"/>
              </a:solidFill>
              <a:latin typeface="Century Gothic"/>
              <a:ea typeface="Century Gothic"/>
              <a:cs typeface="Century Gothic"/>
              <a:sym typeface="Century Gothic"/>
            </a:endParaRPr>
          </a:p>
        </p:txBody>
      </p:sp>
      <p:sp>
        <p:nvSpPr>
          <p:cNvPr id="91" name="Shape 150"/>
          <p:cNvSpPr txBox="1"/>
          <p:nvPr/>
        </p:nvSpPr>
        <p:spPr>
          <a:xfrm>
            <a:off x="18125882" y="20723106"/>
            <a:ext cx="3200400" cy="31377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smtClean="0">
                <a:solidFill>
                  <a:srgbClr val="757070"/>
                </a:solidFill>
                <a:latin typeface="Century Gothic"/>
                <a:ea typeface="Century Gothic"/>
                <a:cs typeface="Century Gothic"/>
                <a:sym typeface="Century Gothic"/>
              </a:rPr>
              <a:t>Demographic Vulnerability</a:t>
            </a:r>
            <a:endParaRPr lang="en-US" sz="1800" dirty="0">
              <a:solidFill>
                <a:srgbClr val="757070"/>
              </a:solidFill>
              <a:latin typeface="Century Gothic"/>
              <a:ea typeface="Century Gothic"/>
              <a:cs typeface="Century Gothic"/>
              <a:sym typeface="Century Gothic"/>
            </a:endParaRPr>
          </a:p>
        </p:txBody>
      </p:sp>
      <p:sp>
        <p:nvSpPr>
          <p:cNvPr id="93" name="Text Placeholder 16"/>
          <p:cNvSpPr txBox="1">
            <a:spLocks/>
          </p:cNvSpPr>
          <p:nvPr/>
        </p:nvSpPr>
        <p:spPr>
          <a:xfrm>
            <a:off x="373933" y="21871402"/>
            <a:ext cx="11826191" cy="350319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800" b="1" dirty="0" smtClean="0">
                <a:solidFill>
                  <a:schemeClr val="tx1">
                    <a:lumMod val="75000"/>
                  </a:schemeClr>
                </a:solidFill>
                <a:latin typeface="Garamond" panose="02020404030301010803" pitchFamily="18" charset="0"/>
              </a:rPr>
              <a:t>Tracks</a:t>
            </a:r>
            <a:r>
              <a:rPr lang="en-US" sz="2800" dirty="0" smtClean="0">
                <a:solidFill>
                  <a:schemeClr val="tx1">
                    <a:lumMod val="75000"/>
                  </a:schemeClr>
                </a:solidFill>
                <a:latin typeface="Garamond" panose="02020404030301010803" pitchFamily="18" charset="0"/>
              </a:rPr>
              <a:t>: 26,907 </a:t>
            </a:r>
            <a:r>
              <a:rPr lang="en-US" sz="2800" dirty="0" smtClean="0">
                <a:solidFill>
                  <a:schemeClr val="tx1">
                    <a:lumMod val="75000"/>
                  </a:schemeClr>
                </a:solidFill>
                <a:latin typeface="Garamond" panose="02020404030301010803" pitchFamily="18" charset="0"/>
              </a:rPr>
              <a:t>segments</a:t>
            </a:r>
            <a:r>
              <a:rPr lang="en-US" sz="2800" dirty="0">
                <a:solidFill>
                  <a:schemeClr val="tx1">
                    <a:lumMod val="75000"/>
                  </a:schemeClr>
                </a:solidFill>
                <a:latin typeface="Garamond" panose="02020404030301010803" pitchFamily="18" charset="0"/>
              </a:rPr>
              <a:t>;</a:t>
            </a:r>
            <a:r>
              <a:rPr lang="en-US" sz="2800" dirty="0" smtClean="0">
                <a:solidFill>
                  <a:schemeClr val="tx1">
                    <a:lumMod val="75000"/>
                  </a:schemeClr>
                </a:solidFill>
                <a:latin typeface="Garamond" panose="02020404030301010803" pitchFamily="18" charset="0"/>
              </a:rPr>
              <a:t> </a:t>
            </a:r>
            <a:r>
              <a:rPr lang="en-US" sz="2800" dirty="0" smtClean="0">
                <a:solidFill>
                  <a:schemeClr val="tx1">
                    <a:lumMod val="75000"/>
                  </a:schemeClr>
                </a:solidFill>
                <a:latin typeface="Garamond" panose="02020404030301010803" pitchFamily="18" charset="0"/>
              </a:rPr>
              <a:t>1,888 directly impacting Philippines (within 100 km)</a:t>
            </a:r>
          </a:p>
          <a:p>
            <a:pPr marL="347663" indent="-347663">
              <a:buClr>
                <a:srgbClr val="57688F"/>
              </a:buClr>
            </a:pPr>
            <a:r>
              <a:rPr lang="en-US" sz="2800" b="1" dirty="0" smtClean="0">
                <a:solidFill>
                  <a:schemeClr val="tx1">
                    <a:lumMod val="75000"/>
                  </a:schemeClr>
                </a:solidFill>
                <a:latin typeface="Garamond" panose="02020404030301010803" pitchFamily="18" charset="0"/>
              </a:rPr>
              <a:t>315 unique storms</a:t>
            </a:r>
            <a:r>
              <a:rPr lang="en-US" sz="2800" dirty="0" smtClean="0">
                <a:solidFill>
                  <a:schemeClr val="tx1">
                    <a:lumMod val="75000"/>
                  </a:schemeClr>
                </a:solidFill>
                <a:latin typeface="Garamond" panose="02020404030301010803" pitchFamily="18" charset="0"/>
              </a:rPr>
              <a:t>, 188 major (winds &gt;65kts)</a:t>
            </a:r>
          </a:p>
          <a:p>
            <a:pPr marL="347663" indent="-347663">
              <a:buClr>
                <a:srgbClr val="57688F"/>
              </a:buClr>
            </a:pPr>
            <a:r>
              <a:rPr lang="en-US" sz="2800" b="1" dirty="0" smtClean="0">
                <a:solidFill>
                  <a:schemeClr val="tx1">
                    <a:lumMod val="75000"/>
                  </a:schemeClr>
                </a:solidFill>
                <a:latin typeface="Garamond" panose="02020404030301010803" pitchFamily="18" charset="0"/>
              </a:rPr>
              <a:t>Demographics</a:t>
            </a:r>
            <a:r>
              <a:rPr lang="en-US" sz="2800" dirty="0" smtClean="0">
                <a:solidFill>
                  <a:schemeClr val="tx1">
                    <a:lumMod val="75000"/>
                  </a:schemeClr>
                </a:solidFill>
                <a:latin typeface="Garamond" panose="02020404030301010803" pitchFamily="18" charset="0"/>
              </a:rPr>
              <a:t>: Majority of single mother households in central, southern Philippines</a:t>
            </a:r>
          </a:p>
          <a:p>
            <a:pPr marL="347663" indent="-347663">
              <a:buClr>
                <a:srgbClr val="57688F"/>
              </a:buClr>
            </a:pPr>
            <a:r>
              <a:rPr lang="en-US" sz="2800" b="1" dirty="0" smtClean="0">
                <a:solidFill>
                  <a:schemeClr val="tx1">
                    <a:lumMod val="75000"/>
                  </a:schemeClr>
                </a:solidFill>
                <a:latin typeface="Garamond" panose="02020404030301010803" pitchFamily="18" charset="0"/>
              </a:rPr>
              <a:t>Natural Hazard North, Demographic Vulnerability South</a:t>
            </a:r>
            <a:r>
              <a:rPr lang="en-US" sz="2800" dirty="0" smtClean="0">
                <a:solidFill>
                  <a:schemeClr val="tx1">
                    <a:lumMod val="75000"/>
                  </a:schemeClr>
                </a:solidFill>
                <a:latin typeface="Garamond" panose="02020404030301010803" pitchFamily="18" charset="0"/>
              </a:rPr>
              <a:t>—Combined </a:t>
            </a:r>
            <a:r>
              <a:rPr lang="en-US" sz="2800" dirty="0" smtClean="0">
                <a:solidFill>
                  <a:schemeClr val="tx1">
                    <a:lumMod val="75000"/>
                  </a:schemeClr>
                </a:solidFill>
                <a:latin typeface="Garamond" panose="02020404030301010803" pitchFamily="18" charset="0"/>
              </a:rPr>
              <a:t>&amp; </a:t>
            </a:r>
            <a:r>
              <a:rPr lang="en-US" sz="2800" dirty="0" smtClean="0">
                <a:solidFill>
                  <a:schemeClr val="tx1">
                    <a:lumMod val="75000"/>
                  </a:schemeClr>
                </a:solidFill>
                <a:latin typeface="Garamond" panose="02020404030301010803" pitchFamily="18" charset="0"/>
              </a:rPr>
              <a:t>widespread hazard</a:t>
            </a:r>
            <a:endParaRPr lang="en-US" sz="2800" b="1" dirty="0" smtClean="0">
              <a:solidFill>
                <a:schemeClr val="tx1">
                  <a:lumMod val="75000"/>
                </a:schemeClr>
              </a:solidFill>
              <a:latin typeface="Garamond" panose="02020404030301010803" pitchFamily="18" charset="0"/>
            </a:endParaRPr>
          </a:p>
        </p:txBody>
      </p:sp>
      <p:pic>
        <p:nvPicPr>
          <p:cNvPr id="70" name="Picture 8" descr="Image result for noaa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40464" y="661049"/>
            <a:ext cx="2681225" cy="2681225"/>
          </a:xfrm>
          <a:prstGeom prst="rect">
            <a:avLst/>
          </a:prstGeom>
          <a:noFill/>
          <a:extLst>
            <a:ext uri="{909E8E84-426E-40DD-AFC4-6F175D3DCCD1}">
              <a14:hiddenFill xmlns:a14="http://schemas.microsoft.com/office/drawing/2010/main">
                <a:solidFill>
                  <a:srgbClr val="FFFFFF"/>
                </a:solidFill>
              </a14:hiddenFill>
            </a:ext>
          </a:extLst>
        </p:spPr>
      </p:pic>
      <p:sp>
        <p:nvSpPr>
          <p:cNvPr id="133" name="Shape 133"/>
          <p:cNvSpPr txBox="1"/>
          <p:nvPr/>
        </p:nvSpPr>
        <p:spPr>
          <a:xfrm>
            <a:off x="5577864" y="33727905"/>
            <a:ext cx="3002160" cy="12478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dirty="0">
                <a:solidFill>
                  <a:schemeClr val="bg2">
                    <a:lumMod val="75000"/>
                  </a:schemeClr>
                </a:solidFill>
                <a:latin typeface="Garamond"/>
                <a:ea typeface="Garamond"/>
                <a:cs typeface="Garamond"/>
                <a:sym typeface="Garamond"/>
              </a:rPr>
              <a:t>Jessica Vermillion</a:t>
            </a:r>
          </a:p>
        </p:txBody>
      </p:sp>
      <p:pic>
        <p:nvPicPr>
          <p:cNvPr id="136" name="Shape 136"/>
          <p:cNvPicPr preferRelativeResize="0"/>
          <p:nvPr/>
        </p:nvPicPr>
        <p:blipFill rotWithShape="1">
          <a:blip r:embed="rId3">
            <a:alphaModFix/>
          </a:blip>
          <a:srcRect/>
          <a:stretch/>
        </p:blipFill>
        <p:spPr>
          <a:xfrm>
            <a:off x="6049658" y="31453113"/>
            <a:ext cx="2057403" cy="2081787"/>
          </a:xfrm>
          <a:prstGeom prst="rect">
            <a:avLst/>
          </a:prstGeom>
          <a:noFill/>
          <a:ln>
            <a:noFill/>
          </a:ln>
        </p:spPr>
      </p:pic>
      <p:pic>
        <p:nvPicPr>
          <p:cNvPr id="7" name="Picture 6" descr="735077_4598755639834_1755763705_n (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8400" y="31623000"/>
            <a:ext cx="1676400" cy="1752600"/>
          </a:xfrm>
          <a:prstGeom prst="ellipse">
            <a:avLst/>
          </a:prstGeom>
        </p:spPr>
      </p:pic>
      <p:pic>
        <p:nvPicPr>
          <p:cNvPr id="71" name="Shape 248"/>
          <p:cNvPicPr preferRelativeResize="0">
            <a:picLocks noChangeAspect="1"/>
          </p:cNvPicPr>
          <p:nvPr/>
        </p:nvPicPr>
        <p:blipFill rotWithShape="1">
          <a:blip r:embed="rId14">
            <a:extLst>
              <a:ext uri="{28A0092B-C50C-407E-A947-70E740481C1C}">
                <a14:useLocalDpi xmlns:a14="http://schemas.microsoft.com/office/drawing/2010/main" val="0"/>
              </a:ext>
            </a:extLst>
          </a:blip>
          <a:srcRect l="8053" r="20533"/>
          <a:stretch/>
        </p:blipFill>
        <p:spPr>
          <a:xfrm>
            <a:off x="17743207" y="17145000"/>
            <a:ext cx="3745193" cy="3599351"/>
          </a:xfrm>
          <a:prstGeom prst="rect">
            <a:avLst/>
          </a:prstGeom>
          <a:noFill/>
          <a:ln>
            <a:noFill/>
          </a:ln>
        </p:spPr>
      </p:pic>
      <p:sp>
        <p:nvSpPr>
          <p:cNvPr id="72" name="Shape 260"/>
          <p:cNvSpPr txBox="1"/>
          <p:nvPr/>
        </p:nvSpPr>
        <p:spPr>
          <a:xfrm>
            <a:off x="7207340" y="27203400"/>
            <a:ext cx="412660" cy="704687"/>
          </a:xfrm>
          <a:prstGeom prst="rect">
            <a:avLst/>
          </a:prstGeom>
          <a:noFill/>
          <a:ln>
            <a:noFill/>
          </a:ln>
        </p:spPr>
        <p:txBody>
          <a:bodyPr lIns="91425" tIns="91425" rIns="91425" bIns="91425" anchor="t" anchorCtr="0">
            <a:noAutofit/>
          </a:bodyPr>
          <a:lstStyle/>
          <a:p>
            <a:pPr lvl="0">
              <a:spcBef>
                <a:spcPts val="0"/>
              </a:spcBef>
              <a:buNone/>
            </a:pPr>
            <a:r>
              <a:rPr lang="en-US" sz="2800" dirty="0"/>
              <a:t>= </a:t>
            </a:r>
            <a:endParaRPr lang="en-US" sz="2400" dirty="0"/>
          </a:p>
        </p:txBody>
      </p:sp>
      <p:sp>
        <p:nvSpPr>
          <p:cNvPr id="80" name="Shape 261"/>
          <p:cNvSpPr txBox="1"/>
          <p:nvPr/>
        </p:nvSpPr>
        <p:spPr>
          <a:xfrm>
            <a:off x="3581400" y="27203400"/>
            <a:ext cx="546212" cy="704687"/>
          </a:xfrm>
          <a:prstGeom prst="rect">
            <a:avLst/>
          </a:prstGeom>
          <a:noFill/>
          <a:ln>
            <a:noFill/>
          </a:ln>
        </p:spPr>
        <p:txBody>
          <a:bodyPr lIns="91425" tIns="91425" rIns="91425" bIns="91425" anchor="t" anchorCtr="0">
            <a:noAutofit/>
          </a:bodyPr>
          <a:lstStyle/>
          <a:p>
            <a:pPr lvl="0" rtl="0">
              <a:spcBef>
                <a:spcPts val="0"/>
              </a:spcBef>
              <a:buNone/>
            </a:pPr>
            <a:r>
              <a:rPr lang="en-US" sz="2800" dirty="0"/>
              <a:t>+</a:t>
            </a:r>
            <a:endParaRPr lang="en-US" sz="2400" dirty="0"/>
          </a:p>
        </p:txBody>
      </p:sp>
      <p:grpSp>
        <p:nvGrpSpPr>
          <p:cNvPr id="13" name="Group 12"/>
          <p:cNvGrpSpPr/>
          <p:nvPr/>
        </p:nvGrpSpPr>
        <p:grpSpPr>
          <a:xfrm>
            <a:off x="3933533" y="25282169"/>
            <a:ext cx="3229267" cy="4642548"/>
            <a:chOff x="3640329" y="25129769"/>
            <a:chExt cx="3229267" cy="4642548"/>
          </a:xfrm>
        </p:grpSpPr>
        <p:pic>
          <p:nvPicPr>
            <p:cNvPr id="82" name="Shape 247"/>
            <p:cNvPicPr preferRelativeResize="0">
              <a:picLocks noChangeAspect="1"/>
            </p:cNvPicPr>
            <p:nvPr/>
          </p:nvPicPr>
          <p:blipFill rotWithShape="1">
            <a:blip r:embed="rId14">
              <a:extLst>
                <a:ext uri="{28A0092B-C50C-407E-A947-70E740481C1C}">
                  <a14:useLocalDpi xmlns:a14="http://schemas.microsoft.com/office/drawing/2010/main" val="0"/>
                </a:ext>
              </a:extLst>
            </a:blip>
            <a:srcRect l="30144" t="9734" r="25073"/>
            <a:stretch/>
          </p:blipFill>
          <p:spPr>
            <a:xfrm>
              <a:off x="3640329" y="25129769"/>
              <a:ext cx="3229267" cy="4359631"/>
            </a:xfrm>
            <a:prstGeom prst="rect">
              <a:avLst/>
            </a:prstGeom>
            <a:noFill/>
            <a:ln>
              <a:noFill/>
            </a:ln>
          </p:spPr>
        </p:pic>
        <p:sp>
          <p:nvSpPr>
            <p:cNvPr id="84" name="Shape 218"/>
            <p:cNvSpPr txBox="1"/>
            <p:nvPr/>
          </p:nvSpPr>
          <p:spPr>
            <a:xfrm>
              <a:off x="4074216" y="29505810"/>
              <a:ext cx="2361492" cy="26650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57070"/>
                </a:buClr>
                <a:buSzPct val="25000"/>
                <a:buFont typeface="Century Gothic"/>
                <a:buNone/>
              </a:pPr>
              <a:r>
                <a:rPr lang="en-US" sz="2000" b="0" i="0" u="none" strike="noStrike" cap="none" dirty="0" smtClean="0">
                  <a:solidFill>
                    <a:srgbClr val="757070"/>
                  </a:solidFill>
                  <a:latin typeface="Century Gothic"/>
                  <a:ea typeface="Century Gothic"/>
                  <a:cs typeface="Century Gothic"/>
                  <a:sym typeface="Century Gothic"/>
                </a:rPr>
                <a:t>Demographics</a:t>
              </a:r>
              <a:endParaRPr lang="en-US" sz="1800" b="0" i="0" u="none" strike="noStrike" cap="none" dirty="0">
                <a:solidFill>
                  <a:srgbClr val="757070"/>
                </a:solidFill>
                <a:latin typeface="Century Gothic"/>
                <a:ea typeface="Century Gothic"/>
                <a:cs typeface="Century Gothic"/>
                <a:sym typeface="Century Gothic"/>
              </a:endParaRPr>
            </a:p>
          </p:txBody>
        </p:sp>
      </p:grpSp>
      <p:sp>
        <p:nvSpPr>
          <p:cNvPr id="92" name="Rectangle 91"/>
          <p:cNvSpPr/>
          <p:nvPr/>
        </p:nvSpPr>
        <p:spPr>
          <a:xfrm>
            <a:off x="10299544" y="30142584"/>
            <a:ext cx="307008" cy="166339"/>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0705665" y="30142584"/>
            <a:ext cx="307008" cy="16633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1137744" y="30144259"/>
            <a:ext cx="307008" cy="166339"/>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10134600" y="30327600"/>
            <a:ext cx="1782536" cy="276999"/>
          </a:xfrm>
          <a:prstGeom prst="rect">
            <a:avLst/>
          </a:prstGeom>
          <a:noFill/>
        </p:spPr>
        <p:txBody>
          <a:bodyPr wrap="square" rtlCol="0">
            <a:spAutoFit/>
          </a:bodyPr>
          <a:lstStyle/>
          <a:p>
            <a:r>
              <a:rPr lang="en-US" sz="1200" dirty="0" smtClean="0"/>
              <a:t> Low             High</a:t>
            </a:r>
          </a:p>
        </p:txBody>
      </p:sp>
      <p:grpSp>
        <p:nvGrpSpPr>
          <p:cNvPr id="14" name="Group 13"/>
          <p:cNvGrpSpPr/>
          <p:nvPr/>
        </p:nvGrpSpPr>
        <p:grpSpPr>
          <a:xfrm>
            <a:off x="556342" y="25282169"/>
            <a:ext cx="3025058" cy="4748349"/>
            <a:chOff x="267688" y="25129769"/>
            <a:chExt cx="3025058" cy="4748349"/>
          </a:xfrm>
        </p:grpSpPr>
        <p:pic>
          <p:nvPicPr>
            <p:cNvPr id="81" name="Shape 217"/>
            <p:cNvPicPr preferRelativeResize="0">
              <a:picLocks noChangeAspect="1"/>
            </p:cNvPicPr>
            <p:nvPr/>
          </p:nvPicPr>
          <p:blipFill rotWithShape="1">
            <a:blip r:embed="rId15">
              <a:extLst>
                <a:ext uri="{28A0092B-C50C-407E-A947-70E740481C1C}">
                  <a14:useLocalDpi xmlns:a14="http://schemas.microsoft.com/office/drawing/2010/main" val="0"/>
                </a:ext>
              </a:extLst>
            </a:blip>
            <a:srcRect l="28953" t="8078" r="21851"/>
            <a:stretch/>
          </p:blipFill>
          <p:spPr>
            <a:xfrm>
              <a:off x="267688" y="25129769"/>
              <a:ext cx="3025058" cy="4283431"/>
            </a:xfrm>
            <a:prstGeom prst="rect">
              <a:avLst/>
            </a:prstGeom>
            <a:noFill/>
            <a:ln>
              <a:noFill/>
            </a:ln>
          </p:spPr>
        </p:pic>
        <p:sp>
          <p:nvSpPr>
            <p:cNvPr id="103" name="Shape 218"/>
            <p:cNvSpPr txBox="1"/>
            <p:nvPr/>
          </p:nvSpPr>
          <p:spPr>
            <a:xfrm>
              <a:off x="398063" y="29400008"/>
              <a:ext cx="2802337" cy="47811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57070"/>
                </a:buClr>
                <a:buSzPct val="25000"/>
                <a:buFont typeface="Century Gothic"/>
                <a:buNone/>
              </a:pPr>
              <a:r>
                <a:rPr lang="en-US" sz="2000" b="0" i="0" u="none" strike="noStrike" cap="none" dirty="0" smtClean="0">
                  <a:solidFill>
                    <a:srgbClr val="757070"/>
                  </a:solidFill>
                  <a:latin typeface="Century Gothic"/>
                  <a:ea typeface="Century Gothic"/>
                  <a:cs typeface="Century Gothic"/>
                  <a:sym typeface="Century Gothic"/>
                </a:rPr>
                <a:t>Natural Hazards</a:t>
              </a:r>
              <a:endParaRPr lang="en-US" sz="2000" b="0" i="0" u="none" strike="noStrike" cap="none" dirty="0">
                <a:solidFill>
                  <a:srgbClr val="757070"/>
                </a:solidFill>
                <a:latin typeface="Century Gothic"/>
                <a:ea typeface="Century Gothic"/>
                <a:cs typeface="Century Gothic"/>
                <a:sym typeface="Century Gothic"/>
              </a:endParaRPr>
            </a:p>
          </p:txBody>
        </p:sp>
      </p:grpSp>
      <p:grpSp>
        <p:nvGrpSpPr>
          <p:cNvPr id="12" name="Group 11"/>
          <p:cNvGrpSpPr/>
          <p:nvPr/>
        </p:nvGrpSpPr>
        <p:grpSpPr>
          <a:xfrm>
            <a:off x="7619895" y="24688800"/>
            <a:ext cx="4495905" cy="6553200"/>
            <a:chOff x="7353532" y="24425369"/>
            <a:chExt cx="4495905" cy="6740431"/>
          </a:xfrm>
        </p:grpSpPr>
        <p:pic>
          <p:nvPicPr>
            <p:cNvPr id="83" name="Picture 82"/>
            <p:cNvPicPr>
              <a:picLocks noChangeAspect="1"/>
            </p:cNvPicPr>
            <p:nvPr/>
          </p:nvPicPr>
          <p:blipFill rotWithShape="1">
            <a:blip r:embed="rId16">
              <a:extLst>
                <a:ext uri="{28A0092B-C50C-407E-A947-70E740481C1C}">
                  <a14:useLocalDpi xmlns:a14="http://schemas.microsoft.com/office/drawing/2010/main" val="0"/>
                </a:ext>
              </a:extLst>
            </a:blip>
            <a:srcRect l="35450" t="11139" r="26876"/>
            <a:stretch/>
          </p:blipFill>
          <p:spPr>
            <a:xfrm>
              <a:off x="7353532" y="24425369"/>
              <a:ext cx="4495905" cy="6276938"/>
            </a:xfrm>
            <a:prstGeom prst="rect">
              <a:avLst/>
            </a:prstGeom>
          </p:spPr>
        </p:pic>
        <p:sp>
          <p:nvSpPr>
            <p:cNvPr id="104" name="Shape 218"/>
            <p:cNvSpPr txBox="1"/>
            <p:nvPr/>
          </p:nvSpPr>
          <p:spPr>
            <a:xfrm>
              <a:off x="7514211" y="30687690"/>
              <a:ext cx="4191000" cy="47811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57070"/>
                </a:buClr>
                <a:buSzPct val="25000"/>
                <a:buFont typeface="Century Gothic"/>
                <a:buNone/>
              </a:pPr>
              <a:r>
                <a:rPr lang="en-US" sz="2000" b="0" i="0" u="none" strike="noStrike" cap="none" dirty="0" smtClean="0">
                  <a:solidFill>
                    <a:srgbClr val="757070"/>
                  </a:solidFill>
                  <a:latin typeface="Century Gothic"/>
                  <a:ea typeface="Century Gothic"/>
                  <a:cs typeface="Century Gothic"/>
                  <a:sym typeface="Century Gothic"/>
                </a:rPr>
                <a:t>Final Cyclone Vulnerability Map</a:t>
              </a:r>
              <a:endParaRPr lang="en-US" sz="2000" b="0" i="0" u="none" strike="noStrike" cap="none" dirty="0">
                <a:solidFill>
                  <a:srgbClr val="757070"/>
                </a:solidFill>
                <a:latin typeface="Century Gothic"/>
                <a:ea typeface="Century Gothic"/>
                <a:cs typeface="Century Gothic"/>
                <a:sym typeface="Century Gothic"/>
              </a:endParaRPr>
            </a:p>
          </p:txBody>
        </p:sp>
      </p:grpSp>
      <p:pic>
        <p:nvPicPr>
          <p:cNvPr id="94" name="Shape 94"/>
          <p:cNvPicPr preferRelativeResize="0"/>
          <p:nvPr/>
        </p:nvPicPr>
        <p:blipFill rotWithShape="1">
          <a:blip r:embed="rId17">
            <a:alphaModFix/>
            <a:extLst>
              <a:ext uri="{BEBA8EAE-BF5A-486C-A8C5-ECC9F3942E4B}">
                <a14:imgProps xmlns:a14="http://schemas.microsoft.com/office/drawing/2010/main">
                  <a14:imgLayer r:embed="rId18">
                    <a14:imgEffect>
                      <a14:backgroundRemoval t="4800" b="99600" l="3239" r="98785">
                        <a14:foregroundMark x1="28745" y1="18800" x2="23887" y2="38800"/>
                        <a14:foregroundMark x1="23887" y1="40400" x2="22267" y2="53600"/>
                        <a14:foregroundMark x1="26316" y1="59600" x2="31579" y2="72400"/>
                        <a14:foregroundMark x1="31579" y1="72000" x2="31579" y2="72000"/>
                        <a14:foregroundMark x1="23077" y1="74000" x2="23887" y2="82400"/>
                        <a14:foregroundMark x1="25506" y1="83600" x2="21053" y2="92800"/>
                        <a14:foregroundMark x1="17004" y1="84800" x2="22267" y2="82800"/>
                        <a14:foregroundMark x1="30769" y1="84000" x2="34413" y2="96400"/>
                        <a14:foregroundMark x1="36437" y1="84800" x2="41296" y2="99200"/>
                        <a14:foregroundMark x1="70445" y1="18800" x2="79352" y2="34000"/>
                        <a14:foregroundMark x1="89879" y1="86000" x2="99190" y2="92000"/>
                        <a14:foregroundMark x1="14980" y1="84000" x2="12551" y2="99600"/>
                        <a14:foregroundMark x1="21457" y1="69200" x2="21457" y2="70800"/>
                        <a14:backgroundMark x1="68016" y1="13600" x2="83401" y2="36800"/>
                        <a14:backgroundMark x1="18219" y1="55200" x2="26316" y2="13200"/>
                        <a14:backgroundMark x1="80162" y1="42000" x2="78947" y2="24800"/>
                        <a14:backgroundMark x1="80567" y1="50400" x2="83806" y2="69200"/>
                        <a14:backgroundMark x1="85425" y1="85600" x2="86640" y2="86000"/>
                        <a14:backgroundMark x1="10526" y1="83200" x2="12955" y2="82800"/>
                        <a14:backgroundMark x1="20243" y1="59600" x2="20243" y2="60400"/>
                        <a14:backgroundMark x1="18623" y1="78400" x2="21457" y2="72800"/>
                      </a14:backgroundRemoval>
                    </a14:imgEffect>
                    <a14:imgEffect>
                      <a14:sharpenSoften amount="25000"/>
                    </a14:imgEffect>
                  </a14:imgLayer>
                </a14:imgProps>
              </a:ext>
            </a:extLst>
          </a:blip>
          <a:srcRect/>
          <a:stretch/>
        </p:blipFill>
        <p:spPr>
          <a:xfrm>
            <a:off x="3489054" y="31500939"/>
            <a:ext cx="1768746" cy="1874661"/>
          </a:xfrm>
          <a:prstGeom prst="ellipse">
            <a:avLst/>
          </a:prstGeom>
          <a:blipFill rotWithShape="1">
            <a:blip r:embed="rId19">
              <a:alphaModFix amt="0"/>
            </a:blip>
            <a:tile tx="0" ty="0" sx="100000" sy="100000" flip="none" algn="tl"/>
          </a:blipFill>
          <a:ln>
            <a:noFill/>
          </a:ln>
        </p:spPr>
      </p:pic>
      <p:pic>
        <p:nvPicPr>
          <p:cNvPr id="95" name="Shape 101"/>
          <p:cNvPicPr preferRelativeResize="0"/>
          <p:nvPr/>
        </p:nvPicPr>
        <p:blipFill rotWithShape="1">
          <a:blip r:embed="rId20">
            <a:alphaModFix/>
            <a:extLst>
              <a:ext uri="{BEBA8EAE-BF5A-486C-A8C5-ECC9F3942E4B}">
                <a14:imgProps xmlns:a14="http://schemas.microsoft.com/office/drawing/2010/main">
                  <a14:imgLayer r:embed="rId21">
                    <a14:imgEffect>
                      <a14:backgroundRemoval t="13753" b="99534" l="1155" r="97691">
                        <a14:foregroundMark x1="64203" y1="79021" x2="97921" y2="91841"/>
                        <a14:foregroundMark x1="27714" y1="32401" x2="33487" y2="27972"/>
                        <a14:foregroundMark x1="22633" y1="83217" x2="1155" y2="90676"/>
                        <a14:backgroundMark x1="66051" y1="62238" x2="65127" y2="79021"/>
                        <a14:backgroundMark x1="8314" y1="32867" x2="7852" y2="85082"/>
                        <a14:backgroundMark x1="66744" y1="28671" x2="58199" y2="19580"/>
                        <a14:backgroundMark x1="45727" y1="16084" x2="24942" y2="27506"/>
                        <a14:backgroundMark x1="23095" y1="35431" x2="23095" y2="35431"/>
                        <a14:backgroundMark x1="24942" y1="31702" x2="23095" y2="43590"/>
                        <a14:backgroundMark x1="21016" y1="53147" x2="27252" y2="59441"/>
                        <a14:backgroundMark x1="28176" y1="59207" x2="29099" y2="71329"/>
                        <a14:backgroundMark x1="67667" y1="79021" x2="93072" y2="88811"/>
                        <a14:backgroundMark x1="67667" y1="36364" x2="69515" y2="44755"/>
                        <a14:backgroundMark x1="27252" y1="76690" x2="13626" y2="83916"/>
                        <a14:backgroundMark x1="62818" y1="59441" x2="61894" y2="64569"/>
                        <a14:backgroundMark x1="61432" y1="65268" x2="62818" y2="75524"/>
                      </a14:backgroundRemoval>
                    </a14:imgEffect>
                  </a14:imgLayer>
                </a14:imgProps>
              </a:ext>
            </a:extLst>
          </a:blip>
          <a:srcRect/>
          <a:stretch/>
        </p:blipFill>
        <p:spPr>
          <a:xfrm>
            <a:off x="865959" y="31256851"/>
            <a:ext cx="1953441" cy="2180022"/>
          </a:xfrm>
          <a:prstGeom prst="ellipse">
            <a:avLst/>
          </a:prstGeom>
          <a:noFill/>
          <a:ln>
            <a:noFill/>
          </a:ln>
        </p:spPr>
      </p:pic>
      <p:pic>
        <p:nvPicPr>
          <p:cNvPr id="10" name="Picture 6" descr="Image result for north arrow"/>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05490" y="13389209"/>
            <a:ext cx="510490" cy="738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581</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Webdings</vt:lpstr>
      <vt:lpstr>Calibri</vt:lpstr>
      <vt:lpstr>Century Gothic</vt:lpstr>
      <vt:lpstr>Garamond</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Martin</dc:creator>
  <cp:lastModifiedBy>Allison Daniel</cp:lastModifiedBy>
  <cp:revision>75</cp:revision>
  <dcterms:modified xsi:type="dcterms:W3CDTF">2017-03-28T13:19:55Z</dcterms:modified>
</cp:coreProperties>
</file>