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360" userDrawn="1">
          <p15:clr>
            <a:srgbClr val="A4A3A4"/>
          </p15:clr>
        </p15:guide>
        <p15:guide id="2" orient="horz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0" d="100"/>
          <a:sy n="30" d="100"/>
        </p:scale>
        <p:origin x="2016" y="-750"/>
      </p:cViewPr>
      <p:guideLst>
        <p:guide pos="9360"/>
        <p:guide orient="horz"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>
            <a:off x="5917395" y="16607407"/>
            <a:ext cx="125031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4471890" y="16607407"/>
            <a:ext cx="309772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624305" y="16607407"/>
            <a:ext cx="309772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1537308" y="16607407"/>
            <a:ext cx="309772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John C. </a:t>
            </a:r>
            <a:r>
              <a:rPr lang="en-US" dirty="0" err="1" smtClean="0"/>
              <a:t>Stennis</a:t>
            </a:r>
            <a:r>
              <a:rPr lang="en-US" dirty="0" smtClean="0"/>
              <a:t> Space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95241" y="2119232"/>
            <a:ext cx="19841517" cy="1216152"/>
          </a:xfrm>
        </p:spPr>
        <p:txBody>
          <a:bodyPr/>
          <a:lstStyle/>
          <a:p>
            <a:r>
              <a:rPr lang="en-US" dirty="0"/>
              <a:t>Utilizing NASA Earth Observations to Locate Potential Habitat for the Dusky Gopher Frog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Mississippi Ecological Forecasting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245273" y="34267411"/>
            <a:ext cx="10493389" cy="7877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Ross Reahard (Team Lead), Michael Brooke, Rudy Bartels, Meredith Williams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807801"/>
            <a:ext cx="8229600" cy="606698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Joseph Spruce - Senior Scientist and Lead Science Advisor at NASA SSC</a:t>
            </a:r>
          </a:p>
          <a:p>
            <a:pPr lvl="0"/>
            <a:r>
              <a:rPr lang="en-US" sz="2400" dirty="0"/>
              <a:t>James “Doc” Smoot - Senior Scientist and Assistant Science Advisor at NASA </a:t>
            </a:r>
            <a:r>
              <a:rPr lang="en-US" sz="2400" dirty="0" smtClean="0"/>
              <a:t>SSC</a:t>
            </a:r>
          </a:p>
          <a:p>
            <a:pPr lvl="0"/>
            <a:r>
              <a:rPr lang="en-US" sz="2400" dirty="0" smtClean="0"/>
              <a:t>Ross </a:t>
            </a:r>
            <a:r>
              <a:rPr lang="en-US" sz="2400" dirty="0"/>
              <a:t>Reahard - SSC DEVELOP Center Lead </a:t>
            </a:r>
          </a:p>
          <a:p>
            <a:pPr lvl="0"/>
            <a:r>
              <a:rPr lang="en-US" sz="2400" dirty="0"/>
              <a:t>NASA DEVELOP National Program Office</a:t>
            </a:r>
          </a:p>
          <a:p>
            <a:pPr lvl="0"/>
            <a:r>
              <a:rPr lang="en-US" sz="2400" dirty="0"/>
              <a:t>Jim Lee - The Nature Conservancy (TNC) - Biologist</a:t>
            </a:r>
          </a:p>
          <a:p>
            <a:pPr lvl="0"/>
            <a:r>
              <a:rPr lang="en-US" sz="2400" dirty="0"/>
              <a:t>Ed Moody - USDA Forest Service: </a:t>
            </a:r>
            <a:r>
              <a:rPr lang="en-US" sz="2400" dirty="0" err="1"/>
              <a:t>DeSoto</a:t>
            </a:r>
            <a:r>
              <a:rPr lang="en-US" sz="2400" dirty="0"/>
              <a:t> Ranger District - Wildlife Biologist </a:t>
            </a:r>
          </a:p>
          <a:p>
            <a:pPr lvl="0"/>
            <a:r>
              <a:rPr lang="en-US" sz="2400" dirty="0"/>
              <a:t>Linda </a:t>
            </a:r>
            <a:r>
              <a:rPr lang="en-US" sz="2400" dirty="0" err="1"/>
              <a:t>LaClaire</a:t>
            </a:r>
            <a:r>
              <a:rPr lang="en-US" sz="2400" dirty="0"/>
              <a:t> - US Fish and Wildlife Service (USFWS) - Wildlife Biologist</a:t>
            </a:r>
          </a:p>
          <a:p>
            <a:pPr lvl="0"/>
            <a:r>
              <a:rPr lang="en-US" sz="2400" dirty="0"/>
              <a:t>Danny Hartley – US Army Corps of Engineers – Wildlife </a:t>
            </a:r>
            <a:r>
              <a:rPr lang="en-US" sz="2400" dirty="0" smtClean="0"/>
              <a:t>Biologist</a:t>
            </a:r>
          </a:p>
          <a:p>
            <a:r>
              <a:rPr lang="en-US" sz="2400" dirty="0" smtClean="0"/>
              <a:t>Shelby Barrett – SSC DEVELOP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140880"/>
            <a:ext cx="16916400" cy="516714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2140880"/>
            <a:ext cx="8229600" cy="516714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106152"/>
            <a:ext cx="16916400" cy="5784063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340964"/>
            <a:ext cx="8229600" cy="188704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Utilize </a:t>
            </a:r>
            <a:r>
              <a:rPr lang="en-US" sz="3200" dirty="0"/>
              <a:t>NASA Earth Observations to Locate Potential Habitat for the Dusky Gopher </a:t>
            </a:r>
            <a:r>
              <a:rPr lang="en-US" sz="3200" dirty="0" smtClean="0"/>
              <a:t>Frog, the most endangered species of frog in North America.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127507"/>
            <a:ext cx="1691639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095607"/>
            <a:ext cx="8229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725" y="12077159"/>
            <a:ext cx="1659255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8368780"/>
            <a:ext cx="8229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17874" y="15543791"/>
            <a:ext cx="8229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758" y="20336337"/>
            <a:ext cx="169163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1087696"/>
            <a:ext cx="8229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Ross Reahard (Project Lead), Rudy Bartels, James Brooke, Meredith Williams</a:t>
            </a:r>
          </a:p>
          <a:p>
            <a:r>
              <a:rPr lang="en-US" sz="2400" dirty="0" smtClean="0"/>
              <a:t>Affiliation(s)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 rot="21302388">
            <a:off x="21905577" y="18660446"/>
            <a:ext cx="1631309" cy="4225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740" y="9356511"/>
            <a:ext cx="6678021" cy="431144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0521143" y="13984522"/>
            <a:ext cx="4298063" cy="1372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St. Tammany Parish, 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Hancock County, 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Harrison County, 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Jackson County, MS</a:t>
            </a:r>
          </a:p>
          <a:p>
            <a:pPr marL="857250" indent="-857250" algn="ctr">
              <a:buFont typeface="Wingdings" panose="05000000000000000000" pitchFamily="2" charset="2"/>
              <a:buChar char="Ø"/>
            </a:pPr>
            <a:endParaRPr lang="en-US" dirty="0"/>
          </a:p>
          <a:p>
            <a:pPr marL="857250" indent="-8572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057" y="16358913"/>
            <a:ext cx="2018117" cy="1513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7116" y="16388157"/>
            <a:ext cx="1933005" cy="1574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2111" y="18269302"/>
            <a:ext cx="2091119" cy="2019904"/>
          </a:xfrm>
          <a:prstGeom prst="rect">
            <a:avLst/>
          </a:prstGeom>
        </p:spPr>
      </p:pic>
      <p:pic>
        <p:nvPicPr>
          <p:cNvPr id="35" name="Picture 34" descr="12 SRT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740" y="18800052"/>
            <a:ext cx="1725295" cy="19005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9956612" y="17872501"/>
            <a:ext cx="290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Landsat 8 (OLI)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95921" y="17996677"/>
            <a:ext cx="132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Terra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88050" y="20241902"/>
            <a:ext cx="18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Landsat 5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909468" y="19558256"/>
            <a:ext cx="152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Space Shuttle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6491" y="31907056"/>
            <a:ext cx="1218710" cy="14475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3044" y="33133734"/>
            <a:ext cx="1350984" cy="17483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3514" y="31910209"/>
            <a:ext cx="1607732" cy="122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021" y="28879858"/>
            <a:ext cx="8214398" cy="52197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601200" y="28807801"/>
            <a:ext cx="868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The Nature Conservancy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U.S. Fish &amp; Wildlife Service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U.S. Army Corps of Engineers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U.S. Forest Service</a:t>
            </a:r>
            <a:endParaRPr lang="en-US" sz="4800" dirty="0"/>
          </a:p>
        </p:txBody>
      </p:sp>
      <p:sp>
        <p:nvSpPr>
          <p:cNvPr id="57" name="Freeform 56"/>
          <p:cNvSpPr/>
          <p:nvPr/>
        </p:nvSpPr>
        <p:spPr>
          <a:xfrm>
            <a:off x="812758" y="14673649"/>
            <a:ext cx="4773202" cy="1141633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b="1" dirty="0" smtClean="0"/>
              <a:t>Precipitation</a:t>
            </a:r>
            <a:endParaRPr lang="en-US" sz="6500" b="1" kern="1200" dirty="0"/>
          </a:p>
        </p:txBody>
      </p:sp>
      <p:sp>
        <p:nvSpPr>
          <p:cNvPr id="58" name="Freeform 57"/>
          <p:cNvSpPr/>
          <p:nvPr/>
        </p:nvSpPr>
        <p:spPr>
          <a:xfrm>
            <a:off x="812757" y="16066513"/>
            <a:ext cx="4773201" cy="1141633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b="1" dirty="0" smtClean="0"/>
              <a:t>Elevation</a:t>
            </a:r>
            <a:endParaRPr lang="en-US" sz="6500" b="1" kern="1200" dirty="0"/>
          </a:p>
        </p:txBody>
      </p:sp>
      <p:sp>
        <p:nvSpPr>
          <p:cNvPr id="59" name="Freeform 58"/>
          <p:cNvSpPr/>
          <p:nvPr/>
        </p:nvSpPr>
        <p:spPr>
          <a:xfrm>
            <a:off x="812758" y="17384451"/>
            <a:ext cx="4773200" cy="1141633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b="1" dirty="0" smtClean="0"/>
              <a:t>Soil</a:t>
            </a:r>
            <a:endParaRPr lang="en-US" sz="6500" b="1" kern="1200" dirty="0"/>
          </a:p>
        </p:txBody>
      </p:sp>
      <p:sp>
        <p:nvSpPr>
          <p:cNvPr id="60" name="Freeform 59"/>
          <p:cNvSpPr/>
          <p:nvPr/>
        </p:nvSpPr>
        <p:spPr>
          <a:xfrm>
            <a:off x="812758" y="18790886"/>
            <a:ext cx="4773200" cy="1141633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b="1" dirty="0" smtClean="0"/>
              <a:t>Imagery</a:t>
            </a:r>
            <a:endParaRPr lang="en-US" sz="6500" b="1" kern="1200" dirty="0"/>
          </a:p>
        </p:txBody>
      </p:sp>
      <p:sp>
        <p:nvSpPr>
          <p:cNvPr id="61" name="Freeform 60"/>
          <p:cNvSpPr/>
          <p:nvPr/>
        </p:nvSpPr>
        <p:spPr>
          <a:xfrm>
            <a:off x="847724" y="13397322"/>
            <a:ext cx="4738235" cy="1141633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b="1" dirty="0" smtClean="0"/>
              <a:t>Landcover</a:t>
            </a:r>
            <a:endParaRPr lang="en-US" sz="6500" b="1" kern="1200" dirty="0"/>
          </a:p>
        </p:txBody>
      </p:sp>
      <p:sp>
        <p:nvSpPr>
          <p:cNvPr id="62" name="Freeform 61"/>
          <p:cNvSpPr/>
          <p:nvPr/>
        </p:nvSpPr>
        <p:spPr>
          <a:xfrm>
            <a:off x="6042426" y="14747032"/>
            <a:ext cx="2581879" cy="3876395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Clip 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to 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Study 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Area</a:t>
            </a:r>
            <a:endParaRPr lang="en-US" sz="4000" b="1" kern="1200" dirty="0"/>
          </a:p>
        </p:txBody>
      </p:sp>
      <p:sp>
        <p:nvSpPr>
          <p:cNvPr id="63" name="Freeform 62"/>
          <p:cNvSpPr/>
          <p:nvPr/>
        </p:nvSpPr>
        <p:spPr>
          <a:xfrm>
            <a:off x="8934077" y="14768664"/>
            <a:ext cx="2624810" cy="3854764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Weighted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Based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on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Habitat Parameters</a:t>
            </a:r>
            <a:endParaRPr lang="en-US" sz="4000" b="1" dirty="0"/>
          </a:p>
        </p:txBody>
      </p:sp>
      <p:sp>
        <p:nvSpPr>
          <p:cNvPr id="64" name="Freeform 63"/>
          <p:cNvSpPr/>
          <p:nvPr/>
        </p:nvSpPr>
        <p:spPr>
          <a:xfrm>
            <a:off x="11847080" y="14747033"/>
            <a:ext cx="2624810" cy="3865373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Overlaid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All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Layers</a:t>
            </a:r>
            <a:endParaRPr lang="en-US" sz="4000" b="1" dirty="0"/>
          </a:p>
        </p:txBody>
      </p:sp>
      <p:sp>
        <p:nvSpPr>
          <p:cNvPr id="65" name="Freeform 64"/>
          <p:cNvSpPr/>
          <p:nvPr/>
        </p:nvSpPr>
        <p:spPr>
          <a:xfrm>
            <a:off x="14781662" y="14747032"/>
            <a:ext cx="2633309" cy="3870744"/>
          </a:xfrm>
          <a:custGeom>
            <a:avLst/>
            <a:gdLst>
              <a:gd name="connsiteX0" fmla="*/ 0 w 6235110"/>
              <a:gd name="connsiteY0" fmla="*/ 160548 h 1605478"/>
              <a:gd name="connsiteX1" fmla="*/ 160548 w 6235110"/>
              <a:gd name="connsiteY1" fmla="*/ 0 h 1605478"/>
              <a:gd name="connsiteX2" fmla="*/ 6074562 w 6235110"/>
              <a:gd name="connsiteY2" fmla="*/ 0 h 1605478"/>
              <a:gd name="connsiteX3" fmla="*/ 6235110 w 6235110"/>
              <a:gd name="connsiteY3" fmla="*/ 160548 h 1605478"/>
              <a:gd name="connsiteX4" fmla="*/ 6235110 w 6235110"/>
              <a:gd name="connsiteY4" fmla="*/ 1444930 h 1605478"/>
              <a:gd name="connsiteX5" fmla="*/ 6074562 w 6235110"/>
              <a:gd name="connsiteY5" fmla="*/ 1605478 h 1605478"/>
              <a:gd name="connsiteX6" fmla="*/ 160548 w 6235110"/>
              <a:gd name="connsiteY6" fmla="*/ 1605478 h 1605478"/>
              <a:gd name="connsiteX7" fmla="*/ 0 w 6235110"/>
              <a:gd name="connsiteY7" fmla="*/ 1444930 h 1605478"/>
              <a:gd name="connsiteX8" fmla="*/ 0 w 6235110"/>
              <a:gd name="connsiteY8" fmla="*/ 160548 h 160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110" h="1605478">
                <a:moveTo>
                  <a:pt x="0" y="160548"/>
                </a:moveTo>
                <a:cubicBezTo>
                  <a:pt x="0" y="71880"/>
                  <a:pt x="71880" y="0"/>
                  <a:pt x="160548" y="0"/>
                </a:cubicBezTo>
                <a:lnTo>
                  <a:pt x="6074562" y="0"/>
                </a:lnTo>
                <a:cubicBezTo>
                  <a:pt x="6163230" y="0"/>
                  <a:pt x="6235110" y="71880"/>
                  <a:pt x="6235110" y="160548"/>
                </a:cubicBezTo>
                <a:lnTo>
                  <a:pt x="6235110" y="1444930"/>
                </a:lnTo>
                <a:cubicBezTo>
                  <a:pt x="6235110" y="1533598"/>
                  <a:pt x="6163230" y="1605478"/>
                  <a:pt x="6074562" y="1605478"/>
                </a:cubicBezTo>
                <a:lnTo>
                  <a:pt x="160548" y="1605478"/>
                </a:lnTo>
                <a:cubicBezTo>
                  <a:pt x="71880" y="1605478"/>
                  <a:pt x="0" y="1533598"/>
                  <a:pt x="0" y="1444930"/>
                </a:cubicBezTo>
                <a:lnTo>
                  <a:pt x="0" y="16054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98" tIns="88298" rIns="88298" bIns="88298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Final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/>
              <a:t>Image</a:t>
            </a:r>
            <a:endParaRPr lang="en-US" sz="4000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5585958" y="19369745"/>
            <a:ext cx="125031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85958" y="15227785"/>
            <a:ext cx="125031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85958" y="16607407"/>
            <a:ext cx="125031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85958" y="17936336"/>
            <a:ext cx="125031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85958" y="13921148"/>
            <a:ext cx="125031" cy="0"/>
          </a:xfrm>
          <a:prstGeom prst="line">
            <a:avLst/>
          </a:prstGeom>
          <a:ln w="190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803271" y="13824299"/>
            <a:ext cx="9054" cy="5631255"/>
          </a:xfrm>
          <a:prstGeom prst="line">
            <a:avLst/>
          </a:prstGeom>
          <a:ln w="1905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288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Garamond</vt:lpstr>
      <vt:lpstr>Questrial</vt:lpstr>
      <vt:lpstr>Webdings</vt:lpstr>
      <vt:lpstr>Wingdings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Williams, Meredith E. (SSC-NASA)[SSAI DEVELOP]</cp:lastModifiedBy>
  <cp:revision>143</cp:revision>
  <dcterms:created xsi:type="dcterms:W3CDTF">2015-06-02T14:58:58Z</dcterms:created>
  <dcterms:modified xsi:type="dcterms:W3CDTF">2015-06-30T21:15:00Z</dcterms:modified>
</cp:coreProperties>
</file>