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F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64" autoAdjust="0"/>
  </p:normalViewPr>
  <p:slideViewPr>
    <p:cSldViewPr snapToGrid="0">
      <p:cViewPr>
        <p:scale>
          <a:sx n="70" d="100"/>
          <a:sy n="70"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4" name="Shape 4"/>
          <p:cNvSpPr>
            <a:spLocks noGrp="1" noRot="1" noChangeAspect="1"/>
          </p:cNvSpPr>
          <p:nvPr>
            <p:ph type="sldImg" idx="3"/>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lvl1pPr marL="0" marR="0" indent="0" algn="r" rtl="0">
              <a:lnSpc>
                <a:spcPct val="100000"/>
              </a:lnSpc>
              <a:spcBef>
                <a:spcPts val="0"/>
              </a:spcBef>
              <a:spcAft>
                <a:spcPts val="0"/>
              </a:spcAft>
              <a:buNone/>
              <a:defRPr sz="1200" b="0" i="0" u="none" strike="noStrike" cap="none" baseline="0">
                <a:solidFill>
                  <a:schemeClr val="dk1"/>
                </a:solidFill>
                <a:latin typeface="Calibri"/>
                <a:ea typeface="Calibri"/>
                <a:cs typeface="Calibri"/>
                <a:sym typeface="Calibri"/>
                <a:rtl val="0"/>
              </a:defRPr>
            </a:lvl1pPr>
          </a:lstStyle>
          <a:p>
            <a:pPr marL="0" lvl="0" indent="0">
              <a:spcBef>
                <a:spcPts val="0"/>
              </a:spcBef>
              <a:buClr>
                <a:schemeClr val="dk1"/>
              </a:buClr>
              <a:buSzPct val="25000"/>
              <a:buFont typeface="Calibri"/>
              <a:buNone/>
            </a:pPr>
            <a:fld id="{00000000-1234-1234-1234-123412341234}" type="slidenum">
              <a:rPr lang="en-US"/>
              <a:t>‹#›</a:t>
            </a:fld>
            <a:endParaRPr lang="en-US"/>
          </a:p>
        </p:txBody>
      </p:sp>
    </p:spTree>
    <p:extLst>
      <p:ext uri="{BB962C8B-B14F-4D97-AF65-F5344CB8AC3E}">
        <p14:creationId xmlns:p14="http://schemas.microsoft.com/office/powerpoint/2010/main" val="20780157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Good Afternoon. My name is Amy Stuyvesant and I am the team lead for the Arizona Health and Air Quality project where we are looking at enhancing extreme heat intervention and preparedness activities in Maricopa County, AZ.</a:t>
            </a:r>
          </a:p>
        </p:txBody>
      </p:sp>
      <p:sp>
        <p:nvSpPr>
          <p:cNvPr id="115" name="Shape 1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26055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Our spatial analysis of consistency overlaid with survey responses relaying that respondents felt there was something preventing them from using their AC created this h</a:t>
            </a:r>
            <a:r>
              <a:rPr lang="en-US" sz="1200" dirty="0">
                <a:solidFill>
                  <a:schemeClr val="dk1"/>
                </a:solidFill>
              </a:rPr>
              <a:t>otspot </a:t>
            </a:r>
            <a:r>
              <a:rPr lang="en-US" sz="1200" b="0" i="0" u="none" strike="noStrike" cap="none" baseline="0" dirty="0">
                <a:solidFill>
                  <a:schemeClr val="dk1"/>
                </a:solidFill>
                <a:latin typeface="Arial"/>
                <a:ea typeface="Arial"/>
                <a:cs typeface="Arial"/>
                <a:sym typeface="Arial"/>
              </a:rPr>
              <a:t>map for 2012. The darker census tracts represent tracts whose daily average surface temperature consistently ranked in the top 30% hottest throughout the whole season and the points represent those who answered ‘yes’ to the question about </a:t>
            </a:r>
            <a:r>
              <a:rPr lang="en-US" sz="1200" dirty="0">
                <a:solidFill>
                  <a:schemeClr val="dk1"/>
                </a:solidFill>
              </a:rPr>
              <a:t>feeling that something actively prevents them from using</a:t>
            </a:r>
            <a:r>
              <a:rPr lang="en-US" sz="1200" b="0" i="0" u="none" strike="noStrike" cap="none" baseline="0" dirty="0">
                <a:solidFill>
                  <a:schemeClr val="dk1"/>
                </a:solidFill>
                <a:latin typeface="Arial"/>
                <a:ea typeface="Arial"/>
                <a:cs typeface="Arial"/>
                <a:sym typeface="Arial"/>
              </a:rPr>
              <a:t> AC. </a:t>
            </a:r>
            <a:r>
              <a:rPr lang="en-US" sz="1200" dirty="0">
                <a:solidFill>
                  <a:schemeClr val="dk1"/>
                </a:solidFill>
              </a:rPr>
              <a:t>We isolated three areas at the most risk throughout the season. This first (click for animation) area represents a suburban neighborhood outside of downtown Phoenix composed of about 22% </a:t>
            </a:r>
            <a:r>
              <a:rPr lang="en-US" sz="1200" dirty="0" err="1">
                <a:solidFill>
                  <a:schemeClr val="dk1"/>
                </a:solidFill>
              </a:rPr>
              <a:t>hispanic</a:t>
            </a:r>
            <a:r>
              <a:rPr lang="en-US" sz="1200" dirty="0">
                <a:solidFill>
                  <a:schemeClr val="dk1"/>
                </a:solidFill>
              </a:rPr>
              <a:t>. The second (click for animation) area represents a suburban neighborhood with a large amount of elderly individuals living alone or in a retirement home. This last (click for animation) area represents a diverse set of suburban neighborhoods outside the city center. As these areas are at high risk for heat related and heat caused illnesses, whether it is mortality or discomfort, we suggest a heavy emphasis on relief in these areas throughout the entire summer </a:t>
            </a:r>
            <a:r>
              <a:rPr lang="en-US" sz="1200" dirty="0" err="1">
                <a:solidFill>
                  <a:schemeClr val="dk1"/>
                </a:solidFill>
              </a:rPr>
              <a:t>seaosn</a:t>
            </a:r>
            <a:r>
              <a:rPr lang="en-US" sz="1200" dirty="0">
                <a:solidFill>
                  <a:schemeClr val="dk1"/>
                </a:solidFill>
              </a:rPr>
              <a:t>.</a:t>
            </a:r>
          </a:p>
        </p:txBody>
      </p:sp>
      <p:sp>
        <p:nvSpPr>
          <p:cNvPr id="285" name="Shape 28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10</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093007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Our project aimed to answer the “how” and “when/where” questions of variations in the UHI effect. Future studies would benefit by increasing this analysis to tackle the “why” questions, such as quantifying surface feature classifications under each heat anomaly to determine any patterns. Our project is also set up to begin tackling larger climatic questions as to why some of these patterns </a:t>
            </a:r>
            <a:r>
              <a:rPr lang="en-US" sz="1200" dirty="0">
                <a:solidFill>
                  <a:schemeClr val="dk1"/>
                </a:solidFill>
                <a:latin typeface="Calibri"/>
                <a:ea typeface="Calibri"/>
                <a:cs typeface="Calibri"/>
                <a:sym typeface="Calibri"/>
              </a:rPr>
              <a:t>may exist. </a:t>
            </a:r>
            <a:r>
              <a:rPr lang="en-US" sz="1200" b="0" i="0" u="none" strike="noStrike" cap="none" baseline="0" dirty="0">
                <a:solidFill>
                  <a:schemeClr val="dk1"/>
                </a:solidFill>
                <a:latin typeface="Calibri"/>
                <a:ea typeface="Calibri"/>
                <a:cs typeface="Calibri"/>
                <a:sym typeface="Calibri"/>
              </a:rPr>
              <a:t>On top of that, we see potential for this project to continue even further and provide insight into longer term bigger focus solutions that tackle other DEVELOP areas of interest, such as energy and water resources. Over time, we would like to see this information used as a means to provide a suitability analysis for the effective placement of solar panels (or at least to get the conversations heading this way in how solar panels can help save lives in Maricopa) with the idea being that cleaner energy </a:t>
            </a:r>
            <a:r>
              <a:rPr lang="en-US" sz="1200" dirty="0">
                <a:solidFill>
                  <a:schemeClr val="dk1"/>
                </a:solidFill>
                <a:latin typeface="Calibri"/>
                <a:ea typeface="Calibri"/>
                <a:cs typeface="Calibri"/>
                <a:sym typeface="Calibri"/>
              </a:rPr>
              <a:t>reduces </a:t>
            </a:r>
            <a:r>
              <a:rPr lang="en-US" sz="1200" b="0" i="0" u="none" strike="noStrike" cap="none" baseline="0" dirty="0">
                <a:solidFill>
                  <a:schemeClr val="dk1"/>
                </a:solidFill>
                <a:latin typeface="Calibri"/>
                <a:ea typeface="Calibri"/>
                <a:cs typeface="Calibri"/>
                <a:sym typeface="Calibri"/>
              </a:rPr>
              <a:t>negative climate </a:t>
            </a:r>
            <a:r>
              <a:rPr lang="en-US" sz="1200" b="0" i="0" u="none" strike="noStrike" cap="none" baseline="0" dirty="0" err="1">
                <a:solidFill>
                  <a:schemeClr val="dk1"/>
                </a:solidFill>
                <a:latin typeface="Calibri"/>
                <a:ea typeface="Calibri"/>
                <a:cs typeface="Calibri"/>
                <a:sym typeface="Calibri"/>
              </a:rPr>
              <a:t>forcings</a:t>
            </a:r>
            <a:r>
              <a:rPr lang="en-US" sz="1200" b="0" i="0" u="none" strike="noStrike" cap="none" baseline="0" dirty="0">
                <a:solidFill>
                  <a:schemeClr val="dk1"/>
                </a:solidFill>
                <a:latin typeface="Calibri"/>
                <a:ea typeface="Calibri"/>
                <a:cs typeface="Calibri"/>
                <a:sym typeface="Calibri"/>
              </a:rPr>
              <a:t> and solar panels are less water intensive and can inherently cool buildings more efficiently when placed on rooftops by creating an inverse insulation effect</a:t>
            </a:r>
            <a:r>
              <a:rPr lang="en-US" sz="1200" b="0" i="0" u="none" strike="noStrike" cap="none" baseline="0" dirty="0" smtClean="0">
                <a:solidFill>
                  <a:schemeClr val="dk1"/>
                </a:solidFill>
                <a:latin typeface="Calibri"/>
                <a:ea typeface="Calibri"/>
                <a:cs typeface="Calibri"/>
                <a:sym typeface="Calibri"/>
              </a:rPr>
              <a:t>. We also look to incorporate stakeholder knowledge for interpretation of results.</a:t>
            </a:r>
            <a:endParaRPr lang="en-US" sz="1200" b="0" i="0" u="none" strike="noStrike" cap="none" baseline="0" dirty="0">
              <a:solidFill>
                <a:schemeClr val="dk1"/>
              </a:solidFill>
              <a:latin typeface="Calibri"/>
              <a:ea typeface="Calibri"/>
              <a:cs typeface="Calibri"/>
              <a:sym typeface="Calibri"/>
            </a:endParaRPr>
          </a:p>
        </p:txBody>
      </p:sp>
      <p:sp>
        <p:nvSpPr>
          <p:cNvPr id="294" name="Shape 29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11</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195074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A special thanks to all the parties involved that ensured this project moved along in a progressive way.</a:t>
            </a:r>
          </a:p>
        </p:txBody>
      </p:sp>
      <p:sp>
        <p:nvSpPr>
          <p:cNvPr id="304" name="Shape 3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5579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Basemap: ESRI basemaps</a:t>
            </a:r>
          </a:p>
          <a:p>
            <a:pPr marL="0" marR="0" lvl="0" indent="0" algn="l" rtl="0">
              <a:spcBef>
                <a:spcPts val="0"/>
              </a:spcBef>
              <a:buClr>
                <a:schemeClr val="dk1"/>
              </a:buClr>
              <a:buSzPct val="25000"/>
              <a:buFont typeface="Arial"/>
              <a:buNone/>
            </a:pPr>
            <a:r>
              <a:rPr lang="en-US" sz="1200">
                <a:solidFill>
                  <a:schemeClr val="dk1"/>
                </a:solidFill>
              </a:rPr>
              <a:t>This project brings us to the</a:t>
            </a:r>
            <a:r>
              <a:rPr lang="en-US" sz="1200" b="0" i="0" u="none" strike="noStrike" cap="none" baseline="0">
                <a:solidFill>
                  <a:schemeClr val="dk1"/>
                </a:solidFill>
                <a:latin typeface="Arial"/>
                <a:ea typeface="Arial"/>
                <a:cs typeface="Arial"/>
                <a:sym typeface="Arial"/>
              </a:rPr>
              <a:t> southwest portion of Arizona to Maricopa County. This includes the major city of Phoenix, one of the lea</a:t>
            </a:r>
            <a:r>
              <a:rPr lang="en-US" sz="1200">
                <a:solidFill>
                  <a:schemeClr val="dk1"/>
                </a:solidFill>
              </a:rPr>
              <a:t>ding megapolitan areas in terms of urbanization and population growth,</a:t>
            </a:r>
            <a:r>
              <a:rPr lang="en-US" sz="1200" b="0" i="0" u="none" strike="noStrike" cap="none" baseline="0">
                <a:solidFill>
                  <a:schemeClr val="dk1"/>
                </a:solidFill>
                <a:latin typeface="Arial"/>
                <a:ea typeface="Arial"/>
                <a:cs typeface="Arial"/>
                <a:sym typeface="Arial"/>
              </a:rPr>
              <a:t> </a:t>
            </a:r>
            <a:r>
              <a:rPr lang="en-US" sz="1200">
                <a:solidFill>
                  <a:schemeClr val="dk1"/>
                </a:solidFill>
              </a:rPr>
              <a:t>which </a:t>
            </a:r>
            <a:r>
              <a:rPr lang="en-US" sz="1200" b="0" i="0" u="none" strike="noStrike" cap="none" baseline="0">
                <a:solidFill>
                  <a:schemeClr val="dk1"/>
                </a:solidFill>
                <a:latin typeface="Arial"/>
                <a:ea typeface="Arial"/>
                <a:cs typeface="Arial"/>
                <a:sym typeface="Arial"/>
              </a:rPr>
              <a:t>provides us with interesting data based on its Urban Heat Index effects. Our time period includes the summer months, May - September, for 2005 - 2014.</a:t>
            </a:r>
          </a:p>
        </p:txBody>
      </p:sp>
      <p:sp>
        <p:nvSpPr>
          <p:cNvPr id="131" name="Shape 1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3135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Questrial"/>
                <a:ea typeface="Questrial"/>
                <a:cs typeface="Questrial"/>
                <a:sym typeface="Questrial"/>
              </a:rPr>
              <a:t>(Source authors: Greene et al., 2011, </a:t>
            </a:r>
            <a:r>
              <a:rPr lang="en-US" sz="1200" b="0" i="0" u="none" strike="noStrike" cap="none" baseline="0" dirty="0" err="1">
                <a:solidFill>
                  <a:schemeClr val="dk1"/>
                </a:solidFill>
                <a:latin typeface="Questrial"/>
                <a:ea typeface="Questrial"/>
                <a:cs typeface="Questrial"/>
                <a:sym typeface="Questrial"/>
              </a:rPr>
              <a:t>Hartz</a:t>
            </a:r>
            <a:r>
              <a:rPr lang="en-US" sz="1200" b="0" i="0" u="none" strike="noStrike" cap="none" baseline="0" dirty="0">
                <a:solidFill>
                  <a:schemeClr val="dk1"/>
                </a:solidFill>
                <a:latin typeface="Questrial"/>
                <a:ea typeface="Questrial"/>
                <a:cs typeface="Questrial"/>
                <a:sym typeface="Questrial"/>
              </a:rPr>
              <a:t> et al., 2012, and Zhang et al. 2013, MCDPH, 2014, Harlan, 2006, Johnson &amp; Wilson, 2009)</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Extreme heat causes heat related and heat caused deaths throughout Maricopa County, where </a:t>
            </a:r>
            <a:r>
              <a:rPr lang="en-US" sz="1200" b="0" i="0" u="none" strike="noStrike" cap="none" baseline="0" dirty="0" smtClean="0">
                <a:solidFill>
                  <a:schemeClr val="dk1"/>
                </a:solidFill>
                <a:latin typeface="Calibri"/>
                <a:ea typeface="Calibri"/>
                <a:cs typeface="Calibri"/>
                <a:sym typeface="Calibri"/>
              </a:rPr>
              <a:t>on average 100 </a:t>
            </a:r>
            <a:r>
              <a:rPr lang="en-US" sz="1200" b="0" i="0" u="none" strike="noStrike" cap="none" baseline="0" dirty="0">
                <a:solidFill>
                  <a:schemeClr val="dk1"/>
                </a:solidFill>
                <a:latin typeface="Calibri"/>
                <a:ea typeface="Calibri"/>
                <a:cs typeface="Calibri"/>
                <a:sym typeface="Calibri"/>
              </a:rPr>
              <a:t>people die each year and 1000s more suffer from heat related </a:t>
            </a:r>
            <a:r>
              <a:rPr lang="en-US" sz="1200" b="0" i="0" u="none" strike="noStrike" cap="none" baseline="0" dirty="0" smtClean="0">
                <a:solidFill>
                  <a:schemeClr val="dk1"/>
                </a:solidFill>
                <a:latin typeface="Calibri"/>
                <a:ea typeface="Calibri"/>
                <a:cs typeface="Calibri"/>
                <a:sym typeface="Calibri"/>
              </a:rPr>
              <a:t>and heat caused illnesses</a:t>
            </a:r>
            <a:r>
              <a:rPr lang="en-US" sz="1200" b="0" i="0" u="none" strike="noStrike" cap="none" baseline="0" dirty="0">
                <a:solidFill>
                  <a:schemeClr val="dk1"/>
                </a:solidFill>
                <a:latin typeface="Calibri"/>
                <a:ea typeface="Calibri"/>
                <a:cs typeface="Calibri"/>
                <a:sym typeface="Calibri"/>
              </a:rPr>
              <a:t>. </a:t>
            </a:r>
            <a:r>
              <a:rPr lang="en-US" sz="1200" b="0" i="0" u="none" strike="noStrike" cap="none" baseline="0" dirty="0" smtClean="0">
                <a:solidFill>
                  <a:schemeClr val="dk1"/>
                </a:solidFill>
                <a:latin typeface="Calibri"/>
                <a:ea typeface="Calibri"/>
                <a:cs typeface="Calibri"/>
                <a:sym typeface="Calibri"/>
              </a:rPr>
              <a:t>With a warming climate and in increase in surfaces like concrete that holds heat in at an unnatural rate, these numbers are projected to increase. These </a:t>
            </a:r>
            <a:r>
              <a:rPr lang="en-US" sz="1200" b="0" i="0" u="none" strike="noStrike" cap="none" baseline="0" dirty="0">
                <a:solidFill>
                  <a:schemeClr val="dk1"/>
                </a:solidFill>
                <a:latin typeface="Calibri"/>
                <a:ea typeface="Calibri"/>
                <a:cs typeface="Calibri"/>
                <a:sym typeface="Calibri"/>
              </a:rPr>
              <a:t>effects are not distributed equally throughout the city or among demographic groups, where </a:t>
            </a:r>
            <a:r>
              <a:rPr lang="en-US" sz="1200" b="0" i="0" u="none" strike="noStrike" cap="none" baseline="0" dirty="0" smtClean="0">
                <a:solidFill>
                  <a:schemeClr val="dk1"/>
                </a:solidFill>
                <a:latin typeface="Calibri"/>
                <a:ea typeface="Calibri"/>
                <a:cs typeface="Calibri"/>
                <a:sym typeface="Calibri"/>
              </a:rPr>
              <a:t>some the </a:t>
            </a:r>
            <a:r>
              <a:rPr lang="en-US" sz="1200" b="0" i="0" u="none" strike="noStrike" cap="none" baseline="0" dirty="0">
                <a:solidFill>
                  <a:schemeClr val="dk1"/>
                </a:solidFill>
                <a:latin typeface="Calibri"/>
                <a:ea typeface="Calibri"/>
                <a:cs typeface="Calibri"/>
                <a:sym typeface="Calibri"/>
              </a:rPr>
              <a:t>civilians most affected include those without air conditioning or proper insulation, low-income, newcomers, homeless, minorities, and the socially isolated. While these deaths are tragic, they are preventable. </a:t>
            </a:r>
            <a:r>
              <a:rPr lang="en-US" sz="1200" b="0" i="0" u="none" strike="noStrike" cap="none" baseline="0" dirty="0" smtClean="0">
                <a:solidFill>
                  <a:schemeClr val="dk1"/>
                </a:solidFill>
                <a:latin typeface="Calibri"/>
                <a:ea typeface="Calibri"/>
                <a:cs typeface="Calibri"/>
                <a:sym typeface="Calibri"/>
              </a:rPr>
              <a:t>Our partners, the </a:t>
            </a:r>
            <a:r>
              <a:rPr lang="en-US" sz="1200" b="0" i="0" u="none" strike="noStrike" cap="none" baseline="0" dirty="0">
                <a:solidFill>
                  <a:schemeClr val="dk1"/>
                </a:solidFill>
                <a:latin typeface="Calibri"/>
                <a:ea typeface="Calibri"/>
                <a:cs typeface="Calibri"/>
                <a:sym typeface="Calibri"/>
              </a:rPr>
              <a:t>Marico</a:t>
            </a:r>
            <a:r>
              <a:rPr lang="en-US" sz="1200" dirty="0">
                <a:solidFill>
                  <a:schemeClr val="dk1"/>
                </a:solidFill>
                <a:latin typeface="Calibri"/>
                <a:ea typeface="Calibri"/>
                <a:cs typeface="Calibri"/>
                <a:sym typeface="Calibri"/>
              </a:rPr>
              <a:t>pa Department of Public </a:t>
            </a:r>
            <a:r>
              <a:rPr lang="en-US" sz="1200" dirty="0" smtClean="0">
                <a:solidFill>
                  <a:schemeClr val="dk1"/>
                </a:solidFill>
                <a:latin typeface="Calibri"/>
                <a:ea typeface="Calibri"/>
                <a:cs typeface="Calibri"/>
                <a:sym typeface="Calibri"/>
              </a:rPr>
              <a:t>Health and Arizona Department of Health Services,</a:t>
            </a:r>
            <a:r>
              <a:rPr lang="en-US" sz="1200" baseline="0" dirty="0" smtClean="0">
                <a:solidFill>
                  <a:schemeClr val="dk1"/>
                </a:solidFill>
                <a:latin typeface="Calibri"/>
                <a:ea typeface="Calibri"/>
                <a:cs typeface="Calibri"/>
                <a:sym typeface="Calibri"/>
              </a:rPr>
              <a:t> along with the National Weather Service, do </a:t>
            </a:r>
            <a:r>
              <a:rPr lang="en-US" sz="1200" dirty="0" smtClean="0">
                <a:solidFill>
                  <a:schemeClr val="dk1"/>
                </a:solidFill>
                <a:latin typeface="Calibri"/>
                <a:ea typeface="Calibri"/>
                <a:cs typeface="Calibri"/>
                <a:sym typeface="Calibri"/>
              </a:rPr>
              <a:t>issue </a:t>
            </a:r>
            <a:r>
              <a:rPr lang="en-US" sz="1200" dirty="0">
                <a:solidFill>
                  <a:schemeClr val="dk1"/>
                </a:solidFill>
                <a:latin typeface="Calibri"/>
                <a:ea typeface="Calibri"/>
                <a:cs typeface="Calibri"/>
                <a:sym typeface="Calibri"/>
              </a:rPr>
              <a:t>warning messages and provide the public with access to cooling centers. Our project is looking to maximize the efficiency of these relief efforts to reach those most in need.</a:t>
            </a:r>
          </a:p>
        </p:txBody>
      </p:sp>
      <p:sp>
        <p:nvSpPr>
          <p:cNvPr id="143" name="Shape 14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3</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797686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0" name="Shape 16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dirty="0" smtClean="0">
                <a:solidFill>
                  <a:schemeClr val="dk1"/>
                </a:solidFill>
                <a:latin typeface="Arial"/>
                <a:ea typeface="Arial"/>
                <a:cs typeface="Arial"/>
                <a:sym typeface="Arial"/>
              </a:rPr>
              <a:t>We </a:t>
            </a:r>
            <a:r>
              <a:rPr lang="en-US" sz="1200" dirty="0">
                <a:solidFill>
                  <a:schemeClr val="dk1"/>
                </a:solidFill>
              </a:rPr>
              <a:t>looked</a:t>
            </a:r>
            <a:r>
              <a:rPr lang="en-US" sz="1200" b="0" i="0" u="none" strike="noStrike" cap="none" baseline="0" dirty="0">
                <a:solidFill>
                  <a:schemeClr val="dk1"/>
                </a:solidFill>
                <a:latin typeface="Arial"/>
                <a:ea typeface="Arial"/>
                <a:cs typeface="Arial"/>
                <a:sym typeface="Arial"/>
              </a:rPr>
              <a:t> at extreme heat anomalies, or days reaching temperatures above 104F, </a:t>
            </a:r>
            <a:r>
              <a:rPr lang="en-US" sz="1200" b="0" i="0" u="none" strike="noStrike" cap="none" baseline="0" dirty="0" smtClean="0">
                <a:solidFill>
                  <a:schemeClr val="dk1"/>
                </a:solidFill>
                <a:latin typeface="Arial"/>
                <a:ea typeface="Arial"/>
                <a:cs typeface="Arial"/>
                <a:sym typeface="Arial"/>
              </a:rPr>
              <a:t>based on literature values in Dr. Sharon Harlan’s research as temperatures that increase health risks. We looked to </a:t>
            </a:r>
            <a:r>
              <a:rPr lang="en-US" sz="1200" b="0" i="0" u="none" strike="noStrike" cap="none" baseline="0" dirty="0">
                <a:solidFill>
                  <a:schemeClr val="dk1"/>
                </a:solidFill>
                <a:latin typeface="Arial"/>
                <a:ea typeface="Arial"/>
                <a:cs typeface="Arial"/>
                <a:sym typeface="Arial"/>
              </a:rPr>
              <a:t>understand </a:t>
            </a:r>
            <a:r>
              <a:rPr lang="en-US" sz="1200" b="0" i="0" u="none" strike="noStrike" cap="none" baseline="0" dirty="0" smtClean="0">
                <a:solidFill>
                  <a:schemeClr val="dk1"/>
                </a:solidFill>
                <a:latin typeface="Arial"/>
                <a:ea typeface="Arial"/>
                <a:cs typeface="Arial"/>
                <a:sym typeface="Arial"/>
              </a:rPr>
              <a:t>of these heat anomalies, where</a:t>
            </a:r>
            <a:r>
              <a:rPr lang="en-US" sz="1200" b="0" i="0" u="none" strike="noStrike" cap="none" baseline="0" dirty="0">
                <a:solidFill>
                  <a:schemeClr val="dk1"/>
                </a:solidFill>
                <a:latin typeface="Arial"/>
                <a:ea typeface="Arial"/>
                <a:cs typeface="Arial"/>
                <a:sym typeface="Arial"/>
              </a:rPr>
              <a:t>, how, and why </a:t>
            </a:r>
            <a:r>
              <a:rPr lang="en-US" sz="1200" b="0" i="0" u="none" strike="noStrike" cap="none" baseline="0" dirty="0" smtClean="0">
                <a:solidFill>
                  <a:schemeClr val="dk1"/>
                </a:solidFill>
                <a:latin typeface="Arial"/>
                <a:ea typeface="Arial"/>
                <a:cs typeface="Arial"/>
                <a:sym typeface="Arial"/>
              </a:rPr>
              <a:t>do daily </a:t>
            </a:r>
            <a:r>
              <a:rPr lang="en-US" sz="1200" b="0" i="0" u="none" strike="noStrike" cap="none" baseline="0" dirty="0">
                <a:solidFill>
                  <a:schemeClr val="dk1"/>
                </a:solidFill>
                <a:latin typeface="Arial"/>
                <a:ea typeface="Arial"/>
                <a:cs typeface="Arial"/>
                <a:sym typeface="Arial"/>
              </a:rPr>
              <a:t>variations </a:t>
            </a:r>
            <a:r>
              <a:rPr lang="en-US" sz="1200" b="0" i="0" u="none" strike="noStrike" cap="none" baseline="0" dirty="0" smtClean="0">
                <a:solidFill>
                  <a:schemeClr val="dk1"/>
                </a:solidFill>
                <a:latin typeface="Arial"/>
                <a:ea typeface="Arial"/>
                <a:cs typeface="Arial"/>
                <a:sym typeface="Arial"/>
              </a:rPr>
              <a:t>within </a:t>
            </a:r>
            <a:r>
              <a:rPr lang="en-US" sz="1200" b="0" i="0" u="none" strike="noStrike" cap="none" baseline="0" dirty="0">
                <a:solidFill>
                  <a:schemeClr val="dk1"/>
                </a:solidFill>
                <a:latin typeface="Arial"/>
                <a:ea typeface="Arial"/>
                <a:cs typeface="Arial"/>
                <a:sym typeface="Arial"/>
              </a:rPr>
              <a:t>the summer season occur. As you can see in these images, the hottest areas in the county differ by day, where the heat travels towards the populated areas as the season progresses. On top of this, previous studies have used statistical </a:t>
            </a:r>
            <a:r>
              <a:rPr lang="en-US" sz="1200" dirty="0">
                <a:solidFill>
                  <a:schemeClr val="dk1"/>
                </a:solidFill>
              </a:rPr>
              <a:t>analyses </a:t>
            </a:r>
            <a:r>
              <a:rPr lang="en-US" sz="1200" b="0" i="0" u="none" strike="noStrike" cap="none" baseline="0" dirty="0">
                <a:solidFill>
                  <a:schemeClr val="dk1"/>
                </a:solidFill>
                <a:latin typeface="Arial"/>
                <a:ea typeface="Arial"/>
                <a:cs typeface="Arial"/>
                <a:sym typeface="Arial"/>
              </a:rPr>
              <a:t>to assume demographic patterns. We have access to </a:t>
            </a:r>
            <a:r>
              <a:rPr lang="en-US" sz="1200" b="0" i="0" u="none" strike="noStrike" cap="none" baseline="0" dirty="0" smtClean="0">
                <a:solidFill>
                  <a:schemeClr val="dk1"/>
                </a:solidFill>
                <a:latin typeface="Arial"/>
                <a:ea typeface="Arial"/>
                <a:cs typeface="Arial"/>
                <a:sym typeface="Arial"/>
              </a:rPr>
              <a:t>surveys deployed by our partner, MCDPH, that </a:t>
            </a:r>
            <a:r>
              <a:rPr lang="en-US" sz="1200" b="0" i="0" u="none" strike="noStrike" cap="none" baseline="0" dirty="0">
                <a:solidFill>
                  <a:schemeClr val="dk1"/>
                </a:solidFill>
                <a:latin typeface="Arial"/>
                <a:ea typeface="Arial"/>
                <a:cs typeface="Arial"/>
                <a:sym typeface="Arial"/>
              </a:rPr>
              <a:t>will more accurately calculate these demographic trends. Together, we will be able to provide a more detailed look into the UHI variable effect on top of locating communities most at risk so that the </a:t>
            </a:r>
            <a:r>
              <a:rPr lang="en-US" sz="1200" b="0" i="0" u="none" strike="noStrike" cap="none" baseline="0" dirty="0" smtClean="0">
                <a:solidFill>
                  <a:schemeClr val="dk1"/>
                </a:solidFill>
                <a:latin typeface="Arial"/>
                <a:ea typeface="Arial"/>
                <a:cs typeface="Arial"/>
                <a:sym typeface="Arial"/>
              </a:rPr>
              <a:t>MCDPH and AZ </a:t>
            </a:r>
            <a:r>
              <a:rPr lang="en-US" sz="1200" b="0" i="0" u="none" strike="noStrike" cap="none" baseline="0" dirty="0" err="1" smtClean="0">
                <a:solidFill>
                  <a:schemeClr val="dk1"/>
                </a:solidFill>
                <a:latin typeface="Arial"/>
                <a:ea typeface="Arial"/>
                <a:cs typeface="Arial"/>
                <a:sym typeface="Arial"/>
              </a:rPr>
              <a:t>Dept</a:t>
            </a:r>
            <a:r>
              <a:rPr lang="en-US" sz="1200" b="0" i="0" u="none" strike="noStrike" cap="none" baseline="0" dirty="0" smtClean="0">
                <a:solidFill>
                  <a:schemeClr val="dk1"/>
                </a:solidFill>
                <a:latin typeface="Arial"/>
                <a:ea typeface="Arial"/>
                <a:cs typeface="Arial"/>
                <a:sym typeface="Arial"/>
              </a:rPr>
              <a:t> of Health Services adaptive </a:t>
            </a:r>
            <a:r>
              <a:rPr lang="en-US" sz="1200" b="0" i="0" u="none" strike="noStrike" cap="none" baseline="0" dirty="0">
                <a:solidFill>
                  <a:schemeClr val="dk1"/>
                </a:solidFill>
                <a:latin typeface="Arial"/>
                <a:ea typeface="Arial"/>
                <a:cs typeface="Arial"/>
                <a:sym typeface="Arial"/>
              </a:rPr>
              <a:t>capacity may effectively anticipate needs for relief efforts.</a:t>
            </a:r>
          </a:p>
        </p:txBody>
      </p:sp>
      <p:sp>
        <p:nvSpPr>
          <p:cNvPr id="161" name="Shape 16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4</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854655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dirty="0">
                <a:solidFill>
                  <a:schemeClr val="dk1"/>
                </a:solidFill>
              </a:rPr>
              <a:t>To answer the how, when, and where questions we used earth observations to gather data on surface temperature. We took each extreme heat day…(click to next slide)</a:t>
            </a:r>
          </a:p>
          <a:p>
            <a:pPr marL="0" marR="0" lvl="0" indent="0" algn="l" rtl="0">
              <a:spcBef>
                <a:spcPts val="0"/>
              </a:spcBef>
              <a:buClr>
                <a:schemeClr val="dk1"/>
              </a:buClr>
              <a:buFont typeface="Arial"/>
              <a:buNone/>
            </a:pPr>
            <a:endParaRPr sz="1200" dirty="0">
              <a:solidFill>
                <a:schemeClr val="dk1"/>
              </a:solidFill>
            </a:endParaRPr>
          </a:p>
          <a:p>
            <a:pPr marL="0" marR="0" lvl="0" indent="0" algn="l" rtl="0">
              <a:spcBef>
                <a:spcPts val="0"/>
              </a:spcBef>
              <a:buClr>
                <a:schemeClr val="dk1"/>
              </a:buClr>
              <a:buFont typeface="Arial"/>
              <a:buNone/>
            </a:pPr>
            <a:endParaRPr dirty="0"/>
          </a:p>
        </p:txBody>
      </p:sp>
      <p:sp>
        <p:nvSpPr>
          <p:cNvPr id="183" name="Shape 18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5</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1507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...and averaged the pixels over census tracts. We further took each extreme heat day and…(click to next slide)</a:t>
            </a:r>
          </a:p>
        </p:txBody>
      </p:sp>
      <p:sp>
        <p:nvSpPr>
          <p:cNvPr id="205" name="Shape 20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6</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246468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...isolated the 30% hottest tracts.</a:t>
            </a:r>
          </a:p>
        </p:txBody>
      </p:sp>
      <p:sp>
        <p:nvSpPr>
          <p:cNvPr id="226" name="Shape 22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Pr>
              <a:t>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24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dirty="0"/>
              <a:t>To address the physical concern of the heat, we took these averages and compared them 1) spatially in terms of how consistently a tract occurred in the top 30% throughout the season and 2) in terms of intensity, where we compared the temperature average of the top 30% on extreme heat days to determine if the hottest tracts are always hot in the same magnitude. Additionally, the CASPER survey provided responses with spatial locations which we were we able to pair with census bureau data on income to make conclusions on the </a:t>
            </a:r>
            <a:r>
              <a:rPr lang="en-US" dirty="0" smtClean="0"/>
              <a:t>access to cooling resources based </a:t>
            </a:r>
            <a:r>
              <a:rPr lang="en-US" dirty="0"/>
              <a:t>on where a survey participant lives and the median income level of their census block.</a:t>
            </a:r>
          </a:p>
        </p:txBody>
      </p:sp>
      <p:sp>
        <p:nvSpPr>
          <p:cNvPr id="251" name="Shape 25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8</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946722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dirty="0">
                <a:solidFill>
                  <a:schemeClr val="dk1"/>
                </a:solidFill>
              </a:rPr>
              <a:t>We compared daytime and nighttime temperatures separately and found them to exhibit different trends, exhibited in this diagram for a sample year of 2012. For the daytime temperatures, shown in red, the early season displayed variability with as much as (click animation) 10 degrees </a:t>
            </a:r>
            <a:r>
              <a:rPr lang="en-US" sz="1200" dirty="0" smtClean="0">
                <a:solidFill>
                  <a:schemeClr val="dk1"/>
                </a:solidFill>
              </a:rPr>
              <a:t>Celsius </a:t>
            </a:r>
            <a:r>
              <a:rPr lang="en-US" sz="1200" dirty="0">
                <a:solidFill>
                  <a:schemeClr val="dk1"/>
                </a:solidFill>
              </a:rPr>
              <a:t>difference between days. </a:t>
            </a:r>
            <a:r>
              <a:rPr lang="en-US" sz="1200" dirty="0" smtClean="0">
                <a:solidFill>
                  <a:schemeClr val="dk1"/>
                </a:solidFill>
              </a:rPr>
              <a:t>This variability </a:t>
            </a:r>
            <a:r>
              <a:rPr lang="en-US" sz="1200" dirty="0">
                <a:solidFill>
                  <a:schemeClr val="dk1"/>
                </a:solidFill>
              </a:rPr>
              <a:t>demonstrates that </a:t>
            </a:r>
            <a:r>
              <a:rPr lang="en-US" sz="1200" dirty="0" smtClean="0">
                <a:solidFill>
                  <a:schemeClr val="dk1"/>
                </a:solidFill>
              </a:rPr>
              <a:t>our partners relief </a:t>
            </a:r>
            <a:r>
              <a:rPr lang="en-US" sz="1200" dirty="0">
                <a:solidFill>
                  <a:schemeClr val="dk1"/>
                </a:solidFill>
              </a:rPr>
              <a:t>efforts must be able to anticipate a variable early season </a:t>
            </a:r>
            <a:r>
              <a:rPr lang="en-US" sz="1200" dirty="0" smtClean="0">
                <a:solidFill>
                  <a:schemeClr val="dk1"/>
                </a:solidFill>
              </a:rPr>
              <a:t>and that their warning messages must reflect this to the public so that residents are aware that while</a:t>
            </a:r>
            <a:r>
              <a:rPr lang="en-US" sz="1200" baseline="0" dirty="0" smtClean="0">
                <a:solidFill>
                  <a:schemeClr val="dk1"/>
                </a:solidFill>
              </a:rPr>
              <a:t> on average May is not as warm as July, isolated days may be just as warm, putting them at increased risk</a:t>
            </a:r>
            <a:r>
              <a:rPr lang="en-US" sz="1200" dirty="0" smtClean="0">
                <a:solidFill>
                  <a:schemeClr val="dk1"/>
                </a:solidFill>
              </a:rPr>
              <a:t>. </a:t>
            </a:r>
            <a:r>
              <a:rPr lang="en-US" sz="1200" dirty="0">
                <a:solidFill>
                  <a:schemeClr val="dk1"/>
                </a:solidFill>
              </a:rPr>
              <a:t>For night, shown in blue, we see a (click for animation) steadily low average temperature early season, rise into the mid season that is sustained, and interestingly there is this (click for animation) lag into the late season not apparent in the day time temperatures. Because the surface is </a:t>
            </a:r>
            <a:r>
              <a:rPr lang="en-US" sz="1200" dirty="0" smtClean="0">
                <a:solidFill>
                  <a:schemeClr val="dk1"/>
                </a:solidFill>
              </a:rPr>
              <a:t>cooling relatively slower than the daytime temperatures, </a:t>
            </a:r>
            <a:r>
              <a:rPr lang="en-US" sz="1200" dirty="0">
                <a:solidFill>
                  <a:schemeClr val="dk1"/>
                </a:solidFill>
              </a:rPr>
              <a:t>residents are not receiving the relief at night needed to avoid negative health effects. Even though daytime temperatures are starting to decrease into the late season, we suggest </a:t>
            </a:r>
            <a:r>
              <a:rPr lang="en-US" sz="1200" dirty="0" smtClean="0">
                <a:solidFill>
                  <a:schemeClr val="dk1"/>
                </a:solidFill>
              </a:rPr>
              <a:t>the health department and AZ Department of Health Resources relief efforts </a:t>
            </a:r>
            <a:r>
              <a:rPr lang="en-US" sz="1200" dirty="0">
                <a:solidFill>
                  <a:schemeClr val="dk1"/>
                </a:solidFill>
              </a:rPr>
              <a:t>still focus heavily on this part of the season, as individuals may neglect the severity of these nighttime temperatures, putting their health at unnecessary risk.</a:t>
            </a:r>
          </a:p>
          <a:p>
            <a:pPr marL="0" marR="0" lvl="0" indent="0" algn="l" rtl="0">
              <a:spcBef>
                <a:spcPts val="0"/>
              </a:spcBef>
              <a:buClr>
                <a:schemeClr val="dk1"/>
              </a:buClr>
              <a:buFont typeface="Arial"/>
              <a:buNone/>
            </a:pPr>
            <a:endParaRPr sz="1200" dirty="0">
              <a:solidFill>
                <a:schemeClr val="dk1"/>
              </a:solidFill>
            </a:endParaRPr>
          </a:p>
          <a:p>
            <a:pPr marL="0" marR="0" lvl="0" indent="0" algn="l" rtl="0">
              <a:spcBef>
                <a:spcPts val="0"/>
              </a:spcBef>
              <a:buClr>
                <a:schemeClr val="dk1"/>
              </a:buClr>
              <a:buFont typeface="Arial"/>
              <a:buNone/>
            </a:pPr>
            <a:endParaRPr dirty="0"/>
          </a:p>
        </p:txBody>
      </p:sp>
      <p:sp>
        <p:nvSpPr>
          <p:cNvPr id="275" name="Shape 27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9</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023943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49"/>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pic>
        <p:nvPicPr>
          <p:cNvPr id="16" name="Shape 16"/>
          <p:cNvPicPr preferRelativeResize="0"/>
          <p:nvPr/>
        </p:nvPicPr>
        <p:blipFill rotWithShape="1">
          <a:blip r:embed="rId2">
            <a:alphaModFix/>
          </a:blip>
          <a:srcRect/>
          <a:stretch/>
        </p:blipFill>
        <p:spPr>
          <a:xfrm>
            <a:off x="363094" y="5467376"/>
            <a:ext cx="1010529" cy="1010529"/>
          </a:xfrm>
          <a:prstGeom prst="rect">
            <a:avLst/>
          </a:prstGeom>
          <a:noFill/>
          <a:ln>
            <a:noFill/>
          </a:ln>
        </p:spPr>
      </p:pic>
      <p:sp>
        <p:nvSpPr>
          <p:cNvPr id="17" name="Shape 17"/>
          <p:cNvSpPr txBox="1">
            <a:spLocks noGrp="1"/>
          </p:cNvSpPr>
          <p:nvPr>
            <p:ph type="body" idx="1"/>
          </p:nvPr>
        </p:nvSpPr>
        <p:spPr>
          <a:xfrm>
            <a:off x="5660135" y="615391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2" y="535838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rtl val="0"/>
              </a:endParaRPr>
            </a:p>
          </p:txBody>
        </p:sp>
        <p:sp>
          <p:nvSpPr>
            <p:cNvPr id="28" name="Shape 28"/>
            <p:cNvSpPr txBox="1"/>
            <p:nvPr/>
          </p:nvSpPr>
          <p:spPr>
            <a:xfrm>
              <a:off x="153983"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3" name="Shape 93"/>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4" name="Shape 94"/>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sp>
      <p:sp>
        <p:nvSpPr>
          <p:cNvPr id="97" name="Shape 97"/>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98"/>
        <p:cNvGrpSpPr/>
        <p:nvPr/>
      </p:nvGrpSpPr>
      <p:grpSpPr>
        <a:xfrm>
          <a:off x="0" y="0"/>
          <a:ext cx="0" cy="0"/>
          <a:chOff x="0" y="0"/>
          <a:chExt cx="0" cy="0"/>
        </a:xfrm>
      </p:grpSpPr>
      <p:sp>
        <p:nvSpPr>
          <p:cNvPr id="99" name="Shape 9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0" name="Shape 100"/>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1" name="Shape 101"/>
          <p:cNvSpPr txBox="1">
            <a:spLocks noGrp="1"/>
          </p:cNvSpPr>
          <p:nvPr>
            <p:ph type="body" idx="1"/>
          </p:nvPr>
        </p:nvSpPr>
        <p:spPr>
          <a:xfrm>
            <a:off x="749808" y="2255517"/>
            <a:ext cx="7653528" cy="3706365"/>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2" name="Shape 3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3" name="Shape 33"/>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320037"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3"/>
          </p:nvPr>
        </p:nvSpPr>
        <p:spPr>
          <a:xfrm>
            <a:off x="594360" y="2115309"/>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4"/>
          </p:nvPr>
        </p:nvSpPr>
        <p:spPr>
          <a:xfrm>
            <a:off x="4572000" y="2103117"/>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2" name="Shape 4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3" name="Shape 43"/>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9" name="Shape 49"/>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0" name="Shape 50"/>
          <p:cNvSpPr txBox="1">
            <a:spLocks noGrp="1"/>
          </p:cNvSpPr>
          <p:nvPr>
            <p:ph type="body" idx="1"/>
          </p:nvPr>
        </p:nvSpPr>
        <p:spPr>
          <a:xfrm>
            <a:off x="521208" y="2130550"/>
            <a:ext cx="3593592" cy="3374133"/>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a:spLocks noGrp="1"/>
          </p:cNvSpPr>
          <p:nvPr>
            <p:ph type="pic" idx="3"/>
          </p:nvPr>
        </p:nvSpPr>
        <p:spPr>
          <a:xfrm>
            <a:off x="4572000" y="0"/>
            <a:ext cx="4572000" cy="6858000"/>
          </a:xfrm>
          <a:prstGeom prst="rect">
            <a:avLst/>
          </a:prstGeom>
          <a:noFill/>
          <a:ln>
            <a:noFill/>
          </a:ln>
        </p:spPr>
      </p:sp>
      <p:sp>
        <p:nvSpPr>
          <p:cNvPr id="53" name="Shape 53"/>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54"/>
        <p:cNvGrpSpPr/>
        <p:nvPr/>
      </p:nvGrpSpPr>
      <p:grpSpPr>
        <a:xfrm>
          <a:off x="0" y="0"/>
          <a:ext cx="0" cy="0"/>
          <a:chOff x="0" y="0"/>
          <a:chExt cx="0" cy="0"/>
        </a:xfrm>
      </p:grpSpPr>
      <p:sp>
        <p:nvSpPr>
          <p:cNvPr id="55" name="Shape 5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6" name="Shape 56"/>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7" name="Shape 57"/>
          <p:cNvSpPr txBox="1">
            <a:spLocks noGrp="1"/>
          </p:cNvSpPr>
          <p:nvPr>
            <p:ph type="body" idx="1"/>
          </p:nvPr>
        </p:nvSpPr>
        <p:spPr>
          <a:xfrm>
            <a:off x="5102351" y="2130550"/>
            <a:ext cx="3593592" cy="3374133"/>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a:spLocks noGrp="1"/>
          </p:cNvSpPr>
          <p:nvPr>
            <p:ph type="pic" idx="3"/>
          </p:nvPr>
        </p:nvSpPr>
        <p:spPr>
          <a:xfrm>
            <a:off x="0" y="0"/>
            <a:ext cx="4572000" cy="6858000"/>
          </a:xfrm>
          <a:prstGeom prst="rect">
            <a:avLst/>
          </a:prstGeom>
          <a:noFill/>
          <a:ln>
            <a:noFill/>
          </a:ln>
        </p:spPr>
      </p:sp>
      <p:sp>
        <p:nvSpPr>
          <p:cNvPr id="60" name="Shape 60"/>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3" name="Shape 63"/>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4" name="Shape 64"/>
          <p:cNvSpPr txBox="1"/>
          <p:nvPr/>
        </p:nvSpPr>
        <p:spPr>
          <a:xfrm>
            <a:off x="320038"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65" name="Shape 65"/>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body" idx="2"/>
          </p:nvPr>
        </p:nvSpPr>
        <p:spPr>
          <a:xfrm>
            <a:off x="3511296" y="2369942"/>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7" name="Shape 67"/>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69"/>
        <p:cNvGrpSpPr/>
        <p:nvPr/>
      </p:nvGrpSpPr>
      <p:grpSpPr>
        <a:xfrm>
          <a:off x="0" y="0"/>
          <a:ext cx="0" cy="0"/>
          <a:chOff x="0" y="0"/>
          <a:chExt cx="0" cy="0"/>
        </a:xfrm>
      </p:grpSpPr>
      <p:sp>
        <p:nvSpPr>
          <p:cNvPr id="70" name="Shape 7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1" name="Shape 71"/>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2" name="Shape 72"/>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a:spLocks noGrp="1"/>
          </p:cNvSpPr>
          <p:nvPr>
            <p:ph type="pic" idx="3"/>
          </p:nvPr>
        </p:nvSpPr>
        <p:spPr>
          <a:xfrm>
            <a:off x="0" y="3429000"/>
            <a:ext cx="9144000" cy="3429000"/>
          </a:xfrm>
          <a:prstGeom prst="rect">
            <a:avLst/>
          </a:prstGeom>
          <a:noFill/>
          <a:ln>
            <a:noFill/>
          </a:ln>
        </p:spPr>
      </p:sp>
      <p:sp>
        <p:nvSpPr>
          <p:cNvPr id="75" name="Shape 75"/>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6"/>
        <p:cNvGrpSpPr/>
        <p:nvPr/>
      </p:nvGrpSpPr>
      <p:grpSpPr>
        <a:xfrm>
          <a:off x="0" y="0"/>
          <a:ext cx="0" cy="0"/>
          <a:chOff x="0" y="0"/>
          <a:chExt cx="0" cy="0"/>
        </a:xfrm>
      </p:grpSpPr>
      <p:sp>
        <p:nvSpPr>
          <p:cNvPr id="77" name="Shape 7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8" name="Shape 78"/>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9" name="Shape 79"/>
          <p:cNvSpPr txBox="1"/>
          <p:nvPr/>
        </p:nvSpPr>
        <p:spPr>
          <a:xfrm>
            <a:off x="320038"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80" name="Shape 8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2"/>
          </p:nvPr>
        </p:nvSpPr>
        <p:spPr>
          <a:xfrm>
            <a:off x="571206" y="3011684"/>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 name="Shape 8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 name="Shape 83"/>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4"/>
        <p:cNvGrpSpPr/>
        <p:nvPr/>
      </p:nvGrpSpPr>
      <p:grpSpPr>
        <a:xfrm>
          <a:off x="0" y="0"/>
          <a:ext cx="0" cy="0"/>
          <a:chOff x="0" y="0"/>
          <a:chExt cx="0" cy="0"/>
        </a:xfrm>
      </p:grpSpPr>
      <p:sp>
        <p:nvSpPr>
          <p:cNvPr id="85" name="Shape 8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6" name="Shape 86"/>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7" name="Shape 8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8" name="Shape 88"/>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a:spLocks noGrp="1"/>
          </p:cNvSpPr>
          <p:nvPr>
            <p:ph type="pic" idx="3"/>
          </p:nvPr>
        </p:nvSpPr>
        <p:spPr>
          <a:xfrm>
            <a:off x="0" y="0"/>
            <a:ext cx="9144000" cy="3429000"/>
          </a:xfrm>
          <a:prstGeom prst="rect">
            <a:avLst/>
          </a:prstGeom>
          <a:noFill/>
          <a:ln>
            <a:noFill/>
          </a:ln>
        </p:spPr>
      </p:sp>
      <p:sp>
        <p:nvSpPr>
          <p:cNvPr id="90" name="Shape 90"/>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127000" algn="l" rtl="0">
              <a:lnSpc>
                <a:spcPct val="90000"/>
              </a:lnSpc>
              <a:spcBef>
                <a:spcPts val="1000"/>
              </a:spcBef>
              <a:spcAft>
                <a:spcPts val="0"/>
              </a:spcAft>
              <a:buClr>
                <a:schemeClr val="dk1"/>
              </a:buClr>
              <a:buFont typeface="Arial"/>
              <a:buChar char="•"/>
              <a:defRPr/>
            </a:lvl1pPr>
            <a:lvl2pPr marL="685800" marR="0" indent="101600" algn="l" rtl="0">
              <a:lnSpc>
                <a:spcPct val="90000"/>
              </a:lnSpc>
              <a:spcBef>
                <a:spcPts val="500"/>
              </a:spcBef>
              <a:spcAft>
                <a:spcPts val="0"/>
              </a:spcAft>
              <a:buClr>
                <a:schemeClr val="dk1"/>
              </a:buClr>
              <a:buFont typeface="Arial"/>
              <a:buChar char="•"/>
              <a:defRPr/>
            </a:lvl2pPr>
            <a:lvl3pPr marL="1143000" marR="0" indent="76200" algn="l" rtl="0">
              <a:lnSpc>
                <a:spcPct val="90000"/>
              </a:lnSpc>
              <a:spcBef>
                <a:spcPts val="500"/>
              </a:spcBef>
              <a:spcAft>
                <a:spcPts val="0"/>
              </a:spcAft>
              <a:buClr>
                <a:schemeClr val="dk1"/>
              </a:buClr>
              <a:buFont typeface="Arial"/>
              <a:buChar char="•"/>
              <a:defRPr/>
            </a:lvl3pPr>
            <a:lvl4pPr marL="1600200" marR="0" indent="63500" algn="l" rtl="0">
              <a:lnSpc>
                <a:spcPct val="90000"/>
              </a:lnSpc>
              <a:spcBef>
                <a:spcPts val="500"/>
              </a:spcBef>
              <a:spcAft>
                <a:spcPts val="0"/>
              </a:spcAft>
              <a:buClr>
                <a:schemeClr val="dk1"/>
              </a:buClr>
              <a:buFont typeface="Arial"/>
              <a:buChar char="•"/>
              <a:defRPr/>
            </a:lvl4pPr>
            <a:lvl5pPr marL="2057400" marR="0" indent="63500" algn="l" rtl="0">
              <a:lnSpc>
                <a:spcPct val="90000"/>
              </a:lnSpc>
              <a:spcBef>
                <a:spcPts val="500"/>
              </a:spcBef>
              <a:spcAft>
                <a:spcPts val="0"/>
              </a:spcAft>
              <a:buClr>
                <a:schemeClr val="dk1"/>
              </a:buClr>
              <a:buFont typeface="Arial"/>
              <a:buChar char="•"/>
              <a:defRPr/>
            </a:lvl5pPr>
            <a:lvl6pPr marL="2514600" marR="0" indent="63500" algn="l" rtl="0">
              <a:lnSpc>
                <a:spcPct val="90000"/>
              </a:lnSpc>
              <a:spcBef>
                <a:spcPts val="500"/>
              </a:spcBef>
              <a:spcAft>
                <a:spcPts val="0"/>
              </a:spcAft>
              <a:buClr>
                <a:schemeClr val="dk1"/>
              </a:buClr>
              <a:buFont typeface="Arial"/>
              <a:buChar char="•"/>
              <a:defRPr/>
            </a:lvl6pPr>
            <a:lvl7pPr marL="2971800" marR="0" indent="63500" algn="l" rtl="0">
              <a:lnSpc>
                <a:spcPct val="90000"/>
              </a:lnSpc>
              <a:spcBef>
                <a:spcPts val="500"/>
              </a:spcBef>
              <a:spcAft>
                <a:spcPts val="0"/>
              </a:spcAft>
              <a:buClr>
                <a:schemeClr val="dk1"/>
              </a:buClr>
              <a:buFont typeface="Arial"/>
              <a:buChar char="•"/>
              <a:defRPr/>
            </a:lvl7pPr>
            <a:lvl8pPr marL="3429000" marR="0" indent="63500" algn="l" rtl="0">
              <a:lnSpc>
                <a:spcPct val="90000"/>
              </a:lnSpc>
              <a:spcBef>
                <a:spcPts val="500"/>
              </a:spcBef>
              <a:spcAft>
                <a:spcPts val="0"/>
              </a:spcAft>
              <a:buClr>
                <a:schemeClr val="dk1"/>
              </a:buClr>
              <a:buFont typeface="Arial"/>
              <a:buChar char="•"/>
              <a:defRPr/>
            </a:lvl8pPr>
            <a:lvl9pPr marL="3886200" marR="0" indent="63500" algn="l" rtl="0">
              <a:lnSpc>
                <a:spcPct val="90000"/>
              </a:lnSpc>
              <a:spcBef>
                <a:spcPts val="5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 name="Shape 12"/>
          <p:cNvSpPr txBox="1">
            <a:spLocks noGrp="1"/>
          </p:cNvSpPr>
          <p:nvPr>
            <p:ph type="ftr" idx="11"/>
          </p:nvPr>
        </p:nvSpPr>
        <p:spPr>
          <a:xfrm>
            <a:off x="3028950" y="6356351"/>
            <a:ext cx="3086097"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BFBDBD"/>
                </a:solidFill>
                <a:latin typeface="Questrial"/>
                <a:ea typeface="Questrial"/>
                <a:cs typeface="Questrial"/>
                <a:sym typeface="Questrial"/>
                <a:rtl val="0"/>
              </a:defRPr>
            </a:lvl1pPr>
          </a:lstStyle>
          <a:p>
            <a:pPr marL="0" lvl="0" indent="0">
              <a:spcBef>
                <a:spcPts val="0"/>
              </a:spcBef>
              <a:buClr>
                <a:srgbClr val="BFBDBD"/>
              </a:buClr>
              <a:buSzPct val="25000"/>
              <a:buFont typeface="Questrial"/>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t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329975" y="1221775"/>
            <a:ext cx="8472300" cy="26370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Arizona Health </a:t>
            </a:r>
          </a:p>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&amp; Air Quality</a:t>
            </a:r>
          </a:p>
        </p:txBody>
      </p:sp>
      <p:sp>
        <p:nvSpPr>
          <p:cNvPr id="105" name="Shape 105"/>
          <p:cNvSpPr txBox="1">
            <a:spLocks noGrp="1"/>
          </p:cNvSpPr>
          <p:nvPr>
            <p:ph type="body" idx="2"/>
          </p:nvPr>
        </p:nvSpPr>
        <p:spPr>
          <a:xfrm>
            <a:off x="1587640" y="5358382"/>
            <a:ext cx="3843894"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Amy Stuyvesant (Team Lead)</a:t>
            </a:r>
          </a:p>
        </p:txBody>
      </p:sp>
      <p:sp>
        <p:nvSpPr>
          <p:cNvPr id="106" name="Shape 106"/>
          <p:cNvSpPr txBox="1">
            <a:spLocks noGrp="1"/>
          </p:cNvSpPr>
          <p:nvPr>
            <p:ph type="body" idx="3"/>
          </p:nvPr>
        </p:nvSpPr>
        <p:spPr>
          <a:xfrm>
            <a:off x="2249424" y="5751576"/>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Geordi Alm</a:t>
            </a:r>
          </a:p>
        </p:txBody>
      </p:sp>
      <p:sp>
        <p:nvSpPr>
          <p:cNvPr id="107" name="Shape 107"/>
          <p:cNvSpPr txBox="1">
            <a:spLocks noGrp="1"/>
          </p:cNvSpPr>
          <p:nvPr>
            <p:ph type="body" idx="4"/>
          </p:nvPr>
        </p:nvSpPr>
        <p:spPr>
          <a:xfrm>
            <a:off x="2249424" y="615391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Rocky Garcia</a:t>
            </a:r>
          </a:p>
        </p:txBody>
      </p:sp>
      <p:sp>
        <p:nvSpPr>
          <p:cNvPr id="108" name="Shape 108"/>
          <p:cNvSpPr txBox="1">
            <a:spLocks noGrp="1"/>
          </p:cNvSpPr>
          <p:nvPr>
            <p:ph type="body" idx="5"/>
          </p:nvPr>
        </p:nvSpPr>
        <p:spPr>
          <a:xfrm>
            <a:off x="5663182" y="535838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Emma Baghel</a:t>
            </a:r>
          </a:p>
        </p:txBody>
      </p:sp>
      <p:sp>
        <p:nvSpPr>
          <p:cNvPr id="109" name="Shape 109"/>
          <p:cNvSpPr txBox="1">
            <a:spLocks noGrp="1"/>
          </p:cNvSpPr>
          <p:nvPr>
            <p:ph type="body" idx="6"/>
          </p:nvPr>
        </p:nvSpPr>
        <p:spPr>
          <a:xfrm>
            <a:off x="5660135" y="5751576"/>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April Rascon</a:t>
            </a:r>
          </a:p>
        </p:txBody>
      </p:sp>
      <p:sp>
        <p:nvSpPr>
          <p:cNvPr id="110" name="Shape 110"/>
          <p:cNvSpPr txBox="1">
            <a:spLocks noGrp="1"/>
          </p:cNvSpPr>
          <p:nvPr>
            <p:ph type="body" idx="7"/>
          </p:nvPr>
        </p:nvSpPr>
        <p:spPr>
          <a:xfrm>
            <a:off x="5660135" y="615391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Bernardo Gracia</a:t>
            </a:r>
          </a:p>
        </p:txBody>
      </p:sp>
      <p:sp>
        <p:nvSpPr>
          <p:cNvPr id="111" name="Shape 111"/>
          <p:cNvSpPr txBox="1">
            <a:spLocks noGrp="1"/>
          </p:cNvSpPr>
          <p:nvPr>
            <p:ph type="body" idx="8"/>
          </p:nvPr>
        </p:nvSpPr>
        <p:spPr>
          <a:xfrm>
            <a:off x="285375" y="3959625"/>
            <a:ext cx="8472300" cy="102569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1" u="none" strike="noStrike" cap="none" baseline="0">
                <a:solidFill>
                  <a:schemeClr val="dk1"/>
                </a:solidFill>
                <a:latin typeface="Century Gothic"/>
                <a:ea typeface="Century Gothic"/>
                <a:cs typeface="Century Gothic"/>
                <a:sym typeface="Century Gothic"/>
                <a:rtl val="0"/>
              </a:rPr>
              <a:t>Enhancing Extreme Heat Intervention and Preparedness Activities in Maricopa County, AZ</a:t>
            </a:r>
          </a:p>
        </p:txBody>
      </p:sp>
      <p:sp>
        <p:nvSpPr>
          <p:cNvPr id="112" name="Shape 112"/>
          <p:cNvSpPr txBox="1"/>
          <p:nvPr/>
        </p:nvSpPr>
        <p:spPr>
          <a:xfrm>
            <a:off x="44600" y="205125"/>
            <a:ext cx="2604299" cy="599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Shape 277"/>
          <p:cNvPicPr preferRelativeResize="0"/>
          <p:nvPr/>
        </p:nvPicPr>
        <p:blipFill rotWithShape="1">
          <a:blip r:embed="rId3">
            <a:alphaModFix/>
          </a:blip>
          <a:srcRect/>
          <a:stretch/>
        </p:blipFill>
        <p:spPr>
          <a:xfrm>
            <a:off x="803093" y="725972"/>
            <a:ext cx="7394376" cy="5981450"/>
          </a:xfrm>
          <a:prstGeom prst="rect">
            <a:avLst/>
          </a:prstGeom>
          <a:noFill/>
          <a:ln>
            <a:noFill/>
          </a:ln>
        </p:spPr>
      </p:pic>
      <p:sp>
        <p:nvSpPr>
          <p:cNvPr id="278" name="Shape 278"/>
          <p:cNvSpPr txBox="1"/>
          <p:nvPr/>
        </p:nvSpPr>
        <p:spPr>
          <a:xfrm>
            <a:off x="0" y="127443"/>
            <a:ext cx="9144000" cy="930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Results and Conclusions</a:t>
            </a:r>
          </a:p>
        </p:txBody>
      </p:sp>
      <p:sp>
        <p:nvSpPr>
          <p:cNvPr id="279" name="Shape 279"/>
          <p:cNvSpPr/>
          <p:nvPr/>
        </p:nvSpPr>
        <p:spPr>
          <a:xfrm>
            <a:off x="2476749" y="3370725"/>
            <a:ext cx="1790400" cy="1180500"/>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80" name="Shape 280"/>
          <p:cNvSpPr/>
          <p:nvPr/>
        </p:nvSpPr>
        <p:spPr>
          <a:xfrm>
            <a:off x="3364475" y="2485700"/>
            <a:ext cx="1288199" cy="608100"/>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81" name="Shape 281"/>
          <p:cNvSpPr/>
          <p:nvPr/>
        </p:nvSpPr>
        <p:spPr>
          <a:xfrm rot="3291632">
            <a:off x="4594036" y="2551387"/>
            <a:ext cx="1557105" cy="664745"/>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7" name="Shape 260"/>
          <p:cNvSpPr txBox="1">
            <a:spLocks noGrp="1"/>
          </p:cNvSpPr>
          <p:nvPr>
            <p:ph type="body" idx="1"/>
          </p:nvPr>
        </p:nvSpPr>
        <p:spPr>
          <a:xfrm>
            <a:off x="3867029" y="676005"/>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dirty="0">
                <a:solidFill>
                  <a:schemeClr val="dk1"/>
                </a:solidFill>
                <a:latin typeface="Century Gothic"/>
                <a:ea typeface="Century Gothic"/>
                <a:cs typeface="Century Gothic"/>
                <a:sym typeface="Century Gothic"/>
                <a:rtl val="0"/>
              </a:rPr>
              <a:t>Day - 2012</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79"/>
                                        </p:tgtEl>
                                      </p:cBhvr>
                                    </p:animEffect>
                                    <p:animScale>
                                      <p:cBhvr>
                                        <p:cTn id="7" dur="250" autoRev="1" fill="hold"/>
                                        <p:tgtEl>
                                          <p:spTgt spid="27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80"/>
                                        </p:tgtEl>
                                      </p:cBhvr>
                                    </p:animEffect>
                                    <p:animScale>
                                      <p:cBhvr>
                                        <p:cTn id="12" dur="250" autoRev="1" fill="hold"/>
                                        <p:tgtEl>
                                          <p:spTgt spid="28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281"/>
                                        </p:tgtEl>
                                      </p:cBhvr>
                                    </p:animEffect>
                                    <p:animScale>
                                      <p:cBhvr>
                                        <p:cTn id="17" dur="250" autoRev="1" fill="hold"/>
                                        <p:tgtEl>
                                          <p:spTgt spid="28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P spid="280" grpId="0" animBg="1"/>
      <p:bldP spid="2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5190325" y="2130550"/>
            <a:ext cx="3540598" cy="4137515"/>
          </a:xfrm>
          <a:prstGeom prst="rect">
            <a:avLst/>
          </a:prstGeom>
          <a:noFill/>
          <a:ln>
            <a:noFill/>
          </a:ln>
        </p:spPr>
        <p:txBody>
          <a:bodyPr lIns="91425" tIns="45700" rIns="91425" bIns="45700" anchor="t" anchorCtr="0">
            <a:noAutofit/>
          </a:bodyPr>
          <a:lstStyle/>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Employ land use classification to answer why shifts occur</a:t>
            </a:r>
          </a:p>
          <a:p>
            <a:pPr marL="342900" marR="0" lvl="0" indent="-215900" algn="l" rtl="0">
              <a:lnSpc>
                <a:spcPct val="90000"/>
              </a:lnSpc>
              <a:spcBef>
                <a:spcPts val="0"/>
              </a:spcBef>
              <a:spcAft>
                <a:spcPts val="0"/>
              </a:spcAft>
              <a:buClr>
                <a:schemeClr val="accent1"/>
              </a:buClr>
              <a:buFont typeface="Questrial"/>
              <a:buNone/>
            </a:pPr>
            <a:endParaRPr sz="2000" b="0" i="0" u="none" strike="noStrike" cap="none" baseline="0" dirty="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Synoptic upper air circulation and surface weather type classifications</a:t>
            </a:r>
          </a:p>
          <a:p>
            <a:pPr marL="101600" marR="0" lvl="0" indent="0" algn="l" rtl="0">
              <a:lnSpc>
                <a:spcPct val="90000"/>
              </a:lnSpc>
              <a:spcBef>
                <a:spcPts val="0"/>
              </a:spcBef>
              <a:spcAft>
                <a:spcPts val="0"/>
              </a:spcAft>
              <a:buClr>
                <a:schemeClr val="accent1"/>
              </a:buClr>
              <a:buFont typeface="Questrial"/>
              <a:buNone/>
            </a:pPr>
            <a:endParaRPr sz="2000" b="0" i="0" u="none" strike="noStrike" cap="none" baseline="0" dirty="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Suitability analysis for solar panel </a:t>
            </a:r>
            <a:r>
              <a:rPr lang="en-US" sz="2000" b="0" i="0" u="none" strike="noStrike" cap="none" baseline="0" dirty="0" smtClean="0">
                <a:solidFill>
                  <a:schemeClr val="dk1"/>
                </a:solidFill>
                <a:latin typeface="Century Gothic"/>
                <a:ea typeface="Century Gothic"/>
                <a:cs typeface="Century Gothic"/>
                <a:sym typeface="Century Gothic"/>
                <a:rtl val="0"/>
              </a:rPr>
              <a:t>locations</a:t>
            </a:r>
          </a:p>
          <a:p>
            <a:pPr marL="101600" marR="0" lvl="0" algn="l" rtl="0">
              <a:lnSpc>
                <a:spcPct val="90000"/>
              </a:lnSpc>
              <a:spcBef>
                <a:spcPts val="0"/>
              </a:spcBef>
              <a:spcAft>
                <a:spcPts val="0"/>
              </a:spcAft>
              <a:buClr>
                <a:schemeClr val="accent1"/>
              </a:buClr>
              <a:buSzPct val="100000"/>
            </a:pPr>
            <a:endParaRPr lang="en-US" sz="2000" b="0" i="0" u="none" strike="noStrike" cap="none" baseline="0" dirty="0" smtClean="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a:buChar char="►"/>
            </a:pPr>
            <a:r>
              <a:rPr lang="en-US" sz="2000" dirty="0" smtClean="0">
                <a:solidFill>
                  <a:schemeClr val="dk1"/>
                </a:solidFill>
                <a:latin typeface="Century Gothic"/>
                <a:ea typeface="Century Gothic"/>
                <a:cs typeface="Century Gothic"/>
                <a:sym typeface="Century Gothic"/>
              </a:rPr>
              <a:t>Incorporating stakeholder knowledge</a:t>
            </a:r>
            <a:endParaRPr lang="en-US" sz="20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rgbClr val="000000"/>
              </a:solidFill>
              <a:latin typeface="Century Gothic"/>
              <a:ea typeface="Century Gothic"/>
              <a:cs typeface="Century Gothic"/>
              <a:sym typeface="Century Gothic"/>
              <a:rtl val="0"/>
            </a:endParaRPr>
          </a:p>
        </p:txBody>
      </p:sp>
      <p:sp>
        <p:nvSpPr>
          <p:cNvPr id="288" name="Shape 288"/>
          <p:cNvSpPr txBox="1">
            <a:spLocks noGrp="1"/>
          </p:cNvSpPr>
          <p:nvPr>
            <p:ph type="body" idx="2"/>
          </p:nvPr>
        </p:nvSpPr>
        <p:spPr>
          <a:xfrm>
            <a:off x="5162900" y="640075"/>
            <a:ext cx="3378299" cy="132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Future Work</a:t>
            </a:r>
          </a:p>
        </p:txBody>
      </p:sp>
      <p:pic>
        <p:nvPicPr>
          <p:cNvPr id="289" name="Shape 289"/>
          <p:cNvPicPr preferRelativeResize="0"/>
          <p:nvPr/>
        </p:nvPicPr>
        <p:blipFill rotWithShape="1">
          <a:blip r:embed="rId3">
            <a:alphaModFix/>
          </a:blip>
          <a:srcRect/>
          <a:stretch/>
        </p:blipFill>
        <p:spPr>
          <a:xfrm>
            <a:off x="0" y="92597"/>
            <a:ext cx="5078674" cy="6696874"/>
          </a:xfrm>
          <a:prstGeom prst="rect">
            <a:avLst/>
          </a:prstGeom>
          <a:noFill/>
          <a:ln>
            <a:noFill/>
          </a:ln>
        </p:spPr>
      </p:pic>
      <p:sp>
        <p:nvSpPr>
          <p:cNvPr id="290" name="Shape 290"/>
          <p:cNvSpPr txBox="1">
            <a:spLocks noGrp="1"/>
          </p:cNvSpPr>
          <p:nvPr>
            <p:ph type="body" idx="3"/>
          </p:nvPr>
        </p:nvSpPr>
        <p:spPr>
          <a:xfrm>
            <a:off x="0" y="6438173"/>
            <a:ext cx="4806900" cy="351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b="0" i="0" u="none" strike="noStrike" cap="none" baseline="0">
                <a:solidFill>
                  <a:schemeClr val="lt1"/>
                </a:solidFill>
                <a:latin typeface="Century Gothic"/>
                <a:ea typeface="Century Gothic"/>
                <a:cs typeface="Century Gothic"/>
                <a:sym typeface="Century Gothic"/>
                <a:rtl val="0"/>
              </a:rPr>
              <a:t>Landsat 8 Bands 7-5-1 RGB</a:t>
            </a: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2960785" y="1022925"/>
            <a:ext cx="5832600" cy="127619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Dr. David Hondula</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Arizona State University: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Geographic Science and Urban Planning</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Dr. Kenton Ross</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National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Science Advisor</a:t>
            </a:r>
          </a:p>
        </p:txBody>
      </p:sp>
      <p:sp>
        <p:nvSpPr>
          <p:cNvPr id="297" name="Shape 297"/>
          <p:cNvSpPr txBox="1">
            <a:spLocks noGrp="1"/>
          </p:cNvSpPr>
          <p:nvPr>
            <p:ph type="body" idx="2"/>
          </p:nvPr>
        </p:nvSpPr>
        <p:spPr>
          <a:xfrm>
            <a:off x="2960785" y="2596812"/>
            <a:ext cx="5832600" cy="1395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smtClean="0">
                <a:solidFill>
                  <a:schemeClr val="dk1"/>
                </a:solidFill>
                <a:latin typeface="Century Gothic"/>
                <a:ea typeface="Century Gothic"/>
                <a:cs typeface="Century Gothic"/>
                <a:sym typeface="Century Gothic"/>
                <a:rtl val="0"/>
              </a:rPr>
              <a:t>Maricopa County</a:t>
            </a:r>
            <a:r>
              <a:rPr lang="en-US" sz="1800" b="0" i="0" u="none" strike="noStrike" cap="none" dirty="0" smtClean="0">
                <a:solidFill>
                  <a:schemeClr val="dk1"/>
                </a:solidFill>
                <a:latin typeface="Century Gothic"/>
                <a:ea typeface="Century Gothic"/>
                <a:cs typeface="Century Gothic"/>
                <a:sym typeface="Century Gothic"/>
                <a:rtl val="0"/>
              </a:rPr>
              <a:t> Department of Public Health</a:t>
            </a:r>
            <a:endParaRPr lang="en-US" sz="1800" b="0" i="0" u="none" strike="noStrike" cap="none" baseline="0" dirty="0" smtClean="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smtClean="0">
                <a:solidFill>
                  <a:schemeClr val="dk1"/>
                </a:solidFill>
                <a:latin typeface="Century Gothic"/>
                <a:ea typeface="Century Gothic"/>
                <a:cs typeface="Century Gothic"/>
                <a:sym typeface="Century Gothic"/>
                <a:rtl val="0"/>
              </a:rPr>
              <a:t>Arizona </a:t>
            </a:r>
            <a:r>
              <a:rPr lang="en-US" sz="1800" b="0" i="0" u="none" strike="noStrike" cap="none" baseline="0" dirty="0">
                <a:solidFill>
                  <a:schemeClr val="dk1"/>
                </a:solidFill>
                <a:latin typeface="Century Gothic"/>
                <a:ea typeface="Century Gothic"/>
                <a:cs typeface="Century Gothic"/>
                <a:sym typeface="Century Gothic"/>
                <a:rtl val="0"/>
              </a:rPr>
              <a:t>Department of Health Services </a:t>
            </a:r>
          </a:p>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a:solidFill>
                  <a:schemeClr val="dk1"/>
                </a:solidFill>
                <a:latin typeface="Century Gothic"/>
                <a:ea typeface="Century Gothic"/>
                <a:cs typeface="Century Gothic"/>
                <a:sym typeface="Century Gothic"/>
                <a:rtl val="0"/>
              </a:rPr>
              <a:t>ASU </a:t>
            </a:r>
            <a:r>
              <a:rPr lang="en-US" sz="1800" b="0" i="0" u="none" strike="noStrike" cap="none" baseline="0" dirty="0" smtClean="0">
                <a:solidFill>
                  <a:schemeClr val="dk1"/>
                </a:solidFill>
                <a:latin typeface="Century Gothic"/>
                <a:ea typeface="Century Gothic"/>
                <a:cs typeface="Century Gothic"/>
                <a:sym typeface="Century Gothic"/>
                <a:rtl val="0"/>
              </a:rPr>
              <a:t>GIS Lab</a:t>
            </a:r>
            <a:endParaRPr lang="en-US" sz="18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a:solidFill>
                  <a:schemeClr val="dk1"/>
                </a:solidFill>
                <a:latin typeface="Century Gothic"/>
                <a:ea typeface="Century Gothic"/>
                <a:cs typeface="Century Gothic"/>
                <a:sym typeface="Century Gothic"/>
                <a:rtl val="0"/>
              </a:rPr>
              <a:t>ASU Center for Policy Informatics </a:t>
            </a:r>
          </a:p>
        </p:txBody>
      </p:sp>
      <p:sp>
        <p:nvSpPr>
          <p:cNvPr id="298" name="Shape 298"/>
          <p:cNvSpPr txBox="1">
            <a:spLocks noGrp="1"/>
          </p:cNvSpPr>
          <p:nvPr>
            <p:ph type="body" idx="3"/>
          </p:nvPr>
        </p:nvSpPr>
        <p:spPr>
          <a:xfrm>
            <a:off x="2965250" y="4024675"/>
            <a:ext cx="5899200" cy="25389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Emily Adams</a:t>
            </a:r>
            <a:r>
              <a:rPr lang="en-US" sz="1800" b="0" i="0" u="none" strike="noStrike" cap="none" baseline="0" dirty="0">
                <a:solidFill>
                  <a:schemeClr val="dk1"/>
                </a:solidFill>
                <a:latin typeface="Century Gothic"/>
                <a:ea typeface="Century Gothic"/>
                <a:cs typeface="Century Gothic"/>
                <a:sym typeface="Century Gothic"/>
                <a:rtl val="0"/>
              </a:rPr>
              <a:t> -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LaRC</a:t>
            </a:r>
            <a:r>
              <a:rPr lang="en-US" sz="1800" b="0" i="1" u="none" strike="noStrike" cap="none" baseline="0" dirty="0">
                <a:solidFill>
                  <a:schemeClr val="dk1"/>
                </a:solidFill>
                <a:latin typeface="Century Gothic"/>
                <a:ea typeface="Century Gothic"/>
                <a:cs typeface="Century Gothic"/>
                <a:sym typeface="Century Gothic"/>
                <a:rtl val="0"/>
              </a:rPr>
              <a:t> Center Lead</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Dan Wozniak </a:t>
            </a:r>
            <a:r>
              <a:rPr lang="en-US" sz="1800" b="0" i="0" u="none" strike="noStrike" cap="none" baseline="0" dirty="0">
                <a:solidFill>
                  <a:schemeClr val="dk1"/>
                </a:solidFill>
                <a:latin typeface="Century Gothic"/>
                <a:ea typeface="Century Gothic"/>
                <a:cs typeface="Century Gothic"/>
                <a:sym typeface="Century Gothic"/>
                <a:rtl val="0"/>
              </a:rPr>
              <a:t>-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LaRC</a:t>
            </a:r>
            <a:r>
              <a:rPr lang="en-US" sz="1800" b="0" i="1" u="none" strike="noStrike" cap="none" baseline="0" dirty="0">
                <a:solidFill>
                  <a:schemeClr val="dk1"/>
                </a:solidFill>
                <a:latin typeface="Century Gothic"/>
                <a:ea typeface="Century Gothic"/>
                <a:cs typeface="Century Gothic"/>
                <a:sym typeface="Century Gothic"/>
                <a:rtl val="0"/>
              </a:rPr>
              <a:t> Assistant </a:t>
            </a:r>
            <a:r>
              <a:rPr lang="en-US" sz="1800" i="1" dirty="0">
                <a:solidFill>
                  <a:schemeClr val="dk1"/>
                </a:solidFill>
                <a:latin typeface="Century Gothic"/>
                <a:ea typeface="Century Gothic"/>
                <a:cs typeface="Century Gothic"/>
                <a:sym typeface="Century Gothic"/>
              </a:rPr>
              <a:t> </a:t>
            </a:r>
            <a:r>
              <a:rPr lang="en-US" sz="1800" i="1" dirty="0" smtClean="0">
                <a:solidFill>
                  <a:schemeClr val="dk1"/>
                </a:solidFill>
                <a:latin typeface="Century Gothic"/>
                <a:ea typeface="Century Gothic"/>
                <a:cs typeface="Century Gothic"/>
                <a:sym typeface="Century Gothic"/>
              </a:rPr>
              <a:t> 			</a:t>
            </a:r>
            <a:r>
              <a:rPr lang="en-US" sz="1800" b="0" i="1" u="none" strike="noStrike" cap="none" baseline="0" dirty="0" smtClean="0">
                <a:solidFill>
                  <a:schemeClr val="dk1"/>
                </a:solidFill>
                <a:latin typeface="Century Gothic"/>
                <a:ea typeface="Century Gothic"/>
                <a:cs typeface="Century Gothic"/>
                <a:sym typeface="Century Gothic"/>
                <a:rtl val="0"/>
              </a:rPr>
              <a:t>Center  Lead</a:t>
            </a:r>
            <a:endParaRPr lang="en-US" sz="1800" b="0" i="1"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Jeff Ely </a:t>
            </a:r>
            <a:r>
              <a:rPr lang="en-US" sz="1800" b="0" i="0" u="none" strike="noStrike" cap="none" baseline="0" dirty="0">
                <a:solidFill>
                  <a:schemeClr val="dk1"/>
                </a:solidFill>
                <a:latin typeface="Century Gothic"/>
                <a:ea typeface="Century Gothic"/>
                <a:cs typeface="Century Gothic"/>
                <a:sym typeface="Century Gothic"/>
                <a:rtl val="0"/>
              </a:rPr>
              <a:t>-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Geoinformatics</a:t>
            </a:r>
            <a:r>
              <a:rPr lang="en-US" sz="1800" b="0" i="1" u="none" strike="noStrike" cap="none" baseline="0" dirty="0">
                <a:solidFill>
                  <a:schemeClr val="dk1"/>
                </a:solidFill>
                <a:latin typeface="Century Gothic"/>
                <a:ea typeface="Century Gothic"/>
                <a:cs typeface="Century Gothic"/>
                <a:sym typeface="Century Gothic"/>
                <a:rtl val="0"/>
              </a:rPr>
              <a:t> Scientist</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Grant Mercer</a:t>
            </a:r>
            <a:r>
              <a:rPr lang="en-US" sz="1800" b="0" i="0" u="none" strike="noStrike" cap="none" baseline="0" dirty="0">
                <a:solidFill>
                  <a:schemeClr val="dk1"/>
                </a:solidFill>
                <a:latin typeface="Century Gothic"/>
                <a:ea typeface="Century Gothic"/>
                <a:cs typeface="Century Gothic"/>
                <a:sym typeface="Century Gothic"/>
                <a:rtl val="0"/>
              </a:rPr>
              <a:t> -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LaRC</a:t>
            </a:r>
            <a:r>
              <a:rPr lang="en-US" sz="1800" b="0" i="1" u="none" strike="noStrike" cap="none" baseline="0" dirty="0">
                <a:solidFill>
                  <a:schemeClr val="dk1"/>
                </a:solidFill>
                <a:latin typeface="Century Gothic"/>
                <a:ea typeface="Century Gothic"/>
                <a:cs typeface="Century Gothic"/>
                <a:sym typeface="Century Gothic"/>
                <a:rtl val="0"/>
              </a:rPr>
              <a:t> 2015 Summer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dirty="0">
                <a:solidFill>
                  <a:schemeClr val="dk1"/>
                </a:solidFill>
                <a:latin typeface="Century Gothic"/>
                <a:ea typeface="Century Gothic"/>
                <a:cs typeface="Century Gothic"/>
                <a:sym typeface="Century Gothic"/>
                <a:rtl val="0"/>
              </a:rPr>
              <a:t>     </a:t>
            </a:r>
            <a:r>
              <a:rPr lang="en-US" sz="1800" b="0" i="1" u="none" strike="noStrike" cap="none" baseline="0" dirty="0" smtClean="0">
                <a:solidFill>
                  <a:schemeClr val="dk1"/>
                </a:solidFill>
                <a:latin typeface="Century Gothic"/>
                <a:ea typeface="Century Gothic"/>
                <a:cs typeface="Century Gothic"/>
                <a:sym typeface="Century Gothic"/>
                <a:rtl val="0"/>
              </a:rPr>
              <a:t>		Participant</a:t>
            </a:r>
            <a:endParaRPr lang="en-US" sz="1800" b="0" i="1" u="none" strike="noStrike" cap="none" baseline="0" dirty="0">
              <a:solidFill>
                <a:schemeClr val="dk1"/>
              </a:solidFill>
              <a:latin typeface="Century Gothic"/>
              <a:ea typeface="Century Gothic"/>
              <a:cs typeface="Century Gothic"/>
              <a:sym typeface="Century Gothic"/>
              <a:rtl val="0"/>
            </a:endParaRPr>
          </a:p>
        </p:txBody>
      </p:sp>
      <p:sp>
        <p:nvSpPr>
          <p:cNvPr id="299" name="Shape 299"/>
          <p:cNvSpPr txBox="1"/>
          <p:nvPr/>
        </p:nvSpPr>
        <p:spPr>
          <a:xfrm>
            <a:off x="176322" y="102292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Advisors</a:t>
            </a:r>
          </a:p>
        </p:txBody>
      </p:sp>
      <p:sp>
        <p:nvSpPr>
          <p:cNvPr id="300" name="Shape 300"/>
          <p:cNvSpPr txBox="1"/>
          <p:nvPr/>
        </p:nvSpPr>
        <p:spPr>
          <a:xfrm>
            <a:off x="177822" y="249257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Partners</a:t>
            </a:r>
          </a:p>
        </p:txBody>
      </p:sp>
      <p:sp>
        <p:nvSpPr>
          <p:cNvPr id="301" name="Shape 301"/>
          <p:cNvSpPr txBox="1"/>
          <p:nvPr/>
        </p:nvSpPr>
        <p:spPr>
          <a:xfrm>
            <a:off x="349112" y="4024673"/>
            <a:ext cx="24110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Others</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313803" y="-20958"/>
            <a:ext cx="8503799" cy="9233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BFBFBF"/>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Study Area and Dates</a:t>
            </a:r>
          </a:p>
        </p:txBody>
      </p:sp>
      <p:sp>
        <p:nvSpPr>
          <p:cNvPr id="118" name="Shape 118"/>
          <p:cNvSpPr txBox="1">
            <a:spLocks noGrp="1"/>
          </p:cNvSpPr>
          <p:nvPr>
            <p:ph type="body" idx="2"/>
          </p:nvPr>
        </p:nvSpPr>
        <p:spPr>
          <a:xfrm>
            <a:off x="982195" y="6337275"/>
            <a:ext cx="7167016" cy="392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Century Gothic"/>
                <a:ea typeface="Century Gothic"/>
                <a:cs typeface="Century Gothic"/>
                <a:sym typeface="Century Gothic"/>
                <a:rtl val="0"/>
              </a:rPr>
              <a:t>Study Dates: May - September, 2005 - 2015</a:t>
            </a:r>
          </a:p>
        </p:txBody>
      </p:sp>
      <p:pic>
        <p:nvPicPr>
          <p:cNvPr id="119" name="Shape 119"/>
          <p:cNvPicPr preferRelativeResize="0"/>
          <p:nvPr/>
        </p:nvPicPr>
        <p:blipFill rotWithShape="1">
          <a:blip r:embed="rId3">
            <a:alphaModFix/>
          </a:blip>
          <a:srcRect/>
          <a:stretch/>
        </p:blipFill>
        <p:spPr>
          <a:xfrm>
            <a:off x="8350710" y="239705"/>
            <a:ext cx="751032" cy="759571"/>
          </a:xfrm>
          <a:prstGeom prst="rect">
            <a:avLst/>
          </a:prstGeom>
          <a:noFill/>
          <a:ln>
            <a:noFill/>
          </a:ln>
        </p:spPr>
      </p:pic>
      <p:pic>
        <p:nvPicPr>
          <p:cNvPr id="120" name="Shape 120"/>
          <p:cNvPicPr preferRelativeResize="0"/>
          <p:nvPr/>
        </p:nvPicPr>
        <p:blipFill rotWithShape="1">
          <a:blip r:embed="rId4">
            <a:alphaModFix/>
          </a:blip>
          <a:srcRect b="11071"/>
          <a:stretch/>
        </p:blipFill>
        <p:spPr>
          <a:xfrm>
            <a:off x="29661" y="147310"/>
            <a:ext cx="905845" cy="803547"/>
          </a:xfrm>
          <a:prstGeom prst="rect">
            <a:avLst/>
          </a:prstGeom>
          <a:noFill/>
          <a:ln>
            <a:noFill/>
          </a:ln>
        </p:spPr>
      </p:pic>
      <p:pic>
        <p:nvPicPr>
          <p:cNvPr id="121" name="Shape 121"/>
          <p:cNvPicPr preferRelativeResize="0"/>
          <p:nvPr/>
        </p:nvPicPr>
        <p:blipFill rotWithShape="1">
          <a:blip r:embed="rId5">
            <a:alphaModFix/>
          </a:blip>
          <a:srcRect l="14792" b="19510"/>
          <a:stretch/>
        </p:blipFill>
        <p:spPr>
          <a:xfrm>
            <a:off x="6671167" y="1571716"/>
            <a:ext cx="1814327" cy="1141578"/>
          </a:xfrm>
          <a:prstGeom prst="rect">
            <a:avLst/>
          </a:prstGeom>
          <a:noFill/>
          <a:ln w="19050" cap="flat" cmpd="sng">
            <a:solidFill>
              <a:schemeClr val="dk1"/>
            </a:solidFill>
            <a:prstDash val="solid"/>
            <a:round/>
            <a:headEnd type="none" w="med" len="med"/>
            <a:tailEnd type="none" w="med" len="med"/>
          </a:ln>
        </p:spPr>
      </p:pic>
      <p:pic>
        <p:nvPicPr>
          <p:cNvPr id="122" name="Shape 122"/>
          <p:cNvPicPr preferRelativeResize="0"/>
          <p:nvPr/>
        </p:nvPicPr>
        <p:blipFill rotWithShape="1">
          <a:blip r:embed="rId6">
            <a:alphaModFix/>
          </a:blip>
          <a:srcRect t="6804" r="23035" b="20500"/>
          <a:stretch/>
        </p:blipFill>
        <p:spPr>
          <a:xfrm>
            <a:off x="6671167" y="2713292"/>
            <a:ext cx="1814327" cy="1141578"/>
          </a:xfrm>
          <a:prstGeom prst="rect">
            <a:avLst/>
          </a:prstGeom>
          <a:noFill/>
          <a:ln w="19050" cap="flat" cmpd="sng">
            <a:solidFill>
              <a:schemeClr val="dk1"/>
            </a:solidFill>
            <a:prstDash val="solid"/>
            <a:round/>
            <a:headEnd type="none" w="med" len="med"/>
            <a:tailEnd type="none" w="med" len="med"/>
          </a:ln>
        </p:spPr>
      </p:pic>
      <p:pic>
        <p:nvPicPr>
          <p:cNvPr id="123" name="Shape 123"/>
          <p:cNvPicPr preferRelativeResize="0"/>
          <p:nvPr/>
        </p:nvPicPr>
        <p:blipFill rotWithShape="1">
          <a:blip r:embed="rId7">
            <a:alphaModFix/>
          </a:blip>
          <a:srcRect t="5535"/>
          <a:stretch/>
        </p:blipFill>
        <p:spPr>
          <a:xfrm>
            <a:off x="6671167" y="3854867"/>
            <a:ext cx="1814327" cy="1141578"/>
          </a:xfrm>
          <a:prstGeom prst="rect">
            <a:avLst/>
          </a:prstGeom>
          <a:noFill/>
          <a:ln w="19050" cap="flat" cmpd="sng">
            <a:solidFill>
              <a:schemeClr val="dk1"/>
            </a:solidFill>
            <a:prstDash val="solid"/>
            <a:round/>
            <a:headEnd type="none" w="med" len="med"/>
            <a:tailEnd type="none" w="med" len="med"/>
          </a:ln>
        </p:spPr>
      </p:pic>
      <p:pic>
        <p:nvPicPr>
          <p:cNvPr id="124" name="Shape 124"/>
          <p:cNvPicPr preferRelativeResize="0"/>
          <p:nvPr/>
        </p:nvPicPr>
        <p:blipFill rotWithShape="1">
          <a:blip r:embed="rId8">
            <a:alphaModFix/>
          </a:blip>
          <a:srcRect b="5535"/>
          <a:stretch/>
        </p:blipFill>
        <p:spPr>
          <a:xfrm>
            <a:off x="6671165" y="4996442"/>
            <a:ext cx="1814327" cy="1141578"/>
          </a:xfrm>
          <a:prstGeom prst="rect">
            <a:avLst/>
          </a:prstGeom>
          <a:noFill/>
          <a:ln w="19050" cap="flat" cmpd="sng">
            <a:solidFill>
              <a:schemeClr val="dk1"/>
            </a:solidFill>
            <a:prstDash val="solid"/>
            <a:round/>
            <a:headEnd type="none" w="med" len="med"/>
            <a:tailEnd type="none" w="med" len="med"/>
          </a:ln>
        </p:spPr>
      </p:pic>
      <p:sp>
        <p:nvSpPr>
          <p:cNvPr id="125" name="Shape 125"/>
          <p:cNvSpPr txBox="1"/>
          <p:nvPr/>
        </p:nvSpPr>
        <p:spPr>
          <a:xfrm>
            <a:off x="6611456" y="5711300"/>
            <a:ext cx="2206143" cy="478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Questrial"/>
              <a:buNone/>
            </a:pP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Downtown Phoenix</a:t>
            </a:r>
          </a:p>
          <a:p>
            <a:pPr marL="0" marR="0" lvl="0" indent="0" algn="l" rtl="0">
              <a:lnSpc>
                <a:spcPct val="100000"/>
              </a:lnSpc>
              <a:spcBef>
                <a:spcPts val="0"/>
              </a:spcBef>
              <a:spcAft>
                <a:spcPts val="0"/>
              </a:spcAft>
              <a:buClr>
                <a:schemeClr val="lt1"/>
              </a:buClr>
              <a:buSzPct val="25000"/>
              <a:buFont typeface="Questrial"/>
              <a:buNone/>
            </a:pP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Photos by </a:t>
            </a:r>
            <a:r>
              <a:rPr lang="en-US" sz="1200" b="0" i="0" u="none" strike="noStrike" cap="none" baseline="0" dirty="0" err="1">
                <a:solidFill>
                  <a:schemeClr val="lt1"/>
                </a:solidFill>
                <a:latin typeface="Century Gothic" panose="020B0502020202020204" pitchFamily="34" charset="0"/>
                <a:ea typeface="Questrial"/>
                <a:cs typeface="Questrial"/>
                <a:sym typeface="Questrial"/>
                <a:rtl val="0"/>
              </a:rPr>
              <a:t>Geordi</a:t>
            </a: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 </a:t>
            </a:r>
            <a:r>
              <a:rPr lang="en-US" sz="1200" b="0" i="0" u="none" strike="noStrike" cap="none" baseline="0" dirty="0" err="1">
                <a:solidFill>
                  <a:schemeClr val="lt1"/>
                </a:solidFill>
                <a:latin typeface="Century Gothic" panose="020B0502020202020204" pitchFamily="34" charset="0"/>
                <a:ea typeface="Questrial"/>
                <a:cs typeface="Questrial"/>
                <a:sym typeface="Questrial"/>
                <a:rtl val="0"/>
              </a:rPr>
              <a:t>Alm</a:t>
            </a: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 </a:t>
            </a:r>
          </a:p>
        </p:txBody>
      </p:sp>
      <p:pic>
        <p:nvPicPr>
          <p:cNvPr id="126" name="Shape 126"/>
          <p:cNvPicPr preferRelativeResize="0"/>
          <p:nvPr/>
        </p:nvPicPr>
        <p:blipFill rotWithShape="1">
          <a:blip r:embed="rId9">
            <a:alphaModFix/>
          </a:blip>
          <a:srcRect/>
          <a:stretch/>
        </p:blipFill>
        <p:spPr>
          <a:xfrm>
            <a:off x="386433" y="1656201"/>
            <a:ext cx="6225023" cy="4385524"/>
          </a:xfrm>
          <a:prstGeom prst="rect">
            <a:avLst/>
          </a:prstGeom>
          <a:noFill/>
          <a:ln>
            <a:noFill/>
          </a:ln>
        </p:spPr>
      </p:pic>
      <p:sp>
        <p:nvSpPr>
          <p:cNvPr id="127" name="Shape 127"/>
          <p:cNvSpPr txBox="1">
            <a:spLocks noGrp="1"/>
          </p:cNvSpPr>
          <p:nvPr>
            <p:ph type="body" idx="3"/>
          </p:nvPr>
        </p:nvSpPr>
        <p:spPr>
          <a:xfrm>
            <a:off x="3091690" y="1101695"/>
            <a:ext cx="2948023" cy="7680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2400" b="0" i="0" u="none" strike="noStrike" cap="none" baseline="0">
                <a:solidFill>
                  <a:schemeClr val="dk1"/>
                </a:solidFill>
                <a:latin typeface="Century Gothic"/>
                <a:ea typeface="Century Gothic"/>
                <a:cs typeface="Century Gothic"/>
                <a:sym typeface="Century Gothic"/>
                <a:rtl val="0"/>
              </a:rPr>
              <a:t>Maricopa County</a:t>
            </a:r>
          </a:p>
        </p:txBody>
      </p:sp>
      <p:sp>
        <p:nvSpPr>
          <p:cNvPr id="128" name="Shape 128"/>
          <p:cNvSpPr txBox="1">
            <a:spLocks noGrp="1"/>
          </p:cNvSpPr>
          <p:nvPr>
            <p:ph type="body" idx="4"/>
          </p:nvPr>
        </p:nvSpPr>
        <p:spPr>
          <a:xfrm>
            <a:off x="5218507" y="4265007"/>
            <a:ext cx="1231800" cy="3213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2000" b="1" i="0" u="none" strike="noStrike" cap="none" baseline="0" dirty="0">
                <a:solidFill>
                  <a:schemeClr val="bg1"/>
                </a:solidFill>
                <a:latin typeface="Century Gothic" panose="020B0502020202020204" pitchFamily="34" charset="0"/>
                <a:ea typeface="Questrial"/>
                <a:cs typeface="Questrial"/>
                <a:sym typeface="Questrial"/>
                <a:rtl val="0"/>
              </a:rPr>
              <a:t>Arizona</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59" y="215648"/>
            <a:ext cx="8391832" cy="3563863"/>
          </a:xfrm>
          <a:prstGeom prst="rect">
            <a:avLst/>
          </a:prstGeom>
        </p:spPr>
      </p:pic>
      <p:sp>
        <p:nvSpPr>
          <p:cNvPr id="133" name="Shape 133"/>
          <p:cNvSpPr/>
          <p:nvPr/>
        </p:nvSpPr>
        <p:spPr>
          <a:xfrm>
            <a:off x="6530010" y="4432851"/>
            <a:ext cx="2484781" cy="2307421"/>
          </a:xfrm>
          <a:prstGeom prst="sun">
            <a:avLst>
              <a:gd name="adj" fmla="val 25000"/>
            </a:avLst>
          </a:prstGeom>
          <a:solidFill>
            <a:srgbClr val="FFFF00">
              <a:alpha val="784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134" name="Shape 134"/>
          <p:cNvSpPr txBox="1">
            <a:spLocks noGrp="1"/>
          </p:cNvSpPr>
          <p:nvPr>
            <p:ph type="body" idx="1"/>
          </p:nvPr>
        </p:nvSpPr>
        <p:spPr>
          <a:xfrm>
            <a:off x="576075" y="4280675"/>
            <a:ext cx="7982700" cy="2381099"/>
          </a:xfrm>
          <a:prstGeom prst="rect">
            <a:avLst/>
          </a:prstGeom>
          <a:noFill/>
          <a:ln>
            <a:noFill/>
          </a:ln>
        </p:spPr>
        <p:txBody>
          <a:bodyPr lIns="91425" tIns="45700" rIns="91425" bIns="45700" anchor="t" anchorCtr="0">
            <a:noAutofit/>
          </a:bodyPr>
          <a:lstStyle/>
          <a:p>
            <a:pPr marL="457200" marR="0" lvl="0" indent="-355600" algn="l" rtl="0">
              <a:lnSpc>
                <a:spcPct val="120000"/>
              </a:lnSpc>
              <a:spcBef>
                <a:spcPts val="0"/>
              </a:spcBef>
              <a:spcAft>
                <a:spcPts val="0"/>
              </a:spcAft>
              <a:buClr>
                <a:schemeClr val="accent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Extreme heat is a chronic health hazard and is expected to become more dangerous with increased urbanization</a:t>
            </a:r>
          </a:p>
          <a:p>
            <a:pPr marL="457200" marR="0" lvl="0" indent="-355600" algn="l" rtl="0">
              <a:lnSpc>
                <a:spcPct val="120000"/>
              </a:lnSpc>
              <a:spcBef>
                <a:spcPts val="0"/>
              </a:spcBef>
              <a:spcAft>
                <a:spcPts val="0"/>
              </a:spcAft>
              <a:buClr>
                <a:schemeClr val="accent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Civilians most affected: those without air conditioning, proper insulation, low-income, newcomers, homeless, minorities, and socially isolated</a:t>
            </a:r>
          </a:p>
          <a:p>
            <a:pPr marL="0" marR="0" lvl="0" indent="0" algn="l" rtl="0">
              <a:lnSpc>
                <a:spcPct val="115000"/>
              </a:lnSpc>
              <a:spcBef>
                <a:spcPts val="0"/>
              </a:spcBef>
              <a:spcAft>
                <a:spcPts val="0"/>
              </a:spcAft>
              <a:buClr>
                <a:srgbClr val="000000"/>
              </a:buClr>
              <a:buFont typeface="Arial"/>
              <a:buNone/>
            </a:pPr>
            <a:endParaRPr sz="1100" b="0" i="0" u="none" strike="noStrike" cap="none" baseline="0">
              <a:solidFill>
                <a:srgbClr val="000000"/>
              </a:solidFill>
              <a:latin typeface="Century Gothic"/>
              <a:ea typeface="Century Gothic"/>
              <a:cs typeface="Century Gothic"/>
              <a:sym typeface="Century Gothic"/>
              <a:rtl val="0"/>
            </a:endParaRPr>
          </a:p>
          <a:p>
            <a:pPr marL="0" marR="0" lvl="0" indent="0" algn="l" rtl="0">
              <a:lnSpc>
                <a:spcPct val="115000"/>
              </a:lnSpc>
              <a:spcBef>
                <a:spcPts val="0"/>
              </a:spcBef>
              <a:spcAft>
                <a:spcPts val="0"/>
              </a:spcAft>
              <a:buClr>
                <a:srgbClr val="000000"/>
              </a:buClr>
              <a:buFont typeface="Arial"/>
              <a:buNone/>
            </a:pPr>
            <a:endParaRPr sz="2000" b="0" i="0" u="none" strike="noStrike" cap="none" baseline="0">
              <a:solidFill>
                <a:schemeClr val="dk1"/>
              </a:solidFill>
              <a:latin typeface="Century Gothic"/>
              <a:ea typeface="Century Gothic"/>
              <a:cs typeface="Century Gothic"/>
              <a:sym typeface="Century Gothic"/>
              <a:rtl val="0"/>
            </a:endParaRPr>
          </a:p>
          <a:p>
            <a:pPr marL="0" marR="0" lvl="0" indent="0" algn="l" rtl="0">
              <a:lnSpc>
                <a:spcPct val="90000"/>
              </a:lnSpc>
              <a:spcBef>
                <a:spcPts val="1000"/>
              </a:spcBef>
              <a:spcAft>
                <a:spcPts val="0"/>
              </a:spcAft>
              <a:buClr>
                <a:schemeClr val="dk1"/>
              </a:buClr>
              <a:buFont typeface="Arial"/>
              <a:buNone/>
            </a:pPr>
            <a:endParaRPr sz="2000" b="0" i="0" u="none" strike="noStrike" cap="none" baseline="0">
              <a:solidFill>
                <a:schemeClr val="dk1"/>
              </a:solidFill>
              <a:latin typeface="Century Gothic"/>
              <a:ea typeface="Century Gothic"/>
              <a:cs typeface="Century Gothic"/>
              <a:sym typeface="Century Gothic"/>
              <a:rtl val="0"/>
            </a:endParaRPr>
          </a:p>
        </p:txBody>
      </p:sp>
      <p:sp>
        <p:nvSpPr>
          <p:cNvPr id="135" name="Shape 135"/>
          <p:cNvSpPr txBox="1">
            <a:spLocks noGrp="1"/>
          </p:cNvSpPr>
          <p:nvPr>
            <p:ph type="body" idx="2"/>
          </p:nvPr>
        </p:nvSpPr>
        <p:spPr>
          <a:xfrm>
            <a:off x="576075" y="3464278"/>
            <a:ext cx="7982700" cy="1194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Community Concern</a:t>
            </a:r>
          </a:p>
        </p:txBody>
      </p:sp>
      <p:sp>
        <p:nvSpPr>
          <p:cNvPr id="136" name="Shape 136"/>
          <p:cNvSpPr txBox="1">
            <a:spLocks noGrp="1"/>
          </p:cNvSpPr>
          <p:nvPr>
            <p:ph type="body" idx="3"/>
          </p:nvPr>
        </p:nvSpPr>
        <p:spPr>
          <a:xfrm>
            <a:off x="8301616" y="164607"/>
            <a:ext cx="618730" cy="384763"/>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400" b="0" i="0" u="none" strike="noStrike" cap="none" baseline="0" dirty="0" smtClean="0">
                <a:solidFill>
                  <a:schemeClr val="tx1">
                    <a:lumMod val="50000"/>
                  </a:schemeClr>
                </a:solidFill>
                <a:latin typeface="Century Gothic" panose="020B0502020202020204" pitchFamily="34" charset="0"/>
                <a:ea typeface="Questrial"/>
                <a:cs typeface="Questrial"/>
                <a:sym typeface="Questrial"/>
                <a:rtl val="0"/>
              </a:rPr>
              <a:t>T (C)</a:t>
            </a:r>
            <a:endParaRPr lang="en-US" sz="1400" b="0" i="0" u="none" strike="noStrike" cap="none" baseline="0" dirty="0">
              <a:solidFill>
                <a:schemeClr val="tx1">
                  <a:lumMod val="50000"/>
                </a:schemeClr>
              </a:solidFill>
              <a:latin typeface="Century Gothic" panose="020B0502020202020204" pitchFamily="34" charset="0"/>
              <a:ea typeface="Questrial"/>
              <a:cs typeface="Questrial"/>
              <a:sym typeface="Questrial"/>
              <a:rtl val="0"/>
            </a:endParaRPr>
          </a:p>
        </p:txBody>
      </p:sp>
      <p:sp>
        <p:nvSpPr>
          <p:cNvPr id="139" name="Shape 139"/>
          <p:cNvSpPr txBox="1"/>
          <p:nvPr/>
        </p:nvSpPr>
        <p:spPr>
          <a:xfrm>
            <a:off x="0" y="6219425"/>
            <a:ext cx="9144000" cy="354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Questrial"/>
              <a:ea typeface="Questrial"/>
              <a:cs typeface="Questrial"/>
              <a:sym typeface="Questrial"/>
              <a:rtl val="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686" y="484192"/>
            <a:ext cx="582591" cy="3334568"/>
          </a:xfrm>
          <a:prstGeom prst="rect">
            <a:avLst/>
          </a:prstGeom>
        </p:spPr>
      </p:pic>
      <p:sp>
        <p:nvSpPr>
          <p:cNvPr id="11" name="Shape 136"/>
          <p:cNvSpPr txBox="1">
            <a:spLocks noGrp="1"/>
          </p:cNvSpPr>
          <p:nvPr>
            <p:ph type="body" idx="3"/>
          </p:nvPr>
        </p:nvSpPr>
        <p:spPr>
          <a:xfrm>
            <a:off x="5706422" y="1518968"/>
            <a:ext cx="1359675" cy="384763"/>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600" b="1" i="0" u="none" strike="noStrike" cap="none" baseline="0" dirty="0" smtClean="0">
                <a:solidFill>
                  <a:schemeClr val="tx1">
                    <a:lumMod val="50000"/>
                  </a:schemeClr>
                </a:solidFill>
                <a:latin typeface="Century Gothic" panose="020B0502020202020204" pitchFamily="34" charset="0"/>
                <a:ea typeface="Questrial"/>
                <a:cs typeface="Questrial"/>
                <a:sym typeface="Questrial"/>
                <a:rtl val="0"/>
              </a:rPr>
              <a:t>Arizona</a:t>
            </a:r>
            <a:endParaRPr lang="en-US" sz="1600" b="1" i="0" u="none" strike="noStrike" cap="none" baseline="0" dirty="0">
              <a:solidFill>
                <a:schemeClr val="tx1">
                  <a:lumMod val="50000"/>
                </a:schemeClr>
              </a:solidFill>
              <a:latin typeface="Century Gothic" panose="020B0502020202020204" pitchFamily="34" charset="0"/>
              <a:ea typeface="Questrial"/>
              <a:cs typeface="Questrial"/>
              <a:sym typeface="Questrial"/>
              <a:rtl val="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191314" y="301852"/>
            <a:ext cx="8503799" cy="9233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Objectives</a:t>
            </a:r>
          </a:p>
        </p:txBody>
      </p:sp>
      <p:sp>
        <p:nvSpPr>
          <p:cNvPr id="146" name="Shape 146"/>
          <p:cNvSpPr txBox="1">
            <a:spLocks noGrp="1"/>
          </p:cNvSpPr>
          <p:nvPr>
            <p:ph type="body" idx="2"/>
          </p:nvPr>
        </p:nvSpPr>
        <p:spPr>
          <a:xfrm>
            <a:off x="383013" y="1165712"/>
            <a:ext cx="8120399" cy="3415499"/>
          </a:xfrm>
          <a:prstGeom prst="rect">
            <a:avLst/>
          </a:prstGeom>
          <a:noFill/>
          <a:ln>
            <a:noFill/>
          </a:ln>
        </p:spPr>
        <p:txBody>
          <a:bodyPr lIns="91425" tIns="91425" rIns="91425" bIns="91425" anchor="t" anchorCtr="0">
            <a:noAutofit/>
          </a:bodyPr>
          <a:lstStyle/>
          <a:p>
            <a:pPr marL="457200" marR="0" lvl="0" indent="-355600" algn="l" rtl="0">
              <a:lnSpc>
                <a:spcPct val="90000"/>
              </a:lnSpc>
              <a:spcBef>
                <a:spcPts val="0"/>
              </a:spcBef>
              <a:spcAft>
                <a:spcPts val="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Analyze days with extreme heat anomalies</a:t>
            </a:r>
          </a:p>
          <a:p>
            <a:pPr marL="1143000" marR="0" lvl="1" indent="-355600" algn="l" rtl="0">
              <a:lnSpc>
                <a:spcPct val="90000"/>
              </a:lnSpc>
              <a:spcBef>
                <a:spcPts val="120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Understand </a:t>
            </a:r>
            <a:r>
              <a:rPr lang="en-US" sz="2000" b="1" i="0" u="none" strike="noStrike" cap="none" baseline="0" dirty="0">
                <a:solidFill>
                  <a:schemeClr val="dk1"/>
                </a:solidFill>
                <a:latin typeface="Century Gothic"/>
                <a:ea typeface="Century Gothic"/>
                <a:cs typeface="Century Gothic"/>
                <a:sym typeface="Century Gothic"/>
                <a:rtl val="0"/>
              </a:rPr>
              <a:t>where</a:t>
            </a:r>
            <a:r>
              <a:rPr lang="en-US" sz="2000" b="0" i="0" u="none" strike="noStrike" cap="none" baseline="0" dirty="0">
                <a:solidFill>
                  <a:schemeClr val="dk1"/>
                </a:solidFill>
                <a:latin typeface="Century Gothic"/>
                <a:ea typeface="Century Gothic"/>
                <a:cs typeface="Century Gothic"/>
                <a:sym typeface="Century Gothic"/>
                <a:rtl val="0"/>
              </a:rPr>
              <a:t>, </a:t>
            </a:r>
            <a:r>
              <a:rPr lang="en-US" sz="2000" b="1" i="0" u="none" strike="noStrike" cap="none" baseline="0" dirty="0">
                <a:solidFill>
                  <a:schemeClr val="dk1"/>
                </a:solidFill>
                <a:latin typeface="Century Gothic"/>
                <a:ea typeface="Century Gothic"/>
                <a:cs typeface="Century Gothic"/>
                <a:sym typeface="Century Gothic"/>
                <a:rtl val="0"/>
              </a:rPr>
              <a:t>how</a:t>
            </a:r>
            <a:r>
              <a:rPr lang="en-US" sz="2000" b="0" i="0" u="none" strike="noStrike" cap="none" baseline="0" dirty="0">
                <a:solidFill>
                  <a:schemeClr val="dk1"/>
                </a:solidFill>
                <a:latin typeface="Century Gothic"/>
                <a:ea typeface="Century Gothic"/>
                <a:cs typeface="Century Gothic"/>
                <a:sym typeface="Century Gothic"/>
                <a:rtl val="0"/>
              </a:rPr>
              <a:t>, and </a:t>
            </a:r>
            <a:r>
              <a:rPr lang="en-US" sz="2000" b="1" i="0" u="none" strike="noStrike" cap="none" baseline="0" dirty="0">
                <a:solidFill>
                  <a:schemeClr val="dk1"/>
                </a:solidFill>
                <a:latin typeface="Century Gothic"/>
                <a:ea typeface="Century Gothic"/>
                <a:cs typeface="Century Gothic"/>
                <a:sym typeface="Century Gothic"/>
                <a:rtl val="0"/>
              </a:rPr>
              <a:t>why </a:t>
            </a:r>
            <a:r>
              <a:rPr lang="en-US" sz="2000" b="0" i="0" u="none" strike="noStrike" cap="none" baseline="0" dirty="0">
                <a:solidFill>
                  <a:schemeClr val="dk1"/>
                </a:solidFill>
                <a:latin typeface="Century Gothic"/>
                <a:ea typeface="Century Gothic"/>
                <a:cs typeface="Century Gothic"/>
                <a:sym typeface="Century Gothic"/>
                <a:rtl val="0"/>
              </a:rPr>
              <a:t>daily variations occur</a:t>
            </a:r>
          </a:p>
          <a:p>
            <a:pPr marL="457200" marR="0" lvl="0" indent="-355600" algn="l" rtl="0">
              <a:lnSpc>
                <a:spcPct val="90000"/>
              </a:lnSpc>
              <a:spcBef>
                <a:spcPts val="1200"/>
              </a:spcBef>
              <a:spcAft>
                <a:spcPts val="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Establish how users of heat relief resources correlate with 	socioeconomic vulnerability</a:t>
            </a:r>
          </a:p>
          <a:p>
            <a:pPr marL="457200" marR="0" lvl="0" indent="-355600" algn="l" rtl="0">
              <a:lnSpc>
                <a:spcPct val="90000"/>
              </a:lnSpc>
              <a:spcBef>
                <a:spcPts val="1200"/>
              </a:spcBef>
              <a:spcAft>
                <a:spcPts val="120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Determine </a:t>
            </a:r>
            <a:r>
              <a:rPr lang="en-US" sz="2000" b="1" i="0" u="none" strike="noStrike" cap="none" baseline="0" dirty="0">
                <a:solidFill>
                  <a:schemeClr val="dk1"/>
                </a:solidFill>
                <a:latin typeface="Century Gothic"/>
                <a:ea typeface="Century Gothic"/>
                <a:cs typeface="Century Gothic"/>
                <a:sym typeface="Century Gothic"/>
                <a:rtl val="0"/>
              </a:rPr>
              <a:t>where</a:t>
            </a:r>
            <a:r>
              <a:rPr lang="en-US" sz="2000" b="0" i="0" u="none" strike="noStrike" cap="none" baseline="0" dirty="0">
                <a:solidFill>
                  <a:schemeClr val="dk1"/>
                </a:solidFill>
                <a:latin typeface="Century Gothic"/>
                <a:ea typeface="Century Gothic"/>
                <a:cs typeface="Century Gothic"/>
                <a:sym typeface="Century Gothic"/>
                <a:rtl val="0"/>
              </a:rPr>
              <a:t>, </a:t>
            </a:r>
            <a:r>
              <a:rPr lang="en-US" sz="2000" b="1" i="0" u="none" strike="noStrike" cap="none" baseline="0" dirty="0">
                <a:solidFill>
                  <a:schemeClr val="dk1"/>
                </a:solidFill>
                <a:latin typeface="Century Gothic"/>
                <a:ea typeface="Century Gothic"/>
                <a:cs typeface="Century Gothic"/>
                <a:sym typeface="Century Gothic"/>
                <a:rtl val="0"/>
              </a:rPr>
              <a:t>when</a:t>
            </a:r>
            <a:r>
              <a:rPr lang="en-US" sz="2000" b="0" i="0" u="none" strike="noStrike" cap="none" baseline="0" dirty="0">
                <a:solidFill>
                  <a:schemeClr val="dk1"/>
                </a:solidFill>
                <a:latin typeface="Century Gothic"/>
                <a:ea typeface="Century Gothic"/>
                <a:cs typeface="Century Gothic"/>
                <a:sym typeface="Century Gothic"/>
                <a:rtl val="0"/>
              </a:rPr>
              <a:t>, and </a:t>
            </a:r>
            <a:r>
              <a:rPr lang="en-US" sz="2000" b="1" i="0" u="none" strike="noStrike" cap="none" baseline="0" dirty="0">
                <a:solidFill>
                  <a:schemeClr val="dk1"/>
                </a:solidFill>
                <a:latin typeface="Century Gothic"/>
                <a:ea typeface="Century Gothic"/>
                <a:cs typeface="Century Gothic"/>
                <a:sym typeface="Century Gothic"/>
                <a:rtl val="0"/>
              </a:rPr>
              <a:t>how </a:t>
            </a:r>
            <a:r>
              <a:rPr lang="en-US" sz="2000" b="0" i="0" u="none" strike="noStrike" cap="none" baseline="0" dirty="0">
                <a:solidFill>
                  <a:schemeClr val="dk1"/>
                </a:solidFill>
                <a:latin typeface="Century Gothic"/>
                <a:ea typeface="Century Gothic"/>
                <a:cs typeface="Century Gothic"/>
                <a:sym typeface="Century Gothic"/>
                <a:rtl val="0"/>
              </a:rPr>
              <a:t>relief efforts should intervene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284" y="3764967"/>
            <a:ext cx="2086266" cy="256258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102" y="3755441"/>
            <a:ext cx="2019582" cy="2572109"/>
          </a:xfrm>
          <a:prstGeom prst="rect">
            <a:avLst/>
          </a:prstGeom>
        </p:spPr>
      </p:pic>
      <p:sp>
        <p:nvSpPr>
          <p:cNvPr id="18" name="Shape 118"/>
          <p:cNvSpPr txBox="1">
            <a:spLocks noGrp="1"/>
          </p:cNvSpPr>
          <p:nvPr>
            <p:ph type="body" idx="2"/>
          </p:nvPr>
        </p:nvSpPr>
        <p:spPr>
          <a:xfrm>
            <a:off x="859705" y="6327550"/>
            <a:ext cx="7167016" cy="53045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b="0" i="0" u="none" strike="noStrike" cap="none" baseline="0" dirty="0" smtClean="0">
                <a:solidFill>
                  <a:schemeClr val="dk1"/>
                </a:solidFill>
                <a:latin typeface="Century Gothic"/>
                <a:ea typeface="Century Gothic"/>
                <a:cs typeface="Century Gothic"/>
                <a:sym typeface="Century Gothic"/>
                <a:rtl val="0"/>
              </a:rPr>
              <a:t>Maricopa County Cooling Center Evaluation Project in</a:t>
            </a:r>
            <a:r>
              <a:rPr lang="en-US" b="0" i="0" u="none" strike="noStrike" cap="none" dirty="0" smtClean="0">
                <a:solidFill>
                  <a:schemeClr val="dk1"/>
                </a:solidFill>
                <a:latin typeface="Century Gothic"/>
                <a:ea typeface="Century Gothic"/>
                <a:cs typeface="Century Gothic"/>
                <a:sym typeface="Century Gothic"/>
                <a:rtl val="0"/>
              </a:rPr>
              <a:t> Collaboration with ASU and Arizona Department of Health Services</a:t>
            </a:r>
            <a:endParaRPr lang="en-US" b="0" i="0" u="none" strike="noStrike" cap="none" baseline="0" dirty="0">
              <a:solidFill>
                <a:schemeClr val="dk1"/>
              </a:solidFill>
              <a:latin typeface="Century Gothic"/>
              <a:ea typeface="Century Gothic"/>
              <a:cs typeface="Century Gothic"/>
              <a:sym typeface="Century Gothic"/>
              <a:rtl val="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5136" y="3755441"/>
            <a:ext cx="2535379" cy="2525238"/>
          </a:xfrm>
          <a:prstGeom prst="rect">
            <a:avLst/>
          </a:prstGeom>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7015">
            <a:off x="4841987" y="1958900"/>
            <a:ext cx="4219663" cy="3420913"/>
          </a:xfrm>
          <a:prstGeom prst="rect">
            <a:avLst/>
          </a:prstGeom>
        </p:spPr>
      </p:pic>
      <p:sp>
        <p:nvSpPr>
          <p:cNvPr id="163" name="Shape 163"/>
          <p:cNvSpPr txBox="1">
            <a:spLocks noGrp="1"/>
          </p:cNvSpPr>
          <p:nvPr>
            <p:ph type="body" idx="1"/>
          </p:nvPr>
        </p:nvSpPr>
        <p:spPr>
          <a:xfrm>
            <a:off x="481575" y="5222812"/>
            <a:ext cx="4139099" cy="10310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Century Gothic"/>
              <a:ea typeface="Century Gothic"/>
              <a:cs typeface="Century Gothic"/>
              <a:sym typeface="Century Gothic"/>
              <a:rtl val="0"/>
            </a:endParaRPr>
          </a:p>
        </p:txBody>
      </p:sp>
      <p:sp>
        <p:nvSpPr>
          <p:cNvPr id="164" name="Shape 164"/>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NASA Satellites and Methods </a:t>
            </a:r>
          </a:p>
        </p:txBody>
      </p:sp>
      <p:sp>
        <p:nvSpPr>
          <p:cNvPr id="165" name="Shape 165"/>
          <p:cNvSpPr txBox="1">
            <a:spLocks noGrp="1"/>
          </p:cNvSpPr>
          <p:nvPr>
            <p:ph type="body" idx="3"/>
          </p:nvPr>
        </p:nvSpPr>
        <p:spPr>
          <a:xfrm>
            <a:off x="481575" y="3387662"/>
            <a:ext cx="4139099"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Landsat 8</a:t>
            </a:r>
          </a:p>
        </p:txBody>
      </p:sp>
      <p:sp>
        <p:nvSpPr>
          <p:cNvPr id="166" name="Shape 166"/>
          <p:cNvSpPr txBox="1">
            <a:spLocks noGrp="1"/>
          </p:cNvSpPr>
          <p:nvPr>
            <p:ph type="body" idx="4"/>
          </p:nvPr>
        </p:nvSpPr>
        <p:spPr>
          <a:xfrm>
            <a:off x="795775" y="2195850"/>
            <a:ext cx="3824998"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Daily surface temperature data per census tract for statistical comparisons</a:t>
            </a:r>
          </a:p>
        </p:txBody>
      </p:sp>
      <p:sp>
        <p:nvSpPr>
          <p:cNvPr id="167" name="Shape 167"/>
          <p:cNvSpPr txBox="1">
            <a:spLocks noGrp="1"/>
          </p:cNvSpPr>
          <p:nvPr>
            <p:ph type="body" idx="5"/>
          </p:nvPr>
        </p:nvSpPr>
        <p:spPr>
          <a:xfrm>
            <a:off x="608074" y="1839786"/>
            <a:ext cx="4012798"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tl val="0"/>
              </a:rPr>
              <a:t>Aqua MODIS</a:t>
            </a:r>
          </a:p>
        </p:txBody>
      </p:sp>
      <p:sp>
        <p:nvSpPr>
          <p:cNvPr id="168" name="Shape 168"/>
          <p:cNvSpPr txBox="1">
            <a:spLocks noGrp="1"/>
          </p:cNvSpPr>
          <p:nvPr>
            <p:ph type="body" idx="6"/>
          </p:nvPr>
        </p:nvSpPr>
        <p:spPr>
          <a:xfrm>
            <a:off x="608075" y="4931437"/>
            <a:ext cx="4012798"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Terra ASTER</a:t>
            </a:r>
          </a:p>
        </p:txBody>
      </p:sp>
      <p:pic>
        <p:nvPicPr>
          <p:cNvPr id="169" name="Shape 169"/>
          <p:cNvPicPr preferRelativeResize="0"/>
          <p:nvPr/>
        </p:nvPicPr>
        <p:blipFill rotWithShape="1">
          <a:blip r:embed="rId4">
            <a:alphaModFix/>
          </a:blip>
          <a:srcRect/>
          <a:stretch/>
        </p:blipFill>
        <p:spPr>
          <a:xfrm>
            <a:off x="426545" y="3352762"/>
            <a:ext cx="1020000" cy="833700"/>
          </a:xfrm>
          <a:prstGeom prst="rect">
            <a:avLst/>
          </a:prstGeom>
          <a:noFill/>
          <a:ln>
            <a:noFill/>
          </a:ln>
        </p:spPr>
      </p:pic>
      <p:pic>
        <p:nvPicPr>
          <p:cNvPr id="170" name="Shape 170"/>
          <p:cNvPicPr preferRelativeResize="0"/>
          <p:nvPr/>
        </p:nvPicPr>
        <p:blipFill rotWithShape="1">
          <a:blip r:embed="rId5">
            <a:alphaModFix/>
          </a:blip>
          <a:srcRect/>
          <a:stretch/>
        </p:blipFill>
        <p:spPr>
          <a:xfrm>
            <a:off x="481575" y="1629982"/>
            <a:ext cx="1591199" cy="833700"/>
          </a:xfrm>
          <a:prstGeom prst="rect">
            <a:avLst/>
          </a:prstGeom>
          <a:noFill/>
          <a:ln>
            <a:noFill/>
          </a:ln>
        </p:spPr>
      </p:pic>
      <p:pic>
        <p:nvPicPr>
          <p:cNvPr id="171" name="Shape 171"/>
          <p:cNvPicPr preferRelativeResize="0"/>
          <p:nvPr/>
        </p:nvPicPr>
        <p:blipFill rotWithShape="1">
          <a:blip r:embed="rId6">
            <a:alphaModFix/>
          </a:blip>
          <a:srcRect/>
          <a:stretch/>
        </p:blipFill>
        <p:spPr>
          <a:xfrm rot="-1724730">
            <a:off x="382918" y="4643190"/>
            <a:ext cx="1107251" cy="833636"/>
          </a:xfrm>
          <a:prstGeom prst="rect">
            <a:avLst/>
          </a:prstGeom>
          <a:noFill/>
          <a:ln>
            <a:noFill/>
          </a:ln>
        </p:spPr>
      </p:pic>
      <p:sp>
        <p:nvSpPr>
          <p:cNvPr id="172" name="Shape 172"/>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p:txBody>
      </p:sp>
      <p:sp>
        <p:nvSpPr>
          <p:cNvPr id="175" name="Shape 175"/>
          <p:cNvSpPr txBox="1"/>
          <p:nvPr/>
        </p:nvSpPr>
        <p:spPr>
          <a:xfrm>
            <a:off x="5396807" y="5436071"/>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dirty="0" smtClean="0">
                <a:solidFill>
                  <a:schemeClr val="dk1"/>
                </a:solidFill>
                <a:latin typeface="Century Gothic"/>
                <a:ea typeface="Century Gothic"/>
                <a:cs typeface="Century Gothic"/>
                <a:sym typeface="Century Gothic"/>
                <a:rtl val="0"/>
              </a:rPr>
              <a:t>July 10, 2006</a:t>
            </a:r>
            <a:endParaRPr lang="en-US" sz="1600" b="0" i="0" u="none" strike="noStrike" cap="none" baseline="0" dirty="0">
              <a:solidFill>
                <a:schemeClr val="dk1"/>
              </a:solidFill>
              <a:latin typeface="Century Gothic"/>
              <a:ea typeface="Century Gothic"/>
              <a:cs typeface="Century Gothic"/>
              <a:sym typeface="Century Gothic"/>
              <a:rtl val="0"/>
            </a:endParaRPr>
          </a:p>
        </p:txBody>
      </p:sp>
      <p:sp>
        <p:nvSpPr>
          <p:cNvPr id="176" name="Shape 176"/>
          <p:cNvSpPr txBox="1"/>
          <p:nvPr/>
        </p:nvSpPr>
        <p:spPr>
          <a:xfrm>
            <a:off x="7295075" y="3890362"/>
            <a:ext cx="14673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Temperature (C)</a:t>
            </a:r>
          </a:p>
        </p:txBody>
      </p:sp>
      <p:sp>
        <p:nvSpPr>
          <p:cNvPr id="178" name="Shape 178"/>
          <p:cNvSpPr/>
          <p:nvPr/>
        </p:nvSpPr>
        <p:spPr>
          <a:xfrm>
            <a:off x="7388254" y="6144464"/>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9" name="Shape 179"/>
          <p:cNvSpPr txBox="1"/>
          <p:nvPr/>
        </p:nvSpPr>
        <p:spPr>
          <a:xfrm>
            <a:off x="7719754" y="6137648"/>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Phoenix</a:t>
            </a:r>
          </a:p>
        </p:txBody>
      </p:sp>
      <p:sp>
        <p:nvSpPr>
          <p:cNvPr id="177" name="Shape 177"/>
          <p:cNvSpPr/>
          <p:nvPr/>
        </p:nvSpPr>
        <p:spPr>
          <a:xfrm>
            <a:off x="6963575" y="318082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3057" y="4162626"/>
            <a:ext cx="1057423" cy="2000529"/>
          </a:xfrm>
          <a:prstGeom prst="rect">
            <a:avLst/>
          </a:prstGeom>
        </p:spPr>
      </p:pic>
      <p:sp>
        <p:nvSpPr>
          <p:cNvPr id="21" name="Shape 175"/>
          <p:cNvSpPr txBox="1"/>
          <p:nvPr/>
        </p:nvSpPr>
        <p:spPr>
          <a:xfrm>
            <a:off x="5396807" y="5691709"/>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b="0" i="0" u="none" strike="noStrike" cap="none" baseline="0" dirty="0" smtClean="0">
                <a:solidFill>
                  <a:schemeClr val="dk1"/>
                </a:solidFill>
                <a:latin typeface="Century Gothic"/>
                <a:ea typeface="Century Gothic"/>
                <a:cs typeface="Century Gothic"/>
                <a:sym typeface="Century Gothic"/>
                <a:rtl val="0"/>
              </a:rPr>
              <a:t>MODIS Aqua</a:t>
            </a:r>
            <a:endParaRPr lang="en-US" b="0" i="0" u="none" strike="noStrike" cap="none" baseline="0" dirty="0">
              <a:solidFill>
                <a:schemeClr val="dk1"/>
              </a:solidFill>
              <a:latin typeface="Century Gothic"/>
              <a:ea typeface="Century Gothic"/>
              <a:cs typeface="Century Gothic"/>
              <a:sym typeface="Century Gothic"/>
              <a:rtl val="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3214" y="1490443"/>
            <a:ext cx="4558436" cy="3970792"/>
          </a:xfrm>
          <a:prstGeom prst="rect">
            <a:avLst/>
          </a:prstGeom>
        </p:spPr>
      </p:pic>
      <p:sp>
        <p:nvSpPr>
          <p:cNvPr id="185" name="Shape 185"/>
          <p:cNvSpPr txBox="1">
            <a:spLocks noGrp="1"/>
          </p:cNvSpPr>
          <p:nvPr>
            <p:ph type="body" idx="1"/>
          </p:nvPr>
        </p:nvSpPr>
        <p:spPr>
          <a:xfrm>
            <a:off x="481575" y="5222812"/>
            <a:ext cx="4139099" cy="10310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Century Gothic"/>
              <a:ea typeface="Century Gothic"/>
              <a:cs typeface="Century Gothic"/>
              <a:sym typeface="Century Gothic"/>
              <a:rtl val="0"/>
            </a:endParaRPr>
          </a:p>
        </p:txBody>
      </p:sp>
      <p:sp>
        <p:nvSpPr>
          <p:cNvPr id="186" name="Shape 186"/>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NASA Satellites and Methods </a:t>
            </a:r>
          </a:p>
        </p:txBody>
      </p:sp>
      <p:sp>
        <p:nvSpPr>
          <p:cNvPr id="187" name="Shape 187"/>
          <p:cNvSpPr txBox="1">
            <a:spLocks noGrp="1"/>
          </p:cNvSpPr>
          <p:nvPr>
            <p:ph type="body" idx="3"/>
          </p:nvPr>
        </p:nvSpPr>
        <p:spPr>
          <a:xfrm>
            <a:off x="481575" y="3387662"/>
            <a:ext cx="4139099"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Landsat 8</a:t>
            </a:r>
          </a:p>
        </p:txBody>
      </p:sp>
      <p:sp>
        <p:nvSpPr>
          <p:cNvPr id="188" name="Shape 188"/>
          <p:cNvSpPr txBox="1">
            <a:spLocks noGrp="1"/>
          </p:cNvSpPr>
          <p:nvPr>
            <p:ph type="body" idx="4"/>
          </p:nvPr>
        </p:nvSpPr>
        <p:spPr>
          <a:xfrm>
            <a:off x="795775" y="2195850"/>
            <a:ext cx="3824998"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Daily surface temperature data per census tract for statistical comparisons</a:t>
            </a:r>
          </a:p>
        </p:txBody>
      </p:sp>
      <p:sp>
        <p:nvSpPr>
          <p:cNvPr id="189" name="Shape 189"/>
          <p:cNvSpPr txBox="1">
            <a:spLocks noGrp="1"/>
          </p:cNvSpPr>
          <p:nvPr>
            <p:ph type="body" idx="5"/>
          </p:nvPr>
        </p:nvSpPr>
        <p:spPr>
          <a:xfrm>
            <a:off x="608074" y="1839786"/>
            <a:ext cx="4012798"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tl val="0"/>
              </a:rPr>
              <a:t>Aqua MODIS</a:t>
            </a:r>
          </a:p>
        </p:txBody>
      </p:sp>
      <p:sp>
        <p:nvSpPr>
          <p:cNvPr id="190" name="Shape 190"/>
          <p:cNvSpPr txBox="1">
            <a:spLocks noGrp="1"/>
          </p:cNvSpPr>
          <p:nvPr>
            <p:ph type="body" idx="6"/>
          </p:nvPr>
        </p:nvSpPr>
        <p:spPr>
          <a:xfrm>
            <a:off x="608075" y="4931437"/>
            <a:ext cx="4012798"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Terra ASTER</a:t>
            </a:r>
          </a:p>
        </p:txBody>
      </p:sp>
      <p:pic>
        <p:nvPicPr>
          <p:cNvPr id="191" name="Shape 191"/>
          <p:cNvPicPr preferRelativeResize="0"/>
          <p:nvPr/>
        </p:nvPicPr>
        <p:blipFill rotWithShape="1">
          <a:blip r:embed="rId4">
            <a:alphaModFix/>
          </a:blip>
          <a:srcRect/>
          <a:stretch/>
        </p:blipFill>
        <p:spPr>
          <a:xfrm>
            <a:off x="426545" y="3352762"/>
            <a:ext cx="1020000" cy="833700"/>
          </a:xfrm>
          <a:prstGeom prst="rect">
            <a:avLst/>
          </a:prstGeom>
          <a:noFill/>
          <a:ln>
            <a:noFill/>
          </a:ln>
        </p:spPr>
      </p:pic>
      <p:pic>
        <p:nvPicPr>
          <p:cNvPr id="192" name="Shape 192"/>
          <p:cNvPicPr preferRelativeResize="0"/>
          <p:nvPr/>
        </p:nvPicPr>
        <p:blipFill rotWithShape="1">
          <a:blip r:embed="rId5">
            <a:alphaModFix/>
          </a:blip>
          <a:srcRect/>
          <a:stretch/>
        </p:blipFill>
        <p:spPr>
          <a:xfrm>
            <a:off x="481575" y="1629982"/>
            <a:ext cx="1591199" cy="833700"/>
          </a:xfrm>
          <a:prstGeom prst="rect">
            <a:avLst/>
          </a:prstGeom>
          <a:noFill/>
          <a:ln>
            <a:noFill/>
          </a:ln>
        </p:spPr>
      </p:pic>
      <p:pic>
        <p:nvPicPr>
          <p:cNvPr id="193" name="Shape 193"/>
          <p:cNvPicPr preferRelativeResize="0"/>
          <p:nvPr/>
        </p:nvPicPr>
        <p:blipFill rotWithShape="1">
          <a:blip r:embed="rId6">
            <a:alphaModFix/>
          </a:blip>
          <a:srcRect/>
          <a:stretch/>
        </p:blipFill>
        <p:spPr>
          <a:xfrm rot="-1724730">
            <a:off x="382918" y="4643190"/>
            <a:ext cx="1107251" cy="833636"/>
          </a:xfrm>
          <a:prstGeom prst="rect">
            <a:avLst/>
          </a:prstGeom>
          <a:noFill/>
          <a:ln>
            <a:noFill/>
          </a:ln>
        </p:spPr>
      </p:pic>
      <p:sp>
        <p:nvSpPr>
          <p:cNvPr id="194" name="Shape 194"/>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p:txBody>
      </p:sp>
      <p:sp>
        <p:nvSpPr>
          <p:cNvPr id="197" name="Shape 197"/>
          <p:cNvSpPr txBox="1"/>
          <p:nvPr/>
        </p:nvSpPr>
        <p:spPr>
          <a:xfrm>
            <a:off x="5396807" y="5436071"/>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dirty="0" smtClean="0">
                <a:solidFill>
                  <a:schemeClr val="dk1"/>
                </a:solidFill>
                <a:latin typeface="Century Gothic"/>
                <a:ea typeface="Century Gothic"/>
                <a:cs typeface="Century Gothic"/>
                <a:sym typeface="Century Gothic"/>
                <a:rtl val="0"/>
              </a:rPr>
              <a:t>July 10, 2006</a:t>
            </a:r>
            <a:endParaRPr lang="en-US" sz="1600" b="0" i="0" u="none" strike="noStrike" cap="none" baseline="0" dirty="0">
              <a:solidFill>
                <a:schemeClr val="dk1"/>
              </a:solidFill>
              <a:latin typeface="Century Gothic"/>
              <a:ea typeface="Century Gothic"/>
              <a:cs typeface="Century Gothic"/>
              <a:sym typeface="Century Gothic"/>
              <a:rtl val="0"/>
            </a:endParaRPr>
          </a:p>
        </p:txBody>
      </p:sp>
      <p:sp>
        <p:nvSpPr>
          <p:cNvPr id="198" name="Shape 198"/>
          <p:cNvSpPr txBox="1"/>
          <p:nvPr/>
        </p:nvSpPr>
        <p:spPr>
          <a:xfrm>
            <a:off x="7295075" y="4255050"/>
            <a:ext cx="14496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a:solidFill>
                  <a:schemeClr val="dk1"/>
                </a:solidFill>
                <a:latin typeface="Century Gothic"/>
                <a:ea typeface="Century Gothic"/>
                <a:cs typeface="Century Gothic"/>
                <a:sym typeface="Century Gothic"/>
              </a:rPr>
              <a:t>Temperature (C)</a:t>
            </a:r>
          </a:p>
        </p:txBody>
      </p:sp>
      <p:sp>
        <p:nvSpPr>
          <p:cNvPr id="199" name="Shape 199"/>
          <p:cNvSpPr/>
          <p:nvPr/>
        </p:nvSpPr>
        <p:spPr>
          <a:xfrm>
            <a:off x="6963575" y="318082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0" name="Shape 200"/>
          <p:cNvSpPr/>
          <p:nvPr/>
        </p:nvSpPr>
        <p:spPr>
          <a:xfrm>
            <a:off x="7383450" y="5776587"/>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1" name="Shape 201"/>
          <p:cNvSpPr txBox="1"/>
          <p:nvPr/>
        </p:nvSpPr>
        <p:spPr>
          <a:xfrm>
            <a:off x="7714950" y="5772402"/>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Phoenix</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3450" y="4537600"/>
            <a:ext cx="1123648" cy="1200761"/>
          </a:xfrm>
          <a:prstGeom prst="rect">
            <a:avLst/>
          </a:prstGeom>
        </p:spPr>
      </p:pic>
      <p:sp>
        <p:nvSpPr>
          <p:cNvPr id="21" name="Shape 175"/>
          <p:cNvSpPr txBox="1"/>
          <p:nvPr/>
        </p:nvSpPr>
        <p:spPr>
          <a:xfrm>
            <a:off x="5396807" y="5691709"/>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b="0" i="0" u="none" strike="noStrike" cap="none" baseline="0" dirty="0" smtClean="0">
                <a:solidFill>
                  <a:schemeClr val="dk1"/>
                </a:solidFill>
                <a:latin typeface="Century Gothic"/>
                <a:ea typeface="Century Gothic"/>
                <a:cs typeface="Century Gothic"/>
                <a:sym typeface="Century Gothic"/>
                <a:rtl val="0"/>
              </a:rPr>
              <a:t>MODIS Aqua</a:t>
            </a:r>
            <a:endParaRPr lang="en-US" b="0" i="0" u="none" strike="noStrike" cap="none" baseline="0" dirty="0">
              <a:solidFill>
                <a:schemeClr val="dk1"/>
              </a:solidFill>
              <a:latin typeface="Century Gothic"/>
              <a:ea typeface="Century Gothic"/>
              <a:cs typeface="Century Gothic"/>
              <a:sym typeface="Century Gothic"/>
              <a:rtl val="0"/>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0596" y="1440873"/>
            <a:ext cx="4927294" cy="4020363"/>
          </a:xfrm>
          <a:prstGeom prst="rect">
            <a:avLst/>
          </a:prstGeom>
        </p:spPr>
      </p:pic>
      <p:sp>
        <p:nvSpPr>
          <p:cNvPr id="207" name="Shape 207"/>
          <p:cNvSpPr txBox="1">
            <a:spLocks noGrp="1"/>
          </p:cNvSpPr>
          <p:nvPr>
            <p:ph type="body" idx="1"/>
          </p:nvPr>
        </p:nvSpPr>
        <p:spPr>
          <a:xfrm>
            <a:off x="481575" y="5222812"/>
            <a:ext cx="4139099" cy="10310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Century Gothic"/>
              <a:ea typeface="Century Gothic"/>
              <a:cs typeface="Century Gothic"/>
              <a:sym typeface="Century Gothic"/>
            </a:endParaRPr>
          </a:p>
        </p:txBody>
      </p:sp>
      <p:sp>
        <p:nvSpPr>
          <p:cNvPr id="208" name="Shape 208"/>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Pr>
              <a:t>NASA Satellites and Methods </a:t>
            </a:r>
          </a:p>
        </p:txBody>
      </p:sp>
      <p:sp>
        <p:nvSpPr>
          <p:cNvPr id="209" name="Shape 209"/>
          <p:cNvSpPr txBox="1">
            <a:spLocks noGrp="1"/>
          </p:cNvSpPr>
          <p:nvPr>
            <p:ph type="body" idx="3"/>
          </p:nvPr>
        </p:nvSpPr>
        <p:spPr>
          <a:xfrm>
            <a:off x="481575" y="3387662"/>
            <a:ext cx="4139099" cy="5297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Pr>
              <a:t>Landsat 8</a:t>
            </a:r>
          </a:p>
        </p:txBody>
      </p:sp>
      <p:sp>
        <p:nvSpPr>
          <p:cNvPr id="210" name="Shape 210"/>
          <p:cNvSpPr txBox="1">
            <a:spLocks noGrp="1"/>
          </p:cNvSpPr>
          <p:nvPr>
            <p:ph type="body" idx="4"/>
          </p:nvPr>
        </p:nvSpPr>
        <p:spPr>
          <a:xfrm>
            <a:off x="795775" y="2195850"/>
            <a:ext cx="3824999"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Pr>
              <a:t>Daily surface temperature data per census tract for statistical comparisons</a:t>
            </a:r>
          </a:p>
        </p:txBody>
      </p:sp>
      <p:sp>
        <p:nvSpPr>
          <p:cNvPr id="211" name="Shape 211"/>
          <p:cNvSpPr txBox="1">
            <a:spLocks noGrp="1"/>
          </p:cNvSpPr>
          <p:nvPr>
            <p:ph type="body" idx="5"/>
          </p:nvPr>
        </p:nvSpPr>
        <p:spPr>
          <a:xfrm>
            <a:off x="608074" y="1839786"/>
            <a:ext cx="4012799"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Pr>
              <a:t>Aqua MODIS</a:t>
            </a:r>
          </a:p>
        </p:txBody>
      </p:sp>
      <p:sp>
        <p:nvSpPr>
          <p:cNvPr id="212" name="Shape 212"/>
          <p:cNvSpPr txBox="1">
            <a:spLocks noGrp="1"/>
          </p:cNvSpPr>
          <p:nvPr>
            <p:ph type="body" idx="6"/>
          </p:nvPr>
        </p:nvSpPr>
        <p:spPr>
          <a:xfrm>
            <a:off x="608075" y="4931437"/>
            <a:ext cx="4012799" cy="5297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Pr>
              <a:t>Terra ASTER</a:t>
            </a:r>
          </a:p>
        </p:txBody>
      </p:sp>
      <p:pic>
        <p:nvPicPr>
          <p:cNvPr id="213" name="Shape 213"/>
          <p:cNvPicPr preferRelativeResize="0"/>
          <p:nvPr/>
        </p:nvPicPr>
        <p:blipFill rotWithShape="1">
          <a:blip r:embed="rId4">
            <a:alphaModFix/>
          </a:blip>
          <a:srcRect/>
          <a:stretch/>
        </p:blipFill>
        <p:spPr>
          <a:xfrm>
            <a:off x="426545" y="3352762"/>
            <a:ext cx="1020000" cy="833700"/>
          </a:xfrm>
          <a:prstGeom prst="rect">
            <a:avLst/>
          </a:prstGeom>
          <a:noFill/>
          <a:ln>
            <a:noFill/>
          </a:ln>
        </p:spPr>
      </p:pic>
      <p:pic>
        <p:nvPicPr>
          <p:cNvPr id="214" name="Shape 214"/>
          <p:cNvPicPr preferRelativeResize="0"/>
          <p:nvPr/>
        </p:nvPicPr>
        <p:blipFill rotWithShape="1">
          <a:blip r:embed="rId5">
            <a:alphaModFix/>
          </a:blip>
          <a:srcRect/>
          <a:stretch/>
        </p:blipFill>
        <p:spPr>
          <a:xfrm>
            <a:off x="481575" y="1629982"/>
            <a:ext cx="1591199" cy="833700"/>
          </a:xfrm>
          <a:prstGeom prst="rect">
            <a:avLst/>
          </a:prstGeom>
          <a:noFill/>
          <a:ln>
            <a:noFill/>
          </a:ln>
        </p:spPr>
      </p:pic>
      <p:pic>
        <p:nvPicPr>
          <p:cNvPr id="215" name="Shape 215"/>
          <p:cNvPicPr preferRelativeResize="0"/>
          <p:nvPr/>
        </p:nvPicPr>
        <p:blipFill rotWithShape="1">
          <a:blip r:embed="rId6">
            <a:alphaModFix/>
          </a:blip>
          <a:srcRect/>
          <a:stretch/>
        </p:blipFill>
        <p:spPr>
          <a:xfrm rot="-1724730">
            <a:off x="382862" y="4643211"/>
            <a:ext cx="1107252" cy="833492"/>
          </a:xfrm>
          <a:prstGeom prst="rect">
            <a:avLst/>
          </a:prstGeom>
          <a:noFill/>
          <a:ln>
            <a:noFill/>
          </a:ln>
        </p:spPr>
      </p:pic>
      <p:sp>
        <p:nvSpPr>
          <p:cNvPr id="216" name="Shape 216"/>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Pr>
              <a:t>Land use classification of the urban environment </a:t>
            </a:r>
          </a:p>
        </p:txBody>
      </p:sp>
      <p:sp>
        <p:nvSpPr>
          <p:cNvPr id="217" name="Shape 217"/>
          <p:cNvSpPr txBox="1"/>
          <p:nvPr/>
        </p:nvSpPr>
        <p:spPr>
          <a:xfrm>
            <a:off x="5396807" y="5436071"/>
            <a:ext cx="1771800" cy="46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dirty="0" smtClean="0">
                <a:solidFill>
                  <a:schemeClr val="dk1"/>
                </a:solidFill>
                <a:latin typeface="Century Gothic"/>
                <a:ea typeface="Century Gothic"/>
                <a:cs typeface="Century Gothic"/>
                <a:sym typeface="Century Gothic"/>
              </a:rPr>
              <a:t>July 10, 2006</a:t>
            </a:r>
            <a:endParaRPr lang="en-US" sz="1600" b="0" i="0" u="none" strike="noStrike" cap="none" baseline="0" dirty="0">
              <a:solidFill>
                <a:schemeClr val="dk1"/>
              </a:solidFill>
              <a:latin typeface="Century Gothic"/>
              <a:ea typeface="Century Gothic"/>
              <a:cs typeface="Century Gothic"/>
              <a:sym typeface="Century Gothic"/>
            </a:endParaRPr>
          </a:p>
        </p:txBody>
      </p:sp>
      <p:sp>
        <p:nvSpPr>
          <p:cNvPr id="222" name="Shape 222"/>
          <p:cNvSpPr/>
          <p:nvPr/>
        </p:nvSpPr>
        <p:spPr>
          <a:xfrm>
            <a:off x="6963575" y="318082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 name="Shape 200"/>
          <p:cNvSpPr/>
          <p:nvPr/>
        </p:nvSpPr>
        <p:spPr>
          <a:xfrm>
            <a:off x="7383450" y="5776587"/>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 name="Shape 201"/>
          <p:cNvSpPr txBox="1"/>
          <p:nvPr/>
        </p:nvSpPr>
        <p:spPr>
          <a:xfrm>
            <a:off x="7714950" y="5772402"/>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Phoenix</a:t>
            </a:r>
          </a:p>
        </p:txBody>
      </p:sp>
      <p:sp>
        <p:nvSpPr>
          <p:cNvPr id="21" name="Shape 175"/>
          <p:cNvSpPr txBox="1"/>
          <p:nvPr/>
        </p:nvSpPr>
        <p:spPr>
          <a:xfrm>
            <a:off x="5396807" y="5691709"/>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b="0" i="0" u="none" strike="noStrike" cap="none" baseline="0" dirty="0" smtClean="0">
                <a:solidFill>
                  <a:schemeClr val="dk1"/>
                </a:solidFill>
                <a:latin typeface="Century Gothic"/>
                <a:ea typeface="Century Gothic"/>
                <a:cs typeface="Century Gothic"/>
                <a:sym typeface="Century Gothic"/>
                <a:rtl val="0"/>
              </a:rPr>
              <a:t>MODIS Aqua</a:t>
            </a:r>
            <a:endParaRPr lang="en-US" b="0" i="0" u="none" strike="noStrike" cap="none" baseline="0" dirty="0">
              <a:solidFill>
                <a:schemeClr val="dk1"/>
              </a:solidFill>
              <a:latin typeface="Century Gothic"/>
              <a:ea typeface="Century Gothic"/>
              <a:cs typeface="Century Gothic"/>
              <a:sym typeface="Century Gothic"/>
              <a:rtl val="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5" name="Group 4"/>
          <p:cNvGrpSpPr/>
          <p:nvPr/>
        </p:nvGrpSpPr>
        <p:grpSpPr>
          <a:xfrm>
            <a:off x="5821143" y="72907"/>
            <a:ext cx="1733757" cy="1334154"/>
            <a:chOff x="5266481" y="1108104"/>
            <a:chExt cx="1733757" cy="1334154"/>
          </a:xfrm>
        </p:grpSpPr>
        <p:sp>
          <p:nvSpPr>
            <p:cNvPr id="4" name="Oval 3"/>
            <p:cNvSpPr/>
            <p:nvPr/>
          </p:nvSpPr>
          <p:spPr>
            <a:xfrm>
              <a:off x="5266481" y="1108104"/>
              <a:ext cx="1733757" cy="1334154"/>
            </a:xfrm>
            <a:prstGeom prst="ellipse">
              <a:avLst/>
            </a:prstGeom>
            <a:solidFill>
              <a:srgbClr val="DFEF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hape 246"/>
            <p:cNvSpPr txBox="1"/>
            <p:nvPr/>
          </p:nvSpPr>
          <p:spPr>
            <a:xfrm>
              <a:off x="5480486" y="1354088"/>
              <a:ext cx="1303915" cy="88887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dirty="0" smtClean="0">
                  <a:solidFill>
                    <a:schemeClr val="bg1"/>
                  </a:solidFill>
                  <a:latin typeface="Century Gothic"/>
                  <a:ea typeface="Century Gothic"/>
                  <a:cs typeface="Century Gothic"/>
                  <a:sym typeface="Century Gothic"/>
                </a:rPr>
                <a:t>Spatial</a:t>
              </a:r>
            </a:p>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Location</a:t>
              </a:r>
            </a:p>
          </p:txBody>
        </p:sp>
      </p:grpSp>
      <p:grpSp>
        <p:nvGrpSpPr>
          <p:cNvPr id="3" name="Group 2"/>
          <p:cNvGrpSpPr/>
          <p:nvPr/>
        </p:nvGrpSpPr>
        <p:grpSpPr>
          <a:xfrm>
            <a:off x="7591842" y="566858"/>
            <a:ext cx="1469985" cy="1476196"/>
            <a:chOff x="7591842" y="566858"/>
            <a:chExt cx="1469985" cy="1476196"/>
          </a:xfrm>
        </p:grpSpPr>
        <p:sp>
          <p:nvSpPr>
            <p:cNvPr id="2" name="Oval 1"/>
            <p:cNvSpPr/>
            <p:nvPr/>
          </p:nvSpPr>
          <p:spPr>
            <a:xfrm>
              <a:off x="7591842" y="566858"/>
              <a:ext cx="1469985" cy="147619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Shape 246"/>
            <p:cNvSpPr txBox="1"/>
            <p:nvPr/>
          </p:nvSpPr>
          <p:spPr>
            <a:xfrm>
              <a:off x="7717346" y="909650"/>
              <a:ext cx="1208514" cy="88887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CASPER </a:t>
              </a:r>
            </a:p>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Survey</a:t>
              </a:r>
              <a:endParaRPr lang="en-US" sz="2000" b="1" i="0" u="none" strike="noStrike" cap="none" baseline="0" dirty="0">
                <a:solidFill>
                  <a:schemeClr val="bg1"/>
                </a:solidFill>
                <a:latin typeface="Century Gothic"/>
                <a:ea typeface="Century Gothic"/>
                <a:cs typeface="Century Gothic"/>
                <a:sym typeface="Century Gothic"/>
                <a:rtl val="0"/>
              </a:endParaRPr>
            </a:p>
          </p:txBody>
        </p:sp>
      </p:grpSp>
      <p:sp>
        <p:nvSpPr>
          <p:cNvPr id="228" name="Shape 228"/>
          <p:cNvSpPr txBox="1">
            <a:spLocks noGrp="1"/>
          </p:cNvSpPr>
          <p:nvPr>
            <p:ph type="body" idx="1"/>
          </p:nvPr>
        </p:nvSpPr>
        <p:spPr>
          <a:xfrm>
            <a:off x="0" y="119560"/>
            <a:ext cx="7554900" cy="1119782"/>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600" b="1" i="0" u="none" strike="noStrike" cap="none" baseline="0" dirty="0">
                <a:solidFill>
                  <a:schemeClr val="accent1"/>
                </a:solidFill>
                <a:latin typeface="Century Gothic"/>
                <a:ea typeface="Century Gothic"/>
                <a:cs typeface="Century Gothic"/>
                <a:sym typeface="Century Gothic"/>
                <a:rtl val="0"/>
              </a:rPr>
              <a:t>Data Analysis</a:t>
            </a:r>
          </a:p>
          <a:p>
            <a:pPr marL="0" marR="0" lvl="0" indent="0" algn="l" rtl="0">
              <a:lnSpc>
                <a:spcPct val="90000"/>
              </a:lnSpc>
              <a:spcBef>
                <a:spcPts val="0"/>
              </a:spcBef>
              <a:spcAft>
                <a:spcPts val="0"/>
              </a:spcAft>
              <a:buClr>
                <a:schemeClr val="dk1"/>
              </a:buClr>
              <a:buFont typeface="Questrial"/>
              <a:buNone/>
            </a:pPr>
            <a:endParaRPr sz="1400" b="0" i="0" u="none" strike="noStrike" cap="none" baseline="0" dirty="0">
              <a:solidFill>
                <a:srgbClr val="000000"/>
              </a:solidFill>
              <a:latin typeface="Century Gothic"/>
              <a:ea typeface="Century Gothic"/>
              <a:cs typeface="Century Gothic"/>
              <a:sym typeface="Century Gothic"/>
              <a:rtl val="0"/>
            </a:endParaRPr>
          </a:p>
        </p:txBody>
      </p:sp>
      <p:pic>
        <p:nvPicPr>
          <p:cNvPr id="229" name="Shape 229"/>
          <p:cNvPicPr preferRelativeResize="0"/>
          <p:nvPr/>
        </p:nvPicPr>
        <p:blipFill rotWithShape="1">
          <a:blip r:embed="rId3">
            <a:alphaModFix/>
          </a:blip>
          <a:srcRect/>
          <a:stretch/>
        </p:blipFill>
        <p:spPr>
          <a:xfrm>
            <a:off x="361058" y="1108104"/>
            <a:ext cx="3508600" cy="5125251"/>
          </a:xfrm>
          <a:prstGeom prst="rect">
            <a:avLst/>
          </a:prstGeom>
          <a:noFill/>
          <a:ln>
            <a:noFill/>
          </a:ln>
        </p:spPr>
      </p:pic>
      <p:sp>
        <p:nvSpPr>
          <p:cNvPr id="230" name="Shape 230"/>
          <p:cNvSpPr/>
          <p:nvPr/>
        </p:nvSpPr>
        <p:spPr>
          <a:xfrm>
            <a:off x="1270807" y="1523871"/>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dirty="0">
                <a:solidFill>
                  <a:schemeClr val="lt1"/>
                </a:solidFill>
                <a:latin typeface="Century Gothic"/>
                <a:ea typeface="Century Gothic"/>
                <a:cs typeface="Century Gothic"/>
                <a:sym typeface="Century Gothic"/>
                <a:rtl val="0"/>
              </a:rPr>
              <a:t>Surface Temperature Averages</a:t>
            </a:r>
          </a:p>
        </p:txBody>
      </p:sp>
      <p:sp>
        <p:nvSpPr>
          <p:cNvPr id="231" name="Shape 231"/>
          <p:cNvSpPr/>
          <p:nvPr/>
        </p:nvSpPr>
        <p:spPr>
          <a:xfrm>
            <a:off x="361058" y="3107928"/>
            <a:ext cx="1674299" cy="1125600"/>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dirty="0">
                <a:solidFill>
                  <a:schemeClr val="lt1"/>
                </a:solidFill>
                <a:latin typeface="Century Gothic"/>
                <a:ea typeface="Century Gothic"/>
                <a:cs typeface="Century Gothic"/>
                <a:sym typeface="Century Gothic"/>
                <a:rtl val="0"/>
              </a:rPr>
              <a:t>Spatial Consistency Analysis</a:t>
            </a:r>
          </a:p>
        </p:txBody>
      </p:sp>
      <p:sp>
        <p:nvSpPr>
          <p:cNvPr id="232" name="Shape 232"/>
          <p:cNvSpPr/>
          <p:nvPr/>
        </p:nvSpPr>
        <p:spPr>
          <a:xfrm>
            <a:off x="1297670" y="4706260"/>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Nuances within UHI</a:t>
            </a:r>
          </a:p>
        </p:txBody>
      </p:sp>
      <p:sp>
        <p:nvSpPr>
          <p:cNvPr id="245" name="Shape 245"/>
          <p:cNvSpPr txBox="1"/>
          <p:nvPr/>
        </p:nvSpPr>
        <p:spPr>
          <a:xfrm>
            <a:off x="215150" y="6233353"/>
            <a:ext cx="2530763" cy="31522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a:solidFill>
                  <a:schemeClr val="dk1"/>
                </a:solidFill>
                <a:latin typeface="Century Gothic"/>
                <a:ea typeface="Century Gothic"/>
                <a:cs typeface="Century Gothic"/>
                <a:sym typeface="Century Gothic"/>
                <a:rtl val="0"/>
              </a:rPr>
              <a:t>Physical Concern</a:t>
            </a:r>
          </a:p>
        </p:txBody>
      </p:sp>
      <p:sp>
        <p:nvSpPr>
          <p:cNvPr id="247" name="Shape 247"/>
          <p:cNvSpPr/>
          <p:nvPr/>
        </p:nvSpPr>
        <p:spPr>
          <a:xfrm>
            <a:off x="2195359" y="3107928"/>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dirty="0">
                <a:solidFill>
                  <a:schemeClr val="lt1"/>
                </a:solidFill>
                <a:latin typeface="Century Gothic"/>
                <a:ea typeface="Century Gothic"/>
                <a:cs typeface="Century Gothic"/>
                <a:sym typeface="Century Gothic"/>
                <a:rtl val="0"/>
              </a:rPr>
              <a:t>Temperature Comparisons</a:t>
            </a:r>
          </a:p>
        </p:txBody>
      </p:sp>
      <p:sp>
        <p:nvSpPr>
          <p:cNvPr id="23" name="Shape 246"/>
          <p:cNvSpPr txBox="1"/>
          <p:nvPr/>
        </p:nvSpPr>
        <p:spPr>
          <a:xfrm>
            <a:off x="6397437" y="728161"/>
            <a:ext cx="2530763" cy="31522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dk1"/>
                </a:solidFill>
                <a:latin typeface="Century Gothic"/>
                <a:ea typeface="Century Gothic"/>
                <a:cs typeface="Century Gothic"/>
                <a:sym typeface="Century Gothic"/>
                <a:rtl val="0"/>
              </a:rPr>
              <a:t>Human </a:t>
            </a:r>
            <a:r>
              <a:rPr lang="en-US" sz="2000" b="1" i="0" u="none" strike="noStrike" cap="none" baseline="0" dirty="0">
                <a:solidFill>
                  <a:schemeClr val="dk1"/>
                </a:solidFill>
                <a:latin typeface="Century Gothic"/>
                <a:ea typeface="Century Gothic"/>
                <a:cs typeface="Century Gothic"/>
                <a:sym typeface="Century Gothic"/>
                <a:rtl val="0"/>
              </a:rPr>
              <a:t>Concern</a:t>
            </a:r>
          </a:p>
        </p:txBody>
      </p:sp>
      <p:grpSp>
        <p:nvGrpSpPr>
          <p:cNvPr id="7" name="Group 6"/>
          <p:cNvGrpSpPr/>
          <p:nvPr/>
        </p:nvGrpSpPr>
        <p:grpSpPr>
          <a:xfrm>
            <a:off x="4503978" y="129968"/>
            <a:ext cx="1516283" cy="1441704"/>
            <a:chOff x="4503978" y="129968"/>
            <a:chExt cx="1516283" cy="1441704"/>
          </a:xfrm>
        </p:grpSpPr>
        <p:sp>
          <p:nvSpPr>
            <p:cNvPr id="6" name="Oval 5"/>
            <p:cNvSpPr/>
            <p:nvPr/>
          </p:nvSpPr>
          <p:spPr>
            <a:xfrm>
              <a:off x="4503978" y="129968"/>
              <a:ext cx="1516283" cy="14417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hape 246"/>
            <p:cNvSpPr txBox="1"/>
            <p:nvPr/>
          </p:nvSpPr>
          <p:spPr>
            <a:xfrm>
              <a:off x="4645101" y="292898"/>
              <a:ext cx="1208514" cy="88887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Census</a:t>
              </a:r>
              <a:r>
                <a:rPr lang="en-US" sz="2000" b="1" i="0" u="none" strike="noStrike" cap="none" dirty="0" smtClean="0">
                  <a:solidFill>
                    <a:schemeClr val="bg1"/>
                  </a:solidFill>
                  <a:latin typeface="Century Gothic"/>
                  <a:ea typeface="Century Gothic"/>
                  <a:cs typeface="Century Gothic"/>
                  <a:sym typeface="Century Gothic"/>
                  <a:rtl val="0"/>
                </a:rPr>
                <a:t> </a:t>
              </a:r>
            </a:p>
            <a:p>
              <a:pPr marL="0" marR="0" lvl="0" indent="0" algn="ctr" rtl="0">
                <a:lnSpc>
                  <a:spcPct val="100000"/>
                </a:lnSpc>
                <a:spcBef>
                  <a:spcPts val="0"/>
                </a:spcBef>
                <a:spcAft>
                  <a:spcPts val="0"/>
                </a:spcAft>
                <a:buClr>
                  <a:schemeClr val="dk1"/>
                </a:buClr>
                <a:buSzPct val="25000"/>
                <a:buFont typeface="Questrial"/>
                <a:buNone/>
              </a:pPr>
              <a:r>
                <a:rPr lang="en-US" sz="2000" b="1" baseline="0" dirty="0" smtClean="0">
                  <a:solidFill>
                    <a:schemeClr val="bg1"/>
                  </a:solidFill>
                  <a:latin typeface="Century Gothic"/>
                  <a:ea typeface="Century Gothic"/>
                  <a:cs typeface="Century Gothic"/>
                  <a:sym typeface="Century Gothic"/>
                </a:rPr>
                <a:t>Bureau</a:t>
              </a:r>
            </a:p>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dirty="0" smtClean="0">
                  <a:solidFill>
                    <a:schemeClr val="bg1"/>
                  </a:solidFill>
                  <a:latin typeface="Century Gothic"/>
                  <a:ea typeface="Century Gothic"/>
                  <a:cs typeface="Century Gothic"/>
                  <a:sym typeface="Century Gothic"/>
                  <a:rtl val="0"/>
                </a:rPr>
                <a:t>Income</a:t>
              </a:r>
              <a:endParaRPr lang="en-US" sz="2000" b="1" i="0" u="none" strike="noStrike" cap="none" baseline="0" dirty="0" smtClean="0">
                <a:solidFill>
                  <a:schemeClr val="bg1"/>
                </a:solidFill>
                <a:latin typeface="Century Gothic"/>
                <a:ea typeface="Century Gothic"/>
                <a:cs typeface="Century Gothic"/>
                <a:sym typeface="Century Gothic"/>
                <a:rtl val="0"/>
              </a:endParaRPr>
            </a:p>
          </p:txBody>
        </p:sp>
      </p:grpSp>
      <p:sp>
        <p:nvSpPr>
          <p:cNvPr id="31" name="Shape 245"/>
          <p:cNvSpPr txBox="1"/>
          <p:nvPr/>
        </p:nvSpPr>
        <p:spPr>
          <a:xfrm>
            <a:off x="5546744" y="5438347"/>
            <a:ext cx="2530763" cy="976184"/>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i="0" u="none" strike="noStrike" cap="none" baseline="0" dirty="0" smtClean="0">
                <a:solidFill>
                  <a:schemeClr val="dk1"/>
                </a:solidFill>
                <a:latin typeface="Century Gothic"/>
                <a:ea typeface="Century Gothic"/>
                <a:cs typeface="Century Gothic"/>
                <a:sym typeface="Century Gothic"/>
                <a:rtl val="0"/>
              </a:rPr>
              <a:t>Access to</a:t>
            </a:r>
            <a:r>
              <a:rPr lang="en-US" sz="2000" i="0" u="none" strike="noStrike" cap="none" dirty="0" smtClean="0">
                <a:solidFill>
                  <a:schemeClr val="dk1"/>
                </a:solidFill>
                <a:latin typeface="Century Gothic"/>
                <a:ea typeface="Century Gothic"/>
                <a:cs typeface="Century Gothic"/>
                <a:sym typeface="Century Gothic"/>
                <a:rtl val="0"/>
              </a:rPr>
              <a:t> Cooling</a:t>
            </a:r>
          </a:p>
          <a:p>
            <a:pPr marL="0" marR="0" lvl="0" indent="0" algn="ctr" rtl="0">
              <a:lnSpc>
                <a:spcPct val="100000"/>
              </a:lnSpc>
              <a:spcBef>
                <a:spcPts val="0"/>
              </a:spcBef>
              <a:spcAft>
                <a:spcPts val="0"/>
              </a:spcAft>
              <a:buClr>
                <a:schemeClr val="dk1"/>
              </a:buClr>
              <a:buSzPct val="25000"/>
              <a:buFont typeface="Questrial"/>
              <a:buNone/>
            </a:pPr>
            <a:r>
              <a:rPr lang="en-US" sz="2000" dirty="0" smtClean="0">
                <a:solidFill>
                  <a:schemeClr val="dk1"/>
                </a:solidFill>
                <a:latin typeface="Century Gothic"/>
                <a:ea typeface="Century Gothic"/>
                <a:cs typeface="Century Gothic"/>
                <a:sym typeface="Century Gothic"/>
              </a:rPr>
              <a:t>Resources</a:t>
            </a:r>
            <a:endParaRPr lang="en-US" sz="2000" dirty="0" smtClean="0">
              <a:solidFill>
                <a:schemeClr val="dk1"/>
              </a:solidFill>
              <a:latin typeface="Century Gothic"/>
              <a:ea typeface="Century Gothic"/>
              <a:cs typeface="Century Gothic"/>
              <a:sym typeface="Century Gothic"/>
              <a:rtl val="0"/>
            </a:endParaRPr>
          </a:p>
        </p:txBody>
      </p:sp>
      <p:grpSp>
        <p:nvGrpSpPr>
          <p:cNvPr id="233" name="Shape 233"/>
          <p:cNvGrpSpPr/>
          <p:nvPr/>
        </p:nvGrpSpPr>
        <p:grpSpPr>
          <a:xfrm>
            <a:off x="4645100" y="2076650"/>
            <a:ext cx="7265249" cy="4147165"/>
            <a:chOff x="-2880743" y="1958762"/>
            <a:chExt cx="7415170" cy="4147165"/>
          </a:xfrm>
        </p:grpSpPr>
        <p:sp>
          <p:nvSpPr>
            <p:cNvPr id="234" name="Shape 234"/>
            <p:cNvSpPr/>
            <p:nvPr/>
          </p:nvSpPr>
          <p:spPr>
            <a:xfrm>
              <a:off x="-2727146" y="2123373"/>
              <a:ext cx="4263129" cy="1271986"/>
            </a:xfrm>
            <a:prstGeom prst="ellipse">
              <a:avLst/>
            </a:prstGeom>
            <a:solidFill>
              <a:srgbClr val="F2DCD2">
                <a:alpha val="40000"/>
              </a:srgbClr>
            </a:solidFill>
            <a:ln>
              <a:noFill/>
            </a:ln>
          </p:spPr>
          <p:txBody>
            <a:bodyPr lIns="91425" tIns="91425" rIns="91425" bIns="91425" anchor="ctr" anchorCtr="0">
              <a:noAutofit/>
            </a:bodyPr>
            <a:lstStyle/>
            <a:p>
              <a:pPr>
                <a:spcBef>
                  <a:spcPts val="0"/>
                </a:spcBef>
                <a:buNone/>
              </a:pPr>
              <a:endParaRPr/>
            </a:p>
          </p:txBody>
        </p:sp>
        <p:sp>
          <p:nvSpPr>
            <p:cNvPr id="235" name="Shape 235"/>
            <p:cNvSpPr/>
            <p:nvPr/>
          </p:nvSpPr>
          <p:spPr>
            <a:xfrm>
              <a:off x="-985951" y="5024370"/>
              <a:ext cx="709813" cy="454281"/>
            </a:xfrm>
            <a:prstGeom prst="downArrow">
              <a:avLst>
                <a:gd name="adj1" fmla="val 50000"/>
                <a:gd name="adj2" fmla="val 50000"/>
              </a:avLst>
            </a:prstGeom>
            <a:solidFill>
              <a:srgbClr val="F8EDE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6" name="Shape 236"/>
            <p:cNvSpPr/>
            <p:nvPr/>
          </p:nvSpPr>
          <p:spPr>
            <a:xfrm>
              <a:off x="1127320" y="4788085"/>
              <a:ext cx="3407107" cy="1317842"/>
            </a:xfrm>
            <a:prstGeom prst="rect">
              <a:avLst/>
            </a:prstGeom>
            <a:noFill/>
            <a:ln>
              <a:noFill/>
            </a:ln>
          </p:spPr>
          <p:txBody>
            <a:bodyPr lIns="91425" tIns="91425" rIns="91425" bIns="91425" anchor="ctr" anchorCtr="0">
              <a:noAutofit/>
            </a:bodyPr>
            <a:lstStyle/>
            <a:p>
              <a:pPr>
                <a:spcBef>
                  <a:spcPts val="0"/>
                </a:spcBef>
                <a:buNone/>
              </a:pPr>
              <a:endParaRPr/>
            </a:p>
          </p:txBody>
        </p:sp>
        <p:sp>
          <p:nvSpPr>
            <p:cNvPr id="244" name="Shape 244"/>
            <p:cNvSpPr/>
            <p:nvPr/>
          </p:nvSpPr>
          <p:spPr>
            <a:xfrm>
              <a:off x="-2880743" y="1958762"/>
              <a:ext cx="4499399" cy="3223799"/>
            </a:xfrm>
            <a:custGeom>
              <a:avLst/>
              <a:gdLst/>
              <a:ahLst/>
              <a:cxnLst/>
              <a:rect l="0" t="0" r="0" b="0"/>
              <a:pathLst>
                <a:path w="120000" h="120000" extrusionOk="0">
                  <a:moveTo>
                    <a:pt x="583" y="34175"/>
                  </a:moveTo>
                  <a:lnTo>
                    <a:pt x="583" y="34175"/>
                  </a:ln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close/>
                  <a:moveTo>
                    <a:pt x="4298" y="30000"/>
                  </a:moveTo>
                  <a:lnTo>
                    <a:pt x="4298" y="30000"/>
                  </a:lnTo>
                  <a:cubicBezTo>
                    <a:pt x="4298" y="43254"/>
                    <a:pt x="29237" y="53999"/>
                    <a:pt x="60000" y="53999"/>
                  </a:cubicBezTo>
                  <a:cubicBezTo>
                    <a:pt x="90762" y="53999"/>
                    <a:pt x="115701" y="43254"/>
                    <a:pt x="115701" y="29999"/>
                  </a:cubicBezTo>
                  <a:cubicBezTo>
                    <a:pt x="115701" y="16745"/>
                    <a:pt x="90762" y="5999"/>
                    <a:pt x="60000" y="5999"/>
                  </a:cubicBezTo>
                  <a:cubicBezTo>
                    <a:pt x="29237" y="5999"/>
                    <a:pt x="4298" y="16745"/>
                    <a:pt x="4298" y="29999"/>
                  </a:cubicBezTo>
                  <a:close/>
                </a:path>
              </a:pathLst>
            </a:custGeom>
            <a:solidFill>
              <a:schemeClr val="lt1">
                <a:alpha val="40000"/>
              </a:schemeClr>
            </a:solidFill>
            <a:ln w="9525" cap="flat" cmpd="sng">
              <a:solidFill>
                <a:srgbClr val="9F3CEA"/>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31"/>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247"/>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2.77778E-7 2.22222E-6 L -2.77778E-7 0.00023 C -0.00434 0.00231 -0.02135 0.01412 -0.02986 0.01759 C -0.05469 0.02662 -0.02222 0.01157 -0.04774 0.0243 C -0.05 0.02639 -0.05121 0.02893 -0.05399 0.03102 C -0.05642 0.03287 -0.06042 0.03333 -0.06267 0.03541 C -0.06736 0.03935 -0.06944 0.04514 -0.07431 0.04884 C -0.07639 0.05046 -0.07882 0.05162 -0.08056 0.05347 C -0.08472 0.05764 -0.0875 0.06296 -0.09219 0.06666 L -0.09844 0.07129 C -0.1066 0.09028 -0.09514 0.0669 -0.10729 0.08241 C -0.10851 0.08449 -0.10851 0.08703 -0.11007 0.08912 C -0.11181 0.09143 -0.11458 0.09328 -0.1158 0.09583 C -0.11875 0.1 -0.11996 0.10463 -0.12205 0.10903 L -0.12483 0.11597 L -0.12743 0.12268 C -0.12674 0.16504 -0.12743 0.20764 -0.12483 0.25 C -0.12448 0.25486 -0.12031 0.25879 -0.1191 0.26342 C -0.11528 0.27685 -0.11753 0.27106 -0.11302 0.28125 C -0.11233 0.29259 -0.11181 0.3037 -0.11007 0.31504 C -0.10729 0.33541 -0.10121 0.2993 -0.10121 0.33935 L -0.10121 0.35069 L -0.10121 0.35139 " pathEditMode="relative" rAng="0" ptsTypes="AAAAAAAAAAAAAAAAAAAAAAA">
                                      <p:cBhvr>
                                        <p:cTn id="18" dur="2000" fill="hold"/>
                                        <p:tgtEl>
                                          <p:spTgt spid="3"/>
                                        </p:tgtEl>
                                        <p:attrNameLst>
                                          <p:attrName>ppt_x</p:attrName>
                                          <p:attrName>ppt_y</p:attrName>
                                        </p:attrNameLst>
                                      </p:cBhvr>
                                      <p:rCtr x="-6372" y="17569"/>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07 -3.7037E-7 L 0.0007 -3.7037E-7 C 0.00035 0.00995 -0.00034 0.02014 -0.00086 0.03032 C -0.00139 0.03889 -0.00243 0.04745 -0.00243 0.05579 C -0.00243 0.0706 -0.00156 0.08565 -0.00086 0.10046 C -0.00017 0.11736 -0.00139 0.13171 0.00243 0.14745 C 0.00296 0.14907 0.00469 0.1544 0.00591 0.15625 C 0.00799 0.15972 0.01268 0.16644 0.01268 0.16667 C 0.0132 0.16875 0.01337 0.17083 0.01441 0.17292 C 0.01528 0.17477 0.01684 0.17616 0.01789 0.17778 C 0.02049 0.1831 0.02118 0.18565 0.02309 0.19074 C 0.02223 0.19491 0.02205 0.19907 0.02118 0.20347 C 0.02084 0.20486 0.01945 0.20579 0.01945 0.20718 C 0.01858 0.22037 0.01875 0.23357 0.01789 0.24676 C 0.01598 0.2706 0.01598 0.24306 0.01598 0.25162 L 0.01598 0.25185 " pathEditMode="relative" rAng="0" ptsTypes="AAAAAAAAAAAAAAAA">
                                      <p:cBhvr>
                                        <p:cTn id="26" dur="2000" fill="hold"/>
                                        <p:tgtEl>
                                          <p:spTgt spid="5"/>
                                        </p:tgtEl>
                                        <p:attrNameLst>
                                          <p:attrName>ppt_x</p:attrName>
                                          <p:attrName>ppt_y</p:attrName>
                                        </p:attrNameLst>
                                      </p:cBhvr>
                                      <p:rCtr x="955" y="12824"/>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2.77778E-6 -4.07407E-6 L 2.77778E-6 0.00024 L 0.01962 0.00672 C 0.02205 0.00764 0.02517 0.00764 0.02708 0.00926 C 0.02916 0.01088 0.02951 0.01482 0.03194 0.01644 C 0.03628 0.01899 0.04687 0.02107 0.04687 0.0213 C 0.06128 0.03496 0.04114 0.01482 0.05677 0.03311 C 0.0592 0.03542 0.0618 0.03774 0.06423 0.03982 C 0.06493 0.0426 0.06562 0.04491 0.06666 0.04699 C 0.06805 0.04977 0.07014 0.05209 0.0717 0.05417 C 0.07343 0.05741 0.07482 0.06088 0.07656 0.06366 C 0.0776 0.0676 0.07795 0.07176 0.07916 0.0757 C 0.08055 0.08056 0.08229 0.08519 0.08403 0.08982 L 0.08646 0.09699 L 0.08906 0.10417 L 0.09149 0.11135 C 0.0908 0.12547 0.09045 0.13982 0.08906 0.15394 C 0.08837 0.15973 0.08264 0.17338 0.08159 0.17755 C 0.07552 0.2007 0.07795 0.19028 0.07413 0.20857 C 0.07343 0.22037 0.07274 0.23241 0.0717 0.24399 C 0.071 0.2507 0.06909 0.25672 0.06909 0.2632 C 0.06909 0.29098 0.07014 0.31852 0.0717 0.3463 C 0.0717 0.35024 0.07309 0.35417 0.07413 0.35811 C 0.07552 0.36459 0.07691 0.37084 0.07916 0.37686 C 0.07986 0.3794 0.08021 0.38172 0.08159 0.38403 C 0.08472 0.39028 0.0868 0.39167 0.09149 0.39607 L 0.0967 0.41042 L 0.0967 0.41088 " pathEditMode="relative" rAng="0" ptsTypes="AAAAAAAAAAAAAAAAAAAAAAAAAAAA">
                                      <p:cBhvr>
                                        <p:cTn id="34" dur="2000" fill="hold"/>
                                        <p:tgtEl>
                                          <p:spTgt spid="7"/>
                                        </p:tgtEl>
                                        <p:attrNameLst>
                                          <p:attrName>ppt_x</p:attrName>
                                          <p:attrName>ppt_y</p:attrName>
                                        </p:attrNameLst>
                                      </p:cBhvr>
                                      <p:rCtr x="4826" y="20532"/>
                                    </p:animMotion>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p:bldP spid="247"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p:nvPr/>
        </p:nvSpPr>
        <p:spPr>
          <a:xfrm>
            <a:off x="0" y="133536"/>
            <a:ext cx="9144000" cy="840612"/>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Results and Conclusions</a:t>
            </a:r>
          </a:p>
        </p:txBody>
      </p:sp>
      <p:pic>
        <p:nvPicPr>
          <p:cNvPr id="254" name="Shape 254"/>
          <p:cNvPicPr preferRelativeResize="0"/>
          <p:nvPr/>
        </p:nvPicPr>
        <p:blipFill rotWithShape="1">
          <a:blip r:embed="rId3">
            <a:alphaModFix/>
          </a:blip>
          <a:srcRect/>
          <a:stretch/>
        </p:blipFill>
        <p:spPr>
          <a:xfrm>
            <a:off x="373600" y="1729764"/>
            <a:ext cx="2890049" cy="2123459"/>
          </a:xfrm>
          <a:prstGeom prst="rect">
            <a:avLst/>
          </a:prstGeom>
          <a:noFill/>
          <a:ln>
            <a:noFill/>
          </a:ln>
        </p:spPr>
      </p:pic>
      <p:pic>
        <p:nvPicPr>
          <p:cNvPr id="255" name="Shape 255"/>
          <p:cNvPicPr preferRelativeResize="0"/>
          <p:nvPr/>
        </p:nvPicPr>
        <p:blipFill rotWithShape="1">
          <a:blip r:embed="rId4">
            <a:alphaModFix/>
          </a:blip>
          <a:srcRect/>
          <a:stretch/>
        </p:blipFill>
        <p:spPr>
          <a:xfrm>
            <a:off x="3350475" y="1729775"/>
            <a:ext cx="2815903" cy="2103924"/>
          </a:xfrm>
          <a:prstGeom prst="rect">
            <a:avLst/>
          </a:prstGeom>
          <a:noFill/>
          <a:ln>
            <a:noFill/>
          </a:ln>
        </p:spPr>
      </p:pic>
      <p:pic>
        <p:nvPicPr>
          <p:cNvPr id="256" name="Shape 256"/>
          <p:cNvPicPr preferRelativeResize="0"/>
          <p:nvPr/>
        </p:nvPicPr>
        <p:blipFill rotWithShape="1">
          <a:blip r:embed="rId5">
            <a:alphaModFix/>
          </a:blip>
          <a:srcRect/>
          <a:stretch/>
        </p:blipFill>
        <p:spPr>
          <a:xfrm>
            <a:off x="6253200" y="1796450"/>
            <a:ext cx="2815899" cy="2056777"/>
          </a:xfrm>
          <a:prstGeom prst="rect">
            <a:avLst/>
          </a:prstGeom>
          <a:noFill/>
          <a:ln>
            <a:noFill/>
          </a:ln>
        </p:spPr>
      </p:pic>
      <p:pic>
        <p:nvPicPr>
          <p:cNvPr id="257" name="Shape 257"/>
          <p:cNvPicPr preferRelativeResize="0"/>
          <p:nvPr/>
        </p:nvPicPr>
        <p:blipFill rotWithShape="1">
          <a:blip r:embed="rId6">
            <a:alphaModFix/>
          </a:blip>
          <a:srcRect/>
          <a:stretch/>
        </p:blipFill>
        <p:spPr>
          <a:xfrm>
            <a:off x="319975" y="4183850"/>
            <a:ext cx="2890048" cy="2123449"/>
          </a:xfrm>
          <a:prstGeom prst="rect">
            <a:avLst/>
          </a:prstGeom>
          <a:noFill/>
          <a:ln>
            <a:noFill/>
          </a:ln>
        </p:spPr>
      </p:pic>
      <p:pic>
        <p:nvPicPr>
          <p:cNvPr id="258" name="Shape 258"/>
          <p:cNvPicPr preferRelativeResize="0"/>
          <p:nvPr/>
        </p:nvPicPr>
        <p:blipFill rotWithShape="1">
          <a:blip r:embed="rId7">
            <a:alphaModFix/>
          </a:blip>
          <a:srcRect/>
          <a:stretch/>
        </p:blipFill>
        <p:spPr>
          <a:xfrm>
            <a:off x="3296850" y="4183850"/>
            <a:ext cx="2815899" cy="2123449"/>
          </a:xfrm>
          <a:prstGeom prst="rect">
            <a:avLst/>
          </a:prstGeom>
          <a:noFill/>
          <a:ln>
            <a:noFill/>
          </a:ln>
        </p:spPr>
      </p:pic>
      <p:pic>
        <p:nvPicPr>
          <p:cNvPr id="259" name="Shape 259"/>
          <p:cNvPicPr preferRelativeResize="0"/>
          <p:nvPr/>
        </p:nvPicPr>
        <p:blipFill rotWithShape="1">
          <a:blip r:embed="rId8">
            <a:alphaModFix/>
          </a:blip>
          <a:srcRect/>
          <a:stretch/>
        </p:blipFill>
        <p:spPr>
          <a:xfrm>
            <a:off x="6112750" y="4143625"/>
            <a:ext cx="2792299" cy="2203899"/>
          </a:xfrm>
          <a:prstGeom prst="rect">
            <a:avLst/>
          </a:prstGeom>
          <a:noFill/>
          <a:ln>
            <a:noFill/>
          </a:ln>
        </p:spPr>
      </p:pic>
      <p:sp>
        <p:nvSpPr>
          <p:cNvPr id="260" name="Shape 260"/>
          <p:cNvSpPr txBox="1">
            <a:spLocks noGrp="1"/>
          </p:cNvSpPr>
          <p:nvPr>
            <p:ph type="body" idx="1"/>
          </p:nvPr>
        </p:nvSpPr>
        <p:spPr>
          <a:xfrm>
            <a:off x="4874625" y="779570"/>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dirty="0">
                <a:solidFill>
                  <a:schemeClr val="dk1"/>
                </a:solidFill>
                <a:latin typeface="Century Gothic"/>
                <a:ea typeface="Century Gothic"/>
                <a:cs typeface="Century Gothic"/>
                <a:sym typeface="Century Gothic"/>
                <a:rtl val="0"/>
              </a:rPr>
              <a:t>Day - 2012</a:t>
            </a:r>
          </a:p>
        </p:txBody>
      </p:sp>
      <p:sp>
        <p:nvSpPr>
          <p:cNvPr id="261" name="Shape 261"/>
          <p:cNvSpPr txBox="1">
            <a:spLocks noGrp="1"/>
          </p:cNvSpPr>
          <p:nvPr>
            <p:ph type="body" idx="2"/>
          </p:nvPr>
        </p:nvSpPr>
        <p:spPr>
          <a:xfrm>
            <a:off x="4937200" y="3955807"/>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Night - 2012</a:t>
            </a:r>
          </a:p>
        </p:txBody>
      </p:sp>
      <p:sp>
        <p:nvSpPr>
          <p:cNvPr id="262" name="Shape 262"/>
          <p:cNvSpPr txBox="1"/>
          <p:nvPr/>
        </p:nvSpPr>
        <p:spPr>
          <a:xfrm>
            <a:off x="4020937"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a:solidFill>
                  <a:schemeClr val="dk1"/>
                </a:solidFill>
                <a:latin typeface="Century Gothic"/>
                <a:ea typeface="Century Gothic"/>
                <a:cs typeface="Century Gothic"/>
                <a:sym typeface="Century Gothic"/>
                <a:rtl val="0"/>
              </a:rPr>
              <a:t>Mid Season</a:t>
            </a:r>
          </a:p>
        </p:txBody>
      </p:sp>
      <p:sp>
        <p:nvSpPr>
          <p:cNvPr id="263" name="Shape 263"/>
          <p:cNvSpPr txBox="1"/>
          <p:nvPr/>
        </p:nvSpPr>
        <p:spPr>
          <a:xfrm>
            <a:off x="6942225"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a:solidFill>
                  <a:schemeClr val="dk1"/>
                </a:solidFill>
                <a:latin typeface="Century Gothic"/>
                <a:ea typeface="Century Gothic"/>
                <a:cs typeface="Century Gothic"/>
                <a:sym typeface="Century Gothic"/>
                <a:rtl val="0"/>
              </a:rPr>
              <a:t>Late Season</a:t>
            </a:r>
          </a:p>
        </p:txBody>
      </p:sp>
      <p:sp>
        <p:nvSpPr>
          <p:cNvPr id="264" name="Shape 264"/>
          <p:cNvSpPr txBox="1"/>
          <p:nvPr/>
        </p:nvSpPr>
        <p:spPr>
          <a:xfrm rot="-5400000">
            <a:off x="-1542450" y="3607773"/>
            <a:ext cx="3442500"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400" b="1" i="0" u="none" strike="noStrike" cap="none" baseline="0">
                <a:solidFill>
                  <a:schemeClr val="dk1"/>
                </a:solidFill>
                <a:latin typeface="Century Gothic"/>
                <a:ea typeface="Century Gothic"/>
                <a:cs typeface="Century Gothic"/>
                <a:sym typeface="Century Gothic"/>
                <a:rtl val="0"/>
              </a:rPr>
              <a:t>Average Surface Temperature (C)</a:t>
            </a:r>
          </a:p>
        </p:txBody>
      </p:sp>
      <p:pic>
        <p:nvPicPr>
          <p:cNvPr id="265" name="Shape 265"/>
          <p:cNvPicPr preferRelativeResize="0"/>
          <p:nvPr/>
        </p:nvPicPr>
        <p:blipFill rotWithShape="1">
          <a:blip r:embed="rId9">
            <a:alphaModFix/>
          </a:blip>
          <a:srcRect/>
          <a:stretch/>
        </p:blipFill>
        <p:spPr>
          <a:xfrm>
            <a:off x="7449521" y="2065326"/>
            <a:ext cx="1437899" cy="419118"/>
          </a:xfrm>
          <a:prstGeom prst="rect">
            <a:avLst/>
          </a:prstGeom>
          <a:noFill/>
          <a:ln>
            <a:noFill/>
          </a:ln>
        </p:spPr>
      </p:pic>
      <p:pic>
        <p:nvPicPr>
          <p:cNvPr id="266" name="Shape 266"/>
          <p:cNvPicPr preferRelativeResize="0"/>
          <p:nvPr/>
        </p:nvPicPr>
        <p:blipFill rotWithShape="1">
          <a:blip r:embed="rId10">
            <a:alphaModFix/>
          </a:blip>
          <a:srcRect/>
          <a:stretch/>
        </p:blipFill>
        <p:spPr>
          <a:xfrm>
            <a:off x="824775" y="4476607"/>
            <a:ext cx="1401590" cy="419117"/>
          </a:xfrm>
          <a:prstGeom prst="rect">
            <a:avLst/>
          </a:prstGeom>
          <a:noFill/>
          <a:ln>
            <a:noFill/>
          </a:ln>
        </p:spPr>
      </p:pic>
      <p:sp>
        <p:nvSpPr>
          <p:cNvPr id="267" name="Shape 267"/>
          <p:cNvSpPr txBox="1"/>
          <p:nvPr/>
        </p:nvSpPr>
        <p:spPr>
          <a:xfrm>
            <a:off x="3107475" y="6347525"/>
            <a:ext cx="3442500"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400" b="1" i="0" u="none" strike="noStrike" cap="none" baseline="0">
                <a:solidFill>
                  <a:schemeClr val="dk1"/>
                </a:solidFill>
                <a:latin typeface="Century Gothic"/>
                <a:ea typeface="Century Gothic"/>
                <a:cs typeface="Century Gothic"/>
                <a:sym typeface="Century Gothic"/>
                <a:rtl val="0"/>
              </a:rPr>
              <a:t>Date May - September 2012</a:t>
            </a:r>
          </a:p>
        </p:txBody>
      </p:sp>
      <p:sp>
        <p:nvSpPr>
          <p:cNvPr id="268" name="Shape 268"/>
          <p:cNvSpPr txBox="1"/>
          <p:nvPr/>
        </p:nvSpPr>
        <p:spPr>
          <a:xfrm>
            <a:off x="1099675"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dirty="0">
                <a:solidFill>
                  <a:schemeClr val="dk1"/>
                </a:solidFill>
                <a:latin typeface="Century Gothic"/>
                <a:ea typeface="Century Gothic"/>
                <a:cs typeface="Century Gothic"/>
                <a:sym typeface="Century Gothic"/>
                <a:rtl val="0"/>
              </a:rPr>
              <a:t>Early Season</a:t>
            </a:r>
          </a:p>
        </p:txBody>
      </p:sp>
      <p:sp>
        <p:nvSpPr>
          <p:cNvPr id="269" name="Shape 269"/>
          <p:cNvSpPr/>
          <p:nvPr/>
        </p:nvSpPr>
        <p:spPr>
          <a:xfrm rot="1274685">
            <a:off x="1675880" y="2275653"/>
            <a:ext cx="154821" cy="410035"/>
          </a:xfrm>
          <a:prstGeom prst="upArrow">
            <a:avLst>
              <a:gd name="adj1" fmla="val 50000"/>
              <a:gd name="adj2" fmla="val 50000"/>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270" name="Shape 270"/>
          <p:cNvSpPr/>
          <p:nvPr/>
        </p:nvSpPr>
        <p:spPr>
          <a:xfrm>
            <a:off x="6728790" y="3955807"/>
            <a:ext cx="357900" cy="666000"/>
          </a:xfrm>
          <a:prstGeom prst="downArrow">
            <a:avLst>
              <a:gd name="adj1" fmla="val 50000"/>
              <a:gd name="adj2" fmla="val 50000"/>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271" name="Shape 271"/>
          <p:cNvSpPr/>
          <p:nvPr/>
        </p:nvSpPr>
        <p:spPr>
          <a:xfrm>
            <a:off x="985375" y="5026912"/>
            <a:ext cx="228600" cy="218699"/>
          </a:xfrm>
          <a:prstGeom prst="ellipse">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746 -0.025 L 0.03507 -0.07963 " pathEditMode="relative" ptsTypes="AA">
                                      <p:cBhvr>
                                        <p:cTn id="10" dur="2000" fill="hold"/>
                                        <p:tgtEl>
                                          <p:spTgt spid="26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11111E-6 -1.48148E-6 L 0.17136 0.00139 L 0.26945 -0.09259 L 0.4323 -0.11412 L 0.5257 -0.11296 " pathEditMode="relative" ptsTypes="AAAAA">
                                      <p:cBhvr>
                                        <p:cTn id="18" dur="5000" fill="hold"/>
                                        <p:tgtEl>
                                          <p:spTgt spid="271"/>
                                        </p:tgtEl>
                                        <p:attrNameLst>
                                          <p:attrName>ppt_x</p:attrName>
                                          <p:attrName>ppt_y</p:attrName>
                                        </p:attrNameLst>
                                      </p:cBhvr>
                                    </p:animMotion>
                                  </p:childTnLst>
                                  <p:subTnLst>
                                    <p:set>
                                      <p:cBhvr override="childStyle">
                                        <p:cTn dur="1" fill="hold" display="0" masterRel="sameClick" afterEffect="1">
                                          <p:stCondLst>
                                            <p:cond evt="end" delay="0">
                                              <p:tn val="17"/>
                                            </p:cond>
                                          </p:stCondLst>
                                        </p:cTn>
                                        <p:tgtEl>
                                          <p:spTgt spid="27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70"/>
                                        </p:tgtEl>
                                        <p:attrNameLst>
                                          <p:attrName>style.visibility</p:attrName>
                                        </p:attrNameLst>
                                      </p:cBhvr>
                                      <p:to>
                                        <p:strVal val="visible"/>
                                      </p:to>
                                    </p:set>
                                    <p:animEffect transition="in" filter="fade">
                                      <p:cBhvr>
                                        <p:cTn id="23" dur="1000"/>
                                        <p:tgtEl>
                                          <p:spTgt spid="270"/>
                                        </p:tgtEl>
                                      </p:cBhvr>
                                    </p:animEffect>
                                    <p:anim calcmode="lin" valueType="num">
                                      <p:cBhvr>
                                        <p:cTn id="24" dur="1000" fill="hold"/>
                                        <p:tgtEl>
                                          <p:spTgt spid="270"/>
                                        </p:tgtEl>
                                        <p:attrNameLst>
                                          <p:attrName>ppt_x</p:attrName>
                                        </p:attrNameLst>
                                      </p:cBhvr>
                                      <p:tavLst>
                                        <p:tav tm="0">
                                          <p:val>
                                            <p:strVal val="#ppt_x"/>
                                          </p:val>
                                        </p:tav>
                                        <p:tav tm="100000">
                                          <p:val>
                                            <p:strVal val="#ppt_x"/>
                                          </p:val>
                                        </p:tav>
                                      </p:tavLst>
                                    </p:anim>
                                    <p:anim calcmode="lin" valueType="num">
                                      <p:cBhvr>
                                        <p:cTn id="25" dur="1000" fill="hold"/>
                                        <p:tgtEl>
                                          <p:spTgt spid="2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P spid="269" grpId="1" animBg="1"/>
      <p:bldP spid="270" grpId="0" animBg="1"/>
      <p:bldP spid="271" grpId="0" animBg="1"/>
      <p:bldP spid="271" grpId="1" animBg="1"/>
    </p:bld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TotalTime>
  <Words>1784</Words>
  <Application>Microsoft Office PowerPoint</Application>
  <PresentationFormat>On-screen Show (4:3)</PresentationFormat>
  <Paragraphs>133</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Stuyvesant, Amy (LARC-E3)[DEVELOP]</dc:creator>
  <cp:lastModifiedBy>Stuyvesant, Amy (LARC-E3)[DEVELOP]</cp:lastModifiedBy>
  <cp:revision>18</cp:revision>
  <dcterms:modified xsi:type="dcterms:W3CDTF">2015-07-29T19:00:44Z</dcterms:modified>
</cp:coreProperties>
</file>