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25" d="100"/>
          <a:sy n="25" d="100"/>
        </p:scale>
        <p:origin x="2376"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305953" y="10385690"/>
            <a:ext cx="4978724" cy="6004432"/>
          </a:xfrm>
          <a:prstGeom prst="rect">
            <a:avLst/>
          </a:prstGeom>
        </p:spPr>
      </p:pic>
      <p:sp>
        <p:nvSpPr>
          <p:cNvPr id="2" name="Text Placeholder 1"/>
          <p:cNvSpPr>
            <a:spLocks noGrp="1"/>
          </p:cNvSpPr>
          <p:nvPr>
            <p:ph type="body" sz="quarter" idx="13"/>
          </p:nvPr>
        </p:nvSpPr>
        <p:spPr/>
        <p:txBody>
          <a:bodyPr/>
          <a:lstStyle/>
          <a:p>
            <a:r>
              <a:rPr lang="en-US" dirty="0" smtClean="0"/>
              <a:t>Pocatello, Idaho</a:t>
            </a:r>
            <a:endParaRPr lang="en-US" dirty="0"/>
          </a:p>
        </p:txBody>
      </p:sp>
      <p:sp>
        <p:nvSpPr>
          <p:cNvPr id="4" name="Text Placeholder 3"/>
          <p:cNvSpPr>
            <a:spLocks noGrp="1"/>
          </p:cNvSpPr>
          <p:nvPr>
            <p:ph type="body" sz="quarter" idx="11"/>
          </p:nvPr>
        </p:nvSpPr>
        <p:spPr/>
        <p:txBody>
          <a:bodyPr/>
          <a:lstStyle/>
          <a:p>
            <a:r>
              <a:rPr lang="en-US" dirty="0"/>
              <a:t>Juniper Encroachment and Management in the Western U.S Relative to Catastrophic Wildfires</a:t>
            </a:r>
          </a:p>
        </p:txBody>
      </p:sp>
      <p:sp>
        <p:nvSpPr>
          <p:cNvPr id="5" name="Text Placeholder 4"/>
          <p:cNvSpPr>
            <a:spLocks noGrp="1"/>
          </p:cNvSpPr>
          <p:nvPr>
            <p:ph type="body" sz="quarter" idx="10"/>
          </p:nvPr>
        </p:nvSpPr>
        <p:spPr/>
        <p:txBody>
          <a:bodyPr/>
          <a:lstStyle/>
          <a:p>
            <a:r>
              <a:rPr lang="en-US" dirty="0" smtClean="0"/>
              <a:t>Southeast Idaho Disasters</a:t>
            </a:r>
            <a:endParaRPr lang="en-US" dirty="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Bureau of Land Management</a:t>
            </a:r>
          </a:p>
          <a:p>
            <a:r>
              <a:rPr lang="en-US" dirty="0" smtClean="0"/>
              <a:t>Idaho Department of Lands</a:t>
            </a:r>
          </a:p>
          <a:p>
            <a:r>
              <a:rPr lang="en-US" dirty="0" smtClean="0"/>
              <a:t>Idaho Fish and Game</a:t>
            </a:r>
          </a:p>
          <a:p>
            <a:r>
              <a:rPr lang="en-US" dirty="0" smtClean="0"/>
              <a:t>Forest Service</a:t>
            </a:r>
          </a:p>
          <a:p>
            <a:r>
              <a:rPr lang="en-US" dirty="0" smtClean="0"/>
              <a:t>NASA RECOVER</a:t>
            </a:r>
          </a:p>
        </p:txBody>
      </p:sp>
      <p:sp>
        <p:nvSpPr>
          <p:cNvPr id="11" name="Text Placeholder 16"/>
          <p:cNvSpPr txBox="1">
            <a:spLocks/>
          </p:cNvSpPr>
          <p:nvPr/>
        </p:nvSpPr>
        <p:spPr>
          <a:xfrm>
            <a:off x="17446171" y="28555043"/>
            <a:ext cx="9071429"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Keith Weber (ISU), </a:t>
            </a:r>
            <a:r>
              <a:rPr lang="en-US" dirty="0" smtClean="0"/>
              <a:t> Mark </a:t>
            </a:r>
            <a:r>
              <a:rPr lang="en-US" dirty="0"/>
              <a:t>Carroll (GSFC), </a:t>
            </a:r>
            <a:r>
              <a:rPr lang="en-US" dirty="0" smtClean="0"/>
              <a:t> John </a:t>
            </a:r>
            <a:r>
              <a:rPr lang="en-US" dirty="0" err="1" smtClean="0"/>
              <a:t>Schnase</a:t>
            </a:r>
            <a:r>
              <a:rPr lang="en-US" dirty="0" smtClean="0"/>
              <a:t> (</a:t>
            </a:r>
            <a:r>
              <a:rPr lang="en-US" dirty="0"/>
              <a:t>GSFC), Mike Kuyper (BLM</a:t>
            </a:r>
            <a:r>
              <a:rPr lang="en-US" dirty="0" smtClean="0"/>
              <a:t>), Chris Burger (BLM), Chris Colt (FS), Evan </a:t>
            </a:r>
            <a:r>
              <a:rPr lang="en-US" dirty="0" err="1" smtClean="0"/>
              <a:t>DeHamer</a:t>
            </a:r>
            <a:r>
              <a:rPr lang="en-US" dirty="0" smtClean="0"/>
              <a:t> (IFG), Scott Bergen (IFG), </a:t>
            </a:r>
            <a:r>
              <a:rPr lang="en-US" dirty="0"/>
              <a:t>Ryan </a:t>
            </a:r>
            <a:r>
              <a:rPr lang="en-US" dirty="0" err="1"/>
              <a:t>Howerton</a:t>
            </a:r>
            <a:r>
              <a:rPr lang="en-US" dirty="0"/>
              <a:t> (ISU), </a:t>
            </a: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This image show the preliminary results form a </a:t>
            </a:r>
            <a:r>
              <a:rPr lang="en-US" dirty="0" smtClean="0"/>
              <a:t>Classification</a:t>
            </a:r>
          </a:p>
          <a:p>
            <a:r>
              <a:rPr lang="en-US" dirty="0" smtClean="0"/>
              <a:t>Tree Analysis. The map produced displays four</a:t>
            </a:r>
          </a:p>
          <a:p>
            <a:r>
              <a:rPr lang="en-US" dirty="0"/>
              <a:t> </a:t>
            </a:r>
            <a:r>
              <a:rPr lang="en-US" dirty="0" smtClean="0"/>
              <a:t>land cover classes. It highlights areas with </a:t>
            </a:r>
            <a:r>
              <a:rPr lang="en-US" dirty="0" smtClean="0"/>
              <a:t>high </a:t>
            </a:r>
            <a:endParaRPr lang="en-US" dirty="0" smtClean="0"/>
          </a:p>
          <a:p>
            <a:r>
              <a:rPr lang="en-US" dirty="0" smtClean="0"/>
              <a:t>concentrations </a:t>
            </a:r>
            <a:r>
              <a:rPr lang="en-US" dirty="0" smtClean="0"/>
              <a:t>of </a:t>
            </a:r>
            <a:r>
              <a:rPr lang="en-US" i="1" dirty="0" err="1" smtClean="0"/>
              <a:t>Juniperus</a:t>
            </a:r>
            <a:r>
              <a:rPr lang="en-US" i="1" dirty="0" smtClean="0"/>
              <a:t> spp.</a:t>
            </a:r>
            <a:r>
              <a:rPr lang="en-US" dirty="0" smtClean="0"/>
              <a:t> </a:t>
            </a:r>
            <a:endParaRPr lang="en-US" dirty="0" smtClean="0"/>
          </a:p>
        </p:txBody>
      </p:sp>
      <p:sp>
        <p:nvSpPr>
          <p:cNvPr id="12" name="Text Placeholder 16"/>
          <p:cNvSpPr txBox="1">
            <a:spLocks/>
          </p:cNvSpPr>
          <p:nvPr/>
        </p:nvSpPr>
        <p:spPr>
          <a:xfrm>
            <a:off x="18287999" y="2258305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243411"/>
            <a:ext cx="8229600" cy="169319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Juniper Distribution Map</a:t>
            </a:r>
          </a:p>
          <a:p>
            <a:pPr marL="347663" indent="-347663"/>
            <a:r>
              <a:rPr lang="en-US" dirty="0" smtClean="0"/>
              <a:t>Wildfire Risk </a:t>
            </a:r>
            <a:r>
              <a:rPr lang="en-US" dirty="0"/>
              <a:t>A</a:t>
            </a:r>
            <a:r>
              <a:rPr lang="en-US" dirty="0" smtClean="0"/>
              <a:t>ssessment </a:t>
            </a:r>
            <a:r>
              <a:rPr lang="en-US" dirty="0"/>
              <a:t>M</a:t>
            </a:r>
            <a:r>
              <a:rPr lang="en-US" dirty="0" smtClean="0"/>
              <a:t>ap for the Wildland Urban Interface (WUI) based on juniper density. </a:t>
            </a:r>
          </a:p>
          <a:p>
            <a:pPr marL="347663" indent="-347663"/>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538650" y="1081454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323074" y="890480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729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45890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7999" y="216510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Zachary </a:t>
            </a:r>
            <a:r>
              <a:rPr lang="en-US" dirty="0"/>
              <a:t>S</a:t>
            </a:r>
            <a:r>
              <a:rPr lang="en-US" dirty="0" smtClean="0"/>
              <a:t>impson (Project Lead), Jenna </a:t>
            </a:r>
            <a:r>
              <a:rPr lang="en-US" dirty="0" smtClean="0"/>
              <a:t>Williams, </a:t>
            </a:r>
            <a:r>
              <a:rPr lang="en-US" dirty="0" smtClean="0"/>
              <a:t>Sara </a:t>
            </a:r>
            <a:r>
              <a:rPr lang="en-US" dirty="0" smtClean="0"/>
              <a:t>Ramos</a:t>
            </a:r>
          </a:p>
          <a:p>
            <a:r>
              <a:rPr lang="en-US" sz="2400" dirty="0" smtClean="0"/>
              <a:t>Keith Weber (Science Advisor)</a:t>
            </a:r>
            <a:endParaRPr lang="en-US" sz="2400" dirty="0"/>
          </a:p>
        </p:txBody>
      </p: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45174" y="17851214"/>
            <a:ext cx="3424489" cy="2798829"/>
          </a:xfrm>
          <a:prstGeom prst="rect">
            <a:avLst/>
          </a:prstGeom>
        </p:spPr>
      </p:pic>
      <p:pic>
        <p:nvPicPr>
          <p:cNvPr id="14" name="Picture 13"/>
          <p:cNvPicPr>
            <a:picLocks noChangeAspect="1"/>
          </p:cNvPicPr>
          <p:nvPr/>
        </p:nvPicPr>
        <p:blipFill>
          <a:blip r:embed="rId4"/>
          <a:stretch>
            <a:fillRect/>
          </a:stretch>
        </p:blipFill>
        <p:spPr>
          <a:xfrm>
            <a:off x="22345100" y="17856675"/>
            <a:ext cx="3990975" cy="2857500"/>
          </a:xfrm>
          <a:prstGeom prst="rect">
            <a:avLst/>
          </a:prstGeom>
        </p:spPr>
      </p:pic>
      <p:sp>
        <p:nvSpPr>
          <p:cNvPr id="18" name="TextBox 17"/>
          <p:cNvSpPr txBox="1"/>
          <p:nvPr/>
        </p:nvSpPr>
        <p:spPr>
          <a:xfrm>
            <a:off x="22645309" y="20693417"/>
            <a:ext cx="4100891" cy="954107"/>
          </a:xfrm>
          <a:prstGeom prst="rect">
            <a:avLst/>
          </a:prstGeom>
          <a:noFill/>
        </p:spPr>
        <p:txBody>
          <a:bodyPr wrap="square" rtlCol="0">
            <a:spAutoFit/>
          </a:bodyPr>
          <a:lstStyle/>
          <a:p>
            <a:r>
              <a:rPr lang="en-US" sz="2800" dirty="0" smtClean="0">
                <a:solidFill>
                  <a:schemeClr val="bg1">
                    <a:lumMod val="50000"/>
                  </a:schemeClr>
                </a:solidFill>
              </a:rPr>
              <a:t>Artist’s illustration of Landsat 5. Credit: USGS</a:t>
            </a:r>
            <a:endParaRPr lang="en-US" sz="2800" dirty="0">
              <a:solidFill>
                <a:schemeClr val="bg1">
                  <a:lumMod val="50000"/>
                </a:schemeClr>
              </a:solidFill>
            </a:endParaRPr>
          </a:p>
        </p:txBody>
      </p:sp>
      <p:sp>
        <p:nvSpPr>
          <p:cNvPr id="42" name="TextBox 41"/>
          <p:cNvSpPr txBox="1"/>
          <p:nvPr/>
        </p:nvSpPr>
        <p:spPr>
          <a:xfrm>
            <a:off x="18545174" y="20650043"/>
            <a:ext cx="3892700" cy="954107"/>
          </a:xfrm>
          <a:prstGeom prst="rect">
            <a:avLst/>
          </a:prstGeom>
          <a:noFill/>
        </p:spPr>
        <p:txBody>
          <a:bodyPr wrap="square" rtlCol="0">
            <a:spAutoFit/>
          </a:bodyPr>
          <a:lstStyle/>
          <a:p>
            <a:r>
              <a:rPr lang="en-US" sz="2800" dirty="0" smtClean="0">
                <a:solidFill>
                  <a:schemeClr val="bg1">
                    <a:lumMod val="50000"/>
                  </a:schemeClr>
                </a:solidFill>
              </a:rPr>
              <a:t>Landsat 8 Operational Land Imager (OLI) </a:t>
            </a:r>
            <a:endParaRPr lang="en-US" sz="2800" dirty="0">
              <a:solidFill>
                <a:schemeClr val="bg1">
                  <a:lumMod val="50000"/>
                </a:schemeClr>
              </a:solidFill>
            </a:endParaRPr>
          </a:p>
        </p:txBody>
      </p:sp>
      <p:pic>
        <p:nvPicPr>
          <p:cNvPr id="20" name="Picture 19"/>
          <p:cNvPicPr>
            <a:picLocks noChangeAspect="1"/>
          </p:cNvPicPr>
          <p:nvPr/>
        </p:nvPicPr>
        <p:blipFill>
          <a:blip r:embed="rId5"/>
          <a:stretch>
            <a:fillRect/>
          </a:stretch>
        </p:blipFill>
        <p:spPr>
          <a:xfrm>
            <a:off x="14068179" y="28555043"/>
            <a:ext cx="1908213" cy="1639966"/>
          </a:xfrm>
          <a:prstGeom prst="rect">
            <a:avLst/>
          </a:prstGeom>
        </p:spPr>
      </p:pic>
      <p:sp>
        <p:nvSpPr>
          <p:cNvPr id="45" name="Text Placeholder 16"/>
          <p:cNvSpPr txBox="1">
            <a:spLocks/>
          </p:cNvSpPr>
          <p:nvPr/>
        </p:nvSpPr>
        <p:spPr>
          <a:xfrm>
            <a:off x="18492788" y="9675990"/>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Southeast Idaho</a:t>
            </a:r>
          </a:p>
          <a:p>
            <a:pPr marL="347663" indent="-347663"/>
            <a:r>
              <a:rPr lang="en-US" dirty="0" smtClean="0"/>
              <a:t>Landsat WRS-2 Path 39 Row 30</a:t>
            </a:r>
          </a:p>
          <a:p>
            <a:pPr marL="347663" indent="-347663"/>
            <a:r>
              <a:rPr lang="en-US" dirty="0" smtClean="0"/>
              <a:t>Landsat WRS-2 Path 39 Row 31</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81" y="22140880"/>
            <a:ext cx="4875867" cy="5652123"/>
          </a:xfrm>
          <a:prstGeom prst="rect">
            <a:avLst/>
          </a:prstGeom>
        </p:spPr>
      </p:pic>
      <p:grpSp>
        <p:nvGrpSpPr>
          <p:cNvPr id="44" name="Group 43"/>
          <p:cNvGrpSpPr/>
          <p:nvPr/>
        </p:nvGrpSpPr>
        <p:grpSpPr>
          <a:xfrm>
            <a:off x="18647051" y="11394822"/>
            <a:ext cx="3280839" cy="4031746"/>
            <a:chOff x="12719238" y="8072935"/>
            <a:chExt cx="6535062" cy="8114954"/>
          </a:xfrm>
        </p:grpSpPr>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19238" y="8072935"/>
              <a:ext cx="6535062" cy="8097380"/>
            </a:xfrm>
            <a:prstGeom prst="rect">
              <a:avLst/>
            </a:prstGeom>
          </p:spPr>
        </p:pic>
        <p:sp>
          <p:nvSpPr>
            <p:cNvPr id="41" name="Rectangle 40"/>
            <p:cNvSpPr/>
            <p:nvPr/>
          </p:nvSpPr>
          <p:spPr>
            <a:xfrm rot="935163">
              <a:off x="16610420" y="14361394"/>
              <a:ext cx="1299539" cy="1826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14267542" y="14007213"/>
              <a:ext cx="332607" cy="3545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1052831" y="28824406"/>
            <a:ext cx="7722981" cy="4058733"/>
            <a:chOff x="1052831" y="28824406"/>
            <a:chExt cx="7722981" cy="4058733"/>
          </a:xfrm>
        </p:grpSpPr>
        <p:grpSp>
          <p:nvGrpSpPr>
            <p:cNvPr id="62" name="Group 61"/>
            <p:cNvGrpSpPr/>
            <p:nvPr/>
          </p:nvGrpSpPr>
          <p:grpSpPr>
            <a:xfrm>
              <a:off x="1052831" y="28824406"/>
              <a:ext cx="2304348" cy="4058733"/>
              <a:chOff x="1052831" y="28824406"/>
              <a:chExt cx="2304348" cy="4058733"/>
            </a:xfrm>
          </p:grpSpPr>
          <p:sp>
            <p:nvSpPr>
              <p:cNvPr id="9" name="Text Placeholder 16"/>
              <p:cNvSpPr txBox="1">
                <a:spLocks/>
              </p:cNvSpPr>
              <p:nvPr/>
            </p:nvSpPr>
            <p:spPr>
              <a:xfrm>
                <a:off x="1052831" y="32413333"/>
                <a:ext cx="2295959" cy="4698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t>Zachary Simpson</a:t>
                </a:r>
                <a:endParaRPr lang="en-US" sz="2400" dirty="0" smtClean="0"/>
              </a:p>
            </p:txBody>
          </p:sp>
          <p:pic>
            <p:nvPicPr>
              <p:cNvPr id="52" name="Picture 51"/>
              <p:cNvPicPr>
                <a:picLocks noChangeAspect="1"/>
              </p:cNvPicPr>
              <p:nvPr/>
            </p:nvPicPr>
            <p:blipFill>
              <a:blip r:embed="rId8"/>
              <a:stretch>
                <a:fillRect/>
              </a:stretch>
            </p:blipFill>
            <p:spPr>
              <a:xfrm>
                <a:off x="1052831" y="28824406"/>
                <a:ext cx="2304348" cy="3376811"/>
              </a:xfrm>
              <a:prstGeom prst="rect">
                <a:avLst/>
              </a:prstGeom>
            </p:spPr>
          </p:pic>
        </p:grpSp>
        <p:grpSp>
          <p:nvGrpSpPr>
            <p:cNvPr id="61" name="Group 60"/>
            <p:cNvGrpSpPr/>
            <p:nvPr/>
          </p:nvGrpSpPr>
          <p:grpSpPr>
            <a:xfrm>
              <a:off x="6368092" y="28824406"/>
              <a:ext cx="2407720" cy="4057981"/>
              <a:chOff x="3599620" y="28819842"/>
              <a:chExt cx="2407720" cy="4057981"/>
            </a:xfrm>
          </p:grpSpPr>
          <p:pic>
            <p:nvPicPr>
              <p:cNvPr id="51" name="Picture 50"/>
              <p:cNvPicPr>
                <a:picLocks noChangeAspect="1"/>
              </p:cNvPicPr>
              <p:nvPr/>
            </p:nvPicPr>
            <p:blipFill>
              <a:blip r:embed="rId9"/>
              <a:stretch>
                <a:fillRect/>
              </a:stretch>
            </p:blipFill>
            <p:spPr>
              <a:xfrm>
                <a:off x="3599620" y="28819842"/>
                <a:ext cx="2407720" cy="3381375"/>
              </a:xfrm>
              <a:prstGeom prst="rect">
                <a:avLst/>
              </a:prstGeom>
            </p:spPr>
          </p:pic>
          <p:sp>
            <p:nvSpPr>
              <p:cNvPr id="58" name="Text Placeholder 16"/>
              <p:cNvSpPr txBox="1">
                <a:spLocks/>
              </p:cNvSpPr>
              <p:nvPr/>
            </p:nvSpPr>
            <p:spPr>
              <a:xfrm>
                <a:off x="3655500" y="32408017"/>
                <a:ext cx="2295959" cy="4698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t>Jenna Williams</a:t>
                </a:r>
                <a:endParaRPr lang="en-US" sz="2400" dirty="0" smtClean="0"/>
              </a:p>
            </p:txBody>
          </p:sp>
        </p:grpSp>
        <p:grpSp>
          <p:nvGrpSpPr>
            <p:cNvPr id="60" name="Group 59"/>
            <p:cNvGrpSpPr/>
            <p:nvPr/>
          </p:nvGrpSpPr>
          <p:grpSpPr>
            <a:xfrm>
              <a:off x="3610098" y="28825159"/>
              <a:ext cx="2505075" cy="4057980"/>
              <a:chOff x="6249781" y="28819841"/>
              <a:chExt cx="2505075" cy="4057980"/>
            </a:xfrm>
          </p:grpSpPr>
          <p:pic>
            <p:nvPicPr>
              <p:cNvPr id="49" name="Picture 48"/>
              <p:cNvPicPr>
                <a:picLocks noChangeAspect="1"/>
              </p:cNvPicPr>
              <p:nvPr/>
            </p:nvPicPr>
            <p:blipFill>
              <a:blip r:embed="rId10"/>
              <a:stretch>
                <a:fillRect/>
              </a:stretch>
            </p:blipFill>
            <p:spPr>
              <a:xfrm>
                <a:off x="6249781" y="28819841"/>
                <a:ext cx="2505075" cy="3381375"/>
              </a:xfrm>
              <a:prstGeom prst="rect">
                <a:avLst/>
              </a:prstGeom>
            </p:spPr>
          </p:pic>
          <p:sp>
            <p:nvSpPr>
              <p:cNvPr id="59" name="Text Placeholder 16"/>
              <p:cNvSpPr txBox="1">
                <a:spLocks/>
              </p:cNvSpPr>
              <p:nvPr/>
            </p:nvSpPr>
            <p:spPr>
              <a:xfrm>
                <a:off x="6354338" y="32408015"/>
                <a:ext cx="2295959" cy="4698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t>Sara Ramos</a:t>
                </a:r>
                <a:endParaRPr lang="en-US" sz="2400" dirty="0" smtClean="0"/>
              </a:p>
            </p:txBody>
          </p:sp>
        </p:grpSp>
      </p:grpSp>
      <p:grpSp>
        <p:nvGrpSpPr>
          <p:cNvPr id="151" name="Group 150"/>
          <p:cNvGrpSpPr/>
          <p:nvPr/>
        </p:nvGrpSpPr>
        <p:grpSpPr>
          <a:xfrm>
            <a:off x="644579" y="11790789"/>
            <a:ext cx="17470146" cy="2737095"/>
            <a:chOff x="250245" y="13356054"/>
            <a:chExt cx="17699258" cy="2523926"/>
          </a:xfrm>
        </p:grpSpPr>
        <p:grpSp>
          <p:nvGrpSpPr>
            <p:cNvPr id="111" name="Group 110"/>
            <p:cNvGrpSpPr/>
            <p:nvPr/>
          </p:nvGrpSpPr>
          <p:grpSpPr>
            <a:xfrm>
              <a:off x="250245" y="13391713"/>
              <a:ext cx="2460809" cy="2106702"/>
              <a:chOff x="249305" y="13559269"/>
              <a:chExt cx="2460809" cy="2106702"/>
            </a:xfrm>
          </p:grpSpPr>
          <p:sp>
            <p:nvSpPr>
              <p:cNvPr id="3" name="Rounded Rectangle 2"/>
              <p:cNvSpPr/>
              <p:nvPr/>
            </p:nvSpPr>
            <p:spPr>
              <a:xfrm>
                <a:off x="249305" y="13559269"/>
                <a:ext cx="2460809"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Rounded Rectangle 32"/>
              <p:cNvSpPr/>
              <p:nvPr/>
            </p:nvSpPr>
            <p:spPr>
              <a:xfrm>
                <a:off x="249305" y="14827884"/>
                <a:ext cx="2460809"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7" name="TextBox 16"/>
              <p:cNvSpPr txBox="1"/>
              <p:nvPr/>
            </p:nvSpPr>
            <p:spPr>
              <a:xfrm>
                <a:off x="611284" y="13723649"/>
                <a:ext cx="1760202" cy="507831"/>
              </a:xfrm>
              <a:prstGeom prst="rect">
                <a:avLst/>
              </a:prstGeom>
              <a:noFill/>
            </p:spPr>
            <p:txBody>
              <a:bodyPr wrap="none" rtlCol="0">
                <a:spAutoFit/>
              </a:bodyPr>
              <a:lstStyle/>
              <a:p>
                <a:r>
                  <a:rPr lang="en-US" sz="2700" dirty="0" smtClean="0"/>
                  <a:t>2013 NAIP</a:t>
                </a:r>
                <a:endParaRPr lang="en-US" sz="2700" dirty="0"/>
              </a:p>
            </p:txBody>
          </p:sp>
          <p:sp>
            <p:nvSpPr>
              <p:cNvPr id="37" name="TextBox 36"/>
              <p:cNvSpPr txBox="1"/>
              <p:nvPr/>
            </p:nvSpPr>
            <p:spPr>
              <a:xfrm>
                <a:off x="611284" y="14985551"/>
                <a:ext cx="1763061" cy="507831"/>
              </a:xfrm>
              <a:prstGeom prst="rect">
                <a:avLst/>
              </a:prstGeom>
              <a:noFill/>
            </p:spPr>
            <p:txBody>
              <a:bodyPr wrap="none" rtlCol="0">
                <a:spAutoFit/>
              </a:bodyPr>
              <a:lstStyle/>
              <a:p>
                <a:r>
                  <a:rPr lang="en-US" sz="2700" dirty="0" smtClean="0"/>
                  <a:t>2014 RSAC</a:t>
                </a:r>
                <a:endParaRPr lang="en-US" sz="2700" dirty="0"/>
              </a:p>
            </p:txBody>
          </p:sp>
        </p:grpSp>
        <p:grpSp>
          <p:nvGrpSpPr>
            <p:cNvPr id="110" name="Group 109"/>
            <p:cNvGrpSpPr/>
            <p:nvPr/>
          </p:nvGrpSpPr>
          <p:grpSpPr>
            <a:xfrm>
              <a:off x="3312478" y="14076892"/>
              <a:ext cx="2943147" cy="838087"/>
              <a:chOff x="3312478" y="14076892"/>
              <a:chExt cx="2943147" cy="838087"/>
            </a:xfrm>
          </p:grpSpPr>
          <p:sp>
            <p:nvSpPr>
              <p:cNvPr id="34" name="Rounded Rectangle 33"/>
              <p:cNvSpPr/>
              <p:nvPr/>
            </p:nvSpPr>
            <p:spPr>
              <a:xfrm>
                <a:off x="3312478" y="14076892"/>
                <a:ext cx="2904483"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TextBox 37"/>
              <p:cNvSpPr txBox="1"/>
              <p:nvPr/>
            </p:nvSpPr>
            <p:spPr>
              <a:xfrm>
                <a:off x="3455147" y="14217780"/>
                <a:ext cx="2800478" cy="507831"/>
              </a:xfrm>
              <a:prstGeom prst="rect">
                <a:avLst/>
              </a:prstGeom>
              <a:noFill/>
            </p:spPr>
            <p:txBody>
              <a:bodyPr wrap="none" rtlCol="0">
                <a:spAutoFit/>
              </a:bodyPr>
              <a:lstStyle/>
              <a:p>
                <a:r>
                  <a:rPr lang="en-US" sz="2700" dirty="0" smtClean="0"/>
                  <a:t>Point Classification</a:t>
                </a:r>
                <a:endParaRPr lang="en-US" sz="2700" dirty="0"/>
              </a:p>
            </p:txBody>
          </p:sp>
        </p:grpSp>
        <p:grpSp>
          <p:nvGrpSpPr>
            <p:cNvPr id="140" name="Group 139"/>
            <p:cNvGrpSpPr/>
            <p:nvPr/>
          </p:nvGrpSpPr>
          <p:grpSpPr>
            <a:xfrm>
              <a:off x="6914909" y="14660328"/>
              <a:ext cx="5989859" cy="1219652"/>
              <a:chOff x="6861398" y="14761455"/>
              <a:chExt cx="5989859" cy="1219652"/>
            </a:xfrm>
          </p:grpSpPr>
          <p:sp>
            <p:nvSpPr>
              <p:cNvPr id="64" name="Rounded Rectangle 63"/>
              <p:cNvSpPr/>
              <p:nvPr/>
            </p:nvSpPr>
            <p:spPr>
              <a:xfrm>
                <a:off x="6861398" y="14766766"/>
                <a:ext cx="2904482"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5" name="TextBox 64"/>
              <p:cNvSpPr txBox="1"/>
              <p:nvPr/>
            </p:nvSpPr>
            <p:spPr>
              <a:xfrm>
                <a:off x="7554839" y="14906741"/>
                <a:ext cx="1510183" cy="507831"/>
              </a:xfrm>
              <a:prstGeom prst="rect">
                <a:avLst/>
              </a:prstGeom>
              <a:noFill/>
            </p:spPr>
            <p:txBody>
              <a:bodyPr wrap="none" rtlCol="0">
                <a:spAutoFit/>
              </a:bodyPr>
              <a:lstStyle/>
              <a:p>
                <a:r>
                  <a:rPr lang="en-US" sz="2700" dirty="0" smtClean="0"/>
                  <a:t>Landsat </a:t>
                </a:r>
                <a:r>
                  <a:rPr lang="en-US" sz="2700" dirty="0" smtClean="0"/>
                  <a:t>7</a:t>
                </a:r>
                <a:endParaRPr lang="en-US" sz="2700" dirty="0"/>
              </a:p>
            </p:txBody>
          </p:sp>
          <p:grpSp>
            <p:nvGrpSpPr>
              <p:cNvPr id="89" name="Group 88"/>
              <p:cNvGrpSpPr/>
              <p:nvPr/>
            </p:nvGrpSpPr>
            <p:grpSpPr>
              <a:xfrm>
                <a:off x="10390448" y="14761455"/>
                <a:ext cx="2460809" cy="1219652"/>
                <a:chOff x="13868149" y="15300458"/>
                <a:chExt cx="2871216" cy="1330708"/>
              </a:xfrm>
            </p:grpSpPr>
            <p:sp>
              <p:nvSpPr>
                <p:cNvPr id="86" name="Rounded Rectangle 85"/>
                <p:cNvSpPr/>
                <p:nvPr/>
              </p:nvSpPr>
              <p:spPr>
                <a:xfrm>
                  <a:off x="13868149" y="15300458"/>
                  <a:ext cx="2871216" cy="914400"/>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7" name="TextBox 86"/>
                <p:cNvSpPr txBox="1"/>
                <p:nvPr/>
              </p:nvSpPr>
              <p:spPr>
                <a:xfrm>
                  <a:off x="13906768" y="15321540"/>
                  <a:ext cx="2815189" cy="1309626"/>
                </a:xfrm>
                <a:prstGeom prst="rect">
                  <a:avLst/>
                </a:prstGeom>
                <a:noFill/>
              </p:spPr>
              <p:txBody>
                <a:bodyPr wrap="square" rtlCol="0">
                  <a:spAutoFit/>
                </a:bodyPr>
                <a:lstStyle/>
                <a:p>
                  <a:pPr algn="ctr"/>
                  <a:r>
                    <a:rPr lang="en-US" sz="2400" dirty="0" smtClean="0"/>
                    <a:t>2009 </a:t>
                  </a:r>
                  <a:r>
                    <a:rPr lang="en-US" sz="2400" dirty="0"/>
                    <a:t>Juniper Density map</a:t>
                  </a:r>
                </a:p>
                <a:p>
                  <a:endParaRPr lang="en-US" sz="2400" dirty="0"/>
                </a:p>
              </p:txBody>
            </p:sp>
          </p:grpSp>
          <p:cxnSp>
            <p:nvCxnSpPr>
              <p:cNvPr id="102" name="Straight Arrow Connector 101"/>
              <p:cNvCxnSpPr/>
              <p:nvPr/>
            </p:nvCxnSpPr>
            <p:spPr>
              <a:xfrm>
                <a:off x="9766348" y="15164248"/>
                <a:ext cx="640650" cy="5454"/>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15081696" y="14774474"/>
              <a:ext cx="2867807" cy="838087"/>
              <a:chOff x="14276878" y="16166202"/>
              <a:chExt cx="2867807" cy="838087"/>
            </a:xfrm>
          </p:grpSpPr>
          <p:sp>
            <p:nvSpPr>
              <p:cNvPr id="105" name="Rounded Rectangle 104"/>
              <p:cNvSpPr/>
              <p:nvPr/>
            </p:nvSpPr>
            <p:spPr>
              <a:xfrm>
                <a:off x="14276878" y="16166202"/>
                <a:ext cx="2867807"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7" name="TextBox 106"/>
              <p:cNvSpPr txBox="1"/>
              <p:nvPr/>
            </p:nvSpPr>
            <p:spPr>
              <a:xfrm>
                <a:off x="14600541" y="16358124"/>
                <a:ext cx="2220480" cy="507831"/>
              </a:xfrm>
              <a:prstGeom prst="rect">
                <a:avLst/>
              </a:prstGeom>
              <a:noFill/>
            </p:spPr>
            <p:txBody>
              <a:bodyPr wrap="none" rtlCol="0">
                <a:spAutoFit/>
              </a:bodyPr>
              <a:lstStyle/>
              <a:p>
                <a:r>
                  <a:rPr lang="en-US" sz="2700" dirty="0" smtClean="0"/>
                  <a:t>WUI Risk Map</a:t>
                </a:r>
                <a:endParaRPr lang="en-US" sz="2700" dirty="0"/>
              </a:p>
            </p:txBody>
          </p:sp>
        </p:grpSp>
        <p:grpSp>
          <p:nvGrpSpPr>
            <p:cNvPr id="141" name="Group 140"/>
            <p:cNvGrpSpPr/>
            <p:nvPr/>
          </p:nvGrpSpPr>
          <p:grpSpPr>
            <a:xfrm>
              <a:off x="6917613" y="13356054"/>
              <a:ext cx="9493062" cy="876162"/>
              <a:chOff x="6845315" y="13521915"/>
              <a:chExt cx="9493062" cy="876162"/>
            </a:xfrm>
          </p:grpSpPr>
          <p:sp>
            <p:nvSpPr>
              <p:cNvPr id="35" name="Rounded Rectangle 34"/>
              <p:cNvSpPr/>
              <p:nvPr/>
            </p:nvSpPr>
            <p:spPr>
              <a:xfrm>
                <a:off x="6845315" y="13521915"/>
                <a:ext cx="2904482"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TextBox 38"/>
              <p:cNvSpPr txBox="1"/>
              <p:nvPr/>
            </p:nvSpPr>
            <p:spPr>
              <a:xfrm>
                <a:off x="7601627" y="13678428"/>
                <a:ext cx="1510183" cy="507831"/>
              </a:xfrm>
              <a:prstGeom prst="rect">
                <a:avLst/>
              </a:prstGeom>
              <a:noFill/>
            </p:spPr>
            <p:txBody>
              <a:bodyPr wrap="none" rtlCol="0">
                <a:spAutoFit/>
              </a:bodyPr>
              <a:lstStyle/>
              <a:p>
                <a:r>
                  <a:rPr lang="en-US" sz="2700" dirty="0" smtClean="0"/>
                  <a:t>Landsat 8</a:t>
                </a:r>
                <a:endParaRPr lang="en-US" sz="2700" dirty="0"/>
              </a:p>
            </p:txBody>
          </p:sp>
          <p:grpSp>
            <p:nvGrpSpPr>
              <p:cNvPr id="90" name="Group 89"/>
              <p:cNvGrpSpPr/>
              <p:nvPr/>
            </p:nvGrpSpPr>
            <p:grpSpPr>
              <a:xfrm>
                <a:off x="10390448" y="13527380"/>
                <a:ext cx="2460809" cy="870697"/>
                <a:chOff x="13868149" y="13871564"/>
                <a:chExt cx="2871216" cy="949979"/>
              </a:xfrm>
            </p:grpSpPr>
            <p:sp>
              <p:nvSpPr>
                <p:cNvPr id="36" name="Rounded Rectangle 35"/>
                <p:cNvSpPr/>
                <p:nvPr/>
              </p:nvSpPr>
              <p:spPr>
                <a:xfrm>
                  <a:off x="13868149" y="13871564"/>
                  <a:ext cx="2871216" cy="914400"/>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8" name="TextBox 87"/>
                <p:cNvSpPr txBox="1"/>
                <p:nvPr/>
              </p:nvSpPr>
              <p:spPr>
                <a:xfrm>
                  <a:off x="13908606" y="13914879"/>
                  <a:ext cx="2677152" cy="906664"/>
                </a:xfrm>
                <a:prstGeom prst="rect">
                  <a:avLst/>
                </a:prstGeom>
                <a:noFill/>
              </p:spPr>
              <p:txBody>
                <a:bodyPr wrap="square" rtlCol="0">
                  <a:spAutoFit/>
                </a:bodyPr>
                <a:lstStyle/>
                <a:p>
                  <a:pPr algn="ctr"/>
                  <a:r>
                    <a:rPr lang="en-US" sz="2400" dirty="0" smtClean="0"/>
                    <a:t>2015 Juniper Density map</a:t>
                  </a:r>
                  <a:endParaRPr lang="en-US" sz="2400" dirty="0"/>
                </a:p>
              </p:txBody>
            </p:sp>
          </p:grpSp>
          <p:cxnSp>
            <p:nvCxnSpPr>
              <p:cNvPr id="100" name="Straight Arrow Connector 99"/>
              <p:cNvCxnSpPr>
                <a:stCxn id="35" idx="3"/>
                <a:endCxn id="36" idx="1"/>
              </p:cNvCxnSpPr>
              <p:nvPr/>
            </p:nvCxnSpPr>
            <p:spPr>
              <a:xfrm>
                <a:off x="9749798" y="13940964"/>
                <a:ext cx="640650" cy="5454"/>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13470570" y="13539874"/>
                <a:ext cx="2867807" cy="838087"/>
                <a:chOff x="13985963" y="13616143"/>
                <a:chExt cx="2867807" cy="838087"/>
              </a:xfrm>
            </p:grpSpPr>
            <p:sp>
              <p:nvSpPr>
                <p:cNvPr id="104" name="Rounded Rectangle 103"/>
                <p:cNvSpPr/>
                <p:nvPr/>
              </p:nvSpPr>
              <p:spPr>
                <a:xfrm>
                  <a:off x="13985963" y="13616143"/>
                  <a:ext cx="2867807"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6" name="TextBox 105"/>
                <p:cNvSpPr txBox="1"/>
                <p:nvPr/>
              </p:nvSpPr>
              <p:spPr>
                <a:xfrm>
                  <a:off x="14162312" y="13814190"/>
                  <a:ext cx="2637260" cy="507831"/>
                </a:xfrm>
                <a:prstGeom prst="rect">
                  <a:avLst/>
                </a:prstGeom>
                <a:noFill/>
              </p:spPr>
              <p:txBody>
                <a:bodyPr wrap="none" rtlCol="0">
                  <a:spAutoFit/>
                </a:bodyPr>
                <a:lstStyle/>
                <a:p>
                  <a:r>
                    <a:rPr lang="en-US" sz="2700" dirty="0" smtClean="0"/>
                    <a:t>2010 Census Data</a:t>
                  </a:r>
                  <a:endParaRPr lang="en-US" sz="2700" dirty="0"/>
                </a:p>
              </p:txBody>
            </p:sp>
          </p:grpSp>
          <p:cxnSp>
            <p:nvCxnSpPr>
              <p:cNvPr id="116" name="Straight Arrow Connector 115"/>
              <p:cNvCxnSpPr>
                <a:stCxn id="36" idx="3"/>
                <a:endCxn id="104" idx="1"/>
              </p:cNvCxnSpPr>
              <p:nvPr/>
            </p:nvCxnSpPr>
            <p:spPr>
              <a:xfrm>
                <a:off x="12851257" y="13946419"/>
                <a:ext cx="619313" cy="12499"/>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9" name="Elbow Connector 118"/>
            <p:cNvCxnSpPr>
              <a:stCxn id="104" idx="3"/>
              <a:endCxn id="105" idx="0"/>
            </p:cNvCxnSpPr>
            <p:nvPr/>
          </p:nvCxnSpPr>
          <p:spPr>
            <a:xfrm>
              <a:off x="16410675" y="13793057"/>
              <a:ext cx="104925" cy="981417"/>
            </a:xfrm>
            <a:prstGeom prst="bentConnector2">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3" idx="3"/>
              <a:endCxn id="33" idx="3"/>
            </p:cNvCxnSpPr>
            <p:nvPr/>
          </p:nvCxnSpPr>
          <p:spPr>
            <a:xfrm>
              <a:off x="2711054" y="13810757"/>
              <a:ext cx="12700" cy="1268615"/>
            </a:xfrm>
            <a:prstGeom prst="bentConnector3">
              <a:avLst>
                <a:gd name="adj1" fmla="val 180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endCxn id="34" idx="1"/>
            </p:cNvCxnSpPr>
            <p:nvPr/>
          </p:nvCxnSpPr>
          <p:spPr>
            <a:xfrm>
              <a:off x="2931900" y="14495935"/>
              <a:ext cx="380578"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Elbow Connector 142"/>
            <p:cNvCxnSpPr>
              <a:stCxn id="38" idx="3"/>
              <a:endCxn id="64" idx="1"/>
            </p:cNvCxnSpPr>
            <p:nvPr/>
          </p:nvCxnSpPr>
          <p:spPr>
            <a:xfrm>
              <a:off x="6255625" y="14471696"/>
              <a:ext cx="659284" cy="612987"/>
            </a:xfrm>
            <a:prstGeom prst="bentConnector3">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38" idx="3"/>
              <a:endCxn id="35" idx="1"/>
            </p:cNvCxnSpPr>
            <p:nvPr/>
          </p:nvCxnSpPr>
          <p:spPr>
            <a:xfrm flipV="1">
              <a:off x="6255625" y="13775098"/>
              <a:ext cx="661988" cy="696598"/>
            </a:xfrm>
            <a:prstGeom prst="bentConnector3">
              <a:avLst>
                <a:gd name="adj1" fmla="val 50000"/>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54" name="Text Placeholder 16"/>
          <p:cNvSpPr txBox="1">
            <a:spLocks/>
          </p:cNvSpPr>
          <p:nvPr/>
        </p:nvSpPr>
        <p:spPr>
          <a:xfrm>
            <a:off x="580113" y="14681806"/>
            <a:ext cx="16916400" cy="522294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This project analyzed four </a:t>
            </a:r>
            <a:r>
              <a:rPr lang="en-US" sz="2400" dirty="0"/>
              <a:t>classes of land </a:t>
            </a:r>
            <a:r>
              <a:rPr lang="en-US" sz="2400" dirty="0" smtClean="0"/>
              <a:t>cover: </a:t>
            </a:r>
            <a:r>
              <a:rPr lang="en-US" sz="2400" dirty="0"/>
              <a:t>bare ground, juniper mix, mixed forest and </a:t>
            </a:r>
            <a:r>
              <a:rPr lang="en-US" sz="2400" dirty="0" smtClean="0"/>
              <a:t>sagebrush/herbaceous. Points </a:t>
            </a:r>
            <a:r>
              <a:rPr lang="en-US" sz="2400" dirty="0"/>
              <a:t>were digitized using 2013 NAIP (National Agriculture Imagery Program) imagery and correlated with 2014 Caribou-</a:t>
            </a:r>
            <a:r>
              <a:rPr lang="en-US" sz="2400" dirty="0" err="1"/>
              <a:t>Targhee</a:t>
            </a:r>
            <a:r>
              <a:rPr lang="en-US" sz="2400" dirty="0"/>
              <a:t> National Forest mid-level vegetation data from the US Forest Service Remote Sensing Application Center RSAC to correctly identify species type. The data consisted of 1,111 classification sites in total: 201 bare ground, 224 juniper mix, 433 mixed forest, and 253 sagebrush/ herbaceous</a:t>
            </a:r>
            <a:r>
              <a:rPr lang="en-US" sz="2400" dirty="0" smtClean="0"/>
              <a:t>.</a:t>
            </a:r>
          </a:p>
          <a:p>
            <a:r>
              <a:rPr lang="en-US" sz="2400" dirty="0"/>
              <a:t>Landsat </a:t>
            </a:r>
            <a:r>
              <a:rPr lang="en-US" sz="2400" dirty="0" smtClean="0"/>
              <a:t>7 and Landsat 8 (path 39 row 30 and path 39 row 30) images for September in 2015 and 2009 were mosaicked together and corrected for </a:t>
            </a:r>
            <a:r>
              <a:rPr lang="en-US" sz="2400" dirty="0"/>
              <a:t>atmospheric effects </a:t>
            </a:r>
            <a:r>
              <a:rPr lang="en-US" sz="2400" dirty="0" smtClean="0"/>
              <a:t>using </a:t>
            </a:r>
            <a:r>
              <a:rPr lang="en-US" sz="2400" dirty="0"/>
              <a:t>the </a:t>
            </a:r>
            <a:r>
              <a:rPr lang="en-US" sz="2400" i="1" dirty="0"/>
              <a:t>Cos</a:t>
            </a:r>
            <a:r>
              <a:rPr lang="en-US" sz="2400" dirty="0"/>
              <a:t>(t) </a:t>
            </a:r>
            <a:r>
              <a:rPr lang="en-US" sz="2400" dirty="0" smtClean="0"/>
              <a:t>model. Calculations </a:t>
            </a:r>
            <a:r>
              <a:rPr lang="en-US" sz="2400" dirty="0"/>
              <a:t>to derive surface reflectance from multispectral bands were computed using the </a:t>
            </a:r>
            <a:r>
              <a:rPr lang="en-US" sz="2400" dirty="0"/>
              <a:t>IDRISI </a:t>
            </a:r>
            <a:r>
              <a:rPr lang="en-US" sz="2400" dirty="0" err="1" smtClean="0"/>
              <a:t>TerrSet</a:t>
            </a:r>
            <a:r>
              <a:rPr lang="en-US" sz="2400" dirty="0" smtClean="0"/>
              <a:t> Landsat </a:t>
            </a:r>
            <a:r>
              <a:rPr lang="en-US" sz="2400" dirty="0"/>
              <a:t>archive import module. </a:t>
            </a:r>
            <a:endParaRPr lang="en-US" sz="2400" dirty="0" smtClean="0"/>
          </a:p>
          <a:p>
            <a:r>
              <a:rPr lang="en-US" sz="2400" dirty="0" smtClean="0"/>
              <a:t>Combining Landsat imagery and the land cover classes a </a:t>
            </a:r>
            <a:r>
              <a:rPr lang="en-US" sz="2400" dirty="0"/>
              <a:t>classification tree (CT) analysis of these </a:t>
            </a:r>
            <a:r>
              <a:rPr lang="en-US" sz="2400" dirty="0" smtClean="0"/>
              <a:t>data was preformed. Classification tree was used </a:t>
            </a:r>
            <a:r>
              <a:rPr lang="en-US" sz="2400" dirty="0"/>
              <a:t>because it is a non- parametric data driven analysis allowing for the </a:t>
            </a:r>
            <a:r>
              <a:rPr lang="en-US" sz="2400" dirty="0"/>
              <a:t>development of a decision tree training and model validation of this data set </a:t>
            </a:r>
            <a:r>
              <a:rPr lang="en-US" sz="2400" dirty="0" smtClean="0"/>
              <a:t>(</a:t>
            </a:r>
            <a:r>
              <a:rPr lang="en-US" sz="2400" dirty="0"/>
              <a:t>Miller &amp; Franklin, 2002). These sites were randomly divided up into a 60% training sites that were used to build the model and 40% test sites that were used to assess the accuracy of the model</a:t>
            </a:r>
            <a:r>
              <a:rPr lang="en-US" sz="2400" dirty="0" smtClean="0"/>
              <a:t>.</a:t>
            </a:r>
            <a:r>
              <a:rPr lang="en-US" sz="2400" dirty="0"/>
              <a:t> </a:t>
            </a:r>
          </a:p>
          <a:p>
            <a:r>
              <a:rPr lang="en-US" sz="2400" dirty="0" smtClean="0"/>
              <a:t>Census data from 2010 was used to identify housing units in combination with the 2015 juniper distribution map a wildfire risk map was created to show areas that are at a greater risk to wildfire outbreak.</a:t>
            </a:r>
            <a:endParaRPr lang="en-US" sz="2400" dirty="0"/>
          </a:p>
          <a:p>
            <a:endParaRPr lang="en-US" sz="2400" dirty="0"/>
          </a:p>
        </p:txBody>
      </p:sp>
      <p:grpSp>
        <p:nvGrpSpPr>
          <p:cNvPr id="161" name="Group 160"/>
          <p:cNvGrpSpPr/>
          <p:nvPr/>
        </p:nvGrpSpPr>
        <p:grpSpPr>
          <a:xfrm>
            <a:off x="11415805" y="25164102"/>
            <a:ext cx="3804168" cy="2033048"/>
            <a:chOff x="7763971" y="21950517"/>
            <a:chExt cx="3804168" cy="2033048"/>
          </a:xfrm>
        </p:grpSpPr>
        <p:pic>
          <p:nvPicPr>
            <p:cNvPr id="155" name="Picture 154"/>
            <p:cNvPicPr>
              <a:picLocks noChangeAspect="1"/>
            </p:cNvPicPr>
            <p:nvPr/>
          </p:nvPicPr>
          <p:blipFill>
            <a:blip r:embed="rId11"/>
            <a:stretch>
              <a:fillRect/>
            </a:stretch>
          </p:blipFill>
          <p:spPr>
            <a:xfrm>
              <a:off x="7800585" y="22372312"/>
              <a:ext cx="676275" cy="1600200"/>
            </a:xfrm>
            <a:prstGeom prst="rect">
              <a:avLst/>
            </a:prstGeom>
          </p:spPr>
        </p:pic>
        <p:sp>
          <p:nvSpPr>
            <p:cNvPr id="156" name="TextBox 155"/>
            <p:cNvSpPr txBox="1"/>
            <p:nvPr/>
          </p:nvSpPr>
          <p:spPr>
            <a:xfrm>
              <a:off x="8573730" y="22339138"/>
              <a:ext cx="2994409" cy="461665"/>
            </a:xfrm>
            <a:prstGeom prst="rect">
              <a:avLst/>
            </a:prstGeom>
            <a:noFill/>
          </p:spPr>
          <p:txBody>
            <a:bodyPr wrap="none" rtlCol="0">
              <a:spAutoFit/>
            </a:bodyPr>
            <a:lstStyle/>
            <a:p>
              <a:r>
                <a:rPr lang="en-US" sz="2400" dirty="0" smtClean="0"/>
                <a:t>Agriculture/Grasslands</a:t>
              </a:r>
              <a:endParaRPr lang="en-US" sz="2400" dirty="0"/>
            </a:p>
          </p:txBody>
        </p:sp>
        <p:sp>
          <p:nvSpPr>
            <p:cNvPr id="157" name="TextBox 156"/>
            <p:cNvSpPr txBox="1"/>
            <p:nvPr/>
          </p:nvSpPr>
          <p:spPr>
            <a:xfrm>
              <a:off x="8552392" y="22742973"/>
              <a:ext cx="1417568" cy="461665"/>
            </a:xfrm>
            <a:prstGeom prst="rect">
              <a:avLst/>
            </a:prstGeom>
            <a:noFill/>
          </p:spPr>
          <p:txBody>
            <a:bodyPr wrap="none" rtlCol="0">
              <a:spAutoFit/>
            </a:bodyPr>
            <a:lstStyle/>
            <a:p>
              <a:r>
                <a:rPr lang="en-US" sz="2400" dirty="0" smtClean="0"/>
                <a:t>Sagebrush</a:t>
              </a:r>
              <a:endParaRPr lang="en-US" sz="2400" dirty="0"/>
            </a:p>
          </p:txBody>
        </p:sp>
        <p:sp>
          <p:nvSpPr>
            <p:cNvPr id="158" name="TextBox 157"/>
            <p:cNvSpPr txBox="1"/>
            <p:nvPr/>
          </p:nvSpPr>
          <p:spPr>
            <a:xfrm>
              <a:off x="8552392" y="23144301"/>
              <a:ext cx="1045799" cy="461665"/>
            </a:xfrm>
            <a:prstGeom prst="rect">
              <a:avLst/>
            </a:prstGeom>
            <a:noFill/>
          </p:spPr>
          <p:txBody>
            <a:bodyPr wrap="none" rtlCol="0">
              <a:spAutoFit/>
            </a:bodyPr>
            <a:lstStyle/>
            <a:p>
              <a:r>
                <a:rPr lang="en-US" sz="2400" dirty="0" smtClean="0"/>
                <a:t>Juniper</a:t>
              </a:r>
              <a:endParaRPr lang="en-US" sz="2400" dirty="0"/>
            </a:p>
          </p:txBody>
        </p:sp>
        <p:sp>
          <p:nvSpPr>
            <p:cNvPr id="159" name="TextBox 158"/>
            <p:cNvSpPr txBox="1"/>
            <p:nvPr/>
          </p:nvSpPr>
          <p:spPr>
            <a:xfrm>
              <a:off x="8531402" y="23521900"/>
              <a:ext cx="1765227" cy="461665"/>
            </a:xfrm>
            <a:prstGeom prst="rect">
              <a:avLst/>
            </a:prstGeom>
            <a:noFill/>
          </p:spPr>
          <p:txBody>
            <a:bodyPr wrap="none" rtlCol="0">
              <a:spAutoFit/>
            </a:bodyPr>
            <a:lstStyle/>
            <a:p>
              <a:r>
                <a:rPr lang="en-US" sz="2400" dirty="0" smtClean="0"/>
                <a:t>Bare Ground</a:t>
              </a:r>
              <a:endParaRPr lang="en-US" sz="2400" dirty="0"/>
            </a:p>
          </p:txBody>
        </p:sp>
        <p:sp>
          <p:nvSpPr>
            <p:cNvPr id="160" name="TextBox 159"/>
            <p:cNvSpPr txBox="1"/>
            <p:nvPr/>
          </p:nvSpPr>
          <p:spPr>
            <a:xfrm>
              <a:off x="7763971" y="21950517"/>
              <a:ext cx="1693797" cy="461665"/>
            </a:xfrm>
            <a:prstGeom prst="rect">
              <a:avLst/>
            </a:prstGeom>
            <a:noFill/>
          </p:spPr>
          <p:txBody>
            <a:bodyPr wrap="none" rtlCol="0">
              <a:spAutoFit/>
            </a:bodyPr>
            <a:lstStyle/>
            <a:p>
              <a:r>
                <a:rPr lang="en-US" sz="2400" b="1" dirty="0" smtClean="0"/>
                <a:t>Land Cover</a:t>
              </a:r>
              <a:endParaRPr lang="en-US" sz="2400" b="1" dirty="0"/>
            </a:p>
          </p:txBody>
        </p:sp>
      </p:gr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1915</TotalTime>
  <Words>550</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Jenna Williams</cp:lastModifiedBy>
  <cp:revision>106</cp:revision>
  <dcterms:created xsi:type="dcterms:W3CDTF">2015-06-02T14:58:58Z</dcterms:created>
  <dcterms:modified xsi:type="dcterms:W3CDTF">2015-10-16T00:13:42Z</dcterms:modified>
</cp:coreProperties>
</file>