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4"/>
  </p:handoutMasterIdLst>
  <p:sldIdLst>
    <p:sldId id="256" r:id="rId2"/>
    <p:sldId id="257" r:id="rId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8" autoAdjust="0"/>
    <p:restoredTop sz="96256" autoAdjust="0"/>
  </p:normalViewPr>
  <p:slideViewPr>
    <p:cSldViewPr>
      <p:cViewPr varScale="1">
        <p:scale>
          <a:sx n="113" d="100"/>
          <a:sy n="113" d="100"/>
        </p:scale>
        <p:origin x="13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3038161" cy="46514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defTabSz="931871">
              <a:defRPr sz="1200">
                <a:ea typeface="ＭＳ Ｐゴシック" pitchFamily="-109" charset="-128"/>
              </a:defRPr>
            </a:lvl1pPr>
          </a:lstStyle>
          <a:p>
            <a:pPr>
              <a:defRPr/>
            </a:pPr>
            <a:endParaRPr lang="en-US"/>
          </a:p>
        </p:txBody>
      </p:sp>
      <p:sp>
        <p:nvSpPr>
          <p:cNvPr id="7171" name="Rectangle 3"/>
          <p:cNvSpPr>
            <a:spLocks noGrp="1" noChangeArrowheads="1"/>
          </p:cNvSpPr>
          <p:nvPr>
            <p:ph type="dt" sz="quarter" idx="1"/>
          </p:nvPr>
        </p:nvSpPr>
        <p:spPr bwMode="auto">
          <a:xfrm>
            <a:off x="3972240" y="1"/>
            <a:ext cx="3038160" cy="46514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871">
              <a:defRPr sz="1200">
                <a:ea typeface="ＭＳ Ｐゴシック" pitchFamily="-109" charset="-128"/>
              </a:defRPr>
            </a:lvl1pPr>
          </a:lstStyle>
          <a:p>
            <a:pPr>
              <a:defRPr/>
            </a:pPr>
            <a:endParaRPr lang="en-US"/>
          </a:p>
        </p:txBody>
      </p:sp>
      <p:sp>
        <p:nvSpPr>
          <p:cNvPr id="7172" name="Rectangle 4"/>
          <p:cNvSpPr>
            <a:spLocks noGrp="1" noChangeArrowheads="1"/>
          </p:cNvSpPr>
          <p:nvPr>
            <p:ph type="ftr" sz="quarter" idx="2"/>
          </p:nvPr>
        </p:nvSpPr>
        <p:spPr bwMode="auto">
          <a:xfrm>
            <a:off x="0" y="8831261"/>
            <a:ext cx="3038161" cy="465139"/>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defTabSz="931871">
              <a:defRPr sz="1200">
                <a:ea typeface="ＭＳ Ｐゴシック" pitchFamily="-109" charset="-128"/>
              </a:defRPr>
            </a:lvl1pPr>
          </a:lstStyle>
          <a:p>
            <a:pPr>
              <a:defRPr/>
            </a:pPr>
            <a:endParaRPr lang="en-US"/>
          </a:p>
        </p:txBody>
      </p:sp>
      <p:sp>
        <p:nvSpPr>
          <p:cNvPr id="7173" name="Rectangle 5"/>
          <p:cNvSpPr>
            <a:spLocks noGrp="1" noChangeArrowheads="1"/>
          </p:cNvSpPr>
          <p:nvPr>
            <p:ph type="sldNum" sz="quarter" idx="3"/>
          </p:nvPr>
        </p:nvSpPr>
        <p:spPr bwMode="auto">
          <a:xfrm>
            <a:off x="3972240" y="8831261"/>
            <a:ext cx="3038160" cy="465139"/>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871">
              <a:defRPr sz="1200">
                <a:ea typeface="ＭＳ Ｐゴシック" pitchFamily="-109" charset="-128"/>
              </a:defRPr>
            </a:lvl1pPr>
          </a:lstStyle>
          <a:p>
            <a:pPr>
              <a:defRPr/>
            </a:pPr>
            <a:fld id="{513DFAC8-FE4E-4819-AC2A-95A0B7F1A1FC}" type="slidenum">
              <a:rPr lang="en-US"/>
              <a:pPr>
                <a:defRPr/>
              </a:pPr>
              <a:t>‹#›</a:t>
            </a:fld>
            <a:endParaRPr lang="en-US"/>
          </a:p>
        </p:txBody>
      </p:sp>
    </p:spTree>
    <p:extLst>
      <p:ext uri="{BB962C8B-B14F-4D97-AF65-F5344CB8AC3E}">
        <p14:creationId xmlns:p14="http://schemas.microsoft.com/office/powerpoint/2010/main" val="11792670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C995AA-F740-4188-84E6-BE939D6CFFE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120095-82BB-48D4-8157-29476B3DB2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01FF8A-8075-415C-9A23-EF0C95DCF38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798B1-3062-405F-9764-532D20A3BB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7885E2-2FC2-4202-BFFA-1E02C072BB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147E35-1A4E-47CF-B173-5F5F10C0E6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F04A91-67AD-48DD-AE90-9D6E761DCD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3B46C4-C6F2-4C02-84A3-46201251FD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FA1DD4-D5FB-4A57-96B4-4ECDA3CA69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CFEB2D-70B6-4857-9FC1-EB8517F70A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E889E5-E5DD-437A-850B-FAA0488312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pitchFamily="-109"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pitchFamily="-109"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ＭＳ Ｐゴシック" pitchFamily="-109" charset="-128"/>
              </a:defRPr>
            </a:lvl1pPr>
          </a:lstStyle>
          <a:p>
            <a:pPr>
              <a:defRPr/>
            </a:pPr>
            <a:fld id="{9135F73D-F148-4D1A-B915-2E6CB1CB0A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pitchFamily="-109"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9"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sa.gov/centers/langley/news/researchernews/rn_DEVELOPPaki.html" TargetMode="External"/><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26"/>
          <p:cNvSpPr>
            <a:spLocks noChangeArrowheads="1"/>
          </p:cNvSpPr>
          <p:nvPr/>
        </p:nvSpPr>
        <p:spPr bwMode="auto">
          <a:xfrm>
            <a:off x="0" y="1066799"/>
            <a:ext cx="4572000" cy="5797867"/>
          </a:xfrm>
          <a:prstGeom prst="rect">
            <a:avLst/>
          </a:prstGeom>
          <a:noFill/>
          <a:ln w="9525">
            <a:noFill/>
            <a:miter lim="800000"/>
            <a:headEnd/>
            <a:tailEnd/>
          </a:ln>
        </p:spPr>
        <p:txBody>
          <a:bodyPr wrap="square">
            <a:noAutofit/>
          </a:bodyPr>
          <a:lstStyle/>
          <a:p>
            <a:pPr marL="285750" lvl="0" indent="-285750">
              <a:spcBef>
                <a:spcPts val="600"/>
              </a:spcBef>
            </a:pPr>
            <a:r>
              <a:rPr lang="en-US" sz="900" b="1" dirty="0" smtClean="0">
                <a:solidFill>
                  <a:srgbClr val="000000"/>
                </a:solidFill>
                <a:latin typeface="Century Gothic" pitchFamily="34" charset="0"/>
                <a:cs typeface="Arial" pitchFamily="34" charset="0"/>
              </a:rPr>
              <a:t>Project Milestones</a:t>
            </a:r>
          </a:p>
          <a:p>
            <a:pPr marL="115888" lvl="0" indent="-115888">
              <a:spcBef>
                <a:spcPts val="0"/>
              </a:spcBef>
              <a:buFont typeface="Arial" pitchFamily="34" charset="0"/>
              <a:buChar char="•"/>
            </a:pPr>
            <a:r>
              <a:rPr lang="en-US" sz="800" dirty="0" smtClean="0">
                <a:solidFill>
                  <a:srgbClr val="000000"/>
                </a:solidFill>
                <a:latin typeface="Century Gothic" pitchFamily="34" charset="0"/>
              </a:rPr>
              <a:t>Project A – Accomplishments relating to the project - items completed, etc.</a:t>
            </a:r>
          </a:p>
          <a:p>
            <a:pPr marL="115888" lvl="0" indent="-115888">
              <a:spcBef>
                <a:spcPts val="0"/>
              </a:spcBef>
              <a:buFont typeface="Arial" pitchFamily="34" charset="0"/>
              <a:buChar char="•"/>
            </a:pPr>
            <a:r>
              <a:rPr lang="en-US" sz="800" dirty="0" smtClean="0">
                <a:solidFill>
                  <a:srgbClr val="000000"/>
                </a:solidFill>
                <a:latin typeface="Century Gothic" pitchFamily="34" charset="0"/>
              </a:rPr>
              <a:t>Project B – Other accomplishments</a:t>
            </a:r>
          </a:p>
          <a:p>
            <a:pPr marL="285750" lvl="0" indent="-285750">
              <a:spcBef>
                <a:spcPts val="600"/>
              </a:spcBef>
            </a:pPr>
            <a:endParaRPr lang="en-US" sz="900" b="1" dirty="0" smtClean="0">
              <a:solidFill>
                <a:srgbClr val="000000"/>
              </a:solidFill>
              <a:latin typeface="Century Gothic" pitchFamily="34" charset="0"/>
              <a:cs typeface="Arial" pitchFamily="34" charset="0"/>
            </a:endParaRPr>
          </a:p>
          <a:p>
            <a:pPr marL="285750" lvl="0" indent="-285750">
              <a:spcBef>
                <a:spcPts val="600"/>
              </a:spcBef>
            </a:pPr>
            <a:r>
              <a:rPr lang="en-US" sz="900" b="1" dirty="0" smtClean="0">
                <a:solidFill>
                  <a:srgbClr val="000000"/>
                </a:solidFill>
                <a:latin typeface="Century Gothic" pitchFamily="34" charset="0"/>
                <a:cs typeface="Arial" pitchFamily="34" charset="0"/>
              </a:rPr>
              <a:t>Partner Interaction</a:t>
            </a:r>
          </a:p>
          <a:p>
            <a:pPr marL="115888" lvl="0" indent="-115888">
              <a:spcBef>
                <a:spcPts val="0"/>
              </a:spcBef>
              <a:buFont typeface="Arial" pitchFamily="34" charset="0"/>
              <a:buChar char="•"/>
            </a:pPr>
            <a:r>
              <a:rPr lang="en-US" sz="800" dirty="0">
                <a:solidFill>
                  <a:srgbClr val="000000"/>
                </a:solidFill>
                <a:latin typeface="Century Gothic" pitchFamily="34" charset="0"/>
              </a:rPr>
              <a:t>Any interaction with partners - calls, emails, meetings, presentations, etc. Make sure to include organization names not just your POC’s name and </a:t>
            </a:r>
            <a:r>
              <a:rPr lang="en-US" sz="800" dirty="0" smtClean="0">
                <a:solidFill>
                  <a:srgbClr val="000000"/>
                </a:solidFill>
                <a:latin typeface="Century Gothic" pitchFamily="34" charset="0"/>
              </a:rPr>
              <a:t>dates</a:t>
            </a:r>
          </a:p>
          <a:p>
            <a:pPr marL="115888" lvl="0" indent="-115888">
              <a:spcBef>
                <a:spcPts val="0"/>
              </a:spcBef>
              <a:buFont typeface="Arial" pitchFamily="34" charset="0"/>
              <a:buChar char="•"/>
            </a:pPr>
            <a:r>
              <a:rPr lang="en-US" sz="800" dirty="0" smtClean="0">
                <a:solidFill>
                  <a:srgbClr val="000000"/>
                </a:solidFill>
                <a:latin typeface="Century Gothic" pitchFamily="34" charset="0"/>
              </a:rPr>
              <a:t>Include Person’s Name @ Organization Name (</a:t>
            </a:r>
            <a:r>
              <a:rPr lang="en-US" sz="800" b="1" dirty="0" smtClean="0">
                <a:solidFill>
                  <a:srgbClr val="000000"/>
                </a:solidFill>
                <a:latin typeface="Century Gothic" pitchFamily="34" charset="0"/>
              </a:rPr>
              <a:t>spelled out each week</a:t>
            </a:r>
            <a:r>
              <a:rPr lang="en-US" sz="800" dirty="0" smtClean="0">
                <a:solidFill>
                  <a:srgbClr val="000000"/>
                </a:solidFill>
                <a:latin typeface="Century Gothic" pitchFamily="34" charset="0"/>
              </a:rPr>
              <a:t>)</a:t>
            </a:r>
          </a:p>
          <a:p>
            <a:pPr marL="115888" lvl="0" indent="-115888">
              <a:spcBef>
                <a:spcPts val="0"/>
              </a:spcBef>
              <a:buFont typeface="Arial" pitchFamily="34" charset="0"/>
              <a:buChar char="•"/>
            </a:pPr>
            <a:r>
              <a:rPr lang="en-US" sz="800" dirty="0" smtClean="0">
                <a:solidFill>
                  <a:srgbClr val="000000"/>
                </a:solidFill>
                <a:latin typeface="Century Gothic" pitchFamily="34" charset="0"/>
              </a:rPr>
              <a:t>Ex. Telecon with Tiffani Miller at NASA DEVELOP on 1/5</a:t>
            </a:r>
          </a:p>
          <a:p>
            <a:pPr marL="285750" lvl="0" indent="-285750">
              <a:spcBef>
                <a:spcPts val="600"/>
              </a:spcBef>
            </a:pPr>
            <a:endParaRPr lang="en-US" sz="900" b="1" dirty="0" smtClean="0">
              <a:solidFill>
                <a:srgbClr val="000000"/>
              </a:solidFill>
              <a:latin typeface="Century Gothic" pitchFamily="34" charset="0"/>
              <a:cs typeface="Arial" pitchFamily="34" charset="0"/>
            </a:endParaRPr>
          </a:p>
          <a:p>
            <a:pPr marL="285750" lvl="0" indent="-285750">
              <a:spcBef>
                <a:spcPts val="600"/>
              </a:spcBef>
            </a:pPr>
            <a:r>
              <a:rPr lang="en-US" sz="900" b="1" dirty="0" smtClean="0">
                <a:solidFill>
                  <a:srgbClr val="000000"/>
                </a:solidFill>
                <a:latin typeface="Century Gothic" pitchFamily="34" charset="0"/>
                <a:cs typeface="Arial" pitchFamily="34" charset="0"/>
              </a:rPr>
              <a:t>Science Advisor Interaction</a:t>
            </a:r>
          </a:p>
          <a:p>
            <a:pPr marL="115888" lvl="0" indent="-115888">
              <a:spcBef>
                <a:spcPts val="0"/>
              </a:spcBef>
              <a:buFont typeface="Arial" pitchFamily="34" charset="0"/>
              <a:buChar char="•"/>
            </a:pPr>
            <a:r>
              <a:rPr lang="en-US" sz="800" dirty="0" smtClean="0">
                <a:solidFill>
                  <a:srgbClr val="000000"/>
                </a:solidFill>
                <a:latin typeface="Century Gothic" pitchFamily="34" charset="0"/>
              </a:rPr>
              <a:t>Catalog any meetings/happenings with advisors here.</a:t>
            </a:r>
          </a:p>
          <a:p>
            <a:pPr marL="115888" lvl="0" indent="-115888">
              <a:spcBef>
                <a:spcPts val="0"/>
              </a:spcBef>
              <a:buFont typeface="Arial" pitchFamily="34" charset="0"/>
              <a:buChar char="•"/>
            </a:pPr>
            <a:r>
              <a:rPr lang="en-US" sz="800" dirty="0" smtClean="0">
                <a:solidFill>
                  <a:srgbClr val="000000"/>
                </a:solidFill>
                <a:latin typeface="Century Gothic" pitchFamily="34" charset="0"/>
              </a:rPr>
              <a:t>Ex. Met with Dr. Advisor to discuss (X) and (Y). Outcome: solved issue with (Z).</a:t>
            </a:r>
          </a:p>
          <a:p>
            <a:pPr marL="285750" indent="-285750">
              <a:spcBef>
                <a:spcPts val="600"/>
              </a:spcBef>
            </a:pPr>
            <a:endParaRPr lang="en-US" sz="900" b="1" dirty="0" smtClean="0">
              <a:solidFill>
                <a:srgbClr val="000000"/>
              </a:solidFill>
              <a:latin typeface="Century Gothic" pitchFamily="34" charset="0"/>
              <a:cs typeface="Arial" pitchFamily="34" charset="0"/>
            </a:endParaRPr>
          </a:p>
          <a:p>
            <a:pPr marL="285750" indent="-285750">
              <a:spcBef>
                <a:spcPts val="600"/>
              </a:spcBef>
            </a:pPr>
            <a:r>
              <a:rPr lang="en-US" sz="900" b="1" dirty="0" smtClean="0">
                <a:solidFill>
                  <a:srgbClr val="000000"/>
                </a:solidFill>
                <a:latin typeface="Century Gothic" pitchFamily="34" charset="0"/>
                <a:cs typeface="Arial" pitchFamily="34" charset="0"/>
              </a:rPr>
              <a:t>Meetings &amp; Presentations</a:t>
            </a:r>
          </a:p>
          <a:p>
            <a:pPr marL="115888" lvl="0" indent="-115888">
              <a:spcBef>
                <a:spcPts val="0"/>
              </a:spcBef>
              <a:buFont typeface="Arial" pitchFamily="34" charset="0"/>
              <a:buChar char="•"/>
            </a:pPr>
            <a:r>
              <a:rPr lang="en-US" sz="800" dirty="0" smtClean="0">
                <a:solidFill>
                  <a:srgbClr val="000000"/>
                </a:solidFill>
                <a:latin typeface="Century Gothic" pitchFamily="34" charset="0"/>
              </a:rPr>
              <a:t>These are non-conference presentations and meetings - perhaps at your center to management and whatnot. Also could be </a:t>
            </a:r>
            <a:r>
              <a:rPr lang="en-US" sz="800" dirty="0" err="1" smtClean="0">
                <a:solidFill>
                  <a:srgbClr val="000000"/>
                </a:solidFill>
                <a:latin typeface="Century Gothic" pitchFamily="34" charset="0"/>
              </a:rPr>
              <a:t>telecons</a:t>
            </a:r>
            <a:r>
              <a:rPr lang="en-US" sz="800" dirty="0" smtClean="0">
                <a:solidFill>
                  <a:srgbClr val="000000"/>
                </a:solidFill>
                <a:latin typeface="Century Gothic" pitchFamily="34" charset="0"/>
              </a:rPr>
              <a:t>, </a:t>
            </a:r>
            <a:r>
              <a:rPr lang="en-US" sz="800" dirty="0" err="1" smtClean="0">
                <a:solidFill>
                  <a:srgbClr val="000000"/>
                </a:solidFill>
                <a:latin typeface="Century Gothic" pitchFamily="34" charset="0"/>
              </a:rPr>
              <a:t>videocons</a:t>
            </a:r>
            <a:r>
              <a:rPr lang="en-US" sz="800" dirty="0" smtClean="0">
                <a:solidFill>
                  <a:srgbClr val="000000"/>
                </a:solidFill>
                <a:latin typeface="Century Gothic" pitchFamily="34" charset="0"/>
              </a:rPr>
              <a:t>, webinars, etc. These are events and happenings that don’t fit in the other conference/outreach categories. If you presented at the meeting give the title of the presentation and the names of the presenters. Include the nature of the presentation and summarize the audience and who was in attendance.</a:t>
            </a:r>
          </a:p>
          <a:p>
            <a:pPr marL="115888" lvl="0" indent="-115888">
              <a:spcBef>
                <a:spcPts val="0"/>
              </a:spcBef>
              <a:buFont typeface="Arial" pitchFamily="34" charset="0"/>
              <a:buChar char="•"/>
            </a:pPr>
            <a:r>
              <a:rPr lang="en-US" sz="800" dirty="0" smtClean="0">
                <a:solidFill>
                  <a:srgbClr val="000000"/>
                </a:solidFill>
                <a:latin typeface="Century Gothic" pitchFamily="34" charset="0"/>
              </a:rPr>
              <a:t>Event - Date. Nature of event.</a:t>
            </a:r>
          </a:p>
          <a:p>
            <a:pPr marL="115888" indent="-115888">
              <a:spcBef>
                <a:spcPts val="0"/>
              </a:spcBef>
              <a:buFont typeface="Arial" pitchFamily="34" charset="0"/>
              <a:buChar char="•"/>
            </a:pPr>
            <a:r>
              <a:rPr lang="en-US" sz="800" dirty="0" smtClean="0">
                <a:solidFill>
                  <a:srgbClr val="000000"/>
                </a:solidFill>
                <a:latin typeface="Century Gothic" pitchFamily="34" charset="0"/>
              </a:rPr>
              <a:t>Ex. Met with (SO AND SO) to discuss (TOPIC). Outcome: X, Y, Z.</a:t>
            </a:r>
          </a:p>
          <a:p>
            <a:pPr marL="115888" indent="-115888">
              <a:spcBef>
                <a:spcPts val="0"/>
              </a:spcBef>
              <a:buFont typeface="Arial" pitchFamily="34" charset="0"/>
              <a:buChar char="•"/>
            </a:pPr>
            <a:r>
              <a:rPr lang="en-US" sz="800" dirty="0" smtClean="0">
                <a:solidFill>
                  <a:srgbClr val="000000"/>
                </a:solidFill>
                <a:latin typeface="Century Gothic" pitchFamily="34" charset="0"/>
                <a:cs typeface="Arial" pitchFamily="34" charset="0"/>
              </a:rPr>
              <a:t>Ex2. Met with (SO AND SO) to discuss (TOPIC), presented (TITLE). Presenters: (NAMES).</a:t>
            </a:r>
          </a:p>
          <a:p>
            <a:pPr marL="115888" lvl="0" indent="-115888">
              <a:spcBef>
                <a:spcPts val="0"/>
              </a:spcBef>
              <a:buFont typeface="Arial" pitchFamily="34" charset="0"/>
              <a:buChar char="•"/>
            </a:pPr>
            <a:r>
              <a:rPr lang="en-US" sz="800" dirty="0" smtClean="0">
                <a:solidFill>
                  <a:srgbClr val="000000"/>
                </a:solidFill>
                <a:latin typeface="Century Gothic" pitchFamily="34" charset="0"/>
              </a:rPr>
              <a:t>Ex3. Attended DEVELOP National Telecon. 01/13/2011.</a:t>
            </a:r>
            <a:endParaRPr lang="en-US" sz="900" dirty="0" smtClean="0">
              <a:latin typeface="Century Gothic" pitchFamily="34" charset="0"/>
              <a:cs typeface="Arial" pitchFamily="34" charset="0"/>
            </a:endParaRPr>
          </a:p>
          <a:p>
            <a:pPr marL="285750" lvl="0" indent="-285750">
              <a:spcBef>
                <a:spcPts val="600"/>
              </a:spcBef>
            </a:pPr>
            <a:endParaRPr lang="en-US" sz="900" b="1" dirty="0" smtClean="0">
              <a:solidFill>
                <a:srgbClr val="000000"/>
              </a:solidFill>
              <a:latin typeface="Century Gothic" pitchFamily="34" charset="0"/>
              <a:cs typeface="Arial" pitchFamily="34" charset="0"/>
            </a:endParaRPr>
          </a:p>
          <a:p>
            <a:pPr marL="285750" lvl="0" indent="-285750">
              <a:spcBef>
                <a:spcPts val="600"/>
              </a:spcBef>
            </a:pPr>
            <a:r>
              <a:rPr lang="en-US" sz="900" b="1" dirty="0" smtClean="0">
                <a:solidFill>
                  <a:srgbClr val="000000"/>
                </a:solidFill>
                <a:latin typeface="Century Gothic" pitchFamily="34" charset="0"/>
                <a:cs typeface="Arial" pitchFamily="34" charset="0"/>
              </a:rPr>
              <a:t>Issues / Problems</a:t>
            </a:r>
          </a:p>
          <a:p>
            <a:pPr marL="115888" lvl="0" indent="-115888">
              <a:spcBef>
                <a:spcPts val="0"/>
              </a:spcBef>
              <a:buFont typeface="Arial" pitchFamily="34" charset="0"/>
              <a:buChar char="•"/>
            </a:pPr>
            <a:r>
              <a:rPr lang="en-US" sz="800" dirty="0" smtClean="0">
                <a:solidFill>
                  <a:srgbClr val="000000"/>
                </a:solidFill>
                <a:latin typeface="Century Gothic" pitchFamily="34" charset="0"/>
              </a:rPr>
              <a:t>Any project, office, or whatnot issues that have arisen and need to be addressed.</a:t>
            </a:r>
          </a:p>
          <a:p>
            <a:pPr marL="285750" lvl="0" indent="-285750">
              <a:spcBef>
                <a:spcPts val="600"/>
              </a:spcBef>
            </a:pPr>
            <a:endParaRPr lang="en-US" sz="900" b="1" dirty="0" smtClean="0">
              <a:solidFill>
                <a:srgbClr val="000000"/>
              </a:solidFill>
              <a:latin typeface="Century Gothic" pitchFamily="34" charset="0"/>
              <a:cs typeface="Arial" pitchFamily="34" charset="0"/>
            </a:endParaRPr>
          </a:p>
          <a:p>
            <a:pPr marL="285750" lvl="0" indent="-285750">
              <a:spcBef>
                <a:spcPts val="600"/>
              </a:spcBef>
            </a:pPr>
            <a:r>
              <a:rPr lang="en-US" sz="900" b="1" dirty="0" smtClean="0">
                <a:solidFill>
                  <a:srgbClr val="000000"/>
                </a:solidFill>
                <a:latin typeface="Century Gothic" pitchFamily="34" charset="0"/>
                <a:cs typeface="Arial" pitchFamily="34" charset="0"/>
              </a:rPr>
              <a:t>Center Lead Duties</a:t>
            </a:r>
          </a:p>
          <a:p>
            <a:pPr marL="115888" lvl="0" indent="-115888">
              <a:spcBef>
                <a:spcPts val="0"/>
              </a:spcBef>
              <a:buFont typeface="Arial" pitchFamily="34" charset="0"/>
              <a:buChar char="•"/>
            </a:pPr>
            <a:r>
              <a:rPr lang="en-US" sz="800" dirty="0" smtClean="0">
                <a:solidFill>
                  <a:srgbClr val="000000"/>
                </a:solidFill>
                <a:latin typeface="Century Gothic" pitchFamily="34" charset="0"/>
              </a:rPr>
              <a:t>Bulleted list of achievements for the week</a:t>
            </a:r>
          </a:p>
          <a:p>
            <a:pPr marL="115888" lvl="0" indent="-115888">
              <a:spcBef>
                <a:spcPts val="0"/>
              </a:spcBef>
              <a:buFont typeface="Arial" pitchFamily="34" charset="0"/>
              <a:buChar char="•"/>
            </a:pPr>
            <a:r>
              <a:rPr lang="en-US" sz="800" dirty="0" smtClean="0">
                <a:solidFill>
                  <a:srgbClr val="000000"/>
                </a:solidFill>
                <a:latin typeface="Century Gothic" pitchFamily="34" charset="0"/>
              </a:rPr>
              <a:t>Ex. collecting schedules, contracts, maintaining performance metric tracking spreadsheet, application review, interviews, etc.</a:t>
            </a:r>
          </a:p>
          <a:p>
            <a:pPr marL="285750" lvl="0" indent="-285750">
              <a:spcBef>
                <a:spcPts val="600"/>
              </a:spcBef>
            </a:pPr>
            <a:endParaRPr lang="en-US" sz="900" dirty="0" smtClean="0">
              <a:solidFill>
                <a:srgbClr val="000000"/>
              </a:solidFill>
              <a:latin typeface="Century Gothic" pitchFamily="34" charset="0"/>
            </a:endParaRPr>
          </a:p>
        </p:txBody>
      </p:sp>
      <p:sp>
        <p:nvSpPr>
          <p:cNvPr id="2050" name="Rectangle 4"/>
          <p:cNvSpPr>
            <a:spLocks noChangeArrowheads="1"/>
          </p:cNvSpPr>
          <p:nvPr/>
        </p:nvSpPr>
        <p:spPr bwMode="auto">
          <a:xfrm>
            <a:off x="914400" y="0"/>
            <a:ext cx="7239000" cy="889987"/>
          </a:xfrm>
          <a:prstGeom prst="rect">
            <a:avLst/>
          </a:prstGeom>
          <a:noFill/>
          <a:ln w="12700">
            <a:noFill/>
            <a:miter lim="800000"/>
            <a:headEnd/>
            <a:tailEnd/>
          </a:ln>
        </p:spPr>
        <p:txBody>
          <a:bodyPr wrap="square" lIns="88900" tIns="44450" rIns="88900" bIns="44450">
            <a:spAutoFit/>
          </a:bodyPr>
          <a:lstStyle/>
          <a:p>
            <a:pPr algn="ctr"/>
            <a:r>
              <a:rPr lang="en-US" sz="2000" b="1" dirty="0">
                <a:latin typeface="Century Gothic" pitchFamily="34" charset="0"/>
                <a:cs typeface="Arial" pitchFamily="34" charset="0"/>
              </a:rPr>
              <a:t> </a:t>
            </a:r>
            <a:r>
              <a:rPr lang="en-US" sz="1800" b="1" dirty="0" smtClean="0">
                <a:latin typeface="Century Gothic" pitchFamily="34" charset="0"/>
                <a:cs typeface="Arial" pitchFamily="34" charset="0"/>
              </a:rPr>
              <a:t>DEVELOP National Program – WEEKLY REPORT</a:t>
            </a:r>
            <a:endParaRPr lang="en-US" sz="2000" b="1" dirty="0">
              <a:latin typeface="Century Gothic" pitchFamily="34" charset="0"/>
              <a:cs typeface="Arial" pitchFamily="34" charset="0"/>
            </a:endParaRPr>
          </a:p>
          <a:p>
            <a:pPr algn="ctr"/>
            <a:r>
              <a:rPr lang="en-US" sz="1600" b="1" i="1" dirty="0" smtClean="0">
                <a:latin typeface="Century Gothic" pitchFamily="34" charset="0"/>
                <a:cs typeface="Arial" pitchFamily="34" charset="0"/>
              </a:rPr>
              <a:t>Team Location – Center Lead’s Name</a:t>
            </a:r>
          </a:p>
          <a:p>
            <a:pPr algn="ctr"/>
            <a:r>
              <a:rPr lang="en-US" sz="1400" dirty="0" smtClean="0">
                <a:latin typeface="Century Gothic" pitchFamily="34" charset="0"/>
                <a:cs typeface="Arial" pitchFamily="34" charset="0"/>
              </a:rPr>
              <a:t>Activities and Accomplishments Ending: Friday 06/05/15</a:t>
            </a:r>
            <a:endParaRPr lang="en-US" sz="1400" dirty="0">
              <a:latin typeface="Century Gothic" pitchFamily="34" charset="0"/>
              <a:cs typeface="Arial" pitchFamily="34" charset="0"/>
            </a:endParaRPr>
          </a:p>
        </p:txBody>
      </p:sp>
      <p:sp>
        <p:nvSpPr>
          <p:cNvPr id="2051" name="Line 5"/>
          <p:cNvSpPr>
            <a:spLocks noChangeShapeType="1"/>
          </p:cNvSpPr>
          <p:nvPr/>
        </p:nvSpPr>
        <p:spPr bwMode="auto">
          <a:xfrm>
            <a:off x="4572001" y="838200"/>
            <a:ext cx="0" cy="6019800"/>
          </a:xfrm>
          <a:prstGeom prst="line">
            <a:avLst/>
          </a:prstGeom>
          <a:noFill/>
          <a:ln w="12700">
            <a:solidFill>
              <a:schemeClr val="tx1"/>
            </a:solidFill>
            <a:round/>
            <a:headEnd/>
            <a:tailEnd/>
          </a:ln>
        </p:spPr>
        <p:txBody>
          <a:bodyPr/>
          <a:lstStyle/>
          <a:p>
            <a:endParaRPr lang="en-US">
              <a:latin typeface="Century Gothic" pitchFamily="34" charset="0"/>
            </a:endParaRPr>
          </a:p>
        </p:txBody>
      </p:sp>
      <p:pic>
        <p:nvPicPr>
          <p:cNvPr id="2052" name="Picture 7" descr="NASA-fullwhite"/>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136960" y="76200"/>
            <a:ext cx="833766" cy="685800"/>
          </a:xfrm>
          <a:prstGeom prst="rect">
            <a:avLst/>
          </a:prstGeom>
          <a:noFill/>
          <a:ln w="9525">
            <a:noFill/>
            <a:miter lim="800000"/>
            <a:headEnd/>
            <a:tailEnd/>
          </a:ln>
        </p:spPr>
      </p:pic>
      <p:sp>
        <p:nvSpPr>
          <p:cNvPr id="2053" name="Line 8"/>
          <p:cNvSpPr>
            <a:spLocks noChangeShapeType="1"/>
          </p:cNvSpPr>
          <p:nvPr/>
        </p:nvSpPr>
        <p:spPr bwMode="auto">
          <a:xfrm>
            <a:off x="0" y="838200"/>
            <a:ext cx="9144000" cy="0"/>
          </a:xfrm>
          <a:prstGeom prst="line">
            <a:avLst/>
          </a:prstGeom>
          <a:noFill/>
          <a:ln w="28575">
            <a:solidFill>
              <a:schemeClr val="tx1"/>
            </a:solidFill>
            <a:round/>
            <a:headEnd/>
            <a:tailEnd/>
          </a:ln>
        </p:spPr>
        <p:txBody>
          <a:bodyPr/>
          <a:lstStyle/>
          <a:p>
            <a:endParaRPr lang="en-US">
              <a:latin typeface="Century Gothic" pitchFamily="34" charset="0"/>
            </a:endParaRPr>
          </a:p>
        </p:txBody>
      </p:sp>
      <p:sp>
        <p:nvSpPr>
          <p:cNvPr id="2054" name="Text Box 9"/>
          <p:cNvSpPr txBox="1">
            <a:spLocks noChangeArrowheads="1"/>
          </p:cNvSpPr>
          <p:nvPr/>
        </p:nvSpPr>
        <p:spPr bwMode="auto">
          <a:xfrm>
            <a:off x="152400" y="838200"/>
            <a:ext cx="4267200" cy="276999"/>
          </a:xfrm>
          <a:prstGeom prst="rect">
            <a:avLst/>
          </a:prstGeom>
          <a:noFill/>
          <a:ln w="12700">
            <a:noFill/>
            <a:miter lim="800000"/>
            <a:headEnd/>
            <a:tailEnd/>
          </a:ln>
        </p:spPr>
        <p:txBody>
          <a:bodyPr wrap="square">
            <a:spAutoFit/>
          </a:bodyPr>
          <a:lstStyle/>
          <a:p>
            <a:pPr algn="ctr"/>
            <a:r>
              <a:rPr lang="en-US" sz="1200" b="1" u="sng" dirty="0" smtClean="0">
                <a:latin typeface="Century Gothic" pitchFamily="34" charset="0"/>
                <a:cs typeface="Arial" pitchFamily="34" charset="0"/>
              </a:rPr>
              <a:t>Project &amp; Location Activities</a:t>
            </a:r>
            <a:endParaRPr lang="en-US" sz="1200" b="1" dirty="0">
              <a:latin typeface="Century Gothic" pitchFamily="34" charset="0"/>
              <a:cs typeface="Arial" pitchFamily="34" charset="0"/>
            </a:endParaRPr>
          </a:p>
        </p:txBody>
      </p:sp>
      <p:sp>
        <p:nvSpPr>
          <p:cNvPr id="2055" name="Text Box 10"/>
          <p:cNvSpPr txBox="1">
            <a:spLocks noChangeArrowheads="1"/>
          </p:cNvSpPr>
          <p:nvPr/>
        </p:nvSpPr>
        <p:spPr bwMode="auto">
          <a:xfrm>
            <a:off x="5257800" y="838200"/>
            <a:ext cx="3124199" cy="276999"/>
          </a:xfrm>
          <a:prstGeom prst="rect">
            <a:avLst/>
          </a:prstGeom>
          <a:noFill/>
          <a:ln w="12700">
            <a:noFill/>
            <a:miter lim="800000"/>
            <a:headEnd/>
            <a:tailEnd/>
          </a:ln>
        </p:spPr>
        <p:txBody>
          <a:bodyPr wrap="square">
            <a:spAutoFit/>
          </a:bodyPr>
          <a:lstStyle/>
          <a:p>
            <a:pPr algn="ctr"/>
            <a:r>
              <a:rPr lang="en-US" sz="1200" b="1" u="sng" dirty="0" smtClean="0">
                <a:latin typeface="Century Gothic" pitchFamily="34" charset="0"/>
                <a:cs typeface="Arial" pitchFamily="34" charset="0"/>
              </a:rPr>
              <a:t>Outreach &amp; Conference Activities</a:t>
            </a:r>
            <a:endParaRPr lang="en-US" sz="1200" b="1" u="sng" dirty="0">
              <a:latin typeface="Century Gothic" pitchFamily="34" charset="0"/>
              <a:cs typeface="Arial" pitchFamily="34" charset="0"/>
            </a:endParaRPr>
          </a:p>
        </p:txBody>
      </p:sp>
      <p:sp>
        <p:nvSpPr>
          <p:cNvPr id="2059" name="Rectangle 41"/>
          <p:cNvSpPr>
            <a:spLocks noChangeArrowheads="1"/>
          </p:cNvSpPr>
          <p:nvPr/>
        </p:nvSpPr>
        <p:spPr bwMode="auto">
          <a:xfrm>
            <a:off x="4572000" y="4267201"/>
            <a:ext cx="4572000" cy="2590800"/>
          </a:xfrm>
          <a:prstGeom prst="rect">
            <a:avLst/>
          </a:prstGeom>
          <a:noFill/>
          <a:ln w="9525">
            <a:noFill/>
            <a:miter lim="800000"/>
            <a:headEnd/>
            <a:tailEnd/>
          </a:ln>
        </p:spPr>
        <p:txBody>
          <a:bodyPr wrap="square">
            <a:noAutofit/>
          </a:bodyPr>
          <a:lstStyle/>
          <a:p>
            <a:pPr marL="285750" indent="-285750">
              <a:spcBef>
                <a:spcPts val="0"/>
              </a:spcBef>
            </a:pPr>
            <a:r>
              <a:rPr lang="en-US" sz="1000" b="1" dirty="0" smtClean="0">
                <a:latin typeface="Century Gothic" pitchFamily="34" charset="0"/>
              </a:rPr>
              <a:t>Focus for the Next Week:</a:t>
            </a:r>
          </a:p>
          <a:p>
            <a:pPr marL="117475" indent="-117475">
              <a:spcBef>
                <a:spcPts val="0"/>
              </a:spcBef>
              <a:buFont typeface="Arial" pitchFamily="34" charset="0"/>
              <a:buChar char="•"/>
            </a:pPr>
            <a:r>
              <a:rPr lang="en-US" sz="800" dirty="0" smtClean="0">
                <a:latin typeface="Century Gothic" pitchFamily="34" charset="0"/>
              </a:rPr>
              <a:t>Fall term preparation</a:t>
            </a:r>
          </a:p>
          <a:p>
            <a:pPr marL="117475" indent="-117475">
              <a:spcBef>
                <a:spcPts val="0"/>
              </a:spcBef>
              <a:buFont typeface="Arial" pitchFamily="34" charset="0"/>
              <a:buChar char="•"/>
            </a:pPr>
            <a:r>
              <a:rPr lang="en-US" sz="800" dirty="0" smtClean="0">
                <a:latin typeface="Century Gothic" pitchFamily="34" charset="0"/>
              </a:rPr>
              <a:t>Preparation for an upcoming conference/event</a:t>
            </a:r>
          </a:p>
          <a:p>
            <a:pPr marL="117475" indent="-117475">
              <a:spcBef>
                <a:spcPts val="0"/>
              </a:spcBef>
              <a:buFont typeface="Arial" pitchFamily="34" charset="0"/>
              <a:buChar char="•"/>
            </a:pPr>
            <a:r>
              <a:rPr lang="en-US" sz="800" dirty="0" smtClean="0">
                <a:latin typeface="Century Gothic" pitchFamily="34" charset="0"/>
              </a:rPr>
              <a:t>Schedule recruiting event for summer term applicants</a:t>
            </a:r>
          </a:p>
          <a:p>
            <a:pPr marL="117475" indent="-117475">
              <a:spcBef>
                <a:spcPts val="0"/>
              </a:spcBef>
              <a:buFont typeface="Arial" pitchFamily="34" charset="0"/>
              <a:buChar char="•"/>
            </a:pPr>
            <a:r>
              <a:rPr lang="en-US" sz="800" dirty="0" smtClean="0">
                <a:latin typeface="Century Gothic" pitchFamily="34" charset="0"/>
              </a:rPr>
              <a:t>Spring proposal writing</a:t>
            </a:r>
          </a:p>
          <a:p>
            <a:pPr marL="117475" indent="-117475">
              <a:spcBef>
                <a:spcPts val="0"/>
              </a:spcBef>
              <a:buFont typeface="Arial" pitchFamily="34" charset="0"/>
              <a:buChar char="•"/>
            </a:pPr>
            <a:endParaRPr lang="en-US" sz="800" dirty="0">
              <a:latin typeface="Century Gothic" pitchFamily="34" charset="0"/>
            </a:endParaRPr>
          </a:p>
          <a:p>
            <a:pPr marL="112713" indent="-112713">
              <a:spcAft>
                <a:spcPts val="0"/>
              </a:spcAft>
            </a:pPr>
            <a:r>
              <a:rPr lang="en-US" sz="900" b="1" dirty="0">
                <a:latin typeface="Century Gothic" pitchFamily="34" charset="0"/>
              </a:rPr>
              <a:t>Upcoming Events &amp; Activities</a:t>
            </a:r>
          </a:p>
          <a:p>
            <a:pPr marL="112713" indent="-112713">
              <a:spcAft>
                <a:spcPts val="0"/>
              </a:spcAft>
              <a:buFont typeface="Arial" pitchFamily="34" charset="0"/>
              <a:buChar char="•"/>
            </a:pPr>
            <a:r>
              <a:rPr lang="en-US" sz="800" dirty="0">
                <a:latin typeface="Century Gothic" pitchFamily="34" charset="0"/>
              </a:rPr>
              <a:t>This is the calendar for upcoming events that have concrete dates. Include what event/activity is, where (if applicable), and date.</a:t>
            </a:r>
          </a:p>
          <a:p>
            <a:pPr marL="112713" indent="-112713">
              <a:spcAft>
                <a:spcPts val="0"/>
              </a:spcAft>
              <a:buFont typeface="Arial" pitchFamily="34" charset="0"/>
              <a:buChar char="•"/>
            </a:pPr>
            <a:r>
              <a:rPr lang="en-US" sz="800" dirty="0">
                <a:latin typeface="Century Gothic" pitchFamily="34" charset="0"/>
              </a:rPr>
              <a:t>DEVELOP Summer Term begins 6/1</a:t>
            </a:r>
          </a:p>
          <a:p>
            <a:pPr marL="117475" indent="-117475">
              <a:spcBef>
                <a:spcPts val="0"/>
              </a:spcBef>
              <a:buFont typeface="Arial" pitchFamily="34" charset="0"/>
              <a:buChar char="•"/>
            </a:pPr>
            <a:r>
              <a:rPr lang="en-US" sz="800" dirty="0">
                <a:latin typeface="Century Gothic" pitchFamily="34" charset="0"/>
              </a:rPr>
              <a:t>Annual Earth Science Applications Showcase – Washington, DC (7/30)</a:t>
            </a:r>
          </a:p>
          <a:p>
            <a:pPr marL="112713" indent="-112713">
              <a:spcAft>
                <a:spcPts val="0"/>
              </a:spcAft>
              <a:buFont typeface="Arial" pitchFamily="34" charset="0"/>
              <a:buChar char="•"/>
            </a:pPr>
            <a:r>
              <a:rPr lang="en-US" sz="800" dirty="0" smtClean="0">
                <a:latin typeface="Century Gothic" pitchFamily="34" charset="0"/>
              </a:rPr>
              <a:t>AGU </a:t>
            </a:r>
            <a:r>
              <a:rPr lang="en-US" sz="800" dirty="0">
                <a:latin typeface="Century Gothic" pitchFamily="34" charset="0"/>
              </a:rPr>
              <a:t>Science Policy Meeting – </a:t>
            </a:r>
            <a:r>
              <a:rPr lang="en-US" sz="800" dirty="0" smtClean="0">
                <a:latin typeface="Century Gothic" pitchFamily="34" charset="0"/>
              </a:rPr>
              <a:t>Washington, DC (</a:t>
            </a:r>
            <a:r>
              <a:rPr lang="en-US" sz="800" dirty="0">
                <a:latin typeface="Century Gothic" pitchFamily="34" charset="0"/>
              </a:rPr>
              <a:t>6/24-26</a:t>
            </a:r>
            <a:r>
              <a:rPr lang="en-US" sz="800" dirty="0" smtClean="0">
                <a:latin typeface="Century Gothic" pitchFamily="34" charset="0"/>
              </a:rPr>
              <a:t>)</a:t>
            </a:r>
            <a:endParaRPr lang="en-US" sz="800" dirty="0">
              <a:latin typeface="Century Gothic" pitchFamily="34" charset="0"/>
            </a:endParaRPr>
          </a:p>
        </p:txBody>
      </p:sp>
      <p:sp>
        <p:nvSpPr>
          <p:cNvPr id="21" name="Text Box 10"/>
          <p:cNvSpPr txBox="1">
            <a:spLocks noChangeArrowheads="1"/>
          </p:cNvSpPr>
          <p:nvPr/>
        </p:nvSpPr>
        <p:spPr bwMode="auto">
          <a:xfrm>
            <a:off x="5257800" y="3962400"/>
            <a:ext cx="3124199" cy="276999"/>
          </a:xfrm>
          <a:prstGeom prst="rect">
            <a:avLst/>
          </a:prstGeom>
          <a:noFill/>
          <a:ln w="12700">
            <a:noFill/>
            <a:miter lim="800000"/>
            <a:headEnd/>
            <a:tailEnd/>
          </a:ln>
        </p:spPr>
        <p:txBody>
          <a:bodyPr wrap="square">
            <a:spAutoFit/>
          </a:bodyPr>
          <a:lstStyle/>
          <a:p>
            <a:pPr algn="ctr"/>
            <a:r>
              <a:rPr lang="en-US" sz="1200" b="1" u="sng" dirty="0" smtClean="0">
                <a:latin typeface="Century Gothic" pitchFamily="34" charset="0"/>
                <a:cs typeface="Arial" pitchFamily="34" charset="0"/>
              </a:rPr>
              <a:t>Future Activities</a:t>
            </a:r>
            <a:endParaRPr lang="en-US" sz="1200" b="1" u="sng" dirty="0">
              <a:latin typeface="Century Gothic" pitchFamily="34" charset="0"/>
              <a:cs typeface="Arial" pitchFamily="34" charset="0"/>
            </a:endParaRPr>
          </a:p>
        </p:txBody>
      </p:sp>
      <p:sp>
        <p:nvSpPr>
          <p:cNvPr id="22" name="Rectangle 26"/>
          <p:cNvSpPr>
            <a:spLocks noChangeArrowheads="1"/>
          </p:cNvSpPr>
          <p:nvPr/>
        </p:nvSpPr>
        <p:spPr bwMode="auto">
          <a:xfrm>
            <a:off x="4572000" y="1066800"/>
            <a:ext cx="4572000" cy="2888935"/>
          </a:xfrm>
          <a:prstGeom prst="rect">
            <a:avLst/>
          </a:prstGeom>
          <a:noFill/>
          <a:ln w="9525">
            <a:noFill/>
            <a:miter lim="800000"/>
            <a:headEnd/>
            <a:tailEnd/>
          </a:ln>
        </p:spPr>
        <p:txBody>
          <a:bodyPr wrap="square">
            <a:noAutofit/>
          </a:bodyPr>
          <a:lstStyle/>
          <a:p>
            <a:pPr marL="285750" lvl="0" indent="-285750">
              <a:spcBef>
                <a:spcPts val="600"/>
              </a:spcBef>
            </a:pPr>
            <a:r>
              <a:rPr lang="en-US" sz="900" b="1" dirty="0" smtClean="0">
                <a:solidFill>
                  <a:srgbClr val="000000"/>
                </a:solidFill>
                <a:latin typeface="Century Gothic" pitchFamily="34" charset="0"/>
                <a:cs typeface="Arial" pitchFamily="34" charset="0"/>
              </a:rPr>
              <a:t>Conference Attendance</a:t>
            </a:r>
          </a:p>
          <a:p>
            <a:pPr marL="115888" lvl="0" indent="-115888">
              <a:spcBef>
                <a:spcPts val="0"/>
              </a:spcBef>
              <a:buFont typeface="Arial" pitchFamily="34" charset="0"/>
              <a:buChar char="•"/>
            </a:pPr>
            <a:r>
              <a:rPr lang="en-US" sz="800" dirty="0" smtClean="0">
                <a:solidFill>
                  <a:srgbClr val="000000"/>
                </a:solidFill>
                <a:latin typeface="Century Gothic" pitchFamily="34" charset="0"/>
              </a:rPr>
              <a:t>Conference - Location, Date. Title of presentation. Presenting: (NAMES). Attending: (NAMES - only include if different than list of presenting).</a:t>
            </a:r>
          </a:p>
          <a:p>
            <a:pPr marL="285750" lvl="0" indent="-285750">
              <a:spcBef>
                <a:spcPts val="600"/>
              </a:spcBef>
            </a:pPr>
            <a:endParaRPr lang="en-US" sz="900" b="1" dirty="0" smtClean="0">
              <a:solidFill>
                <a:srgbClr val="000000"/>
              </a:solidFill>
              <a:latin typeface="Century Gothic" pitchFamily="34" charset="0"/>
              <a:cs typeface="Arial" pitchFamily="34" charset="0"/>
            </a:endParaRPr>
          </a:p>
          <a:p>
            <a:pPr marL="285750" lvl="0" indent="-285750">
              <a:spcBef>
                <a:spcPts val="600"/>
              </a:spcBef>
            </a:pPr>
            <a:r>
              <a:rPr lang="en-US" sz="900" b="1" dirty="0" smtClean="0">
                <a:solidFill>
                  <a:srgbClr val="000000"/>
                </a:solidFill>
                <a:latin typeface="Century Gothic" pitchFamily="34" charset="0"/>
                <a:cs typeface="Arial" pitchFamily="34" charset="0"/>
              </a:rPr>
              <a:t>Outreach Activities</a:t>
            </a:r>
          </a:p>
          <a:p>
            <a:pPr marL="115888" indent="-115888">
              <a:spcBef>
                <a:spcPts val="0"/>
              </a:spcBef>
              <a:buFont typeface="Arial" pitchFamily="34" charset="0"/>
              <a:buChar char="•"/>
            </a:pPr>
            <a:r>
              <a:rPr lang="en-US" sz="800" dirty="0" smtClean="0">
                <a:solidFill>
                  <a:srgbClr val="000000"/>
                </a:solidFill>
                <a:latin typeface="Century Gothic" pitchFamily="34" charset="0"/>
              </a:rPr>
              <a:t>Recruiting event at (SCHOOL NAME). Brief summary of event and # of students/people in attendance. Date.</a:t>
            </a:r>
            <a:endParaRPr lang="en-US" sz="800" dirty="0" smtClean="0">
              <a:latin typeface="Century Gothic" pitchFamily="34" charset="0"/>
              <a:cs typeface="Arial" pitchFamily="34" charset="0"/>
            </a:endParaRPr>
          </a:p>
          <a:p>
            <a:pPr marL="285750" indent="-285750">
              <a:spcBef>
                <a:spcPts val="600"/>
              </a:spcBef>
            </a:pPr>
            <a:endParaRPr lang="en-US" sz="900" b="1" dirty="0" smtClean="0">
              <a:latin typeface="Century Gothic" pitchFamily="34" charset="0"/>
              <a:cs typeface="Arial" pitchFamily="34" charset="0"/>
            </a:endParaRPr>
          </a:p>
          <a:p>
            <a:pPr marL="285750" indent="-285750">
              <a:spcBef>
                <a:spcPts val="600"/>
              </a:spcBef>
            </a:pPr>
            <a:r>
              <a:rPr lang="en-US" sz="900" b="1" dirty="0" smtClean="0">
                <a:latin typeface="Century Gothic" pitchFamily="34" charset="0"/>
                <a:cs typeface="Arial" pitchFamily="34" charset="0"/>
              </a:rPr>
              <a:t>Publications &amp; Articles</a:t>
            </a:r>
          </a:p>
          <a:p>
            <a:pPr marL="115888" indent="-115888">
              <a:spcBef>
                <a:spcPts val="0"/>
              </a:spcBef>
              <a:buFont typeface="Arial" pitchFamily="34" charset="0"/>
              <a:buChar char="•"/>
            </a:pPr>
            <a:r>
              <a:rPr lang="en-US" sz="800" dirty="0" smtClean="0">
                <a:latin typeface="Century Gothic" pitchFamily="34" charset="0"/>
              </a:rPr>
              <a:t>If your node has a publication, article, interview, journal article, newspaper article, online article, etc. that </a:t>
            </a:r>
            <a:r>
              <a:rPr lang="en-US" sz="800" b="1" dirty="0" smtClean="0">
                <a:latin typeface="Century Gothic" pitchFamily="34" charset="0"/>
              </a:rPr>
              <a:t>you/your team have written or were announced in</a:t>
            </a:r>
            <a:r>
              <a:rPr lang="en-US" sz="800" dirty="0" smtClean="0">
                <a:latin typeface="Century Gothic" pitchFamily="34" charset="0"/>
              </a:rPr>
              <a:t>, also include link to article (if accessible online). Provide full citation information if not.</a:t>
            </a:r>
          </a:p>
          <a:p>
            <a:pPr marL="115888" lvl="0" indent="-115888">
              <a:spcBef>
                <a:spcPts val="0"/>
              </a:spcBef>
              <a:buFont typeface="Arial" pitchFamily="34" charset="0"/>
              <a:buChar char="•"/>
            </a:pPr>
            <a:r>
              <a:rPr lang="en-US" sz="800" dirty="0" smtClean="0">
                <a:latin typeface="Century Gothic" pitchFamily="34" charset="0"/>
              </a:rPr>
              <a:t>Ex.</a:t>
            </a:r>
            <a:r>
              <a:rPr lang="en-US" sz="800" i="1" dirty="0" smtClean="0">
                <a:latin typeface="Century Gothic" pitchFamily="34" charset="0"/>
              </a:rPr>
              <a:t> Langley Research News </a:t>
            </a:r>
            <a:r>
              <a:rPr lang="en-US" sz="800" dirty="0" smtClean="0">
                <a:latin typeface="Century Gothic" pitchFamily="34" charset="0"/>
              </a:rPr>
              <a:t>- feature article on Langley/Wise/Goddard presentation to Pakistani and Indian delegation (</a:t>
            </a:r>
            <a:r>
              <a:rPr lang="en-US" sz="800" dirty="0" smtClean="0">
                <a:latin typeface="Century Gothic" pitchFamily="34" charset="0"/>
                <a:hlinkClick r:id="rId3"/>
              </a:rPr>
              <a:t>www.nasa.gov/centers/langley/news/ </a:t>
            </a:r>
            <a:r>
              <a:rPr lang="en-US" sz="800" dirty="0" err="1" smtClean="0">
                <a:latin typeface="Century Gothic" pitchFamily="34" charset="0"/>
                <a:hlinkClick r:id="rId3"/>
              </a:rPr>
              <a:t>researchernews</a:t>
            </a:r>
            <a:r>
              <a:rPr lang="en-US" sz="800" dirty="0" smtClean="0">
                <a:latin typeface="Century Gothic" pitchFamily="34" charset="0"/>
                <a:hlinkClick r:id="rId3"/>
              </a:rPr>
              <a:t>/rn_DEVELOPPaki.html</a:t>
            </a:r>
            <a:r>
              <a:rPr lang="en-US" sz="800" dirty="0" smtClean="0">
                <a:latin typeface="Century Gothic" pitchFamily="34" charset="0"/>
              </a:rPr>
              <a:t>)</a:t>
            </a:r>
            <a:endParaRPr lang="en-US" sz="800" dirty="0">
              <a:latin typeface="Century Gothic" pitchFamily="34" charset="0"/>
            </a:endParaRPr>
          </a:p>
          <a:p>
            <a:pPr marL="115888" lvl="0" indent="-115888">
              <a:spcBef>
                <a:spcPts val="0"/>
              </a:spcBef>
              <a:buFont typeface="Arial" pitchFamily="34" charset="0"/>
              <a:buChar char="•"/>
            </a:pPr>
            <a:r>
              <a:rPr lang="en-US" sz="800" dirty="0" smtClean="0">
                <a:latin typeface="Century Gothic" pitchFamily="34" charset="0"/>
              </a:rPr>
              <a:t>Please be sure that if your node is publishing an article, that it has been reviewed by NPO ahead of time. Send a copy of the final article to Tiffani Miller and Lauren Childs-Gleason </a:t>
            </a:r>
            <a:r>
              <a:rPr lang="en-US" sz="800" b="1" dirty="0" smtClean="0">
                <a:latin typeface="Century Gothic" pitchFamily="34" charset="0"/>
              </a:rPr>
              <a:t>before submitting</a:t>
            </a:r>
            <a:r>
              <a:rPr lang="en-US" sz="800" dirty="0" smtClean="0">
                <a:latin typeface="Century Gothic" pitchFamily="34" charset="0"/>
              </a:rPr>
              <a:t>. Listing a publication in your </a:t>
            </a:r>
            <a:r>
              <a:rPr lang="en-US" sz="800" dirty="0" err="1" smtClean="0">
                <a:latin typeface="Century Gothic" pitchFamily="34" charset="0"/>
              </a:rPr>
              <a:t>quadchart</a:t>
            </a:r>
            <a:r>
              <a:rPr lang="en-US" sz="800" dirty="0" smtClean="0">
                <a:latin typeface="Century Gothic" pitchFamily="34" charset="0"/>
              </a:rPr>
              <a:t> or mentioning it on the national telecon </a:t>
            </a:r>
            <a:r>
              <a:rPr lang="en-US" sz="800" b="1" dirty="0" smtClean="0">
                <a:latin typeface="Century Gothic" pitchFamily="34" charset="0"/>
              </a:rPr>
              <a:t>does not count</a:t>
            </a:r>
            <a:r>
              <a:rPr lang="en-US" sz="800" dirty="0" smtClean="0">
                <a:latin typeface="Century Gothic" pitchFamily="34" charset="0"/>
              </a:rPr>
              <a:t> as NPO review.</a:t>
            </a:r>
          </a:p>
        </p:txBody>
      </p:sp>
      <p:sp>
        <p:nvSpPr>
          <p:cNvPr id="23" name="Line 5"/>
          <p:cNvSpPr>
            <a:spLocks noChangeShapeType="1"/>
          </p:cNvSpPr>
          <p:nvPr/>
        </p:nvSpPr>
        <p:spPr bwMode="auto">
          <a:xfrm>
            <a:off x="4572000" y="3962400"/>
            <a:ext cx="4572000" cy="0"/>
          </a:xfrm>
          <a:prstGeom prst="line">
            <a:avLst/>
          </a:prstGeom>
          <a:noFill/>
          <a:ln w="12700">
            <a:solidFill>
              <a:schemeClr val="tx1"/>
            </a:solidFill>
            <a:round/>
            <a:headEnd/>
            <a:tailEnd/>
          </a:ln>
        </p:spPr>
        <p:txBody>
          <a:bodyPr/>
          <a:lstStyle/>
          <a:p>
            <a:endParaRPr lang="en-US">
              <a:latin typeface="Century Gothic" pitchFamily="34" charset="0"/>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45720"/>
            <a:ext cx="762000" cy="762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914400" y="0"/>
            <a:ext cx="7239000" cy="889987"/>
          </a:xfrm>
          <a:prstGeom prst="rect">
            <a:avLst/>
          </a:prstGeom>
          <a:noFill/>
          <a:ln w="12700">
            <a:noFill/>
            <a:miter lim="800000"/>
            <a:headEnd/>
            <a:tailEnd/>
          </a:ln>
        </p:spPr>
        <p:txBody>
          <a:bodyPr wrap="square" lIns="88900" tIns="44450" rIns="88900" bIns="44450">
            <a:spAutoFit/>
          </a:bodyPr>
          <a:lstStyle/>
          <a:p>
            <a:pPr algn="ctr"/>
            <a:r>
              <a:rPr lang="en-US" sz="2000" b="1" dirty="0">
                <a:latin typeface="Century Gothic" pitchFamily="34" charset="0"/>
                <a:cs typeface="Arial" pitchFamily="34" charset="0"/>
              </a:rPr>
              <a:t> </a:t>
            </a:r>
            <a:r>
              <a:rPr lang="en-US" sz="1800" b="1" dirty="0" smtClean="0">
                <a:latin typeface="Century Gothic" pitchFamily="34" charset="0"/>
                <a:cs typeface="Arial" pitchFamily="34" charset="0"/>
              </a:rPr>
              <a:t>DEVELOP National Program – WEEKLY REPORT</a:t>
            </a:r>
            <a:endParaRPr lang="en-US" sz="2000" b="1" dirty="0">
              <a:latin typeface="Century Gothic" pitchFamily="34" charset="0"/>
              <a:cs typeface="Arial" pitchFamily="34" charset="0"/>
            </a:endParaRPr>
          </a:p>
          <a:p>
            <a:pPr algn="ctr"/>
            <a:r>
              <a:rPr lang="en-US" sz="1600" b="1" i="1" dirty="0" smtClean="0">
                <a:latin typeface="Century Gothic" pitchFamily="34" charset="0"/>
                <a:cs typeface="Arial" pitchFamily="34" charset="0"/>
              </a:rPr>
              <a:t>Team Location – Center Lead’s Name</a:t>
            </a:r>
          </a:p>
          <a:p>
            <a:pPr algn="ctr"/>
            <a:r>
              <a:rPr lang="en-US" sz="1400" dirty="0" smtClean="0">
                <a:latin typeface="Century Gothic" pitchFamily="34" charset="0"/>
                <a:cs typeface="Arial" pitchFamily="34" charset="0"/>
              </a:rPr>
              <a:t>Activities and Accomplishments Ending: Friday 06/05/15</a:t>
            </a:r>
            <a:endParaRPr lang="en-US" sz="1400" dirty="0">
              <a:latin typeface="Century Gothic" pitchFamily="34" charset="0"/>
              <a:cs typeface="Arial" pitchFamily="34" charset="0"/>
            </a:endParaRPr>
          </a:p>
        </p:txBody>
      </p:sp>
      <p:pic>
        <p:nvPicPr>
          <p:cNvPr id="2052" name="Picture 7" descr="NASA-fullwhite"/>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136960" y="76200"/>
            <a:ext cx="833766" cy="685800"/>
          </a:xfrm>
          <a:prstGeom prst="rect">
            <a:avLst/>
          </a:prstGeom>
          <a:noFill/>
          <a:ln w="9525">
            <a:noFill/>
            <a:miter lim="800000"/>
            <a:headEnd/>
            <a:tailEnd/>
          </a:ln>
        </p:spPr>
      </p:pic>
      <p:pic>
        <p:nvPicPr>
          <p:cNvPr id="13"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22027" y="1271352"/>
            <a:ext cx="4127945" cy="2201570"/>
          </a:xfrm>
          <a:prstGeom prst="rect">
            <a:avLst/>
          </a:prstGeom>
          <a:noFill/>
          <a:ln w="9525">
            <a:noFill/>
            <a:miter lim="800000"/>
            <a:headEnd/>
            <a:tailEnd/>
          </a:ln>
        </p:spPr>
      </p:pic>
      <p:sp>
        <p:nvSpPr>
          <p:cNvPr id="20" name="Text Box 9"/>
          <p:cNvSpPr txBox="1">
            <a:spLocks noChangeArrowheads="1"/>
          </p:cNvSpPr>
          <p:nvPr/>
        </p:nvSpPr>
        <p:spPr bwMode="auto">
          <a:xfrm>
            <a:off x="0" y="851564"/>
            <a:ext cx="9144000" cy="276999"/>
          </a:xfrm>
          <a:prstGeom prst="rect">
            <a:avLst/>
          </a:prstGeom>
          <a:noFill/>
          <a:ln w="12700">
            <a:noFill/>
            <a:miter lim="800000"/>
            <a:headEnd/>
            <a:tailEnd/>
          </a:ln>
        </p:spPr>
        <p:txBody>
          <a:bodyPr wrap="square">
            <a:spAutoFit/>
          </a:bodyPr>
          <a:lstStyle/>
          <a:p>
            <a:pPr algn="ctr"/>
            <a:r>
              <a:rPr lang="en-US" sz="1200" b="1" u="sng" dirty="0" smtClean="0">
                <a:latin typeface="Century Gothic" pitchFamily="34" charset="0"/>
                <a:cs typeface="Arial" pitchFamily="34" charset="0"/>
              </a:rPr>
              <a:t>Team Imagery &amp; Photos</a:t>
            </a:r>
            <a:endParaRPr lang="en-US" sz="1200" b="1" dirty="0">
              <a:latin typeface="Century Gothic" pitchFamily="34" charset="0"/>
              <a:cs typeface="Arial" pitchFamily="34" charset="0"/>
            </a:endParaRPr>
          </a:p>
        </p:txBody>
      </p:sp>
      <p:sp>
        <p:nvSpPr>
          <p:cNvPr id="26" name="TextBox 25"/>
          <p:cNvSpPr txBox="1"/>
          <p:nvPr/>
        </p:nvSpPr>
        <p:spPr>
          <a:xfrm>
            <a:off x="644595" y="3609566"/>
            <a:ext cx="3352800" cy="276999"/>
          </a:xfrm>
          <a:prstGeom prst="rect">
            <a:avLst/>
          </a:prstGeom>
          <a:noFill/>
        </p:spPr>
        <p:txBody>
          <a:bodyPr wrap="square" lIns="0" tIns="0" rIns="0" bIns="0" rtlCol="0">
            <a:spAutoFit/>
          </a:bodyPr>
          <a:lstStyle/>
          <a:p>
            <a:r>
              <a:rPr lang="en-US" sz="600" dirty="0" smtClean="0">
                <a:latin typeface="Century Gothic" pitchFamily="34" charset="0"/>
              </a:rPr>
              <a:t>Caption describing the picture, be succinct but clear. Make sure no NASA badges are in the picture, that all people have signed a media release who are visible, and that there are no people under the age of 18.</a:t>
            </a:r>
            <a:endParaRPr lang="en-US" sz="600" dirty="0">
              <a:latin typeface="Century Gothic" pitchFamily="34" charset="0"/>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45720"/>
            <a:ext cx="762000" cy="762000"/>
          </a:xfrm>
          <a:prstGeom prst="rect">
            <a:avLst/>
          </a:prstGeom>
          <a:noFill/>
          <a:ln w="9525">
            <a:noFill/>
            <a:miter lim="800000"/>
            <a:headEnd/>
            <a:tailEnd/>
          </a:ln>
          <a:effectLst/>
        </p:spPr>
      </p:pic>
      <p:sp>
        <p:nvSpPr>
          <p:cNvPr id="28" name="TextBox 27"/>
          <p:cNvSpPr txBox="1"/>
          <p:nvPr/>
        </p:nvSpPr>
        <p:spPr>
          <a:xfrm>
            <a:off x="5181963" y="3617650"/>
            <a:ext cx="3352800" cy="276999"/>
          </a:xfrm>
          <a:prstGeom prst="rect">
            <a:avLst/>
          </a:prstGeom>
          <a:noFill/>
        </p:spPr>
        <p:txBody>
          <a:bodyPr wrap="square" lIns="0" tIns="0" rIns="0" bIns="0" rtlCol="0">
            <a:spAutoFit/>
          </a:bodyPr>
          <a:lstStyle/>
          <a:p>
            <a:r>
              <a:rPr lang="en-US" sz="600" dirty="0" smtClean="0">
                <a:latin typeface="Century Gothic" pitchFamily="34" charset="0"/>
              </a:rPr>
              <a:t>Caption describing the picture, be succinct but clear. Make sure no NASA badges are in the picture, that all people have signed a media release who are visible, and that there are no people under the age of 18.</a:t>
            </a:r>
            <a:endParaRPr lang="en-US" sz="600" dirty="0">
              <a:latin typeface="Century Gothic" pitchFamily="34" charset="0"/>
            </a:endParaRPr>
          </a:p>
        </p:txBody>
      </p:sp>
      <p:sp>
        <p:nvSpPr>
          <p:cNvPr id="2" name="Rectangle 1"/>
          <p:cNvSpPr/>
          <p:nvPr/>
        </p:nvSpPr>
        <p:spPr>
          <a:xfrm>
            <a:off x="2057400" y="4205827"/>
            <a:ext cx="5147814" cy="2446824"/>
          </a:xfrm>
          <a:prstGeom prst="rect">
            <a:avLst/>
          </a:prstGeom>
        </p:spPr>
        <p:txBody>
          <a:bodyPr wrap="square">
            <a:spAutoFit/>
          </a:bodyPr>
          <a:lstStyle/>
          <a:p>
            <a:r>
              <a:rPr lang="en-US" sz="900" b="1" dirty="0" smtClean="0">
                <a:latin typeface="Century Gothic" panose="020B0502020202020204" pitchFamily="34" charset="0"/>
              </a:rPr>
              <a:t>Ideas of things to put in this section:</a:t>
            </a:r>
            <a:endParaRPr lang="en-US" sz="900" b="1" dirty="0">
              <a:latin typeface="Century Gothic" panose="020B0502020202020204" pitchFamily="34" charset="0"/>
            </a:endParaRPr>
          </a:p>
          <a:p>
            <a:pPr marL="171450" indent="-171450">
              <a:buFont typeface="Arial" panose="020B0604020202020204" pitchFamily="34" charset="0"/>
              <a:buChar char="•"/>
            </a:pPr>
            <a:r>
              <a:rPr lang="en-US" sz="900" dirty="0" smtClean="0">
                <a:latin typeface="Century Gothic" panose="020B0502020202020204" pitchFamily="34" charset="0"/>
              </a:rPr>
              <a:t>Cool imagery from a project (or projects!) at your location</a:t>
            </a:r>
          </a:p>
          <a:p>
            <a:pPr marL="171450" indent="-171450">
              <a:buFont typeface="Arial" panose="020B0604020202020204" pitchFamily="34" charset="0"/>
              <a:buChar char="•"/>
            </a:pPr>
            <a:r>
              <a:rPr lang="en-US" sz="900" dirty="0" smtClean="0">
                <a:latin typeface="Century Gothic" panose="020B0502020202020204" pitchFamily="34" charset="0"/>
              </a:rPr>
              <a:t>Pictures of </a:t>
            </a:r>
            <a:r>
              <a:rPr lang="en-US" sz="900" dirty="0" err="1" smtClean="0">
                <a:latin typeface="Century Gothic" panose="020B0502020202020204" pitchFamily="34" charset="0"/>
              </a:rPr>
              <a:t>DEVELOPers</a:t>
            </a:r>
            <a:r>
              <a:rPr lang="en-US" sz="900" dirty="0" smtClean="0">
                <a:latin typeface="Century Gothic" panose="020B0502020202020204" pitchFamily="34" charset="0"/>
              </a:rPr>
              <a:t> presenting their work</a:t>
            </a:r>
          </a:p>
          <a:p>
            <a:pPr marL="171450" indent="-171450">
              <a:buFont typeface="Arial" panose="020B0604020202020204" pitchFamily="34" charset="0"/>
              <a:buChar char="•"/>
            </a:pPr>
            <a:r>
              <a:rPr lang="en-US" sz="900" dirty="0" smtClean="0">
                <a:latin typeface="Century Gothic" panose="020B0502020202020204" pitchFamily="34" charset="0"/>
              </a:rPr>
              <a:t>Final products used during or photos of a partner hand-off</a:t>
            </a:r>
          </a:p>
          <a:p>
            <a:pPr marL="171450" indent="-171450">
              <a:buFont typeface="Arial" panose="020B0604020202020204" pitchFamily="34" charset="0"/>
              <a:buChar char="•"/>
            </a:pPr>
            <a:r>
              <a:rPr lang="en-US" sz="900" dirty="0" smtClean="0">
                <a:latin typeface="Century Gothic" panose="020B0502020202020204" pitchFamily="34" charset="0"/>
              </a:rPr>
              <a:t>Pictures of your location, teams at work, or other everyday scenes at your node</a:t>
            </a:r>
          </a:p>
          <a:p>
            <a:pPr marL="171450" indent="-171450">
              <a:buFont typeface="Arial" panose="020B0604020202020204" pitchFamily="34" charset="0"/>
              <a:buChar char="•"/>
            </a:pPr>
            <a:r>
              <a:rPr lang="en-US" sz="900" dirty="0" smtClean="0">
                <a:latin typeface="Century Gothic" panose="020B0502020202020204" pitchFamily="34" charset="0"/>
              </a:rPr>
              <a:t>Team building activities (as long as they’re appropriate for Capacity Building/Applied Sciences </a:t>
            </a:r>
            <a:r>
              <a:rPr lang="en-US" sz="900" dirty="0">
                <a:latin typeface="Century Gothic" panose="020B0502020202020204" pitchFamily="34" charset="0"/>
              </a:rPr>
              <a:t>consumption </a:t>
            </a:r>
            <a:r>
              <a:rPr lang="en-US" sz="900" dirty="0" smtClean="0">
                <a:latin typeface="Century Gothic" panose="020B0502020202020204" pitchFamily="34" charset="0"/>
              </a:rPr>
              <a:t>[read: you’d be comfortable with Nancy </a:t>
            </a:r>
            <a:r>
              <a:rPr lang="en-US" sz="900" dirty="0" err="1" smtClean="0">
                <a:latin typeface="Century Gothic" panose="020B0502020202020204" pitchFamily="34" charset="0"/>
              </a:rPr>
              <a:t>Searby</a:t>
            </a:r>
            <a:r>
              <a:rPr lang="en-US" sz="900" dirty="0" smtClean="0">
                <a:latin typeface="Century Gothic" panose="020B0502020202020204" pitchFamily="34" charset="0"/>
              </a:rPr>
              <a:t> seeing it])</a:t>
            </a:r>
          </a:p>
          <a:p>
            <a:pPr marL="171450" indent="-171450">
              <a:buFont typeface="Arial" panose="020B0604020202020204" pitchFamily="34" charset="0"/>
              <a:buChar char="•"/>
            </a:pPr>
            <a:r>
              <a:rPr lang="en-US" sz="900" dirty="0" smtClean="0">
                <a:latin typeface="Century Gothic" panose="020B0502020202020204" pitchFamily="34" charset="0"/>
              </a:rPr>
              <a:t>Other cool accomplishments or events you take part in!</a:t>
            </a:r>
          </a:p>
          <a:p>
            <a:pPr marL="171450" indent="-171450">
              <a:buFont typeface="Arial" panose="020B0604020202020204" pitchFamily="34" charset="0"/>
              <a:buChar char="•"/>
            </a:pPr>
            <a:endParaRPr lang="en-US" sz="900" dirty="0">
              <a:latin typeface="Century Gothic" panose="020B0502020202020204" pitchFamily="34" charset="0"/>
            </a:endParaRPr>
          </a:p>
          <a:p>
            <a:r>
              <a:rPr lang="en-US" sz="900" b="1" dirty="0" smtClean="0">
                <a:latin typeface="Century Gothic" panose="020B0502020202020204" pitchFamily="34" charset="0"/>
              </a:rPr>
              <a:t>Things to remember:</a:t>
            </a:r>
            <a:endParaRPr lang="en-US" sz="900" dirty="0" smtClean="0">
              <a:latin typeface="Century Gothic" panose="020B0502020202020204" pitchFamily="34" charset="0"/>
            </a:endParaRPr>
          </a:p>
          <a:p>
            <a:pPr marL="171450" indent="-171450">
              <a:buFont typeface="Arial" panose="020B0604020202020204" pitchFamily="34" charset="0"/>
              <a:buChar char="•"/>
            </a:pPr>
            <a:r>
              <a:rPr lang="en-US" sz="900" dirty="0" smtClean="0">
                <a:latin typeface="Century Gothic" panose="020B0502020202020204" pitchFamily="34" charset="0"/>
              </a:rPr>
              <a:t>Provide a caption or text box for project imagery or photos; explain what’s happening in the photo/being shown in the imagery, and include the names of any individuals in the photos</a:t>
            </a:r>
          </a:p>
          <a:p>
            <a:pPr marL="171450" indent="-171450">
              <a:buFont typeface="Arial" panose="020B0604020202020204" pitchFamily="34" charset="0"/>
              <a:buChar char="•"/>
            </a:pPr>
            <a:r>
              <a:rPr lang="en-US" sz="900" dirty="0" smtClean="0">
                <a:latin typeface="Century Gothic" panose="020B0502020202020204" pitchFamily="34" charset="0"/>
              </a:rPr>
              <a:t>Make sure you have a signed media release form for anyone appearing in a photo</a:t>
            </a:r>
          </a:p>
          <a:p>
            <a:pPr marL="171450" indent="-171450">
              <a:buFont typeface="Arial" panose="020B0604020202020204" pitchFamily="34" charset="0"/>
              <a:buChar char="•"/>
            </a:pPr>
            <a:r>
              <a:rPr lang="en-US" sz="900" dirty="0" smtClean="0">
                <a:latin typeface="Century Gothic" panose="020B0502020202020204" pitchFamily="34" charset="0"/>
              </a:rPr>
              <a:t>Feel free to send photos as attachments when submitting your </a:t>
            </a:r>
            <a:r>
              <a:rPr lang="en-US" sz="900" dirty="0" err="1" smtClean="0">
                <a:latin typeface="Century Gothic" panose="020B0502020202020204" pitchFamily="34" charset="0"/>
              </a:rPr>
              <a:t>quadchart</a:t>
            </a:r>
            <a:r>
              <a:rPr lang="en-US" sz="900" dirty="0" smtClean="0">
                <a:latin typeface="Century Gothic" panose="020B0502020202020204" pitchFamily="34" charset="0"/>
              </a:rPr>
              <a:t> - we love high-res imagery/photos! </a:t>
            </a:r>
          </a:p>
          <a:p>
            <a:pPr marL="171450" indent="-171450">
              <a:buFont typeface="Arial" panose="020B0604020202020204" pitchFamily="34" charset="0"/>
              <a:buChar char="•"/>
            </a:pPr>
            <a:endParaRPr lang="en-US" sz="900" dirty="0" smtClean="0">
              <a:latin typeface="Century Gothic" panose="020B0502020202020204" pitchFamily="34" charset="0"/>
            </a:endParaRPr>
          </a:p>
        </p:txBody>
      </p:sp>
      <p:sp>
        <p:nvSpPr>
          <p:cNvPr id="19" name="Line 8"/>
          <p:cNvSpPr>
            <a:spLocks noChangeShapeType="1"/>
          </p:cNvSpPr>
          <p:nvPr/>
        </p:nvSpPr>
        <p:spPr bwMode="auto">
          <a:xfrm>
            <a:off x="0" y="838200"/>
            <a:ext cx="9144000" cy="0"/>
          </a:xfrm>
          <a:prstGeom prst="line">
            <a:avLst/>
          </a:prstGeom>
          <a:noFill/>
          <a:ln w="28575">
            <a:solidFill>
              <a:schemeClr val="tx1"/>
            </a:solidFill>
            <a:round/>
            <a:headEnd/>
            <a:tailEnd/>
          </a:ln>
        </p:spPr>
        <p:txBody>
          <a:bodyPr/>
          <a:lstStyle/>
          <a:p>
            <a:endParaRPr lang="en-US">
              <a:latin typeface="Century Gothic" pitchFamily="34" charset="0"/>
            </a:endParaRPr>
          </a:p>
        </p:txBody>
      </p:sp>
      <p:pic>
        <p:nvPicPr>
          <p:cNvPr id="12" name="Picture 11" descr="2015-02-02 14.01.58.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0378" y="1309617"/>
            <a:ext cx="2835970" cy="2126978"/>
          </a:xfrm>
          <a:prstGeom prst="rect">
            <a:avLst/>
          </a:prstGeom>
        </p:spPr>
      </p:pic>
    </p:spTree>
    <p:extLst>
      <p:ext uri="{BB962C8B-B14F-4D97-AF65-F5344CB8AC3E}">
        <p14:creationId xmlns:p14="http://schemas.microsoft.com/office/powerpoint/2010/main" val="200301310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15626</TotalTime>
  <Words>865</Words>
  <Application>Microsoft Office PowerPoint</Application>
  <PresentationFormat>On-screen Show (4:3)</PresentationFormat>
  <Paragraphs>71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ＭＳ Ｐゴシック</vt:lpstr>
      <vt:lpstr>Arial</vt:lpstr>
      <vt:lpstr>Century Gothic</vt:lpstr>
      <vt:lpstr>Blank Presentation</vt:lpstr>
      <vt:lpstr>PowerPoint Presentation</vt:lpstr>
      <vt:lpstr>PowerPoint Presentation</vt:lpstr>
    </vt:vector>
  </TitlesOfParts>
  <Company>NASA DEVELOP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Childs-Gleason, Lauren</dc:creator>
  <cp:lastModifiedBy>Orne, Tiffani N. (LARC-E3)[SSAI DEVELOP]</cp:lastModifiedBy>
  <cp:revision>1344</cp:revision>
  <cp:lastPrinted>2009-05-08T13:20:44Z</cp:lastPrinted>
  <dcterms:created xsi:type="dcterms:W3CDTF">2010-04-02T19:06:37Z</dcterms:created>
  <dcterms:modified xsi:type="dcterms:W3CDTF">2015-05-26T14:06:31Z</dcterms:modified>
</cp:coreProperties>
</file>