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5" r:id="rId2"/>
    <p:sldId id="278" r:id="rId3"/>
    <p:sldId id="286" r:id="rId4"/>
    <p:sldId id="285" r:id="rId5"/>
    <p:sldId id="295" r:id="rId6"/>
    <p:sldId id="297" r:id="rId7"/>
    <p:sldId id="298" r:id="rId8"/>
    <p:sldId id="299" r:id="rId9"/>
    <p:sldId id="301" r:id="rId10"/>
    <p:sldId id="296" r:id="rId11"/>
    <p:sldId id="287" r:id="rId12"/>
    <p:sldId id="288" r:id="rId13"/>
    <p:sldId id="289" r:id="rId14"/>
    <p:sldId id="307" r:id="rId15"/>
    <p:sldId id="290" r:id="rId16"/>
    <p:sldId id="302" r:id="rId17"/>
    <p:sldId id="303" r:id="rId18"/>
    <p:sldId id="306" r:id="rId19"/>
    <p:sldId id="304" r:id="rId20"/>
    <p:sldId id="305" r:id="rId21"/>
    <p:sldId id="291" r:id="rId22"/>
    <p:sldId id="293" r:id="rId23"/>
    <p:sldId id="277" r:id="rId24"/>
    <p:sldId id="31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2069" autoAdjust="0"/>
  </p:normalViewPr>
  <p:slideViewPr>
    <p:cSldViewPr snapToGrid="0">
      <p:cViewPr>
        <p:scale>
          <a:sx n="90" d="100"/>
          <a:sy n="90" d="100"/>
        </p:scale>
        <p:origin x="-1830" y="-9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study area for this project is Dougherty County, Georgia, which is located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Southwest Georgia. This area </a:t>
            </a:r>
            <a:r>
              <a:rPr lang="en-US" sz="1200" kern="1200" dirty="0" smtClean="0">
                <a:solidFill>
                  <a:schemeClr val="tx1"/>
                </a:solidFill>
                <a:effectLst/>
                <a:latin typeface="+mn-lt"/>
                <a:ea typeface="+mn-ea"/>
                <a:cs typeface="+mn-cs"/>
              </a:rPr>
              <a:t>lies</a:t>
            </a:r>
            <a:r>
              <a:rPr lang="en-US" sz="1200" kern="1200" baseline="0" dirty="0" smtClean="0">
                <a:solidFill>
                  <a:schemeClr val="tx1"/>
                </a:solidFill>
                <a:effectLst/>
                <a:latin typeface="+mn-lt"/>
                <a:ea typeface="+mn-ea"/>
                <a:cs typeface="+mn-cs"/>
              </a:rPr>
              <a:t> within</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extensive karst region that experiences sinkhole development on varying spatial and temporal scales. Both large scale cover-subsidence and small-scale cover collapse sinkholes form in this covered karst region, creating significant environmental and engineering hazards. The</a:t>
            </a:r>
            <a:r>
              <a:rPr lang="en-US" sz="1200" kern="1200" baseline="0" dirty="0" smtClean="0">
                <a:solidFill>
                  <a:schemeClr val="tx1"/>
                </a:solidFill>
                <a:effectLst/>
                <a:latin typeface="+mn-lt"/>
                <a:ea typeface="+mn-ea"/>
                <a:cs typeface="+mn-cs"/>
              </a:rPr>
              <a:t> Upper </a:t>
            </a:r>
            <a:r>
              <a:rPr lang="en-US" sz="1200" kern="1200" baseline="0" dirty="0" err="1" smtClean="0">
                <a:solidFill>
                  <a:schemeClr val="tx1"/>
                </a:solidFill>
                <a:effectLst/>
                <a:latin typeface="+mn-lt"/>
                <a:ea typeface="+mn-ea"/>
                <a:cs typeface="+mn-cs"/>
              </a:rPr>
              <a:t>Floridan</a:t>
            </a:r>
            <a:r>
              <a:rPr lang="en-US" sz="1200" kern="1200" baseline="0" dirty="0" smtClean="0">
                <a:solidFill>
                  <a:schemeClr val="tx1"/>
                </a:solidFill>
                <a:effectLst/>
                <a:latin typeface="+mn-lt"/>
                <a:ea typeface="+mn-ea"/>
                <a:cs typeface="+mn-cs"/>
              </a:rPr>
              <a:t> Aquifer is a primary source for municipal and agricultural water resource needs. Further, due to its relatively high transmissivities and ability for sinkholes to act as direct conduits to the aquifer, this aquifer is highly susceptible to groundwater contamination</a:t>
            </a:r>
            <a:r>
              <a:rPr lang="en-US" sz="1200" kern="1200" baseline="0" dirty="0" smtClean="0">
                <a:solidFill>
                  <a:schemeClr val="tx1"/>
                </a:solidFill>
                <a:effectLst/>
                <a:latin typeface="+mn-lt"/>
                <a:ea typeface="+mn-ea"/>
                <a:cs typeface="+mn-cs"/>
              </a:rPr>
              <a:t>. This project aims at mitigating that risk and others posed by sinkhole formation.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240337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first </a:t>
            </a:r>
            <a:r>
              <a:rPr lang="en-US" sz="1200" kern="1200" dirty="0" smtClean="0">
                <a:solidFill>
                  <a:schemeClr val="tx1"/>
                </a:solidFill>
                <a:effectLst/>
                <a:latin typeface="+mn-lt"/>
                <a:ea typeface="+mn-ea"/>
                <a:cs typeface="+mn-cs"/>
              </a:rPr>
              <a:t>objective of this research was to develop sinkhole inventory</a:t>
            </a:r>
            <a:r>
              <a:rPr lang="en-US" sz="1200" kern="1200" baseline="0" dirty="0" smtClean="0">
                <a:solidFill>
                  <a:schemeClr val="tx1"/>
                </a:solidFill>
                <a:effectLst/>
                <a:latin typeface="+mn-lt"/>
                <a:ea typeface="+mn-ea"/>
                <a:cs typeface="+mn-cs"/>
              </a:rPr>
              <a:t> maps</a:t>
            </a:r>
            <a:r>
              <a:rPr lang="en-US" sz="1200" kern="1200" dirty="0" smtClean="0">
                <a:solidFill>
                  <a:schemeClr val="tx1"/>
                </a:solidFill>
                <a:effectLst/>
                <a:latin typeface="+mn-lt"/>
                <a:ea typeface="+mn-ea"/>
                <a:cs typeface="+mn-cs"/>
              </a:rPr>
              <a:t> between 1999 and 2011 using a time-series of digital elevation models. An example is shown at the bottom of this slide. The second objective</a:t>
            </a:r>
            <a:r>
              <a:rPr lang="en-US" sz="1200" kern="1200" baseline="0" dirty="0" smtClean="0">
                <a:solidFill>
                  <a:schemeClr val="tx1"/>
                </a:solidFill>
                <a:effectLst/>
                <a:latin typeface="+mn-lt"/>
                <a:ea typeface="+mn-ea"/>
                <a:cs typeface="+mn-cs"/>
              </a:rPr>
              <a:t> was to </a:t>
            </a:r>
            <a:r>
              <a:rPr lang="en-US" sz="1200" kern="1200" dirty="0" smtClean="0">
                <a:solidFill>
                  <a:schemeClr val="tx1"/>
                </a:solidFill>
                <a:effectLst/>
                <a:latin typeface="+mn-lt"/>
                <a:ea typeface="+mn-ea"/>
                <a:cs typeface="+mn-cs"/>
              </a:rPr>
              <a:t>improve the understanding of modeling sinkhole development by analyzing factors influencing new sinkhole formations to produce sinkhole susceptibility maps.</a:t>
            </a:r>
            <a:r>
              <a:rPr lang="en-US" sz="1200" kern="1200" baseline="0" dirty="0" smtClean="0">
                <a:solidFill>
                  <a:schemeClr val="tx1"/>
                </a:solidFill>
                <a:effectLst/>
                <a:latin typeface="+mn-lt"/>
                <a:ea typeface="+mn-ea"/>
                <a:cs typeface="+mn-cs"/>
              </a:rPr>
              <a:t> The team produced two separate sinkhole susceptibility maps for the two different types of sinkholes that form in varying environmental conditions.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88668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this project we used a time-series of digital elevation models (DEMs)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complete the first objective of compiling sinkhole inventory maps for the study period of 1999</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2011. High resolution DEM’s were acquired to analyze the spatiotemporal distribution of cover-subsidence and cover-collapse sinkhole development. DEM data was acquired from four different satellites. SRTM and Terra (ASTER sensor) data were used to detect cover-subsidence sinkhole development, while European Space Agency’s ERS-1 and ERS-2 were used to detect cover-collapse sinkholes. B</a:t>
            </a:r>
            <a:r>
              <a:rPr lang="en-US" sz="1200" kern="1200" baseline="0" dirty="0" smtClean="0">
                <a:solidFill>
                  <a:schemeClr val="tx1"/>
                </a:solidFill>
                <a:effectLst/>
                <a:latin typeface="+mn-lt"/>
                <a:ea typeface="+mn-ea"/>
                <a:cs typeface="+mn-cs"/>
              </a:rPr>
              <a:t>oth SRTM and ASTER had </a:t>
            </a:r>
            <a:r>
              <a:rPr lang="en-US" sz="1200" kern="1200" dirty="0" smtClean="0">
                <a:solidFill>
                  <a:schemeClr val="tx1"/>
                </a:solidFill>
                <a:effectLst/>
                <a:latin typeface="+mn-lt"/>
                <a:ea typeface="+mn-ea"/>
                <a:cs typeface="+mn-cs"/>
              </a:rPr>
              <a:t>vertical accuracies</a:t>
            </a:r>
            <a:r>
              <a:rPr lang="en-US" sz="1200" kern="1200" baseline="0" dirty="0" smtClean="0">
                <a:solidFill>
                  <a:schemeClr val="tx1"/>
                </a:solidFill>
                <a:effectLst/>
                <a:latin typeface="+mn-lt"/>
                <a:ea typeface="+mn-ea"/>
                <a:cs typeface="+mn-cs"/>
              </a:rPr>
              <a:t> of 20 meters while ERS-1 and 2 had vertical accuracies of 10 meters. As a result, these accuracy measures presented an uncertainty in our analyses. </a:t>
            </a:r>
            <a:r>
              <a:rPr lang="en-US" sz="1200" b="0" i="0" kern="1200" dirty="0" smtClean="0">
                <a:solidFill>
                  <a:schemeClr val="tx1"/>
                </a:solidFill>
                <a:effectLst/>
                <a:latin typeface="+mn-lt"/>
                <a:ea typeface="+mn-ea"/>
                <a:cs typeface="+mn-cs"/>
              </a:rPr>
              <a:t>We approached the differing vertical/horizontal accuracies of the DEMs in two ways. First, we applied error bars around our final sinkhole point values (total number of sinkholes in our study area) for each sinkhole inventory map based on the vertical and horizontal accuracies. Secondly, when identifying newly formed or extended sinkholes within the study period by comparing the sinkhole inventory maps, we used a conservative search radius that took into account the differing horizontal and vertical accuracy measurements. For example, when identifying newly formed or extended sinkholes between the 2000 and 2011 sinkhole inventory maps, any new sinkhole point (in the 2011 map) that was within 20 meters or less than a previously identified sinkhole point (in the 2000 map) was not included in our final temporal difference maps that were used in further analyses.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559820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30 meter DEM data from 2000 and the 2011 was acquired from NASA’s SRTM and ASTER satellites for analysis on cover-subsidence sinkholes. The</a:t>
            </a:r>
            <a:r>
              <a:rPr lang="en-US" sz="1200" kern="1200" baseline="0" dirty="0" smtClean="0">
                <a:solidFill>
                  <a:schemeClr val="tx1"/>
                </a:solidFill>
                <a:effectLst/>
                <a:latin typeface="+mn-lt"/>
                <a:ea typeface="+mn-ea"/>
                <a:cs typeface="+mn-cs"/>
              </a:rPr>
              <a:t> spatial and temporal</a:t>
            </a:r>
            <a:r>
              <a:rPr lang="en-US" sz="1200" kern="1200" dirty="0" smtClean="0">
                <a:solidFill>
                  <a:schemeClr val="tx1"/>
                </a:solidFill>
                <a:effectLst/>
                <a:latin typeface="+mn-lt"/>
                <a:ea typeface="+mn-ea"/>
                <a:cs typeface="+mn-cs"/>
              </a:rPr>
              <a:t> resolutions of these satellite</a:t>
            </a:r>
            <a:r>
              <a:rPr lang="en-US" sz="1200" kern="1200" baseline="0" dirty="0" smtClean="0">
                <a:solidFill>
                  <a:schemeClr val="tx1"/>
                </a:solidFill>
                <a:effectLst/>
                <a:latin typeface="+mn-lt"/>
                <a:ea typeface="+mn-ea"/>
                <a:cs typeface="+mn-cs"/>
              </a:rPr>
              <a:t> data</a:t>
            </a:r>
            <a:r>
              <a:rPr lang="en-US" sz="1200" kern="1200" dirty="0" smtClean="0">
                <a:solidFill>
                  <a:schemeClr val="tx1"/>
                </a:solidFill>
                <a:effectLst/>
                <a:latin typeface="+mn-lt"/>
                <a:ea typeface="+mn-ea"/>
                <a:cs typeface="+mn-cs"/>
              </a:rPr>
              <a:t> were appropriate because cover subsidence sinkholes form gradually and over large areas. Next, ERS-1 and 2 satellite</a:t>
            </a:r>
            <a:r>
              <a:rPr lang="en-US" sz="1200" kern="1200" baseline="0" dirty="0" smtClean="0">
                <a:solidFill>
                  <a:schemeClr val="tx1"/>
                </a:solidFill>
                <a:effectLst/>
                <a:latin typeface="+mn-lt"/>
                <a:ea typeface="+mn-ea"/>
                <a:cs typeface="+mn-cs"/>
              </a:rPr>
              <a:t> aperture radar (SAR) images </a:t>
            </a:r>
            <a:r>
              <a:rPr lang="en-US" sz="1200" kern="1200" dirty="0" smtClean="0">
                <a:solidFill>
                  <a:schemeClr val="tx1"/>
                </a:solidFill>
                <a:effectLst/>
                <a:latin typeface="+mn-lt"/>
                <a:ea typeface="+mn-ea"/>
                <a:cs typeface="+mn-cs"/>
              </a:rPr>
              <a:t>were used to generate 5 meter resolution DEM’s for cover-collapse sinkhole detection for the years 1999, 2002, 2004, 2005, and 2009. The acquired DEMs, alongside a ArcGIS </a:t>
            </a:r>
            <a:r>
              <a:rPr lang="en-US" sz="1200" kern="1200" dirty="0" err="1" smtClean="0">
                <a:solidFill>
                  <a:schemeClr val="tx1"/>
                </a:solidFill>
                <a:effectLst/>
                <a:latin typeface="+mn-lt"/>
                <a:ea typeface="+mn-ea"/>
                <a:cs typeface="+mn-cs"/>
              </a:rPr>
              <a:t>ModelBuilder</a:t>
            </a:r>
            <a:r>
              <a:rPr lang="en-US" sz="1200" kern="1200" dirty="0" smtClean="0">
                <a:solidFill>
                  <a:schemeClr val="tx1"/>
                </a:solidFill>
                <a:effectLst/>
                <a:latin typeface="+mn-lt"/>
                <a:ea typeface="+mn-ea"/>
                <a:cs typeface="+mn-cs"/>
              </a:rPr>
              <a:t> algorithm th</a:t>
            </a:r>
            <a:r>
              <a:rPr lang="en-US" sz="1200" kern="1200" baseline="0" dirty="0" smtClean="0">
                <a:solidFill>
                  <a:schemeClr val="tx1"/>
                </a:solidFill>
                <a:effectLst/>
                <a:latin typeface="+mn-lt"/>
                <a:ea typeface="+mn-ea"/>
                <a:cs typeface="+mn-cs"/>
              </a:rPr>
              <a:t>e team</a:t>
            </a:r>
            <a:r>
              <a:rPr lang="en-US" sz="1200" kern="1200" dirty="0" smtClean="0">
                <a:solidFill>
                  <a:schemeClr val="tx1"/>
                </a:solidFill>
                <a:effectLst/>
                <a:latin typeface="+mn-lt"/>
                <a:ea typeface="+mn-ea"/>
                <a:cs typeface="+mn-cs"/>
              </a:rPr>
              <a:t> created, were used to produce an inventory of sinkhole maps identifying the distribution of past and newly formed sinkholes. We furthered this analysis by human validating the maps to verify sinkhole mapping</a:t>
            </a:r>
            <a:r>
              <a:rPr lang="en-US" sz="1200" kern="1200" baseline="0" dirty="0" smtClean="0">
                <a:solidFill>
                  <a:schemeClr val="tx1"/>
                </a:solidFill>
                <a:effectLst/>
                <a:latin typeface="+mn-lt"/>
                <a:ea typeface="+mn-ea"/>
                <a:cs typeface="+mn-cs"/>
              </a:rPr>
              <a:t> accuracy and to </a:t>
            </a:r>
            <a:r>
              <a:rPr lang="en-US" sz="1200" kern="1200" dirty="0" smtClean="0">
                <a:solidFill>
                  <a:schemeClr val="tx1"/>
                </a:solidFill>
                <a:effectLst/>
                <a:latin typeface="+mn-lt"/>
                <a:ea typeface="+mn-ea"/>
                <a:cs typeface="+mn-cs"/>
              </a:rPr>
              <a:t>check for any falsely identified sinkholes.</a:t>
            </a:r>
            <a:r>
              <a:rPr lang="en-US" sz="120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the sinkhole inventory</a:t>
            </a:r>
            <a:r>
              <a:rPr lang="en-US" sz="1200" kern="1200" baseline="0" dirty="0" smtClean="0">
                <a:solidFill>
                  <a:schemeClr val="tx1"/>
                </a:solidFill>
                <a:effectLst/>
                <a:latin typeface="+mn-lt"/>
                <a:ea typeface="+mn-ea"/>
                <a:cs typeface="+mn-cs"/>
              </a:rPr>
              <a:t> maps</a:t>
            </a:r>
            <a:r>
              <a:rPr lang="en-US" sz="1200" kern="1200" dirty="0" smtClean="0">
                <a:solidFill>
                  <a:schemeClr val="tx1"/>
                </a:solidFill>
                <a:effectLst/>
                <a:latin typeface="+mn-lt"/>
                <a:ea typeface="+mn-ea"/>
                <a:cs typeface="+mn-cs"/>
              </a:rPr>
              <a:t> were produced for each year, temporal difference maps were created</a:t>
            </a:r>
            <a:r>
              <a:rPr lang="en-US" sz="1200" kern="1200" baseline="0" dirty="0" smtClean="0">
                <a:solidFill>
                  <a:schemeClr val="tx1"/>
                </a:solidFill>
                <a:effectLst/>
                <a:latin typeface="+mn-lt"/>
                <a:ea typeface="+mn-ea"/>
                <a:cs typeface="+mn-cs"/>
              </a:rPr>
              <a:t> by</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identifying newly formed or enlarged sinkholes through comparative analysis of the sinkhole inventory maps</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cover-subsidence temporal difference map used the 2000 SRTM and 2011 ASTER sinkhole inventory maps for its comparative analyses,</a:t>
            </a:r>
            <a:r>
              <a:rPr lang="en-US" sz="1200" kern="1200" dirty="0" smtClean="0">
                <a:solidFill>
                  <a:schemeClr val="tx1"/>
                </a:solidFill>
                <a:effectLst/>
                <a:latin typeface="+mn-lt"/>
                <a:ea typeface="+mn-ea"/>
                <a:cs typeface="+mn-cs"/>
              </a:rPr>
              <a:t> while 1999,</a:t>
            </a:r>
            <a:r>
              <a:rPr lang="en-US" sz="1200" kern="1200" baseline="0" dirty="0" smtClean="0">
                <a:solidFill>
                  <a:schemeClr val="tx1"/>
                </a:solidFill>
                <a:effectLst/>
                <a:latin typeface="+mn-lt"/>
                <a:ea typeface="+mn-ea"/>
                <a:cs typeface="+mn-cs"/>
              </a:rPr>
              <a:t> 2004, and </a:t>
            </a:r>
            <a:r>
              <a:rPr lang="en-US" sz="1200" kern="1200" dirty="0" smtClean="0">
                <a:solidFill>
                  <a:schemeClr val="tx1"/>
                </a:solidFill>
                <a:effectLst/>
                <a:latin typeface="+mn-lt"/>
                <a:ea typeface="+mn-ea"/>
                <a:cs typeface="+mn-cs"/>
              </a:rPr>
              <a:t>2009 maps were merged to show cover-collapse sinkhole</a:t>
            </a:r>
            <a:r>
              <a:rPr lang="en-US" sz="1200" kern="1200" baseline="0" dirty="0" smtClean="0">
                <a:solidFill>
                  <a:schemeClr val="tx1"/>
                </a:solidFill>
                <a:effectLst/>
                <a:latin typeface="+mn-lt"/>
                <a:ea typeface="+mn-ea"/>
                <a:cs typeface="+mn-cs"/>
              </a:rPr>
              <a:t> development</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temporal difference maps were inputs to produce the sinkhole density maps for cover-subsidence and cover-collapse sinkholes.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1479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understand the influential</a:t>
            </a:r>
            <a:r>
              <a:rPr lang="en-US" sz="1200" kern="1200" baseline="0" dirty="0" smtClean="0">
                <a:solidFill>
                  <a:schemeClr val="tx1"/>
                </a:solidFill>
                <a:effectLst/>
                <a:latin typeface="+mn-lt"/>
                <a:ea typeface="+mn-ea"/>
                <a:cs typeface="+mn-cs"/>
              </a:rPr>
              <a:t> factors</a:t>
            </a:r>
            <a:r>
              <a:rPr lang="en-US" sz="1200" kern="1200" dirty="0" smtClean="0">
                <a:solidFill>
                  <a:schemeClr val="tx1"/>
                </a:solidFill>
                <a:effectLst/>
                <a:latin typeface="+mn-lt"/>
                <a:ea typeface="+mn-ea"/>
                <a:cs typeface="+mn-cs"/>
              </a:rPr>
              <a:t> behind sinkhole formation, we performed ordinary least square (OLS) regressions. This regression technique takes into account all the independent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variables used in this project to recognize which variables were best at explaining the sinkhole distribution that we identified</a:t>
            </a:r>
            <a:r>
              <a:rPr lang="en-US" sz="1200" kern="1200" baseline="0" dirty="0" smtClean="0">
                <a:solidFill>
                  <a:schemeClr val="tx1"/>
                </a:solidFill>
                <a:effectLst/>
                <a:latin typeface="+mn-lt"/>
                <a:ea typeface="+mn-ea"/>
                <a:cs typeface="+mn-cs"/>
              </a:rPr>
              <a:t> in the sinkhole density maps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Secondly, geographically weighted regression (GWR)</a:t>
            </a:r>
            <a:r>
              <a:rPr lang="en-US" sz="1200" kern="1200" baseline="0" dirty="0" smtClean="0">
                <a:solidFill>
                  <a:schemeClr val="tx1"/>
                </a:solidFill>
                <a:effectLst/>
                <a:latin typeface="+mn-lt"/>
                <a:ea typeface="+mn-ea"/>
                <a:cs typeface="+mn-cs"/>
              </a:rPr>
              <a:t> is a robust technique used to model spatially varying relationships. GWR models </a:t>
            </a:r>
            <a:r>
              <a:rPr lang="en-US" sz="1200" kern="1200" dirty="0" smtClean="0">
                <a:solidFill>
                  <a:schemeClr val="tx1"/>
                </a:solidFill>
                <a:effectLst/>
                <a:latin typeface="+mn-lt"/>
                <a:ea typeface="+mn-ea"/>
                <a:cs typeface="+mn-cs"/>
              </a:rPr>
              <a:t>were</a:t>
            </a:r>
            <a:r>
              <a:rPr lang="en-US" sz="1200" kern="1200" baseline="0" dirty="0" smtClean="0">
                <a:solidFill>
                  <a:schemeClr val="tx1"/>
                </a:solidFill>
                <a:effectLst/>
                <a:latin typeface="+mn-lt"/>
                <a:ea typeface="+mn-ea"/>
                <a:cs typeface="+mn-cs"/>
              </a:rPr>
              <a:t> constructed </a:t>
            </a:r>
            <a:r>
              <a:rPr lang="en-US" sz="1200" kern="1200" dirty="0" smtClean="0">
                <a:solidFill>
                  <a:schemeClr val="tx1"/>
                </a:solidFill>
                <a:effectLst/>
                <a:latin typeface="+mn-lt"/>
                <a:ea typeface="+mn-ea"/>
                <a:cs typeface="+mn-cs"/>
              </a:rPr>
              <a:t>to see how all the variables as a whole explain the sinkhole density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distribution.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results of both of these regression analyses were combined to generate the sinkhole susceptibility map, which depicts the probability of future sinkhole formations within the study area.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61479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image above depicts cover-subsidence sinkhole development density within the study area between 2000 and</a:t>
            </a:r>
            <a:r>
              <a:rPr lang="en-US" sz="1200" kern="1200" baseline="0" dirty="0" smtClean="0">
                <a:solidFill>
                  <a:schemeClr val="tx1"/>
                </a:solidFill>
                <a:effectLst/>
                <a:latin typeface="+mn-lt"/>
                <a:ea typeface="+mn-ea"/>
                <a:cs typeface="+mn-cs"/>
              </a:rPr>
              <a:t> 2011</a:t>
            </a:r>
            <a:r>
              <a:rPr lang="en-US" sz="1200" kern="1200" dirty="0" smtClean="0">
                <a:solidFill>
                  <a:schemeClr val="tx1"/>
                </a:solidFill>
                <a:effectLst/>
                <a:latin typeface="+mn-lt"/>
                <a:ea typeface="+mn-ea"/>
                <a:cs typeface="+mn-cs"/>
              </a:rPr>
              <a:t>. As you can see, a greater density of cover-subsidence sinkholes has developed along the southwest portion of Dougherty County. </a:t>
            </a:r>
            <a:r>
              <a:rPr lang="en-US" sz="1200" kern="1200" baseline="0" dirty="0" smtClean="0">
                <a:solidFill>
                  <a:schemeClr val="tx1"/>
                </a:solidFill>
                <a:effectLst/>
                <a:latin typeface="+mn-lt"/>
                <a:ea typeface="+mn-ea"/>
                <a:cs typeface="+mn-cs"/>
              </a:rPr>
              <a:t>The input for this map was the cover-subsidence temporal difference map.</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944872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map is of cover-collapse sinkhole development density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1999 and 2009. Interestingly, a greater density of cover-collapse sinkholes can be seen within the central portion of Dougherty County. </a:t>
            </a:r>
            <a:r>
              <a:rPr lang="en-US" sz="1200" kern="1200" baseline="0" dirty="0" smtClean="0">
                <a:solidFill>
                  <a:schemeClr val="tx1"/>
                </a:solidFill>
                <a:effectLst/>
                <a:latin typeface="+mn-lt"/>
                <a:ea typeface="+mn-ea"/>
                <a:cs typeface="+mn-cs"/>
              </a:rPr>
              <a:t>The input for this map was the cover-collapse temporal difference map.</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649319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mentioned before, the OLS regression technique is used to recognize which variables are best at explaining the sinkhole distribution that we measured. From the chart above, you can see that the bolded results depict p-values which show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variables that are statistically significant in explaining sinkhole formation.  For example, some variables like distance to roads, lakes, and land use were significant in producing cover-subsidence sinkholes (among others), while distance to fractures and</a:t>
            </a:r>
            <a:r>
              <a:rPr lang="en-US" sz="1200" kern="1200" baseline="0" dirty="0" smtClean="0">
                <a:solidFill>
                  <a:schemeClr val="tx1"/>
                </a:solidFill>
                <a:effectLst/>
                <a:latin typeface="+mn-lt"/>
                <a:ea typeface="+mn-ea"/>
                <a:cs typeface="+mn-cs"/>
              </a:rPr>
              <a:t> overburden thickness</a:t>
            </a:r>
            <a:r>
              <a:rPr lang="en-US" sz="1200" kern="1200" dirty="0" smtClean="0">
                <a:solidFill>
                  <a:schemeClr val="tx1"/>
                </a:solidFill>
                <a:effectLst/>
                <a:latin typeface="+mn-lt"/>
                <a:ea typeface="+mn-ea"/>
                <a:cs typeface="+mn-cs"/>
              </a:rPr>
              <a:t> were significant in producing cover-collapse sinkholes (among others). Three variables were significant for both types of sinkholes, which were distance to wetlands, overburden thickness, and aquifer fluctuations.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59343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GWR</a:t>
            </a:r>
            <a:r>
              <a:rPr lang="en-US" sz="1200" kern="1200" baseline="0" dirty="0" smtClean="0">
                <a:solidFill>
                  <a:schemeClr val="tx1"/>
                </a:solidFill>
                <a:effectLst/>
                <a:latin typeface="+mn-lt"/>
                <a:ea typeface="+mn-ea"/>
                <a:cs typeface="+mn-cs"/>
              </a:rPr>
              <a:t> method </a:t>
            </a:r>
            <a:r>
              <a:rPr lang="en-US" sz="1200" kern="1200" dirty="0" smtClean="0">
                <a:solidFill>
                  <a:schemeClr val="tx1"/>
                </a:solidFill>
                <a:effectLst/>
                <a:latin typeface="+mn-lt"/>
                <a:ea typeface="+mn-ea"/>
                <a:cs typeface="+mn-cs"/>
              </a:rPr>
              <a:t>mentioned earlier is a regression technique that shows how well all the variables as a whole explain sinkhole distribution. This technique</a:t>
            </a:r>
            <a:r>
              <a:rPr lang="en-US" sz="1200" kern="1200" baseline="0" dirty="0" smtClean="0">
                <a:solidFill>
                  <a:schemeClr val="tx1"/>
                </a:solidFill>
                <a:effectLst/>
                <a:latin typeface="+mn-lt"/>
                <a:ea typeface="+mn-ea"/>
                <a:cs typeface="+mn-cs"/>
              </a:rPr>
              <a:t> was chosen because it models spatially varying relationships, and we showed through our mapping results that sinkhole distribution varies spatially. </a:t>
            </a:r>
            <a:r>
              <a:rPr lang="en-US" sz="1200" kern="1200" dirty="0" smtClean="0">
                <a:solidFill>
                  <a:schemeClr val="tx1"/>
                </a:solidFill>
                <a:effectLst/>
                <a:latin typeface="+mn-lt"/>
                <a:ea typeface="+mn-ea"/>
                <a:cs typeface="+mn-cs"/>
              </a:rPr>
              <a:t>The R-squared value is a measure of how well all the variables within our analyses are able to explain the sinkhole distribution. Based on our R-squared results, our team successfully explained 81% of cover subsidence and 93% of cover collapse sinkhole</a:t>
            </a:r>
            <a:r>
              <a:rPr lang="en-US" sz="1200" kern="1200" baseline="0" dirty="0" smtClean="0">
                <a:solidFill>
                  <a:schemeClr val="tx1"/>
                </a:solidFill>
                <a:effectLst/>
                <a:latin typeface="+mn-lt"/>
                <a:ea typeface="+mn-ea"/>
                <a:cs typeface="+mn-cs"/>
              </a:rPr>
              <a:t> density variability</a:t>
            </a:r>
            <a:r>
              <a:rPr lang="en-US" sz="1200" kern="1200" dirty="0" smtClean="0">
                <a:solidFill>
                  <a:schemeClr val="tx1"/>
                </a:solidFill>
                <a:effectLst/>
                <a:latin typeface="+mn-lt"/>
                <a:ea typeface="+mn-ea"/>
                <a:cs typeface="+mn-cs"/>
              </a:rPr>
              <a:t>.  The R-squared adjusted accounts for model complexity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Based on the results of R-squared adjusted values, our analyses was able to explain 64% of cover subsidence sinkholes and 79% of cover collapse.</a:t>
            </a:r>
            <a:r>
              <a:rPr lang="en-US" sz="1200" kern="1200" baseline="0" dirty="0" smtClean="0">
                <a:solidFill>
                  <a:schemeClr val="tx1"/>
                </a:solidFill>
                <a:effectLst/>
                <a:latin typeface="+mn-lt"/>
                <a:ea typeface="+mn-ea"/>
                <a:cs typeface="+mn-cs"/>
              </a:rPr>
              <a:t> The results of our </a:t>
            </a:r>
            <a:r>
              <a:rPr lang="en-US" sz="1200" kern="1200" baseline="0" dirty="0" err="1" smtClean="0">
                <a:solidFill>
                  <a:schemeClr val="tx1"/>
                </a:solidFill>
                <a:effectLst/>
                <a:latin typeface="+mn-lt"/>
                <a:ea typeface="+mn-ea"/>
                <a:cs typeface="+mn-cs"/>
              </a:rPr>
              <a:t>geostatistical</a:t>
            </a:r>
            <a:r>
              <a:rPr lang="en-US" sz="1200" kern="1200" baseline="0" dirty="0" smtClean="0">
                <a:solidFill>
                  <a:schemeClr val="tx1"/>
                </a:solidFill>
                <a:effectLst/>
                <a:latin typeface="+mn-lt"/>
                <a:ea typeface="+mn-ea"/>
                <a:cs typeface="+mn-cs"/>
              </a:rPr>
              <a:t> analyses (i.e., OLS and GWR) were inputs to produce the sinkhole susceptibility maps.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054922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combination of our temporal difference maps, sinkhole density maps, and regression results, a final analysis was performed to create susceptibility maps for cover-subsidence and cover-collapse</a:t>
            </a:r>
            <a:r>
              <a:rPr lang="en-US" sz="1200" kern="1200" baseline="0" dirty="0" smtClean="0">
                <a:solidFill>
                  <a:schemeClr val="tx1"/>
                </a:solidFill>
                <a:effectLst/>
                <a:latin typeface="+mn-lt"/>
                <a:ea typeface="+mn-ea"/>
                <a:cs typeface="+mn-cs"/>
              </a:rPr>
              <a:t> sinkholes</a:t>
            </a:r>
            <a:r>
              <a:rPr lang="en-US" sz="1200" kern="1200" dirty="0" smtClean="0">
                <a:solidFill>
                  <a:schemeClr val="tx1"/>
                </a:solidFill>
                <a:effectLst/>
                <a:latin typeface="+mn-lt"/>
                <a:ea typeface="+mn-ea"/>
                <a:cs typeface="+mn-cs"/>
              </a:rPr>
              <a:t>. These maps illustrate the areas susceptible to future sinkhole formation across Dougherty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County.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cover-subsidence sinkholes, it makes sense based</a:t>
            </a:r>
            <a:r>
              <a:rPr lang="en-US" sz="1200" kern="1200" baseline="0" dirty="0" smtClean="0">
                <a:solidFill>
                  <a:schemeClr val="tx1"/>
                </a:solidFill>
                <a:effectLst/>
                <a:latin typeface="+mn-lt"/>
                <a:ea typeface="+mn-ea"/>
                <a:cs typeface="+mn-cs"/>
              </a:rPr>
              <a:t> on our conceptual model of sinkhole formation and measured sinkhole density results </a:t>
            </a:r>
            <a:r>
              <a:rPr lang="en-US" sz="1200" kern="1200" dirty="0" smtClean="0">
                <a:solidFill>
                  <a:schemeClr val="tx1"/>
                </a:solidFill>
                <a:effectLst/>
                <a:latin typeface="+mn-lt"/>
                <a:ea typeface="+mn-ea"/>
                <a:cs typeface="+mn-cs"/>
              </a:rPr>
              <a:t>to see areas susceptible to cover-subsidence sinkhole formations around the western and eastern portions of Dougherty County because large bodies of water</a:t>
            </a:r>
            <a:r>
              <a:rPr lang="en-US" sz="1200" kern="1200" baseline="0" dirty="0" smtClean="0">
                <a:solidFill>
                  <a:schemeClr val="tx1"/>
                </a:solidFill>
                <a:effectLst/>
                <a:latin typeface="+mn-lt"/>
                <a:ea typeface="+mn-ea"/>
                <a:cs typeface="+mn-cs"/>
              </a:rPr>
              <a:t> and wetlands</a:t>
            </a:r>
            <a:r>
              <a:rPr lang="en-US" sz="1200" kern="1200" dirty="0" smtClean="0">
                <a:solidFill>
                  <a:schemeClr val="tx1"/>
                </a:solidFill>
                <a:effectLst/>
                <a:latin typeface="+mn-lt"/>
                <a:ea typeface="+mn-ea"/>
                <a:cs typeface="+mn-cs"/>
              </a:rPr>
              <a:t> are prevalent</a:t>
            </a:r>
            <a:r>
              <a:rPr lang="en-US" sz="1200" kern="1200" baseline="0" dirty="0" smtClean="0">
                <a:solidFill>
                  <a:schemeClr val="tx1"/>
                </a:solidFill>
                <a:effectLst/>
                <a:latin typeface="+mn-lt"/>
                <a:ea typeface="+mn-ea"/>
                <a:cs typeface="+mn-cs"/>
              </a:rPr>
              <a:t> in those regions while also having intermediate overburden thicknesses of 10 – 20 meters.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34144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a:t>
            </a:r>
            <a:r>
              <a:rPr lang="en-US" sz="1200" kern="1200" baseline="0" dirty="0" smtClean="0">
                <a:solidFill>
                  <a:schemeClr val="tx1"/>
                </a:solidFill>
                <a:effectLst/>
                <a:latin typeface="+mn-lt"/>
                <a:ea typeface="+mn-ea"/>
                <a:cs typeface="+mn-cs"/>
              </a:rPr>
              <a:t> on this results, c</a:t>
            </a:r>
            <a:r>
              <a:rPr lang="en-US" sz="1200" kern="1200" dirty="0" smtClean="0">
                <a:solidFill>
                  <a:schemeClr val="tx1"/>
                </a:solidFill>
                <a:effectLst/>
                <a:latin typeface="+mn-lt"/>
                <a:ea typeface="+mn-ea"/>
                <a:cs typeface="+mn-cs"/>
              </a:rPr>
              <a:t>over-collapse sinkholes are more susceptible to form around central Dougherty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County.</a:t>
            </a:r>
            <a:r>
              <a:rPr lang="en-US" sz="1200" kern="1200" baseline="0" dirty="0" smtClean="0">
                <a:solidFill>
                  <a:schemeClr val="tx1"/>
                </a:solidFill>
                <a:effectLst/>
                <a:latin typeface="+mn-lt"/>
                <a:ea typeface="+mn-ea"/>
                <a:cs typeface="+mn-cs"/>
              </a:rPr>
              <a:t> Urban l</a:t>
            </a:r>
            <a:r>
              <a:rPr lang="en-US" sz="1200" kern="1200" dirty="0" smtClean="0">
                <a:solidFill>
                  <a:schemeClr val="tx1"/>
                </a:solidFill>
                <a:effectLst/>
                <a:latin typeface="+mn-lt"/>
                <a:ea typeface="+mn-ea"/>
                <a:cs typeface="+mn-cs"/>
              </a:rPr>
              <a:t>and use practices,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infrastructure development, and water resource management are ample in this region,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accelerating sinkhole formation.</a:t>
            </a:r>
            <a:r>
              <a:rPr lang="en-US" sz="1200" kern="1200" baseline="0" dirty="0" smtClean="0">
                <a:solidFill>
                  <a:schemeClr val="tx1"/>
                </a:solidFill>
                <a:effectLst/>
                <a:latin typeface="+mn-lt"/>
                <a:ea typeface="+mn-ea"/>
                <a:cs typeface="+mn-cs"/>
              </a:rPr>
              <a:t> Additionally, these results fit our sinkhole formation conceptual model because highly susceptible areas are within close proximity to rivers with shallow overburden thickness of 0 – 10 meters and highly fractured bedrock.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33298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Sinkholes present great difficulties and risk for human safety, land use management, environmental health, and infrastructure damage to roads and buildings. For example, sinkholes can pose a threat to groundwater pollution by introducing contaminants into aquifer systems. Improving the understanding of and predictive capabilities for sinkhole formation is critical to alleviate concerns that groups of people have like farmers, city </a:t>
            </a:r>
            <a:r>
              <a:rPr lang="en-US" sz="1200" kern="1200" dirty="0" smtClean="0">
                <a:solidFill>
                  <a:schemeClr val="tx1"/>
                </a:solidFill>
                <a:effectLst/>
                <a:latin typeface="+mn-lt"/>
                <a:ea typeface="+mn-ea"/>
                <a:cs typeface="+mn-cs"/>
              </a:rPr>
              <a:t>planners, </a:t>
            </a:r>
            <a:r>
              <a:rPr lang="en-US" sz="1200" kern="1200" dirty="0" smtClean="0">
                <a:solidFill>
                  <a:schemeClr val="tx1"/>
                </a:solidFill>
                <a:effectLst/>
                <a:latin typeface="+mn-lt"/>
                <a:ea typeface="+mn-ea"/>
                <a:cs typeface="+mn-cs"/>
              </a:rPr>
              <a:t>and water resource managers.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66037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conclusion, we were able to take away four key points of this project. First, the automated sinkhole mapping algorithm developed by the team was effective in identifying both cover-subsidence and cover-collapse sinkholes with DEMs of varying resolutions. </a:t>
            </a:r>
          </a:p>
          <a:p>
            <a:r>
              <a:rPr lang="en-US" sz="1200" kern="1200" dirty="0" smtClean="0">
                <a:solidFill>
                  <a:schemeClr val="tx1"/>
                </a:solidFill>
                <a:effectLst/>
                <a:latin typeface="+mn-lt"/>
                <a:ea typeface="+mn-ea"/>
                <a:cs typeface="+mn-cs"/>
              </a:rPr>
              <a:t>Second, our regression analysis showed different factors affecting the formations of both types of sinkholes. These results can be used to analyze future sinkhole formation mechanisms. </a:t>
            </a:r>
          </a:p>
          <a:p>
            <a:r>
              <a:rPr lang="en-US" sz="1200" kern="1200" dirty="0" smtClean="0">
                <a:solidFill>
                  <a:schemeClr val="tx1"/>
                </a:solidFill>
                <a:effectLst/>
                <a:latin typeface="+mn-lt"/>
                <a:ea typeface="+mn-ea"/>
                <a:cs typeface="+mn-cs"/>
              </a:rPr>
              <a:t>Third, our geographically weighted regression models were able to explain 81% of cover-subsidence and 93% of cover-collapse sinkhole</a:t>
            </a:r>
            <a:r>
              <a:rPr lang="en-US" sz="1200" kern="1200" baseline="0" dirty="0" smtClean="0">
                <a:solidFill>
                  <a:schemeClr val="tx1"/>
                </a:solidFill>
                <a:effectLst/>
                <a:latin typeface="+mn-lt"/>
                <a:ea typeface="+mn-ea"/>
                <a:cs typeface="+mn-cs"/>
              </a:rPr>
              <a:t> density variations, which made the team confident in the accuracy of the sinkhole susceptibility maps.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Lastly, the sinkhole susceptibility results compared well to the measured sinkhole density results</a:t>
            </a:r>
            <a:r>
              <a:rPr lang="en-US" sz="1200" kern="1200" baseline="0" dirty="0" smtClean="0">
                <a:solidFill>
                  <a:schemeClr val="tx1"/>
                </a:solidFill>
                <a:effectLst/>
                <a:latin typeface="+mn-lt"/>
                <a:ea typeface="+mn-ea"/>
                <a:cs typeface="+mn-cs"/>
              </a:rPr>
              <a:t> and may be used for land use, water resource, and infrastructure decision making processes.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545665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future work, the Fall 2015 Georgia Water Resources team will further the results and analyses of this project by producing a groundwater contamination susceptibility map and groundwater storage change maps</a:t>
            </a:r>
            <a:r>
              <a:rPr lang="en-US" sz="1200" kern="1200" baseline="0" dirty="0" smtClean="0">
                <a:solidFill>
                  <a:schemeClr val="tx1"/>
                </a:solidFill>
                <a:effectLst/>
                <a:latin typeface="+mn-lt"/>
                <a:ea typeface="+mn-ea"/>
                <a:cs typeface="+mn-cs"/>
              </a:rPr>
              <a:t> using NASA Earth observations. Additionally, this project was chosen by NASA to present at the 2015 American Geophysical Union Fall Meeting.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56549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would like thank NASA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DEVELOP and the community for their support of this project</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our science advisor, Dr. Adam </a:t>
            </a:r>
            <a:r>
              <a:rPr lang="en-US" sz="1200" kern="1200" dirty="0" err="1" smtClean="0">
                <a:solidFill>
                  <a:schemeClr val="tx1"/>
                </a:solidFill>
                <a:effectLst/>
                <a:latin typeface="+mn-lt"/>
                <a:ea typeface="+mn-ea"/>
                <a:cs typeface="+mn-cs"/>
              </a:rPr>
              <a:t>Milewski</a:t>
            </a:r>
            <a:r>
              <a:rPr lang="en-US" sz="1200" kern="1200" dirty="0" smtClean="0">
                <a:solidFill>
                  <a:schemeClr val="tx1"/>
                </a:solidFill>
                <a:effectLst/>
                <a:latin typeface="+mn-lt"/>
                <a:ea typeface="+mn-ea"/>
                <a:cs typeface="+mn-cs"/>
              </a:rPr>
              <a:t> for his guidance throughout this term. We would also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like to thank Paul </a:t>
            </a:r>
            <a:r>
              <a:rPr lang="en-US" sz="1200" kern="1200" dirty="0" err="1" smtClean="0">
                <a:solidFill>
                  <a:schemeClr val="tx1"/>
                </a:solidFill>
                <a:effectLst/>
                <a:latin typeface="+mn-lt"/>
                <a:ea typeface="+mn-ea"/>
                <a:cs typeface="+mn-cs"/>
              </a:rPr>
              <a:t>Forgey</a:t>
            </a:r>
            <a:r>
              <a:rPr lang="en-US" sz="1200" kern="1200" dirty="0" smtClean="0">
                <a:solidFill>
                  <a:schemeClr val="tx1"/>
                </a:solidFill>
                <a:effectLst/>
                <a:latin typeface="+mn-lt"/>
                <a:ea typeface="+mn-ea"/>
                <a:cs typeface="+mn-cs"/>
              </a:rPr>
              <a:t> of the City of Albany and Dougherty County Planning and Development Services,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Randy Weathersby of the Southwest Georgia Water</a:t>
            </a:r>
            <a:r>
              <a:rPr lang="en-US" sz="1200" kern="1200" baseline="0" dirty="0" smtClean="0">
                <a:solidFill>
                  <a:schemeClr val="tx1"/>
                </a:solidFill>
                <a:effectLst/>
                <a:latin typeface="+mn-lt"/>
                <a:ea typeface="+mn-ea"/>
                <a:cs typeface="+mn-cs"/>
              </a:rPr>
              <a:t> Resources Task Fore, and Jim </a:t>
            </a:r>
            <a:r>
              <a:rPr lang="en-US" sz="1200" kern="1200" baseline="0" dirty="0" err="1" smtClean="0">
                <a:solidFill>
                  <a:schemeClr val="tx1"/>
                </a:solidFill>
                <a:effectLst/>
                <a:latin typeface="+mn-lt"/>
                <a:ea typeface="+mn-ea"/>
                <a:cs typeface="+mn-cs"/>
              </a:rPr>
              <a:t>Stolze</a:t>
            </a:r>
            <a:r>
              <a:rPr lang="en-US" sz="1200" kern="1200" baseline="0" dirty="0" smtClean="0">
                <a:solidFill>
                  <a:schemeClr val="tx1"/>
                </a:solidFill>
                <a:effectLst/>
                <a:latin typeface="+mn-lt"/>
                <a:ea typeface="+mn-ea"/>
                <a:cs typeface="+mn-cs"/>
              </a:rPr>
              <a:t> of Albany Utilities</a:t>
            </a:r>
            <a:r>
              <a:rPr lang="en-US" sz="1200" kern="1200" dirty="0" smtClean="0">
                <a:solidFill>
                  <a:schemeClr val="tx1"/>
                </a:solidFill>
                <a:effectLst/>
                <a:latin typeface="+mn-lt"/>
                <a:ea typeface="+mn-ea"/>
                <a:cs typeface="+mn-cs"/>
              </a:rPr>
              <a:t> for their valuable input as project partners. </a:t>
            </a:r>
          </a:p>
          <a:p>
            <a:r>
              <a:rPr lang="en-US" sz="1200" kern="1200" dirty="0" smtClean="0">
                <a:solidFill>
                  <a:schemeClr val="tx1"/>
                </a:solidFill>
                <a:effectLst/>
                <a:latin typeface="+mn-lt"/>
                <a:ea typeface="+mn-ea"/>
                <a:cs typeface="+mn-cs"/>
              </a:rPr>
              <a:t>Finally,</a:t>
            </a:r>
            <a:r>
              <a:rPr lang="en-US" sz="1200" kern="1200" baseline="0" dirty="0" smtClean="0">
                <a:solidFill>
                  <a:schemeClr val="tx1"/>
                </a:solidFill>
                <a:effectLst/>
                <a:latin typeface="+mn-lt"/>
                <a:ea typeface="+mn-ea"/>
                <a:cs typeface="+mn-cs"/>
              </a:rPr>
              <a:t> we would like to acknowledge the </a:t>
            </a:r>
            <a:r>
              <a:rPr lang="en-US" sz="1200" kern="1200" dirty="0" smtClean="0">
                <a:solidFill>
                  <a:schemeClr val="tx1"/>
                </a:solidFill>
                <a:effectLst/>
                <a:latin typeface="+mn-lt"/>
                <a:ea typeface="+mn-ea"/>
                <a:cs typeface="+mn-cs"/>
              </a:rPr>
              <a:t>NASA South Dakota Space Grant Consortium for their grant support of our team member, Kimberly Berry.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57693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56549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research strives to understand the formation and distribution of two sinkhole types: cover-collapse and cover-subsidence. Cover-collapse sinkholes are smaller in scale and tend to form over shorter time periods measured in minutes to days. These</a:t>
            </a:r>
            <a:r>
              <a:rPr lang="en-US" sz="1200" kern="1200" baseline="0" dirty="0" smtClean="0">
                <a:solidFill>
                  <a:schemeClr val="tx1"/>
                </a:solidFill>
                <a:effectLst/>
                <a:latin typeface="+mn-lt"/>
                <a:ea typeface="+mn-ea"/>
                <a:cs typeface="+mn-cs"/>
              </a:rPr>
              <a:t> types of sinkholes tend to form along or near bedrock fractures and within flood plains. </a:t>
            </a:r>
            <a:r>
              <a:rPr lang="en-US" sz="1200" kern="1200" dirty="0" smtClean="0">
                <a:solidFill>
                  <a:schemeClr val="tx1"/>
                </a:solidFill>
                <a:effectLst/>
                <a:latin typeface="+mn-lt"/>
                <a:ea typeface="+mn-ea"/>
                <a:cs typeface="+mn-cs"/>
              </a:rPr>
              <a:t>Cover-subsidence sinkholes are larger in scale and form over longer time periods measured in months to years. These types of sinkholes are often caused by hydrologic factors such as their proximity to swamps, marsh, rivers and streams. From the image above, the green features denote cover subsidence features while the red features are cover collapse. Cover-collapse</a:t>
            </a:r>
            <a:r>
              <a:rPr lang="en-US" sz="1200" kern="1200" baseline="0" dirty="0" smtClean="0">
                <a:solidFill>
                  <a:schemeClr val="tx1"/>
                </a:solidFill>
                <a:effectLst/>
                <a:latin typeface="+mn-lt"/>
                <a:ea typeface="+mn-ea"/>
                <a:cs typeface="+mn-cs"/>
              </a:rPr>
              <a:t> sinkholes may form within cover-subsidence sinkholes, but the color-scale of this image does not illustrate this.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37608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Sinkholes are formed from interactions on the surface and subsurface between multiple factors, one of the</a:t>
            </a:r>
            <a:r>
              <a:rPr lang="en-US" sz="1200" kern="1200" baseline="0" dirty="0" smtClean="0">
                <a:solidFill>
                  <a:schemeClr val="tx1"/>
                </a:solidFill>
                <a:effectLst/>
                <a:latin typeface="+mn-lt"/>
                <a:ea typeface="+mn-ea"/>
                <a:cs typeface="+mn-cs"/>
              </a:rPr>
              <a:t> important categories being geologic factors. </a:t>
            </a:r>
            <a:r>
              <a:rPr lang="en-US" sz="1200" kern="1200" dirty="0" smtClean="0">
                <a:solidFill>
                  <a:schemeClr val="tx1"/>
                </a:solidFill>
                <a:effectLst/>
                <a:latin typeface="+mn-lt"/>
                <a:ea typeface="+mn-ea"/>
                <a:cs typeface="+mn-cs"/>
              </a:rPr>
              <a:t>For this project, we looked at geologic factors of overburden thickness from a depth of 0 to 40m, which is represented by the color gradient on the image, and bedrock fracture</a:t>
            </a:r>
            <a:r>
              <a:rPr lang="en-US" sz="1200" kern="1200" baseline="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which is represented by the black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lines that you see. Fracture</a:t>
            </a:r>
            <a:r>
              <a:rPr lang="en-US" sz="1200" kern="1200" baseline="0" dirty="0" smtClean="0">
                <a:solidFill>
                  <a:schemeClr val="tx1"/>
                </a:solidFill>
                <a:effectLst/>
                <a:latin typeface="+mn-lt"/>
                <a:ea typeface="+mn-ea"/>
                <a:cs typeface="+mn-cs"/>
              </a:rPr>
              <a:t> data was acquired from Brook and Allison, 1983. Overburden thickness data was gathered from the USGS and input into a deterministic interpolator to produce to 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7608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variables we looked into were hydrologic. We took into account various bodies of water such as swamps, marsh, ponds, lakes, and rivers/streams and incorporated them into our analysis. Specifically,</a:t>
            </a:r>
            <a:r>
              <a:rPr lang="en-US" sz="1200" kern="1200" baseline="0" dirty="0" smtClean="0">
                <a:solidFill>
                  <a:schemeClr val="tx1"/>
                </a:solidFill>
                <a:effectLst/>
                <a:latin typeface="+mn-lt"/>
                <a:ea typeface="+mn-ea"/>
                <a:cs typeface="+mn-cs"/>
              </a:rPr>
              <a:t> we calculated the distances to the various surficial hydrologic features to examine the influence of proximity to these features on sinkhole formation. These data were gathered from the USGS National Hydrography Dataset (NHD).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7608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Anthropogenic variables were also included in our analysis. These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included land use and land</a:t>
            </a:r>
            <a:r>
              <a:rPr lang="en-US" sz="1200" kern="1200" baseline="0" dirty="0" smtClean="0">
                <a:solidFill>
                  <a:schemeClr val="tx1"/>
                </a:solidFill>
                <a:effectLst/>
                <a:latin typeface="+mn-lt"/>
                <a:ea typeface="+mn-ea"/>
                <a:cs typeface="+mn-cs"/>
              </a:rPr>
              <a:t> cover change </a:t>
            </a:r>
            <a:r>
              <a:rPr lang="en-US" sz="1200" kern="1200" dirty="0" smtClean="0">
                <a:solidFill>
                  <a:schemeClr val="tx1"/>
                </a:solidFill>
                <a:effectLst/>
                <a:latin typeface="+mn-lt"/>
                <a:ea typeface="+mn-ea"/>
                <a:cs typeface="+mn-cs"/>
              </a:rPr>
              <a:t>over Dougherty County,</a:t>
            </a:r>
            <a:r>
              <a:rPr lang="en-US" sz="1200" kern="1200" baseline="0" dirty="0" smtClean="0">
                <a:solidFill>
                  <a:schemeClr val="tx1"/>
                </a:solidFill>
                <a:effectLst/>
                <a:latin typeface="+mn-lt"/>
                <a:ea typeface="+mn-ea"/>
                <a:cs typeface="+mn-cs"/>
              </a:rPr>
              <a:t> according to the National Land Cover Dataset (NLCD).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7608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Upper </a:t>
            </a:r>
            <a:r>
              <a:rPr lang="en-US" sz="1200" kern="1200" dirty="0" err="1" smtClean="0">
                <a:solidFill>
                  <a:schemeClr val="tx1"/>
                </a:solidFill>
                <a:effectLst/>
                <a:latin typeface="+mn-lt"/>
                <a:ea typeface="+mn-ea"/>
                <a:cs typeface="+mn-cs"/>
              </a:rPr>
              <a:t>Floridan</a:t>
            </a:r>
            <a:r>
              <a:rPr lang="en-US" sz="1200" kern="1200" dirty="0" smtClean="0">
                <a:solidFill>
                  <a:schemeClr val="tx1"/>
                </a:solidFill>
                <a:effectLst/>
                <a:latin typeface="+mn-lt"/>
                <a:ea typeface="+mn-ea"/>
                <a:cs typeface="+mn-cs"/>
              </a:rPr>
              <a:t> Aquifer (UFA) fluctuations was our </a:t>
            </a:r>
            <a:r>
              <a:rPr lang="en-US" sz="1200" kern="1200" dirty="0" err="1" smtClean="0">
                <a:solidFill>
                  <a:schemeClr val="tx1"/>
                </a:solidFill>
                <a:effectLst/>
                <a:latin typeface="+mn-lt"/>
                <a:ea typeface="+mn-ea"/>
                <a:cs typeface="+mn-cs"/>
              </a:rPr>
              <a:t>hydrogeologic</a:t>
            </a:r>
            <a:r>
              <a:rPr lang="en-US" sz="1200" kern="1200" baseline="0" dirty="0" smtClean="0">
                <a:solidFill>
                  <a:schemeClr val="tx1"/>
                </a:solidFill>
                <a:effectLst/>
                <a:latin typeface="+mn-lt"/>
                <a:ea typeface="+mn-ea"/>
                <a:cs typeface="+mn-cs"/>
              </a:rPr>
              <a:t> variable</a:t>
            </a:r>
            <a:r>
              <a:rPr lang="en-US" sz="1200" kern="1200" dirty="0" smtClean="0">
                <a:solidFill>
                  <a:schemeClr val="tx1"/>
                </a:solidFill>
                <a:effectLst/>
                <a:latin typeface="+mn-lt"/>
                <a:ea typeface="+mn-ea"/>
                <a:cs typeface="+mn-cs"/>
              </a:rPr>
              <a:t>. We took into account fluctuations from a range of 2 to 12 meters. Previous</a:t>
            </a:r>
            <a:r>
              <a:rPr lang="en-US" sz="1200" kern="1200" baseline="0" dirty="0" smtClean="0">
                <a:solidFill>
                  <a:schemeClr val="tx1"/>
                </a:solidFill>
                <a:effectLst/>
                <a:latin typeface="+mn-lt"/>
                <a:ea typeface="+mn-ea"/>
                <a:cs typeface="+mn-cs"/>
              </a:rPr>
              <a:t> research in this area has correlated UFA fluctuations with sinkhole formation, so inclusion of this variable in our analysis was important. We gathered USGS well data to calculate fluctuations over our study period, and input those values into a deterministic interpolator to produce this 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7608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Lastly, the climatic variable taken into account was average annual precipitation, where the gradient of color represents precipitation levels with red being the highest precipitation.</a:t>
            </a:r>
            <a:r>
              <a:rPr lang="en-US" sz="1200" kern="1200" baseline="0" dirty="0" smtClean="0">
                <a:solidFill>
                  <a:schemeClr val="tx1"/>
                </a:solidFill>
                <a:effectLst/>
                <a:latin typeface="+mn-lt"/>
                <a:ea typeface="+mn-ea"/>
                <a:cs typeface="+mn-cs"/>
              </a:rPr>
              <a:t> This data was gathered from PRISM (Parameter-elevation Relationships on Independent Slopes Model).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7608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Sinkholes can form through flooding and drought mechanisms. When flooding occurs, there is increased mass over the surface, which overcomes the underlying support forces (i.e., cohesion</a:t>
            </a:r>
            <a:r>
              <a:rPr lang="en-US" sz="1200" kern="1200" baseline="0" dirty="0" smtClean="0">
                <a:solidFill>
                  <a:schemeClr val="tx1"/>
                </a:solidFill>
                <a:effectLst/>
                <a:latin typeface="+mn-lt"/>
                <a:ea typeface="+mn-ea"/>
                <a:cs typeface="+mn-cs"/>
              </a:rPr>
              <a:t> of soil particles due to liquefaction)</a:t>
            </a:r>
            <a:r>
              <a:rPr lang="en-US" sz="1200" kern="1200" dirty="0" smtClean="0">
                <a:solidFill>
                  <a:schemeClr val="tx1"/>
                </a:solidFill>
                <a:effectLst/>
                <a:latin typeface="+mn-lt"/>
                <a:ea typeface="+mn-ea"/>
                <a:cs typeface="+mn-cs"/>
              </a:rPr>
              <a:t>. Additionally, drought can lower the aquifer levels, which provide hydrostatic support of overlying materials. From this image, we can see the effects of drought decreasing the aquifer levels over time, which reduces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support of overlying materials. When hydrostatic</a:t>
            </a:r>
            <a:r>
              <a:rPr lang="en-US" sz="1200" kern="1200" baseline="0" dirty="0" smtClean="0">
                <a:solidFill>
                  <a:schemeClr val="tx1"/>
                </a:solidFill>
                <a:effectLst/>
                <a:latin typeface="+mn-lt"/>
                <a:ea typeface="+mn-ea"/>
                <a:cs typeface="+mn-cs"/>
              </a:rPr>
              <a:t> support is absent, overlying material has a greater chance of eroding into subsurface cavities to form a sinkhole.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76083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Georgia Disasters and Water Resources</a:t>
            </a:r>
            <a:endParaRPr lang="en-US" dirty="0"/>
          </a:p>
        </p:txBody>
      </p:sp>
      <p:sp>
        <p:nvSpPr>
          <p:cNvPr id="6" name="Text Placeholder 5"/>
          <p:cNvSpPr>
            <a:spLocks noGrp="1"/>
          </p:cNvSpPr>
          <p:nvPr>
            <p:ph type="body" sz="quarter" idx="14"/>
          </p:nvPr>
        </p:nvSpPr>
        <p:spPr/>
        <p:txBody>
          <a:bodyPr/>
          <a:lstStyle/>
          <a:p>
            <a:r>
              <a:rPr lang="en-US" dirty="0" err="1" smtClean="0"/>
              <a:t>Tunan</a:t>
            </a:r>
            <a:r>
              <a:rPr lang="en-US" dirty="0" smtClean="0"/>
              <a:t> Hu</a:t>
            </a:r>
            <a:endParaRPr lang="en-US" dirty="0"/>
          </a:p>
        </p:txBody>
      </p:sp>
      <p:sp>
        <p:nvSpPr>
          <p:cNvPr id="7" name="Text Placeholder 6"/>
          <p:cNvSpPr>
            <a:spLocks noGrp="1"/>
          </p:cNvSpPr>
          <p:nvPr>
            <p:ph type="body" sz="quarter" idx="15"/>
          </p:nvPr>
        </p:nvSpPr>
        <p:spPr/>
        <p:txBody>
          <a:bodyPr/>
          <a:lstStyle/>
          <a:p>
            <a:r>
              <a:rPr lang="en-US" dirty="0" err="1" smtClean="0"/>
              <a:t>Wenjing</a:t>
            </a:r>
            <a:r>
              <a:rPr lang="en-US" dirty="0" smtClean="0"/>
              <a:t> Xu</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Utilizing NASA Earth Observations to Monitor Sinkhole Development and Identify Risk Areas in </a:t>
            </a:r>
            <a:r>
              <a:rPr lang="en-US" dirty="0"/>
              <a:t>D</a:t>
            </a:r>
            <a:r>
              <a:rPr lang="en-US" dirty="0" smtClean="0"/>
              <a:t>ougherty County, GA</a:t>
            </a:r>
            <a:endParaRPr lang="en-US" dirty="0"/>
          </a:p>
        </p:txBody>
      </p:sp>
      <p:sp>
        <p:nvSpPr>
          <p:cNvPr id="5" name="Text Placeholder 4"/>
          <p:cNvSpPr>
            <a:spLocks noGrp="1"/>
          </p:cNvSpPr>
          <p:nvPr>
            <p:ph type="body" sz="quarter" idx="12"/>
          </p:nvPr>
        </p:nvSpPr>
        <p:spPr/>
        <p:txBody>
          <a:bodyPr/>
          <a:lstStyle/>
          <a:p>
            <a:r>
              <a:rPr lang="en-US" dirty="0" smtClean="0"/>
              <a:t>Mohamed Amin</a:t>
            </a:r>
            <a:endParaRPr lang="en-US" dirty="0"/>
          </a:p>
        </p:txBody>
      </p:sp>
      <p:sp>
        <p:nvSpPr>
          <p:cNvPr id="10" name="Text Placeholder 9"/>
          <p:cNvSpPr>
            <a:spLocks noGrp="1"/>
          </p:cNvSpPr>
          <p:nvPr>
            <p:ph type="body" sz="quarter" idx="13"/>
          </p:nvPr>
        </p:nvSpPr>
        <p:spPr/>
        <p:txBody>
          <a:bodyPr/>
          <a:lstStyle/>
          <a:p>
            <a:r>
              <a:rPr lang="en-US" dirty="0" smtClean="0"/>
              <a:t>Kimberly Berry</a:t>
            </a:r>
            <a:endParaRPr lang="en-US" dirty="0"/>
          </a:p>
        </p:txBody>
      </p:sp>
      <p:sp>
        <p:nvSpPr>
          <p:cNvPr id="11" name="Text Placeholder 10"/>
          <p:cNvSpPr>
            <a:spLocks noGrp="1"/>
          </p:cNvSpPr>
          <p:nvPr>
            <p:ph type="body" sz="quarter" idx="11"/>
          </p:nvPr>
        </p:nvSpPr>
        <p:spPr>
          <a:xfrm>
            <a:off x="1483360" y="5358384"/>
            <a:ext cx="3948176" cy="369332"/>
          </a:xfrm>
        </p:spPr>
        <p:txBody>
          <a:bodyPr>
            <a:normAutofit/>
          </a:bodyPr>
          <a:lstStyle/>
          <a:p>
            <a:r>
              <a:rPr lang="en-US" dirty="0" smtClean="0"/>
              <a:t>Matthew </a:t>
            </a:r>
            <a:r>
              <a:rPr lang="en-US" dirty="0" err="1" smtClean="0"/>
              <a:t>Cahalan</a:t>
            </a:r>
            <a:r>
              <a:rPr lang="en-US" dirty="0" smtClean="0"/>
              <a:t> (Project Lead)</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326316"/>
            <a:ext cx="9144000" cy="785308"/>
          </a:xfrm>
        </p:spPr>
        <p:txBody>
          <a:bodyPr>
            <a:normAutofit/>
          </a:bodyPr>
          <a:lstStyle/>
          <a:p>
            <a:pPr algn="ctr"/>
            <a:r>
              <a:rPr lang="en-US" dirty="0" smtClean="0"/>
              <a:t>Sinkhole Formation Mechanisms</a:t>
            </a:r>
            <a:endParaRPr lang="en-US" dirty="0"/>
          </a:p>
        </p:txBody>
      </p:sp>
      <p:sp>
        <p:nvSpPr>
          <p:cNvPr id="18" name="Text Placeholder 1"/>
          <p:cNvSpPr>
            <a:spLocks noGrp="1"/>
          </p:cNvSpPr>
          <p:nvPr>
            <p:ph type="body" sz="quarter" idx="11"/>
          </p:nvPr>
        </p:nvSpPr>
        <p:spPr>
          <a:xfrm>
            <a:off x="259976" y="1371600"/>
            <a:ext cx="8408536" cy="5171704"/>
          </a:xfrm>
        </p:spPr>
        <p:txBody>
          <a:bodyPr>
            <a:normAutofit/>
          </a:bodyPr>
          <a:lstStyle/>
          <a:p>
            <a:pPr marL="1200150" lvl="1" indent="-514350">
              <a:spcBef>
                <a:spcPts val="200"/>
              </a:spcBef>
              <a:buClr>
                <a:schemeClr val="accent1"/>
              </a:buClr>
              <a:buFont typeface="+mj-lt"/>
              <a:buAutoNum type="arabicPeriod"/>
            </a:pPr>
            <a:r>
              <a:rPr lang="en-US" sz="2000" b="1" dirty="0" smtClean="0"/>
              <a:t>Flooding</a:t>
            </a:r>
            <a:r>
              <a:rPr lang="en-US" sz="2000" dirty="0" smtClean="0"/>
              <a:t>- </a:t>
            </a:r>
            <a:r>
              <a:rPr lang="en-US" sz="2000" dirty="0"/>
              <a:t>liquefaction</a:t>
            </a:r>
          </a:p>
          <a:p>
            <a:pPr marL="1200150" lvl="1" indent="-514350">
              <a:spcBef>
                <a:spcPts val="200"/>
              </a:spcBef>
              <a:buClr>
                <a:schemeClr val="accent1"/>
              </a:buClr>
              <a:buFont typeface="+mj-lt"/>
              <a:buAutoNum type="arabicPeriod"/>
            </a:pPr>
            <a:r>
              <a:rPr lang="en-US" sz="2000" b="1" dirty="0"/>
              <a:t>Drought and/or groundwater over extraction </a:t>
            </a:r>
            <a:r>
              <a:rPr lang="en-US" sz="2000" dirty="0"/>
              <a:t>- loss of hydrostatic </a:t>
            </a:r>
            <a:r>
              <a:rPr lang="en-US" sz="2000" dirty="0" smtClean="0"/>
              <a:t>support</a:t>
            </a:r>
            <a:endParaRPr lang="en-US" sz="2000" dirty="0"/>
          </a:p>
          <a:p>
            <a:pPr marL="1200150" lvl="1" indent="-514350">
              <a:spcBef>
                <a:spcPts val="200"/>
              </a:spcBef>
              <a:buClr>
                <a:schemeClr val="accent1"/>
              </a:buClr>
              <a:buFont typeface="+mj-lt"/>
              <a:buAutoNum type="arabicPeriod"/>
            </a:pP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24" y="2466667"/>
            <a:ext cx="7889359" cy="4217383"/>
          </a:xfrm>
          <a:prstGeom prst="rect">
            <a:avLst/>
          </a:prstGeom>
        </p:spPr>
      </p:pic>
    </p:spTree>
    <p:extLst>
      <p:ext uri="{BB962C8B-B14F-4D97-AF65-F5344CB8AC3E}">
        <p14:creationId xmlns:p14="http://schemas.microsoft.com/office/powerpoint/2010/main" val="886029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1189" y="3434316"/>
            <a:ext cx="4265982" cy="3296092"/>
          </a:xfrm>
          <a:prstGeom prst="rect">
            <a:avLst/>
          </a:prstGeom>
        </p:spPr>
      </p:pic>
      <p:sp>
        <p:nvSpPr>
          <p:cNvPr id="3" name="Text Placeholder 2"/>
          <p:cNvSpPr>
            <a:spLocks noGrp="1"/>
          </p:cNvSpPr>
          <p:nvPr>
            <p:ph type="body" sz="quarter" idx="10"/>
          </p:nvPr>
        </p:nvSpPr>
        <p:spPr>
          <a:xfrm>
            <a:off x="539674" y="224716"/>
            <a:ext cx="7994725" cy="785308"/>
          </a:xfrm>
        </p:spPr>
        <p:txBody>
          <a:bodyPr/>
          <a:lstStyle/>
          <a:p>
            <a:r>
              <a:rPr lang="en-US" dirty="0" smtClean="0"/>
              <a:t>Objectives</a:t>
            </a:r>
            <a:endParaRPr lang="en-US" dirty="0"/>
          </a:p>
        </p:txBody>
      </p:sp>
      <p:sp>
        <p:nvSpPr>
          <p:cNvPr id="18" name="Text Placeholder 1"/>
          <p:cNvSpPr>
            <a:spLocks noGrp="1"/>
          </p:cNvSpPr>
          <p:nvPr>
            <p:ph type="body" sz="quarter" idx="11"/>
          </p:nvPr>
        </p:nvSpPr>
        <p:spPr>
          <a:xfrm>
            <a:off x="249816" y="1180450"/>
            <a:ext cx="8408536" cy="4986670"/>
          </a:xfrm>
        </p:spPr>
        <p:txBody>
          <a:bodyPr>
            <a:normAutofit/>
          </a:bodyPr>
          <a:lstStyle/>
          <a:p>
            <a:pPr>
              <a:spcBef>
                <a:spcPts val="200"/>
              </a:spcBef>
              <a:buClr>
                <a:schemeClr val="accent1"/>
              </a:buClr>
            </a:pPr>
            <a:r>
              <a:rPr lang="en-US" b="1" dirty="0" smtClean="0"/>
              <a:t>Develop </a:t>
            </a:r>
            <a:r>
              <a:rPr lang="en-US" dirty="0" smtClean="0"/>
              <a:t>sinkhole inventory maps for years ranging from 1999 – 2011 utilizing an automated sinkhole mapping algorithm developed by the team</a:t>
            </a:r>
          </a:p>
          <a:p>
            <a:pPr>
              <a:spcBef>
                <a:spcPts val="200"/>
              </a:spcBef>
              <a:buClr>
                <a:schemeClr val="accent1"/>
              </a:buClr>
            </a:pPr>
            <a:endParaRPr lang="en-US" dirty="0" smtClean="0"/>
          </a:p>
          <a:p>
            <a:pPr>
              <a:spcBef>
                <a:spcPts val="200"/>
              </a:spcBef>
              <a:buClr>
                <a:schemeClr val="accent1"/>
              </a:buClr>
            </a:pPr>
            <a:r>
              <a:rPr lang="en-US" b="1" dirty="0" smtClean="0"/>
              <a:t>Improve</a:t>
            </a:r>
            <a:r>
              <a:rPr lang="en-US" dirty="0" smtClean="0"/>
              <a:t> the understanding of and predictive capabilities for sinkhole development by analyzing sinkhole formation factors</a:t>
            </a:r>
          </a:p>
          <a:p>
            <a:pPr>
              <a:spcBef>
                <a:spcPts val="200"/>
              </a:spcBef>
              <a:buClr>
                <a:schemeClr val="accent1"/>
              </a:buClr>
            </a:pPr>
            <a:endParaRPr lang="en-US" dirty="0" smtClean="0"/>
          </a:p>
          <a:p>
            <a:pPr>
              <a:spcBef>
                <a:spcPts val="200"/>
              </a:spcBef>
              <a:buClr>
                <a:schemeClr val="accent1"/>
              </a:buClr>
            </a:pPr>
            <a:r>
              <a:rPr lang="en-US" b="1" dirty="0" smtClean="0"/>
              <a:t>Produce</a:t>
            </a:r>
            <a:r>
              <a:rPr lang="en-US" dirty="0" smtClean="0"/>
              <a:t> sinkhole susceptibility maps for Dougherty County</a:t>
            </a:r>
          </a:p>
        </p:txBody>
      </p:sp>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11"/>
          </p:nvPr>
        </p:nvSpPr>
        <p:spPr>
          <a:xfrm>
            <a:off x="60855" y="1970426"/>
            <a:ext cx="3593592" cy="4706311"/>
          </a:xfrm>
        </p:spPr>
        <p:txBody>
          <a:bodyPr>
            <a:normAutofit/>
          </a:bodyPr>
          <a:lstStyle/>
          <a:p>
            <a:pPr>
              <a:lnSpc>
                <a:spcPct val="110000"/>
              </a:lnSpc>
              <a:spcBef>
                <a:spcPts val="0"/>
              </a:spcBef>
              <a:buClr>
                <a:schemeClr val="accent1"/>
              </a:buClr>
            </a:pPr>
            <a:r>
              <a:rPr lang="en-US" sz="2400" b="1" dirty="0" smtClean="0"/>
              <a:t>NASA </a:t>
            </a:r>
            <a:r>
              <a:rPr lang="en-US" sz="2400" b="1" dirty="0"/>
              <a:t>S</a:t>
            </a:r>
            <a:r>
              <a:rPr lang="en-US" sz="2400" b="1" dirty="0" smtClean="0"/>
              <a:t>atellites</a:t>
            </a:r>
          </a:p>
          <a:p>
            <a:pPr marL="342900" indent="-342900">
              <a:lnSpc>
                <a:spcPct val="110000"/>
              </a:lnSpc>
              <a:spcBef>
                <a:spcPts val="0"/>
              </a:spcBef>
              <a:buClr>
                <a:schemeClr val="accent1"/>
              </a:buClr>
              <a:buFont typeface="Webdings" panose="05030102010509060703" pitchFamily="18" charset="2"/>
              <a:buChar char="4"/>
            </a:pPr>
            <a:r>
              <a:rPr lang="en-US" sz="1800" dirty="0" smtClean="0"/>
              <a:t>SRTM &amp; </a:t>
            </a:r>
            <a:r>
              <a:rPr lang="en-US" sz="1800" dirty="0"/>
              <a:t>Terra (ASTER) </a:t>
            </a:r>
            <a:r>
              <a:rPr lang="en-US" sz="1800" dirty="0" smtClean="0"/>
              <a:t>DEM</a:t>
            </a:r>
            <a:endParaRPr lang="en-US" sz="1800" dirty="0"/>
          </a:p>
          <a:p>
            <a:pPr marL="342900" indent="-342900">
              <a:lnSpc>
                <a:spcPct val="110000"/>
              </a:lnSpc>
              <a:spcBef>
                <a:spcPts val="0"/>
              </a:spcBef>
              <a:buClr>
                <a:schemeClr val="accent1"/>
              </a:buClr>
              <a:buFont typeface="Webdings" panose="05030102010509060703" pitchFamily="18" charset="2"/>
              <a:buChar char="4"/>
            </a:pPr>
            <a:r>
              <a:rPr lang="en-US" sz="1800" dirty="0" smtClean="0"/>
              <a:t>Cover-subsidence </a:t>
            </a:r>
            <a:r>
              <a:rPr lang="en-US" sz="1800" dirty="0"/>
              <a:t>sinkhole </a:t>
            </a:r>
            <a:r>
              <a:rPr lang="en-US" sz="1800" dirty="0" smtClean="0"/>
              <a:t>detection</a:t>
            </a:r>
          </a:p>
          <a:p>
            <a:pPr marL="1028700" lvl="1" indent="-342900">
              <a:spcBef>
                <a:spcPts val="200"/>
              </a:spcBef>
              <a:buClr>
                <a:schemeClr val="accent1"/>
              </a:buClr>
              <a:buFont typeface="Webdings" panose="05030102010509060703" pitchFamily="18" charset="2"/>
              <a:buChar char="4"/>
            </a:pPr>
            <a:endParaRPr lang="en-US" sz="2000" dirty="0" smtClean="0"/>
          </a:p>
          <a:p>
            <a:pPr>
              <a:spcBef>
                <a:spcPts val="200"/>
              </a:spcBef>
              <a:buClr>
                <a:schemeClr val="accent1"/>
              </a:buClr>
            </a:pPr>
            <a:r>
              <a:rPr lang="en-US" b="1" dirty="0"/>
              <a:t>	</a:t>
            </a:r>
            <a:endParaRPr lang="en-US" dirty="0" smtClean="0"/>
          </a:p>
          <a:p>
            <a:pPr>
              <a:spcBef>
                <a:spcPts val="200"/>
              </a:spcBef>
              <a:buClr>
                <a:schemeClr val="accent1"/>
              </a:buClr>
            </a:pPr>
            <a:r>
              <a:rPr lang="en-US" sz="2400" b="1" dirty="0"/>
              <a:t>European </a:t>
            </a:r>
            <a:r>
              <a:rPr lang="en-US" sz="2400" b="1" dirty="0" smtClean="0"/>
              <a:t>Space Agency Satellites</a:t>
            </a:r>
            <a:endParaRPr lang="en-US" sz="2400" dirty="0" smtClean="0"/>
          </a:p>
          <a:p>
            <a:pPr marL="342900" indent="-342900">
              <a:spcBef>
                <a:spcPts val="200"/>
              </a:spcBef>
              <a:buClr>
                <a:schemeClr val="accent1"/>
              </a:buClr>
              <a:buFont typeface="Webdings" panose="05030102010509060703" pitchFamily="18" charset="2"/>
              <a:buChar char="4"/>
            </a:pPr>
            <a:r>
              <a:rPr lang="en-US" sz="1800" dirty="0" smtClean="0"/>
              <a:t>ERS-1 and ERS-2 DEM</a:t>
            </a:r>
          </a:p>
          <a:p>
            <a:pPr marL="342900" indent="-342900">
              <a:spcBef>
                <a:spcPts val="200"/>
              </a:spcBef>
              <a:buClr>
                <a:schemeClr val="accent1"/>
              </a:buClr>
              <a:buFont typeface="Webdings" panose="05030102010509060703" pitchFamily="18" charset="2"/>
              <a:buChar char="4"/>
            </a:pPr>
            <a:r>
              <a:rPr lang="en-US" sz="1800" dirty="0" smtClean="0"/>
              <a:t>Cover-collapse sinkhole detection</a:t>
            </a:r>
            <a:endParaRPr lang="en-US" sz="1800" dirty="0"/>
          </a:p>
          <a:p>
            <a:pPr lvl="1" indent="0">
              <a:spcBef>
                <a:spcPts val="200"/>
              </a:spcBef>
              <a:buClr>
                <a:schemeClr val="accent1"/>
              </a:buClr>
              <a:buNone/>
            </a:pPr>
            <a:endParaRPr lang="en-US" dirty="0"/>
          </a:p>
        </p:txBody>
      </p:sp>
      <p:sp>
        <p:nvSpPr>
          <p:cNvPr id="3" name="Text Placeholder 2"/>
          <p:cNvSpPr>
            <a:spLocks noGrp="1"/>
          </p:cNvSpPr>
          <p:nvPr>
            <p:ph type="body" sz="quarter" idx="10"/>
          </p:nvPr>
        </p:nvSpPr>
        <p:spPr>
          <a:xfrm>
            <a:off x="144602" y="703095"/>
            <a:ext cx="3225918" cy="1030295"/>
          </a:xfrm>
        </p:spPr>
        <p:txBody>
          <a:bodyPr>
            <a:normAutofit fontScale="92500" lnSpcReduction="10000"/>
          </a:bodyPr>
          <a:lstStyle/>
          <a:p>
            <a:r>
              <a:rPr lang="en-US" dirty="0" smtClean="0"/>
              <a:t>Earth Observations</a:t>
            </a:r>
            <a:endParaRPr lang="en-US" dirty="0"/>
          </a:p>
        </p:txBody>
      </p:sp>
      <p:sp>
        <p:nvSpPr>
          <p:cNvPr id="6" name="Text Placeholder 5"/>
          <p:cNvSpPr>
            <a:spLocks noGrp="1"/>
          </p:cNvSpPr>
          <p:nvPr>
            <p:ph type="body" sz="quarter" idx="13"/>
          </p:nvPr>
        </p:nvSpPr>
        <p:spPr>
          <a:xfrm>
            <a:off x="3794653" y="3396714"/>
            <a:ext cx="2715258" cy="274320"/>
          </a:xfrm>
        </p:spPr>
        <p:txBody>
          <a:bodyPr>
            <a:normAutofit fontScale="70000" lnSpcReduction="20000"/>
          </a:bodyPr>
          <a:lstStyle/>
          <a:p>
            <a:r>
              <a:rPr lang="en-US" i="1" dirty="0" smtClean="0"/>
              <a:t>Source: </a:t>
            </a:r>
            <a:r>
              <a:rPr lang="en-US" sz="1300" i="1" dirty="0" smtClean="0"/>
              <a:t>NASA</a:t>
            </a:r>
            <a:r>
              <a:rPr lang="en-US" i="1" dirty="0" smtClean="0"/>
              <a:t> DEVELOP National Program Office</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411" y="941844"/>
            <a:ext cx="2742979" cy="2064855"/>
          </a:xfrm>
          <a:prstGeom prst="rect">
            <a:avLst/>
          </a:prstGeom>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4447" y="744220"/>
            <a:ext cx="2226392" cy="2460101"/>
          </a:xfrm>
          <a:prstGeom prst="rect">
            <a:avLst/>
          </a:prstGeom>
          <a:ln>
            <a:noFill/>
          </a:ln>
        </p:spPr>
      </p:pic>
      <p:sp>
        <p:nvSpPr>
          <p:cNvPr id="2" name="TextBox 1"/>
          <p:cNvSpPr txBox="1"/>
          <p:nvPr/>
        </p:nvSpPr>
        <p:spPr>
          <a:xfrm>
            <a:off x="6447507" y="5420380"/>
            <a:ext cx="2289765" cy="523220"/>
          </a:xfrm>
          <a:prstGeom prst="rect">
            <a:avLst/>
          </a:prstGeom>
          <a:noFill/>
        </p:spPr>
        <p:txBody>
          <a:bodyPr wrap="square" rtlCol="0">
            <a:spAutoFit/>
          </a:bodyPr>
          <a:lstStyle/>
          <a:p>
            <a:r>
              <a:rPr lang="en-US" sz="1400" dirty="0" smtClean="0"/>
              <a:t>Cite image sources on slide and in notes</a:t>
            </a:r>
            <a:endParaRPr lang="en-US" sz="1400" dirty="0"/>
          </a:p>
        </p:txBody>
      </p:sp>
      <p:pic>
        <p:nvPicPr>
          <p:cNvPr id="1026" name="Picture 2" descr="http://www.esa.int/var/esa/storage/images/esa_multimedia/images/2005/04/ers-2_satellite_and_applications/9734226-4-eng-GB/ERS-2_satellite_and_applications_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444" y="4173867"/>
            <a:ext cx="2905150" cy="19431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RS-1 Satellite"/>
          <p:cNvPicPr>
            <a:picLocks noChangeAspect="1" noChangeArrowheads="1"/>
          </p:cNvPicPr>
          <p:nvPr/>
        </p:nvPicPr>
        <p:blipFill rotWithShape="1">
          <a:blip r:embed="rId6">
            <a:extLst>
              <a:ext uri="{28A0092B-C50C-407E-A947-70E740481C1C}">
                <a14:useLocalDpi xmlns:a14="http://schemas.microsoft.com/office/drawing/2010/main" val="0"/>
              </a:ext>
            </a:extLst>
          </a:blip>
          <a:srcRect t="4799" b="9027"/>
          <a:stretch/>
        </p:blipFill>
        <p:spPr bwMode="auto">
          <a:xfrm>
            <a:off x="3654447" y="4173866"/>
            <a:ext cx="2561109" cy="19431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92330" y="364541"/>
            <a:ext cx="2301140" cy="338554"/>
          </a:xfrm>
          <a:prstGeom prst="rect">
            <a:avLst/>
          </a:prstGeom>
          <a:noFill/>
        </p:spPr>
        <p:txBody>
          <a:bodyPr wrap="square" rtlCol="0">
            <a:spAutoFit/>
          </a:bodyPr>
          <a:lstStyle/>
          <a:p>
            <a:pPr algn="ctr"/>
            <a:r>
              <a:rPr lang="en-US" sz="1600" b="1" dirty="0" smtClean="0">
                <a:solidFill>
                  <a:srgbClr val="020202"/>
                </a:solidFill>
              </a:rPr>
              <a:t>Terra (ASTER sensor)</a:t>
            </a:r>
            <a:endParaRPr lang="en-US" sz="1200" b="1" dirty="0">
              <a:solidFill>
                <a:srgbClr val="020202"/>
              </a:solidFill>
            </a:endParaRPr>
          </a:p>
        </p:txBody>
      </p:sp>
      <p:sp>
        <p:nvSpPr>
          <p:cNvPr id="14" name="TextBox 13"/>
          <p:cNvSpPr txBox="1"/>
          <p:nvPr/>
        </p:nvSpPr>
        <p:spPr>
          <a:xfrm>
            <a:off x="3794653" y="364542"/>
            <a:ext cx="1945979" cy="338554"/>
          </a:xfrm>
          <a:prstGeom prst="rect">
            <a:avLst/>
          </a:prstGeom>
          <a:noFill/>
        </p:spPr>
        <p:txBody>
          <a:bodyPr wrap="square" rtlCol="0">
            <a:spAutoFit/>
          </a:bodyPr>
          <a:lstStyle/>
          <a:p>
            <a:pPr algn="ctr"/>
            <a:r>
              <a:rPr lang="en-US" sz="1600" b="1" dirty="0" smtClean="0">
                <a:solidFill>
                  <a:srgbClr val="020202"/>
                </a:solidFill>
              </a:rPr>
              <a:t>SRTM</a:t>
            </a:r>
            <a:endParaRPr lang="en-US" sz="1600" b="1" dirty="0">
              <a:solidFill>
                <a:srgbClr val="020202"/>
              </a:solidFill>
            </a:endParaRPr>
          </a:p>
        </p:txBody>
      </p:sp>
      <p:sp>
        <p:nvSpPr>
          <p:cNvPr id="15" name="TextBox 14"/>
          <p:cNvSpPr txBox="1"/>
          <p:nvPr/>
        </p:nvSpPr>
        <p:spPr>
          <a:xfrm>
            <a:off x="3794651" y="3671034"/>
            <a:ext cx="1945979" cy="338554"/>
          </a:xfrm>
          <a:prstGeom prst="rect">
            <a:avLst/>
          </a:prstGeom>
          <a:noFill/>
        </p:spPr>
        <p:txBody>
          <a:bodyPr wrap="square" rtlCol="0">
            <a:spAutoFit/>
          </a:bodyPr>
          <a:lstStyle/>
          <a:p>
            <a:pPr algn="ctr"/>
            <a:r>
              <a:rPr lang="en-US" sz="1600" b="1" dirty="0" smtClean="0">
                <a:solidFill>
                  <a:srgbClr val="020202"/>
                </a:solidFill>
              </a:rPr>
              <a:t>ERS-1</a:t>
            </a:r>
            <a:endParaRPr lang="en-US" sz="1600" b="1" dirty="0">
              <a:solidFill>
                <a:srgbClr val="020202"/>
              </a:solidFill>
            </a:endParaRPr>
          </a:p>
        </p:txBody>
      </p:sp>
      <p:sp>
        <p:nvSpPr>
          <p:cNvPr id="16" name="TextBox 15"/>
          <p:cNvSpPr txBox="1"/>
          <p:nvPr/>
        </p:nvSpPr>
        <p:spPr>
          <a:xfrm>
            <a:off x="6868411" y="3671034"/>
            <a:ext cx="1945979" cy="338554"/>
          </a:xfrm>
          <a:prstGeom prst="rect">
            <a:avLst/>
          </a:prstGeom>
          <a:noFill/>
        </p:spPr>
        <p:txBody>
          <a:bodyPr wrap="square" rtlCol="0">
            <a:spAutoFit/>
          </a:bodyPr>
          <a:lstStyle/>
          <a:p>
            <a:pPr algn="ctr"/>
            <a:r>
              <a:rPr lang="en-US" sz="1600" b="1" dirty="0" smtClean="0">
                <a:solidFill>
                  <a:srgbClr val="020202"/>
                </a:solidFill>
              </a:rPr>
              <a:t>ERS-2</a:t>
            </a:r>
            <a:endParaRPr lang="en-US" sz="1600" b="1" dirty="0">
              <a:solidFill>
                <a:srgbClr val="020202"/>
              </a:solidFill>
            </a:endParaRPr>
          </a:p>
        </p:txBody>
      </p:sp>
      <p:sp>
        <p:nvSpPr>
          <p:cNvPr id="17" name="Text Placeholder 5"/>
          <p:cNvSpPr txBox="1">
            <a:spLocks/>
          </p:cNvSpPr>
          <p:nvPr/>
        </p:nvSpPr>
        <p:spPr>
          <a:xfrm>
            <a:off x="3770944" y="6128097"/>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i="1" dirty="0" smtClean="0"/>
              <a:t>Source: nasa.gov &amp; esa.int</a:t>
            </a:r>
            <a:endParaRPr lang="en-US" sz="900" i="1" dirty="0"/>
          </a:p>
        </p:txBody>
      </p:sp>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2716" y="156195"/>
            <a:ext cx="7994725" cy="785308"/>
          </a:xfrm>
        </p:spPr>
        <p:txBody>
          <a:bodyPr/>
          <a:lstStyle/>
          <a:p>
            <a:r>
              <a:rPr lang="en-US" dirty="0" smtClean="0"/>
              <a:t>Methodology </a:t>
            </a:r>
            <a:endParaRPr lang="en-US" dirty="0"/>
          </a:p>
        </p:txBody>
      </p:sp>
      <p:sp>
        <p:nvSpPr>
          <p:cNvPr id="25" name="TextBox 24"/>
          <p:cNvSpPr txBox="1"/>
          <p:nvPr/>
        </p:nvSpPr>
        <p:spPr>
          <a:xfrm>
            <a:off x="352864" y="1242170"/>
            <a:ext cx="2857490" cy="954107"/>
          </a:xfrm>
          <a:prstGeom prst="rect">
            <a:avLst/>
          </a:prstGeom>
          <a:solidFill>
            <a:srgbClr val="7F7AA1">
              <a:lumMod val="60000"/>
              <a:lumOff val="40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DEM Data download</a:t>
            </a:r>
          </a:p>
        </p:txBody>
      </p:sp>
      <p:cxnSp>
        <p:nvCxnSpPr>
          <p:cNvPr id="26" name="Straight Arrow Connector 25"/>
          <p:cNvCxnSpPr>
            <a:stCxn id="29" idx="0"/>
            <a:endCxn id="25" idx="2"/>
          </p:cNvCxnSpPr>
          <p:nvPr/>
        </p:nvCxnSpPr>
        <p:spPr>
          <a:xfrm flipV="1">
            <a:off x="1781607" y="2196277"/>
            <a:ext cx="2" cy="1342302"/>
          </a:xfrm>
          <a:prstGeom prst="straightConnector1">
            <a:avLst/>
          </a:prstGeom>
          <a:noFill/>
          <a:ln w="38100" cap="flat" cmpd="sng" algn="ctr">
            <a:solidFill>
              <a:srgbClr val="000000"/>
            </a:solidFill>
            <a:prstDash val="sysDash"/>
            <a:miter lim="800000"/>
            <a:tailEnd type="arrow"/>
          </a:ln>
          <a:effectLst/>
        </p:spPr>
      </p:cxnSp>
      <p:sp>
        <p:nvSpPr>
          <p:cNvPr id="29" name="TextBox 28"/>
          <p:cNvSpPr txBox="1"/>
          <p:nvPr/>
        </p:nvSpPr>
        <p:spPr>
          <a:xfrm>
            <a:off x="352862" y="3538579"/>
            <a:ext cx="2857489" cy="1200329"/>
          </a:xfrm>
          <a:prstGeom prst="rect">
            <a:avLst/>
          </a:prstGeom>
          <a:solidFill>
            <a:srgbClr val="A990B7">
              <a:lumMod val="20000"/>
              <a:lumOff val="80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NASA SRTM </a:t>
            </a:r>
            <a:b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b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NASA ASTER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ERS-1 and 2</a:t>
            </a:r>
          </a:p>
        </p:txBody>
      </p:sp>
      <p:sp>
        <p:nvSpPr>
          <p:cNvPr id="31" name="TextBox 30"/>
          <p:cNvSpPr txBox="1"/>
          <p:nvPr/>
        </p:nvSpPr>
        <p:spPr>
          <a:xfrm>
            <a:off x="5020561" y="1242171"/>
            <a:ext cx="3600450" cy="954107"/>
          </a:xfrm>
          <a:prstGeom prst="rect">
            <a:avLst/>
          </a:prstGeom>
          <a:solidFill>
            <a:srgbClr val="D7D678">
              <a:lumMod val="75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Sinkhole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Mapping</a:t>
            </a:r>
          </a:p>
        </p:txBody>
      </p:sp>
      <p:sp>
        <p:nvSpPr>
          <p:cNvPr id="32" name="TextBox 31"/>
          <p:cNvSpPr txBox="1"/>
          <p:nvPr/>
        </p:nvSpPr>
        <p:spPr>
          <a:xfrm>
            <a:off x="5020561" y="2707582"/>
            <a:ext cx="3600450" cy="830997"/>
          </a:xfrm>
          <a:prstGeom prst="rect">
            <a:avLst/>
          </a:prstGeom>
          <a:solidFill>
            <a:srgbClr val="D7D678">
              <a:lumMod val="60000"/>
              <a:lumOff val="40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ArcGIS </a:t>
            </a:r>
            <a:r>
              <a:rPr kumimoji="0" lang="en-US" sz="2400" b="0" i="0" u="none" strike="noStrike" kern="0" cap="none" spc="0" normalizeH="0" baseline="0" noProof="0" dirty="0" err="1" smtClean="0">
                <a:ln>
                  <a:noFill/>
                </a:ln>
                <a:solidFill>
                  <a:schemeClr val="tx1">
                    <a:lumMod val="50000"/>
                  </a:schemeClr>
                </a:solidFill>
                <a:effectLst/>
                <a:uLnTx/>
                <a:uFillTx/>
                <a:latin typeface="Century Gothic" panose="020B0502020202020204" pitchFamily="34" charset="0"/>
              </a:rPr>
              <a:t>ModelBuilder</a:t>
            </a: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 Algorithm</a:t>
            </a:r>
          </a:p>
        </p:txBody>
      </p:sp>
      <p:sp>
        <p:nvSpPr>
          <p:cNvPr id="34" name="TextBox 33"/>
          <p:cNvSpPr txBox="1"/>
          <p:nvPr/>
        </p:nvSpPr>
        <p:spPr>
          <a:xfrm>
            <a:off x="5020561" y="3887443"/>
            <a:ext cx="3600450" cy="461665"/>
          </a:xfrm>
          <a:prstGeom prst="rect">
            <a:avLst/>
          </a:prstGeom>
          <a:solidFill>
            <a:srgbClr val="D7D678">
              <a:lumMod val="60000"/>
              <a:lumOff val="40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Validation</a:t>
            </a:r>
          </a:p>
        </p:txBody>
      </p:sp>
      <p:sp>
        <p:nvSpPr>
          <p:cNvPr id="36" name="TextBox 35"/>
          <p:cNvSpPr txBox="1"/>
          <p:nvPr/>
        </p:nvSpPr>
        <p:spPr>
          <a:xfrm>
            <a:off x="5020561" y="4723608"/>
            <a:ext cx="3600450" cy="830997"/>
          </a:xfrm>
          <a:prstGeom prst="rect">
            <a:avLst/>
          </a:prstGeom>
          <a:solidFill>
            <a:srgbClr val="D7D678">
              <a:lumMod val="60000"/>
              <a:lumOff val="40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Temporal Difference Maps</a:t>
            </a:r>
          </a:p>
        </p:txBody>
      </p:sp>
      <p:sp>
        <p:nvSpPr>
          <p:cNvPr id="37" name="TextBox 36"/>
          <p:cNvSpPr txBox="1"/>
          <p:nvPr/>
        </p:nvSpPr>
        <p:spPr>
          <a:xfrm>
            <a:off x="5020561" y="5909082"/>
            <a:ext cx="3600450" cy="461665"/>
          </a:xfrm>
          <a:prstGeom prst="rect">
            <a:avLst/>
          </a:prstGeom>
          <a:solidFill>
            <a:srgbClr val="D7D678">
              <a:lumMod val="60000"/>
              <a:lumOff val="40000"/>
            </a:srgbClr>
          </a:solidFill>
          <a:ln w="38100">
            <a:solidFill>
              <a:srgbClr val="FF0000"/>
            </a:solidFill>
          </a:ln>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50000"/>
                  </a:schemeClr>
                </a:solidFill>
                <a:effectLst/>
                <a:uLnTx/>
                <a:uFillTx/>
                <a:latin typeface="Century Gothic" panose="020B0502020202020204" pitchFamily="34" charset="0"/>
              </a:rPr>
              <a:t>Sinkhole Density Maps</a:t>
            </a:r>
          </a:p>
        </p:txBody>
      </p:sp>
      <p:cxnSp>
        <p:nvCxnSpPr>
          <p:cNvPr id="5" name="Straight Arrow Connector 4"/>
          <p:cNvCxnSpPr>
            <a:stCxn id="25" idx="3"/>
            <a:endCxn id="31" idx="1"/>
          </p:cNvCxnSpPr>
          <p:nvPr/>
        </p:nvCxnSpPr>
        <p:spPr>
          <a:xfrm>
            <a:off x="3210354" y="1719224"/>
            <a:ext cx="1810207" cy="1"/>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1" idx="2"/>
            <a:endCxn id="32" idx="0"/>
          </p:cNvCxnSpPr>
          <p:nvPr/>
        </p:nvCxnSpPr>
        <p:spPr>
          <a:xfrm>
            <a:off x="6820786" y="2196278"/>
            <a:ext cx="0" cy="511304"/>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2" idx="2"/>
            <a:endCxn id="34" idx="0"/>
          </p:cNvCxnSpPr>
          <p:nvPr/>
        </p:nvCxnSpPr>
        <p:spPr>
          <a:xfrm>
            <a:off x="6820786" y="3538579"/>
            <a:ext cx="0" cy="348864"/>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826102" y="4349108"/>
            <a:ext cx="0" cy="348864"/>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819013" y="5554605"/>
            <a:ext cx="0" cy="348864"/>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2716" y="156195"/>
            <a:ext cx="7994725" cy="785308"/>
          </a:xfrm>
        </p:spPr>
        <p:txBody>
          <a:bodyPr/>
          <a:lstStyle/>
          <a:p>
            <a:r>
              <a:rPr lang="en-US" dirty="0" smtClean="0"/>
              <a:t>Methodology </a:t>
            </a:r>
            <a:endParaRPr lang="en-US" dirty="0"/>
          </a:p>
        </p:txBody>
      </p:sp>
      <p:cxnSp>
        <p:nvCxnSpPr>
          <p:cNvPr id="54" name="Straight Arrow Connector 53"/>
          <p:cNvCxnSpPr>
            <a:stCxn id="26" idx="2"/>
            <a:endCxn id="29" idx="0"/>
          </p:cNvCxnSpPr>
          <p:nvPr/>
        </p:nvCxnSpPr>
        <p:spPr>
          <a:xfrm flipH="1">
            <a:off x="2495119" y="3075079"/>
            <a:ext cx="5758" cy="418715"/>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4" idx="2"/>
            <a:endCxn id="26" idx="0"/>
          </p:cNvCxnSpPr>
          <p:nvPr/>
        </p:nvCxnSpPr>
        <p:spPr>
          <a:xfrm flipH="1">
            <a:off x="2500877" y="2210035"/>
            <a:ext cx="1" cy="403379"/>
          </a:xfrm>
          <a:prstGeom prst="straightConnector1">
            <a:avLst/>
          </a:prstGeom>
          <a:ln w="38100">
            <a:solidFill>
              <a:srgbClr val="02020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6967" y="1255928"/>
            <a:ext cx="4627821" cy="954107"/>
          </a:xfrm>
          <a:prstGeom prst="rect">
            <a:avLst/>
          </a:prstGeom>
          <a:solidFill>
            <a:srgbClr val="00D05E"/>
          </a:solidFill>
          <a:ln w="38100">
            <a:solidFill>
              <a:srgbClr val="FF0000"/>
            </a:solidFill>
          </a:ln>
        </p:spPr>
        <p:txBody>
          <a:bodyPr wrap="square" rtlCol="0">
            <a:spAutoFit/>
          </a:bodyPr>
          <a:lstStyle/>
          <a:p>
            <a:pPr algn="ctr" defTabSz="3072384"/>
            <a:r>
              <a:rPr lang="en-US" sz="2800" b="1" dirty="0" smtClean="0">
                <a:solidFill>
                  <a:schemeClr val="tx1">
                    <a:lumMod val="50000"/>
                  </a:schemeClr>
                </a:solidFill>
                <a:latin typeface="Century Gothic" panose="020B0502020202020204" pitchFamily="34" charset="0"/>
              </a:rPr>
              <a:t>Sinkhole Formation Factor Analysis</a:t>
            </a:r>
            <a:endParaRPr lang="en-US" sz="2800" b="1" dirty="0">
              <a:solidFill>
                <a:schemeClr val="tx1">
                  <a:lumMod val="50000"/>
                </a:schemeClr>
              </a:solidFill>
              <a:latin typeface="Century Gothic" panose="020B0502020202020204" pitchFamily="34" charset="0"/>
            </a:endParaRPr>
          </a:p>
        </p:txBody>
      </p:sp>
      <p:sp>
        <p:nvSpPr>
          <p:cNvPr id="26" name="TextBox 25"/>
          <p:cNvSpPr txBox="1"/>
          <p:nvPr/>
        </p:nvSpPr>
        <p:spPr>
          <a:xfrm>
            <a:off x="186966" y="2613414"/>
            <a:ext cx="4627821" cy="461665"/>
          </a:xfrm>
          <a:prstGeom prst="rect">
            <a:avLst/>
          </a:prstGeom>
          <a:solidFill>
            <a:srgbClr val="92D050"/>
          </a:solidFill>
          <a:ln w="38100">
            <a:solidFill>
              <a:srgbClr val="FF0000"/>
            </a:solidFill>
          </a:ln>
        </p:spPr>
        <p:txBody>
          <a:bodyPr wrap="square" rtlCol="0">
            <a:spAutoFit/>
          </a:bodyPr>
          <a:lstStyle/>
          <a:p>
            <a:pPr algn="ctr" defTabSz="3072384"/>
            <a:r>
              <a:rPr lang="en-US" sz="2400" dirty="0" smtClean="0">
                <a:solidFill>
                  <a:schemeClr val="tx1">
                    <a:lumMod val="50000"/>
                  </a:schemeClr>
                </a:solidFill>
                <a:latin typeface="Century Gothic" panose="020B0502020202020204" pitchFamily="34" charset="0"/>
              </a:rPr>
              <a:t>Ordinary Least Squares</a:t>
            </a:r>
            <a:endParaRPr lang="en-US" sz="2400" dirty="0">
              <a:solidFill>
                <a:schemeClr val="tx1">
                  <a:lumMod val="50000"/>
                </a:schemeClr>
              </a:solidFill>
              <a:latin typeface="Century Gothic" panose="020B0502020202020204" pitchFamily="34" charset="0"/>
            </a:endParaRPr>
          </a:p>
        </p:txBody>
      </p:sp>
      <p:sp>
        <p:nvSpPr>
          <p:cNvPr id="29" name="TextBox 28"/>
          <p:cNvSpPr txBox="1"/>
          <p:nvPr/>
        </p:nvSpPr>
        <p:spPr>
          <a:xfrm>
            <a:off x="175449" y="3493794"/>
            <a:ext cx="4639339" cy="830997"/>
          </a:xfrm>
          <a:prstGeom prst="rect">
            <a:avLst/>
          </a:prstGeom>
          <a:solidFill>
            <a:srgbClr val="92D050"/>
          </a:solidFill>
          <a:ln w="38100">
            <a:solidFill>
              <a:srgbClr val="FF0000"/>
            </a:solidFill>
          </a:ln>
        </p:spPr>
        <p:txBody>
          <a:bodyPr wrap="square" rtlCol="0">
            <a:spAutoFit/>
          </a:bodyPr>
          <a:lstStyle/>
          <a:p>
            <a:pPr algn="ctr" defTabSz="3072384"/>
            <a:r>
              <a:rPr lang="en-US" sz="2400" dirty="0" smtClean="0">
                <a:solidFill>
                  <a:schemeClr val="tx1">
                    <a:lumMod val="50000"/>
                  </a:schemeClr>
                </a:solidFill>
                <a:latin typeface="Century Gothic" panose="020B0502020202020204" pitchFamily="34" charset="0"/>
              </a:rPr>
              <a:t>Geographically Weighted Regression</a:t>
            </a:r>
            <a:endParaRPr lang="en-US" sz="2400" dirty="0">
              <a:solidFill>
                <a:schemeClr val="tx1">
                  <a:lumMod val="50000"/>
                </a:schemeClr>
              </a:solidFill>
              <a:latin typeface="Century Gothic" panose="020B0502020202020204" pitchFamily="34" charset="0"/>
            </a:endParaRPr>
          </a:p>
        </p:txBody>
      </p:sp>
      <p:sp>
        <p:nvSpPr>
          <p:cNvPr id="31" name="TextBox 30"/>
          <p:cNvSpPr txBox="1"/>
          <p:nvPr/>
        </p:nvSpPr>
        <p:spPr>
          <a:xfrm>
            <a:off x="862578" y="5090929"/>
            <a:ext cx="3276600" cy="1384995"/>
          </a:xfrm>
          <a:prstGeom prst="rect">
            <a:avLst/>
          </a:prstGeom>
          <a:solidFill>
            <a:srgbClr val="00B0F0"/>
          </a:solidFill>
          <a:ln w="38100">
            <a:solidFill>
              <a:srgbClr val="FF0000"/>
            </a:solidFill>
          </a:ln>
        </p:spPr>
        <p:txBody>
          <a:bodyPr wrap="square" rtlCol="0">
            <a:spAutoFit/>
          </a:bodyPr>
          <a:lstStyle/>
          <a:p>
            <a:pPr algn="ctr" defTabSz="3072384"/>
            <a:r>
              <a:rPr lang="en-US" sz="2800" b="1" dirty="0" smtClean="0">
                <a:solidFill>
                  <a:schemeClr val="tx1">
                    <a:lumMod val="50000"/>
                  </a:schemeClr>
                </a:solidFill>
                <a:latin typeface="Century Gothic" panose="020B0502020202020204" pitchFamily="34" charset="0"/>
              </a:rPr>
              <a:t>Sinkhole Susceptibility Map</a:t>
            </a:r>
            <a:endParaRPr lang="en-US" sz="2800" b="1" dirty="0">
              <a:solidFill>
                <a:schemeClr val="tx1">
                  <a:lumMod val="50000"/>
                </a:schemeClr>
              </a:solidFill>
              <a:latin typeface="Century Gothic" panose="020B0502020202020204" pitchFamily="34" charset="0"/>
            </a:endParaRPr>
          </a:p>
        </p:txBody>
      </p:sp>
      <p:sp>
        <p:nvSpPr>
          <p:cNvPr id="32" name="TextBox 31"/>
          <p:cNvSpPr txBox="1"/>
          <p:nvPr/>
        </p:nvSpPr>
        <p:spPr>
          <a:xfrm>
            <a:off x="5657170" y="1255928"/>
            <a:ext cx="3252540" cy="4093428"/>
          </a:xfrm>
          <a:prstGeom prst="rect">
            <a:avLst/>
          </a:prstGeom>
          <a:solidFill>
            <a:srgbClr val="92D050"/>
          </a:solidFill>
          <a:ln w="38100">
            <a:solidFill>
              <a:srgbClr val="FF0000"/>
            </a:solidFill>
          </a:ln>
        </p:spPr>
        <p:txBody>
          <a:bodyPr wrap="square" rtlCol="0">
            <a:spAutoFit/>
          </a:bodyPr>
          <a:lstStyle/>
          <a:p>
            <a:pPr defTabSz="3072384"/>
            <a:r>
              <a:rPr lang="en-US" sz="2000" dirty="0" smtClean="0">
                <a:solidFill>
                  <a:schemeClr val="tx1">
                    <a:lumMod val="50000"/>
                  </a:schemeClr>
                </a:solidFill>
                <a:latin typeface="Century Gothic" panose="020B0502020202020204" pitchFamily="34" charset="0"/>
              </a:rPr>
              <a:t>Independent Variables: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Precipitation</a:t>
            </a:r>
          </a:p>
          <a:p>
            <a:pPr marL="457200" indent="-457200" defTabSz="3072384">
              <a:buFont typeface="+mj-lt"/>
              <a:buAutoNum type="arabicPeriod"/>
            </a:pPr>
            <a:r>
              <a:rPr lang="en-US" sz="2000" dirty="0">
                <a:solidFill>
                  <a:schemeClr val="tx1">
                    <a:lumMod val="50000"/>
                  </a:schemeClr>
                </a:solidFill>
                <a:latin typeface="Century Gothic" panose="020B0502020202020204" pitchFamily="34" charset="0"/>
              </a:rPr>
              <a:t>Aquifer </a:t>
            </a:r>
            <a:r>
              <a:rPr lang="en-US" sz="2000" dirty="0" smtClean="0">
                <a:solidFill>
                  <a:schemeClr val="tx1">
                    <a:lumMod val="50000"/>
                  </a:schemeClr>
                </a:solidFill>
                <a:latin typeface="Century Gothic" panose="020B0502020202020204" pitchFamily="34" charset="0"/>
              </a:rPr>
              <a:t>fluctuations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Distance to roads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Distance to streams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Distance to lakes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Distance to fractures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Fracture orientation</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Distance to wetlands</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Land use </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Land cover change</a:t>
            </a:r>
          </a:p>
          <a:p>
            <a:pPr marL="457200" indent="-457200" defTabSz="3072384">
              <a:buFont typeface="+mj-lt"/>
              <a:buAutoNum type="arabicPeriod"/>
            </a:pPr>
            <a:r>
              <a:rPr lang="en-US" sz="2000" dirty="0" smtClean="0">
                <a:solidFill>
                  <a:schemeClr val="tx1">
                    <a:lumMod val="50000"/>
                  </a:schemeClr>
                </a:solidFill>
                <a:latin typeface="Century Gothic" panose="020B0502020202020204" pitchFamily="34" charset="0"/>
              </a:rPr>
              <a:t>Overburden thickness</a:t>
            </a:r>
            <a:endParaRPr lang="en-US" sz="2000" dirty="0">
              <a:solidFill>
                <a:schemeClr val="tx1">
                  <a:lumMod val="50000"/>
                </a:schemeClr>
              </a:solidFill>
              <a:latin typeface="Century Gothic" panose="020B0502020202020204" pitchFamily="34" charset="0"/>
            </a:endParaRPr>
          </a:p>
        </p:txBody>
      </p:sp>
      <p:cxnSp>
        <p:nvCxnSpPr>
          <p:cNvPr id="25" name="Straight Arrow Connector 24"/>
          <p:cNvCxnSpPr>
            <a:endCxn id="26" idx="3"/>
          </p:cNvCxnSpPr>
          <p:nvPr/>
        </p:nvCxnSpPr>
        <p:spPr>
          <a:xfrm flipH="1">
            <a:off x="4814787" y="2844246"/>
            <a:ext cx="842383" cy="1"/>
          </a:xfrm>
          <a:prstGeom prst="straightConnector1">
            <a:avLst/>
          </a:prstGeom>
          <a:ln w="38100">
            <a:solidFill>
              <a:srgbClr val="02020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4814788" y="3907557"/>
            <a:ext cx="842383" cy="1"/>
          </a:xfrm>
          <a:prstGeom prst="straightConnector1">
            <a:avLst/>
          </a:prstGeom>
          <a:ln w="38100">
            <a:solidFill>
              <a:srgbClr val="02020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6" name="Down Arrow 35"/>
          <p:cNvSpPr/>
          <p:nvPr/>
        </p:nvSpPr>
        <p:spPr>
          <a:xfrm>
            <a:off x="2258562" y="4324792"/>
            <a:ext cx="484632" cy="766138"/>
          </a:xfrm>
          <a:prstGeom prst="downArrow">
            <a:avLst/>
          </a:prstGeom>
          <a:solidFill>
            <a:srgbClr val="020202"/>
          </a:solidFill>
          <a:ln>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Tree>
    <p:extLst>
      <p:ext uri="{BB962C8B-B14F-4D97-AF65-F5344CB8AC3E}">
        <p14:creationId xmlns:p14="http://schemas.microsoft.com/office/powerpoint/2010/main" val="2061983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674" y="326316"/>
            <a:ext cx="7994725" cy="785308"/>
          </a:xfrm>
        </p:spPr>
        <p:txBody>
          <a:bodyPr/>
          <a:lstStyle/>
          <a:p>
            <a:r>
              <a:rPr lang="en-US" dirty="0" smtClean="0"/>
              <a:t>Results</a:t>
            </a:r>
            <a:endParaRPr lang="en-US" dirty="0"/>
          </a:p>
        </p:txBody>
      </p:sp>
      <p:pic>
        <p:nvPicPr>
          <p:cNvPr id="2050" name="Picture 2" descr="C:\Users\Matt\Desktop\Cover-Subsidence Sinkhole Density Final Result 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559" y="1209684"/>
            <a:ext cx="6340242" cy="47551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649" y="1323865"/>
            <a:ext cx="9810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674" y="326316"/>
            <a:ext cx="7994725" cy="785308"/>
          </a:xfrm>
        </p:spPr>
        <p:txBody>
          <a:bodyPr/>
          <a:lstStyle/>
          <a:p>
            <a:r>
              <a:rPr lang="en-US" dirty="0" smtClean="0"/>
              <a:t>Results</a:t>
            </a:r>
            <a:endParaRPr lang="en-US" dirty="0"/>
          </a:p>
        </p:txBody>
      </p:sp>
      <p:pic>
        <p:nvPicPr>
          <p:cNvPr id="3074" name="Picture 2" descr="C:\Users\Matt\Desktop\Cover-Collapse Sinkhole Density Final Result 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6023" y="1444352"/>
            <a:ext cx="6080887" cy="4560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966" y="1541127"/>
            <a:ext cx="979499" cy="276440"/>
          </a:xfrm>
          <a:prstGeom prst="rect">
            <a:avLst/>
          </a:prstGeom>
        </p:spPr>
      </p:pic>
    </p:spTree>
    <p:extLst>
      <p:ext uri="{BB962C8B-B14F-4D97-AF65-F5344CB8AC3E}">
        <p14:creationId xmlns:p14="http://schemas.microsoft.com/office/powerpoint/2010/main" val="2011079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326316"/>
            <a:ext cx="9144000" cy="785308"/>
          </a:xfrm>
        </p:spPr>
        <p:txBody>
          <a:bodyPr/>
          <a:lstStyle/>
          <a:p>
            <a:pPr algn="ctr"/>
            <a:r>
              <a:rPr lang="en-US" dirty="0" smtClean="0"/>
              <a:t>Ordinary Least Squares Results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48012843"/>
              </p:ext>
            </p:extLst>
          </p:nvPr>
        </p:nvGraphicFramePr>
        <p:xfrm>
          <a:off x="4491857" y="1364590"/>
          <a:ext cx="4184311" cy="4759769"/>
        </p:xfrm>
        <a:graphic>
          <a:graphicData uri="http://schemas.openxmlformats.org/drawingml/2006/table">
            <a:tbl>
              <a:tblPr firstRow="1" firstCol="1" bandRow="1"/>
              <a:tblGrid>
                <a:gridCol w="1784332"/>
                <a:gridCol w="1147816"/>
                <a:gridCol w="1252163"/>
              </a:tblGrid>
              <a:tr h="762875">
                <a:tc>
                  <a:txBody>
                    <a:bodyPr/>
                    <a:lstStyle/>
                    <a:p>
                      <a:pPr marL="0" marR="0" algn="ctr">
                        <a:lnSpc>
                          <a:spcPct val="115000"/>
                        </a:lnSpc>
                        <a:spcBef>
                          <a:spcPts val="0"/>
                        </a:spcBef>
                        <a:spcAft>
                          <a:spcPts val="0"/>
                        </a:spcAft>
                      </a:pPr>
                      <a:r>
                        <a:rPr lang="en-US" sz="1600" b="1" dirty="0">
                          <a:solidFill>
                            <a:srgbClr val="000000"/>
                          </a:solidFill>
                          <a:effectLst/>
                          <a:latin typeface="Calibri"/>
                          <a:ea typeface="Calibri"/>
                          <a:cs typeface="Times New Roman"/>
                        </a:rPr>
                        <a:t>OLS Independent</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600" b="1" dirty="0">
                          <a:solidFill>
                            <a:srgbClr val="000000"/>
                          </a:solidFill>
                          <a:effectLst/>
                          <a:latin typeface="Calibri"/>
                          <a:ea typeface="Calibri"/>
                          <a:cs typeface="Times New Roman"/>
                        </a:rPr>
                        <a:t>Variables</a:t>
                      </a:r>
                      <a:endParaRPr lang="en-US" sz="1100" dirty="0">
                        <a:effectLst/>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600" b="1" dirty="0">
                          <a:solidFill>
                            <a:srgbClr val="000000"/>
                          </a:solidFill>
                          <a:effectLst/>
                          <a:latin typeface="Calibri"/>
                          <a:ea typeface="Calibri"/>
                          <a:cs typeface="Times New Roman"/>
                        </a:rPr>
                        <a:t>Cover Subsidence</a:t>
                      </a:r>
                      <a:endParaRPr lang="en-US" sz="1100" dirty="0">
                        <a:effectLst/>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600" b="1">
                          <a:solidFill>
                            <a:srgbClr val="000000"/>
                          </a:solidFill>
                          <a:effectLst/>
                          <a:latin typeface="Calibri"/>
                          <a:ea typeface="Calibri"/>
                          <a:cs typeface="Times New Roman"/>
                        </a:rPr>
                        <a:t>Cover Collapse</a:t>
                      </a:r>
                      <a:endParaRPr lang="en-US" sz="1100">
                        <a:effectLst/>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Distance to fractures</a:t>
                      </a:r>
                      <a:endParaRPr lang="en-US" sz="1100">
                        <a:effectLst/>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4F81BD"/>
                    </a:solidFill>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0.179</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0.000*</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363354">
                <a:tc>
                  <a:txBody>
                    <a:bodyPr/>
                    <a:lstStyle/>
                    <a:p>
                      <a:pPr marL="0" marR="0" algn="ctr">
                        <a:lnSpc>
                          <a:spcPct val="115000"/>
                        </a:lnSpc>
                        <a:spcBef>
                          <a:spcPts val="0"/>
                        </a:spcBef>
                        <a:spcAft>
                          <a:spcPts val="0"/>
                        </a:spcAft>
                      </a:pPr>
                      <a:r>
                        <a:rPr lang="en-US" sz="1400" b="1" dirty="0">
                          <a:solidFill>
                            <a:srgbClr val="FFFFFF"/>
                          </a:solidFill>
                          <a:effectLst/>
                          <a:latin typeface="Calibri"/>
                          <a:ea typeface="Calibri"/>
                          <a:cs typeface="Times New Roman"/>
                        </a:rPr>
                        <a:t>Distance to rivers</a:t>
                      </a:r>
                      <a:endParaRPr lang="en-US" sz="1100" dirty="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0.587</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1400" b="1" dirty="0">
                          <a:solidFill>
                            <a:schemeClr val="tx1">
                              <a:lumMod val="50000"/>
                            </a:schemeClr>
                          </a:solidFill>
                          <a:effectLst/>
                          <a:latin typeface="Calibri"/>
                          <a:ea typeface="Calibri"/>
                          <a:cs typeface="Times New Roman"/>
                        </a:rPr>
                        <a:t>0.000*</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Distance to wetlands</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0.000*</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b="1" dirty="0">
                          <a:solidFill>
                            <a:schemeClr val="tx1">
                              <a:lumMod val="50000"/>
                            </a:schemeClr>
                          </a:solidFill>
                          <a:effectLst/>
                          <a:latin typeface="Calibri"/>
                          <a:ea typeface="Calibri"/>
                          <a:cs typeface="Times New Roman"/>
                        </a:rPr>
                        <a:t>0.000*</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Distance to roads</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0.018*</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0.115</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Distance to lakes</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0.000*</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0.075</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Overburden Thickness</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0.000*</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1400" b="1" dirty="0">
                          <a:solidFill>
                            <a:schemeClr val="tx1">
                              <a:lumMod val="50000"/>
                            </a:schemeClr>
                          </a:solidFill>
                          <a:effectLst/>
                          <a:latin typeface="Calibri"/>
                          <a:ea typeface="Calibri"/>
                          <a:cs typeface="Times New Roman"/>
                        </a:rPr>
                        <a:t>0.000*</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Precipitation</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a:solidFill>
                            <a:schemeClr val="tx1">
                              <a:lumMod val="50000"/>
                            </a:schemeClr>
                          </a:solidFill>
                          <a:effectLst/>
                          <a:latin typeface="Calibri"/>
                          <a:ea typeface="Calibri"/>
                          <a:cs typeface="Times New Roman"/>
                        </a:rPr>
                        <a:t>0.253</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0.112</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Land use</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0.010*</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0.407</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Land cover change</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0.003*</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0.082</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solidFill>
                      <a:srgbClr val="D8D8D8"/>
                    </a:solidFill>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Aquifer Fluctuations</a:t>
                      </a:r>
                      <a:endParaRPr lang="en-US" sz="1100">
                        <a:effectLst/>
                        <a:latin typeface="Calibri"/>
                        <a:ea typeface="Calibri"/>
                        <a:cs typeface="Times New Roman"/>
                      </a:endParaRPr>
                    </a:p>
                  </a:txBody>
                  <a:tcPr marL="68580" marR="68580" marT="0" marB="0">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400" b="1">
                          <a:solidFill>
                            <a:schemeClr val="tx1">
                              <a:lumMod val="50000"/>
                            </a:schemeClr>
                          </a:solidFill>
                          <a:effectLst/>
                          <a:latin typeface="Calibri"/>
                          <a:ea typeface="Calibri"/>
                          <a:cs typeface="Times New Roman"/>
                        </a:rPr>
                        <a:t>0.000*</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1400" b="1" dirty="0">
                          <a:solidFill>
                            <a:schemeClr val="tx1">
                              <a:lumMod val="50000"/>
                            </a:schemeClr>
                          </a:solidFill>
                          <a:effectLst/>
                          <a:latin typeface="Calibri"/>
                          <a:ea typeface="Calibri"/>
                          <a:cs typeface="Times New Roman"/>
                        </a:rPr>
                        <a:t>0.000*</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a:noFill/>
                    </a:lnB>
                  </a:tcPr>
                </a:tc>
              </a:tr>
              <a:tr h="363354">
                <a:tc>
                  <a:txBody>
                    <a:bodyPr/>
                    <a:lstStyle/>
                    <a:p>
                      <a:pPr marL="0" marR="0" algn="ctr">
                        <a:lnSpc>
                          <a:spcPct val="115000"/>
                        </a:lnSpc>
                        <a:spcBef>
                          <a:spcPts val="0"/>
                        </a:spcBef>
                        <a:spcAft>
                          <a:spcPts val="0"/>
                        </a:spcAft>
                      </a:pPr>
                      <a:r>
                        <a:rPr lang="en-US" sz="1400" b="1">
                          <a:solidFill>
                            <a:srgbClr val="FFFFFF"/>
                          </a:solidFill>
                          <a:effectLst/>
                          <a:latin typeface="Calibri"/>
                          <a:ea typeface="Calibri"/>
                          <a:cs typeface="Times New Roman"/>
                        </a:rPr>
                        <a:t>Fracture orientation</a:t>
                      </a:r>
                      <a:endParaRPr lang="en-US" sz="1100">
                        <a:effectLst/>
                        <a:latin typeface="Calibri"/>
                        <a:ea typeface="Calibri"/>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400">
                          <a:solidFill>
                            <a:schemeClr val="tx1">
                              <a:lumMod val="50000"/>
                            </a:schemeClr>
                          </a:solidFill>
                          <a:effectLst/>
                          <a:latin typeface="Calibri"/>
                          <a:ea typeface="Calibri"/>
                          <a:cs typeface="Times New Roman"/>
                        </a:rPr>
                        <a:t>0.456</a:t>
                      </a:r>
                      <a:endParaRPr lang="en-US" sz="1100">
                        <a:solidFill>
                          <a:schemeClr val="tx1">
                            <a:lumMod val="50000"/>
                          </a:schemeClr>
                        </a:solidFill>
                        <a:effectLst/>
                        <a:latin typeface="Calibri"/>
                        <a:ea typeface="Calibri"/>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400" dirty="0">
                          <a:solidFill>
                            <a:schemeClr val="tx1">
                              <a:lumMod val="50000"/>
                            </a:schemeClr>
                          </a:solidFill>
                          <a:effectLst/>
                          <a:latin typeface="Calibri"/>
                          <a:ea typeface="Calibri"/>
                          <a:cs typeface="Times New Roman"/>
                        </a:rPr>
                        <a:t>0.572</a:t>
                      </a:r>
                      <a:endParaRPr lang="en-US" sz="1100" dirty="0">
                        <a:solidFill>
                          <a:schemeClr val="tx1">
                            <a:lumMod val="50000"/>
                          </a:schemeClr>
                        </a:solidFill>
                        <a:effectLst/>
                        <a:latin typeface="Calibri"/>
                        <a:ea typeface="Calibri"/>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D8D8D8"/>
                    </a:solidFill>
                  </a:tcPr>
                </a:tc>
              </a:tr>
            </a:tbl>
          </a:graphicData>
        </a:graphic>
      </p:graphicFrame>
      <p:sp>
        <p:nvSpPr>
          <p:cNvPr id="2" name="TextBox 1"/>
          <p:cNvSpPr txBox="1"/>
          <p:nvPr/>
        </p:nvSpPr>
        <p:spPr>
          <a:xfrm>
            <a:off x="329609" y="1424764"/>
            <a:ext cx="3838354" cy="4185761"/>
          </a:xfrm>
          <a:prstGeom prst="rect">
            <a:avLst/>
          </a:prstGeom>
          <a:noFill/>
        </p:spPr>
        <p:txBody>
          <a:bodyPr wrap="square" rtlCol="0">
            <a:spAutoFit/>
          </a:bodyPr>
          <a:lstStyle/>
          <a:p>
            <a:r>
              <a:rPr lang="en-US" b="1" dirty="0" smtClean="0"/>
              <a:t>Cover-subsidence sinkhole formation</a:t>
            </a:r>
            <a:r>
              <a:rPr lang="en-US" dirty="0" smtClean="0"/>
              <a:t> </a:t>
            </a:r>
            <a:r>
              <a:rPr lang="en-US" b="1" dirty="0" smtClean="0"/>
              <a:t>mostly influenced by:</a:t>
            </a:r>
          </a:p>
          <a:p>
            <a:pPr marL="342900" indent="-342900">
              <a:buFont typeface="Arial" panose="020B0604020202020204" pitchFamily="34" charset="0"/>
              <a:buChar char="•"/>
            </a:pPr>
            <a:r>
              <a:rPr lang="en-US" sz="1600" dirty="0" smtClean="0"/>
              <a:t>Distance to wetlands</a:t>
            </a:r>
          </a:p>
          <a:p>
            <a:pPr marL="342900" indent="-342900">
              <a:buFont typeface="Arial" panose="020B0604020202020204" pitchFamily="34" charset="0"/>
              <a:buChar char="•"/>
            </a:pPr>
            <a:r>
              <a:rPr lang="en-US" sz="1600" dirty="0" smtClean="0"/>
              <a:t>Distance to lakes</a:t>
            </a:r>
          </a:p>
          <a:p>
            <a:pPr marL="342900" indent="-342900">
              <a:buFont typeface="Arial" panose="020B0604020202020204" pitchFamily="34" charset="0"/>
              <a:buChar char="•"/>
            </a:pPr>
            <a:r>
              <a:rPr lang="en-US" sz="1600" dirty="0" smtClean="0"/>
              <a:t>Distance to roads</a:t>
            </a:r>
          </a:p>
          <a:p>
            <a:pPr marL="342900" indent="-342900">
              <a:buFont typeface="Arial" panose="020B0604020202020204" pitchFamily="34" charset="0"/>
              <a:buChar char="•"/>
            </a:pPr>
            <a:r>
              <a:rPr lang="en-US" sz="1600" dirty="0" smtClean="0"/>
              <a:t>Land use</a:t>
            </a:r>
          </a:p>
          <a:p>
            <a:pPr marL="342900" indent="-342900">
              <a:buFont typeface="Arial" panose="020B0604020202020204" pitchFamily="34" charset="0"/>
              <a:buChar char="•"/>
            </a:pPr>
            <a:r>
              <a:rPr lang="en-US" sz="1600" dirty="0" smtClean="0"/>
              <a:t>Aquifer fluctuations</a:t>
            </a:r>
          </a:p>
          <a:p>
            <a:pPr marL="342900" indent="-342900">
              <a:buFont typeface="Arial" panose="020B0604020202020204" pitchFamily="34" charset="0"/>
              <a:buChar char="•"/>
            </a:pPr>
            <a:r>
              <a:rPr lang="en-US" sz="1600" dirty="0" smtClean="0"/>
              <a:t>Depth to bedrock</a:t>
            </a:r>
          </a:p>
          <a:p>
            <a:endParaRPr lang="en-US" dirty="0"/>
          </a:p>
          <a:p>
            <a:r>
              <a:rPr lang="en-US" b="1" dirty="0" smtClean="0"/>
              <a:t>Cover-collapse sinkhole formation most influenced by</a:t>
            </a:r>
            <a:r>
              <a:rPr lang="en-US" dirty="0" smtClean="0"/>
              <a:t>:</a:t>
            </a:r>
          </a:p>
          <a:p>
            <a:pPr marL="342900" indent="-342900">
              <a:buFont typeface="Arial" panose="020B0604020202020204" pitchFamily="34" charset="0"/>
              <a:buChar char="•"/>
            </a:pPr>
            <a:r>
              <a:rPr lang="en-US" sz="1600" dirty="0" smtClean="0"/>
              <a:t>Distance </a:t>
            </a:r>
            <a:r>
              <a:rPr lang="en-US" sz="1600" dirty="0"/>
              <a:t>to wetlands</a:t>
            </a:r>
            <a:endParaRPr lang="en-US" sz="1600" b="1" dirty="0"/>
          </a:p>
          <a:p>
            <a:pPr marL="342900" indent="-342900">
              <a:buFont typeface="Arial" panose="020B0604020202020204" pitchFamily="34" charset="0"/>
              <a:buChar char="•"/>
            </a:pPr>
            <a:r>
              <a:rPr lang="en-US" sz="1600" dirty="0"/>
              <a:t>Distance to rivers</a:t>
            </a:r>
          </a:p>
          <a:p>
            <a:pPr marL="342900" indent="-342900">
              <a:buFont typeface="Arial" panose="020B0604020202020204" pitchFamily="34" charset="0"/>
              <a:buChar char="•"/>
            </a:pPr>
            <a:r>
              <a:rPr lang="en-US" sz="1600" dirty="0"/>
              <a:t>Distance to fractures</a:t>
            </a:r>
          </a:p>
          <a:p>
            <a:pPr marL="342900" indent="-342900">
              <a:buFont typeface="Arial" panose="020B0604020202020204" pitchFamily="34" charset="0"/>
              <a:buChar char="•"/>
            </a:pPr>
            <a:r>
              <a:rPr lang="en-US" sz="1600" dirty="0" smtClean="0"/>
              <a:t>Shallow overburden thickness </a:t>
            </a:r>
          </a:p>
          <a:p>
            <a:pPr marL="342900" indent="-342900">
              <a:buFont typeface="Arial" panose="020B0604020202020204" pitchFamily="34" charset="0"/>
              <a:buChar char="•"/>
            </a:pPr>
            <a:r>
              <a:rPr lang="en-US" sz="1600" dirty="0"/>
              <a:t>A</a:t>
            </a:r>
            <a:r>
              <a:rPr lang="en-US" sz="1600" dirty="0" smtClean="0"/>
              <a:t>quifer fluctuations, </a:t>
            </a:r>
          </a:p>
        </p:txBody>
      </p:sp>
    </p:spTree>
    <p:extLst>
      <p:ext uri="{BB962C8B-B14F-4D97-AF65-F5344CB8AC3E}">
        <p14:creationId xmlns:p14="http://schemas.microsoft.com/office/powerpoint/2010/main" val="2011079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297712"/>
            <a:ext cx="9144000" cy="1173519"/>
          </a:xfrm>
        </p:spPr>
        <p:txBody>
          <a:bodyPr>
            <a:noAutofit/>
          </a:bodyPr>
          <a:lstStyle/>
          <a:p>
            <a:pPr algn="ctr"/>
            <a:r>
              <a:rPr lang="en-US" dirty="0" smtClean="0"/>
              <a:t>Geographically Weighted Regression Results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25452134"/>
              </p:ext>
            </p:extLst>
          </p:nvPr>
        </p:nvGraphicFramePr>
        <p:xfrm>
          <a:off x="3657150" y="3513720"/>
          <a:ext cx="4583430" cy="3012915"/>
        </p:xfrm>
        <a:graphic>
          <a:graphicData uri="http://schemas.openxmlformats.org/drawingml/2006/table">
            <a:tbl>
              <a:tblPr firstRow="1" firstCol="1" bandRow="1"/>
              <a:tblGrid>
                <a:gridCol w="1954530"/>
                <a:gridCol w="1428750"/>
                <a:gridCol w="1200150"/>
              </a:tblGrid>
              <a:tr h="1037979">
                <a:tc>
                  <a:txBody>
                    <a:bodyPr/>
                    <a:lstStyle/>
                    <a:p>
                      <a:pPr marL="0" marR="0" algn="ctr">
                        <a:lnSpc>
                          <a:spcPct val="115000"/>
                        </a:lnSpc>
                        <a:spcBef>
                          <a:spcPts val="0"/>
                        </a:spcBef>
                        <a:spcAft>
                          <a:spcPts val="0"/>
                        </a:spcAft>
                      </a:pPr>
                      <a:r>
                        <a:rPr lang="en-US" sz="2000" b="1" dirty="0">
                          <a:solidFill>
                            <a:srgbClr val="000000"/>
                          </a:solidFill>
                          <a:effectLst/>
                          <a:latin typeface="Calibri"/>
                          <a:ea typeface="Calibri"/>
                          <a:cs typeface="Times New Roman"/>
                        </a:rPr>
                        <a:t>GWR Statistics Summary</a:t>
                      </a:r>
                      <a:endParaRPr lang="en-US" sz="1600" dirty="0">
                        <a:effectLst/>
                        <a:latin typeface="Calibri"/>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2000" b="1" dirty="0">
                          <a:solidFill>
                            <a:srgbClr val="000000"/>
                          </a:solidFill>
                          <a:effectLst/>
                          <a:latin typeface="Calibri"/>
                          <a:ea typeface="Calibri"/>
                          <a:cs typeface="Times New Roman"/>
                        </a:rPr>
                        <a:t>Cover Subsidence</a:t>
                      </a:r>
                      <a:endParaRPr lang="en-US" sz="1600" dirty="0">
                        <a:effectLst/>
                        <a:latin typeface="Calibri"/>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2000" b="1" dirty="0">
                          <a:solidFill>
                            <a:srgbClr val="000000"/>
                          </a:solidFill>
                          <a:effectLst/>
                          <a:latin typeface="Calibri"/>
                          <a:ea typeface="Calibri"/>
                          <a:cs typeface="Times New Roman"/>
                        </a:rPr>
                        <a:t>Cover Collapse</a:t>
                      </a:r>
                      <a:endParaRPr lang="en-US" sz="1600" dirty="0">
                        <a:effectLst/>
                        <a:latin typeface="Calibri"/>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658312">
                <a:tc>
                  <a:txBody>
                    <a:bodyPr/>
                    <a:lstStyle/>
                    <a:p>
                      <a:pPr marL="0" marR="0" algn="ctr">
                        <a:lnSpc>
                          <a:spcPct val="115000"/>
                        </a:lnSpc>
                        <a:spcBef>
                          <a:spcPts val="0"/>
                        </a:spcBef>
                        <a:spcAft>
                          <a:spcPts val="0"/>
                        </a:spcAft>
                      </a:pPr>
                      <a:r>
                        <a:rPr lang="en-US" sz="1800" b="1" dirty="0">
                          <a:solidFill>
                            <a:srgbClr val="FFFFFF"/>
                          </a:solidFill>
                          <a:effectLst/>
                          <a:latin typeface="Calibri"/>
                          <a:ea typeface="Calibri"/>
                          <a:cs typeface="Times New Roman"/>
                        </a:rPr>
                        <a:t>Number of Observations</a:t>
                      </a:r>
                      <a:endParaRPr lang="en-US" sz="1400" dirty="0">
                        <a:effectLst/>
                        <a:latin typeface="Calibri"/>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4F81BD"/>
                    </a:solidFill>
                  </a:tcPr>
                </a:tc>
                <a:tc>
                  <a:txBody>
                    <a:bodyPr/>
                    <a:lstStyle/>
                    <a:p>
                      <a:pPr marL="0" marR="0" algn="ctr">
                        <a:lnSpc>
                          <a:spcPct val="115000"/>
                        </a:lnSpc>
                        <a:spcBef>
                          <a:spcPts val="0"/>
                        </a:spcBef>
                        <a:spcAft>
                          <a:spcPts val="0"/>
                        </a:spcAft>
                      </a:pPr>
                      <a:r>
                        <a:rPr lang="en-US" sz="1800" dirty="0">
                          <a:solidFill>
                            <a:schemeClr val="tx1">
                              <a:lumMod val="50000"/>
                            </a:schemeClr>
                          </a:solidFill>
                          <a:effectLst/>
                          <a:latin typeface="Calibri"/>
                          <a:ea typeface="Calibri"/>
                          <a:cs typeface="Times New Roman"/>
                        </a:rPr>
                        <a:t>579</a:t>
                      </a:r>
                      <a:endParaRPr lang="en-US" sz="1400" dirty="0">
                        <a:solidFill>
                          <a:schemeClr val="tx1">
                            <a:lumMod val="50000"/>
                          </a:schemeClr>
                        </a:solidFill>
                        <a:effectLst/>
                        <a:latin typeface="Calibri"/>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1800" dirty="0">
                          <a:solidFill>
                            <a:schemeClr val="tx1">
                              <a:lumMod val="50000"/>
                            </a:schemeClr>
                          </a:solidFill>
                          <a:effectLst/>
                          <a:latin typeface="Calibri"/>
                          <a:ea typeface="Calibri"/>
                          <a:cs typeface="Times New Roman"/>
                        </a:rPr>
                        <a:t>2,913</a:t>
                      </a:r>
                      <a:endParaRPr lang="en-US" sz="1400" dirty="0">
                        <a:solidFill>
                          <a:schemeClr val="tx1">
                            <a:lumMod val="50000"/>
                          </a:schemeClr>
                        </a:solidFill>
                        <a:effectLst/>
                        <a:latin typeface="Calibri"/>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658312">
                <a:tc>
                  <a:txBody>
                    <a:bodyPr/>
                    <a:lstStyle/>
                    <a:p>
                      <a:pPr marL="0" marR="0" algn="ctr">
                        <a:lnSpc>
                          <a:spcPct val="115000"/>
                        </a:lnSpc>
                        <a:spcBef>
                          <a:spcPts val="0"/>
                        </a:spcBef>
                        <a:spcAft>
                          <a:spcPts val="0"/>
                        </a:spcAft>
                      </a:pPr>
                      <a:r>
                        <a:rPr lang="en-US" sz="1400" b="1" dirty="0">
                          <a:solidFill>
                            <a:srgbClr val="FFFFFF"/>
                          </a:solidFill>
                          <a:effectLst/>
                          <a:latin typeface="Calibri"/>
                          <a:ea typeface="Calibri"/>
                          <a:cs typeface="Times New Roman"/>
                        </a:rPr>
                        <a:t> </a:t>
                      </a:r>
                      <a:r>
                        <a:rPr lang="en-US" sz="1800" b="1" dirty="0">
                          <a:solidFill>
                            <a:srgbClr val="FFFFFF"/>
                          </a:solidFill>
                          <a:effectLst/>
                          <a:latin typeface="Calibri"/>
                          <a:ea typeface="Calibri"/>
                          <a:cs typeface="Times New Roman"/>
                        </a:rPr>
                        <a:t>R</a:t>
                      </a:r>
                      <a:r>
                        <a:rPr lang="en-US" sz="1800" b="1" baseline="30000" dirty="0">
                          <a:solidFill>
                            <a:srgbClr val="FFFFFF"/>
                          </a:solidFill>
                          <a:effectLst/>
                          <a:latin typeface="Calibri"/>
                          <a:ea typeface="Calibri"/>
                          <a:cs typeface="Times New Roman"/>
                        </a:rPr>
                        <a:t>2</a:t>
                      </a:r>
                      <a:endParaRPr lang="en-US" sz="1400" dirty="0">
                        <a:effectLst/>
                        <a:latin typeface="Calibri"/>
                        <a:ea typeface="Calibri"/>
                        <a:cs typeface="Times New Roman"/>
                      </a:endParaRPr>
                    </a:p>
                  </a:txBody>
                  <a:tcPr marL="68580" marR="68580" marT="0" marB="0" anchor="ctr">
                    <a:lnL>
                      <a:noFill/>
                    </a:lnL>
                    <a:lnR>
                      <a:noFill/>
                    </a:lnR>
                    <a:lnT>
                      <a:noFill/>
                    </a:lnT>
                    <a:lnB>
                      <a:noFill/>
                    </a:lnB>
                    <a:solidFill>
                      <a:srgbClr val="4F81BD"/>
                    </a:solidFill>
                  </a:tcPr>
                </a:tc>
                <a:tc>
                  <a:txBody>
                    <a:bodyPr/>
                    <a:lstStyle/>
                    <a:p>
                      <a:pPr marL="0" marR="0" algn="ctr">
                        <a:lnSpc>
                          <a:spcPct val="115000"/>
                        </a:lnSpc>
                        <a:spcBef>
                          <a:spcPts val="0"/>
                        </a:spcBef>
                        <a:spcAft>
                          <a:spcPts val="0"/>
                        </a:spcAft>
                      </a:pPr>
                      <a:r>
                        <a:rPr lang="en-US" sz="1800" dirty="0">
                          <a:solidFill>
                            <a:schemeClr val="tx1">
                              <a:lumMod val="50000"/>
                            </a:schemeClr>
                          </a:solidFill>
                          <a:effectLst/>
                          <a:latin typeface="Calibri"/>
                          <a:ea typeface="Calibri"/>
                          <a:cs typeface="Times New Roman"/>
                        </a:rPr>
                        <a:t>0.81</a:t>
                      </a:r>
                      <a:endParaRPr lang="en-US" sz="1400" dirty="0">
                        <a:solidFill>
                          <a:schemeClr val="tx1">
                            <a:lumMod val="50000"/>
                          </a:schemeClr>
                        </a:solidFill>
                        <a:effectLst/>
                        <a:latin typeface="Calibri"/>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dirty="0">
                          <a:solidFill>
                            <a:schemeClr val="tx1">
                              <a:lumMod val="50000"/>
                            </a:schemeClr>
                          </a:solidFill>
                          <a:effectLst/>
                          <a:latin typeface="Calibri"/>
                          <a:ea typeface="Calibri"/>
                          <a:cs typeface="Times New Roman"/>
                        </a:rPr>
                        <a:t>0.93</a:t>
                      </a:r>
                      <a:endParaRPr lang="en-US" sz="1400" dirty="0">
                        <a:solidFill>
                          <a:schemeClr val="tx1">
                            <a:lumMod val="50000"/>
                          </a:schemeClr>
                        </a:solidFill>
                        <a:effectLst/>
                        <a:latin typeface="Calibri"/>
                        <a:ea typeface="Calibri"/>
                        <a:cs typeface="Times New Roman"/>
                      </a:endParaRPr>
                    </a:p>
                  </a:txBody>
                  <a:tcPr marL="68580" marR="68580" marT="0" marB="0" anchor="ctr">
                    <a:lnL>
                      <a:noFill/>
                    </a:lnL>
                    <a:lnR>
                      <a:noFill/>
                    </a:lnR>
                    <a:lnT>
                      <a:noFill/>
                    </a:lnT>
                    <a:lnB>
                      <a:noFill/>
                    </a:lnB>
                  </a:tcPr>
                </a:tc>
              </a:tr>
              <a:tr h="658312">
                <a:tc>
                  <a:txBody>
                    <a:bodyPr/>
                    <a:lstStyle/>
                    <a:p>
                      <a:pPr marL="0" marR="0" algn="ctr">
                        <a:lnSpc>
                          <a:spcPct val="115000"/>
                        </a:lnSpc>
                        <a:spcBef>
                          <a:spcPts val="0"/>
                        </a:spcBef>
                        <a:spcAft>
                          <a:spcPts val="0"/>
                        </a:spcAft>
                      </a:pPr>
                      <a:r>
                        <a:rPr lang="en-US" sz="1800" b="1" dirty="0">
                          <a:solidFill>
                            <a:srgbClr val="FFFFFF"/>
                          </a:solidFill>
                          <a:effectLst/>
                          <a:latin typeface="Calibri"/>
                          <a:ea typeface="Calibri"/>
                          <a:cs typeface="Times New Roman"/>
                        </a:rPr>
                        <a:t>R</a:t>
                      </a:r>
                      <a:r>
                        <a:rPr lang="en-US" sz="1800" b="1" baseline="30000" dirty="0">
                          <a:solidFill>
                            <a:srgbClr val="FFFFFF"/>
                          </a:solidFill>
                          <a:effectLst/>
                          <a:latin typeface="Calibri"/>
                          <a:ea typeface="Calibri"/>
                          <a:cs typeface="Times New Roman"/>
                        </a:rPr>
                        <a:t>2</a:t>
                      </a:r>
                      <a:r>
                        <a:rPr lang="en-US" sz="1800" b="1" dirty="0">
                          <a:solidFill>
                            <a:srgbClr val="FFFFFF"/>
                          </a:solidFill>
                          <a:effectLst/>
                          <a:latin typeface="Calibri"/>
                          <a:ea typeface="Calibri"/>
                          <a:cs typeface="Times New Roman"/>
                        </a:rPr>
                        <a:t> Adjusted</a:t>
                      </a:r>
                      <a:endParaRPr lang="en-US" sz="1400" dirty="0">
                        <a:effectLst/>
                        <a:latin typeface="Calibri"/>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800" dirty="0">
                          <a:solidFill>
                            <a:schemeClr val="tx1">
                              <a:lumMod val="50000"/>
                            </a:schemeClr>
                          </a:solidFill>
                          <a:effectLst/>
                          <a:latin typeface="Calibri"/>
                          <a:ea typeface="Calibri"/>
                          <a:cs typeface="Times New Roman"/>
                        </a:rPr>
                        <a:t>0.64</a:t>
                      </a:r>
                      <a:endParaRPr lang="en-US" sz="1400" dirty="0">
                        <a:solidFill>
                          <a:schemeClr val="tx1">
                            <a:lumMod val="50000"/>
                          </a:schemeClr>
                        </a:solidFill>
                        <a:effectLst/>
                        <a:latin typeface="Calibri"/>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800" dirty="0">
                          <a:solidFill>
                            <a:schemeClr val="tx1">
                              <a:lumMod val="50000"/>
                            </a:schemeClr>
                          </a:solidFill>
                          <a:effectLst/>
                          <a:latin typeface="Calibri"/>
                          <a:ea typeface="Calibri"/>
                          <a:cs typeface="Times New Roman"/>
                        </a:rPr>
                        <a:t>0.79</a:t>
                      </a:r>
                      <a:endParaRPr lang="en-US" sz="1400" dirty="0">
                        <a:solidFill>
                          <a:schemeClr val="tx1">
                            <a:lumMod val="50000"/>
                          </a:schemeClr>
                        </a:solidFill>
                        <a:effectLst/>
                        <a:latin typeface="Calibri"/>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907" y="1585105"/>
            <a:ext cx="5050362" cy="1259606"/>
          </a:xfrm>
          <a:prstGeom prst="rect">
            <a:avLst/>
          </a:prstGeom>
        </p:spPr>
      </p:pic>
      <p:sp>
        <p:nvSpPr>
          <p:cNvPr id="5" name="TextBox 4"/>
          <p:cNvSpPr txBox="1"/>
          <p:nvPr/>
        </p:nvSpPr>
        <p:spPr>
          <a:xfrm>
            <a:off x="3561906" y="2935755"/>
            <a:ext cx="4327451" cy="230832"/>
          </a:xfrm>
          <a:prstGeom prst="rect">
            <a:avLst/>
          </a:prstGeom>
          <a:noFill/>
        </p:spPr>
        <p:txBody>
          <a:bodyPr wrap="square" rtlCol="0">
            <a:spAutoFit/>
          </a:bodyPr>
          <a:lstStyle/>
          <a:p>
            <a:r>
              <a:rPr lang="en-US" sz="900" i="1" dirty="0" smtClean="0"/>
              <a:t>Source: ArcGIS Resources Regression Analysis Basics page</a:t>
            </a:r>
            <a:endParaRPr lang="en-US" sz="900" i="1" dirty="0"/>
          </a:p>
        </p:txBody>
      </p:sp>
      <p:sp>
        <p:nvSpPr>
          <p:cNvPr id="6" name="TextBox 5"/>
          <p:cNvSpPr txBox="1"/>
          <p:nvPr/>
        </p:nvSpPr>
        <p:spPr>
          <a:xfrm>
            <a:off x="297712" y="2434855"/>
            <a:ext cx="3104707" cy="2585323"/>
          </a:xfrm>
          <a:prstGeom prst="rect">
            <a:avLst/>
          </a:prstGeom>
          <a:noFill/>
        </p:spPr>
        <p:txBody>
          <a:bodyPr wrap="square" rtlCol="0">
            <a:spAutoFit/>
          </a:bodyPr>
          <a:lstStyle/>
          <a:p>
            <a:r>
              <a:rPr lang="en-US" sz="2400" dirty="0"/>
              <a:t>The team’s sinkhole models </a:t>
            </a:r>
            <a:r>
              <a:rPr lang="en-US" sz="2400" b="1" dirty="0"/>
              <a:t>explained 81% and 93%</a:t>
            </a:r>
            <a:r>
              <a:rPr lang="en-US" sz="2400" dirty="0"/>
              <a:t> of cover-subsidence and cover-collapse sinkhole formation.</a:t>
            </a:r>
          </a:p>
          <a:p>
            <a:r>
              <a:rPr lang="en-US" dirty="0" smtClean="0"/>
              <a:t> </a:t>
            </a:r>
            <a:endParaRPr lang="en-US" dirty="0"/>
          </a:p>
        </p:txBody>
      </p:sp>
    </p:spTree>
    <p:extLst>
      <p:ext uri="{BB962C8B-B14F-4D97-AF65-F5344CB8AC3E}">
        <p14:creationId xmlns:p14="http://schemas.microsoft.com/office/powerpoint/2010/main" val="3432052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674" y="326316"/>
            <a:ext cx="7994725" cy="785308"/>
          </a:xfrm>
        </p:spPr>
        <p:txBody>
          <a:bodyPr/>
          <a:lstStyle/>
          <a:p>
            <a:r>
              <a:rPr lang="en-US" dirty="0" smtClean="0"/>
              <a:t>Results</a:t>
            </a:r>
            <a:endParaRPr lang="en-US" dirty="0"/>
          </a:p>
        </p:txBody>
      </p:sp>
      <p:pic>
        <p:nvPicPr>
          <p:cNvPr id="10242" name="Picture 2" descr="H:\Matt\NASA DEVELOP\Poster\Cover-subsidence sinkhole susceptibility results 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0967" y="1041991"/>
            <a:ext cx="6947345" cy="521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79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578" y="118437"/>
            <a:ext cx="3227421" cy="2256628"/>
          </a:xfrm>
          <a:prstGeom prst="rect">
            <a:avLst/>
          </a:prstGeom>
        </p:spPr>
      </p:pic>
      <p:sp>
        <p:nvSpPr>
          <p:cNvPr id="3" name="Text Placeholder 2"/>
          <p:cNvSpPr>
            <a:spLocks noGrp="1"/>
          </p:cNvSpPr>
          <p:nvPr>
            <p:ph type="body" sz="quarter" idx="10"/>
          </p:nvPr>
        </p:nvSpPr>
        <p:spPr>
          <a:xfrm>
            <a:off x="895275" y="273132"/>
            <a:ext cx="3036645" cy="785308"/>
          </a:xfrm>
        </p:spPr>
        <p:txBody>
          <a:bodyPr/>
          <a:lstStyle/>
          <a:p>
            <a:r>
              <a:rPr lang="en-US" dirty="0" smtClean="0"/>
              <a:t>Study Area</a:t>
            </a:r>
            <a:endParaRPr lang="en-US" dirty="0"/>
          </a:p>
        </p:txBody>
      </p:sp>
      <p:sp>
        <p:nvSpPr>
          <p:cNvPr id="18" name="Text Placeholder 1"/>
          <p:cNvSpPr>
            <a:spLocks noGrp="1"/>
          </p:cNvSpPr>
          <p:nvPr>
            <p:ph type="body" sz="quarter" idx="11"/>
          </p:nvPr>
        </p:nvSpPr>
        <p:spPr>
          <a:xfrm>
            <a:off x="259976" y="1461246"/>
            <a:ext cx="8408536" cy="5200811"/>
          </a:xfrm>
        </p:spPr>
        <p:txBody>
          <a:bodyPr>
            <a:normAutofit/>
          </a:bodyPr>
          <a:lstStyle/>
          <a:p>
            <a:pPr>
              <a:spcBef>
                <a:spcPts val="200"/>
              </a:spcBef>
              <a:buClr>
                <a:schemeClr val="accent1"/>
              </a:buClr>
            </a:pPr>
            <a:r>
              <a:rPr lang="en-US" b="1" dirty="0" smtClean="0"/>
              <a:t>Geology</a:t>
            </a:r>
            <a:r>
              <a:rPr lang="en-US" dirty="0" smtClean="0"/>
              <a:t>- Ocala Limestone and varying</a:t>
            </a:r>
          </a:p>
          <a:p>
            <a:pPr>
              <a:spcBef>
                <a:spcPts val="200"/>
              </a:spcBef>
              <a:buClr>
                <a:schemeClr val="accent1"/>
              </a:buClr>
            </a:pPr>
            <a:r>
              <a:rPr lang="en-US" dirty="0" smtClean="0"/>
              <a:t>      amounts of overburden thickness (0 – 40m)</a:t>
            </a:r>
          </a:p>
          <a:p>
            <a:pPr>
              <a:spcBef>
                <a:spcPts val="200"/>
              </a:spcBef>
              <a:buClr>
                <a:schemeClr val="accent1"/>
              </a:buClr>
            </a:pPr>
            <a:endParaRPr lang="en-US" dirty="0" smtClean="0"/>
          </a:p>
          <a:p>
            <a:pPr>
              <a:spcBef>
                <a:spcPts val="200"/>
              </a:spcBef>
              <a:buClr>
                <a:schemeClr val="accent1"/>
              </a:buClr>
            </a:pPr>
            <a:r>
              <a:rPr lang="en-US" b="1" dirty="0" smtClean="0"/>
              <a:t>Hydrology</a:t>
            </a:r>
            <a:r>
              <a:rPr lang="en-US" dirty="0" smtClean="0"/>
              <a:t>- Flint River and tributaries; Lake</a:t>
            </a:r>
          </a:p>
          <a:p>
            <a:pPr>
              <a:spcBef>
                <a:spcPts val="200"/>
              </a:spcBef>
              <a:buClr>
                <a:schemeClr val="accent1"/>
              </a:buClr>
            </a:pPr>
            <a:r>
              <a:rPr lang="en-US" dirty="0" smtClean="0"/>
              <a:t>      </a:t>
            </a:r>
            <a:r>
              <a:rPr lang="en-US" dirty="0" err="1" smtClean="0"/>
              <a:t>Chewaw</a:t>
            </a:r>
            <a:r>
              <a:rPr lang="en-US" dirty="0" smtClean="0"/>
              <a:t>; ponds created from sinkhole</a:t>
            </a:r>
          </a:p>
          <a:p>
            <a:pPr>
              <a:spcBef>
                <a:spcPts val="200"/>
              </a:spcBef>
              <a:buClr>
                <a:schemeClr val="accent1"/>
              </a:buClr>
            </a:pPr>
            <a:r>
              <a:rPr lang="en-US" dirty="0" smtClean="0"/>
              <a:t>      depressions</a:t>
            </a:r>
          </a:p>
          <a:p>
            <a:pPr>
              <a:spcBef>
                <a:spcPts val="200"/>
              </a:spcBef>
              <a:buClr>
                <a:schemeClr val="accent1"/>
              </a:buClr>
            </a:pPr>
            <a:endParaRPr lang="en-US" dirty="0"/>
          </a:p>
          <a:p>
            <a:pPr>
              <a:spcBef>
                <a:spcPts val="200"/>
              </a:spcBef>
              <a:buClr>
                <a:schemeClr val="accent1"/>
              </a:buClr>
            </a:pPr>
            <a:r>
              <a:rPr lang="en-US" b="1" dirty="0" smtClean="0"/>
              <a:t>Hydrogeology</a:t>
            </a:r>
            <a:r>
              <a:rPr lang="en-US" dirty="0" smtClean="0"/>
              <a:t>- Upper </a:t>
            </a:r>
            <a:r>
              <a:rPr lang="en-US" dirty="0" err="1" smtClean="0"/>
              <a:t>Floridan</a:t>
            </a:r>
            <a:r>
              <a:rPr lang="en-US" dirty="0" smtClean="0"/>
              <a:t> Aquifer</a:t>
            </a:r>
          </a:p>
          <a:p>
            <a:pPr>
              <a:spcBef>
                <a:spcPts val="200"/>
              </a:spcBef>
              <a:buClr>
                <a:schemeClr val="accent1"/>
              </a:buClr>
            </a:pPr>
            <a:endParaRPr lang="en-US" dirty="0" smtClean="0"/>
          </a:p>
          <a:p>
            <a:pPr>
              <a:spcBef>
                <a:spcPts val="200"/>
              </a:spcBef>
              <a:buClr>
                <a:schemeClr val="accent1"/>
              </a:buClr>
            </a:pPr>
            <a:r>
              <a:rPr lang="en-US" b="1" dirty="0" smtClean="0"/>
              <a:t>Climate</a:t>
            </a:r>
            <a:r>
              <a:rPr lang="en-US" dirty="0" smtClean="0"/>
              <a:t>- humid subtropical; 50 inches of annual rainfall</a:t>
            </a:r>
          </a:p>
          <a:p>
            <a:pPr>
              <a:spcBef>
                <a:spcPts val="200"/>
              </a:spcBef>
              <a:buClr>
                <a:schemeClr val="accent1"/>
              </a:buClr>
            </a:pPr>
            <a:endParaRPr lang="en-US" dirty="0" smtClean="0"/>
          </a:p>
          <a:p>
            <a:pPr>
              <a:spcBef>
                <a:spcPts val="200"/>
              </a:spcBef>
              <a:buClr>
                <a:schemeClr val="accent1"/>
              </a:buClr>
            </a:pPr>
            <a:r>
              <a:rPr lang="en-US" b="1" dirty="0" smtClean="0"/>
              <a:t>Geomorphology</a:t>
            </a:r>
            <a:r>
              <a:rPr lang="en-US" dirty="0" smtClean="0"/>
              <a:t>- flat karst terrain characterized by sinkholes, disappearing streams, springs, and cave systems</a:t>
            </a:r>
          </a:p>
          <a:p>
            <a:pPr>
              <a:spcBef>
                <a:spcPts val="200"/>
              </a:spcBef>
              <a:buClr>
                <a:schemeClr val="accent1"/>
              </a:buClr>
            </a:pPr>
            <a:endParaRPr lang="en-US" dirty="0" smtClean="0"/>
          </a:p>
          <a:p>
            <a:pPr>
              <a:spcBef>
                <a:spcPts val="200"/>
              </a:spcBef>
              <a:buClr>
                <a:schemeClr val="accent1"/>
              </a:buClr>
            </a:pPr>
            <a:r>
              <a:rPr lang="en-US" b="1" dirty="0" smtClean="0"/>
              <a:t>Human Element- </a:t>
            </a:r>
            <a:r>
              <a:rPr lang="en-US" dirty="0" smtClean="0"/>
              <a:t>growing populace in agricultural region with increasing demands on groundwater resources for municipalities, agriculture, and industry</a:t>
            </a:r>
            <a:endParaRPr lang="en-US" u="sng" dirty="0" smtClean="0"/>
          </a:p>
          <a:p>
            <a:pPr marL="342900" indent="-342900">
              <a:spcBef>
                <a:spcPts val="200"/>
              </a:spcBef>
              <a:buClr>
                <a:schemeClr val="accent1"/>
              </a:buClr>
              <a:buFont typeface="Webdings" panose="05030102010509060703" pitchFamily="18" charset="2"/>
              <a:buChar char="4"/>
            </a:pPr>
            <a:endParaRPr lang="en-US" dirty="0"/>
          </a:p>
        </p:txBody>
      </p:sp>
      <p:pic>
        <p:nvPicPr>
          <p:cNvPr id="2053" name="Picture 5" descr="C:\Users\Matt\Desktop\DC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6579" y="2375065"/>
            <a:ext cx="3201003" cy="166739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6004560" y="1645920"/>
            <a:ext cx="1300480" cy="955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7457440" y="1645920"/>
            <a:ext cx="1554480" cy="7291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674" y="326316"/>
            <a:ext cx="7994725" cy="785308"/>
          </a:xfrm>
        </p:spPr>
        <p:txBody>
          <a:bodyPr/>
          <a:lstStyle/>
          <a:p>
            <a:r>
              <a:rPr lang="en-US" dirty="0" smtClean="0"/>
              <a:t>Results</a:t>
            </a:r>
            <a:endParaRPr lang="en-US" dirty="0"/>
          </a:p>
        </p:txBody>
      </p:sp>
      <p:pic>
        <p:nvPicPr>
          <p:cNvPr id="11266" name="Picture 2" descr="H:\Matt\NASA DEVELOP\Poster\Cover-collapse sinkhole susceptibility results figur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581" y="951390"/>
            <a:ext cx="6996224" cy="524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79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674" y="326316"/>
            <a:ext cx="7994725" cy="785308"/>
          </a:xfrm>
        </p:spPr>
        <p:txBody>
          <a:bodyPr/>
          <a:lstStyle/>
          <a:p>
            <a:r>
              <a:rPr lang="en-US" dirty="0" smtClean="0"/>
              <a:t>Conclusions</a:t>
            </a:r>
            <a:endParaRPr lang="en-US" dirty="0"/>
          </a:p>
        </p:txBody>
      </p:sp>
      <p:sp>
        <p:nvSpPr>
          <p:cNvPr id="18" name="Text Placeholder 1"/>
          <p:cNvSpPr>
            <a:spLocks noGrp="1"/>
          </p:cNvSpPr>
          <p:nvPr>
            <p:ph type="body" sz="quarter" idx="11"/>
          </p:nvPr>
        </p:nvSpPr>
        <p:spPr>
          <a:xfrm>
            <a:off x="259976" y="1392865"/>
            <a:ext cx="8408536" cy="5007935"/>
          </a:xfrm>
        </p:spPr>
        <p:txBody>
          <a:bodyPr>
            <a:normAutofit/>
          </a:bodyPr>
          <a:lstStyle/>
          <a:p>
            <a:pPr>
              <a:spcBef>
                <a:spcPts val="200"/>
              </a:spcBef>
              <a:buClr>
                <a:schemeClr val="accent1"/>
              </a:buClr>
            </a:pPr>
            <a:r>
              <a:rPr lang="en-US" sz="2400" b="1" dirty="0" smtClean="0"/>
              <a:t>Assessment: </a:t>
            </a:r>
            <a:r>
              <a:rPr lang="en-US" sz="2400" dirty="0" smtClean="0"/>
              <a:t>the team’s sinkhole mapping algorithm is an effective technique</a:t>
            </a:r>
          </a:p>
          <a:p>
            <a:pPr>
              <a:spcBef>
                <a:spcPts val="200"/>
              </a:spcBef>
              <a:buClr>
                <a:schemeClr val="accent1"/>
              </a:buClr>
            </a:pPr>
            <a:endParaRPr lang="en-US" sz="2400" dirty="0" smtClean="0"/>
          </a:p>
          <a:p>
            <a:pPr>
              <a:spcBef>
                <a:spcPts val="200"/>
              </a:spcBef>
              <a:buClr>
                <a:schemeClr val="accent1"/>
              </a:buClr>
            </a:pPr>
            <a:r>
              <a:rPr lang="en-US" sz="2400" b="1" dirty="0" smtClean="0"/>
              <a:t>Analysis: </a:t>
            </a:r>
            <a:r>
              <a:rPr lang="en-US" sz="2400" dirty="0"/>
              <a:t>d</a:t>
            </a:r>
            <a:r>
              <a:rPr lang="en-US" sz="2400" dirty="0" smtClean="0"/>
              <a:t>ifferent factors affect the formation of the two types of sinkholes analyzed</a:t>
            </a:r>
          </a:p>
          <a:p>
            <a:pPr>
              <a:spcBef>
                <a:spcPts val="200"/>
              </a:spcBef>
              <a:buClr>
                <a:schemeClr val="accent1"/>
              </a:buClr>
            </a:pPr>
            <a:endParaRPr lang="en-US" sz="2400" dirty="0"/>
          </a:p>
          <a:p>
            <a:pPr>
              <a:spcBef>
                <a:spcPts val="200"/>
              </a:spcBef>
              <a:buClr>
                <a:schemeClr val="accent1"/>
              </a:buClr>
            </a:pPr>
            <a:r>
              <a:rPr lang="en-US" sz="2400" b="1" dirty="0" smtClean="0"/>
              <a:t>Performance: </a:t>
            </a:r>
            <a:r>
              <a:rPr lang="en-US" sz="2400" dirty="0" smtClean="0"/>
              <a:t>regression models explained 81% and 93% of cover-subsidence and cover-collapse sinkhole formation</a:t>
            </a:r>
          </a:p>
          <a:p>
            <a:pPr>
              <a:spcBef>
                <a:spcPts val="200"/>
              </a:spcBef>
              <a:buClr>
                <a:schemeClr val="accent1"/>
              </a:buClr>
            </a:pPr>
            <a:endParaRPr lang="en-US" sz="2400" dirty="0" smtClean="0"/>
          </a:p>
          <a:p>
            <a:pPr>
              <a:spcBef>
                <a:spcPts val="200"/>
              </a:spcBef>
              <a:buClr>
                <a:schemeClr val="accent1"/>
              </a:buClr>
            </a:pPr>
            <a:r>
              <a:rPr lang="en-US" sz="2400" b="1" dirty="0" smtClean="0"/>
              <a:t>Validation: </a:t>
            </a:r>
            <a:r>
              <a:rPr lang="en-US" sz="2400" dirty="0"/>
              <a:t>t</a:t>
            </a:r>
            <a:r>
              <a:rPr lang="en-US" sz="2400" dirty="0" smtClean="0"/>
              <a:t>he sinkhole susceptibility prediction surfaces compared well to the measured sinkhole density results</a:t>
            </a:r>
          </a:p>
          <a:p>
            <a:pPr>
              <a:spcBef>
                <a:spcPts val="200"/>
              </a:spcBef>
              <a:buClr>
                <a:schemeClr val="accent1"/>
              </a:buClr>
            </a:pPr>
            <a:endParaRPr lang="en-US" dirty="0" smtClean="0"/>
          </a:p>
        </p:txBody>
      </p:sp>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11"/>
          </p:nvPr>
        </p:nvSpPr>
        <p:spPr>
          <a:xfrm>
            <a:off x="531841" y="1333109"/>
            <a:ext cx="3593592" cy="5163383"/>
          </a:xfrm>
        </p:spPr>
        <p:txBody>
          <a:bodyPr>
            <a:normAutofit/>
          </a:bodyPr>
          <a:lstStyle/>
          <a:p>
            <a:pPr marL="342900" indent="-342900">
              <a:spcBef>
                <a:spcPts val="200"/>
              </a:spcBef>
              <a:buClr>
                <a:schemeClr val="accent1"/>
              </a:buClr>
              <a:buFont typeface="Webdings" panose="05030102010509060703" pitchFamily="18" charset="2"/>
              <a:buChar char="4"/>
            </a:pPr>
            <a:r>
              <a:rPr lang="en-US" sz="2800" dirty="0" smtClean="0"/>
              <a:t>Groundwater </a:t>
            </a:r>
            <a:r>
              <a:rPr lang="en-US" sz="2800" dirty="0"/>
              <a:t>c</a:t>
            </a:r>
            <a:r>
              <a:rPr lang="en-US" sz="2800" dirty="0" smtClean="0"/>
              <a:t>ontamination susceptibility map </a:t>
            </a:r>
          </a:p>
          <a:p>
            <a:pPr marL="342900" indent="-342900">
              <a:spcBef>
                <a:spcPts val="200"/>
              </a:spcBef>
              <a:buClr>
                <a:schemeClr val="accent1"/>
              </a:buClr>
              <a:buFont typeface="Webdings" panose="05030102010509060703" pitchFamily="18" charset="2"/>
              <a:buChar char="4"/>
            </a:pPr>
            <a:endParaRPr lang="en-US" sz="2800" dirty="0" smtClean="0"/>
          </a:p>
          <a:p>
            <a:pPr marL="342900" indent="-342900">
              <a:spcBef>
                <a:spcPts val="200"/>
              </a:spcBef>
              <a:buClr>
                <a:schemeClr val="accent1"/>
              </a:buClr>
              <a:buFont typeface="Webdings" panose="05030102010509060703" pitchFamily="18" charset="2"/>
              <a:buChar char="4"/>
            </a:pPr>
            <a:r>
              <a:rPr lang="en-US" sz="2800" dirty="0" smtClean="0"/>
              <a:t>Groundwater storage change maps</a:t>
            </a:r>
          </a:p>
          <a:p>
            <a:pPr>
              <a:spcBef>
                <a:spcPts val="200"/>
              </a:spcBef>
              <a:buClr>
                <a:schemeClr val="accent1"/>
              </a:buClr>
            </a:pPr>
            <a:endParaRPr lang="en-US" sz="2800" dirty="0" smtClean="0"/>
          </a:p>
          <a:p>
            <a:pPr marL="342900" indent="-342900">
              <a:spcBef>
                <a:spcPts val="200"/>
              </a:spcBef>
              <a:buClr>
                <a:schemeClr val="accent1"/>
              </a:buClr>
              <a:buFont typeface="Webdings" panose="05030102010509060703" pitchFamily="18" charset="2"/>
              <a:buChar char="4"/>
            </a:pPr>
            <a:r>
              <a:rPr lang="en-US" sz="2800" dirty="0" smtClean="0"/>
              <a:t>Presenting results at the 2015 AGU Fall Meeting</a:t>
            </a:r>
          </a:p>
          <a:p>
            <a:pPr>
              <a:spcBef>
                <a:spcPts val="200"/>
              </a:spcBef>
              <a:buClr>
                <a:schemeClr val="accent1"/>
              </a:buClr>
            </a:pPr>
            <a:endParaRPr lang="en-US" dirty="0" smtClean="0"/>
          </a:p>
        </p:txBody>
      </p:sp>
      <p:sp>
        <p:nvSpPr>
          <p:cNvPr id="3" name="Text Placeholder 2"/>
          <p:cNvSpPr>
            <a:spLocks noGrp="1"/>
          </p:cNvSpPr>
          <p:nvPr>
            <p:ph type="body" sz="quarter" idx="10"/>
          </p:nvPr>
        </p:nvSpPr>
        <p:spPr>
          <a:xfrm>
            <a:off x="474212" y="0"/>
            <a:ext cx="3566160" cy="1325880"/>
          </a:xfrm>
        </p:spPr>
        <p:txBody>
          <a:bodyPr/>
          <a:lstStyle/>
          <a:p>
            <a:r>
              <a:rPr lang="en-US" dirty="0" smtClean="0"/>
              <a:t>Future Work</a:t>
            </a:r>
            <a:endParaRPr lang="en-US" dirty="0"/>
          </a:p>
        </p:txBody>
      </p:sp>
      <p:sp>
        <p:nvSpPr>
          <p:cNvPr id="4" name="Text Placeholder 3"/>
          <p:cNvSpPr>
            <a:spLocks noGrp="1"/>
          </p:cNvSpPr>
          <p:nvPr>
            <p:ph type="body" sz="quarter" idx="13"/>
          </p:nvPr>
        </p:nvSpPr>
        <p:spPr>
          <a:xfrm>
            <a:off x="4072269" y="4701361"/>
            <a:ext cx="1993392" cy="274320"/>
          </a:xfrm>
        </p:spPr>
        <p:txBody>
          <a:bodyPr/>
          <a:lstStyle/>
          <a:p>
            <a:r>
              <a:rPr lang="en-US" dirty="0" smtClean="0"/>
              <a:t>Source: </a:t>
            </a:r>
            <a:r>
              <a:rPr lang="en-US" dirty="0" err="1" smtClean="0"/>
              <a:t>Tunan</a:t>
            </a:r>
            <a:r>
              <a:rPr lang="en-US" dirty="0" smtClean="0"/>
              <a:t> Hu</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2269" y="1568300"/>
            <a:ext cx="4699591" cy="313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4358" y="1463433"/>
            <a:ext cx="8169031" cy="704088"/>
          </a:xfrm>
        </p:spPr>
        <p:txBody>
          <a:bodyPr>
            <a:noAutofit/>
          </a:bodyPr>
          <a:lstStyle/>
          <a:p>
            <a:r>
              <a:rPr lang="en-US" b="1" dirty="0" smtClean="0"/>
              <a:t>Dr. Adam </a:t>
            </a:r>
            <a:r>
              <a:rPr lang="en-US" b="1" dirty="0" err="1" smtClean="0"/>
              <a:t>Milewski</a:t>
            </a:r>
            <a:r>
              <a:rPr lang="en-US" b="1" dirty="0"/>
              <a:t> </a:t>
            </a:r>
            <a:r>
              <a:rPr lang="en-US" dirty="0" smtClean="0"/>
              <a:t> </a:t>
            </a:r>
            <a:r>
              <a:rPr lang="en-US" i="1" dirty="0" smtClean="0"/>
              <a:t>Water Resources and Remote Sensing Laboratory, Department of Geology, University of Georgia </a:t>
            </a:r>
            <a:endParaRPr lang="en-US" i="1" dirty="0"/>
          </a:p>
        </p:txBody>
      </p:sp>
      <p:sp>
        <p:nvSpPr>
          <p:cNvPr id="3" name="Text Placeholder 2"/>
          <p:cNvSpPr>
            <a:spLocks noGrp="1"/>
          </p:cNvSpPr>
          <p:nvPr>
            <p:ph type="body" sz="quarter" idx="11"/>
          </p:nvPr>
        </p:nvSpPr>
        <p:spPr>
          <a:xfrm>
            <a:off x="594359" y="2890054"/>
            <a:ext cx="8028431" cy="1730435"/>
          </a:xfrm>
        </p:spPr>
        <p:txBody>
          <a:bodyPr>
            <a:normAutofit/>
          </a:bodyPr>
          <a:lstStyle/>
          <a:p>
            <a:r>
              <a:rPr lang="en-US" b="1" dirty="0"/>
              <a:t>Paul </a:t>
            </a:r>
            <a:r>
              <a:rPr lang="en-US" b="1" dirty="0" err="1" smtClean="0"/>
              <a:t>Forgey</a:t>
            </a:r>
            <a:r>
              <a:rPr lang="en-US" b="1" dirty="0" smtClean="0"/>
              <a:t> </a:t>
            </a:r>
            <a:r>
              <a:rPr lang="en-US" i="1" dirty="0" smtClean="0"/>
              <a:t>City of Albany and Dougherty County Planning and Development Services</a:t>
            </a:r>
          </a:p>
          <a:p>
            <a:r>
              <a:rPr lang="en-US" b="1" dirty="0"/>
              <a:t>Randy </a:t>
            </a:r>
            <a:r>
              <a:rPr lang="en-US" b="1" dirty="0" smtClean="0"/>
              <a:t>Weathersby </a:t>
            </a:r>
            <a:r>
              <a:rPr lang="en-US" i="1" dirty="0" smtClean="0"/>
              <a:t>Southwest Georgia Water Resources Task Force</a:t>
            </a:r>
          </a:p>
          <a:p>
            <a:r>
              <a:rPr lang="en-US" b="1" dirty="0"/>
              <a:t>Jim </a:t>
            </a:r>
            <a:r>
              <a:rPr lang="en-US" b="1" dirty="0" err="1"/>
              <a:t>Stolze</a:t>
            </a:r>
            <a:r>
              <a:rPr lang="en-US" dirty="0"/>
              <a:t> </a:t>
            </a:r>
            <a:r>
              <a:rPr lang="en-US" i="1" dirty="0"/>
              <a:t>Albany Utilities</a:t>
            </a:r>
          </a:p>
          <a:p>
            <a:endParaRPr lang="en-US" i="1" dirty="0"/>
          </a:p>
        </p:txBody>
      </p:sp>
      <p:sp>
        <p:nvSpPr>
          <p:cNvPr id="4" name="Text Placeholder 3"/>
          <p:cNvSpPr>
            <a:spLocks noGrp="1"/>
          </p:cNvSpPr>
          <p:nvPr>
            <p:ph type="body" sz="quarter" idx="12"/>
          </p:nvPr>
        </p:nvSpPr>
        <p:spPr>
          <a:xfrm>
            <a:off x="594359" y="5489804"/>
            <a:ext cx="8051582" cy="704088"/>
          </a:xfrm>
        </p:spPr>
        <p:txBody>
          <a:bodyPr>
            <a:normAutofit/>
          </a:bodyPr>
          <a:lstStyle/>
          <a:p>
            <a:r>
              <a:rPr lang="en-US" b="1" dirty="0" smtClean="0"/>
              <a:t>NASA South Dakota Space Grant Consortium</a:t>
            </a:r>
            <a:endParaRPr lang="en-US" b="1" dirty="0"/>
          </a:p>
        </p:txBody>
      </p:sp>
      <p:sp>
        <p:nvSpPr>
          <p:cNvPr id="5" name="TextBox 4"/>
          <p:cNvSpPr txBox="1"/>
          <p:nvPr/>
        </p:nvSpPr>
        <p:spPr>
          <a:xfrm>
            <a:off x="594357"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5" y="2366834"/>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926936"/>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14"/>
          </p:nvPr>
        </p:nvSpPr>
        <p:spPr>
          <a:xfrm>
            <a:off x="393404" y="159486"/>
            <a:ext cx="8080745" cy="1010095"/>
          </a:xfrm>
        </p:spPr>
        <p:txBody>
          <a:bodyPr>
            <a:normAutofit fontScale="85000" lnSpcReduction="20000"/>
          </a:bodyPr>
          <a:lstStyle/>
          <a:p>
            <a:pPr>
              <a:spcBef>
                <a:spcPts val="200"/>
              </a:spcBef>
              <a:buClr>
                <a:schemeClr val="accent1"/>
              </a:buClr>
            </a:pPr>
            <a:endParaRPr lang="en-US" sz="4000" dirty="0" smtClean="0"/>
          </a:p>
          <a:p>
            <a:pPr algn="l">
              <a:spcBef>
                <a:spcPts val="200"/>
              </a:spcBef>
              <a:buClr>
                <a:schemeClr val="accent1"/>
              </a:buClr>
            </a:pPr>
            <a:r>
              <a:rPr lang="en-US" sz="4700" dirty="0" smtClean="0"/>
              <a:t>Team Members</a:t>
            </a:r>
          </a:p>
          <a:p>
            <a:pPr>
              <a:spcBef>
                <a:spcPts val="200"/>
              </a:spcBef>
              <a:buClr>
                <a:schemeClr val="accent1"/>
              </a:buClr>
            </a:pPr>
            <a:endParaRPr lang="en-US" sz="4000"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975" y="1388030"/>
            <a:ext cx="6810375"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975" y="5936217"/>
            <a:ext cx="6584323" cy="523220"/>
          </a:xfrm>
          <a:prstGeom prst="rect">
            <a:avLst/>
          </a:prstGeom>
          <a:noFill/>
        </p:spPr>
        <p:txBody>
          <a:bodyPr wrap="square" rtlCol="0">
            <a:spAutoFit/>
          </a:bodyPr>
          <a:lstStyle/>
          <a:p>
            <a:pPr algn="ctr"/>
            <a:r>
              <a:rPr lang="en-US" sz="1400" dirty="0" smtClean="0"/>
              <a:t>From left to right: Kimberly Berry, Matthew </a:t>
            </a:r>
            <a:r>
              <a:rPr lang="en-US" sz="1400" dirty="0" err="1" smtClean="0"/>
              <a:t>Cahalan</a:t>
            </a:r>
            <a:r>
              <a:rPr lang="en-US" sz="1400" dirty="0" smtClean="0"/>
              <a:t>, </a:t>
            </a:r>
            <a:r>
              <a:rPr lang="en-US" sz="1400" dirty="0" err="1" smtClean="0"/>
              <a:t>Wenjing</a:t>
            </a:r>
            <a:r>
              <a:rPr lang="en-US" sz="1400" dirty="0" smtClean="0"/>
              <a:t> Xu, Mohamed Amin, and </a:t>
            </a:r>
            <a:r>
              <a:rPr lang="en-US" sz="1400" dirty="0" err="1" smtClean="0"/>
              <a:t>Tunan</a:t>
            </a:r>
            <a:r>
              <a:rPr lang="en-US" sz="1400" dirty="0" smtClean="0"/>
              <a:t> Hu </a:t>
            </a:r>
            <a:endParaRPr lang="en-US" sz="1400" dirty="0"/>
          </a:p>
        </p:txBody>
      </p:sp>
    </p:spTree>
    <p:extLst>
      <p:ext uri="{BB962C8B-B14F-4D97-AF65-F5344CB8AC3E}">
        <p14:creationId xmlns:p14="http://schemas.microsoft.com/office/powerpoint/2010/main" val="4134397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674" y="326316"/>
            <a:ext cx="7994725" cy="785308"/>
          </a:xfrm>
        </p:spPr>
        <p:txBody>
          <a:bodyPr/>
          <a:lstStyle/>
          <a:p>
            <a:r>
              <a:rPr lang="en-US" dirty="0" smtClean="0"/>
              <a:t>Community Concerns</a:t>
            </a:r>
            <a:endParaRPr lang="en-US" dirty="0"/>
          </a:p>
        </p:txBody>
      </p:sp>
      <p:sp>
        <p:nvSpPr>
          <p:cNvPr id="18" name="Text Placeholder 1"/>
          <p:cNvSpPr>
            <a:spLocks noGrp="1"/>
          </p:cNvSpPr>
          <p:nvPr>
            <p:ph type="body" sz="quarter" idx="11"/>
          </p:nvPr>
        </p:nvSpPr>
        <p:spPr>
          <a:xfrm>
            <a:off x="259976" y="1414130"/>
            <a:ext cx="8408536" cy="4986670"/>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Sinkholes are a risk to human safety, environmental health, and infrastructure (i.e., roads and buildings) in Dougherty County.</a:t>
            </a:r>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Sinkholes pose a threat to groundwater pollution.</a:t>
            </a:r>
          </a:p>
        </p:txBody>
      </p:sp>
      <p:pic>
        <p:nvPicPr>
          <p:cNvPr id="3074" name="Picture 2" descr="H:\Matt\NASA DEVELOP\Sink Hole B 9-1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99" y="3079437"/>
            <a:ext cx="6654801" cy="3440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85321" y="3698240"/>
            <a:ext cx="1658679" cy="461665"/>
          </a:xfrm>
          <a:prstGeom prst="rect">
            <a:avLst/>
          </a:prstGeom>
          <a:noFill/>
        </p:spPr>
        <p:txBody>
          <a:bodyPr wrap="square" rtlCol="0">
            <a:spAutoFit/>
          </a:bodyPr>
          <a:lstStyle/>
          <a:p>
            <a:r>
              <a:rPr lang="en-US" sz="1200" dirty="0" smtClean="0"/>
              <a:t>Source: Jim </a:t>
            </a:r>
            <a:r>
              <a:rPr lang="en-US" sz="1200" dirty="0" err="1" smtClean="0"/>
              <a:t>Stolze</a:t>
            </a:r>
            <a:r>
              <a:rPr lang="en-US" sz="1200" dirty="0" smtClean="0"/>
              <a:t>, Albany Utilities</a:t>
            </a:r>
            <a:endParaRPr lang="en-US" sz="1200" dirty="0"/>
          </a:p>
        </p:txBody>
      </p:sp>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326316"/>
            <a:ext cx="9144000" cy="785308"/>
          </a:xfrm>
        </p:spPr>
        <p:txBody>
          <a:bodyPr/>
          <a:lstStyle/>
          <a:p>
            <a:pPr algn="ctr"/>
            <a:r>
              <a:rPr lang="en-US" dirty="0" smtClean="0"/>
              <a:t>Sinkhole Types</a:t>
            </a:r>
            <a:endParaRPr lang="en-US" dirty="0"/>
          </a:p>
        </p:txBody>
      </p:sp>
      <p:sp>
        <p:nvSpPr>
          <p:cNvPr id="18" name="Text Placeholder 1"/>
          <p:cNvSpPr>
            <a:spLocks noGrp="1"/>
          </p:cNvSpPr>
          <p:nvPr>
            <p:ph type="body" sz="quarter" idx="11"/>
          </p:nvPr>
        </p:nvSpPr>
        <p:spPr>
          <a:xfrm>
            <a:off x="1063256" y="1562986"/>
            <a:ext cx="8080744" cy="1031358"/>
          </a:xfrm>
        </p:spPr>
        <p:txBody>
          <a:bodyPr>
            <a:normAutofit/>
          </a:bodyPr>
          <a:lstStyle/>
          <a:p>
            <a:pPr marL="457200" indent="-457200">
              <a:spcBef>
                <a:spcPts val="200"/>
              </a:spcBef>
              <a:buClr>
                <a:schemeClr val="accent1"/>
              </a:buClr>
              <a:buFont typeface="+mj-lt"/>
              <a:buAutoNum type="arabicPeriod"/>
            </a:pPr>
            <a:r>
              <a:rPr lang="en-US" b="1" dirty="0"/>
              <a:t>Cover-subsidence-</a:t>
            </a:r>
            <a:r>
              <a:rPr lang="en-US" dirty="0"/>
              <a:t> large area and gradual formation</a:t>
            </a:r>
          </a:p>
          <a:p>
            <a:pPr marL="457200" indent="-457200">
              <a:spcBef>
                <a:spcPts val="200"/>
              </a:spcBef>
              <a:buClr>
                <a:schemeClr val="accent1"/>
              </a:buClr>
              <a:buFont typeface="+mj-lt"/>
              <a:buAutoNum type="arabicPeriod"/>
            </a:pPr>
            <a:r>
              <a:rPr lang="en-US" sz="2000" b="1" dirty="0" smtClean="0"/>
              <a:t>Cover-collapse</a:t>
            </a:r>
            <a:r>
              <a:rPr lang="en-US" sz="2000" dirty="0" smtClean="0"/>
              <a:t>- small area and abrupt formation</a:t>
            </a:r>
          </a:p>
          <a:p>
            <a:pPr lvl="1" indent="0" algn="ctr">
              <a:spcBef>
                <a:spcPts val="200"/>
              </a:spcBef>
              <a:buClr>
                <a:schemeClr val="accent1"/>
              </a:buClr>
              <a:buNone/>
            </a:pPr>
            <a:endParaRPr lang="en-US" sz="2000" dirty="0" smtClean="0"/>
          </a:p>
          <a:p>
            <a:pPr algn="ctr">
              <a:spcBef>
                <a:spcPts val="200"/>
              </a:spcBef>
              <a:buClr>
                <a:schemeClr val="accent1"/>
              </a:buClr>
            </a:pPr>
            <a:endParaRPr lang="en-US" sz="24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9385"/>
            <a:ext cx="9144000" cy="3804134"/>
          </a:xfrm>
          <a:prstGeom prst="rect">
            <a:avLst/>
          </a:prstGeom>
        </p:spPr>
      </p:pic>
      <p:sp>
        <p:nvSpPr>
          <p:cNvPr id="5" name="TextBox 4"/>
          <p:cNvSpPr txBox="1"/>
          <p:nvPr/>
        </p:nvSpPr>
        <p:spPr>
          <a:xfrm>
            <a:off x="74428" y="6239422"/>
            <a:ext cx="1658679" cy="461665"/>
          </a:xfrm>
          <a:prstGeom prst="rect">
            <a:avLst/>
          </a:prstGeom>
          <a:noFill/>
        </p:spPr>
        <p:txBody>
          <a:bodyPr wrap="square" rtlCol="0">
            <a:spAutoFit/>
          </a:bodyPr>
          <a:lstStyle/>
          <a:p>
            <a:r>
              <a:rPr lang="en-US" sz="1200" dirty="0" smtClean="0"/>
              <a:t>Source: </a:t>
            </a:r>
            <a:r>
              <a:rPr lang="en-US" sz="1200" dirty="0" smtClean="0"/>
              <a:t>Matthew </a:t>
            </a:r>
            <a:r>
              <a:rPr lang="en-US" sz="1200" dirty="0" err="1" smtClean="0"/>
              <a:t>Cahalan</a:t>
            </a:r>
            <a:r>
              <a:rPr lang="en-US" sz="1200" dirty="0" smtClean="0"/>
              <a:t> </a:t>
            </a:r>
            <a:endParaRPr lang="en-US" sz="1200" dirty="0"/>
          </a:p>
        </p:txBody>
      </p:sp>
    </p:spTree>
    <p:extLst>
      <p:ext uri="{BB962C8B-B14F-4D97-AF65-F5344CB8AC3E}">
        <p14:creationId xmlns:p14="http://schemas.microsoft.com/office/powerpoint/2010/main" val="2559103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408" y="159488"/>
            <a:ext cx="7936147" cy="6535955"/>
          </a:xfrm>
          <a:prstGeom prst="rect">
            <a:avLst/>
          </a:prstGeom>
        </p:spPr>
      </p:pic>
      <p:sp>
        <p:nvSpPr>
          <p:cNvPr id="3" name="Text Placeholder 2"/>
          <p:cNvSpPr>
            <a:spLocks noGrp="1"/>
          </p:cNvSpPr>
          <p:nvPr>
            <p:ph type="body" sz="quarter" idx="10"/>
          </p:nvPr>
        </p:nvSpPr>
        <p:spPr>
          <a:xfrm>
            <a:off x="0" y="262521"/>
            <a:ext cx="9144000" cy="785308"/>
          </a:xfrm>
        </p:spPr>
        <p:txBody>
          <a:bodyPr/>
          <a:lstStyle/>
          <a:p>
            <a:pPr algn="ctr"/>
            <a:r>
              <a:rPr lang="en-US" dirty="0" smtClean="0"/>
              <a:t>Sinkhole Formation Factors</a:t>
            </a:r>
            <a:endParaRPr lang="en-US" dirty="0"/>
          </a:p>
        </p:txBody>
      </p:sp>
    </p:spTree>
    <p:extLst>
      <p:ext uri="{BB962C8B-B14F-4D97-AF65-F5344CB8AC3E}">
        <p14:creationId xmlns:p14="http://schemas.microsoft.com/office/powerpoint/2010/main" val="886029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43" y="170121"/>
            <a:ext cx="8663442" cy="6507126"/>
          </a:xfrm>
          <a:prstGeom prst="rect">
            <a:avLst/>
          </a:prstGeom>
        </p:spPr>
      </p:pic>
      <p:sp>
        <p:nvSpPr>
          <p:cNvPr id="3" name="Text Placeholder 2"/>
          <p:cNvSpPr>
            <a:spLocks noGrp="1"/>
          </p:cNvSpPr>
          <p:nvPr>
            <p:ph type="body" sz="quarter" idx="10"/>
          </p:nvPr>
        </p:nvSpPr>
        <p:spPr>
          <a:xfrm>
            <a:off x="0" y="251888"/>
            <a:ext cx="9144000" cy="785308"/>
          </a:xfrm>
        </p:spPr>
        <p:txBody>
          <a:bodyPr/>
          <a:lstStyle/>
          <a:p>
            <a:pPr algn="ctr"/>
            <a:r>
              <a:rPr lang="en-US" dirty="0" smtClean="0"/>
              <a:t>Sinkhole Formation Factors</a:t>
            </a:r>
            <a:endParaRPr lang="en-US" dirty="0"/>
          </a:p>
        </p:txBody>
      </p:sp>
    </p:spTree>
    <p:extLst>
      <p:ext uri="{BB962C8B-B14F-4D97-AF65-F5344CB8AC3E}">
        <p14:creationId xmlns:p14="http://schemas.microsoft.com/office/powerpoint/2010/main" val="3756628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230623"/>
            <a:ext cx="9144000" cy="785308"/>
          </a:xfrm>
        </p:spPr>
        <p:txBody>
          <a:bodyPr/>
          <a:lstStyle/>
          <a:p>
            <a:pPr algn="ctr"/>
            <a:r>
              <a:rPr lang="en-US" dirty="0" smtClean="0"/>
              <a:t>Sinkhole Formation Factors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786" y="1275907"/>
            <a:ext cx="7102548" cy="5326911"/>
          </a:xfrm>
          <a:prstGeom prst="rect">
            <a:avLst/>
          </a:prstGeom>
        </p:spPr>
      </p:pic>
    </p:spTree>
    <p:extLst>
      <p:ext uri="{BB962C8B-B14F-4D97-AF65-F5344CB8AC3E}">
        <p14:creationId xmlns:p14="http://schemas.microsoft.com/office/powerpoint/2010/main" val="3756628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209358"/>
            <a:ext cx="9144000" cy="785308"/>
          </a:xfrm>
        </p:spPr>
        <p:txBody>
          <a:bodyPr/>
          <a:lstStyle/>
          <a:p>
            <a:pPr algn="ctr"/>
            <a:r>
              <a:rPr lang="en-US" dirty="0" smtClean="0"/>
              <a:t>Sinkhole Formation Factors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13" y="1169580"/>
            <a:ext cx="7485321" cy="5613991"/>
          </a:xfrm>
          <a:prstGeom prst="rect">
            <a:avLst/>
          </a:prstGeom>
        </p:spPr>
      </p:pic>
    </p:spTree>
    <p:extLst>
      <p:ext uri="{BB962C8B-B14F-4D97-AF65-F5344CB8AC3E}">
        <p14:creationId xmlns:p14="http://schemas.microsoft.com/office/powerpoint/2010/main" val="3756628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14" y="437459"/>
            <a:ext cx="7779843" cy="6292949"/>
          </a:xfrm>
          <a:prstGeom prst="rect">
            <a:avLst/>
          </a:prstGeom>
        </p:spPr>
      </p:pic>
      <p:sp>
        <p:nvSpPr>
          <p:cNvPr id="3" name="Text Placeholder 2"/>
          <p:cNvSpPr>
            <a:spLocks noGrp="1"/>
          </p:cNvSpPr>
          <p:nvPr>
            <p:ph type="body" sz="quarter" idx="10"/>
          </p:nvPr>
        </p:nvSpPr>
        <p:spPr>
          <a:xfrm>
            <a:off x="0" y="230623"/>
            <a:ext cx="9144000" cy="785308"/>
          </a:xfrm>
        </p:spPr>
        <p:txBody>
          <a:bodyPr/>
          <a:lstStyle/>
          <a:p>
            <a:pPr algn="ctr"/>
            <a:r>
              <a:rPr lang="en-US" dirty="0" smtClean="0"/>
              <a:t>Sinkhole Formation Factors</a:t>
            </a:r>
            <a:endParaRPr lang="en-US" dirty="0"/>
          </a:p>
        </p:txBody>
      </p:sp>
    </p:spTree>
    <p:extLst>
      <p:ext uri="{BB962C8B-B14F-4D97-AF65-F5344CB8AC3E}">
        <p14:creationId xmlns:p14="http://schemas.microsoft.com/office/powerpoint/2010/main" val="3756628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12410</TotalTime>
  <Words>3000</Words>
  <Application>Microsoft Office PowerPoint</Application>
  <PresentationFormat>On-screen Show (4:3)</PresentationFormat>
  <Paragraphs>250</Paragraphs>
  <Slides>24</Slides>
  <Notes>23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Matthew Callahan</cp:lastModifiedBy>
  <cp:revision>354</cp:revision>
  <dcterms:created xsi:type="dcterms:W3CDTF">2015-05-18T13:26:09Z</dcterms:created>
  <dcterms:modified xsi:type="dcterms:W3CDTF">2015-08-05T19:49:42Z</dcterms:modified>
</cp:coreProperties>
</file>