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0C_0.xml" ContentType="application/vnd.ms-powerpoint.comments+xml"/>
  <Override PartName="/ppt/notesSlides/notesSlide14.xml" ContentType="application/vnd.openxmlformats-officedocument.presentationml.notesSlide+xml"/>
  <Override PartName="/ppt/comments/modernComment_163_0.xml" ContentType="application/vnd.ms-powerpoint.comment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33"/>
  </p:notesMasterIdLst>
  <p:sldIdLst>
    <p:sldId id="353" r:id="rId5"/>
    <p:sldId id="257" r:id="rId6"/>
    <p:sldId id="354" r:id="rId7"/>
    <p:sldId id="259" r:id="rId8"/>
    <p:sldId id="260" r:id="rId9"/>
    <p:sldId id="261" r:id="rId10"/>
    <p:sldId id="262" r:id="rId11"/>
    <p:sldId id="263" r:id="rId12"/>
    <p:sldId id="264" r:id="rId13"/>
    <p:sldId id="265" r:id="rId14"/>
    <p:sldId id="266" r:id="rId15"/>
    <p:sldId id="267" r:id="rId16"/>
    <p:sldId id="268" r:id="rId17"/>
    <p:sldId id="355" r:id="rId18"/>
    <p:sldId id="356" r:id="rId19"/>
    <p:sldId id="357" r:id="rId20"/>
    <p:sldId id="358" r:id="rId21"/>
    <p:sldId id="359" r:id="rId22"/>
    <p:sldId id="274" r:id="rId23"/>
    <p:sldId id="360" r:id="rId24"/>
    <p:sldId id="276" r:id="rId25"/>
    <p:sldId id="277" r:id="rId26"/>
    <p:sldId id="278" r:id="rId27"/>
    <p:sldId id="361" r:id="rId28"/>
    <p:sldId id="362" r:id="rId29"/>
    <p:sldId id="363" r:id="rId30"/>
    <p:sldId id="364" r:id="rId31"/>
    <p:sldId id="365"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BF52B22-2255-EE63-7EC9-A09B8BBE8985}" name="Spencer M. Harman" initials="SH" userId="S::spencer.m.harman@ama-inc.com::59e1cff1-7233-4134-a749-c2713e423bfd" providerId="AD"/>
  <p188:author id="{E2F543F8-C594-0C39-56F1-6603A4AB2524}" name="Isabel Lubitz" initials="IL" userId="S::isabel.lubitz@ama-inc.com::48ded2a8-4a6b-4584-bebe-93d1d9e87170"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notesMaster" Target="notesMasters/notesMaster1.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C_0.xml><?xml version="1.0" encoding="utf-8"?>
<p188:cmLst xmlns:a="http://schemas.openxmlformats.org/drawingml/2006/main" xmlns:r="http://schemas.openxmlformats.org/officeDocument/2006/relationships" xmlns:p188="http://schemas.microsoft.com/office/powerpoint/2018/8/main">
  <p188:cm id="{80394BFB-D653-4B97-9B15-DB1E387EE499}" authorId="{ABF52B22-2255-EE63-7EC9-A09B8BBE8985}" created="2024-07-31T18:28:36.014">
    <ac:deMkLst xmlns:ac="http://schemas.microsoft.com/office/drawing/2013/main/command">
      <pc:docMk xmlns:pc="http://schemas.microsoft.com/office/powerpoint/2013/main/command"/>
      <pc:sldMk xmlns:pc="http://schemas.microsoft.com/office/powerpoint/2013/main/command" cId="0" sldId="268"/>
      <ac:picMk id="336" creationId="{00000000-0000-0000-0000-000000000000}"/>
    </ac:deMkLst>
    <p188:replyLst>
      <p188:reply id="{46B56D44-DF01-48E7-86D1-4C14C0AF3AAA}" authorId="{E2F543F8-C594-0C39-56F1-6603A4AB2524}" created="2024-07-31T18:35:24.589">
        <p188:txBody>
          <a:bodyPr/>
          <a:lstStyle/>
          <a:p>
            <a:r>
              <a:rPr lang="en-US"/>
              <a:t>Great, thanks Spencer! Let me know if anything looks out of place on this slide or the next.</a:t>
            </a:r>
          </a:p>
        </p188:txBody>
      </p188:reply>
    </p188:replyLst>
    <p188:txBody>
      <a:bodyPr/>
      <a:lstStyle/>
      <a:p>
        <a:r>
          <a:rPr lang="en-US"/>
          <a:t>[@Isabel Lubitz] This precipitation map needs to be replaced as well. </a:t>
        </a:r>
      </a:p>
    </p188:txBody>
  </p188:cm>
</p188:cmLst>
</file>

<file path=ppt/comments/modernComment_163_0.xml><?xml version="1.0" encoding="utf-8"?>
<p188:cmLst xmlns:a="http://schemas.openxmlformats.org/drawingml/2006/main" xmlns:r="http://schemas.openxmlformats.org/officeDocument/2006/relationships" xmlns:p188="http://schemas.microsoft.com/office/powerpoint/2018/8/main">
  <p188:cm id="{31BC4299-644E-40BE-9EC6-17DEC4FF5C34}" authorId="{E2F543F8-C594-0C39-56F1-6603A4AB2524}" created="2024-07-31T18:13:22.931">
    <ac:deMkLst xmlns:ac="http://schemas.microsoft.com/office/drawing/2013/main/command">
      <pc:docMk xmlns:pc="http://schemas.microsoft.com/office/powerpoint/2013/main/command"/>
      <pc:sldMk xmlns:pc="http://schemas.microsoft.com/office/powerpoint/2013/main/command" cId="0" sldId="355"/>
      <ac:picMk id="373" creationId="{00000000-0000-0000-0000-000000000000}"/>
    </ac:deMkLst>
    <p188:replyLst>
      <p188:reply id="{4336A2CF-E571-42B8-B11D-C8CECD22B79F}" authorId="{E2F543F8-C594-0C39-56F1-6603A4AB2524}" created="2024-07-31T18:14:50.638">
        <p188:txBody>
          <a:bodyPr/>
          <a:lstStyle/>
          <a:p>
            <a:r>
              <a:rPr lang="en-US"/>
              <a:t>and is there another graph to update or is this the only one?</a:t>
            </a:r>
          </a:p>
        </p188:txBody>
      </p188:reply>
      <p188:reply id="{ECC12A39-6B3D-4A7A-A632-D09680EA348F}" authorId="{ABF52B22-2255-EE63-7EC9-A09B8BBE8985}" created="2024-07-31T18:28:03.247">
        <p188:txBody>
          <a:bodyPr/>
          <a:lstStyle/>
          <a:p>
            <a:r>
              <a:rPr lang="en-US"/>
              <a:t>Yes this one, and the one on slide 14</a:t>
            </a:r>
          </a:p>
        </p188:txBody>
      </p188:reply>
    </p188:replyLst>
    <p188:txBody>
      <a:bodyPr/>
      <a:lstStyle/>
      <a:p>
        <a:r>
          <a:rPr lang="en-US"/>
          <a:t>[@Spencer M. Harman]  is this the graph to switch out?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12E6D00-86DC-43E2-8F8F-95DDB1BAEC49}" type="datetimeFigureOut">
              <a:rPr lang="en-US" smtClean="0"/>
              <a:t>8/1/2024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1F3D71-D8AD-4B60-BE9F-D9B310A7D61D}" type="slidenum">
              <a:rPr lang="en-US" smtClean="0"/>
              <a:t>‹#›</a:t>
            </a:fld>
            <a:endParaRPr lang="en-US"/>
          </a:p>
        </p:txBody>
      </p:sp>
    </p:spTree>
    <p:extLst>
      <p:ext uri="{BB962C8B-B14F-4D97-AF65-F5344CB8AC3E}">
        <p14:creationId xmlns:p14="http://schemas.microsoft.com/office/powerpoint/2010/main" val="24214106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gweather.com/enso/oni.ht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earthdata.nasa.gov/learn/backgrounders/remote-sensing" TargetMode="External"/><Relationship Id="rId2" Type="http://schemas.openxmlformats.org/officeDocument/2006/relationships/slide" Target="../slides/slide24.xml"/><Relationship Id="rId1" Type="http://schemas.openxmlformats.org/officeDocument/2006/relationships/notesMaster" Target="../notesMasters/notesMaster1.xml"/><Relationship Id="rId5" Type="http://schemas.openxmlformats.org/officeDocument/2006/relationships/hyperlink" Target="https://www.blm.gov/blog/2024-04-09/desert-tortoise-rescued-mineshaft-newberry-mountains-wilderness" TargetMode="External"/><Relationship Id="rId4" Type="http://schemas.openxmlformats.org/officeDocument/2006/relationships/hyperlink" Target="https://www.nifc.gov/"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mailto:beth.newingham@usda.gov"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mailto:sean.mccartney@nasa.gov"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mailto:tjamieson@blm.gov"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lm.gov"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doi.gov" TargetMode="External"/><Relationship Id="rId4" Type="http://schemas.openxmlformats.org/officeDocument/2006/relationships/hyperlink" Target="https://www.fs.usda.gov"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ws.gov/banner/mojave-desert-tortoise" TargetMode="External"/><Relationship Id="rId7" Type="http://schemas.openxmlformats.org/officeDocument/2006/relationships/hyperlink" Target="https://www.iucnredlist.org/species/97246272/3150871"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www.fws.gov/species/desert-tortoise-gopherus-agassizii" TargetMode="External"/><Relationship Id="rId5" Type="http://schemas.openxmlformats.org/officeDocument/2006/relationships/hyperlink" Target="https://ecos.fws.gov/ecp/report/species-listings-by-state?stateAbbrev=NV&amp;stateName=Nevada&amp;statusCategory=Listed" TargetMode="External"/><Relationship Id="rId4" Type="http://schemas.openxmlformats.org/officeDocument/2006/relationships/hyperlink" Target="https://www.nature.org/en-us/get-involved/how-to-help/animals-we-protect/desert-tortois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invasive.org/browse/detail.cfm?imgnum=5391955" TargetMode="External"/><Relationship Id="rId7" Type="http://schemas.openxmlformats.org/officeDocument/2006/relationships/hyperlink" Target="https://doi.org/10.1016/j.jaridenv.2006.09.021"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doi.org/10.1890/09-0398.1" TargetMode="External"/><Relationship Id="rId5" Type="http://schemas.openxmlformats.org/officeDocument/2006/relationships/hyperlink" Target="https://www.cambridge.org/core/journals/invasive-plant-science-and-management/article/abs/biophysical-correlates-with-the-distribution-of-the-invasive-annual-red-brome-bromus-rubens-on-a-mojave-desert-landscape/65F5A76167335C4E757C3981BA7373BE?utm_campaign=shareaholic&amp;utm_medium=copy_link&amp;utm_source=bookmark" TargetMode="External"/><Relationship Id="rId4" Type="http://schemas.openxmlformats.org/officeDocument/2006/relationships/hyperlink" Target="https://www.fs.usda.gov/Internet/FSE_DOCUMENTS/fseprd563040.pdf"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ps.gov/media/photo/gallery-item.htm?pg=7575446&amp;id=0199e477-3dfe-454f-b9ac-39d3707453a1&amp;gid=5BF09DBD-B6EB-4EC6-B7D7-38E989EFA22A"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cience.nasa.gov/multimedia/spacecraft-icons/"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landsat.gsfc.nasa.gov/satellites/landsat-5/"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e5423afa4d_8_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e5423afa4d_8_9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Welcome! We are the Nevada Wildland Fires team. Our work mapped historical burned areas and identified drivers of fuel load growth in Southern Nevada. The members of this team include Lucy Hayes, Hunter Davis, Spencer Harman, and Colin Jacobs. This project was completed at the Goddard Space Flight Center in Maryland during the summer 2024 term. </a:t>
            </a:r>
            <a:endParaRPr/>
          </a:p>
        </p:txBody>
      </p:sp>
      <p:sp>
        <p:nvSpPr>
          <p:cNvPr id="145" name="Google Shape;145;g2e5423afa4d_8_9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78684dd9eb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78684dd9eb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Historical Regional Burned Areas Maps: We began by collecting Landsat imagery over our 20-year study period. We then created Normalized Burn Ratio, or NBR, indices and differenced Normalized Burn Ratio, or dNBR index maps, which form the backbone of our historical regional burned areas map and show burn severity for our partners. The output was then dNBR maps across the entire study period of what each fire season looked like. On top of visualizing what each fire season looked like, we wanted to look at an active fire season using both Landsat 5 and Landsat 8. Honing in on specific fire season led to the creation of NDVI and precipitation time-series plots to show conditions leading up to the fire season, and what happened after the fire season.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78684dd9e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7" name="Google Shape;277;g278684dd9e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 order to make the historic burned maps we made median NBR (Normalized Burn Ratio) composites which covered the pre-fire seasons of the Mojave, then subtracted that NBR composite from  median post-fire NBR composites. By subtracting the pre-fire NBR from the post-fire NBR that would yield a median dNBR (difference Normalized Burn) composite. dNBR is a good index to evaluate what land changes occurred over a desired period of time in relation to fires, for us that would be the 2020 fire season in this example. The more red the better chances there was a fire, and the more green the better chances there was vegetation regrowth. DNBR is normally measured using  range of [-1,1]; however,  bare soil caused very few returns above 0.5 or below -0.5. The colors on the NBR maps are also inverted to keep the color scheme consistent.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b="1">
                <a:solidFill>
                  <a:schemeClr val="dk1"/>
                </a:solidFill>
              </a:rPr>
              <a:t>Point: We need to explain to audience method of creating NBR and dNBR and familiarize them with how maps will look for rest of presentation. </a:t>
            </a:r>
            <a:endParaRPr b="1">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Maps Generated in ArcGIS Pro.</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g2ecb9be057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7" name="Google Shape;297;g2ecb9be057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90000"/>
              </a:lnSpc>
              <a:spcBef>
                <a:spcPts val="800"/>
              </a:spcBef>
              <a:spcAft>
                <a:spcPts val="0"/>
              </a:spcAft>
              <a:buClr>
                <a:schemeClr val="dk1"/>
              </a:buClr>
              <a:buSzPts val="1100"/>
              <a:buFont typeface="Arial"/>
              <a:buNone/>
            </a:pPr>
            <a:r>
              <a:rPr lang="en">
                <a:solidFill>
                  <a:srgbClr val="3F3F3F"/>
                </a:solidFill>
              </a:rPr>
              <a:t>To compare pre fire and postfire conditions, we selected an area where there was a fire in 2005  (case study) and an area that did not burn (control) Looking at monthly NDVI and Precipitation from 2003 to 2006 we can see that there was a precipitation anomaly that led to a large greening event. Historic data tells us that shortly after this there was a large fire that can be seen in the case study box and is represented by the orange color. There were many different fires that happened this year, within the case study plot there was the Delamar Fire (far left scar), Meadow Valley Fire (middle scar), and the Duzak Fire (biggest burn scar on the right). The arrow on the precipitation graph is pointing to the spike in precipitation and the arrow on the NDVI graph is pointing to the spike in NDVI that came from the precip. The red circle is showing when the first of the fires started in late June of 2005. </a:t>
            </a:r>
            <a:endParaRPr>
              <a:solidFill>
                <a:srgbClr val="3F3F3F"/>
              </a:solidFill>
            </a:endParaRPr>
          </a:p>
          <a:p>
            <a:pPr marL="0" lvl="0" indent="0" algn="l" rtl="0">
              <a:lnSpc>
                <a:spcPct val="90000"/>
              </a:lnSpc>
              <a:spcBef>
                <a:spcPts val="800"/>
              </a:spcBef>
              <a:spcAft>
                <a:spcPts val="0"/>
              </a:spcAft>
              <a:buClr>
                <a:schemeClr val="dk1"/>
              </a:buClr>
              <a:buSzPts val="1100"/>
              <a:buFont typeface="Arial"/>
              <a:buNone/>
            </a:pPr>
            <a:endParaRPr>
              <a:solidFill>
                <a:srgbClr val="3F3F3F"/>
              </a:solidFill>
            </a:endParaRPr>
          </a:p>
          <a:p>
            <a:pPr marL="0" lvl="0" indent="0" algn="l" rtl="0">
              <a:lnSpc>
                <a:spcPct val="90000"/>
              </a:lnSpc>
              <a:spcBef>
                <a:spcPts val="800"/>
              </a:spcBef>
              <a:spcAft>
                <a:spcPts val="0"/>
              </a:spcAft>
              <a:buClr>
                <a:schemeClr val="dk1"/>
              </a:buClr>
              <a:buSzPts val="1100"/>
              <a:buFont typeface="Arial"/>
              <a:buNone/>
            </a:pPr>
            <a:r>
              <a:rPr lang="en" b="1">
                <a:solidFill>
                  <a:srgbClr val="3F3F3F"/>
                </a:solidFill>
              </a:rPr>
              <a:t>Point: We need to explain thoughts behind case study and control plot methods. Next, we need to draw attention to the  precipitation spike and NDVI rebound post fire.</a:t>
            </a:r>
            <a:r>
              <a:rPr lang="en">
                <a:solidFill>
                  <a:srgbClr val="3F3F3F"/>
                </a:solidFill>
              </a:rPr>
              <a:t> </a:t>
            </a:r>
            <a:endParaRPr>
              <a:solidFill>
                <a:srgbClr val="3F3F3F"/>
              </a:solidFill>
            </a:endParaRPr>
          </a:p>
          <a:p>
            <a:pPr marL="0" lvl="0" indent="0" algn="l" rtl="0">
              <a:lnSpc>
                <a:spcPct val="90000"/>
              </a:lnSpc>
              <a:spcBef>
                <a:spcPts val="800"/>
              </a:spcBef>
              <a:spcAft>
                <a:spcPts val="0"/>
              </a:spcAft>
              <a:buClr>
                <a:schemeClr val="dk1"/>
              </a:buClr>
              <a:buSzPts val="1100"/>
              <a:buFont typeface="Arial"/>
              <a:buNone/>
            </a:pPr>
            <a:endParaRPr>
              <a:solidFill>
                <a:srgbClr val="3F3F3F"/>
              </a:solidFill>
            </a:endParaRPr>
          </a:p>
          <a:p>
            <a:pPr marL="0" lvl="0" indent="0" algn="l" rtl="0">
              <a:lnSpc>
                <a:spcPct val="90000"/>
              </a:lnSpc>
              <a:spcBef>
                <a:spcPts val="800"/>
              </a:spcBef>
              <a:spcAft>
                <a:spcPts val="0"/>
              </a:spcAft>
              <a:buClr>
                <a:schemeClr val="dk1"/>
              </a:buClr>
              <a:buSzPts val="1100"/>
              <a:buFont typeface="Arial"/>
              <a:buNone/>
            </a:pPr>
            <a:r>
              <a:rPr lang="en">
                <a:solidFill>
                  <a:srgbClr val="3F3F3F"/>
                </a:solidFill>
              </a:rPr>
              <a:t>Map Generated in ArcGIS Pro. </a:t>
            </a:r>
            <a:endParaRPr>
              <a:solidFill>
                <a:srgbClr val="3F3F3F"/>
              </a:solidFill>
            </a:endParaRPr>
          </a:p>
          <a:p>
            <a:pPr marL="0" lvl="0" indent="0" algn="l" rtl="0">
              <a:lnSpc>
                <a:spcPct val="90000"/>
              </a:lnSpc>
              <a:spcBef>
                <a:spcPts val="800"/>
              </a:spcBef>
              <a:spcAft>
                <a:spcPts val="0"/>
              </a:spcAft>
              <a:buClr>
                <a:schemeClr val="dk1"/>
              </a:buClr>
              <a:buSzPts val="1100"/>
              <a:buFont typeface="Arial"/>
              <a:buNone/>
            </a:pPr>
            <a:r>
              <a:rPr lang="en">
                <a:solidFill>
                  <a:srgbClr val="3F3F3F"/>
                </a:solidFill>
              </a:rPr>
              <a:t>Graphs made in R Studio.</a:t>
            </a:r>
            <a:endParaRPr>
              <a:solidFill>
                <a:srgbClr val="3F3F3F"/>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78684dd9eb_3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278684dd9eb_3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control area in 2005 was an area that didn’t see any burned area during the 2005 fire season. Using an area that had no fire and comparing it to an area that had a fire allows us to see what differences there were in NDVI and precipitation in an area with fire vs without. Understanding the differences may be a factor in determining what areas are at most risk for a wildfire to occur. </a:t>
            </a:r>
            <a:endParaRPr/>
          </a:p>
          <a:p>
            <a:pPr marL="0" lvl="0" indent="0" algn="l" rtl="0">
              <a:spcBef>
                <a:spcPts val="0"/>
              </a:spcBef>
              <a:spcAft>
                <a:spcPts val="0"/>
              </a:spcAft>
              <a:buNone/>
            </a:pPr>
            <a:endParaRPr/>
          </a:p>
          <a:p>
            <a:pPr marL="0" lvl="0" indent="0" algn="l" rtl="0">
              <a:spcBef>
                <a:spcPts val="0"/>
              </a:spcBef>
              <a:spcAft>
                <a:spcPts val="0"/>
              </a:spcAft>
              <a:buNone/>
            </a:pPr>
            <a:r>
              <a:rPr lang="en" b="1"/>
              <a:t>Point: We need to draw attention to the similarity of the precipitation spike and subsequent NDVI spike. Show how this graph is muted compared to area that burned. We may need to address that the amount of vegetation is different even though the landscape is similar. </a:t>
            </a:r>
            <a:endParaRPr b="1"/>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78684dd9eb_3_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6" name="Google Shape;366;g278684dd9eb_3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Comparing the time series of our case study area (where there was a large fire), and our “control”, an area where there was not a burn. Trying to differences between areas that burned and areas that didn’t burn through seasonality. A spike in NDVI is then noticed a couple months (~3-4 months) after the increased precip. This makes sense because there will be lag time between extra precipitation and higher NDVI signals, since the grasses and shrubs need to green. We see the NDVI have an overall negative trend after the fire which is mostly due to a decrease in precipitation across the region, and the very active fire season of 2005.  </a:t>
            </a:r>
            <a:endParaRPr/>
          </a:p>
          <a:p>
            <a:pPr marL="0" lvl="0" indent="0" algn="l" rtl="0">
              <a:spcBef>
                <a:spcPts val="0"/>
              </a:spcBef>
              <a:spcAft>
                <a:spcPts val="0"/>
              </a:spcAft>
              <a:buNone/>
            </a:pPr>
            <a:endParaRPr b="1"/>
          </a:p>
          <a:p>
            <a:pPr marL="0" lvl="0" indent="0" algn="l" rtl="0">
              <a:spcBef>
                <a:spcPts val="0"/>
              </a:spcBef>
              <a:spcAft>
                <a:spcPts val="0"/>
              </a:spcAft>
              <a:buNone/>
            </a:pPr>
            <a:r>
              <a:rPr lang="en" b="1"/>
              <a:t>Point: We need to compare the NDVI bounce back of the case study plot to the NDVI signal post burn of the control plot. Show that while Precipitation is similar, we can see a slight difference in the NDVI. </a:t>
            </a:r>
            <a:endParaRPr b="1"/>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r>
              <a:rPr lang="en"/>
              <a:t>All graphs were CSVs exported from GEE and plotted on Google sheets.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27898642caa_3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3" name="Google Shape;403;g27898642caa_3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wanted to do a case study into a fire that happened more recently in order to use the more recent Landsat 8 OLI sensor. In 2023 there was the large York fire that took place on the border of Nevada and California. The York fire sparked up on July 28, 2023. We wanted to do a brief analysis on what the precipitation and NDVI looked like before and after. Similar to 2005- we saw a spike in precipitation in late 2022 with minimal precipitation in may/june of 2023. </a:t>
            </a:r>
            <a:endParaRPr/>
          </a:p>
          <a:p>
            <a:pPr marL="0" lvl="0" indent="0" algn="l" rtl="0">
              <a:spcBef>
                <a:spcPts val="0"/>
              </a:spcBef>
              <a:spcAft>
                <a:spcPts val="0"/>
              </a:spcAft>
              <a:buNone/>
            </a:pPr>
            <a:endParaRPr/>
          </a:p>
          <a:p>
            <a:pPr marL="0" lvl="0" indent="0" algn="l" rtl="0">
              <a:spcBef>
                <a:spcPts val="0"/>
              </a:spcBef>
              <a:spcAft>
                <a:spcPts val="0"/>
              </a:spcAft>
              <a:buNone/>
            </a:pPr>
            <a:r>
              <a:rPr lang="en" b="1"/>
              <a:t>Point: We repeated the same analysis with Landsat 8 imagery on the 2023 York fire. We need to point out precipitation spike and NDVI spike and regrowth post fire. </a:t>
            </a:r>
            <a:endParaRPr b="1"/>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g27898642caa_3_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9" name="Google Shape;439;g27898642caa_3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We also wanted to look at the precipitation and NDVI values in an area that went unburnt to compare to what happened in the case study area. In 2023 the NDVI and Precipitation were very similar, the main difference has to do with the NDVI halfway through 2023.</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b="1">
                <a:solidFill>
                  <a:schemeClr val="dk1"/>
                </a:solidFill>
              </a:rPr>
              <a:t>Point: We need to point out precipitation spike and NDVI spike. This year also got a lot of rain during and after the fire which helps explain why the NDVI is so strong. </a:t>
            </a:r>
            <a:endParaRPr b="1">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2ecb9be057b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2ecb9be057b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 In the case study area we saw a larger decrease in NDVI values halfway through 2023 which makes sense since there was no fire in the control area. The York fire was very similar to 2005 where there was a precipitation spike in late 2022 which led to a spike in fuels. 2005 saw larger precipitation anomaly. Compared to 2005 the NDVI signals stayed consistent to pre fire signals, and this is most likely because post fire seasons saw an increase in precipitation, and 2023 only having 1 large fire comparative to 2005.  </a:t>
            </a:r>
            <a:endParaRPr>
              <a:solidFill>
                <a:schemeClr val="dk1"/>
              </a:solidFill>
            </a:endParaRPr>
          </a:p>
          <a:p>
            <a:pPr marL="0" lvl="0" indent="0" algn="l" rtl="0">
              <a:spcBef>
                <a:spcPts val="0"/>
              </a:spcBef>
              <a:spcAft>
                <a:spcPts val="0"/>
              </a:spcAft>
              <a:buNone/>
            </a:pPr>
            <a:endParaRPr b="1"/>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6"/>
        <p:cNvGrpSpPr/>
        <p:nvPr/>
      </p:nvGrpSpPr>
      <p:grpSpPr>
        <a:xfrm>
          <a:off x="0" y="0"/>
          <a:ext cx="0" cy="0"/>
          <a:chOff x="0" y="0"/>
          <a:chExt cx="0" cy="0"/>
        </a:xfrm>
      </p:grpSpPr>
      <p:sp>
        <p:nvSpPr>
          <p:cNvPr id="507" name="Google Shape;507;g27898642caa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8" name="Google Shape;508;g27898642caa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11111"/>
                </a:solidFill>
              </a:rPr>
              <a:t>This graph represents Precipitation Anomalies measured using the Standardized Precipitation Index and compares them to El NINO Southern Oscillation events. These events refer phenomena that occur because of interactions between the pacific ocean and the atmosphere in tropical regions. Within the Southwestern US, El Nino events are generally associated with increased rainfall and La Nina events are associated with droughts. </a:t>
            </a: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r>
              <a:rPr lang="en">
                <a:solidFill>
                  <a:srgbClr val="111111"/>
                </a:solidFill>
              </a:rPr>
              <a:t>A pattern we noticed while looking at the link between precipitation anomalies and fires was that precip anomalies also seemed to be linked to El Nino Years. In El Nino years, there is a higher likelihood of precipitation anomalies, which in turn lead to an increase in fuel load and higher chances of fires in in the dry season. </a:t>
            </a: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r>
              <a:rPr lang="en">
                <a:solidFill>
                  <a:srgbClr val="111111"/>
                </a:solidFill>
              </a:rPr>
              <a:t>Years where this pattern is observed include, 1992, 2005, 2010, and 2023 (1). While this is just an observed pattern, it is a natural phenomenon that our end users should be aware of. </a:t>
            </a: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r>
              <a:rPr lang="en">
                <a:solidFill>
                  <a:srgbClr val="111111"/>
                </a:solidFill>
              </a:rPr>
              <a:t>Graph is generated from SPI-3 starting in June 2024 to January 1980 using CHIRPS data. </a:t>
            </a: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r>
              <a:rPr lang="en">
                <a:solidFill>
                  <a:srgbClr val="111111"/>
                </a:solidFill>
              </a:rPr>
              <a:t>All graphs were CSVs exported from GEE and plotted on Google sheets. </a:t>
            </a: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r>
              <a:rPr lang="en">
                <a:solidFill>
                  <a:srgbClr val="111111"/>
                </a:solidFill>
              </a:rPr>
              <a:t>Citation </a:t>
            </a:r>
            <a:endParaRPr>
              <a:solidFill>
                <a:srgbClr val="111111"/>
              </a:solidFill>
            </a:endParaRPr>
          </a:p>
          <a:p>
            <a:pPr marL="457200" lvl="0" indent="-298450" algn="l" rtl="0">
              <a:spcBef>
                <a:spcPts val="0"/>
              </a:spcBef>
              <a:spcAft>
                <a:spcPts val="0"/>
              </a:spcAft>
              <a:buClr>
                <a:srgbClr val="111111"/>
              </a:buClr>
              <a:buSzPts val="1100"/>
              <a:buAutoNum type="arabicPeriod"/>
            </a:pPr>
            <a:r>
              <a:rPr lang="en">
                <a:solidFill>
                  <a:srgbClr val="111111"/>
                </a:solidFill>
              </a:rPr>
              <a:t>El Nino:  </a:t>
            </a:r>
            <a:r>
              <a:rPr lang="en" u="sng">
                <a:solidFill>
                  <a:srgbClr val="111111"/>
                </a:solidFill>
                <a:hlinkClick r:id="rId3">
                  <a:extLst>
                    <a:ext uri="{A12FA001-AC4F-418D-AE19-62706E023703}">
                      <ahyp:hlinkClr xmlns:ahyp="http://schemas.microsoft.com/office/drawing/2018/hyperlinkcolor" val="tx"/>
                    </a:ext>
                  </a:extLst>
                </a:hlinkClick>
              </a:rPr>
              <a:t>https://ggweather.com/enso/oni.htm</a:t>
            </a: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endParaRPr>
              <a:solidFill>
                <a:srgbClr val="111111"/>
              </a:solidFill>
            </a:endParaRPr>
          </a:p>
          <a:p>
            <a:pPr marL="0" lvl="0" indent="0" algn="l" rtl="0">
              <a:spcBef>
                <a:spcPts val="0"/>
              </a:spcBef>
              <a:spcAft>
                <a:spcPts val="0"/>
              </a:spcAft>
              <a:buNone/>
            </a:pPr>
            <a:endParaRPr>
              <a:solidFill>
                <a:srgbClr val="3F3F3F"/>
              </a:solidFill>
            </a:endParaRPr>
          </a:p>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2750f108b63_1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2750f108b63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Fuel Load Growth Methodology: </a:t>
            </a:r>
            <a:endParaRPr>
              <a:solidFill>
                <a:schemeClr val="dk1"/>
              </a:solidFill>
            </a:endParaRPr>
          </a:p>
          <a:p>
            <a:pPr marL="0" lvl="0" indent="0" algn="l" rtl="0">
              <a:spcBef>
                <a:spcPts val="0"/>
              </a:spcBef>
              <a:spcAft>
                <a:spcPts val="0"/>
              </a:spcAft>
              <a:buNone/>
            </a:pPr>
            <a:r>
              <a:rPr lang="en">
                <a:solidFill>
                  <a:schemeClr val="dk1"/>
                </a:solidFill>
              </a:rPr>
              <a:t>In our fuel load growth analysis, we decided to look at pre- and post-fire fuel loads for notable fire years in our study area (2005, 2020, etc.). To do this, our climatic variables were carefully compiled, taking into consideration the most relevant time period of data needed for what we were looking at. For example, our precipitation variable for a pre-fire fuel load would be a total for the entire germination season. Others stayed the same no matter what time period, like elevation. After we did that, we had to resample the variables to the same resolution, otherwise they wouldn’t be able to be compared in a linear model later.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Once our newly resampled variables were transferred to R, we created a linear regression model with all variables and individual variables. The Max Normalized Difference Vegetation Index (NDVI) for the season was the dependent variable, since it is a good proxy for where vegetation is growing. We tried to see which climatic variable was the most correlated with that NDVI. Once we analyzed that linear regression model, we could see what the drivers of fuel load growth were though our NDVI proxy.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Evapotranspiration imagery from Terra MODIS. </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2e5423afa4d_8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2e5423afa4d_8_1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The members of our DEVELOP team include the team lead Lucy Hayes, a recent graduate of the University of Maryland, who received a degree in Environmental Science and Technology; Hunter Davis, a current undergrad at Brigham Young University studying Geography; Spencer Harman, a recent graduate from George Mason University receiving a bachelors in Environmental Science; and Colin Jacobs, a current undergrad at the University of Utah studying Atmospheric Sciences.</a:t>
            </a:r>
            <a:endParaRPr/>
          </a:p>
        </p:txBody>
      </p:sp>
      <p:sp>
        <p:nvSpPr>
          <p:cNvPr id="157" name="Google Shape;157;g2e5423afa4d_8_1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78684dd9eb_1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 name="Google Shape;551;g278684dd9eb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For our preliminary fuel load growth analysis, we compared many potential climatic variables using Pearson Correlation to see which had the greatest correlation with the Max NDVI during the Pre-fire 2005 period. We compared both the short term (around 3 months before and after the fire) and the long term (around one year before and after the fire). </a:t>
            </a:r>
            <a:endParaRPr/>
          </a:p>
          <a:p>
            <a:pPr marL="0" lvl="0" indent="0" algn="l" rtl="0">
              <a:spcBef>
                <a:spcPts val="0"/>
              </a:spcBef>
              <a:spcAft>
                <a:spcPts val="0"/>
              </a:spcAft>
              <a:buNone/>
            </a:pPr>
            <a:endParaRPr/>
          </a:p>
          <a:p>
            <a:pPr marL="0" lvl="0" indent="0" algn="l" rtl="0">
              <a:spcBef>
                <a:spcPts val="0"/>
              </a:spcBef>
              <a:spcAft>
                <a:spcPts val="0"/>
              </a:spcAft>
              <a:buNone/>
            </a:pPr>
            <a:r>
              <a:rPr lang="en"/>
              <a:t>Ideally, the most highly correlated variables would have values of -1 or 1 respectively; however, the highest of our correlations hovered at around -0.5 and 0.5. So despite their respective high correlations among the other parameters, these factors are not a perfect predictor of Max NDVI during a Pre-fire season. The five most negatively or positively correlated parameters for the short term pre-fire 2005 period are graphed here, with max evapotranspiration, mean albedo, soil water pH, total solar radiation, soil organic carbon content and elevation being the greatest drivers of NDVI. In contrast, parameters like snowpack, soil clay content, and aspect (among others) seemed to have the least correlation, all having values within +/- 0.1. </a:t>
            </a:r>
            <a:endParaRPr/>
          </a:p>
          <a:p>
            <a:pPr marL="0" lvl="0" indent="0" algn="l" rtl="0">
              <a:spcBef>
                <a:spcPts val="0"/>
              </a:spcBef>
              <a:spcAft>
                <a:spcPts val="0"/>
              </a:spcAft>
              <a:buNone/>
            </a:pPr>
            <a:endParaRPr/>
          </a:p>
          <a:p>
            <a:pPr marL="0" lvl="0" indent="0" algn="l" rtl="0">
              <a:spcBef>
                <a:spcPts val="0"/>
              </a:spcBef>
              <a:spcAft>
                <a:spcPts val="0"/>
              </a:spcAft>
              <a:buNone/>
            </a:pPr>
            <a:r>
              <a:rPr lang="en"/>
              <a:t>That being said, this is just a preliminary analysis. The results would be more powerful if we created individual linear models with each parameter </a:t>
            </a:r>
            <a:r>
              <a:rPr lang="en">
                <a:solidFill>
                  <a:schemeClr val="dk1"/>
                </a:solidFill>
              </a:rPr>
              <a:t>to see which climatic variables were most highly correlated with NDVI using R squared and P values</a:t>
            </a:r>
            <a:r>
              <a:rPr lang="en"/>
              <a:t>, as detailed in the methods. We are hoping to have that done for the partners by the end of the term. </a:t>
            </a:r>
            <a:endParaRPr/>
          </a:p>
          <a:p>
            <a:pPr marL="0" lvl="0" indent="0" algn="l" rtl="0">
              <a:spcBef>
                <a:spcPts val="0"/>
              </a:spcBef>
              <a:spcAft>
                <a:spcPts val="0"/>
              </a:spcAft>
              <a:buNone/>
            </a:pPr>
            <a:endParaRPr/>
          </a:p>
          <a:p>
            <a:pPr marL="0" lvl="0" indent="0" algn="l" rtl="0">
              <a:spcBef>
                <a:spcPts val="0"/>
              </a:spcBef>
              <a:spcAft>
                <a:spcPts val="0"/>
              </a:spcAft>
              <a:buNone/>
            </a:pPr>
            <a:r>
              <a:rPr lang="en"/>
              <a:t>Graph made in google sheets, data collected from google earth engine.</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g2ede20b95cb_3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8" name="Google Shape;568;g2ede20b95cb_3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 the long term (one year before the fire occurred), it seems like maximum evapotranspiration, soil bulk density, soil water pH, mean albedo, total solar radiation, and soil water content have the greatest Pearson Correlations (positive or negative) with max NDVI. As we can see, the long term pre-fire 2005 period mostly shares parameters with the highest correlation parameters in the short term, except soil water content and bulk density have replaced elevation and soil organic carbon content as some of the highest. The max evapotranspiration correlation is the highest of any time period in 2005, pre- or post-fire, short or long-term.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Graph made in Google sheets, data collected from Google Earth Engine.</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2ede20b95cb_3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2ede20b95cb_3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The post-fire 2005 short-term Pearson Correlation between NDVI and fuel load variables was calculated from data within three months after the July 2005 fire. The mean albedo, soil water pH, max evapotranspiration, soil organic carbon content, total solar radiation, and soil water content were are 6 most correlated variables which we looked at. Soil water pH continues to be a good predictor along with max evapotranspiration, total solar radiation, and soil water content, which seems to indicate that these variables are more closely correlated with NDVI despite the time period. It is notable that max evapotranspiration has dropped a few ranks when looking at post fire, perhaps indicating that it is less useful to look at when assessing fuel load post fire.</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Graph made in Google sheets, data collected from Google Earth Engine.</a:t>
            </a: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g2ede20b95cb_3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2" name="Google Shape;602;g2ede20b95cb_3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In the long term (one year after the fire occurred), it seems like maximum evapotranspiration, soil bulk density, soil water pH, soil organic carbon, total solar radiation, and soil water content have the greatest Pearson Correlations (positive or negative) with max NDVI. However, there is a lesser correlation than most other time periods (being around -0.3, when other time periods have correlation around +/- 0.5).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Because this is our last fuel load growth analysis slide, we thought it would be good to summarize several variables throughout our analysis that were least correlated (i.e. closest to zero) among all time periods we looked at, which included: min snowpack, aspect, soil clay content, and temperature. Min snowpack can be explained because it is a desert and using min in particular leads to very low correlations, somethings even hitting a perfect zero, meaning there is no correlation. Aspect was most likely not correlated because it is directional data, not really linear, and may have thrown off our results. Soil Clay content makes senses because there is not much clay found in the desert, the area mostly being dominated by sandy soils. Lastly temperature was strange as we thought it would have more of a correlation, this is unexplained. We hope to investigate this more using our linear model, which will likely give us an even better idea of what parameters are most likely driving NDVI (and fuel load growth, as a proxy). </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Graph made in Google sheets, data collected from Google Earth Engine.</a:t>
            </a:r>
            <a:endParaRPr>
              <a:solidFill>
                <a:schemeClr val="dk1"/>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78684dd9eb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78684dd9eb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Landsat data for the years 2012 and 2008 is missing. This is common among other remote sensing projects and should be noted when assessing the historical burn maps. However, since we mainly looked at case studies of large fires over the 20 year period, and 2008 and 2012 did not happen to be years of interest. This did not end up being much of a problem for us, because we did studies on individual years. Another known issue with dNBR historical burn mapping is the fact that south facing mountain slopes tend to give off an inaccurate signal. </a:t>
            </a:r>
            <a:endParaRPr/>
          </a:p>
          <a:p>
            <a:pPr marL="0" lvl="0" indent="0" algn="l" rtl="0">
              <a:spcBef>
                <a:spcPts val="0"/>
              </a:spcBef>
              <a:spcAft>
                <a:spcPts val="0"/>
              </a:spcAft>
              <a:buNone/>
            </a:pPr>
            <a:endParaRPr/>
          </a:p>
          <a:p>
            <a:pPr marL="0" lvl="0" indent="0" algn="l" rtl="0">
              <a:spcBef>
                <a:spcPts val="0"/>
              </a:spcBef>
              <a:spcAft>
                <a:spcPts val="0"/>
              </a:spcAft>
              <a:buNone/>
            </a:pPr>
            <a:r>
              <a:rPr lang="en"/>
              <a:t>There was no invasive grass in-situ data available for our fuel load growth analysis, so we weren’t able to do any prediction of where invasive grasses might appear using a random forest model like we initially thought we could. However, we got around this obstacle by investigating the total fuel load growth explanatory variables (often referred to as “parameters”), for both native and invasive plants using a Pearson Correlation and a linear regression model. For our eventual fuel load growth linear regression model, the lower resolution of climatic variables posed an issue in how we had to resample our NDVI to the lower resolutions of the climatic variables, which lead to the flattening of some data. Unfortunately, data can only be compared in a linear model when it is at the same resolution, but it can lead to inaccurate results to sample coarser data to something artificially finer for analysis. That being said, this presentation only covers the Pearson Correlation we did, which did not have any of these issues.</a:t>
            </a:r>
            <a:endParaRPr/>
          </a:p>
          <a:p>
            <a:pPr marL="0" lvl="0" indent="0" algn="l" rtl="0">
              <a:spcBef>
                <a:spcPts val="0"/>
              </a:spcBef>
              <a:spcAft>
                <a:spcPts val="0"/>
              </a:spcAft>
              <a:buNone/>
            </a:pPr>
            <a:endParaRPr/>
          </a:p>
          <a:p>
            <a:pPr marL="0" lvl="0" indent="0" algn="l" rtl="0">
              <a:spcBef>
                <a:spcPts val="0"/>
              </a:spcBef>
              <a:spcAft>
                <a:spcPts val="0"/>
              </a:spcAft>
              <a:buClr>
                <a:schemeClr val="dk1"/>
              </a:buClr>
              <a:buFont typeface="Arial"/>
              <a:buNone/>
            </a:pPr>
            <a:r>
              <a:rPr lang="en">
                <a:solidFill>
                  <a:schemeClr val="dk1"/>
                </a:solidFill>
              </a:rPr>
              <a:t>----------Image Information Below----------</a:t>
            </a:r>
            <a:endParaRPr/>
          </a:p>
          <a:p>
            <a:pPr marL="0" lvl="0" indent="0" algn="l" rtl="0">
              <a:spcBef>
                <a:spcPts val="0"/>
              </a:spcBef>
              <a:spcAft>
                <a:spcPts val="0"/>
              </a:spcAft>
              <a:buNone/>
            </a:pPr>
            <a:r>
              <a:rPr lang="en"/>
              <a:t>Map Pixel Image</a:t>
            </a:r>
            <a:endParaRPr/>
          </a:p>
          <a:p>
            <a:pPr marL="0" lvl="0" indent="0" algn="l" rtl="0">
              <a:spcBef>
                <a:spcPts val="0"/>
              </a:spcBef>
              <a:spcAft>
                <a:spcPts val="0"/>
              </a:spcAft>
              <a:buNone/>
            </a:pPr>
            <a:r>
              <a:rPr lang="en"/>
              <a:t>Image Credit: NASA Applied Remote Sensing Training (ARSET)</a:t>
            </a:r>
            <a:endParaRPr/>
          </a:p>
          <a:p>
            <a:pPr marL="0" lvl="0" indent="0" algn="l" rtl="0">
              <a:spcBef>
                <a:spcPts val="0"/>
              </a:spcBef>
              <a:spcAft>
                <a:spcPts val="0"/>
              </a:spcAft>
              <a:buNone/>
            </a:pPr>
            <a:r>
              <a:rPr lang="en"/>
              <a:t>Image Source: </a:t>
            </a:r>
            <a:r>
              <a:rPr lang="en" u="sng">
                <a:solidFill>
                  <a:schemeClr val="hlink"/>
                </a:solidFill>
                <a:hlinkClick r:id="rId3"/>
              </a:rPr>
              <a:t>https://www.earthdata.nasa.gov/learn/backgrounders/remote-sensing</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Fire Image</a:t>
            </a:r>
            <a:endParaRPr/>
          </a:p>
          <a:p>
            <a:pPr marL="0" lvl="0" indent="0" algn="l" rtl="0">
              <a:spcBef>
                <a:spcPts val="0"/>
              </a:spcBef>
              <a:spcAft>
                <a:spcPts val="0"/>
              </a:spcAft>
              <a:buNone/>
            </a:pPr>
            <a:r>
              <a:rPr lang="en"/>
              <a:t>Image Credit: NIFC</a:t>
            </a:r>
            <a:endParaRPr/>
          </a:p>
          <a:p>
            <a:pPr marL="0" lvl="0" indent="0" algn="l" rtl="0">
              <a:spcBef>
                <a:spcPts val="0"/>
              </a:spcBef>
              <a:spcAft>
                <a:spcPts val="0"/>
              </a:spcAft>
              <a:buNone/>
            </a:pPr>
            <a:r>
              <a:rPr lang="en"/>
              <a:t>Image Source: </a:t>
            </a:r>
            <a:r>
              <a:rPr lang="en" u="sng">
                <a:solidFill>
                  <a:schemeClr val="hlink"/>
                </a:solidFill>
                <a:hlinkClick r:id="rId4"/>
              </a:rPr>
              <a:t>https://www.nifc.gov/</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Tortoise Image</a:t>
            </a:r>
            <a:endParaRPr/>
          </a:p>
          <a:p>
            <a:pPr marL="0" lvl="0" indent="0" algn="l" rtl="0">
              <a:spcBef>
                <a:spcPts val="0"/>
              </a:spcBef>
              <a:spcAft>
                <a:spcPts val="0"/>
              </a:spcAft>
              <a:buNone/>
            </a:pPr>
            <a:r>
              <a:rPr lang="en"/>
              <a:t>Image Credit: BLM</a:t>
            </a:r>
            <a:endParaRPr/>
          </a:p>
          <a:p>
            <a:pPr marL="0" lvl="0" indent="0" algn="l" rtl="0">
              <a:spcBef>
                <a:spcPts val="0"/>
              </a:spcBef>
              <a:spcAft>
                <a:spcPts val="0"/>
              </a:spcAft>
              <a:buNone/>
            </a:pPr>
            <a:r>
              <a:rPr lang="en"/>
              <a:t>Image Source: </a:t>
            </a:r>
            <a:r>
              <a:rPr lang="en" u="sng">
                <a:solidFill>
                  <a:schemeClr val="hlink"/>
                </a:solidFill>
                <a:hlinkClick r:id="rId5"/>
              </a:rPr>
              <a:t>Desert tortoise rescued from mineshaft in Newberry Mountains Wilderness | Bureau of Land Management (blm.gov)</a:t>
            </a:r>
            <a:endParaRPr/>
          </a:p>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g2750f108b63_1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1" name="Google Shape;631;g2750f108b63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From our work this term, we were able to draw a few conclusions about the study area. Through our historical burn maps, we observed that grassland areas saw fairly substantial regrowth following a fire. Also, high precipitation during the wet season and rapid greening generally lead to larger burns in the dry season. Lastly, precipitation anomalies seem to generally be influenced by the El Niño effect. Therefore we can assume that during El Niño years, there is a higher likelihood that a precipitation anomaly will lead to increased fuel load and a fire.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 ----------Image Information Below----------</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Field with Mountains</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Credit: Beth Newingham- Partner with USDA, Partner Image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Source: </a:t>
            </a:r>
            <a:r>
              <a:rPr lang="en" u="sng">
                <a:solidFill>
                  <a:schemeClr val="hlink"/>
                </a:solidFill>
                <a:hlinkClick r:id="rId3"/>
              </a:rPr>
              <a:t>beth.newingham@usda.gov</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78965dae16_0_2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9" name="Google Shape;639;g278965dae16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111111"/>
                </a:solidFill>
              </a:rPr>
              <a:t>Our project successfully detected the total fuel load. </a:t>
            </a:r>
            <a:r>
              <a:rPr lang="en">
                <a:solidFill>
                  <a:schemeClr val="dk1"/>
                </a:solidFill>
              </a:rPr>
              <a:t>As for fuel load growth, we found that through all four of our time periods max evapotranspiration, soil water PH, mean albedo, total solar radiation, soil water content, and soil organic carbon content where the best indicators of fuel load (using NDVI as a proxy). </a:t>
            </a:r>
            <a:endParaRPr>
              <a:solidFill>
                <a:schemeClr val="dk1"/>
              </a:solidFill>
            </a:endParaRPr>
          </a:p>
          <a:p>
            <a:pPr marL="0" lvl="0" indent="0" algn="l" rtl="0">
              <a:spcBef>
                <a:spcPts val="0"/>
              </a:spcBef>
              <a:spcAft>
                <a:spcPts val="0"/>
              </a:spcAft>
              <a:buNone/>
            </a:pPr>
            <a:endParaRPr sz="1200">
              <a:solidFill>
                <a:srgbClr val="111111"/>
              </a:solidFill>
              <a:latin typeface="Roboto"/>
              <a:ea typeface="Roboto"/>
              <a:cs typeface="Roboto"/>
              <a:sym typeface="Roboto"/>
            </a:endParaRPr>
          </a:p>
          <a:p>
            <a:pPr marL="0" lvl="0" indent="0" algn="l" rtl="0">
              <a:spcBef>
                <a:spcPts val="0"/>
              </a:spcBef>
              <a:spcAft>
                <a:spcPts val="0"/>
              </a:spcAft>
              <a:buClr>
                <a:schemeClr val="dk1"/>
              </a:buClr>
              <a:buFont typeface="Arial"/>
              <a:buNone/>
            </a:pPr>
            <a:r>
              <a:rPr lang="en">
                <a:solidFill>
                  <a:schemeClr val="dk1"/>
                </a:solidFill>
              </a:rPr>
              <a:t>----------Image Information Below----------</a:t>
            </a:r>
            <a:endParaRPr sz="1200">
              <a:solidFill>
                <a:srgbClr val="11111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a:solidFill>
                  <a:schemeClr val="dk1"/>
                </a:solidFill>
              </a:rPr>
              <a:t>Mojave Desert Rainbow</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credit: Sean McCartney - NASA GSFC</a:t>
            </a:r>
            <a:endParaRPr>
              <a:solidFill>
                <a:schemeClr val="dk1"/>
              </a:solidFill>
            </a:endParaRPr>
          </a:p>
          <a:p>
            <a:pPr marL="0" lvl="0" indent="0" algn="l" rtl="0">
              <a:spcBef>
                <a:spcPts val="0"/>
              </a:spcBef>
              <a:spcAft>
                <a:spcPts val="0"/>
              </a:spcAft>
              <a:buClr>
                <a:schemeClr val="dk1"/>
              </a:buClr>
              <a:buSzPts val="1100"/>
              <a:buFont typeface="Arial"/>
              <a:buNone/>
            </a:pPr>
            <a:r>
              <a:rPr lang="en">
                <a:solidFill>
                  <a:schemeClr val="dk1"/>
                </a:solidFill>
              </a:rPr>
              <a:t>Image Source: </a:t>
            </a:r>
            <a:r>
              <a:rPr lang="en" u="sng">
                <a:solidFill>
                  <a:schemeClr val="hlink"/>
                </a:solidFill>
                <a:hlinkClick r:id="rId3"/>
              </a:rPr>
              <a:t>sean.mccartney@nasa.gov</a:t>
            </a:r>
            <a:r>
              <a:rPr lang="en">
                <a:solidFill>
                  <a:schemeClr val="dk1"/>
                </a:solidFill>
              </a:rPr>
              <a:t>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ede20b95cb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7" name="Google Shape;647;g2ede20b95cb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Feasibility: Historic burned maps were feasible. The fuel load analysis was feasible the way we conducted it, however a more robust analysis was not feasible with our given data. O</a:t>
            </a:r>
            <a:r>
              <a:rPr lang="en">
                <a:solidFill>
                  <a:srgbClr val="111111"/>
                </a:solidFill>
              </a:rPr>
              <a:t>ur original goal was to identify specific invasive grasses and then apply a fuel load growth analysis to them. A more precise fuel load detection model would be beneficial as opposed to using NDVI as a proxy for fuel load.</a:t>
            </a:r>
            <a:endParaRPr>
              <a:solidFill>
                <a:srgbClr val="111111"/>
              </a:solidFill>
            </a:endParaRPr>
          </a:p>
          <a:p>
            <a:pPr marL="0" lvl="0" indent="0" algn="l" rtl="0">
              <a:spcBef>
                <a:spcPts val="0"/>
              </a:spcBef>
              <a:spcAft>
                <a:spcPts val="0"/>
              </a:spcAft>
              <a:buNone/>
            </a:pPr>
            <a:endParaRPr sz="1200">
              <a:solidFill>
                <a:srgbClr val="111111"/>
              </a:solidFill>
              <a:latin typeface="Roboto"/>
              <a:ea typeface="Roboto"/>
              <a:cs typeface="Roboto"/>
              <a:sym typeface="Roboto"/>
            </a:endParaRPr>
          </a:p>
          <a:p>
            <a:pPr marL="0" lvl="0" indent="0" algn="l" rtl="0">
              <a:spcBef>
                <a:spcPts val="0"/>
              </a:spcBef>
              <a:spcAft>
                <a:spcPts val="0"/>
              </a:spcAft>
              <a:buNone/>
            </a:pPr>
            <a:r>
              <a:rPr lang="en">
                <a:solidFill>
                  <a:schemeClr val="dk1"/>
                </a:solidFill>
              </a:rPr>
              <a:t>----------Image Information Below----------</a:t>
            </a:r>
            <a:endParaRPr sz="1200">
              <a:solidFill>
                <a:srgbClr val="111111"/>
              </a:solidFill>
              <a:latin typeface="Roboto"/>
              <a:ea typeface="Roboto"/>
              <a:cs typeface="Roboto"/>
              <a:sym typeface="Roboto"/>
            </a:endParaRPr>
          </a:p>
          <a:p>
            <a:pPr marL="0" lvl="0" indent="0" algn="l" rtl="0">
              <a:spcBef>
                <a:spcPts val="0"/>
              </a:spcBef>
              <a:spcAft>
                <a:spcPts val="0"/>
              </a:spcAft>
              <a:buNone/>
            </a:pPr>
            <a:r>
              <a:rPr lang="en">
                <a:solidFill>
                  <a:schemeClr val="dk1"/>
                </a:solidFill>
              </a:rPr>
              <a:t>Post-Fire Mojave</a:t>
            </a:r>
            <a:endParaRPr>
              <a:solidFill>
                <a:schemeClr val="dk1"/>
              </a:solidFill>
            </a:endParaRPr>
          </a:p>
          <a:p>
            <a:pPr marL="0" lvl="0" indent="0" algn="l" rtl="0">
              <a:spcBef>
                <a:spcPts val="0"/>
              </a:spcBef>
              <a:spcAft>
                <a:spcPts val="0"/>
              </a:spcAft>
              <a:buNone/>
            </a:pPr>
            <a:r>
              <a:rPr lang="en">
                <a:solidFill>
                  <a:schemeClr val="dk1"/>
                </a:solidFill>
              </a:rPr>
              <a:t>Image credit: Tristan Jamieson - BLM, Partner Image</a:t>
            </a:r>
            <a:endParaRPr>
              <a:solidFill>
                <a:schemeClr val="dk1"/>
              </a:solidFill>
            </a:endParaRPr>
          </a:p>
          <a:p>
            <a:pPr marL="0" lvl="0" indent="0" algn="l" rtl="0">
              <a:spcBef>
                <a:spcPts val="0"/>
              </a:spcBef>
              <a:spcAft>
                <a:spcPts val="0"/>
              </a:spcAft>
              <a:buNone/>
            </a:pPr>
            <a:r>
              <a:rPr lang="en">
                <a:solidFill>
                  <a:schemeClr val="dk1"/>
                </a:solidFill>
              </a:rPr>
              <a:t>Image Source: </a:t>
            </a:r>
            <a:r>
              <a:rPr lang="en" u="sng">
                <a:solidFill>
                  <a:schemeClr val="hlink"/>
                </a:solidFill>
                <a:hlinkClick r:id="rId3"/>
              </a:rPr>
              <a:t>tjamieson@blm.gov</a:t>
            </a:r>
            <a:r>
              <a:rPr lang="en">
                <a:solidFill>
                  <a:schemeClr val="dk1"/>
                </a:solidFill>
              </a:rPr>
              <a:t>  </a:t>
            </a:r>
            <a:endParaRPr>
              <a:solidFill>
                <a:schemeClr val="dk1"/>
              </a:solidFill>
            </a:endParaRPr>
          </a:p>
          <a:p>
            <a:pPr marL="0" lvl="0" indent="0" algn="l" rtl="0">
              <a:spcBef>
                <a:spcPts val="0"/>
              </a:spcBef>
              <a:spcAft>
                <a:spcPts val="0"/>
              </a:spcAft>
              <a:buClr>
                <a:schemeClr val="dk1"/>
              </a:buClr>
              <a:buSzPts val="1100"/>
              <a:buFont typeface="Arial"/>
              <a:buNone/>
            </a:pPr>
            <a:endParaRPr>
              <a:solidFill>
                <a:srgbClr val="111111"/>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e5423afa4d_8_2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55" name="Google Shape;655;g2e5423afa4d_8_2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We would like to take a moment to thank those who helped us complete the Nevada Wildland Fires project. We are immensely grateful for their guidance and this opportunity. Thank you to our Science Advisors: Sean McCartney (NASA Goddard Space Flight Center, SSAI), Andrew Feldman (NASA Goddard Space Flight Center, UMD); our Partners: Sean McEldery, Fuel Programs Manager; Lara Kobelt, Natural Resource Specialist; Dr. Beth Newingham, Research Ecologist; Dr. Matt Reeves, Research Ecologist; our Center Lead: Isabel Lubitz; and Stephanie Willsey for her Additional Assistance, along with many more. We couldn’t have done this without you! </a:t>
            </a:r>
            <a:endParaRPr/>
          </a:p>
        </p:txBody>
      </p:sp>
      <p:sp>
        <p:nvSpPr>
          <p:cNvPr id="656" name="Google Shape;656;g2e5423afa4d_8_26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e5423afa4d_1_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8" name="Google Shape;168;g2e5423afa4d_1_2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We’re happy to work with our partners to complete this project. Our partners include the Bureau of Land Management (BLM), at the Southern Nevada District Office (SNDO); the Forest Service, at the Rocky Mountain Research Station; and the Department of Interior (DOI), at the Agricultural Research Service, Arid Lands Ecology Lab. Throughout this project, we have consulted with them for their advice and desires on the end products we created.</a:t>
            </a:r>
            <a:endParaRPr/>
          </a:p>
          <a:p>
            <a:pPr marL="0" lvl="0" indent="0" algn="l" rtl="0">
              <a:spcBef>
                <a:spcPts val="0"/>
              </a:spcBef>
              <a:spcAft>
                <a:spcPts val="0"/>
              </a:spcAft>
              <a:buNone/>
            </a:pPr>
            <a:endParaRPr/>
          </a:p>
          <a:p>
            <a:pPr marL="0" lvl="0" indent="0" algn="l" rtl="0">
              <a:spcBef>
                <a:spcPts val="0"/>
              </a:spcBef>
              <a:spcAft>
                <a:spcPts val="0"/>
              </a:spcAft>
              <a:buNone/>
            </a:pPr>
            <a:r>
              <a:rPr lang="en"/>
              <a:t>----------Image Information Below----------</a:t>
            </a:r>
            <a:endParaRPr/>
          </a:p>
          <a:p>
            <a:pPr marL="0" lvl="0" indent="0" algn="l" rtl="0">
              <a:spcBef>
                <a:spcPts val="0"/>
              </a:spcBef>
              <a:spcAft>
                <a:spcPts val="0"/>
              </a:spcAft>
              <a:buNone/>
            </a:pPr>
            <a:r>
              <a:rPr lang="en"/>
              <a:t>Left</a:t>
            </a:r>
            <a:endParaRPr/>
          </a:p>
          <a:p>
            <a:pPr marL="0" lvl="0" indent="0" algn="l" rtl="0">
              <a:spcBef>
                <a:spcPts val="0"/>
              </a:spcBef>
              <a:spcAft>
                <a:spcPts val="0"/>
              </a:spcAft>
              <a:buNone/>
            </a:pPr>
            <a:r>
              <a:rPr lang="en"/>
              <a:t>Image Credit: BLM</a:t>
            </a:r>
            <a:endParaRPr/>
          </a:p>
          <a:p>
            <a:pPr marL="0" lvl="0" indent="0" algn="l" rtl="0">
              <a:spcBef>
                <a:spcPts val="0"/>
              </a:spcBef>
              <a:spcAft>
                <a:spcPts val="0"/>
              </a:spcAft>
              <a:buNone/>
            </a:pPr>
            <a:r>
              <a:rPr lang="en"/>
              <a:t>Image Source: </a:t>
            </a:r>
            <a:r>
              <a:rPr lang="en" u="sng">
                <a:solidFill>
                  <a:schemeClr val="hlink"/>
                </a:solidFill>
                <a:hlinkClick r:id="rId3"/>
              </a:rPr>
              <a:t>https://www.blm.gov</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Middle</a:t>
            </a:r>
            <a:endParaRPr/>
          </a:p>
          <a:p>
            <a:pPr marL="0" lvl="0" indent="0" algn="l" rtl="0">
              <a:spcBef>
                <a:spcPts val="0"/>
              </a:spcBef>
              <a:spcAft>
                <a:spcPts val="0"/>
              </a:spcAft>
              <a:buNone/>
            </a:pPr>
            <a:r>
              <a:rPr lang="en"/>
              <a:t>Image Credit: USFS</a:t>
            </a:r>
            <a:endParaRPr/>
          </a:p>
          <a:p>
            <a:pPr marL="0" lvl="0" indent="0" algn="l" rtl="0">
              <a:spcBef>
                <a:spcPts val="0"/>
              </a:spcBef>
              <a:spcAft>
                <a:spcPts val="0"/>
              </a:spcAft>
              <a:buNone/>
            </a:pPr>
            <a:r>
              <a:rPr lang="en"/>
              <a:t>Image Source: </a:t>
            </a:r>
            <a:r>
              <a:rPr lang="en" u="sng">
                <a:solidFill>
                  <a:schemeClr val="hlink"/>
                </a:solidFill>
                <a:hlinkClick r:id="rId4"/>
              </a:rPr>
              <a:t>https://www.fs.usda.gov</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Right</a:t>
            </a:r>
            <a:endParaRPr/>
          </a:p>
          <a:p>
            <a:pPr marL="0" lvl="0" indent="0" algn="l" rtl="0">
              <a:spcBef>
                <a:spcPts val="0"/>
              </a:spcBef>
              <a:spcAft>
                <a:spcPts val="0"/>
              </a:spcAft>
              <a:buClr>
                <a:schemeClr val="dk1"/>
              </a:buClr>
              <a:buFont typeface="Arial"/>
              <a:buNone/>
            </a:pPr>
            <a:r>
              <a:rPr lang="en">
                <a:solidFill>
                  <a:schemeClr val="dk1"/>
                </a:solidFill>
              </a:rPr>
              <a:t>Image Credit: DOI</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Source: </a:t>
            </a:r>
            <a:r>
              <a:rPr lang="en" u="sng">
                <a:solidFill>
                  <a:schemeClr val="hlink"/>
                </a:solidFill>
                <a:hlinkClick r:id="rId5"/>
              </a:rPr>
              <a:t>https://www.doi.gov</a:t>
            </a:r>
            <a:r>
              <a:rPr lang="en">
                <a:solidFill>
                  <a:schemeClr val="dk1"/>
                </a:solidFill>
              </a:rPr>
              <a:t> </a:t>
            </a:r>
            <a:endParaRPr>
              <a:solidFill>
                <a:schemeClr val="dk1"/>
              </a:solidFill>
            </a:endParaRPr>
          </a:p>
        </p:txBody>
      </p:sp>
      <p:sp>
        <p:nvSpPr>
          <p:cNvPr id="169" name="Google Shape;169;g2e5423afa4d_1_2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7827bf6a6d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7827bf6a6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Mojave Desert Tortoise is a keystone species that is vital to the Mojave Desert ecosystem. For example, Road Runners, Burrowing Owls, and Gila Monsters rely on the Desert Tortoises’ burrows for shelter (1).</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Desert Tortoise was first recognized as a threatened species by the U.S. Fish and Wildlife Service in the Endangered Species Act of 1973, due to its sharply declining population (2). As of 2020 it was re assessed by the IUCN red list and designated as critically endangered due to continued habitat loss and population decline (4).</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The “Mojave population of desert tortoise lives in a variety of habitats from sandy flats to rocky foothills, including alluvial fans, washes and canyons. Desert Arid land with usually sparse vegetation” (3).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Information Below----------</a:t>
            </a:r>
            <a:endParaRPr>
              <a:solidFill>
                <a:schemeClr val="dk1"/>
              </a:solidFill>
            </a:endParaRPr>
          </a:p>
          <a:p>
            <a:pPr marL="0" lvl="0" indent="0" algn="l" rtl="0">
              <a:spcBef>
                <a:spcPts val="0"/>
              </a:spcBef>
              <a:spcAft>
                <a:spcPts val="0"/>
              </a:spcAft>
              <a:buNone/>
            </a:pPr>
            <a:r>
              <a:rPr lang="en">
                <a:solidFill>
                  <a:schemeClr val="dk1"/>
                </a:solidFill>
              </a:rPr>
              <a:t>Mojave Desert Tortoise, USFWS, Public Domain, </a:t>
            </a:r>
            <a:r>
              <a:rPr lang="en" u="sng">
                <a:solidFill>
                  <a:schemeClr val="hlink"/>
                </a:solidFill>
                <a:hlinkClick r:id="rId3"/>
              </a:rPr>
              <a:t>https://www.fws.gov/banner/mojave-desert-tortoise</a:t>
            </a:r>
            <a:r>
              <a:rPr lang="en">
                <a:solidFill>
                  <a:schemeClr val="dk1"/>
                </a:solidFill>
              </a:rPr>
              <a:t>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Citations:</a:t>
            </a:r>
            <a:endParaRPr>
              <a:solidFill>
                <a:schemeClr val="dk1"/>
              </a:solidFill>
            </a:endParaRPr>
          </a:p>
          <a:p>
            <a:pPr marL="457200" lvl="0" indent="-298450" algn="l" rtl="0">
              <a:spcBef>
                <a:spcPts val="0"/>
              </a:spcBef>
              <a:spcAft>
                <a:spcPts val="0"/>
              </a:spcAft>
              <a:buSzPts val="1100"/>
              <a:buAutoNum type="arabicPeriod"/>
            </a:pPr>
            <a:r>
              <a:rPr lang="en">
                <a:solidFill>
                  <a:schemeClr val="dk1"/>
                </a:solidFill>
              </a:rPr>
              <a:t>Importance: </a:t>
            </a:r>
            <a:r>
              <a:rPr lang="en" u="sng">
                <a:solidFill>
                  <a:schemeClr val="hlink"/>
                </a:solidFill>
                <a:hlinkClick r:id="rId4"/>
              </a:rPr>
              <a:t>Mojave Desert Tortoise Habitat, Threats, and Conservation Facts (nature.org)</a:t>
            </a:r>
            <a:endParaRPr>
              <a:solidFill>
                <a:schemeClr val="dk1"/>
              </a:solidFill>
            </a:endParaRPr>
          </a:p>
          <a:p>
            <a:pPr marL="457200" lvl="0" indent="-298450" algn="l" rtl="0">
              <a:spcBef>
                <a:spcPts val="0"/>
              </a:spcBef>
              <a:spcAft>
                <a:spcPts val="0"/>
              </a:spcAft>
              <a:buSzPts val="1100"/>
              <a:buAutoNum type="arabicPeriod"/>
            </a:pPr>
            <a:r>
              <a:rPr lang="en">
                <a:solidFill>
                  <a:schemeClr val="dk1"/>
                </a:solidFill>
              </a:rPr>
              <a:t>Threatened: </a:t>
            </a:r>
            <a:r>
              <a:rPr lang="en" u="sng">
                <a:solidFill>
                  <a:schemeClr val="hlink"/>
                </a:solidFill>
                <a:hlinkClick r:id="rId5"/>
              </a:rPr>
              <a:t>Listed Species (fws.gov)</a:t>
            </a:r>
            <a:endParaRPr>
              <a:solidFill>
                <a:schemeClr val="dk1"/>
              </a:solidFill>
            </a:endParaRPr>
          </a:p>
          <a:p>
            <a:pPr marL="457200" lvl="0" indent="-298450" algn="l" rtl="0">
              <a:spcBef>
                <a:spcPts val="0"/>
              </a:spcBef>
              <a:spcAft>
                <a:spcPts val="0"/>
              </a:spcAft>
              <a:buSzPts val="1100"/>
              <a:buAutoNum type="arabicPeriod"/>
            </a:pPr>
            <a:r>
              <a:rPr lang="en">
                <a:solidFill>
                  <a:schemeClr val="dk1"/>
                </a:solidFill>
              </a:rPr>
              <a:t>Habitat: </a:t>
            </a:r>
            <a:r>
              <a:rPr lang="en" u="sng">
                <a:solidFill>
                  <a:schemeClr val="hlink"/>
                </a:solidFill>
                <a:hlinkClick r:id="rId6"/>
              </a:rPr>
              <a:t>https://www.fws.gov/species/desert-tortoise-gopherus-agassizii</a:t>
            </a:r>
            <a:r>
              <a:rPr lang="en">
                <a:solidFill>
                  <a:schemeClr val="dk1"/>
                </a:solidFill>
              </a:rPr>
              <a:t> </a:t>
            </a:r>
            <a:endParaRPr>
              <a:solidFill>
                <a:schemeClr val="dk1"/>
              </a:solidFill>
            </a:endParaRPr>
          </a:p>
          <a:p>
            <a:pPr marL="457200" lvl="0" indent="-298450" algn="l" rtl="0">
              <a:spcBef>
                <a:spcPts val="0"/>
              </a:spcBef>
              <a:spcAft>
                <a:spcPts val="0"/>
              </a:spcAft>
              <a:buSzPts val="1100"/>
              <a:buAutoNum type="arabicPeriod"/>
            </a:pPr>
            <a:r>
              <a:rPr lang="en">
                <a:solidFill>
                  <a:schemeClr val="dk1"/>
                </a:solidFill>
              </a:rPr>
              <a:t>Updated Listing: </a:t>
            </a:r>
            <a:r>
              <a:rPr lang="en" u="sng">
                <a:solidFill>
                  <a:schemeClr val="hlink"/>
                </a:solidFill>
                <a:hlinkClick r:id="rId7"/>
              </a:rPr>
              <a:t>https://www.iucnredlist.org/species/97246272/3150871</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2e5423afa4d_1_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7" name="Google Shape;187;g2e5423afa4d_1_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Invasive grasses have taken hold in the American West, and Southern Nevada is no exception. Approximately </a:t>
            </a:r>
            <a:r>
              <a:rPr lang="en">
                <a:solidFill>
                  <a:schemeClr val="dk1"/>
                </a:solidFill>
              </a:rPr>
              <a:t>3% of Mojave Desert burned in 2005 (2). </a:t>
            </a:r>
            <a:r>
              <a:rPr lang="en"/>
              <a:t>After this devastating wildfire, the Mojave Desert was colonized by </a:t>
            </a:r>
            <a:r>
              <a:rPr lang="en">
                <a:solidFill>
                  <a:schemeClr val="dk1"/>
                </a:solidFill>
              </a:rPr>
              <a:t>Cheatgrass and Red Brome; Mediterranean grasses that only require half of the amount of water native plants do for their seeds to germinate (1). Generally, they outcompete native plants, who take more time to establish after a fire, and cover important interspaces (usually devoid of vegetation) allowing for easier fire spread (3). Invasive grasses have less protein which meaning when the tortoise eats the invasives they will feel full, but they will not be getting the nutrition they need. 95% of the Desert Tortoise’s diet comes from native vegetation (4). </a:t>
            </a:r>
            <a:endParaRPr/>
          </a:p>
          <a:p>
            <a:pPr marL="0" lvl="0" indent="0" algn="l" rtl="0">
              <a:spcBef>
                <a:spcPts val="0"/>
              </a:spcBef>
              <a:spcAft>
                <a:spcPts val="0"/>
              </a:spcAft>
              <a:buNone/>
            </a:pPr>
            <a:endParaRPr/>
          </a:p>
          <a:p>
            <a:pPr marL="0" lvl="0" indent="0" algn="l" rtl="0">
              <a:spcBef>
                <a:spcPts val="0"/>
              </a:spcBef>
              <a:spcAft>
                <a:spcPts val="0"/>
              </a:spcAft>
              <a:buNone/>
            </a:pPr>
            <a:r>
              <a:rPr lang="en"/>
              <a:t>----------Image Information Below----------</a:t>
            </a:r>
            <a:endParaRPr/>
          </a:p>
          <a:p>
            <a:pPr marL="0" lvl="0" indent="0" algn="l" rtl="0">
              <a:spcBef>
                <a:spcPts val="0"/>
              </a:spcBef>
              <a:spcAft>
                <a:spcPts val="0"/>
              </a:spcAft>
              <a:buNone/>
            </a:pPr>
            <a:endParaRPr/>
          </a:p>
          <a:p>
            <a:pPr marL="0" lvl="0" indent="0" algn="l" rtl="0">
              <a:spcBef>
                <a:spcPts val="0"/>
              </a:spcBef>
              <a:spcAft>
                <a:spcPts val="0"/>
              </a:spcAft>
              <a:buNone/>
            </a:pPr>
            <a:r>
              <a:rPr lang="en"/>
              <a:t>Red Brome</a:t>
            </a:r>
            <a:endParaRPr/>
          </a:p>
          <a:p>
            <a:pPr marL="0" lvl="0" indent="0" algn="l" rtl="0">
              <a:spcBef>
                <a:spcPts val="0"/>
              </a:spcBef>
              <a:spcAft>
                <a:spcPts val="0"/>
              </a:spcAft>
              <a:buNone/>
            </a:pPr>
            <a:r>
              <a:rPr lang="en"/>
              <a:t>Image Credit: John M. Randall, The Nature Conservancy, Bugwood.org </a:t>
            </a:r>
            <a:endParaRPr/>
          </a:p>
          <a:p>
            <a:pPr marL="0" lvl="0" indent="0" algn="l" rtl="0">
              <a:spcBef>
                <a:spcPts val="0"/>
              </a:spcBef>
              <a:spcAft>
                <a:spcPts val="0"/>
              </a:spcAft>
              <a:buNone/>
            </a:pPr>
            <a:r>
              <a:rPr lang="en"/>
              <a:t>licensed under a Creative Commons Attribution-Noncommercial 3.0 License.</a:t>
            </a:r>
            <a:endParaRPr/>
          </a:p>
          <a:p>
            <a:pPr marL="0" lvl="0" indent="0" algn="l" rtl="0">
              <a:spcBef>
                <a:spcPts val="0"/>
              </a:spcBef>
              <a:spcAft>
                <a:spcPts val="0"/>
              </a:spcAft>
              <a:buNone/>
            </a:pPr>
            <a:r>
              <a:rPr lang="en"/>
              <a:t>Image Source: </a:t>
            </a:r>
            <a:r>
              <a:rPr lang="en" u="sng">
                <a:solidFill>
                  <a:schemeClr val="hlink"/>
                </a:solidFill>
                <a:hlinkClick r:id="rId3"/>
              </a:rPr>
              <a:t>https://www.invasive.org/browse/detail.cfm?imgnum=5391955</a:t>
            </a:r>
            <a:r>
              <a:rPr lang="en"/>
              <a:t> </a:t>
            </a:r>
            <a:endParaRPr/>
          </a:p>
          <a:p>
            <a:pPr marL="0" lvl="0" indent="0" algn="l" rtl="0">
              <a:spcBef>
                <a:spcPts val="0"/>
              </a:spcBef>
              <a:spcAft>
                <a:spcPts val="0"/>
              </a:spcAft>
              <a:buNone/>
            </a:pPr>
            <a:endParaRPr/>
          </a:p>
          <a:p>
            <a:pPr marL="0" lvl="0" indent="0" algn="l" rtl="0">
              <a:spcBef>
                <a:spcPts val="0"/>
              </a:spcBef>
              <a:spcAft>
                <a:spcPts val="0"/>
              </a:spcAft>
              <a:buNone/>
            </a:pPr>
            <a:r>
              <a:rPr lang="en"/>
              <a:t>Citations: </a:t>
            </a:r>
            <a:endParaRPr/>
          </a:p>
          <a:p>
            <a:pPr marL="457200" lvl="0" indent="-298450" algn="l" rtl="0">
              <a:spcBef>
                <a:spcPts val="0"/>
              </a:spcBef>
              <a:spcAft>
                <a:spcPts val="0"/>
              </a:spcAft>
              <a:buSzPts val="1100"/>
              <a:buAutoNum type="arabicPeriod"/>
            </a:pPr>
            <a:r>
              <a:rPr lang="en"/>
              <a:t>Cheatgrass less water:</a:t>
            </a:r>
            <a:endParaRPr/>
          </a:p>
          <a:p>
            <a:pPr marL="0" lvl="0" indent="0" algn="l" rtl="0">
              <a:spcBef>
                <a:spcPts val="0"/>
              </a:spcBef>
              <a:spcAft>
                <a:spcPts val="0"/>
              </a:spcAft>
              <a:buNone/>
            </a:pPr>
            <a:r>
              <a:rPr lang="en" u="sng">
                <a:solidFill>
                  <a:schemeClr val="hlink"/>
                </a:solidFill>
                <a:hlinkClick r:id="rId4"/>
              </a:rPr>
              <a:t>https://www.fs.usda.gov/Internet/FSE_DOCUMENTS/fseprd563040.pdf</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Mojave desert burning:</a:t>
            </a:r>
            <a:endParaRPr/>
          </a:p>
          <a:p>
            <a:pPr marL="0" lvl="0" indent="0" algn="l" rtl="0">
              <a:spcBef>
                <a:spcPts val="0"/>
              </a:spcBef>
              <a:spcAft>
                <a:spcPts val="0"/>
              </a:spcAft>
              <a:buNone/>
            </a:pPr>
            <a:r>
              <a:rPr lang="en" u="sng">
                <a:solidFill>
                  <a:schemeClr val="hlink"/>
                </a:solidFill>
                <a:hlinkClick r:id="rId5"/>
              </a:rPr>
              <a:t>https://www.cambridge.org/core/journals/invasive-plant-science-and-management/article/abs/biophysical-correlates-with-the-distribution-of-the-invasive-annual-red-brome-bromus-rubens-on-a-mojave-desert-landscape/65F5A76167335C4E757C3981BA7373BE?utm_campaign=shareaholic&amp;utm_medium=copy_link&amp;utm_source=bookmark</a:t>
            </a:r>
            <a:r>
              <a:rPr lang="en"/>
              <a:t> </a:t>
            </a:r>
            <a:endParaRPr/>
          </a:p>
          <a:p>
            <a:pPr marL="0" lvl="0" indent="0" algn="l" rtl="0">
              <a:spcBef>
                <a:spcPts val="0"/>
              </a:spcBef>
              <a:spcAft>
                <a:spcPts val="0"/>
              </a:spcAft>
              <a:buNone/>
            </a:pPr>
            <a:endParaRPr/>
          </a:p>
          <a:p>
            <a:pPr marL="457200" lvl="0" indent="-298450" algn="l" rtl="0">
              <a:spcBef>
                <a:spcPts val="0"/>
              </a:spcBef>
              <a:spcAft>
                <a:spcPts val="0"/>
              </a:spcAft>
              <a:buSzPts val="1100"/>
              <a:buAutoNum type="arabicPeriod"/>
            </a:pPr>
            <a:r>
              <a:rPr lang="en"/>
              <a:t>Interspaces:</a:t>
            </a:r>
            <a:endParaRPr/>
          </a:p>
          <a:p>
            <a:pPr marL="0" lvl="0" indent="0" algn="l" rtl="0">
              <a:spcBef>
                <a:spcPts val="0"/>
              </a:spcBef>
              <a:spcAft>
                <a:spcPts val="0"/>
              </a:spcAft>
              <a:buNone/>
            </a:pPr>
            <a:r>
              <a:rPr lang="en" u="sng">
                <a:solidFill>
                  <a:schemeClr val="hlink"/>
                </a:solidFill>
                <a:hlinkClick r:id="rId6"/>
              </a:rPr>
              <a:t>https://doi.org/10.1890/09-0398.1</a:t>
            </a:r>
            <a:endParaRPr/>
          </a:p>
          <a:p>
            <a:pPr marL="0" lvl="0" indent="0" algn="l" rtl="0">
              <a:spcBef>
                <a:spcPts val="0"/>
              </a:spcBef>
              <a:spcAft>
                <a:spcPts val="0"/>
              </a:spcAft>
              <a:buNone/>
            </a:pPr>
            <a:endParaRPr>
              <a:solidFill>
                <a:schemeClr val="dk1"/>
              </a:solidFill>
            </a:endParaRPr>
          </a:p>
          <a:p>
            <a:pPr marL="457200" lvl="0" indent="-298450" algn="l" rtl="0">
              <a:spcBef>
                <a:spcPts val="0"/>
              </a:spcBef>
              <a:spcAft>
                <a:spcPts val="0"/>
              </a:spcAft>
              <a:buClr>
                <a:schemeClr val="dk1"/>
              </a:buClr>
              <a:buSzPts val="1100"/>
              <a:buAutoNum type="arabicPeriod"/>
            </a:pPr>
            <a:r>
              <a:rPr lang="en">
                <a:solidFill>
                  <a:schemeClr val="dk1"/>
                </a:solidFill>
              </a:rPr>
              <a:t>Desert Tortoise diet: </a:t>
            </a:r>
            <a:endParaRPr>
              <a:solidFill>
                <a:schemeClr val="dk1"/>
              </a:solidFill>
            </a:endParaRPr>
          </a:p>
          <a:p>
            <a:pPr marL="0" lvl="0" indent="0" algn="l" rtl="0">
              <a:spcBef>
                <a:spcPts val="0"/>
              </a:spcBef>
              <a:spcAft>
                <a:spcPts val="0"/>
              </a:spcAft>
              <a:buNone/>
            </a:pPr>
            <a:r>
              <a:rPr lang="en">
                <a:solidFill>
                  <a:schemeClr val="hlink"/>
                </a:solidFill>
                <a:uFill>
                  <a:noFill/>
                </a:uFill>
                <a:hlinkClick r:id="rId7"/>
              </a:rPr>
              <a:t>https://doi.org/10.1016/j.jaridenv.2006.09.021</a:t>
            </a: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p:txBody>
      </p:sp>
      <p:sp>
        <p:nvSpPr>
          <p:cNvPr id="188" name="Google Shape;188;g2e5423afa4d_1_5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ecbf7350d9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ecbf7350d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Increased fire frequency can cause harm to the Mojave ecosystem and the surrounding area, the ecosystem is not adapted to the frequency of fires that invasive vegetation causes.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This can negatively affect tourism to National Parks, economically damaging those areas. </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r>
              <a:rPr lang="en">
                <a:solidFill>
                  <a:schemeClr val="dk1"/>
                </a:solidFill>
              </a:rPr>
              <a:t>Fire effects can pose a threat to human health, like with smoke inhalation.</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Information Below----------</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York Fire at Night from Cima Dome</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Credit: NPS Photo / Sierra Willoughby, Public Domain</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Source: </a:t>
            </a:r>
            <a:r>
              <a:rPr lang="en" u="sng">
                <a:solidFill>
                  <a:schemeClr val="hlink"/>
                </a:solidFill>
                <a:hlinkClick r:id="rId3"/>
              </a:rPr>
              <a:t>https://www.nps.gov/media/photo/gallery-item.htm?pg=7575446&amp;id=0199e477-3dfe-454f-b9ac-39d3707453a1&amp;gid=5BF09DBD-B6EB-4EC6-B7D7-38E989EFA22A</a:t>
            </a:r>
            <a:r>
              <a:rPr lang="en">
                <a:solidFill>
                  <a:schemeClr val="dk1"/>
                </a:solidFill>
              </a:rPr>
              <a:t> </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e5423afa4d_8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e5423afa4d_8_1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Our project has two main objectives. First, to analyze trends in post-fire recovery to protect desert tortoise habitat by mapping 20 years of historic burned areas. Second, we seek to identify drivers of fuel load growth with a focus on invasive vegetation to support partners reducing wildfire risk in desert tortoise habitat.</a:t>
            </a: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a:p>
            <a:pPr marL="0" lvl="0" indent="0" algn="l" rtl="0">
              <a:spcBef>
                <a:spcPts val="0"/>
              </a:spcBef>
              <a:spcAft>
                <a:spcPts val="0"/>
              </a:spcAft>
              <a:buClr>
                <a:schemeClr val="dk1"/>
              </a:buClr>
              <a:buSzPts val="1100"/>
              <a:buFont typeface="Arial"/>
              <a:buNone/>
            </a:pPr>
            <a:endParaRPr/>
          </a:p>
          <a:p>
            <a:pPr marL="0" marR="0" lvl="0" indent="0" algn="l" rtl="0">
              <a:lnSpc>
                <a:spcPct val="100000"/>
              </a:lnSpc>
              <a:spcBef>
                <a:spcPts val="0"/>
              </a:spcBef>
              <a:spcAft>
                <a:spcPts val="0"/>
              </a:spcAft>
              <a:buClr>
                <a:schemeClr val="dk1"/>
              </a:buClr>
              <a:buSzPts val="1200"/>
              <a:buFont typeface="Calibri"/>
              <a:buNone/>
            </a:pPr>
            <a:endParaRPr/>
          </a:p>
        </p:txBody>
      </p:sp>
      <p:sp>
        <p:nvSpPr>
          <p:cNvPr id="205" name="Google Shape;205;g2e5423afa4d_8_1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e5423afa4d_8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g2e5423afa4d_8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As for our study area, we aimed to cover the habitat range of the Desert Tortoise. This included BLM, Forest Service, and SNDO land across southern Nevada and the surrounding Mojave Desert. The area has a high density of Cheatgrass and Red Brome and has been subject to increased fires, making it the right place to focus on.</a:t>
            </a:r>
            <a:endParaRPr/>
          </a:p>
          <a:p>
            <a:pPr marL="0" lvl="0" indent="0" algn="l" rtl="0">
              <a:spcBef>
                <a:spcPts val="0"/>
              </a:spcBef>
              <a:spcAft>
                <a:spcPts val="0"/>
              </a:spcAft>
              <a:buNone/>
            </a:pPr>
            <a:endParaRPr/>
          </a:p>
          <a:p>
            <a:pPr marL="0" lvl="0" indent="0" algn="l" rtl="0">
              <a:spcBef>
                <a:spcPts val="0"/>
              </a:spcBef>
              <a:spcAft>
                <a:spcPts val="0"/>
              </a:spcAft>
              <a:buNone/>
            </a:pPr>
            <a:r>
              <a:rPr lang="en"/>
              <a:t>----------Image Information Below----------</a:t>
            </a:r>
            <a:endParaRPr/>
          </a:p>
          <a:p>
            <a:pPr marL="0" lvl="0" indent="0" algn="l" rtl="0">
              <a:spcBef>
                <a:spcPts val="0"/>
              </a:spcBef>
              <a:spcAft>
                <a:spcPts val="0"/>
              </a:spcAft>
              <a:buNone/>
            </a:pPr>
            <a:r>
              <a:rPr lang="en"/>
              <a:t>Maps</a:t>
            </a:r>
            <a:endParaRPr/>
          </a:p>
          <a:p>
            <a:pPr marL="0" lvl="0" indent="0" algn="l" rtl="0">
              <a:spcBef>
                <a:spcPts val="0"/>
              </a:spcBef>
              <a:spcAft>
                <a:spcPts val="0"/>
              </a:spcAft>
              <a:buNone/>
            </a:pPr>
            <a:r>
              <a:rPr lang="en"/>
              <a:t>Map Credit: National Geographic Society, i-cubed</a:t>
            </a:r>
            <a:endParaRPr>
              <a:solidFill>
                <a:schemeClr val="dk1"/>
              </a:solidFill>
            </a:endParaRPr>
          </a:p>
          <a:p>
            <a:pPr marL="0" lvl="0" indent="0" algn="l" rtl="0">
              <a:spcBef>
                <a:spcPts val="0"/>
              </a:spcBef>
              <a:spcAft>
                <a:spcPts val="0"/>
              </a:spcAft>
              <a:buClr>
                <a:schemeClr val="dk1"/>
              </a:buClr>
              <a:buSzPts val="1200"/>
              <a:buFont typeface="Calibri"/>
              <a:buNone/>
            </a:pPr>
            <a:endParaRPr/>
          </a:p>
        </p:txBody>
      </p:sp>
      <p:sp>
        <p:nvSpPr>
          <p:cNvPr id="217" name="Google Shape;217;g2e5423afa4d_8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8</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e5423afa4d_8_1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e5423afa4d_8_1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a:t>For our project, we acquired data from Landsat 5 TM (2004-2013), Landsat 8 OLI (2013-2024), along with Terra MODIS for our pre- and post-fire analyses. Through the use of these satellites, we were able to cover the entire study area and study period. Additionally, we will be using Aqua MODIS to provide climate variables.</a:t>
            </a:r>
            <a:endParaRPr/>
          </a:p>
          <a:p>
            <a:pPr marL="0" lvl="0" indent="0" algn="l" rtl="0">
              <a:spcBef>
                <a:spcPts val="0"/>
              </a:spcBef>
              <a:spcAft>
                <a:spcPts val="0"/>
              </a:spcAft>
              <a:buNone/>
            </a:pPr>
            <a:endParaRPr/>
          </a:p>
          <a:p>
            <a:pPr marL="0" lvl="0" indent="0" algn="l" rtl="0">
              <a:spcBef>
                <a:spcPts val="0"/>
              </a:spcBef>
              <a:spcAft>
                <a:spcPts val="0"/>
              </a:spcAft>
              <a:buNone/>
            </a:pPr>
            <a:r>
              <a:rPr lang="en"/>
              <a:t>----------Image Information Below----------</a:t>
            </a:r>
            <a:endParaRPr/>
          </a:p>
          <a:p>
            <a:pPr marL="0" lvl="0" indent="0" algn="l" rtl="0">
              <a:spcBef>
                <a:spcPts val="0"/>
              </a:spcBef>
              <a:spcAft>
                <a:spcPts val="0"/>
              </a:spcAft>
              <a:buNone/>
            </a:pPr>
            <a:r>
              <a:rPr lang="en"/>
              <a:t>Terra</a:t>
            </a:r>
            <a:endParaRPr/>
          </a:p>
          <a:p>
            <a:pPr marL="0" lvl="0" indent="0" algn="l" rtl="0">
              <a:spcBef>
                <a:spcPts val="0"/>
              </a:spcBef>
              <a:spcAft>
                <a:spcPts val="0"/>
              </a:spcAft>
              <a:buNone/>
            </a:pPr>
            <a:r>
              <a:rPr lang="en"/>
              <a:t>Image Credit: NASA</a:t>
            </a:r>
            <a:endParaRPr/>
          </a:p>
          <a:p>
            <a:pPr marL="0" lvl="0" indent="0" algn="l" rtl="0">
              <a:spcBef>
                <a:spcPts val="0"/>
              </a:spcBef>
              <a:spcAft>
                <a:spcPts val="0"/>
              </a:spcAft>
              <a:buNone/>
            </a:pPr>
            <a:r>
              <a:rPr lang="en"/>
              <a:t>Image Source: </a:t>
            </a:r>
            <a:r>
              <a:rPr lang="en" u="sng">
                <a:solidFill>
                  <a:schemeClr val="hlink"/>
                </a:solidFill>
                <a:hlinkClick r:id="rId3"/>
              </a:rPr>
              <a:t>Spacecraft Icons - NASA Science</a:t>
            </a:r>
            <a:endParaRPr/>
          </a:p>
          <a:p>
            <a:pPr marL="0" lvl="0" indent="0" algn="l" rtl="0">
              <a:spcBef>
                <a:spcPts val="0"/>
              </a:spcBef>
              <a:spcAft>
                <a:spcPts val="0"/>
              </a:spcAft>
              <a:buNone/>
            </a:pPr>
            <a:endParaRPr/>
          </a:p>
          <a:p>
            <a:pPr marL="0" lvl="0" indent="0" algn="l" rtl="0">
              <a:spcBef>
                <a:spcPts val="0"/>
              </a:spcBef>
              <a:spcAft>
                <a:spcPts val="0"/>
              </a:spcAft>
              <a:buNone/>
            </a:pPr>
            <a:r>
              <a:rPr lang="en"/>
              <a:t>Landsat 5</a:t>
            </a:r>
            <a:endParaRPr/>
          </a:p>
          <a:p>
            <a:pPr marL="0" lvl="0" indent="0" algn="l" rtl="0">
              <a:spcBef>
                <a:spcPts val="0"/>
              </a:spcBef>
              <a:spcAft>
                <a:spcPts val="0"/>
              </a:spcAft>
              <a:buNone/>
            </a:pPr>
            <a:r>
              <a:rPr lang="en"/>
              <a:t>Image Credit: NASA</a:t>
            </a:r>
            <a:endParaRPr/>
          </a:p>
          <a:p>
            <a:pPr marL="0" lvl="0" indent="0" algn="l" rtl="0">
              <a:spcBef>
                <a:spcPts val="0"/>
              </a:spcBef>
              <a:spcAft>
                <a:spcPts val="0"/>
              </a:spcAft>
              <a:buNone/>
            </a:pPr>
            <a:r>
              <a:rPr lang="en"/>
              <a:t>Image Source: </a:t>
            </a:r>
            <a:r>
              <a:rPr lang="en" u="sng">
                <a:solidFill>
                  <a:schemeClr val="hlink"/>
                </a:solidFill>
                <a:hlinkClick r:id="rId4"/>
              </a:rPr>
              <a:t>https://landsat.gsfc.nasa.gov/satellites/landsat-5/</a:t>
            </a:r>
            <a:r>
              <a:rPr lang="en"/>
              <a:t> </a:t>
            </a:r>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Landsat 8</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Credit: NASA</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Source: </a:t>
            </a:r>
            <a:r>
              <a:rPr lang="en" u="sng">
                <a:solidFill>
                  <a:schemeClr val="hlink"/>
                </a:solidFill>
                <a:hlinkClick r:id="rId3"/>
              </a:rPr>
              <a:t>Spacecraft Icons - NASA Science</a:t>
            </a:r>
            <a:endParaRPr>
              <a:solidFill>
                <a:schemeClr val="dk1"/>
              </a:solidFill>
            </a:endParaRPr>
          </a:p>
          <a:p>
            <a:pPr marL="0" lvl="0" indent="0" algn="l" rtl="0">
              <a:spcBef>
                <a:spcPts val="0"/>
              </a:spcBef>
              <a:spcAft>
                <a:spcPts val="0"/>
              </a:spcAft>
              <a:buClr>
                <a:schemeClr val="dk1"/>
              </a:buClr>
              <a:buFont typeface="Arial"/>
              <a:buNone/>
            </a:pP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Aqua</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Credit: NASA</a:t>
            </a:r>
            <a:endParaRPr>
              <a:solidFill>
                <a:schemeClr val="dk1"/>
              </a:solidFill>
            </a:endParaRPr>
          </a:p>
          <a:p>
            <a:pPr marL="0" lvl="0" indent="0" algn="l" rtl="0">
              <a:spcBef>
                <a:spcPts val="0"/>
              </a:spcBef>
              <a:spcAft>
                <a:spcPts val="0"/>
              </a:spcAft>
              <a:buClr>
                <a:schemeClr val="dk1"/>
              </a:buClr>
              <a:buFont typeface="Arial"/>
              <a:buNone/>
            </a:pPr>
            <a:r>
              <a:rPr lang="en">
                <a:solidFill>
                  <a:schemeClr val="dk1"/>
                </a:solidFill>
              </a:rPr>
              <a:t>Image Source:</a:t>
            </a:r>
            <a:r>
              <a:rPr lang="en" u="sng">
                <a:solidFill>
                  <a:schemeClr val="hlink"/>
                </a:solidFill>
                <a:hlinkClick r:id="rId3"/>
              </a:rPr>
              <a:t>Spacecraft Icons - NASA Science</a:t>
            </a:r>
            <a:endParaRPr>
              <a:solidFill>
                <a:schemeClr val="dk1"/>
              </a:solidFill>
            </a:endParaRPr>
          </a:p>
          <a:p>
            <a:pPr marL="0" lvl="0" indent="0" algn="l" rtl="0">
              <a:spcBef>
                <a:spcPts val="0"/>
              </a:spcBef>
              <a:spcAft>
                <a:spcPts val="0"/>
              </a:spcAft>
              <a:buClr>
                <a:schemeClr val="dk1"/>
              </a:buClr>
              <a:buSzPts val="1200"/>
              <a:buFont typeface="Calibri"/>
              <a:buNone/>
            </a:pPr>
            <a:endParaRPr>
              <a:solidFill>
                <a:schemeClr val="dk1"/>
              </a:solidFill>
            </a:endParaRPr>
          </a:p>
        </p:txBody>
      </p:sp>
      <p:sp>
        <p:nvSpPr>
          <p:cNvPr id="236" name="Google Shape;236;g2e5423afa4d_8_1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p:cSld name="Title">
    <p:spTree>
      <p:nvGrpSpPr>
        <p:cNvPr id="1" name="Shape 53"/>
        <p:cNvGrpSpPr/>
        <p:nvPr/>
      </p:nvGrpSpPr>
      <p:grpSpPr>
        <a:xfrm>
          <a:off x="0" y="0"/>
          <a:ext cx="0" cy="0"/>
          <a:chOff x="0" y="0"/>
          <a:chExt cx="0" cy="0"/>
        </a:xfrm>
      </p:grpSpPr>
      <p:sp>
        <p:nvSpPr>
          <p:cNvPr id="54" name="Google Shape;54;p14"/>
          <p:cNvSpPr txBox="1">
            <a:spLocks noGrp="1"/>
          </p:cNvSpPr>
          <p:nvPr>
            <p:ph type="title"/>
          </p:nvPr>
        </p:nvSpPr>
        <p:spPr>
          <a:xfrm>
            <a:off x="6379769" y="1282064"/>
            <a:ext cx="5545531" cy="1991533"/>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2700"/>
              <a:buNone/>
              <a:defRPr sz="3600">
                <a:solidFill>
                  <a:srgbClr val="C13E2D"/>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55" name="Google Shape;55;p14"/>
          <p:cNvSpPr txBox="1">
            <a:spLocks noGrp="1"/>
          </p:cNvSpPr>
          <p:nvPr>
            <p:ph type="body" idx="1"/>
          </p:nvPr>
        </p:nvSpPr>
        <p:spPr>
          <a:xfrm>
            <a:off x="6379769" y="3358733"/>
            <a:ext cx="5545531" cy="512040"/>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2100"/>
              <a:buNone/>
              <a:defRPr>
                <a:solidFill>
                  <a:srgbClr val="C13E2D"/>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grpSp>
        <p:nvGrpSpPr>
          <p:cNvPr id="56" name="Google Shape;56;p14"/>
          <p:cNvGrpSpPr/>
          <p:nvPr/>
        </p:nvGrpSpPr>
        <p:grpSpPr>
          <a:xfrm>
            <a:off x="9322545" y="381672"/>
            <a:ext cx="2609015" cy="741585"/>
            <a:chOff x="9147470" y="238125"/>
            <a:chExt cx="2609014" cy="741586"/>
          </a:xfrm>
        </p:grpSpPr>
        <p:pic>
          <p:nvPicPr>
            <p:cNvPr id="57" name="Google Shape;57;p14"/>
            <p:cNvPicPr preferRelativeResize="0"/>
            <p:nvPr/>
          </p:nvPicPr>
          <p:blipFill rotWithShape="1">
            <a:blip r:embed="rId2">
              <a:alphaModFix/>
            </a:blip>
            <a:srcRect/>
            <a:stretch/>
          </p:blipFill>
          <p:spPr>
            <a:xfrm>
              <a:off x="10885876" y="238125"/>
              <a:ext cx="870608" cy="741586"/>
            </a:xfrm>
            <a:prstGeom prst="rect">
              <a:avLst/>
            </a:prstGeom>
            <a:noFill/>
            <a:ln>
              <a:noFill/>
            </a:ln>
          </p:spPr>
        </p:pic>
        <p:sp>
          <p:nvSpPr>
            <p:cNvPr id="58" name="Google Shape;58;p14"/>
            <p:cNvSpPr txBox="1"/>
            <p:nvPr/>
          </p:nvSpPr>
          <p:spPr>
            <a:xfrm>
              <a:off x="9147470" y="433495"/>
              <a:ext cx="1640135" cy="350116"/>
            </a:xfrm>
            <a:prstGeom prst="rect">
              <a:avLst/>
            </a:prstGeom>
            <a:noFill/>
            <a:ln>
              <a:noFill/>
            </a:ln>
          </p:spPr>
          <p:txBody>
            <a:bodyPr spcFirstLastPara="1" wrap="square" lIns="68575" tIns="34275" rIns="68575" bIns="34275" anchor="t" anchorCtr="0">
              <a:noAutofit/>
            </a:bodyPr>
            <a:lstStyle/>
            <a:p>
              <a:pPr marL="0" marR="0" lvl="0" indent="0" algn="r" rtl="0">
                <a:spcBef>
                  <a:spcPts val="0"/>
                </a:spcBef>
                <a:spcAft>
                  <a:spcPts val="0"/>
                </a:spcAft>
                <a:buNone/>
              </a:pPr>
              <a:r>
                <a:rPr lang="en" sz="800" b="1" i="0" u="none" strike="noStrike" cap="none">
                  <a:solidFill>
                    <a:schemeClr val="dk1"/>
                  </a:solidFill>
                  <a:latin typeface="Arial"/>
                  <a:ea typeface="Arial"/>
                  <a:cs typeface="Arial"/>
                  <a:sym typeface="Arial"/>
                </a:rPr>
                <a:t>National Aeronautics and Space Administration</a:t>
              </a:r>
              <a:endParaRPr sz="800" b="1" i="0" u="none" strike="noStrike" cap="none">
                <a:solidFill>
                  <a:schemeClr val="dk1"/>
                </a:solidFill>
                <a:latin typeface="Arial"/>
                <a:ea typeface="Arial"/>
                <a:cs typeface="Arial"/>
                <a:sym typeface="Arial"/>
              </a:endParaRPr>
            </a:p>
          </p:txBody>
        </p:sp>
        <p:cxnSp>
          <p:nvCxnSpPr>
            <p:cNvPr id="59" name="Google Shape;59;p14"/>
            <p:cNvCxnSpPr/>
            <p:nvPr/>
          </p:nvCxnSpPr>
          <p:spPr>
            <a:xfrm>
              <a:off x="10835976" y="292062"/>
              <a:ext cx="0" cy="622338"/>
            </a:xfrm>
            <a:prstGeom prst="straightConnector1">
              <a:avLst/>
            </a:prstGeom>
            <a:noFill/>
            <a:ln w="12700" cap="flat" cmpd="sng">
              <a:solidFill>
                <a:schemeClr val="dk1"/>
              </a:solidFill>
              <a:prstDash val="solid"/>
              <a:miter lim="800000"/>
              <a:headEnd type="none" w="sm" len="sm"/>
              <a:tailEnd type="none" w="sm" len="sm"/>
            </a:ln>
          </p:spPr>
        </p:cxnSp>
      </p:grpSp>
      <p:cxnSp>
        <p:nvCxnSpPr>
          <p:cNvPr id="60" name="Google Shape;60;p14"/>
          <p:cNvCxnSpPr/>
          <p:nvPr/>
        </p:nvCxnSpPr>
        <p:spPr>
          <a:xfrm>
            <a:off x="6350873" y="4053075"/>
            <a:ext cx="5574427" cy="0"/>
          </a:xfrm>
          <a:prstGeom prst="straightConnector1">
            <a:avLst/>
          </a:prstGeom>
          <a:noFill/>
          <a:ln w="9525" cap="flat" cmpd="sng">
            <a:solidFill>
              <a:srgbClr val="C13E2D"/>
            </a:solidFill>
            <a:prstDash val="solid"/>
            <a:miter lim="800000"/>
            <a:headEnd type="none" w="sm" len="sm"/>
            <a:tailEnd type="none" w="sm" len="sm"/>
          </a:ln>
        </p:spPr>
      </p:cxnSp>
      <p:sp>
        <p:nvSpPr>
          <p:cNvPr id="61" name="Google Shape;61;p14"/>
          <p:cNvSpPr txBox="1">
            <a:spLocks noGrp="1"/>
          </p:cNvSpPr>
          <p:nvPr>
            <p:ph type="body" idx="2"/>
          </p:nvPr>
        </p:nvSpPr>
        <p:spPr>
          <a:xfrm>
            <a:off x="6350873" y="4240201"/>
            <a:ext cx="2595384" cy="51206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700"/>
              <a:buNone/>
              <a:defRPr sz="2267"/>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2" name="Google Shape;62;p14"/>
          <p:cNvSpPr txBox="1">
            <a:spLocks noGrp="1"/>
          </p:cNvSpPr>
          <p:nvPr>
            <p:ph type="body" idx="3"/>
          </p:nvPr>
        </p:nvSpPr>
        <p:spPr>
          <a:xfrm>
            <a:off x="6350873" y="4752265"/>
            <a:ext cx="2595384" cy="51206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700"/>
              <a:buNone/>
              <a:defRPr sz="2267"/>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3" name="Google Shape;63;p14"/>
          <p:cNvSpPr txBox="1">
            <a:spLocks noGrp="1"/>
          </p:cNvSpPr>
          <p:nvPr>
            <p:ph type="body" idx="4"/>
          </p:nvPr>
        </p:nvSpPr>
        <p:spPr>
          <a:xfrm>
            <a:off x="6350873" y="5258712"/>
            <a:ext cx="2595384" cy="51206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700"/>
              <a:buNone/>
              <a:defRPr sz="2267"/>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4" name="Google Shape;64;p14"/>
          <p:cNvSpPr txBox="1">
            <a:spLocks noGrp="1"/>
          </p:cNvSpPr>
          <p:nvPr>
            <p:ph type="body" idx="5"/>
          </p:nvPr>
        </p:nvSpPr>
        <p:spPr>
          <a:xfrm>
            <a:off x="9322545" y="4240201"/>
            <a:ext cx="2595385" cy="51206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700"/>
              <a:buNone/>
              <a:defRPr sz="2267"/>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5" name="Google Shape;65;p14"/>
          <p:cNvSpPr txBox="1">
            <a:spLocks noGrp="1"/>
          </p:cNvSpPr>
          <p:nvPr>
            <p:ph type="body" idx="6"/>
          </p:nvPr>
        </p:nvSpPr>
        <p:spPr>
          <a:xfrm>
            <a:off x="9322545" y="4752265"/>
            <a:ext cx="2595385" cy="51206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700"/>
              <a:buNone/>
              <a:defRPr sz="2267"/>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6" name="Google Shape;66;p14"/>
          <p:cNvSpPr txBox="1">
            <a:spLocks noGrp="1"/>
          </p:cNvSpPr>
          <p:nvPr>
            <p:ph type="body" idx="7"/>
          </p:nvPr>
        </p:nvSpPr>
        <p:spPr>
          <a:xfrm>
            <a:off x="9322545" y="5258712"/>
            <a:ext cx="2595385" cy="512064"/>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700"/>
              <a:buNone/>
              <a:defRPr sz="2267"/>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67" name="Google Shape;67;p14"/>
          <p:cNvSpPr/>
          <p:nvPr userDrawn="1"/>
        </p:nvSpPr>
        <p:spPr>
          <a:xfrm>
            <a:off x="-1" y="-15871"/>
            <a:ext cx="5972176" cy="6887717"/>
          </a:xfrm>
          <a:prstGeom prst="rect">
            <a:avLst/>
          </a:prstGeom>
          <a:blipFill rotWithShape="1">
            <a:blip r:embed="rId3"/>
            <a:stretch>
              <a:fillRect/>
            </a:stretch>
          </a:blipFill>
          <a:ln>
            <a:noFill/>
          </a:ln>
          <a:effectLst>
            <a:outerShdw blurRad="50800" dist="38100" algn="l" rotWithShape="0">
              <a:srgbClr val="000000">
                <a:alpha val="400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Garamond"/>
              <a:ea typeface="Garamond"/>
              <a:cs typeface="Garamond"/>
              <a:sym typeface="Garamond"/>
            </a:endParaRPr>
          </a:p>
        </p:txBody>
      </p:sp>
      <p:sp>
        <p:nvSpPr>
          <p:cNvPr id="68" name="Google Shape;68;p14"/>
          <p:cNvSpPr/>
          <p:nvPr/>
        </p:nvSpPr>
        <p:spPr>
          <a:xfrm>
            <a:off x="216921" y="5792417"/>
            <a:ext cx="984624" cy="984624"/>
          </a:xfrm>
          <a:prstGeom prst="ellipse">
            <a:avLst/>
          </a:prstGeom>
          <a:solidFill>
            <a:srgbClr val="C13E2D"/>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Garamond"/>
              <a:ea typeface="Garamond"/>
              <a:cs typeface="Garamond"/>
              <a:sym typeface="Garamond"/>
            </a:endParaRPr>
          </a:p>
        </p:txBody>
      </p:sp>
      <p:grpSp>
        <p:nvGrpSpPr>
          <p:cNvPr id="69" name="Google Shape;69;p14"/>
          <p:cNvGrpSpPr/>
          <p:nvPr/>
        </p:nvGrpSpPr>
        <p:grpSpPr>
          <a:xfrm>
            <a:off x="-59779" y="5848351"/>
            <a:ext cx="12438744" cy="870324"/>
            <a:chOff x="-59779" y="5848350"/>
            <a:chExt cx="12438744" cy="870324"/>
          </a:xfrm>
        </p:grpSpPr>
        <p:sp>
          <p:nvSpPr>
            <p:cNvPr id="70" name="Google Shape;70;p14"/>
            <p:cNvSpPr/>
            <p:nvPr/>
          </p:nvSpPr>
          <p:spPr>
            <a:xfrm>
              <a:off x="-59779" y="6094782"/>
              <a:ext cx="12438744" cy="510818"/>
            </a:xfrm>
            <a:prstGeom prst="rect">
              <a:avLst/>
            </a:prstGeom>
            <a:solidFill>
              <a:srgbClr val="C13E2D"/>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Garamond"/>
                <a:ea typeface="Garamond"/>
                <a:cs typeface="Garamond"/>
                <a:sym typeface="Garamond"/>
              </a:endParaRPr>
            </a:p>
          </p:txBody>
        </p:sp>
        <p:grpSp>
          <p:nvGrpSpPr>
            <p:cNvPr id="71" name="Google Shape;71;p14"/>
            <p:cNvGrpSpPr/>
            <p:nvPr/>
          </p:nvGrpSpPr>
          <p:grpSpPr>
            <a:xfrm>
              <a:off x="274071" y="5848350"/>
              <a:ext cx="870324" cy="870324"/>
              <a:chOff x="274071" y="5848350"/>
              <a:chExt cx="870324" cy="870324"/>
            </a:xfrm>
          </p:grpSpPr>
          <p:sp>
            <p:nvSpPr>
              <p:cNvPr id="72" name="Google Shape;72;p14"/>
              <p:cNvSpPr/>
              <p:nvPr/>
            </p:nvSpPr>
            <p:spPr>
              <a:xfrm>
                <a:off x="274071" y="5848350"/>
                <a:ext cx="870324" cy="870324"/>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Garamond"/>
                  <a:ea typeface="Garamond"/>
                  <a:cs typeface="Garamond"/>
                  <a:sym typeface="Garamond"/>
                </a:endParaRPr>
              </a:p>
            </p:txBody>
          </p:sp>
          <p:pic>
            <p:nvPicPr>
              <p:cNvPr id="73" name="Google Shape;73;p14" descr="A picture containing text, sign, device, meter&#10;&#10;Description automatically generated"/>
              <p:cNvPicPr preferRelativeResize="0"/>
              <p:nvPr/>
            </p:nvPicPr>
            <p:blipFill rotWithShape="1">
              <a:blip r:embed="rId4">
                <a:alphaModFix/>
              </a:blip>
              <a:srcRect/>
              <a:stretch/>
            </p:blipFill>
            <p:spPr>
              <a:xfrm>
                <a:off x="339211" y="5908429"/>
                <a:ext cx="751158" cy="759845"/>
              </a:xfrm>
              <a:prstGeom prst="rect">
                <a:avLst/>
              </a:prstGeom>
              <a:noFill/>
              <a:ln>
                <a:noFill/>
              </a:ln>
            </p:spPr>
          </p:pic>
        </p:grpSp>
        <p:grpSp>
          <p:nvGrpSpPr>
            <p:cNvPr id="74" name="Google Shape;74;p14"/>
            <p:cNvGrpSpPr/>
            <p:nvPr/>
          </p:nvGrpSpPr>
          <p:grpSpPr>
            <a:xfrm>
              <a:off x="11084866" y="5868349"/>
              <a:ext cx="833063" cy="833063"/>
              <a:chOff x="11084866" y="5868349"/>
              <a:chExt cx="833063" cy="833063"/>
            </a:xfrm>
          </p:grpSpPr>
          <p:sp>
            <p:nvSpPr>
              <p:cNvPr id="75" name="Google Shape;75;p14"/>
              <p:cNvSpPr/>
              <p:nvPr/>
            </p:nvSpPr>
            <p:spPr>
              <a:xfrm>
                <a:off x="11084866" y="5868349"/>
                <a:ext cx="833063" cy="833063"/>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b="0" i="0" u="none" strike="noStrike" cap="none">
                  <a:solidFill>
                    <a:schemeClr val="lt1"/>
                  </a:solidFill>
                  <a:latin typeface="Garamond"/>
                  <a:ea typeface="Garamond"/>
                  <a:cs typeface="Garamond"/>
                  <a:sym typeface="Garamond"/>
                </a:endParaRPr>
              </a:p>
            </p:txBody>
          </p:sp>
          <p:pic>
            <p:nvPicPr>
              <p:cNvPr id="76" name="Google Shape;76;p14"/>
              <p:cNvPicPr preferRelativeResize="0"/>
              <p:nvPr/>
            </p:nvPicPr>
            <p:blipFill rotWithShape="1">
              <a:blip r:embed="rId5">
                <a:alphaModFix/>
              </a:blip>
              <a:srcRect/>
              <a:stretch/>
            </p:blipFill>
            <p:spPr>
              <a:xfrm>
                <a:off x="11144709" y="5920240"/>
                <a:ext cx="721056" cy="720594"/>
              </a:xfrm>
              <a:prstGeom prst="rect">
                <a:avLst/>
              </a:prstGeom>
              <a:noFill/>
              <a:ln>
                <a:noFill/>
              </a:ln>
            </p:spPr>
          </p:pic>
        </p:grpSp>
      </p:grpSp>
      <p:sp>
        <p:nvSpPr>
          <p:cNvPr id="77" name="Google Shape;77;p14"/>
          <p:cNvSpPr txBox="1">
            <a:spLocks noGrp="1"/>
          </p:cNvSpPr>
          <p:nvPr>
            <p:ph type="body" idx="8"/>
          </p:nvPr>
        </p:nvSpPr>
        <p:spPr>
          <a:xfrm>
            <a:off x="1257186" y="6094781"/>
            <a:ext cx="4308249" cy="510819"/>
          </a:xfrm>
          <a:prstGeom prst="rect">
            <a:avLst/>
          </a:prstGeom>
          <a:noFill/>
          <a:ln>
            <a:noFill/>
          </a:ln>
        </p:spPr>
        <p:txBody>
          <a:bodyPr spcFirstLastPara="1" wrap="square" lIns="68575" tIns="34275" rIns="68575" bIns="34275" anchor="ctr" anchorCtr="0">
            <a:noAutofit/>
          </a:bodyPr>
          <a:lstStyle>
            <a:lvl1pPr marL="609585" lvl="0" indent="-304792" algn="l">
              <a:lnSpc>
                <a:spcPct val="90000"/>
              </a:lnSpc>
              <a:spcBef>
                <a:spcPts val="1067"/>
              </a:spcBef>
              <a:spcAft>
                <a:spcPts val="0"/>
              </a:spcAft>
              <a:buSzPts val="1700"/>
              <a:buNone/>
              <a:defRPr sz="2267" b="1">
                <a:solidFill>
                  <a:schemeClr val="lt1"/>
                </a:solidFill>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3508661123"/>
      </p:ext>
    </p:extLst>
  </p:cSld>
  <p:clrMapOvr>
    <a:masterClrMapping/>
  </p:clrMapOvr>
  <p:extLst>
    <p:ext uri="{DCECCB84-F9BA-43D5-87BE-67443E8EF086}">
      <p15:sldGuideLst xmlns:p15="http://schemas.microsoft.com/office/powerpoint/2012/main">
        <p15:guide id="1" orient="horz" pos="2772">
          <p15:clr>
            <a:srgbClr val="FBAE40"/>
          </p15:clr>
        </p15:guide>
        <p15:guide id="2" orient="horz" pos="3168">
          <p15:clr>
            <a:srgbClr val="FBAE40"/>
          </p15:clr>
        </p15:guide>
        <p15:guide id="3" pos="563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emplate 3">
  <p:cSld name="Template 3">
    <p:spTree>
      <p:nvGrpSpPr>
        <p:cNvPr id="1" name="Shape 79"/>
        <p:cNvGrpSpPr/>
        <p:nvPr/>
      </p:nvGrpSpPr>
      <p:grpSpPr>
        <a:xfrm>
          <a:off x="0" y="0"/>
          <a:ext cx="0" cy="0"/>
          <a:chOff x="0" y="0"/>
          <a:chExt cx="0" cy="0"/>
        </a:xfrm>
      </p:grpSpPr>
      <p:sp>
        <p:nvSpPr>
          <p:cNvPr id="80" name="Google Shape;80;p15"/>
          <p:cNvSpPr/>
          <p:nvPr/>
        </p:nvSpPr>
        <p:spPr>
          <a:xfrm>
            <a:off x="0" y="-17531"/>
            <a:ext cx="12192000" cy="855732"/>
          </a:xfrm>
          <a:prstGeom prst="rect">
            <a:avLst/>
          </a:prstGeom>
          <a:solidFill>
            <a:schemeClr val="lt1"/>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81" name="Google Shape;81;p15"/>
          <p:cNvSpPr txBox="1">
            <a:spLocks noGrp="1"/>
          </p:cNvSpPr>
          <p:nvPr>
            <p:ph type="title"/>
          </p:nvPr>
        </p:nvSpPr>
        <p:spPr>
          <a:xfrm>
            <a:off x="2" y="256269"/>
            <a:ext cx="12239625" cy="825844"/>
          </a:xfrm>
          <a:prstGeom prst="rect">
            <a:avLst/>
          </a:prstGeom>
          <a:solidFill>
            <a:srgbClr val="C13E2D"/>
          </a:solidFill>
          <a:ln>
            <a:noFill/>
          </a:ln>
          <a:effectLst>
            <a:outerShdw blurRad="50800" dist="38100" dir="5400000" algn="t" rotWithShape="0">
              <a:srgbClr val="000000">
                <a:alpha val="40000"/>
              </a:srgbClr>
            </a:outerShdw>
          </a:effectLst>
        </p:spPr>
        <p:txBody>
          <a:bodyPr spcFirstLastPara="1" wrap="square" lIns="68575" tIns="34275" rIns="68575" bIns="34275" anchor="ctr" anchorCtr="0">
            <a:normAutofit/>
          </a:bodyPr>
          <a:lstStyle>
            <a:lvl1pPr lvl="0" algn="l">
              <a:lnSpc>
                <a:spcPct val="90000"/>
              </a:lnSpc>
              <a:spcBef>
                <a:spcPts val="0"/>
              </a:spcBef>
              <a:spcAft>
                <a:spcPts val="0"/>
              </a:spcAft>
              <a:buSzPts val="3300"/>
              <a:buNone/>
              <a:defRPr sz="4400">
                <a:solidFill>
                  <a:schemeClr val="lt1"/>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82" name="Google Shape;82;p15"/>
          <p:cNvSpPr txBox="1">
            <a:spLocks noGrp="1"/>
          </p:cNvSpPr>
          <p:nvPr>
            <p:ph type="body" idx="1"/>
          </p:nvPr>
        </p:nvSpPr>
        <p:spPr>
          <a:xfrm>
            <a:off x="506897" y="1295400"/>
            <a:ext cx="11179175" cy="50180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400"/>
              <a:buNone/>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1387317254"/>
      </p:ext>
    </p:extLst>
  </p:cSld>
  <p:clrMapOvr>
    <a:masterClrMapping/>
  </p:clrMapOvr>
  <p:extLst>
    <p:ext uri="{DCECCB84-F9BA-43D5-87BE-67443E8EF086}">
      <p15:sldGuideLst xmlns:p15="http://schemas.microsoft.com/office/powerpoint/2012/main">
        <p15:guide id="1" orient="horz" pos="39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mplate 5">
  <p:cSld name="Template 5">
    <p:spTree>
      <p:nvGrpSpPr>
        <p:cNvPr id="1" name="Shape 83"/>
        <p:cNvGrpSpPr/>
        <p:nvPr/>
      </p:nvGrpSpPr>
      <p:grpSpPr>
        <a:xfrm>
          <a:off x="0" y="0"/>
          <a:ext cx="0" cy="0"/>
          <a:chOff x="0" y="0"/>
          <a:chExt cx="0" cy="0"/>
        </a:xfrm>
      </p:grpSpPr>
      <p:sp>
        <p:nvSpPr>
          <p:cNvPr id="84" name="Google Shape;84;p16"/>
          <p:cNvSpPr txBox="1">
            <a:spLocks noGrp="1"/>
          </p:cNvSpPr>
          <p:nvPr>
            <p:ph type="title"/>
          </p:nvPr>
        </p:nvSpPr>
        <p:spPr>
          <a:xfrm>
            <a:off x="506895" y="329681"/>
            <a:ext cx="11179175" cy="69046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SzPts val="3300"/>
              <a:buNone/>
              <a:defRPr sz="4400">
                <a:solidFill>
                  <a:srgbClr val="C13E2D"/>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pic>
        <p:nvPicPr>
          <p:cNvPr id="85" name="Google Shape;85;p16" descr="A black and white logo&#10;&#10;Description automatically generated with low confidence"/>
          <p:cNvPicPr preferRelativeResize="0"/>
          <p:nvPr/>
        </p:nvPicPr>
        <p:blipFill rotWithShape="1">
          <a:blip r:embed="rId2">
            <a:alphaModFix/>
          </a:blip>
          <a:srcRect/>
          <a:stretch/>
        </p:blipFill>
        <p:spPr>
          <a:xfrm>
            <a:off x="11166707" y="6075534"/>
            <a:ext cx="567983" cy="567983"/>
          </a:xfrm>
          <a:prstGeom prst="rect">
            <a:avLst/>
          </a:prstGeom>
          <a:noFill/>
          <a:ln>
            <a:noFill/>
          </a:ln>
        </p:spPr>
      </p:pic>
      <p:sp>
        <p:nvSpPr>
          <p:cNvPr id="86" name="Google Shape;86;p16"/>
          <p:cNvSpPr txBox="1">
            <a:spLocks noGrp="1"/>
          </p:cNvSpPr>
          <p:nvPr>
            <p:ph type="body" idx="1"/>
          </p:nvPr>
        </p:nvSpPr>
        <p:spPr>
          <a:xfrm>
            <a:off x="506897" y="1295400"/>
            <a:ext cx="11179175" cy="50180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400"/>
              <a:buNone/>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87" name="Google Shape;87;p16"/>
          <p:cNvSpPr/>
          <p:nvPr/>
        </p:nvSpPr>
        <p:spPr>
          <a:xfrm>
            <a:off x="-25398" y="66676"/>
            <a:ext cx="529521" cy="1228725"/>
          </a:xfrm>
          <a:custGeom>
            <a:avLst/>
            <a:gdLst/>
            <a:ahLst/>
            <a:cxnLst/>
            <a:rect l="l" t="t" r="r" b="b"/>
            <a:pathLst>
              <a:path w="529521" h="1228725" extrusionOk="0">
                <a:moveTo>
                  <a:pt x="25047" y="0"/>
                </a:moveTo>
                <a:lnTo>
                  <a:pt x="529521" y="252237"/>
                </a:lnTo>
                <a:lnTo>
                  <a:pt x="529521" y="976489"/>
                </a:lnTo>
                <a:lnTo>
                  <a:pt x="25047" y="1228725"/>
                </a:lnTo>
                <a:lnTo>
                  <a:pt x="0" y="1216202"/>
                </a:lnTo>
                <a:lnTo>
                  <a:pt x="0" y="12524"/>
                </a:lnTo>
                <a:lnTo>
                  <a:pt x="25047" y="0"/>
                </a:lnTo>
                <a:close/>
              </a:path>
            </a:pathLst>
          </a:custGeom>
          <a:solidFill>
            <a:srgbClr val="C13E2D"/>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rgbClr val="C13E2D"/>
              </a:solidFill>
              <a:latin typeface="Garamond"/>
              <a:ea typeface="Garamond"/>
              <a:cs typeface="Garamond"/>
              <a:sym typeface="Garamond"/>
            </a:endParaRPr>
          </a:p>
        </p:txBody>
      </p:sp>
    </p:spTree>
    <p:extLst>
      <p:ext uri="{BB962C8B-B14F-4D97-AF65-F5344CB8AC3E}">
        <p14:creationId xmlns:p14="http://schemas.microsoft.com/office/powerpoint/2010/main" val="1430038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emplate 1">
  <p:cSld name="Template 1">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506895" y="329681"/>
            <a:ext cx="11179175" cy="69046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SzPts val="3300"/>
              <a:buNone/>
              <a:defRPr sz="4400">
                <a:solidFill>
                  <a:srgbClr val="C13E2D"/>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90" name="Google Shape;90;p17"/>
          <p:cNvSpPr txBox="1">
            <a:spLocks noGrp="1"/>
          </p:cNvSpPr>
          <p:nvPr>
            <p:ph type="body" idx="1"/>
          </p:nvPr>
        </p:nvSpPr>
        <p:spPr>
          <a:xfrm>
            <a:off x="506897" y="1295400"/>
            <a:ext cx="11179175" cy="50180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400"/>
              <a:buNone/>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757016241"/>
      </p:ext>
    </p:extLst>
  </p:cSld>
  <p:clrMapOvr>
    <a:masterClrMapping/>
  </p:clrMapOvr>
  <p:extLst>
    <p:ext uri="{DCECCB84-F9BA-43D5-87BE-67443E8EF086}">
      <p15:sldGuideLst xmlns:p15="http://schemas.microsoft.com/office/powerpoint/2012/main">
        <p15:guide id="1" orient="horz" pos="612">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cknowledgments">
  <p:cSld name="Acknowledgments">
    <p:spTree>
      <p:nvGrpSpPr>
        <p:cNvPr id="1" name="Shape 91"/>
        <p:cNvGrpSpPr/>
        <p:nvPr/>
      </p:nvGrpSpPr>
      <p:grpSpPr>
        <a:xfrm>
          <a:off x="0" y="0"/>
          <a:ext cx="0" cy="0"/>
          <a:chOff x="0" y="0"/>
          <a:chExt cx="0" cy="0"/>
        </a:xfrm>
      </p:grpSpPr>
      <p:sp>
        <p:nvSpPr>
          <p:cNvPr id="92" name="Google Shape;92;p18"/>
          <p:cNvSpPr/>
          <p:nvPr/>
        </p:nvSpPr>
        <p:spPr>
          <a:xfrm rot="5400000">
            <a:off x="8604115" y="2281136"/>
            <a:ext cx="5632315" cy="1070043"/>
          </a:xfrm>
          <a:prstGeom prst="homePlate">
            <a:avLst>
              <a:gd name="adj" fmla="val 50000"/>
            </a:avLst>
          </a:prstGeom>
          <a:solidFill>
            <a:srgbClr val="C13E2D"/>
          </a:solidFill>
          <a:ln>
            <a:noFill/>
          </a:ln>
          <a:effectLst>
            <a:outerShdw blurRad="50800" dist="38100" dir="2700000" algn="tl" rotWithShape="0">
              <a:srgbClr val="000000">
                <a:alpha val="400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pic>
        <p:nvPicPr>
          <p:cNvPr id="93" name="Google Shape;93;p18" descr="A picture containing text, sign, device, meter&#10;&#10;Description automatically generated"/>
          <p:cNvPicPr preferRelativeResize="0"/>
          <p:nvPr/>
        </p:nvPicPr>
        <p:blipFill rotWithShape="1">
          <a:blip r:embed="rId2">
            <a:alphaModFix/>
          </a:blip>
          <a:srcRect/>
          <a:stretch/>
        </p:blipFill>
        <p:spPr>
          <a:xfrm>
            <a:off x="11059844" y="5842431"/>
            <a:ext cx="751157" cy="759845"/>
          </a:xfrm>
          <a:prstGeom prst="rect">
            <a:avLst/>
          </a:prstGeom>
          <a:noFill/>
          <a:ln>
            <a:noFill/>
          </a:ln>
        </p:spPr>
      </p:pic>
      <p:pic>
        <p:nvPicPr>
          <p:cNvPr id="94" name="Google Shape;94;p18"/>
          <p:cNvPicPr preferRelativeResize="0"/>
          <p:nvPr/>
        </p:nvPicPr>
        <p:blipFill rotWithShape="1">
          <a:blip r:embed="rId3">
            <a:alphaModFix/>
          </a:blip>
          <a:srcRect/>
          <a:stretch/>
        </p:blipFill>
        <p:spPr>
          <a:xfrm>
            <a:off x="11025643" y="255725"/>
            <a:ext cx="764423" cy="764423"/>
          </a:xfrm>
          <a:prstGeom prst="rect">
            <a:avLst/>
          </a:prstGeom>
          <a:noFill/>
          <a:ln>
            <a:noFill/>
          </a:ln>
        </p:spPr>
      </p:pic>
      <p:sp>
        <p:nvSpPr>
          <p:cNvPr id="95" name="Google Shape;95;p18"/>
          <p:cNvSpPr txBox="1"/>
          <p:nvPr/>
        </p:nvSpPr>
        <p:spPr>
          <a:xfrm>
            <a:off x="506896" y="329681"/>
            <a:ext cx="10320761" cy="690467"/>
          </a:xfrm>
          <a:prstGeom prst="rect">
            <a:avLst/>
          </a:prstGeom>
          <a:noFill/>
          <a:ln>
            <a:noFill/>
          </a:ln>
        </p:spPr>
        <p:txBody>
          <a:bodyPr spcFirstLastPara="1" wrap="square" lIns="91433" tIns="45700" rIns="91433" bIns="45700" anchor="ctr" anchorCtr="0">
            <a:normAutofit lnSpcReduction="10000"/>
          </a:bodyPr>
          <a:lstStyle/>
          <a:p>
            <a:pPr marL="0" marR="0" lvl="0" indent="0" algn="l" rtl="0">
              <a:lnSpc>
                <a:spcPct val="90000"/>
              </a:lnSpc>
              <a:spcBef>
                <a:spcPts val="0"/>
              </a:spcBef>
              <a:spcAft>
                <a:spcPts val="0"/>
              </a:spcAft>
              <a:buClr>
                <a:srgbClr val="C13E2D"/>
              </a:buClr>
              <a:buSzPts val="3300"/>
              <a:buFont typeface="Century Gothic"/>
              <a:buNone/>
            </a:pPr>
            <a:r>
              <a:rPr lang="en" sz="4400" b="1">
                <a:solidFill>
                  <a:srgbClr val="C13E2D"/>
                </a:solidFill>
                <a:latin typeface="Century Gothic"/>
                <a:ea typeface="Century Gothic"/>
                <a:cs typeface="Century Gothic"/>
                <a:sym typeface="Century Gothic"/>
              </a:rPr>
              <a:t>Acknowledgments</a:t>
            </a:r>
            <a:endParaRPr sz="1467"/>
          </a:p>
        </p:txBody>
      </p:sp>
      <p:sp>
        <p:nvSpPr>
          <p:cNvPr id="96" name="Google Shape;96;p18"/>
          <p:cNvSpPr txBox="1">
            <a:spLocks noGrp="1"/>
          </p:cNvSpPr>
          <p:nvPr>
            <p:ph type="body" idx="1"/>
          </p:nvPr>
        </p:nvSpPr>
        <p:spPr>
          <a:xfrm>
            <a:off x="506895" y="1295400"/>
            <a:ext cx="10213975" cy="4757736"/>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400"/>
              <a:buNone/>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
        <p:nvSpPr>
          <p:cNvPr id="97" name="Google Shape;97;p18"/>
          <p:cNvSpPr/>
          <p:nvPr/>
        </p:nvSpPr>
        <p:spPr>
          <a:xfrm>
            <a:off x="381000" y="6151819"/>
            <a:ext cx="10391777" cy="453971"/>
          </a:xfrm>
          <a:prstGeom prst="rect">
            <a:avLst/>
          </a:prstGeom>
          <a:noFill/>
          <a:ln>
            <a:noFill/>
          </a:ln>
        </p:spPr>
        <p:txBody>
          <a:bodyPr spcFirstLastPara="1" wrap="square" lIns="91433" tIns="45700" rIns="91433" bIns="45700" anchor="t" anchorCtr="0">
            <a:noAutofit/>
          </a:bodyPr>
          <a:lstStyle/>
          <a:p>
            <a:pPr marL="0" marR="0" lvl="0" indent="0" algn="ctr" rtl="0">
              <a:spcBef>
                <a:spcPts val="0"/>
              </a:spcBef>
              <a:spcAft>
                <a:spcPts val="0"/>
              </a:spcAft>
              <a:buNone/>
            </a:pPr>
            <a:r>
              <a:rPr lang="en" sz="800" i="1">
                <a:solidFill>
                  <a:srgbClr val="3F3F3F"/>
                </a:solidFill>
                <a:latin typeface="Century Gothic"/>
                <a:ea typeface="Century Gothic"/>
                <a:cs typeface="Century Gothic"/>
                <a:sym typeface="Century Gothic"/>
              </a:rPr>
              <a:t>This material is based upon work supported by NASA through contract 80LARC23FA024.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67"/>
          </a:p>
          <a:p>
            <a:pPr marL="0" marR="0" lvl="0" indent="0" algn="ctr" rtl="0">
              <a:spcBef>
                <a:spcPts val="0"/>
              </a:spcBef>
              <a:spcAft>
                <a:spcPts val="0"/>
              </a:spcAft>
              <a:buNone/>
            </a:pPr>
            <a:endParaRPr sz="800" i="1">
              <a:solidFill>
                <a:srgbClr val="757070"/>
              </a:solidFill>
              <a:latin typeface="Arial"/>
              <a:ea typeface="Arial"/>
              <a:cs typeface="Arial"/>
              <a:sym typeface="Arial"/>
            </a:endParaRPr>
          </a:p>
        </p:txBody>
      </p:sp>
    </p:spTree>
    <p:extLst>
      <p:ext uri="{BB962C8B-B14F-4D97-AF65-F5344CB8AC3E}">
        <p14:creationId xmlns:p14="http://schemas.microsoft.com/office/powerpoint/2010/main" val="40991451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emplate 2">
  <p:cSld name="Template 2">
    <p:spTree>
      <p:nvGrpSpPr>
        <p:cNvPr id="1" name="Shape 98"/>
        <p:cNvGrpSpPr/>
        <p:nvPr/>
      </p:nvGrpSpPr>
      <p:grpSpPr>
        <a:xfrm>
          <a:off x="0" y="0"/>
          <a:ext cx="0" cy="0"/>
          <a:chOff x="0" y="0"/>
          <a:chExt cx="0" cy="0"/>
        </a:xfrm>
      </p:grpSpPr>
      <p:sp>
        <p:nvSpPr>
          <p:cNvPr id="99" name="Google Shape;99;p19"/>
          <p:cNvSpPr txBox="1">
            <a:spLocks noGrp="1"/>
          </p:cNvSpPr>
          <p:nvPr>
            <p:ph type="title"/>
          </p:nvPr>
        </p:nvSpPr>
        <p:spPr>
          <a:xfrm>
            <a:off x="506895" y="329681"/>
            <a:ext cx="11179175" cy="69046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SzPts val="3300"/>
              <a:buNone/>
              <a:defRPr sz="4400">
                <a:solidFill>
                  <a:srgbClr val="C13E2D"/>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00" name="Google Shape;100;p19"/>
          <p:cNvSpPr txBox="1">
            <a:spLocks noGrp="1"/>
          </p:cNvSpPr>
          <p:nvPr>
            <p:ph type="body" idx="1"/>
          </p:nvPr>
        </p:nvSpPr>
        <p:spPr>
          <a:xfrm>
            <a:off x="506897" y="1295400"/>
            <a:ext cx="11179175" cy="50180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400"/>
              <a:buNone/>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cxnSp>
        <p:nvCxnSpPr>
          <p:cNvPr id="101" name="Google Shape;101;p19"/>
          <p:cNvCxnSpPr/>
          <p:nvPr/>
        </p:nvCxnSpPr>
        <p:spPr>
          <a:xfrm>
            <a:off x="506896" y="1020147"/>
            <a:ext cx="11178209" cy="0"/>
          </a:xfrm>
          <a:prstGeom prst="straightConnector1">
            <a:avLst/>
          </a:prstGeom>
          <a:noFill/>
          <a:ln w="12700" cap="flat" cmpd="sng">
            <a:solidFill>
              <a:srgbClr val="C13E2D"/>
            </a:solidFill>
            <a:prstDash val="solid"/>
            <a:miter lim="800000"/>
            <a:headEnd type="none" w="sm" len="sm"/>
            <a:tailEnd type="none" w="sm" len="sm"/>
          </a:ln>
        </p:spPr>
      </p:cxnSp>
    </p:spTree>
    <p:extLst>
      <p:ext uri="{BB962C8B-B14F-4D97-AF65-F5344CB8AC3E}">
        <p14:creationId xmlns:p14="http://schemas.microsoft.com/office/powerpoint/2010/main" val="3964961070"/>
      </p:ext>
    </p:extLst>
  </p:cSld>
  <p:clrMapOvr>
    <a:masterClrMapping/>
  </p:clrMapOvr>
  <p:extLst>
    <p:ext uri="{DCECCB84-F9BA-43D5-87BE-67443E8EF086}">
      <p15:sldGuideLst xmlns:p15="http://schemas.microsoft.com/office/powerpoint/2012/main">
        <p15:guide id="1" orient="horz" pos="612">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mplate 4">
  <p:cSld name="Template 4">
    <p:spTree>
      <p:nvGrpSpPr>
        <p:cNvPr id="1" name="Shape 102"/>
        <p:cNvGrpSpPr/>
        <p:nvPr/>
      </p:nvGrpSpPr>
      <p:grpSpPr>
        <a:xfrm>
          <a:off x="0" y="0"/>
          <a:ext cx="0" cy="0"/>
          <a:chOff x="0" y="0"/>
          <a:chExt cx="0" cy="0"/>
        </a:xfrm>
      </p:grpSpPr>
      <p:sp>
        <p:nvSpPr>
          <p:cNvPr id="103" name="Google Shape;103;p20"/>
          <p:cNvSpPr/>
          <p:nvPr/>
        </p:nvSpPr>
        <p:spPr>
          <a:xfrm>
            <a:off x="11049419" y="0"/>
            <a:ext cx="1142580" cy="6858000"/>
          </a:xfrm>
          <a:prstGeom prst="rect">
            <a:avLst/>
          </a:prstGeom>
          <a:solidFill>
            <a:srgbClr val="C13E2D"/>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grpSp>
        <p:nvGrpSpPr>
          <p:cNvPr id="104" name="Google Shape;104;p20"/>
          <p:cNvGrpSpPr/>
          <p:nvPr/>
        </p:nvGrpSpPr>
        <p:grpSpPr>
          <a:xfrm>
            <a:off x="10062388" y="5499149"/>
            <a:ext cx="2825197" cy="1590505"/>
            <a:chOff x="-84722" y="6584686"/>
            <a:chExt cx="2496809" cy="1405630"/>
          </a:xfrm>
        </p:grpSpPr>
        <p:sp>
          <p:nvSpPr>
            <p:cNvPr id="105" name="Google Shape;105;p20"/>
            <p:cNvSpPr/>
            <p:nvPr/>
          </p:nvSpPr>
          <p:spPr>
            <a:xfrm rot="5400000">
              <a:off x="1314884"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06" name="Google Shape;106;p20"/>
            <p:cNvSpPr/>
            <p:nvPr/>
          </p:nvSpPr>
          <p:spPr>
            <a:xfrm rot="5400000">
              <a:off x="-124636"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07" name="Google Shape;107;p20"/>
            <p:cNvSpPr/>
            <p:nvPr/>
          </p:nvSpPr>
          <p:spPr>
            <a:xfrm rot="5400000">
              <a:off x="590059" y="6630369"/>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08" name="Google Shape;108;p20"/>
            <p:cNvSpPr/>
            <p:nvPr/>
          </p:nvSpPr>
          <p:spPr>
            <a:xfrm rot="5400000">
              <a:off x="1697259"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09" name="Google Shape;109;p20"/>
            <p:cNvSpPr/>
            <p:nvPr/>
          </p:nvSpPr>
          <p:spPr>
            <a:xfrm rot="5400000">
              <a:off x="232487"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10" name="Google Shape;110;p20"/>
            <p:cNvSpPr/>
            <p:nvPr/>
          </p:nvSpPr>
          <p:spPr>
            <a:xfrm rot="5400000">
              <a:off x="947178" y="7275487"/>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grpSp>
      <p:grpSp>
        <p:nvGrpSpPr>
          <p:cNvPr id="111" name="Google Shape;111;p20"/>
          <p:cNvGrpSpPr/>
          <p:nvPr/>
        </p:nvGrpSpPr>
        <p:grpSpPr>
          <a:xfrm>
            <a:off x="10037765" y="-307851"/>
            <a:ext cx="2834721" cy="1590505"/>
            <a:chOff x="-84722" y="6584686"/>
            <a:chExt cx="2505227" cy="1405630"/>
          </a:xfrm>
        </p:grpSpPr>
        <p:sp>
          <p:nvSpPr>
            <p:cNvPr id="112" name="Google Shape;112;p20"/>
            <p:cNvSpPr/>
            <p:nvPr/>
          </p:nvSpPr>
          <p:spPr>
            <a:xfrm rot="5400000">
              <a:off x="1331720"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13" name="Google Shape;113;p20"/>
            <p:cNvSpPr/>
            <p:nvPr/>
          </p:nvSpPr>
          <p:spPr>
            <a:xfrm rot="5400000">
              <a:off x="-124636"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14" name="Google Shape;114;p20"/>
            <p:cNvSpPr/>
            <p:nvPr/>
          </p:nvSpPr>
          <p:spPr>
            <a:xfrm rot="5400000">
              <a:off x="606893" y="6630369"/>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15" name="Google Shape;115;p20"/>
            <p:cNvSpPr/>
            <p:nvPr/>
          </p:nvSpPr>
          <p:spPr>
            <a:xfrm rot="5400000">
              <a:off x="1705677"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16" name="Google Shape;116;p20"/>
            <p:cNvSpPr/>
            <p:nvPr/>
          </p:nvSpPr>
          <p:spPr>
            <a:xfrm rot="5400000">
              <a:off x="249321"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17" name="Google Shape;117;p20"/>
            <p:cNvSpPr/>
            <p:nvPr/>
          </p:nvSpPr>
          <p:spPr>
            <a:xfrm rot="5400000">
              <a:off x="980850" y="7275487"/>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grpSp>
      <p:grpSp>
        <p:nvGrpSpPr>
          <p:cNvPr id="118" name="Google Shape;118;p20"/>
          <p:cNvGrpSpPr/>
          <p:nvPr/>
        </p:nvGrpSpPr>
        <p:grpSpPr>
          <a:xfrm>
            <a:off x="10037765" y="1149305"/>
            <a:ext cx="2834721" cy="1590505"/>
            <a:chOff x="-84722" y="6584686"/>
            <a:chExt cx="2505227" cy="1405630"/>
          </a:xfrm>
        </p:grpSpPr>
        <p:sp>
          <p:nvSpPr>
            <p:cNvPr id="119" name="Google Shape;119;p20"/>
            <p:cNvSpPr/>
            <p:nvPr/>
          </p:nvSpPr>
          <p:spPr>
            <a:xfrm rot="5400000">
              <a:off x="1331720"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0" name="Google Shape;120;p20"/>
            <p:cNvSpPr/>
            <p:nvPr/>
          </p:nvSpPr>
          <p:spPr>
            <a:xfrm rot="5400000">
              <a:off x="-124636"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1" name="Google Shape;121;p20"/>
            <p:cNvSpPr/>
            <p:nvPr/>
          </p:nvSpPr>
          <p:spPr>
            <a:xfrm rot="5400000">
              <a:off x="606893" y="6630369"/>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2" name="Google Shape;122;p20"/>
            <p:cNvSpPr/>
            <p:nvPr/>
          </p:nvSpPr>
          <p:spPr>
            <a:xfrm rot="5400000">
              <a:off x="1705677"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3" name="Google Shape;123;p20"/>
            <p:cNvSpPr/>
            <p:nvPr/>
          </p:nvSpPr>
          <p:spPr>
            <a:xfrm rot="5400000">
              <a:off x="249321"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4" name="Google Shape;124;p20"/>
            <p:cNvSpPr/>
            <p:nvPr/>
          </p:nvSpPr>
          <p:spPr>
            <a:xfrm rot="5400000">
              <a:off x="972432" y="7275487"/>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grpSp>
      <p:grpSp>
        <p:nvGrpSpPr>
          <p:cNvPr id="125" name="Google Shape;125;p20"/>
          <p:cNvGrpSpPr/>
          <p:nvPr/>
        </p:nvGrpSpPr>
        <p:grpSpPr>
          <a:xfrm>
            <a:off x="10037765" y="2595649"/>
            <a:ext cx="2834721" cy="1590505"/>
            <a:chOff x="-84722" y="6584686"/>
            <a:chExt cx="2505227" cy="1405630"/>
          </a:xfrm>
        </p:grpSpPr>
        <p:sp>
          <p:nvSpPr>
            <p:cNvPr id="126" name="Google Shape;126;p20"/>
            <p:cNvSpPr/>
            <p:nvPr/>
          </p:nvSpPr>
          <p:spPr>
            <a:xfrm rot="5400000">
              <a:off x="1331720"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7" name="Google Shape;127;p20"/>
            <p:cNvSpPr/>
            <p:nvPr/>
          </p:nvSpPr>
          <p:spPr>
            <a:xfrm rot="5400000">
              <a:off x="-124636"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8" name="Google Shape;128;p20"/>
            <p:cNvSpPr/>
            <p:nvPr/>
          </p:nvSpPr>
          <p:spPr>
            <a:xfrm rot="5400000">
              <a:off x="606893" y="6630369"/>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29" name="Google Shape;129;p20"/>
            <p:cNvSpPr/>
            <p:nvPr/>
          </p:nvSpPr>
          <p:spPr>
            <a:xfrm rot="5400000">
              <a:off x="1705677"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30" name="Google Shape;130;p20"/>
            <p:cNvSpPr/>
            <p:nvPr/>
          </p:nvSpPr>
          <p:spPr>
            <a:xfrm rot="5400000">
              <a:off x="249321"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31" name="Google Shape;131;p20"/>
            <p:cNvSpPr/>
            <p:nvPr/>
          </p:nvSpPr>
          <p:spPr>
            <a:xfrm rot="5400000">
              <a:off x="980850" y="7275487"/>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grpSp>
      <p:grpSp>
        <p:nvGrpSpPr>
          <p:cNvPr id="132" name="Google Shape;132;p20"/>
          <p:cNvGrpSpPr/>
          <p:nvPr/>
        </p:nvGrpSpPr>
        <p:grpSpPr>
          <a:xfrm>
            <a:off x="10037765" y="4052805"/>
            <a:ext cx="2834721" cy="1590505"/>
            <a:chOff x="-84722" y="6584686"/>
            <a:chExt cx="2505227" cy="1405630"/>
          </a:xfrm>
        </p:grpSpPr>
        <p:sp>
          <p:nvSpPr>
            <p:cNvPr id="133" name="Google Shape;133;p20"/>
            <p:cNvSpPr/>
            <p:nvPr/>
          </p:nvSpPr>
          <p:spPr>
            <a:xfrm rot="5400000">
              <a:off x="1331720"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34" name="Google Shape;134;p20"/>
            <p:cNvSpPr/>
            <p:nvPr/>
          </p:nvSpPr>
          <p:spPr>
            <a:xfrm rot="5400000">
              <a:off x="-124636" y="6624600"/>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35" name="Google Shape;135;p20"/>
            <p:cNvSpPr/>
            <p:nvPr/>
          </p:nvSpPr>
          <p:spPr>
            <a:xfrm rot="5400000">
              <a:off x="606893" y="6630369"/>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36" name="Google Shape;136;p20"/>
            <p:cNvSpPr/>
            <p:nvPr/>
          </p:nvSpPr>
          <p:spPr>
            <a:xfrm rot="5400000">
              <a:off x="1705677"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37" name="Google Shape;137;p20"/>
            <p:cNvSpPr/>
            <p:nvPr/>
          </p:nvSpPr>
          <p:spPr>
            <a:xfrm rot="5400000">
              <a:off x="249321" y="7269718"/>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38" name="Google Shape;138;p20"/>
            <p:cNvSpPr/>
            <p:nvPr/>
          </p:nvSpPr>
          <p:spPr>
            <a:xfrm rot="5400000">
              <a:off x="980850" y="7275487"/>
              <a:ext cx="754743" cy="674914"/>
            </a:xfrm>
            <a:prstGeom prst="hexagon">
              <a:avLst>
                <a:gd name="adj" fmla="val 25000"/>
                <a:gd name="vf" fmla="val 115470"/>
              </a:avLst>
            </a:prstGeom>
            <a:noFill/>
            <a:ln w="12700" cap="flat" cmpd="sng">
              <a:solidFill>
                <a:schemeClr val="lt1"/>
              </a:solidFill>
              <a:prstDash val="solid"/>
              <a:miter lim="800000"/>
              <a:headEnd type="none" w="sm" len="sm"/>
              <a:tailEnd type="none" w="sm" len="sm"/>
            </a:ln>
          </p:spPr>
          <p:txBody>
            <a:bodyPr spcFirstLastPara="1" wrap="square" lIns="68575" tIns="34275" rIns="68575" bIns="34275"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grpSp>
      <p:sp>
        <p:nvSpPr>
          <p:cNvPr id="139" name="Google Shape;139;p20"/>
          <p:cNvSpPr/>
          <p:nvPr/>
        </p:nvSpPr>
        <p:spPr>
          <a:xfrm>
            <a:off x="1" y="0"/>
            <a:ext cx="11045527" cy="6858000"/>
          </a:xfrm>
          <a:prstGeom prst="rect">
            <a:avLst/>
          </a:prstGeom>
          <a:solidFill>
            <a:schemeClr val="lt1"/>
          </a:solidFill>
          <a:ln>
            <a:noFill/>
          </a:ln>
          <a:effectLst>
            <a:outerShdw blurRad="50800" dist="76200" algn="l" rotWithShape="0">
              <a:srgbClr val="000000">
                <a:alpha val="40000"/>
              </a:srgbClr>
            </a:outerShdw>
          </a:effectLst>
        </p:spPr>
        <p:txBody>
          <a:bodyPr spcFirstLastPara="1" wrap="square" lIns="91433" tIns="45700" rIns="91433" bIns="45700" anchor="ctr" anchorCtr="0">
            <a:noAutofit/>
          </a:bodyPr>
          <a:lstStyle/>
          <a:p>
            <a:pPr marL="0" marR="0" lvl="0" indent="0" algn="ctr" rtl="0">
              <a:spcBef>
                <a:spcPts val="0"/>
              </a:spcBef>
              <a:spcAft>
                <a:spcPts val="0"/>
              </a:spcAft>
              <a:buNone/>
            </a:pPr>
            <a:endParaRPr sz="1867">
              <a:solidFill>
                <a:schemeClr val="lt1"/>
              </a:solidFill>
              <a:latin typeface="Garamond"/>
              <a:ea typeface="Garamond"/>
              <a:cs typeface="Garamond"/>
              <a:sym typeface="Garamond"/>
            </a:endParaRPr>
          </a:p>
        </p:txBody>
      </p:sp>
      <p:sp>
        <p:nvSpPr>
          <p:cNvPr id="140" name="Google Shape;140;p20"/>
          <p:cNvSpPr txBox="1">
            <a:spLocks noGrp="1"/>
          </p:cNvSpPr>
          <p:nvPr>
            <p:ph type="title"/>
          </p:nvPr>
        </p:nvSpPr>
        <p:spPr>
          <a:xfrm>
            <a:off x="506895" y="329681"/>
            <a:ext cx="10218940" cy="690467"/>
          </a:xfrm>
          <a:prstGeom prst="rect">
            <a:avLst/>
          </a:prstGeom>
          <a:noFill/>
          <a:ln>
            <a:noFill/>
          </a:ln>
        </p:spPr>
        <p:txBody>
          <a:bodyPr spcFirstLastPara="1" wrap="square" lIns="68575" tIns="34275" rIns="68575" bIns="34275" anchor="t" anchorCtr="0">
            <a:normAutofit/>
          </a:bodyPr>
          <a:lstStyle>
            <a:lvl1pPr lvl="0" algn="l">
              <a:lnSpc>
                <a:spcPct val="90000"/>
              </a:lnSpc>
              <a:spcBef>
                <a:spcPts val="0"/>
              </a:spcBef>
              <a:spcAft>
                <a:spcPts val="0"/>
              </a:spcAft>
              <a:buSzPts val="3300"/>
              <a:buNone/>
              <a:defRPr sz="4400">
                <a:solidFill>
                  <a:srgbClr val="C13E2D"/>
                </a:solidFill>
              </a:defRPr>
            </a:lvl1pPr>
            <a:lvl2pPr lvl="1">
              <a:spcBef>
                <a:spcPts val="0"/>
              </a:spcBef>
              <a:spcAft>
                <a:spcPts val="0"/>
              </a:spcAft>
              <a:buSzPts val="1100"/>
              <a:buNone/>
              <a:defRPr/>
            </a:lvl2pPr>
            <a:lvl3pPr lvl="2">
              <a:spcBef>
                <a:spcPts val="0"/>
              </a:spcBef>
              <a:spcAft>
                <a:spcPts val="0"/>
              </a:spcAft>
              <a:buSzPts val="1100"/>
              <a:buNone/>
              <a:defRPr/>
            </a:lvl3pPr>
            <a:lvl4pPr lvl="3">
              <a:spcBef>
                <a:spcPts val="0"/>
              </a:spcBef>
              <a:spcAft>
                <a:spcPts val="0"/>
              </a:spcAft>
              <a:buSzPts val="1100"/>
              <a:buNone/>
              <a:defRPr/>
            </a:lvl4pPr>
            <a:lvl5pPr lvl="4">
              <a:spcBef>
                <a:spcPts val="0"/>
              </a:spcBef>
              <a:spcAft>
                <a:spcPts val="0"/>
              </a:spcAft>
              <a:buSzPts val="1100"/>
              <a:buNone/>
              <a:defRPr/>
            </a:lvl5pPr>
            <a:lvl6pPr lvl="5">
              <a:spcBef>
                <a:spcPts val="0"/>
              </a:spcBef>
              <a:spcAft>
                <a:spcPts val="0"/>
              </a:spcAft>
              <a:buSzPts val="1100"/>
              <a:buNone/>
              <a:defRPr/>
            </a:lvl6pPr>
            <a:lvl7pPr lvl="6">
              <a:spcBef>
                <a:spcPts val="0"/>
              </a:spcBef>
              <a:spcAft>
                <a:spcPts val="0"/>
              </a:spcAft>
              <a:buSzPts val="1100"/>
              <a:buNone/>
              <a:defRPr/>
            </a:lvl7pPr>
            <a:lvl8pPr lvl="7">
              <a:spcBef>
                <a:spcPts val="0"/>
              </a:spcBef>
              <a:spcAft>
                <a:spcPts val="0"/>
              </a:spcAft>
              <a:buSzPts val="1100"/>
              <a:buNone/>
              <a:defRPr/>
            </a:lvl8pPr>
            <a:lvl9pPr lvl="8">
              <a:spcBef>
                <a:spcPts val="0"/>
              </a:spcBef>
              <a:spcAft>
                <a:spcPts val="0"/>
              </a:spcAft>
              <a:buSzPts val="1100"/>
              <a:buNone/>
              <a:defRPr/>
            </a:lvl9pPr>
          </a:lstStyle>
          <a:p>
            <a:endParaRPr/>
          </a:p>
        </p:txBody>
      </p:sp>
      <p:sp>
        <p:nvSpPr>
          <p:cNvPr id="141" name="Google Shape;141;p20"/>
          <p:cNvSpPr txBox="1">
            <a:spLocks noGrp="1"/>
          </p:cNvSpPr>
          <p:nvPr>
            <p:ph type="body" idx="1"/>
          </p:nvPr>
        </p:nvSpPr>
        <p:spPr>
          <a:xfrm>
            <a:off x="506898" y="1295400"/>
            <a:ext cx="10209415" cy="5018088"/>
          </a:xfrm>
          <a:prstGeom prst="rect">
            <a:avLst/>
          </a:prstGeom>
          <a:noFill/>
          <a:ln>
            <a:noFill/>
          </a:ln>
        </p:spPr>
        <p:txBody>
          <a:bodyPr spcFirstLastPara="1" wrap="square" lIns="68575" tIns="34275" rIns="68575" bIns="34275" anchor="t" anchorCtr="0">
            <a:normAutofit/>
          </a:bodyPr>
          <a:lstStyle>
            <a:lvl1pPr marL="609585" lvl="0" indent="-304792" algn="l">
              <a:lnSpc>
                <a:spcPct val="90000"/>
              </a:lnSpc>
              <a:spcBef>
                <a:spcPts val="1067"/>
              </a:spcBef>
              <a:spcAft>
                <a:spcPts val="0"/>
              </a:spcAft>
              <a:buSzPts val="1400"/>
              <a:buNone/>
              <a:defRPr/>
            </a:lvl1pPr>
            <a:lvl2pPr marL="1219170" lvl="1" indent="-423323" algn="l">
              <a:lnSpc>
                <a:spcPct val="90000"/>
              </a:lnSpc>
              <a:spcBef>
                <a:spcPts val="533"/>
              </a:spcBef>
              <a:spcAft>
                <a:spcPts val="0"/>
              </a:spcAft>
              <a:buSzPts val="1400"/>
              <a:buChar char="•"/>
              <a:defRPr/>
            </a:lvl2pPr>
            <a:lvl3pPr marL="1828754" lvl="2" indent="-423323" algn="l">
              <a:lnSpc>
                <a:spcPct val="90000"/>
              </a:lnSpc>
              <a:spcBef>
                <a:spcPts val="533"/>
              </a:spcBef>
              <a:spcAft>
                <a:spcPts val="0"/>
              </a:spcAft>
              <a:buSzPts val="1400"/>
              <a:buChar char="•"/>
              <a:defRPr/>
            </a:lvl3pPr>
            <a:lvl4pPr marL="2438339" lvl="3" indent="-423323" algn="l">
              <a:lnSpc>
                <a:spcPct val="90000"/>
              </a:lnSpc>
              <a:spcBef>
                <a:spcPts val="533"/>
              </a:spcBef>
              <a:spcAft>
                <a:spcPts val="0"/>
              </a:spcAft>
              <a:buSzPts val="1400"/>
              <a:buChar char="•"/>
              <a:defRPr/>
            </a:lvl4pPr>
            <a:lvl5pPr marL="3047924" lvl="4" indent="-423323" algn="l">
              <a:lnSpc>
                <a:spcPct val="90000"/>
              </a:lnSpc>
              <a:spcBef>
                <a:spcPts val="533"/>
              </a:spcBef>
              <a:spcAft>
                <a:spcPts val="0"/>
              </a:spcAft>
              <a:buSzPts val="1400"/>
              <a:buChar char="•"/>
              <a:defRPr/>
            </a:lvl5pPr>
            <a:lvl6pPr marL="3657509" lvl="5" indent="-304792" algn="l">
              <a:lnSpc>
                <a:spcPct val="90000"/>
              </a:lnSpc>
              <a:spcBef>
                <a:spcPts val="533"/>
              </a:spcBef>
              <a:spcAft>
                <a:spcPts val="0"/>
              </a:spcAft>
              <a:buSzPts val="1400"/>
              <a:buNone/>
              <a:defRPr/>
            </a:lvl6pPr>
            <a:lvl7pPr marL="4267093" lvl="6" indent="-423323" algn="l">
              <a:lnSpc>
                <a:spcPct val="90000"/>
              </a:lnSpc>
              <a:spcBef>
                <a:spcPts val="533"/>
              </a:spcBef>
              <a:spcAft>
                <a:spcPts val="0"/>
              </a:spcAft>
              <a:buClr>
                <a:schemeClr val="dk1"/>
              </a:buClr>
              <a:buSzPts val="1400"/>
              <a:buChar char="•"/>
              <a:defRPr/>
            </a:lvl7pPr>
            <a:lvl8pPr marL="4876678" lvl="7" indent="-423323" algn="l">
              <a:lnSpc>
                <a:spcPct val="90000"/>
              </a:lnSpc>
              <a:spcBef>
                <a:spcPts val="533"/>
              </a:spcBef>
              <a:spcAft>
                <a:spcPts val="0"/>
              </a:spcAft>
              <a:buClr>
                <a:schemeClr val="dk1"/>
              </a:buClr>
              <a:buSzPts val="1400"/>
              <a:buChar char="•"/>
              <a:defRPr/>
            </a:lvl8pPr>
            <a:lvl9pPr marL="5486263" lvl="8" indent="-423323" algn="l">
              <a:lnSpc>
                <a:spcPct val="90000"/>
              </a:lnSpc>
              <a:spcBef>
                <a:spcPts val="533"/>
              </a:spcBef>
              <a:spcAft>
                <a:spcPts val="0"/>
              </a:spcAft>
              <a:buClr>
                <a:schemeClr val="dk1"/>
              </a:buClr>
              <a:buSzPts val="1400"/>
              <a:buChar char="•"/>
              <a:defRPr/>
            </a:lvl9pPr>
          </a:lstStyle>
          <a:p>
            <a:endParaRPr/>
          </a:p>
        </p:txBody>
      </p:sp>
    </p:spTree>
    <p:extLst>
      <p:ext uri="{BB962C8B-B14F-4D97-AF65-F5344CB8AC3E}">
        <p14:creationId xmlns:p14="http://schemas.microsoft.com/office/powerpoint/2010/main" val="258854681"/>
      </p:ext>
    </p:extLst>
  </p:cSld>
  <p:clrMapOvr>
    <a:masterClrMapping/>
  </p:clrMapOvr>
  <p:extLst>
    <p:ext uri="{DCECCB84-F9BA-43D5-87BE-67443E8EF086}">
      <p15:sldGuideLst xmlns:p15="http://schemas.microsoft.com/office/powerpoint/2012/main">
        <p15:guide id="1" pos="57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5162550" y="1289051"/>
            <a:ext cx="5753100" cy="1325563"/>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rgbClr val="4DAEB3"/>
              </a:buClr>
              <a:buSzPts val="3300"/>
              <a:buFont typeface="Arial"/>
              <a:buNone/>
              <a:defRPr sz="3300" b="1" i="0" u="none" strike="noStrike" cap="none">
                <a:solidFill>
                  <a:srgbClr val="3F3F3F"/>
                </a:solidFill>
                <a:latin typeface="Century Gothic"/>
                <a:ea typeface="Century Gothic"/>
                <a:cs typeface="Century Gothic"/>
                <a:sym typeface="Century Gothic"/>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52" name="Google Shape;52;p13"/>
          <p:cNvSpPr txBox="1">
            <a:spLocks noGrp="1"/>
          </p:cNvSpPr>
          <p:nvPr>
            <p:ph type="body" idx="1"/>
          </p:nvPr>
        </p:nvSpPr>
        <p:spPr>
          <a:xfrm>
            <a:off x="5162550" y="2867025"/>
            <a:ext cx="5753100" cy="3309939"/>
          </a:xfrm>
          <a:prstGeom prst="rect">
            <a:avLst/>
          </a:prstGeom>
          <a:noFill/>
          <a:ln>
            <a:noFill/>
          </a:ln>
        </p:spPr>
        <p:txBody>
          <a:bodyPr spcFirstLastPara="1" wrap="square" lIns="68575" tIns="34275" rIns="68575" bIns="34275" anchor="t" anchorCtr="0">
            <a:normAutofit/>
          </a:bodyPr>
          <a:lstStyle>
            <a:lvl1pPr marL="457200" marR="0" lvl="0" indent="-228600" algn="l" rtl="0">
              <a:lnSpc>
                <a:spcPct val="90000"/>
              </a:lnSpc>
              <a:spcBef>
                <a:spcPts val="800"/>
              </a:spcBef>
              <a:spcAft>
                <a:spcPts val="0"/>
              </a:spcAft>
              <a:buClr>
                <a:srgbClr val="5372B3"/>
              </a:buClr>
              <a:buSzPts val="2100"/>
              <a:buFont typeface="Arial"/>
              <a:buNone/>
              <a:defRPr sz="2100" b="0" i="0" u="none" strike="noStrike" cap="none">
                <a:solidFill>
                  <a:srgbClr val="3F3F3F"/>
                </a:solidFill>
                <a:latin typeface="Century Gothic"/>
                <a:ea typeface="Century Gothic"/>
                <a:cs typeface="Century Gothic"/>
                <a:sym typeface="Century Gothic"/>
              </a:defRPr>
            </a:lvl1pPr>
            <a:lvl2pPr marL="914400" marR="0" lvl="1" indent="-342900" algn="l" rtl="0">
              <a:lnSpc>
                <a:spcPct val="90000"/>
              </a:lnSpc>
              <a:spcBef>
                <a:spcPts val="400"/>
              </a:spcBef>
              <a:spcAft>
                <a:spcPts val="0"/>
              </a:spcAft>
              <a:buClr>
                <a:srgbClr val="C13E2D"/>
              </a:buClr>
              <a:buSzPts val="1800"/>
              <a:buFont typeface="Arial"/>
              <a:buChar char="•"/>
              <a:defRPr sz="1800" b="0" i="0" u="none" strike="noStrike" cap="none">
                <a:solidFill>
                  <a:srgbClr val="3F3F3F"/>
                </a:solidFill>
                <a:latin typeface="Century Gothic"/>
                <a:ea typeface="Century Gothic"/>
                <a:cs typeface="Century Gothic"/>
                <a:sym typeface="Century Gothic"/>
              </a:defRPr>
            </a:lvl2pPr>
            <a:lvl3pPr marL="1371600" marR="0" lvl="2" indent="-323850" algn="l" rtl="0">
              <a:lnSpc>
                <a:spcPct val="90000"/>
              </a:lnSpc>
              <a:spcBef>
                <a:spcPts val="400"/>
              </a:spcBef>
              <a:spcAft>
                <a:spcPts val="0"/>
              </a:spcAft>
              <a:buClr>
                <a:srgbClr val="C13E2D"/>
              </a:buClr>
              <a:buSzPts val="1500"/>
              <a:buFont typeface="Arial"/>
              <a:buChar char="•"/>
              <a:defRPr sz="1500" b="0" i="0" u="none" strike="noStrike" cap="none">
                <a:solidFill>
                  <a:srgbClr val="3F3F3F"/>
                </a:solidFill>
                <a:latin typeface="Century Gothic"/>
                <a:ea typeface="Century Gothic"/>
                <a:cs typeface="Century Gothic"/>
                <a:sym typeface="Century Gothic"/>
              </a:defRPr>
            </a:lvl3pPr>
            <a:lvl4pPr marL="1828800" marR="0" lvl="3" indent="-317500" algn="l" rtl="0">
              <a:lnSpc>
                <a:spcPct val="90000"/>
              </a:lnSpc>
              <a:spcBef>
                <a:spcPts val="400"/>
              </a:spcBef>
              <a:spcAft>
                <a:spcPts val="0"/>
              </a:spcAft>
              <a:buClr>
                <a:srgbClr val="C13E2D"/>
              </a:buClr>
              <a:buSzPts val="1400"/>
              <a:buFont typeface="Arial"/>
              <a:buChar char="•"/>
              <a:defRPr sz="1400" b="0" i="0" u="none" strike="noStrike" cap="none">
                <a:solidFill>
                  <a:srgbClr val="3F3F3F"/>
                </a:solidFill>
                <a:latin typeface="Century Gothic"/>
                <a:ea typeface="Century Gothic"/>
                <a:cs typeface="Century Gothic"/>
                <a:sym typeface="Century Gothic"/>
              </a:defRPr>
            </a:lvl4pPr>
            <a:lvl5pPr marL="2286000" marR="0" lvl="4" indent="-304800" algn="l" rtl="0">
              <a:lnSpc>
                <a:spcPct val="90000"/>
              </a:lnSpc>
              <a:spcBef>
                <a:spcPts val="400"/>
              </a:spcBef>
              <a:spcAft>
                <a:spcPts val="0"/>
              </a:spcAft>
              <a:buClr>
                <a:srgbClr val="C13E2D"/>
              </a:buClr>
              <a:buSzPts val="1200"/>
              <a:buFont typeface="Arial"/>
              <a:buChar char="•"/>
              <a:defRPr sz="1200" b="0" i="0" u="none" strike="noStrike" cap="none">
                <a:solidFill>
                  <a:srgbClr val="3F3F3F"/>
                </a:solidFill>
                <a:latin typeface="Century Gothic"/>
                <a:ea typeface="Century Gothic"/>
                <a:cs typeface="Century Gothic"/>
                <a:sym typeface="Century Gothic"/>
              </a:defRPr>
            </a:lvl5pPr>
            <a:lvl6pPr marL="2743200" marR="0" lvl="5" indent="-228600" algn="l" rtl="0">
              <a:lnSpc>
                <a:spcPct val="90000"/>
              </a:lnSpc>
              <a:spcBef>
                <a:spcPts val="400"/>
              </a:spcBef>
              <a:spcAft>
                <a:spcPts val="0"/>
              </a:spcAft>
              <a:buClr>
                <a:srgbClr val="4DAEB3"/>
              </a:buClr>
              <a:buSzPts val="1400"/>
              <a:buFont typeface="Arial"/>
              <a:buNone/>
              <a:defRPr sz="1400" b="0" i="0" u="none" strike="noStrike" cap="none">
                <a:solidFill>
                  <a:schemeClr val="dk1"/>
                </a:solidFill>
                <a:latin typeface="Garamond"/>
                <a:ea typeface="Garamond"/>
                <a:cs typeface="Garamond"/>
                <a:sym typeface="Garamond"/>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Garamond"/>
                <a:ea typeface="Garamond"/>
                <a:cs typeface="Garamond"/>
                <a:sym typeface="Garamond"/>
              </a:defRPr>
            </a:lvl9pPr>
          </a:lstStyle>
          <a:p>
            <a:endParaRPr/>
          </a:p>
        </p:txBody>
      </p:sp>
    </p:spTree>
    <p:extLst>
      <p:ext uri="{BB962C8B-B14F-4D97-AF65-F5344CB8AC3E}">
        <p14:creationId xmlns:p14="http://schemas.microsoft.com/office/powerpoint/2010/main" val="7605515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18/10/relationships/comments" Target="../comments/modernComment_10C_0.xml"/><Relationship Id="rId7"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163_0.xml"/><Relationship Id="rId7"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31.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5.png"/><Relationship Id="rId4" Type="http://schemas.openxmlformats.org/officeDocument/2006/relationships/image" Target="../media/image34.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6.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1"/>
          <p:cNvSpPr txBox="1">
            <a:spLocks noGrp="1"/>
          </p:cNvSpPr>
          <p:nvPr>
            <p:ph type="title"/>
          </p:nvPr>
        </p:nvSpPr>
        <p:spPr>
          <a:xfrm>
            <a:off x="6350867" y="1218133"/>
            <a:ext cx="4555200" cy="1335200"/>
          </a:xfrm>
          <a:prstGeom prst="rect">
            <a:avLst/>
          </a:prstGeom>
          <a:noFill/>
          <a:ln>
            <a:noFill/>
          </a:ln>
        </p:spPr>
        <p:txBody>
          <a:bodyPr spcFirstLastPara="1" wrap="square" lIns="91433" tIns="45700" rIns="91433" bIns="45700" anchor="ctr" anchorCtr="0">
            <a:noAutofit/>
          </a:bodyPr>
          <a:lstStyle/>
          <a:p>
            <a:r>
              <a:rPr lang="en" sz="4333"/>
              <a:t>NEVADA WILDLAND FIRES</a:t>
            </a:r>
            <a:endParaRPr sz="4333"/>
          </a:p>
        </p:txBody>
      </p:sp>
      <p:sp>
        <p:nvSpPr>
          <p:cNvPr id="148" name="Google Shape;148;p21"/>
          <p:cNvSpPr txBox="1">
            <a:spLocks noGrp="1"/>
          </p:cNvSpPr>
          <p:nvPr>
            <p:ph type="body" idx="1"/>
          </p:nvPr>
        </p:nvSpPr>
        <p:spPr>
          <a:xfrm>
            <a:off x="6379767" y="2615333"/>
            <a:ext cx="5545600" cy="1255600"/>
          </a:xfrm>
          <a:prstGeom prst="rect">
            <a:avLst/>
          </a:prstGeom>
          <a:noFill/>
          <a:ln>
            <a:noFill/>
          </a:ln>
        </p:spPr>
        <p:txBody>
          <a:bodyPr spcFirstLastPara="1" wrap="square" lIns="91433" tIns="45700" rIns="91433" bIns="45700" anchor="t" anchorCtr="0">
            <a:noAutofit/>
          </a:bodyPr>
          <a:lstStyle/>
          <a:p>
            <a:pPr marL="0" indent="0">
              <a:lnSpc>
                <a:spcPct val="80000"/>
              </a:lnSpc>
              <a:spcBef>
                <a:spcPts val="0"/>
              </a:spcBef>
              <a:buClr>
                <a:srgbClr val="000000"/>
              </a:buClr>
              <a:buSzPts val="1628"/>
            </a:pPr>
            <a:r>
              <a:rPr lang="en" sz="2200"/>
              <a:t>Mapping Historical Burned Areas and Identifying Drivers of Fuel Load Growth to Inform Desert Tortoise Habitat Management in Southern Nevada</a:t>
            </a:r>
            <a:endParaRPr sz="2200"/>
          </a:p>
        </p:txBody>
      </p:sp>
      <p:sp>
        <p:nvSpPr>
          <p:cNvPr id="149" name="Google Shape;149;p21"/>
          <p:cNvSpPr txBox="1">
            <a:spLocks noGrp="1"/>
          </p:cNvSpPr>
          <p:nvPr>
            <p:ph type="body" idx="2"/>
          </p:nvPr>
        </p:nvSpPr>
        <p:spPr>
          <a:xfrm>
            <a:off x="6350873" y="4240201"/>
            <a:ext cx="2595200" cy="512000"/>
          </a:xfrm>
          <a:prstGeom prst="rect">
            <a:avLst/>
          </a:prstGeom>
          <a:noFill/>
          <a:ln>
            <a:noFill/>
          </a:ln>
        </p:spPr>
        <p:txBody>
          <a:bodyPr spcFirstLastPara="1" wrap="square" lIns="91433" tIns="45700" rIns="91433" bIns="45700" anchor="t" anchorCtr="0">
            <a:normAutofit/>
          </a:bodyPr>
          <a:lstStyle/>
          <a:p>
            <a:pPr marL="0" indent="0">
              <a:spcBef>
                <a:spcPts val="0"/>
              </a:spcBef>
            </a:pPr>
            <a:r>
              <a:rPr lang="en"/>
              <a:t>Lucy Hayes</a:t>
            </a:r>
            <a:endParaRPr/>
          </a:p>
        </p:txBody>
      </p:sp>
      <p:sp>
        <p:nvSpPr>
          <p:cNvPr id="150" name="Google Shape;150;p21"/>
          <p:cNvSpPr txBox="1">
            <a:spLocks noGrp="1"/>
          </p:cNvSpPr>
          <p:nvPr>
            <p:ph type="body" idx="3"/>
          </p:nvPr>
        </p:nvSpPr>
        <p:spPr>
          <a:xfrm>
            <a:off x="6350873" y="4752265"/>
            <a:ext cx="2595200" cy="512000"/>
          </a:xfrm>
          <a:prstGeom prst="rect">
            <a:avLst/>
          </a:prstGeom>
          <a:noFill/>
          <a:ln>
            <a:noFill/>
          </a:ln>
        </p:spPr>
        <p:txBody>
          <a:bodyPr spcFirstLastPara="1" wrap="square" lIns="91433" tIns="45700" rIns="91433" bIns="45700" anchor="t" anchorCtr="0">
            <a:normAutofit/>
          </a:bodyPr>
          <a:lstStyle/>
          <a:p>
            <a:pPr marL="0" indent="0">
              <a:spcBef>
                <a:spcPts val="0"/>
              </a:spcBef>
            </a:pPr>
            <a:r>
              <a:rPr lang="en"/>
              <a:t>Spencer Harman</a:t>
            </a:r>
            <a:endParaRPr/>
          </a:p>
        </p:txBody>
      </p:sp>
      <p:sp>
        <p:nvSpPr>
          <p:cNvPr id="151" name="Google Shape;151;p21"/>
          <p:cNvSpPr txBox="1">
            <a:spLocks noGrp="1"/>
          </p:cNvSpPr>
          <p:nvPr>
            <p:ph type="body" idx="5"/>
          </p:nvPr>
        </p:nvSpPr>
        <p:spPr>
          <a:xfrm>
            <a:off x="9322544" y="4240201"/>
            <a:ext cx="2595200" cy="512000"/>
          </a:xfrm>
          <a:prstGeom prst="rect">
            <a:avLst/>
          </a:prstGeom>
          <a:noFill/>
          <a:ln>
            <a:noFill/>
          </a:ln>
        </p:spPr>
        <p:txBody>
          <a:bodyPr spcFirstLastPara="1" wrap="square" lIns="91433" tIns="45700" rIns="91433" bIns="45700" anchor="t" anchorCtr="0">
            <a:normAutofit/>
          </a:bodyPr>
          <a:lstStyle/>
          <a:p>
            <a:pPr marL="0" indent="0">
              <a:spcBef>
                <a:spcPts val="0"/>
              </a:spcBef>
            </a:pPr>
            <a:r>
              <a:rPr lang="en"/>
              <a:t>Hunter Davis</a:t>
            </a:r>
            <a:endParaRPr/>
          </a:p>
        </p:txBody>
      </p:sp>
      <p:sp>
        <p:nvSpPr>
          <p:cNvPr id="152" name="Google Shape;152;p21"/>
          <p:cNvSpPr txBox="1">
            <a:spLocks noGrp="1"/>
          </p:cNvSpPr>
          <p:nvPr>
            <p:ph type="body" idx="6"/>
          </p:nvPr>
        </p:nvSpPr>
        <p:spPr>
          <a:xfrm>
            <a:off x="9322544" y="4752265"/>
            <a:ext cx="2595200" cy="512000"/>
          </a:xfrm>
          <a:prstGeom prst="rect">
            <a:avLst/>
          </a:prstGeom>
          <a:noFill/>
          <a:ln>
            <a:noFill/>
          </a:ln>
        </p:spPr>
        <p:txBody>
          <a:bodyPr spcFirstLastPara="1" wrap="square" lIns="91433" tIns="45700" rIns="91433" bIns="45700" anchor="t" anchorCtr="0">
            <a:normAutofit/>
          </a:bodyPr>
          <a:lstStyle/>
          <a:p>
            <a:pPr marL="0" indent="0">
              <a:spcBef>
                <a:spcPts val="0"/>
              </a:spcBef>
            </a:pPr>
            <a:r>
              <a:rPr lang="en"/>
              <a:t>Colin Jacobs</a:t>
            </a:r>
            <a:endParaRPr/>
          </a:p>
        </p:txBody>
      </p:sp>
      <p:sp>
        <p:nvSpPr>
          <p:cNvPr id="153" name="Google Shape;153;p21"/>
          <p:cNvSpPr txBox="1">
            <a:spLocks noGrp="1"/>
          </p:cNvSpPr>
          <p:nvPr>
            <p:ph type="body" idx="8"/>
          </p:nvPr>
        </p:nvSpPr>
        <p:spPr>
          <a:xfrm>
            <a:off x="1257165" y="6094767"/>
            <a:ext cx="5953200" cy="510800"/>
          </a:xfrm>
          <a:prstGeom prst="rect">
            <a:avLst/>
          </a:prstGeom>
          <a:noFill/>
          <a:ln>
            <a:noFill/>
          </a:ln>
        </p:spPr>
        <p:txBody>
          <a:bodyPr spcFirstLastPara="1" wrap="square" lIns="91433" tIns="45700" rIns="91433" bIns="45700" anchor="ctr" anchorCtr="0">
            <a:noAutofit/>
          </a:bodyPr>
          <a:lstStyle/>
          <a:p>
            <a:pPr marL="0" indent="0">
              <a:spcBef>
                <a:spcPts val="0"/>
              </a:spcBef>
            </a:pPr>
            <a:r>
              <a:rPr lang="en"/>
              <a:t>Maryland – Goddard | Summer 2024</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0"/>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Methodology – Historic Burn Maps</a:t>
            </a:r>
            <a:endParaRPr/>
          </a:p>
        </p:txBody>
      </p:sp>
      <p:sp>
        <p:nvSpPr>
          <p:cNvPr id="257" name="Google Shape;257;p30"/>
          <p:cNvSpPr/>
          <p:nvPr/>
        </p:nvSpPr>
        <p:spPr>
          <a:xfrm>
            <a:off x="7380333" y="1756200"/>
            <a:ext cx="1769200" cy="1672800"/>
          </a:xfrm>
          <a:prstGeom prst="ellipse">
            <a:avLst/>
          </a:prstGeom>
          <a:solidFill>
            <a:srgbClr val="EA9999"/>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Time Series Graphs</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58" name="Google Shape;258;p30"/>
          <p:cNvSpPr/>
          <p:nvPr/>
        </p:nvSpPr>
        <p:spPr>
          <a:xfrm>
            <a:off x="285567" y="3429133"/>
            <a:ext cx="2056400" cy="1444800"/>
          </a:xfrm>
          <a:prstGeom prst="roundRect">
            <a:avLst>
              <a:gd name="adj" fmla="val 16667"/>
            </a:avLst>
          </a:prstGeom>
          <a:solidFill>
            <a:srgbClr val="A4C2F4"/>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Landsat 5 TM, Landsat 8 OLI</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Imagery</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59" name="Google Shape;259;p30"/>
          <p:cNvSpPr/>
          <p:nvPr/>
        </p:nvSpPr>
        <p:spPr>
          <a:xfrm>
            <a:off x="2653303" y="4913400"/>
            <a:ext cx="1803600" cy="1333200"/>
          </a:xfrm>
          <a:prstGeom prst="roundRect">
            <a:avLst>
              <a:gd name="adj" fmla="val 16667"/>
            </a:avLst>
          </a:prstGeom>
          <a:solidFill>
            <a:srgbClr val="B6D7A8"/>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Normalized Burn Ratio </a:t>
            </a:r>
            <a:r>
              <a:rPr kumimoji="0" lang="en"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(NBR)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Index</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60" name="Google Shape;260;p30"/>
          <p:cNvSpPr/>
          <p:nvPr/>
        </p:nvSpPr>
        <p:spPr>
          <a:xfrm>
            <a:off x="5392500" y="4743600"/>
            <a:ext cx="1803600" cy="1672800"/>
          </a:xfrm>
          <a:prstGeom prst="roundRect">
            <a:avLst>
              <a:gd name="adj" fmla="val 16667"/>
            </a:avLst>
          </a:prstGeom>
          <a:solidFill>
            <a:srgbClr val="B6D7A8"/>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Pre- and Post-Fire differenced NBR </a:t>
            </a:r>
            <a:r>
              <a:rPr kumimoji="0" lang="en"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(dNBR)</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61" name="Google Shape;261;p30"/>
          <p:cNvSpPr/>
          <p:nvPr/>
        </p:nvSpPr>
        <p:spPr>
          <a:xfrm>
            <a:off x="7878897" y="4677000"/>
            <a:ext cx="2056400" cy="1806000"/>
          </a:xfrm>
          <a:prstGeom prst="ellipse">
            <a:avLst/>
          </a:prstGeom>
          <a:solidFill>
            <a:srgbClr val="EA9999"/>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Studies </a:t>
            </a:r>
            <a:endParaRPr kumimoji="0"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262" name="Google Shape;262;p30"/>
          <p:cNvCxnSpPr>
            <a:cxnSpLocks/>
            <a:stCxn id="258" idx="2"/>
            <a:endCxn id="259" idx="1"/>
          </p:cNvCxnSpPr>
          <p:nvPr/>
        </p:nvCxnSpPr>
        <p:spPr>
          <a:xfrm>
            <a:off x="1313767" y="4873933"/>
            <a:ext cx="1339536" cy="706067"/>
          </a:xfrm>
          <a:prstGeom prst="straightConnector1">
            <a:avLst/>
          </a:prstGeom>
          <a:noFill/>
          <a:ln w="19050" cap="flat" cmpd="sng">
            <a:solidFill>
              <a:schemeClr val="dk2"/>
            </a:solidFill>
            <a:prstDash val="solid"/>
            <a:round/>
            <a:headEnd type="none" w="med" len="med"/>
            <a:tailEnd type="triangle" w="med" len="med"/>
          </a:ln>
        </p:spPr>
      </p:cxnSp>
      <p:cxnSp>
        <p:nvCxnSpPr>
          <p:cNvPr id="263" name="Google Shape;263;p30"/>
          <p:cNvCxnSpPr>
            <a:cxnSpLocks/>
            <a:stCxn id="259" idx="3"/>
            <a:endCxn id="260" idx="1"/>
          </p:cNvCxnSpPr>
          <p:nvPr/>
        </p:nvCxnSpPr>
        <p:spPr>
          <a:xfrm>
            <a:off x="4456903" y="5580000"/>
            <a:ext cx="935597" cy="0"/>
          </a:xfrm>
          <a:prstGeom prst="straightConnector1">
            <a:avLst/>
          </a:prstGeom>
          <a:noFill/>
          <a:ln w="19050" cap="flat" cmpd="sng">
            <a:solidFill>
              <a:schemeClr val="dk2"/>
            </a:solidFill>
            <a:prstDash val="solid"/>
            <a:round/>
            <a:headEnd type="none" w="med" len="med"/>
            <a:tailEnd type="triangle" w="med" len="med"/>
          </a:ln>
        </p:spPr>
      </p:cxnSp>
      <p:sp>
        <p:nvSpPr>
          <p:cNvPr id="264" name="Google Shape;264;p30"/>
          <p:cNvSpPr/>
          <p:nvPr/>
        </p:nvSpPr>
        <p:spPr>
          <a:xfrm>
            <a:off x="3627233" y="2836404"/>
            <a:ext cx="1923199" cy="1444800"/>
          </a:xfrm>
          <a:prstGeom prst="roundRect">
            <a:avLst>
              <a:gd name="adj" fmla="val 16667"/>
            </a:avLst>
          </a:prstGeom>
          <a:solidFill>
            <a:srgbClr val="B6D7A8"/>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Normalized Difference Vegetation Index </a:t>
            </a:r>
            <a:r>
              <a:rPr kumimoji="0" lang="en"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(NDVI)</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265" name="Google Shape;265;p30"/>
          <p:cNvCxnSpPr>
            <a:cxnSpLocks/>
            <a:stCxn id="260" idx="3"/>
            <a:endCxn id="261" idx="2"/>
          </p:cNvCxnSpPr>
          <p:nvPr/>
        </p:nvCxnSpPr>
        <p:spPr>
          <a:xfrm>
            <a:off x="7196100" y="5580000"/>
            <a:ext cx="682797" cy="0"/>
          </a:xfrm>
          <a:prstGeom prst="straightConnector1">
            <a:avLst/>
          </a:prstGeom>
          <a:noFill/>
          <a:ln w="19050" cap="flat" cmpd="sng">
            <a:solidFill>
              <a:schemeClr val="dk2"/>
            </a:solidFill>
            <a:prstDash val="solid"/>
            <a:round/>
            <a:headEnd type="none" w="med" len="med"/>
            <a:tailEnd type="triangle" w="med" len="med"/>
          </a:ln>
        </p:spPr>
      </p:cxnSp>
      <p:cxnSp>
        <p:nvCxnSpPr>
          <p:cNvPr id="266" name="Google Shape;266;p30"/>
          <p:cNvCxnSpPr>
            <a:cxnSpLocks/>
            <a:stCxn id="258" idx="3"/>
            <a:endCxn id="264" idx="1"/>
          </p:cNvCxnSpPr>
          <p:nvPr/>
        </p:nvCxnSpPr>
        <p:spPr>
          <a:xfrm flipV="1">
            <a:off x="2341968" y="3558805"/>
            <a:ext cx="1285265" cy="592729"/>
          </a:xfrm>
          <a:prstGeom prst="straightConnector1">
            <a:avLst/>
          </a:prstGeom>
          <a:noFill/>
          <a:ln w="19050" cap="flat" cmpd="sng">
            <a:solidFill>
              <a:schemeClr val="dk2"/>
            </a:solidFill>
            <a:prstDash val="solid"/>
            <a:round/>
            <a:headEnd type="none" w="med" len="med"/>
            <a:tailEnd type="triangle" w="med" len="med"/>
          </a:ln>
        </p:spPr>
      </p:cxnSp>
      <p:cxnSp>
        <p:nvCxnSpPr>
          <p:cNvPr id="267" name="Google Shape;267;p30"/>
          <p:cNvCxnSpPr>
            <a:cxnSpLocks/>
            <a:stCxn id="264" idx="3"/>
            <a:endCxn id="257" idx="2"/>
          </p:cNvCxnSpPr>
          <p:nvPr/>
        </p:nvCxnSpPr>
        <p:spPr>
          <a:xfrm flipV="1">
            <a:off x="5550431" y="2592601"/>
            <a:ext cx="1829903" cy="966204"/>
          </a:xfrm>
          <a:prstGeom prst="straightConnector1">
            <a:avLst/>
          </a:prstGeom>
          <a:noFill/>
          <a:ln w="19050" cap="flat" cmpd="sng">
            <a:solidFill>
              <a:schemeClr val="dk2"/>
            </a:solidFill>
            <a:prstDash val="solid"/>
            <a:round/>
            <a:headEnd type="none" w="med" len="med"/>
            <a:tailEnd type="triangle" w="med" len="med"/>
          </a:ln>
        </p:spPr>
      </p:cxnSp>
      <p:sp>
        <p:nvSpPr>
          <p:cNvPr id="268" name="Google Shape;268;p30"/>
          <p:cNvSpPr/>
          <p:nvPr/>
        </p:nvSpPr>
        <p:spPr>
          <a:xfrm>
            <a:off x="285567" y="1573900"/>
            <a:ext cx="2211355" cy="1363600"/>
          </a:xfrm>
          <a:prstGeom prst="roundRect">
            <a:avLst>
              <a:gd name="adj" fmla="val 16667"/>
            </a:avLst>
          </a:prstGeom>
          <a:solidFill>
            <a:srgbClr val="A4C2F4"/>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Acquired PRISM and CHIRPS precipitation data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269" name="Google Shape;269;p30"/>
          <p:cNvCxnSpPr>
            <a:cxnSpLocks/>
            <a:stCxn id="270" idx="3"/>
          </p:cNvCxnSpPr>
          <p:nvPr/>
        </p:nvCxnSpPr>
        <p:spPr>
          <a:xfrm>
            <a:off x="5550434" y="2018534"/>
            <a:ext cx="1875633" cy="267733"/>
          </a:xfrm>
          <a:prstGeom prst="straightConnector1">
            <a:avLst/>
          </a:prstGeom>
          <a:noFill/>
          <a:ln w="19050" cap="flat" cmpd="sng">
            <a:solidFill>
              <a:schemeClr val="dk2"/>
            </a:solidFill>
            <a:prstDash val="solid"/>
            <a:round/>
            <a:headEnd type="none" w="med" len="med"/>
            <a:tailEnd type="triangle" w="med" len="med"/>
          </a:ln>
        </p:spPr>
      </p:cxnSp>
      <p:sp>
        <p:nvSpPr>
          <p:cNvPr id="270" name="Google Shape;270;p30"/>
          <p:cNvSpPr/>
          <p:nvPr/>
        </p:nvSpPr>
        <p:spPr>
          <a:xfrm>
            <a:off x="3627233" y="1366733"/>
            <a:ext cx="1923200" cy="1303600"/>
          </a:xfrm>
          <a:prstGeom prst="roundRect">
            <a:avLst>
              <a:gd name="adj" fmla="val 16667"/>
            </a:avLst>
          </a:prstGeom>
          <a:solidFill>
            <a:srgbClr val="B6D7A8"/>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Processed precipitation data </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271" name="Google Shape;271;p30"/>
          <p:cNvCxnSpPr>
            <a:cxnSpLocks/>
            <a:stCxn id="268" idx="3"/>
            <a:endCxn id="270" idx="1"/>
          </p:cNvCxnSpPr>
          <p:nvPr/>
        </p:nvCxnSpPr>
        <p:spPr>
          <a:xfrm flipV="1">
            <a:off x="2496921" y="2018534"/>
            <a:ext cx="1130312" cy="237167"/>
          </a:xfrm>
          <a:prstGeom prst="straightConnector1">
            <a:avLst/>
          </a:prstGeom>
          <a:noFill/>
          <a:ln w="19050" cap="flat" cmpd="sng">
            <a:solidFill>
              <a:schemeClr val="dk2"/>
            </a:solidFill>
            <a:prstDash val="solid"/>
            <a:round/>
            <a:headEnd type="none" w="med" len="med"/>
            <a:tailEnd type="triangle" w="med" len="med"/>
          </a:ln>
        </p:spPr>
      </p:cxnSp>
      <p:sp>
        <p:nvSpPr>
          <p:cNvPr id="272" name="Google Shape;272;p30"/>
          <p:cNvSpPr/>
          <p:nvPr/>
        </p:nvSpPr>
        <p:spPr>
          <a:xfrm>
            <a:off x="9848068" y="2670333"/>
            <a:ext cx="2056400" cy="1806000"/>
          </a:xfrm>
          <a:prstGeom prst="ellipse">
            <a:avLst/>
          </a:prstGeom>
          <a:solidFill>
            <a:srgbClr val="EA9999"/>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Historical Regional Burn Maps</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273" name="Google Shape;273;p30"/>
          <p:cNvCxnSpPr>
            <a:cxnSpLocks/>
            <a:stCxn id="257" idx="6"/>
            <a:endCxn id="272" idx="1"/>
          </p:cNvCxnSpPr>
          <p:nvPr/>
        </p:nvCxnSpPr>
        <p:spPr>
          <a:xfrm>
            <a:off x="9149533" y="2592600"/>
            <a:ext cx="999688" cy="342216"/>
          </a:xfrm>
          <a:prstGeom prst="straightConnector1">
            <a:avLst/>
          </a:prstGeom>
          <a:noFill/>
          <a:ln w="19050" cap="flat" cmpd="sng">
            <a:solidFill>
              <a:schemeClr val="dk2"/>
            </a:solidFill>
            <a:prstDash val="solid"/>
            <a:round/>
            <a:headEnd type="none" w="med" len="med"/>
            <a:tailEnd type="triangle" w="med" len="med"/>
          </a:ln>
        </p:spPr>
      </p:cxnSp>
      <p:cxnSp>
        <p:nvCxnSpPr>
          <p:cNvPr id="274" name="Google Shape;274;p30"/>
          <p:cNvCxnSpPr>
            <a:cxnSpLocks/>
            <a:stCxn id="261" idx="7"/>
            <a:endCxn id="272" idx="3"/>
          </p:cNvCxnSpPr>
          <p:nvPr/>
        </p:nvCxnSpPr>
        <p:spPr>
          <a:xfrm flipV="1">
            <a:off x="9634144" y="4211851"/>
            <a:ext cx="515077" cy="729632"/>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3">
            <a:alphaModFix/>
          </a:blip>
          <a:srcRect l="6403" t="12092" r="23992" b="2865"/>
          <a:stretch/>
        </p:blipFill>
        <p:spPr>
          <a:xfrm>
            <a:off x="123367" y="2368568"/>
            <a:ext cx="3451365" cy="2939833"/>
          </a:xfrm>
          <a:prstGeom prst="rect">
            <a:avLst/>
          </a:prstGeom>
          <a:noFill/>
          <a:ln>
            <a:noFill/>
          </a:ln>
        </p:spPr>
      </p:pic>
      <p:pic>
        <p:nvPicPr>
          <p:cNvPr id="280" name="Google Shape;280;p31"/>
          <p:cNvPicPr preferRelativeResize="0"/>
          <p:nvPr/>
        </p:nvPicPr>
        <p:blipFill rotWithShape="1">
          <a:blip r:embed="rId4">
            <a:alphaModFix/>
          </a:blip>
          <a:srcRect l="6416" r="28509" b="12026"/>
          <a:stretch/>
        </p:blipFill>
        <p:spPr>
          <a:xfrm>
            <a:off x="4227667" y="2027400"/>
            <a:ext cx="3374599" cy="3041165"/>
          </a:xfrm>
          <a:prstGeom prst="rect">
            <a:avLst/>
          </a:prstGeom>
          <a:noFill/>
          <a:ln>
            <a:noFill/>
          </a:ln>
        </p:spPr>
      </p:pic>
      <p:sp>
        <p:nvSpPr>
          <p:cNvPr id="281" name="Google Shape;281;p31"/>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Results – Historic Burn Maps </a:t>
            </a:r>
            <a:endParaRPr/>
          </a:p>
        </p:txBody>
      </p:sp>
      <p:sp>
        <p:nvSpPr>
          <p:cNvPr id="282" name="Google Shape;282;p31"/>
          <p:cNvSpPr txBox="1"/>
          <p:nvPr/>
        </p:nvSpPr>
        <p:spPr>
          <a:xfrm>
            <a:off x="440333" y="1381367"/>
            <a:ext cx="2796400" cy="987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2020 Pre-Fire NBR</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83" name="Google Shape;283;p31"/>
          <p:cNvSpPr txBox="1"/>
          <p:nvPr/>
        </p:nvSpPr>
        <p:spPr>
          <a:xfrm>
            <a:off x="4516767" y="1388167"/>
            <a:ext cx="2796400" cy="937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2020 Post-Fire NBR</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84" name="Google Shape;284;p31"/>
          <p:cNvSpPr txBox="1"/>
          <p:nvPr/>
        </p:nvSpPr>
        <p:spPr>
          <a:xfrm>
            <a:off x="8593200" y="1372184"/>
            <a:ext cx="2796400" cy="655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2020 dNBR </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285" name="Google Shape;285;p31"/>
          <p:cNvPicPr preferRelativeResize="0"/>
          <p:nvPr/>
        </p:nvPicPr>
        <p:blipFill rotWithShape="1">
          <a:blip r:embed="rId5">
            <a:alphaModFix/>
          </a:blip>
          <a:srcRect l="6064" t="8212" r="32245" b="11819"/>
          <a:stretch/>
        </p:blipFill>
        <p:spPr>
          <a:xfrm>
            <a:off x="8336633" y="2317333"/>
            <a:ext cx="3011803" cy="2764499"/>
          </a:xfrm>
          <a:prstGeom prst="rect">
            <a:avLst/>
          </a:prstGeom>
          <a:noFill/>
          <a:ln>
            <a:noFill/>
          </a:ln>
        </p:spPr>
      </p:pic>
      <p:pic>
        <p:nvPicPr>
          <p:cNvPr id="286" name="Google Shape;286;p31"/>
          <p:cNvPicPr preferRelativeResize="0"/>
          <p:nvPr/>
        </p:nvPicPr>
        <p:blipFill>
          <a:blip r:embed="rId6">
            <a:alphaModFix/>
          </a:blip>
          <a:stretch>
            <a:fillRect/>
          </a:stretch>
        </p:blipFill>
        <p:spPr>
          <a:xfrm>
            <a:off x="3003101" y="3893302"/>
            <a:ext cx="437167" cy="650140"/>
          </a:xfrm>
          <a:prstGeom prst="rect">
            <a:avLst/>
          </a:prstGeom>
          <a:noFill/>
          <a:ln>
            <a:noFill/>
          </a:ln>
        </p:spPr>
      </p:pic>
      <p:sp>
        <p:nvSpPr>
          <p:cNvPr id="287" name="Google Shape;287;p31"/>
          <p:cNvSpPr txBox="1"/>
          <p:nvPr/>
        </p:nvSpPr>
        <p:spPr>
          <a:xfrm>
            <a:off x="2424600" y="3537099"/>
            <a:ext cx="1703600" cy="1721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88" name="Google Shape;288;p31"/>
          <p:cNvSpPr txBox="1"/>
          <p:nvPr/>
        </p:nvSpPr>
        <p:spPr>
          <a:xfrm>
            <a:off x="1018833" y="4124200"/>
            <a:ext cx="2744000" cy="1237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120 Mi</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89" name="Google Shape;289;p31"/>
          <p:cNvSpPr txBox="1"/>
          <p:nvPr/>
        </p:nvSpPr>
        <p:spPr>
          <a:xfrm>
            <a:off x="3629833" y="2886384"/>
            <a:ext cx="1030000" cy="1085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30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90" name="Google Shape;290;p31"/>
          <p:cNvSpPr txBox="1"/>
          <p:nvPr/>
        </p:nvSpPr>
        <p:spPr>
          <a:xfrm>
            <a:off x="6796667" y="2027384"/>
            <a:ext cx="2796400" cy="252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91" name="Google Shape;291;p31"/>
          <p:cNvSpPr txBox="1"/>
          <p:nvPr/>
        </p:nvSpPr>
        <p:spPr>
          <a:xfrm>
            <a:off x="286100" y="5113100"/>
            <a:ext cx="11707200" cy="1622000"/>
          </a:xfrm>
          <a:prstGeom prst="rect">
            <a:avLst/>
          </a:prstGeom>
          <a:noFill/>
          <a:ln>
            <a:noFill/>
          </a:ln>
        </p:spPr>
        <p:txBody>
          <a:bodyPr spcFirstLastPara="1" wrap="square" lIns="121900" tIns="121900" rIns="121900" bIns="121900" anchor="t" anchorCtr="0">
            <a:noAutofit/>
          </a:bodyPr>
          <a:lstStyle/>
          <a:p>
            <a:pPr marL="609585" marR="0" lvl="0" indent="-423323" algn="l" defTabSz="1219170" rtl="0" eaLnBrk="1" fontAlgn="auto" latinLnBrk="0" hangingPunct="1">
              <a:lnSpc>
                <a:spcPct val="100000"/>
              </a:lnSpc>
              <a:spcBef>
                <a:spcPts val="0"/>
              </a:spcBef>
              <a:spcAft>
                <a:spcPts val="0"/>
              </a:spcAft>
              <a:buClr>
                <a:srgbClr val="3F3F3F"/>
              </a:buClr>
              <a:buSzPts val="1400"/>
              <a:buFont typeface="Century Gothic"/>
              <a:buChar char="●"/>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NBR = (NIR - SWIR2)/ (NIR + SWIR2)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609585" marR="0" lvl="0" indent="-423323" algn="l" defTabSz="1219170" rtl="0" eaLnBrk="1" fontAlgn="auto" latinLnBrk="0" hangingPunct="1">
              <a:lnSpc>
                <a:spcPct val="100000"/>
              </a:lnSpc>
              <a:spcBef>
                <a:spcPts val="0"/>
              </a:spcBef>
              <a:spcAft>
                <a:spcPts val="0"/>
              </a:spcAft>
              <a:buClr>
                <a:srgbClr val="3F3F3F"/>
              </a:buClr>
              <a:buSzPts val="1400"/>
              <a:buFont typeface="Century Gothic"/>
              <a:buChar char="●"/>
              <a:tabLst/>
              <a:defRPr/>
            </a:pPr>
            <a:r>
              <a:rPr kumimoji="0" lang="en" sz="1867" b="0" i="0" u="none" strike="noStrike" kern="0" cap="none" spc="0" normalizeH="0" baseline="0" noProof="0">
                <a:ln>
                  <a:noFill/>
                </a:ln>
                <a:solidFill>
                  <a:srgbClr val="FF0000"/>
                </a:solidFill>
                <a:effectLst/>
                <a:uLnTx/>
                <a:uFillTx/>
                <a:latin typeface="Century Gothic"/>
                <a:ea typeface="Century Gothic"/>
                <a:cs typeface="Century Gothic"/>
                <a:sym typeface="Century Gothic"/>
              </a:rPr>
              <a:t>Red </a:t>
            </a:r>
            <a:r>
              <a:rPr kumimoji="0" lang="en"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Fire Burn Scar (Higher Positive values)</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609585" marR="0" lvl="0" indent="-423323" algn="l" defTabSz="1219170" rtl="0" eaLnBrk="1" fontAlgn="auto" latinLnBrk="0" hangingPunct="1">
              <a:lnSpc>
                <a:spcPct val="100000"/>
              </a:lnSpc>
              <a:spcBef>
                <a:spcPts val="0"/>
              </a:spcBef>
              <a:spcAft>
                <a:spcPts val="0"/>
              </a:spcAft>
              <a:buClr>
                <a:srgbClr val="3F3F3F"/>
              </a:buClr>
              <a:buSzPts val="1400"/>
              <a:buFont typeface="Century Gothic"/>
              <a:buChar char="●"/>
              <a:tabLst/>
              <a:defRPr/>
            </a:pPr>
            <a:r>
              <a:rPr kumimoji="0" lang="en" sz="1867" b="0" i="0" u="none" strike="noStrike" kern="0" cap="none" spc="0" normalizeH="0" baseline="0" noProof="0">
                <a:ln>
                  <a:noFill/>
                </a:ln>
                <a:solidFill>
                  <a:srgbClr val="FF9900"/>
                </a:solidFill>
                <a:effectLst/>
                <a:uLnTx/>
                <a:uFillTx/>
                <a:latin typeface="Century Gothic"/>
                <a:ea typeface="Century Gothic"/>
                <a:cs typeface="Century Gothic"/>
                <a:sym typeface="Century Gothic"/>
              </a:rPr>
              <a:t>Orange/Yellow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Unburnt Area (~ 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609585" marR="0" lvl="0" indent="-423323" algn="l" defTabSz="1219170" rtl="0" eaLnBrk="1" fontAlgn="auto" latinLnBrk="0" hangingPunct="1">
              <a:lnSpc>
                <a:spcPct val="100000"/>
              </a:lnSpc>
              <a:spcBef>
                <a:spcPts val="0"/>
              </a:spcBef>
              <a:spcAft>
                <a:spcPts val="0"/>
              </a:spcAft>
              <a:buClr>
                <a:srgbClr val="3F3F3F"/>
              </a:buClr>
              <a:buSzPts val="1400"/>
              <a:buFont typeface="Century Gothic"/>
              <a:buChar char="●"/>
              <a:tabLst/>
              <a:defRPr/>
            </a:pPr>
            <a:r>
              <a:rPr kumimoji="0" lang="en" sz="1867" b="0" i="0" u="none" strike="noStrike" kern="0" cap="none" spc="0" normalizeH="0" baseline="0" noProof="0">
                <a:ln>
                  <a:noFill/>
                </a:ln>
                <a:solidFill>
                  <a:srgbClr val="70AD47"/>
                </a:solidFill>
                <a:effectLst/>
                <a:uLnTx/>
                <a:uFillTx/>
                <a:latin typeface="Century Gothic"/>
                <a:ea typeface="Century Gothic"/>
                <a:cs typeface="Century Gothic"/>
                <a:sym typeface="Century Gothic"/>
              </a:rPr>
              <a:t>Green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Vegetation Regrowth  (Negative Values)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292" name="Google Shape;292;p31"/>
          <p:cNvPicPr preferRelativeResize="0"/>
          <p:nvPr/>
        </p:nvPicPr>
        <p:blipFill>
          <a:blip r:embed="rId7">
            <a:alphaModFix/>
          </a:blip>
          <a:stretch>
            <a:fillRect/>
          </a:stretch>
        </p:blipFill>
        <p:spPr>
          <a:xfrm>
            <a:off x="286103" y="3929352"/>
            <a:ext cx="437164" cy="645657"/>
          </a:xfrm>
          <a:prstGeom prst="rect">
            <a:avLst/>
          </a:prstGeom>
          <a:noFill/>
          <a:ln>
            <a:noFill/>
          </a:ln>
        </p:spPr>
      </p:pic>
      <p:sp>
        <p:nvSpPr>
          <p:cNvPr id="293" name="Google Shape;293;p31"/>
          <p:cNvSpPr/>
          <p:nvPr/>
        </p:nvSpPr>
        <p:spPr>
          <a:xfrm>
            <a:off x="372033" y="3810000"/>
            <a:ext cx="295200" cy="3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94" name="Google Shape;294;p31"/>
          <p:cNvSpPr txBox="1"/>
          <p:nvPr/>
        </p:nvSpPr>
        <p:spPr>
          <a:xfrm>
            <a:off x="242433" y="3537084"/>
            <a:ext cx="554400" cy="60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a:t>
            </a:r>
            <a:endParaRPr kumimoji="0"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32"/>
          <p:cNvSpPr txBox="1">
            <a:spLocks noGrp="1"/>
          </p:cNvSpPr>
          <p:nvPr>
            <p:ph type="title"/>
          </p:nvPr>
        </p:nvSpPr>
        <p:spPr>
          <a:xfrm>
            <a:off x="-23800" y="244292"/>
            <a:ext cx="12239600" cy="826000"/>
          </a:xfrm>
          <a:prstGeom prst="rect">
            <a:avLst/>
          </a:prstGeom>
        </p:spPr>
        <p:txBody>
          <a:bodyPr spcFirstLastPara="1" wrap="square" lIns="91433" tIns="45700" rIns="91433" bIns="45700" anchor="ctr" anchorCtr="0">
            <a:normAutofit/>
          </a:bodyPr>
          <a:lstStyle/>
          <a:p>
            <a:r>
              <a:rPr lang="en"/>
              <a:t> Historic Burn Maps Case Study 2005</a:t>
            </a:r>
            <a:endParaRPr/>
          </a:p>
        </p:txBody>
      </p:sp>
      <p:pic>
        <p:nvPicPr>
          <p:cNvPr id="300" name="Google Shape;300;p32"/>
          <p:cNvPicPr preferRelativeResize="0"/>
          <p:nvPr/>
        </p:nvPicPr>
        <p:blipFill>
          <a:blip r:embed="rId3">
            <a:alphaModFix/>
          </a:blip>
          <a:stretch>
            <a:fillRect/>
          </a:stretch>
        </p:blipFill>
        <p:spPr>
          <a:xfrm>
            <a:off x="551565" y="1300011"/>
            <a:ext cx="5685399" cy="3980956"/>
          </a:xfrm>
          <a:prstGeom prst="rect">
            <a:avLst/>
          </a:prstGeom>
          <a:noFill/>
          <a:ln w="9525" cap="flat" cmpd="sng">
            <a:solidFill>
              <a:srgbClr val="3F3F3F"/>
            </a:solidFill>
            <a:prstDash val="solid"/>
            <a:round/>
            <a:headEnd type="none" w="sm" len="sm"/>
            <a:tailEnd type="none" w="sm" len="sm"/>
          </a:ln>
          <a:effectLst>
            <a:outerShdw blurRad="57150" dist="19050" dir="5400000" algn="bl" rotWithShape="0">
              <a:srgbClr val="000000">
                <a:alpha val="50000"/>
              </a:srgbClr>
            </a:outerShdw>
          </a:effectLst>
        </p:spPr>
      </p:pic>
      <p:sp>
        <p:nvSpPr>
          <p:cNvPr id="301" name="Google Shape;301;p32"/>
          <p:cNvSpPr/>
          <p:nvPr/>
        </p:nvSpPr>
        <p:spPr>
          <a:xfrm>
            <a:off x="2837996" y="2027283"/>
            <a:ext cx="948400" cy="4416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2" name="Google Shape;302;p32"/>
          <p:cNvSpPr/>
          <p:nvPr/>
        </p:nvSpPr>
        <p:spPr>
          <a:xfrm>
            <a:off x="3846718" y="2815181"/>
            <a:ext cx="1492925" cy="867347"/>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3" name="Google Shape;303;p32"/>
          <p:cNvSpPr txBox="1"/>
          <p:nvPr/>
        </p:nvSpPr>
        <p:spPr>
          <a:xfrm>
            <a:off x="504975" y="1364409"/>
            <a:ext cx="2234400" cy="380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2005 dNBR</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04" name="Google Shape;304;p32"/>
          <p:cNvSpPr/>
          <p:nvPr/>
        </p:nvSpPr>
        <p:spPr>
          <a:xfrm>
            <a:off x="2536141" y="1437767"/>
            <a:ext cx="548000" cy="3804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05" name="Google Shape;305;p32"/>
          <p:cNvSpPr txBox="1"/>
          <p:nvPr/>
        </p:nvSpPr>
        <p:spPr>
          <a:xfrm>
            <a:off x="3106608" y="1415703"/>
            <a:ext cx="28936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Plot</a:t>
            </a:r>
            <a:endParaRPr kumimoji="0"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06" name="Google Shape;306;p32"/>
          <p:cNvSpPr txBox="1"/>
          <p:nvPr/>
        </p:nvSpPr>
        <p:spPr>
          <a:xfrm>
            <a:off x="271192" y="4522200"/>
            <a:ext cx="2305600" cy="73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90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Mi.</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307" name="Google Shape;307;p32" title="Chart"/>
          <p:cNvPicPr preferRelativeResize="0"/>
          <p:nvPr/>
        </p:nvPicPr>
        <p:blipFill rotWithShape="1">
          <a:blip r:embed="rId4">
            <a:alphaModFix/>
          </a:blip>
          <a:srcRect r="9057"/>
          <a:stretch/>
        </p:blipFill>
        <p:spPr>
          <a:xfrm>
            <a:off x="7595565" y="1387967"/>
            <a:ext cx="4000000" cy="2484832"/>
          </a:xfrm>
          <a:prstGeom prst="rect">
            <a:avLst/>
          </a:prstGeom>
          <a:noFill/>
          <a:ln>
            <a:noFill/>
          </a:ln>
        </p:spPr>
      </p:pic>
      <p:pic>
        <p:nvPicPr>
          <p:cNvPr id="308" name="Google Shape;308;p32" title="Chart"/>
          <p:cNvPicPr preferRelativeResize="0"/>
          <p:nvPr/>
        </p:nvPicPr>
        <p:blipFill rotWithShape="1">
          <a:blip r:embed="rId5">
            <a:alphaModFix/>
          </a:blip>
          <a:srcRect r="10538"/>
          <a:stretch/>
        </p:blipFill>
        <p:spPr>
          <a:xfrm>
            <a:off x="7512667" y="3211434"/>
            <a:ext cx="4082900" cy="2818268"/>
          </a:xfrm>
          <a:prstGeom prst="rect">
            <a:avLst/>
          </a:prstGeom>
          <a:noFill/>
          <a:ln>
            <a:noFill/>
          </a:ln>
        </p:spPr>
      </p:pic>
      <p:sp>
        <p:nvSpPr>
          <p:cNvPr id="309" name="Google Shape;309;p32"/>
          <p:cNvSpPr txBox="1"/>
          <p:nvPr/>
        </p:nvSpPr>
        <p:spPr>
          <a:xfrm>
            <a:off x="8715633" y="3136100"/>
            <a:ext cx="2834000" cy="92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NDVI</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0" name="Google Shape;310;p32"/>
          <p:cNvSpPr txBox="1"/>
          <p:nvPr/>
        </p:nvSpPr>
        <p:spPr>
          <a:xfrm>
            <a:off x="8175667" y="1209700"/>
            <a:ext cx="32380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Precipitation</a:t>
            </a:r>
            <a:r>
              <a:rPr kumimoji="0" lang="en"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1" name="Google Shape;311;p32"/>
          <p:cNvSpPr txBox="1"/>
          <p:nvPr/>
        </p:nvSpPr>
        <p:spPr>
          <a:xfrm>
            <a:off x="7582067" y="1248100"/>
            <a:ext cx="705600" cy="213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40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30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10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2" name="Google Shape;312;p32"/>
          <p:cNvSpPr txBox="1"/>
          <p:nvPr/>
        </p:nvSpPr>
        <p:spPr>
          <a:xfrm>
            <a:off x="7371687" y="3211433"/>
            <a:ext cx="891200" cy="248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3" name="Google Shape;313;p32"/>
          <p:cNvSpPr txBox="1"/>
          <p:nvPr/>
        </p:nvSpPr>
        <p:spPr>
          <a:xfrm>
            <a:off x="7816600" y="5046967"/>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2003</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4" name="Google Shape;314;p32"/>
          <p:cNvSpPr txBox="1"/>
          <p:nvPr/>
        </p:nvSpPr>
        <p:spPr>
          <a:xfrm>
            <a:off x="8580933" y="5046967"/>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2004</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5" name="Google Shape;315;p32"/>
          <p:cNvSpPr txBox="1"/>
          <p:nvPr/>
        </p:nvSpPr>
        <p:spPr>
          <a:xfrm>
            <a:off x="9369233" y="5046967"/>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2005</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6" name="Google Shape;316;p32"/>
          <p:cNvSpPr txBox="1"/>
          <p:nvPr/>
        </p:nvSpPr>
        <p:spPr>
          <a:xfrm>
            <a:off x="10156933" y="5046967"/>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2006</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317" name="Google Shape;317;p32"/>
          <p:cNvPicPr preferRelativeResize="0"/>
          <p:nvPr/>
        </p:nvPicPr>
        <p:blipFill>
          <a:blip r:embed="rId6">
            <a:alphaModFix/>
          </a:blip>
          <a:stretch>
            <a:fillRect/>
          </a:stretch>
        </p:blipFill>
        <p:spPr>
          <a:xfrm>
            <a:off x="4279408" y="4196772"/>
            <a:ext cx="548000" cy="814897"/>
          </a:xfrm>
          <a:prstGeom prst="rect">
            <a:avLst/>
          </a:prstGeom>
          <a:noFill/>
          <a:ln>
            <a:noFill/>
          </a:ln>
        </p:spPr>
      </p:pic>
      <p:sp>
        <p:nvSpPr>
          <p:cNvPr id="318" name="Google Shape;318;p32"/>
          <p:cNvSpPr txBox="1"/>
          <p:nvPr/>
        </p:nvSpPr>
        <p:spPr>
          <a:xfrm>
            <a:off x="4449992" y="4042819"/>
            <a:ext cx="1148800" cy="112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19" name="Google Shape;319;p32"/>
          <p:cNvSpPr txBox="1"/>
          <p:nvPr/>
        </p:nvSpPr>
        <p:spPr>
          <a:xfrm>
            <a:off x="492293" y="5345387"/>
            <a:ext cx="6452800" cy="1354176"/>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C00000"/>
              </a:buClr>
              <a:buSzPts val="2000"/>
              <a:buFont typeface="Century Gothic"/>
              <a:buChar char="●"/>
              <a:tabLst/>
              <a:defRPr/>
            </a:pPr>
            <a:r>
              <a:rPr kumimoji="0" lang="en"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Precipitation anomaly led to greening</a:t>
            </a: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609585" marR="0" lvl="0" indent="-474121" algn="l" defTabSz="1219170" rtl="0" eaLnBrk="1" fontAlgn="auto" latinLnBrk="0" hangingPunct="1">
              <a:lnSpc>
                <a:spcPct val="100000"/>
              </a:lnSpc>
              <a:spcBef>
                <a:spcPts val="0"/>
              </a:spcBef>
              <a:spcAft>
                <a:spcPts val="0"/>
              </a:spcAft>
              <a:buClr>
                <a:srgbClr val="C00000"/>
              </a:buClr>
              <a:buSzPts val="2000"/>
              <a:buFont typeface="Century Gothic"/>
              <a:buChar char="●"/>
              <a:tabLst/>
              <a:defRPr/>
            </a:pPr>
            <a:r>
              <a:rPr kumimoji="0" lang="en"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NDVI rebounds after fire event in 2005</a:t>
            </a: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20" name="Google Shape;320;p32"/>
          <p:cNvSpPr txBox="1"/>
          <p:nvPr/>
        </p:nvSpPr>
        <p:spPr>
          <a:xfrm rot="-5400000">
            <a:off x="6114684" y="1768367"/>
            <a:ext cx="27516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Mean Precip. (mm)</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21" name="Google Shape;321;p32"/>
          <p:cNvSpPr/>
          <p:nvPr/>
        </p:nvSpPr>
        <p:spPr>
          <a:xfrm>
            <a:off x="11575233" y="1750967"/>
            <a:ext cx="134000" cy="672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22" name="Google Shape;322;p32"/>
          <p:cNvSpPr txBox="1"/>
          <p:nvPr/>
        </p:nvSpPr>
        <p:spPr>
          <a:xfrm rot="-5400000">
            <a:off x="6370284" y="4264367"/>
            <a:ext cx="22404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Max NDVI Pixels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23" name="Google Shape;323;p32"/>
          <p:cNvSpPr txBox="1"/>
          <p:nvPr/>
        </p:nvSpPr>
        <p:spPr>
          <a:xfrm>
            <a:off x="9202600" y="5521567"/>
            <a:ext cx="9484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324" name="Google Shape;324;p32"/>
          <p:cNvCxnSpPr/>
          <p:nvPr/>
        </p:nvCxnSpPr>
        <p:spPr>
          <a:xfrm flipH="1">
            <a:off x="9947433" y="3741367"/>
            <a:ext cx="2000" cy="1539600"/>
          </a:xfrm>
          <a:prstGeom prst="straightConnector1">
            <a:avLst/>
          </a:prstGeom>
          <a:noFill/>
          <a:ln w="9525" cap="flat" cmpd="sng">
            <a:solidFill>
              <a:srgbClr val="FF0000"/>
            </a:solidFill>
            <a:prstDash val="dashDot"/>
            <a:round/>
            <a:headEnd type="none" w="med" len="med"/>
            <a:tailEnd type="none" w="med" len="med"/>
          </a:ln>
        </p:spPr>
      </p:cxnSp>
      <p:cxnSp>
        <p:nvCxnSpPr>
          <p:cNvPr id="325" name="Google Shape;325;p32"/>
          <p:cNvCxnSpPr/>
          <p:nvPr/>
        </p:nvCxnSpPr>
        <p:spPr>
          <a:xfrm flipH="1">
            <a:off x="10052184" y="3741367"/>
            <a:ext cx="2000" cy="1539600"/>
          </a:xfrm>
          <a:prstGeom prst="straightConnector1">
            <a:avLst/>
          </a:prstGeom>
          <a:noFill/>
          <a:ln w="9525" cap="flat" cmpd="sng">
            <a:solidFill>
              <a:srgbClr val="FF0000"/>
            </a:solidFill>
            <a:prstDash val="dashDot"/>
            <a:round/>
            <a:headEnd type="none" w="med" len="med"/>
            <a:tailEnd type="none" w="med" len="med"/>
          </a:ln>
        </p:spPr>
      </p:cxnSp>
      <p:cxnSp>
        <p:nvCxnSpPr>
          <p:cNvPr id="326" name="Google Shape;326;p32"/>
          <p:cNvCxnSpPr>
            <a:cxnSpLocks/>
          </p:cNvCxnSpPr>
          <p:nvPr/>
        </p:nvCxnSpPr>
        <p:spPr>
          <a:xfrm>
            <a:off x="9595566" y="6371141"/>
            <a:ext cx="455833" cy="0"/>
          </a:xfrm>
          <a:prstGeom prst="straightConnector1">
            <a:avLst/>
          </a:prstGeom>
          <a:noFill/>
          <a:ln w="9525" cap="flat" cmpd="sng">
            <a:solidFill>
              <a:srgbClr val="FF0000"/>
            </a:solidFill>
            <a:prstDash val="lgDashDot"/>
            <a:round/>
            <a:headEnd type="none" w="med" len="med"/>
            <a:tailEnd type="none" w="med" len="med"/>
          </a:ln>
        </p:spPr>
      </p:cxnSp>
      <p:sp>
        <p:nvSpPr>
          <p:cNvPr id="327" name="Google Shape;327;p32"/>
          <p:cNvSpPr txBox="1"/>
          <p:nvPr/>
        </p:nvSpPr>
        <p:spPr>
          <a:xfrm>
            <a:off x="10052184" y="6113076"/>
            <a:ext cx="2465200" cy="633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Fires</a:t>
            </a:r>
            <a:endParaRPr kumimoji="0" sz="14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328" name="Google Shape;328;p32"/>
          <p:cNvPicPr preferRelativeResize="0"/>
          <p:nvPr/>
        </p:nvPicPr>
        <p:blipFill>
          <a:blip r:embed="rId7">
            <a:alphaModFix/>
          </a:blip>
          <a:stretch>
            <a:fillRect/>
          </a:stretch>
        </p:blipFill>
        <p:spPr>
          <a:xfrm>
            <a:off x="5714389" y="4477985"/>
            <a:ext cx="462519" cy="715456"/>
          </a:xfrm>
          <a:prstGeom prst="rect">
            <a:avLst/>
          </a:prstGeom>
          <a:noFill/>
          <a:ln w="9525" cap="flat" cmpd="sng">
            <a:solidFill>
              <a:schemeClr val="lt1"/>
            </a:solidFill>
            <a:prstDash val="solid"/>
            <a:round/>
            <a:headEnd type="none" w="sm" len="sm"/>
            <a:tailEnd type="none" w="sm" len="sm"/>
          </a:ln>
        </p:spPr>
      </p:pic>
      <p:sp>
        <p:nvSpPr>
          <p:cNvPr id="329" name="Google Shape;329;p32"/>
          <p:cNvSpPr/>
          <p:nvPr/>
        </p:nvSpPr>
        <p:spPr>
          <a:xfrm>
            <a:off x="5695767" y="4259000"/>
            <a:ext cx="436000" cy="192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pic>
        <p:nvPicPr>
          <p:cNvPr id="335" name="Google Shape;335;p33" title="Chart"/>
          <p:cNvPicPr preferRelativeResize="0"/>
          <p:nvPr/>
        </p:nvPicPr>
        <p:blipFill rotWithShape="1">
          <a:blip r:embed="rId4">
            <a:alphaModFix/>
          </a:blip>
          <a:srcRect l="890" t="-16779" r="-889" b="16779"/>
          <a:stretch/>
        </p:blipFill>
        <p:spPr>
          <a:xfrm>
            <a:off x="7199134" y="3815467"/>
            <a:ext cx="4615332" cy="2448467"/>
          </a:xfrm>
          <a:prstGeom prst="rect">
            <a:avLst/>
          </a:prstGeom>
          <a:noFill/>
          <a:ln>
            <a:noFill/>
          </a:ln>
        </p:spPr>
      </p:pic>
      <p:pic>
        <p:nvPicPr>
          <p:cNvPr id="336" name="Google Shape;336;p33" descr="Chart" title="Chart"/>
          <p:cNvPicPr preferRelativeResize="0"/>
          <p:nvPr/>
        </p:nvPicPr>
        <p:blipFill rotWithShape="1">
          <a:blip r:embed="rId5"/>
          <a:srcRect t="10748" b="10748"/>
          <a:stretch/>
        </p:blipFill>
        <p:spPr>
          <a:xfrm>
            <a:off x="6959501" y="1506332"/>
            <a:ext cx="5054132" cy="2448435"/>
          </a:xfrm>
          <a:prstGeom prst="rect">
            <a:avLst/>
          </a:prstGeom>
          <a:noFill/>
          <a:ln>
            <a:noFill/>
          </a:ln>
        </p:spPr>
      </p:pic>
      <p:sp>
        <p:nvSpPr>
          <p:cNvPr id="337" name="Google Shape;337;p33"/>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Historic Burn Maps Control 2005</a:t>
            </a:r>
            <a:endParaRPr/>
          </a:p>
        </p:txBody>
      </p:sp>
      <p:pic>
        <p:nvPicPr>
          <p:cNvPr id="338" name="Google Shape;338;p33"/>
          <p:cNvPicPr preferRelativeResize="0"/>
          <p:nvPr/>
        </p:nvPicPr>
        <p:blipFill>
          <a:blip r:embed="rId6">
            <a:alphaModFix/>
          </a:blip>
          <a:stretch>
            <a:fillRect/>
          </a:stretch>
        </p:blipFill>
        <p:spPr>
          <a:xfrm>
            <a:off x="519217" y="1435448"/>
            <a:ext cx="5658235" cy="3961912"/>
          </a:xfrm>
          <a:prstGeom prst="rect">
            <a:avLst/>
          </a:prstGeom>
          <a:noFill/>
          <a:ln w="9525" cap="flat" cmpd="sng">
            <a:solidFill>
              <a:srgbClr val="111111"/>
            </a:solidFill>
            <a:prstDash val="solid"/>
            <a:round/>
            <a:headEnd type="none" w="sm" len="sm"/>
            <a:tailEnd type="none" w="sm" len="sm"/>
          </a:ln>
          <a:effectLst>
            <a:outerShdw blurRad="57150" dist="19050" dir="5400000" algn="bl" rotWithShape="0">
              <a:srgbClr val="000000">
                <a:alpha val="50000"/>
              </a:srgbClr>
            </a:outerShdw>
          </a:effectLst>
        </p:spPr>
      </p:pic>
      <p:sp>
        <p:nvSpPr>
          <p:cNvPr id="339" name="Google Shape;339;p33"/>
          <p:cNvSpPr/>
          <p:nvPr/>
        </p:nvSpPr>
        <p:spPr>
          <a:xfrm>
            <a:off x="1547633" y="2214367"/>
            <a:ext cx="943200" cy="548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0" name="Google Shape;340;p33"/>
          <p:cNvSpPr/>
          <p:nvPr/>
        </p:nvSpPr>
        <p:spPr>
          <a:xfrm>
            <a:off x="705800" y="3666067"/>
            <a:ext cx="991200" cy="634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1" name="Google Shape;341;p33"/>
          <p:cNvSpPr/>
          <p:nvPr/>
        </p:nvSpPr>
        <p:spPr>
          <a:xfrm>
            <a:off x="2897151" y="1613733"/>
            <a:ext cx="548000" cy="3804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42" name="Google Shape;342;p33"/>
          <p:cNvSpPr txBox="1"/>
          <p:nvPr/>
        </p:nvSpPr>
        <p:spPr>
          <a:xfrm>
            <a:off x="3541667" y="1530900"/>
            <a:ext cx="28936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Control Plot</a:t>
            </a:r>
            <a:endParaRPr kumimoji="0"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43" name="Google Shape;343;p33"/>
          <p:cNvSpPr txBox="1"/>
          <p:nvPr/>
        </p:nvSpPr>
        <p:spPr>
          <a:xfrm>
            <a:off x="-1093767" y="4637367"/>
            <a:ext cx="4208000" cy="63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90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Miles</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44" name="Google Shape;344;p33"/>
          <p:cNvSpPr txBox="1"/>
          <p:nvPr/>
        </p:nvSpPr>
        <p:spPr>
          <a:xfrm>
            <a:off x="7922500" y="1007033"/>
            <a:ext cx="3494800" cy="63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Precipitation</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45" name="Google Shape;345;p33"/>
          <p:cNvSpPr txBox="1"/>
          <p:nvPr/>
        </p:nvSpPr>
        <p:spPr>
          <a:xfrm>
            <a:off x="8269867" y="3815467"/>
            <a:ext cx="3308400" cy="63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Monthly NDVI</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46" name="Google Shape;346;p33"/>
          <p:cNvSpPr txBox="1"/>
          <p:nvPr/>
        </p:nvSpPr>
        <p:spPr>
          <a:xfrm>
            <a:off x="7143733" y="904967"/>
            <a:ext cx="1072800" cy="454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40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30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6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4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47" name="Google Shape;347;p33"/>
          <p:cNvSpPr txBox="1"/>
          <p:nvPr/>
        </p:nvSpPr>
        <p:spPr>
          <a:xfrm>
            <a:off x="7199133" y="3815467"/>
            <a:ext cx="703200" cy="2617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48" name="Google Shape;348;p33"/>
          <p:cNvSpPr txBox="1"/>
          <p:nvPr/>
        </p:nvSpPr>
        <p:spPr>
          <a:xfrm>
            <a:off x="7466200" y="5873833"/>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2003</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49" name="Google Shape;349;p33"/>
          <p:cNvSpPr txBox="1"/>
          <p:nvPr/>
        </p:nvSpPr>
        <p:spPr>
          <a:xfrm>
            <a:off x="8089667" y="5694233"/>
            <a:ext cx="1318800" cy="749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2004</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50" name="Google Shape;350;p33"/>
          <p:cNvSpPr txBox="1"/>
          <p:nvPr/>
        </p:nvSpPr>
        <p:spPr>
          <a:xfrm>
            <a:off x="9408467" y="5873833"/>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51" name="Google Shape;351;p33"/>
          <p:cNvSpPr txBox="1"/>
          <p:nvPr/>
        </p:nvSpPr>
        <p:spPr>
          <a:xfrm>
            <a:off x="10341800" y="5873833"/>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2006</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52" name="Google Shape;352;p33"/>
          <p:cNvSpPr txBox="1"/>
          <p:nvPr/>
        </p:nvSpPr>
        <p:spPr>
          <a:xfrm>
            <a:off x="519233" y="1435424"/>
            <a:ext cx="2234400" cy="380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2005 dNBR</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353" name="Google Shape;353;p33"/>
          <p:cNvPicPr preferRelativeResize="0"/>
          <p:nvPr/>
        </p:nvPicPr>
        <p:blipFill>
          <a:blip r:embed="rId7">
            <a:alphaModFix/>
          </a:blip>
          <a:stretch>
            <a:fillRect/>
          </a:stretch>
        </p:blipFill>
        <p:spPr>
          <a:xfrm>
            <a:off x="4076331" y="3954765"/>
            <a:ext cx="503839" cy="749200"/>
          </a:xfrm>
          <a:prstGeom prst="rect">
            <a:avLst/>
          </a:prstGeom>
          <a:noFill/>
          <a:ln>
            <a:noFill/>
          </a:ln>
        </p:spPr>
      </p:pic>
      <p:sp>
        <p:nvSpPr>
          <p:cNvPr id="354" name="Google Shape;354;p33"/>
          <p:cNvSpPr txBox="1"/>
          <p:nvPr/>
        </p:nvSpPr>
        <p:spPr>
          <a:xfrm>
            <a:off x="4456069" y="3478700"/>
            <a:ext cx="705600" cy="184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55" name="Google Shape;355;p33"/>
          <p:cNvSpPr txBox="1"/>
          <p:nvPr/>
        </p:nvSpPr>
        <p:spPr>
          <a:xfrm>
            <a:off x="565600" y="5514833"/>
            <a:ext cx="5930800" cy="1287600"/>
          </a:xfrm>
          <a:prstGeom prst="rect">
            <a:avLst/>
          </a:prstGeom>
          <a:noFill/>
          <a:ln>
            <a:noFill/>
          </a:ln>
        </p:spPr>
        <p:txBody>
          <a:bodyPr spcFirstLastPara="1" wrap="square" lIns="121900" tIns="121900" rIns="121900" bIns="121900" anchor="t" anchorCtr="0">
            <a:noAutofit/>
          </a:bodyPr>
          <a:lstStyle/>
          <a:p>
            <a:pPr marL="609585" marR="0" lvl="0" indent="-474121" algn="l" defTabSz="1219170" rtl="0" eaLnBrk="1" fontAlgn="auto" latinLnBrk="0" hangingPunct="1">
              <a:lnSpc>
                <a:spcPct val="100000"/>
              </a:lnSpc>
              <a:spcBef>
                <a:spcPts val="0"/>
              </a:spcBef>
              <a:spcAft>
                <a:spcPts val="0"/>
              </a:spcAft>
              <a:buClr>
                <a:srgbClr val="C00000"/>
              </a:buClr>
              <a:buSzPts val="2000"/>
              <a:buFont typeface="Century Gothic"/>
              <a:buChar char="●"/>
              <a:tabLst/>
              <a:defRPr/>
            </a:pPr>
            <a:r>
              <a:rPr kumimoji="0" lang="en" sz="26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Control Plot has a lot less vegetation</a:t>
            </a:r>
            <a:endParaRPr kumimoji="0" sz="26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609585"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6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56" name="Google Shape;356;p33"/>
          <p:cNvSpPr txBox="1"/>
          <p:nvPr/>
        </p:nvSpPr>
        <p:spPr>
          <a:xfrm>
            <a:off x="6771000" y="3506967"/>
            <a:ext cx="1381200" cy="254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6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57" name="Google Shape;357;p33"/>
          <p:cNvSpPr/>
          <p:nvPr/>
        </p:nvSpPr>
        <p:spPr>
          <a:xfrm>
            <a:off x="11524067" y="1704700"/>
            <a:ext cx="181200" cy="156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8" name="Google Shape;358;p33"/>
          <p:cNvSpPr txBox="1"/>
          <p:nvPr/>
        </p:nvSpPr>
        <p:spPr>
          <a:xfrm rot="-5400000">
            <a:off x="6026300" y="4683500"/>
            <a:ext cx="17916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Max NDVI Pixels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59" name="Google Shape;359;p33"/>
          <p:cNvSpPr txBox="1"/>
          <p:nvPr/>
        </p:nvSpPr>
        <p:spPr>
          <a:xfrm rot="-5400000">
            <a:off x="5596200" y="2132169"/>
            <a:ext cx="22760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Mean Precip. (mm)</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60" name="Google Shape;360;p33"/>
          <p:cNvSpPr txBox="1"/>
          <p:nvPr/>
        </p:nvSpPr>
        <p:spPr>
          <a:xfrm>
            <a:off x="9012367" y="6313300"/>
            <a:ext cx="9484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361" name="Google Shape;361;p33"/>
          <p:cNvPicPr preferRelativeResize="0"/>
          <p:nvPr/>
        </p:nvPicPr>
        <p:blipFill>
          <a:blip r:embed="rId8">
            <a:alphaModFix/>
          </a:blip>
          <a:stretch>
            <a:fillRect/>
          </a:stretch>
        </p:blipFill>
        <p:spPr>
          <a:xfrm>
            <a:off x="5444315" y="4449451"/>
            <a:ext cx="462519" cy="683104"/>
          </a:xfrm>
          <a:prstGeom prst="rect">
            <a:avLst/>
          </a:prstGeom>
          <a:noFill/>
          <a:ln w="9525" cap="flat" cmpd="sng">
            <a:solidFill>
              <a:schemeClr val="lt1"/>
            </a:solidFill>
            <a:prstDash val="solid"/>
            <a:round/>
            <a:headEnd type="none" w="sm" len="sm"/>
            <a:tailEnd type="none" w="sm" len="sm"/>
          </a:ln>
        </p:spPr>
      </p:pic>
      <p:sp>
        <p:nvSpPr>
          <p:cNvPr id="362" name="Google Shape;362;p33"/>
          <p:cNvSpPr/>
          <p:nvPr/>
        </p:nvSpPr>
        <p:spPr>
          <a:xfrm>
            <a:off x="5527984" y="4300067"/>
            <a:ext cx="295200" cy="3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63" name="Google Shape;363;p33"/>
          <p:cNvSpPr txBox="1"/>
          <p:nvPr/>
        </p:nvSpPr>
        <p:spPr>
          <a:xfrm>
            <a:off x="5444284" y="4134668"/>
            <a:ext cx="703200" cy="67706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4"/>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Historic Burn Map Time Series 2005- NDVI</a:t>
            </a:r>
            <a:endParaRPr/>
          </a:p>
        </p:txBody>
      </p:sp>
      <p:pic>
        <p:nvPicPr>
          <p:cNvPr id="369" name="Google Shape;369;p34" title="Chart"/>
          <p:cNvPicPr preferRelativeResize="0"/>
          <p:nvPr/>
        </p:nvPicPr>
        <p:blipFill>
          <a:blip r:embed="rId4">
            <a:alphaModFix/>
          </a:blip>
          <a:stretch>
            <a:fillRect/>
          </a:stretch>
        </p:blipFill>
        <p:spPr>
          <a:xfrm>
            <a:off x="711634" y="1523667"/>
            <a:ext cx="4802900" cy="2700432"/>
          </a:xfrm>
          <a:prstGeom prst="rect">
            <a:avLst/>
          </a:prstGeom>
          <a:noFill/>
          <a:ln>
            <a:noFill/>
          </a:ln>
        </p:spPr>
      </p:pic>
      <p:sp>
        <p:nvSpPr>
          <p:cNvPr id="370" name="Google Shape;370;p34"/>
          <p:cNvSpPr txBox="1"/>
          <p:nvPr/>
        </p:nvSpPr>
        <p:spPr>
          <a:xfrm>
            <a:off x="1324833" y="1227200"/>
            <a:ext cx="3196800" cy="6764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NDVI</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71" name="Google Shape;371;p34"/>
          <p:cNvSpPr txBox="1"/>
          <p:nvPr/>
        </p:nvSpPr>
        <p:spPr>
          <a:xfrm>
            <a:off x="332267" y="1082267"/>
            <a:ext cx="1080000" cy="2550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72" name="Google Shape;372;p34"/>
          <p:cNvSpPr txBox="1"/>
          <p:nvPr/>
        </p:nvSpPr>
        <p:spPr>
          <a:xfrm>
            <a:off x="5113429" y="1456700"/>
            <a:ext cx="1273049" cy="826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fires </a:t>
            </a:r>
            <a:endParaRPr kumimoji="0" sz="16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373" name="Google Shape;373;p34" descr="Chart" title="Chart"/>
          <p:cNvPicPr preferRelativeResize="0"/>
          <p:nvPr/>
        </p:nvPicPr>
        <p:blipFill>
          <a:blip r:embed="rId5"/>
          <a:stretch>
            <a:fillRect/>
          </a:stretch>
        </p:blipFill>
        <p:spPr>
          <a:xfrm>
            <a:off x="7449567" y="4083705"/>
            <a:ext cx="4228232" cy="2609193"/>
          </a:xfrm>
          <a:prstGeom prst="rect">
            <a:avLst/>
          </a:prstGeom>
          <a:noFill/>
          <a:ln>
            <a:noFill/>
          </a:ln>
        </p:spPr>
      </p:pic>
      <p:pic>
        <p:nvPicPr>
          <p:cNvPr id="374" name="Google Shape;374;p34" title="Chart"/>
          <p:cNvPicPr preferRelativeResize="0"/>
          <p:nvPr/>
        </p:nvPicPr>
        <p:blipFill>
          <a:blip r:embed="rId6">
            <a:alphaModFix/>
          </a:blip>
          <a:stretch>
            <a:fillRect/>
          </a:stretch>
        </p:blipFill>
        <p:spPr>
          <a:xfrm>
            <a:off x="7405133" y="1631467"/>
            <a:ext cx="4695168" cy="2484832"/>
          </a:xfrm>
          <a:prstGeom prst="rect">
            <a:avLst/>
          </a:prstGeom>
          <a:noFill/>
          <a:ln>
            <a:noFill/>
          </a:ln>
        </p:spPr>
      </p:pic>
      <p:sp>
        <p:nvSpPr>
          <p:cNvPr id="375" name="Google Shape;375;p34"/>
          <p:cNvSpPr txBox="1"/>
          <p:nvPr/>
        </p:nvSpPr>
        <p:spPr>
          <a:xfrm>
            <a:off x="7951000" y="1227200"/>
            <a:ext cx="3726800" cy="676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Precipitation</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76" name="Google Shape;376;p34"/>
          <p:cNvSpPr txBox="1"/>
          <p:nvPr/>
        </p:nvSpPr>
        <p:spPr>
          <a:xfrm>
            <a:off x="6838067" y="3602267"/>
            <a:ext cx="1607600" cy="2700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40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30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77" name="Google Shape;377;p34"/>
          <p:cNvSpPr txBox="1"/>
          <p:nvPr/>
        </p:nvSpPr>
        <p:spPr>
          <a:xfrm>
            <a:off x="7537200" y="5873833"/>
            <a:ext cx="11256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2003</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78" name="Google Shape;378;p34"/>
          <p:cNvSpPr txBox="1"/>
          <p:nvPr/>
        </p:nvSpPr>
        <p:spPr>
          <a:xfrm>
            <a:off x="8079633" y="3599133"/>
            <a:ext cx="3726800" cy="676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Control Precipitation</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79" name="Google Shape;379;p34"/>
          <p:cNvSpPr txBox="1"/>
          <p:nvPr/>
        </p:nvSpPr>
        <p:spPr>
          <a:xfrm>
            <a:off x="8553100" y="5873833"/>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2004</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80" name="Google Shape;380;p34"/>
          <p:cNvSpPr txBox="1"/>
          <p:nvPr/>
        </p:nvSpPr>
        <p:spPr>
          <a:xfrm>
            <a:off x="9345184" y="5873833"/>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81" name="Google Shape;381;p34"/>
          <p:cNvSpPr txBox="1"/>
          <p:nvPr/>
        </p:nvSpPr>
        <p:spPr>
          <a:xfrm>
            <a:off x="10326084" y="5873833"/>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2006</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82" name="Google Shape;382;p34"/>
          <p:cNvSpPr txBox="1"/>
          <p:nvPr/>
        </p:nvSpPr>
        <p:spPr>
          <a:xfrm rot="-5400000">
            <a:off x="5793933" y="3300300"/>
            <a:ext cx="2542800" cy="67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Mean Precip. (mm)</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83" name="Google Shape;383;p34"/>
          <p:cNvSpPr txBox="1"/>
          <p:nvPr/>
        </p:nvSpPr>
        <p:spPr>
          <a:xfrm rot="-5400000">
            <a:off x="-809649" y="3089200"/>
            <a:ext cx="2542800" cy="67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Max NDVI Pixels</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84" name="Google Shape;384;p34"/>
          <p:cNvSpPr/>
          <p:nvPr/>
        </p:nvSpPr>
        <p:spPr>
          <a:xfrm>
            <a:off x="5027533" y="1909700"/>
            <a:ext cx="163600" cy="90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5" name="Google Shape;385;p34"/>
          <p:cNvSpPr/>
          <p:nvPr/>
        </p:nvSpPr>
        <p:spPr>
          <a:xfrm>
            <a:off x="4596017" y="4224100"/>
            <a:ext cx="163600" cy="90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86" name="Google Shape;386;p34"/>
          <p:cNvSpPr/>
          <p:nvPr/>
        </p:nvSpPr>
        <p:spPr>
          <a:xfrm>
            <a:off x="11598033" y="1929533"/>
            <a:ext cx="208400" cy="1784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387" name="Google Shape;387;p34" title="Chart"/>
          <p:cNvPicPr preferRelativeResize="0"/>
          <p:nvPr/>
        </p:nvPicPr>
        <p:blipFill rotWithShape="1">
          <a:blip r:embed="rId7">
            <a:alphaModFix/>
          </a:blip>
          <a:srcRect l="890" t="-16779" r="-889" b="16779"/>
          <a:stretch/>
        </p:blipFill>
        <p:spPr>
          <a:xfrm>
            <a:off x="595133" y="3868527"/>
            <a:ext cx="4596000" cy="2484832"/>
          </a:xfrm>
          <a:prstGeom prst="rect">
            <a:avLst/>
          </a:prstGeom>
          <a:noFill/>
          <a:ln>
            <a:noFill/>
          </a:ln>
        </p:spPr>
      </p:pic>
      <p:sp>
        <p:nvSpPr>
          <p:cNvPr id="388" name="Google Shape;388;p34"/>
          <p:cNvSpPr txBox="1"/>
          <p:nvPr/>
        </p:nvSpPr>
        <p:spPr>
          <a:xfrm>
            <a:off x="595133" y="3815467"/>
            <a:ext cx="703200" cy="2617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89" name="Google Shape;389;p34"/>
          <p:cNvSpPr txBox="1"/>
          <p:nvPr/>
        </p:nvSpPr>
        <p:spPr>
          <a:xfrm>
            <a:off x="862200" y="5963260"/>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2003</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90" name="Google Shape;390;p34"/>
          <p:cNvSpPr txBox="1"/>
          <p:nvPr/>
        </p:nvSpPr>
        <p:spPr>
          <a:xfrm>
            <a:off x="1773267" y="5963260"/>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2004</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91" name="Google Shape;391;p34"/>
          <p:cNvSpPr txBox="1"/>
          <p:nvPr/>
        </p:nvSpPr>
        <p:spPr>
          <a:xfrm>
            <a:off x="2804467" y="5963260"/>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92" name="Google Shape;392;p34"/>
          <p:cNvSpPr txBox="1"/>
          <p:nvPr/>
        </p:nvSpPr>
        <p:spPr>
          <a:xfrm>
            <a:off x="3647900" y="5963260"/>
            <a:ext cx="1031200" cy="56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2006</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93" name="Google Shape;393;p34"/>
          <p:cNvSpPr txBox="1"/>
          <p:nvPr/>
        </p:nvSpPr>
        <p:spPr>
          <a:xfrm>
            <a:off x="332267" y="4097460"/>
            <a:ext cx="1080000" cy="254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95" name="Google Shape;395;p34"/>
          <p:cNvSpPr txBox="1"/>
          <p:nvPr/>
        </p:nvSpPr>
        <p:spPr>
          <a:xfrm>
            <a:off x="1150267" y="3931460"/>
            <a:ext cx="3308400" cy="63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Control NDVI</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396" name="Google Shape;396;p34"/>
          <p:cNvCxnSpPr>
            <a:cxnSpLocks/>
          </p:cNvCxnSpPr>
          <p:nvPr/>
        </p:nvCxnSpPr>
        <p:spPr>
          <a:xfrm flipH="1">
            <a:off x="3269213" y="1757034"/>
            <a:ext cx="22387" cy="1832757"/>
          </a:xfrm>
          <a:prstGeom prst="straightConnector1">
            <a:avLst/>
          </a:prstGeom>
          <a:noFill/>
          <a:ln w="9525" cap="flat" cmpd="sng">
            <a:solidFill>
              <a:srgbClr val="FF0000"/>
            </a:solidFill>
            <a:prstDash val="dashDot"/>
            <a:round/>
            <a:headEnd type="none" w="med" len="med"/>
            <a:tailEnd type="none" w="med" len="med"/>
          </a:ln>
        </p:spPr>
      </p:cxnSp>
      <p:cxnSp>
        <p:nvCxnSpPr>
          <p:cNvPr id="397" name="Google Shape;397;p34"/>
          <p:cNvCxnSpPr>
            <a:cxnSpLocks/>
          </p:cNvCxnSpPr>
          <p:nvPr/>
        </p:nvCxnSpPr>
        <p:spPr>
          <a:xfrm flipH="1">
            <a:off x="3431134" y="1757034"/>
            <a:ext cx="20133" cy="1832757"/>
          </a:xfrm>
          <a:prstGeom prst="straightConnector1">
            <a:avLst/>
          </a:prstGeom>
          <a:noFill/>
          <a:ln w="9525" cap="flat" cmpd="sng">
            <a:solidFill>
              <a:srgbClr val="FF0000"/>
            </a:solidFill>
            <a:prstDash val="dashDot"/>
            <a:round/>
            <a:headEnd type="none" w="med" len="med"/>
            <a:tailEnd type="none" w="med" len="med"/>
          </a:ln>
        </p:spPr>
      </p:cxnSp>
      <p:sp>
        <p:nvSpPr>
          <p:cNvPr id="398" name="Google Shape;398;p34"/>
          <p:cNvSpPr txBox="1"/>
          <p:nvPr/>
        </p:nvSpPr>
        <p:spPr>
          <a:xfrm>
            <a:off x="9340200" y="6372933"/>
            <a:ext cx="9484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399" name="Google Shape;399;p34"/>
          <p:cNvSpPr txBox="1"/>
          <p:nvPr/>
        </p:nvSpPr>
        <p:spPr>
          <a:xfrm>
            <a:off x="2431809" y="6406419"/>
            <a:ext cx="9484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00" name="Google Shape;400;p34"/>
          <p:cNvSpPr txBox="1"/>
          <p:nvPr/>
        </p:nvSpPr>
        <p:spPr>
          <a:xfrm>
            <a:off x="6838067" y="1194933"/>
            <a:ext cx="1607600" cy="2700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40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30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7" name="Straight Connector 6">
            <a:extLst>
              <a:ext uri="{FF2B5EF4-FFF2-40B4-BE49-F238E27FC236}">
                <a16:creationId xmlns:a16="http://schemas.microsoft.com/office/drawing/2014/main" id="{116C2116-E5B7-F15B-1FEE-96975392ACA1}"/>
              </a:ext>
            </a:extLst>
          </p:cNvPr>
          <p:cNvCxnSpPr>
            <a:cxnSpLocks/>
            <a:stCxn id="372" idx="1"/>
          </p:cNvCxnSpPr>
          <p:nvPr/>
        </p:nvCxnSpPr>
        <p:spPr>
          <a:xfrm flipH="1">
            <a:off x="3451268" y="1869701"/>
            <a:ext cx="1662161" cy="238233"/>
          </a:xfrm>
          <a:prstGeom prst="line">
            <a:avLst/>
          </a:prstGeom>
          <a:ln>
            <a:solidFill>
              <a:schemeClr val="tx2">
                <a:lumMod val="25000"/>
              </a:schemeClr>
            </a:solidFill>
          </a:ln>
        </p:spPr>
        <p:style>
          <a:lnRef idx="1">
            <a:schemeClr val="dk1"/>
          </a:lnRef>
          <a:fillRef idx="0">
            <a:schemeClr val="dk1"/>
          </a:fillRef>
          <a:effectRef idx="0">
            <a:schemeClr val="dk1"/>
          </a:effectRef>
          <a:fontRef idx="minor">
            <a:schemeClr val="tx1"/>
          </a:fontRef>
        </p:style>
      </p:cxnSp>
    </p:spTree>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35" title="Chart"/>
          <p:cNvPicPr preferRelativeResize="0"/>
          <p:nvPr/>
        </p:nvPicPr>
        <p:blipFill rotWithShape="1">
          <a:blip r:embed="rId3">
            <a:alphaModFix/>
          </a:blip>
          <a:srcRect l="6898" b="11323"/>
          <a:stretch/>
        </p:blipFill>
        <p:spPr>
          <a:xfrm>
            <a:off x="7376421" y="1626234"/>
            <a:ext cx="4705563" cy="2128465"/>
          </a:xfrm>
          <a:prstGeom prst="rect">
            <a:avLst/>
          </a:prstGeom>
          <a:noFill/>
          <a:ln>
            <a:noFill/>
          </a:ln>
        </p:spPr>
      </p:pic>
      <p:pic>
        <p:nvPicPr>
          <p:cNvPr id="406" name="Google Shape;406;p35"/>
          <p:cNvPicPr preferRelativeResize="0"/>
          <p:nvPr/>
        </p:nvPicPr>
        <p:blipFill>
          <a:blip r:embed="rId4">
            <a:alphaModFix/>
          </a:blip>
          <a:stretch>
            <a:fillRect/>
          </a:stretch>
        </p:blipFill>
        <p:spPr>
          <a:xfrm>
            <a:off x="218867" y="1204200"/>
            <a:ext cx="6065835" cy="4247269"/>
          </a:xfrm>
          <a:prstGeom prst="rect">
            <a:avLst/>
          </a:prstGeom>
          <a:noFill/>
          <a:ln>
            <a:noFill/>
          </a:ln>
          <a:effectLst>
            <a:outerShdw blurRad="57150" dist="19050" dir="5400000" algn="bl" rotWithShape="0">
              <a:srgbClr val="000000">
                <a:alpha val="50000"/>
              </a:srgbClr>
            </a:outerShdw>
          </a:effectLst>
        </p:spPr>
      </p:pic>
      <p:sp>
        <p:nvSpPr>
          <p:cNvPr id="407" name="Google Shape;407;p35"/>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Historic Burn Map Case Study 2023</a:t>
            </a:r>
            <a:endParaRPr/>
          </a:p>
        </p:txBody>
      </p:sp>
      <p:sp>
        <p:nvSpPr>
          <p:cNvPr id="408" name="Google Shape;408;p35"/>
          <p:cNvSpPr/>
          <p:nvPr/>
        </p:nvSpPr>
        <p:spPr>
          <a:xfrm>
            <a:off x="3881667" y="1307567"/>
            <a:ext cx="475200" cy="376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9" name="Google Shape;409;p35"/>
          <p:cNvSpPr txBox="1"/>
          <p:nvPr/>
        </p:nvSpPr>
        <p:spPr>
          <a:xfrm>
            <a:off x="4438917" y="1243567"/>
            <a:ext cx="24976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Plot</a:t>
            </a:r>
            <a:endParaRPr kumimoji="0"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10" name="Google Shape;410;p35"/>
          <p:cNvSpPr txBox="1"/>
          <p:nvPr/>
        </p:nvSpPr>
        <p:spPr>
          <a:xfrm>
            <a:off x="8002984" y="1235145"/>
            <a:ext cx="3452400" cy="4448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Precipitation</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411" name="Google Shape;411;p35" title="Chart"/>
          <p:cNvPicPr preferRelativeResize="0"/>
          <p:nvPr/>
        </p:nvPicPr>
        <p:blipFill rotWithShape="1">
          <a:blip r:embed="rId5">
            <a:alphaModFix/>
          </a:blip>
          <a:srcRect l="6646" b="15761"/>
          <a:stretch/>
        </p:blipFill>
        <p:spPr>
          <a:xfrm>
            <a:off x="7273784" y="3826800"/>
            <a:ext cx="4910800" cy="2483333"/>
          </a:xfrm>
          <a:prstGeom prst="rect">
            <a:avLst/>
          </a:prstGeom>
          <a:noFill/>
          <a:ln>
            <a:noFill/>
          </a:ln>
        </p:spPr>
      </p:pic>
      <p:sp>
        <p:nvSpPr>
          <p:cNvPr id="412" name="Google Shape;412;p35"/>
          <p:cNvSpPr/>
          <p:nvPr/>
        </p:nvSpPr>
        <p:spPr>
          <a:xfrm>
            <a:off x="620733" y="3715367"/>
            <a:ext cx="1416000" cy="10180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13" name="Google Shape;413;p35"/>
          <p:cNvSpPr/>
          <p:nvPr/>
        </p:nvSpPr>
        <p:spPr>
          <a:xfrm>
            <a:off x="2709333" y="3312700"/>
            <a:ext cx="548000" cy="6248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1" i="0" u="none" strike="noStrike" kern="0" cap="none" spc="0" normalizeH="0" baseline="0" noProof="0">
              <a:ln>
                <a:noFill/>
              </a:ln>
              <a:solidFill>
                <a:srgbClr val="000000"/>
              </a:solidFill>
              <a:effectLst/>
              <a:highlight>
                <a:srgbClr val="FF0000"/>
              </a:highlight>
              <a:uLnTx/>
              <a:uFillTx/>
              <a:latin typeface="Century Gothic"/>
              <a:ea typeface="Century Gothic"/>
              <a:cs typeface="Century Gothic"/>
              <a:sym typeface="Century Gothic"/>
            </a:endParaRPr>
          </a:p>
        </p:txBody>
      </p:sp>
      <p:sp>
        <p:nvSpPr>
          <p:cNvPr id="414" name="Google Shape;414;p35"/>
          <p:cNvSpPr txBox="1"/>
          <p:nvPr/>
        </p:nvSpPr>
        <p:spPr>
          <a:xfrm>
            <a:off x="8077500" y="3574301"/>
            <a:ext cx="3090400" cy="581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NDVI </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15" name="Google Shape;415;p35"/>
          <p:cNvSpPr txBox="1"/>
          <p:nvPr/>
        </p:nvSpPr>
        <p:spPr>
          <a:xfrm>
            <a:off x="6936533" y="3539384"/>
            <a:ext cx="833600" cy="2654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0.15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2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9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0.05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16" name="Google Shape;416;p35"/>
          <p:cNvSpPr txBox="1"/>
          <p:nvPr/>
        </p:nvSpPr>
        <p:spPr>
          <a:xfrm>
            <a:off x="7506900" y="5903600"/>
            <a:ext cx="675200" cy="44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2020</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17" name="Google Shape;417;p35"/>
          <p:cNvSpPr txBox="1"/>
          <p:nvPr/>
        </p:nvSpPr>
        <p:spPr>
          <a:xfrm>
            <a:off x="8421967" y="5903600"/>
            <a:ext cx="7056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2021</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18" name="Google Shape;418;p35"/>
          <p:cNvSpPr txBox="1"/>
          <p:nvPr/>
        </p:nvSpPr>
        <p:spPr>
          <a:xfrm>
            <a:off x="9301900" y="5919400"/>
            <a:ext cx="641600" cy="41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2022</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19" name="Google Shape;419;p35"/>
          <p:cNvSpPr txBox="1"/>
          <p:nvPr/>
        </p:nvSpPr>
        <p:spPr>
          <a:xfrm>
            <a:off x="10292733" y="5903600"/>
            <a:ext cx="675200" cy="44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2023 </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0" name="Google Shape;420;p35"/>
          <p:cNvSpPr txBox="1"/>
          <p:nvPr/>
        </p:nvSpPr>
        <p:spPr>
          <a:xfrm>
            <a:off x="11350100" y="5919600"/>
            <a:ext cx="675200" cy="41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2024</a:t>
            </a:r>
            <a:endParaRPr kumimoji="0" sz="13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1" name="Google Shape;421;p35"/>
          <p:cNvSpPr txBox="1"/>
          <p:nvPr/>
        </p:nvSpPr>
        <p:spPr>
          <a:xfrm>
            <a:off x="6820200" y="1373800"/>
            <a:ext cx="1476000" cy="212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30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7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2" name="Google Shape;422;p35"/>
          <p:cNvSpPr txBox="1"/>
          <p:nvPr/>
        </p:nvSpPr>
        <p:spPr>
          <a:xfrm>
            <a:off x="-95067" y="4840284"/>
            <a:ext cx="3707200" cy="67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90 Mi.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1828754"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423" name="Google Shape;423;p35"/>
          <p:cNvPicPr preferRelativeResize="0"/>
          <p:nvPr/>
        </p:nvPicPr>
        <p:blipFill>
          <a:blip r:embed="rId6">
            <a:alphaModFix/>
          </a:blip>
          <a:stretch>
            <a:fillRect/>
          </a:stretch>
        </p:blipFill>
        <p:spPr>
          <a:xfrm>
            <a:off x="4680400" y="2722922"/>
            <a:ext cx="475200" cy="706615"/>
          </a:xfrm>
          <a:prstGeom prst="rect">
            <a:avLst/>
          </a:prstGeom>
          <a:noFill/>
          <a:ln>
            <a:noFill/>
          </a:ln>
        </p:spPr>
      </p:pic>
      <p:sp>
        <p:nvSpPr>
          <p:cNvPr id="424" name="Google Shape;424;p35"/>
          <p:cNvSpPr txBox="1"/>
          <p:nvPr/>
        </p:nvSpPr>
        <p:spPr>
          <a:xfrm>
            <a:off x="5017500" y="2306433"/>
            <a:ext cx="770800" cy="1539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5" name="Google Shape;425;p35"/>
          <p:cNvSpPr txBox="1"/>
          <p:nvPr/>
        </p:nvSpPr>
        <p:spPr>
          <a:xfrm>
            <a:off x="167133" y="5622001"/>
            <a:ext cx="4656000" cy="984845"/>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C00000"/>
              </a:buClr>
              <a:buSzPts val="2000"/>
              <a:buFont typeface="Century Gothic"/>
              <a:buChar char="●"/>
              <a:tabLst/>
              <a:defRPr/>
            </a:pPr>
            <a:r>
              <a:rPr kumimoji="0" lang="en"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Precipitation anomaly before the fire</a:t>
            </a: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6" name="Google Shape;426;p35"/>
          <p:cNvSpPr txBox="1"/>
          <p:nvPr/>
        </p:nvSpPr>
        <p:spPr>
          <a:xfrm>
            <a:off x="167133" y="1243567"/>
            <a:ext cx="18696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2023 dNBR</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7" name="Google Shape;427;p35"/>
          <p:cNvSpPr txBox="1"/>
          <p:nvPr/>
        </p:nvSpPr>
        <p:spPr>
          <a:xfrm rot="-5400000">
            <a:off x="5639533" y="1775503"/>
            <a:ext cx="22760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Mean Precip. (mm)</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8" name="Google Shape;428;p35"/>
          <p:cNvSpPr txBox="1"/>
          <p:nvPr/>
        </p:nvSpPr>
        <p:spPr>
          <a:xfrm rot="-5400000">
            <a:off x="5797033" y="4586267"/>
            <a:ext cx="17916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Max NDVI Pixels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29" name="Google Shape;429;p35"/>
          <p:cNvSpPr txBox="1"/>
          <p:nvPr/>
        </p:nvSpPr>
        <p:spPr>
          <a:xfrm>
            <a:off x="9459567" y="6332600"/>
            <a:ext cx="10288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430" name="Google Shape;430;p35"/>
          <p:cNvCxnSpPr/>
          <p:nvPr/>
        </p:nvCxnSpPr>
        <p:spPr>
          <a:xfrm flipH="1">
            <a:off x="10879767" y="4298667"/>
            <a:ext cx="2000" cy="1539600"/>
          </a:xfrm>
          <a:prstGeom prst="straightConnector1">
            <a:avLst/>
          </a:prstGeom>
          <a:noFill/>
          <a:ln w="9525" cap="flat" cmpd="sng">
            <a:solidFill>
              <a:srgbClr val="FF0000"/>
            </a:solidFill>
            <a:prstDash val="dashDot"/>
            <a:round/>
            <a:headEnd type="none" w="med" len="med"/>
            <a:tailEnd type="none" w="med" len="med"/>
          </a:ln>
        </p:spPr>
      </p:cxnSp>
      <p:cxnSp>
        <p:nvCxnSpPr>
          <p:cNvPr id="431" name="Google Shape;431;p35"/>
          <p:cNvCxnSpPr/>
          <p:nvPr/>
        </p:nvCxnSpPr>
        <p:spPr>
          <a:xfrm flipH="1">
            <a:off x="11056067" y="4298667"/>
            <a:ext cx="2000" cy="1539600"/>
          </a:xfrm>
          <a:prstGeom prst="straightConnector1">
            <a:avLst/>
          </a:prstGeom>
          <a:noFill/>
          <a:ln w="9525" cap="flat" cmpd="sng">
            <a:solidFill>
              <a:srgbClr val="FF0000"/>
            </a:solidFill>
            <a:prstDash val="dashDot"/>
            <a:round/>
            <a:headEnd type="none" w="med" len="med"/>
            <a:tailEnd type="none" w="med" len="med"/>
          </a:ln>
        </p:spPr>
      </p:cxnSp>
      <p:sp>
        <p:nvSpPr>
          <p:cNvPr id="433" name="Google Shape;433;p35"/>
          <p:cNvSpPr txBox="1"/>
          <p:nvPr/>
        </p:nvSpPr>
        <p:spPr>
          <a:xfrm>
            <a:off x="11083335" y="3677191"/>
            <a:ext cx="1340400" cy="58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York Fire</a:t>
            </a:r>
            <a:endParaRPr kumimoji="0" sz="14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434" name="Google Shape;434;p35"/>
          <p:cNvPicPr preferRelativeResize="0"/>
          <p:nvPr/>
        </p:nvPicPr>
        <p:blipFill>
          <a:blip r:embed="rId7">
            <a:alphaModFix/>
          </a:blip>
          <a:stretch>
            <a:fillRect/>
          </a:stretch>
        </p:blipFill>
        <p:spPr>
          <a:xfrm>
            <a:off x="620733" y="2619719"/>
            <a:ext cx="462519" cy="683104"/>
          </a:xfrm>
          <a:prstGeom prst="rect">
            <a:avLst/>
          </a:prstGeom>
          <a:noFill/>
          <a:ln w="9525" cap="flat" cmpd="sng">
            <a:solidFill>
              <a:schemeClr val="lt1"/>
            </a:solidFill>
            <a:prstDash val="solid"/>
            <a:round/>
            <a:headEnd type="none" w="sm" len="sm"/>
            <a:tailEnd type="none" w="sm" len="sm"/>
          </a:ln>
        </p:spPr>
      </p:pic>
      <p:sp>
        <p:nvSpPr>
          <p:cNvPr id="435" name="Google Shape;435;p35"/>
          <p:cNvSpPr/>
          <p:nvPr/>
        </p:nvSpPr>
        <p:spPr>
          <a:xfrm>
            <a:off x="704400" y="2480333"/>
            <a:ext cx="295200" cy="3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36" name="Google Shape;436;p35"/>
          <p:cNvSpPr txBox="1"/>
          <p:nvPr/>
        </p:nvSpPr>
        <p:spPr>
          <a:xfrm>
            <a:off x="620733" y="2314934"/>
            <a:ext cx="548000" cy="67706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6" name="Straight Connector 5">
            <a:extLst>
              <a:ext uri="{FF2B5EF4-FFF2-40B4-BE49-F238E27FC236}">
                <a16:creationId xmlns:a16="http://schemas.microsoft.com/office/drawing/2014/main" id="{72631738-B79A-E64E-50BC-C1DEE76032EF}"/>
              </a:ext>
            </a:extLst>
          </p:cNvPr>
          <p:cNvCxnSpPr/>
          <p:nvPr/>
        </p:nvCxnSpPr>
        <p:spPr>
          <a:xfrm flipH="1">
            <a:off x="11056067" y="4031020"/>
            <a:ext cx="264511" cy="229533"/>
          </a:xfrm>
          <a:prstGeom prst="line">
            <a:avLst/>
          </a:prstGeom>
          <a:ln>
            <a:solidFill>
              <a:schemeClr val="tx2">
                <a:lumMod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pic>
        <p:nvPicPr>
          <p:cNvPr id="441" name="Google Shape;441;p36"/>
          <p:cNvPicPr preferRelativeResize="0"/>
          <p:nvPr/>
        </p:nvPicPr>
        <p:blipFill>
          <a:blip r:embed="rId3">
            <a:alphaModFix/>
          </a:blip>
          <a:stretch>
            <a:fillRect/>
          </a:stretch>
        </p:blipFill>
        <p:spPr>
          <a:xfrm>
            <a:off x="187917" y="1204200"/>
            <a:ext cx="6101832" cy="4272464"/>
          </a:xfrm>
          <a:prstGeom prst="rect">
            <a:avLst/>
          </a:prstGeom>
          <a:noFill/>
          <a:ln>
            <a:noFill/>
          </a:ln>
          <a:effectLst>
            <a:outerShdw blurRad="57150" dist="19050" dir="5400000" algn="bl" rotWithShape="0">
              <a:srgbClr val="000000">
                <a:alpha val="50000"/>
              </a:srgbClr>
            </a:outerShdw>
          </a:effectLst>
        </p:spPr>
      </p:pic>
      <p:sp>
        <p:nvSpPr>
          <p:cNvPr id="442" name="Google Shape;442;p36"/>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Historic Burn Map Control 2023</a:t>
            </a:r>
            <a:endParaRPr/>
          </a:p>
        </p:txBody>
      </p:sp>
      <p:sp>
        <p:nvSpPr>
          <p:cNvPr id="443" name="Google Shape;443;p36"/>
          <p:cNvSpPr txBox="1"/>
          <p:nvPr/>
        </p:nvSpPr>
        <p:spPr>
          <a:xfrm>
            <a:off x="4689033" y="1196033"/>
            <a:ext cx="18244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Control Plot</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44" name="Google Shape;444;p36"/>
          <p:cNvSpPr/>
          <p:nvPr/>
        </p:nvSpPr>
        <p:spPr>
          <a:xfrm>
            <a:off x="4332867" y="1316500"/>
            <a:ext cx="431200" cy="2724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pic>
        <p:nvPicPr>
          <p:cNvPr id="445" name="Google Shape;445;p36" title="Chart"/>
          <p:cNvPicPr preferRelativeResize="0"/>
          <p:nvPr/>
        </p:nvPicPr>
        <p:blipFill rotWithShape="1">
          <a:blip r:embed="rId4">
            <a:alphaModFix/>
          </a:blip>
          <a:srcRect r="9280"/>
          <a:stretch/>
        </p:blipFill>
        <p:spPr>
          <a:xfrm>
            <a:off x="7351401" y="3781968"/>
            <a:ext cx="4079432" cy="2771233"/>
          </a:xfrm>
          <a:prstGeom prst="rect">
            <a:avLst/>
          </a:prstGeom>
          <a:noFill/>
          <a:ln>
            <a:noFill/>
          </a:ln>
        </p:spPr>
      </p:pic>
      <p:pic>
        <p:nvPicPr>
          <p:cNvPr id="446" name="Google Shape;446;p36" title="Chart"/>
          <p:cNvPicPr preferRelativeResize="0"/>
          <p:nvPr/>
        </p:nvPicPr>
        <p:blipFill rotWithShape="1">
          <a:blip r:embed="rId5">
            <a:alphaModFix/>
          </a:blip>
          <a:srcRect r="10857"/>
          <a:stretch/>
        </p:blipFill>
        <p:spPr>
          <a:xfrm>
            <a:off x="7421567" y="1371600"/>
            <a:ext cx="3883501" cy="2692200"/>
          </a:xfrm>
          <a:prstGeom prst="rect">
            <a:avLst/>
          </a:prstGeom>
          <a:noFill/>
          <a:ln>
            <a:noFill/>
          </a:ln>
        </p:spPr>
      </p:pic>
      <p:sp>
        <p:nvSpPr>
          <p:cNvPr id="447" name="Google Shape;447;p36"/>
          <p:cNvSpPr/>
          <p:nvPr/>
        </p:nvSpPr>
        <p:spPr>
          <a:xfrm>
            <a:off x="2878433" y="4075100"/>
            <a:ext cx="720800" cy="681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48" name="Google Shape;448;p36"/>
          <p:cNvSpPr/>
          <p:nvPr/>
        </p:nvSpPr>
        <p:spPr>
          <a:xfrm>
            <a:off x="4764051" y="4243500"/>
            <a:ext cx="1040800" cy="773200"/>
          </a:xfrm>
          <a:prstGeom prst="rect">
            <a:avLst/>
          </a:prstGeom>
          <a:noFill/>
          <a:ln w="9525" cap="flat" cmpd="sng">
            <a:solidFill>
              <a:srgbClr val="FF0000"/>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49" name="Google Shape;449;p36"/>
          <p:cNvSpPr txBox="1"/>
          <p:nvPr/>
        </p:nvSpPr>
        <p:spPr>
          <a:xfrm>
            <a:off x="8182433" y="1079033"/>
            <a:ext cx="3248400" cy="738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Precipitation</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0" name="Google Shape;450;p36"/>
          <p:cNvSpPr txBox="1"/>
          <p:nvPr/>
        </p:nvSpPr>
        <p:spPr>
          <a:xfrm>
            <a:off x="8534833" y="3637833"/>
            <a:ext cx="2543600" cy="468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Monthly NDVI</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1" name="Google Shape;451;p36"/>
          <p:cNvSpPr txBox="1"/>
          <p:nvPr/>
        </p:nvSpPr>
        <p:spPr>
          <a:xfrm>
            <a:off x="7203133" y="1371600"/>
            <a:ext cx="784400" cy="2266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30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2" name="Google Shape;452;p36"/>
          <p:cNvSpPr txBox="1"/>
          <p:nvPr/>
        </p:nvSpPr>
        <p:spPr>
          <a:xfrm>
            <a:off x="7203133" y="3926933"/>
            <a:ext cx="784400" cy="2057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3" name="Google Shape;453;p36"/>
          <p:cNvSpPr txBox="1"/>
          <p:nvPr/>
        </p:nvSpPr>
        <p:spPr>
          <a:xfrm>
            <a:off x="7677817" y="5803467"/>
            <a:ext cx="784400" cy="57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4" name="Google Shape;454;p36"/>
          <p:cNvSpPr txBox="1"/>
          <p:nvPr/>
        </p:nvSpPr>
        <p:spPr>
          <a:xfrm>
            <a:off x="8396400" y="5801900"/>
            <a:ext cx="7844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5" name="Google Shape;455;p36"/>
          <p:cNvSpPr txBox="1"/>
          <p:nvPr/>
        </p:nvSpPr>
        <p:spPr>
          <a:xfrm>
            <a:off x="9128700" y="5803467"/>
            <a:ext cx="784400" cy="63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6" name="Google Shape;456;p36"/>
          <p:cNvSpPr txBox="1"/>
          <p:nvPr/>
        </p:nvSpPr>
        <p:spPr>
          <a:xfrm>
            <a:off x="9913100" y="5801900"/>
            <a:ext cx="7844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2023</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57" name="Google Shape;457;p36"/>
          <p:cNvSpPr txBox="1"/>
          <p:nvPr/>
        </p:nvSpPr>
        <p:spPr>
          <a:xfrm>
            <a:off x="10698367" y="5801900"/>
            <a:ext cx="784400" cy="57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2024</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458" name="Google Shape;458;p36"/>
          <p:cNvPicPr preferRelativeResize="0"/>
          <p:nvPr/>
        </p:nvPicPr>
        <p:blipFill>
          <a:blip r:embed="rId6">
            <a:alphaModFix/>
          </a:blip>
          <a:stretch>
            <a:fillRect/>
          </a:stretch>
        </p:blipFill>
        <p:spPr>
          <a:xfrm>
            <a:off x="4689033" y="2700963"/>
            <a:ext cx="431200" cy="641211"/>
          </a:xfrm>
          <a:prstGeom prst="rect">
            <a:avLst/>
          </a:prstGeom>
          <a:noFill/>
          <a:ln>
            <a:noFill/>
          </a:ln>
        </p:spPr>
      </p:pic>
      <p:sp>
        <p:nvSpPr>
          <p:cNvPr id="459" name="Google Shape;459;p36"/>
          <p:cNvSpPr txBox="1"/>
          <p:nvPr/>
        </p:nvSpPr>
        <p:spPr>
          <a:xfrm>
            <a:off x="5013267" y="2653484"/>
            <a:ext cx="705600" cy="826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60" name="Google Shape;460;p36"/>
          <p:cNvSpPr txBox="1"/>
          <p:nvPr/>
        </p:nvSpPr>
        <p:spPr>
          <a:xfrm>
            <a:off x="354767" y="4863133"/>
            <a:ext cx="3714800" cy="1516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90 Mi.</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61" name="Google Shape;461;p36"/>
          <p:cNvSpPr txBox="1"/>
          <p:nvPr/>
        </p:nvSpPr>
        <p:spPr>
          <a:xfrm>
            <a:off x="127545" y="5653801"/>
            <a:ext cx="5546065" cy="984845"/>
          </a:xfrm>
          <a:prstGeom prst="rect">
            <a:avLst/>
          </a:prstGeom>
          <a:noFill/>
          <a:ln>
            <a:noFill/>
          </a:ln>
        </p:spPr>
        <p:txBody>
          <a:bodyPr spcFirstLastPara="1" wrap="square" lIns="121900" tIns="121900" rIns="121900" bIns="121900" anchor="t" anchorCtr="0">
            <a:spAutoFit/>
          </a:bodyPr>
          <a:lstStyle/>
          <a:p>
            <a:pPr marL="609585" marR="0" lvl="0" indent="-474121" algn="l" defTabSz="1219170" rtl="0" eaLnBrk="1" fontAlgn="auto" latinLnBrk="0" hangingPunct="1">
              <a:lnSpc>
                <a:spcPct val="100000"/>
              </a:lnSpc>
              <a:spcBef>
                <a:spcPts val="0"/>
              </a:spcBef>
              <a:spcAft>
                <a:spcPts val="0"/>
              </a:spcAft>
              <a:buClr>
                <a:srgbClr val="C00000"/>
              </a:buClr>
              <a:buSzPts val="2000"/>
              <a:buFont typeface="Century Gothic"/>
              <a:buChar char="●"/>
              <a:tabLst/>
              <a:defRPr/>
            </a:pPr>
            <a:r>
              <a:rPr kumimoji="0" lang="en"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Saw more post fire regrowth compared to 2005</a:t>
            </a: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62" name="Google Shape;462;p36"/>
          <p:cNvSpPr txBox="1"/>
          <p:nvPr/>
        </p:nvSpPr>
        <p:spPr>
          <a:xfrm>
            <a:off x="167133" y="1243567"/>
            <a:ext cx="18696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2023 dNBR</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63" name="Google Shape;463;p36"/>
          <p:cNvSpPr txBox="1"/>
          <p:nvPr/>
        </p:nvSpPr>
        <p:spPr>
          <a:xfrm rot="-5400000">
            <a:off x="5943684" y="1857400"/>
            <a:ext cx="25848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Mean Precip. (mm)</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64" name="Google Shape;464;p36"/>
          <p:cNvSpPr txBox="1"/>
          <p:nvPr/>
        </p:nvSpPr>
        <p:spPr>
          <a:xfrm rot="-5400000">
            <a:off x="6193500" y="4363167"/>
            <a:ext cx="20852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Max NDVI Pixels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65" name="Google Shape;465;p36"/>
          <p:cNvSpPr txBox="1"/>
          <p:nvPr/>
        </p:nvSpPr>
        <p:spPr>
          <a:xfrm>
            <a:off x="9292233" y="6215100"/>
            <a:ext cx="1028800" cy="50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466" name="Google Shape;466;p36"/>
          <p:cNvPicPr preferRelativeResize="0"/>
          <p:nvPr/>
        </p:nvPicPr>
        <p:blipFill>
          <a:blip r:embed="rId7">
            <a:alphaModFix/>
          </a:blip>
          <a:stretch>
            <a:fillRect/>
          </a:stretch>
        </p:blipFill>
        <p:spPr>
          <a:xfrm>
            <a:off x="554333" y="2631135"/>
            <a:ext cx="462519" cy="683104"/>
          </a:xfrm>
          <a:prstGeom prst="rect">
            <a:avLst/>
          </a:prstGeom>
          <a:noFill/>
          <a:ln w="9525" cap="flat" cmpd="sng">
            <a:solidFill>
              <a:schemeClr val="lt1"/>
            </a:solidFill>
            <a:prstDash val="solid"/>
            <a:round/>
            <a:headEnd type="none" w="sm" len="sm"/>
            <a:tailEnd type="none" w="sm" len="sm"/>
          </a:ln>
        </p:spPr>
      </p:pic>
      <p:sp>
        <p:nvSpPr>
          <p:cNvPr id="467" name="Google Shape;467;p36"/>
          <p:cNvSpPr/>
          <p:nvPr/>
        </p:nvSpPr>
        <p:spPr>
          <a:xfrm>
            <a:off x="638000" y="2544500"/>
            <a:ext cx="295200" cy="3464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68" name="Google Shape;468;p36"/>
          <p:cNvSpPr txBox="1"/>
          <p:nvPr/>
        </p:nvSpPr>
        <p:spPr>
          <a:xfrm>
            <a:off x="554333" y="2379101"/>
            <a:ext cx="554400" cy="677068"/>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a:t>
            </a: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sp>
        <p:nvSpPr>
          <p:cNvPr id="473" name="Google Shape;473;p37"/>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Historic Burn Maps Case Study 2023</a:t>
            </a:r>
            <a:endParaRPr/>
          </a:p>
        </p:txBody>
      </p:sp>
      <p:pic>
        <p:nvPicPr>
          <p:cNvPr id="474" name="Google Shape;474;p37" title="Chart"/>
          <p:cNvPicPr preferRelativeResize="0"/>
          <p:nvPr/>
        </p:nvPicPr>
        <p:blipFill>
          <a:blip r:embed="rId3">
            <a:alphaModFix/>
          </a:blip>
          <a:stretch>
            <a:fillRect/>
          </a:stretch>
        </p:blipFill>
        <p:spPr>
          <a:xfrm>
            <a:off x="7253000" y="1371601"/>
            <a:ext cx="4000000" cy="2387799"/>
          </a:xfrm>
          <a:prstGeom prst="rect">
            <a:avLst/>
          </a:prstGeom>
          <a:noFill/>
          <a:ln>
            <a:noFill/>
          </a:ln>
        </p:spPr>
      </p:pic>
      <p:sp>
        <p:nvSpPr>
          <p:cNvPr id="475" name="Google Shape;475;p37"/>
          <p:cNvSpPr txBox="1"/>
          <p:nvPr/>
        </p:nvSpPr>
        <p:spPr>
          <a:xfrm>
            <a:off x="7439688" y="1061068"/>
            <a:ext cx="4000000" cy="595059"/>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Precipitation </a:t>
            </a:r>
            <a:endParaRPr kumimoji="0" sz="1333"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76" name="Google Shape;476;p37" title="Chart"/>
          <p:cNvPicPr preferRelativeResize="0"/>
          <p:nvPr/>
        </p:nvPicPr>
        <p:blipFill>
          <a:blip r:embed="rId4">
            <a:alphaModFix/>
          </a:blip>
          <a:stretch>
            <a:fillRect/>
          </a:stretch>
        </p:blipFill>
        <p:spPr>
          <a:xfrm>
            <a:off x="7269799" y="3670167"/>
            <a:ext cx="4356576" cy="2692200"/>
          </a:xfrm>
          <a:prstGeom prst="rect">
            <a:avLst/>
          </a:prstGeom>
          <a:noFill/>
          <a:ln>
            <a:noFill/>
          </a:ln>
        </p:spPr>
      </p:pic>
      <p:pic>
        <p:nvPicPr>
          <p:cNvPr id="477" name="Google Shape;477;p37" title="Chart"/>
          <p:cNvPicPr preferRelativeResize="0"/>
          <p:nvPr/>
        </p:nvPicPr>
        <p:blipFill>
          <a:blip r:embed="rId5">
            <a:alphaModFix/>
          </a:blip>
          <a:stretch>
            <a:fillRect/>
          </a:stretch>
        </p:blipFill>
        <p:spPr>
          <a:xfrm>
            <a:off x="1110167" y="3895600"/>
            <a:ext cx="4408768" cy="2581333"/>
          </a:xfrm>
          <a:prstGeom prst="rect">
            <a:avLst/>
          </a:prstGeom>
          <a:noFill/>
          <a:ln>
            <a:noFill/>
          </a:ln>
        </p:spPr>
      </p:pic>
      <p:pic>
        <p:nvPicPr>
          <p:cNvPr id="478" name="Google Shape;478;p37" title="Chart"/>
          <p:cNvPicPr preferRelativeResize="0"/>
          <p:nvPr/>
        </p:nvPicPr>
        <p:blipFill>
          <a:blip r:embed="rId6">
            <a:alphaModFix/>
          </a:blip>
          <a:stretch>
            <a:fillRect/>
          </a:stretch>
        </p:blipFill>
        <p:spPr>
          <a:xfrm>
            <a:off x="1105167" y="1549035"/>
            <a:ext cx="4174660" cy="2581332"/>
          </a:xfrm>
          <a:prstGeom prst="rect">
            <a:avLst/>
          </a:prstGeom>
          <a:noFill/>
          <a:ln>
            <a:noFill/>
          </a:ln>
        </p:spPr>
      </p:pic>
      <p:sp>
        <p:nvSpPr>
          <p:cNvPr id="479" name="Google Shape;479;p37"/>
          <p:cNvSpPr txBox="1"/>
          <p:nvPr/>
        </p:nvSpPr>
        <p:spPr>
          <a:xfrm>
            <a:off x="7526333" y="3391101"/>
            <a:ext cx="4000000" cy="595059"/>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Control Precipitation </a:t>
            </a:r>
            <a:endParaRPr kumimoji="0" sz="1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7"/>
          <p:cNvSpPr txBox="1"/>
          <p:nvPr/>
        </p:nvSpPr>
        <p:spPr>
          <a:xfrm>
            <a:off x="1133512" y="1068636"/>
            <a:ext cx="4000000" cy="595059"/>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Case Study NDVI </a:t>
            </a:r>
            <a:endParaRPr kumimoji="0" sz="1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37"/>
          <p:cNvSpPr txBox="1"/>
          <p:nvPr/>
        </p:nvSpPr>
        <p:spPr>
          <a:xfrm>
            <a:off x="1198131" y="3571756"/>
            <a:ext cx="4000000" cy="595059"/>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Control NDVI </a:t>
            </a:r>
            <a:endParaRPr kumimoji="0" sz="1333"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37"/>
          <p:cNvSpPr txBox="1"/>
          <p:nvPr/>
        </p:nvSpPr>
        <p:spPr>
          <a:xfrm>
            <a:off x="900667" y="1549033"/>
            <a:ext cx="833600" cy="306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0.25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0.15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0.05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83" name="Google Shape;483;p37"/>
          <p:cNvSpPr txBox="1"/>
          <p:nvPr/>
        </p:nvSpPr>
        <p:spPr>
          <a:xfrm>
            <a:off x="665667" y="3822267"/>
            <a:ext cx="1303600" cy="2388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0.2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25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-0.1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84" name="Google Shape;484;p37"/>
          <p:cNvSpPr txBox="1"/>
          <p:nvPr/>
        </p:nvSpPr>
        <p:spPr>
          <a:xfrm>
            <a:off x="7269800" y="1239733"/>
            <a:ext cx="548000" cy="190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30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85" name="Google Shape;485;p37"/>
          <p:cNvSpPr txBox="1"/>
          <p:nvPr/>
        </p:nvSpPr>
        <p:spPr>
          <a:xfrm>
            <a:off x="7253000" y="3459500"/>
            <a:ext cx="548000" cy="2135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30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86" name="Google Shape;486;p37"/>
          <p:cNvSpPr txBox="1"/>
          <p:nvPr/>
        </p:nvSpPr>
        <p:spPr>
          <a:xfrm>
            <a:off x="1284433" y="5739167"/>
            <a:ext cx="918400" cy="44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87" name="Google Shape;487;p37"/>
          <p:cNvSpPr txBox="1"/>
          <p:nvPr/>
        </p:nvSpPr>
        <p:spPr>
          <a:xfrm>
            <a:off x="2052167" y="5773367"/>
            <a:ext cx="918400" cy="37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88" name="Google Shape;488;p37"/>
          <p:cNvSpPr txBox="1"/>
          <p:nvPr/>
        </p:nvSpPr>
        <p:spPr>
          <a:xfrm>
            <a:off x="2906100" y="5773367"/>
            <a:ext cx="833600" cy="37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89" name="Google Shape;489;p37"/>
          <p:cNvSpPr txBox="1"/>
          <p:nvPr/>
        </p:nvSpPr>
        <p:spPr>
          <a:xfrm>
            <a:off x="3645800" y="5773367"/>
            <a:ext cx="833600" cy="44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2023</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0" name="Google Shape;490;p37"/>
          <p:cNvSpPr txBox="1"/>
          <p:nvPr/>
        </p:nvSpPr>
        <p:spPr>
          <a:xfrm>
            <a:off x="4472300" y="5773367"/>
            <a:ext cx="833600" cy="44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2024</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1" name="Google Shape;491;p37"/>
          <p:cNvSpPr txBox="1"/>
          <p:nvPr/>
        </p:nvSpPr>
        <p:spPr>
          <a:xfrm>
            <a:off x="7626367" y="5773367"/>
            <a:ext cx="833600" cy="521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2020</a:t>
            </a:r>
            <a:endParaRPr kumimoji="0" sz="20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2" name="Google Shape;492;p37"/>
          <p:cNvSpPr txBox="1"/>
          <p:nvPr/>
        </p:nvSpPr>
        <p:spPr>
          <a:xfrm>
            <a:off x="8373833" y="5773367"/>
            <a:ext cx="918400" cy="44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2021</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3" name="Google Shape;493;p37"/>
          <p:cNvSpPr txBox="1"/>
          <p:nvPr/>
        </p:nvSpPr>
        <p:spPr>
          <a:xfrm>
            <a:off x="9094667" y="5773367"/>
            <a:ext cx="833600" cy="44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2022</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4" name="Google Shape;494;p37"/>
          <p:cNvSpPr txBox="1"/>
          <p:nvPr/>
        </p:nvSpPr>
        <p:spPr>
          <a:xfrm>
            <a:off x="9786400" y="5773367"/>
            <a:ext cx="833600" cy="44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2023</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5" name="Google Shape;495;p37"/>
          <p:cNvSpPr txBox="1"/>
          <p:nvPr/>
        </p:nvSpPr>
        <p:spPr>
          <a:xfrm>
            <a:off x="10562967" y="5773367"/>
            <a:ext cx="833600" cy="37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2024</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6" name="Google Shape;496;p37"/>
          <p:cNvSpPr txBox="1"/>
          <p:nvPr/>
        </p:nvSpPr>
        <p:spPr>
          <a:xfrm>
            <a:off x="4939002" y="1434769"/>
            <a:ext cx="1296133" cy="595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York Fire</a:t>
            </a:r>
            <a:endParaRPr kumimoji="0" sz="14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97" name="Google Shape;497;p37"/>
          <p:cNvSpPr/>
          <p:nvPr/>
        </p:nvSpPr>
        <p:spPr>
          <a:xfrm>
            <a:off x="5086967" y="4234333"/>
            <a:ext cx="192800" cy="1256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98" name="Google Shape;498;p37"/>
          <p:cNvSpPr/>
          <p:nvPr/>
        </p:nvSpPr>
        <p:spPr>
          <a:xfrm>
            <a:off x="11200800" y="4004767"/>
            <a:ext cx="192800" cy="125600"/>
          </a:xfrm>
          <a:prstGeom prst="rect">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cxnSp>
        <p:nvCxnSpPr>
          <p:cNvPr id="500" name="Google Shape;500;p37"/>
          <p:cNvCxnSpPr/>
          <p:nvPr/>
        </p:nvCxnSpPr>
        <p:spPr>
          <a:xfrm>
            <a:off x="4215067" y="1727567"/>
            <a:ext cx="0" cy="1903200"/>
          </a:xfrm>
          <a:prstGeom prst="straightConnector1">
            <a:avLst/>
          </a:prstGeom>
          <a:noFill/>
          <a:ln w="9525" cap="flat" cmpd="sng">
            <a:solidFill>
              <a:srgbClr val="FF0000"/>
            </a:solidFill>
            <a:prstDash val="lgDashDot"/>
            <a:round/>
            <a:headEnd type="none" w="med" len="med"/>
            <a:tailEnd type="none" w="med" len="med"/>
          </a:ln>
        </p:spPr>
      </p:cxnSp>
      <p:cxnSp>
        <p:nvCxnSpPr>
          <p:cNvPr id="501" name="Google Shape;501;p37"/>
          <p:cNvCxnSpPr/>
          <p:nvPr/>
        </p:nvCxnSpPr>
        <p:spPr>
          <a:xfrm>
            <a:off x="4342833" y="1727567"/>
            <a:ext cx="0" cy="1903200"/>
          </a:xfrm>
          <a:prstGeom prst="straightConnector1">
            <a:avLst/>
          </a:prstGeom>
          <a:noFill/>
          <a:ln w="9525" cap="flat" cmpd="sng">
            <a:solidFill>
              <a:srgbClr val="FF0000"/>
            </a:solidFill>
            <a:prstDash val="lgDashDot"/>
            <a:round/>
            <a:headEnd type="none" w="med" len="med"/>
            <a:tailEnd type="none" w="med" len="med"/>
          </a:ln>
        </p:spPr>
      </p:cxnSp>
      <p:sp>
        <p:nvSpPr>
          <p:cNvPr id="502" name="Google Shape;502;p37"/>
          <p:cNvSpPr txBox="1"/>
          <p:nvPr/>
        </p:nvSpPr>
        <p:spPr>
          <a:xfrm rot="-5400000">
            <a:off x="5636900" y="3241785"/>
            <a:ext cx="22760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Mean Precip. (mm)</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03" name="Google Shape;503;p37"/>
          <p:cNvSpPr txBox="1"/>
          <p:nvPr/>
        </p:nvSpPr>
        <p:spPr>
          <a:xfrm rot="-5400000">
            <a:off x="-458100" y="3340933"/>
            <a:ext cx="1791600" cy="71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Max NDVI Pixels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04" name="Google Shape;504;p37"/>
          <p:cNvSpPr txBox="1"/>
          <p:nvPr/>
        </p:nvSpPr>
        <p:spPr>
          <a:xfrm>
            <a:off x="8997067" y="6259133"/>
            <a:ext cx="1028800" cy="50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05" name="Google Shape;505;p37"/>
          <p:cNvSpPr txBox="1"/>
          <p:nvPr/>
        </p:nvSpPr>
        <p:spPr>
          <a:xfrm>
            <a:off x="2800151" y="6259133"/>
            <a:ext cx="1028800" cy="50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Year</a:t>
            </a:r>
            <a:endParaRPr kumimoji="0" sz="10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3" name="Straight Connector 2">
            <a:extLst>
              <a:ext uri="{FF2B5EF4-FFF2-40B4-BE49-F238E27FC236}">
                <a16:creationId xmlns:a16="http://schemas.microsoft.com/office/drawing/2014/main" id="{867B8B6A-471E-3A38-EF9C-735CC4D69AD5}"/>
              </a:ext>
            </a:extLst>
          </p:cNvPr>
          <p:cNvCxnSpPr>
            <a:stCxn id="496" idx="1"/>
          </p:cNvCxnSpPr>
          <p:nvPr/>
        </p:nvCxnSpPr>
        <p:spPr>
          <a:xfrm flipH="1">
            <a:off x="4342833" y="1732370"/>
            <a:ext cx="596168" cy="175453"/>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pic>
        <p:nvPicPr>
          <p:cNvPr id="510" name="Google Shape;510;p38" title="Chart"/>
          <p:cNvPicPr preferRelativeResize="0"/>
          <p:nvPr/>
        </p:nvPicPr>
        <p:blipFill>
          <a:blip r:embed="rId3">
            <a:alphaModFix/>
          </a:blip>
          <a:stretch>
            <a:fillRect/>
          </a:stretch>
        </p:blipFill>
        <p:spPr>
          <a:xfrm>
            <a:off x="417689" y="1585643"/>
            <a:ext cx="8857203" cy="5272357"/>
          </a:xfrm>
          <a:prstGeom prst="rect">
            <a:avLst/>
          </a:prstGeom>
          <a:noFill/>
          <a:ln>
            <a:noFill/>
          </a:ln>
        </p:spPr>
      </p:pic>
      <p:sp>
        <p:nvSpPr>
          <p:cNvPr id="511" name="Google Shape;511;p38"/>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fontScale="90000"/>
          </a:bodyPr>
          <a:lstStyle/>
          <a:p>
            <a:r>
              <a:rPr lang="en"/>
              <a:t> Historic SPI (Standardized Precipitation Index)</a:t>
            </a:r>
            <a:endParaRPr/>
          </a:p>
        </p:txBody>
      </p:sp>
      <p:sp>
        <p:nvSpPr>
          <p:cNvPr id="512" name="Google Shape;512;p38"/>
          <p:cNvSpPr txBox="1"/>
          <p:nvPr/>
        </p:nvSpPr>
        <p:spPr>
          <a:xfrm>
            <a:off x="793167" y="2442333"/>
            <a:ext cx="1450800" cy="512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13" name="Google Shape;513;p38"/>
          <p:cNvSpPr txBox="1"/>
          <p:nvPr/>
        </p:nvSpPr>
        <p:spPr>
          <a:xfrm>
            <a:off x="412215" y="2260585"/>
            <a:ext cx="805520" cy="1235073"/>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4</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5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14" name="Google Shape;514;p38"/>
          <p:cNvSpPr/>
          <p:nvPr/>
        </p:nvSpPr>
        <p:spPr>
          <a:xfrm>
            <a:off x="982133" y="1138767"/>
            <a:ext cx="4508400" cy="7620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15" name="Google Shape;515;p38"/>
          <p:cNvSpPr txBox="1"/>
          <p:nvPr/>
        </p:nvSpPr>
        <p:spPr>
          <a:xfrm>
            <a:off x="2025729" y="6335906"/>
            <a:ext cx="2386095" cy="325093"/>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01/01/1990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16" name="Google Shape;516;p38"/>
          <p:cNvSpPr txBox="1"/>
          <p:nvPr/>
        </p:nvSpPr>
        <p:spPr>
          <a:xfrm>
            <a:off x="453329" y="6355324"/>
            <a:ext cx="1544828"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01/01/1980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17" name="Google Shape;517;p38"/>
          <p:cNvSpPr txBox="1"/>
          <p:nvPr/>
        </p:nvSpPr>
        <p:spPr>
          <a:xfrm>
            <a:off x="3812695" y="6355324"/>
            <a:ext cx="4062128"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01/01/2000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18" name="Google Shape;518;p38"/>
          <p:cNvSpPr txBox="1"/>
          <p:nvPr/>
        </p:nvSpPr>
        <p:spPr>
          <a:xfrm>
            <a:off x="5732870" y="6355324"/>
            <a:ext cx="1914887"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01/01/2010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19" name="Google Shape;519;p38"/>
          <p:cNvSpPr txBox="1"/>
          <p:nvPr/>
        </p:nvSpPr>
        <p:spPr>
          <a:xfrm>
            <a:off x="7619897" y="6355324"/>
            <a:ext cx="1821459"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01/01/2020</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20" name="Google Shape;520;p38"/>
          <p:cNvSpPr txBox="1"/>
          <p:nvPr/>
        </p:nvSpPr>
        <p:spPr>
          <a:xfrm>
            <a:off x="10306400" y="3095079"/>
            <a:ext cx="22796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Moderate</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21" name="Google Shape;521;p38"/>
          <p:cNvSpPr txBox="1"/>
          <p:nvPr/>
        </p:nvSpPr>
        <p:spPr>
          <a:xfrm>
            <a:off x="10305684" y="3918215"/>
            <a:ext cx="1793600" cy="478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0" i="0" u="none" strike="noStrike" kern="0" cap="none" spc="0" normalizeH="0" baseline="0" noProof="0">
                <a:ln>
                  <a:noFill/>
                </a:ln>
                <a:solidFill>
                  <a:srgbClr val="3F3F3F"/>
                </a:solidFill>
                <a:effectLst/>
                <a:highlight>
                  <a:srgbClr val="FFFFFF"/>
                </a:highlight>
                <a:uLnTx/>
                <a:uFillTx/>
                <a:latin typeface="Century Gothic"/>
                <a:ea typeface="Century Gothic"/>
                <a:cs typeface="Century Gothic"/>
                <a:sym typeface="Century Gothic"/>
              </a:rPr>
              <a:t>El Niño</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22" name="Google Shape;522;p38"/>
          <p:cNvSpPr txBox="1"/>
          <p:nvPr/>
        </p:nvSpPr>
        <p:spPr>
          <a:xfrm>
            <a:off x="631885" y="1194505"/>
            <a:ext cx="10807600" cy="762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highlight>
                  <a:srgbClr val="FFFFFF"/>
                </a:highlight>
                <a:uLnTx/>
                <a:uFillTx/>
                <a:latin typeface="Century Gothic"/>
                <a:ea typeface="Century Gothic"/>
                <a:cs typeface="Century Gothic"/>
                <a:sym typeface="Century Gothic"/>
              </a:rPr>
              <a:t>El Niño-Southern Oscillation (ENSO) Events and Precipitation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highlight>
                  <a:srgbClr val="FFFFFF"/>
                </a:highlight>
                <a:uLnTx/>
                <a:uFillTx/>
                <a:latin typeface="Century Gothic"/>
                <a:ea typeface="Century Gothic"/>
                <a:cs typeface="Century Gothic"/>
                <a:sym typeface="Century Gothic"/>
              </a:rPr>
              <a:t>Anomalies1980 to 2024 within Southern Nevada</a:t>
            </a:r>
            <a:endParaRPr kumimoji="0" sz="2133" b="0" i="0" u="none" strike="noStrike" kern="0" cap="none" spc="0" normalizeH="0" baseline="0" noProof="0">
              <a:ln>
                <a:noFill/>
              </a:ln>
              <a:solidFill>
                <a:srgbClr val="3F3F3F"/>
              </a:solidFill>
              <a:effectLst/>
              <a:highlight>
                <a:srgbClr val="FFFFFF"/>
              </a:highligh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267" b="1" i="1" u="none" strike="noStrike" kern="0" cap="none" spc="0" normalizeH="0" baseline="0" noProof="0">
              <a:ln>
                <a:noFill/>
              </a:ln>
              <a:solidFill>
                <a:srgbClr val="000000"/>
              </a:solidFill>
              <a:effectLst/>
              <a:highlight>
                <a:srgbClr val="FFFFFF"/>
              </a:highlight>
              <a:uLnTx/>
              <a:uFillTx/>
              <a:latin typeface="Century Gothic"/>
              <a:ea typeface="Century Gothic"/>
              <a:cs typeface="Century Gothic"/>
              <a:sym typeface="Century Gothic"/>
            </a:endParaRPr>
          </a:p>
        </p:txBody>
      </p:sp>
      <p:sp>
        <p:nvSpPr>
          <p:cNvPr id="523" name="Google Shape;523;p38"/>
          <p:cNvSpPr txBox="1"/>
          <p:nvPr/>
        </p:nvSpPr>
        <p:spPr>
          <a:xfrm>
            <a:off x="10306400" y="4791200"/>
            <a:ext cx="1885600" cy="710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La Ni</a:t>
            </a:r>
            <a:r>
              <a:rPr kumimoji="0" lang="en" sz="1867" b="0" i="0" u="none" strike="noStrike" kern="0" cap="none" spc="0" normalizeH="0" baseline="0" noProof="0">
                <a:ln>
                  <a:noFill/>
                </a:ln>
                <a:solidFill>
                  <a:srgbClr val="3F3F3F"/>
                </a:solidFill>
                <a:effectLst/>
                <a:highlight>
                  <a:srgbClr val="FFFFFF"/>
                </a:highlight>
                <a:uLnTx/>
                <a:uFillTx/>
                <a:latin typeface="Century Gothic"/>
                <a:ea typeface="Century Gothic"/>
                <a:cs typeface="Century Gothic"/>
                <a:sym typeface="Century Gothic"/>
              </a:rPr>
              <a:t>ñ</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a</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cxnSp>
        <p:nvCxnSpPr>
          <p:cNvPr id="524" name="Google Shape;524;p38"/>
          <p:cNvCxnSpPr/>
          <p:nvPr/>
        </p:nvCxnSpPr>
        <p:spPr>
          <a:xfrm rot="10800000" flipH="1">
            <a:off x="9488009" y="4207069"/>
            <a:ext cx="775600" cy="5200"/>
          </a:xfrm>
          <a:prstGeom prst="straightConnector1">
            <a:avLst/>
          </a:prstGeom>
          <a:noFill/>
          <a:ln w="9525" cap="flat" cmpd="sng">
            <a:solidFill>
              <a:srgbClr val="FF0000"/>
            </a:solidFill>
            <a:prstDash val="solid"/>
            <a:round/>
            <a:headEnd type="none" w="med" len="med"/>
            <a:tailEnd type="none" w="med" len="med"/>
          </a:ln>
        </p:spPr>
      </p:cxnSp>
      <p:cxnSp>
        <p:nvCxnSpPr>
          <p:cNvPr id="525" name="Google Shape;525;p38"/>
          <p:cNvCxnSpPr/>
          <p:nvPr/>
        </p:nvCxnSpPr>
        <p:spPr>
          <a:xfrm rot="10800000" flipH="1">
            <a:off x="9507284" y="5050061"/>
            <a:ext cx="798400" cy="10800"/>
          </a:xfrm>
          <a:prstGeom prst="straightConnector1">
            <a:avLst/>
          </a:prstGeom>
          <a:noFill/>
          <a:ln w="9525" cap="flat" cmpd="sng">
            <a:solidFill>
              <a:srgbClr val="2200CC"/>
            </a:solidFill>
            <a:prstDash val="solid"/>
            <a:round/>
            <a:headEnd type="none" w="med" len="med"/>
            <a:tailEnd type="none" w="med" len="med"/>
          </a:ln>
        </p:spPr>
      </p:cxnSp>
      <p:cxnSp>
        <p:nvCxnSpPr>
          <p:cNvPr id="526" name="Google Shape;526;p38"/>
          <p:cNvCxnSpPr/>
          <p:nvPr/>
        </p:nvCxnSpPr>
        <p:spPr>
          <a:xfrm rot="10800000" flipH="1">
            <a:off x="9470592" y="3374479"/>
            <a:ext cx="775600" cy="5200"/>
          </a:xfrm>
          <a:prstGeom prst="straightConnector1">
            <a:avLst/>
          </a:prstGeom>
          <a:noFill/>
          <a:ln w="9525" cap="flat" cmpd="sng">
            <a:solidFill>
              <a:schemeClr val="dk1"/>
            </a:solidFill>
            <a:prstDash val="solid"/>
            <a:round/>
            <a:headEnd type="none" w="med" len="med"/>
            <a:tailEnd type="none" w="med" len="med"/>
          </a:ln>
        </p:spPr>
      </p:cxn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cxnSp>
        <p:nvCxnSpPr>
          <p:cNvPr id="531" name="Google Shape;531;p39"/>
          <p:cNvCxnSpPr/>
          <p:nvPr/>
        </p:nvCxnSpPr>
        <p:spPr>
          <a:xfrm>
            <a:off x="3011167" y="3054400"/>
            <a:ext cx="4985200" cy="14400"/>
          </a:xfrm>
          <a:prstGeom prst="straightConnector1">
            <a:avLst/>
          </a:prstGeom>
          <a:noFill/>
          <a:ln w="19050" cap="flat" cmpd="sng">
            <a:solidFill>
              <a:schemeClr val="dk2"/>
            </a:solidFill>
            <a:prstDash val="solid"/>
            <a:round/>
            <a:headEnd type="none" w="med" len="med"/>
            <a:tailEnd type="none" w="med" len="med"/>
          </a:ln>
        </p:spPr>
      </p:cxnSp>
      <p:pic>
        <p:nvPicPr>
          <p:cNvPr id="532" name="Google Shape;532;p39"/>
          <p:cNvPicPr preferRelativeResize="0"/>
          <p:nvPr/>
        </p:nvPicPr>
        <p:blipFill rotWithShape="1">
          <a:blip r:embed="rId3">
            <a:alphaModFix/>
          </a:blip>
          <a:srcRect r="21887"/>
          <a:stretch/>
        </p:blipFill>
        <p:spPr>
          <a:xfrm flipH="1">
            <a:off x="4140933" y="4630000"/>
            <a:ext cx="1502067" cy="1838800"/>
          </a:xfrm>
          <a:prstGeom prst="rect">
            <a:avLst/>
          </a:prstGeom>
          <a:noFill/>
          <a:ln>
            <a:noFill/>
          </a:ln>
        </p:spPr>
      </p:pic>
      <p:pic>
        <p:nvPicPr>
          <p:cNvPr id="533" name="Google Shape;533;p39"/>
          <p:cNvPicPr preferRelativeResize="0"/>
          <p:nvPr/>
        </p:nvPicPr>
        <p:blipFill rotWithShape="1">
          <a:blip r:embed="rId4">
            <a:alphaModFix/>
          </a:blip>
          <a:srcRect l="25860" t="11112" b="-8"/>
          <a:stretch/>
        </p:blipFill>
        <p:spPr>
          <a:xfrm flipH="1">
            <a:off x="5342434" y="4622600"/>
            <a:ext cx="1594100" cy="1853600"/>
          </a:xfrm>
          <a:prstGeom prst="rect">
            <a:avLst/>
          </a:prstGeom>
          <a:noFill/>
          <a:ln>
            <a:noFill/>
          </a:ln>
        </p:spPr>
      </p:pic>
      <p:sp>
        <p:nvSpPr>
          <p:cNvPr id="534" name="Google Shape;534;p39"/>
          <p:cNvSpPr/>
          <p:nvPr/>
        </p:nvSpPr>
        <p:spPr>
          <a:xfrm>
            <a:off x="9346200" y="2970333"/>
            <a:ext cx="2703200" cy="2085200"/>
          </a:xfrm>
          <a:prstGeom prst="roundRect">
            <a:avLst>
              <a:gd name="adj" fmla="val 16667"/>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Final Fuel Load Growth Analysis</a:t>
            </a:r>
            <a:endParaRPr kumimoji="0" sz="2533"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35" name="Google Shape;535;p39"/>
          <p:cNvSpPr/>
          <p:nvPr/>
        </p:nvSpPr>
        <p:spPr>
          <a:xfrm>
            <a:off x="6457700" y="3335733"/>
            <a:ext cx="3089200" cy="1189200"/>
          </a:xfrm>
          <a:prstGeom prst="homePlate">
            <a:avLst>
              <a:gd name="adj" fmla="val 50000"/>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Linear Regression Analysis</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36" name="Google Shape;536;p39"/>
          <p:cNvSpPr/>
          <p:nvPr/>
        </p:nvSpPr>
        <p:spPr>
          <a:xfrm>
            <a:off x="3584867" y="3325600"/>
            <a:ext cx="3089200" cy="1189200"/>
          </a:xfrm>
          <a:prstGeom prst="homePlate">
            <a:avLst>
              <a:gd name="adj" fmla="val 50000"/>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Resample NDVI to Individual Variable Resolution</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37" name="Google Shape;537;p39"/>
          <p:cNvSpPr txBox="1">
            <a:spLocks noGrp="1"/>
          </p:cNvSpPr>
          <p:nvPr>
            <p:ph type="title"/>
          </p:nvPr>
        </p:nvSpPr>
        <p:spPr>
          <a:xfrm>
            <a:off x="-23800" y="266784"/>
            <a:ext cx="12239600" cy="826000"/>
          </a:xfrm>
          <a:prstGeom prst="rect">
            <a:avLst/>
          </a:prstGeom>
        </p:spPr>
        <p:txBody>
          <a:bodyPr spcFirstLastPara="1" wrap="square" lIns="91433" tIns="45700" rIns="91433" bIns="45700" anchor="ctr" anchorCtr="0">
            <a:normAutofit/>
          </a:bodyPr>
          <a:lstStyle/>
          <a:p>
            <a:r>
              <a:rPr lang="en"/>
              <a:t> Methods – Fuel Load Growth Analysis</a:t>
            </a:r>
            <a:endParaRPr/>
          </a:p>
        </p:txBody>
      </p:sp>
      <p:sp>
        <p:nvSpPr>
          <p:cNvPr id="538" name="Google Shape;538;p39"/>
          <p:cNvSpPr/>
          <p:nvPr/>
        </p:nvSpPr>
        <p:spPr>
          <a:xfrm>
            <a:off x="572900" y="4514800"/>
            <a:ext cx="2872800" cy="2279200"/>
          </a:xfrm>
          <a:prstGeom prst="roundRect">
            <a:avLst>
              <a:gd name="adj" fmla="val 16667"/>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-Elevation</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-Wind Speed</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-Soil Moisture</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-Total Precipitation</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-Mean Temperature</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-Max Temperature</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-Snowcover, etc.</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39" name="Google Shape;539;p39"/>
          <p:cNvSpPr/>
          <p:nvPr/>
        </p:nvSpPr>
        <p:spPr>
          <a:xfrm>
            <a:off x="572900" y="3266133"/>
            <a:ext cx="3089200" cy="1328400"/>
          </a:xfrm>
          <a:prstGeom prst="homePlate">
            <a:avLst>
              <a:gd name="adj" fmla="val 50000"/>
            </a:avLst>
          </a:prstGeom>
          <a:solidFill>
            <a:srgbClr val="C13E2D"/>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Climatic Variables (Terra MODIS)</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40" name="Google Shape;540;p39"/>
          <p:cNvSpPr/>
          <p:nvPr/>
        </p:nvSpPr>
        <p:spPr>
          <a:xfrm>
            <a:off x="3445700" y="1611100"/>
            <a:ext cx="3012000" cy="1853600"/>
          </a:xfrm>
          <a:prstGeom prst="downArrowCallout">
            <a:avLst>
              <a:gd name="adj1" fmla="val 25000"/>
              <a:gd name="adj2" fmla="val 25000"/>
              <a:gd name="adj3" fmla="val 25000"/>
              <a:gd name="adj4" fmla="val 64977"/>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Normalized Difference Vegetation Index (NDVI)</a:t>
            </a:r>
            <a:endParaRPr kumimoji="0" sz="1867" b="0" i="0" u="none" strike="noStrike" kern="0" cap="none" spc="0" normalizeH="0" baseline="0" noProof="0">
              <a:ln>
                <a:noFill/>
              </a:ln>
              <a:solidFill>
                <a:srgbClr val="44546A"/>
              </a:solidFill>
              <a:effectLst/>
              <a:uLnTx/>
              <a:uFillTx/>
              <a:latin typeface="Century Gothic"/>
              <a:ea typeface="Century Gothic"/>
              <a:cs typeface="Century Gothic"/>
              <a:sym typeface="Century Gothic"/>
            </a:endParaRPr>
          </a:p>
        </p:txBody>
      </p:sp>
      <p:sp>
        <p:nvSpPr>
          <p:cNvPr id="541" name="Google Shape;541;p39"/>
          <p:cNvSpPr/>
          <p:nvPr/>
        </p:nvSpPr>
        <p:spPr>
          <a:xfrm>
            <a:off x="4600433" y="4416967"/>
            <a:ext cx="710800" cy="213200"/>
          </a:xfrm>
          <a:prstGeom prst="triangle">
            <a:avLst>
              <a:gd name="adj" fmla="val 53442"/>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2" name="Google Shape;542;p39"/>
          <p:cNvSpPr/>
          <p:nvPr/>
        </p:nvSpPr>
        <p:spPr>
          <a:xfrm>
            <a:off x="572900" y="1549300"/>
            <a:ext cx="3089200" cy="1328400"/>
          </a:xfrm>
          <a:prstGeom prst="homePlate">
            <a:avLst>
              <a:gd name="adj" fmla="val 50000"/>
            </a:avLst>
          </a:prstGeom>
          <a:solidFill>
            <a:srgbClr val="C13E2D"/>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Fuel Load Variable</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(Landsat 5 TM, Landsat 8 OLI)</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43" name="Google Shape;543;p39"/>
          <p:cNvSpPr/>
          <p:nvPr/>
        </p:nvSpPr>
        <p:spPr>
          <a:xfrm>
            <a:off x="4140932" y="4622600"/>
            <a:ext cx="2795600" cy="1853600"/>
          </a:xfrm>
          <a:prstGeom prst="wedgeRectCallout">
            <a:avLst>
              <a:gd name="adj1" fmla="val -19613"/>
              <a:gd name="adj2" fmla="val -61642"/>
            </a:avLst>
          </a:prstGeom>
          <a:noFill/>
          <a:ln w="38100" cap="flat" cmpd="sng">
            <a:solidFill>
              <a:schemeClr val="accent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544" name="Google Shape;544;p39"/>
          <p:cNvSpPr/>
          <p:nvPr/>
        </p:nvSpPr>
        <p:spPr>
          <a:xfrm>
            <a:off x="7002067" y="1618900"/>
            <a:ext cx="2487200" cy="1189200"/>
          </a:xfrm>
          <a:prstGeom prst="homePlate">
            <a:avLst>
              <a:gd name="adj" fmla="val 50000"/>
            </a:avLst>
          </a:prstGeom>
          <a:solidFill>
            <a:schemeClr val="lt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Pearson Correlation</a:t>
            </a:r>
            <a:endParaRPr kumimoji="0" sz="22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45" name="Google Shape;545;p39"/>
          <p:cNvSpPr/>
          <p:nvPr/>
        </p:nvSpPr>
        <p:spPr>
          <a:xfrm>
            <a:off x="9346200" y="1618900"/>
            <a:ext cx="2703200" cy="1189200"/>
          </a:xfrm>
          <a:prstGeom prst="roundRect">
            <a:avLst>
              <a:gd name="adj" fmla="val 16667"/>
            </a:avLst>
          </a:prstGeom>
          <a:solidFill>
            <a:schemeClr val="dk2"/>
          </a:solidFill>
          <a:ln w="19050"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Preliminary Fuel Load Growth Analysis</a:t>
            </a:r>
            <a:endParaRPr kumimoji="0" sz="20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cxnSp>
        <p:nvCxnSpPr>
          <p:cNvPr id="546" name="Google Shape;546;p39"/>
          <p:cNvCxnSpPr/>
          <p:nvPr/>
        </p:nvCxnSpPr>
        <p:spPr>
          <a:xfrm rot="10800000" flipH="1">
            <a:off x="3011167" y="3039900"/>
            <a:ext cx="14400" cy="605200"/>
          </a:xfrm>
          <a:prstGeom prst="straightConnector1">
            <a:avLst/>
          </a:prstGeom>
          <a:noFill/>
          <a:ln w="19050" cap="flat" cmpd="sng">
            <a:solidFill>
              <a:srgbClr val="44546A"/>
            </a:solidFill>
            <a:prstDash val="solid"/>
            <a:round/>
            <a:headEnd type="oval" w="med" len="med"/>
            <a:tailEnd type="none" w="med" len="med"/>
          </a:ln>
        </p:spPr>
      </p:cxnSp>
      <p:cxnSp>
        <p:nvCxnSpPr>
          <p:cNvPr id="547" name="Google Shape;547;p39"/>
          <p:cNvCxnSpPr/>
          <p:nvPr/>
        </p:nvCxnSpPr>
        <p:spPr>
          <a:xfrm rot="10800000" flipH="1">
            <a:off x="7998500" y="2564400"/>
            <a:ext cx="7600" cy="504400"/>
          </a:xfrm>
          <a:prstGeom prst="straightConnector1">
            <a:avLst/>
          </a:prstGeom>
          <a:noFill/>
          <a:ln w="19050" cap="flat" cmpd="sng">
            <a:solidFill>
              <a:schemeClr val="dk2"/>
            </a:solidFill>
            <a:prstDash val="solid"/>
            <a:round/>
            <a:headEnd type="none" w="med" len="med"/>
            <a:tailEnd type="triangle" w="med" len="med"/>
          </a:ln>
        </p:spPr>
      </p:cxnSp>
      <p:cxnSp>
        <p:nvCxnSpPr>
          <p:cNvPr id="548" name="Google Shape;548;p39"/>
          <p:cNvCxnSpPr>
            <a:stCxn id="540" idx="3"/>
            <a:endCxn id="544" idx="1"/>
          </p:cNvCxnSpPr>
          <p:nvPr/>
        </p:nvCxnSpPr>
        <p:spPr>
          <a:xfrm>
            <a:off x="6457700" y="2213307"/>
            <a:ext cx="544400" cy="0"/>
          </a:xfrm>
          <a:prstGeom prst="straightConnector1">
            <a:avLst/>
          </a:prstGeom>
          <a:noFill/>
          <a:ln w="19050" cap="flat" cmpd="sng">
            <a:solidFill>
              <a:schemeClr val="dk2"/>
            </a:solidFill>
            <a:prstDash val="solid"/>
            <a:round/>
            <a:headEnd type="none" w="med" len="med"/>
            <a:tailEnd type="triangle" w="med" len="med"/>
          </a:ln>
        </p:spPr>
      </p:cxn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23800" y="1652160"/>
            <a:ext cx="12239600" cy="4708800"/>
          </a:xfrm>
          <a:prstGeom prst="rect">
            <a:avLst/>
          </a:prstGeom>
          <a:solidFill>
            <a:srgbClr val="C13E2D"/>
          </a:solidFill>
          <a:ln>
            <a:noFill/>
          </a:ln>
          <a:effectLst>
            <a:outerShdw blurRad="50800" dist="38100" dir="5400000" algn="t" rotWithShape="0">
              <a:srgbClr val="000000">
                <a:alpha val="40000"/>
              </a:srgbClr>
            </a:outerShdw>
          </a:effectLst>
        </p:spPr>
        <p:txBody>
          <a:bodyPr spcFirstLastPara="1" wrap="square" lIns="91433" tIns="45700" rIns="91433" bIns="45700" anchor="ctr" anchorCtr="0">
            <a:normAutofit/>
          </a:bodyPr>
          <a:lstStyle/>
          <a:p>
            <a:r>
              <a:rPr lang="en"/>
              <a:t> </a:t>
            </a:r>
            <a:endParaRPr/>
          </a:p>
        </p:txBody>
      </p:sp>
      <p:sp>
        <p:nvSpPr>
          <p:cNvPr id="160" name="Google Shape;160;p22"/>
          <p:cNvSpPr txBox="1">
            <a:spLocks noGrp="1"/>
          </p:cNvSpPr>
          <p:nvPr>
            <p:ph type="title"/>
          </p:nvPr>
        </p:nvSpPr>
        <p:spPr>
          <a:xfrm>
            <a:off x="1" y="256268"/>
            <a:ext cx="12239600" cy="826000"/>
          </a:xfrm>
          <a:prstGeom prst="rect">
            <a:avLst/>
          </a:prstGeom>
          <a:solidFill>
            <a:srgbClr val="C13E2D"/>
          </a:solidFill>
          <a:ln>
            <a:noFill/>
          </a:ln>
          <a:effectLst>
            <a:outerShdw blurRad="50800" dist="38100" dir="5400000" algn="t" rotWithShape="0">
              <a:srgbClr val="000000">
                <a:alpha val="40000"/>
              </a:srgbClr>
            </a:outerShdw>
          </a:effectLst>
        </p:spPr>
        <p:txBody>
          <a:bodyPr spcFirstLastPara="1" wrap="square" lIns="91433" tIns="45700" rIns="91433" bIns="45700" anchor="ctr" anchorCtr="0">
            <a:normAutofit/>
          </a:bodyPr>
          <a:lstStyle/>
          <a:p>
            <a:r>
              <a:rPr lang="en"/>
              <a:t> DEVELOP Team</a:t>
            </a:r>
            <a:endParaRPr/>
          </a:p>
        </p:txBody>
      </p:sp>
      <p:graphicFrame>
        <p:nvGraphicFramePr>
          <p:cNvPr id="161" name="Google Shape;161;p22"/>
          <p:cNvGraphicFramePr/>
          <p:nvPr/>
        </p:nvGraphicFramePr>
        <p:xfrm>
          <a:off x="23800" y="1773634"/>
          <a:ext cx="12192000" cy="5385661"/>
        </p:xfrm>
        <a:graphic>
          <a:graphicData uri="http://schemas.openxmlformats.org/drawingml/2006/table">
            <a:tbl>
              <a:tblPr>
                <a:noFill/>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gridCol w="3048000">
                  <a:extLst>
                    <a:ext uri="{9D8B030D-6E8A-4147-A177-3AD203B41FA5}">
                      <a16:colId xmlns:a16="http://schemas.microsoft.com/office/drawing/2014/main" val="20002"/>
                    </a:ext>
                  </a:extLst>
                </a:gridCol>
                <a:gridCol w="3048000">
                  <a:extLst>
                    <a:ext uri="{9D8B030D-6E8A-4147-A177-3AD203B41FA5}">
                      <a16:colId xmlns:a16="http://schemas.microsoft.com/office/drawing/2014/main" val="20003"/>
                    </a:ext>
                  </a:extLst>
                </a:gridCol>
              </a:tblGrid>
              <a:tr h="623192">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0"/>
                  </a:ext>
                </a:extLst>
              </a:tr>
              <a:tr h="1155167">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1"/>
                  </a:ext>
                </a:extLst>
              </a:tr>
              <a:tr h="1155167">
                <a:tc>
                  <a:txBody>
                    <a:bodyPr/>
                    <a:lstStyle/>
                    <a:p>
                      <a:pPr marL="0" lvl="0" indent="0" algn="l" rtl="0">
                        <a:spcBef>
                          <a:spcPts val="0"/>
                        </a:spcBef>
                        <a:spcAft>
                          <a:spcPts val="0"/>
                        </a:spcAft>
                        <a:buNone/>
                      </a:pPr>
                      <a:endParaRPr sz="2500">
                        <a:solidFill>
                          <a:srgbClr val="9E9E9E"/>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solidFill>
                          <a:srgbClr val="9E9E9E"/>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solidFill>
                          <a:srgbClr val="9E9E9E"/>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solidFill>
                          <a:srgbClr val="9E9E9E"/>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2"/>
                  </a:ext>
                </a:extLst>
              </a:tr>
              <a:tr h="1280120">
                <a:tc>
                  <a:txBody>
                    <a:bodyPr/>
                    <a:lstStyle/>
                    <a:p>
                      <a:pPr marL="0" lvl="0" indent="0" algn="ctr" rtl="0">
                        <a:spcBef>
                          <a:spcPts val="0"/>
                        </a:spcBef>
                        <a:spcAft>
                          <a:spcPts val="0"/>
                        </a:spcAft>
                        <a:buNone/>
                      </a:pPr>
                      <a:r>
                        <a:rPr lang="en" sz="2300">
                          <a:solidFill>
                            <a:schemeClr val="lt1"/>
                          </a:solidFill>
                          <a:latin typeface="Century Gothic"/>
                          <a:ea typeface="Century Gothic"/>
                          <a:cs typeface="Century Gothic"/>
                          <a:sym typeface="Century Gothic"/>
                        </a:rPr>
                        <a:t>Lucy</a:t>
                      </a:r>
                      <a:endParaRPr sz="230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2300">
                          <a:solidFill>
                            <a:schemeClr val="lt1"/>
                          </a:solidFill>
                          <a:latin typeface="Century Gothic"/>
                          <a:ea typeface="Century Gothic"/>
                          <a:cs typeface="Century Gothic"/>
                          <a:sym typeface="Century Gothic"/>
                        </a:rPr>
                        <a:t>Hayes</a:t>
                      </a:r>
                      <a:endParaRPr sz="230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2300" b="1">
                          <a:solidFill>
                            <a:schemeClr val="lt1"/>
                          </a:solidFill>
                          <a:latin typeface="Century Gothic"/>
                          <a:ea typeface="Century Gothic"/>
                          <a:cs typeface="Century Gothic"/>
                          <a:sym typeface="Century Gothic"/>
                        </a:rPr>
                        <a:t>Team Lead</a:t>
                      </a:r>
                      <a:endParaRPr sz="2300" b="1">
                        <a:solidFill>
                          <a:schemeClr val="lt1"/>
                        </a:solidFill>
                        <a:latin typeface="Century Gothic"/>
                        <a:ea typeface="Century Gothic"/>
                        <a:cs typeface="Century Gothic"/>
                        <a:sym typeface="Century Gothic"/>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300">
                          <a:solidFill>
                            <a:schemeClr val="lt1"/>
                          </a:solidFill>
                          <a:latin typeface="Century Gothic"/>
                          <a:ea typeface="Century Gothic"/>
                          <a:cs typeface="Century Gothic"/>
                          <a:sym typeface="Century Gothic"/>
                        </a:rPr>
                        <a:t>Hunter</a:t>
                      </a:r>
                      <a:endParaRPr sz="230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2300">
                          <a:solidFill>
                            <a:schemeClr val="lt1"/>
                          </a:solidFill>
                          <a:latin typeface="Century Gothic"/>
                          <a:ea typeface="Century Gothic"/>
                          <a:cs typeface="Century Gothic"/>
                          <a:sym typeface="Century Gothic"/>
                        </a:rPr>
                        <a:t>Davis</a:t>
                      </a:r>
                      <a:endParaRPr sz="2300">
                        <a:solidFill>
                          <a:schemeClr val="lt1"/>
                        </a:solidFill>
                        <a:latin typeface="Century Gothic"/>
                        <a:ea typeface="Century Gothic"/>
                        <a:cs typeface="Century Gothic"/>
                        <a:sym typeface="Century Gothic"/>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300">
                          <a:solidFill>
                            <a:schemeClr val="lt1"/>
                          </a:solidFill>
                          <a:latin typeface="Century Gothic"/>
                          <a:ea typeface="Century Gothic"/>
                          <a:cs typeface="Century Gothic"/>
                          <a:sym typeface="Century Gothic"/>
                        </a:rPr>
                        <a:t>Spencer</a:t>
                      </a:r>
                      <a:endParaRPr sz="230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2300">
                          <a:solidFill>
                            <a:schemeClr val="lt1"/>
                          </a:solidFill>
                          <a:latin typeface="Century Gothic"/>
                          <a:ea typeface="Century Gothic"/>
                          <a:cs typeface="Century Gothic"/>
                          <a:sym typeface="Century Gothic"/>
                        </a:rPr>
                        <a:t>Harman</a:t>
                      </a:r>
                      <a:endParaRPr sz="2300">
                        <a:solidFill>
                          <a:schemeClr val="lt1"/>
                        </a:solidFill>
                        <a:latin typeface="Century Gothic"/>
                        <a:ea typeface="Century Gothic"/>
                        <a:cs typeface="Century Gothic"/>
                        <a:sym typeface="Century Gothic"/>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 sz="2300">
                          <a:solidFill>
                            <a:schemeClr val="lt1"/>
                          </a:solidFill>
                          <a:latin typeface="Century Gothic"/>
                          <a:ea typeface="Century Gothic"/>
                          <a:cs typeface="Century Gothic"/>
                          <a:sym typeface="Century Gothic"/>
                        </a:rPr>
                        <a:t>Colin</a:t>
                      </a:r>
                      <a:endParaRPr sz="2300">
                        <a:solidFill>
                          <a:schemeClr val="lt1"/>
                        </a:solidFill>
                        <a:latin typeface="Century Gothic"/>
                        <a:ea typeface="Century Gothic"/>
                        <a:cs typeface="Century Gothic"/>
                        <a:sym typeface="Century Gothic"/>
                      </a:endParaRPr>
                    </a:p>
                    <a:p>
                      <a:pPr marL="0" lvl="0" indent="0" algn="ctr" rtl="0">
                        <a:spcBef>
                          <a:spcPts val="0"/>
                        </a:spcBef>
                        <a:spcAft>
                          <a:spcPts val="0"/>
                        </a:spcAft>
                        <a:buClr>
                          <a:schemeClr val="dk1"/>
                        </a:buClr>
                        <a:buSzPts val="1100"/>
                        <a:buFont typeface="Arial"/>
                        <a:buNone/>
                      </a:pPr>
                      <a:r>
                        <a:rPr lang="en" sz="2300">
                          <a:solidFill>
                            <a:schemeClr val="lt1"/>
                          </a:solidFill>
                          <a:latin typeface="Century Gothic"/>
                          <a:ea typeface="Century Gothic"/>
                          <a:cs typeface="Century Gothic"/>
                          <a:sym typeface="Century Gothic"/>
                        </a:rPr>
                        <a:t>Jacobs</a:t>
                      </a:r>
                      <a:endParaRPr sz="2300">
                        <a:solidFill>
                          <a:schemeClr val="lt1"/>
                        </a:solidFill>
                        <a:latin typeface="Century Gothic"/>
                        <a:ea typeface="Century Gothic"/>
                        <a:cs typeface="Century Gothic"/>
                        <a:sym typeface="Century Gothic"/>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3"/>
                  </a:ext>
                </a:extLst>
              </a:tr>
              <a:tr h="1155167">
                <a:tc>
                  <a:txBody>
                    <a:bodyPr/>
                    <a:lstStyle/>
                    <a:p>
                      <a:pPr marL="0" lvl="0" indent="0" algn="l" rtl="0">
                        <a:spcBef>
                          <a:spcPts val="0"/>
                        </a:spcBef>
                        <a:spcAft>
                          <a:spcPts val="0"/>
                        </a:spcAft>
                        <a:buNone/>
                      </a:pPr>
                      <a:endParaRPr sz="2500">
                        <a:solidFill>
                          <a:schemeClr val="lt1"/>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solidFill>
                          <a:schemeClr val="lt1"/>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solidFill>
                          <a:schemeClr val="lt1"/>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l" rtl="0">
                        <a:spcBef>
                          <a:spcPts val="0"/>
                        </a:spcBef>
                        <a:spcAft>
                          <a:spcPts val="0"/>
                        </a:spcAft>
                        <a:buNone/>
                      </a:pPr>
                      <a:endParaRPr sz="2500">
                        <a:solidFill>
                          <a:schemeClr val="lt1"/>
                        </a:solidFill>
                      </a:endParaRPr>
                    </a:p>
                  </a:txBody>
                  <a:tcPr marL="121900" marR="121900" marT="121900" marB="121900">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62" name="Google Shape;162;p22"/>
          <p:cNvPicPr preferRelativeResize="0"/>
          <p:nvPr/>
        </p:nvPicPr>
        <p:blipFill rotWithShape="1">
          <a:blip r:embed="rId3">
            <a:alphaModFix/>
          </a:blip>
          <a:srcRect l="21347" t="15777" r="21342" b="43411"/>
          <a:stretch/>
        </p:blipFill>
        <p:spPr>
          <a:xfrm>
            <a:off x="6360233" y="2236267"/>
            <a:ext cx="2512400" cy="2385469"/>
          </a:xfrm>
          <a:prstGeom prst="rect">
            <a:avLst/>
          </a:prstGeom>
          <a:noFill/>
          <a:ln>
            <a:noFill/>
          </a:ln>
          <a:effectLst>
            <a:outerShdw blurRad="57150" dist="38100" dir="5400000" algn="bl" rotWithShape="0">
              <a:srgbClr val="000000">
                <a:alpha val="40000"/>
              </a:srgbClr>
            </a:outerShdw>
          </a:effectLst>
        </p:spPr>
      </p:pic>
      <p:pic>
        <p:nvPicPr>
          <p:cNvPr id="163" name="Google Shape;163;p22"/>
          <p:cNvPicPr preferRelativeResize="0"/>
          <p:nvPr/>
        </p:nvPicPr>
        <p:blipFill rotWithShape="1">
          <a:blip r:embed="rId4">
            <a:alphaModFix/>
          </a:blip>
          <a:srcRect l="19704" t="19104" r="23852" b="40693"/>
          <a:stretch/>
        </p:blipFill>
        <p:spPr>
          <a:xfrm>
            <a:off x="3322900" y="2236200"/>
            <a:ext cx="2512400" cy="2385600"/>
          </a:xfrm>
          <a:prstGeom prst="rect">
            <a:avLst/>
          </a:prstGeom>
          <a:noFill/>
          <a:ln>
            <a:noFill/>
          </a:ln>
          <a:effectLst>
            <a:outerShdw blurRad="57150" dist="38100" dir="5400000" algn="bl" rotWithShape="0">
              <a:srgbClr val="000000">
                <a:alpha val="40000"/>
              </a:srgbClr>
            </a:outerShdw>
          </a:effectLst>
        </p:spPr>
      </p:pic>
      <p:pic>
        <p:nvPicPr>
          <p:cNvPr id="164" name="Google Shape;164;p22"/>
          <p:cNvPicPr preferRelativeResize="0"/>
          <p:nvPr/>
        </p:nvPicPr>
        <p:blipFill rotWithShape="1">
          <a:blip r:embed="rId5">
            <a:alphaModFix/>
          </a:blip>
          <a:srcRect l="24476" t="28996" r="24476" b="34652"/>
          <a:stretch/>
        </p:blipFill>
        <p:spPr>
          <a:xfrm>
            <a:off x="9397567" y="2236200"/>
            <a:ext cx="2512400" cy="2385600"/>
          </a:xfrm>
          <a:prstGeom prst="rect">
            <a:avLst/>
          </a:prstGeom>
          <a:noFill/>
          <a:ln>
            <a:noFill/>
          </a:ln>
          <a:effectLst>
            <a:outerShdw blurRad="57150" dist="38100" dir="5400000" algn="bl" rotWithShape="0">
              <a:srgbClr val="000000">
                <a:alpha val="40000"/>
              </a:srgbClr>
            </a:outerShdw>
          </a:effectLst>
        </p:spPr>
      </p:pic>
      <p:pic>
        <p:nvPicPr>
          <p:cNvPr id="165" name="Google Shape;165;p22" title="IMG_3961.jpg"/>
          <p:cNvPicPr preferRelativeResize="0"/>
          <p:nvPr/>
        </p:nvPicPr>
        <p:blipFill rotWithShape="1">
          <a:blip r:embed="rId6">
            <a:alphaModFix/>
          </a:blip>
          <a:srcRect l="20665" t="18219" r="18907" b="38819"/>
          <a:stretch/>
        </p:blipFill>
        <p:spPr>
          <a:xfrm>
            <a:off x="285567" y="2226000"/>
            <a:ext cx="2512397" cy="2406000"/>
          </a:xfrm>
          <a:prstGeom prst="rect">
            <a:avLst/>
          </a:prstGeom>
          <a:noFill/>
          <a:ln>
            <a:noFill/>
          </a:ln>
          <a:effectLst>
            <a:outerShdw blurRad="57150" dist="38100" dir="5400000" algn="bl" rotWithShape="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40"/>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pPr>
              <a:buSzPts val="990"/>
            </a:pPr>
            <a:r>
              <a:rPr lang="en" sz="4267"/>
              <a:t> Results - Fuel Load Growth Analysis</a:t>
            </a:r>
            <a:endParaRPr sz="4267"/>
          </a:p>
        </p:txBody>
      </p:sp>
      <p:pic>
        <p:nvPicPr>
          <p:cNvPr id="554" name="Google Shape;554;p40" title="Chart"/>
          <p:cNvPicPr preferRelativeResize="0"/>
          <p:nvPr/>
        </p:nvPicPr>
        <p:blipFill rotWithShape="1">
          <a:blip r:embed="rId3">
            <a:alphaModFix/>
          </a:blip>
          <a:srcRect l="18133" b="7398"/>
          <a:stretch/>
        </p:blipFill>
        <p:spPr>
          <a:xfrm>
            <a:off x="427915" y="1309385"/>
            <a:ext cx="6970503" cy="5066767"/>
          </a:xfrm>
          <a:prstGeom prst="rect">
            <a:avLst/>
          </a:prstGeom>
          <a:noFill/>
          <a:ln>
            <a:noFill/>
          </a:ln>
        </p:spPr>
      </p:pic>
      <p:sp>
        <p:nvSpPr>
          <p:cNvPr id="555" name="Google Shape;555;p40"/>
          <p:cNvSpPr txBox="1"/>
          <p:nvPr/>
        </p:nvSpPr>
        <p:spPr>
          <a:xfrm>
            <a:off x="1722315" y="1820424"/>
            <a:ext cx="27492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Max Evapotranspiration</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56" name="Google Shape;556;p40"/>
          <p:cNvSpPr txBox="1"/>
          <p:nvPr/>
        </p:nvSpPr>
        <p:spPr>
          <a:xfrm>
            <a:off x="4471515" y="2572467"/>
            <a:ext cx="26040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Mean Albedo</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57" name="Google Shape;557;p40"/>
          <p:cNvSpPr txBox="1"/>
          <p:nvPr/>
        </p:nvSpPr>
        <p:spPr>
          <a:xfrm>
            <a:off x="4471515" y="3317903"/>
            <a:ext cx="21116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Water pH</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58" name="Google Shape;558;p40"/>
          <p:cNvSpPr txBox="1"/>
          <p:nvPr/>
        </p:nvSpPr>
        <p:spPr>
          <a:xfrm>
            <a:off x="2569915" y="3988128"/>
            <a:ext cx="19016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Total Solar Radiation</a:t>
            </a:r>
            <a:endParaRPr kumimoji="0" sz="14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59" name="Google Shape;559;p40"/>
          <p:cNvSpPr txBox="1"/>
          <p:nvPr/>
        </p:nvSpPr>
        <p:spPr>
          <a:xfrm>
            <a:off x="2742915" y="4758685"/>
            <a:ext cx="1901600" cy="554233"/>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4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Organic Carbon Content</a:t>
            </a:r>
            <a:endParaRPr kumimoji="0" sz="14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0" name="Google Shape;560;p40"/>
          <p:cNvSpPr txBox="1"/>
          <p:nvPr/>
        </p:nvSpPr>
        <p:spPr>
          <a:xfrm>
            <a:off x="2915915" y="5607952"/>
            <a:ext cx="15556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Elevation</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1" name="Google Shape;561;p40"/>
          <p:cNvSpPr txBox="1"/>
          <p:nvPr/>
        </p:nvSpPr>
        <p:spPr>
          <a:xfrm>
            <a:off x="212448" y="6363851"/>
            <a:ext cx="7346800" cy="27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-.75            -.50             -.25                  0                .25               .50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62" name="Google Shape;562;p40"/>
          <p:cNvSpPr txBox="1"/>
          <p:nvPr/>
        </p:nvSpPr>
        <p:spPr>
          <a:xfrm>
            <a:off x="8164680" y="1705600"/>
            <a:ext cx="2749200" cy="1433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Pre-fire 2005</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(Short Term)</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p:txBody>
      </p:sp>
      <p:sp>
        <p:nvSpPr>
          <p:cNvPr id="563" name="Google Shape;563;p40"/>
          <p:cNvSpPr txBox="1"/>
          <p:nvPr/>
        </p:nvSpPr>
        <p:spPr>
          <a:xfrm>
            <a:off x="286833" y="989620"/>
            <a:ext cx="9144000" cy="59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NDVI Correlations with fuel load growth variables</a:t>
            </a:r>
            <a:endParaRPr kumimoji="0"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65" name="Google Shape;565;p40"/>
          <p:cNvSpPr txBox="1"/>
          <p:nvPr/>
        </p:nvSpPr>
        <p:spPr>
          <a:xfrm>
            <a:off x="7792147" y="2937852"/>
            <a:ext cx="3810701" cy="5021065"/>
          </a:xfrm>
          <a:prstGeom prst="rect">
            <a:avLst/>
          </a:prstGeom>
          <a:noFill/>
          <a:ln>
            <a:noFill/>
          </a:ln>
        </p:spPr>
        <p:txBody>
          <a:bodyPr spcFirstLastPara="1" wrap="square" lIns="121900" tIns="121900" rIns="121900" bIns="121900" anchor="t" anchorCtr="0">
            <a:noAutofit/>
          </a:bodyPr>
          <a:lstStyle/>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US" sz="21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Top six most correlated explanatory variables for NDVI</a:t>
            </a:r>
            <a:r>
              <a:rPr kumimoji="0" lang="en-US"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using a Pearson Correlation</a:t>
            </a:r>
            <a:endPar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Values closer to </a:t>
            </a:r>
            <a:r>
              <a:rPr kumimoji="0" lang="en" sz="21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-1</a:t>
            </a: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and </a:t>
            </a:r>
            <a:r>
              <a:rPr kumimoji="0" lang="en" sz="21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1</a:t>
            </a: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are </a:t>
            </a:r>
            <a:r>
              <a:rPr kumimoji="0" lang="en" sz="21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most</a:t>
            </a: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correlated to NDVI, </a:t>
            </a:r>
          </a:p>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Near 0 values are least correlated to NDVI. </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sp>
        <p:nvSpPr>
          <p:cNvPr id="570" name="Google Shape;570;p41"/>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pPr>
              <a:buSzPts val="990"/>
            </a:pPr>
            <a:r>
              <a:rPr lang="en" sz="4267"/>
              <a:t> Results - Fuel Load Growth Analysis</a:t>
            </a:r>
            <a:endParaRPr sz="4267"/>
          </a:p>
        </p:txBody>
      </p:sp>
      <p:pic>
        <p:nvPicPr>
          <p:cNvPr id="571" name="Google Shape;571;p41" title="Chart"/>
          <p:cNvPicPr preferRelativeResize="0"/>
          <p:nvPr/>
        </p:nvPicPr>
        <p:blipFill rotWithShape="1">
          <a:blip r:embed="rId3">
            <a:alphaModFix/>
          </a:blip>
          <a:srcRect l="13711" b="7201"/>
          <a:stretch/>
        </p:blipFill>
        <p:spPr>
          <a:xfrm>
            <a:off x="469919" y="1367871"/>
            <a:ext cx="7485900" cy="4982600"/>
          </a:xfrm>
          <a:prstGeom prst="rect">
            <a:avLst/>
          </a:prstGeom>
          <a:noFill/>
          <a:ln>
            <a:noFill/>
          </a:ln>
        </p:spPr>
      </p:pic>
      <p:sp>
        <p:nvSpPr>
          <p:cNvPr id="572" name="Google Shape;572;p41"/>
          <p:cNvSpPr txBox="1"/>
          <p:nvPr/>
        </p:nvSpPr>
        <p:spPr>
          <a:xfrm>
            <a:off x="1288535" y="1861904"/>
            <a:ext cx="35216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Max Evapotranspiration</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73" name="Google Shape;573;p41"/>
          <p:cNvSpPr txBox="1"/>
          <p:nvPr/>
        </p:nvSpPr>
        <p:spPr>
          <a:xfrm>
            <a:off x="2870935" y="2603107"/>
            <a:ext cx="19392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Bulk Density</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74" name="Google Shape;574;p41"/>
          <p:cNvSpPr txBox="1"/>
          <p:nvPr/>
        </p:nvSpPr>
        <p:spPr>
          <a:xfrm>
            <a:off x="3169735" y="3336575"/>
            <a:ext cx="16404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Water PH</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75" name="Google Shape;575;p41"/>
          <p:cNvSpPr txBox="1"/>
          <p:nvPr/>
        </p:nvSpPr>
        <p:spPr>
          <a:xfrm>
            <a:off x="4810135" y="4064917"/>
            <a:ext cx="17632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Mean Albedo</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76" name="Google Shape;576;p41"/>
          <p:cNvSpPr txBox="1"/>
          <p:nvPr/>
        </p:nvSpPr>
        <p:spPr>
          <a:xfrm>
            <a:off x="3326801" y="4702289"/>
            <a:ext cx="1640400" cy="565384"/>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Total Solar Radiation</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77" name="Google Shape;577;p41"/>
          <p:cNvSpPr txBox="1"/>
          <p:nvPr/>
        </p:nvSpPr>
        <p:spPr>
          <a:xfrm>
            <a:off x="3265401" y="5456664"/>
            <a:ext cx="17632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Water Content</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78" name="Google Shape;578;p41"/>
          <p:cNvSpPr txBox="1"/>
          <p:nvPr/>
        </p:nvSpPr>
        <p:spPr>
          <a:xfrm>
            <a:off x="332601" y="6250204"/>
            <a:ext cx="7906800" cy="27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-.75              -.50              -.25                   0                  .25                .50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79" name="Google Shape;579;p41"/>
          <p:cNvSpPr txBox="1"/>
          <p:nvPr/>
        </p:nvSpPr>
        <p:spPr>
          <a:xfrm>
            <a:off x="8630744" y="1903171"/>
            <a:ext cx="2560664" cy="1956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Pre-fire 2005</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(Long Term)</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p:txBody>
      </p:sp>
      <p:sp>
        <p:nvSpPr>
          <p:cNvPr id="580" name="Google Shape;580;p41"/>
          <p:cNvSpPr txBox="1"/>
          <p:nvPr/>
        </p:nvSpPr>
        <p:spPr>
          <a:xfrm>
            <a:off x="332601" y="991848"/>
            <a:ext cx="9789200" cy="59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NDVI Correlations with fuel load growth variables</a:t>
            </a:r>
            <a:endParaRPr kumimoji="0"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82" name="Google Shape;582;p41"/>
          <p:cNvSpPr txBox="1"/>
          <p:nvPr/>
        </p:nvSpPr>
        <p:spPr>
          <a:xfrm>
            <a:off x="8239402" y="2976691"/>
            <a:ext cx="3343349" cy="3477600"/>
          </a:xfrm>
          <a:prstGeom prst="rect">
            <a:avLst/>
          </a:prstGeom>
          <a:noFill/>
          <a:ln>
            <a:noFill/>
          </a:ln>
        </p:spPr>
        <p:txBody>
          <a:bodyPr spcFirstLastPara="1" wrap="square" lIns="121900" tIns="121900" rIns="121900" bIns="121900" anchor="t" anchorCtr="0">
            <a:noAutofit/>
          </a:bodyPr>
          <a:lstStyle/>
          <a:p>
            <a:pPr marL="457189" marR="0" lvl="0" indent="-457189" algn="l" defTabSz="121917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US"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One year before and after the July 2005 fire.</a:t>
            </a:r>
            <a:endPar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457189" marR="0" lvl="0" indent="-457189" algn="l" defTabSz="1219170" rtl="0" eaLnBrk="1" fontAlgn="auto" latinLnBrk="0" hangingPunct="1">
              <a:lnSpc>
                <a:spcPct val="100000"/>
              </a:lnSpc>
              <a:spcBef>
                <a:spcPts val="0"/>
              </a:spcBef>
              <a:spcAft>
                <a:spcPts val="0"/>
              </a:spcAft>
              <a:buClr>
                <a:srgbClr val="C00000"/>
              </a:buClr>
              <a:buSzPct val="100000"/>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NDVI is used as a </a:t>
            </a:r>
            <a:r>
              <a:rPr kumimoji="0" lang="en" sz="21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proxy</a:t>
            </a: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for fuel load growth.</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3F3F3F"/>
              </a:solidFill>
              <a:effectLst/>
              <a:uLnTx/>
              <a:uFillTx/>
              <a:latin typeface="Century Gothic"/>
              <a:ea typeface="Century Gothic"/>
              <a:cs typeface="Century Gothic"/>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sp>
        <p:nvSpPr>
          <p:cNvPr id="587" name="Google Shape;587;p42"/>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pPr>
              <a:buSzPts val="990"/>
            </a:pPr>
            <a:r>
              <a:rPr lang="en" sz="4267"/>
              <a:t> Results - Fuel Load Growth Analysis</a:t>
            </a:r>
            <a:endParaRPr sz="4267"/>
          </a:p>
        </p:txBody>
      </p:sp>
      <p:sp>
        <p:nvSpPr>
          <p:cNvPr id="588" name="Google Shape;588;p42"/>
          <p:cNvSpPr txBox="1"/>
          <p:nvPr/>
        </p:nvSpPr>
        <p:spPr>
          <a:xfrm>
            <a:off x="8324100" y="1897900"/>
            <a:ext cx="2955169" cy="1855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Post-fire 2005</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(Short Term)</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p:txBody>
      </p:sp>
      <p:pic>
        <p:nvPicPr>
          <p:cNvPr id="589" name="Google Shape;589;p42" title="Chart"/>
          <p:cNvPicPr preferRelativeResize="0"/>
          <p:nvPr/>
        </p:nvPicPr>
        <p:blipFill rotWithShape="1">
          <a:blip r:embed="rId3">
            <a:alphaModFix/>
          </a:blip>
          <a:srcRect l="18120" b="7201"/>
          <a:stretch/>
        </p:blipFill>
        <p:spPr>
          <a:xfrm>
            <a:off x="451924" y="1302717"/>
            <a:ext cx="7103569" cy="5157700"/>
          </a:xfrm>
          <a:prstGeom prst="rect">
            <a:avLst/>
          </a:prstGeom>
          <a:noFill/>
          <a:ln>
            <a:noFill/>
          </a:ln>
        </p:spPr>
      </p:pic>
      <p:sp>
        <p:nvSpPr>
          <p:cNvPr id="590" name="Google Shape;590;p42"/>
          <p:cNvSpPr txBox="1"/>
          <p:nvPr/>
        </p:nvSpPr>
        <p:spPr>
          <a:xfrm>
            <a:off x="3208889" y="1853216"/>
            <a:ext cx="32380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Mean  Albedo</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1" name="Google Shape;591;p42"/>
          <p:cNvSpPr txBox="1"/>
          <p:nvPr/>
        </p:nvSpPr>
        <p:spPr>
          <a:xfrm>
            <a:off x="3208889" y="2597700"/>
            <a:ext cx="27192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Water PH</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2" name="Google Shape;592;p42"/>
          <p:cNvSpPr txBox="1"/>
          <p:nvPr/>
        </p:nvSpPr>
        <p:spPr>
          <a:xfrm>
            <a:off x="735556" y="3233268"/>
            <a:ext cx="2473200" cy="684384"/>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Max Evapotranspiration</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3" name="Google Shape;593;p42"/>
          <p:cNvSpPr txBox="1"/>
          <p:nvPr/>
        </p:nvSpPr>
        <p:spPr>
          <a:xfrm>
            <a:off x="1006756" y="4007900"/>
            <a:ext cx="22020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Organic Carbon Content</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4" name="Google Shape;594;p42"/>
          <p:cNvSpPr txBox="1"/>
          <p:nvPr/>
        </p:nvSpPr>
        <p:spPr>
          <a:xfrm>
            <a:off x="938756" y="4864065"/>
            <a:ext cx="22700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Total Solar Radiation</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5" name="Google Shape;595;p42"/>
          <p:cNvSpPr txBox="1"/>
          <p:nvPr/>
        </p:nvSpPr>
        <p:spPr>
          <a:xfrm>
            <a:off x="1278523" y="5540483"/>
            <a:ext cx="19304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Water Content</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96" name="Google Shape;596;p42"/>
          <p:cNvSpPr txBox="1"/>
          <p:nvPr/>
        </p:nvSpPr>
        <p:spPr>
          <a:xfrm>
            <a:off x="50307" y="6351249"/>
            <a:ext cx="7906800" cy="27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2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-.50               -.25                 0                 .25                .50                .75</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97" name="Google Shape;597;p42"/>
          <p:cNvSpPr txBox="1"/>
          <p:nvPr/>
        </p:nvSpPr>
        <p:spPr>
          <a:xfrm>
            <a:off x="294744" y="962852"/>
            <a:ext cx="10225600" cy="59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NDVI Correlations with fuel load growth variables</a:t>
            </a:r>
            <a:endParaRPr kumimoji="0"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599" name="Google Shape;599;p42"/>
          <p:cNvSpPr txBox="1"/>
          <p:nvPr/>
        </p:nvSpPr>
        <p:spPr>
          <a:xfrm>
            <a:off x="8180780" y="3053300"/>
            <a:ext cx="2473200" cy="3242800"/>
          </a:xfrm>
          <a:prstGeom prst="rect">
            <a:avLst/>
          </a:prstGeom>
          <a:noFill/>
          <a:ln>
            <a:noFill/>
          </a:ln>
        </p:spPr>
        <p:txBody>
          <a:bodyPr spcFirstLastPara="1" wrap="square" lIns="121900" tIns="121900" rIns="121900" bIns="121900" anchor="t" anchorCtr="0">
            <a:noAutofit/>
          </a:bodyPr>
          <a:lstStyle/>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The short-term periods were taken 3 months before and after the fire.</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pic>
        <p:nvPicPr>
          <p:cNvPr id="604" name="Google Shape;604;p43" title="Chart"/>
          <p:cNvPicPr preferRelativeResize="0"/>
          <p:nvPr/>
        </p:nvPicPr>
        <p:blipFill rotWithShape="1">
          <a:blip r:embed="rId3">
            <a:alphaModFix/>
          </a:blip>
          <a:srcRect l="17985" b="7218"/>
          <a:stretch/>
        </p:blipFill>
        <p:spPr>
          <a:xfrm>
            <a:off x="567299" y="1315623"/>
            <a:ext cx="6980299" cy="4887232"/>
          </a:xfrm>
          <a:prstGeom prst="rect">
            <a:avLst/>
          </a:prstGeom>
          <a:noFill/>
          <a:ln>
            <a:noFill/>
          </a:ln>
        </p:spPr>
      </p:pic>
      <p:sp>
        <p:nvSpPr>
          <p:cNvPr id="605" name="Google Shape;605;p43"/>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pPr>
              <a:buSzPts val="990"/>
            </a:pPr>
            <a:r>
              <a:rPr lang="en" sz="4267"/>
              <a:t> Results - Fuel Load Growth Analysis</a:t>
            </a:r>
            <a:endParaRPr sz="4267"/>
          </a:p>
        </p:txBody>
      </p:sp>
      <p:sp>
        <p:nvSpPr>
          <p:cNvPr id="606" name="Google Shape;606;p43"/>
          <p:cNvSpPr txBox="1"/>
          <p:nvPr/>
        </p:nvSpPr>
        <p:spPr>
          <a:xfrm>
            <a:off x="8017929" y="2300465"/>
            <a:ext cx="2897276" cy="1091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Post-fire 2005</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(Long Term)</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p:txBody>
      </p:sp>
      <p:sp>
        <p:nvSpPr>
          <p:cNvPr id="607" name="Google Shape;607;p43"/>
          <p:cNvSpPr txBox="1"/>
          <p:nvPr/>
        </p:nvSpPr>
        <p:spPr>
          <a:xfrm>
            <a:off x="1799299" y="1852807"/>
            <a:ext cx="54428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Bulk Density</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08" name="Google Shape;608;p43"/>
          <p:cNvSpPr txBox="1"/>
          <p:nvPr/>
        </p:nvSpPr>
        <p:spPr>
          <a:xfrm>
            <a:off x="2425699" y="2555723"/>
            <a:ext cx="48164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Max Evapotranspiration</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09" name="Google Shape;609;p43"/>
          <p:cNvSpPr txBox="1"/>
          <p:nvPr/>
        </p:nvSpPr>
        <p:spPr>
          <a:xfrm>
            <a:off x="3038099" y="3265789"/>
            <a:ext cx="42592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Water PH</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10" name="Google Shape;610;p43"/>
          <p:cNvSpPr txBox="1"/>
          <p:nvPr/>
        </p:nvSpPr>
        <p:spPr>
          <a:xfrm>
            <a:off x="4213299" y="3871479"/>
            <a:ext cx="30840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Organic Carbon Content</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11" name="Google Shape;611;p43"/>
          <p:cNvSpPr txBox="1"/>
          <p:nvPr/>
        </p:nvSpPr>
        <p:spPr>
          <a:xfrm>
            <a:off x="4332099" y="4678756"/>
            <a:ext cx="29652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Total Solar Radiation</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12" name="Google Shape;612;p43"/>
          <p:cNvSpPr txBox="1"/>
          <p:nvPr/>
        </p:nvSpPr>
        <p:spPr>
          <a:xfrm>
            <a:off x="4548499" y="5440807"/>
            <a:ext cx="2748800" cy="4556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Soil Water Content</a:t>
            </a:r>
            <a:endParaRPr kumimoji="0"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13" name="Google Shape;613;p43"/>
          <p:cNvSpPr txBox="1"/>
          <p:nvPr/>
        </p:nvSpPr>
        <p:spPr>
          <a:xfrm>
            <a:off x="0" y="6202856"/>
            <a:ext cx="8474000" cy="271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-.40                   -.30                   -.20                   -.10                      0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614" name="Google Shape;614;p43"/>
          <p:cNvSpPr txBox="1"/>
          <p:nvPr/>
        </p:nvSpPr>
        <p:spPr>
          <a:xfrm>
            <a:off x="378567" y="981367"/>
            <a:ext cx="9088000" cy="59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NDVI Correlations with fuel load growth variables</a:t>
            </a:r>
            <a:endParaRPr kumimoji="0"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615" name="Google Shape;615;p43"/>
          <p:cNvSpPr txBox="1"/>
          <p:nvPr/>
        </p:nvSpPr>
        <p:spPr>
          <a:xfrm>
            <a:off x="8161299" y="3460056"/>
            <a:ext cx="3213600" cy="2583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Overall Least Correlated Variables: </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Min Snowpack</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Aspect</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Soil Clay content</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380990" marR="0" lvl="0" indent="-380990" algn="l" defTabSz="1219170" rtl="0" eaLnBrk="1" fontAlgn="auto" latinLnBrk="0" hangingPunct="1">
              <a:lnSpc>
                <a:spcPct val="100000"/>
              </a:lnSpc>
              <a:spcBef>
                <a:spcPts val="0"/>
              </a:spcBef>
              <a:spcAft>
                <a:spcPts val="0"/>
              </a:spcAft>
              <a:buClr>
                <a:srgbClr val="C00000"/>
              </a:buClr>
              <a:buSzTx/>
              <a:buFont typeface="Arial" panose="020B0604020202020204" pitchFamily="34" charset="0"/>
              <a:buChar char="•"/>
              <a:tabLst/>
              <a:defRPr/>
            </a:pPr>
            <a:r>
              <a:rPr kumimoji="0" lang="en"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Temperature</a:t>
            </a:r>
            <a:endParaRPr kumimoji="0" sz="21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sp>
        <p:nvSpPr>
          <p:cNvPr id="620" name="Google Shape;620;p44"/>
          <p:cNvSpPr/>
          <p:nvPr/>
        </p:nvSpPr>
        <p:spPr>
          <a:xfrm>
            <a:off x="5961133" y="256267"/>
            <a:ext cx="3460800" cy="2889200"/>
          </a:xfrm>
          <a:prstGeom prst="hexagon">
            <a:avLst>
              <a:gd name="adj" fmla="val 28852"/>
              <a:gd name="vf" fmla="val 11547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 sz="16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South facing mountain slopes </a:t>
            </a:r>
            <a:endParaRPr kumimoji="0" sz="2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21" name="Google Shape;621;p44"/>
          <p:cNvPicPr preferRelativeResize="0"/>
          <p:nvPr/>
        </p:nvPicPr>
        <p:blipFill rotWithShape="1">
          <a:blip r:embed="rId3">
            <a:alphaModFix/>
          </a:blip>
          <a:srcRect b="-2469"/>
          <a:stretch/>
        </p:blipFill>
        <p:spPr>
          <a:xfrm>
            <a:off x="5961133" y="3429000"/>
            <a:ext cx="3460800" cy="2889200"/>
          </a:xfrm>
          <a:prstGeom prst="hexagon">
            <a:avLst>
              <a:gd name="adj" fmla="val 29908"/>
              <a:gd name="vf" fmla="val 115470"/>
            </a:avLst>
          </a:prstGeom>
          <a:noFill/>
          <a:ln>
            <a:noFill/>
          </a:ln>
          <a:effectLst>
            <a:outerShdw blurRad="57150" dist="19050" dir="5400000" algn="bl" rotWithShape="0">
              <a:srgbClr val="000000">
                <a:alpha val="50000"/>
              </a:srgbClr>
            </a:outerShdw>
          </a:effectLst>
        </p:spPr>
      </p:pic>
      <p:pic>
        <p:nvPicPr>
          <p:cNvPr id="622" name="Google Shape;622;p44"/>
          <p:cNvPicPr preferRelativeResize="0"/>
          <p:nvPr/>
        </p:nvPicPr>
        <p:blipFill rotWithShape="1">
          <a:blip r:embed="rId4">
            <a:alphaModFix/>
          </a:blip>
          <a:srcRect l="67049" t="19850" b="19850"/>
          <a:stretch/>
        </p:blipFill>
        <p:spPr>
          <a:xfrm>
            <a:off x="222300" y="256267"/>
            <a:ext cx="3460800" cy="2889200"/>
          </a:xfrm>
          <a:prstGeom prst="hexagon">
            <a:avLst>
              <a:gd name="adj" fmla="val 28514"/>
              <a:gd name="vf" fmla="val 115470"/>
            </a:avLst>
          </a:prstGeom>
          <a:noFill/>
          <a:ln>
            <a:noFill/>
          </a:ln>
          <a:effectLst>
            <a:outerShdw blurRad="57150" dist="19050" dir="5400000" algn="bl" rotWithShape="0">
              <a:srgbClr val="000000">
                <a:alpha val="50000"/>
              </a:srgbClr>
            </a:outerShdw>
          </a:effectLst>
        </p:spPr>
      </p:pic>
      <p:sp>
        <p:nvSpPr>
          <p:cNvPr id="623" name="Google Shape;623;p44"/>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Errors and Uncertainties</a:t>
            </a:r>
            <a:endParaRPr/>
          </a:p>
        </p:txBody>
      </p:sp>
      <p:sp>
        <p:nvSpPr>
          <p:cNvPr id="624" name="Google Shape;624;p44"/>
          <p:cNvSpPr/>
          <p:nvPr/>
        </p:nvSpPr>
        <p:spPr>
          <a:xfrm>
            <a:off x="222300" y="3429000"/>
            <a:ext cx="3460800" cy="2889200"/>
          </a:xfrm>
          <a:prstGeom prst="hexagon">
            <a:avLst>
              <a:gd name="adj" fmla="val 28852"/>
              <a:gd name="vf" fmla="val 115470"/>
            </a:avLst>
          </a:prstGeom>
          <a:solidFill>
            <a:srgbClr val="C13E2D"/>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2012 and 2008 Landsat imagery gaps</a:t>
            </a:r>
            <a:endParaRPr kumimoji="0" sz="2800"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25" name="Google Shape;625;p44"/>
          <p:cNvSpPr/>
          <p:nvPr/>
        </p:nvSpPr>
        <p:spPr>
          <a:xfrm>
            <a:off x="3094567" y="1881967"/>
            <a:ext cx="3460800" cy="2889200"/>
          </a:xfrm>
          <a:prstGeom prst="hexagon">
            <a:avLst>
              <a:gd name="adj" fmla="val 28852"/>
              <a:gd name="vf" fmla="val 115470"/>
            </a:avLst>
          </a:prstGeom>
          <a:solidFill>
            <a:schemeClr val="accent2"/>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FFFFFF"/>
                </a:solidFill>
                <a:effectLst/>
                <a:highlight>
                  <a:srgbClr val="ED7D31"/>
                </a:highlight>
                <a:uLnTx/>
                <a:uFillTx/>
                <a:latin typeface="Century Gothic"/>
                <a:ea typeface="Century Gothic"/>
                <a:cs typeface="Century Gothic"/>
                <a:sym typeface="Century Gothic"/>
              </a:rPr>
              <a:t>Coarseness with climatic variables</a:t>
            </a:r>
            <a:r>
              <a:rPr kumimoji="0" lang="en" sz="3067" b="0" i="0" u="none" strike="noStrike" kern="0" cap="none" spc="0" normalizeH="0" baseline="0" noProof="0">
                <a:ln>
                  <a:noFill/>
                </a:ln>
                <a:solidFill>
                  <a:srgbClr val="FFFFFF"/>
                </a:solidFill>
                <a:effectLst/>
                <a:highlight>
                  <a:srgbClr val="ED7D31"/>
                </a:highlight>
                <a:uLnTx/>
                <a:uFillTx/>
                <a:latin typeface="Century Gothic"/>
                <a:ea typeface="Century Gothic"/>
                <a:cs typeface="Century Gothic"/>
                <a:sym typeface="Century Gothic"/>
              </a:rPr>
              <a:t> </a:t>
            </a:r>
            <a:endParaRPr kumimoji="0" sz="3067" b="0" i="0" u="none" strike="noStrike" kern="0" cap="none" spc="0" normalizeH="0" baseline="0" noProof="0">
              <a:ln>
                <a:noFill/>
              </a:ln>
              <a:solidFill>
                <a:srgbClr val="FFFFFF"/>
              </a:solidFill>
              <a:effectLst/>
              <a:highlight>
                <a:srgbClr val="ED7D31"/>
              </a:highlight>
              <a:uLnTx/>
              <a:uFillTx/>
              <a:latin typeface="Century Gothic"/>
              <a:ea typeface="Century Gothic"/>
              <a:cs typeface="Century Gothic"/>
              <a:sym typeface="Century Gothic"/>
            </a:endParaRPr>
          </a:p>
        </p:txBody>
      </p:sp>
      <p:sp>
        <p:nvSpPr>
          <p:cNvPr id="626" name="Google Shape;626;p44"/>
          <p:cNvSpPr/>
          <p:nvPr/>
        </p:nvSpPr>
        <p:spPr>
          <a:xfrm>
            <a:off x="8840467" y="1881967"/>
            <a:ext cx="3460800" cy="2889200"/>
          </a:xfrm>
          <a:prstGeom prst="hexagon">
            <a:avLst>
              <a:gd name="adj" fmla="val 28852"/>
              <a:gd name="vf" fmla="val 115470"/>
            </a:avLst>
          </a:prstGeom>
          <a:solidFill>
            <a:srgbClr val="C13E2D"/>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800" b="0" i="0" u="none" strike="noStrike" kern="0" cap="none" spc="0" normalizeH="0" baseline="0" noProof="0">
                <a:ln>
                  <a:noFill/>
                </a:ln>
                <a:solidFill>
                  <a:srgbClr val="FFFFFF"/>
                </a:solidFill>
                <a:effectLst/>
                <a:uLnTx/>
                <a:uFillTx/>
                <a:latin typeface="Century Gothic"/>
                <a:ea typeface="Century Gothic"/>
                <a:cs typeface="Century Gothic"/>
                <a:sym typeface="Century Gothic"/>
              </a:rPr>
              <a:t>Lack of in-situ data</a:t>
            </a:r>
            <a:endParaRPr kumimoji="0" sz="1867" b="0" i="0" u="none" strike="noStrike" kern="0" cap="none" spc="0" normalizeH="0" baseline="0" noProof="0">
              <a:ln>
                <a:noFill/>
              </a:ln>
              <a:solidFill>
                <a:srgbClr val="FFFFFF"/>
              </a:solidFill>
              <a:effectLst/>
              <a:uLnTx/>
              <a:uFillTx/>
              <a:latin typeface="Century Gothic"/>
              <a:ea typeface="Century Gothic"/>
              <a:cs typeface="Century Gothic"/>
              <a:sym typeface="Century Gothic"/>
            </a:endParaRPr>
          </a:p>
        </p:txBody>
      </p:sp>
      <p:pic>
        <p:nvPicPr>
          <p:cNvPr id="627" name="Google Shape;627;p44"/>
          <p:cNvPicPr preferRelativeResize="0"/>
          <p:nvPr/>
        </p:nvPicPr>
        <p:blipFill rotWithShape="1">
          <a:blip r:embed="rId5">
            <a:alphaModFix/>
          </a:blip>
          <a:srcRect l="1684" t="35463" r="37063"/>
          <a:stretch/>
        </p:blipFill>
        <p:spPr>
          <a:xfrm>
            <a:off x="3094567" y="5044600"/>
            <a:ext cx="3460800" cy="2889200"/>
          </a:xfrm>
          <a:prstGeom prst="hexagon">
            <a:avLst>
              <a:gd name="adj" fmla="val 29806"/>
              <a:gd name="vf" fmla="val 115470"/>
            </a:avLst>
          </a:prstGeom>
          <a:noFill/>
          <a:ln>
            <a:noFill/>
          </a:ln>
          <a:effectLst>
            <a:outerShdw blurRad="57150" dist="19050" dir="5400000" algn="bl" rotWithShape="0">
              <a:srgbClr val="000000">
                <a:alpha val="50000"/>
              </a:srgbClr>
            </a:outerShdw>
          </a:effectLst>
        </p:spPr>
      </p:pic>
      <p:sp>
        <p:nvSpPr>
          <p:cNvPr id="628" name="Google Shape;628;p44"/>
          <p:cNvSpPr txBox="1"/>
          <p:nvPr/>
        </p:nvSpPr>
        <p:spPr>
          <a:xfrm>
            <a:off x="8302667" y="6419867"/>
            <a:ext cx="40728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NASA ARSET, NIFC</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sp>
        <p:nvSpPr>
          <p:cNvPr id="633" name="Google Shape;633;p45"/>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Conclusions</a:t>
            </a:r>
            <a:endParaRPr/>
          </a:p>
        </p:txBody>
      </p:sp>
      <p:sp>
        <p:nvSpPr>
          <p:cNvPr id="634" name="Google Shape;634;p45"/>
          <p:cNvSpPr txBox="1"/>
          <p:nvPr/>
        </p:nvSpPr>
        <p:spPr>
          <a:xfrm>
            <a:off x="92732" y="1231900"/>
            <a:ext cx="5378800" cy="555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Historic Burn Map</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457189" marR="0" lvl="0" indent="-457189" algn="l" defTabSz="1219170" rtl="0" eaLnBrk="1" fontAlgn="auto" latinLnBrk="0" hangingPunct="1">
              <a:lnSpc>
                <a:spcPct val="100000"/>
              </a:lnSpc>
              <a:spcBef>
                <a:spcPts val="0"/>
              </a:spcBef>
              <a:spcAft>
                <a:spcPts val="0"/>
              </a:spcAft>
              <a:buClr>
                <a:srgbClr val="C00000"/>
              </a:buClr>
              <a:buSzPts val="2100"/>
              <a:buFont typeface="Arial" panose="020B0604020202020204" pitchFamily="34" charset="0"/>
              <a:buChar char="•"/>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Grassland areas</a:t>
            </a: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saw fairly substantial regrowth following a fire. </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457189" marR="0" lvl="0" indent="-457189" algn="l" defTabSz="1219170" rtl="0" eaLnBrk="1" fontAlgn="auto" latinLnBrk="0" hangingPunct="1">
              <a:lnSpc>
                <a:spcPct val="100000"/>
              </a:lnSpc>
              <a:spcBef>
                <a:spcPts val="0"/>
              </a:spcBef>
              <a:spcAft>
                <a:spcPts val="0"/>
              </a:spcAft>
              <a:buClr>
                <a:srgbClr val="C00000"/>
              </a:buClr>
              <a:buSzPts val="2100"/>
              <a:buFont typeface="Arial" panose="020B0604020202020204" pitchFamily="34" charset="0"/>
              <a:buChar char="•"/>
              <a:tabLst/>
              <a:defRPr/>
            </a:pP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a:t>
            </a: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High precipitation</a:t>
            </a: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during wet season and </a:t>
            </a: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rapid greening</a:t>
            </a: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generally lead to </a:t>
            </a: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larger burns</a:t>
            </a: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in the dry season</a:t>
            </a:r>
            <a:endParaRPr kumimoji="0"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457189" marR="0" lvl="0" indent="-457189" algn="l" defTabSz="1219170" rtl="0" eaLnBrk="1" fontAlgn="auto" latinLnBrk="0" hangingPunct="1">
              <a:lnSpc>
                <a:spcPct val="100000"/>
              </a:lnSpc>
              <a:spcBef>
                <a:spcPts val="0"/>
              </a:spcBef>
              <a:spcAft>
                <a:spcPts val="0"/>
              </a:spcAft>
              <a:buClr>
                <a:srgbClr val="C00000"/>
              </a:buClr>
              <a:buSzPts val="2100"/>
              <a:buFont typeface="Arial" panose="020B0604020202020204" pitchFamily="34" charset="0"/>
              <a:buChar char="•"/>
              <a:tabLst/>
              <a:defRPr/>
            </a:pP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El Niño</a:t>
            </a:r>
            <a:r>
              <a:rPr kumimoji="0" lang="en" sz="2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conditions may </a:t>
            </a:r>
            <a:r>
              <a:rPr kumimoji="0" lang="en"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lead to an increased interval of fires</a:t>
            </a:r>
            <a:endParaRPr kumimoji="0"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635" name="Google Shape;635;p45"/>
          <p:cNvPicPr preferRelativeResize="0"/>
          <p:nvPr/>
        </p:nvPicPr>
        <p:blipFill>
          <a:blip r:embed="rId3">
            <a:alphaModFix/>
          </a:blip>
          <a:stretch>
            <a:fillRect/>
          </a:stretch>
        </p:blipFill>
        <p:spPr>
          <a:xfrm>
            <a:off x="5787400" y="1676400"/>
            <a:ext cx="6218933" cy="4664200"/>
          </a:xfrm>
          <a:prstGeom prst="rect">
            <a:avLst/>
          </a:prstGeom>
          <a:noFill/>
          <a:ln>
            <a:noFill/>
          </a:ln>
          <a:effectLst>
            <a:outerShdw blurRad="57150" dist="19050" dir="5400000" algn="bl" rotWithShape="0">
              <a:srgbClr val="000000">
                <a:alpha val="50000"/>
              </a:srgbClr>
            </a:outerShdw>
          </a:effectLst>
        </p:spPr>
      </p:pic>
      <p:sp>
        <p:nvSpPr>
          <p:cNvPr id="636" name="Google Shape;636;p45"/>
          <p:cNvSpPr txBox="1"/>
          <p:nvPr/>
        </p:nvSpPr>
        <p:spPr>
          <a:xfrm>
            <a:off x="7319867" y="6447767"/>
            <a:ext cx="5970400" cy="544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Beth Newingham - USDA</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p46"/>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Conclusions</a:t>
            </a:r>
            <a:endParaRPr/>
          </a:p>
        </p:txBody>
      </p:sp>
      <p:sp>
        <p:nvSpPr>
          <p:cNvPr id="642" name="Google Shape;642;p46"/>
          <p:cNvSpPr txBox="1">
            <a:spLocks noGrp="1"/>
          </p:cNvSpPr>
          <p:nvPr>
            <p:ph type="body" idx="1"/>
          </p:nvPr>
        </p:nvSpPr>
        <p:spPr>
          <a:xfrm>
            <a:off x="7212000" y="1351533"/>
            <a:ext cx="4980000" cy="5442000"/>
          </a:xfrm>
          <a:prstGeom prst="rect">
            <a:avLst/>
          </a:prstGeom>
        </p:spPr>
        <p:txBody>
          <a:bodyPr spcFirstLastPara="1" wrap="square" lIns="91433" tIns="45700" rIns="91433" bIns="45700" anchor="t" anchorCtr="0">
            <a:noAutofit/>
          </a:bodyPr>
          <a:lstStyle/>
          <a:p>
            <a:pPr marL="0" indent="0">
              <a:lnSpc>
                <a:spcPct val="100000"/>
              </a:lnSpc>
              <a:spcBef>
                <a:spcPts val="0"/>
              </a:spcBef>
            </a:pPr>
            <a:r>
              <a:rPr lang="en" sz="2800" b="1"/>
              <a:t>Fuel Load Growth Analysis</a:t>
            </a:r>
            <a:endParaRPr sz="2800" b="1"/>
          </a:p>
          <a:p>
            <a:pPr marL="0" indent="0">
              <a:lnSpc>
                <a:spcPct val="100000"/>
              </a:lnSpc>
              <a:spcBef>
                <a:spcPts val="0"/>
              </a:spcBef>
            </a:pPr>
            <a:endParaRPr/>
          </a:p>
          <a:p>
            <a:pPr marL="338658" indent="-364058">
              <a:lnSpc>
                <a:spcPct val="100000"/>
              </a:lnSpc>
              <a:spcBef>
                <a:spcPts val="0"/>
              </a:spcBef>
              <a:buClr>
                <a:srgbClr val="C13E2D"/>
              </a:buClr>
              <a:buSzPts val="2100"/>
              <a:buChar char="•"/>
            </a:pPr>
            <a:r>
              <a:rPr lang="en" sz="2800"/>
              <a:t>Best indicators of </a:t>
            </a:r>
            <a:r>
              <a:rPr lang="en" sz="2800" b="1"/>
              <a:t>fuel load</a:t>
            </a:r>
            <a:r>
              <a:rPr lang="en" sz="2800"/>
              <a:t>:</a:t>
            </a:r>
            <a:endParaRPr sz="2800"/>
          </a:p>
          <a:p>
            <a:pPr marL="694249" lvl="1" indent="-262460">
              <a:lnSpc>
                <a:spcPct val="100000"/>
              </a:lnSpc>
              <a:spcBef>
                <a:spcPts val="0"/>
              </a:spcBef>
              <a:buSzPts val="2100"/>
            </a:pPr>
            <a:r>
              <a:rPr lang="en" sz="2800"/>
              <a:t>Max Evapotranspiration </a:t>
            </a:r>
            <a:endParaRPr sz="2800"/>
          </a:p>
          <a:p>
            <a:pPr marL="694249" lvl="1" indent="-262460">
              <a:lnSpc>
                <a:spcPct val="100000"/>
              </a:lnSpc>
              <a:spcBef>
                <a:spcPts val="0"/>
              </a:spcBef>
              <a:buSzPts val="2100"/>
            </a:pPr>
            <a:r>
              <a:rPr lang="en" sz="2800"/>
              <a:t>Soil Water pH</a:t>
            </a:r>
            <a:endParaRPr sz="2800"/>
          </a:p>
          <a:p>
            <a:pPr marL="694249" lvl="1" indent="-262460">
              <a:lnSpc>
                <a:spcPct val="100000"/>
              </a:lnSpc>
              <a:spcBef>
                <a:spcPts val="0"/>
              </a:spcBef>
              <a:buSzPts val="2100"/>
            </a:pPr>
            <a:r>
              <a:rPr lang="en" sz="2800"/>
              <a:t>Mean Albedo</a:t>
            </a:r>
            <a:endParaRPr sz="2800"/>
          </a:p>
          <a:p>
            <a:pPr marL="694249" lvl="1" indent="-262460">
              <a:lnSpc>
                <a:spcPct val="100000"/>
              </a:lnSpc>
              <a:spcBef>
                <a:spcPts val="0"/>
              </a:spcBef>
              <a:buSzPts val="2100"/>
            </a:pPr>
            <a:r>
              <a:rPr lang="en" sz="2800"/>
              <a:t>Total Solar Radiation</a:t>
            </a:r>
            <a:endParaRPr sz="2800"/>
          </a:p>
          <a:p>
            <a:pPr marL="694249" lvl="1" indent="-262460">
              <a:lnSpc>
                <a:spcPct val="100000"/>
              </a:lnSpc>
              <a:spcBef>
                <a:spcPts val="0"/>
              </a:spcBef>
              <a:buSzPts val="2100"/>
            </a:pPr>
            <a:r>
              <a:rPr lang="en" sz="2800"/>
              <a:t>Soil Water Content</a:t>
            </a:r>
            <a:endParaRPr sz="2800"/>
          </a:p>
          <a:p>
            <a:pPr marL="694249" lvl="1" indent="-262460">
              <a:lnSpc>
                <a:spcPct val="100000"/>
              </a:lnSpc>
              <a:spcBef>
                <a:spcPts val="0"/>
              </a:spcBef>
              <a:buSzPts val="2100"/>
            </a:pPr>
            <a:r>
              <a:rPr lang="en" sz="2800"/>
              <a:t>Soil Organic Carbon Content</a:t>
            </a:r>
            <a:endParaRPr/>
          </a:p>
        </p:txBody>
      </p:sp>
      <p:sp>
        <p:nvSpPr>
          <p:cNvPr id="643" name="Google Shape;643;p46"/>
          <p:cNvSpPr txBox="1"/>
          <p:nvPr/>
        </p:nvSpPr>
        <p:spPr>
          <a:xfrm>
            <a:off x="0" y="6324400"/>
            <a:ext cx="47640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Sean McCartney - NASA</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644" name="Google Shape;644;p46"/>
          <p:cNvPicPr preferRelativeResize="0"/>
          <p:nvPr/>
        </p:nvPicPr>
        <p:blipFill>
          <a:blip r:embed="rId3">
            <a:alphaModFix/>
          </a:blip>
          <a:stretch>
            <a:fillRect/>
          </a:stretch>
        </p:blipFill>
        <p:spPr>
          <a:xfrm>
            <a:off x="98167" y="1232868"/>
            <a:ext cx="6788736" cy="5091533"/>
          </a:xfrm>
          <a:prstGeom prst="rect">
            <a:avLst/>
          </a:prstGeom>
          <a:noFill/>
          <a:ln>
            <a:noFill/>
          </a:ln>
          <a:effectLst>
            <a:outerShdw blurRad="57150" dist="38100" dir="5400000" algn="bl" rotWithShape="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649" name="Google Shape;649;p47"/>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Conclusions</a:t>
            </a:r>
            <a:endParaRPr/>
          </a:p>
        </p:txBody>
      </p:sp>
      <p:sp>
        <p:nvSpPr>
          <p:cNvPr id="650" name="Google Shape;650;p47"/>
          <p:cNvSpPr txBox="1">
            <a:spLocks noGrp="1"/>
          </p:cNvSpPr>
          <p:nvPr>
            <p:ph type="body" idx="1"/>
          </p:nvPr>
        </p:nvSpPr>
        <p:spPr>
          <a:xfrm>
            <a:off x="506901" y="1295400"/>
            <a:ext cx="4487200" cy="5018000"/>
          </a:xfrm>
          <a:prstGeom prst="rect">
            <a:avLst/>
          </a:prstGeom>
        </p:spPr>
        <p:txBody>
          <a:bodyPr spcFirstLastPara="1" wrap="square" lIns="91433" tIns="45700" rIns="91433" bIns="45700" anchor="t" anchorCtr="0">
            <a:normAutofit/>
          </a:bodyPr>
          <a:lstStyle/>
          <a:p>
            <a:pPr marL="0" indent="0">
              <a:lnSpc>
                <a:spcPct val="100000"/>
              </a:lnSpc>
              <a:spcBef>
                <a:spcPts val="0"/>
              </a:spcBef>
              <a:buClr>
                <a:schemeClr val="dk1"/>
              </a:buClr>
              <a:buSzPts val="1100"/>
            </a:pPr>
            <a:r>
              <a:rPr lang="en" sz="2800" b="1"/>
              <a:t>Feasibility</a:t>
            </a:r>
            <a:endParaRPr sz="2800" b="1"/>
          </a:p>
          <a:p>
            <a:pPr marL="0" indent="0">
              <a:lnSpc>
                <a:spcPct val="100000"/>
              </a:lnSpc>
              <a:spcBef>
                <a:spcPts val="0"/>
              </a:spcBef>
              <a:buClr>
                <a:schemeClr val="dk1"/>
              </a:buClr>
              <a:buSzPts val="1100"/>
            </a:pPr>
            <a:endParaRPr/>
          </a:p>
          <a:p>
            <a:pPr marL="338658" indent="-364058">
              <a:lnSpc>
                <a:spcPct val="100000"/>
              </a:lnSpc>
              <a:spcBef>
                <a:spcPts val="0"/>
              </a:spcBef>
              <a:buClr>
                <a:srgbClr val="C13E2D"/>
              </a:buClr>
              <a:buSzPts val="2100"/>
              <a:buChar char="•"/>
            </a:pPr>
            <a:r>
              <a:rPr lang="en" b="1"/>
              <a:t>Historic burn maps</a:t>
            </a:r>
            <a:r>
              <a:rPr lang="en"/>
              <a:t> were feasible</a:t>
            </a:r>
            <a:endParaRPr/>
          </a:p>
          <a:p>
            <a:pPr marL="338658" indent="-364058">
              <a:lnSpc>
                <a:spcPct val="100000"/>
              </a:lnSpc>
              <a:spcBef>
                <a:spcPts val="0"/>
              </a:spcBef>
              <a:buClr>
                <a:srgbClr val="C13E2D"/>
              </a:buClr>
              <a:buSzPts val="2100"/>
              <a:buChar char="•"/>
            </a:pPr>
            <a:r>
              <a:rPr lang="en"/>
              <a:t>A </a:t>
            </a:r>
            <a:r>
              <a:rPr lang="en" b="1"/>
              <a:t>fuel load analysis</a:t>
            </a:r>
            <a:r>
              <a:rPr lang="en"/>
              <a:t> was feasible the way we conducted it, but </a:t>
            </a:r>
            <a:r>
              <a:rPr lang="en" b="1"/>
              <a:t>in-situ data is needed </a:t>
            </a:r>
            <a:r>
              <a:rPr lang="en"/>
              <a:t>for a more complex  invasive grass fuel load analysis</a:t>
            </a:r>
            <a:endParaRPr/>
          </a:p>
        </p:txBody>
      </p:sp>
      <p:pic>
        <p:nvPicPr>
          <p:cNvPr id="651" name="Google Shape;651;p47"/>
          <p:cNvPicPr preferRelativeResize="0"/>
          <p:nvPr/>
        </p:nvPicPr>
        <p:blipFill>
          <a:blip r:embed="rId3">
            <a:alphaModFix/>
          </a:blip>
          <a:stretch>
            <a:fillRect/>
          </a:stretch>
        </p:blipFill>
        <p:spPr>
          <a:xfrm>
            <a:off x="5225335" y="1257586"/>
            <a:ext cx="6791501" cy="5093625"/>
          </a:xfrm>
          <a:prstGeom prst="rect">
            <a:avLst/>
          </a:prstGeom>
          <a:noFill/>
          <a:ln>
            <a:noFill/>
          </a:ln>
          <a:effectLst>
            <a:outerShdw blurRad="57150" dist="38100" dir="5400000" algn="bl" rotWithShape="0">
              <a:srgbClr val="000000">
                <a:alpha val="40000"/>
              </a:srgbClr>
            </a:outerShdw>
          </a:effectLst>
        </p:spPr>
      </p:pic>
      <p:sp>
        <p:nvSpPr>
          <p:cNvPr id="652" name="Google Shape;652;p47"/>
          <p:cNvSpPr txBox="1"/>
          <p:nvPr/>
        </p:nvSpPr>
        <p:spPr>
          <a:xfrm>
            <a:off x="7142433" y="6286400"/>
            <a:ext cx="47640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Tristan Jamieson - BLM</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48"/>
          <p:cNvSpPr txBox="1">
            <a:spLocks noGrp="1"/>
          </p:cNvSpPr>
          <p:nvPr>
            <p:ph type="body" idx="4294967295"/>
          </p:nvPr>
        </p:nvSpPr>
        <p:spPr>
          <a:xfrm>
            <a:off x="485667" y="1371600"/>
            <a:ext cx="9814400" cy="4263200"/>
          </a:xfrm>
          <a:prstGeom prst="rect">
            <a:avLst/>
          </a:prstGeom>
          <a:noFill/>
          <a:ln>
            <a:noFill/>
          </a:ln>
        </p:spPr>
        <p:txBody>
          <a:bodyPr spcFirstLastPara="1" wrap="square" lIns="91433" tIns="45700" rIns="91433" bIns="45700" anchor="t" anchorCtr="0">
            <a:noAutofit/>
          </a:bodyPr>
          <a:lstStyle/>
          <a:p>
            <a:pPr marL="338658" indent="-313259">
              <a:lnSpc>
                <a:spcPct val="100000"/>
              </a:lnSpc>
              <a:spcBef>
                <a:spcPts val="0"/>
              </a:spcBef>
              <a:buClr>
                <a:srgbClr val="C13E2D"/>
              </a:buClr>
              <a:buSzPts val="1500"/>
              <a:buChar char="•"/>
            </a:pPr>
            <a:r>
              <a:rPr lang="en" sz="2000"/>
              <a:t>Science Advisors</a:t>
            </a:r>
            <a:endParaRPr sz="2000"/>
          </a:p>
          <a:p>
            <a:pPr marL="694249" lvl="1" indent="-177796">
              <a:lnSpc>
                <a:spcPct val="100000"/>
              </a:lnSpc>
              <a:spcBef>
                <a:spcPts val="0"/>
              </a:spcBef>
              <a:buSzPts val="1100"/>
            </a:pPr>
            <a:r>
              <a:rPr lang="en" sz="2000"/>
              <a:t>Dr. Andrew Feldman (NASA Goddard Space Flight Center, UMD)</a:t>
            </a:r>
            <a:endParaRPr sz="2000"/>
          </a:p>
          <a:p>
            <a:pPr marL="694249" lvl="1" indent="-177796">
              <a:lnSpc>
                <a:spcPct val="100000"/>
              </a:lnSpc>
              <a:spcBef>
                <a:spcPts val="0"/>
              </a:spcBef>
              <a:buSzPts val="1100"/>
            </a:pPr>
            <a:r>
              <a:rPr lang="en" sz="2000"/>
              <a:t>Sean McCartney (NASA Goddard Space Flight Center, SSAI)</a:t>
            </a:r>
            <a:endParaRPr sz="2000"/>
          </a:p>
          <a:p>
            <a:pPr marL="0" indent="0">
              <a:lnSpc>
                <a:spcPct val="100000"/>
              </a:lnSpc>
              <a:spcBef>
                <a:spcPts val="0"/>
              </a:spcBef>
            </a:pPr>
            <a:endParaRPr sz="933"/>
          </a:p>
          <a:p>
            <a:pPr marL="338658" indent="-313259">
              <a:lnSpc>
                <a:spcPct val="100000"/>
              </a:lnSpc>
              <a:spcBef>
                <a:spcPts val="0"/>
              </a:spcBef>
              <a:buClr>
                <a:srgbClr val="C13E2D"/>
              </a:buClr>
              <a:buSzPts val="1500"/>
              <a:buChar char="•"/>
            </a:pPr>
            <a:r>
              <a:rPr lang="en" sz="2000"/>
              <a:t>Partners</a:t>
            </a:r>
            <a:endParaRPr sz="2000"/>
          </a:p>
          <a:p>
            <a:pPr marL="694249" lvl="1" indent="-177796">
              <a:lnSpc>
                <a:spcPct val="100000"/>
              </a:lnSpc>
              <a:spcBef>
                <a:spcPts val="0"/>
              </a:spcBef>
              <a:buSzPts val="1100"/>
            </a:pPr>
            <a:r>
              <a:rPr lang="en" sz="2000"/>
              <a:t>Lara Kobelt, Natural Resource Specialist (BLM)</a:t>
            </a:r>
            <a:endParaRPr sz="2000"/>
          </a:p>
          <a:p>
            <a:pPr marL="694249" lvl="1" indent="-177796">
              <a:lnSpc>
                <a:spcPct val="100000"/>
              </a:lnSpc>
              <a:spcBef>
                <a:spcPts val="0"/>
              </a:spcBef>
              <a:buSzPts val="1100"/>
            </a:pPr>
            <a:r>
              <a:rPr lang="en" sz="2000"/>
              <a:t>Sean McEldery, Fuel Programs Manager (BLM)</a:t>
            </a:r>
            <a:endParaRPr sz="2000"/>
          </a:p>
          <a:p>
            <a:pPr marL="694249" lvl="1" indent="-177796">
              <a:lnSpc>
                <a:spcPct val="100000"/>
              </a:lnSpc>
              <a:spcBef>
                <a:spcPts val="0"/>
              </a:spcBef>
              <a:buSzPts val="1100"/>
            </a:pPr>
            <a:r>
              <a:rPr lang="en" sz="2000"/>
              <a:t>Tristan Jamieson, Southern Nevada District Fire Ecologist (BLM)</a:t>
            </a:r>
            <a:endParaRPr sz="2000"/>
          </a:p>
          <a:p>
            <a:pPr marL="694249" lvl="1" indent="-177796">
              <a:lnSpc>
                <a:spcPct val="100000"/>
              </a:lnSpc>
              <a:spcBef>
                <a:spcPts val="0"/>
              </a:spcBef>
              <a:buSzPts val="1100"/>
            </a:pPr>
            <a:r>
              <a:rPr lang="en" sz="2000"/>
              <a:t>Dr. Beth Newingham, Research Ecologist (USDA)</a:t>
            </a:r>
            <a:endParaRPr sz="2000"/>
          </a:p>
          <a:p>
            <a:pPr marL="694249" lvl="1" indent="-177796">
              <a:lnSpc>
                <a:spcPct val="100000"/>
              </a:lnSpc>
              <a:spcBef>
                <a:spcPts val="0"/>
              </a:spcBef>
              <a:buSzPts val="1100"/>
            </a:pPr>
            <a:r>
              <a:rPr lang="en" sz="2000"/>
              <a:t>Dr. Matt Reeves, Research Ecologist​ (FS)</a:t>
            </a:r>
            <a:endParaRPr sz="2000"/>
          </a:p>
          <a:p>
            <a:pPr marL="0" indent="0">
              <a:lnSpc>
                <a:spcPct val="100000"/>
              </a:lnSpc>
              <a:spcBef>
                <a:spcPts val="0"/>
              </a:spcBef>
            </a:pPr>
            <a:endParaRPr sz="933"/>
          </a:p>
          <a:p>
            <a:pPr marL="338658" indent="-313259">
              <a:lnSpc>
                <a:spcPct val="100000"/>
              </a:lnSpc>
              <a:spcBef>
                <a:spcPts val="0"/>
              </a:spcBef>
              <a:buClr>
                <a:srgbClr val="C13E2D"/>
              </a:buClr>
              <a:buSzPts val="1500"/>
              <a:buChar char="•"/>
            </a:pPr>
            <a:r>
              <a:rPr lang="en" sz="2000"/>
              <a:t>Center Lead</a:t>
            </a:r>
            <a:endParaRPr sz="2000"/>
          </a:p>
          <a:p>
            <a:pPr marL="694249" lvl="1" indent="-177796">
              <a:lnSpc>
                <a:spcPct val="100000"/>
              </a:lnSpc>
              <a:spcBef>
                <a:spcPts val="0"/>
              </a:spcBef>
              <a:buSzPts val="1100"/>
            </a:pPr>
            <a:r>
              <a:rPr lang="en" sz="2000"/>
              <a:t>Isabel Lubitz (NASA Goddard Space Flight Center, AMA)</a:t>
            </a:r>
            <a:endParaRPr sz="2000"/>
          </a:p>
          <a:p>
            <a:pPr marL="0" indent="0">
              <a:lnSpc>
                <a:spcPct val="100000"/>
              </a:lnSpc>
              <a:spcBef>
                <a:spcPts val="0"/>
              </a:spcBef>
            </a:pPr>
            <a:endParaRPr sz="933"/>
          </a:p>
          <a:p>
            <a:pPr marL="338658" indent="-313259">
              <a:lnSpc>
                <a:spcPct val="100000"/>
              </a:lnSpc>
              <a:spcBef>
                <a:spcPts val="0"/>
              </a:spcBef>
              <a:buClr>
                <a:srgbClr val="C13E2D"/>
              </a:buClr>
              <a:buSzPts val="1500"/>
              <a:buChar char="•"/>
            </a:pPr>
            <a:r>
              <a:rPr lang="en" sz="2000"/>
              <a:t>Additional Assistance</a:t>
            </a:r>
            <a:endParaRPr sz="2000"/>
          </a:p>
          <a:p>
            <a:pPr marL="694249" lvl="1" indent="-177796">
              <a:lnSpc>
                <a:spcPct val="100000"/>
              </a:lnSpc>
              <a:spcBef>
                <a:spcPts val="0"/>
              </a:spcBef>
              <a:buSzPts val="1100"/>
            </a:pPr>
            <a:r>
              <a:rPr lang="en" sz="2000"/>
              <a:t>Stephanie Willsey</a:t>
            </a:r>
            <a:endParaRPr sz="20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3"/>
          <p:cNvSpPr txBox="1">
            <a:spLocks noGrp="1"/>
          </p:cNvSpPr>
          <p:nvPr>
            <p:ph type="title"/>
          </p:nvPr>
        </p:nvSpPr>
        <p:spPr>
          <a:xfrm>
            <a:off x="1" y="256268"/>
            <a:ext cx="12239600" cy="826000"/>
          </a:xfrm>
          <a:prstGeom prst="rect">
            <a:avLst/>
          </a:prstGeom>
          <a:solidFill>
            <a:srgbClr val="C13E2D"/>
          </a:solidFill>
          <a:ln>
            <a:noFill/>
          </a:ln>
          <a:effectLst>
            <a:outerShdw blurRad="50800" dist="38100" dir="5400000" algn="t" rotWithShape="0">
              <a:srgbClr val="000000">
                <a:alpha val="40000"/>
              </a:srgbClr>
            </a:outerShdw>
          </a:effectLst>
        </p:spPr>
        <p:txBody>
          <a:bodyPr spcFirstLastPara="1" wrap="square" lIns="91433" tIns="45700" rIns="91433" bIns="45700" anchor="ctr" anchorCtr="0">
            <a:normAutofit/>
          </a:bodyPr>
          <a:lstStyle/>
          <a:p>
            <a:r>
              <a:rPr lang="en"/>
              <a:t> Partners</a:t>
            </a:r>
            <a:endParaRPr/>
          </a:p>
        </p:txBody>
      </p:sp>
      <p:pic>
        <p:nvPicPr>
          <p:cNvPr id="173" name="Google Shape;173;p23"/>
          <p:cNvPicPr preferRelativeResize="0"/>
          <p:nvPr/>
        </p:nvPicPr>
        <p:blipFill>
          <a:blip r:embed="rId3">
            <a:alphaModFix/>
          </a:blip>
          <a:stretch>
            <a:fillRect/>
          </a:stretch>
        </p:blipFill>
        <p:spPr>
          <a:xfrm>
            <a:off x="543100" y="3209068"/>
            <a:ext cx="3065032" cy="2658905"/>
          </a:xfrm>
          <a:prstGeom prst="rect">
            <a:avLst/>
          </a:prstGeom>
          <a:noFill/>
          <a:ln>
            <a:noFill/>
          </a:ln>
          <a:effectLst>
            <a:outerShdw blurRad="57150" dist="38100" dir="5400000" algn="bl" rotWithShape="0">
              <a:srgbClr val="000000">
                <a:alpha val="40000"/>
              </a:srgbClr>
            </a:outerShdw>
          </a:effectLst>
        </p:spPr>
      </p:pic>
      <p:pic>
        <p:nvPicPr>
          <p:cNvPr id="174" name="Google Shape;174;p23"/>
          <p:cNvPicPr preferRelativeResize="0"/>
          <p:nvPr/>
        </p:nvPicPr>
        <p:blipFill>
          <a:blip r:embed="rId4">
            <a:alphaModFix/>
          </a:blip>
          <a:stretch>
            <a:fillRect/>
          </a:stretch>
        </p:blipFill>
        <p:spPr>
          <a:xfrm>
            <a:off x="4878718" y="3138251"/>
            <a:ext cx="2613831" cy="2800533"/>
          </a:xfrm>
          <a:prstGeom prst="rect">
            <a:avLst/>
          </a:prstGeom>
          <a:noFill/>
          <a:ln>
            <a:noFill/>
          </a:ln>
          <a:effectLst>
            <a:outerShdw blurRad="57150" dist="38100" dir="5400000" algn="bl" rotWithShape="0">
              <a:srgbClr val="000000">
                <a:alpha val="40000"/>
              </a:srgbClr>
            </a:outerShdw>
          </a:effectLst>
        </p:spPr>
      </p:pic>
      <p:pic>
        <p:nvPicPr>
          <p:cNvPr id="175" name="Google Shape;175;p23"/>
          <p:cNvPicPr preferRelativeResize="0"/>
          <p:nvPr/>
        </p:nvPicPr>
        <p:blipFill>
          <a:blip r:embed="rId5">
            <a:alphaModFix/>
          </a:blip>
          <a:stretch>
            <a:fillRect/>
          </a:stretch>
        </p:blipFill>
        <p:spPr>
          <a:xfrm>
            <a:off x="8876667" y="3170718"/>
            <a:ext cx="2745767" cy="2735601"/>
          </a:xfrm>
          <a:prstGeom prst="rect">
            <a:avLst/>
          </a:prstGeom>
          <a:noFill/>
          <a:ln>
            <a:noFill/>
          </a:ln>
          <a:effectLst>
            <a:outerShdw blurRad="57150" dist="38100" dir="5400000" algn="bl" rotWithShape="0">
              <a:srgbClr val="000000">
                <a:alpha val="40000"/>
              </a:srgbClr>
            </a:outerShdw>
          </a:effectLst>
        </p:spPr>
      </p:pic>
      <p:sp>
        <p:nvSpPr>
          <p:cNvPr id="176" name="Google Shape;176;p23"/>
          <p:cNvSpPr txBox="1"/>
          <p:nvPr/>
        </p:nvSpPr>
        <p:spPr>
          <a:xfrm>
            <a:off x="7583600" y="6390800"/>
            <a:ext cx="4656000" cy="32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BLM, USFS, DOI</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DBBAAA5C-68B8-6A00-D0CE-17B8300922AE}"/>
              </a:ext>
            </a:extLst>
          </p:cNvPr>
          <p:cNvSpPr txBox="1"/>
          <p:nvPr/>
        </p:nvSpPr>
        <p:spPr>
          <a:xfrm>
            <a:off x="429252" y="1295407"/>
            <a:ext cx="3292728" cy="17751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26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Bureau of Land Management</a:t>
            </a:r>
          </a:p>
          <a:p>
            <a:pPr marL="0" marR="0" lvl="0" indent="0" algn="ctr" defTabSz="1219170" rtl="0" eaLnBrk="1" fontAlgn="auto" latinLnBrk="0" hangingPunct="1">
              <a:lnSpc>
                <a:spcPct val="100000"/>
              </a:lnSpc>
              <a:spcBef>
                <a:spcPts val="0"/>
              </a:spcBef>
              <a:spcAft>
                <a:spcPts val="0"/>
              </a:spcAft>
              <a:buClr>
                <a:srgbClr val="000000"/>
              </a:buClr>
              <a:buSzPts val="1100"/>
              <a:buFontTx/>
              <a:buNone/>
              <a:tabLst/>
              <a:defRPr/>
            </a:pPr>
            <a:r>
              <a:rPr kumimoji="0" lang="en-US"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Southern Nevada District Office</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 name="TextBox 2">
            <a:extLst>
              <a:ext uri="{FF2B5EF4-FFF2-40B4-BE49-F238E27FC236}">
                <a16:creationId xmlns:a16="http://schemas.microsoft.com/office/drawing/2014/main" id="{FA5BA38D-0580-9D0A-8BCD-58DE56678DBA}"/>
              </a:ext>
            </a:extLst>
          </p:cNvPr>
          <p:cNvSpPr txBox="1"/>
          <p:nvPr/>
        </p:nvSpPr>
        <p:spPr>
          <a:xfrm>
            <a:off x="4539268" y="1295407"/>
            <a:ext cx="3292728" cy="13647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Forest Service</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Rocky Mountain Research Station</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 name="TextBox 3">
            <a:extLst>
              <a:ext uri="{FF2B5EF4-FFF2-40B4-BE49-F238E27FC236}">
                <a16:creationId xmlns:a16="http://schemas.microsoft.com/office/drawing/2014/main" id="{65EE6377-9236-E1A4-E171-2BB6ADF8E656}"/>
              </a:ext>
            </a:extLst>
          </p:cNvPr>
          <p:cNvSpPr txBox="1"/>
          <p:nvPr/>
        </p:nvSpPr>
        <p:spPr>
          <a:xfrm>
            <a:off x="8376844" y="1295405"/>
            <a:ext cx="3745411" cy="177516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2667"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Department of Interior</a:t>
            </a: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Agricultural Research Service, Arid Lands Ecology Lab</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24"/>
          <p:cNvSpPr txBox="1">
            <a:spLocks noGrp="1"/>
          </p:cNvSpPr>
          <p:nvPr>
            <p:ph type="body" idx="1"/>
          </p:nvPr>
        </p:nvSpPr>
        <p:spPr>
          <a:xfrm>
            <a:off x="7808933" y="1371600"/>
            <a:ext cx="4097600" cy="5161600"/>
          </a:xfrm>
          <a:prstGeom prst="rect">
            <a:avLst/>
          </a:prstGeom>
        </p:spPr>
        <p:txBody>
          <a:bodyPr spcFirstLastPara="1" wrap="square" lIns="91433" tIns="45700" rIns="91433" bIns="45700" anchor="t" anchorCtr="0">
            <a:normAutofit/>
          </a:bodyPr>
          <a:lstStyle/>
          <a:p>
            <a:pPr marL="338658" indent="-364058">
              <a:lnSpc>
                <a:spcPct val="100000"/>
              </a:lnSpc>
              <a:spcBef>
                <a:spcPts val="0"/>
              </a:spcBef>
              <a:buClr>
                <a:srgbClr val="C13E2D"/>
              </a:buClr>
              <a:buSzPts val="2100"/>
              <a:buChar char="•"/>
            </a:pPr>
            <a:r>
              <a:rPr lang="en" b="1"/>
              <a:t>Vital</a:t>
            </a:r>
            <a:r>
              <a:rPr lang="en"/>
              <a:t> to the Mojave Desert ecosystem</a:t>
            </a:r>
            <a:endParaRPr/>
          </a:p>
          <a:p>
            <a:pPr marL="338658" indent="-364058">
              <a:lnSpc>
                <a:spcPct val="100000"/>
              </a:lnSpc>
              <a:spcBef>
                <a:spcPts val="0"/>
              </a:spcBef>
              <a:buClr>
                <a:srgbClr val="C13E2D"/>
              </a:buClr>
              <a:buSzPts val="2100"/>
              <a:buChar char="•"/>
            </a:pPr>
            <a:r>
              <a:rPr lang="en"/>
              <a:t>Traditionally lives in </a:t>
            </a:r>
            <a:r>
              <a:rPr lang="en" b="1"/>
              <a:t>arid desert land</a:t>
            </a:r>
            <a:r>
              <a:rPr lang="en"/>
              <a:t> with sparse vegetation</a:t>
            </a:r>
            <a:endParaRPr/>
          </a:p>
          <a:p>
            <a:pPr marL="338658" indent="-364058">
              <a:lnSpc>
                <a:spcPct val="100000"/>
              </a:lnSpc>
              <a:spcBef>
                <a:spcPts val="0"/>
              </a:spcBef>
              <a:buClr>
                <a:srgbClr val="C13E2D"/>
              </a:buClr>
              <a:buSzPts val="2100"/>
              <a:buChar char="•"/>
            </a:pPr>
            <a:r>
              <a:rPr lang="en" b="1"/>
              <a:t>Critically Endangered</a:t>
            </a:r>
            <a:r>
              <a:rPr lang="en"/>
              <a:t> Status due to increasing fire frequency</a:t>
            </a:r>
          </a:p>
          <a:p>
            <a:pPr marL="0" indent="0">
              <a:lnSpc>
                <a:spcPct val="100000"/>
              </a:lnSpc>
              <a:spcBef>
                <a:spcPts val="0"/>
              </a:spcBef>
              <a:buClr>
                <a:srgbClr val="C13E2D"/>
              </a:buClr>
              <a:buSzPts val="2100"/>
            </a:pPr>
            <a:endParaRPr/>
          </a:p>
        </p:txBody>
      </p:sp>
      <p:pic>
        <p:nvPicPr>
          <p:cNvPr id="183" name="Google Shape;183;p24"/>
          <p:cNvPicPr preferRelativeResize="0"/>
          <p:nvPr/>
        </p:nvPicPr>
        <p:blipFill>
          <a:blip r:embed="rId3">
            <a:alphaModFix/>
          </a:blip>
          <a:stretch>
            <a:fillRect/>
          </a:stretch>
        </p:blipFill>
        <p:spPr>
          <a:xfrm>
            <a:off x="285567" y="1371600"/>
            <a:ext cx="7523367" cy="4652933"/>
          </a:xfrm>
          <a:prstGeom prst="rect">
            <a:avLst/>
          </a:prstGeom>
          <a:noFill/>
          <a:ln>
            <a:noFill/>
          </a:ln>
          <a:effectLst>
            <a:outerShdw blurRad="57150" dist="38100" dir="5400000" algn="bl" rotWithShape="0">
              <a:srgbClr val="000000">
                <a:alpha val="40000"/>
              </a:srgbClr>
            </a:outerShdw>
          </a:effectLst>
        </p:spPr>
      </p:pic>
      <p:sp>
        <p:nvSpPr>
          <p:cNvPr id="184" name="Google Shape;184;p24"/>
          <p:cNvSpPr txBox="1"/>
          <p:nvPr/>
        </p:nvSpPr>
        <p:spPr>
          <a:xfrm>
            <a:off x="285567" y="6313933"/>
            <a:ext cx="5855200" cy="32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Mojave Desert Tortoise - USFWS</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4" name="Title 3">
            <a:extLst>
              <a:ext uri="{FF2B5EF4-FFF2-40B4-BE49-F238E27FC236}">
                <a16:creationId xmlns:a16="http://schemas.microsoft.com/office/drawing/2014/main" id="{C9BCA5FE-343B-5C37-70A6-1601DAF5EA8A}"/>
              </a:ext>
            </a:extLst>
          </p:cNvPr>
          <p:cNvSpPr>
            <a:spLocks noGrp="1"/>
          </p:cNvSpPr>
          <p:nvPr>
            <p:ph type="title"/>
          </p:nvPr>
        </p:nvSpPr>
        <p:spPr/>
        <p:txBody>
          <a:bodyPr>
            <a:noAutofit/>
          </a:bodyPr>
          <a:lstStyle/>
          <a:p>
            <a:r>
              <a:rPr lang="en" sz="3733"/>
              <a:t> Background – Desert Tortoise (</a:t>
            </a:r>
            <a:r>
              <a:rPr lang="en" sz="3733" i="1"/>
              <a:t>Gopherus agassizii)</a:t>
            </a:r>
            <a:endParaRPr lang="en-US" sz="3733"/>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1" y="256268"/>
            <a:ext cx="12239600" cy="826000"/>
          </a:xfrm>
          <a:prstGeom prst="rect">
            <a:avLst/>
          </a:prstGeom>
          <a:solidFill>
            <a:srgbClr val="C13E2D"/>
          </a:solidFill>
          <a:ln>
            <a:noFill/>
          </a:ln>
          <a:effectLst>
            <a:outerShdw blurRad="50800" dist="38100" dir="5400000" algn="t" rotWithShape="0">
              <a:srgbClr val="000000">
                <a:alpha val="40000"/>
              </a:srgbClr>
            </a:outerShdw>
          </a:effectLst>
        </p:spPr>
        <p:txBody>
          <a:bodyPr spcFirstLastPara="1" wrap="square" lIns="91433" tIns="45700" rIns="91433" bIns="45700" anchor="ctr" anchorCtr="0">
            <a:normAutofit/>
          </a:bodyPr>
          <a:lstStyle/>
          <a:p>
            <a:r>
              <a:rPr lang="en"/>
              <a:t> Background – Invasive Grasses</a:t>
            </a:r>
            <a:endParaRPr/>
          </a:p>
        </p:txBody>
      </p:sp>
      <p:sp>
        <p:nvSpPr>
          <p:cNvPr id="191" name="Google Shape;191;p25"/>
          <p:cNvSpPr txBox="1">
            <a:spLocks noGrp="1"/>
          </p:cNvSpPr>
          <p:nvPr>
            <p:ph type="body" idx="4294967295"/>
          </p:nvPr>
        </p:nvSpPr>
        <p:spPr>
          <a:xfrm>
            <a:off x="3797767" y="1402767"/>
            <a:ext cx="8108800" cy="5082800"/>
          </a:xfrm>
          <a:prstGeom prst="rect">
            <a:avLst/>
          </a:prstGeom>
          <a:noFill/>
          <a:ln>
            <a:noFill/>
          </a:ln>
        </p:spPr>
        <p:txBody>
          <a:bodyPr spcFirstLastPara="1" wrap="square" lIns="91433" tIns="45700" rIns="91433" bIns="45700" anchor="t" anchorCtr="0">
            <a:noAutofit/>
          </a:bodyPr>
          <a:lstStyle/>
          <a:p>
            <a:pPr marL="338658" indent="-364058">
              <a:lnSpc>
                <a:spcPct val="100000"/>
              </a:lnSpc>
              <a:spcBef>
                <a:spcPts val="0"/>
              </a:spcBef>
              <a:buClr>
                <a:srgbClr val="C13E2D"/>
              </a:buClr>
              <a:buChar char="•"/>
            </a:pPr>
            <a:r>
              <a:rPr lang="en" sz="2800"/>
              <a:t>Invasive grasses</a:t>
            </a:r>
            <a:r>
              <a:rPr lang="en" sz="2800" b="1"/>
              <a:t> </a:t>
            </a:r>
            <a:r>
              <a:rPr lang="en" sz="2800"/>
              <a:t>such as </a:t>
            </a:r>
            <a:r>
              <a:rPr lang="en" sz="2800" b="1"/>
              <a:t>cheatgrass </a:t>
            </a:r>
            <a:r>
              <a:rPr lang="en" sz="2800" i="1"/>
              <a:t>(Bromus tectorum)</a:t>
            </a:r>
            <a:r>
              <a:rPr lang="en" sz="2800"/>
              <a:t>and </a:t>
            </a:r>
            <a:r>
              <a:rPr lang="en" sz="2800" b="1"/>
              <a:t>red brome </a:t>
            </a:r>
            <a:r>
              <a:rPr lang="en" sz="2800" i="1"/>
              <a:t>(Bromus rubens)</a:t>
            </a:r>
            <a:r>
              <a:rPr lang="en" sz="2800"/>
              <a:t> are increasing fire activity in Southern Nevada and degrading tortoise habitat.</a:t>
            </a:r>
            <a:endParaRPr sz="2800"/>
          </a:p>
          <a:p>
            <a:pPr marL="694249" lvl="1" indent="-262460">
              <a:lnSpc>
                <a:spcPct val="100000"/>
              </a:lnSpc>
              <a:spcBef>
                <a:spcPts val="0"/>
              </a:spcBef>
              <a:buSzPts val="2100"/>
            </a:pPr>
            <a:r>
              <a:rPr lang="en" sz="2800" b="1"/>
              <a:t>Fire adapted </a:t>
            </a:r>
            <a:r>
              <a:rPr lang="en" sz="2800"/>
              <a:t>unlike native plants.</a:t>
            </a:r>
            <a:endParaRPr sz="2800"/>
          </a:p>
          <a:p>
            <a:pPr marL="694249" lvl="1" indent="-262460">
              <a:lnSpc>
                <a:spcPct val="100000"/>
              </a:lnSpc>
              <a:spcBef>
                <a:spcPts val="0"/>
              </a:spcBef>
              <a:buSzPts val="2100"/>
            </a:pPr>
            <a:r>
              <a:rPr lang="en" sz="2800"/>
              <a:t>Colonization causes </a:t>
            </a:r>
            <a:r>
              <a:rPr lang="en" sz="2800" b="1"/>
              <a:t>lack of nutritious food</a:t>
            </a:r>
            <a:r>
              <a:rPr lang="en" sz="2800"/>
              <a:t> for the Desert Tortoise. </a:t>
            </a:r>
            <a:endParaRPr sz="2800"/>
          </a:p>
          <a:p>
            <a:pPr marL="694249" lvl="1" indent="-262460">
              <a:lnSpc>
                <a:spcPct val="100000"/>
              </a:lnSpc>
              <a:spcBef>
                <a:spcPts val="0"/>
              </a:spcBef>
              <a:buSzPts val="2100"/>
            </a:pPr>
            <a:r>
              <a:rPr lang="en" sz="2800" b="1"/>
              <a:t>Covers interspaces</a:t>
            </a:r>
            <a:r>
              <a:rPr lang="en" sz="2800"/>
              <a:t>, leading to </a:t>
            </a:r>
            <a:r>
              <a:rPr lang="en" sz="2800" b="1"/>
              <a:t>easier fire spread</a:t>
            </a:r>
            <a:r>
              <a:rPr lang="en" sz="2800"/>
              <a:t>.</a:t>
            </a:r>
            <a:endParaRPr sz="2800"/>
          </a:p>
          <a:p>
            <a:pPr marL="694249" indent="0">
              <a:lnSpc>
                <a:spcPct val="100000"/>
              </a:lnSpc>
              <a:spcBef>
                <a:spcPts val="0"/>
              </a:spcBef>
            </a:pPr>
            <a:endParaRPr sz="2800"/>
          </a:p>
          <a:p>
            <a:pPr marL="694249" indent="0">
              <a:lnSpc>
                <a:spcPct val="100000"/>
              </a:lnSpc>
              <a:spcBef>
                <a:spcPts val="0"/>
              </a:spcBef>
            </a:pPr>
            <a:endParaRPr sz="2800">
              <a:highlight>
                <a:srgbClr val="FFFF00"/>
              </a:highlight>
            </a:endParaRPr>
          </a:p>
        </p:txBody>
      </p:sp>
      <p:pic>
        <p:nvPicPr>
          <p:cNvPr id="192" name="Google Shape;192;p25"/>
          <p:cNvPicPr preferRelativeResize="0"/>
          <p:nvPr/>
        </p:nvPicPr>
        <p:blipFill>
          <a:blip r:embed="rId3">
            <a:alphaModFix/>
          </a:blip>
          <a:stretch>
            <a:fillRect/>
          </a:stretch>
        </p:blipFill>
        <p:spPr>
          <a:xfrm>
            <a:off x="285567" y="1371600"/>
            <a:ext cx="3512211" cy="5082765"/>
          </a:xfrm>
          <a:prstGeom prst="rect">
            <a:avLst/>
          </a:prstGeom>
          <a:noFill/>
          <a:ln>
            <a:noFill/>
          </a:ln>
          <a:effectLst>
            <a:outerShdw blurRad="57150" dist="38100" dir="5400000" algn="bl" rotWithShape="0">
              <a:srgbClr val="000000">
                <a:alpha val="40000"/>
              </a:srgbClr>
            </a:outerShdw>
          </a:effectLst>
        </p:spPr>
      </p:pic>
      <p:sp>
        <p:nvSpPr>
          <p:cNvPr id="193" name="Google Shape;193;p25"/>
          <p:cNvSpPr txBox="1"/>
          <p:nvPr/>
        </p:nvSpPr>
        <p:spPr>
          <a:xfrm>
            <a:off x="0" y="6389200"/>
            <a:ext cx="7410000" cy="5876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Red Brome - John M. Randall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6"/>
          <p:cNvSpPr txBox="1">
            <a:spLocks noGrp="1"/>
          </p:cNvSpPr>
          <p:nvPr>
            <p:ph type="title"/>
          </p:nvPr>
        </p:nvSpPr>
        <p:spPr>
          <a:xfrm>
            <a:off x="1" y="256268"/>
            <a:ext cx="12239600" cy="826000"/>
          </a:xfrm>
          <a:prstGeom prst="rect">
            <a:avLst/>
          </a:prstGeom>
        </p:spPr>
        <p:txBody>
          <a:bodyPr spcFirstLastPara="1" wrap="square" lIns="91433" tIns="45700" rIns="91433" bIns="45700" anchor="ctr" anchorCtr="0">
            <a:normAutofit/>
          </a:bodyPr>
          <a:lstStyle/>
          <a:p>
            <a:r>
              <a:rPr lang="en"/>
              <a:t> Community Concerns</a:t>
            </a:r>
            <a:endParaRPr/>
          </a:p>
        </p:txBody>
      </p:sp>
      <p:sp>
        <p:nvSpPr>
          <p:cNvPr id="199" name="Google Shape;199;p26"/>
          <p:cNvSpPr txBox="1"/>
          <p:nvPr/>
        </p:nvSpPr>
        <p:spPr>
          <a:xfrm>
            <a:off x="0" y="6387200"/>
            <a:ext cx="8877600" cy="332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York Fire at Night from Cima Dome - Sierra Willoughby, NPS </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00" name="Google Shape;200;p26"/>
          <p:cNvSpPr txBox="1">
            <a:spLocks noGrp="1"/>
          </p:cNvSpPr>
          <p:nvPr>
            <p:ph type="body" idx="4294967295"/>
          </p:nvPr>
        </p:nvSpPr>
        <p:spPr>
          <a:xfrm>
            <a:off x="5743067" y="1402800"/>
            <a:ext cx="6163600" cy="5150400"/>
          </a:xfrm>
          <a:prstGeom prst="rect">
            <a:avLst/>
          </a:prstGeom>
          <a:noFill/>
          <a:ln>
            <a:noFill/>
          </a:ln>
        </p:spPr>
        <p:txBody>
          <a:bodyPr spcFirstLastPara="1" wrap="square" lIns="91433" tIns="45700" rIns="91433" bIns="45700" anchor="t" anchorCtr="0">
            <a:noAutofit/>
          </a:bodyPr>
          <a:lstStyle/>
          <a:p>
            <a:pPr marL="338658" indent="-364058">
              <a:lnSpc>
                <a:spcPct val="100000"/>
              </a:lnSpc>
              <a:spcBef>
                <a:spcPts val="0"/>
              </a:spcBef>
              <a:buClr>
                <a:srgbClr val="C13E2D"/>
              </a:buClr>
              <a:buChar char="•"/>
            </a:pPr>
            <a:r>
              <a:rPr lang="en" sz="2800"/>
              <a:t>Increased fire frequency caused by invasive vegetation create community concerts including:</a:t>
            </a:r>
            <a:endParaRPr sz="2800"/>
          </a:p>
          <a:p>
            <a:pPr marL="694249" lvl="1" indent="-262460">
              <a:lnSpc>
                <a:spcPct val="100000"/>
              </a:lnSpc>
              <a:spcBef>
                <a:spcPts val="0"/>
              </a:spcBef>
              <a:buSzPts val="2100"/>
            </a:pPr>
            <a:r>
              <a:rPr lang="en" sz="2800"/>
              <a:t>Harm to the </a:t>
            </a:r>
            <a:r>
              <a:rPr lang="en" sz="2800" b="1"/>
              <a:t>Mojave ecosystem</a:t>
            </a:r>
            <a:r>
              <a:rPr lang="en" sz="2800"/>
              <a:t> which is not fire adapted </a:t>
            </a:r>
            <a:endParaRPr sz="2800"/>
          </a:p>
          <a:p>
            <a:pPr marL="694249" lvl="1" indent="-262460">
              <a:lnSpc>
                <a:spcPct val="100000"/>
              </a:lnSpc>
              <a:spcBef>
                <a:spcPts val="0"/>
              </a:spcBef>
              <a:buSzPts val="2100"/>
            </a:pPr>
            <a:r>
              <a:rPr lang="en" sz="2800"/>
              <a:t>Effects </a:t>
            </a:r>
            <a:r>
              <a:rPr lang="en" sz="2800" b="1"/>
              <a:t>tourism</a:t>
            </a:r>
            <a:r>
              <a:rPr lang="en" sz="2800"/>
              <a:t> to National Parks</a:t>
            </a:r>
            <a:endParaRPr sz="2800"/>
          </a:p>
          <a:p>
            <a:pPr marL="694249" lvl="1" indent="-262460">
              <a:lnSpc>
                <a:spcPct val="100000"/>
              </a:lnSpc>
              <a:spcBef>
                <a:spcPts val="0"/>
              </a:spcBef>
              <a:buSzPts val="2100"/>
            </a:pPr>
            <a:r>
              <a:rPr lang="en" sz="2800"/>
              <a:t>Fire effects can pose a </a:t>
            </a:r>
            <a:r>
              <a:rPr lang="en" sz="2800" b="1"/>
              <a:t>threat to human health</a:t>
            </a:r>
            <a:r>
              <a:rPr lang="en" sz="2800"/>
              <a:t>.</a:t>
            </a:r>
            <a:endParaRPr sz="2800"/>
          </a:p>
          <a:p>
            <a:pPr marL="694249" indent="0">
              <a:lnSpc>
                <a:spcPct val="100000"/>
              </a:lnSpc>
              <a:spcBef>
                <a:spcPts val="0"/>
              </a:spcBef>
            </a:pPr>
            <a:endParaRPr sz="2800"/>
          </a:p>
          <a:p>
            <a:pPr marL="694249" indent="0">
              <a:lnSpc>
                <a:spcPct val="100000"/>
              </a:lnSpc>
              <a:spcBef>
                <a:spcPts val="0"/>
              </a:spcBef>
            </a:pPr>
            <a:endParaRPr sz="2800">
              <a:highlight>
                <a:srgbClr val="FFFF00"/>
              </a:highlight>
            </a:endParaRPr>
          </a:p>
        </p:txBody>
      </p:sp>
      <p:pic>
        <p:nvPicPr>
          <p:cNvPr id="201" name="Google Shape;201;p26"/>
          <p:cNvPicPr preferRelativeResize="0"/>
          <p:nvPr/>
        </p:nvPicPr>
        <p:blipFill rotWithShape="1">
          <a:blip r:embed="rId3">
            <a:alphaModFix/>
          </a:blip>
          <a:srcRect l="26889"/>
          <a:stretch/>
        </p:blipFill>
        <p:spPr>
          <a:xfrm>
            <a:off x="213467" y="1471200"/>
            <a:ext cx="5529600" cy="4867467"/>
          </a:xfrm>
          <a:prstGeom prst="rect">
            <a:avLst/>
          </a:prstGeom>
          <a:noFill/>
          <a:ln>
            <a:noFill/>
          </a:ln>
          <a:effectLst>
            <a:outerShdw blurRad="57150" dist="38100" dir="5400000" algn="bl" rotWithShape="0">
              <a:srgbClr val="000000">
                <a:alpha val="40000"/>
              </a:srgbClr>
            </a:outerShdw>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27"/>
          <p:cNvSpPr/>
          <p:nvPr/>
        </p:nvSpPr>
        <p:spPr>
          <a:xfrm>
            <a:off x="6393800" y="1754600"/>
            <a:ext cx="4793600" cy="3820400"/>
          </a:xfrm>
          <a:prstGeom prst="roundRect">
            <a:avLst>
              <a:gd name="adj" fmla="val 16667"/>
            </a:avLst>
          </a:prstGeom>
          <a:noFill/>
          <a:ln w="28575" cap="flat" cmpd="sng">
            <a:solidFill>
              <a:srgbClr val="C13E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highlight>
                <a:srgbClr val="C13E2D"/>
              </a:highlight>
              <a:uLnTx/>
              <a:uFillTx/>
              <a:latin typeface="Century Gothic"/>
              <a:ea typeface="Century Gothic"/>
              <a:cs typeface="Century Gothic"/>
              <a:sym typeface="Century Gothic"/>
            </a:endParaRPr>
          </a:p>
        </p:txBody>
      </p:sp>
      <p:sp>
        <p:nvSpPr>
          <p:cNvPr id="208" name="Google Shape;208;p27"/>
          <p:cNvSpPr txBox="1">
            <a:spLocks noGrp="1"/>
          </p:cNvSpPr>
          <p:nvPr>
            <p:ph type="title"/>
          </p:nvPr>
        </p:nvSpPr>
        <p:spPr>
          <a:xfrm>
            <a:off x="2" y="256269"/>
            <a:ext cx="12239625" cy="825844"/>
          </a:xfrm>
          <a:prstGeom prst="rect">
            <a:avLst/>
          </a:prstGeom>
          <a:solidFill>
            <a:srgbClr val="C13E2D"/>
          </a:solidFill>
          <a:ln>
            <a:noFill/>
          </a:ln>
          <a:effectLst>
            <a:outerShdw blurRad="50800" dist="38100" dir="5400000" algn="t" rotWithShape="0">
              <a:srgbClr val="000000">
                <a:alpha val="40000"/>
              </a:srgbClr>
            </a:outerShdw>
          </a:effectLst>
        </p:spPr>
        <p:txBody>
          <a:bodyPr spcFirstLastPara="1" wrap="square" lIns="91433" tIns="45700" rIns="91433" bIns="45700" anchor="ctr" anchorCtr="0">
            <a:normAutofit/>
          </a:bodyPr>
          <a:lstStyle/>
          <a:p>
            <a:r>
              <a:rPr lang="en"/>
              <a:t> Objectives</a:t>
            </a:r>
            <a:endParaRPr/>
          </a:p>
        </p:txBody>
      </p:sp>
      <p:sp>
        <p:nvSpPr>
          <p:cNvPr id="209" name="Google Shape;209;p27"/>
          <p:cNvSpPr/>
          <p:nvPr/>
        </p:nvSpPr>
        <p:spPr>
          <a:xfrm>
            <a:off x="694600" y="1754333"/>
            <a:ext cx="4793600" cy="3820400"/>
          </a:xfrm>
          <a:prstGeom prst="roundRect">
            <a:avLst>
              <a:gd name="adj" fmla="val 16667"/>
            </a:avLst>
          </a:prstGeom>
          <a:noFill/>
          <a:ln w="28575" cap="flat" cmpd="sng">
            <a:solidFill>
              <a:srgbClr val="C13E2D"/>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highlight>
                <a:srgbClr val="C13E2D"/>
              </a:highlight>
              <a:uLnTx/>
              <a:uFillTx/>
              <a:latin typeface="Century Gothic"/>
              <a:ea typeface="Century Gothic"/>
              <a:cs typeface="Century Gothic"/>
              <a:sym typeface="Century Gothic"/>
            </a:endParaRPr>
          </a:p>
        </p:txBody>
      </p:sp>
      <p:sp>
        <p:nvSpPr>
          <p:cNvPr id="210" name="Google Shape;210;p27"/>
          <p:cNvSpPr txBox="1"/>
          <p:nvPr/>
        </p:nvSpPr>
        <p:spPr>
          <a:xfrm>
            <a:off x="1091400" y="1952601"/>
            <a:ext cx="4000000" cy="3621015"/>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Analyze trends in post-fire recovery to protect desert tortoise habitat by mapping 20 years of </a:t>
            </a:r>
            <a:r>
              <a:rPr kumimoji="0" lang="en" sz="31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historic burned areas</a:t>
            </a:r>
            <a:endParaRPr kumimoji="0" sz="3133" b="1" i="0" u="none" strike="noStrike" kern="0" cap="none" spc="0" normalizeH="0" baseline="0" noProof="0">
              <a:ln>
                <a:noFill/>
              </a:ln>
              <a:solidFill>
                <a:srgbClr val="3F3F3F"/>
              </a:solidFill>
              <a:effectLst/>
              <a:uLnTx/>
              <a:uFillTx/>
              <a:latin typeface="Arial"/>
              <a:ea typeface="+mn-ea"/>
              <a:cs typeface="Arial"/>
              <a:sym typeface="Arial"/>
            </a:endParaRPr>
          </a:p>
        </p:txBody>
      </p:sp>
      <p:sp>
        <p:nvSpPr>
          <p:cNvPr id="211" name="Google Shape;211;p27"/>
          <p:cNvSpPr txBox="1"/>
          <p:nvPr/>
        </p:nvSpPr>
        <p:spPr>
          <a:xfrm>
            <a:off x="6393800" y="1952601"/>
            <a:ext cx="4793600" cy="3621015"/>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Identify drivers of </a:t>
            </a:r>
            <a:r>
              <a:rPr kumimoji="0" lang="en" sz="31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fuel load growth</a:t>
            </a:r>
            <a:r>
              <a:rPr kumimoji="0" lang="en" sz="31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 with a focus on invasive vegetation to support partners reducing wildfire risk in desert tortoise habitat</a:t>
            </a:r>
            <a:endParaRPr kumimoji="0" sz="3133" b="0" i="0" u="none" strike="noStrike" kern="0" cap="none" spc="0" normalizeH="0" baseline="0" noProof="0">
              <a:ln>
                <a:noFill/>
              </a:ln>
              <a:solidFill>
                <a:srgbClr val="3F3F3F"/>
              </a:solidFill>
              <a:effectLst/>
              <a:uLnTx/>
              <a:uFillTx/>
              <a:latin typeface="Arial"/>
              <a:ea typeface="+mn-ea"/>
              <a:cs typeface="Arial"/>
              <a:sym typeface="Arial"/>
            </a:endParaRPr>
          </a:p>
        </p:txBody>
      </p:sp>
      <p:sp>
        <p:nvSpPr>
          <p:cNvPr id="212" name="Google Shape;212;p27"/>
          <p:cNvSpPr txBox="1"/>
          <p:nvPr/>
        </p:nvSpPr>
        <p:spPr>
          <a:xfrm>
            <a:off x="2704200" y="5701467"/>
            <a:ext cx="774400" cy="586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#1</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p:txBody>
      </p:sp>
      <p:sp>
        <p:nvSpPr>
          <p:cNvPr id="213" name="Google Shape;213;p27"/>
          <p:cNvSpPr txBox="1"/>
          <p:nvPr/>
        </p:nvSpPr>
        <p:spPr>
          <a:xfrm>
            <a:off x="8403400" y="5701467"/>
            <a:ext cx="774400" cy="586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rPr>
              <a:t>#2</a:t>
            </a:r>
            <a:endParaRPr kumimoji="0" sz="2800" b="1" i="0" u="none" strike="noStrike" kern="0" cap="none" spc="0" normalizeH="0" baseline="0" noProof="0">
              <a:ln>
                <a:noFill/>
              </a:ln>
              <a:solidFill>
                <a:srgbClr val="C13E2D"/>
              </a:solidFill>
              <a:effectLst/>
              <a:uLnTx/>
              <a:uFillTx/>
              <a:latin typeface="Century Gothic"/>
              <a:ea typeface="Century Gothic"/>
              <a:cs typeface="Century Gothic"/>
              <a:sym typeface="Century Gothic"/>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2" y="256269"/>
            <a:ext cx="12239625" cy="825844"/>
          </a:xfrm>
          <a:prstGeom prst="rect">
            <a:avLst/>
          </a:prstGeom>
          <a:solidFill>
            <a:srgbClr val="C13E2D"/>
          </a:solidFill>
          <a:ln>
            <a:noFill/>
          </a:ln>
          <a:effectLst>
            <a:outerShdw blurRad="50800" dist="38100" dir="5400000" algn="t" rotWithShape="0">
              <a:srgbClr val="000000">
                <a:alpha val="40000"/>
              </a:srgbClr>
            </a:outerShdw>
          </a:effectLst>
        </p:spPr>
        <p:txBody>
          <a:bodyPr spcFirstLastPara="1" wrap="square" lIns="91433" tIns="45700" rIns="91433" bIns="45700" anchor="ctr" anchorCtr="0">
            <a:normAutofit/>
          </a:bodyPr>
          <a:lstStyle/>
          <a:p>
            <a:r>
              <a:rPr lang="en"/>
              <a:t> Study Area &amp; Study Period</a:t>
            </a:r>
            <a:endParaRPr/>
          </a:p>
        </p:txBody>
      </p:sp>
      <p:sp>
        <p:nvSpPr>
          <p:cNvPr id="220" name="Google Shape;220;p28"/>
          <p:cNvSpPr txBox="1"/>
          <p:nvPr/>
        </p:nvSpPr>
        <p:spPr>
          <a:xfrm>
            <a:off x="6096000" y="5779667"/>
            <a:ext cx="5859200" cy="332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Map Credits: California State Parks, Esri, TomTom, Garmin, FAO, NOAA, USGS, BLM, EPA, NPS, USFWS, CGIAR, USGS</a:t>
            </a:r>
            <a:endParaRPr kumimoji="0" sz="8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221" name="Google Shape;221;p28"/>
          <p:cNvPicPr preferRelativeResize="0"/>
          <p:nvPr/>
        </p:nvPicPr>
        <p:blipFill rotWithShape="1">
          <a:blip r:embed="rId3">
            <a:alphaModFix/>
          </a:blip>
          <a:srcRect l="14357" r="5967" b="10825"/>
          <a:stretch/>
        </p:blipFill>
        <p:spPr>
          <a:xfrm>
            <a:off x="5127067" y="1290767"/>
            <a:ext cx="6866732" cy="5378533"/>
          </a:xfrm>
          <a:prstGeom prst="rect">
            <a:avLst/>
          </a:prstGeom>
          <a:noFill/>
          <a:ln>
            <a:noFill/>
          </a:ln>
        </p:spPr>
      </p:pic>
      <p:sp>
        <p:nvSpPr>
          <p:cNvPr id="222" name="Google Shape;222;p28"/>
          <p:cNvSpPr txBox="1"/>
          <p:nvPr/>
        </p:nvSpPr>
        <p:spPr>
          <a:xfrm rot="-5400000">
            <a:off x="5379567" y="6100900"/>
            <a:ext cx="434000" cy="254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30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t>
            </a:r>
            <a:endParaRPr kumimoji="0" sz="30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3" name="Google Shape;223;p28"/>
          <p:cNvSpPr txBox="1"/>
          <p:nvPr/>
        </p:nvSpPr>
        <p:spPr>
          <a:xfrm>
            <a:off x="5628267" y="5587600"/>
            <a:ext cx="409200" cy="488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1067"/>
              </a:spcBef>
              <a:spcAft>
                <a:spcPts val="0"/>
              </a:spcAft>
              <a:buClr>
                <a:srgbClr val="000000"/>
              </a:buClr>
              <a:buSzTx/>
              <a:buFontTx/>
              <a:buNone/>
              <a:tabLst/>
              <a:defRPr/>
            </a:pPr>
            <a:r>
              <a:rPr kumimoji="0" lang="en" sz="1867"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N</a:t>
            </a:r>
            <a:endParaRPr kumimoji="0" sz="2667" b="1"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4" name="Google Shape;224;p28"/>
          <p:cNvSpPr txBox="1"/>
          <p:nvPr/>
        </p:nvSpPr>
        <p:spPr>
          <a:xfrm>
            <a:off x="6743963" y="6003333"/>
            <a:ext cx="1696800" cy="300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90000"/>
              </a:lnSpc>
              <a:spcBef>
                <a:spcPts val="1067"/>
              </a:spcBef>
              <a:spcAft>
                <a:spcPts val="0"/>
              </a:spcAft>
              <a:buClr>
                <a:srgbClr val="000000"/>
              </a:buClr>
              <a:buSzPts val="1100"/>
              <a:buFontTx/>
              <a:buNone/>
              <a:tabLst/>
              <a:defRPr/>
            </a:pPr>
            <a:r>
              <a:rPr kumimoji="0" lang="en"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600</a:t>
            </a: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5" name="Google Shape;225;p28"/>
          <p:cNvSpPr txBox="1"/>
          <p:nvPr/>
        </p:nvSpPr>
        <p:spPr>
          <a:xfrm>
            <a:off x="7190816" y="6100603"/>
            <a:ext cx="1151200" cy="43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Miles</a:t>
            </a:r>
            <a:endParaRPr kumimoji="0" sz="1867"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26" name="Google Shape;226;p28"/>
          <p:cNvSpPr txBox="1"/>
          <p:nvPr/>
        </p:nvSpPr>
        <p:spPr>
          <a:xfrm>
            <a:off x="6424733" y="2753933"/>
            <a:ext cx="1308800" cy="419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C5786E"/>
                </a:solidFill>
                <a:effectLst/>
                <a:uLnTx/>
                <a:uFillTx/>
                <a:latin typeface="Century Gothic"/>
                <a:ea typeface="Century Gothic"/>
                <a:cs typeface="Century Gothic"/>
                <a:sym typeface="Century Gothic"/>
              </a:rPr>
              <a:t>Nevada</a:t>
            </a:r>
            <a:endParaRPr kumimoji="0" sz="1867" b="1" i="0" u="none" strike="noStrike" kern="0" cap="none" spc="0" normalizeH="0" baseline="0" noProof="0">
              <a:ln>
                <a:noFill/>
              </a:ln>
              <a:solidFill>
                <a:srgbClr val="C5786E"/>
              </a:solidFill>
              <a:effectLst/>
              <a:uLnTx/>
              <a:uFillTx/>
              <a:latin typeface="Century Gothic"/>
              <a:ea typeface="Century Gothic"/>
              <a:cs typeface="Century Gothic"/>
              <a:sym typeface="Century Gothic"/>
            </a:endParaRPr>
          </a:p>
        </p:txBody>
      </p:sp>
      <p:sp>
        <p:nvSpPr>
          <p:cNvPr id="227" name="Google Shape;227;p28"/>
          <p:cNvSpPr txBox="1"/>
          <p:nvPr/>
        </p:nvSpPr>
        <p:spPr>
          <a:xfrm>
            <a:off x="5361200" y="5086800"/>
            <a:ext cx="1469600" cy="5008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1" i="0" u="none" strike="noStrike" kern="0" cap="none" spc="0" normalizeH="0" baseline="0" noProof="0">
                <a:ln>
                  <a:noFill/>
                </a:ln>
                <a:solidFill>
                  <a:srgbClr val="C5786E"/>
                </a:solidFill>
                <a:effectLst/>
                <a:uLnTx/>
                <a:uFillTx/>
                <a:latin typeface="Century Gothic"/>
                <a:ea typeface="Century Gothic"/>
                <a:cs typeface="Century Gothic"/>
                <a:sym typeface="Century Gothic"/>
              </a:rPr>
              <a:t>California</a:t>
            </a:r>
            <a:endParaRPr kumimoji="0" sz="28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28" name="Google Shape;228;p28"/>
          <p:cNvSpPr txBox="1"/>
          <p:nvPr/>
        </p:nvSpPr>
        <p:spPr>
          <a:xfrm>
            <a:off x="8341933" y="5736067"/>
            <a:ext cx="1151200" cy="5324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Pts val="1100"/>
              <a:buFontTx/>
              <a:buNone/>
              <a:tabLst/>
              <a:defRPr/>
            </a:pPr>
            <a:r>
              <a:rPr kumimoji="0" lang="en" sz="1867" b="1" i="0" u="none" strike="noStrike" kern="0" cap="none" spc="0" normalizeH="0" baseline="0" noProof="0">
                <a:ln>
                  <a:noFill/>
                </a:ln>
                <a:solidFill>
                  <a:srgbClr val="C5786E"/>
                </a:solidFill>
                <a:effectLst/>
                <a:uLnTx/>
                <a:uFillTx/>
                <a:latin typeface="Century Gothic"/>
                <a:ea typeface="Century Gothic"/>
                <a:cs typeface="Century Gothic"/>
                <a:sym typeface="Century Gothic"/>
              </a:rPr>
              <a:t>Arizona</a:t>
            </a:r>
            <a:endParaRPr kumimoji="0" sz="1867"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29" name="Google Shape;229;p28"/>
          <p:cNvSpPr txBox="1"/>
          <p:nvPr/>
        </p:nvSpPr>
        <p:spPr>
          <a:xfrm>
            <a:off x="7359933" y="4087900"/>
            <a:ext cx="1230800" cy="579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1" i="0" u="none" strike="noStrike" kern="0" cap="none" spc="0" normalizeH="0" baseline="0" noProof="0">
                <a:ln>
                  <a:noFill/>
                </a:ln>
                <a:solidFill>
                  <a:srgbClr val="C86658"/>
                </a:solidFill>
                <a:effectLst/>
                <a:uLnTx/>
                <a:uFillTx/>
                <a:latin typeface="Century Gothic"/>
                <a:ea typeface="Century Gothic"/>
                <a:cs typeface="Century Gothic"/>
                <a:sym typeface="Century Gothic"/>
              </a:rPr>
              <a:t>Las Vegas</a:t>
            </a:r>
            <a:endParaRPr kumimoji="0" sz="1867" b="1" i="0" u="none" strike="noStrike" kern="0" cap="none" spc="0" normalizeH="0" baseline="0" noProof="0">
              <a:ln>
                <a:noFill/>
              </a:ln>
              <a:solidFill>
                <a:srgbClr val="C86658"/>
              </a:solidFill>
              <a:effectLst/>
              <a:uLnTx/>
              <a:uFillTx/>
              <a:latin typeface="Century Gothic"/>
              <a:ea typeface="Century Gothic"/>
              <a:cs typeface="Century Gothic"/>
              <a:sym typeface="Century Gothic"/>
            </a:endParaRPr>
          </a:p>
        </p:txBody>
      </p:sp>
      <p:sp>
        <p:nvSpPr>
          <p:cNvPr id="230" name="Google Shape;230;p28"/>
          <p:cNvSpPr txBox="1"/>
          <p:nvPr/>
        </p:nvSpPr>
        <p:spPr>
          <a:xfrm>
            <a:off x="5630969" y="6441988"/>
            <a:ext cx="7112400" cy="332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Map Credit: National Geographic Society, i-cubed</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31" name="Google Shape;231;p28"/>
          <p:cNvSpPr txBox="1"/>
          <p:nvPr/>
        </p:nvSpPr>
        <p:spPr>
          <a:xfrm>
            <a:off x="7221533" y="4134233"/>
            <a:ext cx="113200" cy="1132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C86658"/>
                </a:solidFill>
                <a:effectLst/>
                <a:uLnTx/>
                <a:uFillTx/>
                <a:latin typeface="Century Gothic"/>
                <a:ea typeface="Century Gothic"/>
                <a:cs typeface="Century Gothic"/>
                <a:sym typeface="Century Gothic"/>
              </a:rPr>
              <a:t>•</a:t>
            </a:r>
            <a:endParaRPr kumimoji="0" sz="1600" b="0" i="0" u="none" strike="noStrike" kern="0" cap="none" spc="0" normalizeH="0" baseline="0" noProof="0">
              <a:ln>
                <a:noFill/>
              </a:ln>
              <a:solidFill>
                <a:srgbClr val="C86658"/>
              </a:solidFill>
              <a:effectLst/>
              <a:uLnTx/>
              <a:uFillTx/>
              <a:latin typeface="Century Gothic"/>
              <a:ea typeface="Century Gothic"/>
              <a:cs typeface="Century Gothic"/>
              <a:sym typeface="Century Gothic"/>
            </a:endParaRPr>
          </a:p>
        </p:txBody>
      </p:sp>
      <p:sp>
        <p:nvSpPr>
          <p:cNvPr id="232" name="Google Shape;232;p28"/>
          <p:cNvSpPr txBox="1">
            <a:spLocks noGrp="1"/>
          </p:cNvSpPr>
          <p:nvPr>
            <p:ph type="body" idx="4294967295"/>
          </p:nvPr>
        </p:nvSpPr>
        <p:spPr>
          <a:xfrm>
            <a:off x="285567" y="1371600"/>
            <a:ext cx="4960000" cy="5181600"/>
          </a:xfrm>
          <a:prstGeom prst="rect">
            <a:avLst/>
          </a:prstGeom>
          <a:noFill/>
          <a:ln>
            <a:noFill/>
          </a:ln>
        </p:spPr>
        <p:txBody>
          <a:bodyPr spcFirstLastPara="1" wrap="square" lIns="91433" tIns="45700" rIns="91433" bIns="45700" anchor="t" anchorCtr="0">
            <a:noAutofit/>
          </a:bodyPr>
          <a:lstStyle/>
          <a:p>
            <a:pPr marL="338658" indent="-338658">
              <a:lnSpc>
                <a:spcPct val="100000"/>
              </a:lnSpc>
              <a:spcBef>
                <a:spcPts val="0"/>
              </a:spcBef>
              <a:buClr>
                <a:srgbClr val="C13E2D"/>
              </a:buClr>
              <a:buSzPts val="1800"/>
              <a:buChar char="•"/>
            </a:pPr>
            <a:r>
              <a:rPr lang="en" sz="2400"/>
              <a:t>Study Area</a:t>
            </a:r>
            <a:endParaRPr sz="2400"/>
          </a:p>
          <a:p>
            <a:pPr marL="694249" lvl="1" indent="-237061">
              <a:lnSpc>
                <a:spcPct val="100000"/>
              </a:lnSpc>
              <a:spcBef>
                <a:spcPts val="0"/>
              </a:spcBef>
            </a:pPr>
            <a:r>
              <a:rPr lang="en"/>
              <a:t>Covers the </a:t>
            </a:r>
            <a:r>
              <a:rPr lang="en" b="1"/>
              <a:t>Mojave Desert</a:t>
            </a:r>
            <a:r>
              <a:rPr lang="en"/>
              <a:t> (southern Nevada, California, &amp; Arizona)</a:t>
            </a:r>
            <a:endParaRPr/>
          </a:p>
          <a:p>
            <a:pPr marL="694249" lvl="1" indent="-237061">
              <a:lnSpc>
                <a:spcPct val="100000"/>
              </a:lnSpc>
              <a:spcBef>
                <a:spcPts val="0"/>
              </a:spcBef>
            </a:pPr>
            <a:r>
              <a:rPr lang="en"/>
              <a:t>Includes </a:t>
            </a:r>
            <a:r>
              <a:rPr lang="en" b="1"/>
              <a:t>BLM</a:t>
            </a:r>
            <a:r>
              <a:rPr lang="en"/>
              <a:t> and </a:t>
            </a:r>
            <a:r>
              <a:rPr lang="en" b="1"/>
              <a:t>Forest Service </a:t>
            </a:r>
            <a:r>
              <a:rPr lang="en"/>
              <a:t>land</a:t>
            </a:r>
            <a:endParaRPr/>
          </a:p>
          <a:p>
            <a:pPr marL="694249" lvl="1" indent="-237061">
              <a:lnSpc>
                <a:spcPct val="100000"/>
              </a:lnSpc>
              <a:spcBef>
                <a:spcPts val="0"/>
              </a:spcBef>
            </a:pPr>
            <a:r>
              <a:rPr lang="en"/>
              <a:t>Spans </a:t>
            </a:r>
            <a:r>
              <a:rPr lang="en" b="1"/>
              <a:t>25,882 square miles</a:t>
            </a:r>
            <a:endParaRPr b="1"/>
          </a:p>
          <a:p>
            <a:pPr marL="0" indent="0">
              <a:lnSpc>
                <a:spcPct val="100000"/>
              </a:lnSpc>
              <a:spcBef>
                <a:spcPts val="0"/>
              </a:spcBef>
            </a:pPr>
            <a:endParaRPr sz="2400" b="1"/>
          </a:p>
          <a:p>
            <a:pPr marL="338658" indent="-338658">
              <a:lnSpc>
                <a:spcPct val="100000"/>
              </a:lnSpc>
              <a:spcBef>
                <a:spcPts val="0"/>
              </a:spcBef>
              <a:buClr>
                <a:srgbClr val="C13E2D"/>
              </a:buClr>
              <a:buSzPts val="1800"/>
              <a:buChar char="•"/>
            </a:pPr>
            <a:r>
              <a:rPr lang="en" sz="2400"/>
              <a:t>Study Period</a:t>
            </a:r>
            <a:endParaRPr sz="2400"/>
          </a:p>
          <a:p>
            <a:pPr marL="694249" lvl="1" indent="-237061">
              <a:lnSpc>
                <a:spcPct val="100000"/>
              </a:lnSpc>
              <a:spcBef>
                <a:spcPts val="0"/>
              </a:spcBef>
            </a:pPr>
            <a:r>
              <a:rPr lang="en" b="1"/>
              <a:t>2004–2024</a:t>
            </a:r>
            <a:endParaRPr b="1"/>
          </a:p>
          <a:p>
            <a:pPr marL="694249" lvl="1" indent="-237061">
              <a:lnSpc>
                <a:spcPct val="100000"/>
              </a:lnSpc>
              <a:spcBef>
                <a:spcPts val="0"/>
              </a:spcBef>
            </a:pPr>
            <a:r>
              <a:rPr lang="en"/>
              <a:t>Monitoring pre- and post- fire conditions over this </a:t>
            </a:r>
            <a:r>
              <a:rPr lang="en" b="1"/>
              <a:t>20-year period </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29"/>
          <p:cNvSpPr txBox="1">
            <a:spLocks noGrp="1"/>
          </p:cNvSpPr>
          <p:nvPr>
            <p:ph type="title"/>
          </p:nvPr>
        </p:nvSpPr>
        <p:spPr>
          <a:xfrm>
            <a:off x="506895" y="329681"/>
            <a:ext cx="11179200" cy="690400"/>
          </a:xfrm>
          <a:prstGeom prst="rect">
            <a:avLst/>
          </a:prstGeom>
          <a:noFill/>
          <a:ln>
            <a:noFill/>
          </a:ln>
        </p:spPr>
        <p:txBody>
          <a:bodyPr spcFirstLastPara="1" wrap="square" lIns="91433" tIns="45700" rIns="91433" bIns="45700" anchor="ctr" anchorCtr="0">
            <a:normAutofit fontScale="90000"/>
          </a:bodyPr>
          <a:lstStyle/>
          <a:p>
            <a:pPr>
              <a:buSzPct val="100000"/>
            </a:pPr>
            <a:r>
              <a:rPr lang="en"/>
              <a:t>Earth Observations</a:t>
            </a:r>
            <a:endParaRPr/>
          </a:p>
        </p:txBody>
      </p:sp>
      <p:pic>
        <p:nvPicPr>
          <p:cNvPr id="239" name="Google Shape;239;p29"/>
          <p:cNvPicPr preferRelativeResize="0"/>
          <p:nvPr/>
        </p:nvPicPr>
        <p:blipFill>
          <a:blip r:embed="rId3">
            <a:alphaModFix/>
          </a:blip>
          <a:stretch>
            <a:fillRect/>
          </a:stretch>
        </p:blipFill>
        <p:spPr>
          <a:xfrm rot="-1597488">
            <a:off x="3671478" y="3096739"/>
            <a:ext cx="2222237" cy="2146923"/>
          </a:xfrm>
          <a:prstGeom prst="rect">
            <a:avLst/>
          </a:prstGeom>
          <a:noFill/>
          <a:ln>
            <a:noFill/>
          </a:ln>
          <a:effectLst>
            <a:outerShdw blurRad="57150" dist="38100" dir="5400000" algn="bl" rotWithShape="0">
              <a:srgbClr val="000000">
                <a:alpha val="40000"/>
              </a:srgbClr>
            </a:outerShdw>
          </a:effectLst>
        </p:spPr>
      </p:pic>
      <p:sp>
        <p:nvSpPr>
          <p:cNvPr id="240" name="Google Shape;240;p29"/>
          <p:cNvSpPr txBox="1"/>
          <p:nvPr/>
        </p:nvSpPr>
        <p:spPr>
          <a:xfrm>
            <a:off x="3564384" y="5375200"/>
            <a:ext cx="2436400" cy="9952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Landsat 5</a:t>
            </a:r>
            <a:endParaRPr kumimoji="0" sz="2400"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TM </a:t>
            </a:r>
            <a:endParaRPr kumimoji="0" sz="2400"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41" name="Google Shape;241;p29"/>
          <p:cNvSpPr txBox="1"/>
          <p:nvPr/>
        </p:nvSpPr>
        <p:spPr>
          <a:xfrm>
            <a:off x="8564167" y="5075167"/>
            <a:ext cx="1951600" cy="85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Landsat 8</a:t>
            </a:r>
            <a:endParaRPr kumimoji="0" sz="2533"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OLI</a:t>
            </a:r>
            <a:endParaRPr kumimoji="0"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42" name="Google Shape;242;p29"/>
          <p:cNvSpPr txBox="1"/>
          <p:nvPr/>
        </p:nvSpPr>
        <p:spPr>
          <a:xfrm>
            <a:off x="1311400" y="4141801"/>
            <a:ext cx="1538000" cy="1025753"/>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Terra</a:t>
            </a:r>
            <a:endParaRPr kumimoji="0" sz="2533"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MODIS</a:t>
            </a:r>
            <a:endParaRPr kumimoji="0"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43" name="Google Shape;243;p29"/>
          <p:cNvSpPr txBox="1"/>
          <p:nvPr/>
        </p:nvSpPr>
        <p:spPr>
          <a:xfrm>
            <a:off x="9540440" y="6446600"/>
            <a:ext cx="4559200" cy="533504"/>
          </a:xfrm>
          <a:prstGeom prst="rect">
            <a:avLst/>
          </a:prstGeom>
          <a:noFill/>
          <a:ln>
            <a:noFill/>
          </a:ln>
        </p:spPr>
        <p:txBody>
          <a:bodyPr spcFirstLastPara="1" wrap="square" lIns="121900" tIns="121900" rIns="121900" bIns="121900" anchor="t" anchorCtr="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Image Credit: NASA</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244" name="Google Shape;244;p29"/>
          <p:cNvPicPr preferRelativeResize="0"/>
          <p:nvPr/>
        </p:nvPicPr>
        <p:blipFill>
          <a:blip r:embed="rId4">
            <a:alphaModFix/>
          </a:blip>
          <a:stretch>
            <a:fillRect/>
          </a:stretch>
        </p:blipFill>
        <p:spPr>
          <a:xfrm rot="958347">
            <a:off x="1174987" y="1722750"/>
            <a:ext cx="1810828" cy="2218033"/>
          </a:xfrm>
          <a:prstGeom prst="rect">
            <a:avLst/>
          </a:prstGeom>
          <a:noFill/>
          <a:ln>
            <a:noFill/>
          </a:ln>
          <a:effectLst>
            <a:outerShdw blurRad="57150" dist="19050" dir="5400000" algn="bl" rotWithShape="0">
              <a:srgbClr val="000000">
                <a:alpha val="50000"/>
              </a:srgbClr>
            </a:outerShdw>
          </a:effectLst>
        </p:spPr>
      </p:pic>
      <p:pic>
        <p:nvPicPr>
          <p:cNvPr id="245" name="Google Shape;245;p29"/>
          <p:cNvPicPr preferRelativeResize="0"/>
          <p:nvPr/>
        </p:nvPicPr>
        <p:blipFill>
          <a:blip r:embed="rId5">
            <a:alphaModFix/>
          </a:blip>
          <a:stretch>
            <a:fillRect/>
          </a:stretch>
        </p:blipFill>
        <p:spPr>
          <a:xfrm rot="-2312758">
            <a:off x="7890397" y="3419345"/>
            <a:ext cx="3299145" cy="1729644"/>
          </a:xfrm>
          <a:prstGeom prst="rect">
            <a:avLst/>
          </a:prstGeom>
          <a:noFill/>
          <a:ln>
            <a:noFill/>
          </a:ln>
          <a:effectLst>
            <a:outerShdw blurRad="57150" dist="19050" dir="5400000" algn="bl" rotWithShape="0">
              <a:srgbClr val="000000">
                <a:alpha val="50000"/>
              </a:srgbClr>
            </a:outerShdw>
          </a:effectLst>
        </p:spPr>
      </p:pic>
      <p:sp>
        <p:nvSpPr>
          <p:cNvPr id="246" name="Google Shape;246;p29"/>
          <p:cNvSpPr txBox="1"/>
          <p:nvPr/>
        </p:nvSpPr>
        <p:spPr>
          <a:xfrm>
            <a:off x="6256951" y="2654818"/>
            <a:ext cx="1538000" cy="1025753"/>
          </a:xfrm>
          <a:prstGeom prst="rect">
            <a:avLst/>
          </a:prstGeom>
          <a:noFill/>
          <a:ln>
            <a:noFill/>
          </a:ln>
        </p:spPr>
        <p:txBody>
          <a:bodyPr spcFirstLastPara="1" wrap="square" lIns="121900" tIns="121900" rIns="121900" bIns="121900" anchor="t" anchorCtr="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1" i="0" u="none" strike="noStrike" kern="0" cap="none" spc="0" normalizeH="0" baseline="0" noProof="0">
                <a:ln>
                  <a:noFill/>
                </a:ln>
                <a:solidFill>
                  <a:srgbClr val="3F3F3F"/>
                </a:solidFill>
                <a:effectLst/>
                <a:uLnTx/>
                <a:uFillTx/>
                <a:latin typeface="Century Gothic"/>
                <a:ea typeface="Century Gothic"/>
                <a:cs typeface="Century Gothic"/>
                <a:sym typeface="Century Gothic"/>
              </a:rPr>
              <a:t>Aqua</a:t>
            </a:r>
            <a:endParaRPr kumimoji="0" sz="2533" b="1"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MODIS</a:t>
            </a:r>
            <a:endParaRPr kumimoji="0" sz="2533"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pic>
        <p:nvPicPr>
          <p:cNvPr id="247" name="Google Shape;247;p29"/>
          <p:cNvPicPr preferRelativeResize="0"/>
          <p:nvPr/>
        </p:nvPicPr>
        <p:blipFill>
          <a:blip r:embed="rId6">
            <a:alphaModFix/>
          </a:blip>
          <a:stretch>
            <a:fillRect/>
          </a:stretch>
        </p:blipFill>
        <p:spPr>
          <a:xfrm rot="2454219">
            <a:off x="6002774" y="1580080"/>
            <a:ext cx="2701023" cy="1385611"/>
          </a:xfrm>
          <a:prstGeom prst="rect">
            <a:avLst/>
          </a:prstGeom>
          <a:noFill/>
          <a:ln>
            <a:noFill/>
          </a:ln>
          <a:effectLst>
            <a:outerShdw blurRad="57150" dist="19050" dir="5400000" algn="bl" rotWithShape="0">
              <a:srgbClr val="000000">
                <a:alpha val="50000"/>
              </a:srgbClr>
            </a:outerShdw>
          </a:effectLst>
        </p:spPr>
      </p:pic>
      <p:sp>
        <p:nvSpPr>
          <p:cNvPr id="248" name="Google Shape;248;p29"/>
          <p:cNvSpPr txBox="1"/>
          <p:nvPr/>
        </p:nvSpPr>
        <p:spPr>
          <a:xfrm>
            <a:off x="3927300" y="6126200"/>
            <a:ext cx="1951600" cy="85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30m resolution</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49" name="Google Shape;249;p29"/>
          <p:cNvSpPr txBox="1"/>
          <p:nvPr/>
        </p:nvSpPr>
        <p:spPr>
          <a:xfrm>
            <a:off x="8564167" y="5875767"/>
            <a:ext cx="1951600" cy="854000"/>
          </a:xfrm>
          <a:prstGeom prst="rect">
            <a:avLst/>
          </a:prstGeom>
          <a:noFill/>
          <a:ln>
            <a:noFill/>
          </a:ln>
        </p:spPr>
        <p:txBody>
          <a:bodyPr spcFirstLastPara="1" wrap="square" lIns="121900" tIns="121900" rIns="121900" bIns="121900" anchor="t"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30m resolution</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50" name="Google Shape;250;p29"/>
          <p:cNvSpPr txBox="1"/>
          <p:nvPr/>
        </p:nvSpPr>
        <p:spPr>
          <a:xfrm>
            <a:off x="1104600" y="4995500"/>
            <a:ext cx="1951600" cy="85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250m, 500m, 1km resolutions</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
        <p:nvSpPr>
          <p:cNvPr id="251" name="Google Shape;251;p29"/>
          <p:cNvSpPr txBox="1"/>
          <p:nvPr/>
        </p:nvSpPr>
        <p:spPr>
          <a:xfrm>
            <a:off x="6119100" y="3502584"/>
            <a:ext cx="1951600" cy="854000"/>
          </a:xfrm>
          <a:prstGeom prst="rect">
            <a:avLst/>
          </a:prstGeom>
          <a:no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rPr>
              <a:t>250m, 500m, 1km resolutions</a:t>
            </a:r>
            <a:endParaRPr kumimoji="0" sz="1867" b="0" i="0" u="none" strike="noStrike" kern="0" cap="none" spc="0" normalizeH="0" baseline="0" noProof="0">
              <a:ln>
                <a:noFill/>
              </a:ln>
              <a:solidFill>
                <a:srgbClr val="3F3F3F"/>
              </a:solidFill>
              <a:effectLst/>
              <a:uLnTx/>
              <a:uFillTx/>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name="2_Titl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EB7A34CB2771E4E920BDA9C351F676C" ma:contentTypeVersion="15" ma:contentTypeDescription="Create a new document." ma:contentTypeScope="" ma:versionID="9adc511c4134d0ad3b1b146a1dedf9de">
  <xsd:schema xmlns:xsd="http://www.w3.org/2001/XMLSchema" xmlns:xs="http://www.w3.org/2001/XMLSchema" xmlns:p="http://schemas.microsoft.com/office/2006/metadata/properties" xmlns:ns3="bb0467d8-7c73-4526-b059-da55903a4372" xmlns:ns4="d513e40a-b419-4596-99a4-62a749820448" targetNamespace="http://schemas.microsoft.com/office/2006/metadata/properties" ma:root="true" ma:fieldsID="e5390469069bda14ab3ee42f40437d16" ns3:_="" ns4:_="">
    <xsd:import namespace="bb0467d8-7c73-4526-b059-da55903a4372"/>
    <xsd:import namespace="d513e40a-b419-4596-99a4-62a749820448"/>
    <xsd:element name="properties">
      <xsd:complexType>
        <xsd:sequence>
          <xsd:element name="documentManagement">
            <xsd:complexType>
              <xsd:all>
                <xsd:element ref="ns3:_activity" minOccurs="0"/>
                <xsd:element ref="ns4:SharedWithUsers" minOccurs="0"/>
                <xsd:element ref="ns4:SharedWithDetails" minOccurs="0"/>
                <xsd:element ref="ns4:SharingHintHash"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SystemTags" minOccurs="0"/>
                <xsd:element ref="ns3:MediaServiceGenerationTime" minOccurs="0"/>
                <xsd:element ref="ns3:MediaServiceEventHashCode" minOccurs="0"/>
                <xsd:element ref="ns3:MediaLengthInSeconds" minOccurs="0"/>
                <xsd:element ref="ns3:MediaServiceOCR"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b0467d8-7c73-4526-b059-da55903a4372" elementFormDefault="qualified">
    <xsd:import namespace="http://schemas.microsoft.com/office/2006/documentManagement/types"/>
    <xsd:import namespace="http://schemas.microsoft.com/office/infopath/2007/PartnerControls"/>
    <xsd:element name="_activity" ma:index="8" nillable="true" ma:displayName="_activity" ma:hidden="true" ma:internalName="_activity">
      <xsd:simpleType>
        <xsd:restriction base="dms:Note"/>
      </xsd:simpleType>
    </xsd:element>
    <xsd:element name="MediaServiceMetadata" ma:index="12" nillable="true" ma:displayName="MediaServiceMetadata" ma:hidden="true" ma:internalName="MediaServiceMetadata" ma:readOnly="true">
      <xsd:simpleType>
        <xsd:restriction base="dms:Note"/>
      </xsd:simpleType>
    </xsd:element>
    <xsd:element name="MediaServiceFastMetadata" ma:index="13" nillable="true" ma:displayName="MediaServiceFastMetadata" ma:hidden="true" ma:internalName="MediaServiceFastMetadata" ma:readOnly="true">
      <xsd:simpleType>
        <xsd:restriction base="dms:Note"/>
      </xsd:simpleType>
    </xsd:element>
    <xsd:element name="MediaServiceSearchProperties" ma:index="14" nillable="true" ma:displayName="MediaServiceSearchProperties" ma:hidden="true" ma:internalName="MediaServiceSearchProperties"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SystemTags" ma:index="17" nillable="true" ma:displayName="MediaServiceSystemTags" ma:hidden="true" ma:internalName="MediaServiceSystemTags" ma:readOnly="true">
      <xsd:simpleType>
        <xsd:restriction base="dms:Note"/>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513e40a-b419-4596-99a4-62a749820448" elementFormDefault="qualified">
    <xsd:import namespace="http://schemas.microsoft.com/office/2006/documentManagement/types"/>
    <xsd:import namespace="http://schemas.microsoft.com/office/infopath/2007/PartnerControls"/>
    <xsd:element name="SharedWithUsers" ma:index="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0" nillable="true" ma:displayName="Shared With Details" ma:internalName="SharedWithDetails" ma:readOnly="true">
      <xsd:simpleType>
        <xsd:restriction base="dms:Note">
          <xsd:maxLength value="255"/>
        </xsd:restriction>
      </xsd:simpleType>
    </xsd:element>
    <xsd:element name="SharingHintHash" ma:index="1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bb0467d8-7c73-4526-b059-da55903a4372" xsi:nil="true"/>
  </documentManagement>
</p:properties>
</file>

<file path=customXml/itemProps1.xml><?xml version="1.0" encoding="utf-8"?>
<ds:datastoreItem xmlns:ds="http://schemas.openxmlformats.org/officeDocument/2006/customXml" ds:itemID="{19486A9D-B629-4BE1-AFB9-4A033B31D4A5}">
  <ds:schemaRefs>
    <ds:schemaRef ds:uri="http://schemas.microsoft.com/sharepoint/v3/contenttype/forms"/>
  </ds:schemaRefs>
</ds:datastoreItem>
</file>

<file path=customXml/itemProps2.xml><?xml version="1.0" encoding="utf-8"?>
<ds:datastoreItem xmlns:ds="http://schemas.openxmlformats.org/officeDocument/2006/customXml" ds:itemID="{95E7E970-4543-47BC-99AE-9CAC4275B1C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b0467d8-7c73-4526-b059-da55903a4372"/>
    <ds:schemaRef ds:uri="d513e40a-b419-4596-99a4-62a74982044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8403EF-1DD6-4033-950C-3EEB7252D301}">
  <ds:schemaRefs>
    <ds:schemaRef ds:uri="bb0467d8-7c73-4526-b059-da55903a4372"/>
    <ds:schemaRef ds:uri="http://www.w3.org/XML/1998/namespace"/>
    <ds:schemaRef ds:uri="http://purl.org/dc/elements/1.1/"/>
    <ds:schemaRef ds:uri="http://purl.org/dc/dcmitype/"/>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d513e40a-b419-4596-99a4-62a749820448"/>
    <ds:schemaRef ds:uri="http://purl.org/dc/terms/"/>
  </ds:schemaRefs>
</ds:datastoreItem>
</file>

<file path=docMetadata/LabelInfo.xml><?xml version="1.0" encoding="utf-8"?>
<clbl:labelList xmlns:clbl="http://schemas.microsoft.com/office/2020/mipLabelMetadata">
  <clbl:label id="{7005d458-45be-48ae-8140-d43da96dd17b}" enabled="0" method="" siteId="{7005d458-45be-48ae-8140-d43da96dd17b}" removed="1"/>
</clbl:labelList>
</file>

<file path=docProps/app.xml><?xml version="1.0" encoding="utf-8"?>
<Properties xmlns="http://schemas.openxmlformats.org/officeDocument/2006/extended-properties" xmlns:vt="http://schemas.openxmlformats.org/officeDocument/2006/docPropsVTypes">
  <TotalTime>2</TotalTime>
  <Words>6174</Words>
  <Application>Microsoft Office PowerPoint</Application>
  <PresentationFormat>Widescreen</PresentationFormat>
  <Paragraphs>990</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Century Gothic</vt:lpstr>
      <vt:lpstr>Garamond</vt:lpstr>
      <vt:lpstr>Roboto</vt:lpstr>
      <vt:lpstr>2_Title</vt:lpstr>
      <vt:lpstr>NEVADA WILDLAND FIRES</vt:lpstr>
      <vt:lpstr> </vt:lpstr>
      <vt:lpstr> Partners</vt:lpstr>
      <vt:lpstr> Background – Desert Tortoise (Gopherus agassizii)</vt:lpstr>
      <vt:lpstr> Background – Invasive Grasses</vt:lpstr>
      <vt:lpstr> Community Concerns</vt:lpstr>
      <vt:lpstr> Objectives</vt:lpstr>
      <vt:lpstr> Study Area &amp; Study Period</vt:lpstr>
      <vt:lpstr>Earth Observations</vt:lpstr>
      <vt:lpstr> Methodology – Historic Burn Maps</vt:lpstr>
      <vt:lpstr> Results – Historic Burn Maps </vt:lpstr>
      <vt:lpstr> Historic Burn Maps Case Study 2005</vt:lpstr>
      <vt:lpstr> Historic Burn Maps Control 2005</vt:lpstr>
      <vt:lpstr> Historic Burn Map Time Series 2005- NDVI</vt:lpstr>
      <vt:lpstr> Historic Burn Map Case Study 2023</vt:lpstr>
      <vt:lpstr> Historic Burn Map Control 2023</vt:lpstr>
      <vt:lpstr> Historic Burn Maps Case Study 2023</vt:lpstr>
      <vt:lpstr> Historic SPI (Standardized Precipitation Index)</vt:lpstr>
      <vt:lpstr> Methods – Fuel Load Growth Analysis</vt:lpstr>
      <vt:lpstr> Results - Fuel Load Growth Analysis</vt:lpstr>
      <vt:lpstr> Results - Fuel Load Growth Analysis</vt:lpstr>
      <vt:lpstr> Results - Fuel Load Growth Analysis</vt:lpstr>
      <vt:lpstr> Results - Fuel Load Growth Analysis</vt:lpstr>
      <vt:lpstr> Errors and Uncertainties</vt:lpstr>
      <vt:lpstr> Conclusions</vt:lpstr>
      <vt:lpstr> Conclusions</vt:lpstr>
      <vt:lpstr> Conclusions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NEVADA WILDLAND FIRES</dc:title>
  <dc:creator>Lubitz, Isabel N. (GSFC-617.0)[RSES]</dc:creator>
  <cp:lastModifiedBy>Lubitz, Isabel N. (GSFC-617.0)[RSES]</cp:lastModifiedBy>
  <cp:revision>1</cp:revision>
  <dcterms:created xsi:type="dcterms:W3CDTF">2024-08-01T18:35:56Z</dcterms:created>
  <dcterms:modified xsi:type="dcterms:W3CDTF">2024-08-01T18:45:14Z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0x0101009EB7A34CB2771E4E920BDA9C351F676C</vt:lpwstr>
  </property>
</Properties>
</file>