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9"/>
  </p:notesMasterIdLst>
  <p:sldIdLst>
    <p:sldId id="377" r:id="rId5"/>
    <p:sldId id="381" r:id="rId6"/>
    <p:sldId id="378" r:id="rId7"/>
    <p:sldId id="380" r:id="rId8"/>
    <p:sldId id="379" r:id="rId9"/>
    <p:sldId id="436" r:id="rId10"/>
    <p:sldId id="419" r:id="rId11"/>
    <p:sldId id="422" r:id="rId12"/>
    <p:sldId id="423" r:id="rId13"/>
    <p:sldId id="424" r:id="rId14"/>
    <p:sldId id="425" r:id="rId15"/>
    <p:sldId id="426" r:id="rId16"/>
    <p:sldId id="430" r:id="rId17"/>
    <p:sldId id="431" r:id="rId18"/>
    <p:sldId id="432" r:id="rId19"/>
    <p:sldId id="395" r:id="rId20"/>
    <p:sldId id="438" r:id="rId21"/>
    <p:sldId id="440" r:id="rId22"/>
    <p:sldId id="435" r:id="rId23"/>
    <p:sldId id="439" r:id="rId24"/>
    <p:sldId id="415" r:id="rId25"/>
    <p:sldId id="404" r:id="rId26"/>
    <p:sldId id="406" r:id="rId27"/>
    <p:sldId id="417" r:id="rId28"/>
    <p:sldId id="418" r:id="rId29"/>
    <p:sldId id="427" r:id="rId30"/>
    <p:sldId id="405" r:id="rId31"/>
    <p:sldId id="384" r:id="rId32"/>
    <p:sldId id="433" r:id="rId33"/>
    <p:sldId id="385" r:id="rId34"/>
    <p:sldId id="386" r:id="rId35"/>
    <p:sldId id="414" r:id="rId36"/>
    <p:sldId id="387" r:id="rId37"/>
    <p:sldId id="30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DA6205-BBD0-56EB-AAEE-4F5E79F77BE2}" name="Gabriel Halaweh" initials="GH" userId="S::gabriel.halaweh@ssaihq.com::e621390e-33c5-4cd7-896d-411e1829a499" providerId="AD"/>
  <p188:author id="{83FAA508-94B2-6B39-542D-B589548E8148}" name="Lisa Tanh" initials="LT" userId="S::lisa.tanh@ssaihq.com::a8724265-769f-4135-a2db-44f9fed6c9b6" providerId="AD"/>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4553E56E-ADD0-A267-E979-4175E57E6AEB}" name="Laramie Plott" initials="LP" userId="S::laramie.plott@ssaihq.com::a8064d5a-ba34-4312-8c4f-d888f3e6b9b0" providerId="AD"/>
  <p188:author id="{3710D983-E6E8-4EF7-DD9B-C026DD84F20F}" name="Byles, Robert C. (LARC-E3)[SSAI DEVELOP]" initials="BRC(ED" userId="S::rcbyles@ndc.nasa.gov::f2fd4499-2563-4908-9210-b44e2282d021" providerId="AD"/>
  <p188:author id="{A0211F89-A400-804E-94C7-DF9BFFF03A38}" name="Evan Barrett" initials="EB" userId="S::evan.barrett@ssaihq.com::14339f55-1b7f-4b95-84ee-ce38298c5c40" providerId="AD"/>
  <p188:author id="{68B4FDE9-4D5C-FAC6-1792-3DE8D9422C40}" name="Torres Perez, Juan Luis. (ARC-SGE)[Bay Area Environmental Research Institute]" initials="TI" userId="S::juan.l.torresperez_nasa.gov#ext#@ssaihq.onmicrosoft.com::85bd4e75-231c-4620-8d24-8d7d620a36e3" providerId="AD"/>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9460"/>
    <a:srgbClr val="FF2189"/>
    <a:srgbClr val="577F5C"/>
    <a:srgbClr val="5372B3"/>
    <a:srgbClr val="ACE8F2"/>
    <a:srgbClr val="E60000"/>
    <a:srgbClr val="FF5500"/>
    <a:srgbClr val="FFAA00"/>
    <a:srgbClr val="F3F2F1"/>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640" autoAdjust="0"/>
  </p:normalViewPr>
  <p:slideViewPr>
    <p:cSldViewPr snapToGrid="0">
      <p:cViewPr varScale="1">
        <p:scale>
          <a:sx n="71" d="100"/>
          <a:sy n="71" d="100"/>
        </p:scale>
        <p:origin x="146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333333333333334E-2"/>
          <c:y val="6.4814814814814811E-2"/>
          <c:w val="0.93888888888888888"/>
          <c:h val="0.89814814814814814"/>
        </c:manualLayout>
      </c:layout>
      <c:barChart>
        <c:barDir val="col"/>
        <c:grouping val="clustered"/>
        <c:varyColors val="0"/>
        <c:ser>
          <c:idx val="0"/>
          <c:order val="0"/>
          <c:spPr>
            <a:solidFill>
              <a:schemeClr val="accent1"/>
            </a:solidFill>
            <a:ln>
              <a:solidFill>
                <a:schemeClr val="tx1"/>
              </a:solidFill>
            </a:ln>
            <a:effectLst/>
          </c:spPr>
          <c:invertIfNegative val="0"/>
          <c:dPt>
            <c:idx val="0"/>
            <c:invertIfNegative val="0"/>
            <c:bubble3D val="0"/>
            <c:spPr>
              <a:solidFill>
                <a:srgbClr val="FFFF00"/>
              </a:solidFill>
              <a:ln>
                <a:solidFill>
                  <a:schemeClr val="tx1"/>
                </a:solidFill>
              </a:ln>
              <a:effectLst/>
            </c:spPr>
            <c:extLst>
              <c:ext xmlns:c16="http://schemas.microsoft.com/office/drawing/2014/chart" uri="{C3380CC4-5D6E-409C-BE32-E72D297353CC}">
                <c16:uniqueId val="{00000004-9263-4148-9244-3AFF9A0144B9}"/>
              </c:ext>
            </c:extLst>
          </c:dPt>
          <c:val>
            <c:numRef>
              <c:f>Sheet1!$A$3</c:f>
              <c:numCache>
                <c:formatCode>General</c:formatCode>
                <c:ptCount val="1"/>
                <c:pt idx="0">
                  <c:v>122.4</c:v>
                </c:pt>
              </c:numCache>
            </c:numRef>
          </c:val>
          <c:extLst>
            <c:ext xmlns:c16="http://schemas.microsoft.com/office/drawing/2014/chart" uri="{C3380CC4-5D6E-409C-BE32-E72D297353CC}">
              <c16:uniqueId val="{00000000-9263-4148-9244-3AFF9A0144B9}"/>
            </c:ext>
          </c:extLst>
        </c:ser>
        <c:ser>
          <c:idx val="1"/>
          <c:order val="1"/>
          <c:spPr>
            <a:solidFill>
              <a:srgbClr val="FFAA00"/>
            </a:solidFill>
            <a:ln>
              <a:solidFill>
                <a:schemeClr val="tx1"/>
              </a:solidFill>
            </a:ln>
            <a:effectLst/>
          </c:spPr>
          <c:invertIfNegative val="0"/>
          <c:val>
            <c:numRef>
              <c:f>Sheet1!$B$3</c:f>
              <c:numCache>
                <c:formatCode>General</c:formatCode>
                <c:ptCount val="1"/>
                <c:pt idx="0">
                  <c:v>171.1</c:v>
                </c:pt>
              </c:numCache>
            </c:numRef>
          </c:val>
          <c:extLst>
            <c:ext xmlns:c16="http://schemas.microsoft.com/office/drawing/2014/chart" uri="{C3380CC4-5D6E-409C-BE32-E72D297353CC}">
              <c16:uniqueId val="{00000001-9263-4148-9244-3AFF9A0144B9}"/>
            </c:ext>
          </c:extLst>
        </c:ser>
        <c:ser>
          <c:idx val="2"/>
          <c:order val="2"/>
          <c:spPr>
            <a:solidFill>
              <a:srgbClr val="FF5500"/>
            </a:solidFill>
            <a:ln>
              <a:solidFill>
                <a:schemeClr val="tx1"/>
              </a:solidFill>
            </a:ln>
            <a:effectLst/>
          </c:spPr>
          <c:invertIfNegative val="0"/>
          <c:val>
            <c:numRef>
              <c:f>Sheet1!$C$3</c:f>
              <c:numCache>
                <c:formatCode>General</c:formatCode>
                <c:ptCount val="1"/>
                <c:pt idx="0">
                  <c:v>162.69999999999999</c:v>
                </c:pt>
              </c:numCache>
            </c:numRef>
          </c:val>
          <c:extLst>
            <c:ext xmlns:c16="http://schemas.microsoft.com/office/drawing/2014/chart" uri="{C3380CC4-5D6E-409C-BE32-E72D297353CC}">
              <c16:uniqueId val="{00000002-9263-4148-9244-3AFF9A0144B9}"/>
            </c:ext>
          </c:extLst>
        </c:ser>
        <c:ser>
          <c:idx val="3"/>
          <c:order val="3"/>
          <c:spPr>
            <a:solidFill>
              <a:srgbClr val="E60000"/>
            </a:solidFill>
            <a:ln>
              <a:solidFill>
                <a:schemeClr val="tx1"/>
              </a:solidFill>
            </a:ln>
            <a:effectLst/>
          </c:spPr>
          <c:invertIfNegative val="0"/>
          <c:val>
            <c:numRef>
              <c:f>Sheet1!$D$3</c:f>
              <c:numCache>
                <c:formatCode>General</c:formatCode>
                <c:ptCount val="1"/>
                <c:pt idx="0">
                  <c:v>42.2</c:v>
                </c:pt>
              </c:numCache>
            </c:numRef>
          </c:val>
          <c:extLst>
            <c:ext xmlns:c16="http://schemas.microsoft.com/office/drawing/2014/chart" uri="{C3380CC4-5D6E-409C-BE32-E72D297353CC}">
              <c16:uniqueId val="{00000003-9263-4148-9244-3AFF9A0144B9}"/>
            </c:ext>
          </c:extLst>
        </c:ser>
        <c:dLbls>
          <c:showLegendKey val="0"/>
          <c:showVal val="0"/>
          <c:showCatName val="0"/>
          <c:showSerName val="0"/>
          <c:showPercent val="0"/>
          <c:showBubbleSize val="0"/>
        </c:dLbls>
        <c:gapWidth val="219"/>
        <c:overlap val="-27"/>
        <c:axId val="1378846255"/>
        <c:axId val="1191924127"/>
      </c:barChart>
      <c:catAx>
        <c:axId val="1378846255"/>
        <c:scaling>
          <c:orientation val="minMax"/>
        </c:scaling>
        <c:delete val="1"/>
        <c:axPos val="b"/>
        <c:numFmt formatCode="General" sourceLinked="1"/>
        <c:majorTickMark val="none"/>
        <c:minorTickMark val="none"/>
        <c:tickLblPos val="nextTo"/>
        <c:crossAx val="1191924127"/>
        <c:crosses val="autoZero"/>
        <c:auto val="1"/>
        <c:lblAlgn val="ctr"/>
        <c:lblOffset val="100"/>
        <c:noMultiLvlLbl val="0"/>
      </c:catAx>
      <c:valAx>
        <c:axId val="1191924127"/>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3788462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mmons.wikimedia.org/wiki/File:Bathala_%28Maldives%29_6.jpg"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creativecommons.org/licenses/by-sa/4.0/deed.en" TargetMode="External"/><Relationship Id="rId4" Type="http://schemas.openxmlformats.org/officeDocument/2006/relationships/hyperlink" Target="https://en.wikipedia.org/wiki/en:Creative_Common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ommons.wikimedia.org/wiki/File:Bathala_%28Maldives%29_6.jpg"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creativecommons.org/licenses/by-sa/4.0/deed.en" TargetMode="External"/><Relationship Id="rId4" Type="http://schemas.openxmlformats.org/officeDocument/2006/relationships/hyperlink" Target="https://en.wikipedia.org/wiki/en:Creative_Common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ommons.wikimedia.org/wiki/File:Bathala_%28Maldives%29_6.jpg"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creativecommons.org/licenses/by-sa/4.0/deed.en" TargetMode="External"/><Relationship Id="rId4" Type="http://schemas.openxmlformats.org/officeDocument/2006/relationships/hyperlink" Target="https://en.wikipedia.org/wiki/en:Creative_Commons"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wikimedia.org/wiki/File:Maldives_on_the_globe_(Afro-Eurasia_centered).sv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mmons.wikimedia.org/wiki/File:Bathala_%28Maldives%29_6.jpg"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creativecommons.org/licenses/by-sa/4.0/deed.en" TargetMode="External"/><Relationship Id="rId4" Type="http://schemas.openxmlformats.org/officeDocument/2006/relationships/hyperlink" Target="https://en.wikipedia.org/wiki/en:Creative_Common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unsplash.com/@sotti?utm_source=unsplash&amp;utm_medium=referral&amp;utm_content=creditCopyText"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unsplash.com/photos/AAFH_AADpRg" TargetMode="External"/><Relationship Id="rId4" Type="http://schemas.openxmlformats.org/officeDocument/2006/relationships/hyperlink" Target="https://unsplash.com/photos/AAFH_AADpRg?utm_source=unsplash&amp;utm_medium=referral&amp;utm_content=creditCopyText"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splash.com/@sotti?utm_source=unsplash&amp;utm_medium=referral&amp;utm_content=creditCopyText"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unsplash.com/photos/AAFH_AADpRg" TargetMode="External"/><Relationship Id="rId4" Type="http://schemas.openxmlformats.org/officeDocument/2006/relationships/hyperlink" Target="https://unsplash.com/photos/AAFH_AADpRg?utm_source=unsplash&amp;utm_medium=referral&amp;utm_content=creditCopyText"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o.belspo.be/fr/satellites-and-sensors/landsat-7" TargetMode="External"/><Relationship Id="rId7" Type="http://schemas.openxmlformats.org/officeDocument/2006/relationships/hyperlink" Target="https://www.nasa.gov/sites/default/files/thumbnails/image/iss059e000461.jpg"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nasa.gov/feature/high-definition-earth-viewing-payload-reaches-end-of-life-on-station-surpassing-life" TargetMode="External"/><Relationship Id="rId5" Type="http://schemas.openxmlformats.org/officeDocument/2006/relationships/hyperlink" Target="https://www.devpedia.developexchange.com/dp/index.php?title=List_of_Satellite_Pictures" TargetMode="External"/><Relationship Id="rId4" Type="http://schemas.openxmlformats.org/officeDocument/2006/relationships/hyperlink" Target="https://sentinels.copernicus.eu/web/sentinel/user-guides/sentinel-2-msi/overview"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latin typeface="Segoe UI"/>
              <a:cs typeface="Segoe UI"/>
            </a:endParaRPr>
          </a:p>
          <a:p>
            <a:pPr marL="285750" indent="-285750">
              <a:buFont typeface="Arial"/>
              <a:buChar char="•"/>
              <a:defRPr/>
            </a:pPr>
            <a:r>
              <a:rPr lang="en-US">
                <a:latin typeface="Segoe UI"/>
                <a:cs typeface="Segoe UI"/>
              </a:rPr>
              <a:t>Our project evaluated the potential impacts of sea level rise on human development and coastal infrastructure  </a:t>
            </a:r>
            <a:endParaRPr lang="en-US"/>
          </a:p>
          <a:p>
            <a:pPr marL="285750" indent="-285750">
              <a:buFont typeface="Arial,Sans-Serif"/>
              <a:buChar char="•"/>
              <a:defRPr/>
            </a:pPr>
            <a:r>
              <a:rPr lang="en-US"/>
              <a:t>This project was a continuation of the 2022 fall term in which they monitored shoreline change and assessed water quality for select islands in the Maldives between the years of 2016-2022</a:t>
            </a:r>
            <a:endParaRPr lang="en-US">
              <a:cs typeface="Calibri"/>
            </a:endParaRPr>
          </a:p>
          <a:p>
            <a:pPr marL="285750" indent="-285750">
              <a:buFont typeface="Arial"/>
              <a:buChar char="•"/>
              <a:defRPr/>
            </a:pPr>
            <a:r>
              <a:rPr lang="en-US">
                <a:latin typeface="Segoe UI"/>
                <a:cs typeface="Segoe UI"/>
              </a:rPr>
              <a:t>This term, we focused on analyzing land cover over the past 39 years and projecting shoreline change for the next 17 years </a:t>
            </a:r>
          </a:p>
          <a:p>
            <a:pPr marL="285750" indent="-285750">
              <a:buFont typeface="Arial"/>
              <a:buChar char="•"/>
              <a:defRPr/>
            </a:pPr>
            <a:r>
              <a:rPr lang="en-US">
                <a:latin typeface="Segoe UI"/>
                <a:cs typeface="Segoe UI"/>
              </a:rPr>
              <a:t>Our team consists of Ben, Tiffany, Evan, and Gabriel </a:t>
            </a:r>
          </a:p>
          <a:p>
            <a:pPr>
              <a:defRPr/>
            </a:pPr>
            <a:endParaRPr lang="en-US">
              <a:latin typeface="Segoe UI"/>
              <a:cs typeface="Segoe U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the trained classifier, we were able to produce land use maps of the whole region based on the initial training data. </a:t>
            </a:r>
          </a:p>
          <a:p>
            <a:endParaRPr lang="en-US"/>
          </a:p>
          <a:p>
            <a:r>
              <a:rPr lang="en-US"/>
              <a:t>------------------------------Image Information Below ------------------------------</a:t>
            </a:r>
            <a:endParaRPr lang="en-US">
              <a:cs typeface="Calibri"/>
            </a:endParaRPr>
          </a:p>
          <a:p>
            <a:endParaRPr lang="en-US">
              <a:cs typeface="Calibri"/>
            </a:endParaRPr>
          </a:p>
          <a:p>
            <a:r>
              <a:rPr lang="en-US"/>
              <a:t>Image Credits: Maldives Climate II Team</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942890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the land was classified, we used changes in land cover class and changes in NDVI to conduct a time series of how the land had changed throughout our study period. </a:t>
            </a:r>
          </a:p>
          <a:p>
            <a:endParaRPr lang="en-US"/>
          </a:p>
          <a:p>
            <a:endParaRPr lang="en-US">
              <a:cs typeface="Calibri"/>
            </a:endParaRPr>
          </a:p>
          <a:p>
            <a:endParaRPr lang="en-US">
              <a:cs typeface="Calibri"/>
            </a:endParaRPr>
          </a:p>
          <a:p>
            <a:r>
              <a:rPr lang="en-US"/>
              <a:t>------------------------------Image Information Below ------------------------------</a:t>
            </a:r>
            <a:endParaRPr lang="en-US">
              <a:cs typeface="Calibri"/>
            </a:endParaRPr>
          </a:p>
          <a:p>
            <a:endParaRPr lang="en-US">
              <a:cs typeface="Calibri"/>
            </a:endParaRPr>
          </a:p>
          <a:p>
            <a:r>
              <a:rPr lang="en-US"/>
              <a:t>Image Credits: Maldives Climate II Team</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2241968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Afterwards, we looked at different temporal and spatial trends in our data and validated our data using other land use classification maps and error analysis of our classifier. </a:t>
            </a:r>
          </a:p>
          <a:p>
            <a:endParaRPr lang="en-US">
              <a:cs typeface="Calibri"/>
            </a:endParaRPr>
          </a:p>
          <a:p>
            <a:r>
              <a:rPr lang="en-US"/>
              <a:t>------------------------------Image Information Below ------------------------------</a:t>
            </a:r>
            <a:endParaRPr lang="en-US">
              <a:cs typeface="Calibri"/>
            </a:endParaRPr>
          </a:p>
          <a:p>
            <a:endParaRPr lang="en-US">
              <a:cs typeface="Calibri"/>
            </a:endParaRPr>
          </a:p>
          <a:p>
            <a:r>
              <a:rPr lang="en-US"/>
              <a:t>Image Credits: Maldives Climate II Team</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2414287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next step was to complete a sea level rise inundation mapping. To do so, we utilized a hydrostatic approach termed the "bathtub model." Instead of attempting to simulate water motion dynamics, like tides and wave activity, we identify inundation zones based on elevations that are below the projected sea levels. This simpler approach can overpredict flood risk, but saves on the amount of inputs and compute time required. </a:t>
            </a:r>
          </a:p>
          <a:p>
            <a:endParaRPr lang="en-US">
              <a:cs typeface="Calibri"/>
            </a:endParaRPr>
          </a:p>
          <a:p>
            <a:r>
              <a:rPr lang="en-US">
                <a:cs typeface="Calibri"/>
              </a:rPr>
              <a:t>To compensate for the uncertainty in the inputs, both in terms of vertical bias from the DEM and in the range of values from the sea level rise projection, we use what's called a modified deterministic method. Specifically, we adapted the uncertainty bathtub model (</a:t>
            </a:r>
            <a:r>
              <a:rPr lang="en-US" err="1">
                <a:cs typeface="Calibri"/>
              </a:rPr>
              <a:t>uBTM</a:t>
            </a:r>
            <a:r>
              <a:rPr lang="en-US">
                <a:cs typeface="Calibri"/>
              </a:rPr>
              <a:t>) from Terres</a:t>
            </a:r>
            <a:r>
              <a:rPr lang="en-US"/>
              <a:t> de Lima et</a:t>
            </a:r>
            <a:r>
              <a:rPr lang="en-US">
                <a:cs typeface="Calibri"/>
              </a:rPr>
              <a:t> al</a:t>
            </a:r>
            <a:r>
              <a:rPr lang="en-US"/>
              <a:t>. (2021), which uses the root mean square error of each to calculate a range of potential values – thusly mapping flood risk from 0% of flooding, to 100% chance of flooding. </a:t>
            </a:r>
            <a:endParaRPr lang="en-US">
              <a:cs typeface="Calibri"/>
            </a:endParaRPr>
          </a:p>
          <a:p>
            <a:endParaRPr lang="en-US"/>
          </a:p>
          <a:p>
            <a:r>
              <a:rPr lang="en-US"/>
              <a:t>------------------------------Image Information Below ------------------------------</a:t>
            </a:r>
            <a:endParaRPr lang="en-US">
              <a:cs typeface="Calibri"/>
            </a:endParaRPr>
          </a:p>
          <a:p>
            <a:r>
              <a:rPr lang="en-US"/>
              <a:t>Image Credits: Microsoft Icons and Maldives Climate Team</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637228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step was to complete a sea level rise inundation mapping. To do so, we utilized a hydrostatic approach termed the "bathtub model." Instead of attempting to simulate water motion dynamics, like tides and wave activity, we identify inundation zones based on elevations that are below the projected sea levels. This simpler approach can overpredict flood risk, but saves on the amount of inputs and compute time required. </a:t>
            </a:r>
          </a:p>
          <a:p>
            <a:endParaRPr lang="en-US"/>
          </a:p>
          <a:p>
            <a:r>
              <a:rPr lang="en-US"/>
              <a:t>To compensate for the uncertainty in the inputs, both in terms of vertical bias from the DEM and in the range of values from the sea level rise projection, we use what's called a modified deterministic method. Specifically, we adapted the uncertainty bathtub model (</a:t>
            </a:r>
            <a:r>
              <a:rPr lang="en-US" err="1"/>
              <a:t>uBTM</a:t>
            </a:r>
            <a:r>
              <a:rPr lang="en-US"/>
              <a:t>) from Terres de Lima et al. (2021), which uses the root mean square error of each to calculate a range of potential values – thusly mapping flood risk from 0% of flooding, to 100% chance of flooding. </a:t>
            </a:r>
          </a:p>
          <a:p>
            <a:endParaRPr lang="en-US"/>
          </a:p>
          <a:p>
            <a:r>
              <a:rPr lang="en-US"/>
              <a:t>------------------------------Image Information Below ------------------------------</a:t>
            </a:r>
            <a:endParaRPr lang="en-US">
              <a:cs typeface="Calibri"/>
            </a:endParaRPr>
          </a:p>
          <a:p>
            <a:r>
              <a:rPr lang="en-US"/>
              <a:t>Image Credits: Microsoft Icons and Maldives Climate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2139803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step was to complete a sea level rise inundation mapping. To do so, we utilized a hydrostatic approach termed the "bathtub model." Instead of attempting to simulate water motion dynamics, like tides and wave activity, we identify inundation zones based on elevations that are below the projected sea levels. This simpler approach can overpredict flood risk, but saves on the amount of inputs and compute time required. </a:t>
            </a:r>
          </a:p>
          <a:p>
            <a:endParaRPr lang="en-US"/>
          </a:p>
          <a:p>
            <a:r>
              <a:rPr lang="en-US"/>
              <a:t>To compensate for the uncertainty in the inputs, both in terms of vertical bias from the DEM and in the range of values from the sea level rise projection, we use what's called a modified deterministic method. Specifically, we adapted the uncertainty bathtub model (</a:t>
            </a:r>
            <a:r>
              <a:rPr lang="en-US" err="1"/>
              <a:t>uBTM</a:t>
            </a:r>
            <a:r>
              <a:rPr lang="en-US"/>
              <a:t>) from Terres de Lima et al. (2021), which uses the root mean square error of each to calculate a range of potential values – thusly mapping flood risk from 0% of flooding, to 100% chance of flooding. </a:t>
            </a:r>
          </a:p>
          <a:p>
            <a:endParaRPr lang="en-US"/>
          </a:p>
          <a:p>
            <a:r>
              <a:rPr lang="en-US"/>
              <a:t>------------------------------Image Information Below ------------------------------</a:t>
            </a:r>
            <a:endParaRPr lang="en-US">
              <a:cs typeface="Calibri"/>
            </a:endParaRPr>
          </a:p>
          <a:p>
            <a:r>
              <a:rPr lang="en-US"/>
              <a:t>Image Credits: Microsoft Icons and Maldives Climate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4112677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elevation data comes from the 2001 Shuttle Radar Topographical Mission, which mapped the elevations of most of the world's surface at 30m resolution. However, in addition to being rather outdated, missing for example recently reclaimed land in the Maldives, this data product has a significant amount of vertical bias, registering things like the top of tree canopies and dense urban areas. </a:t>
            </a:r>
          </a:p>
          <a:p>
            <a:endParaRPr lang="en-US" dirty="0">
              <a:cs typeface="Calibri"/>
            </a:endParaRPr>
          </a:p>
          <a:p>
            <a:r>
              <a:rPr lang="en-US" dirty="0">
                <a:cs typeface="Calibri"/>
              </a:rPr>
              <a:t>Our Bathtub model used, instead, the </a:t>
            </a:r>
            <a:r>
              <a:rPr lang="en-US" dirty="0" err="1">
                <a:cs typeface="Calibri"/>
              </a:rPr>
              <a:t>CoastalDEM</a:t>
            </a:r>
            <a:r>
              <a:rPr lang="en-US" dirty="0">
                <a:cs typeface="Calibri"/>
              </a:rPr>
              <a:t>, which Climate Central kindly gave us a free license for </a:t>
            </a:r>
            <a:r>
              <a:rPr lang="en-US" dirty="0" err="1">
                <a:cs typeface="Calibri"/>
              </a:rPr>
              <a:t>for</a:t>
            </a:r>
            <a:r>
              <a:rPr lang="en-US" dirty="0">
                <a:cs typeface="Calibri"/>
              </a:rPr>
              <a:t> the purposes of this study. </a:t>
            </a:r>
            <a:r>
              <a:rPr lang="en-US" dirty="0" err="1">
                <a:cs typeface="Calibri"/>
              </a:rPr>
              <a:t>CoastalDEM</a:t>
            </a:r>
            <a:r>
              <a:rPr lang="en-US" dirty="0">
                <a:cs typeface="Calibri"/>
              </a:rPr>
              <a:t> runs the SRTM through a machine learning process with 21 different filtering inputs, such as vegetation, population density, </a:t>
            </a:r>
            <a:r>
              <a:rPr lang="en-US" dirty="0" err="1">
                <a:cs typeface="Calibri"/>
              </a:rPr>
              <a:t>etc</a:t>
            </a:r>
            <a:r>
              <a:rPr lang="en-US" dirty="0">
                <a:cs typeface="Calibri"/>
              </a:rPr>
              <a:t>, to help correct for some of the vertical bias, especially in low lying coastal areas. </a:t>
            </a:r>
          </a:p>
          <a:p>
            <a:endParaRPr lang="en-US" dirty="0">
              <a:cs typeface="Calibri"/>
            </a:endParaRPr>
          </a:p>
          <a:p>
            <a:r>
              <a:rPr lang="en-US" dirty="0">
                <a:cs typeface="Calibri"/>
              </a:rPr>
              <a:t>As the Bathtub Model is heavily reliant on the elevation data used, we attempted to validate it using hundreds of ground control points collected by the Maldives Land and Survey Authority. </a:t>
            </a:r>
            <a:r>
              <a:rPr lang="en-US" dirty="0"/>
              <a:t>This is compared to a global RMSE of 6.10, as determined by </a:t>
            </a:r>
            <a:r>
              <a:rPr lang="en-US" dirty="0" err="1"/>
              <a:t>Kulp</a:t>
            </a:r>
            <a:r>
              <a:rPr lang="en-US" dirty="0"/>
              <a:t> et al. using 10,000 IceSat-2 measurements.</a:t>
            </a:r>
            <a:endParaRPr lang="en-US" dirty="0">
              <a:cs typeface="Calibri"/>
            </a:endParaRPr>
          </a:p>
          <a:p>
            <a:endParaRPr lang="en-US" dirty="0">
              <a:cs typeface="Calibri"/>
            </a:endParaRPr>
          </a:p>
          <a:p>
            <a:endParaRPr lang="en-US" dirty="0"/>
          </a:p>
          <a:p>
            <a:r>
              <a:rPr lang="en-US" dirty="0"/>
              <a:t>------------------------------Image Information Below ------------------------------</a:t>
            </a:r>
            <a:endParaRPr lang="en-US" dirty="0">
              <a:cs typeface="Calibri"/>
            </a:endParaRPr>
          </a:p>
          <a:p>
            <a:r>
              <a:rPr lang="en-US" dirty="0"/>
              <a:t>Image Credits: Microsoft Icons and Maldives Climate Team</a:t>
            </a:r>
          </a:p>
          <a:p>
            <a:r>
              <a:rPr lang="en-US" dirty="0">
                <a:cs typeface="Calibri"/>
              </a:rPr>
              <a:t>SRTM Credits: NASA</a:t>
            </a:r>
          </a:p>
          <a:p>
            <a:r>
              <a:rPr lang="en-US" dirty="0" err="1">
                <a:cs typeface="Calibri"/>
              </a:rPr>
              <a:t>CoastalDEM</a:t>
            </a:r>
            <a:r>
              <a:rPr lang="en-US" dirty="0">
                <a:cs typeface="Calibri"/>
              </a:rPr>
              <a:t> Credits: Climate Central </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1537734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Sea Level Rise Projections were taken from the NASA AR6 Sea Level Rise Modelling Tool based on the IPCC AR6 Shared Socio-Economic Pathways (SSP) SSP1-2.6, SSP2-4.5,  and SSP5-8.5. We chose these scenarios to offer our partners a low, intermediate and high emissions scenarios. We also calculated rough estimates of the standard deviations of each scenario, based on the likely range (17th percentile to 83rd percentile).  </a:t>
            </a:r>
          </a:p>
          <a:p>
            <a:endParaRPr lang="en-US"/>
          </a:p>
          <a:p>
            <a:endParaRPr lang="en-US"/>
          </a:p>
          <a:p>
            <a:r>
              <a:rPr lang="en-US"/>
              <a:t>------------------------------Image Information Below ------------------------------</a:t>
            </a:r>
            <a:endParaRPr lang="en-US">
              <a:cs typeface="Calibri"/>
            </a:endParaRPr>
          </a:p>
          <a:p>
            <a:r>
              <a:rPr lang="en-US">
                <a:cs typeface="Calibri"/>
              </a:rPr>
              <a:t>Background Image Credit: Wikimedia user </a:t>
            </a:r>
            <a:r>
              <a:rPr lang="en-US" err="1">
                <a:cs typeface="Calibri"/>
              </a:rPr>
              <a:t>Gzzz</a:t>
            </a:r>
            <a:r>
              <a:rPr lang="en-US">
                <a:cs typeface="Calibri"/>
              </a:rPr>
              <a:t> </a:t>
            </a:r>
            <a:r>
              <a:rPr lang="en-US">
                <a:hlinkClick r:id="rId3"/>
              </a:rPr>
              <a:t>https://commons.wikimedia.org/wiki/File:Bathala_%28Maldives%29_6.jpg</a:t>
            </a:r>
            <a:r>
              <a:rPr lang="en-US"/>
              <a:t> </a:t>
            </a:r>
            <a:endParaRPr lang="en-US">
              <a:cs typeface="Calibri"/>
            </a:endParaRPr>
          </a:p>
          <a:p>
            <a:r>
              <a:rPr lang="en-US"/>
              <a:t>Licensed under the </a:t>
            </a:r>
            <a:r>
              <a:rPr lang="en-US">
                <a:hlinkClick r:id="rId4"/>
              </a:rPr>
              <a:t>Creative Commons</a:t>
            </a:r>
            <a:r>
              <a:rPr lang="en-US"/>
              <a:t> </a:t>
            </a:r>
            <a:r>
              <a:rPr lang="en-US">
                <a:hlinkClick r:id="rId5"/>
              </a:rPr>
              <a:t>Attribution-Share Alike 4.0 International</a:t>
            </a:r>
            <a:endParaRPr lang="en-US">
              <a:cs typeface="Calibri"/>
            </a:endParaRPr>
          </a:p>
          <a:p>
            <a:endParaRPr lang="en-US">
              <a:cs typeface="Calibri"/>
            </a:endParaRPr>
          </a:p>
          <a:p>
            <a:endParaRPr lang="en-US">
              <a:cs typeface="Calibri"/>
            </a:endParaRPr>
          </a:p>
          <a:p>
            <a:r>
              <a:rPr lang="en-US">
                <a:cs typeface="Calibri"/>
              </a:rPr>
              <a:t>Graph image credit: Maldives Climate team, using data from </a:t>
            </a:r>
            <a:r>
              <a:rPr lang="en-US"/>
              <a:t>NASA. (n.d.). IPCC AR6 Sea Level Projection Tool. NASA </a:t>
            </a:r>
            <a:r>
              <a:rPr lang="en-US" err="1"/>
              <a:t>Earthdata</a:t>
            </a:r>
            <a:r>
              <a:rPr lang="en-US"/>
              <a: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1481202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first scenario occurs if we reach net zero emissions by 2050. Following this scenario would result in an estimated 0.21 meter rise in sea level by 2050 and 0.49 meter rise by 2100. </a:t>
            </a:r>
          </a:p>
          <a:p>
            <a:endParaRPr lang="en-US"/>
          </a:p>
          <a:p>
            <a:r>
              <a:rPr lang="en-US"/>
              <a:t>------------------------------Image Information Below ------------------------------</a:t>
            </a:r>
          </a:p>
          <a:p>
            <a:r>
              <a:rPr lang="en-US"/>
              <a:t>Background Image Credit: Wikimedia user </a:t>
            </a:r>
            <a:r>
              <a:rPr lang="en-US" err="1"/>
              <a:t>Gzzz</a:t>
            </a:r>
            <a:r>
              <a:rPr lang="en-US"/>
              <a:t> </a:t>
            </a:r>
            <a:r>
              <a:rPr lang="en-US">
                <a:hlinkClick r:id="rId3"/>
              </a:rPr>
              <a:t>https://commons.wikimedia.org/wiki/File:Bathala_%28Maldives%29_6.jpg</a:t>
            </a:r>
            <a:r>
              <a:rPr lang="en-US"/>
              <a:t> </a:t>
            </a:r>
          </a:p>
          <a:p>
            <a:r>
              <a:rPr lang="en-US"/>
              <a:t>Licensed under the </a:t>
            </a:r>
            <a:r>
              <a:rPr lang="en-US">
                <a:hlinkClick r:id="rId4"/>
              </a:rPr>
              <a:t>Creative Commons</a:t>
            </a:r>
            <a:r>
              <a:rPr lang="en-US"/>
              <a:t> </a:t>
            </a:r>
            <a:r>
              <a:rPr lang="en-US">
                <a:hlinkClick r:id="rId5"/>
              </a:rPr>
              <a:t>Attribution-Share Alike 4.0 International</a:t>
            </a:r>
            <a:endParaRPr lang="en-US"/>
          </a:p>
          <a:p>
            <a:endParaRPr lang="en-US"/>
          </a:p>
          <a:p>
            <a:r>
              <a:rPr lang="en-US"/>
              <a:t>Graph image credit: Maldives Climate team, using data from NASA. (n.d.). IPCC AR6 Sea Level Projection Tool. NASA </a:t>
            </a:r>
            <a:r>
              <a:rPr lang="en-US" err="1"/>
              <a:t>Earthdata</a:t>
            </a:r>
            <a:r>
              <a:rPr lang="en-US"/>
              <a:t>.</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952236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second sea level rise scenario reflects a scenario in which CO2 emissions stay around their current values and then start to decline by about 2050, which is roughly in line with the current commitments made in Nationally Determined Contributions (NDCs) per the 2015 Paris Agreement. In this scenario, there is around a projected 0.23 meter rise in sea level in the region around </a:t>
            </a:r>
            <a:r>
              <a:rPr lang="en-US" err="1">
                <a:cs typeface="Calibri"/>
              </a:rPr>
              <a:t>Malé</a:t>
            </a:r>
            <a:r>
              <a:rPr lang="en-US">
                <a:cs typeface="Calibri"/>
              </a:rPr>
              <a:t> by 2050, and by 2100 there is a projected 0.62 meter rise in sea level.</a:t>
            </a:r>
            <a:endParaRPr lang="en-US"/>
          </a:p>
          <a:p>
            <a:endParaRPr lang="en-US"/>
          </a:p>
          <a:p>
            <a:r>
              <a:rPr lang="en-US"/>
              <a:t>------------------------------Image Information Below ------------------------------</a:t>
            </a:r>
            <a:endParaRPr lang="en-US">
              <a:cs typeface="Calibri"/>
            </a:endParaRPr>
          </a:p>
          <a:p>
            <a:r>
              <a:rPr lang="en-US"/>
              <a:t>Background Image Credit: Wikimedia user </a:t>
            </a:r>
            <a:r>
              <a:rPr lang="en-US" err="1"/>
              <a:t>Gzzz</a:t>
            </a:r>
            <a:r>
              <a:rPr lang="en-US"/>
              <a:t> </a:t>
            </a:r>
            <a:r>
              <a:rPr lang="en-US">
                <a:hlinkClick r:id="rId3"/>
              </a:rPr>
              <a:t>https://commons.wikimedia.org/wiki/File:Bathala_%28Maldives%29_6.jpg</a:t>
            </a:r>
            <a:r>
              <a:rPr lang="en-US"/>
              <a:t> </a:t>
            </a:r>
            <a:endParaRPr lang="en-US">
              <a:cs typeface="Calibri"/>
            </a:endParaRPr>
          </a:p>
          <a:p>
            <a:r>
              <a:rPr lang="en-US"/>
              <a:t>Licensed under the </a:t>
            </a:r>
            <a:r>
              <a:rPr lang="en-US">
                <a:hlinkClick r:id="rId4"/>
              </a:rPr>
              <a:t>Creative Commons</a:t>
            </a:r>
            <a:r>
              <a:rPr lang="en-US"/>
              <a:t> </a:t>
            </a:r>
            <a:r>
              <a:rPr lang="en-US">
                <a:hlinkClick r:id="rId5"/>
              </a:rPr>
              <a:t>Attribution-Share Alike 4.0 International</a:t>
            </a:r>
            <a:endParaRPr lang="en-US"/>
          </a:p>
          <a:p>
            <a:endParaRPr lang="en-US"/>
          </a:p>
          <a:p>
            <a:r>
              <a:rPr lang="en-US"/>
              <a:t>Graph image credit: Maldives Climate team, using data from NASA. (n.d.). IPCC AR6 Sea Level Projection Tool. NASA </a:t>
            </a:r>
            <a:r>
              <a:rPr lang="en-US" err="1"/>
              <a:t>Earthdata</a:t>
            </a:r>
            <a:r>
              <a:rPr lang="en-US"/>
              <a: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2156790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study area is based on the republic of Maldives, focusing specifically on </a:t>
            </a:r>
          </a:p>
          <a:p>
            <a:pPr marL="628650" lvl="1" indent="-171450">
              <a:spcAft>
                <a:spcPts val="600"/>
              </a:spcAft>
              <a:buFont typeface="Arial"/>
              <a:buChar char="•"/>
            </a:pPr>
            <a:r>
              <a:rPr lang="en-US" err="1"/>
              <a:t>Thuraakunu</a:t>
            </a:r>
            <a:endParaRPr lang="en-US">
              <a:cs typeface="Calibri"/>
            </a:endParaRPr>
          </a:p>
          <a:p>
            <a:pPr marL="628650" lvl="1" indent="-171450">
              <a:spcAft>
                <a:spcPts val="600"/>
              </a:spcAft>
              <a:buFont typeface="Arial"/>
              <a:buChar char="•"/>
            </a:pPr>
            <a:r>
              <a:rPr lang="en-US" err="1"/>
              <a:t>Kulhudhuffushi</a:t>
            </a:r>
            <a:endParaRPr lang="en-US">
              <a:cs typeface="Calibri"/>
            </a:endParaRPr>
          </a:p>
          <a:p>
            <a:pPr marL="628650" lvl="1" indent="-171450">
              <a:spcAft>
                <a:spcPts val="600"/>
              </a:spcAft>
              <a:buFont typeface="Arial"/>
              <a:buChar char="•"/>
            </a:pPr>
            <a:r>
              <a:rPr lang="en-US" err="1"/>
              <a:t>Eydhafushi</a:t>
            </a:r>
            <a:endParaRPr lang="en-US">
              <a:cs typeface="Calibri"/>
            </a:endParaRPr>
          </a:p>
          <a:p>
            <a:pPr marL="628650" lvl="1" indent="-171450">
              <a:spcAft>
                <a:spcPts val="600"/>
              </a:spcAft>
              <a:buFont typeface="Arial"/>
              <a:buChar char="•"/>
            </a:pPr>
            <a:r>
              <a:rPr lang="en-US" err="1"/>
              <a:t>Vandhoo</a:t>
            </a:r>
            <a:endParaRPr lang="en-US">
              <a:cs typeface="Calibri"/>
            </a:endParaRPr>
          </a:p>
          <a:p>
            <a:pPr marL="628650" lvl="1" indent="-171450">
              <a:spcAft>
                <a:spcPts val="600"/>
              </a:spcAft>
              <a:buFont typeface="Arial"/>
              <a:buChar char="•"/>
            </a:pPr>
            <a:r>
              <a:rPr lang="en-US" err="1"/>
              <a:t>Malé</a:t>
            </a:r>
            <a:endParaRPr lang="en-US">
              <a:cs typeface="Calibri"/>
            </a:endParaRPr>
          </a:p>
          <a:p>
            <a:pPr marL="628650" lvl="1" indent="-171450">
              <a:spcAft>
                <a:spcPts val="600"/>
              </a:spcAft>
              <a:buFont typeface="Arial"/>
              <a:buChar char="•"/>
            </a:pPr>
            <a:r>
              <a:rPr lang="en-US" err="1"/>
              <a:t>Dharanboodhoo</a:t>
            </a:r>
            <a:endParaRPr lang="en-US">
              <a:cs typeface="Calibri"/>
            </a:endParaRPr>
          </a:p>
          <a:p>
            <a:pPr marL="628650" lvl="1" indent="-171450">
              <a:spcAft>
                <a:spcPts val="600"/>
              </a:spcAft>
              <a:buFont typeface="Arial"/>
              <a:buChar char="•"/>
            </a:pPr>
            <a:r>
              <a:rPr lang="en-US" err="1"/>
              <a:t>Thinadhoo</a:t>
            </a:r>
            <a:endParaRPr lang="en-US">
              <a:cs typeface="Calibri"/>
            </a:endParaRPr>
          </a:p>
          <a:p>
            <a:pPr marL="628650" lvl="1" indent="-171450">
              <a:spcAft>
                <a:spcPts val="600"/>
              </a:spcAft>
              <a:buFont typeface="Arial"/>
              <a:buChar char="•"/>
            </a:pPr>
            <a:r>
              <a:rPr lang="en-US" err="1"/>
              <a:t>Fuvahmulah</a:t>
            </a:r>
            <a:endParaRPr lang="en-US">
              <a:cs typeface="Calibri"/>
            </a:endParaRPr>
          </a:p>
          <a:p>
            <a:pPr marL="628650" lvl="1" indent="-171450">
              <a:spcAft>
                <a:spcPts val="600"/>
              </a:spcAft>
              <a:buFont typeface="Arial"/>
              <a:buChar char="•"/>
            </a:pPr>
            <a:r>
              <a:rPr lang="en-US"/>
              <a:t>Addu </a:t>
            </a:r>
            <a:r>
              <a:rPr lang="en-US" err="1"/>
              <a:t>Atoll</a:t>
            </a:r>
            <a:r>
              <a:rPr lang="en-US" err="1">
                <a:cs typeface="Calibri"/>
              </a:rPr>
              <a:t>which</a:t>
            </a:r>
            <a:r>
              <a:rPr lang="en-US">
                <a:cs typeface="Calibri"/>
              </a:rPr>
              <a:t> is pictured on the right</a:t>
            </a:r>
            <a:endParaRPr lang="en-US"/>
          </a:p>
          <a:p>
            <a:endParaRPr lang="en-US">
              <a:cs typeface="Calibri"/>
            </a:endParaRPr>
          </a:p>
          <a:p>
            <a:r>
              <a:rPr lang="en-US">
                <a:cs typeface="Calibri"/>
              </a:rPr>
              <a:t>We monitored land use changes from 2000 through the present and analyzed projected shoreline changes for up until 2100</a:t>
            </a:r>
            <a:endParaRPr lang="en-US"/>
          </a:p>
          <a:p>
            <a:endParaRPr lang="en-US">
              <a:cs typeface="Calibri"/>
            </a:endParaRPr>
          </a:p>
          <a:p>
            <a:r>
              <a:rPr lang="en-US"/>
              <a:t>NOTE: For every image on the slide include an image source in the speaker notes (ex. URL; Name, Affiliation, etc.). </a:t>
            </a:r>
            <a:r>
              <a:rPr lang="en-US" b="1"/>
              <a:t>ALL images need to be created by a </a:t>
            </a:r>
            <a:r>
              <a:rPr lang="en-US" b="1" err="1"/>
              <a:t>DEVELOPer</a:t>
            </a:r>
            <a:r>
              <a:rPr lang="en-US" b="1"/>
              <a:t>, in the public domain (federal agency), provided by the partner, or published under a creative commons license (if attributed correctly). </a:t>
            </a:r>
            <a:r>
              <a:rPr lang="en-US"/>
              <a:t>See an example citation below:</a:t>
            </a:r>
            <a:endParaRPr lang="en-US">
              <a:cs typeface="Calibri"/>
            </a:endParaRPr>
          </a:p>
          <a:p>
            <a:endParaRPr lang="en-US"/>
          </a:p>
          <a:p>
            <a:r>
              <a:rPr lang="en-US"/>
              <a:t>------------------------------Image Information Below ------------------------------</a:t>
            </a:r>
            <a:endParaRPr lang="en-US">
              <a:cs typeface="Calibri"/>
            </a:endParaRPr>
          </a:p>
          <a:p>
            <a:r>
              <a:rPr lang="en-US"/>
              <a:t>•Image Credit: NASA DEVELOP Maldives Climate I Team</a:t>
            </a:r>
            <a:endParaRPr lang="en-US">
              <a:cs typeface="Calibri"/>
            </a:endParaRPr>
          </a:p>
          <a:p>
            <a:r>
              <a:rPr lang="en-US"/>
              <a:t>•Image Source:  Harvey, A., Lopez, D., Chin, D., Porter, M. (2022). </a:t>
            </a:r>
            <a:r>
              <a:rPr lang="en-US" i="1"/>
              <a:t>Maldives Climate: Monitoring Shoreline Changes and Island Loss in Response to Climate Change</a:t>
            </a:r>
            <a:r>
              <a:rPr lang="en-US"/>
              <a:t> [Unpublished manuscript]. NASA DEVELOP National Program, California — Ames Research Center.</a:t>
            </a:r>
            <a:endParaRPr lang="en-US">
              <a:cs typeface="Calibri"/>
            </a:endParaRPr>
          </a:p>
          <a:p>
            <a:endParaRPr lang="en-US">
              <a:cs typeface="+mn-lt"/>
            </a:endParaRPr>
          </a:p>
          <a:p>
            <a:r>
              <a:rPr lang="en-US"/>
              <a:t>Image Credit: TUBS (Wikimedia commons)</a:t>
            </a:r>
          </a:p>
          <a:p>
            <a:r>
              <a:rPr lang="en-US"/>
              <a:t>Image Source: Image: </a:t>
            </a:r>
            <a:r>
              <a:rPr lang="en-US">
                <a:hlinkClick r:id="rId3"/>
              </a:rPr>
              <a:t>https://commons.wikimedia.org/wiki/File:Maldives_on_the_globe_(Afro-Eurasia_centered).svg</a:t>
            </a:r>
            <a:br>
              <a:rPr lang="en-US">
                <a:cs typeface="+mn-lt"/>
              </a:rPr>
            </a:b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089121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last sea level rise scenario that we looked at reflects a scenario in which CO2 emissions continue to increase as they have been without human intervention to cut greenhouse gas emissions, and with global development continuing to be powered by fossil fuels. In this scenario, there is around a projected 0.26 meter rise in sea level in the region around </a:t>
            </a:r>
            <a:r>
              <a:rPr lang="en-US" err="1"/>
              <a:t>Malé</a:t>
            </a:r>
            <a:r>
              <a:rPr lang="en-US"/>
              <a:t> by 2050, and by 2100 there is a projected 0.86 meter rise in sea level.</a:t>
            </a:r>
          </a:p>
          <a:p>
            <a:endParaRPr lang="en-US"/>
          </a:p>
          <a:p>
            <a:r>
              <a:rPr lang="en-US"/>
              <a:t>------------------------------Image Information Below ------------------------------</a:t>
            </a:r>
            <a:endParaRPr lang="en-US">
              <a:cs typeface="Calibri" panose="020F0502020204030204"/>
            </a:endParaRPr>
          </a:p>
          <a:p>
            <a:r>
              <a:rPr lang="en-US"/>
              <a:t>Background Image Credit: Wikimedia user </a:t>
            </a:r>
            <a:r>
              <a:rPr lang="en-US" err="1"/>
              <a:t>Gzzz</a:t>
            </a:r>
            <a:r>
              <a:rPr lang="en-US"/>
              <a:t> </a:t>
            </a:r>
            <a:r>
              <a:rPr lang="en-US">
                <a:hlinkClick r:id="rId3"/>
              </a:rPr>
              <a:t>https://commons.wikimedia.org/wiki/File:Bathala_%28Maldives%29_6.jpg</a:t>
            </a:r>
            <a:r>
              <a:rPr lang="en-US"/>
              <a:t> </a:t>
            </a:r>
            <a:endParaRPr lang="en-US">
              <a:cs typeface="Calibri"/>
            </a:endParaRPr>
          </a:p>
          <a:p>
            <a:r>
              <a:rPr lang="en-US"/>
              <a:t>Licensed under the </a:t>
            </a:r>
            <a:r>
              <a:rPr lang="en-US">
                <a:hlinkClick r:id="rId4"/>
              </a:rPr>
              <a:t>Creative Commons</a:t>
            </a:r>
            <a:r>
              <a:rPr lang="en-US"/>
              <a:t> </a:t>
            </a:r>
            <a:r>
              <a:rPr lang="en-US">
                <a:hlinkClick r:id="rId5"/>
              </a:rPr>
              <a:t>Attribution-Share Alike 4.0 International</a:t>
            </a:r>
            <a:endParaRPr lang="en-US"/>
          </a:p>
          <a:p>
            <a:endParaRPr lang="en-US"/>
          </a:p>
          <a:p>
            <a:r>
              <a:rPr lang="en-US"/>
              <a:t>Graph image credit: Maldives Climate team, using data from NASA. (n.d.). IPCC AR6 Sea Level Projection Tool. NASA </a:t>
            </a:r>
            <a:r>
              <a:rPr lang="en-US" err="1"/>
              <a:t>Earthdata</a:t>
            </a:r>
            <a:r>
              <a:rPr lang="en-US"/>
              <a: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1228194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created land classification maps using four different satellite datasets and were able to compare the results produced from each. To compare the results, we used an error matrix and calculated the overall accuracy of each classifier. Landsat 7 and Landsat 8 imagery has a 30 meter resolution, which is the lowest resolution data that we used. The low resolution classification was still accurate, with a 91% overall accuracy. We primarily used Landsat for conducting historical analyses from 2000 to 2016, but there is Landsat data through the present day. Sentinel-2 allowed us to create 10m-resolution classification maps for 2016 through the present and had the highest overall accuracy at 93.58%. </a:t>
            </a:r>
            <a:r>
              <a:rPr lang="en-US" dirty="0" err="1"/>
              <a:t>PlanetScope</a:t>
            </a:r>
            <a:r>
              <a:rPr lang="en-US" dirty="0"/>
              <a:t> data had the highest resolution at 3m and provided data for 2017 through the present day and had an overall accuracy of 92.66%. The lower accuracy of </a:t>
            </a:r>
            <a:r>
              <a:rPr lang="en-US" dirty="0" err="1"/>
              <a:t>PlanetScope</a:t>
            </a:r>
            <a:r>
              <a:rPr lang="en-US" dirty="0"/>
              <a:t> may be due to the fact that the Planet Dove series sensors do not pick up as many frequency bands as Landsat and Sentinel-2, which affects the ability of the algorithm to classify pixels.</a:t>
            </a:r>
          </a:p>
          <a:p>
            <a:endParaRPr lang="en-US" dirty="0"/>
          </a:p>
          <a:p>
            <a:endParaRPr lang="en-US" dirty="0">
              <a:cs typeface="Calibri"/>
            </a:endParaRPr>
          </a:p>
          <a:p>
            <a:r>
              <a:rPr lang="en-US" b="0" i="0" dirty="0" err="1">
                <a:solidFill>
                  <a:srgbClr val="000000"/>
                </a:solidFill>
                <a:effectLst/>
                <a:latin typeface="Roboto" panose="02000000000000000000" pitchFamily="2" charset="0"/>
              </a:rPr>
              <a:t>PlanetScope</a:t>
            </a:r>
            <a:r>
              <a:rPr lang="en-US" b="0" i="0" dirty="0">
                <a:solidFill>
                  <a:srgbClr val="000000"/>
                </a:solidFill>
                <a:effectLst/>
                <a:latin typeface="Roboto" panose="02000000000000000000" pitchFamily="2" charset="0"/>
              </a:rPr>
              <a:t> Image Credit: Includes copyrighted material of Planet Labs PBC. All rights reserved.</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4130944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chart visualizes the change in land class for </a:t>
            </a:r>
            <a:r>
              <a:rPr lang="en-US" err="1">
                <a:cs typeface="Calibri"/>
              </a:rPr>
              <a:t>Kulhudhuffushi</a:t>
            </a:r>
            <a:r>
              <a:rPr lang="en-US">
                <a:cs typeface="Calibri"/>
              </a:rPr>
              <a:t> from 2000 through 2023 using Landsat imagery. The most notable trends are visible between the vegetation and urban land classes. Generally, we see an increase in urban areas while vegetation appears to be decreasing. We will dive deeper in the years 2000, 2016, and 2022 and see how land cover has shifted since the construction of the airport.</a:t>
            </a:r>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952962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able to pair our time series analyses with our land cover maps to observe the changes on each of the islands. This is the classified map of </a:t>
            </a:r>
            <a:r>
              <a:rPr lang="en-US" dirty="0" err="1"/>
              <a:t>Kulhudhuffushi</a:t>
            </a:r>
            <a:r>
              <a:rPr lang="en-US" dirty="0"/>
              <a:t> and the surface area of each of the classes from 2000. We will now look at </a:t>
            </a:r>
            <a:r>
              <a:rPr lang="en-US" dirty="0" err="1"/>
              <a:t>Kulhudhuffushi</a:t>
            </a:r>
            <a:r>
              <a:rPr lang="en-US" dirty="0"/>
              <a:t> in 2016, after a major land reclamation project in the west.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2324941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see the classified map of </a:t>
            </a:r>
            <a:r>
              <a:rPr lang="en-US" dirty="0" err="1"/>
              <a:t>Kulhudhuffushi</a:t>
            </a:r>
            <a:r>
              <a:rPr lang="en-US" dirty="0"/>
              <a:t> and the surface area of each of the classes from 2016. As we mentioned, you can see the area in the west change from shallow water to barren environment as the result of land reclamation. The shift is reflected in the time series analysis graph. We will now look at </a:t>
            </a:r>
            <a:r>
              <a:rPr lang="en-US" dirty="0" err="1"/>
              <a:t>Kulhudhuffushi</a:t>
            </a:r>
            <a:r>
              <a:rPr lang="en-US" dirty="0"/>
              <a:t> in 2022, after a major airport construction in the north.</a:t>
            </a:r>
          </a:p>
          <a:p>
            <a:endParaRPr lang="en-US" dirty="0"/>
          </a:p>
          <a:p>
            <a:r>
              <a:rPr lang="en-US" dirty="0"/>
              <a:t>Image derived from Sentinel 2</a:t>
            </a:r>
          </a:p>
          <a:p>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1799988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see the classified map of </a:t>
            </a:r>
            <a:r>
              <a:rPr lang="en-US" dirty="0" err="1"/>
              <a:t>Kulhudhuffushi</a:t>
            </a:r>
            <a:r>
              <a:rPr lang="en-US" dirty="0"/>
              <a:t> and the surface area of each of the classes from 2022. As we mentioned, you can see the area in the north changed from being entirely forest to now having some urban land because of the airport construction. The shift is reflected in the time series analysis graph. </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derived from Sentinel 2</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1563097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chart compares the change in shallow water, barren, vegetation, and urban land cover between 2000 and 2022. Shallow water appeared to show the largest decrease from 2000. Vegetated areas also revealed a decrease by 44%. Meanwhile, both barren and urban land cover increase by 34% and 49%, respectively. </a:t>
            </a: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3312578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change detection map that highlights the change between two classes from differing years. In this example the green represent the forest pixels from 2017 and the yellow represents the barren pixels from 2019. We can see from the highlighted pink, the overlap of the two classes where one changed into the other.</a:t>
            </a:r>
            <a:endParaRPr lang="en-US" dirty="0">
              <a:cs typeface="Calibri"/>
            </a:endParaRPr>
          </a:p>
          <a:p>
            <a:endParaRPr lang="en-US" dirty="0"/>
          </a:p>
          <a:p>
            <a:r>
              <a:rPr lang="en-US" dirty="0">
                <a:cs typeface="Calibri"/>
              </a:rPr>
              <a:t>Image derived from Landsat 8.</a:t>
            </a:r>
          </a:p>
          <a:p>
            <a:r>
              <a:rPr lang="en-US" dirty="0"/>
              <a:t>------------------------------Image Information Below ------------------------------</a:t>
            </a:r>
            <a:endParaRPr lang="en-US" dirty="0">
              <a:cs typeface="Calibri"/>
            </a:endParaRPr>
          </a:p>
          <a:p>
            <a:r>
              <a:rPr lang="en-US" dirty="0"/>
              <a:t>•Image Credit: Photo by </a:t>
            </a:r>
            <a:r>
              <a:rPr lang="en-US" dirty="0" err="1">
                <a:hlinkClick r:id="rId3"/>
              </a:rPr>
              <a:t>Shifaaz</a:t>
            </a:r>
            <a:r>
              <a:rPr lang="en-US" dirty="0">
                <a:hlinkClick r:id="rId3"/>
              </a:rPr>
              <a:t> </a:t>
            </a:r>
            <a:r>
              <a:rPr lang="en-US" dirty="0" err="1">
                <a:hlinkClick r:id="rId3"/>
              </a:rPr>
              <a:t>shamoon</a:t>
            </a:r>
            <a:r>
              <a:rPr lang="en-US" dirty="0"/>
              <a:t> on </a:t>
            </a:r>
            <a:r>
              <a:rPr lang="en-US" dirty="0" err="1">
                <a:hlinkClick r:id="rId4"/>
              </a:rPr>
              <a:t>Unsplash</a:t>
            </a:r>
            <a:endParaRPr lang="en-US" dirty="0"/>
          </a:p>
          <a:p>
            <a:r>
              <a:rPr lang="en-US" dirty="0"/>
              <a:t>•Image Source: </a:t>
            </a:r>
            <a:r>
              <a:rPr lang="en-US" dirty="0">
                <a:hlinkClick r:id="rId5"/>
              </a:rPr>
              <a:t>https://unsplash.com/photos/AAFH_AADpRg</a:t>
            </a:r>
            <a:r>
              <a:rPr lang="en-US" dirty="0"/>
              <a:t> (CC0 license)</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2874991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able to create </a:t>
            </a:r>
            <a:r>
              <a:rPr lang="en-US" dirty="0">
                <a:cs typeface="Calibri"/>
              </a:rPr>
              <a:t>sea level rise inundation maps of each of our study islands to show the probability of each part of an island flooding as a result of sea level rise. Here we can see the capital, </a:t>
            </a:r>
            <a:r>
              <a:rPr lang="en-US" dirty="0" err="1">
                <a:cs typeface="Calibri"/>
              </a:rPr>
              <a:t>Malé</a:t>
            </a:r>
            <a:r>
              <a:rPr lang="en-US" dirty="0">
                <a:cs typeface="Calibri"/>
              </a:rPr>
              <a:t>, under two different shared socioeconomic pathways and associated levels of sea level rise. The image on the left shows the regions of </a:t>
            </a:r>
            <a:r>
              <a:rPr lang="en-US" dirty="0" err="1">
                <a:cs typeface="Calibri"/>
              </a:rPr>
              <a:t>Malé</a:t>
            </a:r>
            <a:r>
              <a:rPr lang="en-US" dirty="0">
                <a:cs typeface="Calibri"/>
              </a:rPr>
              <a:t> that are likely to flood with 0.49 meters of sea level rise, with each color representing a different probability of flooding. On the right you can see the flood inundation map of </a:t>
            </a:r>
            <a:r>
              <a:rPr lang="en-US" dirty="0" err="1">
                <a:cs typeface="Calibri"/>
              </a:rPr>
              <a:t>Malé</a:t>
            </a:r>
            <a:r>
              <a:rPr lang="en-US" dirty="0">
                <a:cs typeface="Calibri"/>
              </a:rPr>
              <a:t> with 0.86 meters of sea level rise. As one may expect, the areas further inland have a lower probability of flooding. Additionally, the coastlines do not all flood equally, and those at higher elevations tend to have a lower probability of flooding with sea level rise.</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a:p>
        </p:txBody>
      </p:sp>
    </p:spTree>
    <p:extLst>
      <p:ext uri="{BB962C8B-B14F-4D97-AF65-F5344CB8AC3E}">
        <p14:creationId xmlns:p14="http://schemas.microsoft.com/office/powerpoint/2010/main" val="658482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had flood inundation data for each of the islands, we were able to overlay that data with our land use maps to see how each individual land class would be affected under each of the different sea level rise scenarios. Here we see </a:t>
            </a:r>
            <a:r>
              <a:rPr lang="en-US" dirty="0" err="1"/>
              <a:t>Thuraakunu</a:t>
            </a:r>
            <a:r>
              <a:rPr lang="en-US" dirty="0"/>
              <a:t>, where we classified the urban land on the island and plotted the probability of each urban pixel being affected by sea level rise. From that data, we were able to extract the amount of land, in square kilometers, that is at risk of flooding based on the sea level rise projection data, as seen in the graph on the right.   </a:t>
            </a:r>
          </a:p>
          <a:p>
            <a:endParaRPr lang="en-US" dirty="0"/>
          </a:p>
          <a:p>
            <a:r>
              <a:rPr lang="en-US" dirty="0">
                <a:ea typeface="Calibri"/>
                <a:cs typeface="Calibri"/>
              </a:rPr>
              <a:t>For left image:</a:t>
            </a:r>
          </a:p>
          <a:p>
            <a:r>
              <a:rPr lang="en-US" dirty="0" err="1">
                <a:cs typeface="Calibri"/>
              </a:rPr>
              <a:t>Basemap</a:t>
            </a:r>
            <a:r>
              <a:rPr lang="en-US" dirty="0">
                <a:cs typeface="Calibri"/>
              </a:rPr>
              <a:t>: </a:t>
            </a:r>
            <a:r>
              <a:rPr lang="en-US" dirty="0" err="1">
                <a:cs typeface="Calibri"/>
              </a:rPr>
              <a:t>PlanetScope</a:t>
            </a:r>
            <a:r>
              <a:rPr lang="en-US" dirty="0">
                <a:cs typeface="Calibri"/>
              </a:rPr>
              <a:t> Imagery</a:t>
            </a:r>
          </a:p>
          <a:p>
            <a:r>
              <a:rPr lang="en-US" dirty="0">
                <a:cs typeface="Calibri"/>
              </a:rPr>
              <a:t>Top Layer: Model derived from SRTM and Sentinel-2</a:t>
            </a:r>
          </a:p>
          <a:p>
            <a:endParaRPr lang="en-US" dirty="0">
              <a:cs typeface="Calibri"/>
            </a:endParaRPr>
          </a:p>
          <a:p>
            <a:r>
              <a:rPr lang="en-US" sz="1800" dirty="0">
                <a:effectLst/>
                <a:latin typeface="Century Gothic" panose="020B0502020202020204" pitchFamily="34" charset="0"/>
                <a:ea typeface="Times New Roman" panose="02020603050405020304" pitchFamily="18" charset="0"/>
                <a:cs typeface="Calibri" panose="020F0502020204030204" pitchFamily="34" charset="0"/>
              </a:rPr>
              <a:t>© Planet Labs PBC {2022}. All rights </a:t>
            </a:r>
            <a:r>
              <a:rPr lang="en-US" sz="1800">
                <a:effectLst/>
                <a:latin typeface="Century Gothic" panose="020B0502020202020204" pitchFamily="34" charset="0"/>
                <a:ea typeface="Times New Roman" panose="02020603050405020304" pitchFamily="18" charset="0"/>
                <a:cs typeface="Calibri" panose="020F0502020204030204" pitchFamily="34" charset="0"/>
              </a:rPr>
              <a:t>reserved.</a:t>
            </a:r>
            <a:endParaRPr lang="en-US" dirty="0">
              <a:cs typeface="Calibri"/>
            </a:endParaRPr>
          </a:p>
          <a:p>
            <a:r>
              <a:rPr lang="en-US" dirty="0">
                <a:cs typeface="Calibri"/>
              </a:rPr>
              <a:t> </a:t>
            </a: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a:p>
        </p:txBody>
      </p:sp>
    </p:spTree>
    <p:extLst>
      <p:ext uri="{BB962C8B-B14F-4D97-AF65-F5344CB8AC3E}">
        <p14:creationId xmlns:p14="http://schemas.microsoft.com/office/powerpoint/2010/main" val="1924826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three primary community concerns in the Republic of Maldives are the erosion of islands, waste management, and future development on the islands. Government officials and citizens are concerned about how climate change and sea level rise will affect their way of life and amplify the problems they are facing. These community concerns were communicated to us directly from our project partners in the Maldives and were incorporated into our study and end products.</a:t>
            </a:r>
          </a:p>
          <a:p>
            <a:endParaRPr lang="en-US"/>
          </a:p>
          <a:p>
            <a:r>
              <a:rPr lang="en-US"/>
              <a:t>------------------------------Image Information Below ------------------------------</a:t>
            </a:r>
            <a:endParaRPr lang="en-US">
              <a:cs typeface="Calibri"/>
            </a:endParaRPr>
          </a:p>
          <a:p>
            <a:r>
              <a:rPr lang="en-US"/>
              <a:t>•Image Credit: Photo by </a:t>
            </a:r>
            <a:r>
              <a:rPr lang="en-US">
                <a:hlinkClick r:id="rId3"/>
              </a:rPr>
              <a:t>Shifaaz shamoon</a:t>
            </a:r>
            <a:r>
              <a:rPr lang="en-US"/>
              <a:t> on </a:t>
            </a:r>
            <a:r>
              <a:rPr lang="en-US">
                <a:hlinkClick r:id="rId4"/>
              </a:rPr>
              <a:t>Unsplash</a:t>
            </a:r>
            <a:endParaRPr lang="en-US">
              <a:cs typeface="Calibri"/>
            </a:endParaRPr>
          </a:p>
          <a:p>
            <a:r>
              <a:rPr lang="en-US"/>
              <a:t>•Image Source: </a:t>
            </a:r>
            <a:r>
              <a:rPr lang="en-US">
                <a:hlinkClick r:id="rId5"/>
              </a:rPr>
              <a:t>https://unsplash.com/photos/AAFH_AADpRg</a:t>
            </a:r>
            <a:r>
              <a:rPr lang="en-US"/>
              <a:t> (CC0 license)</a:t>
            </a:r>
            <a:endParaRPr lang="en-US">
              <a:cs typeface="Calibri"/>
            </a:endParaRPr>
          </a:p>
          <a:p>
            <a:endParaRPr lang="en-US">
              <a:cs typeface="Calibri"/>
            </a:endParaRPr>
          </a:p>
          <a:p>
            <a:r>
              <a:rPr lang="en-US"/>
              <a:t>Image Credits: Microsoft Icons</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11186922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we found that it was possible to conduct supervised land classifications in small island nations, such as the Maldives, with 30 meter resolution imagery and higher resolution imagery. We found some limitations in data availability; however, the process works for most of our study period and provides an efficient alternative to manually classifying the land on each island. Additionally, we found that bathtub modeling can be an effective way to plan for future coastal flooding risks, and this model can be enhanced with more elevation data and sea level rise projection data. These tools will help the Republic of Maldives use remote sensing for their current and future environmental monitoring projects.</a:t>
            </a:r>
          </a:p>
          <a:p>
            <a:endParaRPr lang="en-US" dirty="0"/>
          </a:p>
          <a:p>
            <a:endParaRPr lang="en-US" dirty="0"/>
          </a:p>
          <a:p>
            <a:endParaRPr lang="en-US" dirty="0"/>
          </a:p>
          <a:p>
            <a:r>
              <a:rPr lang="en-US" dirty="0"/>
              <a:t>Image derived from </a:t>
            </a:r>
            <a:r>
              <a:rPr lang="en-US" dirty="0" err="1"/>
              <a:t>PlanetScope</a:t>
            </a:r>
            <a:r>
              <a:rPr lang="en-US" dirty="0"/>
              <a:t> Imagery.</a:t>
            </a:r>
          </a:p>
          <a:p>
            <a:r>
              <a:rPr lang="en-US" sz="1800" dirty="0">
                <a:effectLst/>
                <a:latin typeface="Century Gothic" panose="020B0502020202020204" pitchFamily="34" charset="0"/>
                <a:ea typeface="Times New Roman" panose="02020603050405020304" pitchFamily="18" charset="0"/>
                <a:cs typeface="Calibri" panose="020F0502020204030204" pitchFamily="34" charset="0"/>
              </a:rPr>
              <a:t>Includes copyrighted material of Planet Labs PBC. All rights reserved.</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30</a:t>
            </a:fld>
            <a:endParaRPr lang="en-US"/>
          </a:p>
        </p:txBody>
      </p:sp>
    </p:spTree>
    <p:extLst>
      <p:ext uri="{BB962C8B-B14F-4D97-AF65-F5344CB8AC3E}">
        <p14:creationId xmlns:p14="http://schemas.microsoft.com/office/powerpoint/2010/main" val="2505524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errors and uncertainties associated with our land classification were based on a limited amount of satellite data of the Maldives. We originally planned to conduct land classification studies going back to 1984 using Landsat 5; however, there was not sufficient imagery of the region to train and apply a classification algorithm. Additionally, many of the datasets that we had were missing years of data or fully composed of cloudy imagery. For example, there is no Sentinel-2 data for certain islands in the Maldives between 2017 and 2020, which results in a large gap in our analyses. Furthermore, all of the imagery that we had of the Maldives prior to 2016 is 30 meter resolution, which makes for coarse land classification. Lastly, we did not have any up-to-date in situ data for the Maldives to compare our land classifications to, which made it difficult to check for accuracy beyond what we could do using satellite data. </a:t>
            </a:r>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31</a:t>
            </a:fld>
            <a:endParaRPr lang="en-US"/>
          </a:p>
        </p:txBody>
      </p:sp>
    </p:spTree>
    <p:extLst>
      <p:ext uri="{BB962C8B-B14F-4D97-AF65-F5344CB8AC3E}">
        <p14:creationId xmlns:p14="http://schemas.microsoft.com/office/powerpoint/2010/main" val="4251756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sea level rise analysis involved many uncertainties, as it is difficult to be precise when making predictions about future climate pathways. With these climate predictions, there is the inherent uncertainty of whether or not the sea level rise will match the value predicted by the sea level rise tool. Additionally, the data points used in our model of the Maldives came from just two islands, as those were the only locations in the country where there was projection data. Another uncertainty that we faced was the low spatial resolution of the DEMs that were available for the region. The highest resolution DEM that we had available for the region was 30 meters which does not allow for much precision, especially when dealing with coasts of small islands. Additionally, the DEM data that we had came from the SRTM in 2000, which means it does not account for the new reclaimed land areas in the Maldives and thus we did not have elevation data for those reclaimed areas. Furthermore, the DEM data that we did have had some vertical biases from trees and buildings, which we attempted to resolve by using </a:t>
            </a:r>
            <a:r>
              <a:rPr lang="en-US" err="1">
                <a:cs typeface="Calibri"/>
              </a:rPr>
              <a:t>groundtruthing</a:t>
            </a:r>
            <a:r>
              <a:rPr lang="en-US">
                <a:cs typeface="Calibri"/>
              </a:rPr>
              <a:t> points, but ultimately they still affected the elevation levels that we were doing calculations with. Lastly, the bathtub model that we were using for creating projected </a:t>
            </a:r>
            <a:r>
              <a:rPr lang="en-US"/>
              <a:t>flood inundation</a:t>
            </a:r>
            <a:r>
              <a:rPr lang="en-US">
                <a:cs typeface="Calibri"/>
              </a:rPr>
              <a:t> maps is a relatively simple model that does not account for hydrodynamics and other factors—such as the effect of climate change on tidal patterns and how reef destruction affects coastal erosion. </a:t>
            </a:r>
          </a:p>
          <a:p>
            <a:endParaRPr lang="en-US">
              <a:cs typeface="Calibri"/>
            </a:endParaRPr>
          </a:p>
          <a:p>
            <a:r>
              <a:rPr lang="en-US">
                <a:cs typeface="Calibri"/>
              </a:rPr>
              <a:t>Image Source: Microsoft Icons</a:t>
            </a:r>
          </a:p>
        </p:txBody>
      </p:sp>
      <p:sp>
        <p:nvSpPr>
          <p:cNvPr id="4" name="Slide Number Placeholder 3"/>
          <p:cNvSpPr>
            <a:spLocks noGrp="1"/>
          </p:cNvSpPr>
          <p:nvPr>
            <p:ph type="sldNum" sz="quarter" idx="5"/>
          </p:nvPr>
        </p:nvSpPr>
        <p:spPr/>
        <p:txBody>
          <a:bodyPr/>
          <a:lstStyle/>
          <a:p>
            <a:fld id="{59FFF554-9721-473E-B7E3-8AF7A285E57C}" type="slidenum">
              <a:rPr lang="en-US" smtClean="0"/>
              <a:t>32</a:t>
            </a:fld>
            <a:endParaRPr lang="en-US"/>
          </a:p>
        </p:txBody>
      </p:sp>
    </p:spTree>
    <p:extLst>
      <p:ext uri="{BB962C8B-B14F-4D97-AF65-F5344CB8AC3E}">
        <p14:creationId xmlns:p14="http://schemas.microsoft.com/office/powerpoint/2010/main" val="278066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Future work may include enhancing our land classifications by classifying subclasses, such as mangroves, and incorporating additional satellite data [may want to expand what type of satellite data]. It would also be interesting to compare historic rates of land reclamation and urbanization to projected rates of sea level rise. Further incorporation of additional hazards may include storm surge and groundwater intrusion. Lastly, historical patterns may be utilized to predict future shoreline changes.</a:t>
            </a:r>
          </a:p>
          <a:p>
            <a:endParaRPr lang="en-US">
              <a:cs typeface="Calibri"/>
            </a:endParaRPr>
          </a:p>
          <a:p>
            <a:r>
              <a:rPr lang="en-US"/>
              <a:t>------------------------------Image Information Below ------------------------------</a:t>
            </a:r>
            <a:endParaRPr lang="en-US">
              <a:cs typeface="Calibri"/>
            </a:endParaRPr>
          </a:p>
          <a:p>
            <a:r>
              <a:rPr lang="en-US"/>
              <a:t>Image Credit: Microsoft Icons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33</a:t>
            </a:fld>
            <a:endParaRPr lang="en-US"/>
          </a:p>
        </p:txBody>
      </p:sp>
    </p:spTree>
    <p:extLst>
      <p:ext uri="{BB962C8B-B14F-4D97-AF65-F5344CB8AC3E}">
        <p14:creationId xmlns:p14="http://schemas.microsoft.com/office/powerpoint/2010/main" val="3712870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project would not have been possible without the help from Lisa Tanh, Dr. Juan </a:t>
            </a:r>
            <a:r>
              <a:rPr lang="en-US"/>
              <a:t>Torres-Pérez, and Britnay Beaudry throughout the course of the term. </a:t>
            </a:r>
            <a:endParaRPr lang="en-US">
              <a:cs typeface="Calibri"/>
            </a:endParaRPr>
          </a:p>
          <a:p>
            <a:endParaRPr lang="en-US">
              <a:cs typeface="Calibri"/>
            </a:endParaRPr>
          </a:p>
          <a:p>
            <a:pPr>
              <a:spcAft>
                <a:spcPts val="600"/>
              </a:spcAft>
            </a:pPr>
            <a:r>
              <a:rPr lang="en-US"/>
              <a:t>We would also like to acknowledge our partners including the </a:t>
            </a:r>
            <a:endParaRPr lang="en-US">
              <a:cs typeface="Calibri"/>
            </a:endParaRPr>
          </a:p>
          <a:p>
            <a:pPr marL="628650" lvl="1" indent="-342900">
              <a:spcAft>
                <a:spcPts val="600"/>
              </a:spcAft>
              <a:buFont typeface="Courier New,monospace"/>
              <a:buChar char="o"/>
            </a:pPr>
            <a:r>
              <a:rPr lang="en-US"/>
              <a:t>Maldives Ministry of Environment, Climate Change and Technology</a:t>
            </a:r>
            <a:endParaRPr lang="en-US">
              <a:cs typeface="Calibri"/>
            </a:endParaRPr>
          </a:p>
          <a:p>
            <a:pPr marL="628650" lvl="1" indent="-342900">
              <a:spcAft>
                <a:spcPts val="600"/>
              </a:spcAft>
              <a:buFont typeface="Courier New,monospace"/>
              <a:buChar char="o"/>
            </a:pPr>
            <a:r>
              <a:rPr lang="en-US"/>
              <a:t>U.S. Department of State, Bureau of South and Central Asian Affairs, Office of Bangladesh, Nepal, Sri Lanka, Maldives, and Bhutan</a:t>
            </a:r>
            <a:endParaRPr lang="en-US">
              <a:cs typeface="Calibri"/>
            </a:endParaRPr>
          </a:p>
          <a:p>
            <a:pPr marL="628650" lvl="1" indent="-342900">
              <a:spcAft>
                <a:spcPts val="600"/>
              </a:spcAft>
              <a:buFont typeface="Courier New,monospace"/>
              <a:buChar char="o"/>
            </a:pPr>
            <a:r>
              <a:rPr lang="en-US"/>
              <a:t>USAID, Maldives Office</a:t>
            </a:r>
            <a:endParaRPr lang="en-US">
              <a:cs typeface="Calibri" panose="020F0502020204030204"/>
            </a:endParaRPr>
          </a:p>
          <a:p>
            <a:pPr marL="628650" lvl="1" indent="-342900">
              <a:spcAft>
                <a:spcPts val="600"/>
              </a:spcAft>
              <a:buFont typeface="Courier New,monospace"/>
              <a:buChar char="o"/>
            </a:pPr>
            <a:endParaRPr lang="en-US">
              <a:cs typeface="Calibri" panose="020F0502020204030204"/>
            </a:endParaRPr>
          </a:p>
          <a:p>
            <a:pPr marL="285750" lvl="1">
              <a:spcAft>
                <a:spcPts val="600"/>
              </a:spcAft>
            </a:pPr>
            <a:endParaRPr lang="en-US">
              <a:cs typeface="Calibri" panose="020F0502020204030204"/>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34</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panose="020F0502020204030204"/>
                <a:cs typeface="Calibri" panose="020F0502020204030204"/>
              </a:rPr>
              <a:t>-  Our project focused on the impact that sea level rise and erosion will have on the Maldives and their ​built environment.</a:t>
            </a:r>
          </a:p>
          <a:p>
            <a:r>
              <a:rPr lang="en-US">
                <a:ea typeface="Calibri" panose="020F0502020204030204"/>
                <a:cs typeface="Calibri" panose="020F0502020204030204"/>
              </a:rPr>
              <a:t>- Throughout our project we worked on three main objectives: the creation of Landcover Maps over time, the implementation of Projected Shoreline Maps, and the creation of a GEE Tutorial.</a:t>
            </a:r>
            <a:endParaRPr lang="en-US">
              <a:cs typeface="Calibri"/>
            </a:endParaRPr>
          </a:p>
          <a:p>
            <a:r>
              <a:rPr lang="en-US">
                <a:ea typeface="Calibri" panose="020F0502020204030204"/>
                <a:cs typeface="Calibri" panose="020F0502020204030204"/>
              </a:rPr>
              <a:t>- We produced a tutorial and  landcover map ​that will help inform prevention of climate based damage to the Maldives. </a:t>
            </a:r>
          </a:p>
          <a:p>
            <a:endParaRPr lang="en-US"/>
          </a:p>
          <a:p>
            <a:r>
              <a:rPr lang="en-US"/>
              <a:t>------------------------------Image Information Below ------------------------------</a:t>
            </a:r>
            <a:endParaRPr lang="en-US">
              <a:ea typeface="Calibri"/>
              <a:cs typeface="Calibri"/>
            </a:endParaRPr>
          </a:p>
          <a:p>
            <a:r>
              <a:rPr lang="en-US"/>
              <a:t>•Image Credit: Microsoft Icons</a:t>
            </a:r>
            <a:endParaRPr lang="en-US">
              <a:ea typeface="Calibri"/>
              <a:cs typeface="Calibri"/>
            </a:endParaRPr>
          </a:p>
          <a:p>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774780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project partners were the Maldives </a:t>
            </a:r>
            <a:r>
              <a:rPr lang="en-US"/>
              <a:t>Ministry of Environment, Climate Change, and Technology; the U.S. Department of State, Bureau of South and Central Asian Affairs, Office of Bangladesh, Nepal, Sri Lanka, Maldives, and Bhutan; and the U.S. Agency for International Development (USAID), Maldives Office. We worked closely with these offices to discuss their individual needs and what products they would like from the results of the study. They provided valuable input regarding the risk of coastal erosion and continued development in the Maldives.  </a:t>
            </a:r>
          </a:p>
          <a:p>
            <a:endParaRPr lang="en-US"/>
          </a:p>
          <a:p>
            <a:r>
              <a:rPr lang="en-US"/>
              <a:t>------------------------------Image Information Below ------------------------------</a:t>
            </a:r>
            <a:endParaRPr lang="en-US">
              <a:cs typeface="Calibri"/>
            </a:endParaRPr>
          </a:p>
          <a:p>
            <a:r>
              <a:rPr lang="en-US"/>
              <a:t>•Image Credit: U.S. Department of State</a:t>
            </a:r>
            <a:endParaRPr lang="en-US">
              <a:cs typeface="Calibri"/>
            </a:endParaRPr>
          </a:p>
          <a:p>
            <a:r>
              <a:rPr lang="en-US"/>
              <a:t>•Image Source: https://brand.america.gov/d/WrAFnKrhEEfk/our-brand#/visual-elements/the-seal (Public Domain)</a:t>
            </a:r>
            <a:endParaRPr lang="en-US">
              <a:cs typeface="Calibri"/>
            </a:endParaRPr>
          </a:p>
          <a:p>
            <a:endParaRPr lang="en-US">
              <a:cs typeface="Calibri"/>
            </a:endParaRPr>
          </a:p>
          <a:p>
            <a:r>
              <a:rPr lang="en-US"/>
              <a:t>•Image Credit: USAID</a:t>
            </a:r>
            <a:endParaRPr lang="en-US">
              <a:cs typeface="Calibri"/>
            </a:endParaRPr>
          </a:p>
          <a:p>
            <a:r>
              <a:rPr lang="en-US"/>
              <a:t>•Image Source: https://www.usaid.gov/branding/resources#downloads (Public Domain)</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738580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a combination of 5 satellite and sensors for our project. Landsat 7 provided us 30m resolution data from 2000-2013. SRTM provided 30m and 90m resolution elevation data for 2000. Landsat 8 provided 30m resolution data from 2014-2023.  Sentinel 2 is 10m resolution from 2016 and is offered through the European Space Agency. We also utilize </a:t>
            </a:r>
            <a:r>
              <a:rPr lang="en-US" dirty="0" err="1"/>
              <a:t>PlanetScope's</a:t>
            </a:r>
            <a:r>
              <a:rPr lang="en-US" dirty="0"/>
              <a:t> </a:t>
            </a:r>
            <a:r>
              <a:rPr lang="en-US" dirty="0" err="1"/>
              <a:t>SkySat</a:t>
            </a:r>
            <a:r>
              <a:rPr lang="en-US" dirty="0"/>
              <a:t>, Dove Classic, Dove R, and </a:t>
            </a:r>
            <a:r>
              <a:rPr lang="en-US" dirty="0" err="1"/>
              <a:t>SuperDove</a:t>
            </a:r>
            <a:r>
              <a:rPr lang="en-US" dirty="0"/>
              <a:t> satellites, which provides near daily imagery from 2017-2023 at 3m resolution.</a:t>
            </a:r>
          </a:p>
          <a:p>
            <a:endParaRPr lang="en-US" dirty="0"/>
          </a:p>
          <a:p>
            <a:r>
              <a:rPr lang="en-US" dirty="0"/>
              <a:t>------------------------------Image Information Below ------------------------------</a:t>
            </a:r>
            <a:endParaRPr lang="en-US" dirty="0">
              <a:cs typeface="Calibri"/>
            </a:endParaRPr>
          </a:p>
          <a:p>
            <a:r>
              <a:rPr lang="en-US" dirty="0"/>
              <a:t>Landsat 7: </a:t>
            </a:r>
            <a:endParaRPr lang="en-US" dirty="0">
              <a:cs typeface="Calibri"/>
            </a:endParaRPr>
          </a:p>
          <a:p>
            <a:r>
              <a:rPr lang="en-US" dirty="0"/>
              <a:t>Image Credit: Belgian Earth Observation</a:t>
            </a:r>
            <a:endParaRPr lang="en-US" dirty="0">
              <a:cs typeface="Calibri"/>
            </a:endParaRPr>
          </a:p>
          <a:p>
            <a:r>
              <a:rPr lang="en-US" dirty="0"/>
              <a:t>Image Source: </a:t>
            </a:r>
            <a:r>
              <a:rPr lang="en-US" dirty="0">
                <a:hlinkClick r:id="rId3"/>
              </a:rPr>
              <a:t>https://eo.belspo.be/fr/satellites-and-sensors/landsat-7</a:t>
            </a:r>
            <a:r>
              <a:rPr lang="en-US" dirty="0"/>
              <a:t> </a:t>
            </a:r>
            <a:endParaRPr lang="en-US" dirty="0">
              <a:cs typeface="Calibri"/>
            </a:endParaRPr>
          </a:p>
          <a:p>
            <a:endParaRPr lang="en-US" dirty="0"/>
          </a:p>
          <a:p>
            <a:r>
              <a:rPr lang="en-US" dirty="0"/>
              <a:t>Landsat 8</a:t>
            </a:r>
            <a:endParaRPr lang="en-US" dirty="0">
              <a:cs typeface="Calibri"/>
            </a:endParaRPr>
          </a:p>
          <a:p>
            <a:r>
              <a:rPr lang="en-US" dirty="0"/>
              <a:t>Image Credit: USGS</a:t>
            </a:r>
            <a:endParaRPr lang="en-US" dirty="0">
              <a:cs typeface="Calibri"/>
            </a:endParaRPr>
          </a:p>
          <a:p>
            <a:r>
              <a:rPr lang="en-US" dirty="0"/>
              <a:t>Image Source: https://www.usgs.gov/media/images/landsat-8</a:t>
            </a:r>
          </a:p>
          <a:p>
            <a:endParaRPr lang="en-US" dirty="0">
              <a:cs typeface="+mn-lt"/>
            </a:endParaRPr>
          </a:p>
          <a:p>
            <a:r>
              <a:rPr lang="en-US" dirty="0" err="1">
                <a:cs typeface="+mn-lt"/>
              </a:rPr>
              <a:t>Planetscope</a:t>
            </a:r>
            <a:r>
              <a:rPr lang="en-US" dirty="0">
                <a:cs typeface="+mn-lt"/>
              </a:rPr>
              <a:t> (</a:t>
            </a:r>
            <a:r>
              <a:rPr lang="en-US" dirty="0" err="1">
                <a:cs typeface="+mn-lt"/>
              </a:rPr>
              <a:t>SuperDove</a:t>
            </a:r>
            <a:r>
              <a:rPr lang="en-US" dirty="0">
                <a:cs typeface="+mn-lt"/>
              </a:rPr>
              <a:t>): </a:t>
            </a:r>
          </a:p>
          <a:p>
            <a:r>
              <a:rPr lang="en-US" dirty="0"/>
              <a:t>Image Credit: Planet Labs PBC used with Permission</a:t>
            </a:r>
            <a:endParaRPr lang="en-US" dirty="0">
              <a:cs typeface="Calibri" panose="020F0502020204030204"/>
            </a:endParaRPr>
          </a:p>
          <a:p>
            <a:r>
              <a:rPr lang="en-US" dirty="0"/>
              <a:t> </a:t>
            </a:r>
            <a:endParaRPr lang="en-US" dirty="0">
              <a:cs typeface="Calibri"/>
            </a:endParaRPr>
          </a:p>
          <a:p>
            <a:endParaRPr lang="en-US" dirty="0">
              <a:cs typeface="Calibri"/>
            </a:endParaRPr>
          </a:p>
          <a:p>
            <a:r>
              <a:rPr lang="en-US" dirty="0">
                <a:cs typeface="+mn-lt"/>
              </a:rPr>
              <a:t>Sentinel 2:</a:t>
            </a:r>
            <a:r>
              <a:rPr lang="en-US" dirty="0"/>
              <a:t> </a:t>
            </a:r>
            <a:endParaRPr lang="en-US" dirty="0">
              <a:cs typeface="Calibri"/>
            </a:endParaRPr>
          </a:p>
          <a:p>
            <a:r>
              <a:rPr lang="en-US" dirty="0">
                <a:cs typeface="Calibri"/>
              </a:rPr>
              <a:t>Image Credit: European Space Agency</a:t>
            </a:r>
          </a:p>
          <a:p>
            <a:r>
              <a:rPr lang="en-US" dirty="0"/>
              <a:t>Image Source: </a:t>
            </a:r>
            <a:r>
              <a:rPr lang="en-US" dirty="0">
                <a:hlinkClick r:id="rId4"/>
              </a:rPr>
              <a:t>https://sentinels.copernicus.eu/web/sentinel/user-guides/sentinel-2-msi/overview</a:t>
            </a:r>
            <a:endParaRPr lang="en-US" dirty="0">
              <a:cs typeface="Calibri"/>
              <a:hlinkClick r:id="rId4"/>
            </a:endParaRPr>
          </a:p>
          <a:p>
            <a:endParaRPr lang="en-US" dirty="0"/>
          </a:p>
          <a:p>
            <a:endParaRPr lang="en-US" dirty="0">
              <a:cs typeface="+mn-lt"/>
            </a:endParaRPr>
          </a:p>
          <a:p>
            <a:r>
              <a:rPr lang="en-US" dirty="0">
                <a:cs typeface="+mn-lt"/>
              </a:rPr>
              <a:t>SRTM: </a:t>
            </a:r>
          </a:p>
          <a:p>
            <a:r>
              <a:rPr lang="en-US" dirty="0"/>
              <a:t>Image Credit: NASA</a:t>
            </a:r>
            <a:endParaRPr lang="en-US" dirty="0">
              <a:cs typeface="Calibri"/>
            </a:endParaRPr>
          </a:p>
          <a:p>
            <a:r>
              <a:rPr lang="en-US" dirty="0"/>
              <a:t>Image Source: </a:t>
            </a:r>
            <a:r>
              <a:rPr lang="en-US" dirty="0">
                <a:hlinkClick r:id="rId5"/>
              </a:rPr>
              <a:t>https://www.devpedia.developexchange.com/dp/index.php?title=List_of_Satellite_Pictures</a:t>
            </a:r>
            <a:r>
              <a:rPr lang="en-US" dirty="0"/>
              <a:t> </a:t>
            </a:r>
            <a:endParaRPr lang="en-US" dirty="0">
              <a:cs typeface="Calibri"/>
            </a:endParaRPr>
          </a:p>
          <a:p>
            <a:endParaRPr lang="en-US" dirty="0">
              <a:cs typeface="+mn-lt"/>
            </a:endParaRPr>
          </a:p>
          <a:p>
            <a:r>
              <a:rPr lang="en-US" dirty="0">
                <a:cs typeface="Calibri"/>
              </a:rPr>
              <a:t>Background</a:t>
            </a:r>
          </a:p>
          <a:p>
            <a:r>
              <a:rPr lang="en-US" dirty="0">
                <a:cs typeface="Calibri"/>
              </a:rPr>
              <a:t>Image Credit: NASA ISS</a:t>
            </a:r>
            <a:br>
              <a:rPr lang="en-US" dirty="0">
                <a:cs typeface="+mn-lt"/>
              </a:rPr>
            </a:br>
            <a:r>
              <a:rPr lang="en-US" dirty="0">
                <a:cs typeface="Calibri"/>
              </a:rPr>
              <a:t>Image Source: </a:t>
            </a:r>
            <a:r>
              <a:rPr lang="en-US" dirty="0">
                <a:hlinkClick r:id="rId6"/>
              </a:rPr>
              <a:t>https://www.nasa.gov/feature/high-definition-earth-viewing-payload-reaches-end-of-life-on-station-surpassing-life</a:t>
            </a:r>
            <a:r>
              <a:rPr lang="en-US" dirty="0"/>
              <a:t> [CC0]</a:t>
            </a:r>
            <a:endParaRPr lang="en-US" dirty="0">
              <a:cs typeface="Calibri"/>
              <a:hlinkClick r:id="rId7"/>
            </a:endParaRPr>
          </a:p>
          <a:p>
            <a:endParaRPr lang="en-US" dirty="0">
              <a:cs typeface="Calibri"/>
            </a:endParaRPr>
          </a:p>
          <a:p>
            <a:endParaRPr lang="en-US" dirty="0">
              <a:cs typeface="Calibri"/>
            </a:endParaRPr>
          </a:p>
          <a:p>
            <a:endParaRPr lang="en-US" dirty="0">
              <a:cs typeface="Calibri"/>
            </a:endParaRPr>
          </a:p>
          <a:p>
            <a:pPr algn="ct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3149483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conducted all of our land use analyses in Google Earth Engine. We started by obtaining raw imagery and applied spatial and temporal filters to look at our specific region of interest. </a:t>
            </a:r>
            <a:endParaRPr lang="en-US">
              <a:cs typeface="Calibri"/>
            </a:endParaRPr>
          </a:p>
          <a:p>
            <a:endParaRPr lang="en-US"/>
          </a:p>
          <a:p>
            <a:r>
              <a:rPr lang="en-US"/>
              <a:t>------------------------------Image Information Below ------------------------------</a:t>
            </a:r>
            <a:endParaRPr lang="en-US">
              <a:cs typeface="Calibri"/>
            </a:endParaRPr>
          </a:p>
          <a:p>
            <a:endParaRPr lang="en-US">
              <a:cs typeface="Calibri"/>
            </a:endParaRPr>
          </a:p>
          <a:p>
            <a:r>
              <a:rPr lang="en-US">
                <a:cs typeface="Calibri"/>
              </a:rPr>
              <a:t>Image Credits: Maldives Climate II Team</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075913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filtering, we created a cloud-free image using a simple composite feature and a cloud mask. </a:t>
            </a:r>
          </a:p>
          <a:p>
            <a:endParaRPr lang="en-US">
              <a:cs typeface="Calibri"/>
            </a:endParaRPr>
          </a:p>
          <a:p>
            <a:r>
              <a:rPr lang="en-US"/>
              <a:t>------------------------------Image Information Below ------------------------------</a:t>
            </a:r>
            <a:endParaRPr lang="en-US">
              <a:cs typeface="Calibri"/>
            </a:endParaRPr>
          </a:p>
          <a:p>
            <a:endParaRPr lang="en-US">
              <a:cs typeface="Calibri"/>
            </a:endParaRPr>
          </a:p>
          <a:p>
            <a:r>
              <a:rPr lang="en-US"/>
              <a:t>Image Credits: Maldives Climate II Team</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3885598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we had a cloud-free image, we created training points and extracted training data from those points based on the image from which they were collected to train a supervised classifier.</a:t>
            </a:r>
          </a:p>
          <a:p>
            <a:endParaRPr lang="en-US">
              <a:cs typeface="Calibri"/>
            </a:endParaRPr>
          </a:p>
          <a:p>
            <a:r>
              <a:rPr lang="en-US"/>
              <a:t>------------------------------Image Information Below ------------------------------</a:t>
            </a:r>
            <a:endParaRPr lang="en-US">
              <a:cs typeface="Calibri"/>
            </a:endParaRPr>
          </a:p>
          <a:p>
            <a:endParaRPr lang="en-US">
              <a:cs typeface="Calibri"/>
            </a:endParaRPr>
          </a:p>
          <a:p>
            <a:r>
              <a:rPr lang="en-US"/>
              <a:t>Image Credits: Maldives Climate II Team</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11058036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jpeg"/><Relationship Id="rId5" Type="http://schemas.microsoft.com/office/2007/relationships/hdphoto" Target="../media/hdphoto1.wdp"/><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pic>
        <p:nvPicPr>
          <p:cNvPr id="6" name="Picture 5">
            <a:extLst>
              <a:ext uri="{FF2B5EF4-FFF2-40B4-BE49-F238E27FC236}">
                <a16:creationId xmlns:a16="http://schemas.microsoft.com/office/drawing/2014/main" id="{5EA77D43-24F1-4CAB-B5D6-A413884873F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t="17771" r="-4687" b="51812"/>
          <a:stretch/>
        </p:blipFill>
        <p:spPr>
          <a:xfrm>
            <a:off x="-1" y="1235522"/>
            <a:ext cx="12763501" cy="2781333"/>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a:solidFill>
                  <a:srgbClr val="5372B3">
                    <a:alpha val="10000"/>
                  </a:srgbClr>
                </a:solidFill>
                <a:latin typeface="Century Gothic" panose="020B0502020202020204" pitchFamily="34" charset="0"/>
              </a:rPr>
              <a:t>ANNIVERSARY</a:t>
            </a:r>
            <a:endParaRPr lang="en-US" sz="2400" b="1" spc="4000" baseline="0">
              <a:solidFill>
                <a:srgbClr val="5372B3">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a:solidFill>
                  <a:schemeClr val="bg1"/>
                </a:solidFill>
                <a:latin typeface="Century Gothic" panose="020B0502020202020204" pitchFamily="34" charset="0"/>
              </a:rPr>
              <a:t>Node Name (i.e. North Carolina – NCEI) | Term Year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9871" r="2067" b="42118"/>
          <a:stretch/>
        </p:blipFill>
        <p:spPr>
          <a:xfrm>
            <a:off x="-337270" y="1246410"/>
            <a:ext cx="12615088"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850948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5372B3"/>
                </a:solidFill>
                <a:latin typeface="Century Gothic"/>
              </a:rPr>
              <a:t>Study Area </a:t>
            </a:r>
            <a:r>
              <a:rPr lang="en-US" sz="3200" b="0" spc="0" baseline="0">
                <a:solidFill>
                  <a:srgbClr val="5372B3"/>
                </a:solidFill>
              </a:rPr>
              <a:t>Climate</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a:solidFill>
                  <a:schemeClr val="tx1">
                    <a:lumMod val="75000"/>
                    <a:lumOff val="25000"/>
                  </a:schemeClr>
                </a:solidFill>
                <a:latin typeface="Century Gothic"/>
              </a:rPr>
              <a:t>Team Member 1</a:t>
            </a:r>
            <a:r>
              <a:rPr lang="en-US" sz="2000">
                <a:solidFill>
                  <a:srgbClr val="5372B3"/>
                </a:solidFill>
                <a:latin typeface="Century Gothic"/>
                <a:sym typeface="Wingdings" panose="05000000000000000000" pitchFamily="2" charset="2"/>
              </a:rPr>
              <a:t></a:t>
            </a:r>
            <a:r>
              <a:rPr lang="en-US" sz="2000">
                <a:solidFill>
                  <a:srgbClr val="67A478"/>
                </a:solidFill>
                <a:latin typeface="Century Gothic"/>
              </a:rPr>
              <a:t> </a:t>
            </a:r>
            <a:r>
              <a:rPr lang="en-US" sz="2000">
                <a:solidFill>
                  <a:schemeClr val="tx1">
                    <a:lumMod val="75000"/>
                    <a:lumOff val="25000"/>
                  </a:schemeClr>
                </a:solidFill>
                <a:latin typeface="Century Gothic"/>
              </a:rPr>
              <a:t>Team Member 2 </a:t>
            </a:r>
            <a:r>
              <a:rPr lang="en-US" sz="2000">
                <a:solidFill>
                  <a:srgbClr val="5372B3"/>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3 </a:t>
            </a:r>
            <a:r>
              <a:rPr lang="en-US" sz="2000">
                <a:solidFill>
                  <a:srgbClr val="5372B3"/>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4</a:t>
            </a:r>
            <a:endParaRPr lang="en-US" sz="200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a:solidFill>
                  <a:srgbClr val="FF0000"/>
                </a:solidFill>
              </a:rPr>
              <a:t>NO TEXT WITHIN THIS AREA</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svg"/><Relationship Id="rId9" Type="http://schemas.openxmlformats.org/officeDocument/2006/relationships/image" Target="../media/image57.sv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57.sv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4.png"/><Relationship Id="rId11" Type="http://schemas.openxmlformats.org/officeDocument/2006/relationships/image" Target="../media/image56.png"/><Relationship Id="rId5" Type="http://schemas.openxmlformats.org/officeDocument/2006/relationships/image" Target="../media/image53.png"/><Relationship Id="rId10" Type="http://schemas.openxmlformats.org/officeDocument/2006/relationships/image" Target="../media/image60.svg"/><Relationship Id="rId4" Type="http://schemas.openxmlformats.org/officeDocument/2006/relationships/image" Target="../media/image52.svg"/><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svg"/><Relationship Id="rId9" Type="http://schemas.openxmlformats.org/officeDocument/2006/relationships/image" Target="../media/image57.sv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svg"/><Relationship Id="rId18" Type="http://schemas.openxmlformats.org/officeDocument/2006/relationships/image" Target="../media/image75.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notesSlide" Target="../notesSlides/notesSlide16.xml"/><Relationship Id="rId16" Type="http://schemas.openxmlformats.org/officeDocument/2006/relationships/image" Target="../media/image73.png"/><Relationship Id="rId1" Type="http://schemas.openxmlformats.org/officeDocument/2006/relationships/slideLayout" Target="../slideLayouts/slideLayout4.xml"/><Relationship Id="rId6" Type="http://schemas.openxmlformats.org/officeDocument/2006/relationships/image" Target="../media/image64.svg"/><Relationship Id="rId11" Type="http://schemas.openxmlformats.org/officeDocument/2006/relationships/image" Target="../media/image41.png"/><Relationship Id="rId5" Type="http://schemas.openxmlformats.org/officeDocument/2006/relationships/image" Target="../media/image63.png"/><Relationship Id="rId15" Type="http://schemas.openxmlformats.org/officeDocument/2006/relationships/image" Target="../media/image72.sv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 Id="rId1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830.pn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86.png"/><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85.png"/><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85.png"/><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hyperlink" Target="https://unsplash.com/photos/AAFH_AADpRg?utm_source=unsplash&amp;utm_medium=referral&amp;utm_content=creditCopyText" TargetMode="External"/><Relationship Id="rId5" Type="http://schemas.openxmlformats.org/officeDocument/2006/relationships/hyperlink" Target="https://unsplash.com/@sotti?utm_source=unsplash&amp;utm_medium=referral&amp;utm_content=creditCopyText" TargetMode="External"/><Relationship Id="rId4" Type="http://schemas.openxmlformats.org/officeDocument/2006/relationships/image" Target="../media/image93.png"/></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95.png"/></Relationships>
</file>

<file path=ppt/slides/_rels/slide2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6.png"/><Relationship Id="rId7"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74.png"/><Relationship Id="rId4" Type="http://schemas.openxmlformats.org/officeDocument/2006/relationships/chart" Target="../charts/chart1.xml"/><Relationship Id="rId9" Type="http://schemas.openxmlformats.org/officeDocument/2006/relationships/image" Target="../media/image101.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20.jpe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hyperlink" Target="https://unsplash.com/photos/AAFH_AADpRg?utm_source=unsplash&amp;utm_medium=referral&amp;utm_content=creditCopyText" TargetMode="External"/><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hyperlink" Target="https://unsplash.com/@sotti?utm_source=unsplash&amp;utm_medium=referral&amp;utm_content=creditCopyText" TargetMode="External"/><Relationship Id="rId9" Type="http://schemas.openxmlformats.org/officeDocument/2006/relationships/image" Target="../media/image24.svg"/><Relationship Id="rId1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05.svg"/></Relationships>
</file>

<file path=ppt/slides/_rels/slide33.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09.svg"/><Relationship Id="rId5" Type="http://schemas.openxmlformats.org/officeDocument/2006/relationships/image" Target="../media/image108.png"/><Relationship Id="rId10" Type="http://schemas.openxmlformats.org/officeDocument/2006/relationships/image" Target="../media/image113.svg"/><Relationship Id="rId4" Type="http://schemas.openxmlformats.org/officeDocument/2006/relationships/image" Target="../media/image107.svg"/><Relationship Id="rId9" Type="http://schemas.openxmlformats.org/officeDocument/2006/relationships/image" Target="../media/image11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5372B3"/>
                </a:solidFill>
                <a:latin typeface="Century Gothic"/>
              </a:rPr>
              <a:t>Maldives </a:t>
            </a:r>
            <a:r>
              <a:rPr lang="en-US" sz="3200" b="0" spc="0" baseline="0">
                <a:solidFill>
                  <a:srgbClr val="5372B3"/>
                </a:solidFill>
                <a:latin typeface="Century Gothic"/>
              </a:rPr>
              <a:t>Climate</a:t>
            </a:r>
            <a:r>
              <a:rPr lang="en-US" sz="3200" b="0" spc="0">
                <a:solidFill>
                  <a:srgbClr val="5372B3"/>
                </a:solidFill>
                <a:latin typeface="Century Gothic"/>
              </a:rPr>
              <a:t> II</a:t>
            </a:r>
            <a:endParaRPr lang="en-US" sz="3200" b="0" spc="0" baseline="0">
              <a:solidFill>
                <a:srgbClr val="5372B3"/>
              </a:solidFill>
              <a:latin typeface="Century Gothic"/>
            </a:endParaRP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Evaluating the Potential Impacts of Sea Level Rise on Human Development and Coastal Infrastructure</a:t>
            </a:r>
            <a:endParaRPr lang="en-US" sz="220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lIns="91440" tIns="45720" rIns="91440" bIns="45720" anchor="t">
            <a:spAutoFit/>
          </a:bodyPr>
          <a:lstStyle/>
          <a:p>
            <a:r>
              <a:rPr lang="en-US" sz="2000">
                <a:solidFill>
                  <a:schemeClr val="tx1">
                    <a:lumMod val="75000"/>
                    <a:lumOff val="25000"/>
                  </a:schemeClr>
                </a:solidFill>
                <a:latin typeface="Century Gothic"/>
              </a:rPr>
              <a:t>Ben Dahan </a:t>
            </a:r>
            <a:r>
              <a:rPr lang="en-US" sz="2000">
                <a:solidFill>
                  <a:srgbClr val="5372B3"/>
                </a:solidFill>
                <a:latin typeface="Century Gothic"/>
                <a:sym typeface="Wingdings" panose="05000000000000000000" pitchFamily="2" charset="2"/>
              </a:rPr>
              <a:t></a:t>
            </a:r>
            <a:r>
              <a:rPr lang="en-US" sz="2000">
                <a:solidFill>
                  <a:schemeClr val="tx1">
                    <a:lumMod val="75000"/>
                    <a:lumOff val="25000"/>
                  </a:schemeClr>
                </a:solidFill>
                <a:latin typeface="Century Gothic"/>
              </a:rPr>
              <a:t> Tiffany Hsu </a:t>
            </a:r>
            <a:r>
              <a:rPr lang="en-US" sz="2000">
                <a:solidFill>
                  <a:srgbClr val="5372B3"/>
                </a:solidFill>
                <a:latin typeface="Century Gothic"/>
                <a:sym typeface="Wingdings" panose="05000000000000000000" pitchFamily="2" charset="2"/>
              </a:rPr>
              <a:t></a:t>
            </a:r>
            <a:r>
              <a:rPr lang="en-US" sz="2000">
                <a:solidFill>
                  <a:schemeClr val="tx1">
                    <a:lumMod val="75000"/>
                    <a:lumOff val="25000"/>
                  </a:schemeClr>
                </a:solidFill>
                <a:latin typeface="Century Gothic"/>
                <a:sym typeface="Wingdings" panose="05000000000000000000" pitchFamily="2" charset="2"/>
              </a:rPr>
              <a:t> Evan Barrett</a:t>
            </a:r>
            <a:r>
              <a:rPr lang="en-US" sz="2000">
                <a:solidFill>
                  <a:schemeClr val="tx1">
                    <a:lumMod val="75000"/>
                    <a:lumOff val="25000"/>
                  </a:schemeClr>
                </a:solidFill>
                <a:latin typeface="Century Gothic"/>
              </a:rPr>
              <a:t> </a:t>
            </a:r>
            <a:r>
              <a:rPr lang="en-US" sz="2000">
                <a:solidFill>
                  <a:srgbClr val="5372B3"/>
                </a:solidFill>
                <a:latin typeface="Century Gothic"/>
                <a:sym typeface="Wingdings" panose="05000000000000000000" pitchFamily="2" charset="2"/>
              </a:rPr>
              <a:t></a:t>
            </a:r>
            <a:r>
              <a:rPr lang="en-US" sz="2000">
                <a:solidFill>
                  <a:schemeClr val="tx1">
                    <a:lumMod val="75000"/>
                    <a:lumOff val="25000"/>
                  </a:schemeClr>
                </a:solidFill>
                <a:latin typeface="Century Gothic"/>
              </a:rPr>
              <a:t> Gabriel </a:t>
            </a:r>
            <a:r>
              <a:rPr lang="en-US" sz="2000" err="1">
                <a:solidFill>
                  <a:schemeClr val="tx1">
                    <a:lumMod val="75000"/>
                    <a:lumOff val="25000"/>
                  </a:schemeClr>
                </a:solidFill>
                <a:latin typeface="Century Gothic"/>
              </a:rPr>
              <a:t>Halaweh</a:t>
            </a:r>
            <a:endParaRPr lang="en-US" sz="2000" err="1">
              <a:solidFill>
                <a:schemeClr val="tx1">
                  <a:lumMod val="75000"/>
                  <a:lumOff val="25000"/>
                </a:schemeClr>
              </a:solidFill>
            </a:endParaRPr>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a:solidFill>
                  <a:schemeClr val="bg1"/>
                </a:solidFill>
                <a:latin typeface="Century Gothic"/>
              </a:rPr>
              <a:t>California — ARC | Spring 2023</a:t>
            </a:r>
            <a:endParaRPr lang="en-US" sz="1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77245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1" descr="Chart, bar chart&#10;&#10;Description automatically generated">
            <a:extLst>
              <a:ext uri="{FF2B5EF4-FFF2-40B4-BE49-F238E27FC236}">
                <a16:creationId xmlns:a16="http://schemas.microsoft.com/office/drawing/2014/main" id="{45971DC9-1557-69F8-0993-EFF1BBCF9FEC}"/>
              </a:ext>
            </a:extLst>
          </p:cNvPr>
          <p:cNvPicPr>
            <a:picLocks noChangeAspect="1"/>
          </p:cNvPicPr>
          <p:nvPr/>
        </p:nvPicPr>
        <p:blipFill>
          <a:blip r:embed="rId3"/>
          <a:stretch>
            <a:fillRect/>
          </a:stretch>
        </p:blipFill>
        <p:spPr>
          <a:xfrm>
            <a:off x="4714504" y="4058541"/>
            <a:ext cx="2852057" cy="2352996"/>
          </a:xfrm>
          <a:prstGeom prst="rect">
            <a:avLst/>
          </a:prstGeom>
        </p:spPr>
      </p:pic>
      <p:pic>
        <p:nvPicPr>
          <p:cNvPr id="8" name="Picture 7">
            <a:extLst>
              <a:ext uri="{FF2B5EF4-FFF2-40B4-BE49-F238E27FC236}">
                <a16:creationId xmlns:a16="http://schemas.microsoft.com/office/drawing/2014/main" id="{AA3781EF-0E0C-F7FE-7857-87CA78480551}"/>
              </a:ext>
            </a:extLst>
          </p:cNvPr>
          <p:cNvPicPr>
            <a:picLocks noChangeAspect="1"/>
          </p:cNvPicPr>
          <p:nvPr/>
        </p:nvPicPr>
        <p:blipFill>
          <a:blip r:embed="rId4"/>
          <a:stretch>
            <a:fillRect/>
          </a:stretch>
        </p:blipFill>
        <p:spPr>
          <a:xfrm>
            <a:off x="8819744" y="1099682"/>
            <a:ext cx="2854819" cy="2290660"/>
          </a:xfrm>
          <a:prstGeom prst="rect">
            <a:avLst/>
          </a:prstGeom>
        </p:spPr>
      </p:pic>
      <p:sp>
        <p:nvSpPr>
          <p:cNvPr id="19" name="Title 1">
            <a:extLst>
              <a:ext uri="{FF2B5EF4-FFF2-40B4-BE49-F238E27FC236}">
                <a16:creationId xmlns:a16="http://schemas.microsoft.com/office/drawing/2014/main" id="{72A4A180-03F6-4B2B-B2D4-81C364C63F56}"/>
              </a:ext>
            </a:extLst>
          </p:cNvPr>
          <p:cNvSpPr txBox="1">
            <a:spLocks/>
          </p:cNvSpPr>
          <p:nvPr/>
        </p:nvSpPr>
        <p:spPr>
          <a:xfrm>
            <a:off x="1056243" y="263951"/>
            <a:ext cx="10069857" cy="6146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629460"/>
                </a:solidFill>
                <a:latin typeface="Century Gothic"/>
                <a:ea typeface="+mj-lt"/>
                <a:cs typeface="+mj-lt"/>
              </a:rPr>
              <a:t>Methodology: Land Use Classification</a:t>
            </a:r>
            <a:endParaRPr lang="en-US">
              <a:solidFill>
                <a:srgbClr val="629460"/>
              </a:solidFill>
            </a:endParaRPr>
          </a:p>
        </p:txBody>
      </p:sp>
      <p:sp>
        <p:nvSpPr>
          <p:cNvPr id="4" name="Arrow: Right 3">
            <a:extLst>
              <a:ext uri="{FF2B5EF4-FFF2-40B4-BE49-F238E27FC236}">
                <a16:creationId xmlns:a16="http://schemas.microsoft.com/office/drawing/2014/main" id="{89D80F2E-68D5-DEEA-3C77-B138BBE86B60}"/>
              </a:ext>
            </a:extLst>
          </p:cNvPr>
          <p:cNvSpPr/>
          <p:nvPr/>
        </p:nvSpPr>
        <p:spPr>
          <a:xfrm rot="10800000">
            <a:off x="3762799" y="4994528"/>
            <a:ext cx="646092"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FC4A062A-877F-2F72-3FB9-28E69041D543}"/>
              </a:ext>
            </a:extLst>
          </p:cNvPr>
          <p:cNvSpPr/>
          <p:nvPr/>
        </p:nvSpPr>
        <p:spPr>
          <a:xfrm rot="10800000">
            <a:off x="7703622" y="4959534"/>
            <a:ext cx="646092"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832827A7-7ED3-6035-6243-F15259C9E886}"/>
              </a:ext>
            </a:extLst>
          </p:cNvPr>
          <p:cNvSpPr/>
          <p:nvPr/>
        </p:nvSpPr>
        <p:spPr>
          <a:xfrm rot="5400000">
            <a:off x="10044851" y="3573158"/>
            <a:ext cx="378898"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D3820794-DD9A-E0DF-062F-5745EE09805E}"/>
              </a:ext>
            </a:extLst>
          </p:cNvPr>
          <p:cNvSpPr/>
          <p:nvPr/>
        </p:nvSpPr>
        <p:spPr>
          <a:xfrm>
            <a:off x="7797818" y="2244486"/>
            <a:ext cx="646092"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Arrow: Right 24">
            <a:extLst>
              <a:ext uri="{FF2B5EF4-FFF2-40B4-BE49-F238E27FC236}">
                <a16:creationId xmlns:a16="http://schemas.microsoft.com/office/drawing/2014/main" id="{62F4C766-D2CC-C53D-E750-B8BCAC0D537E}"/>
              </a:ext>
            </a:extLst>
          </p:cNvPr>
          <p:cNvSpPr/>
          <p:nvPr/>
        </p:nvSpPr>
        <p:spPr>
          <a:xfrm>
            <a:off x="3710700" y="2261268"/>
            <a:ext cx="646092"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a:extLst>
              <a:ext uri="{FF2B5EF4-FFF2-40B4-BE49-F238E27FC236}">
                <a16:creationId xmlns:a16="http://schemas.microsoft.com/office/drawing/2014/main" id="{4209D590-86C9-22A1-834C-6A97B260A812}"/>
              </a:ext>
            </a:extLst>
          </p:cNvPr>
          <p:cNvPicPr>
            <a:picLocks noChangeAspect="1"/>
          </p:cNvPicPr>
          <p:nvPr/>
        </p:nvPicPr>
        <p:blipFill rotWithShape="1">
          <a:blip r:embed="rId5"/>
          <a:srcRect l="1804" t="3666" r="3308" b="1509"/>
          <a:stretch/>
        </p:blipFill>
        <p:spPr>
          <a:xfrm>
            <a:off x="633998" y="1096405"/>
            <a:ext cx="2788272" cy="2312645"/>
          </a:xfrm>
          <a:prstGeom prst="rect">
            <a:avLst/>
          </a:prstGeom>
        </p:spPr>
      </p:pic>
      <p:pic>
        <p:nvPicPr>
          <p:cNvPr id="16" name="Picture 15">
            <a:extLst>
              <a:ext uri="{FF2B5EF4-FFF2-40B4-BE49-F238E27FC236}">
                <a16:creationId xmlns:a16="http://schemas.microsoft.com/office/drawing/2014/main" id="{D94C0636-7BEB-5F08-EE19-64D9FD61882A}"/>
              </a:ext>
            </a:extLst>
          </p:cNvPr>
          <p:cNvPicPr>
            <a:picLocks noChangeAspect="1"/>
          </p:cNvPicPr>
          <p:nvPr/>
        </p:nvPicPr>
        <p:blipFill rotWithShape="1">
          <a:blip r:embed="rId6"/>
          <a:srcRect l="1988" t="3423" r="3579" b="1877"/>
          <a:stretch/>
        </p:blipFill>
        <p:spPr>
          <a:xfrm>
            <a:off x="4706348" y="1099941"/>
            <a:ext cx="2793594" cy="2299508"/>
          </a:xfrm>
          <a:prstGeom prst="rect">
            <a:avLst/>
          </a:prstGeom>
          <a:ln>
            <a:noFill/>
          </a:ln>
        </p:spPr>
      </p:pic>
      <p:pic>
        <p:nvPicPr>
          <p:cNvPr id="17" name="Picture 16">
            <a:extLst>
              <a:ext uri="{FF2B5EF4-FFF2-40B4-BE49-F238E27FC236}">
                <a16:creationId xmlns:a16="http://schemas.microsoft.com/office/drawing/2014/main" id="{24207CB0-5BFA-9129-3BFF-2009B7025369}"/>
              </a:ext>
            </a:extLst>
          </p:cNvPr>
          <p:cNvPicPr>
            <a:picLocks noChangeAspect="1"/>
          </p:cNvPicPr>
          <p:nvPr/>
        </p:nvPicPr>
        <p:blipFill rotWithShape="1">
          <a:blip r:embed="rId7"/>
          <a:srcRect l="2730" t="3354" r="3758" b="2096"/>
          <a:stretch/>
        </p:blipFill>
        <p:spPr>
          <a:xfrm>
            <a:off x="8805443" y="4060511"/>
            <a:ext cx="2863147" cy="2354985"/>
          </a:xfrm>
          <a:prstGeom prst="rect">
            <a:avLst/>
          </a:prstGeom>
        </p:spPr>
      </p:pic>
      <p:sp>
        <p:nvSpPr>
          <p:cNvPr id="23" name="Rectangle 22">
            <a:extLst>
              <a:ext uri="{FF2B5EF4-FFF2-40B4-BE49-F238E27FC236}">
                <a16:creationId xmlns:a16="http://schemas.microsoft.com/office/drawing/2014/main" id="{7C07AF7C-1AFD-2233-B030-84824F51D1C5}"/>
              </a:ext>
            </a:extLst>
          </p:cNvPr>
          <p:cNvSpPr/>
          <p:nvPr/>
        </p:nvSpPr>
        <p:spPr>
          <a:xfrm>
            <a:off x="4706999" y="1099246"/>
            <a:ext cx="2794247" cy="2302488"/>
          </a:xfrm>
          <a:prstGeom prst="rect">
            <a:avLst/>
          </a:prstGeom>
          <a:solidFill>
            <a:srgbClr val="62946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entury Gothic"/>
              </a:rPr>
              <a:t>Create cloud-free composites</a:t>
            </a:r>
            <a:endParaRPr lang="en-US">
              <a:solidFill>
                <a:schemeClr val="bg1"/>
              </a:solidFill>
              <a:ea typeface="+mn-lt"/>
              <a:cs typeface="+mn-lt"/>
            </a:endParaRPr>
          </a:p>
        </p:txBody>
      </p:sp>
      <p:sp>
        <p:nvSpPr>
          <p:cNvPr id="27" name="Rectangle 26">
            <a:extLst>
              <a:ext uri="{FF2B5EF4-FFF2-40B4-BE49-F238E27FC236}">
                <a16:creationId xmlns:a16="http://schemas.microsoft.com/office/drawing/2014/main" id="{24CC3773-7BA9-01FD-49AC-D47F78F38007}"/>
              </a:ext>
            </a:extLst>
          </p:cNvPr>
          <p:cNvSpPr/>
          <p:nvPr/>
        </p:nvSpPr>
        <p:spPr>
          <a:xfrm>
            <a:off x="629803" y="1098053"/>
            <a:ext cx="2794247" cy="2281712"/>
          </a:xfrm>
          <a:prstGeom prst="rect">
            <a:avLst/>
          </a:prstGeom>
          <a:solidFill>
            <a:srgbClr val="629460">
              <a:alpha val="3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Obtain imagery of the region</a:t>
            </a:r>
            <a:endParaRPr lang="en-US">
              <a:solidFill>
                <a:schemeClr val="bg1"/>
              </a:solidFill>
            </a:endParaRPr>
          </a:p>
        </p:txBody>
      </p:sp>
      <p:pic>
        <p:nvPicPr>
          <p:cNvPr id="29" name="Picture 29" descr="Chart, line chart&#10;&#10;Description automatically generated">
            <a:extLst>
              <a:ext uri="{FF2B5EF4-FFF2-40B4-BE49-F238E27FC236}">
                <a16:creationId xmlns:a16="http://schemas.microsoft.com/office/drawing/2014/main" id="{DB0F35C1-9F19-5E68-7DCD-B62550512DE7}"/>
              </a:ext>
            </a:extLst>
          </p:cNvPr>
          <p:cNvPicPr>
            <a:picLocks noChangeAspect="1"/>
          </p:cNvPicPr>
          <p:nvPr/>
        </p:nvPicPr>
        <p:blipFill>
          <a:blip r:embed="rId8"/>
          <a:stretch>
            <a:fillRect/>
          </a:stretch>
        </p:blipFill>
        <p:spPr>
          <a:xfrm>
            <a:off x="637308" y="4062131"/>
            <a:ext cx="2852056" cy="2345813"/>
          </a:xfrm>
          <a:prstGeom prst="rect">
            <a:avLst/>
          </a:prstGeom>
        </p:spPr>
      </p:pic>
      <p:sp>
        <p:nvSpPr>
          <p:cNvPr id="32" name="Rectangle 31">
            <a:extLst>
              <a:ext uri="{FF2B5EF4-FFF2-40B4-BE49-F238E27FC236}">
                <a16:creationId xmlns:a16="http://schemas.microsoft.com/office/drawing/2014/main" id="{E7DDC841-7EFC-16E8-32D2-396B2CC3703D}"/>
              </a:ext>
            </a:extLst>
          </p:cNvPr>
          <p:cNvSpPr/>
          <p:nvPr/>
        </p:nvSpPr>
        <p:spPr>
          <a:xfrm>
            <a:off x="633100" y="4060288"/>
            <a:ext cx="2863519" cy="2350984"/>
          </a:xfrm>
          <a:prstGeom prst="rect">
            <a:avLst/>
          </a:prstGeom>
          <a:solidFill>
            <a:srgbClr val="445853">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FFFFFF"/>
                </a:solidFill>
                <a:latin typeface="Century Gothic"/>
              </a:rPr>
              <a:t>Analyze data trends and validate results using error analysis</a:t>
            </a:r>
            <a:endParaRPr lang="en-US">
              <a:solidFill>
                <a:srgbClr val="FFFFFF"/>
              </a:solidFill>
              <a:ea typeface="+mn-lt"/>
              <a:cs typeface="+mn-lt"/>
            </a:endParaRPr>
          </a:p>
        </p:txBody>
      </p:sp>
      <p:sp>
        <p:nvSpPr>
          <p:cNvPr id="6" name="Rectangle 5">
            <a:extLst>
              <a:ext uri="{FF2B5EF4-FFF2-40B4-BE49-F238E27FC236}">
                <a16:creationId xmlns:a16="http://schemas.microsoft.com/office/drawing/2014/main" id="{9832C3FB-F3B3-AB52-705A-CF1093A3EE82}"/>
              </a:ext>
            </a:extLst>
          </p:cNvPr>
          <p:cNvSpPr/>
          <p:nvPr/>
        </p:nvSpPr>
        <p:spPr>
          <a:xfrm>
            <a:off x="4710295" y="4060288"/>
            <a:ext cx="2863519" cy="2350984"/>
          </a:xfrm>
          <a:prstGeom prst="rect">
            <a:avLst/>
          </a:prstGeom>
          <a:solidFill>
            <a:srgbClr val="45595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Produce a time series of land use and NDVI changes </a:t>
            </a:r>
            <a:endParaRPr lang="en-US">
              <a:solidFill>
                <a:schemeClr val="bg1"/>
              </a:solidFill>
              <a:ea typeface="+mn-lt"/>
              <a:cs typeface="+mn-lt"/>
            </a:endParaRPr>
          </a:p>
        </p:txBody>
      </p:sp>
      <p:sp>
        <p:nvSpPr>
          <p:cNvPr id="9" name="Rectangle 8">
            <a:extLst>
              <a:ext uri="{FF2B5EF4-FFF2-40B4-BE49-F238E27FC236}">
                <a16:creationId xmlns:a16="http://schemas.microsoft.com/office/drawing/2014/main" id="{7A0A510D-E137-3D76-F68D-3A86C0D8755C}"/>
              </a:ext>
            </a:extLst>
          </p:cNvPr>
          <p:cNvSpPr/>
          <p:nvPr/>
        </p:nvSpPr>
        <p:spPr>
          <a:xfrm>
            <a:off x="8817180" y="1101353"/>
            <a:ext cx="2856464" cy="2300038"/>
          </a:xfrm>
          <a:prstGeom prst="rect">
            <a:avLst/>
          </a:prstGeom>
          <a:solidFill>
            <a:srgbClr val="62946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Create training points and train a supervised </a:t>
            </a:r>
            <a:endParaRPr lang="en-US" b="1">
              <a:solidFill>
                <a:schemeClr val="bg1"/>
              </a:solidFill>
              <a:ea typeface="+mn-lt"/>
              <a:cs typeface="+mn-lt"/>
            </a:endParaRPr>
          </a:p>
          <a:p>
            <a:pPr algn="ctr"/>
            <a:r>
              <a:rPr lang="en-US" b="1">
                <a:solidFill>
                  <a:schemeClr val="bg1"/>
                </a:solidFill>
                <a:latin typeface="Century Gothic"/>
              </a:rPr>
              <a:t>classifier</a:t>
            </a:r>
            <a:endParaRPr lang="en-US" b="1">
              <a:solidFill>
                <a:schemeClr val="bg1"/>
              </a:solidFill>
            </a:endParaRPr>
          </a:p>
        </p:txBody>
      </p:sp>
      <p:sp>
        <p:nvSpPr>
          <p:cNvPr id="11" name="Rectangle 10">
            <a:extLst>
              <a:ext uri="{FF2B5EF4-FFF2-40B4-BE49-F238E27FC236}">
                <a16:creationId xmlns:a16="http://schemas.microsoft.com/office/drawing/2014/main" id="{7422E318-C43D-0691-4ED9-54833D1E279B}"/>
              </a:ext>
            </a:extLst>
          </p:cNvPr>
          <p:cNvSpPr/>
          <p:nvPr/>
        </p:nvSpPr>
        <p:spPr>
          <a:xfrm>
            <a:off x="8819061" y="4730094"/>
            <a:ext cx="2863519" cy="1015134"/>
          </a:xfrm>
          <a:prstGeom prst="rect">
            <a:avLst/>
          </a:prstGeom>
          <a:solidFill>
            <a:srgbClr val="6294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Apply the classifier to produce a land use map</a:t>
            </a:r>
            <a:endParaRPr lang="en-US">
              <a:solidFill>
                <a:schemeClr val="bg1"/>
              </a:solidFill>
              <a:ea typeface="+mn-lt"/>
              <a:cs typeface="+mn-lt"/>
            </a:endParaRPr>
          </a:p>
        </p:txBody>
      </p:sp>
      <p:sp>
        <p:nvSpPr>
          <p:cNvPr id="28" name="Rectangle 27">
            <a:extLst>
              <a:ext uri="{FF2B5EF4-FFF2-40B4-BE49-F238E27FC236}">
                <a16:creationId xmlns:a16="http://schemas.microsoft.com/office/drawing/2014/main" id="{9A87CBD1-2941-79D9-D9C6-072DF18F5EEF}"/>
              </a:ext>
            </a:extLst>
          </p:cNvPr>
          <p:cNvSpPr/>
          <p:nvPr/>
        </p:nvSpPr>
        <p:spPr>
          <a:xfrm>
            <a:off x="8817179" y="4060288"/>
            <a:ext cx="2863519" cy="23509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bg1"/>
              </a:solidFill>
              <a:latin typeface="Century Gothic"/>
              <a:ea typeface="+mn-lt"/>
              <a:cs typeface="+mn-lt"/>
            </a:endParaRPr>
          </a:p>
        </p:txBody>
      </p:sp>
    </p:spTree>
    <p:extLst>
      <p:ext uri="{BB962C8B-B14F-4D97-AF65-F5344CB8AC3E}">
        <p14:creationId xmlns:p14="http://schemas.microsoft.com/office/powerpoint/2010/main" val="985984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1" descr="Chart, bar chart&#10;&#10;Description automatically generated">
            <a:extLst>
              <a:ext uri="{FF2B5EF4-FFF2-40B4-BE49-F238E27FC236}">
                <a16:creationId xmlns:a16="http://schemas.microsoft.com/office/drawing/2014/main" id="{45971DC9-1557-69F8-0993-EFF1BBCF9FEC}"/>
              </a:ext>
            </a:extLst>
          </p:cNvPr>
          <p:cNvPicPr>
            <a:picLocks noChangeAspect="1"/>
          </p:cNvPicPr>
          <p:nvPr/>
        </p:nvPicPr>
        <p:blipFill>
          <a:blip r:embed="rId3"/>
          <a:stretch>
            <a:fillRect/>
          </a:stretch>
        </p:blipFill>
        <p:spPr>
          <a:xfrm>
            <a:off x="4714504" y="4058541"/>
            <a:ext cx="2852057" cy="2352996"/>
          </a:xfrm>
          <a:prstGeom prst="rect">
            <a:avLst/>
          </a:prstGeom>
        </p:spPr>
      </p:pic>
      <p:pic>
        <p:nvPicPr>
          <p:cNvPr id="8" name="Picture 7">
            <a:extLst>
              <a:ext uri="{FF2B5EF4-FFF2-40B4-BE49-F238E27FC236}">
                <a16:creationId xmlns:a16="http://schemas.microsoft.com/office/drawing/2014/main" id="{AA3781EF-0E0C-F7FE-7857-87CA78480551}"/>
              </a:ext>
            </a:extLst>
          </p:cNvPr>
          <p:cNvPicPr>
            <a:picLocks noChangeAspect="1"/>
          </p:cNvPicPr>
          <p:nvPr/>
        </p:nvPicPr>
        <p:blipFill>
          <a:blip r:embed="rId4"/>
          <a:stretch>
            <a:fillRect/>
          </a:stretch>
        </p:blipFill>
        <p:spPr>
          <a:xfrm>
            <a:off x="8819744" y="1099682"/>
            <a:ext cx="2854819" cy="2290660"/>
          </a:xfrm>
          <a:prstGeom prst="rect">
            <a:avLst/>
          </a:prstGeom>
        </p:spPr>
      </p:pic>
      <p:sp>
        <p:nvSpPr>
          <p:cNvPr id="19" name="Title 1">
            <a:extLst>
              <a:ext uri="{FF2B5EF4-FFF2-40B4-BE49-F238E27FC236}">
                <a16:creationId xmlns:a16="http://schemas.microsoft.com/office/drawing/2014/main" id="{72A4A180-03F6-4B2B-B2D4-81C364C63F56}"/>
              </a:ext>
            </a:extLst>
          </p:cNvPr>
          <p:cNvSpPr txBox="1">
            <a:spLocks/>
          </p:cNvSpPr>
          <p:nvPr/>
        </p:nvSpPr>
        <p:spPr>
          <a:xfrm>
            <a:off x="1056243" y="263951"/>
            <a:ext cx="10069857" cy="6146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629460"/>
                </a:solidFill>
                <a:latin typeface="Century Gothic"/>
                <a:ea typeface="+mj-lt"/>
                <a:cs typeface="+mj-lt"/>
              </a:rPr>
              <a:t>Methodology: Land Use Classification</a:t>
            </a:r>
            <a:endParaRPr lang="en-US">
              <a:solidFill>
                <a:srgbClr val="629460"/>
              </a:solidFill>
            </a:endParaRPr>
          </a:p>
        </p:txBody>
      </p:sp>
      <p:sp>
        <p:nvSpPr>
          <p:cNvPr id="4" name="Arrow: Right 3">
            <a:extLst>
              <a:ext uri="{FF2B5EF4-FFF2-40B4-BE49-F238E27FC236}">
                <a16:creationId xmlns:a16="http://schemas.microsoft.com/office/drawing/2014/main" id="{89D80F2E-68D5-DEEA-3C77-B138BBE86B60}"/>
              </a:ext>
            </a:extLst>
          </p:cNvPr>
          <p:cNvSpPr/>
          <p:nvPr/>
        </p:nvSpPr>
        <p:spPr>
          <a:xfrm rot="10800000">
            <a:off x="3762799" y="4994528"/>
            <a:ext cx="646092"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FC4A062A-877F-2F72-3FB9-28E69041D543}"/>
              </a:ext>
            </a:extLst>
          </p:cNvPr>
          <p:cNvSpPr/>
          <p:nvPr/>
        </p:nvSpPr>
        <p:spPr>
          <a:xfrm rot="10800000">
            <a:off x="7703622" y="4959534"/>
            <a:ext cx="646092"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832827A7-7ED3-6035-6243-F15259C9E886}"/>
              </a:ext>
            </a:extLst>
          </p:cNvPr>
          <p:cNvSpPr/>
          <p:nvPr/>
        </p:nvSpPr>
        <p:spPr>
          <a:xfrm rot="5400000">
            <a:off x="10044851" y="3573158"/>
            <a:ext cx="378898"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D3820794-DD9A-E0DF-062F-5745EE09805E}"/>
              </a:ext>
            </a:extLst>
          </p:cNvPr>
          <p:cNvSpPr/>
          <p:nvPr/>
        </p:nvSpPr>
        <p:spPr>
          <a:xfrm>
            <a:off x="7797818" y="2244486"/>
            <a:ext cx="646092"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Arrow: Right 24">
            <a:extLst>
              <a:ext uri="{FF2B5EF4-FFF2-40B4-BE49-F238E27FC236}">
                <a16:creationId xmlns:a16="http://schemas.microsoft.com/office/drawing/2014/main" id="{62F4C766-D2CC-C53D-E750-B8BCAC0D537E}"/>
              </a:ext>
            </a:extLst>
          </p:cNvPr>
          <p:cNvSpPr/>
          <p:nvPr/>
        </p:nvSpPr>
        <p:spPr>
          <a:xfrm>
            <a:off x="3710700" y="2261268"/>
            <a:ext cx="646092"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a:extLst>
              <a:ext uri="{FF2B5EF4-FFF2-40B4-BE49-F238E27FC236}">
                <a16:creationId xmlns:a16="http://schemas.microsoft.com/office/drawing/2014/main" id="{4209D590-86C9-22A1-834C-6A97B260A812}"/>
              </a:ext>
            </a:extLst>
          </p:cNvPr>
          <p:cNvPicPr>
            <a:picLocks noChangeAspect="1"/>
          </p:cNvPicPr>
          <p:nvPr/>
        </p:nvPicPr>
        <p:blipFill rotWithShape="1">
          <a:blip r:embed="rId5"/>
          <a:srcRect l="1804" t="3666" r="3308" b="1509"/>
          <a:stretch/>
        </p:blipFill>
        <p:spPr>
          <a:xfrm>
            <a:off x="633998" y="1096405"/>
            <a:ext cx="2788272" cy="2312645"/>
          </a:xfrm>
          <a:prstGeom prst="rect">
            <a:avLst/>
          </a:prstGeom>
        </p:spPr>
      </p:pic>
      <p:pic>
        <p:nvPicPr>
          <p:cNvPr id="16" name="Picture 15">
            <a:extLst>
              <a:ext uri="{FF2B5EF4-FFF2-40B4-BE49-F238E27FC236}">
                <a16:creationId xmlns:a16="http://schemas.microsoft.com/office/drawing/2014/main" id="{D94C0636-7BEB-5F08-EE19-64D9FD61882A}"/>
              </a:ext>
            </a:extLst>
          </p:cNvPr>
          <p:cNvPicPr>
            <a:picLocks noChangeAspect="1"/>
          </p:cNvPicPr>
          <p:nvPr/>
        </p:nvPicPr>
        <p:blipFill rotWithShape="1">
          <a:blip r:embed="rId6"/>
          <a:srcRect l="1988" t="3423" r="3579" b="1877"/>
          <a:stretch/>
        </p:blipFill>
        <p:spPr>
          <a:xfrm>
            <a:off x="4706348" y="1099941"/>
            <a:ext cx="2793594" cy="2299508"/>
          </a:xfrm>
          <a:prstGeom prst="rect">
            <a:avLst/>
          </a:prstGeom>
          <a:ln>
            <a:noFill/>
          </a:ln>
        </p:spPr>
      </p:pic>
      <p:pic>
        <p:nvPicPr>
          <p:cNvPr id="17" name="Picture 16">
            <a:extLst>
              <a:ext uri="{FF2B5EF4-FFF2-40B4-BE49-F238E27FC236}">
                <a16:creationId xmlns:a16="http://schemas.microsoft.com/office/drawing/2014/main" id="{24207CB0-5BFA-9129-3BFF-2009B7025369}"/>
              </a:ext>
            </a:extLst>
          </p:cNvPr>
          <p:cNvPicPr>
            <a:picLocks noChangeAspect="1"/>
          </p:cNvPicPr>
          <p:nvPr/>
        </p:nvPicPr>
        <p:blipFill rotWithShape="1">
          <a:blip r:embed="rId7"/>
          <a:srcRect l="2730" t="3354" r="3758" b="2096"/>
          <a:stretch/>
        </p:blipFill>
        <p:spPr>
          <a:xfrm>
            <a:off x="8805443" y="4060511"/>
            <a:ext cx="2863147" cy="2354985"/>
          </a:xfrm>
          <a:prstGeom prst="rect">
            <a:avLst/>
          </a:prstGeom>
        </p:spPr>
      </p:pic>
      <p:sp>
        <p:nvSpPr>
          <p:cNvPr id="23" name="Rectangle 22">
            <a:extLst>
              <a:ext uri="{FF2B5EF4-FFF2-40B4-BE49-F238E27FC236}">
                <a16:creationId xmlns:a16="http://schemas.microsoft.com/office/drawing/2014/main" id="{7C07AF7C-1AFD-2233-B030-84824F51D1C5}"/>
              </a:ext>
            </a:extLst>
          </p:cNvPr>
          <p:cNvSpPr/>
          <p:nvPr/>
        </p:nvSpPr>
        <p:spPr>
          <a:xfrm>
            <a:off x="4712182" y="1101118"/>
            <a:ext cx="2789064" cy="2307239"/>
          </a:xfrm>
          <a:prstGeom prst="rect">
            <a:avLst/>
          </a:prstGeom>
          <a:solidFill>
            <a:srgbClr val="62946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entury Gothic"/>
              </a:rPr>
              <a:t>Create cloud-free composites</a:t>
            </a:r>
            <a:endParaRPr lang="en-US">
              <a:solidFill>
                <a:schemeClr val="bg1"/>
              </a:solidFill>
              <a:ea typeface="+mn-lt"/>
              <a:cs typeface="+mn-lt"/>
            </a:endParaRPr>
          </a:p>
        </p:txBody>
      </p:sp>
      <p:sp>
        <p:nvSpPr>
          <p:cNvPr id="26" name="Rectangle 25">
            <a:extLst>
              <a:ext uri="{FF2B5EF4-FFF2-40B4-BE49-F238E27FC236}">
                <a16:creationId xmlns:a16="http://schemas.microsoft.com/office/drawing/2014/main" id="{A3E60AF8-BF54-E1D7-E7EF-93638D0B392F}"/>
              </a:ext>
            </a:extLst>
          </p:cNvPr>
          <p:cNvSpPr/>
          <p:nvPr/>
        </p:nvSpPr>
        <p:spPr>
          <a:xfrm>
            <a:off x="8817180" y="1101353"/>
            <a:ext cx="2863519" cy="2271816"/>
          </a:xfrm>
          <a:prstGeom prst="rect">
            <a:avLst/>
          </a:prstGeom>
          <a:solidFill>
            <a:srgbClr val="62946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Create training points and train a supervised </a:t>
            </a:r>
            <a:endParaRPr lang="en-US">
              <a:solidFill>
                <a:schemeClr val="bg1"/>
              </a:solidFill>
              <a:ea typeface="+mn-lt"/>
              <a:cs typeface="+mn-lt"/>
            </a:endParaRPr>
          </a:p>
          <a:p>
            <a:pPr algn="ctr"/>
            <a:r>
              <a:rPr lang="en-US" b="1">
                <a:solidFill>
                  <a:schemeClr val="bg1"/>
                </a:solidFill>
                <a:latin typeface="Century Gothic"/>
              </a:rPr>
              <a:t>classifier</a:t>
            </a:r>
            <a:endParaRPr lang="en-US">
              <a:solidFill>
                <a:schemeClr val="bg1"/>
              </a:solidFill>
            </a:endParaRPr>
          </a:p>
        </p:txBody>
      </p:sp>
      <p:sp>
        <p:nvSpPr>
          <p:cNvPr id="27" name="Rectangle 26">
            <a:extLst>
              <a:ext uri="{FF2B5EF4-FFF2-40B4-BE49-F238E27FC236}">
                <a16:creationId xmlns:a16="http://schemas.microsoft.com/office/drawing/2014/main" id="{24CC3773-7BA9-01FD-49AC-D47F78F38007}"/>
              </a:ext>
            </a:extLst>
          </p:cNvPr>
          <p:cNvSpPr/>
          <p:nvPr/>
        </p:nvSpPr>
        <p:spPr>
          <a:xfrm>
            <a:off x="634986" y="1098053"/>
            <a:ext cx="2783881" cy="2312814"/>
          </a:xfrm>
          <a:prstGeom prst="rect">
            <a:avLst/>
          </a:prstGeom>
          <a:solidFill>
            <a:srgbClr val="629460">
              <a:alpha val="3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Obtain imagery of the region</a:t>
            </a:r>
            <a:endParaRPr lang="en-US">
              <a:solidFill>
                <a:schemeClr val="bg1"/>
              </a:solidFill>
            </a:endParaRPr>
          </a:p>
        </p:txBody>
      </p:sp>
      <p:sp>
        <p:nvSpPr>
          <p:cNvPr id="28" name="Rectangle 27">
            <a:extLst>
              <a:ext uri="{FF2B5EF4-FFF2-40B4-BE49-F238E27FC236}">
                <a16:creationId xmlns:a16="http://schemas.microsoft.com/office/drawing/2014/main" id="{9A87CBD1-2941-79D9-D9C6-072DF18F5EEF}"/>
              </a:ext>
            </a:extLst>
          </p:cNvPr>
          <p:cNvSpPr/>
          <p:nvPr/>
        </p:nvSpPr>
        <p:spPr>
          <a:xfrm>
            <a:off x="8817179" y="4060288"/>
            <a:ext cx="2863519" cy="2350984"/>
          </a:xfrm>
          <a:prstGeom prst="rect">
            <a:avLst/>
          </a:prstGeom>
          <a:solidFill>
            <a:srgbClr val="62946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Apply the classifier to produce a land use map</a:t>
            </a:r>
            <a:endParaRPr lang="en-US">
              <a:solidFill>
                <a:schemeClr val="bg1"/>
              </a:solidFill>
              <a:ea typeface="+mn-lt"/>
              <a:cs typeface="+mn-lt"/>
            </a:endParaRPr>
          </a:p>
        </p:txBody>
      </p:sp>
      <p:pic>
        <p:nvPicPr>
          <p:cNvPr id="29" name="Picture 29" descr="Chart, line chart&#10;&#10;Description automatically generated">
            <a:extLst>
              <a:ext uri="{FF2B5EF4-FFF2-40B4-BE49-F238E27FC236}">
                <a16:creationId xmlns:a16="http://schemas.microsoft.com/office/drawing/2014/main" id="{DB0F35C1-9F19-5E68-7DCD-B62550512DE7}"/>
              </a:ext>
            </a:extLst>
          </p:cNvPr>
          <p:cNvPicPr>
            <a:picLocks noChangeAspect="1"/>
          </p:cNvPicPr>
          <p:nvPr/>
        </p:nvPicPr>
        <p:blipFill>
          <a:blip r:embed="rId8"/>
          <a:stretch>
            <a:fillRect/>
          </a:stretch>
        </p:blipFill>
        <p:spPr>
          <a:xfrm>
            <a:off x="637308" y="4062131"/>
            <a:ext cx="2852056" cy="2345813"/>
          </a:xfrm>
          <a:prstGeom prst="rect">
            <a:avLst/>
          </a:prstGeom>
        </p:spPr>
      </p:pic>
      <p:sp>
        <p:nvSpPr>
          <p:cNvPr id="32" name="Rectangle 31">
            <a:extLst>
              <a:ext uri="{FF2B5EF4-FFF2-40B4-BE49-F238E27FC236}">
                <a16:creationId xmlns:a16="http://schemas.microsoft.com/office/drawing/2014/main" id="{E7DDC841-7EFC-16E8-32D2-396B2CC3703D}"/>
              </a:ext>
            </a:extLst>
          </p:cNvPr>
          <p:cNvSpPr/>
          <p:nvPr/>
        </p:nvSpPr>
        <p:spPr>
          <a:xfrm>
            <a:off x="633100" y="4060288"/>
            <a:ext cx="2863519" cy="2350984"/>
          </a:xfrm>
          <a:prstGeom prst="rect">
            <a:avLst/>
          </a:prstGeom>
          <a:solidFill>
            <a:srgbClr val="445853">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FFFFFF"/>
                </a:solidFill>
                <a:latin typeface="Century Gothic"/>
              </a:rPr>
              <a:t>Analyze data trends and validate results using error analysis</a:t>
            </a:r>
            <a:endParaRPr lang="en-US">
              <a:solidFill>
                <a:srgbClr val="FFFFFF"/>
              </a:solidFill>
              <a:ea typeface="+mn-lt"/>
              <a:cs typeface="+mn-lt"/>
            </a:endParaRPr>
          </a:p>
        </p:txBody>
      </p:sp>
      <p:sp>
        <p:nvSpPr>
          <p:cNvPr id="7" name="Rectangle 6">
            <a:extLst>
              <a:ext uri="{FF2B5EF4-FFF2-40B4-BE49-F238E27FC236}">
                <a16:creationId xmlns:a16="http://schemas.microsoft.com/office/drawing/2014/main" id="{62BF98F2-B181-984F-DE34-0FF6EE16525E}"/>
              </a:ext>
            </a:extLst>
          </p:cNvPr>
          <p:cNvSpPr/>
          <p:nvPr/>
        </p:nvSpPr>
        <p:spPr>
          <a:xfrm>
            <a:off x="4721584" y="4720687"/>
            <a:ext cx="2854112" cy="1043356"/>
          </a:xfrm>
          <a:prstGeom prst="rect">
            <a:avLst/>
          </a:prstGeom>
          <a:solidFill>
            <a:srgbClr val="577F5C">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Produce a time series of land use and NDVI changes </a:t>
            </a:r>
            <a:endParaRPr lang="en-US">
              <a:solidFill>
                <a:schemeClr val="bg1"/>
              </a:solidFill>
              <a:ea typeface="+mn-lt"/>
              <a:cs typeface="+mn-lt"/>
            </a:endParaRPr>
          </a:p>
        </p:txBody>
      </p:sp>
      <p:sp>
        <p:nvSpPr>
          <p:cNvPr id="30" name="Rectangle 29">
            <a:extLst>
              <a:ext uri="{FF2B5EF4-FFF2-40B4-BE49-F238E27FC236}">
                <a16:creationId xmlns:a16="http://schemas.microsoft.com/office/drawing/2014/main" id="{3819447E-1CFF-B6F7-069F-AA55A13D0B46}"/>
              </a:ext>
            </a:extLst>
          </p:cNvPr>
          <p:cNvSpPr/>
          <p:nvPr/>
        </p:nvSpPr>
        <p:spPr>
          <a:xfrm>
            <a:off x="4710295" y="4060288"/>
            <a:ext cx="2863519" cy="23509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chemeClr val="bg1"/>
              </a:solidFill>
              <a:ea typeface="+mn-lt"/>
              <a:cs typeface="+mn-lt"/>
            </a:endParaRPr>
          </a:p>
        </p:txBody>
      </p:sp>
    </p:spTree>
    <p:extLst>
      <p:ext uri="{BB962C8B-B14F-4D97-AF65-F5344CB8AC3E}">
        <p14:creationId xmlns:p14="http://schemas.microsoft.com/office/powerpoint/2010/main" val="3711498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1" descr="Chart, bar chart&#10;&#10;Description automatically generated">
            <a:extLst>
              <a:ext uri="{FF2B5EF4-FFF2-40B4-BE49-F238E27FC236}">
                <a16:creationId xmlns:a16="http://schemas.microsoft.com/office/drawing/2014/main" id="{45971DC9-1557-69F8-0993-EFF1BBCF9FEC}"/>
              </a:ext>
            </a:extLst>
          </p:cNvPr>
          <p:cNvPicPr>
            <a:picLocks noChangeAspect="1"/>
          </p:cNvPicPr>
          <p:nvPr/>
        </p:nvPicPr>
        <p:blipFill>
          <a:blip r:embed="rId3"/>
          <a:stretch>
            <a:fillRect/>
          </a:stretch>
        </p:blipFill>
        <p:spPr>
          <a:xfrm>
            <a:off x="4714504" y="4058541"/>
            <a:ext cx="2852057" cy="2352996"/>
          </a:xfrm>
          <a:prstGeom prst="rect">
            <a:avLst/>
          </a:prstGeom>
        </p:spPr>
      </p:pic>
      <p:pic>
        <p:nvPicPr>
          <p:cNvPr id="8" name="Picture 7">
            <a:extLst>
              <a:ext uri="{FF2B5EF4-FFF2-40B4-BE49-F238E27FC236}">
                <a16:creationId xmlns:a16="http://schemas.microsoft.com/office/drawing/2014/main" id="{AA3781EF-0E0C-F7FE-7857-87CA78480551}"/>
              </a:ext>
            </a:extLst>
          </p:cNvPr>
          <p:cNvPicPr>
            <a:picLocks noChangeAspect="1"/>
          </p:cNvPicPr>
          <p:nvPr/>
        </p:nvPicPr>
        <p:blipFill>
          <a:blip r:embed="rId4"/>
          <a:stretch>
            <a:fillRect/>
          </a:stretch>
        </p:blipFill>
        <p:spPr>
          <a:xfrm>
            <a:off x="8819744" y="1099682"/>
            <a:ext cx="2854819" cy="2290660"/>
          </a:xfrm>
          <a:prstGeom prst="rect">
            <a:avLst/>
          </a:prstGeom>
        </p:spPr>
      </p:pic>
      <p:sp>
        <p:nvSpPr>
          <p:cNvPr id="19" name="Title 1">
            <a:extLst>
              <a:ext uri="{FF2B5EF4-FFF2-40B4-BE49-F238E27FC236}">
                <a16:creationId xmlns:a16="http://schemas.microsoft.com/office/drawing/2014/main" id="{72A4A180-03F6-4B2B-B2D4-81C364C63F56}"/>
              </a:ext>
            </a:extLst>
          </p:cNvPr>
          <p:cNvSpPr txBox="1">
            <a:spLocks/>
          </p:cNvSpPr>
          <p:nvPr/>
        </p:nvSpPr>
        <p:spPr>
          <a:xfrm>
            <a:off x="1056243" y="263951"/>
            <a:ext cx="10069857" cy="6146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629460"/>
                </a:solidFill>
                <a:latin typeface="Century Gothic"/>
                <a:ea typeface="+mj-lt"/>
                <a:cs typeface="+mj-lt"/>
              </a:rPr>
              <a:t>Methodology: Land Use Classification</a:t>
            </a:r>
            <a:endParaRPr lang="en-US">
              <a:solidFill>
                <a:srgbClr val="629460"/>
              </a:solidFill>
            </a:endParaRPr>
          </a:p>
        </p:txBody>
      </p:sp>
      <p:sp>
        <p:nvSpPr>
          <p:cNvPr id="4" name="Arrow: Right 3">
            <a:extLst>
              <a:ext uri="{FF2B5EF4-FFF2-40B4-BE49-F238E27FC236}">
                <a16:creationId xmlns:a16="http://schemas.microsoft.com/office/drawing/2014/main" id="{89D80F2E-68D5-DEEA-3C77-B138BBE86B60}"/>
              </a:ext>
            </a:extLst>
          </p:cNvPr>
          <p:cNvSpPr/>
          <p:nvPr/>
        </p:nvSpPr>
        <p:spPr>
          <a:xfrm rot="10800000">
            <a:off x="3762799" y="4994528"/>
            <a:ext cx="646092"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FC4A062A-877F-2F72-3FB9-28E69041D543}"/>
              </a:ext>
            </a:extLst>
          </p:cNvPr>
          <p:cNvSpPr/>
          <p:nvPr/>
        </p:nvSpPr>
        <p:spPr>
          <a:xfrm rot="10800000">
            <a:off x="7703622" y="4959534"/>
            <a:ext cx="646092"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832827A7-7ED3-6035-6243-F15259C9E886}"/>
              </a:ext>
            </a:extLst>
          </p:cNvPr>
          <p:cNvSpPr/>
          <p:nvPr/>
        </p:nvSpPr>
        <p:spPr>
          <a:xfrm rot="5400000">
            <a:off x="10044851" y="3573158"/>
            <a:ext cx="378898"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D3820794-DD9A-E0DF-062F-5745EE09805E}"/>
              </a:ext>
            </a:extLst>
          </p:cNvPr>
          <p:cNvSpPr/>
          <p:nvPr/>
        </p:nvSpPr>
        <p:spPr>
          <a:xfrm>
            <a:off x="7797818" y="2244486"/>
            <a:ext cx="646092"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Arrow: Right 24">
            <a:extLst>
              <a:ext uri="{FF2B5EF4-FFF2-40B4-BE49-F238E27FC236}">
                <a16:creationId xmlns:a16="http://schemas.microsoft.com/office/drawing/2014/main" id="{62F4C766-D2CC-C53D-E750-B8BCAC0D537E}"/>
              </a:ext>
            </a:extLst>
          </p:cNvPr>
          <p:cNvSpPr/>
          <p:nvPr/>
        </p:nvSpPr>
        <p:spPr>
          <a:xfrm>
            <a:off x="3710700" y="2261268"/>
            <a:ext cx="646092"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a:extLst>
              <a:ext uri="{FF2B5EF4-FFF2-40B4-BE49-F238E27FC236}">
                <a16:creationId xmlns:a16="http://schemas.microsoft.com/office/drawing/2014/main" id="{4209D590-86C9-22A1-834C-6A97B260A812}"/>
              </a:ext>
            </a:extLst>
          </p:cNvPr>
          <p:cNvPicPr>
            <a:picLocks noChangeAspect="1"/>
          </p:cNvPicPr>
          <p:nvPr/>
        </p:nvPicPr>
        <p:blipFill rotWithShape="1">
          <a:blip r:embed="rId5"/>
          <a:srcRect l="1804" t="3666" r="3308" b="1509"/>
          <a:stretch/>
        </p:blipFill>
        <p:spPr>
          <a:xfrm>
            <a:off x="633998" y="1096405"/>
            <a:ext cx="2788272" cy="2312645"/>
          </a:xfrm>
          <a:prstGeom prst="rect">
            <a:avLst/>
          </a:prstGeom>
        </p:spPr>
      </p:pic>
      <p:pic>
        <p:nvPicPr>
          <p:cNvPr id="16" name="Picture 15">
            <a:extLst>
              <a:ext uri="{FF2B5EF4-FFF2-40B4-BE49-F238E27FC236}">
                <a16:creationId xmlns:a16="http://schemas.microsoft.com/office/drawing/2014/main" id="{D94C0636-7BEB-5F08-EE19-64D9FD61882A}"/>
              </a:ext>
            </a:extLst>
          </p:cNvPr>
          <p:cNvPicPr>
            <a:picLocks noChangeAspect="1"/>
          </p:cNvPicPr>
          <p:nvPr/>
        </p:nvPicPr>
        <p:blipFill rotWithShape="1">
          <a:blip r:embed="rId6"/>
          <a:srcRect l="1988" t="3423" r="3579" b="1877"/>
          <a:stretch/>
        </p:blipFill>
        <p:spPr>
          <a:xfrm>
            <a:off x="4706348" y="1099941"/>
            <a:ext cx="2793594" cy="2299508"/>
          </a:xfrm>
          <a:prstGeom prst="rect">
            <a:avLst/>
          </a:prstGeom>
          <a:ln>
            <a:noFill/>
          </a:ln>
        </p:spPr>
      </p:pic>
      <p:pic>
        <p:nvPicPr>
          <p:cNvPr id="17" name="Picture 16">
            <a:extLst>
              <a:ext uri="{FF2B5EF4-FFF2-40B4-BE49-F238E27FC236}">
                <a16:creationId xmlns:a16="http://schemas.microsoft.com/office/drawing/2014/main" id="{24207CB0-5BFA-9129-3BFF-2009B7025369}"/>
              </a:ext>
            </a:extLst>
          </p:cNvPr>
          <p:cNvPicPr>
            <a:picLocks noChangeAspect="1"/>
          </p:cNvPicPr>
          <p:nvPr/>
        </p:nvPicPr>
        <p:blipFill rotWithShape="1">
          <a:blip r:embed="rId7"/>
          <a:srcRect l="2730" t="3354" r="3758" b="2096"/>
          <a:stretch/>
        </p:blipFill>
        <p:spPr>
          <a:xfrm>
            <a:off x="8805443" y="4060511"/>
            <a:ext cx="2863147" cy="2354985"/>
          </a:xfrm>
          <a:prstGeom prst="rect">
            <a:avLst/>
          </a:prstGeom>
        </p:spPr>
      </p:pic>
      <p:sp>
        <p:nvSpPr>
          <p:cNvPr id="23" name="Rectangle 22">
            <a:extLst>
              <a:ext uri="{FF2B5EF4-FFF2-40B4-BE49-F238E27FC236}">
                <a16:creationId xmlns:a16="http://schemas.microsoft.com/office/drawing/2014/main" id="{7C07AF7C-1AFD-2233-B030-84824F51D1C5}"/>
              </a:ext>
            </a:extLst>
          </p:cNvPr>
          <p:cNvSpPr/>
          <p:nvPr/>
        </p:nvSpPr>
        <p:spPr>
          <a:xfrm>
            <a:off x="4713567" y="1099733"/>
            <a:ext cx="2794247" cy="2314165"/>
          </a:xfrm>
          <a:prstGeom prst="rect">
            <a:avLst/>
          </a:prstGeom>
          <a:solidFill>
            <a:srgbClr val="62946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entury Gothic"/>
              </a:rPr>
              <a:t>Create cloud-free composites</a:t>
            </a:r>
            <a:endParaRPr lang="en-US">
              <a:solidFill>
                <a:schemeClr val="bg1"/>
              </a:solidFill>
              <a:ea typeface="+mn-lt"/>
              <a:cs typeface="+mn-lt"/>
            </a:endParaRPr>
          </a:p>
        </p:txBody>
      </p:sp>
      <p:sp>
        <p:nvSpPr>
          <p:cNvPr id="26" name="Rectangle 25">
            <a:extLst>
              <a:ext uri="{FF2B5EF4-FFF2-40B4-BE49-F238E27FC236}">
                <a16:creationId xmlns:a16="http://schemas.microsoft.com/office/drawing/2014/main" id="{A3E60AF8-BF54-E1D7-E7EF-93638D0B392F}"/>
              </a:ext>
            </a:extLst>
          </p:cNvPr>
          <p:cNvSpPr/>
          <p:nvPr/>
        </p:nvSpPr>
        <p:spPr>
          <a:xfrm>
            <a:off x="8817180" y="1101353"/>
            <a:ext cx="2863519" cy="2271816"/>
          </a:xfrm>
          <a:prstGeom prst="rect">
            <a:avLst/>
          </a:prstGeom>
          <a:solidFill>
            <a:srgbClr val="62946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Create training points and train a supervised </a:t>
            </a:r>
            <a:endParaRPr lang="en-US">
              <a:solidFill>
                <a:schemeClr val="bg1"/>
              </a:solidFill>
              <a:ea typeface="+mn-lt"/>
              <a:cs typeface="+mn-lt"/>
            </a:endParaRPr>
          </a:p>
          <a:p>
            <a:pPr algn="ctr"/>
            <a:r>
              <a:rPr lang="en-US" b="1">
                <a:solidFill>
                  <a:schemeClr val="bg1"/>
                </a:solidFill>
                <a:latin typeface="Century Gothic"/>
              </a:rPr>
              <a:t>classifier</a:t>
            </a:r>
            <a:endParaRPr lang="en-US">
              <a:solidFill>
                <a:schemeClr val="bg1"/>
              </a:solidFill>
            </a:endParaRPr>
          </a:p>
        </p:txBody>
      </p:sp>
      <p:sp>
        <p:nvSpPr>
          <p:cNvPr id="27" name="Rectangle 26">
            <a:extLst>
              <a:ext uri="{FF2B5EF4-FFF2-40B4-BE49-F238E27FC236}">
                <a16:creationId xmlns:a16="http://schemas.microsoft.com/office/drawing/2014/main" id="{24CC3773-7BA9-01FD-49AC-D47F78F38007}"/>
              </a:ext>
            </a:extLst>
          </p:cNvPr>
          <p:cNvSpPr/>
          <p:nvPr/>
        </p:nvSpPr>
        <p:spPr>
          <a:xfrm>
            <a:off x="629803" y="1098053"/>
            <a:ext cx="2794247" cy="2281712"/>
          </a:xfrm>
          <a:prstGeom prst="rect">
            <a:avLst/>
          </a:prstGeom>
          <a:solidFill>
            <a:srgbClr val="629460">
              <a:alpha val="3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Obtain imagery of the region</a:t>
            </a:r>
            <a:endParaRPr lang="en-US">
              <a:solidFill>
                <a:schemeClr val="bg1"/>
              </a:solidFill>
            </a:endParaRPr>
          </a:p>
        </p:txBody>
      </p:sp>
      <p:sp>
        <p:nvSpPr>
          <p:cNvPr id="28" name="Rectangle 27">
            <a:extLst>
              <a:ext uri="{FF2B5EF4-FFF2-40B4-BE49-F238E27FC236}">
                <a16:creationId xmlns:a16="http://schemas.microsoft.com/office/drawing/2014/main" id="{9A87CBD1-2941-79D9-D9C6-072DF18F5EEF}"/>
              </a:ext>
            </a:extLst>
          </p:cNvPr>
          <p:cNvSpPr/>
          <p:nvPr/>
        </p:nvSpPr>
        <p:spPr>
          <a:xfrm>
            <a:off x="8817179" y="4060288"/>
            <a:ext cx="2863519" cy="2350984"/>
          </a:xfrm>
          <a:prstGeom prst="rect">
            <a:avLst/>
          </a:prstGeom>
          <a:solidFill>
            <a:srgbClr val="62946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Apply the classifier to produce a land use map</a:t>
            </a:r>
            <a:endParaRPr lang="en-US">
              <a:solidFill>
                <a:schemeClr val="bg1"/>
              </a:solidFill>
              <a:ea typeface="+mn-lt"/>
              <a:cs typeface="+mn-lt"/>
            </a:endParaRPr>
          </a:p>
        </p:txBody>
      </p:sp>
      <p:pic>
        <p:nvPicPr>
          <p:cNvPr id="29" name="Picture 29" descr="Chart, line chart&#10;&#10;Description automatically generated">
            <a:extLst>
              <a:ext uri="{FF2B5EF4-FFF2-40B4-BE49-F238E27FC236}">
                <a16:creationId xmlns:a16="http://schemas.microsoft.com/office/drawing/2014/main" id="{DB0F35C1-9F19-5E68-7DCD-B62550512DE7}"/>
              </a:ext>
            </a:extLst>
          </p:cNvPr>
          <p:cNvPicPr>
            <a:picLocks noChangeAspect="1"/>
          </p:cNvPicPr>
          <p:nvPr/>
        </p:nvPicPr>
        <p:blipFill>
          <a:blip r:embed="rId8"/>
          <a:stretch>
            <a:fillRect/>
          </a:stretch>
        </p:blipFill>
        <p:spPr>
          <a:xfrm>
            <a:off x="637308" y="4062131"/>
            <a:ext cx="2852056" cy="2345813"/>
          </a:xfrm>
          <a:prstGeom prst="rect">
            <a:avLst/>
          </a:prstGeom>
        </p:spPr>
      </p:pic>
      <p:sp>
        <p:nvSpPr>
          <p:cNvPr id="10" name="Rectangle 9">
            <a:extLst>
              <a:ext uri="{FF2B5EF4-FFF2-40B4-BE49-F238E27FC236}">
                <a16:creationId xmlns:a16="http://schemas.microsoft.com/office/drawing/2014/main" id="{7BA9AB0C-094C-EF04-2CA5-59C5F7192814}"/>
              </a:ext>
            </a:extLst>
          </p:cNvPr>
          <p:cNvSpPr/>
          <p:nvPr/>
        </p:nvSpPr>
        <p:spPr>
          <a:xfrm>
            <a:off x="634981" y="4617206"/>
            <a:ext cx="2844705" cy="1240910"/>
          </a:xfrm>
          <a:prstGeom prst="rect">
            <a:avLst/>
          </a:prstGeom>
          <a:solidFill>
            <a:srgbClr val="577F5C">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FFFFFF"/>
                </a:solidFill>
                <a:latin typeface="Century Gothic"/>
              </a:rPr>
              <a:t>Analyze data trends and validate results using error analysis</a:t>
            </a:r>
            <a:endParaRPr lang="en-US">
              <a:solidFill>
                <a:srgbClr val="FFFFFF"/>
              </a:solidFill>
              <a:ea typeface="+mn-lt"/>
              <a:cs typeface="+mn-lt"/>
            </a:endParaRPr>
          </a:p>
        </p:txBody>
      </p:sp>
      <p:sp>
        <p:nvSpPr>
          <p:cNvPr id="5" name="Rectangle 4">
            <a:extLst>
              <a:ext uri="{FF2B5EF4-FFF2-40B4-BE49-F238E27FC236}">
                <a16:creationId xmlns:a16="http://schemas.microsoft.com/office/drawing/2014/main" id="{C8B138A3-C260-27C2-488C-48C3CF3F59F3}"/>
              </a:ext>
            </a:extLst>
          </p:cNvPr>
          <p:cNvSpPr/>
          <p:nvPr/>
        </p:nvSpPr>
        <p:spPr>
          <a:xfrm>
            <a:off x="4710295" y="4060288"/>
            <a:ext cx="2863519" cy="2350984"/>
          </a:xfrm>
          <a:prstGeom prst="rect">
            <a:avLst/>
          </a:prstGeom>
          <a:solidFill>
            <a:srgbClr val="45595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Produce a time series of land use and NDVI changes </a:t>
            </a:r>
            <a:endParaRPr lang="en-US">
              <a:solidFill>
                <a:schemeClr val="bg1"/>
              </a:solidFill>
              <a:ea typeface="+mn-lt"/>
              <a:cs typeface="+mn-lt"/>
            </a:endParaRPr>
          </a:p>
        </p:txBody>
      </p:sp>
      <p:sp>
        <p:nvSpPr>
          <p:cNvPr id="32" name="Rectangle 31">
            <a:extLst>
              <a:ext uri="{FF2B5EF4-FFF2-40B4-BE49-F238E27FC236}">
                <a16:creationId xmlns:a16="http://schemas.microsoft.com/office/drawing/2014/main" id="{E7DDC841-7EFC-16E8-32D2-396B2CC3703D}"/>
              </a:ext>
            </a:extLst>
          </p:cNvPr>
          <p:cNvSpPr/>
          <p:nvPr/>
        </p:nvSpPr>
        <p:spPr>
          <a:xfrm>
            <a:off x="633100" y="4060288"/>
            <a:ext cx="2863519" cy="23509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rgbClr val="FFFFFF"/>
              </a:solidFill>
              <a:latin typeface="Century Gothic"/>
              <a:ea typeface="+mn-lt"/>
              <a:cs typeface="+mn-lt"/>
            </a:endParaRPr>
          </a:p>
        </p:txBody>
      </p:sp>
    </p:spTree>
    <p:extLst>
      <p:ext uri="{BB962C8B-B14F-4D97-AF65-F5344CB8AC3E}">
        <p14:creationId xmlns:p14="http://schemas.microsoft.com/office/powerpoint/2010/main" val="1741080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DFB741-D179-9D97-9321-F93709EB1B2F}"/>
              </a:ext>
            </a:extLst>
          </p:cNvPr>
          <p:cNvSpPr/>
          <p:nvPr/>
        </p:nvSpPr>
        <p:spPr>
          <a:xfrm>
            <a:off x="818444" y="1072444"/>
            <a:ext cx="5691480" cy="1552221"/>
          </a:xfrm>
          <a:prstGeom prst="rect">
            <a:avLst/>
          </a:prstGeom>
          <a:solidFill>
            <a:srgbClr val="5B9BD5">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Top Corners Rounded 2">
            <a:extLst>
              <a:ext uri="{FF2B5EF4-FFF2-40B4-BE49-F238E27FC236}">
                <a16:creationId xmlns:a16="http://schemas.microsoft.com/office/drawing/2014/main" id="{03C06B55-FA40-4AA5-E996-2B33CC1DFD5C}"/>
              </a:ext>
            </a:extLst>
          </p:cNvPr>
          <p:cNvSpPr/>
          <p:nvPr/>
        </p:nvSpPr>
        <p:spPr>
          <a:xfrm rot="16200000">
            <a:off x="-268028" y="1532860"/>
            <a:ext cx="1552958" cy="634987"/>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20" descr="Bullseye with solid fill">
            <a:extLst>
              <a:ext uri="{FF2B5EF4-FFF2-40B4-BE49-F238E27FC236}">
                <a16:creationId xmlns:a16="http://schemas.microsoft.com/office/drawing/2014/main" id="{CB08AFA5-6AF4-09F3-A22E-49AA5AF89C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14421" y="3144209"/>
            <a:ext cx="1401580" cy="1401580"/>
          </a:xfrm>
          <a:prstGeom prst="rect">
            <a:avLst/>
          </a:prstGeom>
        </p:spPr>
      </p:pic>
      <p:sp>
        <p:nvSpPr>
          <p:cNvPr id="19" name="Title 1">
            <a:extLst>
              <a:ext uri="{FF2B5EF4-FFF2-40B4-BE49-F238E27FC236}">
                <a16:creationId xmlns:a16="http://schemas.microsoft.com/office/drawing/2014/main" id="{72A4A180-03F6-4B2B-B2D4-81C364C63F56}"/>
              </a:ext>
            </a:extLst>
          </p:cNvPr>
          <p:cNvSpPr txBox="1">
            <a:spLocks/>
          </p:cNvSpPr>
          <p:nvPr/>
        </p:nvSpPr>
        <p:spPr>
          <a:xfrm>
            <a:off x="2106434" y="189198"/>
            <a:ext cx="7980848" cy="6146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5372B3"/>
                </a:solidFill>
                <a:latin typeface="Century Gothic"/>
                <a:ea typeface="+mj-lt"/>
                <a:cs typeface="+mj-lt"/>
              </a:rPr>
              <a:t>Methodology: Coastal Flooding</a:t>
            </a:r>
            <a:endParaRPr lang="en-US"/>
          </a:p>
        </p:txBody>
      </p:sp>
      <p:sp>
        <p:nvSpPr>
          <p:cNvPr id="4" name="Rectangle: Rounded Corners 3">
            <a:extLst>
              <a:ext uri="{FF2B5EF4-FFF2-40B4-BE49-F238E27FC236}">
                <a16:creationId xmlns:a16="http://schemas.microsoft.com/office/drawing/2014/main" id="{3BC42C78-A27A-FEE4-6081-CF4EAE7D2D34}"/>
              </a:ext>
            </a:extLst>
          </p:cNvPr>
          <p:cNvSpPr/>
          <p:nvPr/>
        </p:nvSpPr>
        <p:spPr>
          <a:xfrm>
            <a:off x="3220570" y="3344012"/>
            <a:ext cx="2780626" cy="9504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4777"/>
                </a:solidFill>
                <a:latin typeface="Century Gothic"/>
                <a:cs typeface="Calibri"/>
              </a:rPr>
              <a:t>Elevation Classification by Sea Level</a:t>
            </a:r>
            <a:endParaRPr lang="en-US" b="1">
              <a:solidFill>
                <a:srgbClr val="004777"/>
              </a:solidFill>
              <a:cs typeface="Calibri"/>
            </a:endParaRPr>
          </a:p>
        </p:txBody>
      </p:sp>
      <p:sp>
        <p:nvSpPr>
          <p:cNvPr id="13" name="TextBox 12">
            <a:extLst>
              <a:ext uri="{FF2B5EF4-FFF2-40B4-BE49-F238E27FC236}">
                <a16:creationId xmlns:a16="http://schemas.microsoft.com/office/drawing/2014/main" id="{DF2CE449-D9E1-7232-D15D-355C65901424}"/>
              </a:ext>
            </a:extLst>
          </p:cNvPr>
          <p:cNvSpPr txBox="1"/>
          <p:nvPr/>
        </p:nvSpPr>
        <p:spPr>
          <a:xfrm rot="16200000">
            <a:off x="-106429" y="1590764"/>
            <a:ext cx="122493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solidFill>
                  <a:schemeClr val="bg1"/>
                </a:solidFill>
                <a:latin typeface="Century Gothic"/>
                <a:cs typeface="Calibri"/>
              </a:rPr>
              <a:t>Inputs</a:t>
            </a:r>
          </a:p>
        </p:txBody>
      </p:sp>
      <p:sp>
        <p:nvSpPr>
          <p:cNvPr id="14" name="TextBox 13">
            <a:extLst>
              <a:ext uri="{FF2B5EF4-FFF2-40B4-BE49-F238E27FC236}">
                <a16:creationId xmlns:a16="http://schemas.microsoft.com/office/drawing/2014/main" id="{7C048667-5832-0474-61F7-C315752193D1}"/>
              </a:ext>
            </a:extLst>
          </p:cNvPr>
          <p:cNvSpPr txBox="1"/>
          <p:nvPr/>
        </p:nvSpPr>
        <p:spPr>
          <a:xfrm rot="16200000">
            <a:off x="-254829" y="5326151"/>
            <a:ext cx="15353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Century Gothic"/>
                <a:cs typeface="Calibri"/>
              </a:rPr>
              <a:t>Output</a:t>
            </a:r>
          </a:p>
        </p:txBody>
      </p:sp>
      <p:cxnSp>
        <p:nvCxnSpPr>
          <p:cNvPr id="34" name="Straight Arrow Connector 33">
            <a:extLst>
              <a:ext uri="{FF2B5EF4-FFF2-40B4-BE49-F238E27FC236}">
                <a16:creationId xmlns:a16="http://schemas.microsoft.com/office/drawing/2014/main" id="{FE5FC3D1-B623-73EA-4D7A-C1E2CDD0D11B}"/>
              </a:ext>
            </a:extLst>
          </p:cNvPr>
          <p:cNvCxnSpPr>
            <a:cxnSpLocks/>
          </p:cNvCxnSpPr>
          <p:nvPr/>
        </p:nvCxnSpPr>
        <p:spPr>
          <a:xfrm>
            <a:off x="6696414" y="1016713"/>
            <a:ext cx="4551" cy="5475026"/>
          </a:xfrm>
          <a:prstGeom prst="straightConnector1">
            <a:avLst/>
          </a:prstGeom>
          <a:ln w="28575">
            <a:solidFill>
              <a:srgbClr val="4472C4"/>
            </a:solidFill>
            <a:prstDash val="solid"/>
          </a:ln>
        </p:spPr>
        <p:style>
          <a:lnRef idx="1">
            <a:schemeClr val="dk1"/>
          </a:lnRef>
          <a:fillRef idx="0">
            <a:schemeClr val="dk1"/>
          </a:fillRef>
          <a:effectRef idx="0">
            <a:schemeClr val="dk1"/>
          </a:effectRef>
          <a:fontRef idx="minor">
            <a:schemeClr val="tx1"/>
          </a:fontRef>
        </p:style>
      </p:cxnSp>
      <p:pic>
        <p:nvPicPr>
          <p:cNvPr id="38" name="Picture 37" descr="A picture containing text&#10;&#10;Description automatically generated">
            <a:extLst>
              <a:ext uri="{FF2B5EF4-FFF2-40B4-BE49-F238E27FC236}">
                <a16:creationId xmlns:a16="http://schemas.microsoft.com/office/drawing/2014/main" id="{BEBE46D5-98D9-9340-F971-C52486E75C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590" t="3780" r="19473" b="1169"/>
          <a:stretch/>
        </p:blipFill>
        <p:spPr>
          <a:xfrm>
            <a:off x="1055290" y="1244596"/>
            <a:ext cx="1462224" cy="1243437"/>
          </a:xfrm>
          <a:prstGeom prst="rect">
            <a:avLst/>
          </a:prstGeom>
        </p:spPr>
      </p:pic>
      <p:pic>
        <p:nvPicPr>
          <p:cNvPr id="48" name="Picture 47" descr="A picture containing text&#10;&#10;Description automatically generated">
            <a:extLst>
              <a:ext uri="{FF2B5EF4-FFF2-40B4-BE49-F238E27FC236}">
                <a16:creationId xmlns:a16="http://schemas.microsoft.com/office/drawing/2014/main" id="{7E11F6B1-786D-3133-172E-D47903EB10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034" t="3731" r="19756" b="777"/>
          <a:stretch/>
        </p:blipFill>
        <p:spPr>
          <a:xfrm>
            <a:off x="2449821" y="4840842"/>
            <a:ext cx="2085784" cy="1657930"/>
          </a:xfrm>
          <a:prstGeom prst="rect">
            <a:avLst/>
          </a:prstGeom>
        </p:spPr>
      </p:pic>
      <p:pic>
        <p:nvPicPr>
          <p:cNvPr id="50" name="Picture 49" descr="A picture containing text&#10;&#10;Description automatically generated">
            <a:extLst>
              <a:ext uri="{FF2B5EF4-FFF2-40B4-BE49-F238E27FC236}">
                <a16:creationId xmlns:a16="http://schemas.microsoft.com/office/drawing/2014/main" id="{DBCB41C3-D097-1FC5-8D86-0A8EA441853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365" t="3987" r="19643" b="1125"/>
          <a:stretch/>
        </p:blipFill>
        <p:spPr>
          <a:xfrm>
            <a:off x="4812206" y="1233982"/>
            <a:ext cx="1465760" cy="1244472"/>
          </a:xfrm>
          <a:prstGeom prst="rect">
            <a:avLst/>
          </a:prstGeom>
        </p:spPr>
      </p:pic>
      <p:pic>
        <p:nvPicPr>
          <p:cNvPr id="7" name="Graphic 20" descr="Calculator with solid fill">
            <a:extLst>
              <a:ext uri="{FF2B5EF4-FFF2-40B4-BE49-F238E27FC236}">
                <a16:creationId xmlns:a16="http://schemas.microsoft.com/office/drawing/2014/main" id="{81D61720-A399-323C-11FE-336EB90F5E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13516" y="3051701"/>
            <a:ext cx="1401580" cy="1414071"/>
          </a:xfrm>
          <a:prstGeom prst="rect">
            <a:avLst/>
          </a:prstGeom>
        </p:spPr>
      </p:pic>
      <p:sp>
        <p:nvSpPr>
          <p:cNvPr id="5" name="Rectangle: Rounded Corners 4">
            <a:extLst>
              <a:ext uri="{FF2B5EF4-FFF2-40B4-BE49-F238E27FC236}">
                <a16:creationId xmlns:a16="http://schemas.microsoft.com/office/drawing/2014/main" id="{B33D193C-02D6-F628-8DD4-2DEE24D818AA}"/>
              </a:ext>
            </a:extLst>
          </p:cNvPr>
          <p:cNvSpPr/>
          <p:nvPr/>
        </p:nvSpPr>
        <p:spPr>
          <a:xfrm>
            <a:off x="1092720" y="3372766"/>
            <a:ext cx="2780626" cy="9504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4777"/>
                </a:solidFill>
                <a:latin typeface="Century Gothic"/>
                <a:cs typeface="Calibri"/>
              </a:rPr>
              <a:t>Identify Error Range for DEM and Projection</a:t>
            </a:r>
          </a:p>
        </p:txBody>
      </p:sp>
      <p:sp>
        <p:nvSpPr>
          <p:cNvPr id="21" name="Rectangle 20">
            <a:extLst>
              <a:ext uri="{FF2B5EF4-FFF2-40B4-BE49-F238E27FC236}">
                <a16:creationId xmlns:a16="http://schemas.microsoft.com/office/drawing/2014/main" id="{CB60ED62-2F86-D813-C36D-080343467D76}"/>
              </a:ext>
            </a:extLst>
          </p:cNvPr>
          <p:cNvSpPr/>
          <p:nvPr/>
        </p:nvSpPr>
        <p:spPr>
          <a:xfrm>
            <a:off x="1054213" y="1251291"/>
            <a:ext cx="1461540" cy="1242715"/>
          </a:xfrm>
          <a:prstGeom prst="rect">
            <a:avLst/>
          </a:prstGeom>
          <a:solidFill>
            <a:srgbClr val="5372B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Century Gothic"/>
                <a:cs typeface="Calibri"/>
              </a:rPr>
              <a:t>Digital </a:t>
            </a:r>
          </a:p>
          <a:p>
            <a:pPr algn="ctr"/>
            <a:r>
              <a:rPr lang="en-US" b="1">
                <a:latin typeface="Century Gothic"/>
                <a:cs typeface="Calibri"/>
              </a:rPr>
              <a:t>Elevation </a:t>
            </a:r>
          </a:p>
          <a:p>
            <a:pPr algn="ctr"/>
            <a:r>
              <a:rPr lang="en-US" b="1">
                <a:latin typeface="Century Gothic"/>
                <a:cs typeface="Calibri"/>
              </a:rPr>
              <a:t>Model</a:t>
            </a:r>
          </a:p>
        </p:txBody>
      </p:sp>
      <p:pic>
        <p:nvPicPr>
          <p:cNvPr id="22" name="Picture 21" descr="Chart&#10;&#10;Description automatically generated">
            <a:extLst>
              <a:ext uri="{FF2B5EF4-FFF2-40B4-BE49-F238E27FC236}">
                <a16:creationId xmlns:a16="http://schemas.microsoft.com/office/drawing/2014/main" id="{3732212D-59D0-7DC0-B9BA-72AC806319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32487" y="1248621"/>
            <a:ext cx="1462407" cy="1234073"/>
          </a:xfrm>
          <a:prstGeom prst="rect">
            <a:avLst/>
          </a:prstGeom>
        </p:spPr>
      </p:pic>
      <p:sp>
        <p:nvSpPr>
          <p:cNvPr id="23" name="Rectangle 22">
            <a:extLst>
              <a:ext uri="{FF2B5EF4-FFF2-40B4-BE49-F238E27FC236}">
                <a16:creationId xmlns:a16="http://schemas.microsoft.com/office/drawing/2014/main" id="{FA8A8A11-3E0E-042C-D174-6D5EF9CDD02D}"/>
              </a:ext>
            </a:extLst>
          </p:cNvPr>
          <p:cNvSpPr/>
          <p:nvPr/>
        </p:nvSpPr>
        <p:spPr>
          <a:xfrm>
            <a:off x="2931031" y="1244038"/>
            <a:ext cx="1461540" cy="1237923"/>
          </a:xfrm>
          <a:prstGeom prst="rect">
            <a:avLst/>
          </a:prstGeom>
          <a:solidFill>
            <a:srgbClr val="5372B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Century Gothic"/>
                <a:cs typeface="Calibri"/>
              </a:rPr>
              <a:t>Sea Level </a:t>
            </a:r>
            <a:endParaRPr lang="en-US" b="1">
              <a:latin typeface="Calibri" panose="020F0502020204030204"/>
              <a:cs typeface="Calibri"/>
            </a:endParaRPr>
          </a:p>
          <a:p>
            <a:pPr algn="ctr"/>
            <a:r>
              <a:rPr lang="en-US" b="1">
                <a:latin typeface="Century Gothic"/>
                <a:cs typeface="Calibri"/>
              </a:rPr>
              <a:t>Projection</a:t>
            </a:r>
            <a:endParaRPr lang="en-US" b="1">
              <a:ea typeface="+mn-lt"/>
              <a:cs typeface="+mn-lt"/>
            </a:endParaRPr>
          </a:p>
          <a:p>
            <a:pPr algn="ctr"/>
            <a:r>
              <a:rPr lang="en-US" b="1">
                <a:latin typeface="Century Gothic"/>
                <a:cs typeface="Calibri"/>
              </a:rPr>
              <a:t>Scenarios</a:t>
            </a:r>
            <a:endParaRPr lang="en-US" b="1"/>
          </a:p>
        </p:txBody>
      </p:sp>
      <p:sp>
        <p:nvSpPr>
          <p:cNvPr id="29" name="Rectangle 28">
            <a:extLst>
              <a:ext uri="{FF2B5EF4-FFF2-40B4-BE49-F238E27FC236}">
                <a16:creationId xmlns:a16="http://schemas.microsoft.com/office/drawing/2014/main" id="{00958DB2-A6E0-1EBD-9E03-170A10B7EC92}"/>
              </a:ext>
            </a:extLst>
          </p:cNvPr>
          <p:cNvSpPr/>
          <p:nvPr/>
        </p:nvSpPr>
        <p:spPr>
          <a:xfrm>
            <a:off x="4825310" y="1242579"/>
            <a:ext cx="1461540" cy="1242715"/>
          </a:xfrm>
          <a:prstGeom prst="rect">
            <a:avLst/>
          </a:prstGeom>
          <a:solidFill>
            <a:srgbClr val="5372B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Century Gothic"/>
                <a:cs typeface="Calibri"/>
              </a:rPr>
              <a:t>Coastline Vector</a:t>
            </a:r>
          </a:p>
        </p:txBody>
      </p:sp>
      <p:sp>
        <p:nvSpPr>
          <p:cNvPr id="15" name="TextBox 14">
            <a:extLst>
              <a:ext uri="{FF2B5EF4-FFF2-40B4-BE49-F238E27FC236}">
                <a16:creationId xmlns:a16="http://schemas.microsoft.com/office/drawing/2014/main" id="{9F9918D3-84AF-2022-0D00-F2830110A135}"/>
              </a:ext>
            </a:extLst>
          </p:cNvPr>
          <p:cNvSpPr txBox="1"/>
          <p:nvPr/>
        </p:nvSpPr>
        <p:spPr>
          <a:xfrm rot="16200000">
            <a:off x="-251560" y="3620996"/>
            <a:ext cx="15193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Century Gothic"/>
                <a:cs typeface="Calibri"/>
              </a:rPr>
              <a:t>Processes</a:t>
            </a:r>
            <a:endParaRPr lang="en-US" sz="1400"/>
          </a:p>
        </p:txBody>
      </p:sp>
      <p:grpSp>
        <p:nvGrpSpPr>
          <p:cNvPr id="11" name="Group 10">
            <a:extLst>
              <a:ext uri="{FF2B5EF4-FFF2-40B4-BE49-F238E27FC236}">
                <a16:creationId xmlns:a16="http://schemas.microsoft.com/office/drawing/2014/main" id="{0451F890-6DA7-4C37-1EFD-EDB108A9ABB9}"/>
              </a:ext>
            </a:extLst>
          </p:cNvPr>
          <p:cNvGrpSpPr/>
          <p:nvPr/>
        </p:nvGrpSpPr>
        <p:grpSpPr>
          <a:xfrm>
            <a:off x="7061996" y="1073391"/>
            <a:ext cx="4893529" cy="4976937"/>
            <a:chOff x="7061996" y="1073391"/>
            <a:chExt cx="4893529" cy="4976937"/>
          </a:xfrm>
        </p:grpSpPr>
        <p:sp>
          <p:nvSpPr>
            <p:cNvPr id="36" name="TextBox 35">
              <a:extLst>
                <a:ext uri="{FF2B5EF4-FFF2-40B4-BE49-F238E27FC236}">
                  <a16:creationId xmlns:a16="http://schemas.microsoft.com/office/drawing/2014/main" id="{06C863BC-646D-D789-2817-1BF3EE6EFEAD}"/>
                </a:ext>
              </a:extLst>
            </p:cNvPr>
            <p:cNvSpPr txBox="1"/>
            <p:nvPr/>
          </p:nvSpPr>
          <p:spPr>
            <a:xfrm>
              <a:off x="7061996" y="1073391"/>
              <a:ext cx="46357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entury Gothic"/>
                </a:rPr>
                <a:t>In a </a:t>
              </a:r>
              <a:r>
                <a:rPr lang="en-US" sz="2000" b="1">
                  <a:latin typeface="Century Gothic"/>
                </a:rPr>
                <a:t>Bathtub Model</a:t>
              </a:r>
              <a:r>
                <a:rPr lang="en-US" sz="2000">
                  <a:latin typeface="Century Gothic"/>
                </a:rPr>
                <a:t>, inundation risk is identified where: </a:t>
              </a:r>
              <a:endParaRPr lang="en-US" sz="2000">
                <a:latin typeface="Century Gothic"/>
                <a:cs typeface="Calibri"/>
              </a:endParaRPr>
            </a:p>
          </p:txBody>
        </p:sp>
        <p:sp>
          <p:nvSpPr>
            <p:cNvPr id="42" name="TextBox 41">
              <a:extLst>
                <a:ext uri="{FF2B5EF4-FFF2-40B4-BE49-F238E27FC236}">
                  <a16:creationId xmlns:a16="http://schemas.microsoft.com/office/drawing/2014/main" id="{6D12562F-23C0-FD82-1CEE-9025A56F3142}"/>
                </a:ext>
              </a:extLst>
            </p:cNvPr>
            <p:cNvSpPr txBox="1"/>
            <p:nvPr/>
          </p:nvSpPr>
          <p:spPr>
            <a:xfrm>
              <a:off x="7744823" y="3842408"/>
              <a:ext cx="421070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entury Gothic"/>
                  <a:cs typeface="Calibri"/>
                </a:rPr>
                <a:t>Incorporates vertical uncertainty of DEM and SLR projection </a:t>
              </a:r>
            </a:p>
          </p:txBody>
        </p:sp>
        <p:sp>
          <p:nvSpPr>
            <p:cNvPr id="44" name="TextBox 43">
              <a:extLst>
                <a:ext uri="{FF2B5EF4-FFF2-40B4-BE49-F238E27FC236}">
                  <a16:creationId xmlns:a16="http://schemas.microsoft.com/office/drawing/2014/main" id="{8002C5D1-F23B-94B3-46AD-0139862CC37F}"/>
                </a:ext>
              </a:extLst>
            </p:cNvPr>
            <p:cNvSpPr txBox="1"/>
            <p:nvPr/>
          </p:nvSpPr>
          <p:spPr>
            <a:xfrm>
              <a:off x="7741451" y="5034665"/>
              <a:ext cx="395130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entury Gothic"/>
                  <a:cs typeface="Calibri"/>
                </a:rPr>
                <a:t>Hydrostatic methods can overpredict flood risk, but limits inputs and compute power</a:t>
              </a:r>
            </a:p>
          </p:txBody>
        </p:sp>
        <p:pic>
          <p:nvPicPr>
            <p:cNvPr id="17" name="Graphic 17" descr="Chevron arrows with solid fill">
              <a:extLst>
                <a:ext uri="{FF2B5EF4-FFF2-40B4-BE49-F238E27FC236}">
                  <a16:creationId xmlns:a16="http://schemas.microsoft.com/office/drawing/2014/main" id="{49D13234-5F3B-0B3C-682F-280CB60FAAE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43269" y="2889295"/>
              <a:ext cx="399246" cy="399246"/>
            </a:xfrm>
            <a:prstGeom prst="rect">
              <a:avLst/>
            </a:prstGeom>
          </p:spPr>
        </p:pic>
        <p:pic>
          <p:nvPicPr>
            <p:cNvPr id="18" name="Graphic 17" descr="Chevron arrows with solid fill">
              <a:extLst>
                <a:ext uri="{FF2B5EF4-FFF2-40B4-BE49-F238E27FC236}">
                  <a16:creationId xmlns:a16="http://schemas.microsoft.com/office/drawing/2014/main" id="{E9AC3625-1179-9F39-0413-3BBB0160DE9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43269" y="3992082"/>
              <a:ext cx="399246" cy="399246"/>
            </a:xfrm>
            <a:prstGeom prst="rect">
              <a:avLst/>
            </a:prstGeom>
          </p:spPr>
        </p:pic>
        <p:pic>
          <p:nvPicPr>
            <p:cNvPr id="20" name="Graphic 17" descr="Chevron arrows with solid fill">
              <a:extLst>
                <a:ext uri="{FF2B5EF4-FFF2-40B4-BE49-F238E27FC236}">
                  <a16:creationId xmlns:a16="http://schemas.microsoft.com/office/drawing/2014/main" id="{BEFEC355-2AE1-EDA7-3A0F-F79D2CA4F06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43269" y="5192784"/>
              <a:ext cx="399246" cy="399246"/>
            </a:xfrm>
            <a:prstGeom prst="rect">
              <a:avLst/>
            </a:prstGeom>
          </p:spPr>
        </p:pic>
        <p:sp>
          <p:nvSpPr>
            <p:cNvPr id="10" name="Rectangle: Rounded Corners 9">
              <a:extLst>
                <a:ext uri="{FF2B5EF4-FFF2-40B4-BE49-F238E27FC236}">
                  <a16:creationId xmlns:a16="http://schemas.microsoft.com/office/drawing/2014/main" id="{6433295C-1B78-441A-AB83-8886A8FFCA48}"/>
                </a:ext>
              </a:extLst>
            </p:cNvPr>
            <p:cNvSpPr/>
            <p:nvPr/>
          </p:nvSpPr>
          <p:spPr>
            <a:xfrm>
              <a:off x="7422443" y="1909703"/>
              <a:ext cx="3913481" cy="442148"/>
            </a:xfrm>
            <a:prstGeom prst="roundRect">
              <a:avLst/>
            </a:prstGeom>
            <a:solidFill>
              <a:srgbClr val="5B9BD5">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0000"/>
                  </a:solidFill>
                  <a:latin typeface="Century Gothic"/>
                </a:rPr>
                <a:t>Elevation &lt; Shoreline water level</a:t>
              </a:r>
              <a:endParaRPr lang="en-US">
                <a:solidFill>
                  <a:srgbClr val="000000"/>
                </a:solidFill>
                <a:cs typeface="Calibri"/>
              </a:endParaRPr>
            </a:p>
          </p:txBody>
        </p:sp>
      </p:grpSp>
      <p:sp>
        <p:nvSpPr>
          <p:cNvPr id="16" name="Rectangle 15">
            <a:extLst>
              <a:ext uri="{FF2B5EF4-FFF2-40B4-BE49-F238E27FC236}">
                <a16:creationId xmlns:a16="http://schemas.microsoft.com/office/drawing/2014/main" id="{4F6A4C83-F7E0-5D8C-7388-449365D420C2}"/>
              </a:ext>
            </a:extLst>
          </p:cNvPr>
          <p:cNvSpPr/>
          <p:nvPr/>
        </p:nvSpPr>
        <p:spPr>
          <a:xfrm>
            <a:off x="2449646" y="4842316"/>
            <a:ext cx="2085843" cy="1650855"/>
          </a:xfrm>
          <a:prstGeom prst="rect">
            <a:avLst/>
          </a:prstGeom>
          <a:solidFill>
            <a:srgbClr val="5372B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Century Gothic"/>
                <a:cs typeface="Calibri"/>
              </a:rPr>
              <a:t>Produce Coastal Flood Risk Map</a:t>
            </a:r>
            <a:endParaRPr lang="en-US"/>
          </a:p>
        </p:txBody>
      </p:sp>
      <p:sp>
        <p:nvSpPr>
          <p:cNvPr id="6" name="TextBox 5">
            <a:extLst>
              <a:ext uri="{FF2B5EF4-FFF2-40B4-BE49-F238E27FC236}">
                <a16:creationId xmlns:a16="http://schemas.microsoft.com/office/drawing/2014/main" id="{F2CB4993-7F4E-4441-5254-70C09570C862}"/>
              </a:ext>
            </a:extLst>
          </p:cNvPr>
          <p:cNvSpPr txBox="1"/>
          <p:nvPr/>
        </p:nvSpPr>
        <p:spPr>
          <a:xfrm>
            <a:off x="7741453" y="2765102"/>
            <a:ext cx="436073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entury Gothic"/>
              </a:rPr>
              <a:t>Using </a:t>
            </a:r>
            <a:r>
              <a:rPr lang="en-US" sz="2000" err="1">
                <a:latin typeface="Century Gothic"/>
              </a:rPr>
              <a:t>uBTM</a:t>
            </a:r>
            <a:r>
              <a:rPr lang="en-US" sz="2000">
                <a:latin typeface="Century Gothic"/>
              </a:rPr>
              <a:t> in Google Earth Engine </a:t>
            </a:r>
            <a:r>
              <a:rPr lang="en-US" sz="2000" err="1">
                <a:latin typeface="Century Gothic"/>
              </a:rPr>
              <a:t>Terres</a:t>
            </a:r>
            <a:r>
              <a:rPr lang="en-US" sz="2000">
                <a:latin typeface="Century Gothic"/>
              </a:rPr>
              <a:t> de Lima et al. (2021)</a:t>
            </a:r>
            <a:endParaRPr lang="en-US" sz="2000">
              <a:latin typeface="Century Gothic"/>
              <a:cs typeface="Calibri"/>
            </a:endParaRPr>
          </a:p>
        </p:txBody>
      </p:sp>
    </p:spTree>
    <p:extLst>
      <p:ext uri="{BB962C8B-B14F-4D97-AF65-F5344CB8AC3E}">
        <p14:creationId xmlns:p14="http://schemas.microsoft.com/office/powerpoint/2010/main" val="2861472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F9DC5620-49AE-9474-4952-64B58F4AA0DD}"/>
              </a:ext>
            </a:extLst>
          </p:cNvPr>
          <p:cNvSpPr/>
          <p:nvPr/>
        </p:nvSpPr>
        <p:spPr>
          <a:xfrm rot="16200000">
            <a:off x="-268027" y="3504534"/>
            <a:ext cx="1552958" cy="634987"/>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a:extLst>
              <a:ext uri="{FF2B5EF4-FFF2-40B4-BE49-F238E27FC236}">
                <a16:creationId xmlns:a16="http://schemas.microsoft.com/office/drawing/2014/main" id="{85097945-C084-6A89-6869-733B32FD7F08}"/>
              </a:ext>
            </a:extLst>
          </p:cNvPr>
          <p:cNvSpPr/>
          <p:nvPr/>
        </p:nvSpPr>
        <p:spPr>
          <a:xfrm>
            <a:off x="818444" y="3044119"/>
            <a:ext cx="5691480" cy="1552221"/>
          </a:xfrm>
          <a:prstGeom prst="rect">
            <a:avLst/>
          </a:prstGeom>
          <a:solidFill>
            <a:srgbClr val="5B9BD5">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Graphic 20" descr="Bullseye with solid fill">
            <a:extLst>
              <a:ext uri="{FF2B5EF4-FFF2-40B4-BE49-F238E27FC236}">
                <a16:creationId xmlns:a16="http://schemas.microsoft.com/office/drawing/2014/main" id="{CB08AFA5-6AF4-09F3-A22E-49AA5AF89C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14421" y="3144209"/>
            <a:ext cx="1401580" cy="1401580"/>
          </a:xfrm>
          <a:prstGeom prst="rect">
            <a:avLst/>
          </a:prstGeom>
        </p:spPr>
      </p:pic>
      <p:sp>
        <p:nvSpPr>
          <p:cNvPr id="19" name="Title 1">
            <a:extLst>
              <a:ext uri="{FF2B5EF4-FFF2-40B4-BE49-F238E27FC236}">
                <a16:creationId xmlns:a16="http://schemas.microsoft.com/office/drawing/2014/main" id="{72A4A180-03F6-4B2B-B2D4-81C364C63F56}"/>
              </a:ext>
            </a:extLst>
          </p:cNvPr>
          <p:cNvSpPr txBox="1">
            <a:spLocks/>
          </p:cNvSpPr>
          <p:nvPr/>
        </p:nvSpPr>
        <p:spPr>
          <a:xfrm>
            <a:off x="2106434" y="189198"/>
            <a:ext cx="7980848" cy="6146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5372B3"/>
                </a:solidFill>
                <a:latin typeface="Century Gothic"/>
                <a:ea typeface="+mj-lt"/>
                <a:cs typeface="+mj-lt"/>
              </a:rPr>
              <a:t>Methodology: Coastal Flooding</a:t>
            </a:r>
            <a:endParaRPr lang="en-US"/>
          </a:p>
        </p:txBody>
      </p:sp>
      <p:sp>
        <p:nvSpPr>
          <p:cNvPr id="4" name="Rectangle: Rounded Corners 3">
            <a:extLst>
              <a:ext uri="{FF2B5EF4-FFF2-40B4-BE49-F238E27FC236}">
                <a16:creationId xmlns:a16="http://schemas.microsoft.com/office/drawing/2014/main" id="{3BC42C78-A27A-FEE4-6081-CF4EAE7D2D34}"/>
              </a:ext>
            </a:extLst>
          </p:cNvPr>
          <p:cNvSpPr/>
          <p:nvPr/>
        </p:nvSpPr>
        <p:spPr>
          <a:xfrm>
            <a:off x="3220570" y="3344012"/>
            <a:ext cx="2780626" cy="9504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4777"/>
                </a:solidFill>
                <a:latin typeface="Century Gothic"/>
                <a:cs typeface="Calibri"/>
              </a:rPr>
              <a:t>Elevation Classification by Sea Level</a:t>
            </a:r>
            <a:endParaRPr lang="en-US" b="1">
              <a:solidFill>
                <a:srgbClr val="004777"/>
              </a:solidFill>
              <a:cs typeface="Calibri"/>
            </a:endParaRPr>
          </a:p>
        </p:txBody>
      </p:sp>
      <p:sp>
        <p:nvSpPr>
          <p:cNvPr id="13" name="TextBox 12">
            <a:extLst>
              <a:ext uri="{FF2B5EF4-FFF2-40B4-BE49-F238E27FC236}">
                <a16:creationId xmlns:a16="http://schemas.microsoft.com/office/drawing/2014/main" id="{DF2CE449-D9E1-7232-D15D-355C65901424}"/>
              </a:ext>
            </a:extLst>
          </p:cNvPr>
          <p:cNvSpPr txBox="1"/>
          <p:nvPr/>
        </p:nvSpPr>
        <p:spPr>
          <a:xfrm rot="16200000">
            <a:off x="-106429" y="1590764"/>
            <a:ext cx="122493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Century Gothic"/>
                <a:cs typeface="Calibri"/>
              </a:rPr>
              <a:t>Inputs</a:t>
            </a:r>
          </a:p>
        </p:txBody>
      </p:sp>
      <p:sp>
        <p:nvSpPr>
          <p:cNvPr id="14" name="TextBox 13">
            <a:extLst>
              <a:ext uri="{FF2B5EF4-FFF2-40B4-BE49-F238E27FC236}">
                <a16:creationId xmlns:a16="http://schemas.microsoft.com/office/drawing/2014/main" id="{7C048667-5832-0474-61F7-C315752193D1}"/>
              </a:ext>
            </a:extLst>
          </p:cNvPr>
          <p:cNvSpPr txBox="1"/>
          <p:nvPr/>
        </p:nvSpPr>
        <p:spPr>
          <a:xfrm rot="16200000">
            <a:off x="-254829" y="5326151"/>
            <a:ext cx="15353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Century Gothic"/>
                <a:cs typeface="Calibri"/>
              </a:rPr>
              <a:t>Output</a:t>
            </a:r>
          </a:p>
        </p:txBody>
      </p:sp>
      <p:cxnSp>
        <p:nvCxnSpPr>
          <p:cNvPr id="34" name="Straight Arrow Connector 33">
            <a:extLst>
              <a:ext uri="{FF2B5EF4-FFF2-40B4-BE49-F238E27FC236}">
                <a16:creationId xmlns:a16="http://schemas.microsoft.com/office/drawing/2014/main" id="{FE5FC3D1-B623-73EA-4D7A-C1E2CDD0D11B}"/>
              </a:ext>
            </a:extLst>
          </p:cNvPr>
          <p:cNvCxnSpPr>
            <a:cxnSpLocks/>
          </p:cNvCxnSpPr>
          <p:nvPr/>
        </p:nvCxnSpPr>
        <p:spPr>
          <a:xfrm>
            <a:off x="6696414" y="1016713"/>
            <a:ext cx="4551" cy="5475026"/>
          </a:xfrm>
          <a:prstGeom prst="straightConnector1">
            <a:avLst/>
          </a:prstGeom>
          <a:ln w="28575">
            <a:solidFill>
              <a:srgbClr val="4472C4"/>
            </a:solidFill>
            <a:prstDash val="solid"/>
          </a:ln>
        </p:spPr>
        <p:style>
          <a:lnRef idx="1">
            <a:schemeClr val="dk1"/>
          </a:lnRef>
          <a:fillRef idx="0">
            <a:schemeClr val="dk1"/>
          </a:fillRef>
          <a:effectRef idx="0">
            <a:schemeClr val="dk1"/>
          </a:effectRef>
          <a:fontRef idx="minor">
            <a:schemeClr val="tx1"/>
          </a:fontRef>
        </p:style>
      </p:cxnSp>
      <p:pic>
        <p:nvPicPr>
          <p:cNvPr id="38" name="Picture 37" descr="A picture containing text&#10;&#10;Description automatically generated">
            <a:extLst>
              <a:ext uri="{FF2B5EF4-FFF2-40B4-BE49-F238E27FC236}">
                <a16:creationId xmlns:a16="http://schemas.microsoft.com/office/drawing/2014/main" id="{BEBE46D5-98D9-9340-F971-C52486E75C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590" t="3780" r="19473" b="1169"/>
          <a:stretch/>
        </p:blipFill>
        <p:spPr>
          <a:xfrm>
            <a:off x="1055290" y="1244596"/>
            <a:ext cx="1462224" cy="1243437"/>
          </a:xfrm>
          <a:prstGeom prst="rect">
            <a:avLst/>
          </a:prstGeom>
        </p:spPr>
      </p:pic>
      <p:pic>
        <p:nvPicPr>
          <p:cNvPr id="48" name="Picture 47" descr="A picture containing text&#10;&#10;Description automatically generated">
            <a:extLst>
              <a:ext uri="{FF2B5EF4-FFF2-40B4-BE49-F238E27FC236}">
                <a16:creationId xmlns:a16="http://schemas.microsoft.com/office/drawing/2014/main" id="{7E11F6B1-786D-3133-172E-D47903EB10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034" t="3731" r="19756" b="777"/>
          <a:stretch/>
        </p:blipFill>
        <p:spPr>
          <a:xfrm>
            <a:off x="2449821" y="4840842"/>
            <a:ext cx="2085784" cy="1657930"/>
          </a:xfrm>
          <a:prstGeom prst="rect">
            <a:avLst/>
          </a:prstGeom>
        </p:spPr>
      </p:pic>
      <p:pic>
        <p:nvPicPr>
          <p:cNvPr id="50" name="Picture 49" descr="A picture containing text&#10;&#10;Description automatically generated">
            <a:extLst>
              <a:ext uri="{FF2B5EF4-FFF2-40B4-BE49-F238E27FC236}">
                <a16:creationId xmlns:a16="http://schemas.microsoft.com/office/drawing/2014/main" id="{DBCB41C3-D097-1FC5-8D86-0A8EA441853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365" t="3987" r="19643" b="1125"/>
          <a:stretch/>
        </p:blipFill>
        <p:spPr>
          <a:xfrm>
            <a:off x="4812206" y="1233982"/>
            <a:ext cx="1465760" cy="1244472"/>
          </a:xfrm>
          <a:prstGeom prst="rect">
            <a:avLst/>
          </a:prstGeom>
        </p:spPr>
      </p:pic>
      <p:sp>
        <p:nvSpPr>
          <p:cNvPr id="5" name="Rectangle: Rounded Corners 4">
            <a:extLst>
              <a:ext uri="{FF2B5EF4-FFF2-40B4-BE49-F238E27FC236}">
                <a16:creationId xmlns:a16="http://schemas.microsoft.com/office/drawing/2014/main" id="{B33D193C-02D6-F628-8DD4-2DEE24D818AA}"/>
              </a:ext>
            </a:extLst>
          </p:cNvPr>
          <p:cNvSpPr/>
          <p:nvPr/>
        </p:nvSpPr>
        <p:spPr>
          <a:xfrm>
            <a:off x="1092720" y="3372766"/>
            <a:ext cx="2780626" cy="9504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4777"/>
                </a:solidFill>
                <a:latin typeface="Century Gothic"/>
                <a:cs typeface="Calibri"/>
              </a:rPr>
              <a:t>Identify Error Range for DEM and Projection</a:t>
            </a:r>
          </a:p>
        </p:txBody>
      </p:sp>
      <p:sp>
        <p:nvSpPr>
          <p:cNvPr id="21" name="Rectangle 20">
            <a:extLst>
              <a:ext uri="{FF2B5EF4-FFF2-40B4-BE49-F238E27FC236}">
                <a16:creationId xmlns:a16="http://schemas.microsoft.com/office/drawing/2014/main" id="{CB60ED62-2F86-D813-C36D-080343467D76}"/>
              </a:ext>
            </a:extLst>
          </p:cNvPr>
          <p:cNvSpPr/>
          <p:nvPr/>
        </p:nvSpPr>
        <p:spPr>
          <a:xfrm>
            <a:off x="1054213" y="1251291"/>
            <a:ext cx="1461540" cy="1242715"/>
          </a:xfrm>
          <a:prstGeom prst="rect">
            <a:avLst/>
          </a:prstGeom>
          <a:solidFill>
            <a:srgbClr val="5372B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Century Gothic"/>
                <a:cs typeface="Calibri"/>
              </a:rPr>
              <a:t>Digital </a:t>
            </a:r>
          </a:p>
          <a:p>
            <a:pPr algn="ctr"/>
            <a:r>
              <a:rPr lang="en-US" b="1">
                <a:latin typeface="Century Gothic"/>
                <a:cs typeface="Calibri"/>
              </a:rPr>
              <a:t>Elevation </a:t>
            </a:r>
          </a:p>
          <a:p>
            <a:pPr algn="ctr"/>
            <a:r>
              <a:rPr lang="en-US" b="1">
                <a:latin typeface="Century Gothic"/>
                <a:cs typeface="Calibri"/>
              </a:rPr>
              <a:t>Model</a:t>
            </a:r>
          </a:p>
        </p:txBody>
      </p:sp>
      <p:pic>
        <p:nvPicPr>
          <p:cNvPr id="22" name="Picture 21" descr="Chart&#10;&#10;Description automatically generated">
            <a:extLst>
              <a:ext uri="{FF2B5EF4-FFF2-40B4-BE49-F238E27FC236}">
                <a16:creationId xmlns:a16="http://schemas.microsoft.com/office/drawing/2014/main" id="{3732212D-59D0-7DC0-B9BA-72AC806319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32487" y="1248621"/>
            <a:ext cx="1462407" cy="1234073"/>
          </a:xfrm>
          <a:prstGeom prst="rect">
            <a:avLst/>
          </a:prstGeom>
        </p:spPr>
      </p:pic>
      <p:sp>
        <p:nvSpPr>
          <p:cNvPr id="23" name="Rectangle 22">
            <a:extLst>
              <a:ext uri="{FF2B5EF4-FFF2-40B4-BE49-F238E27FC236}">
                <a16:creationId xmlns:a16="http://schemas.microsoft.com/office/drawing/2014/main" id="{FA8A8A11-3E0E-042C-D174-6D5EF9CDD02D}"/>
              </a:ext>
            </a:extLst>
          </p:cNvPr>
          <p:cNvSpPr/>
          <p:nvPr/>
        </p:nvSpPr>
        <p:spPr>
          <a:xfrm>
            <a:off x="2931031" y="1244038"/>
            <a:ext cx="1461540" cy="1237923"/>
          </a:xfrm>
          <a:prstGeom prst="rect">
            <a:avLst/>
          </a:prstGeom>
          <a:solidFill>
            <a:srgbClr val="5372B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Century Gothic"/>
                <a:cs typeface="Calibri"/>
              </a:rPr>
              <a:t>Sea Level </a:t>
            </a:r>
            <a:endParaRPr lang="en-US" b="1">
              <a:latin typeface="Calibri" panose="020F0502020204030204"/>
              <a:cs typeface="Calibri"/>
            </a:endParaRPr>
          </a:p>
          <a:p>
            <a:pPr algn="ctr"/>
            <a:r>
              <a:rPr lang="en-US" b="1">
                <a:latin typeface="Century Gothic"/>
                <a:cs typeface="Calibri"/>
              </a:rPr>
              <a:t>Projection</a:t>
            </a:r>
            <a:endParaRPr lang="en-US" b="1">
              <a:ea typeface="+mn-lt"/>
              <a:cs typeface="+mn-lt"/>
            </a:endParaRPr>
          </a:p>
          <a:p>
            <a:pPr algn="ctr"/>
            <a:r>
              <a:rPr lang="en-US" b="1">
                <a:latin typeface="Century Gothic"/>
                <a:cs typeface="Calibri"/>
              </a:rPr>
              <a:t>Scenarios</a:t>
            </a:r>
            <a:endParaRPr lang="en-US" b="1"/>
          </a:p>
        </p:txBody>
      </p:sp>
      <p:sp>
        <p:nvSpPr>
          <p:cNvPr id="29" name="Rectangle 28">
            <a:extLst>
              <a:ext uri="{FF2B5EF4-FFF2-40B4-BE49-F238E27FC236}">
                <a16:creationId xmlns:a16="http://schemas.microsoft.com/office/drawing/2014/main" id="{00958DB2-A6E0-1EBD-9E03-170A10B7EC92}"/>
              </a:ext>
            </a:extLst>
          </p:cNvPr>
          <p:cNvSpPr/>
          <p:nvPr/>
        </p:nvSpPr>
        <p:spPr>
          <a:xfrm>
            <a:off x="4825310" y="1242579"/>
            <a:ext cx="1461540" cy="1242715"/>
          </a:xfrm>
          <a:prstGeom prst="rect">
            <a:avLst/>
          </a:prstGeom>
          <a:solidFill>
            <a:srgbClr val="5372B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Century Gothic"/>
                <a:cs typeface="Calibri"/>
              </a:rPr>
              <a:t>Coastline Vector</a:t>
            </a:r>
          </a:p>
        </p:txBody>
      </p:sp>
      <p:sp>
        <p:nvSpPr>
          <p:cNvPr id="15" name="TextBox 14">
            <a:extLst>
              <a:ext uri="{FF2B5EF4-FFF2-40B4-BE49-F238E27FC236}">
                <a16:creationId xmlns:a16="http://schemas.microsoft.com/office/drawing/2014/main" id="{9F9918D3-84AF-2022-0D00-F2830110A135}"/>
              </a:ext>
            </a:extLst>
          </p:cNvPr>
          <p:cNvSpPr txBox="1"/>
          <p:nvPr/>
        </p:nvSpPr>
        <p:spPr>
          <a:xfrm rot="16200000">
            <a:off x="-251560" y="3620996"/>
            <a:ext cx="15193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bg1"/>
                </a:solidFill>
                <a:latin typeface="Century Gothic"/>
                <a:cs typeface="Calibri"/>
              </a:rPr>
              <a:t>Processes</a:t>
            </a:r>
            <a:endParaRPr lang="en-US" sz="1400">
              <a:solidFill>
                <a:schemeClr val="bg1"/>
              </a:solidFill>
              <a:cs typeface="Calibri"/>
            </a:endParaRPr>
          </a:p>
        </p:txBody>
      </p:sp>
      <p:grpSp>
        <p:nvGrpSpPr>
          <p:cNvPr id="27" name="Group 26">
            <a:extLst>
              <a:ext uri="{FF2B5EF4-FFF2-40B4-BE49-F238E27FC236}">
                <a16:creationId xmlns:a16="http://schemas.microsoft.com/office/drawing/2014/main" id="{0E3DE46F-1591-099A-372F-89800245BE67}"/>
              </a:ext>
            </a:extLst>
          </p:cNvPr>
          <p:cNvGrpSpPr/>
          <p:nvPr/>
        </p:nvGrpSpPr>
        <p:grpSpPr>
          <a:xfrm>
            <a:off x="7061996" y="1073391"/>
            <a:ext cx="4893529" cy="4976937"/>
            <a:chOff x="7061996" y="1073391"/>
            <a:chExt cx="4893529" cy="4976937"/>
          </a:xfrm>
        </p:grpSpPr>
        <p:sp>
          <p:nvSpPr>
            <p:cNvPr id="3" name="TextBox 2">
              <a:extLst>
                <a:ext uri="{FF2B5EF4-FFF2-40B4-BE49-F238E27FC236}">
                  <a16:creationId xmlns:a16="http://schemas.microsoft.com/office/drawing/2014/main" id="{D5CD43E5-3633-2078-8F1D-53DB28377F7D}"/>
                </a:ext>
              </a:extLst>
            </p:cNvPr>
            <p:cNvSpPr txBox="1"/>
            <p:nvPr/>
          </p:nvSpPr>
          <p:spPr>
            <a:xfrm>
              <a:off x="7061996" y="1073391"/>
              <a:ext cx="46357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entury Gothic"/>
                </a:rPr>
                <a:t>In a </a:t>
              </a:r>
              <a:r>
                <a:rPr lang="en-US" sz="2000" b="1">
                  <a:latin typeface="Century Gothic"/>
                </a:rPr>
                <a:t>Bathtub Model</a:t>
              </a:r>
              <a:r>
                <a:rPr lang="en-US" sz="2000">
                  <a:latin typeface="Century Gothic"/>
                </a:rPr>
                <a:t>, inundation risk is identified where: </a:t>
              </a:r>
              <a:endParaRPr lang="en-US" sz="2000">
                <a:latin typeface="Century Gothic"/>
                <a:cs typeface="Calibri"/>
              </a:endParaRPr>
            </a:p>
          </p:txBody>
        </p:sp>
        <p:sp>
          <p:nvSpPr>
            <p:cNvPr id="11" name="TextBox 10">
              <a:extLst>
                <a:ext uri="{FF2B5EF4-FFF2-40B4-BE49-F238E27FC236}">
                  <a16:creationId xmlns:a16="http://schemas.microsoft.com/office/drawing/2014/main" id="{F990FCC5-87CC-8C24-2556-C9F8C8BF21EB}"/>
                </a:ext>
              </a:extLst>
            </p:cNvPr>
            <p:cNvSpPr txBox="1"/>
            <p:nvPr/>
          </p:nvSpPr>
          <p:spPr>
            <a:xfrm>
              <a:off x="7744823" y="3842408"/>
              <a:ext cx="421070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entury Gothic"/>
                  <a:cs typeface="Calibri"/>
                </a:rPr>
                <a:t>Incorporates vertical uncertainty of DEM and SLR projection </a:t>
              </a:r>
            </a:p>
          </p:txBody>
        </p:sp>
        <p:sp>
          <p:nvSpPr>
            <p:cNvPr id="12" name="TextBox 11">
              <a:extLst>
                <a:ext uri="{FF2B5EF4-FFF2-40B4-BE49-F238E27FC236}">
                  <a16:creationId xmlns:a16="http://schemas.microsoft.com/office/drawing/2014/main" id="{53D6D9D6-9B17-9888-B192-9D83704E9C65}"/>
                </a:ext>
              </a:extLst>
            </p:cNvPr>
            <p:cNvSpPr txBox="1"/>
            <p:nvPr/>
          </p:nvSpPr>
          <p:spPr>
            <a:xfrm>
              <a:off x="7741451" y="5034665"/>
              <a:ext cx="395130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entury Gothic"/>
                  <a:cs typeface="Calibri"/>
                </a:rPr>
                <a:t>Hydrostatic methods can overpredict flood risk, but limits inputs and compute power</a:t>
              </a:r>
            </a:p>
          </p:txBody>
        </p:sp>
        <p:pic>
          <p:nvPicPr>
            <p:cNvPr id="16" name="Graphic 17" descr="Chevron arrows with solid fill">
              <a:extLst>
                <a:ext uri="{FF2B5EF4-FFF2-40B4-BE49-F238E27FC236}">
                  <a16:creationId xmlns:a16="http://schemas.microsoft.com/office/drawing/2014/main" id="{E868C4B3-1286-7B7C-D88D-970C922E48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43269" y="2889295"/>
              <a:ext cx="399246" cy="399246"/>
            </a:xfrm>
            <a:prstGeom prst="rect">
              <a:avLst/>
            </a:prstGeom>
          </p:spPr>
        </p:pic>
        <p:pic>
          <p:nvPicPr>
            <p:cNvPr id="24" name="Graphic 23" descr="Chevron arrows with solid fill">
              <a:extLst>
                <a:ext uri="{FF2B5EF4-FFF2-40B4-BE49-F238E27FC236}">
                  <a16:creationId xmlns:a16="http://schemas.microsoft.com/office/drawing/2014/main" id="{449866E1-2CC6-13A7-F31A-46F17A3EFEC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43269" y="3992082"/>
              <a:ext cx="399246" cy="399246"/>
            </a:xfrm>
            <a:prstGeom prst="rect">
              <a:avLst/>
            </a:prstGeom>
          </p:spPr>
        </p:pic>
        <p:pic>
          <p:nvPicPr>
            <p:cNvPr id="25" name="Graphic 17" descr="Chevron arrows with solid fill">
              <a:extLst>
                <a:ext uri="{FF2B5EF4-FFF2-40B4-BE49-F238E27FC236}">
                  <a16:creationId xmlns:a16="http://schemas.microsoft.com/office/drawing/2014/main" id="{7F8D0BF5-082A-7009-C2BA-0AE4E1D4C9D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43269" y="5192784"/>
              <a:ext cx="399246" cy="399246"/>
            </a:xfrm>
            <a:prstGeom prst="rect">
              <a:avLst/>
            </a:prstGeom>
          </p:spPr>
        </p:pic>
        <p:sp>
          <p:nvSpPr>
            <p:cNvPr id="26" name="Rectangle: Rounded Corners 25">
              <a:extLst>
                <a:ext uri="{FF2B5EF4-FFF2-40B4-BE49-F238E27FC236}">
                  <a16:creationId xmlns:a16="http://schemas.microsoft.com/office/drawing/2014/main" id="{19537909-8F2E-5286-EDDE-171830CBDD6B}"/>
                </a:ext>
              </a:extLst>
            </p:cNvPr>
            <p:cNvSpPr/>
            <p:nvPr/>
          </p:nvSpPr>
          <p:spPr>
            <a:xfrm>
              <a:off x="7422443" y="1909703"/>
              <a:ext cx="3913481" cy="442148"/>
            </a:xfrm>
            <a:prstGeom prst="roundRect">
              <a:avLst/>
            </a:prstGeom>
            <a:solidFill>
              <a:srgbClr val="5B9BD5">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0000"/>
                  </a:solidFill>
                  <a:latin typeface="Century Gothic"/>
                </a:rPr>
                <a:t>Elevation &lt; Shoreline water level</a:t>
              </a:r>
              <a:endParaRPr lang="en-US">
                <a:solidFill>
                  <a:srgbClr val="000000"/>
                </a:solidFill>
                <a:cs typeface="Calibri"/>
              </a:endParaRPr>
            </a:p>
          </p:txBody>
        </p:sp>
      </p:grpSp>
      <p:sp>
        <p:nvSpPr>
          <p:cNvPr id="32" name="Rectangle 31">
            <a:extLst>
              <a:ext uri="{FF2B5EF4-FFF2-40B4-BE49-F238E27FC236}">
                <a16:creationId xmlns:a16="http://schemas.microsoft.com/office/drawing/2014/main" id="{DE37D8E2-CEEB-3D43-EDEE-FB58324698D1}"/>
              </a:ext>
            </a:extLst>
          </p:cNvPr>
          <p:cNvSpPr/>
          <p:nvPr/>
        </p:nvSpPr>
        <p:spPr>
          <a:xfrm>
            <a:off x="2449646" y="4842316"/>
            <a:ext cx="2085843" cy="1650855"/>
          </a:xfrm>
          <a:prstGeom prst="rect">
            <a:avLst/>
          </a:prstGeom>
          <a:solidFill>
            <a:srgbClr val="5372B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Century Gothic"/>
                <a:cs typeface="Calibri"/>
              </a:rPr>
              <a:t>Produce Coastal Flood Risk Map</a:t>
            </a:r>
            <a:endParaRPr lang="en-US"/>
          </a:p>
        </p:txBody>
      </p:sp>
      <p:pic>
        <p:nvPicPr>
          <p:cNvPr id="35" name="Graphic 20" descr="Calculator with solid fill">
            <a:extLst>
              <a:ext uri="{FF2B5EF4-FFF2-40B4-BE49-F238E27FC236}">
                <a16:creationId xmlns:a16="http://schemas.microsoft.com/office/drawing/2014/main" id="{86147BC8-9469-76CD-D26A-23E29910C04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13516" y="3051701"/>
            <a:ext cx="1401580" cy="1414071"/>
          </a:xfrm>
          <a:prstGeom prst="rect">
            <a:avLst/>
          </a:prstGeom>
        </p:spPr>
      </p:pic>
      <p:sp>
        <p:nvSpPr>
          <p:cNvPr id="2" name="TextBox 1">
            <a:extLst>
              <a:ext uri="{FF2B5EF4-FFF2-40B4-BE49-F238E27FC236}">
                <a16:creationId xmlns:a16="http://schemas.microsoft.com/office/drawing/2014/main" id="{27113453-9EA6-2EE6-B773-D6A0647C4232}"/>
              </a:ext>
            </a:extLst>
          </p:cNvPr>
          <p:cNvSpPr txBox="1"/>
          <p:nvPr/>
        </p:nvSpPr>
        <p:spPr>
          <a:xfrm>
            <a:off x="7741453" y="2765102"/>
            <a:ext cx="436073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entury Gothic"/>
              </a:rPr>
              <a:t>Using </a:t>
            </a:r>
            <a:r>
              <a:rPr lang="en-US" sz="2000" err="1">
                <a:latin typeface="Century Gothic"/>
              </a:rPr>
              <a:t>uBTM</a:t>
            </a:r>
            <a:r>
              <a:rPr lang="en-US" sz="2000">
                <a:latin typeface="Century Gothic"/>
              </a:rPr>
              <a:t> in Google Earth Engine </a:t>
            </a:r>
            <a:r>
              <a:rPr lang="en-US" sz="2000" err="1">
                <a:latin typeface="Century Gothic"/>
              </a:rPr>
              <a:t>Terres</a:t>
            </a:r>
            <a:r>
              <a:rPr lang="en-US" sz="2000">
                <a:latin typeface="Century Gothic"/>
              </a:rPr>
              <a:t> de Lima et al. (2021)</a:t>
            </a:r>
            <a:endParaRPr lang="en-US" sz="2000">
              <a:latin typeface="Century Gothic"/>
              <a:cs typeface="Calibri"/>
            </a:endParaRPr>
          </a:p>
        </p:txBody>
      </p:sp>
    </p:spTree>
    <p:extLst>
      <p:ext uri="{BB962C8B-B14F-4D97-AF65-F5344CB8AC3E}">
        <p14:creationId xmlns:p14="http://schemas.microsoft.com/office/powerpoint/2010/main" val="580049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F9DC5620-49AE-9474-4952-64B58F4AA0DD}"/>
              </a:ext>
            </a:extLst>
          </p:cNvPr>
          <p:cNvSpPr/>
          <p:nvPr/>
        </p:nvSpPr>
        <p:spPr>
          <a:xfrm rot="16200000">
            <a:off x="-477165" y="5352796"/>
            <a:ext cx="1875984" cy="634987"/>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a:latin typeface="Century Gothic"/>
              </a:rPr>
              <a:t>Output</a:t>
            </a:r>
            <a:endParaRPr lang="en-US" sz="2800"/>
          </a:p>
        </p:txBody>
      </p:sp>
      <p:sp>
        <p:nvSpPr>
          <p:cNvPr id="9" name="Rectangle 8">
            <a:extLst>
              <a:ext uri="{FF2B5EF4-FFF2-40B4-BE49-F238E27FC236}">
                <a16:creationId xmlns:a16="http://schemas.microsoft.com/office/drawing/2014/main" id="{85097945-C084-6A89-6869-733B32FD7F08}"/>
              </a:ext>
            </a:extLst>
          </p:cNvPr>
          <p:cNvSpPr/>
          <p:nvPr/>
        </p:nvSpPr>
        <p:spPr>
          <a:xfrm>
            <a:off x="770819" y="4730868"/>
            <a:ext cx="5691480" cy="1875247"/>
          </a:xfrm>
          <a:prstGeom prst="rect">
            <a:avLst/>
          </a:prstGeom>
          <a:solidFill>
            <a:srgbClr val="5B9BD5">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Graphic 20" descr="Bullseye with solid fill">
            <a:extLst>
              <a:ext uri="{FF2B5EF4-FFF2-40B4-BE49-F238E27FC236}">
                <a16:creationId xmlns:a16="http://schemas.microsoft.com/office/drawing/2014/main" id="{CB08AFA5-6AF4-09F3-A22E-49AA5AF89C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14421" y="3144209"/>
            <a:ext cx="1401580" cy="1401580"/>
          </a:xfrm>
          <a:prstGeom prst="rect">
            <a:avLst/>
          </a:prstGeom>
        </p:spPr>
      </p:pic>
      <p:sp>
        <p:nvSpPr>
          <p:cNvPr id="19" name="Title 1">
            <a:extLst>
              <a:ext uri="{FF2B5EF4-FFF2-40B4-BE49-F238E27FC236}">
                <a16:creationId xmlns:a16="http://schemas.microsoft.com/office/drawing/2014/main" id="{72A4A180-03F6-4B2B-B2D4-81C364C63F56}"/>
              </a:ext>
            </a:extLst>
          </p:cNvPr>
          <p:cNvSpPr txBox="1">
            <a:spLocks/>
          </p:cNvSpPr>
          <p:nvPr/>
        </p:nvSpPr>
        <p:spPr>
          <a:xfrm>
            <a:off x="2106434" y="189198"/>
            <a:ext cx="7980848" cy="6146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5372B3"/>
                </a:solidFill>
                <a:latin typeface="Century Gothic"/>
                <a:ea typeface="+mj-lt"/>
                <a:cs typeface="+mj-lt"/>
              </a:rPr>
              <a:t>Methodology: Coastal Flooding</a:t>
            </a:r>
            <a:endParaRPr lang="en-US"/>
          </a:p>
        </p:txBody>
      </p:sp>
      <p:sp>
        <p:nvSpPr>
          <p:cNvPr id="4" name="Rectangle: Rounded Corners 3">
            <a:extLst>
              <a:ext uri="{FF2B5EF4-FFF2-40B4-BE49-F238E27FC236}">
                <a16:creationId xmlns:a16="http://schemas.microsoft.com/office/drawing/2014/main" id="{3BC42C78-A27A-FEE4-6081-CF4EAE7D2D34}"/>
              </a:ext>
            </a:extLst>
          </p:cNvPr>
          <p:cNvSpPr/>
          <p:nvPr/>
        </p:nvSpPr>
        <p:spPr>
          <a:xfrm>
            <a:off x="3220570" y="3344012"/>
            <a:ext cx="2780626" cy="9504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4777"/>
                </a:solidFill>
                <a:latin typeface="Century Gothic"/>
                <a:cs typeface="Calibri"/>
              </a:rPr>
              <a:t>Elevation Classification by Sea Level</a:t>
            </a:r>
            <a:endParaRPr lang="en-US" b="1">
              <a:solidFill>
                <a:srgbClr val="004777"/>
              </a:solidFill>
              <a:cs typeface="Calibri"/>
            </a:endParaRPr>
          </a:p>
        </p:txBody>
      </p:sp>
      <p:sp>
        <p:nvSpPr>
          <p:cNvPr id="13" name="TextBox 12">
            <a:extLst>
              <a:ext uri="{FF2B5EF4-FFF2-40B4-BE49-F238E27FC236}">
                <a16:creationId xmlns:a16="http://schemas.microsoft.com/office/drawing/2014/main" id="{DF2CE449-D9E1-7232-D15D-355C65901424}"/>
              </a:ext>
            </a:extLst>
          </p:cNvPr>
          <p:cNvSpPr txBox="1"/>
          <p:nvPr/>
        </p:nvSpPr>
        <p:spPr>
          <a:xfrm rot="16200000">
            <a:off x="-106429" y="1590764"/>
            <a:ext cx="122493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Century Gothic"/>
                <a:cs typeface="Calibri"/>
              </a:rPr>
              <a:t>Inputs</a:t>
            </a:r>
          </a:p>
        </p:txBody>
      </p:sp>
      <p:cxnSp>
        <p:nvCxnSpPr>
          <p:cNvPr id="34" name="Straight Arrow Connector 33">
            <a:extLst>
              <a:ext uri="{FF2B5EF4-FFF2-40B4-BE49-F238E27FC236}">
                <a16:creationId xmlns:a16="http://schemas.microsoft.com/office/drawing/2014/main" id="{FE5FC3D1-B623-73EA-4D7A-C1E2CDD0D11B}"/>
              </a:ext>
            </a:extLst>
          </p:cNvPr>
          <p:cNvCxnSpPr>
            <a:cxnSpLocks/>
          </p:cNvCxnSpPr>
          <p:nvPr/>
        </p:nvCxnSpPr>
        <p:spPr>
          <a:xfrm>
            <a:off x="6696414" y="1016713"/>
            <a:ext cx="4551" cy="5475026"/>
          </a:xfrm>
          <a:prstGeom prst="straightConnector1">
            <a:avLst/>
          </a:prstGeom>
          <a:ln w="28575">
            <a:solidFill>
              <a:srgbClr val="4472C4"/>
            </a:solidFill>
            <a:prstDash val="solid"/>
          </a:ln>
        </p:spPr>
        <p:style>
          <a:lnRef idx="1">
            <a:schemeClr val="dk1"/>
          </a:lnRef>
          <a:fillRef idx="0">
            <a:schemeClr val="dk1"/>
          </a:fillRef>
          <a:effectRef idx="0">
            <a:schemeClr val="dk1"/>
          </a:effectRef>
          <a:fontRef idx="minor">
            <a:schemeClr val="tx1"/>
          </a:fontRef>
        </p:style>
      </p:cxnSp>
      <p:pic>
        <p:nvPicPr>
          <p:cNvPr id="38" name="Picture 37" descr="A picture containing text&#10;&#10;Description automatically generated">
            <a:extLst>
              <a:ext uri="{FF2B5EF4-FFF2-40B4-BE49-F238E27FC236}">
                <a16:creationId xmlns:a16="http://schemas.microsoft.com/office/drawing/2014/main" id="{BEBE46D5-98D9-9340-F971-C52486E75C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590" t="3780" r="19473" b="1169"/>
          <a:stretch/>
        </p:blipFill>
        <p:spPr>
          <a:xfrm>
            <a:off x="1055290" y="1244596"/>
            <a:ext cx="1462224" cy="1243437"/>
          </a:xfrm>
          <a:prstGeom prst="rect">
            <a:avLst/>
          </a:prstGeom>
        </p:spPr>
      </p:pic>
      <p:pic>
        <p:nvPicPr>
          <p:cNvPr id="48" name="Picture 47" descr="A picture containing text&#10;&#10;Description automatically generated">
            <a:extLst>
              <a:ext uri="{FF2B5EF4-FFF2-40B4-BE49-F238E27FC236}">
                <a16:creationId xmlns:a16="http://schemas.microsoft.com/office/drawing/2014/main" id="{7E11F6B1-786D-3133-172E-D47903EB10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034" t="3731" r="19756" b="777"/>
          <a:stretch/>
        </p:blipFill>
        <p:spPr>
          <a:xfrm>
            <a:off x="2449821" y="4840842"/>
            <a:ext cx="2085784" cy="1657930"/>
          </a:xfrm>
          <a:prstGeom prst="rect">
            <a:avLst/>
          </a:prstGeom>
        </p:spPr>
      </p:pic>
      <p:pic>
        <p:nvPicPr>
          <p:cNvPr id="50" name="Picture 49" descr="A picture containing text&#10;&#10;Description automatically generated">
            <a:extLst>
              <a:ext uri="{FF2B5EF4-FFF2-40B4-BE49-F238E27FC236}">
                <a16:creationId xmlns:a16="http://schemas.microsoft.com/office/drawing/2014/main" id="{DBCB41C3-D097-1FC5-8D86-0A8EA441853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365" t="3987" r="19643" b="1125"/>
          <a:stretch/>
        </p:blipFill>
        <p:spPr>
          <a:xfrm>
            <a:off x="4812206" y="1233982"/>
            <a:ext cx="1465760" cy="1244472"/>
          </a:xfrm>
          <a:prstGeom prst="rect">
            <a:avLst/>
          </a:prstGeom>
        </p:spPr>
      </p:pic>
      <p:pic>
        <p:nvPicPr>
          <p:cNvPr id="7" name="Graphic 20" descr="Calculator with solid fill">
            <a:extLst>
              <a:ext uri="{FF2B5EF4-FFF2-40B4-BE49-F238E27FC236}">
                <a16:creationId xmlns:a16="http://schemas.microsoft.com/office/drawing/2014/main" id="{81D61720-A399-323C-11FE-336EB90F5E8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13516" y="3051701"/>
            <a:ext cx="1401580" cy="1414071"/>
          </a:xfrm>
          <a:prstGeom prst="rect">
            <a:avLst/>
          </a:prstGeom>
        </p:spPr>
      </p:pic>
      <p:sp>
        <p:nvSpPr>
          <p:cNvPr id="5" name="Rectangle: Rounded Corners 4">
            <a:extLst>
              <a:ext uri="{FF2B5EF4-FFF2-40B4-BE49-F238E27FC236}">
                <a16:creationId xmlns:a16="http://schemas.microsoft.com/office/drawing/2014/main" id="{B33D193C-02D6-F628-8DD4-2DEE24D818AA}"/>
              </a:ext>
            </a:extLst>
          </p:cNvPr>
          <p:cNvSpPr/>
          <p:nvPr/>
        </p:nvSpPr>
        <p:spPr>
          <a:xfrm>
            <a:off x="1092720" y="3372766"/>
            <a:ext cx="2780626" cy="9504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004777"/>
                </a:solidFill>
                <a:latin typeface="Century Gothic"/>
                <a:cs typeface="Calibri"/>
              </a:rPr>
              <a:t>Identify Error Range for DEM and Projection</a:t>
            </a:r>
          </a:p>
        </p:txBody>
      </p:sp>
      <p:sp>
        <p:nvSpPr>
          <p:cNvPr id="21" name="Rectangle 20">
            <a:extLst>
              <a:ext uri="{FF2B5EF4-FFF2-40B4-BE49-F238E27FC236}">
                <a16:creationId xmlns:a16="http://schemas.microsoft.com/office/drawing/2014/main" id="{CB60ED62-2F86-D813-C36D-080343467D76}"/>
              </a:ext>
            </a:extLst>
          </p:cNvPr>
          <p:cNvSpPr/>
          <p:nvPr/>
        </p:nvSpPr>
        <p:spPr>
          <a:xfrm>
            <a:off x="1054213" y="1251291"/>
            <a:ext cx="1461540" cy="1242715"/>
          </a:xfrm>
          <a:prstGeom prst="rect">
            <a:avLst/>
          </a:prstGeom>
          <a:solidFill>
            <a:srgbClr val="5372B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Century Gothic"/>
                <a:cs typeface="Calibri"/>
              </a:rPr>
              <a:t>Digital </a:t>
            </a:r>
          </a:p>
          <a:p>
            <a:pPr algn="ctr"/>
            <a:r>
              <a:rPr lang="en-US" b="1">
                <a:latin typeface="Century Gothic"/>
                <a:cs typeface="Calibri"/>
              </a:rPr>
              <a:t>Elevation </a:t>
            </a:r>
          </a:p>
          <a:p>
            <a:pPr algn="ctr"/>
            <a:r>
              <a:rPr lang="en-US" b="1">
                <a:latin typeface="Century Gothic"/>
                <a:cs typeface="Calibri"/>
              </a:rPr>
              <a:t>Model</a:t>
            </a:r>
          </a:p>
        </p:txBody>
      </p:sp>
      <p:pic>
        <p:nvPicPr>
          <p:cNvPr id="22" name="Picture 21" descr="Chart&#10;&#10;Description automatically generated">
            <a:extLst>
              <a:ext uri="{FF2B5EF4-FFF2-40B4-BE49-F238E27FC236}">
                <a16:creationId xmlns:a16="http://schemas.microsoft.com/office/drawing/2014/main" id="{3732212D-59D0-7DC0-B9BA-72AC806319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32487" y="1248621"/>
            <a:ext cx="1462407" cy="1234073"/>
          </a:xfrm>
          <a:prstGeom prst="rect">
            <a:avLst/>
          </a:prstGeom>
        </p:spPr>
      </p:pic>
      <p:sp>
        <p:nvSpPr>
          <p:cNvPr id="23" name="Rectangle 22">
            <a:extLst>
              <a:ext uri="{FF2B5EF4-FFF2-40B4-BE49-F238E27FC236}">
                <a16:creationId xmlns:a16="http://schemas.microsoft.com/office/drawing/2014/main" id="{FA8A8A11-3E0E-042C-D174-6D5EF9CDD02D}"/>
              </a:ext>
            </a:extLst>
          </p:cNvPr>
          <p:cNvSpPr/>
          <p:nvPr/>
        </p:nvSpPr>
        <p:spPr>
          <a:xfrm>
            <a:off x="2931031" y="1244038"/>
            <a:ext cx="1461540" cy="1237923"/>
          </a:xfrm>
          <a:prstGeom prst="rect">
            <a:avLst/>
          </a:prstGeom>
          <a:solidFill>
            <a:srgbClr val="5372B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Century Gothic"/>
                <a:cs typeface="Calibri"/>
              </a:rPr>
              <a:t>Sea Level </a:t>
            </a:r>
            <a:endParaRPr lang="en-US" b="1">
              <a:latin typeface="Calibri" panose="020F0502020204030204"/>
              <a:cs typeface="Calibri"/>
            </a:endParaRPr>
          </a:p>
          <a:p>
            <a:pPr algn="ctr"/>
            <a:r>
              <a:rPr lang="en-US" b="1">
                <a:latin typeface="Century Gothic"/>
                <a:cs typeface="Calibri"/>
              </a:rPr>
              <a:t>Projection</a:t>
            </a:r>
            <a:endParaRPr lang="en-US" b="1">
              <a:ea typeface="+mn-lt"/>
              <a:cs typeface="+mn-lt"/>
            </a:endParaRPr>
          </a:p>
          <a:p>
            <a:pPr algn="ctr"/>
            <a:r>
              <a:rPr lang="en-US" b="1">
                <a:latin typeface="Century Gothic"/>
                <a:cs typeface="Calibri"/>
              </a:rPr>
              <a:t>Scenarios</a:t>
            </a:r>
            <a:endParaRPr lang="en-US" b="1"/>
          </a:p>
        </p:txBody>
      </p:sp>
      <p:sp>
        <p:nvSpPr>
          <p:cNvPr id="29" name="Rectangle 28">
            <a:extLst>
              <a:ext uri="{FF2B5EF4-FFF2-40B4-BE49-F238E27FC236}">
                <a16:creationId xmlns:a16="http://schemas.microsoft.com/office/drawing/2014/main" id="{00958DB2-A6E0-1EBD-9E03-170A10B7EC92}"/>
              </a:ext>
            </a:extLst>
          </p:cNvPr>
          <p:cNvSpPr/>
          <p:nvPr/>
        </p:nvSpPr>
        <p:spPr>
          <a:xfrm>
            <a:off x="4825310" y="1242579"/>
            <a:ext cx="1461540" cy="1242715"/>
          </a:xfrm>
          <a:prstGeom prst="rect">
            <a:avLst/>
          </a:prstGeom>
          <a:solidFill>
            <a:srgbClr val="5372B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Century Gothic"/>
                <a:cs typeface="Calibri"/>
              </a:rPr>
              <a:t>Coastline Vector</a:t>
            </a:r>
          </a:p>
        </p:txBody>
      </p:sp>
      <p:sp>
        <p:nvSpPr>
          <p:cNvPr id="30" name="Rectangle 29">
            <a:extLst>
              <a:ext uri="{FF2B5EF4-FFF2-40B4-BE49-F238E27FC236}">
                <a16:creationId xmlns:a16="http://schemas.microsoft.com/office/drawing/2014/main" id="{783D0BC3-74D0-93BC-5BE9-5F31F1301699}"/>
              </a:ext>
            </a:extLst>
          </p:cNvPr>
          <p:cNvSpPr/>
          <p:nvPr/>
        </p:nvSpPr>
        <p:spPr>
          <a:xfrm>
            <a:off x="2449646" y="4842316"/>
            <a:ext cx="2085843" cy="1650855"/>
          </a:xfrm>
          <a:prstGeom prst="rect">
            <a:avLst/>
          </a:prstGeom>
          <a:solidFill>
            <a:srgbClr val="5372B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Century Gothic"/>
                <a:cs typeface="Calibri"/>
              </a:rPr>
              <a:t>Produce Coastal Flood Risk Map</a:t>
            </a:r>
            <a:endParaRPr lang="en-US"/>
          </a:p>
        </p:txBody>
      </p:sp>
      <p:sp>
        <p:nvSpPr>
          <p:cNvPr id="15" name="TextBox 14">
            <a:extLst>
              <a:ext uri="{FF2B5EF4-FFF2-40B4-BE49-F238E27FC236}">
                <a16:creationId xmlns:a16="http://schemas.microsoft.com/office/drawing/2014/main" id="{9F9918D3-84AF-2022-0D00-F2830110A135}"/>
              </a:ext>
            </a:extLst>
          </p:cNvPr>
          <p:cNvSpPr txBox="1"/>
          <p:nvPr/>
        </p:nvSpPr>
        <p:spPr>
          <a:xfrm rot="16200000">
            <a:off x="-251560" y="3620996"/>
            <a:ext cx="15193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Century Gothic"/>
                <a:cs typeface="Calibri"/>
              </a:rPr>
              <a:t>Processes</a:t>
            </a:r>
            <a:endParaRPr lang="en-US" sz="1400"/>
          </a:p>
        </p:txBody>
      </p:sp>
      <p:grpSp>
        <p:nvGrpSpPr>
          <p:cNvPr id="27" name="Group 26">
            <a:extLst>
              <a:ext uri="{FF2B5EF4-FFF2-40B4-BE49-F238E27FC236}">
                <a16:creationId xmlns:a16="http://schemas.microsoft.com/office/drawing/2014/main" id="{BDE4D20A-E98F-2392-FEAF-5649AE9E8BAC}"/>
              </a:ext>
            </a:extLst>
          </p:cNvPr>
          <p:cNvGrpSpPr/>
          <p:nvPr/>
        </p:nvGrpSpPr>
        <p:grpSpPr>
          <a:xfrm>
            <a:off x="7061996" y="1073391"/>
            <a:ext cx="5040190" cy="4976937"/>
            <a:chOff x="7061996" y="1073391"/>
            <a:chExt cx="5040190" cy="4976937"/>
          </a:xfrm>
        </p:grpSpPr>
        <p:sp>
          <p:nvSpPr>
            <p:cNvPr id="3" name="TextBox 2">
              <a:extLst>
                <a:ext uri="{FF2B5EF4-FFF2-40B4-BE49-F238E27FC236}">
                  <a16:creationId xmlns:a16="http://schemas.microsoft.com/office/drawing/2014/main" id="{EAF49B12-CC8F-902B-89CE-B18923B67329}"/>
                </a:ext>
              </a:extLst>
            </p:cNvPr>
            <p:cNvSpPr txBox="1"/>
            <p:nvPr/>
          </p:nvSpPr>
          <p:spPr>
            <a:xfrm>
              <a:off x="7061996" y="1073391"/>
              <a:ext cx="463574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Century Gothic"/>
                </a:rPr>
                <a:t>In a </a:t>
              </a:r>
              <a:r>
                <a:rPr lang="en-US" sz="2000" b="1">
                  <a:latin typeface="Century Gothic"/>
                </a:rPr>
                <a:t>Bathtub Model</a:t>
              </a:r>
              <a:r>
                <a:rPr lang="en-US" sz="2000">
                  <a:latin typeface="Century Gothic"/>
                </a:rPr>
                <a:t>, inundation risk is identified where: </a:t>
              </a:r>
              <a:endParaRPr lang="en-US" sz="2000">
                <a:latin typeface="Century Gothic"/>
                <a:cs typeface="Calibri"/>
              </a:endParaRPr>
            </a:p>
          </p:txBody>
        </p:sp>
        <p:sp>
          <p:nvSpPr>
            <p:cNvPr id="10" name="TextBox 9">
              <a:extLst>
                <a:ext uri="{FF2B5EF4-FFF2-40B4-BE49-F238E27FC236}">
                  <a16:creationId xmlns:a16="http://schemas.microsoft.com/office/drawing/2014/main" id="{FECC9CE0-C66A-9F9E-7A7C-4600D5C22A6A}"/>
                </a:ext>
              </a:extLst>
            </p:cNvPr>
            <p:cNvSpPr txBox="1"/>
            <p:nvPr/>
          </p:nvSpPr>
          <p:spPr>
            <a:xfrm>
              <a:off x="7741453" y="2765102"/>
              <a:ext cx="436073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entury Gothic"/>
                </a:rPr>
                <a:t>Using </a:t>
              </a:r>
              <a:r>
                <a:rPr lang="en-US" sz="2000" err="1">
                  <a:latin typeface="Century Gothic"/>
                </a:rPr>
                <a:t>uBTM</a:t>
              </a:r>
              <a:r>
                <a:rPr lang="en-US" sz="2000">
                  <a:latin typeface="Century Gothic"/>
                </a:rPr>
                <a:t> in Google Earth Engine Terres de Lima et al. (2021)</a:t>
              </a:r>
              <a:endParaRPr lang="en-US" sz="2000">
                <a:latin typeface="Century Gothic"/>
                <a:cs typeface="Calibri"/>
              </a:endParaRPr>
            </a:p>
          </p:txBody>
        </p:sp>
        <p:sp>
          <p:nvSpPr>
            <p:cNvPr id="11" name="TextBox 10">
              <a:extLst>
                <a:ext uri="{FF2B5EF4-FFF2-40B4-BE49-F238E27FC236}">
                  <a16:creationId xmlns:a16="http://schemas.microsoft.com/office/drawing/2014/main" id="{396F7A7A-1D8D-ED5F-164D-26C1480CD747}"/>
                </a:ext>
              </a:extLst>
            </p:cNvPr>
            <p:cNvSpPr txBox="1"/>
            <p:nvPr/>
          </p:nvSpPr>
          <p:spPr>
            <a:xfrm>
              <a:off x="7744823" y="3842408"/>
              <a:ext cx="421070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entury Gothic"/>
                  <a:cs typeface="Calibri"/>
                </a:rPr>
                <a:t>Incorporates vertical uncertainty of DEM and SLR projection </a:t>
              </a:r>
            </a:p>
          </p:txBody>
        </p:sp>
        <p:sp>
          <p:nvSpPr>
            <p:cNvPr id="12" name="TextBox 11">
              <a:extLst>
                <a:ext uri="{FF2B5EF4-FFF2-40B4-BE49-F238E27FC236}">
                  <a16:creationId xmlns:a16="http://schemas.microsoft.com/office/drawing/2014/main" id="{4BCC9738-7DC9-FC32-932D-5E530AA9DF4C}"/>
                </a:ext>
              </a:extLst>
            </p:cNvPr>
            <p:cNvSpPr txBox="1"/>
            <p:nvPr/>
          </p:nvSpPr>
          <p:spPr>
            <a:xfrm>
              <a:off x="7741451" y="5034665"/>
              <a:ext cx="395130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entury Gothic"/>
                  <a:cs typeface="Calibri"/>
                </a:rPr>
                <a:t>Hydrostatic methods can overpredict flood risk, but limits inputs and compute power</a:t>
              </a:r>
            </a:p>
          </p:txBody>
        </p:sp>
        <p:pic>
          <p:nvPicPr>
            <p:cNvPr id="16" name="Graphic 17" descr="Chevron arrows with solid fill">
              <a:extLst>
                <a:ext uri="{FF2B5EF4-FFF2-40B4-BE49-F238E27FC236}">
                  <a16:creationId xmlns:a16="http://schemas.microsoft.com/office/drawing/2014/main" id="{C66A01EA-11A3-03E0-CC38-5E78960DC0F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43269" y="2889295"/>
              <a:ext cx="399246" cy="399246"/>
            </a:xfrm>
            <a:prstGeom prst="rect">
              <a:avLst/>
            </a:prstGeom>
          </p:spPr>
        </p:pic>
        <p:pic>
          <p:nvPicPr>
            <p:cNvPr id="24" name="Graphic 23" descr="Chevron arrows with solid fill">
              <a:extLst>
                <a:ext uri="{FF2B5EF4-FFF2-40B4-BE49-F238E27FC236}">
                  <a16:creationId xmlns:a16="http://schemas.microsoft.com/office/drawing/2014/main" id="{C3B35983-D4FE-552D-EDEC-606F553A4AE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43269" y="3992082"/>
              <a:ext cx="399246" cy="399246"/>
            </a:xfrm>
            <a:prstGeom prst="rect">
              <a:avLst/>
            </a:prstGeom>
          </p:spPr>
        </p:pic>
        <p:pic>
          <p:nvPicPr>
            <p:cNvPr id="25" name="Graphic 17" descr="Chevron arrows with solid fill">
              <a:extLst>
                <a:ext uri="{FF2B5EF4-FFF2-40B4-BE49-F238E27FC236}">
                  <a16:creationId xmlns:a16="http://schemas.microsoft.com/office/drawing/2014/main" id="{DBE4B43F-FFC5-4163-7EA6-04D5CB8E958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43269" y="5192784"/>
              <a:ext cx="399246" cy="399246"/>
            </a:xfrm>
            <a:prstGeom prst="rect">
              <a:avLst/>
            </a:prstGeom>
          </p:spPr>
        </p:pic>
        <p:sp>
          <p:nvSpPr>
            <p:cNvPr id="26" name="Rectangle: Rounded Corners 25">
              <a:extLst>
                <a:ext uri="{FF2B5EF4-FFF2-40B4-BE49-F238E27FC236}">
                  <a16:creationId xmlns:a16="http://schemas.microsoft.com/office/drawing/2014/main" id="{5844F468-2E28-6015-0879-691B1712E091}"/>
                </a:ext>
              </a:extLst>
            </p:cNvPr>
            <p:cNvSpPr/>
            <p:nvPr/>
          </p:nvSpPr>
          <p:spPr>
            <a:xfrm>
              <a:off x="7422443" y="1909703"/>
              <a:ext cx="3913481" cy="442148"/>
            </a:xfrm>
            <a:prstGeom prst="roundRect">
              <a:avLst/>
            </a:prstGeom>
            <a:solidFill>
              <a:srgbClr val="5B9BD5">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0000"/>
                  </a:solidFill>
                  <a:latin typeface="Century Gothic"/>
                </a:rPr>
                <a:t>Elevation &lt; Shoreline water level</a:t>
              </a:r>
              <a:endParaRPr lang="en-US">
                <a:solidFill>
                  <a:srgbClr val="000000"/>
                </a:solidFill>
                <a:cs typeface="Calibri"/>
              </a:endParaRPr>
            </a:p>
          </p:txBody>
        </p:sp>
      </p:grpSp>
    </p:spTree>
    <p:extLst>
      <p:ext uri="{BB962C8B-B14F-4D97-AF65-F5344CB8AC3E}">
        <p14:creationId xmlns:p14="http://schemas.microsoft.com/office/powerpoint/2010/main" val="1735693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A1597BE6-E4F0-D75B-F051-A2EC2E9ED004}"/>
              </a:ext>
            </a:extLst>
          </p:cNvPr>
          <p:cNvSpPr/>
          <p:nvPr/>
        </p:nvSpPr>
        <p:spPr>
          <a:xfrm rot="4560000">
            <a:off x="766353" y="242388"/>
            <a:ext cx="914400" cy="914400"/>
          </a:xfrm>
          <a:prstGeom prst="ellipse">
            <a:avLst/>
          </a:prstGeom>
          <a:noFill/>
          <a:ln w="5715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72A4A180-03F6-4B2B-B2D4-81C364C63F56}"/>
              </a:ext>
            </a:extLst>
          </p:cNvPr>
          <p:cNvSpPr txBox="1">
            <a:spLocks/>
          </p:cNvSpPr>
          <p:nvPr/>
        </p:nvSpPr>
        <p:spPr>
          <a:xfrm>
            <a:off x="2106434" y="189198"/>
            <a:ext cx="7980848" cy="6146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5372B3"/>
                </a:solidFill>
                <a:latin typeface="Century Gothic"/>
                <a:ea typeface="+mj-lt"/>
                <a:cs typeface="+mj-lt"/>
              </a:rPr>
              <a:t>DEM Elevation</a:t>
            </a:r>
            <a:endParaRPr lang="en-US"/>
          </a:p>
        </p:txBody>
      </p:sp>
      <p:pic>
        <p:nvPicPr>
          <p:cNvPr id="13" name="Graphic 13" descr="Forest scene outline">
            <a:extLst>
              <a:ext uri="{FF2B5EF4-FFF2-40B4-BE49-F238E27FC236}">
                <a16:creationId xmlns:a16="http://schemas.microsoft.com/office/drawing/2014/main" id="{3FBA7F01-7E1C-3371-B770-73F618280E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79124" y="1918676"/>
            <a:ext cx="742682" cy="742682"/>
          </a:xfrm>
          <a:prstGeom prst="rect">
            <a:avLst/>
          </a:prstGeom>
        </p:spPr>
      </p:pic>
      <p:pic>
        <p:nvPicPr>
          <p:cNvPr id="14" name="Graphic 14" descr="City outline">
            <a:extLst>
              <a:ext uri="{FF2B5EF4-FFF2-40B4-BE49-F238E27FC236}">
                <a16:creationId xmlns:a16="http://schemas.microsoft.com/office/drawing/2014/main" id="{21DEBB0E-C286-2F30-9A45-5F0F781292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78266" y="2786270"/>
            <a:ext cx="742682" cy="742682"/>
          </a:xfrm>
          <a:prstGeom prst="rect">
            <a:avLst/>
          </a:prstGeom>
        </p:spPr>
      </p:pic>
      <p:pic>
        <p:nvPicPr>
          <p:cNvPr id="17" name="Picture 17" descr="A picture containing shape&#10;&#10;Description automatically generated">
            <a:extLst>
              <a:ext uri="{FF2B5EF4-FFF2-40B4-BE49-F238E27FC236}">
                <a16:creationId xmlns:a16="http://schemas.microsoft.com/office/drawing/2014/main" id="{D78A56F4-DCAB-82D2-2B08-7EFC2835A734}"/>
              </a:ext>
            </a:extLst>
          </p:cNvPr>
          <p:cNvPicPr>
            <a:picLocks noChangeAspect="1"/>
          </p:cNvPicPr>
          <p:nvPr/>
        </p:nvPicPr>
        <p:blipFill rotWithShape="1">
          <a:blip r:embed="rId7"/>
          <a:srcRect r="18847"/>
          <a:stretch/>
        </p:blipFill>
        <p:spPr>
          <a:xfrm>
            <a:off x="690200" y="706489"/>
            <a:ext cx="4187289" cy="3289081"/>
          </a:xfrm>
          <a:prstGeom prst="rect">
            <a:avLst/>
          </a:prstGeom>
        </p:spPr>
      </p:pic>
      <p:pic>
        <p:nvPicPr>
          <p:cNvPr id="16" name="Picture 16" descr="Map&#10;&#10;Description automatically generated">
            <a:extLst>
              <a:ext uri="{FF2B5EF4-FFF2-40B4-BE49-F238E27FC236}">
                <a16:creationId xmlns:a16="http://schemas.microsoft.com/office/drawing/2014/main" id="{9FE9C167-C304-C97B-1B8F-57DED7DCBDCC}"/>
              </a:ext>
            </a:extLst>
          </p:cNvPr>
          <p:cNvPicPr>
            <a:picLocks noChangeAspect="1"/>
          </p:cNvPicPr>
          <p:nvPr/>
        </p:nvPicPr>
        <p:blipFill rotWithShape="1">
          <a:blip r:embed="rId8"/>
          <a:srcRect l="21583" t="7042" r="12710" b="20324"/>
          <a:stretch/>
        </p:blipFill>
        <p:spPr>
          <a:xfrm>
            <a:off x="1837526" y="3414460"/>
            <a:ext cx="3116900" cy="2351981"/>
          </a:xfrm>
          <a:prstGeom prst="rect">
            <a:avLst/>
          </a:prstGeom>
        </p:spPr>
      </p:pic>
      <p:sp>
        <p:nvSpPr>
          <p:cNvPr id="25" name="Rectangle: Rounded Corners 24">
            <a:extLst>
              <a:ext uri="{FF2B5EF4-FFF2-40B4-BE49-F238E27FC236}">
                <a16:creationId xmlns:a16="http://schemas.microsoft.com/office/drawing/2014/main" id="{4089D5CF-E1DB-0AE2-A188-F4A1E2BB3477}"/>
              </a:ext>
            </a:extLst>
          </p:cNvPr>
          <p:cNvSpPr/>
          <p:nvPr/>
        </p:nvSpPr>
        <p:spPr>
          <a:xfrm rot="16200000">
            <a:off x="-179356" y="4518022"/>
            <a:ext cx="1871761" cy="671288"/>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err="1">
                <a:solidFill>
                  <a:srgbClr val="FFFFFF"/>
                </a:solidFill>
                <a:latin typeface="Century Gothic"/>
                <a:cs typeface="Calibri"/>
              </a:rPr>
              <a:t>CoastalDEM</a:t>
            </a:r>
            <a:endParaRPr lang="en-US" sz="2000">
              <a:cs typeface="Calibri"/>
            </a:endParaRPr>
          </a:p>
        </p:txBody>
      </p:sp>
      <p:sp>
        <p:nvSpPr>
          <p:cNvPr id="27" name="Rectangle: Rounded Corners 26">
            <a:extLst>
              <a:ext uri="{FF2B5EF4-FFF2-40B4-BE49-F238E27FC236}">
                <a16:creationId xmlns:a16="http://schemas.microsoft.com/office/drawing/2014/main" id="{7022F376-C246-52FE-869B-FDC4C53E7C59}"/>
              </a:ext>
            </a:extLst>
          </p:cNvPr>
          <p:cNvSpPr/>
          <p:nvPr/>
        </p:nvSpPr>
        <p:spPr>
          <a:xfrm rot="16200000">
            <a:off x="-179355" y="1883830"/>
            <a:ext cx="1871761" cy="671288"/>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rgbClr val="FFFFFF"/>
                </a:solidFill>
                <a:latin typeface="Century Gothic"/>
                <a:cs typeface="Calibri"/>
              </a:rPr>
              <a:t>SRTM</a:t>
            </a:r>
            <a:endParaRPr lang="en-US"/>
          </a:p>
        </p:txBody>
      </p:sp>
      <p:sp>
        <p:nvSpPr>
          <p:cNvPr id="29" name="Rectangle: Rounded Corners 28">
            <a:extLst>
              <a:ext uri="{FF2B5EF4-FFF2-40B4-BE49-F238E27FC236}">
                <a16:creationId xmlns:a16="http://schemas.microsoft.com/office/drawing/2014/main" id="{BFCF9A6B-99AA-46E8-66AA-CC83ACEA0F4A}"/>
              </a:ext>
            </a:extLst>
          </p:cNvPr>
          <p:cNvSpPr/>
          <p:nvPr/>
        </p:nvSpPr>
        <p:spPr>
          <a:xfrm>
            <a:off x="6409924" y="3709971"/>
            <a:ext cx="4239224" cy="65677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rgbClr val="FFFFFF"/>
                </a:solidFill>
                <a:latin typeface="Century Gothic"/>
                <a:cs typeface="Calibri"/>
              </a:rPr>
              <a:t>Data Validation</a:t>
            </a:r>
            <a:endParaRPr lang="en-US"/>
          </a:p>
        </p:txBody>
      </p:sp>
      <p:sp>
        <p:nvSpPr>
          <p:cNvPr id="30" name="Rectangle: Rounded Corners 29">
            <a:extLst>
              <a:ext uri="{FF2B5EF4-FFF2-40B4-BE49-F238E27FC236}">
                <a16:creationId xmlns:a16="http://schemas.microsoft.com/office/drawing/2014/main" id="{D2AB73EB-23F8-BB2B-F216-7CC3FE9887A1}"/>
              </a:ext>
            </a:extLst>
          </p:cNvPr>
          <p:cNvSpPr/>
          <p:nvPr/>
        </p:nvSpPr>
        <p:spPr>
          <a:xfrm>
            <a:off x="6361372" y="1029631"/>
            <a:ext cx="4244846" cy="6858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rgbClr val="FFFFFF"/>
                </a:solidFill>
                <a:latin typeface="Century Gothic"/>
                <a:cs typeface="Calibri"/>
              </a:rPr>
              <a:t>Vertical Bias</a:t>
            </a:r>
            <a:endParaRPr lang="en-US"/>
          </a:p>
        </p:txBody>
      </p:sp>
      <p:cxnSp>
        <p:nvCxnSpPr>
          <p:cNvPr id="31" name="Straight Arrow Connector 30">
            <a:extLst>
              <a:ext uri="{FF2B5EF4-FFF2-40B4-BE49-F238E27FC236}">
                <a16:creationId xmlns:a16="http://schemas.microsoft.com/office/drawing/2014/main" id="{C5088E7B-2FB9-7B60-2453-6779527EDA5B}"/>
              </a:ext>
            </a:extLst>
          </p:cNvPr>
          <p:cNvCxnSpPr/>
          <p:nvPr/>
        </p:nvCxnSpPr>
        <p:spPr>
          <a:xfrm flipH="1">
            <a:off x="1313545" y="1157515"/>
            <a:ext cx="7256" cy="4862284"/>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pic>
        <p:nvPicPr>
          <p:cNvPr id="36" name="Graphic 36" descr="Map with pin outline">
            <a:extLst>
              <a:ext uri="{FF2B5EF4-FFF2-40B4-BE49-F238E27FC236}">
                <a16:creationId xmlns:a16="http://schemas.microsoft.com/office/drawing/2014/main" id="{E07B6C82-EC45-6651-EE36-EFA5BE8804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69497" y="4534379"/>
            <a:ext cx="753415" cy="753415"/>
          </a:xfrm>
          <a:prstGeom prst="rect">
            <a:avLst/>
          </a:prstGeom>
        </p:spPr>
      </p:pic>
      <p:pic>
        <p:nvPicPr>
          <p:cNvPr id="4" name="Picture 24" descr="A picture containing transport&#10;&#10;Description automatically generated">
            <a:extLst>
              <a:ext uri="{FF2B5EF4-FFF2-40B4-BE49-F238E27FC236}">
                <a16:creationId xmlns:a16="http://schemas.microsoft.com/office/drawing/2014/main" id="{6363485E-77EA-7C0D-9AEA-C821165493BD}"/>
              </a:ext>
            </a:extLst>
          </p:cNvPr>
          <p:cNvPicPr>
            <a:picLocks noChangeAspect="1"/>
          </p:cNvPicPr>
          <p:nvPr/>
        </p:nvPicPr>
        <p:blipFill>
          <a:blip r:embed="rId11"/>
          <a:stretch>
            <a:fillRect/>
          </a:stretch>
        </p:blipFill>
        <p:spPr>
          <a:xfrm rot="1620000">
            <a:off x="885987" y="34699"/>
            <a:ext cx="827315" cy="929007"/>
          </a:xfrm>
          <a:prstGeom prst="rect">
            <a:avLst/>
          </a:prstGeom>
        </p:spPr>
      </p:pic>
      <p:sp>
        <p:nvSpPr>
          <p:cNvPr id="6" name="TextBox 5">
            <a:extLst>
              <a:ext uri="{FF2B5EF4-FFF2-40B4-BE49-F238E27FC236}">
                <a16:creationId xmlns:a16="http://schemas.microsoft.com/office/drawing/2014/main" id="{AD63D3CB-E881-99DB-7884-D00EFA573D09}"/>
              </a:ext>
            </a:extLst>
          </p:cNvPr>
          <p:cNvSpPr txBox="1"/>
          <p:nvPr/>
        </p:nvSpPr>
        <p:spPr>
          <a:xfrm>
            <a:off x="7470502" y="4589622"/>
            <a:ext cx="3417500" cy="7151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Century Gothic"/>
                <a:cs typeface="Calibri"/>
              </a:rPr>
              <a:t>711</a:t>
            </a:r>
            <a:r>
              <a:rPr lang="en-US" sz="2000">
                <a:latin typeface="Century Gothic"/>
                <a:cs typeface="Calibri"/>
              </a:rPr>
              <a:t> ground control points across </a:t>
            </a:r>
            <a:r>
              <a:rPr lang="en-US" sz="2000" b="1">
                <a:latin typeface="Century Gothic"/>
                <a:cs typeface="Calibri"/>
              </a:rPr>
              <a:t>300 islands</a:t>
            </a:r>
          </a:p>
        </p:txBody>
      </p:sp>
      <p:sp>
        <p:nvSpPr>
          <p:cNvPr id="9" name="TextBox 8">
            <a:extLst>
              <a:ext uri="{FF2B5EF4-FFF2-40B4-BE49-F238E27FC236}">
                <a16:creationId xmlns:a16="http://schemas.microsoft.com/office/drawing/2014/main" id="{F4CCBB5A-A348-7358-E22A-D01860FE9C4F}"/>
              </a:ext>
            </a:extLst>
          </p:cNvPr>
          <p:cNvSpPr txBox="1"/>
          <p:nvPr/>
        </p:nvSpPr>
        <p:spPr>
          <a:xfrm>
            <a:off x="7470502" y="5441884"/>
            <a:ext cx="410314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Century Gothic"/>
                <a:cs typeface="Calibri"/>
              </a:rPr>
              <a:t>Local RMSE of </a:t>
            </a:r>
            <a:r>
              <a:rPr lang="en-US" sz="2000" b="1">
                <a:latin typeface="Century Gothic"/>
                <a:cs typeface="Calibri"/>
              </a:rPr>
              <a:t>1.51m</a:t>
            </a:r>
            <a:r>
              <a:rPr lang="en-US" sz="2000">
                <a:latin typeface="Century Gothic"/>
                <a:cs typeface="Calibri"/>
              </a:rPr>
              <a:t>, compared to global RMSE of </a:t>
            </a:r>
            <a:r>
              <a:rPr lang="en-US" sz="2000" b="1">
                <a:latin typeface="Century Gothic"/>
                <a:cs typeface="Calibri"/>
              </a:rPr>
              <a:t>6.10m</a:t>
            </a:r>
            <a:r>
              <a:rPr lang="en-US" sz="2000">
                <a:latin typeface="Century Gothic"/>
                <a:cs typeface="Calibri"/>
              </a:rPr>
              <a:t> (</a:t>
            </a:r>
            <a:r>
              <a:rPr lang="en-US" sz="2000" err="1">
                <a:latin typeface="Century Gothic"/>
                <a:cs typeface="Calibri"/>
              </a:rPr>
              <a:t>Kulp</a:t>
            </a:r>
            <a:r>
              <a:rPr lang="en-US" sz="2000">
                <a:latin typeface="Century Gothic"/>
                <a:cs typeface="Calibri"/>
              </a:rPr>
              <a:t> et al., 2019)</a:t>
            </a:r>
          </a:p>
        </p:txBody>
      </p:sp>
      <p:pic>
        <p:nvPicPr>
          <p:cNvPr id="12" name="Graphic 14" descr="Abacus outline">
            <a:extLst>
              <a:ext uri="{FF2B5EF4-FFF2-40B4-BE49-F238E27FC236}">
                <a16:creationId xmlns:a16="http://schemas.microsoft.com/office/drawing/2014/main" id="{22B8FF15-23AF-2EA0-D842-414B7F8202F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47578" y="5574865"/>
            <a:ext cx="796344" cy="753415"/>
          </a:xfrm>
          <a:prstGeom prst="rect">
            <a:avLst/>
          </a:prstGeom>
        </p:spPr>
      </p:pic>
      <p:sp>
        <p:nvSpPr>
          <p:cNvPr id="15" name="TextBox 14">
            <a:extLst>
              <a:ext uri="{FF2B5EF4-FFF2-40B4-BE49-F238E27FC236}">
                <a16:creationId xmlns:a16="http://schemas.microsoft.com/office/drawing/2014/main" id="{FDC45DDB-D20E-7334-D684-03E06151A9E7}"/>
              </a:ext>
            </a:extLst>
          </p:cNvPr>
          <p:cNvSpPr txBox="1"/>
          <p:nvPr/>
        </p:nvSpPr>
        <p:spPr>
          <a:xfrm>
            <a:off x="7608388" y="2085703"/>
            <a:ext cx="337457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b="1">
              <a:cs typeface="Calibri"/>
            </a:endParaRPr>
          </a:p>
        </p:txBody>
      </p:sp>
      <p:sp>
        <p:nvSpPr>
          <p:cNvPr id="18" name="TextBox 17">
            <a:extLst>
              <a:ext uri="{FF2B5EF4-FFF2-40B4-BE49-F238E27FC236}">
                <a16:creationId xmlns:a16="http://schemas.microsoft.com/office/drawing/2014/main" id="{CFC696DC-5620-9616-ACAE-C284071111D2}"/>
              </a:ext>
            </a:extLst>
          </p:cNvPr>
          <p:cNvSpPr txBox="1"/>
          <p:nvPr/>
        </p:nvSpPr>
        <p:spPr>
          <a:xfrm>
            <a:off x="7535815" y="1967647"/>
            <a:ext cx="273062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Century Gothic"/>
                <a:cs typeface="Calibri"/>
              </a:rPr>
              <a:t>Forest canopy</a:t>
            </a:r>
          </a:p>
        </p:txBody>
      </p:sp>
      <p:sp>
        <p:nvSpPr>
          <p:cNvPr id="20" name="TextBox 19">
            <a:extLst>
              <a:ext uri="{FF2B5EF4-FFF2-40B4-BE49-F238E27FC236}">
                <a16:creationId xmlns:a16="http://schemas.microsoft.com/office/drawing/2014/main" id="{F0625678-24B5-0CAA-36C4-EE5113204303}"/>
              </a:ext>
            </a:extLst>
          </p:cNvPr>
          <p:cNvSpPr txBox="1"/>
          <p:nvPr/>
        </p:nvSpPr>
        <p:spPr>
          <a:xfrm>
            <a:off x="7535814" y="2894925"/>
            <a:ext cx="273604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Century Gothic"/>
                <a:cs typeface="Calibri"/>
              </a:rPr>
              <a:t>Urban Cover</a:t>
            </a:r>
            <a:endParaRPr lang="en-US" sz="2800">
              <a:latin typeface="Century Gothic"/>
              <a:cs typeface="Calibri"/>
            </a:endParaRPr>
          </a:p>
        </p:txBody>
      </p:sp>
      <p:pic>
        <p:nvPicPr>
          <p:cNvPr id="28" name="Graphic 25" descr="Marker with solid fill">
            <a:extLst>
              <a:ext uri="{FF2B5EF4-FFF2-40B4-BE49-F238E27FC236}">
                <a16:creationId xmlns:a16="http://schemas.microsoft.com/office/drawing/2014/main" id="{5DD35AE3-453B-3000-5DB5-8AD2B436006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426814" y="4389542"/>
            <a:ext cx="439059" cy="425350"/>
          </a:xfrm>
          <a:prstGeom prst="rect">
            <a:avLst/>
          </a:prstGeom>
        </p:spPr>
      </p:pic>
      <p:pic>
        <p:nvPicPr>
          <p:cNvPr id="34" name="Graphic 25" descr="Marker with solid fill">
            <a:extLst>
              <a:ext uri="{FF2B5EF4-FFF2-40B4-BE49-F238E27FC236}">
                <a16:creationId xmlns:a16="http://schemas.microsoft.com/office/drawing/2014/main" id="{A5738AD4-BFB8-05ED-E8AC-BBE23FD928D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818941" y="6148007"/>
            <a:ext cx="566058" cy="510016"/>
          </a:xfrm>
          <a:prstGeom prst="rect">
            <a:avLst/>
          </a:prstGeom>
        </p:spPr>
      </p:pic>
      <p:sp>
        <p:nvSpPr>
          <p:cNvPr id="37" name="TextBox 36">
            <a:extLst>
              <a:ext uri="{FF2B5EF4-FFF2-40B4-BE49-F238E27FC236}">
                <a16:creationId xmlns:a16="http://schemas.microsoft.com/office/drawing/2014/main" id="{96C81137-AED7-4F7D-2AA7-8B808D581B9B}"/>
              </a:ext>
            </a:extLst>
          </p:cNvPr>
          <p:cNvSpPr txBox="1"/>
          <p:nvPr/>
        </p:nvSpPr>
        <p:spPr>
          <a:xfrm>
            <a:off x="2314364" y="6271623"/>
            <a:ext cx="27753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cs typeface="Calibri"/>
              </a:rPr>
              <a:t>True Elevation: 1.87m</a:t>
            </a:r>
            <a:endParaRPr lang="en-US">
              <a:latin typeface="Century Gothic"/>
            </a:endParaRPr>
          </a:p>
        </p:txBody>
      </p:sp>
      <p:pic>
        <p:nvPicPr>
          <p:cNvPr id="3" name="Graphic 25" descr="Marker with solid fill">
            <a:extLst>
              <a:ext uri="{FF2B5EF4-FFF2-40B4-BE49-F238E27FC236}">
                <a16:creationId xmlns:a16="http://schemas.microsoft.com/office/drawing/2014/main" id="{EBD225AA-4459-8B4C-0B92-52801E01F90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313083" y="1893137"/>
            <a:ext cx="439059" cy="425350"/>
          </a:xfrm>
          <a:prstGeom prst="rect">
            <a:avLst/>
          </a:prstGeom>
        </p:spPr>
      </p:pic>
      <p:grpSp>
        <p:nvGrpSpPr>
          <p:cNvPr id="24" name="Group 23">
            <a:extLst>
              <a:ext uri="{FF2B5EF4-FFF2-40B4-BE49-F238E27FC236}">
                <a16:creationId xmlns:a16="http://schemas.microsoft.com/office/drawing/2014/main" id="{7E0AAC94-E245-8071-FC48-010DAF380AB2}"/>
              </a:ext>
            </a:extLst>
          </p:cNvPr>
          <p:cNvGrpSpPr/>
          <p:nvPr/>
        </p:nvGrpSpPr>
        <p:grpSpPr>
          <a:xfrm>
            <a:off x="2974427" y="5667446"/>
            <a:ext cx="2347851" cy="471982"/>
            <a:chOff x="2394397" y="5712939"/>
            <a:chExt cx="2347851" cy="471982"/>
          </a:xfrm>
        </p:grpSpPr>
        <p:pic>
          <p:nvPicPr>
            <p:cNvPr id="10" name="Picture 14">
              <a:extLst>
                <a:ext uri="{FF2B5EF4-FFF2-40B4-BE49-F238E27FC236}">
                  <a16:creationId xmlns:a16="http://schemas.microsoft.com/office/drawing/2014/main" id="{81BDCF4E-7929-A6C7-8849-3094C13566E2}"/>
                </a:ext>
              </a:extLst>
            </p:cNvPr>
            <p:cNvPicPr>
              <a:picLocks noChangeAspect="1"/>
            </p:cNvPicPr>
            <p:nvPr/>
          </p:nvPicPr>
          <p:blipFill rotWithShape="1">
            <a:blip r:embed="rId16"/>
            <a:srcRect l="33905" t="18605" r="8154" b="50268"/>
            <a:stretch/>
          </p:blipFill>
          <p:spPr>
            <a:xfrm>
              <a:off x="2811170" y="5712939"/>
              <a:ext cx="1534225" cy="151209"/>
            </a:xfrm>
            <a:prstGeom prst="rect">
              <a:avLst/>
            </a:prstGeom>
          </p:spPr>
        </p:pic>
        <p:sp>
          <p:nvSpPr>
            <p:cNvPr id="7" name="TextBox 6">
              <a:extLst>
                <a:ext uri="{FF2B5EF4-FFF2-40B4-BE49-F238E27FC236}">
                  <a16:creationId xmlns:a16="http://schemas.microsoft.com/office/drawing/2014/main" id="{8A03D231-3292-B00A-A97A-5EBEBE936DB3}"/>
                </a:ext>
              </a:extLst>
            </p:cNvPr>
            <p:cNvSpPr txBox="1"/>
            <p:nvPr/>
          </p:nvSpPr>
          <p:spPr>
            <a:xfrm>
              <a:off x="2394397" y="5874828"/>
              <a:ext cx="9898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-0.42m</a:t>
              </a:r>
              <a:endParaRPr lang="en-US" sz="1400">
                <a:cs typeface="Calibri"/>
              </a:endParaRPr>
            </a:p>
          </p:txBody>
        </p:sp>
        <p:sp>
          <p:nvSpPr>
            <p:cNvPr id="8" name="TextBox 7">
              <a:extLst>
                <a:ext uri="{FF2B5EF4-FFF2-40B4-BE49-F238E27FC236}">
                  <a16:creationId xmlns:a16="http://schemas.microsoft.com/office/drawing/2014/main" id="{F4EFAC65-CCEC-0E2A-A405-94F039B3F77D}"/>
                </a:ext>
              </a:extLst>
            </p:cNvPr>
            <p:cNvSpPr txBox="1"/>
            <p:nvPr/>
          </p:nvSpPr>
          <p:spPr>
            <a:xfrm>
              <a:off x="3945776" y="5877144"/>
              <a:ext cx="79647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7.28m</a:t>
              </a:r>
              <a:endParaRPr lang="en-US" sz="1400">
                <a:cs typeface="Calibri"/>
              </a:endParaRPr>
            </a:p>
          </p:txBody>
        </p:sp>
      </p:grpSp>
      <p:sp>
        <p:nvSpPr>
          <p:cNvPr id="11" name="TextBox 10">
            <a:extLst>
              <a:ext uri="{FF2B5EF4-FFF2-40B4-BE49-F238E27FC236}">
                <a16:creationId xmlns:a16="http://schemas.microsoft.com/office/drawing/2014/main" id="{6BBD6B48-F320-D240-0B88-25F288391EC8}"/>
              </a:ext>
            </a:extLst>
          </p:cNvPr>
          <p:cNvSpPr txBox="1"/>
          <p:nvPr/>
        </p:nvSpPr>
        <p:spPr>
          <a:xfrm>
            <a:off x="4650910" y="3306815"/>
            <a:ext cx="716860" cy="3191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18m</a:t>
            </a:r>
            <a:endParaRPr lang="en-US" sz="1400">
              <a:cs typeface="Calibri"/>
            </a:endParaRPr>
          </a:p>
        </p:txBody>
      </p:sp>
      <p:sp>
        <p:nvSpPr>
          <p:cNvPr id="21" name="TextBox 20">
            <a:extLst>
              <a:ext uri="{FF2B5EF4-FFF2-40B4-BE49-F238E27FC236}">
                <a16:creationId xmlns:a16="http://schemas.microsoft.com/office/drawing/2014/main" id="{474C762F-5A6F-65F3-944B-CC020C3D2D1D}"/>
              </a:ext>
            </a:extLst>
          </p:cNvPr>
          <p:cNvSpPr txBox="1"/>
          <p:nvPr/>
        </p:nvSpPr>
        <p:spPr>
          <a:xfrm>
            <a:off x="3104163" y="3318188"/>
            <a:ext cx="5917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-2m</a:t>
            </a:r>
            <a:endParaRPr lang="en-US" sz="1400">
              <a:cs typeface="Calibri"/>
            </a:endParaRPr>
          </a:p>
        </p:txBody>
      </p:sp>
      <p:pic>
        <p:nvPicPr>
          <p:cNvPr id="22" name="Picture 14">
            <a:extLst>
              <a:ext uri="{FF2B5EF4-FFF2-40B4-BE49-F238E27FC236}">
                <a16:creationId xmlns:a16="http://schemas.microsoft.com/office/drawing/2014/main" id="{3A5F7FEF-85AE-63FF-8F1A-CAFAF7ABE193}"/>
              </a:ext>
            </a:extLst>
          </p:cNvPr>
          <p:cNvPicPr>
            <a:picLocks noChangeAspect="1"/>
          </p:cNvPicPr>
          <p:nvPr/>
        </p:nvPicPr>
        <p:blipFill rotWithShape="1">
          <a:blip r:embed="rId16"/>
          <a:srcRect l="33905" t="18605" r="8154" b="50268"/>
          <a:stretch/>
        </p:blipFill>
        <p:spPr>
          <a:xfrm>
            <a:off x="3379826" y="3153983"/>
            <a:ext cx="1534225" cy="151209"/>
          </a:xfrm>
          <a:prstGeom prst="rect">
            <a:avLst/>
          </a:prstGeom>
        </p:spPr>
      </p:pic>
      <p:sp>
        <p:nvSpPr>
          <p:cNvPr id="2" name="TextBox 1">
            <a:extLst>
              <a:ext uri="{FF2B5EF4-FFF2-40B4-BE49-F238E27FC236}">
                <a16:creationId xmlns:a16="http://schemas.microsoft.com/office/drawing/2014/main" id="{69B678C9-5A0D-A5D0-9E04-FE9BFC6F89BF}"/>
              </a:ext>
            </a:extLst>
          </p:cNvPr>
          <p:cNvSpPr txBox="1"/>
          <p:nvPr/>
        </p:nvSpPr>
        <p:spPr>
          <a:xfrm>
            <a:off x="4566244" y="1904338"/>
            <a:ext cx="277539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entury Gothic"/>
                <a:cs typeface="Calibri"/>
              </a:rPr>
              <a:t>7m</a:t>
            </a:r>
            <a:endParaRPr lang="en-US" sz="1600" b="1">
              <a:latin typeface="Century Gothic"/>
            </a:endParaRPr>
          </a:p>
        </p:txBody>
      </p:sp>
      <p:sp>
        <p:nvSpPr>
          <p:cNvPr id="23" name="TextBox 22">
            <a:extLst>
              <a:ext uri="{FF2B5EF4-FFF2-40B4-BE49-F238E27FC236}">
                <a16:creationId xmlns:a16="http://schemas.microsoft.com/office/drawing/2014/main" id="{703B8C22-4F26-76AB-FBA5-C388180609B9}"/>
              </a:ext>
            </a:extLst>
          </p:cNvPr>
          <p:cNvSpPr txBox="1"/>
          <p:nvPr/>
        </p:nvSpPr>
        <p:spPr>
          <a:xfrm>
            <a:off x="4679976" y="4395054"/>
            <a:ext cx="277539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entury Gothic"/>
                <a:cs typeface="Calibri"/>
              </a:rPr>
              <a:t>3.52m</a:t>
            </a:r>
            <a:endParaRPr lang="en-US" sz="1600" b="1">
              <a:latin typeface="Century Gothic"/>
            </a:endParaRPr>
          </a:p>
        </p:txBody>
      </p:sp>
      <p:grpSp>
        <p:nvGrpSpPr>
          <p:cNvPr id="35" name="Group 34">
            <a:extLst>
              <a:ext uri="{FF2B5EF4-FFF2-40B4-BE49-F238E27FC236}">
                <a16:creationId xmlns:a16="http://schemas.microsoft.com/office/drawing/2014/main" id="{8306BE7A-00FC-AA73-DB63-C8C5F2CFFED6}"/>
              </a:ext>
            </a:extLst>
          </p:cNvPr>
          <p:cNvGrpSpPr/>
          <p:nvPr/>
        </p:nvGrpSpPr>
        <p:grpSpPr>
          <a:xfrm>
            <a:off x="1325042" y="3234955"/>
            <a:ext cx="492143" cy="644059"/>
            <a:chOff x="10640425" y="1868997"/>
            <a:chExt cx="492143" cy="644059"/>
          </a:xfrm>
        </p:grpSpPr>
        <p:sp>
          <p:nvSpPr>
            <p:cNvPr id="32" name="TextBox 9">
              <a:extLst>
                <a:ext uri="{FF2B5EF4-FFF2-40B4-BE49-F238E27FC236}">
                  <a16:creationId xmlns:a16="http://schemas.microsoft.com/office/drawing/2014/main" id="{5B3D8E8C-CE73-CA06-E825-D08E97082DAA}"/>
                </a:ext>
              </a:extLst>
            </p:cNvPr>
            <p:cNvSpPr txBox="1"/>
            <p:nvPr/>
          </p:nvSpPr>
          <p:spPr>
            <a:xfrm>
              <a:off x="10730913" y="2205279"/>
              <a:ext cx="31116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N</a:t>
              </a:r>
              <a:endParaRPr lang="en-US" sz="1400"/>
            </a:p>
          </p:txBody>
        </p:sp>
        <p:pic>
          <p:nvPicPr>
            <p:cNvPr id="33" name="Picture 32" descr="A picture containing icon&#10;&#10;Description automatically generated">
              <a:extLst>
                <a:ext uri="{FF2B5EF4-FFF2-40B4-BE49-F238E27FC236}">
                  <a16:creationId xmlns:a16="http://schemas.microsoft.com/office/drawing/2014/main" id="{F42A0A5B-9FF0-613C-0AD6-6C7BE13BF1B1}"/>
                </a:ext>
              </a:extLst>
            </p:cNvPr>
            <p:cNvPicPr>
              <a:picLocks noChangeAspect="1"/>
            </p:cNvPicPr>
            <p:nvPr/>
          </p:nvPicPr>
          <p:blipFill>
            <a:blip r:embed="rId17"/>
            <a:stretch>
              <a:fillRect/>
            </a:stretch>
          </p:blipFill>
          <p:spPr>
            <a:xfrm>
              <a:off x="10640425" y="1868997"/>
              <a:ext cx="492143" cy="620229"/>
            </a:xfrm>
            <a:prstGeom prst="rect">
              <a:avLst/>
            </a:prstGeom>
            <a:ln>
              <a:noFill/>
            </a:ln>
          </p:spPr>
        </p:pic>
      </p:grpSp>
      <p:sp>
        <p:nvSpPr>
          <p:cNvPr id="39" name="TextBox 38">
            <a:extLst>
              <a:ext uri="{FF2B5EF4-FFF2-40B4-BE49-F238E27FC236}">
                <a16:creationId xmlns:a16="http://schemas.microsoft.com/office/drawing/2014/main" id="{B79B69B6-22A6-EC4D-8B2E-8B11C391863C}"/>
              </a:ext>
            </a:extLst>
          </p:cNvPr>
          <p:cNvSpPr txBox="1"/>
          <p:nvPr/>
        </p:nvSpPr>
        <p:spPr>
          <a:xfrm>
            <a:off x="1830188" y="3400713"/>
            <a:ext cx="10885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450 m</a:t>
            </a:r>
            <a:endParaRPr lang="en-US" sz="1400">
              <a:latin typeface="Century Gothic"/>
            </a:endParaRPr>
          </a:p>
        </p:txBody>
      </p:sp>
      <p:pic>
        <p:nvPicPr>
          <p:cNvPr id="41" name="Picture 8">
            <a:extLst>
              <a:ext uri="{FF2B5EF4-FFF2-40B4-BE49-F238E27FC236}">
                <a16:creationId xmlns:a16="http://schemas.microsoft.com/office/drawing/2014/main" id="{4FBD4713-B57A-C020-E00B-D63832801067}"/>
              </a:ext>
            </a:extLst>
          </p:cNvPr>
          <p:cNvPicPr>
            <a:picLocks noChangeAspect="1"/>
          </p:cNvPicPr>
          <p:nvPr/>
        </p:nvPicPr>
        <p:blipFill>
          <a:blip r:embed="rId18"/>
          <a:stretch>
            <a:fillRect/>
          </a:stretch>
        </p:blipFill>
        <p:spPr>
          <a:xfrm>
            <a:off x="1828517" y="3655292"/>
            <a:ext cx="676275" cy="114300"/>
          </a:xfrm>
          <a:prstGeom prst="rect">
            <a:avLst/>
          </a:prstGeom>
        </p:spPr>
      </p:pic>
      <p:sp>
        <p:nvSpPr>
          <p:cNvPr id="26" name="TextBox 25">
            <a:extLst>
              <a:ext uri="{FF2B5EF4-FFF2-40B4-BE49-F238E27FC236}">
                <a16:creationId xmlns:a16="http://schemas.microsoft.com/office/drawing/2014/main" id="{32110F36-4C27-4E3F-AA18-BB1A44D4F104}"/>
              </a:ext>
            </a:extLst>
          </p:cNvPr>
          <p:cNvSpPr txBox="1"/>
          <p:nvPr/>
        </p:nvSpPr>
        <p:spPr>
          <a:xfrm>
            <a:off x="10722599" y="6635523"/>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FFFFFF"/>
                </a:solidFill>
                <a:latin typeface="Century Gothic"/>
              </a:rPr>
              <a:t>Image credits: NASA</a:t>
            </a:r>
            <a:endParaRPr lang="en-US" sz="1000" dirty="0"/>
          </a:p>
        </p:txBody>
      </p:sp>
    </p:spTree>
    <p:extLst>
      <p:ext uri="{BB962C8B-B14F-4D97-AF65-F5344CB8AC3E}">
        <p14:creationId xmlns:p14="http://schemas.microsoft.com/office/powerpoint/2010/main" val="3119248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2A4A180-03F6-4B2B-B2D4-81C364C63F56}"/>
              </a:ext>
            </a:extLst>
          </p:cNvPr>
          <p:cNvSpPr txBox="1">
            <a:spLocks/>
          </p:cNvSpPr>
          <p:nvPr/>
        </p:nvSpPr>
        <p:spPr>
          <a:xfrm>
            <a:off x="2106434" y="189198"/>
            <a:ext cx="7980848" cy="6146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5372B3"/>
                </a:solidFill>
                <a:latin typeface="Century Gothic"/>
                <a:ea typeface="+mj-lt"/>
                <a:cs typeface="+mj-lt"/>
              </a:rPr>
              <a:t>Methodology: Sea Level Rise</a:t>
            </a:r>
            <a:endParaRPr lang="en-US"/>
          </a:p>
        </p:txBody>
      </p:sp>
      <p:pic>
        <p:nvPicPr>
          <p:cNvPr id="4" name="Picture 4" descr="A picture containing outdoor, sky, water, tree&#10;&#10;Description automatically generated">
            <a:extLst>
              <a:ext uri="{FF2B5EF4-FFF2-40B4-BE49-F238E27FC236}">
                <a16:creationId xmlns:a16="http://schemas.microsoft.com/office/drawing/2014/main" id="{CED038CC-CADE-3770-8C02-1EE056AD3F84}"/>
              </a:ext>
            </a:extLst>
          </p:cNvPr>
          <p:cNvPicPr>
            <a:picLocks noChangeAspect="1"/>
          </p:cNvPicPr>
          <p:nvPr/>
        </p:nvPicPr>
        <p:blipFill rotWithShape="1">
          <a:blip r:embed="rId3"/>
          <a:srcRect l="41" t="1182" r="2" b="12531"/>
          <a:stretch/>
        </p:blipFill>
        <p:spPr>
          <a:xfrm>
            <a:off x="0" y="0"/>
            <a:ext cx="12192000" cy="6668802"/>
          </a:xfrm>
          <a:prstGeom prst="rect">
            <a:avLst/>
          </a:prstGeom>
        </p:spPr>
      </p:pic>
      <p:sp>
        <p:nvSpPr>
          <p:cNvPr id="5" name="Rectangle 4">
            <a:extLst>
              <a:ext uri="{FF2B5EF4-FFF2-40B4-BE49-F238E27FC236}">
                <a16:creationId xmlns:a16="http://schemas.microsoft.com/office/drawing/2014/main" id="{3EC42C49-D1C9-8481-B5AC-49F815C04CCF}"/>
              </a:ext>
            </a:extLst>
          </p:cNvPr>
          <p:cNvSpPr/>
          <p:nvPr/>
        </p:nvSpPr>
        <p:spPr>
          <a:xfrm>
            <a:off x="-9697" y="0"/>
            <a:ext cx="4059936" cy="6668802"/>
          </a:xfrm>
          <a:prstGeom prst="rect">
            <a:avLst/>
          </a:prstGeom>
          <a:solidFill>
            <a:schemeClr val="accent6">
              <a:lumMod val="40000"/>
              <a:lumOff val="6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912B75C-4CE4-5AC3-ED64-6D4A348B9A93}"/>
              </a:ext>
            </a:extLst>
          </p:cNvPr>
          <p:cNvSpPr/>
          <p:nvPr/>
        </p:nvSpPr>
        <p:spPr>
          <a:xfrm>
            <a:off x="4059936" y="0"/>
            <a:ext cx="4059936" cy="6668802"/>
          </a:xfrm>
          <a:prstGeom prst="rect">
            <a:avLst/>
          </a:prstGeom>
          <a:solidFill>
            <a:schemeClr val="accent4">
              <a:lumMod val="40000"/>
              <a:lumOff val="6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FF9E849-27AF-3602-6621-E239C15A4FBE}"/>
              </a:ext>
            </a:extLst>
          </p:cNvPr>
          <p:cNvSpPr/>
          <p:nvPr/>
        </p:nvSpPr>
        <p:spPr>
          <a:xfrm>
            <a:off x="8119872" y="0"/>
            <a:ext cx="4072128" cy="6668802"/>
          </a:xfrm>
          <a:prstGeom prst="rect">
            <a:avLst/>
          </a:prstGeom>
          <a:solidFill>
            <a:schemeClr val="accent2">
              <a:lumMod val="60000"/>
              <a:lumOff val="4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DB0C19-C8D6-C3E3-9AE9-7CDEA74B10F1}"/>
              </a:ext>
            </a:extLst>
          </p:cNvPr>
          <p:cNvSpPr/>
          <p:nvPr/>
        </p:nvSpPr>
        <p:spPr>
          <a:xfrm flipH="1">
            <a:off x="4027379" y="-1"/>
            <a:ext cx="45720" cy="6668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38C6F96-44A9-3418-6D03-A0F80703235A}"/>
              </a:ext>
            </a:extLst>
          </p:cNvPr>
          <p:cNvSpPr/>
          <p:nvPr/>
        </p:nvSpPr>
        <p:spPr>
          <a:xfrm flipH="1">
            <a:off x="8068287" y="-2"/>
            <a:ext cx="45720" cy="66688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64347F58-4FC5-25DE-2F0B-A13C3E15109B}"/>
              </a:ext>
            </a:extLst>
          </p:cNvPr>
          <p:cNvSpPr txBox="1">
            <a:spLocks/>
          </p:cNvSpPr>
          <p:nvPr/>
        </p:nvSpPr>
        <p:spPr>
          <a:xfrm>
            <a:off x="-4481" y="939"/>
            <a:ext cx="12196480" cy="802905"/>
          </a:xfrm>
          <a:prstGeom prst="rect">
            <a:avLst/>
          </a:prstGeom>
          <a:solidFill>
            <a:srgbClr val="FFFFFF">
              <a:alpha val="69000"/>
            </a:srgbClr>
          </a:solidFill>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5372B3"/>
                </a:solidFill>
                <a:latin typeface="Century Gothic"/>
                <a:ea typeface="+mj-lt"/>
                <a:cs typeface="+mj-lt"/>
              </a:rPr>
              <a:t>Sea Level Rise Scenarios</a:t>
            </a:r>
            <a:endParaRPr lang="en-US"/>
          </a:p>
        </p:txBody>
      </p:sp>
      <p:sp>
        <p:nvSpPr>
          <p:cNvPr id="26" name="TextBox 25">
            <a:extLst>
              <a:ext uri="{FF2B5EF4-FFF2-40B4-BE49-F238E27FC236}">
                <a16:creationId xmlns:a16="http://schemas.microsoft.com/office/drawing/2014/main" id="{39D05F59-F09E-41F0-F78E-F07B0A648502}"/>
              </a:ext>
            </a:extLst>
          </p:cNvPr>
          <p:cNvSpPr txBox="1"/>
          <p:nvPr/>
        </p:nvSpPr>
        <p:spPr>
          <a:xfrm>
            <a:off x="14500" y="6031215"/>
            <a:ext cx="3993485" cy="461665"/>
          </a:xfrm>
          <a:prstGeom prst="rect">
            <a:avLst/>
          </a:prstGeom>
          <a:noFill/>
        </p:spPr>
        <p:txBody>
          <a:bodyPr wrap="square" lIns="91440" tIns="45720" rIns="91440" bIns="45720" anchor="t">
            <a:spAutoFit/>
          </a:bodyPr>
          <a:lstStyle/>
          <a:p>
            <a:pPr algn="ctr"/>
            <a:r>
              <a:rPr lang="en-US" sz="2400" b="1">
                <a:latin typeface="Century Gothic"/>
              </a:rPr>
              <a:t>1.8°C </a:t>
            </a:r>
            <a:r>
              <a:rPr lang="en-US" sz="2400">
                <a:latin typeface="Century Gothic"/>
              </a:rPr>
              <a:t>by 2100</a:t>
            </a:r>
            <a:endParaRPr lang="en-US" sz="2400" b="1">
              <a:latin typeface="Century Gothic"/>
            </a:endParaRPr>
          </a:p>
        </p:txBody>
      </p:sp>
      <p:sp>
        <p:nvSpPr>
          <p:cNvPr id="28" name="TextBox 27">
            <a:extLst>
              <a:ext uri="{FF2B5EF4-FFF2-40B4-BE49-F238E27FC236}">
                <a16:creationId xmlns:a16="http://schemas.microsoft.com/office/drawing/2014/main" id="{AC6ECCAB-03C7-142F-DEEA-9F31CE6EE95A}"/>
              </a:ext>
            </a:extLst>
          </p:cNvPr>
          <p:cNvSpPr txBox="1"/>
          <p:nvPr/>
        </p:nvSpPr>
        <p:spPr>
          <a:xfrm>
            <a:off x="4092493" y="6015747"/>
            <a:ext cx="3969929" cy="461665"/>
          </a:xfrm>
          <a:prstGeom prst="rect">
            <a:avLst/>
          </a:prstGeom>
          <a:noFill/>
        </p:spPr>
        <p:txBody>
          <a:bodyPr wrap="square" lIns="91440" tIns="45720" rIns="91440" bIns="45720" anchor="t">
            <a:spAutoFit/>
          </a:bodyPr>
          <a:lstStyle/>
          <a:p>
            <a:pPr algn="ctr"/>
            <a:r>
              <a:rPr lang="en-US" sz="2400" b="1">
                <a:latin typeface="Century Gothic"/>
              </a:rPr>
              <a:t>2.7°C </a:t>
            </a:r>
            <a:r>
              <a:rPr lang="en-US" sz="2400">
                <a:latin typeface="Century Gothic"/>
              </a:rPr>
              <a:t>by 2100</a:t>
            </a:r>
            <a:endParaRPr lang="en-US" sz="2400" b="1">
              <a:latin typeface="Century Gothic"/>
            </a:endParaRPr>
          </a:p>
        </p:txBody>
      </p:sp>
      <p:sp>
        <p:nvSpPr>
          <p:cNvPr id="31" name="TextBox 30">
            <a:extLst>
              <a:ext uri="{FF2B5EF4-FFF2-40B4-BE49-F238E27FC236}">
                <a16:creationId xmlns:a16="http://schemas.microsoft.com/office/drawing/2014/main" id="{259D0F19-16D4-D1E5-3B59-A82F1D22A301}"/>
              </a:ext>
            </a:extLst>
          </p:cNvPr>
          <p:cNvSpPr txBox="1"/>
          <p:nvPr/>
        </p:nvSpPr>
        <p:spPr>
          <a:xfrm>
            <a:off x="8114006" y="6035905"/>
            <a:ext cx="4077993" cy="461665"/>
          </a:xfrm>
          <a:prstGeom prst="rect">
            <a:avLst/>
          </a:prstGeom>
          <a:noFill/>
        </p:spPr>
        <p:txBody>
          <a:bodyPr wrap="square" lIns="91440" tIns="45720" rIns="91440" bIns="45720" anchor="t">
            <a:spAutoFit/>
          </a:bodyPr>
          <a:lstStyle/>
          <a:p>
            <a:pPr algn="ctr"/>
            <a:r>
              <a:rPr lang="en-US" sz="2400" b="1">
                <a:latin typeface="Century Gothic"/>
              </a:rPr>
              <a:t>4.4°C </a:t>
            </a:r>
            <a:r>
              <a:rPr lang="en-US" sz="2400">
                <a:latin typeface="Century Gothic"/>
              </a:rPr>
              <a:t>by 2100</a:t>
            </a:r>
            <a:endParaRPr lang="en-US" sz="2400" b="1">
              <a:latin typeface="Century Gothic"/>
            </a:endParaRPr>
          </a:p>
        </p:txBody>
      </p:sp>
      <p:sp>
        <p:nvSpPr>
          <p:cNvPr id="2" name="TextBox 1">
            <a:extLst>
              <a:ext uri="{FF2B5EF4-FFF2-40B4-BE49-F238E27FC236}">
                <a16:creationId xmlns:a16="http://schemas.microsoft.com/office/drawing/2014/main" id="{52D84A50-8D21-8110-12EB-BB6A3872C718}"/>
              </a:ext>
            </a:extLst>
          </p:cNvPr>
          <p:cNvSpPr txBox="1"/>
          <p:nvPr/>
        </p:nvSpPr>
        <p:spPr>
          <a:xfrm>
            <a:off x="8476343" y="1146629"/>
            <a:ext cx="33528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00000"/>
                </a:solidFill>
                <a:latin typeface="Century Gothic"/>
              </a:rPr>
              <a:t>High reference scenario with no additional climate policy​</a:t>
            </a:r>
          </a:p>
        </p:txBody>
      </p:sp>
      <p:sp>
        <p:nvSpPr>
          <p:cNvPr id="3" name="TextBox 2">
            <a:extLst>
              <a:ext uri="{FF2B5EF4-FFF2-40B4-BE49-F238E27FC236}">
                <a16:creationId xmlns:a16="http://schemas.microsoft.com/office/drawing/2014/main" id="{89F42995-9F68-D9DA-50F9-B09E03D208E7}"/>
              </a:ext>
            </a:extLst>
          </p:cNvPr>
          <p:cNvSpPr txBox="1"/>
          <p:nvPr/>
        </p:nvSpPr>
        <p:spPr>
          <a:xfrm>
            <a:off x="4068108" y="1146628"/>
            <a:ext cx="399343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00000"/>
                </a:solidFill>
                <a:latin typeface="Century Gothic"/>
              </a:rPr>
              <a:t>In line with Nationally Determined </a:t>
            </a:r>
            <a:endParaRPr lang="en-US" sz="2400" b="1">
              <a:solidFill>
                <a:srgbClr val="000000"/>
              </a:solidFill>
              <a:latin typeface="Century Gothic"/>
              <a:cs typeface="Calibri" panose="020F0502020204030204"/>
            </a:endParaRPr>
          </a:p>
          <a:p>
            <a:pPr algn="ctr"/>
            <a:r>
              <a:rPr lang="en-US" sz="2400" b="1">
                <a:solidFill>
                  <a:srgbClr val="000000"/>
                </a:solidFill>
                <a:latin typeface="Century Gothic"/>
              </a:rPr>
              <a:t>Contribution (NDCs) ​</a:t>
            </a:r>
            <a:endParaRPr lang="en-US" sz="2400" b="1">
              <a:solidFill>
                <a:srgbClr val="000000"/>
              </a:solidFill>
              <a:latin typeface="Century Gothic"/>
              <a:cs typeface="Calibri"/>
            </a:endParaRPr>
          </a:p>
        </p:txBody>
      </p:sp>
      <p:sp>
        <p:nvSpPr>
          <p:cNvPr id="6" name="TextBox 5">
            <a:extLst>
              <a:ext uri="{FF2B5EF4-FFF2-40B4-BE49-F238E27FC236}">
                <a16:creationId xmlns:a16="http://schemas.microsoft.com/office/drawing/2014/main" id="{8E94AC90-95CA-5A28-C7C2-B065D498C4F6}"/>
              </a:ext>
            </a:extLst>
          </p:cNvPr>
          <p:cNvSpPr txBox="1"/>
          <p:nvPr/>
        </p:nvSpPr>
        <p:spPr>
          <a:xfrm>
            <a:off x="580572" y="1146628"/>
            <a:ext cx="286283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00000"/>
                </a:solidFill>
                <a:latin typeface="Century Gothic"/>
              </a:rPr>
              <a:t>Reaching Net Zero </a:t>
            </a:r>
            <a:br>
              <a:rPr lang="en-US" sz="2400" b="1">
                <a:solidFill>
                  <a:srgbClr val="000000"/>
                </a:solidFill>
                <a:latin typeface="Century Gothic"/>
              </a:rPr>
            </a:br>
            <a:r>
              <a:rPr lang="en-US" sz="2400" b="1">
                <a:solidFill>
                  <a:srgbClr val="000000"/>
                </a:solidFill>
                <a:latin typeface="Century Gothic"/>
              </a:rPr>
              <a:t>emissions by 2050​</a:t>
            </a:r>
            <a:endParaRPr lang="en-US" sz="2400" b="1">
              <a:solidFill>
                <a:srgbClr val="000000"/>
              </a:solidFill>
              <a:latin typeface="Century Gothic"/>
              <a:cs typeface="Calibri"/>
            </a:endParaRPr>
          </a:p>
        </p:txBody>
      </p:sp>
      <p:sp>
        <p:nvSpPr>
          <p:cNvPr id="35" name="TextBox 34">
            <a:extLst>
              <a:ext uri="{FF2B5EF4-FFF2-40B4-BE49-F238E27FC236}">
                <a16:creationId xmlns:a16="http://schemas.microsoft.com/office/drawing/2014/main" id="{6F6E62FA-36B9-7681-AA12-94E52F03552B}"/>
              </a:ext>
            </a:extLst>
          </p:cNvPr>
          <p:cNvSpPr txBox="1"/>
          <p:nvPr/>
        </p:nvSpPr>
        <p:spPr>
          <a:xfrm>
            <a:off x="18421" y="8115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Century Gothic"/>
                <a:cs typeface="Calibri"/>
              </a:rPr>
              <a:t>SSP1-2.6</a:t>
            </a:r>
          </a:p>
        </p:txBody>
      </p:sp>
      <p:sp>
        <p:nvSpPr>
          <p:cNvPr id="36" name="TextBox 35">
            <a:extLst>
              <a:ext uri="{FF2B5EF4-FFF2-40B4-BE49-F238E27FC236}">
                <a16:creationId xmlns:a16="http://schemas.microsoft.com/office/drawing/2014/main" id="{E559C4E2-C4AB-3063-DF3F-7EDE821B0EB3}"/>
              </a:ext>
            </a:extLst>
          </p:cNvPr>
          <p:cNvSpPr txBox="1"/>
          <p:nvPr/>
        </p:nvSpPr>
        <p:spPr>
          <a:xfrm>
            <a:off x="4087213" y="81154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Century Gothic"/>
                <a:cs typeface="Calibri"/>
              </a:rPr>
              <a:t>SSP2-4.5</a:t>
            </a:r>
          </a:p>
        </p:txBody>
      </p:sp>
      <p:sp>
        <p:nvSpPr>
          <p:cNvPr id="37" name="TextBox 36">
            <a:extLst>
              <a:ext uri="{FF2B5EF4-FFF2-40B4-BE49-F238E27FC236}">
                <a16:creationId xmlns:a16="http://schemas.microsoft.com/office/drawing/2014/main" id="{C22DBBBF-62E3-CCD9-726F-1753F4D152BE}"/>
              </a:ext>
            </a:extLst>
          </p:cNvPr>
          <p:cNvSpPr txBox="1"/>
          <p:nvPr/>
        </p:nvSpPr>
        <p:spPr>
          <a:xfrm>
            <a:off x="8127250" y="8115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Century Gothic"/>
                <a:cs typeface="Calibri"/>
              </a:rPr>
              <a:t>SSP5-8.5</a:t>
            </a:r>
          </a:p>
        </p:txBody>
      </p:sp>
      <p:pic>
        <p:nvPicPr>
          <p:cNvPr id="40" name="Picture 42" descr="Chart, line chart&#10;&#10;Description automatically generated">
            <a:extLst>
              <a:ext uri="{FF2B5EF4-FFF2-40B4-BE49-F238E27FC236}">
                <a16:creationId xmlns:a16="http://schemas.microsoft.com/office/drawing/2014/main" id="{58E4A6E4-2FFE-3BB1-4280-29F3187C32EC}"/>
              </a:ext>
            </a:extLst>
          </p:cNvPr>
          <p:cNvPicPr>
            <a:picLocks noChangeAspect="1"/>
          </p:cNvPicPr>
          <p:nvPr/>
        </p:nvPicPr>
        <p:blipFill rotWithShape="1">
          <a:blip r:embed="rId4"/>
          <a:srcRect l="7722" t="22689" r="8755" b="21378"/>
          <a:stretch/>
        </p:blipFill>
        <p:spPr>
          <a:xfrm>
            <a:off x="8807682" y="3129896"/>
            <a:ext cx="3092324" cy="1547997"/>
          </a:xfrm>
          <a:prstGeom prst="rect">
            <a:avLst/>
          </a:prstGeom>
        </p:spPr>
      </p:pic>
      <p:pic>
        <p:nvPicPr>
          <p:cNvPr id="45" name="Picture 45">
            <a:extLst>
              <a:ext uri="{FF2B5EF4-FFF2-40B4-BE49-F238E27FC236}">
                <a16:creationId xmlns:a16="http://schemas.microsoft.com/office/drawing/2014/main" id="{535FFFED-C809-C243-9B7C-0695A8E82848}"/>
              </a:ext>
            </a:extLst>
          </p:cNvPr>
          <p:cNvPicPr>
            <a:picLocks noChangeAspect="1"/>
          </p:cNvPicPr>
          <p:nvPr/>
        </p:nvPicPr>
        <p:blipFill rotWithShape="1">
          <a:blip r:embed="rId5"/>
          <a:srcRect l="6439" t="21473" r="9082" b="23085"/>
          <a:stretch/>
        </p:blipFill>
        <p:spPr>
          <a:xfrm>
            <a:off x="4702703" y="3123447"/>
            <a:ext cx="3179255" cy="1598730"/>
          </a:xfrm>
          <a:prstGeom prst="rect">
            <a:avLst/>
          </a:prstGeom>
        </p:spPr>
      </p:pic>
      <p:grpSp>
        <p:nvGrpSpPr>
          <p:cNvPr id="55" name="Group 54">
            <a:extLst>
              <a:ext uri="{FF2B5EF4-FFF2-40B4-BE49-F238E27FC236}">
                <a16:creationId xmlns:a16="http://schemas.microsoft.com/office/drawing/2014/main" id="{9F6C805E-0CDB-BE51-BD8D-C18594CC533E}"/>
              </a:ext>
            </a:extLst>
          </p:cNvPr>
          <p:cNvGrpSpPr/>
          <p:nvPr/>
        </p:nvGrpSpPr>
        <p:grpSpPr>
          <a:xfrm>
            <a:off x="-50614" y="2098737"/>
            <a:ext cx="4195698" cy="3036707"/>
            <a:chOff x="-50614" y="2098737"/>
            <a:chExt cx="4195698" cy="3036707"/>
          </a:xfrm>
        </p:grpSpPr>
        <p:grpSp>
          <p:nvGrpSpPr>
            <p:cNvPr id="25" name="Group 24">
              <a:extLst>
                <a:ext uri="{FF2B5EF4-FFF2-40B4-BE49-F238E27FC236}">
                  <a16:creationId xmlns:a16="http://schemas.microsoft.com/office/drawing/2014/main" id="{1C1CE360-27F7-B622-4537-13687DF3E7D2}"/>
                </a:ext>
              </a:extLst>
            </p:cNvPr>
            <p:cNvGrpSpPr/>
            <p:nvPr/>
          </p:nvGrpSpPr>
          <p:grpSpPr>
            <a:xfrm>
              <a:off x="-50614" y="2098737"/>
              <a:ext cx="3858992" cy="2743200"/>
              <a:chOff x="48579" y="2115314"/>
              <a:chExt cx="3858992" cy="2743200"/>
            </a:xfrm>
          </p:grpSpPr>
          <p:sp>
            <p:nvSpPr>
              <p:cNvPr id="23" name="TextBox 22">
                <a:extLst>
                  <a:ext uri="{FF2B5EF4-FFF2-40B4-BE49-F238E27FC236}">
                    <a16:creationId xmlns:a16="http://schemas.microsoft.com/office/drawing/2014/main" id="{021ABE2D-5906-207C-BB3E-76420996CCAB}"/>
                  </a:ext>
                </a:extLst>
              </p:cNvPr>
              <p:cNvSpPr txBox="1"/>
              <p:nvPr/>
            </p:nvSpPr>
            <p:spPr>
              <a:xfrm>
                <a:off x="236095" y="2984357"/>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0.9</a:t>
                </a:r>
                <a:endParaRPr lang="en-US" sz="1600"/>
              </a:p>
            </p:txBody>
          </p:sp>
          <p:grpSp>
            <p:nvGrpSpPr>
              <p:cNvPr id="33" name="Group 32">
                <a:extLst>
                  <a:ext uri="{FF2B5EF4-FFF2-40B4-BE49-F238E27FC236}">
                    <a16:creationId xmlns:a16="http://schemas.microsoft.com/office/drawing/2014/main" id="{53844EE9-229C-84BA-2A0D-AAC8CC15ECF7}"/>
                  </a:ext>
                </a:extLst>
              </p:cNvPr>
              <p:cNvGrpSpPr/>
              <p:nvPr/>
            </p:nvGrpSpPr>
            <p:grpSpPr>
              <a:xfrm>
                <a:off x="669482" y="2945747"/>
                <a:ext cx="3237079" cy="1861249"/>
                <a:chOff x="276223" y="3386442"/>
                <a:chExt cx="3372170" cy="1540656"/>
              </a:xfrm>
            </p:grpSpPr>
            <p:cxnSp>
              <p:nvCxnSpPr>
                <p:cNvPr id="30" name="Straight Arrow Connector 29">
                  <a:extLst>
                    <a:ext uri="{FF2B5EF4-FFF2-40B4-BE49-F238E27FC236}">
                      <a16:creationId xmlns:a16="http://schemas.microsoft.com/office/drawing/2014/main" id="{DE152D0F-850D-2CBC-97F1-66C08084A97E}"/>
                    </a:ext>
                  </a:extLst>
                </p:cNvPr>
                <p:cNvCxnSpPr/>
                <p:nvPr/>
              </p:nvCxnSpPr>
              <p:spPr>
                <a:xfrm flipV="1">
                  <a:off x="276223" y="4908646"/>
                  <a:ext cx="3372170" cy="184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503F32C-691D-B465-58FB-536B88DA9DD9}"/>
                    </a:ext>
                  </a:extLst>
                </p:cNvPr>
                <p:cNvCxnSpPr>
                  <a:cxnSpLocks/>
                </p:cNvCxnSpPr>
                <p:nvPr/>
              </p:nvCxnSpPr>
              <p:spPr>
                <a:xfrm flipV="1">
                  <a:off x="291192" y="3386442"/>
                  <a:ext cx="4084" cy="15314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792428C4-EEE9-FBB4-D285-5AEB015F3E65}"/>
                  </a:ext>
                </a:extLst>
              </p:cNvPr>
              <p:cNvSpPr txBox="1"/>
              <p:nvPr/>
            </p:nvSpPr>
            <p:spPr>
              <a:xfrm rot="16200000">
                <a:off x="-1138355" y="33022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Mean Sea Level (m)</a:t>
                </a:r>
                <a:endParaRPr lang="en-US"/>
              </a:p>
            </p:txBody>
          </p:sp>
          <p:pic>
            <p:nvPicPr>
              <p:cNvPr id="44" name="Picture 44" descr="Chart&#10;&#10;Description automatically generated">
                <a:extLst>
                  <a:ext uri="{FF2B5EF4-FFF2-40B4-BE49-F238E27FC236}">
                    <a16:creationId xmlns:a16="http://schemas.microsoft.com/office/drawing/2014/main" id="{5A1C35A8-5185-FFD0-2838-4030A036BFBF}"/>
                  </a:ext>
                </a:extLst>
              </p:cNvPr>
              <p:cNvPicPr>
                <a:picLocks noChangeAspect="1"/>
              </p:cNvPicPr>
              <p:nvPr/>
            </p:nvPicPr>
            <p:blipFill rotWithShape="1">
              <a:blip r:embed="rId6"/>
              <a:srcRect l="5714" t="-1860" r="7054" b="14414"/>
              <a:stretch/>
            </p:blipFill>
            <p:spPr>
              <a:xfrm>
                <a:off x="727524" y="3029910"/>
                <a:ext cx="3180047" cy="1778166"/>
              </a:xfrm>
              <a:prstGeom prst="rect">
                <a:avLst/>
              </a:prstGeom>
            </p:spPr>
          </p:pic>
          <p:sp>
            <p:nvSpPr>
              <p:cNvPr id="14" name="TextBox 13">
                <a:extLst>
                  <a:ext uri="{FF2B5EF4-FFF2-40B4-BE49-F238E27FC236}">
                    <a16:creationId xmlns:a16="http://schemas.microsoft.com/office/drawing/2014/main" id="{A47A394D-8712-53BF-1647-3210165ADD08}"/>
                  </a:ext>
                </a:extLst>
              </p:cNvPr>
              <p:cNvSpPr txBox="1"/>
              <p:nvPr/>
            </p:nvSpPr>
            <p:spPr>
              <a:xfrm>
                <a:off x="225978" y="3535090"/>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0.6</a:t>
                </a:r>
                <a:endParaRPr lang="en-US" sz="1600"/>
              </a:p>
            </p:txBody>
          </p:sp>
          <p:sp>
            <p:nvSpPr>
              <p:cNvPr id="22" name="TextBox 21">
                <a:extLst>
                  <a:ext uri="{FF2B5EF4-FFF2-40B4-BE49-F238E27FC236}">
                    <a16:creationId xmlns:a16="http://schemas.microsoft.com/office/drawing/2014/main" id="{9939ACF1-DEB1-AFC2-7B21-0EABA4936BEE}"/>
                  </a:ext>
                </a:extLst>
              </p:cNvPr>
              <p:cNvSpPr txBox="1"/>
              <p:nvPr/>
            </p:nvSpPr>
            <p:spPr>
              <a:xfrm>
                <a:off x="224358" y="4126539"/>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0.3</a:t>
                </a:r>
                <a:endParaRPr lang="en-US" sz="1600"/>
              </a:p>
            </p:txBody>
          </p:sp>
        </p:grpSp>
        <p:sp>
          <p:nvSpPr>
            <p:cNvPr id="27" name="TextBox 26">
              <a:extLst>
                <a:ext uri="{FF2B5EF4-FFF2-40B4-BE49-F238E27FC236}">
                  <a16:creationId xmlns:a16="http://schemas.microsoft.com/office/drawing/2014/main" id="{640A3C96-4412-6C94-25A9-005EFBE9D2A7}"/>
                </a:ext>
              </a:extLst>
            </p:cNvPr>
            <p:cNvSpPr txBox="1"/>
            <p:nvPr/>
          </p:nvSpPr>
          <p:spPr>
            <a:xfrm>
              <a:off x="1544243" y="4796890"/>
              <a:ext cx="6734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2050</a:t>
              </a:r>
              <a:endParaRPr lang="en-US" sz="1600"/>
            </a:p>
          </p:txBody>
        </p:sp>
        <p:sp>
          <p:nvSpPr>
            <p:cNvPr id="29" name="TextBox 28">
              <a:extLst>
                <a:ext uri="{FF2B5EF4-FFF2-40B4-BE49-F238E27FC236}">
                  <a16:creationId xmlns:a16="http://schemas.microsoft.com/office/drawing/2014/main" id="{4D100FE7-B298-B294-B747-2F6A6EF4F77E}"/>
                </a:ext>
              </a:extLst>
            </p:cNvPr>
            <p:cNvSpPr txBox="1"/>
            <p:nvPr/>
          </p:nvSpPr>
          <p:spPr>
            <a:xfrm>
              <a:off x="3471671" y="4795955"/>
              <a:ext cx="6734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2100</a:t>
              </a:r>
              <a:endParaRPr lang="en-US" sz="1600"/>
            </a:p>
          </p:txBody>
        </p:sp>
      </p:grpSp>
      <p:grpSp>
        <p:nvGrpSpPr>
          <p:cNvPr id="38" name="Group 37">
            <a:extLst>
              <a:ext uri="{FF2B5EF4-FFF2-40B4-BE49-F238E27FC236}">
                <a16:creationId xmlns:a16="http://schemas.microsoft.com/office/drawing/2014/main" id="{2A860984-2246-232B-73B0-6426B9CD32C3}"/>
              </a:ext>
            </a:extLst>
          </p:cNvPr>
          <p:cNvGrpSpPr/>
          <p:nvPr/>
        </p:nvGrpSpPr>
        <p:grpSpPr>
          <a:xfrm>
            <a:off x="4023976" y="2098737"/>
            <a:ext cx="3857982" cy="2743200"/>
            <a:chOff x="48579" y="2115314"/>
            <a:chExt cx="3857982" cy="2743200"/>
          </a:xfrm>
        </p:grpSpPr>
        <p:sp>
          <p:nvSpPr>
            <p:cNvPr id="42" name="TextBox 41">
              <a:extLst>
                <a:ext uri="{FF2B5EF4-FFF2-40B4-BE49-F238E27FC236}">
                  <a16:creationId xmlns:a16="http://schemas.microsoft.com/office/drawing/2014/main" id="{910A0EB2-04C0-0D0D-F7DD-D22E0052AF0B}"/>
                </a:ext>
              </a:extLst>
            </p:cNvPr>
            <p:cNvSpPr txBox="1"/>
            <p:nvPr/>
          </p:nvSpPr>
          <p:spPr>
            <a:xfrm>
              <a:off x="236095" y="2984357"/>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0.9</a:t>
              </a:r>
              <a:endParaRPr lang="en-US" sz="1600"/>
            </a:p>
          </p:txBody>
        </p:sp>
        <p:grpSp>
          <p:nvGrpSpPr>
            <p:cNvPr id="46" name="Group 45">
              <a:extLst>
                <a:ext uri="{FF2B5EF4-FFF2-40B4-BE49-F238E27FC236}">
                  <a16:creationId xmlns:a16="http://schemas.microsoft.com/office/drawing/2014/main" id="{9296D532-48F0-5A9B-BC3A-7288F8342E09}"/>
                </a:ext>
              </a:extLst>
            </p:cNvPr>
            <p:cNvGrpSpPr/>
            <p:nvPr/>
          </p:nvGrpSpPr>
          <p:grpSpPr>
            <a:xfrm>
              <a:off x="669482" y="2945747"/>
              <a:ext cx="3237079" cy="1861249"/>
              <a:chOff x="276223" y="3386442"/>
              <a:chExt cx="3372170" cy="1540656"/>
            </a:xfrm>
          </p:grpSpPr>
          <p:cxnSp>
            <p:nvCxnSpPr>
              <p:cNvPr id="51" name="Straight Arrow Connector 50">
                <a:extLst>
                  <a:ext uri="{FF2B5EF4-FFF2-40B4-BE49-F238E27FC236}">
                    <a16:creationId xmlns:a16="http://schemas.microsoft.com/office/drawing/2014/main" id="{9315605B-0DF4-6D59-1883-368854AC5870}"/>
                  </a:ext>
                </a:extLst>
              </p:cNvPr>
              <p:cNvCxnSpPr/>
              <p:nvPr/>
            </p:nvCxnSpPr>
            <p:spPr>
              <a:xfrm flipV="1">
                <a:off x="276223" y="4908646"/>
                <a:ext cx="3372170" cy="184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D0B27F9-9322-41EC-596E-4E02794E44C8}"/>
                  </a:ext>
                </a:extLst>
              </p:cNvPr>
              <p:cNvCxnSpPr>
                <a:cxnSpLocks/>
              </p:cNvCxnSpPr>
              <p:nvPr/>
            </p:nvCxnSpPr>
            <p:spPr>
              <a:xfrm flipV="1">
                <a:off x="291192" y="3386442"/>
                <a:ext cx="4084" cy="15314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6D4790C7-FBA3-2EC1-EB6F-CCB64957FB80}"/>
                </a:ext>
              </a:extLst>
            </p:cNvPr>
            <p:cNvSpPr txBox="1"/>
            <p:nvPr/>
          </p:nvSpPr>
          <p:spPr>
            <a:xfrm rot="16200000">
              <a:off x="-1138355" y="33022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Mean Sea Level (m)</a:t>
              </a:r>
              <a:endParaRPr lang="en-US"/>
            </a:p>
          </p:txBody>
        </p:sp>
        <p:sp>
          <p:nvSpPr>
            <p:cNvPr id="49" name="TextBox 48">
              <a:extLst>
                <a:ext uri="{FF2B5EF4-FFF2-40B4-BE49-F238E27FC236}">
                  <a16:creationId xmlns:a16="http://schemas.microsoft.com/office/drawing/2014/main" id="{AC35ED8E-4C42-9A7E-43DD-9B3D18C9AB9C}"/>
                </a:ext>
              </a:extLst>
            </p:cNvPr>
            <p:cNvSpPr txBox="1"/>
            <p:nvPr/>
          </p:nvSpPr>
          <p:spPr>
            <a:xfrm>
              <a:off x="225978" y="3535090"/>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0.6</a:t>
              </a:r>
              <a:endParaRPr lang="en-US" sz="1600"/>
            </a:p>
          </p:txBody>
        </p:sp>
        <p:sp>
          <p:nvSpPr>
            <p:cNvPr id="50" name="TextBox 49">
              <a:extLst>
                <a:ext uri="{FF2B5EF4-FFF2-40B4-BE49-F238E27FC236}">
                  <a16:creationId xmlns:a16="http://schemas.microsoft.com/office/drawing/2014/main" id="{87BC7052-9C14-4410-50D9-019EEE0017EC}"/>
                </a:ext>
              </a:extLst>
            </p:cNvPr>
            <p:cNvSpPr txBox="1"/>
            <p:nvPr/>
          </p:nvSpPr>
          <p:spPr>
            <a:xfrm>
              <a:off x="224358" y="4126539"/>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0.3</a:t>
              </a:r>
              <a:endParaRPr lang="en-US" sz="1600"/>
            </a:p>
          </p:txBody>
        </p:sp>
      </p:grpSp>
      <p:sp>
        <p:nvSpPr>
          <p:cNvPr id="53" name="TextBox 52">
            <a:extLst>
              <a:ext uri="{FF2B5EF4-FFF2-40B4-BE49-F238E27FC236}">
                <a16:creationId xmlns:a16="http://schemas.microsoft.com/office/drawing/2014/main" id="{8382974B-14CD-02F9-1BF3-E7DED08FA55E}"/>
              </a:ext>
            </a:extLst>
          </p:cNvPr>
          <p:cNvSpPr txBox="1"/>
          <p:nvPr/>
        </p:nvSpPr>
        <p:spPr>
          <a:xfrm>
            <a:off x="5580309" y="4787210"/>
            <a:ext cx="6734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2050</a:t>
            </a:r>
            <a:endParaRPr lang="en-US" sz="1600"/>
          </a:p>
        </p:txBody>
      </p:sp>
      <p:sp>
        <p:nvSpPr>
          <p:cNvPr id="54" name="TextBox 53">
            <a:extLst>
              <a:ext uri="{FF2B5EF4-FFF2-40B4-BE49-F238E27FC236}">
                <a16:creationId xmlns:a16="http://schemas.microsoft.com/office/drawing/2014/main" id="{EDC7ABC5-F65E-7350-7F0B-873ED1F0194D}"/>
              </a:ext>
            </a:extLst>
          </p:cNvPr>
          <p:cNvSpPr txBox="1"/>
          <p:nvPr/>
        </p:nvSpPr>
        <p:spPr>
          <a:xfrm>
            <a:off x="7507737" y="4786275"/>
            <a:ext cx="6734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2100</a:t>
            </a:r>
            <a:endParaRPr lang="en-US" sz="1600"/>
          </a:p>
        </p:txBody>
      </p:sp>
      <p:grpSp>
        <p:nvGrpSpPr>
          <p:cNvPr id="56" name="Group 55">
            <a:extLst>
              <a:ext uri="{FF2B5EF4-FFF2-40B4-BE49-F238E27FC236}">
                <a16:creationId xmlns:a16="http://schemas.microsoft.com/office/drawing/2014/main" id="{C6C942CB-D62A-EADC-3209-82E3AC3DD6A7}"/>
              </a:ext>
            </a:extLst>
          </p:cNvPr>
          <p:cNvGrpSpPr/>
          <p:nvPr/>
        </p:nvGrpSpPr>
        <p:grpSpPr>
          <a:xfrm>
            <a:off x="8079076" y="2046768"/>
            <a:ext cx="4195698" cy="3036707"/>
            <a:chOff x="-50614" y="2098737"/>
            <a:chExt cx="4195698" cy="3036707"/>
          </a:xfrm>
        </p:grpSpPr>
        <p:grpSp>
          <p:nvGrpSpPr>
            <p:cNvPr id="57" name="Group 56">
              <a:extLst>
                <a:ext uri="{FF2B5EF4-FFF2-40B4-BE49-F238E27FC236}">
                  <a16:creationId xmlns:a16="http://schemas.microsoft.com/office/drawing/2014/main" id="{BFD38463-1DAE-D4A0-21A6-DA09E03A7135}"/>
                </a:ext>
              </a:extLst>
            </p:cNvPr>
            <p:cNvGrpSpPr/>
            <p:nvPr/>
          </p:nvGrpSpPr>
          <p:grpSpPr>
            <a:xfrm>
              <a:off x="-50614" y="2098737"/>
              <a:ext cx="3857982" cy="2743200"/>
              <a:chOff x="48579" y="2115314"/>
              <a:chExt cx="3857982" cy="2743200"/>
            </a:xfrm>
          </p:grpSpPr>
          <p:sp>
            <p:nvSpPr>
              <p:cNvPr id="60" name="TextBox 59">
                <a:extLst>
                  <a:ext uri="{FF2B5EF4-FFF2-40B4-BE49-F238E27FC236}">
                    <a16:creationId xmlns:a16="http://schemas.microsoft.com/office/drawing/2014/main" id="{8ADD3A6B-A78F-1204-2F59-21A9A32EC118}"/>
                  </a:ext>
                </a:extLst>
              </p:cNvPr>
              <p:cNvSpPr txBox="1"/>
              <p:nvPr/>
            </p:nvSpPr>
            <p:spPr>
              <a:xfrm>
                <a:off x="233845" y="3094547"/>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1.2</a:t>
                </a:r>
                <a:endParaRPr lang="en-US" sz="1600"/>
              </a:p>
            </p:txBody>
          </p:sp>
          <p:grpSp>
            <p:nvGrpSpPr>
              <p:cNvPr id="61" name="Group 60">
                <a:extLst>
                  <a:ext uri="{FF2B5EF4-FFF2-40B4-BE49-F238E27FC236}">
                    <a16:creationId xmlns:a16="http://schemas.microsoft.com/office/drawing/2014/main" id="{E7FD7A94-D3BB-BABC-8A1F-80F7F9052D98}"/>
                  </a:ext>
                </a:extLst>
              </p:cNvPr>
              <p:cNvGrpSpPr/>
              <p:nvPr/>
            </p:nvGrpSpPr>
            <p:grpSpPr>
              <a:xfrm>
                <a:off x="669482" y="2945747"/>
                <a:ext cx="3237079" cy="1861249"/>
                <a:chOff x="276223" y="3386442"/>
                <a:chExt cx="3372170" cy="1540656"/>
              </a:xfrm>
            </p:grpSpPr>
            <p:cxnSp>
              <p:nvCxnSpPr>
                <p:cNvPr id="66" name="Straight Arrow Connector 65">
                  <a:extLst>
                    <a:ext uri="{FF2B5EF4-FFF2-40B4-BE49-F238E27FC236}">
                      <a16:creationId xmlns:a16="http://schemas.microsoft.com/office/drawing/2014/main" id="{2AE54F4A-9DE2-A27A-3819-0D0407583553}"/>
                    </a:ext>
                  </a:extLst>
                </p:cNvPr>
                <p:cNvCxnSpPr/>
                <p:nvPr/>
              </p:nvCxnSpPr>
              <p:spPr>
                <a:xfrm flipV="1">
                  <a:off x="276223" y="4908646"/>
                  <a:ext cx="3372170" cy="184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D08F8F6-777D-982A-1E61-ED372FD63FF7}"/>
                    </a:ext>
                  </a:extLst>
                </p:cNvPr>
                <p:cNvCxnSpPr>
                  <a:cxnSpLocks/>
                </p:cNvCxnSpPr>
                <p:nvPr/>
              </p:nvCxnSpPr>
              <p:spPr>
                <a:xfrm flipV="1">
                  <a:off x="291192" y="3386442"/>
                  <a:ext cx="4084" cy="15314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BFFDBBD7-CFFC-B0A3-3F5E-778F94B18F03}"/>
                  </a:ext>
                </a:extLst>
              </p:cNvPr>
              <p:cNvSpPr txBox="1"/>
              <p:nvPr/>
            </p:nvSpPr>
            <p:spPr>
              <a:xfrm rot="16200000">
                <a:off x="-1138355" y="33022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Mean Sea Level (m)</a:t>
                </a:r>
                <a:endParaRPr lang="en-US"/>
              </a:p>
            </p:txBody>
          </p:sp>
          <p:sp>
            <p:nvSpPr>
              <p:cNvPr id="64" name="TextBox 63">
                <a:extLst>
                  <a:ext uri="{FF2B5EF4-FFF2-40B4-BE49-F238E27FC236}">
                    <a16:creationId xmlns:a16="http://schemas.microsoft.com/office/drawing/2014/main" id="{1AF3C8B2-12EA-F6CA-B6F8-5D0A5C87A2A4}"/>
                  </a:ext>
                </a:extLst>
              </p:cNvPr>
              <p:cNvSpPr txBox="1"/>
              <p:nvPr/>
            </p:nvSpPr>
            <p:spPr>
              <a:xfrm>
                <a:off x="217651" y="3597569"/>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0.8</a:t>
                </a:r>
                <a:endParaRPr lang="en-US" sz="1600"/>
              </a:p>
            </p:txBody>
          </p:sp>
          <p:sp>
            <p:nvSpPr>
              <p:cNvPr id="65" name="TextBox 64">
                <a:extLst>
                  <a:ext uri="{FF2B5EF4-FFF2-40B4-BE49-F238E27FC236}">
                    <a16:creationId xmlns:a16="http://schemas.microsoft.com/office/drawing/2014/main" id="{2F74DFD6-6B82-2C33-28F8-BCCD5B9078FB}"/>
                  </a:ext>
                </a:extLst>
              </p:cNvPr>
              <p:cNvSpPr txBox="1"/>
              <p:nvPr/>
            </p:nvSpPr>
            <p:spPr>
              <a:xfrm>
                <a:off x="216031" y="4092592"/>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0.4</a:t>
                </a:r>
                <a:endParaRPr lang="en-US" sz="1600"/>
              </a:p>
            </p:txBody>
          </p:sp>
        </p:grpSp>
        <p:sp>
          <p:nvSpPr>
            <p:cNvPr id="58" name="TextBox 57">
              <a:extLst>
                <a:ext uri="{FF2B5EF4-FFF2-40B4-BE49-F238E27FC236}">
                  <a16:creationId xmlns:a16="http://schemas.microsoft.com/office/drawing/2014/main" id="{9B9099F2-5C60-9B45-66B1-B7743F4FA216}"/>
                </a:ext>
              </a:extLst>
            </p:cNvPr>
            <p:cNvSpPr txBox="1"/>
            <p:nvPr/>
          </p:nvSpPr>
          <p:spPr>
            <a:xfrm>
              <a:off x="1544243" y="4796890"/>
              <a:ext cx="6734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2050</a:t>
              </a:r>
              <a:endParaRPr lang="en-US" sz="1600"/>
            </a:p>
          </p:txBody>
        </p:sp>
        <p:sp>
          <p:nvSpPr>
            <p:cNvPr id="59" name="TextBox 58">
              <a:extLst>
                <a:ext uri="{FF2B5EF4-FFF2-40B4-BE49-F238E27FC236}">
                  <a16:creationId xmlns:a16="http://schemas.microsoft.com/office/drawing/2014/main" id="{7B9A4405-4E60-16C1-6206-F1F5F364BF6D}"/>
                </a:ext>
              </a:extLst>
            </p:cNvPr>
            <p:cNvSpPr txBox="1"/>
            <p:nvPr/>
          </p:nvSpPr>
          <p:spPr>
            <a:xfrm>
              <a:off x="3471671" y="4795955"/>
              <a:ext cx="6734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2100</a:t>
              </a:r>
              <a:endParaRPr lang="en-US" sz="1600"/>
            </a:p>
          </p:txBody>
        </p:sp>
      </p:grpSp>
      <p:sp>
        <p:nvSpPr>
          <p:cNvPr id="12" name="TextBox 11">
            <a:extLst>
              <a:ext uri="{FF2B5EF4-FFF2-40B4-BE49-F238E27FC236}">
                <a16:creationId xmlns:a16="http://schemas.microsoft.com/office/drawing/2014/main" id="{D23E48B6-A125-D7DC-ADD2-AA63B9208BA8}"/>
              </a:ext>
            </a:extLst>
          </p:cNvPr>
          <p:cNvSpPr txBox="1"/>
          <p:nvPr/>
        </p:nvSpPr>
        <p:spPr>
          <a:xfrm>
            <a:off x="10222672" y="6481580"/>
            <a:ext cx="196618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b="1">
                <a:solidFill>
                  <a:srgbClr val="3F3F3F"/>
                </a:solidFill>
                <a:latin typeface="Century Gothic"/>
              </a:rPr>
              <a:t>Image credit: Wikimedia</a:t>
            </a:r>
            <a:endParaRPr lang="en-US" sz="1050">
              <a:cs typeface="Calibri"/>
            </a:endParaRPr>
          </a:p>
        </p:txBody>
      </p:sp>
    </p:spTree>
    <p:extLst>
      <p:ext uri="{BB962C8B-B14F-4D97-AF65-F5344CB8AC3E}">
        <p14:creationId xmlns:p14="http://schemas.microsoft.com/office/powerpoint/2010/main" val="169743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2A4A180-03F6-4B2B-B2D4-81C364C63F56}"/>
              </a:ext>
            </a:extLst>
          </p:cNvPr>
          <p:cNvSpPr txBox="1">
            <a:spLocks/>
          </p:cNvSpPr>
          <p:nvPr/>
        </p:nvSpPr>
        <p:spPr>
          <a:xfrm>
            <a:off x="2106434" y="189198"/>
            <a:ext cx="7980848" cy="6146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5372B3"/>
                </a:solidFill>
                <a:latin typeface="Century Gothic"/>
                <a:ea typeface="+mj-lt"/>
                <a:cs typeface="+mj-lt"/>
              </a:rPr>
              <a:t>Methodology: Sea Level Rise</a:t>
            </a:r>
            <a:endParaRPr lang="en-US"/>
          </a:p>
        </p:txBody>
      </p:sp>
      <p:pic>
        <p:nvPicPr>
          <p:cNvPr id="4" name="Picture 4" descr="A picture containing outdoor, sky, water, tree&#10;&#10;Description automatically generated">
            <a:extLst>
              <a:ext uri="{FF2B5EF4-FFF2-40B4-BE49-F238E27FC236}">
                <a16:creationId xmlns:a16="http://schemas.microsoft.com/office/drawing/2014/main" id="{CED038CC-CADE-3770-8C02-1EE056AD3F84}"/>
              </a:ext>
            </a:extLst>
          </p:cNvPr>
          <p:cNvPicPr>
            <a:picLocks noChangeAspect="1"/>
          </p:cNvPicPr>
          <p:nvPr/>
        </p:nvPicPr>
        <p:blipFill rotWithShape="1">
          <a:blip r:embed="rId3"/>
          <a:srcRect l="41" t="1182" r="2" b="12531"/>
          <a:stretch/>
        </p:blipFill>
        <p:spPr>
          <a:xfrm>
            <a:off x="0" y="0"/>
            <a:ext cx="12192000" cy="6668802"/>
          </a:xfrm>
          <a:prstGeom prst="rect">
            <a:avLst/>
          </a:prstGeom>
        </p:spPr>
      </p:pic>
      <p:sp>
        <p:nvSpPr>
          <p:cNvPr id="5" name="Rectangle 4">
            <a:extLst>
              <a:ext uri="{FF2B5EF4-FFF2-40B4-BE49-F238E27FC236}">
                <a16:creationId xmlns:a16="http://schemas.microsoft.com/office/drawing/2014/main" id="{3EC42C49-D1C9-8481-B5AC-49F815C04CCF}"/>
              </a:ext>
            </a:extLst>
          </p:cNvPr>
          <p:cNvSpPr/>
          <p:nvPr/>
        </p:nvSpPr>
        <p:spPr>
          <a:xfrm>
            <a:off x="-9697" y="0"/>
            <a:ext cx="4059936" cy="6668802"/>
          </a:xfrm>
          <a:prstGeom prst="rect">
            <a:avLst/>
          </a:prstGeom>
          <a:solidFill>
            <a:schemeClr val="accent6">
              <a:lumMod val="40000"/>
              <a:lumOff val="6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912B75C-4CE4-5AC3-ED64-6D4A348B9A93}"/>
              </a:ext>
            </a:extLst>
          </p:cNvPr>
          <p:cNvSpPr/>
          <p:nvPr/>
        </p:nvSpPr>
        <p:spPr>
          <a:xfrm>
            <a:off x="4059936" y="0"/>
            <a:ext cx="4059936" cy="6668802"/>
          </a:xfrm>
          <a:prstGeom prst="rect">
            <a:avLst/>
          </a:prstGeom>
          <a:solidFill>
            <a:schemeClr val="accent4">
              <a:lumMod val="40000"/>
              <a:lumOff val="6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FF9E849-27AF-3602-6621-E239C15A4FBE}"/>
              </a:ext>
            </a:extLst>
          </p:cNvPr>
          <p:cNvSpPr/>
          <p:nvPr/>
        </p:nvSpPr>
        <p:spPr>
          <a:xfrm>
            <a:off x="8119872" y="0"/>
            <a:ext cx="4072128" cy="6668802"/>
          </a:xfrm>
          <a:prstGeom prst="rect">
            <a:avLst/>
          </a:prstGeom>
          <a:solidFill>
            <a:schemeClr val="accent2">
              <a:lumMod val="60000"/>
              <a:lumOff val="4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DB0C19-C8D6-C3E3-9AE9-7CDEA74B10F1}"/>
              </a:ext>
            </a:extLst>
          </p:cNvPr>
          <p:cNvSpPr/>
          <p:nvPr/>
        </p:nvSpPr>
        <p:spPr>
          <a:xfrm flipH="1">
            <a:off x="4027379" y="-1"/>
            <a:ext cx="45720" cy="6668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38C6F96-44A9-3418-6D03-A0F80703235A}"/>
              </a:ext>
            </a:extLst>
          </p:cNvPr>
          <p:cNvSpPr/>
          <p:nvPr/>
        </p:nvSpPr>
        <p:spPr>
          <a:xfrm flipH="1">
            <a:off x="8068287" y="-2"/>
            <a:ext cx="45720" cy="66688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64347F58-4FC5-25DE-2F0B-A13C3E15109B}"/>
              </a:ext>
            </a:extLst>
          </p:cNvPr>
          <p:cNvSpPr txBox="1">
            <a:spLocks/>
          </p:cNvSpPr>
          <p:nvPr/>
        </p:nvSpPr>
        <p:spPr>
          <a:xfrm>
            <a:off x="-4481" y="939"/>
            <a:ext cx="12196480" cy="802905"/>
          </a:xfrm>
          <a:prstGeom prst="rect">
            <a:avLst/>
          </a:prstGeom>
          <a:solidFill>
            <a:srgbClr val="FFFFFF">
              <a:alpha val="69000"/>
            </a:srgbClr>
          </a:solidFill>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5372B3"/>
                </a:solidFill>
                <a:latin typeface="Century Gothic"/>
                <a:ea typeface="+mj-lt"/>
                <a:cs typeface="+mj-lt"/>
              </a:rPr>
              <a:t>Sea Level Rise Scenarios</a:t>
            </a:r>
            <a:endParaRPr lang="en-US"/>
          </a:p>
        </p:txBody>
      </p:sp>
      <p:sp>
        <p:nvSpPr>
          <p:cNvPr id="26" name="TextBox 25">
            <a:extLst>
              <a:ext uri="{FF2B5EF4-FFF2-40B4-BE49-F238E27FC236}">
                <a16:creationId xmlns:a16="http://schemas.microsoft.com/office/drawing/2014/main" id="{39D05F59-F09E-41F0-F78E-F07B0A648502}"/>
              </a:ext>
            </a:extLst>
          </p:cNvPr>
          <p:cNvSpPr txBox="1"/>
          <p:nvPr/>
        </p:nvSpPr>
        <p:spPr>
          <a:xfrm>
            <a:off x="14500" y="6031215"/>
            <a:ext cx="3993485" cy="461665"/>
          </a:xfrm>
          <a:prstGeom prst="rect">
            <a:avLst/>
          </a:prstGeom>
          <a:noFill/>
        </p:spPr>
        <p:txBody>
          <a:bodyPr wrap="square" lIns="91440" tIns="45720" rIns="91440" bIns="45720" anchor="t">
            <a:spAutoFit/>
          </a:bodyPr>
          <a:lstStyle/>
          <a:p>
            <a:pPr algn="ctr"/>
            <a:r>
              <a:rPr lang="en-US" sz="2400" b="1">
                <a:latin typeface="Century Gothic"/>
              </a:rPr>
              <a:t>1.8°C </a:t>
            </a:r>
            <a:r>
              <a:rPr lang="en-US" sz="2400">
                <a:latin typeface="Century Gothic"/>
              </a:rPr>
              <a:t>by 2100</a:t>
            </a:r>
            <a:endParaRPr lang="en-US" sz="2400" b="1">
              <a:latin typeface="Century Gothic"/>
            </a:endParaRPr>
          </a:p>
        </p:txBody>
      </p:sp>
      <p:sp>
        <p:nvSpPr>
          <p:cNvPr id="28" name="TextBox 27">
            <a:extLst>
              <a:ext uri="{FF2B5EF4-FFF2-40B4-BE49-F238E27FC236}">
                <a16:creationId xmlns:a16="http://schemas.microsoft.com/office/drawing/2014/main" id="{AC6ECCAB-03C7-142F-DEEA-9F31CE6EE95A}"/>
              </a:ext>
            </a:extLst>
          </p:cNvPr>
          <p:cNvSpPr txBox="1"/>
          <p:nvPr/>
        </p:nvSpPr>
        <p:spPr>
          <a:xfrm>
            <a:off x="4092493" y="6015747"/>
            <a:ext cx="3969929" cy="461665"/>
          </a:xfrm>
          <a:prstGeom prst="rect">
            <a:avLst/>
          </a:prstGeom>
          <a:noFill/>
        </p:spPr>
        <p:txBody>
          <a:bodyPr wrap="square" lIns="91440" tIns="45720" rIns="91440" bIns="45720" anchor="t">
            <a:spAutoFit/>
          </a:bodyPr>
          <a:lstStyle/>
          <a:p>
            <a:pPr algn="ctr"/>
            <a:r>
              <a:rPr lang="en-US" sz="2400" b="1">
                <a:latin typeface="Century Gothic"/>
              </a:rPr>
              <a:t>2.7°C </a:t>
            </a:r>
            <a:r>
              <a:rPr lang="en-US" sz="2400">
                <a:latin typeface="Century Gothic"/>
              </a:rPr>
              <a:t>by 2100</a:t>
            </a:r>
            <a:endParaRPr lang="en-US" sz="2400" b="1">
              <a:latin typeface="Century Gothic"/>
            </a:endParaRPr>
          </a:p>
        </p:txBody>
      </p:sp>
      <p:sp>
        <p:nvSpPr>
          <p:cNvPr id="31" name="TextBox 30">
            <a:extLst>
              <a:ext uri="{FF2B5EF4-FFF2-40B4-BE49-F238E27FC236}">
                <a16:creationId xmlns:a16="http://schemas.microsoft.com/office/drawing/2014/main" id="{259D0F19-16D4-D1E5-3B59-A82F1D22A301}"/>
              </a:ext>
            </a:extLst>
          </p:cNvPr>
          <p:cNvSpPr txBox="1"/>
          <p:nvPr/>
        </p:nvSpPr>
        <p:spPr>
          <a:xfrm>
            <a:off x="8114006" y="6035905"/>
            <a:ext cx="4077993" cy="461665"/>
          </a:xfrm>
          <a:prstGeom prst="rect">
            <a:avLst/>
          </a:prstGeom>
          <a:noFill/>
        </p:spPr>
        <p:txBody>
          <a:bodyPr wrap="square" lIns="91440" tIns="45720" rIns="91440" bIns="45720" anchor="t">
            <a:spAutoFit/>
          </a:bodyPr>
          <a:lstStyle/>
          <a:p>
            <a:pPr algn="ctr"/>
            <a:r>
              <a:rPr lang="en-US" sz="2400" b="1">
                <a:latin typeface="Century Gothic"/>
              </a:rPr>
              <a:t>4.4°C </a:t>
            </a:r>
            <a:r>
              <a:rPr lang="en-US" sz="2400">
                <a:latin typeface="Century Gothic"/>
              </a:rPr>
              <a:t>by 2100</a:t>
            </a:r>
            <a:endParaRPr lang="en-US" sz="2400" b="1">
              <a:latin typeface="Century Gothic"/>
            </a:endParaRPr>
          </a:p>
        </p:txBody>
      </p:sp>
      <p:sp>
        <p:nvSpPr>
          <p:cNvPr id="2" name="TextBox 1">
            <a:extLst>
              <a:ext uri="{FF2B5EF4-FFF2-40B4-BE49-F238E27FC236}">
                <a16:creationId xmlns:a16="http://schemas.microsoft.com/office/drawing/2014/main" id="{52D84A50-8D21-8110-12EB-BB6A3872C718}"/>
              </a:ext>
            </a:extLst>
          </p:cNvPr>
          <p:cNvSpPr txBox="1"/>
          <p:nvPr/>
        </p:nvSpPr>
        <p:spPr>
          <a:xfrm>
            <a:off x="8476343" y="1146629"/>
            <a:ext cx="33528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00000"/>
                </a:solidFill>
                <a:latin typeface="Century Gothic"/>
              </a:rPr>
              <a:t>High reference scenario with no additional climate policy​</a:t>
            </a:r>
          </a:p>
        </p:txBody>
      </p:sp>
      <p:sp>
        <p:nvSpPr>
          <p:cNvPr id="3" name="TextBox 2">
            <a:extLst>
              <a:ext uri="{FF2B5EF4-FFF2-40B4-BE49-F238E27FC236}">
                <a16:creationId xmlns:a16="http://schemas.microsoft.com/office/drawing/2014/main" id="{89F42995-9F68-D9DA-50F9-B09E03D208E7}"/>
              </a:ext>
            </a:extLst>
          </p:cNvPr>
          <p:cNvSpPr txBox="1"/>
          <p:nvPr/>
        </p:nvSpPr>
        <p:spPr>
          <a:xfrm>
            <a:off x="4068108" y="1146628"/>
            <a:ext cx="399343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00000"/>
                </a:solidFill>
                <a:latin typeface="Century Gothic"/>
              </a:rPr>
              <a:t>In line with Nationally Determined </a:t>
            </a:r>
            <a:endParaRPr lang="en-US" sz="2400" b="1">
              <a:solidFill>
                <a:srgbClr val="000000"/>
              </a:solidFill>
              <a:latin typeface="Century Gothic"/>
              <a:cs typeface="Calibri" panose="020F0502020204030204"/>
            </a:endParaRPr>
          </a:p>
          <a:p>
            <a:pPr algn="ctr"/>
            <a:r>
              <a:rPr lang="en-US" sz="2400" b="1">
                <a:solidFill>
                  <a:srgbClr val="000000"/>
                </a:solidFill>
                <a:latin typeface="Century Gothic"/>
              </a:rPr>
              <a:t>Contribution (NDCs) ​</a:t>
            </a:r>
            <a:endParaRPr lang="en-US" sz="2400" b="1">
              <a:solidFill>
                <a:srgbClr val="000000"/>
              </a:solidFill>
              <a:latin typeface="Century Gothic"/>
              <a:cs typeface="Calibri"/>
            </a:endParaRPr>
          </a:p>
        </p:txBody>
      </p:sp>
      <p:sp>
        <p:nvSpPr>
          <p:cNvPr id="6" name="TextBox 5">
            <a:extLst>
              <a:ext uri="{FF2B5EF4-FFF2-40B4-BE49-F238E27FC236}">
                <a16:creationId xmlns:a16="http://schemas.microsoft.com/office/drawing/2014/main" id="{8E94AC90-95CA-5A28-C7C2-B065D498C4F6}"/>
              </a:ext>
            </a:extLst>
          </p:cNvPr>
          <p:cNvSpPr txBox="1"/>
          <p:nvPr/>
        </p:nvSpPr>
        <p:spPr>
          <a:xfrm>
            <a:off x="580572" y="1146628"/>
            <a:ext cx="286283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00000"/>
                </a:solidFill>
                <a:latin typeface="Century Gothic"/>
              </a:rPr>
              <a:t>Reaching Net Zero </a:t>
            </a:r>
            <a:br>
              <a:rPr lang="en-US" sz="2400" b="1">
                <a:solidFill>
                  <a:srgbClr val="000000"/>
                </a:solidFill>
                <a:latin typeface="Century Gothic"/>
              </a:rPr>
            </a:br>
            <a:r>
              <a:rPr lang="en-US" sz="2400" b="1">
                <a:solidFill>
                  <a:srgbClr val="000000"/>
                </a:solidFill>
                <a:latin typeface="Century Gothic"/>
              </a:rPr>
              <a:t>emissions by 2050​</a:t>
            </a:r>
            <a:endParaRPr lang="en-US" sz="2400" b="1">
              <a:solidFill>
                <a:srgbClr val="000000"/>
              </a:solidFill>
              <a:latin typeface="Century Gothic"/>
              <a:cs typeface="Calibri"/>
            </a:endParaRPr>
          </a:p>
        </p:txBody>
      </p:sp>
      <p:sp>
        <p:nvSpPr>
          <p:cNvPr id="15" name="TextBox 14">
            <a:extLst>
              <a:ext uri="{FF2B5EF4-FFF2-40B4-BE49-F238E27FC236}">
                <a16:creationId xmlns:a16="http://schemas.microsoft.com/office/drawing/2014/main" id="{F51CF321-296B-32D9-20BD-42F899A6001F}"/>
              </a:ext>
            </a:extLst>
          </p:cNvPr>
          <p:cNvSpPr txBox="1"/>
          <p:nvPr/>
        </p:nvSpPr>
        <p:spPr>
          <a:xfrm>
            <a:off x="717533" y="528683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cs typeface="Calibri"/>
              </a:rPr>
              <a:t>2050:</a:t>
            </a:r>
            <a:r>
              <a:rPr lang="en-US">
                <a:latin typeface="Century Gothic"/>
                <a:cs typeface="Calibri"/>
              </a:rPr>
              <a:t> 0.21m +/- 0.05m</a:t>
            </a:r>
            <a:endParaRPr lang="en-US">
              <a:latin typeface="Century Gothic"/>
            </a:endParaRPr>
          </a:p>
        </p:txBody>
      </p:sp>
      <p:sp>
        <p:nvSpPr>
          <p:cNvPr id="13" name="TextBox 12">
            <a:extLst>
              <a:ext uri="{FF2B5EF4-FFF2-40B4-BE49-F238E27FC236}">
                <a16:creationId xmlns:a16="http://schemas.microsoft.com/office/drawing/2014/main" id="{1D2D2993-19A0-3FE3-821A-21FAF54D47EC}"/>
              </a:ext>
            </a:extLst>
          </p:cNvPr>
          <p:cNvSpPr txBox="1"/>
          <p:nvPr/>
        </p:nvSpPr>
        <p:spPr>
          <a:xfrm>
            <a:off x="711172" y="564833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cs typeface="Calibri"/>
              </a:rPr>
              <a:t>2100: </a:t>
            </a:r>
            <a:r>
              <a:rPr lang="en-US">
                <a:latin typeface="Century Gothic"/>
                <a:cs typeface="Calibri"/>
              </a:rPr>
              <a:t>0.49m +/- 0.13m</a:t>
            </a:r>
            <a:endParaRPr lang="en-US">
              <a:latin typeface="Century Gothic"/>
            </a:endParaRPr>
          </a:p>
        </p:txBody>
      </p:sp>
      <p:sp>
        <p:nvSpPr>
          <p:cNvPr id="35" name="TextBox 34">
            <a:extLst>
              <a:ext uri="{FF2B5EF4-FFF2-40B4-BE49-F238E27FC236}">
                <a16:creationId xmlns:a16="http://schemas.microsoft.com/office/drawing/2014/main" id="{6F6E62FA-36B9-7681-AA12-94E52F03552B}"/>
              </a:ext>
            </a:extLst>
          </p:cNvPr>
          <p:cNvSpPr txBox="1"/>
          <p:nvPr/>
        </p:nvSpPr>
        <p:spPr>
          <a:xfrm>
            <a:off x="18421" y="8115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Century Gothic"/>
                <a:cs typeface="Calibri"/>
              </a:rPr>
              <a:t>SSP1-2.6</a:t>
            </a:r>
          </a:p>
        </p:txBody>
      </p:sp>
      <p:sp>
        <p:nvSpPr>
          <p:cNvPr id="36" name="TextBox 35">
            <a:extLst>
              <a:ext uri="{FF2B5EF4-FFF2-40B4-BE49-F238E27FC236}">
                <a16:creationId xmlns:a16="http://schemas.microsoft.com/office/drawing/2014/main" id="{E559C4E2-C4AB-3063-DF3F-7EDE821B0EB3}"/>
              </a:ext>
            </a:extLst>
          </p:cNvPr>
          <p:cNvSpPr txBox="1"/>
          <p:nvPr/>
        </p:nvSpPr>
        <p:spPr>
          <a:xfrm>
            <a:off x="4087213" y="81154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Century Gothic"/>
                <a:cs typeface="Calibri"/>
              </a:rPr>
              <a:t>SSP2-4.5</a:t>
            </a:r>
          </a:p>
        </p:txBody>
      </p:sp>
      <p:sp>
        <p:nvSpPr>
          <p:cNvPr id="37" name="TextBox 36">
            <a:extLst>
              <a:ext uri="{FF2B5EF4-FFF2-40B4-BE49-F238E27FC236}">
                <a16:creationId xmlns:a16="http://schemas.microsoft.com/office/drawing/2014/main" id="{C22DBBBF-62E3-CCD9-726F-1753F4D152BE}"/>
              </a:ext>
            </a:extLst>
          </p:cNvPr>
          <p:cNvSpPr txBox="1"/>
          <p:nvPr/>
        </p:nvSpPr>
        <p:spPr>
          <a:xfrm>
            <a:off x="8127250" y="8115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Century Gothic"/>
                <a:cs typeface="Calibri"/>
              </a:rPr>
              <a:t>SSP5-8.5</a:t>
            </a:r>
          </a:p>
        </p:txBody>
      </p:sp>
      <p:pic>
        <p:nvPicPr>
          <p:cNvPr id="40" name="Picture 42" descr="Chart, line chart&#10;&#10;Description automatically generated">
            <a:extLst>
              <a:ext uri="{FF2B5EF4-FFF2-40B4-BE49-F238E27FC236}">
                <a16:creationId xmlns:a16="http://schemas.microsoft.com/office/drawing/2014/main" id="{58E4A6E4-2FFE-3BB1-4280-29F3187C32EC}"/>
              </a:ext>
            </a:extLst>
          </p:cNvPr>
          <p:cNvPicPr>
            <a:picLocks noChangeAspect="1"/>
          </p:cNvPicPr>
          <p:nvPr/>
        </p:nvPicPr>
        <p:blipFill rotWithShape="1">
          <a:blip r:embed="rId4"/>
          <a:srcRect l="7722" t="22689" r="8755" b="21378"/>
          <a:stretch/>
        </p:blipFill>
        <p:spPr>
          <a:xfrm>
            <a:off x="8807682" y="3129896"/>
            <a:ext cx="3092324" cy="1547997"/>
          </a:xfrm>
          <a:prstGeom prst="rect">
            <a:avLst/>
          </a:prstGeom>
        </p:spPr>
      </p:pic>
      <p:pic>
        <p:nvPicPr>
          <p:cNvPr id="45" name="Picture 45">
            <a:extLst>
              <a:ext uri="{FF2B5EF4-FFF2-40B4-BE49-F238E27FC236}">
                <a16:creationId xmlns:a16="http://schemas.microsoft.com/office/drawing/2014/main" id="{535FFFED-C809-C243-9B7C-0695A8E82848}"/>
              </a:ext>
            </a:extLst>
          </p:cNvPr>
          <p:cNvPicPr>
            <a:picLocks noChangeAspect="1"/>
          </p:cNvPicPr>
          <p:nvPr/>
        </p:nvPicPr>
        <p:blipFill rotWithShape="1">
          <a:blip r:embed="rId5"/>
          <a:srcRect l="6439" t="21473" r="9082" b="23085"/>
          <a:stretch/>
        </p:blipFill>
        <p:spPr>
          <a:xfrm>
            <a:off x="4702703" y="3123447"/>
            <a:ext cx="3179255" cy="1598730"/>
          </a:xfrm>
          <a:prstGeom prst="rect">
            <a:avLst/>
          </a:prstGeom>
        </p:spPr>
      </p:pic>
      <p:grpSp>
        <p:nvGrpSpPr>
          <p:cNvPr id="55" name="Group 54">
            <a:extLst>
              <a:ext uri="{FF2B5EF4-FFF2-40B4-BE49-F238E27FC236}">
                <a16:creationId xmlns:a16="http://schemas.microsoft.com/office/drawing/2014/main" id="{9F6C805E-0CDB-BE51-BD8D-C18594CC533E}"/>
              </a:ext>
            </a:extLst>
          </p:cNvPr>
          <p:cNvGrpSpPr/>
          <p:nvPr/>
        </p:nvGrpSpPr>
        <p:grpSpPr>
          <a:xfrm>
            <a:off x="-50614" y="2098737"/>
            <a:ext cx="4195698" cy="3036707"/>
            <a:chOff x="-50614" y="2098737"/>
            <a:chExt cx="4195698" cy="3036707"/>
          </a:xfrm>
        </p:grpSpPr>
        <p:grpSp>
          <p:nvGrpSpPr>
            <p:cNvPr id="25" name="Group 24">
              <a:extLst>
                <a:ext uri="{FF2B5EF4-FFF2-40B4-BE49-F238E27FC236}">
                  <a16:creationId xmlns:a16="http://schemas.microsoft.com/office/drawing/2014/main" id="{1C1CE360-27F7-B622-4537-13687DF3E7D2}"/>
                </a:ext>
              </a:extLst>
            </p:cNvPr>
            <p:cNvGrpSpPr/>
            <p:nvPr/>
          </p:nvGrpSpPr>
          <p:grpSpPr>
            <a:xfrm>
              <a:off x="-50614" y="2098737"/>
              <a:ext cx="3858992" cy="2743200"/>
              <a:chOff x="48579" y="2115314"/>
              <a:chExt cx="3858992" cy="2743200"/>
            </a:xfrm>
          </p:grpSpPr>
          <p:sp>
            <p:nvSpPr>
              <p:cNvPr id="23" name="TextBox 22">
                <a:extLst>
                  <a:ext uri="{FF2B5EF4-FFF2-40B4-BE49-F238E27FC236}">
                    <a16:creationId xmlns:a16="http://schemas.microsoft.com/office/drawing/2014/main" id="{021ABE2D-5906-207C-BB3E-76420996CCAB}"/>
                  </a:ext>
                </a:extLst>
              </p:cNvPr>
              <p:cNvSpPr txBox="1"/>
              <p:nvPr/>
            </p:nvSpPr>
            <p:spPr>
              <a:xfrm>
                <a:off x="236095" y="2984357"/>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0.9</a:t>
                </a:r>
                <a:endParaRPr lang="en-US" sz="1600"/>
              </a:p>
            </p:txBody>
          </p:sp>
          <p:grpSp>
            <p:nvGrpSpPr>
              <p:cNvPr id="33" name="Group 32">
                <a:extLst>
                  <a:ext uri="{FF2B5EF4-FFF2-40B4-BE49-F238E27FC236}">
                    <a16:creationId xmlns:a16="http://schemas.microsoft.com/office/drawing/2014/main" id="{53844EE9-229C-84BA-2A0D-AAC8CC15ECF7}"/>
                  </a:ext>
                </a:extLst>
              </p:cNvPr>
              <p:cNvGrpSpPr/>
              <p:nvPr/>
            </p:nvGrpSpPr>
            <p:grpSpPr>
              <a:xfrm>
                <a:off x="669482" y="2945747"/>
                <a:ext cx="3237079" cy="1861249"/>
                <a:chOff x="276223" y="3386442"/>
                <a:chExt cx="3372170" cy="1540656"/>
              </a:xfrm>
            </p:grpSpPr>
            <p:cxnSp>
              <p:nvCxnSpPr>
                <p:cNvPr id="30" name="Straight Arrow Connector 29">
                  <a:extLst>
                    <a:ext uri="{FF2B5EF4-FFF2-40B4-BE49-F238E27FC236}">
                      <a16:creationId xmlns:a16="http://schemas.microsoft.com/office/drawing/2014/main" id="{DE152D0F-850D-2CBC-97F1-66C08084A97E}"/>
                    </a:ext>
                  </a:extLst>
                </p:cNvPr>
                <p:cNvCxnSpPr/>
                <p:nvPr/>
              </p:nvCxnSpPr>
              <p:spPr>
                <a:xfrm flipV="1">
                  <a:off x="276223" y="4908646"/>
                  <a:ext cx="3372170" cy="184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503F32C-691D-B465-58FB-536B88DA9DD9}"/>
                    </a:ext>
                  </a:extLst>
                </p:cNvPr>
                <p:cNvCxnSpPr>
                  <a:cxnSpLocks/>
                </p:cNvCxnSpPr>
                <p:nvPr/>
              </p:nvCxnSpPr>
              <p:spPr>
                <a:xfrm flipV="1">
                  <a:off x="291192" y="3386442"/>
                  <a:ext cx="4084" cy="15314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792428C4-EEE9-FBB4-D285-5AEB015F3E65}"/>
                  </a:ext>
                </a:extLst>
              </p:cNvPr>
              <p:cNvSpPr txBox="1"/>
              <p:nvPr/>
            </p:nvSpPr>
            <p:spPr>
              <a:xfrm rot="16200000">
                <a:off x="-1138355" y="33022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Mean Sea Level (m)</a:t>
                </a:r>
                <a:endParaRPr lang="en-US"/>
              </a:p>
            </p:txBody>
          </p:sp>
          <p:pic>
            <p:nvPicPr>
              <p:cNvPr id="44" name="Picture 44" descr="Chart&#10;&#10;Description automatically generated">
                <a:extLst>
                  <a:ext uri="{FF2B5EF4-FFF2-40B4-BE49-F238E27FC236}">
                    <a16:creationId xmlns:a16="http://schemas.microsoft.com/office/drawing/2014/main" id="{5A1C35A8-5185-FFD0-2838-4030A036BFBF}"/>
                  </a:ext>
                </a:extLst>
              </p:cNvPr>
              <p:cNvPicPr>
                <a:picLocks noChangeAspect="1"/>
              </p:cNvPicPr>
              <p:nvPr/>
            </p:nvPicPr>
            <p:blipFill rotWithShape="1">
              <a:blip r:embed="rId6"/>
              <a:srcRect l="5714" t="-1860" r="7054" b="14414"/>
              <a:stretch/>
            </p:blipFill>
            <p:spPr>
              <a:xfrm>
                <a:off x="727524" y="3029910"/>
                <a:ext cx="3180047" cy="1778166"/>
              </a:xfrm>
              <a:prstGeom prst="rect">
                <a:avLst/>
              </a:prstGeom>
            </p:spPr>
          </p:pic>
          <p:sp>
            <p:nvSpPr>
              <p:cNvPr id="14" name="TextBox 13">
                <a:extLst>
                  <a:ext uri="{FF2B5EF4-FFF2-40B4-BE49-F238E27FC236}">
                    <a16:creationId xmlns:a16="http://schemas.microsoft.com/office/drawing/2014/main" id="{A47A394D-8712-53BF-1647-3210165ADD08}"/>
                  </a:ext>
                </a:extLst>
              </p:cNvPr>
              <p:cNvSpPr txBox="1"/>
              <p:nvPr/>
            </p:nvSpPr>
            <p:spPr>
              <a:xfrm>
                <a:off x="225978" y="3535090"/>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0.6</a:t>
                </a:r>
                <a:endParaRPr lang="en-US" sz="1600"/>
              </a:p>
            </p:txBody>
          </p:sp>
          <p:sp>
            <p:nvSpPr>
              <p:cNvPr id="22" name="TextBox 21">
                <a:extLst>
                  <a:ext uri="{FF2B5EF4-FFF2-40B4-BE49-F238E27FC236}">
                    <a16:creationId xmlns:a16="http://schemas.microsoft.com/office/drawing/2014/main" id="{9939ACF1-DEB1-AFC2-7B21-0EABA4936BEE}"/>
                  </a:ext>
                </a:extLst>
              </p:cNvPr>
              <p:cNvSpPr txBox="1"/>
              <p:nvPr/>
            </p:nvSpPr>
            <p:spPr>
              <a:xfrm>
                <a:off x="224358" y="4126539"/>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0.3</a:t>
                </a:r>
                <a:endParaRPr lang="en-US" sz="1600"/>
              </a:p>
            </p:txBody>
          </p:sp>
        </p:grpSp>
        <p:sp>
          <p:nvSpPr>
            <p:cNvPr id="27" name="TextBox 26">
              <a:extLst>
                <a:ext uri="{FF2B5EF4-FFF2-40B4-BE49-F238E27FC236}">
                  <a16:creationId xmlns:a16="http://schemas.microsoft.com/office/drawing/2014/main" id="{640A3C96-4412-6C94-25A9-005EFBE9D2A7}"/>
                </a:ext>
              </a:extLst>
            </p:cNvPr>
            <p:cNvSpPr txBox="1"/>
            <p:nvPr/>
          </p:nvSpPr>
          <p:spPr>
            <a:xfrm>
              <a:off x="1544243" y="4796890"/>
              <a:ext cx="6734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2050</a:t>
              </a:r>
              <a:endParaRPr lang="en-US" sz="1600"/>
            </a:p>
          </p:txBody>
        </p:sp>
        <p:sp>
          <p:nvSpPr>
            <p:cNvPr id="29" name="TextBox 28">
              <a:extLst>
                <a:ext uri="{FF2B5EF4-FFF2-40B4-BE49-F238E27FC236}">
                  <a16:creationId xmlns:a16="http://schemas.microsoft.com/office/drawing/2014/main" id="{4D100FE7-B298-B294-B747-2F6A6EF4F77E}"/>
                </a:ext>
              </a:extLst>
            </p:cNvPr>
            <p:cNvSpPr txBox="1"/>
            <p:nvPr/>
          </p:nvSpPr>
          <p:spPr>
            <a:xfrm>
              <a:off x="3471671" y="4795955"/>
              <a:ext cx="6734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2100</a:t>
              </a:r>
              <a:endParaRPr lang="en-US" sz="1600"/>
            </a:p>
          </p:txBody>
        </p:sp>
      </p:grpSp>
      <p:grpSp>
        <p:nvGrpSpPr>
          <p:cNvPr id="38" name="Group 37">
            <a:extLst>
              <a:ext uri="{FF2B5EF4-FFF2-40B4-BE49-F238E27FC236}">
                <a16:creationId xmlns:a16="http://schemas.microsoft.com/office/drawing/2014/main" id="{2A860984-2246-232B-73B0-6426B9CD32C3}"/>
              </a:ext>
            </a:extLst>
          </p:cNvPr>
          <p:cNvGrpSpPr/>
          <p:nvPr/>
        </p:nvGrpSpPr>
        <p:grpSpPr>
          <a:xfrm>
            <a:off x="4023976" y="2098737"/>
            <a:ext cx="3857982" cy="2743200"/>
            <a:chOff x="48579" y="2115314"/>
            <a:chExt cx="3857982" cy="2743200"/>
          </a:xfrm>
        </p:grpSpPr>
        <p:sp>
          <p:nvSpPr>
            <p:cNvPr id="42" name="TextBox 41">
              <a:extLst>
                <a:ext uri="{FF2B5EF4-FFF2-40B4-BE49-F238E27FC236}">
                  <a16:creationId xmlns:a16="http://schemas.microsoft.com/office/drawing/2014/main" id="{910A0EB2-04C0-0D0D-F7DD-D22E0052AF0B}"/>
                </a:ext>
              </a:extLst>
            </p:cNvPr>
            <p:cNvSpPr txBox="1"/>
            <p:nvPr/>
          </p:nvSpPr>
          <p:spPr>
            <a:xfrm>
              <a:off x="236095" y="2984357"/>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0.9</a:t>
              </a:r>
              <a:endParaRPr lang="en-US" sz="1600"/>
            </a:p>
          </p:txBody>
        </p:sp>
        <p:grpSp>
          <p:nvGrpSpPr>
            <p:cNvPr id="46" name="Group 45">
              <a:extLst>
                <a:ext uri="{FF2B5EF4-FFF2-40B4-BE49-F238E27FC236}">
                  <a16:creationId xmlns:a16="http://schemas.microsoft.com/office/drawing/2014/main" id="{9296D532-48F0-5A9B-BC3A-7288F8342E09}"/>
                </a:ext>
              </a:extLst>
            </p:cNvPr>
            <p:cNvGrpSpPr/>
            <p:nvPr/>
          </p:nvGrpSpPr>
          <p:grpSpPr>
            <a:xfrm>
              <a:off x="669482" y="2945747"/>
              <a:ext cx="3237079" cy="1861249"/>
              <a:chOff x="276223" y="3386442"/>
              <a:chExt cx="3372170" cy="1540656"/>
            </a:xfrm>
          </p:grpSpPr>
          <p:cxnSp>
            <p:nvCxnSpPr>
              <p:cNvPr id="51" name="Straight Arrow Connector 50">
                <a:extLst>
                  <a:ext uri="{FF2B5EF4-FFF2-40B4-BE49-F238E27FC236}">
                    <a16:creationId xmlns:a16="http://schemas.microsoft.com/office/drawing/2014/main" id="{9315605B-0DF4-6D59-1883-368854AC5870}"/>
                  </a:ext>
                </a:extLst>
              </p:cNvPr>
              <p:cNvCxnSpPr/>
              <p:nvPr/>
            </p:nvCxnSpPr>
            <p:spPr>
              <a:xfrm flipV="1">
                <a:off x="276223" y="4908646"/>
                <a:ext cx="3372170" cy="184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D0B27F9-9322-41EC-596E-4E02794E44C8}"/>
                  </a:ext>
                </a:extLst>
              </p:cNvPr>
              <p:cNvCxnSpPr>
                <a:cxnSpLocks/>
              </p:cNvCxnSpPr>
              <p:nvPr/>
            </p:nvCxnSpPr>
            <p:spPr>
              <a:xfrm flipV="1">
                <a:off x="291192" y="3386442"/>
                <a:ext cx="4084" cy="15314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6D4790C7-FBA3-2EC1-EB6F-CCB64957FB80}"/>
                </a:ext>
              </a:extLst>
            </p:cNvPr>
            <p:cNvSpPr txBox="1"/>
            <p:nvPr/>
          </p:nvSpPr>
          <p:spPr>
            <a:xfrm rot="16200000">
              <a:off x="-1138355" y="33022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Mean Sea Level (m)</a:t>
              </a:r>
              <a:endParaRPr lang="en-US"/>
            </a:p>
          </p:txBody>
        </p:sp>
        <p:sp>
          <p:nvSpPr>
            <p:cNvPr id="49" name="TextBox 48">
              <a:extLst>
                <a:ext uri="{FF2B5EF4-FFF2-40B4-BE49-F238E27FC236}">
                  <a16:creationId xmlns:a16="http://schemas.microsoft.com/office/drawing/2014/main" id="{AC35ED8E-4C42-9A7E-43DD-9B3D18C9AB9C}"/>
                </a:ext>
              </a:extLst>
            </p:cNvPr>
            <p:cNvSpPr txBox="1"/>
            <p:nvPr/>
          </p:nvSpPr>
          <p:spPr>
            <a:xfrm>
              <a:off x="225978" y="3535090"/>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0.6</a:t>
              </a:r>
              <a:endParaRPr lang="en-US" sz="1600"/>
            </a:p>
          </p:txBody>
        </p:sp>
        <p:sp>
          <p:nvSpPr>
            <p:cNvPr id="50" name="TextBox 49">
              <a:extLst>
                <a:ext uri="{FF2B5EF4-FFF2-40B4-BE49-F238E27FC236}">
                  <a16:creationId xmlns:a16="http://schemas.microsoft.com/office/drawing/2014/main" id="{87BC7052-9C14-4410-50D9-019EEE0017EC}"/>
                </a:ext>
              </a:extLst>
            </p:cNvPr>
            <p:cNvSpPr txBox="1"/>
            <p:nvPr/>
          </p:nvSpPr>
          <p:spPr>
            <a:xfrm>
              <a:off x="224358" y="4126539"/>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0.3</a:t>
              </a:r>
              <a:endParaRPr lang="en-US" sz="1600"/>
            </a:p>
          </p:txBody>
        </p:sp>
      </p:grpSp>
      <p:sp>
        <p:nvSpPr>
          <p:cNvPr id="53" name="TextBox 52">
            <a:extLst>
              <a:ext uri="{FF2B5EF4-FFF2-40B4-BE49-F238E27FC236}">
                <a16:creationId xmlns:a16="http://schemas.microsoft.com/office/drawing/2014/main" id="{8382974B-14CD-02F9-1BF3-E7DED08FA55E}"/>
              </a:ext>
            </a:extLst>
          </p:cNvPr>
          <p:cNvSpPr txBox="1"/>
          <p:nvPr/>
        </p:nvSpPr>
        <p:spPr>
          <a:xfrm>
            <a:off x="5580309" y="4787210"/>
            <a:ext cx="6734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2050</a:t>
            </a:r>
            <a:endParaRPr lang="en-US" sz="1600"/>
          </a:p>
        </p:txBody>
      </p:sp>
      <p:sp>
        <p:nvSpPr>
          <p:cNvPr id="54" name="TextBox 53">
            <a:extLst>
              <a:ext uri="{FF2B5EF4-FFF2-40B4-BE49-F238E27FC236}">
                <a16:creationId xmlns:a16="http://schemas.microsoft.com/office/drawing/2014/main" id="{EDC7ABC5-F65E-7350-7F0B-873ED1F0194D}"/>
              </a:ext>
            </a:extLst>
          </p:cNvPr>
          <p:cNvSpPr txBox="1"/>
          <p:nvPr/>
        </p:nvSpPr>
        <p:spPr>
          <a:xfrm>
            <a:off x="7507737" y="4786275"/>
            <a:ext cx="6734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2100</a:t>
            </a:r>
            <a:endParaRPr lang="en-US" sz="1600"/>
          </a:p>
        </p:txBody>
      </p:sp>
      <p:grpSp>
        <p:nvGrpSpPr>
          <p:cNvPr id="56" name="Group 55">
            <a:extLst>
              <a:ext uri="{FF2B5EF4-FFF2-40B4-BE49-F238E27FC236}">
                <a16:creationId xmlns:a16="http://schemas.microsoft.com/office/drawing/2014/main" id="{C6C942CB-D62A-EADC-3209-82E3AC3DD6A7}"/>
              </a:ext>
            </a:extLst>
          </p:cNvPr>
          <p:cNvGrpSpPr/>
          <p:nvPr/>
        </p:nvGrpSpPr>
        <p:grpSpPr>
          <a:xfrm>
            <a:off x="8079076" y="2046768"/>
            <a:ext cx="4195698" cy="3036707"/>
            <a:chOff x="-50614" y="2098737"/>
            <a:chExt cx="4195698" cy="3036707"/>
          </a:xfrm>
        </p:grpSpPr>
        <p:grpSp>
          <p:nvGrpSpPr>
            <p:cNvPr id="57" name="Group 56">
              <a:extLst>
                <a:ext uri="{FF2B5EF4-FFF2-40B4-BE49-F238E27FC236}">
                  <a16:creationId xmlns:a16="http://schemas.microsoft.com/office/drawing/2014/main" id="{BFD38463-1DAE-D4A0-21A6-DA09E03A7135}"/>
                </a:ext>
              </a:extLst>
            </p:cNvPr>
            <p:cNvGrpSpPr/>
            <p:nvPr/>
          </p:nvGrpSpPr>
          <p:grpSpPr>
            <a:xfrm>
              <a:off x="-50614" y="2098737"/>
              <a:ext cx="3857982" cy="2743200"/>
              <a:chOff x="48579" y="2115314"/>
              <a:chExt cx="3857982" cy="2743200"/>
            </a:xfrm>
          </p:grpSpPr>
          <p:sp>
            <p:nvSpPr>
              <p:cNvPr id="60" name="TextBox 59">
                <a:extLst>
                  <a:ext uri="{FF2B5EF4-FFF2-40B4-BE49-F238E27FC236}">
                    <a16:creationId xmlns:a16="http://schemas.microsoft.com/office/drawing/2014/main" id="{8ADD3A6B-A78F-1204-2F59-21A9A32EC118}"/>
                  </a:ext>
                </a:extLst>
              </p:cNvPr>
              <p:cNvSpPr txBox="1"/>
              <p:nvPr/>
            </p:nvSpPr>
            <p:spPr>
              <a:xfrm>
                <a:off x="233845" y="3094547"/>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1.2</a:t>
                </a:r>
                <a:endParaRPr lang="en-US" sz="1600"/>
              </a:p>
            </p:txBody>
          </p:sp>
          <p:grpSp>
            <p:nvGrpSpPr>
              <p:cNvPr id="61" name="Group 60">
                <a:extLst>
                  <a:ext uri="{FF2B5EF4-FFF2-40B4-BE49-F238E27FC236}">
                    <a16:creationId xmlns:a16="http://schemas.microsoft.com/office/drawing/2014/main" id="{E7FD7A94-D3BB-BABC-8A1F-80F7F9052D98}"/>
                  </a:ext>
                </a:extLst>
              </p:cNvPr>
              <p:cNvGrpSpPr/>
              <p:nvPr/>
            </p:nvGrpSpPr>
            <p:grpSpPr>
              <a:xfrm>
                <a:off x="669482" y="2945747"/>
                <a:ext cx="3237079" cy="1861249"/>
                <a:chOff x="276223" y="3386442"/>
                <a:chExt cx="3372170" cy="1540656"/>
              </a:xfrm>
            </p:grpSpPr>
            <p:cxnSp>
              <p:nvCxnSpPr>
                <p:cNvPr id="66" name="Straight Arrow Connector 65">
                  <a:extLst>
                    <a:ext uri="{FF2B5EF4-FFF2-40B4-BE49-F238E27FC236}">
                      <a16:creationId xmlns:a16="http://schemas.microsoft.com/office/drawing/2014/main" id="{2AE54F4A-9DE2-A27A-3819-0D0407583553}"/>
                    </a:ext>
                  </a:extLst>
                </p:cNvPr>
                <p:cNvCxnSpPr/>
                <p:nvPr/>
              </p:nvCxnSpPr>
              <p:spPr>
                <a:xfrm flipV="1">
                  <a:off x="276223" y="4908646"/>
                  <a:ext cx="3372170" cy="184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D08F8F6-777D-982A-1E61-ED372FD63FF7}"/>
                    </a:ext>
                  </a:extLst>
                </p:cNvPr>
                <p:cNvCxnSpPr>
                  <a:cxnSpLocks/>
                </p:cNvCxnSpPr>
                <p:nvPr/>
              </p:nvCxnSpPr>
              <p:spPr>
                <a:xfrm flipV="1">
                  <a:off x="291192" y="3386442"/>
                  <a:ext cx="4084" cy="15314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BFFDBBD7-CFFC-B0A3-3F5E-778F94B18F03}"/>
                  </a:ext>
                </a:extLst>
              </p:cNvPr>
              <p:cNvSpPr txBox="1"/>
              <p:nvPr/>
            </p:nvSpPr>
            <p:spPr>
              <a:xfrm rot="16200000">
                <a:off x="-1138355" y="33022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Mean Sea Level (m)</a:t>
                </a:r>
                <a:endParaRPr lang="en-US"/>
              </a:p>
            </p:txBody>
          </p:sp>
          <p:sp>
            <p:nvSpPr>
              <p:cNvPr id="64" name="TextBox 63">
                <a:extLst>
                  <a:ext uri="{FF2B5EF4-FFF2-40B4-BE49-F238E27FC236}">
                    <a16:creationId xmlns:a16="http://schemas.microsoft.com/office/drawing/2014/main" id="{1AF3C8B2-12EA-F6CA-B6F8-5D0A5C87A2A4}"/>
                  </a:ext>
                </a:extLst>
              </p:cNvPr>
              <p:cNvSpPr txBox="1"/>
              <p:nvPr/>
            </p:nvSpPr>
            <p:spPr>
              <a:xfrm>
                <a:off x="217651" y="3597569"/>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0.8</a:t>
                </a:r>
                <a:endParaRPr lang="en-US" sz="1600"/>
              </a:p>
            </p:txBody>
          </p:sp>
          <p:sp>
            <p:nvSpPr>
              <p:cNvPr id="65" name="TextBox 64">
                <a:extLst>
                  <a:ext uri="{FF2B5EF4-FFF2-40B4-BE49-F238E27FC236}">
                    <a16:creationId xmlns:a16="http://schemas.microsoft.com/office/drawing/2014/main" id="{2F74DFD6-6B82-2C33-28F8-BCCD5B9078FB}"/>
                  </a:ext>
                </a:extLst>
              </p:cNvPr>
              <p:cNvSpPr txBox="1"/>
              <p:nvPr/>
            </p:nvSpPr>
            <p:spPr>
              <a:xfrm>
                <a:off x="216031" y="4092592"/>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0.4</a:t>
                </a:r>
                <a:endParaRPr lang="en-US" sz="1600"/>
              </a:p>
            </p:txBody>
          </p:sp>
        </p:grpSp>
        <p:sp>
          <p:nvSpPr>
            <p:cNvPr id="58" name="TextBox 57">
              <a:extLst>
                <a:ext uri="{FF2B5EF4-FFF2-40B4-BE49-F238E27FC236}">
                  <a16:creationId xmlns:a16="http://schemas.microsoft.com/office/drawing/2014/main" id="{9B9099F2-5C60-9B45-66B1-B7743F4FA216}"/>
                </a:ext>
              </a:extLst>
            </p:cNvPr>
            <p:cNvSpPr txBox="1"/>
            <p:nvPr/>
          </p:nvSpPr>
          <p:spPr>
            <a:xfrm>
              <a:off x="1544243" y="4796890"/>
              <a:ext cx="6734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2050</a:t>
              </a:r>
              <a:endParaRPr lang="en-US" sz="1600"/>
            </a:p>
          </p:txBody>
        </p:sp>
        <p:sp>
          <p:nvSpPr>
            <p:cNvPr id="59" name="TextBox 58">
              <a:extLst>
                <a:ext uri="{FF2B5EF4-FFF2-40B4-BE49-F238E27FC236}">
                  <a16:creationId xmlns:a16="http://schemas.microsoft.com/office/drawing/2014/main" id="{7B9A4405-4E60-16C1-6206-F1F5F364BF6D}"/>
                </a:ext>
              </a:extLst>
            </p:cNvPr>
            <p:cNvSpPr txBox="1"/>
            <p:nvPr/>
          </p:nvSpPr>
          <p:spPr>
            <a:xfrm>
              <a:off x="3471671" y="4795955"/>
              <a:ext cx="6734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2100</a:t>
              </a:r>
              <a:endParaRPr lang="en-US" sz="1600"/>
            </a:p>
          </p:txBody>
        </p:sp>
      </p:grpSp>
      <p:sp>
        <p:nvSpPr>
          <p:cNvPr id="77" name="Rectangle 76">
            <a:extLst>
              <a:ext uri="{FF2B5EF4-FFF2-40B4-BE49-F238E27FC236}">
                <a16:creationId xmlns:a16="http://schemas.microsoft.com/office/drawing/2014/main" id="{17BB6B77-941A-80A9-4762-35793D445DC7}"/>
              </a:ext>
            </a:extLst>
          </p:cNvPr>
          <p:cNvSpPr/>
          <p:nvPr/>
        </p:nvSpPr>
        <p:spPr>
          <a:xfrm>
            <a:off x="4033741" y="800806"/>
            <a:ext cx="8158260" cy="5870222"/>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5300100-9247-6C1F-010A-14B5C86EA8B8}"/>
              </a:ext>
            </a:extLst>
          </p:cNvPr>
          <p:cNvSpPr txBox="1"/>
          <p:nvPr/>
        </p:nvSpPr>
        <p:spPr>
          <a:xfrm>
            <a:off x="10222672" y="6481580"/>
            <a:ext cx="196618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b="1">
                <a:solidFill>
                  <a:srgbClr val="3F3F3F"/>
                </a:solidFill>
                <a:latin typeface="Century Gothic"/>
              </a:rPr>
              <a:t>Image credit: Wikimedia</a:t>
            </a:r>
            <a:endParaRPr lang="en-US" sz="1050">
              <a:cs typeface="Calibri"/>
            </a:endParaRPr>
          </a:p>
        </p:txBody>
      </p:sp>
    </p:spTree>
    <p:extLst>
      <p:ext uri="{BB962C8B-B14F-4D97-AF65-F5344CB8AC3E}">
        <p14:creationId xmlns:p14="http://schemas.microsoft.com/office/powerpoint/2010/main" val="1141256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2A4A180-03F6-4B2B-B2D4-81C364C63F56}"/>
              </a:ext>
            </a:extLst>
          </p:cNvPr>
          <p:cNvSpPr txBox="1">
            <a:spLocks/>
          </p:cNvSpPr>
          <p:nvPr/>
        </p:nvSpPr>
        <p:spPr>
          <a:xfrm>
            <a:off x="2106434" y="189198"/>
            <a:ext cx="7980848" cy="6146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5372B3"/>
                </a:solidFill>
                <a:latin typeface="Century Gothic"/>
                <a:ea typeface="+mj-lt"/>
                <a:cs typeface="+mj-lt"/>
              </a:rPr>
              <a:t>Methodology: Sea Level Rise</a:t>
            </a:r>
            <a:endParaRPr lang="en-US"/>
          </a:p>
        </p:txBody>
      </p:sp>
      <p:pic>
        <p:nvPicPr>
          <p:cNvPr id="4" name="Picture 4" descr="A picture containing outdoor, sky, water, tree&#10;&#10;Description automatically generated">
            <a:extLst>
              <a:ext uri="{FF2B5EF4-FFF2-40B4-BE49-F238E27FC236}">
                <a16:creationId xmlns:a16="http://schemas.microsoft.com/office/drawing/2014/main" id="{CED038CC-CADE-3770-8C02-1EE056AD3F84}"/>
              </a:ext>
            </a:extLst>
          </p:cNvPr>
          <p:cNvPicPr>
            <a:picLocks noChangeAspect="1"/>
          </p:cNvPicPr>
          <p:nvPr/>
        </p:nvPicPr>
        <p:blipFill rotWithShape="1">
          <a:blip r:embed="rId3"/>
          <a:srcRect l="41" t="1182" r="2" b="12531"/>
          <a:stretch/>
        </p:blipFill>
        <p:spPr>
          <a:xfrm>
            <a:off x="0" y="0"/>
            <a:ext cx="12192000" cy="6668802"/>
          </a:xfrm>
          <a:prstGeom prst="rect">
            <a:avLst/>
          </a:prstGeom>
        </p:spPr>
      </p:pic>
      <p:sp>
        <p:nvSpPr>
          <p:cNvPr id="5" name="Rectangle 4">
            <a:extLst>
              <a:ext uri="{FF2B5EF4-FFF2-40B4-BE49-F238E27FC236}">
                <a16:creationId xmlns:a16="http://schemas.microsoft.com/office/drawing/2014/main" id="{3EC42C49-D1C9-8481-B5AC-49F815C04CCF}"/>
              </a:ext>
            </a:extLst>
          </p:cNvPr>
          <p:cNvSpPr/>
          <p:nvPr/>
        </p:nvSpPr>
        <p:spPr>
          <a:xfrm>
            <a:off x="-9697" y="0"/>
            <a:ext cx="4059936" cy="6668802"/>
          </a:xfrm>
          <a:prstGeom prst="rect">
            <a:avLst/>
          </a:prstGeom>
          <a:solidFill>
            <a:schemeClr val="accent6">
              <a:lumMod val="40000"/>
              <a:lumOff val="6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912B75C-4CE4-5AC3-ED64-6D4A348B9A93}"/>
              </a:ext>
            </a:extLst>
          </p:cNvPr>
          <p:cNvSpPr/>
          <p:nvPr/>
        </p:nvSpPr>
        <p:spPr>
          <a:xfrm>
            <a:off x="4059936" y="0"/>
            <a:ext cx="4059936" cy="6668802"/>
          </a:xfrm>
          <a:prstGeom prst="rect">
            <a:avLst/>
          </a:prstGeom>
          <a:solidFill>
            <a:schemeClr val="accent4">
              <a:lumMod val="40000"/>
              <a:lumOff val="6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FF9E849-27AF-3602-6621-E239C15A4FBE}"/>
              </a:ext>
            </a:extLst>
          </p:cNvPr>
          <p:cNvSpPr/>
          <p:nvPr/>
        </p:nvSpPr>
        <p:spPr>
          <a:xfrm>
            <a:off x="8119872" y="0"/>
            <a:ext cx="4072128" cy="6668802"/>
          </a:xfrm>
          <a:prstGeom prst="rect">
            <a:avLst/>
          </a:prstGeom>
          <a:solidFill>
            <a:schemeClr val="accent2">
              <a:lumMod val="60000"/>
              <a:lumOff val="4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DB0C19-C8D6-C3E3-9AE9-7CDEA74B10F1}"/>
              </a:ext>
            </a:extLst>
          </p:cNvPr>
          <p:cNvSpPr/>
          <p:nvPr/>
        </p:nvSpPr>
        <p:spPr>
          <a:xfrm flipH="1">
            <a:off x="4027379" y="-1"/>
            <a:ext cx="45720" cy="6668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38C6F96-44A9-3418-6D03-A0F80703235A}"/>
              </a:ext>
            </a:extLst>
          </p:cNvPr>
          <p:cNvSpPr/>
          <p:nvPr/>
        </p:nvSpPr>
        <p:spPr>
          <a:xfrm flipH="1">
            <a:off x="8068287" y="-2"/>
            <a:ext cx="45720" cy="66688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64347F58-4FC5-25DE-2F0B-A13C3E15109B}"/>
              </a:ext>
            </a:extLst>
          </p:cNvPr>
          <p:cNvSpPr txBox="1">
            <a:spLocks/>
          </p:cNvSpPr>
          <p:nvPr/>
        </p:nvSpPr>
        <p:spPr>
          <a:xfrm>
            <a:off x="-4481" y="939"/>
            <a:ext cx="12196480" cy="802905"/>
          </a:xfrm>
          <a:prstGeom prst="rect">
            <a:avLst/>
          </a:prstGeom>
          <a:solidFill>
            <a:srgbClr val="FFFFFF">
              <a:alpha val="69000"/>
            </a:srgbClr>
          </a:solidFill>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5372B3"/>
                </a:solidFill>
                <a:latin typeface="Century Gothic"/>
                <a:ea typeface="+mj-lt"/>
                <a:cs typeface="+mj-lt"/>
              </a:rPr>
              <a:t>Sea Level Rise Scenarios</a:t>
            </a:r>
            <a:endParaRPr lang="en-US"/>
          </a:p>
        </p:txBody>
      </p:sp>
      <p:sp>
        <p:nvSpPr>
          <p:cNvPr id="26" name="TextBox 25">
            <a:extLst>
              <a:ext uri="{FF2B5EF4-FFF2-40B4-BE49-F238E27FC236}">
                <a16:creationId xmlns:a16="http://schemas.microsoft.com/office/drawing/2014/main" id="{39D05F59-F09E-41F0-F78E-F07B0A648502}"/>
              </a:ext>
            </a:extLst>
          </p:cNvPr>
          <p:cNvSpPr txBox="1"/>
          <p:nvPr/>
        </p:nvSpPr>
        <p:spPr>
          <a:xfrm>
            <a:off x="14500" y="6031215"/>
            <a:ext cx="3993485" cy="461665"/>
          </a:xfrm>
          <a:prstGeom prst="rect">
            <a:avLst/>
          </a:prstGeom>
          <a:noFill/>
        </p:spPr>
        <p:txBody>
          <a:bodyPr wrap="square" lIns="91440" tIns="45720" rIns="91440" bIns="45720" anchor="t">
            <a:spAutoFit/>
          </a:bodyPr>
          <a:lstStyle/>
          <a:p>
            <a:pPr algn="ctr"/>
            <a:r>
              <a:rPr lang="en-US" sz="2400" b="1">
                <a:latin typeface="Century Gothic"/>
              </a:rPr>
              <a:t>1.8°C </a:t>
            </a:r>
            <a:r>
              <a:rPr lang="en-US" sz="2400">
                <a:latin typeface="Century Gothic"/>
              </a:rPr>
              <a:t>by 2100</a:t>
            </a:r>
            <a:endParaRPr lang="en-US" sz="2400" b="1">
              <a:latin typeface="Century Gothic"/>
            </a:endParaRPr>
          </a:p>
        </p:txBody>
      </p:sp>
      <p:sp>
        <p:nvSpPr>
          <p:cNvPr id="28" name="TextBox 27">
            <a:extLst>
              <a:ext uri="{FF2B5EF4-FFF2-40B4-BE49-F238E27FC236}">
                <a16:creationId xmlns:a16="http://schemas.microsoft.com/office/drawing/2014/main" id="{AC6ECCAB-03C7-142F-DEEA-9F31CE6EE95A}"/>
              </a:ext>
            </a:extLst>
          </p:cNvPr>
          <p:cNvSpPr txBox="1"/>
          <p:nvPr/>
        </p:nvSpPr>
        <p:spPr>
          <a:xfrm>
            <a:off x="4092493" y="6015747"/>
            <a:ext cx="3969929" cy="461665"/>
          </a:xfrm>
          <a:prstGeom prst="rect">
            <a:avLst/>
          </a:prstGeom>
          <a:noFill/>
        </p:spPr>
        <p:txBody>
          <a:bodyPr wrap="square" lIns="91440" tIns="45720" rIns="91440" bIns="45720" anchor="t">
            <a:spAutoFit/>
          </a:bodyPr>
          <a:lstStyle/>
          <a:p>
            <a:pPr algn="ctr"/>
            <a:r>
              <a:rPr lang="en-US" sz="2400" b="1">
                <a:latin typeface="Century Gothic"/>
              </a:rPr>
              <a:t>2.7°C </a:t>
            </a:r>
            <a:r>
              <a:rPr lang="en-US" sz="2400">
                <a:latin typeface="Century Gothic"/>
              </a:rPr>
              <a:t>by 2100</a:t>
            </a:r>
            <a:endParaRPr lang="en-US" sz="2400" b="1">
              <a:latin typeface="Century Gothic"/>
            </a:endParaRPr>
          </a:p>
        </p:txBody>
      </p:sp>
      <p:sp>
        <p:nvSpPr>
          <p:cNvPr id="31" name="TextBox 30">
            <a:extLst>
              <a:ext uri="{FF2B5EF4-FFF2-40B4-BE49-F238E27FC236}">
                <a16:creationId xmlns:a16="http://schemas.microsoft.com/office/drawing/2014/main" id="{259D0F19-16D4-D1E5-3B59-A82F1D22A301}"/>
              </a:ext>
            </a:extLst>
          </p:cNvPr>
          <p:cNvSpPr txBox="1"/>
          <p:nvPr/>
        </p:nvSpPr>
        <p:spPr>
          <a:xfrm>
            <a:off x="8114006" y="6035905"/>
            <a:ext cx="4077993" cy="461665"/>
          </a:xfrm>
          <a:prstGeom prst="rect">
            <a:avLst/>
          </a:prstGeom>
          <a:noFill/>
        </p:spPr>
        <p:txBody>
          <a:bodyPr wrap="square" lIns="91440" tIns="45720" rIns="91440" bIns="45720" anchor="t">
            <a:spAutoFit/>
          </a:bodyPr>
          <a:lstStyle/>
          <a:p>
            <a:pPr algn="ctr"/>
            <a:r>
              <a:rPr lang="en-US" sz="2400" b="1">
                <a:latin typeface="Century Gothic"/>
              </a:rPr>
              <a:t>4.4°C </a:t>
            </a:r>
            <a:r>
              <a:rPr lang="en-US" sz="2400">
                <a:latin typeface="Century Gothic"/>
              </a:rPr>
              <a:t>by 2100</a:t>
            </a:r>
            <a:endParaRPr lang="en-US" sz="2400" b="1">
              <a:latin typeface="Century Gothic"/>
            </a:endParaRPr>
          </a:p>
        </p:txBody>
      </p:sp>
      <p:sp>
        <p:nvSpPr>
          <p:cNvPr id="2" name="TextBox 1">
            <a:extLst>
              <a:ext uri="{FF2B5EF4-FFF2-40B4-BE49-F238E27FC236}">
                <a16:creationId xmlns:a16="http://schemas.microsoft.com/office/drawing/2014/main" id="{52D84A50-8D21-8110-12EB-BB6A3872C718}"/>
              </a:ext>
            </a:extLst>
          </p:cNvPr>
          <p:cNvSpPr txBox="1"/>
          <p:nvPr/>
        </p:nvSpPr>
        <p:spPr>
          <a:xfrm>
            <a:off x="8476343" y="1146629"/>
            <a:ext cx="33528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00000"/>
                </a:solidFill>
                <a:latin typeface="Century Gothic"/>
              </a:rPr>
              <a:t>High reference scenario with no additional climate policy​</a:t>
            </a:r>
          </a:p>
        </p:txBody>
      </p:sp>
      <p:sp>
        <p:nvSpPr>
          <p:cNvPr id="3" name="TextBox 2">
            <a:extLst>
              <a:ext uri="{FF2B5EF4-FFF2-40B4-BE49-F238E27FC236}">
                <a16:creationId xmlns:a16="http://schemas.microsoft.com/office/drawing/2014/main" id="{89F42995-9F68-D9DA-50F9-B09E03D208E7}"/>
              </a:ext>
            </a:extLst>
          </p:cNvPr>
          <p:cNvSpPr txBox="1"/>
          <p:nvPr/>
        </p:nvSpPr>
        <p:spPr>
          <a:xfrm>
            <a:off x="4068108" y="1146628"/>
            <a:ext cx="399343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00000"/>
                </a:solidFill>
                <a:latin typeface="Century Gothic"/>
              </a:rPr>
              <a:t>In line with Nationally Determined </a:t>
            </a:r>
            <a:endParaRPr lang="en-US" sz="2400" b="1">
              <a:solidFill>
                <a:srgbClr val="000000"/>
              </a:solidFill>
              <a:latin typeface="Century Gothic"/>
              <a:cs typeface="Calibri" panose="020F0502020204030204"/>
            </a:endParaRPr>
          </a:p>
          <a:p>
            <a:pPr algn="ctr"/>
            <a:r>
              <a:rPr lang="en-US" sz="2400" b="1">
                <a:solidFill>
                  <a:srgbClr val="000000"/>
                </a:solidFill>
                <a:latin typeface="Century Gothic"/>
              </a:rPr>
              <a:t>Contribution (NDCs) ​</a:t>
            </a:r>
            <a:endParaRPr lang="en-US" sz="2400" b="1">
              <a:solidFill>
                <a:srgbClr val="000000"/>
              </a:solidFill>
              <a:latin typeface="Century Gothic"/>
              <a:cs typeface="Calibri"/>
            </a:endParaRPr>
          </a:p>
        </p:txBody>
      </p:sp>
      <p:sp>
        <p:nvSpPr>
          <p:cNvPr id="6" name="TextBox 5">
            <a:extLst>
              <a:ext uri="{FF2B5EF4-FFF2-40B4-BE49-F238E27FC236}">
                <a16:creationId xmlns:a16="http://schemas.microsoft.com/office/drawing/2014/main" id="{8E94AC90-95CA-5A28-C7C2-B065D498C4F6}"/>
              </a:ext>
            </a:extLst>
          </p:cNvPr>
          <p:cNvSpPr txBox="1"/>
          <p:nvPr/>
        </p:nvSpPr>
        <p:spPr>
          <a:xfrm>
            <a:off x="580572" y="1146628"/>
            <a:ext cx="286283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00000"/>
                </a:solidFill>
                <a:latin typeface="Century Gothic"/>
              </a:rPr>
              <a:t>Reaching Net Zero </a:t>
            </a:r>
            <a:br>
              <a:rPr lang="en-US" sz="2400" b="1">
                <a:solidFill>
                  <a:srgbClr val="000000"/>
                </a:solidFill>
                <a:latin typeface="Century Gothic"/>
              </a:rPr>
            </a:br>
            <a:r>
              <a:rPr lang="en-US" sz="2400" b="1">
                <a:solidFill>
                  <a:srgbClr val="000000"/>
                </a:solidFill>
                <a:latin typeface="Century Gothic"/>
              </a:rPr>
              <a:t>emissions by 2050​</a:t>
            </a:r>
            <a:endParaRPr lang="en-US" sz="2400" b="1">
              <a:solidFill>
                <a:srgbClr val="000000"/>
              </a:solidFill>
              <a:latin typeface="Century Gothic"/>
              <a:cs typeface="Calibri"/>
            </a:endParaRPr>
          </a:p>
        </p:txBody>
      </p:sp>
      <p:sp>
        <p:nvSpPr>
          <p:cNvPr id="35" name="TextBox 34">
            <a:extLst>
              <a:ext uri="{FF2B5EF4-FFF2-40B4-BE49-F238E27FC236}">
                <a16:creationId xmlns:a16="http://schemas.microsoft.com/office/drawing/2014/main" id="{6F6E62FA-36B9-7681-AA12-94E52F03552B}"/>
              </a:ext>
            </a:extLst>
          </p:cNvPr>
          <p:cNvSpPr txBox="1"/>
          <p:nvPr/>
        </p:nvSpPr>
        <p:spPr>
          <a:xfrm>
            <a:off x="18421" y="8115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Century Gothic"/>
                <a:cs typeface="Calibri"/>
              </a:rPr>
              <a:t>SSP1-2.6</a:t>
            </a:r>
          </a:p>
        </p:txBody>
      </p:sp>
      <p:sp>
        <p:nvSpPr>
          <p:cNvPr id="36" name="TextBox 35">
            <a:extLst>
              <a:ext uri="{FF2B5EF4-FFF2-40B4-BE49-F238E27FC236}">
                <a16:creationId xmlns:a16="http://schemas.microsoft.com/office/drawing/2014/main" id="{E559C4E2-C4AB-3063-DF3F-7EDE821B0EB3}"/>
              </a:ext>
            </a:extLst>
          </p:cNvPr>
          <p:cNvSpPr txBox="1"/>
          <p:nvPr/>
        </p:nvSpPr>
        <p:spPr>
          <a:xfrm>
            <a:off x="4087213" y="81154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Century Gothic"/>
                <a:cs typeface="Calibri"/>
              </a:rPr>
              <a:t>SSP2-4.5</a:t>
            </a:r>
          </a:p>
        </p:txBody>
      </p:sp>
      <p:sp>
        <p:nvSpPr>
          <p:cNvPr id="37" name="TextBox 36">
            <a:extLst>
              <a:ext uri="{FF2B5EF4-FFF2-40B4-BE49-F238E27FC236}">
                <a16:creationId xmlns:a16="http://schemas.microsoft.com/office/drawing/2014/main" id="{C22DBBBF-62E3-CCD9-726F-1753F4D152BE}"/>
              </a:ext>
            </a:extLst>
          </p:cNvPr>
          <p:cNvSpPr txBox="1"/>
          <p:nvPr/>
        </p:nvSpPr>
        <p:spPr>
          <a:xfrm>
            <a:off x="8127250" y="8115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Century Gothic"/>
                <a:cs typeface="Calibri"/>
              </a:rPr>
              <a:t>SSP5-8.5</a:t>
            </a:r>
          </a:p>
        </p:txBody>
      </p:sp>
      <p:pic>
        <p:nvPicPr>
          <p:cNvPr id="40" name="Picture 42" descr="Chart, line chart&#10;&#10;Description automatically generated">
            <a:extLst>
              <a:ext uri="{FF2B5EF4-FFF2-40B4-BE49-F238E27FC236}">
                <a16:creationId xmlns:a16="http://schemas.microsoft.com/office/drawing/2014/main" id="{58E4A6E4-2FFE-3BB1-4280-29F3187C32EC}"/>
              </a:ext>
            </a:extLst>
          </p:cNvPr>
          <p:cNvPicPr>
            <a:picLocks noChangeAspect="1"/>
          </p:cNvPicPr>
          <p:nvPr/>
        </p:nvPicPr>
        <p:blipFill rotWithShape="1">
          <a:blip r:embed="rId4"/>
          <a:srcRect l="7722" t="22689" r="8755" b="21378"/>
          <a:stretch/>
        </p:blipFill>
        <p:spPr>
          <a:xfrm>
            <a:off x="8807682" y="3129896"/>
            <a:ext cx="3092324" cy="1547997"/>
          </a:xfrm>
          <a:prstGeom prst="rect">
            <a:avLst/>
          </a:prstGeom>
        </p:spPr>
      </p:pic>
      <p:pic>
        <p:nvPicPr>
          <p:cNvPr id="45" name="Picture 45">
            <a:extLst>
              <a:ext uri="{FF2B5EF4-FFF2-40B4-BE49-F238E27FC236}">
                <a16:creationId xmlns:a16="http://schemas.microsoft.com/office/drawing/2014/main" id="{535FFFED-C809-C243-9B7C-0695A8E82848}"/>
              </a:ext>
            </a:extLst>
          </p:cNvPr>
          <p:cNvPicPr>
            <a:picLocks noChangeAspect="1"/>
          </p:cNvPicPr>
          <p:nvPr/>
        </p:nvPicPr>
        <p:blipFill rotWithShape="1">
          <a:blip r:embed="rId5"/>
          <a:srcRect l="6439" t="21473" r="9082" b="23085"/>
          <a:stretch/>
        </p:blipFill>
        <p:spPr>
          <a:xfrm>
            <a:off x="4702703" y="3123447"/>
            <a:ext cx="3179255" cy="1598730"/>
          </a:xfrm>
          <a:prstGeom prst="rect">
            <a:avLst/>
          </a:prstGeom>
        </p:spPr>
      </p:pic>
      <p:grpSp>
        <p:nvGrpSpPr>
          <p:cNvPr id="55" name="Group 54">
            <a:extLst>
              <a:ext uri="{FF2B5EF4-FFF2-40B4-BE49-F238E27FC236}">
                <a16:creationId xmlns:a16="http://schemas.microsoft.com/office/drawing/2014/main" id="{9F6C805E-0CDB-BE51-BD8D-C18594CC533E}"/>
              </a:ext>
            </a:extLst>
          </p:cNvPr>
          <p:cNvGrpSpPr/>
          <p:nvPr/>
        </p:nvGrpSpPr>
        <p:grpSpPr>
          <a:xfrm>
            <a:off x="-50614" y="2098737"/>
            <a:ext cx="4195698" cy="3036707"/>
            <a:chOff x="-50614" y="2098737"/>
            <a:chExt cx="4195698" cy="3036707"/>
          </a:xfrm>
        </p:grpSpPr>
        <p:grpSp>
          <p:nvGrpSpPr>
            <p:cNvPr id="25" name="Group 24">
              <a:extLst>
                <a:ext uri="{FF2B5EF4-FFF2-40B4-BE49-F238E27FC236}">
                  <a16:creationId xmlns:a16="http://schemas.microsoft.com/office/drawing/2014/main" id="{1C1CE360-27F7-B622-4537-13687DF3E7D2}"/>
                </a:ext>
              </a:extLst>
            </p:cNvPr>
            <p:cNvGrpSpPr/>
            <p:nvPr/>
          </p:nvGrpSpPr>
          <p:grpSpPr>
            <a:xfrm>
              <a:off x="-50614" y="2098737"/>
              <a:ext cx="3858992" cy="2743200"/>
              <a:chOff x="48579" y="2115314"/>
              <a:chExt cx="3858992" cy="2743200"/>
            </a:xfrm>
          </p:grpSpPr>
          <p:sp>
            <p:nvSpPr>
              <p:cNvPr id="23" name="TextBox 22">
                <a:extLst>
                  <a:ext uri="{FF2B5EF4-FFF2-40B4-BE49-F238E27FC236}">
                    <a16:creationId xmlns:a16="http://schemas.microsoft.com/office/drawing/2014/main" id="{021ABE2D-5906-207C-BB3E-76420996CCAB}"/>
                  </a:ext>
                </a:extLst>
              </p:cNvPr>
              <p:cNvSpPr txBox="1"/>
              <p:nvPr/>
            </p:nvSpPr>
            <p:spPr>
              <a:xfrm>
                <a:off x="236095" y="2984357"/>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0.9</a:t>
                </a:r>
                <a:endParaRPr lang="en-US" sz="1600"/>
              </a:p>
            </p:txBody>
          </p:sp>
          <p:grpSp>
            <p:nvGrpSpPr>
              <p:cNvPr id="33" name="Group 32">
                <a:extLst>
                  <a:ext uri="{FF2B5EF4-FFF2-40B4-BE49-F238E27FC236}">
                    <a16:creationId xmlns:a16="http://schemas.microsoft.com/office/drawing/2014/main" id="{53844EE9-229C-84BA-2A0D-AAC8CC15ECF7}"/>
                  </a:ext>
                </a:extLst>
              </p:cNvPr>
              <p:cNvGrpSpPr/>
              <p:nvPr/>
            </p:nvGrpSpPr>
            <p:grpSpPr>
              <a:xfrm>
                <a:off x="669482" y="2945811"/>
                <a:ext cx="3237079" cy="1861278"/>
                <a:chOff x="276223" y="3386442"/>
                <a:chExt cx="3372170" cy="1540656"/>
              </a:xfrm>
            </p:grpSpPr>
            <p:cxnSp>
              <p:nvCxnSpPr>
                <p:cNvPr id="30" name="Straight Arrow Connector 29">
                  <a:extLst>
                    <a:ext uri="{FF2B5EF4-FFF2-40B4-BE49-F238E27FC236}">
                      <a16:creationId xmlns:a16="http://schemas.microsoft.com/office/drawing/2014/main" id="{DE152D0F-850D-2CBC-97F1-66C08084A97E}"/>
                    </a:ext>
                  </a:extLst>
                </p:cNvPr>
                <p:cNvCxnSpPr/>
                <p:nvPr/>
              </p:nvCxnSpPr>
              <p:spPr>
                <a:xfrm flipV="1">
                  <a:off x="276223" y="4908646"/>
                  <a:ext cx="3372170" cy="184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503F32C-691D-B465-58FB-536B88DA9DD9}"/>
                    </a:ext>
                  </a:extLst>
                </p:cNvPr>
                <p:cNvCxnSpPr>
                  <a:cxnSpLocks/>
                </p:cNvCxnSpPr>
                <p:nvPr/>
              </p:nvCxnSpPr>
              <p:spPr>
                <a:xfrm flipV="1">
                  <a:off x="291192" y="3386442"/>
                  <a:ext cx="4084" cy="15314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792428C4-EEE9-FBB4-D285-5AEB015F3E65}"/>
                  </a:ext>
                </a:extLst>
              </p:cNvPr>
              <p:cNvSpPr txBox="1"/>
              <p:nvPr/>
            </p:nvSpPr>
            <p:spPr>
              <a:xfrm rot="16200000">
                <a:off x="-1138355" y="33022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Mean Sea Level (m)</a:t>
                </a:r>
                <a:endParaRPr lang="en-US"/>
              </a:p>
            </p:txBody>
          </p:sp>
          <p:pic>
            <p:nvPicPr>
              <p:cNvPr id="44" name="Picture 44" descr="Chart&#10;&#10;Description automatically generated">
                <a:extLst>
                  <a:ext uri="{FF2B5EF4-FFF2-40B4-BE49-F238E27FC236}">
                    <a16:creationId xmlns:a16="http://schemas.microsoft.com/office/drawing/2014/main" id="{5A1C35A8-5185-FFD0-2838-4030A036BFBF}"/>
                  </a:ext>
                </a:extLst>
              </p:cNvPr>
              <p:cNvPicPr>
                <a:picLocks noChangeAspect="1"/>
              </p:cNvPicPr>
              <p:nvPr/>
            </p:nvPicPr>
            <p:blipFill rotWithShape="1">
              <a:blip r:embed="rId6"/>
              <a:srcRect l="5714" t="-1860" r="7054" b="14414"/>
              <a:stretch/>
            </p:blipFill>
            <p:spPr>
              <a:xfrm>
                <a:off x="727524" y="3029910"/>
                <a:ext cx="3180047" cy="1778166"/>
              </a:xfrm>
              <a:prstGeom prst="rect">
                <a:avLst/>
              </a:prstGeom>
            </p:spPr>
          </p:pic>
          <p:sp>
            <p:nvSpPr>
              <p:cNvPr id="14" name="TextBox 13">
                <a:extLst>
                  <a:ext uri="{FF2B5EF4-FFF2-40B4-BE49-F238E27FC236}">
                    <a16:creationId xmlns:a16="http://schemas.microsoft.com/office/drawing/2014/main" id="{A47A394D-8712-53BF-1647-3210165ADD08}"/>
                  </a:ext>
                </a:extLst>
              </p:cNvPr>
              <p:cNvSpPr txBox="1"/>
              <p:nvPr/>
            </p:nvSpPr>
            <p:spPr>
              <a:xfrm>
                <a:off x="225978" y="3535090"/>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0.6</a:t>
                </a:r>
                <a:endParaRPr lang="en-US" sz="1600"/>
              </a:p>
            </p:txBody>
          </p:sp>
          <p:sp>
            <p:nvSpPr>
              <p:cNvPr id="22" name="TextBox 21">
                <a:extLst>
                  <a:ext uri="{FF2B5EF4-FFF2-40B4-BE49-F238E27FC236}">
                    <a16:creationId xmlns:a16="http://schemas.microsoft.com/office/drawing/2014/main" id="{9939ACF1-DEB1-AFC2-7B21-0EABA4936BEE}"/>
                  </a:ext>
                </a:extLst>
              </p:cNvPr>
              <p:cNvSpPr txBox="1"/>
              <p:nvPr/>
            </p:nvSpPr>
            <p:spPr>
              <a:xfrm>
                <a:off x="224358" y="4126539"/>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0.3</a:t>
                </a:r>
                <a:endParaRPr lang="en-US" sz="1600"/>
              </a:p>
            </p:txBody>
          </p:sp>
        </p:grpSp>
        <p:sp>
          <p:nvSpPr>
            <p:cNvPr id="27" name="TextBox 26">
              <a:extLst>
                <a:ext uri="{FF2B5EF4-FFF2-40B4-BE49-F238E27FC236}">
                  <a16:creationId xmlns:a16="http://schemas.microsoft.com/office/drawing/2014/main" id="{640A3C96-4412-6C94-25A9-005EFBE9D2A7}"/>
                </a:ext>
              </a:extLst>
            </p:cNvPr>
            <p:cNvSpPr txBox="1"/>
            <p:nvPr/>
          </p:nvSpPr>
          <p:spPr>
            <a:xfrm>
              <a:off x="1544243" y="4796890"/>
              <a:ext cx="6734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2050</a:t>
              </a:r>
              <a:endParaRPr lang="en-US" sz="1600"/>
            </a:p>
          </p:txBody>
        </p:sp>
        <p:sp>
          <p:nvSpPr>
            <p:cNvPr id="29" name="TextBox 28">
              <a:extLst>
                <a:ext uri="{FF2B5EF4-FFF2-40B4-BE49-F238E27FC236}">
                  <a16:creationId xmlns:a16="http://schemas.microsoft.com/office/drawing/2014/main" id="{4D100FE7-B298-B294-B747-2F6A6EF4F77E}"/>
                </a:ext>
              </a:extLst>
            </p:cNvPr>
            <p:cNvSpPr txBox="1"/>
            <p:nvPr/>
          </p:nvSpPr>
          <p:spPr>
            <a:xfrm>
              <a:off x="3471671" y="4795955"/>
              <a:ext cx="6734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2100</a:t>
              </a:r>
              <a:endParaRPr lang="en-US" sz="1600"/>
            </a:p>
          </p:txBody>
        </p:sp>
      </p:grpSp>
      <p:grpSp>
        <p:nvGrpSpPr>
          <p:cNvPr id="38" name="Group 37">
            <a:extLst>
              <a:ext uri="{FF2B5EF4-FFF2-40B4-BE49-F238E27FC236}">
                <a16:creationId xmlns:a16="http://schemas.microsoft.com/office/drawing/2014/main" id="{2A860984-2246-232B-73B0-6426B9CD32C3}"/>
              </a:ext>
            </a:extLst>
          </p:cNvPr>
          <p:cNvGrpSpPr/>
          <p:nvPr/>
        </p:nvGrpSpPr>
        <p:grpSpPr>
          <a:xfrm>
            <a:off x="4023976" y="2098737"/>
            <a:ext cx="3857982" cy="2743200"/>
            <a:chOff x="48579" y="2115314"/>
            <a:chExt cx="3857982" cy="2743200"/>
          </a:xfrm>
        </p:grpSpPr>
        <p:sp>
          <p:nvSpPr>
            <p:cNvPr id="42" name="TextBox 41">
              <a:extLst>
                <a:ext uri="{FF2B5EF4-FFF2-40B4-BE49-F238E27FC236}">
                  <a16:creationId xmlns:a16="http://schemas.microsoft.com/office/drawing/2014/main" id="{910A0EB2-04C0-0D0D-F7DD-D22E0052AF0B}"/>
                </a:ext>
              </a:extLst>
            </p:cNvPr>
            <p:cNvSpPr txBox="1"/>
            <p:nvPr/>
          </p:nvSpPr>
          <p:spPr>
            <a:xfrm>
              <a:off x="236095" y="2984357"/>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0.9</a:t>
              </a:r>
              <a:endParaRPr lang="en-US" sz="1600"/>
            </a:p>
          </p:txBody>
        </p:sp>
        <p:grpSp>
          <p:nvGrpSpPr>
            <p:cNvPr id="46" name="Group 45">
              <a:extLst>
                <a:ext uri="{FF2B5EF4-FFF2-40B4-BE49-F238E27FC236}">
                  <a16:creationId xmlns:a16="http://schemas.microsoft.com/office/drawing/2014/main" id="{9296D532-48F0-5A9B-BC3A-7288F8342E09}"/>
                </a:ext>
              </a:extLst>
            </p:cNvPr>
            <p:cNvGrpSpPr/>
            <p:nvPr/>
          </p:nvGrpSpPr>
          <p:grpSpPr>
            <a:xfrm>
              <a:off x="669482" y="2945747"/>
              <a:ext cx="3237079" cy="1861249"/>
              <a:chOff x="276223" y="3386442"/>
              <a:chExt cx="3372170" cy="1540656"/>
            </a:xfrm>
          </p:grpSpPr>
          <p:cxnSp>
            <p:nvCxnSpPr>
              <p:cNvPr id="51" name="Straight Arrow Connector 50">
                <a:extLst>
                  <a:ext uri="{FF2B5EF4-FFF2-40B4-BE49-F238E27FC236}">
                    <a16:creationId xmlns:a16="http://schemas.microsoft.com/office/drawing/2014/main" id="{9315605B-0DF4-6D59-1883-368854AC5870}"/>
                  </a:ext>
                </a:extLst>
              </p:cNvPr>
              <p:cNvCxnSpPr/>
              <p:nvPr/>
            </p:nvCxnSpPr>
            <p:spPr>
              <a:xfrm flipV="1">
                <a:off x="276223" y="4908646"/>
                <a:ext cx="3372170" cy="184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D0B27F9-9322-41EC-596E-4E02794E44C8}"/>
                  </a:ext>
                </a:extLst>
              </p:cNvPr>
              <p:cNvCxnSpPr>
                <a:cxnSpLocks/>
              </p:cNvCxnSpPr>
              <p:nvPr/>
            </p:nvCxnSpPr>
            <p:spPr>
              <a:xfrm flipV="1">
                <a:off x="291192" y="3386442"/>
                <a:ext cx="4084" cy="15314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6D4790C7-FBA3-2EC1-EB6F-CCB64957FB80}"/>
                </a:ext>
              </a:extLst>
            </p:cNvPr>
            <p:cNvSpPr txBox="1"/>
            <p:nvPr/>
          </p:nvSpPr>
          <p:spPr>
            <a:xfrm rot="16200000">
              <a:off x="-1138355" y="33022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Mean Sea Level (m)</a:t>
              </a:r>
              <a:endParaRPr lang="en-US"/>
            </a:p>
          </p:txBody>
        </p:sp>
        <p:sp>
          <p:nvSpPr>
            <p:cNvPr id="49" name="TextBox 48">
              <a:extLst>
                <a:ext uri="{FF2B5EF4-FFF2-40B4-BE49-F238E27FC236}">
                  <a16:creationId xmlns:a16="http://schemas.microsoft.com/office/drawing/2014/main" id="{AC35ED8E-4C42-9A7E-43DD-9B3D18C9AB9C}"/>
                </a:ext>
              </a:extLst>
            </p:cNvPr>
            <p:cNvSpPr txBox="1"/>
            <p:nvPr/>
          </p:nvSpPr>
          <p:spPr>
            <a:xfrm>
              <a:off x="225978" y="3535090"/>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0.6</a:t>
              </a:r>
              <a:endParaRPr lang="en-US" sz="1600"/>
            </a:p>
          </p:txBody>
        </p:sp>
        <p:sp>
          <p:nvSpPr>
            <p:cNvPr id="50" name="TextBox 49">
              <a:extLst>
                <a:ext uri="{FF2B5EF4-FFF2-40B4-BE49-F238E27FC236}">
                  <a16:creationId xmlns:a16="http://schemas.microsoft.com/office/drawing/2014/main" id="{87BC7052-9C14-4410-50D9-019EEE0017EC}"/>
                </a:ext>
              </a:extLst>
            </p:cNvPr>
            <p:cNvSpPr txBox="1"/>
            <p:nvPr/>
          </p:nvSpPr>
          <p:spPr>
            <a:xfrm>
              <a:off x="224358" y="4126539"/>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0.3</a:t>
              </a:r>
              <a:endParaRPr lang="en-US" sz="1600"/>
            </a:p>
          </p:txBody>
        </p:sp>
      </p:grpSp>
      <p:sp>
        <p:nvSpPr>
          <p:cNvPr id="53" name="TextBox 52">
            <a:extLst>
              <a:ext uri="{FF2B5EF4-FFF2-40B4-BE49-F238E27FC236}">
                <a16:creationId xmlns:a16="http://schemas.microsoft.com/office/drawing/2014/main" id="{8382974B-14CD-02F9-1BF3-E7DED08FA55E}"/>
              </a:ext>
            </a:extLst>
          </p:cNvPr>
          <p:cNvSpPr txBox="1"/>
          <p:nvPr/>
        </p:nvSpPr>
        <p:spPr>
          <a:xfrm>
            <a:off x="5580309" y="4787210"/>
            <a:ext cx="6734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2050</a:t>
            </a:r>
            <a:endParaRPr lang="en-US" sz="1600"/>
          </a:p>
        </p:txBody>
      </p:sp>
      <p:sp>
        <p:nvSpPr>
          <p:cNvPr id="54" name="TextBox 53">
            <a:extLst>
              <a:ext uri="{FF2B5EF4-FFF2-40B4-BE49-F238E27FC236}">
                <a16:creationId xmlns:a16="http://schemas.microsoft.com/office/drawing/2014/main" id="{EDC7ABC5-F65E-7350-7F0B-873ED1F0194D}"/>
              </a:ext>
            </a:extLst>
          </p:cNvPr>
          <p:cNvSpPr txBox="1"/>
          <p:nvPr/>
        </p:nvSpPr>
        <p:spPr>
          <a:xfrm>
            <a:off x="7507737" y="4786275"/>
            <a:ext cx="6734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2100</a:t>
            </a:r>
            <a:endParaRPr lang="en-US" sz="1600"/>
          </a:p>
        </p:txBody>
      </p:sp>
      <p:grpSp>
        <p:nvGrpSpPr>
          <p:cNvPr id="56" name="Group 55">
            <a:extLst>
              <a:ext uri="{FF2B5EF4-FFF2-40B4-BE49-F238E27FC236}">
                <a16:creationId xmlns:a16="http://schemas.microsoft.com/office/drawing/2014/main" id="{C6C942CB-D62A-EADC-3209-82E3AC3DD6A7}"/>
              </a:ext>
            </a:extLst>
          </p:cNvPr>
          <p:cNvGrpSpPr/>
          <p:nvPr/>
        </p:nvGrpSpPr>
        <p:grpSpPr>
          <a:xfrm>
            <a:off x="8079076" y="2046768"/>
            <a:ext cx="4195698" cy="3036707"/>
            <a:chOff x="-50614" y="2098737"/>
            <a:chExt cx="4195698" cy="3036707"/>
          </a:xfrm>
        </p:grpSpPr>
        <p:grpSp>
          <p:nvGrpSpPr>
            <p:cNvPr id="57" name="Group 56">
              <a:extLst>
                <a:ext uri="{FF2B5EF4-FFF2-40B4-BE49-F238E27FC236}">
                  <a16:creationId xmlns:a16="http://schemas.microsoft.com/office/drawing/2014/main" id="{BFD38463-1DAE-D4A0-21A6-DA09E03A7135}"/>
                </a:ext>
              </a:extLst>
            </p:cNvPr>
            <p:cNvGrpSpPr/>
            <p:nvPr/>
          </p:nvGrpSpPr>
          <p:grpSpPr>
            <a:xfrm>
              <a:off x="-50614" y="2098737"/>
              <a:ext cx="3857982" cy="2743200"/>
              <a:chOff x="48579" y="2115314"/>
              <a:chExt cx="3857982" cy="2743200"/>
            </a:xfrm>
          </p:grpSpPr>
          <p:sp>
            <p:nvSpPr>
              <p:cNvPr id="60" name="TextBox 59">
                <a:extLst>
                  <a:ext uri="{FF2B5EF4-FFF2-40B4-BE49-F238E27FC236}">
                    <a16:creationId xmlns:a16="http://schemas.microsoft.com/office/drawing/2014/main" id="{8ADD3A6B-A78F-1204-2F59-21A9A32EC118}"/>
                  </a:ext>
                </a:extLst>
              </p:cNvPr>
              <p:cNvSpPr txBox="1"/>
              <p:nvPr/>
            </p:nvSpPr>
            <p:spPr>
              <a:xfrm>
                <a:off x="233845" y="3094547"/>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1.2</a:t>
                </a:r>
                <a:endParaRPr lang="en-US" sz="1600"/>
              </a:p>
            </p:txBody>
          </p:sp>
          <p:grpSp>
            <p:nvGrpSpPr>
              <p:cNvPr id="61" name="Group 60">
                <a:extLst>
                  <a:ext uri="{FF2B5EF4-FFF2-40B4-BE49-F238E27FC236}">
                    <a16:creationId xmlns:a16="http://schemas.microsoft.com/office/drawing/2014/main" id="{E7FD7A94-D3BB-BABC-8A1F-80F7F9052D98}"/>
                  </a:ext>
                </a:extLst>
              </p:cNvPr>
              <p:cNvGrpSpPr/>
              <p:nvPr/>
            </p:nvGrpSpPr>
            <p:grpSpPr>
              <a:xfrm>
                <a:off x="669482" y="2945811"/>
                <a:ext cx="3237079" cy="1861278"/>
                <a:chOff x="276223" y="3386442"/>
                <a:chExt cx="3372170" cy="1540656"/>
              </a:xfrm>
            </p:grpSpPr>
            <p:cxnSp>
              <p:nvCxnSpPr>
                <p:cNvPr id="66" name="Straight Arrow Connector 65">
                  <a:extLst>
                    <a:ext uri="{FF2B5EF4-FFF2-40B4-BE49-F238E27FC236}">
                      <a16:creationId xmlns:a16="http://schemas.microsoft.com/office/drawing/2014/main" id="{2AE54F4A-9DE2-A27A-3819-0D0407583553}"/>
                    </a:ext>
                  </a:extLst>
                </p:cNvPr>
                <p:cNvCxnSpPr/>
                <p:nvPr/>
              </p:nvCxnSpPr>
              <p:spPr>
                <a:xfrm flipV="1">
                  <a:off x="276223" y="4908646"/>
                  <a:ext cx="3372170" cy="184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D08F8F6-777D-982A-1E61-ED372FD63FF7}"/>
                    </a:ext>
                  </a:extLst>
                </p:cNvPr>
                <p:cNvCxnSpPr>
                  <a:cxnSpLocks/>
                </p:cNvCxnSpPr>
                <p:nvPr/>
              </p:nvCxnSpPr>
              <p:spPr>
                <a:xfrm flipV="1">
                  <a:off x="291192" y="3386442"/>
                  <a:ext cx="4084" cy="15314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BFFDBBD7-CFFC-B0A3-3F5E-778F94B18F03}"/>
                  </a:ext>
                </a:extLst>
              </p:cNvPr>
              <p:cNvSpPr txBox="1"/>
              <p:nvPr/>
            </p:nvSpPr>
            <p:spPr>
              <a:xfrm rot="16200000">
                <a:off x="-1138355" y="33022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Mean Sea Level (m)</a:t>
                </a:r>
                <a:endParaRPr lang="en-US"/>
              </a:p>
            </p:txBody>
          </p:sp>
          <p:sp>
            <p:nvSpPr>
              <p:cNvPr id="64" name="TextBox 63">
                <a:extLst>
                  <a:ext uri="{FF2B5EF4-FFF2-40B4-BE49-F238E27FC236}">
                    <a16:creationId xmlns:a16="http://schemas.microsoft.com/office/drawing/2014/main" id="{1AF3C8B2-12EA-F6CA-B6F8-5D0A5C87A2A4}"/>
                  </a:ext>
                </a:extLst>
              </p:cNvPr>
              <p:cNvSpPr txBox="1"/>
              <p:nvPr/>
            </p:nvSpPr>
            <p:spPr>
              <a:xfrm>
                <a:off x="217651" y="3597569"/>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0.8</a:t>
                </a:r>
                <a:endParaRPr lang="en-US" sz="1600"/>
              </a:p>
            </p:txBody>
          </p:sp>
          <p:sp>
            <p:nvSpPr>
              <p:cNvPr id="65" name="TextBox 64">
                <a:extLst>
                  <a:ext uri="{FF2B5EF4-FFF2-40B4-BE49-F238E27FC236}">
                    <a16:creationId xmlns:a16="http://schemas.microsoft.com/office/drawing/2014/main" id="{2F74DFD6-6B82-2C33-28F8-BCCD5B9078FB}"/>
                  </a:ext>
                </a:extLst>
              </p:cNvPr>
              <p:cNvSpPr txBox="1"/>
              <p:nvPr/>
            </p:nvSpPr>
            <p:spPr>
              <a:xfrm>
                <a:off x="216031" y="4092592"/>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0.4</a:t>
                </a:r>
                <a:endParaRPr lang="en-US" sz="1600"/>
              </a:p>
            </p:txBody>
          </p:sp>
        </p:grpSp>
        <p:sp>
          <p:nvSpPr>
            <p:cNvPr id="58" name="TextBox 57">
              <a:extLst>
                <a:ext uri="{FF2B5EF4-FFF2-40B4-BE49-F238E27FC236}">
                  <a16:creationId xmlns:a16="http://schemas.microsoft.com/office/drawing/2014/main" id="{9B9099F2-5C60-9B45-66B1-B7743F4FA216}"/>
                </a:ext>
              </a:extLst>
            </p:cNvPr>
            <p:cNvSpPr txBox="1"/>
            <p:nvPr/>
          </p:nvSpPr>
          <p:spPr>
            <a:xfrm>
              <a:off x="1544243" y="4796890"/>
              <a:ext cx="6734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2050</a:t>
              </a:r>
              <a:endParaRPr lang="en-US" sz="1600"/>
            </a:p>
          </p:txBody>
        </p:sp>
        <p:sp>
          <p:nvSpPr>
            <p:cNvPr id="59" name="TextBox 58">
              <a:extLst>
                <a:ext uri="{FF2B5EF4-FFF2-40B4-BE49-F238E27FC236}">
                  <a16:creationId xmlns:a16="http://schemas.microsoft.com/office/drawing/2014/main" id="{7B9A4405-4E60-16C1-6206-F1F5F364BF6D}"/>
                </a:ext>
              </a:extLst>
            </p:cNvPr>
            <p:cNvSpPr txBox="1"/>
            <p:nvPr/>
          </p:nvSpPr>
          <p:spPr>
            <a:xfrm>
              <a:off x="3471671" y="4795955"/>
              <a:ext cx="6734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2100</a:t>
              </a:r>
              <a:endParaRPr lang="en-US" sz="1600"/>
            </a:p>
          </p:txBody>
        </p:sp>
      </p:grpSp>
      <p:sp>
        <p:nvSpPr>
          <p:cNvPr id="77" name="Rectangle 76">
            <a:extLst>
              <a:ext uri="{FF2B5EF4-FFF2-40B4-BE49-F238E27FC236}">
                <a16:creationId xmlns:a16="http://schemas.microsoft.com/office/drawing/2014/main" id="{17BB6B77-941A-80A9-4762-35793D445DC7}"/>
              </a:ext>
            </a:extLst>
          </p:cNvPr>
          <p:cNvSpPr/>
          <p:nvPr/>
        </p:nvSpPr>
        <p:spPr>
          <a:xfrm>
            <a:off x="0" y="789664"/>
            <a:ext cx="4054720" cy="5870222"/>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ECE7E0C-9155-7DD2-6B50-DA2281756C9F}"/>
              </a:ext>
            </a:extLst>
          </p:cNvPr>
          <p:cNvSpPr/>
          <p:nvPr/>
        </p:nvSpPr>
        <p:spPr>
          <a:xfrm>
            <a:off x="8104960" y="789664"/>
            <a:ext cx="4076362" cy="5870222"/>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7CB8ECE-D3D6-8FDB-A64A-B598C33E0992}"/>
              </a:ext>
            </a:extLst>
          </p:cNvPr>
          <p:cNvSpPr txBox="1"/>
          <p:nvPr/>
        </p:nvSpPr>
        <p:spPr>
          <a:xfrm>
            <a:off x="10222672" y="6481580"/>
            <a:ext cx="196618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b="1">
                <a:solidFill>
                  <a:srgbClr val="3F3F3F"/>
                </a:solidFill>
                <a:latin typeface="Century Gothic"/>
              </a:rPr>
              <a:t>Image credit: Wikimedia</a:t>
            </a:r>
            <a:endParaRPr lang="en-US" sz="1050">
              <a:cs typeface="Calibri"/>
            </a:endParaRPr>
          </a:p>
        </p:txBody>
      </p:sp>
      <p:sp>
        <p:nvSpPr>
          <p:cNvPr id="69" name="TextBox 68">
            <a:extLst>
              <a:ext uri="{FF2B5EF4-FFF2-40B4-BE49-F238E27FC236}">
                <a16:creationId xmlns:a16="http://schemas.microsoft.com/office/drawing/2014/main" id="{8B662827-7744-6237-93AD-F43CE5B7D9A8}"/>
              </a:ext>
            </a:extLst>
          </p:cNvPr>
          <p:cNvSpPr txBox="1"/>
          <p:nvPr/>
        </p:nvSpPr>
        <p:spPr>
          <a:xfrm>
            <a:off x="4751028" y="565799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cs typeface="Calibri"/>
              </a:rPr>
              <a:t>2100</a:t>
            </a:r>
            <a:r>
              <a:rPr lang="en-US">
                <a:latin typeface="Century Gothic"/>
                <a:cs typeface="Calibri"/>
              </a:rPr>
              <a:t>: 0.62m +/- 0.14m</a:t>
            </a:r>
            <a:endParaRPr lang="en-US">
              <a:latin typeface="Century Gothic"/>
            </a:endParaRPr>
          </a:p>
        </p:txBody>
      </p:sp>
      <p:sp>
        <p:nvSpPr>
          <p:cNvPr id="70" name="TextBox 69">
            <a:extLst>
              <a:ext uri="{FF2B5EF4-FFF2-40B4-BE49-F238E27FC236}">
                <a16:creationId xmlns:a16="http://schemas.microsoft.com/office/drawing/2014/main" id="{35301111-06B2-9518-E373-D4E82D1C9F85}"/>
              </a:ext>
            </a:extLst>
          </p:cNvPr>
          <p:cNvSpPr txBox="1"/>
          <p:nvPr/>
        </p:nvSpPr>
        <p:spPr>
          <a:xfrm>
            <a:off x="4751027" y="534502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cs typeface="Calibri"/>
              </a:rPr>
              <a:t>2050:</a:t>
            </a:r>
            <a:r>
              <a:rPr lang="en-US">
                <a:latin typeface="Century Gothic"/>
                <a:cs typeface="Calibri"/>
              </a:rPr>
              <a:t> 0.23m +/- 0.05m</a:t>
            </a:r>
            <a:endParaRPr lang="en-US">
              <a:latin typeface="Century Gothic"/>
            </a:endParaRPr>
          </a:p>
        </p:txBody>
      </p:sp>
    </p:spTree>
    <p:extLst>
      <p:ext uri="{BB962C8B-B14F-4D97-AF65-F5344CB8AC3E}">
        <p14:creationId xmlns:p14="http://schemas.microsoft.com/office/powerpoint/2010/main" val="2246580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46F1923-E408-9C45-1AC0-94ED5708E4AF}"/>
              </a:ext>
            </a:extLst>
          </p:cNvPr>
          <p:cNvSpPr/>
          <p:nvPr/>
        </p:nvSpPr>
        <p:spPr>
          <a:xfrm>
            <a:off x="4410508" y="875569"/>
            <a:ext cx="2037669" cy="5738017"/>
          </a:xfrm>
          <a:prstGeom prst="rect">
            <a:avLst/>
          </a:prstGeom>
          <a:solidFill>
            <a:srgbClr val="000000">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72A4A180-03F6-4B2B-B2D4-81C364C63F56}"/>
              </a:ext>
            </a:extLst>
          </p:cNvPr>
          <p:cNvSpPr txBox="1">
            <a:spLocks/>
          </p:cNvSpPr>
          <p:nvPr/>
        </p:nvSpPr>
        <p:spPr>
          <a:xfrm>
            <a:off x="3428508" y="240699"/>
            <a:ext cx="5814160" cy="71528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5372B3"/>
                </a:solidFill>
                <a:latin typeface="Century Gothic" panose="020B0502020202020204" pitchFamily="34" charset="0"/>
              </a:rPr>
              <a:t>Study Area and Period</a:t>
            </a:r>
          </a:p>
        </p:txBody>
      </p:sp>
      <p:sp>
        <p:nvSpPr>
          <p:cNvPr id="21" name="Text Placeholder 5">
            <a:extLst>
              <a:ext uri="{FF2B5EF4-FFF2-40B4-BE49-F238E27FC236}">
                <a16:creationId xmlns:a16="http://schemas.microsoft.com/office/drawing/2014/main" id="{F2F1F99F-EA1B-4042-A65C-BA581725E585}"/>
              </a:ext>
            </a:extLst>
          </p:cNvPr>
          <p:cNvSpPr txBox="1">
            <a:spLocks/>
          </p:cNvSpPr>
          <p:nvPr/>
        </p:nvSpPr>
        <p:spPr>
          <a:xfrm>
            <a:off x="513024" y="1232130"/>
            <a:ext cx="3743997" cy="318075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372B3"/>
              </a:buClr>
            </a:pPr>
            <a:r>
              <a:rPr lang="en-US" sz="2400" b="1">
                <a:solidFill>
                  <a:schemeClr val="tx1">
                    <a:lumMod val="75000"/>
                    <a:lumOff val="25000"/>
                  </a:schemeClr>
                </a:solidFill>
                <a:latin typeface="Century Gothic"/>
              </a:rPr>
              <a:t>The Republic of the Maldives</a:t>
            </a:r>
            <a:endParaRPr lang="en-US" sz="2400" b="1">
              <a:solidFill>
                <a:schemeClr val="tx1">
                  <a:lumMod val="75000"/>
                  <a:lumOff val="25000"/>
                </a:schemeClr>
              </a:solidFill>
              <a:latin typeface="Century Gothic" panose="020B0502020202020204" pitchFamily="34" charset="0"/>
            </a:endParaRPr>
          </a:p>
          <a:p>
            <a:pPr lvl="1">
              <a:lnSpc>
                <a:spcPct val="100000"/>
              </a:lnSpc>
              <a:spcBef>
                <a:spcPts val="0"/>
              </a:spcBef>
              <a:spcAft>
                <a:spcPts val="600"/>
              </a:spcAft>
              <a:buClr>
                <a:srgbClr val="5372B3"/>
              </a:buClr>
            </a:pPr>
            <a:r>
              <a:rPr lang="en-US" sz="1200" err="1">
                <a:solidFill>
                  <a:schemeClr val="tx1">
                    <a:lumMod val="75000"/>
                    <a:lumOff val="25000"/>
                  </a:schemeClr>
                </a:solidFill>
                <a:latin typeface="Century Gothic"/>
              </a:rPr>
              <a:t>Thuraakunu</a:t>
            </a:r>
            <a:endParaRPr lang="en-US" sz="1200">
              <a:solidFill>
                <a:schemeClr val="tx1">
                  <a:lumMod val="75000"/>
                  <a:lumOff val="25000"/>
                </a:schemeClr>
              </a:solidFill>
              <a:latin typeface="Century Gothic"/>
            </a:endParaRPr>
          </a:p>
          <a:p>
            <a:pPr lvl="1">
              <a:lnSpc>
                <a:spcPct val="100000"/>
              </a:lnSpc>
              <a:spcBef>
                <a:spcPts val="0"/>
              </a:spcBef>
              <a:spcAft>
                <a:spcPts val="600"/>
              </a:spcAft>
              <a:buClr>
                <a:srgbClr val="5372B3"/>
              </a:buClr>
            </a:pPr>
            <a:r>
              <a:rPr lang="en-US" sz="1200" err="1">
                <a:solidFill>
                  <a:schemeClr val="tx1">
                    <a:lumMod val="75000"/>
                    <a:lumOff val="25000"/>
                  </a:schemeClr>
                </a:solidFill>
                <a:latin typeface="Century Gothic"/>
              </a:rPr>
              <a:t>Kulhudhuffushi</a:t>
            </a:r>
            <a:endParaRPr lang="en-US" sz="1200">
              <a:solidFill>
                <a:schemeClr val="tx1">
                  <a:lumMod val="75000"/>
                  <a:lumOff val="25000"/>
                </a:schemeClr>
              </a:solidFill>
              <a:latin typeface="Century Gothic"/>
            </a:endParaRPr>
          </a:p>
          <a:p>
            <a:pPr lvl="1">
              <a:lnSpc>
                <a:spcPct val="100000"/>
              </a:lnSpc>
              <a:spcBef>
                <a:spcPts val="0"/>
              </a:spcBef>
              <a:spcAft>
                <a:spcPts val="600"/>
              </a:spcAft>
              <a:buClr>
                <a:srgbClr val="5372B3"/>
              </a:buClr>
            </a:pPr>
            <a:r>
              <a:rPr lang="en-US" sz="1200" err="1">
                <a:solidFill>
                  <a:schemeClr val="tx1">
                    <a:lumMod val="75000"/>
                    <a:lumOff val="25000"/>
                  </a:schemeClr>
                </a:solidFill>
                <a:latin typeface="Century Gothic"/>
              </a:rPr>
              <a:t>Eydhafushi</a:t>
            </a:r>
          </a:p>
          <a:p>
            <a:pPr lvl="1">
              <a:lnSpc>
                <a:spcPct val="100000"/>
              </a:lnSpc>
              <a:spcBef>
                <a:spcPts val="0"/>
              </a:spcBef>
              <a:spcAft>
                <a:spcPts val="600"/>
              </a:spcAft>
              <a:buClr>
                <a:srgbClr val="5372B3"/>
              </a:buClr>
            </a:pPr>
            <a:r>
              <a:rPr lang="en-US" sz="1200" err="1">
                <a:solidFill>
                  <a:schemeClr val="tx1">
                    <a:lumMod val="75000"/>
                    <a:lumOff val="25000"/>
                  </a:schemeClr>
                </a:solidFill>
                <a:latin typeface="Century Gothic"/>
              </a:rPr>
              <a:t>Vandhoo</a:t>
            </a:r>
          </a:p>
          <a:p>
            <a:pPr lvl="1">
              <a:lnSpc>
                <a:spcPct val="100000"/>
              </a:lnSpc>
              <a:spcBef>
                <a:spcPts val="0"/>
              </a:spcBef>
              <a:spcAft>
                <a:spcPts val="600"/>
              </a:spcAft>
              <a:buClr>
                <a:srgbClr val="5372B3"/>
              </a:buClr>
            </a:pPr>
            <a:r>
              <a:rPr lang="en-US" sz="1200" err="1">
                <a:solidFill>
                  <a:schemeClr val="tx1">
                    <a:lumMod val="75000"/>
                    <a:lumOff val="25000"/>
                  </a:schemeClr>
                </a:solidFill>
                <a:latin typeface="Century Gothic"/>
              </a:rPr>
              <a:t>Malé</a:t>
            </a:r>
            <a:endParaRPr lang="en-US" sz="1200">
              <a:solidFill>
                <a:schemeClr val="tx1">
                  <a:lumMod val="75000"/>
                  <a:lumOff val="25000"/>
                </a:schemeClr>
              </a:solidFill>
              <a:latin typeface="Century Gothic"/>
              <a:cs typeface="Calibri" panose="020F0502020204030204"/>
            </a:endParaRPr>
          </a:p>
          <a:p>
            <a:pPr lvl="1">
              <a:lnSpc>
                <a:spcPct val="100000"/>
              </a:lnSpc>
              <a:spcBef>
                <a:spcPts val="0"/>
              </a:spcBef>
              <a:spcAft>
                <a:spcPts val="600"/>
              </a:spcAft>
              <a:buClr>
                <a:srgbClr val="5372B3"/>
              </a:buClr>
            </a:pPr>
            <a:r>
              <a:rPr lang="en-US" sz="1200" err="1">
                <a:solidFill>
                  <a:schemeClr val="tx1">
                    <a:lumMod val="75000"/>
                    <a:lumOff val="25000"/>
                  </a:schemeClr>
                </a:solidFill>
                <a:latin typeface="Century Gothic"/>
                <a:cs typeface="Calibri" panose="020F0502020204030204"/>
              </a:rPr>
              <a:t>Dharanboodhoo</a:t>
            </a:r>
          </a:p>
          <a:p>
            <a:pPr lvl="1">
              <a:lnSpc>
                <a:spcPct val="100000"/>
              </a:lnSpc>
              <a:spcBef>
                <a:spcPts val="0"/>
              </a:spcBef>
              <a:spcAft>
                <a:spcPts val="600"/>
              </a:spcAft>
              <a:buClr>
                <a:srgbClr val="5372B3"/>
              </a:buClr>
            </a:pPr>
            <a:r>
              <a:rPr lang="en-US" sz="1200" err="1">
                <a:solidFill>
                  <a:schemeClr val="tx1">
                    <a:lumMod val="75000"/>
                    <a:lumOff val="25000"/>
                  </a:schemeClr>
                </a:solidFill>
                <a:latin typeface="Century Gothic"/>
                <a:cs typeface="Calibri" panose="020F0502020204030204"/>
              </a:rPr>
              <a:t>Thinadhoo</a:t>
            </a:r>
            <a:endParaRPr lang="en-US" sz="1200">
              <a:solidFill>
                <a:schemeClr val="tx1">
                  <a:lumMod val="75000"/>
                  <a:lumOff val="25000"/>
                </a:schemeClr>
              </a:solidFill>
              <a:latin typeface="Century Gothic" panose="020B0502020202020204" pitchFamily="34" charset="0"/>
              <a:cs typeface="Calibri"/>
            </a:endParaRPr>
          </a:p>
          <a:p>
            <a:pPr lvl="1">
              <a:lnSpc>
                <a:spcPct val="100000"/>
              </a:lnSpc>
              <a:spcBef>
                <a:spcPts val="0"/>
              </a:spcBef>
              <a:spcAft>
                <a:spcPts val="600"/>
              </a:spcAft>
              <a:buClr>
                <a:srgbClr val="5372B3"/>
              </a:buClr>
            </a:pPr>
            <a:r>
              <a:rPr lang="en-US" sz="1200" err="1">
                <a:solidFill>
                  <a:schemeClr val="tx1">
                    <a:lumMod val="75000"/>
                    <a:lumOff val="25000"/>
                  </a:schemeClr>
                </a:solidFill>
                <a:latin typeface="Century Gothic"/>
                <a:cs typeface="Calibri"/>
              </a:rPr>
              <a:t>Fuvahmulah</a:t>
            </a:r>
            <a:endParaRPr lang="en-US" sz="1200">
              <a:solidFill>
                <a:schemeClr val="tx1">
                  <a:lumMod val="75000"/>
                  <a:lumOff val="25000"/>
                </a:schemeClr>
              </a:solidFill>
              <a:latin typeface="Century Gothic" panose="020B0502020202020204" pitchFamily="34" charset="0"/>
              <a:cs typeface="Calibri"/>
            </a:endParaRPr>
          </a:p>
          <a:p>
            <a:pPr lvl="1">
              <a:lnSpc>
                <a:spcPct val="100000"/>
              </a:lnSpc>
              <a:spcBef>
                <a:spcPts val="0"/>
              </a:spcBef>
              <a:spcAft>
                <a:spcPts val="600"/>
              </a:spcAft>
              <a:buClr>
                <a:srgbClr val="5372B3"/>
              </a:buClr>
            </a:pPr>
            <a:r>
              <a:rPr lang="en-US" sz="1200">
                <a:solidFill>
                  <a:schemeClr val="tx1">
                    <a:lumMod val="75000"/>
                    <a:lumOff val="25000"/>
                  </a:schemeClr>
                </a:solidFill>
                <a:latin typeface="Century Gothic"/>
                <a:cs typeface="Calibri"/>
              </a:rPr>
              <a:t>Addu Atoll</a:t>
            </a:r>
            <a:endParaRPr lang="en-US" sz="1200">
              <a:solidFill>
                <a:schemeClr val="tx1">
                  <a:lumMod val="75000"/>
                  <a:lumOff val="25000"/>
                </a:schemeClr>
              </a:solidFill>
              <a:latin typeface="Century Gothic" panose="020B0502020202020204" pitchFamily="34" charset="0"/>
              <a:cs typeface="Calibri"/>
            </a:endParaRPr>
          </a:p>
          <a:p>
            <a:pPr lvl="1">
              <a:lnSpc>
                <a:spcPct val="100000"/>
              </a:lnSpc>
              <a:spcBef>
                <a:spcPts val="0"/>
              </a:spcBef>
              <a:spcAft>
                <a:spcPts val="600"/>
              </a:spcAft>
              <a:buClr>
                <a:srgbClr val="5372B3"/>
              </a:buClr>
            </a:pPr>
            <a:endParaRPr lang="en-US" sz="1200">
              <a:solidFill>
                <a:schemeClr val="tx1">
                  <a:lumMod val="75000"/>
                  <a:lumOff val="25000"/>
                </a:schemeClr>
              </a:solidFill>
              <a:latin typeface="Century Gothic" panose="020B0502020202020204" pitchFamily="34" charset="0"/>
              <a:cs typeface="Calibri"/>
            </a:endParaRPr>
          </a:p>
          <a:p>
            <a:pPr marL="914400" lvl="2" indent="0">
              <a:lnSpc>
                <a:spcPct val="100000"/>
              </a:lnSpc>
              <a:spcBef>
                <a:spcPts val="0"/>
              </a:spcBef>
              <a:spcAft>
                <a:spcPts val="600"/>
              </a:spcAft>
              <a:buClr>
                <a:srgbClr val="5372B3"/>
              </a:buClr>
              <a:buNone/>
            </a:pPr>
            <a:endParaRPr lang="en-US" sz="1000">
              <a:solidFill>
                <a:schemeClr val="tx1">
                  <a:lumMod val="75000"/>
                  <a:lumOff val="25000"/>
                </a:schemeClr>
              </a:solidFill>
              <a:latin typeface="Century Gothic" panose="020B0502020202020204" pitchFamily="34" charset="0"/>
            </a:endParaRPr>
          </a:p>
        </p:txBody>
      </p:sp>
      <p:sp>
        <p:nvSpPr>
          <p:cNvPr id="2" name="Text Placeholder 5">
            <a:extLst>
              <a:ext uri="{FF2B5EF4-FFF2-40B4-BE49-F238E27FC236}">
                <a16:creationId xmlns:a16="http://schemas.microsoft.com/office/drawing/2014/main" id="{5CF02621-398A-8F88-E3A4-489FD1C26B3B}"/>
              </a:ext>
            </a:extLst>
          </p:cNvPr>
          <p:cNvSpPr txBox="1">
            <a:spLocks/>
          </p:cNvSpPr>
          <p:nvPr/>
        </p:nvSpPr>
        <p:spPr>
          <a:xfrm>
            <a:off x="515706" y="4417786"/>
            <a:ext cx="3743997" cy="208098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372B3"/>
              </a:buClr>
            </a:pPr>
            <a:r>
              <a:rPr lang="en-US" sz="2400" b="1">
                <a:solidFill>
                  <a:schemeClr val="tx1">
                    <a:lumMod val="75000"/>
                    <a:lumOff val="25000"/>
                  </a:schemeClr>
                </a:solidFill>
                <a:latin typeface="Century Gothic"/>
              </a:rPr>
              <a:t>Study Period:</a:t>
            </a:r>
            <a:endParaRPr lang="en-US" sz="2400">
              <a:solidFill>
                <a:schemeClr val="tx1">
                  <a:lumMod val="75000"/>
                  <a:lumOff val="25000"/>
                </a:schemeClr>
              </a:solidFill>
              <a:latin typeface="Century Gothic" panose="020B0502020202020204" pitchFamily="34" charset="0"/>
            </a:endParaRPr>
          </a:p>
          <a:p>
            <a:pPr lvl="1">
              <a:lnSpc>
                <a:spcPct val="100000"/>
              </a:lnSpc>
              <a:spcBef>
                <a:spcPts val="0"/>
              </a:spcBef>
              <a:spcAft>
                <a:spcPts val="600"/>
              </a:spcAft>
              <a:buClr>
                <a:srgbClr val="5372B3"/>
              </a:buClr>
            </a:pPr>
            <a:r>
              <a:rPr lang="en-US" sz="2000">
                <a:solidFill>
                  <a:schemeClr val="tx1">
                    <a:lumMod val="75000"/>
                    <a:lumOff val="25000"/>
                  </a:schemeClr>
                </a:solidFill>
                <a:latin typeface="Century Gothic"/>
              </a:rPr>
              <a:t>2000 – 2100</a:t>
            </a:r>
            <a:endParaRPr lang="en-US" sz="2000">
              <a:solidFill>
                <a:schemeClr val="tx1">
                  <a:lumMod val="75000"/>
                  <a:lumOff val="25000"/>
                </a:schemeClr>
              </a:solidFill>
              <a:latin typeface="Century Gothic" panose="020B0502020202020204" pitchFamily="34" charset="0"/>
            </a:endParaRPr>
          </a:p>
          <a:p>
            <a:pPr lvl="2">
              <a:lnSpc>
                <a:spcPct val="100000"/>
              </a:lnSpc>
              <a:spcBef>
                <a:spcPts val="0"/>
              </a:spcBef>
              <a:spcAft>
                <a:spcPts val="600"/>
              </a:spcAft>
              <a:buClr>
                <a:srgbClr val="5372B3"/>
              </a:buClr>
            </a:pPr>
            <a:r>
              <a:rPr lang="en-US" sz="1600">
                <a:solidFill>
                  <a:schemeClr val="tx1">
                    <a:lumMod val="75000"/>
                    <a:lumOff val="25000"/>
                  </a:schemeClr>
                </a:solidFill>
                <a:latin typeface="Century Gothic"/>
              </a:rPr>
              <a:t>Land use changes: 2000-2023</a:t>
            </a:r>
            <a:endParaRPr lang="en-US" sz="1600">
              <a:solidFill>
                <a:schemeClr val="tx1">
                  <a:lumMod val="75000"/>
                  <a:lumOff val="25000"/>
                </a:schemeClr>
              </a:solidFill>
              <a:latin typeface="Century Gothic" panose="020B0502020202020204" pitchFamily="34" charset="0"/>
            </a:endParaRPr>
          </a:p>
          <a:p>
            <a:pPr lvl="2">
              <a:lnSpc>
                <a:spcPct val="100000"/>
              </a:lnSpc>
              <a:spcBef>
                <a:spcPts val="0"/>
              </a:spcBef>
              <a:spcAft>
                <a:spcPts val="600"/>
              </a:spcAft>
              <a:buClr>
                <a:srgbClr val="5372B3"/>
              </a:buClr>
            </a:pPr>
            <a:r>
              <a:rPr lang="en-US" sz="1600">
                <a:solidFill>
                  <a:schemeClr val="tx1">
                    <a:lumMod val="75000"/>
                    <a:lumOff val="25000"/>
                  </a:schemeClr>
                </a:solidFill>
                <a:latin typeface="Century Gothic"/>
              </a:rPr>
              <a:t>Projected shoreline changes: 2023-2100</a:t>
            </a:r>
            <a:endParaRPr lang="en-US" sz="1600">
              <a:solidFill>
                <a:schemeClr val="tx1">
                  <a:lumMod val="75000"/>
                  <a:lumOff val="25000"/>
                </a:schemeClr>
              </a:solidFill>
              <a:latin typeface="Century Gothic" panose="020B0502020202020204" pitchFamily="34" charset="0"/>
            </a:endParaRPr>
          </a:p>
          <a:p>
            <a:pPr marL="914400" lvl="2" indent="0">
              <a:lnSpc>
                <a:spcPct val="100000"/>
              </a:lnSpc>
              <a:spcBef>
                <a:spcPts val="0"/>
              </a:spcBef>
              <a:spcAft>
                <a:spcPts val="600"/>
              </a:spcAft>
              <a:buClr>
                <a:srgbClr val="5372B3"/>
              </a:buClr>
              <a:buNone/>
            </a:pPr>
            <a:endParaRPr lang="en-US" sz="1000">
              <a:solidFill>
                <a:schemeClr val="tx1">
                  <a:lumMod val="75000"/>
                  <a:lumOff val="25000"/>
                </a:schemeClr>
              </a:solidFill>
              <a:latin typeface="Century Gothic" panose="020B0502020202020204" pitchFamily="34" charset="0"/>
            </a:endParaRPr>
          </a:p>
        </p:txBody>
      </p:sp>
      <p:pic>
        <p:nvPicPr>
          <p:cNvPr id="5" name="Picture 5" descr="A picture containing ceramic ware, porcelain&#10;&#10;Description automatically generated">
            <a:extLst>
              <a:ext uri="{FF2B5EF4-FFF2-40B4-BE49-F238E27FC236}">
                <a16:creationId xmlns:a16="http://schemas.microsoft.com/office/drawing/2014/main" id="{8238BC74-1C6C-26AE-18B9-16CBCE39B1ED}"/>
              </a:ext>
            </a:extLst>
          </p:cNvPr>
          <p:cNvPicPr>
            <a:picLocks noChangeAspect="1"/>
          </p:cNvPicPr>
          <p:nvPr/>
        </p:nvPicPr>
        <p:blipFill>
          <a:blip r:embed="rId3"/>
          <a:stretch>
            <a:fillRect/>
          </a:stretch>
        </p:blipFill>
        <p:spPr>
          <a:xfrm>
            <a:off x="8274837" y="1748782"/>
            <a:ext cx="3584027" cy="3369195"/>
          </a:xfrm>
          <a:prstGeom prst="rect">
            <a:avLst/>
          </a:prstGeom>
        </p:spPr>
      </p:pic>
      <p:pic>
        <p:nvPicPr>
          <p:cNvPr id="4" name="Picture 6">
            <a:extLst>
              <a:ext uri="{FF2B5EF4-FFF2-40B4-BE49-F238E27FC236}">
                <a16:creationId xmlns:a16="http://schemas.microsoft.com/office/drawing/2014/main" id="{CEC0D75D-F9CD-729A-FFBF-CA60E5D09AF6}"/>
              </a:ext>
            </a:extLst>
          </p:cNvPr>
          <p:cNvPicPr>
            <a:picLocks noChangeAspect="1"/>
          </p:cNvPicPr>
          <p:nvPr/>
        </p:nvPicPr>
        <p:blipFill>
          <a:blip r:embed="rId4"/>
          <a:stretch>
            <a:fillRect/>
          </a:stretch>
        </p:blipFill>
        <p:spPr>
          <a:xfrm>
            <a:off x="4784014" y="2313839"/>
            <a:ext cx="559423" cy="288152"/>
          </a:xfrm>
          <a:prstGeom prst="rect">
            <a:avLst/>
          </a:prstGeom>
        </p:spPr>
      </p:pic>
      <p:pic>
        <p:nvPicPr>
          <p:cNvPr id="7" name="Picture 7" descr="A picture containing light&#10;&#10;Description automatically generated">
            <a:extLst>
              <a:ext uri="{FF2B5EF4-FFF2-40B4-BE49-F238E27FC236}">
                <a16:creationId xmlns:a16="http://schemas.microsoft.com/office/drawing/2014/main" id="{2CFED16B-7747-EFB1-B772-DE3313DAAEDF}"/>
              </a:ext>
            </a:extLst>
          </p:cNvPr>
          <p:cNvPicPr>
            <a:picLocks noChangeAspect="1"/>
          </p:cNvPicPr>
          <p:nvPr/>
        </p:nvPicPr>
        <p:blipFill>
          <a:blip r:embed="rId5"/>
          <a:stretch>
            <a:fillRect/>
          </a:stretch>
        </p:blipFill>
        <p:spPr>
          <a:xfrm>
            <a:off x="4514528" y="975693"/>
            <a:ext cx="503665" cy="334616"/>
          </a:xfrm>
          <a:prstGeom prst="rect">
            <a:avLst/>
          </a:prstGeom>
        </p:spPr>
      </p:pic>
      <p:pic>
        <p:nvPicPr>
          <p:cNvPr id="8" name="Picture 8" descr="A picture containing chart&#10;&#10;Description automatically generated">
            <a:extLst>
              <a:ext uri="{FF2B5EF4-FFF2-40B4-BE49-F238E27FC236}">
                <a16:creationId xmlns:a16="http://schemas.microsoft.com/office/drawing/2014/main" id="{9CEDDECA-E3B2-A3B9-06A7-9407812BB235}"/>
              </a:ext>
            </a:extLst>
          </p:cNvPr>
          <p:cNvPicPr>
            <a:picLocks noChangeAspect="1"/>
          </p:cNvPicPr>
          <p:nvPr/>
        </p:nvPicPr>
        <p:blipFill>
          <a:blip r:embed="rId6"/>
          <a:stretch>
            <a:fillRect/>
          </a:stretch>
        </p:blipFill>
        <p:spPr>
          <a:xfrm>
            <a:off x="4626040" y="5018010"/>
            <a:ext cx="605884" cy="408956"/>
          </a:xfrm>
          <a:prstGeom prst="rect">
            <a:avLst/>
          </a:prstGeom>
        </p:spPr>
      </p:pic>
      <p:pic>
        <p:nvPicPr>
          <p:cNvPr id="9" name="Picture 9" descr="A picture containing chart&#10;&#10;Description automatically generated">
            <a:extLst>
              <a:ext uri="{FF2B5EF4-FFF2-40B4-BE49-F238E27FC236}">
                <a16:creationId xmlns:a16="http://schemas.microsoft.com/office/drawing/2014/main" id="{A41D9BF8-6FBB-3852-2CD9-656F43D5A265}"/>
              </a:ext>
            </a:extLst>
          </p:cNvPr>
          <p:cNvPicPr>
            <a:picLocks noChangeAspect="1"/>
          </p:cNvPicPr>
          <p:nvPr/>
        </p:nvPicPr>
        <p:blipFill>
          <a:blip r:embed="rId7"/>
          <a:stretch>
            <a:fillRect/>
          </a:stretch>
        </p:blipFill>
        <p:spPr>
          <a:xfrm>
            <a:off x="5499552" y="3261693"/>
            <a:ext cx="447908" cy="288151"/>
          </a:xfrm>
          <a:prstGeom prst="rect">
            <a:avLst/>
          </a:prstGeom>
        </p:spPr>
      </p:pic>
      <p:pic>
        <p:nvPicPr>
          <p:cNvPr id="10" name="Picture 10">
            <a:extLst>
              <a:ext uri="{FF2B5EF4-FFF2-40B4-BE49-F238E27FC236}">
                <a16:creationId xmlns:a16="http://schemas.microsoft.com/office/drawing/2014/main" id="{E7651A06-7DF9-C50F-FA5B-FBBDCEA14CA6}"/>
              </a:ext>
            </a:extLst>
          </p:cNvPr>
          <p:cNvPicPr>
            <a:picLocks noChangeAspect="1"/>
          </p:cNvPicPr>
          <p:nvPr/>
        </p:nvPicPr>
        <p:blipFill>
          <a:blip r:embed="rId8"/>
          <a:stretch>
            <a:fillRect/>
          </a:stretch>
        </p:blipFill>
        <p:spPr>
          <a:xfrm>
            <a:off x="4746846" y="1300937"/>
            <a:ext cx="633762" cy="390371"/>
          </a:xfrm>
          <a:prstGeom prst="rect">
            <a:avLst/>
          </a:prstGeom>
        </p:spPr>
      </p:pic>
      <p:pic>
        <p:nvPicPr>
          <p:cNvPr id="11" name="Picture 11" descr="A picture containing shape&#10;&#10;Description automatically generated">
            <a:extLst>
              <a:ext uri="{FF2B5EF4-FFF2-40B4-BE49-F238E27FC236}">
                <a16:creationId xmlns:a16="http://schemas.microsoft.com/office/drawing/2014/main" id="{6D847581-5B77-EE4E-A4E5-DF18353C89A6}"/>
              </a:ext>
            </a:extLst>
          </p:cNvPr>
          <p:cNvPicPr>
            <a:picLocks noChangeAspect="1"/>
          </p:cNvPicPr>
          <p:nvPr/>
        </p:nvPicPr>
        <p:blipFill>
          <a:blip r:embed="rId9"/>
          <a:stretch>
            <a:fillRect/>
          </a:stretch>
        </p:blipFill>
        <p:spPr>
          <a:xfrm>
            <a:off x="5233066" y="5622604"/>
            <a:ext cx="503665" cy="316031"/>
          </a:xfrm>
          <a:prstGeom prst="rect">
            <a:avLst/>
          </a:prstGeom>
        </p:spPr>
      </p:pic>
      <p:pic>
        <p:nvPicPr>
          <p:cNvPr id="12" name="Picture 12" descr="A picture containing shape&#10;&#10;Description automatically generated">
            <a:extLst>
              <a:ext uri="{FF2B5EF4-FFF2-40B4-BE49-F238E27FC236}">
                <a16:creationId xmlns:a16="http://schemas.microsoft.com/office/drawing/2014/main" id="{928AE8BB-A53D-D8D3-ABEE-CFD7750E47DB}"/>
              </a:ext>
            </a:extLst>
          </p:cNvPr>
          <p:cNvPicPr>
            <a:picLocks noChangeAspect="1"/>
          </p:cNvPicPr>
          <p:nvPr/>
        </p:nvPicPr>
        <p:blipFill>
          <a:blip r:embed="rId10"/>
          <a:stretch>
            <a:fillRect/>
          </a:stretch>
        </p:blipFill>
        <p:spPr>
          <a:xfrm>
            <a:off x="4904820" y="2676251"/>
            <a:ext cx="475787" cy="288154"/>
          </a:xfrm>
          <a:prstGeom prst="rect">
            <a:avLst/>
          </a:prstGeom>
        </p:spPr>
      </p:pic>
      <p:pic>
        <p:nvPicPr>
          <p:cNvPr id="13" name="Picture 13" descr="A picture containing chart&#10;&#10;Description automatically generated">
            <a:extLst>
              <a:ext uri="{FF2B5EF4-FFF2-40B4-BE49-F238E27FC236}">
                <a16:creationId xmlns:a16="http://schemas.microsoft.com/office/drawing/2014/main" id="{C5682364-8B93-31C7-CF60-030620DE079A}"/>
              </a:ext>
            </a:extLst>
          </p:cNvPr>
          <p:cNvPicPr>
            <a:picLocks noChangeAspect="1"/>
          </p:cNvPicPr>
          <p:nvPr/>
        </p:nvPicPr>
        <p:blipFill>
          <a:blip r:embed="rId11"/>
          <a:stretch>
            <a:fillRect/>
          </a:stretch>
        </p:blipFill>
        <p:spPr>
          <a:xfrm>
            <a:off x="4663209" y="3884302"/>
            <a:ext cx="531544" cy="343908"/>
          </a:xfrm>
          <a:prstGeom prst="rect">
            <a:avLst/>
          </a:prstGeom>
        </p:spPr>
      </p:pic>
      <p:pic>
        <p:nvPicPr>
          <p:cNvPr id="14" name="Picture 14" descr="A picture containing dark&#10;&#10;Description automatically generated">
            <a:extLst>
              <a:ext uri="{FF2B5EF4-FFF2-40B4-BE49-F238E27FC236}">
                <a16:creationId xmlns:a16="http://schemas.microsoft.com/office/drawing/2014/main" id="{18E2CD0E-A791-1DF3-5947-905B596B8B10}"/>
              </a:ext>
            </a:extLst>
          </p:cNvPr>
          <p:cNvPicPr>
            <a:picLocks noChangeAspect="1"/>
          </p:cNvPicPr>
          <p:nvPr/>
        </p:nvPicPr>
        <p:blipFill>
          <a:blip r:embed="rId12"/>
          <a:stretch>
            <a:fillRect/>
          </a:stretch>
        </p:blipFill>
        <p:spPr>
          <a:xfrm>
            <a:off x="4746843" y="6049497"/>
            <a:ext cx="828909" cy="539054"/>
          </a:xfrm>
          <a:prstGeom prst="rect">
            <a:avLst/>
          </a:prstGeom>
        </p:spPr>
      </p:pic>
      <p:pic>
        <p:nvPicPr>
          <p:cNvPr id="16" name="Picture 16" descr="Map&#10;&#10;Description automatically generated">
            <a:extLst>
              <a:ext uri="{FF2B5EF4-FFF2-40B4-BE49-F238E27FC236}">
                <a16:creationId xmlns:a16="http://schemas.microsoft.com/office/drawing/2014/main" id="{E3900227-1810-DDF6-182B-53E58ED49F4C}"/>
              </a:ext>
            </a:extLst>
          </p:cNvPr>
          <p:cNvPicPr>
            <a:picLocks noChangeAspect="1"/>
          </p:cNvPicPr>
          <p:nvPr/>
        </p:nvPicPr>
        <p:blipFill>
          <a:blip r:embed="rId13"/>
          <a:stretch>
            <a:fillRect/>
          </a:stretch>
        </p:blipFill>
        <p:spPr>
          <a:xfrm>
            <a:off x="6765520" y="887399"/>
            <a:ext cx="1365132" cy="5733039"/>
          </a:xfrm>
          <a:prstGeom prst="rect">
            <a:avLst/>
          </a:prstGeom>
        </p:spPr>
      </p:pic>
      <p:sp>
        <p:nvSpPr>
          <p:cNvPr id="3" name="TextBox 2">
            <a:extLst>
              <a:ext uri="{FF2B5EF4-FFF2-40B4-BE49-F238E27FC236}">
                <a16:creationId xmlns:a16="http://schemas.microsoft.com/office/drawing/2014/main" id="{47BFF5A3-04FD-08A3-3266-5C9284F992F4}"/>
              </a:ext>
            </a:extLst>
          </p:cNvPr>
          <p:cNvSpPr txBox="1"/>
          <p:nvPr/>
        </p:nvSpPr>
        <p:spPr>
          <a:xfrm>
            <a:off x="5025626" y="979449"/>
            <a:ext cx="120990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404040"/>
                </a:solidFill>
                <a:latin typeface="Century Gothic"/>
              </a:rPr>
              <a:t>Thuraakunu</a:t>
            </a:r>
            <a:endParaRPr lang="en-US" sz="1100"/>
          </a:p>
        </p:txBody>
      </p:sp>
      <p:sp>
        <p:nvSpPr>
          <p:cNvPr id="18" name="TextBox 17">
            <a:extLst>
              <a:ext uri="{FF2B5EF4-FFF2-40B4-BE49-F238E27FC236}">
                <a16:creationId xmlns:a16="http://schemas.microsoft.com/office/drawing/2014/main" id="{D71A34D2-695A-01F4-BB5E-E988697A9121}"/>
              </a:ext>
            </a:extLst>
          </p:cNvPr>
          <p:cNvSpPr txBox="1"/>
          <p:nvPr/>
        </p:nvSpPr>
        <p:spPr>
          <a:xfrm>
            <a:off x="5201817" y="1366311"/>
            <a:ext cx="117094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err="1">
                <a:solidFill>
                  <a:srgbClr val="404040"/>
                </a:solidFill>
                <a:latin typeface="Century Gothic"/>
              </a:rPr>
              <a:t>Kulhudhuffushi</a:t>
            </a:r>
            <a:endParaRPr lang="en-US" sz="1100" err="1"/>
          </a:p>
        </p:txBody>
      </p:sp>
      <p:sp>
        <p:nvSpPr>
          <p:cNvPr id="20" name="TextBox 19">
            <a:extLst>
              <a:ext uri="{FF2B5EF4-FFF2-40B4-BE49-F238E27FC236}">
                <a16:creationId xmlns:a16="http://schemas.microsoft.com/office/drawing/2014/main" id="{8D52609D-3D10-297F-9423-4444BEC79074}"/>
              </a:ext>
            </a:extLst>
          </p:cNvPr>
          <p:cNvSpPr txBox="1"/>
          <p:nvPr/>
        </p:nvSpPr>
        <p:spPr>
          <a:xfrm>
            <a:off x="5348355" y="2720325"/>
            <a:ext cx="93648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err="1">
                <a:solidFill>
                  <a:srgbClr val="404040"/>
                </a:solidFill>
                <a:latin typeface="Century Gothic"/>
              </a:rPr>
              <a:t>Eydhafushi</a:t>
            </a:r>
            <a:endParaRPr lang="en-US" sz="1100" err="1"/>
          </a:p>
        </p:txBody>
      </p:sp>
      <p:sp>
        <p:nvSpPr>
          <p:cNvPr id="22" name="TextBox 21">
            <a:extLst>
              <a:ext uri="{FF2B5EF4-FFF2-40B4-BE49-F238E27FC236}">
                <a16:creationId xmlns:a16="http://schemas.microsoft.com/office/drawing/2014/main" id="{0C119EC0-ACEB-D82E-1002-CCD5B61865B7}"/>
              </a:ext>
            </a:extLst>
          </p:cNvPr>
          <p:cNvSpPr txBox="1"/>
          <p:nvPr/>
        </p:nvSpPr>
        <p:spPr>
          <a:xfrm>
            <a:off x="5283877" y="2362770"/>
            <a:ext cx="93648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err="1">
                <a:solidFill>
                  <a:srgbClr val="404040"/>
                </a:solidFill>
                <a:latin typeface="Century Gothic"/>
              </a:rPr>
              <a:t>Vandhoo</a:t>
            </a:r>
            <a:endParaRPr lang="en-US" sz="1100" err="1"/>
          </a:p>
        </p:txBody>
      </p:sp>
      <p:sp>
        <p:nvSpPr>
          <p:cNvPr id="23" name="TextBox 22">
            <a:extLst>
              <a:ext uri="{FF2B5EF4-FFF2-40B4-BE49-F238E27FC236}">
                <a16:creationId xmlns:a16="http://schemas.microsoft.com/office/drawing/2014/main" id="{A2E5DD11-BA33-3DC0-0C82-A3D6BDCEDA76}"/>
              </a:ext>
            </a:extLst>
          </p:cNvPr>
          <p:cNvSpPr txBox="1"/>
          <p:nvPr/>
        </p:nvSpPr>
        <p:spPr>
          <a:xfrm>
            <a:off x="5887615" y="3259586"/>
            <a:ext cx="53789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err="1">
                <a:solidFill>
                  <a:srgbClr val="404040"/>
                </a:solidFill>
                <a:latin typeface="Century Gothic"/>
              </a:rPr>
              <a:t>Mal</a:t>
            </a:r>
            <a:r>
              <a:rPr lang="en-US" sz="1100" err="1">
                <a:solidFill>
                  <a:schemeClr val="tx1">
                    <a:lumMod val="75000"/>
                    <a:lumOff val="25000"/>
                  </a:schemeClr>
                </a:solidFill>
                <a:latin typeface="Century Gothic"/>
              </a:rPr>
              <a:t>é</a:t>
            </a:r>
            <a:endParaRPr lang="en-US" sz="1100" err="1"/>
          </a:p>
        </p:txBody>
      </p:sp>
      <p:sp>
        <p:nvSpPr>
          <p:cNvPr id="24" name="TextBox 23">
            <a:extLst>
              <a:ext uri="{FF2B5EF4-FFF2-40B4-BE49-F238E27FC236}">
                <a16:creationId xmlns:a16="http://schemas.microsoft.com/office/drawing/2014/main" id="{44ED17CF-E81B-BAA8-AC3A-84F992BE540A}"/>
              </a:ext>
            </a:extLst>
          </p:cNvPr>
          <p:cNvSpPr txBox="1"/>
          <p:nvPr/>
        </p:nvSpPr>
        <p:spPr>
          <a:xfrm>
            <a:off x="5113891" y="3921939"/>
            <a:ext cx="13467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err="1">
                <a:solidFill>
                  <a:schemeClr val="tx1">
                    <a:lumMod val="75000"/>
                    <a:lumOff val="25000"/>
                  </a:schemeClr>
                </a:solidFill>
                <a:latin typeface="Century Gothic"/>
              </a:rPr>
              <a:t>Dharanboodhoo</a:t>
            </a:r>
          </a:p>
        </p:txBody>
      </p:sp>
      <p:sp>
        <p:nvSpPr>
          <p:cNvPr id="25" name="TextBox 24">
            <a:extLst>
              <a:ext uri="{FF2B5EF4-FFF2-40B4-BE49-F238E27FC236}">
                <a16:creationId xmlns:a16="http://schemas.microsoft.com/office/drawing/2014/main" id="{F073A437-D2A7-B333-7F3D-701CC6ABAB3D}"/>
              </a:ext>
            </a:extLst>
          </p:cNvPr>
          <p:cNvSpPr txBox="1"/>
          <p:nvPr/>
        </p:nvSpPr>
        <p:spPr>
          <a:xfrm>
            <a:off x="5026658" y="5061491"/>
            <a:ext cx="95406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err="1">
                <a:solidFill>
                  <a:schemeClr val="tx1">
                    <a:lumMod val="75000"/>
                    <a:lumOff val="25000"/>
                  </a:schemeClr>
                </a:solidFill>
                <a:latin typeface="Century Gothic"/>
              </a:rPr>
              <a:t>Thinadhoo</a:t>
            </a:r>
            <a:endParaRPr lang="en-US" err="1"/>
          </a:p>
        </p:txBody>
      </p:sp>
      <p:sp>
        <p:nvSpPr>
          <p:cNvPr id="26" name="TextBox 25">
            <a:extLst>
              <a:ext uri="{FF2B5EF4-FFF2-40B4-BE49-F238E27FC236}">
                <a16:creationId xmlns:a16="http://schemas.microsoft.com/office/drawing/2014/main" id="{B8363EEA-36CA-B863-4DD2-A565F02594D5}"/>
              </a:ext>
            </a:extLst>
          </p:cNvPr>
          <p:cNvSpPr txBox="1"/>
          <p:nvPr/>
        </p:nvSpPr>
        <p:spPr>
          <a:xfrm>
            <a:off x="5465582" y="5557308"/>
            <a:ext cx="117094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err="1">
                <a:solidFill>
                  <a:schemeClr val="tx1">
                    <a:lumMod val="75000"/>
                    <a:lumOff val="25000"/>
                  </a:schemeClr>
                </a:solidFill>
                <a:latin typeface="Century Gothic"/>
              </a:rPr>
              <a:t>Fuvahmulah</a:t>
            </a:r>
          </a:p>
        </p:txBody>
      </p:sp>
      <p:sp>
        <p:nvSpPr>
          <p:cNvPr id="27" name="TextBox 26">
            <a:extLst>
              <a:ext uri="{FF2B5EF4-FFF2-40B4-BE49-F238E27FC236}">
                <a16:creationId xmlns:a16="http://schemas.microsoft.com/office/drawing/2014/main" id="{48EF4CE6-7911-60D5-45D9-5B92F6BAC0B7}"/>
              </a:ext>
            </a:extLst>
          </p:cNvPr>
          <p:cNvSpPr txBox="1"/>
          <p:nvPr/>
        </p:nvSpPr>
        <p:spPr>
          <a:xfrm>
            <a:off x="5424551" y="6237246"/>
            <a:ext cx="94820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5000"/>
                    <a:lumOff val="25000"/>
                  </a:schemeClr>
                </a:solidFill>
                <a:latin typeface="Century Gothic"/>
              </a:rPr>
              <a:t>Addu Atoll</a:t>
            </a:r>
          </a:p>
        </p:txBody>
      </p:sp>
      <p:sp>
        <p:nvSpPr>
          <p:cNvPr id="15" name="TextBox 14">
            <a:extLst>
              <a:ext uri="{FF2B5EF4-FFF2-40B4-BE49-F238E27FC236}">
                <a16:creationId xmlns:a16="http://schemas.microsoft.com/office/drawing/2014/main" id="{F6C50780-06D1-E41A-480D-128328863F13}"/>
              </a:ext>
            </a:extLst>
          </p:cNvPr>
          <p:cNvSpPr txBox="1"/>
          <p:nvPr/>
        </p:nvSpPr>
        <p:spPr>
          <a:xfrm>
            <a:off x="8439343" y="6628193"/>
            <a:ext cx="47026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chemeClr val="bg1"/>
                </a:solidFill>
                <a:latin typeface="Century Gothic"/>
              </a:rPr>
              <a:t>Image credits: NASA DEVELOP, TUBS/Wikimedia Commons</a:t>
            </a:r>
            <a:endParaRPr lang="en-US" sz="1000" dirty="0">
              <a:solidFill>
                <a:schemeClr val="bg1"/>
              </a:solidFill>
              <a:latin typeface="Century Gothic"/>
              <a:cs typeface="Calibri"/>
            </a:endParaRPr>
          </a:p>
        </p:txBody>
      </p:sp>
    </p:spTree>
    <p:extLst>
      <p:ext uri="{BB962C8B-B14F-4D97-AF65-F5344CB8AC3E}">
        <p14:creationId xmlns:p14="http://schemas.microsoft.com/office/powerpoint/2010/main" val="2199245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2A4A180-03F6-4B2B-B2D4-81C364C63F56}"/>
              </a:ext>
            </a:extLst>
          </p:cNvPr>
          <p:cNvSpPr txBox="1">
            <a:spLocks/>
          </p:cNvSpPr>
          <p:nvPr/>
        </p:nvSpPr>
        <p:spPr>
          <a:xfrm>
            <a:off x="2106434" y="189198"/>
            <a:ext cx="7980848" cy="6146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5372B3"/>
                </a:solidFill>
                <a:latin typeface="Century Gothic"/>
                <a:ea typeface="+mj-lt"/>
                <a:cs typeface="+mj-lt"/>
              </a:rPr>
              <a:t>Methodology: Sea Level Rise</a:t>
            </a:r>
            <a:endParaRPr lang="en-US"/>
          </a:p>
        </p:txBody>
      </p:sp>
      <p:pic>
        <p:nvPicPr>
          <p:cNvPr id="4" name="Picture 4" descr="A picture containing outdoor, sky, water, tree&#10;&#10;Description automatically generated">
            <a:extLst>
              <a:ext uri="{FF2B5EF4-FFF2-40B4-BE49-F238E27FC236}">
                <a16:creationId xmlns:a16="http://schemas.microsoft.com/office/drawing/2014/main" id="{CED038CC-CADE-3770-8C02-1EE056AD3F84}"/>
              </a:ext>
            </a:extLst>
          </p:cNvPr>
          <p:cNvPicPr>
            <a:picLocks noChangeAspect="1"/>
          </p:cNvPicPr>
          <p:nvPr/>
        </p:nvPicPr>
        <p:blipFill rotWithShape="1">
          <a:blip r:embed="rId3"/>
          <a:srcRect l="41" t="1182" r="2" b="12531"/>
          <a:stretch/>
        </p:blipFill>
        <p:spPr>
          <a:xfrm>
            <a:off x="0" y="0"/>
            <a:ext cx="12192000" cy="6668802"/>
          </a:xfrm>
          <a:prstGeom prst="rect">
            <a:avLst/>
          </a:prstGeom>
        </p:spPr>
      </p:pic>
      <p:sp>
        <p:nvSpPr>
          <p:cNvPr id="5" name="Rectangle 4">
            <a:extLst>
              <a:ext uri="{FF2B5EF4-FFF2-40B4-BE49-F238E27FC236}">
                <a16:creationId xmlns:a16="http://schemas.microsoft.com/office/drawing/2014/main" id="{3EC42C49-D1C9-8481-B5AC-49F815C04CCF}"/>
              </a:ext>
            </a:extLst>
          </p:cNvPr>
          <p:cNvSpPr/>
          <p:nvPr/>
        </p:nvSpPr>
        <p:spPr>
          <a:xfrm>
            <a:off x="-9697" y="0"/>
            <a:ext cx="4059936" cy="6668802"/>
          </a:xfrm>
          <a:prstGeom prst="rect">
            <a:avLst/>
          </a:prstGeom>
          <a:solidFill>
            <a:schemeClr val="accent6">
              <a:lumMod val="40000"/>
              <a:lumOff val="6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912B75C-4CE4-5AC3-ED64-6D4A348B9A93}"/>
              </a:ext>
            </a:extLst>
          </p:cNvPr>
          <p:cNvSpPr/>
          <p:nvPr/>
        </p:nvSpPr>
        <p:spPr>
          <a:xfrm>
            <a:off x="4059936" y="0"/>
            <a:ext cx="4059936" cy="6668802"/>
          </a:xfrm>
          <a:prstGeom prst="rect">
            <a:avLst/>
          </a:prstGeom>
          <a:solidFill>
            <a:schemeClr val="accent4">
              <a:lumMod val="40000"/>
              <a:lumOff val="6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FF9E849-27AF-3602-6621-E239C15A4FBE}"/>
              </a:ext>
            </a:extLst>
          </p:cNvPr>
          <p:cNvSpPr/>
          <p:nvPr/>
        </p:nvSpPr>
        <p:spPr>
          <a:xfrm>
            <a:off x="8119872" y="0"/>
            <a:ext cx="4072128" cy="6668802"/>
          </a:xfrm>
          <a:prstGeom prst="rect">
            <a:avLst/>
          </a:prstGeom>
          <a:solidFill>
            <a:schemeClr val="accent2">
              <a:lumMod val="60000"/>
              <a:lumOff val="4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DB0C19-C8D6-C3E3-9AE9-7CDEA74B10F1}"/>
              </a:ext>
            </a:extLst>
          </p:cNvPr>
          <p:cNvSpPr/>
          <p:nvPr/>
        </p:nvSpPr>
        <p:spPr>
          <a:xfrm flipH="1">
            <a:off x="4027379" y="-1"/>
            <a:ext cx="45720" cy="6668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38C6F96-44A9-3418-6D03-A0F80703235A}"/>
              </a:ext>
            </a:extLst>
          </p:cNvPr>
          <p:cNvSpPr/>
          <p:nvPr/>
        </p:nvSpPr>
        <p:spPr>
          <a:xfrm flipH="1">
            <a:off x="8068287" y="-2"/>
            <a:ext cx="45720" cy="66688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64347F58-4FC5-25DE-2F0B-A13C3E15109B}"/>
              </a:ext>
            </a:extLst>
          </p:cNvPr>
          <p:cNvSpPr txBox="1">
            <a:spLocks/>
          </p:cNvSpPr>
          <p:nvPr/>
        </p:nvSpPr>
        <p:spPr>
          <a:xfrm>
            <a:off x="-4481" y="939"/>
            <a:ext cx="12196480" cy="802905"/>
          </a:xfrm>
          <a:prstGeom prst="rect">
            <a:avLst/>
          </a:prstGeom>
          <a:solidFill>
            <a:srgbClr val="FFFFFF">
              <a:alpha val="69000"/>
            </a:srgbClr>
          </a:solidFill>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5372B3"/>
                </a:solidFill>
                <a:latin typeface="Century Gothic"/>
                <a:ea typeface="+mj-lt"/>
                <a:cs typeface="+mj-lt"/>
              </a:rPr>
              <a:t>Sea Level Rise Scenarios</a:t>
            </a:r>
            <a:endParaRPr lang="en-US"/>
          </a:p>
        </p:txBody>
      </p:sp>
      <p:sp>
        <p:nvSpPr>
          <p:cNvPr id="26" name="TextBox 25">
            <a:extLst>
              <a:ext uri="{FF2B5EF4-FFF2-40B4-BE49-F238E27FC236}">
                <a16:creationId xmlns:a16="http://schemas.microsoft.com/office/drawing/2014/main" id="{39D05F59-F09E-41F0-F78E-F07B0A648502}"/>
              </a:ext>
            </a:extLst>
          </p:cNvPr>
          <p:cNvSpPr txBox="1"/>
          <p:nvPr/>
        </p:nvSpPr>
        <p:spPr>
          <a:xfrm>
            <a:off x="14500" y="6031215"/>
            <a:ext cx="3993485" cy="461665"/>
          </a:xfrm>
          <a:prstGeom prst="rect">
            <a:avLst/>
          </a:prstGeom>
          <a:noFill/>
        </p:spPr>
        <p:txBody>
          <a:bodyPr wrap="square" lIns="91440" tIns="45720" rIns="91440" bIns="45720" anchor="t">
            <a:spAutoFit/>
          </a:bodyPr>
          <a:lstStyle/>
          <a:p>
            <a:pPr algn="ctr"/>
            <a:r>
              <a:rPr lang="en-US" sz="2400" b="1">
                <a:latin typeface="Century Gothic"/>
              </a:rPr>
              <a:t>1.8°C </a:t>
            </a:r>
            <a:r>
              <a:rPr lang="en-US" sz="2400">
                <a:latin typeface="Century Gothic"/>
              </a:rPr>
              <a:t>by 2100</a:t>
            </a:r>
            <a:endParaRPr lang="en-US" sz="2400" b="1">
              <a:latin typeface="Century Gothic"/>
            </a:endParaRPr>
          </a:p>
        </p:txBody>
      </p:sp>
      <p:sp>
        <p:nvSpPr>
          <p:cNvPr id="28" name="TextBox 27">
            <a:extLst>
              <a:ext uri="{FF2B5EF4-FFF2-40B4-BE49-F238E27FC236}">
                <a16:creationId xmlns:a16="http://schemas.microsoft.com/office/drawing/2014/main" id="{AC6ECCAB-03C7-142F-DEEA-9F31CE6EE95A}"/>
              </a:ext>
            </a:extLst>
          </p:cNvPr>
          <p:cNvSpPr txBox="1"/>
          <p:nvPr/>
        </p:nvSpPr>
        <p:spPr>
          <a:xfrm>
            <a:off x="4092493" y="6015747"/>
            <a:ext cx="3969929" cy="461665"/>
          </a:xfrm>
          <a:prstGeom prst="rect">
            <a:avLst/>
          </a:prstGeom>
          <a:noFill/>
        </p:spPr>
        <p:txBody>
          <a:bodyPr wrap="square" lIns="91440" tIns="45720" rIns="91440" bIns="45720" anchor="t">
            <a:spAutoFit/>
          </a:bodyPr>
          <a:lstStyle/>
          <a:p>
            <a:pPr algn="ctr"/>
            <a:r>
              <a:rPr lang="en-US" sz="2400" b="1">
                <a:latin typeface="Century Gothic"/>
              </a:rPr>
              <a:t>2.7°C </a:t>
            </a:r>
            <a:r>
              <a:rPr lang="en-US" sz="2400">
                <a:latin typeface="Century Gothic"/>
              </a:rPr>
              <a:t>by 2100</a:t>
            </a:r>
            <a:endParaRPr lang="en-US" sz="2400" b="1">
              <a:latin typeface="Century Gothic"/>
            </a:endParaRPr>
          </a:p>
        </p:txBody>
      </p:sp>
      <p:sp>
        <p:nvSpPr>
          <p:cNvPr id="31" name="TextBox 30">
            <a:extLst>
              <a:ext uri="{FF2B5EF4-FFF2-40B4-BE49-F238E27FC236}">
                <a16:creationId xmlns:a16="http://schemas.microsoft.com/office/drawing/2014/main" id="{259D0F19-16D4-D1E5-3B59-A82F1D22A301}"/>
              </a:ext>
            </a:extLst>
          </p:cNvPr>
          <p:cNvSpPr txBox="1"/>
          <p:nvPr/>
        </p:nvSpPr>
        <p:spPr>
          <a:xfrm>
            <a:off x="8114006" y="6035905"/>
            <a:ext cx="4077993" cy="461665"/>
          </a:xfrm>
          <a:prstGeom prst="rect">
            <a:avLst/>
          </a:prstGeom>
          <a:noFill/>
        </p:spPr>
        <p:txBody>
          <a:bodyPr wrap="square" lIns="91440" tIns="45720" rIns="91440" bIns="45720" anchor="t">
            <a:spAutoFit/>
          </a:bodyPr>
          <a:lstStyle/>
          <a:p>
            <a:pPr algn="ctr"/>
            <a:r>
              <a:rPr lang="en-US" sz="2400" b="1">
                <a:latin typeface="Century Gothic"/>
              </a:rPr>
              <a:t>4.4°C </a:t>
            </a:r>
            <a:r>
              <a:rPr lang="en-US" sz="2400">
                <a:latin typeface="Century Gothic"/>
              </a:rPr>
              <a:t>by 2100</a:t>
            </a:r>
            <a:endParaRPr lang="en-US" sz="2400" b="1">
              <a:latin typeface="Century Gothic"/>
            </a:endParaRPr>
          </a:p>
        </p:txBody>
      </p:sp>
      <p:sp>
        <p:nvSpPr>
          <p:cNvPr id="2" name="TextBox 1">
            <a:extLst>
              <a:ext uri="{FF2B5EF4-FFF2-40B4-BE49-F238E27FC236}">
                <a16:creationId xmlns:a16="http://schemas.microsoft.com/office/drawing/2014/main" id="{52D84A50-8D21-8110-12EB-BB6A3872C718}"/>
              </a:ext>
            </a:extLst>
          </p:cNvPr>
          <p:cNvSpPr txBox="1"/>
          <p:nvPr/>
        </p:nvSpPr>
        <p:spPr>
          <a:xfrm>
            <a:off x="8476343" y="1146629"/>
            <a:ext cx="33528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00000"/>
                </a:solidFill>
                <a:latin typeface="Century Gothic"/>
              </a:rPr>
              <a:t>High reference scenario with no additional climate policy​</a:t>
            </a:r>
          </a:p>
        </p:txBody>
      </p:sp>
      <p:sp>
        <p:nvSpPr>
          <p:cNvPr id="3" name="TextBox 2">
            <a:extLst>
              <a:ext uri="{FF2B5EF4-FFF2-40B4-BE49-F238E27FC236}">
                <a16:creationId xmlns:a16="http://schemas.microsoft.com/office/drawing/2014/main" id="{89F42995-9F68-D9DA-50F9-B09E03D208E7}"/>
              </a:ext>
            </a:extLst>
          </p:cNvPr>
          <p:cNvSpPr txBox="1"/>
          <p:nvPr/>
        </p:nvSpPr>
        <p:spPr>
          <a:xfrm>
            <a:off x="4068108" y="1146628"/>
            <a:ext cx="399343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00000"/>
                </a:solidFill>
                <a:latin typeface="Century Gothic"/>
              </a:rPr>
              <a:t>In line with Nationally Determined </a:t>
            </a:r>
            <a:endParaRPr lang="en-US" sz="2400" b="1">
              <a:solidFill>
                <a:srgbClr val="000000"/>
              </a:solidFill>
              <a:latin typeface="Century Gothic"/>
              <a:cs typeface="Calibri" panose="020F0502020204030204"/>
            </a:endParaRPr>
          </a:p>
          <a:p>
            <a:pPr algn="ctr"/>
            <a:r>
              <a:rPr lang="en-US" sz="2400" b="1">
                <a:solidFill>
                  <a:srgbClr val="000000"/>
                </a:solidFill>
                <a:latin typeface="Century Gothic"/>
              </a:rPr>
              <a:t>Contribution (NDCs) ​</a:t>
            </a:r>
            <a:endParaRPr lang="en-US" sz="2400" b="1">
              <a:solidFill>
                <a:srgbClr val="000000"/>
              </a:solidFill>
              <a:latin typeface="Century Gothic"/>
              <a:cs typeface="Calibri"/>
            </a:endParaRPr>
          </a:p>
        </p:txBody>
      </p:sp>
      <p:sp>
        <p:nvSpPr>
          <p:cNvPr id="6" name="TextBox 5">
            <a:extLst>
              <a:ext uri="{FF2B5EF4-FFF2-40B4-BE49-F238E27FC236}">
                <a16:creationId xmlns:a16="http://schemas.microsoft.com/office/drawing/2014/main" id="{8E94AC90-95CA-5A28-C7C2-B065D498C4F6}"/>
              </a:ext>
            </a:extLst>
          </p:cNvPr>
          <p:cNvSpPr txBox="1"/>
          <p:nvPr/>
        </p:nvSpPr>
        <p:spPr>
          <a:xfrm>
            <a:off x="580572" y="1146628"/>
            <a:ext cx="286283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00000"/>
                </a:solidFill>
                <a:latin typeface="Century Gothic"/>
              </a:rPr>
              <a:t>Reaching Net Zero </a:t>
            </a:r>
            <a:br>
              <a:rPr lang="en-US" sz="2400" b="1">
                <a:solidFill>
                  <a:srgbClr val="000000"/>
                </a:solidFill>
                <a:latin typeface="Century Gothic"/>
              </a:rPr>
            </a:br>
            <a:r>
              <a:rPr lang="en-US" sz="2400" b="1">
                <a:solidFill>
                  <a:srgbClr val="000000"/>
                </a:solidFill>
                <a:latin typeface="Century Gothic"/>
              </a:rPr>
              <a:t>emissions by 2050​</a:t>
            </a:r>
            <a:endParaRPr lang="en-US" sz="2400" b="1">
              <a:solidFill>
                <a:srgbClr val="000000"/>
              </a:solidFill>
              <a:latin typeface="Century Gothic"/>
              <a:cs typeface="Calibri"/>
            </a:endParaRPr>
          </a:p>
        </p:txBody>
      </p:sp>
      <p:sp>
        <p:nvSpPr>
          <p:cNvPr id="35" name="TextBox 34">
            <a:extLst>
              <a:ext uri="{FF2B5EF4-FFF2-40B4-BE49-F238E27FC236}">
                <a16:creationId xmlns:a16="http://schemas.microsoft.com/office/drawing/2014/main" id="{6F6E62FA-36B9-7681-AA12-94E52F03552B}"/>
              </a:ext>
            </a:extLst>
          </p:cNvPr>
          <p:cNvSpPr txBox="1"/>
          <p:nvPr/>
        </p:nvSpPr>
        <p:spPr>
          <a:xfrm>
            <a:off x="18421" y="8115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Century Gothic"/>
                <a:cs typeface="Calibri"/>
              </a:rPr>
              <a:t>SSP1-2.6</a:t>
            </a:r>
          </a:p>
        </p:txBody>
      </p:sp>
      <p:sp>
        <p:nvSpPr>
          <p:cNvPr id="36" name="TextBox 35">
            <a:extLst>
              <a:ext uri="{FF2B5EF4-FFF2-40B4-BE49-F238E27FC236}">
                <a16:creationId xmlns:a16="http://schemas.microsoft.com/office/drawing/2014/main" id="{E559C4E2-C4AB-3063-DF3F-7EDE821B0EB3}"/>
              </a:ext>
            </a:extLst>
          </p:cNvPr>
          <p:cNvSpPr txBox="1"/>
          <p:nvPr/>
        </p:nvSpPr>
        <p:spPr>
          <a:xfrm>
            <a:off x="4087213" y="81154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Century Gothic"/>
                <a:cs typeface="Calibri"/>
              </a:rPr>
              <a:t>SSP2-4.5</a:t>
            </a:r>
          </a:p>
        </p:txBody>
      </p:sp>
      <p:sp>
        <p:nvSpPr>
          <p:cNvPr id="37" name="TextBox 36">
            <a:extLst>
              <a:ext uri="{FF2B5EF4-FFF2-40B4-BE49-F238E27FC236}">
                <a16:creationId xmlns:a16="http://schemas.microsoft.com/office/drawing/2014/main" id="{C22DBBBF-62E3-CCD9-726F-1753F4D152BE}"/>
              </a:ext>
            </a:extLst>
          </p:cNvPr>
          <p:cNvSpPr txBox="1"/>
          <p:nvPr/>
        </p:nvSpPr>
        <p:spPr>
          <a:xfrm>
            <a:off x="8127250" y="8115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Century Gothic"/>
                <a:cs typeface="Calibri"/>
              </a:rPr>
              <a:t>SSP5-8.5</a:t>
            </a:r>
          </a:p>
        </p:txBody>
      </p:sp>
      <p:pic>
        <p:nvPicPr>
          <p:cNvPr id="40" name="Picture 42" descr="Chart, line chart&#10;&#10;Description automatically generated">
            <a:extLst>
              <a:ext uri="{FF2B5EF4-FFF2-40B4-BE49-F238E27FC236}">
                <a16:creationId xmlns:a16="http://schemas.microsoft.com/office/drawing/2014/main" id="{58E4A6E4-2FFE-3BB1-4280-29F3187C32EC}"/>
              </a:ext>
            </a:extLst>
          </p:cNvPr>
          <p:cNvPicPr>
            <a:picLocks noChangeAspect="1"/>
          </p:cNvPicPr>
          <p:nvPr/>
        </p:nvPicPr>
        <p:blipFill rotWithShape="1">
          <a:blip r:embed="rId4"/>
          <a:srcRect l="7722" t="22689" r="8755" b="21378"/>
          <a:stretch/>
        </p:blipFill>
        <p:spPr>
          <a:xfrm>
            <a:off x="8807682" y="3129896"/>
            <a:ext cx="3092324" cy="1547997"/>
          </a:xfrm>
          <a:prstGeom prst="rect">
            <a:avLst/>
          </a:prstGeom>
        </p:spPr>
      </p:pic>
      <p:pic>
        <p:nvPicPr>
          <p:cNvPr id="45" name="Picture 45">
            <a:extLst>
              <a:ext uri="{FF2B5EF4-FFF2-40B4-BE49-F238E27FC236}">
                <a16:creationId xmlns:a16="http://schemas.microsoft.com/office/drawing/2014/main" id="{535FFFED-C809-C243-9B7C-0695A8E82848}"/>
              </a:ext>
            </a:extLst>
          </p:cNvPr>
          <p:cNvPicPr>
            <a:picLocks noChangeAspect="1"/>
          </p:cNvPicPr>
          <p:nvPr/>
        </p:nvPicPr>
        <p:blipFill rotWithShape="1">
          <a:blip r:embed="rId5"/>
          <a:srcRect l="6439" t="21473" r="9082" b="23085"/>
          <a:stretch/>
        </p:blipFill>
        <p:spPr>
          <a:xfrm>
            <a:off x="4702703" y="3123447"/>
            <a:ext cx="3179255" cy="1598730"/>
          </a:xfrm>
          <a:prstGeom prst="rect">
            <a:avLst/>
          </a:prstGeom>
        </p:spPr>
      </p:pic>
      <p:grpSp>
        <p:nvGrpSpPr>
          <p:cNvPr id="55" name="Group 54">
            <a:extLst>
              <a:ext uri="{FF2B5EF4-FFF2-40B4-BE49-F238E27FC236}">
                <a16:creationId xmlns:a16="http://schemas.microsoft.com/office/drawing/2014/main" id="{9F6C805E-0CDB-BE51-BD8D-C18594CC533E}"/>
              </a:ext>
            </a:extLst>
          </p:cNvPr>
          <p:cNvGrpSpPr/>
          <p:nvPr/>
        </p:nvGrpSpPr>
        <p:grpSpPr>
          <a:xfrm>
            <a:off x="-50614" y="2098737"/>
            <a:ext cx="4195698" cy="3036707"/>
            <a:chOff x="-50614" y="2098737"/>
            <a:chExt cx="4195698" cy="3036707"/>
          </a:xfrm>
        </p:grpSpPr>
        <p:grpSp>
          <p:nvGrpSpPr>
            <p:cNvPr id="25" name="Group 24">
              <a:extLst>
                <a:ext uri="{FF2B5EF4-FFF2-40B4-BE49-F238E27FC236}">
                  <a16:creationId xmlns:a16="http://schemas.microsoft.com/office/drawing/2014/main" id="{1C1CE360-27F7-B622-4537-13687DF3E7D2}"/>
                </a:ext>
              </a:extLst>
            </p:cNvPr>
            <p:cNvGrpSpPr/>
            <p:nvPr/>
          </p:nvGrpSpPr>
          <p:grpSpPr>
            <a:xfrm>
              <a:off x="-50614" y="2098737"/>
              <a:ext cx="3858992" cy="2743200"/>
              <a:chOff x="48579" y="2115314"/>
              <a:chExt cx="3858992" cy="2743200"/>
            </a:xfrm>
          </p:grpSpPr>
          <p:sp>
            <p:nvSpPr>
              <p:cNvPr id="23" name="TextBox 22">
                <a:extLst>
                  <a:ext uri="{FF2B5EF4-FFF2-40B4-BE49-F238E27FC236}">
                    <a16:creationId xmlns:a16="http://schemas.microsoft.com/office/drawing/2014/main" id="{021ABE2D-5906-207C-BB3E-76420996CCAB}"/>
                  </a:ext>
                </a:extLst>
              </p:cNvPr>
              <p:cNvSpPr txBox="1"/>
              <p:nvPr/>
            </p:nvSpPr>
            <p:spPr>
              <a:xfrm>
                <a:off x="236095" y="2984357"/>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0.9</a:t>
                </a:r>
                <a:endParaRPr lang="en-US" sz="1600"/>
              </a:p>
            </p:txBody>
          </p:sp>
          <p:grpSp>
            <p:nvGrpSpPr>
              <p:cNvPr id="33" name="Group 32">
                <a:extLst>
                  <a:ext uri="{FF2B5EF4-FFF2-40B4-BE49-F238E27FC236}">
                    <a16:creationId xmlns:a16="http://schemas.microsoft.com/office/drawing/2014/main" id="{53844EE9-229C-84BA-2A0D-AAC8CC15ECF7}"/>
                  </a:ext>
                </a:extLst>
              </p:cNvPr>
              <p:cNvGrpSpPr/>
              <p:nvPr/>
            </p:nvGrpSpPr>
            <p:grpSpPr>
              <a:xfrm>
                <a:off x="669482" y="2945747"/>
                <a:ext cx="3237079" cy="1861249"/>
                <a:chOff x="276223" y="3386442"/>
                <a:chExt cx="3372170" cy="1540656"/>
              </a:xfrm>
            </p:grpSpPr>
            <p:cxnSp>
              <p:nvCxnSpPr>
                <p:cNvPr id="30" name="Straight Arrow Connector 29">
                  <a:extLst>
                    <a:ext uri="{FF2B5EF4-FFF2-40B4-BE49-F238E27FC236}">
                      <a16:creationId xmlns:a16="http://schemas.microsoft.com/office/drawing/2014/main" id="{DE152D0F-850D-2CBC-97F1-66C08084A97E}"/>
                    </a:ext>
                  </a:extLst>
                </p:cNvPr>
                <p:cNvCxnSpPr/>
                <p:nvPr/>
              </p:nvCxnSpPr>
              <p:spPr>
                <a:xfrm flipV="1">
                  <a:off x="276223" y="4908646"/>
                  <a:ext cx="3372170" cy="184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503F32C-691D-B465-58FB-536B88DA9DD9}"/>
                    </a:ext>
                  </a:extLst>
                </p:cNvPr>
                <p:cNvCxnSpPr>
                  <a:cxnSpLocks/>
                </p:cNvCxnSpPr>
                <p:nvPr/>
              </p:nvCxnSpPr>
              <p:spPr>
                <a:xfrm flipV="1">
                  <a:off x="291192" y="3386442"/>
                  <a:ext cx="4084" cy="15314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792428C4-EEE9-FBB4-D285-5AEB015F3E65}"/>
                  </a:ext>
                </a:extLst>
              </p:cNvPr>
              <p:cNvSpPr txBox="1"/>
              <p:nvPr/>
            </p:nvSpPr>
            <p:spPr>
              <a:xfrm rot="16200000">
                <a:off x="-1138355" y="33022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Mean Sea Level (m)</a:t>
                </a:r>
                <a:endParaRPr lang="en-US"/>
              </a:p>
            </p:txBody>
          </p:sp>
          <p:pic>
            <p:nvPicPr>
              <p:cNvPr id="44" name="Picture 44" descr="Chart&#10;&#10;Description automatically generated">
                <a:extLst>
                  <a:ext uri="{FF2B5EF4-FFF2-40B4-BE49-F238E27FC236}">
                    <a16:creationId xmlns:a16="http://schemas.microsoft.com/office/drawing/2014/main" id="{5A1C35A8-5185-FFD0-2838-4030A036BFBF}"/>
                  </a:ext>
                </a:extLst>
              </p:cNvPr>
              <p:cNvPicPr>
                <a:picLocks noChangeAspect="1"/>
              </p:cNvPicPr>
              <p:nvPr/>
            </p:nvPicPr>
            <p:blipFill rotWithShape="1">
              <a:blip r:embed="rId6"/>
              <a:srcRect l="5714" t="-1860" r="7054" b="14414"/>
              <a:stretch/>
            </p:blipFill>
            <p:spPr>
              <a:xfrm>
                <a:off x="727524" y="3029910"/>
                <a:ext cx="3180047" cy="1778166"/>
              </a:xfrm>
              <a:prstGeom prst="rect">
                <a:avLst/>
              </a:prstGeom>
            </p:spPr>
          </p:pic>
          <p:sp>
            <p:nvSpPr>
              <p:cNvPr id="14" name="TextBox 13">
                <a:extLst>
                  <a:ext uri="{FF2B5EF4-FFF2-40B4-BE49-F238E27FC236}">
                    <a16:creationId xmlns:a16="http://schemas.microsoft.com/office/drawing/2014/main" id="{A47A394D-8712-53BF-1647-3210165ADD08}"/>
                  </a:ext>
                </a:extLst>
              </p:cNvPr>
              <p:cNvSpPr txBox="1"/>
              <p:nvPr/>
            </p:nvSpPr>
            <p:spPr>
              <a:xfrm>
                <a:off x="225978" y="3535090"/>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0.6</a:t>
                </a:r>
                <a:endParaRPr lang="en-US" sz="1600"/>
              </a:p>
            </p:txBody>
          </p:sp>
          <p:sp>
            <p:nvSpPr>
              <p:cNvPr id="22" name="TextBox 21">
                <a:extLst>
                  <a:ext uri="{FF2B5EF4-FFF2-40B4-BE49-F238E27FC236}">
                    <a16:creationId xmlns:a16="http://schemas.microsoft.com/office/drawing/2014/main" id="{9939ACF1-DEB1-AFC2-7B21-0EABA4936BEE}"/>
                  </a:ext>
                </a:extLst>
              </p:cNvPr>
              <p:cNvSpPr txBox="1"/>
              <p:nvPr/>
            </p:nvSpPr>
            <p:spPr>
              <a:xfrm>
                <a:off x="224358" y="4126539"/>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0.3</a:t>
                </a:r>
                <a:endParaRPr lang="en-US" sz="1600"/>
              </a:p>
            </p:txBody>
          </p:sp>
        </p:grpSp>
        <p:sp>
          <p:nvSpPr>
            <p:cNvPr id="27" name="TextBox 26">
              <a:extLst>
                <a:ext uri="{FF2B5EF4-FFF2-40B4-BE49-F238E27FC236}">
                  <a16:creationId xmlns:a16="http://schemas.microsoft.com/office/drawing/2014/main" id="{640A3C96-4412-6C94-25A9-005EFBE9D2A7}"/>
                </a:ext>
              </a:extLst>
            </p:cNvPr>
            <p:cNvSpPr txBox="1"/>
            <p:nvPr/>
          </p:nvSpPr>
          <p:spPr>
            <a:xfrm>
              <a:off x="1544243" y="4796890"/>
              <a:ext cx="6734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2050</a:t>
              </a:r>
              <a:endParaRPr lang="en-US" sz="1600"/>
            </a:p>
          </p:txBody>
        </p:sp>
        <p:sp>
          <p:nvSpPr>
            <p:cNvPr id="29" name="TextBox 28">
              <a:extLst>
                <a:ext uri="{FF2B5EF4-FFF2-40B4-BE49-F238E27FC236}">
                  <a16:creationId xmlns:a16="http://schemas.microsoft.com/office/drawing/2014/main" id="{4D100FE7-B298-B294-B747-2F6A6EF4F77E}"/>
                </a:ext>
              </a:extLst>
            </p:cNvPr>
            <p:cNvSpPr txBox="1"/>
            <p:nvPr/>
          </p:nvSpPr>
          <p:spPr>
            <a:xfrm>
              <a:off x="3471671" y="4795955"/>
              <a:ext cx="6734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2100</a:t>
              </a:r>
              <a:endParaRPr lang="en-US" sz="1600"/>
            </a:p>
          </p:txBody>
        </p:sp>
      </p:grpSp>
      <p:grpSp>
        <p:nvGrpSpPr>
          <p:cNvPr id="38" name="Group 37">
            <a:extLst>
              <a:ext uri="{FF2B5EF4-FFF2-40B4-BE49-F238E27FC236}">
                <a16:creationId xmlns:a16="http://schemas.microsoft.com/office/drawing/2014/main" id="{2A860984-2246-232B-73B0-6426B9CD32C3}"/>
              </a:ext>
            </a:extLst>
          </p:cNvPr>
          <p:cNvGrpSpPr/>
          <p:nvPr/>
        </p:nvGrpSpPr>
        <p:grpSpPr>
          <a:xfrm>
            <a:off x="4023976" y="2098737"/>
            <a:ext cx="3857982" cy="2743200"/>
            <a:chOff x="48579" y="2115314"/>
            <a:chExt cx="3857982" cy="2743200"/>
          </a:xfrm>
        </p:grpSpPr>
        <p:sp>
          <p:nvSpPr>
            <p:cNvPr id="42" name="TextBox 41">
              <a:extLst>
                <a:ext uri="{FF2B5EF4-FFF2-40B4-BE49-F238E27FC236}">
                  <a16:creationId xmlns:a16="http://schemas.microsoft.com/office/drawing/2014/main" id="{910A0EB2-04C0-0D0D-F7DD-D22E0052AF0B}"/>
                </a:ext>
              </a:extLst>
            </p:cNvPr>
            <p:cNvSpPr txBox="1"/>
            <p:nvPr/>
          </p:nvSpPr>
          <p:spPr>
            <a:xfrm>
              <a:off x="236095" y="2984357"/>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0.9</a:t>
              </a:r>
              <a:endParaRPr lang="en-US" sz="1600"/>
            </a:p>
          </p:txBody>
        </p:sp>
        <p:grpSp>
          <p:nvGrpSpPr>
            <p:cNvPr id="46" name="Group 45">
              <a:extLst>
                <a:ext uri="{FF2B5EF4-FFF2-40B4-BE49-F238E27FC236}">
                  <a16:creationId xmlns:a16="http://schemas.microsoft.com/office/drawing/2014/main" id="{9296D532-48F0-5A9B-BC3A-7288F8342E09}"/>
                </a:ext>
              </a:extLst>
            </p:cNvPr>
            <p:cNvGrpSpPr/>
            <p:nvPr/>
          </p:nvGrpSpPr>
          <p:grpSpPr>
            <a:xfrm>
              <a:off x="669482" y="2945747"/>
              <a:ext cx="3237079" cy="1861249"/>
              <a:chOff x="276223" y="3386442"/>
              <a:chExt cx="3372170" cy="1540656"/>
            </a:xfrm>
          </p:grpSpPr>
          <p:cxnSp>
            <p:nvCxnSpPr>
              <p:cNvPr id="51" name="Straight Arrow Connector 50">
                <a:extLst>
                  <a:ext uri="{FF2B5EF4-FFF2-40B4-BE49-F238E27FC236}">
                    <a16:creationId xmlns:a16="http://schemas.microsoft.com/office/drawing/2014/main" id="{9315605B-0DF4-6D59-1883-368854AC5870}"/>
                  </a:ext>
                </a:extLst>
              </p:cNvPr>
              <p:cNvCxnSpPr/>
              <p:nvPr/>
            </p:nvCxnSpPr>
            <p:spPr>
              <a:xfrm flipV="1">
                <a:off x="276223" y="4908646"/>
                <a:ext cx="3372170" cy="184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D0B27F9-9322-41EC-596E-4E02794E44C8}"/>
                  </a:ext>
                </a:extLst>
              </p:cNvPr>
              <p:cNvCxnSpPr>
                <a:cxnSpLocks/>
              </p:cNvCxnSpPr>
              <p:nvPr/>
            </p:nvCxnSpPr>
            <p:spPr>
              <a:xfrm flipV="1">
                <a:off x="291192" y="3386442"/>
                <a:ext cx="4084" cy="15314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6D4790C7-FBA3-2EC1-EB6F-CCB64957FB80}"/>
                </a:ext>
              </a:extLst>
            </p:cNvPr>
            <p:cNvSpPr txBox="1"/>
            <p:nvPr/>
          </p:nvSpPr>
          <p:spPr>
            <a:xfrm rot="16200000">
              <a:off x="-1138355" y="33022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Mean Sea Level (m)</a:t>
              </a:r>
              <a:endParaRPr lang="en-US"/>
            </a:p>
          </p:txBody>
        </p:sp>
        <p:sp>
          <p:nvSpPr>
            <p:cNvPr id="49" name="TextBox 48">
              <a:extLst>
                <a:ext uri="{FF2B5EF4-FFF2-40B4-BE49-F238E27FC236}">
                  <a16:creationId xmlns:a16="http://schemas.microsoft.com/office/drawing/2014/main" id="{AC35ED8E-4C42-9A7E-43DD-9B3D18C9AB9C}"/>
                </a:ext>
              </a:extLst>
            </p:cNvPr>
            <p:cNvSpPr txBox="1"/>
            <p:nvPr/>
          </p:nvSpPr>
          <p:spPr>
            <a:xfrm>
              <a:off x="225978" y="3535090"/>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0.6</a:t>
              </a:r>
              <a:endParaRPr lang="en-US" sz="1600"/>
            </a:p>
          </p:txBody>
        </p:sp>
        <p:sp>
          <p:nvSpPr>
            <p:cNvPr id="50" name="TextBox 49">
              <a:extLst>
                <a:ext uri="{FF2B5EF4-FFF2-40B4-BE49-F238E27FC236}">
                  <a16:creationId xmlns:a16="http://schemas.microsoft.com/office/drawing/2014/main" id="{87BC7052-9C14-4410-50D9-019EEE0017EC}"/>
                </a:ext>
              </a:extLst>
            </p:cNvPr>
            <p:cNvSpPr txBox="1"/>
            <p:nvPr/>
          </p:nvSpPr>
          <p:spPr>
            <a:xfrm>
              <a:off x="224358" y="4126539"/>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0.3</a:t>
              </a:r>
              <a:endParaRPr lang="en-US" sz="1600"/>
            </a:p>
          </p:txBody>
        </p:sp>
      </p:grpSp>
      <p:sp>
        <p:nvSpPr>
          <p:cNvPr id="53" name="TextBox 52">
            <a:extLst>
              <a:ext uri="{FF2B5EF4-FFF2-40B4-BE49-F238E27FC236}">
                <a16:creationId xmlns:a16="http://schemas.microsoft.com/office/drawing/2014/main" id="{8382974B-14CD-02F9-1BF3-E7DED08FA55E}"/>
              </a:ext>
            </a:extLst>
          </p:cNvPr>
          <p:cNvSpPr txBox="1"/>
          <p:nvPr/>
        </p:nvSpPr>
        <p:spPr>
          <a:xfrm>
            <a:off x="5580309" y="4787210"/>
            <a:ext cx="6734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2050</a:t>
            </a:r>
            <a:endParaRPr lang="en-US" sz="1600"/>
          </a:p>
        </p:txBody>
      </p:sp>
      <p:sp>
        <p:nvSpPr>
          <p:cNvPr id="54" name="TextBox 53">
            <a:extLst>
              <a:ext uri="{FF2B5EF4-FFF2-40B4-BE49-F238E27FC236}">
                <a16:creationId xmlns:a16="http://schemas.microsoft.com/office/drawing/2014/main" id="{EDC7ABC5-F65E-7350-7F0B-873ED1F0194D}"/>
              </a:ext>
            </a:extLst>
          </p:cNvPr>
          <p:cNvSpPr txBox="1"/>
          <p:nvPr/>
        </p:nvSpPr>
        <p:spPr>
          <a:xfrm>
            <a:off x="7507737" y="4786275"/>
            <a:ext cx="6734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2100</a:t>
            </a:r>
            <a:endParaRPr lang="en-US" sz="1600"/>
          </a:p>
        </p:txBody>
      </p:sp>
      <p:grpSp>
        <p:nvGrpSpPr>
          <p:cNvPr id="56" name="Group 55">
            <a:extLst>
              <a:ext uri="{FF2B5EF4-FFF2-40B4-BE49-F238E27FC236}">
                <a16:creationId xmlns:a16="http://schemas.microsoft.com/office/drawing/2014/main" id="{C6C942CB-D62A-EADC-3209-82E3AC3DD6A7}"/>
              </a:ext>
            </a:extLst>
          </p:cNvPr>
          <p:cNvGrpSpPr/>
          <p:nvPr/>
        </p:nvGrpSpPr>
        <p:grpSpPr>
          <a:xfrm>
            <a:off x="8079076" y="2046768"/>
            <a:ext cx="4195698" cy="3036707"/>
            <a:chOff x="-50614" y="2098737"/>
            <a:chExt cx="4195698" cy="3036707"/>
          </a:xfrm>
        </p:grpSpPr>
        <p:grpSp>
          <p:nvGrpSpPr>
            <p:cNvPr id="57" name="Group 56">
              <a:extLst>
                <a:ext uri="{FF2B5EF4-FFF2-40B4-BE49-F238E27FC236}">
                  <a16:creationId xmlns:a16="http://schemas.microsoft.com/office/drawing/2014/main" id="{BFD38463-1DAE-D4A0-21A6-DA09E03A7135}"/>
                </a:ext>
              </a:extLst>
            </p:cNvPr>
            <p:cNvGrpSpPr/>
            <p:nvPr/>
          </p:nvGrpSpPr>
          <p:grpSpPr>
            <a:xfrm>
              <a:off x="-50614" y="2098737"/>
              <a:ext cx="3857982" cy="2743200"/>
              <a:chOff x="48579" y="2115314"/>
              <a:chExt cx="3857982" cy="2743200"/>
            </a:xfrm>
          </p:grpSpPr>
          <p:sp>
            <p:nvSpPr>
              <p:cNvPr id="60" name="TextBox 59">
                <a:extLst>
                  <a:ext uri="{FF2B5EF4-FFF2-40B4-BE49-F238E27FC236}">
                    <a16:creationId xmlns:a16="http://schemas.microsoft.com/office/drawing/2014/main" id="{8ADD3A6B-A78F-1204-2F59-21A9A32EC118}"/>
                  </a:ext>
                </a:extLst>
              </p:cNvPr>
              <p:cNvSpPr txBox="1"/>
              <p:nvPr/>
            </p:nvSpPr>
            <p:spPr>
              <a:xfrm>
                <a:off x="233845" y="3094547"/>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1.2</a:t>
                </a:r>
                <a:endParaRPr lang="en-US" sz="1600"/>
              </a:p>
            </p:txBody>
          </p:sp>
          <p:grpSp>
            <p:nvGrpSpPr>
              <p:cNvPr id="61" name="Group 60">
                <a:extLst>
                  <a:ext uri="{FF2B5EF4-FFF2-40B4-BE49-F238E27FC236}">
                    <a16:creationId xmlns:a16="http://schemas.microsoft.com/office/drawing/2014/main" id="{E7FD7A94-D3BB-BABC-8A1F-80F7F9052D98}"/>
                  </a:ext>
                </a:extLst>
              </p:cNvPr>
              <p:cNvGrpSpPr/>
              <p:nvPr/>
            </p:nvGrpSpPr>
            <p:grpSpPr>
              <a:xfrm>
                <a:off x="669482" y="2945747"/>
                <a:ext cx="3237079" cy="1861249"/>
                <a:chOff x="276223" y="3386442"/>
                <a:chExt cx="3372170" cy="1540656"/>
              </a:xfrm>
            </p:grpSpPr>
            <p:cxnSp>
              <p:nvCxnSpPr>
                <p:cNvPr id="66" name="Straight Arrow Connector 65">
                  <a:extLst>
                    <a:ext uri="{FF2B5EF4-FFF2-40B4-BE49-F238E27FC236}">
                      <a16:creationId xmlns:a16="http://schemas.microsoft.com/office/drawing/2014/main" id="{2AE54F4A-9DE2-A27A-3819-0D0407583553}"/>
                    </a:ext>
                  </a:extLst>
                </p:cNvPr>
                <p:cNvCxnSpPr/>
                <p:nvPr/>
              </p:nvCxnSpPr>
              <p:spPr>
                <a:xfrm flipV="1">
                  <a:off x="276223" y="4908646"/>
                  <a:ext cx="3372170" cy="184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D08F8F6-777D-982A-1E61-ED372FD63FF7}"/>
                    </a:ext>
                  </a:extLst>
                </p:cNvPr>
                <p:cNvCxnSpPr>
                  <a:cxnSpLocks/>
                </p:cNvCxnSpPr>
                <p:nvPr/>
              </p:nvCxnSpPr>
              <p:spPr>
                <a:xfrm flipV="1">
                  <a:off x="291192" y="3386442"/>
                  <a:ext cx="4084" cy="15314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2" name="TextBox 61">
                <a:extLst>
                  <a:ext uri="{FF2B5EF4-FFF2-40B4-BE49-F238E27FC236}">
                    <a16:creationId xmlns:a16="http://schemas.microsoft.com/office/drawing/2014/main" id="{BFFDBBD7-CFFC-B0A3-3F5E-778F94B18F03}"/>
                  </a:ext>
                </a:extLst>
              </p:cNvPr>
              <p:cNvSpPr txBox="1"/>
              <p:nvPr/>
            </p:nvSpPr>
            <p:spPr>
              <a:xfrm rot="16200000">
                <a:off x="-1138355" y="33022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Mean Sea Level (m)</a:t>
                </a:r>
                <a:endParaRPr lang="en-US"/>
              </a:p>
            </p:txBody>
          </p:sp>
          <p:sp>
            <p:nvSpPr>
              <p:cNvPr id="64" name="TextBox 63">
                <a:extLst>
                  <a:ext uri="{FF2B5EF4-FFF2-40B4-BE49-F238E27FC236}">
                    <a16:creationId xmlns:a16="http://schemas.microsoft.com/office/drawing/2014/main" id="{1AF3C8B2-12EA-F6CA-B6F8-5D0A5C87A2A4}"/>
                  </a:ext>
                </a:extLst>
              </p:cNvPr>
              <p:cNvSpPr txBox="1"/>
              <p:nvPr/>
            </p:nvSpPr>
            <p:spPr>
              <a:xfrm>
                <a:off x="217651" y="3597569"/>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0.8</a:t>
                </a:r>
                <a:endParaRPr lang="en-US" sz="1600"/>
              </a:p>
            </p:txBody>
          </p:sp>
          <p:sp>
            <p:nvSpPr>
              <p:cNvPr id="65" name="TextBox 64">
                <a:extLst>
                  <a:ext uri="{FF2B5EF4-FFF2-40B4-BE49-F238E27FC236}">
                    <a16:creationId xmlns:a16="http://schemas.microsoft.com/office/drawing/2014/main" id="{2F74DFD6-6B82-2C33-28F8-BCCD5B9078FB}"/>
                  </a:ext>
                </a:extLst>
              </p:cNvPr>
              <p:cNvSpPr txBox="1"/>
              <p:nvPr/>
            </p:nvSpPr>
            <p:spPr>
              <a:xfrm>
                <a:off x="216031" y="4092592"/>
                <a:ext cx="55949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0.4</a:t>
                </a:r>
                <a:endParaRPr lang="en-US" sz="1600"/>
              </a:p>
            </p:txBody>
          </p:sp>
        </p:grpSp>
        <p:sp>
          <p:nvSpPr>
            <p:cNvPr id="58" name="TextBox 57">
              <a:extLst>
                <a:ext uri="{FF2B5EF4-FFF2-40B4-BE49-F238E27FC236}">
                  <a16:creationId xmlns:a16="http://schemas.microsoft.com/office/drawing/2014/main" id="{9B9099F2-5C60-9B45-66B1-B7743F4FA216}"/>
                </a:ext>
              </a:extLst>
            </p:cNvPr>
            <p:cNvSpPr txBox="1"/>
            <p:nvPr/>
          </p:nvSpPr>
          <p:spPr>
            <a:xfrm>
              <a:off x="1544243" y="4796890"/>
              <a:ext cx="6734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2050</a:t>
              </a:r>
              <a:endParaRPr lang="en-US" sz="1600"/>
            </a:p>
          </p:txBody>
        </p:sp>
        <p:sp>
          <p:nvSpPr>
            <p:cNvPr id="59" name="TextBox 58">
              <a:extLst>
                <a:ext uri="{FF2B5EF4-FFF2-40B4-BE49-F238E27FC236}">
                  <a16:creationId xmlns:a16="http://schemas.microsoft.com/office/drawing/2014/main" id="{7B9A4405-4E60-16C1-6206-F1F5F364BF6D}"/>
                </a:ext>
              </a:extLst>
            </p:cNvPr>
            <p:cNvSpPr txBox="1"/>
            <p:nvPr/>
          </p:nvSpPr>
          <p:spPr>
            <a:xfrm>
              <a:off x="3471671" y="4795955"/>
              <a:ext cx="6734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cs typeface="Calibri"/>
                </a:rPr>
                <a:t>2100</a:t>
              </a:r>
              <a:endParaRPr lang="en-US" sz="1600"/>
            </a:p>
          </p:txBody>
        </p:sp>
      </p:grpSp>
      <p:sp>
        <p:nvSpPr>
          <p:cNvPr id="77" name="Rectangle 76">
            <a:extLst>
              <a:ext uri="{FF2B5EF4-FFF2-40B4-BE49-F238E27FC236}">
                <a16:creationId xmlns:a16="http://schemas.microsoft.com/office/drawing/2014/main" id="{17BB6B77-941A-80A9-4762-35793D445DC7}"/>
              </a:ext>
            </a:extLst>
          </p:cNvPr>
          <p:cNvSpPr/>
          <p:nvPr/>
        </p:nvSpPr>
        <p:spPr>
          <a:xfrm>
            <a:off x="-45390" y="811548"/>
            <a:ext cx="8158260" cy="5870222"/>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23A592C-2F33-5287-735F-5C00586A9F77}"/>
              </a:ext>
            </a:extLst>
          </p:cNvPr>
          <p:cNvSpPr txBox="1"/>
          <p:nvPr/>
        </p:nvSpPr>
        <p:spPr>
          <a:xfrm>
            <a:off x="8874045" y="56156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cs typeface="Calibri"/>
              </a:rPr>
              <a:t>2100</a:t>
            </a:r>
            <a:r>
              <a:rPr lang="en-US">
                <a:latin typeface="Century Gothic"/>
                <a:cs typeface="Calibri"/>
              </a:rPr>
              <a:t>: 0.86m +/- 0.17m</a:t>
            </a:r>
            <a:endParaRPr lang="en-US">
              <a:latin typeface="Century Gothic"/>
            </a:endParaRPr>
          </a:p>
        </p:txBody>
      </p:sp>
      <p:sp>
        <p:nvSpPr>
          <p:cNvPr id="12" name="TextBox 11">
            <a:extLst>
              <a:ext uri="{FF2B5EF4-FFF2-40B4-BE49-F238E27FC236}">
                <a16:creationId xmlns:a16="http://schemas.microsoft.com/office/drawing/2014/main" id="{C727C461-4607-564B-BB3E-CDC3B8EDA2D4}"/>
              </a:ext>
            </a:extLst>
          </p:cNvPr>
          <p:cNvSpPr txBox="1"/>
          <p:nvPr/>
        </p:nvSpPr>
        <p:spPr>
          <a:xfrm>
            <a:off x="8874044" y="530269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entury Gothic"/>
                <a:cs typeface="Calibri"/>
              </a:rPr>
              <a:t>2050:</a:t>
            </a:r>
            <a:r>
              <a:rPr lang="en-US">
                <a:latin typeface="Century Gothic"/>
                <a:cs typeface="Calibri"/>
              </a:rPr>
              <a:t> 0.26m +/- 0.05m</a:t>
            </a:r>
            <a:endParaRPr lang="en-US">
              <a:latin typeface="Century Gothic"/>
            </a:endParaRPr>
          </a:p>
        </p:txBody>
      </p:sp>
      <p:sp>
        <p:nvSpPr>
          <p:cNvPr id="15" name="TextBox 14">
            <a:extLst>
              <a:ext uri="{FF2B5EF4-FFF2-40B4-BE49-F238E27FC236}">
                <a16:creationId xmlns:a16="http://schemas.microsoft.com/office/drawing/2014/main" id="{40C63823-01F9-801F-155B-ACBB61A14FF5}"/>
              </a:ext>
            </a:extLst>
          </p:cNvPr>
          <p:cNvSpPr txBox="1"/>
          <p:nvPr/>
        </p:nvSpPr>
        <p:spPr>
          <a:xfrm>
            <a:off x="10222672" y="6481580"/>
            <a:ext cx="196618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b="1">
                <a:solidFill>
                  <a:srgbClr val="3F3F3F"/>
                </a:solidFill>
                <a:latin typeface="Century Gothic"/>
              </a:rPr>
              <a:t>Image credit: Wikimedia</a:t>
            </a:r>
            <a:endParaRPr lang="en-US" sz="1050">
              <a:cs typeface="Calibri"/>
            </a:endParaRPr>
          </a:p>
        </p:txBody>
      </p:sp>
    </p:spTree>
    <p:extLst>
      <p:ext uri="{BB962C8B-B14F-4D97-AF65-F5344CB8AC3E}">
        <p14:creationId xmlns:p14="http://schemas.microsoft.com/office/powerpoint/2010/main" val="695659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187DE19E-AB93-3049-3C07-E4F81C2D74D1}"/>
              </a:ext>
            </a:extLst>
          </p:cNvPr>
          <p:cNvSpPr/>
          <p:nvPr/>
        </p:nvSpPr>
        <p:spPr>
          <a:xfrm>
            <a:off x="983425" y="1270411"/>
            <a:ext cx="3245922" cy="481940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56535B8-3905-DC0B-4499-E06791ECE770}"/>
              </a:ext>
            </a:extLst>
          </p:cNvPr>
          <p:cNvSpPr/>
          <p:nvPr/>
        </p:nvSpPr>
        <p:spPr>
          <a:xfrm>
            <a:off x="4407478" y="1270412"/>
            <a:ext cx="3245922" cy="481940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7955BFC-1847-CDF8-6A0B-AF5E73EC67F6}"/>
              </a:ext>
            </a:extLst>
          </p:cNvPr>
          <p:cNvSpPr/>
          <p:nvPr/>
        </p:nvSpPr>
        <p:spPr>
          <a:xfrm>
            <a:off x="7831528" y="1181347"/>
            <a:ext cx="3245922" cy="481940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72A4A180-03F6-4B2B-B2D4-81C364C63F56}"/>
              </a:ext>
            </a:extLst>
          </p:cNvPr>
          <p:cNvSpPr txBox="1">
            <a:spLocks/>
          </p:cNvSpPr>
          <p:nvPr/>
        </p:nvSpPr>
        <p:spPr>
          <a:xfrm>
            <a:off x="2163300" y="211944"/>
            <a:ext cx="7855744" cy="6146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629460"/>
                </a:solidFill>
                <a:latin typeface="Century Gothic"/>
                <a:ea typeface="+mj-lt"/>
                <a:cs typeface="+mj-lt"/>
              </a:rPr>
              <a:t>Results: Land Classification</a:t>
            </a:r>
            <a:endParaRPr lang="en-US">
              <a:solidFill>
                <a:srgbClr val="629460"/>
              </a:solidFill>
              <a:cs typeface="Calibri Light"/>
            </a:endParaRPr>
          </a:p>
        </p:txBody>
      </p:sp>
      <p:grpSp>
        <p:nvGrpSpPr>
          <p:cNvPr id="4" name="Group 3">
            <a:extLst>
              <a:ext uri="{FF2B5EF4-FFF2-40B4-BE49-F238E27FC236}">
                <a16:creationId xmlns:a16="http://schemas.microsoft.com/office/drawing/2014/main" id="{9560F873-050B-D801-4271-59B588B721F6}"/>
              </a:ext>
            </a:extLst>
          </p:cNvPr>
          <p:cNvGrpSpPr/>
          <p:nvPr/>
        </p:nvGrpSpPr>
        <p:grpSpPr>
          <a:xfrm>
            <a:off x="8155004" y="1659634"/>
            <a:ext cx="2735520" cy="3515886"/>
            <a:chOff x="10875967" y="379243"/>
            <a:chExt cx="4139381" cy="5969863"/>
          </a:xfrm>
        </p:grpSpPr>
        <p:sp>
          <p:nvSpPr>
            <p:cNvPr id="5" name="Rectangle 4">
              <a:extLst>
                <a:ext uri="{FF2B5EF4-FFF2-40B4-BE49-F238E27FC236}">
                  <a16:creationId xmlns:a16="http://schemas.microsoft.com/office/drawing/2014/main" id="{90ECEF91-1E08-7465-6ADB-8368978FCDC2}"/>
                </a:ext>
              </a:extLst>
            </p:cNvPr>
            <p:cNvSpPr/>
            <p:nvPr/>
          </p:nvSpPr>
          <p:spPr>
            <a:xfrm rot="2759058">
              <a:off x="11810790" y="1423532"/>
              <a:ext cx="1287274" cy="726348"/>
            </a:xfrm>
            <a:prstGeom prst="rect">
              <a:avLst/>
            </a:prstGeom>
            <a:solidFill>
              <a:srgbClr val="84B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288EBE6-A6B9-8FE5-FFB7-5F3415AA0E8F}"/>
                </a:ext>
              </a:extLst>
            </p:cNvPr>
            <p:cNvSpPr/>
            <p:nvPr/>
          </p:nvSpPr>
          <p:spPr>
            <a:xfrm rot="1748958">
              <a:off x="11854982" y="897290"/>
              <a:ext cx="1287274" cy="419214"/>
            </a:xfrm>
            <a:prstGeom prst="rect">
              <a:avLst/>
            </a:prstGeom>
            <a:solidFill>
              <a:srgbClr val="84B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AA72D65-0023-5729-0DF2-ACBC59A1B6D9}"/>
                </a:ext>
              </a:extLst>
            </p:cNvPr>
            <p:cNvPicPr>
              <a:picLocks noChangeAspect="1"/>
            </p:cNvPicPr>
            <p:nvPr/>
          </p:nvPicPr>
          <p:blipFill rotWithShape="1">
            <a:blip r:embed="rId3">
              <a:extLst>
                <a:ext uri="{28A0092B-C50C-407E-A947-70E740481C1C}">
                  <a14:useLocalDpi xmlns:a14="http://schemas.microsoft.com/office/drawing/2010/main" val="0"/>
                </a:ext>
              </a:extLst>
            </a:blip>
            <a:srcRect l="20560" t="5735" r="44868" b="7215"/>
            <a:stretch/>
          </p:blipFill>
          <p:spPr>
            <a:xfrm>
              <a:off x="10875967" y="379243"/>
              <a:ext cx="4139381" cy="5969863"/>
            </a:xfrm>
            <a:prstGeom prst="rect">
              <a:avLst/>
            </a:prstGeom>
          </p:spPr>
        </p:pic>
      </p:grpSp>
      <p:pic>
        <p:nvPicPr>
          <p:cNvPr id="8" name="Picture 7" descr="A picture containing text&#10;&#10;Description automatically generated">
            <a:extLst>
              <a:ext uri="{FF2B5EF4-FFF2-40B4-BE49-F238E27FC236}">
                <a16:creationId xmlns:a16="http://schemas.microsoft.com/office/drawing/2014/main" id="{B527BE44-5881-B79F-7858-6CF14DE6528F}"/>
              </a:ext>
            </a:extLst>
          </p:cNvPr>
          <p:cNvPicPr>
            <a:picLocks noChangeAspect="1"/>
          </p:cNvPicPr>
          <p:nvPr/>
        </p:nvPicPr>
        <p:blipFill rotWithShape="1">
          <a:blip r:embed="rId4">
            <a:extLst>
              <a:ext uri="{28A0092B-C50C-407E-A947-70E740481C1C}">
                <a14:useLocalDpi xmlns:a14="http://schemas.microsoft.com/office/drawing/2010/main" val="0"/>
              </a:ext>
            </a:extLst>
          </a:blip>
          <a:srcRect l="26508" t="5325" r="38919" b="5325"/>
          <a:stretch/>
        </p:blipFill>
        <p:spPr>
          <a:xfrm>
            <a:off x="1410333" y="1716639"/>
            <a:ext cx="2442190" cy="3615221"/>
          </a:xfrm>
          <a:prstGeom prst="rect">
            <a:avLst/>
          </a:prstGeom>
        </p:spPr>
      </p:pic>
      <p:pic>
        <p:nvPicPr>
          <p:cNvPr id="9" name="Picture 8">
            <a:extLst>
              <a:ext uri="{FF2B5EF4-FFF2-40B4-BE49-F238E27FC236}">
                <a16:creationId xmlns:a16="http://schemas.microsoft.com/office/drawing/2014/main" id="{4562D708-B394-B73B-B4DF-B2D5D587D0B5}"/>
              </a:ext>
            </a:extLst>
          </p:cNvPr>
          <p:cNvPicPr>
            <a:picLocks noChangeAspect="1"/>
          </p:cNvPicPr>
          <p:nvPr/>
        </p:nvPicPr>
        <p:blipFill rotWithShape="1">
          <a:blip r:embed="rId5">
            <a:extLst>
              <a:ext uri="{28A0092B-C50C-407E-A947-70E740481C1C}">
                <a14:useLocalDpi xmlns:a14="http://schemas.microsoft.com/office/drawing/2010/main" val="0"/>
              </a:ext>
            </a:extLst>
          </a:blip>
          <a:srcRect l="27013" t="6207" r="38414" b="6333"/>
          <a:stretch/>
        </p:blipFill>
        <p:spPr>
          <a:xfrm>
            <a:off x="4878988" y="1754884"/>
            <a:ext cx="2442190" cy="3538729"/>
          </a:xfrm>
          <a:prstGeom prst="rect">
            <a:avLst/>
          </a:prstGeom>
        </p:spPr>
      </p:pic>
      <p:sp>
        <p:nvSpPr>
          <p:cNvPr id="10" name="Rectangle: Rounded Corners 9">
            <a:extLst>
              <a:ext uri="{FF2B5EF4-FFF2-40B4-BE49-F238E27FC236}">
                <a16:creationId xmlns:a16="http://schemas.microsoft.com/office/drawing/2014/main" id="{ECF22A0E-522A-4C19-E012-79B566725C0E}"/>
              </a:ext>
            </a:extLst>
          </p:cNvPr>
          <p:cNvSpPr/>
          <p:nvPr/>
        </p:nvSpPr>
        <p:spPr>
          <a:xfrm>
            <a:off x="1974637" y="1090068"/>
            <a:ext cx="1316989" cy="488032"/>
          </a:xfrm>
          <a:prstGeom prst="roundRect">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latin typeface="Century Gothic"/>
              </a:rPr>
              <a:t>Landsat 8</a:t>
            </a:r>
          </a:p>
        </p:txBody>
      </p:sp>
      <p:sp>
        <p:nvSpPr>
          <p:cNvPr id="11" name="Rectangle: Rounded Corners 10">
            <a:extLst>
              <a:ext uri="{FF2B5EF4-FFF2-40B4-BE49-F238E27FC236}">
                <a16:creationId xmlns:a16="http://schemas.microsoft.com/office/drawing/2014/main" id="{351C3403-F5F8-5848-2D53-6D5460B0217F}"/>
              </a:ext>
            </a:extLst>
          </p:cNvPr>
          <p:cNvSpPr/>
          <p:nvPr/>
        </p:nvSpPr>
        <p:spPr>
          <a:xfrm>
            <a:off x="5433792" y="1093209"/>
            <a:ext cx="1323797" cy="487413"/>
          </a:xfrm>
          <a:prstGeom prst="roundRect">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latin typeface="Century Gothic"/>
              </a:rPr>
              <a:t>Sentinel 2</a:t>
            </a:r>
          </a:p>
        </p:txBody>
      </p:sp>
      <p:sp>
        <p:nvSpPr>
          <p:cNvPr id="12" name="Rectangle: Rounded Corners 11">
            <a:extLst>
              <a:ext uri="{FF2B5EF4-FFF2-40B4-BE49-F238E27FC236}">
                <a16:creationId xmlns:a16="http://schemas.microsoft.com/office/drawing/2014/main" id="{734115A5-42E1-439A-0360-24E37981D8C8}"/>
              </a:ext>
            </a:extLst>
          </p:cNvPr>
          <p:cNvSpPr/>
          <p:nvPr/>
        </p:nvSpPr>
        <p:spPr>
          <a:xfrm>
            <a:off x="8712225" y="1090068"/>
            <a:ext cx="1636841" cy="488032"/>
          </a:xfrm>
          <a:prstGeom prst="roundRect">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err="1">
                <a:solidFill>
                  <a:schemeClr val="tx1"/>
                </a:solidFill>
                <a:latin typeface="Century Gothic"/>
              </a:rPr>
              <a:t>PlanetScope</a:t>
            </a:r>
          </a:p>
        </p:txBody>
      </p:sp>
      <p:sp>
        <p:nvSpPr>
          <p:cNvPr id="13" name="Rectangle: Rounded Corners 12">
            <a:extLst>
              <a:ext uri="{FF2B5EF4-FFF2-40B4-BE49-F238E27FC236}">
                <a16:creationId xmlns:a16="http://schemas.microsoft.com/office/drawing/2014/main" id="{CEC34EA1-7674-CBD9-6D58-F3F5DCC0AC4B}"/>
              </a:ext>
            </a:extLst>
          </p:cNvPr>
          <p:cNvSpPr/>
          <p:nvPr/>
        </p:nvSpPr>
        <p:spPr>
          <a:xfrm>
            <a:off x="1544535" y="5270493"/>
            <a:ext cx="2167043" cy="1011573"/>
          </a:xfrm>
          <a:prstGeom prst="roundRect">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latin typeface="Century Gothic"/>
              </a:rPr>
              <a:t>Overall Accuracy:</a:t>
            </a:r>
          </a:p>
          <a:p>
            <a:pPr algn="ctr"/>
            <a:r>
              <a:rPr lang="en-US" b="1">
                <a:solidFill>
                  <a:schemeClr val="tx1"/>
                </a:solidFill>
                <a:latin typeface="Century Gothic"/>
              </a:rPr>
              <a:t>91.00%</a:t>
            </a:r>
          </a:p>
        </p:txBody>
      </p:sp>
      <p:grpSp>
        <p:nvGrpSpPr>
          <p:cNvPr id="36" name="Group 35">
            <a:extLst>
              <a:ext uri="{FF2B5EF4-FFF2-40B4-BE49-F238E27FC236}">
                <a16:creationId xmlns:a16="http://schemas.microsoft.com/office/drawing/2014/main" id="{B294B042-3BC8-DE73-0899-5C7EAA84FC64}"/>
              </a:ext>
            </a:extLst>
          </p:cNvPr>
          <p:cNvGrpSpPr/>
          <p:nvPr/>
        </p:nvGrpSpPr>
        <p:grpSpPr>
          <a:xfrm>
            <a:off x="11201434" y="1930637"/>
            <a:ext cx="834270" cy="392772"/>
            <a:chOff x="11096001" y="3428998"/>
            <a:chExt cx="834270" cy="392772"/>
          </a:xfrm>
        </p:grpSpPr>
        <p:cxnSp>
          <p:nvCxnSpPr>
            <p:cNvPr id="17" name="Straight Connector 16">
              <a:extLst>
                <a:ext uri="{FF2B5EF4-FFF2-40B4-BE49-F238E27FC236}">
                  <a16:creationId xmlns:a16="http://schemas.microsoft.com/office/drawing/2014/main" id="{29065007-3281-FE76-33CC-8852210696E0}"/>
                </a:ext>
              </a:extLst>
            </p:cNvPr>
            <p:cNvCxnSpPr>
              <a:cxnSpLocks/>
            </p:cNvCxnSpPr>
            <p:nvPr/>
          </p:nvCxnSpPr>
          <p:spPr>
            <a:xfrm rot="16200000">
              <a:off x="11493765" y="3299869"/>
              <a:ext cx="0" cy="7955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376CD93-2E5B-0B44-A642-955A83466F09}"/>
                </a:ext>
              </a:extLst>
            </p:cNvPr>
            <p:cNvCxnSpPr>
              <a:cxnSpLocks/>
            </p:cNvCxnSpPr>
            <p:nvPr/>
          </p:nvCxnSpPr>
          <p:spPr>
            <a:xfrm rot="5400000">
              <a:off x="10991226" y="3697633"/>
              <a:ext cx="24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E93ACEE-E07C-3180-47C5-D744424159CE}"/>
                </a:ext>
              </a:extLst>
            </p:cNvPr>
            <p:cNvCxnSpPr>
              <a:cxnSpLocks/>
            </p:cNvCxnSpPr>
            <p:nvPr/>
          </p:nvCxnSpPr>
          <p:spPr>
            <a:xfrm rot="5400000">
              <a:off x="11767392" y="3697633"/>
              <a:ext cx="24827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2ADF37F-AC56-8132-181C-3D0509641E41}"/>
                </a:ext>
              </a:extLst>
            </p:cNvPr>
            <p:cNvSpPr txBox="1"/>
            <p:nvPr/>
          </p:nvSpPr>
          <p:spPr>
            <a:xfrm>
              <a:off x="11146082" y="3428998"/>
              <a:ext cx="784189" cy="261610"/>
            </a:xfrm>
            <a:prstGeom prst="rect">
              <a:avLst/>
            </a:prstGeom>
            <a:noFill/>
          </p:spPr>
          <p:txBody>
            <a:bodyPr wrap="none" rtlCol="0">
              <a:spAutoFit/>
            </a:bodyPr>
            <a:lstStyle/>
            <a:p>
              <a:r>
                <a:rPr lang="en-US" sz="1100">
                  <a:latin typeface="Garamond" panose="02020404030301010803" pitchFamily="18" charset="0"/>
                </a:rPr>
                <a:t>500 meters</a:t>
              </a:r>
            </a:p>
          </p:txBody>
        </p:sp>
      </p:grpSp>
      <p:grpSp>
        <p:nvGrpSpPr>
          <p:cNvPr id="23" name="Group 22">
            <a:extLst>
              <a:ext uri="{FF2B5EF4-FFF2-40B4-BE49-F238E27FC236}">
                <a16:creationId xmlns:a16="http://schemas.microsoft.com/office/drawing/2014/main" id="{7828BD00-AD72-8BCB-8072-BAA28BE4A875}"/>
              </a:ext>
            </a:extLst>
          </p:cNvPr>
          <p:cNvGrpSpPr/>
          <p:nvPr/>
        </p:nvGrpSpPr>
        <p:grpSpPr>
          <a:xfrm>
            <a:off x="10635177" y="130765"/>
            <a:ext cx="1470684" cy="1714837"/>
            <a:chOff x="9633169" y="851439"/>
            <a:chExt cx="1972489" cy="2244520"/>
          </a:xfrm>
        </p:grpSpPr>
        <p:sp>
          <p:nvSpPr>
            <p:cNvPr id="24" name="Rectangle 23">
              <a:extLst>
                <a:ext uri="{FF2B5EF4-FFF2-40B4-BE49-F238E27FC236}">
                  <a16:creationId xmlns:a16="http://schemas.microsoft.com/office/drawing/2014/main" id="{FC676F2F-8A58-BC45-9ABB-199A526F19A2}"/>
                </a:ext>
              </a:extLst>
            </p:cNvPr>
            <p:cNvSpPr/>
            <p:nvPr/>
          </p:nvSpPr>
          <p:spPr>
            <a:xfrm>
              <a:off x="9633169" y="851439"/>
              <a:ext cx="1972489" cy="22445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6" name="Rectangle 25">
              <a:extLst>
                <a:ext uri="{FF2B5EF4-FFF2-40B4-BE49-F238E27FC236}">
                  <a16:creationId xmlns:a16="http://schemas.microsoft.com/office/drawing/2014/main" id="{3BA4A296-6DEF-1A78-8509-4C710FDBA937}"/>
                </a:ext>
              </a:extLst>
            </p:cNvPr>
            <p:cNvSpPr/>
            <p:nvPr/>
          </p:nvSpPr>
          <p:spPr>
            <a:xfrm>
              <a:off x="9830695" y="1231355"/>
              <a:ext cx="252891" cy="252891"/>
            </a:xfrm>
            <a:prstGeom prst="rect">
              <a:avLst/>
            </a:prstGeom>
            <a:solidFill>
              <a:srgbClr val="84B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7" name="Rectangle 26">
              <a:extLst>
                <a:ext uri="{FF2B5EF4-FFF2-40B4-BE49-F238E27FC236}">
                  <a16:creationId xmlns:a16="http://schemas.microsoft.com/office/drawing/2014/main" id="{8D5E3254-47B7-E3D3-484E-F665D9A1922E}"/>
                </a:ext>
              </a:extLst>
            </p:cNvPr>
            <p:cNvSpPr/>
            <p:nvPr/>
          </p:nvSpPr>
          <p:spPr>
            <a:xfrm>
              <a:off x="9830695" y="1600687"/>
              <a:ext cx="252891" cy="252891"/>
            </a:xfrm>
            <a:prstGeom prst="rect">
              <a:avLst/>
            </a:prstGeom>
            <a:solidFill>
              <a:srgbClr val="004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8" name="Rectangle 27">
              <a:extLst>
                <a:ext uri="{FF2B5EF4-FFF2-40B4-BE49-F238E27FC236}">
                  <a16:creationId xmlns:a16="http://schemas.microsoft.com/office/drawing/2014/main" id="{A454778D-FD5A-5B29-A5DB-DA5DA568F206}"/>
                </a:ext>
              </a:extLst>
            </p:cNvPr>
            <p:cNvSpPr/>
            <p:nvPr/>
          </p:nvSpPr>
          <p:spPr>
            <a:xfrm>
              <a:off x="9830693" y="1970019"/>
              <a:ext cx="252891" cy="252891"/>
            </a:xfrm>
            <a:prstGeom prst="rect">
              <a:avLst/>
            </a:prstGeom>
            <a:solidFill>
              <a:srgbClr val="339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9" name="Rectangle 28">
              <a:extLst>
                <a:ext uri="{FF2B5EF4-FFF2-40B4-BE49-F238E27FC236}">
                  <a16:creationId xmlns:a16="http://schemas.microsoft.com/office/drawing/2014/main" id="{A3173864-03C4-2E04-853D-723234AB9B8F}"/>
                </a:ext>
              </a:extLst>
            </p:cNvPr>
            <p:cNvSpPr/>
            <p:nvPr/>
          </p:nvSpPr>
          <p:spPr>
            <a:xfrm>
              <a:off x="9830692" y="2339351"/>
              <a:ext cx="252891" cy="252891"/>
            </a:xfrm>
            <a:prstGeom prst="rect">
              <a:avLst/>
            </a:prstGeom>
            <a:solidFill>
              <a:srgbClr val="B4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0" name="Rectangle 29">
              <a:extLst>
                <a:ext uri="{FF2B5EF4-FFF2-40B4-BE49-F238E27FC236}">
                  <a16:creationId xmlns:a16="http://schemas.microsoft.com/office/drawing/2014/main" id="{7E43F260-87AA-DA07-BE0B-CB23F8583E9D}"/>
                </a:ext>
              </a:extLst>
            </p:cNvPr>
            <p:cNvSpPr/>
            <p:nvPr/>
          </p:nvSpPr>
          <p:spPr>
            <a:xfrm>
              <a:off x="9830692" y="2708684"/>
              <a:ext cx="252891" cy="252891"/>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1" name="TextBox 30">
              <a:extLst>
                <a:ext uri="{FF2B5EF4-FFF2-40B4-BE49-F238E27FC236}">
                  <a16:creationId xmlns:a16="http://schemas.microsoft.com/office/drawing/2014/main" id="{FC307994-65B1-7AD4-03D2-C51F4D8B1A6F}"/>
                </a:ext>
              </a:extLst>
            </p:cNvPr>
            <p:cNvSpPr txBox="1"/>
            <p:nvPr/>
          </p:nvSpPr>
          <p:spPr>
            <a:xfrm>
              <a:off x="10106125" y="1222129"/>
              <a:ext cx="1156086" cy="261610"/>
            </a:xfrm>
            <a:prstGeom prst="rect">
              <a:avLst/>
            </a:prstGeom>
            <a:noFill/>
          </p:spPr>
          <p:txBody>
            <a:bodyPr wrap="none" rtlCol="0">
              <a:spAutoFit/>
            </a:bodyPr>
            <a:lstStyle/>
            <a:p>
              <a:r>
                <a:rPr lang="en-US" sz="1100">
                  <a:latin typeface="Century Gothic" panose="020B0502020202020204" pitchFamily="34" charset="0"/>
                </a:rPr>
                <a:t>Shallow Water</a:t>
              </a:r>
            </a:p>
          </p:txBody>
        </p:sp>
        <p:sp>
          <p:nvSpPr>
            <p:cNvPr id="32" name="TextBox 31">
              <a:extLst>
                <a:ext uri="{FF2B5EF4-FFF2-40B4-BE49-F238E27FC236}">
                  <a16:creationId xmlns:a16="http://schemas.microsoft.com/office/drawing/2014/main" id="{73F7FBC1-A05A-8F6B-61A9-71394266B9B1}"/>
                </a:ext>
              </a:extLst>
            </p:cNvPr>
            <p:cNvSpPr txBox="1"/>
            <p:nvPr/>
          </p:nvSpPr>
          <p:spPr>
            <a:xfrm>
              <a:off x="10106125" y="1578011"/>
              <a:ext cx="1018227" cy="261610"/>
            </a:xfrm>
            <a:prstGeom prst="rect">
              <a:avLst/>
            </a:prstGeom>
            <a:noFill/>
          </p:spPr>
          <p:txBody>
            <a:bodyPr wrap="none" rtlCol="0">
              <a:spAutoFit/>
            </a:bodyPr>
            <a:lstStyle/>
            <a:p>
              <a:r>
                <a:rPr lang="en-US" sz="1100">
                  <a:latin typeface="Century Gothic" panose="020B0502020202020204" pitchFamily="34" charset="0"/>
                </a:rPr>
                <a:t>Deep Water</a:t>
              </a:r>
            </a:p>
          </p:txBody>
        </p:sp>
        <p:sp>
          <p:nvSpPr>
            <p:cNvPr id="33" name="TextBox 32">
              <a:extLst>
                <a:ext uri="{FF2B5EF4-FFF2-40B4-BE49-F238E27FC236}">
                  <a16:creationId xmlns:a16="http://schemas.microsoft.com/office/drawing/2014/main" id="{EA27D007-081D-3D4E-6C4C-13C696E7EE4F}"/>
                </a:ext>
              </a:extLst>
            </p:cNvPr>
            <p:cNvSpPr txBox="1"/>
            <p:nvPr/>
          </p:nvSpPr>
          <p:spPr>
            <a:xfrm>
              <a:off x="10101399" y="1960794"/>
              <a:ext cx="962123" cy="261610"/>
            </a:xfrm>
            <a:prstGeom prst="rect">
              <a:avLst/>
            </a:prstGeom>
            <a:noFill/>
          </p:spPr>
          <p:txBody>
            <a:bodyPr wrap="none" rtlCol="0">
              <a:spAutoFit/>
            </a:bodyPr>
            <a:lstStyle/>
            <a:p>
              <a:r>
                <a:rPr lang="en-US" sz="1100">
                  <a:latin typeface="Century Gothic" panose="020B0502020202020204" pitchFamily="34" charset="0"/>
                </a:rPr>
                <a:t>Vegetation</a:t>
              </a:r>
            </a:p>
          </p:txBody>
        </p:sp>
        <p:sp>
          <p:nvSpPr>
            <p:cNvPr id="34" name="TextBox 33">
              <a:extLst>
                <a:ext uri="{FF2B5EF4-FFF2-40B4-BE49-F238E27FC236}">
                  <a16:creationId xmlns:a16="http://schemas.microsoft.com/office/drawing/2014/main" id="{F8B8F8AB-4E12-A632-49BB-935E037E0AC6}"/>
                </a:ext>
              </a:extLst>
            </p:cNvPr>
            <p:cNvSpPr txBox="1"/>
            <p:nvPr/>
          </p:nvSpPr>
          <p:spPr>
            <a:xfrm>
              <a:off x="10101399" y="2300371"/>
              <a:ext cx="598241" cy="261610"/>
            </a:xfrm>
            <a:prstGeom prst="rect">
              <a:avLst/>
            </a:prstGeom>
            <a:noFill/>
          </p:spPr>
          <p:txBody>
            <a:bodyPr wrap="none" rtlCol="0">
              <a:spAutoFit/>
            </a:bodyPr>
            <a:lstStyle/>
            <a:p>
              <a:r>
                <a:rPr lang="en-US" sz="1100">
                  <a:latin typeface="Century Gothic" panose="020B0502020202020204" pitchFamily="34" charset="0"/>
                </a:rPr>
                <a:t>Urban</a:t>
              </a:r>
            </a:p>
          </p:txBody>
        </p:sp>
        <p:sp>
          <p:nvSpPr>
            <p:cNvPr id="35" name="TextBox 34">
              <a:extLst>
                <a:ext uri="{FF2B5EF4-FFF2-40B4-BE49-F238E27FC236}">
                  <a16:creationId xmlns:a16="http://schemas.microsoft.com/office/drawing/2014/main" id="{95E8A39E-39F3-C33F-4A1C-A3EA3741E71C}"/>
                </a:ext>
              </a:extLst>
            </p:cNvPr>
            <p:cNvSpPr txBox="1"/>
            <p:nvPr/>
          </p:nvSpPr>
          <p:spPr>
            <a:xfrm>
              <a:off x="10095479" y="2689915"/>
              <a:ext cx="623889" cy="261610"/>
            </a:xfrm>
            <a:prstGeom prst="rect">
              <a:avLst/>
            </a:prstGeom>
            <a:noFill/>
          </p:spPr>
          <p:txBody>
            <a:bodyPr wrap="none" rtlCol="0">
              <a:spAutoFit/>
            </a:bodyPr>
            <a:lstStyle/>
            <a:p>
              <a:r>
                <a:rPr lang="en-US" sz="1100">
                  <a:latin typeface="Century Gothic" panose="020B0502020202020204" pitchFamily="34" charset="0"/>
                </a:rPr>
                <a:t>Barren</a:t>
              </a:r>
            </a:p>
          </p:txBody>
        </p:sp>
      </p:grpSp>
      <p:sp>
        <p:nvSpPr>
          <p:cNvPr id="41" name="TextBox 40">
            <a:extLst>
              <a:ext uri="{FF2B5EF4-FFF2-40B4-BE49-F238E27FC236}">
                <a16:creationId xmlns:a16="http://schemas.microsoft.com/office/drawing/2014/main" id="{02172033-57AF-3FE6-A796-9D5E845186BE}"/>
              </a:ext>
            </a:extLst>
          </p:cNvPr>
          <p:cNvSpPr txBox="1"/>
          <p:nvPr/>
        </p:nvSpPr>
        <p:spPr>
          <a:xfrm>
            <a:off x="10763812" y="138153"/>
            <a:ext cx="1309974" cy="307777"/>
          </a:xfrm>
          <a:prstGeom prst="rect">
            <a:avLst/>
          </a:prstGeom>
          <a:noFill/>
        </p:spPr>
        <p:txBody>
          <a:bodyPr wrap="none" rtlCol="0">
            <a:spAutoFit/>
          </a:bodyPr>
          <a:lstStyle/>
          <a:p>
            <a:r>
              <a:rPr lang="en-US" sz="1400" b="1">
                <a:latin typeface="Century Gothic" panose="020B0502020202020204" pitchFamily="34" charset="0"/>
              </a:rPr>
              <a:t>Land Classes</a:t>
            </a:r>
          </a:p>
        </p:txBody>
      </p:sp>
      <p:sp>
        <p:nvSpPr>
          <p:cNvPr id="39" name="Rectangle: Rounded Corners 38">
            <a:extLst>
              <a:ext uri="{FF2B5EF4-FFF2-40B4-BE49-F238E27FC236}">
                <a16:creationId xmlns:a16="http://schemas.microsoft.com/office/drawing/2014/main" id="{332E2BCE-8D9A-6D54-A444-5E17301B41E2}"/>
              </a:ext>
            </a:extLst>
          </p:cNvPr>
          <p:cNvSpPr/>
          <p:nvPr/>
        </p:nvSpPr>
        <p:spPr>
          <a:xfrm>
            <a:off x="5013640" y="5270493"/>
            <a:ext cx="2167043" cy="1011573"/>
          </a:xfrm>
          <a:prstGeom prst="roundRect">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latin typeface="Century Gothic"/>
              </a:rPr>
              <a:t>Overall Accuracy:</a:t>
            </a:r>
          </a:p>
          <a:p>
            <a:pPr algn="ctr"/>
            <a:r>
              <a:rPr lang="en-US" b="1">
                <a:solidFill>
                  <a:schemeClr val="tx1"/>
                </a:solidFill>
                <a:latin typeface="Century Gothic"/>
              </a:rPr>
              <a:t>93.58%</a:t>
            </a:r>
            <a:endParaRPr lang="en-US">
              <a:solidFill>
                <a:schemeClr val="tx1"/>
              </a:solidFill>
            </a:endParaRPr>
          </a:p>
        </p:txBody>
      </p:sp>
      <p:sp>
        <p:nvSpPr>
          <p:cNvPr id="43" name="Rectangle: Rounded Corners 42">
            <a:extLst>
              <a:ext uri="{FF2B5EF4-FFF2-40B4-BE49-F238E27FC236}">
                <a16:creationId xmlns:a16="http://schemas.microsoft.com/office/drawing/2014/main" id="{CF2015AB-3E29-506D-7988-57C808041F5B}"/>
              </a:ext>
            </a:extLst>
          </p:cNvPr>
          <p:cNvSpPr/>
          <p:nvPr/>
        </p:nvSpPr>
        <p:spPr>
          <a:xfrm>
            <a:off x="8442640" y="5270493"/>
            <a:ext cx="2167043" cy="1011573"/>
          </a:xfrm>
          <a:prstGeom prst="roundRect">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latin typeface="Century Gothic"/>
              </a:rPr>
              <a:t>Overall Accuracy:</a:t>
            </a:r>
          </a:p>
          <a:p>
            <a:pPr algn="ctr"/>
            <a:r>
              <a:rPr lang="en-US" b="1">
                <a:solidFill>
                  <a:schemeClr val="tx1"/>
                </a:solidFill>
                <a:latin typeface="Century Gothic"/>
              </a:rPr>
              <a:t>92.66%</a:t>
            </a:r>
            <a:endParaRPr lang="en-US">
              <a:solidFill>
                <a:schemeClr val="tx1"/>
              </a:solidFill>
            </a:endParaRPr>
          </a:p>
        </p:txBody>
      </p:sp>
      <p:grpSp>
        <p:nvGrpSpPr>
          <p:cNvPr id="14" name="Group 13">
            <a:extLst>
              <a:ext uri="{FF2B5EF4-FFF2-40B4-BE49-F238E27FC236}">
                <a16:creationId xmlns:a16="http://schemas.microsoft.com/office/drawing/2014/main" id="{246A738B-B7DC-932C-1503-10550FB71832}"/>
              </a:ext>
            </a:extLst>
          </p:cNvPr>
          <p:cNvGrpSpPr/>
          <p:nvPr/>
        </p:nvGrpSpPr>
        <p:grpSpPr>
          <a:xfrm>
            <a:off x="10762345" y="1889317"/>
            <a:ext cx="492143" cy="644059"/>
            <a:chOff x="10640425" y="1868997"/>
            <a:chExt cx="492143" cy="644059"/>
          </a:xfrm>
        </p:grpSpPr>
        <p:sp>
          <p:nvSpPr>
            <p:cNvPr id="2" name="TextBox 9">
              <a:extLst>
                <a:ext uri="{FF2B5EF4-FFF2-40B4-BE49-F238E27FC236}">
                  <a16:creationId xmlns:a16="http://schemas.microsoft.com/office/drawing/2014/main" id="{F13AAF02-5FF8-3BDE-5473-4ED30CCC67F3}"/>
                </a:ext>
              </a:extLst>
            </p:cNvPr>
            <p:cNvSpPr txBox="1"/>
            <p:nvPr/>
          </p:nvSpPr>
          <p:spPr>
            <a:xfrm>
              <a:off x="10730913" y="2205279"/>
              <a:ext cx="31116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N</a:t>
              </a:r>
              <a:endParaRPr lang="en-US" sz="1400"/>
            </a:p>
          </p:txBody>
        </p:sp>
        <p:pic>
          <p:nvPicPr>
            <p:cNvPr id="3" name="Picture 2" descr="A picture containing icon&#10;&#10;Description automatically generated">
              <a:extLst>
                <a:ext uri="{FF2B5EF4-FFF2-40B4-BE49-F238E27FC236}">
                  <a16:creationId xmlns:a16="http://schemas.microsoft.com/office/drawing/2014/main" id="{11963216-ECB4-5FC1-70F5-0351A65FC912}"/>
                </a:ext>
              </a:extLst>
            </p:cNvPr>
            <p:cNvPicPr>
              <a:picLocks noChangeAspect="1"/>
            </p:cNvPicPr>
            <p:nvPr/>
          </p:nvPicPr>
          <p:blipFill>
            <a:blip r:embed="rId6"/>
            <a:stretch>
              <a:fillRect/>
            </a:stretch>
          </p:blipFill>
          <p:spPr>
            <a:xfrm>
              <a:off x="10640425" y="1868997"/>
              <a:ext cx="492143" cy="620229"/>
            </a:xfrm>
            <a:prstGeom prst="rect">
              <a:avLst/>
            </a:prstGeom>
            <a:ln>
              <a:noFill/>
            </a:ln>
          </p:spPr>
        </p:pic>
      </p:grpSp>
      <p:sp>
        <p:nvSpPr>
          <p:cNvPr id="40" name="TextBox 39">
            <a:extLst>
              <a:ext uri="{FF2B5EF4-FFF2-40B4-BE49-F238E27FC236}">
                <a16:creationId xmlns:a16="http://schemas.microsoft.com/office/drawing/2014/main" id="{63429BF6-26CB-4785-B002-4EB0F7F80013}"/>
              </a:ext>
            </a:extLst>
          </p:cNvPr>
          <p:cNvSpPr txBox="1"/>
          <p:nvPr/>
        </p:nvSpPr>
        <p:spPr>
          <a:xfrm>
            <a:off x="228600" y="6635095"/>
            <a:ext cx="8864973" cy="461665"/>
          </a:xfrm>
          <a:prstGeom prst="rect">
            <a:avLst/>
          </a:prstGeom>
          <a:noFill/>
        </p:spPr>
        <p:txBody>
          <a:bodyPr wrap="square">
            <a:spAutoFit/>
          </a:bodyPr>
          <a:lstStyle/>
          <a:p>
            <a:r>
              <a:rPr lang="en-US" sz="1200" b="1" dirty="0">
                <a:solidFill>
                  <a:schemeClr val="bg1"/>
                </a:solidFill>
                <a:latin typeface="Century Gothic"/>
              </a:rPr>
              <a:t>Image credits: Includes copyrighted material of Planet Labs PBC. All rights reserved.</a:t>
            </a:r>
          </a:p>
          <a:p>
            <a:endParaRPr lang="en-US" sz="1200" dirty="0">
              <a:solidFill>
                <a:schemeClr val="bg1"/>
              </a:solidFill>
              <a:latin typeface="Century Gothic"/>
              <a:cs typeface="Calibri"/>
            </a:endParaRPr>
          </a:p>
        </p:txBody>
      </p:sp>
    </p:spTree>
    <p:extLst>
      <p:ext uri="{BB962C8B-B14F-4D97-AF65-F5344CB8AC3E}">
        <p14:creationId xmlns:p14="http://schemas.microsoft.com/office/powerpoint/2010/main" val="2359771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2A4A180-03F6-4B2B-B2D4-81C364C63F56}"/>
              </a:ext>
            </a:extLst>
          </p:cNvPr>
          <p:cNvSpPr txBox="1">
            <a:spLocks/>
          </p:cNvSpPr>
          <p:nvPr/>
        </p:nvSpPr>
        <p:spPr>
          <a:xfrm>
            <a:off x="1326959" y="211944"/>
            <a:ext cx="10225378" cy="6146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33973B"/>
                </a:solidFill>
                <a:latin typeface="Century Gothic"/>
                <a:ea typeface="+mj-lt"/>
                <a:cs typeface="+mj-lt"/>
              </a:rPr>
              <a:t>Results: Land Classification Time Series</a:t>
            </a:r>
            <a:endParaRPr lang="en-US">
              <a:solidFill>
                <a:srgbClr val="33973B"/>
              </a:solidFill>
              <a:cs typeface="Calibri Light"/>
            </a:endParaRPr>
          </a:p>
        </p:txBody>
      </p:sp>
      <p:sp>
        <p:nvSpPr>
          <p:cNvPr id="5" name="TextBox 4">
            <a:extLst>
              <a:ext uri="{FF2B5EF4-FFF2-40B4-BE49-F238E27FC236}">
                <a16:creationId xmlns:a16="http://schemas.microsoft.com/office/drawing/2014/main" id="{CDAA90D0-914F-408A-9CAC-931C9902A9C3}"/>
              </a:ext>
            </a:extLst>
          </p:cNvPr>
          <p:cNvSpPr txBox="1"/>
          <p:nvPr/>
        </p:nvSpPr>
        <p:spPr>
          <a:xfrm>
            <a:off x="1970841" y="1412614"/>
            <a:ext cx="1309974" cy="307777"/>
          </a:xfrm>
          <a:prstGeom prst="rect">
            <a:avLst/>
          </a:prstGeom>
          <a:noFill/>
        </p:spPr>
        <p:txBody>
          <a:bodyPr wrap="none" rtlCol="0">
            <a:spAutoFit/>
          </a:bodyPr>
          <a:lstStyle/>
          <a:p>
            <a:r>
              <a:rPr lang="en-US" sz="1400" b="1">
                <a:latin typeface="Century Gothic" panose="020B0502020202020204" pitchFamily="34" charset="0"/>
              </a:rPr>
              <a:t>Land Classes</a:t>
            </a:r>
          </a:p>
        </p:txBody>
      </p:sp>
      <p:grpSp>
        <p:nvGrpSpPr>
          <p:cNvPr id="3" name="Group 2">
            <a:extLst>
              <a:ext uri="{FF2B5EF4-FFF2-40B4-BE49-F238E27FC236}">
                <a16:creationId xmlns:a16="http://schemas.microsoft.com/office/drawing/2014/main" id="{41ACC90E-FACA-B8F6-B1E7-DF0F6119BB8B}"/>
              </a:ext>
            </a:extLst>
          </p:cNvPr>
          <p:cNvGrpSpPr/>
          <p:nvPr/>
        </p:nvGrpSpPr>
        <p:grpSpPr>
          <a:xfrm>
            <a:off x="639537" y="735525"/>
            <a:ext cx="10339610" cy="5865590"/>
            <a:chOff x="639537" y="735525"/>
            <a:chExt cx="10339610" cy="5865590"/>
          </a:xfrm>
        </p:grpSpPr>
        <p:pic>
          <p:nvPicPr>
            <p:cNvPr id="2" name="Picture 3" descr="Chart, line chart&#10;&#10;Description automatically generated">
              <a:extLst>
                <a:ext uri="{FF2B5EF4-FFF2-40B4-BE49-F238E27FC236}">
                  <a16:creationId xmlns:a16="http://schemas.microsoft.com/office/drawing/2014/main" id="{0BA24185-FF52-5468-D3EB-2742BDEE0686}"/>
                </a:ext>
              </a:extLst>
            </p:cNvPr>
            <p:cNvPicPr>
              <a:picLocks noChangeAspect="1"/>
            </p:cNvPicPr>
            <p:nvPr/>
          </p:nvPicPr>
          <p:blipFill rotWithShape="1">
            <a:blip r:embed="rId3"/>
            <a:srcRect l="3318" t="866" r="5161" b="5719"/>
            <a:stretch/>
          </p:blipFill>
          <p:spPr>
            <a:xfrm>
              <a:off x="1570567" y="949544"/>
              <a:ext cx="9339281" cy="5065688"/>
            </a:xfrm>
            <a:prstGeom prst="rect">
              <a:avLst/>
            </a:prstGeom>
          </p:spPr>
        </p:pic>
        <p:sp>
          <p:nvSpPr>
            <p:cNvPr id="6" name="TextBox 5">
              <a:extLst>
                <a:ext uri="{FF2B5EF4-FFF2-40B4-BE49-F238E27FC236}">
                  <a16:creationId xmlns:a16="http://schemas.microsoft.com/office/drawing/2014/main" id="{EB7EDF9C-147C-F984-C368-4CCEA80E4F12}"/>
                </a:ext>
              </a:extLst>
            </p:cNvPr>
            <p:cNvSpPr txBox="1"/>
            <p:nvPr/>
          </p:nvSpPr>
          <p:spPr>
            <a:xfrm>
              <a:off x="1032447" y="735525"/>
              <a:ext cx="582894" cy="5431615"/>
            </a:xfrm>
            <a:prstGeom prst="rect">
              <a:avLst/>
            </a:prstGeom>
            <a:noFill/>
          </p:spPr>
          <p:txBody>
            <a:bodyPr wrap="square" lIns="91440" tIns="45720" rIns="91440" bIns="45720" rtlCol="0" anchor="ctr">
              <a:spAutoFit/>
            </a:bodyPr>
            <a:lstStyle/>
            <a:p>
              <a:pPr algn="ctr">
                <a:lnSpc>
                  <a:spcPct val="200000"/>
                </a:lnSpc>
              </a:pPr>
              <a:r>
                <a:rPr lang="en-US" sz="1600">
                  <a:latin typeface="Century Gothic"/>
                </a:rPr>
                <a:t>2</a:t>
              </a:r>
              <a:endParaRPr lang="en-US" sz="2000">
                <a:cs typeface="Calibri" panose="020F0502020204030204"/>
              </a:endParaRPr>
            </a:p>
            <a:p>
              <a:pPr algn="ctr">
                <a:lnSpc>
                  <a:spcPct val="200000"/>
                </a:lnSpc>
              </a:pPr>
              <a:r>
                <a:rPr lang="en-US" sz="1600">
                  <a:latin typeface="Century Gothic"/>
                </a:rPr>
                <a:t>1.8</a:t>
              </a:r>
            </a:p>
            <a:p>
              <a:pPr algn="ctr">
                <a:lnSpc>
                  <a:spcPct val="200000"/>
                </a:lnSpc>
              </a:pPr>
              <a:r>
                <a:rPr lang="en-US" sz="1600">
                  <a:latin typeface="Century Gothic"/>
                </a:rPr>
                <a:t>1.6</a:t>
              </a:r>
              <a:endParaRPr lang="en-US" sz="4000">
                <a:latin typeface="Century Gothic"/>
              </a:endParaRPr>
            </a:p>
            <a:p>
              <a:pPr algn="ctr">
                <a:lnSpc>
                  <a:spcPct val="200000"/>
                </a:lnSpc>
              </a:pPr>
              <a:r>
                <a:rPr lang="en-US" sz="1600">
                  <a:latin typeface="Century Gothic"/>
                </a:rPr>
                <a:t>1.4</a:t>
              </a:r>
            </a:p>
            <a:p>
              <a:pPr algn="ctr">
                <a:lnSpc>
                  <a:spcPct val="200000"/>
                </a:lnSpc>
              </a:pPr>
              <a:r>
                <a:rPr lang="en-US" sz="1600">
                  <a:latin typeface="Century Gothic"/>
                </a:rPr>
                <a:t>1.2</a:t>
              </a:r>
            </a:p>
            <a:p>
              <a:pPr algn="ctr">
                <a:lnSpc>
                  <a:spcPct val="200000"/>
                </a:lnSpc>
              </a:pPr>
              <a:r>
                <a:rPr lang="en-US" sz="1600">
                  <a:latin typeface="Century Gothic"/>
                </a:rPr>
                <a:t>1.0</a:t>
              </a:r>
            </a:p>
            <a:p>
              <a:pPr algn="ctr">
                <a:lnSpc>
                  <a:spcPct val="200000"/>
                </a:lnSpc>
              </a:pPr>
              <a:r>
                <a:rPr lang="en-US" sz="1600">
                  <a:latin typeface="Century Gothic"/>
                </a:rPr>
                <a:t>0.8</a:t>
              </a:r>
            </a:p>
            <a:p>
              <a:pPr algn="ctr">
                <a:lnSpc>
                  <a:spcPct val="200000"/>
                </a:lnSpc>
              </a:pPr>
              <a:r>
                <a:rPr lang="en-US" sz="1600">
                  <a:latin typeface="Century Gothic"/>
                </a:rPr>
                <a:t>0.6</a:t>
              </a:r>
            </a:p>
            <a:p>
              <a:pPr algn="ctr">
                <a:lnSpc>
                  <a:spcPct val="200000"/>
                </a:lnSpc>
              </a:pPr>
              <a:r>
                <a:rPr lang="en-US" sz="1600">
                  <a:latin typeface="Century Gothic"/>
                </a:rPr>
                <a:t>0.4</a:t>
              </a:r>
            </a:p>
            <a:p>
              <a:pPr algn="ctr">
                <a:lnSpc>
                  <a:spcPct val="200000"/>
                </a:lnSpc>
              </a:pPr>
              <a:r>
                <a:rPr lang="en-US" sz="1600">
                  <a:latin typeface="Century Gothic"/>
                </a:rPr>
                <a:t>0.2</a:t>
              </a:r>
            </a:p>
            <a:p>
              <a:pPr algn="ctr">
                <a:lnSpc>
                  <a:spcPct val="200000"/>
                </a:lnSpc>
              </a:pPr>
              <a:r>
                <a:rPr lang="en-US" sz="1600">
                  <a:latin typeface="Century Gothic"/>
                </a:rPr>
                <a:t>0.0</a:t>
              </a:r>
            </a:p>
          </p:txBody>
        </p:sp>
        <p:sp>
          <p:nvSpPr>
            <p:cNvPr id="4" name="TextBox 3">
              <a:extLst>
                <a:ext uri="{FF2B5EF4-FFF2-40B4-BE49-F238E27FC236}">
                  <a16:creationId xmlns:a16="http://schemas.microsoft.com/office/drawing/2014/main" id="{80A3345E-1721-B713-57A2-820CA13A7D11}"/>
                </a:ext>
              </a:extLst>
            </p:cNvPr>
            <p:cNvSpPr txBox="1"/>
            <p:nvPr/>
          </p:nvSpPr>
          <p:spPr>
            <a:xfrm>
              <a:off x="6095512" y="6324116"/>
              <a:ext cx="553268" cy="276999"/>
            </a:xfrm>
            <a:prstGeom prst="rect">
              <a:avLst/>
            </a:prstGeom>
            <a:noFill/>
          </p:spPr>
          <p:txBody>
            <a:bodyPr wrap="square" rtlCol="0">
              <a:spAutoFit/>
            </a:bodyPr>
            <a:lstStyle/>
            <a:p>
              <a:r>
                <a:rPr lang="en-US" sz="1200" b="1">
                  <a:latin typeface="Century Gothic" panose="020B0502020202020204" pitchFamily="34" charset="0"/>
                </a:rPr>
                <a:t>Year</a:t>
              </a:r>
            </a:p>
          </p:txBody>
        </p:sp>
        <p:grpSp>
          <p:nvGrpSpPr>
            <p:cNvPr id="22" name="Group 21">
              <a:extLst>
                <a:ext uri="{FF2B5EF4-FFF2-40B4-BE49-F238E27FC236}">
                  <a16:creationId xmlns:a16="http://schemas.microsoft.com/office/drawing/2014/main" id="{9061E8C7-60D7-318D-E7AA-EB06AD22F1F7}"/>
                </a:ext>
              </a:extLst>
            </p:cNvPr>
            <p:cNvGrpSpPr/>
            <p:nvPr/>
          </p:nvGrpSpPr>
          <p:grpSpPr>
            <a:xfrm>
              <a:off x="1830670" y="1406418"/>
              <a:ext cx="1470684" cy="1714837"/>
              <a:chOff x="9633169" y="851439"/>
              <a:chExt cx="1972489" cy="2244520"/>
            </a:xfrm>
          </p:grpSpPr>
          <p:sp>
            <p:nvSpPr>
              <p:cNvPr id="7" name="Rectangle 6">
                <a:extLst>
                  <a:ext uri="{FF2B5EF4-FFF2-40B4-BE49-F238E27FC236}">
                    <a16:creationId xmlns:a16="http://schemas.microsoft.com/office/drawing/2014/main" id="{FC5F57A8-89C8-7215-BA77-E28A28A518DE}"/>
                  </a:ext>
                </a:extLst>
              </p:cNvPr>
              <p:cNvSpPr/>
              <p:nvPr/>
            </p:nvSpPr>
            <p:spPr>
              <a:xfrm>
                <a:off x="9633169" y="851439"/>
                <a:ext cx="1972489" cy="22445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Rectangle 10">
                <a:extLst>
                  <a:ext uri="{FF2B5EF4-FFF2-40B4-BE49-F238E27FC236}">
                    <a16:creationId xmlns:a16="http://schemas.microsoft.com/office/drawing/2014/main" id="{49A27D23-16AC-6CCF-EB9B-443C43E2BDC2}"/>
                  </a:ext>
                </a:extLst>
              </p:cNvPr>
              <p:cNvSpPr/>
              <p:nvPr/>
            </p:nvSpPr>
            <p:spPr>
              <a:xfrm>
                <a:off x="9830695" y="1231355"/>
                <a:ext cx="252891" cy="252891"/>
              </a:xfrm>
              <a:prstGeom prst="rect">
                <a:avLst/>
              </a:prstGeom>
              <a:solidFill>
                <a:srgbClr val="84B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2" name="Rectangle 11">
                <a:extLst>
                  <a:ext uri="{FF2B5EF4-FFF2-40B4-BE49-F238E27FC236}">
                    <a16:creationId xmlns:a16="http://schemas.microsoft.com/office/drawing/2014/main" id="{3B876893-85A3-E555-0EA6-E55E603E55AD}"/>
                  </a:ext>
                </a:extLst>
              </p:cNvPr>
              <p:cNvSpPr/>
              <p:nvPr/>
            </p:nvSpPr>
            <p:spPr>
              <a:xfrm>
                <a:off x="9830695" y="1600687"/>
                <a:ext cx="252891" cy="252891"/>
              </a:xfrm>
              <a:prstGeom prst="rect">
                <a:avLst/>
              </a:prstGeom>
              <a:solidFill>
                <a:srgbClr val="004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3" name="Rectangle 12">
                <a:extLst>
                  <a:ext uri="{FF2B5EF4-FFF2-40B4-BE49-F238E27FC236}">
                    <a16:creationId xmlns:a16="http://schemas.microsoft.com/office/drawing/2014/main" id="{912548C7-27EC-2AC3-243D-4ACD142FA5D5}"/>
                  </a:ext>
                </a:extLst>
              </p:cNvPr>
              <p:cNvSpPr/>
              <p:nvPr/>
            </p:nvSpPr>
            <p:spPr>
              <a:xfrm>
                <a:off x="9830693" y="1970019"/>
                <a:ext cx="252891" cy="252891"/>
              </a:xfrm>
              <a:prstGeom prst="rect">
                <a:avLst/>
              </a:prstGeom>
              <a:solidFill>
                <a:srgbClr val="339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 name="Rectangle 13">
                <a:extLst>
                  <a:ext uri="{FF2B5EF4-FFF2-40B4-BE49-F238E27FC236}">
                    <a16:creationId xmlns:a16="http://schemas.microsoft.com/office/drawing/2014/main" id="{F91ECDA1-81BB-A3FF-429E-663B1EA6AF24}"/>
                  </a:ext>
                </a:extLst>
              </p:cNvPr>
              <p:cNvSpPr/>
              <p:nvPr/>
            </p:nvSpPr>
            <p:spPr>
              <a:xfrm>
                <a:off x="9830692" y="2339351"/>
                <a:ext cx="252891" cy="252891"/>
              </a:xfrm>
              <a:prstGeom prst="rect">
                <a:avLst/>
              </a:prstGeom>
              <a:solidFill>
                <a:srgbClr val="B4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5" name="Rectangle 14">
                <a:extLst>
                  <a:ext uri="{FF2B5EF4-FFF2-40B4-BE49-F238E27FC236}">
                    <a16:creationId xmlns:a16="http://schemas.microsoft.com/office/drawing/2014/main" id="{E7ED7A8A-B90A-3D76-EBC0-2091CA0B5588}"/>
                  </a:ext>
                </a:extLst>
              </p:cNvPr>
              <p:cNvSpPr/>
              <p:nvPr/>
            </p:nvSpPr>
            <p:spPr>
              <a:xfrm>
                <a:off x="9830692" y="2708684"/>
                <a:ext cx="252891" cy="252891"/>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6" name="TextBox 15">
                <a:extLst>
                  <a:ext uri="{FF2B5EF4-FFF2-40B4-BE49-F238E27FC236}">
                    <a16:creationId xmlns:a16="http://schemas.microsoft.com/office/drawing/2014/main" id="{859C407C-DAD1-AAFA-5FD2-CD6207308E40}"/>
                  </a:ext>
                </a:extLst>
              </p:cNvPr>
              <p:cNvSpPr txBox="1"/>
              <p:nvPr/>
            </p:nvSpPr>
            <p:spPr>
              <a:xfrm>
                <a:off x="10106125" y="1222129"/>
                <a:ext cx="1156086" cy="261610"/>
              </a:xfrm>
              <a:prstGeom prst="rect">
                <a:avLst/>
              </a:prstGeom>
              <a:noFill/>
            </p:spPr>
            <p:txBody>
              <a:bodyPr wrap="none" rtlCol="0">
                <a:spAutoFit/>
              </a:bodyPr>
              <a:lstStyle/>
              <a:p>
                <a:r>
                  <a:rPr lang="en-US" sz="1100">
                    <a:latin typeface="Century Gothic" panose="020B0502020202020204" pitchFamily="34" charset="0"/>
                  </a:rPr>
                  <a:t>Shallow Water</a:t>
                </a:r>
              </a:p>
            </p:txBody>
          </p:sp>
          <p:sp>
            <p:nvSpPr>
              <p:cNvPr id="17" name="TextBox 16">
                <a:extLst>
                  <a:ext uri="{FF2B5EF4-FFF2-40B4-BE49-F238E27FC236}">
                    <a16:creationId xmlns:a16="http://schemas.microsoft.com/office/drawing/2014/main" id="{CC7E9D17-A1C1-CCE4-B1A8-95318B201375}"/>
                  </a:ext>
                </a:extLst>
              </p:cNvPr>
              <p:cNvSpPr txBox="1"/>
              <p:nvPr/>
            </p:nvSpPr>
            <p:spPr>
              <a:xfrm>
                <a:off x="10106125" y="1578011"/>
                <a:ext cx="1018227" cy="261610"/>
              </a:xfrm>
              <a:prstGeom prst="rect">
                <a:avLst/>
              </a:prstGeom>
              <a:noFill/>
            </p:spPr>
            <p:txBody>
              <a:bodyPr wrap="none" rtlCol="0">
                <a:spAutoFit/>
              </a:bodyPr>
              <a:lstStyle/>
              <a:p>
                <a:r>
                  <a:rPr lang="en-US" sz="1100">
                    <a:latin typeface="Century Gothic" panose="020B0502020202020204" pitchFamily="34" charset="0"/>
                  </a:rPr>
                  <a:t>Deep Water</a:t>
                </a:r>
              </a:p>
            </p:txBody>
          </p:sp>
          <p:sp>
            <p:nvSpPr>
              <p:cNvPr id="18" name="TextBox 17">
                <a:extLst>
                  <a:ext uri="{FF2B5EF4-FFF2-40B4-BE49-F238E27FC236}">
                    <a16:creationId xmlns:a16="http://schemas.microsoft.com/office/drawing/2014/main" id="{5AD2BD43-DA42-9C4A-5053-B1DB4B8DD1E2}"/>
                  </a:ext>
                </a:extLst>
              </p:cNvPr>
              <p:cNvSpPr txBox="1"/>
              <p:nvPr/>
            </p:nvSpPr>
            <p:spPr>
              <a:xfrm>
                <a:off x="10101399" y="1960794"/>
                <a:ext cx="962123" cy="261610"/>
              </a:xfrm>
              <a:prstGeom prst="rect">
                <a:avLst/>
              </a:prstGeom>
              <a:noFill/>
            </p:spPr>
            <p:txBody>
              <a:bodyPr wrap="none" rtlCol="0">
                <a:spAutoFit/>
              </a:bodyPr>
              <a:lstStyle/>
              <a:p>
                <a:r>
                  <a:rPr lang="en-US" sz="1100">
                    <a:latin typeface="Century Gothic" panose="020B0502020202020204" pitchFamily="34" charset="0"/>
                  </a:rPr>
                  <a:t>Vegetation</a:t>
                </a:r>
              </a:p>
            </p:txBody>
          </p:sp>
          <p:sp>
            <p:nvSpPr>
              <p:cNvPr id="20" name="TextBox 19">
                <a:extLst>
                  <a:ext uri="{FF2B5EF4-FFF2-40B4-BE49-F238E27FC236}">
                    <a16:creationId xmlns:a16="http://schemas.microsoft.com/office/drawing/2014/main" id="{5813A38B-0BD6-8551-934D-A34983AA9FAD}"/>
                  </a:ext>
                </a:extLst>
              </p:cNvPr>
              <p:cNvSpPr txBox="1"/>
              <p:nvPr/>
            </p:nvSpPr>
            <p:spPr>
              <a:xfrm>
                <a:off x="10101399" y="2300371"/>
                <a:ext cx="598241" cy="261610"/>
              </a:xfrm>
              <a:prstGeom prst="rect">
                <a:avLst/>
              </a:prstGeom>
              <a:noFill/>
            </p:spPr>
            <p:txBody>
              <a:bodyPr wrap="none" rtlCol="0">
                <a:spAutoFit/>
              </a:bodyPr>
              <a:lstStyle/>
              <a:p>
                <a:r>
                  <a:rPr lang="en-US" sz="1100">
                    <a:latin typeface="Century Gothic" panose="020B0502020202020204" pitchFamily="34" charset="0"/>
                  </a:rPr>
                  <a:t>Urban</a:t>
                </a:r>
              </a:p>
            </p:txBody>
          </p:sp>
          <p:sp>
            <p:nvSpPr>
              <p:cNvPr id="21" name="TextBox 20">
                <a:extLst>
                  <a:ext uri="{FF2B5EF4-FFF2-40B4-BE49-F238E27FC236}">
                    <a16:creationId xmlns:a16="http://schemas.microsoft.com/office/drawing/2014/main" id="{D00F6921-1611-6B08-789C-616940BC8688}"/>
                  </a:ext>
                </a:extLst>
              </p:cNvPr>
              <p:cNvSpPr txBox="1"/>
              <p:nvPr/>
            </p:nvSpPr>
            <p:spPr>
              <a:xfrm>
                <a:off x="10095479" y="2689915"/>
                <a:ext cx="623889" cy="261610"/>
              </a:xfrm>
              <a:prstGeom prst="rect">
                <a:avLst/>
              </a:prstGeom>
              <a:noFill/>
            </p:spPr>
            <p:txBody>
              <a:bodyPr wrap="none" rtlCol="0">
                <a:spAutoFit/>
              </a:bodyPr>
              <a:lstStyle/>
              <a:p>
                <a:r>
                  <a:rPr lang="en-US" sz="1100">
                    <a:latin typeface="Century Gothic" panose="020B0502020202020204" pitchFamily="34" charset="0"/>
                  </a:rPr>
                  <a:t>Barren</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60F4BFC-8698-5E84-9C4B-7A50EBE99815}"/>
                    </a:ext>
                  </a:extLst>
                </p:cNvPr>
                <p:cNvSpPr txBox="1"/>
                <p:nvPr/>
              </p:nvSpPr>
              <p:spPr>
                <a:xfrm rot="16200000">
                  <a:off x="-480167" y="3359657"/>
                  <a:ext cx="2646507" cy="407099"/>
                </a:xfrm>
                <a:prstGeom prst="rect">
                  <a:avLst/>
                </a:prstGeom>
                <a:noFill/>
              </p:spPr>
              <p:txBody>
                <a:bodyPr wrap="square" rtlCol="0">
                  <a:spAutoFit/>
                </a:bodyPr>
                <a:lstStyle/>
                <a:p>
                  <a:r>
                    <a:rPr lang="en-US" sz="2000" b="1">
                      <a:latin typeface="Century Gothic" panose="020B0502020202020204" pitchFamily="34" charset="0"/>
                    </a:rPr>
                    <a:t>Surface Area (</a:t>
                  </a:r>
                  <a14:m>
                    <m:oMath xmlns:m="http://schemas.openxmlformats.org/officeDocument/2006/math">
                      <m:sSup>
                        <m:sSupPr>
                          <m:ctrlPr>
                            <a:rPr lang="en-US" sz="2000" b="1" i="1" smtClean="0">
                              <a:latin typeface="Cambria Math" panose="02040503050406030204" pitchFamily="18" charset="0"/>
                            </a:rPr>
                          </m:ctrlPr>
                        </m:sSupPr>
                        <m:e>
                          <m:r>
                            <m:rPr>
                              <m:nor/>
                            </m:rPr>
                            <a:rPr lang="en-US" sz="2000" b="1" i="0" smtClean="0">
                              <a:latin typeface="Century Gothic" panose="020B0502020202020204" pitchFamily="34" charset="0"/>
                            </a:rPr>
                            <m:t>km</m:t>
                          </m:r>
                        </m:e>
                        <m:sup>
                          <m:r>
                            <a:rPr lang="en-US" sz="2000" b="1" i="1" smtClean="0">
                              <a:latin typeface="Cambria Math" panose="02040503050406030204" pitchFamily="18" charset="0"/>
                            </a:rPr>
                            <m:t>𝟐</m:t>
                          </m:r>
                        </m:sup>
                      </m:sSup>
                    </m:oMath>
                  </a14:m>
                  <a:r>
                    <a:rPr lang="en-US" sz="2000" b="1" i="1">
                      <a:latin typeface="Century Gothic" panose="020B0502020202020204" pitchFamily="34" charset="0"/>
                    </a:rPr>
                    <a:t>)</a:t>
                  </a:r>
                </a:p>
              </p:txBody>
            </p:sp>
          </mc:Choice>
          <mc:Fallback xmlns="">
            <p:sp>
              <p:nvSpPr>
                <p:cNvPr id="9" name="TextBox 8">
                  <a:extLst>
                    <a:ext uri="{FF2B5EF4-FFF2-40B4-BE49-F238E27FC236}">
                      <a16:creationId xmlns:a16="http://schemas.microsoft.com/office/drawing/2014/main" id="{C60F4BFC-8698-5E84-9C4B-7A50EBE99815}"/>
                    </a:ext>
                  </a:extLst>
                </p:cNvPr>
                <p:cNvSpPr txBox="1">
                  <a:spLocks noRot="1" noChangeAspect="1" noMove="1" noResize="1" noEditPoints="1" noAdjustHandles="1" noChangeArrowheads="1" noChangeShapeType="1" noTextEdit="1"/>
                </p:cNvSpPr>
                <p:nvPr/>
              </p:nvSpPr>
              <p:spPr>
                <a:xfrm rot="16200000">
                  <a:off x="-480167" y="3359657"/>
                  <a:ext cx="2646507" cy="407099"/>
                </a:xfrm>
                <a:prstGeom prst="rect">
                  <a:avLst/>
                </a:prstGeom>
                <a:blipFill>
                  <a:blip r:embed="rId4"/>
                  <a:stretch>
                    <a:fillRect l="-5970" r="-26866" b="-2299"/>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D81F0D44-C653-ACFA-F7B2-2CB5F6440293}"/>
                </a:ext>
              </a:extLst>
            </p:cNvPr>
            <p:cNvSpPr txBox="1"/>
            <p:nvPr/>
          </p:nvSpPr>
          <p:spPr>
            <a:xfrm>
              <a:off x="1516473" y="6015092"/>
              <a:ext cx="5866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highlight>
                    <a:srgbClr val="FFFF00"/>
                  </a:highlight>
                  <a:latin typeface="Century Gothic"/>
                </a:rPr>
                <a:t>2000</a:t>
              </a:r>
            </a:p>
          </p:txBody>
        </p:sp>
        <p:sp>
          <p:nvSpPr>
            <p:cNvPr id="41" name="TextBox 40">
              <a:extLst>
                <a:ext uri="{FF2B5EF4-FFF2-40B4-BE49-F238E27FC236}">
                  <a16:creationId xmlns:a16="http://schemas.microsoft.com/office/drawing/2014/main" id="{6A463506-7AEF-8D7E-7ED3-8B468CDA6A99}"/>
                </a:ext>
              </a:extLst>
            </p:cNvPr>
            <p:cNvSpPr txBox="1"/>
            <p:nvPr/>
          </p:nvSpPr>
          <p:spPr>
            <a:xfrm>
              <a:off x="2337088" y="6015091"/>
              <a:ext cx="5866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2002</a:t>
              </a:r>
            </a:p>
          </p:txBody>
        </p:sp>
        <p:sp>
          <p:nvSpPr>
            <p:cNvPr id="42" name="TextBox 41">
              <a:extLst>
                <a:ext uri="{FF2B5EF4-FFF2-40B4-BE49-F238E27FC236}">
                  <a16:creationId xmlns:a16="http://schemas.microsoft.com/office/drawing/2014/main" id="{8E1193BD-57AF-BAFE-E7B6-385A9F72ECA5}"/>
                </a:ext>
              </a:extLst>
            </p:cNvPr>
            <p:cNvSpPr txBox="1"/>
            <p:nvPr/>
          </p:nvSpPr>
          <p:spPr>
            <a:xfrm>
              <a:off x="3140956" y="6015091"/>
              <a:ext cx="5866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2004</a:t>
              </a:r>
            </a:p>
          </p:txBody>
        </p:sp>
        <p:sp>
          <p:nvSpPr>
            <p:cNvPr id="43" name="TextBox 42">
              <a:extLst>
                <a:ext uri="{FF2B5EF4-FFF2-40B4-BE49-F238E27FC236}">
                  <a16:creationId xmlns:a16="http://schemas.microsoft.com/office/drawing/2014/main" id="{FB94E2FE-C129-D496-5EFF-C4DEE6054AE8}"/>
                </a:ext>
              </a:extLst>
            </p:cNvPr>
            <p:cNvSpPr txBox="1"/>
            <p:nvPr/>
          </p:nvSpPr>
          <p:spPr>
            <a:xfrm>
              <a:off x="3944824" y="6015091"/>
              <a:ext cx="5866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2006</a:t>
              </a:r>
            </a:p>
          </p:txBody>
        </p:sp>
        <p:sp>
          <p:nvSpPr>
            <p:cNvPr id="44" name="TextBox 43">
              <a:extLst>
                <a:ext uri="{FF2B5EF4-FFF2-40B4-BE49-F238E27FC236}">
                  <a16:creationId xmlns:a16="http://schemas.microsoft.com/office/drawing/2014/main" id="{5A3537EB-98E9-3452-85CB-976A0A38AF3C}"/>
                </a:ext>
              </a:extLst>
            </p:cNvPr>
            <p:cNvSpPr txBox="1"/>
            <p:nvPr/>
          </p:nvSpPr>
          <p:spPr>
            <a:xfrm>
              <a:off x="4765439" y="6015090"/>
              <a:ext cx="5866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2008</a:t>
              </a:r>
            </a:p>
          </p:txBody>
        </p:sp>
        <p:sp>
          <p:nvSpPr>
            <p:cNvPr id="45" name="TextBox 44">
              <a:extLst>
                <a:ext uri="{FF2B5EF4-FFF2-40B4-BE49-F238E27FC236}">
                  <a16:creationId xmlns:a16="http://schemas.microsoft.com/office/drawing/2014/main" id="{357D821E-E52B-2A91-B0AF-69C924020705}"/>
                </a:ext>
              </a:extLst>
            </p:cNvPr>
            <p:cNvSpPr txBox="1"/>
            <p:nvPr/>
          </p:nvSpPr>
          <p:spPr>
            <a:xfrm>
              <a:off x="5569307" y="6015090"/>
              <a:ext cx="5866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2010</a:t>
              </a:r>
            </a:p>
          </p:txBody>
        </p:sp>
        <p:sp>
          <p:nvSpPr>
            <p:cNvPr id="46" name="TextBox 45">
              <a:extLst>
                <a:ext uri="{FF2B5EF4-FFF2-40B4-BE49-F238E27FC236}">
                  <a16:creationId xmlns:a16="http://schemas.microsoft.com/office/drawing/2014/main" id="{51109A85-F598-0C9D-EEDD-3F6F094252FB}"/>
                </a:ext>
              </a:extLst>
            </p:cNvPr>
            <p:cNvSpPr txBox="1"/>
            <p:nvPr/>
          </p:nvSpPr>
          <p:spPr>
            <a:xfrm>
              <a:off x="6389923" y="6015091"/>
              <a:ext cx="5866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2012</a:t>
              </a:r>
            </a:p>
          </p:txBody>
        </p:sp>
        <p:sp>
          <p:nvSpPr>
            <p:cNvPr id="47" name="TextBox 46">
              <a:extLst>
                <a:ext uri="{FF2B5EF4-FFF2-40B4-BE49-F238E27FC236}">
                  <a16:creationId xmlns:a16="http://schemas.microsoft.com/office/drawing/2014/main" id="{6A2168FF-E8E7-2B14-EE80-3741CC3A9A33}"/>
                </a:ext>
              </a:extLst>
            </p:cNvPr>
            <p:cNvSpPr txBox="1"/>
            <p:nvPr/>
          </p:nvSpPr>
          <p:spPr>
            <a:xfrm>
              <a:off x="7210538" y="6015090"/>
              <a:ext cx="5866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2014</a:t>
              </a:r>
            </a:p>
          </p:txBody>
        </p:sp>
        <p:sp>
          <p:nvSpPr>
            <p:cNvPr id="48" name="TextBox 47">
              <a:extLst>
                <a:ext uri="{FF2B5EF4-FFF2-40B4-BE49-F238E27FC236}">
                  <a16:creationId xmlns:a16="http://schemas.microsoft.com/office/drawing/2014/main" id="{FAD3281E-DDA3-1124-F365-11A3B6F8A543}"/>
                </a:ext>
              </a:extLst>
            </p:cNvPr>
            <p:cNvSpPr txBox="1"/>
            <p:nvPr/>
          </p:nvSpPr>
          <p:spPr>
            <a:xfrm>
              <a:off x="7964164" y="6015090"/>
              <a:ext cx="5866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highlight>
                    <a:srgbClr val="FFFF00"/>
                  </a:highlight>
                  <a:latin typeface="Century Gothic"/>
                </a:rPr>
                <a:t>2016</a:t>
              </a:r>
            </a:p>
          </p:txBody>
        </p:sp>
        <p:sp>
          <p:nvSpPr>
            <p:cNvPr id="49" name="TextBox 48">
              <a:extLst>
                <a:ext uri="{FF2B5EF4-FFF2-40B4-BE49-F238E27FC236}">
                  <a16:creationId xmlns:a16="http://schemas.microsoft.com/office/drawing/2014/main" id="{61F4D546-F43F-7EAB-9EEA-CBF66B86CE9F}"/>
                </a:ext>
              </a:extLst>
            </p:cNvPr>
            <p:cNvSpPr txBox="1"/>
            <p:nvPr/>
          </p:nvSpPr>
          <p:spPr>
            <a:xfrm>
              <a:off x="8768033" y="6015091"/>
              <a:ext cx="5866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2018</a:t>
              </a:r>
            </a:p>
          </p:txBody>
        </p:sp>
        <p:sp>
          <p:nvSpPr>
            <p:cNvPr id="50" name="TextBox 49">
              <a:extLst>
                <a:ext uri="{FF2B5EF4-FFF2-40B4-BE49-F238E27FC236}">
                  <a16:creationId xmlns:a16="http://schemas.microsoft.com/office/drawing/2014/main" id="{A3AF014D-CACA-215B-8F71-04A1B7ECDFB6}"/>
                </a:ext>
              </a:extLst>
            </p:cNvPr>
            <p:cNvSpPr txBox="1"/>
            <p:nvPr/>
          </p:nvSpPr>
          <p:spPr>
            <a:xfrm>
              <a:off x="9571900" y="6015090"/>
              <a:ext cx="5866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2020</a:t>
              </a:r>
            </a:p>
          </p:txBody>
        </p:sp>
        <p:sp>
          <p:nvSpPr>
            <p:cNvPr id="51" name="TextBox 50">
              <a:extLst>
                <a:ext uri="{FF2B5EF4-FFF2-40B4-BE49-F238E27FC236}">
                  <a16:creationId xmlns:a16="http://schemas.microsoft.com/office/drawing/2014/main" id="{C4266DC6-9E9F-3B36-E549-DE67B3741B43}"/>
                </a:ext>
              </a:extLst>
            </p:cNvPr>
            <p:cNvSpPr txBox="1"/>
            <p:nvPr/>
          </p:nvSpPr>
          <p:spPr>
            <a:xfrm>
              <a:off x="10392516" y="6015091"/>
              <a:ext cx="5866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highlight>
                    <a:srgbClr val="FFFF00"/>
                  </a:highlight>
                  <a:latin typeface="Century Gothic"/>
                </a:rPr>
                <a:t>2022</a:t>
              </a:r>
            </a:p>
          </p:txBody>
        </p:sp>
      </p:grpSp>
    </p:spTree>
    <p:extLst>
      <p:ext uri="{BB962C8B-B14F-4D97-AF65-F5344CB8AC3E}">
        <p14:creationId xmlns:p14="http://schemas.microsoft.com/office/powerpoint/2010/main" val="797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2A4A180-03F6-4B2B-B2D4-81C364C63F56}"/>
              </a:ext>
            </a:extLst>
          </p:cNvPr>
          <p:cNvSpPr txBox="1">
            <a:spLocks/>
          </p:cNvSpPr>
          <p:nvPr/>
        </p:nvSpPr>
        <p:spPr>
          <a:xfrm>
            <a:off x="208483" y="145598"/>
            <a:ext cx="12137916" cy="6146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629460"/>
                </a:solidFill>
                <a:latin typeface="Century Gothic"/>
                <a:ea typeface="+mj-lt"/>
                <a:cs typeface="+mj-lt"/>
              </a:rPr>
              <a:t>Results: Land Classification and Time Series </a:t>
            </a:r>
            <a:endParaRPr lang="en-US">
              <a:solidFill>
                <a:srgbClr val="629460"/>
              </a:solidFill>
            </a:endParaRPr>
          </a:p>
        </p:txBody>
      </p:sp>
      <p:sp>
        <p:nvSpPr>
          <p:cNvPr id="29" name="TextBox 28">
            <a:extLst>
              <a:ext uri="{FF2B5EF4-FFF2-40B4-BE49-F238E27FC236}">
                <a16:creationId xmlns:a16="http://schemas.microsoft.com/office/drawing/2014/main" id="{884923F5-3045-416A-5AEB-BF747754B489}"/>
              </a:ext>
            </a:extLst>
          </p:cNvPr>
          <p:cNvSpPr txBox="1"/>
          <p:nvPr/>
        </p:nvSpPr>
        <p:spPr>
          <a:xfrm>
            <a:off x="257804" y="5715517"/>
            <a:ext cx="2151520" cy="400110"/>
          </a:xfrm>
          <a:prstGeom prst="rect">
            <a:avLst/>
          </a:prstGeom>
          <a:noFill/>
        </p:spPr>
        <p:txBody>
          <a:bodyPr wrap="square" lIns="91440" tIns="45720" rIns="91440" bIns="45720" anchor="t">
            <a:spAutoFit/>
          </a:bodyPr>
          <a:lstStyle/>
          <a:p>
            <a:r>
              <a:rPr lang="en-US" sz="2000" b="1">
                <a:latin typeface="Century Gothic"/>
                <a:ea typeface="+mj-lt"/>
                <a:cs typeface="+mj-lt"/>
              </a:rPr>
              <a:t> </a:t>
            </a:r>
            <a:r>
              <a:rPr lang="en-US" sz="2000" b="1" err="1">
                <a:latin typeface="Century Gothic"/>
                <a:ea typeface="+mj-lt"/>
                <a:cs typeface="+mj-lt"/>
              </a:rPr>
              <a:t>Kulhudhuffushi</a:t>
            </a:r>
            <a:endParaRPr lang="en-US" sz="2000" b="1"/>
          </a:p>
        </p:txBody>
      </p:sp>
      <p:pic>
        <p:nvPicPr>
          <p:cNvPr id="28" name="Picture 27" descr="A picture containing map&#10;&#10;Description automatically generated">
            <a:extLst>
              <a:ext uri="{FF2B5EF4-FFF2-40B4-BE49-F238E27FC236}">
                <a16:creationId xmlns:a16="http://schemas.microsoft.com/office/drawing/2014/main" id="{D2FBD659-0211-108B-68BC-2AC03513F404}"/>
              </a:ext>
            </a:extLst>
          </p:cNvPr>
          <p:cNvPicPr>
            <a:picLocks noChangeAspect="1"/>
          </p:cNvPicPr>
          <p:nvPr/>
        </p:nvPicPr>
        <p:blipFill rotWithShape="1">
          <a:blip r:embed="rId3">
            <a:extLst>
              <a:ext uri="{28A0092B-C50C-407E-A947-70E740481C1C}">
                <a14:useLocalDpi xmlns:a14="http://schemas.microsoft.com/office/drawing/2010/main" val="0"/>
              </a:ext>
            </a:extLst>
          </a:blip>
          <a:srcRect l="27007" r="37289"/>
          <a:stretch/>
        </p:blipFill>
        <p:spPr>
          <a:xfrm>
            <a:off x="3978536" y="978811"/>
            <a:ext cx="3500233" cy="5675315"/>
          </a:xfrm>
          <a:prstGeom prst="rect">
            <a:avLst/>
          </a:prstGeom>
        </p:spPr>
      </p:pic>
      <p:grpSp>
        <p:nvGrpSpPr>
          <p:cNvPr id="56" name="Group 55">
            <a:extLst>
              <a:ext uri="{FF2B5EF4-FFF2-40B4-BE49-F238E27FC236}">
                <a16:creationId xmlns:a16="http://schemas.microsoft.com/office/drawing/2014/main" id="{AF6E7BB8-EC0F-E4D0-066D-41091018DF07}"/>
              </a:ext>
            </a:extLst>
          </p:cNvPr>
          <p:cNvGrpSpPr/>
          <p:nvPr/>
        </p:nvGrpSpPr>
        <p:grpSpPr>
          <a:xfrm>
            <a:off x="8468090" y="3495278"/>
            <a:ext cx="2871022" cy="2940456"/>
            <a:chOff x="2106081" y="1189454"/>
            <a:chExt cx="2700184" cy="2814130"/>
          </a:xfrm>
        </p:grpSpPr>
        <p:sp>
          <p:nvSpPr>
            <p:cNvPr id="2" name="TextBox 1">
              <a:extLst>
                <a:ext uri="{FF2B5EF4-FFF2-40B4-BE49-F238E27FC236}">
                  <a16:creationId xmlns:a16="http://schemas.microsoft.com/office/drawing/2014/main" id="{110A0726-93D2-5FAC-46B7-D0D698406946}"/>
                </a:ext>
              </a:extLst>
            </p:cNvPr>
            <p:cNvSpPr txBox="1"/>
            <p:nvPr/>
          </p:nvSpPr>
          <p:spPr>
            <a:xfrm>
              <a:off x="3278836" y="3709576"/>
              <a:ext cx="825653" cy="294008"/>
            </a:xfrm>
            <a:prstGeom prst="rect">
              <a:avLst/>
            </a:prstGeom>
            <a:noFill/>
          </p:spPr>
          <p:txBody>
            <a:bodyPr wrap="square" lIns="91440" tIns="45720" rIns="91440" bIns="45720" rtlCol="0" anchor="ctr">
              <a:spAutoFit/>
            </a:bodyPr>
            <a:lstStyle/>
            <a:p>
              <a:pPr algn="ctr"/>
              <a:r>
                <a:rPr lang="en-US" sz="1100">
                  <a:latin typeface="Century Gothic"/>
                </a:rPr>
                <a:t>2000</a:t>
              </a:r>
              <a:endParaRPr lang="en-US" sz="1100">
                <a:latin typeface="Century Gothic" panose="020B0502020202020204" pitchFamily="34" charset="0"/>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CD70F75-0ED5-5C82-70E4-C42B68A6F1F2}"/>
                    </a:ext>
                  </a:extLst>
                </p:cNvPr>
                <p:cNvSpPr txBox="1"/>
                <p:nvPr/>
              </p:nvSpPr>
              <p:spPr>
                <a:xfrm rot="16200000">
                  <a:off x="1513178" y="2430839"/>
                  <a:ext cx="1428111" cy="242305"/>
                </a:xfrm>
                <a:prstGeom prst="rect">
                  <a:avLst/>
                </a:prstGeom>
                <a:noFill/>
              </p:spPr>
              <p:txBody>
                <a:bodyPr wrap="square" rtlCol="0">
                  <a:spAutoFit/>
                </a:bodyPr>
                <a:lstStyle/>
                <a:p>
                  <a:r>
                    <a:rPr lang="en-US" sz="1050" b="1">
                      <a:latin typeface="Century Gothic" panose="020B0502020202020204" pitchFamily="34" charset="0"/>
                    </a:rPr>
                    <a:t>Surface Area (</a:t>
                  </a:r>
                  <a14:m>
                    <m:oMath xmlns:m="http://schemas.openxmlformats.org/officeDocument/2006/math">
                      <m:sSup>
                        <m:sSupPr>
                          <m:ctrlPr>
                            <a:rPr lang="en-US" sz="1050" b="1" i="1" smtClean="0">
                              <a:latin typeface="Cambria Math" panose="02040503050406030204" pitchFamily="18" charset="0"/>
                            </a:rPr>
                          </m:ctrlPr>
                        </m:sSupPr>
                        <m:e>
                          <m:r>
                            <m:rPr>
                              <m:nor/>
                            </m:rPr>
                            <a:rPr lang="en-US" sz="1050" b="1" i="0" smtClean="0">
                              <a:latin typeface="Century Gothic" panose="020B0502020202020204" pitchFamily="34" charset="0"/>
                            </a:rPr>
                            <m:t>km</m:t>
                          </m:r>
                        </m:e>
                        <m:sup>
                          <m:r>
                            <a:rPr lang="en-US" sz="1050" b="1" i="1" smtClean="0">
                              <a:latin typeface="Cambria Math" panose="02040503050406030204" pitchFamily="18" charset="0"/>
                            </a:rPr>
                            <m:t>𝟐</m:t>
                          </m:r>
                        </m:sup>
                      </m:sSup>
                    </m:oMath>
                  </a14:m>
                  <a:r>
                    <a:rPr lang="en-US" sz="1050" b="1" i="1">
                      <a:latin typeface="Century Gothic" panose="020B0502020202020204" pitchFamily="34" charset="0"/>
                    </a:rPr>
                    <a:t>)</a:t>
                  </a:r>
                </a:p>
              </p:txBody>
            </p:sp>
          </mc:Choice>
          <mc:Fallback xmlns="">
            <p:sp>
              <p:nvSpPr>
                <p:cNvPr id="26" name="TextBox 25">
                  <a:extLst>
                    <a:ext uri="{FF2B5EF4-FFF2-40B4-BE49-F238E27FC236}">
                      <a16:creationId xmlns:a16="http://schemas.microsoft.com/office/drawing/2014/main" id="{0CD70F75-0ED5-5C82-70E4-C42B68A6F1F2}"/>
                    </a:ext>
                  </a:extLst>
                </p:cNvPr>
                <p:cNvSpPr txBox="1">
                  <a:spLocks noRot="1" noChangeAspect="1" noMove="1" noResize="1" noEditPoints="1" noAdjustHandles="1" noChangeArrowheads="1" noChangeShapeType="1" noTextEdit="1"/>
                </p:cNvSpPr>
                <p:nvPr/>
              </p:nvSpPr>
              <p:spPr>
                <a:xfrm rot="16200000">
                  <a:off x="1513178" y="2430839"/>
                  <a:ext cx="1428111" cy="242305"/>
                </a:xfrm>
                <a:prstGeom prst="rect">
                  <a:avLst/>
                </a:prstGeom>
                <a:blipFill>
                  <a:blip r:embed="rId4"/>
                  <a:stretch>
                    <a:fillRect r="-14286"/>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2CDB45BD-64CF-652F-ADCE-3F0BD14FDBEE}"/>
                </a:ext>
              </a:extLst>
            </p:cNvPr>
            <p:cNvSpPr txBox="1"/>
            <p:nvPr/>
          </p:nvSpPr>
          <p:spPr>
            <a:xfrm>
              <a:off x="2359036" y="1189454"/>
              <a:ext cx="445311" cy="2600848"/>
            </a:xfrm>
            <a:prstGeom prst="rect">
              <a:avLst/>
            </a:prstGeom>
            <a:noFill/>
          </p:spPr>
          <p:txBody>
            <a:bodyPr wrap="square" lIns="91440" tIns="45720" rIns="91440" bIns="45720" rtlCol="0" anchor="ctr">
              <a:spAutoFit/>
            </a:bodyPr>
            <a:lstStyle/>
            <a:p>
              <a:pPr algn="ctr">
                <a:lnSpc>
                  <a:spcPct val="250000"/>
                </a:lnSpc>
              </a:pPr>
              <a:r>
                <a:rPr lang="en-US" sz="1000">
                  <a:latin typeface="Century Gothic"/>
                </a:rPr>
                <a:t>1.2</a:t>
              </a:r>
              <a:endParaRPr lang="en-US"/>
            </a:p>
            <a:p>
              <a:pPr algn="ctr">
                <a:lnSpc>
                  <a:spcPct val="250000"/>
                </a:lnSpc>
              </a:pPr>
              <a:r>
                <a:rPr lang="en-US" sz="1000">
                  <a:latin typeface="Century Gothic" panose="020B0502020202020204" pitchFamily="34" charset="0"/>
                </a:rPr>
                <a:t>1.0</a:t>
              </a:r>
            </a:p>
            <a:p>
              <a:pPr algn="ctr">
                <a:lnSpc>
                  <a:spcPct val="250000"/>
                </a:lnSpc>
              </a:pPr>
              <a:r>
                <a:rPr lang="en-US" sz="1000">
                  <a:latin typeface="Century Gothic" panose="020B0502020202020204" pitchFamily="34" charset="0"/>
                </a:rPr>
                <a:t>0.8</a:t>
              </a:r>
            </a:p>
            <a:p>
              <a:pPr algn="ctr">
                <a:lnSpc>
                  <a:spcPct val="250000"/>
                </a:lnSpc>
              </a:pPr>
              <a:r>
                <a:rPr lang="en-US" sz="1000">
                  <a:latin typeface="Century Gothic" panose="020B0502020202020204" pitchFamily="34" charset="0"/>
                </a:rPr>
                <a:t>0.6</a:t>
              </a:r>
            </a:p>
            <a:p>
              <a:pPr algn="ctr">
                <a:lnSpc>
                  <a:spcPct val="250000"/>
                </a:lnSpc>
              </a:pPr>
              <a:r>
                <a:rPr lang="en-US" sz="1000">
                  <a:latin typeface="Century Gothic" panose="020B0502020202020204" pitchFamily="34" charset="0"/>
                </a:rPr>
                <a:t>0.4</a:t>
              </a:r>
            </a:p>
            <a:p>
              <a:pPr algn="ctr">
                <a:lnSpc>
                  <a:spcPct val="250000"/>
                </a:lnSpc>
              </a:pPr>
              <a:r>
                <a:rPr lang="en-US" sz="1000">
                  <a:latin typeface="Century Gothic" panose="020B0502020202020204" pitchFamily="34" charset="0"/>
                </a:rPr>
                <a:t>0.2</a:t>
              </a:r>
            </a:p>
            <a:p>
              <a:pPr algn="ctr">
                <a:lnSpc>
                  <a:spcPct val="250000"/>
                </a:lnSpc>
              </a:pPr>
              <a:r>
                <a:rPr lang="en-US" sz="1000">
                  <a:latin typeface="Century Gothic" panose="020B0502020202020204" pitchFamily="34" charset="0"/>
                </a:rPr>
                <a:t>0.0</a:t>
              </a:r>
            </a:p>
          </p:txBody>
        </p:sp>
        <p:pic>
          <p:nvPicPr>
            <p:cNvPr id="55" name="Picture 55" descr="Chart, bar chart&#10;&#10;Description automatically generated">
              <a:extLst>
                <a:ext uri="{FF2B5EF4-FFF2-40B4-BE49-F238E27FC236}">
                  <a16:creationId xmlns:a16="http://schemas.microsoft.com/office/drawing/2014/main" id="{5FFDABFE-B080-A3B7-4C33-9435FB91320A}"/>
                </a:ext>
              </a:extLst>
            </p:cNvPr>
            <p:cNvPicPr>
              <a:picLocks noChangeAspect="1"/>
            </p:cNvPicPr>
            <p:nvPr/>
          </p:nvPicPr>
          <p:blipFill rotWithShape="1">
            <a:blip r:embed="rId5"/>
            <a:srcRect l="7618" t="2864" r="3660" b="11815"/>
            <a:stretch/>
          </p:blipFill>
          <p:spPr>
            <a:xfrm>
              <a:off x="2761198" y="1395716"/>
              <a:ext cx="2045067" cy="2312552"/>
            </a:xfrm>
            <a:prstGeom prst="rect">
              <a:avLst/>
            </a:prstGeom>
          </p:spPr>
        </p:pic>
      </p:grpSp>
      <p:sp>
        <p:nvSpPr>
          <p:cNvPr id="4" name="Rectangle: Rounded Corners 3">
            <a:extLst>
              <a:ext uri="{FF2B5EF4-FFF2-40B4-BE49-F238E27FC236}">
                <a16:creationId xmlns:a16="http://schemas.microsoft.com/office/drawing/2014/main" id="{1D4E1005-E713-BB46-7B33-85CC4318FBF5}"/>
              </a:ext>
            </a:extLst>
          </p:cNvPr>
          <p:cNvSpPr/>
          <p:nvPr/>
        </p:nvSpPr>
        <p:spPr>
          <a:xfrm>
            <a:off x="598381" y="1509750"/>
            <a:ext cx="1468451" cy="490257"/>
          </a:xfrm>
          <a:prstGeom prst="roundRect">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rgbClr val="FFFFFF"/>
                </a:solidFill>
                <a:latin typeface="Century Gothic"/>
                <a:cs typeface="Calibri"/>
              </a:rPr>
              <a:t>2000</a:t>
            </a:r>
          </a:p>
        </p:txBody>
      </p:sp>
      <p:sp>
        <p:nvSpPr>
          <p:cNvPr id="25" name="Arrow: Right 24">
            <a:extLst>
              <a:ext uri="{FF2B5EF4-FFF2-40B4-BE49-F238E27FC236}">
                <a16:creationId xmlns:a16="http://schemas.microsoft.com/office/drawing/2014/main" id="{027E9504-0643-E261-DB43-58260C9D73C3}"/>
              </a:ext>
            </a:extLst>
          </p:cNvPr>
          <p:cNvSpPr/>
          <p:nvPr/>
        </p:nvSpPr>
        <p:spPr>
          <a:xfrm rot="5400000">
            <a:off x="1084227" y="2399867"/>
            <a:ext cx="497926" cy="434517"/>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ectangle: Rounded Corners 33">
            <a:extLst>
              <a:ext uri="{FF2B5EF4-FFF2-40B4-BE49-F238E27FC236}">
                <a16:creationId xmlns:a16="http://schemas.microsoft.com/office/drawing/2014/main" id="{26F67480-9E94-F956-0A47-19A4EB395D4B}"/>
              </a:ext>
            </a:extLst>
          </p:cNvPr>
          <p:cNvSpPr/>
          <p:nvPr/>
        </p:nvSpPr>
        <p:spPr>
          <a:xfrm>
            <a:off x="598380" y="3251353"/>
            <a:ext cx="1468451" cy="490257"/>
          </a:xfrm>
          <a:prstGeom prst="roundRect">
            <a:avLst/>
          </a:prstGeom>
          <a:solidFill>
            <a:srgbClr val="62946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rgbClr val="FFFFFF"/>
                </a:solidFill>
                <a:latin typeface="Century Gothic"/>
                <a:cs typeface="Calibri"/>
              </a:rPr>
              <a:t>2016</a:t>
            </a:r>
          </a:p>
        </p:txBody>
      </p:sp>
      <p:sp>
        <p:nvSpPr>
          <p:cNvPr id="36" name="Rectangle: Rounded Corners 35">
            <a:extLst>
              <a:ext uri="{FF2B5EF4-FFF2-40B4-BE49-F238E27FC236}">
                <a16:creationId xmlns:a16="http://schemas.microsoft.com/office/drawing/2014/main" id="{FB1A44F0-6411-A474-9A52-C7F23DE52B85}"/>
              </a:ext>
            </a:extLst>
          </p:cNvPr>
          <p:cNvSpPr/>
          <p:nvPr/>
        </p:nvSpPr>
        <p:spPr>
          <a:xfrm>
            <a:off x="599670" y="4737923"/>
            <a:ext cx="1468451" cy="490257"/>
          </a:xfrm>
          <a:prstGeom prst="roundRect">
            <a:avLst/>
          </a:prstGeom>
          <a:solidFill>
            <a:srgbClr val="62946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rgbClr val="FFFFFF"/>
                </a:solidFill>
                <a:latin typeface="Century Gothic"/>
                <a:cs typeface="Calibri"/>
              </a:rPr>
              <a:t>2022</a:t>
            </a:r>
          </a:p>
        </p:txBody>
      </p:sp>
      <p:grpSp>
        <p:nvGrpSpPr>
          <p:cNvPr id="39" name="Group 38">
            <a:extLst>
              <a:ext uri="{FF2B5EF4-FFF2-40B4-BE49-F238E27FC236}">
                <a16:creationId xmlns:a16="http://schemas.microsoft.com/office/drawing/2014/main" id="{2532EB49-ED6E-F50B-5132-A815CA0231E5}"/>
              </a:ext>
            </a:extLst>
          </p:cNvPr>
          <p:cNvGrpSpPr/>
          <p:nvPr/>
        </p:nvGrpSpPr>
        <p:grpSpPr>
          <a:xfrm>
            <a:off x="9106841" y="1378540"/>
            <a:ext cx="1470684" cy="1714837"/>
            <a:chOff x="9633169" y="851439"/>
            <a:chExt cx="1972489" cy="2244520"/>
          </a:xfrm>
        </p:grpSpPr>
        <p:sp>
          <p:nvSpPr>
            <p:cNvPr id="5" name="Rectangle 4">
              <a:extLst>
                <a:ext uri="{FF2B5EF4-FFF2-40B4-BE49-F238E27FC236}">
                  <a16:creationId xmlns:a16="http://schemas.microsoft.com/office/drawing/2014/main" id="{8820E5A7-958F-955F-A58A-E8B8CE082C96}"/>
                </a:ext>
              </a:extLst>
            </p:cNvPr>
            <p:cNvSpPr/>
            <p:nvPr/>
          </p:nvSpPr>
          <p:spPr>
            <a:xfrm>
              <a:off x="9633169" y="851439"/>
              <a:ext cx="1972489" cy="22445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 name="Rectangle 6">
              <a:extLst>
                <a:ext uri="{FF2B5EF4-FFF2-40B4-BE49-F238E27FC236}">
                  <a16:creationId xmlns:a16="http://schemas.microsoft.com/office/drawing/2014/main" id="{F5AD263D-C842-B669-77C4-7940FD89803B}"/>
                </a:ext>
              </a:extLst>
            </p:cNvPr>
            <p:cNvSpPr/>
            <p:nvPr/>
          </p:nvSpPr>
          <p:spPr>
            <a:xfrm>
              <a:off x="9830695" y="1231355"/>
              <a:ext cx="252891" cy="252891"/>
            </a:xfrm>
            <a:prstGeom prst="rect">
              <a:avLst/>
            </a:prstGeom>
            <a:solidFill>
              <a:srgbClr val="84B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 name="Rectangle 7">
              <a:extLst>
                <a:ext uri="{FF2B5EF4-FFF2-40B4-BE49-F238E27FC236}">
                  <a16:creationId xmlns:a16="http://schemas.microsoft.com/office/drawing/2014/main" id="{F15C1D5D-8F8E-2D57-DABF-2A741925A849}"/>
                </a:ext>
              </a:extLst>
            </p:cNvPr>
            <p:cNvSpPr/>
            <p:nvPr/>
          </p:nvSpPr>
          <p:spPr>
            <a:xfrm>
              <a:off x="9830695" y="1600687"/>
              <a:ext cx="252891" cy="252891"/>
            </a:xfrm>
            <a:prstGeom prst="rect">
              <a:avLst/>
            </a:prstGeom>
            <a:solidFill>
              <a:srgbClr val="004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 name="Rectangle 8">
              <a:extLst>
                <a:ext uri="{FF2B5EF4-FFF2-40B4-BE49-F238E27FC236}">
                  <a16:creationId xmlns:a16="http://schemas.microsoft.com/office/drawing/2014/main" id="{5E5F04F6-0553-CC85-B676-8702E4B13A79}"/>
                </a:ext>
              </a:extLst>
            </p:cNvPr>
            <p:cNvSpPr/>
            <p:nvPr/>
          </p:nvSpPr>
          <p:spPr>
            <a:xfrm>
              <a:off x="9830693" y="1970019"/>
              <a:ext cx="252891" cy="252891"/>
            </a:xfrm>
            <a:prstGeom prst="rect">
              <a:avLst/>
            </a:prstGeom>
            <a:solidFill>
              <a:srgbClr val="339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Rectangle 9">
              <a:extLst>
                <a:ext uri="{FF2B5EF4-FFF2-40B4-BE49-F238E27FC236}">
                  <a16:creationId xmlns:a16="http://schemas.microsoft.com/office/drawing/2014/main" id="{A5F5A33A-AC13-9A80-43BD-4959C1528D00}"/>
                </a:ext>
              </a:extLst>
            </p:cNvPr>
            <p:cNvSpPr/>
            <p:nvPr/>
          </p:nvSpPr>
          <p:spPr>
            <a:xfrm>
              <a:off x="9830692" y="2339351"/>
              <a:ext cx="252891" cy="252891"/>
            </a:xfrm>
            <a:prstGeom prst="rect">
              <a:avLst/>
            </a:prstGeom>
            <a:solidFill>
              <a:srgbClr val="B4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4" name="Rectangle 23">
              <a:extLst>
                <a:ext uri="{FF2B5EF4-FFF2-40B4-BE49-F238E27FC236}">
                  <a16:creationId xmlns:a16="http://schemas.microsoft.com/office/drawing/2014/main" id="{1556457A-BD9E-9043-8D84-D0836A13D768}"/>
                </a:ext>
              </a:extLst>
            </p:cNvPr>
            <p:cNvSpPr/>
            <p:nvPr/>
          </p:nvSpPr>
          <p:spPr>
            <a:xfrm>
              <a:off x="9830692" y="2708684"/>
              <a:ext cx="252891" cy="252891"/>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0" name="TextBox 29">
              <a:extLst>
                <a:ext uri="{FF2B5EF4-FFF2-40B4-BE49-F238E27FC236}">
                  <a16:creationId xmlns:a16="http://schemas.microsoft.com/office/drawing/2014/main" id="{6D4A0AA9-E2E1-A523-1FC0-9E76B5C35E02}"/>
                </a:ext>
              </a:extLst>
            </p:cNvPr>
            <p:cNvSpPr txBox="1"/>
            <p:nvPr/>
          </p:nvSpPr>
          <p:spPr>
            <a:xfrm>
              <a:off x="10106125" y="1222129"/>
              <a:ext cx="1156086" cy="261610"/>
            </a:xfrm>
            <a:prstGeom prst="rect">
              <a:avLst/>
            </a:prstGeom>
            <a:noFill/>
          </p:spPr>
          <p:txBody>
            <a:bodyPr wrap="none" rtlCol="0">
              <a:spAutoFit/>
            </a:bodyPr>
            <a:lstStyle/>
            <a:p>
              <a:r>
                <a:rPr lang="en-US" sz="1100">
                  <a:latin typeface="Century Gothic" panose="020B0502020202020204" pitchFamily="34" charset="0"/>
                </a:rPr>
                <a:t>Shallow Water</a:t>
              </a:r>
            </a:p>
          </p:txBody>
        </p:sp>
        <p:sp>
          <p:nvSpPr>
            <p:cNvPr id="31" name="TextBox 30">
              <a:extLst>
                <a:ext uri="{FF2B5EF4-FFF2-40B4-BE49-F238E27FC236}">
                  <a16:creationId xmlns:a16="http://schemas.microsoft.com/office/drawing/2014/main" id="{4D35B12E-4C86-F03E-AB2E-CE75454689C0}"/>
                </a:ext>
              </a:extLst>
            </p:cNvPr>
            <p:cNvSpPr txBox="1"/>
            <p:nvPr/>
          </p:nvSpPr>
          <p:spPr>
            <a:xfrm>
              <a:off x="10106125" y="1578011"/>
              <a:ext cx="1018227" cy="261610"/>
            </a:xfrm>
            <a:prstGeom prst="rect">
              <a:avLst/>
            </a:prstGeom>
            <a:noFill/>
          </p:spPr>
          <p:txBody>
            <a:bodyPr wrap="none" rtlCol="0">
              <a:spAutoFit/>
            </a:bodyPr>
            <a:lstStyle/>
            <a:p>
              <a:r>
                <a:rPr lang="en-US" sz="1100">
                  <a:latin typeface="Century Gothic" panose="020B0502020202020204" pitchFamily="34" charset="0"/>
                </a:rPr>
                <a:t>Deep Water</a:t>
              </a:r>
            </a:p>
          </p:txBody>
        </p:sp>
        <p:sp>
          <p:nvSpPr>
            <p:cNvPr id="32" name="TextBox 31">
              <a:extLst>
                <a:ext uri="{FF2B5EF4-FFF2-40B4-BE49-F238E27FC236}">
                  <a16:creationId xmlns:a16="http://schemas.microsoft.com/office/drawing/2014/main" id="{DFECA3C1-4556-9931-B16D-7226AF03DD77}"/>
                </a:ext>
              </a:extLst>
            </p:cNvPr>
            <p:cNvSpPr txBox="1"/>
            <p:nvPr/>
          </p:nvSpPr>
          <p:spPr>
            <a:xfrm>
              <a:off x="10101399" y="1960794"/>
              <a:ext cx="962123" cy="261610"/>
            </a:xfrm>
            <a:prstGeom prst="rect">
              <a:avLst/>
            </a:prstGeom>
            <a:noFill/>
          </p:spPr>
          <p:txBody>
            <a:bodyPr wrap="none" rtlCol="0">
              <a:spAutoFit/>
            </a:bodyPr>
            <a:lstStyle/>
            <a:p>
              <a:r>
                <a:rPr lang="en-US" sz="1100">
                  <a:latin typeface="Century Gothic" panose="020B0502020202020204" pitchFamily="34" charset="0"/>
                </a:rPr>
                <a:t>Vegetation</a:t>
              </a:r>
            </a:p>
          </p:txBody>
        </p:sp>
        <p:sp>
          <p:nvSpPr>
            <p:cNvPr id="37" name="TextBox 36">
              <a:extLst>
                <a:ext uri="{FF2B5EF4-FFF2-40B4-BE49-F238E27FC236}">
                  <a16:creationId xmlns:a16="http://schemas.microsoft.com/office/drawing/2014/main" id="{9E57E6F9-2A87-4AB3-89EF-6734DA2C404F}"/>
                </a:ext>
              </a:extLst>
            </p:cNvPr>
            <p:cNvSpPr txBox="1"/>
            <p:nvPr/>
          </p:nvSpPr>
          <p:spPr>
            <a:xfrm>
              <a:off x="10101399" y="2300371"/>
              <a:ext cx="598241" cy="261610"/>
            </a:xfrm>
            <a:prstGeom prst="rect">
              <a:avLst/>
            </a:prstGeom>
            <a:noFill/>
          </p:spPr>
          <p:txBody>
            <a:bodyPr wrap="none" rtlCol="0">
              <a:spAutoFit/>
            </a:bodyPr>
            <a:lstStyle/>
            <a:p>
              <a:r>
                <a:rPr lang="en-US" sz="1100">
                  <a:latin typeface="Century Gothic" panose="020B0502020202020204" pitchFamily="34" charset="0"/>
                </a:rPr>
                <a:t>Urban</a:t>
              </a:r>
            </a:p>
          </p:txBody>
        </p:sp>
        <p:sp>
          <p:nvSpPr>
            <p:cNvPr id="38" name="TextBox 37">
              <a:extLst>
                <a:ext uri="{FF2B5EF4-FFF2-40B4-BE49-F238E27FC236}">
                  <a16:creationId xmlns:a16="http://schemas.microsoft.com/office/drawing/2014/main" id="{1BB68AC3-F2B4-800F-594A-1147FECF7C9A}"/>
                </a:ext>
              </a:extLst>
            </p:cNvPr>
            <p:cNvSpPr txBox="1"/>
            <p:nvPr/>
          </p:nvSpPr>
          <p:spPr>
            <a:xfrm>
              <a:off x="10095479" y="2689915"/>
              <a:ext cx="623889" cy="261610"/>
            </a:xfrm>
            <a:prstGeom prst="rect">
              <a:avLst/>
            </a:prstGeom>
            <a:noFill/>
          </p:spPr>
          <p:txBody>
            <a:bodyPr wrap="none" rtlCol="0">
              <a:spAutoFit/>
            </a:bodyPr>
            <a:lstStyle/>
            <a:p>
              <a:r>
                <a:rPr lang="en-US" sz="1100">
                  <a:latin typeface="Century Gothic" panose="020B0502020202020204" pitchFamily="34" charset="0"/>
                </a:rPr>
                <a:t>Barren</a:t>
              </a:r>
            </a:p>
          </p:txBody>
        </p:sp>
      </p:grpSp>
      <p:sp>
        <p:nvSpPr>
          <p:cNvPr id="3" name="Arrow: Right 2">
            <a:extLst>
              <a:ext uri="{FF2B5EF4-FFF2-40B4-BE49-F238E27FC236}">
                <a16:creationId xmlns:a16="http://schemas.microsoft.com/office/drawing/2014/main" id="{30738946-DFA3-FDCE-AEAE-8392E9DFB376}"/>
              </a:ext>
            </a:extLst>
          </p:cNvPr>
          <p:cNvSpPr/>
          <p:nvPr/>
        </p:nvSpPr>
        <p:spPr>
          <a:xfrm rot="5400000">
            <a:off x="1084227" y="4081842"/>
            <a:ext cx="497926" cy="434517"/>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60" name="Group 59">
            <a:extLst>
              <a:ext uri="{FF2B5EF4-FFF2-40B4-BE49-F238E27FC236}">
                <a16:creationId xmlns:a16="http://schemas.microsoft.com/office/drawing/2014/main" id="{B98A4628-5197-0EED-8AAB-FFB1A2949DFD}"/>
              </a:ext>
            </a:extLst>
          </p:cNvPr>
          <p:cNvGrpSpPr/>
          <p:nvPr/>
        </p:nvGrpSpPr>
        <p:grpSpPr>
          <a:xfrm>
            <a:off x="3280551" y="5979590"/>
            <a:ext cx="981169" cy="332878"/>
            <a:chOff x="2883041" y="4068140"/>
            <a:chExt cx="981169" cy="332878"/>
          </a:xfrm>
        </p:grpSpPr>
        <p:grpSp>
          <p:nvGrpSpPr>
            <p:cNvPr id="58" name="Group 57">
              <a:extLst>
                <a:ext uri="{FF2B5EF4-FFF2-40B4-BE49-F238E27FC236}">
                  <a16:creationId xmlns:a16="http://schemas.microsoft.com/office/drawing/2014/main" id="{6B25F6A6-B3FD-656D-2485-B3582C1FA908}"/>
                </a:ext>
              </a:extLst>
            </p:cNvPr>
            <p:cNvGrpSpPr/>
            <p:nvPr/>
          </p:nvGrpSpPr>
          <p:grpSpPr>
            <a:xfrm>
              <a:off x="2883041" y="4248618"/>
              <a:ext cx="981169" cy="152400"/>
              <a:chOff x="2883041" y="4248618"/>
              <a:chExt cx="981169" cy="152400"/>
            </a:xfrm>
          </p:grpSpPr>
          <p:cxnSp>
            <p:nvCxnSpPr>
              <p:cNvPr id="45" name="Straight Connector 44">
                <a:extLst>
                  <a:ext uri="{FF2B5EF4-FFF2-40B4-BE49-F238E27FC236}">
                    <a16:creationId xmlns:a16="http://schemas.microsoft.com/office/drawing/2014/main" id="{17626908-315D-AC3D-9B5B-25C1C2B4875A}"/>
                  </a:ext>
                </a:extLst>
              </p:cNvPr>
              <p:cNvCxnSpPr>
                <a:cxnSpLocks/>
              </p:cNvCxnSpPr>
              <p:nvPr/>
            </p:nvCxnSpPr>
            <p:spPr>
              <a:xfrm>
                <a:off x="3864210" y="4248618"/>
                <a:ext cx="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605D165-2034-4282-79CB-7891179BAE90}"/>
                  </a:ext>
                </a:extLst>
              </p:cNvPr>
              <p:cNvCxnSpPr>
                <a:cxnSpLocks/>
              </p:cNvCxnSpPr>
              <p:nvPr/>
            </p:nvCxnSpPr>
            <p:spPr>
              <a:xfrm rot="5400000" flipV="1">
                <a:off x="3370936" y="3836924"/>
                <a:ext cx="0" cy="975789"/>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D30482-F2F3-8201-00FA-B4503C21370D}"/>
                  </a:ext>
                </a:extLst>
              </p:cNvPr>
              <p:cNvCxnSpPr>
                <a:cxnSpLocks/>
              </p:cNvCxnSpPr>
              <p:nvPr/>
            </p:nvCxnSpPr>
            <p:spPr>
              <a:xfrm>
                <a:off x="2888420" y="4248618"/>
                <a:ext cx="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TextBox 58">
              <a:extLst>
                <a:ext uri="{FF2B5EF4-FFF2-40B4-BE49-F238E27FC236}">
                  <a16:creationId xmlns:a16="http://schemas.microsoft.com/office/drawing/2014/main" id="{530A792D-1B59-D106-A9D9-BC1B70E1D39E}"/>
                </a:ext>
              </a:extLst>
            </p:cNvPr>
            <p:cNvSpPr txBox="1"/>
            <p:nvPr/>
          </p:nvSpPr>
          <p:spPr>
            <a:xfrm>
              <a:off x="3000875" y="4068140"/>
              <a:ext cx="784189" cy="261610"/>
            </a:xfrm>
            <a:prstGeom prst="rect">
              <a:avLst/>
            </a:prstGeom>
            <a:noFill/>
          </p:spPr>
          <p:txBody>
            <a:bodyPr wrap="none" rtlCol="0">
              <a:spAutoFit/>
            </a:bodyPr>
            <a:lstStyle/>
            <a:p>
              <a:r>
                <a:rPr lang="en-US" sz="1100">
                  <a:latin typeface="Garamond" panose="02020404030301010803" pitchFamily="18" charset="0"/>
                </a:rPr>
                <a:t>500 meters</a:t>
              </a:r>
            </a:p>
          </p:txBody>
        </p:sp>
      </p:grpSp>
      <p:sp>
        <p:nvSpPr>
          <p:cNvPr id="61" name="TextBox 60">
            <a:extLst>
              <a:ext uri="{FF2B5EF4-FFF2-40B4-BE49-F238E27FC236}">
                <a16:creationId xmlns:a16="http://schemas.microsoft.com/office/drawing/2014/main" id="{882CD556-047C-67A9-33AC-4C0092351F87}"/>
              </a:ext>
            </a:extLst>
          </p:cNvPr>
          <p:cNvSpPr txBox="1"/>
          <p:nvPr/>
        </p:nvSpPr>
        <p:spPr>
          <a:xfrm>
            <a:off x="9235476" y="1385466"/>
            <a:ext cx="1309974" cy="307777"/>
          </a:xfrm>
          <a:prstGeom prst="rect">
            <a:avLst/>
          </a:prstGeom>
          <a:noFill/>
        </p:spPr>
        <p:txBody>
          <a:bodyPr wrap="none" rtlCol="0">
            <a:spAutoFit/>
          </a:bodyPr>
          <a:lstStyle/>
          <a:p>
            <a:r>
              <a:rPr lang="en-US" sz="1400" b="1">
                <a:latin typeface="Century Gothic" panose="020B0502020202020204" pitchFamily="34" charset="0"/>
              </a:rPr>
              <a:t>Land Classes</a:t>
            </a:r>
          </a:p>
        </p:txBody>
      </p:sp>
      <p:grpSp>
        <p:nvGrpSpPr>
          <p:cNvPr id="6" name="Group 5">
            <a:extLst>
              <a:ext uri="{FF2B5EF4-FFF2-40B4-BE49-F238E27FC236}">
                <a16:creationId xmlns:a16="http://schemas.microsoft.com/office/drawing/2014/main" id="{F04D38CC-BD9A-BA48-9F53-2D72D2B4C1C4}"/>
              </a:ext>
            </a:extLst>
          </p:cNvPr>
          <p:cNvGrpSpPr/>
          <p:nvPr/>
        </p:nvGrpSpPr>
        <p:grpSpPr>
          <a:xfrm>
            <a:off x="2763893" y="5890848"/>
            <a:ext cx="492143" cy="644059"/>
            <a:chOff x="10640425" y="1868997"/>
            <a:chExt cx="492143" cy="644059"/>
          </a:xfrm>
        </p:grpSpPr>
        <p:sp>
          <p:nvSpPr>
            <p:cNvPr id="11" name="TextBox 9">
              <a:extLst>
                <a:ext uri="{FF2B5EF4-FFF2-40B4-BE49-F238E27FC236}">
                  <a16:creationId xmlns:a16="http://schemas.microsoft.com/office/drawing/2014/main" id="{D102AD1E-7ED3-13E1-AA25-80589B47F4E3}"/>
                </a:ext>
              </a:extLst>
            </p:cNvPr>
            <p:cNvSpPr txBox="1"/>
            <p:nvPr/>
          </p:nvSpPr>
          <p:spPr>
            <a:xfrm>
              <a:off x="10730913" y="2205279"/>
              <a:ext cx="31116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N</a:t>
              </a:r>
              <a:endParaRPr lang="en-US" sz="1400"/>
            </a:p>
          </p:txBody>
        </p:sp>
        <p:pic>
          <p:nvPicPr>
            <p:cNvPr id="12" name="Picture 11" descr="A picture containing icon&#10;&#10;Description automatically generated">
              <a:extLst>
                <a:ext uri="{FF2B5EF4-FFF2-40B4-BE49-F238E27FC236}">
                  <a16:creationId xmlns:a16="http://schemas.microsoft.com/office/drawing/2014/main" id="{F3B6D40C-FED1-55C4-3142-52F66BC526E3}"/>
                </a:ext>
              </a:extLst>
            </p:cNvPr>
            <p:cNvPicPr>
              <a:picLocks noChangeAspect="1"/>
            </p:cNvPicPr>
            <p:nvPr/>
          </p:nvPicPr>
          <p:blipFill>
            <a:blip r:embed="rId6"/>
            <a:stretch>
              <a:fillRect/>
            </a:stretch>
          </p:blipFill>
          <p:spPr>
            <a:xfrm>
              <a:off x="10640425" y="1868997"/>
              <a:ext cx="492143" cy="620229"/>
            </a:xfrm>
            <a:prstGeom prst="rect">
              <a:avLst/>
            </a:prstGeom>
            <a:ln>
              <a:noFill/>
            </a:ln>
          </p:spPr>
        </p:pic>
      </p:grpSp>
    </p:spTree>
    <p:extLst>
      <p:ext uri="{BB962C8B-B14F-4D97-AF65-F5344CB8AC3E}">
        <p14:creationId xmlns:p14="http://schemas.microsoft.com/office/powerpoint/2010/main" val="4082576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2A4A180-03F6-4B2B-B2D4-81C364C63F56}"/>
              </a:ext>
            </a:extLst>
          </p:cNvPr>
          <p:cNvSpPr txBox="1">
            <a:spLocks/>
          </p:cNvSpPr>
          <p:nvPr/>
        </p:nvSpPr>
        <p:spPr>
          <a:xfrm>
            <a:off x="208483" y="145598"/>
            <a:ext cx="12137916" cy="6146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629460"/>
                </a:solidFill>
                <a:latin typeface="Century Gothic"/>
                <a:ea typeface="+mj-lt"/>
                <a:cs typeface="+mj-lt"/>
              </a:rPr>
              <a:t>Results: Land Classification and Time Series </a:t>
            </a:r>
            <a:endParaRPr lang="en-US">
              <a:solidFill>
                <a:srgbClr val="629460"/>
              </a:solidFill>
            </a:endParaRPr>
          </a:p>
        </p:txBody>
      </p:sp>
      <p:sp>
        <p:nvSpPr>
          <p:cNvPr id="29" name="TextBox 28">
            <a:extLst>
              <a:ext uri="{FF2B5EF4-FFF2-40B4-BE49-F238E27FC236}">
                <a16:creationId xmlns:a16="http://schemas.microsoft.com/office/drawing/2014/main" id="{884923F5-3045-416A-5AEB-BF747754B489}"/>
              </a:ext>
            </a:extLst>
          </p:cNvPr>
          <p:cNvSpPr txBox="1"/>
          <p:nvPr/>
        </p:nvSpPr>
        <p:spPr>
          <a:xfrm>
            <a:off x="257804" y="5715517"/>
            <a:ext cx="2151520" cy="400110"/>
          </a:xfrm>
          <a:prstGeom prst="rect">
            <a:avLst/>
          </a:prstGeom>
          <a:noFill/>
        </p:spPr>
        <p:txBody>
          <a:bodyPr wrap="square" lIns="91440" tIns="45720" rIns="91440" bIns="45720" anchor="t">
            <a:spAutoFit/>
          </a:bodyPr>
          <a:lstStyle/>
          <a:p>
            <a:r>
              <a:rPr lang="en-US" sz="2000" b="1">
                <a:latin typeface="Century Gothic"/>
                <a:ea typeface="+mj-lt"/>
                <a:cs typeface="+mj-lt"/>
              </a:rPr>
              <a:t> </a:t>
            </a:r>
            <a:r>
              <a:rPr lang="en-US" sz="2000" b="1" err="1">
                <a:latin typeface="Century Gothic"/>
                <a:ea typeface="+mj-lt"/>
                <a:cs typeface="+mj-lt"/>
              </a:rPr>
              <a:t>Kulhudhuffushi</a:t>
            </a:r>
            <a:endParaRPr lang="en-US" sz="2000" b="1"/>
          </a:p>
        </p:txBody>
      </p:sp>
      <p:sp>
        <p:nvSpPr>
          <p:cNvPr id="4" name="Rectangle: Rounded Corners 3">
            <a:extLst>
              <a:ext uri="{FF2B5EF4-FFF2-40B4-BE49-F238E27FC236}">
                <a16:creationId xmlns:a16="http://schemas.microsoft.com/office/drawing/2014/main" id="{1D4E1005-E713-BB46-7B33-85CC4318FBF5}"/>
              </a:ext>
            </a:extLst>
          </p:cNvPr>
          <p:cNvSpPr/>
          <p:nvPr/>
        </p:nvSpPr>
        <p:spPr>
          <a:xfrm>
            <a:off x="598381" y="1509750"/>
            <a:ext cx="1468451" cy="490257"/>
          </a:xfrm>
          <a:prstGeom prst="roundRect">
            <a:avLst/>
          </a:prstGeom>
          <a:solidFill>
            <a:srgbClr val="62946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rgbClr val="FFFFFF"/>
                </a:solidFill>
                <a:latin typeface="Century Gothic"/>
                <a:cs typeface="Calibri"/>
              </a:rPr>
              <a:t>2000</a:t>
            </a:r>
          </a:p>
        </p:txBody>
      </p:sp>
      <p:sp>
        <p:nvSpPr>
          <p:cNvPr id="25" name="Arrow: Right 24">
            <a:extLst>
              <a:ext uri="{FF2B5EF4-FFF2-40B4-BE49-F238E27FC236}">
                <a16:creationId xmlns:a16="http://schemas.microsoft.com/office/drawing/2014/main" id="{027E9504-0643-E261-DB43-58260C9D73C3}"/>
              </a:ext>
            </a:extLst>
          </p:cNvPr>
          <p:cNvSpPr/>
          <p:nvPr/>
        </p:nvSpPr>
        <p:spPr>
          <a:xfrm rot="5400000">
            <a:off x="1084227" y="2399867"/>
            <a:ext cx="497926" cy="434517"/>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Rectangle: Rounded Corners 35">
            <a:extLst>
              <a:ext uri="{FF2B5EF4-FFF2-40B4-BE49-F238E27FC236}">
                <a16:creationId xmlns:a16="http://schemas.microsoft.com/office/drawing/2014/main" id="{FB1A44F0-6411-A474-9A52-C7F23DE52B85}"/>
              </a:ext>
            </a:extLst>
          </p:cNvPr>
          <p:cNvSpPr/>
          <p:nvPr/>
        </p:nvSpPr>
        <p:spPr>
          <a:xfrm>
            <a:off x="599670" y="4737923"/>
            <a:ext cx="1468451" cy="490257"/>
          </a:xfrm>
          <a:prstGeom prst="roundRect">
            <a:avLst/>
          </a:prstGeom>
          <a:solidFill>
            <a:srgbClr val="62946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rgbClr val="FFFFFF"/>
                </a:solidFill>
                <a:latin typeface="Century Gothic"/>
                <a:cs typeface="Calibri"/>
              </a:rPr>
              <a:t>2022</a:t>
            </a:r>
          </a:p>
        </p:txBody>
      </p:sp>
      <p:grpSp>
        <p:nvGrpSpPr>
          <p:cNvPr id="39" name="Group 38">
            <a:extLst>
              <a:ext uri="{FF2B5EF4-FFF2-40B4-BE49-F238E27FC236}">
                <a16:creationId xmlns:a16="http://schemas.microsoft.com/office/drawing/2014/main" id="{2532EB49-ED6E-F50B-5132-A815CA0231E5}"/>
              </a:ext>
            </a:extLst>
          </p:cNvPr>
          <p:cNvGrpSpPr/>
          <p:nvPr/>
        </p:nvGrpSpPr>
        <p:grpSpPr>
          <a:xfrm>
            <a:off x="9106841" y="1378540"/>
            <a:ext cx="1470684" cy="1714837"/>
            <a:chOff x="9633169" y="851439"/>
            <a:chExt cx="1972489" cy="2244520"/>
          </a:xfrm>
        </p:grpSpPr>
        <p:sp>
          <p:nvSpPr>
            <p:cNvPr id="5" name="Rectangle 4">
              <a:extLst>
                <a:ext uri="{FF2B5EF4-FFF2-40B4-BE49-F238E27FC236}">
                  <a16:creationId xmlns:a16="http://schemas.microsoft.com/office/drawing/2014/main" id="{8820E5A7-958F-955F-A58A-E8B8CE082C96}"/>
                </a:ext>
              </a:extLst>
            </p:cNvPr>
            <p:cNvSpPr/>
            <p:nvPr/>
          </p:nvSpPr>
          <p:spPr>
            <a:xfrm>
              <a:off x="9633169" y="851439"/>
              <a:ext cx="1972489" cy="22445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 name="TextBox 5">
              <a:extLst>
                <a:ext uri="{FF2B5EF4-FFF2-40B4-BE49-F238E27FC236}">
                  <a16:creationId xmlns:a16="http://schemas.microsoft.com/office/drawing/2014/main" id="{101F99C1-7A88-6B85-96AA-9B6767BF7A29}"/>
                </a:ext>
              </a:extLst>
            </p:cNvPr>
            <p:cNvSpPr txBox="1"/>
            <p:nvPr/>
          </p:nvSpPr>
          <p:spPr>
            <a:xfrm>
              <a:off x="9805695" y="860504"/>
              <a:ext cx="1756944" cy="402844"/>
            </a:xfrm>
            <a:prstGeom prst="rect">
              <a:avLst/>
            </a:prstGeom>
            <a:noFill/>
          </p:spPr>
          <p:txBody>
            <a:bodyPr wrap="none" rtlCol="0">
              <a:spAutoFit/>
            </a:bodyPr>
            <a:lstStyle/>
            <a:p>
              <a:r>
                <a:rPr lang="en-US" sz="1400" b="1">
                  <a:latin typeface="Century Gothic" panose="020B0502020202020204" pitchFamily="34" charset="0"/>
                </a:rPr>
                <a:t>Land Classes</a:t>
              </a:r>
            </a:p>
          </p:txBody>
        </p:sp>
        <p:sp>
          <p:nvSpPr>
            <p:cNvPr id="7" name="Rectangle 6">
              <a:extLst>
                <a:ext uri="{FF2B5EF4-FFF2-40B4-BE49-F238E27FC236}">
                  <a16:creationId xmlns:a16="http://schemas.microsoft.com/office/drawing/2014/main" id="{F5AD263D-C842-B669-77C4-7940FD89803B}"/>
                </a:ext>
              </a:extLst>
            </p:cNvPr>
            <p:cNvSpPr/>
            <p:nvPr/>
          </p:nvSpPr>
          <p:spPr>
            <a:xfrm>
              <a:off x="9830695" y="1231355"/>
              <a:ext cx="252891" cy="252891"/>
            </a:xfrm>
            <a:prstGeom prst="rect">
              <a:avLst/>
            </a:prstGeom>
            <a:solidFill>
              <a:srgbClr val="84B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 name="Rectangle 7">
              <a:extLst>
                <a:ext uri="{FF2B5EF4-FFF2-40B4-BE49-F238E27FC236}">
                  <a16:creationId xmlns:a16="http://schemas.microsoft.com/office/drawing/2014/main" id="{F15C1D5D-8F8E-2D57-DABF-2A741925A849}"/>
                </a:ext>
              </a:extLst>
            </p:cNvPr>
            <p:cNvSpPr/>
            <p:nvPr/>
          </p:nvSpPr>
          <p:spPr>
            <a:xfrm>
              <a:off x="9830695" y="1600687"/>
              <a:ext cx="252891" cy="252891"/>
            </a:xfrm>
            <a:prstGeom prst="rect">
              <a:avLst/>
            </a:prstGeom>
            <a:solidFill>
              <a:srgbClr val="004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 name="Rectangle 8">
              <a:extLst>
                <a:ext uri="{FF2B5EF4-FFF2-40B4-BE49-F238E27FC236}">
                  <a16:creationId xmlns:a16="http://schemas.microsoft.com/office/drawing/2014/main" id="{5E5F04F6-0553-CC85-B676-8702E4B13A79}"/>
                </a:ext>
              </a:extLst>
            </p:cNvPr>
            <p:cNvSpPr/>
            <p:nvPr/>
          </p:nvSpPr>
          <p:spPr>
            <a:xfrm>
              <a:off x="9830693" y="1970019"/>
              <a:ext cx="252891" cy="252891"/>
            </a:xfrm>
            <a:prstGeom prst="rect">
              <a:avLst/>
            </a:prstGeom>
            <a:solidFill>
              <a:srgbClr val="339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Rectangle 9">
              <a:extLst>
                <a:ext uri="{FF2B5EF4-FFF2-40B4-BE49-F238E27FC236}">
                  <a16:creationId xmlns:a16="http://schemas.microsoft.com/office/drawing/2014/main" id="{A5F5A33A-AC13-9A80-43BD-4959C1528D00}"/>
                </a:ext>
              </a:extLst>
            </p:cNvPr>
            <p:cNvSpPr/>
            <p:nvPr/>
          </p:nvSpPr>
          <p:spPr>
            <a:xfrm>
              <a:off x="9830692" y="2339351"/>
              <a:ext cx="252891" cy="252891"/>
            </a:xfrm>
            <a:prstGeom prst="rect">
              <a:avLst/>
            </a:prstGeom>
            <a:solidFill>
              <a:srgbClr val="B4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4" name="Rectangle 23">
              <a:extLst>
                <a:ext uri="{FF2B5EF4-FFF2-40B4-BE49-F238E27FC236}">
                  <a16:creationId xmlns:a16="http://schemas.microsoft.com/office/drawing/2014/main" id="{1556457A-BD9E-9043-8D84-D0836A13D768}"/>
                </a:ext>
              </a:extLst>
            </p:cNvPr>
            <p:cNvSpPr/>
            <p:nvPr/>
          </p:nvSpPr>
          <p:spPr>
            <a:xfrm>
              <a:off x="9830692" y="2708684"/>
              <a:ext cx="252891" cy="252891"/>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0" name="TextBox 29">
              <a:extLst>
                <a:ext uri="{FF2B5EF4-FFF2-40B4-BE49-F238E27FC236}">
                  <a16:creationId xmlns:a16="http://schemas.microsoft.com/office/drawing/2014/main" id="{6D4A0AA9-E2E1-A523-1FC0-9E76B5C35E02}"/>
                </a:ext>
              </a:extLst>
            </p:cNvPr>
            <p:cNvSpPr txBox="1"/>
            <p:nvPr/>
          </p:nvSpPr>
          <p:spPr>
            <a:xfrm>
              <a:off x="10106125" y="1222129"/>
              <a:ext cx="1156086" cy="261610"/>
            </a:xfrm>
            <a:prstGeom prst="rect">
              <a:avLst/>
            </a:prstGeom>
            <a:noFill/>
          </p:spPr>
          <p:txBody>
            <a:bodyPr wrap="none" rtlCol="0">
              <a:spAutoFit/>
            </a:bodyPr>
            <a:lstStyle/>
            <a:p>
              <a:r>
                <a:rPr lang="en-US" sz="1100">
                  <a:latin typeface="Century Gothic" panose="020B0502020202020204" pitchFamily="34" charset="0"/>
                </a:rPr>
                <a:t>Shallow Water</a:t>
              </a:r>
            </a:p>
          </p:txBody>
        </p:sp>
        <p:sp>
          <p:nvSpPr>
            <p:cNvPr id="31" name="TextBox 30">
              <a:extLst>
                <a:ext uri="{FF2B5EF4-FFF2-40B4-BE49-F238E27FC236}">
                  <a16:creationId xmlns:a16="http://schemas.microsoft.com/office/drawing/2014/main" id="{4D35B12E-4C86-F03E-AB2E-CE75454689C0}"/>
                </a:ext>
              </a:extLst>
            </p:cNvPr>
            <p:cNvSpPr txBox="1"/>
            <p:nvPr/>
          </p:nvSpPr>
          <p:spPr>
            <a:xfrm>
              <a:off x="10106125" y="1578011"/>
              <a:ext cx="1018227" cy="261610"/>
            </a:xfrm>
            <a:prstGeom prst="rect">
              <a:avLst/>
            </a:prstGeom>
            <a:noFill/>
          </p:spPr>
          <p:txBody>
            <a:bodyPr wrap="none" rtlCol="0">
              <a:spAutoFit/>
            </a:bodyPr>
            <a:lstStyle/>
            <a:p>
              <a:r>
                <a:rPr lang="en-US" sz="1100">
                  <a:latin typeface="Century Gothic" panose="020B0502020202020204" pitchFamily="34" charset="0"/>
                </a:rPr>
                <a:t>Deep Water</a:t>
              </a:r>
            </a:p>
          </p:txBody>
        </p:sp>
        <p:sp>
          <p:nvSpPr>
            <p:cNvPr id="32" name="TextBox 31">
              <a:extLst>
                <a:ext uri="{FF2B5EF4-FFF2-40B4-BE49-F238E27FC236}">
                  <a16:creationId xmlns:a16="http://schemas.microsoft.com/office/drawing/2014/main" id="{DFECA3C1-4556-9931-B16D-7226AF03DD77}"/>
                </a:ext>
              </a:extLst>
            </p:cNvPr>
            <p:cNvSpPr txBox="1"/>
            <p:nvPr/>
          </p:nvSpPr>
          <p:spPr>
            <a:xfrm>
              <a:off x="10101399" y="1960794"/>
              <a:ext cx="962123" cy="261610"/>
            </a:xfrm>
            <a:prstGeom prst="rect">
              <a:avLst/>
            </a:prstGeom>
            <a:noFill/>
          </p:spPr>
          <p:txBody>
            <a:bodyPr wrap="none" rtlCol="0">
              <a:spAutoFit/>
            </a:bodyPr>
            <a:lstStyle/>
            <a:p>
              <a:r>
                <a:rPr lang="en-US" sz="1100">
                  <a:latin typeface="Century Gothic" panose="020B0502020202020204" pitchFamily="34" charset="0"/>
                </a:rPr>
                <a:t>Vegetation</a:t>
              </a:r>
            </a:p>
          </p:txBody>
        </p:sp>
        <p:sp>
          <p:nvSpPr>
            <p:cNvPr id="37" name="TextBox 36">
              <a:extLst>
                <a:ext uri="{FF2B5EF4-FFF2-40B4-BE49-F238E27FC236}">
                  <a16:creationId xmlns:a16="http://schemas.microsoft.com/office/drawing/2014/main" id="{9E57E6F9-2A87-4AB3-89EF-6734DA2C404F}"/>
                </a:ext>
              </a:extLst>
            </p:cNvPr>
            <p:cNvSpPr txBox="1"/>
            <p:nvPr/>
          </p:nvSpPr>
          <p:spPr>
            <a:xfrm>
              <a:off x="10101399" y="2300371"/>
              <a:ext cx="598241" cy="261610"/>
            </a:xfrm>
            <a:prstGeom prst="rect">
              <a:avLst/>
            </a:prstGeom>
            <a:noFill/>
          </p:spPr>
          <p:txBody>
            <a:bodyPr wrap="none" rtlCol="0">
              <a:spAutoFit/>
            </a:bodyPr>
            <a:lstStyle/>
            <a:p>
              <a:r>
                <a:rPr lang="en-US" sz="1100">
                  <a:latin typeface="Century Gothic" panose="020B0502020202020204" pitchFamily="34" charset="0"/>
                </a:rPr>
                <a:t>Urban</a:t>
              </a:r>
            </a:p>
          </p:txBody>
        </p:sp>
        <p:sp>
          <p:nvSpPr>
            <p:cNvPr id="38" name="TextBox 37">
              <a:extLst>
                <a:ext uri="{FF2B5EF4-FFF2-40B4-BE49-F238E27FC236}">
                  <a16:creationId xmlns:a16="http://schemas.microsoft.com/office/drawing/2014/main" id="{1BB68AC3-F2B4-800F-594A-1147FECF7C9A}"/>
                </a:ext>
              </a:extLst>
            </p:cNvPr>
            <p:cNvSpPr txBox="1"/>
            <p:nvPr/>
          </p:nvSpPr>
          <p:spPr>
            <a:xfrm>
              <a:off x="10095479" y="2689915"/>
              <a:ext cx="623889" cy="261610"/>
            </a:xfrm>
            <a:prstGeom prst="rect">
              <a:avLst/>
            </a:prstGeom>
            <a:noFill/>
          </p:spPr>
          <p:txBody>
            <a:bodyPr wrap="none" rtlCol="0">
              <a:spAutoFit/>
            </a:bodyPr>
            <a:lstStyle/>
            <a:p>
              <a:r>
                <a:rPr lang="en-US" sz="1100">
                  <a:latin typeface="Century Gothic" panose="020B0502020202020204" pitchFamily="34" charset="0"/>
                </a:rPr>
                <a:t>Barren</a:t>
              </a:r>
            </a:p>
          </p:txBody>
        </p:sp>
      </p:grpSp>
      <p:sp>
        <p:nvSpPr>
          <p:cNvPr id="3" name="Arrow: Right 2">
            <a:extLst>
              <a:ext uri="{FF2B5EF4-FFF2-40B4-BE49-F238E27FC236}">
                <a16:creationId xmlns:a16="http://schemas.microsoft.com/office/drawing/2014/main" id="{30738946-DFA3-FDCE-AEAE-8392E9DFB376}"/>
              </a:ext>
            </a:extLst>
          </p:cNvPr>
          <p:cNvSpPr/>
          <p:nvPr/>
        </p:nvSpPr>
        <p:spPr>
          <a:xfrm rot="5400000">
            <a:off x="1084227" y="4081842"/>
            <a:ext cx="497926" cy="434517"/>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9" descr="Map&#10;&#10;Description automatically generated">
            <a:extLst>
              <a:ext uri="{FF2B5EF4-FFF2-40B4-BE49-F238E27FC236}">
                <a16:creationId xmlns:a16="http://schemas.microsoft.com/office/drawing/2014/main" id="{C2305517-1509-5DCF-660C-20BF2648240B}"/>
              </a:ext>
            </a:extLst>
          </p:cNvPr>
          <p:cNvPicPr>
            <a:picLocks noChangeAspect="1"/>
          </p:cNvPicPr>
          <p:nvPr/>
        </p:nvPicPr>
        <p:blipFill>
          <a:blip r:embed="rId3"/>
          <a:stretch>
            <a:fillRect/>
          </a:stretch>
        </p:blipFill>
        <p:spPr>
          <a:xfrm>
            <a:off x="3977096" y="516673"/>
            <a:ext cx="3550148" cy="6558775"/>
          </a:xfrm>
          <a:prstGeom prst="rect">
            <a:avLst/>
          </a:prstGeom>
        </p:spPr>
      </p:pic>
      <p:sp>
        <p:nvSpPr>
          <p:cNvPr id="13" name="Rectangle: Rounded Corners 12">
            <a:extLst>
              <a:ext uri="{FF2B5EF4-FFF2-40B4-BE49-F238E27FC236}">
                <a16:creationId xmlns:a16="http://schemas.microsoft.com/office/drawing/2014/main" id="{04E7997F-6C13-CEBA-3AEF-C03A5099FD3B}"/>
              </a:ext>
            </a:extLst>
          </p:cNvPr>
          <p:cNvSpPr/>
          <p:nvPr/>
        </p:nvSpPr>
        <p:spPr>
          <a:xfrm>
            <a:off x="598381" y="3182432"/>
            <a:ext cx="1468451" cy="490257"/>
          </a:xfrm>
          <a:prstGeom prst="roundRect">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a:solidFill>
                  <a:srgbClr val="FFFFFF"/>
                </a:solidFill>
                <a:latin typeface="Century Gothic"/>
                <a:cs typeface="Calibri"/>
              </a:rPr>
              <a:t>2016</a:t>
            </a:r>
          </a:p>
        </p:txBody>
      </p:sp>
      <p:grpSp>
        <p:nvGrpSpPr>
          <p:cNvPr id="33" name="Group 32">
            <a:extLst>
              <a:ext uri="{FF2B5EF4-FFF2-40B4-BE49-F238E27FC236}">
                <a16:creationId xmlns:a16="http://schemas.microsoft.com/office/drawing/2014/main" id="{D8275C57-4A97-A9DA-F8B1-3347D8EBE31D}"/>
              </a:ext>
            </a:extLst>
          </p:cNvPr>
          <p:cNvGrpSpPr/>
          <p:nvPr/>
        </p:nvGrpSpPr>
        <p:grpSpPr>
          <a:xfrm>
            <a:off x="8714170" y="3485814"/>
            <a:ext cx="2570030" cy="2950111"/>
            <a:chOff x="8684257" y="3544803"/>
            <a:chExt cx="2387040" cy="2700622"/>
          </a:xfrm>
        </p:grpSpPr>
        <p:grpSp>
          <p:nvGrpSpPr>
            <p:cNvPr id="56" name="Group 55">
              <a:extLst>
                <a:ext uri="{FF2B5EF4-FFF2-40B4-BE49-F238E27FC236}">
                  <a16:creationId xmlns:a16="http://schemas.microsoft.com/office/drawing/2014/main" id="{AF6E7BB8-EC0F-E4D0-066D-41091018DF07}"/>
                </a:ext>
              </a:extLst>
            </p:cNvPr>
            <p:cNvGrpSpPr/>
            <p:nvPr/>
          </p:nvGrpSpPr>
          <p:grpSpPr>
            <a:xfrm>
              <a:off x="8684257" y="3544803"/>
              <a:ext cx="1718016" cy="2700622"/>
              <a:chOff x="2359035" y="893170"/>
              <a:chExt cx="1965227" cy="3035069"/>
            </a:xfrm>
          </p:grpSpPr>
          <p:sp>
            <p:nvSpPr>
              <p:cNvPr id="2" name="TextBox 1">
                <a:extLst>
                  <a:ext uri="{FF2B5EF4-FFF2-40B4-BE49-F238E27FC236}">
                    <a16:creationId xmlns:a16="http://schemas.microsoft.com/office/drawing/2014/main" id="{110A0726-93D2-5FAC-46B7-D0D698406946}"/>
                  </a:ext>
                </a:extLst>
              </p:cNvPr>
              <p:cNvSpPr txBox="1"/>
              <p:nvPr/>
            </p:nvSpPr>
            <p:spPr>
              <a:xfrm>
                <a:off x="3498609" y="3634231"/>
                <a:ext cx="825653" cy="294008"/>
              </a:xfrm>
              <a:prstGeom prst="rect">
                <a:avLst/>
              </a:prstGeom>
              <a:noFill/>
            </p:spPr>
            <p:txBody>
              <a:bodyPr wrap="square" lIns="91440" tIns="45720" rIns="91440" bIns="45720" rtlCol="0" anchor="ctr">
                <a:spAutoFit/>
              </a:bodyPr>
              <a:lstStyle/>
              <a:p>
                <a:pPr algn="ctr"/>
                <a:r>
                  <a:rPr lang="en-US" sz="1100">
                    <a:latin typeface="Century Gothic"/>
                  </a:rPr>
                  <a:t>2016</a:t>
                </a:r>
                <a:endParaRPr lang="en-US" sz="1100">
                  <a:latin typeface="Century Gothic" panose="020B0502020202020204" pitchFamily="34" charset="0"/>
                </a:endParaRPr>
              </a:p>
            </p:txBody>
          </p:sp>
          <p:sp>
            <p:nvSpPr>
              <p:cNvPr id="27" name="TextBox 26">
                <a:extLst>
                  <a:ext uri="{FF2B5EF4-FFF2-40B4-BE49-F238E27FC236}">
                    <a16:creationId xmlns:a16="http://schemas.microsoft.com/office/drawing/2014/main" id="{2CDB45BD-64CF-652F-ADCE-3F0BD14FDBEE}"/>
                  </a:ext>
                </a:extLst>
              </p:cNvPr>
              <p:cNvSpPr txBox="1"/>
              <p:nvPr/>
            </p:nvSpPr>
            <p:spPr>
              <a:xfrm>
                <a:off x="2359035" y="893170"/>
                <a:ext cx="445311" cy="2882014"/>
              </a:xfrm>
              <a:prstGeom prst="rect">
                <a:avLst/>
              </a:prstGeom>
              <a:noFill/>
            </p:spPr>
            <p:txBody>
              <a:bodyPr wrap="square" lIns="91440" tIns="45720" rIns="91440" bIns="45720" rtlCol="0" anchor="ctr">
                <a:spAutoFit/>
              </a:bodyPr>
              <a:lstStyle/>
              <a:p>
                <a:pPr algn="ctr">
                  <a:lnSpc>
                    <a:spcPct val="250000"/>
                  </a:lnSpc>
                </a:pPr>
                <a:r>
                  <a:rPr lang="en-US" sz="900">
                    <a:latin typeface="Century Gothic"/>
                  </a:rPr>
                  <a:t>1.4</a:t>
                </a:r>
              </a:p>
              <a:p>
                <a:pPr algn="ctr">
                  <a:lnSpc>
                    <a:spcPct val="250000"/>
                  </a:lnSpc>
                </a:pPr>
                <a:r>
                  <a:rPr lang="en-US" sz="900">
                    <a:latin typeface="Century Gothic"/>
                  </a:rPr>
                  <a:t>1.2</a:t>
                </a:r>
                <a:endParaRPr lang="en-US" sz="1600">
                  <a:cs typeface="Calibri"/>
                </a:endParaRPr>
              </a:p>
              <a:p>
                <a:pPr algn="ctr">
                  <a:lnSpc>
                    <a:spcPct val="250000"/>
                  </a:lnSpc>
                </a:pPr>
                <a:r>
                  <a:rPr lang="en-US" sz="900">
                    <a:latin typeface="Century Gothic"/>
                  </a:rPr>
                  <a:t>1.0</a:t>
                </a:r>
              </a:p>
              <a:p>
                <a:pPr algn="ctr">
                  <a:lnSpc>
                    <a:spcPct val="250000"/>
                  </a:lnSpc>
                </a:pPr>
                <a:r>
                  <a:rPr lang="en-US" sz="900">
                    <a:latin typeface="Century Gothic"/>
                  </a:rPr>
                  <a:t>0.8</a:t>
                </a:r>
              </a:p>
              <a:p>
                <a:pPr algn="ctr">
                  <a:lnSpc>
                    <a:spcPct val="250000"/>
                  </a:lnSpc>
                </a:pPr>
                <a:r>
                  <a:rPr lang="en-US" sz="900">
                    <a:latin typeface="Century Gothic"/>
                  </a:rPr>
                  <a:t>0.6</a:t>
                </a:r>
              </a:p>
              <a:p>
                <a:pPr algn="ctr">
                  <a:lnSpc>
                    <a:spcPct val="250000"/>
                  </a:lnSpc>
                </a:pPr>
                <a:r>
                  <a:rPr lang="en-US" sz="900">
                    <a:latin typeface="Century Gothic"/>
                  </a:rPr>
                  <a:t>0.4</a:t>
                </a:r>
              </a:p>
              <a:p>
                <a:pPr algn="ctr">
                  <a:lnSpc>
                    <a:spcPct val="250000"/>
                  </a:lnSpc>
                </a:pPr>
                <a:r>
                  <a:rPr lang="en-US" sz="900">
                    <a:latin typeface="Century Gothic"/>
                  </a:rPr>
                  <a:t>0.2</a:t>
                </a:r>
              </a:p>
              <a:p>
                <a:pPr algn="ctr">
                  <a:lnSpc>
                    <a:spcPct val="250000"/>
                  </a:lnSpc>
                </a:pPr>
                <a:r>
                  <a:rPr lang="en-US" sz="900">
                    <a:latin typeface="Century Gothic"/>
                  </a:rPr>
                  <a:t>0.0</a:t>
                </a:r>
              </a:p>
            </p:txBody>
          </p:sp>
        </p:grpSp>
        <p:pic>
          <p:nvPicPr>
            <p:cNvPr id="23" name="Picture 32" descr="Chart, bar chart&#10;&#10;Description automatically generated">
              <a:extLst>
                <a:ext uri="{FF2B5EF4-FFF2-40B4-BE49-F238E27FC236}">
                  <a16:creationId xmlns:a16="http://schemas.microsoft.com/office/drawing/2014/main" id="{AF07906D-3CC3-6C81-14D6-CE6DB36EB3A9}"/>
                </a:ext>
              </a:extLst>
            </p:cNvPr>
            <p:cNvPicPr>
              <a:picLocks noChangeAspect="1"/>
            </p:cNvPicPr>
            <p:nvPr/>
          </p:nvPicPr>
          <p:blipFill rotWithShape="1">
            <a:blip r:embed="rId4"/>
            <a:srcRect l="6303" t="1922" r="1578" b="11228"/>
            <a:stretch/>
          </p:blipFill>
          <p:spPr>
            <a:xfrm>
              <a:off x="9011102" y="3705058"/>
              <a:ext cx="2060195" cy="2283409"/>
            </a:xfrm>
            <a:prstGeom prst="rect">
              <a:avLst/>
            </a:prstGeom>
          </p:spPr>
        </p:pic>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85048FC-9764-65CD-0804-98A7CDAFE4BF}"/>
                  </a:ext>
                </a:extLst>
              </p:cNvPr>
              <p:cNvSpPr txBox="1"/>
              <p:nvPr/>
            </p:nvSpPr>
            <p:spPr>
              <a:xfrm rot="16200000">
                <a:off x="7850797" y="4790163"/>
                <a:ext cx="1492219" cy="257635"/>
              </a:xfrm>
              <a:prstGeom prst="rect">
                <a:avLst/>
              </a:prstGeom>
              <a:noFill/>
            </p:spPr>
            <p:txBody>
              <a:bodyPr wrap="square" rtlCol="0">
                <a:spAutoFit/>
              </a:bodyPr>
              <a:lstStyle/>
              <a:p>
                <a:r>
                  <a:rPr lang="en-US" sz="1050" b="1">
                    <a:latin typeface="Century Gothic" panose="020B0502020202020204" pitchFamily="34" charset="0"/>
                  </a:rPr>
                  <a:t>Surface Area (</a:t>
                </a:r>
                <a14:m>
                  <m:oMath xmlns:m="http://schemas.openxmlformats.org/officeDocument/2006/math">
                    <m:sSup>
                      <m:sSupPr>
                        <m:ctrlPr>
                          <a:rPr lang="en-US" sz="1050" b="1" i="1" smtClean="0">
                            <a:latin typeface="Cambria Math" panose="02040503050406030204" pitchFamily="18" charset="0"/>
                          </a:rPr>
                        </m:ctrlPr>
                      </m:sSupPr>
                      <m:e>
                        <m:r>
                          <m:rPr>
                            <m:nor/>
                          </m:rPr>
                          <a:rPr lang="en-US" sz="1050" b="1" i="0" smtClean="0">
                            <a:latin typeface="Century Gothic" panose="020B0502020202020204" pitchFamily="34" charset="0"/>
                          </a:rPr>
                          <m:t>km</m:t>
                        </m:r>
                      </m:e>
                      <m:sup>
                        <m:r>
                          <a:rPr lang="en-US" sz="1050" b="1" i="1" smtClean="0">
                            <a:latin typeface="Cambria Math" panose="02040503050406030204" pitchFamily="18" charset="0"/>
                          </a:rPr>
                          <m:t>𝟐</m:t>
                        </m:r>
                      </m:sup>
                    </m:sSup>
                  </m:oMath>
                </a14:m>
                <a:r>
                  <a:rPr lang="en-US" sz="1050" b="1" i="1">
                    <a:latin typeface="Century Gothic" panose="020B0502020202020204" pitchFamily="34" charset="0"/>
                  </a:rPr>
                  <a:t>)</a:t>
                </a:r>
              </a:p>
            </p:txBody>
          </p:sp>
        </mc:Choice>
        <mc:Fallback xmlns="">
          <p:sp>
            <p:nvSpPr>
              <p:cNvPr id="21" name="TextBox 20">
                <a:extLst>
                  <a:ext uri="{FF2B5EF4-FFF2-40B4-BE49-F238E27FC236}">
                    <a16:creationId xmlns:a16="http://schemas.microsoft.com/office/drawing/2014/main" id="{385048FC-9764-65CD-0804-98A7CDAFE4BF}"/>
                  </a:ext>
                </a:extLst>
              </p:cNvPr>
              <p:cNvSpPr txBox="1">
                <a:spLocks noRot="1" noChangeAspect="1" noMove="1" noResize="1" noEditPoints="1" noAdjustHandles="1" noChangeArrowheads="1" noChangeShapeType="1" noTextEdit="1"/>
              </p:cNvSpPr>
              <p:nvPr/>
            </p:nvSpPr>
            <p:spPr>
              <a:xfrm rot="16200000">
                <a:off x="7850797" y="4790163"/>
                <a:ext cx="1492219" cy="257635"/>
              </a:xfrm>
              <a:prstGeom prst="rect">
                <a:avLst/>
              </a:prstGeom>
              <a:blipFill>
                <a:blip r:embed="rId5"/>
                <a:stretch>
                  <a:fillRect r="-14286"/>
                </a:stretch>
              </a:blipFill>
            </p:spPr>
            <p:txBody>
              <a:bodyPr/>
              <a:lstStyle/>
              <a:p>
                <a:r>
                  <a:rPr lang="en-US">
                    <a:noFill/>
                  </a:rPr>
                  <a:t> </a:t>
                </a:r>
              </a:p>
            </p:txBody>
          </p:sp>
        </mc:Fallback>
      </mc:AlternateContent>
      <p:grpSp>
        <p:nvGrpSpPr>
          <p:cNvPr id="34" name="Group 33">
            <a:extLst>
              <a:ext uri="{FF2B5EF4-FFF2-40B4-BE49-F238E27FC236}">
                <a16:creationId xmlns:a16="http://schemas.microsoft.com/office/drawing/2014/main" id="{8D596A4D-037E-F204-B9E7-73D5656AF085}"/>
              </a:ext>
            </a:extLst>
          </p:cNvPr>
          <p:cNvGrpSpPr/>
          <p:nvPr/>
        </p:nvGrpSpPr>
        <p:grpSpPr>
          <a:xfrm>
            <a:off x="3280551" y="5979590"/>
            <a:ext cx="981169" cy="332878"/>
            <a:chOff x="2883041" y="4068140"/>
            <a:chExt cx="981169" cy="332878"/>
          </a:xfrm>
        </p:grpSpPr>
        <p:grpSp>
          <p:nvGrpSpPr>
            <p:cNvPr id="35" name="Group 34">
              <a:extLst>
                <a:ext uri="{FF2B5EF4-FFF2-40B4-BE49-F238E27FC236}">
                  <a16:creationId xmlns:a16="http://schemas.microsoft.com/office/drawing/2014/main" id="{D4AFD5CB-8D88-89AE-8EC5-A66B1D46E1C5}"/>
                </a:ext>
              </a:extLst>
            </p:cNvPr>
            <p:cNvGrpSpPr/>
            <p:nvPr/>
          </p:nvGrpSpPr>
          <p:grpSpPr>
            <a:xfrm>
              <a:off x="2883041" y="4248618"/>
              <a:ext cx="981169" cy="152400"/>
              <a:chOff x="2883041" y="4248618"/>
              <a:chExt cx="981169" cy="152400"/>
            </a:xfrm>
          </p:grpSpPr>
          <p:cxnSp>
            <p:nvCxnSpPr>
              <p:cNvPr id="41" name="Straight Connector 40">
                <a:extLst>
                  <a:ext uri="{FF2B5EF4-FFF2-40B4-BE49-F238E27FC236}">
                    <a16:creationId xmlns:a16="http://schemas.microsoft.com/office/drawing/2014/main" id="{94519FF7-F0B9-5BE4-3ADC-61F9A5D24CE6}"/>
                  </a:ext>
                </a:extLst>
              </p:cNvPr>
              <p:cNvCxnSpPr>
                <a:cxnSpLocks/>
              </p:cNvCxnSpPr>
              <p:nvPr/>
            </p:nvCxnSpPr>
            <p:spPr>
              <a:xfrm>
                <a:off x="3864210" y="4248618"/>
                <a:ext cx="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BEA81C-8212-7226-239B-3B74229EB560}"/>
                  </a:ext>
                </a:extLst>
              </p:cNvPr>
              <p:cNvCxnSpPr>
                <a:cxnSpLocks/>
              </p:cNvCxnSpPr>
              <p:nvPr/>
            </p:nvCxnSpPr>
            <p:spPr>
              <a:xfrm rot="5400000" flipV="1">
                <a:off x="3370936" y="3836924"/>
                <a:ext cx="0" cy="975789"/>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A5D2E6-992D-0165-A0F5-8B5C1A463E89}"/>
                  </a:ext>
                </a:extLst>
              </p:cNvPr>
              <p:cNvCxnSpPr>
                <a:cxnSpLocks/>
              </p:cNvCxnSpPr>
              <p:nvPr/>
            </p:nvCxnSpPr>
            <p:spPr>
              <a:xfrm>
                <a:off x="2888420" y="4248618"/>
                <a:ext cx="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2A133866-E9DA-1C9A-F7CB-196FEB32B5CA}"/>
                </a:ext>
              </a:extLst>
            </p:cNvPr>
            <p:cNvSpPr txBox="1"/>
            <p:nvPr/>
          </p:nvSpPr>
          <p:spPr>
            <a:xfrm>
              <a:off x="3000875" y="4068140"/>
              <a:ext cx="784189" cy="261610"/>
            </a:xfrm>
            <a:prstGeom prst="rect">
              <a:avLst/>
            </a:prstGeom>
            <a:noFill/>
          </p:spPr>
          <p:txBody>
            <a:bodyPr wrap="none" rtlCol="0">
              <a:spAutoFit/>
            </a:bodyPr>
            <a:lstStyle/>
            <a:p>
              <a:r>
                <a:rPr lang="en-US" sz="1100">
                  <a:latin typeface="Garamond" panose="02020404030301010803" pitchFamily="18" charset="0"/>
                </a:rPr>
                <a:t>500 meters</a:t>
              </a:r>
            </a:p>
          </p:txBody>
        </p:sp>
      </p:grpSp>
      <p:grpSp>
        <p:nvGrpSpPr>
          <p:cNvPr id="44" name="Group 43">
            <a:extLst>
              <a:ext uri="{FF2B5EF4-FFF2-40B4-BE49-F238E27FC236}">
                <a16:creationId xmlns:a16="http://schemas.microsoft.com/office/drawing/2014/main" id="{C1CD5D08-95F4-1D9C-4C0F-6C5EF0B47A00}"/>
              </a:ext>
            </a:extLst>
          </p:cNvPr>
          <p:cNvGrpSpPr/>
          <p:nvPr/>
        </p:nvGrpSpPr>
        <p:grpSpPr>
          <a:xfrm>
            <a:off x="2763893" y="5890848"/>
            <a:ext cx="492143" cy="644059"/>
            <a:chOff x="10640425" y="1868997"/>
            <a:chExt cx="492143" cy="644059"/>
          </a:xfrm>
        </p:grpSpPr>
        <p:sp>
          <p:nvSpPr>
            <p:cNvPr id="45" name="TextBox 9">
              <a:extLst>
                <a:ext uri="{FF2B5EF4-FFF2-40B4-BE49-F238E27FC236}">
                  <a16:creationId xmlns:a16="http://schemas.microsoft.com/office/drawing/2014/main" id="{6D586E20-494B-00DE-531C-011D995BE1FE}"/>
                </a:ext>
              </a:extLst>
            </p:cNvPr>
            <p:cNvSpPr txBox="1"/>
            <p:nvPr/>
          </p:nvSpPr>
          <p:spPr>
            <a:xfrm>
              <a:off x="10730913" y="2205279"/>
              <a:ext cx="31116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N</a:t>
              </a:r>
              <a:endParaRPr lang="en-US" sz="1400"/>
            </a:p>
          </p:txBody>
        </p:sp>
        <p:pic>
          <p:nvPicPr>
            <p:cNvPr id="46" name="Picture 45" descr="A picture containing icon&#10;&#10;Description automatically generated">
              <a:extLst>
                <a:ext uri="{FF2B5EF4-FFF2-40B4-BE49-F238E27FC236}">
                  <a16:creationId xmlns:a16="http://schemas.microsoft.com/office/drawing/2014/main" id="{DAF00399-2D4D-696F-97C7-B920C29E5AAC}"/>
                </a:ext>
              </a:extLst>
            </p:cNvPr>
            <p:cNvPicPr>
              <a:picLocks noChangeAspect="1"/>
            </p:cNvPicPr>
            <p:nvPr/>
          </p:nvPicPr>
          <p:blipFill>
            <a:blip r:embed="rId6"/>
            <a:stretch>
              <a:fillRect/>
            </a:stretch>
          </p:blipFill>
          <p:spPr>
            <a:xfrm>
              <a:off x="10640425" y="1868997"/>
              <a:ext cx="492143" cy="620229"/>
            </a:xfrm>
            <a:prstGeom prst="rect">
              <a:avLst/>
            </a:prstGeom>
            <a:ln>
              <a:noFill/>
            </a:ln>
          </p:spPr>
        </p:pic>
      </p:grpSp>
    </p:spTree>
    <p:extLst>
      <p:ext uri="{BB962C8B-B14F-4D97-AF65-F5344CB8AC3E}">
        <p14:creationId xmlns:p14="http://schemas.microsoft.com/office/powerpoint/2010/main" val="436102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10;&#10;Description automatically generated">
            <a:extLst>
              <a:ext uri="{FF2B5EF4-FFF2-40B4-BE49-F238E27FC236}">
                <a16:creationId xmlns:a16="http://schemas.microsoft.com/office/drawing/2014/main" id="{A346FF68-1C8C-5617-4EFF-68B12378A324}"/>
              </a:ext>
            </a:extLst>
          </p:cNvPr>
          <p:cNvPicPr>
            <a:picLocks noChangeAspect="1"/>
          </p:cNvPicPr>
          <p:nvPr/>
        </p:nvPicPr>
        <p:blipFill rotWithShape="1">
          <a:blip r:embed="rId3">
            <a:extLst>
              <a:ext uri="{28A0092B-C50C-407E-A947-70E740481C1C}">
                <a14:useLocalDpi xmlns:a14="http://schemas.microsoft.com/office/drawing/2010/main" val="0"/>
              </a:ext>
            </a:extLst>
          </a:blip>
          <a:srcRect l="28724" r="38341"/>
          <a:stretch/>
        </p:blipFill>
        <p:spPr>
          <a:xfrm>
            <a:off x="3875972" y="268125"/>
            <a:ext cx="3846616" cy="6683303"/>
          </a:xfrm>
          <a:prstGeom prst="rect">
            <a:avLst/>
          </a:prstGeom>
        </p:spPr>
      </p:pic>
      <p:sp>
        <p:nvSpPr>
          <p:cNvPr id="19" name="Title 1">
            <a:extLst>
              <a:ext uri="{FF2B5EF4-FFF2-40B4-BE49-F238E27FC236}">
                <a16:creationId xmlns:a16="http://schemas.microsoft.com/office/drawing/2014/main" id="{72A4A180-03F6-4B2B-B2D4-81C364C63F56}"/>
              </a:ext>
            </a:extLst>
          </p:cNvPr>
          <p:cNvSpPr txBox="1">
            <a:spLocks/>
          </p:cNvSpPr>
          <p:nvPr/>
        </p:nvSpPr>
        <p:spPr>
          <a:xfrm>
            <a:off x="208483" y="145598"/>
            <a:ext cx="12137916" cy="6146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629460"/>
                </a:solidFill>
                <a:latin typeface="Century Gothic"/>
                <a:ea typeface="+mj-lt"/>
                <a:cs typeface="+mj-lt"/>
              </a:rPr>
              <a:t>Results: Land Classification and Time Series </a:t>
            </a:r>
            <a:endParaRPr lang="en-US">
              <a:solidFill>
                <a:srgbClr val="629460"/>
              </a:solidFill>
            </a:endParaRPr>
          </a:p>
        </p:txBody>
      </p:sp>
      <p:sp>
        <p:nvSpPr>
          <p:cNvPr id="29" name="TextBox 28">
            <a:extLst>
              <a:ext uri="{FF2B5EF4-FFF2-40B4-BE49-F238E27FC236}">
                <a16:creationId xmlns:a16="http://schemas.microsoft.com/office/drawing/2014/main" id="{884923F5-3045-416A-5AEB-BF747754B489}"/>
              </a:ext>
            </a:extLst>
          </p:cNvPr>
          <p:cNvSpPr txBox="1"/>
          <p:nvPr/>
        </p:nvSpPr>
        <p:spPr>
          <a:xfrm>
            <a:off x="257804" y="5715517"/>
            <a:ext cx="2151520" cy="400110"/>
          </a:xfrm>
          <a:prstGeom prst="rect">
            <a:avLst/>
          </a:prstGeom>
          <a:noFill/>
        </p:spPr>
        <p:txBody>
          <a:bodyPr wrap="square" lIns="91440" tIns="45720" rIns="91440" bIns="45720" anchor="t">
            <a:spAutoFit/>
          </a:bodyPr>
          <a:lstStyle/>
          <a:p>
            <a:r>
              <a:rPr lang="en-US" sz="2000" b="1" dirty="0">
                <a:latin typeface="Century Gothic"/>
                <a:ea typeface="+mj-lt"/>
                <a:cs typeface="+mj-lt"/>
              </a:rPr>
              <a:t> </a:t>
            </a:r>
            <a:r>
              <a:rPr lang="en-US" sz="2000" b="1" dirty="0" err="1">
                <a:latin typeface="Century Gothic"/>
                <a:ea typeface="+mj-lt"/>
                <a:cs typeface="+mj-lt"/>
              </a:rPr>
              <a:t>Kulhudhuffushi</a:t>
            </a:r>
            <a:endParaRPr lang="en-US" sz="2000" b="1" dirty="0"/>
          </a:p>
        </p:txBody>
      </p:sp>
      <p:sp>
        <p:nvSpPr>
          <p:cNvPr id="4" name="Rectangle: Rounded Corners 3">
            <a:extLst>
              <a:ext uri="{FF2B5EF4-FFF2-40B4-BE49-F238E27FC236}">
                <a16:creationId xmlns:a16="http://schemas.microsoft.com/office/drawing/2014/main" id="{1D4E1005-E713-BB46-7B33-85CC4318FBF5}"/>
              </a:ext>
            </a:extLst>
          </p:cNvPr>
          <p:cNvSpPr/>
          <p:nvPr/>
        </p:nvSpPr>
        <p:spPr>
          <a:xfrm>
            <a:off x="598381" y="1509750"/>
            <a:ext cx="1468451" cy="490257"/>
          </a:xfrm>
          <a:prstGeom prst="roundRect">
            <a:avLst/>
          </a:prstGeom>
          <a:solidFill>
            <a:srgbClr val="62946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rgbClr val="FFFFFF"/>
                </a:solidFill>
                <a:latin typeface="Century Gothic"/>
                <a:cs typeface="Calibri"/>
              </a:rPr>
              <a:t>2000</a:t>
            </a:r>
          </a:p>
        </p:txBody>
      </p:sp>
      <p:sp>
        <p:nvSpPr>
          <p:cNvPr id="25" name="Arrow: Right 24">
            <a:extLst>
              <a:ext uri="{FF2B5EF4-FFF2-40B4-BE49-F238E27FC236}">
                <a16:creationId xmlns:a16="http://schemas.microsoft.com/office/drawing/2014/main" id="{027E9504-0643-E261-DB43-58260C9D73C3}"/>
              </a:ext>
            </a:extLst>
          </p:cNvPr>
          <p:cNvSpPr/>
          <p:nvPr/>
        </p:nvSpPr>
        <p:spPr>
          <a:xfrm rot="5400000">
            <a:off x="1084227" y="2399867"/>
            <a:ext cx="497926" cy="434517"/>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Rectangle: Rounded Corners 35">
            <a:extLst>
              <a:ext uri="{FF2B5EF4-FFF2-40B4-BE49-F238E27FC236}">
                <a16:creationId xmlns:a16="http://schemas.microsoft.com/office/drawing/2014/main" id="{FB1A44F0-6411-A474-9A52-C7F23DE52B85}"/>
              </a:ext>
            </a:extLst>
          </p:cNvPr>
          <p:cNvSpPr/>
          <p:nvPr/>
        </p:nvSpPr>
        <p:spPr>
          <a:xfrm>
            <a:off x="599670" y="4737923"/>
            <a:ext cx="1468451" cy="490257"/>
          </a:xfrm>
          <a:prstGeom prst="roundRect">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rgbClr val="FFFFFF"/>
                </a:solidFill>
                <a:latin typeface="Century Gothic"/>
                <a:cs typeface="Calibri"/>
              </a:rPr>
              <a:t>2022</a:t>
            </a:r>
          </a:p>
        </p:txBody>
      </p:sp>
      <p:grpSp>
        <p:nvGrpSpPr>
          <p:cNvPr id="39" name="Group 38">
            <a:extLst>
              <a:ext uri="{FF2B5EF4-FFF2-40B4-BE49-F238E27FC236}">
                <a16:creationId xmlns:a16="http://schemas.microsoft.com/office/drawing/2014/main" id="{2532EB49-ED6E-F50B-5132-A815CA0231E5}"/>
              </a:ext>
            </a:extLst>
          </p:cNvPr>
          <p:cNvGrpSpPr/>
          <p:nvPr/>
        </p:nvGrpSpPr>
        <p:grpSpPr>
          <a:xfrm>
            <a:off x="9106841" y="1378540"/>
            <a:ext cx="1470684" cy="1714837"/>
            <a:chOff x="9633169" y="851439"/>
            <a:chExt cx="1972489" cy="2244520"/>
          </a:xfrm>
        </p:grpSpPr>
        <p:sp>
          <p:nvSpPr>
            <p:cNvPr id="5" name="Rectangle 4">
              <a:extLst>
                <a:ext uri="{FF2B5EF4-FFF2-40B4-BE49-F238E27FC236}">
                  <a16:creationId xmlns:a16="http://schemas.microsoft.com/office/drawing/2014/main" id="{8820E5A7-958F-955F-A58A-E8B8CE082C96}"/>
                </a:ext>
              </a:extLst>
            </p:cNvPr>
            <p:cNvSpPr/>
            <p:nvPr/>
          </p:nvSpPr>
          <p:spPr>
            <a:xfrm>
              <a:off x="9633169" y="851439"/>
              <a:ext cx="1972489" cy="22445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 name="TextBox 5">
              <a:extLst>
                <a:ext uri="{FF2B5EF4-FFF2-40B4-BE49-F238E27FC236}">
                  <a16:creationId xmlns:a16="http://schemas.microsoft.com/office/drawing/2014/main" id="{101F99C1-7A88-6B85-96AA-9B6767BF7A29}"/>
                </a:ext>
              </a:extLst>
            </p:cNvPr>
            <p:cNvSpPr txBox="1"/>
            <p:nvPr/>
          </p:nvSpPr>
          <p:spPr>
            <a:xfrm>
              <a:off x="9782487" y="852070"/>
              <a:ext cx="1756944" cy="402844"/>
            </a:xfrm>
            <a:prstGeom prst="rect">
              <a:avLst/>
            </a:prstGeom>
            <a:noFill/>
          </p:spPr>
          <p:txBody>
            <a:bodyPr wrap="none" rtlCol="0">
              <a:spAutoFit/>
            </a:bodyPr>
            <a:lstStyle/>
            <a:p>
              <a:r>
                <a:rPr lang="en-US" sz="1400" b="1">
                  <a:latin typeface="Century Gothic" panose="020B0502020202020204" pitchFamily="34" charset="0"/>
                </a:rPr>
                <a:t>Land Classes</a:t>
              </a:r>
            </a:p>
          </p:txBody>
        </p:sp>
        <p:sp>
          <p:nvSpPr>
            <p:cNvPr id="7" name="Rectangle 6">
              <a:extLst>
                <a:ext uri="{FF2B5EF4-FFF2-40B4-BE49-F238E27FC236}">
                  <a16:creationId xmlns:a16="http://schemas.microsoft.com/office/drawing/2014/main" id="{F5AD263D-C842-B669-77C4-7940FD89803B}"/>
                </a:ext>
              </a:extLst>
            </p:cNvPr>
            <p:cNvSpPr/>
            <p:nvPr/>
          </p:nvSpPr>
          <p:spPr>
            <a:xfrm>
              <a:off x="9830695" y="1231355"/>
              <a:ext cx="252891" cy="252891"/>
            </a:xfrm>
            <a:prstGeom prst="rect">
              <a:avLst/>
            </a:prstGeom>
            <a:solidFill>
              <a:srgbClr val="84B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 name="Rectangle 7">
              <a:extLst>
                <a:ext uri="{FF2B5EF4-FFF2-40B4-BE49-F238E27FC236}">
                  <a16:creationId xmlns:a16="http://schemas.microsoft.com/office/drawing/2014/main" id="{F15C1D5D-8F8E-2D57-DABF-2A741925A849}"/>
                </a:ext>
              </a:extLst>
            </p:cNvPr>
            <p:cNvSpPr/>
            <p:nvPr/>
          </p:nvSpPr>
          <p:spPr>
            <a:xfrm>
              <a:off x="9830695" y="1600687"/>
              <a:ext cx="252891" cy="252891"/>
            </a:xfrm>
            <a:prstGeom prst="rect">
              <a:avLst/>
            </a:prstGeom>
            <a:solidFill>
              <a:srgbClr val="004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 name="Rectangle 8">
              <a:extLst>
                <a:ext uri="{FF2B5EF4-FFF2-40B4-BE49-F238E27FC236}">
                  <a16:creationId xmlns:a16="http://schemas.microsoft.com/office/drawing/2014/main" id="{5E5F04F6-0553-CC85-B676-8702E4B13A79}"/>
                </a:ext>
              </a:extLst>
            </p:cNvPr>
            <p:cNvSpPr/>
            <p:nvPr/>
          </p:nvSpPr>
          <p:spPr>
            <a:xfrm>
              <a:off x="9830693" y="1970019"/>
              <a:ext cx="252891" cy="252891"/>
            </a:xfrm>
            <a:prstGeom prst="rect">
              <a:avLst/>
            </a:prstGeom>
            <a:solidFill>
              <a:srgbClr val="339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Rectangle 9">
              <a:extLst>
                <a:ext uri="{FF2B5EF4-FFF2-40B4-BE49-F238E27FC236}">
                  <a16:creationId xmlns:a16="http://schemas.microsoft.com/office/drawing/2014/main" id="{A5F5A33A-AC13-9A80-43BD-4959C1528D00}"/>
                </a:ext>
              </a:extLst>
            </p:cNvPr>
            <p:cNvSpPr/>
            <p:nvPr/>
          </p:nvSpPr>
          <p:spPr>
            <a:xfrm>
              <a:off x="9830692" y="2339351"/>
              <a:ext cx="252891" cy="252891"/>
            </a:xfrm>
            <a:prstGeom prst="rect">
              <a:avLst/>
            </a:prstGeom>
            <a:solidFill>
              <a:srgbClr val="B41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4" name="Rectangle 23">
              <a:extLst>
                <a:ext uri="{FF2B5EF4-FFF2-40B4-BE49-F238E27FC236}">
                  <a16:creationId xmlns:a16="http://schemas.microsoft.com/office/drawing/2014/main" id="{1556457A-BD9E-9043-8D84-D0836A13D768}"/>
                </a:ext>
              </a:extLst>
            </p:cNvPr>
            <p:cNvSpPr/>
            <p:nvPr/>
          </p:nvSpPr>
          <p:spPr>
            <a:xfrm>
              <a:off x="9830692" y="2708684"/>
              <a:ext cx="252891" cy="252891"/>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0" name="TextBox 29">
              <a:extLst>
                <a:ext uri="{FF2B5EF4-FFF2-40B4-BE49-F238E27FC236}">
                  <a16:creationId xmlns:a16="http://schemas.microsoft.com/office/drawing/2014/main" id="{6D4A0AA9-E2E1-A523-1FC0-9E76B5C35E02}"/>
                </a:ext>
              </a:extLst>
            </p:cNvPr>
            <p:cNvSpPr txBox="1"/>
            <p:nvPr/>
          </p:nvSpPr>
          <p:spPr>
            <a:xfrm>
              <a:off x="10106125" y="1222129"/>
              <a:ext cx="1156086" cy="261610"/>
            </a:xfrm>
            <a:prstGeom prst="rect">
              <a:avLst/>
            </a:prstGeom>
            <a:noFill/>
          </p:spPr>
          <p:txBody>
            <a:bodyPr wrap="none" rtlCol="0">
              <a:spAutoFit/>
            </a:bodyPr>
            <a:lstStyle/>
            <a:p>
              <a:r>
                <a:rPr lang="en-US" sz="1100">
                  <a:latin typeface="Century Gothic" panose="020B0502020202020204" pitchFamily="34" charset="0"/>
                </a:rPr>
                <a:t>Shallow Water</a:t>
              </a:r>
            </a:p>
          </p:txBody>
        </p:sp>
        <p:sp>
          <p:nvSpPr>
            <p:cNvPr id="31" name="TextBox 30">
              <a:extLst>
                <a:ext uri="{FF2B5EF4-FFF2-40B4-BE49-F238E27FC236}">
                  <a16:creationId xmlns:a16="http://schemas.microsoft.com/office/drawing/2014/main" id="{4D35B12E-4C86-F03E-AB2E-CE75454689C0}"/>
                </a:ext>
              </a:extLst>
            </p:cNvPr>
            <p:cNvSpPr txBox="1"/>
            <p:nvPr/>
          </p:nvSpPr>
          <p:spPr>
            <a:xfrm>
              <a:off x="10106125" y="1578011"/>
              <a:ext cx="1018227" cy="261610"/>
            </a:xfrm>
            <a:prstGeom prst="rect">
              <a:avLst/>
            </a:prstGeom>
            <a:noFill/>
          </p:spPr>
          <p:txBody>
            <a:bodyPr wrap="none" rtlCol="0">
              <a:spAutoFit/>
            </a:bodyPr>
            <a:lstStyle/>
            <a:p>
              <a:r>
                <a:rPr lang="en-US" sz="1100">
                  <a:latin typeface="Century Gothic" panose="020B0502020202020204" pitchFamily="34" charset="0"/>
                </a:rPr>
                <a:t>Deep Water</a:t>
              </a:r>
            </a:p>
          </p:txBody>
        </p:sp>
        <p:sp>
          <p:nvSpPr>
            <p:cNvPr id="32" name="TextBox 31">
              <a:extLst>
                <a:ext uri="{FF2B5EF4-FFF2-40B4-BE49-F238E27FC236}">
                  <a16:creationId xmlns:a16="http://schemas.microsoft.com/office/drawing/2014/main" id="{DFECA3C1-4556-9931-B16D-7226AF03DD77}"/>
                </a:ext>
              </a:extLst>
            </p:cNvPr>
            <p:cNvSpPr txBox="1"/>
            <p:nvPr/>
          </p:nvSpPr>
          <p:spPr>
            <a:xfrm>
              <a:off x="10101399" y="1960794"/>
              <a:ext cx="962123" cy="261610"/>
            </a:xfrm>
            <a:prstGeom prst="rect">
              <a:avLst/>
            </a:prstGeom>
            <a:noFill/>
          </p:spPr>
          <p:txBody>
            <a:bodyPr wrap="none" rtlCol="0">
              <a:spAutoFit/>
            </a:bodyPr>
            <a:lstStyle/>
            <a:p>
              <a:r>
                <a:rPr lang="en-US" sz="1100">
                  <a:latin typeface="Century Gothic" panose="020B0502020202020204" pitchFamily="34" charset="0"/>
                </a:rPr>
                <a:t>Vegetation</a:t>
              </a:r>
            </a:p>
          </p:txBody>
        </p:sp>
        <p:sp>
          <p:nvSpPr>
            <p:cNvPr id="37" name="TextBox 36">
              <a:extLst>
                <a:ext uri="{FF2B5EF4-FFF2-40B4-BE49-F238E27FC236}">
                  <a16:creationId xmlns:a16="http://schemas.microsoft.com/office/drawing/2014/main" id="{9E57E6F9-2A87-4AB3-89EF-6734DA2C404F}"/>
                </a:ext>
              </a:extLst>
            </p:cNvPr>
            <p:cNvSpPr txBox="1"/>
            <p:nvPr/>
          </p:nvSpPr>
          <p:spPr>
            <a:xfrm>
              <a:off x="10101399" y="2300371"/>
              <a:ext cx="598241" cy="261610"/>
            </a:xfrm>
            <a:prstGeom prst="rect">
              <a:avLst/>
            </a:prstGeom>
            <a:noFill/>
          </p:spPr>
          <p:txBody>
            <a:bodyPr wrap="none" rtlCol="0">
              <a:spAutoFit/>
            </a:bodyPr>
            <a:lstStyle/>
            <a:p>
              <a:r>
                <a:rPr lang="en-US" sz="1100">
                  <a:latin typeface="Century Gothic" panose="020B0502020202020204" pitchFamily="34" charset="0"/>
                </a:rPr>
                <a:t>Urban</a:t>
              </a:r>
            </a:p>
          </p:txBody>
        </p:sp>
        <p:sp>
          <p:nvSpPr>
            <p:cNvPr id="38" name="TextBox 37">
              <a:extLst>
                <a:ext uri="{FF2B5EF4-FFF2-40B4-BE49-F238E27FC236}">
                  <a16:creationId xmlns:a16="http://schemas.microsoft.com/office/drawing/2014/main" id="{1BB68AC3-F2B4-800F-594A-1147FECF7C9A}"/>
                </a:ext>
              </a:extLst>
            </p:cNvPr>
            <p:cNvSpPr txBox="1"/>
            <p:nvPr/>
          </p:nvSpPr>
          <p:spPr>
            <a:xfrm>
              <a:off x="10095479" y="2689915"/>
              <a:ext cx="623889" cy="261610"/>
            </a:xfrm>
            <a:prstGeom prst="rect">
              <a:avLst/>
            </a:prstGeom>
            <a:noFill/>
          </p:spPr>
          <p:txBody>
            <a:bodyPr wrap="none" rtlCol="0">
              <a:spAutoFit/>
            </a:bodyPr>
            <a:lstStyle/>
            <a:p>
              <a:r>
                <a:rPr lang="en-US" sz="1100" dirty="0">
                  <a:latin typeface="Century Gothic" panose="020B0502020202020204" pitchFamily="34" charset="0"/>
                </a:rPr>
                <a:t>Barren</a:t>
              </a:r>
            </a:p>
          </p:txBody>
        </p:sp>
      </p:grpSp>
      <p:sp>
        <p:nvSpPr>
          <p:cNvPr id="3" name="Arrow: Right 2">
            <a:extLst>
              <a:ext uri="{FF2B5EF4-FFF2-40B4-BE49-F238E27FC236}">
                <a16:creationId xmlns:a16="http://schemas.microsoft.com/office/drawing/2014/main" id="{30738946-DFA3-FDCE-AEAE-8392E9DFB376}"/>
              </a:ext>
            </a:extLst>
          </p:cNvPr>
          <p:cNvSpPr/>
          <p:nvPr/>
        </p:nvSpPr>
        <p:spPr>
          <a:xfrm rot="5400000">
            <a:off x="1084227" y="4081842"/>
            <a:ext cx="497926" cy="434517"/>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Rounded Corners 12">
            <a:extLst>
              <a:ext uri="{FF2B5EF4-FFF2-40B4-BE49-F238E27FC236}">
                <a16:creationId xmlns:a16="http://schemas.microsoft.com/office/drawing/2014/main" id="{04E7997F-6C13-CEBA-3AEF-C03A5099FD3B}"/>
              </a:ext>
            </a:extLst>
          </p:cNvPr>
          <p:cNvSpPr/>
          <p:nvPr/>
        </p:nvSpPr>
        <p:spPr>
          <a:xfrm>
            <a:off x="598381" y="3182432"/>
            <a:ext cx="1468451" cy="490257"/>
          </a:xfrm>
          <a:prstGeom prst="roundRect">
            <a:avLst/>
          </a:prstGeom>
          <a:solidFill>
            <a:srgbClr val="62946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a:solidFill>
                  <a:srgbClr val="FFFFFF"/>
                </a:solidFill>
                <a:latin typeface="Century Gothic"/>
                <a:cs typeface="Calibri"/>
              </a:rPr>
              <a:t>2016</a:t>
            </a:r>
          </a:p>
        </p:txBody>
      </p:sp>
      <p:grpSp>
        <p:nvGrpSpPr>
          <p:cNvPr id="23" name="Group 22">
            <a:extLst>
              <a:ext uri="{FF2B5EF4-FFF2-40B4-BE49-F238E27FC236}">
                <a16:creationId xmlns:a16="http://schemas.microsoft.com/office/drawing/2014/main" id="{232FF836-E926-6018-64BA-7348D21948C0}"/>
              </a:ext>
            </a:extLst>
          </p:cNvPr>
          <p:cNvGrpSpPr/>
          <p:nvPr/>
        </p:nvGrpSpPr>
        <p:grpSpPr>
          <a:xfrm>
            <a:off x="8654258" y="3399496"/>
            <a:ext cx="2636557" cy="3165614"/>
            <a:chOff x="8696258" y="3243496"/>
            <a:chExt cx="2636557" cy="3165614"/>
          </a:xfrm>
        </p:grpSpPr>
        <p:grpSp>
          <p:nvGrpSpPr>
            <p:cNvPr id="56" name="Group 55">
              <a:extLst>
                <a:ext uri="{FF2B5EF4-FFF2-40B4-BE49-F238E27FC236}">
                  <a16:creationId xmlns:a16="http://schemas.microsoft.com/office/drawing/2014/main" id="{AF6E7BB8-EC0F-E4D0-066D-41091018DF07}"/>
                </a:ext>
              </a:extLst>
            </p:cNvPr>
            <p:cNvGrpSpPr/>
            <p:nvPr/>
          </p:nvGrpSpPr>
          <p:grpSpPr>
            <a:xfrm>
              <a:off x="8696258" y="3243496"/>
              <a:ext cx="1873888" cy="3165614"/>
              <a:chOff x="2372762" y="554548"/>
              <a:chExt cx="2143528" cy="3557643"/>
            </a:xfrm>
          </p:grpSpPr>
          <p:sp>
            <p:nvSpPr>
              <p:cNvPr id="2" name="TextBox 1">
                <a:extLst>
                  <a:ext uri="{FF2B5EF4-FFF2-40B4-BE49-F238E27FC236}">
                    <a16:creationId xmlns:a16="http://schemas.microsoft.com/office/drawing/2014/main" id="{110A0726-93D2-5FAC-46B7-D0D698406946}"/>
                  </a:ext>
                </a:extLst>
              </p:cNvPr>
              <p:cNvSpPr txBox="1"/>
              <p:nvPr/>
            </p:nvSpPr>
            <p:spPr>
              <a:xfrm>
                <a:off x="3690637" y="3627943"/>
                <a:ext cx="825653" cy="484248"/>
              </a:xfrm>
              <a:prstGeom prst="rect">
                <a:avLst/>
              </a:prstGeom>
              <a:noFill/>
            </p:spPr>
            <p:txBody>
              <a:bodyPr wrap="square" lIns="91440" tIns="45720" rIns="91440" bIns="45720" rtlCol="0" anchor="ctr">
                <a:spAutoFit/>
              </a:bodyPr>
              <a:lstStyle/>
              <a:p>
                <a:pPr algn="ctr"/>
                <a:r>
                  <a:rPr lang="en-US" sz="1100" dirty="0">
                    <a:latin typeface="Century Gothic"/>
                  </a:rPr>
                  <a:t>2022</a:t>
                </a:r>
              </a:p>
              <a:p>
                <a:pPr algn="ctr"/>
                <a:endParaRPr lang="en-US" sz="1100" dirty="0">
                  <a:latin typeface="Century Gothic" panose="020B0502020202020204" pitchFamily="34" charset="0"/>
                </a:endParaRPr>
              </a:p>
            </p:txBody>
          </p:sp>
          <p:sp>
            <p:nvSpPr>
              <p:cNvPr id="27" name="TextBox 26">
                <a:extLst>
                  <a:ext uri="{FF2B5EF4-FFF2-40B4-BE49-F238E27FC236}">
                    <a16:creationId xmlns:a16="http://schemas.microsoft.com/office/drawing/2014/main" id="{2CDB45BD-64CF-652F-ADCE-3F0BD14FDBEE}"/>
                  </a:ext>
                </a:extLst>
              </p:cNvPr>
              <p:cNvSpPr txBox="1"/>
              <p:nvPr/>
            </p:nvSpPr>
            <p:spPr>
              <a:xfrm>
                <a:off x="2372762" y="554548"/>
                <a:ext cx="445311" cy="3155899"/>
              </a:xfrm>
              <a:prstGeom prst="rect">
                <a:avLst/>
              </a:prstGeom>
              <a:noFill/>
            </p:spPr>
            <p:txBody>
              <a:bodyPr wrap="square" lIns="91440" tIns="45720" rIns="91440" bIns="45720" rtlCol="0" anchor="ctr">
                <a:spAutoFit/>
              </a:bodyPr>
              <a:lstStyle/>
              <a:p>
                <a:pPr algn="ctr">
                  <a:lnSpc>
                    <a:spcPct val="250000"/>
                  </a:lnSpc>
                </a:pPr>
                <a:r>
                  <a:rPr lang="en-US" sz="800">
                    <a:latin typeface="Century Gothic"/>
                  </a:rPr>
                  <a:t>1.6</a:t>
                </a:r>
              </a:p>
              <a:p>
                <a:pPr algn="ctr">
                  <a:lnSpc>
                    <a:spcPct val="250000"/>
                  </a:lnSpc>
                </a:pPr>
                <a:r>
                  <a:rPr lang="en-US" sz="800">
                    <a:latin typeface="Century Gothic"/>
                  </a:rPr>
                  <a:t>1.4</a:t>
                </a:r>
                <a:endParaRPr lang="en-US" sz="1400">
                  <a:latin typeface="Calibri" panose="020F0502020204030204"/>
                  <a:cs typeface="Calibri"/>
                </a:endParaRPr>
              </a:p>
              <a:p>
                <a:pPr algn="ctr">
                  <a:lnSpc>
                    <a:spcPct val="250000"/>
                  </a:lnSpc>
                </a:pPr>
                <a:r>
                  <a:rPr lang="en-US" sz="800">
                    <a:latin typeface="Century Gothic"/>
                  </a:rPr>
                  <a:t>1.2</a:t>
                </a:r>
                <a:endParaRPr lang="en-US" sz="1400">
                  <a:cs typeface="Calibri"/>
                </a:endParaRPr>
              </a:p>
              <a:p>
                <a:pPr algn="ctr">
                  <a:lnSpc>
                    <a:spcPct val="250000"/>
                  </a:lnSpc>
                </a:pPr>
                <a:r>
                  <a:rPr lang="en-US" sz="800">
                    <a:latin typeface="Century Gothic"/>
                  </a:rPr>
                  <a:t>1.0</a:t>
                </a:r>
              </a:p>
              <a:p>
                <a:pPr algn="ctr">
                  <a:lnSpc>
                    <a:spcPct val="250000"/>
                  </a:lnSpc>
                </a:pPr>
                <a:r>
                  <a:rPr lang="en-US" sz="800">
                    <a:latin typeface="Century Gothic"/>
                  </a:rPr>
                  <a:t>0.8</a:t>
                </a:r>
              </a:p>
              <a:p>
                <a:pPr algn="ctr">
                  <a:lnSpc>
                    <a:spcPct val="250000"/>
                  </a:lnSpc>
                </a:pPr>
                <a:r>
                  <a:rPr lang="en-US" sz="800">
                    <a:latin typeface="Century Gothic"/>
                  </a:rPr>
                  <a:t>0.6</a:t>
                </a:r>
              </a:p>
              <a:p>
                <a:pPr algn="ctr">
                  <a:lnSpc>
                    <a:spcPct val="250000"/>
                  </a:lnSpc>
                </a:pPr>
                <a:r>
                  <a:rPr lang="en-US" sz="800">
                    <a:latin typeface="Century Gothic"/>
                  </a:rPr>
                  <a:t>0.4</a:t>
                </a:r>
              </a:p>
              <a:p>
                <a:pPr algn="ctr">
                  <a:lnSpc>
                    <a:spcPct val="250000"/>
                  </a:lnSpc>
                </a:pPr>
                <a:r>
                  <a:rPr lang="en-US" sz="800">
                    <a:latin typeface="Century Gothic"/>
                  </a:rPr>
                  <a:t>0.2</a:t>
                </a:r>
              </a:p>
              <a:p>
                <a:pPr algn="ctr">
                  <a:lnSpc>
                    <a:spcPct val="250000"/>
                  </a:lnSpc>
                </a:pPr>
                <a:r>
                  <a:rPr lang="en-US" sz="800">
                    <a:latin typeface="Century Gothic"/>
                  </a:rPr>
                  <a:t>0.0</a:t>
                </a:r>
              </a:p>
            </p:txBody>
          </p:sp>
        </p:grpSp>
        <p:pic>
          <p:nvPicPr>
            <p:cNvPr id="22" name="Picture 22" descr="Chart, bar chart&#10;&#10;Description automatically generated">
              <a:extLst>
                <a:ext uri="{FF2B5EF4-FFF2-40B4-BE49-F238E27FC236}">
                  <a16:creationId xmlns:a16="http://schemas.microsoft.com/office/drawing/2014/main" id="{9D0F7A19-345A-ED5F-8DCF-D5A6BC6476D1}"/>
                </a:ext>
              </a:extLst>
            </p:cNvPr>
            <p:cNvPicPr>
              <a:picLocks noChangeAspect="1"/>
            </p:cNvPicPr>
            <p:nvPr/>
          </p:nvPicPr>
          <p:blipFill rotWithShape="1">
            <a:blip r:embed="rId4"/>
            <a:srcRect l="6346" t="2968" r="3063" b="11874"/>
            <a:stretch/>
          </p:blipFill>
          <p:spPr>
            <a:xfrm>
              <a:off x="8991725" y="3395169"/>
              <a:ext cx="2341090" cy="2588510"/>
            </a:xfrm>
            <a:prstGeom prst="rect">
              <a:avLst/>
            </a:prstGeom>
          </p:spPr>
        </p:pic>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8CB97C0-E20C-2D3E-61F9-89A0030619E0}"/>
                  </a:ext>
                </a:extLst>
              </p:cNvPr>
              <p:cNvSpPr txBox="1"/>
              <p:nvPr/>
            </p:nvSpPr>
            <p:spPr>
              <a:xfrm rot="16200000">
                <a:off x="7850797" y="4790163"/>
                <a:ext cx="1492219" cy="257635"/>
              </a:xfrm>
              <a:prstGeom prst="rect">
                <a:avLst/>
              </a:prstGeom>
              <a:noFill/>
            </p:spPr>
            <p:txBody>
              <a:bodyPr wrap="square" rtlCol="0">
                <a:spAutoFit/>
              </a:bodyPr>
              <a:lstStyle/>
              <a:p>
                <a:r>
                  <a:rPr lang="en-US" sz="1050" b="1">
                    <a:latin typeface="Century Gothic" panose="020B0502020202020204" pitchFamily="34" charset="0"/>
                  </a:rPr>
                  <a:t>Surface Area (</a:t>
                </a:r>
                <a14:m>
                  <m:oMath xmlns:m="http://schemas.openxmlformats.org/officeDocument/2006/math">
                    <m:sSup>
                      <m:sSupPr>
                        <m:ctrlPr>
                          <a:rPr lang="en-US" sz="1050" b="1" i="1" smtClean="0">
                            <a:latin typeface="Cambria Math" panose="02040503050406030204" pitchFamily="18" charset="0"/>
                          </a:rPr>
                        </m:ctrlPr>
                      </m:sSupPr>
                      <m:e>
                        <m:r>
                          <m:rPr>
                            <m:nor/>
                          </m:rPr>
                          <a:rPr lang="en-US" sz="1050" b="1" i="0" smtClean="0">
                            <a:latin typeface="Century Gothic" panose="020B0502020202020204" pitchFamily="34" charset="0"/>
                          </a:rPr>
                          <m:t>km</m:t>
                        </m:r>
                      </m:e>
                      <m:sup>
                        <m:r>
                          <a:rPr lang="en-US" sz="1050" b="1" i="1" smtClean="0">
                            <a:latin typeface="Cambria Math" panose="02040503050406030204" pitchFamily="18" charset="0"/>
                          </a:rPr>
                          <m:t>𝟐</m:t>
                        </m:r>
                      </m:sup>
                    </m:sSup>
                  </m:oMath>
                </a14:m>
                <a:r>
                  <a:rPr lang="en-US" sz="1050" b="1" i="1">
                    <a:latin typeface="Century Gothic" panose="020B0502020202020204" pitchFamily="34" charset="0"/>
                  </a:rPr>
                  <a:t>)</a:t>
                </a:r>
              </a:p>
            </p:txBody>
          </p:sp>
        </mc:Choice>
        <mc:Fallback xmlns="">
          <p:sp>
            <p:nvSpPr>
              <p:cNvPr id="12" name="TextBox 11">
                <a:extLst>
                  <a:ext uri="{FF2B5EF4-FFF2-40B4-BE49-F238E27FC236}">
                    <a16:creationId xmlns:a16="http://schemas.microsoft.com/office/drawing/2014/main" id="{B8CB97C0-E20C-2D3E-61F9-89A0030619E0}"/>
                  </a:ext>
                </a:extLst>
              </p:cNvPr>
              <p:cNvSpPr txBox="1">
                <a:spLocks noRot="1" noChangeAspect="1" noMove="1" noResize="1" noEditPoints="1" noAdjustHandles="1" noChangeArrowheads="1" noChangeShapeType="1" noTextEdit="1"/>
              </p:cNvSpPr>
              <p:nvPr/>
            </p:nvSpPr>
            <p:spPr>
              <a:xfrm rot="16200000">
                <a:off x="7850797" y="4790163"/>
                <a:ext cx="1492219" cy="257635"/>
              </a:xfrm>
              <a:prstGeom prst="rect">
                <a:avLst/>
              </a:prstGeom>
              <a:blipFill>
                <a:blip r:embed="rId5"/>
                <a:stretch>
                  <a:fillRect r="-14286"/>
                </a:stretch>
              </a:blipFill>
            </p:spPr>
            <p:txBody>
              <a:bodyPr/>
              <a:lstStyle/>
              <a:p>
                <a:r>
                  <a:rPr lang="en-US">
                    <a:noFill/>
                  </a:rPr>
                  <a:t> </a:t>
                </a:r>
              </a:p>
            </p:txBody>
          </p:sp>
        </mc:Fallback>
      </mc:AlternateContent>
      <p:grpSp>
        <p:nvGrpSpPr>
          <p:cNvPr id="34" name="Group 33">
            <a:extLst>
              <a:ext uri="{FF2B5EF4-FFF2-40B4-BE49-F238E27FC236}">
                <a16:creationId xmlns:a16="http://schemas.microsoft.com/office/drawing/2014/main" id="{C1E37EE6-A0F1-EBA3-D834-7B298E41D19A}"/>
              </a:ext>
            </a:extLst>
          </p:cNvPr>
          <p:cNvGrpSpPr/>
          <p:nvPr/>
        </p:nvGrpSpPr>
        <p:grpSpPr>
          <a:xfrm>
            <a:off x="3280551" y="5979590"/>
            <a:ext cx="981169" cy="332878"/>
            <a:chOff x="2883041" y="4068140"/>
            <a:chExt cx="981169" cy="332878"/>
          </a:xfrm>
        </p:grpSpPr>
        <p:grpSp>
          <p:nvGrpSpPr>
            <p:cNvPr id="35" name="Group 34">
              <a:extLst>
                <a:ext uri="{FF2B5EF4-FFF2-40B4-BE49-F238E27FC236}">
                  <a16:creationId xmlns:a16="http://schemas.microsoft.com/office/drawing/2014/main" id="{4C77A3C9-9C82-B721-763E-837F2ECFD3A9}"/>
                </a:ext>
              </a:extLst>
            </p:cNvPr>
            <p:cNvGrpSpPr/>
            <p:nvPr/>
          </p:nvGrpSpPr>
          <p:grpSpPr>
            <a:xfrm>
              <a:off x="2883041" y="4248618"/>
              <a:ext cx="981169" cy="152400"/>
              <a:chOff x="2883041" y="4248618"/>
              <a:chExt cx="981169" cy="152400"/>
            </a:xfrm>
          </p:grpSpPr>
          <p:cxnSp>
            <p:nvCxnSpPr>
              <p:cNvPr id="41" name="Straight Connector 40">
                <a:extLst>
                  <a:ext uri="{FF2B5EF4-FFF2-40B4-BE49-F238E27FC236}">
                    <a16:creationId xmlns:a16="http://schemas.microsoft.com/office/drawing/2014/main" id="{6581719E-6514-15C2-80CB-0EB0D9BA4446}"/>
                  </a:ext>
                </a:extLst>
              </p:cNvPr>
              <p:cNvCxnSpPr>
                <a:cxnSpLocks/>
              </p:cNvCxnSpPr>
              <p:nvPr/>
            </p:nvCxnSpPr>
            <p:spPr>
              <a:xfrm>
                <a:off x="3864210" y="4248618"/>
                <a:ext cx="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B8DA426-2447-8B5B-040F-FBF1FE57A246}"/>
                  </a:ext>
                </a:extLst>
              </p:cNvPr>
              <p:cNvCxnSpPr>
                <a:cxnSpLocks/>
              </p:cNvCxnSpPr>
              <p:nvPr/>
            </p:nvCxnSpPr>
            <p:spPr>
              <a:xfrm rot="5400000" flipV="1">
                <a:off x="3370936" y="3836924"/>
                <a:ext cx="0" cy="975789"/>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8FCB5C2-89BC-B5A4-1DE8-DB31737F9FF0}"/>
                  </a:ext>
                </a:extLst>
              </p:cNvPr>
              <p:cNvCxnSpPr>
                <a:cxnSpLocks/>
              </p:cNvCxnSpPr>
              <p:nvPr/>
            </p:nvCxnSpPr>
            <p:spPr>
              <a:xfrm>
                <a:off x="2888420" y="4248618"/>
                <a:ext cx="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3A6A8BC8-A14F-815B-F62F-108A1230BA31}"/>
                </a:ext>
              </a:extLst>
            </p:cNvPr>
            <p:cNvSpPr txBox="1"/>
            <p:nvPr/>
          </p:nvSpPr>
          <p:spPr>
            <a:xfrm>
              <a:off x="3000875" y="4068140"/>
              <a:ext cx="784189" cy="261610"/>
            </a:xfrm>
            <a:prstGeom prst="rect">
              <a:avLst/>
            </a:prstGeom>
            <a:noFill/>
          </p:spPr>
          <p:txBody>
            <a:bodyPr wrap="none" rtlCol="0">
              <a:spAutoFit/>
            </a:bodyPr>
            <a:lstStyle/>
            <a:p>
              <a:r>
                <a:rPr lang="en-US" sz="1100">
                  <a:latin typeface="Garamond" panose="02020404030301010803" pitchFamily="18" charset="0"/>
                </a:rPr>
                <a:t>500 meters</a:t>
              </a:r>
            </a:p>
          </p:txBody>
        </p:sp>
      </p:grpSp>
      <p:grpSp>
        <p:nvGrpSpPr>
          <p:cNvPr id="44" name="Group 43">
            <a:extLst>
              <a:ext uri="{FF2B5EF4-FFF2-40B4-BE49-F238E27FC236}">
                <a16:creationId xmlns:a16="http://schemas.microsoft.com/office/drawing/2014/main" id="{0E7A6BB1-CD1C-D0BD-F629-F91DA3FE5B50}"/>
              </a:ext>
            </a:extLst>
          </p:cNvPr>
          <p:cNvGrpSpPr/>
          <p:nvPr/>
        </p:nvGrpSpPr>
        <p:grpSpPr>
          <a:xfrm>
            <a:off x="2763893" y="5890848"/>
            <a:ext cx="492143" cy="644059"/>
            <a:chOff x="10640425" y="1868997"/>
            <a:chExt cx="492143" cy="644059"/>
          </a:xfrm>
        </p:grpSpPr>
        <p:sp>
          <p:nvSpPr>
            <p:cNvPr id="45" name="TextBox 9">
              <a:extLst>
                <a:ext uri="{FF2B5EF4-FFF2-40B4-BE49-F238E27FC236}">
                  <a16:creationId xmlns:a16="http://schemas.microsoft.com/office/drawing/2014/main" id="{593A7991-8174-A9D7-A769-125B7DA02D1B}"/>
                </a:ext>
              </a:extLst>
            </p:cNvPr>
            <p:cNvSpPr txBox="1"/>
            <p:nvPr/>
          </p:nvSpPr>
          <p:spPr>
            <a:xfrm>
              <a:off x="10730913" y="2205279"/>
              <a:ext cx="31116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N</a:t>
              </a:r>
              <a:endParaRPr lang="en-US" sz="1400"/>
            </a:p>
          </p:txBody>
        </p:sp>
        <p:pic>
          <p:nvPicPr>
            <p:cNvPr id="46" name="Picture 45" descr="A picture containing icon&#10;&#10;Description automatically generated">
              <a:extLst>
                <a:ext uri="{FF2B5EF4-FFF2-40B4-BE49-F238E27FC236}">
                  <a16:creationId xmlns:a16="http://schemas.microsoft.com/office/drawing/2014/main" id="{94F98B93-99DC-AD51-86D4-E2F92A5BA8F8}"/>
                </a:ext>
              </a:extLst>
            </p:cNvPr>
            <p:cNvPicPr>
              <a:picLocks noChangeAspect="1"/>
            </p:cNvPicPr>
            <p:nvPr/>
          </p:nvPicPr>
          <p:blipFill>
            <a:blip r:embed="rId6"/>
            <a:stretch>
              <a:fillRect/>
            </a:stretch>
          </p:blipFill>
          <p:spPr>
            <a:xfrm>
              <a:off x="10640425" y="1868997"/>
              <a:ext cx="492143" cy="620229"/>
            </a:xfrm>
            <a:prstGeom prst="rect">
              <a:avLst/>
            </a:prstGeom>
            <a:ln>
              <a:noFill/>
            </a:ln>
          </p:spPr>
        </p:pic>
      </p:grpSp>
    </p:spTree>
    <p:extLst>
      <p:ext uri="{BB962C8B-B14F-4D97-AF65-F5344CB8AC3E}">
        <p14:creationId xmlns:p14="http://schemas.microsoft.com/office/powerpoint/2010/main" val="3592292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F3C058A-D49E-89F7-E541-1DC614AFC30F}"/>
              </a:ext>
            </a:extLst>
          </p:cNvPr>
          <p:cNvGrpSpPr/>
          <p:nvPr/>
        </p:nvGrpSpPr>
        <p:grpSpPr>
          <a:xfrm>
            <a:off x="10738011" y="2173096"/>
            <a:ext cx="919708" cy="717640"/>
            <a:chOff x="451011" y="4455718"/>
            <a:chExt cx="570462" cy="476073"/>
          </a:xfrm>
        </p:grpSpPr>
        <p:sp>
          <p:nvSpPr>
            <p:cNvPr id="5" name="Rectangle 4">
              <a:extLst>
                <a:ext uri="{FF2B5EF4-FFF2-40B4-BE49-F238E27FC236}">
                  <a16:creationId xmlns:a16="http://schemas.microsoft.com/office/drawing/2014/main" id="{C7190158-42E2-7B83-20EA-541FBD5DD453}"/>
                </a:ext>
              </a:extLst>
            </p:cNvPr>
            <p:cNvSpPr/>
            <p:nvPr/>
          </p:nvSpPr>
          <p:spPr>
            <a:xfrm>
              <a:off x="451011" y="4456116"/>
              <a:ext cx="188555" cy="193211"/>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 name="Rectangle 6">
              <a:extLst>
                <a:ext uri="{FF2B5EF4-FFF2-40B4-BE49-F238E27FC236}">
                  <a16:creationId xmlns:a16="http://schemas.microsoft.com/office/drawing/2014/main" id="{7564C1B1-5F69-B159-51D6-30869D8981AA}"/>
                </a:ext>
              </a:extLst>
            </p:cNvPr>
            <p:cNvSpPr/>
            <p:nvPr/>
          </p:nvSpPr>
          <p:spPr>
            <a:xfrm>
              <a:off x="451011" y="4738289"/>
              <a:ext cx="188555" cy="19321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 name="TextBox 8">
              <a:extLst>
                <a:ext uri="{FF2B5EF4-FFF2-40B4-BE49-F238E27FC236}">
                  <a16:creationId xmlns:a16="http://schemas.microsoft.com/office/drawing/2014/main" id="{BA039FEA-E993-243D-6509-31523131B436}"/>
                </a:ext>
              </a:extLst>
            </p:cNvPr>
            <p:cNvSpPr txBox="1"/>
            <p:nvPr/>
          </p:nvSpPr>
          <p:spPr>
            <a:xfrm>
              <a:off x="656371" y="4455718"/>
              <a:ext cx="365102" cy="204175"/>
            </a:xfrm>
            <a:prstGeom prst="rect">
              <a:avLst/>
            </a:prstGeom>
            <a:noFill/>
            <a:ln>
              <a:noFill/>
            </a:ln>
          </p:spPr>
          <p:txBody>
            <a:bodyPr wrap="none" lIns="91440" tIns="45720" rIns="91440" bIns="45720" rtlCol="0" anchor="t">
              <a:spAutoFit/>
            </a:bodyPr>
            <a:lstStyle/>
            <a:p>
              <a:r>
                <a:rPr lang="en-US" sz="1400" b="1">
                  <a:latin typeface="Century Gothic"/>
                </a:rPr>
                <a:t>2022</a:t>
              </a:r>
              <a:endParaRPr lang="en-US" sz="2400" b="1"/>
            </a:p>
          </p:txBody>
        </p:sp>
        <p:sp>
          <p:nvSpPr>
            <p:cNvPr id="11" name="TextBox 10">
              <a:extLst>
                <a:ext uri="{FF2B5EF4-FFF2-40B4-BE49-F238E27FC236}">
                  <a16:creationId xmlns:a16="http://schemas.microsoft.com/office/drawing/2014/main" id="{5C699F10-FEAA-B16A-9988-90E9FB758020}"/>
                </a:ext>
              </a:extLst>
            </p:cNvPr>
            <p:cNvSpPr txBox="1"/>
            <p:nvPr/>
          </p:nvSpPr>
          <p:spPr>
            <a:xfrm>
              <a:off x="656371" y="4727616"/>
              <a:ext cx="365102" cy="204175"/>
            </a:xfrm>
            <a:prstGeom prst="rect">
              <a:avLst/>
            </a:prstGeom>
            <a:noFill/>
          </p:spPr>
          <p:txBody>
            <a:bodyPr wrap="none" lIns="91440" tIns="45720" rIns="91440" bIns="45720" rtlCol="0" anchor="t">
              <a:spAutoFit/>
            </a:bodyPr>
            <a:lstStyle/>
            <a:p>
              <a:r>
                <a:rPr lang="en-US" sz="1400" b="1">
                  <a:latin typeface="Century Gothic"/>
                </a:rPr>
                <a:t>2000</a:t>
              </a:r>
              <a:endParaRPr lang="en-US" sz="2400" b="1"/>
            </a:p>
          </p:txBody>
        </p:sp>
      </p:grpSp>
      <p:sp>
        <p:nvSpPr>
          <p:cNvPr id="14" name="Title 1">
            <a:extLst>
              <a:ext uri="{FF2B5EF4-FFF2-40B4-BE49-F238E27FC236}">
                <a16:creationId xmlns:a16="http://schemas.microsoft.com/office/drawing/2014/main" id="{989CB894-A74C-E7EC-8F7D-B9ACA1B32B5B}"/>
              </a:ext>
            </a:extLst>
          </p:cNvPr>
          <p:cNvSpPr txBox="1">
            <a:spLocks/>
          </p:cNvSpPr>
          <p:nvPr/>
        </p:nvSpPr>
        <p:spPr>
          <a:xfrm>
            <a:off x="374459" y="1392"/>
            <a:ext cx="11438561" cy="118614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33973B"/>
                </a:solidFill>
                <a:latin typeface="Century Gothic"/>
                <a:ea typeface="+mj-lt"/>
                <a:cs typeface="+mj-lt"/>
              </a:rPr>
              <a:t>Results: Comparing Land Classes for </a:t>
            </a:r>
            <a:r>
              <a:rPr lang="en-US" sz="3600" b="1" err="1">
                <a:solidFill>
                  <a:srgbClr val="33973B"/>
                </a:solidFill>
                <a:latin typeface="Century Gothic"/>
                <a:ea typeface="+mj-lt"/>
                <a:cs typeface="+mj-lt"/>
              </a:rPr>
              <a:t>Kulhudhuffushi</a:t>
            </a:r>
            <a:endParaRPr lang="en-US" sz="4000" err="1">
              <a:solidFill>
                <a:srgbClr val="33973B"/>
              </a:solidFill>
              <a:cs typeface="Calibri Light"/>
            </a:endParaRPr>
          </a:p>
        </p:txBody>
      </p:sp>
      <p:sp>
        <p:nvSpPr>
          <p:cNvPr id="17" name="TextBox 16">
            <a:extLst>
              <a:ext uri="{FF2B5EF4-FFF2-40B4-BE49-F238E27FC236}">
                <a16:creationId xmlns:a16="http://schemas.microsoft.com/office/drawing/2014/main" id="{C4359B8F-B4E0-60E0-D075-E65CBA7F80F4}"/>
              </a:ext>
            </a:extLst>
          </p:cNvPr>
          <p:cNvSpPr txBox="1"/>
          <p:nvPr/>
        </p:nvSpPr>
        <p:spPr>
          <a:xfrm>
            <a:off x="2095501" y="1925052"/>
            <a:ext cx="202531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b="1">
                <a:latin typeface="Century Gothic"/>
                <a:cs typeface="Calibri"/>
              </a:rPr>
              <a:t>Shallow Water</a:t>
            </a:r>
            <a:endParaRPr lang="en-US" sz="2000" b="1">
              <a:latin typeface="Century Gothic"/>
            </a:endParaRPr>
          </a:p>
        </p:txBody>
      </p:sp>
      <p:sp>
        <p:nvSpPr>
          <p:cNvPr id="18" name="TextBox 17">
            <a:extLst>
              <a:ext uri="{FF2B5EF4-FFF2-40B4-BE49-F238E27FC236}">
                <a16:creationId xmlns:a16="http://schemas.microsoft.com/office/drawing/2014/main" id="{BAF45705-CAAE-C96D-F1D4-4441CB6FBEDC}"/>
              </a:ext>
            </a:extLst>
          </p:cNvPr>
          <p:cNvSpPr txBox="1"/>
          <p:nvPr/>
        </p:nvSpPr>
        <p:spPr>
          <a:xfrm>
            <a:off x="3047999" y="2997868"/>
            <a:ext cx="100263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b="1">
                <a:latin typeface="Century Gothic"/>
                <a:cs typeface="Calibri"/>
              </a:rPr>
              <a:t>Barren</a:t>
            </a:r>
            <a:endParaRPr lang="en-US" sz="2000" b="1"/>
          </a:p>
        </p:txBody>
      </p:sp>
      <p:sp>
        <p:nvSpPr>
          <p:cNvPr id="19" name="TextBox 18">
            <a:extLst>
              <a:ext uri="{FF2B5EF4-FFF2-40B4-BE49-F238E27FC236}">
                <a16:creationId xmlns:a16="http://schemas.microsoft.com/office/drawing/2014/main" id="{B482FC3B-33F4-8586-A9AE-98FE436AD5A4}"/>
              </a:ext>
            </a:extLst>
          </p:cNvPr>
          <p:cNvSpPr txBox="1"/>
          <p:nvPr/>
        </p:nvSpPr>
        <p:spPr>
          <a:xfrm>
            <a:off x="2546683" y="4000500"/>
            <a:ext cx="157412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b="1">
                <a:latin typeface="Century Gothic"/>
                <a:cs typeface="Calibri"/>
              </a:rPr>
              <a:t>Vegetation</a:t>
            </a:r>
            <a:endParaRPr lang="en-US" sz="2000" b="1"/>
          </a:p>
        </p:txBody>
      </p:sp>
      <p:sp>
        <p:nvSpPr>
          <p:cNvPr id="20" name="TextBox 19">
            <a:extLst>
              <a:ext uri="{FF2B5EF4-FFF2-40B4-BE49-F238E27FC236}">
                <a16:creationId xmlns:a16="http://schemas.microsoft.com/office/drawing/2014/main" id="{920D187E-DBE2-94CD-78BD-FFF653828FE9}"/>
              </a:ext>
            </a:extLst>
          </p:cNvPr>
          <p:cNvSpPr txBox="1"/>
          <p:nvPr/>
        </p:nvSpPr>
        <p:spPr>
          <a:xfrm>
            <a:off x="3118183" y="5003129"/>
            <a:ext cx="9324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b="1">
                <a:latin typeface="Century Gothic"/>
                <a:cs typeface="Calibri"/>
              </a:rPr>
              <a:t>Urban</a:t>
            </a:r>
            <a:endParaRPr lang="en-US" sz="2000" b="1"/>
          </a:p>
        </p:txBody>
      </p:sp>
      <p:pic>
        <p:nvPicPr>
          <p:cNvPr id="21" name="Picture 21" descr="Chart, bar chart&#10;&#10;Description automatically generated">
            <a:extLst>
              <a:ext uri="{FF2B5EF4-FFF2-40B4-BE49-F238E27FC236}">
                <a16:creationId xmlns:a16="http://schemas.microsoft.com/office/drawing/2014/main" id="{922E447F-55A2-90B6-D745-40624D58CA68}"/>
              </a:ext>
            </a:extLst>
          </p:cNvPr>
          <p:cNvPicPr>
            <a:picLocks noChangeAspect="1"/>
          </p:cNvPicPr>
          <p:nvPr/>
        </p:nvPicPr>
        <p:blipFill rotWithShape="1">
          <a:blip r:embed="rId3"/>
          <a:srcRect l="12552" t="7407" r="1241" b="11667"/>
          <a:stretch/>
        </p:blipFill>
        <p:spPr>
          <a:xfrm>
            <a:off x="4122822" y="1453522"/>
            <a:ext cx="6271641" cy="4381941"/>
          </a:xfrm>
          <a:prstGeom prst="rect">
            <a:avLst/>
          </a:prstGeom>
        </p:spPr>
      </p:pic>
      <p:sp>
        <p:nvSpPr>
          <p:cNvPr id="23" name="TextBox 22">
            <a:extLst>
              <a:ext uri="{FF2B5EF4-FFF2-40B4-BE49-F238E27FC236}">
                <a16:creationId xmlns:a16="http://schemas.microsoft.com/office/drawing/2014/main" id="{86FDD0B1-2644-4BAF-EE18-35FB5650AC89}"/>
              </a:ext>
            </a:extLst>
          </p:cNvPr>
          <p:cNvSpPr txBox="1"/>
          <p:nvPr/>
        </p:nvSpPr>
        <p:spPr>
          <a:xfrm>
            <a:off x="3984521" y="5883941"/>
            <a:ext cx="470578" cy="261610"/>
          </a:xfrm>
          <a:prstGeom prst="rect">
            <a:avLst/>
          </a:prstGeom>
          <a:noFill/>
        </p:spPr>
        <p:txBody>
          <a:bodyPr wrap="square" lIns="91440" tIns="45720" rIns="91440" bIns="45720" rtlCol="0" anchor="ctr">
            <a:spAutoFit/>
          </a:bodyPr>
          <a:lstStyle/>
          <a:p>
            <a:pPr algn="ctr"/>
            <a:r>
              <a:rPr lang="en-US" sz="1100">
                <a:latin typeface="Century Gothic"/>
              </a:rPr>
              <a:t>0 </a:t>
            </a:r>
            <a:endParaRPr lang="en-US" sz="1100">
              <a:latin typeface="Century Gothic" panose="020B0502020202020204" pitchFamily="34" charset="0"/>
            </a:endParaRPr>
          </a:p>
        </p:txBody>
      </p:sp>
      <p:sp>
        <p:nvSpPr>
          <p:cNvPr id="24" name="TextBox 23">
            <a:extLst>
              <a:ext uri="{FF2B5EF4-FFF2-40B4-BE49-F238E27FC236}">
                <a16:creationId xmlns:a16="http://schemas.microsoft.com/office/drawing/2014/main" id="{738A8C80-12B1-FCF5-0045-18963181AFE3}"/>
              </a:ext>
            </a:extLst>
          </p:cNvPr>
          <p:cNvSpPr txBox="1"/>
          <p:nvPr/>
        </p:nvSpPr>
        <p:spPr>
          <a:xfrm>
            <a:off x="4720546" y="5883781"/>
            <a:ext cx="470578" cy="261610"/>
          </a:xfrm>
          <a:prstGeom prst="rect">
            <a:avLst/>
          </a:prstGeom>
          <a:noFill/>
        </p:spPr>
        <p:txBody>
          <a:bodyPr wrap="square" lIns="91440" tIns="45720" rIns="91440" bIns="45720" rtlCol="0" anchor="ctr">
            <a:spAutoFit/>
          </a:bodyPr>
          <a:lstStyle/>
          <a:p>
            <a:pPr algn="ctr"/>
            <a:r>
              <a:rPr lang="en-US" sz="1100">
                <a:latin typeface="Century Gothic"/>
              </a:rPr>
              <a:t>0.2</a:t>
            </a:r>
            <a:endParaRPr lang="en-US" sz="1100">
              <a:latin typeface="Century Gothic" panose="020B0502020202020204" pitchFamily="34" charset="0"/>
            </a:endParaRPr>
          </a:p>
        </p:txBody>
      </p:sp>
      <p:sp>
        <p:nvSpPr>
          <p:cNvPr id="25" name="TextBox 24">
            <a:extLst>
              <a:ext uri="{FF2B5EF4-FFF2-40B4-BE49-F238E27FC236}">
                <a16:creationId xmlns:a16="http://schemas.microsoft.com/office/drawing/2014/main" id="{8957776B-DEC3-F485-FE95-F5229A599242}"/>
              </a:ext>
            </a:extLst>
          </p:cNvPr>
          <p:cNvSpPr txBox="1"/>
          <p:nvPr/>
        </p:nvSpPr>
        <p:spPr>
          <a:xfrm>
            <a:off x="5482546" y="5883781"/>
            <a:ext cx="470578" cy="261610"/>
          </a:xfrm>
          <a:prstGeom prst="rect">
            <a:avLst/>
          </a:prstGeom>
          <a:noFill/>
        </p:spPr>
        <p:txBody>
          <a:bodyPr wrap="square" lIns="91440" tIns="45720" rIns="91440" bIns="45720" rtlCol="0" anchor="ctr">
            <a:spAutoFit/>
          </a:bodyPr>
          <a:lstStyle/>
          <a:p>
            <a:pPr algn="ctr"/>
            <a:r>
              <a:rPr lang="en-US" sz="1100">
                <a:latin typeface="Century Gothic"/>
              </a:rPr>
              <a:t>0.4</a:t>
            </a:r>
            <a:endParaRPr lang="en-US" sz="1100">
              <a:latin typeface="Century Gothic" panose="020B0502020202020204" pitchFamily="34" charset="0"/>
            </a:endParaRPr>
          </a:p>
        </p:txBody>
      </p:sp>
      <p:sp>
        <p:nvSpPr>
          <p:cNvPr id="26" name="TextBox 25">
            <a:extLst>
              <a:ext uri="{FF2B5EF4-FFF2-40B4-BE49-F238E27FC236}">
                <a16:creationId xmlns:a16="http://schemas.microsoft.com/office/drawing/2014/main" id="{4AF1035A-79E3-3172-FD54-FA89135E652C}"/>
              </a:ext>
            </a:extLst>
          </p:cNvPr>
          <p:cNvSpPr txBox="1"/>
          <p:nvPr/>
        </p:nvSpPr>
        <p:spPr>
          <a:xfrm>
            <a:off x="6236150" y="5876037"/>
            <a:ext cx="470578" cy="261610"/>
          </a:xfrm>
          <a:prstGeom prst="rect">
            <a:avLst/>
          </a:prstGeom>
          <a:noFill/>
        </p:spPr>
        <p:txBody>
          <a:bodyPr wrap="square" lIns="91440" tIns="45720" rIns="91440" bIns="45720" rtlCol="0" anchor="ctr">
            <a:spAutoFit/>
          </a:bodyPr>
          <a:lstStyle/>
          <a:p>
            <a:pPr algn="ctr"/>
            <a:r>
              <a:rPr lang="en-US" sz="1100">
                <a:latin typeface="Century Gothic"/>
              </a:rPr>
              <a:t>0.6</a:t>
            </a:r>
            <a:endParaRPr lang="en-US" sz="1100">
              <a:latin typeface="Century Gothic" panose="020B0502020202020204" pitchFamily="34" charset="0"/>
            </a:endParaRPr>
          </a:p>
        </p:txBody>
      </p:sp>
      <p:sp>
        <p:nvSpPr>
          <p:cNvPr id="27" name="TextBox 26">
            <a:extLst>
              <a:ext uri="{FF2B5EF4-FFF2-40B4-BE49-F238E27FC236}">
                <a16:creationId xmlns:a16="http://schemas.microsoft.com/office/drawing/2014/main" id="{B0460384-A604-CF16-52AA-6748A3FBA9AF}"/>
              </a:ext>
            </a:extLst>
          </p:cNvPr>
          <p:cNvSpPr txBox="1"/>
          <p:nvPr/>
        </p:nvSpPr>
        <p:spPr>
          <a:xfrm>
            <a:off x="6976141" y="5884107"/>
            <a:ext cx="470578" cy="261610"/>
          </a:xfrm>
          <a:prstGeom prst="rect">
            <a:avLst/>
          </a:prstGeom>
          <a:noFill/>
        </p:spPr>
        <p:txBody>
          <a:bodyPr wrap="square" lIns="91440" tIns="45720" rIns="91440" bIns="45720" rtlCol="0" anchor="ctr">
            <a:spAutoFit/>
          </a:bodyPr>
          <a:lstStyle/>
          <a:p>
            <a:pPr algn="ctr"/>
            <a:r>
              <a:rPr lang="en-US" sz="1100">
                <a:latin typeface="Century Gothic"/>
              </a:rPr>
              <a:t>0.8</a:t>
            </a:r>
            <a:endParaRPr lang="en-US" sz="1100">
              <a:latin typeface="Century Gothic" panose="020B0502020202020204" pitchFamily="34" charset="0"/>
            </a:endParaRPr>
          </a:p>
        </p:txBody>
      </p:sp>
      <p:sp>
        <p:nvSpPr>
          <p:cNvPr id="28" name="TextBox 27">
            <a:extLst>
              <a:ext uri="{FF2B5EF4-FFF2-40B4-BE49-F238E27FC236}">
                <a16:creationId xmlns:a16="http://schemas.microsoft.com/office/drawing/2014/main" id="{E88E7EA4-0644-694B-6323-6974FC3700FA}"/>
              </a:ext>
            </a:extLst>
          </p:cNvPr>
          <p:cNvSpPr txBox="1"/>
          <p:nvPr/>
        </p:nvSpPr>
        <p:spPr>
          <a:xfrm>
            <a:off x="7746130" y="5870249"/>
            <a:ext cx="470578" cy="261610"/>
          </a:xfrm>
          <a:prstGeom prst="rect">
            <a:avLst/>
          </a:prstGeom>
          <a:noFill/>
        </p:spPr>
        <p:txBody>
          <a:bodyPr wrap="square" lIns="91440" tIns="45720" rIns="91440" bIns="45720" rtlCol="0" anchor="ctr">
            <a:spAutoFit/>
          </a:bodyPr>
          <a:lstStyle/>
          <a:p>
            <a:pPr algn="ctr"/>
            <a:r>
              <a:rPr lang="en-US" sz="1100">
                <a:latin typeface="Century Gothic"/>
              </a:rPr>
              <a:t>1.0</a:t>
            </a:r>
            <a:endParaRPr lang="en-US" sz="1100">
              <a:latin typeface="Century Gothic" panose="020B0502020202020204" pitchFamily="34" charset="0"/>
            </a:endParaRPr>
          </a:p>
        </p:txBody>
      </p:sp>
      <p:sp>
        <p:nvSpPr>
          <p:cNvPr id="29" name="TextBox 28">
            <a:extLst>
              <a:ext uri="{FF2B5EF4-FFF2-40B4-BE49-F238E27FC236}">
                <a16:creationId xmlns:a16="http://schemas.microsoft.com/office/drawing/2014/main" id="{96C4DCBB-37AD-7127-9E73-AB59DF810427}"/>
              </a:ext>
            </a:extLst>
          </p:cNvPr>
          <p:cNvSpPr txBox="1"/>
          <p:nvPr/>
        </p:nvSpPr>
        <p:spPr>
          <a:xfrm>
            <a:off x="8471529" y="5874080"/>
            <a:ext cx="470578" cy="261610"/>
          </a:xfrm>
          <a:prstGeom prst="rect">
            <a:avLst/>
          </a:prstGeom>
          <a:noFill/>
        </p:spPr>
        <p:txBody>
          <a:bodyPr wrap="square" lIns="91440" tIns="45720" rIns="91440" bIns="45720" rtlCol="0" anchor="ctr">
            <a:spAutoFit/>
          </a:bodyPr>
          <a:lstStyle/>
          <a:p>
            <a:pPr algn="ctr"/>
            <a:r>
              <a:rPr lang="en-US" sz="1100">
                <a:latin typeface="Century Gothic"/>
              </a:rPr>
              <a:t>1.2</a:t>
            </a:r>
            <a:endParaRPr lang="en-US" sz="1100">
              <a:latin typeface="Century Gothic" panose="020B0502020202020204" pitchFamily="34" charset="0"/>
            </a:endParaRPr>
          </a:p>
        </p:txBody>
      </p:sp>
      <p:sp>
        <p:nvSpPr>
          <p:cNvPr id="30" name="TextBox 29">
            <a:extLst>
              <a:ext uri="{FF2B5EF4-FFF2-40B4-BE49-F238E27FC236}">
                <a16:creationId xmlns:a16="http://schemas.microsoft.com/office/drawing/2014/main" id="{5C1AA1F9-43AD-7A13-1FA7-50F103538E92}"/>
              </a:ext>
            </a:extLst>
          </p:cNvPr>
          <p:cNvSpPr txBox="1"/>
          <p:nvPr/>
        </p:nvSpPr>
        <p:spPr>
          <a:xfrm>
            <a:off x="9243556" y="5880845"/>
            <a:ext cx="470578" cy="261610"/>
          </a:xfrm>
          <a:prstGeom prst="rect">
            <a:avLst/>
          </a:prstGeom>
          <a:noFill/>
        </p:spPr>
        <p:txBody>
          <a:bodyPr wrap="square" lIns="91440" tIns="45720" rIns="91440" bIns="45720" rtlCol="0" anchor="ctr">
            <a:spAutoFit/>
          </a:bodyPr>
          <a:lstStyle/>
          <a:p>
            <a:pPr algn="ctr"/>
            <a:r>
              <a:rPr lang="en-US" sz="1100">
                <a:latin typeface="Century Gothic"/>
              </a:rPr>
              <a:t>1.4</a:t>
            </a:r>
            <a:endParaRPr lang="en-US" sz="1100">
              <a:latin typeface="Century Gothic" panose="020B0502020202020204" pitchFamily="34" charset="0"/>
            </a:endParaRPr>
          </a:p>
        </p:txBody>
      </p:sp>
      <p:sp>
        <p:nvSpPr>
          <p:cNvPr id="31" name="TextBox 30">
            <a:extLst>
              <a:ext uri="{FF2B5EF4-FFF2-40B4-BE49-F238E27FC236}">
                <a16:creationId xmlns:a16="http://schemas.microsoft.com/office/drawing/2014/main" id="{A8131FB4-9258-6E36-309A-613DB11D9D64}"/>
              </a:ext>
            </a:extLst>
          </p:cNvPr>
          <p:cNvSpPr txBox="1"/>
          <p:nvPr/>
        </p:nvSpPr>
        <p:spPr>
          <a:xfrm>
            <a:off x="9984036" y="5875547"/>
            <a:ext cx="470578" cy="261610"/>
          </a:xfrm>
          <a:prstGeom prst="rect">
            <a:avLst/>
          </a:prstGeom>
          <a:noFill/>
        </p:spPr>
        <p:txBody>
          <a:bodyPr wrap="square" lIns="91440" tIns="45720" rIns="91440" bIns="45720" rtlCol="0" anchor="ctr">
            <a:spAutoFit/>
          </a:bodyPr>
          <a:lstStyle/>
          <a:p>
            <a:pPr algn="ctr"/>
            <a:r>
              <a:rPr lang="en-US" sz="1100">
                <a:latin typeface="Century Gothic"/>
              </a:rPr>
              <a:t>1.6</a:t>
            </a:r>
            <a:endParaRPr lang="en-US" sz="1100">
              <a:latin typeface="Century Gothic" panose="020B0502020202020204" pitchFamily="34" charset="0"/>
            </a:endParaRPr>
          </a:p>
        </p:txBody>
      </p:sp>
      <p:sp>
        <p:nvSpPr>
          <p:cNvPr id="33" name="Arrow: Up 32">
            <a:extLst>
              <a:ext uri="{FF2B5EF4-FFF2-40B4-BE49-F238E27FC236}">
                <a16:creationId xmlns:a16="http://schemas.microsoft.com/office/drawing/2014/main" id="{C43B3F9F-D8BC-2724-9C15-4B2F999B1381}"/>
              </a:ext>
            </a:extLst>
          </p:cNvPr>
          <p:cNvSpPr/>
          <p:nvPr/>
        </p:nvSpPr>
        <p:spPr>
          <a:xfrm>
            <a:off x="651710" y="2947737"/>
            <a:ext cx="401052" cy="451184"/>
          </a:xfrm>
          <a:prstGeom prst="up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Up 33">
            <a:extLst>
              <a:ext uri="{FF2B5EF4-FFF2-40B4-BE49-F238E27FC236}">
                <a16:creationId xmlns:a16="http://schemas.microsoft.com/office/drawing/2014/main" id="{91638210-7DA4-13DB-46FF-6419E0EE2A59}"/>
              </a:ext>
            </a:extLst>
          </p:cNvPr>
          <p:cNvSpPr/>
          <p:nvPr/>
        </p:nvSpPr>
        <p:spPr>
          <a:xfrm>
            <a:off x="651710" y="5003131"/>
            <a:ext cx="401052" cy="451184"/>
          </a:xfrm>
          <a:prstGeom prst="up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2EEEB31-EF61-3609-BB50-0AEED24A7546}"/>
              </a:ext>
            </a:extLst>
          </p:cNvPr>
          <p:cNvSpPr txBox="1"/>
          <p:nvPr/>
        </p:nvSpPr>
        <p:spPr>
          <a:xfrm>
            <a:off x="1052763" y="2997867"/>
            <a:ext cx="78205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b="1">
                <a:solidFill>
                  <a:srgbClr val="629460"/>
                </a:solidFill>
                <a:latin typeface="Century Gothic"/>
                <a:cs typeface="Calibri"/>
              </a:rPr>
              <a:t>34%</a:t>
            </a:r>
          </a:p>
        </p:txBody>
      </p:sp>
      <p:sp>
        <p:nvSpPr>
          <p:cNvPr id="36" name="TextBox 35">
            <a:extLst>
              <a:ext uri="{FF2B5EF4-FFF2-40B4-BE49-F238E27FC236}">
                <a16:creationId xmlns:a16="http://schemas.microsoft.com/office/drawing/2014/main" id="{B2D48877-0B71-16D9-7A65-64C2E200DA04}"/>
              </a:ext>
            </a:extLst>
          </p:cNvPr>
          <p:cNvSpPr txBox="1"/>
          <p:nvPr/>
        </p:nvSpPr>
        <p:spPr>
          <a:xfrm>
            <a:off x="1052763" y="5053261"/>
            <a:ext cx="78205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b="1">
                <a:solidFill>
                  <a:srgbClr val="629460"/>
                </a:solidFill>
                <a:latin typeface="Century Gothic"/>
                <a:cs typeface="Calibri"/>
              </a:rPr>
              <a:t>49%</a:t>
            </a:r>
          </a:p>
        </p:txBody>
      </p:sp>
      <p:sp>
        <p:nvSpPr>
          <p:cNvPr id="37" name="Arrow: Up 36">
            <a:extLst>
              <a:ext uri="{FF2B5EF4-FFF2-40B4-BE49-F238E27FC236}">
                <a16:creationId xmlns:a16="http://schemas.microsoft.com/office/drawing/2014/main" id="{4A37D63C-3D76-546B-7810-D71958809040}"/>
              </a:ext>
            </a:extLst>
          </p:cNvPr>
          <p:cNvSpPr/>
          <p:nvPr/>
        </p:nvSpPr>
        <p:spPr>
          <a:xfrm rot="10800000">
            <a:off x="651710" y="1874921"/>
            <a:ext cx="401052" cy="451184"/>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D1EB92EA-0D47-FCF2-05BD-A8F2D4454A59}"/>
              </a:ext>
            </a:extLst>
          </p:cNvPr>
          <p:cNvSpPr txBox="1"/>
          <p:nvPr/>
        </p:nvSpPr>
        <p:spPr>
          <a:xfrm>
            <a:off x="992605" y="1925050"/>
            <a:ext cx="9023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b="1">
                <a:solidFill>
                  <a:srgbClr val="C00000"/>
                </a:solidFill>
                <a:latin typeface="Century Gothic"/>
                <a:cs typeface="Calibri"/>
              </a:rPr>
              <a:t>-88%</a:t>
            </a:r>
          </a:p>
        </p:txBody>
      </p:sp>
      <p:sp>
        <p:nvSpPr>
          <p:cNvPr id="39" name="Arrow: Up 38">
            <a:extLst>
              <a:ext uri="{FF2B5EF4-FFF2-40B4-BE49-F238E27FC236}">
                <a16:creationId xmlns:a16="http://schemas.microsoft.com/office/drawing/2014/main" id="{5D3BEB5D-3489-B9EA-8B07-E5FC87AEC904}"/>
              </a:ext>
            </a:extLst>
          </p:cNvPr>
          <p:cNvSpPr/>
          <p:nvPr/>
        </p:nvSpPr>
        <p:spPr>
          <a:xfrm rot="10800000">
            <a:off x="651710" y="3970421"/>
            <a:ext cx="401052" cy="451184"/>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2620B848-7B91-C413-DC4B-6F8D983C1790}"/>
              </a:ext>
            </a:extLst>
          </p:cNvPr>
          <p:cNvSpPr txBox="1"/>
          <p:nvPr/>
        </p:nvSpPr>
        <p:spPr>
          <a:xfrm>
            <a:off x="962526" y="4000497"/>
            <a:ext cx="90236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b="1">
                <a:solidFill>
                  <a:srgbClr val="C00000"/>
                </a:solidFill>
                <a:latin typeface="Century Gothic"/>
                <a:cs typeface="Calibri"/>
              </a:rPr>
              <a:t>-44%</a:t>
            </a:r>
          </a:p>
        </p:txBody>
      </p:sp>
      <p:sp>
        <p:nvSpPr>
          <p:cNvPr id="41" name="Rectangle: Rounded Corners 40">
            <a:extLst>
              <a:ext uri="{FF2B5EF4-FFF2-40B4-BE49-F238E27FC236}">
                <a16:creationId xmlns:a16="http://schemas.microsoft.com/office/drawing/2014/main" id="{9F46BD7D-D233-3CF2-ADC0-5D2DA5712FAE}"/>
              </a:ext>
            </a:extLst>
          </p:cNvPr>
          <p:cNvSpPr/>
          <p:nvPr/>
        </p:nvSpPr>
        <p:spPr>
          <a:xfrm>
            <a:off x="471237" y="1734552"/>
            <a:ext cx="1544052" cy="782052"/>
          </a:xfrm>
          <a:prstGeom prst="roundRect">
            <a:avLst/>
          </a:prstGeom>
          <a:solidFill>
            <a:srgbClr val="C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10189EA6-906D-0FD9-CAB7-DE138E6F5EC9}"/>
              </a:ext>
            </a:extLst>
          </p:cNvPr>
          <p:cNvSpPr/>
          <p:nvPr/>
        </p:nvSpPr>
        <p:spPr>
          <a:xfrm>
            <a:off x="471237" y="2807367"/>
            <a:ext cx="1544052" cy="782052"/>
          </a:xfrm>
          <a:prstGeom prst="roundRect">
            <a:avLst/>
          </a:prstGeom>
          <a:solidFill>
            <a:srgbClr val="62946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8B0509C5-C478-1AF5-C59F-F6687E50A9EB}"/>
              </a:ext>
            </a:extLst>
          </p:cNvPr>
          <p:cNvSpPr/>
          <p:nvPr/>
        </p:nvSpPr>
        <p:spPr>
          <a:xfrm>
            <a:off x="471236" y="3809998"/>
            <a:ext cx="1544052" cy="782052"/>
          </a:xfrm>
          <a:prstGeom prst="roundRect">
            <a:avLst/>
          </a:prstGeom>
          <a:solidFill>
            <a:srgbClr val="C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156A1735-5DBA-B13E-D346-6B23F794AD53}"/>
              </a:ext>
            </a:extLst>
          </p:cNvPr>
          <p:cNvSpPr/>
          <p:nvPr/>
        </p:nvSpPr>
        <p:spPr>
          <a:xfrm>
            <a:off x="471236" y="4862761"/>
            <a:ext cx="1544052" cy="782052"/>
          </a:xfrm>
          <a:prstGeom prst="roundRect">
            <a:avLst/>
          </a:prstGeom>
          <a:solidFill>
            <a:srgbClr val="62946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B091A689-EE6D-7869-9667-B1F176B6F49D}"/>
                  </a:ext>
                </a:extLst>
              </p:cNvPr>
              <p:cNvSpPr txBox="1"/>
              <p:nvPr/>
            </p:nvSpPr>
            <p:spPr>
              <a:xfrm>
                <a:off x="6275005" y="6194361"/>
                <a:ext cx="2343427" cy="375552"/>
              </a:xfrm>
              <a:prstGeom prst="rect">
                <a:avLst/>
              </a:prstGeom>
              <a:noFill/>
            </p:spPr>
            <p:txBody>
              <a:bodyPr wrap="square" rtlCol="0">
                <a:spAutoFit/>
              </a:bodyPr>
              <a:lstStyle/>
              <a:p>
                <a:r>
                  <a:rPr lang="en-US" b="1">
                    <a:latin typeface="Century Gothic" panose="020B0502020202020204" pitchFamily="34" charset="0"/>
                  </a:rPr>
                  <a:t>Surface Area (</a:t>
                </a:r>
                <a14:m>
                  <m:oMath xmlns:m="http://schemas.openxmlformats.org/officeDocument/2006/math">
                    <m:sSup>
                      <m:sSupPr>
                        <m:ctrlPr>
                          <a:rPr lang="en-US" sz="1800" b="1" i="1" smtClean="0">
                            <a:latin typeface="Cambria Math" panose="02040503050406030204" pitchFamily="18" charset="0"/>
                          </a:rPr>
                        </m:ctrlPr>
                      </m:sSupPr>
                      <m:e>
                        <m:r>
                          <m:rPr>
                            <m:nor/>
                          </m:rPr>
                          <a:rPr lang="en-US" sz="1800" b="1" smtClean="0">
                            <a:latin typeface="Century Gothic" panose="020B0502020202020204" pitchFamily="34" charset="0"/>
                          </a:rPr>
                          <m:t>km</m:t>
                        </m:r>
                      </m:e>
                      <m:sup>
                        <m:r>
                          <a:rPr lang="en-US" sz="1800" b="1" i="0" smtClean="0">
                            <a:latin typeface="Cambria Math" panose="02040503050406030204" pitchFamily="18" charset="0"/>
                          </a:rPr>
                          <m:t>𝟐</m:t>
                        </m:r>
                      </m:sup>
                    </m:sSup>
                  </m:oMath>
                </a14:m>
                <a:r>
                  <a:rPr lang="en-US" b="1">
                    <a:latin typeface="Century Gothic" panose="020B0502020202020204" pitchFamily="34" charset="0"/>
                  </a:rPr>
                  <a:t>)</a:t>
                </a:r>
              </a:p>
            </p:txBody>
          </p:sp>
        </mc:Choice>
        <mc:Fallback xmlns="">
          <p:sp>
            <p:nvSpPr>
              <p:cNvPr id="46" name="TextBox 45">
                <a:extLst>
                  <a:ext uri="{FF2B5EF4-FFF2-40B4-BE49-F238E27FC236}">
                    <a16:creationId xmlns:a16="http://schemas.microsoft.com/office/drawing/2014/main" id="{B091A689-EE6D-7869-9667-B1F176B6F49D}"/>
                  </a:ext>
                </a:extLst>
              </p:cNvPr>
              <p:cNvSpPr txBox="1">
                <a:spLocks noRot="1" noChangeAspect="1" noMove="1" noResize="1" noEditPoints="1" noAdjustHandles="1" noChangeArrowheads="1" noChangeShapeType="1" noTextEdit="1"/>
              </p:cNvSpPr>
              <p:nvPr/>
            </p:nvSpPr>
            <p:spPr>
              <a:xfrm>
                <a:off x="6275005" y="6194361"/>
                <a:ext cx="2343427" cy="375552"/>
              </a:xfrm>
              <a:prstGeom prst="rect">
                <a:avLst/>
              </a:prstGeom>
              <a:blipFill>
                <a:blip r:embed="rId4"/>
                <a:stretch>
                  <a:fillRect l="-2078" t="-6452" b="-24194"/>
                </a:stretch>
              </a:blipFill>
            </p:spPr>
            <p:txBody>
              <a:bodyPr/>
              <a:lstStyle/>
              <a:p>
                <a:r>
                  <a:rPr lang="en-US">
                    <a:noFill/>
                  </a:rPr>
                  <a:t> </a:t>
                </a:r>
              </a:p>
            </p:txBody>
          </p:sp>
        </mc:Fallback>
      </mc:AlternateContent>
    </p:spTree>
    <p:extLst>
      <p:ext uri="{BB962C8B-B14F-4D97-AF65-F5344CB8AC3E}">
        <p14:creationId xmlns:p14="http://schemas.microsoft.com/office/powerpoint/2010/main" val="4018804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 picture containing indoor&#10;&#10;Description automatically generated">
            <a:extLst>
              <a:ext uri="{FF2B5EF4-FFF2-40B4-BE49-F238E27FC236}">
                <a16:creationId xmlns:a16="http://schemas.microsoft.com/office/drawing/2014/main" id="{BB93860C-8446-0069-3A83-2C070633B3B9}"/>
              </a:ext>
            </a:extLst>
          </p:cNvPr>
          <p:cNvPicPr>
            <a:picLocks noChangeAspect="1"/>
          </p:cNvPicPr>
          <p:nvPr/>
        </p:nvPicPr>
        <p:blipFill rotWithShape="1">
          <a:blip r:embed="rId3"/>
          <a:srcRect l="499" t="8321" r="440" b="31789"/>
          <a:stretch/>
        </p:blipFill>
        <p:spPr>
          <a:xfrm>
            <a:off x="4121" y="113203"/>
            <a:ext cx="12184577" cy="6646122"/>
          </a:xfrm>
          <a:prstGeom prst="rect">
            <a:avLst/>
          </a:prstGeom>
        </p:spPr>
      </p:pic>
      <p:sp>
        <p:nvSpPr>
          <p:cNvPr id="10" name="Rectangle 9">
            <a:extLst>
              <a:ext uri="{FF2B5EF4-FFF2-40B4-BE49-F238E27FC236}">
                <a16:creationId xmlns:a16="http://schemas.microsoft.com/office/drawing/2014/main" id="{15E473E6-AC63-3019-767B-AAD8390BAE18}"/>
              </a:ext>
            </a:extLst>
          </p:cNvPr>
          <p:cNvSpPr/>
          <p:nvPr/>
        </p:nvSpPr>
        <p:spPr>
          <a:xfrm>
            <a:off x="0" y="115747"/>
            <a:ext cx="6095999" cy="662650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72A4A180-03F6-4B2B-B2D4-81C364C63F56}"/>
              </a:ext>
            </a:extLst>
          </p:cNvPr>
          <p:cNvSpPr txBox="1">
            <a:spLocks/>
          </p:cNvSpPr>
          <p:nvPr/>
        </p:nvSpPr>
        <p:spPr>
          <a:xfrm>
            <a:off x="-482" y="388333"/>
            <a:ext cx="6069265" cy="21956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chemeClr val="bg1"/>
                </a:solidFill>
                <a:latin typeface="Century Gothic"/>
                <a:ea typeface="+mj-lt"/>
                <a:cs typeface="+mj-lt"/>
              </a:rPr>
              <a:t>Results: </a:t>
            </a:r>
          </a:p>
          <a:p>
            <a:pPr algn="ctr"/>
            <a:r>
              <a:rPr lang="en-US" sz="4000" b="1">
                <a:solidFill>
                  <a:schemeClr val="bg1"/>
                </a:solidFill>
                <a:latin typeface="Century Gothic"/>
                <a:ea typeface="+mj-lt"/>
                <a:cs typeface="+mj-lt"/>
              </a:rPr>
              <a:t>Land Use Classification</a:t>
            </a:r>
          </a:p>
          <a:p>
            <a:pPr algn="ctr"/>
            <a:r>
              <a:rPr lang="en-US" sz="4000" b="1">
                <a:solidFill>
                  <a:schemeClr val="bg1"/>
                </a:solidFill>
                <a:latin typeface="Century Gothic"/>
                <a:ea typeface="+mj-lt"/>
                <a:cs typeface="+mj-lt"/>
              </a:rPr>
              <a:t>Change detection</a:t>
            </a:r>
            <a:endParaRPr lang="en-US" sz="4000">
              <a:solidFill>
                <a:schemeClr val="bg1"/>
              </a:solidFill>
              <a:latin typeface="Century Gothic"/>
              <a:cs typeface="Calibri Light"/>
            </a:endParaRPr>
          </a:p>
        </p:txBody>
      </p:sp>
      <p:sp>
        <p:nvSpPr>
          <p:cNvPr id="8" name="Rectangle: Rounded Corners 7">
            <a:extLst>
              <a:ext uri="{FF2B5EF4-FFF2-40B4-BE49-F238E27FC236}">
                <a16:creationId xmlns:a16="http://schemas.microsoft.com/office/drawing/2014/main" id="{643A48AD-C1FC-9065-6A9B-4E808F643868}"/>
              </a:ext>
            </a:extLst>
          </p:cNvPr>
          <p:cNvSpPr/>
          <p:nvPr/>
        </p:nvSpPr>
        <p:spPr>
          <a:xfrm>
            <a:off x="7483823" y="297451"/>
            <a:ext cx="3957692" cy="925287"/>
          </a:xfrm>
          <a:prstGeom prst="roundRect">
            <a:avLst/>
          </a:prstGeom>
          <a:solidFill>
            <a:schemeClr val="accent1">
              <a:lumMod val="7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rgbClr val="FFFFFF"/>
                </a:solidFill>
                <a:latin typeface="Century Gothic"/>
                <a:cs typeface="Calibri"/>
              </a:rPr>
              <a:t>Kulhudhuffushi 2017-2019</a:t>
            </a:r>
            <a:endParaRPr lang="en-US" sz="3200" b="1">
              <a:solidFill>
                <a:srgbClr val="FFFFFF"/>
              </a:solidFill>
              <a:latin typeface="Century Gothic" panose="020B0502020202020204" pitchFamily="34" charset="0"/>
              <a:cs typeface="Calibri"/>
            </a:endParaRPr>
          </a:p>
        </p:txBody>
      </p:sp>
      <p:grpSp>
        <p:nvGrpSpPr>
          <p:cNvPr id="37" name="Group 36">
            <a:extLst>
              <a:ext uri="{FF2B5EF4-FFF2-40B4-BE49-F238E27FC236}">
                <a16:creationId xmlns:a16="http://schemas.microsoft.com/office/drawing/2014/main" id="{A66EF72F-0DD8-F48A-0F10-BE2B8F3F2CE1}"/>
              </a:ext>
            </a:extLst>
          </p:cNvPr>
          <p:cNvGrpSpPr/>
          <p:nvPr/>
        </p:nvGrpSpPr>
        <p:grpSpPr>
          <a:xfrm>
            <a:off x="6930495" y="1255032"/>
            <a:ext cx="5073569" cy="5034987"/>
            <a:chOff x="7578719" y="1333474"/>
            <a:chExt cx="5073569" cy="5034987"/>
          </a:xfrm>
        </p:grpSpPr>
        <p:sp>
          <p:nvSpPr>
            <p:cNvPr id="3" name="Oval 2">
              <a:extLst>
                <a:ext uri="{FF2B5EF4-FFF2-40B4-BE49-F238E27FC236}">
                  <a16:creationId xmlns:a16="http://schemas.microsoft.com/office/drawing/2014/main" id="{EDBD2A15-D840-42B1-E527-44FA9723EAA9}"/>
                </a:ext>
              </a:extLst>
            </p:cNvPr>
            <p:cNvSpPr/>
            <p:nvPr/>
          </p:nvSpPr>
          <p:spPr>
            <a:xfrm>
              <a:off x="7578719" y="1333474"/>
              <a:ext cx="5073569" cy="5034987"/>
            </a:xfrm>
            <a:prstGeom prst="ellipse">
              <a:avLst/>
            </a:prstGeom>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Map&#10;&#10;Description automatically generated">
              <a:extLst>
                <a:ext uri="{FF2B5EF4-FFF2-40B4-BE49-F238E27FC236}">
                  <a16:creationId xmlns:a16="http://schemas.microsoft.com/office/drawing/2014/main" id="{E843788A-E841-FFB9-7C65-9B9E7E053591}"/>
                </a:ext>
              </a:extLst>
            </p:cNvPr>
            <p:cNvPicPr>
              <a:picLocks noChangeAspect="1"/>
            </p:cNvPicPr>
            <p:nvPr/>
          </p:nvPicPr>
          <p:blipFill>
            <a:blip r:embed="rId4"/>
            <a:stretch>
              <a:fillRect/>
            </a:stretch>
          </p:blipFill>
          <p:spPr>
            <a:xfrm>
              <a:off x="8321153" y="1492987"/>
              <a:ext cx="3597161" cy="4724426"/>
            </a:xfrm>
            <a:prstGeom prst="rect">
              <a:avLst/>
            </a:prstGeom>
            <a:ln>
              <a:noFill/>
            </a:ln>
          </p:spPr>
        </p:pic>
        <p:sp>
          <p:nvSpPr>
            <p:cNvPr id="11" name="Oval 10">
              <a:extLst>
                <a:ext uri="{FF2B5EF4-FFF2-40B4-BE49-F238E27FC236}">
                  <a16:creationId xmlns:a16="http://schemas.microsoft.com/office/drawing/2014/main" id="{A8B6DD8F-A9BE-1071-82F8-A7D9B12CD646}"/>
                </a:ext>
              </a:extLst>
            </p:cNvPr>
            <p:cNvSpPr/>
            <p:nvPr/>
          </p:nvSpPr>
          <p:spPr>
            <a:xfrm rot="1020000">
              <a:off x="8700631" y="1650777"/>
              <a:ext cx="2953717" cy="1537268"/>
            </a:xfrm>
            <a:prstGeom prst="ellipse">
              <a:avLst/>
            </a:prstGeom>
            <a:noFill/>
            <a:ln>
              <a:solidFill>
                <a:schemeClr val="accent1">
                  <a:lumMod val="50000"/>
                </a:schemeClr>
              </a:solidFill>
            </a:ln>
            <a:effectLst>
              <a:glow rad="635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F82A0785-F656-1D45-FFF8-9074289DB7F7}"/>
                </a:ext>
              </a:extLst>
            </p:cNvPr>
            <p:cNvSpPr/>
            <p:nvPr/>
          </p:nvSpPr>
          <p:spPr>
            <a:xfrm>
              <a:off x="9348348" y="4900107"/>
              <a:ext cx="264886" cy="258141"/>
            </a:xfrm>
            <a:prstGeom prst="ellipse">
              <a:avLst/>
            </a:prstGeom>
            <a:noFill/>
            <a:ln>
              <a:solidFill>
                <a:schemeClr val="accent1">
                  <a:lumMod val="50000"/>
                </a:schemeClr>
              </a:solidFill>
            </a:ln>
            <a:effectLst>
              <a:glow rad="635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718EE3E7-1BD6-EEDC-DAE2-8D2267E2688E}"/>
              </a:ext>
            </a:extLst>
          </p:cNvPr>
          <p:cNvGrpSpPr/>
          <p:nvPr/>
        </p:nvGrpSpPr>
        <p:grpSpPr>
          <a:xfrm>
            <a:off x="6692442" y="3602484"/>
            <a:ext cx="1470684" cy="1542773"/>
            <a:chOff x="6316471" y="3812023"/>
            <a:chExt cx="1470684" cy="1542773"/>
          </a:xfrm>
        </p:grpSpPr>
        <p:sp>
          <p:nvSpPr>
            <p:cNvPr id="13" name="Rectangle 12">
              <a:extLst>
                <a:ext uri="{FF2B5EF4-FFF2-40B4-BE49-F238E27FC236}">
                  <a16:creationId xmlns:a16="http://schemas.microsoft.com/office/drawing/2014/main" id="{596FDBAC-364E-B49D-A0A2-2804565FA1E2}"/>
                </a:ext>
              </a:extLst>
            </p:cNvPr>
            <p:cNvSpPr/>
            <p:nvPr/>
          </p:nvSpPr>
          <p:spPr>
            <a:xfrm>
              <a:off x="6316471" y="3812023"/>
              <a:ext cx="1470684" cy="154277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7" name="Rectangle 16">
              <a:extLst>
                <a:ext uri="{FF2B5EF4-FFF2-40B4-BE49-F238E27FC236}">
                  <a16:creationId xmlns:a16="http://schemas.microsoft.com/office/drawing/2014/main" id="{3FCD0085-E71D-812A-9CFE-F0CE4508C1AA}"/>
                </a:ext>
              </a:extLst>
            </p:cNvPr>
            <p:cNvSpPr/>
            <p:nvPr/>
          </p:nvSpPr>
          <p:spPr>
            <a:xfrm>
              <a:off x="6463745" y="4158631"/>
              <a:ext cx="188555" cy="193211"/>
            </a:xfrm>
            <a:prstGeom prst="rect">
              <a:avLst/>
            </a:prstGeom>
            <a:solidFill>
              <a:srgbClr val="339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8" name="Rectangle 17">
              <a:extLst>
                <a:ext uri="{FF2B5EF4-FFF2-40B4-BE49-F238E27FC236}">
                  <a16:creationId xmlns:a16="http://schemas.microsoft.com/office/drawing/2014/main" id="{267EEB6A-2FB4-7761-8171-7EBD14B3B904}"/>
                </a:ext>
              </a:extLst>
            </p:cNvPr>
            <p:cNvSpPr/>
            <p:nvPr/>
          </p:nvSpPr>
          <p:spPr>
            <a:xfrm>
              <a:off x="6463744" y="4672298"/>
              <a:ext cx="188555" cy="193211"/>
            </a:xfrm>
            <a:prstGeom prst="rect">
              <a:avLst/>
            </a:prstGeom>
            <a:solidFill>
              <a:srgbClr val="FF00C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FF00C3"/>
                </a:solidFill>
                <a:latin typeface="Century Gothic" panose="020B0502020202020204" pitchFamily="34" charset="0"/>
              </a:endParaRPr>
            </a:p>
          </p:txBody>
        </p:sp>
        <p:sp>
          <p:nvSpPr>
            <p:cNvPr id="20" name="Rectangle 19">
              <a:extLst>
                <a:ext uri="{FF2B5EF4-FFF2-40B4-BE49-F238E27FC236}">
                  <a16:creationId xmlns:a16="http://schemas.microsoft.com/office/drawing/2014/main" id="{61AF7612-51BF-34AD-6B4F-4B5844ACB84D}"/>
                </a:ext>
              </a:extLst>
            </p:cNvPr>
            <p:cNvSpPr/>
            <p:nvPr/>
          </p:nvSpPr>
          <p:spPr>
            <a:xfrm>
              <a:off x="6463744" y="4423966"/>
              <a:ext cx="188555" cy="193211"/>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3" name="TextBox 22">
              <a:extLst>
                <a:ext uri="{FF2B5EF4-FFF2-40B4-BE49-F238E27FC236}">
                  <a16:creationId xmlns:a16="http://schemas.microsoft.com/office/drawing/2014/main" id="{CBEDE65D-5993-7EA3-9C31-57156CE330E9}"/>
                </a:ext>
              </a:extLst>
            </p:cNvPr>
            <p:cNvSpPr txBox="1"/>
            <p:nvPr/>
          </p:nvSpPr>
          <p:spPr>
            <a:xfrm>
              <a:off x="6665582" y="4151583"/>
              <a:ext cx="619080" cy="276999"/>
            </a:xfrm>
            <a:prstGeom prst="rect">
              <a:avLst/>
            </a:prstGeom>
            <a:noFill/>
          </p:spPr>
          <p:txBody>
            <a:bodyPr wrap="none" lIns="91440" tIns="45720" rIns="91440" bIns="45720" rtlCol="0" anchor="t">
              <a:spAutoFit/>
            </a:bodyPr>
            <a:lstStyle/>
            <a:p>
              <a:r>
                <a:rPr lang="en-US" sz="1200">
                  <a:latin typeface="Century Gothic"/>
                </a:rPr>
                <a:t>Forest</a:t>
              </a:r>
            </a:p>
          </p:txBody>
        </p:sp>
        <p:sp>
          <p:nvSpPr>
            <p:cNvPr id="24" name="TextBox 23">
              <a:extLst>
                <a:ext uri="{FF2B5EF4-FFF2-40B4-BE49-F238E27FC236}">
                  <a16:creationId xmlns:a16="http://schemas.microsoft.com/office/drawing/2014/main" id="{49D73CFF-AE30-BE5A-88B2-00E74C2E0AA7}"/>
                </a:ext>
              </a:extLst>
            </p:cNvPr>
            <p:cNvSpPr txBox="1"/>
            <p:nvPr/>
          </p:nvSpPr>
          <p:spPr>
            <a:xfrm>
              <a:off x="6665582" y="4642517"/>
              <a:ext cx="808235" cy="276999"/>
            </a:xfrm>
            <a:prstGeom prst="rect">
              <a:avLst/>
            </a:prstGeom>
            <a:noFill/>
          </p:spPr>
          <p:txBody>
            <a:bodyPr wrap="none" lIns="91440" tIns="45720" rIns="91440" bIns="45720" rtlCol="0" anchor="t">
              <a:spAutoFit/>
            </a:bodyPr>
            <a:lstStyle/>
            <a:p>
              <a:r>
                <a:rPr lang="en-US" sz="1200">
                  <a:latin typeface="Century Gothic"/>
                </a:rPr>
                <a:t>Change</a:t>
              </a:r>
            </a:p>
          </p:txBody>
        </p:sp>
        <p:sp>
          <p:nvSpPr>
            <p:cNvPr id="25" name="TextBox 24">
              <a:extLst>
                <a:ext uri="{FF2B5EF4-FFF2-40B4-BE49-F238E27FC236}">
                  <a16:creationId xmlns:a16="http://schemas.microsoft.com/office/drawing/2014/main" id="{2D7558DE-AE45-F72A-6E2C-880A5499FF60}"/>
                </a:ext>
              </a:extLst>
            </p:cNvPr>
            <p:cNvSpPr txBox="1"/>
            <p:nvPr/>
          </p:nvSpPr>
          <p:spPr>
            <a:xfrm>
              <a:off x="6661168" y="4409626"/>
              <a:ext cx="665567" cy="276999"/>
            </a:xfrm>
            <a:prstGeom prst="rect">
              <a:avLst/>
            </a:prstGeom>
            <a:noFill/>
          </p:spPr>
          <p:txBody>
            <a:bodyPr wrap="none" lIns="91440" tIns="45720" rIns="91440" bIns="45720" rtlCol="0" anchor="t">
              <a:spAutoFit/>
            </a:bodyPr>
            <a:lstStyle/>
            <a:p>
              <a:r>
                <a:rPr lang="en-US" sz="1200">
                  <a:latin typeface="Century Gothic"/>
                </a:rPr>
                <a:t>Barren</a:t>
              </a:r>
            </a:p>
          </p:txBody>
        </p:sp>
        <p:sp>
          <p:nvSpPr>
            <p:cNvPr id="29" name="Rectangle 28">
              <a:extLst>
                <a:ext uri="{FF2B5EF4-FFF2-40B4-BE49-F238E27FC236}">
                  <a16:creationId xmlns:a16="http://schemas.microsoft.com/office/drawing/2014/main" id="{CE298C93-D9AB-71E7-6D29-6FEC3E6F5AAE}"/>
                </a:ext>
              </a:extLst>
            </p:cNvPr>
            <p:cNvSpPr/>
            <p:nvPr/>
          </p:nvSpPr>
          <p:spPr>
            <a:xfrm>
              <a:off x="6468660" y="4931214"/>
              <a:ext cx="188555" cy="1932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FF00C3"/>
                </a:solidFill>
                <a:latin typeface="Century Gothic" panose="020B0502020202020204" pitchFamily="34" charset="0"/>
              </a:endParaRPr>
            </a:p>
          </p:txBody>
        </p:sp>
        <p:sp>
          <p:nvSpPr>
            <p:cNvPr id="31" name="TextBox 30">
              <a:extLst>
                <a:ext uri="{FF2B5EF4-FFF2-40B4-BE49-F238E27FC236}">
                  <a16:creationId xmlns:a16="http://schemas.microsoft.com/office/drawing/2014/main" id="{01B1701A-B300-965E-4AFE-697E0E340929}"/>
                </a:ext>
              </a:extLst>
            </p:cNvPr>
            <p:cNvSpPr txBox="1"/>
            <p:nvPr/>
          </p:nvSpPr>
          <p:spPr>
            <a:xfrm>
              <a:off x="6670498" y="4901433"/>
              <a:ext cx="611065" cy="276999"/>
            </a:xfrm>
            <a:prstGeom prst="rect">
              <a:avLst/>
            </a:prstGeom>
            <a:noFill/>
          </p:spPr>
          <p:txBody>
            <a:bodyPr wrap="none" lIns="91440" tIns="45720" rIns="91440" bIns="45720" rtlCol="0" anchor="t">
              <a:spAutoFit/>
            </a:bodyPr>
            <a:lstStyle/>
            <a:p>
              <a:r>
                <a:rPr lang="en-US" sz="1200">
                  <a:latin typeface="Century Gothic"/>
                </a:rPr>
                <a:t>Other</a:t>
              </a:r>
            </a:p>
          </p:txBody>
        </p:sp>
        <p:sp>
          <p:nvSpPr>
            <p:cNvPr id="14" name="TextBox 13">
              <a:extLst>
                <a:ext uri="{FF2B5EF4-FFF2-40B4-BE49-F238E27FC236}">
                  <a16:creationId xmlns:a16="http://schemas.microsoft.com/office/drawing/2014/main" id="{4B7FF002-47B9-F7FB-F12D-8A65F685BF5B}"/>
                </a:ext>
              </a:extLst>
            </p:cNvPr>
            <p:cNvSpPr txBox="1"/>
            <p:nvPr/>
          </p:nvSpPr>
          <p:spPr>
            <a:xfrm>
              <a:off x="6395945" y="3814853"/>
              <a:ext cx="1309974" cy="307777"/>
            </a:xfrm>
            <a:prstGeom prst="rect">
              <a:avLst/>
            </a:prstGeom>
            <a:noFill/>
          </p:spPr>
          <p:txBody>
            <a:bodyPr wrap="none" rtlCol="0">
              <a:spAutoFit/>
            </a:bodyPr>
            <a:lstStyle/>
            <a:p>
              <a:r>
                <a:rPr lang="en-US" sz="1400" b="1">
                  <a:latin typeface="Century Gothic" panose="020B0502020202020204" pitchFamily="34" charset="0"/>
                </a:rPr>
                <a:t>Land Classes</a:t>
              </a:r>
            </a:p>
          </p:txBody>
        </p:sp>
      </p:grpSp>
      <p:grpSp>
        <p:nvGrpSpPr>
          <p:cNvPr id="47" name="Group 46">
            <a:extLst>
              <a:ext uri="{FF2B5EF4-FFF2-40B4-BE49-F238E27FC236}">
                <a16:creationId xmlns:a16="http://schemas.microsoft.com/office/drawing/2014/main" id="{D86C6F30-3511-1F0C-7D3A-307BFBBFA672}"/>
              </a:ext>
            </a:extLst>
          </p:cNvPr>
          <p:cNvGrpSpPr/>
          <p:nvPr/>
        </p:nvGrpSpPr>
        <p:grpSpPr>
          <a:xfrm>
            <a:off x="11010954" y="3862887"/>
            <a:ext cx="897918" cy="303496"/>
            <a:chOff x="2883041" y="4068140"/>
            <a:chExt cx="981169" cy="332878"/>
          </a:xfrm>
        </p:grpSpPr>
        <p:grpSp>
          <p:nvGrpSpPr>
            <p:cNvPr id="42" name="Group 41">
              <a:extLst>
                <a:ext uri="{FF2B5EF4-FFF2-40B4-BE49-F238E27FC236}">
                  <a16:creationId xmlns:a16="http://schemas.microsoft.com/office/drawing/2014/main" id="{CFAE423C-5A3E-6A22-738A-85416CDCD16D}"/>
                </a:ext>
              </a:extLst>
            </p:cNvPr>
            <p:cNvGrpSpPr/>
            <p:nvPr/>
          </p:nvGrpSpPr>
          <p:grpSpPr>
            <a:xfrm>
              <a:off x="2883041" y="4248618"/>
              <a:ext cx="981169" cy="152400"/>
              <a:chOff x="2883041" y="4248618"/>
              <a:chExt cx="981169" cy="152400"/>
            </a:xfrm>
          </p:grpSpPr>
          <p:cxnSp>
            <p:nvCxnSpPr>
              <p:cNvPr id="44" name="Straight Connector 43">
                <a:extLst>
                  <a:ext uri="{FF2B5EF4-FFF2-40B4-BE49-F238E27FC236}">
                    <a16:creationId xmlns:a16="http://schemas.microsoft.com/office/drawing/2014/main" id="{269296BF-14DB-EA7A-2B00-F43660874AD4}"/>
                  </a:ext>
                </a:extLst>
              </p:cNvPr>
              <p:cNvCxnSpPr>
                <a:cxnSpLocks/>
              </p:cNvCxnSpPr>
              <p:nvPr/>
            </p:nvCxnSpPr>
            <p:spPr>
              <a:xfrm>
                <a:off x="3864210" y="4248618"/>
                <a:ext cx="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0380C2E-3CF3-3826-73BD-54189C7260E6}"/>
                  </a:ext>
                </a:extLst>
              </p:cNvPr>
              <p:cNvCxnSpPr>
                <a:cxnSpLocks/>
              </p:cNvCxnSpPr>
              <p:nvPr/>
            </p:nvCxnSpPr>
            <p:spPr>
              <a:xfrm rot="5400000" flipV="1">
                <a:off x="3370936" y="3836924"/>
                <a:ext cx="0" cy="975789"/>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BBCD4C4-92A6-8EE7-E227-CB4361AC9301}"/>
                  </a:ext>
                </a:extLst>
              </p:cNvPr>
              <p:cNvCxnSpPr>
                <a:cxnSpLocks/>
              </p:cNvCxnSpPr>
              <p:nvPr/>
            </p:nvCxnSpPr>
            <p:spPr>
              <a:xfrm>
                <a:off x="2888420" y="4248618"/>
                <a:ext cx="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C2748829-AB4F-DFA5-986B-81F9363CA739}"/>
                </a:ext>
              </a:extLst>
            </p:cNvPr>
            <p:cNvSpPr txBox="1"/>
            <p:nvPr/>
          </p:nvSpPr>
          <p:spPr>
            <a:xfrm>
              <a:off x="3000875" y="4068140"/>
              <a:ext cx="784189" cy="261610"/>
            </a:xfrm>
            <a:prstGeom prst="rect">
              <a:avLst/>
            </a:prstGeom>
            <a:noFill/>
          </p:spPr>
          <p:txBody>
            <a:bodyPr wrap="none" rtlCol="0">
              <a:spAutoFit/>
            </a:bodyPr>
            <a:lstStyle/>
            <a:p>
              <a:r>
                <a:rPr lang="en-US" sz="1100">
                  <a:latin typeface="Garamond" panose="02020404030301010803" pitchFamily="18" charset="0"/>
                </a:rPr>
                <a:t>500 meters</a:t>
              </a:r>
            </a:p>
          </p:txBody>
        </p:sp>
      </p:grpSp>
      <p:sp>
        <p:nvSpPr>
          <p:cNvPr id="51" name="Rectangle: Rounded Corners 50">
            <a:extLst>
              <a:ext uri="{FF2B5EF4-FFF2-40B4-BE49-F238E27FC236}">
                <a16:creationId xmlns:a16="http://schemas.microsoft.com/office/drawing/2014/main" id="{3A747239-D438-DF68-AD05-C5A571E0D3A4}"/>
              </a:ext>
            </a:extLst>
          </p:cNvPr>
          <p:cNvSpPr/>
          <p:nvPr/>
        </p:nvSpPr>
        <p:spPr>
          <a:xfrm>
            <a:off x="6365562" y="5156437"/>
            <a:ext cx="2126914" cy="796638"/>
          </a:xfrm>
          <a:prstGeom prst="roundRect">
            <a:avLst/>
          </a:prstGeom>
          <a:solidFill>
            <a:schemeClr val="accent1">
              <a:lumMod val="75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a:solidFill>
                  <a:srgbClr val="FFFFFF"/>
                </a:solidFill>
                <a:latin typeface="Century Gothic"/>
                <a:cs typeface="Calibri"/>
              </a:rPr>
              <a:t>Change detection from Forest to Barren</a:t>
            </a:r>
            <a:endParaRPr lang="en-US" sz="1600">
              <a:latin typeface="Century Gothic"/>
              <a:cs typeface="Calibri"/>
            </a:endParaRPr>
          </a:p>
        </p:txBody>
      </p:sp>
      <p:sp>
        <p:nvSpPr>
          <p:cNvPr id="5" name="Rectangle: Rounded Corners 4">
            <a:extLst>
              <a:ext uri="{FF2B5EF4-FFF2-40B4-BE49-F238E27FC236}">
                <a16:creationId xmlns:a16="http://schemas.microsoft.com/office/drawing/2014/main" id="{4EB98AFC-7A28-B061-8CC2-33AA72B8462E}"/>
              </a:ext>
            </a:extLst>
          </p:cNvPr>
          <p:cNvSpPr/>
          <p:nvPr/>
        </p:nvSpPr>
        <p:spPr>
          <a:xfrm>
            <a:off x="329940" y="2673016"/>
            <a:ext cx="5402524" cy="1503269"/>
          </a:xfrm>
          <a:prstGeom prst="round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ea typeface="+mn-lt"/>
                <a:cs typeface="+mn-lt"/>
              </a:rPr>
              <a:t>Change detection can be used between years to show the difference between land classes over a given period.</a:t>
            </a:r>
            <a:endParaRPr lang="en-US" sz="2000">
              <a:latin typeface="Century Gothic"/>
              <a:cs typeface="Calibri"/>
            </a:endParaRPr>
          </a:p>
        </p:txBody>
      </p:sp>
      <p:sp>
        <p:nvSpPr>
          <p:cNvPr id="6" name="Rectangle: Rounded Corners 5">
            <a:extLst>
              <a:ext uri="{FF2B5EF4-FFF2-40B4-BE49-F238E27FC236}">
                <a16:creationId xmlns:a16="http://schemas.microsoft.com/office/drawing/2014/main" id="{4730C68B-A8CF-E21F-ED83-87EC1C63691A}"/>
              </a:ext>
            </a:extLst>
          </p:cNvPr>
          <p:cNvSpPr/>
          <p:nvPr/>
        </p:nvSpPr>
        <p:spPr>
          <a:xfrm>
            <a:off x="349232" y="4515694"/>
            <a:ext cx="5402524" cy="1503269"/>
          </a:xfrm>
          <a:prstGeom prst="round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ea typeface="+mn-lt"/>
                <a:cs typeface="+mn-lt"/>
              </a:rPr>
              <a:t>In the figure shown on the right, the change shown can map the construction of the </a:t>
            </a:r>
            <a:r>
              <a:rPr lang="en-US" sz="2000" err="1">
                <a:latin typeface="Century Gothic"/>
                <a:ea typeface="+mn-lt"/>
                <a:cs typeface="+mn-lt"/>
              </a:rPr>
              <a:t>Kulhudhuffushi</a:t>
            </a:r>
            <a:r>
              <a:rPr lang="en-US" sz="2000">
                <a:latin typeface="Century Gothic"/>
                <a:ea typeface="+mn-lt"/>
                <a:cs typeface="+mn-lt"/>
              </a:rPr>
              <a:t> Airport, which was built in 2019. </a:t>
            </a:r>
            <a:endParaRPr lang="en-US" sz="2000">
              <a:latin typeface="Century Gothic"/>
              <a:cs typeface="Calibri"/>
            </a:endParaRPr>
          </a:p>
        </p:txBody>
      </p:sp>
      <p:sp>
        <p:nvSpPr>
          <p:cNvPr id="15" name="TextBox 14">
            <a:extLst>
              <a:ext uri="{FF2B5EF4-FFF2-40B4-BE49-F238E27FC236}">
                <a16:creationId xmlns:a16="http://schemas.microsoft.com/office/drawing/2014/main" id="{4D700B5C-F580-7153-4275-0366D8453CA5}"/>
              </a:ext>
            </a:extLst>
          </p:cNvPr>
          <p:cNvSpPr txBox="1"/>
          <p:nvPr/>
        </p:nvSpPr>
        <p:spPr>
          <a:xfrm>
            <a:off x="8471312" y="6482726"/>
            <a:ext cx="3719242" cy="276999"/>
          </a:xfrm>
          <a:prstGeom prst="rect">
            <a:avLst/>
          </a:prstGeom>
          <a:solidFill>
            <a:schemeClr val="accent1">
              <a:lumMod val="5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rgbClr val="FFFFFF"/>
                </a:solidFill>
                <a:latin typeface="Century Gothic"/>
              </a:rPr>
              <a:t>Image credits: </a:t>
            </a:r>
            <a:r>
              <a:rPr lang="en-US" sz="1200">
                <a:solidFill>
                  <a:srgbClr val="FFFFFF"/>
                </a:solidFill>
                <a:ea typeface="+mn-lt"/>
                <a:cs typeface="+mn-lt"/>
              </a:rPr>
              <a:t>Photo by </a:t>
            </a:r>
            <a:r>
              <a:rPr lang="en-US" sz="1200">
                <a:solidFill>
                  <a:srgbClr val="FFFFFF"/>
                </a:solidFill>
                <a:ea typeface="+mn-lt"/>
                <a:cs typeface="+mn-lt"/>
                <a:hlinkClick r:id="rId5">
                  <a:extLst>
                    <a:ext uri="{A12FA001-AC4F-418D-AE19-62706E023703}">
                      <ahyp:hlinkClr xmlns:ahyp="http://schemas.microsoft.com/office/drawing/2018/hyperlinkcolor" val="tx"/>
                    </a:ext>
                  </a:extLst>
                </a:hlinkClick>
              </a:rPr>
              <a:t>Shifaaz shamoon</a:t>
            </a:r>
            <a:r>
              <a:rPr lang="en-US" sz="1200">
                <a:solidFill>
                  <a:srgbClr val="FFFFFF"/>
                </a:solidFill>
                <a:ea typeface="+mn-lt"/>
                <a:cs typeface="+mn-lt"/>
              </a:rPr>
              <a:t> on </a:t>
            </a:r>
            <a:r>
              <a:rPr lang="en-US" sz="1200">
                <a:solidFill>
                  <a:srgbClr val="FFFFFF"/>
                </a:solidFill>
                <a:ea typeface="+mn-lt"/>
                <a:cs typeface="+mn-lt"/>
                <a:hlinkClick r:id="rId6">
                  <a:extLst>
                    <a:ext uri="{A12FA001-AC4F-418D-AE19-62706E023703}">
                      <ahyp:hlinkClr xmlns:ahyp="http://schemas.microsoft.com/office/drawing/2018/hyperlinkcolor" val="tx"/>
                    </a:ext>
                  </a:extLst>
                </a:hlinkClick>
              </a:rPr>
              <a:t>Unsplash</a:t>
            </a:r>
            <a:endParaRPr lang="en-US" sz="1200" b="1">
              <a:solidFill>
                <a:srgbClr val="FFFFFF"/>
              </a:solidFill>
              <a:latin typeface="Century Gothic"/>
              <a:cs typeface="Calibri"/>
              <a:hlinkClick r:id="" action="ppaction://noaction">
                <a:extLst>
                  <a:ext uri="{A12FA001-AC4F-418D-AE19-62706E023703}">
                    <ahyp:hlinkClr xmlns:ahyp="http://schemas.microsoft.com/office/drawing/2018/hyperlinkcolor" val="tx"/>
                  </a:ext>
                </a:extLst>
              </a:hlinkClick>
            </a:endParaRPr>
          </a:p>
        </p:txBody>
      </p:sp>
      <p:grpSp>
        <p:nvGrpSpPr>
          <p:cNvPr id="16" name="Group 15">
            <a:extLst>
              <a:ext uri="{FF2B5EF4-FFF2-40B4-BE49-F238E27FC236}">
                <a16:creationId xmlns:a16="http://schemas.microsoft.com/office/drawing/2014/main" id="{AA9082FF-1789-7F63-51D5-2442A4EC8BDE}"/>
              </a:ext>
            </a:extLst>
          </p:cNvPr>
          <p:cNvGrpSpPr/>
          <p:nvPr/>
        </p:nvGrpSpPr>
        <p:grpSpPr>
          <a:xfrm>
            <a:off x="11217013" y="3218768"/>
            <a:ext cx="492143" cy="644059"/>
            <a:chOff x="10640425" y="1868997"/>
            <a:chExt cx="492143" cy="644059"/>
          </a:xfrm>
        </p:grpSpPr>
        <p:sp>
          <p:nvSpPr>
            <p:cNvPr id="9" name="TextBox 9">
              <a:extLst>
                <a:ext uri="{FF2B5EF4-FFF2-40B4-BE49-F238E27FC236}">
                  <a16:creationId xmlns:a16="http://schemas.microsoft.com/office/drawing/2014/main" id="{28C30762-5811-82A4-7887-53FA524BC2B8}"/>
                </a:ext>
              </a:extLst>
            </p:cNvPr>
            <p:cNvSpPr txBox="1"/>
            <p:nvPr/>
          </p:nvSpPr>
          <p:spPr>
            <a:xfrm>
              <a:off x="10730913" y="2205279"/>
              <a:ext cx="31116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N</a:t>
              </a:r>
              <a:endParaRPr lang="en-US" sz="1400"/>
            </a:p>
          </p:txBody>
        </p:sp>
        <p:pic>
          <p:nvPicPr>
            <p:cNvPr id="12" name="Picture 11" descr="A picture containing icon&#10;&#10;Description automatically generated">
              <a:extLst>
                <a:ext uri="{FF2B5EF4-FFF2-40B4-BE49-F238E27FC236}">
                  <a16:creationId xmlns:a16="http://schemas.microsoft.com/office/drawing/2014/main" id="{B76267A9-2B86-6B46-1E63-779D669CB6DC}"/>
                </a:ext>
              </a:extLst>
            </p:cNvPr>
            <p:cNvPicPr>
              <a:picLocks noChangeAspect="1"/>
            </p:cNvPicPr>
            <p:nvPr/>
          </p:nvPicPr>
          <p:blipFill>
            <a:blip r:embed="rId7"/>
            <a:stretch>
              <a:fillRect/>
            </a:stretch>
          </p:blipFill>
          <p:spPr>
            <a:xfrm>
              <a:off x="10640425" y="1868997"/>
              <a:ext cx="492143" cy="620229"/>
            </a:xfrm>
            <a:prstGeom prst="rect">
              <a:avLst/>
            </a:prstGeom>
            <a:ln>
              <a:noFill/>
            </a:ln>
          </p:spPr>
        </p:pic>
      </p:grpSp>
    </p:spTree>
    <p:extLst>
      <p:ext uri="{BB962C8B-B14F-4D97-AF65-F5344CB8AC3E}">
        <p14:creationId xmlns:p14="http://schemas.microsoft.com/office/powerpoint/2010/main" val="4170393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2A4A180-03F6-4B2B-B2D4-81C364C63F56}"/>
              </a:ext>
            </a:extLst>
          </p:cNvPr>
          <p:cNvSpPr txBox="1">
            <a:spLocks/>
          </p:cNvSpPr>
          <p:nvPr/>
        </p:nvSpPr>
        <p:spPr>
          <a:xfrm>
            <a:off x="1276382" y="211944"/>
            <a:ext cx="9642071" cy="6146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5372B3"/>
                </a:solidFill>
                <a:latin typeface="Century Gothic"/>
                <a:ea typeface="+mj-lt"/>
                <a:cs typeface="+mj-lt"/>
              </a:rPr>
              <a:t>Results – Sea Level Projection for </a:t>
            </a:r>
            <a:r>
              <a:rPr lang="en-US" sz="4000" b="1" err="1">
                <a:solidFill>
                  <a:srgbClr val="5372B3"/>
                </a:solidFill>
                <a:latin typeface="Century Gothic"/>
                <a:ea typeface="+mj-lt"/>
                <a:cs typeface="+mj-lt"/>
              </a:rPr>
              <a:t>Malé</a:t>
            </a:r>
            <a:endParaRPr lang="en-US" b="1" err="1">
              <a:solidFill>
                <a:srgbClr val="5372B3"/>
              </a:solidFill>
            </a:endParaRPr>
          </a:p>
        </p:txBody>
      </p:sp>
      <p:sp>
        <p:nvSpPr>
          <p:cNvPr id="3" name="TextBox 2">
            <a:extLst>
              <a:ext uri="{FF2B5EF4-FFF2-40B4-BE49-F238E27FC236}">
                <a16:creationId xmlns:a16="http://schemas.microsoft.com/office/drawing/2014/main" id="{DA2CD062-E902-DC41-FE9B-684AF28CA8BB}"/>
              </a:ext>
            </a:extLst>
          </p:cNvPr>
          <p:cNvSpPr txBox="1"/>
          <p:nvPr/>
        </p:nvSpPr>
        <p:spPr>
          <a:xfrm>
            <a:off x="1669879" y="1102106"/>
            <a:ext cx="27708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Century Gothic"/>
                <a:ea typeface="+mn-lt"/>
                <a:cs typeface="+mn-lt"/>
              </a:rPr>
              <a:t>SSP1-2.6 (0.49m SLR)</a:t>
            </a:r>
          </a:p>
        </p:txBody>
      </p:sp>
      <p:sp>
        <p:nvSpPr>
          <p:cNvPr id="4" name="TextBox 3">
            <a:extLst>
              <a:ext uri="{FF2B5EF4-FFF2-40B4-BE49-F238E27FC236}">
                <a16:creationId xmlns:a16="http://schemas.microsoft.com/office/drawing/2014/main" id="{2934BC83-CC33-6FAF-7C79-6DDD20A1E4DB}"/>
              </a:ext>
            </a:extLst>
          </p:cNvPr>
          <p:cNvSpPr txBox="1"/>
          <p:nvPr/>
        </p:nvSpPr>
        <p:spPr>
          <a:xfrm>
            <a:off x="7753946" y="1094628"/>
            <a:ext cx="2840140" cy="4078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Century Gothic"/>
                <a:ea typeface="+mn-lt"/>
                <a:cs typeface="+mn-lt"/>
              </a:rPr>
              <a:t>SSP5-8.5 (0.86m SLR)</a:t>
            </a:r>
          </a:p>
        </p:txBody>
      </p:sp>
      <p:sp>
        <p:nvSpPr>
          <p:cNvPr id="49" name="Rectangle 48">
            <a:extLst>
              <a:ext uri="{FF2B5EF4-FFF2-40B4-BE49-F238E27FC236}">
                <a16:creationId xmlns:a16="http://schemas.microsoft.com/office/drawing/2014/main" id="{9A12319F-3E02-9610-9284-6AE6DA4DAD56}"/>
              </a:ext>
            </a:extLst>
          </p:cNvPr>
          <p:cNvSpPr/>
          <p:nvPr/>
        </p:nvSpPr>
        <p:spPr>
          <a:xfrm>
            <a:off x="3497159" y="5277064"/>
            <a:ext cx="5199501" cy="9459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0" name="TextBox 49">
            <a:extLst>
              <a:ext uri="{FF2B5EF4-FFF2-40B4-BE49-F238E27FC236}">
                <a16:creationId xmlns:a16="http://schemas.microsoft.com/office/drawing/2014/main" id="{10E8DC3C-4EB9-7303-1B70-478FDC560F7B}"/>
              </a:ext>
            </a:extLst>
          </p:cNvPr>
          <p:cNvSpPr txBox="1"/>
          <p:nvPr/>
        </p:nvSpPr>
        <p:spPr>
          <a:xfrm>
            <a:off x="4198458" y="5296361"/>
            <a:ext cx="3792529" cy="338554"/>
          </a:xfrm>
          <a:prstGeom prst="rect">
            <a:avLst/>
          </a:prstGeom>
          <a:noFill/>
        </p:spPr>
        <p:txBody>
          <a:bodyPr wrap="square" lIns="91440" tIns="45720" rIns="91440" bIns="45720" rtlCol="0" anchor="t">
            <a:spAutoFit/>
          </a:bodyPr>
          <a:lstStyle/>
          <a:p>
            <a:pPr algn="ctr"/>
            <a:r>
              <a:rPr lang="en-US" sz="1600" b="1">
                <a:latin typeface="Century Gothic"/>
              </a:rPr>
              <a:t>Probability of Coastal Flooding</a:t>
            </a:r>
          </a:p>
        </p:txBody>
      </p:sp>
      <p:grpSp>
        <p:nvGrpSpPr>
          <p:cNvPr id="51" name="Group 50">
            <a:extLst>
              <a:ext uri="{FF2B5EF4-FFF2-40B4-BE49-F238E27FC236}">
                <a16:creationId xmlns:a16="http://schemas.microsoft.com/office/drawing/2014/main" id="{F2EA5AD2-2E8F-D53F-531F-C4E6474ACE16}"/>
              </a:ext>
            </a:extLst>
          </p:cNvPr>
          <p:cNvGrpSpPr/>
          <p:nvPr/>
        </p:nvGrpSpPr>
        <p:grpSpPr>
          <a:xfrm>
            <a:off x="4100366" y="5658331"/>
            <a:ext cx="3970026" cy="538816"/>
            <a:chOff x="7054293" y="5112701"/>
            <a:chExt cx="3970026" cy="538816"/>
          </a:xfrm>
        </p:grpSpPr>
        <p:sp>
          <p:nvSpPr>
            <p:cNvPr id="52" name="Rectangle 51">
              <a:extLst>
                <a:ext uri="{FF2B5EF4-FFF2-40B4-BE49-F238E27FC236}">
                  <a16:creationId xmlns:a16="http://schemas.microsoft.com/office/drawing/2014/main" id="{F1E013C6-647C-7431-EAEF-6F3262AFBC87}"/>
                </a:ext>
              </a:extLst>
            </p:cNvPr>
            <p:cNvSpPr/>
            <p:nvPr/>
          </p:nvSpPr>
          <p:spPr>
            <a:xfrm>
              <a:off x="7253897" y="5122157"/>
              <a:ext cx="323321" cy="19321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3" name="Rectangle 52">
              <a:extLst>
                <a:ext uri="{FF2B5EF4-FFF2-40B4-BE49-F238E27FC236}">
                  <a16:creationId xmlns:a16="http://schemas.microsoft.com/office/drawing/2014/main" id="{BCEE671E-D542-70CD-40BC-91B04F9504E9}"/>
                </a:ext>
              </a:extLst>
            </p:cNvPr>
            <p:cNvSpPr/>
            <p:nvPr/>
          </p:nvSpPr>
          <p:spPr>
            <a:xfrm>
              <a:off x="8363970" y="5112701"/>
              <a:ext cx="323321" cy="193211"/>
            </a:xfrm>
            <a:prstGeom prst="rect">
              <a:avLst/>
            </a:prstGeom>
            <a:solidFill>
              <a:srgbClr val="FF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4" name="Rectangle 53">
              <a:extLst>
                <a:ext uri="{FF2B5EF4-FFF2-40B4-BE49-F238E27FC236}">
                  <a16:creationId xmlns:a16="http://schemas.microsoft.com/office/drawing/2014/main" id="{8A5C1276-F702-7505-2A1D-205FF61EA12B}"/>
                </a:ext>
              </a:extLst>
            </p:cNvPr>
            <p:cNvSpPr/>
            <p:nvPr/>
          </p:nvSpPr>
          <p:spPr>
            <a:xfrm>
              <a:off x="9474041" y="5122060"/>
              <a:ext cx="323321" cy="193211"/>
            </a:xfrm>
            <a:prstGeom prst="rect">
              <a:avLst/>
            </a:prstGeom>
            <a:solidFill>
              <a:srgbClr val="FF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5" name="Rectangle 54">
              <a:extLst>
                <a:ext uri="{FF2B5EF4-FFF2-40B4-BE49-F238E27FC236}">
                  <a16:creationId xmlns:a16="http://schemas.microsoft.com/office/drawing/2014/main" id="{448338B0-8A57-1D25-71C1-B84624407E59}"/>
                </a:ext>
              </a:extLst>
            </p:cNvPr>
            <p:cNvSpPr/>
            <p:nvPr/>
          </p:nvSpPr>
          <p:spPr>
            <a:xfrm>
              <a:off x="10480630" y="5122011"/>
              <a:ext cx="323321" cy="193211"/>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6" name="TextBox 55">
              <a:extLst>
                <a:ext uri="{FF2B5EF4-FFF2-40B4-BE49-F238E27FC236}">
                  <a16:creationId xmlns:a16="http://schemas.microsoft.com/office/drawing/2014/main" id="{69A6AD8E-A24E-183C-0887-FF903808D915}"/>
                </a:ext>
              </a:extLst>
            </p:cNvPr>
            <p:cNvSpPr txBox="1"/>
            <p:nvPr/>
          </p:nvSpPr>
          <p:spPr>
            <a:xfrm>
              <a:off x="7054293" y="5374341"/>
              <a:ext cx="776124" cy="276999"/>
            </a:xfrm>
            <a:prstGeom prst="rect">
              <a:avLst/>
            </a:prstGeom>
            <a:noFill/>
          </p:spPr>
          <p:txBody>
            <a:bodyPr wrap="square" lIns="91440" tIns="45720" rIns="91440" bIns="45720" rtlCol="0" anchor="t">
              <a:spAutoFit/>
            </a:bodyPr>
            <a:lstStyle/>
            <a:p>
              <a:r>
                <a:rPr lang="en-US" sz="1200">
                  <a:latin typeface="Century Gothic"/>
                  <a:ea typeface="+mn-lt"/>
                  <a:cs typeface="+mn-lt"/>
                </a:rPr>
                <a:t>≤ 12.5%</a:t>
              </a:r>
              <a:endParaRPr lang="en-US" sz="2000">
                <a:latin typeface="Century Gothic"/>
              </a:endParaRPr>
            </a:p>
          </p:txBody>
        </p:sp>
        <p:sp>
          <p:nvSpPr>
            <p:cNvPr id="57" name="TextBox 56">
              <a:extLst>
                <a:ext uri="{FF2B5EF4-FFF2-40B4-BE49-F238E27FC236}">
                  <a16:creationId xmlns:a16="http://schemas.microsoft.com/office/drawing/2014/main" id="{8B8E2556-F26D-7AF0-4337-5D94320D6F3B}"/>
                </a:ext>
              </a:extLst>
            </p:cNvPr>
            <p:cNvSpPr txBox="1"/>
            <p:nvPr/>
          </p:nvSpPr>
          <p:spPr>
            <a:xfrm>
              <a:off x="8131528" y="5374518"/>
              <a:ext cx="776124" cy="276999"/>
            </a:xfrm>
            <a:prstGeom prst="rect">
              <a:avLst/>
            </a:prstGeom>
            <a:noFill/>
          </p:spPr>
          <p:txBody>
            <a:bodyPr wrap="square" lIns="91440" tIns="45720" rIns="91440" bIns="45720" rtlCol="0" anchor="t">
              <a:spAutoFit/>
            </a:bodyPr>
            <a:lstStyle/>
            <a:p>
              <a:r>
                <a:rPr lang="en-US" sz="1200">
                  <a:latin typeface="Century Gothic"/>
                  <a:ea typeface="+mn-lt"/>
                  <a:cs typeface="+mn-lt"/>
                </a:rPr>
                <a:t>≤ 37.5%</a:t>
              </a:r>
              <a:endParaRPr lang="en-US" sz="2000">
                <a:latin typeface="Century Gothic"/>
              </a:endParaRPr>
            </a:p>
          </p:txBody>
        </p:sp>
        <p:sp>
          <p:nvSpPr>
            <p:cNvPr id="58" name="TextBox 57">
              <a:extLst>
                <a:ext uri="{FF2B5EF4-FFF2-40B4-BE49-F238E27FC236}">
                  <a16:creationId xmlns:a16="http://schemas.microsoft.com/office/drawing/2014/main" id="{32E5E797-B1FE-8DCB-BD6E-596D462B4678}"/>
                </a:ext>
              </a:extLst>
            </p:cNvPr>
            <p:cNvSpPr txBox="1"/>
            <p:nvPr/>
          </p:nvSpPr>
          <p:spPr>
            <a:xfrm>
              <a:off x="9241602" y="5374518"/>
              <a:ext cx="776124" cy="276999"/>
            </a:xfrm>
            <a:prstGeom prst="rect">
              <a:avLst/>
            </a:prstGeom>
            <a:noFill/>
          </p:spPr>
          <p:txBody>
            <a:bodyPr wrap="square" lIns="91440" tIns="45720" rIns="91440" bIns="45720" rtlCol="0" anchor="t">
              <a:spAutoFit/>
            </a:bodyPr>
            <a:lstStyle/>
            <a:p>
              <a:r>
                <a:rPr lang="en-US" sz="1200">
                  <a:latin typeface="Century Gothic"/>
                  <a:ea typeface="+mn-lt"/>
                  <a:cs typeface="+mn-lt"/>
                </a:rPr>
                <a:t>≤ 62.5%</a:t>
              </a:r>
              <a:endParaRPr lang="en-US" sz="2000">
                <a:latin typeface="Century Gothic"/>
              </a:endParaRPr>
            </a:p>
          </p:txBody>
        </p:sp>
        <p:sp>
          <p:nvSpPr>
            <p:cNvPr id="59" name="TextBox 58">
              <a:extLst>
                <a:ext uri="{FF2B5EF4-FFF2-40B4-BE49-F238E27FC236}">
                  <a16:creationId xmlns:a16="http://schemas.microsoft.com/office/drawing/2014/main" id="{287863DA-A324-29F2-1CDA-49276FBE2BD3}"/>
                </a:ext>
              </a:extLst>
            </p:cNvPr>
            <p:cNvSpPr txBox="1"/>
            <p:nvPr/>
          </p:nvSpPr>
          <p:spPr>
            <a:xfrm>
              <a:off x="10248195" y="5374518"/>
              <a:ext cx="776124" cy="276999"/>
            </a:xfrm>
            <a:prstGeom prst="rect">
              <a:avLst/>
            </a:prstGeom>
            <a:noFill/>
          </p:spPr>
          <p:txBody>
            <a:bodyPr wrap="square" lIns="91440" tIns="45720" rIns="91440" bIns="45720" rtlCol="0" anchor="t">
              <a:spAutoFit/>
            </a:bodyPr>
            <a:lstStyle/>
            <a:p>
              <a:r>
                <a:rPr lang="en-US" sz="1200">
                  <a:latin typeface="Century Gothic"/>
                  <a:ea typeface="+mn-lt"/>
                  <a:cs typeface="+mn-lt"/>
                </a:rPr>
                <a:t>≤ 87.5%</a:t>
              </a:r>
              <a:endParaRPr lang="en-US" sz="2000">
                <a:latin typeface="Century Gothic"/>
              </a:endParaRPr>
            </a:p>
          </p:txBody>
        </p:sp>
      </p:grpSp>
      <p:pic>
        <p:nvPicPr>
          <p:cNvPr id="60" name="Picture 60" descr="A picture containing sport&#10;&#10;Description automatically generated">
            <a:extLst>
              <a:ext uri="{FF2B5EF4-FFF2-40B4-BE49-F238E27FC236}">
                <a16:creationId xmlns:a16="http://schemas.microsoft.com/office/drawing/2014/main" id="{76415BC3-FDCD-590C-E7B0-89E5A5C12511}"/>
              </a:ext>
            </a:extLst>
          </p:cNvPr>
          <p:cNvPicPr>
            <a:picLocks noChangeAspect="1"/>
          </p:cNvPicPr>
          <p:nvPr/>
        </p:nvPicPr>
        <p:blipFill>
          <a:blip r:embed="rId3"/>
          <a:stretch>
            <a:fillRect/>
          </a:stretch>
        </p:blipFill>
        <p:spPr>
          <a:xfrm>
            <a:off x="538104" y="1713863"/>
            <a:ext cx="5029200" cy="3185680"/>
          </a:xfrm>
          <a:prstGeom prst="rect">
            <a:avLst/>
          </a:prstGeom>
        </p:spPr>
      </p:pic>
      <p:pic>
        <p:nvPicPr>
          <p:cNvPr id="61" name="Picture 61" descr="A picture containing colorful&#10;&#10;Description automatically generated">
            <a:extLst>
              <a:ext uri="{FF2B5EF4-FFF2-40B4-BE49-F238E27FC236}">
                <a16:creationId xmlns:a16="http://schemas.microsoft.com/office/drawing/2014/main" id="{8472A1CA-994E-4F94-0B36-676EC0499C8A}"/>
              </a:ext>
            </a:extLst>
          </p:cNvPr>
          <p:cNvPicPr>
            <a:picLocks noChangeAspect="1"/>
          </p:cNvPicPr>
          <p:nvPr/>
        </p:nvPicPr>
        <p:blipFill>
          <a:blip r:embed="rId4"/>
          <a:stretch>
            <a:fillRect/>
          </a:stretch>
        </p:blipFill>
        <p:spPr>
          <a:xfrm>
            <a:off x="6624696" y="1713864"/>
            <a:ext cx="5095051" cy="3185679"/>
          </a:xfrm>
          <a:prstGeom prst="rect">
            <a:avLst/>
          </a:prstGeom>
        </p:spPr>
      </p:pic>
      <p:grpSp>
        <p:nvGrpSpPr>
          <p:cNvPr id="2" name="Group 1">
            <a:extLst>
              <a:ext uri="{FF2B5EF4-FFF2-40B4-BE49-F238E27FC236}">
                <a16:creationId xmlns:a16="http://schemas.microsoft.com/office/drawing/2014/main" id="{FA6C3940-BF0D-624D-F649-124E5A6213DB}"/>
              </a:ext>
            </a:extLst>
          </p:cNvPr>
          <p:cNvGrpSpPr/>
          <p:nvPr/>
        </p:nvGrpSpPr>
        <p:grpSpPr>
          <a:xfrm>
            <a:off x="8751699" y="5441342"/>
            <a:ext cx="492143" cy="644059"/>
            <a:chOff x="10640425" y="1868997"/>
            <a:chExt cx="492143" cy="644059"/>
          </a:xfrm>
        </p:grpSpPr>
        <p:sp>
          <p:nvSpPr>
            <p:cNvPr id="5" name="TextBox 9">
              <a:extLst>
                <a:ext uri="{FF2B5EF4-FFF2-40B4-BE49-F238E27FC236}">
                  <a16:creationId xmlns:a16="http://schemas.microsoft.com/office/drawing/2014/main" id="{DB8C9CAE-820A-0FFF-68DC-C23799E6C0D8}"/>
                </a:ext>
              </a:extLst>
            </p:cNvPr>
            <p:cNvSpPr txBox="1"/>
            <p:nvPr/>
          </p:nvSpPr>
          <p:spPr>
            <a:xfrm>
              <a:off x="10730913" y="2205279"/>
              <a:ext cx="31116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N</a:t>
              </a:r>
              <a:endParaRPr lang="en-US" sz="1400"/>
            </a:p>
          </p:txBody>
        </p:sp>
        <p:pic>
          <p:nvPicPr>
            <p:cNvPr id="7" name="Picture 6" descr="A picture containing icon&#10;&#10;Description automatically generated">
              <a:extLst>
                <a:ext uri="{FF2B5EF4-FFF2-40B4-BE49-F238E27FC236}">
                  <a16:creationId xmlns:a16="http://schemas.microsoft.com/office/drawing/2014/main" id="{63CFDECE-3121-540C-4CEF-D7A8D5C5726E}"/>
                </a:ext>
              </a:extLst>
            </p:cNvPr>
            <p:cNvPicPr>
              <a:picLocks noChangeAspect="1"/>
            </p:cNvPicPr>
            <p:nvPr/>
          </p:nvPicPr>
          <p:blipFill>
            <a:blip r:embed="rId5"/>
            <a:stretch>
              <a:fillRect/>
            </a:stretch>
          </p:blipFill>
          <p:spPr>
            <a:xfrm>
              <a:off x="10640425" y="1868997"/>
              <a:ext cx="492143" cy="620229"/>
            </a:xfrm>
            <a:prstGeom prst="rect">
              <a:avLst/>
            </a:prstGeom>
            <a:ln>
              <a:noFill/>
            </a:ln>
          </p:spPr>
        </p:pic>
      </p:grpSp>
      <p:pic>
        <p:nvPicPr>
          <p:cNvPr id="8" name="Picture 8">
            <a:extLst>
              <a:ext uri="{FF2B5EF4-FFF2-40B4-BE49-F238E27FC236}">
                <a16:creationId xmlns:a16="http://schemas.microsoft.com/office/drawing/2014/main" id="{561E7A63-A5BB-626E-959F-1162D190DF9D}"/>
              </a:ext>
            </a:extLst>
          </p:cNvPr>
          <p:cNvPicPr>
            <a:picLocks noChangeAspect="1"/>
          </p:cNvPicPr>
          <p:nvPr/>
        </p:nvPicPr>
        <p:blipFill>
          <a:blip r:embed="rId6"/>
          <a:stretch>
            <a:fillRect/>
          </a:stretch>
        </p:blipFill>
        <p:spPr>
          <a:xfrm>
            <a:off x="9300667" y="5816188"/>
            <a:ext cx="676275" cy="114300"/>
          </a:xfrm>
          <a:prstGeom prst="rect">
            <a:avLst/>
          </a:prstGeom>
        </p:spPr>
      </p:pic>
      <p:sp>
        <p:nvSpPr>
          <p:cNvPr id="9" name="TextBox 8">
            <a:extLst>
              <a:ext uri="{FF2B5EF4-FFF2-40B4-BE49-F238E27FC236}">
                <a16:creationId xmlns:a16="http://schemas.microsoft.com/office/drawing/2014/main" id="{90F7600C-F80B-3BA1-665E-86819028D701}"/>
              </a:ext>
            </a:extLst>
          </p:cNvPr>
          <p:cNvSpPr txBox="1"/>
          <p:nvPr/>
        </p:nvSpPr>
        <p:spPr>
          <a:xfrm>
            <a:off x="9302337" y="5561609"/>
            <a:ext cx="10885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300 m</a:t>
            </a:r>
            <a:endParaRPr lang="en-US" sz="1400">
              <a:latin typeface="Century Gothic"/>
            </a:endParaRPr>
          </a:p>
        </p:txBody>
      </p:sp>
    </p:spTree>
    <p:extLst>
      <p:ext uri="{BB962C8B-B14F-4D97-AF65-F5344CB8AC3E}">
        <p14:creationId xmlns:p14="http://schemas.microsoft.com/office/powerpoint/2010/main" val="3090967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2A4A180-03F6-4B2B-B2D4-81C364C63F56}"/>
              </a:ext>
            </a:extLst>
          </p:cNvPr>
          <p:cNvSpPr txBox="1">
            <a:spLocks/>
          </p:cNvSpPr>
          <p:nvPr/>
        </p:nvSpPr>
        <p:spPr>
          <a:xfrm>
            <a:off x="2168128" y="409695"/>
            <a:ext cx="7855744" cy="6146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5372B3"/>
                </a:solidFill>
                <a:latin typeface="Century Gothic"/>
                <a:ea typeface="+mj-lt"/>
                <a:cs typeface="+mj-lt"/>
              </a:rPr>
              <a:t>Results – Mapping Flood Risk for Urban Areas in </a:t>
            </a:r>
            <a:r>
              <a:rPr lang="en-US" sz="4000" b="1" err="1">
                <a:solidFill>
                  <a:srgbClr val="5372B3"/>
                </a:solidFill>
                <a:latin typeface="Century Gothic"/>
                <a:ea typeface="+mj-lt"/>
                <a:cs typeface="+mj-lt"/>
              </a:rPr>
              <a:t>Thuraakunu</a:t>
            </a:r>
            <a:r>
              <a:rPr lang="en-US" sz="4000" b="1">
                <a:solidFill>
                  <a:srgbClr val="5372B3"/>
                </a:solidFill>
                <a:latin typeface="Century Gothic"/>
                <a:ea typeface="+mj-lt"/>
                <a:cs typeface="+mj-lt"/>
              </a:rPr>
              <a:t> </a:t>
            </a:r>
            <a:endParaRPr lang="en-US"/>
          </a:p>
        </p:txBody>
      </p:sp>
      <p:pic>
        <p:nvPicPr>
          <p:cNvPr id="24" name="Picture 23" descr="Map&#10;&#10;Description automatically generated">
            <a:extLst>
              <a:ext uri="{FF2B5EF4-FFF2-40B4-BE49-F238E27FC236}">
                <a16:creationId xmlns:a16="http://schemas.microsoft.com/office/drawing/2014/main" id="{4BC80DDC-5446-07B5-25C2-6C4ACA10E037}"/>
              </a:ext>
            </a:extLst>
          </p:cNvPr>
          <p:cNvPicPr>
            <a:picLocks noChangeAspect="1"/>
          </p:cNvPicPr>
          <p:nvPr/>
        </p:nvPicPr>
        <p:blipFill rotWithShape="1">
          <a:blip r:embed="rId3">
            <a:extLst>
              <a:ext uri="{28A0092B-C50C-407E-A947-70E740481C1C}">
                <a14:useLocalDpi xmlns:a14="http://schemas.microsoft.com/office/drawing/2010/main" val="0"/>
              </a:ext>
            </a:extLst>
          </a:blip>
          <a:srcRect l="14801" t="28810" r="33543" b="17619"/>
          <a:stretch/>
        </p:blipFill>
        <p:spPr>
          <a:xfrm>
            <a:off x="8919" y="1732479"/>
            <a:ext cx="5849418" cy="3467370"/>
          </a:xfrm>
          <a:prstGeom prst="rect">
            <a:avLst/>
          </a:prstGeom>
        </p:spPr>
      </p:pic>
      <p:grpSp>
        <p:nvGrpSpPr>
          <p:cNvPr id="2" name="Group 1">
            <a:extLst>
              <a:ext uri="{FF2B5EF4-FFF2-40B4-BE49-F238E27FC236}">
                <a16:creationId xmlns:a16="http://schemas.microsoft.com/office/drawing/2014/main" id="{B2BC5DCB-DCD9-1677-1314-90F82CB61034}"/>
              </a:ext>
            </a:extLst>
          </p:cNvPr>
          <p:cNvGrpSpPr/>
          <p:nvPr/>
        </p:nvGrpSpPr>
        <p:grpSpPr>
          <a:xfrm>
            <a:off x="1641465" y="5747987"/>
            <a:ext cx="1381823" cy="422077"/>
            <a:chOff x="8921751" y="5738422"/>
            <a:chExt cx="1381823" cy="422077"/>
          </a:xfrm>
        </p:grpSpPr>
        <p:grpSp>
          <p:nvGrpSpPr>
            <p:cNvPr id="46" name="Group 45">
              <a:extLst>
                <a:ext uri="{FF2B5EF4-FFF2-40B4-BE49-F238E27FC236}">
                  <a16:creationId xmlns:a16="http://schemas.microsoft.com/office/drawing/2014/main" id="{A92CF023-3039-6764-C896-3820F8B93AB4}"/>
                </a:ext>
              </a:extLst>
            </p:cNvPr>
            <p:cNvGrpSpPr/>
            <p:nvPr/>
          </p:nvGrpSpPr>
          <p:grpSpPr>
            <a:xfrm>
              <a:off x="8921751" y="6008099"/>
              <a:ext cx="1381823" cy="152400"/>
              <a:chOff x="9121047" y="3598925"/>
              <a:chExt cx="1381823" cy="152400"/>
            </a:xfrm>
          </p:grpSpPr>
          <p:cxnSp>
            <p:nvCxnSpPr>
              <p:cNvPr id="42" name="Straight Connector 41">
                <a:extLst>
                  <a:ext uri="{FF2B5EF4-FFF2-40B4-BE49-F238E27FC236}">
                    <a16:creationId xmlns:a16="http://schemas.microsoft.com/office/drawing/2014/main" id="{283805DB-3557-1E45-2C08-87DA3ACD8E11}"/>
                  </a:ext>
                </a:extLst>
              </p:cNvPr>
              <p:cNvCxnSpPr>
                <a:cxnSpLocks/>
              </p:cNvCxnSpPr>
              <p:nvPr/>
            </p:nvCxnSpPr>
            <p:spPr>
              <a:xfrm rot="5400000">
                <a:off x="9817070" y="2989325"/>
                <a:ext cx="0" cy="1371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35278EA-A5F7-CBCA-7FC6-624E7B5A28A8}"/>
                  </a:ext>
                </a:extLst>
              </p:cNvPr>
              <p:cNvCxnSpPr>
                <a:cxnSpLocks/>
              </p:cNvCxnSpPr>
              <p:nvPr/>
            </p:nvCxnSpPr>
            <p:spPr>
              <a:xfrm>
                <a:off x="9121047" y="3598925"/>
                <a:ext cx="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8A12918-47DB-AB46-7AB8-AA114DADF003}"/>
                  </a:ext>
                </a:extLst>
              </p:cNvPr>
              <p:cNvCxnSpPr>
                <a:cxnSpLocks/>
              </p:cNvCxnSpPr>
              <p:nvPr/>
            </p:nvCxnSpPr>
            <p:spPr>
              <a:xfrm>
                <a:off x="10499705" y="3598925"/>
                <a:ext cx="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D75E6BFA-1914-D3E4-98F4-185B85987DFD}"/>
                </a:ext>
              </a:extLst>
            </p:cNvPr>
            <p:cNvSpPr txBox="1"/>
            <p:nvPr/>
          </p:nvSpPr>
          <p:spPr>
            <a:xfrm>
              <a:off x="9051472" y="5738422"/>
              <a:ext cx="1119217" cy="307777"/>
            </a:xfrm>
            <a:prstGeom prst="rect">
              <a:avLst/>
            </a:prstGeom>
            <a:noFill/>
          </p:spPr>
          <p:txBody>
            <a:bodyPr wrap="square" rtlCol="0">
              <a:spAutoFit/>
            </a:bodyPr>
            <a:lstStyle/>
            <a:p>
              <a:r>
                <a:rPr lang="en-US" sz="1400" dirty="0">
                  <a:latin typeface="Century Gothic" panose="020B0502020202020204" pitchFamily="34" charset="0"/>
                </a:rPr>
                <a:t>250 meters</a:t>
              </a:r>
            </a:p>
          </p:txBody>
        </p:sp>
      </p:grpSp>
      <p:grpSp>
        <p:nvGrpSpPr>
          <p:cNvPr id="44" name="Group 43">
            <a:extLst>
              <a:ext uri="{FF2B5EF4-FFF2-40B4-BE49-F238E27FC236}">
                <a16:creationId xmlns:a16="http://schemas.microsoft.com/office/drawing/2014/main" id="{60675062-D2EA-0356-9CD1-36B333580B53}"/>
              </a:ext>
            </a:extLst>
          </p:cNvPr>
          <p:cNvGrpSpPr/>
          <p:nvPr/>
        </p:nvGrpSpPr>
        <p:grpSpPr>
          <a:xfrm>
            <a:off x="3253757" y="5585841"/>
            <a:ext cx="5199501" cy="946349"/>
            <a:chOff x="3260774" y="5196553"/>
            <a:chExt cx="5199501" cy="946349"/>
          </a:xfrm>
        </p:grpSpPr>
        <p:sp>
          <p:nvSpPr>
            <p:cNvPr id="4" name="Rectangle 3">
              <a:extLst>
                <a:ext uri="{FF2B5EF4-FFF2-40B4-BE49-F238E27FC236}">
                  <a16:creationId xmlns:a16="http://schemas.microsoft.com/office/drawing/2014/main" id="{D4190FD8-CD3B-E4E5-4FC4-28EB7421BF8A}"/>
                </a:ext>
              </a:extLst>
            </p:cNvPr>
            <p:cNvSpPr/>
            <p:nvPr/>
          </p:nvSpPr>
          <p:spPr>
            <a:xfrm>
              <a:off x="3260774" y="5196988"/>
              <a:ext cx="5199501" cy="9459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 name="TextBox 4">
              <a:extLst>
                <a:ext uri="{FF2B5EF4-FFF2-40B4-BE49-F238E27FC236}">
                  <a16:creationId xmlns:a16="http://schemas.microsoft.com/office/drawing/2014/main" id="{52EFC129-818C-7C0E-AB4A-E403B446FC11}"/>
                </a:ext>
              </a:extLst>
            </p:cNvPr>
            <p:cNvSpPr txBox="1"/>
            <p:nvPr/>
          </p:nvSpPr>
          <p:spPr>
            <a:xfrm>
              <a:off x="3436286" y="5196553"/>
              <a:ext cx="4848476" cy="338554"/>
            </a:xfrm>
            <a:prstGeom prst="rect">
              <a:avLst/>
            </a:prstGeom>
            <a:noFill/>
          </p:spPr>
          <p:txBody>
            <a:bodyPr wrap="square" lIns="91440" tIns="45720" rIns="91440" bIns="45720" rtlCol="0" anchor="t">
              <a:spAutoFit/>
            </a:bodyPr>
            <a:lstStyle/>
            <a:p>
              <a:pPr algn="ctr"/>
              <a:r>
                <a:rPr lang="en-US" sz="1600" b="1">
                  <a:latin typeface="Century Gothic"/>
                </a:rPr>
                <a:t>Probability of Coastal Flooding with 0.86m SLR</a:t>
              </a:r>
            </a:p>
          </p:txBody>
        </p:sp>
        <p:grpSp>
          <p:nvGrpSpPr>
            <p:cNvPr id="7" name="Group 6">
              <a:extLst>
                <a:ext uri="{FF2B5EF4-FFF2-40B4-BE49-F238E27FC236}">
                  <a16:creationId xmlns:a16="http://schemas.microsoft.com/office/drawing/2014/main" id="{EF372E2B-FC8E-CD83-E718-871DC1A441AD}"/>
                </a:ext>
              </a:extLst>
            </p:cNvPr>
            <p:cNvGrpSpPr/>
            <p:nvPr/>
          </p:nvGrpSpPr>
          <p:grpSpPr>
            <a:xfrm>
              <a:off x="3863981" y="5578255"/>
              <a:ext cx="3970026" cy="538816"/>
              <a:chOff x="7054293" y="5112701"/>
              <a:chExt cx="3970026" cy="538816"/>
            </a:xfrm>
          </p:grpSpPr>
          <p:sp>
            <p:nvSpPr>
              <p:cNvPr id="8" name="Rectangle 7">
                <a:extLst>
                  <a:ext uri="{FF2B5EF4-FFF2-40B4-BE49-F238E27FC236}">
                    <a16:creationId xmlns:a16="http://schemas.microsoft.com/office/drawing/2014/main" id="{795C820F-07C4-9BA1-0FF3-2CCC8ACD184F}"/>
                  </a:ext>
                </a:extLst>
              </p:cNvPr>
              <p:cNvSpPr/>
              <p:nvPr/>
            </p:nvSpPr>
            <p:spPr>
              <a:xfrm>
                <a:off x="7253897" y="5122157"/>
                <a:ext cx="323321" cy="19321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 name="Rectangle 8">
                <a:extLst>
                  <a:ext uri="{FF2B5EF4-FFF2-40B4-BE49-F238E27FC236}">
                    <a16:creationId xmlns:a16="http://schemas.microsoft.com/office/drawing/2014/main" id="{EBE7313A-15DD-CC9D-76A1-868D2A482284}"/>
                  </a:ext>
                </a:extLst>
              </p:cNvPr>
              <p:cNvSpPr/>
              <p:nvPr/>
            </p:nvSpPr>
            <p:spPr>
              <a:xfrm>
                <a:off x="8363970" y="5112701"/>
                <a:ext cx="323321" cy="193211"/>
              </a:xfrm>
              <a:prstGeom prst="rect">
                <a:avLst/>
              </a:prstGeom>
              <a:solidFill>
                <a:srgbClr val="FF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Rectangle 9">
                <a:extLst>
                  <a:ext uri="{FF2B5EF4-FFF2-40B4-BE49-F238E27FC236}">
                    <a16:creationId xmlns:a16="http://schemas.microsoft.com/office/drawing/2014/main" id="{E9BBD014-5E83-DE19-2E4A-561574D708B3}"/>
                  </a:ext>
                </a:extLst>
              </p:cNvPr>
              <p:cNvSpPr/>
              <p:nvPr/>
            </p:nvSpPr>
            <p:spPr>
              <a:xfrm>
                <a:off x="9474041" y="5122060"/>
                <a:ext cx="323321" cy="193211"/>
              </a:xfrm>
              <a:prstGeom prst="rect">
                <a:avLst/>
              </a:prstGeom>
              <a:solidFill>
                <a:srgbClr val="FF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 name="Rectangle 10">
                <a:extLst>
                  <a:ext uri="{FF2B5EF4-FFF2-40B4-BE49-F238E27FC236}">
                    <a16:creationId xmlns:a16="http://schemas.microsoft.com/office/drawing/2014/main" id="{CBAE120C-BC41-929F-44C1-2516DEBBCE01}"/>
                  </a:ext>
                </a:extLst>
              </p:cNvPr>
              <p:cNvSpPr/>
              <p:nvPr/>
            </p:nvSpPr>
            <p:spPr>
              <a:xfrm>
                <a:off x="10480630" y="5122011"/>
                <a:ext cx="323321" cy="193211"/>
              </a:xfrm>
              <a:prstGeom prst="rect">
                <a:avLst/>
              </a:prstGeom>
              <a:solidFill>
                <a:srgbClr val="E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2" name="TextBox 11">
                <a:extLst>
                  <a:ext uri="{FF2B5EF4-FFF2-40B4-BE49-F238E27FC236}">
                    <a16:creationId xmlns:a16="http://schemas.microsoft.com/office/drawing/2014/main" id="{A8BBA179-9F11-477D-3CA4-4412BEDCCCC0}"/>
                  </a:ext>
                </a:extLst>
              </p:cNvPr>
              <p:cNvSpPr txBox="1"/>
              <p:nvPr/>
            </p:nvSpPr>
            <p:spPr>
              <a:xfrm>
                <a:off x="7054293" y="5374341"/>
                <a:ext cx="776124" cy="276999"/>
              </a:xfrm>
              <a:prstGeom prst="rect">
                <a:avLst/>
              </a:prstGeom>
              <a:noFill/>
            </p:spPr>
            <p:txBody>
              <a:bodyPr wrap="square" lIns="91440" tIns="45720" rIns="91440" bIns="45720" rtlCol="0" anchor="t">
                <a:spAutoFit/>
              </a:bodyPr>
              <a:lstStyle/>
              <a:p>
                <a:r>
                  <a:rPr lang="en-US" sz="1200">
                    <a:latin typeface="Century Gothic"/>
                    <a:ea typeface="+mn-lt"/>
                    <a:cs typeface="+mn-lt"/>
                  </a:rPr>
                  <a:t>≤ 12.5%</a:t>
                </a:r>
                <a:endParaRPr lang="en-US" sz="2000">
                  <a:latin typeface="Century Gothic"/>
                </a:endParaRPr>
              </a:p>
            </p:txBody>
          </p:sp>
          <p:sp>
            <p:nvSpPr>
              <p:cNvPr id="13" name="TextBox 12">
                <a:extLst>
                  <a:ext uri="{FF2B5EF4-FFF2-40B4-BE49-F238E27FC236}">
                    <a16:creationId xmlns:a16="http://schemas.microsoft.com/office/drawing/2014/main" id="{F687D6E6-E13C-576C-E968-0D09CF747982}"/>
                  </a:ext>
                </a:extLst>
              </p:cNvPr>
              <p:cNvSpPr txBox="1"/>
              <p:nvPr/>
            </p:nvSpPr>
            <p:spPr>
              <a:xfrm>
                <a:off x="8131528" y="5374518"/>
                <a:ext cx="776124" cy="276999"/>
              </a:xfrm>
              <a:prstGeom prst="rect">
                <a:avLst/>
              </a:prstGeom>
              <a:noFill/>
            </p:spPr>
            <p:txBody>
              <a:bodyPr wrap="square" lIns="91440" tIns="45720" rIns="91440" bIns="45720" rtlCol="0" anchor="t">
                <a:spAutoFit/>
              </a:bodyPr>
              <a:lstStyle/>
              <a:p>
                <a:r>
                  <a:rPr lang="en-US" sz="1200">
                    <a:latin typeface="Century Gothic"/>
                    <a:ea typeface="+mn-lt"/>
                    <a:cs typeface="+mn-lt"/>
                  </a:rPr>
                  <a:t>≤ 37.5%</a:t>
                </a:r>
                <a:endParaRPr lang="en-US" sz="2000">
                  <a:latin typeface="Century Gothic"/>
                </a:endParaRPr>
              </a:p>
            </p:txBody>
          </p:sp>
          <p:sp>
            <p:nvSpPr>
              <p:cNvPr id="14" name="TextBox 13">
                <a:extLst>
                  <a:ext uri="{FF2B5EF4-FFF2-40B4-BE49-F238E27FC236}">
                    <a16:creationId xmlns:a16="http://schemas.microsoft.com/office/drawing/2014/main" id="{F55450C6-7B68-F8F2-BA73-0A4456AB91B6}"/>
                  </a:ext>
                </a:extLst>
              </p:cNvPr>
              <p:cNvSpPr txBox="1"/>
              <p:nvPr/>
            </p:nvSpPr>
            <p:spPr>
              <a:xfrm>
                <a:off x="9241602" y="5374518"/>
                <a:ext cx="776124" cy="276999"/>
              </a:xfrm>
              <a:prstGeom prst="rect">
                <a:avLst/>
              </a:prstGeom>
              <a:noFill/>
            </p:spPr>
            <p:txBody>
              <a:bodyPr wrap="square" lIns="91440" tIns="45720" rIns="91440" bIns="45720" rtlCol="0" anchor="t">
                <a:spAutoFit/>
              </a:bodyPr>
              <a:lstStyle/>
              <a:p>
                <a:r>
                  <a:rPr lang="en-US" sz="1200">
                    <a:latin typeface="Century Gothic"/>
                    <a:ea typeface="+mn-lt"/>
                    <a:cs typeface="+mn-lt"/>
                  </a:rPr>
                  <a:t>≤ 62.5%</a:t>
                </a:r>
                <a:endParaRPr lang="en-US" sz="2000">
                  <a:latin typeface="Century Gothic"/>
                </a:endParaRPr>
              </a:p>
            </p:txBody>
          </p:sp>
          <p:sp>
            <p:nvSpPr>
              <p:cNvPr id="15" name="TextBox 14">
                <a:extLst>
                  <a:ext uri="{FF2B5EF4-FFF2-40B4-BE49-F238E27FC236}">
                    <a16:creationId xmlns:a16="http://schemas.microsoft.com/office/drawing/2014/main" id="{99F9262C-441C-4E97-3BC9-9276FE21AE54}"/>
                  </a:ext>
                </a:extLst>
              </p:cNvPr>
              <p:cNvSpPr txBox="1"/>
              <p:nvPr/>
            </p:nvSpPr>
            <p:spPr>
              <a:xfrm>
                <a:off x="10248195" y="5374518"/>
                <a:ext cx="776124" cy="276999"/>
              </a:xfrm>
              <a:prstGeom prst="rect">
                <a:avLst/>
              </a:prstGeom>
              <a:noFill/>
            </p:spPr>
            <p:txBody>
              <a:bodyPr wrap="square" lIns="91440" tIns="45720" rIns="91440" bIns="45720" rtlCol="0" anchor="t">
                <a:spAutoFit/>
              </a:bodyPr>
              <a:lstStyle/>
              <a:p>
                <a:r>
                  <a:rPr lang="en-US" sz="1200">
                    <a:latin typeface="Century Gothic"/>
                    <a:ea typeface="+mn-lt"/>
                    <a:cs typeface="+mn-lt"/>
                  </a:rPr>
                  <a:t>≤ 87.5%</a:t>
                </a:r>
                <a:endParaRPr lang="en-US" sz="2000">
                  <a:latin typeface="Century Gothic"/>
                </a:endParaRPr>
              </a:p>
            </p:txBody>
          </p:sp>
        </p:grpSp>
      </p:grpSp>
      <p:graphicFrame>
        <p:nvGraphicFramePr>
          <p:cNvPr id="16" name="Chart 15">
            <a:extLst>
              <a:ext uri="{FF2B5EF4-FFF2-40B4-BE49-F238E27FC236}">
                <a16:creationId xmlns:a16="http://schemas.microsoft.com/office/drawing/2014/main" id="{394A4823-1159-640D-3864-CF560DC5E5CD}"/>
              </a:ext>
            </a:extLst>
          </p:cNvPr>
          <p:cNvGraphicFramePr>
            <a:graphicFrameLocks/>
          </p:cNvGraphicFramePr>
          <p:nvPr>
            <p:extLst>
              <p:ext uri="{D42A27DB-BD31-4B8C-83A1-F6EECF244321}">
                <p14:modId xmlns:p14="http://schemas.microsoft.com/office/powerpoint/2010/main" val="531203973"/>
              </p:ext>
            </p:extLst>
          </p:nvPr>
        </p:nvGraphicFramePr>
        <p:xfrm>
          <a:off x="7290318" y="2132246"/>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312D82E8-15CA-6CDF-AA80-3C2152C24A2F}"/>
              </a:ext>
            </a:extLst>
          </p:cNvPr>
          <p:cNvSpPr txBox="1"/>
          <p:nvPr/>
        </p:nvSpPr>
        <p:spPr>
          <a:xfrm>
            <a:off x="7143061" y="4628222"/>
            <a:ext cx="470578" cy="261610"/>
          </a:xfrm>
          <a:prstGeom prst="rect">
            <a:avLst/>
          </a:prstGeom>
          <a:noFill/>
        </p:spPr>
        <p:txBody>
          <a:bodyPr wrap="square" lIns="91440" tIns="45720" rIns="91440" bIns="45720" rtlCol="0" anchor="ctr">
            <a:spAutoFit/>
          </a:bodyPr>
          <a:lstStyle/>
          <a:p>
            <a:pPr algn="ctr"/>
            <a:r>
              <a:rPr lang="en-US" sz="1100">
                <a:latin typeface="Century Gothic"/>
              </a:rPr>
              <a:t>0</a:t>
            </a:r>
            <a:endParaRPr lang="en-US" sz="1100">
              <a:latin typeface="Century Gothic" panose="020B0502020202020204" pitchFamily="34" charset="0"/>
            </a:endParaRPr>
          </a:p>
        </p:txBody>
      </p:sp>
      <p:sp>
        <p:nvSpPr>
          <p:cNvPr id="18" name="TextBox 17">
            <a:extLst>
              <a:ext uri="{FF2B5EF4-FFF2-40B4-BE49-F238E27FC236}">
                <a16:creationId xmlns:a16="http://schemas.microsoft.com/office/drawing/2014/main" id="{1533EE3C-712E-ACA7-6526-DDD32B71C59F}"/>
              </a:ext>
            </a:extLst>
          </p:cNvPr>
          <p:cNvSpPr txBox="1"/>
          <p:nvPr/>
        </p:nvSpPr>
        <p:spPr>
          <a:xfrm>
            <a:off x="7143061" y="4304100"/>
            <a:ext cx="470578" cy="261610"/>
          </a:xfrm>
          <a:prstGeom prst="rect">
            <a:avLst/>
          </a:prstGeom>
          <a:noFill/>
        </p:spPr>
        <p:txBody>
          <a:bodyPr wrap="square" lIns="91440" tIns="45720" rIns="91440" bIns="45720" rtlCol="0" anchor="ctr">
            <a:spAutoFit/>
          </a:bodyPr>
          <a:lstStyle/>
          <a:p>
            <a:pPr algn="ctr"/>
            <a:r>
              <a:rPr lang="en-US" sz="1100">
                <a:latin typeface="Century Gothic"/>
              </a:rPr>
              <a:t>5</a:t>
            </a:r>
            <a:endParaRPr lang="en-US" sz="1100">
              <a:latin typeface="Century Gothic" panose="020B0502020202020204" pitchFamily="34" charset="0"/>
            </a:endParaRPr>
          </a:p>
        </p:txBody>
      </p:sp>
      <p:sp>
        <p:nvSpPr>
          <p:cNvPr id="20" name="TextBox 19">
            <a:extLst>
              <a:ext uri="{FF2B5EF4-FFF2-40B4-BE49-F238E27FC236}">
                <a16:creationId xmlns:a16="http://schemas.microsoft.com/office/drawing/2014/main" id="{2F377BF6-BF95-A811-8B7F-8580B6D14571}"/>
              </a:ext>
            </a:extLst>
          </p:cNvPr>
          <p:cNvSpPr txBox="1"/>
          <p:nvPr/>
        </p:nvSpPr>
        <p:spPr>
          <a:xfrm>
            <a:off x="7143061" y="3943465"/>
            <a:ext cx="470578" cy="261610"/>
          </a:xfrm>
          <a:prstGeom prst="rect">
            <a:avLst/>
          </a:prstGeom>
          <a:noFill/>
        </p:spPr>
        <p:txBody>
          <a:bodyPr wrap="square" lIns="91440" tIns="45720" rIns="91440" bIns="45720" rtlCol="0" anchor="ctr">
            <a:spAutoFit/>
          </a:bodyPr>
          <a:lstStyle/>
          <a:p>
            <a:pPr algn="ctr"/>
            <a:r>
              <a:rPr lang="en-US" sz="1100">
                <a:latin typeface="Century Gothic"/>
              </a:rPr>
              <a:t>10</a:t>
            </a:r>
            <a:endParaRPr lang="en-US" sz="1100">
              <a:latin typeface="Century Gothic" panose="020B0502020202020204" pitchFamily="34" charset="0"/>
            </a:endParaRPr>
          </a:p>
        </p:txBody>
      </p:sp>
      <p:sp>
        <p:nvSpPr>
          <p:cNvPr id="21" name="TextBox 20">
            <a:extLst>
              <a:ext uri="{FF2B5EF4-FFF2-40B4-BE49-F238E27FC236}">
                <a16:creationId xmlns:a16="http://schemas.microsoft.com/office/drawing/2014/main" id="{8524FECE-FAB1-006E-AC80-7730D7C9044E}"/>
              </a:ext>
            </a:extLst>
          </p:cNvPr>
          <p:cNvSpPr txBox="1"/>
          <p:nvPr/>
        </p:nvSpPr>
        <p:spPr>
          <a:xfrm>
            <a:off x="7143061" y="3579640"/>
            <a:ext cx="470578" cy="261610"/>
          </a:xfrm>
          <a:prstGeom prst="rect">
            <a:avLst/>
          </a:prstGeom>
          <a:noFill/>
        </p:spPr>
        <p:txBody>
          <a:bodyPr wrap="square" lIns="91440" tIns="45720" rIns="91440" bIns="45720" rtlCol="0" anchor="ctr">
            <a:spAutoFit/>
          </a:bodyPr>
          <a:lstStyle/>
          <a:p>
            <a:pPr algn="ctr"/>
            <a:r>
              <a:rPr lang="en-US" sz="1100">
                <a:latin typeface="Century Gothic"/>
              </a:rPr>
              <a:t>15</a:t>
            </a:r>
            <a:endParaRPr lang="en-US" sz="1100">
              <a:latin typeface="Century Gothic" panose="020B0502020202020204" pitchFamily="34" charset="0"/>
            </a:endParaRPr>
          </a:p>
        </p:txBody>
      </p:sp>
      <p:sp>
        <p:nvSpPr>
          <p:cNvPr id="22" name="TextBox 21">
            <a:extLst>
              <a:ext uri="{FF2B5EF4-FFF2-40B4-BE49-F238E27FC236}">
                <a16:creationId xmlns:a16="http://schemas.microsoft.com/office/drawing/2014/main" id="{2C708712-B3C2-10C7-3142-C6A2DB27D116}"/>
              </a:ext>
            </a:extLst>
          </p:cNvPr>
          <p:cNvSpPr txBox="1"/>
          <p:nvPr/>
        </p:nvSpPr>
        <p:spPr>
          <a:xfrm>
            <a:off x="7143061" y="3236220"/>
            <a:ext cx="470578" cy="261610"/>
          </a:xfrm>
          <a:prstGeom prst="rect">
            <a:avLst/>
          </a:prstGeom>
          <a:noFill/>
        </p:spPr>
        <p:txBody>
          <a:bodyPr wrap="square" lIns="91440" tIns="45720" rIns="91440" bIns="45720" rtlCol="0" anchor="ctr">
            <a:spAutoFit/>
          </a:bodyPr>
          <a:lstStyle/>
          <a:p>
            <a:pPr algn="ctr"/>
            <a:r>
              <a:rPr lang="en-US" sz="1100">
                <a:latin typeface="Century Gothic"/>
              </a:rPr>
              <a:t>20</a:t>
            </a:r>
            <a:endParaRPr lang="en-US" sz="1100">
              <a:latin typeface="Century Gothic" panose="020B0502020202020204" pitchFamily="34" charset="0"/>
            </a:endParaRPr>
          </a:p>
        </p:txBody>
      </p:sp>
      <p:sp>
        <p:nvSpPr>
          <p:cNvPr id="23" name="TextBox 22">
            <a:extLst>
              <a:ext uri="{FF2B5EF4-FFF2-40B4-BE49-F238E27FC236}">
                <a16:creationId xmlns:a16="http://schemas.microsoft.com/office/drawing/2014/main" id="{75FA6C29-A18D-09ED-BD78-E4431FCF46DE}"/>
              </a:ext>
            </a:extLst>
          </p:cNvPr>
          <p:cNvSpPr txBox="1"/>
          <p:nvPr/>
        </p:nvSpPr>
        <p:spPr>
          <a:xfrm>
            <a:off x="7143061" y="2872395"/>
            <a:ext cx="470578" cy="261610"/>
          </a:xfrm>
          <a:prstGeom prst="rect">
            <a:avLst/>
          </a:prstGeom>
          <a:noFill/>
        </p:spPr>
        <p:txBody>
          <a:bodyPr wrap="square" lIns="91440" tIns="45720" rIns="91440" bIns="45720" rtlCol="0" anchor="ctr">
            <a:spAutoFit/>
          </a:bodyPr>
          <a:lstStyle/>
          <a:p>
            <a:pPr algn="ctr"/>
            <a:r>
              <a:rPr lang="en-US" sz="1100">
                <a:latin typeface="Century Gothic"/>
              </a:rPr>
              <a:t>25</a:t>
            </a:r>
            <a:endParaRPr lang="en-US" sz="1100">
              <a:latin typeface="Century Gothic" panose="020B0502020202020204" pitchFamily="34" charset="0"/>
            </a:endParaRPr>
          </a:p>
        </p:txBody>
      </p:sp>
      <p:sp>
        <p:nvSpPr>
          <p:cNvPr id="25" name="TextBox 24">
            <a:extLst>
              <a:ext uri="{FF2B5EF4-FFF2-40B4-BE49-F238E27FC236}">
                <a16:creationId xmlns:a16="http://schemas.microsoft.com/office/drawing/2014/main" id="{B4694381-D11D-2593-F21A-B877EDE50534}"/>
              </a:ext>
            </a:extLst>
          </p:cNvPr>
          <p:cNvSpPr txBox="1"/>
          <p:nvPr/>
        </p:nvSpPr>
        <p:spPr>
          <a:xfrm>
            <a:off x="7143061" y="2528166"/>
            <a:ext cx="470578" cy="261610"/>
          </a:xfrm>
          <a:prstGeom prst="rect">
            <a:avLst/>
          </a:prstGeom>
          <a:noFill/>
        </p:spPr>
        <p:txBody>
          <a:bodyPr wrap="square" lIns="91440" tIns="45720" rIns="91440" bIns="45720" rtlCol="0" anchor="ctr">
            <a:spAutoFit/>
          </a:bodyPr>
          <a:lstStyle/>
          <a:p>
            <a:pPr algn="ctr"/>
            <a:r>
              <a:rPr lang="en-US" sz="1100">
                <a:latin typeface="Century Gothic"/>
              </a:rPr>
              <a:t>30</a:t>
            </a:r>
            <a:endParaRPr lang="en-US" sz="1100">
              <a:latin typeface="Century Gothic" panose="020B0502020202020204" pitchFamily="34" charset="0"/>
            </a:endParaRPr>
          </a:p>
        </p:txBody>
      </p:sp>
      <p:sp>
        <p:nvSpPr>
          <p:cNvPr id="26" name="TextBox 25">
            <a:extLst>
              <a:ext uri="{FF2B5EF4-FFF2-40B4-BE49-F238E27FC236}">
                <a16:creationId xmlns:a16="http://schemas.microsoft.com/office/drawing/2014/main" id="{C71A5AE1-AB6B-9FDA-DEC9-C224FB6D70EB}"/>
              </a:ext>
            </a:extLst>
          </p:cNvPr>
          <p:cNvSpPr txBox="1"/>
          <p:nvPr/>
        </p:nvSpPr>
        <p:spPr>
          <a:xfrm>
            <a:off x="7143061" y="2184136"/>
            <a:ext cx="470578" cy="261610"/>
          </a:xfrm>
          <a:prstGeom prst="rect">
            <a:avLst/>
          </a:prstGeom>
          <a:noFill/>
        </p:spPr>
        <p:txBody>
          <a:bodyPr wrap="square" lIns="91440" tIns="45720" rIns="91440" bIns="45720" rtlCol="0" anchor="ctr">
            <a:spAutoFit/>
          </a:bodyPr>
          <a:lstStyle/>
          <a:p>
            <a:pPr algn="ctr"/>
            <a:r>
              <a:rPr lang="en-US" sz="1100">
                <a:latin typeface="Century Gothic"/>
              </a:rPr>
              <a:t>35</a:t>
            </a:r>
            <a:endParaRPr lang="en-US" sz="1100">
              <a:latin typeface="Century Gothic" panose="020B0502020202020204" pitchFamily="34" charset="0"/>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015675B-7301-C1B5-5382-D00337955861}"/>
                  </a:ext>
                </a:extLst>
              </p:cNvPr>
              <p:cNvSpPr txBox="1"/>
              <p:nvPr/>
            </p:nvSpPr>
            <p:spPr>
              <a:xfrm rot="16200000">
                <a:off x="6383072" y="3302769"/>
                <a:ext cx="1409600" cy="257635"/>
              </a:xfrm>
              <a:prstGeom prst="rect">
                <a:avLst/>
              </a:prstGeom>
              <a:noFill/>
            </p:spPr>
            <p:txBody>
              <a:bodyPr wrap="square" rtlCol="0">
                <a:spAutoFit/>
              </a:bodyPr>
              <a:lstStyle/>
              <a:p>
                <a:r>
                  <a:rPr lang="en-US" sz="1050" b="1">
                    <a:latin typeface="Century Gothic" panose="020B0502020202020204" pitchFamily="34" charset="0"/>
                  </a:rPr>
                  <a:t>Urban Area (</a:t>
                </a:r>
                <a14:m>
                  <m:oMath xmlns:m="http://schemas.openxmlformats.org/officeDocument/2006/math">
                    <m:sSup>
                      <m:sSupPr>
                        <m:ctrlPr>
                          <a:rPr lang="en-US" sz="1050" b="1" i="1" smtClean="0">
                            <a:latin typeface="Cambria Math" panose="02040503050406030204" pitchFamily="18" charset="0"/>
                          </a:rPr>
                        </m:ctrlPr>
                      </m:sSupPr>
                      <m:e>
                        <m:r>
                          <m:rPr>
                            <m:nor/>
                          </m:rPr>
                          <a:rPr lang="en-US" sz="1050" b="1" i="0" smtClean="0">
                            <a:latin typeface="Century Gothic" panose="020B0502020202020204" pitchFamily="34" charset="0"/>
                          </a:rPr>
                          <m:t>km</m:t>
                        </m:r>
                      </m:e>
                      <m:sup>
                        <m:r>
                          <a:rPr lang="en-US" sz="1050" b="1" i="1" smtClean="0">
                            <a:latin typeface="Cambria Math" panose="02040503050406030204" pitchFamily="18" charset="0"/>
                          </a:rPr>
                          <m:t>𝟐</m:t>
                        </m:r>
                      </m:sup>
                    </m:sSup>
                  </m:oMath>
                </a14:m>
                <a:r>
                  <a:rPr lang="en-US" sz="1050" b="1" i="1">
                    <a:latin typeface="Century Gothic" panose="020B0502020202020204" pitchFamily="34" charset="0"/>
                  </a:rPr>
                  <a:t>)</a:t>
                </a:r>
              </a:p>
            </p:txBody>
          </p:sp>
        </mc:Choice>
        <mc:Fallback xmlns="">
          <p:sp>
            <p:nvSpPr>
              <p:cNvPr id="27" name="TextBox 26">
                <a:extLst>
                  <a:ext uri="{FF2B5EF4-FFF2-40B4-BE49-F238E27FC236}">
                    <a16:creationId xmlns:a16="http://schemas.microsoft.com/office/drawing/2014/main" id="{5015675B-7301-C1B5-5382-D00337955861}"/>
                  </a:ext>
                </a:extLst>
              </p:cNvPr>
              <p:cNvSpPr txBox="1">
                <a:spLocks noRot="1" noChangeAspect="1" noMove="1" noResize="1" noEditPoints="1" noAdjustHandles="1" noChangeArrowheads="1" noChangeShapeType="1" noTextEdit="1"/>
              </p:cNvSpPr>
              <p:nvPr/>
            </p:nvSpPr>
            <p:spPr>
              <a:xfrm rot="16200000">
                <a:off x="6383072" y="3302769"/>
                <a:ext cx="1409600" cy="257635"/>
              </a:xfrm>
              <a:prstGeom prst="rect">
                <a:avLst/>
              </a:prstGeom>
              <a:blipFill>
                <a:blip r:embed="rId5"/>
                <a:stretch>
                  <a:fillRect r="-14286"/>
                </a:stretch>
              </a:blipFill>
            </p:spPr>
            <p:txBody>
              <a:bodyPr/>
              <a:lstStyle/>
              <a:p>
                <a:r>
                  <a:rPr lang="en-US">
                    <a:noFill/>
                  </a:rPr>
                  <a:t> </a:t>
                </a:r>
              </a:p>
            </p:txBody>
          </p:sp>
        </mc:Fallback>
      </mc:AlternateContent>
      <p:sp>
        <p:nvSpPr>
          <p:cNvPr id="41" name="TextBox 40">
            <a:extLst>
              <a:ext uri="{FF2B5EF4-FFF2-40B4-BE49-F238E27FC236}">
                <a16:creationId xmlns:a16="http://schemas.microsoft.com/office/drawing/2014/main" id="{E6B9F181-5F44-1BB5-7FF9-2A3FA2C1BA2D}"/>
              </a:ext>
            </a:extLst>
          </p:cNvPr>
          <p:cNvSpPr txBox="1"/>
          <p:nvPr/>
        </p:nvSpPr>
        <p:spPr>
          <a:xfrm>
            <a:off x="8149993" y="5061337"/>
            <a:ext cx="2852650" cy="253916"/>
          </a:xfrm>
          <a:prstGeom prst="rect">
            <a:avLst/>
          </a:prstGeom>
          <a:noFill/>
        </p:spPr>
        <p:txBody>
          <a:bodyPr wrap="square" rtlCol="0">
            <a:spAutoFit/>
          </a:bodyPr>
          <a:lstStyle/>
          <a:p>
            <a:r>
              <a:rPr lang="en-US" sz="1050" b="1" dirty="0">
                <a:latin typeface="Century Gothic" panose="020B0502020202020204" pitchFamily="34" charset="0"/>
              </a:rPr>
              <a:t>Probability of Flooding with 0.86m SLR</a:t>
            </a:r>
            <a:endParaRPr lang="en-US" sz="1050" b="1" i="1" dirty="0">
              <a:latin typeface="Century Gothic" panose="020B0502020202020204" pitchFamily="34" charset="0"/>
            </a:endParaRPr>
          </a:p>
        </p:txBody>
      </p:sp>
      <p:sp>
        <p:nvSpPr>
          <p:cNvPr id="49" name="TextBox 48">
            <a:extLst>
              <a:ext uri="{FF2B5EF4-FFF2-40B4-BE49-F238E27FC236}">
                <a16:creationId xmlns:a16="http://schemas.microsoft.com/office/drawing/2014/main" id="{F535DB87-2F00-CC78-258B-7260F29D78B0}"/>
              </a:ext>
            </a:extLst>
          </p:cNvPr>
          <p:cNvSpPr txBox="1"/>
          <p:nvPr/>
        </p:nvSpPr>
        <p:spPr>
          <a:xfrm>
            <a:off x="8149993" y="4787326"/>
            <a:ext cx="776124" cy="276999"/>
          </a:xfrm>
          <a:prstGeom prst="rect">
            <a:avLst/>
          </a:prstGeom>
          <a:noFill/>
        </p:spPr>
        <p:txBody>
          <a:bodyPr wrap="square" lIns="91440" tIns="45720" rIns="91440" bIns="45720" rtlCol="0" anchor="t">
            <a:spAutoFit/>
          </a:bodyPr>
          <a:lstStyle/>
          <a:p>
            <a:r>
              <a:rPr lang="en-US" sz="1200">
                <a:latin typeface="Century Gothic"/>
                <a:ea typeface="+mn-lt"/>
                <a:cs typeface="+mn-lt"/>
              </a:rPr>
              <a:t>≤ 12.5%</a:t>
            </a:r>
            <a:endParaRPr lang="en-US" sz="2000">
              <a:latin typeface="Century Gothic"/>
            </a:endParaRPr>
          </a:p>
        </p:txBody>
      </p:sp>
      <p:sp>
        <p:nvSpPr>
          <p:cNvPr id="50" name="TextBox 49">
            <a:extLst>
              <a:ext uri="{FF2B5EF4-FFF2-40B4-BE49-F238E27FC236}">
                <a16:creationId xmlns:a16="http://schemas.microsoft.com/office/drawing/2014/main" id="{0882919E-F14D-502D-7CE9-B03A24DFF496}"/>
              </a:ext>
            </a:extLst>
          </p:cNvPr>
          <p:cNvSpPr txBox="1"/>
          <p:nvPr/>
        </p:nvSpPr>
        <p:spPr>
          <a:xfrm>
            <a:off x="8919469" y="4787325"/>
            <a:ext cx="776124" cy="276999"/>
          </a:xfrm>
          <a:prstGeom prst="rect">
            <a:avLst/>
          </a:prstGeom>
          <a:noFill/>
        </p:spPr>
        <p:txBody>
          <a:bodyPr wrap="square" lIns="91440" tIns="45720" rIns="91440" bIns="45720" rtlCol="0" anchor="t">
            <a:spAutoFit/>
          </a:bodyPr>
          <a:lstStyle/>
          <a:p>
            <a:r>
              <a:rPr lang="en-US" sz="1200">
                <a:latin typeface="Century Gothic"/>
                <a:ea typeface="+mn-lt"/>
                <a:cs typeface="+mn-lt"/>
              </a:rPr>
              <a:t>≤ 37.5%</a:t>
            </a:r>
            <a:endParaRPr lang="en-US" sz="2000">
              <a:latin typeface="Century Gothic"/>
            </a:endParaRPr>
          </a:p>
        </p:txBody>
      </p:sp>
      <p:sp>
        <p:nvSpPr>
          <p:cNvPr id="51" name="TextBox 50">
            <a:extLst>
              <a:ext uri="{FF2B5EF4-FFF2-40B4-BE49-F238E27FC236}">
                <a16:creationId xmlns:a16="http://schemas.microsoft.com/office/drawing/2014/main" id="{E55A23FF-07CA-155E-EE80-8FC40D3D9DFF}"/>
              </a:ext>
            </a:extLst>
          </p:cNvPr>
          <p:cNvSpPr txBox="1"/>
          <p:nvPr/>
        </p:nvSpPr>
        <p:spPr>
          <a:xfrm>
            <a:off x="9706628" y="4787325"/>
            <a:ext cx="776124" cy="276999"/>
          </a:xfrm>
          <a:prstGeom prst="rect">
            <a:avLst/>
          </a:prstGeom>
          <a:noFill/>
        </p:spPr>
        <p:txBody>
          <a:bodyPr wrap="square" lIns="91440" tIns="45720" rIns="91440" bIns="45720" rtlCol="0" anchor="t">
            <a:spAutoFit/>
          </a:bodyPr>
          <a:lstStyle/>
          <a:p>
            <a:r>
              <a:rPr lang="en-US" sz="1200">
                <a:latin typeface="Century Gothic"/>
                <a:ea typeface="+mn-lt"/>
                <a:cs typeface="+mn-lt"/>
              </a:rPr>
              <a:t>≤ 62.5%</a:t>
            </a:r>
            <a:endParaRPr lang="en-US" sz="2000">
              <a:latin typeface="Century Gothic"/>
            </a:endParaRPr>
          </a:p>
        </p:txBody>
      </p:sp>
      <p:sp>
        <p:nvSpPr>
          <p:cNvPr id="52" name="TextBox 51">
            <a:extLst>
              <a:ext uri="{FF2B5EF4-FFF2-40B4-BE49-F238E27FC236}">
                <a16:creationId xmlns:a16="http://schemas.microsoft.com/office/drawing/2014/main" id="{C5ED05EE-8D53-A14F-A447-4C02B752D5A7}"/>
              </a:ext>
            </a:extLst>
          </p:cNvPr>
          <p:cNvSpPr txBox="1"/>
          <p:nvPr/>
        </p:nvSpPr>
        <p:spPr>
          <a:xfrm>
            <a:off x="10561791" y="4790409"/>
            <a:ext cx="776124" cy="276999"/>
          </a:xfrm>
          <a:prstGeom prst="rect">
            <a:avLst/>
          </a:prstGeom>
          <a:noFill/>
        </p:spPr>
        <p:txBody>
          <a:bodyPr wrap="square" lIns="91440" tIns="45720" rIns="91440" bIns="45720" rtlCol="0" anchor="t">
            <a:spAutoFit/>
          </a:bodyPr>
          <a:lstStyle/>
          <a:p>
            <a:r>
              <a:rPr lang="en-US" sz="1200">
                <a:latin typeface="Century Gothic"/>
                <a:ea typeface="+mn-lt"/>
                <a:cs typeface="+mn-lt"/>
              </a:rPr>
              <a:t>≤ 87.5%</a:t>
            </a:r>
            <a:endParaRPr lang="en-US" sz="2000">
              <a:latin typeface="Century Gothic"/>
            </a:endParaRPr>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45579098-0A8A-1DFD-0A9E-47E6C393B7B0}"/>
                  </a:ext>
                </a:extLst>
              </p:cNvPr>
              <p:cNvSpPr txBox="1"/>
              <p:nvPr/>
            </p:nvSpPr>
            <p:spPr>
              <a:xfrm>
                <a:off x="8134517" y="2856857"/>
                <a:ext cx="782009" cy="265457"/>
              </a:xfrm>
              <a:prstGeom prst="rect">
                <a:avLst/>
              </a:prstGeom>
              <a:noFill/>
            </p:spPr>
            <p:txBody>
              <a:bodyPr wrap="none" rtlCol="0">
                <a:spAutoFit/>
              </a:bodyPr>
              <a:lstStyle/>
              <a:p>
                <a:r>
                  <a:rPr lang="en-US" sz="1100" b="1">
                    <a:latin typeface="Century Gothic" panose="020B0502020202020204" pitchFamily="34" charset="0"/>
                  </a:rPr>
                  <a:t>15.8 </a:t>
                </a:r>
                <a14:m>
                  <m:oMath xmlns:m="http://schemas.openxmlformats.org/officeDocument/2006/math">
                    <m:sSup>
                      <m:sSupPr>
                        <m:ctrlPr>
                          <a:rPr lang="en-US" sz="1100" b="1" i="1" smtClean="0">
                            <a:latin typeface="Cambria Math" panose="02040503050406030204" pitchFamily="18" charset="0"/>
                          </a:rPr>
                        </m:ctrlPr>
                      </m:sSupPr>
                      <m:e>
                        <m:r>
                          <m:rPr>
                            <m:nor/>
                          </m:rPr>
                          <a:rPr lang="en-US" sz="1100" b="1" i="0" smtClean="0">
                            <a:latin typeface="Century Gothic" panose="020B0502020202020204" pitchFamily="34" charset="0"/>
                          </a:rPr>
                          <m:t>km</m:t>
                        </m:r>
                      </m:e>
                      <m:sup>
                        <m:r>
                          <a:rPr lang="en-US" sz="1100" b="1" i="1" smtClean="0">
                            <a:latin typeface="Cambria Math" panose="02040503050406030204" pitchFamily="18" charset="0"/>
                          </a:rPr>
                          <m:t>𝟐</m:t>
                        </m:r>
                      </m:sup>
                    </m:sSup>
                  </m:oMath>
                </a14:m>
                <a:endParaRPr lang="en-US" sz="1100" b="1">
                  <a:latin typeface="Century Gothic" panose="020B0502020202020204" pitchFamily="34" charset="0"/>
                </a:endParaRPr>
              </a:p>
            </p:txBody>
          </p:sp>
        </mc:Choice>
        <mc:Fallback xmlns="">
          <p:sp>
            <p:nvSpPr>
              <p:cNvPr id="53" name="TextBox 52">
                <a:extLst>
                  <a:ext uri="{FF2B5EF4-FFF2-40B4-BE49-F238E27FC236}">
                    <a16:creationId xmlns:a16="http://schemas.microsoft.com/office/drawing/2014/main" id="{45579098-0A8A-1DFD-0A9E-47E6C393B7B0}"/>
                  </a:ext>
                </a:extLst>
              </p:cNvPr>
              <p:cNvSpPr txBox="1">
                <a:spLocks noRot="1" noChangeAspect="1" noMove="1" noResize="1" noEditPoints="1" noAdjustHandles="1" noChangeArrowheads="1" noChangeShapeType="1" noTextEdit="1"/>
              </p:cNvSpPr>
              <p:nvPr/>
            </p:nvSpPr>
            <p:spPr>
              <a:xfrm>
                <a:off x="8134517" y="2856857"/>
                <a:ext cx="782009" cy="265457"/>
              </a:xfrm>
              <a:prstGeom prst="rect">
                <a:avLst/>
              </a:prstGeom>
              <a:blipFill>
                <a:blip r:embed="rId6"/>
                <a:stretch>
                  <a:fillRect b="-16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93E48AB0-A077-0F27-0774-D93865511127}"/>
                  </a:ext>
                </a:extLst>
              </p:cNvPr>
              <p:cNvSpPr txBox="1"/>
              <p:nvPr/>
            </p:nvSpPr>
            <p:spPr>
              <a:xfrm>
                <a:off x="8916526" y="2205408"/>
                <a:ext cx="782009" cy="265457"/>
              </a:xfrm>
              <a:prstGeom prst="rect">
                <a:avLst/>
              </a:prstGeom>
              <a:noFill/>
            </p:spPr>
            <p:txBody>
              <a:bodyPr wrap="none" rtlCol="0">
                <a:spAutoFit/>
              </a:bodyPr>
              <a:lstStyle/>
              <a:p>
                <a:r>
                  <a:rPr lang="en-US" sz="1100" b="1">
                    <a:latin typeface="Century Gothic" panose="020B0502020202020204" pitchFamily="34" charset="0"/>
                  </a:rPr>
                  <a:t>32.9 </a:t>
                </a:r>
                <a14:m>
                  <m:oMath xmlns:m="http://schemas.openxmlformats.org/officeDocument/2006/math">
                    <m:sSup>
                      <m:sSupPr>
                        <m:ctrlPr>
                          <a:rPr lang="en-US" sz="1100" b="1" i="1" smtClean="0">
                            <a:latin typeface="Cambria Math" panose="02040503050406030204" pitchFamily="18" charset="0"/>
                          </a:rPr>
                        </m:ctrlPr>
                      </m:sSupPr>
                      <m:e>
                        <m:r>
                          <m:rPr>
                            <m:nor/>
                          </m:rPr>
                          <a:rPr lang="en-US" sz="1100" b="1" i="0" smtClean="0">
                            <a:latin typeface="Century Gothic" panose="020B0502020202020204" pitchFamily="34" charset="0"/>
                          </a:rPr>
                          <m:t>km</m:t>
                        </m:r>
                      </m:e>
                      <m:sup>
                        <m:r>
                          <a:rPr lang="en-US" sz="1100" b="1" i="1" smtClean="0">
                            <a:latin typeface="Cambria Math" panose="02040503050406030204" pitchFamily="18" charset="0"/>
                          </a:rPr>
                          <m:t>𝟐</m:t>
                        </m:r>
                      </m:sup>
                    </m:sSup>
                  </m:oMath>
                </a14:m>
                <a:endParaRPr lang="en-US" sz="1100" b="1">
                  <a:latin typeface="Century Gothic" panose="020B0502020202020204" pitchFamily="34" charset="0"/>
                </a:endParaRPr>
              </a:p>
            </p:txBody>
          </p:sp>
        </mc:Choice>
        <mc:Fallback xmlns="">
          <p:sp>
            <p:nvSpPr>
              <p:cNvPr id="54" name="TextBox 53">
                <a:extLst>
                  <a:ext uri="{FF2B5EF4-FFF2-40B4-BE49-F238E27FC236}">
                    <a16:creationId xmlns:a16="http://schemas.microsoft.com/office/drawing/2014/main" id="{93E48AB0-A077-0F27-0774-D93865511127}"/>
                  </a:ext>
                </a:extLst>
              </p:cNvPr>
              <p:cNvSpPr txBox="1">
                <a:spLocks noRot="1" noChangeAspect="1" noMove="1" noResize="1" noEditPoints="1" noAdjustHandles="1" noChangeArrowheads="1" noChangeShapeType="1" noTextEdit="1"/>
              </p:cNvSpPr>
              <p:nvPr/>
            </p:nvSpPr>
            <p:spPr>
              <a:xfrm>
                <a:off x="8916526" y="2205408"/>
                <a:ext cx="782009" cy="265457"/>
              </a:xfrm>
              <a:prstGeom prst="rect">
                <a:avLst/>
              </a:prstGeom>
              <a:blipFill>
                <a:blip r:embed="rId7"/>
                <a:stretch>
                  <a:fillRect b="-162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C16158B4-08B7-2C30-4E8E-C7B375DBC870}"/>
                  </a:ext>
                </a:extLst>
              </p:cNvPr>
              <p:cNvSpPr txBox="1"/>
              <p:nvPr/>
            </p:nvSpPr>
            <p:spPr>
              <a:xfrm>
                <a:off x="9742959" y="2341665"/>
                <a:ext cx="703462" cy="265457"/>
              </a:xfrm>
              <a:prstGeom prst="rect">
                <a:avLst/>
              </a:prstGeom>
              <a:noFill/>
            </p:spPr>
            <p:txBody>
              <a:bodyPr wrap="none" rtlCol="0">
                <a:spAutoFit/>
              </a:bodyPr>
              <a:lstStyle/>
              <a:p>
                <a:r>
                  <a:rPr lang="en-US" sz="1100" b="1">
                    <a:latin typeface="Century Gothic" panose="020B0502020202020204" pitchFamily="34" charset="0"/>
                  </a:rPr>
                  <a:t>9.8 </a:t>
                </a:r>
                <a14:m>
                  <m:oMath xmlns:m="http://schemas.openxmlformats.org/officeDocument/2006/math">
                    <m:sSup>
                      <m:sSupPr>
                        <m:ctrlPr>
                          <a:rPr lang="en-US" sz="1100" b="1" i="1" smtClean="0">
                            <a:latin typeface="Cambria Math" panose="02040503050406030204" pitchFamily="18" charset="0"/>
                          </a:rPr>
                        </m:ctrlPr>
                      </m:sSupPr>
                      <m:e>
                        <m:r>
                          <m:rPr>
                            <m:nor/>
                          </m:rPr>
                          <a:rPr lang="en-US" sz="1100" b="1" i="0" smtClean="0">
                            <a:latin typeface="Century Gothic" panose="020B0502020202020204" pitchFamily="34" charset="0"/>
                          </a:rPr>
                          <m:t>km</m:t>
                        </m:r>
                      </m:e>
                      <m:sup>
                        <m:r>
                          <a:rPr lang="en-US" sz="1100" b="1" i="1" smtClean="0">
                            <a:latin typeface="Cambria Math" panose="02040503050406030204" pitchFamily="18" charset="0"/>
                          </a:rPr>
                          <m:t>𝟐</m:t>
                        </m:r>
                      </m:sup>
                    </m:sSup>
                  </m:oMath>
                </a14:m>
                <a:endParaRPr lang="en-US" sz="1100" b="1">
                  <a:latin typeface="Century Gothic" panose="020B0502020202020204" pitchFamily="34" charset="0"/>
                </a:endParaRPr>
              </a:p>
            </p:txBody>
          </p:sp>
        </mc:Choice>
        <mc:Fallback xmlns="">
          <p:sp>
            <p:nvSpPr>
              <p:cNvPr id="55" name="TextBox 54">
                <a:extLst>
                  <a:ext uri="{FF2B5EF4-FFF2-40B4-BE49-F238E27FC236}">
                    <a16:creationId xmlns:a16="http://schemas.microsoft.com/office/drawing/2014/main" id="{C16158B4-08B7-2C30-4E8E-C7B375DBC870}"/>
                  </a:ext>
                </a:extLst>
              </p:cNvPr>
              <p:cNvSpPr txBox="1">
                <a:spLocks noRot="1" noChangeAspect="1" noMove="1" noResize="1" noEditPoints="1" noAdjustHandles="1" noChangeArrowheads="1" noChangeShapeType="1" noTextEdit="1"/>
              </p:cNvSpPr>
              <p:nvPr/>
            </p:nvSpPr>
            <p:spPr>
              <a:xfrm>
                <a:off x="9742959" y="2341665"/>
                <a:ext cx="703462" cy="265457"/>
              </a:xfrm>
              <a:prstGeom prst="rect">
                <a:avLst/>
              </a:prstGeom>
              <a:blipFill>
                <a:blip r:embed="rId8"/>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B1DA0EC2-AD99-C2D2-DFB7-D028F8C9909E}"/>
                  </a:ext>
                </a:extLst>
              </p:cNvPr>
              <p:cNvSpPr txBox="1"/>
              <p:nvPr/>
            </p:nvSpPr>
            <p:spPr>
              <a:xfrm>
                <a:off x="10556380" y="3943465"/>
                <a:ext cx="703462" cy="265457"/>
              </a:xfrm>
              <a:prstGeom prst="rect">
                <a:avLst/>
              </a:prstGeom>
              <a:noFill/>
            </p:spPr>
            <p:txBody>
              <a:bodyPr wrap="none" rtlCol="0">
                <a:spAutoFit/>
              </a:bodyPr>
              <a:lstStyle/>
              <a:p>
                <a:r>
                  <a:rPr lang="en-US" sz="1100" b="1">
                    <a:latin typeface="Century Gothic" panose="020B0502020202020204" pitchFamily="34" charset="0"/>
                  </a:rPr>
                  <a:t>8.8 </a:t>
                </a:r>
                <a14:m>
                  <m:oMath xmlns:m="http://schemas.openxmlformats.org/officeDocument/2006/math">
                    <m:sSup>
                      <m:sSupPr>
                        <m:ctrlPr>
                          <a:rPr lang="en-US" sz="1100" b="1" i="1" smtClean="0">
                            <a:latin typeface="Cambria Math" panose="02040503050406030204" pitchFamily="18" charset="0"/>
                          </a:rPr>
                        </m:ctrlPr>
                      </m:sSupPr>
                      <m:e>
                        <m:r>
                          <m:rPr>
                            <m:nor/>
                          </m:rPr>
                          <a:rPr lang="en-US" sz="1100" b="1" i="0" smtClean="0">
                            <a:latin typeface="Century Gothic" panose="020B0502020202020204" pitchFamily="34" charset="0"/>
                          </a:rPr>
                          <m:t>km</m:t>
                        </m:r>
                      </m:e>
                      <m:sup>
                        <m:r>
                          <a:rPr lang="en-US" sz="1100" b="1" i="1" smtClean="0">
                            <a:latin typeface="Cambria Math" panose="02040503050406030204" pitchFamily="18" charset="0"/>
                          </a:rPr>
                          <m:t>𝟐</m:t>
                        </m:r>
                      </m:sup>
                    </m:sSup>
                  </m:oMath>
                </a14:m>
                <a:endParaRPr lang="en-US" sz="1100" b="1">
                  <a:latin typeface="Century Gothic" panose="020B0502020202020204" pitchFamily="34" charset="0"/>
                </a:endParaRPr>
              </a:p>
            </p:txBody>
          </p:sp>
        </mc:Choice>
        <mc:Fallback xmlns="">
          <p:sp>
            <p:nvSpPr>
              <p:cNvPr id="56" name="TextBox 55">
                <a:extLst>
                  <a:ext uri="{FF2B5EF4-FFF2-40B4-BE49-F238E27FC236}">
                    <a16:creationId xmlns:a16="http://schemas.microsoft.com/office/drawing/2014/main" id="{B1DA0EC2-AD99-C2D2-DFB7-D028F8C9909E}"/>
                  </a:ext>
                </a:extLst>
              </p:cNvPr>
              <p:cNvSpPr txBox="1">
                <a:spLocks noRot="1" noChangeAspect="1" noMove="1" noResize="1" noEditPoints="1" noAdjustHandles="1" noChangeArrowheads="1" noChangeShapeType="1" noTextEdit="1"/>
              </p:cNvSpPr>
              <p:nvPr/>
            </p:nvSpPr>
            <p:spPr>
              <a:xfrm>
                <a:off x="10556380" y="3943465"/>
                <a:ext cx="703462" cy="265457"/>
              </a:xfrm>
              <a:prstGeom prst="rect">
                <a:avLst/>
              </a:prstGeom>
              <a:blipFill>
                <a:blip r:embed="rId9"/>
                <a:stretch>
                  <a:fillRect b="-16279"/>
                </a:stretch>
              </a:blipFill>
            </p:spPr>
            <p:txBody>
              <a:bodyPr/>
              <a:lstStyle/>
              <a:p>
                <a:r>
                  <a:rPr lang="en-US">
                    <a:noFill/>
                  </a:rPr>
                  <a:t> </a:t>
                </a:r>
              </a:p>
            </p:txBody>
          </p:sp>
        </mc:Fallback>
      </mc:AlternateContent>
      <p:grpSp>
        <p:nvGrpSpPr>
          <p:cNvPr id="57" name="Group 56">
            <a:extLst>
              <a:ext uri="{FF2B5EF4-FFF2-40B4-BE49-F238E27FC236}">
                <a16:creationId xmlns:a16="http://schemas.microsoft.com/office/drawing/2014/main" id="{BDA105B1-0E56-5355-85BA-6967265D51D7}"/>
              </a:ext>
            </a:extLst>
          </p:cNvPr>
          <p:cNvGrpSpPr/>
          <p:nvPr/>
        </p:nvGrpSpPr>
        <p:grpSpPr>
          <a:xfrm>
            <a:off x="1123300" y="5695634"/>
            <a:ext cx="492143" cy="644059"/>
            <a:chOff x="10640425" y="1868997"/>
            <a:chExt cx="492143" cy="644059"/>
          </a:xfrm>
        </p:grpSpPr>
        <p:sp>
          <p:nvSpPr>
            <p:cNvPr id="58" name="TextBox 9">
              <a:extLst>
                <a:ext uri="{FF2B5EF4-FFF2-40B4-BE49-F238E27FC236}">
                  <a16:creationId xmlns:a16="http://schemas.microsoft.com/office/drawing/2014/main" id="{844B85D3-1B60-8936-7002-54B35DA01FC3}"/>
                </a:ext>
              </a:extLst>
            </p:cNvPr>
            <p:cNvSpPr txBox="1"/>
            <p:nvPr/>
          </p:nvSpPr>
          <p:spPr>
            <a:xfrm>
              <a:off x="10730913" y="2205279"/>
              <a:ext cx="311166"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N</a:t>
              </a:r>
              <a:endParaRPr lang="en-US" sz="1400"/>
            </a:p>
          </p:txBody>
        </p:sp>
        <p:pic>
          <p:nvPicPr>
            <p:cNvPr id="59" name="Picture 58" descr="A picture containing icon&#10;&#10;Description automatically generated">
              <a:extLst>
                <a:ext uri="{FF2B5EF4-FFF2-40B4-BE49-F238E27FC236}">
                  <a16:creationId xmlns:a16="http://schemas.microsoft.com/office/drawing/2014/main" id="{DF9037B2-B040-95CF-748E-CC0EDD8A0502}"/>
                </a:ext>
              </a:extLst>
            </p:cNvPr>
            <p:cNvPicPr>
              <a:picLocks noChangeAspect="1"/>
            </p:cNvPicPr>
            <p:nvPr/>
          </p:nvPicPr>
          <p:blipFill>
            <a:blip r:embed="rId10"/>
            <a:stretch>
              <a:fillRect/>
            </a:stretch>
          </p:blipFill>
          <p:spPr>
            <a:xfrm>
              <a:off x="10640425" y="1868997"/>
              <a:ext cx="492143" cy="620229"/>
            </a:xfrm>
            <a:prstGeom prst="rect">
              <a:avLst/>
            </a:prstGeom>
            <a:ln>
              <a:noFill/>
            </a:ln>
          </p:spPr>
        </p:pic>
      </p:grpSp>
      <p:sp>
        <p:nvSpPr>
          <p:cNvPr id="48" name="TextBox 47">
            <a:extLst>
              <a:ext uri="{FF2B5EF4-FFF2-40B4-BE49-F238E27FC236}">
                <a16:creationId xmlns:a16="http://schemas.microsoft.com/office/drawing/2014/main" id="{69B4AD97-D382-4E66-8FA7-134C44068560}"/>
              </a:ext>
            </a:extLst>
          </p:cNvPr>
          <p:cNvSpPr txBox="1"/>
          <p:nvPr/>
        </p:nvSpPr>
        <p:spPr>
          <a:xfrm>
            <a:off x="86031" y="4413781"/>
            <a:ext cx="2410376" cy="461665"/>
          </a:xfrm>
          <a:prstGeom prst="rect">
            <a:avLst/>
          </a:prstGeom>
          <a:noFill/>
        </p:spPr>
        <p:txBody>
          <a:bodyPr wrap="square" lIns="91440" tIns="45720" rIns="91440" bIns="45720" anchor="t">
            <a:spAutoFit/>
          </a:bodyPr>
          <a:lstStyle/>
          <a:p>
            <a:pPr algn="ctr"/>
            <a:r>
              <a:rPr lang="en-US" sz="1200" b="1" dirty="0" err="1"/>
              <a:t>Basemap</a:t>
            </a:r>
            <a:r>
              <a:rPr lang="en-US" sz="1200" dirty="0"/>
              <a:t>: 2022 </a:t>
            </a:r>
            <a:r>
              <a:rPr lang="en-US" sz="1200" dirty="0" err="1"/>
              <a:t>PlanetScope</a:t>
            </a:r>
            <a:r>
              <a:rPr lang="en-US" sz="1200" dirty="0"/>
              <a:t> Imagery</a:t>
            </a:r>
          </a:p>
        </p:txBody>
      </p:sp>
      <p:sp>
        <p:nvSpPr>
          <p:cNvPr id="60" name="TextBox 59">
            <a:extLst>
              <a:ext uri="{FF2B5EF4-FFF2-40B4-BE49-F238E27FC236}">
                <a16:creationId xmlns:a16="http://schemas.microsoft.com/office/drawing/2014/main" id="{D11A45B5-C238-44CE-9242-281877D425C3}"/>
              </a:ext>
            </a:extLst>
          </p:cNvPr>
          <p:cNvSpPr txBox="1"/>
          <p:nvPr/>
        </p:nvSpPr>
        <p:spPr>
          <a:xfrm>
            <a:off x="228600" y="6635095"/>
            <a:ext cx="8864973" cy="461665"/>
          </a:xfrm>
          <a:prstGeom prst="rect">
            <a:avLst/>
          </a:prstGeom>
          <a:noFill/>
        </p:spPr>
        <p:txBody>
          <a:bodyPr wrap="square">
            <a:spAutoFit/>
          </a:bodyPr>
          <a:lstStyle/>
          <a:p>
            <a:r>
              <a:rPr lang="en-US" sz="1200" b="1" dirty="0">
                <a:solidFill>
                  <a:schemeClr val="bg1"/>
                </a:solidFill>
                <a:latin typeface="Century Gothic"/>
              </a:rPr>
              <a:t>Image credits: Includes copyrighted material of Planet Labs PBC. All rights reserved.</a:t>
            </a:r>
          </a:p>
          <a:p>
            <a:endParaRPr lang="en-US" sz="1200" dirty="0">
              <a:solidFill>
                <a:schemeClr val="bg1"/>
              </a:solidFill>
              <a:latin typeface="Century Gothic"/>
              <a:cs typeface="Calibri"/>
            </a:endParaRPr>
          </a:p>
        </p:txBody>
      </p:sp>
    </p:spTree>
    <p:extLst>
      <p:ext uri="{BB962C8B-B14F-4D97-AF65-F5344CB8AC3E}">
        <p14:creationId xmlns:p14="http://schemas.microsoft.com/office/powerpoint/2010/main" val="4069217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806B06E2-F9EE-CBAE-DA0A-B12FB123AA59}"/>
              </a:ext>
            </a:extLst>
          </p:cNvPr>
          <p:cNvPicPr>
            <a:picLocks noChangeAspect="1"/>
          </p:cNvPicPr>
          <p:nvPr/>
        </p:nvPicPr>
        <p:blipFill rotWithShape="1">
          <a:blip r:embed="rId3"/>
          <a:srcRect l="499" t="8321" r="440" b="31789"/>
          <a:stretch/>
        </p:blipFill>
        <p:spPr>
          <a:xfrm>
            <a:off x="6784957" y="-2543"/>
            <a:ext cx="5403741" cy="6675058"/>
          </a:xfrm>
          <a:prstGeom prst="rect">
            <a:avLst/>
          </a:prstGeom>
        </p:spPr>
      </p:pic>
      <p:sp>
        <p:nvSpPr>
          <p:cNvPr id="19" name="Title 1">
            <a:extLst>
              <a:ext uri="{FF2B5EF4-FFF2-40B4-BE49-F238E27FC236}">
                <a16:creationId xmlns:a16="http://schemas.microsoft.com/office/drawing/2014/main" id="{72A4A180-03F6-4B2B-B2D4-81C364C63F56}"/>
              </a:ext>
            </a:extLst>
          </p:cNvPr>
          <p:cNvSpPr txBox="1">
            <a:spLocks/>
          </p:cNvSpPr>
          <p:nvPr/>
        </p:nvSpPr>
        <p:spPr>
          <a:xfrm>
            <a:off x="298474" y="274164"/>
            <a:ext cx="6261047" cy="71528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5372B3"/>
                </a:solidFill>
                <a:latin typeface="Century Gothic" panose="020B0502020202020204" pitchFamily="34" charset="0"/>
              </a:rPr>
              <a:t>Community Concerns</a:t>
            </a:r>
          </a:p>
        </p:txBody>
      </p:sp>
      <p:sp>
        <p:nvSpPr>
          <p:cNvPr id="5" name="TextBox 4">
            <a:extLst>
              <a:ext uri="{FF2B5EF4-FFF2-40B4-BE49-F238E27FC236}">
                <a16:creationId xmlns:a16="http://schemas.microsoft.com/office/drawing/2014/main" id="{939B1DDC-DC38-F1C1-0BF3-7B9C6CFF58DB}"/>
              </a:ext>
            </a:extLst>
          </p:cNvPr>
          <p:cNvSpPr txBox="1"/>
          <p:nvPr/>
        </p:nvSpPr>
        <p:spPr>
          <a:xfrm>
            <a:off x="585310" y="1237957"/>
            <a:ext cx="596465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b="1">
              <a:solidFill>
                <a:srgbClr val="8EAADB"/>
              </a:solidFill>
              <a:latin typeface="Century Gothic"/>
              <a:cs typeface="Calibri"/>
            </a:endParaRPr>
          </a:p>
        </p:txBody>
      </p:sp>
      <p:sp>
        <p:nvSpPr>
          <p:cNvPr id="8" name="TextBox 7">
            <a:extLst>
              <a:ext uri="{FF2B5EF4-FFF2-40B4-BE49-F238E27FC236}">
                <a16:creationId xmlns:a16="http://schemas.microsoft.com/office/drawing/2014/main" id="{04BCC363-A4A3-47F5-E7C6-1385E5A39529}"/>
              </a:ext>
            </a:extLst>
          </p:cNvPr>
          <p:cNvSpPr txBox="1"/>
          <p:nvPr/>
        </p:nvSpPr>
        <p:spPr>
          <a:xfrm>
            <a:off x="8700418" y="6429420"/>
            <a:ext cx="47026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chemeClr val="bg1"/>
                </a:solidFill>
                <a:latin typeface="Century Gothic"/>
              </a:rPr>
              <a:t>Image credits: </a:t>
            </a:r>
            <a:r>
              <a:rPr lang="en-US" sz="1000">
                <a:solidFill>
                  <a:schemeClr val="bg1"/>
                </a:solidFill>
                <a:latin typeface="Century Gothic"/>
                <a:ea typeface="+mn-lt"/>
                <a:cs typeface="+mn-lt"/>
              </a:rPr>
              <a:t>Photo by </a:t>
            </a:r>
            <a:r>
              <a:rPr lang="en-US" sz="1000">
                <a:solidFill>
                  <a:schemeClr val="bg1"/>
                </a:solidFill>
                <a:latin typeface="Century Gothic"/>
                <a:ea typeface="+mn-lt"/>
                <a:cs typeface="+mn-lt"/>
                <a:hlinkClick r:id="rId4">
                  <a:extLst>
                    <a:ext uri="{A12FA001-AC4F-418D-AE19-62706E023703}">
                      <ahyp:hlinkClr xmlns:ahyp="http://schemas.microsoft.com/office/drawing/2018/hyperlinkcolor" val="tx"/>
                    </a:ext>
                  </a:extLst>
                </a:hlinkClick>
              </a:rPr>
              <a:t>Shifaaz shamoon</a:t>
            </a:r>
            <a:r>
              <a:rPr lang="en-US" sz="1000">
                <a:solidFill>
                  <a:schemeClr val="bg1"/>
                </a:solidFill>
                <a:latin typeface="Century Gothic"/>
                <a:ea typeface="+mn-lt"/>
                <a:cs typeface="+mn-lt"/>
              </a:rPr>
              <a:t> on </a:t>
            </a:r>
            <a:r>
              <a:rPr lang="en-US" sz="1000">
                <a:solidFill>
                  <a:schemeClr val="bg1"/>
                </a:solidFill>
                <a:latin typeface="Century Gothic"/>
                <a:ea typeface="+mn-lt"/>
                <a:cs typeface="+mn-lt"/>
                <a:hlinkClick r:id="rId5">
                  <a:extLst>
                    <a:ext uri="{A12FA001-AC4F-418D-AE19-62706E023703}">
                      <ahyp:hlinkClr xmlns:ahyp="http://schemas.microsoft.com/office/drawing/2018/hyperlinkcolor" val="tx"/>
                    </a:ext>
                  </a:extLst>
                </a:hlinkClick>
              </a:rPr>
              <a:t>Unsplash</a:t>
            </a:r>
            <a:endParaRPr lang="en-US" sz="1000" b="1">
              <a:solidFill>
                <a:schemeClr val="bg1"/>
              </a:solidFill>
              <a:latin typeface="Century Gothic"/>
              <a:cs typeface="Calibri"/>
              <a:hlinkClick r:id="rId5">
                <a:extLst>
                  <a:ext uri="{A12FA001-AC4F-418D-AE19-62706E023703}">
                    <ahyp:hlinkClr xmlns:ahyp="http://schemas.microsoft.com/office/drawing/2018/hyperlinkcolor" val="tx"/>
                  </a:ext>
                </a:extLst>
              </a:hlinkClick>
            </a:endParaRPr>
          </a:p>
        </p:txBody>
      </p:sp>
      <p:sp>
        <p:nvSpPr>
          <p:cNvPr id="2" name="TextBox 1">
            <a:extLst>
              <a:ext uri="{FF2B5EF4-FFF2-40B4-BE49-F238E27FC236}">
                <a16:creationId xmlns:a16="http://schemas.microsoft.com/office/drawing/2014/main" id="{B224719F-B8D8-44C7-B668-C1D7D564785A}"/>
              </a:ext>
            </a:extLst>
          </p:cNvPr>
          <p:cNvSpPr txBox="1"/>
          <p:nvPr/>
        </p:nvSpPr>
        <p:spPr>
          <a:xfrm>
            <a:off x="2273136" y="2587707"/>
            <a:ext cx="2883875" cy="586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b="1">
                <a:solidFill>
                  <a:srgbClr val="644536"/>
                </a:solidFill>
                <a:latin typeface="Century Gothic"/>
                <a:cs typeface="Arial"/>
              </a:rPr>
              <a:t>Erosion of islands ​</a:t>
            </a:r>
            <a:endParaRPr lang="en-US" sz="2400" b="1">
              <a:solidFill>
                <a:srgbClr val="644536"/>
              </a:solidFill>
              <a:cs typeface="Calibri" panose="020F0502020204030204"/>
            </a:endParaRPr>
          </a:p>
        </p:txBody>
      </p:sp>
      <p:pic>
        <p:nvPicPr>
          <p:cNvPr id="14" name="Graphic 14" descr="Thermometer with solid fill">
            <a:extLst>
              <a:ext uri="{FF2B5EF4-FFF2-40B4-BE49-F238E27FC236}">
                <a16:creationId xmlns:a16="http://schemas.microsoft.com/office/drawing/2014/main" id="{FECD6B53-3328-978A-A05D-01F18A52B4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61368" y="4697291"/>
            <a:ext cx="562708" cy="562708"/>
          </a:xfrm>
          <a:prstGeom prst="rect">
            <a:avLst/>
          </a:prstGeom>
        </p:spPr>
      </p:pic>
      <p:pic>
        <p:nvPicPr>
          <p:cNvPr id="15" name="Graphic 15" descr="Tropical scene with solid fill">
            <a:extLst>
              <a:ext uri="{FF2B5EF4-FFF2-40B4-BE49-F238E27FC236}">
                <a16:creationId xmlns:a16="http://schemas.microsoft.com/office/drawing/2014/main" id="{BDDFBF66-24E7-56CE-3EBE-37B059E35FB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63566" y="2530720"/>
            <a:ext cx="562708" cy="562708"/>
          </a:xfrm>
          <a:prstGeom prst="rect">
            <a:avLst/>
          </a:prstGeom>
        </p:spPr>
      </p:pic>
      <p:pic>
        <p:nvPicPr>
          <p:cNvPr id="16" name="Graphic 16" descr="Wave with solid fill">
            <a:extLst>
              <a:ext uri="{FF2B5EF4-FFF2-40B4-BE49-F238E27FC236}">
                <a16:creationId xmlns:a16="http://schemas.microsoft.com/office/drawing/2014/main" id="{177C43E5-8338-B229-375E-ED857795955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65763" y="3294916"/>
            <a:ext cx="562708" cy="562708"/>
          </a:xfrm>
          <a:prstGeom prst="rect">
            <a:avLst/>
          </a:prstGeom>
        </p:spPr>
      </p:pic>
      <p:pic>
        <p:nvPicPr>
          <p:cNvPr id="17" name="Graphic 17" descr="Recycle with solid fill">
            <a:extLst>
              <a:ext uri="{FF2B5EF4-FFF2-40B4-BE49-F238E27FC236}">
                <a16:creationId xmlns:a16="http://schemas.microsoft.com/office/drawing/2014/main" id="{6205397E-840B-4F5A-B734-D889306E9F2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67962" y="4035668"/>
            <a:ext cx="562708" cy="562708"/>
          </a:xfrm>
          <a:prstGeom prst="rect">
            <a:avLst/>
          </a:prstGeom>
        </p:spPr>
      </p:pic>
      <p:pic>
        <p:nvPicPr>
          <p:cNvPr id="18" name="Graphic 19" descr="Hammer with solid fill">
            <a:extLst>
              <a:ext uri="{FF2B5EF4-FFF2-40B4-BE49-F238E27FC236}">
                <a16:creationId xmlns:a16="http://schemas.microsoft.com/office/drawing/2014/main" id="{7055DC7D-898F-5DD8-6FC0-C5F75D2A087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12276" y="5433647"/>
            <a:ext cx="562708" cy="562708"/>
          </a:xfrm>
          <a:prstGeom prst="rect">
            <a:avLst/>
          </a:prstGeom>
        </p:spPr>
      </p:pic>
      <p:sp>
        <p:nvSpPr>
          <p:cNvPr id="20" name="TextBox 19">
            <a:extLst>
              <a:ext uri="{FF2B5EF4-FFF2-40B4-BE49-F238E27FC236}">
                <a16:creationId xmlns:a16="http://schemas.microsoft.com/office/drawing/2014/main" id="{7A37936C-6550-419C-ADE9-2162DC360387}"/>
              </a:ext>
            </a:extLst>
          </p:cNvPr>
          <p:cNvSpPr txBox="1"/>
          <p:nvPr/>
        </p:nvSpPr>
        <p:spPr>
          <a:xfrm>
            <a:off x="2203940" y="4103078"/>
            <a:ext cx="342313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644536"/>
                </a:solidFill>
                <a:latin typeface="Century Gothic"/>
              </a:rPr>
              <a:t>Waste management</a:t>
            </a:r>
            <a:endParaRPr lang="en-US" sz="2400" b="1">
              <a:solidFill>
                <a:srgbClr val="644536"/>
              </a:solidFill>
              <a:cs typeface="Calibri"/>
            </a:endParaRPr>
          </a:p>
        </p:txBody>
      </p:sp>
      <p:sp>
        <p:nvSpPr>
          <p:cNvPr id="21" name="TextBox 20">
            <a:extLst>
              <a:ext uri="{FF2B5EF4-FFF2-40B4-BE49-F238E27FC236}">
                <a16:creationId xmlns:a16="http://schemas.microsoft.com/office/drawing/2014/main" id="{74E1D69D-5F0F-222E-6CFE-2C2FF5215317}"/>
              </a:ext>
            </a:extLst>
          </p:cNvPr>
          <p:cNvSpPr txBox="1"/>
          <p:nvPr/>
        </p:nvSpPr>
        <p:spPr>
          <a:xfrm>
            <a:off x="2203938" y="5486400"/>
            <a:ext cx="343486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644536"/>
                </a:solidFill>
                <a:latin typeface="Century Gothic"/>
                <a:cs typeface="Segoe UI"/>
              </a:rPr>
              <a:t>​​Future development ​</a:t>
            </a:r>
            <a:endParaRPr lang="en-US" sz="2400" b="1">
              <a:solidFill>
                <a:srgbClr val="644536"/>
              </a:solidFill>
              <a:cs typeface="Calibri"/>
            </a:endParaRPr>
          </a:p>
        </p:txBody>
      </p:sp>
      <p:sp>
        <p:nvSpPr>
          <p:cNvPr id="22" name="TextBox 21">
            <a:extLst>
              <a:ext uri="{FF2B5EF4-FFF2-40B4-BE49-F238E27FC236}">
                <a16:creationId xmlns:a16="http://schemas.microsoft.com/office/drawing/2014/main" id="{80B784EA-49EE-53A7-6C9E-A0198B598578}"/>
              </a:ext>
            </a:extLst>
          </p:cNvPr>
          <p:cNvSpPr txBox="1"/>
          <p:nvPr/>
        </p:nvSpPr>
        <p:spPr>
          <a:xfrm>
            <a:off x="2192486" y="4800399"/>
            <a:ext cx="342313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accent5">
                    <a:lumMod val="75000"/>
                  </a:schemeClr>
                </a:solidFill>
                <a:latin typeface="Century Gothic"/>
              </a:rPr>
              <a:t>Climate change ​</a:t>
            </a:r>
            <a:endParaRPr lang="en-US" sz="2400" b="1">
              <a:solidFill>
                <a:schemeClr val="accent5">
                  <a:lumMod val="75000"/>
                </a:schemeClr>
              </a:solidFill>
            </a:endParaRPr>
          </a:p>
        </p:txBody>
      </p:sp>
      <p:sp>
        <p:nvSpPr>
          <p:cNvPr id="23" name="TextBox 22">
            <a:extLst>
              <a:ext uri="{FF2B5EF4-FFF2-40B4-BE49-F238E27FC236}">
                <a16:creationId xmlns:a16="http://schemas.microsoft.com/office/drawing/2014/main" id="{9848F769-6B56-D893-1C2D-B735D55962A4}"/>
              </a:ext>
            </a:extLst>
          </p:cNvPr>
          <p:cNvSpPr txBox="1"/>
          <p:nvPr/>
        </p:nvSpPr>
        <p:spPr>
          <a:xfrm>
            <a:off x="2262554" y="3399692"/>
            <a:ext cx="24852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accent5">
                    <a:lumMod val="75000"/>
                  </a:schemeClr>
                </a:solidFill>
                <a:latin typeface="Century Gothic"/>
              </a:rPr>
              <a:t>Sea level rise </a:t>
            </a:r>
            <a:endParaRPr lang="en-US" sz="2400" b="1">
              <a:solidFill>
                <a:schemeClr val="accent5">
                  <a:lumMod val="75000"/>
                </a:schemeClr>
              </a:solidFill>
            </a:endParaRPr>
          </a:p>
        </p:txBody>
      </p:sp>
      <p:sp>
        <p:nvSpPr>
          <p:cNvPr id="26" name="Rectangle: Rounded Corners 25">
            <a:extLst>
              <a:ext uri="{FF2B5EF4-FFF2-40B4-BE49-F238E27FC236}">
                <a16:creationId xmlns:a16="http://schemas.microsoft.com/office/drawing/2014/main" id="{D4CEF479-D0D2-B658-80D2-1809FEB1DDFC}"/>
              </a:ext>
            </a:extLst>
          </p:cNvPr>
          <p:cNvSpPr/>
          <p:nvPr/>
        </p:nvSpPr>
        <p:spPr>
          <a:xfrm>
            <a:off x="448887" y="1201613"/>
            <a:ext cx="5960220" cy="1022443"/>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rgbClr val="FFFFFF"/>
                </a:solidFill>
                <a:latin typeface="Century Gothic"/>
                <a:cs typeface="Calibri"/>
              </a:rPr>
              <a:t>The people of the Republic of the Maldives are concerned about...</a:t>
            </a:r>
            <a:endParaRPr lang="en-US" sz="2400">
              <a:solidFill>
                <a:srgbClr val="FFFFFF"/>
              </a:solidFill>
            </a:endParaRPr>
          </a:p>
        </p:txBody>
      </p:sp>
    </p:spTree>
    <p:extLst>
      <p:ext uri="{BB962C8B-B14F-4D97-AF65-F5344CB8AC3E}">
        <p14:creationId xmlns:p14="http://schemas.microsoft.com/office/powerpoint/2010/main" val="2110174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2A4A180-03F6-4B2B-B2D4-81C364C63F56}"/>
              </a:ext>
            </a:extLst>
          </p:cNvPr>
          <p:cNvSpPr txBox="1">
            <a:spLocks/>
          </p:cNvSpPr>
          <p:nvPr/>
        </p:nvSpPr>
        <p:spPr>
          <a:xfrm>
            <a:off x="6100299" y="211944"/>
            <a:ext cx="6021300" cy="6146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5372B3"/>
                </a:solidFill>
                <a:latin typeface="Century Gothic"/>
                <a:ea typeface="+mj-lt"/>
                <a:cs typeface="+mj-lt"/>
              </a:rPr>
              <a:t>Conclusions</a:t>
            </a:r>
            <a:endParaRPr lang="en-US"/>
          </a:p>
        </p:txBody>
      </p:sp>
      <p:sp>
        <p:nvSpPr>
          <p:cNvPr id="5" name="TextBox 4">
            <a:extLst>
              <a:ext uri="{FF2B5EF4-FFF2-40B4-BE49-F238E27FC236}">
                <a16:creationId xmlns:a16="http://schemas.microsoft.com/office/drawing/2014/main" id="{1B3CC98B-48F9-40E8-AA6F-050AFCDE1520}"/>
              </a:ext>
            </a:extLst>
          </p:cNvPr>
          <p:cNvSpPr txBox="1"/>
          <p:nvPr/>
        </p:nvSpPr>
        <p:spPr>
          <a:xfrm>
            <a:off x="4710090" y="4662734"/>
            <a:ext cx="1118987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000">
              <a:latin typeface="Century Gothic"/>
              <a:cs typeface="Calibri"/>
            </a:endParaRPr>
          </a:p>
        </p:txBody>
      </p:sp>
      <p:sp>
        <p:nvSpPr>
          <p:cNvPr id="2" name="Text Placeholder 2">
            <a:extLst>
              <a:ext uri="{FF2B5EF4-FFF2-40B4-BE49-F238E27FC236}">
                <a16:creationId xmlns:a16="http://schemas.microsoft.com/office/drawing/2014/main" id="{350D39A9-F2F3-BB74-852B-189B25E99CDC}"/>
              </a:ext>
            </a:extLst>
          </p:cNvPr>
          <p:cNvSpPr txBox="1">
            <a:spLocks/>
          </p:cNvSpPr>
          <p:nvPr/>
        </p:nvSpPr>
        <p:spPr>
          <a:xfrm>
            <a:off x="6493149" y="1712747"/>
            <a:ext cx="5514052" cy="498598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8A5A9A"/>
              </a:buClr>
              <a:buFont typeface="Arial"/>
              <a:buChar char="•"/>
            </a:pPr>
            <a:r>
              <a:rPr lang="en-US" sz="2400">
                <a:latin typeface="Century Gothic" panose="020F0302020204030204"/>
              </a:rPr>
              <a:t>Supervised land classification can be an efficient, accurate alternative to manual island classifications</a:t>
            </a:r>
            <a:endParaRPr lang="en-US">
              <a:solidFill>
                <a:srgbClr val="404040"/>
              </a:solidFill>
              <a:latin typeface="Calibri" panose="020F0502020204030204"/>
              <a:cs typeface="Calibri"/>
            </a:endParaRPr>
          </a:p>
          <a:p>
            <a:pPr marL="342900" indent="-342900">
              <a:spcAft>
                <a:spcPts val="600"/>
              </a:spcAft>
              <a:buClr>
                <a:srgbClr val="8A5A9A"/>
              </a:buClr>
              <a:buFont typeface="Arial"/>
              <a:buChar char="•"/>
            </a:pPr>
            <a:endParaRPr lang="en-US" sz="2400">
              <a:solidFill>
                <a:srgbClr val="000000"/>
              </a:solidFill>
              <a:latin typeface="Century Gothic"/>
              <a:cs typeface="Calibri"/>
            </a:endParaRPr>
          </a:p>
          <a:p>
            <a:pPr marL="342900" indent="-342900">
              <a:spcAft>
                <a:spcPts val="600"/>
              </a:spcAft>
              <a:buClr>
                <a:srgbClr val="8A5A9A"/>
              </a:buClr>
              <a:buFont typeface="Arial"/>
              <a:buChar char="•"/>
            </a:pPr>
            <a:r>
              <a:rPr lang="en-US" sz="2400">
                <a:solidFill>
                  <a:srgbClr val="000000"/>
                </a:solidFill>
                <a:latin typeface="Century Gothic"/>
                <a:cs typeface="Calibri"/>
              </a:rPr>
              <a:t>Bathtub modeling can be an effective way to screen and plan for future coastal flooding risks</a:t>
            </a:r>
          </a:p>
          <a:p>
            <a:pPr>
              <a:spcAft>
                <a:spcPts val="600"/>
              </a:spcAft>
              <a:buClr>
                <a:srgbClr val="8A5A9A"/>
              </a:buClr>
              <a:buFont typeface="Webdings" panose="05030102010509060703" pitchFamily="18" charset="2"/>
              <a:buChar char="4"/>
            </a:pPr>
            <a:endParaRPr lang="en-US" sz="2400">
              <a:solidFill>
                <a:srgbClr val="000000"/>
              </a:solidFill>
              <a:latin typeface="Century Gothic"/>
              <a:cs typeface="Calibri"/>
            </a:endParaRPr>
          </a:p>
          <a:p>
            <a:pPr>
              <a:spcAft>
                <a:spcPts val="600"/>
              </a:spcAft>
              <a:buClr>
                <a:srgbClr val="8A5A9A"/>
              </a:buClr>
              <a:buFont typeface="Webdings" panose="05030102010509060703" pitchFamily="18" charset="2"/>
              <a:buChar char="4"/>
            </a:pPr>
            <a:endParaRPr lang="en-US" sz="2400">
              <a:solidFill>
                <a:srgbClr val="000000"/>
              </a:solidFill>
              <a:latin typeface="Century Gothic"/>
              <a:cs typeface="Calibri"/>
            </a:endParaRPr>
          </a:p>
          <a:p>
            <a:pPr>
              <a:spcAft>
                <a:spcPts val="600"/>
              </a:spcAft>
              <a:buClr>
                <a:srgbClr val="8A5A9A"/>
              </a:buClr>
            </a:pPr>
            <a:endParaRPr lang="en-US" sz="2400">
              <a:solidFill>
                <a:schemeClr val="tx1">
                  <a:lumMod val="75000"/>
                  <a:lumOff val="25000"/>
                </a:schemeClr>
              </a:solidFill>
              <a:latin typeface="Century Gothic" panose="020F0302020204030204"/>
              <a:cs typeface="Calibri"/>
            </a:endParaRPr>
          </a:p>
          <a:p>
            <a:pPr>
              <a:spcAft>
                <a:spcPts val="600"/>
              </a:spcAft>
              <a:buClr>
                <a:srgbClr val="8A5A9A"/>
              </a:buClr>
              <a:buFont typeface="Webdings" panose="05030102010509060703" pitchFamily="18" charset="2"/>
              <a:buChar char="4"/>
            </a:pPr>
            <a:endParaRPr lang="en-US" sz="2400">
              <a:solidFill>
                <a:schemeClr val="tx1">
                  <a:lumMod val="75000"/>
                  <a:lumOff val="25000"/>
                </a:schemeClr>
              </a:solidFill>
              <a:latin typeface="Century Gothic" panose="020F0302020204030204"/>
              <a:cs typeface="Calibri"/>
            </a:endParaRPr>
          </a:p>
        </p:txBody>
      </p:sp>
      <p:sp>
        <p:nvSpPr>
          <p:cNvPr id="4" name="Rectangle: Rounded Corners 3">
            <a:extLst>
              <a:ext uri="{FF2B5EF4-FFF2-40B4-BE49-F238E27FC236}">
                <a16:creationId xmlns:a16="http://schemas.microsoft.com/office/drawing/2014/main" id="{F7F400F8-95CA-56A8-9A18-3F6510EC2FB6}"/>
              </a:ext>
            </a:extLst>
          </p:cNvPr>
          <p:cNvSpPr/>
          <p:nvPr/>
        </p:nvSpPr>
        <p:spPr>
          <a:xfrm>
            <a:off x="415026" y="535819"/>
            <a:ext cx="4114800" cy="4114800"/>
          </a:xfrm>
          <a:prstGeom prst="roundRect">
            <a:avLst/>
          </a:prstGeom>
          <a:solidFill>
            <a:srgbClr val="6E0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Rounded Corners 5">
            <a:extLst>
              <a:ext uri="{FF2B5EF4-FFF2-40B4-BE49-F238E27FC236}">
                <a16:creationId xmlns:a16="http://schemas.microsoft.com/office/drawing/2014/main" id="{DCE392DA-BBD2-8ABE-8870-D26DDCD58179}"/>
              </a:ext>
            </a:extLst>
          </p:cNvPr>
          <p:cNvSpPr/>
          <p:nvPr/>
        </p:nvSpPr>
        <p:spPr>
          <a:xfrm>
            <a:off x="947133" y="1028241"/>
            <a:ext cx="4114800" cy="4114800"/>
          </a:xfrm>
          <a:prstGeom prst="roundRect">
            <a:avLst/>
          </a:prstGeom>
          <a:solidFill>
            <a:srgbClr val="8C6B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Rounded Corners 6">
            <a:extLst>
              <a:ext uri="{FF2B5EF4-FFF2-40B4-BE49-F238E27FC236}">
                <a16:creationId xmlns:a16="http://schemas.microsoft.com/office/drawing/2014/main" id="{68D955A5-47A7-670B-76FB-BD68F11279EA}"/>
              </a:ext>
            </a:extLst>
          </p:cNvPr>
          <p:cNvSpPr/>
          <p:nvPr/>
        </p:nvSpPr>
        <p:spPr>
          <a:xfrm>
            <a:off x="1504133" y="1565046"/>
            <a:ext cx="4114800" cy="4114800"/>
          </a:xfrm>
          <a:prstGeom prst="roundRect">
            <a:avLst/>
          </a:prstGeom>
          <a:solidFill>
            <a:srgbClr val="9EB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2" descr="A picture containing grass, colorful&#10;&#10;Description automatically generated">
            <a:extLst>
              <a:ext uri="{FF2B5EF4-FFF2-40B4-BE49-F238E27FC236}">
                <a16:creationId xmlns:a16="http://schemas.microsoft.com/office/drawing/2014/main" id="{718CB473-2B8D-B106-6E74-8A46CB0F55FC}"/>
              </a:ext>
            </a:extLst>
          </p:cNvPr>
          <p:cNvPicPr>
            <a:picLocks noChangeAspect="1"/>
          </p:cNvPicPr>
          <p:nvPr/>
        </p:nvPicPr>
        <p:blipFill>
          <a:blip r:embed="rId3"/>
          <a:stretch>
            <a:fillRect/>
          </a:stretch>
        </p:blipFill>
        <p:spPr>
          <a:xfrm>
            <a:off x="2023135" y="2101879"/>
            <a:ext cx="4173811" cy="3724587"/>
          </a:xfrm>
          <a:prstGeom prst="roundRect">
            <a:avLst/>
          </a:prstGeom>
        </p:spPr>
      </p:pic>
      <p:sp>
        <p:nvSpPr>
          <p:cNvPr id="9" name="TextBox 8">
            <a:extLst>
              <a:ext uri="{FF2B5EF4-FFF2-40B4-BE49-F238E27FC236}">
                <a16:creationId xmlns:a16="http://schemas.microsoft.com/office/drawing/2014/main" id="{39961939-8CC4-479E-AC5D-68E58F370BF0}"/>
              </a:ext>
            </a:extLst>
          </p:cNvPr>
          <p:cNvSpPr txBox="1"/>
          <p:nvPr/>
        </p:nvSpPr>
        <p:spPr>
          <a:xfrm>
            <a:off x="228600" y="6635095"/>
            <a:ext cx="8864973" cy="461665"/>
          </a:xfrm>
          <a:prstGeom prst="rect">
            <a:avLst/>
          </a:prstGeom>
          <a:noFill/>
        </p:spPr>
        <p:txBody>
          <a:bodyPr wrap="square">
            <a:spAutoFit/>
          </a:bodyPr>
          <a:lstStyle/>
          <a:p>
            <a:r>
              <a:rPr lang="en-US" sz="1200" b="1" dirty="0">
                <a:solidFill>
                  <a:schemeClr val="bg1"/>
                </a:solidFill>
                <a:latin typeface="Century Gothic"/>
              </a:rPr>
              <a:t>Image credits: Includes copyrighted material of Planet Labs PBC. All rights reserved.</a:t>
            </a:r>
          </a:p>
          <a:p>
            <a:endParaRPr lang="en-US" sz="1200" dirty="0">
              <a:solidFill>
                <a:schemeClr val="bg1"/>
              </a:solidFill>
              <a:latin typeface="Century Gothic"/>
              <a:cs typeface="Calibri"/>
            </a:endParaRPr>
          </a:p>
        </p:txBody>
      </p:sp>
    </p:spTree>
    <p:extLst>
      <p:ext uri="{BB962C8B-B14F-4D97-AF65-F5344CB8AC3E}">
        <p14:creationId xmlns:p14="http://schemas.microsoft.com/office/powerpoint/2010/main" val="1079132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11">
            <a:extLst>
              <a:ext uri="{FF2B5EF4-FFF2-40B4-BE49-F238E27FC236}">
                <a16:creationId xmlns:a16="http://schemas.microsoft.com/office/drawing/2014/main" id="{C56047A7-D19B-F615-DE66-947C4FAF6188}"/>
              </a:ext>
            </a:extLst>
          </p:cNvPr>
          <p:cNvSpPr/>
          <p:nvPr/>
        </p:nvSpPr>
        <p:spPr>
          <a:xfrm>
            <a:off x="711200" y="4612640"/>
            <a:ext cx="3627120" cy="1981200"/>
          </a:xfrm>
          <a:prstGeom prst="cloud">
            <a:avLst/>
          </a:prstGeom>
          <a:solidFill>
            <a:srgbClr val="84BCF1"/>
          </a:solidFill>
          <a:ln w="12700">
            <a:solidFill>
              <a:srgbClr val="004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6FCE2890-F674-65A4-D6CA-E4140F0FC0E9}"/>
              </a:ext>
            </a:extLst>
          </p:cNvPr>
          <p:cNvSpPr/>
          <p:nvPr/>
        </p:nvSpPr>
        <p:spPr>
          <a:xfrm>
            <a:off x="3769360" y="2275840"/>
            <a:ext cx="3810000" cy="2560320"/>
          </a:xfrm>
          <a:prstGeom prst="cloud">
            <a:avLst/>
          </a:prstGeom>
          <a:solidFill>
            <a:srgbClr val="84BCF1"/>
          </a:solidFill>
          <a:ln w="12700">
            <a:solidFill>
              <a:srgbClr val="004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a:extLst>
              <a:ext uri="{FF2B5EF4-FFF2-40B4-BE49-F238E27FC236}">
                <a16:creationId xmlns:a16="http://schemas.microsoft.com/office/drawing/2014/main" id="{CDFC343F-0030-2DEC-8985-EE14FF1A1E27}"/>
              </a:ext>
            </a:extLst>
          </p:cNvPr>
          <p:cNvPicPr>
            <a:picLocks noChangeAspect="1"/>
          </p:cNvPicPr>
          <p:nvPr/>
        </p:nvPicPr>
        <p:blipFill>
          <a:blip r:embed="rId3"/>
          <a:stretch>
            <a:fillRect/>
          </a:stretch>
        </p:blipFill>
        <p:spPr>
          <a:xfrm>
            <a:off x="7802880" y="1931149"/>
            <a:ext cx="4267200" cy="3493542"/>
          </a:xfrm>
          <a:prstGeom prst="rect">
            <a:avLst/>
          </a:prstGeom>
          <a:effectLst>
            <a:softEdge rad="25400"/>
          </a:effectLst>
        </p:spPr>
      </p:pic>
      <p:sp>
        <p:nvSpPr>
          <p:cNvPr id="19" name="Title 1">
            <a:extLst>
              <a:ext uri="{FF2B5EF4-FFF2-40B4-BE49-F238E27FC236}">
                <a16:creationId xmlns:a16="http://schemas.microsoft.com/office/drawing/2014/main" id="{72A4A180-03F6-4B2B-B2D4-81C364C63F56}"/>
              </a:ext>
            </a:extLst>
          </p:cNvPr>
          <p:cNvSpPr txBox="1">
            <a:spLocks/>
          </p:cNvSpPr>
          <p:nvPr/>
        </p:nvSpPr>
        <p:spPr>
          <a:xfrm>
            <a:off x="2173460" y="384664"/>
            <a:ext cx="7855744" cy="6146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5372B3"/>
                </a:solidFill>
                <a:latin typeface="Century Gothic"/>
                <a:ea typeface="+mj-lt"/>
                <a:cs typeface="+mj-lt"/>
              </a:rPr>
              <a:t>Errors and Uncertainties: </a:t>
            </a:r>
            <a:endParaRPr lang="en-US">
              <a:solidFill>
                <a:srgbClr val="000000"/>
              </a:solidFill>
              <a:latin typeface="Calibri Light" panose="020F0302020204030204"/>
              <a:ea typeface="+mj-lt"/>
              <a:cs typeface="+mj-lt"/>
            </a:endParaRPr>
          </a:p>
          <a:p>
            <a:pPr algn="ctr"/>
            <a:r>
              <a:rPr lang="en-US" sz="4000" b="1">
                <a:solidFill>
                  <a:srgbClr val="5372B3"/>
                </a:solidFill>
                <a:latin typeface="Century Gothic"/>
                <a:ea typeface="+mj-lt"/>
                <a:cs typeface="+mj-lt"/>
              </a:rPr>
              <a:t>Land Classification</a:t>
            </a:r>
            <a:endParaRPr lang="en-US">
              <a:cs typeface="Calibri Light"/>
            </a:endParaRPr>
          </a:p>
        </p:txBody>
      </p:sp>
      <p:sp>
        <p:nvSpPr>
          <p:cNvPr id="6" name="TextBox 5">
            <a:extLst>
              <a:ext uri="{FF2B5EF4-FFF2-40B4-BE49-F238E27FC236}">
                <a16:creationId xmlns:a16="http://schemas.microsoft.com/office/drawing/2014/main" id="{00CC64B7-3DF9-FAE5-83E6-494A2DB402B8}"/>
              </a:ext>
            </a:extLst>
          </p:cNvPr>
          <p:cNvSpPr txBox="1"/>
          <p:nvPr/>
        </p:nvSpPr>
        <p:spPr>
          <a:xfrm>
            <a:off x="4203009" y="2799800"/>
            <a:ext cx="3127210" cy="138499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a:latin typeface="Century Gothic" panose="020B0502020202020204" pitchFamily="34" charset="0"/>
              </a:rPr>
              <a:t>Low resolution of satellite imagery prior to 2016</a:t>
            </a:r>
            <a:endParaRPr lang="en-US">
              <a:latin typeface="Century Gothic" panose="020B0502020202020204" pitchFamily="34" charset="0"/>
            </a:endParaRPr>
          </a:p>
        </p:txBody>
      </p:sp>
      <p:sp>
        <p:nvSpPr>
          <p:cNvPr id="4" name="TextBox 3">
            <a:extLst>
              <a:ext uri="{FF2B5EF4-FFF2-40B4-BE49-F238E27FC236}">
                <a16:creationId xmlns:a16="http://schemas.microsoft.com/office/drawing/2014/main" id="{2D935EBE-F506-CDEB-C6BB-0B08397EAA14}"/>
              </a:ext>
            </a:extLst>
          </p:cNvPr>
          <p:cNvSpPr txBox="1"/>
          <p:nvPr/>
        </p:nvSpPr>
        <p:spPr>
          <a:xfrm>
            <a:off x="1153104" y="4910742"/>
            <a:ext cx="2964650" cy="138499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a:latin typeface="Century Gothic" panose="020B0502020202020204" pitchFamily="34" charset="0"/>
              </a:rPr>
              <a:t>Lack of in situ data for validation</a:t>
            </a:r>
            <a:endParaRPr lang="en-US">
              <a:latin typeface="Century Gothic" panose="020B0502020202020204" pitchFamily="34" charset="0"/>
            </a:endParaRPr>
          </a:p>
        </p:txBody>
      </p:sp>
      <p:sp>
        <p:nvSpPr>
          <p:cNvPr id="14" name="Cloud 13">
            <a:extLst>
              <a:ext uri="{FF2B5EF4-FFF2-40B4-BE49-F238E27FC236}">
                <a16:creationId xmlns:a16="http://schemas.microsoft.com/office/drawing/2014/main" id="{FD7678C0-5FEC-1329-EBF4-D24420E3D30C}"/>
              </a:ext>
            </a:extLst>
          </p:cNvPr>
          <p:cNvSpPr/>
          <p:nvPr/>
        </p:nvSpPr>
        <p:spPr>
          <a:xfrm>
            <a:off x="238975" y="1221203"/>
            <a:ext cx="3873965" cy="2120721"/>
          </a:xfrm>
          <a:prstGeom prst="cloud">
            <a:avLst/>
          </a:prstGeom>
          <a:solidFill>
            <a:srgbClr val="84BCF1"/>
          </a:solidFill>
          <a:ln w="12700">
            <a:solidFill>
              <a:srgbClr val="004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29970D7-3E9C-A8D5-0553-BF6F7494A66A}"/>
              </a:ext>
            </a:extLst>
          </p:cNvPr>
          <p:cNvSpPr txBox="1"/>
          <p:nvPr/>
        </p:nvSpPr>
        <p:spPr>
          <a:xfrm>
            <a:off x="427496" y="1671896"/>
            <a:ext cx="3340570"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a:latin typeface="Century Gothic" panose="020B0502020202020204" pitchFamily="34" charset="0"/>
              </a:rPr>
              <a:t>Limited Earth Observation data</a:t>
            </a:r>
            <a:endParaRPr lang="en-US">
              <a:latin typeface="Century Gothic" panose="020B0502020202020204" pitchFamily="34" charset="0"/>
            </a:endParaRPr>
          </a:p>
        </p:txBody>
      </p:sp>
    </p:spTree>
    <p:extLst>
      <p:ext uri="{BB962C8B-B14F-4D97-AF65-F5344CB8AC3E}">
        <p14:creationId xmlns:p14="http://schemas.microsoft.com/office/powerpoint/2010/main" val="1470854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2A4A180-03F6-4B2B-B2D4-81C364C63F56}"/>
              </a:ext>
            </a:extLst>
          </p:cNvPr>
          <p:cNvSpPr txBox="1">
            <a:spLocks/>
          </p:cNvSpPr>
          <p:nvPr/>
        </p:nvSpPr>
        <p:spPr>
          <a:xfrm>
            <a:off x="2168128" y="440544"/>
            <a:ext cx="7855744" cy="6146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5372B3"/>
                </a:solidFill>
                <a:latin typeface="Century Gothic"/>
                <a:ea typeface="+mj-lt"/>
                <a:cs typeface="+mj-lt"/>
              </a:rPr>
              <a:t>Errors and Uncertainties:</a:t>
            </a:r>
          </a:p>
          <a:p>
            <a:pPr algn="ctr"/>
            <a:r>
              <a:rPr lang="en-US" sz="4000" b="1">
                <a:solidFill>
                  <a:srgbClr val="5372B3"/>
                </a:solidFill>
                <a:latin typeface="Century Gothic"/>
                <a:ea typeface="+mj-lt"/>
                <a:cs typeface="+mj-lt"/>
              </a:rPr>
              <a:t>Sea Level Rise</a:t>
            </a:r>
            <a:endParaRPr lang="en-US"/>
          </a:p>
        </p:txBody>
      </p:sp>
      <p:pic>
        <p:nvPicPr>
          <p:cNvPr id="2" name="Graphic 1" descr="Help">
            <a:extLst>
              <a:ext uri="{FF2B5EF4-FFF2-40B4-BE49-F238E27FC236}">
                <a16:creationId xmlns:a16="http://schemas.microsoft.com/office/drawing/2014/main" id="{B7E9F8C3-1AE4-8D48-2AD9-02E3DD75B8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02886" y="2916405"/>
            <a:ext cx="1598908" cy="1508501"/>
          </a:xfrm>
          <a:prstGeom prst="rect">
            <a:avLst/>
          </a:prstGeom>
        </p:spPr>
      </p:pic>
      <p:sp>
        <p:nvSpPr>
          <p:cNvPr id="3" name="Rectangle: Rounded Corners 2">
            <a:extLst>
              <a:ext uri="{FF2B5EF4-FFF2-40B4-BE49-F238E27FC236}">
                <a16:creationId xmlns:a16="http://schemas.microsoft.com/office/drawing/2014/main" id="{69B595E8-B574-0619-313B-87D50B9EF663}"/>
              </a:ext>
            </a:extLst>
          </p:cNvPr>
          <p:cNvSpPr/>
          <p:nvPr/>
        </p:nvSpPr>
        <p:spPr>
          <a:xfrm>
            <a:off x="7382537" y="3087517"/>
            <a:ext cx="4523081" cy="1163422"/>
          </a:xfrm>
          <a:prstGeom prst="roundRect">
            <a:avLst/>
          </a:prstGeom>
          <a:solidFill>
            <a:srgbClr val="A7CBD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lumMod val="75000"/>
                    <a:lumOff val="25000"/>
                  </a:schemeClr>
                </a:solidFill>
                <a:latin typeface="Century Gothic"/>
              </a:rPr>
              <a:t>Doesn’t account for hydrodynamics (</a:t>
            </a:r>
            <a:r>
              <a:rPr lang="en-US" sz="2400" err="1">
                <a:solidFill>
                  <a:schemeClr val="tx1">
                    <a:lumMod val="75000"/>
                    <a:lumOff val="25000"/>
                  </a:schemeClr>
                </a:solidFill>
                <a:latin typeface="Century Gothic"/>
              </a:rPr>
              <a:t>i.e</a:t>
            </a:r>
            <a:r>
              <a:rPr lang="en-US" sz="2400">
                <a:solidFill>
                  <a:schemeClr val="tx1">
                    <a:lumMod val="75000"/>
                    <a:lumOff val="25000"/>
                  </a:schemeClr>
                </a:solidFill>
                <a:latin typeface="Century Gothic"/>
              </a:rPr>
              <a:t> tides)</a:t>
            </a:r>
          </a:p>
        </p:txBody>
      </p:sp>
      <p:sp>
        <p:nvSpPr>
          <p:cNvPr id="4" name="Rectangle: Rounded Corners 3">
            <a:extLst>
              <a:ext uri="{FF2B5EF4-FFF2-40B4-BE49-F238E27FC236}">
                <a16:creationId xmlns:a16="http://schemas.microsoft.com/office/drawing/2014/main" id="{C9AB5E36-A1EC-D467-51BA-AA409E0F54AD}"/>
              </a:ext>
            </a:extLst>
          </p:cNvPr>
          <p:cNvSpPr/>
          <p:nvPr/>
        </p:nvSpPr>
        <p:spPr>
          <a:xfrm>
            <a:off x="4114977" y="4740669"/>
            <a:ext cx="3972748" cy="1163422"/>
          </a:xfrm>
          <a:prstGeom prst="roundRect">
            <a:avLst/>
          </a:prstGeom>
          <a:solidFill>
            <a:srgbClr val="A7CBD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lumMod val="75000"/>
                    <a:lumOff val="25000"/>
                  </a:schemeClr>
                </a:solidFill>
                <a:latin typeface="Century Gothic"/>
              </a:rPr>
              <a:t>Inherent uncertainty in SLR projection scenarios</a:t>
            </a:r>
          </a:p>
        </p:txBody>
      </p:sp>
      <p:sp>
        <p:nvSpPr>
          <p:cNvPr id="5" name="Rectangle: Rounded Corners 4">
            <a:extLst>
              <a:ext uri="{FF2B5EF4-FFF2-40B4-BE49-F238E27FC236}">
                <a16:creationId xmlns:a16="http://schemas.microsoft.com/office/drawing/2014/main" id="{68CDA3BB-683F-FB20-6608-D991CC84AD5E}"/>
              </a:ext>
            </a:extLst>
          </p:cNvPr>
          <p:cNvSpPr/>
          <p:nvPr/>
        </p:nvSpPr>
        <p:spPr>
          <a:xfrm>
            <a:off x="4114978" y="1447279"/>
            <a:ext cx="3972748" cy="1163422"/>
          </a:xfrm>
          <a:prstGeom prst="roundRect">
            <a:avLst/>
          </a:prstGeom>
          <a:solidFill>
            <a:srgbClr val="A7CBD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lumMod val="75000"/>
                    <a:lumOff val="25000"/>
                  </a:schemeClr>
                </a:solidFill>
                <a:latin typeface="Century Gothic"/>
              </a:rPr>
              <a:t>Vertical bias in DEM products</a:t>
            </a:r>
            <a:endParaRPr lang="en-US">
              <a:solidFill>
                <a:schemeClr val="tx1">
                  <a:lumMod val="75000"/>
                  <a:lumOff val="25000"/>
                </a:schemeClr>
              </a:solidFill>
            </a:endParaRPr>
          </a:p>
        </p:txBody>
      </p:sp>
      <p:sp>
        <p:nvSpPr>
          <p:cNvPr id="6" name="Rectangle: Rounded Corners 5">
            <a:extLst>
              <a:ext uri="{FF2B5EF4-FFF2-40B4-BE49-F238E27FC236}">
                <a16:creationId xmlns:a16="http://schemas.microsoft.com/office/drawing/2014/main" id="{FC356A61-F64B-380F-2928-DF64E7C56F5A}"/>
              </a:ext>
            </a:extLst>
          </p:cNvPr>
          <p:cNvSpPr/>
          <p:nvPr/>
        </p:nvSpPr>
        <p:spPr>
          <a:xfrm>
            <a:off x="692197" y="3087517"/>
            <a:ext cx="4127970" cy="1163422"/>
          </a:xfrm>
          <a:prstGeom prst="roundRect">
            <a:avLst/>
          </a:prstGeom>
          <a:solidFill>
            <a:srgbClr val="A7CBDF"/>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solidFill>
                  <a:schemeClr val="tx1">
                    <a:lumMod val="75000"/>
                    <a:lumOff val="25000"/>
                  </a:schemeClr>
                </a:solidFill>
                <a:latin typeface="Century Gothic"/>
              </a:rPr>
              <a:t>Low spatial resolution of DEMs (30m)</a:t>
            </a:r>
          </a:p>
        </p:txBody>
      </p:sp>
    </p:spTree>
    <p:extLst>
      <p:ext uri="{BB962C8B-B14F-4D97-AF65-F5344CB8AC3E}">
        <p14:creationId xmlns:p14="http://schemas.microsoft.com/office/powerpoint/2010/main" val="1624866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72A4A180-03F6-4B2B-B2D4-81C364C63F56}"/>
              </a:ext>
            </a:extLst>
          </p:cNvPr>
          <p:cNvSpPr txBox="1">
            <a:spLocks/>
          </p:cNvSpPr>
          <p:nvPr/>
        </p:nvSpPr>
        <p:spPr>
          <a:xfrm>
            <a:off x="2168128" y="373869"/>
            <a:ext cx="7855744" cy="6146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5372B3"/>
                </a:solidFill>
                <a:latin typeface="Century Gothic"/>
                <a:ea typeface="+mj-lt"/>
                <a:cs typeface="+mj-lt"/>
              </a:rPr>
              <a:t>Future Work</a:t>
            </a:r>
          </a:p>
          <a:p>
            <a:pPr algn="ctr"/>
            <a:endParaRPr lang="en-US" sz="4000" b="1">
              <a:solidFill>
                <a:srgbClr val="5372B3"/>
              </a:solidFill>
              <a:latin typeface="Century Gothic"/>
              <a:cs typeface="Calibri Light"/>
            </a:endParaRPr>
          </a:p>
        </p:txBody>
      </p:sp>
      <p:grpSp>
        <p:nvGrpSpPr>
          <p:cNvPr id="9" name="Group 8">
            <a:extLst>
              <a:ext uri="{FF2B5EF4-FFF2-40B4-BE49-F238E27FC236}">
                <a16:creationId xmlns:a16="http://schemas.microsoft.com/office/drawing/2014/main" id="{8DF0B33E-EF9B-5145-4B81-D867DAC29CC5}"/>
              </a:ext>
            </a:extLst>
          </p:cNvPr>
          <p:cNvGrpSpPr/>
          <p:nvPr/>
        </p:nvGrpSpPr>
        <p:grpSpPr>
          <a:xfrm>
            <a:off x="1091161" y="4792254"/>
            <a:ext cx="10009678" cy="916461"/>
            <a:chOff x="949569" y="5079893"/>
            <a:chExt cx="10009678" cy="916461"/>
          </a:xfrm>
        </p:grpSpPr>
        <p:sp>
          <p:nvSpPr>
            <p:cNvPr id="20" name="Rectangle: Rounded Corners 19">
              <a:extLst>
                <a:ext uri="{FF2B5EF4-FFF2-40B4-BE49-F238E27FC236}">
                  <a16:creationId xmlns:a16="http://schemas.microsoft.com/office/drawing/2014/main" id="{599B67FB-A20D-F85E-6FC8-605AFE56A03D}"/>
                </a:ext>
              </a:extLst>
            </p:cNvPr>
            <p:cNvSpPr/>
            <p:nvPr/>
          </p:nvSpPr>
          <p:spPr>
            <a:xfrm>
              <a:off x="2147145" y="5079893"/>
              <a:ext cx="8812102" cy="914400"/>
            </a:xfrm>
            <a:prstGeom prst="roundRect">
              <a:avLst/>
            </a:prstGeom>
            <a:solidFill>
              <a:srgbClr val="EDF8F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a:cs typeface="Calibri"/>
                </a:rPr>
                <a:t>Predict </a:t>
              </a:r>
              <a:r>
                <a:rPr lang="en-US" sz="2400">
                  <a:solidFill>
                    <a:schemeClr val="tx1"/>
                  </a:solidFill>
                  <a:latin typeface="Century Gothic"/>
                  <a:cs typeface="Calibri"/>
                </a:rPr>
                <a:t>future shoreline changes using historical patterns</a:t>
              </a:r>
              <a:endParaRPr lang="en-US">
                <a:solidFill>
                  <a:schemeClr val="tx1"/>
                </a:solidFill>
                <a:cs typeface="Calibri" panose="020F0502020204030204"/>
              </a:endParaRPr>
            </a:p>
          </p:txBody>
        </p:sp>
        <p:pic>
          <p:nvPicPr>
            <p:cNvPr id="21" name="Graphic 5" descr="Topography Map with solid fill">
              <a:extLst>
                <a:ext uri="{FF2B5EF4-FFF2-40B4-BE49-F238E27FC236}">
                  <a16:creationId xmlns:a16="http://schemas.microsoft.com/office/drawing/2014/main" id="{B9D6AD4B-D93C-F422-033F-35AB24C9FF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9569" y="5081954"/>
              <a:ext cx="914400" cy="914400"/>
            </a:xfrm>
            <a:prstGeom prst="rect">
              <a:avLst/>
            </a:prstGeom>
          </p:spPr>
        </p:pic>
      </p:grpSp>
      <p:sp>
        <p:nvSpPr>
          <p:cNvPr id="17" name="Rectangle: Rounded Corners 16">
            <a:extLst>
              <a:ext uri="{FF2B5EF4-FFF2-40B4-BE49-F238E27FC236}">
                <a16:creationId xmlns:a16="http://schemas.microsoft.com/office/drawing/2014/main" id="{D4160EED-49A4-433E-C517-E4F162BD3310}"/>
              </a:ext>
            </a:extLst>
          </p:cNvPr>
          <p:cNvSpPr/>
          <p:nvPr/>
        </p:nvSpPr>
        <p:spPr>
          <a:xfrm>
            <a:off x="2289279" y="1149285"/>
            <a:ext cx="8807018" cy="924169"/>
          </a:xfrm>
          <a:prstGeom prst="roundRect">
            <a:avLst/>
          </a:prstGeom>
          <a:solidFill>
            <a:srgbClr val="8C96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a:cs typeface="Calibri"/>
              </a:rPr>
              <a:t>Classify </a:t>
            </a:r>
            <a:r>
              <a:rPr lang="en-US" sz="2400">
                <a:solidFill>
                  <a:schemeClr val="tx1"/>
                </a:solidFill>
                <a:latin typeface="Century Gothic"/>
                <a:cs typeface="Calibri"/>
              </a:rPr>
              <a:t>subclasses—such as mangrove wetlands—using additional satellite data</a:t>
            </a:r>
          </a:p>
        </p:txBody>
      </p:sp>
      <p:grpSp>
        <p:nvGrpSpPr>
          <p:cNvPr id="11" name="Group 10">
            <a:extLst>
              <a:ext uri="{FF2B5EF4-FFF2-40B4-BE49-F238E27FC236}">
                <a16:creationId xmlns:a16="http://schemas.microsoft.com/office/drawing/2014/main" id="{5466C7AD-DD46-A474-85EF-11F66CA49F47}"/>
              </a:ext>
            </a:extLst>
          </p:cNvPr>
          <p:cNvGrpSpPr/>
          <p:nvPr/>
        </p:nvGrpSpPr>
        <p:grpSpPr>
          <a:xfrm>
            <a:off x="1091161" y="2312249"/>
            <a:ext cx="9996172" cy="947829"/>
            <a:chOff x="949569" y="2599888"/>
            <a:chExt cx="9996172" cy="947829"/>
          </a:xfrm>
        </p:grpSpPr>
        <p:sp>
          <p:nvSpPr>
            <p:cNvPr id="15" name="Rectangle: Rounded Corners 14">
              <a:extLst>
                <a:ext uri="{FF2B5EF4-FFF2-40B4-BE49-F238E27FC236}">
                  <a16:creationId xmlns:a16="http://schemas.microsoft.com/office/drawing/2014/main" id="{FCE804BE-BEA0-A753-9677-11CCA071C0FB}"/>
                </a:ext>
              </a:extLst>
            </p:cNvPr>
            <p:cNvSpPr/>
            <p:nvPr/>
          </p:nvSpPr>
          <p:spPr>
            <a:xfrm>
              <a:off x="2138723" y="2623548"/>
              <a:ext cx="8807018" cy="924169"/>
            </a:xfrm>
            <a:prstGeom prst="roundRect">
              <a:avLst/>
            </a:prstGeom>
            <a:solidFill>
              <a:srgbClr val="9EBCD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a:cs typeface="Calibri"/>
                </a:rPr>
                <a:t>Compare</a:t>
              </a:r>
              <a:r>
                <a:rPr lang="en-US" sz="2400">
                  <a:solidFill>
                    <a:schemeClr val="tx1"/>
                  </a:solidFill>
                  <a:latin typeface="Century Gothic"/>
                  <a:cs typeface="Calibri"/>
                </a:rPr>
                <a:t> historic rates of land reclamation and urbanization to projected rates of sea level rise</a:t>
              </a:r>
            </a:p>
          </p:txBody>
        </p:sp>
        <p:pic>
          <p:nvPicPr>
            <p:cNvPr id="16" name="Graphic 9" descr="Drawing compass">
              <a:extLst>
                <a:ext uri="{FF2B5EF4-FFF2-40B4-BE49-F238E27FC236}">
                  <a16:creationId xmlns:a16="http://schemas.microsoft.com/office/drawing/2014/main" id="{776C5ED2-ACFD-2C39-999D-8FBAD657E8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9569" y="2599888"/>
              <a:ext cx="914400" cy="914400"/>
            </a:xfrm>
            <a:prstGeom prst="rect">
              <a:avLst/>
            </a:prstGeom>
          </p:spPr>
        </p:pic>
      </p:grpSp>
      <p:sp>
        <p:nvSpPr>
          <p:cNvPr id="13" name="Rectangle: Rounded Corners 12">
            <a:extLst>
              <a:ext uri="{FF2B5EF4-FFF2-40B4-BE49-F238E27FC236}">
                <a16:creationId xmlns:a16="http://schemas.microsoft.com/office/drawing/2014/main" id="{EE06D9B3-5D7A-A294-3464-4331BDD50A6E}"/>
              </a:ext>
            </a:extLst>
          </p:cNvPr>
          <p:cNvSpPr/>
          <p:nvPr/>
        </p:nvSpPr>
        <p:spPr>
          <a:xfrm>
            <a:off x="2283124" y="3572992"/>
            <a:ext cx="8810929" cy="914400"/>
          </a:xfrm>
          <a:prstGeom prst="roundRect">
            <a:avLst/>
          </a:prstGeom>
          <a:solidFill>
            <a:srgbClr val="BFD3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a:cs typeface="Calibri"/>
              </a:rPr>
              <a:t>Incorporate</a:t>
            </a:r>
            <a:r>
              <a:rPr lang="en-US" sz="2400">
                <a:solidFill>
                  <a:schemeClr val="tx1"/>
                </a:solidFill>
                <a:latin typeface="Century Gothic"/>
                <a:cs typeface="Calibri"/>
              </a:rPr>
              <a:t> additional hazards, such as storm surge and groundwater intrusion</a:t>
            </a:r>
          </a:p>
        </p:txBody>
      </p:sp>
      <p:pic>
        <p:nvPicPr>
          <p:cNvPr id="2" name="Graphic 2" descr="Tornado outline">
            <a:extLst>
              <a:ext uri="{FF2B5EF4-FFF2-40B4-BE49-F238E27FC236}">
                <a16:creationId xmlns:a16="http://schemas.microsoft.com/office/drawing/2014/main" id="{CD252842-3359-ABE4-95FA-83B08A7056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2075" y="3433231"/>
            <a:ext cx="953068" cy="953068"/>
          </a:xfrm>
          <a:prstGeom prst="rect">
            <a:avLst/>
          </a:prstGeom>
        </p:spPr>
      </p:pic>
      <p:pic>
        <p:nvPicPr>
          <p:cNvPr id="3" name="Graphic 3" descr="Magnifying glass with solid fill">
            <a:extLst>
              <a:ext uri="{FF2B5EF4-FFF2-40B4-BE49-F238E27FC236}">
                <a16:creationId xmlns:a16="http://schemas.microsoft.com/office/drawing/2014/main" id="{C5097A93-F69B-E630-5F1C-FD057ADD68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51466" y="1151468"/>
            <a:ext cx="914400" cy="914400"/>
          </a:xfrm>
          <a:prstGeom prst="rect">
            <a:avLst/>
          </a:prstGeom>
        </p:spPr>
      </p:pic>
    </p:spTree>
    <p:extLst>
      <p:ext uri="{BB962C8B-B14F-4D97-AF65-F5344CB8AC3E}">
        <p14:creationId xmlns:p14="http://schemas.microsoft.com/office/powerpoint/2010/main" val="4038816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AC37AFB2-8B12-4596-85FF-123FC5A79B80}"/>
              </a:ext>
            </a:extLst>
          </p:cNvPr>
          <p:cNvSpPr txBox="1">
            <a:spLocks/>
          </p:cNvSpPr>
          <p:nvPr/>
        </p:nvSpPr>
        <p:spPr>
          <a:xfrm>
            <a:off x="716283" y="830914"/>
            <a:ext cx="10439399" cy="572228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Font typeface="Courier New" panose="020B0604020202020204" pitchFamily="34" charset="0"/>
              <a:buChar char="o"/>
              <a:defRPr/>
            </a:pPr>
            <a:r>
              <a:rPr lang="en-US" dirty="0">
                <a:latin typeface="Century Gothic"/>
              </a:rPr>
              <a:t>Lisa Tanh (NASA Ames Research Center)</a:t>
            </a:r>
            <a:endParaRPr lang="en-US" dirty="0"/>
          </a:p>
          <a:p>
            <a:pPr marL="342900" indent="-342900">
              <a:lnSpc>
                <a:spcPct val="100000"/>
              </a:lnSpc>
              <a:spcBef>
                <a:spcPts val="0"/>
              </a:spcBef>
              <a:spcAft>
                <a:spcPts val="600"/>
              </a:spcAft>
              <a:buFont typeface="Courier New" panose="020B0604020202020204" pitchFamily="34" charset="0"/>
              <a:buChar char="o"/>
              <a:defRPr/>
            </a:pPr>
            <a:r>
              <a:rPr lang="en-US" dirty="0">
                <a:latin typeface="Century Gothic"/>
              </a:rPr>
              <a:t>Dr. Juan Torres-Pérez (NASA Ames Research Center)</a:t>
            </a:r>
            <a:endParaRPr lang="en-US" dirty="0"/>
          </a:p>
          <a:p>
            <a:pPr marL="342900" indent="-342900">
              <a:lnSpc>
                <a:spcPct val="100000"/>
              </a:lnSpc>
              <a:spcBef>
                <a:spcPts val="0"/>
              </a:spcBef>
              <a:spcAft>
                <a:spcPts val="600"/>
              </a:spcAft>
              <a:buFont typeface="Courier New" panose="020B0604020202020204" pitchFamily="34" charset="0"/>
              <a:buChar char="o"/>
              <a:defRPr/>
            </a:pPr>
            <a:r>
              <a:rPr lang="en-US" dirty="0" err="1">
                <a:latin typeface="Century Gothic"/>
              </a:rPr>
              <a:t>Britnay</a:t>
            </a:r>
            <a:r>
              <a:rPr lang="en-US" dirty="0">
                <a:latin typeface="Century Gothic"/>
              </a:rPr>
              <a:t> Beaudry (NASA Ames Research Center)</a:t>
            </a:r>
            <a:endParaRPr lang="en-US" dirty="0"/>
          </a:p>
          <a:p>
            <a:pPr>
              <a:lnSpc>
                <a:spcPct val="100000"/>
              </a:lnSpc>
              <a:spcBef>
                <a:spcPts val="0"/>
              </a:spcBef>
              <a:spcAft>
                <a:spcPts val="600"/>
              </a:spcAft>
              <a:defRPr/>
            </a:pPr>
            <a:endParaRPr lang="en-US" dirty="0">
              <a:latin typeface="Century Gothic"/>
            </a:endParaRPr>
          </a:p>
          <a:p>
            <a:pPr>
              <a:lnSpc>
                <a:spcPct val="100000"/>
              </a:lnSpc>
              <a:spcBef>
                <a:spcPts val="0"/>
              </a:spcBef>
              <a:spcAft>
                <a:spcPts val="600"/>
              </a:spcAft>
              <a:defRPr/>
            </a:pPr>
            <a:r>
              <a:rPr lang="en-US" b="1" dirty="0">
                <a:latin typeface="Century Gothic"/>
              </a:rPr>
              <a:t>Partners</a:t>
            </a:r>
            <a:endParaRPr lang="en-US" b="1" dirty="0"/>
          </a:p>
          <a:p>
            <a:pPr marL="342900" indent="-342900">
              <a:lnSpc>
                <a:spcPct val="100000"/>
              </a:lnSpc>
              <a:spcBef>
                <a:spcPts val="0"/>
              </a:spcBef>
              <a:spcAft>
                <a:spcPts val="600"/>
              </a:spcAft>
              <a:buFont typeface="Courier New" panose="020B0604020202020204" pitchFamily="34" charset="0"/>
              <a:buChar char="o"/>
              <a:defRPr/>
            </a:pPr>
            <a:r>
              <a:rPr lang="en-US" dirty="0">
                <a:latin typeface="Century Gothic"/>
              </a:rPr>
              <a:t>Maldives Ministry of Environment, Climate Change and Technology</a:t>
            </a:r>
            <a:endParaRPr lang="en-US" dirty="0"/>
          </a:p>
          <a:p>
            <a:pPr marL="342900" indent="-342900">
              <a:lnSpc>
                <a:spcPct val="100000"/>
              </a:lnSpc>
              <a:spcBef>
                <a:spcPts val="0"/>
              </a:spcBef>
              <a:spcAft>
                <a:spcPts val="600"/>
              </a:spcAft>
              <a:buFont typeface="Courier New" panose="020B0604020202020204" pitchFamily="34" charset="0"/>
              <a:buChar char="o"/>
              <a:defRPr/>
            </a:pPr>
            <a:r>
              <a:rPr lang="en-US" dirty="0">
                <a:latin typeface="Century Gothic"/>
              </a:rPr>
              <a:t>U.S. Department of State, Bureau of South and Central Asian Affairs, Office of Bangladesh, Nepal, Sri Lanka, Maldives, and Bhutan</a:t>
            </a:r>
            <a:endParaRPr lang="en-US" dirty="0"/>
          </a:p>
          <a:p>
            <a:pPr marL="342900" indent="-342900">
              <a:lnSpc>
                <a:spcPct val="100000"/>
              </a:lnSpc>
              <a:spcBef>
                <a:spcPts val="0"/>
              </a:spcBef>
              <a:spcAft>
                <a:spcPts val="600"/>
              </a:spcAft>
              <a:buFont typeface="Courier New" panose="020B0604020202020204" pitchFamily="34" charset="0"/>
              <a:buChar char="o"/>
              <a:defRPr/>
            </a:pPr>
            <a:r>
              <a:rPr lang="en-US" dirty="0">
                <a:latin typeface="Century Gothic"/>
              </a:rPr>
              <a:t>USAID, Maldives Office</a:t>
            </a:r>
            <a:endParaRPr lang="en-US" dirty="0"/>
          </a:p>
          <a:p>
            <a:pPr>
              <a:lnSpc>
                <a:spcPct val="100000"/>
              </a:lnSpc>
              <a:spcBef>
                <a:spcPts val="0"/>
              </a:spcBef>
              <a:spcAft>
                <a:spcPts val="600"/>
              </a:spcAft>
              <a:defRPr/>
            </a:pPr>
            <a:endParaRPr lang="en-US" dirty="0">
              <a:latin typeface="Century Gothic"/>
            </a:endParaRPr>
          </a:p>
          <a:p>
            <a:pPr>
              <a:lnSpc>
                <a:spcPct val="100000"/>
              </a:lnSpc>
              <a:spcBef>
                <a:spcPts val="0"/>
              </a:spcBef>
              <a:spcAft>
                <a:spcPts val="600"/>
              </a:spcAft>
              <a:defRPr/>
            </a:pPr>
            <a:r>
              <a:rPr lang="en-US" b="1" dirty="0">
                <a:latin typeface="Century Gothic"/>
              </a:rPr>
              <a:t>Past Contributors</a:t>
            </a:r>
            <a:endParaRPr lang="en-US" b="1" dirty="0"/>
          </a:p>
          <a:p>
            <a:pPr>
              <a:lnSpc>
                <a:spcPct val="100000"/>
              </a:lnSpc>
              <a:spcBef>
                <a:spcPts val="0"/>
              </a:spcBef>
              <a:spcAft>
                <a:spcPts val="600"/>
              </a:spcAft>
              <a:defRPr/>
            </a:pPr>
            <a:r>
              <a:rPr lang="en-US" dirty="0">
                <a:latin typeface="Century Gothic"/>
              </a:rPr>
              <a:t>Aidan Harvey, Daniel Lopez, Derek Chin, Mitch Porter</a:t>
            </a:r>
          </a:p>
          <a:p>
            <a:pPr algn="ctr">
              <a:lnSpc>
                <a:spcPct val="100000"/>
              </a:lnSpc>
              <a:spcBef>
                <a:spcPts val="0"/>
              </a:spcBef>
              <a:spcAft>
                <a:spcPts val="600"/>
              </a:spcAft>
              <a:defRPr/>
            </a:pPr>
            <a:endParaRPr lang="en-US" sz="1400" dirty="0">
              <a:latin typeface="Century Gothic"/>
            </a:endParaRPr>
          </a:p>
          <a:p>
            <a:pPr algn="ctr">
              <a:lnSpc>
                <a:spcPct val="100000"/>
              </a:lnSpc>
              <a:spcBef>
                <a:spcPts val="0"/>
              </a:spcBef>
              <a:spcAft>
                <a:spcPts val="600"/>
              </a:spcAft>
              <a:defRPr/>
            </a:pPr>
            <a:r>
              <a:rPr lang="en-US" sz="1200" dirty="0">
                <a:latin typeface="Century Gothic"/>
              </a:rPr>
              <a:t>Data provided by Dr. Scott </a:t>
            </a:r>
            <a:r>
              <a:rPr lang="en-US" sz="1200" dirty="0" err="1">
                <a:latin typeface="Century Gothic"/>
              </a:rPr>
              <a:t>Kulp</a:t>
            </a:r>
            <a:r>
              <a:rPr lang="en-US" sz="1200" dirty="0">
                <a:latin typeface="Century Gothic"/>
              </a:rPr>
              <a:t>, Climate Central.</a:t>
            </a:r>
          </a:p>
          <a:p>
            <a:pPr algn="ctr">
              <a:lnSpc>
                <a:spcPct val="100000"/>
              </a:lnSpc>
              <a:spcBef>
                <a:spcPts val="0"/>
              </a:spcBef>
              <a:spcAft>
                <a:spcPts val="600"/>
              </a:spcAft>
              <a:defRPr/>
            </a:pPr>
            <a:r>
              <a:rPr lang="en-US" sz="1200" dirty="0">
                <a:latin typeface="Century Gothic"/>
              </a:rPr>
              <a:t>This material contains modified Copernicus Sentinel data (2016-2022), processed by ESA.</a:t>
            </a:r>
          </a:p>
          <a:p>
            <a:pPr algn="ctr">
              <a:lnSpc>
                <a:spcPct val="100000"/>
              </a:lnSpc>
              <a:spcBef>
                <a:spcPts val="0"/>
              </a:spcBef>
              <a:spcAft>
                <a:spcPts val="600"/>
              </a:spcAft>
              <a:defRPr/>
            </a:pPr>
            <a:r>
              <a:rPr lang="en-US" sz="1200" b="0" i="0" dirty="0">
                <a:solidFill>
                  <a:srgbClr val="000000"/>
                </a:solidFill>
                <a:effectLst/>
              </a:rPr>
              <a:t>This work utilized data made available through the NASA Commercial </a:t>
            </a:r>
            <a:r>
              <a:rPr lang="en-US" sz="1200" b="0" i="0" dirty="0" err="1">
                <a:solidFill>
                  <a:srgbClr val="000000"/>
                </a:solidFill>
                <a:effectLst/>
              </a:rPr>
              <a:t>Smallsat</a:t>
            </a:r>
            <a:r>
              <a:rPr lang="en-US" sz="1200" b="0" i="0" dirty="0">
                <a:solidFill>
                  <a:srgbClr val="000000"/>
                </a:solidFill>
                <a:effectLst/>
              </a:rPr>
              <a:t> Data Acquisition (CSDA) program.</a:t>
            </a:r>
            <a:endParaRPr lang="en-US" sz="1200" dirty="0"/>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960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A27DCA-192E-320C-CCE3-9A8CBDBF2169}"/>
              </a:ext>
            </a:extLst>
          </p:cNvPr>
          <p:cNvSpPr/>
          <p:nvPr/>
        </p:nvSpPr>
        <p:spPr>
          <a:xfrm>
            <a:off x="11349181" y="5934363"/>
            <a:ext cx="727363" cy="646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72A4A180-03F6-4B2B-B2D4-81C364C63F56}"/>
              </a:ext>
            </a:extLst>
          </p:cNvPr>
          <p:cNvSpPr txBox="1">
            <a:spLocks/>
          </p:cNvSpPr>
          <p:nvPr/>
        </p:nvSpPr>
        <p:spPr>
          <a:xfrm>
            <a:off x="3428508" y="240699"/>
            <a:ext cx="5814160" cy="71528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5372B3"/>
                </a:solidFill>
                <a:latin typeface="Century Gothic" panose="020B0502020202020204" pitchFamily="34" charset="0"/>
              </a:rPr>
              <a:t>Objectives</a:t>
            </a:r>
          </a:p>
        </p:txBody>
      </p:sp>
      <p:pic>
        <p:nvPicPr>
          <p:cNvPr id="16" name="Graphic 16" descr="Classroom outline">
            <a:extLst>
              <a:ext uri="{FF2B5EF4-FFF2-40B4-BE49-F238E27FC236}">
                <a16:creationId xmlns:a16="http://schemas.microsoft.com/office/drawing/2014/main" id="{93F67093-B831-CCEF-577A-A6341E997E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39661" y="3649213"/>
            <a:ext cx="2955877" cy="2961563"/>
          </a:xfrm>
          <a:prstGeom prst="rect">
            <a:avLst/>
          </a:prstGeom>
        </p:spPr>
      </p:pic>
      <p:pic>
        <p:nvPicPr>
          <p:cNvPr id="17" name="Graphic 17" descr="Wave outline">
            <a:extLst>
              <a:ext uri="{FF2B5EF4-FFF2-40B4-BE49-F238E27FC236}">
                <a16:creationId xmlns:a16="http://schemas.microsoft.com/office/drawing/2014/main" id="{361C3613-D1CD-B4D8-49D1-26F44871D5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62523" y="3092295"/>
            <a:ext cx="3701678" cy="3649638"/>
          </a:xfrm>
          <a:prstGeom prst="rect">
            <a:avLst/>
          </a:prstGeom>
        </p:spPr>
      </p:pic>
      <p:pic>
        <p:nvPicPr>
          <p:cNvPr id="18" name="Graphic 19" descr="Palm tree outline">
            <a:extLst>
              <a:ext uri="{FF2B5EF4-FFF2-40B4-BE49-F238E27FC236}">
                <a16:creationId xmlns:a16="http://schemas.microsoft.com/office/drawing/2014/main" id="{93941192-FE94-377B-2801-4C44EADDC9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691" y="3475040"/>
            <a:ext cx="3086667" cy="3092353"/>
          </a:xfrm>
          <a:prstGeom prst="rect">
            <a:avLst/>
          </a:prstGeom>
        </p:spPr>
      </p:pic>
      <p:sp>
        <p:nvSpPr>
          <p:cNvPr id="20" name="TextBox 19">
            <a:extLst>
              <a:ext uri="{FF2B5EF4-FFF2-40B4-BE49-F238E27FC236}">
                <a16:creationId xmlns:a16="http://schemas.microsoft.com/office/drawing/2014/main" id="{C8F4E505-F975-8ABC-F3DD-2CA1F9903A1A}"/>
              </a:ext>
            </a:extLst>
          </p:cNvPr>
          <p:cNvSpPr txBox="1"/>
          <p:nvPr/>
        </p:nvSpPr>
        <p:spPr>
          <a:xfrm>
            <a:off x="622489" y="4355808"/>
            <a:ext cx="2845557" cy="131206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538135"/>
                </a:solidFill>
                <a:latin typeface="Century Gothic"/>
                <a:cs typeface="Calibri"/>
              </a:rPr>
              <a:t>Landcover Maps</a:t>
            </a:r>
            <a:endParaRPr lang="en-US" sz="4000" b="1">
              <a:solidFill>
                <a:srgbClr val="538135"/>
              </a:solidFill>
              <a:latin typeface="Calibri"/>
              <a:cs typeface="Calibri"/>
            </a:endParaRPr>
          </a:p>
        </p:txBody>
      </p:sp>
      <p:sp>
        <p:nvSpPr>
          <p:cNvPr id="22" name="TextBox 21">
            <a:extLst>
              <a:ext uri="{FF2B5EF4-FFF2-40B4-BE49-F238E27FC236}">
                <a16:creationId xmlns:a16="http://schemas.microsoft.com/office/drawing/2014/main" id="{0D00BE1E-DEDE-55E5-AD90-1663CBB6C544}"/>
              </a:ext>
            </a:extLst>
          </p:cNvPr>
          <p:cNvSpPr txBox="1"/>
          <p:nvPr/>
        </p:nvSpPr>
        <p:spPr>
          <a:xfrm>
            <a:off x="4803245" y="3971467"/>
            <a:ext cx="258966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5372B3"/>
                </a:solidFill>
                <a:latin typeface="Century Gothic"/>
              </a:rPr>
              <a:t>Projected Shoreline Maps</a:t>
            </a:r>
            <a:endParaRPr lang="en-US" sz="4000">
              <a:solidFill>
                <a:srgbClr val="5372B3"/>
              </a:solidFill>
              <a:cs typeface="Calibri"/>
            </a:endParaRPr>
          </a:p>
        </p:txBody>
      </p:sp>
      <p:sp>
        <p:nvSpPr>
          <p:cNvPr id="23" name="TextBox 22">
            <a:extLst>
              <a:ext uri="{FF2B5EF4-FFF2-40B4-BE49-F238E27FC236}">
                <a16:creationId xmlns:a16="http://schemas.microsoft.com/office/drawing/2014/main" id="{87556929-4A3F-998F-43A7-2D49EBFAF3BF}"/>
              </a:ext>
            </a:extLst>
          </p:cNvPr>
          <p:cNvSpPr txBox="1"/>
          <p:nvPr/>
        </p:nvSpPr>
        <p:spPr>
          <a:xfrm>
            <a:off x="8716370" y="4218297"/>
            <a:ext cx="2606723"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rgbClr val="644536"/>
                </a:solidFill>
                <a:latin typeface="Century Gothic"/>
              </a:rPr>
              <a:t>GEE Tutorial</a:t>
            </a:r>
            <a:endParaRPr lang="en-US" sz="4400" b="1">
              <a:solidFill>
                <a:srgbClr val="644536"/>
              </a:solidFill>
              <a:cs typeface="Calibri"/>
            </a:endParaRPr>
          </a:p>
        </p:txBody>
      </p:sp>
      <p:sp>
        <p:nvSpPr>
          <p:cNvPr id="5" name="Rectangle: Rounded Corners 4">
            <a:extLst>
              <a:ext uri="{FF2B5EF4-FFF2-40B4-BE49-F238E27FC236}">
                <a16:creationId xmlns:a16="http://schemas.microsoft.com/office/drawing/2014/main" id="{9790969C-084A-7145-3DAD-B28C2E4294E8}"/>
              </a:ext>
            </a:extLst>
          </p:cNvPr>
          <p:cNvSpPr/>
          <p:nvPr/>
        </p:nvSpPr>
        <p:spPr>
          <a:xfrm>
            <a:off x="2001671" y="2754835"/>
            <a:ext cx="79157" cy="669083"/>
          </a:xfrm>
          <a:prstGeom prst="roundRect">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32E3028-BF0C-2D32-D2E7-D770F5B29B37}"/>
              </a:ext>
            </a:extLst>
          </p:cNvPr>
          <p:cNvSpPr/>
          <p:nvPr/>
        </p:nvSpPr>
        <p:spPr>
          <a:xfrm>
            <a:off x="6009790" y="2754834"/>
            <a:ext cx="79157" cy="669083"/>
          </a:xfrm>
          <a:prstGeom prst="round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680AE85-034E-7EB0-8152-A284F801BF4D}"/>
              </a:ext>
            </a:extLst>
          </p:cNvPr>
          <p:cNvSpPr/>
          <p:nvPr/>
        </p:nvSpPr>
        <p:spPr>
          <a:xfrm>
            <a:off x="10017910" y="2759914"/>
            <a:ext cx="79157" cy="669083"/>
          </a:xfrm>
          <a:prstGeom prst="roundRect">
            <a:avLst/>
          </a:prstGeom>
          <a:solidFill>
            <a:srgbClr val="644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C66A538-8FB9-AFCC-D306-4C7A05AD0CB1}"/>
              </a:ext>
            </a:extLst>
          </p:cNvPr>
          <p:cNvSpPr/>
          <p:nvPr/>
        </p:nvSpPr>
        <p:spPr>
          <a:xfrm>
            <a:off x="460610" y="1142998"/>
            <a:ext cx="11270774" cy="163204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rgbClr val="000000"/>
                </a:solidFill>
                <a:latin typeface="Century Gothic"/>
                <a:cs typeface="Calibri"/>
              </a:rPr>
              <a:t>Determine which coastal areas are most vulnerable to sea level rise over the next few decades.</a:t>
            </a:r>
            <a:endParaRPr lang="en-US" sz="3200" b="1">
              <a:solidFill>
                <a:srgbClr val="000000"/>
              </a:solidFill>
              <a:latin typeface="Century Gothic"/>
            </a:endParaRPr>
          </a:p>
        </p:txBody>
      </p:sp>
      <p:sp>
        <p:nvSpPr>
          <p:cNvPr id="15" name="Oval 14">
            <a:extLst>
              <a:ext uri="{FF2B5EF4-FFF2-40B4-BE49-F238E27FC236}">
                <a16:creationId xmlns:a16="http://schemas.microsoft.com/office/drawing/2014/main" id="{9959FA8F-6487-B96D-1F6A-B24F0CBC2D28}"/>
              </a:ext>
            </a:extLst>
          </p:cNvPr>
          <p:cNvSpPr/>
          <p:nvPr/>
        </p:nvSpPr>
        <p:spPr>
          <a:xfrm>
            <a:off x="1886015" y="3145321"/>
            <a:ext cx="309113" cy="301924"/>
          </a:xfrm>
          <a:prstGeom prst="ellipse">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E60C4F5-9D87-62BC-ACD5-4E99E127A10E}"/>
              </a:ext>
            </a:extLst>
          </p:cNvPr>
          <p:cNvSpPr/>
          <p:nvPr/>
        </p:nvSpPr>
        <p:spPr>
          <a:xfrm>
            <a:off x="5893703" y="3145320"/>
            <a:ext cx="309113" cy="301924"/>
          </a:xfrm>
          <a:prstGeom prst="ellipse">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EA12686-B8D4-BF54-ECD0-87F169E29E53}"/>
              </a:ext>
            </a:extLst>
          </p:cNvPr>
          <p:cNvSpPr/>
          <p:nvPr/>
        </p:nvSpPr>
        <p:spPr>
          <a:xfrm>
            <a:off x="9901391" y="3145319"/>
            <a:ext cx="309113" cy="301924"/>
          </a:xfrm>
          <a:prstGeom prst="ellipse">
            <a:avLst/>
          </a:prstGeom>
          <a:solidFill>
            <a:srgbClr val="644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9825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3E7BE87D-AA5D-FB4F-E297-9035C16777EF}"/>
              </a:ext>
            </a:extLst>
          </p:cNvPr>
          <p:cNvSpPr/>
          <p:nvPr/>
        </p:nvSpPr>
        <p:spPr>
          <a:xfrm>
            <a:off x="916980" y="4429499"/>
            <a:ext cx="10358033" cy="1588576"/>
          </a:xfrm>
          <a:prstGeom prst="roundRect">
            <a:avLst/>
          </a:prstGeom>
          <a:solidFill>
            <a:srgbClr val="DBAD6A">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B20EF37-FB39-F27D-BD40-3E65BFDA55A6}"/>
              </a:ext>
            </a:extLst>
          </p:cNvPr>
          <p:cNvSpPr/>
          <p:nvPr/>
        </p:nvSpPr>
        <p:spPr>
          <a:xfrm>
            <a:off x="878235" y="2675685"/>
            <a:ext cx="10358033" cy="1588576"/>
          </a:xfrm>
          <a:prstGeom prst="roundRect">
            <a:avLst/>
          </a:prstGeom>
          <a:solidFill>
            <a:srgbClr val="5372B3">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2030E87-4817-084E-D383-CDE693B6EF50}"/>
              </a:ext>
            </a:extLst>
          </p:cNvPr>
          <p:cNvSpPr/>
          <p:nvPr/>
        </p:nvSpPr>
        <p:spPr>
          <a:xfrm>
            <a:off x="916982" y="929898"/>
            <a:ext cx="10358033" cy="1588576"/>
          </a:xfrm>
          <a:prstGeom prst="roundRect">
            <a:avLst/>
          </a:prstGeom>
          <a:solidFill>
            <a:srgbClr val="62946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72A4A180-03F6-4B2B-B2D4-81C364C63F56}"/>
              </a:ext>
            </a:extLst>
          </p:cNvPr>
          <p:cNvSpPr txBox="1">
            <a:spLocks/>
          </p:cNvSpPr>
          <p:nvPr/>
        </p:nvSpPr>
        <p:spPr>
          <a:xfrm>
            <a:off x="3428508" y="240699"/>
            <a:ext cx="5814160" cy="71528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latin typeface="Century Gothic" panose="020B0502020202020204" pitchFamily="34" charset="0"/>
              </a:rPr>
              <a:t>Partners</a:t>
            </a:r>
          </a:p>
        </p:txBody>
      </p:sp>
      <p:sp>
        <p:nvSpPr>
          <p:cNvPr id="5" name="TextBox 4">
            <a:extLst>
              <a:ext uri="{FF2B5EF4-FFF2-40B4-BE49-F238E27FC236}">
                <a16:creationId xmlns:a16="http://schemas.microsoft.com/office/drawing/2014/main" id="{EA59DCA1-706C-485B-3CEB-C5A1EDF5BBA2}"/>
              </a:ext>
            </a:extLst>
          </p:cNvPr>
          <p:cNvSpPr txBox="1"/>
          <p:nvPr/>
        </p:nvSpPr>
        <p:spPr>
          <a:xfrm>
            <a:off x="1394846" y="2998524"/>
            <a:ext cx="915691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Century Gothic"/>
              </a:rPr>
              <a:t>The Maldives Ministry of Environment, Climate Change, and Technology</a:t>
            </a:r>
            <a:endParaRPr lang="en-US" sz="2800">
              <a:cs typeface="Calibri"/>
            </a:endParaRPr>
          </a:p>
        </p:txBody>
      </p:sp>
      <p:sp>
        <p:nvSpPr>
          <p:cNvPr id="6" name="TextBox 5">
            <a:extLst>
              <a:ext uri="{FF2B5EF4-FFF2-40B4-BE49-F238E27FC236}">
                <a16:creationId xmlns:a16="http://schemas.microsoft.com/office/drawing/2014/main" id="{689596BC-629E-7CF0-7D5E-04FF10C6BBD2}"/>
              </a:ext>
            </a:extLst>
          </p:cNvPr>
          <p:cNvSpPr txBox="1"/>
          <p:nvPr/>
        </p:nvSpPr>
        <p:spPr>
          <a:xfrm>
            <a:off x="1384116" y="1037789"/>
            <a:ext cx="918274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Century Gothic"/>
              </a:rPr>
              <a:t>U.S. Department of State, Bureau of South and Central Asian Affairs, Office of Bangladesh, </a:t>
            </a:r>
            <a:endParaRPr lang="en-US" sz="2800">
              <a:cs typeface="Calibri" panose="020F0502020204030204"/>
            </a:endParaRPr>
          </a:p>
          <a:p>
            <a:pPr algn="ctr"/>
            <a:r>
              <a:rPr lang="en-US" sz="2800" b="1">
                <a:latin typeface="Century Gothic"/>
              </a:rPr>
              <a:t>Nepal, Sri Lanka, Maldives, and Bhutan</a:t>
            </a:r>
            <a:endParaRPr lang="en-US" sz="2800">
              <a:cs typeface="Calibri" panose="020F0502020204030204"/>
            </a:endParaRPr>
          </a:p>
        </p:txBody>
      </p:sp>
      <p:sp>
        <p:nvSpPr>
          <p:cNvPr id="7" name="TextBox 6">
            <a:extLst>
              <a:ext uri="{FF2B5EF4-FFF2-40B4-BE49-F238E27FC236}">
                <a16:creationId xmlns:a16="http://schemas.microsoft.com/office/drawing/2014/main" id="{3B523B88-6C64-163E-D70F-6F8CFDDC5B9C}"/>
              </a:ext>
            </a:extLst>
          </p:cNvPr>
          <p:cNvSpPr txBox="1"/>
          <p:nvPr/>
        </p:nvSpPr>
        <p:spPr>
          <a:xfrm>
            <a:off x="1809127" y="4715060"/>
            <a:ext cx="856281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Century Gothic"/>
              </a:rPr>
              <a:t>U.S. Agency for International Development (USAID), Maldives Office</a:t>
            </a:r>
            <a:endParaRPr lang="en-US" sz="2800">
              <a:cs typeface="Calibri" panose="020F0502020204030204"/>
            </a:endParaRPr>
          </a:p>
        </p:txBody>
      </p:sp>
      <p:pic>
        <p:nvPicPr>
          <p:cNvPr id="8" name="Picture 8" descr="Logo&#10;&#10;Description automatically generated">
            <a:extLst>
              <a:ext uri="{FF2B5EF4-FFF2-40B4-BE49-F238E27FC236}">
                <a16:creationId xmlns:a16="http://schemas.microsoft.com/office/drawing/2014/main" id="{1381EA1B-F71C-02D6-991F-42E61C6D518D}"/>
              </a:ext>
            </a:extLst>
          </p:cNvPr>
          <p:cNvPicPr>
            <a:picLocks noChangeAspect="1"/>
          </p:cNvPicPr>
          <p:nvPr/>
        </p:nvPicPr>
        <p:blipFill>
          <a:blip r:embed="rId3"/>
          <a:stretch>
            <a:fillRect/>
          </a:stretch>
        </p:blipFill>
        <p:spPr>
          <a:xfrm>
            <a:off x="49077" y="4394200"/>
            <a:ext cx="1671234" cy="1697065"/>
          </a:xfrm>
          <a:prstGeom prst="rect">
            <a:avLst/>
          </a:prstGeom>
        </p:spPr>
      </p:pic>
      <p:sp>
        <p:nvSpPr>
          <p:cNvPr id="14" name="TextBox 13">
            <a:extLst>
              <a:ext uri="{FF2B5EF4-FFF2-40B4-BE49-F238E27FC236}">
                <a16:creationId xmlns:a16="http://schemas.microsoft.com/office/drawing/2014/main" id="{4440AE1E-B907-FB6E-D1EF-D8DFE53BEDFA}"/>
              </a:ext>
            </a:extLst>
          </p:cNvPr>
          <p:cNvSpPr txBox="1"/>
          <p:nvPr/>
        </p:nvSpPr>
        <p:spPr>
          <a:xfrm>
            <a:off x="8704879" y="6444709"/>
            <a:ext cx="360335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3F3F3F"/>
                </a:solidFill>
                <a:latin typeface="Century Gothic"/>
              </a:rPr>
              <a:t>Image credits: U.S. </a:t>
            </a:r>
            <a:r>
              <a:rPr lang="en-US" sz="1100" b="1">
                <a:solidFill>
                  <a:srgbClr val="3F3F3F"/>
                </a:solidFill>
                <a:latin typeface="Century Gothic"/>
              </a:rPr>
              <a:t>Department</a:t>
            </a:r>
            <a:r>
              <a:rPr lang="en-US" sz="1200" b="1">
                <a:solidFill>
                  <a:srgbClr val="3F3F3F"/>
                </a:solidFill>
                <a:latin typeface="Century Gothic"/>
              </a:rPr>
              <a:t> of State; USAID</a:t>
            </a:r>
            <a:endParaRPr lang="en-US" sz="1200">
              <a:cs typeface="Calibri"/>
            </a:endParaRPr>
          </a:p>
        </p:txBody>
      </p:sp>
      <p:pic>
        <p:nvPicPr>
          <p:cNvPr id="2" name="Picture 2" descr="A picture containing calendar&#10;&#10;Description automatically generated">
            <a:extLst>
              <a:ext uri="{FF2B5EF4-FFF2-40B4-BE49-F238E27FC236}">
                <a16:creationId xmlns:a16="http://schemas.microsoft.com/office/drawing/2014/main" id="{74161A41-606A-1191-25C9-01E1CABC798D}"/>
              </a:ext>
            </a:extLst>
          </p:cNvPr>
          <p:cNvPicPr>
            <a:picLocks noChangeAspect="1"/>
          </p:cNvPicPr>
          <p:nvPr/>
        </p:nvPicPr>
        <p:blipFill>
          <a:blip r:embed="rId4"/>
          <a:stretch>
            <a:fillRect/>
          </a:stretch>
        </p:blipFill>
        <p:spPr>
          <a:xfrm>
            <a:off x="10385083" y="840792"/>
            <a:ext cx="1781175" cy="1781175"/>
          </a:xfrm>
          <a:prstGeom prst="rect">
            <a:avLst/>
          </a:prstGeom>
        </p:spPr>
      </p:pic>
    </p:spTree>
    <p:extLst>
      <p:ext uri="{BB962C8B-B14F-4D97-AF65-F5344CB8AC3E}">
        <p14:creationId xmlns:p14="http://schemas.microsoft.com/office/powerpoint/2010/main" val="2272063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E54C5BB2-D91D-9A71-4C97-87306EF6418D}"/>
              </a:ext>
            </a:extLst>
          </p:cNvPr>
          <p:cNvPicPr>
            <a:picLocks noChangeAspect="1"/>
          </p:cNvPicPr>
          <p:nvPr/>
        </p:nvPicPr>
        <p:blipFill>
          <a:blip r:embed="rId3"/>
          <a:stretch>
            <a:fillRect/>
          </a:stretch>
        </p:blipFill>
        <p:spPr>
          <a:xfrm>
            <a:off x="3464" y="3288"/>
            <a:ext cx="12185072" cy="6678886"/>
          </a:xfrm>
          <a:prstGeom prst="rect">
            <a:avLst/>
          </a:prstGeom>
        </p:spPr>
      </p:pic>
      <p:sp>
        <p:nvSpPr>
          <p:cNvPr id="19" name="Title 1">
            <a:extLst>
              <a:ext uri="{FF2B5EF4-FFF2-40B4-BE49-F238E27FC236}">
                <a16:creationId xmlns:a16="http://schemas.microsoft.com/office/drawing/2014/main" id="{72A4A180-03F6-4B2B-B2D4-81C364C63F56}"/>
              </a:ext>
            </a:extLst>
          </p:cNvPr>
          <p:cNvSpPr txBox="1">
            <a:spLocks/>
          </p:cNvSpPr>
          <p:nvPr/>
        </p:nvSpPr>
        <p:spPr>
          <a:xfrm>
            <a:off x="2163300" y="211944"/>
            <a:ext cx="7855744" cy="6146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BDD6EE"/>
                </a:solidFill>
                <a:latin typeface="Century Gothic"/>
                <a:ea typeface="+mj-lt"/>
                <a:cs typeface="+mj-lt"/>
              </a:rPr>
              <a:t>Satellites and Sensors</a:t>
            </a:r>
            <a:endParaRPr lang="en-US">
              <a:solidFill>
                <a:srgbClr val="BDD6EE"/>
              </a:solidFill>
            </a:endParaRPr>
          </a:p>
        </p:txBody>
      </p:sp>
      <p:sp>
        <p:nvSpPr>
          <p:cNvPr id="11" name="TextBox 10">
            <a:extLst>
              <a:ext uri="{FF2B5EF4-FFF2-40B4-BE49-F238E27FC236}">
                <a16:creationId xmlns:a16="http://schemas.microsoft.com/office/drawing/2014/main" id="{9450E442-1D0D-3A6B-154D-6F2279585786}"/>
              </a:ext>
            </a:extLst>
          </p:cNvPr>
          <p:cNvSpPr txBox="1"/>
          <p:nvPr/>
        </p:nvSpPr>
        <p:spPr>
          <a:xfrm>
            <a:off x="1343034" y="2796826"/>
            <a:ext cx="21167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FFFFFF"/>
                </a:solidFill>
                <a:latin typeface="Century Gothic"/>
              </a:rPr>
              <a:t>Landsat 7 ETM+</a:t>
            </a:r>
          </a:p>
        </p:txBody>
      </p:sp>
      <p:sp>
        <p:nvSpPr>
          <p:cNvPr id="13" name="TextBox 12">
            <a:extLst>
              <a:ext uri="{FF2B5EF4-FFF2-40B4-BE49-F238E27FC236}">
                <a16:creationId xmlns:a16="http://schemas.microsoft.com/office/drawing/2014/main" id="{FBF41B57-AADB-4894-E273-A6812C49B086}"/>
              </a:ext>
            </a:extLst>
          </p:cNvPr>
          <p:cNvSpPr txBox="1"/>
          <p:nvPr/>
        </p:nvSpPr>
        <p:spPr>
          <a:xfrm>
            <a:off x="5671253" y="2755035"/>
            <a:ext cx="22483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FFFFFF"/>
                </a:solidFill>
                <a:latin typeface="Century Gothic"/>
              </a:rPr>
              <a:t>Landsat 8 OLI-2 </a:t>
            </a:r>
          </a:p>
        </p:txBody>
      </p:sp>
      <p:cxnSp>
        <p:nvCxnSpPr>
          <p:cNvPr id="3" name="Straight Arrow Connector 2">
            <a:extLst>
              <a:ext uri="{FF2B5EF4-FFF2-40B4-BE49-F238E27FC236}">
                <a16:creationId xmlns:a16="http://schemas.microsoft.com/office/drawing/2014/main" id="{AD7B951E-817B-BCCD-16EF-E29FA4A0BBCF}"/>
              </a:ext>
            </a:extLst>
          </p:cNvPr>
          <p:cNvCxnSpPr/>
          <p:nvPr/>
        </p:nvCxnSpPr>
        <p:spPr>
          <a:xfrm flipV="1">
            <a:off x="945713" y="3793835"/>
            <a:ext cx="11067801" cy="5938"/>
          </a:xfrm>
          <a:prstGeom prst="straightConnector1">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31" name="TextBox 30">
            <a:extLst>
              <a:ext uri="{FF2B5EF4-FFF2-40B4-BE49-F238E27FC236}">
                <a16:creationId xmlns:a16="http://schemas.microsoft.com/office/drawing/2014/main" id="{D71F4CC8-B485-68FF-357F-9A3B88F44FE3}"/>
              </a:ext>
            </a:extLst>
          </p:cNvPr>
          <p:cNvSpPr txBox="1"/>
          <p:nvPr/>
        </p:nvSpPr>
        <p:spPr>
          <a:xfrm>
            <a:off x="1924510" y="3170395"/>
            <a:ext cx="8609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FFFFFF"/>
                </a:solidFill>
                <a:latin typeface="Century Gothic"/>
                <a:cs typeface="Calibri"/>
              </a:rPr>
              <a:t>1999</a:t>
            </a:r>
          </a:p>
        </p:txBody>
      </p:sp>
      <p:sp>
        <p:nvSpPr>
          <p:cNvPr id="32" name="TextBox 31">
            <a:extLst>
              <a:ext uri="{FF2B5EF4-FFF2-40B4-BE49-F238E27FC236}">
                <a16:creationId xmlns:a16="http://schemas.microsoft.com/office/drawing/2014/main" id="{6BE2DE35-872F-D652-2214-934C66B74845}"/>
              </a:ext>
            </a:extLst>
          </p:cNvPr>
          <p:cNvSpPr txBox="1"/>
          <p:nvPr/>
        </p:nvSpPr>
        <p:spPr>
          <a:xfrm>
            <a:off x="6311793" y="3123967"/>
            <a:ext cx="8609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FFFFFF"/>
                </a:solidFill>
                <a:latin typeface="Century Gothic"/>
                <a:cs typeface="Calibri"/>
              </a:rPr>
              <a:t>2013</a:t>
            </a:r>
          </a:p>
        </p:txBody>
      </p:sp>
      <p:sp>
        <p:nvSpPr>
          <p:cNvPr id="37" name="TextBox 36">
            <a:extLst>
              <a:ext uri="{FF2B5EF4-FFF2-40B4-BE49-F238E27FC236}">
                <a16:creationId xmlns:a16="http://schemas.microsoft.com/office/drawing/2014/main" id="{F7ED0A51-6F49-A801-7F4C-20CB77A76C0F}"/>
              </a:ext>
            </a:extLst>
          </p:cNvPr>
          <p:cNvSpPr txBox="1"/>
          <p:nvPr/>
        </p:nvSpPr>
        <p:spPr>
          <a:xfrm>
            <a:off x="9892725" y="4461797"/>
            <a:ext cx="18907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err="1">
                <a:solidFill>
                  <a:srgbClr val="FFFFFF"/>
                </a:solidFill>
                <a:latin typeface="Century Gothic"/>
              </a:rPr>
              <a:t>PlanetScope</a:t>
            </a:r>
          </a:p>
        </p:txBody>
      </p:sp>
      <p:sp>
        <p:nvSpPr>
          <p:cNvPr id="38" name="TextBox 37">
            <a:extLst>
              <a:ext uri="{FF2B5EF4-FFF2-40B4-BE49-F238E27FC236}">
                <a16:creationId xmlns:a16="http://schemas.microsoft.com/office/drawing/2014/main" id="{B93FAC58-63C3-DF6A-18FE-BC66EFB1A9D0}"/>
              </a:ext>
            </a:extLst>
          </p:cNvPr>
          <p:cNvSpPr txBox="1"/>
          <p:nvPr/>
        </p:nvSpPr>
        <p:spPr>
          <a:xfrm>
            <a:off x="10120732" y="4013580"/>
            <a:ext cx="8609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FFFFFF"/>
                </a:solidFill>
                <a:latin typeface="Century Gothic"/>
                <a:cs typeface="Calibri"/>
              </a:rPr>
              <a:t>2017</a:t>
            </a:r>
          </a:p>
        </p:txBody>
      </p:sp>
      <p:cxnSp>
        <p:nvCxnSpPr>
          <p:cNvPr id="7" name="Straight Arrow Connector 6">
            <a:extLst>
              <a:ext uri="{FF2B5EF4-FFF2-40B4-BE49-F238E27FC236}">
                <a16:creationId xmlns:a16="http://schemas.microsoft.com/office/drawing/2014/main" id="{20AC9C65-AF6C-56C0-5D49-EB609AFBE619}"/>
              </a:ext>
            </a:extLst>
          </p:cNvPr>
          <p:cNvCxnSpPr>
            <a:cxnSpLocks/>
          </p:cNvCxnSpPr>
          <p:nvPr/>
        </p:nvCxnSpPr>
        <p:spPr>
          <a:xfrm>
            <a:off x="2356767" y="3667128"/>
            <a:ext cx="2339" cy="271581"/>
          </a:xfrm>
          <a:prstGeom prst="straightConnector1">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0B9AAE26-FA33-E9F9-B051-9A8A58E25AF0}"/>
              </a:ext>
            </a:extLst>
          </p:cNvPr>
          <p:cNvCxnSpPr>
            <a:cxnSpLocks/>
          </p:cNvCxnSpPr>
          <p:nvPr/>
        </p:nvCxnSpPr>
        <p:spPr>
          <a:xfrm>
            <a:off x="6702665" y="3674620"/>
            <a:ext cx="2339" cy="271581"/>
          </a:xfrm>
          <a:prstGeom prst="straightConnector1">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103540A7-88A2-E810-A675-7D616414BC69}"/>
              </a:ext>
            </a:extLst>
          </p:cNvPr>
          <p:cNvCxnSpPr>
            <a:cxnSpLocks/>
          </p:cNvCxnSpPr>
          <p:nvPr/>
        </p:nvCxnSpPr>
        <p:spPr>
          <a:xfrm>
            <a:off x="8664159" y="3661093"/>
            <a:ext cx="2339" cy="271581"/>
          </a:xfrm>
          <a:prstGeom prst="straightConnector1">
            <a:avLst/>
          </a:prstGeom>
          <a:ln>
            <a:solidFill>
              <a:schemeClr val="bg1"/>
            </a:solidFill>
          </a:ln>
        </p:spPr>
        <p:style>
          <a:lnRef idx="3">
            <a:schemeClr val="dk1"/>
          </a:lnRef>
          <a:fillRef idx="0">
            <a:schemeClr val="dk1"/>
          </a:fillRef>
          <a:effectRef idx="2">
            <a:schemeClr val="dk1"/>
          </a:effectRef>
          <a:fontRef idx="minor">
            <a:schemeClr val="tx1"/>
          </a:fontRef>
        </p:style>
      </p:cxnSp>
      <p:pic>
        <p:nvPicPr>
          <p:cNvPr id="15" name="Picture 15">
            <a:extLst>
              <a:ext uri="{FF2B5EF4-FFF2-40B4-BE49-F238E27FC236}">
                <a16:creationId xmlns:a16="http://schemas.microsoft.com/office/drawing/2014/main" id="{E4FFE889-5C7B-93D4-220A-6302D565BAE8}"/>
              </a:ext>
            </a:extLst>
          </p:cNvPr>
          <p:cNvPicPr>
            <a:picLocks noChangeAspect="1"/>
          </p:cNvPicPr>
          <p:nvPr/>
        </p:nvPicPr>
        <p:blipFill>
          <a:blip r:embed="rId4"/>
          <a:stretch>
            <a:fillRect/>
          </a:stretch>
        </p:blipFill>
        <p:spPr>
          <a:xfrm>
            <a:off x="1754788" y="1463600"/>
            <a:ext cx="1440951" cy="1218391"/>
          </a:xfrm>
          <a:prstGeom prst="rect">
            <a:avLst/>
          </a:prstGeom>
        </p:spPr>
      </p:pic>
      <p:sp>
        <p:nvSpPr>
          <p:cNvPr id="16" name="TextBox 15">
            <a:extLst>
              <a:ext uri="{FF2B5EF4-FFF2-40B4-BE49-F238E27FC236}">
                <a16:creationId xmlns:a16="http://schemas.microsoft.com/office/drawing/2014/main" id="{16390A14-9EF8-B3C6-6631-3BBEFD7FE8B1}"/>
              </a:ext>
            </a:extLst>
          </p:cNvPr>
          <p:cNvSpPr txBox="1"/>
          <p:nvPr/>
        </p:nvSpPr>
        <p:spPr>
          <a:xfrm>
            <a:off x="7734898" y="4464815"/>
            <a:ext cx="22483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FFFFFF"/>
                </a:solidFill>
                <a:latin typeface="Century Gothic"/>
              </a:rPr>
              <a:t>Sentinel 2 - MSI</a:t>
            </a:r>
            <a:endParaRPr lang="en-US">
              <a:solidFill>
                <a:srgbClr val="FFFFFF"/>
              </a:solidFill>
            </a:endParaRPr>
          </a:p>
        </p:txBody>
      </p:sp>
      <p:sp>
        <p:nvSpPr>
          <p:cNvPr id="18" name="TextBox 17">
            <a:extLst>
              <a:ext uri="{FF2B5EF4-FFF2-40B4-BE49-F238E27FC236}">
                <a16:creationId xmlns:a16="http://schemas.microsoft.com/office/drawing/2014/main" id="{C76E2537-48BB-F630-4A4C-964FEF0CE835}"/>
              </a:ext>
            </a:extLst>
          </p:cNvPr>
          <p:cNvSpPr txBox="1"/>
          <p:nvPr/>
        </p:nvSpPr>
        <p:spPr>
          <a:xfrm>
            <a:off x="8321713" y="4012656"/>
            <a:ext cx="8609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FFFFFF"/>
                </a:solidFill>
                <a:latin typeface="Century Gothic"/>
                <a:cs typeface="Calibri"/>
              </a:rPr>
              <a:t>2016</a:t>
            </a:r>
          </a:p>
        </p:txBody>
      </p:sp>
      <p:pic>
        <p:nvPicPr>
          <p:cNvPr id="24" name="Picture 24">
            <a:extLst>
              <a:ext uri="{FF2B5EF4-FFF2-40B4-BE49-F238E27FC236}">
                <a16:creationId xmlns:a16="http://schemas.microsoft.com/office/drawing/2014/main" id="{CE5A2F44-B5D3-03AE-2741-9D306770EF00}"/>
              </a:ext>
            </a:extLst>
          </p:cNvPr>
          <p:cNvPicPr>
            <a:picLocks noChangeAspect="1"/>
          </p:cNvPicPr>
          <p:nvPr/>
        </p:nvPicPr>
        <p:blipFill>
          <a:blip r:embed="rId5"/>
          <a:stretch>
            <a:fillRect/>
          </a:stretch>
        </p:blipFill>
        <p:spPr>
          <a:xfrm>
            <a:off x="3575977" y="1187706"/>
            <a:ext cx="1400629" cy="1531350"/>
          </a:xfrm>
          <a:prstGeom prst="rect">
            <a:avLst/>
          </a:prstGeom>
        </p:spPr>
      </p:pic>
      <p:pic>
        <p:nvPicPr>
          <p:cNvPr id="25" name="Picture 25">
            <a:extLst>
              <a:ext uri="{FF2B5EF4-FFF2-40B4-BE49-F238E27FC236}">
                <a16:creationId xmlns:a16="http://schemas.microsoft.com/office/drawing/2014/main" id="{16D9FA2F-1E82-2761-9BAA-A5DD43A1E5DC}"/>
              </a:ext>
            </a:extLst>
          </p:cNvPr>
          <p:cNvPicPr>
            <a:picLocks noChangeAspect="1"/>
          </p:cNvPicPr>
          <p:nvPr/>
        </p:nvPicPr>
        <p:blipFill>
          <a:blip r:embed="rId6"/>
          <a:stretch>
            <a:fillRect/>
          </a:stretch>
        </p:blipFill>
        <p:spPr>
          <a:xfrm>
            <a:off x="6067543" y="1564136"/>
            <a:ext cx="1455059" cy="1213918"/>
          </a:xfrm>
          <a:prstGeom prst="rect">
            <a:avLst/>
          </a:prstGeom>
        </p:spPr>
      </p:pic>
      <p:sp>
        <p:nvSpPr>
          <p:cNvPr id="26" name="TextBox 25">
            <a:extLst>
              <a:ext uri="{FF2B5EF4-FFF2-40B4-BE49-F238E27FC236}">
                <a16:creationId xmlns:a16="http://schemas.microsoft.com/office/drawing/2014/main" id="{0438963E-AA10-AA89-CFAE-4D831B55DDE6}"/>
              </a:ext>
            </a:extLst>
          </p:cNvPr>
          <p:cNvSpPr txBox="1"/>
          <p:nvPr/>
        </p:nvSpPr>
        <p:spPr>
          <a:xfrm>
            <a:off x="3808639" y="2803413"/>
            <a:ext cx="9360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FFFFFF"/>
                </a:solidFill>
                <a:latin typeface="Century Gothic"/>
              </a:rPr>
              <a:t>SRTM</a:t>
            </a:r>
            <a:endParaRPr lang="en-US">
              <a:solidFill>
                <a:srgbClr val="FFFFFF"/>
              </a:solidFill>
            </a:endParaRPr>
          </a:p>
        </p:txBody>
      </p:sp>
      <p:sp>
        <p:nvSpPr>
          <p:cNvPr id="27" name="TextBox 26">
            <a:extLst>
              <a:ext uri="{FF2B5EF4-FFF2-40B4-BE49-F238E27FC236}">
                <a16:creationId xmlns:a16="http://schemas.microsoft.com/office/drawing/2014/main" id="{5A72AE92-B9EE-833A-6C20-3D27A123FE2F}"/>
              </a:ext>
            </a:extLst>
          </p:cNvPr>
          <p:cNvSpPr txBox="1"/>
          <p:nvPr/>
        </p:nvSpPr>
        <p:spPr>
          <a:xfrm>
            <a:off x="3808132" y="3166298"/>
            <a:ext cx="8609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solidFill>
                  <a:srgbClr val="FFFFFF"/>
                </a:solidFill>
                <a:latin typeface="Century Gothic"/>
                <a:cs typeface="Calibri"/>
              </a:rPr>
              <a:t>2000</a:t>
            </a:r>
            <a:endParaRPr lang="en-US">
              <a:solidFill>
                <a:srgbClr val="FFFFFF"/>
              </a:solidFill>
            </a:endParaRPr>
          </a:p>
        </p:txBody>
      </p:sp>
      <p:cxnSp>
        <p:nvCxnSpPr>
          <p:cNvPr id="28" name="Straight Arrow Connector 27">
            <a:extLst>
              <a:ext uri="{FF2B5EF4-FFF2-40B4-BE49-F238E27FC236}">
                <a16:creationId xmlns:a16="http://schemas.microsoft.com/office/drawing/2014/main" id="{7BB718D2-EA29-0B64-F134-AD86940433D4}"/>
              </a:ext>
            </a:extLst>
          </p:cNvPr>
          <p:cNvCxnSpPr>
            <a:cxnSpLocks/>
          </p:cNvCxnSpPr>
          <p:nvPr/>
        </p:nvCxnSpPr>
        <p:spPr>
          <a:xfrm>
            <a:off x="4156670" y="3672805"/>
            <a:ext cx="2339" cy="271581"/>
          </a:xfrm>
          <a:prstGeom prst="straightConnector1">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36" name="Rectangle: Rounded Corners 35">
            <a:extLst>
              <a:ext uri="{FF2B5EF4-FFF2-40B4-BE49-F238E27FC236}">
                <a16:creationId xmlns:a16="http://schemas.microsoft.com/office/drawing/2014/main" id="{E6E34B2F-6342-5ADF-8531-684CDFB8DC51}"/>
              </a:ext>
            </a:extLst>
          </p:cNvPr>
          <p:cNvSpPr/>
          <p:nvPr/>
        </p:nvSpPr>
        <p:spPr>
          <a:xfrm rot="16200000">
            <a:off x="-387573" y="4911833"/>
            <a:ext cx="1874089" cy="588537"/>
          </a:xfrm>
          <a:prstGeom prst="round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Century Gothic"/>
                <a:cs typeface="Calibri"/>
              </a:rPr>
              <a:t>ESA &amp; Planet</a:t>
            </a:r>
          </a:p>
        </p:txBody>
      </p:sp>
      <p:cxnSp>
        <p:nvCxnSpPr>
          <p:cNvPr id="4" name="Straight Arrow Connector 3">
            <a:extLst>
              <a:ext uri="{FF2B5EF4-FFF2-40B4-BE49-F238E27FC236}">
                <a16:creationId xmlns:a16="http://schemas.microsoft.com/office/drawing/2014/main" id="{0FFFCCD4-FAEC-C968-4774-4DAC630238B0}"/>
              </a:ext>
            </a:extLst>
          </p:cNvPr>
          <p:cNvCxnSpPr>
            <a:cxnSpLocks/>
          </p:cNvCxnSpPr>
          <p:nvPr/>
        </p:nvCxnSpPr>
        <p:spPr>
          <a:xfrm>
            <a:off x="10425771" y="3659863"/>
            <a:ext cx="2339" cy="271581"/>
          </a:xfrm>
          <a:prstGeom prst="straightConnector1">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2A13B1A5-D341-A7B5-B54C-11E4B2676F83}"/>
              </a:ext>
            </a:extLst>
          </p:cNvPr>
          <p:cNvSpPr txBox="1"/>
          <p:nvPr/>
        </p:nvSpPr>
        <p:spPr>
          <a:xfrm>
            <a:off x="6311793" y="6413038"/>
            <a:ext cx="638654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3F3F3F"/>
                </a:solidFill>
                <a:latin typeface="Century Gothic"/>
              </a:rPr>
              <a:t>Image credits: </a:t>
            </a:r>
            <a:r>
              <a:rPr lang="en-US" sz="1200" b="1" dirty="0">
                <a:solidFill>
                  <a:srgbClr val="3F3F3F"/>
                </a:solidFill>
                <a:latin typeface="Century Gothic"/>
                <a:cs typeface="Calibri"/>
              </a:rPr>
              <a:t>NASA, ESA, USGS,  Belgian Earth Observation, Planet Labs PBC</a:t>
            </a:r>
          </a:p>
        </p:txBody>
      </p:sp>
      <p:sp>
        <p:nvSpPr>
          <p:cNvPr id="22" name="Rectangle: Rounded Corners 21">
            <a:extLst>
              <a:ext uri="{FF2B5EF4-FFF2-40B4-BE49-F238E27FC236}">
                <a16:creationId xmlns:a16="http://schemas.microsoft.com/office/drawing/2014/main" id="{AB20F82D-B29F-2F5B-DE9F-429E4690D84C}"/>
              </a:ext>
            </a:extLst>
          </p:cNvPr>
          <p:cNvSpPr/>
          <p:nvPr/>
        </p:nvSpPr>
        <p:spPr>
          <a:xfrm rot="16200000">
            <a:off x="-387573" y="2108247"/>
            <a:ext cx="1874089" cy="588537"/>
          </a:xfrm>
          <a:prstGeom prst="round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Century Gothic"/>
                <a:cs typeface="Calibri"/>
              </a:rPr>
              <a:t>NASA</a:t>
            </a:r>
            <a:endParaRPr lang="en-US"/>
          </a:p>
        </p:txBody>
      </p:sp>
      <p:sp>
        <p:nvSpPr>
          <p:cNvPr id="5" name="Rectangle 4">
            <a:extLst>
              <a:ext uri="{FF2B5EF4-FFF2-40B4-BE49-F238E27FC236}">
                <a16:creationId xmlns:a16="http://schemas.microsoft.com/office/drawing/2014/main" id="{20B36334-0D0F-4924-7A19-3946584DB33B}"/>
              </a:ext>
            </a:extLst>
          </p:cNvPr>
          <p:cNvSpPr/>
          <p:nvPr/>
        </p:nvSpPr>
        <p:spPr>
          <a:xfrm>
            <a:off x="950258" y="3783106"/>
            <a:ext cx="11095181" cy="34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D31854C-F107-9D00-2972-1DC5AE239678}"/>
              </a:ext>
            </a:extLst>
          </p:cNvPr>
          <p:cNvSpPr/>
          <p:nvPr/>
        </p:nvSpPr>
        <p:spPr>
          <a:xfrm>
            <a:off x="2305152" y="3643473"/>
            <a:ext cx="46181" cy="288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DA227195-AE69-9B2E-7461-224FE3DB2EB1}"/>
              </a:ext>
            </a:extLst>
          </p:cNvPr>
          <p:cNvSpPr/>
          <p:nvPr/>
        </p:nvSpPr>
        <p:spPr>
          <a:xfrm>
            <a:off x="4129333" y="3655018"/>
            <a:ext cx="46181" cy="288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DAE75EBC-B685-D098-1C50-61B3AEA450FA}"/>
              </a:ext>
            </a:extLst>
          </p:cNvPr>
          <p:cNvSpPr/>
          <p:nvPr/>
        </p:nvSpPr>
        <p:spPr>
          <a:xfrm>
            <a:off x="6680879" y="3666563"/>
            <a:ext cx="46181" cy="288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3677E816-D67C-FAA4-11BD-913ED2C058FF}"/>
              </a:ext>
            </a:extLst>
          </p:cNvPr>
          <p:cNvSpPr/>
          <p:nvPr/>
        </p:nvSpPr>
        <p:spPr>
          <a:xfrm>
            <a:off x="8643606" y="3655018"/>
            <a:ext cx="46181" cy="288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a:extLst>
              <a:ext uri="{FF2B5EF4-FFF2-40B4-BE49-F238E27FC236}">
                <a16:creationId xmlns:a16="http://schemas.microsoft.com/office/drawing/2014/main" id="{C13517B4-24BE-E8FF-0656-CB7E25D92BD6}"/>
              </a:ext>
            </a:extLst>
          </p:cNvPr>
          <p:cNvSpPr/>
          <p:nvPr/>
        </p:nvSpPr>
        <p:spPr>
          <a:xfrm>
            <a:off x="10398515" y="3643472"/>
            <a:ext cx="46181" cy="288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0" name="Picture 28" descr="A picture containing transport&#10;&#10;Description automatically generated">
            <a:extLst>
              <a:ext uri="{FF2B5EF4-FFF2-40B4-BE49-F238E27FC236}">
                <a16:creationId xmlns:a16="http://schemas.microsoft.com/office/drawing/2014/main" id="{1B9CC37A-C71A-C28B-F953-FAD687EE946B}"/>
              </a:ext>
            </a:extLst>
          </p:cNvPr>
          <p:cNvPicPr>
            <a:picLocks noChangeAspect="1"/>
          </p:cNvPicPr>
          <p:nvPr/>
        </p:nvPicPr>
        <p:blipFill>
          <a:blip r:embed="rId7"/>
          <a:stretch>
            <a:fillRect/>
          </a:stretch>
        </p:blipFill>
        <p:spPr>
          <a:xfrm rot="1740000">
            <a:off x="9320037" y="4278489"/>
            <a:ext cx="2724150" cy="2590800"/>
          </a:xfrm>
          <a:prstGeom prst="rect">
            <a:avLst/>
          </a:prstGeom>
        </p:spPr>
      </p:pic>
      <p:pic>
        <p:nvPicPr>
          <p:cNvPr id="34" name="Picture 5" descr="A picture containing satellite, transport&#10;&#10;Description automatically generated">
            <a:extLst>
              <a:ext uri="{FF2B5EF4-FFF2-40B4-BE49-F238E27FC236}">
                <a16:creationId xmlns:a16="http://schemas.microsoft.com/office/drawing/2014/main" id="{2E113630-C52D-4B10-850A-2E285D949F10}"/>
              </a:ext>
            </a:extLst>
          </p:cNvPr>
          <p:cNvPicPr>
            <a:picLocks noChangeAspect="1"/>
          </p:cNvPicPr>
          <p:nvPr/>
        </p:nvPicPr>
        <p:blipFill>
          <a:blip r:embed="rId8"/>
          <a:stretch>
            <a:fillRect/>
          </a:stretch>
        </p:blipFill>
        <p:spPr>
          <a:xfrm>
            <a:off x="7172753" y="4825161"/>
            <a:ext cx="2953360" cy="1673855"/>
          </a:xfrm>
          <a:prstGeom prst="rect">
            <a:avLst/>
          </a:prstGeom>
        </p:spPr>
      </p:pic>
    </p:spTree>
    <p:extLst>
      <p:ext uri="{BB962C8B-B14F-4D97-AF65-F5344CB8AC3E}">
        <p14:creationId xmlns:p14="http://schemas.microsoft.com/office/powerpoint/2010/main" val="150622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1" descr="Chart, bar chart&#10;&#10;Description automatically generated">
            <a:extLst>
              <a:ext uri="{FF2B5EF4-FFF2-40B4-BE49-F238E27FC236}">
                <a16:creationId xmlns:a16="http://schemas.microsoft.com/office/drawing/2014/main" id="{45971DC9-1557-69F8-0993-EFF1BBCF9FEC}"/>
              </a:ext>
            </a:extLst>
          </p:cNvPr>
          <p:cNvPicPr>
            <a:picLocks noChangeAspect="1"/>
          </p:cNvPicPr>
          <p:nvPr/>
        </p:nvPicPr>
        <p:blipFill>
          <a:blip r:embed="rId3"/>
          <a:stretch>
            <a:fillRect/>
          </a:stretch>
        </p:blipFill>
        <p:spPr>
          <a:xfrm>
            <a:off x="4714504" y="4058541"/>
            <a:ext cx="2852057" cy="2352996"/>
          </a:xfrm>
          <a:prstGeom prst="rect">
            <a:avLst/>
          </a:prstGeom>
        </p:spPr>
      </p:pic>
      <p:pic>
        <p:nvPicPr>
          <p:cNvPr id="8" name="Picture 7">
            <a:extLst>
              <a:ext uri="{FF2B5EF4-FFF2-40B4-BE49-F238E27FC236}">
                <a16:creationId xmlns:a16="http://schemas.microsoft.com/office/drawing/2014/main" id="{AA3781EF-0E0C-F7FE-7857-87CA78480551}"/>
              </a:ext>
            </a:extLst>
          </p:cNvPr>
          <p:cNvPicPr>
            <a:picLocks noChangeAspect="1"/>
          </p:cNvPicPr>
          <p:nvPr/>
        </p:nvPicPr>
        <p:blipFill>
          <a:blip r:embed="rId4"/>
          <a:stretch>
            <a:fillRect/>
          </a:stretch>
        </p:blipFill>
        <p:spPr>
          <a:xfrm>
            <a:off x="8819744" y="1099682"/>
            <a:ext cx="2854819" cy="2290660"/>
          </a:xfrm>
          <a:prstGeom prst="rect">
            <a:avLst/>
          </a:prstGeom>
        </p:spPr>
      </p:pic>
      <p:sp>
        <p:nvSpPr>
          <p:cNvPr id="19" name="Title 1">
            <a:extLst>
              <a:ext uri="{FF2B5EF4-FFF2-40B4-BE49-F238E27FC236}">
                <a16:creationId xmlns:a16="http://schemas.microsoft.com/office/drawing/2014/main" id="{72A4A180-03F6-4B2B-B2D4-81C364C63F56}"/>
              </a:ext>
            </a:extLst>
          </p:cNvPr>
          <p:cNvSpPr txBox="1">
            <a:spLocks/>
          </p:cNvSpPr>
          <p:nvPr/>
        </p:nvSpPr>
        <p:spPr>
          <a:xfrm>
            <a:off x="1056243" y="263951"/>
            <a:ext cx="10069857" cy="6146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629460"/>
                </a:solidFill>
                <a:latin typeface="Century Gothic"/>
                <a:ea typeface="+mj-lt"/>
                <a:cs typeface="+mj-lt"/>
              </a:rPr>
              <a:t>Methodology: Land Use Classification</a:t>
            </a:r>
            <a:endParaRPr lang="en-US">
              <a:solidFill>
                <a:srgbClr val="629460"/>
              </a:solidFill>
            </a:endParaRPr>
          </a:p>
        </p:txBody>
      </p:sp>
      <p:sp>
        <p:nvSpPr>
          <p:cNvPr id="4" name="Arrow: Right 3">
            <a:extLst>
              <a:ext uri="{FF2B5EF4-FFF2-40B4-BE49-F238E27FC236}">
                <a16:creationId xmlns:a16="http://schemas.microsoft.com/office/drawing/2014/main" id="{89D80F2E-68D5-DEEA-3C77-B138BBE86B60}"/>
              </a:ext>
            </a:extLst>
          </p:cNvPr>
          <p:cNvSpPr/>
          <p:nvPr/>
        </p:nvSpPr>
        <p:spPr>
          <a:xfrm rot="10800000">
            <a:off x="3762799" y="4994528"/>
            <a:ext cx="646092"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FC4A062A-877F-2F72-3FB9-28E69041D543}"/>
              </a:ext>
            </a:extLst>
          </p:cNvPr>
          <p:cNvSpPr/>
          <p:nvPr/>
        </p:nvSpPr>
        <p:spPr>
          <a:xfrm rot="10800000">
            <a:off x="7703622" y="4959534"/>
            <a:ext cx="646092"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832827A7-7ED3-6035-6243-F15259C9E886}"/>
              </a:ext>
            </a:extLst>
          </p:cNvPr>
          <p:cNvSpPr/>
          <p:nvPr/>
        </p:nvSpPr>
        <p:spPr>
          <a:xfrm rot="5400000">
            <a:off x="10044851" y="3573158"/>
            <a:ext cx="378898"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D3820794-DD9A-E0DF-062F-5745EE09805E}"/>
              </a:ext>
            </a:extLst>
          </p:cNvPr>
          <p:cNvSpPr/>
          <p:nvPr/>
        </p:nvSpPr>
        <p:spPr>
          <a:xfrm>
            <a:off x="7797818" y="2244486"/>
            <a:ext cx="646092"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Arrow: Right 24">
            <a:extLst>
              <a:ext uri="{FF2B5EF4-FFF2-40B4-BE49-F238E27FC236}">
                <a16:creationId xmlns:a16="http://schemas.microsoft.com/office/drawing/2014/main" id="{62F4C766-D2CC-C53D-E750-B8BCAC0D537E}"/>
              </a:ext>
            </a:extLst>
          </p:cNvPr>
          <p:cNvSpPr/>
          <p:nvPr/>
        </p:nvSpPr>
        <p:spPr>
          <a:xfrm>
            <a:off x="3710700" y="2261268"/>
            <a:ext cx="646092"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a:extLst>
              <a:ext uri="{FF2B5EF4-FFF2-40B4-BE49-F238E27FC236}">
                <a16:creationId xmlns:a16="http://schemas.microsoft.com/office/drawing/2014/main" id="{4209D590-86C9-22A1-834C-6A97B260A812}"/>
              </a:ext>
            </a:extLst>
          </p:cNvPr>
          <p:cNvPicPr>
            <a:picLocks noChangeAspect="1"/>
          </p:cNvPicPr>
          <p:nvPr/>
        </p:nvPicPr>
        <p:blipFill rotWithShape="1">
          <a:blip r:embed="rId5"/>
          <a:srcRect l="1804" t="3666" r="3308" b="1509"/>
          <a:stretch/>
        </p:blipFill>
        <p:spPr>
          <a:xfrm>
            <a:off x="633998" y="1096405"/>
            <a:ext cx="2788272" cy="2312645"/>
          </a:xfrm>
          <a:prstGeom prst="rect">
            <a:avLst/>
          </a:prstGeom>
        </p:spPr>
      </p:pic>
      <p:pic>
        <p:nvPicPr>
          <p:cNvPr id="16" name="Picture 15">
            <a:extLst>
              <a:ext uri="{FF2B5EF4-FFF2-40B4-BE49-F238E27FC236}">
                <a16:creationId xmlns:a16="http://schemas.microsoft.com/office/drawing/2014/main" id="{D94C0636-7BEB-5F08-EE19-64D9FD61882A}"/>
              </a:ext>
            </a:extLst>
          </p:cNvPr>
          <p:cNvPicPr>
            <a:picLocks noChangeAspect="1"/>
          </p:cNvPicPr>
          <p:nvPr/>
        </p:nvPicPr>
        <p:blipFill rotWithShape="1">
          <a:blip r:embed="rId6"/>
          <a:srcRect l="1988" t="3423" r="3579" b="1877"/>
          <a:stretch/>
        </p:blipFill>
        <p:spPr>
          <a:xfrm>
            <a:off x="4706348" y="1099941"/>
            <a:ext cx="2793594" cy="2299508"/>
          </a:xfrm>
          <a:prstGeom prst="rect">
            <a:avLst/>
          </a:prstGeom>
          <a:ln>
            <a:noFill/>
          </a:ln>
        </p:spPr>
      </p:pic>
      <p:pic>
        <p:nvPicPr>
          <p:cNvPr id="17" name="Picture 16">
            <a:extLst>
              <a:ext uri="{FF2B5EF4-FFF2-40B4-BE49-F238E27FC236}">
                <a16:creationId xmlns:a16="http://schemas.microsoft.com/office/drawing/2014/main" id="{24207CB0-5BFA-9129-3BFF-2009B7025369}"/>
              </a:ext>
            </a:extLst>
          </p:cNvPr>
          <p:cNvPicPr>
            <a:picLocks noChangeAspect="1"/>
          </p:cNvPicPr>
          <p:nvPr/>
        </p:nvPicPr>
        <p:blipFill rotWithShape="1">
          <a:blip r:embed="rId7"/>
          <a:srcRect l="2730" t="3354" r="3758" b="2096"/>
          <a:stretch/>
        </p:blipFill>
        <p:spPr>
          <a:xfrm>
            <a:off x="8805443" y="4060511"/>
            <a:ext cx="2863147" cy="2354985"/>
          </a:xfrm>
          <a:prstGeom prst="rect">
            <a:avLst/>
          </a:prstGeom>
        </p:spPr>
      </p:pic>
      <p:sp>
        <p:nvSpPr>
          <p:cNvPr id="23" name="Rectangle 22">
            <a:extLst>
              <a:ext uri="{FF2B5EF4-FFF2-40B4-BE49-F238E27FC236}">
                <a16:creationId xmlns:a16="http://schemas.microsoft.com/office/drawing/2014/main" id="{7C07AF7C-1AFD-2233-B030-84824F51D1C5}"/>
              </a:ext>
            </a:extLst>
          </p:cNvPr>
          <p:cNvSpPr/>
          <p:nvPr/>
        </p:nvSpPr>
        <p:spPr>
          <a:xfrm>
            <a:off x="4706999" y="1099246"/>
            <a:ext cx="2794247" cy="2302488"/>
          </a:xfrm>
          <a:prstGeom prst="rect">
            <a:avLst/>
          </a:prstGeom>
          <a:solidFill>
            <a:srgbClr val="62946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Create cloud-free composites</a:t>
            </a:r>
            <a:endParaRPr lang="en-US">
              <a:solidFill>
                <a:schemeClr val="bg1"/>
              </a:solidFill>
            </a:endParaRPr>
          </a:p>
        </p:txBody>
      </p:sp>
      <p:sp>
        <p:nvSpPr>
          <p:cNvPr id="26" name="Rectangle 25">
            <a:extLst>
              <a:ext uri="{FF2B5EF4-FFF2-40B4-BE49-F238E27FC236}">
                <a16:creationId xmlns:a16="http://schemas.microsoft.com/office/drawing/2014/main" id="{A3E60AF8-BF54-E1D7-E7EF-93638D0B392F}"/>
              </a:ext>
            </a:extLst>
          </p:cNvPr>
          <p:cNvSpPr/>
          <p:nvPr/>
        </p:nvSpPr>
        <p:spPr>
          <a:xfrm>
            <a:off x="8817180" y="1101353"/>
            <a:ext cx="2863519" cy="2271816"/>
          </a:xfrm>
          <a:prstGeom prst="rect">
            <a:avLst/>
          </a:prstGeom>
          <a:solidFill>
            <a:srgbClr val="62946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Create training points and train a supervised </a:t>
            </a:r>
            <a:endParaRPr lang="en-US" b="1">
              <a:solidFill>
                <a:schemeClr val="bg1"/>
              </a:solidFill>
              <a:ea typeface="+mn-lt"/>
              <a:cs typeface="+mn-lt"/>
            </a:endParaRPr>
          </a:p>
          <a:p>
            <a:pPr algn="ctr"/>
            <a:r>
              <a:rPr lang="en-US" b="1">
                <a:solidFill>
                  <a:schemeClr val="bg1"/>
                </a:solidFill>
                <a:latin typeface="Century Gothic"/>
              </a:rPr>
              <a:t>classifier</a:t>
            </a:r>
            <a:endParaRPr lang="en-US" b="1">
              <a:solidFill>
                <a:schemeClr val="bg1"/>
              </a:solidFill>
            </a:endParaRPr>
          </a:p>
        </p:txBody>
      </p:sp>
      <p:sp>
        <p:nvSpPr>
          <p:cNvPr id="2" name="Rectangle 1">
            <a:extLst>
              <a:ext uri="{FF2B5EF4-FFF2-40B4-BE49-F238E27FC236}">
                <a16:creationId xmlns:a16="http://schemas.microsoft.com/office/drawing/2014/main" id="{7EDC945C-00CC-2836-6F8A-7267ECC6EF0B}"/>
              </a:ext>
            </a:extLst>
          </p:cNvPr>
          <p:cNvSpPr/>
          <p:nvPr/>
        </p:nvSpPr>
        <p:spPr>
          <a:xfrm>
            <a:off x="639829" y="1839999"/>
            <a:ext cx="2784221" cy="797818"/>
          </a:xfrm>
          <a:prstGeom prst="rect">
            <a:avLst/>
          </a:prstGeom>
          <a:solidFill>
            <a:srgbClr val="629460">
              <a:alpha val="75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Obtain imagery of the region</a:t>
            </a:r>
            <a:endParaRPr lang="en-US" b="1">
              <a:solidFill>
                <a:schemeClr val="bg1"/>
              </a:solidFill>
            </a:endParaRPr>
          </a:p>
        </p:txBody>
      </p:sp>
      <p:sp>
        <p:nvSpPr>
          <p:cNvPr id="27" name="Rectangle 26">
            <a:extLst>
              <a:ext uri="{FF2B5EF4-FFF2-40B4-BE49-F238E27FC236}">
                <a16:creationId xmlns:a16="http://schemas.microsoft.com/office/drawing/2014/main" id="{24CC3773-7BA9-01FD-49AC-D47F78F38007}"/>
              </a:ext>
            </a:extLst>
          </p:cNvPr>
          <p:cNvSpPr/>
          <p:nvPr/>
        </p:nvSpPr>
        <p:spPr>
          <a:xfrm>
            <a:off x="629803" y="1098053"/>
            <a:ext cx="2794247" cy="22817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bg1"/>
              </a:solidFill>
              <a:latin typeface="Century Gothic"/>
            </a:endParaRPr>
          </a:p>
        </p:txBody>
      </p:sp>
      <p:sp>
        <p:nvSpPr>
          <p:cNvPr id="28" name="Rectangle 27">
            <a:extLst>
              <a:ext uri="{FF2B5EF4-FFF2-40B4-BE49-F238E27FC236}">
                <a16:creationId xmlns:a16="http://schemas.microsoft.com/office/drawing/2014/main" id="{9A87CBD1-2941-79D9-D9C6-072DF18F5EEF}"/>
              </a:ext>
            </a:extLst>
          </p:cNvPr>
          <p:cNvSpPr/>
          <p:nvPr/>
        </p:nvSpPr>
        <p:spPr>
          <a:xfrm>
            <a:off x="8817179" y="4060288"/>
            <a:ext cx="2863519" cy="2350984"/>
          </a:xfrm>
          <a:prstGeom prst="rect">
            <a:avLst/>
          </a:prstGeom>
          <a:solidFill>
            <a:srgbClr val="62946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Apply the classifier to produce a land use map</a:t>
            </a:r>
            <a:endParaRPr lang="en-US" b="1">
              <a:solidFill>
                <a:schemeClr val="bg1"/>
              </a:solidFill>
              <a:ea typeface="+mn-lt"/>
              <a:cs typeface="+mn-lt"/>
            </a:endParaRPr>
          </a:p>
        </p:txBody>
      </p:sp>
      <p:pic>
        <p:nvPicPr>
          <p:cNvPr id="29" name="Picture 29" descr="Chart, line chart&#10;&#10;Description automatically generated">
            <a:extLst>
              <a:ext uri="{FF2B5EF4-FFF2-40B4-BE49-F238E27FC236}">
                <a16:creationId xmlns:a16="http://schemas.microsoft.com/office/drawing/2014/main" id="{DB0F35C1-9F19-5E68-7DCD-B62550512DE7}"/>
              </a:ext>
            </a:extLst>
          </p:cNvPr>
          <p:cNvPicPr>
            <a:picLocks noChangeAspect="1"/>
          </p:cNvPicPr>
          <p:nvPr/>
        </p:nvPicPr>
        <p:blipFill>
          <a:blip r:embed="rId8"/>
          <a:stretch>
            <a:fillRect/>
          </a:stretch>
        </p:blipFill>
        <p:spPr>
          <a:xfrm>
            <a:off x="637308" y="4062131"/>
            <a:ext cx="2852056" cy="2345813"/>
          </a:xfrm>
          <a:prstGeom prst="rect">
            <a:avLst/>
          </a:prstGeom>
        </p:spPr>
      </p:pic>
      <p:sp>
        <p:nvSpPr>
          <p:cNvPr id="30" name="Rectangle 29">
            <a:extLst>
              <a:ext uri="{FF2B5EF4-FFF2-40B4-BE49-F238E27FC236}">
                <a16:creationId xmlns:a16="http://schemas.microsoft.com/office/drawing/2014/main" id="{3819447E-1CFF-B6F7-069F-AA55A13D0B46}"/>
              </a:ext>
            </a:extLst>
          </p:cNvPr>
          <p:cNvSpPr/>
          <p:nvPr/>
        </p:nvSpPr>
        <p:spPr>
          <a:xfrm>
            <a:off x="4710295" y="4060288"/>
            <a:ext cx="2863519" cy="2350984"/>
          </a:xfrm>
          <a:prstGeom prst="rect">
            <a:avLst/>
          </a:prstGeom>
          <a:solidFill>
            <a:srgbClr val="45595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Produce a time series of land use and NDVI changes </a:t>
            </a:r>
            <a:endParaRPr lang="en-US" b="1">
              <a:solidFill>
                <a:schemeClr val="bg1"/>
              </a:solidFill>
              <a:ea typeface="+mn-lt"/>
              <a:cs typeface="+mn-lt"/>
            </a:endParaRPr>
          </a:p>
        </p:txBody>
      </p:sp>
      <p:sp>
        <p:nvSpPr>
          <p:cNvPr id="32" name="Rectangle 31">
            <a:extLst>
              <a:ext uri="{FF2B5EF4-FFF2-40B4-BE49-F238E27FC236}">
                <a16:creationId xmlns:a16="http://schemas.microsoft.com/office/drawing/2014/main" id="{E7DDC841-7EFC-16E8-32D2-396B2CC3703D}"/>
              </a:ext>
            </a:extLst>
          </p:cNvPr>
          <p:cNvSpPr/>
          <p:nvPr/>
        </p:nvSpPr>
        <p:spPr>
          <a:xfrm>
            <a:off x="633100" y="4060288"/>
            <a:ext cx="2863519" cy="2350984"/>
          </a:xfrm>
          <a:prstGeom prst="rect">
            <a:avLst/>
          </a:prstGeom>
          <a:solidFill>
            <a:srgbClr val="445853">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FFFFFF"/>
                </a:solidFill>
                <a:latin typeface="Century Gothic"/>
              </a:rPr>
              <a:t>Analyze data trends and validate results using error analysis</a:t>
            </a:r>
            <a:endParaRPr lang="en-US" b="1">
              <a:solidFill>
                <a:srgbClr val="FFFFFF"/>
              </a:solidFill>
              <a:ea typeface="+mn-lt"/>
              <a:cs typeface="+mn-lt"/>
            </a:endParaRPr>
          </a:p>
        </p:txBody>
      </p:sp>
    </p:spTree>
    <p:extLst>
      <p:ext uri="{BB962C8B-B14F-4D97-AF65-F5344CB8AC3E}">
        <p14:creationId xmlns:p14="http://schemas.microsoft.com/office/powerpoint/2010/main" val="367329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1" descr="Chart, bar chart&#10;&#10;Description automatically generated">
            <a:extLst>
              <a:ext uri="{FF2B5EF4-FFF2-40B4-BE49-F238E27FC236}">
                <a16:creationId xmlns:a16="http://schemas.microsoft.com/office/drawing/2014/main" id="{45971DC9-1557-69F8-0993-EFF1BBCF9FEC}"/>
              </a:ext>
            </a:extLst>
          </p:cNvPr>
          <p:cNvPicPr>
            <a:picLocks noChangeAspect="1"/>
          </p:cNvPicPr>
          <p:nvPr/>
        </p:nvPicPr>
        <p:blipFill>
          <a:blip r:embed="rId3"/>
          <a:stretch>
            <a:fillRect/>
          </a:stretch>
        </p:blipFill>
        <p:spPr>
          <a:xfrm>
            <a:off x="4714504" y="4058541"/>
            <a:ext cx="2852057" cy="2352996"/>
          </a:xfrm>
          <a:prstGeom prst="rect">
            <a:avLst/>
          </a:prstGeom>
        </p:spPr>
      </p:pic>
      <p:pic>
        <p:nvPicPr>
          <p:cNvPr id="8" name="Picture 7">
            <a:extLst>
              <a:ext uri="{FF2B5EF4-FFF2-40B4-BE49-F238E27FC236}">
                <a16:creationId xmlns:a16="http://schemas.microsoft.com/office/drawing/2014/main" id="{AA3781EF-0E0C-F7FE-7857-87CA78480551}"/>
              </a:ext>
            </a:extLst>
          </p:cNvPr>
          <p:cNvPicPr>
            <a:picLocks noChangeAspect="1"/>
          </p:cNvPicPr>
          <p:nvPr/>
        </p:nvPicPr>
        <p:blipFill>
          <a:blip r:embed="rId4"/>
          <a:stretch>
            <a:fillRect/>
          </a:stretch>
        </p:blipFill>
        <p:spPr>
          <a:xfrm>
            <a:off x="8819744" y="1099682"/>
            <a:ext cx="2854819" cy="2290660"/>
          </a:xfrm>
          <a:prstGeom prst="rect">
            <a:avLst/>
          </a:prstGeom>
        </p:spPr>
      </p:pic>
      <p:sp>
        <p:nvSpPr>
          <p:cNvPr id="19" name="Title 1">
            <a:extLst>
              <a:ext uri="{FF2B5EF4-FFF2-40B4-BE49-F238E27FC236}">
                <a16:creationId xmlns:a16="http://schemas.microsoft.com/office/drawing/2014/main" id="{72A4A180-03F6-4B2B-B2D4-81C364C63F56}"/>
              </a:ext>
            </a:extLst>
          </p:cNvPr>
          <p:cNvSpPr txBox="1">
            <a:spLocks/>
          </p:cNvSpPr>
          <p:nvPr/>
        </p:nvSpPr>
        <p:spPr>
          <a:xfrm>
            <a:off x="1056243" y="263951"/>
            <a:ext cx="10069857" cy="6146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629460"/>
                </a:solidFill>
                <a:latin typeface="Century Gothic"/>
                <a:ea typeface="+mj-lt"/>
                <a:cs typeface="+mj-lt"/>
              </a:rPr>
              <a:t>Methodology: Land Use Classification</a:t>
            </a:r>
            <a:endParaRPr lang="en-US">
              <a:solidFill>
                <a:srgbClr val="629460"/>
              </a:solidFill>
            </a:endParaRPr>
          </a:p>
        </p:txBody>
      </p:sp>
      <p:sp>
        <p:nvSpPr>
          <p:cNvPr id="4" name="Arrow: Right 3">
            <a:extLst>
              <a:ext uri="{FF2B5EF4-FFF2-40B4-BE49-F238E27FC236}">
                <a16:creationId xmlns:a16="http://schemas.microsoft.com/office/drawing/2014/main" id="{89D80F2E-68D5-DEEA-3C77-B138BBE86B60}"/>
              </a:ext>
            </a:extLst>
          </p:cNvPr>
          <p:cNvSpPr/>
          <p:nvPr/>
        </p:nvSpPr>
        <p:spPr>
          <a:xfrm rot="10800000">
            <a:off x="3762799" y="4994528"/>
            <a:ext cx="646092"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FC4A062A-877F-2F72-3FB9-28E69041D543}"/>
              </a:ext>
            </a:extLst>
          </p:cNvPr>
          <p:cNvSpPr/>
          <p:nvPr/>
        </p:nvSpPr>
        <p:spPr>
          <a:xfrm rot="10800000">
            <a:off x="7703622" y="4959534"/>
            <a:ext cx="646092"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832827A7-7ED3-6035-6243-F15259C9E886}"/>
              </a:ext>
            </a:extLst>
          </p:cNvPr>
          <p:cNvSpPr/>
          <p:nvPr/>
        </p:nvSpPr>
        <p:spPr>
          <a:xfrm rot="5400000">
            <a:off x="10044851" y="3573158"/>
            <a:ext cx="378898"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D3820794-DD9A-E0DF-062F-5745EE09805E}"/>
              </a:ext>
            </a:extLst>
          </p:cNvPr>
          <p:cNvSpPr/>
          <p:nvPr/>
        </p:nvSpPr>
        <p:spPr>
          <a:xfrm>
            <a:off x="7797818" y="2244486"/>
            <a:ext cx="646092"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Arrow: Right 24">
            <a:extLst>
              <a:ext uri="{FF2B5EF4-FFF2-40B4-BE49-F238E27FC236}">
                <a16:creationId xmlns:a16="http://schemas.microsoft.com/office/drawing/2014/main" id="{62F4C766-D2CC-C53D-E750-B8BCAC0D537E}"/>
              </a:ext>
            </a:extLst>
          </p:cNvPr>
          <p:cNvSpPr/>
          <p:nvPr/>
        </p:nvSpPr>
        <p:spPr>
          <a:xfrm>
            <a:off x="3710700" y="2261268"/>
            <a:ext cx="646092"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a:extLst>
              <a:ext uri="{FF2B5EF4-FFF2-40B4-BE49-F238E27FC236}">
                <a16:creationId xmlns:a16="http://schemas.microsoft.com/office/drawing/2014/main" id="{4209D590-86C9-22A1-834C-6A97B260A812}"/>
              </a:ext>
            </a:extLst>
          </p:cNvPr>
          <p:cNvPicPr>
            <a:picLocks noChangeAspect="1"/>
          </p:cNvPicPr>
          <p:nvPr/>
        </p:nvPicPr>
        <p:blipFill rotWithShape="1">
          <a:blip r:embed="rId5"/>
          <a:srcRect l="1804" t="3666" r="3308" b="1509"/>
          <a:stretch/>
        </p:blipFill>
        <p:spPr>
          <a:xfrm>
            <a:off x="633998" y="1096405"/>
            <a:ext cx="2788272" cy="2312645"/>
          </a:xfrm>
          <a:prstGeom prst="rect">
            <a:avLst/>
          </a:prstGeom>
        </p:spPr>
      </p:pic>
      <p:pic>
        <p:nvPicPr>
          <p:cNvPr id="16" name="Picture 15">
            <a:extLst>
              <a:ext uri="{FF2B5EF4-FFF2-40B4-BE49-F238E27FC236}">
                <a16:creationId xmlns:a16="http://schemas.microsoft.com/office/drawing/2014/main" id="{D94C0636-7BEB-5F08-EE19-64D9FD61882A}"/>
              </a:ext>
            </a:extLst>
          </p:cNvPr>
          <p:cNvPicPr>
            <a:picLocks noChangeAspect="1"/>
          </p:cNvPicPr>
          <p:nvPr/>
        </p:nvPicPr>
        <p:blipFill rotWithShape="1">
          <a:blip r:embed="rId6"/>
          <a:srcRect l="1988" t="3423" r="3579" b="1877"/>
          <a:stretch/>
        </p:blipFill>
        <p:spPr>
          <a:xfrm>
            <a:off x="4706348" y="1099941"/>
            <a:ext cx="2793594" cy="2299508"/>
          </a:xfrm>
          <a:prstGeom prst="rect">
            <a:avLst/>
          </a:prstGeom>
          <a:ln>
            <a:noFill/>
          </a:ln>
        </p:spPr>
      </p:pic>
      <p:pic>
        <p:nvPicPr>
          <p:cNvPr id="17" name="Picture 16">
            <a:extLst>
              <a:ext uri="{FF2B5EF4-FFF2-40B4-BE49-F238E27FC236}">
                <a16:creationId xmlns:a16="http://schemas.microsoft.com/office/drawing/2014/main" id="{24207CB0-5BFA-9129-3BFF-2009B7025369}"/>
              </a:ext>
            </a:extLst>
          </p:cNvPr>
          <p:cNvPicPr>
            <a:picLocks noChangeAspect="1"/>
          </p:cNvPicPr>
          <p:nvPr/>
        </p:nvPicPr>
        <p:blipFill rotWithShape="1">
          <a:blip r:embed="rId7"/>
          <a:srcRect l="2730" t="3354" r="3758" b="2096"/>
          <a:stretch/>
        </p:blipFill>
        <p:spPr>
          <a:xfrm>
            <a:off x="8805443" y="4060511"/>
            <a:ext cx="2863147" cy="2354985"/>
          </a:xfrm>
          <a:prstGeom prst="rect">
            <a:avLst/>
          </a:prstGeom>
        </p:spPr>
      </p:pic>
      <p:sp>
        <p:nvSpPr>
          <p:cNvPr id="27" name="Rectangle 26">
            <a:extLst>
              <a:ext uri="{FF2B5EF4-FFF2-40B4-BE49-F238E27FC236}">
                <a16:creationId xmlns:a16="http://schemas.microsoft.com/office/drawing/2014/main" id="{24CC3773-7BA9-01FD-49AC-D47F78F38007}"/>
              </a:ext>
            </a:extLst>
          </p:cNvPr>
          <p:cNvSpPr/>
          <p:nvPr/>
        </p:nvSpPr>
        <p:spPr>
          <a:xfrm>
            <a:off x="629803" y="1098053"/>
            <a:ext cx="2794247" cy="2281712"/>
          </a:xfrm>
          <a:prstGeom prst="rect">
            <a:avLst/>
          </a:prstGeom>
          <a:solidFill>
            <a:srgbClr val="629460">
              <a:alpha val="3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Obtain imagery of the region</a:t>
            </a:r>
            <a:endParaRPr lang="en-US">
              <a:solidFill>
                <a:schemeClr val="bg1"/>
              </a:solidFill>
            </a:endParaRPr>
          </a:p>
        </p:txBody>
      </p:sp>
      <p:sp>
        <p:nvSpPr>
          <p:cNvPr id="28" name="Rectangle 27">
            <a:extLst>
              <a:ext uri="{FF2B5EF4-FFF2-40B4-BE49-F238E27FC236}">
                <a16:creationId xmlns:a16="http://schemas.microsoft.com/office/drawing/2014/main" id="{9A87CBD1-2941-79D9-D9C6-072DF18F5EEF}"/>
              </a:ext>
            </a:extLst>
          </p:cNvPr>
          <p:cNvSpPr/>
          <p:nvPr/>
        </p:nvSpPr>
        <p:spPr>
          <a:xfrm>
            <a:off x="8817179" y="4060288"/>
            <a:ext cx="2863519" cy="2350984"/>
          </a:xfrm>
          <a:prstGeom prst="rect">
            <a:avLst/>
          </a:prstGeom>
          <a:solidFill>
            <a:srgbClr val="62946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Apply the classifier to produce a land use map</a:t>
            </a:r>
            <a:endParaRPr lang="en-US">
              <a:solidFill>
                <a:schemeClr val="bg1"/>
              </a:solidFill>
              <a:ea typeface="+mn-lt"/>
              <a:cs typeface="+mn-lt"/>
            </a:endParaRPr>
          </a:p>
        </p:txBody>
      </p:sp>
      <p:pic>
        <p:nvPicPr>
          <p:cNvPr id="29" name="Picture 29" descr="Chart, line chart&#10;&#10;Description automatically generated">
            <a:extLst>
              <a:ext uri="{FF2B5EF4-FFF2-40B4-BE49-F238E27FC236}">
                <a16:creationId xmlns:a16="http://schemas.microsoft.com/office/drawing/2014/main" id="{DB0F35C1-9F19-5E68-7DCD-B62550512DE7}"/>
              </a:ext>
            </a:extLst>
          </p:cNvPr>
          <p:cNvPicPr>
            <a:picLocks noChangeAspect="1"/>
          </p:cNvPicPr>
          <p:nvPr/>
        </p:nvPicPr>
        <p:blipFill>
          <a:blip r:embed="rId8"/>
          <a:stretch>
            <a:fillRect/>
          </a:stretch>
        </p:blipFill>
        <p:spPr>
          <a:xfrm>
            <a:off x="637308" y="4062131"/>
            <a:ext cx="2852056" cy="2345813"/>
          </a:xfrm>
          <a:prstGeom prst="rect">
            <a:avLst/>
          </a:prstGeom>
        </p:spPr>
      </p:pic>
      <p:sp>
        <p:nvSpPr>
          <p:cNvPr id="3" name="Rectangle 2">
            <a:extLst>
              <a:ext uri="{FF2B5EF4-FFF2-40B4-BE49-F238E27FC236}">
                <a16:creationId xmlns:a16="http://schemas.microsoft.com/office/drawing/2014/main" id="{95B3997A-74F6-8DDE-AE66-CCDA6366F936}"/>
              </a:ext>
            </a:extLst>
          </p:cNvPr>
          <p:cNvSpPr/>
          <p:nvPr/>
        </p:nvSpPr>
        <p:spPr>
          <a:xfrm>
            <a:off x="4710513" y="1870078"/>
            <a:ext cx="2784221" cy="797818"/>
          </a:xfrm>
          <a:prstGeom prst="rect">
            <a:avLst/>
          </a:prstGeom>
          <a:solidFill>
            <a:srgbClr val="629460">
              <a:alpha val="75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Create cloud-free composites</a:t>
            </a:r>
            <a:endParaRPr lang="en-US"/>
          </a:p>
        </p:txBody>
      </p:sp>
      <p:sp>
        <p:nvSpPr>
          <p:cNvPr id="30" name="Rectangle 29">
            <a:extLst>
              <a:ext uri="{FF2B5EF4-FFF2-40B4-BE49-F238E27FC236}">
                <a16:creationId xmlns:a16="http://schemas.microsoft.com/office/drawing/2014/main" id="{3819447E-1CFF-B6F7-069F-AA55A13D0B46}"/>
              </a:ext>
            </a:extLst>
          </p:cNvPr>
          <p:cNvSpPr/>
          <p:nvPr/>
        </p:nvSpPr>
        <p:spPr>
          <a:xfrm>
            <a:off x="4710295" y="4060288"/>
            <a:ext cx="2863519" cy="2350984"/>
          </a:xfrm>
          <a:prstGeom prst="rect">
            <a:avLst/>
          </a:prstGeom>
          <a:solidFill>
            <a:srgbClr val="45595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Produce a time series of land use and NDVI changes </a:t>
            </a:r>
            <a:endParaRPr lang="en-US">
              <a:solidFill>
                <a:schemeClr val="bg1"/>
              </a:solidFill>
              <a:ea typeface="+mn-lt"/>
              <a:cs typeface="+mn-lt"/>
            </a:endParaRPr>
          </a:p>
        </p:txBody>
      </p:sp>
      <p:sp>
        <p:nvSpPr>
          <p:cNvPr id="32" name="Rectangle 31">
            <a:extLst>
              <a:ext uri="{FF2B5EF4-FFF2-40B4-BE49-F238E27FC236}">
                <a16:creationId xmlns:a16="http://schemas.microsoft.com/office/drawing/2014/main" id="{E7DDC841-7EFC-16E8-32D2-396B2CC3703D}"/>
              </a:ext>
            </a:extLst>
          </p:cNvPr>
          <p:cNvSpPr/>
          <p:nvPr/>
        </p:nvSpPr>
        <p:spPr>
          <a:xfrm>
            <a:off x="633100" y="4060288"/>
            <a:ext cx="2863519" cy="2350984"/>
          </a:xfrm>
          <a:prstGeom prst="rect">
            <a:avLst/>
          </a:prstGeom>
          <a:solidFill>
            <a:srgbClr val="445853">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FFFFFF"/>
                </a:solidFill>
                <a:latin typeface="Century Gothic"/>
              </a:rPr>
              <a:t>Analyze data trends and validate results using error analysis</a:t>
            </a:r>
            <a:endParaRPr lang="en-US">
              <a:solidFill>
                <a:srgbClr val="FFFFFF"/>
              </a:solidFill>
              <a:ea typeface="+mn-lt"/>
              <a:cs typeface="+mn-lt"/>
            </a:endParaRPr>
          </a:p>
        </p:txBody>
      </p:sp>
      <p:sp>
        <p:nvSpPr>
          <p:cNvPr id="23" name="Rectangle 22">
            <a:extLst>
              <a:ext uri="{FF2B5EF4-FFF2-40B4-BE49-F238E27FC236}">
                <a16:creationId xmlns:a16="http://schemas.microsoft.com/office/drawing/2014/main" id="{7C07AF7C-1AFD-2233-B030-84824F51D1C5}"/>
              </a:ext>
            </a:extLst>
          </p:cNvPr>
          <p:cNvSpPr/>
          <p:nvPr/>
        </p:nvSpPr>
        <p:spPr>
          <a:xfrm>
            <a:off x="4706999" y="1106301"/>
            <a:ext cx="2794247" cy="2311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bg1"/>
              </a:solidFill>
              <a:latin typeface="Century Gothic"/>
              <a:ea typeface="+mn-lt"/>
              <a:cs typeface="+mn-lt"/>
            </a:endParaRPr>
          </a:p>
        </p:txBody>
      </p:sp>
      <p:sp>
        <p:nvSpPr>
          <p:cNvPr id="5" name="Rectangle 4">
            <a:extLst>
              <a:ext uri="{FF2B5EF4-FFF2-40B4-BE49-F238E27FC236}">
                <a16:creationId xmlns:a16="http://schemas.microsoft.com/office/drawing/2014/main" id="{AD40F926-C1E9-CE73-A27A-DA72066741F0}"/>
              </a:ext>
            </a:extLst>
          </p:cNvPr>
          <p:cNvSpPr/>
          <p:nvPr/>
        </p:nvSpPr>
        <p:spPr>
          <a:xfrm>
            <a:off x="8817180" y="1101353"/>
            <a:ext cx="2856464" cy="2300038"/>
          </a:xfrm>
          <a:prstGeom prst="rect">
            <a:avLst/>
          </a:prstGeom>
          <a:solidFill>
            <a:srgbClr val="62946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Create training points and train a supervised </a:t>
            </a:r>
            <a:endParaRPr lang="en-US" b="1">
              <a:solidFill>
                <a:schemeClr val="bg1"/>
              </a:solidFill>
              <a:ea typeface="+mn-lt"/>
              <a:cs typeface="+mn-lt"/>
            </a:endParaRPr>
          </a:p>
          <a:p>
            <a:pPr algn="ctr"/>
            <a:r>
              <a:rPr lang="en-US" b="1">
                <a:solidFill>
                  <a:schemeClr val="bg1"/>
                </a:solidFill>
                <a:latin typeface="Century Gothic"/>
              </a:rPr>
              <a:t>classifier</a:t>
            </a:r>
            <a:endParaRPr lang="en-US" b="1">
              <a:solidFill>
                <a:schemeClr val="bg1"/>
              </a:solidFill>
            </a:endParaRPr>
          </a:p>
        </p:txBody>
      </p:sp>
    </p:spTree>
    <p:extLst>
      <p:ext uri="{BB962C8B-B14F-4D97-AF65-F5344CB8AC3E}">
        <p14:creationId xmlns:p14="http://schemas.microsoft.com/office/powerpoint/2010/main" val="2033661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1" descr="Chart, bar chart&#10;&#10;Description automatically generated">
            <a:extLst>
              <a:ext uri="{FF2B5EF4-FFF2-40B4-BE49-F238E27FC236}">
                <a16:creationId xmlns:a16="http://schemas.microsoft.com/office/drawing/2014/main" id="{45971DC9-1557-69F8-0993-EFF1BBCF9FEC}"/>
              </a:ext>
            </a:extLst>
          </p:cNvPr>
          <p:cNvPicPr>
            <a:picLocks noChangeAspect="1"/>
          </p:cNvPicPr>
          <p:nvPr/>
        </p:nvPicPr>
        <p:blipFill>
          <a:blip r:embed="rId3"/>
          <a:stretch>
            <a:fillRect/>
          </a:stretch>
        </p:blipFill>
        <p:spPr>
          <a:xfrm>
            <a:off x="4714504" y="4058541"/>
            <a:ext cx="2852057" cy="2352996"/>
          </a:xfrm>
          <a:prstGeom prst="rect">
            <a:avLst/>
          </a:prstGeom>
        </p:spPr>
      </p:pic>
      <p:pic>
        <p:nvPicPr>
          <p:cNvPr id="8" name="Picture 7">
            <a:extLst>
              <a:ext uri="{FF2B5EF4-FFF2-40B4-BE49-F238E27FC236}">
                <a16:creationId xmlns:a16="http://schemas.microsoft.com/office/drawing/2014/main" id="{AA3781EF-0E0C-F7FE-7857-87CA78480551}"/>
              </a:ext>
            </a:extLst>
          </p:cNvPr>
          <p:cNvPicPr>
            <a:picLocks noChangeAspect="1"/>
          </p:cNvPicPr>
          <p:nvPr/>
        </p:nvPicPr>
        <p:blipFill>
          <a:blip r:embed="rId4"/>
          <a:stretch>
            <a:fillRect/>
          </a:stretch>
        </p:blipFill>
        <p:spPr>
          <a:xfrm>
            <a:off x="8819744" y="1099682"/>
            <a:ext cx="2854819" cy="2290660"/>
          </a:xfrm>
          <a:prstGeom prst="rect">
            <a:avLst/>
          </a:prstGeom>
        </p:spPr>
      </p:pic>
      <p:sp>
        <p:nvSpPr>
          <p:cNvPr id="19" name="Title 1">
            <a:extLst>
              <a:ext uri="{FF2B5EF4-FFF2-40B4-BE49-F238E27FC236}">
                <a16:creationId xmlns:a16="http://schemas.microsoft.com/office/drawing/2014/main" id="{72A4A180-03F6-4B2B-B2D4-81C364C63F56}"/>
              </a:ext>
            </a:extLst>
          </p:cNvPr>
          <p:cNvSpPr txBox="1">
            <a:spLocks/>
          </p:cNvSpPr>
          <p:nvPr/>
        </p:nvSpPr>
        <p:spPr>
          <a:xfrm>
            <a:off x="1056243" y="263951"/>
            <a:ext cx="10069857" cy="614646"/>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629460"/>
                </a:solidFill>
                <a:latin typeface="Century Gothic"/>
                <a:ea typeface="+mj-lt"/>
                <a:cs typeface="+mj-lt"/>
              </a:rPr>
              <a:t>Methodology: Land Use Classification</a:t>
            </a:r>
            <a:endParaRPr lang="en-US">
              <a:solidFill>
                <a:srgbClr val="629460"/>
              </a:solidFill>
            </a:endParaRPr>
          </a:p>
        </p:txBody>
      </p:sp>
      <p:sp>
        <p:nvSpPr>
          <p:cNvPr id="4" name="Arrow: Right 3">
            <a:extLst>
              <a:ext uri="{FF2B5EF4-FFF2-40B4-BE49-F238E27FC236}">
                <a16:creationId xmlns:a16="http://schemas.microsoft.com/office/drawing/2014/main" id="{89D80F2E-68D5-DEEA-3C77-B138BBE86B60}"/>
              </a:ext>
            </a:extLst>
          </p:cNvPr>
          <p:cNvSpPr/>
          <p:nvPr/>
        </p:nvSpPr>
        <p:spPr>
          <a:xfrm rot="10800000">
            <a:off x="3762799" y="4994528"/>
            <a:ext cx="646092"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FC4A062A-877F-2F72-3FB9-28E69041D543}"/>
              </a:ext>
            </a:extLst>
          </p:cNvPr>
          <p:cNvSpPr/>
          <p:nvPr/>
        </p:nvSpPr>
        <p:spPr>
          <a:xfrm rot="10800000">
            <a:off x="7703622" y="4959534"/>
            <a:ext cx="646092"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832827A7-7ED3-6035-6243-F15259C9E886}"/>
              </a:ext>
            </a:extLst>
          </p:cNvPr>
          <p:cNvSpPr/>
          <p:nvPr/>
        </p:nvSpPr>
        <p:spPr>
          <a:xfrm rot="5400000">
            <a:off x="10044851" y="3573158"/>
            <a:ext cx="378898"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D3820794-DD9A-E0DF-062F-5745EE09805E}"/>
              </a:ext>
            </a:extLst>
          </p:cNvPr>
          <p:cNvSpPr/>
          <p:nvPr/>
        </p:nvSpPr>
        <p:spPr>
          <a:xfrm>
            <a:off x="7797818" y="2244486"/>
            <a:ext cx="646092"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Arrow: Right 24">
            <a:extLst>
              <a:ext uri="{FF2B5EF4-FFF2-40B4-BE49-F238E27FC236}">
                <a16:creationId xmlns:a16="http://schemas.microsoft.com/office/drawing/2014/main" id="{62F4C766-D2CC-C53D-E750-B8BCAC0D537E}"/>
              </a:ext>
            </a:extLst>
          </p:cNvPr>
          <p:cNvSpPr/>
          <p:nvPr/>
        </p:nvSpPr>
        <p:spPr>
          <a:xfrm>
            <a:off x="3710700" y="2261268"/>
            <a:ext cx="646092" cy="361208"/>
          </a:xfrm>
          <a:prstGeom prst="rightArrow">
            <a:avLst/>
          </a:prstGeom>
          <a:solidFill>
            <a:srgbClr val="629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a:extLst>
              <a:ext uri="{FF2B5EF4-FFF2-40B4-BE49-F238E27FC236}">
                <a16:creationId xmlns:a16="http://schemas.microsoft.com/office/drawing/2014/main" id="{4209D590-86C9-22A1-834C-6A97B260A812}"/>
              </a:ext>
            </a:extLst>
          </p:cNvPr>
          <p:cNvPicPr>
            <a:picLocks noChangeAspect="1"/>
          </p:cNvPicPr>
          <p:nvPr/>
        </p:nvPicPr>
        <p:blipFill rotWithShape="1">
          <a:blip r:embed="rId5"/>
          <a:srcRect l="1804" t="3666" r="3308" b="1509"/>
          <a:stretch/>
        </p:blipFill>
        <p:spPr>
          <a:xfrm>
            <a:off x="633998" y="1096405"/>
            <a:ext cx="2788272" cy="2312645"/>
          </a:xfrm>
          <a:prstGeom prst="rect">
            <a:avLst/>
          </a:prstGeom>
        </p:spPr>
      </p:pic>
      <p:pic>
        <p:nvPicPr>
          <p:cNvPr id="16" name="Picture 15">
            <a:extLst>
              <a:ext uri="{FF2B5EF4-FFF2-40B4-BE49-F238E27FC236}">
                <a16:creationId xmlns:a16="http://schemas.microsoft.com/office/drawing/2014/main" id="{D94C0636-7BEB-5F08-EE19-64D9FD61882A}"/>
              </a:ext>
            </a:extLst>
          </p:cNvPr>
          <p:cNvPicPr>
            <a:picLocks noChangeAspect="1"/>
          </p:cNvPicPr>
          <p:nvPr/>
        </p:nvPicPr>
        <p:blipFill rotWithShape="1">
          <a:blip r:embed="rId6"/>
          <a:srcRect l="1988" t="3423" r="3579" b="1877"/>
          <a:stretch/>
        </p:blipFill>
        <p:spPr>
          <a:xfrm>
            <a:off x="4706348" y="1099941"/>
            <a:ext cx="2793594" cy="2299508"/>
          </a:xfrm>
          <a:prstGeom prst="rect">
            <a:avLst/>
          </a:prstGeom>
          <a:ln>
            <a:noFill/>
          </a:ln>
        </p:spPr>
      </p:pic>
      <p:pic>
        <p:nvPicPr>
          <p:cNvPr id="17" name="Picture 16">
            <a:extLst>
              <a:ext uri="{FF2B5EF4-FFF2-40B4-BE49-F238E27FC236}">
                <a16:creationId xmlns:a16="http://schemas.microsoft.com/office/drawing/2014/main" id="{24207CB0-5BFA-9129-3BFF-2009B7025369}"/>
              </a:ext>
            </a:extLst>
          </p:cNvPr>
          <p:cNvPicPr>
            <a:picLocks noChangeAspect="1"/>
          </p:cNvPicPr>
          <p:nvPr/>
        </p:nvPicPr>
        <p:blipFill rotWithShape="1">
          <a:blip r:embed="rId7"/>
          <a:srcRect l="2730" t="3354" r="3758" b="2096"/>
          <a:stretch/>
        </p:blipFill>
        <p:spPr>
          <a:xfrm>
            <a:off x="8805443" y="4060511"/>
            <a:ext cx="2863147" cy="2354985"/>
          </a:xfrm>
          <a:prstGeom prst="rect">
            <a:avLst/>
          </a:prstGeom>
        </p:spPr>
      </p:pic>
      <p:sp>
        <p:nvSpPr>
          <p:cNvPr id="23" name="Rectangle 22">
            <a:extLst>
              <a:ext uri="{FF2B5EF4-FFF2-40B4-BE49-F238E27FC236}">
                <a16:creationId xmlns:a16="http://schemas.microsoft.com/office/drawing/2014/main" id="{7C07AF7C-1AFD-2233-B030-84824F51D1C5}"/>
              </a:ext>
            </a:extLst>
          </p:cNvPr>
          <p:cNvSpPr/>
          <p:nvPr/>
        </p:nvSpPr>
        <p:spPr>
          <a:xfrm>
            <a:off x="4706999" y="1099246"/>
            <a:ext cx="2794247" cy="2302488"/>
          </a:xfrm>
          <a:prstGeom prst="rect">
            <a:avLst/>
          </a:prstGeom>
          <a:solidFill>
            <a:srgbClr val="62946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Century Gothic"/>
              </a:rPr>
              <a:t>Create cloud-free composites</a:t>
            </a:r>
            <a:endParaRPr lang="en-US">
              <a:solidFill>
                <a:schemeClr val="bg1"/>
              </a:solidFill>
              <a:ea typeface="+mn-lt"/>
              <a:cs typeface="+mn-lt"/>
            </a:endParaRPr>
          </a:p>
        </p:txBody>
      </p:sp>
      <p:sp>
        <p:nvSpPr>
          <p:cNvPr id="27" name="Rectangle 26">
            <a:extLst>
              <a:ext uri="{FF2B5EF4-FFF2-40B4-BE49-F238E27FC236}">
                <a16:creationId xmlns:a16="http://schemas.microsoft.com/office/drawing/2014/main" id="{24CC3773-7BA9-01FD-49AC-D47F78F38007}"/>
              </a:ext>
            </a:extLst>
          </p:cNvPr>
          <p:cNvSpPr/>
          <p:nvPr/>
        </p:nvSpPr>
        <p:spPr>
          <a:xfrm>
            <a:off x="629803" y="1098053"/>
            <a:ext cx="2794247" cy="2281712"/>
          </a:xfrm>
          <a:prstGeom prst="rect">
            <a:avLst/>
          </a:prstGeom>
          <a:solidFill>
            <a:srgbClr val="629460">
              <a:alpha val="3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Obtain imagery of the region</a:t>
            </a:r>
            <a:endParaRPr lang="en-US">
              <a:solidFill>
                <a:schemeClr val="bg1"/>
              </a:solidFill>
            </a:endParaRPr>
          </a:p>
        </p:txBody>
      </p:sp>
      <p:sp>
        <p:nvSpPr>
          <p:cNvPr id="28" name="Rectangle 27">
            <a:extLst>
              <a:ext uri="{FF2B5EF4-FFF2-40B4-BE49-F238E27FC236}">
                <a16:creationId xmlns:a16="http://schemas.microsoft.com/office/drawing/2014/main" id="{9A87CBD1-2941-79D9-D9C6-072DF18F5EEF}"/>
              </a:ext>
            </a:extLst>
          </p:cNvPr>
          <p:cNvSpPr/>
          <p:nvPr/>
        </p:nvSpPr>
        <p:spPr>
          <a:xfrm>
            <a:off x="8817179" y="4060288"/>
            <a:ext cx="2863519" cy="2350984"/>
          </a:xfrm>
          <a:prstGeom prst="rect">
            <a:avLst/>
          </a:prstGeom>
          <a:solidFill>
            <a:srgbClr val="62946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Apply the classifier to produce a land use map</a:t>
            </a:r>
            <a:endParaRPr lang="en-US">
              <a:solidFill>
                <a:schemeClr val="bg1"/>
              </a:solidFill>
              <a:ea typeface="+mn-lt"/>
              <a:cs typeface="+mn-lt"/>
            </a:endParaRPr>
          </a:p>
        </p:txBody>
      </p:sp>
      <p:pic>
        <p:nvPicPr>
          <p:cNvPr id="29" name="Picture 29" descr="Chart, line chart&#10;&#10;Description automatically generated">
            <a:extLst>
              <a:ext uri="{FF2B5EF4-FFF2-40B4-BE49-F238E27FC236}">
                <a16:creationId xmlns:a16="http://schemas.microsoft.com/office/drawing/2014/main" id="{DB0F35C1-9F19-5E68-7DCD-B62550512DE7}"/>
              </a:ext>
            </a:extLst>
          </p:cNvPr>
          <p:cNvPicPr>
            <a:picLocks noChangeAspect="1"/>
          </p:cNvPicPr>
          <p:nvPr/>
        </p:nvPicPr>
        <p:blipFill>
          <a:blip r:embed="rId8"/>
          <a:stretch>
            <a:fillRect/>
          </a:stretch>
        </p:blipFill>
        <p:spPr>
          <a:xfrm>
            <a:off x="637308" y="4062131"/>
            <a:ext cx="2852056" cy="2345813"/>
          </a:xfrm>
          <a:prstGeom prst="rect">
            <a:avLst/>
          </a:prstGeom>
        </p:spPr>
      </p:pic>
      <p:sp>
        <p:nvSpPr>
          <p:cNvPr id="32" name="Rectangle 31">
            <a:extLst>
              <a:ext uri="{FF2B5EF4-FFF2-40B4-BE49-F238E27FC236}">
                <a16:creationId xmlns:a16="http://schemas.microsoft.com/office/drawing/2014/main" id="{E7DDC841-7EFC-16E8-32D2-396B2CC3703D}"/>
              </a:ext>
            </a:extLst>
          </p:cNvPr>
          <p:cNvSpPr/>
          <p:nvPr/>
        </p:nvSpPr>
        <p:spPr>
          <a:xfrm>
            <a:off x="633100" y="4060288"/>
            <a:ext cx="2863519" cy="2350984"/>
          </a:xfrm>
          <a:prstGeom prst="rect">
            <a:avLst/>
          </a:prstGeom>
          <a:solidFill>
            <a:srgbClr val="445853">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FFFFFF"/>
                </a:solidFill>
                <a:latin typeface="Century Gothic"/>
              </a:rPr>
              <a:t>Analyze data trends and validate results using error analysis</a:t>
            </a:r>
            <a:endParaRPr lang="en-US">
              <a:solidFill>
                <a:srgbClr val="FFFFFF"/>
              </a:solidFill>
              <a:ea typeface="+mn-lt"/>
              <a:cs typeface="+mn-lt"/>
            </a:endParaRPr>
          </a:p>
        </p:txBody>
      </p:sp>
      <p:sp>
        <p:nvSpPr>
          <p:cNvPr id="7" name="Rectangle 6">
            <a:extLst>
              <a:ext uri="{FF2B5EF4-FFF2-40B4-BE49-F238E27FC236}">
                <a16:creationId xmlns:a16="http://schemas.microsoft.com/office/drawing/2014/main" id="{1FFB41F5-C8CB-2F70-DAE4-5CCC7C461DD9}"/>
              </a:ext>
            </a:extLst>
          </p:cNvPr>
          <p:cNvSpPr/>
          <p:nvPr/>
        </p:nvSpPr>
        <p:spPr>
          <a:xfrm>
            <a:off x="8810482" y="1647312"/>
            <a:ext cx="2863519" cy="1199992"/>
          </a:xfrm>
          <a:prstGeom prst="rect">
            <a:avLst/>
          </a:prstGeom>
          <a:solidFill>
            <a:srgbClr val="6294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Create training points and train a supervised </a:t>
            </a:r>
            <a:endParaRPr lang="en-US" b="1">
              <a:solidFill>
                <a:schemeClr val="bg1"/>
              </a:solidFill>
              <a:ea typeface="+mn-lt"/>
              <a:cs typeface="+mn-lt"/>
            </a:endParaRPr>
          </a:p>
          <a:p>
            <a:pPr algn="ctr"/>
            <a:r>
              <a:rPr lang="en-US" b="1">
                <a:solidFill>
                  <a:schemeClr val="bg1"/>
                </a:solidFill>
                <a:latin typeface="Century Gothic"/>
              </a:rPr>
              <a:t>classifier</a:t>
            </a:r>
            <a:endParaRPr lang="en-US" b="1">
              <a:solidFill>
                <a:schemeClr val="bg1"/>
              </a:solidFill>
            </a:endParaRPr>
          </a:p>
        </p:txBody>
      </p:sp>
      <p:sp>
        <p:nvSpPr>
          <p:cNvPr id="5" name="Rectangle 4">
            <a:extLst>
              <a:ext uri="{FF2B5EF4-FFF2-40B4-BE49-F238E27FC236}">
                <a16:creationId xmlns:a16="http://schemas.microsoft.com/office/drawing/2014/main" id="{7F21852E-63CE-BA1C-8D5B-4A5445E351E8}"/>
              </a:ext>
            </a:extLst>
          </p:cNvPr>
          <p:cNvSpPr/>
          <p:nvPr/>
        </p:nvSpPr>
        <p:spPr>
          <a:xfrm>
            <a:off x="4710295" y="4060288"/>
            <a:ext cx="2863519" cy="2350984"/>
          </a:xfrm>
          <a:prstGeom prst="rect">
            <a:avLst/>
          </a:prstGeom>
          <a:solidFill>
            <a:srgbClr val="45595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bg1"/>
                </a:solidFill>
                <a:latin typeface="Century Gothic"/>
              </a:rPr>
              <a:t>Produce a time series of land use and NDVI changes </a:t>
            </a:r>
            <a:endParaRPr lang="en-US">
              <a:solidFill>
                <a:schemeClr val="bg1"/>
              </a:solidFill>
              <a:ea typeface="+mn-lt"/>
              <a:cs typeface="+mn-lt"/>
            </a:endParaRPr>
          </a:p>
        </p:txBody>
      </p:sp>
      <p:sp>
        <p:nvSpPr>
          <p:cNvPr id="26" name="Rectangle 25">
            <a:extLst>
              <a:ext uri="{FF2B5EF4-FFF2-40B4-BE49-F238E27FC236}">
                <a16:creationId xmlns:a16="http://schemas.microsoft.com/office/drawing/2014/main" id="{A3E60AF8-BF54-E1D7-E7EF-93638D0B392F}"/>
              </a:ext>
            </a:extLst>
          </p:cNvPr>
          <p:cNvSpPr/>
          <p:nvPr/>
        </p:nvSpPr>
        <p:spPr>
          <a:xfrm>
            <a:off x="8817180" y="1101353"/>
            <a:ext cx="2863519" cy="227181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solidFill>
                <a:schemeClr val="bg1"/>
              </a:solidFill>
              <a:latin typeface="Century Gothic"/>
            </a:endParaRPr>
          </a:p>
        </p:txBody>
      </p:sp>
    </p:spTree>
    <p:extLst>
      <p:ext uri="{BB962C8B-B14F-4D97-AF65-F5344CB8AC3E}">
        <p14:creationId xmlns:p14="http://schemas.microsoft.com/office/powerpoint/2010/main" val="3730316681"/>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Julianne Liu</DisplayName>
        <AccountId>12</AccountId>
        <AccountType/>
      </UserInfo>
      <UserInfo>
        <DisplayName>Rachel Buchler</DisplayName>
        <AccountId>36</AccountId>
        <AccountType/>
      </UserInfo>
      <UserInfo>
        <DisplayName>Laramie Plott</DisplayName>
        <AccountId>19</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MediaLengthInSeconds xmlns="21e6a8e8-1dff-48a6-ab9b-8d556c6946c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D84F8E-DF30-4F06-ADC5-D5EA32005E19}">
  <ds:schemaRefs>
    <ds:schemaRef ds:uri="21e6a8e8-1dff-48a6-ab9b-8d556c6946c0"/>
    <ds:schemaRef ds:uri="7a041d2c-28c4-4898-9d7f-fdf3d423cb64"/>
    <ds:schemaRef ds:uri="7df78d0b-135a-4de7-9166-7c181cd87fb4"/>
    <ds:schemaRef ds:uri="8fe16c19-f07e-451f-b6f8-9bd333cc244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AC74010-D9C4-4F27-8C92-522213F5F9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32787F-9719-48FD-96FC-A9C79A1860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1334</TotalTime>
  <Words>6227</Words>
  <Application>Microsoft Office PowerPoint</Application>
  <PresentationFormat>Widescreen</PresentationFormat>
  <Paragraphs>798</Paragraphs>
  <Slides>34</Slides>
  <Notes>34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Arial</vt:lpstr>
      <vt:lpstr>Arial,Sans-Serif</vt:lpstr>
      <vt:lpstr>Calibri</vt:lpstr>
      <vt:lpstr>Calibri Light</vt:lpstr>
      <vt:lpstr>Cambria Math</vt:lpstr>
      <vt:lpstr>Century Gothic</vt:lpstr>
      <vt:lpstr>Courier New</vt:lpstr>
      <vt:lpstr>Courier New,monospace</vt:lpstr>
      <vt:lpstr>Garamond</vt:lpstr>
      <vt:lpstr>Roboto</vt:lpstr>
      <vt:lpstr>Segoe UI</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Childs, Lauren M. (LARC-E3)[DEVELOP]</cp:lastModifiedBy>
  <cp:revision>11</cp:revision>
  <dcterms:created xsi:type="dcterms:W3CDTF">2019-11-12T17:46:59Z</dcterms:created>
  <dcterms:modified xsi:type="dcterms:W3CDTF">2023-03-23T01:22:49Z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