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5"/>
  </p:notesMasterIdLst>
  <p:sldIdLst>
    <p:sldId id="321" r:id="rId5"/>
    <p:sldId id="331" r:id="rId6"/>
    <p:sldId id="347" r:id="rId7"/>
    <p:sldId id="330" r:id="rId8"/>
    <p:sldId id="337" r:id="rId9"/>
    <p:sldId id="353" r:id="rId10"/>
    <p:sldId id="360" r:id="rId11"/>
    <p:sldId id="351" r:id="rId12"/>
    <p:sldId id="355" r:id="rId13"/>
    <p:sldId id="356" r:id="rId14"/>
    <p:sldId id="357" r:id="rId15"/>
    <p:sldId id="367" r:id="rId16"/>
    <p:sldId id="359" r:id="rId17"/>
    <p:sldId id="364" r:id="rId18"/>
    <p:sldId id="366" r:id="rId19"/>
    <p:sldId id="368" r:id="rId20"/>
    <p:sldId id="343" r:id="rId21"/>
    <p:sldId id="340" r:id="rId22"/>
    <p:sldId id="361" r:id="rId23"/>
    <p:sldId id="3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 Berkowitz" initials="DB" lastIdx="6" clrIdx="0">
    <p:extLst>
      <p:ext uri="{19B8F6BF-5375-455C-9EA6-DF929625EA0E}">
        <p15:presenceInfo xmlns:p15="http://schemas.microsoft.com/office/powerpoint/2012/main" userId="S::dean.berkowitz@ssaihq.com::d2438f0d-ef20-4eb7-840b-da214fbe1daa" providerId="AD"/>
      </p:ext>
    </p:extLst>
  </p:cmAuthor>
  <p:cmAuthor id="2" name="Julia Liu" initials="JL" lastIdx="6" clrIdx="1">
    <p:extLst>
      <p:ext uri="{19B8F6BF-5375-455C-9EA6-DF929625EA0E}">
        <p15:presenceInfo xmlns:p15="http://schemas.microsoft.com/office/powerpoint/2012/main" userId="S::julia.liu@ssaihq.com::a2902a37-1ebe-494e-b0bd-c61b76284162" providerId="AD"/>
      </p:ext>
    </p:extLst>
  </p:cmAuthor>
  <p:cmAuthor id="3" name="Brandy Nisbet-Wilcox" initials="BN" lastIdx="25" clrIdx="2">
    <p:extLst>
      <p:ext uri="{19B8F6BF-5375-455C-9EA6-DF929625EA0E}">
        <p15:presenceInfo xmlns:p15="http://schemas.microsoft.com/office/powerpoint/2012/main" userId="S::brandy.nisbet@ssaihq.com::85debb24-05d8-4a4f-9068-cfd1b5fab5da" providerId="AD"/>
      </p:ext>
    </p:extLst>
  </p:cmAuthor>
  <p:cmAuthor id="4" name="Lauren Mock" initials="LM" lastIdx="1" clrIdx="3">
    <p:extLst>
      <p:ext uri="{19B8F6BF-5375-455C-9EA6-DF929625EA0E}">
        <p15:presenceInfo xmlns:p15="http://schemas.microsoft.com/office/powerpoint/2012/main" userId="S::lauren.mock@ssaihq.com::b34fd19d-1006-4b96-af0d-a04c664c6cac" providerId="AD"/>
      </p:ext>
    </p:extLst>
  </p:cmAuthor>
  <p:cmAuthor id="5" name="Adriana Le Compte" initials="ALC" lastIdx="5" clrIdx="4">
    <p:extLst>
      <p:ext uri="{19B8F6BF-5375-455C-9EA6-DF929625EA0E}">
        <p15:presenceInfo xmlns:p15="http://schemas.microsoft.com/office/powerpoint/2012/main" userId="S::adriana.lecompte@ssaihq.com::9ca78715-16ca-42c8-8801-8544539c8678" providerId="AD"/>
      </p:ext>
    </p:extLst>
  </p:cmAuthor>
  <p:cmAuthor id="6" name="Robert Byles" initials="RB" lastIdx="5" clrIdx="5">
    <p:extLst>
      <p:ext uri="{19B8F6BF-5375-455C-9EA6-DF929625EA0E}">
        <p15:presenceInfo xmlns:p15="http://schemas.microsoft.com/office/powerpoint/2012/main" userId="S::robert.byles@ssaihq.com::c798ae76-1ca0-48cd-999b-80a00bd13f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99B"/>
    <a:srgbClr val="C799FF"/>
    <a:srgbClr val="9945FF"/>
    <a:srgbClr val="8952FF"/>
    <a:srgbClr val="A245FF"/>
    <a:srgbClr val="C89CFF"/>
    <a:srgbClr val="000000"/>
    <a:srgbClr val="8A599A"/>
    <a:srgbClr val="B73B52"/>
    <a:srgbClr val="9EB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428" autoAdjust="0"/>
  </p:normalViewPr>
  <p:slideViewPr>
    <p:cSldViewPr snapToGrid="0">
      <p:cViewPr varScale="1">
        <p:scale>
          <a:sx n="99" d="100"/>
          <a:sy n="99" d="100"/>
        </p:scale>
        <p:origin x="253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2F9896-C8BF-4DCB-A61A-4708F0B5B9B1}" type="doc">
      <dgm:prSet loTypeId="urn:microsoft.com/office/officeart/2005/8/layout/lProcess1" loCatId="process" qsTypeId="urn:microsoft.com/office/officeart/2005/8/quickstyle/simple1" qsCatId="simple" csTypeId="urn:microsoft.com/office/officeart/2005/8/colors/accent5_2" csCatId="accent5" phldr="1"/>
      <dgm:spPr/>
      <dgm:t>
        <a:bodyPr/>
        <a:lstStyle/>
        <a:p>
          <a:endParaRPr lang="en-US"/>
        </a:p>
      </dgm:t>
    </dgm:pt>
    <dgm:pt modelId="{2D3830EE-CB81-4FBC-BAC2-3D9821A0660A}">
      <dgm:prSet phldrT="[Text]" phldr="0"/>
      <dgm:spPr/>
      <dgm:t>
        <a:bodyPr/>
        <a:lstStyle/>
        <a:p>
          <a:pPr rtl="0"/>
          <a:r>
            <a:rPr lang="en-US">
              <a:latin typeface="Century Gothic"/>
            </a:rPr>
            <a:t>A-SMOKRE</a:t>
          </a:r>
        </a:p>
      </dgm:t>
    </dgm:pt>
    <dgm:pt modelId="{B4FDC4AA-DC8C-4DA5-8DD5-F779ADA9C02A}" type="parTrans" cxnId="{82B4A467-F018-41A6-941D-E5F4BBA1607C}">
      <dgm:prSet/>
      <dgm:spPr/>
      <dgm:t>
        <a:bodyPr/>
        <a:lstStyle/>
        <a:p>
          <a:endParaRPr lang="en-US"/>
        </a:p>
      </dgm:t>
    </dgm:pt>
    <dgm:pt modelId="{19EAC5B5-1E70-4BD5-9285-4C192EF33E12}" type="sibTrans" cxnId="{82B4A467-F018-41A6-941D-E5F4BBA1607C}">
      <dgm:prSet/>
      <dgm:spPr/>
      <dgm:t>
        <a:bodyPr/>
        <a:lstStyle/>
        <a:p>
          <a:endParaRPr lang="en-US"/>
        </a:p>
      </dgm:t>
    </dgm:pt>
    <dgm:pt modelId="{9F6E1331-1680-471A-B694-343A1044F8D8}">
      <dgm:prSet phldrT="[Text]" phldr="0"/>
      <dgm:spPr/>
      <dgm:t>
        <a:bodyPr/>
        <a:lstStyle/>
        <a:p>
          <a:pPr rtl="0"/>
          <a:r>
            <a:rPr lang="en-US">
              <a:solidFill>
                <a:schemeClr val="tx1">
                  <a:lumMod val="75000"/>
                  <a:lumOff val="25000"/>
                </a:schemeClr>
              </a:solidFill>
              <a:latin typeface="Century Gothic"/>
            </a:rPr>
            <a:t>L2 Vertical Feature Masks</a:t>
          </a:r>
        </a:p>
      </dgm:t>
    </dgm:pt>
    <dgm:pt modelId="{6D78786B-7484-4C8D-9F19-CA6EC7543DD5}" type="parTrans" cxnId="{77B6C030-73EB-44A9-A0CF-4D34C5327865}">
      <dgm:prSet/>
      <dgm:spPr/>
      <dgm:t>
        <a:bodyPr/>
        <a:lstStyle/>
        <a:p>
          <a:endParaRPr lang="en-US"/>
        </a:p>
      </dgm:t>
    </dgm:pt>
    <dgm:pt modelId="{3F250E9E-8E00-4531-9617-93E82940E03E}" type="sibTrans" cxnId="{77B6C030-73EB-44A9-A0CF-4D34C5327865}">
      <dgm:prSet/>
      <dgm:spPr/>
      <dgm:t>
        <a:bodyPr/>
        <a:lstStyle/>
        <a:p>
          <a:endParaRPr lang="en-US"/>
        </a:p>
      </dgm:t>
    </dgm:pt>
    <dgm:pt modelId="{87F84B9C-BE73-4126-A13B-D4F4448DEA3C}">
      <dgm:prSet phldrT="[Text]" phldr="0"/>
      <dgm:spPr/>
      <dgm:t>
        <a:bodyPr/>
        <a:lstStyle/>
        <a:p>
          <a:pPr rtl="0"/>
          <a:r>
            <a:rPr lang="en-US">
              <a:solidFill>
                <a:schemeClr val="tx1">
                  <a:lumMod val="75000"/>
                  <a:lumOff val="25000"/>
                </a:schemeClr>
              </a:solidFill>
              <a:latin typeface="Century Gothic"/>
            </a:rPr>
            <a:t>Feature Classification Flags</a:t>
          </a:r>
        </a:p>
      </dgm:t>
    </dgm:pt>
    <dgm:pt modelId="{E9D5B4E5-540F-431B-87A3-7F825DDA1B41}" type="parTrans" cxnId="{2217D4EC-3BC8-401D-B1EE-6CCD3702B55B}">
      <dgm:prSet/>
      <dgm:spPr/>
      <dgm:t>
        <a:bodyPr/>
        <a:lstStyle/>
        <a:p>
          <a:endParaRPr lang="en-US"/>
        </a:p>
      </dgm:t>
    </dgm:pt>
    <dgm:pt modelId="{E01B236E-90AC-4A1F-9C29-23B7CC0DE9B4}" type="sibTrans" cxnId="{2217D4EC-3BC8-401D-B1EE-6CCD3702B55B}">
      <dgm:prSet/>
      <dgm:spPr/>
      <dgm:t>
        <a:bodyPr/>
        <a:lstStyle/>
        <a:p>
          <a:endParaRPr lang="en-US"/>
        </a:p>
      </dgm:t>
    </dgm:pt>
    <dgm:pt modelId="{A7D97DBC-B00E-4F7E-9BCD-65891DD548EF}">
      <dgm:prSet phldrT="[Text]" phldr="0"/>
      <dgm:spPr/>
      <dgm:t>
        <a:bodyPr/>
        <a:lstStyle/>
        <a:p>
          <a:pPr rtl="0"/>
          <a:r>
            <a:rPr lang="en-US">
              <a:latin typeface="Century Gothic"/>
            </a:rPr>
            <a:t>CALIPSO-CIMSS</a:t>
          </a:r>
        </a:p>
      </dgm:t>
    </dgm:pt>
    <dgm:pt modelId="{190877FD-6AE0-4B02-8A18-5DBC6031B64C}" type="parTrans" cxnId="{6AAB7CD7-C563-4793-9914-381E1A8C3B17}">
      <dgm:prSet/>
      <dgm:spPr/>
      <dgm:t>
        <a:bodyPr/>
        <a:lstStyle/>
        <a:p>
          <a:endParaRPr lang="en-US"/>
        </a:p>
      </dgm:t>
    </dgm:pt>
    <dgm:pt modelId="{7B0926DE-D212-463E-8C02-5E2184FAF4E5}" type="sibTrans" cxnId="{6AAB7CD7-C563-4793-9914-381E1A8C3B17}">
      <dgm:prSet/>
      <dgm:spPr/>
      <dgm:t>
        <a:bodyPr/>
        <a:lstStyle/>
        <a:p>
          <a:endParaRPr lang="en-US"/>
        </a:p>
      </dgm:t>
    </dgm:pt>
    <dgm:pt modelId="{4D5CD9AF-62D2-4DA2-AC71-B877EB0ED1B0}">
      <dgm:prSet phldrT="[Text]" phldr="0"/>
      <dgm:spPr/>
      <dgm:t>
        <a:bodyPr/>
        <a:lstStyle/>
        <a:p>
          <a:pPr rtl="0"/>
          <a:r>
            <a:rPr lang="en-US">
              <a:solidFill>
                <a:schemeClr val="tx1">
                  <a:lumMod val="75000"/>
                  <a:lumOff val="25000"/>
                </a:schemeClr>
              </a:solidFill>
              <a:latin typeface="Century Gothic"/>
            </a:rPr>
            <a:t>L1B Calibrated lidar backscatter</a:t>
          </a:r>
        </a:p>
      </dgm:t>
    </dgm:pt>
    <dgm:pt modelId="{10C2727A-A845-48E9-8EAB-9F17057793F2}" type="parTrans" cxnId="{32234078-3C88-486E-9CAA-152EA43F97CE}">
      <dgm:prSet/>
      <dgm:spPr/>
      <dgm:t>
        <a:bodyPr/>
        <a:lstStyle/>
        <a:p>
          <a:endParaRPr lang="en-US"/>
        </a:p>
      </dgm:t>
    </dgm:pt>
    <dgm:pt modelId="{B94CE71D-6924-45DA-9B31-729FBA040299}" type="sibTrans" cxnId="{32234078-3C88-486E-9CAA-152EA43F97CE}">
      <dgm:prSet/>
      <dgm:spPr/>
      <dgm:t>
        <a:bodyPr/>
        <a:lstStyle/>
        <a:p>
          <a:endParaRPr lang="en-US"/>
        </a:p>
      </dgm:t>
    </dgm:pt>
    <dgm:pt modelId="{D78B937C-ADE2-4E86-9BD7-1322718EE852}">
      <dgm:prSet phldrT="[Text]" phldr="0"/>
      <dgm:spPr/>
      <dgm:t>
        <a:bodyPr/>
        <a:lstStyle/>
        <a:p>
          <a:pPr rtl="0"/>
          <a:r>
            <a:rPr lang="en-US">
              <a:solidFill>
                <a:schemeClr val="tx1">
                  <a:lumMod val="75000"/>
                  <a:lumOff val="25000"/>
                </a:schemeClr>
              </a:solidFill>
              <a:latin typeface="Century Gothic"/>
            </a:rPr>
            <a:t>Wavelet covariance transform</a:t>
          </a:r>
        </a:p>
      </dgm:t>
    </dgm:pt>
    <dgm:pt modelId="{0B64C146-0335-4FE4-9CB1-2529F645823E}" type="parTrans" cxnId="{3C89F187-7F5B-4C71-B512-7106787DD844}">
      <dgm:prSet/>
      <dgm:spPr/>
      <dgm:t>
        <a:bodyPr/>
        <a:lstStyle/>
        <a:p>
          <a:endParaRPr lang="en-US"/>
        </a:p>
      </dgm:t>
    </dgm:pt>
    <dgm:pt modelId="{468F49A5-73F4-4D3F-9AEC-83DED2AC0EFB}" type="sibTrans" cxnId="{3C89F187-7F5B-4C71-B512-7106787DD844}">
      <dgm:prSet/>
      <dgm:spPr/>
      <dgm:t>
        <a:bodyPr/>
        <a:lstStyle/>
        <a:p>
          <a:endParaRPr lang="en-US"/>
        </a:p>
      </dgm:t>
    </dgm:pt>
    <dgm:pt modelId="{13B5B587-67DA-479A-991D-C7E530E7D79F}">
      <dgm:prSet phldr="0"/>
      <dgm:spPr/>
      <dgm:t>
        <a:bodyPr/>
        <a:lstStyle/>
        <a:p>
          <a:pPr rtl="0"/>
          <a:r>
            <a:rPr lang="en-US">
              <a:solidFill>
                <a:schemeClr val="tx1">
                  <a:lumMod val="75000"/>
                  <a:lumOff val="25000"/>
                </a:schemeClr>
              </a:solidFill>
              <a:latin typeface="Century Gothic"/>
            </a:rPr>
            <a:t>Height of smoke aerosols</a:t>
          </a:r>
        </a:p>
      </dgm:t>
    </dgm:pt>
    <dgm:pt modelId="{8E6D7F52-9E39-4392-8ED3-8B20F1F10ABF}" type="parTrans" cxnId="{AC437A92-41FC-4DC2-BD08-9A745499836A}">
      <dgm:prSet/>
      <dgm:spPr/>
    </dgm:pt>
    <dgm:pt modelId="{AB230D84-7E8C-41FF-A0EF-D1AC707DCEBF}" type="sibTrans" cxnId="{AC437A92-41FC-4DC2-BD08-9A745499836A}">
      <dgm:prSet/>
      <dgm:spPr/>
    </dgm:pt>
    <dgm:pt modelId="{175E065E-C384-4160-9B3C-CC49B9B52A28}">
      <dgm:prSet phldr="0"/>
      <dgm:spPr/>
      <dgm:t>
        <a:bodyPr/>
        <a:lstStyle/>
        <a:p>
          <a:pPr rtl="0"/>
          <a:r>
            <a:rPr lang="en-US">
              <a:solidFill>
                <a:schemeClr val="tx1">
                  <a:lumMod val="75000"/>
                  <a:lumOff val="25000"/>
                </a:schemeClr>
              </a:solidFill>
              <a:latin typeface="Century Gothic"/>
            </a:rPr>
            <a:t>Height of Surface Attached Aerosol Layer (SAAL)</a:t>
          </a:r>
        </a:p>
      </dgm:t>
    </dgm:pt>
    <dgm:pt modelId="{EB347D6D-63D7-4FC7-AB8D-A2BEBB44A9C1}" type="parTrans" cxnId="{E6E028BD-9052-45B8-A813-FE0E4CDB6960}">
      <dgm:prSet/>
      <dgm:spPr/>
    </dgm:pt>
    <dgm:pt modelId="{4E41FD6A-D8E1-4821-ADB5-25B4D7EC250D}" type="sibTrans" cxnId="{E6E028BD-9052-45B8-A813-FE0E4CDB6960}">
      <dgm:prSet/>
      <dgm:spPr/>
    </dgm:pt>
    <dgm:pt modelId="{7B207E77-9488-4284-B865-E9E6CCB941BF}" type="pres">
      <dgm:prSet presAssocID="{782F9896-C8BF-4DCB-A61A-4708F0B5B9B1}" presName="Name0" presStyleCnt="0">
        <dgm:presLayoutVars>
          <dgm:dir/>
          <dgm:animLvl val="lvl"/>
          <dgm:resizeHandles val="exact"/>
        </dgm:presLayoutVars>
      </dgm:prSet>
      <dgm:spPr/>
    </dgm:pt>
    <dgm:pt modelId="{E8E93263-6850-4027-BFB2-8F6DDE1CFAC9}" type="pres">
      <dgm:prSet presAssocID="{2D3830EE-CB81-4FBC-BAC2-3D9821A0660A}" presName="vertFlow" presStyleCnt="0"/>
      <dgm:spPr/>
    </dgm:pt>
    <dgm:pt modelId="{BDE0F6B4-8BAB-4F9A-BA15-A867A38FB4DE}" type="pres">
      <dgm:prSet presAssocID="{2D3830EE-CB81-4FBC-BAC2-3D9821A0660A}" presName="header" presStyleLbl="node1" presStyleIdx="0" presStyleCnt="2"/>
      <dgm:spPr/>
    </dgm:pt>
    <dgm:pt modelId="{DF1A9B3B-72FF-4674-B64F-B5022CD445DA}" type="pres">
      <dgm:prSet presAssocID="{6D78786B-7484-4C8D-9F19-CA6EC7543DD5}" presName="parTrans" presStyleLbl="sibTrans2D1" presStyleIdx="0" presStyleCnt="6"/>
      <dgm:spPr/>
    </dgm:pt>
    <dgm:pt modelId="{89B47766-F85A-48F1-868B-525AB491D993}" type="pres">
      <dgm:prSet presAssocID="{9F6E1331-1680-471A-B694-343A1044F8D8}" presName="child" presStyleLbl="alignAccFollowNode1" presStyleIdx="0" presStyleCnt="6">
        <dgm:presLayoutVars>
          <dgm:chMax val="0"/>
          <dgm:bulletEnabled val="1"/>
        </dgm:presLayoutVars>
      </dgm:prSet>
      <dgm:spPr/>
    </dgm:pt>
    <dgm:pt modelId="{B1540E49-257F-4432-B8A6-456787B6A89E}" type="pres">
      <dgm:prSet presAssocID="{3F250E9E-8E00-4531-9617-93E82940E03E}" presName="sibTrans" presStyleLbl="sibTrans2D1" presStyleIdx="1" presStyleCnt="6"/>
      <dgm:spPr/>
    </dgm:pt>
    <dgm:pt modelId="{19BFB4A1-DA89-475D-9018-2318FF36D56F}" type="pres">
      <dgm:prSet presAssocID="{87F84B9C-BE73-4126-A13B-D4F4448DEA3C}" presName="child" presStyleLbl="alignAccFollowNode1" presStyleIdx="1" presStyleCnt="6">
        <dgm:presLayoutVars>
          <dgm:chMax val="0"/>
          <dgm:bulletEnabled val="1"/>
        </dgm:presLayoutVars>
      </dgm:prSet>
      <dgm:spPr/>
    </dgm:pt>
    <dgm:pt modelId="{66948329-7DEF-4585-B061-7EF0EACC7BC0}" type="pres">
      <dgm:prSet presAssocID="{E01B236E-90AC-4A1F-9C29-23B7CC0DE9B4}" presName="sibTrans" presStyleLbl="sibTrans2D1" presStyleIdx="2" presStyleCnt="6"/>
      <dgm:spPr/>
    </dgm:pt>
    <dgm:pt modelId="{92414C59-F2BE-4EAC-9A88-2C90542E3965}" type="pres">
      <dgm:prSet presAssocID="{13B5B587-67DA-479A-991D-C7E530E7D79F}" presName="child" presStyleLbl="alignAccFollowNode1" presStyleIdx="2" presStyleCnt="6">
        <dgm:presLayoutVars>
          <dgm:chMax val="0"/>
          <dgm:bulletEnabled val="1"/>
        </dgm:presLayoutVars>
      </dgm:prSet>
      <dgm:spPr/>
    </dgm:pt>
    <dgm:pt modelId="{EEED8657-E6C2-401E-91D2-52C01B671EA7}" type="pres">
      <dgm:prSet presAssocID="{2D3830EE-CB81-4FBC-BAC2-3D9821A0660A}" presName="hSp" presStyleCnt="0"/>
      <dgm:spPr/>
    </dgm:pt>
    <dgm:pt modelId="{3B326B7B-1C25-4EC1-9206-0DE0EC1B8AEC}" type="pres">
      <dgm:prSet presAssocID="{A7D97DBC-B00E-4F7E-9BCD-65891DD548EF}" presName="vertFlow" presStyleCnt="0"/>
      <dgm:spPr/>
    </dgm:pt>
    <dgm:pt modelId="{1FAAE87B-EC62-496D-93EC-95348D5DF8D1}" type="pres">
      <dgm:prSet presAssocID="{A7D97DBC-B00E-4F7E-9BCD-65891DD548EF}" presName="header" presStyleLbl="node1" presStyleIdx="1" presStyleCnt="2"/>
      <dgm:spPr/>
    </dgm:pt>
    <dgm:pt modelId="{49142E2B-9DC4-4CBF-A447-2664DFFD21E8}" type="pres">
      <dgm:prSet presAssocID="{10C2727A-A845-48E9-8EAB-9F17057793F2}" presName="parTrans" presStyleLbl="sibTrans2D1" presStyleIdx="3" presStyleCnt="6"/>
      <dgm:spPr/>
    </dgm:pt>
    <dgm:pt modelId="{3F267827-626C-4702-91E4-8515B6D16C9D}" type="pres">
      <dgm:prSet presAssocID="{4D5CD9AF-62D2-4DA2-AC71-B877EB0ED1B0}" presName="child" presStyleLbl="alignAccFollowNode1" presStyleIdx="3" presStyleCnt="6">
        <dgm:presLayoutVars>
          <dgm:chMax val="0"/>
          <dgm:bulletEnabled val="1"/>
        </dgm:presLayoutVars>
      </dgm:prSet>
      <dgm:spPr/>
    </dgm:pt>
    <dgm:pt modelId="{87BBF3A6-55CD-4D7E-931A-953D89656DB2}" type="pres">
      <dgm:prSet presAssocID="{B94CE71D-6924-45DA-9B31-729FBA040299}" presName="sibTrans" presStyleLbl="sibTrans2D1" presStyleIdx="4" presStyleCnt="6"/>
      <dgm:spPr/>
    </dgm:pt>
    <dgm:pt modelId="{D157EBAD-F0EF-4736-930E-BC3AB8E6C73B}" type="pres">
      <dgm:prSet presAssocID="{D78B937C-ADE2-4E86-9BD7-1322718EE852}" presName="child" presStyleLbl="alignAccFollowNode1" presStyleIdx="4" presStyleCnt="6">
        <dgm:presLayoutVars>
          <dgm:chMax val="0"/>
          <dgm:bulletEnabled val="1"/>
        </dgm:presLayoutVars>
      </dgm:prSet>
      <dgm:spPr/>
    </dgm:pt>
    <dgm:pt modelId="{276F6B6E-FEAF-4BD7-B722-4D4DC77AD808}" type="pres">
      <dgm:prSet presAssocID="{468F49A5-73F4-4D3F-9AEC-83DED2AC0EFB}" presName="sibTrans" presStyleLbl="sibTrans2D1" presStyleIdx="5" presStyleCnt="6"/>
      <dgm:spPr/>
    </dgm:pt>
    <dgm:pt modelId="{AFA84CA9-2197-47BB-AC3B-4FF6A8C3CE92}" type="pres">
      <dgm:prSet presAssocID="{175E065E-C384-4160-9B3C-CC49B9B52A28}" presName="child" presStyleLbl="alignAccFollowNode1" presStyleIdx="5" presStyleCnt="6">
        <dgm:presLayoutVars>
          <dgm:chMax val="0"/>
          <dgm:bulletEnabled val="1"/>
        </dgm:presLayoutVars>
      </dgm:prSet>
      <dgm:spPr/>
    </dgm:pt>
  </dgm:ptLst>
  <dgm:cxnLst>
    <dgm:cxn modelId="{D64E0906-1DD9-43A9-90A8-01B9D09D6C69}" type="presOf" srcId="{A7D97DBC-B00E-4F7E-9BCD-65891DD548EF}" destId="{1FAAE87B-EC62-496D-93EC-95348D5DF8D1}" srcOrd="0" destOrd="0" presId="urn:microsoft.com/office/officeart/2005/8/layout/lProcess1"/>
    <dgm:cxn modelId="{77B6C030-73EB-44A9-A0CF-4D34C5327865}" srcId="{2D3830EE-CB81-4FBC-BAC2-3D9821A0660A}" destId="{9F6E1331-1680-471A-B694-343A1044F8D8}" srcOrd="0" destOrd="0" parTransId="{6D78786B-7484-4C8D-9F19-CA6EC7543DD5}" sibTransId="{3F250E9E-8E00-4531-9617-93E82940E03E}"/>
    <dgm:cxn modelId="{AB3B8833-DE53-41BA-9A5F-A5B506624FB1}" type="presOf" srcId="{D78B937C-ADE2-4E86-9BD7-1322718EE852}" destId="{D157EBAD-F0EF-4736-930E-BC3AB8E6C73B}" srcOrd="0" destOrd="0" presId="urn:microsoft.com/office/officeart/2005/8/layout/lProcess1"/>
    <dgm:cxn modelId="{5AE87861-155A-4437-A3B5-95F6F111D48E}" type="presOf" srcId="{4D5CD9AF-62D2-4DA2-AC71-B877EB0ED1B0}" destId="{3F267827-626C-4702-91E4-8515B6D16C9D}" srcOrd="0" destOrd="0" presId="urn:microsoft.com/office/officeart/2005/8/layout/lProcess1"/>
    <dgm:cxn modelId="{82B4A467-F018-41A6-941D-E5F4BBA1607C}" srcId="{782F9896-C8BF-4DCB-A61A-4708F0B5B9B1}" destId="{2D3830EE-CB81-4FBC-BAC2-3D9821A0660A}" srcOrd="0" destOrd="0" parTransId="{B4FDC4AA-DC8C-4DA5-8DD5-F779ADA9C02A}" sibTransId="{19EAC5B5-1E70-4BD5-9285-4C192EF33E12}"/>
    <dgm:cxn modelId="{DADCB549-B924-4DEF-9C20-ABE5412A0B8C}" type="presOf" srcId="{E01B236E-90AC-4A1F-9C29-23B7CC0DE9B4}" destId="{66948329-7DEF-4585-B061-7EF0EACC7BC0}" srcOrd="0" destOrd="0" presId="urn:microsoft.com/office/officeart/2005/8/layout/lProcess1"/>
    <dgm:cxn modelId="{F760F754-A670-49C0-B891-09A89AB7101E}" type="presOf" srcId="{468F49A5-73F4-4D3F-9AEC-83DED2AC0EFB}" destId="{276F6B6E-FEAF-4BD7-B722-4D4DC77AD808}" srcOrd="0" destOrd="0" presId="urn:microsoft.com/office/officeart/2005/8/layout/lProcess1"/>
    <dgm:cxn modelId="{32234078-3C88-486E-9CAA-152EA43F97CE}" srcId="{A7D97DBC-B00E-4F7E-9BCD-65891DD548EF}" destId="{4D5CD9AF-62D2-4DA2-AC71-B877EB0ED1B0}" srcOrd="0" destOrd="0" parTransId="{10C2727A-A845-48E9-8EAB-9F17057793F2}" sibTransId="{B94CE71D-6924-45DA-9B31-729FBA040299}"/>
    <dgm:cxn modelId="{3A739D7B-2A2E-4476-B2A9-2AE808532DF2}" type="presOf" srcId="{87F84B9C-BE73-4126-A13B-D4F4448DEA3C}" destId="{19BFB4A1-DA89-475D-9018-2318FF36D56F}" srcOrd="0" destOrd="0" presId="urn:microsoft.com/office/officeart/2005/8/layout/lProcess1"/>
    <dgm:cxn modelId="{998CB87E-669C-4E02-B8D2-E67776548B65}" type="presOf" srcId="{B94CE71D-6924-45DA-9B31-729FBA040299}" destId="{87BBF3A6-55CD-4D7E-931A-953D89656DB2}" srcOrd="0" destOrd="0" presId="urn:microsoft.com/office/officeart/2005/8/layout/lProcess1"/>
    <dgm:cxn modelId="{1EFAAE85-373F-4681-95BF-A653239415BB}" type="presOf" srcId="{9F6E1331-1680-471A-B694-343A1044F8D8}" destId="{89B47766-F85A-48F1-868B-525AB491D993}" srcOrd="0" destOrd="0" presId="urn:microsoft.com/office/officeart/2005/8/layout/lProcess1"/>
    <dgm:cxn modelId="{3C89F187-7F5B-4C71-B512-7106787DD844}" srcId="{A7D97DBC-B00E-4F7E-9BCD-65891DD548EF}" destId="{D78B937C-ADE2-4E86-9BD7-1322718EE852}" srcOrd="1" destOrd="0" parTransId="{0B64C146-0335-4FE4-9CB1-2529F645823E}" sibTransId="{468F49A5-73F4-4D3F-9AEC-83DED2AC0EFB}"/>
    <dgm:cxn modelId="{AC437A92-41FC-4DC2-BD08-9A745499836A}" srcId="{2D3830EE-CB81-4FBC-BAC2-3D9821A0660A}" destId="{13B5B587-67DA-479A-991D-C7E530E7D79F}" srcOrd="2" destOrd="0" parTransId="{8E6D7F52-9E39-4392-8ED3-8B20F1F10ABF}" sibTransId="{AB230D84-7E8C-41FF-A0EF-D1AC707DCEBF}"/>
    <dgm:cxn modelId="{BD32D692-F1D3-4112-980F-DAC141ACC67A}" type="presOf" srcId="{2D3830EE-CB81-4FBC-BAC2-3D9821A0660A}" destId="{BDE0F6B4-8BAB-4F9A-BA15-A867A38FB4DE}" srcOrd="0" destOrd="0" presId="urn:microsoft.com/office/officeart/2005/8/layout/lProcess1"/>
    <dgm:cxn modelId="{0C8901A6-D259-44F9-A063-7AA6135B03BC}" type="presOf" srcId="{10C2727A-A845-48E9-8EAB-9F17057793F2}" destId="{49142E2B-9DC4-4CBF-A447-2664DFFD21E8}" srcOrd="0" destOrd="0" presId="urn:microsoft.com/office/officeart/2005/8/layout/lProcess1"/>
    <dgm:cxn modelId="{16A0F4B0-92C2-45D8-A2C3-ECFB481FCE1D}" type="presOf" srcId="{175E065E-C384-4160-9B3C-CC49B9B52A28}" destId="{AFA84CA9-2197-47BB-AC3B-4FF6A8C3CE92}" srcOrd="0" destOrd="0" presId="urn:microsoft.com/office/officeart/2005/8/layout/lProcess1"/>
    <dgm:cxn modelId="{3A9C08B1-58B0-400E-AFC9-7478F895CF58}" type="presOf" srcId="{6D78786B-7484-4C8D-9F19-CA6EC7543DD5}" destId="{DF1A9B3B-72FF-4674-B64F-B5022CD445DA}" srcOrd="0" destOrd="0" presId="urn:microsoft.com/office/officeart/2005/8/layout/lProcess1"/>
    <dgm:cxn modelId="{E6E028BD-9052-45B8-A813-FE0E4CDB6960}" srcId="{A7D97DBC-B00E-4F7E-9BCD-65891DD548EF}" destId="{175E065E-C384-4160-9B3C-CC49B9B52A28}" srcOrd="2" destOrd="0" parTransId="{EB347D6D-63D7-4FC7-AB8D-A2BEBB44A9C1}" sibTransId="{4E41FD6A-D8E1-4821-ADB5-25B4D7EC250D}"/>
    <dgm:cxn modelId="{897B18C3-5F96-4CAE-9A80-D7D2803AF5BC}" type="presOf" srcId="{782F9896-C8BF-4DCB-A61A-4708F0B5B9B1}" destId="{7B207E77-9488-4284-B865-E9E6CCB941BF}" srcOrd="0" destOrd="0" presId="urn:microsoft.com/office/officeart/2005/8/layout/lProcess1"/>
    <dgm:cxn modelId="{6AAB7CD7-C563-4793-9914-381E1A8C3B17}" srcId="{782F9896-C8BF-4DCB-A61A-4708F0B5B9B1}" destId="{A7D97DBC-B00E-4F7E-9BCD-65891DD548EF}" srcOrd="1" destOrd="0" parTransId="{190877FD-6AE0-4B02-8A18-5DBC6031B64C}" sibTransId="{7B0926DE-D212-463E-8C02-5E2184FAF4E5}"/>
    <dgm:cxn modelId="{593BE8E1-8AC1-44DE-9334-AF2676B400CE}" type="presOf" srcId="{3F250E9E-8E00-4531-9617-93E82940E03E}" destId="{B1540E49-257F-4432-B8A6-456787B6A89E}" srcOrd="0" destOrd="0" presId="urn:microsoft.com/office/officeart/2005/8/layout/lProcess1"/>
    <dgm:cxn modelId="{2217D4EC-3BC8-401D-B1EE-6CCD3702B55B}" srcId="{2D3830EE-CB81-4FBC-BAC2-3D9821A0660A}" destId="{87F84B9C-BE73-4126-A13B-D4F4448DEA3C}" srcOrd="1" destOrd="0" parTransId="{E9D5B4E5-540F-431B-87A3-7F825DDA1B41}" sibTransId="{E01B236E-90AC-4A1F-9C29-23B7CC0DE9B4}"/>
    <dgm:cxn modelId="{BCE9EBEE-DB1C-483C-8D85-4C1D8BD2E030}" type="presOf" srcId="{13B5B587-67DA-479A-991D-C7E530E7D79F}" destId="{92414C59-F2BE-4EAC-9A88-2C90542E3965}" srcOrd="0" destOrd="0" presId="urn:microsoft.com/office/officeart/2005/8/layout/lProcess1"/>
    <dgm:cxn modelId="{17642B56-57B7-4892-A4D6-CF54502E2420}" type="presParOf" srcId="{7B207E77-9488-4284-B865-E9E6CCB941BF}" destId="{E8E93263-6850-4027-BFB2-8F6DDE1CFAC9}" srcOrd="0" destOrd="0" presId="urn:microsoft.com/office/officeart/2005/8/layout/lProcess1"/>
    <dgm:cxn modelId="{196D8BE0-8AE3-4E2E-AA81-8846CB47FDC5}" type="presParOf" srcId="{E8E93263-6850-4027-BFB2-8F6DDE1CFAC9}" destId="{BDE0F6B4-8BAB-4F9A-BA15-A867A38FB4DE}" srcOrd="0" destOrd="0" presId="urn:microsoft.com/office/officeart/2005/8/layout/lProcess1"/>
    <dgm:cxn modelId="{265C64B9-BBB7-4733-B742-42A42250BA81}" type="presParOf" srcId="{E8E93263-6850-4027-BFB2-8F6DDE1CFAC9}" destId="{DF1A9B3B-72FF-4674-B64F-B5022CD445DA}" srcOrd="1" destOrd="0" presId="urn:microsoft.com/office/officeart/2005/8/layout/lProcess1"/>
    <dgm:cxn modelId="{0EF1890B-1F16-4A04-AC59-708BF72312CD}" type="presParOf" srcId="{E8E93263-6850-4027-BFB2-8F6DDE1CFAC9}" destId="{89B47766-F85A-48F1-868B-525AB491D993}" srcOrd="2" destOrd="0" presId="urn:microsoft.com/office/officeart/2005/8/layout/lProcess1"/>
    <dgm:cxn modelId="{22112124-4448-4089-9516-1270C8C87DB3}" type="presParOf" srcId="{E8E93263-6850-4027-BFB2-8F6DDE1CFAC9}" destId="{B1540E49-257F-4432-B8A6-456787B6A89E}" srcOrd="3" destOrd="0" presId="urn:microsoft.com/office/officeart/2005/8/layout/lProcess1"/>
    <dgm:cxn modelId="{415FAFE5-6FDD-4560-8F4D-A5252F58A3D0}" type="presParOf" srcId="{E8E93263-6850-4027-BFB2-8F6DDE1CFAC9}" destId="{19BFB4A1-DA89-475D-9018-2318FF36D56F}" srcOrd="4" destOrd="0" presId="urn:microsoft.com/office/officeart/2005/8/layout/lProcess1"/>
    <dgm:cxn modelId="{01E9501E-779A-4598-A21C-54DF06D1030A}" type="presParOf" srcId="{E8E93263-6850-4027-BFB2-8F6DDE1CFAC9}" destId="{66948329-7DEF-4585-B061-7EF0EACC7BC0}" srcOrd="5" destOrd="0" presId="urn:microsoft.com/office/officeart/2005/8/layout/lProcess1"/>
    <dgm:cxn modelId="{AD5CDBA6-964A-46BF-9B9B-65DBD800D1EB}" type="presParOf" srcId="{E8E93263-6850-4027-BFB2-8F6DDE1CFAC9}" destId="{92414C59-F2BE-4EAC-9A88-2C90542E3965}" srcOrd="6" destOrd="0" presId="urn:microsoft.com/office/officeart/2005/8/layout/lProcess1"/>
    <dgm:cxn modelId="{AC3D9D6E-149C-4E71-B1BC-AB76DD9BAA32}" type="presParOf" srcId="{7B207E77-9488-4284-B865-E9E6CCB941BF}" destId="{EEED8657-E6C2-401E-91D2-52C01B671EA7}" srcOrd="1" destOrd="0" presId="urn:microsoft.com/office/officeart/2005/8/layout/lProcess1"/>
    <dgm:cxn modelId="{C007CAC2-776B-444F-AC02-DD64681B6B96}" type="presParOf" srcId="{7B207E77-9488-4284-B865-E9E6CCB941BF}" destId="{3B326B7B-1C25-4EC1-9206-0DE0EC1B8AEC}" srcOrd="2" destOrd="0" presId="urn:microsoft.com/office/officeart/2005/8/layout/lProcess1"/>
    <dgm:cxn modelId="{B7D79638-AF3C-40C8-881C-03D5220F606A}" type="presParOf" srcId="{3B326B7B-1C25-4EC1-9206-0DE0EC1B8AEC}" destId="{1FAAE87B-EC62-496D-93EC-95348D5DF8D1}" srcOrd="0" destOrd="0" presId="urn:microsoft.com/office/officeart/2005/8/layout/lProcess1"/>
    <dgm:cxn modelId="{5A70E8C2-1994-450B-9C3F-2343AA7806ED}" type="presParOf" srcId="{3B326B7B-1C25-4EC1-9206-0DE0EC1B8AEC}" destId="{49142E2B-9DC4-4CBF-A447-2664DFFD21E8}" srcOrd="1" destOrd="0" presId="urn:microsoft.com/office/officeart/2005/8/layout/lProcess1"/>
    <dgm:cxn modelId="{867BC82D-F886-434A-9812-EB6F0B1C81AF}" type="presParOf" srcId="{3B326B7B-1C25-4EC1-9206-0DE0EC1B8AEC}" destId="{3F267827-626C-4702-91E4-8515B6D16C9D}" srcOrd="2" destOrd="0" presId="urn:microsoft.com/office/officeart/2005/8/layout/lProcess1"/>
    <dgm:cxn modelId="{218FC959-A767-4523-BA30-85D1ABBB639B}" type="presParOf" srcId="{3B326B7B-1C25-4EC1-9206-0DE0EC1B8AEC}" destId="{87BBF3A6-55CD-4D7E-931A-953D89656DB2}" srcOrd="3" destOrd="0" presId="urn:microsoft.com/office/officeart/2005/8/layout/lProcess1"/>
    <dgm:cxn modelId="{862A134E-87D9-4EE9-9D92-45790DD4B7CB}" type="presParOf" srcId="{3B326B7B-1C25-4EC1-9206-0DE0EC1B8AEC}" destId="{D157EBAD-F0EF-4736-930E-BC3AB8E6C73B}" srcOrd="4" destOrd="0" presId="urn:microsoft.com/office/officeart/2005/8/layout/lProcess1"/>
    <dgm:cxn modelId="{DCEC7537-B13F-4FEC-A471-9F5759E5161F}" type="presParOf" srcId="{3B326B7B-1C25-4EC1-9206-0DE0EC1B8AEC}" destId="{276F6B6E-FEAF-4BD7-B722-4D4DC77AD808}" srcOrd="5" destOrd="0" presId="urn:microsoft.com/office/officeart/2005/8/layout/lProcess1"/>
    <dgm:cxn modelId="{FD2CF6D9-77E8-4FB3-807F-98BA5D73B4CB}" type="presParOf" srcId="{3B326B7B-1C25-4EC1-9206-0DE0EC1B8AEC}" destId="{AFA84CA9-2197-47BB-AC3B-4FF6A8C3CE92}" srcOrd="6"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029571-DAC6-4E4F-AE7D-5267F5FA40D5}"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B117762A-DBC7-47F4-ABD5-519F6E1E4BFF}">
      <dgm:prSet phldrT="[Text]" phldr="0"/>
      <dgm:spPr/>
      <dgm:t>
        <a:bodyPr/>
        <a:lstStyle/>
        <a:p>
          <a:r>
            <a:rPr lang="en-US" b="0">
              <a:solidFill>
                <a:schemeClr val="bg1"/>
              </a:solidFill>
              <a:latin typeface="Century Gothic"/>
            </a:rPr>
            <a:t>Advantages</a:t>
          </a:r>
        </a:p>
      </dgm:t>
    </dgm:pt>
    <dgm:pt modelId="{1110DB8A-BB38-4FCF-B104-A7962717CB75}" type="parTrans" cxnId="{FE540F72-6492-469C-AEBF-920559B77E15}">
      <dgm:prSet/>
      <dgm:spPr/>
      <dgm:t>
        <a:bodyPr/>
        <a:lstStyle/>
        <a:p>
          <a:endParaRPr lang="en-US"/>
        </a:p>
      </dgm:t>
    </dgm:pt>
    <dgm:pt modelId="{B15DD857-1219-4012-87AF-57B2EC06B15F}" type="sibTrans" cxnId="{FE540F72-6492-469C-AEBF-920559B77E15}">
      <dgm:prSet/>
      <dgm:spPr/>
      <dgm:t>
        <a:bodyPr/>
        <a:lstStyle/>
        <a:p>
          <a:endParaRPr lang="en-US"/>
        </a:p>
      </dgm:t>
    </dgm:pt>
    <dgm:pt modelId="{876D867B-8A7A-4412-942E-B088555B5A48}">
      <dgm:prSet phldrT="[Text]" phldr="0"/>
      <dgm:spPr/>
      <dgm:t>
        <a:bodyPr/>
        <a:lstStyle/>
        <a:p>
          <a:pPr rtl="0"/>
          <a:r>
            <a:rPr lang="en-US" b="0">
              <a:solidFill>
                <a:schemeClr val="tx1">
                  <a:lumMod val="75000"/>
                  <a:lumOff val="25000"/>
                </a:schemeClr>
              </a:solidFill>
              <a:latin typeface="Century Gothic"/>
            </a:rPr>
            <a:t>Spatial coverage</a:t>
          </a:r>
        </a:p>
      </dgm:t>
    </dgm:pt>
    <dgm:pt modelId="{584C060E-9BCB-4FAB-9D24-95F5523AB703}" type="parTrans" cxnId="{E1F73041-52B8-4ED9-A248-C880707569D1}">
      <dgm:prSet/>
      <dgm:spPr/>
      <dgm:t>
        <a:bodyPr/>
        <a:lstStyle/>
        <a:p>
          <a:endParaRPr lang="en-US"/>
        </a:p>
      </dgm:t>
    </dgm:pt>
    <dgm:pt modelId="{75B747E0-B8EA-4200-A648-40049344163B}" type="sibTrans" cxnId="{E1F73041-52B8-4ED9-A248-C880707569D1}">
      <dgm:prSet/>
      <dgm:spPr/>
      <dgm:t>
        <a:bodyPr/>
        <a:lstStyle/>
        <a:p>
          <a:endParaRPr lang="en-US"/>
        </a:p>
      </dgm:t>
    </dgm:pt>
    <dgm:pt modelId="{7441C0B5-4DEB-4E1D-AC76-2ECD6C37F28A}">
      <dgm:prSet phldrT="[Text]" phldr="0"/>
      <dgm:spPr/>
      <dgm:t>
        <a:bodyPr/>
        <a:lstStyle/>
        <a:p>
          <a:pPr rtl="0"/>
          <a:r>
            <a:rPr lang="en-US" b="0">
              <a:solidFill>
                <a:schemeClr val="tx1">
                  <a:lumMod val="75000"/>
                  <a:lumOff val="25000"/>
                </a:schemeClr>
              </a:solidFill>
              <a:latin typeface="Century Gothic"/>
            </a:rPr>
            <a:t>Temporal resolution</a:t>
          </a:r>
        </a:p>
      </dgm:t>
    </dgm:pt>
    <dgm:pt modelId="{674F37C8-3965-45EB-970E-36D348AAE9BA}" type="parTrans" cxnId="{31F10D44-9550-4E22-9FCC-B5DC545BE658}">
      <dgm:prSet/>
      <dgm:spPr/>
      <dgm:t>
        <a:bodyPr/>
        <a:lstStyle/>
        <a:p>
          <a:endParaRPr lang="en-US"/>
        </a:p>
      </dgm:t>
    </dgm:pt>
    <dgm:pt modelId="{BECD41B1-00D5-4958-AC76-A320BDDFC75D}" type="sibTrans" cxnId="{31F10D44-9550-4E22-9FCC-B5DC545BE658}">
      <dgm:prSet/>
      <dgm:spPr/>
      <dgm:t>
        <a:bodyPr/>
        <a:lstStyle/>
        <a:p>
          <a:endParaRPr lang="en-US"/>
        </a:p>
      </dgm:t>
    </dgm:pt>
    <dgm:pt modelId="{9CC3ED36-38A4-4646-A51E-91E38B345CC1}">
      <dgm:prSet phldrT="[Text]" phldr="0"/>
      <dgm:spPr/>
      <dgm:t>
        <a:bodyPr/>
        <a:lstStyle/>
        <a:p>
          <a:r>
            <a:rPr lang="en-US" b="0">
              <a:solidFill>
                <a:schemeClr val="bg1"/>
              </a:solidFill>
              <a:latin typeface="Century Gothic"/>
            </a:rPr>
            <a:t>Limitations</a:t>
          </a:r>
        </a:p>
      </dgm:t>
    </dgm:pt>
    <dgm:pt modelId="{44D87F61-590C-443D-A9AF-974B69D492CE}" type="parTrans" cxnId="{DCA18AC4-CC2C-4B2F-9E4B-AB85928D07EB}">
      <dgm:prSet/>
      <dgm:spPr/>
      <dgm:t>
        <a:bodyPr/>
        <a:lstStyle/>
        <a:p>
          <a:endParaRPr lang="en-US"/>
        </a:p>
      </dgm:t>
    </dgm:pt>
    <dgm:pt modelId="{2D7A176C-8600-4DC3-B012-0C8CE583752C}" type="sibTrans" cxnId="{DCA18AC4-CC2C-4B2F-9E4B-AB85928D07EB}">
      <dgm:prSet/>
      <dgm:spPr/>
      <dgm:t>
        <a:bodyPr/>
        <a:lstStyle/>
        <a:p>
          <a:endParaRPr lang="en-US"/>
        </a:p>
      </dgm:t>
    </dgm:pt>
    <dgm:pt modelId="{47C9D5D0-517D-47A2-957A-AB7E9756D32D}">
      <dgm:prSet phldrT="[Text]" phldr="0"/>
      <dgm:spPr/>
      <dgm:t>
        <a:bodyPr/>
        <a:lstStyle/>
        <a:p>
          <a:pPr rtl="0"/>
          <a:r>
            <a:rPr lang="en-US" b="0">
              <a:solidFill>
                <a:schemeClr val="tx1">
                  <a:lumMod val="75000"/>
                  <a:lumOff val="25000"/>
                </a:schemeClr>
              </a:solidFill>
              <a:latin typeface="Century Gothic"/>
            </a:rPr>
            <a:t>Cannot resolve below 1km</a:t>
          </a:r>
        </a:p>
      </dgm:t>
    </dgm:pt>
    <dgm:pt modelId="{3BF51A2A-9AD2-4EF5-8C2A-A88C1A0BA091}" type="parTrans" cxnId="{0C7212F5-2765-40FB-9DDC-5A7D3A6DF874}">
      <dgm:prSet/>
      <dgm:spPr/>
      <dgm:t>
        <a:bodyPr/>
        <a:lstStyle/>
        <a:p>
          <a:endParaRPr lang="en-US"/>
        </a:p>
      </dgm:t>
    </dgm:pt>
    <dgm:pt modelId="{8CF7909A-B88A-4945-81D2-CD6809800A89}" type="sibTrans" cxnId="{0C7212F5-2765-40FB-9DDC-5A7D3A6DF874}">
      <dgm:prSet/>
      <dgm:spPr/>
      <dgm:t>
        <a:bodyPr/>
        <a:lstStyle/>
        <a:p>
          <a:endParaRPr lang="en-US"/>
        </a:p>
      </dgm:t>
    </dgm:pt>
    <dgm:pt modelId="{CB3BC920-5594-44EF-9D9A-E3404CB3D393}">
      <dgm:prSet phldr="0"/>
      <dgm:spPr/>
      <dgm:t>
        <a:bodyPr/>
        <a:lstStyle/>
        <a:p>
          <a:pPr rtl="0"/>
          <a:r>
            <a:rPr lang="en-US" b="0">
              <a:solidFill>
                <a:schemeClr val="tx1">
                  <a:lumMod val="75000"/>
                  <a:lumOff val="25000"/>
                </a:schemeClr>
              </a:solidFill>
              <a:latin typeface="Century Gothic"/>
            </a:rPr>
            <a:t>Temporal coverage</a:t>
          </a:r>
        </a:p>
      </dgm:t>
    </dgm:pt>
    <dgm:pt modelId="{5B6C418F-24FF-4ABF-A440-D3AB4BA773D4}" type="parTrans" cxnId="{23741180-7AC3-48B6-A7D5-2A97BE3C0DD8}">
      <dgm:prSet/>
      <dgm:spPr/>
    </dgm:pt>
    <dgm:pt modelId="{C68CBDA4-23B1-446A-BA4E-C967AD5F514D}" type="sibTrans" cxnId="{23741180-7AC3-48B6-A7D5-2A97BE3C0DD8}">
      <dgm:prSet/>
      <dgm:spPr/>
    </dgm:pt>
    <dgm:pt modelId="{DC7983FC-2BE4-4D06-AB04-E353B5EF6E87}">
      <dgm:prSet phldr="0"/>
      <dgm:spPr/>
      <dgm:t>
        <a:bodyPr/>
        <a:lstStyle/>
        <a:p>
          <a:pPr rtl="0"/>
          <a:r>
            <a:rPr lang="en-US" b="0">
              <a:solidFill>
                <a:schemeClr val="tx1">
                  <a:lumMod val="75000"/>
                  <a:lumOff val="25000"/>
                </a:schemeClr>
              </a:solidFill>
              <a:latin typeface="Century Gothic"/>
            </a:rPr>
            <a:t>Vertical resolution</a:t>
          </a:r>
        </a:p>
      </dgm:t>
    </dgm:pt>
    <dgm:pt modelId="{1DA2834F-3AD3-4624-AED1-B231B42218F6}" type="parTrans" cxnId="{7D284907-E3E5-4EB6-B17C-9668D0746B2B}">
      <dgm:prSet/>
      <dgm:spPr/>
    </dgm:pt>
    <dgm:pt modelId="{2BE46BB6-72F5-4E10-B1D1-E6E765695493}" type="sibTrans" cxnId="{7D284907-E3E5-4EB6-B17C-9668D0746B2B}">
      <dgm:prSet/>
      <dgm:spPr/>
    </dgm:pt>
    <dgm:pt modelId="{98192643-0CD2-4157-97C6-FAFB87B9CFDF}">
      <dgm:prSet phldr="0"/>
      <dgm:spPr/>
      <dgm:t>
        <a:bodyPr/>
        <a:lstStyle/>
        <a:p>
          <a:pPr rtl="0"/>
          <a:r>
            <a:rPr lang="en-US" b="0">
              <a:solidFill>
                <a:schemeClr val="tx1">
                  <a:lumMod val="75000"/>
                  <a:lumOff val="25000"/>
                </a:schemeClr>
              </a:solidFill>
              <a:latin typeface="Century Gothic"/>
            </a:rPr>
            <a:t>Missing values</a:t>
          </a:r>
        </a:p>
      </dgm:t>
    </dgm:pt>
    <dgm:pt modelId="{A7DF25C8-2BF7-4E91-9CC1-00776AEA21E1}" type="parTrans" cxnId="{A9BE0D92-2B00-4A4E-8E6E-282ECD322011}">
      <dgm:prSet/>
      <dgm:spPr/>
    </dgm:pt>
    <dgm:pt modelId="{5CA5F29D-EF66-4662-B828-06ACDCC965A1}" type="sibTrans" cxnId="{A9BE0D92-2B00-4A4E-8E6E-282ECD322011}">
      <dgm:prSet/>
      <dgm:spPr/>
    </dgm:pt>
    <dgm:pt modelId="{741A565F-EFD9-4D46-BA92-DD8D85C128D8}" type="pres">
      <dgm:prSet presAssocID="{E3029571-DAC6-4E4F-AE7D-5267F5FA40D5}" presName="Name0" presStyleCnt="0">
        <dgm:presLayoutVars>
          <dgm:dir/>
          <dgm:animLvl val="lvl"/>
          <dgm:resizeHandles val="exact"/>
        </dgm:presLayoutVars>
      </dgm:prSet>
      <dgm:spPr/>
    </dgm:pt>
    <dgm:pt modelId="{480AD90F-F084-41EB-AB77-1E86687DB7FA}" type="pres">
      <dgm:prSet presAssocID="{B117762A-DBC7-47F4-ABD5-519F6E1E4BFF}" presName="composite" presStyleCnt="0"/>
      <dgm:spPr/>
    </dgm:pt>
    <dgm:pt modelId="{13AF7E72-6434-432E-9E82-02E0AD6DF876}" type="pres">
      <dgm:prSet presAssocID="{B117762A-DBC7-47F4-ABD5-519F6E1E4BFF}" presName="parTx" presStyleLbl="alignNode1" presStyleIdx="0" presStyleCnt="2">
        <dgm:presLayoutVars>
          <dgm:chMax val="0"/>
          <dgm:chPref val="0"/>
          <dgm:bulletEnabled val="1"/>
        </dgm:presLayoutVars>
      </dgm:prSet>
      <dgm:spPr/>
    </dgm:pt>
    <dgm:pt modelId="{780F0320-3983-4802-AB03-81AD2D2417F7}" type="pres">
      <dgm:prSet presAssocID="{B117762A-DBC7-47F4-ABD5-519F6E1E4BFF}" presName="desTx" presStyleLbl="alignAccFollowNode1" presStyleIdx="0" presStyleCnt="2">
        <dgm:presLayoutVars>
          <dgm:bulletEnabled val="1"/>
        </dgm:presLayoutVars>
      </dgm:prSet>
      <dgm:spPr/>
    </dgm:pt>
    <dgm:pt modelId="{57A89BD0-1E65-4351-9DBA-89D08489D8D2}" type="pres">
      <dgm:prSet presAssocID="{B15DD857-1219-4012-87AF-57B2EC06B15F}" presName="space" presStyleCnt="0"/>
      <dgm:spPr/>
    </dgm:pt>
    <dgm:pt modelId="{E424348F-F882-4FBF-B6F8-D90103657835}" type="pres">
      <dgm:prSet presAssocID="{9CC3ED36-38A4-4646-A51E-91E38B345CC1}" presName="composite" presStyleCnt="0"/>
      <dgm:spPr/>
    </dgm:pt>
    <dgm:pt modelId="{1E702DAB-34C3-4658-AA1F-0CAA23F2C68E}" type="pres">
      <dgm:prSet presAssocID="{9CC3ED36-38A4-4646-A51E-91E38B345CC1}" presName="parTx" presStyleLbl="alignNode1" presStyleIdx="1" presStyleCnt="2">
        <dgm:presLayoutVars>
          <dgm:chMax val="0"/>
          <dgm:chPref val="0"/>
          <dgm:bulletEnabled val="1"/>
        </dgm:presLayoutVars>
      </dgm:prSet>
      <dgm:spPr/>
    </dgm:pt>
    <dgm:pt modelId="{284DBDC8-F75B-47EC-B35C-0015F126AE9D}" type="pres">
      <dgm:prSet presAssocID="{9CC3ED36-38A4-4646-A51E-91E38B345CC1}" presName="desTx" presStyleLbl="alignAccFollowNode1" presStyleIdx="1" presStyleCnt="2">
        <dgm:presLayoutVars>
          <dgm:bulletEnabled val="1"/>
        </dgm:presLayoutVars>
      </dgm:prSet>
      <dgm:spPr/>
    </dgm:pt>
  </dgm:ptLst>
  <dgm:cxnLst>
    <dgm:cxn modelId="{7D284907-E3E5-4EB6-B17C-9668D0746B2B}" srcId="{9CC3ED36-38A4-4646-A51E-91E38B345CC1}" destId="{DC7983FC-2BE4-4D06-AB04-E353B5EF6E87}" srcOrd="1" destOrd="0" parTransId="{1DA2834F-3AD3-4624-AED1-B231B42218F6}" sibTransId="{2BE46BB6-72F5-4E10-B1D1-E6E765695493}"/>
    <dgm:cxn modelId="{EF91D70E-2434-4D01-B49C-F1BDCAB137E5}" type="presOf" srcId="{9CC3ED36-38A4-4646-A51E-91E38B345CC1}" destId="{1E702DAB-34C3-4658-AA1F-0CAA23F2C68E}" srcOrd="0" destOrd="0" presId="urn:microsoft.com/office/officeart/2005/8/layout/hList1"/>
    <dgm:cxn modelId="{45FAC811-ED33-4AC9-83AA-051DECB9E3C3}" type="presOf" srcId="{876D867B-8A7A-4412-942E-B088555B5A48}" destId="{780F0320-3983-4802-AB03-81AD2D2417F7}" srcOrd="0" destOrd="0" presId="urn:microsoft.com/office/officeart/2005/8/layout/hList1"/>
    <dgm:cxn modelId="{70733E13-95B8-4535-A78D-170918826E4A}" type="presOf" srcId="{E3029571-DAC6-4E4F-AE7D-5267F5FA40D5}" destId="{741A565F-EFD9-4D46-BA92-DD8D85C128D8}" srcOrd="0" destOrd="0" presId="urn:microsoft.com/office/officeart/2005/8/layout/hList1"/>
    <dgm:cxn modelId="{D10D0340-16F6-4ECB-9626-61D5DE27387E}" type="presOf" srcId="{98192643-0CD2-4157-97C6-FAFB87B9CFDF}" destId="{284DBDC8-F75B-47EC-B35C-0015F126AE9D}" srcOrd="0" destOrd="2" presId="urn:microsoft.com/office/officeart/2005/8/layout/hList1"/>
    <dgm:cxn modelId="{E1F73041-52B8-4ED9-A248-C880707569D1}" srcId="{B117762A-DBC7-47F4-ABD5-519F6E1E4BFF}" destId="{876D867B-8A7A-4412-942E-B088555B5A48}" srcOrd="0" destOrd="0" parTransId="{584C060E-9BCB-4FAB-9D24-95F5523AB703}" sibTransId="{75B747E0-B8EA-4200-A648-40049344163B}"/>
    <dgm:cxn modelId="{31F10D44-9550-4E22-9FCC-B5DC545BE658}" srcId="{B117762A-DBC7-47F4-ABD5-519F6E1E4BFF}" destId="{7441C0B5-4DEB-4E1D-AC76-2ECD6C37F28A}" srcOrd="1" destOrd="0" parTransId="{674F37C8-3965-45EB-970E-36D348AAE9BA}" sibTransId="{BECD41B1-00D5-4958-AC76-A320BDDFC75D}"/>
    <dgm:cxn modelId="{FE540F72-6492-469C-AEBF-920559B77E15}" srcId="{E3029571-DAC6-4E4F-AE7D-5267F5FA40D5}" destId="{B117762A-DBC7-47F4-ABD5-519F6E1E4BFF}" srcOrd="0" destOrd="0" parTransId="{1110DB8A-BB38-4FCF-B104-A7962717CB75}" sibTransId="{B15DD857-1219-4012-87AF-57B2EC06B15F}"/>
    <dgm:cxn modelId="{4B0E1F52-450A-4F37-8B18-4FCAF8B2BB31}" type="presOf" srcId="{B117762A-DBC7-47F4-ABD5-519F6E1E4BFF}" destId="{13AF7E72-6434-432E-9E82-02E0AD6DF876}" srcOrd="0" destOrd="0" presId="urn:microsoft.com/office/officeart/2005/8/layout/hList1"/>
    <dgm:cxn modelId="{55003356-FFFA-47AF-BD28-243ED23DE45D}" type="presOf" srcId="{DC7983FC-2BE4-4D06-AB04-E353B5EF6E87}" destId="{284DBDC8-F75B-47EC-B35C-0015F126AE9D}" srcOrd="0" destOrd="1" presId="urn:microsoft.com/office/officeart/2005/8/layout/hList1"/>
    <dgm:cxn modelId="{0200AB7F-DA05-4A45-B5B9-AA6E12FC3484}" type="presOf" srcId="{7441C0B5-4DEB-4E1D-AC76-2ECD6C37F28A}" destId="{780F0320-3983-4802-AB03-81AD2D2417F7}" srcOrd="0" destOrd="1" presId="urn:microsoft.com/office/officeart/2005/8/layout/hList1"/>
    <dgm:cxn modelId="{23741180-7AC3-48B6-A7D5-2A97BE3C0DD8}" srcId="{B117762A-DBC7-47F4-ABD5-519F6E1E4BFF}" destId="{CB3BC920-5594-44EF-9D9A-E3404CB3D393}" srcOrd="2" destOrd="0" parTransId="{5B6C418F-24FF-4ABF-A440-D3AB4BA773D4}" sibTransId="{C68CBDA4-23B1-446A-BA4E-C967AD5F514D}"/>
    <dgm:cxn modelId="{A9BE0D92-2B00-4A4E-8E6E-282ECD322011}" srcId="{9CC3ED36-38A4-4646-A51E-91E38B345CC1}" destId="{98192643-0CD2-4157-97C6-FAFB87B9CFDF}" srcOrd="2" destOrd="0" parTransId="{A7DF25C8-2BF7-4E91-9CC1-00776AEA21E1}" sibTransId="{5CA5F29D-EF66-4662-B828-06ACDCC965A1}"/>
    <dgm:cxn modelId="{D09B13B3-641F-4B7B-AE2C-6FA95D9575E2}" type="presOf" srcId="{47C9D5D0-517D-47A2-957A-AB7E9756D32D}" destId="{284DBDC8-F75B-47EC-B35C-0015F126AE9D}" srcOrd="0" destOrd="0" presId="urn:microsoft.com/office/officeart/2005/8/layout/hList1"/>
    <dgm:cxn modelId="{12F5EBC2-0697-40EF-B578-ED6A6BE976F1}" type="presOf" srcId="{CB3BC920-5594-44EF-9D9A-E3404CB3D393}" destId="{780F0320-3983-4802-AB03-81AD2D2417F7}" srcOrd="0" destOrd="2" presId="urn:microsoft.com/office/officeart/2005/8/layout/hList1"/>
    <dgm:cxn modelId="{DCA18AC4-CC2C-4B2F-9E4B-AB85928D07EB}" srcId="{E3029571-DAC6-4E4F-AE7D-5267F5FA40D5}" destId="{9CC3ED36-38A4-4646-A51E-91E38B345CC1}" srcOrd="1" destOrd="0" parTransId="{44D87F61-590C-443D-A9AF-974B69D492CE}" sibTransId="{2D7A176C-8600-4DC3-B012-0C8CE583752C}"/>
    <dgm:cxn modelId="{0C7212F5-2765-40FB-9DDC-5A7D3A6DF874}" srcId="{9CC3ED36-38A4-4646-A51E-91E38B345CC1}" destId="{47C9D5D0-517D-47A2-957A-AB7E9756D32D}" srcOrd="0" destOrd="0" parTransId="{3BF51A2A-9AD2-4EF5-8C2A-A88C1A0BA091}" sibTransId="{8CF7909A-B88A-4945-81D2-CD6809800A89}"/>
    <dgm:cxn modelId="{54298036-6711-4108-A8A7-28680919FCC4}" type="presParOf" srcId="{741A565F-EFD9-4D46-BA92-DD8D85C128D8}" destId="{480AD90F-F084-41EB-AB77-1E86687DB7FA}" srcOrd="0" destOrd="0" presId="urn:microsoft.com/office/officeart/2005/8/layout/hList1"/>
    <dgm:cxn modelId="{B31175AD-7580-414F-AE24-C0A9BEE83668}" type="presParOf" srcId="{480AD90F-F084-41EB-AB77-1E86687DB7FA}" destId="{13AF7E72-6434-432E-9E82-02E0AD6DF876}" srcOrd="0" destOrd="0" presId="urn:microsoft.com/office/officeart/2005/8/layout/hList1"/>
    <dgm:cxn modelId="{604DA644-005D-488F-961F-08CED3AD743F}" type="presParOf" srcId="{480AD90F-F084-41EB-AB77-1E86687DB7FA}" destId="{780F0320-3983-4802-AB03-81AD2D2417F7}" srcOrd="1" destOrd="0" presId="urn:microsoft.com/office/officeart/2005/8/layout/hList1"/>
    <dgm:cxn modelId="{5D36FDD8-251B-4367-9AA4-655ECC298AB6}" type="presParOf" srcId="{741A565F-EFD9-4D46-BA92-DD8D85C128D8}" destId="{57A89BD0-1E65-4351-9DBA-89D08489D8D2}" srcOrd="1" destOrd="0" presId="urn:microsoft.com/office/officeart/2005/8/layout/hList1"/>
    <dgm:cxn modelId="{923912E1-D0FA-439F-81C7-B6836E1FFA62}" type="presParOf" srcId="{741A565F-EFD9-4D46-BA92-DD8D85C128D8}" destId="{E424348F-F882-4FBF-B6F8-D90103657835}" srcOrd="2" destOrd="0" presId="urn:microsoft.com/office/officeart/2005/8/layout/hList1"/>
    <dgm:cxn modelId="{FE48EF59-B0F0-4BC5-A19D-AC75D26D0FA9}" type="presParOf" srcId="{E424348F-F882-4FBF-B6F8-D90103657835}" destId="{1E702DAB-34C3-4658-AA1F-0CAA23F2C68E}" srcOrd="0" destOrd="0" presId="urn:microsoft.com/office/officeart/2005/8/layout/hList1"/>
    <dgm:cxn modelId="{195C7A54-2311-4702-A917-9FEF4A48C755}" type="presParOf" srcId="{E424348F-F882-4FBF-B6F8-D90103657835}" destId="{284DBDC8-F75B-47EC-B35C-0015F126AE9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0F6B4-8BAB-4F9A-BA15-A867A38FB4DE}">
      <dsp:nvSpPr>
        <dsp:cNvPr id="0" name=""/>
        <dsp:cNvSpPr/>
      </dsp:nvSpPr>
      <dsp:spPr>
        <a:xfrm>
          <a:off x="5066" y="509947"/>
          <a:ext cx="3803553" cy="95088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rtl="0">
            <a:lnSpc>
              <a:spcPct val="90000"/>
            </a:lnSpc>
            <a:spcBef>
              <a:spcPct val="0"/>
            </a:spcBef>
            <a:spcAft>
              <a:spcPct val="35000"/>
            </a:spcAft>
            <a:buNone/>
          </a:pPr>
          <a:r>
            <a:rPr lang="en-US" sz="3800" kern="1200">
              <a:latin typeface="Century Gothic"/>
            </a:rPr>
            <a:t>A-SMOKRE</a:t>
          </a:r>
        </a:p>
      </dsp:txBody>
      <dsp:txXfrm>
        <a:off x="32917" y="537798"/>
        <a:ext cx="3747851" cy="895186"/>
      </dsp:txXfrm>
    </dsp:sp>
    <dsp:sp modelId="{DF1A9B3B-72FF-4674-B64F-B5022CD445DA}">
      <dsp:nvSpPr>
        <dsp:cNvPr id="0" name=""/>
        <dsp:cNvSpPr/>
      </dsp:nvSpPr>
      <dsp:spPr>
        <a:xfrm rot="5400000">
          <a:off x="1823641" y="1544038"/>
          <a:ext cx="166405" cy="166405"/>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B47766-F85A-48F1-868B-525AB491D993}">
      <dsp:nvSpPr>
        <dsp:cNvPr id="0" name=""/>
        <dsp:cNvSpPr/>
      </dsp:nvSpPr>
      <dsp:spPr>
        <a:xfrm>
          <a:off x="5066" y="1793647"/>
          <a:ext cx="3803553" cy="950888"/>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tx1">
                  <a:lumMod val="75000"/>
                  <a:lumOff val="25000"/>
                </a:schemeClr>
              </a:solidFill>
              <a:latin typeface="Century Gothic"/>
            </a:rPr>
            <a:t>L2 Vertical Feature Masks</a:t>
          </a:r>
        </a:p>
      </dsp:txBody>
      <dsp:txXfrm>
        <a:off x="32917" y="1821498"/>
        <a:ext cx="3747851" cy="895186"/>
      </dsp:txXfrm>
    </dsp:sp>
    <dsp:sp modelId="{B1540E49-257F-4432-B8A6-456787B6A89E}">
      <dsp:nvSpPr>
        <dsp:cNvPr id="0" name=""/>
        <dsp:cNvSpPr/>
      </dsp:nvSpPr>
      <dsp:spPr>
        <a:xfrm rot="5400000">
          <a:off x="1823641" y="2827738"/>
          <a:ext cx="166405" cy="166405"/>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BFB4A1-DA89-475D-9018-2318FF36D56F}">
      <dsp:nvSpPr>
        <dsp:cNvPr id="0" name=""/>
        <dsp:cNvSpPr/>
      </dsp:nvSpPr>
      <dsp:spPr>
        <a:xfrm>
          <a:off x="5066" y="3077346"/>
          <a:ext cx="3803553" cy="950888"/>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tx1">
                  <a:lumMod val="75000"/>
                  <a:lumOff val="25000"/>
                </a:schemeClr>
              </a:solidFill>
              <a:latin typeface="Century Gothic"/>
            </a:rPr>
            <a:t>Feature Classification Flags</a:t>
          </a:r>
        </a:p>
      </dsp:txBody>
      <dsp:txXfrm>
        <a:off x="32917" y="3105197"/>
        <a:ext cx="3747851" cy="895186"/>
      </dsp:txXfrm>
    </dsp:sp>
    <dsp:sp modelId="{66948329-7DEF-4585-B061-7EF0EACC7BC0}">
      <dsp:nvSpPr>
        <dsp:cNvPr id="0" name=""/>
        <dsp:cNvSpPr/>
      </dsp:nvSpPr>
      <dsp:spPr>
        <a:xfrm rot="5400000">
          <a:off x="1823641" y="4111437"/>
          <a:ext cx="166405" cy="166405"/>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414C59-F2BE-4EAC-9A88-2C90542E3965}">
      <dsp:nvSpPr>
        <dsp:cNvPr id="0" name=""/>
        <dsp:cNvSpPr/>
      </dsp:nvSpPr>
      <dsp:spPr>
        <a:xfrm>
          <a:off x="5066" y="4361045"/>
          <a:ext cx="3803553" cy="950888"/>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tx1">
                  <a:lumMod val="75000"/>
                  <a:lumOff val="25000"/>
                </a:schemeClr>
              </a:solidFill>
              <a:latin typeface="Century Gothic"/>
            </a:rPr>
            <a:t>Height of smoke aerosols</a:t>
          </a:r>
        </a:p>
      </dsp:txBody>
      <dsp:txXfrm>
        <a:off x="32917" y="4388896"/>
        <a:ext cx="3747851" cy="895186"/>
      </dsp:txXfrm>
    </dsp:sp>
    <dsp:sp modelId="{1FAAE87B-EC62-496D-93EC-95348D5DF8D1}">
      <dsp:nvSpPr>
        <dsp:cNvPr id="0" name=""/>
        <dsp:cNvSpPr/>
      </dsp:nvSpPr>
      <dsp:spPr>
        <a:xfrm>
          <a:off x="4341118" y="509947"/>
          <a:ext cx="3803553" cy="95088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rtl="0">
            <a:lnSpc>
              <a:spcPct val="90000"/>
            </a:lnSpc>
            <a:spcBef>
              <a:spcPct val="0"/>
            </a:spcBef>
            <a:spcAft>
              <a:spcPct val="35000"/>
            </a:spcAft>
            <a:buNone/>
          </a:pPr>
          <a:r>
            <a:rPr lang="en-US" sz="3800" kern="1200">
              <a:latin typeface="Century Gothic"/>
            </a:rPr>
            <a:t>CALIPSO-CIMSS</a:t>
          </a:r>
        </a:p>
      </dsp:txBody>
      <dsp:txXfrm>
        <a:off x="4368969" y="537798"/>
        <a:ext cx="3747851" cy="895186"/>
      </dsp:txXfrm>
    </dsp:sp>
    <dsp:sp modelId="{49142E2B-9DC4-4CBF-A447-2664DFFD21E8}">
      <dsp:nvSpPr>
        <dsp:cNvPr id="0" name=""/>
        <dsp:cNvSpPr/>
      </dsp:nvSpPr>
      <dsp:spPr>
        <a:xfrm rot="5400000">
          <a:off x="6159692" y="1544038"/>
          <a:ext cx="166405" cy="166405"/>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267827-626C-4702-91E4-8515B6D16C9D}">
      <dsp:nvSpPr>
        <dsp:cNvPr id="0" name=""/>
        <dsp:cNvSpPr/>
      </dsp:nvSpPr>
      <dsp:spPr>
        <a:xfrm>
          <a:off x="4341118" y="1793647"/>
          <a:ext cx="3803553" cy="950888"/>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tx1">
                  <a:lumMod val="75000"/>
                  <a:lumOff val="25000"/>
                </a:schemeClr>
              </a:solidFill>
              <a:latin typeface="Century Gothic"/>
            </a:rPr>
            <a:t>L1B Calibrated lidar backscatter</a:t>
          </a:r>
        </a:p>
      </dsp:txBody>
      <dsp:txXfrm>
        <a:off x="4368969" y="1821498"/>
        <a:ext cx="3747851" cy="895186"/>
      </dsp:txXfrm>
    </dsp:sp>
    <dsp:sp modelId="{87BBF3A6-55CD-4D7E-931A-953D89656DB2}">
      <dsp:nvSpPr>
        <dsp:cNvPr id="0" name=""/>
        <dsp:cNvSpPr/>
      </dsp:nvSpPr>
      <dsp:spPr>
        <a:xfrm rot="5400000">
          <a:off x="6159692" y="2827738"/>
          <a:ext cx="166405" cy="166405"/>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57EBAD-F0EF-4736-930E-BC3AB8E6C73B}">
      <dsp:nvSpPr>
        <dsp:cNvPr id="0" name=""/>
        <dsp:cNvSpPr/>
      </dsp:nvSpPr>
      <dsp:spPr>
        <a:xfrm>
          <a:off x="4341118" y="3077346"/>
          <a:ext cx="3803553" cy="950888"/>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tx1">
                  <a:lumMod val="75000"/>
                  <a:lumOff val="25000"/>
                </a:schemeClr>
              </a:solidFill>
              <a:latin typeface="Century Gothic"/>
            </a:rPr>
            <a:t>Wavelet covariance transform</a:t>
          </a:r>
        </a:p>
      </dsp:txBody>
      <dsp:txXfrm>
        <a:off x="4368969" y="3105197"/>
        <a:ext cx="3747851" cy="895186"/>
      </dsp:txXfrm>
    </dsp:sp>
    <dsp:sp modelId="{276F6B6E-FEAF-4BD7-B722-4D4DC77AD808}">
      <dsp:nvSpPr>
        <dsp:cNvPr id="0" name=""/>
        <dsp:cNvSpPr/>
      </dsp:nvSpPr>
      <dsp:spPr>
        <a:xfrm rot="5400000">
          <a:off x="6159692" y="4111437"/>
          <a:ext cx="166405" cy="166405"/>
        </a:xfrm>
        <a:prstGeom prst="rightArrow">
          <a:avLst>
            <a:gd name="adj1" fmla="val 667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A84CA9-2197-47BB-AC3B-4FF6A8C3CE92}">
      <dsp:nvSpPr>
        <dsp:cNvPr id="0" name=""/>
        <dsp:cNvSpPr/>
      </dsp:nvSpPr>
      <dsp:spPr>
        <a:xfrm>
          <a:off x="4341118" y="4361045"/>
          <a:ext cx="3803553" cy="950888"/>
        </a:xfrm>
        <a:prstGeom prst="roundRect">
          <a:avLst>
            <a:gd name="adj" fmla="val 10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tx1">
                  <a:lumMod val="75000"/>
                  <a:lumOff val="25000"/>
                </a:schemeClr>
              </a:solidFill>
              <a:latin typeface="Century Gothic"/>
            </a:rPr>
            <a:t>Height of Surface Attached Aerosol Layer (SAAL)</a:t>
          </a:r>
        </a:p>
      </dsp:txBody>
      <dsp:txXfrm>
        <a:off x="4368969" y="4388896"/>
        <a:ext cx="3747851" cy="895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F7E72-6434-432E-9E82-02E0AD6DF876}">
      <dsp:nvSpPr>
        <dsp:cNvPr id="0" name=""/>
        <dsp:cNvSpPr/>
      </dsp:nvSpPr>
      <dsp:spPr>
        <a:xfrm>
          <a:off x="30" y="47970"/>
          <a:ext cx="2905562" cy="892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b="0" kern="1200">
              <a:solidFill>
                <a:schemeClr val="bg1"/>
              </a:solidFill>
              <a:latin typeface="Century Gothic"/>
            </a:rPr>
            <a:t>Advantages</a:t>
          </a:r>
        </a:p>
      </dsp:txBody>
      <dsp:txXfrm>
        <a:off x="30" y="47970"/>
        <a:ext cx="2905562" cy="892800"/>
      </dsp:txXfrm>
    </dsp:sp>
    <dsp:sp modelId="{780F0320-3983-4802-AB03-81AD2D2417F7}">
      <dsp:nvSpPr>
        <dsp:cNvPr id="0" name=""/>
        <dsp:cNvSpPr/>
      </dsp:nvSpPr>
      <dsp:spPr>
        <a:xfrm>
          <a:off x="30" y="940770"/>
          <a:ext cx="2905562" cy="363781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rtl="0">
            <a:lnSpc>
              <a:spcPct val="90000"/>
            </a:lnSpc>
            <a:spcBef>
              <a:spcPct val="0"/>
            </a:spcBef>
            <a:spcAft>
              <a:spcPct val="15000"/>
            </a:spcAft>
            <a:buChar char="•"/>
          </a:pPr>
          <a:r>
            <a:rPr lang="en-US" sz="3100" b="0" kern="1200">
              <a:solidFill>
                <a:schemeClr val="tx1">
                  <a:lumMod val="75000"/>
                  <a:lumOff val="25000"/>
                </a:schemeClr>
              </a:solidFill>
              <a:latin typeface="Century Gothic"/>
            </a:rPr>
            <a:t>Spatial coverage</a:t>
          </a:r>
        </a:p>
        <a:p>
          <a:pPr marL="285750" lvl="1" indent="-285750" algn="l" defTabSz="1377950" rtl="0">
            <a:lnSpc>
              <a:spcPct val="90000"/>
            </a:lnSpc>
            <a:spcBef>
              <a:spcPct val="0"/>
            </a:spcBef>
            <a:spcAft>
              <a:spcPct val="15000"/>
            </a:spcAft>
            <a:buChar char="•"/>
          </a:pPr>
          <a:r>
            <a:rPr lang="en-US" sz="3100" b="0" kern="1200">
              <a:solidFill>
                <a:schemeClr val="tx1">
                  <a:lumMod val="75000"/>
                  <a:lumOff val="25000"/>
                </a:schemeClr>
              </a:solidFill>
              <a:latin typeface="Century Gothic"/>
            </a:rPr>
            <a:t>Temporal resolution</a:t>
          </a:r>
        </a:p>
        <a:p>
          <a:pPr marL="285750" lvl="1" indent="-285750" algn="l" defTabSz="1377950" rtl="0">
            <a:lnSpc>
              <a:spcPct val="90000"/>
            </a:lnSpc>
            <a:spcBef>
              <a:spcPct val="0"/>
            </a:spcBef>
            <a:spcAft>
              <a:spcPct val="15000"/>
            </a:spcAft>
            <a:buChar char="•"/>
          </a:pPr>
          <a:r>
            <a:rPr lang="en-US" sz="3100" b="0" kern="1200">
              <a:solidFill>
                <a:schemeClr val="tx1">
                  <a:lumMod val="75000"/>
                  <a:lumOff val="25000"/>
                </a:schemeClr>
              </a:solidFill>
              <a:latin typeface="Century Gothic"/>
            </a:rPr>
            <a:t>Temporal coverage</a:t>
          </a:r>
        </a:p>
      </dsp:txBody>
      <dsp:txXfrm>
        <a:off x="30" y="940770"/>
        <a:ext cx="2905562" cy="3637811"/>
      </dsp:txXfrm>
    </dsp:sp>
    <dsp:sp modelId="{1E702DAB-34C3-4658-AA1F-0CAA23F2C68E}">
      <dsp:nvSpPr>
        <dsp:cNvPr id="0" name=""/>
        <dsp:cNvSpPr/>
      </dsp:nvSpPr>
      <dsp:spPr>
        <a:xfrm>
          <a:off x="3312371" y="47970"/>
          <a:ext cx="2905562" cy="892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b="0" kern="1200">
              <a:solidFill>
                <a:schemeClr val="bg1"/>
              </a:solidFill>
              <a:latin typeface="Century Gothic"/>
            </a:rPr>
            <a:t>Limitations</a:t>
          </a:r>
        </a:p>
      </dsp:txBody>
      <dsp:txXfrm>
        <a:off x="3312371" y="47970"/>
        <a:ext cx="2905562" cy="892800"/>
      </dsp:txXfrm>
    </dsp:sp>
    <dsp:sp modelId="{284DBDC8-F75B-47EC-B35C-0015F126AE9D}">
      <dsp:nvSpPr>
        <dsp:cNvPr id="0" name=""/>
        <dsp:cNvSpPr/>
      </dsp:nvSpPr>
      <dsp:spPr>
        <a:xfrm>
          <a:off x="3312371" y="940770"/>
          <a:ext cx="2905562" cy="363781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rtl="0">
            <a:lnSpc>
              <a:spcPct val="90000"/>
            </a:lnSpc>
            <a:spcBef>
              <a:spcPct val="0"/>
            </a:spcBef>
            <a:spcAft>
              <a:spcPct val="15000"/>
            </a:spcAft>
            <a:buChar char="•"/>
          </a:pPr>
          <a:r>
            <a:rPr lang="en-US" sz="3100" b="0" kern="1200">
              <a:solidFill>
                <a:schemeClr val="tx1">
                  <a:lumMod val="75000"/>
                  <a:lumOff val="25000"/>
                </a:schemeClr>
              </a:solidFill>
              <a:latin typeface="Century Gothic"/>
            </a:rPr>
            <a:t>Cannot resolve below 1km</a:t>
          </a:r>
        </a:p>
        <a:p>
          <a:pPr marL="285750" lvl="1" indent="-285750" algn="l" defTabSz="1377950" rtl="0">
            <a:lnSpc>
              <a:spcPct val="90000"/>
            </a:lnSpc>
            <a:spcBef>
              <a:spcPct val="0"/>
            </a:spcBef>
            <a:spcAft>
              <a:spcPct val="15000"/>
            </a:spcAft>
            <a:buChar char="•"/>
          </a:pPr>
          <a:r>
            <a:rPr lang="en-US" sz="3100" b="0" kern="1200">
              <a:solidFill>
                <a:schemeClr val="tx1">
                  <a:lumMod val="75000"/>
                  <a:lumOff val="25000"/>
                </a:schemeClr>
              </a:solidFill>
              <a:latin typeface="Century Gothic"/>
            </a:rPr>
            <a:t>Vertical resolution</a:t>
          </a:r>
        </a:p>
        <a:p>
          <a:pPr marL="285750" lvl="1" indent="-285750" algn="l" defTabSz="1377950" rtl="0">
            <a:lnSpc>
              <a:spcPct val="90000"/>
            </a:lnSpc>
            <a:spcBef>
              <a:spcPct val="0"/>
            </a:spcBef>
            <a:spcAft>
              <a:spcPct val="15000"/>
            </a:spcAft>
            <a:buChar char="•"/>
          </a:pPr>
          <a:r>
            <a:rPr lang="en-US" sz="3100" b="0" kern="1200">
              <a:solidFill>
                <a:schemeClr val="tx1">
                  <a:lumMod val="75000"/>
                  <a:lumOff val="25000"/>
                </a:schemeClr>
              </a:solidFill>
              <a:latin typeface="Century Gothic"/>
            </a:rPr>
            <a:t>Missing values</a:t>
          </a:r>
        </a:p>
      </dsp:txBody>
      <dsp:txXfrm>
        <a:off x="3312371" y="940770"/>
        <a:ext cx="2905562" cy="363781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2021-03-25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a:t>
            </a:r>
          </a:p>
          <a:p>
            <a:r>
              <a:rPr lang="en-US" dirty="0">
                <a:cs typeface="Calibri"/>
              </a:rPr>
              <a:t>We explored using the MODIS vertical moisture profiles to determine mixing heights using a method from a 2015 paper by Feng and others. They used the gradient in the water vapor mixing ratio to identify where there was an abrupt change in mixing ratio, which coincided with mixing heights they determined using radiosonde data. Our team developed an automated script to pull these vertical profiles that overlap our smoke events of interest, visualize the water vapor mixing ratio (shown here in blue), calculate the gradient in the mixing ratio (shown here in grey), and automatically identify the point of abrupt change, producing a mixing height estimate.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Given that our analysis for estimating mixing height from the water vapor profile only relies on the relative change of water vapor mixing ratios, we omitted the x-axis units for clarity and instead titled it “Water Vapor Coordinate”, with the x-axis units scaled to represent relative changes. By “water vapor coordinate,” we are referring to how the MODIS atmospheric profile demonstrates relative changes in the mixing ratio which we are using to estimate mixing height. So, this unitless coordinate merely represents the location in the water vapor profile gradient where this inflection point occurs that indicates the mixing height layer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cs typeface="Calibri"/>
            </a:endParaRPr>
          </a:p>
          <a:p>
            <a:r>
              <a:rPr lang="en-US" dirty="0">
                <a:cs typeface="Calibri"/>
              </a:rPr>
              <a:t>We investigate this method due to some of the advantages of using MODIS data compared to CALIPSO. With gridded data from MODIS, we have greater spatial coverage compared to the CALIPSO transects. In addition, there are multiple overlapping MODIS scenes per day, increasing our temporal resolution. And the vertical profiles cover from 2000 – present day with no delay in data release, so the increased temporal coverage is also an advantage. On the other hand, with these vertical profiles resolved at 20 discrete pressure levels, we are limited to the vertical resolution of the profile. There are only several data points in the lower portion of the atmosphere where mixing heights would exist. These profiles do not extend below 1km above ground level. And there are sometimes missing values in the profile and entire grid cells. </a:t>
            </a:r>
          </a:p>
          <a:p>
            <a:endParaRPr lang="en-US" dirty="0">
              <a:cs typeface="Calibri"/>
            </a:endParaRPr>
          </a:p>
          <a:p>
            <a:r>
              <a:rPr lang="en-US" dirty="0">
                <a:cs typeface="Calibri"/>
              </a:rPr>
              <a:t>Despite some of these limitations, the sheer amount of data available and coverage from MODIS made this an attractive option, so we compare the mixing heights from this method to our CALIPSO-derived mixing heights and the NWS forecasts.</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24027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min</a:t>
            </a:r>
          </a:p>
          <a:p>
            <a:endParaRPr lang="en-US" dirty="0">
              <a:cs typeface="Calibri"/>
            </a:endParaRPr>
          </a:p>
          <a:p>
            <a:r>
              <a:rPr lang="en-US" dirty="0">
                <a:cs typeface="Calibri"/>
              </a:rPr>
              <a:t>Case study for Fire Weather Zone (FWZ) ID101 in Northern Idaho for August 27,2015 using 3 different data sources to estimate MH (2 remote sensed datasets to evaluate NWS Fire Weather Forecast)</a:t>
            </a:r>
          </a:p>
          <a:p>
            <a:r>
              <a:rPr lang="en-US" dirty="0">
                <a:cs typeface="Calibri"/>
              </a:rPr>
              <a:t>Large smoke plume event with fires burning in Idaho, across the Pacific Northwest and BC</a:t>
            </a:r>
          </a:p>
          <a:p>
            <a:endParaRPr lang="en-US" dirty="0">
              <a:cs typeface="Calibri"/>
            </a:endParaRPr>
          </a:p>
          <a:p>
            <a:r>
              <a:rPr lang="en-US" dirty="0">
                <a:cs typeface="Calibri"/>
              </a:rPr>
              <a:t>The NWS Fire Weather Forecast (FWF) underestimates mixing height compared to CALIPSO CALIOP and MODIS, which was indicated in the literature (Fearon et al. 2015)</a:t>
            </a:r>
          </a:p>
          <a:p>
            <a:r>
              <a:rPr lang="en-US" dirty="0">
                <a:cs typeface="Calibri"/>
              </a:rPr>
              <a:t>True mixing height for this case study is hypothesized to lie somewhere between the NWS value and the upper bound of CALIPSO [1.5km - 4km]</a:t>
            </a:r>
          </a:p>
          <a:p>
            <a:r>
              <a:rPr lang="en-US" dirty="0">
                <a:cs typeface="Calibri"/>
              </a:rPr>
              <a:t>Plot is symbolized by VFM aerosol subtype.</a:t>
            </a:r>
          </a:p>
          <a:p>
            <a:r>
              <a:rPr lang="en-US" dirty="0">
                <a:cs typeface="Calibri"/>
              </a:rPr>
              <a:t>Polluted Continental subtype performed poorly and is not necessarily an accurate indicator of mixing height.</a:t>
            </a:r>
          </a:p>
          <a:p>
            <a:r>
              <a:rPr lang="en-US" dirty="0">
                <a:cs typeface="Calibri"/>
              </a:rPr>
              <a:t>Note that despite the lines connecting A-SMOKRE points, there are data gaps between A-SMOKRE points.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267426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min</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box plot summarizes the distribution of mixing height estimations that were collected with each method. </a:t>
            </a:r>
            <a:r>
              <a:rPr lang="en-US" sz="1200" b="0" i="0" kern="1200" dirty="0">
                <a:solidFill>
                  <a:schemeClr val="tx1"/>
                </a:solidFill>
                <a:effectLst/>
                <a:latin typeface="+mn-lt"/>
                <a:ea typeface="+mn-ea"/>
                <a:cs typeface="+mn-cs"/>
              </a:rPr>
              <a:t>The boxes show the 25th quartile, median, and 75th quartile. The upper whisker extends to the last point within the 75th quartile + (1.5 * IQR), and the lower whisker extends to the last point within the 25th quartile - (1.5 * IQR). IQR (inter-quartile range) is the range within the box. Any points that do not fall within this range are considered outliers and are represented as diamonds.</a:t>
            </a:r>
          </a:p>
          <a:p>
            <a:endParaRPr lang="en-US" dirty="0">
              <a:cs typeface="Calibri"/>
            </a:endParaRPr>
          </a:p>
          <a:p>
            <a:endParaRPr lang="en-US" dirty="0">
              <a:cs typeface="Calibri"/>
            </a:endParaRPr>
          </a:p>
          <a:p>
            <a:r>
              <a:rPr lang="en-US" dirty="0">
                <a:cs typeface="Calibri"/>
              </a:rPr>
              <a:t>- There is a clear difference in the distributions of the two CALIPSO datasets. CIMSS has a much narrower spread than A-SMOKRE, and also has no predicted mixing heights above 3 km.</a:t>
            </a:r>
          </a:p>
          <a:p>
            <a:r>
              <a:rPr lang="en-US" dirty="0">
                <a:cs typeface="Calibri"/>
              </a:rPr>
              <a:t>- The NWS fire weather forecasts seem to be higher on average than the NWS spot forecasts.</a:t>
            </a:r>
          </a:p>
          <a:p>
            <a:r>
              <a:rPr lang="en-US" dirty="0">
                <a:cs typeface="Calibri"/>
              </a:rPr>
              <a:t>- MODIS has very little spread due to its poor vertical resolution, and its values are also low relative to the other methods.</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006387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min</a:t>
            </a:r>
          </a:p>
          <a:p>
            <a:endParaRPr lang="en-US">
              <a:cs typeface="Calibri"/>
            </a:endParaRPr>
          </a:p>
          <a:p>
            <a:r>
              <a:rPr lang="en-US">
                <a:cs typeface="Calibri"/>
              </a:rPr>
              <a:t>MODIS strategy only calculated lower mixing heights. </a:t>
            </a:r>
          </a:p>
          <a:p>
            <a:r>
              <a:rPr lang="en-US">
                <a:cs typeface="Calibri"/>
              </a:rPr>
              <a:t>NWS forecasts actually overestimate mixing heights based on the CIMSS dataset and MODIS dataset. </a:t>
            </a:r>
          </a:p>
          <a:p>
            <a:r>
              <a:rPr lang="en-US">
                <a:cs typeface="Calibri"/>
              </a:rPr>
              <a:t>It's tough to tell what the relationship is between NWS forecasts and the A-SMOKRE results, to be addressed in a few slides.</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372921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min</a:t>
            </a:r>
          </a:p>
          <a:p>
            <a:endParaRPr lang="en-US">
              <a:cs typeface="Calibri"/>
            </a:endParaRPr>
          </a:p>
          <a:p>
            <a:r>
              <a:rPr lang="en-US">
                <a:cs typeface="Calibri"/>
              </a:rPr>
              <a:t>It seems as if the A-SMOKRE mixing height is further from the CIMSS estimates when the dominant aerosol type is smoke. This would indicate one of two things, that the VFM smoke aerosol classifications are not very accurate, OR the CIMSS dataset only accurately predicts mixing height for non-smoke aerosols. </a:t>
            </a:r>
          </a:p>
          <a:p>
            <a:endParaRPr lang="en-US">
              <a:cs typeface="Calibri"/>
            </a:endParaRPr>
          </a:p>
          <a:p>
            <a:r>
              <a:rPr lang="en-US">
                <a:cs typeface="Calibri"/>
              </a:rPr>
              <a:t>CIMSS and MODIS data seem to predict lower mixing heights in general compared to NWS and ASMOKRE.</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650682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FWF Relative Erro mapped Across Study Area, with CALIOP MHs computed as zonal means across FWZ</a:t>
            </a:r>
          </a:p>
          <a:p>
            <a:r>
              <a:rPr lang="en-US">
                <a:cs typeface="Calibri"/>
              </a:rPr>
              <a:t>We have data for 51 Fire Weather Zones, out of the 411 across the Study Area (just 12% coverage)</a:t>
            </a:r>
          </a:p>
          <a:p>
            <a:r>
              <a:rPr lang="en-US">
                <a:cs typeface="Calibri"/>
              </a:rPr>
              <a:t>-due to the fact that not every state calculates MH for FWZ, inability to scrape all spot forecasts, and the fact that CALIPSO transects with 16day temporal res make it unlikely to intersect smoke plumes across every FWZ</a:t>
            </a:r>
          </a:p>
          <a:p>
            <a:r>
              <a:rPr lang="en-US">
                <a:cs typeface="Calibri"/>
              </a:rPr>
              <a:t>Purple indicated underestimates compared to CALIPSO CALIOP (A-SMOKRE output), Green over estimates, white neutral (similar estimates)</a:t>
            </a:r>
          </a:p>
          <a:p>
            <a:r>
              <a:rPr lang="en-US">
                <a:cs typeface="Calibri"/>
              </a:rPr>
              <a:t>Wide range of variation, from –85% to +141%</a:t>
            </a:r>
          </a:p>
          <a:p>
            <a:r>
              <a:rPr lang="en-US">
                <a:cs typeface="Calibri"/>
              </a:rPr>
              <a:t>Apparent clustering of underestimates in Washington, Central Wyoming</a:t>
            </a:r>
          </a:p>
          <a:p>
            <a:r>
              <a:rPr lang="en-US">
                <a:cs typeface="Calibri"/>
              </a:rPr>
              <a:t>"" overestimates in NW wyoming, central ID</a:t>
            </a:r>
          </a:p>
          <a:p>
            <a:r>
              <a:rPr lang="en-US">
                <a:cs typeface="Calibri"/>
              </a:rPr>
              <a:t>Unclear whether this is a general trend that holds true across space, and what the reason could be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170408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min</a:t>
            </a:r>
          </a:p>
          <a:p>
            <a:endParaRPr lang="en-US" dirty="0">
              <a:cs typeface="Calibri"/>
            </a:endParaRPr>
          </a:p>
          <a:p>
            <a:r>
              <a:rPr lang="en-US" dirty="0"/>
              <a:t>1. NWS Fire Weather Forecasts generally align with A-SMOKRE for MH below 75km</a:t>
            </a:r>
            <a:endParaRPr lang="en-US" dirty="0">
              <a:cs typeface="Calibri"/>
            </a:endParaRPr>
          </a:p>
          <a:p>
            <a:r>
              <a:rPr lang="en-US" dirty="0"/>
              <a:t>1a. Lower mixing height values are associated with much larger discrepancies between the two data sources (between 500% to 1,500% relative error)</a:t>
            </a:r>
            <a:endParaRPr lang="en-US" dirty="0">
              <a:cs typeface="Calibri"/>
            </a:endParaRPr>
          </a:p>
          <a:p>
            <a:r>
              <a:rPr lang="en-US" dirty="0">
                <a:cs typeface="Calibri"/>
              </a:rPr>
              <a:t>2. The poor vertical resolution of MODIS makes it difficult to compare with other methods.</a:t>
            </a:r>
          </a:p>
          <a:p>
            <a:r>
              <a:rPr lang="en-US" dirty="0">
                <a:cs typeface="Calibri"/>
              </a:rPr>
              <a:t>3. CIMSS mixing heights are different from A-SMOKRE outputs.</a:t>
            </a:r>
          </a:p>
          <a:p>
            <a:r>
              <a:rPr lang="en-US" dirty="0">
                <a:cs typeface="Calibri"/>
              </a:rPr>
              <a:t>4. NWS fire weather forecasts are different from NWS spot forecasts.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86396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0.5 min</a:t>
            </a:r>
            <a:endParaRPr lang="en-US" dirty="0"/>
          </a:p>
          <a:p>
            <a:r>
              <a:rPr lang="en-US" dirty="0">
                <a:cs typeface="Calibri"/>
              </a:rPr>
              <a:t>FWS - Fire Weather Spot Forecast </a:t>
            </a:r>
          </a:p>
          <a:p>
            <a:endParaRPr lang="en-US" dirty="0">
              <a:cs typeface="Calibri"/>
            </a:endParaRPr>
          </a:p>
          <a:p>
            <a:r>
              <a:rPr lang="en-US" dirty="0">
                <a:cs typeface="Calibri"/>
              </a:rPr>
              <a:t>Expand the time period to include the entire wildfire season each year.</a:t>
            </a:r>
          </a:p>
          <a:p>
            <a:endParaRPr lang="en-US" dirty="0">
              <a:cs typeface="Calibri"/>
            </a:endParaRPr>
          </a:p>
          <a:p>
            <a:r>
              <a:rPr lang="en-US" dirty="0">
                <a:cs typeface="Calibri"/>
              </a:rPr>
              <a:t>Future directions for this work include identifying additional wildfire smoke events for validation and exploring how the MODIS strategy for deriving mixing heights from water vapor profiles work in dry versus wet climates. In addition, one could expand the analysis to investigate how mixing height changes and influences smoke dispersion using nighttime data.</a:t>
            </a:r>
          </a:p>
          <a:p>
            <a:endParaRPr lang="en-US" dirty="0">
              <a:cs typeface="Calibri"/>
            </a:endParaRPr>
          </a:p>
          <a:p>
            <a:endParaRPr lang="en-US" dirty="0">
              <a:cs typeface="Calibri"/>
            </a:endParaRPr>
          </a:p>
          <a:p>
            <a:r>
              <a:rPr lang="en-US" dirty="0"/>
              <a:t>Icon credits:</a:t>
            </a:r>
            <a:endParaRPr lang="en-US" dirty="0">
              <a:cs typeface="Calibri"/>
            </a:endParaRPr>
          </a:p>
          <a:p>
            <a:pPr marL="171450" indent="-171450">
              <a:buFontTx/>
              <a:buChar char="-"/>
            </a:pPr>
            <a:r>
              <a:rPr lang="en-US" dirty="0">
                <a:cs typeface="Calibri"/>
              </a:rPr>
              <a:t>Microsoft PowerPoint ClipArt</a:t>
            </a:r>
          </a:p>
          <a:p>
            <a:pPr marL="0" indent="0">
              <a:buFontTx/>
              <a:buNone/>
            </a:pPr>
            <a:endParaRPr lang="en-US" dirty="0">
              <a:cs typeface="Calibri"/>
            </a:endParaRPr>
          </a:p>
          <a:p>
            <a:pPr marL="171450" indent="-171450">
              <a:buFontTx/>
              <a:buChar char="-"/>
            </a:pPr>
            <a:r>
              <a:rPr lang="en-US" dirty="0"/>
              <a:t>Satellite by </a:t>
            </a:r>
            <a:r>
              <a:rPr lang="en-US" dirty="0" err="1"/>
              <a:t>ProSymbols</a:t>
            </a:r>
            <a:r>
              <a:rPr lang="en-US" dirty="0"/>
              <a:t> from The Noun Project </a:t>
            </a:r>
          </a:p>
          <a:p>
            <a:pPr marL="628650" lvl="1" indent="-171450">
              <a:buFontTx/>
              <a:buChar char="-"/>
            </a:pPr>
            <a:r>
              <a:rPr lang="en-US" dirty="0"/>
              <a:t>Source: (https://thenounproject.com/term/satellite/)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455416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0.5 min</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65582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past 60 years, wildfire frequency and intensity in the western United States have continually increased, with 2020 breaking historic records for both number of fires and total acreage burned. Smoke pollution from these fires detrimentally impacts human health in nearby areas as well as locations downwind of fire events, as combusting fuels generate harmful gases such as ozone precursors and fine particulate matter like PM2.5, which can travel deep into the lungs and bloodstream. </a:t>
            </a:r>
          </a:p>
          <a:p>
            <a:endParaRPr lang="en-US"/>
          </a:p>
          <a:p>
            <a:r>
              <a:rPr lang="en-US"/>
              <a:t>In order to reduce wildfire intensity, land managers conduct what are known as prescribed burns, which are intentionally set fires that clear excess fuel build-up like brush and debris from forests. While the benefit of prescribed burns for fire management is well understood, they are often vetoed due to potential downwind smoke hazards. Currently, there is no standardized method across public agencies such as the National Weather Service to predict the movement and dispersal of wildfire smoke plumes, leading to forecasting inaccuracies and confusion. This is critical knowledge for warning the public of air quality hazards as well as informing prescribed burn decisions. </a:t>
            </a:r>
            <a:endParaRPr lang="en-US">
              <a:cs typeface="Calibri"/>
            </a:endParaRPr>
          </a:p>
          <a:p>
            <a:endParaRPr lang="en-US"/>
          </a:p>
          <a:p>
            <a:r>
              <a:rPr lang="en-US"/>
              <a:t>------------------------------Image Information Below ------------------------------</a:t>
            </a:r>
            <a:endParaRPr lang="en-US">
              <a:cs typeface="Calibri"/>
            </a:endParaRPr>
          </a:p>
          <a:p>
            <a:r>
              <a:rPr lang="en-US"/>
              <a:t>•Image Credit: National Weather Service</a:t>
            </a:r>
            <a:endParaRPr lang="en-US">
              <a:cs typeface="Calibri"/>
            </a:endParaRPr>
          </a:p>
          <a:p>
            <a:r>
              <a:rPr lang="en-US"/>
              <a:t>•Image Source: https://commons.wikimedia.org/wiki/File:GOES17_geocolor_Western_US_2020-09-09_1100AM.jpg (Public Domain CC0)</a:t>
            </a:r>
            <a:endParaRPr lang="en-US">
              <a:cs typeface="Calibri" panose="020F0502020204030204"/>
            </a:endParaRPr>
          </a:p>
          <a:p>
            <a:r>
              <a:rPr lang="en-US">
                <a:cs typeface="Calibri" panose="020F0502020204030204"/>
              </a:rPr>
              <a:t>Icon Credit: Microsoft PowerPoint ClipArt</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40497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0.5 min</a:t>
            </a:r>
          </a:p>
          <a:p>
            <a:endParaRPr lang="en-US" dirty="0">
              <a:cs typeface="Calibri"/>
            </a:endParaRPr>
          </a:p>
          <a:p>
            <a:r>
              <a:rPr lang="en-US" dirty="0">
                <a:cs typeface="Calibri"/>
              </a:rPr>
              <a:t>Mixing height is one important factor in predicting smoke dispersal. </a:t>
            </a:r>
            <a:r>
              <a:rPr lang="en-US" dirty="0"/>
              <a:t>It's determined by atmospheric temperature and acts as a lid on smoke and other aerosols. This means that lower mixing heights often trap pollutants closer to the ground, leading to poor air quality.</a:t>
            </a:r>
            <a:r>
              <a:rPr lang="en-US" dirty="0">
                <a:cs typeface="Calibri"/>
              </a:rPr>
              <a:t> These estimations are important in determining air quality at the surface, and helping land managers decide whether or not it is safe to conduct a prescribed burn.  </a:t>
            </a:r>
          </a:p>
          <a:p>
            <a:endParaRPr lang="en-US" dirty="0">
              <a:cs typeface="Calibri"/>
            </a:endParaRPr>
          </a:p>
          <a:p>
            <a:r>
              <a:rPr lang="en-US" dirty="0">
                <a:cs typeface="Calibri"/>
              </a:rPr>
              <a:t>The mixing height over a given location at a given time can be estimated with in-situ measurements in the atmosphere, models with meteorological inputs, or satellite observations.</a:t>
            </a:r>
          </a:p>
          <a:p>
            <a:endParaRPr lang="en-US" dirty="0">
              <a:cs typeface="Calibri"/>
            </a:endParaRPr>
          </a:p>
          <a:p>
            <a:r>
              <a:rPr lang="en-US" dirty="0"/>
              <a:t>The NWS Fire Weather Program has not determined a national standard for calculating mixing heights because there is little to no validation of the accuracy of different mixing height estimation models. Lack of research in this area results in inconsistencies in smoke forecasting between agencies and across Western US state boundaries.</a:t>
            </a:r>
            <a:endParaRPr lang="en-US" dirty="0">
              <a:cs typeface="Calibri" panose="020F0502020204030204"/>
            </a:endParaRPr>
          </a:p>
          <a:p>
            <a:endParaRPr lang="en-US" dirty="0">
              <a:cs typeface="Calibri" panose="020F0502020204030204"/>
            </a:endParaRPr>
          </a:p>
          <a:p>
            <a:r>
              <a:rPr lang="en-US" dirty="0"/>
              <a:t>------------------------------Image Information Below ------------------------------</a:t>
            </a:r>
            <a:endParaRPr lang="en-US" dirty="0">
              <a:cs typeface="Calibri"/>
            </a:endParaRPr>
          </a:p>
          <a:p>
            <a:r>
              <a:rPr lang="en-US" dirty="0"/>
              <a:t>•Image Source: Lauren Mock (</a:t>
            </a:r>
            <a:r>
              <a:rPr lang="en-US" dirty="0" err="1"/>
              <a:t>DEVELOPer</a:t>
            </a:r>
            <a:r>
              <a:rPr lang="en-US" dirty="0"/>
              <a:t>)</a:t>
            </a:r>
            <a:endParaRPr lang="en-US" dirty="0">
              <a:cs typeface="Calibri"/>
            </a:endParaRPr>
          </a:p>
          <a:p>
            <a:r>
              <a:rPr lang="en-US" dirty="0"/>
              <a:t>•Flame Credit: Microsoft PowerPoint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5175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worked with partners in the NWS, BLM and NPS.  The NWS is looking to understand systematic bias in mixing height estimation. The BLM and NPS are looking for more insight into which mixing height estimation method is most accurate in order to authorize prescribed burns, which are deliberate fires that play a vital in reducing the fuel load of wildfires.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47459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0.5 min</a:t>
            </a:r>
          </a:p>
          <a:p>
            <a:r>
              <a:rPr lang="en-US" dirty="0">
                <a:cs typeface="Calibri"/>
              </a:rPr>
              <a:t>Our two main objectives for the project were to utilize NASA Earth Observations to calculate the height of the mixing layer over wildfire smoke plumes over the western US and to compare those to and validate the mixing heights forecasted by the National Weather Service. We pulled the mixing heights from the forecasts where available on the Iowa State National Weather Service text product archive. </a:t>
            </a:r>
          </a:p>
          <a:p>
            <a:endParaRPr lang="en-US" dirty="0">
              <a:cs typeface="Calibri"/>
            </a:endParaRPr>
          </a:p>
          <a:p>
            <a:r>
              <a:rPr lang="en-US" dirty="0">
                <a:cs typeface="Calibri"/>
              </a:rPr>
              <a:t>Icon citations:</a:t>
            </a:r>
          </a:p>
          <a:p>
            <a:r>
              <a:rPr lang="en-US" dirty="0"/>
              <a:t>- Satellite by </a:t>
            </a:r>
            <a:r>
              <a:rPr lang="en-US" dirty="0" err="1"/>
              <a:t>ProSymbols</a:t>
            </a:r>
            <a:r>
              <a:rPr lang="en-US" dirty="0"/>
              <a:t> from The Noun Project (https://thenounproject.com/term/satellite/)</a:t>
            </a:r>
            <a:endParaRPr lang="en-US" dirty="0">
              <a:cs typeface="Calibri"/>
            </a:endParaRPr>
          </a:p>
          <a:p>
            <a:r>
              <a:rPr lang="en-US" dirty="0"/>
              <a:t>- Statistics by Creative Stall from The Noun Project (https://thenounproject.com/term/statistics/)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3849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Originally this project focused on wildfire events in Southern Idaho, however our team expanded the study area to the entire western United States in order to increase the likelihood of CALIPSO transects intersecting smoke plumes. Upscaling the sample size also enabled us to conduct more rigorous statistical validations of our analyses. We mainly focused on August and September but expanded the monthly scope when wildfire data was limited. </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384733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used CALIPSO LiDAR vertical feature masks data to determine land, aerosol and cloud features. Terra MODIS , Aqua MODIS and VIIRS were used to identify fire boundary, smoke plume trajectory, and CALIPSO flight path. Terra MODIS was also used to determine mixing height via water vapor gradient shifts. </a:t>
            </a:r>
          </a:p>
          <a:p>
            <a:endParaRPr lang="en-US">
              <a:cs typeface="Calibri"/>
            </a:endParaRPr>
          </a:p>
          <a:p>
            <a:r>
              <a:rPr lang="en-US">
                <a:cs typeface="Calibri"/>
              </a:rPr>
              <a:t>Image Credit: NASA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228408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We identified large plumes from 2006-2020 in the western US using EOS Worldview.</a:t>
            </a:r>
          </a:p>
          <a:p>
            <a:r>
              <a:rPr lang="en-US">
                <a:cs typeface="Calibri"/>
              </a:rPr>
              <a:t>2) We used CALIOP and MODIS observations transecting those plumes to calculate mixing height.  </a:t>
            </a:r>
          </a:p>
          <a:p>
            <a:r>
              <a:rPr lang="en-US">
                <a:cs typeface="Calibri"/>
              </a:rPr>
              <a:t>3) We compared data to several other mixing height estimations:</a:t>
            </a:r>
          </a:p>
          <a:p>
            <a:r>
              <a:rPr lang="en-US">
                <a:cs typeface="Calibri"/>
              </a:rPr>
              <a:t>- Forecaster estimations based on Stull models and balloon soundings</a:t>
            </a:r>
          </a:p>
          <a:p>
            <a:r>
              <a:rPr lang="en-US">
                <a:cs typeface="Calibri"/>
              </a:rPr>
              <a:t>- CALIPSO CIMSS mixing height estimations using alternative CALIPSO products (level 1). </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809713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min</a:t>
            </a:r>
            <a:endParaRPr lang="en-US"/>
          </a:p>
          <a:p>
            <a:r>
              <a:rPr lang="en-US">
                <a:cs typeface="Calibri"/>
              </a:rPr>
              <a:t>For our validation, we use two datasets derived from the CALIPSO CALIOP lidar instrument. The first dataset is produced by our DEVELOP team's tool A-SMOKRE, which has been the main focus of our work. The automated tool uses the Level-2 Vertical Feature Masks from CALIPSO, which contains feature classification flags including aerosol, cloud, etc. And aerosol type, such as smoke, etc. Our A-SMOKRE tool processes the Feature Classification Flags from this data product to determine the maximum height of the aerosols, which is assumed to be the maximum height of the mixing layer.</a:t>
            </a:r>
          </a:p>
          <a:p>
            <a:endParaRPr lang="en-US">
              <a:cs typeface="Calibri"/>
            </a:endParaRPr>
          </a:p>
          <a:p>
            <a:r>
              <a:rPr lang="en-US">
                <a:cs typeface="Calibri"/>
              </a:rPr>
              <a:t>In addition, there is a sparser dataset produced by the University of Wisconsin-Madison's Cooperative Institute for Meteorological Satellite Studies. They analyzed certain CALIPSO Level-1B calibrated backscatter transects using a wavelet covariance transform, which they used to identify the height of the Surface Attached </a:t>
            </a:r>
            <a:r>
              <a:rPr lang="en-US" err="1">
                <a:cs typeface="Calibri"/>
              </a:rPr>
              <a:t>Aersool</a:t>
            </a:r>
            <a:r>
              <a:rPr lang="en-US">
                <a:cs typeface="Calibri"/>
              </a:rPr>
              <a:t> Layer (SAAL), a proxy for the planetary boundary layer height or mixing layer height. Both of these datasets were used in our comparison and validation.</a:t>
            </a:r>
          </a:p>
          <a:p>
            <a:endParaRPr lang="en-US">
              <a:cs typeface="Calibri"/>
            </a:endParaRPr>
          </a:p>
          <a:p>
            <a:r>
              <a:rPr lang="en-US">
                <a:cs typeface="Calibri"/>
              </a:rPr>
              <a:t>Image credit: NASA</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098658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sp>
        <p:nvSpPr>
          <p:cNvPr id="22" name="Rounded Rectangle 16"/>
          <p:cNvSpPr/>
          <p:nvPr userDrawn="1"/>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90381" y="6250887"/>
            <a:ext cx="12407901" cy="657078"/>
            <a:chOff x="-107950" y="6250887"/>
            <a:chExt cx="12407901" cy="657078"/>
          </a:xfrm>
          <a:solidFill>
            <a:srgbClr val="379CC4"/>
          </a:solid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nvGrpSpPr>
          <p:cNvPr id="5" name="Group 4"/>
          <p:cNvGrpSpPr/>
          <p:nvPr/>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245387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904D99"/>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04D99"/>
                  </a:solidFill>
                </a:endParaRPr>
              </a:p>
            </p:txBody>
          </p:sp>
          <p:sp>
            <p:nvSpPr>
              <p:cNvPr id="7" name="Rounded Rectangle 6"/>
              <p:cNvSpPr/>
              <p:nvPr userDrawn="1"/>
            </p:nvSpPr>
            <p:spPr>
              <a:xfrm>
                <a:off x="-166047" y="802756"/>
                <a:ext cx="12524095" cy="388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04D99"/>
                  </a:solidFill>
                </a:endParaRPr>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04D99"/>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8A599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904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04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04D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904D99"/>
                    </a:solidFill>
                    <a:latin typeface="Century Gothic" panose="020B0502020202020204" pitchFamily="34" charset="0"/>
                  </a:rPr>
                  <a:t>| </a:t>
                </a:r>
                <a:r>
                  <a:rPr lang="en-US" sz="1600" spc="100" baseline="0">
                    <a:solidFill>
                      <a:srgbClr val="904D99"/>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B0502020202020204" pitchFamily="34" charset="0"/>
              </a:rPr>
              <a:t>ACKNOWLEDGEMENTS</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2417" y="528155"/>
            <a:ext cx="1468966" cy="2286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2880" y="1851660"/>
            <a:ext cx="4206240" cy="4206240"/>
          </a:xfrm>
          <a:prstGeom prst="rect">
            <a:avLst/>
          </a:prstGeom>
        </p:spPr>
      </p:pic>
      <p:sp>
        <p:nvSpPr>
          <p:cNvPr id="11" name="Rectangle 10"/>
          <p:cNvSpPr/>
          <p:nvPr userDrawn="1"/>
        </p:nvSpPr>
        <p:spPr>
          <a:xfrm>
            <a:off x="3702756" y="1650583"/>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l="33783"/>
          <a:stretch/>
        </p:blipFill>
        <p:spPr>
          <a:xfrm>
            <a:off x="0" y="0"/>
            <a:ext cx="5576047" cy="6175312"/>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8A599A"/>
                </a:solidFill>
                <a:latin typeface="Century Gothic" panose="020B0502020202020204" pitchFamily="34" charset="0"/>
              </a:rPr>
              <a:t>| </a:t>
            </a:r>
            <a:r>
              <a:rPr lang="en-US" sz="1600" spc="100" baseline="0">
                <a:solidFill>
                  <a:srgbClr val="8A599A"/>
                </a:solidFill>
                <a:latin typeface="Century Gothic" panose="020B0502020202020204" pitchFamily="34" charset="0"/>
              </a:rPr>
              <a:t>Spring 2021</a:t>
            </a:r>
          </a:p>
        </p:txBody>
      </p:sp>
      <p:sp>
        <p:nvSpPr>
          <p:cNvPr id="26" name="Rounded Rectangle 25"/>
          <p:cNvSpPr/>
          <p:nvPr userDrawn="1"/>
        </p:nvSpPr>
        <p:spPr>
          <a:xfrm>
            <a:off x="-143435" y="6091356"/>
            <a:ext cx="12505764" cy="314088"/>
          </a:xfrm>
          <a:prstGeom prst="roundRect">
            <a:avLst/>
          </a:prstGeom>
          <a:solidFill>
            <a:srgbClr val="8A599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8A59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0" r:id="rId1"/>
    <p:sldLayoutId id="2147483729" r:id="rId2"/>
    <p:sldLayoutId id="2147483716" r:id="rId3"/>
    <p:sldLayoutId id="2147483718" r:id="rId4"/>
    <p:sldLayoutId id="2147483721" r:id="rId5"/>
    <p:sldLayoutId id="2147483722" r:id="rId6"/>
    <p:sldLayoutId id="2147483723" r:id="rId7"/>
    <p:sldLayoutId id="2147483724" r:id="rId8"/>
    <p:sldLayoutId id="2147483725" r:id="rId9"/>
    <p:sldLayoutId id="2147483726" r:id="rId10"/>
    <p:sldLayoutId id="2147483719" r:id="rId11"/>
    <p:sldLayoutId id="2147483679" r:id="rId12"/>
    <p:sldLayoutId id="2147483707" r:id="rId13"/>
    <p:sldLayoutId id="2147483690" r:id="rId14"/>
    <p:sldLayoutId id="2147483691" r:id="rId15"/>
    <p:sldLayoutId id="2147483698" r:id="rId16"/>
    <p:sldLayoutId id="2147483734" r:id="rId17"/>
    <p:sldLayoutId id="2147483731" r:id="rId18"/>
    <p:sldLayoutId id="2147483732" r:id="rId19"/>
    <p:sldLayoutId id="2147483717" r:id="rId20"/>
    <p:sldLayoutId id="2147483733" r:id="rId21"/>
    <p:sldLayoutId id="2147483730" r:id="rId22"/>
    <p:sldLayoutId id="2147483728"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hyperlink" Target="http://dx.doi.org/10.5067/MODIS/MOD07_L2.006" TargetMode="External"/><Relationship Id="rId2" Type="http://schemas.openxmlformats.org/officeDocument/2006/relationships/hyperlink" Target="https://doi.org/10.5067/CALIOP/CALIPSO/CAL_LID_L2_VFM-VALSTAGE1-V3-01_L2-003.01" TargetMode="External"/><Relationship Id="rId1" Type="http://schemas.openxmlformats.org/officeDocument/2006/relationships/slideLayout" Target="../slideLayouts/slideLayout16.xml"/><Relationship Id="rId6" Type="http://schemas.openxmlformats.org/officeDocument/2006/relationships/hyperlink" Target="http://dx.doi.org/10.15191/nwajom.2015.0315" TargetMode="External"/><Relationship Id="rId5" Type="http://schemas.openxmlformats.org/officeDocument/2006/relationships/hyperlink" Target="http://cimss.ssec.wisc.edu/calipso/" TargetMode="External"/><Relationship Id="rId4" Type="http://schemas.openxmlformats.org/officeDocument/2006/relationships/hyperlink" Target="http://dx.doi.org/10.5067/MODIS/MYD07_L2.006"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1.svg"/><Relationship Id="rId4" Type="http://schemas.openxmlformats.org/officeDocument/2006/relationships/image" Target="../media/image26.sv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2856" y="5731671"/>
            <a:ext cx="1901483" cy="338554"/>
          </a:xfrm>
          <a:prstGeom prst="rect">
            <a:avLst/>
          </a:prstGeom>
        </p:spPr>
        <p:txBody>
          <a:bodyPr wrap="none" lIns="91440" tIns="45720" rIns="91440" bIns="45720" anchor="t">
            <a:spAutoFit/>
          </a:bodyPr>
          <a:lstStyle/>
          <a:p>
            <a:r>
              <a:rPr lang="en-US" sz="1600">
                <a:solidFill>
                  <a:srgbClr val="8A599A"/>
                </a:solidFill>
                <a:latin typeface="Century Gothic"/>
              </a:rPr>
              <a:t>Idaho - Pocatello</a:t>
            </a:r>
            <a:endParaRPr lang="en-US">
              <a:solidFill>
                <a:srgbClr val="8A599A"/>
              </a:solidFill>
            </a:endParaRPr>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8A599A"/>
                </a:solidFill>
                <a:latin typeface="Century Gothic"/>
              </a:rPr>
              <a:t>Southern Idaho</a:t>
            </a:r>
            <a:endParaRPr lang="en-US" sz="3700" spc="0" baseline="0">
              <a:solidFill>
                <a:srgbClr val="8A599A"/>
              </a:solidFill>
            </a:endParaRPr>
          </a:p>
          <a:p>
            <a:pPr algn="l"/>
            <a:r>
              <a:rPr lang="en-US" sz="2800" b="0" spc="0">
                <a:solidFill>
                  <a:srgbClr val="8A599A"/>
                </a:solidFill>
                <a:latin typeface="Century Gothic"/>
              </a:rPr>
              <a:t>Health &amp; Air Quality II</a:t>
            </a:r>
            <a:endParaRPr lang="en-US" sz="2800" b="0" spc="0" baseline="0">
              <a:solidFill>
                <a:srgbClr val="8A599A"/>
              </a:solidFill>
            </a:endParaRPr>
          </a:p>
        </p:txBody>
      </p:sp>
      <p:sp>
        <p:nvSpPr>
          <p:cNvPr id="4" name="Subtitle 2"/>
          <p:cNvSpPr txBox="1">
            <a:spLocks/>
          </p:cNvSpPr>
          <p:nvPr/>
        </p:nvSpPr>
        <p:spPr>
          <a:xfrm>
            <a:off x="6102086" y="3092179"/>
            <a:ext cx="5063024"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8A599B"/>
                </a:solidFill>
                <a:latin typeface="Century Gothic"/>
              </a:rPr>
              <a:t>Evaluating Atmospheric Mixing Height Estimations in the Western United States</a:t>
            </a:r>
            <a:endParaRPr lang="en-US" dirty="0">
              <a:solidFill>
                <a:srgbClr val="8A599B"/>
              </a:solidFill>
            </a:endParaRPr>
          </a:p>
          <a:p>
            <a:pPr algn="l"/>
            <a:br>
              <a:rPr lang="en-US" dirty="0"/>
            </a:br>
            <a:endParaRPr lang="en-US" dirty="0">
              <a:solidFill>
                <a:srgbClr val="8A599B"/>
              </a:solidFill>
            </a:endParaRPr>
          </a:p>
        </p:txBody>
      </p:sp>
      <p:sp>
        <p:nvSpPr>
          <p:cNvPr id="5" name="TextBox 4"/>
          <p:cNvSpPr txBox="1"/>
          <p:nvPr/>
        </p:nvSpPr>
        <p:spPr>
          <a:xfrm>
            <a:off x="6102086" y="4960968"/>
            <a:ext cx="5407515"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Dean Berkowitz, Jukes Liu, Lauren Mock, Chris Wright</a:t>
            </a:r>
            <a:endParaRPr lang="en-US" sz="16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Mixing Heights from MODIS Profiles</a:t>
            </a:r>
          </a:p>
        </p:txBody>
      </p:sp>
      <p:sp>
        <p:nvSpPr>
          <p:cNvPr id="3" name="Text Placeholder 3">
            <a:extLst>
              <a:ext uri="{FF2B5EF4-FFF2-40B4-BE49-F238E27FC236}">
                <a16:creationId xmlns:a16="http://schemas.microsoft.com/office/drawing/2014/main" id="{CB4F5EB1-3F06-4E4C-867D-419E5C1F818E}"/>
              </a:ext>
            </a:extLst>
          </p:cNvPr>
          <p:cNvSpPr txBox="1">
            <a:spLocks/>
          </p:cNvSpPr>
          <p:nvPr/>
        </p:nvSpPr>
        <p:spPr>
          <a:xfrm>
            <a:off x="500222" y="1359971"/>
            <a:ext cx="7410609"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endParaRPr lang="en-US" b="1">
              <a:solidFill>
                <a:schemeClr val="tx1">
                  <a:lumMod val="75000"/>
                  <a:lumOff val="25000"/>
                </a:schemeClr>
              </a:solidFill>
              <a:latin typeface="Century Gothic"/>
              <a:cs typeface="Calibri"/>
            </a:endParaRPr>
          </a:p>
          <a:p>
            <a:pPr lvl="1">
              <a:lnSpc>
                <a:spcPct val="100000"/>
              </a:lnSpc>
              <a:spcAft>
                <a:spcPts val="600"/>
              </a:spcAft>
              <a:buClr>
                <a:srgbClr val="8A599A"/>
              </a:buClr>
            </a:pPr>
            <a:endParaRPr lang="en-US" b="1">
              <a:solidFill>
                <a:schemeClr val="tx1">
                  <a:lumMod val="75000"/>
                  <a:lumOff val="25000"/>
                </a:schemeClr>
              </a:solidFill>
              <a:latin typeface="Century Gothic"/>
              <a:cs typeface="Calibri"/>
            </a:endParaRPr>
          </a:p>
          <a:p>
            <a:pPr>
              <a:lnSpc>
                <a:spcPct val="100000"/>
              </a:lnSpc>
              <a:spcAft>
                <a:spcPts val="600"/>
              </a:spcAft>
              <a:buClr>
                <a:srgbClr val="8A599A"/>
              </a:buClr>
            </a:pPr>
            <a:endParaRPr lang="en-US" b="1">
              <a:solidFill>
                <a:schemeClr val="tx1">
                  <a:lumMod val="75000"/>
                  <a:lumOff val="25000"/>
                </a:schemeClr>
              </a:solidFill>
              <a:latin typeface="Century Gothic"/>
              <a:cs typeface="Calibri"/>
            </a:endParaRPr>
          </a:p>
          <a:p>
            <a:pPr>
              <a:lnSpc>
                <a:spcPct val="100000"/>
              </a:lnSpc>
              <a:spcAft>
                <a:spcPts val="600"/>
              </a:spcAft>
              <a:buClr>
                <a:srgbClr val="8A599A"/>
              </a:buClr>
            </a:pPr>
            <a:endParaRPr lang="en-US" b="1">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4" name="Text Placeholder 3">
            <a:extLst>
              <a:ext uri="{FF2B5EF4-FFF2-40B4-BE49-F238E27FC236}">
                <a16:creationId xmlns:a16="http://schemas.microsoft.com/office/drawing/2014/main" id="{D299576A-5CFD-499A-92D7-F7695BE0AB06}"/>
              </a:ext>
            </a:extLst>
          </p:cNvPr>
          <p:cNvSpPr txBox="1">
            <a:spLocks/>
          </p:cNvSpPr>
          <p:nvPr/>
        </p:nvSpPr>
        <p:spPr>
          <a:xfrm>
            <a:off x="495740" y="1005279"/>
            <a:ext cx="11613347" cy="71624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dirty="0">
                <a:solidFill>
                  <a:schemeClr val="tx1">
                    <a:lumMod val="75000"/>
                    <a:lumOff val="25000"/>
                  </a:schemeClr>
                </a:solidFill>
                <a:latin typeface="Century Gothic"/>
                <a:cs typeface="Calibri"/>
              </a:rPr>
              <a:t>Followed radiosonde-validated method from Feng et al. (2015)</a:t>
            </a:r>
            <a:endParaRPr lang="en-US" dirty="0">
              <a:solidFill>
                <a:schemeClr val="tx1">
                  <a:lumMod val="75000"/>
                  <a:lumOff val="25000"/>
                </a:schemeClr>
              </a:solidFill>
              <a:latin typeface="Century Gothic"/>
            </a:endParaRPr>
          </a:p>
          <a:p>
            <a:pPr>
              <a:lnSpc>
                <a:spcPct val="100000"/>
              </a:lnSpc>
              <a:spcAft>
                <a:spcPts val="600"/>
              </a:spcAft>
              <a:buClr>
                <a:srgbClr val="8A599A"/>
              </a:buClr>
            </a:pPr>
            <a:endParaRPr lang="en-US" b="1" dirty="0">
              <a:solidFill>
                <a:schemeClr val="tx1">
                  <a:lumMod val="75000"/>
                  <a:lumOff val="25000"/>
                </a:schemeClr>
              </a:solidFill>
              <a:latin typeface="Century Gothic"/>
              <a:cs typeface="Calibri"/>
            </a:endParaRPr>
          </a:p>
          <a:p>
            <a:pPr>
              <a:lnSpc>
                <a:spcPct val="100000"/>
              </a:lnSpc>
              <a:spcAft>
                <a:spcPts val="600"/>
              </a:spcAft>
              <a:buClr>
                <a:srgbClr val="8A599A"/>
              </a:buClr>
            </a:pPr>
            <a:endParaRPr lang="en-US" b="1" dirty="0">
              <a:solidFill>
                <a:schemeClr val="tx1">
                  <a:lumMod val="75000"/>
                  <a:lumOff val="25000"/>
                </a:schemeClr>
              </a:solidFill>
              <a:latin typeface="Century Gothic"/>
              <a:cs typeface="Calibri"/>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a:cs typeface="Calibri"/>
            </a:endParaRPr>
          </a:p>
        </p:txBody>
      </p:sp>
      <p:graphicFrame>
        <p:nvGraphicFramePr>
          <p:cNvPr id="5" name="Diagram 2">
            <a:extLst>
              <a:ext uri="{FF2B5EF4-FFF2-40B4-BE49-F238E27FC236}">
                <a16:creationId xmlns:a16="http://schemas.microsoft.com/office/drawing/2014/main" id="{D5BA79D6-6659-4467-BED3-4D044DC7069D}"/>
              </a:ext>
            </a:extLst>
          </p:cNvPr>
          <p:cNvGraphicFramePr/>
          <p:nvPr>
            <p:extLst>
              <p:ext uri="{D42A27DB-BD31-4B8C-83A1-F6EECF244321}">
                <p14:modId xmlns:p14="http://schemas.microsoft.com/office/powerpoint/2010/main" val="7661256"/>
              </p:ext>
            </p:extLst>
          </p:nvPr>
        </p:nvGraphicFramePr>
        <p:xfrm>
          <a:off x="5572164" y="1612704"/>
          <a:ext cx="6217965" cy="4626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B6B777D2-A67C-4039-94A9-AA766B8058CB}"/>
              </a:ext>
            </a:extLst>
          </p:cNvPr>
          <p:cNvSpPr txBox="1"/>
          <p:nvPr/>
        </p:nvSpPr>
        <p:spPr>
          <a:xfrm>
            <a:off x="888125" y="6046235"/>
            <a:ext cx="4391687" cy="58477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solidFill>
                  <a:schemeClr val="tx1">
                    <a:lumMod val="75000"/>
                    <a:lumOff val="25000"/>
                  </a:schemeClr>
                </a:solidFill>
                <a:latin typeface="Century Gothic"/>
              </a:rPr>
              <a:t>MODIS atmospheric profile over Elk Complex fire on Aug. 13, 2013.</a:t>
            </a:r>
          </a:p>
        </p:txBody>
      </p:sp>
      <p:grpSp>
        <p:nvGrpSpPr>
          <p:cNvPr id="2" name="Group 1">
            <a:extLst>
              <a:ext uri="{FF2B5EF4-FFF2-40B4-BE49-F238E27FC236}">
                <a16:creationId xmlns:a16="http://schemas.microsoft.com/office/drawing/2014/main" id="{56794D93-FC68-4D29-9A7E-44E111D1D709}"/>
              </a:ext>
            </a:extLst>
          </p:cNvPr>
          <p:cNvGrpSpPr/>
          <p:nvPr/>
        </p:nvGrpSpPr>
        <p:grpSpPr>
          <a:xfrm>
            <a:off x="495300" y="1612704"/>
            <a:ext cx="4421043" cy="4471200"/>
            <a:chOff x="312512" y="1926707"/>
            <a:chExt cx="4421043" cy="4471200"/>
          </a:xfrm>
        </p:grpSpPr>
        <p:pic>
          <p:nvPicPr>
            <p:cNvPr id="20" name="Picture 1535" descr="Chart, line chart&#10;&#10;Description automatically generated">
              <a:extLst>
                <a:ext uri="{FF2B5EF4-FFF2-40B4-BE49-F238E27FC236}">
                  <a16:creationId xmlns:a16="http://schemas.microsoft.com/office/drawing/2014/main" id="{9CFF48DE-6A39-496D-9628-8A3853B73E17}"/>
                </a:ext>
              </a:extLst>
            </p:cNvPr>
            <p:cNvPicPr>
              <a:picLocks noChangeAspect="1"/>
            </p:cNvPicPr>
            <p:nvPr/>
          </p:nvPicPr>
          <p:blipFill rotWithShape="1">
            <a:blip r:embed="rId8"/>
            <a:srcRect l="13736" t="400" r="-594" b="11800"/>
            <a:stretch/>
          </p:blipFill>
          <p:spPr>
            <a:xfrm>
              <a:off x="1060663" y="2186991"/>
              <a:ext cx="3672892" cy="3678856"/>
            </a:xfrm>
            <a:prstGeom prst="rect">
              <a:avLst/>
            </a:prstGeom>
          </p:spPr>
        </p:pic>
        <p:sp>
          <p:nvSpPr>
            <p:cNvPr id="73" name="TextBox 72">
              <a:extLst>
                <a:ext uri="{FF2B5EF4-FFF2-40B4-BE49-F238E27FC236}">
                  <a16:creationId xmlns:a16="http://schemas.microsoft.com/office/drawing/2014/main" id="{4A7E1181-66CB-49BB-89B6-933738707277}"/>
                </a:ext>
              </a:extLst>
            </p:cNvPr>
            <p:cNvSpPr txBox="1"/>
            <p:nvPr/>
          </p:nvSpPr>
          <p:spPr>
            <a:xfrm>
              <a:off x="714687" y="2543738"/>
              <a:ext cx="599551" cy="30551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300">
                  <a:latin typeface="Century Gothic"/>
                  <a:cs typeface="Calibri"/>
                </a:rPr>
                <a:t>10</a:t>
              </a:r>
            </a:p>
            <a:p>
              <a:pPr>
                <a:lnSpc>
                  <a:spcPct val="150000"/>
                </a:lnSpc>
              </a:pPr>
              <a:r>
                <a:rPr lang="en-US" sz="1300">
                  <a:latin typeface="Century Gothic"/>
                  <a:cs typeface="Calibri"/>
                </a:rPr>
                <a:t>9</a:t>
              </a:r>
            </a:p>
            <a:p>
              <a:pPr>
                <a:lnSpc>
                  <a:spcPct val="150000"/>
                </a:lnSpc>
              </a:pPr>
              <a:r>
                <a:rPr lang="en-US" sz="1300">
                  <a:latin typeface="Century Gothic"/>
                  <a:cs typeface="Calibri"/>
                </a:rPr>
                <a:t>8</a:t>
              </a:r>
            </a:p>
            <a:p>
              <a:pPr>
                <a:lnSpc>
                  <a:spcPct val="150000"/>
                </a:lnSpc>
              </a:pPr>
              <a:r>
                <a:rPr lang="en-US" sz="1300">
                  <a:latin typeface="Century Gothic"/>
                  <a:cs typeface="Calibri"/>
                </a:rPr>
                <a:t>7</a:t>
              </a:r>
            </a:p>
            <a:p>
              <a:pPr>
                <a:lnSpc>
                  <a:spcPct val="150000"/>
                </a:lnSpc>
              </a:pPr>
              <a:r>
                <a:rPr lang="en-US" sz="1300">
                  <a:latin typeface="Century Gothic"/>
                  <a:cs typeface="Calibri"/>
                </a:rPr>
                <a:t>6</a:t>
              </a:r>
            </a:p>
            <a:p>
              <a:pPr>
                <a:lnSpc>
                  <a:spcPct val="150000"/>
                </a:lnSpc>
              </a:pPr>
              <a:r>
                <a:rPr lang="en-US" sz="1300">
                  <a:latin typeface="Century Gothic"/>
                  <a:cs typeface="Calibri"/>
                </a:rPr>
                <a:t>5</a:t>
              </a:r>
            </a:p>
            <a:p>
              <a:pPr>
                <a:lnSpc>
                  <a:spcPct val="150000"/>
                </a:lnSpc>
              </a:pPr>
              <a:r>
                <a:rPr lang="en-US" sz="1300">
                  <a:latin typeface="Century Gothic"/>
                  <a:cs typeface="Calibri"/>
                </a:rPr>
                <a:t>4</a:t>
              </a:r>
            </a:p>
            <a:p>
              <a:pPr>
                <a:lnSpc>
                  <a:spcPct val="150000"/>
                </a:lnSpc>
              </a:pPr>
              <a:r>
                <a:rPr lang="en-US" sz="1300">
                  <a:latin typeface="Century Gothic"/>
                  <a:cs typeface="Calibri"/>
                </a:rPr>
                <a:t>3</a:t>
              </a:r>
            </a:p>
            <a:p>
              <a:pPr>
                <a:lnSpc>
                  <a:spcPct val="150000"/>
                </a:lnSpc>
              </a:pPr>
              <a:r>
                <a:rPr lang="en-US" sz="1300">
                  <a:latin typeface="Century Gothic"/>
                  <a:cs typeface="Calibri"/>
                </a:rPr>
                <a:t>2</a:t>
              </a:r>
            </a:p>
            <a:p>
              <a:pPr>
                <a:lnSpc>
                  <a:spcPct val="150000"/>
                </a:lnSpc>
              </a:pPr>
              <a:r>
                <a:rPr lang="en-US" sz="1300">
                  <a:latin typeface="Century Gothic"/>
                  <a:cs typeface="Calibri"/>
                </a:rPr>
                <a:t>1</a:t>
              </a:r>
            </a:p>
          </p:txBody>
        </p:sp>
        <p:sp>
          <p:nvSpPr>
            <p:cNvPr id="74" name="TextBox 73">
              <a:extLst>
                <a:ext uri="{FF2B5EF4-FFF2-40B4-BE49-F238E27FC236}">
                  <a16:creationId xmlns:a16="http://schemas.microsoft.com/office/drawing/2014/main" id="{8F555A70-DB17-459A-A69A-0ABB9EDBE0BF}"/>
                </a:ext>
              </a:extLst>
            </p:cNvPr>
            <p:cNvSpPr txBox="1"/>
            <p:nvPr/>
          </p:nvSpPr>
          <p:spPr>
            <a:xfrm>
              <a:off x="1058005" y="5767583"/>
              <a:ext cx="3496825" cy="3599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300" dirty="0">
                  <a:latin typeface="Century Gothic"/>
                  <a:cs typeface="Calibri"/>
                </a:rPr>
                <a:t>    -1          0          1          2          3          4</a:t>
              </a:r>
              <a:endParaRPr lang="en-US" dirty="0"/>
            </a:p>
          </p:txBody>
        </p:sp>
        <p:sp>
          <p:nvSpPr>
            <p:cNvPr id="75" name="TextBox 74">
              <a:extLst>
                <a:ext uri="{FF2B5EF4-FFF2-40B4-BE49-F238E27FC236}">
                  <a16:creationId xmlns:a16="http://schemas.microsoft.com/office/drawing/2014/main" id="{A6ABE070-6EBB-40B2-9828-47AFD5DD5AB9}"/>
                </a:ext>
              </a:extLst>
            </p:cNvPr>
            <p:cNvSpPr txBox="1"/>
            <p:nvPr/>
          </p:nvSpPr>
          <p:spPr>
            <a:xfrm>
              <a:off x="1829868" y="5997797"/>
              <a:ext cx="18158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70C0"/>
                  </a:solidFill>
                  <a:latin typeface="Century Gothic"/>
                </a:rPr>
                <a:t>MR (g/kg)</a:t>
              </a:r>
            </a:p>
          </p:txBody>
        </p:sp>
        <p:sp>
          <p:nvSpPr>
            <p:cNvPr id="76" name="TextBox 75">
              <a:extLst>
                <a:ext uri="{FF2B5EF4-FFF2-40B4-BE49-F238E27FC236}">
                  <a16:creationId xmlns:a16="http://schemas.microsoft.com/office/drawing/2014/main" id="{EA16AB10-B2FD-4DD8-9675-A46CE60728FB}"/>
                </a:ext>
              </a:extLst>
            </p:cNvPr>
            <p:cNvSpPr txBox="1"/>
            <p:nvPr/>
          </p:nvSpPr>
          <p:spPr>
            <a:xfrm rot="16200000">
              <a:off x="-379449" y="3827711"/>
              <a:ext cx="17840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Altitude (km)</a:t>
              </a:r>
              <a:endParaRPr lang="en-US" dirty="0">
                <a:solidFill>
                  <a:schemeClr val="tx1">
                    <a:lumMod val="75000"/>
                    <a:lumOff val="25000"/>
                  </a:schemeClr>
                </a:solidFill>
              </a:endParaRPr>
            </a:p>
          </p:txBody>
        </p:sp>
        <p:sp>
          <p:nvSpPr>
            <p:cNvPr id="77" name="Rectangle 76">
              <a:extLst>
                <a:ext uri="{FF2B5EF4-FFF2-40B4-BE49-F238E27FC236}">
                  <a16:creationId xmlns:a16="http://schemas.microsoft.com/office/drawing/2014/main" id="{B53762D7-0DEE-45EE-A78F-5ECBFF387670}"/>
                </a:ext>
              </a:extLst>
            </p:cNvPr>
            <p:cNvSpPr/>
            <p:nvPr/>
          </p:nvSpPr>
          <p:spPr>
            <a:xfrm>
              <a:off x="3370800" y="2457487"/>
              <a:ext cx="1080196" cy="678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8207ED2C-5A0B-4494-8F85-9D42B0CACBA0}"/>
                </a:ext>
              </a:extLst>
            </p:cNvPr>
            <p:cNvSpPr txBox="1"/>
            <p:nvPr/>
          </p:nvSpPr>
          <p:spPr>
            <a:xfrm>
              <a:off x="3210551" y="2427030"/>
              <a:ext cx="1523004"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500" dirty="0">
                  <a:latin typeface="Century Gothic"/>
                </a:rPr>
                <a:t>MR</a:t>
              </a:r>
            </a:p>
            <a:p>
              <a:r>
                <a:rPr lang="en-US" sz="1500" dirty="0">
                  <a:latin typeface="Century Gothic"/>
                  <a:cs typeface="Calibri"/>
                </a:rPr>
                <a:t>MR gradient</a:t>
              </a:r>
            </a:p>
            <a:p>
              <a:r>
                <a:rPr lang="en-US" sz="1500" dirty="0">
                  <a:latin typeface="Century Gothic"/>
                  <a:cs typeface="Calibri"/>
                </a:rPr>
                <a:t>MH estimate</a:t>
              </a:r>
            </a:p>
          </p:txBody>
        </p:sp>
        <p:sp>
          <p:nvSpPr>
            <p:cNvPr id="14" name="TextBox 13">
              <a:extLst>
                <a:ext uri="{FF2B5EF4-FFF2-40B4-BE49-F238E27FC236}">
                  <a16:creationId xmlns:a16="http://schemas.microsoft.com/office/drawing/2014/main" id="{945A96C8-0876-4409-9FF5-0E03F717A3A6}"/>
                </a:ext>
              </a:extLst>
            </p:cNvPr>
            <p:cNvSpPr txBox="1"/>
            <p:nvPr/>
          </p:nvSpPr>
          <p:spPr>
            <a:xfrm>
              <a:off x="1370103" y="1926707"/>
              <a:ext cx="308089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65000"/>
                      <a:lumOff val="35000"/>
                    </a:schemeClr>
                  </a:solidFill>
                  <a:latin typeface="Century Gothic"/>
                </a:rPr>
                <a:t>MR gradient (g/kg/km)</a:t>
              </a:r>
            </a:p>
          </p:txBody>
        </p:sp>
      </p:grpSp>
    </p:spTree>
    <p:extLst>
      <p:ext uri="{BB962C8B-B14F-4D97-AF65-F5344CB8AC3E}">
        <p14:creationId xmlns:p14="http://schemas.microsoft.com/office/powerpoint/2010/main" val="151590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516F46-B1A1-495B-BD0F-6B8E79C75F6B}"/>
              </a:ext>
            </a:extLst>
          </p:cNvPr>
          <p:cNvSpPr/>
          <p:nvPr/>
        </p:nvSpPr>
        <p:spPr>
          <a:xfrm>
            <a:off x="495300" y="342900"/>
            <a:ext cx="7066390" cy="419100"/>
          </a:xfrm>
          <a:prstGeom prst="rect">
            <a:avLst/>
          </a:prstGeom>
        </p:spPr>
        <p:txBody>
          <a:bodyPr wrap="square" lIns="91440" tIns="45720" rIns="91440" bIns="45720" anchor="ctr">
            <a:noAutofit/>
          </a:bodyPr>
          <a:lstStyle/>
          <a:p>
            <a:r>
              <a:rPr lang="en-US" sz="4000" b="1">
                <a:solidFill>
                  <a:srgbClr val="FFFFFF"/>
                </a:solidFill>
                <a:latin typeface="Century Gothic" panose="020F0302020204030204"/>
              </a:rPr>
              <a:t>Case Study</a:t>
            </a:r>
            <a:endParaRPr lang="en-US">
              <a:solidFill>
                <a:srgbClr val="FFFFFF"/>
              </a:solidFill>
            </a:endParaRPr>
          </a:p>
        </p:txBody>
      </p:sp>
      <p:sp>
        <p:nvSpPr>
          <p:cNvPr id="7" name="Text Placeholder 3">
            <a:extLst>
              <a:ext uri="{FF2B5EF4-FFF2-40B4-BE49-F238E27FC236}">
                <a16:creationId xmlns:a16="http://schemas.microsoft.com/office/drawing/2014/main" id="{2C7A9DD2-6D8B-42B6-944F-55C8FF527556}"/>
              </a:ext>
            </a:extLst>
          </p:cNvPr>
          <p:cNvSpPr txBox="1">
            <a:spLocks/>
          </p:cNvSpPr>
          <p:nvPr/>
        </p:nvSpPr>
        <p:spPr>
          <a:xfrm>
            <a:off x="495740" y="1287547"/>
            <a:ext cx="11613347" cy="71624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8A599A"/>
              </a:buClr>
              <a:buNone/>
            </a:pPr>
            <a:r>
              <a:rPr lang="en-US">
                <a:solidFill>
                  <a:srgbClr val="3F3F3F"/>
                </a:solidFill>
                <a:latin typeface="Century Gothic"/>
                <a:cs typeface="Calibri"/>
              </a:rPr>
              <a:t>Mixing heights on Aug. 27, 2015 in fire weather zone ID101</a:t>
            </a:r>
          </a:p>
          <a:p>
            <a:pPr marL="342900" indent="-342900">
              <a:lnSpc>
                <a:spcPct val="100000"/>
              </a:lnSpc>
              <a:spcAft>
                <a:spcPts val="600"/>
              </a:spcAft>
              <a:buClr>
                <a:srgbClr val="7EB761"/>
              </a:buClr>
              <a:buFont typeface="Webdings" panose="05030102010509060703" pitchFamily="18" charset="2"/>
              <a:buChar char=""/>
            </a:pPr>
            <a:endParaRPr lang="en-US">
              <a:solidFill>
                <a:srgbClr val="3F3F3F"/>
              </a:solidFill>
              <a:latin typeface="Century Gothic"/>
              <a:cs typeface="Calibri"/>
            </a:endParaRPr>
          </a:p>
        </p:txBody>
      </p:sp>
      <p:grpSp>
        <p:nvGrpSpPr>
          <p:cNvPr id="11" name="Group 10">
            <a:extLst>
              <a:ext uri="{FF2B5EF4-FFF2-40B4-BE49-F238E27FC236}">
                <a16:creationId xmlns:a16="http://schemas.microsoft.com/office/drawing/2014/main" id="{6A0827BF-BD30-4159-A11E-2EF98BDBB7CC}"/>
              </a:ext>
            </a:extLst>
          </p:cNvPr>
          <p:cNvGrpSpPr/>
          <p:nvPr/>
        </p:nvGrpSpPr>
        <p:grpSpPr>
          <a:xfrm>
            <a:off x="494446" y="1922402"/>
            <a:ext cx="3442636" cy="4067737"/>
            <a:chOff x="586115" y="1750522"/>
            <a:chExt cx="3442636" cy="4067737"/>
          </a:xfrm>
        </p:grpSpPr>
        <p:pic>
          <p:nvPicPr>
            <p:cNvPr id="2" name="Picture 4" descr="Map&#10;&#10;Description automatically generated">
              <a:extLst>
                <a:ext uri="{FF2B5EF4-FFF2-40B4-BE49-F238E27FC236}">
                  <a16:creationId xmlns:a16="http://schemas.microsoft.com/office/drawing/2014/main" id="{EAECF32E-3BB4-4C6A-9DDB-3FC7A7B3E177}"/>
                </a:ext>
              </a:extLst>
            </p:cNvPr>
            <p:cNvPicPr>
              <a:picLocks noChangeAspect="1"/>
            </p:cNvPicPr>
            <p:nvPr/>
          </p:nvPicPr>
          <p:blipFill rotWithShape="1">
            <a:blip r:embed="rId3"/>
            <a:srcRect l="11641" t="3405" r="27324" b="4200"/>
            <a:stretch/>
          </p:blipFill>
          <p:spPr>
            <a:xfrm>
              <a:off x="586115" y="2107597"/>
              <a:ext cx="3442636" cy="3710662"/>
            </a:xfrm>
            <a:prstGeom prst="rect">
              <a:avLst/>
            </a:prstGeom>
            <a:ln>
              <a:solidFill>
                <a:schemeClr val="tx1">
                  <a:lumMod val="75000"/>
                  <a:lumOff val="25000"/>
                </a:schemeClr>
              </a:solidFill>
            </a:ln>
          </p:spPr>
        </p:pic>
        <p:sp>
          <p:nvSpPr>
            <p:cNvPr id="6" name="TextBox 5">
              <a:extLst>
                <a:ext uri="{FF2B5EF4-FFF2-40B4-BE49-F238E27FC236}">
                  <a16:creationId xmlns:a16="http://schemas.microsoft.com/office/drawing/2014/main" id="{F2AD7BED-41E4-4702-AB67-9157D71516A1}"/>
                </a:ext>
              </a:extLst>
            </p:cNvPr>
            <p:cNvSpPr txBox="1"/>
            <p:nvPr/>
          </p:nvSpPr>
          <p:spPr>
            <a:xfrm>
              <a:off x="1739064" y="3853184"/>
              <a:ext cx="4514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3F3F3F"/>
                  </a:solidFill>
                  <a:latin typeface="Century Gothic"/>
                </a:rPr>
                <a:t>A</a:t>
              </a:r>
              <a:endParaRPr lang="en-US" sz="2000">
                <a:solidFill>
                  <a:srgbClr val="3F3F3F"/>
                </a:solidFill>
              </a:endParaRPr>
            </a:p>
          </p:txBody>
        </p:sp>
        <p:sp>
          <p:nvSpPr>
            <p:cNvPr id="9" name="TextBox 8">
              <a:extLst>
                <a:ext uri="{FF2B5EF4-FFF2-40B4-BE49-F238E27FC236}">
                  <a16:creationId xmlns:a16="http://schemas.microsoft.com/office/drawing/2014/main" id="{F16F8A62-08E3-4E6F-BD37-DBE9C56DC731}"/>
                </a:ext>
              </a:extLst>
            </p:cNvPr>
            <p:cNvSpPr txBox="1"/>
            <p:nvPr/>
          </p:nvSpPr>
          <p:spPr>
            <a:xfrm>
              <a:off x="908312" y="1750522"/>
              <a:ext cx="4514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3F3F3F"/>
                  </a:solidFill>
                  <a:latin typeface="Century Gothic"/>
                </a:rPr>
                <a:t>A'</a:t>
              </a:r>
              <a:endParaRPr lang="en-US" sz="2000">
                <a:solidFill>
                  <a:srgbClr val="3F3F3F"/>
                </a:solidFill>
              </a:endParaRPr>
            </a:p>
          </p:txBody>
        </p:sp>
      </p:grpSp>
      <p:sp>
        <p:nvSpPr>
          <p:cNvPr id="10" name="TextBox 9">
            <a:extLst>
              <a:ext uri="{FF2B5EF4-FFF2-40B4-BE49-F238E27FC236}">
                <a16:creationId xmlns:a16="http://schemas.microsoft.com/office/drawing/2014/main" id="{C20E7462-0DB9-4AA0-A16F-BA671F808F6D}"/>
              </a:ext>
            </a:extLst>
          </p:cNvPr>
          <p:cNvSpPr txBox="1"/>
          <p:nvPr/>
        </p:nvSpPr>
        <p:spPr>
          <a:xfrm>
            <a:off x="11603432" y="1888534"/>
            <a:ext cx="4514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3F3F3F"/>
                </a:solidFill>
                <a:latin typeface="Century Gothic"/>
              </a:rPr>
              <a:t>A'</a:t>
            </a:r>
            <a:endParaRPr lang="en-US" sz="2000">
              <a:solidFill>
                <a:srgbClr val="3F3F3F"/>
              </a:solidFill>
            </a:endParaRPr>
          </a:p>
        </p:txBody>
      </p:sp>
      <p:sp>
        <p:nvSpPr>
          <p:cNvPr id="12" name="TextBox 11">
            <a:extLst>
              <a:ext uri="{FF2B5EF4-FFF2-40B4-BE49-F238E27FC236}">
                <a16:creationId xmlns:a16="http://schemas.microsoft.com/office/drawing/2014/main" id="{C9219518-4FB9-412A-89D6-148DF335379F}"/>
              </a:ext>
            </a:extLst>
          </p:cNvPr>
          <p:cNvSpPr txBox="1"/>
          <p:nvPr/>
        </p:nvSpPr>
        <p:spPr>
          <a:xfrm>
            <a:off x="4533447" y="1888533"/>
            <a:ext cx="4514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3F3F3F"/>
                </a:solidFill>
                <a:latin typeface="Century Gothic"/>
              </a:rPr>
              <a:t>A</a:t>
            </a:r>
            <a:endParaRPr lang="en-US" sz="2000">
              <a:solidFill>
                <a:srgbClr val="3F3F3F"/>
              </a:solidFill>
            </a:endParaRPr>
          </a:p>
        </p:txBody>
      </p:sp>
      <p:sp>
        <p:nvSpPr>
          <p:cNvPr id="14" name="TextBox 13">
            <a:extLst>
              <a:ext uri="{FF2B5EF4-FFF2-40B4-BE49-F238E27FC236}">
                <a16:creationId xmlns:a16="http://schemas.microsoft.com/office/drawing/2014/main" id="{B6906CEB-3829-4992-88FC-C8A462BCD619}"/>
              </a:ext>
            </a:extLst>
          </p:cNvPr>
          <p:cNvSpPr txBox="1"/>
          <p:nvPr/>
        </p:nvSpPr>
        <p:spPr>
          <a:xfrm>
            <a:off x="1633646" y="4698832"/>
            <a:ext cx="14483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7F7F7F"/>
                </a:solidFill>
                <a:latin typeface="Century Gothic"/>
              </a:rPr>
              <a:t>Idaho</a:t>
            </a:r>
            <a:endParaRPr lang="en-US">
              <a:solidFill>
                <a:srgbClr val="7F7F7F"/>
              </a:solidFill>
            </a:endParaRPr>
          </a:p>
        </p:txBody>
      </p:sp>
      <p:sp>
        <p:nvSpPr>
          <p:cNvPr id="13" name="TextBox 12">
            <a:extLst>
              <a:ext uri="{FF2B5EF4-FFF2-40B4-BE49-F238E27FC236}">
                <a16:creationId xmlns:a16="http://schemas.microsoft.com/office/drawing/2014/main" id="{AD6A75F2-68EF-440B-A2AF-01DA280E0DE5}"/>
              </a:ext>
            </a:extLst>
          </p:cNvPr>
          <p:cNvSpPr txBox="1"/>
          <p:nvPr/>
        </p:nvSpPr>
        <p:spPr>
          <a:xfrm>
            <a:off x="734142" y="2928471"/>
            <a:ext cx="8066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000000"/>
                </a:solidFill>
                <a:latin typeface="Century Gothic"/>
              </a:rPr>
              <a:t>ID101</a:t>
            </a:r>
            <a:endParaRPr lang="en-US" sz="1200">
              <a:solidFill>
                <a:srgbClr val="000000"/>
              </a:solidFill>
            </a:endParaRPr>
          </a:p>
        </p:txBody>
      </p:sp>
      <p:sp>
        <p:nvSpPr>
          <p:cNvPr id="5" name="TextBox 4">
            <a:extLst>
              <a:ext uri="{FF2B5EF4-FFF2-40B4-BE49-F238E27FC236}">
                <a16:creationId xmlns:a16="http://schemas.microsoft.com/office/drawing/2014/main" id="{5FD15B11-C8BD-46EA-BCAE-C624CB5AAF4D}"/>
              </a:ext>
            </a:extLst>
          </p:cNvPr>
          <p:cNvSpPr txBox="1"/>
          <p:nvPr/>
        </p:nvSpPr>
        <p:spPr>
          <a:xfrm rot="16200000">
            <a:off x="2167437" y="3875291"/>
            <a:ext cx="4087710" cy="41302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Mixing height (km)</a:t>
            </a:r>
          </a:p>
        </p:txBody>
      </p:sp>
      <p:sp>
        <p:nvSpPr>
          <p:cNvPr id="16" name="TextBox 15">
            <a:extLst>
              <a:ext uri="{FF2B5EF4-FFF2-40B4-BE49-F238E27FC236}">
                <a16:creationId xmlns:a16="http://schemas.microsoft.com/office/drawing/2014/main" id="{2BFD028F-0B08-4234-AB7D-0613E1257CDD}"/>
              </a:ext>
            </a:extLst>
          </p:cNvPr>
          <p:cNvSpPr txBox="1"/>
          <p:nvPr/>
        </p:nvSpPr>
        <p:spPr>
          <a:xfrm>
            <a:off x="5876210" y="6100350"/>
            <a:ext cx="4756576"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Latitude along CALIPSO transect</a:t>
            </a:r>
          </a:p>
        </p:txBody>
      </p:sp>
      <p:grpSp>
        <p:nvGrpSpPr>
          <p:cNvPr id="19" name="Group 18">
            <a:extLst>
              <a:ext uri="{FF2B5EF4-FFF2-40B4-BE49-F238E27FC236}">
                <a16:creationId xmlns:a16="http://schemas.microsoft.com/office/drawing/2014/main" id="{6A83A25A-2587-4F53-B433-23D04F28A8B8}"/>
              </a:ext>
            </a:extLst>
          </p:cNvPr>
          <p:cNvGrpSpPr/>
          <p:nvPr/>
        </p:nvGrpSpPr>
        <p:grpSpPr>
          <a:xfrm>
            <a:off x="4484095" y="2256224"/>
            <a:ext cx="7547392" cy="3734199"/>
            <a:chOff x="4350117" y="2256224"/>
            <a:chExt cx="7547392" cy="3734199"/>
          </a:xfrm>
        </p:grpSpPr>
        <p:pic>
          <p:nvPicPr>
            <p:cNvPr id="4" name="Picture 5" descr="Chart&#10;&#10;Description automatically generated">
              <a:extLst>
                <a:ext uri="{FF2B5EF4-FFF2-40B4-BE49-F238E27FC236}">
                  <a16:creationId xmlns:a16="http://schemas.microsoft.com/office/drawing/2014/main" id="{0E8A2E18-4915-49FD-BFE7-6EFF647E53B6}"/>
                </a:ext>
              </a:extLst>
            </p:cNvPr>
            <p:cNvPicPr>
              <a:picLocks noChangeAspect="1"/>
            </p:cNvPicPr>
            <p:nvPr/>
          </p:nvPicPr>
          <p:blipFill rotWithShape="1">
            <a:blip r:embed="rId4"/>
            <a:srcRect l="2826" t="5882" r="-123" b="5430"/>
            <a:stretch/>
          </p:blipFill>
          <p:spPr>
            <a:xfrm>
              <a:off x="4350117" y="2256224"/>
              <a:ext cx="7547392" cy="3734199"/>
            </a:xfrm>
            <a:prstGeom prst="rect">
              <a:avLst/>
            </a:prstGeom>
          </p:spPr>
        </p:pic>
        <p:sp>
          <p:nvSpPr>
            <p:cNvPr id="8" name="Rectangle 7">
              <a:extLst>
                <a:ext uri="{FF2B5EF4-FFF2-40B4-BE49-F238E27FC236}">
                  <a16:creationId xmlns:a16="http://schemas.microsoft.com/office/drawing/2014/main" id="{46016122-D9C4-47B5-A30F-DE3D818DA7C3}"/>
                </a:ext>
              </a:extLst>
            </p:cNvPr>
            <p:cNvSpPr/>
            <p:nvPr/>
          </p:nvSpPr>
          <p:spPr>
            <a:xfrm>
              <a:off x="9906000" y="4614333"/>
              <a:ext cx="1871133" cy="1134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EE43AF6-5337-4D36-A02A-F92C3BF48DE8}"/>
              </a:ext>
            </a:extLst>
          </p:cNvPr>
          <p:cNvGrpSpPr/>
          <p:nvPr/>
        </p:nvGrpSpPr>
        <p:grpSpPr>
          <a:xfrm>
            <a:off x="8931651" y="4756140"/>
            <a:ext cx="2896290" cy="1015663"/>
            <a:chOff x="8998316" y="4748742"/>
            <a:chExt cx="2896290" cy="1015663"/>
          </a:xfrm>
        </p:grpSpPr>
        <p:pic>
          <p:nvPicPr>
            <p:cNvPr id="17" name="Picture 5" descr="Chart&#10;&#10;Description automatically generated">
              <a:extLst>
                <a:ext uri="{FF2B5EF4-FFF2-40B4-BE49-F238E27FC236}">
                  <a16:creationId xmlns:a16="http://schemas.microsoft.com/office/drawing/2014/main" id="{B2ACB21D-AF45-45DE-B6F2-53E37D77FAB6}"/>
                </a:ext>
              </a:extLst>
            </p:cNvPr>
            <p:cNvPicPr>
              <a:picLocks noChangeAspect="1"/>
            </p:cNvPicPr>
            <p:nvPr/>
          </p:nvPicPr>
          <p:blipFill rotWithShape="1">
            <a:blip r:embed="rId4"/>
            <a:srcRect l="79716" t="68410" r="16467" b="12274"/>
            <a:stretch/>
          </p:blipFill>
          <p:spPr>
            <a:xfrm>
              <a:off x="8998316" y="4804691"/>
              <a:ext cx="338415" cy="855632"/>
            </a:xfrm>
            <a:prstGeom prst="rect">
              <a:avLst/>
            </a:prstGeom>
          </p:spPr>
        </p:pic>
        <p:sp>
          <p:nvSpPr>
            <p:cNvPr id="18" name="TextBox 17">
              <a:extLst>
                <a:ext uri="{FF2B5EF4-FFF2-40B4-BE49-F238E27FC236}">
                  <a16:creationId xmlns:a16="http://schemas.microsoft.com/office/drawing/2014/main" id="{0240505C-29E5-405A-AC1F-078A6585F982}"/>
                </a:ext>
              </a:extLst>
            </p:cNvPr>
            <p:cNvSpPr txBox="1"/>
            <p:nvPr/>
          </p:nvSpPr>
          <p:spPr>
            <a:xfrm>
              <a:off x="9261474" y="4748742"/>
              <a:ext cx="263313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rPr>
                <a:t>NWS Fire Weather Forecast</a:t>
              </a:r>
            </a:p>
            <a:p>
              <a:r>
                <a:rPr lang="en-US" sz="1200">
                  <a:latin typeface="Century Gothic"/>
                </a:rPr>
                <a:t>MODIS</a:t>
              </a:r>
            </a:p>
            <a:p>
              <a:r>
                <a:rPr lang="en-US" sz="1200">
                  <a:latin typeface="Century Gothic"/>
                </a:rPr>
                <a:t>A-SMOKRE: Polluted Continental</a:t>
              </a:r>
            </a:p>
            <a:p>
              <a:r>
                <a:rPr lang="en-US" sz="1200">
                  <a:latin typeface="Century Gothic"/>
                </a:rPr>
                <a:t>A-SMOKRE: Polluted Dust</a:t>
              </a:r>
            </a:p>
            <a:p>
              <a:r>
                <a:rPr lang="en-US" sz="1200">
                  <a:latin typeface="Century Gothic"/>
                </a:rPr>
                <a:t>A-SMOKRE: Smoke</a:t>
              </a:r>
            </a:p>
          </p:txBody>
        </p:sp>
      </p:grpSp>
      <p:sp>
        <p:nvSpPr>
          <p:cNvPr id="23" name="Rectangle 22">
            <a:extLst>
              <a:ext uri="{FF2B5EF4-FFF2-40B4-BE49-F238E27FC236}">
                <a16:creationId xmlns:a16="http://schemas.microsoft.com/office/drawing/2014/main" id="{646596B4-C5B7-4EC6-B96C-6C01D1C8320D}"/>
              </a:ext>
            </a:extLst>
          </p:cNvPr>
          <p:cNvSpPr/>
          <p:nvPr/>
        </p:nvSpPr>
        <p:spPr>
          <a:xfrm>
            <a:off x="4600470" y="5827205"/>
            <a:ext cx="6966855" cy="234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TextBox 23">
            <a:extLst>
              <a:ext uri="{FF2B5EF4-FFF2-40B4-BE49-F238E27FC236}">
                <a16:creationId xmlns:a16="http://schemas.microsoft.com/office/drawing/2014/main" id="{D9D2851E-AD25-4E59-B305-A549371ABAB5}"/>
              </a:ext>
            </a:extLst>
          </p:cNvPr>
          <p:cNvSpPr txBox="1"/>
          <p:nvPr/>
        </p:nvSpPr>
        <p:spPr>
          <a:xfrm>
            <a:off x="4599319" y="5813496"/>
            <a:ext cx="73486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47                </a:t>
            </a:r>
            <a:r>
              <a:rPr lang="en-US" sz="1200">
                <a:solidFill>
                  <a:schemeClr val="tx1">
                    <a:lumMod val="75000"/>
                    <a:lumOff val="25000"/>
                  </a:schemeClr>
                </a:solidFill>
                <a:latin typeface="Century Gothic"/>
                <a:ea typeface="+mn-lt"/>
                <a:cs typeface="+mn-lt"/>
              </a:rPr>
              <a:t>    47.2                   47.4                   47.6                  47.8                    48.0                   48.2 </a:t>
            </a:r>
          </a:p>
        </p:txBody>
      </p:sp>
      <p:sp>
        <p:nvSpPr>
          <p:cNvPr id="27" name="Rectangle 26">
            <a:extLst>
              <a:ext uri="{FF2B5EF4-FFF2-40B4-BE49-F238E27FC236}">
                <a16:creationId xmlns:a16="http://schemas.microsoft.com/office/drawing/2014/main" id="{80CAB1BA-5B2A-4782-A49D-49574A0BDDE7}"/>
              </a:ext>
            </a:extLst>
          </p:cNvPr>
          <p:cNvSpPr/>
          <p:nvPr/>
        </p:nvSpPr>
        <p:spPr>
          <a:xfrm>
            <a:off x="4508358" y="2435886"/>
            <a:ext cx="184219" cy="3391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TextBox 25">
            <a:extLst>
              <a:ext uri="{FF2B5EF4-FFF2-40B4-BE49-F238E27FC236}">
                <a16:creationId xmlns:a16="http://schemas.microsoft.com/office/drawing/2014/main" id="{20D7D1A8-7E63-4610-BED7-0B8A96178D84}"/>
              </a:ext>
            </a:extLst>
          </p:cNvPr>
          <p:cNvSpPr txBox="1"/>
          <p:nvPr/>
        </p:nvSpPr>
        <p:spPr>
          <a:xfrm>
            <a:off x="4348633" y="2305469"/>
            <a:ext cx="490695" cy="3358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200000"/>
              </a:lnSpc>
            </a:pPr>
            <a:r>
              <a:rPr lang="en-US" sz="1200">
                <a:solidFill>
                  <a:schemeClr val="tx1">
                    <a:lumMod val="75000"/>
                    <a:lumOff val="25000"/>
                  </a:schemeClr>
                </a:solidFill>
                <a:latin typeface="Century Gothic"/>
                <a:cs typeface="Calibri"/>
              </a:rPr>
              <a:t>4.0</a:t>
            </a:r>
            <a:endParaRPr lang="en-US">
              <a:cs typeface="Calibri" panose="020F0502020204030204"/>
            </a:endParaRPr>
          </a:p>
          <a:p>
            <a:pPr>
              <a:lnSpc>
                <a:spcPct val="200000"/>
              </a:lnSpc>
            </a:pPr>
            <a:r>
              <a:rPr lang="en-US" sz="1200">
                <a:solidFill>
                  <a:schemeClr val="tx1">
                    <a:lumMod val="75000"/>
                    <a:lumOff val="25000"/>
                  </a:schemeClr>
                </a:solidFill>
                <a:latin typeface="Century Gothic"/>
                <a:cs typeface="Calibri"/>
              </a:rPr>
              <a:t>3.5</a:t>
            </a:r>
          </a:p>
          <a:p>
            <a:pPr>
              <a:lnSpc>
                <a:spcPct val="200000"/>
              </a:lnSpc>
            </a:pPr>
            <a:r>
              <a:rPr lang="en-US" sz="1200">
                <a:solidFill>
                  <a:schemeClr val="tx1">
                    <a:lumMod val="75000"/>
                    <a:lumOff val="25000"/>
                  </a:schemeClr>
                </a:solidFill>
                <a:latin typeface="Century Gothic"/>
                <a:cs typeface="Calibri"/>
              </a:rPr>
              <a:t>3.0</a:t>
            </a:r>
          </a:p>
          <a:p>
            <a:pPr>
              <a:lnSpc>
                <a:spcPct val="200000"/>
              </a:lnSpc>
            </a:pPr>
            <a:r>
              <a:rPr lang="en-US" sz="1200">
                <a:solidFill>
                  <a:schemeClr val="tx1">
                    <a:lumMod val="75000"/>
                    <a:lumOff val="25000"/>
                  </a:schemeClr>
                </a:solidFill>
                <a:latin typeface="Century Gothic"/>
                <a:cs typeface="Calibri"/>
              </a:rPr>
              <a:t>2.5</a:t>
            </a:r>
          </a:p>
          <a:p>
            <a:pPr>
              <a:lnSpc>
                <a:spcPct val="200000"/>
              </a:lnSpc>
            </a:pPr>
            <a:r>
              <a:rPr lang="en-US" sz="1200">
                <a:solidFill>
                  <a:schemeClr val="tx1">
                    <a:lumMod val="75000"/>
                    <a:lumOff val="25000"/>
                  </a:schemeClr>
                </a:solidFill>
                <a:latin typeface="Century Gothic"/>
                <a:cs typeface="Calibri"/>
              </a:rPr>
              <a:t>2.0</a:t>
            </a:r>
          </a:p>
          <a:p>
            <a:pPr>
              <a:lnSpc>
                <a:spcPct val="200000"/>
              </a:lnSpc>
            </a:pPr>
            <a:r>
              <a:rPr lang="en-US" sz="1200">
                <a:solidFill>
                  <a:schemeClr val="tx1">
                    <a:lumMod val="75000"/>
                    <a:lumOff val="25000"/>
                  </a:schemeClr>
                </a:solidFill>
                <a:latin typeface="Century Gothic"/>
                <a:cs typeface="Calibri"/>
              </a:rPr>
              <a:t>1.5</a:t>
            </a:r>
          </a:p>
          <a:p>
            <a:pPr>
              <a:lnSpc>
                <a:spcPct val="200000"/>
              </a:lnSpc>
            </a:pPr>
            <a:r>
              <a:rPr lang="en-US" sz="1200">
                <a:solidFill>
                  <a:schemeClr val="tx1">
                    <a:lumMod val="75000"/>
                    <a:lumOff val="25000"/>
                  </a:schemeClr>
                </a:solidFill>
                <a:latin typeface="Century Gothic"/>
                <a:cs typeface="Calibri"/>
              </a:rPr>
              <a:t>1.0</a:t>
            </a:r>
          </a:p>
          <a:p>
            <a:pPr>
              <a:lnSpc>
                <a:spcPct val="200000"/>
              </a:lnSpc>
            </a:pPr>
            <a:r>
              <a:rPr lang="en-US" sz="1200">
                <a:solidFill>
                  <a:schemeClr val="tx1">
                    <a:lumMod val="75000"/>
                    <a:lumOff val="25000"/>
                  </a:schemeClr>
                </a:solidFill>
                <a:latin typeface="Century Gothic"/>
                <a:cs typeface="Calibri"/>
              </a:rPr>
              <a:t>0.5</a:t>
            </a:r>
          </a:p>
          <a:p>
            <a:pPr>
              <a:lnSpc>
                <a:spcPct val="200000"/>
              </a:lnSpc>
            </a:pPr>
            <a:r>
              <a:rPr lang="en-US" sz="1200">
                <a:solidFill>
                  <a:schemeClr val="tx1">
                    <a:lumMod val="75000"/>
                    <a:lumOff val="25000"/>
                  </a:schemeClr>
                </a:solidFill>
                <a:latin typeface="Century Gothic"/>
                <a:cs typeface="Calibri"/>
              </a:rPr>
              <a:t>0.0</a:t>
            </a:r>
          </a:p>
        </p:txBody>
      </p:sp>
    </p:spTree>
    <p:extLst>
      <p:ext uri="{BB962C8B-B14F-4D97-AF65-F5344CB8AC3E}">
        <p14:creationId xmlns:p14="http://schemas.microsoft.com/office/powerpoint/2010/main" val="2262994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516F46-B1A1-495B-BD0F-6B8E79C75F6B}"/>
              </a:ext>
            </a:extLst>
          </p:cNvPr>
          <p:cNvSpPr/>
          <p:nvPr/>
        </p:nvSpPr>
        <p:spPr>
          <a:xfrm>
            <a:off x="495300" y="342900"/>
            <a:ext cx="9658614" cy="433342"/>
          </a:xfrm>
          <a:prstGeom prst="rect">
            <a:avLst/>
          </a:prstGeom>
        </p:spPr>
        <p:txBody>
          <a:bodyPr wrap="square" lIns="91440" tIns="45720" rIns="91440" bIns="45720" anchor="ctr">
            <a:noAutofit/>
          </a:bodyPr>
          <a:lstStyle/>
          <a:p>
            <a:r>
              <a:rPr lang="en-US" sz="4000" b="1">
                <a:solidFill>
                  <a:srgbClr val="FFFFFF"/>
                </a:solidFill>
                <a:latin typeface="Century Gothic"/>
              </a:rPr>
              <a:t>Mixing Heights by Data Source</a:t>
            </a:r>
          </a:p>
        </p:txBody>
      </p:sp>
      <p:grpSp>
        <p:nvGrpSpPr>
          <p:cNvPr id="31" name="Group 30">
            <a:extLst>
              <a:ext uri="{FF2B5EF4-FFF2-40B4-BE49-F238E27FC236}">
                <a16:creationId xmlns:a16="http://schemas.microsoft.com/office/drawing/2014/main" id="{518FD8C7-3A40-4457-BBB2-28DF837F6EA3}"/>
              </a:ext>
            </a:extLst>
          </p:cNvPr>
          <p:cNvGrpSpPr/>
          <p:nvPr/>
        </p:nvGrpSpPr>
        <p:grpSpPr>
          <a:xfrm>
            <a:off x="1977677" y="692544"/>
            <a:ext cx="8384835" cy="6014949"/>
            <a:chOff x="1745201" y="808781"/>
            <a:chExt cx="8384835" cy="6014949"/>
          </a:xfrm>
        </p:grpSpPr>
        <p:grpSp>
          <p:nvGrpSpPr>
            <p:cNvPr id="24" name="Group 23">
              <a:extLst>
                <a:ext uri="{FF2B5EF4-FFF2-40B4-BE49-F238E27FC236}">
                  <a16:creationId xmlns:a16="http://schemas.microsoft.com/office/drawing/2014/main" id="{D0AAA31D-D86B-4A9E-859D-62650C902BF9}"/>
                </a:ext>
              </a:extLst>
            </p:cNvPr>
            <p:cNvGrpSpPr/>
            <p:nvPr/>
          </p:nvGrpSpPr>
          <p:grpSpPr>
            <a:xfrm>
              <a:off x="2238792" y="1557355"/>
              <a:ext cx="415028" cy="3930274"/>
              <a:chOff x="2251707" y="1518609"/>
              <a:chExt cx="415028" cy="3930274"/>
            </a:xfrm>
          </p:grpSpPr>
          <p:sp>
            <p:nvSpPr>
              <p:cNvPr id="4" name="TextBox 3">
                <a:extLst>
                  <a:ext uri="{FF2B5EF4-FFF2-40B4-BE49-F238E27FC236}">
                    <a16:creationId xmlns:a16="http://schemas.microsoft.com/office/drawing/2014/main" id="{E3F176DE-ED1D-49C8-B75B-0C5966A8FC04}"/>
                  </a:ext>
                </a:extLst>
              </p:cNvPr>
              <p:cNvSpPr txBox="1"/>
              <p:nvPr/>
            </p:nvSpPr>
            <p:spPr>
              <a:xfrm>
                <a:off x="2282126" y="5141106"/>
                <a:ext cx="384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0</a:t>
                </a:r>
              </a:p>
            </p:txBody>
          </p:sp>
          <p:sp>
            <p:nvSpPr>
              <p:cNvPr id="11" name="TextBox 10">
                <a:extLst>
                  <a:ext uri="{FF2B5EF4-FFF2-40B4-BE49-F238E27FC236}">
                    <a16:creationId xmlns:a16="http://schemas.microsoft.com/office/drawing/2014/main" id="{7FA6544B-185F-44A3-A51B-31A9C05956BA}"/>
                  </a:ext>
                </a:extLst>
              </p:cNvPr>
              <p:cNvSpPr txBox="1"/>
              <p:nvPr/>
            </p:nvSpPr>
            <p:spPr>
              <a:xfrm>
                <a:off x="2269212" y="4622944"/>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1</a:t>
                </a:r>
              </a:p>
            </p:txBody>
          </p:sp>
          <p:sp>
            <p:nvSpPr>
              <p:cNvPr id="12" name="TextBox 11">
                <a:extLst>
                  <a:ext uri="{FF2B5EF4-FFF2-40B4-BE49-F238E27FC236}">
                    <a16:creationId xmlns:a16="http://schemas.microsoft.com/office/drawing/2014/main" id="{D69C4F9F-7F2E-45EF-A56F-3DE4C99501B6}"/>
                  </a:ext>
                </a:extLst>
              </p:cNvPr>
              <p:cNvSpPr txBox="1"/>
              <p:nvPr/>
            </p:nvSpPr>
            <p:spPr>
              <a:xfrm>
                <a:off x="2269041" y="4092909"/>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2</a:t>
                </a:r>
              </a:p>
            </p:txBody>
          </p:sp>
          <p:sp>
            <p:nvSpPr>
              <p:cNvPr id="13" name="TextBox 12">
                <a:extLst>
                  <a:ext uri="{FF2B5EF4-FFF2-40B4-BE49-F238E27FC236}">
                    <a16:creationId xmlns:a16="http://schemas.microsoft.com/office/drawing/2014/main" id="{79260399-973A-4732-9B97-5CA2EF96D664}"/>
                  </a:ext>
                </a:extLst>
              </p:cNvPr>
              <p:cNvSpPr txBox="1"/>
              <p:nvPr/>
            </p:nvSpPr>
            <p:spPr>
              <a:xfrm>
                <a:off x="2269041" y="3587345"/>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3</a:t>
                </a:r>
              </a:p>
            </p:txBody>
          </p:sp>
          <p:sp>
            <p:nvSpPr>
              <p:cNvPr id="14" name="TextBox 13">
                <a:extLst>
                  <a:ext uri="{FF2B5EF4-FFF2-40B4-BE49-F238E27FC236}">
                    <a16:creationId xmlns:a16="http://schemas.microsoft.com/office/drawing/2014/main" id="{BADF95A7-A1D3-4675-BC83-39F29C5A3CF6}"/>
                  </a:ext>
                </a:extLst>
              </p:cNvPr>
              <p:cNvSpPr txBox="1"/>
              <p:nvPr/>
            </p:nvSpPr>
            <p:spPr>
              <a:xfrm>
                <a:off x="2251707" y="3093336"/>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4</a:t>
                </a:r>
              </a:p>
            </p:txBody>
          </p:sp>
          <p:sp>
            <p:nvSpPr>
              <p:cNvPr id="15" name="TextBox 14">
                <a:extLst>
                  <a:ext uri="{FF2B5EF4-FFF2-40B4-BE49-F238E27FC236}">
                    <a16:creationId xmlns:a16="http://schemas.microsoft.com/office/drawing/2014/main" id="{1424FF91-649A-4360-9BD2-4958F2264FB9}"/>
                  </a:ext>
                </a:extLst>
              </p:cNvPr>
              <p:cNvSpPr txBox="1"/>
              <p:nvPr/>
            </p:nvSpPr>
            <p:spPr>
              <a:xfrm>
                <a:off x="2274987" y="2581994"/>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5</a:t>
                </a:r>
              </a:p>
            </p:txBody>
          </p:sp>
          <p:sp>
            <p:nvSpPr>
              <p:cNvPr id="16" name="TextBox 15">
                <a:extLst>
                  <a:ext uri="{FF2B5EF4-FFF2-40B4-BE49-F238E27FC236}">
                    <a16:creationId xmlns:a16="http://schemas.microsoft.com/office/drawing/2014/main" id="{4A60F90D-2C78-4E91-A912-821C3B82D7CE}"/>
                  </a:ext>
                </a:extLst>
              </p:cNvPr>
              <p:cNvSpPr txBox="1"/>
              <p:nvPr/>
            </p:nvSpPr>
            <p:spPr>
              <a:xfrm>
                <a:off x="2267066" y="2074554"/>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cs typeface="Calibri"/>
                  </a:rPr>
                  <a:t>6</a:t>
                </a:r>
              </a:p>
            </p:txBody>
          </p:sp>
          <p:sp>
            <p:nvSpPr>
              <p:cNvPr id="17" name="TextBox 16">
                <a:extLst>
                  <a:ext uri="{FF2B5EF4-FFF2-40B4-BE49-F238E27FC236}">
                    <a16:creationId xmlns:a16="http://schemas.microsoft.com/office/drawing/2014/main" id="{920AE282-2D86-4621-82DF-B0DB9C0937AC}"/>
                  </a:ext>
                </a:extLst>
              </p:cNvPr>
              <p:cNvSpPr txBox="1"/>
              <p:nvPr/>
            </p:nvSpPr>
            <p:spPr>
              <a:xfrm>
                <a:off x="2273782" y="1518609"/>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7</a:t>
                </a:r>
              </a:p>
            </p:txBody>
          </p:sp>
        </p:grpSp>
        <p:sp>
          <p:nvSpPr>
            <p:cNvPr id="5" name="TextBox 4">
              <a:extLst>
                <a:ext uri="{FF2B5EF4-FFF2-40B4-BE49-F238E27FC236}">
                  <a16:creationId xmlns:a16="http://schemas.microsoft.com/office/drawing/2014/main" id="{FB9B7A15-37F6-4266-A354-16389506E0E6}"/>
                </a:ext>
              </a:extLst>
            </p:cNvPr>
            <p:cNvSpPr txBox="1"/>
            <p:nvPr/>
          </p:nvSpPr>
          <p:spPr>
            <a:xfrm>
              <a:off x="8731002" y="5461647"/>
              <a:ext cx="9550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rgbClr val="3F3F3F"/>
                  </a:solidFill>
                  <a:latin typeface="Century Gothic"/>
                </a:rPr>
                <a:t>MODIS</a:t>
              </a:r>
              <a:endParaRPr lang="en-US" sz="1600">
                <a:solidFill>
                  <a:srgbClr val="3F3F3F"/>
                </a:solidFill>
                <a:latin typeface="Century Gothic"/>
                <a:cs typeface="Calibri"/>
              </a:endParaRPr>
            </a:p>
          </p:txBody>
        </p:sp>
        <p:sp>
          <p:nvSpPr>
            <p:cNvPr id="6" name="TextBox 5">
              <a:extLst>
                <a:ext uri="{FF2B5EF4-FFF2-40B4-BE49-F238E27FC236}">
                  <a16:creationId xmlns:a16="http://schemas.microsoft.com/office/drawing/2014/main" id="{87ADB080-D7AC-41C0-97E4-8CF881CDD938}"/>
                </a:ext>
              </a:extLst>
            </p:cNvPr>
            <p:cNvSpPr txBox="1"/>
            <p:nvPr/>
          </p:nvSpPr>
          <p:spPr>
            <a:xfrm>
              <a:off x="2632974" y="5476410"/>
              <a:ext cx="13536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F3F3F"/>
                  </a:solidFill>
                  <a:latin typeface="Century Gothic"/>
                </a:rPr>
                <a:t>CALIPSO (CIMSS)</a:t>
              </a:r>
              <a:endParaRPr lang="en-US" sz="1600">
                <a:cs typeface="Calibri"/>
              </a:endParaRPr>
            </a:p>
          </p:txBody>
        </p:sp>
        <p:sp>
          <p:nvSpPr>
            <p:cNvPr id="7" name="TextBox 6">
              <a:extLst>
                <a:ext uri="{FF2B5EF4-FFF2-40B4-BE49-F238E27FC236}">
                  <a16:creationId xmlns:a16="http://schemas.microsoft.com/office/drawing/2014/main" id="{C915AA68-C8CC-4CEA-9E93-2847FE2EDC02}"/>
                </a:ext>
              </a:extLst>
            </p:cNvPr>
            <p:cNvSpPr txBox="1"/>
            <p:nvPr/>
          </p:nvSpPr>
          <p:spPr>
            <a:xfrm>
              <a:off x="4063508" y="5463495"/>
              <a:ext cx="16818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F3F3F"/>
                  </a:solidFill>
                  <a:latin typeface="Century Gothic"/>
                </a:rPr>
                <a:t>CALIPSO </a:t>
              </a:r>
              <a:endParaRPr lang="en-US" sz="1600">
                <a:cs typeface="Calibri"/>
              </a:endParaRPr>
            </a:p>
            <a:p>
              <a:pPr algn="ctr"/>
              <a:r>
                <a:rPr lang="en-US" sz="1600">
                  <a:solidFill>
                    <a:srgbClr val="3F3F3F"/>
                  </a:solidFill>
                  <a:latin typeface="Century Gothic"/>
                </a:rPr>
                <a:t>(A-SMOKRE)</a:t>
              </a:r>
              <a:endParaRPr lang="en-US" sz="1600">
                <a:solidFill>
                  <a:srgbClr val="3F3F3F"/>
                </a:solidFill>
                <a:latin typeface="Century Gothic"/>
                <a:cs typeface="Calibri"/>
              </a:endParaRPr>
            </a:p>
          </p:txBody>
        </p:sp>
        <p:sp>
          <p:nvSpPr>
            <p:cNvPr id="9" name="TextBox 8">
              <a:extLst>
                <a:ext uri="{FF2B5EF4-FFF2-40B4-BE49-F238E27FC236}">
                  <a16:creationId xmlns:a16="http://schemas.microsoft.com/office/drawing/2014/main" id="{FFFE17E6-83BC-4C94-AA56-EE3C60A63FC3}"/>
                </a:ext>
              </a:extLst>
            </p:cNvPr>
            <p:cNvSpPr txBox="1"/>
            <p:nvPr/>
          </p:nvSpPr>
          <p:spPr>
            <a:xfrm>
              <a:off x="5677377" y="5525018"/>
              <a:ext cx="12560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F3F3F"/>
                  </a:solidFill>
                  <a:latin typeface="Century Gothic"/>
                </a:rPr>
                <a:t>NWS Fire Weather Forecast</a:t>
              </a:r>
              <a:endParaRPr lang="en-US"/>
            </a:p>
          </p:txBody>
        </p:sp>
        <p:sp>
          <p:nvSpPr>
            <p:cNvPr id="10" name="TextBox 9">
              <a:extLst>
                <a:ext uri="{FF2B5EF4-FFF2-40B4-BE49-F238E27FC236}">
                  <a16:creationId xmlns:a16="http://schemas.microsoft.com/office/drawing/2014/main" id="{E2EE2C4E-9B30-4DC1-A9BE-38A63CB504C5}"/>
                </a:ext>
              </a:extLst>
            </p:cNvPr>
            <p:cNvSpPr txBox="1"/>
            <p:nvPr/>
          </p:nvSpPr>
          <p:spPr>
            <a:xfrm>
              <a:off x="7069367" y="5455147"/>
              <a:ext cx="13817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3F3F3F"/>
                  </a:solidFill>
                  <a:latin typeface="Century Gothic"/>
                </a:rPr>
                <a:t>NWS Spot Forecast</a:t>
              </a:r>
              <a:endParaRPr lang="en-US"/>
            </a:p>
          </p:txBody>
        </p:sp>
        <p:sp>
          <p:nvSpPr>
            <p:cNvPr id="21" name="TextBox 20">
              <a:extLst>
                <a:ext uri="{FF2B5EF4-FFF2-40B4-BE49-F238E27FC236}">
                  <a16:creationId xmlns:a16="http://schemas.microsoft.com/office/drawing/2014/main" id="{8C3F4C47-2A51-43F2-94FB-B2BB8D0F7B36}"/>
                </a:ext>
              </a:extLst>
            </p:cNvPr>
            <p:cNvSpPr txBox="1"/>
            <p:nvPr/>
          </p:nvSpPr>
          <p:spPr>
            <a:xfrm rot="16200000">
              <a:off x="-92989" y="2646971"/>
              <a:ext cx="41380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Mixing Height (km)</a:t>
              </a:r>
            </a:p>
          </p:txBody>
        </p:sp>
        <p:sp>
          <p:nvSpPr>
            <p:cNvPr id="22" name="TextBox 21">
              <a:extLst>
                <a:ext uri="{FF2B5EF4-FFF2-40B4-BE49-F238E27FC236}">
                  <a16:creationId xmlns:a16="http://schemas.microsoft.com/office/drawing/2014/main" id="{B2B5262B-0584-46F0-B2B4-20D0C3AC4783}"/>
                </a:ext>
              </a:extLst>
            </p:cNvPr>
            <p:cNvSpPr txBox="1"/>
            <p:nvPr/>
          </p:nvSpPr>
          <p:spPr>
            <a:xfrm>
              <a:off x="5318850" y="6362065"/>
              <a:ext cx="31799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Data Source</a:t>
              </a:r>
            </a:p>
          </p:txBody>
        </p:sp>
        <p:pic>
          <p:nvPicPr>
            <p:cNvPr id="26" name="Picture 26" descr="Chart, box and whisker chart&#10;&#10;Description automatically generated">
              <a:extLst>
                <a:ext uri="{FF2B5EF4-FFF2-40B4-BE49-F238E27FC236}">
                  <a16:creationId xmlns:a16="http://schemas.microsoft.com/office/drawing/2014/main" id="{04D3BDEF-4463-4556-925F-E614FF89DE3C}"/>
                </a:ext>
              </a:extLst>
            </p:cNvPr>
            <p:cNvPicPr>
              <a:picLocks noChangeAspect="1"/>
            </p:cNvPicPr>
            <p:nvPr/>
          </p:nvPicPr>
          <p:blipFill rotWithShape="1">
            <a:blip r:embed="rId3"/>
            <a:srcRect l="10779" t="8871" r="7500" b="11559"/>
            <a:stretch/>
          </p:blipFill>
          <p:spPr>
            <a:xfrm>
              <a:off x="2459289" y="1533040"/>
              <a:ext cx="7670747" cy="3932343"/>
            </a:xfrm>
            <a:prstGeom prst="rect">
              <a:avLst/>
            </a:prstGeom>
          </p:spPr>
        </p:pic>
        <p:sp>
          <p:nvSpPr>
            <p:cNvPr id="8" name="TextBox 7">
              <a:extLst>
                <a:ext uri="{FF2B5EF4-FFF2-40B4-BE49-F238E27FC236}">
                  <a16:creationId xmlns:a16="http://schemas.microsoft.com/office/drawing/2014/main" id="{88AEF102-DF9F-45A3-BD24-0F8D73A0DDAA}"/>
                </a:ext>
              </a:extLst>
            </p:cNvPr>
            <p:cNvSpPr txBox="1"/>
            <p:nvPr/>
          </p:nvSpPr>
          <p:spPr>
            <a:xfrm>
              <a:off x="2857450" y="3295775"/>
              <a:ext cx="10081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N = 913</a:t>
              </a:r>
              <a:endParaRPr lang="en-US" sz="1600">
                <a:solidFill>
                  <a:schemeClr val="tx1">
                    <a:lumMod val="75000"/>
                    <a:lumOff val="25000"/>
                  </a:schemeClr>
                </a:solidFill>
                <a:latin typeface="Century Gothic"/>
                <a:cs typeface="Calibri"/>
              </a:endParaRPr>
            </a:p>
          </p:txBody>
        </p:sp>
        <p:sp>
          <p:nvSpPr>
            <p:cNvPr id="27" name="TextBox 26">
              <a:extLst>
                <a:ext uri="{FF2B5EF4-FFF2-40B4-BE49-F238E27FC236}">
                  <a16:creationId xmlns:a16="http://schemas.microsoft.com/office/drawing/2014/main" id="{2492296B-4294-4CD0-8C16-45C02954E717}"/>
                </a:ext>
              </a:extLst>
            </p:cNvPr>
            <p:cNvSpPr txBox="1"/>
            <p:nvPr/>
          </p:nvSpPr>
          <p:spPr>
            <a:xfrm>
              <a:off x="4342703" y="2004249"/>
              <a:ext cx="10081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N = 387</a:t>
              </a:r>
              <a:endParaRPr lang="en-US" sz="1600">
                <a:solidFill>
                  <a:schemeClr val="tx1">
                    <a:lumMod val="75000"/>
                    <a:lumOff val="25000"/>
                  </a:schemeClr>
                </a:solidFill>
                <a:latin typeface="Century Gothic"/>
                <a:cs typeface="Calibri"/>
              </a:endParaRPr>
            </a:p>
          </p:txBody>
        </p:sp>
        <p:sp>
          <p:nvSpPr>
            <p:cNvPr id="28" name="TextBox 27">
              <a:extLst>
                <a:ext uri="{FF2B5EF4-FFF2-40B4-BE49-F238E27FC236}">
                  <a16:creationId xmlns:a16="http://schemas.microsoft.com/office/drawing/2014/main" id="{BFA61362-6954-47CD-98F5-FF18B1BEE804}"/>
                </a:ext>
              </a:extLst>
            </p:cNvPr>
            <p:cNvSpPr txBox="1"/>
            <p:nvPr/>
          </p:nvSpPr>
          <p:spPr>
            <a:xfrm>
              <a:off x="5740830" y="1939672"/>
              <a:ext cx="120170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N = 1186</a:t>
              </a:r>
              <a:endParaRPr lang="en-US" sz="1600">
                <a:solidFill>
                  <a:schemeClr val="tx1">
                    <a:lumMod val="75000"/>
                    <a:lumOff val="25000"/>
                  </a:schemeClr>
                </a:solidFill>
                <a:latin typeface="Century Gothic"/>
                <a:cs typeface="Calibri"/>
              </a:endParaRPr>
            </a:p>
          </p:txBody>
        </p:sp>
        <p:sp>
          <p:nvSpPr>
            <p:cNvPr id="29" name="TextBox 28">
              <a:extLst>
                <a:ext uri="{FF2B5EF4-FFF2-40B4-BE49-F238E27FC236}">
                  <a16:creationId xmlns:a16="http://schemas.microsoft.com/office/drawing/2014/main" id="{BDE2936D-181D-436E-A093-6E511D4BC112}"/>
                </a:ext>
              </a:extLst>
            </p:cNvPr>
            <p:cNvSpPr txBox="1"/>
            <p:nvPr/>
          </p:nvSpPr>
          <p:spPr>
            <a:xfrm>
              <a:off x="7261549" y="2598349"/>
              <a:ext cx="9823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N = 156</a:t>
              </a:r>
              <a:endParaRPr lang="en-US" sz="1600">
                <a:solidFill>
                  <a:schemeClr val="tx1">
                    <a:lumMod val="75000"/>
                    <a:lumOff val="25000"/>
                  </a:schemeClr>
                </a:solidFill>
                <a:latin typeface="Century Gothic"/>
                <a:cs typeface="Calibri"/>
              </a:endParaRPr>
            </a:p>
          </p:txBody>
        </p:sp>
        <p:sp>
          <p:nvSpPr>
            <p:cNvPr id="30" name="TextBox 29">
              <a:extLst>
                <a:ext uri="{FF2B5EF4-FFF2-40B4-BE49-F238E27FC236}">
                  <a16:creationId xmlns:a16="http://schemas.microsoft.com/office/drawing/2014/main" id="{A5AADC13-3A5D-4743-89F5-72EB1C5EC90A}"/>
                </a:ext>
              </a:extLst>
            </p:cNvPr>
            <p:cNvSpPr txBox="1"/>
            <p:nvPr/>
          </p:nvSpPr>
          <p:spPr>
            <a:xfrm>
              <a:off x="8682227" y="3812382"/>
              <a:ext cx="12019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N = 612</a:t>
              </a:r>
              <a:endParaRPr lang="en-US" sz="1600">
                <a:solidFill>
                  <a:schemeClr val="tx1">
                    <a:lumMod val="75000"/>
                    <a:lumOff val="25000"/>
                  </a:schemeClr>
                </a:solidFill>
                <a:latin typeface="Century Gothic"/>
                <a:cs typeface="Calibri"/>
              </a:endParaRPr>
            </a:p>
          </p:txBody>
        </p:sp>
      </p:grpSp>
    </p:spTree>
    <p:extLst>
      <p:ext uri="{BB962C8B-B14F-4D97-AF65-F5344CB8AC3E}">
        <p14:creationId xmlns:p14="http://schemas.microsoft.com/office/powerpoint/2010/main" val="70631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516F46-B1A1-495B-BD0F-6B8E79C75F6B}"/>
              </a:ext>
            </a:extLst>
          </p:cNvPr>
          <p:cNvSpPr/>
          <p:nvPr/>
        </p:nvSpPr>
        <p:spPr>
          <a:xfrm>
            <a:off x="495300" y="342900"/>
            <a:ext cx="9658614" cy="433342"/>
          </a:xfrm>
          <a:prstGeom prst="rect">
            <a:avLst/>
          </a:prstGeom>
        </p:spPr>
        <p:txBody>
          <a:bodyPr wrap="square" lIns="91440" tIns="45720" rIns="91440" bIns="45720" anchor="ctr">
            <a:noAutofit/>
          </a:bodyPr>
          <a:lstStyle/>
          <a:p>
            <a:r>
              <a:rPr lang="en-US" sz="4000" b="1">
                <a:solidFill>
                  <a:srgbClr val="FFFFFF"/>
                </a:solidFill>
                <a:latin typeface="Century Gothic"/>
              </a:rPr>
              <a:t>Comparison to NWS Forecasts</a:t>
            </a:r>
          </a:p>
        </p:txBody>
      </p:sp>
      <p:grpSp>
        <p:nvGrpSpPr>
          <p:cNvPr id="22" name="Group 21">
            <a:extLst>
              <a:ext uri="{FF2B5EF4-FFF2-40B4-BE49-F238E27FC236}">
                <a16:creationId xmlns:a16="http://schemas.microsoft.com/office/drawing/2014/main" id="{586BE3B3-57A0-4A28-A241-F64E1EC42C63}"/>
              </a:ext>
            </a:extLst>
          </p:cNvPr>
          <p:cNvGrpSpPr/>
          <p:nvPr/>
        </p:nvGrpSpPr>
        <p:grpSpPr>
          <a:xfrm>
            <a:off x="2910729" y="1199216"/>
            <a:ext cx="6380208" cy="400241"/>
            <a:chOff x="3001136" y="1147555"/>
            <a:chExt cx="6380208" cy="400241"/>
          </a:xfrm>
        </p:grpSpPr>
        <p:pic>
          <p:nvPicPr>
            <p:cNvPr id="14" name="Picture 14">
              <a:extLst>
                <a:ext uri="{FF2B5EF4-FFF2-40B4-BE49-F238E27FC236}">
                  <a16:creationId xmlns:a16="http://schemas.microsoft.com/office/drawing/2014/main" id="{59D9540E-DA24-4263-9B8F-1A8389A18683}"/>
                </a:ext>
              </a:extLst>
            </p:cNvPr>
            <p:cNvPicPr>
              <a:picLocks noChangeAspect="1"/>
            </p:cNvPicPr>
            <p:nvPr/>
          </p:nvPicPr>
          <p:blipFill rotWithShape="1">
            <a:blip r:embed="rId3"/>
            <a:srcRect t="10448" r="70822" b="54726"/>
            <a:stretch/>
          </p:blipFill>
          <p:spPr>
            <a:xfrm>
              <a:off x="3001136" y="1196644"/>
              <a:ext cx="490460" cy="313142"/>
            </a:xfrm>
            <a:prstGeom prst="rect">
              <a:avLst/>
            </a:prstGeom>
          </p:spPr>
        </p:pic>
        <p:pic>
          <p:nvPicPr>
            <p:cNvPr id="15" name="Picture 14">
              <a:extLst>
                <a:ext uri="{FF2B5EF4-FFF2-40B4-BE49-F238E27FC236}">
                  <a16:creationId xmlns:a16="http://schemas.microsoft.com/office/drawing/2014/main" id="{649A60B2-1479-4005-B7F8-E80A2ADDB688}"/>
                </a:ext>
              </a:extLst>
            </p:cNvPr>
            <p:cNvPicPr>
              <a:picLocks noChangeAspect="1"/>
            </p:cNvPicPr>
            <p:nvPr/>
          </p:nvPicPr>
          <p:blipFill rotWithShape="1">
            <a:blip r:embed="rId3"/>
            <a:srcRect l="4816" t="59204" r="72238" b="5970"/>
            <a:stretch/>
          </p:blipFill>
          <p:spPr>
            <a:xfrm>
              <a:off x="7044401" y="1196645"/>
              <a:ext cx="358244" cy="313141"/>
            </a:xfrm>
            <a:prstGeom prst="rect">
              <a:avLst/>
            </a:prstGeom>
          </p:spPr>
        </p:pic>
        <p:sp>
          <p:nvSpPr>
            <p:cNvPr id="16" name="TextBox 15">
              <a:extLst>
                <a:ext uri="{FF2B5EF4-FFF2-40B4-BE49-F238E27FC236}">
                  <a16:creationId xmlns:a16="http://schemas.microsoft.com/office/drawing/2014/main" id="{A622A621-87FE-4261-AEC0-A233A357915E}"/>
                </a:ext>
              </a:extLst>
            </p:cNvPr>
            <p:cNvSpPr txBox="1"/>
            <p:nvPr/>
          </p:nvSpPr>
          <p:spPr>
            <a:xfrm>
              <a:off x="3488531" y="1147686"/>
              <a:ext cx="311906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Fire Weather Forecasts</a:t>
              </a:r>
              <a:endParaRPr lang="en-US" sz="160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ADFB47D6-299E-47AD-9E39-36FFFE1E275A}"/>
                </a:ext>
              </a:extLst>
            </p:cNvPr>
            <p:cNvSpPr txBox="1"/>
            <p:nvPr/>
          </p:nvSpPr>
          <p:spPr>
            <a:xfrm>
              <a:off x="7361130" y="1147555"/>
              <a:ext cx="202021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Spot Forecasts</a:t>
              </a:r>
              <a:endParaRPr lang="en-US" sz="1600">
                <a:solidFill>
                  <a:schemeClr val="tx1">
                    <a:lumMod val="75000"/>
                    <a:lumOff val="25000"/>
                  </a:schemeClr>
                </a:solidFill>
                <a:cs typeface="Calibri"/>
              </a:endParaRPr>
            </a:p>
          </p:txBody>
        </p:sp>
      </p:grpSp>
      <p:pic>
        <p:nvPicPr>
          <p:cNvPr id="2" name="Picture 3" descr="Chart, scatter chart&#10;&#10;Description automatically generated">
            <a:extLst>
              <a:ext uri="{FF2B5EF4-FFF2-40B4-BE49-F238E27FC236}">
                <a16:creationId xmlns:a16="http://schemas.microsoft.com/office/drawing/2014/main" id="{46198C29-F400-4D2C-82BD-130E12120897}"/>
              </a:ext>
            </a:extLst>
          </p:cNvPr>
          <p:cNvPicPr>
            <a:picLocks noChangeAspect="1"/>
          </p:cNvPicPr>
          <p:nvPr/>
        </p:nvPicPr>
        <p:blipFill rotWithShape="1">
          <a:blip r:embed="rId4"/>
          <a:srcRect l="25000" t="2304" r="20250" b="11007"/>
          <a:stretch/>
        </p:blipFill>
        <p:spPr>
          <a:xfrm>
            <a:off x="791564" y="1717848"/>
            <a:ext cx="3674264" cy="3878410"/>
          </a:xfrm>
          <a:prstGeom prst="rect">
            <a:avLst/>
          </a:prstGeom>
        </p:spPr>
      </p:pic>
      <p:pic>
        <p:nvPicPr>
          <p:cNvPr id="4" name="Picture 5" descr="Chart, scatter chart&#10;&#10;Description automatically generated">
            <a:extLst>
              <a:ext uri="{FF2B5EF4-FFF2-40B4-BE49-F238E27FC236}">
                <a16:creationId xmlns:a16="http://schemas.microsoft.com/office/drawing/2014/main" id="{7336B31E-30EE-4489-9C1F-7A7A1FA4BBEF}"/>
              </a:ext>
            </a:extLst>
          </p:cNvPr>
          <p:cNvPicPr>
            <a:picLocks noChangeAspect="1"/>
          </p:cNvPicPr>
          <p:nvPr/>
        </p:nvPicPr>
        <p:blipFill rotWithShape="1">
          <a:blip r:embed="rId5"/>
          <a:srcRect l="23426" t="-502" r="21411" b="12198"/>
          <a:stretch/>
        </p:blipFill>
        <p:spPr>
          <a:xfrm>
            <a:off x="4524674" y="1719483"/>
            <a:ext cx="3667234" cy="3934874"/>
          </a:xfrm>
          <a:prstGeom prst="rect">
            <a:avLst/>
          </a:prstGeom>
        </p:spPr>
      </p:pic>
      <p:pic>
        <p:nvPicPr>
          <p:cNvPr id="6" name="Picture 6" descr="Chart, scatter chart&#10;&#10;Description automatically generated">
            <a:extLst>
              <a:ext uri="{FF2B5EF4-FFF2-40B4-BE49-F238E27FC236}">
                <a16:creationId xmlns:a16="http://schemas.microsoft.com/office/drawing/2014/main" id="{48687579-6F4F-44E2-8A38-FCCB89743CE2}"/>
              </a:ext>
            </a:extLst>
          </p:cNvPr>
          <p:cNvPicPr>
            <a:picLocks noChangeAspect="1"/>
          </p:cNvPicPr>
          <p:nvPr/>
        </p:nvPicPr>
        <p:blipFill rotWithShape="1">
          <a:blip r:embed="rId6"/>
          <a:srcRect l="24735" t="-809" r="20724" b="10870"/>
          <a:stretch/>
        </p:blipFill>
        <p:spPr>
          <a:xfrm>
            <a:off x="8270925" y="1602935"/>
            <a:ext cx="3661478" cy="4007433"/>
          </a:xfrm>
          <a:prstGeom prst="rect">
            <a:avLst/>
          </a:prstGeom>
        </p:spPr>
      </p:pic>
      <p:sp>
        <p:nvSpPr>
          <p:cNvPr id="7" name="TextBox 6">
            <a:extLst>
              <a:ext uri="{FF2B5EF4-FFF2-40B4-BE49-F238E27FC236}">
                <a16:creationId xmlns:a16="http://schemas.microsoft.com/office/drawing/2014/main" id="{7837D7A2-BC10-4DA1-9010-00593895098A}"/>
              </a:ext>
            </a:extLst>
          </p:cNvPr>
          <p:cNvSpPr txBox="1"/>
          <p:nvPr/>
        </p:nvSpPr>
        <p:spPr>
          <a:xfrm rot="16200000">
            <a:off x="-1465261" y="3580569"/>
            <a:ext cx="366150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NWS Forecasts (km)</a:t>
            </a:r>
          </a:p>
        </p:txBody>
      </p:sp>
      <p:sp>
        <p:nvSpPr>
          <p:cNvPr id="11" name="TextBox 10">
            <a:extLst>
              <a:ext uri="{FF2B5EF4-FFF2-40B4-BE49-F238E27FC236}">
                <a16:creationId xmlns:a16="http://schemas.microsoft.com/office/drawing/2014/main" id="{1FDA024A-A45A-4BA0-8A00-446D66B00ECE}"/>
              </a:ext>
            </a:extLst>
          </p:cNvPr>
          <p:cNvSpPr txBox="1"/>
          <p:nvPr/>
        </p:nvSpPr>
        <p:spPr>
          <a:xfrm>
            <a:off x="1014337" y="5869286"/>
            <a:ext cx="3041574"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A-SMOKRE Mixing Heights (km)</a:t>
            </a:r>
          </a:p>
        </p:txBody>
      </p:sp>
      <p:sp>
        <p:nvSpPr>
          <p:cNvPr id="12" name="TextBox 11">
            <a:extLst>
              <a:ext uri="{FF2B5EF4-FFF2-40B4-BE49-F238E27FC236}">
                <a16:creationId xmlns:a16="http://schemas.microsoft.com/office/drawing/2014/main" id="{C7D22596-6B57-4810-9FBC-0258C9079109}"/>
              </a:ext>
            </a:extLst>
          </p:cNvPr>
          <p:cNvSpPr txBox="1"/>
          <p:nvPr/>
        </p:nvSpPr>
        <p:spPr>
          <a:xfrm>
            <a:off x="4576048" y="5869286"/>
            <a:ext cx="3454861"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CALIPSO-CIMSS Mixing Heights (km)</a:t>
            </a:r>
          </a:p>
        </p:txBody>
      </p:sp>
      <p:sp>
        <p:nvSpPr>
          <p:cNvPr id="13" name="TextBox 12">
            <a:extLst>
              <a:ext uri="{FF2B5EF4-FFF2-40B4-BE49-F238E27FC236}">
                <a16:creationId xmlns:a16="http://schemas.microsoft.com/office/drawing/2014/main" id="{107BD64B-907F-4147-9474-7D8BD2566640}"/>
              </a:ext>
            </a:extLst>
          </p:cNvPr>
          <p:cNvSpPr txBox="1"/>
          <p:nvPr/>
        </p:nvSpPr>
        <p:spPr>
          <a:xfrm>
            <a:off x="8657268" y="5822877"/>
            <a:ext cx="2964082"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MODIS Mixing Heights (km)</a:t>
            </a:r>
          </a:p>
        </p:txBody>
      </p:sp>
      <p:sp>
        <p:nvSpPr>
          <p:cNvPr id="18" name="TextBox 17">
            <a:extLst>
              <a:ext uri="{FF2B5EF4-FFF2-40B4-BE49-F238E27FC236}">
                <a16:creationId xmlns:a16="http://schemas.microsoft.com/office/drawing/2014/main" id="{F2D32444-91AD-48F1-90DF-F0FF20C97F97}"/>
              </a:ext>
            </a:extLst>
          </p:cNvPr>
          <p:cNvSpPr txBox="1"/>
          <p:nvPr/>
        </p:nvSpPr>
        <p:spPr>
          <a:xfrm>
            <a:off x="1014336" y="1715825"/>
            <a:ext cx="304157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N =145</a:t>
            </a:r>
          </a:p>
        </p:txBody>
      </p:sp>
      <p:sp>
        <p:nvSpPr>
          <p:cNvPr id="19" name="TextBox 18">
            <a:extLst>
              <a:ext uri="{FF2B5EF4-FFF2-40B4-BE49-F238E27FC236}">
                <a16:creationId xmlns:a16="http://schemas.microsoft.com/office/drawing/2014/main" id="{938A3AE3-8CB8-4829-8DF2-7E338FD2B0BC}"/>
              </a:ext>
            </a:extLst>
          </p:cNvPr>
          <p:cNvSpPr txBox="1"/>
          <p:nvPr/>
        </p:nvSpPr>
        <p:spPr>
          <a:xfrm>
            <a:off x="4695183" y="1715824"/>
            <a:ext cx="304157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N = 48</a:t>
            </a:r>
          </a:p>
        </p:txBody>
      </p:sp>
      <p:sp>
        <p:nvSpPr>
          <p:cNvPr id="20" name="TextBox 19">
            <a:extLst>
              <a:ext uri="{FF2B5EF4-FFF2-40B4-BE49-F238E27FC236}">
                <a16:creationId xmlns:a16="http://schemas.microsoft.com/office/drawing/2014/main" id="{3DE7DE1F-5D80-4D55-A323-3F9E1658D7F5}"/>
              </a:ext>
            </a:extLst>
          </p:cNvPr>
          <p:cNvSpPr txBox="1"/>
          <p:nvPr/>
        </p:nvSpPr>
        <p:spPr>
          <a:xfrm>
            <a:off x="8427691" y="1715823"/>
            <a:ext cx="304157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N = 131</a:t>
            </a:r>
          </a:p>
        </p:txBody>
      </p:sp>
      <p:sp>
        <p:nvSpPr>
          <p:cNvPr id="5" name="TextBox 4">
            <a:extLst>
              <a:ext uri="{FF2B5EF4-FFF2-40B4-BE49-F238E27FC236}">
                <a16:creationId xmlns:a16="http://schemas.microsoft.com/office/drawing/2014/main" id="{20FE347E-3D12-4171-AA41-BFEE691E666A}"/>
              </a:ext>
            </a:extLst>
          </p:cNvPr>
          <p:cNvSpPr txBox="1"/>
          <p:nvPr/>
        </p:nvSpPr>
        <p:spPr>
          <a:xfrm>
            <a:off x="497628" y="2118452"/>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6</a:t>
            </a:r>
          </a:p>
        </p:txBody>
      </p:sp>
      <p:sp>
        <p:nvSpPr>
          <p:cNvPr id="23" name="TextBox 22">
            <a:extLst>
              <a:ext uri="{FF2B5EF4-FFF2-40B4-BE49-F238E27FC236}">
                <a16:creationId xmlns:a16="http://schemas.microsoft.com/office/drawing/2014/main" id="{7B5F8DBD-8987-445D-BCF7-81149B82D5DC}"/>
              </a:ext>
            </a:extLst>
          </p:cNvPr>
          <p:cNvSpPr txBox="1"/>
          <p:nvPr/>
        </p:nvSpPr>
        <p:spPr>
          <a:xfrm>
            <a:off x="497628" y="2645990"/>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a:t>
            </a:r>
          </a:p>
        </p:txBody>
      </p:sp>
      <p:sp>
        <p:nvSpPr>
          <p:cNvPr id="24" name="TextBox 23">
            <a:extLst>
              <a:ext uri="{FF2B5EF4-FFF2-40B4-BE49-F238E27FC236}">
                <a16:creationId xmlns:a16="http://schemas.microsoft.com/office/drawing/2014/main" id="{365E7395-C022-4790-9355-465BF803841C}"/>
              </a:ext>
            </a:extLst>
          </p:cNvPr>
          <p:cNvSpPr txBox="1"/>
          <p:nvPr/>
        </p:nvSpPr>
        <p:spPr>
          <a:xfrm>
            <a:off x="497627" y="3165154"/>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4</a:t>
            </a:r>
          </a:p>
        </p:txBody>
      </p:sp>
      <p:sp>
        <p:nvSpPr>
          <p:cNvPr id="25" name="TextBox 24">
            <a:extLst>
              <a:ext uri="{FF2B5EF4-FFF2-40B4-BE49-F238E27FC236}">
                <a16:creationId xmlns:a16="http://schemas.microsoft.com/office/drawing/2014/main" id="{FDB7FA96-ADA3-4891-85D8-51FBEF87D0B6}"/>
              </a:ext>
            </a:extLst>
          </p:cNvPr>
          <p:cNvSpPr txBox="1"/>
          <p:nvPr/>
        </p:nvSpPr>
        <p:spPr>
          <a:xfrm>
            <a:off x="497626" y="3701065"/>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3</a:t>
            </a:r>
          </a:p>
        </p:txBody>
      </p:sp>
      <p:sp>
        <p:nvSpPr>
          <p:cNvPr id="26" name="TextBox 25">
            <a:extLst>
              <a:ext uri="{FF2B5EF4-FFF2-40B4-BE49-F238E27FC236}">
                <a16:creationId xmlns:a16="http://schemas.microsoft.com/office/drawing/2014/main" id="{1FE9A80A-3612-40F5-A06D-130621389B2A}"/>
              </a:ext>
            </a:extLst>
          </p:cNvPr>
          <p:cNvSpPr txBox="1"/>
          <p:nvPr/>
        </p:nvSpPr>
        <p:spPr>
          <a:xfrm>
            <a:off x="497625" y="4161614"/>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2</a:t>
            </a:r>
          </a:p>
        </p:txBody>
      </p:sp>
      <p:sp>
        <p:nvSpPr>
          <p:cNvPr id="27" name="TextBox 26">
            <a:extLst>
              <a:ext uri="{FF2B5EF4-FFF2-40B4-BE49-F238E27FC236}">
                <a16:creationId xmlns:a16="http://schemas.microsoft.com/office/drawing/2014/main" id="{3A196EAE-F9C7-407A-AE70-9C08CFFD7786}"/>
              </a:ext>
            </a:extLst>
          </p:cNvPr>
          <p:cNvSpPr txBox="1"/>
          <p:nvPr/>
        </p:nvSpPr>
        <p:spPr>
          <a:xfrm>
            <a:off x="497624" y="4689152"/>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a:t>
            </a:r>
          </a:p>
        </p:txBody>
      </p:sp>
      <p:sp>
        <p:nvSpPr>
          <p:cNvPr id="28" name="TextBox 27">
            <a:extLst>
              <a:ext uri="{FF2B5EF4-FFF2-40B4-BE49-F238E27FC236}">
                <a16:creationId xmlns:a16="http://schemas.microsoft.com/office/drawing/2014/main" id="{9B0289FE-0B7C-4125-A176-64D3B537A148}"/>
              </a:ext>
            </a:extLst>
          </p:cNvPr>
          <p:cNvSpPr txBox="1"/>
          <p:nvPr/>
        </p:nvSpPr>
        <p:spPr>
          <a:xfrm>
            <a:off x="497623" y="5208316"/>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p>
        </p:txBody>
      </p:sp>
      <p:sp>
        <p:nvSpPr>
          <p:cNvPr id="29" name="TextBox 28">
            <a:extLst>
              <a:ext uri="{FF2B5EF4-FFF2-40B4-BE49-F238E27FC236}">
                <a16:creationId xmlns:a16="http://schemas.microsoft.com/office/drawing/2014/main" id="{C22135C3-80A4-41B4-89BE-DE8066C4161C}"/>
              </a:ext>
            </a:extLst>
          </p:cNvPr>
          <p:cNvSpPr txBox="1"/>
          <p:nvPr/>
        </p:nvSpPr>
        <p:spPr>
          <a:xfrm>
            <a:off x="8385579" y="5618625"/>
            <a:ext cx="38011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0        1        2         3        4        5         6 </a:t>
            </a:r>
          </a:p>
        </p:txBody>
      </p:sp>
      <p:sp>
        <p:nvSpPr>
          <p:cNvPr id="30" name="TextBox 29">
            <a:extLst>
              <a:ext uri="{FF2B5EF4-FFF2-40B4-BE49-F238E27FC236}">
                <a16:creationId xmlns:a16="http://schemas.microsoft.com/office/drawing/2014/main" id="{39820D24-7627-4E50-95E5-C770D7D280EB}"/>
              </a:ext>
            </a:extLst>
          </p:cNvPr>
          <p:cNvSpPr txBox="1"/>
          <p:nvPr/>
        </p:nvSpPr>
        <p:spPr>
          <a:xfrm>
            <a:off x="4625820" y="5618623"/>
            <a:ext cx="38011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0          1          2           3           4          5 </a:t>
            </a:r>
          </a:p>
        </p:txBody>
      </p:sp>
      <p:sp>
        <p:nvSpPr>
          <p:cNvPr id="31" name="TextBox 30">
            <a:extLst>
              <a:ext uri="{FF2B5EF4-FFF2-40B4-BE49-F238E27FC236}">
                <a16:creationId xmlns:a16="http://schemas.microsoft.com/office/drawing/2014/main" id="{B153B74C-0D43-4A40-B005-300C9A1F93D1}"/>
              </a:ext>
            </a:extLst>
          </p:cNvPr>
          <p:cNvSpPr txBox="1"/>
          <p:nvPr/>
        </p:nvSpPr>
        <p:spPr>
          <a:xfrm>
            <a:off x="891183" y="5618625"/>
            <a:ext cx="38011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0        1        2         3        4        5         6 </a:t>
            </a:r>
          </a:p>
        </p:txBody>
      </p:sp>
      <p:sp>
        <p:nvSpPr>
          <p:cNvPr id="32" name="TextBox 31">
            <a:extLst>
              <a:ext uri="{FF2B5EF4-FFF2-40B4-BE49-F238E27FC236}">
                <a16:creationId xmlns:a16="http://schemas.microsoft.com/office/drawing/2014/main" id="{7CC23FB4-0AF8-4F65-96BE-C0AAB3B1C4C9}"/>
              </a:ext>
            </a:extLst>
          </p:cNvPr>
          <p:cNvSpPr txBox="1"/>
          <p:nvPr/>
        </p:nvSpPr>
        <p:spPr>
          <a:xfrm>
            <a:off x="8025517" y="2118451"/>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6</a:t>
            </a:r>
          </a:p>
        </p:txBody>
      </p:sp>
      <p:sp>
        <p:nvSpPr>
          <p:cNvPr id="8" name="TextBox 7">
            <a:extLst>
              <a:ext uri="{FF2B5EF4-FFF2-40B4-BE49-F238E27FC236}">
                <a16:creationId xmlns:a16="http://schemas.microsoft.com/office/drawing/2014/main" id="{9A12942C-5FC5-4096-84F5-FA72086834C7}"/>
              </a:ext>
            </a:extLst>
          </p:cNvPr>
          <p:cNvSpPr txBox="1"/>
          <p:nvPr/>
        </p:nvSpPr>
        <p:spPr>
          <a:xfrm>
            <a:off x="4290876" y="5208316"/>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endParaRPr lang="en-US"/>
          </a:p>
        </p:txBody>
      </p:sp>
      <p:sp>
        <p:nvSpPr>
          <p:cNvPr id="9" name="TextBox 8">
            <a:extLst>
              <a:ext uri="{FF2B5EF4-FFF2-40B4-BE49-F238E27FC236}">
                <a16:creationId xmlns:a16="http://schemas.microsoft.com/office/drawing/2014/main" id="{61F9FDAB-C92E-4F99-BC71-F40A04280875}"/>
              </a:ext>
            </a:extLst>
          </p:cNvPr>
          <p:cNvSpPr txBox="1"/>
          <p:nvPr/>
        </p:nvSpPr>
        <p:spPr>
          <a:xfrm>
            <a:off x="4290875" y="4613788"/>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a:t>
            </a:r>
            <a:endParaRPr lang="en-US"/>
          </a:p>
        </p:txBody>
      </p:sp>
      <p:sp>
        <p:nvSpPr>
          <p:cNvPr id="10" name="TextBox 9">
            <a:extLst>
              <a:ext uri="{FF2B5EF4-FFF2-40B4-BE49-F238E27FC236}">
                <a16:creationId xmlns:a16="http://schemas.microsoft.com/office/drawing/2014/main" id="{445FAC44-424E-4C0E-BE1F-583E4CCA0E40}"/>
              </a:ext>
            </a:extLst>
          </p:cNvPr>
          <p:cNvSpPr txBox="1"/>
          <p:nvPr/>
        </p:nvSpPr>
        <p:spPr>
          <a:xfrm>
            <a:off x="4290874" y="4010886"/>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2</a:t>
            </a:r>
          </a:p>
        </p:txBody>
      </p:sp>
      <p:sp>
        <p:nvSpPr>
          <p:cNvPr id="37" name="TextBox 36">
            <a:extLst>
              <a:ext uri="{FF2B5EF4-FFF2-40B4-BE49-F238E27FC236}">
                <a16:creationId xmlns:a16="http://schemas.microsoft.com/office/drawing/2014/main" id="{EA99CDA1-8AC4-4EEF-BAC1-96A8651FC843}"/>
              </a:ext>
            </a:extLst>
          </p:cNvPr>
          <p:cNvSpPr txBox="1"/>
          <p:nvPr/>
        </p:nvSpPr>
        <p:spPr>
          <a:xfrm>
            <a:off x="4290873" y="3391237"/>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3</a:t>
            </a:r>
          </a:p>
        </p:txBody>
      </p:sp>
      <p:sp>
        <p:nvSpPr>
          <p:cNvPr id="39" name="TextBox 38">
            <a:extLst>
              <a:ext uri="{FF2B5EF4-FFF2-40B4-BE49-F238E27FC236}">
                <a16:creationId xmlns:a16="http://schemas.microsoft.com/office/drawing/2014/main" id="{3959AEF1-CFB6-40F3-9121-FB2B365D8880}"/>
              </a:ext>
            </a:extLst>
          </p:cNvPr>
          <p:cNvSpPr txBox="1"/>
          <p:nvPr/>
        </p:nvSpPr>
        <p:spPr>
          <a:xfrm>
            <a:off x="4290872" y="2788336"/>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4</a:t>
            </a:r>
          </a:p>
        </p:txBody>
      </p:sp>
      <p:sp>
        <p:nvSpPr>
          <p:cNvPr id="41" name="TextBox 40">
            <a:extLst>
              <a:ext uri="{FF2B5EF4-FFF2-40B4-BE49-F238E27FC236}">
                <a16:creationId xmlns:a16="http://schemas.microsoft.com/office/drawing/2014/main" id="{386A6E65-7FCF-4557-BE70-87E424CEDAF7}"/>
              </a:ext>
            </a:extLst>
          </p:cNvPr>
          <p:cNvSpPr txBox="1"/>
          <p:nvPr/>
        </p:nvSpPr>
        <p:spPr>
          <a:xfrm>
            <a:off x="4290871" y="2118445"/>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a:t>
            </a:r>
          </a:p>
        </p:txBody>
      </p:sp>
      <p:sp>
        <p:nvSpPr>
          <p:cNvPr id="45" name="TextBox 44">
            <a:extLst>
              <a:ext uri="{FF2B5EF4-FFF2-40B4-BE49-F238E27FC236}">
                <a16:creationId xmlns:a16="http://schemas.microsoft.com/office/drawing/2014/main" id="{7D9674A4-9537-42CD-B777-759F83F868CC}"/>
              </a:ext>
            </a:extLst>
          </p:cNvPr>
          <p:cNvSpPr txBox="1"/>
          <p:nvPr/>
        </p:nvSpPr>
        <p:spPr>
          <a:xfrm>
            <a:off x="8025517" y="2645989"/>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a:t>
            </a:r>
          </a:p>
        </p:txBody>
      </p:sp>
      <p:sp>
        <p:nvSpPr>
          <p:cNvPr id="47" name="TextBox 46">
            <a:extLst>
              <a:ext uri="{FF2B5EF4-FFF2-40B4-BE49-F238E27FC236}">
                <a16:creationId xmlns:a16="http://schemas.microsoft.com/office/drawing/2014/main" id="{8E2C2308-33BE-47C3-89B0-23B204856647}"/>
              </a:ext>
            </a:extLst>
          </p:cNvPr>
          <p:cNvSpPr txBox="1"/>
          <p:nvPr/>
        </p:nvSpPr>
        <p:spPr>
          <a:xfrm>
            <a:off x="8025516" y="3165153"/>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4</a:t>
            </a:r>
          </a:p>
        </p:txBody>
      </p:sp>
      <p:sp>
        <p:nvSpPr>
          <p:cNvPr id="49" name="TextBox 48">
            <a:extLst>
              <a:ext uri="{FF2B5EF4-FFF2-40B4-BE49-F238E27FC236}">
                <a16:creationId xmlns:a16="http://schemas.microsoft.com/office/drawing/2014/main" id="{7F1ABB08-3FE5-4CD2-9F3A-FEA3A620C57F}"/>
              </a:ext>
            </a:extLst>
          </p:cNvPr>
          <p:cNvSpPr txBox="1"/>
          <p:nvPr/>
        </p:nvSpPr>
        <p:spPr>
          <a:xfrm>
            <a:off x="8050636" y="3701064"/>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3</a:t>
            </a:r>
          </a:p>
        </p:txBody>
      </p:sp>
      <p:sp>
        <p:nvSpPr>
          <p:cNvPr id="51" name="TextBox 50">
            <a:extLst>
              <a:ext uri="{FF2B5EF4-FFF2-40B4-BE49-F238E27FC236}">
                <a16:creationId xmlns:a16="http://schemas.microsoft.com/office/drawing/2014/main" id="{2D4D3E67-B0CD-4F5E-ADD7-6C5D6E7793C1}"/>
              </a:ext>
            </a:extLst>
          </p:cNvPr>
          <p:cNvSpPr txBox="1"/>
          <p:nvPr/>
        </p:nvSpPr>
        <p:spPr>
          <a:xfrm>
            <a:off x="8050635" y="4161613"/>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2</a:t>
            </a:r>
          </a:p>
        </p:txBody>
      </p:sp>
      <p:sp>
        <p:nvSpPr>
          <p:cNvPr id="53" name="TextBox 52">
            <a:extLst>
              <a:ext uri="{FF2B5EF4-FFF2-40B4-BE49-F238E27FC236}">
                <a16:creationId xmlns:a16="http://schemas.microsoft.com/office/drawing/2014/main" id="{E5ACC225-5CC2-4472-AF39-A338C98AB4B4}"/>
              </a:ext>
            </a:extLst>
          </p:cNvPr>
          <p:cNvSpPr txBox="1"/>
          <p:nvPr/>
        </p:nvSpPr>
        <p:spPr>
          <a:xfrm>
            <a:off x="8033888" y="4689152"/>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a:t>
            </a:r>
          </a:p>
        </p:txBody>
      </p:sp>
      <p:sp>
        <p:nvSpPr>
          <p:cNvPr id="55" name="TextBox 54">
            <a:extLst>
              <a:ext uri="{FF2B5EF4-FFF2-40B4-BE49-F238E27FC236}">
                <a16:creationId xmlns:a16="http://schemas.microsoft.com/office/drawing/2014/main" id="{F2363CE2-74BA-431D-A9BB-083B21203701}"/>
              </a:ext>
            </a:extLst>
          </p:cNvPr>
          <p:cNvSpPr txBox="1"/>
          <p:nvPr/>
        </p:nvSpPr>
        <p:spPr>
          <a:xfrm>
            <a:off x="8025514" y="5283679"/>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endParaRPr lang="en-US"/>
          </a:p>
        </p:txBody>
      </p:sp>
    </p:spTree>
    <p:extLst>
      <p:ext uri="{BB962C8B-B14F-4D97-AF65-F5344CB8AC3E}">
        <p14:creationId xmlns:p14="http://schemas.microsoft.com/office/powerpoint/2010/main" val="583453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516F46-B1A1-495B-BD0F-6B8E79C75F6B}"/>
              </a:ext>
            </a:extLst>
          </p:cNvPr>
          <p:cNvSpPr/>
          <p:nvPr/>
        </p:nvSpPr>
        <p:spPr>
          <a:xfrm>
            <a:off x="495300" y="342900"/>
            <a:ext cx="9658614" cy="433342"/>
          </a:xfrm>
          <a:prstGeom prst="rect">
            <a:avLst/>
          </a:prstGeom>
        </p:spPr>
        <p:txBody>
          <a:bodyPr wrap="square" lIns="91440" tIns="45720" rIns="91440" bIns="45720" anchor="ctr">
            <a:noAutofit/>
          </a:bodyPr>
          <a:lstStyle/>
          <a:p>
            <a:r>
              <a:rPr lang="en-US" sz="4000" b="1">
                <a:solidFill>
                  <a:srgbClr val="FFFFFF"/>
                </a:solidFill>
                <a:latin typeface="Century Gothic"/>
              </a:rPr>
              <a:t>Comparison to CALIPSO</a:t>
            </a:r>
          </a:p>
        </p:txBody>
      </p:sp>
      <p:pic>
        <p:nvPicPr>
          <p:cNvPr id="6" name="Picture 6" descr="Chart, scatter chart&#10;&#10;Description automatically generated">
            <a:extLst>
              <a:ext uri="{FF2B5EF4-FFF2-40B4-BE49-F238E27FC236}">
                <a16:creationId xmlns:a16="http://schemas.microsoft.com/office/drawing/2014/main" id="{AFF984C9-AEF8-4082-81E1-BBB8C9F96793}"/>
              </a:ext>
            </a:extLst>
          </p:cNvPr>
          <p:cNvPicPr>
            <a:picLocks noChangeAspect="1"/>
          </p:cNvPicPr>
          <p:nvPr/>
        </p:nvPicPr>
        <p:blipFill rotWithShape="1">
          <a:blip r:embed="rId3"/>
          <a:srcRect l="22546" t="-595" r="23666" b="10714"/>
          <a:stretch/>
        </p:blipFill>
        <p:spPr>
          <a:xfrm>
            <a:off x="702648" y="1093923"/>
            <a:ext cx="3403223" cy="3791291"/>
          </a:xfrm>
          <a:prstGeom prst="rect">
            <a:avLst/>
          </a:prstGeom>
        </p:spPr>
      </p:pic>
      <p:sp>
        <p:nvSpPr>
          <p:cNvPr id="10" name="TextBox 9">
            <a:extLst>
              <a:ext uri="{FF2B5EF4-FFF2-40B4-BE49-F238E27FC236}">
                <a16:creationId xmlns:a16="http://schemas.microsoft.com/office/drawing/2014/main" id="{FB5D98CA-1B4A-483C-9024-D86E84C18393}"/>
              </a:ext>
            </a:extLst>
          </p:cNvPr>
          <p:cNvSpPr txBox="1"/>
          <p:nvPr/>
        </p:nvSpPr>
        <p:spPr>
          <a:xfrm>
            <a:off x="807693" y="5060876"/>
            <a:ext cx="3041574"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CALIPSO-CIMSS Mixing Heights (km)</a:t>
            </a:r>
          </a:p>
        </p:txBody>
      </p:sp>
      <p:sp>
        <p:nvSpPr>
          <p:cNvPr id="14" name="TextBox 13">
            <a:extLst>
              <a:ext uri="{FF2B5EF4-FFF2-40B4-BE49-F238E27FC236}">
                <a16:creationId xmlns:a16="http://schemas.microsoft.com/office/drawing/2014/main" id="{FAEE1F85-5A36-4D3D-B117-4723495F43C6}"/>
              </a:ext>
            </a:extLst>
          </p:cNvPr>
          <p:cNvSpPr txBox="1"/>
          <p:nvPr/>
        </p:nvSpPr>
        <p:spPr>
          <a:xfrm>
            <a:off x="846438" y="1173384"/>
            <a:ext cx="304157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N = 103</a:t>
            </a:r>
          </a:p>
        </p:txBody>
      </p:sp>
      <p:sp>
        <p:nvSpPr>
          <p:cNvPr id="17" name="TextBox 16">
            <a:extLst>
              <a:ext uri="{FF2B5EF4-FFF2-40B4-BE49-F238E27FC236}">
                <a16:creationId xmlns:a16="http://schemas.microsoft.com/office/drawing/2014/main" id="{21F6EB6E-D799-4D4B-BC97-0FEFCFFD50DB}"/>
              </a:ext>
            </a:extLst>
          </p:cNvPr>
          <p:cNvSpPr txBox="1"/>
          <p:nvPr/>
        </p:nvSpPr>
        <p:spPr>
          <a:xfrm rot="16200000">
            <a:off x="-1659123" y="3045000"/>
            <a:ext cx="4087710" cy="41302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A-SMOKRE MH (km)</a:t>
            </a:r>
          </a:p>
        </p:txBody>
      </p:sp>
      <p:pic>
        <p:nvPicPr>
          <p:cNvPr id="7" name="Picture 7" descr="Chart, scatter chart&#10;&#10;Description automatically generated">
            <a:extLst>
              <a:ext uri="{FF2B5EF4-FFF2-40B4-BE49-F238E27FC236}">
                <a16:creationId xmlns:a16="http://schemas.microsoft.com/office/drawing/2014/main" id="{EFC4B715-E1CD-4405-B0AE-A9D79C7DDC88}"/>
              </a:ext>
            </a:extLst>
          </p:cNvPr>
          <p:cNvPicPr>
            <a:picLocks noChangeAspect="1"/>
          </p:cNvPicPr>
          <p:nvPr/>
        </p:nvPicPr>
        <p:blipFill rotWithShape="1">
          <a:blip r:embed="rId4"/>
          <a:srcRect l="23181" t="-595" r="22936" b="10803"/>
          <a:stretch/>
        </p:blipFill>
        <p:spPr>
          <a:xfrm>
            <a:off x="4671264" y="1093923"/>
            <a:ext cx="3409256" cy="3787552"/>
          </a:xfrm>
          <a:prstGeom prst="rect">
            <a:avLst/>
          </a:prstGeom>
        </p:spPr>
      </p:pic>
      <p:sp>
        <p:nvSpPr>
          <p:cNvPr id="11" name="TextBox 10">
            <a:extLst>
              <a:ext uri="{FF2B5EF4-FFF2-40B4-BE49-F238E27FC236}">
                <a16:creationId xmlns:a16="http://schemas.microsoft.com/office/drawing/2014/main" id="{27C03E8F-1137-457E-BA10-D0EC4910DBC9}"/>
              </a:ext>
            </a:extLst>
          </p:cNvPr>
          <p:cNvSpPr txBox="1"/>
          <p:nvPr/>
        </p:nvSpPr>
        <p:spPr>
          <a:xfrm>
            <a:off x="4759760" y="5060875"/>
            <a:ext cx="3041574"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MODIS Mixing Heights (km)</a:t>
            </a:r>
          </a:p>
        </p:txBody>
      </p:sp>
      <p:sp>
        <p:nvSpPr>
          <p:cNvPr id="15" name="TextBox 14">
            <a:extLst>
              <a:ext uri="{FF2B5EF4-FFF2-40B4-BE49-F238E27FC236}">
                <a16:creationId xmlns:a16="http://schemas.microsoft.com/office/drawing/2014/main" id="{5DC3A51A-1D5A-4847-BD06-9B338608F96A}"/>
              </a:ext>
            </a:extLst>
          </p:cNvPr>
          <p:cNvSpPr txBox="1"/>
          <p:nvPr/>
        </p:nvSpPr>
        <p:spPr>
          <a:xfrm>
            <a:off x="4721014" y="1173383"/>
            <a:ext cx="304157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N = 65</a:t>
            </a:r>
          </a:p>
        </p:txBody>
      </p:sp>
      <p:sp>
        <p:nvSpPr>
          <p:cNvPr id="18" name="TextBox 17">
            <a:extLst>
              <a:ext uri="{FF2B5EF4-FFF2-40B4-BE49-F238E27FC236}">
                <a16:creationId xmlns:a16="http://schemas.microsoft.com/office/drawing/2014/main" id="{2939A1B8-6580-489E-8726-34146B95429B}"/>
              </a:ext>
            </a:extLst>
          </p:cNvPr>
          <p:cNvSpPr txBox="1"/>
          <p:nvPr/>
        </p:nvSpPr>
        <p:spPr>
          <a:xfrm rot="16200000">
            <a:off x="2254199" y="3006253"/>
            <a:ext cx="4087710" cy="41302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A-SMOKRE MH (km)</a:t>
            </a:r>
          </a:p>
        </p:txBody>
      </p:sp>
      <p:pic>
        <p:nvPicPr>
          <p:cNvPr id="8" name="Picture 8" descr="Chart&#10;&#10;Description automatically generated">
            <a:extLst>
              <a:ext uri="{FF2B5EF4-FFF2-40B4-BE49-F238E27FC236}">
                <a16:creationId xmlns:a16="http://schemas.microsoft.com/office/drawing/2014/main" id="{E11AE05C-75B3-423B-8D32-DDED87FEB084}"/>
              </a:ext>
            </a:extLst>
          </p:cNvPr>
          <p:cNvPicPr>
            <a:picLocks noChangeAspect="1"/>
          </p:cNvPicPr>
          <p:nvPr/>
        </p:nvPicPr>
        <p:blipFill rotWithShape="1">
          <a:blip r:embed="rId5"/>
          <a:srcRect l="24699" r="22296" b="10828"/>
          <a:stretch/>
        </p:blipFill>
        <p:spPr>
          <a:xfrm>
            <a:off x="8614162" y="1093922"/>
            <a:ext cx="3326553" cy="3732193"/>
          </a:xfrm>
          <a:prstGeom prst="rect">
            <a:avLst/>
          </a:prstGeom>
        </p:spPr>
      </p:pic>
      <p:sp>
        <p:nvSpPr>
          <p:cNvPr id="12" name="TextBox 11">
            <a:extLst>
              <a:ext uri="{FF2B5EF4-FFF2-40B4-BE49-F238E27FC236}">
                <a16:creationId xmlns:a16="http://schemas.microsoft.com/office/drawing/2014/main" id="{5F4E2E36-48A9-4CF9-99CA-1A3AB47A9BF6}"/>
              </a:ext>
            </a:extLst>
          </p:cNvPr>
          <p:cNvSpPr txBox="1"/>
          <p:nvPr/>
        </p:nvSpPr>
        <p:spPr>
          <a:xfrm>
            <a:off x="8737658" y="5009213"/>
            <a:ext cx="3041574"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MODIS Mixing Heights (km)</a:t>
            </a:r>
          </a:p>
        </p:txBody>
      </p:sp>
      <p:sp>
        <p:nvSpPr>
          <p:cNvPr id="16" name="TextBox 15">
            <a:extLst>
              <a:ext uri="{FF2B5EF4-FFF2-40B4-BE49-F238E27FC236}">
                <a16:creationId xmlns:a16="http://schemas.microsoft.com/office/drawing/2014/main" id="{069D3F3C-1765-46EE-A811-76C1D108B11C}"/>
              </a:ext>
            </a:extLst>
          </p:cNvPr>
          <p:cNvSpPr txBox="1"/>
          <p:nvPr/>
        </p:nvSpPr>
        <p:spPr>
          <a:xfrm>
            <a:off x="8685997" y="1173382"/>
            <a:ext cx="304157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N = 159</a:t>
            </a:r>
          </a:p>
        </p:txBody>
      </p:sp>
      <p:sp>
        <p:nvSpPr>
          <p:cNvPr id="19" name="TextBox 18">
            <a:extLst>
              <a:ext uri="{FF2B5EF4-FFF2-40B4-BE49-F238E27FC236}">
                <a16:creationId xmlns:a16="http://schemas.microsoft.com/office/drawing/2014/main" id="{75AE33C9-11D2-48DB-8C45-75A25EF2B7B2}"/>
              </a:ext>
            </a:extLst>
          </p:cNvPr>
          <p:cNvSpPr txBox="1"/>
          <p:nvPr/>
        </p:nvSpPr>
        <p:spPr>
          <a:xfrm rot="16200000">
            <a:off x="6296674" y="3026721"/>
            <a:ext cx="3971472"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rPr>
              <a:t>CALIPSO-CIMSS MH (km)</a:t>
            </a:r>
          </a:p>
        </p:txBody>
      </p:sp>
      <p:grpSp>
        <p:nvGrpSpPr>
          <p:cNvPr id="39" name="Group 38">
            <a:extLst>
              <a:ext uri="{FF2B5EF4-FFF2-40B4-BE49-F238E27FC236}">
                <a16:creationId xmlns:a16="http://schemas.microsoft.com/office/drawing/2014/main" id="{772F6721-9ECC-4EDA-9063-B0AC3E87307D}"/>
              </a:ext>
            </a:extLst>
          </p:cNvPr>
          <p:cNvGrpSpPr/>
          <p:nvPr/>
        </p:nvGrpSpPr>
        <p:grpSpPr>
          <a:xfrm>
            <a:off x="759415" y="5848027"/>
            <a:ext cx="7620519" cy="785665"/>
            <a:chOff x="578602" y="5912603"/>
            <a:chExt cx="7620519" cy="785665"/>
          </a:xfrm>
        </p:grpSpPr>
        <p:pic>
          <p:nvPicPr>
            <p:cNvPr id="23" name="Picture 23">
              <a:extLst>
                <a:ext uri="{FF2B5EF4-FFF2-40B4-BE49-F238E27FC236}">
                  <a16:creationId xmlns:a16="http://schemas.microsoft.com/office/drawing/2014/main" id="{6FDD29E2-C0DB-43BF-B9AC-1514C7063D80}"/>
                </a:ext>
              </a:extLst>
            </p:cNvPr>
            <p:cNvPicPr>
              <a:picLocks noChangeAspect="1"/>
            </p:cNvPicPr>
            <p:nvPr/>
          </p:nvPicPr>
          <p:blipFill rotWithShape="1">
            <a:blip r:embed="rId6"/>
            <a:srcRect l="995" t="33854" r="98123" b="39062"/>
            <a:stretch/>
          </p:blipFill>
          <p:spPr>
            <a:xfrm>
              <a:off x="681926" y="6326240"/>
              <a:ext cx="322960" cy="283607"/>
            </a:xfrm>
            <a:prstGeom prst="rect">
              <a:avLst/>
            </a:prstGeom>
            <a:noFill/>
          </p:spPr>
        </p:pic>
        <p:pic>
          <p:nvPicPr>
            <p:cNvPr id="24" name="Picture 23">
              <a:extLst>
                <a:ext uri="{FF2B5EF4-FFF2-40B4-BE49-F238E27FC236}">
                  <a16:creationId xmlns:a16="http://schemas.microsoft.com/office/drawing/2014/main" id="{1E97FE92-EF9F-4B8A-9541-17C2CF9105C8}"/>
                </a:ext>
              </a:extLst>
            </p:cNvPr>
            <p:cNvPicPr>
              <a:picLocks noChangeAspect="1"/>
            </p:cNvPicPr>
            <p:nvPr/>
          </p:nvPicPr>
          <p:blipFill rotWithShape="1">
            <a:blip r:embed="rId6"/>
            <a:srcRect l="21679" r="74504" b="4348"/>
            <a:stretch/>
          </p:blipFill>
          <p:spPr>
            <a:xfrm>
              <a:off x="2115506" y="6326239"/>
              <a:ext cx="323603" cy="277215"/>
            </a:xfrm>
            <a:prstGeom prst="rect">
              <a:avLst/>
            </a:prstGeom>
            <a:noFill/>
          </p:spPr>
        </p:pic>
        <p:pic>
          <p:nvPicPr>
            <p:cNvPr id="25" name="Picture 23">
              <a:extLst>
                <a:ext uri="{FF2B5EF4-FFF2-40B4-BE49-F238E27FC236}">
                  <a16:creationId xmlns:a16="http://schemas.microsoft.com/office/drawing/2014/main" id="{A40D62AF-D8FB-4A96-93AB-675E997256D9}"/>
                </a:ext>
              </a:extLst>
            </p:cNvPr>
            <p:cNvPicPr>
              <a:picLocks noChangeAspect="1"/>
            </p:cNvPicPr>
            <p:nvPr/>
          </p:nvPicPr>
          <p:blipFill rotWithShape="1">
            <a:blip r:embed="rId6"/>
            <a:srcRect l="66935" t="6250" r="30553" b="28125"/>
            <a:stretch/>
          </p:blipFill>
          <p:spPr>
            <a:xfrm>
              <a:off x="4117383" y="6353528"/>
              <a:ext cx="323295" cy="265679"/>
            </a:xfrm>
            <a:prstGeom prst="rect">
              <a:avLst/>
            </a:prstGeom>
            <a:noFill/>
          </p:spPr>
        </p:pic>
        <p:sp>
          <p:nvSpPr>
            <p:cNvPr id="29" name="TextBox 28">
              <a:extLst>
                <a:ext uri="{FF2B5EF4-FFF2-40B4-BE49-F238E27FC236}">
                  <a16:creationId xmlns:a16="http://schemas.microsoft.com/office/drawing/2014/main" id="{A8CD026A-5A95-470F-944A-132A23168E30}"/>
                </a:ext>
              </a:extLst>
            </p:cNvPr>
            <p:cNvSpPr txBox="1"/>
            <p:nvPr/>
          </p:nvSpPr>
          <p:spPr>
            <a:xfrm>
              <a:off x="921347" y="6285243"/>
              <a:ext cx="10397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Smoke</a:t>
              </a:r>
            </a:p>
          </p:txBody>
        </p:sp>
        <p:pic>
          <p:nvPicPr>
            <p:cNvPr id="31" name="Picture 23">
              <a:extLst>
                <a:ext uri="{FF2B5EF4-FFF2-40B4-BE49-F238E27FC236}">
                  <a16:creationId xmlns:a16="http://schemas.microsoft.com/office/drawing/2014/main" id="{16E425ED-15AE-4980-9FB3-957064E4421A}"/>
                </a:ext>
              </a:extLst>
            </p:cNvPr>
            <p:cNvPicPr>
              <a:picLocks noChangeAspect="1"/>
            </p:cNvPicPr>
            <p:nvPr/>
          </p:nvPicPr>
          <p:blipFill rotWithShape="1">
            <a:blip r:embed="rId6"/>
            <a:srcRect l="94774" t="9376" r="2613" b="28125"/>
            <a:stretch/>
          </p:blipFill>
          <p:spPr>
            <a:xfrm>
              <a:off x="5990092" y="6364987"/>
              <a:ext cx="336332" cy="253026"/>
            </a:xfrm>
            <a:prstGeom prst="rect">
              <a:avLst/>
            </a:prstGeom>
            <a:noFill/>
          </p:spPr>
        </p:pic>
        <p:sp>
          <p:nvSpPr>
            <p:cNvPr id="34" name="TextBox 33">
              <a:extLst>
                <a:ext uri="{FF2B5EF4-FFF2-40B4-BE49-F238E27FC236}">
                  <a16:creationId xmlns:a16="http://schemas.microsoft.com/office/drawing/2014/main" id="{B3E30325-C3AB-42B7-93A5-A7C1DC468A52}"/>
                </a:ext>
              </a:extLst>
            </p:cNvPr>
            <p:cNvSpPr txBox="1"/>
            <p:nvPr/>
          </p:nvSpPr>
          <p:spPr>
            <a:xfrm>
              <a:off x="578602" y="591260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latin typeface="Century Gothic"/>
                </a:rPr>
                <a:t>Aerosol Type:</a:t>
              </a:r>
            </a:p>
          </p:txBody>
        </p:sp>
        <p:sp>
          <p:nvSpPr>
            <p:cNvPr id="35" name="TextBox 34">
              <a:extLst>
                <a:ext uri="{FF2B5EF4-FFF2-40B4-BE49-F238E27FC236}">
                  <a16:creationId xmlns:a16="http://schemas.microsoft.com/office/drawing/2014/main" id="{B1836074-60CA-4B2A-B3E3-FB14A3B9E859}"/>
                </a:ext>
              </a:extLst>
            </p:cNvPr>
            <p:cNvSpPr txBox="1"/>
            <p:nvPr/>
          </p:nvSpPr>
          <p:spPr>
            <a:xfrm>
              <a:off x="2303278" y="6298158"/>
              <a:ext cx="18275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Polluted Dust</a:t>
              </a:r>
              <a:endParaRPr lang="en-US" sz="1600"/>
            </a:p>
          </p:txBody>
        </p:sp>
        <p:sp>
          <p:nvSpPr>
            <p:cNvPr id="36" name="TextBox 35">
              <a:extLst>
                <a:ext uri="{FF2B5EF4-FFF2-40B4-BE49-F238E27FC236}">
                  <a16:creationId xmlns:a16="http://schemas.microsoft.com/office/drawing/2014/main" id="{8652AB85-B25A-44EC-8FE1-29FCFF5D7582}"/>
                </a:ext>
              </a:extLst>
            </p:cNvPr>
            <p:cNvSpPr txBox="1"/>
            <p:nvPr/>
          </p:nvSpPr>
          <p:spPr>
            <a:xfrm>
              <a:off x="4330971" y="6298156"/>
              <a:ext cx="16854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Continental</a:t>
              </a:r>
              <a:endParaRPr lang="en-US" sz="1600"/>
            </a:p>
          </p:txBody>
        </p:sp>
        <p:sp>
          <p:nvSpPr>
            <p:cNvPr id="37" name="TextBox 36">
              <a:extLst>
                <a:ext uri="{FF2B5EF4-FFF2-40B4-BE49-F238E27FC236}">
                  <a16:creationId xmlns:a16="http://schemas.microsoft.com/office/drawing/2014/main" id="{E64C5E14-14C0-4597-879C-218EC8DB05C7}"/>
                </a:ext>
              </a:extLst>
            </p:cNvPr>
            <p:cNvSpPr txBox="1"/>
            <p:nvPr/>
          </p:nvSpPr>
          <p:spPr>
            <a:xfrm>
              <a:off x="6216598" y="6298155"/>
              <a:ext cx="19825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Undetermined</a:t>
              </a:r>
            </a:p>
          </p:txBody>
        </p:sp>
      </p:grpSp>
      <p:sp>
        <p:nvSpPr>
          <p:cNvPr id="2" name="TextBox 1">
            <a:extLst>
              <a:ext uri="{FF2B5EF4-FFF2-40B4-BE49-F238E27FC236}">
                <a16:creationId xmlns:a16="http://schemas.microsoft.com/office/drawing/2014/main" id="{A8A9A83C-67EC-42BC-8D5F-BC473DAA6FBC}"/>
              </a:ext>
            </a:extLst>
          </p:cNvPr>
          <p:cNvSpPr txBox="1"/>
          <p:nvPr/>
        </p:nvSpPr>
        <p:spPr>
          <a:xfrm>
            <a:off x="497628" y="1632782"/>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6</a:t>
            </a:r>
          </a:p>
        </p:txBody>
      </p:sp>
      <p:sp>
        <p:nvSpPr>
          <p:cNvPr id="4" name="TextBox 3">
            <a:extLst>
              <a:ext uri="{FF2B5EF4-FFF2-40B4-BE49-F238E27FC236}">
                <a16:creationId xmlns:a16="http://schemas.microsoft.com/office/drawing/2014/main" id="{17D6E13D-7EA9-49E2-84D0-E8B7E27D30F3}"/>
              </a:ext>
            </a:extLst>
          </p:cNvPr>
          <p:cNvSpPr txBox="1"/>
          <p:nvPr/>
        </p:nvSpPr>
        <p:spPr>
          <a:xfrm>
            <a:off x="497628" y="2110078"/>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a:t>
            </a:r>
          </a:p>
        </p:txBody>
      </p:sp>
      <p:sp>
        <p:nvSpPr>
          <p:cNvPr id="5" name="TextBox 4">
            <a:extLst>
              <a:ext uri="{FF2B5EF4-FFF2-40B4-BE49-F238E27FC236}">
                <a16:creationId xmlns:a16="http://schemas.microsoft.com/office/drawing/2014/main" id="{56BD2B4D-47C4-4BB2-8B10-13499AEE29C2}"/>
              </a:ext>
            </a:extLst>
          </p:cNvPr>
          <p:cNvSpPr txBox="1"/>
          <p:nvPr/>
        </p:nvSpPr>
        <p:spPr>
          <a:xfrm>
            <a:off x="497627" y="2612495"/>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4</a:t>
            </a:r>
          </a:p>
        </p:txBody>
      </p:sp>
      <p:sp>
        <p:nvSpPr>
          <p:cNvPr id="9" name="TextBox 8">
            <a:extLst>
              <a:ext uri="{FF2B5EF4-FFF2-40B4-BE49-F238E27FC236}">
                <a16:creationId xmlns:a16="http://schemas.microsoft.com/office/drawing/2014/main" id="{A6733885-6316-4C4D-AF0F-7530440AA2B0}"/>
              </a:ext>
            </a:extLst>
          </p:cNvPr>
          <p:cNvSpPr txBox="1"/>
          <p:nvPr/>
        </p:nvSpPr>
        <p:spPr>
          <a:xfrm>
            <a:off x="497626" y="3081417"/>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3</a:t>
            </a:r>
          </a:p>
        </p:txBody>
      </p:sp>
      <p:sp>
        <p:nvSpPr>
          <p:cNvPr id="13" name="TextBox 12">
            <a:extLst>
              <a:ext uri="{FF2B5EF4-FFF2-40B4-BE49-F238E27FC236}">
                <a16:creationId xmlns:a16="http://schemas.microsoft.com/office/drawing/2014/main" id="{2BAE7407-FA01-4437-B212-A27208489621}"/>
              </a:ext>
            </a:extLst>
          </p:cNvPr>
          <p:cNvSpPr txBox="1"/>
          <p:nvPr/>
        </p:nvSpPr>
        <p:spPr>
          <a:xfrm>
            <a:off x="497625" y="3541966"/>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2</a:t>
            </a:r>
          </a:p>
        </p:txBody>
      </p:sp>
      <p:sp>
        <p:nvSpPr>
          <p:cNvPr id="21" name="TextBox 20">
            <a:extLst>
              <a:ext uri="{FF2B5EF4-FFF2-40B4-BE49-F238E27FC236}">
                <a16:creationId xmlns:a16="http://schemas.microsoft.com/office/drawing/2014/main" id="{7E0F58E0-97F7-4076-A109-E4E21909EE4C}"/>
              </a:ext>
            </a:extLst>
          </p:cNvPr>
          <p:cNvSpPr txBox="1"/>
          <p:nvPr/>
        </p:nvSpPr>
        <p:spPr>
          <a:xfrm>
            <a:off x="497624" y="4052757"/>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a:t>
            </a:r>
          </a:p>
        </p:txBody>
      </p:sp>
      <p:sp>
        <p:nvSpPr>
          <p:cNvPr id="22" name="TextBox 21">
            <a:extLst>
              <a:ext uri="{FF2B5EF4-FFF2-40B4-BE49-F238E27FC236}">
                <a16:creationId xmlns:a16="http://schemas.microsoft.com/office/drawing/2014/main" id="{1A10AC42-8500-4755-A39C-CEA675F1B94C}"/>
              </a:ext>
            </a:extLst>
          </p:cNvPr>
          <p:cNvSpPr txBox="1"/>
          <p:nvPr/>
        </p:nvSpPr>
        <p:spPr>
          <a:xfrm>
            <a:off x="497623" y="4538426"/>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p>
        </p:txBody>
      </p:sp>
      <p:sp>
        <p:nvSpPr>
          <p:cNvPr id="42" name="TextBox 41">
            <a:extLst>
              <a:ext uri="{FF2B5EF4-FFF2-40B4-BE49-F238E27FC236}">
                <a16:creationId xmlns:a16="http://schemas.microsoft.com/office/drawing/2014/main" id="{8359625E-DEBE-4057-905B-991DAD750ECC}"/>
              </a:ext>
            </a:extLst>
          </p:cNvPr>
          <p:cNvSpPr txBox="1"/>
          <p:nvPr/>
        </p:nvSpPr>
        <p:spPr>
          <a:xfrm>
            <a:off x="4424858" y="2043089"/>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6</a:t>
            </a:r>
          </a:p>
        </p:txBody>
      </p:sp>
      <p:sp>
        <p:nvSpPr>
          <p:cNvPr id="43" name="TextBox 42">
            <a:extLst>
              <a:ext uri="{FF2B5EF4-FFF2-40B4-BE49-F238E27FC236}">
                <a16:creationId xmlns:a16="http://schemas.microsoft.com/office/drawing/2014/main" id="{D26FDBB9-20C6-4DF5-8439-F3DC32CF2FF4}"/>
              </a:ext>
            </a:extLst>
          </p:cNvPr>
          <p:cNvSpPr txBox="1"/>
          <p:nvPr/>
        </p:nvSpPr>
        <p:spPr>
          <a:xfrm>
            <a:off x="4424858" y="2453396"/>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a:t>
            </a:r>
          </a:p>
        </p:txBody>
      </p:sp>
      <p:sp>
        <p:nvSpPr>
          <p:cNvPr id="44" name="TextBox 43">
            <a:extLst>
              <a:ext uri="{FF2B5EF4-FFF2-40B4-BE49-F238E27FC236}">
                <a16:creationId xmlns:a16="http://schemas.microsoft.com/office/drawing/2014/main" id="{5EC301A5-4A10-4F1B-9C45-1DC21C99429E}"/>
              </a:ext>
            </a:extLst>
          </p:cNvPr>
          <p:cNvSpPr txBox="1"/>
          <p:nvPr/>
        </p:nvSpPr>
        <p:spPr>
          <a:xfrm>
            <a:off x="4424857" y="2838583"/>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4</a:t>
            </a:r>
          </a:p>
        </p:txBody>
      </p:sp>
      <p:sp>
        <p:nvSpPr>
          <p:cNvPr id="45" name="TextBox 44">
            <a:extLst>
              <a:ext uri="{FF2B5EF4-FFF2-40B4-BE49-F238E27FC236}">
                <a16:creationId xmlns:a16="http://schemas.microsoft.com/office/drawing/2014/main" id="{BFC8A5DA-DB94-4685-84CD-0A27A77AB4FD}"/>
              </a:ext>
            </a:extLst>
          </p:cNvPr>
          <p:cNvSpPr txBox="1"/>
          <p:nvPr/>
        </p:nvSpPr>
        <p:spPr>
          <a:xfrm>
            <a:off x="4424857" y="3290757"/>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3</a:t>
            </a:r>
          </a:p>
        </p:txBody>
      </p:sp>
      <p:sp>
        <p:nvSpPr>
          <p:cNvPr id="46" name="TextBox 45">
            <a:extLst>
              <a:ext uri="{FF2B5EF4-FFF2-40B4-BE49-F238E27FC236}">
                <a16:creationId xmlns:a16="http://schemas.microsoft.com/office/drawing/2014/main" id="{7ED5042F-B93B-4BA3-B23A-08D6E4858294}"/>
              </a:ext>
            </a:extLst>
          </p:cNvPr>
          <p:cNvSpPr txBox="1"/>
          <p:nvPr/>
        </p:nvSpPr>
        <p:spPr>
          <a:xfrm>
            <a:off x="4424856" y="3684317"/>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2</a:t>
            </a:r>
          </a:p>
        </p:txBody>
      </p:sp>
      <p:sp>
        <p:nvSpPr>
          <p:cNvPr id="47" name="TextBox 46">
            <a:extLst>
              <a:ext uri="{FF2B5EF4-FFF2-40B4-BE49-F238E27FC236}">
                <a16:creationId xmlns:a16="http://schemas.microsoft.com/office/drawing/2014/main" id="{5D010A74-1543-4DD6-B53E-2420AD211866}"/>
              </a:ext>
            </a:extLst>
          </p:cNvPr>
          <p:cNvSpPr txBox="1"/>
          <p:nvPr/>
        </p:nvSpPr>
        <p:spPr>
          <a:xfrm>
            <a:off x="4441602" y="4111372"/>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a:t>
            </a:r>
          </a:p>
        </p:txBody>
      </p:sp>
      <p:sp>
        <p:nvSpPr>
          <p:cNvPr id="48" name="TextBox 47">
            <a:extLst>
              <a:ext uri="{FF2B5EF4-FFF2-40B4-BE49-F238E27FC236}">
                <a16:creationId xmlns:a16="http://schemas.microsoft.com/office/drawing/2014/main" id="{57BE0816-CC80-43E5-915F-07CEFEE6E816}"/>
              </a:ext>
            </a:extLst>
          </p:cNvPr>
          <p:cNvSpPr txBox="1"/>
          <p:nvPr/>
        </p:nvSpPr>
        <p:spPr>
          <a:xfrm>
            <a:off x="4441601" y="4513305"/>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p>
        </p:txBody>
      </p:sp>
      <p:sp>
        <p:nvSpPr>
          <p:cNvPr id="64" name="TextBox 63">
            <a:extLst>
              <a:ext uri="{FF2B5EF4-FFF2-40B4-BE49-F238E27FC236}">
                <a16:creationId xmlns:a16="http://schemas.microsoft.com/office/drawing/2014/main" id="{B39DDF1F-6F2E-4235-8B52-EC10979E20BE}"/>
              </a:ext>
            </a:extLst>
          </p:cNvPr>
          <p:cNvSpPr txBox="1"/>
          <p:nvPr/>
        </p:nvSpPr>
        <p:spPr>
          <a:xfrm>
            <a:off x="8419077" y="1599286"/>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5</a:t>
            </a:r>
          </a:p>
        </p:txBody>
      </p:sp>
      <p:sp>
        <p:nvSpPr>
          <p:cNvPr id="65" name="TextBox 64">
            <a:extLst>
              <a:ext uri="{FF2B5EF4-FFF2-40B4-BE49-F238E27FC236}">
                <a16:creationId xmlns:a16="http://schemas.microsoft.com/office/drawing/2014/main" id="{BC5CAEF5-8C58-47C4-8C1A-F8CBB227CB99}"/>
              </a:ext>
            </a:extLst>
          </p:cNvPr>
          <p:cNvSpPr txBox="1"/>
          <p:nvPr/>
        </p:nvSpPr>
        <p:spPr>
          <a:xfrm>
            <a:off x="8419076" y="2168692"/>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4</a:t>
            </a:r>
          </a:p>
        </p:txBody>
      </p:sp>
      <p:sp>
        <p:nvSpPr>
          <p:cNvPr id="66" name="TextBox 65">
            <a:extLst>
              <a:ext uri="{FF2B5EF4-FFF2-40B4-BE49-F238E27FC236}">
                <a16:creationId xmlns:a16="http://schemas.microsoft.com/office/drawing/2014/main" id="{222531B5-F0C0-45D9-B0B8-90BB0F620311}"/>
              </a:ext>
            </a:extLst>
          </p:cNvPr>
          <p:cNvSpPr txBox="1"/>
          <p:nvPr/>
        </p:nvSpPr>
        <p:spPr>
          <a:xfrm>
            <a:off x="8419075" y="2721350"/>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3</a:t>
            </a:r>
          </a:p>
        </p:txBody>
      </p:sp>
      <p:sp>
        <p:nvSpPr>
          <p:cNvPr id="67" name="TextBox 66">
            <a:extLst>
              <a:ext uri="{FF2B5EF4-FFF2-40B4-BE49-F238E27FC236}">
                <a16:creationId xmlns:a16="http://schemas.microsoft.com/office/drawing/2014/main" id="{D91BB6D8-FF53-44BF-9ECA-F61055A5F243}"/>
              </a:ext>
            </a:extLst>
          </p:cNvPr>
          <p:cNvSpPr txBox="1"/>
          <p:nvPr/>
        </p:nvSpPr>
        <p:spPr>
          <a:xfrm>
            <a:off x="8419074" y="3315877"/>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2</a:t>
            </a:r>
          </a:p>
        </p:txBody>
      </p:sp>
      <p:sp>
        <p:nvSpPr>
          <p:cNvPr id="68" name="TextBox 67">
            <a:extLst>
              <a:ext uri="{FF2B5EF4-FFF2-40B4-BE49-F238E27FC236}">
                <a16:creationId xmlns:a16="http://schemas.microsoft.com/office/drawing/2014/main" id="{B67EB33E-8394-413F-9D19-6B1F66906456}"/>
              </a:ext>
            </a:extLst>
          </p:cNvPr>
          <p:cNvSpPr txBox="1"/>
          <p:nvPr/>
        </p:nvSpPr>
        <p:spPr>
          <a:xfrm>
            <a:off x="8419073" y="3893657"/>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a:t>
            </a:r>
          </a:p>
        </p:txBody>
      </p:sp>
      <p:sp>
        <p:nvSpPr>
          <p:cNvPr id="69" name="TextBox 68">
            <a:extLst>
              <a:ext uri="{FF2B5EF4-FFF2-40B4-BE49-F238E27FC236}">
                <a16:creationId xmlns:a16="http://schemas.microsoft.com/office/drawing/2014/main" id="{D8CA37F8-B6A2-4FAC-B20E-0F72980B5728}"/>
              </a:ext>
            </a:extLst>
          </p:cNvPr>
          <p:cNvSpPr txBox="1"/>
          <p:nvPr/>
        </p:nvSpPr>
        <p:spPr>
          <a:xfrm>
            <a:off x="4441600" y="1632777"/>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7</a:t>
            </a:r>
            <a:endParaRPr lang="en-US"/>
          </a:p>
        </p:txBody>
      </p:sp>
      <p:sp>
        <p:nvSpPr>
          <p:cNvPr id="70" name="TextBox 69">
            <a:extLst>
              <a:ext uri="{FF2B5EF4-FFF2-40B4-BE49-F238E27FC236}">
                <a16:creationId xmlns:a16="http://schemas.microsoft.com/office/drawing/2014/main" id="{8637BE5E-9467-4B3B-A344-2C2A4CF2669B}"/>
              </a:ext>
            </a:extLst>
          </p:cNvPr>
          <p:cNvSpPr txBox="1"/>
          <p:nvPr/>
        </p:nvSpPr>
        <p:spPr>
          <a:xfrm>
            <a:off x="8427446" y="4471436"/>
            <a:ext cx="3344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0</a:t>
            </a:r>
          </a:p>
        </p:txBody>
      </p:sp>
      <p:sp>
        <p:nvSpPr>
          <p:cNvPr id="71" name="TextBox 70">
            <a:extLst>
              <a:ext uri="{FF2B5EF4-FFF2-40B4-BE49-F238E27FC236}">
                <a16:creationId xmlns:a16="http://schemas.microsoft.com/office/drawing/2014/main" id="{9E7173C5-D292-4430-A09A-ED97E80392A7}"/>
              </a:ext>
            </a:extLst>
          </p:cNvPr>
          <p:cNvSpPr txBox="1"/>
          <p:nvPr/>
        </p:nvSpPr>
        <p:spPr>
          <a:xfrm>
            <a:off x="840941" y="4848250"/>
            <a:ext cx="33489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0       1        2        3       4        5        6  </a:t>
            </a:r>
          </a:p>
        </p:txBody>
      </p:sp>
      <p:sp>
        <p:nvSpPr>
          <p:cNvPr id="72" name="TextBox 71">
            <a:extLst>
              <a:ext uri="{FF2B5EF4-FFF2-40B4-BE49-F238E27FC236}">
                <a16:creationId xmlns:a16="http://schemas.microsoft.com/office/drawing/2014/main" id="{7C971D53-D23D-462A-9E6E-384C0A6AD0D9}"/>
              </a:ext>
            </a:extLst>
          </p:cNvPr>
          <p:cNvSpPr txBox="1"/>
          <p:nvPr/>
        </p:nvSpPr>
        <p:spPr>
          <a:xfrm>
            <a:off x="8737270" y="4823128"/>
            <a:ext cx="33489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0         1          2         3          4         5         </a:t>
            </a:r>
          </a:p>
        </p:txBody>
      </p:sp>
      <p:sp>
        <p:nvSpPr>
          <p:cNvPr id="73" name="TextBox 72">
            <a:extLst>
              <a:ext uri="{FF2B5EF4-FFF2-40B4-BE49-F238E27FC236}">
                <a16:creationId xmlns:a16="http://schemas.microsoft.com/office/drawing/2014/main" id="{CBA4FFC1-83EA-4824-8E99-0788806BA50E}"/>
              </a:ext>
            </a:extLst>
          </p:cNvPr>
          <p:cNvSpPr txBox="1"/>
          <p:nvPr/>
        </p:nvSpPr>
        <p:spPr>
          <a:xfrm>
            <a:off x="4776544" y="4848248"/>
            <a:ext cx="33489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0              2               4               6    </a:t>
            </a:r>
          </a:p>
        </p:txBody>
      </p:sp>
    </p:spTree>
    <p:extLst>
      <p:ext uri="{BB962C8B-B14F-4D97-AF65-F5344CB8AC3E}">
        <p14:creationId xmlns:p14="http://schemas.microsoft.com/office/powerpoint/2010/main" val="4512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92355F5A-D214-47AF-8776-BD326994B25B}"/>
              </a:ext>
            </a:extLst>
          </p:cNvPr>
          <p:cNvGrpSpPr/>
          <p:nvPr/>
        </p:nvGrpSpPr>
        <p:grpSpPr>
          <a:xfrm>
            <a:off x="6304050" y="1082670"/>
            <a:ext cx="5286294" cy="4848216"/>
            <a:chOff x="5574022" y="1445527"/>
            <a:chExt cx="5286294" cy="4848216"/>
          </a:xfrm>
        </p:grpSpPr>
        <p:grpSp>
          <p:nvGrpSpPr>
            <p:cNvPr id="48" name="Group 47">
              <a:extLst>
                <a:ext uri="{FF2B5EF4-FFF2-40B4-BE49-F238E27FC236}">
                  <a16:creationId xmlns:a16="http://schemas.microsoft.com/office/drawing/2014/main" id="{3D196245-EE95-4E4A-8933-467D71206AE3}"/>
                </a:ext>
              </a:extLst>
            </p:cNvPr>
            <p:cNvGrpSpPr/>
            <p:nvPr/>
          </p:nvGrpSpPr>
          <p:grpSpPr>
            <a:xfrm>
              <a:off x="5574022" y="1445527"/>
              <a:ext cx="5286294" cy="4848216"/>
              <a:chOff x="5574022" y="1445527"/>
              <a:chExt cx="5286294" cy="4848216"/>
            </a:xfrm>
          </p:grpSpPr>
          <p:sp>
            <p:nvSpPr>
              <p:cNvPr id="33" name="TextBox 32">
                <a:extLst>
                  <a:ext uri="{FF2B5EF4-FFF2-40B4-BE49-F238E27FC236}">
                    <a16:creationId xmlns:a16="http://schemas.microsoft.com/office/drawing/2014/main" id="{907A3E33-8F9B-4316-93A9-F05051FB33B1}"/>
                  </a:ext>
                </a:extLst>
              </p:cNvPr>
              <p:cNvSpPr txBox="1"/>
              <p:nvPr/>
            </p:nvSpPr>
            <p:spPr>
              <a:xfrm rot="16200000">
                <a:off x="3890433" y="3453323"/>
                <a:ext cx="376728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FWF Mixing Heights (km)</a:t>
                </a:r>
              </a:p>
            </p:txBody>
          </p:sp>
          <p:grpSp>
            <p:nvGrpSpPr>
              <p:cNvPr id="47" name="Group 46">
                <a:extLst>
                  <a:ext uri="{FF2B5EF4-FFF2-40B4-BE49-F238E27FC236}">
                    <a16:creationId xmlns:a16="http://schemas.microsoft.com/office/drawing/2014/main" id="{CB1C4396-AE4F-4630-9956-44A8CD2D9D43}"/>
                  </a:ext>
                </a:extLst>
              </p:cNvPr>
              <p:cNvGrpSpPr/>
              <p:nvPr/>
            </p:nvGrpSpPr>
            <p:grpSpPr>
              <a:xfrm>
                <a:off x="6207910" y="1445527"/>
                <a:ext cx="4652406" cy="4848216"/>
                <a:chOff x="6207910" y="1445527"/>
                <a:chExt cx="4652406" cy="4848216"/>
              </a:xfrm>
            </p:grpSpPr>
            <p:sp>
              <p:nvSpPr>
                <p:cNvPr id="5" name="TextBox 4">
                  <a:extLst>
                    <a:ext uri="{FF2B5EF4-FFF2-40B4-BE49-F238E27FC236}">
                      <a16:creationId xmlns:a16="http://schemas.microsoft.com/office/drawing/2014/main" id="{BF54715A-2845-4165-B049-9B6DCA041080}"/>
                    </a:ext>
                  </a:extLst>
                </p:cNvPr>
                <p:cNvSpPr txBox="1"/>
                <p:nvPr/>
              </p:nvSpPr>
              <p:spPr>
                <a:xfrm>
                  <a:off x="7250867" y="1445527"/>
                  <a:ext cx="30415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N = 93</a:t>
                  </a:r>
                  <a:endParaRPr lang="en-US">
                    <a:solidFill>
                      <a:schemeClr val="tx1">
                        <a:lumMod val="75000"/>
                        <a:lumOff val="25000"/>
                      </a:schemeClr>
                    </a:solidFill>
                    <a:cs typeface="Calibri"/>
                  </a:endParaRPr>
                </a:p>
              </p:txBody>
            </p:sp>
            <p:pic>
              <p:nvPicPr>
                <p:cNvPr id="3" name="Picture 3" descr="Chart, scatter chart&#10;&#10;Description automatically generated">
                  <a:extLst>
                    <a:ext uri="{FF2B5EF4-FFF2-40B4-BE49-F238E27FC236}">
                      <a16:creationId xmlns:a16="http://schemas.microsoft.com/office/drawing/2014/main" id="{00A3A318-FF13-405B-B820-1C56B990853D}"/>
                    </a:ext>
                  </a:extLst>
                </p:cNvPr>
                <p:cNvPicPr>
                  <a:picLocks noChangeAspect="1"/>
                </p:cNvPicPr>
                <p:nvPr/>
              </p:nvPicPr>
              <p:blipFill>
                <a:blip r:embed="rId2"/>
                <a:stretch>
                  <a:fillRect/>
                </a:stretch>
              </p:blipFill>
              <p:spPr>
                <a:xfrm>
                  <a:off x="6729185" y="1841151"/>
                  <a:ext cx="4131131" cy="4046558"/>
                </a:xfrm>
                <a:prstGeom prst="rect">
                  <a:avLst/>
                </a:prstGeom>
              </p:spPr>
            </p:pic>
            <p:sp>
              <p:nvSpPr>
                <p:cNvPr id="31" name="TextBox 30">
                  <a:extLst>
                    <a:ext uri="{FF2B5EF4-FFF2-40B4-BE49-F238E27FC236}">
                      <a16:creationId xmlns:a16="http://schemas.microsoft.com/office/drawing/2014/main" id="{A3CE68EF-34A7-45A8-B11B-55193FA1EDA5}"/>
                    </a:ext>
                  </a:extLst>
                </p:cNvPr>
                <p:cNvSpPr txBox="1"/>
                <p:nvPr/>
              </p:nvSpPr>
              <p:spPr>
                <a:xfrm>
                  <a:off x="7319163" y="5893633"/>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1</a:t>
                  </a:r>
                </a:p>
              </p:txBody>
            </p:sp>
            <p:sp>
              <p:nvSpPr>
                <p:cNvPr id="35" name="TextBox 34">
                  <a:extLst>
                    <a:ext uri="{FF2B5EF4-FFF2-40B4-BE49-F238E27FC236}">
                      <a16:creationId xmlns:a16="http://schemas.microsoft.com/office/drawing/2014/main" id="{F06B27D2-5A75-4C2B-9568-59D376E8E708}"/>
                    </a:ext>
                  </a:extLst>
                </p:cNvPr>
                <p:cNvSpPr txBox="1"/>
                <p:nvPr/>
              </p:nvSpPr>
              <p:spPr>
                <a:xfrm>
                  <a:off x="8072090" y="5893632"/>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2</a:t>
                  </a:r>
                </a:p>
              </p:txBody>
            </p:sp>
            <p:sp>
              <p:nvSpPr>
                <p:cNvPr id="37" name="TextBox 36">
                  <a:extLst>
                    <a:ext uri="{FF2B5EF4-FFF2-40B4-BE49-F238E27FC236}">
                      <a16:creationId xmlns:a16="http://schemas.microsoft.com/office/drawing/2014/main" id="{22101423-F47C-4274-B5AD-D151E94292BF}"/>
                    </a:ext>
                  </a:extLst>
                </p:cNvPr>
                <p:cNvSpPr txBox="1"/>
                <p:nvPr/>
              </p:nvSpPr>
              <p:spPr>
                <a:xfrm>
                  <a:off x="8843162" y="5884561"/>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3</a:t>
                  </a:r>
                </a:p>
              </p:txBody>
            </p:sp>
            <p:sp>
              <p:nvSpPr>
                <p:cNvPr id="39" name="TextBox 38">
                  <a:extLst>
                    <a:ext uri="{FF2B5EF4-FFF2-40B4-BE49-F238E27FC236}">
                      <a16:creationId xmlns:a16="http://schemas.microsoft.com/office/drawing/2014/main" id="{6D9A9DD0-AF57-41B8-AC0A-29BBD307174E}"/>
                    </a:ext>
                  </a:extLst>
                </p:cNvPr>
                <p:cNvSpPr txBox="1"/>
                <p:nvPr/>
              </p:nvSpPr>
              <p:spPr>
                <a:xfrm>
                  <a:off x="9550731" y="5893631"/>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4</a:t>
                  </a:r>
                </a:p>
              </p:txBody>
            </p:sp>
            <p:sp>
              <p:nvSpPr>
                <p:cNvPr id="40" name="TextBox 39">
                  <a:extLst>
                    <a:ext uri="{FF2B5EF4-FFF2-40B4-BE49-F238E27FC236}">
                      <a16:creationId xmlns:a16="http://schemas.microsoft.com/office/drawing/2014/main" id="{1AA43AE1-F397-4B3D-8F88-61A80EA6D080}"/>
                    </a:ext>
                  </a:extLst>
                </p:cNvPr>
                <p:cNvSpPr txBox="1"/>
                <p:nvPr/>
              </p:nvSpPr>
              <p:spPr>
                <a:xfrm>
                  <a:off x="10294587" y="5893630"/>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5</a:t>
                  </a:r>
                </a:p>
              </p:txBody>
            </p:sp>
            <p:grpSp>
              <p:nvGrpSpPr>
                <p:cNvPr id="46" name="Group 45">
                  <a:extLst>
                    <a:ext uri="{FF2B5EF4-FFF2-40B4-BE49-F238E27FC236}">
                      <a16:creationId xmlns:a16="http://schemas.microsoft.com/office/drawing/2014/main" id="{23776476-3129-4C20-94F4-3A512F8D552C}"/>
                    </a:ext>
                  </a:extLst>
                </p:cNvPr>
                <p:cNvGrpSpPr/>
                <p:nvPr/>
              </p:nvGrpSpPr>
              <p:grpSpPr>
                <a:xfrm rot="16200000">
                  <a:off x="4748252" y="3375472"/>
                  <a:ext cx="3375533" cy="456217"/>
                  <a:chOff x="5836823" y="3593185"/>
                  <a:chExt cx="3375533" cy="456217"/>
                </a:xfrm>
              </p:grpSpPr>
              <p:sp>
                <p:nvSpPr>
                  <p:cNvPr id="41" name="TextBox 40">
                    <a:extLst>
                      <a:ext uri="{FF2B5EF4-FFF2-40B4-BE49-F238E27FC236}">
                        <a16:creationId xmlns:a16="http://schemas.microsoft.com/office/drawing/2014/main" id="{2F19FE18-2324-4B8A-99E5-05BECC2B8F40}"/>
                      </a:ext>
                    </a:extLst>
                  </p:cNvPr>
                  <p:cNvSpPr txBox="1"/>
                  <p:nvPr/>
                </p:nvSpPr>
                <p:spPr>
                  <a:xfrm rot="5400000">
                    <a:off x="5813305" y="3625775"/>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1</a:t>
                    </a:r>
                  </a:p>
                </p:txBody>
              </p:sp>
              <p:sp>
                <p:nvSpPr>
                  <p:cNvPr id="42" name="TextBox 41">
                    <a:extLst>
                      <a:ext uri="{FF2B5EF4-FFF2-40B4-BE49-F238E27FC236}">
                        <a16:creationId xmlns:a16="http://schemas.microsoft.com/office/drawing/2014/main" id="{31875EF0-F56A-4D0B-9C6F-FB8F56CB92EE}"/>
                      </a:ext>
                    </a:extLst>
                  </p:cNvPr>
                  <p:cNvSpPr txBox="1"/>
                  <p:nvPr/>
                </p:nvSpPr>
                <p:spPr>
                  <a:xfrm rot="5400000">
                    <a:off x="6566232" y="3625774"/>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2</a:t>
                    </a:r>
                  </a:p>
                </p:txBody>
              </p:sp>
              <p:sp>
                <p:nvSpPr>
                  <p:cNvPr id="43" name="TextBox 42">
                    <a:extLst>
                      <a:ext uri="{FF2B5EF4-FFF2-40B4-BE49-F238E27FC236}">
                        <a16:creationId xmlns:a16="http://schemas.microsoft.com/office/drawing/2014/main" id="{B33421D8-7468-4964-9FEE-DB98705B0ACF}"/>
                      </a:ext>
                    </a:extLst>
                  </p:cNvPr>
                  <p:cNvSpPr txBox="1"/>
                  <p:nvPr/>
                </p:nvSpPr>
                <p:spPr>
                  <a:xfrm rot="5400000">
                    <a:off x="7337304" y="3616703"/>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3</a:t>
                    </a:r>
                  </a:p>
                </p:txBody>
              </p:sp>
              <p:sp>
                <p:nvSpPr>
                  <p:cNvPr id="44" name="TextBox 43">
                    <a:extLst>
                      <a:ext uri="{FF2B5EF4-FFF2-40B4-BE49-F238E27FC236}">
                        <a16:creationId xmlns:a16="http://schemas.microsoft.com/office/drawing/2014/main" id="{0A160718-4B21-43BD-8199-CE55846A81FC}"/>
                      </a:ext>
                    </a:extLst>
                  </p:cNvPr>
                  <p:cNvSpPr txBox="1"/>
                  <p:nvPr/>
                </p:nvSpPr>
                <p:spPr>
                  <a:xfrm rot="5400000">
                    <a:off x="8044873" y="3625773"/>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4</a:t>
                    </a:r>
                  </a:p>
                </p:txBody>
              </p:sp>
              <p:sp>
                <p:nvSpPr>
                  <p:cNvPr id="45" name="TextBox 44">
                    <a:extLst>
                      <a:ext uri="{FF2B5EF4-FFF2-40B4-BE49-F238E27FC236}">
                        <a16:creationId xmlns:a16="http://schemas.microsoft.com/office/drawing/2014/main" id="{5C3DB0D2-7812-4E3D-B064-407FAF401714}"/>
                      </a:ext>
                    </a:extLst>
                  </p:cNvPr>
                  <p:cNvSpPr txBox="1"/>
                  <p:nvPr/>
                </p:nvSpPr>
                <p:spPr>
                  <a:xfrm rot="5400000">
                    <a:off x="8788728" y="3625773"/>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5</a:t>
                    </a:r>
                  </a:p>
                </p:txBody>
              </p:sp>
            </p:grpSp>
          </p:grpSp>
        </p:grpSp>
        <p:sp>
          <p:nvSpPr>
            <p:cNvPr id="50" name="TextBox 49">
              <a:extLst>
                <a:ext uri="{FF2B5EF4-FFF2-40B4-BE49-F238E27FC236}">
                  <a16:creationId xmlns:a16="http://schemas.microsoft.com/office/drawing/2014/main" id="{5D9FDEC7-D0DE-4469-86B7-88EBB2E5CBEE}"/>
                </a:ext>
              </a:extLst>
            </p:cNvPr>
            <p:cNvSpPr txBox="1"/>
            <p:nvPr/>
          </p:nvSpPr>
          <p:spPr>
            <a:xfrm>
              <a:off x="6981427" y="1891737"/>
              <a:ext cx="2749892" cy="96248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ODR line</a:t>
              </a:r>
            </a:p>
            <a:p>
              <a:r>
                <a:rPr lang="en-US" sz="1400">
                  <a:solidFill>
                    <a:schemeClr val="tx1">
                      <a:lumMod val="75000"/>
                      <a:lumOff val="25000"/>
                    </a:schemeClr>
                  </a:solidFill>
                  <a:latin typeface="Century Gothic"/>
                </a:rPr>
                <a:t>Lower confidence limit (95%)</a:t>
              </a:r>
            </a:p>
            <a:p>
              <a:r>
                <a:rPr lang="en-US" sz="1400">
                  <a:solidFill>
                    <a:schemeClr val="tx1">
                      <a:lumMod val="75000"/>
                      <a:lumOff val="25000"/>
                    </a:schemeClr>
                  </a:solidFill>
                  <a:latin typeface="Century Gothic"/>
                </a:rPr>
                <a:t>Upper confidence limit (95%)</a:t>
              </a:r>
            </a:p>
            <a:p>
              <a:r>
                <a:rPr lang="en-US" sz="1400">
                  <a:solidFill>
                    <a:schemeClr val="tx1">
                      <a:lumMod val="75000"/>
                      <a:lumOff val="25000"/>
                    </a:schemeClr>
                  </a:solidFill>
                  <a:latin typeface="Century Gothic"/>
                </a:rPr>
                <a:t>Unbiased</a:t>
              </a:r>
              <a:endParaRPr lang="en-US">
                <a:solidFill>
                  <a:schemeClr val="tx1">
                    <a:lumMod val="75000"/>
                    <a:lumOff val="25000"/>
                  </a:schemeClr>
                </a:solidFill>
                <a:latin typeface="Century Gothic"/>
              </a:endParaRPr>
            </a:p>
          </p:txBody>
        </p:sp>
      </p:grpSp>
      <p:grpSp>
        <p:nvGrpSpPr>
          <p:cNvPr id="65" name="Group 64">
            <a:extLst>
              <a:ext uri="{FF2B5EF4-FFF2-40B4-BE49-F238E27FC236}">
                <a16:creationId xmlns:a16="http://schemas.microsoft.com/office/drawing/2014/main" id="{480C55B1-9562-4219-9D55-31E0A1703C48}"/>
              </a:ext>
            </a:extLst>
          </p:cNvPr>
          <p:cNvGrpSpPr/>
          <p:nvPr/>
        </p:nvGrpSpPr>
        <p:grpSpPr>
          <a:xfrm>
            <a:off x="-2585" y="6074812"/>
            <a:ext cx="7620519" cy="785665"/>
            <a:chOff x="578602" y="5912603"/>
            <a:chExt cx="7620519" cy="785665"/>
          </a:xfrm>
        </p:grpSpPr>
        <p:pic>
          <p:nvPicPr>
            <p:cNvPr id="56" name="Picture 23">
              <a:extLst>
                <a:ext uri="{FF2B5EF4-FFF2-40B4-BE49-F238E27FC236}">
                  <a16:creationId xmlns:a16="http://schemas.microsoft.com/office/drawing/2014/main" id="{C218F1D9-B209-45A2-8665-E417AE8F1F76}"/>
                </a:ext>
              </a:extLst>
            </p:cNvPr>
            <p:cNvPicPr>
              <a:picLocks noChangeAspect="1"/>
            </p:cNvPicPr>
            <p:nvPr/>
          </p:nvPicPr>
          <p:blipFill rotWithShape="1">
            <a:blip r:embed="rId3"/>
            <a:srcRect l="995" t="33854" r="98123" b="39062"/>
            <a:stretch/>
          </p:blipFill>
          <p:spPr>
            <a:xfrm>
              <a:off x="681926" y="6326240"/>
              <a:ext cx="322960" cy="283607"/>
            </a:xfrm>
            <a:prstGeom prst="rect">
              <a:avLst/>
            </a:prstGeom>
            <a:noFill/>
          </p:spPr>
        </p:pic>
        <p:pic>
          <p:nvPicPr>
            <p:cNvPr id="57" name="Picture 56">
              <a:extLst>
                <a:ext uri="{FF2B5EF4-FFF2-40B4-BE49-F238E27FC236}">
                  <a16:creationId xmlns:a16="http://schemas.microsoft.com/office/drawing/2014/main" id="{4199691A-4B7D-4B37-80AD-627E250674FF}"/>
                </a:ext>
              </a:extLst>
            </p:cNvPr>
            <p:cNvPicPr>
              <a:picLocks noChangeAspect="1"/>
            </p:cNvPicPr>
            <p:nvPr/>
          </p:nvPicPr>
          <p:blipFill rotWithShape="1">
            <a:blip r:embed="rId3"/>
            <a:srcRect l="21679" r="74504" b="4348"/>
            <a:stretch/>
          </p:blipFill>
          <p:spPr>
            <a:xfrm>
              <a:off x="2115506" y="6326239"/>
              <a:ext cx="323603" cy="277215"/>
            </a:xfrm>
            <a:prstGeom prst="rect">
              <a:avLst/>
            </a:prstGeom>
            <a:noFill/>
          </p:spPr>
        </p:pic>
        <p:pic>
          <p:nvPicPr>
            <p:cNvPr id="58" name="Picture 23">
              <a:extLst>
                <a:ext uri="{FF2B5EF4-FFF2-40B4-BE49-F238E27FC236}">
                  <a16:creationId xmlns:a16="http://schemas.microsoft.com/office/drawing/2014/main" id="{ED5CC5EB-AC2E-433F-B06C-4A8B8D8EA57B}"/>
                </a:ext>
              </a:extLst>
            </p:cNvPr>
            <p:cNvPicPr>
              <a:picLocks noChangeAspect="1"/>
            </p:cNvPicPr>
            <p:nvPr/>
          </p:nvPicPr>
          <p:blipFill rotWithShape="1">
            <a:blip r:embed="rId3"/>
            <a:srcRect l="66935" t="6250" r="30553" b="28125"/>
            <a:stretch/>
          </p:blipFill>
          <p:spPr>
            <a:xfrm>
              <a:off x="4117383" y="6353528"/>
              <a:ext cx="323295" cy="265679"/>
            </a:xfrm>
            <a:prstGeom prst="rect">
              <a:avLst/>
            </a:prstGeom>
            <a:noFill/>
          </p:spPr>
        </p:pic>
        <p:sp>
          <p:nvSpPr>
            <p:cNvPr id="59" name="TextBox 58">
              <a:extLst>
                <a:ext uri="{FF2B5EF4-FFF2-40B4-BE49-F238E27FC236}">
                  <a16:creationId xmlns:a16="http://schemas.microsoft.com/office/drawing/2014/main" id="{DF97AFE3-3163-4912-8C20-A251663F49B2}"/>
                </a:ext>
              </a:extLst>
            </p:cNvPr>
            <p:cNvSpPr txBox="1"/>
            <p:nvPr/>
          </p:nvSpPr>
          <p:spPr>
            <a:xfrm>
              <a:off x="921347" y="6285243"/>
              <a:ext cx="10397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Smoke</a:t>
              </a:r>
            </a:p>
          </p:txBody>
        </p:sp>
        <p:pic>
          <p:nvPicPr>
            <p:cNvPr id="60" name="Picture 23">
              <a:extLst>
                <a:ext uri="{FF2B5EF4-FFF2-40B4-BE49-F238E27FC236}">
                  <a16:creationId xmlns:a16="http://schemas.microsoft.com/office/drawing/2014/main" id="{027456B2-7A98-4D0F-87EB-BA1149F0A790}"/>
                </a:ext>
              </a:extLst>
            </p:cNvPr>
            <p:cNvPicPr>
              <a:picLocks noChangeAspect="1"/>
            </p:cNvPicPr>
            <p:nvPr/>
          </p:nvPicPr>
          <p:blipFill rotWithShape="1">
            <a:blip r:embed="rId3"/>
            <a:srcRect l="94774" t="9376" r="2613" b="28125"/>
            <a:stretch/>
          </p:blipFill>
          <p:spPr>
            <a:xfrm>
              <a:off x="5990092" y="6364987"/>
              <a:ext cx="336332" cy="253026"/>
            </a:xfrm>
            <a:prstGeom prst="rect">
              <a:avLst/>
            </a:prstGeom>
            <a:noFill/>
          </p:spPr>
        </p:pic>
        <p:sp>
          <p:nvSpPr>
            <p:cNvPr id="61" name="TextBox 60">
              <a:extLst>
                <a:ext uri="{FF2B5EF4-FFF2-40B4-BE49-F238E27FC236}">
                  <a16:creationId xmlns:a16="http://schemas.microsoft.com/office/drawing/2014/main" id="{7E71A61A-7A2D-4A31-A7C8-47F256E30E87}"/>
                </a:ext>
              </a:extLst>
            </p:cNvPr>
            <p:cNvSpPr txBox="1"/>
            <p:nvPr/>
          </p:nvSpPr>
          <p:spPr>
            <a:xfrm>
              <a:off x="578602" y="591260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latin typeface="Century Gothic"/>
                </a:rPr>
                <a:t>Aerosol Type:</a:t>
              </a:r>
            </a:p>
          </p:txBody>
        </p:sp>
        <p:sp>
          <p:nvSpPr>
            <p:cNvPr id="62" name="TextBox 61">
              <a:extLst>
                <a:ext uri="{FF2B5EF4-FFF2-40B4-BE49-F238E27FC236}">
                  <a16:creationId xmlns:a16="http://schemas.microsoft.com/office/drawing/2014/main" id="{244EED4A-C448-46BF-9039-B6A995859503}"/>
                </a:ext>
              </a:extLst>
            </p:cNvPr>
            <p:cNvSpPr txBox="1"/>
            <p:nvPr/>
          </p:nvSpPr>
          <p:spPr>
            <a:xfrm>
              <a:off x="2303278" y="6298158"/>
              <a:ext cx="18275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Polluted Dust</a:t>
              </a:r>
              <a:endParaRPr lang="en-US" sz="1600"/>
            </a:p>
          </p:txBody>
        </p:sp>
        <p:sp>
          <p:nvSpPr>
            <p:cNvPr id="63" name="TextBox 62">
              <a:extLst>
                <a:ext uri="{FF2B5EF4-FFF2-40B4-BE49-F238E27FC236}">
                  <a16:creationId xmlns:a16="http://schemas.microsoft.com/office/drawing/2014/main" id="{1CD85A88-6189-495E-BB94-2E33F917012B}"/>
                </a:ext>
              </a:extLst>
            </p:cNvPr>
            <p:cNvSpPr txBox="1"/>
            <p:nvPr/>
          </p:nvSpPr>
          <p:spPr>
            <a:xfrm>
              <a:off x="4330971" y="6298156"/>
              <a:ext cx="16854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Continental</a:t>
              </a:r>
              <a:endParaRPr lang="en-US" sz="1600"/>
            </a:p>
          </p:txBody>
        </p:sp>
        <p:sp>
          <p:nvSpPr>
            <p:cNvPr id="64" name="TextBox 63">
              <a:extLst>
                <a:ext uri="{FF2B5EF4-FFF2-40B4-BE49-F238E27FC236}">
                  <a16:creationId xmlns:a16="http://schemas.microsoft.com/office/drawing/2014/main" id="{8F9CD709-FDE0-457E-A934-B27C079E9AE4}"/>
                </a:ext>
              </a:extLst>
            </p:cNvPr>
            <p:cNvSpPr txBox="1"/>
            <p:nvPr/>
          </p:nvSpPr>
          <p:spPr>
            <a:xfrm>
              <a:off x="6216598" y="6298155"/>
              <a:ext cx="19825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Undetermined</a:t>
              </a:r>
            </a:p>
          </p:txBody>
        </p:sp>
      </p:grpSp>
      <p:sp>
        <p:nvSpPr>
          <p:cNvPr id="2" name="TextBox 1">
            <a:extLst>
              <a:ext uri="{FF2B5EF4-FFF2-40B4-BE49-F238E27FC236}">
                <a16:creationId xmlns:a16="http://schemas.microsoft.com/office/drawing/2014/main" id="{69138813-4CC8-4B97-BD8F-8A23523073CD}"/>
              </a:ext>
            </a:extLst>
          </p:cNvPr>
          <p:cNvSpPr txBox="1"/>
          <p:nvPr/>
        </p:nvSpPr>
        <p:spPr>
          <a:xfrm>
            <a:off x="8808452" y="5057912"/>
            <a:ext cx="2780699"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a:solidFill>
                  <a:schemeClr val="tx1">
                    <a:lumMod val="75000"/>
                    <a:lumOff val="25000"/>
                  </a:schemeClr>
                </a:solidFill>
                <a:latin typeface="Century Gothic"/>
                <a:cs typeface="Calibri"/>
              </a:rPr>
              <a:t>Regression SE: 0.96 km</a:t>
            </a:r>
          </a:p>
        </p:txBody>
      </p:sp>
      <p:sp>
        <p:nvSpPr>
          <p:cNvPr id="6" name="TextBox 5">
            <a:extLst>
              <a:ext uri="{FF2B5EF4-FFF2-40B4-BE49-F238E27FC236}">
                <a16:creationId xmlns:a16="http://schemas.microsoft.com/office/drawing/2014/main" id="{1DFCDBFC-C648-4049-9A02-ED69BC9596C7}"/>
              </a:ext>
            </a:extLst>
          </p:cNvPr>
          <p:cNvSpPr txBox="1"/>
          <p:nvPr/>
        </p:nvSpPr>
        <p:spPr>
          <a:xfrm>
            <a:off x="7436385" y="5951161"/>
            <a:ext cx="404160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entury Gothic"/>
              </a:rPr>
              <a:t>A-</a:t>
            </a:r>
            <a:r>
              <a:rPr lang="en-US" sz="2000">
                <a:solidFill>
                  <a:schemeClr val="tx1">
                    <a:lumMod val="75000"/>
                    <a:lumOff val="25000"/>
                  </a:schemeClr>
                </a:solidFill>
                <a:latin typeface="Century Gothic"/>
              </a:rPr>
              <a:t>SMOKRE</a:t>
            </a:r>
            <a:r>
              <a:rPr lang="en-US" sz="2000">
                <a:latin typeface="Century Gothic"/>
              </a:rPr>
              <a:t> Mixing Heights (km)</a:t>
            </a:r>
          </a:p>
        </p:txBody>
      </p:sp>
      <p:sp>
        <p:nvSpPr>
          <p:cNvPr id="17" name="TextBox 16">
            <a:extLst>
              <a:ext uri="{FF2B5EF4-FFF2-40B4-BE49-F238E27FC236}">
                <a16:creationId xmlns:a16="http://schemas.microsoft.com/office/drawing/2014/main" id="{D475C2B1-FF4B-46A2-A85D-2228E5D542AB}"/>
              </a:ext>
            </a:extLst>
          </p:cNvPr>
          <p:cNvSpPr txBox="1"/>
          <p:nvPr/>
        </p:nvSpPr>
        <p:spPr>
          <a:xfrm>
            <a:off x="870139" y="1951190"/>
            <a:ext cx="646812"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200</a:t>
            </a:r>
          </a:p>
        </p:txBody>
      </p:sp>
      <p:grpSp>
        <p:nvGrpSpPr>
          <p:cNvPr id="23" name="Group 22">
            <a:extLst>
              <a:ext uri="{FF2B5EF4-FFF2-40B4-BE49-F238E27FC236}">
                <a16:creationId xmlns:a16="http://schemas.microsoft.com/office/drawing/2014/main" id="{42D60296-A26C-45E2-8567-A3559FB077C8}"/>
              </a:ext>
            </a:extLst>
          </p:cNvPr>
          <p:cNvGrpSpPr/>
          <p:nvPr/>
        </p:nvGrpSpPr>
        <p:grpSpPr>
          <a:xfrm>
            <a:off x="432150" y="898196"/>
            <a:ext cx="5278839" cy="5450740"/>
            <a:chOff x="432150" y="898196"/>
            <a:chExt cx="5278839" cy="5450740"/>
          </a:xfrm>
        </p:grpSpPr>
        <p:sp>
          <p:nvSpPr>
            <p:cNvPr id="11" name="TextBox 10">
              <a:extLst>
                <a:ext uri="{FF2B5EF4-FFF2-40B4-BE49-F238E27FC236}">
                  <a16:creationId xmlns:a16="http://schemas.microsoft.com/office/drawing/2014/main" id="{032DBBD0-6F50-46B6-84AB-32157BE57AEE}"/>
                </a:ext>
              </a:extLst>
            </p:cNvPr>
            <p:cNvSpPr txBox="1"/>
            <p:nvPr/>
          </p:nvSpPr>
          <p:spPr>
            <a:xfrm>
              <a:off x="2327880" y="1083376"/>
              <a:ext cx="23716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N = 96</a:t>
              </a:r>
            </a:p>
          </p:txBody>
        </p:sp>
        <p:sp>
          <p:nvSpPr>
            <p:cNvPr id="14" name="TextBox 13">
              <a:extLst>
                <a:ext uri="{FF2B5EF4-FFF2-40B4-BE49-F238E27FC236}">
                  <a16:creationId xmlns:a16="http://schemas.microsoft.com/office/drawing/2014/main" id="{07C72F48-F9C4-4AC0-8F68-CFF80C6C2444}"/>
                </a:ext>
              </a:extLst>
            </p:cNvPr>
            <p:cNvSpPr txBox="1"/>
            <p:nvPr/>
          </p:nvSpPr>
          <p:spPr>
            <a:xfrm>
              <a:off x="1721422" y="5525620"/>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1</a:t>
              </a:r>
            </a:p>
          </p:txBody>
        </p:sp>
        <p:sp>
          <p:nvSpPr>
            <p:cNvPr id="13" name="TextBox 12">
              <a:extLst>
                <a:ext uri="{FF2B5EF4-FFF2-40B4-BE49-F238E27FC236}">
                  <a16:creationId xmlns:a16="http://schemas.microsoft.com/office/drawing/2014/main" id="{784413CD-4BDB-499B-8D05-69888ACCF61A}"/>
                </a:ext>
              </a:extLst>
            </p:cNvPr>
            <p:cNvSpPr txBox="1"/>
            <p:nvPr/>
          </p:nvSpPr>
          <p:spPr>
            <a:xfrm>
              <a:off x="1620015" y="5948826"/>
              <a:ext cx="392770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rPr>
                <a:t>A-SMOKRE Mixing Heights (km)</a:t>
              </a:r>
            </a:p>
          </p:txBody>
        </p:sp>
        <p:sp>
          <p:nvSpPr>
            <p:cNvPr id="9" name="TextBox 8">
              <a:extLst>
                <a:ext uri="{FF2B5EF4-FFF2-40B4-BE49-F238E27FC236}">
                  <a16:creationId xmlns:a16="http://schemas.microsoft.com/office/drawing/2014/main" id="{51DFA9C3-6061-4C7A-ABDB-53212B45BBB0}"/>
                </a:ext>
              </a:extLst>
            </p:cNvPr>
            <p:cNvSpPr txBox="1"/>
            <p:nvPr/>
          </p:nvSpPr>
          <p:spPr>
            <a:xfrm>
              <a:off x="2573085" y="5525619"/>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2</a:t>
              </a:r>
            </a:p>
          </p:txBody>
        </p:sp>
        <p:sp>
          <p:nvSpPr>
            <p:cNvPr id="12" name="TextBox 11">
              <a:extLst>
                <a:ext uri="{FF2B5EF4-FFF2-40B4-BE49-F238E27FC236}">
                  <a16:creationId xmlns:a16="http://schemas.microsoft.com/office/drawing/2014/main" id="{A5991660-111E-4451-B115-ED848EDA599F}"/>
                </a:ext>
              </a:extLst>
            </p:cNvPr>
            <p:cNvSpPr txBox="1"/>
            <p:nvPr/>
          </p:nvSpPr>
          <p:spPr>
            <a:xfrm>
              <a:off x="3452632" y="5525619"/>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3</a:t>
              </a:r>
            </a:p>
          </p:txBody>
        </p:sp>
        <p:sp>
          <p:nvSpPr>
            <p:cNvPr id="15" name="TextBox 14">
              <a:extLst>
                <a:ext uri="{FF2B5EF4-FFF2-40B4-BE49-F238E27FC236}">
                  <a16:creationId xmlns:a16="http://schemas.microsoft.com/office/drawing/2014/main" id="{CD85BBB7-8E22-46CD-979C-ABA574AF00AC}"/>
                </a:ext>
              </a:extLst>
            </p:cNvPr>
            <p:cNvSpPr txBox="1"/>
            <p:nvPr/>
          </p:nvSpPr>
          <p:spPr>
            <a:xfrm>
              <a:off x="4315084" y="5525618"/>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4</a:t>
              </a:r>
            </a:p>
          </p:txBody>
        </p:sp>
        <p:sp>
          <p:nvSpPr>
            <p:cNvPr id="16" name="TextBox 15">
              <a:extLst>
                <a:ext uri="{FF2B5EF4-FFF2-40B4-BE49-F238E27FC236}">
                  <a16:creationId xmlns:a16="http://schemas.microsoft.com/office/drawing/2014/main" id="{515F5560-F268-4896-A2D5-AE9E03BA679C}"/>
                </a:ext>
              </a:extLst>
            </p:cNvPr>
            <p:cNvSpPr txBox="1"/>
            <p:nvPr/>
          </p:nvSpPr>
          <p:spPr>
            <a:xfrm>
              <a:off x="1103609" y="4240532"/>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0</a:t>
              </a:r>
            </a:p>
          </p:txBody>
        </p:sp>
        <p:sp>
          <p:nvSpPr>
            <p:cNvPr id="18" name="TextBox 17">
              <a:extLst>
                <a:ext uri="{FF2B5EF4-FFF2-40B4-BE49-F238E27FC236}">
                  <a16:creationId xmlns:a16="http://schemas.microsoft.com/office/drawing/2014/main" id="{8D48E97F-1383-4879-8CA1-AD4DD721EE3C}"/>
                </a:ext>
              </a:extLst>
            </p:cNvPr>
            <p:cNvSpPr txBox="1"/>
            <p:nvPr/>
          </p:nvSpPr>
          <p:spPr>
            <a:xfrm>
              <a:off x="884175" y="3082635"/>
              <a:ext cx="610431"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100</a:t>
              </a:r>
            </a:p>
          </p:txBody>
        </p:sp>
        <p:sp>
          <p:nvSpPr>
            <p:cNvPr id="20" name="TextBox 19">
              <a:extLst>
                <a:ext uri="{FF2B5EF4-FFF2-40B4-BE49-F238E27FC236}">
                  <a16:creationId xmlns:a16="http://schemas.microsoft.com/office/drawing/2014/main" id="{47061EEE-8DDA-44CB-AB61-FCB74E656F2C}"/>
                </a:ext>
              </a:extLst>
            </p:cNvPr>
            <p:cNvSpPr txBox="1"/>
            <p:nvPr/>
          </p:nvSpPr>
          <p:spPr>
            <a:xfrm>
              <a:off x="886181" y="1966087"/>
              <a:ext cx="654833"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200</a:t>
              </a:r>
              <a:endParaRPr lang="en-US">
                <a:solidFill>
                  <a:schemeClr val="tx1">
                    <a:lumMod val="75000"/>
                    <a:lumOff val="25000"/>
                  </a:schemeClr>
                </a:solidFill>
              </a:endParaRPr>
            </a:p>
          </p:txBody>
        </p:sp>
        <p:sp>
          <p:nvSpPr>
            <p:cNvPr id="21" name="TextBox 20">
              <a:extLst>
                <a:ext uri="{FF2B5EF4-FFF2-40B4-BE49-F238E27FC236}">
                  <a16:creationId xmlns:a16="http://schemas.microsoft.com/office/drawing/2014/main" id="{746A7AEB-3131-4CA4-9086-2C08917AB30C}"/>
                </a:ext>
              </a:extLst>
            </p:cNvPr>
            <p:cNvSpPr txBox="1"/>
            <p:nvPr/>
          </p:nvSpPr>
          <p:spPr>
            <a:xfrm rot="16200000">
              <a:off x="-2027051" y="3357397"/>
              <a:ext cx="53185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entury Gothic"/>
                </a:rPr>
                <a:t>FWF Relative Error (% above A-</a:t>
              </a:r>
              <a:r>
                <a:rPr lang="en-US" sz="2000">
                  <a:solidFill>
                    <a:schemeClr val="tx1">
                      <a:lumMod val="75000"/>
                      <a:lumOff val="25000"/>
                    </a:schemeClr>
                  </a:solidFill>
                  <a:latin typeface="Century Gothic"/>
                </a:rPr>
                <a:t>SMOKRE</a:t>
              </a:r>
              <a:r>
                <a:rPr lang="en-US" sz="2000">
                  <a:latin typeface="Century Gothic"/>
                </a:rPr>
                <a:t>)</a:t>
              </a:r>
              <a:endParaRPr lang="en-US"/>
            </a:p>
          </p:txBody>
        </p:sp>
        <p:pic>
          <p:nvPicPr>
            <p:cNvPr id="8" name="Picture 18" descr="Chart, scatter chart&#10;&#10;Description automatically generated">
              <a:extLst>
                <a:ext uri="{FF2B5EF4-FFF2-40B4-BE49-F238E27FC236}">
                  <a16:creationId xmlns:a16="http://schemas.microsoft.com/office/drawing/2014/main" id="{2C8D17E6-D0AD-4B78-AC72-D2200607E84B}"/>
                </a:ext>
              </a:extLst>
            </p:cNvPr>
            <p:cNvPicPr>
              <a:picLocks noChangeAspect="1"/>
            </p:cNvPicPr>
            <p:nvPr/>
          </p:nvPicPr>
          <p:blipFill>
            <a:blip r:embed="rId4"/>
            <a:stretch>
              <a:fillRect/>
            </a:stretch>
          </p:blipFill>
          <p:spPr>
            <a:xfrm>
              <a:off x="1491917" y="1458779"/>
              <a:ext cx="4219072" cy="4100864"/>
            </a:xfrm>
            <a:prstGeom prst="rect">
              <a:avLst/>
            </a:prstGeom>
          </p:spPr>
        </p:pic>
        <p:sp>
          <p:nvSpPr>
            <p:cNvPr id="19" name="TextBox 18">
              <a:extLst>
                <a:ext uri="{FF2B5EF4-FFF2-40B4-BE49-F238E27FC236}">
                  <a16:creationId xmlns:a16="http://schemas.microsoft.com/office/drawing/2014/main" id="{2CA6BAF6-CF00-4792-874F-8DA72816AE42}"/>
                </a:ext>
              </a:extLst>
            </p:cNvPr>
            <p:cNvSpPr txBox="1"/>
            <p:nvPr/>
          </p:nvSpPr>
          <p:spPr>
            <a:xfrm>
              <a:off x="5221463" y="5549681"/>
              <a:ext cx="44714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5</a:t>
              </a:r>
            </a:p>
          </p:txBody>
        </p:sp>
      </p:grpSp>
      <p:sp>
        <p:nvSpPr>
          <p:cNvPr id="24" name="TextBox 23">
            <a:extLst>
              <a:ext uri="{FF2B5EF4-FFF2-40B4-BE49-F238E27FC236}">
                <a16:creationId xmlns:a16="http://schemas.microsoft.com/office/drawing/2014/main" id="{104BAE2C-E229-4D34-9D63-3EBA88946F30}"/>
              </a:ext>
            </a:extLst>
          </p:cNvPr>
          <p:cNvSpPr txBox="1"/>
          <p:nvPr/>
        </p:nvSpPr>
        <p:spPr>
          <a:xfrm>
            <a:off x="905633" y="4817514"/>
            <a:ext cx="583503"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-50</a:t>
            </a:r>
          </a:p>
        </p:txBody>
      </p:sp>
      <p:sp>
        <p:nvSpPr>
          <p:cNvPr id="53" name="TextBox 52">
            <a:extLst>
              <a:ext uri="{FF2B5EF4-FFF2-40B4-BE49-F238E27FC236}">
                <a16:creationId xmlns:a16="http://schemas.microsoft.com/office/drawing/2014/main" id="{D72C3926-149C-4223-99A7-D570BE689824}"/>
              </a:ext>
            </a:extLst>
          </p:cNvPr>
          <p:cNvSpPr txBox="1"/>
          <p:nvPr/>
        </p:nvSpPr>
        <p:spPr>
          <a:xfrm>
            <a:off x="873548" y="2523491"/>
            <a:ext cx="60756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150</a:t>
            </a:r>
          </a:p>
        </p:txBody>
      </p:sp>
      <p:sp>
        <p:nvSpPr>
          <p:cNvPr id="54" name="TextBox 53">
            <a:extLst>
              <a:ext uri="{FF2B5EF4-FFF2-40B4-BE49-F238E27FC236}">
                <a16:creationId xmlns:a16="http://schemas.microsoft.com/office/drawing/2014/main" id="{54137B23-4360-4A8D-BFE6-AD6C22D7F4B9}"/>
              </a:ext>
            </a:extLst>
          </p:cNvPr>
          <p:cNvSpPr txBox="1"/>
          <p:nvPr/>
        </p:nvSpPr>
        <p:spPr>
          <a:xfrm>
            <a:off x="993864" y="3710607"/>
            <a:ext cx="495272"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50</a:t>
            </a:r>
          </a:p>
        </p:txBody>
      </p:sp>
      <p:sp>
        <p:nvSpPr>
          <p:cNvPr id="25" name="Rectangle 24">
            <a:extLst>
              <a:ext uri="{FF2B5EF4-FFF2-40B4-BE49-F238E27FC236}">
                <a16:creationId xmlns:a16="http://schemas.microsoft.com/office/drawing/2014/main" id="{3C1C422F-BF78-4A68-9B3C-B5D7157BD1B9}"/>
              </a:ext>
            </a:extLst>
          </p:cNvPr>
          <p:cNvSpPr/>
          <p:nvPr/>
        </p:nvSpPr>
        <p:spPr>
          <a:xfrm>
            <a:off x="495300" y="342900"/>
            <a:ext cx="9658614" cy="433342"/>
          </a:xfrm>
          <a:prstGeom prst="rect">
            <a:avLst/>
          </a:prstGeom>
        </p:spPr>
        <p:txBody>
          <a:bodyPr wrap="square" lIns="91440" tIns="45720" rIns="91440" bIns="45720" anchor="ctr">
            <a:noAutofit/>
          </a:bodyPr>
          <a:lstStyle/>
          <a:p>
            <a:r>
              <a:rPr lang="en-US" sz="4000" b="1">
                <a:solidFill>
                  <a:srgbClr val="FFFFFF"/>
                </a:solidFill>
                <a:latin typeface="Century Gothic"/>
              </a:rPr>
              <a:t>Comparison to NWS Forecasts</a:t>
            </a:r>
          </a:p>
        </p:txBody>
      </p:sp>
      <p:sp>
        <p:nvSpPr>
          <p:cNvPr id="66" name="TextBox 65">
            <a:extLst>
              <a:ext uri="{FF2B5EF4-FFF2-40B4-BE49-F238E27FC236}">
                <a16:creationId xmlns:a16="http://schemas.microsoft.com/office/drawing/2014/main" id="{2A29B48A-CC6F-4B45-BD5D-2BB2F4C43FF1}"/>
              </a:ext>
            </a:extLst>
          </p:cNvPr>
          <p:cNvSpPr txBox="1"/>
          <p:nvPr/>
        </p:nvSpPr>
        <p:spPr>
          <a:xfrm>
            <a:off x="9137315" y="4360080"/>
            <a:ext cx="3454467"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a:solidFill>
                  <a:schemeClr val="tx1">
                    <a:lumMod val="75000"/>
                    <a:lumOff val="25000"/>
                  </a:schemeClr>
                </a:solidFill>
                <a:latin typeface="Century Gothic"/>
                <a:cs typeface="Calibri"/>
              </a:rPr>
              <a:t>Slope: 0.75</a:t>
            </a:r>
          </a:p>
        </p:txBody>
      </p:sp>
    </p:spTree>
    <p:extLst>
      <p:ext uri="{BB962C8B-B14F-4D97-AF65-F5344CB8AC3E}">
        <p14:creationId xmlns:p14="http://schemas.microsoft.com/office/powerpoint/2010/main" val="4173780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Map&#10;&#10;Description automatically generated">
            <a:extLst>
              <a:ext uri="{FF2B5EF4-FFF2-40B4-BE49-F238E27FC236}">
                <a16:creationId xmlns:a16="http://schemas.microsoft.com/office/drawing/2014/main" id="{76B7C4B5-0158-4E44-AAF4-CB1444841F26}"/>
              </a:ext>
            </a:extLst>
          </p:cNvPr>
          <p:cNvPicPr>
            <a:picLocks noChangeAspect="1"/>
          </p:cNvPicPr>
          <p:nvPr/>
        </p:nvPicPr>
        <p:blipFill rotWithShape="1">
          <a:blip r:embed="rId3"/>
          <a:srcRect l="6323" t="2302" r="-181" b="20972"/>
          <a:stretch/>
        </p:blipFill>
        <p:spPr>
          <a:xfrm>
            <a:off x="1188857" y="1477091"/>
            <a:ext cx="8704898" cy="5020448"/>
          </a:xfrm>
          <a:prstGeom prst="rect">
            <a:avLst/>
          </a:prstGeom>
        </p:spPr>
      </p:pic>
      <p:sp>
        <p:nvSpPr>
          <p:cNvPr id="4" name="Rectangle 3">
            <a:extLst>
              <a:ext uri="{FF2B5EF4-FFF2-40B4-BE49-F238E27FC236}">
                <a16:creationId xmlns:a16="http://schemas.microsoft.com/office/drawing/2014/main" id="{C88F6F12-C074-411D-8199-61E6625F477E}"/>
              </a:ext>
            </a:extLst>
          </p:cNvPr>
          <p:cNvSpPr/>
          <p:nvPr/>
        </p:nvSpPr>
        <p:spPr>
          <a:xfrm>
            <a:off x="495300" y="342900"/>
            <a:ext cx="9658614" cy="433342"/>
          </a:xfrm>
          <a:prstGeom prst="rect">
            <a:avLst/>
          </a:prstGeom>
        </p:spPr>
        <p:txBody>
          <a:bodyPr wrap="square" lIns="91440" tIns="45720" rIns="91440" bIns="45720" anchor="ctr">
            <a:noAutofit/>
          </a:bodyPr>
          <a:lstStyle/>
          <a:p>
            <a:r>
              <a:rPr lang="en-US" sz="4000" b="1">
                <a:solidFill>
                  <a:srgbClr val="FFFFFF"/>
                </a:solidFill>
                <a:latin typeface="Century Gothic"/>
              </a:rPr>
              <a:t>FWF Relative Error Across Study Area </a:t>
            </a:r>
            <a:endParaRPr lang="en-US"/>
          </a:p>
        </p:txBody>
      </p:sp>
      <p:pic>
        <p:nvPicPr>
          <p:cNvPr id="7" name="Picture 7" descr="Background pattern&#10;&#10;Description automatically generated">
            <a:extLst>
              <a:ext uri="{FF2B5EF4-FFF2-40B4-BE49-F238E27FC236}">
                <a16:creationId xmlns:a16="http://schemas.microsoft.com/office/drawing/2014/main" id="{23D611EA-9061-403D-8994-2567A7DCB901}"/>
              </a:ext>
            </a:extLst>
          </p:cNvPr>
          <p:cNvPicPr>
            <a:picLocks noChangeAspect="1"/>
          </p:cNvPicPr>
          <p:nvPr/>
        </p:nvPicPr>
        <p:blipFill>
          <a:blip r:embed="rId4"/>
          <a:stretch>
            <a:fillRect/>
          </a:stretch>
        </p:blipFill>
        <p:spPr>
          <a:xfrm rot="5400000">
            <a:off x="9460419" y="2216395"/>
            <a:ext cx="296636" cy="3111847"/>
          </a:xfrm>
          <a:prstGeom prst="rect">
            <a:avLst/>
          </a:prstGeom>
        </p:spPr>
      </p:pic>
      <p:sp>
        <p:nvSpPr>
          <p:cNvPr id="8" name="TextBox 7">
            <a:extLst>
              <a:ext uri="{FF2B5EF4-FFF2-40B4-BE49-F238E27FC236}">
                <a16:creationId xmlns:a16="http://schemas.microsoft.com/office/drawing/2014/main" id="{5DC258BA-66F4-4B23-BBC4-95E9A70C6990}"/>
              </a:ext>
            </a:extLst>
          </p:cNvPr>
          <p:cNvSpPr txBox="1"/>
          <p:nvPr/>
        </p:nvSpPr>
        <p:spPr>
          <a:xfrm>
            <a:off x="8057104" y="3962400"/>
            <a:ext cx="36726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-85                       0                      141</a:t>
            </a:r>
          </a:p>
        </p:txBody>
      </p:sp>
      <p:sp>
        <p:nvSpPr>
          <p:cNvPr id="11" name="Rectangle 10">
            <a:extLst>
              <a:ext uri="{FF2B5EF4-FFF2-40B4-BE49-F238E27FC236}">
                <a16:creationId xmlns:a16="http://schemas.microsoft.com/office/drawing/2014/main" id="{6F927255-7B3D-454E-A17A-5829A3AEEF18}"/>
              </a:ext>
            </a:extLst>
          </p:cNvPr>
          <p:cNvSpPr/>
          <p:nvPr/>
        </p:nvSpPr>
        <p:spPr>
          <a:xfrm>
            <a:off x="7590901" y="6054339"/>
            <a:ext cx="2302746" cy="309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08070-36C5-448F-AAA5-CEA868715BD7}"/>
              </a:ext>
            </a:extLst>
          </p:cNvPr>
          <p:cNvSpPr/>
          <p:nvPr/>
        </p:nvSpPr>
        <p:spPr>
          <a:xfrm>
            <a:off x="7322945" y="5066252"/>
            <a:ext cx="3684394" cy="494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id="{F680D85D-FBF2-4662-8662-07FECAE3C811}"/>
              </a:ext>
            </a:extLst>
          </p:cNvPr>
          <p:cNvGrpSpPr/>
          <p:nvPr/>
        </p:nvGrpSpPr>
        <p:grpSpPr>
          <a:xfrm>
            <a:off x="6203749" y="5942735"/>
            <a:ext cx="4568649" cy="1943798"/>
            <a:chOff x="13860549" y="2673385"/>
            <a:chExt cx="4568649" cy="1943798"/>
          </a:xfrm>
        </p:grpSpPr>
        <p:sp>
          <p:nvSpPr>
            <p:cNvPr id="9" name="TextBox 8">
              <a:extLst>
                <a:ext uri="{FF2B5EF4-FFF2-40B4-BE49-F238E27FC236}">
                  <a16:creationId xmlns:a16="http://schemas.microsoft.com/office/drawing/2014/main" id="{8924DF95-02AF-43D3-B365-1F577257D29D}"/>
                </a:ext>
              </a:extLst>
            </p:cNvPr>
            <p:cNvSpPr txBox="1"/>
            <p:nvPr/>
          </p:nvSpPr>
          <p:spPr>
            <a:xfrm>
              <a:off x="13860549" y="4155518"/>
              <a:ext cx="4823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latin typeface="Century Gothic"/>
              </a:endParaRPr>
            </a:p>
            <a:p>
              <a:pPr algn="l"/>
              <a:r>
                <a:rPr lang="en-US" sz="1200">
                  <a:latin typeface="Century Gothic"/>
                </a:rPr>
                <a:t>N</a:t>
              </a:r>
            </a:p>
          </p:txBody>
        </p:sp>
        <p:sp>
          <p:nvSpPr>
            <p:cNvPr id="13" name="TextBox 12">
              <a:extLst>
                <a:ext uri="{FF2B5EF4-FFF2-40B4-BE49-F238E27FC236}">
                  <a16:creationId xmlns:a16="http://schemas.microsoft.com/office/drawing/2014/main" id="{09477C1D-02FC-4947-BCA5-91F700B6DD98}"/>
                </a:ext>
              </a:extLst>
            </p:cNvPr>
            <p:cNvSpPr txBox="1"/>
            <p:nvPr/>
          </p:nvSpPr>
          <p:spPr>
            <a:xfrm>
              <a:off x="15242196" y="2673385"/>
              <a:ext cx="318700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latin typeface="Century Gothic"/>
              </a:endParaRPr>
            </a:p>
            <a:p>
              <a:r>
                <a:rPr lang="en-US" sz="1000">
                  <a:solidFill>
                    <a:schemeClr val="tx1">
                      <a:lumMod val="75000"/>
                      <a:lumOff val="25000"/>
                    </a:schemeClr>
                  </a:solidFill>
                  <a:latin typeface="Century Gothic"/>
                </a:rPr>
                <a:t>0    125   250           500 kilometers </a:t>
              </a:r>
            </a:p>
          </p:txBody>
        </p:sp>
      </p:grpSp>
      <p:sp>
        <p:nvSpPr>
          <p:cNvPr id="2" name="TextBox 1">
            <a:extLst>
              <a:ext uri="{FF2B5EF4-FFF2-40B4-BE49-F238E27FC236}">
                <a16:creationId xmlns:a16="http://schemas.microsoft.com/office/drawing/2014/main" id="{8F643AE9-C973-4885-92FA-42E4379F1241}"/>
              </a:ext>
            </a:extLst>
          </p:cNvPr>
          <p:cNvSpPr txBox="1"/>
          <p:nvPr/>
        </p:nvSpPr>
        <p:spPr>
          <a:xfrm>
            <a:off x="7387214" y="3158532"/>
            <a:ext cx="69886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FWF Relative Error (% above A-SMOKRE)</a:t>
            </a:r>
            <a:endParaRPr lang="en-US">
              <a:solidFill>
                <a:schemeClr val="tx1">
                  <a:lumMod val="75000"/>
                  <a:lumOff val="25000"/>
                </a:schemeClr>
              </a:solidFill>
              <a:latin typeface="Century Gothic"/>
              <a:cs typeface="Calibri"/>
            </a:endParaRPr>
          </a:p>
        </p:txBody>
      </p:sp>
      <p:sp>
        <p:nvSpPr>
          <p:cNvPr id="12" name="TextBox 11">
            <a:extLst>
              <a:ext uri="{FF2B5EF4-FFF2-40B4-BE49-F238E27FC236}">
                <a16:creationId xmlns:a16="http://schemas.microsoft.com/office/drawing/2014/main" id="{C52D2FB5-F311-477F-9764-83F1CB03C136}"/>
              </a:ext>
            </a:extLst>
          </p:cNvPr>
          <p:cNvSpPr txBox="1"/>
          <p:nvPr/>
        </p:nvSpPr>
        <p:spPr>
          <a:xfrm>
            <a:off x="7697037" y="526031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N</a:t>
            </a:r>
          </a:p>
        </p:txBody>
      </p:sp>
    </p:spTree>
    <p:extLst>
      <p:ext uri="{BB962C8B-B14F-4D97-AF65-F5344CB8AC3E}">
        <p14:creationId xmlns:p14="http://schemas.microsoft.com/office/powerpoint/2010/main" val="3444749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969547-172E-4A75-A23E-000A286B8DEF}"/>
              </a:ext>
            </a:extLst>
          </p:cNvPr>
          <p:cNvSpPr/>
          <p:nvPr/>
        </p:nvSpPr>
        <p:spPr>
          <a:xfrm>
            <a:off x="495300" y="342900"/>
            <a:ext cx="7066390" cy="419100"/>
          </a:xfrm>
          <a:prstGeom prst="rect">
            <a:avLst/>
          </a:prstGeom>
        </p:spPr>
        <p:txBody>
          <a:bodyPr wrap="square" lIns="91440" tIns="45720" rIns="91440" bIns="45720" anchor="ctr">
            <a:noAutofit/>
          </a:bodyPr>
          <a:lstStyle/>
          <a:p>
            <a:r>
              <a:rPr lang="en-US" sz="4000" b="1">
                <a:solidFill>
                  <a:srgbClr val="904D99"/>
                </a:solidFill>
                <a:latin typeface="Century Gothic" panose="020F0302020204030204"/>
              </a:rPr>
              <a:t>Preliminary Conclusions</a:t>
            </a:r>
            <a:endParaRPr lang="en-US"/>
          </a:p>
        </p:txBody>
      </p:sp>
      <p:sp>
        <p:nvSpPr>
          <p:cNvPr id="2" name="Text Placeholder 3">
            <a:extLst>
              <a:ext uri="{FF2B5EF4-FFF2-40B4-BE49-F238E27FC236}">
                <a16:creationId xmlns:a16="http://schemas.microsoft.com/office/drawing/2014/main" id="{3E112C12-E079-4804-B668-38DDC9ADCEA1}"/>
              </a:ext>
            </a:extLst>
          </p:cNvPr>
          <p:cNvSpPr txBox="1">
            <a:spLocks/>
          </p:cNvSpPr>
          <p:nvPr/>
        </p:nvSpPr>
        <p:spPr>
          <a:xfrm>
            <a:off x="1933851" y="1715794"/>
            <a:ext cx="8315070" cy="386480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spcAft>
                <a:spcPts val="600"/>
              </a:spcAft>
              <a:buAutoNum type="arabicPeriod"/>
            </a:pPr>
            <a:endParaRPr lang="en-US">
              <a:solidFill>
                <a:schemeClr val="tx1">
                  <a:lumMod val="75000"/>
                  <a:lumOff val="25000"/>
                </a:schemeClr>
              </a:solidFill>
              <a:latin typeface="Century Gothic"/>
              <a:cs typeface="Calibri" panose="020F0502020204030204"/>
            </a:endParaRPr>
          </a:p>
        </p:txBody>
      </p:sp>
      <p:sp>
        <p:nvSpPr>
          <p:cNvPr id="12" name="Rectangle: Rounded Corners 11">
            <a:extLst>
              <a:ext uri="{FF2B5EF4-FFF2-40B4-BE49-F238E27FC236}">
                <a16:creationId xmlns:a16="http://schemas.microsoft.com/office/drawing/2014/main" id="{A5456DF0-1A06-4420-B5D8-8E9DE4CBBA2C}"/>
              </a:ext>
            </a:extLst>
          </p:cNvPr>
          <p:cNvSpPr/>
          <p:nvPr/>
        </p:nvSpPr>
        <p:spPr>
          <a:xfrm>
            <a:off x="2171707" y="1518995"/>
            <a:ext cx="7920605" cy="109889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tx1">
                    <a:lumMod val="75000"/>
                    <a:lumOff val="25000"/>
                  </a:schemeClr>
                </a:solidFill>
                <a:latin typeface="Century Gothic"/>
                <a:cs typeface="Calibri"/>
              </a:rPr>
              <a:t>NWS fire weather forecasts </a:t>
            </a:r>
            <a:r>
              <a:rPr lang="en-US" sz="2400" b="1">
                <a:solidFill>
                  <a:srgbClr val="8A599B"/>
                </a:solidFill>
                <a:latin typeface="Century Gothic"/>
                <a:cs typeface="Calibri"/>
              </a:rPr>
              <a:t>generally align</a:t>
            </a:r>
            <a:r>
              <a:rPr lang="en-US" sz="2400">
                <a:solidFill>
                  <a:schemeClr val="tx1">
                    <a:lumMod val="75000"/>
                    <a:lumOff val="25000"/>
                  </a:schemeClr>
                </a:solidFill>
                <a:latin typeface="Century Gothic"/>
                <a:cs typeface="Calibri"/>
              </a:rPr>
              <a:t> with A-SMOKRE outputs</a:t>
            </a:r>
            <a:endParaRPr lang="en-US" sz="2400">
              <a:solidFill>
                <a:schemeClr val="tx1">
                  <a:lumMod val="75000"/>
                  <a:lumOff val="25000"/>
                </a:schemeClr>
              </a:solidFill>
              <a:ea typeface="+mn-lt"/>
              <a:cs typeface="+mn-lt"/>
            </a:endParaRPr>
          </a:p>
        </p:txBody>
      </p:sp>
      <p:sp>
        <p:nvSpPr>
          <p:cNvPr id="13" name="Rectangle: Rounded Corners 12">
            <a:extLst>
              <a:ext uri="{FF2B5EF4-FFF2-40B4-BE49-F238E27FC236}">
                <a16:creationId xmlns:a16="http://schemas.microsoft.com/office/drawing/2014/main" id="{0D91E51F-50B1-4B3C-A3C8-4798D3CC4F71}"/>
              </a:ext>
            </a:extLst>
          </p:cNvPr>
          <p:cNvSpPr/>
          <p:nvPr/>
        </p:nvSpPr>
        <p:spPr>
          <a:xfrm>
            <a:off x="2176058" y="2758463"/>
            <a:ext cx="7920606" cy="1098891"/>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tx1">
                    <a:lumMod val="75000"/>
                    <a:lumOff val="25000"/>
                  </a:schemeClr>
                </a:solidFill>
                <a:latin typeface="Century Gothic"/>
                <a:cs typeface="Calibri"/>
              </a:rPr>
              <a:t>MODIS vertical profile resolutions are </a:t>
            </a:r>
            <a:r>
              <a:rPr lang="en-US" sz="2400" b="1">
                <a:solidFill>
                  <a:srgbClr val="8A599B"/>
                </a:solidFill>
                <a:latin typeface="Century Gothic"/>
                <a:cs typeface="Calibri"/>
              </a:rPr>
              <a:t>too coarse</a:t>
            </a:r>
            <a:r>
              <a:rPr lang="en-US" sz="2400">
                <a:solidFill>
                  <a:schemeClr val="tx1">
                    <a:lumMod val="75000"/>
                    <a:lumOff val="25000"/>
                  </a:schemeClr>
                </a:solidFill>
                <a:latin typeface="Century Gothic"/>
                <a:cs typeface="Calibri"/>
              </a:rPr>
              <a:t> for meaningful comparison</a:t>
            </a:r>
            <a:endParaRPr lang="en-US" sz="2400">
              <a:solidFill>
                <a:schemeClr val="tx1">
                  <a:lumMod val="75000"/>
                  <a:lumOff val="25000"/>
                </a:schemeClr>
              </a:solidFill>
              <a:ea typeface="+mn-lt"/>
              <a:cs typeface="+mn-lt"/>
            </a:endParaRPr>
          </a:p>
        </p:txBody>
      </p:sp>
      <p:sp>
        <p:nvSpPr>
          <p:cNvPr id="14" name="Rectangle: Rounded Corners 13">
            <a:extLst>
              <a:ext uri="{FF2B5EF4-FFF2-40B4-BE49-F238E27FC236}">
                <a16:creationId xmlns:a16="http://schemas.microsoft.com/office/drawing/2014/main" id="{37DB63CC-1940-4F29-8D16-15C0FC0AAC96}"/>
              </a:ext>
            </a:extLst>
          </p:cNvPr>
          <p:cNvSpPr/>
          <p:nvPr/>
        </p:nvSpPr>
        <p:spPr>
          <a:xfrm>
            <a:off x="2176664" y="3996010"/>
            <a:ext cx="8001303" cy="1113268"/>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tx1">
                    <a:lumMod val="75000"/>
                    <a:lumOff val="25000"/>
                  </a:schemeClr>
                </a:solidFill>
                <a:latin typeface="Century Gothic"/>
                <a:cs typeface="Calibri"/>
              </a:rPr>
              <a:t>CIMSS mixing heights are </a:t>
            </a:r>
            <a:r>
              <a:rPr lang="en-US" sz="2400" b="1">
                <a:solidFill>
                  <a:srgbClr val="8A599B"/>
                </a:solidFill>
                <a:latin typeface="Century Gothic"/>
                <a:cs typeface="Calibri"/>
              </a:rPr>
              <a:t>different </a:t>
            </a:r>
            <a:r>
              <a:rPr lang="en-US" sz="2400">
                <a:solidFill>
                  <a:schemeClr val="tx1">
                    <a:lumMod val="75000"/>
                    <a:lumOff val="25000"/>
                  </a:schemeClr>
                </a:solidFill>
                <a:latin typeface="Century Gothic"/>
                <a:cs typeface="Calibri"/>
              </a:rPr>
              <a:t>from A-SMOKRE outputs</a:t>
            </a:r>
            <a:endParaRPr lang="en-US" sz="2400">
              <a:solidFill>
                <a:schemeClr val="tx1">
                  <a:lumMod val="75000"/>
                  <a:lumOff val="25000"/>
                </a:schemeClr>
              </a:solidFill>
              <a:cs typeface="Calibri"/>
            </a:endParaRPr>
          </a:p>
        </p:txBody>
      </p:sp>
      <p:sp>
        <p:nvSpPr>
          <p:cNvPr id="15" name="Rectangle: Rounded Corners 14">
            <a:extLst>
              <a:ext uri="{FF2B5EF4-FFF2-40B4-BE49-F238E27FC236}">
                <a16:creationId xmlns:a16="http://schemas.microsoft.com/office/drawing/2014/main" id="{F90DE4CC-B291-47EF-AD1E-FE7A7566551B}"/>
              </a:ext>
            </a:extLst>
          </p:cNvPr>
          <p:cNvSpPr/>
          <p:nvPr/>
        </p:nvSpPr>
        <p:spPr>
          <a:xfrm>
            <a:off x="2172314" y="5238286"/>
            <a:ext cx="7991277" cy="1088865"/>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tx1">
                    <a:lumMod val="75000"/>
                    <a:lumOff val="25000"/>
                  </a:schemeClr>
                </a:solidFill>
                <a:latin typeface="Century Gothic"/>
                <a:cs typeface="Calibri"/>
              </a:rPr>
              <a:t>NWS fire weather forecasts are </a:t>
            </a:r>
            <a:r>
              <a:rPr lang="en-US" sz="2400" b="1">
                <a:solidFill>
                  <a:srgbClr val="8A599B"/>
                </a:solidFill>
                <a:latin typeface="Century Gothic"/>
                <a:cs typeface="Calibri"/>
              </a:rPr>
              <a:t>different </a:t>
            </a:r>
            <a:r>
              <a:rPr lang="en-US" sz="2400">
                <a:solidFill>
                  <a:schemeClr val="tx1">
                    <a:lumMod val="75000"/>
                    <a:lumOff val="25000"/>
                  </a:schemeClr>
                </a:solidFill>
                <a:latin typeface="Century Gothic"/>
                <a:cs typeface="Calibri"/>
              </a:rPr>
              <a:t>from NWS spot forecasts</a:t>
            </a:r>
            <a:endParaRPr lang="en-US" sz="2400">
              <a:solidFill>
                <a:schemeClr val="tx1">
                  <a:lumMod val="75000"/>
                  <a:lumOff val="25000"/>
                </a:schemeClr>
              </a:solidFill>
              <a:cs typeface="Calibri"/>
            </a:endParaRPr>
          </a:p>
        </p:txBody>
      </p:sp>
    </p:spTree>
    <p:extLst>
      <p:ext uri="{BB962C8B-B14F-4D97-AF65-F5344CB8AC3E}">
        <p14:creationId xmlns:p14="http://schemas.microsoft.com/office/powerpoint/2010/main" val="886792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969547-172E-4A75-A23E-000A286B8DEF}"/>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Future Work</a:t>
            </a:r>
          </a:p>
        </p:txBody>
      </p:sp>
      <p:grpSp>
        <p:nvGrpSpPr>
          <p:cNvPr id="26" name="Group 25">
            <a:extLst>
              <a:ext uri="{FF2B5EF4-FFF2-40B4-BE49-F238E27FC236}">
                <a16:creationId xmlns:a16="http://schemas.microsoft.com/office/drawing/2014/main" id="{93535B7E-F4A2-414B-92AF-F2981D8497BA}"/>
              </a:ext>
            </a:extLst>
          </p:cNvPr>
          <p:cNvGrpSpPr/>
          <p:nvPr/>
        </p:nvGrpSpPr>
        <p:grpSpPr>
          <a:xfrm>
            <a:off x="9039571" y="2068700"/>
            <a:ext cx="1940886" cy="1687987"/>
            <a:chOff x="8081913" y="3851636"/>
            <a:chExt cx="1291472" cy="1118647"/>
          </a:xfrm>
        </p:grpSpPr>
        <p:pic>
          <p:nvPicPr>
            <p:cNvPr id="24" name="Graphic 8" descr="Cloud with solid fill">
              <a:extLst>
                <a:ext uri="{FF2B5EF4-FFF2-40B4-BE49-F238E27FC236}">
                  <a16:creationId xmlns:a16="http://schemas.microsoft.com/office/drawing/2014/main" id="{A08EDCD8-A00C-4B1B-9AB1-324CB1DB62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1913" y="4055883"/>
              <a:ext cx="914400" cy="914400"/>
            </a:xfrm>
            <a:prstGeom prst="rect">
              <a:avLst/>
            </a:prstGeom>
          </p:spPr>
        </p:pic>
        <p:pic>
          <p:nvPicPr>
            <p:cNvPr id="25" name="Graphic 24" descr="Cloud with solid fill">
              <a:extLst>
                <a:ext uri="{FF2B5EF4-FFF2-40B4-BE49-F238E27FC236}">
                  <a16:creationId xmlns:a16="http://schemas.microsoft.com/office/drawing/2014/main" id="{BEF45C0E-AF38-4FE4-A100-3D7291BC6C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8985" y="3851636"/>
              <a:ext cx="914400" cy="914400"/>
            </a:xfrm>
            <a:prstGeom prst="rect">
              <a:avLst/>
            </a:prstGeom>
          </p:spPr>
        </p:pic>
      </p:grpSp>
      <p:pic>
        <p:nvPicPr>
          <p:cNvPr id="28" name="Graphic 10" descr="Fire with solid fill">
            <a:extLst>
              <a:ext uri="{FF2B5EF4-FFF2-40B4-BE49-F238E27FC236}">
                <a16:creationId xmlns:a16="http://schemas.microsoft.com/office/drawing/2014/main" id="{A2751099-CD7C-474A-83D3-4F5FBF8E73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5576" y="2161559"/>
            <a:ext cx="1541929" cy="1512046"/>
          </a:xfrm>
          <a:prstGeom prst="rect">
            <a:avLst/>
          </a:prstGeom>
        </p:spPr>
      </p:pic>
      <p:sp>
        <p:nvSpPr>
          <p:cNvPr id="30" name="TextBox 29">
            <a:extLst>
              <a:ext uri="{FF2B5EF4-FFF2-40B4-BE49-F238E27FC236}">
                <a16:creationId xmlns:a16="http://schemas.microsoft.com/office/drawing/2014/main" id="{FC512165-89AC-4C7E-BC27-BBDCD5641AB4}"/>
              </a:ext>
            </a:extLst>
          </p:cNvPr>
          <p:cNvSpPr txBox="1"/>
          <p:nvPr/>
        </p:nvSpPr>
        <p:spPr>
          <a:xfrm>
            <a:off x="77715" y="6548509"/>
            <a:ext cx="4119491"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rgbClr val="262626"/>
                </a:solidFill>
                <a:latin typeface="Century Gothic"/>
              </a:rPr>
              <a:t>Icon Credit: Microsoft PowerPoint ClipArt</a:t>
            </a:r>
          </a:p>
        </p:txBody>
      </p:sp>
      <p:sp>
        <p:nvSpPr>
          <p:cNvPr id="59" name="TextBox 58">
            <a:extLst>
              <a:ext uri="{FF2B5EF4-FFF2-40B4-BE49-F238E27FC236}">
                <a16:creationId xmlns:a16="http://schemas.microsoft.com/office/drawing/2014/main" id="{5D4912CF-618F-4AD4-9292-299BD2908781}"/>
              </a:ext>
            </a:extLst>
          </p:cNvPr>
          <p:cNvSpPr txBox="1"/>
          <p:nvPr/>
        </p:nvSpPr>
        <p:spPr>
          <a:xfrm>
            <a:off x="577195" y="3870399"/>
            <a:ext cx="345112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8A599B"/>
                </a:solidFill>
                <a:latin typeface="Century Gothic"/>
              </a:rPr>
              <a:t>Identify</a:t>
            </a:r>
            <a:r>
              <a:rPr lang="en-US" sz="2800">
                <a:solidFill>
                  <a:schemeClr val="tx1">
                    <a:lumMod val="75000"/>
                    <a:lumOff val="25000"/>
                  </a:schemeClr>
                </a:solidFill>
                <a:latin typeface="Century Gothic"/>
              </a:rPr>
              <a:t> additional wildfire smoke events for validation</a:t>
            </a:r>
            <a:endParaRPr lang="en-US" sz="2800">
              <a:solidFill>
                <a:schemeClr val="tx1">
                  <a:lumMod val="75000"/>
                  <a:lumOff val="25000"/>
                </a:schemeClr>
              </a:solidFill>
              <a:cs typeface="Calibri"/>
            </a:endParaRPr>
          </a:p>
        </p:txBody>
      </p:sp>
      <p:sp>
        <p:nvSpPr>
          <p:cNvPr id="69" name="TextBox 68">
            <a:extLst>
              <a:ext uri="{FF2B5EF4-FFF2-40B4-BE49-F238E27FC236}">
                <a16:creationId xmlns:a16="http://schemas.microsoft.com/office/drawing/2014/main" id="{5FAD2CD0-A53E-475E-97DB-874343D1D768}"/>
              </a:ext>
            </a:extLst>
          </p:cNvPr>
          <p:cNvSpPr txBox="1"/>
          <p:nvPr/>
        </p:nvSpPr>
        <p:spPr>
          <a:xfrm>
            <a:off x="4417625" y="3869557"/>
            <a:ext cx="380971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8A599B"/>
                </a:solidFill>
                <a:latin typeface="Century Gothic"/>
                <a:cs typeface="Calibri"/>
              </a:rPr>
              <a:t>Explore</a:t>
            </a:r>
            <a:r>
              <a:rPr lang="en-US" sz="2800">
                <a:solidFill>
                  <a:schemeClr val="tx1">
                    <a:lumMod val="75000"/>
                    <a:lumOff val="25000"/>
                  </a:schemeClr>
                </a:solidFill>
                <a:latin typeface="Century Gothic"/>
                <a:cs typeface="Calibri"/>
              </a:rPr>
              <a:t> alternative satellite products for comparison</a:t>
            </a:r>
          </a:p>
        </p:txBody>
      </p:sp>
      <p:sp>
        <p:nvSpPr>
          <p:cNvPr id="90" name="TextBox 89">
            <a:extLst>
              <a:ext uri="{FF2B5EF4-FFF2-40B4-BE49-F238E27FC236}">
                <a16:creationId xmlns:a16="http://schemas.microsoft.com/office/drawing/2014/main" id="{42B844AC-44F3-4EC3-A90A-DBB5B76912DC}"/>
              </a:ext>
            </a:extLst>
          </p:cNvPr>
          <p:cNvSpPr txBox="1"/>
          <p:nvPr/>
        </p:nvSpPr>
        <p:spPr>
          <a:xfrm>
            <a:off x="8341636" y="3869557"/>
            <a:ext cx="334968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8A599B"/>
                </a:solidFill>
                <a:latin typeface="Century Gothic"/>
                <a:cs typeface="Calibri"/>
              </a:rPr>
              <a:t>Investigate </a:t>
            </a:r>
            <a:r>
              <a:rPr lang="en-US" sz="2800">
                <a:solidFill>
                  <a:schemeClr val="tx1">
                    <a:lumMod val="75000"/>
                    <a:lumOff val="25000"/>
                  </a:schemeClr>
                </a:solidFill>
                <a:latin typeface="Century Gothic"/>
                <a:cs typeface="Calibri"/>
              </a:rPr>
              <a:t>variation between NWS FWF and FWS</a:t>
            </a:r>
          </a:p>
        </p:txBody>
      </p:sp>
      <p:pic>
        <p:nvPicPr>
          <p:cNvPr id="101" name="Picture 3" descr="A picture containing text, clipart, vector graphics&#10;&#10;Description automatically generated">
            <a:extLst>
              <a:ext uri="{FF2B5EF4-FFF2-40B4-BE49-F238E27FC236}">
                <a16:creationId xmlns:a16="http://schemas.microsoft.com/office/drawing/2014/main" id="{B5F1EACA-9CD8-4FA8-8207-907F7ECCA399}"/>
              </a:ext>
            </a:extLst>
          </p:cNvPr>
          <p:cNvPicPr>
            <a:picLocks noChangeAspect="1"/>
          </p:cNvPicPr>
          <p:nvPr/>
        </p:nvPicPr>
        <p:blipFill>
          <a:blip r:embed="rId7"/>
          <a:stretch>
            <a:fillRect/>
          </a:stretch>
        </p:blipFill>
        <p:spPr>
          <a:xfrm>
            <a:off x="5428903" y="2157735"/>
            <a:ext cx="1791515" cy="1589030"/>
          </a:xfrm>
          <a:prstGeom prst="rect">
            <a:avLst/>
          </a:prstGeom>
        </p:spPr>
      </p:pic>
      <p:sp>
        <p:nvSpPr>
          <p:cNvPr id="112" name="TextBox 111">
            <a:extLst>
              <a:ext uri="{FF2B5EF4-FFF2-40B4-BE49-F238E27FC236}">
                <a16:creationId xmlns:a16="http://schemas.microsoft.com/office/drawing/2014/main" id="{70B23FC5-6DF5-4452-AFF2-DF43669992C6}"/>
              </a:ext>
            </a:extLst>
          </p:cNvPr>
          <p:cNvSpPr txBox="1"/>
          <p:nvPr/>
        </p:nvSpPr>
        <p:spPr>
          <a:xfrm>
            <a:off x="8583349" y="6549461"/>
            <a:ext cx="5486252"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rgbClr val="262626"/>
                </a:solidFill>
                <a:latin typeface="Century Gothic"/>
              </a:rPr>
              <a:t>Icon Credit: </a:t>
            </a:r>
            <a:r>
              <a:rPr lang="en-US" sz="1200" dirty="0" err="1">
                <a:solidFill>
                  <a:srgbClr val="262626"/>
                </a:solidFill>
                <a:latin typeface="Century Gothic"/>
              </a:rPr>
              <a:t>ProSymbols</a:t>
            </a:r>
            <a:r>
              <a:rPr lang="en-US" sz="1200" dirty="0">
                <a:solidFill>
                  <a:srgbClr val="262626"/>
                </a:solidFill>
                <a:latin typeface="Century Gothic"/>
              </a:rPr>
              <a:t> from The Noun Project</a:t>
            </a:r>
          </a:p>
        </p:txBody>
      </p:sp>
    </p:spTree>
    <p:extLst>
      <p:ext uri="{BB962C8B-B14F-4D97-AF65-F5344CB8AC3E}">
        <p14:creationId xmlns:p14="http://schemas.microsoft.com/office/powerpoint/2010/main" val="1308284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EA6335E-A4F9-42E4-9CE5-52A6424E500A}"/>
              </a:ext>
            </a:extLst>
          </p:cNvPr>
          <p:cNvSpPr txBox="1">
            <a:spLocks/>
          </p:cNvSpPr>
          <p:nvPr/>
        </p:nvSpPr>
        <p:spPr>
          <a:xfrm>
            <a:off x="575148" y="1283961"/>
            <a:ext cx="11377386" cy="5185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1" u="sng">
                <a:latin typeface="Century Gothic"/>
              </a:rPr>
              <a:t>DEVELOP Fellow:</a:t>
            </a:r>
            <a:endParaRPr lang="en-US" b="1" u="sng"/>
          </a:p>
          <a:p>
            <a:pPr>
              <a:spcAft>
                <a:spcPts val="600"/>
              </a:spcAft>
              <a:defRPr/>
            </a:pPr>
            <a:r>
              <a:rPr lang="en-US">
                <a:latin typeface="Century Gothic"/>
              </a:rPr>
              <a:t>Brandy Nisbet-Wilcox</a:t>
            </a:r>
            <a:endParaRPr lang="en-US"/>
          </a:p>
          <a:p>
            <a:pPr>
              <a:defRPr/>
            </a:pPr>
            <a:r>
              <a:rPr lang="en-US" b="1" u="sng">
                <a:latin typeface="Century Gothic"/>
              </a:rPr>
              <a:t>Past Contributors:</a:t>
            </a:r>
            <a:endParaRPr lang="en-US" u="sng"/>
          </a:p>
          <a:p>
            <a:pPr>
              <a:spcAft>
                <a:spcPts val="600"/>
              </a:spcAft>
              <a:buClr>
                <a:srgbClr val="8A599A"/>
              </a:buClr>
              <a:defRPr/>
            </a:pPr>
            <a:r>
              <a:rPr lang="en-US">
                <a:latin typeface="Century Gothic"/>
              </a:rPr>
              <a:t>Ella Griffith, Ashwini Badgujar, Sean Cusick, Patrick Giltz</a:t>
            </a:r>
            <a:endParaRPr lang="en-US"/>
          </a:p>
          <a:p>
            <a:pPr>
              <a:buClr>
                <a:srgbClr val="8A599A"/>
              </a:buClr>
              <a:defRPr/>
            </a:pPr>
            <a:r>
              <a:rPr lang="en-US" b="1" u="sng">
                <a:latin typeface="Century Gothic"/>
              </a:rPr>
              <a:t>Science Advisors: </a:t>
            </a:r>
          </a:p>
          <a:p>
            <a:pPr>
              <a:buClr>
                <a:srgbClr val="8A599A"/>
              </a:buClr>
              <a:defRPr/>
            </a:pPr>
            <a:r>
              <a:rPr lang="en-US">
                <a:latin typeface="Century Gothic"/>
              </a:rPr>
              <a:t>Keith Weber (Idaho State University GIS Training and Research Center)</a:t>
            </a:r>
            <a:endParaRPr lang="en-US"/>
          </a:p>
          <a:p>
            <a:pPr>
              <a:buClr>
                <a:srgbClr val="8A599A"/>
              </a:buClr>
              <a:defRPr/>
            </a:pPr>
            <a:r>
              <a:rPr lang="en-US">
                <a:latin typeface="Century Gothic"/>
              </a:rPr>
              <a:t>Dr. Kenton Ross (NASA Langley Research Center)</a:t>
            </a:r>
            <a:endParaRPr lang="en-US"/>
          </a:p>
          <a:p>
            <a:pPr>
              <a:spcAft>
                <a:spcPts val="600"/>
              </a:spcAft>
              <a:buClr>
                <a:srgbClr val="8A599A"/>
              </a:buClr>
              <a:defRPr/>
            </a:pPr>
            <a:r>
              <a:rPr lang="en-US">
                <a:latin typeface="Century Gothic"/>
              </a:rPr>
              <a:t>Dr. Travis Toth (NASA Science Directorate)</a:t>
            </a:r>
            <a:endParaRPr lang="en-US"/>
          </a:p>
          <a:p>
            <a:pPr>
              <a:buClr>
                <a:srgbClr val="8A599A"/>
              </a:buClr>
              <a:defRPr/>
            </a:pPr>
            <a:r>
              <a:rPr lang="en-US" b="1" u="sng">
                <a:latin typeface="Century Gothic"/>
              </a:rPr>
              <a:t>Project Partners: </a:t>
            </a:r>
            <a:endParaRPr lang="en-US" u="sng"/>
          </a:p>
          <a:p>
            <a:pPr>
              <a:buClr>
                <a:srgbClr val="8A599A"/>
              </a:buClr>
              <a:defRPr/>
            </a:pPr>
            <a:r>
              <a:rPr lang="en-US">
                <a:latin typeface="Century Gothic"/>
              </a:rPr>
              <a:t>Heath Hockenberry, Robyn Heffernan (National Weather Service, Fire Weather Program)</a:t>
            </a:r>
            <a:endParaRPr lang="en-US"/>
          </a:p>
          <a:p>
            <a:pPr>
              <a:defRPr/>
            </a:pPr>
            <a:r>
              <a:rPr lang="en-US">
                <a:latin typeface="Century Gothic"/>
              </a:rPr>
              <a:t>Mark Fitch (National Park Service, Fire Management Program Center) </a:t>
            </a:r>
          </a:p>
          <a:p>
            <a:pPr>
              <a:defRPr/>
            </a:pPr>
            <a:r>
              <a:rPr lang="en-US">
                <a:latin typeface="Century Gothic"/>
              </a:rPr>
              <a:t>Bureau of Land Management, National Interagency Fire Center: Dave Mueller</a:t>
            </a:r>
            <a:endParaRPr lang="en-US" b="0" i="0" u="none" strike="noStrike" kern="1200" cap="none" spc="0" normalizeH="0" baseline="0" noProof="0">
              <a:ln>
                <a:noFill/>
              </a:ln>
              <a:effectLst/>
              <a:uLnTx/>
              <a:uFillTx/>
            </a:endParaRPr>
          </a:p>
          <a:p>
            <a:pPr marL="342900" marR="0" lvl="0" indent="-342900" algn="l" defTabSz="914400" rtl="0" eaLnBrk="1" fontAlgn="auto" latinLnBrk="0" hangingPunct="1">
              <a:lnSpc>
                <a:spcPct val="100000"/>
              </a:lnSpc>
              <a:spcBef>
                <a:spcPts val="0"/>
              </a:spcBef>
              <a:spcAft>
                <a:spcPts val="600"/>
              </a:spcAft>
              <a:buClr>
                <a:srgbClr val="8A599A"/>
              </a:buClr>
              <a:buSzTx/>
              <a:buChar char="•"/>
              <a:tabLst/>
              <a:defRPr/>
            </a:pPr>
            <a:endParaRPr lang="en-US" b="0" i="0" u="none" strike="noStrike" kern="1200" cap="none" spc="0" normalizeH="0" baseline="0" noProof="0">
              <a:ln>
                <a:noFill/>
              </a:ln>
              <a:effectLst/>
              <a:uLnTx/>
              <a:uFillTx/>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a:ln>
                <a:noFill/>
              </a:ln>
              <a:effectLst/>
              <a:uLnTx/>
              <a:uFillTx/>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a:ln>
                <a:noFill/>
              </a:ln>
              <a:effectLst/>
              <a:uLnTx/>
              <a:uFillTx/>
              <a:latin typeface="Century Gothic" panose="020B0502020202020204" pitchFamily="34" charset="0"/>
            </a:endParaRPr>
          </a:p>
          <a:p>
            <a:pPr>
              <a:lnSpc>
                <a:spcPct val="100000"/>
              </a:lnSpc>
              <a:spcBef>
                <a:spcPts val="0"/>
              </a:spcBef>
              <a:spcAft>
                <a:spcPts val="600"/>
              </a:spcAft>
              <a:defRPr/>
            </a:pPr>
            <a:endParaRPr lang="en-US"/>
          </a:p>
        </p:txBody>
      </p:sp>
      <p:sp>
        <p:nvSpPr>
          <p:cNvPr id="7" name="Rectangle 6">
            <a:extLst>
              <a:ext uri="{FF2B5EF4-FFF2-40B4-BE49-F238E27FC236}">
                <a16:creationId xmlns:a16="http://schemas.microsoft.com/office/drawing/2014/main" id="{AC7C71F2-AB6D-401E-9580-77C82D61DBB0}"/>
              </a:ext>
            </a:extLst>
          </p:cNvPr>
          <p:cNvSpPr/>
          <p:nvPr/>
        </p:nvSpPr>
        <p:spPr>
          <a:xfrm>
            <a:off x="572756" y="74524"/>
            <a:ext cx="5526593" cy="711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F76D42B-EA18-4EDC-A790-1F96583A93A3}"/>
              </a:ext>
            </a:extLst>
          </p:cNvPr>
          <p:cNvSpPr/>
          <p:nvPr/>
        </p:nvSpPr>
        <p:spPr>
          <a:xfrm>
            <a:off x="486926" y="359646"/>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Acknowledgements</a:t>
            </a:r>
          </a:p>
        </p:txBody>
      </p:sp>
    </p:spTree>
    <p:extLst>
      <p:ext uri="{BB962C8B-B14F-4D97-AF65-F5344CB8AC3E}">
        <p14:creationId xmlns:p14="http://schemas.microsoft.com/office/powerpoint/2010/main" val="2729315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5BE280-080F-497D-B894-47CA91D35221}"/>
              </a:ext>
            </a:extLst>
          </p:cNvPr>
          <p:cNvSpPr/>
          <p:nvPr/>
        </p:nvSpPr>
        <p:spPr>
          <a:xfrm>
            <a:off x="158391" y="268919"/>
            <a:ext cx="9796273" cy="419100"/>
          </a:xfrm>
          <a:prstGeom prst="rect">
            <a:avLst/>
          </a:prstGeom>
        </p:spPr>
        <p:txBody>
          <a:bodyPr wrap="square" lIns="91440" tIns="45720" rIns="91440" bIns="45720" anchor="ctr">
            <a:noAutofit/>
          </a:bodyPr>
          <a:lstStyle/>
          <a:p>
            <a:r>
              <a:rPr lang="en-US" sz="4000" b="1">
                <a:solidFill>
                  <a:srgbClr val="904D99"/>
                </a:solidFill>
                <a:latin typeface="Century Gothic" panose="020F0302020204030204"/>
              </a:rPr>
              <a:t>Motivations &amp; Community Concerns</a:t>
            </a:r>
            <a:endParaRPr lang="en-US"/>
          </a:p>
        </p:txBody>
      </p:sp>
      <p:sp>
        <p:nvSpPr>
          <p:cNvPr id="5" name="Text Placeholder 3">
            <a:extLst>
              <a:ext uri="{FF2B5EF4-FFF2-40B4-BE49-F238E27FC236}">
                <a16:creationId xmlns:a16="http://schemas.microsoft.com/office/drawing/2014/main" id="{B6299099-2674-4A46-B258-3FF16C6D337C}"/>
              </a:ext>
            </a:extLst>
          </p:cNvPr>
          <p:cNvSpPr txBox="1">
            <a:spLocks/>
          </p:cNvSpPr>
          <p:nvPr/>
        </p:nvSpPr>
        <p:spPr>
          <a:xfrm>
            <a:off x="1283142" y="1716256"/>
            <a:ext cx="5956355" cy="487988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Clr>
                <a:srgbClr val="8A599A"/>
              </a:buClr>
              <a:buNone/>
            </a:pPr>
            <a:r>
              <a:rPr lang="en-US" sz="2600">
                <a:solidFill>
                  <a:schemeClr val="tx1">
                    <a:lumMod val="75000"/>
                    <a:lumOff val="25000"/>
                  </a:schemeClr>
                </a:solidFill>
                <a:latin typeface="Century Gothic"/>
                <a:ea typeface="+mn-lt"/>
                <a:cs typeface="+mn-lt"/>
              </a:rPr>
              <a:t>Wildfires are increasing in frequency and intensity.</a:t>
            </a:r>
            <a:endParaRPr lang="en-US" sz="2600">
              <a:solidFill>
                <a:schemeClr val="tx1">
                  <a:lumMod val="75000"/>
                  <a:lumOff val="25000"/>
                </a:schemeClr>
              </a:solidFill>
              <a:latin typeface="Century Gothic"/>
              <a:cs typeface="Calibri"/>
            </a:endParaRPr>
          </a:p>
          <a:p>
            <a:pPr marL="0" indent="0">
              <a:spcAft>
                <a:spcPts val="2000"/>
              </a:spcAft>
              <a:buClr>
                <a:srgbClr val="8A599A"/>
              </a:buClr>
              <a:buNone/>
            </a:pPr>
            <a:r>
              <a:rPr lang="en-US" sz="2600">
                <a:solidFill>
                  <a:schemeClr val="tx1">
                    <a:lumMod val="75000"/>
                    <a:lumOff val="25000"/>
                  </a:schemeClr>
                </a:solidFill>
                <a:latin typeface="Century Gothic"/>
                <a:ea typeface="+mn-lt"/>
                <a:cs typeface="+mn-lt"/>
              </a:rPr>
              <a:t>Smoke pollution harms human health.</a:t>
            </a:r>
          </a:p>
          <a:p>
            <a:pPr marL="0" indent="0">
              <a:spcAft>
                <a:spcPts val="2000"/>
              </a:spcAft>
              <a:buClr>
                <a:srgbClr val="8A599A"/>
              </a:buClr>
              <a:buNone/>
            </a:pPr>
            <a:r>
              <a:rPr lang="en-US" sz="2600">
                <a:solidFill>
                  <a:schemeClr val="tx1">
                    <a:lumMod val="75000"/>
                    <a:lumOff val="25000"/>
                  </a:schemeClr>
                </a:solidFill>
                <a:latin typeface="Century Gothic"/>
                <a:ea typeface="+mn-lt"/>
                <a:cs typeface="+mn-lt"/>
              </a:rPr>
              <a:t>Prescribed burns are often vetoed due to potential smoke hazards.</a:t>
            </a:r>
            <a:endParaRPr lang="en-US" sz="2600">
              <a:solidFill>
                <a:schemeClr val="tx1">
                  <a:lumMod val="75000"/>
                  <a:lumOff val="25000"/>
                </a:schemeClr>
              </a:solidFill>
              <a:latin typeface="Century Gothic"/>
              <a:cs typeface="Calibri"/>
            </a:endParaRPr>
          </a:p>
          <a:p>
            <a:pPr marL="0" indent="0">
              <a:spcAft>
                <a:spcPts val="2000"/>
              </a:spcAft>
              <a:buNone/>
            </a:pPr>
            <a:r>
              <a:rPr lang="en-US" sz="2600">
                <a:solidFill>
                  <a:schemeClr val="tx1">
                    <a:lumMod val="75000"/>
                    <a:lumOff val="25000"/>
                  </a:schemeClr>
                </a:solidFill>
                <a:latin typeface="Century Gothic"/>
                <a:cs typeface="Calibri"/>
              </a:rPr>
              <a:t>There are inconsistencies in smoke forecasting across public agencies.</a:t>
            </a:r>
            <a:endParaRPr lang="en-US">
              <a:solidFill>
                <a:schemeClr val="tx1">
                  <a:lumMod val="75000"/>
                  <a:lumOff val="25000"/>
                </a:schemeClr>
              </a:solidFill>
              <a:cs typeface="Calibri" panose="020F0502020204030204"/>
            </a:endParaRPr>
          </a:p>
          <a:p>
            <a:pPr>
              <a:buClr>
                <a:srgbClr val="8A599A"/>
              </a:buClr>
            </a:pPr>
            <a:endParaRPr lang="en-US">
              <a:latin typeface="Century Gothic"/>
              <a:cs typeface="Calibri"/>
            </a:endParaRPr>
          </a:p>
          <a:p>
            <a:pPr>
              <a:buClr>
                <a:srgbClr val="8A599A"/>
              </a:buClr>
            </a:pPr>
            <a:endParaRPr lang="en-US">
              <a:latin typeface="Century Gothic"/>
              <a:cs typeface="Calibri"/>
            </a:endParaRPr>
          </a:p>
          <a:p>
            <a:pPr>
              <a:buClr>
                <a:srgbClr val="8A599A"/>
              </a:buClr>
            </a:pPr>
            <a:endParaRPr lang="en-US">
              <a:latin typeface="Century Gothic"/>
              <a:cs typeface="Calibri"/>
            </a:endParaRPr>
          </a:p>
          <a:p>
            <a:pPr>
              <a:buClr>
                <a:srgbClr val="8A599A"/>
              </a:buClr>
            </a:pPr>
            <a:endParaRPr lang="en-US">
              <a:latin typeface="Century Gothic"/>
              <a:cs typeface="Calibri"/>
            </a:endParaRPr>
          </a:p>
          <a:p>
            <a:pPr>
              <a:buClr>
                <a:srgbClr val="8A599A"/>
              </a:buClr>
            </a:pPr>
            <a:endParaRPr lang="en-US">
              <a:solidFill>
                <a:srgbClr val="000000"/>
              </a:solidFill>
              <a:latin typeface="Century Gothic"/>
              <a:cs typeface="Calibri"/>
            </a:endParaRPr>
          </a:p>
          <a:p>
            <a:pPr>
              <a:lnSpc>
                <a:spcPct val="100000"/>
              </a:lnSpc>
              <a:spcAft>
                <a:spcPts val="600"/>
              </a:spcAft>
              <a:buClr>
                <a:srgbClr val="8A599A"/>
              </a:buClr>
            </a:pPr>
            <a:endParaRPr lang="en-US">
              <a:solidFill>
                <a:srgbClr val="000000"/>
              </a:solidFill>
              <a:latin typeface="Century Gothic"/>
              <a:cs typeface="Calibri"/>
            </a:endParaRPr>
          </a:p>
          <a:p>
            <a:pPr marL="342900" indent="-342900">
              <a:lnSpc>
                <a:spcPct val="100000"/>
              </a:lnSpc>
              <a:spcAft>
                <a:spcPts val="600"/>
              </a:spcAft>
              <a:buClr>
                <a:srgbClr val="7EB761"/>
              </a:buClr>
              <a:buFont typeface="Webdings" panose="05030102010509060703" pitchFamily="18" charset="2"/>
              <a:buChar char=""/>
            </a:pPr>
            <a:endParaRPr lang="en-US">
              <a:solidFill>
                <a:srgbClr val="404040"/>
              </a:solidFill>
              <a:latin typeface="Century Gothic"/>
              <a:cs typeface="Calibri"/>
            </a:endParaRPr>
          </a:p>
        </p:txBody>
      </p:sp>
      <p:grpSp>
        <p:nvGrpSpPr>
          <p:cNvPr id="4" name="Group 3">
            <a:extLst>
              <a:ext uri="{FF2B5EF4-FFF2-40B4-BE49-F238E27FC236}">
                <a16:creationId xmlns:a16="http://schemas.microsoft.com/office/drawing/2014/main" id="{B10BEAF4-F9D1-4DB8-8F02-A9795E58C551}"/>
              </a:ext>
            </a:extLst>
          </p:cNvPr>
          <p:cNvGrpSpPr/>
          <p:nvPr/>
        </p:nvGrpSpPr>
        <p:grpSpPr>
          <a:xfrm>
            <a:off x="359676" y="3956012"/>
            <a:ext cx="854989" cy="711755"/>
            <a:chOff x="8081913" y="3851636"/>
            <a:chExt cx="1291472" cy="1118647"/>
          </a:xfrm>
        </p:grpSpPr>
        <p:pic>
          <p:nvPicPr>
            <p:cNvPr id="8" name="Graphic 8" descr="Cloud with solid fill">
              <a:extLst>
                <a:ext uri="{FF2B5EF4-FFF2-40B4-BE49-F238E27FC236}">
                  <a16:creationId xmlns:a16="http://schemas.microsoft.com/office/drawing/2014/main" id="{1DEA79DA-8BA9-4C8C-A6D1-0ACCEA103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1913" y="4055883"/>
              <a:ext cx="914400" cy="914400"/>
            </a:xfrm>
            <a:prstGeom prst="rect">
              <a:avLst/>
            </a:prstGeom>
          </p:spPr>
        </p:pic>
        <p:pic>
          <p:nvPicPr>
            <p:cNvPr id="9" name="Graphic 8" descr="Cloud with solid fill">
              <a:extLst>
                <a:ext uri="{FF2B5EF4-FFF2-40B4-BE49-F238E27FC236}">
                  <a16:creationId xmlns:a16="http://schemas.microsoft.com/office/drawing/2014/main" id="{2C70BD15-151A-40B2-95CC-16383E5409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8985" y="3851636"/>
              <a:ext cx="914400" cy="914400"/>
            </a:xfrm>
            <a:prstGeom prst="rect">
              <a:avLst/>
            </a:prstGeom>
          </p:spPr>
        </p:pic>
      </p:grpSp>
      <p:pic>
        <p:nvPicPr>
          <p:cNvPr id="10" name="Graphic 10" descr="Fire with solid fill">
            <a:extLst>
              <a:ext uri="{FF2B5EF4-FFF2-40B4-BE49-F238E27FC236}">
                <a16:creationId xmlns:a16="http://schemas.microsoft.com/office/drawing/2014/main" id="{1AE9257A-2A32-4AA8-8BBA-F29C4A4592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0856" y="1605831"/>
            <a:ext cx="729450" cy="714653"/>
          </a:xfrm>
          <a:prstGeom prst="rect">
            <a:avLst/>
          </a:prstGeom>
        </p:spPr>
      </p:pic>
      <p:pic>
        <p:nvPicPr>
          <p:cNvPr id="11" name="Graphic 11" descr="Lungs with solid fill">
            <a:extLst>
              <a:ext uri="{FF2B5EF4-FFF2-40B4-BE49-F238E27FC236}">
                <a16:creationId xmlns:a16="http://schemas.microsoft.com/office/drawing/2014/main" id="{FB18FCF7-AAC6-4051-97C1-E1575E0672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497" y="2719878"/>
            <a:ext cx="640674" cy="699858"/>
          </a:xfrm>
          <a:prstGeom prst="rect">
            <a:avLst/>
          </a:prstGeom>
        </p:spPr>
      </p:pic>
      <p:grpSp>
        <p:nvGrpSpPr>
          <p:cNvPr id="15" name="Group 14">
            <a:extLst>
              <a:ext uri="{FF2B5EF4-FFF2-40B4-BE49-F238E27FC236}">
                <a16:creationId xmlns:a16="http://schemas.microsoft.com/office/drawing/2014/main" id="{5FB9F225-1022-4362-9435-8D2F8667D89D}"/>
              </a:ext>
            </a:extLst>
          </p:cNvPr>
          <p:cNvGrpSpPr/>
          <p:nvPr/>
        </p:nvGrpSpPr>
        <p:grpSpPr>
          <a:xfrm>
            <a:off x="302116" y="5010691"/>
            <a:ext cx="887085" cy="796056"/>
            <a:chOff x="302116" y="5010691"/>
            <a:chExt cx="887085" cy="796056"/>
          </a:xfrm>
        </p:grpSpPr>
        <p:pic>
          <p:nvPicPr>
            <p:cNvPr id="13" name="Graphic 13" descr="Close outline">
              <a:extLst>
                <a:ext uri="{FF2B5EF4-FFF2-40B4-BE49-F238E27FC236}">
                  <a16:creationId xmlns:a16="http://schemas.microsoft.com/office/drawing/2014/main" id="{F6CBC8DF-2276-4E9B-8693-DA626A5C40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2116" y="5010691"/>
              <a:ext cx="848715" cy="796056"/>
            </a:xfrm>
            <a:prstGeom prst="rect">
              <a:avLst/>
            </a:prstGeom>
          </p:spPr>
        </p:pic>
        <p:pic>
          <p:nvPicPr>
            <p:cNvPr id="12" name="Graphic 12" descr="Research with solid fill">
              <a:extLst>
                <a:ext uri="{FF2B5EF4-FFF2-40B4-BE49-F238E27FC236}">
                  <a16:creationId xmlns:a16="http://schemas.microsoft.com/office/drawing/2014/main" id="{76F09325-48F6-43B4-B18D-8837DF9A4C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3951" y="5085023"/>
              <a:ext cx="725250" cy="691293"/>
            </a:xfrm>
            <a:prstGeom prst="rect">
              <a:avLst/>
            </a:prstGeom>
          </p:spPr>
        </p:pic>
      </p:grpSp>
      <p:sp>
        <p:nvSpPr>
          <p:cNvPr id="2" name="TextBox 1">
            <a:extLst>
              <a:ext uri="{FF2B5EF4-FFF2-40B4-BE49-F238E27FC236}">
                <a16:creationId xmlns:a16="http://schemas.microsoft.com/office/drawing/2014/main" id="{F9AD2345-DEE3-4449-AA93-E4365C41B862}"/>
              </a:ext>
            </a:extLst>
          </p:cNvPr>
          <p:cNvSpPr txBox="1"/>
          <p:nvPr/>
        </p:nvSpPr>
        <p:spPr>
          <a:xfrm>
            <a:off x="9342650" y="6595127"/>
            <a:ext cx="4119491" cy="2616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solidFill>
                  <a:schemeClr val="tx1">
                    <a:lumMod val="75000"/>
                    <a:lumOff val="25000"/>
                  </a:schemeClr>
                </a:solidFill>
                <a:latin typeface="Century Gothic"/>
              </a:rPr>
              <a:t>Image Credit: National Weather Service</a:t>
            </a:r>
          </a:p>
        </p:txBody>
      </p:sp>
      <p:pic>
        <p:nvPicPr>
          <p:cNvPr id="6" name="Picture 4" descr="A picture containing nature, outdoor&#10;&#10;Description automatically generated">
            <a:extLst>
              <a:ext uri="{FF2B5EF4-FFF2-40B4-BE49-F238E27FC236}">
                <a16:creationId xmlns:a16="http://schemas.microsoft.com/office/drawing/2014/main" id="{B0111C3F-9FD0-48F8-B805-A1C12ED1CB63}"/>
              </a:ext>
            </a:extLst>
          </p:cNvPr>
          <p:cNvPicPr>
            <a:picLocks noChangeAspect="1"/>
          </p:cNvPicPr>
          <p:nvPr/>
        </p:nvPicPr>
        <p:blipFill rotWithShape="1">
          <a:blip r:embed="rId13">
            <a:alphaModFix/>
          </a:blip>
          <a:srcRect l="26547" t="2461" r="14007" b="38386"/>
          <a:stretch/>
        </p:blipFill>
        <p:spPr>
          <a:xfrm>
            <a:off x="7429666" y="1710901"/>
            <a:ext cx="4231861" cy="3483424"/>
          </a:xfrm>
          <a:prstGeom prst="rect">
            <a:avLst/>
          </a:prstGeom>
        </p:spPr>
      </p:pic>
      <p:sp>
        <p:nvSpPr>
          <p:cNvPr id="14" name="TextBox 1">
            <a:extLst>
              <a:ext uri="{FF2B5EF4-FFF2-40B4-BE49-F238E27FC236}">
                <a16:creationId xmlns:a16="http://schemas.microsoft.com/office/drawing/2014/main" id="{BA50C203-9A8B-4083-988E-9433145484BE}"/>
              </a:ext>
            </a:extLst>
          </p:cNvPr>
          <p:cNvSpPr txBox="1"/>
          <p:nvPr/>
        </p:nvSpPr>
        <p:spPr>
          <a:xfrm>
            <a:off x="7439761" y="4971529"/>
            <a:ext cx="4244006"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a:br>
            <a:r>
              <a:rPr lang="en-US" sz="1600">
                <a:solidFill>
                  <a:schemeClr val="tx1">
                    <a:lumMod val="75000"/>
                    <a:lumOff val="25000"/>
                  </a:schemeClr>
                </a:solidFill>
                <a:latin typeface="Century Gothic"/>
                <a:cs typeface="Arial"/>
              </a:rPr>
              <a:t>GOES-17 satellite view of smoke plumes from the 2020 California &amp; Oregon wildfires</a:t>
            </a:r>
            <a:endParaRPr lang="en-US" sz="160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381655CB-5403-4A62-B0CA-3D72DF3B3D18}"/>
              </a:ext>
            </a:extLst>
          </p:cNvPr>
          <p:cNvSpPr txBox="1"/>
          <p:nvPr/>
        </p:nvSpPr>
        <p:spPr>
          <a:xfrm>
            <a:off x="-232" y="6598641"/>
            <a:ext cx="4119491" cy="2616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dirty="0">
                <a:solidFill>
                  <a:srgbClr val="262626"/>
                </a:solidFill>
                <a:latin typeface="Century Gothic"/>
              </a:rPr>
              <a:t>Icon Credit: Microsoft PowerPoint ClipArt</a:t>
            </a:r>
          </a:p>
        </p:txBody>
      </p:sp>
    </p:spTree>
    <p:extLst>
      <p:ext uri="{BB962C8B-B14F-4D97-AF65-F5344CB8AC3E}">
        <p14:creationId xmlns:p14="http://schemas.microsoft.com/office/powerpoint/2010/main" val="855602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0A6511-74FD-456B-B45A-4019B8C33CC1}"/>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References</a:t>
            </a:r>
          </a:p>
        </p:txBody>
      </p:sp>
      <p:sp>
        <p:nvSpPr>
          <p:cNvPr id="5" name="TextBox 4">
            <a:extLst>
              <a:ext uri="{FF2B5EF4-FFF2-40B4-BE49-F238E27FC236}">
                <a16:creationId xmlns:a16="http://schemas.microsoft.com/office/drawing/2014/main" id="{EBDF17F8-2B53-491E-B396-F8F653A66EE7}"/>
              </a:ext>
            </a:extLst>
          </p:cNvPr>
          <p:cNvSpPr txBox="1"/>
          <p:nvPr/>
        </p:nvSpPr>
        <p:spPr>
          <a:xfrm>
            <a:off x="496047" y="1407459"/>
            <a:ext cx="11237258" cy="5037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000"/>
              </a:spcAft>
              <a:buFont typeface="Arial"/>
              <a:buChar char="•"/>
            </a:pPr>
            <a:r>
              <a:rPr lang="en-US" b="1" dirty="0">
                <a:solidFill>
                  <a:schemeClr val="tx1">
                    <a:lumMod val="75000"/>
                    <a:lumOff val="25000"/>
                  </a:schemeClr>
                </a:solidFill>
                <a:latin typeface="Century Gothic"/>
                <a:ea typeface="+mn-lt"/>
                <a:cs typeface="+mn-lt"/>
              </a:rPr>
              <a:t>SA/LARC/SD/ASDC. (2010). </a:t>
            </a:r>
            <a:r>
              <a:rPr lang="en-US" dirty="0">
                <a:solidFill>
                  <a:schemeClr val="tx1">
                    <a:lumMod val="75000"/>
                    <a:lumOff val="25000"/>
                  </a:schemeClr>
                </a:solidFill>
                <a:latin typeface="Century Gothic"/>
                <a:ea typeface="+mn-lt"/>
                <a:cs typeface="+mn-lt"/>
              </a:rPr>
              <a:t>CALIPSO Lidar Level 2 Vertical Feature Mask data, Validated Stage 1 V3 -01. NASA Langley Atmospheric Science Data Center DAAC, accessed 8 February 2021. Retrieved  from </a:t>
            </a:r>
            <a:r>
              <a:rPr lang="en-US" u="sng" dirty="0">
                <a:solidFill>
                  <a:schemeClr val="tx1">
                    <a:lumMod val="75000"/>
                    <a:lumOff val="25000"/>
                  </a:schemeClr>
                </a:solidFill>
                <a:latin typeface="Century Gothic"/>
                <a:ea typeface="+mn-lt"/>
                <a:cs typeface="+mn-lt"/>
                <a:hlinkClick r:id="rId2">
                  <a:extLst>
                    <a:ext uri="{A12FA001-AC4F-418D-AE19-62706E023703}">
                      <ahyp:hlinkClr xmlns:ahyp="http://schemas.microsoft.com/office/drawing/2018/hyperlinkcolor" val="tx"/>
                    </a:ext>
                  </a:extLst>
                </a:hlinkClick>
              </a:rPr>
              <a:t>https://doi.org/10.5067/CALIOP/CALIPSO/CAL_LID_L2_VFM-VALSTAGE1-V3</a:t>
            </a:r>
            <a:r>
              <a:rPr lang="en-US" dirty="0">
                <a:solidFill>
                  <a:schemeClr val="tx1">
                    <a:lumMod val="75000"/>
                    <a:lumOff val="25000"/>
                  </a:schemeClr>
                </a:solidFill>
                <a:latin typeface="Century Gothic"/>
                <a:ea typeface="+mn-lt"/>
                <a:cs typeface="+mn-lt"/>
                <a:hlinkClick r:id="rId2">
                  <a:extLst>
                    <a:ext uri="{A12FA001-AC4F-418D-AE19-62706E023703}">
                      <ahyp:hlinkClr xmlns:ahyp="http://schemas.microsoft.com/office/drawing/2018/hyperlinkcolor" val="tx"/>
                    </a:ext>
                  </a:extLst>
                </a:hlinkClick>
              </a:rPr>
              <a:t> </a:t>
            </a:r>
            <a:r>
              <a:rPr lang="en-US" u="sng" dirty="0">
                <a:solidFill>
                  <a:schemeClr val="tx1">
                    <a:lumMod val="75000"/>
                    <a:lumOff val="25000"/>
                  </a:schemeClr>
                </a:solidFill>
                <a:latin typeface="Century Gothic"/>
                <a:ea typeface="+mn-lt"/>
                <a:cs typeface="+mn-lt"/>
              </a:rPr>
              <a:t>-01_L2-003.01</a:t>
            </a:r>
            <a:r>
              <a:rPr lang="en-US" dirty="0">
                <a:solidFill>
                  <a:schemeClr val="tx1">
                    <a:lumMod val="75000"/>
                    <a:lumOff val="25000"/>
                  </a:schemeClr>
                </a:solidFill>
                <a:latin typeface="Century Gothic"/>
                <a:ea typeface="+mn-lt"/>
                <a:cs typeface="+mn-lt"/>
              </a:rPr>
              <a:t> </a:t>
            </a:r>
            <a:endParaRPr lang="en-US" dirty="0">
              <a:solidFill>
                <a:schemeClr val="tx1">
                  <a:lumMod val="75000"/>
                  <a:lumOff val="25000"/>
                </a:schemeClr>
              </a:solidFill>
              <a:latin typeface="Century Gothic"/>
            </a:endParaRPr>
          </a:p>
          <a:p>
            <a:pPr marL="285750" indent="-285750">
              <a:spcAft>
                <a:spcPts val="1000"/>
              </a:spcAft>
              <a:buFont typeface="Arial"/>
              <a:buChar char="•"/>
            </a:pPr>
            <a:r>
              <a:rPr lang="en-US" b="1" dirty="0" err="1">
                <a:solidFill>
                  <a:schemeClr val="tx1">
                    <a:lumMod val="75000"/>
                    <a:lumOff val="25000"/>
                  </a:schemeClr>
                </a:solidFill>
                <a:latin typeface="Century Gothic"/>
                <a:ea typeface="+mn-lt"/>
                <a:cs typeface="+mn-lt"/>
              </a:rPr>
              <a:t>Borbas</a:t>
            </a:r>
            <a:r>
              <a:rPr lang="en-US" b="1" dirty="0">
                <a:solidFill>
                  <a:schemeClr val="tx1">
                    <a:lumMod val="75000"/>
                    <a:lumOff val="25000"/>
                  </a:schemeClr>
                </a:solidFill>
                <a:latin typeface="Century Gothic"/>
                <a:ea typeface="+mn-lt"/>
                <a:cs typeface="+mn-lt"/>
              </a:rPr>
              <a:t>, E. E., S. Seemann, Z. Li, J. Li, A. Kern, &amp; Menzel, W.P. (2016). </a:t>
            </a:r>
            <a:r>
              <a:rPr lang="en-US" dirty="0">
                <a:solidFill>
                  <a:schemeClr val="tx1">
                    <a:lumMod val="75000"/>
                    <a:lumOff val="25000"/>
                  </a:schemeClr>
                </a:solidFill>
                <a:latin typeface="Century Gothic"/>
                <a:ea typeface="+mn-lt"/>
                <a:cs typeface="+mn-lt"/>
              </a:rPr>
              <a:t>MODIS Atmosphere Profiles  Product (07_L2). NASA MODIS Adaptive Processing System, Goddard Space Flight Center,  accessed 8 February 2021. </a:t>
            </a:r>
            <a:r>
              <a:rPr lang="en-US" u="sng" dirty="0">
                <a:solidFill>
                  <a:schemeClr val="tx1">
                    <a:lumMod val="75000"/>
                    <a:lumOff val="25000"/>
                  </a:schemeClr>
                </a:solidFill>
                <a:latin typeface="Century Gothic"/>
                <a:ea typeface="+mn-lt"/>
                <a:cs typeface="+mn-lt"/>
                <a:hlinkClick r:id="rId3">
                  <a:extLst>
                    <a:ext uri="{A12FA001-AC4F-418D-AE19-62706E023703}">
                      <ahyp:hlinkClr xmlns:ahyp="http://schemas.microsoft.com/office/drawing/2018/hyperlinkcolor" val="tx"/>
                    </a:ext>
                  </a:extLst>
                </a:hlinkClick>
              </a:rPr>
              <a:t>http://dx.doi.org/10.5067/MODIS/MOD07_L2.006</a:t>
            </a:r>
            <a:r>
              <a:rPr lang="en-US" dirty="0">
                <a:solidFill>
                  <a:schemeClr val="tx1">
                    <a:lumMod val="75000"/>
                    <a:lumOff val="25000"/>
                  </a:schemeClr>
                </a:solidFill>
                <a:latin typeface="Century Gothic"/>
                <a:ea typeface="+mn-lt"/>
                <a:cs typeface="+mn-lt"/>
              </a:rPr>
              <a:t> (Terra), </a:t>
            </a:r>
            <a:r>
              <a:rPr lang="en-US" u="sng" dirty="0">
                <a:solidFill>
                  <a:schemeClr val="tx1">
                    <a:lumMod val="75000"/>
                    <a:lumOff val="25000"/>
                  </a:schemeClr>
                </a:solidFill>
                <a:latin typeface="Century Gothic"/>
                <a:ea typeface="+mn-lt"/>
                <a:cs typeface="+mn-lt"/>
                <a:hlinkClick r:id="rId4">
                  <a:extLst>
                    <a:ext uri="{A12FA001-AC4F-418D-AE19-62706E023703}">
                      <ahyp:hlinkClr xmlns:ahyp="http://schemas.microsoft.com/office/drawing/2018/hyperlinkcolor" val="tx"/>
                    </a:ext>
                  </a:extLst>
                </a:hlinkClick>
              </a:rPr>
              <a:t>http://dx.doi.org/10.5067/MODIS/MYD07_L2.006 </a:t>
            </a:r>
            <a:r>
              <a:rPr lang="en-US" dirty="0">
                <a:solidFill>
                  <a:schemeClr val="tx1">
                    <a:lumMod val="75000"/>
                    <a:lumOff val="25000"/>
                  </a:schemeClr>
                </a:solidFill>
                <a:latin typeface="Century Gothic"/>
                <a:ea typeface="+mn-lt"/>
                <a:cs typeface="+mn-lt"/>
              </a:rPr>
              <a:t>(Aqua) </a:t>
            </a:r>
            <a:endParaRPr lang="en-US" dirty="0">
              <a:solidFill>
                <a:schemeClr val="tx1">
                  <a:lumMod val="75000"/>
                  <a:lumOff val="25000"/>
                </a:schemeClr>
              </a:solidFill>
              <a:latin typeface="Century Gothic"/>
            </a:endParaRPr>
          </a:p>
          <a:p>
            <a:pPr marL="285750" indent="-285750">
              <a:spcAft>
                <a:spcPts val="1000"/>
              </a:spcAft>
              <a:buFont typeface="Arial"/>
              <a:buChar char="•"/>
            </a:pPr>
            <a:r>
              <a:rPr lang="en-US" b="1" dirty="0">
                <a:solidFill>
                  <a:schemeClr val="tx1">
                    <a:lumMod val="75000"/>
                    <a:lumOff val="25000"/>
                  </a:schemeClr>
                </a:solidFill>
                <a:latin typeface="Century Gothic"/>
                <a:ea typeface="+mn-lt"/>
                <a:cs typeface="+mn-lt"/>
              </a:rPr>
              <a:t>Cooperative Institute for Meteorological Satellite Studies (2011). </a:t>
            </a:r>
            <a:r>
              <a:rPr lang="en-US" dirty="0">
                <a:solidFill>
                  <a:schemeClr val="tx1">
                    <a:lumMod val="75000"/>
                    <a:lumOff val="25000"/>
                  </a:schemeClr>
                </a:solidFill>
                <a:latin typeface="Century Gothic"/>
                <a:ea typeface="+mn-lt"/>
                <a:cs typeface="+mn-lt"/>
              </a:rPr>
              <a:t>CALIPSO-CIMMS Surface Attached Aerosol Layer product. University of Wisconsin-Madison Space and Engineering Center, accessed 8 February 2021. </a:t>
            </a:r>
            <a:r>
              <a:rPr lang="en-US" u="sng" dirty="0">
                <a:solidFill>
                  <a:schemeClr val="tx1">
                    <a:lumMod val="75000"/>
                    <a:lumOff val="25000"/>
                  </a:schemeClr>
                </a:solidFill>
                <a:latin typeface="Century Gothic"/>
                <a:ea typeface="+mn-lt"/>
                <a:cs typeface="+mn-lt"/>
                <a:hlinkClick r:id="rId5">
                  <a:extLst>
                    <a:ext uri="{A12FA001-AC4F-418D-AE19-62706E023703}">
                      <ahyp:hlinkClr xmlns:ahyp="http://schemas.microsoft.com/office/drawing/2018/hyperlinkcolor" val="tx"/>
                    </a:ext>
                  </a:extLst>
                </a:hlinkClick>
              </a:rPr>
              <a:t>http://cimss.ssec.wisc.edu/calipso/</a:t>
            </a:r>
            <a:r>
              <a:rPr lang="en-US" dirty="0">
                <a:solidFill>
                  <a:schemeClr val="tx1">
                    <a:lumMod val="75000"/>
                    <a:lumOff val="25000"/>
                  </a:schemeClr>
                </a:solidFill>
                <a:latin typeface="Century Gothic"/>
                <a:ea typeface="+mn-lt"/>
                <a:cs typeface="+mn-lt"/>
              </a:rPr>
              <a:t> </a:t>
            </a:r>
            <a:endParaRPr lang="en-US" dirty="0">
              <a:solidFill>
                <a:schemeClr val="tx1">
                  <a:lumMod val="75000"/>
                  <a:lumOff val="25000"/>
                </a:schemeClr>
              </a:solidFill>
              <a:latin typeface="Century Gothic"/>
            </a:endParaRPr>
          </a:p>
          <a:p>
            <a:pPr marL="285750" indent="-285750">
              <a:spcAft>
                <a:spcPts val="1000"/>
              </a:spcAft>
              <a:buFont typeface="Arial"/>
              <a:buChar char="•"/>
            </a:pPr>
            <a:r>
              <a:rPr lang="en-US" b="1" dirty="0">
                <a:solidFill>
                  <a:schemeClr val="tx1">
                    <a:lumMod val="75000"/>
                    <a:lumOff val="25000"/>
                  </a:schemeClr>
                </a:solidFill>
                <a:latin typeface="Century Gothic"/>
                <a:ea typeface="+mn-lt"/>
                <a:cs typeface="+mn-lt"/>
              </a:rPr>
              <a:t>Fearon, M. G., T. J. Brown, &amp; G. M. Curcio (2015). </a:t>
            </a:r>
            <a:r>
              <a:rPr lang="en-US" dirty="0">
                <a:solidFill>
                  <a:schemeClr val="tx1">
                    <a:lumMod val="75000"/>
                    <a:lumOff val="25000"/>
                  </a:schemeClr>
                </a:solidFill>
                <a:latin typeface="Century Gothic"/>
                <a:ea typeface="+mn-lt"/>
                <a:cs typeface="+mn-lt"/>
              </a:rPr>
              <a:t>Establishing a national standard method for operational mixing height determination. </a:t>
            </a:r>
            <a:r>
              <a:rPr lang="en-US" i="1" dirty="0">
                <a:solidFill>
                  <a:schemeClr val="tx1">
                    <a:lumMod val="75000"/>
                    <a:lumOff val="25000"/>
                  </a:schemeClr>
                </a:solidFill>
                <a:latin typeface="Century Gothic"/>
                <a:ea typeface="+mn-lt"/>
                <a:cs typeface="+mn-lt"/>
              </a:rPr>
              <a:t>J. Operational Meteor</a:t>
            </a:r>
            <a:r>
              <a:rPr lang="en-US" dirty="0">
                <a:solidFill>
                  <a:schemeClr val="tx1">
                    <a:lumMod val="75000"/>
                    <a:lumOff val="25000"/>
                  </a:schemeClr>
                </a:solidFill>
                <a:latin typeface="Century Gothic"/>
                <a:ea typeface="+mn-lt"/>
                <a:cs typeface="+mn-lt"/>
              </a:rPr>
              <a:t>., 3(15), 172-189. </a:t>
            </a:r>
            <a:r>
              <a:rPr lang="en-US" u="sng" dirty="0">
                <a:solidFill>
                  <a:schemeClr val="tx1">
                    <a:lumMod val="75000"/>
                    <a:lumOff val="25000"/>
                  </a:schemeClr>
                </a:solidFill>
                <a:latin typeface="Century Gothic"/>
                <a:ea typeface="+mn-lt"/>
                <a:cs typeface="+mn-lt"/>
                <a:hlinkClick r:id="rId6">
                  <a:extLst>
                    <a:ext uri="{A12FA001-AC4F-418D-AE19-62706E023703}">
                      <ahyp:hlinkClr xmlns:ahyp="http://schemas.microsoft.com/office/drawing/2018/hyperlinkcolor" val="tx"/>
                    </a:ext>
                  </a:extLst>
                </a:hlinkClick>
              </a:rPr>
              <a:t>http://dx.doi.org/10.15191/nwajom.2015.0315</a:t>
            </a:r>
            <a:r>
              <a:rPr lang="en-US" dirty="0">
                <a:solidFill>
                  <a:schemeClr val="tx1">
                    <a:lumMod val="75000"/>
                    <a:lumOff val="25000"/>
                  </a:schemeClr>
                </a:solidFill>
                <a:latin typeface="Century Gothic"/>
                <a:ea typeface="+mn-lt"/>
                <a:cs typeface="+mn-lt"/>
              </a:rPr>
              <a:t>. </a:t>
            </a:r>
            <a:endParaRPr lang="en-US" dirty="0">
              <a:solidFill>
                <a:schemeClr val="tx1">
                  <a:lumMod val="75000"/>
                  <a:lumOff val="25000"/>
                </a:schemeClr>
              </a:solidFill>
              <a:latin typeface="Century Gothic"/>
            </a:endParaRPr>
          </a:p>
          <a:p>
            <a:pPr marL="285750" indent="-285750">
              <a:spcAft>
                <a:spcPts val="1000"/>
              </a:spcAft>
              <a:buFont typeface="Arial"/>
              <a:buChar char="•"/>
            </a:pPr>
            <a:r>
              <a:rPr lang="en-US" b="1" dirty="0">
                <a:solidFill>
                  <a:schemeClr val="tx1">
                    <a:lumMod val="75000"/>
                    <a:lumOff val="25000"/>
                  </a:schemeClr>
                </a:solidFill>
                <a:latin typeface="Century Gothic"/>
                <a:ea typeface="+mn-lt"/>
                <a:cs typeface="+mn-lt"/>
              </a:rPr>
              <a:t>Feng, X., Wu, B., &amp; Yan, N. (2015).</a:t>
            </a:r>
            <a:r>
              <a:rPr lang="en-US" dirty="0">
                <a:solidFill>
                  <a:schemeClr val="tx1">
                    <a:lumMod val="75000"/>
                    <a:lumOff val="25000"/>
                  </a:schemeClr>
                </a:solidFill>
                <a:latin typeface="Century Gothic"/>
                <a:ea typeface="+mn-lt"/>
                <a:cs typeface="+mn-lt"/>
              </a:rPr>
              <a:t> A Method for Deriving the Boundary Layer Mixing Height from   MODIS Atmospheric Profile Data. </a:t>
            </a:r>
            <a:r>
              <a:rPr lang="en-US" i="1" dirty="0">
                <a:solidFill>
                  <a:schemeClr val="tx1">
                    <a:lumMod val="75000"/>
                    <a:lumOff val="25000"/>
                  </a:schemeClr>
                </a:solidFill>
                <a:latin typeface="Century Gothic"/>
                <a:ea typeface="+mn-lt"/>
                <a:cs typeface="+mn-lt"/>
              </a:rPr>
              <a:t>Atmosphere, </a:t>
            </a:r>
            <a:r>
              <a:rPr lang="en-US" dirty="0">
                <a:solidFill>
                  <a:schemeClr val="tx1">
                    <a:lumMod val="75000"/>
                    <a:lumOff val="25000"/>
                  </a:schemeClr>
                </a:solidFill>
                <a:latin typeface="Century Gothic"/>
                <a:ea typeface="+mn-lt"/>
                <a:cs typeface="+mn-lt"/>
              </a:rPr>
              <a:t>6, 1346-1361. doi:10.3390/atmos6091346 </a:t>
            </a:r>
            <a:endParaRPr lang="en-US"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424793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969547-172E-4A75-A23E-000A286B8DEF}"/>
              </a:ext>
            </a:extLst>
          </p:cNvPr>
          <p:cNvSpPr/>
          <p:nvPr/>
        </p:nvSpPr>
        <p:spPr>
          <a:xfrm>
            <a:off x="505326" y="342900"/>
            <a:ext cx="7788285" cy="419100"/>
          </a:xfrm>
          <a:prstGeom prst="rect">
            <a:avLst/>
          </a:prstGeom>
        </p:spPr>
        <p:txBody>
          <a:bodyPr wrap="square" lIns="91440" tIns="45720" rIns="91440" bIns="45720" anchor="ctr">
            <a:noAutofit/>
          </a:bodyPr>
          <a:lstStyle/>
          <a:p>
            <a:r>
              <a:rPr lang="en-US" sz="4000" b="1">
                <a:solidFill>
                  <a:srgbClr val="904D99"/>
                </a:solidFill>
                <a:latin typeface="Century Gothic" panose="020F0302020204030204"/>
              </a:rPr>
              <a:t>Fires &amp; Mixing Height</a:t>
            </a:r>
          </a:p>
        </p:txBody>
      </p:sp>
      <p:sp>
        <p:nvSpPr>
          <p:cNvPr id="2" name="Text Placeholder 3">
            <a:extLst>
              <a:ext uri="{FF2B5EF4-FFF2-40B4-BE49-F238E27FC236}">
                <a16:creationId xmlns:a16="http://schemas.microsoft.com/office/drawing/2014/main" id="{FC3AA49D-012B-4CAC-A145-8D140081C6D4}"/>
              </a:ext>
            </a:extLst>
          </p:cNvPr>
          <p:cNvSpPr txBox="1">
            <a:spLocks/>
          </p:cNvSpPr>
          <p:nvPr/>
        </p:nvSpPr>
        <p:spPr>
          <a:xfrm>
            <a:off x="4788116" y="3637369"/>
            <a:ext cx="6629400" cy="29740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grpSp>
        <p:nvGrpSpPr>
          <p:cNvPr id="12" name="Group 11">
            <a:extLst>
              <a:ext uri="{FF2B5EF4-FFF2-40B4-BE49-F238E27FC236}">
                <a16:creationId xmlns:a16="http://schemas.microsoft.com/office/drawing/2014/main" id="{2B6871E7-45D7-4024-A473-40411B816AC0}"/>
              </a:ext>
            </a:extLst>
          </p:cNvPr>
          <p:cNvGrpSpPr/>
          <p:nvPr/>
        </p:nvGrpSpPr>
        <p:grpSpPr>
          <a:xfrm>
            <a:off x="6126044" y="1591176"/>
            <a:ext cx="5818871" cy="1660223"/>
            <a:chOff x="5832441" y="1591176"/>
            <a:chExt cx="5818871" cy="1660223"/>
          </a:xfrm>
        </p:grpSpPr>
        <p:sp>
          <p:nvSpPr>
            <p:cNvPr id="9" name="Text Placeholder 3">
              <a:extLst>
                <a:ext uri="{FF2B5EF4-FFF2-40B4-BE49-F238E27FC236}">
                  <a16:creationId xmlns:a16="http://schemas.microsoft.com/office/drawing/2014/main" id="{DE2FE606-D831-4D0E-97BA-A64B764AA483}"/>
                </a:ext>
              </a:extLst>
            </p:cNvPr>
            <p:cNvSpPr txBox="1">
              <a:spLocks/>
            </p:cNvSpPr>
            <p:nvPr/>
          </p:nvSpPr>
          <p:spPr>
            <a:xfrm>
              <a:off x="6464247" y="2167108"/>
              <a:ext cx="4627880" cy="108429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000"/>
                </a:spcAft>
                <a:buClr>
                  <a:srgbClr val="8A599A"/>
                </a:buClr>
                <a:buNone/>
              </a:pPr>
              <a:r>
                <a:rPr lang="en-US" sz="2400">
                  <a:solidFill>
                    <a:schemeClr val="tx1">
                      <a:lumMod val="75000"/>
                      <a:lumOff val="25000"/>
                    </a:schemeClr>
                  </a:solidFill>
                  <a:latin typeface="Century Gothic" panose="020F0302020204030204"/>
                </a:rPr>
                <a:t>Air quality forecasts</a:t>
              </a:r>
              <a:endParaRPr lang="en-US" sz="2400">
                <a:solidFill>
                  <a:schemeClr val="tx1">
                    <a:lumMod val="75000"/>
                    <a:lumOff val="25000"/>
                  </a:schemeClr>
                </a:solidFill>
                <a:latin typeface="Calibri" panose="020F0502020204030204"/>
                <a:cs typeface="Calibri"/>
              </a:endParaRPr>
            </a:p>
            <a:p>
              <a:pPr marL="0" indent="0">
                <a:lnSpc>
                  <a:spcPct val="100000"/>
                </a:lnSpc>
                <a:spcBef>
                  <a:spcPts val="0"/>
                </a:spcBef>
                <a:spcAft>
                  <a:spcPts val="1000"/>
                </a:spcAft>
                <a:buNone/>
              </a:pPr>
              <a:r>
                <a:rPr lang="en-US" sz="2400">
                  <a:solidFill>
                    <a:schemeClr val="tx1">
                      <a:lumMod val="75000"/>
                      <a:lumOff val="25000"/>
                    </a:schemeClr>
                  </a:solidFill>
                  <a:latin typeface="Century Gothic" panose="020F0302020204030204"/>
                </a:rPr>
                <a:t>Prescribed burn decisions</a:t>
              </a:r>
              <a:endParaRPr lang="en-US" sz="2400">
                <a:solidFill>
                  <a:schemeClr val="tx1">
                    <a:lumMod val="75000"/>
                    <a:lumOff val="25000"/>
                  </a:schemeClr>
                </a:solidFill>
                <a:latin typeface="Calibri" panose="020F0502020204030204"/>
                <a:cs typeface="Calibri"/>
              </a:endParaRPr>
            </a:p>
            <a:p>
              <a:pPr marL="342900" indent="-342900">
                <a:lnSpc>
                  <a:spcPct val="100000"/>
                </a:lnSpc>
                <a:spcAft>
                  <a:spcPts val="600"/>
                </a:spcAft>
                <a:buClr>
                  <a:srgbClr val="7EB761"/>
                </a:buClr>
                <a:buFont typeface="Webdings" panose="05030102010509060703" pitchFamily="18" charset="2"/>
                <a:buChar char=""/>
              </a:pPr>
              <a:endParaRPr lang="en-US">
                <a:solidFill>
                  <a:schemeClr val="tx1">
                    <a:lumMod val="75000"/>
                    <a:lumOff val="25000"/>
                  </a:schemeClr>
                </a:solidFill>
                <a:latin typeface="Century Gothic" panose="020F0302020204030204"/>
              </a:endParaRPr>
            </a:p>
          </p:txBody>
        </p:sp>
        <p:sp>
          <p:nvSpPr>
            <p:cNvPr id="60" name="TextBox 59">
              <a:extLst>
                <a:ext uri="{FF2B5EF4-FFF2-40B4-BE49-F238E27FC236}">
                  <a16:creationId xmlns:a16="http://schemas.microsoft.com/office/drawing/2014/main" id="{98E46F6E-F11E-44BC-A30F-3FC4785A8B05}"/>
                </a:ext>
              </a:extLst>
            </p:cNvPr>
            <p:cNvSpPr txBox="1"/>
            <p:nvPr/>
          </p:nvSpPr>
          <p:spPr>
            <a:xfrm>
              <a:off x="5832441" y="1591176"/>
              <a:ext cx="58188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rPr>
                <a:t>Mixing height estimations inform:</a:t>
              </a:r>
            </a:p>
          </p:txBody>
        </p:sp>
        <p:pic>
          <p:nvPicPr>
            <p:cNvPr id="62" name="Graphic 62" descr="Windy outline">
              <a:extLst>
                <a:ext uri="{FF2B5EF4-FFF2-40B4-BE49-F238E27FC236}">
                  <a16:creationId xmlns:a16="http://schemas.microsoft.com/office/drawing/2014/main" id="{9BBCC591-5535-43A9-9F1F-807C449440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3440" y="2108200"/>
              <a:ext cx="548640" cy="538480"/>
            </a:xfrm>
            <a:prstGeom prst="rect">
              <a:avLst/>
            </a:prstGeom>
          </p:spPr>
        </p:pic>
        <p:pic>
          <p:nvPicPr>
            <p:cNvPr id="4" name="Graphic 5" descr="Fire outline">
              <a:extLst>
                <a:ext uri="{FF2B5EF4-FFF2-40B4-BE49-F238E27FC236}">
                  <a16:creationId xmlns:a16="http://schemas.microsoft.com/office/drawing/2014/main" id="{9DAF3D4B-9BDC-4F51-BEED-666950C90A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04560" y="2636520"/>
              <a:ext cx="477520" cy="457200"/>
            </a:xfrm>
            <a:prstGeom prst="rect">
              <a:avLst/>
            </a:prstGeom>
          </p:spPr>
        </p:pic>
      </p:grpSp>
      <p:sp>
        <p:nvSpPr>
          <p:cNvPr id="51" name="TextBox 50">
            <a:extLst>
              <a:ext uri="{FF2B5EF4-FFF2-40B4-BE49-F238E27FC236}">
                <a16:creationId xmlns:a16="http://schemas.microsoft.com/office/drawing/2014/main" id="{79F830F9-98B0-4AA9-96CC-A42EB5A8FB61}"/>
              </a:ext>
            </a:extLst>
          </p:cNvPr>
          <p:cNvSpPr txBox="1"/>
          <p:nvPr/>
        </p:nvSpPr>
        <p:spPr>
          <a:xfrm>
            <a:off x="6123304" y="3479261"/>
            <a:ext cx="39767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rPr>
              <a:t>Estimation Methods:</a:t>
            </a:r>
            <a:endParaRPr lang="en-US" sz="2800" b="1">
              <a:solidFill>
                <a:schemeClr val="tx1">
                  <a:lumMod val="75000"/>
                  <a:lumOff val="25000"/>
                </a:schemeClr>
              </a:solidFill>
              <a:latin typeface="Century Gothic"/>
              <a:cs typeface="Calibri"/>
            </a:endParaRPr>
          </a:p>
        </p:txBody>
      </p:sp>
      <p:grpSp>
        <p:nvGrpSpPr>
          <p:cNvPr id="487" name="Group 486">
            <a:extLst>
              <a:ext uri="{FF2B5EF4-FFF2-40B4-BE49-F238E27FC236}">
                <a16:creationId xmlns:a16="http://schemas.microsoft.com/office/drawing/2014/main" id="{FB170EC1-5094-4488-81E5-EB511ECF26AA}"/>
              </a:ext>
            </a:extLst>
          </p:cNvPr>
          <p:cNvGrpSpPr/>
          <p:nvPr/>
        </p:nvGrpSpPr>
        <p:grpSpPr>
          <a:xfrm>
            <a:off x="6275397" y="4094284"/>
            <a:ext cx="5223578" cy="2213603"/>
            <a:chOff x="5867766" y="4299992"/>
            <a:chExt cx="5223578" cy="2213603"/>
          </a:xfrm>
        </p:grpSpPr>
        <p:sp>
          <p:nvSpPr>
            <p:cNvPr id="478" name="Rectangle: Rounded Corners 477">
              <a:extLst>
                <a:ext uri="{FF2B5EF4-FFF2-40B4-BE49-F238E27FC236}">
                  <a16:creationId xmlns:a16="http://schemas.microsoft.com/office/drawing/2014/main" id="{592A3C81-AC04-49CC-981F-CD93FC7B0D69}"/>
                </a:ext>
              </a:extLst>
            </p:cNvPr>
            <p:cNvSpPr/>
            <p:nvPr/>
          </p:nvSpPr>
          <p:spPr>
            <a:xfrm>
              <a:off x="7522644" y="4299992"/>
              <a:ext cx="1884947" cy="962524"/>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Balloon soundings</a:t>
              </a:r>
            </a:p>
          </p:txBody>
        </p:sp>
        <p:sp>
          <p:nvSpPr>
            <p:cNvPr id="479" name="Rectangle: Rounded Corners 478">
              <a:extLst>
                <a:ext uri="{FF2B5EF4-FFF2-40B4-BE49-F238E27FC236}">
                  <a16:creationId xmlns:a16="http://schemas.microsoft.com/office/drawing/2014/main" id="{1D90D45F-F6CF-4485-AE08-81E4C5786876}"/>
                </a:ext>
              </a:extLst>
            </p:cNvPr>
            <p:cNvSpPr/>
            <p:nvPr/>
          </p:nvSpPr>
          <p:spPr>
            <a:xfrm>
              <a:off x="9206397" y="5530215"/>
              <a:ext cx="1884947" cy="98338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Earth observations</a:t>
              </a:r>
            </a:p>
          </p:txBody>
        </p:sp>
        <p:sp>
          <p:nvSpPr>
            <p:cNvPr id="480" name="Rectangle: Rounded Corners 479">
              <a:extLst>
                <a:ext uri="{FF2B5EF4-FFF2-40B4-BE49-F238E27FC236}">
                  <a16:creationId xmlns:a16="http://schemas.microsoft.com/office/drawing/2014/main" id="{235480D0-DC44-4070-A96E-13048122A0BC}"/>
                </a:ext>
              </a:extLst>
            </p:cNvPr>
            <p:cNvSpPr/>
            <p:nvPr/>
          </p:nvSpPr>
          <p:spPr>
            <a:xfrm>
              <a:off x="5867766" y="5530483"/>
              <a:ext cx="1884947" cy="962524"/>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Models</a:t>
              </a:r>
            </a:p>
          </p:txBody>
        </p:sp>
        <p:sp>
          <p:nvSpPr>
            <p:cNvPr id="482" name="Arrow: Left-Right 481">
              <a:extLst>
                <a:ext uri="{FF2B5EF4-FFF2-40B4-BE49-F238E27FC236}">
                  <a16:creationId xmlns:a16="http://schemas.microsoft.com/office/drawing/2014/main" id="{ADCBD93B-0E0E-4560-B110-A53F878A4BDE}"/>
                </a:ext>
              </a:extLst>
            </p:cNvPr>
            <p:cNvSpPr/>
            <p:nvPr/>
          </p:nvSpPr>
          <p:spPr>
            <a:xfrm>
              <a:off x="7855839" y="5869559"/>
              <a:ext cx="1188720" cy="314960"/>
            </a:xfrm>
            <a:prstGeom prst="lef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Arrow: Left-Right 484">
              <a:extLst>
                <a:ext uri="{FF2B5EF4-FFF2-40B4-BE49-F238E27FC236}">
                  <a16:creationId xmlns:a16="http://schemas.microsoft.com/office/drawing/2014/main" id="{929FDA83-B615-4713-A480-9D18BBC1226B}"/>
                </a:ext>
              </a:extLst>
            </p:cNvPr>
            <p:cNvSpPr/>
            <p:nvPr/>
          </p:nvSpPr>
          <p:spPr>
            <a:xfrm rot="18900000">
              <a:off x="6402958" y="4853559"/>
              <a:ext cx="1188720" cy="314960"/>
            </a:xfrm>
            <a:prstGeom prst="lef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Arrow: Left-Right 485">
              <a:extLst>
                <a:ext uri="{FF2B5EF4-FFF2-40B4-BE49-F238E27FC236}">
                  <a16:creationId xmlns:a16="http://schemas.microsoft.com/office/drawing/2014/main" id="{77C41EF1-2C10-4D15-AC90-64A08D4D460E}"/>
                </a:ext>
              </a:extLst>
            </p:cNvPr>
            <p:cNvSpPr/>
            <p:nvPr/>
          </p:nvSpPr>
          <p:spPr>
            <a:xfrm rot="2760000">
              <a:off x="9339197" y="4853559"/>
              <a:ext cx="1188720" cy="314960"/>
            </a:xfrm>
            <a:prstGeom prst="lef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A652DE2-EC9E-40B0-87FE-BEEC12852452}"/>
              </a:ext>
            </a:extLst>
          </p:cNvPr>
          <p:cNvSpPr txBox="1"/>
          <p:nvPr/>
        </p:nvSpPr>
        <p:spPr>
          <a:xfrm>
            <a:off x="216073" y="5199718"/>
            <a:ext cx="584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Mixing height acts as a lid on smoke pollution.</a:t>
            </a:r>
          </a:p>
        </p:txBody>
      </p:sp>
      <p:sp>
        <p:nvSpPr>
          <p:cNvPr id="6" name="TextBox 5">
            <a:extLst>
              <a:ext uri="{FF2B5EF4-FFF2-40B4-BE49-F238E27FC236}">
                <a16:creationId xmlns:a16="http://schemas.microsoft.com/office/drawing/2014/main" id="{4AB25848-FBAB-44E8-9424-5ED3901A6AB1}"/>
              </a:ext>
            </a:extLst>
          </p:cNvPr>
          <p:cNvSpPr txBox="1"/>
          <p:nvPr/>
        </p:nvSpPr>
        <p:spPr>
          <a:xfrm>
            <a:off x="593557" y="2047374"/>
            <a:ext cx="24925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High Mixing Height</a:t>
            </a:r>
          </a:p>
        </p:txBody>
      </p:sp>
      <p:sp>
        <p:nvSpPr>
          <p:cNvPr id="47" name="TextBox 46">
            <a:extLst>
              <a:ext uri="{FF2B5EF4-FFF2-40B4-BE49-F238E27FC236}">
                <a16:creationId xmlns:a16="http://schemas.microsoft.com/office/drawing/2014/main" id="{3AF32126-B8A8-4E9B-AA38-9ACD85740E1B}"/>
              </a:ext>
            </a:extLst>
          </p:cNvPr>
          <p:cNvSpPr txBox="1"/>
          <p:nvPr/>
        </p:nvSpPr>
        <p:spPr>
          <a:xfrm>
            <a:off x="3240505" y="2047375"/>
            <a:ext cx="24323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Low Mixing Height</a:t>
            </a:r>
            <a:endParaRPr lang="en-US" sz="2000">
              <a:solidFill>
                <a:schemeClr val="tx1">
                  <a:lumMod val="75000"/>
                  <a:lumOff val="25000"/>
                </a:schemeClr>
              </a:solidFill>
              <a:cs typeface="Calibri"/>
            </a:endParaRPr>
          </a:p>
        </p:txBody>
      </p:sp>
      <p:grpSp>
        <p:nvGrpSpPr>
          <p:cNvPr id="94" name="Group 93">
            <a:extLst>
              <a:ext uri="{FF2B5EF4-FFF2-40B4-BE49-F238E27FC236}">
                <a16:creationId xmlns:a16="http://schemas.microsoft.com/office/drawing/2014/main" id="{B0C27300-B713-4487-91A0-394F8BF32A7F}"/>
              </a:ext>
            </a:extLst>
          </p:cNvPr>
          <p:cNvGrpSpPr/>
          <p:nvPr/>
        </p:nvGrpSpPr>
        <p:grpSpPr>
          <a:xfrm>
            <a:off x="536949" y="2450465"/>
            <a:ext cx="5196240" cy="2722022"/>
            <a:chOff x="2050923" y="1076860"/>
            <a:chExt cx="7331846" cy="4035469"/>
          </a:xfrm>
        </p:grpSpPr>
        <p:grpSp>
          <p:nvGrpSpPr>
            <p:cNvPr id="95" name="Group 94">
              <a:extLst>
                <a:ext uri="{FF2B5EF4-FFF2-40B4-BE49-F238E27FC236}">
                  <a16:creationId xmlns:a16="http://schemas.microsoft.com/office/drawing/2014/main" id="{E87E536A-3B5C-42FA-9054-37015A51AD00}"/>
                </a:ext>
              </a:extLst>
            </p:cNvPr>
            <p:cNvGrpSpPr/>
            <p:nvPr/>
          </p:nvGrpSpPr>
          <p:grpSpPr>
            <a:xfrm>
              <a:off x="2050923" y="1076860"/>
              <a:ext cx="3622110" cy="4035469"/>
              <a:chOff x="2050923" y="1076860"/>
              <a:chExt cx="3622110" cy="4035469"/>
            </a:xfrm>
          </p:grpSpPr>
          <p:sp>
            <p:nvSpPr>
              <p:cNvPr id="104" name="Rectangle 103">
                <a:extLst>
                  <a:ext uri="{FF2B5EF4-FFF2-40B4-BE49-F238E27FC236}">
                    <a16:creationId xmlns:a16="http://schemas.microsoft.com/office/drawing/2014/main" id="{D9EF5E49-5C66-4A8F-9FD9-776A521A39CC}"/>
                  </a:ext>
                </a:extLst>
              </p:cNvPr>
              <p:cNvSpPr/>
              <p:nvPr/>
            </p:nvSpPr>
            <p:spPr>
              <a:xfrm>
                <a:off x="2050923" y="1076860"/>
                <a:ext cx="3622109" cy="3966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5" name="Graphic 5" descr="Fire with solid fill">
                <a:extLst>
                  <a:ext uri="{FF2B5EF4-FFF2-40B4-BE49-F238E27FC236}">
                    <a16:creationId xmlns:a16="http://schemas.microsoft.com/office/drawing/2014/main" id="{A6E5AFFF-C63E-43B8-9004-A0DC937039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6570" y="4377031"/>
                <a:ext cx="669406" cy="669407"/>
              </a:xfrm>
              <a:prstGeom prst="rect">
                <a:avLst/>
              </a:prstGeom>
            </p:spPr>
          </p:pic>
          <p:cxnSp>
            <p:nvCxnSpPr>
              <p:cNvPr id="106" name="Straight Arrow Connector 105">
                <a:extLst>
                  <a:ext uri="{FF2B5EF4-FFF2-40B4-BE49-F238E27FC236}">
                    <a16:creationId xmlns:a16="http://schemas.microsoft.com/office/drawing/2014/main" id="{CCA8A5D3-308F-4819-B02F-246C74A26553}"/>
                  </a:ext>
                </a:extLst>
              </p:cNvPr>
              <p:cNvCxnSpPr/>
              <p:nvPr/>
            </p:nvCxnSpPr>
            <p:spPr>
              <a:xfrm>
                <a:off x="2050925" y="1711452"/>
                <a:ext cx="3622108" cy="20877"/>
              </a:xfrm>
              <a:prstGeom prst="straightConnector1">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7" name="Cloud 106">
                <a:extLst>
                  <a:ext uri="{FF2B5EF4-FFF2-40B4-BE49-F238E27FC236}">
                    <a16:creationId xmlns:a16="http://schemas.microsoft.com/office/drawing/2014/main" id="{B79B791D-4AC0-4B28-924F-CCB67B7A8825}"/>
                  </a:ext>
                </a:extLst>
              </p:cNvPr>
              <p:cNvSpPr/>
              <p:nvPr/>
            </p:nvSpPr>
            <p:spPr>
              <a:xfrm>
                <a:off x="2270549" y="1796632"/>
                <a:ext cx="1826711" cy="1316821"/>
              </a:xfrm>
              <a:custGeom>
                <a:avLst/>
                <a:gdLst>
                  <a:gd name="connsiteX0" fmla="*/ 164911 w 1826711"/>
                  <a:gd name="connsiteY0" fmla="*/ 438025 h 1316821"/>
                  <a:gd name="connsiteX1" fmla="*/ 237768 w 1826711"/>
                  <a:gd name="connsiteY1" fmla="*/ 210538 h 1316821"/>
                  <a:gd name="connsiteX2" fmla="*/ 592201 w 1826711"/>
                  <a:gd name="connsiteY2" fmla="*/ 158567 h 1316821"/>
                  <a:gd name="connsiteX3" fmla="*/ 949551 w 1826711"/>
                  <a:gd name="connsiteY3" fmla="*/ 104614 h 1316821"/>
                  <a:gd name="connsiteX4" fmla="*/ 1088795 w 1826711"/>
                  <a:gd name="connsiteY4" fmla="*/ 6096 h 1316821"/>
                  <a:gd name="connsiteX5" fmla="*/ 1261487 w 1826711"/>
                  <a:gd name="connsiteY5" fmla="*/ 75625 h 1316821"/>
                  <a:gd name="connsiteX6" fmla="*/ 1499552 w 1826711"/>
                  <a:gd name="connsiteY6" fmla="*/ 21032 h 1316821"/>
                  <a:gd name="connsiteX7" fmla="*/ 1620275 w 1826711"/>
                  <a:gd name="connsiteY7" fmla="*/ 169967 h 1316821"/>
                  <a:gd name="connsiteX8" fmla="*/ 1775207 w 1826711"/>
                  <a:gd name="connsiteY8" fmla="*/ 314512 h 1316821"/>
                  <a:gd name="connsiteX9" fmla="*/ 1768273 w 1826711"/>
                  <a:gd name="connsiteY9" fmla="*/ 471251 h 1316821"/>
                  <a:gd name="connsiteX10" fmla="*/ 1818930 w 1826711"/>
                  <a:gd name="connsiteY10" fmla="*/ 710900 h 1316821"/>
                  <a:gd name="connsiteX11" fmla="*/ 1581627 w 1826711"/>
                  <a:gd name="connsiteY11" fmla="*/ 920677 h 1316821"/>
                  <a:gd name="connsiteX12" fmla="*/ 1496676 w 1826711"/>
                  <a:gd name="connsiteY12" fmla="*/ 1100429 h 1316821"/>
                  <a:gd name="connsiteX13" fmla="*/ 1207447 w 1826711"/>
                  <a:gd name="connsiteY13" fmla="*/ 1122193 h 1316821"/>
                  <a:gd name="connsiteX14" fmla="*/ 1000758 w 1826711"/>
                  <a:gd name="connsiteY14" fmla="*/ 1313955 h 1316821"/>
                  <a:gd name="connsiteX15" fmla="*/ 696856 w 1826711"/>
                  <a:gd name="connsiteY15" fmla="*/ 1196904 h 1316821"/>
                  <a:gd name="connsiteX16" fmla="*/ 245422 w 1826711"/>
                  <a:gd name="connsiteY16" fmla="*/ 1081256 h 1316821"/>
                  <a:gd name="connsiteX17" fmla="*/ 46936 w 1826711"/>
                  <a:gd name="connsiteY17" fmla="*/ 952561 h 1316821"/>
                  <a:gd name="connsiteX18" fmla="*/ 89348 w 1826711"/>
                  <a:gd name="connsiteY18" fmla="*/ 778844 h 1316821"/>
                  <a:gd name="connsiteX19" fmla="*/ -212 w 1826711"/>
                  <a:gd name="connsiteY19" fmla="*/ 600616 h 1316821"/>
                  <a:gd name="connsiteX20" fmla="*/ 163346 w 1826711"/>
                  <a:gd name="connsiteY20" fmla="*/ 442201 h 1316821"/>
                  <a:gd name="connsiteX21" fmla="*/ 164911 w 1826711"/>
                  <a:gd name="connsiteY21" fmla="*/ 438025 h 1316821"/>
                  <a:gd name="connsiteX0" fmla="*/ 198443 w 1826711"/>
                  <a:gd name="connsiteY0" fmla="*/ 797926 h 1316821"/>
                  <a:gd name="connsiteX1" fmla="*/ 91335 w 1826711"/>
                  <a:gd name="connsiteY1" fmla="*/ 773632 h 1316821"/>
                  <a:gd name="connsiteX2" fmla="*/ 292950 w 1826711"/>
                  <a:gd name="connsiteY2" fmla="*/ 1063790 h 1316821"/>
                  <a:gd name="connsiteX3" fmla="*/ 246098 w 1826711"/>
                  <a:gd name="connsiteY3" fmla="*/ 1075403 h 1316821"/>
                  <a:gd name="connsiteX4" fmla="*/ 696771 w 1826711"/>
                  <a:gd name="connsiteY4" fmla="*/ 1191540 h 1316821"/>
                  <a:gd name="connsiteX5" fmla="*/ 668525 w 1826711"/>
                  <a:gd name="connsiteY5" fmla="*/ 1138501 h 1316821"/>
                  <a:gd name="connsiteX6" fmla="*/ 1218949 w 1826711"/>
                  <a:gd name="connsiteY6" fmla="*/ 1059278 h 1316821"/>
                  <a:gd name="connsiteX7" fmla="*/ 1207658 w 1826711"/>
                  <a:gd name="connsiteY7" fmla="*/ 1117468 h 1316821"/>
                  <a:gd name="connsiteX8" fmla="*/ 1443143 w 1826711"/>
                  <a:gd name="connsiteY8" fmla="*/ 699683 h 1316821"/>
                  <a:gd name="connsiteX9" fmla="*/ 1580612 w 1826711"/>
                  <a:gd name="connsiteY9" fmla="*/ 917202 h 1316821"/>
                  <a:gd name="connsiteX10" fmla="*/ 1767427 w 1826711"/>
                  <a:gd name="connsiteY10" fmla="*/ 468020 h 1316821"/>
                  <a:gd name="connsiteX11" fmla="*/ 1706198 w 1826711"/>
                  <a:gd name="connsiteY11" fmla="*/ 549589 h 1316821"/>
                  <a:gd name="connsiteX12" fmla="*/ 1620529 w 1826711"/>
                  <a:gd name="connsiteY12" fmla="*/ 165395 h 1316821"/>
                  <a:gd name="connsiteX13" fmla="*/ 1623743 w 1826711"/>
                  <a:gd name="connsiteY13" fmla="*/ 203924 h 1316821"/>
                  <a:gd name="connsiteX14" fmla="*/ 1229562 w 1826711"/>
                  <a:gd name="connsiteY14" fmla="*/ 120464 h 1316821"/>
                  <a:gd name="connsiteX15" fmla="*/ 1260938 w 1826711"/>
                  <a:gd name="connsiteY15" fmla="*/ 71327 h 1316821"/>
                  <a:gd name="connsiteX16" fmla="*/ 936231 w 1826711"/>
                  <a:gd name="connsiteY16" fmla="*/ 143874 h 1316821"/>
                  <a:gd name="connsiteX17" fmla="*/ 951411 w 1826711"/>
                  <a:gd name="connsiteY17" fmla="*/ 101504 h 1316821"/>
                  <a:gd name="connsiteX18" fmla="*/ 591989 w 1826711"/>
                  <a:gd name="connsiteY18" fmla="*/ 158262 h 1316821"/>
                  <a:gd name="connsiteX19" fmla="*/ 646960 w 1826711"/>
                  <a:gd name="connsiteY19" fmla="*/ 199352 h 1316821"/>
                  <a:gd name="connsiteX20" fmla="*/ 174510 w 1826711"/>
                  <a:gd name="connsiteY20" fmla="*/ 481279 h 1316821"/>
                  <a:gd name="connsiteX21" fmla="*/ 164911 w 1826711"/>
                  <a:gd name="connsiteY21" fmla="*/ 438025 h 131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6711" h="1316821" fill="none" extrusionOk="0">
                    <a:moveTo>
                      <a:pt x="164911" y="438025"/>
                    </a:moveTo>
                    <a:cubicBezTo>
                      <a:pt x="167215" y="351495"/>
                      <a:pt x="161868" y="288928"/>
                      <a:pt x="237768" y="210538"/>
                    </a:cubicBezTo>
                    <a:cubicBezTo>
                      <a:pt x="328858" y="117824"/>
                      <a:pt x="484988" y="111313"/>
                      <a:pt x="592201" y="158567"/>
                    </a:cubicBezTo>
                    <a:cubicBezTo>
                      <a:pt x="666282" y="22123"/>
                      <a:pt x="855154" y="-6948"/>
                      <a:pt x="949551" y="104614"/>
                    </a:cubicBezTo>
                    <a:cubicBezTo>
                      <a:pt x="978910" y="66900"/>
                      <a:pt x="1043488" y="10933"/>
                      <a:pt x="1088795" y="6096"/>
                    </a:cubicBezTo>
                    <a:cubicBezTo>
                      <a:pt x="1151676" y="-4942"/>
                      <a:pt x="1221981" y="21314"/>
                      <a:pt x="1261487" y="75625"/>
                    </a:cubicBezTo>
                    <a:cubicBezTo>
                      <a:pt x="1323487" y="-792"/>
                      <a:pt x="1427189" y="-35583"/>
                      <a:pt x="1499552" y="21032"/>
                    </a:cubicBezTo>
                    <a:cubicBezTo>
                      <a:pt x="1546296" y="37123"/>
                      <a:pt x="1600930" y="105729"/>
                      <a:pt x="1620275" y="169967"/>
                    </a:cubicBezTo>
                    <a:cubicBezTo>
                      <a:pt x="1696500" y="187367"/>
                      <a:pt x="1745539" y="237912"/>
                      <a:pt x="1775207" y="314512"/>
                    </a:cubicBezTo>
                    <a:cubicBezTo>
                      <a:pt x="1798782" y="366974"/>
                      <a:pt x="1786956" y="414990"/>
                      <a:pt x="1768273" y="471251"/>
                    </a:cubicBezTo>
                    <a:cubicBezTo>
                      <a:pt x="1810494" y="522591"/>
                      <a:pt x="1825351" y="615848"/>
                      <a:pt x="1818930" y="710900"/>
                    </a:cubicBezTo>
                    <a:cubicBezTo>
                      <a:pt x="1762830" y="807787"/>
                      <a:pt x="1706112" y="910048"/>
                      <a:pt x="1581627" y="920677"/>
                    </a:cubicBezTo>
                    <a:cubicBezTo>
                      <a:pt x="1592641" y="982266"/>
                      <a:pt x="1532889" y="1057952"/>
                      <a:pt x="1496676" y="1100429"/>
                    </a:cubicBezTo>
                    <a:cubicBezTo>
                      <a:pt x="1427335" y="1171126"/>
                      <a:pt x="1297934" y="1191738"/>
                      <a:pt x="1207447" y="1122193"/>
                    </a:cubicBezTo>
                    <a:cubicBezTo>
                      <a:pt x="1175989" y="1219861"/>
                      <a:pt x="1113666" y="1303467"/>
                      <a:pt x="1000758" y="1313955"/>
                    </a:cubicBezTo>
                    <a:cubicBezTo>
                      <a:pt x="869560" y="1363285"/>
                      <a:pt x="735199" y="1297835"/>
                      <a:pt x="696856" y="1196904"/>
                    </a:cubicBezTo>
                    <a:cubicBezTo>
                      <a:pt x="569294" y="1272209"/>
                      <a:pt x="332152" y="1254692"/>
                      <a:pt x="245422" y="1081256"/>
                    </a:cubicBezTo>
                    <a:cubicBezTo>
                      <a:pt x="152926" y="1077183"/>
                      <a:pt x="78093" y="1023415"/>
                      <a:pt x="46936" y="952561"/>
                    </a:cubicBezTo>
                    <a:cubicBezTo>
                      <a:pt x="17838" y="895996"/>
                      <a:pt x="43727" y="826880"/>
                      <a:pt x="89348" y="778844"/>
                    </a:cubicBezTo>
                    <a:cubicBezTo>
                      <a:pt x="23646" y="723900"/>
                      <a:pt x="-4906" y="686470"/>
                      <a:pt x="-212" y="600616"/>
                    </a:cubicBezTo>
                    <a:cubicBezTo>
                      <a:pt x="20971" y="536907"/>
                      <a:pt x="74888" y="427971"/>
                      <a:pt x="163346" y="442201"/>
                    </a:cubicBezTo>
                    <a:cubicBezTo>
                      <a:pt x="163807" y="440680"/>
                      <a:pt x="164663" y="439379"/>
                      <a:pt x="164911" y="438025"/>
                    </a:cubicBezTo>
                    <a:close/>
                  </a:path>
                  <a:path w="1826711" h="1316821" fill="none" extrusionOk="0">
                    <a:moveTo>
                      <a:pt x="198443" y="797926"/>
                    </a:moveTo>
                    <a:cubicBezTo>
                      <a:pt x="163098" y="800451"/>
                      <a:pt x="121854" y="796636"/>
                      <a:pt x="91335" y="773632"/>
                    </a:cubicBezTo>
                    <a:moveTo>
                      <a:pt x="292950" y="1063790"/>
                    </a:moveTo>
                    <a:cubicBezTo>
                      <a:pt x="275472" y="1067633"/>
                      <a:pt x="261433" y="1076097"/>
                      <a:pt x="246098" y="1075403"/>
                    </a:cubicBezTo>
                    <a:moveTo>
                      <a:pt x="696771" y="1191540"/>
                    </a:moveTo>
                    <a:cubicBezTo>
                      <a:pt x="686345" y="1169204"/>
                      <a:pt x="677228" y="1156598"/>
                      <a:pt x="668525" y="1138501"/>
                    </a:cubicBezTo>
                    <a:moveTo>
                      <a:pt x="1218949" y="1059278"/>
                    </a:moveTo>
                    <a:cubicBezTo>
                      <a:pt x="1220346" y="1083409"/>
                      <a:pt x="1213875" y="1094404"/>
                      <a:pt x="1207658" y="1117468"/>
                    </a:cubicBezTo>
                    <a:moveTo>
                      <a:pt x="1443143" y="699683"/>
                    </a:moveTo>
                    <a:cubicBezTo>
                      <a:pt x="1535411" y="754228"/>
                      <a:pt x="1577303" y="818571"/>
                      <a:pt x="1580612" y="917202"/>
                    </a:cubicBezTo>
                    <a:moveTo>
                      <a:pt x="1767427" y="468020"/>
                    </a:moveTo>
                    <a:cubicBezTo>
                      <a:pt x="1752711" y="499656"/>
                      <a:pt x="1731637" y="531958"/>
                      <a:pt x="1706198" y="549589"/>
                    </a:cubicBezTo>
                    <a:moveTo>
                      <a:pt x="1620529" y="165395"/>
                    </a:moveTo>
                    <a:cubicBezTo>
                      <a:pt x="1624990" y="177257"/>
                      <a:pt x="1621990" y="193107"/>
                      <a:pt x="1623743" y="203924"/>
                    </a:cubicBezTo>
                    <a:moveTo>
                      <a:pt x="1229562" y="120464"/>
                    </a:moveTo>
                    <a:cubicBezTo>
                      <a:pt x="1239942" y="105640"/>
                      <a:pt x="1243935" y="89527"/>
                      <a:pt x="1260938" y="71327"/>
                    </a:cubicBezTo>
                    <a:moveTo>
                      <a:pt x="936231" y="143874"/>
                    </a:moveTo>
                    <a:cubicBezTo>
                      <a:pt x="940239" y="128848"/>
                      <a:pt x="941668" y="112804"/>
                      <a:pt x="951411" y="101504"/>
                    </a:cubicBezTo>
                    <a:moveTo>
                      <a:pt x="591989" y="158262"/>
                    </a:moveTo>
                    <a:cubicBezTo>
                      <a:pt x="616516" y="166453"/>
                      <a:pt x="632873" y="178344"/>
                      <a:pt x="646960" y="199352"/>
                    </a:cubicBezTo>
                    <a:moveTo>
                      <a:pt x="174510" y="481279"/>
                    </a:moveTo>
                    <a:cubicBezTo>
                      <a:pt x="170482" y="468037"/>
                      <a:pt x="164816" y="450083"/>
                      <a:pt x="164911" y="438025"/>
                    </a:cubicBezTo>
                  </a:path>
                  <a:path w="1826711" h="1316821" stroke="0" extrusionOk="0">
                    <a:moveTo>
                      <a:pt x="164911" y="438025"/>
                    </a:moveTo>
                    <a:cubicBezTo>
                      <a:pt x="147863" y="358638"/>
                      <a:pt x="191396" y="284049"/>
                      <a:pt x="237768" y="210538"/>
                    </a:cubicBezTo>
                    <a:cubicBezTo>
                      <a:pt x="344206" y="95119"/>
                      <a:pt x="469090" y="88504"/>
                      <a:pt x="592201" y="158567"/>
                    </a:cubicBezTo>
                    <a:cubicBezTo>
                      <a:pt x="644287" y="54413"/>
                      <a:pt x="852679" y="-3365"/>
                      <a:pt x="949551" y="104614"/>
                    </a:cubicBezTo>
                    <a:cubicBezTo>
                      <a:pt x="988204" y="53027"/>
                      <a:pt x="1024348" y="15237"/>
                      <a:pt x="1088795" y="6096"/>
                    </a:cubicBezTo>
                    <a:cubicBezTo>
                      <a:pt x="1156991" y="-2941"/>
                      <a:pt x="1219676" y="25035"/>
                      <a:pt x="1261487" y="75625"/>
                    </a:cubicBezTo>
                    <a:cubicBezTo>
                      <a:pt x="1332721" y="28151"/>
                      <a:pt x="1409111" y="-37875"/>
                      <a:pt x="1499552" y="21032"/>
                    </a:cubicBezTo>
                    <a:cubicBezTo>
                      <a:pt x="1561427" y="46272"/>
                      <a:pt x="1626543" y="102683"/>
                      <a:pt x="1620275" y="169967"/>
                    </a:cubicBezTo>
                    <a:cubicBezTo>
                      <a:pt x="1688283" y="205156"/>
                      <a:pt x="1753044" y="245726"/>
                      <a:pt x="1775207" y="314512"/>
                    </a:cubicBezTo>
                    <a:cubicBezTo>
                      <a:pt x="1781967" y="371868"/>
                      <a:pt x="1793370" y="412372"/>
                      <a:pt x="1768273" y="471251"/>
                    </a:cubicBezTo>
                    <a:cubicBezTo>
                      <a:pt x="1838106" y="542194"/>
                      <a:pt x="1831953" y="631055"/>
                      <a:pt x="1818930" y="710900"/>
                    </a:cubicBezTo>
                    <a:cubicBezTo>
                      <a:pt x="1804517" y="838315"/>
                      <a:pt x="1718321" y="918623"/>
                      <a:pt x="1581627" y="920677"/>
                    </a:cubicBezTo>
                    <a:cubicBezTo>
                      <a:pt x="1588544" y="977103"/>
                      <a:pt x="1532331" y="1045531"/>
                      <a:pt x="1496676" y="1100429"/>
                    </a:cubicBezTo>
                    <a:cubicBezTo>
                      <a:pt x="1430750" y="1168950"/>
                      <a:pt x="1296916" y="1172697"/>
                      <a:pt x="1207447" y="1122193"/>
                    </a:cubicBezTo>
                    <a:cubicBezTo>
                      <a:pt x="1173066" y="1203147"/>
                      <a:pt x="1121337" y="1303982"/>
                      <a:pt x="1000758" y="1313955"/>
                    </a:cubicBezTo>
                    <a:cubicBezTo>
                      <a:pt x="895468" y="1347114"/>
                      <a:pt x="783563" y="1284891"/>
                      <a:pt x="696856" y="1196904"/>
                    </a:cubicBezTo>
                    <a:cubicBezTo>
                      <a:pt x="503958" y="1267485"/>
                      <a:pt x="323501" y="1185487"/>
                      <a:pt x="245422" y="1081256"/>
                    </a:cubicBezTo>
                    <a:cubicBezTo>
                      <a:pt x="159325" y="1105336"/>
                      <a:pt x="62996" y="1044043"/>
                      <a:pt x="46936" y="952561"/>
                    </a:cubicBezTo>
                    <a:cubicBezTo>
                      <a:pt x="37045" y="886775"/>
                      <a:pt x="47141" y="822801"/>
                      <a:pt x="89348" y="778844"/>
                    </a:cubicBezTo>
                    <a:cubicBezTo>
                      <a:pt x="17605" y="740079"/>
                      <a:pt x="9135" y="683104"/>
                      <a:pt x="-212" y="600616"/>
                    </a:cubicBezTo>
                    <a:cubicBezTo>
                      <a:pt x="-9088" y="516912"/>
                      <a:pt x="73366" y="472231"/>
                      <a:pt x="163346" y="442201"/>
                    </a:cubicBezTo>
                    <a:cubicBezTo>
                      <a:pt x="163451" y="440700"/>
                      <a:pt x="164384" y="439455"/>
                      <a:pt x="164911" y="438025"/>
                    </a:cubicBezTo>
                    <a:close/>
                  </a:path>
                  <a:path w="1826711" h="1316821" fill="none" stroke="0" extrusionOk="0">
                    <a:moveTo>
                      <a:pt x="198443" y="797926"/>
                    </a:moveTo>
                    <a:cubicBezTo>
                      <a:pt x="168880" y="802513"/>
                      <a:pt x="123426" y="793532"/>
                      <a:pt x="91335" y="773632"/>
                    </a:cubicBezTo>
                    <a:moveTo>
                      <a:pt x="292950" y="1063790"/>
                    </a:moveTo>
                    <a:cubicBezTo>
                      <a:pt x="278660" y="1072867"/>
                      <a:pt x="262518" y="1074016"/>
                      <a:pt x="246098" y="1075403"/>
                    </a:cubicBezTo>
                    <a:moveTo>
                      <a:pt x="696771" y="1191540"/>
                    </a:moveTo>
                    <a:cubicBezTo>
                      <a:pt x="685511" y="1175401"/>
                      <a:pt x="672750" y="1157102"/>
                      <a:pt x="668525" y="1138501"/>
                    </a:cubicBezTo>
                    <a:moveTo>
                      <a:pt x="1218949" y="1059278"/>
                    </a:moveTo>
                    <a:cubicBezTo>
                      <a:pt x="1218281" y="1080630"/>
                      <a:pt x="1217165" y="1099849"/>
                      <a:pt x="1207658" y="1117468"/>
                    </a:cubicBezTo>
                    <a:moveTo>
                      <a:pt x="1443143" y="699683"/>
                    </a:moveTo>
                    <a:cubicBezTo>
                      <a:pt x="1521602" y="725605"/>
                      <a:pt x="1571819" y="817285"/>
                      <a:pt x="1580612" y="917202"/>
                    </a:cubicBezTo>
                    <a:moveTo>
                      <a:pt x="1767427" y="468020"/>
                    </a:moveTo>
                    <a:cubicBezTo>
                      <a:pt x="1755526" y="497884"/>
                      <a:pt x="1731820" y="528901"/>
                      <a:pt x="1706198" y="549589"/>
                    </a:cubicBezTo>
                    <a:moveTo>
                      <a:pt x="1620529" y="165395"/>
                    </a:moveTo>
                    <a:cubicBezTo>
                      <a:pt x="1619768" y="179875"/>
                      <a:pt x="1626391" y="189586"/>
                      <a:pt x="1623743" y="203924"/>
                    </a:cubicBezTo>
                    <a:moveTo>
                      <a:pt x="1229562" y="120464"/>
                    </a:moveTo>
                    <a:cubicBezTo>
                      <a:pt x="1234518" y="101626"/>
                      <a:pt x="1246097" y="82586"/>
                      <a:pt x="1260938" y="71327"/>
                    </a:cubicBezTo>
                    <a:moveTo>
                      <a:pt x="936231" y="143874"/>
                    </a:moveTo>
                    <a:cubicBezTo>
                      <a:pt x="938961" y="128034"/>
                      <a:pt x="946214" y="117395"/>
                      <a:pt x="951411" y="101504"/>
                    </a:cubicBezTo>
                    <a:moveTo>
                      <a:pt x="591989" y="158262"/>
                    </a:moveTo>
                    <a:cubicBezTo>
                      <a:pt x="608064" y="171738"/>
                      <a:pt x="627655" y="179301"/>
                      <a:pt x="646960" y="199352"/>
                    </a:cubicBezTo>
                    <a:moveTo>
                      <a:pt x="174510" y="481279"/>
                    </a:moveTo>
                    <a:cubicBezTo>
                      <a:pt x="168173" y="469915"/>
                      <a:pt x="169679" y="450771"/>
                      <a:pt x="164911" y="438025"/>
                    </a:cubicBezTo>
                  </a:path>
                </a:pathLst>
              </a:custGeom>
              <a:solidFill>
                <a:schemeClr val="bg2">
                  <a:lumMod val="75000"/>
                </a:schemeClr>
              </a:solidFill>
              <a:ln w="12700">
                <a:solidFill>
                  <a:schemeClr val="bg1">
                    <a:lumMod val="50000"/>
                  </a:schemeClr>
                </a:solidFill>
                <a:extLst>
                  <a:ext uri="{C807C97D-BFC1-408E-A445-0C87EB9F89A2}">
                    <ask:lineSketchStyleProps xmlns:ask="http://schemas.microsoft.com/office/drawing/2018/sketchyshapes" sd="3989574929">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Cloud 107">
                <a:extLst>
                  <a:ext uri="{FF2B5EF4-FFF2-40B4-BE49-F238E27FC236}">
                    <a16:creationId xmlns:a16="http://schemas.microsoft.com/office/drawing/2014/main" id="{940D834B-A4DB-40B0-AEAF-B49D011555E7}"/>
                  </a:ext>
                </a:extLst>
              </p:cNvPr>
              <p:cNvSpPr/>
              <p:nvPr/>
            </p:nvSpPr>
            <p:spPr>
              <a:xfrm>
                <a:off x="3391138" y="2462972"/>
                <a:ext cx="1647417" cy="1256900"/>
              </a:xfrm>
              <a:custGeom>
                <a:avLst/>
                <a:gdLst>
                  <a:gd name="connsiteX0" fmla="*/ 148725 w 1647417"/>
                  <a:gd name="connsiteY0" fmla="*/ 418093 h 1256900"/>
                  <a:gd name="connsiteX1" fmla="*/ 214431 w 1647417"/>
                  <a:gd name="connsiteY1" fmla="*/ 200958 h 1256900"/>
                  <a:gd name="connsiteX2" fmla="*/ 534075 w 1647417"/>
                  <a:gd name="connsiteY2" fmla="*/ 151351 h 1256900"/>
                  <a:gd name="connsiteX3" fmla="*/ 856351 w 1647417"/>
                  <a:gd name="connsiteY3" fmla="*/ 99853 h 1256900"/>
                  <a:gd name="connsiteX4" fmla="*/ 981929 w 1647417"/>
                  <a:gd name="connsiteY4" fmla="*/ 5818 h 1256900"/>
                  <a:gd name="connsiteX5" fmla="*/ 1137671 w 1647417"/>
                  <a:gd name="connsiteY5" fmla="*/ 72184 h 1256900"/>
                  <a:gd name="connsiteX6" fmla="*/ 1352369 w 1647417"/>
                  <a:gd name="connsiteY6" fmla="*/ 20075 h 1256900"/>
                  <a:gd name="connsiteX7" fmla="*/ 1461243 w 1647417"/>
                  <a:gd name="connsiteY7" fmla="*/ 162233 h 1256900"/>
                  <a:gd name="connsiteX8" fmla="*/ 1600968 w 1647417"/>
                  <a:gd name="connsiteY8" fmla="*/ 300201 h 1256900"/>
                  <a:gd name="connsiteX9" fmla="*/ 1594714 w 1647417"/>
                  <a:gd name="connsiteY9" fmla="*/ 449807 h 1256900"/>
                  <a:gd name="connsiteX10" fmla="*/ 1640400 w 1647417"/>
                  <a:gd name="connsiteY10" fmla="*/ 678551 h 1256900"/>
                  <a:gd name="connsiteX11" fmla="*/ 1426388 w 1647417"/>
                  <a:gd name="connsiteY11" fmla="*/ 878782 h 1256900"/>
                  <a:gd name="connsiteX12" fmla="*/ 1349776 w 1647417"/>
                  <a:gd name="connsiteY12" fmla="*/ 1050355 h 1256900"/>
                  <a:gd name="connsiteX13" fmla="*/ 1088935 w 1647417"/>
                  <a:gd name="connsiteY13" fmla="*/ 1071129 h 1256900"/>
                  <a:gd name="connsiteX14" fmla="*/ 902532 w 1647417"/>
                  <a:gd name="connsiteY14" fmla="*/ 1254165 h 1256900"/>
                  <a:gd name="connsiteX15" fmla="*/ 628459 w 1647417"/>
                  <a:gd name="connsiteY15" fmla="*/ 1142440 h 1256900"/>
                  <a:gd name="connsiteX16" fmla="*/ 221333 w 1647417"/>
                  <a:gd name="connsiteY16" fmla="*/ 1032054 h 1256900"/>
                  <a:gd name="connsiteX17" fmla="*/ 42329 w 1647417"/>
                  <a:gd name="connsiteY17" fmla="*/ 909215 h 1256900"/>
                  <a:gd name="connsiteX18" fmla="*/ 80578 w 1647417"/>
                  <a:gd name="connsiteY18" fmla="*/ 743403 h 1256900"/>
                  <a:gd name="connsiteX19" fmla="*/ -191 w 1647417"/>
                  <a:gd name="connsiteY19" fmla="*/ 573286 h 1256900"/>
                  <a:gd name="connsiteX20" fmla="*/ 147314 w 1647417"/>
                  <a:gd name="connsiteY20" fmla="*/ 422079 h 1256900"/>
                  <a:gd name="connsiteX21" fmla="*/ 148725 w 1647417"/>
                  <a:gd name="connsiteY21" fmla="*/ 418093 h 1256900"/>
                  <a:gd name="connsiteX0" fmla="*/ 178965 w 1647417"/>
                  <a:gd name="connsiteY0" fmla="*/ 761617 h 1256900"/>
                  <a:gd name="connsiteX1" fmla="*/ 82370 w 1647417"/>
                  <a:gd name="connsiteY1" fmla="*/ 738428 h 1256900"/>
                  <a:gd name="connsiteX2" fmla="*/ 264196 w 1647417"/>
                  <a:gd name="connsiteY2" fmla="*/ 1015383 h 1256900"/>
                  <a:gd name="connsiteX3" fmla="*/ 221943 w 1647417"/>
                  <a:gd name="connsiteY3" fmla="*/ 1026468 h 1256900"/>
                  <a:gd name="connsiteX4" fmla="*/ 628382 w 1647417"/>
                  <a:gd name="connsiteY4" fmla="*/ 1137319 h 1256900"/>
                  <a:gd name="connsiteX5" fmla="*/ 602908 w 1647417"/>
                  <a:gd name="connsiteY5" fmla="*/ 1086694 h 1256900"/>
                  <a:gd name="connsiteX6" fmla="*/ 1099307 w 1647417"/>
                  <a:gd name="connsiteY6" fmla="*/ 1011077 h 1256900"/>
                  <a:gd name="connsiteX7" fmla="*/ 1089125 w 1647417"/>
                  <a:gd name="connsiteY7" fmla="*/ 1066619 h 1256900"/>
                  <a:gd name="connsiteX8" fmla="*/ 1301497 w 1647417"/>
                  <a:gd name="connsiteY8" fmla="*/ 667844 h 1256900"/>
                  <a:gd name="connsiteX9" fmla="*/ 1425473 w 1647417"/>
                  <a:gd name="connsiteY9" fmla="*/ 875465 h 1256900"/>
                  <a:gd name="connsiteX10" fmla="*/ 1593952 w 1647417"/>
                  <a:gd name="connsiteY10" fmla="*/ 446723 h 1256900"/>
                  <a:gd name="connsiteX11" fmla="*/ 1538733 w 1647417"/>
                  <a:gd name="connsiteY11" fmla="*/ 524581 h 1256900"/>
                  <a:gd name="connsiteX12" fmla="*/ 1461472 w 1647417"/>
                  <a:gd name="connsiteY12" fmla="*/ 157868 h 1256900"/>
                  <a:gd name="connsiteX13" fmla="*/ 1464370 w 1647417"/>
                  <a:gd name="connsiteY13" fmla="*/ 194644 h 1256900"/>
                  <a:gd name="connsiteX14" fmla="*/ 1108879 w 1647417"/>
                  <a:gd name="connsiteY14" fmla="*/ 114983 h 1256900"/>
                  <a:gd name="connsiteX15" fmla="*/ 1137175 w 1647417"/>
                  <a:gd name="connsiteY15" fmla="*/ 68082 h 1256900"/>
                  <a:gd name="connsiteX16" fmla="*/ 844339 w 1647417"/>
                  <a:gd name="connsiteY16" fmla="*/ 137327 h 1256900"/>
                  <a:gd name="connsiteX17" fmla="*/ 858029 w 1647417"/>
                  <a:gd name="connsiteY17" fmla="*/ 96886 h 1256900"/>
                  <a:gd name="connsiteX18" fmla="*/ 533885 w 1647417"/>
                  <a:gd name="connsiteY18" fmla="*/ 151060 h 1256900"/>
                  <a:gd name="connsiteX19" fmla="*/ 583460 w 1647417"/>
                  <a:gd name="connsiteY19" fmla="*/ 190280 h 1256900"/>
                  <a:gd name="connsiteX20" fmla="*/ 157381 w 1647417"/>
                  <a:gd name="connsiteY20" fmla="*/ 459379 h 1256900"/>
                  <a:gd name="connsiteX21" fmla="*/ 148725 w 1647417"/>
                  <a:gd name="connsiteY21" fmla="*/ 418093 h 12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7417" h="1256900" fill="none" extrusionOk="0">
                    <a:moveTo>
                      <a:pt x="148725" y="418093"/>
                    </a:moveTo>
                    <a:cubicBezTo>
                      <a:pt x="153115" y="335058"/>
                      <a:pt x="159150" y="262657"/>
                      <a:pt x="214431" y="200958"/>
                    </a:cubicBezTo>
                    <a:cubicBezTo>
                      <a:pt x="296782" y="121524"/>
                      <a:pt x="433045" y="95565"/>
                      <a:pt x="534075" y="151351"/>
                    </a:cubicBezTo>
                    <a:cubicBezTo>
                      <a:pt x="607185" y="10876"/>
                      <a:pt x="773793" y="-7728"/>
                      <a:pt x="856351" y="99853"/>
                    </a:cubicBezTo>
                    <a:cubicBezTo>
                      <a:pt x="881008" y="50435"/>
                      <a:pt x="939741" y="10936"/>
                      <a:pt x="981929" y="5818"/>
                    </a:cubicBezTo>
                    <a:cubicBezTo>
                      <a:pt x="1030208" y="-9366"/>
                      <a:pt x="1101920" y="20721"/>
                      <a:pt x="1137671" y="72184"/>
                    </a:cubicBezTo>
                    <a:cubicBezTo>
                      <a:pt x="1192153" y="3305"/>
                      <a:pt x="1283503" y="-25493"/>
                      <a:pt x="1352369" y="20075"/>
                    </a:cubicBezTo>
                    <a:cubicBezTo>
                      <a:pt x="1395951" y="36912"/>
                      <a:pt x="1438746" y="102281"/>
                      <a:pt x="1461243" y="162233"/>
                    </a:cubicBezTo>
                    <a:cubicBezTo>
                      <a:pt x="1537204" y="173996"/>
                      <a:pt x="1566459" y="219781"/>
                      <a:pt x="1600968" y="300201"/>
                    </a:cubicBezTo>
                    <a:cubicBezTo>
                      <a:pt x="1620707" y="349945"/>
                      <a:pt x="1610328" y="393743"/>
                      <a:pt x="1594714" y="449807"/>
                    </a:cubicBezTo>
                    <a:cubicBezTo>
                      <a:pt x="1639903" y="510429"/>
                      <a:pt x="1641361" y="584626"/>
                      <a:pt x="1640400" y="678551"/>
                    </a:cubicBezTo>
                    <a:cubicBezTo>
                      <a:pt x="1610647" y="782132"/>
                      <a:pt x="1538265" y="868115"/>
                      <a:pt x="1426388" y="878782"/>
                    </a:cubicBezTo>
                    <a:cubicBezTo>
                      <a:pt x="1427568" y="943651"/>
                      <a:pt x="1386298" y="1009079"/>
                      <a:pt x="1349776" y="1050355"/>
                    </a:cubicBezTo>
                    <a:cubicBezTo>
                      <a:pt x="1283080" y="1116966"/>
                      <a:pt x="1170092" y="1153123"/>
                      <a:pt x="1088935" y="1071129"/>
                    </a:cubicBezTo>
                    <a:cubicBezTo>
                      <a:pt x="1057528" y="1167420"/>
                      <a:pt x="997849" y="1237669"/>
                      <a:pt x="902532" y="1254165"/>
                    </a:cubicBezTo>
                    <a:cubicBezTo>
                      <a:pt x="782761" y="1302215"/>
                      <a:pt x="671098" y="1237700"/>
                      <a:pt x="628459" y="1142440"/>
                    </a:cubicBezTo>
                    <a:cubicBezTo>
                      <a:pt x="506782" y="1219206"/>
                      <a:pt x="295520" y="1212898"/>
                      <a:pt x="221333" y="1032054"/>
                    </a:cubicBezTo>
                    <a:cubicBezTo>
                      <a:pt x="138357" y="1030962"/>
                      <a:pt x="72428" y="973000"/>
                      <a:pt x="42329" y="909215"/>
                    </a:cubicBezTo>
                    <a:cubicBezTo>
                      <a:pt x="12817" y="856368"/>
                      <a:pt x="32114" y="799338"/>
                      <a:pt x="80578" y="743403"/>
                    </a:cubicBezTo>
                    <a:cubicBezTo>
                      <a:pt x="22569" y="701010"/>
                      <a:pt x="-6349" y="647859"/>
                      <a:pt x="-191" y="573286"/>
                    </a:cubicBezTo>
                    <a:cubicBezTo>
                      <a:pt x="16845" y="507550"/>
                      <a:pt x="69573" y="424595"/>
                      <a:pt x="147314" y="422079"/>
                    </a:cubicBezTo>
                    <a:cubicBezTo>
                      <a:pt x="147757" y="420707"/>
                      <a:pt x="148612" y="419367"/>
                      <a:pt x="148725" y="418093"/>
                    </a:cubicBezTo>
                    <a:close/>
                  </a:path>
                  <a:path w="1647417" h="1256900" fill="none" extrusionOk="0">
                    <a:moveTo>
                      <a:pt x="178965" y="761617"/>
                    </a:moveTo>
                    <a:cubicBezTo>
                      <a:pt x="146848" y="764086"/>
                      <a:pt x="110975" y="757605"/>
                      <a:pt x="82370" y="738428"/>
                    </a:cubicBezTo>
                    <a:moveTo>
                      <a:pt x="264196" y="1015383"/>
                    </a:moveTo>
                    <a:cubicBezTo>
                      <a:pt x="248654" y="1019341"/>
                      <a:pt x="236002" y="1026208"/>
                      <a:pt x="221943" y="1026468"/>
                    </a:cubicBezTo>
                    <a:moveTo>
                      <a:pt x="628382" y="1137319"/>
                    </a:moveTo>
                    <a:cubicBezTo>
                      <a:pt x="618640" y="1118535"/>
                      <a:pt x="611539" y="1103658"/>
                      <a:pt x="602908" y="1086694"/>
                    </a:cubicBezTo>
                    <a:moveTo>
                      <a:pt x="1099307" y="1011077"/>
                    </a:moveTo>
                    <a:cubicBezTo>
                      <a:pt x="1098066" y="1030257"/>
                      <a:pt x="1094621" y="1046014"/>
                      <a:pt x="1089125" y="1066619"/>
                    </a:cubicBezTo>
                    <a:moveTo>
                      <a:pt x="1301497" y="667844"/>
                    </a:moveTo>
                    <a:cubicBezTo>
                      <a:pt x="1386882" y="723227"/>
                      <a:pt x="1416610" y="772682"/>
                      <a:pt x="1425473" y="875465"/>
                    </a:cubicBezTo>
                    <a:moveTo>
                      <a:pt x="1593952" y="446723"/>
                    </a:moveTo>
                    <a:cubicBezTo>
                      <a:pt x="1577845" y="477431"/>
                      <a:pt x="1561171" y="509567"/>
                      <a:pt x="1538733" y="524581"/>
                    </a:cubicBezTo>
                    <a:moveTo>
                      <a:pt x="1461472" y="157868"/>
                    </a:moveTo>
                    <a:cubicBezTo>
                      <a:pt x="1465284" y="169319"/>
                      <a:pt x="1463989" y="182922"/>
                      <a:pt x="1464370" y="194644"/>
                    </a:cubicBezTo>
                    <a:moveTo>
                      <a:pt x="1108879" y="114983"/>
                    </a:moveTo>
                    <a:cubicBezTo>
                      <a:pt x="1119510" y="102244"/>
                      <a:pt x="1122549" y="84698"/>
                      <a:pt x="1137175" y="68082"/>
                    </a:cubicBezTo>
                    <a:moveTo>
                      <a:pt x="844339" y="137327"/>
                    </a:moveTo>
                    <a:cubicBezTo>
                      <a:pt x="849632" y="122258"/>
                      <a:pt x="851167" y="109189"/>
                      <a:pt x="858029" y="96886"/>
                    </a:cubicBezTo>
                    <a:moveTo>
                      <a:pt x="533885" y="151060"/>
                    </a:moveTo>
                    <a:cubicBezTo>
                      <a:pt x="556997" y="158339"/>
                      <a:pt x="570095" y="171880"/>
                      <a:pt x="583460" y="190280"/>
                    </a:cubicBezTo>
                    <a:moveTo>
                      <a:pt x="157381" y="459379"/>
                    </a:moveTo>
                    <a:cubicBezTo>
                      <a:pt x="153580" y="446227"/>
                      <a:pt x="149015" y="430200"/>
                      <a:pt x="148725" y="418093"/>
                    </a:cubicBezTo>
                  </a:path>
                  <a:path w="1647417" h="1256900" stroke="0" extrusionOk="0">
                    <a:moveTo>
                      <a:pt x="148725" y="418093"/>
                    </a:moveTo>
                    <a:cubicBezTo>
                      <a:pt x="123182" y="348166"/>
                      <a:pt x="174028" y="272019"/>
                      <a:pt x="214431" y="200958"/>
                    </a:cubicBezTo>
                    <a:cubicBezTo>
                      <a:pt x="300523" y="103594"/>
                      <a:pt x="419846" y="83121"/>
                      <a:pt x="534075" y="151351"/>
                    </a:cubicBezTo>
                    <a:cubicBezTo>
                      <a:pt x="581989" y="49188"/>
                      <a:pt x="768223" y="-2709"/>
                      <a:pt x="856351" y="99853"/>
                    </a:cubicBezTo>
                    <a:cubicBezTo>
                      <a:pt x="893871" y="50921"/>
                      <a:pt x="919660" y="15251"/>
                      <a:pt x="981929" y="5818"/>
                    </a:cubicBezTo>
                    <a:cubicBezTo>
                      <a:pt x="1053603" y="-1982"/>
                      <a:pt x="1096353" y="28150"/>
                      <a:pt x="1137671" y="72184"/>
                    </a:cubicBezTo>
                    <a:cubicBezTo>
                      <a:pt x="1195874" y="16372"/>
                      <a:pt x="1276817" y="-15718"/>
                      <a:pt x="1352369" y="20075"/>
                    </a:cubicBezTo>
                    <a:cubicBezTo>
                      <a:pt x="1407968" y="44022"/>
                      <a:pt x="1466597" y="98077"/>
                      <a:pt x="1461243" y="162233"/>
                    </a:cubicBezTo>
                    <a:cubicBezTo>
                      <a:pt x="1525316" y="186542"/>
                      <a:pt x="1587782" y="243110"/>
                      <a:pt x="1600968" y="300201"/>
                    </a:cubicBezTo>
                    <a:cubicBezTo>
                      <a:pt x="1614517" y="350334"/>
                      <a:pt x="1614941" y="400611"/>
                      <a:pt x="1594714" y="449807"/>
                    </a:cubicBezTo>
                    <a:cubicBezTo>
                      <a:pt x="1645773" y="515317"/>
                      <a:pt x="1643069" y="605917"/>
                      <a:pt x="1640400" y="678551"/>
                    </a:cubicBezTo>
                    <a:cubicBezTo>
                      <a:pt x="1621088" y="791711"/>
                      <a:pt x="1551514" y="877291"/>
                      <a:pt x="1426388" y="878782"/>
                    </a:cubicBezTo>
                    <a:cubicBezTo>
                      <a:pt x="1429793" y="938118"/>
                      <a:pt x="1390666" y="1003284"/>
                      <a:pt x="1349776" y="1050355"/>
                    </a:cubicBezTo>
                    <a:cubicBezTo>
                      <a:pt x="1305345" y="1115726"/>
                      <a:pt x="1164950" y="1102615"/>
                      <a:pt x="1088935" y="1071129"/>
                    </a:cubicBezTo>
                    <a:cubicBezTo>
                      <a:pt x="1055307" y="1141531"/>
                      <a:pt x="1001428" y="1237991"/>
                      <a:pt x="902532" y="1254165"/>
                    </a:cubicBezTo>
                    <a:cubicBezTo>
                      <a:pt x="822733" y="1293508"/>
                      <a:pt x="701637" y="1229355"/>
                      <a:pt x="628459" y="1142440"/>
                    </a:cubicBezTo>
                    <a:cubicBezTo>
                      <a:pt x="450550" y="1208552"/>
                      <a:pt x="297884" y="1159002"/>
                      <a:pt x="221333" y="1032054"/>
                    </a:cubicBezTo>
                    <a:cubicBezTo>
                      <a:pt x="143453" y="1053333"/>
                      <a:pt x="53035" y="999047"/>
                      <a:pt x="42329" y="909215"/>
                    </a:cubicBezTo>
                    <a:cubicBezTo>
                      <a:pt x="36787" y="844797"/>
                      <a:pt x="46549" y="781040"/>
                      <a:pt x="80578" y="743403"/>
                    </a:cubicBezTo>
                    <a:cubicBezTo>
                      <a:pt x="4145" y="703404"/>
                      <a:pt x="-1755" y="645524"/>
                      <a:pt x="-191" y="573286"/>
                    </a:cubicBezTo>
                    <a:cubicBezTo>
                      <a:pt x="-8105" y="493375"/>
                      <a:pt x="65764" y="451464"/>
                      <a:pt x="147314" y="422079"/>
                    </a:cubicBezTo>
                    <a:cubicBezTo>
                      <a:pt x="147393" y="420648"/>
                      <a:pt x="148209" y="419516"/>
                      <a:pt x="148725" y="418093"/>
                    </a:cubicBezTo>
                    <a:close/>
                  </a:path>
                  <a:path w="1647417" h="1256900" fill="none" stroke="0" extrusionOk="0">
                    <a:moveTo>
                      <a:pt x="178965" y="761617"/>
                    </a:moveTo>
                    <a:cubicBezTo>
                      <a:pt x="146620" y="764653"/>
                      <a:pt x="110925" y="759181"/>
                      <a:pt x="82370" y="738428"/>
                    </a:cubicBezTo>
                    <a:moveTo>
                      <a:pt x="264196" y="1015383"/>
                    </a:moveTo>
                    <a:cubicBezTo>
                      <a:pt x="251325" y="1023947"/>
                      <a:pt x="238622" y="1027470"/>
                      <a:pt x="221943" y="1026468"/>
                    </a:cubicBezTo>
                    <a:moveTo>
                      <a:pt x="628382" y="1137319"/>
                    </a:moveTo>
                    <a:cubicBezTo>
                      <a:pt x="618488" y="1126224"/>
                      <a:pt x="606726" y="1104451"/>
                      <a:pt x="602908" y="1086694"/>
                    </a:cubicBezTo>
                    <a:moveTo>
                      <a:pt x="1099307" y="1011077"/>
                    </a:moveTo>
                    <a:cubicBezTo>
                      <a:pt x="1100285" y="1033992"/>
                      <a:pt x="1096570" y="1049318"/>
                      <a:pt x="1089125" y="1066619"/>
                    </a:cubicBezTo>
                    <a:moveTo>
                      <a:pt x="1301497" y="667844"/>
                    </a:moveTo>
                    <a:cubicBezTo>
                      <a:pt x="1371823" y="692355"/>
                      <a:pt x="1420305" y="782656"/>
                      <a:pt x="1425473" y="875465"/>
                    </a:cubicBezTo>
                    <a:moveTo>
                      <a:pt x="1593952" y="446723"/>
                    </a:moveTo>
                    <a:cubicBezTo>
                      <a:pt x="1583468" y="475097"/>
                      <a:pt x="1561203" y="505780"/>
                      <a:pt x="1538733" y="524581"/>
                    </a:cubicBezTo>
                    <a:moveTo>
                      <a:pt x="1461472" y="157868"/>
                    </a:moveTo>
                    <a:cubicBezTo>
                      <a:pt x="1462826" y="170427"/>
                      <a:pt x="1466747" y="181039"/>
                      <a:pt x="1464370" y="194644"/>
                    </a:cubicBezTo>
                    <a:moveTo>
                      <a:pt x="1108879" y="114983"/>
                    </a:moveTo>
                    <a:cubicBezTo>
                      <a:pt x="1115384" y="97773"/>
                      <a:pt x="1125172" y="81487"/>
                      <a:pt x="1137175" y="68082"/>
                    </a:cubicBezTo>
                    <a:moveTo>
                      <a:pt x="844339" y="137327"/>
                    </a:moveTo>
                    <a:cubicBezTo>
                      <a:pt x="846581" y="121789"/>
                      <a:pt x="853508" y="112177"/>
                      <a:pt x="858029" y="96886"/>
                    </a:cubicBezTo>
                    <a:moveTo>
                      <a:pt x="533885" y="151060"/>
                    </a:moveTo>
                    <a:cubicBezTo>
                      <a:pt x="547978" y="164026"/>
                      <a:pt x="566266" y="171699"/>
                      <a:pt x="583460" y="190280"/>
                    </a:cubicBezTo>
                    <a:moveTo>
                      <a:pt x="157381" y="459379"/>
                    </a:moveTo>
                    <a:cubicBezTo>
                      <a:pt x="151412" y="448742"/>
                      <a:pt x="151192" y="431643"/>
                      <a:pt x="148725" y="418093"/>
                    </a:cubicBezTo>
                  </a:path>
                </a:pathLst>
              </a:custGeom>
              <a:solidFill>
                <a:schemeClr val="bg2">
                  <a:lumMod val="75000"/>
                </a:schemeClr>
              </a:solidFill>
              <a:ln w="12700">
                <a:solidFill>
                  <a:schemeClr val="bg1">
                    <a:lumMod val="50000"/>
                  </a:schemeClr>
                </a:solidFill>
                <a:extLst>
                  <a:ext uri="{C807C97D-BFC1-408E-A445-0C87EB9F89A2}">
                    <ask:lineSketchStyleProps xmlns:ask="http://schemas.microsoft.com/office/drawing/2018/sketchyshapes" sd="3989574929">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Cloud 108">
                <a:extLst>
                  <a:ext uri="{FF2B5EF4-FFF2-40B4-BE49-F238E27FC236}">
                    <a16:creationId xmlns:a16="http://schemas.microsoft.com/office/drawing/2014/main" id="{CC720C3C-2514-4160-A583-8CB4B2C00534}"/>
                  </a:ext>
                </a:extLst>
              </p:cNvPr>
              <p:cNvSpPr/>
              <p:nvPr/>
            </p:nvSpPr>
            <p:spPr>
              <a:xfrm>
                <a:off x="4276402" y="3262429"/>
                <a:ext cx="1008681" cy="1088812"/>
              </a:xfrm>
              <a:custGeom>
                <a:avLst/>
                <a:gdLst>
                  <a:gd name="connsiteX0" fmla="*/ 91061 w 1008681"/>
                  <a:gd name="connsiteY0" fmla="*/ 362181 h 1088812"/>
                  <a:gd name="connsiteX1" fmla="*/ 131291 w 1008681"/>
                  <a:gd name="connsiteY1" fmla="*/ 174083 h 1088812"/>
                  <a:gd name="connsiteX2" fmla="*/ 327004 w 1008681"/>
                  <a:gd name="connsiteY2" fmla="*/ 131111 h 1088812"/>
                  <a:gd name="connsiteX3" fmla="*/ 524327 w 1008681"/>
                  <a:gd name="connsiteY3" fmla="*/ 86500 h 1088812"/>
                  <a:gd name="connsiteX4" fmla="*/ 601215 w 1008681"/>
                  <a:gd name="connsiteY4" fmla="*/ 5040 h 1088812"/>
                  <a:gd name="connsiteX5" fmla="*/ 696573 w 1008681"/>
                  <a:gd name="connsiteY5" fmla="*/ 62531 h 1088812"/>
                  <a:gd name="connsiteX6" fmla="*/ 828029 w 1008681"/>
                  <a:gd name="connsiteY6" fmla="*/ 17390 h 1088812"/>
                  <a:gd name="connsiteX7" fmla="*/ 894690 w 1008681"/>
                  <a:gd name="connsiteY7" fmla="*/ 140537 h 1088812"/>
                  <a:gd name="connsiteX8" fmla="*/ 980241 w 1008681"/>
                  <a:gd name="connsiteY8" fmla="*/ 260054 h 1088812"/>
                  <a:gd name="connsiteX9" fmla="*/ 976412 w 1008681"/>
                  <a:gd name="connsiteY9" fmla="*/ 389653 h 1088812"/>
                  <a:gd name="connsiteX10" fmla="*/ 1004384 w 1008681"/>
                  <a:gd name="connsiteY10" fmla="*/ 587807 h 1088812"/>
                  <a:gd name="connsiteX11" fmla="*/ 873349 w 1008681"/>
                  <a:gd name="connsiteY11" fmla="*/ 761261 h 1088812"/>
                  <a:gd name="connsiteX12" fmla="*/ 826441 w 1008681"/>
                  <a:gd name="connsiteY12" fmla="*/ 909888 h 1088812"/>
                  <a:gd name="connsiteX13" fmla="*/ 666733 w 1008681"/>
                  <a:gd name="connsiteY13" fmla="*/ 927884 h 1088812"/>
                  <a:gd name="connsiteX14" fmla="*/ 552603 w 1008681"/>
                  <a:gd name="connsiteY14" fmla="*/ 1086442 h 1088812"/>
                  <a:gd name="connsiteX15" fmla="*/ 384793 w 1008681"/>
                  <a:gd name="connsiteY15" fmla="*/ 989659 h 1088812"/>
                  <a:gd name="connsiteX16" fmla="*/ 135518 w 1008681"/>
                  <a:gd name="connsiteY16" fmla="*/ 894035 h 1088812"/>
                  <a:gd name="connsiteX17" fmla="*/ 25917 w 1008681"/>
                  <a:gd name="connsiteY17" fmla="*/ 787624 h 1088812"/>
                  <a:gd name="connsiteX18" fmla="*/ 49336 w 1008681"/>
                  <a:gd name="connsiteY18" fmla="*/ 643986 h 1088812"/>
                  <a:gd name="connsiteX19" fmla="*/ -117 w 1008681"/>
                  <a:gd name="connsiteY19" fmla="*/ 496619 h 1088812"/>
                  <a:gd name="connsiteX20" fmla="*/ 90197 w 1008681"/>
                  <a:gd name="connsiteY20" fmla="*/ 365634 h 1088812"/>
                  <a:gd name="connsiteX21" fmla="*/ 91061 w 1008681"/>
                  <a:gd name="connsiteY21" fmla="*/ 362181 h 1088812"/>
                  <a:gd name="connsiteX0" fmla="*/ 109577 w 1008681"/>
                  <a:gd name="connsiteY0" fmla="*/ 659764 h 1088812"/>
                  <a:gd name="connsiteX1" fmla="*/ 50434 w 1008681"/>
                  <a:gd name="connsiteY1" fmla="*/ 639677 h 1088812"/>
                  <a:gd name="connsiteX2" fmla="*/ 161762 w 1008681"/>
                  <a:gd name="connsiteY2" fmla="*/ 879593 h 1088812"/>
                  <a:gd name="connsiteX3" fmla="*/ 135891 w 1008681"/>
                  <a:gd name="connsiteY3" fmla="*/ 889196 h 1088812"/>
                  <a:gd name="connsiteX4" fmla="*/ 384746 w 1008681"/>
                  <a:gd name="connsiteY4" fmla="*/ 985223 h 1088812"/>
                  <a:gd name="connsiteX5" fmla="*/ 369149 w 1008681"/>
                  <a:gd name="connsiteY5" fmla="*/ 941368 h 1088812"/>
                  <a:gd name="connsiteX6" fmla="*/ 673084 w 1008681"/>
                  <a:gd name="connsiteY6" fmla="*/ 875863 h 1088812"/>
                  <a:gd name="connsiteX7" fmla="*/ 666850 w 1008681"/>
                  <a:gd name="connsiteY7" fmla="*/ 923977 h 1088812"/>
                  <a:gd name="connsiteX8" fmla="*/ 796881 w 1008681"/>
                  <a:gd name="connsiteY8" fmla="*/ 578532 h 1088812"/>
                  <a:gd name="connsiteX9" fmla="*/ 872789 w 1008681"/>
                  <a:gd name="connsiteY9" fmla="*/ 758387 h 1088812"/>
                  <a:gd name="connsiteX10" fmla="*/ 975945 w 1008681"/>
                  <a:gd name="connsiteY10" fmla="*/ 386981 h 1088812"/>
                  <a:gd name="connsiteX11" fmla="*/ 942136 w 1008681"/>
                  <a:gd name="connsiteY11" fmla="*/ 454427 h 1088812"/>
                  <a:gd name="connsiteX12" fmla="*/ 894830 w 1008681"/>
                  <a:gd name="connsiteY12" fmla="*/ 136756 h 1088812"/>
                  <a:gd name="connsiteX13" fmla="*/ 896605 w 1008681"/>
                  <a:gd name="connsiteY13" fmla="*/ 168614 h 1088812"/>
                  <a:gd name="connsiteX14" fmla="*/ 678945 w 1008681"/>
                  <a:gd name="connsiteY14" fmla="*/ 99606 h 1088812"/>
                  <a:gd name="connsiteX15" fmla="*/ 696270 w 1008681"/>
                  <a:gd name="connsiteY15" fmla="*/ 58977 h 1088812"/>
                  <a:gd name="connsiteX16" fmla="*/ 516972 w 1008681"/>
                  <a:gd name="connsiteY16" fmla="*/ 118962 h 1088812"/>
                  <a:gd name="connsiteX17" fmla="*/ 525354 w 1008681"/>
                  <a:gd name="connsiteY17" fmla="*/ 83929 h 1088812"/>
                  <a:gd name="connsiteX18" fmla="*/ 326887 w 1008681"/>
                  <a:gd name="connsiteY18" fmla="*/ 130859 h 1088812"/>
                  <a:gd name="connsiteX19" fmla="*/ 357241 w 1008681"/>
                  <a:gd name="connsiteY19" fmla="*/ 164834 h 1088812"/>
                  <a:gd name="connsiteX20" fmla="*/ 96361 w 1008681"/>
                  <a:gd name="connsiteY20" fmla="*/ 397945 h 1088812"/>
                  <a:gd name="connsiteX21" fmla="*/ 91061 w 1008681"/>
                  <a:gd name="connsiteY21" fmla="*/ 362181 h 108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8681" h="1088812" fill="none" extrusionOk="0">
                    <a:moveTo>
                      <a:pt x="91061" y="362181"/>
                    </a:moveTo>
                    <a:cubicBezTo>
                      <a:pt x="93536" y="291350"/>
                      <a:pt x="94373" y="229595"/>
                      <a:pt x="131291" y="174083"/>
                    </a:cubicBezTo>
                    <a:cubicBezTo>
                      <a:pt x="182076" y="118552"/>
                      <a:pt x="271337" y="94592"/>
                      <a:pt x="327004" y="131111"/>
                    </a:cubicBezTo>
                    <a:cubicBezTo>
                      <a:pt x="367549" y="20432"/>
                      <a:pt x="479013" y="-7616"/>
                      <a:pt x="524327" y="86500"/>
                    </a:cubicBezTo>
                    <a:cubicBezTo>
                      <a:pt x="540144" y="48302"/>
                      <a:pt x="573399" y="10671"/>
                      <a:pt x="601215" y="5040"/>
                    </a:cubicBezTo>
                    <a:cubicBezTo>
                      <a:pt x="632205" y="-5683"/>
                      <a:pt x="677600" y="12102"/>
                      <a:pt x="696573" y="62531"/>
                    </a:cubicBezTo>
                    <a:cubicBezTo>
                      <a:pt x="731607" y="-205"/>
                      <a:pt x="786684" y="-20677"/>
                      <a:pt x="828029" y="17390"/>
                    </a:cubicBezTo>
                    <a:cubicBezTo>
                      <a:pt x="851626" y="32185"/>
                      <a:pt x="881569" y="87559"/>
                      <a:pt x="894690" y="140537"/>
                    </a:cubicBezTo>
                    <a:cubicBezTo>
                      <a:pt x="936860" y="155465"/>
                      <a:pt x="956103" y="190714"/>
                      <a:pt x="980241" y="260054"/>
                    </a:cubicBezTo>
                    <a:cubicBezTo>
                      <a:pt x="993100" y="303093"/>
                      <a:pt x="983801" y="338523"/>
                      <a:pt x="976412" y="389653"/>
                    </a:cubicBezTo>
                    <a:cubicBezTo>
                      <a:pt x="1000749" y="438252"/>
                      <a:pt x="1003019" y="508565"/>
                      <a:pt x="1004384" y="587807"/>
                    </a:cubicBezTo>
                    <a:cubicBezTo>
                      <a:pt x="985401" y="677686"/>
                      <a:pt x="952339" y="757045"/>
                      <a:pt x="873349" y="761261"/>
                    </a:cubicBezTo>
                    <a:cubicBezTo>
                      <a:pt x="876454" y="816184"/>
                      <a:pt x="847837" y="873828"/>
                      <a:pt x="826441" y="909888"/>
                    </a:cubicBezTo>
                    <a:cubicBezTo>
                      <a:pt x="789971" y="968086"/>
                      <a:pt x="716385" y="992994"/>
                      <a:pt x="666733" y="927884"/>
                    </a:cubicBezTo>
                    <a:cubicBezTo>
                      <a:pt x="638610" y="1019310"/>
                      <a:pt x="614333" y="1073714"/>
                      <a:pt x="552603" y="1086442"/>
                    </a:cubicBezTo>
                    <a:cubicBezTo>
                      <a:pt x="479781" y="1121758"/>
                      <a:pt x="407339" y="1072086"/>
                      <a:pt x="384793" y="989659"/>
                    </a:cubicBezTo>
                    <a:cubicBezTo>
                      <a:pt x="321483" y="1052463"/>
                      <a:pt x="182494" y="1036404"/>
                      <a:pt x="135518" y="894035"/>
                    </a:cubicBezTo>
                    <a:cubicBezTo>
                      <a:pt x="82656" y="886349"/>
                      <a:pt x="43100" y="850025"/>
                      <a:pt x="25917" y="787624"/>
                    </a:cubicBezTo>
                    <a:cubicBezTo>
                      <a:pt x="5560" y="741406"/>
                      <a:pt x="17566" y="692423"/>
                      <a:pt x="49336" y="643986"/>
                    </a:cubicBezTo>
                    <a:cubicBezTo>
                      <a:pt x="14181" y="611829"/>
                      <a:pt x="-1761" y="566993"/>
                      <a:pt x="-117" y="496619"/>
                    </a:cubicBezTo>
                    <a:cubicBezTo>
                      <a:pt x="12097" y="439339"/>
                      <a:pt x="41172" y="358834"/>
                      <a:pt x="90197" y="365634"/>
                    </a:cubicBezTo>
                    <a:cubicBezTo>
                      <a:pt x="90374" y="364214"/>
                      <a:pt x="91027" y="363293"/>
                      <a:pt x="91061" y="362181"/>
                    </a:cubicBezTo>
                    <a:close/>
                  </a:path>
                  <a:path w="1008681" h="1088812" fill="none" extrusionOk="0">
                    <a:moveTo>
                      <a:pt x="109577" y="659764"/>
                    </a:moveTo>
                    <a:cubicBezTo>
                      <a:pt x="94390" y="661221"/>
                      <a:pt x="65778" y="661071"/>
                      <a:pt x="50434" y="639677"/>
                    </a:cubicBezTo>
                    <a:moveTo>
                      <a:pt x="161762" y="879593"/>
                    </a:moveTo>
                    <a:cubicBezTo>
                      <a:pt x="151910" y="883166"/>
                      <a:pt x="144096" y="889983"/>
                      <a:pt x="135891" y="889196"/>
                    </a:cubicBezTo>
                    <a:moveTo>
                      <a:pt x="384746" y="985223"/>
                    </a:moveTo>
                    <a:cubicBezTo>
                      <a:pt x="378639" y="970628"/>
                      <a:pt x="374760" y="956129"/>
                      <a:pt x="369149" y="941368"/>
                    </a:cubicBezTo>
                    <a:moveTo>
                      <a:pt x="673084" y="875863"/>
                    </a:moveTo>
                    <a:cubicBezTo>
                      <a:pt x="672656" y="892869"/>
                      <a:pt x="670268" y="906187"/>
                      <a:pt x="666850" y="923977"/>
                    </a:cubicBezTo>
                    <a:moveTo>
                      <a:pt x="796881" y="578532"/>
                    </a:moveTo>
                    <a:cubicBezTo>
                      <a:pt x="848262" y="620578"/>
                      <a:pt x="867570" y="673366"/>
                      <a:pt x="872789" y="758387"/>
                    </a:cubicBezTo>
                    <a:moveTo>
                      <a:pt x="975945" y="386981"/>
                    </a:moveTo>
                    <a:cubicBezTo>
                      <a:pt x="964134" y="413768"/>
                      <a:pt x="955969" y="439468"/>
                      <a:pt x="942136" y="454427"/>
                    </a:cubicBezTo>
                    <a:moveTo>
                      <a:pt x="894830" y="136756"/>
                    </a:moveTo>
                    <a:cubicBezTo>
                      <a:pt x="897792" y="146599"/>
                      <a:pt x="895392" y="159355"/>
                      <a:pt x="896605" y="168614"/>
                    </a:cubicBezTo>
                    <a:moveTo>
                      <a:pt x="678945" y="99606"/>
                    </a:moveTo>
                    <a:cubicBezTo>
                      <a:pt x="683728" y="85369"/>
                      <a:pt x="688360" y="71888"/>
                      <a:pt x="696270" y="58977"/>
                    </a:cubicBezTo>
                    <a:moveTo>
                      <a:pt x="516972" y="118962"/>
                    </a:moveTo>
                    <a:cubicBezTo>
                      <a:pt x="521012" y="105819"/>
                      <a:pt x="520611" y="94326"/>
                      <a:pt x="525354" y="83929"/>
                    </a:cubicBezTo>
                    <a:moveTo>
                      <a:pt x="326887" y="130859"/>
                    </a:moveTo>
                    <a:cubicBezTo>
                      <a:pt x="340940" y="138164"/>
                      <a:pt x="349967" y="147839"/>
                      <a:pt x="357241" y="164834"/>
                    </a:cubicBezTo>
                    <a:moveTo>
                      <a:pt x="96361" y="397945"/>
                    </a:moveTo>
                    <a:cubicBezTo>
                      <a:pt x="94996" y="389111"/>
                      <a:pt x="90037" y="371675"/>
                      <a:pt x="91061" y="362181"/>
                    </a:cubicBezTo>
                  </a:path>
                  <a:path w="1008681" h="1088812" stroke="0" extrusionOk="0">
                    <a:moveTo>
                      <a:pt x="91061" y="362181"/>
                    </a:moveTo>
                    <a:cubicBezTo>
                      <a:pt x="75600" y="299211"/>
                      <a:pt x="101895" y="227442"/>
                      <a:pt x="131291" y="174083"/>
                    </a:cubicBezTo>
                    <a:cubicBezTo>
                      <a:pt x="196623" y="75880"/>
                      <a:pt x="241598" y="65763"/>
                      <a:pt x="327004" y="131111"/>
                    </a:cubicBezTo>
                    <a:cubicBezTo>
                      <a:pt x="357771" y="34785"/>
                      <a:pt x="487382" y="-7963"/>
                      <a:pt x="524327" y="86500"/>
                    </a:cubicBezTo>
                    <a:cubicBezTo>
                      <a:pt x="544884" y="43254"/>
                      <a:pt x="565280" y="12444"/>
                      <a:pt x="601215" y="5040"/>
                    </a:cubicBezTo>
                    <a:cubicBezTo>
                      <a:pt x="638984" y="-2468"/>
                      <a:pt x="668231" y="26583"/>
                      <a:pt x="696573" y="62531"/>
                    </a:cubicBezTo>
                    <a:cubicBezTo>
                      <a:pt x="729872" y="8339"/>
                      <a:pt x="778471" y="-23547"/>
                      <a:pt x="828029" y="17390"/>
                    </a:cubicBezTo>
                    <a:cubicBezTo>
                      <a:pt x="856988" y="32981"/>
                      <a:pt x="901589" y="84988"/>
                      <a:pt x="894690" y="140537"/>
                    </a:cubicBezTo>
                    <a:cubicBezTo>
                      <a:pt x="933868" y="160325"/>
                      <a:pt x="971295" y="206843"/>
                      <a:pt x="980241" y="260054"/>
                    </a:cubicBezTo>
                    <a:cubicBezTo>
                      <a:pt x="982503" y="306672"/>
                      <a:pt x="988817" y="347440"/>
                      <a:pt x="976412" y="389653"/>
                    </a:cubicBezTo>
                    <a:cubicBezTo>
                      <a:pt x="1013890" y="447344"/>
                      <a:pt x="1003487" y="524193"/>
                      <a:pt x="1004384" y="587807"/>
                    </a:cubicBezTo>
                    <a:cubicBezTo>
                      <a:pt x="996461" y="688615"/>
                      <a:pt x="951240" y="757269"/>
                      <a:pt x="873349" y="761261"/>
                    </a:cubicBezTo>
                    <a:cubicBezTo>
                      <a:pt x="878870" y="808511"/>
                      <a:pt x="849515" y="869050"/>
                      <a:pt x="826441" y="909888"/>
                    </a:cubicBezTo>
                    <a:cubicBezTo>
                      <a:pt x="796043" y="966541"/>
                      <a:pt x="712098" y="956357"/>
                      <a:pt x="666733" y="927884"/>
                    </a:cubicBezTo>
                    <a:cubicBezTo>
                      <a:pt x="647249" y="997363"/>
                      <a:pt x="614807" y="1071901"/>
                      <a:pt x="552603" y="1086442"/>
                    </a:cubicBezTo>
                    <a:cubicBezTo>
                      <a:pt x="506224" y="1118484"/>
                      <a:pt x="438118" y="1062469"/>
                      <a:pt x="384793" y="989659"/>
                    </a:cubicBezTo>
                    <a:cubicBezTo>
                      <a:pt x="286461" y="1059152"/>
                      <a:pt x="183676" y="1014838"/>
                      <a:pt x="135518" y="894035"/>
                    </a:cubicBezTo>
                    <a:cubicBezTo>
                      <a:pt x="86554" y="904187"/>
                      <a:pt x="34312" y="861725"/>
                      <a:pt x="25917" y="787624"/>
                    </a:cubicBezTo>
                    <a:cubicBezTo>
                      <a:pt x="22300" y="733475"/>
                      <a:pt x="25960" y="681112"/>
                      <a:pt x="49336" y="643986"/>
                    </a:cubicBezTo>
                    <a:cubicBezTo>
                      <a:pt x="7700" y="612022"/>
                      <a:pt x="-612" y="558512"/>
                      <a:pt x="-117" y="496619"/>
                    </a:cubicBezTo>
                    <a:cubicBezTo>
                      <a:pt x="-7355" y="427367"/>
                      <a:pt x="41598" y="379599"/>
                      <a:pt x="90197" y="365634"/>
                    </a:cubicBezTo>
                    <a:cubicBezTo>
                      <a:pt x="90267" y="364422"/>
                      <a:pt x="90605" y="363594"/>
                      <a:pt x="91061" y="362181"/>
                    </a:cubicBezTo>
                    <a:close/>
                  </a:path>
                  <a:path w="1008681" h="1088812" fill="none" stroke="0" extrusionOk="0">
                    <a:moveTo>
                      <a:pt x="109577" y="659764"/>
                    </a:moveTo>
                    <a:cubicBezTo>
                      <a:pt x="95085" y="663487"/>
                      <a:pt x="67575" y="658534"/>
                      <a:pt x="50434" y="639677"/>
                    </a:cubicBezTo>
                    <a:moveTo>
                      <a:pt x="161762" y="879593"/>
                    </a:moveTo>
                    <a:cubicBezTo>
                      <a:pt x="153556" y="884827"/>
                      <a:pt x="145384" y="888463"/>
                      <a:pt x="135891" y="889196"/>
                    </a:cubicBezTo>
                    <a:moveTo>
                      <a:pt x="384746" y="985223"/>
                    </a:moveTo>
                    <a:cubicBezTo>
                      <a:pt x="378591" y="972772"/>
                      <a:pt x="369006" y="956738"/>
                      <a:pt x="369149" y="941368"/>
                    </a:cubicBezTo>
                    <a:moveTo>
                      <a:pt x="673084" y="875863"/>
                    </a:moveTo>
                    <a:cubicBezTo>
                      <a:pt x="674310" y="895716"/>
                      <a:pt x="671715" y="908901"/>
                      <a:pt x="666850" y="923977"/>
                    </a:cubicBezTo>
                    <a:moveTo>
                      <a:pt x="796881" y="578532"/>
                    </a:moveTo>
                    <a:cubicBezTo>
                      <a:pt x="836976" y="596483"/>
                      <a:pt x="866629" y="676806"/>
                      <a:pt x="872789" y="758387"/>
                    </a:cubicBezTo>
                    <a:moveTo>
                      <a:pt x="975945" y="386981"/>
                    </a:moveTo>
                    <a:cubicBezTo>
                      <a:pt x="972901" y="409063"/>
                      <a:pt x="956115" y="437180"/>
                      <a:pt x="942136" y="454427"/>
                    </a:cubicBezTo>
                    <a:moveTo>
                      <a:pt x="894830" y="136756"/>
                    </a:moveTo>
                    <a:cubicBezTo>
                      <a:pt x="895354" y="147702"/>
                      <a:pt x="897610" y="157412"/>
                      <a:pt x="896605" y="168614"/>
                    </a:cubicBezTo>
                    <a:moveTo>
                      <a:pt x="678945" y="99606"/>
                    </a:moveTo>
                    <a:cubicBezTo>
                      <a:pt x="682490" y="84607"/>
                      <a:pt x="688007" y="69143"/>
                      <a:pt x="696270" y="58977"/>
                    </a:cubicBezTo>
                    <a:moveTo>
                      <a:pt x="516972" y="118962"/>
                    </a:moveTo>
                    <a:cubicBezTo>
                      <a:pt x="518419" y="106046"/>
                      <a:pt x="522065" y="95759"/>
                      <a:pt x="525354" y="83929"/>
                    </a:cubicBezTo>
                    <a:moveTo>
                      <a:pt x="326887" y="130859"/>
                    </a:moveTo>
                    <a:cubicBezTo>
                      <a:pt x="335660" y="141501"/>
                      <a:pt x="345992" y="148505"/>
                      <a:pt x="357241" y="164834"/>
                    </a:cubicBezTo>
                    <a:moveTo>
                      <a:pt x="96361" y="397945"/>
                    </a:moveTo>
                    <a:cubicBezTo>
                      <a:pt x="92085" y="388876"/>
                      <a:pt x="94053" y="372995"/>
                      <a:pt x="91061" y="362181"/>
                    </a:cubicBezTo>
                  </a:path>
                </a:pathLst>
              </a:custGeom>
              <a:solidFill>
                <a:schemeClr val="bg2">
                  <a:lumMod val="75000"/>
                </a:schemeClr>
              </a:solidFill>
              <a:ln w="12700">
                <a:solidFill>
                  <a:schemeClr val="bg1">
                    <a:lumMod val="50000"/>
                  </a:schemeClr>
                </a:solidFill>
                <a:extLst>
                  <a:ext uri="{C807C97D-BFC1-408E-A445-0C87EB9F89A2}">
                    <ask:lineSketchStyleProps xmlns:ask="http://schemas.microsoft.com/office/drawing/2018/sketchyshapes" sd="3989574929">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0" name="Graphic 9" descr="House with solid fill">
                <a:extLst>
                  <a:ext uri="{FF2B5EF4-FFF2-40B4-BE49-F238E27FC236}">
                    <a16:creationId xmlns:a16="http://schemas.microsoft.com/office/drawing/2014/main" id="{67D2FA9D-4268-4263-A105-056E26774A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29417" y="4197929"/>
                <a:ext cx="914400" cy="914400"/>
              </a:xfrm>
              <a:prstGeom prst="rect">
                <a:avLst/>
              </a:prstGeom>
            </p:spPr>
          </p:pic>
        </p:grpSp>
        <p:grpSp>
          <p:nvGrpSpPr>
            <p:cNvPr id="96" name="Group 95">
              <a:extLst>
                <a:ext uri="{FF2B5EF4-FFF2-40B4-BE49-F238E27FC236}">
                  <a16:creationId xmlns:a16="http://schemas.microsoft.com/office/drawing/2014/main" id="{800AEBA8-02DF-4FE2-B9FB-8D45017DF7F1}"/>
                </a:ext>
              </a:extLst>
            </p:cNvPr>
            <p:cNvGrpSpPr/>
            <p:nvPr/>
          </p:nvGrpSpPr>
          <p:grpSpPr>
            <a:xfrm>
              <a:off x="5760659" y="1076860"/>
              <a:ext cx="3622110" cy="4035469"/>
              <a:chOff x="5760659" y="1076860"/>
              <a:chExt cx="3622110" cy="4035469"/>
            </a:xfrm>
          </p:grpSpPr>
          <p:sp>
            <p:nvSpPr>
              <p:cNvPr id="97" name="Rectangle 96">
                <a:extLst>
                  <a:ext uri="{FF2B5EF4-FFF2-40B4-BE49-F238E27FC236}">
                    <a16:creationId xmlns:a16="http://schemas.microsoft.com/office/drawing/2014/main" id="{93DD88AF-814A-4CEB-86B8-DD1CB6D70BA3}"/>
                  </a:ext>
                </a:extLst>
              </p:cNvPr>
              <p:cNvSpPr/>
              <p:nvPr/>
            </p:nvSpPr>
            <p:spPr>
              <a:xfrm>
                <a:off x="5760659" y="1076860"/>
                <a:ext cx="3622109" cy="39665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8" name="Graphic 5" descr="Fire with solid fill">
                <a:extLst>
                  <a:ext uri="{FF2B5EF4-FFF2-40B4-BE49-F238E27FC236}">
                    <a16:creationId xmlns:a16="http://schemas.microsoft.com/office/drawing/2014/main" id="{2811E443-4ACD-4ADE-A1D5-DD71CF95D4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6306" y="4377031"/>
                <a:ext cx="669406" cy="669407"/>
              </a:xfrm>
              <a:prstGeom prst="rect">
                <a:avLst/>
              </a:prstGeom>
            </p:spPr>
          </p:pic>
          <p:cxnSp>
            <p:nvCxnSpPr>
              <p:cNvPr id="99" name="Straight Arrow Connector 98">
                <a:extLst>
                  <a:ext uri="{FF2B5EF4-FFF2-40B4-BE49-F238E27FC236}">
                    <a16:creationId xmlns:a16="http://schemas.microsoft.com/office/drawing/2014/main" id="{523C06CF-1733-4A49-A067-D3713A4E0AA1}"/>
                  </a:ext>
                </a:extLst>
              </p:cNvPr>
              <p:cNvCxnSpPr>
                <a:cxnSpLocks/>
              </p:cNvCxnSpPr>
              <p:nvPr/>
            </p:nvCxnSpPr>
            <p:spPr>
              <a:xfrm>
                <a:off x="5760661" y="2804320"/>
                <a:ext cx="3622108" cy="20877"/>
              </a:xfrm>
              <a:prstGeom prst="straightConnector1">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0" name="Cloud 99">
                <a:extLst>
                  <a:ext uri="{FF2B5EF4-FFF2-40B4-BE49-F238E27FC236}">
                    <a16:creationId xmlns:a16="http://schemas.microsoft.com/office/drawing/2014/main" id="{0211F869-E6BA-49DC-B944-6399B5574175}"/>
                  </a:ext>
                </a:extLst>
              </p:cNvPr>
              <p:cNvSpPr/>
              <p:nvPr/>
            </p:nvSpPr>
            <p:spPr>
              <a:xfrm>
                <a:off x="5874118" y="2893288"/>
                <a:ext cx="1812564" cy="1346547"/>
              </a:xfrm>
              <a:custGeom>
                <a:avLst/>
                <a:gdLst>
                  <a:gd name="connsiteX0" fmla="*/ 163634 w 1812564"/>
                  <a:gd name="connsiteY0" fmla="*/ 447913 h 1346547"/>
                  <a:gd name="connsiteX1" fmla="*/ 235927 w 1812564"/>
                  <a:gd name="connsiteY1" fmla="*/ 215291 h 1346547"/>
                  <a:gd name="connsiteX2" fmla="*/ 587614 w 1812564"/>
                  <a:gd name="connsiteY2" fmla="*/ 162146 h 1346547"/>
                  <a:gd name="connsiteX3" fmla="*/ 942197 w 1812564"/>
                  <a:gd name="connsiteY3" fmla="*/ 106975 h 1346547"/>
                  <a:gd name="connsiteX4" fmla="*/ 1080363 w 1812564"/>
                  <a:gd name="connsiteY4" fmla="*/ 6234 h 1346547"/>
                  <a:gd name="connsiteX5" fmla="*/ 1251718 w 1812564"/>
                  <a:gd name="connsiteY5" fmla="*/ 77332 h 1346547"/>
                  <a:gd name="connsiteX6" fmla="*/ 1487938 w 1812564"/>
                  <a:gd name="connsiteY6" fmla="*/ 21507 h 1346547"/>
                  <a:gd name="connsiteX7" fmla="*/ 1607727 w 1812564"/>
                  <a:gd name="connsiteY7" fmla="*/ 173804 h 1346547"/>
                  <a:gd name="connsiteX8" fmla="*/ 1761459 w 1812564"/>
                  <a:gd name="connsiteY8" fmla="*/ 321612 h 1346547"/>
                  <a:gd name="connsiteX9" fmla="*/ 1754578 w 1812564"/>
                  <a:gd name="connsiteY9" fmla="*/ 481889 h 1346547"/>
                  <a:gd name="connsiteX10" fmla="*/ 1804843 w 1812564"/>
                  <a:gd name="connsiteY10" fmla="*/ 726948 h 1346547"/>
                  <a:gd name="connsiteX11" fmla="*/ 1569378 w 1812564"/>
                  <a:gd name="connsiteY11" fmla="*/ 941460 h 1346547"/>
                  <a:gd name="connsiteX12" fmla="*/ 1485085 w 1812564"/>
                  <a:gd name="connsiteY12" fmla="*/ 1125270 h 1346547"/>
                  <a:gd name="connsiteX13" fmla="*/ 1198096 w 1812564"/>
                  <a:gd name="connsiteY13" fmla="*/ 1147526 h 1346547"/>
                  <a:gd name="connsiteX14" fmla="*/ 993008 w 1812564"/>
                  <a:gd name="connsiteY14" fmla="*/ 1343617 h 1346547"/>
                  <a:gd name="connsiteX15" fmla="*/ 691459 w 1812564"/>
                  <a:gd name="connsiteY15" fmla="*/ 1223923 h 1346547"/>
                  <a:gd name="connsiteX16" fmla="*/ 243521 w 1812564"/>
                  <a:gd name="connsiteY16" fmla="*/ 1105664 h 1346547"/>
                  <a:gd name="connsiteX17" fmla="*/ 46572 w 1812564"/>
                  <a:gd name="connsiteY17" fmla="*/ 974064 h 1346547"/>
                  <a:gd name="connsiteX18" fmla="*/ 88656 w 1812564"/>
                  <a:gd name="connsiteY18" fmla="*/ 796426 h 1346547"/>
                  <a:gd name="connsiteX19" fmla="*/ -210 w 1812564"/>
                  <a:gd name="connsiteY19" fmla="*/ 614175 h 1346547"/>
                  <a:gd name="connsiteX20" fmla="*/ 162081 w 1812564"/>
                  <a:gd name="connsiteY20" fmla="*/ 452184 h 1346547"/>
                  <a:gd name="connsiteX21" fmla="*/ 163634 w 1812564"/>
                  <a:gd name="connsiteY21" fmla="*/ 447913 h 1346547"/>
                  <a:gd name="connsiteX0" fmla="*/ 196906 w 1812564"/>
                  <a:gd name="connsiteY0" fmla="*/ 815938 h 1346547"/>
                  <a:gd name="connsiteX1" fmla="*/ 90628 w 1812564"/>
                  <a:gd name="connsiteY1" fmla="*/ 791096 h 1346547"/>
                  <a:gd name="connsiteX2" fmla="*/ 290681 w 1812564"/>
                  <a:gd name="connsiteY2" fmla="*/ 1087804 h 1346547"/>
                  <a:gd name="connsiteX3" fmla="*/ 244192 w 1812564"/>
                  <a:gd name="connsiteY3" fmla="*/ 1099680 h 1346547"/>
                  <a:gd name="connsiteX4" fmla="*/ 691375 w 1812564"/>
                  <a:gd name="connsiteY4" fmla="*/ 1218438 h 1346547"/>
                  <a:gd name="connsiteX5" fmla="*/ 663348 w 1812564"/>
                  <a:gd name="connsiteY5" fmla="*/ 1164202 h 1346547"/>
                  <a:gd name="connsiteX6" fmla="*/ 1209508 w 1812564"/>
                  <a:gd name="connsiteY6" fmla="*/ 1083191 h 1346547"/>
                  <a:gd name="connsiteX7" fmla="*/ 1198306 w 1812564"/>
                  <a:gd name="connsiteY7" fmla="*/ 1142694 h 1346547"/>
                  <a:gd name="connsiteX8" fmla="*/ 1431967 w 1812564"/>
                  <a:gd name="connsiteY8" fmla="*/ 715477 h 1346547"/>
                  <a:gd name="connsiteX9" fmla="*/ 1568371 w 1812564"/>
                  <a:gd name="connsiteY9" fmla="*/ 937907 h 1346547"/>
                  <a:gd name="connsiteX10" fmla="*/ 1753739 w 1812564"/>
                  <a:gd name="connsiteY10" fmla="*/ 478585 h 1346547"/>
                  <a:gd name="connsiteX11" fmla="*/ 1692985 w 1812564"/>
                  <a:gd name="connsiteY11" fmla="*/ 561996 h 1346547"/>
                  <a:gd name="connsiteX12" fmla="*/ 1607979 w 1812564"/>
                  <a:gd name="connsiteY12" fmla="*/ 169128 h 1346547"/>
                  <a:gd name="connsiteX13" fmla="*/ 1611168 w 1812564"/>
                  <a:gd name="connsiteY13" fmla="*/ 208527 h 1346547"/>
                  <a:gd name="connsiteX14" fmla="*/ 1220040 w 1812564"/>
                  <a:gd name="connsiteY14" fmla="*/ 123184 h 1346547"/>
                  <a:gd name="connsiteX15" fmla="*/ 1251172 w 1812564"/>
                  <a:gd name="connsiteY15" fmla="*/ 72937 h 1346547"/>
                  <a:gd name="connsiteX16" fmla="*/ 928981 w 1812564"/>
                  <a:gd name="connsiteY16" fmla="*/ 147122 h 1346547"/>
                  <a:gd name="connsiteX17" fmla="*/ 944043 w 1812564"/>
                  <a:gd name="connsiteY17" fmla="*/ 103796 h 1346547"/>
                  <a:gd name="connsiteX18" fmla="*/ 587405 w 1812564"/>
                  <a:gd name="connsiteY18" fmla="*/ 161835 h 1346547"/>
                  <a:gd name="connsiteX19" fmla="*/ 641949 w 1812564"/>
                  <a:gd name="connsiteY19" fmla="*/ 203852 h 1346547"/>
                  <a:gd name="connsiteX20" fmla="*/ 173158 w 1812564"/>
                  <a:gd name="connsiteY20" fmla="*/ 492144 h 1346547"/>
                  <a:gd name="connsiteX21" fmla="*/ 163634 w 1812564"/>
                  <a:gd name="connsiteY21" fmla="*/ 447913 h 134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2564" h="1346547" fill="none" extrusionOk="0">
                    <a:moveTo>
                      <a:pt x="163634" y="447913"/>
                    </a:moveTo>
                    <a:cubicBezTo>
                      <a:pt x="158958" y="361484"/>
                      <a:pt x="174550" y="281996"/>
                      <a:pt x="235927" y="215291"/>
                    </a:cubicBezTo>
                    <a:cubicBezTo>
                      <a:pt x="326428" y="125736"/>
                      <a:pt x="474346" y="97907"/>
                      <a:pt x="587614" y="162146"/>
                    </a:cubicBezTo>
                    <a:cubicBezTo>
                      <a:pt x="674787" y="-63"/>
                      <a:pt x="862180" y="-14816"/>
                      <a:pt x="942197" y="106975"/>
                    </a:cubicBezTo>
                    <a:cubicBezTo>
                      <a:pt x="969415" y="54692"/>
                      <a:pt x="1027568" y="13151"/>
                      <a:pt x="1080363" y="6234"/>
                    </a:cubicBezTo>
                    <a:cubicBezTo>
                      <a:pt x="1138111" y="-7613"/>
                      <a:pt x="1215150" y="16195"/>
                      <a:pt x="1251718" y="77332"/>
                    </a:cubicBezTo>
                    <a:cubicBezTo>
                      <a:pt x="1315614" y="-6499"/>
                      <a:pt x="1413611" y="-30596"/>
                      <a:pt x="1487938" y="21507"/>
                    </a:cubicBezTo>
                    <a:cubicBezTo>
                      <a:pt x="1546543" y="46157"/>
                      <a:pt x="1592349" y="106939"/>
                      <a:pt x="1607727" y="173804"/>
                    </a:cubicBezTo>
                    <a:cubicBezTo>
                      <a:pt x="1684429" y="190930"/>
                      <a:pt x="1723623" y="235212"/>
                      <a:pt x="1761459" y="321612"/>
                    </a:cubicBezTo>
                    <a:cubicBezTo>
                      <a:pt x="1793507" y="376760"/>
                      <a:pt x="1774611" y="427839"/>
                      <a:pt x="1754578" y="481889"/>
                    </a:cubicBezTo>
                    <a:cubicBezTo>
                      <a:pt x="1800259" y="540611"/>
                      <a:pt x="1807802" y="627410"/>
                      <a:pt x="1804843" y="726948"/>
                    </a:cubicBezTo>
                    <a:cubicBezTo>
                      <a:pt x="1769294" y="836456"/>
                      <a:pt x="1699744" y="934491"/>
                      <a:pt x="1569378" y="941460"/>
                    </a:cubicBezTo>
                    <a:cubicBezTo>
                      <a:pt x="1575286" y="1007930"/>
                      <a:pt x="1534823" y="1079637"/>
                      <a:pt x="1485085" y="1125270"/>
                    </a:cubicBezTo>
                    <a:cubicBezTo>
                      <a:pt x="1430186" y="1200023"/>
                      <a:pt x="1287666" y="1226135"/>
                      <a:pt x="1198096" y="1147526"/>
                    </a:cubicBezTo>
                    <a:cubicBezTo>
                      <a:pt x="1167271" y="1246924"/>
                      <a:pt x="1108028" y="1335173"/>
                      <a:pt x="993008" y="1343617"/>
                    </a:cubicBezTo>
                    <a:cubicBezTo>
                      <a:pt x="858554" y="1399638"/>
                      <a:pt x="723525" y="1327712"/>
                      <a:pt x="691459" y="1223923"/>
                    </a:cubicBezTo>
                    <a:cubicBezTo>
                      <a:pt x="551006" y="1309759"/>
                      <a:pt x="331868" y="1273292"/>
                      <a:pt x="243521" y="1105664"/>
                    </a:cubicBezTo>
                    <a:cubicBezTo>
                      <a:pt x="152432" y="1105121"/>
                      <a:pt x="73866" y="1055209"/>
                      <a:pt x="46572" y="974064"/>
                    </a:cubicBezTo>
                    <a:cubicBezTo>
                      <a:pt x="22787" y="913924"/>
                      <a:pt x="39107" y="851444"/>
                      <a:pt x="88656" y="796426"/>
                    </a:cubicBezTo>
                    <a:cubicBezTo>
                      <a:pt x="25621" y="756559"/>
                      <a:pt x="-7908" y="691064"/>
                      <a:pt x="-210" y="614175"/>
                    </a:cubicBezTo>
                    <a:cubicBezTo>
                      <a:pt x="18465" y="544043"/>
                      <a:pt x="75546" y="447384"/>
                      <a:pt x="162081" y="452184"/>
                    </a:cubicBezTo>
                    <a:cubicBezTo>
                      <a:pt x="162534" y="450620"/>
                      <a:pt x="163323" y="449310"/>
                      <a:pt x="163634" y="447913"/>
                    </a:cubicBezTo>
                    <a:close/>
                  </a:path>
                  <a:path w="1812564" h="1346547" fill="none" extrusionOk="0">
                    <a:moveTo>
                      <a:pt x="196906" y="815938"/>
                    </a:moveTo>
                    <a:cubicBezTo>
                      <a:pt x="168051" y="817492"/>
                      <a:pt x="119266" y="818370"/>
                      <a:pt x="90628" y="791096"/>
                    </a:cubicBezTo>
                    <a:moveTo>
                      <a:pt x="290681" y="1087804"/>
                    </a:moveTo>
                    <a:cubicBezTo>
                      <a:pt x="272753" y="1091313"/>
                      <a:pt x="258868" y="1102172"/>
                      <a:pt x="244192" y="1099680"/>
                    </a:cubicBezTo>
                    <a:moveTo>
                      <a:pt x="691375" y="1218438"/>
                    </a:moveTo>
                    <a:cubicBezTo>
                      <a:pt x="680400" y="1199925"/>
                      <a:pt x="674349" y="1181701"/>
                      <a:pt x="663348" y="1164202"/>
                    </a:cubicBezTo>
                    <a:moveTo>
                      <a:pt x="1209508" y="1083191"/>
                    </a:moveTo>
                    <a:cubicBezTo>
                      <a:pt x="1210717" y="1107476"/>
                      <a:pt x="1204597" y="1117902"/>
                      <a:pt x="1198306" y="1142694"/>
                    </a:cubicBezTo>
                    <a:moveTo>
                      <a:pt x="1431967" y="715477"/>
                    </a:moveTo>
                    <a:cubicBezTo>
                      <a:pt x="1520546" y="765270"/>
                      <a:pt x="1567610" y="841087"/>
                      <a:pt x="1568371" y="937907"/>
                    </a:cubicBezTo>
                    <a:moveTo>
                      <a:pt x="1753739" y="478585"/>
                    </a:moveTo>
                    <a:cubicBezTo>
                      <a:pt x="1730750" y="512471"/>
                      <a:pt x="1717221" y="547933"/>
                      <a:pt x="1692985" y="561996"/>
                    </a:cubicBezTo>
                    <a:moveTo>
                      <a:pt x="1607979" y="169128"/>
                    </a:moveTo>
                    <a:cubicBezTo>
                      <a:pt x="1613092" y="181011"/>
                      <a:pt x="1609124" y="197728"/>
                      <a:pt x="1611168" y="208527"/>
                    </a:cubicBezTo>
                    <a:moveTo>
                      <a:pt x="1220040" y="123184"/>
                    </a:moveTo>
                    <a:cubicBezTo>
                      <a:pt x="1231082" y="108850"/>
                      <a:pt x="1236307" y="89808"/>
                      <a:pt x="1251172" y="72937"/>
                    </a:cubicBezTo>
                    <a:moveTo>
                      <a:pt x="928981" y="147122"/>
                    </a:moveTo>
                    <a:cubicBezTo>
                      <a:pt x="934665" y="131009"/>
                      <a:pt x="934074" y="115196"/>
                      <a:pt x="944043" y="103796"/>
                    </a:cubicBezTo>
                    <a:moveTo>
                      <a:pt x="587405" y="161835"/>
                    </a:moveTo>
                    <a:cubicBezTo>
                      <a:pt x="612164" y="170006"/>
                      <a:pt x="627671" y="183156"/>
                      <a:pt x="641949" y="203852"/>
                    </a:cubicBezTo>
                    <a:moveTo>
                      <a:pt x="173158" y="492144"/>
                    </a:moveTo>
                    <a:cubicBezTo>
                      <a:pt x="170285" y="481669"/>
                      <a:pt x="165341" y="462530"/>
                      <a:pt x="163634" y="447913"/>
                    </a:cubicBezTo>
                  </a:path>
                  <a:path w="1812564" h="1346547" stroke="0" extrusionOk="0">
                    <a:moveTo>
                      <a:pt x="163634" y="447913"/>
                    </a:moveTo>
                    <a:cubicBezTo>
                      <a:pt x="146673" y="366660"/>
                      <a:pt x="190729" y="290977"/>
                      <a:pt x="235927" y="215291"/>
                    </a:cubicBezTo>
                    <a:cubicBezTo>
                      <a:pt x="342280" y="96941"/>
                      <a:pt x="459328" y="87663"/>
                      <a:pt x="587614" y="162146"/>
                    </a:cubicBezTo>
                    <a:cubicBezTo>
                      <a:pt x="654148" y="33574"/>
                      <a:pt x="847700" y="-3937"/>
                      <a:pt x="942197" y="106975"/>
                    </a:cubicBezTo>
                    <a:cubicBezTo>
                      <a:pt x="978924" y="53929"/>
                      <a:pt x="1013534" y="16077"/>
                      <a:pt x="1080363" y="6234"/>
                    </a:cubicBezTo>
                    <a:cubicBezTo>
                      <a:pt x="1163818" y="-1718"/>
                      <a:pt x="1207458" y="28881"/>
                      <a:pt x="1251718" y="77332"/>
                    </a:cubicBezTo>
                    <a:cubicBezTo>
                      <a:pt x="1322056" y="27643"/>
                      <a:pt x="1402589" y="-24000"/>
                      <a:pt x="1487938" y="21507"/>
                    </a:cubicBezTo>
                    <a:cubicBezTo>
                      <a:pt x="1547319" y="45161"/>
                      <a:pt x="1599378" y="105785"/>
                      <a:pt x="1607727" y="173804"/>
                    </a:cubicBezTo>
                    <a:cubicBezTo>
                      <a:pt x="1677708" y="201598"/>
                      <a:pt x="1744619" y="257780"/>
                      <a:pt x="1761459" y="321612"/>
                    </a:cubicBezTo>
                    <a:cubicBezTo>
                      <a:pt x="1772089" y="377819"/>
                      <a:pt x="1779876" y="420888"/>
                      <a:pt x="1754578" y="481889"/>
                    </a:cubicBezTo>
                    <a:cubicBezTo>
                      <a:pt x="1833087" y="555937"/>
                      <a:pt x="1803485" y="651109"/>
                      <a:pt x="1804843" y="726948"/>
                    </a:cubicBezTo>
                    <a:cubicBezTo>
                      <a:pt x="1797994" y="865678"/>
                      <a:pt x="1712329" y="943729"/>
                      <a:pt x="1569378" y="941460"/>
                    </a:cubicBezTo>
                    <a:cubicBezTo>
                      <a:pt x="1577695" y="997078"/>
                      <a:pt x="1526992" y="1073027"/>
                      <a:pt x="1485085" y="1125270"/>
                    </a:cubicBezTo>
                    <a:cubicBezTo>
                      <a:pt x="1432549" y="1195311"/>
                      <a:pt x="1280915" y="1177662"/>
                      <a:pt x="1198096" y="1147526"/>
                    </a:cubicBezTo>
                    <a:cubicBezTo>
                      <a:pt x="1162237" y="1225670"/>
                      <a:pt x="1112574" y="1332969"/>
                      <a:pt x="993008" y="1343617"/>
                    </a:cubicBezTo>
                    <a:cubicBezTo>
                      <a:pt x="891357" y="1378839"/>
                      <a:pt x="766624" y="1319430"/>
                      <a:pt x="691459" y="1223923"/>
                    </a:cubicBezTo>
                    <a:cubicBezTo>
                      <a:pt x="518302" y="1307993"/>
                      <a:pt x="321033" y="1213979"/>
                      <a:pt x="243521" y="1105664"/>
                    </a:cubicBezTo>
                    <a:cubicBezTo>
                      <a:pt x="156061" y="1121360"/>
                      <a:pt x="58746" y="1070266"/>
                      <a:pt x="46572" y="974064"/>
                    </a:cubicBezTo>
                    <a:cubicBezTo>
                      <a:pt x="30793" y="910232"/>
                      <a:pt x="48991" y="839006"/>
                      <a:pt x="88656" y="796426"/>
                    </a:cubicBezTo>
                    <a:cubicBezTo>
                      <a:pt x="21558" y="757942"/>
                      <a:pt x="1056" y="693447"/>
                      <a:pt x="-210" y="614175"/>
                    </a:cubicBezTo>
                    <a:cubicBezTo>
                      <a:pt x="-3927" y="528500"/>
                      <a:pt x="75053" y="471876"/>
                      <a:pt x="162081" y="452184"/>
                    </a:cubicBezTo>
                    <a:cubicBezTo>
                      <a:pt x="162317" y="450684"/>
                      <a:pt x="163110" y="449376"/>
                      <a:pt x="163634" y="447913"/>
                    </a:cubicBezTo>
                    <a:close/>
                  </a:path>
                  <a:path w="1812564" h="1346547" fill="none" stroke="0" extrusionOk="0">
                    <a:moveTo>
                      <a:pt x="196906" y="815938"/>
                    </a:moveTo>
                    <a:cubicBezTo>
                      <a:pt x="168462" y="820773"/>
                      <a:pt x="121535" y="815821"/>
                      <a:pt x="90628" y="791096"/>
                    </a:cubicBezTo>
                    <a:moveTo>
                      <a:pt x="290681" y="1087804"/>
                    </a:moveTo>
                    <a:cubicBezTo>
                      <a:pt x="276791" y="1098272"/>
                      <a:pt x="261220" y="1099171"/>
                      <a:pt x="244192" y="1099680"/>
                    </a:cubicBezTo>
                    <a:moveTo>
                      <a:pt x="691375" y="1218438"/>
                    </a:moveTo>
                    <a:cubicBezTo>
                      <a:pt x="680217" y="1202155"/>
                      <a:pt x="667177" y="1183222"/>
                      <a:pt x="663348" y="1164202"/>
                    </a:cubicBezTo>
                    <a:moveTo>
                      <a:pt x="1209508" y="1083191"/>
                    </a:moveTo>
                    <a:cubicBezTo>
                      <a:pt x="1210760" y="1108151"/>
                      <a:pt x="1206069" y="1124026"/>
                      <a:pt x="1198306" y="1142694"/>
                    </a:cubicBezTo>
                    <a:moveTo>
                      <a:pt x="1431967" y="715477"/>
                    </a:moveTo>
                    <a:cubicBezTo>
                      <a:pt x="1510943" y="745035"/>
                      <a:pt x="1564149" y="839494"/>
                      <a:pt x="1568371" y="937907"/>
                    </a:cubicBezTo>
                    <a:moveTo>
                      <a:pt x="1753739" y="478585"/>
                    </a:moveTo>
                    <a:cubicBezTo>
                      <a:pt x="1745009" y="506509"/>
                      <a:pt x="1715183" y="545989"/>
                      <a:pt x="1692985" y="561996"/>
                    </a:cubicBezTo>
                    <a:moveTo>
                      <a:pt x="1607979" y="169128"/>
                    </a:moveTo>
                    <a:cubicBezTo>
                      <a:pt x="1608222" y="183309"/>
                      <a:pt x="1614675" y="193397"/>
                      <a:pt x="1611168" y="208527"/>
                    </a:cubicBezTo>
                    <a:moveTo>
                      <a:pt x="1220040" y="123184"/>
                    </a:moveTo>
                    <a:cubicBezTo>
                      <a:pt x="1227113" y="104710"/>
                      <a:pt x="1236849" y="85279"/>
                      <a:pt x="1251172" y="72937"/>
                    </a:cubicBezTo>
                    <a:moveTo>
                      <a:pt x="928981" y="147122"/>
                    </a:moveTo>
                    <a:cubicBezTo>
                      <a:pt x="930854" y="129134"/>
                      <a:pt x="937943" y="118539"/>
                      <a:pt x="944043" y="103796"/>
                    </a:cubicBezTo>
                    <a:moveTo>
                      <a:pt x="587405" y="161835"/>
                    </a:moveTo>
                    <a:cubicBezTo>
                      <a:pt x="601990" y="176261"/>
                      <a:pt x="621964" y="182189"/>
                      <a:pt x="641949" y="203852"/>
                    </a:cubicBezTo>
                    <a:moveTo>
                      <a:pt x="173158" y="492144"/>
                    </a:moveTo>
                    <a:cubicBezTo>
                      <a:pt x="168453" y="478218"/>
                      <a:pt x="166661" y="462198"/>
                      <a:pt x="163634" y="447913"/>
                    </a:cubicBezTo>
                  </a:path>
                </a:pathLst>
              </a:custGeom>
              <a:solidFill>
                <a:schemeClr val="bg2">
                  <a:lumMod val="75000"/>
                </a:schemeClr>
              </a:solidFill>
              <a:ln w="12700">
                <a:solidFill>
                  <a:schemeClr val="bg1">
                    <a:lumMod val="50000"/>
                  </a:schemeClr>
                </a:solidFill>
                <a:extLst>
                  <a:ext uri="{C807C97D-BFC1-408E-A445-0C87EB9F89A2}">
                    <ask:lineSketchStyleProps xmlns:ask="http://schemas.microsoft.com/office/drawing/2018/sketchyshapes" sd="3989574929">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 name="Cloud 100">
                <a:extLst>
                  <a:ext uri="{FF2B5EF4-FFF2-40B4-BE49-F238E27FC236}">
                    <a16:creationId xmlns:a16="http://schemas.microsoft.com/office/drawing/2014/main" id="{49E9C491-F4BB-40A2-9349-F6F6ECA251BF}"/>
                  </a:ext>
                </a:extLst>
              </p:cNvPr>
              <p:cNvSpPr/>
              <p:nvPr/>
            </p:nvSpPr>
            <p:spPr>
              <a:xfrm>
                <a:off x="6890321" y="3054525"/>
                <a:ext cx="1647417" cy="1256900"/>
              </a:xfrm>
              <a:custGeom>
                <a:avLst/>
                <a:gdLst>
                  <a:gd name="connsiteX0" fmla="*/ 148725 w 1647417"/>
                  <a:gd name="connsiteY0" fmla="*/ 418093 h 1256900"/>
                  <a:gd name="connsiteX1" fmla="*/ 214431 w 1647417"/>
                  <a:gd name="connsiteY1" fmla="*/ 200958 h 1256900"/>
                  <a:gd name="connsiteX2" fmla="*/ 534075 w 1647417"/>
                  <a:gd name="connsiteY2" fmla="*/ 151351 h 1256900"/>
                  <a:gd name="connsiteX3" fmla="*/ 856351 w 1647417"/>
                  <a:gd name="connsiteY3" fmla="*/ 99853 h 1256900"/>
                  <a:gd name="connsiteX4" fmla="*/ 981929 w 1647417"/>
                  <a:gd name="connsiteY4" fmla="*/ 5818 h 1256900"/>
                  <a:gd name="connsiteX5" fmla="*/ 1137671 w 1647417"/>
                  <a:gd name="connsiteY5" fmla="*/ 72184 h 1256900"/>
                  <a:gd name="connsiteX6" fmla="*/ 1352369 w 1647417"/>
                  <a:gd name="connsiteY6" fmla="*/ 20075 h 1256900"/>
                  <a:gd name="connsiteX7" fmla="*/ 1461243 w 1647417"/>
                  <a:gd name="connsiteY7" fmla="*/ 162233 h 1256900"/>
                  <a:gd name="connsiteX8" fmla="*/ 1600968 w 1647417"/>
                  <a:gd name="connsiteY8" fmla="*/ 300201 h 1256900"/>
                  <a:gd name="connsiteX9" fmla="*/ 1594714 w 1647417"/>
                  <a:gd name="connsiteY9" fmla="*/ 449807 h 1256900"/>
                  <a:gd name="connsiteX10" fmla="*/ 1640400 w 1647417"/>
                  <a:gd name="connsiteY10" fmla="*/ 678551 h 1256900"/>
                  <a:gd name="connsiteX11" fmla="*/ 1426388 w 1647417"/>
                  <a:gd name="connsiteY11" fmla="*/ 878782 h 1256900"/>
                  <a:gd name="connsiteX12" fmla="*/ 1349776 w 1647417"/>
                  <a:gd name="connsiteY12" fmla="*/ 1050355 h 1256900"/>
                  <a:gd name="connsiteX13" fmla="*/ 1088935 w 1647417"/>
                  <a:gd name="connsiteY13" fmla="*/ 1071129 h 1256900"/>
                  <a:gd name="connsiteX14" fmla="*/ 902532 w 1647417"/>
                  <a:gd name="connsiteY14" fmla="*/ 1254165 h 1256900"/>
                  <a:gd name="connsiteX15" fmla="*/ 628459 w 1647417"/>
                  <a:gd name="connsiteY15" fmla="*/ 1142440 h 1256900"/>
                  <a:gd name="connsiteX16" fmla="*/ 221333 w 1647417"/>
                  <a:gd name="connsiteY16" fmla="*/ 1032054 h 1256900"/>
                  <a:gd name="connsiteX17" fmla="*/ 42329 w 1647417"/>
                  <a:gd name="connsiteY17" fmla="*/ 909215 h 1256900"/>
                  <a:gd name="connsiteX18" fmla="*/ 80578 w 1647417"/>
                  <a:gd name="connsiteY18" fmla="*/ 743403 h 1256900"/>
                  <a:gd name="connsiteX19" fmla="*/ -191 w 1647417"/>
                  <a:gd name="connsiteY19" fmla="*/ 573286 h 1256900"/>
                  <a:gd name="connsiteX20" fmla="*/ 147314 w 1647417"/>
                  <a:gd name="connsiteY20" fmla="*/ 422079 h 1256900"/>
                  <a:gd name="connsiteX21" fmla="*/ 148725 w 1647417"/>
                  <a:gd name="connsiteY21" fmla="*/ 418093 h 1256900"/>
                  <a:gd name="connsiteX0" fmla="*/ 178965 w 1647417"/>
                  <a:gd name="connsiteY0" fmla="*/ 761617 h 1256900"/>
                  <a:gd name="connsiteX1" fmla="*/ 82370 w 1647417"/>
                  <a:gd name="connsiteY1" fmla="*/ 738428 h 1256900"/>
                  <a:gd name="connsiteX2" fmla="*/ 264196 w 1647417"/>
                  <a:gd name="connsiteY2" fmla="*/ 1015383 h 1256900"/>
                  <a:gd name="connsiteX3" fmla="*/ 221943 w 1647417"/>
                  <a:gd name="connsiteY3" fmla="*/ 1026468 h 1256900"/>
                  <a:gd name="connsiteX4" fmla="*/ 628382 w 1647417"/>
                  <a:gd name="connsiteY4" fmla="*/ 1137319 h 1256900"/>
                  <a:gd name="connsiteX5" fmla="*/ 602908 w 1647417"/>
                  <a:gd name="connsiteY5" fmla="*/ 1086694 h 1256900"/>
                  <a:gd name="connsiteX6" fmla="*/ 1099307 w 1647417"/>
                  <a:gd name="connsiteY6" fmla="*/ 1011077 h 1256900"/>
                  <a:gd name="connsiteX7" fmla="*/ 1089125 w 1647417"/>
                  <a:gd name="connsiteY7" fmla="*/ 1066619 h 1256900"/>
                  <a:gd name="connsiteX8" fmla="*/ 1301497 w 1647417"/>
                  <a:gd name="connsiteY8" fmla="*/ 667844 h 1256900"/>
                  <a:gd name="connsiteX9" fmla="*/ 1425473 w 1647417"/>
                  <a:gd name="connsiteY9" fmla="*/ 875465 h 1256900"/>
                  <a:gd name="connsiteX10" fmla="*/ 1593952 w 1647417"/>
                  <a:gd name="connsiteY10" fmla="*/ 446723 h 1256900"/>
                  <a:gd name="connsiteX11" fmla="*/ 1538733 w 1647417"/>
                  <a:gd name="connsiteY11" fmla="*/ 524581 h 1256900"/>
                  <a:gd name="connsiteX12" fmla="*/ 1461472 w 1647417"/>
                  <a:gd name="connsiteY12" fmla="*/ 157868 h 1256900"/>
                  <a:gd name="connsiteX13" fmla="*/ 1464370 w 1647417"/>
                  <a:gd name="connsiteY13" fmla="*/ 194644 h 1256900"/>
                  <a:gd name="connsiteX14" fmla="*/ 1108879 w 1647417"/>
                  <a:gd name="connsiteY14" fmla="*/ 114983 h 1256900"/>
                  <a:gd name="connsiteX15" fmla="*/ 1137175 w 1647417"/>
                  <a:gd name="connsiteY15" fmla="*/ 68082 h 1256900"/>
                  <a:gd name="connsiteX16" fmla="*/ 844339 w 1647417"/>
                  <a:gd name="connsiteY16" fmla="*/ 137327 h 1256900"/>
                  <a:gd name="connsiteX17" fmla="*/ 858029 w 1647417"/>
                  <a:gd name="connsiteY17" fmla="*/ 96886 h 1256900"/>
                  <a:gd name="connsiteX18" fmla="*/ 533885 w 1647417"/>
                  <a:gd name="connsiteY18" fmla="*/ 151060 h 1256900"/>
                  <a:gd name="connsiteX19" fmla="*/ 583460 w 1647417"/>
                  <a:gd name="connsiteY19" fmla="*/ 190280 h 1256900"/>
                  <a:gd name="connsiteX20" fmla="*/ 157381 w 1647417"/>
                  <a:gd name="connsiteY20" fmla="*/ 459379 h 1256900"/>
                  <a:gd name="connsiteX21" fmla="*/ 148725 w 1647417"/>
                  <a:gd name="connsiteY21" fmla="*/ 418093 h 125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7417" h="1256900" fill="none" extrusionOk="0">
                    <a:moveTo>
                      <a:pt x="148725" y="418093"/>
                    </a:moveTo>
                    <a:cubicBezTo>
                      <a:pt x="153115" y="335058"/>
                      <a:pt x="159150" y="262657"/>
                      <a:pt x="214431" y="200958"/>
                    </a:cubicBezTo>
                    <a:cubicBezTo>
                      <a:pt x="296782" y="121524"/>
                      <a:pt x="433045" y="95565"/>
                      <a:pt x="534075" y="151351"/>
                    </a:cubicBezTo>
                    <a:cubicBezTo>
                      <a:pt x="607185" y="10876"/>
                      <a:pt x="773793" y="-7728"/>
                      <a:pt x="856351" y="99853"/>
                    </a:cubicBezTo>
                    <a:cubicBezTo>
                      <a:pt x="881008" y="50435"/>
                      <a:pt x="939741" y="10936"/>
                      <a:pt x="981929" y="5818"/>
                    </a:cubicBezTo>
                    <a:cubicBezTo>
                      <a:pt x="1030208" y="-9366"/>
                      <a:pt x="1101920" y="20721"/>
                      <a:pt x="1137671" y="72184"/>
                    </a:cubicBezTo>
                    <a:cubicBezTo>
                      <a:pt x="1192153" y="3305"/>
                      <a:pt x="1283503" y="-25493"/>
                      <a:pt x="1352369" y="20075"/>
                    </a:cubicBezTo>
                    <a:cubicBezTo>
                      <a:pt x="1395951" y="36912"/>
                      <a:pt x="1438746" y="102281"/>
                      <a:pt x="1461243" y="162233"/>
                    </a:cubicBezTo>
                    <a:cubicBezTo>
                      <a:pt x="1537204" y="173996"/>
                      <a:pt x="1566459" y="219781"/>
                      <a:pt x="1600968" y="300201"/>
                    </a:cubicBezTo>
                    <a:cubicBezTo>
                      <a:pt x="1620707" y="349945"/>
                      <a:pt x="1610328" y="393743"/>
                      <a:pt x="1594714" y="449807"/>
                    </a:cubicBezTo>
                    <a:cubicBezTo>
                      <a:pt x="1639903" y="510429"/>
                      <a:pt x="1641361" y="584626"/>
                      <a:pt x="1640400" y="678551"/>
                    </a:cubicBezTo>
                    <a:cubicBezTo>
                      <a:pt x="1610647" y="782132"/>
                      <a:pt x="1538265" y="868115"/>
                      <a:pt x="1426388" y="878782"/>
                    </a:cubicBezTo>
                    <a:cubicBezTo>
                      <a:pt x="1427568" y="943651"/>
                      <a:pt x="1386298" y="1009079"/>
                      <a:pt x="1349776" y="1050355"/>
                    </a:cubicBezTo>
                    <a:cubicBezTo>
                      <a:pt x="1283080" y="1116966"/>
                      <a:pt x="1170092" y="1153123"/>
                      <a:pt x="1088935" y="1071129"/>
                    </a:cubicBezTo>
                    <a:cubicBezTo>
                      <a:pt x="1057528" y="1167420"/>
                      <a:pt x="997849" y="1237669"/>
                      <a:pt x="902532" y="1254165"/>
                    </a:cubicBezTo>
                    <a:cubicBezTo>
                      <a:pt x="782761" y="1302215"/>
                      <a:pt x="671098" y="1237700"/>
                      <a:pt x="628459" y="1142440"/>
                    </a:cubicBezTo>
                    <a:cubicBezTo>
                      <a:pt x="506782" y="1219206"/>
                      <a:pt x="295520" y="1212898"/>
                      <a:pt x="221333" y="1032054"/>
                    </a:cubicBezTo>
                    <a:cubicBezTo>
                      <a:pt x="138357" y="1030962"/>
                      <a:pt x="72428" y="973000"/>
                      <a:pt x="42329" y="909215"/>
                    </a:cubicBezTo>
                    <a:cubicBezTo>
                      <a:pt x="12817" y="856368"/>
                      <a:pt x="32114" y="799338"/>
                      <a:pt x="80578" y="743403"/>
                    </a:cubicBezTo>
                    <a:cubicBezTo>
                      <a:pt x="22569" y="701010"/>
                      <a:pt x="-6349" y="647859"/>
                      <a:pt x="-191" y="573286"/>
                    </a:cubicBezTo>
                    <a:cubicBezTo>
                      <a:pt x="16845" y="507550"/>
                      <a:pt x="69573" y="424595"/>
                      <a:pt x="147314" y="422079"/>
                    </a:cubicBezTo>
                    <a:cubicBezTo>
                      <a:pt x="147757" y="420707"/>
                      <a:pt x="148612" y="419367"/>
                      <a:pt x="148725" y="418093"/>
                    </a:cubicBezTo>
                    <a:close/>
                  </a:path>
                  <a:path w="1647417" h="1256900" fill="none" extrusionOk="0">
                    <a:moveTo>
                      <a:pt x="178965" y="761617"/>
                    </a:moveTo>
                    <a:cubicBezTo>
                      <a:pt x="146848" y="764086"/>
                      <a:pt x="110975" y="757605"/>
                      <a:pt x="82370" y="738428"/>
                    </a:cubicBezTo>
                    <a:moveTo>
                      <a:pt x="264196" y="1015383"/>
                    </a:moveTo>
                    <a:cubicBezTo>
                      <a:pt x="248654" y="1019341"/>
                      <a:pt x="236002" y="1026208"/>
                      <a:pt x="221943" y="1026468"/>
                    </a:cubicBezTo>
                    <a:moveTo>
                      <a:pt x="628382" y="1137319"/>
                    </a:moveTo>
                    <a:cubicBezTo>
                      <a:pt x="618640" y="1118535"/>
                      <a:pt x="611539" y="1103658"/>
                      <a:pt x="602908" y="1086694"/>
                    </a:cubicBezTo>
                    <a:moveTo>
                      <a:pt x="1099307" y="1011077"/>
                    </a:moveTo>
                    <a:cubicBezTo>
                      <a:pt x="1098066" y="1030257"/>
                      <a:pt x="1094621" y="1046014"/>
                      <a:pt x="1089125" y="1066619"/>
                    </a:cubicBezTo>
                    <a:moveTo>
                      <a:pt x="1301497" y="667844"/>
                    </a:moveTo>
                    <a:cubicBezTo>
                      <a:pt x="1386882" y="723227"/>
                      <a:pt x="1416610" y="772682"/>
                      <a:pt x="1425473" y="875465"/>
                    </a:cubicBezTo>
                    <a:moveTo>
                      <a:pt x="1593952" y="446723"/>
                    </a:moveTo>
                    <a:cubicBezTo>
                      <a:pt x="1577845" y="477431"/>
                      <a:pt x="1561171" y="509567"/>
                      <a:pt x="1538733" y="524581"/>
                    </a:cubicBezTo>
                    <a:moveTo>
                      <a:pt x="1461472" y="157868"/>
                    </a:moveTo>
                    <a:cubicBezTo>
                      <a:pt x="1465284" y="169319"/>
                      <a:pt x="1463989" y="182922"/>
                      <a:pt x="1464370" y="194644"/>
                    </a:cubicBezTo>
                    <a:moveTo>
                      <a:pt x="1108879" y="114983"/>
                    </a:moveTo>
                    <a:cubicBezTo>
                      <a:pt x="1119510" y="102244"/>
                      <a:pt x="1122549" y="84698"/>
                      <a:pt x="1137175" y="68082"/>
                    </a:cubicBezTo>
                    <a:moveTo>
                      <a:pt x="844339" y="137327"/>
                    </a:moveTo>
                    <a:cubicBezTo>
                      <a:pt x="849632" y="122258"/>
                      <a:pt x="851167" y="109189"/>
                      <a:pt x="858029" y="96886"/>
                    </a:cubicBezTo>
                    <a:moveTo>
                      <a:pt x="533885" y="151060"/>
                    </a:moveTo>
                    <a:cubicBezTo>
                      <a:pt x="556997" y="158339"/>
                      <a:pt x="570095" y="171880"/>
                      <a:pt x="583460" y="190280"/>
                    </a:cubicBezTo>
                    <a:moveTo>
                      <a:pt x="157381" y="459379"/>
                    </a:moveTo>
                    <a:cubicBezTo>
                      <a:pt x="153580" y="446227"/>
                      <a:pt x="149015" y="430200"/>
                      <a:pt x="148725" y="418093"/>
                    </a:cubicBezTo>
                  </a:path>
                  <a:path w="1647417" h="1256900" stroke="0" extrusionOk="0">
                    <a:moveTo>
                      <a:pt x="148725" y="418093"/>
                    </a:moveTo>
                    <a:cubicBezTo>
                      <a:pt x="123182" y="348166"/>
                      <a:pt x="174028" y="272019"/>
                      <a:pt x="214431" y="200958"/>
                    </a:cubicBezTo>
                    <a:cubicBezTo>
                      <a:pt x="300523" y="103594"/>
                      <a:pt x="419846" y="83121"/>
                      <a:pt x="534075" y="151351"/>
                    </a:cubicBezTo>
                    <a:cubicBezTo>
                      <a:pt x="581989" y="49188"/>
                      <a:pt x="768223" y="-2709"/>
                      <a:pt x="856351" y="99853"/>
                    </a:cubicBezTo>
                    <a:cubicBezTo>
                      <a:pt x="893871" y="50921"/>
                      <a:pt x="919660" y="15251"/>
                      <a:pt x="981929" y="5818"/>
                    </a:cubicBezTo>
                    <a:cubicBezTo>
                      <a:pt x="1053603" y="-1982"/>
                      <a:pt x="1096353" y="28150"/>
                      <a:pt x="1137671" y="72184"/>
                    </a:cubicBezTo>
                    <a:cubicBezTo>
                      <a:pt x="1195874" y="16372"/>
                      <a:pt x="1276817" y="-15718"/>
                      <a:pt x="1352369" y="20075"/>
                    </a:cubicBezTo>
                    <a:cubicBezTo>
                      <a:pt x="1407968" y="44022"/>
                      <a:pt x="1466597" y="98077"/>
                      <a:pt x="1461243" y="162233"/>
                    </a:cubicBezTo>
                    <a:cubicBezTo>
                      <a:pt x="1525316" y="186542"/>
                      <a:pt x="1587782" y="243110"/>
                      <a:pt x="1600968" y="300201"/>
                    </a:cubicBezTo>
                    <a:cubicBezTo>
                      <a:pt x="1614517" y="350334"/>
                      <a:pt x="1614941" y="400611"/>
                      <a:pt x="1594714" y="449807"/>
                    </a:cubicBezTo>
                    <a:cubicBezTo>
                      <a:pt x="1645773" y="515317"/>
                      <a:pt x="1643069" y="605917"/>
                      <a:pt x="1640400" y="678551"/>
                    </a:cubicBezTo>
                    <a:cubicBezTo>
                      <a:pt x="1621088" y="791711"/>
                      <a:pt x="1551514" y="877291"/>
                      <a:pt x="1426388" y="878782"/>
                    </a:cubicBezTo>
                    <a:cubicBezTo>
                      <a:pt x="1429793" y="938118"/>
                      <a:pt x="1390666" y="1003284"/>
                      <a:pt x="1349776" y="1050355"/>
                    </a:cubicBezTo>
                    <a:cubicBezTo>
                      <a:pt x="1305345" y="1115726"/>
                      <a:pt x="1164950" y="1102615"/>
                      <a:pt x="1088935" y="1071129"/>
                    </a:cubicBezTo>
                    <a:cubicBezTo>
                      <a:pt x="1055307" y="1141531"/>
                      <a:pt x="1001428" y="1237991"/>
                      <a:pt x="902532" y="1254165"/>
                    </a:cubicBezTo>
                    <a:cubicBezTo>
                      <a:pt x="822733" y="1293508"/>
                      <a:pt x="701637" y="1229355"/>
                      <a:pt x="628459" y="1142440"/>
                    </a:cubicBezTo>
                    <a:cubicBezTo>
                      <a:pt x="450550" y="1208552"/>
                      <a:pt x="297884" y="1159002"/>
                      <a:pt x="221333" y="1032054"/>
                    </a:cubicBezTo>
                    <a:cubicBezTo>
                      <a:pt x="143453" y="1053333"/>
                      <a:pt x="53035" y="999047"/>
                      <a:pt x="42329" y="909215"/>
                    </a:cubicBezTo>
                    <a:cubicBezTo>
                      <a:pt x="36787" y="844797"/>
                      <a:pt x="46549" y="781040"/>
                      <a:pt x="80578" y="743403"/>
                    </a:cubicBezTo>
                    <a:cubicBezTo>
                      <a:pt x="4145" y="703404"/>
                      <a:pt x="-1755" y="645524"/>
                      <a:pt x="-191" y="573286"/>
                    </a:cubicBezTo>
                    <a:cubicBezTo>
                      <a:pt x="-8105" y="493375"/>
                      <a:pt x="65764" y="451464"/>
                      <a:pt x="147314" y="422079"/>
                    </a:cubicBezTo>
                    <a:cubicBezTo>
                      <a:pt x="147393" y="420648"/>
                      <a:pt x="148209" y="419516"/>
                      <a:pt x="148725" y="418093"/>
                    </a:cubicBezTo>
                    <a:close/>
                  </a:path>
                  <a:path w="1647417" h="1256900" fill="none" stroke="0" extrusionOk="0">
                    <a:moveTo>
                      <a:pt x="178965" y="761617"/>
                    </a:moveTo>
                    <a:cubicBezTo>
                      <a:pt x="146620" y="764653"/>
                      <a:pt x="110925" y="759181"/>
                      <a:pt x="82370" y="738428"/>
                    </a:cubicBezTo>
                    <a:moveTo>
                      <a:pt x="264196" y="1015383"/>
                    </a:moveTo>
                    <a:cubicBezTo>
                      <a:pt x="251325" y="1023947"/>
                      <a:pt x="238622" y="1027470"/>
                      <a:pt x="221943" y="1026468"/>
                    </a:cubicBezTo>
                    <a:moveTo>
                      <a:pt x="628382" y="1137319"/>
                    </a:moveTo>
                    <a:cubicBezTo>
                      <a:pt x="618488" y="1126224"/>
                      <a:pt x="606726" y="1104451"/>
                      <a:pt x="602908" y="1086694"/>
                    </a:cubicBezTo>
                    <a:moveTo>
                      <a:pt x="1099307" y="1011077"/>
                    </a:moveTo>
                    <a:cubicBezTo>
                      <a:pt x="1100285" y="1033992"/>
                      <a:pt x="1096570" y="1049318"/>
                      <a:pt x="1089125" y="1066619"/>
                    </a:cubicBezTo>
                    <a:moveTo>
                      <a:pt x="1301497" y="667844"/>
                    </a:moveTo>
                    <a:cubicBezTo>
                      <a:pt x="1371823" y="692355"/>
                      <a:pt x="1420305" y="782656"/>
                      <a:pt x="1425473" y="875465"/>
                    </a:cubicBezTo>
                    <a:moveTo>
                      <a:pt x="1593952" y="446723"/>
                    </a:moveTo>
                    <a:cubicBezTo>
                      <a:pt x="1583468" y="475097"/>
                      <a:pt x="1561203" y="505780"/>
                      <a:pt x="1538733" y="524581"/>
                    </a:cubicBezTo>
                    <a:moveTo>
                      <a:pt x="1461472" y="157868"/>
                    </a:moveTo>
                    <a:cubicBezTo>
                      <a:pt x="1462826" y="170427"/>
                      <a:pt x="1466747" y="181039"/>
                      <a:pt x="1464370" y="194644"/>
                    </a:cubicBezTo>
                    <a:moveTo>
                      <a:pt x="1108879" y="114983"/>
                    </a:moveTo>
                    <a:cubicBezTo>
                      <a:pt x="1115384" y="97773"/>
                      <a:pt x="1125172" y="81487"/>
                      <a:pt x="1137175" y="68082"/>
                    </a:cubicBezTo>
                    <a:moveTo>
                      <a:pt x="844339" y="137327"/>
                    </a:moveTo>
                    <a:cubicBezTo>
                      <a:pt x="846581" y="121789"/>
                      <a:pt x="853508" y="112177"/>
                      <a:pt x="858029" y="96886"/>
                    </a:cubicBezTo>
                    <a:moveTo>
                      <a:pt x="533885" y="151060"/>
                    </a:moveTo>
                    <a:cubicBezTo>
                      <a:pt x="547978" y="164026"/>
                      <a:pt x="566266" y="171699"/>
                      <a:pt x="583460" y="190280"/>
                    </a:cubicBezTo>
                    <a:moveTo>
                      <a:pt x="157381" y="459379"/>
                    </a:moveTo>
                    <a:cubicBezTo>
                      <a:pt x="151412" y="448742"/>
                      <a:pt x="151192" y="431643"/>
                      <a:pt x="148725" y="418093"/>
                    </a:cubicBezTo>
                  </a:path>
                </a:pathLst>
              </a:custGeom>
              <a:solidFill>
                <a:schemeClr val="bg2">
                  <a:lumMod val="75000"/>
                </a:schemeClr>
              </a:solidFill>
              <a:ln w="12700">
                <a:solidFill>
                  <a:schemeClr val="bg1">
                    <a:lumMod val="50000"/>
                  </a:schemeClr>
                </a:solidFill>
                <a:extLst>
                  <a:ext uri="{C807C97D-BFC1-408E-A445-0C87EB9F89A2}">
                    <ask:lineSketchStyleProps xmlns:ask="http://schemas.microsoft.com/office/drawing/2018/sketchyshapes" sd="3989574929">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Cloud 101">
                <a:extLst>
                  <a:ext uri="{FF2B5EF4-FFF2-40B4-BE49-F238E27FC236}">
                    <a16:creationId xmlns:a16="http://schemas.microsoft.com/office/drawing/2014/main" id="{CD2F8A04-2A68-4BEB-A576-1324204872DD}"/>
                  </a:ext>
                </a:extLst>
              </p:cNvPr>
              <p:cNvSpPr/>
              <p:nvPr/>
            </p:nvSpPr>
            <p:spPr>
              <a:xfrm>
                <a:off x="7986138" y="3472981"/>
                <a:ext cx="938497" cy="878260"/>
              </a:xfrm>
              <a:custGeom>
                <a:avLst/>
                <a:gdLst>
                  <a:gd name="connsiteX0" fmla="*/ 84725 w 938497"/>
                  <a:gd name="connsiteY0" fmla="*/ 292143 h 878260"/>
                  <a:gd name="connsiteX1" fmla="*/ 122156 w 938497"/>
                  <a:gd name="connsiteY1" fmla="*/ 140419 h 878260"/>
                  <a:gd name="connsiteX2" fmla="*/ 304251 w 938497"/>
                  <a:gd name="connsiteY2" fmla="*/ 105757 h 878260"/>
                  <a:gd name="connsiteX3" fmla="*/ 487844 w 938497"/>
                  <a:gd name="connsiteY3" fmla="*/ 69772 h 878260"/>
                  <a:gd name="connsiteX4" fmla="*/ 559383 w 938497"/>
                  <a:gd name="connsiteY4" fmla="*/ 4066 h 878260"/>
                  <a:gd name="connsiteX5" fmla="*/ 648106 w 938497"/>
                  <a:gd name="connsiteY5" fmla="*/ 50438 h 878260"/>
                  <a:gd name="connsiteX6" fmla="*/ 770414 w 938497"/>
                  <a:gd name="connsiteY6" fmla="*/ 14027 h 878260"/>
                  <a:gd name="connsiteX7" fmla="*/ 832438 w 938497"/>
                  <a:gd name="connsiteY7" fmla="*/ 113360 h 878260"/>
                  <a:gd name="connsiteX8" fmla="*/ 912036 w 938497"/>
                  <a:gd name="connsiteY8" fmla="*/ 209765 h 878260"/>
                  <a:gd name="connsiteX9" fmla="*/ 908473 w 938497"/>
                  <a:gd name="connsiteY9" fmla="*/ 314303 h 878260"/>
                  <a:gd name="connsiteX10" fmla="*/ 934499 w 938497"/>
                  <a:gd name="connsiteY10" fmla="*/ 474138 h 878260"/>
                  <a:gd name="connsiteX11" fmla="*/ 812581 w 938497"/>
                  <a:gd name="connsiteY11" fmla="*/ 614050 h 878260"/>
                  <a:gd name="connsiteX12" fmla="*/ 768937 w 938497"/>
                  <a:gd name="connsiteY12" fmla="*/ 733936 h 878260"/>
                  <a:gd name="connsiteX13" fmla="*/ 620342 w 938497"/>
                  <a:gd name="connsiteY13" fmla="*/ 748452 h 878260"/>
                  <a:gd name="connsiteX14" fmla="*/ 514152 w 938497"/>
                  <a:gd name="connsiteY14" fmla="*/ 876348 h 878260"/>
                  <a:gd name="connsiteX15" fmla="*/ 358019 w 938497"/>
                  <a:gd name="connsiteY15" fmla="*/ 798281 h 878260"/>
                  <a:gd name="connsiteX16" fmla="*/ 126088 w 938497"/>
                  <a:gd name="connsiteY16" fmla="*/ 721149 h 878260"/>
                  <a:gd name="connsiteX17" fmla="*/ 24114 w 938497"/>
                  <a:gd name="connsiteY17" fmla="*/ 635315 h 878260"/>
                  <a:gd name="connsiteX18" fmla="*/ 45903 w 938497"/>
                  <a:gd name="connsiteY18" fmla="*/ 519454 h 878260"/>
                  <a:gd name="connsiteX19" fmla="*/ -109 w 938497"/>
                  <a:gd name="connsiteY19" fmla="*/ 400584 h 878260"/>
                  <a:gd name="connsiteX20" fmla="*/ 83921 w 938497"/>
                  <a:gd name="connsiteY20" fmla="*/ 294928 h 878260"/>
                  <a:gd name="connsiteX21" fmla="*/ 84725 w 938497"/>
                  <a:gd name="connsiteY21" fmla="*/ 292143 h 878260"/>
                  <a:gd name="connsiteX0" fmla="*/ 101952 w 938497"/>
                  <a:gd name="connsiteY0" fmla="*/ 532180 h 878260"/>
                  <a:gd name="connsiteX1" fmla="*/ 46924 w 938497"/>
                  <a:gd name="connsiteY1" fmla="*/ 515977 h 878260"/>
                  <a:gd name="connsiteX2" fmla="*/ 150507 w 938497"/>
                  <a:gd name="connsiteY2" fmla="*/ 709499 h 878260"/>
                  <a:gd name="connsiteX3" fmla="*/ 126436 w 938497"/>
                  <a:gd name="connsiteY3" fmla="*/ 717245 h 878260"/>
                  <a:gd name="connsiteX4" fmla="*/ 357975 w 938497"/>
                  <a:gd name="connsiteY4" fmla="*/ 794703 h 878260"/>
                  <a:gd name="connsiteX5" fmla="*/ 343463 w 938497"/>
                  <a:gd name="connsiteY5" fmla="*/ 759328 h 878260"/>
                  <a:gd name="connsiteX6" fmla="*/ 626251 w 938497"/>
                  <a:gd name="connsiteY6" fmla="*/ 706491 h 878260"/>
                  <a:gd name="connsiteX7" fmla="*/ 620450 w 938497"/>
                  <a:gd name="connsiteY7" fmla="*/ 745301 h 878260"/>
                  <a:gd name="connsiteX8" fmla="*/ 741434 w 938497"/>
                  <a:gd name="connsiteY8" fmla="*/ 466656 h 878260"/>
                  <a:gd name="connsiteX9" fmla="*/ 812060 w 938497"/>
                  <a:gd name="connsiteY9" fmla="*/ 611732 h 878260"/>
                  <a:gd name="connsiteX10" fmla="*/ 908039 w 938497"/>
                  <a:gd name="connsiteY10" fmla="*/ 312148 h 878260"/>
                  <a:gd name="connsiteX11" fmla="*/ 876582 w 938497"/>
                  <a:gd name="connsiteY11" fmla="*/ 366551 h 878260"/>
                  <a:gd name="connsiteX12" fmla="*/ 832568 w 938497"/>
                  <a:gd name="connsiteY12" fmla="*/ 110311 h 878260"/>
                  <a:gd name="connsiteX13" fmla="*/ 834219 w 938497"/>
                  <a:gd name="connsiteY13" fmla="*/ 136008 h 878260"/>
                  <a:gd name="connsiteX14" fmla="*/ 631704 w 938497"/>
                  <a:gd name="connsiteY14" fmla="*/ 80344 h 878260"/>
                  <a:gd name="connsiteX15" fmla="*/ 647823 w 938497"/>
                  <a:gd name="connsiteY15" fmla="*/ 47572 h 878260"/>
                  <a:gd name="connsiteX16" fmla="*/ 481001 w 938497"/>
                  <a:gd name="connsiteY16" fmla="*/ 95958 h 878260"/>
                  <a:gd name="connsiteX17" fmla="*/ 488800 w 938497"/>
                  <a:gd name="connsiteY17" fmla="*/ 67699 h 878260"/>
                  <a:gd name="connsiteX18" fmla="*/ 304142 w 938497"/>
                  <a:gd name="connsiteY18" fmla="*/ 105553 h 878260"/>
                  <a:gd name="connsiteX19" fmla="*/ 332384 w 938497"/>
                  <a:gd name="connsiteY19" fmla="*/ 132958 h 878260"/>
                  <a:gd name="connsiteX20" fmla="*/ 89656 w 938497"/>
                  <a:gd name="connsiteY20" fmla="*/ 320991 h 878260"/>
                  <a:gd name="connsiteX21" fmla="*/ 84725 w 938497"/>
                  <a:gd name="connsiteY21" fmla="*/ 292143 h 87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8497" h="878260" fill="none" extrusionOk="0">
                    <a:moveTo>
                      <a:pt x="84725" y="292143"/>
                    </a:moveTo>
                    <a:cubicBezTo>
                      <a:pt x="93273" y="232967"/>
                      <a:pt x="85988" y="187473"/>
                      <a:pt x="122156" y="140419"/>
                    </a:cubicBezTo>
                    <a:cubicBezTo>
                      <a:pt x="168946" y="77548"/>
                      <a:pt x="253707" y="81378"/>
                      <a:pt x="304251" y="105757"/>
                    </a:cubicBezTo>
                    <a:cubicBezTo>
                      <a:pt x="342998" y="14463"/>
                      <a:pt x="440193" y="-3959"/>
                      <a:pt x="487844" y="69772"/>
                    </a:cubicBezTo>
                    <a:cubicBezTo>
                      <a:pt x="502330" y="38089"/>
                      <a:pt x="532218" y="8755"/>
                      <a:pt x="559383" y="4066"/>
                    </a:cubicBezTo>
                    <a:cubicBezTo>
                      <a:pt x="583483" y="-7635"/>
                      <a:pt x="629295" y="11348"/>
                      <a:pt x="648106" y="50438"/>
                    </a:cubicBezTo>
                    <a:cubicBezTo>
                      <a:pt x="682101" y="-4531"/>
                      <a:pt x="731994" y="-17900"/>
                      <a:pt x="770414" y="14027"/>
                    </a:cubicBezTo>
                    <a:cubicBezTo>
                      <a:pt x="801568" y="30983"/>
                      <a:pt x="815007" y="72382"/>
                      <a:pt x="832438" y="113360"/>
                    </a:cubicBezTo>
                    <a:cubicBezTo>
                      <a:pt x="881017" y="118826"/>
                      <a:pt x="891950" y="154821"/>
                      <a:pt x="912036" y="209765"/>
                    </a:cubicBezTo>
                    <a:cubicBezTo>
                      <a:pt x="922379" y="244267"/>
                      <a:pt x="917362" y="276234"/>
                      <a:pt x="908473" y="314303"/>
                    </a:cubicBezTo>
                    <a:cubicBezTo>
                      <a:pt x="932685" y="354915"/>
                      <a:pt x="940097" y="414365"/>
                      <a:pt x="934499" y="474138"/>
                    </a:cubicBezTo>
                    <a:cubicBezTo>
                      <a:pt x="909822" y="542938"/>
                      <a:pt x="885277" y="611307"/>
                      <a:pt x="812581" y="614050"/>
                    </a:cubicBezTo>
                    <a:cubicBezTo>
                      <a:pt x="814087" y="658976"/>
                      <a:pt x="787313" y="705237"/>
                      <a:pt x="768937" y="733936"/>
                    </a:cubicBezTo>
                    <a:cubicBezTo>
                      <a:pt x="737539" y="781527"/>
                      <a:pt x="666870" y="791296"/>
                      <a:pt x="620342" y="748452"/>
                    </a:cubicBezTo>
                    <a:cubicBezTo>
                      <a:pt x="601881" y="815668"/>
                      <a:pt x="566550" y="862387"/>
                      <a:pt x="514152" y="876348"/>
                    </a:cubicBezTo>
                    <a:cubicBezTo>
                      <a:pt x="448631" y="903138"/>
                      <a:pt x="380363" y="864812"/>
                      <a:pt x="358019" y="798281"/>
                    </a:cubicBezTo>
                    <a:cubicBezTo>
                      <a:pt x="291512" y="851764"/>
                      <a:pt x="167528" y="846734"/>
                      <a:pt x="126088" y="721149"/>
                    </a:cubicBezTo>
                    <a:cubicBezTo>
                      <a:pt x="77647" y="716374"/>
                      <a:pt x="38555" y="688251"/>
                      <a:pt x="24114" y="635315"/>
                    </a:cubicBezTo>
                    <a:cubicBezTo>
                      <a:pt x="10387" y="596363"/>
                      <a:pt x="20695" y="553716"/>
                      <a:pt x="45903" y="519454"/>
                    </a:cubicBezTo>
                    <a:cubicBezTo>
                      <a:pt x="13308" y="494103"/>
                      <a:pt x="-3971" y="450685"/>
                      <a:pt x="-109" y="400584"/>
                    </a:cubicBezTo>
                    <a:cubicBezTo>
                      <a:pt x="9120" y="351901"/>
                      <a:pt x="38980" y="292642"/>
                      <a:pt x="83921" y="294928"/>
                    </a:cubicBezTo>
                    <a:cubicBezTo>
                      <a:pt x="84085" y="293749"/>
                      <a:pt x="84687" y="293036"/>
                      <a:pt x="84725" y="292143"/>
                    </a:cubicBezTo>
                    <a:close/>
                  </a:path>
                  <a:path w="938497" h="878260" fill="none" extrusionOk="0">
                    <a:moveTo>
                      <a:pt x="101952" y="532180"/>
                    </a:moveTo>
                    <a:cubicBezTo>
                      <a:pt x="84104" y="533864"/>
                      <a:pt x="61651" y="532910"/>
                      <a:pt x="46924" y="515977"/>
                    </a:cubicBezTo>
                    <a:moveTo>
                      <a:pt x="150507" y="709499"/>
                    </a:moveTo>
                    <a:cubicBezTo>
                      <a:pt x="140998" y="711938"/>
                      <a:pt x="134546" y="716524"/>
                      <a:pt x="126436" y="717245"/>
                    </a:cubicBezTo>
                    <a:moveTo>
                      <a:pt x="357975" y="794703"/>
                    </a:moveTo>
                    <a:cubicBezTo>
                      <a:pt x="352262" y="783032"/>
                      <a:pt x="349085" y="770982"/>
                      <a:pt x="343463" y="759328"/>
                    </a:cubicBezTo>
                    <a:moveTo>
                      <a:pt x="626251" y="706491"/>
                    </a:moveTo>
                    <a:cubicBezTo>
                      <a:pt x="626357" y="721024"/>
                      <a:pt x="623566" y="731383"/>
                      <a:pt x="620450" y="745301"/>
                    </a:cubicBezTo>
                    <a:moveTo>
                      <a:pt x="741434" y="466656"/>
                    </a:moveTo>
                    <a:cubicBezTo>
                      <a:pt x="793160" y="508957"/>
                      <a:pt x="810268" y="546760"/>
                      <a:pt x="812060" y="611732"/>
                    </a:cubicBezTo>
                    <a:moveTo>
                      <a:pt x="908039" y="312148"/>
                    </a:moveTo>
                    <a:cubicBezTo>
                      <a:pt x="897210" y="333821"/>
                      <a:pt x="889081" y="356421"/>
                      <a:pt x="876582" y="366551"/>
                    </a:cubicBezTo>
                    <a:moveTo>
                      <a:pt x="832568" y="110311"/>
                    </a:moveTo>
                    <a:cubicBezTo>
                      <a:pt x="834205" y="118612"/>
                      <a:pt x="832620" y="129220"/>
                      <a:pt x="834219" y="136008"/>
                    </a:cubicBezTo>
                    <a:moveTo>
                      <a:pt x="631704" y="80344"/>
                    </a:moveTo>
                    <a:cubicBezTo>
                      <a:pt x="637783" y="70927"/>
                      <a:pt x="639707" y="58686"/>
                      <a:pt x="647823" y="47572"/>
                    </a:cubicBezTo>
                    <a:moveTo>
                      <a:pt x="481001" y="95958"/>
                    </a:moveTo>
                    <a:cubicBezTo>
                      <a:pt x="485046" y="85106"/>
                      <a:pt x="483295" y="75200"/>
                      <a:pt x="488800" y="67699"/>
                    </a:cubicBezTo>
                    <a:moveTo>
                      <a:pt x="304142" y="105553"/>
                    </a:moveTo>
                    <a:cubicBezTo>
                      <a:pt x="316000" y="112048"/>
                      <a:pt x="325318" y="119386"/>
                      <a:pt x="332384" y="132958"/>
                    </a:cubicBezTo>
                    <a:moveTo>
                      <a:pt x="89656" y="320991"/>
                    </a:moveTo>
                    <a:cubicBezTo>
                      <a:pt x="87859" y="312768"/>
                      <a:pt x="84246" y="300057"/>
                      <a:pt x="84725" y="292143"/>
                    </a:cubicBezTo>
                  </a:path>
                  <a:path w="938497" h="878260" stroke="0" extrusionOk="0">
                    <a:moveTo>
                      <a:pt x="84725" y="292143"/>
                    </a:moveTo>
                    <a:cubicBezTo>
                      <a:pt x="70409" y="241979"/>
                      <a:pt x="98813" y="188111"/>
                      <a:pt x="122156" y="140419"/>
                    </a:cubicBezTo>
                    <a:cubicBezTo>
                      <a:pt x="182013" y="60084"/>
                      <a:pt x="235405" y="56870"/>
                      <a:pt x="304251" y="105757"/>
                    </a:cubicBezTo>
                    <a:cubicBezTo>
                      <a:pt x="331098" y="32076"/>
                      <a:pt x="436729" y="-1115"/>
                      <a:pt x="487844" y="69772"/>
                    </a:cubicBezTo>
                    <a:cubicBezTo>
                      <a:pt x="506449" y="34915"/>
                      <a:pt x="523069" y="10620"/>
                      <a:pt x="559383" y="4066"/>
                    </a:cubicBezTo>
                    <a:cubicBezTo>
                      <a:pt x="596702" y="-1800"/>
                      <a:pt x="620582" y="23716"/>
                      <a:pt x="648106" y="50438"/>
                    </a:cubicBezTo>
                    <a:cubicBezTo>
                      <a:pt x="684387" y="15216"/>
                      <a:pt x="727443" y="-10462"/>
                      <a:pt x="770414" y="14027"/>
                    </a:cubicBezTo>
                    <a:cubicBezTo>
                      <a:pt x="800368" y="29083"/>
                      <a:pt x="832638" y="68788"/>
                      <a:pt x="832438" y="113360"/>
                    </a:cubicBezTo>
                    <a:cubicBezTo>
                      <a:pt x="867095" y="135311"/>
                      <a:pt x="904150" y="168054"/>
                      <a:pt x="912036" y="209765"/>
                    </a:cubicBezTo>
                    <a:cubicBezTo>
                      <a:pt x="915380" y="247170"/>
                      <a:pt x="921598" y="275820"/>
                      <a:pt x="908473" y="314303"/>
                    </a:cubicBezTo>
                    <a:cubicBezTo>
                      <a:pt x="949242" y="362026"/>
                      <a:pt x="939507" y="421056"/>
                      <a:pt x="934499" y="474138"/>
                    </a:cubicBezTo>
                    <a:cubicBezTo>
                      <a:pt x="928998" y="558844"/>
                      <a:pt x="876611" y="606456"/>
                      <a:pt x="812581" y="614050"/>
                    </a:cubicBezTo>
                    <a:cubicBezTo>
                      <a:pt x="813897" y="657425"/>
                      <a:pt x="792833" y="701896"/>
                      <a:pt x="768937" y="733936"/>
                    </a:cubicBezTo>
                    <a:cubicBezTo>
                      <a:pt x="743153" y="779624"/>
                      <a:pt x="664198" y="775244"/>
                      <a:pt x="620342" y="748452"/>
                    </a:cubicBezTo>
                    <a:cubicBezTo>
                      <a:pt x="601713" y="801863"/>
                      <a:pt x="569251" y="863520"/>
                      <a:pt x="514152" y="876348"/>
                    </a:cubicBezTo>
                    <a:cubicBezTo>
                      <a:pt x="471096" y="903405"/>
                      <a:pt x="408032" y="855828"/>
                      <a:pt x="358019" y="798281"/>
                    </a:cubicBezTo>
                    <a:cubicBezTo>
                      <a:pt x="273669" y="857832"/>
                      <a:pt x="171010" y="818013"/>
                      <a:pt x="126088" y="721149"/>
                    </a:cubicBezTo>
                    <a:cubicBezTo>
                      <a:pt x="81258" y="732589"/>
                      <a:pt x="31501" y="695927"/>
                      <a:pt x="24114" y="635315"/>
                    </a:cubicBezTo>
                    <a:cubicBezTo>
                      <a:pt x="18543" y="592414"/>
                      <a:pt x="29140" y="543731"/>
                      <a:pt x="45903" y="519454"/>
                    </a:cubicBezTo>
                    <a:cubicBezTo>
                      <a:pt x="1440" y="491927"/>
                      <a:pt x="547" y="451490"/>
                      <a:pt x="-109" y="400584"/>
                    </a:cubicBezTo>
                    <a:cubicBezTo>
                      <a:pt x="130" y="344646"/>
                      <a:pt x="39493" y="303403"/>
                      <a:pt x="83921" y="294928"/>
                    </a:cubicBezTo>
                    <a:cubicBezTo>
                      <a:pt x="84061" y="293963"/>
                      <a:pt x="84323" y="293282"/>
                      <a:pt x="84725" y="292143"/>
                    </a:cubicBezTo>
                    <a:close/>
                  </a:path>
                  <a:path w="938497" h="878260" fill="none" stroke="0" extrusionOk="0">
                    <a:moveTo>
                      <a:pt x="101952" y="532180"/>
                    </a:moveTo>
                    <a:cubicBezTo>
                      <a:pt x="85277" y="534648"/>
                      <a:pt x="62333" y="534157"/>
                      <a:pt x="46924" y="515977"/>
                    </a:cubicBezTo>
                    <a:moveTo>
                      <a:pt x="150507" y="709499"/>
                    </a:moveTo>
                    <a:cubicBezTo>
                      <a:pt x="143154" y="715018"/>
                      <a:pt x="134820" y="716188"/>
                      <a:pt x="126436" y="717245"/>
                    </a:cubicBezTo>
                    <a:moveTo>
                      <a:pt x="357975" y="794703"/>
                    </a:moveTo>
                    <a:cubicBezTo>
                      <a:pt x="352295" y="785603"/>
                      <a:pt x="346015" y="771741"/>
                      <a:pt x="343463" y="759328"/>
                    </a:cubicBezTo>
                    <a:moveTo>
                      <a:pt x="626251" y="706491"/>
                    </a:moveTo>
                    <a:cubicBezTo>
                      <a:pt x="626007" y="720647"/>
                      <a:pt x="624942" y="733200"/>
                      <a:pt x="620450" y="745301"/>
                    </a:cubicBezTo>
                    <a:moveTo>
                      <a:pt x="741434" y="466656"/>
                    </a:moveTo>
                    <a:cubicBezTo>
                      <a:pt x="781162" y="484830"/>
                      <a:pt x="798864" y="539430"/>
                      <a:pt x="812060" y="611732"/>
                    </a:cubicBezTo>
                    <a:moveTo>
                      <a:pt x="908039" y="312148"/>
                    </a:moveTo>
                    <a:cubicBezTo>
                      <a:pt x="904971" y="329675"/>
                      <a:pt x="889916" y="352249"/>
                      <a:pt x="876582" y="366551"/>
                    </a:cubicBezTo>
                    <a:moveTo>
                      <a:pt x="832568" y="110311"/>
                    </a:moveTo>
                    <a:cubicBezTo>
                      <a:pt x="831755" y="119939"/>
                      <a:pt x="835689" y="126598"/>
                      <a:pt x="834219" y="136008"/>
                    </a:cubicBezTo>
                    <a:moveTo>
                      <a:pt x="631704" y="80344"/>
                    </a:moveTo>
                    <a:cubicBezTo>
                      <a:pt x="634252" y="67945"/>
                      <a:pt x="639541" y="54449"/>
                      <a:pt x="647823" y="47572"/>
                    </a:cubicBezTo>
                    <a:moveTo>
                      <a:pt x="481001" y="95958"/>
                    </a:moveTo>
                    <a:cubicBezTo>
                      <a:pt x="482426" y="85617"/>
                      <a:pt x="485448" y="76886"/>
                      <a:pt x="488800" y="67699"/>
                    </a:cubicBezTo>
                    <a:moveTo>
                      <a:pt x="304142" y="105553"/>
                    </a:moveTo>
                    <a:cubicBezTo>
                      <a:pt x="311463" y="114719"/>
                      <a:pt x="322194" y="119812"/>
                      <a:pt x="332384" y="132958"/>
                    </a:cubicBezTo>
                    <a:moveTo>
                      <a:pt x="89656" y="320991"/>
                    </a:moveTo>
                    <a:cubicBezTo>
                      <a:pt x="86018" y="313523"/>
                      <a:pt x="87130" y="300969"/>
                      <a:pt x="84725" y="292143"/>
                    </a:cubicBezTo>
                  </a:path>
                </a:pathLst>
              </a:custGeom>
              <a:solidFill>
                <a:schemeClr val="bg2">
                  <a:lumMod val="75000"/>
                </a:schemeClr>
              </a:solidFill>
              <a:ln w="12700">
                <a:solidFill>
                  <a:schemeClr val="bg1">
                    <a:lumMod val="50000"/>
                  </a:schemeClr>
                </a:solidFill>
                <a:extLst>
                  <a:ext uri="{C807C97D-BFC1-408E-A445-0C87EB9F89A2}">
                    <ask:lineSketchStyleProps xmlns:ask="http://schemas.microsoft.com/office/drawing/2018/sketchyshapes" sd="3989574929">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 name="Graphic 9" descr="House with solid fill">
                <a:extLst>
                  <a:ext uri="{FF2B5EF4-FFF2-40B4-BE49-F238E27FC236}">
                    <a16:creationId xmlns:a16="http://schemas.microsoft.com/office/drawing/2014/main" id="{0E924B34-7A81-480B-9FD2-A8B6003850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39153" y="4197929"/>
                <a:ext cx="914400" cy="914400"/>
              </a:xfrm>
              <a:prstGeom prst="rect">
                <a:avLst/>
              </a:prstGeom>
            </p:spPr>
          </p:pic>
        </p:grpSp>
      </p:grpSp>
      <p:sp>
        <p:nvSpPr>
          <p:cNvPr id="7" name="TextBox 6">
            <a:extLst>
              <a:ext uri="{FF2B5EF4-FFF2-40B4-BE49-F238E27FC236}">
                <a16:creationId xmlns:a16="http://schemas.microsoft.com/office/drawing/2014/main" id="{F43F870E-82F5-42A9-A44D-10FC03857A3F}"/>
              </a:ext>
            </a:extLst>
          </p:cNvPr>
          <p:cNvSpPr txBox="1"/>
          <p:nvPr/>
        </p:nvSpPr>
        <p:spPr>
          <a:xfrm>
            <a:off x="-232" y="6598641"/>
            <a:ext cx="4119491" cy="2616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50" dirty="0">
                <a:solidFill>
                  <a:srgbClr val="262626"/>
                </a:solidFill>
                <a:latin typeface="Century Gothic"/>
              </a:rPr>
              <a:t>Icon Credit: Microsoft PowerPoint ClipArt</a:t>
            </a:r>
          </a:p>
        </p:txBody>
      </p:sp>
    </p:spTree>
    <p:extLst>
      <p:ext uri="{BB962C8B-B14F-4D97-AF65-F5344CB8AC3E}">
        <p14:creationId xmlns:p14="http://schemas.microsoft.com/office/powerpoint/2010/main" val="407269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32F7BA-0569-4FA7-8D5C-1132FA371DD5}"/>
              </a:ext>
            </a:extLst>
          </p:cNvPr>
          <p:cNvSpPr/>
          <p:nvPr/>
        </p:nvSpPr>
        <p:spPr>
          <a:xfrm>
            <a:off x="898197"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Project Partners</a:t>
            </a:r>
          </a:p>
        </p:txBody>
      </p:sp>
      <p:sp>
        <p:nvSpPr>
          <p:cNvPr id="7" name="Text Placeholder 2">
            <a:extLst>
              <a:ext uri="{FF2B5EF4-FFF2-40B4-BE49-F238E27FC236}">
                <a16:creationId xmlns:a16="http://schemas.microsoft.com/office/drawing/2014/main" id="{4C3CB016-B245-45B3-BA15-D5D73633AC20}"/>
              </a:ext>
            </a:extLst>
          </p:cNvPr>
          <p:cNvSpPr txBox="1">
            <a:spLocks/>
          </p:cNvSpPr>
          <p:nvPr/>
        </p:nvSpPr>
        <p:spPr>
          <a:xfrm>
            <a:off x="315936" y="4258864"/>
            <a:ext cx="3768574" cy="139205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904D99"/>
              </a:buClr>
              <a:buNone/>
            </a:pPr>
            <a:r>
              <a:rPr lang="en-US">
                <a:solidFill>
                  <a:schemeClr val="tx1">
                    <a:lumMod val="75000"/>
                    <a:lumOff val="25000"/>
                  </a:schemeClr>
                </a:solidFill>
                <a:latin typeface="Century Gothic"/>
                <a:cs typeface="Arial"/>
              </a:rPr>
              <a:t>NOAA's National Weather Service Fire Weather Program</a:t>
            </a:r>
            <a:endParaRPr lang="en-US">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cs typeface="Calibri"/>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mn-lt"/>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Gothic"/>
              <a:cs typeface="Calibri"/>
            </a:endParaRPr>
          </a:p>
        </p:txBody>
      </p:sp>
      <p:pic>
        <p:nvPicPr>
          <p:cNvPr id="2" name="Picture 3" descr="Map&#10;&#10;Description automatically generated">
            <a:extLst>
              <a:ext uri="{FF2B5EF4-FFF2-40B4-BE49-F238E27FC236}">
                <a16:creationId xmlns:a16="http://schemas.microsoft.com/office/drawing/2014/main" id="{5A15CA4D-30E8-4B57-A409-6DA2ADCF4DAD}"/>
              </a:ext>
            </a:extLst>
          </p:cNvPr>
          <p:cNvPicPr>
            <a:picLocks noChangeAspect="1"/>
          </p:cNvPicPr>
          <p:nvPr/>
        </p:nvPicPr>
        <p:blipFill>
          <a:blip r:embed="rId3"/>
          <a:stretch>
            <a:fillRect/>
          </a:stretch>
        </p:blipFill>
        <p:spPr>
          <a:xfrm>
            <a:off x="9200760" y="1659822"/>
            <a:ext cx="1717200" cy="2238732"/>
          </a:xfrm>
          <a:prstGeom prst="rect">
            <a:avLst/>
          </a:prstGeom>
          <a:ln>
            <a:noFill/>
          </a:ln>
          <a:effectLst>
            <a:outerShdw blurRad="292100" dist="139700" dir="2700000" algn="tl" rotWithShape="0">
              <a:srgbClr val="333333">
                <a:alpha val="65000"/>
              </a:srgbClr>
            </a:outerShdw>
          </a:effectLst>
        </p:spPr>
      </p:pic>
      <p:pic>
        <p:nvPicPr>
          <p:cNvPr id="4" name="Picture 4" descr="Logo&#10;&#10;Description automatically generated">
            <a:extLst>
              <a:ext uri="{FF2B5EF4-FFF2-40B4-BE49-F238E27FC236}">
                <a16:creationId xmlns:a16="http://schemas.microsoft.com/office/drawing/2014/main" id="{2479541C-AA02-4D95-B381-7D1A6513FAFD}"/>
              </a:ext>
            </a:extLst>
          </p:cNvPr>
          <p:cNvPicPr>
            <a:picLocks noChangeAspect="1"/>
          </p:cNvPicPr>
          <p:nvPr/>
        </p:nvPicPr>
        <p:blipFill>
          <a:blip r:embed="rId4"/>
          <a:stretch>
            <a:fillRect/>
          </a:stretch>
        </p:blipFill>
        <p:spPr>
          <a:xfrm>
            <a:off x="718409" y="1658125"/>
            <a:ext cx="2962563" cy="2230581"/>
          </a:xfrm>
          <a:prstGeom prst="rect">
            <a:avLst/>
          </a:prstGeom>
          <a:ln>
            <a:noFill/>
          </a:ln>
          <a:effectLst>
            <a:outerShdw blurRad="292100" dist="139700" dir="2700000" algn="tl" rotWithShape="0">
              <a:srgbClr val="333333">
                <a:alpha val="65000"/>
              </a:srgbClr>
            </a:outerShdw>
          </a:effectLst>
        </p:spPr>
      </p:pic>
      <p:pic>
        <p:nvPicPr>
          <p:cNvPr id="5" name="Picture 5" descr="Icon&#10;&#10;Description automatically generated">
            <a:extLst>
              <a:ext uri="{FF2B5EF4-FFF2-40B4-BE49-F238E27FC236}">
                <a16:creationId xmlns:a16="http://schemas.microsoft.com/office/drawing/2014/main" id="{16919BA5-B441-416E-8E7E-9370C2D908E1}"/>
              </a:ext>
            </a:extLst>
          </p:cNvPr>
          <p:cNvPicPr>
            <a:picLocks noChangeAspect="1"/>
          </p:cNvPicPr>
          <p:nvPr/>
        </p:nvPicPr>
        <p:blipFill>
          <a:blip r:embed="rId5"/>
          <a:stretch>
            <a:fillRect/>
          </a:stretch>
        </p:blipFill>
        <p:spPr>
          <a:xfrm>
            <a:off x="4893676" y="1659597"/>
            <a:ext cx="2574836" cy="2239182"/>
          </a:xfrm>
          <a:prstGeom prst="rect">
            <a:avLst/>
          </a:prstGeom>
          <a:ln>
            <a:noFill/>
          </a:ln>
          <a:effectLst>
            <a:outerShdw blurRad="292100" dist="139700" dir="2700000" algn="tl" rotWithShape="0">
              <a:srgbClr val="333333">
                <a:alpha val="65000"/>
              </a:srgbClr>
            </a:outerShdw>
          </a:effectLst>
        </p:spPr>
      </p:pic>
      <p:sp>
        <p:nvSpPr>
          <p:cNvPr id="8" name="Text Placeholder 2">
            <a:extLst>
              <a:ext uri="{FF2B5EF4-FFF2-40B4-BE49-F238E27FC236}">
                <a16:creationId xmlns:a16="http://schemas.microsoft.com/office/drawing/2014/main" id="{C6EB9D0B-7593-4322-B242-BE4DEE7B76DE}"/>
              </a:ext>
            </a:extLst>
          </p:cNvPr>
          <p:cNvSpPr txBox="1">
            <a:spLocks/>
          </p:cNvSpPr>
          <p:nvPr/>
        </p:nvSpPr>
        <p:spPr>
          <a:xfrm>
            <a:off x="4140136" y="4719503"/>
            <a:ext cx="3422494" cy="150017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Arial"/>
            </a:endParaRPr>
          </a:p>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Times New Roman"/>
              <a:cs typeface="Calibri"/>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Times New Roman"/>
              <a:ea typeface="+mn-lt"/>
              <a:cs typeface="+mn-lt"/>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Gothic"/>
              <a:cs typeface="Calibri"/>
            </a:endParaRPr>
          </a:p>
        </p:txBody>
      </p:sp>
      <p:sp>
        <p:nvSpPr>
          <p:cNvPr id="9" name="Text Placeholder 2">
            <a:extLst>
              <a:ext uri="{FF2B5EF4-FFF2-40B4-BE49-F238E27FC236}">
                <a16:creationId xmlns:a16="http://schemas.microsoft.com/office/drawing/2014/main" id="{63D8A300-D11F-4B3A-A53E-2EB6078BA525}"/>
              </a:ext>
            </a:extLst>
          </p:cNvPr>
          <p:cNvSpPr txBox="1">
            <a:spLocks/>
          </p:cNvSpPr>
          <p:nvPr/>
        </p:nvSpPr>
        <p:spPr>
          <a:xfrm>
            <a:off x="4664676" y="4261570"/>
            <a:ext cx="3041494" cy="184553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904D99"/>
              </a:buClr>
              <a:buNone/>
            </a:pPr>
            <a:r>
              <a:rPr lang="en-US">
                <a:solidFill>
                  <a:schemeClr val="tx1">
                    <a:lumMod val="75000"/>
                    <a:lumOff val="25000"/>
                  </a:schemeClr>
                </a:solidFill>
                <a:latin typeface="Century Gothic"/>
                <a:cs typeface="Arial"/>
              </a:rPr>
              <a:t>Bureau of Land Management National Interagency Fire Center</a:t>
            </a:r>
            <a:endParaRPr lang="en-US">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ea typeface="+mn-lt"/>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ea typeface="+mn-lt"/>
              <a:cs typeface="Arial"/>
            </a:endParaRPr>
          </a:p>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Century Gothic"/>
              <a:cs typeface="Calibri"/>
            </a:endParaRPr>
          </a:p>
        </p:txBody>
      </p:sp>
      <p:sp>
        <p:nvSpPr>
          <p:cNvPr id="10" name="Text Placeholder 2">
            <a:extLst>
              <a:ext uri="{FF2B5EF4-FFF2-40B4-BE49-F238E27FC236}">
                <a16:creationId xmlns:a16="http://schemas.microsoft.com/office/drawing/2014/main" id="{3260B33E-782E-48B8-969D-789FC82728DF}"/>
              </a:ext>
            </a:extLst>
          </p:cNvPr>
          <p:cNvSpPr txBox="1">
            <a:spLocks/>
          </p:cNvSpPr>
          <p:nvPr/>
        </p:nvSpPr>
        <p:spPr>
          <a:xfrm>
            <a:off x="8357076" y="4260046"/>
            <a:ext cx="3422494" cy="9030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904D99"/>
              </a:buClr>
              <a:buNone/>
            </a:pPr>
            <a:r>
              <a:rPr lang="en-US">
                <a:solidFill>
                  <a:schemeClr val="tx1">
                    <a:lumMod val="75000"/>
                    <a:lumOff val="25000"/>
                  </a:schemeClr>
                </a:solidFill>
                <a:latin typeface="Century Gothic"/>
                <a:cs typeface="Arial"/>
              </a:rPr>
              <a:t>National Park Service Fire Management Program Center</a:t>
            </a:r>
            <a:endParaRPr lang="en-US">
              <a:solidFill>
                <a:schemeClr val="tx1">
                  <a:lumMod val="75000"/>
                  <a:lumOff val="25000"/>
                </a:schemeClr>
              </a:solidFill>
              <a:latin typeface="Century Gothic"/>
              <a:cs typeface="Calibri" panose="020F0502020204030204"/>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ea typeface="+mn-lt"/>
              <a:cs typeface="Arial"/>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ea typeface="+mn-lt"/>
              <a:cs typeface="Arial"/>
            </a:endParaRPr>
          </a:p>
          <a:p>
            <a:pPr marL="0" indent="0">
              <a:lnSpc>
                <a:spcPct val="100000"/>
              </a:lnSpc>
              <a:spcBef>
                <a:spcPts val="0"/>
              </a:spcBef>
              <a:spcAft>
                <a:spcPts val="600"/>
              </a:spcAft>
              <a:buClr>
                <a:srgbClr val="904D99"/>
              </a:buClr>
              <a:buNone/>
            </a:pPr>
            <a:endParaRPr lang="en-US" sz="2000" b="1" u="sng">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904D99"/>
              </a:buClr>
              <a:buNone/>
            </a:pPr>
            <a:endParaRPr lang="en-US" sz="20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904D99"/>
              </a:buClr>
              <a:buFont typeface="Webdings,Sans-Serif"/>
              <a:buNone/>
            </a:pPr>
            <a:endParaRPr lang="en-US" sz="200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904D99"/>
              </a:buClr>
              <a:buFont typeface="Arial" panose="020B0604020202020204" pitchFamily="34" charset="0"/>
              <a:buNone/>
            </a:pPr>
            <a:endParaRPr lang="en-US" sz="2000" b="1" u="sng">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3900481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969547-172E-4A75-A23E-000A286B8DEF}"/>
              </a:ext>
            </a:extLst>
          </p:cNvPr>
          <p:cNvSpPr/>
          <p:nvPr/>
        </p:nvSpPr>
        <p:spPr>
          <a:xfrm>
            <a:off x="495300" y="342900"/>
            <a:ext cx="7066390" cy="419100"/>
          </a:xfrm>
          <a:prstGeom prst="rect">
            <a:avLst/>
          </a:prstGeom>
        </p:spPr>
        <p:txBody>
          <a:bodyPr wrap="square" lIns="91440" tIns="45720" rIns="91440" bIns="45720" anchor="ctr">
            <a:noAutofit/>
          </a:bodyPr>
          <a:lstStyle/>
          <a:p>
            <a:pPr>
              <a:buClr>
                <a:srgbClr val="C41F48"/>
              </a:buClr>
            </a:pPr>
            <a:r>
              <a:rPr lang="en-US" sz="4000" b="1">
                <a:solidFill>
                  <a:srgbClr val="904D99"/>
                </a:solidFill>
                <a:latin typeface="Century Gothic" panose="020F0302020204030204"/>
              </a:rPr>
              <a:t>Objectives</a:t>
            </a:r>
          </a:p>
        </p:txBody>
      </p:sp>
      <p:sp>
        <p:nvSpPr>
          <p:cNvPr id="30" name="TextBox 1">
            <a:extLst>
              <a:ext uri="{FF2B5EF4-FFF2-40B4-BE49-F238E27FC236}">
                <a16:creationId xmlns:a16="http://schemas.microsoft.com/office/drawing/2014/main" id="{FB6A2C3D-E362-46FD-8013-01B3B9A4A09B}"/>
              </a:ext>
            </a:extLst>
          </p:cNvPr>
          <p:cNvSpPr txBox="1"/>
          <p:nvPr/>
        </p:nvSpPr>
        <p:spPr>
          <a:xfrm>
            <a:off x="59327" y="6549461"/>
            <a:ext cx="598215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rgbClr val="262626"/>
                </a:solidFill>
                <a:latin typeface="Century Gothic"/>
              </a:rPr>
              <a:t>Icon Credit: </a:t>
            </a:r>
            <a:r>
              <a:rPr lang="en-US" sz="1200" dirty="0" err="1">
                <a:solidFill>
                  <a:srgbClr val="262626"/>
                </a:solidFill>
                <a:latin typeface="Century Gothic"/>
              </a:rPr>
              <a:t>ProSymbols</a:t>
            </a:r>
            <a:r>
              <a:rPr lang="en-US" sz="1200" dirty="0">
                <a:solidFill>
                  <a:srgbClr val="262626"/>
                </a:solidFill>
                <a:latin typeface="Century Gothic"/>
              </a:rPr>
              <a:t> and Creative Stall from The Noun Project</a:t>
            </a:r>
          </a:p>
        </p:txBody>
      </p:sp>
      <p:grpSp>
        <p:nvGrpSpPr>
          <p:cNvPr id="4" name="Group 3">
            <a:extLst>
              <a:ext uri="{FF2B5EF4-FFF2-40B4-BE49-F238E27FC236}">
                <a16:creationId xmlns:a16="http://schemas.microsoft.com/office/drawing/2014/main" id="{ED91263D-B5DF-4375-B249-3B8663E2314B}"/>
              </a:ext>
            </a:extLst>
          </p:cNvPr>
          <p:cNvGrpSpPr/>
          <p:nvPr/>
        </p:nvGrpSpPr>
        <p:grpSpPr>
          <a:xfrm>
            <a:off x="882307" y="1944297"/>
            <a:ext cx="10820824" cy="1652945"/>
            <a:chOff x="797640" y="1944297"/>
            <a:chExt cx="11396509" cy="1652945"/>
          </a:xfrm>
        </p:grpSpPr>
        <p:sp>
          <p:nvSpPr>
            <p:cNvPr id="9" name="TextBox 8">
              <a:extLst>
                <a:ext uri="{FF2B5EF4-FFF2-40B4-BE49-F238E27FC236}">
                  <a16:creationId xmlns:a16="http://schemas.microsoft.com/office/drawing/2014/main" id="{FABBE403-D2ED-45B5-94B3-55C181786399}"/>
                </a:ext>
              </a:extLst>
            </p:cNvPr>
            <p:cNvSpPr txBox="1"/>
            <p:nvPr/>
          </p:nvSpPr>
          <p:spPr>
            <a:xfrm>
              <a:off x="2815553" y="1991039"/>
              <a:ext cx="9378596" cy="16059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lumMod val="50000"/>
                    </a:schemeClr>
                  </a:solidFill>
                  <a:latin typeface="Century Gothic"/>
                  <a:ea typeface="+mn-lt"/>
                  <a:cs typeface="+mn-lt"/>
                </a:rPr>
                <a:t>Determine</a:t>
              </a:r>
              <a:r>
                <a:rPr lang="en-US" sz="3200">
                  <a:solidFill>
                    <a:schemeClr val="tx1">
                      <a:lumMod val="75000"/>
                      <a:lumOff val="25000"/>
                    </a:schemeClr>
                  </a:solidFill>
                  <a:latin typeface="Century Gothic"/>
                </a:rPr>
                <a:t> mixing heights over wildfire smoke plumes in the Western US utilizing</a:t>
              </a:r>
              <a:r>
                <a:rPr lang="en-US" sz="3200">
                  <a:solidFill>
                    <a:schemeClr val="accent1">
                      <a:lumMod val="50000"/>
                    </a:schemeClr>
                  </a:solidFill>
                  <a:latin typeface="Century Gothic"/>
                </a:rPr>
                <a:t> </a:t>
              </a:r>
              <a:r>
                <a:rPr lang="en-US" sz="3200">
                  <a:solidFill>
                    <a:schemeClr val="tx1">
                      <a:lumMod val="75000"/>
                      <a:lumOff val="25000"/>
                    </a:schemeClr>
                  </a:solidFill>
                  <a:latin typeface="Century Gothic"/>
                </a:rPr>
                <a:t>NASA Earth Observations</a:t>
              </a:r>
              <a:endParaRPr lang="en-US" sz="3200">
                <a:solidFill>
                  <a:schemeClr val="tx1">
                    <a:lumMod val="75000"/>
                    <a:lumOff val="25000"/>
                  </a:schemeClr>
                </a:solidFill>
                <a:latin typeface="Century Gothic"/>
                <a:cs typeface="Calibri"/>
              </a:endParaRPr>
            </a:p>
          </p:txBody>
        </p:sp>
        <p:pic>
          <p:nvPicPr>
            <p:cNvPr id="3" name="Picture 3" descr="A picture containing text, clipart, vector graphics&#10;&#10;Description automatically generated">
              <a:extLst>
                <a:ext uri="{FF2B5EF4-FFF2-40B4-BE49-F238E27FC236}">
                  <a16:creationId xmlns:a16="http://schemas.microsoft.com/office/drawing/2014/main" id="{5ADE441E-8EDD-4E97-8D4A-61779DEEC3B0}"/>
                </a:ext>
              </a:extLst>
            </p:cNvPr>
            <p:cNvPicPr>
              <a:picLocks noChangeAspect="1"/>
            </p:cNvPicPr>
            <p:nvPr/>
          </p:nvPicPr>
          <p:blipFill>
            <a:blip r:embed="rId3"/>
            <a:stretch>
              <a:fillRect/>
            </a:stretch>
          </p:blipFill>
          <p:spPr>
            <a:xfrm>
              <a:off x="797640" y="1944297"/>
              <a:ext cx="1923768" cy="1652945"/>
            </a:xfrm>
            <a:prstGeom prst="rect">
              <a:avLst/>
            </a:prstGeom>
          </p:spPr>
        </p:pic>
      </p:grpSp>
      <p:grpSp>
        <p:nvGrpSpPr>
          <p:cNvPr id="2" name="Group 1">
            <a:extLst>
              <a:ext uri="{FF2B5EF4-FFF2-40B4-BE49-F238E27FC236}">
                <a16:creationId xmlns:a16="http://schemas.microsoft.com/office/drawing/2014/main" id="{35EFBED7-1076-4F65-81F1-D61DE7AE891F}"/>
              </a:ext>
            </a:extLst>
          </p:cNvPr>
          <p:cNvGrpSpPr/>
          <p:nvPr/>
        </p:nvGrpSpPr>
        <p:grpSpPr>
          <a:xfrm>
            <a:off x="886223" y="4060141"/>
            <a:ext cx="10843731" cy="1589836"/>
            <a:chOff x="879101" y="4179693"/>
            <a:chExt cx="10843731" cy="1589836"/>
          </a:xfrm>
        </p:grpSpPr>
        <p:sp>
          <p:nvSpPr>
            <p:cNvPr id="25" name="Text Placeholder 3">
              <a:extLst>
                <a:ext uri="{FF2B5EF4-FFF2-40B4-BE49-F238E27FC236}">
                  <a16:creationId xmlns:a16="http://schemas.microsoft.com/office/drawing/2014/main" id="{58E55683-7AB2-4049-9A44-93FBA4304431}"/>
                </a:ext>
              </a:extLst>
            </p:cNvPr>
            <p:cNvSpPr txBox="1">
              <a:spLocks/>
            </p:cNvSpPr>
            <p:nvPr/>
          </p:nvSpPr>
          <p:spPr>
            <a:xfrm>
              <a:off x="2813257" y="4461339"/>
              <a:ext cx="8909575" cy="1308190"/>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8A599A"/>
                </a:buClr>
              </a:pPr>
              <a:r>
                <a:rPr lang="en-US" sz="3200" b="1" dirty="0">
                  <a:solidFill>
                    <a:schemeClr val="accent4">
                      <a:lumMod val="75000"/>
                    </a:schemeClr>
                  </a:solidFill>
                  <a:latin typeface="Century Gothic"/>
                  <a:cs typeface="Calibri" panose="020F0502020204030204"/>
                </a:rPr>
                <a:t>Compare</a:t>
              </a:r>
              <a:r>
                <a:rPr lang="en-US" sz="3200" dirty="0">
                  <a:solidFill>
                    <a:schemeClr val="tx1">
                      <a:lumMod val="75000"/>
                      <a:lumOff val="25000"/>
                    </a:schemeClr>
                  </a:solidFill>
                  <a:latin typeface="Century Gothic"/>
                  <a:cs typeface="Calibri" panose="020F0502020204030204"/>
                </a:rPr>
                <a:t> with mixing heights forecasted by the National Weather Service</a:t>
              </a:r>
            </a:p>
          </p:txBody>
        </p:sp>
        <p:pic>
          <p:nvPicPr>
            <p:cNvPr id="6" name="Picture 6" descr="Logo&#10;&#10;Description automatically generated">
              <a:extLst>
                <a:ext uri="{FF2B5EF4-FFF2-40B4-BE49-F238E27FC236}">
                  <a16:creationId xmlns:a16="http://schemas.microsoft.com/office/drawing/2014/main" id="{E44ECBBA-17B0-4CCA-8DF8-4E367A8F432B}"/>
                </a:ext>
              </a:extLst>
            </p:cNvPr>
            <p:cNvPicPr>
              <a:picLocks noChangeAspect="1"/>
            </p:cNvPicPr>
            <p:nvPr/>
          </p:nvPicPr>
          <p:blipFill>
            <a:blip r:embed="rId4"/>
            <a:stretch>
              <a:fillRect/>
            </a:stretch>
          </p:blipFill>
          <p:spPr>
            <a:xfrm>
              <a:off x="879101" y="4179693"/>
              <a:ext cx="1755962" cy="1492437"/>
            </a:xfrm>
            <a:prstGeom prst="rect">
              <a:avLst/>
            </a:prstGeom>
          </p:spPr>
        </p:pic>
      </p:grpSp>
    </p:spTree>
    <p:extLst>
      <p:ext uri="{BB962C8B-B14F-4D97-AF65-F5344CB8AC3E}">
        <p14:creationId xmlns:p14="http://schemas.microsoft.com/office/powerpoint/2010/main" val="2926158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F2AE3B-3425-4A4B-BE94-37DCBB69002F}"/>
              </a:ext>
            </a:extLst>
          </p:cNvPr>
          <p:cNvSpPr/>
          <p:nvPr/>
        </p:nvSpPr>
        <p:spPr>
          <a:xfrm>
            <a:off x="898197" y="342900"/>
            <a:ext cx="7066390" cy="419100"/>
          </a:xfrm>
          <a:prstGeom prst="rect">
            <a:avLst/>
          </a:prstGeom>
        </p:spPr>
        <p:txBody>
          <a:bodyPr wrap="square" lIns="91440" tIns="45720" rIns="91440" bIns="45720" anchor="ctr">
            <a:noAutofit/>
          </a:bodyPr>
          <a:lstStyle/>
          <a:p>
            <a:r>
              <a:rPr lang="en-US" sz="4000" b="1">
                <a:solidFill>
                  <a:srgbClr val="904D99"/>
                </a:solidFill>
                <a:latin typeface="Century Gothic" panose="020F0302020204030204"/>
              </a:rPr>
              <a:t>Study Area &amp; Time Period</a:t>
            </a:r>
            <a:endParaRPr lang="en-US"/>
          </a:p>
        </p:txBody>
      </p:sp>
      <p:sp>
        <p:nvSpPr>
          <p:cNvPr id="7" name="TextBox 6">
            <a:extLst>
              <a:ext uri="{FF2B5EF4-FFF2-40B4-BE49-F238E27FC236}">
                <a16:creationId xmlns:a16="http://schemas.microsoft.com/office/drawing/2014/main" id="{3E56F47B-0124-4022-B875-8F0995C00C85}"/>
              </a:ext>
            </a:extLst>
          </p:cNvPr>
          <p:cNvSpPr txBox="1"/>
          <p:nvPr/>
        </p:nvSpPr>
        <p:spPr>
          <a:xfrm>
            <a:off x="69258" y="2374774"/>
            <a:ext cx="4185904"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a:solidFill>
                  <a:schemeClr val="tx1">
                    <a:lumMod val="75000"/>
                    <a:lumOff val="25000"/>
                  </a:schemeClr>
                </a:solidFill>
                <a:latin typeface="Century Gothic"/>
              </a:rPr>
              <a:t>Western United States</a:t>
            </a:r>
          </a:p>
          <a:p>
            <a:pPr algn="r"/>
            <a:endParaRPr lang="en-US" sz="2800">
              <a:solidFill>
                <a:schemeClr val="tx1">
                  <a:lumMod val="75000"/>
                  <a:lumOff val="25000"/>
                </a:schemeClr>
              </a:solidFill>
              <a:latin typeface="Century Gothic"/>
              <a:cs typeface="Calibri"/>
            </a:endParaRPr>
          </a:p>
          <a:p>
            <a:pPr algn="r"/>
            <a:r>
              <a:rPr lang="en-US" sz="2800">
                <a:solidFill>
                  <a:schemeClr val="tx1">
                    <a:lumMod val="75000"/>
                    <a:lumOff val="25000"/>
                  </a:schemeClr>
                </a:solidFill>
                <a:latin typeface="Century Gothic"/>
                <a:cs typeface="Calibri"/>
              </a:rPr>
              <a:t>2006-2020</a:t>
            </a:r>
          </a:p>
          <a:p>
            <a:pPr algn="r"/>
            <a:r>
              <a:rPr lang="en-US" sz="2800">
                <a:solidFill>
                  <a:schemeClr val="tx1">
                    <a:lumMod val="75000"/>
                    <a:lumOff val="25000"/>
                  </a:schemeClr>
                </a:solidFill>
                <a:latin typeface="Century Gothic"/>
                <a:cs typeface="Calibri"/>
              </a:rPr>
              <a:t>July</a:t>
            </a:r>
            <a:r>
              <a:rPr lang="en-US" sz="2800">
                <a:solidFill>
                  <a:schemeClr val="tx1">
                    <a:lumMod val="75000"/>
                    <a:lumOff val="25000"/>
                  </a:schemeClr>
                </a:solidFill>
                <a:ea typeface="+mn-lt"/>
                <a:cs typeface="+mn-lt"/>
              </a:rPr>
              <a:t>–</a:t>
            </a:r>
            <a:r>
              <a:rPr lang="en-US" sz="2800">
                <a:solidFill>
                  <a:schemeClr val="tx1">
                    <a:lumMod val="75000"/>
                    <a:lumOff val="25000"/>
                  </a:schemeClr>
                </a:solidFill>
                <a:latin typeface="Century Gothic"/>
                <a:cs typeface="Calibri"/>
              </a:rPr>
              <a:t>September</a:t>
            </a:r>
            <a:endParaRPr lang="en-US">
              <a:solidFill>
                <a:schemeClr val="tx1">
                  <a:lumMod val="75000"/>
                  <a:lumOff val="25000"/>
                </a:schemeClr>
              </a:solidFill>
            </a:endParaRPr>
          </a:p>
          <a:p>
            <a:pPr algn="r"/>
            <a:endParaRPr lang="en-US" sz="2200">
              <a:solidFill>
                <a:schemeClr val="tx1">
                  <a:lumMod val="75000"/>
                  <a:lumOff val="25000"/>
                </a:schemeClr>
              </a:solidFill>
              <a:latin typeface="Century Gothic"/>
              <a:cs typeface="Calibri"/>
            </a:endParaRPr>
          </a:p>
        </p:txBody>
      </p:sp>
      <p:grpSp>
        <p:nvGrpSpPr>
          <p:cNvPr id="22" name="Group 21">
            <a:extLst>
              <a:ext uri="{FF2B5EF4-FFF2-40B4-BE49-F238E27FC236}">
                <a16:creationId xmlns:a16="http://schemas.microsoft.com/office/drawing/2014/main" id="{8DE0ED67-7B97-46B4-AF67-3EB164BA83D2}"/>
              </a:ext>
            </a:extLst>
          </p:cNvPr>
          <p:cNvGrpSpPr/>
          <p:nvPr/>
        </p:nvGrpSpPr>
        <p:grpSpPr>
          <a:xfrm>
            <a:off x="2006351" y="1314317"/>
            <a:ext cx="9271248" cy="5464838"/>
            <a:chOff x="4721439" y="1521463"/>
            <a:chExt cx="9271248" cy="5464838"/>
          </a:xfrm>
        </p:grpSpPr>
        <p:pic>
          <p:nvPicPr>
            <p:cNvPr id="19" name="Picture 19">
              <a:extLst>
                <a:ext uri="{FF2B5EF4-FFF2-40B4-BE49-F238E27FC236}">
                  <a16:creationId xmlns:a16="http://schemas.microsoft.com/office/drawing/2014/main" id="{70798FF2-D330-45F1-9ADB-F9DEC39B2150}"/>
                </a:ext>
              </a:extLst>
            </p:cNvPr>
            <p:cNvPicPr>
              <a:picLocks noChangeAspect="1"/>
            </p:cNvPicPr>
            <p:nvPr/>
          </p:nvPicPr>
          <p:blipFill>
            <a:blip r:embed="rId3"/>
            <a:stretch>
              <a:fillRect/>
            </a:stretch>
          </p:blipFill>
          <p:spPr>
            <a:xfrm>
              <a:off x="7158362" y="1521463"/>
              <a:ext cx="6834325" cy="5464838"/>
            </a:xfrm>
            <a:prstGeom prst="rect">
              <a:avLst/>
            </a:prstGeom>
          </p:spPr>
        </p:pic>
        <p:sp>
          <p:nvSpPr>
            <p:cNvPr id="20" name="Rectangle 19">
              <a:extLst>
                <a:ext uri="{FF2B5EF4-FFF2-40B4-BE49-F238E27FC236}">
                  <a16:creationId xmlns:a16="http://schemas.microsoft.com/office/drawing/2014/main" id="{A9EF1C06-2269-4C0C-9AEE-D46BEFB5389F}"/>
                </a:ext>
              </a:extLst>
            </p:cNvPr>
            <p:cNvSpPr/>
            <p:nvPr/>
          </p:nvSpPr>
          <p:spPr>
            <a:xfrm>
              <a:off x="5157925" y="6300925"/>
              <a:ext cx="1094912" cy="184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4F470A-AA32-4013-8893-C0F8DCB33ED9}"/>
                </a:ext>
              </a:extLst>
            </p:cNvPr>
            <p:cNvSpPr/>
            <p:nvPr/>
          </p:nvSpPr>
          <p:spPr>
            <a:xfrm>
              <a:off x="4721439" y="6152963"/>
              <a:ext cx="207146" cy="184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91C159F5-FA28-48A7-A1D2-1E2F86A39BEB}"/>
              </a:ext>
            </a:extLst>
          </p:cNvPr>
          <p:cNvGrpSpPr/>
          <p:nvPr/>
        </p:nvGrpSpPr>
        <p:grpSpPr>
          <a:xfrm>
            <a:off x="5327000" y="1946976"/>
            <a:ext cx="3512255" cy="3440647"/>
            <a:chOff x="5112456" y="2346471"/>
            <a:chExt cx="3512255" cy="3440647"/>
          </a:xfrm>
        </p:grpSpPr>
        <p:sp>
          <p:nvSpPr>
            <p:cNvPr id="5" name="TextBox 4">
              <a:extLst>
                <a:ext uri="{FF2B5EF4-FFF2-40B4-BE49-F238E27FC236}">
                  <a16:creationId xmlns:a16="http://schemas.microsoft.com/office/drawing/2014/main" id="{BC216174-8025-4BCE-A963-C39DC5EED9ED}"/>
                </a:ext>
              </a:extLst>
            </p:cNvPr>
            <p:cNvSpPr txBox="1"/>
            <p:nvPr/>
          </p:nvSpPr>
          <p:spPr>
            <a:xfrm>
              <a:off x="5334134" y="2346471"/>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WA</a:t>
              </a:r>
              <a:endParaRPr lang="en-US">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83CFA17F-1176-4978-BDAB-BD53CB7EE583}"/>
                </a:ext>
              </a:extLst>
            </p:cNvPr>
            <p:cNvSpPr txBox="1"/>
            <p:nvPr/>
          </p:nvSpPr>
          <p:spPr>
            <a:xfrm>
              <a:off x="5112456" y="3193343"/>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OR</a:t>
              </a:r>
            </a:p>
          </p:txBody>
        </p:sp>
        <p:sp>
          <p:nvSpPr>
            <p:cNvPr id="9" name="TextBox 8">
              <a:extLst>
                <a:ext uri="{FF2B5EF4-FFF2-40B4-BE49-F238E27FC236}">
                  <a16:creationId xmlns:a16="http://schemas.microsoft.com/office/drawing/2014/main" id="{A4736D49-9FE4-4F15-8106-B8A281961AE8}"/>
                </a:ext>
              </a:extLst>
            </p:cNvPr>
            <p:cNvSpPr txBox="1"/>
            <p:nvPr/>
          </p:nvSpPr>
          <p:spPr>
            <a:xfrm>
              <a:off x="5139788" y="4621305"/>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CA</a:t>
              </a:r>
              <a:endParaRPr lang="en-US">
                <a:solidFill>
                  <a:schemeClr val="tx1">
                    <a:lumMod val="75000"/>
                    <a:lumOff val="25000"/>
                  </a:schemeClr>
                </a:solidFill>
                <a:cs typeface="Calibri"/>
              </a:endParaRPr>
            </a:p>
          </p:txBody>
        </p:sp>
        <p:sp>
          <p:nvSpPr>
            <p:cNvPr id="10" name="TextBox 9">
              <a:extLst>
                <a:ext uri="{FF2B5EF4-FFF2-40B4-BE49-F238E27FC236}">
                  <a16:creationId xmlns:a16="http://schemas.microsoft.com/office/drawing/2014/main" id="{5816C634-0B66-42AD-B613-713B459C61C8}"/>
                </a:ext>
              </a:extLst>
            </p:cNvPr>
            <p:cNvSpPr txBox="1"/>
            <p:nvPr/>
          </p:nvSpPr>
          <p:spPr>
            <a:xfrm>
              <a:off x="5733345" y="4032954"/>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NV</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50AF2C79-36C1-4625-BA5A-4BBB423D044C}"/>
                </a:ext>
              </a:extLst>
            </p:cNvPr>
            <p:cNvSpPr txBox="1"/>
            <p:nvPr/>
          </p:nvSpPr>
          <p:spPr>
            <a:xfrm>
              <a:off x="6285528" y="3452138"/>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ID</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C3BBD215-2B3F-4AC4-B169-8AC7DD3CCCF3}"/>
                </a:ext>
              </a:extLst>
            </p:cNvPr>
            <p:cNvSpPr txBox="1"/>
            <p:nvPr/>
          </p:nvSpPr>
          <p:spPr>
            <a:xfrm>
              <a:off x="7315159" y="2439562"/>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MT</a:t>
              </a:r>
              <a:endParaRPr lang="en-US">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F4001B7B-1C52-4507-8B35-EAB246E9039A}"/>
                </a:ext>
              </a:extLst>
            </p:cNvPr>
            <p:cNvSpPr txBox="1"/>
            <p:nvPr/>
          </p:nvSpPr>
          <p:spPr>
            <a:xfrm>
              <a:off x="7476067" y="3407748"/>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WY</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F87C673D-C915-4E0C-B0D4-84D46349FDE9}"/>
                </a:ext>
              </a:extLst>
            </p:cNvPr>
            <p:cNvSpPr txBox="1"/>
            <p:nvPr/>
          </p:nvSpPr>
          <p:spPr>
            <a:xfrm>
              <a:off x="8082845" y="4371620"/>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CO</a:t>
              </a: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7F6D6469-F972-477A-A7D7-1565EEC2D279}"/>
                </a:ext>
              </a:extLst>
            </p:cNvPr>
            <p:cNvSpPr txBox="1"/>
            <p:nvPr/>
          </p:nvSpPr>
          <p:spPr>
            <a:xfrm>
              <a:off x="6558845" y="4188175"/>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UT</a:t>
              </a: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508675C9-5596-4D04-80F1-E565C1ABC2C3}"/>
                </a:ext>
              </a:extLst>
            </p:cNvPr>
            <p:cNvSpPr txBox="1"/>
            <p:nvPr/>
          </p:nvSpPr>
          <p:spPr>
            <a:xfrm>
              <a:off x="7701844" y="5479341"/>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NM</a:t>
              </a:r>
              <a:endParaRPr lang="en-US">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75BF6C75-5908-45C5-8F27-61FAB4FDF902}"/>
                </a:ext>
              </a:extLst>
            </p:cNvPr>
            <p:cNvSpPr txBox="1"/>
            <p:nvPr/>
          </p:nvSpPr>
          <p:spPr>
            <a:xfrm>
              <a:off x="6749344" y="5239452"/>
              <a:ext cx="541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AZ</a:t>
              </a:r>
              <a:endParaRPr lang="en-US">
                <a:solidFill>
                  <a:schemeClr val="tx1">
                    <a:lumMod val="75000"/>
                    <a:lumOff val="25000"/>
                  </a:schemeClr>
                </a:solidFill>
                <a:cs typeface="Calibri"/>
              </a:endParaRPr>
            </a:p>
          </p:txBody>
        </p:sp>
      </p:grpSp>
      <p:sp>
        <p:nvSpPr>
          <p:cNvPr id="23" name="Rectangle 22">
            <a:extLst>
              <a:ext uri="{FF2B5EF4-FFF2-40B4-BE49-F238E27FC236}">
                <a16:creationId xmlns:a16="http://schemas.microsoft.com/office/drawing/2014/main" id="{4429FF45-0AAA-4159-BC58-38ADA8AF1A66}"/>
              </a:ext>
            </a:extLst>
          </p:cNvPr>
          <p:cNvSpPr/>
          <p:nvPr/>
        </p:nvSpPr>
        <p:spPr>
          <a:xfrm>
            <a:off x="4679364" y="6118285"/>
            <a:ext cx="207146" cy="207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A37FA03-ED9C-47F2-92B0-0CD04C8FAD55}"/>
              </a:ext>
            </a:extLst>
          </p:cNvPr>
          <p:cNvSpPr/>
          <p:nvPr/>
        </p:nvSpPr>
        <p:spPr>
          <a:xfrm>
            <a:off x="5325306" y="6327742"/>
            <a:ext cx="717612" cy="140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0557E49-ADD5-4C30-B977-4A11ED6FDDA1}"/>
              </a:ext>
            </a:extLst>
          </p:cNvPr>
          <p:cNvSpPr txBox="1"/>
          <p:nvPr/>
        </p:nvSpPr>
        <p:spPr>
          <a:xfrm>
            <a:off x="4627763" y="6099975"/>
            <a:ext cx="3388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3F3F3F"/>
                </a:solidFill>
                <a:latin typeface="Century Gothic"/>
              </a:rPr>
              <a:t>N</a:t>
            </a:r>
          </a:p>
        </p:txBody>
      </p:sp>
      <p:sp>
        <p:nvSpPr>
          <p:cNvPr id="26" name="TextBox 25">
            <a:extLst>
              <a:ext uri="{FF2B5EF4-FFF2-40B4-BE49-F238E27FC236}">
                <a16:creationId xmlns:a16="http://schemas.microsoft.com/office/drawing/2014/main" id="{1227D6C8-C070-4CE2-A324-409272193EA6}"/>
              </a:ext>
            </a:extLst>
          </p:cNvPr>
          <p:cNvSpPr txBox="1"/>
          <p:nvPr/>
        </p:nvSpPr>
        <p:spPr>
          <a:xfrm>
            <a:off x="5327392" y="6218344"/>
            <a:ext cx="59036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400</a:t>
            </a:r>
            <a:endParaRPr lang="en-US" sz="1400">
              <a:solidFill>
                <a:schemeClr val="tx1">
                  <a:lumMod val="75000"/>
                  <a:lumOff val="25000"/>
                </a:schemeClr>
              </a:solidFill>
              <a:cs typeface="Calibri"/>
            </a:endParaRPr>
          </a:p>
        </p:txBody>
      </p:sp>
      <p:sp>
        <p:nvSpPr>
          <p:cNvPr id="27" name="TextBox 26">
            <a:extLst>
              <a:ext uri="{FF2B5EF4-FFF2-40B4-BE49-F238E27FC236}">
                <a16:creationId xmlns:a16="http://schemas.microsoft.com/office/drawing/2014/main" id="{61C2960C-274A-4134-B063-1B6DCE008F54}"/>
              </a:ext>
            </a:extLst>
          </p:cNvPr>
          <p:cNvSpPr txBox="1"/>
          <p:nvPr/>
        </p:nvSpPr>
        <p:spPr>
          <a:xfrm>
            <a:off x="6062987" y="6410693"/>
            <a:ext cx="11008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Kilometers</a:t>
            </a:r>
          </a:p>
        </p:txBody>
      </p:sp>
    </p:spTree>
    <p:extLst>
      <p:ext uri="{BB962C8B-B14F-4D97-AF65-F5344CB8AC3E}">
        <p14:creationId xmlns:p14="http://schemas.microsoft.com/office/powerpoint/2010/main" val="1174996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NASA Satellites &amp; Sensors</a:t>
            </a:r>
            <a:endParaRPr lang="en-US"/>
          </a:p>
        </p:txBody>
      </p:sp>
      <p:sp>
        <p:nvSpPr>
          <p:cNvPr id="53" name="Rectangle 29">
            <a:extLst>
              <a:ext uri="{FF2B5EF4-FFF2-40B4-BE49-F238E27FC236}">
                <a16:creationId xmlns:a16="http://schemas.microsoft.com/office/drawing/2014/main" id="{9FF575C0-8CFE-4FCA-B25B-BD71C235930D}"/>
              </a:ext>
            </a:extLst>
          </p:cNvPr>
          <p:cNvSpPr/>
          <p:nvPr/>
        </p:nvSpPr>
        <p:spPr>
          <a:xfrm rot="10800000">
            <a:off x="532465" y="3695425"/>
            <a:ext cx="2390009" cy="1007230"/>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rgbClr val="A97BB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700">
              <a:ea typeface="맑은 고딕"/>
              <a:cs typeface="Calibri"/>
            </a:endParaRPr>
          </a:p>
        </p:txBody>
      </p:sp>
      <p:sp>
        <p:nvSpPr>
          <p:cNvPr id="55" name="TextBox 54">
            <a:extLst>
              <a:ext uri="{FF2B5EF4-FFF2-40B4-BE49-F238E27FC236}">
                <a16:creationId xmlns:a16="http://schemas.microsoft.com/office/drawing/2014/main" id="{66690578-EF69-4896-BDBB-59638A73E18E}"/>
              </a:ext>
            </a:extLst>
          </p:cNvPr>
          <p:cNvSpPr txBox="1"/>
          <p:nvPr/>
        </p:nvSpPr>
        <p:spPr>
          <a:xfrm>
            <a:off x="602466" y="4180740"/>
            <a:ext cx="2250007" cy="400110"/>
          </a:xfrm>
          <a:prstGeom prst="rect">
            <a:avLst/>
          </a:prstGeom>
          <a:noFill/>
        </p:spPr>
        <p:txBody>
          <a:bodyPr wrap="square" lIns="91440" tIns="45720" rIns="91440" bIns="45720" rtlCol="0" anchor="ctr">
            <a:spAutoFit/>
          </a:bodyPr>
          <a:lstStyle/>
          <a:p>
            <a:pPr algn="ctr"/>
            <a:r>
              <a:rPr lang="en-US" sz="2000" b="1">
                <a:solidFill>
                  <a:schemeClr val="bg1"/>
                </a:solidFill>
                <a:latin typeface="Century Gothic"/>
              </a:rPr>
              <a:t>CALIPSO CALIOP</a:t>
            </a:r>
            <a:endParaRPr lang="ko-KR" altLang="en-US" sz="2000" b="1">
              <a:solidFill>
                <a:schemeClr val="bg1"/>
              </a:solidFill>
              <a:latin typeface="Century Gothic"/>
              <a:ea typeface="맑은 고딕"/>
            </a:endParaRPr>
          </a:p>
        </p:txBody>
      </p:sp>
      <p:sp>
        <p:nvSpPr>
          <p:cNvPr id="57" name="TextBox 56">
            <a:extLst>
              <a:ext uri="{FF2B5EF4-FFF2-40B4-BE49-F238E27FC236}">
                <a16:creationId xmlns:a16="http://schemas.microsoft.com/office/drawing/2014/main" id="{886F7A52-A132-4388-AB8F-1D35876E5DC2}"/>
              </a:ext>
            </a:extLst>
          </p:cNvPr>
          <p:cNvSpPr txBox="1"/>
          <p:nvPr/>
        </p:nvSpPr>
        <p:spPr>
          <a:xfrm>
            <a:off x="3411731" y="5345362"/>
            <a:ext cx="2602249" cy="1200329"/>
          </a:xfrm>
          <a:prstGeom prst="rect">
            <a:avLst/>
          </a:prstGeom>
          <a:noFill/>
        </p:spPr>
        <p:txBody>
          <a:bodyPr wrap="square" lIns="91440" tIns="45720" rIns="91440" bIns="45720" rtlCol="0" anchor="t">
            <a:spAutoFit/>
          </a:bodyPr>
          <a:lstStyle/>
          <a:p>
            <a:pPr algn="ctr"/>
            <a:r>
              <a:rPr lang="en-US">
                <a:solidFill>
                  <a:schemeClr val="tx1">
                    <a:lumMod val="75000"/>
                    <a:lumOff val="25000"/>
                  </a:schemeClr>
                </a:solidFill>
                <a:latin typeface="Century Gothic"/>
              </a:rPr>
              <a:t>Vertical water vapor gradient and smoke</a:t>
            </a:r>
            <a:r>
              <a:rPr lang="en-US" b="0" i="0">
                <a:solidFill>
                  <a:schemeClr val="tx1">
                    <a:lumMod val="75000"/>
                    <a:lumOff val="25000"/>
                  </a:schemeClr>
                </a:solidFill>
                <a:effectLst/>
                <a:latin typeface="Century Gothic"/>
              </a:rPr>
              <a:t> imagery</a:t>
            </a:r>
            <a:endParaRPr lang="en-US" altLang="ko-KR">
              <a:solidFill>
                <a:schemeClr val="tx1">
                  <a:lumMod val="75000"/>
                  <a:lumOff val="25000"/>
                </a:schemeClr>
              </a:solidFill>
              <a:latin typeface="Century Gothic"/>
              <a:ea typeface="맑은 고딕"/>
            </a:endParaRPr>
          </a:p>
          <a:p>
            <a:pPr algn="ctr"/>
            <a:endParaRPr lang="en-US" altLang="ko-KR">
              <a:solidFill>
                <a:srgbClr val="3F3F3F"/>
              </a:solidFill>
              <a:latin typeface="Century Gothic"/>
              <a:ea typeface="맑은 고딕"/>
            </a:endParaRPr>
          </a:p>
        </p:txBody>
      </p:sp>
      <p:grpSp>
        <p:nvGrpSpPr>
          <p:cNvPr id="61" name="그룹 6">
            <a:extLst>
              <a:ext uri="{FF2B5EF4-FFF2-40B4-BE49-F238E27FC236}">
                <a16:creationId xmlns:a16="http://schemas.microsoft.com/office/drawing/2014/main" id="{A21EBF7E-2DF4-4043-9EEE-D6970765B3A3}"/>
              </a:ext>
            </a:extLst>
          </p:cNvPr>
          <p:cNvGrpSpPr/>
          <p:nvPr/>
        </p:nvGrpSpPr>
        <p:grpSpPr>
          <a:xfrm>
            <a:off x="6336489" y="4491611"/>
            <a:ext cx="2591542" cy="905414"/>
            <a:chOff x="4728116" y="4625207"/>
            <a:chExt cx="2025816" cy="887999"/>
          </a:xfrm>
        </p:grpSpPr>
        <p:sp>
          <p:nvSpPr>
            <p:cNvPr id="59" name="TextBox 58">
              <a:extLst>
                <a:ext uri="{FF2B5EF4-FFF2-40B4-BE49-F238E27FC236}">
                  <a16:creationId xmlns:a16="http://schemas.microsoft.com/office/drawing/2014/main" id="{BB8A9B21-2F9E-4864-8E59-3A5BB1E5D5A4}"/>
                </a:ext>
              </a:extLst>
            </p:cNvPr>
            <p:cNvSpPr txBox="1"/>
            <p:nvPr/>
          </p:nvSpPr>
          <p:spPr>
            <a:xfrm>
              <a:off x="4773299" y="4625207"/>
              <a:ext cx="1720804" cy="307777"/>
            </a:xfrm>
            <a:prstGeom prst="rect">
              <a:avLst/>
            </a:prstGeom>
            <a:noFill/>
          </p:spPr>
          <p:txBody>
            <a:bodyPr wrap="square" rtlCol="0" anchor="ctr">
              <a:spAutoFit/>
            </a:bodyPr>
            <a:lstStyle/>
            <a:p>
              <a:endParaRPr lang="ko-KR" altLang="en-US" sz="1400" b="1">
                <a:solidFill>
                  <a:schemeClr val="tx1">
                    <a:lumMod val="75000"/>
                    <a:lumOff val="25000"/>
                  </a:schemeClr>
                </a:solidFill>
              </a:endParaRPr>
            </a:p>
          </p:txBody>
        </p:sp>
        <p:sp>
          <p:nvSpPr>
            <p:cNvPr id="60" name="TextBox 59">
              <a:extLst>
                <a:ext uri="{FF2B5EF4-FFF2-40B4-BE49-F238E27FC236}">
                  <a16:creationId xmlns:a16="http://schemas.microsoft.com/office/drawing/2014/main" id="{87461541-5105-4DDA-818D-5393F3C1D2E2}"/>
                </a:ext>
              </a:extLst>
            </p:cNvPr>
            <p:cNvSpPr txBox="1"/>
            <p:nvPr/>
          </p:nvSpPr>
          <p:spPr>
            <a:xfrm>
              <a:off x="4728116" y="4879306"/>
              <a:ext cx="2025816" cy="633900"/>
            </a:xfrm>
            <a:prstGeom prst="rect">
              <a:avLst/>
            </a:prstGeom>
            <a:noFill/>
          </p:spPr>
          <p:txBody>
            <a:bodyPr wrap="square" lIns="91440" tIns="45720" rIns="91440" bIns="45720" rtlCol="0" anchor="t">
              <a:spAutoFit/>
            </a:bodyPr>
            <a:lstStyle/>
            <a:p>
              <a:pPr algn="ctr"/>
              <a:r>
                <a:rPr lang="en-US" b="0" i="0">
                  <a:solidFill>
                    <a:schemeClr val="tx1">
                      <a:lumMod val="75000"/>
                      <a:lumOff val="25000"/>
                    </a:schemeClr>
                  </a:solidFill>
                  <a:effectLst/>
                  <a:latin typeface="Century Gothic"/>
                </a:rPr>
                <a:t>Active fire boundary and smoke imagery </a:t>
              </a:r>
              <a:endParaRPr lang="en-US" altLang="ko-KR">
                <a:solidFill>
                  <a:schemeClr val="tx1">
                    <a:lumMod val="75000"/>
                    <a:lumOff val="25000"/>
                  </a:schemeClr>
                </a:solidFill>
                <a:latin typeface="Century Gothic"/>
                <a:ea typeface="맑은 고딕"/>
              </a:endParaRPr>
            </a:p>
          </p:txBody>
        </p:sp>
      </p:grpSp>
      <p:grpSp>
        <p:nvGrpSpPr>
          <p:cNvPr id="65" name="그룹 7">
            <a:extLst>
              <a:ext uri="{FF2B5EF4-FFF2-40B4-BE49-F238E27FC236}">
                <a16:creationId xmlns:a16="http://schemas.microsoft.com/office/drawing/2014/main" id="{37FFC701-EC3C-4AB0-A192-3F9F0BB55337}"/>
              </a:ext>
            </a:extLst>
          </p:cNvPr>
          <p:cNvGrpSpPr/>
          <p:nvPr/>
        </p:nvGrpSpPr>
        <p:grpSpPr>
          <a:xfrm>
            <a:off x="9549446" y="5167134"/>
            <a:ext cx="2129880" cy="815590"/>
            <a:chOff x="6803241" y="4693895"/>
            <a:chExt cx="2129880" cy="815590"/>
          </a:xfrm>
        </p:grpSpPr>
        <p:sp>
          <p:nvSpPr>
            <p:cNvPr id="63" name="TextBox 62">
              <a:extLst>
                <a:ext uri="{FF2B5EF4-FFF2-40B4-BE49-F238E27FC236}">
                  <a16:creationId xmlns:a16="http://schemas.microsoft.com/office/drawing/2014/main" id="{FD7E15A1-690E-4983-9396-F8AA248F3BCA}"/>
                </a:ext>
              </a:extLst>
            </p:cNvPr>
            <p:cNvSpPr txBox="1"/>
            <p:nvPr/>
          </p:nvSpPr>
          <p:spPr>
            <a:xfrm>
              <a:off x="6803241" y="4693895"/>
              <a:ext cx="1720804" cy="307777"/>
            </a:xfrm>
            <a:prstGeom prst="rect">
              <a:avLst/>
            </a:prstGeom>
            <a:noFill/>
          </p:spPr>
          <p:txBody>
            <a:bodyPr wrap="square" rtlCol="0" anchor="ctr">
              <a:spAutoFit/>
            </a:bodyPr>
            <a:lstStyle/>
            <a:p>
              <a:endParaRPr lang="ko-KR" altLang="en-US" sz="1400" b="1">
                <a:solidFill>
                  <a:schemeClr val="tx1">
                    <a:lumMod val="75000"/>
                    <a:lumOff val="25000"/>
                  </a:schemeClr>
                </a:solidFill>
              </a:endParaRPr>
            </a:p>
          </p:txBody>
        </p:sp>
        <p:sp>
          <p:nvSpPr>
            <p:cNvPr id="64" name="TextBox 63">
              <a:extLst>
                <a:ext uri="{FF2B5EF4-FFF2-40B4-BE49-F238E27FC236}">
                  <a16:creationId xmlns:a16="http://schemas.microsoft.com/office/drawing/2014/main" id="{E563328C-5C9D-46ED-A7D9-7A54432951B0}"/>
                </a:ext>
              </a:extLst>
            </p:cNvPr>
            <p:cNvSpPr txBox="1"/>
            <p:nvPr/>
          </p:nvSpPr>
          <p:spPr>
            <a:xfrm>
              <a:off x="6803672" y="4863154"/>
              <a:ext cx="2129449" cy="646331"/>
            </a:xfrm>
            <a:prstGeom prst="rect">
              <a:avLst/>
            </a:prstGeom>
            <a:noFill/>
          </p:spPr>
          <p:txBody>
            <a:bodyPr wrap="square" lIns="91440" tIns="45720" rIns="91440" bIns="45720" rtlCol="0" anchor="t">
              <a:spAutoFit/>
            </a:bodyPr>
            <a:lstStyle/>
            <a:p>
              <a:pPr algn="ctr"/>
              <a:r>
                <a:rPr lang="en-US" b="0" i="0">
                  <a:solidFill>
                    <a:schemeClr val="tx1">
                      <a:lumMod val="75000"/>
                      <a:lumOff val="25000"/>
                    </a:schemeClr>
                  </a:solidFill>
                  <a:effectLst/>
                  <a:latin typeface="Century Gothic"/>
                </a:rPr>
                <a:t>Historic fire approximation </a:t>
              </a:r>
              <a:endParaRPr lang="en-US" altLang="ko-KR">
                <a:solidFill>
                  <a:schemeClr val="tx1">
                    <a:lumMod val="75000"/>
                    <a:lumOff val="25000"/>
                  </a:schemeClr>
                </a:solidFill>
                <a:latin typeface="Century Gothic"/>
                <a:ea typeface="맑은 고딕"/>
              </a:endParaRPr>
            </a:p>
          </p:txBody>
        </p:sp>
      </p:grpSp>
      <p:sp>
        <p:nvSpPr>
          <p:cNvPr id="67" name="Oval 66">
            <a:extLst>
              <a:ext uri="{FF2B5EF4-FFF2-40B4-BE49-F238E27FC236}">
                <a16:creationId xmlns:a16="http://schemas.microsoft.com/office/drawing/2014/main" id="{781E5B3C-1EFD-45A8-8A50-1713D39051E3}"/>
              </a:ext>
            </a:extLst>
          </p:cNvPr>
          <p:cNvSpPr/>
          <p:nvPr/>
        </p:nvSpPr>
        <p:spPr>
          <a:xfrm>
            <a:off x="422266" y="1074891"/>
            <a:ext cx="2598665" cy="2479025"/>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69" name="Oval 68">
            <a:extLst>
              <a:ext uri="{FF2B5EF4-FFF2-40B4-BE49-F238E27FC236}">
                <a16:creationId xmlns:a16="http://schemas.microsoft.com/office/drawing/2014/main" id="{1CBC0037-61FC-4E2E-B1E8-99078052AEB5}"/>
              </a:ext>
            </a:extLst>
          </p:cNvPr>
          <p:cNvSpPr/>
          <p:nvPr/>
        </p:nvSpPr>
        <p:spPr>
          <a:xfrm>
            <a:off x="3416105" y="1633164"/>
            <a:ext cx="2542127" cy="251081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D763A40-2D0F-4386-BF43-CE999AAA5E1D}"/>
              </a:ext>
            </a:extLst>
          </p:cNvPr>
          <p:cNvSpPr/>
          <p:nvPr/>
        </p:nvSpPr>
        <p:spPr>
          <a:xfrm>
            <a:off x="6336988" y="1074224"/>
            <a:ext cx="2561495" cy="248831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129318A-DC6E-406D-84FA-DF24CD4C7470}"/>
              </a:ext>
            </a:extLst>
          </p:cNvPr>
          <p:cNvSpPr/>
          <p:nvPr/>
        </p:nvSpPr>
        <p:spPr>
          <a:xfrm>
            <a:off x="9304639" y="1618055"/>
            <a:ext cx="2515031" cy="252548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ABDF43EF-E515-41A7-B53B-F60E428AF336}"/>
              </a:ext>
            </a:extLst>
          </p:cNvPr>
          <p:cNvSpPr txBox="1"/>
          <p:nvPr/>
        </p:nvSpPr>
        <p:spPr>
          <a:xfrm>
            <a:off x="419651" y="4772451"/>
            <a:ext cx="2592546" cy="14504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Vertical and horizontal distribution of cloud and aerosol layers </a:t>
            </a:r>
          </a:p>
          <a:p>
            <a:pPr algn="ctr"/>
            <a:endParaRPr lang="en-US" sz="1400">
              <a:solidFill>
                <a:srgbClr val="3F3F3F"/>
              </a:solidFill>
              <a:latin typeface="Century Gothic"/>
              <a:cs typeface="Calibri" panose="020F0502020204030204"/>
            </a:endParaRPr>
          </a:p>
        </p:txBody>
      </p:sp>
      <p:sp>
        <p:nvSpPr>
          <p:cNvPr id="77" name="Rectangle 29">
            <a:extLst>
              <a:ext uri="{FF2B5EF4-FFF2-40B4-BE49-F238E27FC236}">
                <a16:creationId xmlns:a16="http://schemas.microsoft.com/office/drawing/2014/main" id="{AD023D98-7574-4E2E-963B-6A2C2183E118}"/>
              </a:ext>
            </a:extLst>
          </p:cNvPr>
          <p:cNvSpPr/>
          <p:nvPr/>
        </p:nvSpPr>
        <p:spPr>
          <a:xfrm rot="10800000">
            <a:off x="6478777" y="3687443"/>
            <a:ext cx="2390009" cy="1007230"/>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rgbClr val="A97BB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700">
              <a:ea typeface="맑은 고딕"/>
              <a:cs typeface="Calibri"/>
            </a:endParaRPr>
          </a:p>
        </p:txBody>
      </p:sp>
      <p:grpSp>
        <p:nvGrpSpPr>
          <p:cNvPr id="81" name="Group 80">
            <a:extLst>
              <a:ext uri="{FF2B5EF4-FFF2-40B4-BE49-F238E27FC236}">
                <a16:creationId xmlns:a16="http://schemas.microsoft.com/office/drawing/2014/main" id="{FA4B1A7C-C1F9-4AD0-A1D2-CC18C6A4B68C}"/>
              </a:ext>
            </a:extLst>
          </p:cNvPr>
          <p:cNvGrpSpPr/>
          <p:nvPr/>
        </p:nvGrpSpPr>
        <p:grpSpPr>
          <a:xfrm>
            <a:off x="3495087" y="4264235"/>
            <a:ext cx="2390009" cy="1007230"/>
            <a:chOff x="3296403" y="5324041"/>
            <a:chExt cx="2390009" cy="1007230"/>
          </a:xfrm>
        </p:grpSpPr>
        <p:sp>
          <p:nvSpPr>
            <p:cNvPr id="79" name="Rectangle 29">
              <a:extLst>
                <a:ext uri="{FF2B5EF4-FFF2-40B4-BE49-F238E27FC236}">
                  <a16:creationId xmlns:a16="http://schemas.microsoft.com/office/drawing/2014/main" id="{91C84113-219D-4C09-983C-D588D2A1CF4F}"/>
                </a:ext>
              </a:extLst>
            </p:cNvPr>
            <p:cNvSpPr/>
            <p:nvPr/>
          </p:nvSpPr>
          <p:spPr>
            <a:xfrm rot="10800000">
              <a:off x="3296403" y="5324041"/>
              <a:ext cx="2390009" cy="1007230"/>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rgbClr val="A97BB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700">
                <a:ea typeface="맑은 고딕"/>
                <a:cs typeface="Calibri"/>
              </a:endParaRPr>
            </a:p>
          </p:txBody>
        </p:sp>
        <p:sp>
          <p:nvSpPr>
            <p:cNvPr id="80" name="TextBox 79">
              <a:extLst>
                <a:ext uri="{FF2B5EF4-FFF2-40B4-BE49-F238E27FC236}">
                  <a16:creationId xmlns:a16="http://schemas.microsoft.com/office/drawing/2014/main" id="{6B5EE16D-41E0-4A94-B37A-052D5310767E}"/>
                </a:ext>
              </a:extLst>
            </p:cNvPr>
            <p:cNvSpPr txBox="1"/>
            <p:nvPr/>
          </p:nvSpPr>
          <p:spPr>
            <a:xfrm>
              <a:off x="3463399" y="5809858"/>
              <a:ext cx="2119910" cy="430887"/>
            </a:xfrm>
            <a:prstGeom prst="rect">
              <a:avLst/>
            </a:prstGeom>
            <a:solidFill>
              <a:srgbClr val="A97BB8"/>
            </a:solidFill>
          </p:spPr>
          <p:txBody>
            <a:bodyPr wrap="square" lIns="91440" tIns="45720" rIns="91440" bIns="45720" rtlCol="0" anchor="ctr">
              <a:spAutoFit/>
            </a:bodyPr>
            <a:lstStyle/>
            <a:p>
              <a:pPr algn="ctr"/>
              <a:r>
                <a:rPr lang="en-US" sz="2200" b="1">
                  <a:solidFill>
                    <a:schemeClr val="bg1"/>
                  </a:solidFill>
                  <a:latin typeface="Century Gothic"/>
                </a:rPr>
                <a:t>Terra MODIS</a:t>
              </a:r>
              <a:endParaRPr lang="en-US" altLang="ko-KR" sz="2200">
                <a:solidFill>
                  <a:schemeClr val="bg1"/>
                </a:solidFill>
              </a:endParaRPr>
            </a:p>
          </p:txBody>
        </p:sp>
      </p:grpSp>
      <p:sp>
        <p:nvSpPr>
          <p:cNvPr id="83" name="TextBox 82">
            <a:extLst>
              <a:ext uri="{FF2B5EF4-FFF2-40B4-BE49-F238E27FC236}">
                <a16:creationId xmlns:a16="http://schemas.microsoft.com/office/drawing/2014/main" id="{736B757A-2508-46EB-971A-51F1A402BAA8}"/>
              </a:ext>
            </a:extLst>
          </p:cNvPr>
          <p:cNvSpPr txBox="1"/>
          <p:nvPr/>
        </p:nvSpPr>
        <p:spPr>
          <a:xfrm>
            <a:off x="6612714" y="4163888"/>
            <a:ext cx="2119910" cy="430887"/>
          </a:xfrm>
          <a:prstGeom prst="rect">
            <a:avLst/>
          </a:prstGeom>
          <a:solidFill>
            <a:srgbClr val="A97BB8"/>
          </a:solidFill>
        </p:spPr>
        <p:txBody>
          <a:bodyPr wrap="square" lIns="91440" tIns="45720" rIns="91440" bIns="45720" rtlCol="0" anchor="ctr">
            <a:spAutoFit/>
          </a:bodyPr>
          <a:lstStyle/>
          <a:p>
            <a:pPr algn="ctr"/>
            <a:r>
              <a:rPr lang="en-US" sz="2200" b="1">
                <a:solidFill>
                  <a:schemeClr val="bg1"/>
                </a:solidFill>
                <a:latin typeface="Century Gothic"/>
              </a:rPr>
              <a:t>Aqua MODIS</a:t>
            </a:r>
            <a:endParaRPr lang="en-US" altLang="ko-KR" sz="2200">
              <a:solidFill>
                <a:schemeClr val="bg1"/>
              </a:solidFill>
            </a:endParaRPr>
          </a:p>
        </p:txBody>
      </p:sp>
      <p:sp>
        <p:nvSpPr>
          <p:cNvPr id="85" name="Rectangle 29">
            <a:extLst>
              <a:ext uri="{FF2B5EF4-FFF2-40B4-BE49-F238E27FC236}">
                <a16:creationId xmlns:a16="http://schemas.microsoft.com/office/drawing/2014/main" id="{30D29825-EE4D-45A9-B359-847449F395E6}"/>
              </a:ext>
            </a:extLst>
          </p:cNvPr>
          <p:cNvSpPr/>
          <p:nvPr/>
        </p:nvSpPr>
        <p:spPr>
          <a:xfrm rot="10800000">
            <a:off x="9425766" y="4255520"/>
            <a:ext cx="2390009" cy="1007230"/>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rgbClr val="A97BB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ko-KR" altLang="en-US" sz="2700">
              <a:ea typeface="맑은 고딕"/>
              <a:cs typeface="Calibri"/>
            </a:endParaRPr>
          </a:p>
        </p:txBody>
      </p:sp>
      <p:sp>
        <p:nvSpPr>
          <p:cNvPr id="87" name="TextBox 86">
            <a:extLst>
              <a:ext uri="{FF2B5EF4-FFF2-40B4-BE49-F238E27FC236}">
                <a16:creationId xmlns:a16="http://schemas.microsoft.com/office/drawing/2014/main" id="{CA99C31F-9612-424C-8276-C83EB6B98ED3}"/>
              </a:ext>
            </a:extLst>
          </p:cNvPr>
          <p:cNvSpPr txBox="1"/>
          <p:nvPr/>
        </p:nvSpPr>
        <p:spPr>
          <a:xfrm>
            <a:off x="9402518" y="4729405"/>
            <a:ext cx="2400646" cy="430887"/>
          </a:xfrm>
          <a:prstGeom prst="rect">
            <a:avLst/>
          </a:prstGeom>
          <a:noFill/>
        </p:spPr>
        <p:txBody>
          <a:bodyPr wrap="square" lIns="91440" tIns="45720" rIns="91440" bIns="45720" rtlCol="0" anchor="ctr">
            <a:spAutoFit/>
          </a:bodyPr>
          <a:lstStyle/>
          <a:p>
            <a:pPr algn="ctr"/>
            <a:r>
              <a:rPr lang="en-US" sz="2200" b="1">
                <a:solidFill>
                  <a:schemeClr val="bg1"/>
                </a:solidFill>
                <a:latin typeface="Century Gothic"/>
              </a:rPr>
              <a:t>Suomi NPP VIIRS</a:t>
            </a:r>
          </a:p>
        </p:txBody>
      </p:sp>
      <p:sp>
        <p:nvSpPr>
          <p:cNvPr id="89" name="Rectangle 88">
            <a:extLst>
              <a:ext uri="{FF2B5EF4-FFF2-40B4-BE49-F238E27FC236}">
                <a16:creationId xmlns:a16="http://schemas.microsoft.com/office/drawing/2014/main" id="{C41D1313-B885-4933-9FBD-A68186617D9D}"/>
              </a:ext>
            </a:extLst>
          </p:cNvPr>
          <p:cNvSpPr/>
          <p:nvPr/>
        </p:nvSpPr>
        <p:spPr>
          <a:xfrm>
            <a:off x="9992324" y="6412508"/>
            <a:ext cx="2582181" cy="276999"/>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a:r>
              <a:rPr lang="en-US" sz="1200" dirty="0">
                <a:solidFill>
                  <a:schemeClr val="tx1">
                    <a:lumMod val="75000"/>
                    <a:lumOff val="25000"/>
                  </a:schemeClr>
                </a:solidFill>
                <a:latin typeface="Century Gothic"/>
              </a:rPr>
              <a:t>Image Credit: NASA</a:t>
            </a:r>
          </a:p>
        </p:txBody>
      </p:sp>
    </p:spTree>
    <p:extLst>
      <p:ext uri="{BB962C8B-B14F-4D97-AF65-F5344CB8AC3E}">
        <p14:creationId xmlns:p14="http://schemas.microsoft.com/office/powerpoint/2010/main" val="2482378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64620" y="66790"/>
            <a:ext cx="10127280" cy="82166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8A599A"/>
              </a:solidFill>
              <a:latin typeface="Century Gothic" panose="020F0302020204030204"/>
            </a:endParaRPr>
          </a:p>
        </p:txBody>
      </p:sp>
      <p:sp>
        <p:nvSpPr>
          <p:cNvPr id="1567" name="Rectangle: Rounded Corners 1566">
            <a:extLst>
              <a:ext uri="{FF2B5EF4-FFF2-40B4-BE49-F238E27FC236}">
                <a16:creationId xmlns:a16="http://schemas.microsoft.com/office/drawing/2014/main" id="{CF634C51-0A26-472A-AB7F-3433C847AC7A}"/>
              </a:ext>
            </a:extLst>
          </p:cNvPr>
          <p:cNvSpPr/>
          <p:nvPr/>
        </p:nvSpPr>
        <p:spPr>
          <a:xfrm>
            <a:off x="4502986" y="5013382"/>
            <a:ext cx="3421809" cy="14952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cs typeface="Calibri"/>
              </a:rPr>
              <a:t>Statistical Evaluation of Systematic Bias</a:t>
            </a:r>
            <a:endParaRPr lang="en-US" sz="2400">
              <a:solidFill>
                <a:schemeClr val="tx1">
                  <a:lumMod val="75000"/>
                  <a:lumOff val="25000"/>
                </a:schemeClr>
              </a:solidFill>
              <a:latin typeface="Century Gothic"/>
            </a:endParaRPr>
          </a:p>
        </p:txBody>
      </p:sp>
      <p:sp>
        <p:nvSpPr>
          <p:cNvPr id="1576" name="Rectangle 1575">
            <a:extLst>
              <a:ext uri="{FF2B5EF4-FFF2-40B4-BE49-F238E27FC236}">
                <a16:creationId xmlns:a16="http://schemas.microsoft.com/office/drawing/2014/main" id="{E3513EA7-6387-4B9C-8893-EE54D631E765}"/>
              </a:ext>
            </a:extLst>
          </p:cNvPr>
          <p:cNvSpPr/>
          <p:nvPr/>
        </p:nvSpPr>
        <p:spPr>
          <a:xfrm>
            <a:off x="7045084" y="1100477"/>
            <a:ext cx="4471357" cy="776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tx1">
                    <a:lumMod val="75000"/>
                    <a:lumOff val="25000"/>
                  </a:schemeClr>
                </a:solidFill>
                <a:latin typeface="Century Gothic"/>
                <a:cs typeface="Calibri"/>
              </a:rPr>
              <a:t>NWS Forecasts</a:t>
            </a:r>
          </a:p>
        </p:txBody>
      </p:sp>
      <p:sp>
        <p:nvSpPr>
          <p:cNvPr id="1578" name="Rectangle 1577">
            <a:extLst>
              <a:ext uri="{FF2B5EF4-FFF2-40B4-BE49-F238E27FC236}">
                <a16:creationId xmlns:a16="http://schemas.microsoft.com/office/drawing/2014/main" id="{4EB96F4E-A300-4527-921C-AFC412D46A73}"/>
              </a:ext>
            </a:extLst>
          </p:cNvPr>
          <p:cNvSpPr/>
          <p:nvPr/>
        </p:nvSpPr>
        <p:spPr>
          <a:xfrm>
            <a:off x="894798" y="4896786"/>
            <a:ext cx="3479319" cy="1495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tx1">
                    <a:lumMod val="75000"/>
                    <a:lumOff val="25000"/>
                  </a:schemeClr>
                </a:solidFill>
                <a:latin typeface="Century Gothic"/>
                <a:cs typeface="Calibri"/>
              </a:rPr>
              <a:t>Intercomparison</a:t>
            </a:r>
          </a:p>
        </p:txBody>
      </p:sp>
      <p:sp>
        <p:nvSpPr>
          <p:cNvPr id="2" name="Arrow: Bent 1">
            <a:extLst>
              <a:ext uri="{FF2B5EF4-FFF2-40B4-BE49-F238E27FC236}">
                <a16:creationId xmlns:a16="http://schemas.microsoft.com/office/drawing/2014/main" id="{0689D515-C0F7-46C7-8501-DA65F8A5D0D0}"/>
              </a:ext>
            </a:extLst>
          </p:cNvPr>
          <p:cNvSpPr/>
          <p:nvPr/>
        </p:nvSpPr>
        <p:spPr>
          <a:xfrm rot="5400000">
            <a:off x="5527061" y="4089620"/>
            <a:ext cx="1107056" cy="1035170"/>
          </a:xfrm>
          <a:prstGeom prst="ben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Bent 24">
            <a:extLst>
              <a:ext uri="{FF2B5EF4-FFF2-40B4-BE49-F238E27FC236}">
                <a16:creationId xmlns:a16="http://schemas.microsoft.com/office/drawing/2014/main" id="{30E21997-1133-4B90-9C34-F105F1E5B289}"/>
              </a:ext>
            </a:extLst>
          </p:cNvPr>
          <p:cNvSpPr/>
          <p:nvPr/>
        </p:nvSpPr>
        <p:spPr>
          <a:xfrm rot="5400000">
            <a:off x="4821600" y="3313925"/>
            <a:ext cx="2559171" cy="1337094"/>
          </a:xfrm>
          <a:prstGeom prst="ben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Bent 23">
            <a:extLst>
              <a:ext uri="{FF2B5EF4-FFF2-40B4-BE49-F238E27FC236}">
                <a16:creationId xmlns:a16="http://schemas.microsoft.com/office/drawing/2014/main" id="{EC504C57-39E1-4E44-9B81-17735FB5CBC1}"/>
              </a:ext>
            </a:extLst>
          </p:cNvPr>
          <p:cNvSpPr/>
          <p:nvPr/>
        </p:nvSpPr>
        <p:spPr>
          <a:xfrm rot="5400000" flipV="1">
            <a:off x="6442021" y="3479266"/>
            <a:ext cx="1437736" cy="2127849"/>
          </a:xfrm>
          <a:prstGeom prst="ben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1" name="Rectangle: Rounded Corners 1560">
            <a:extLst>
              <a:ext uri="{FF2B5EF4-FFF2-40B4-BE49-F238E27FC236}">
                <a16:creationId xmlns:a16="http://schemas.microsoft.com/office/drawing/2014/main" id="{47E1549E-06D4-4D20-91D3-7460820EB423}"/>
              </a:ext>
            </a:extLst>
          </p:cNvPr>
          <p:cNvSpPr/>
          <p:nvPr/>
        </p:nvSpPr>
        <p:spPr>
          <a:xfrm>
            <a:off x="3439065" y="3546894"/>
            <a:ext cx="2429772" cy="10639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tx1">
                    <a:lumMod val="75000"/>
                    <a:lumOff val="25000"/>
                  </a:schemeClr>
                </a:solidFill>
                <a:latin typeface="Century Gothic"/>
                <a:cs typeface="Calibri"/>
              </a:rPr>
              <a:t>MODIS </a:t>
            </a:r>
          </a:p>
          <a:p>
            <a:r>
              <a:rPr lang="en-US" sz="2400">
                <a:solidFill>
                  <a:schemeClr val="tx1">
                    <a:lumMod val="75000"/>
                    <a:lumOff val="25000"/>
                  </a:schemeClr>
                </a:solidFill>
                <a:latin typeface="Century Gothic"/>
                <a:cs typeface="Calibri"/>
              </a:rPr>
              <a:t>Water Vapor</a:t>
            </a:r>
          </a:p>
        </p:txBody>
      </p:sp>
      <p:sp>
        <p:nvSpPr>
          <p:cNvPr id="1575" name="Rectangle: Rounded Corners 1574">
            <a:extLst>
              <a:ext uri="{FF2B5EF4-FFF2-40B4-BE49-F238E27FC236}">
                <a16:creationId xmlns:a16="http://schemas.microsoft.com/office/drawing/2014/main" id="{CE912C1C-579B-4ECA-B901-0EEED64D7BAA}"/>
              </a:ext>
            </a:extLst>
          </p:cNvPr>
          <p:cNvSpPr/>
          <p:nvPr/>
        </p:nvSpPr>
        <p:spPr>
          <a:xfrm>
            <a:off x="8068571" y="3345609"/>
            <a:ext cx="2429772" cy="10639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cs typeface="Calibri"/>
              </a:rPr>
              <a:t>Forecaster Intervention</a:t>
            </a:r>
            <a:endParaRPr lang="en-US">
              <a:solidFill>
                <a:schemeClr val="tx1">
                  <a:lumMod val="75000"/>
                  <a:lumOff val="25000"/>
                </a:schemeClr>
              </a:solidFill>
              <a:cs typeface="Calibri"/>
            </a:endParaRPr>
          </a:p>
        </p:txBody>
      </p:sp>
      <p:sp>
        <p:nvSpPr>
          <p:cNvPr id="5" name="Arrow: Left-Right-Up 4">
            <a:extLst>
              <a:ext uri="{FF2B5EF4-FFF2-40B4-BE49-F238E27FC236}">
                <a16:creationId xmlns:a16="http://schemas.microsoft.com/office/drawing/2014/main" id="{3C47C4BC-BCB4-4D77-A6F8-11ECFF752D83}"/>
              </a:ext>
            </a:extLst>
          </p:cNvPr>
          <p:cNvSpPr/>
          <p:nvPr/>
        </p:nvSpPr>
        <p:spPr>
          <a:xfrm rot="10800000">
            <a:off x="8792021" y="2195976"/>
            <a:ext cx="1020792" cy="1207698"/>
          </a:xfrm>
          <a:prstGeom prst="leftRigh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8" name="Rectangle: Rounded Corners 1567">
            <a:extLst>
              <a:ext uri="{FF2B5EF4-FFF2-40B4-BE49-F238E27FC236}">
                <a16:creationId xmlns:a16="http://schemas.microsoft.com/office/drawing/2014/main" id="{4868F93B-72E6-4A09-B989-F3003B396F6B}"/>
              </a:ext>
            </a:extLst>
          </p:cNvPr>
          <p:cNvSpPr/>
          <p:nvPr/>
        </p:nvSpPr>
        <p:spPr>
          <a:xfrm>
            <a:off x="6645213" y="1951005"/>
            <a:ext cx="2429772" cy="10639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cs typeface="Calibri"/>
              </a:rPr>
              <a:t>AWIPS Model Output</a:t>
            </a:r>
            <a:endParaRPr lang="en-US" sz="2400">
              <a:solidFill>
                <a:schemeClr val="tx1">
                  <a:lumMod val="75000"/>
                  <a:lumOff val="25000"/>
                </a:schemeClr>
              </a:solidFill>
              <a:latin typeface="Century Gothic"/>
            </a:endParaRPr>
          </a:p>
        </p:txBody>
      </p:sp>
      <p:sp>
        <p:nvSpPr>
          <p:cNvPr id="1574" name="Rectangle: Rounded Corners 1573">
            <a:extLst>
              <a:ext uri="{FF2B5EF4-FFF2-40B4-BE49-F238E27FC236}">
                <a16:creationId xmlns:a16="http://schemas.microsoft.com/office/drawing/2014/main" id="{58024E5B-9A4A-43A6-B013-D78EBF74C1D6}"/>
              </a:ext>
            </a:extLst>
          </p:cNvPr>
          <p:cNvSpPr/>
          <p:nvPr/>
        </p:nvSpPr>
        <p:spPr>
          <a:xfrm>
            <a:off x="9535062" y="1951005"/>
            <a:ext cx="2429772" cy="10639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cs typeface="Calibri"/>
              </a:rPr>
              <a:t>Balloon Soundings</a:t>
            </a:r>
            <a:r>
              <a:rPr lang="en-US" sz="2400">
                <a:solidFill>
                  <a:srgbClr val="3F3F3F"/>
                </a:solidFill>
                <a:latin typeface="Century Gothic"/>
                <a:cs typeface="Calibri"/>
              </a:rPr>
              <a:t> </a:t>
            </a:r>
          </a:p>
        </p:txBody>
      </p:sp>
      <p:sp>
        <p:nvSpPr>
          <p:cNvPr id="1560" name="Rectangle: Rounded Corners 1559">
            <a:extLst>
              <a:ext uri="{FF2B5EF4-FFF2-40B4-BE49-F238E27FC236}">
                <a16:creationId xmlns:a16="http://schemas.microsoft.com/office/drawing/2014/main" id="{94D3F530-E12D-44EE-8A02-E267D43114FB}"/>
              </a:ext>
            </a:extLst>
          </p:cNvPr>
          <p:cNvSpPr/>
          <p:nvPr/>
        </p:nvSpPr>
        <p:spPr>
          <a:xfrm>
            <a:off x="3439064" y="843952"/>
            <a:ext cx="2429772" cy="100641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cs typeface="Calibri"/>
              </a:rPr>
              <a:t>Identify Plumes</a:t>
            </a:r>
            <a:endParaRPr lang="en-US" sz="2400">
              <a:solidFill>
                <a:schemeClr val="tx1">
                  <a:lumMod val="75000"/>
                  <a:lumOff val="25000"/>
                </a:schemeClr>
              </a:solidFill>
              <a:latin typeface="Century Gothic"/>
            </a:endParaRPr>
          </a:p>
        </p:txBody>
      </p:sp>
      <p:pic>
        <p:nvPicPr>
          <p:cNvPr id="28" name="Picture 27">
            <a:extLst>
              <a:ext uri="{FF2B5EF4-FFF2-40B4-BE49-F238E27FC236}">
                <a16:creationId xmlns:a16="http://schemas.microsoft.com/office/drawing/2014/main" id="{C471A0A4-3DD2-7646-ABC1-6119517E86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017" y="3597211"/>
            <a:ext cx="454055" cy="558837"/>
          </a:xfrm>
          <a:prstGeom prst="rect">
            <a:avLst/>
          </a:prstGeom>
        </p:spPr>
      </p:pic>
      <p:sp>
        <p:nvSpPr>
          <p:cNvPr id="30" name="Arrow: Down 29">
            <a:extLst>
              <a:ext uri="{FF2B5EF4-FFF2-40B4-BE49-F238E27FC236}">
                <a16:creationId xmlns:a16="http://schemas.microsoft.com/office/drawing/2014/main" id="{DE40CD35-C7C6-4A9A-B8EA-6ACBA7D25C94}"/>
              </a:ext>
            </a:extLst>
          </p:cNvPr>
          <p:cNvSpPr/>
          <p:nvPr/>
        </p:nvSpPr>
        <p:spPr>
          <a:xfrm rot="5400000">
            <a:off x="8525975" y="4915672"/>
            <a:ext cx="523401" cy="1716237"/>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61BA8C5-BB37-4BF5-88C7-77670D6F3767}"/>
              </a:ext>
            </a:extLst>
          </p:cNvPr>
          <p:cNvSpPr/>
          <p:nvPr/>
        </p:nvSpPr>
        <p:spPr>
          <a:xfrm>
            <a:off x="9535064" y="5261840"/>
            <a:ext cx="1607840" cy="100641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lumMod val="75000"/>
                    <a:lumOff val="25000"/>
                  </a:schemeClr>
                </a:solidFill>
                <a:latin typeface="Century Gothic"/>
                <a:cs typeface="Calibri"/>
              </a:rPr>
              <a:t>CALIPSO CIMSS</a:t>
            </a:r>
          </a:p>
        </p:txBody>
      </p:sp>
      <p:sp>
        <p:nvSpPr>
          <p:cNvPr id="31" name="Rectangle: Rounded Corners 30">
            <a:extLst>
              <a:ext uri="{FF2B5EF4-FFF2-40B4-BE49-F238E27FC236}">
                <a16:creationId xmlns:a16="http://schemas.microsoft.com/office/drawing/2014/main" id="{C5F23633-782E-415D-BF00-63C32B3A1ABA}"/>
              </a:ext>
            </a:extLst>
          </p:cNvPr>
          <p:cNvSpPr/>
          <p:nvPr/>
        </p:nvSpPr>
        <p:spPr>
          <a:xfrm>
            <a:off x="3439064" y="2264798"/>
            <a:ext cx="2429772" cy="10639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tx1">
                    <a:lumMod val="75000"/>
                    <a:lumOff val="25000"/>
                  </a:schemeClr>
                </a:solidFill>
                <a:latin typeface="Century Gothic"/>
                <a:cs typeface="Calibri"/>
              </a:rPr>
              <a:t>CALIOP</a:t>
            </a:r>
          </a:p>
          <a:p>
            <a:r>
              <a:rPr lang="en-US" sz="2400">
                <a:solidFill>
                  <a:schemeClr val="tx1">
                    <a:lumMod val="75000"/>
                    <a:lumOff val="25000"/>
                  </a:schemeClr>
                </a:solidFill>
                <a:latin typeface="Century Gothic"/>
                <a:cs typeface="Calibri"/>
              </a:rPr>
              <a:t>Aerosol Layer</a:t>
            </a:r>
          </a:p>
        </p:txBody>
      </p:sp>
      <p:pic>
        <p:nvPicPr>
          <p:cNvPr id="3" name="Picture 2">
            <a:extLst>
              <a:ext uri="{FF2B5EF4-FFF2-40B4-BE49-F238E27FC236}">
                <a16:creationId xmlns:a16="http://schemas.microsoft.com/office/drawing/2014/main" id="{5AA906C3-6FEB-4D75-8467-D3D2747B3E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3898" y="2352582"/>
            <a:ext cx="785405" cy="448707"/>
          </a:xfrm>
          <a:prstGeom prst="rect">
            <a:avLst/>
          </a:prstGeom>
        </p:spPr>
      </p:pic>
      <p:sp>
        <p:nvSpPr>
          <p:cNvPr id="32" name="Rectangle 31">
            <a:extLst>
              <a:ext uri="{FF2B5EF4-FFF2-40B4-BE49-F238E27FC236}">
                <a16:creationId xmlns:a16="http://schemas.microsoft.com/office/drawing/2014/main" id="{E447C1D2-4F97-4C5C-8C33-7362B654670C}"/>
              </a:ext>
            </a:extLst>
          </p:cNvPr>
          <p:cNvSpPr/>
          <p:nvPr/>
        </p:nvSpPr>
        <p:spPr>
          <a:xfrm>
            <a:off x="317336" y="2480798"/>
            <a:ext cx="3479319" cy="1495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tx1">
                    <a:lumMod val="75000"/>
                    <a:lumOff val="25000"/>
                  </a:schemeClr>
                </a:solidFill>
                <a:latin typeface="Century Gothic"/>
                <a:cs typeface="Calibri"/>
              </a:rPr>
              <a:t>Processing</a:t>
            </a:r>
          </a:p>
        </p:txBody>
      </p:sp>
      <p:sp>
        <p:nvSpPr>
          <p:cNvPr id="33" name="Rectangle 32">
            <a:extLst>
              <a:ext uri="{FF2B5EF4-FFF2-40B4-BE49-F238E27FC236}">
                <a16:creationId xmlns:a16="http://schemas.microsoft.com/office/drawing/2014/main" id="{62534EE8-7804-478A-8C69-E9285AE9A6FF}"/>
              </a:ext>
            </a:extLst>
          </p:cNvPr>
          <p:cNvSpPr/>
          <p:nvPr/>
        </p:nvSpPr>
        <p:spPr>
          <a:xfrm>
            <a:off x="840501" y="1098240"/>
            <a:ext cx="2432991" cy="1017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solidFill>
                  <a:schemeClr val="tx1">
                    <a:lumMod val="75000"/>
                    <a:lumOff val="25000"/>
                  </a:schemeClr>
                </a:solidFill>
                <a:latin typeface="Century Gothic"/>
                <a:cs typeface="Calibri"/>
              </a:rPr>
              <a:t>Data Acquisition</a:t>
            </a:r>
          </a:p>
        </p:txBody>
      </p:sp>
      <p:sp>
        <p:nvSpPr>
          <p:cNvPr id="7" name="Title 1">
            <a:extLst>
              <a:ext uri="{FF2B5EF4-FFF2-40B4-BE49-F238E27FC236}">
                <a16:creationId xmlns:a16="http://schemas.microsoft.com/office/drawing/2014/main" id="{52BF6044-1408-414B-B39B-CAE3AB05FC20}"/>
              </a:ext>
            </a:extLst>
          </p:cNvPr>
          <p:cNvSpPr txBox="1">
            <a:spLocks/>
          </p:cNvSpPr>
          <p:nvPr/>
        </p:nvSpPr>
        <p:spPr>
          <a:xfrm>
            <a:off x="410634" y="189568"/>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solidFill>
                <a:srgbClr val="8A599A"/>
              </a:solidFill>
              <a:ea typeface="+mj-lt"/>
              <a:cs typeface="+mj-lt"/>
            </a:endParaRPr>
          </a:p>
        </p:txBody>
      </p:sp>
      <p:sp>
        <p:nvSpPr>
          <p:cNvPr id="8" name="Title 1">
            <a:extLst>
              <a:ext uri="{FF2B5EF4-FFF2-40B4-BE49-F238E27FC236}">
                <a16:creationId xmlns:a16="http://schemas.microsoft.com/office/drawing/2014/main" id="{E0CACE7A-7902-481F-AEB7-7C0421166D55}"/>
              </a:ext>
            </a:extLst>
          </p:cNvPr>
          <p:cNvSpPr txBox="1">
            <a:spLocks/>
          </p:cNvSpPr>
          <p:nvPr/>
        </p:nvSpPr>
        <p:spPr>
          <a:xfrm>
            <a:off x="490462" y="317778"/>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a:ea typeface="+mj-lt"/>
                <a:cs typeface="+mj-lt"/>
              </a:rPr>
              <a:t>Approach</a:t>
            </a:r>
            <a:endParaRPr lang="en-US">
              <a:solidFill>
                <a:srgbClr val="000000"/>
              </a:solidFill>
              <a:latin typeface="Calibri Light"/>
              <a:cs typeface="Calibri Light"/>
            </a:endParaRPr>
          </a:p>
        </p:txBody>
      </p:sp>
      <p:sp>
        <p:nvSpPr>
          <p:cNvPr id="6" name="Arrow: Down 5">
            <a:extLst>
              <a:ext uri="{FF2B5EF4-FFF2-40B4-BE49-F238E27FC236}">
                <a16:creationId xmlns:a16="http://schemas.microsoft.com/office/drawing/2014/main" id="{614A696F-63CD-418D-8976-BAD15A123460}"/>
              </a:ext>
            </a:extLst>
          </p:cNvPr>
          <p:cNvSpPr/>
          <p:nvPr/>
        </p:nvSpPr>
        <p:spPr>
          <a:xfrm>
            <a:off x="4369222" y="1829144"/>
            <a:ext cx="531963" cy="517586"/>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8D4EEB8-C757-45B7-A0A9-05F49A19BED4}"/>
              </a:ext>
            </a:extLst>
          </p:cNvPr>
          <p:cNvSpPr/>
          <p:nvPr/>
        </p:nvSpPr>
        <p:spPr>
          <a:xfrm>
            <a:off x="10078357" y="6473960"/>
            <a:ext cx="2582181" cy="276999"/>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a:r>
              <a:rPr lang="en-US" sz="1200" dirty="0">
                <a:solidFill>
                  <a:schemeClr val="tx1">
                    <a:lumMod val="75000"/>
                    <a:lumOff val="25000"/>
                  </a:schemeClr>
                </a:solidFill>
                <a:latin typeface="Century Gothic"/>
              </a:rPr>
              <a:t>Image Credit: NASA</a:t>
            </a:r>
          </a:p>
        </p:txBody>
      </p:sp>
    </p:spTree>
    <p:extLst>
      <p:ext uri="{BB962C8B-B14F-4D97-AF65-F5344CB8AC3E}">
        <p14:creationId xmlns:p14="http://schemas.microsoft.com/office/powerpoint/2010/main" val="1200282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99A"/>
                </a:solidFill>
                <a:latin typeface="Century Gothic" panose="020F0302020204030204"/>
              </a:rPr>
              <a:t>Mixing Heights from CALIPSO CALIOP</a:t>
            </a:r>
          </a:p>
        </p:txBody>
      </p:sp>
      <p:graphicFrame>
        <p:nvGraphicFramePr>
          <p:cNvPr id="3" name="Diagram 11">
            <a:extLst>
              <a:ext uri="{FF2B5EF4-FFF2-40B4-BE49-F238E27FC236}">
                <a16:creationId xmlns:a16="http://schemas.microsoft.com/office/drawing/2014/main" id="{4B90F048-635B-49CF-BA69-E0A030321484}"/>
              </a:ext>
            </a:extLst>
          </p:cNvPr>
          <p:cNvGraphicFramePr/>
          <p:nvPr>
            <p:extLst>
              <p:ext uri="{D42A27DB-BD31-4B8C-83A1-F6EECF244321}">
                <p14:modId xmlns:p14="http://schemas.microsoft.com/office/powerpoint/2010/main" val="4174170944"/>
              </p:ext>
            </p:extLst>
          </p:nvPr>
        </p:nvGraphicFramePr>
        <p:xfrm>
          <a:off x="1223644" y="649664"/>
          <a:ext cx="8149739" cy="5821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TextBox 27">
            <a:extLst>
              <a:ext uri="{FF2B5EF4-FFF2-40B4-BE49-F238E27FC236}">
                <a16:creationId xmlns:a16="http://schemas.microsoft.com/office/drawing/2014/main" id="{0532C6CF-54A1-4C73-8750-DDB4F16D07BF}"/>
              </a:ext>
            </a:extLst>
          </p:cNvPr>
          <p:cNvSpPr txBox="1"/>
          <p:nvPr/>
        </p:nvSpPr>
        <p:spPr>
          <a:xfrm>
            <a:off x="10546126" y="6430457"/>
            <a:ext cx="2101801"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rgbClr val="262626"/>
                </a:solidFill>
                <a:latin typeface="Century Gothic"/>
              </a:rPr>
              <a:t>Image credit: NASA</a:t>
            </a:r>
          </a:p>
        </p:txBody>
      </p:sp>
      <p:sp>
        <p:nvSpPr>
          <p:cNvPr id="38" name="Oval 37">
            <a:extLst>
              <a:ext uri="{FF2B5EF4-FFF2-40B4-BE49-F238E27FC236}">
                <a16:creationId xmlns:a16="http://schemas.microsoft.com/office/drawing/2014/main" id="{76F9EBDB-5311-497C-B0F1-926F6493EAF6}"/>
              </a:ext>
            </a:extLst>
          </p:cNvPr>
          <p:cNvSpPr/>
          <p:nvPr/>
        </p:nvSpPr>
        <p:spPr>
          <a:xfrm>
            <a:off x="9781307" y="2352331"/>
            <a:ext cx="2040581" cy="1947772"/>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Tree>
    <p:extLst>
      <p:ext uri="{BB962C8B-B14F-4D97-AF65-F5344CB8AC3E}">
        <p14:creationId xmlns:p14="http://schemas.microsoft.com/office/powerpoint/2010/main" val="198035392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SharingLinks.060a8ebc-6e64-42a7-ac94-7e2a22f3ca4c.OrganizationEdit.2a1a11c7-1629-4571-b53c-9eceb89b20ee</DisplayName>
        <AccountId>20</AccountId>
        <AccountType/>
      </UserInfo>
      <UserInfo>
        <DisplayName>Everyone except external users</DisplayName>
        <AccountId>9</AccountId>
        <AccountType/>
      </UserInfo>
      <UserInfo>
        <DisplayName>Brandy Nisbet-Wilcox</DisplayName>
        <AccountId>150</AccountId>
        <AccountType/>
      </UserInfo>
      <UserInfo>
        <DisplayName>Dean Berkowitz</DisplayName>
        <AccountId>183</AccountId>
        <AccountType/>
      </UserInfo>
    </SharedWithUsers>
  </documentManagement>
</p:properties>
</file>

<file path=customXml/itemProps1.xml><?xml version="1.0" encoding="utf-8"?>
<ds:datastoreItem xmlns:ds="http://schemas.openxmlformats.org/officeDocument/2006/customXml" ds:itemID="{4ECA48E1-4852-43A5-93EC-7F0FA006F8C0}">
  <ds:schemaRefs>
    <ds:schemaRef ds:uri="http://schemas.microsoft.com/sharepoint/v3/contenttype/forms"/>
  </ds:schemaRefs>
</ds:datastoreItem>
</file>

<file path=customXml/itemProps2.xml><?xml version="1.0" encoding="utf-8"?>
<ds:datastoreItem xmlns:ds="http://schemas.openxmlformats.org/officeDocument/2006/customXml" ds:itemID="{03C86E96-2A37-4414-B845-5C241B5C2D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D741D9-D839-409E-89C1-040E70CE2FE6}">
  <ds:schemaRefs>
    <ds:schemaRef ds:uri="21e6a8e8-1dff-48a6-ab9b-8d556c6946c0"/>
    <ds:schemaRef ds:uri="7df78d0b-135a-4de7-9166-7c181cd87fb4"/>
    <ds:schemaRef ds:uri="c5e798b2-77c8-4117-9ca8-7ce83f57b4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1669</TotalTime>
  <Words>3516</Words>
  <Application>Microsoft Office PowerPoint</Application>
  <PresentationFormat>Widescreen</PresentationFormat>
  <Paragraphs>472</Paragraphs>
  <Slides>20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Century Gothic</vt:lpstr>
      <vt:lpstr>Gothic</vt:lpstr>
      <vt:lpstr>Times New Roman</vt:lpstr>
      <vt:lpstr>Webdings</vt:lpstr>
      <vt:lpstr>Webdings,Sans-Serif</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Ross, Kenton W. (LARC-E3)</cp:lastModifiedBy>
  <cp:revision>50</cp:revision>
  <dcterms:created xsi:type="dcterms:W3CDTF">2019-11-12T17:46:59Z</dcterms:created>
  <dcterms:modified xsi:type="dcterms:W3CDTF">2021-03-25T21:29:22Z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53400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