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2" clrIdx="0">
    <p:extLst/>
  </p:cmAuthor>
  <p:cmAuthor id="2" name="Acdan, Juanito J. (ARC-SGE)[SSAI DEVELOP]" initials="AJJ(D" lastIdx="15" clrIdx="1">
    <p:extLst/>
  </p:cmAuthor>
  <p:cmAuthor id="3" name="Microsoft Office User" initials="Office" lastIdx="1" clrIdx="2">
    <p:extLst/>
  </p:cmAuthor>
  <p:cmAuthor id="4" name="Mckenna Aliya Barney" initials="MAB"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03B"/>
    <a:srgbClr val="58DF0C"/>
    <a:srgbClr val="73A1CA"/>
    <a:srgbClr val="E600AA"/>
    <a:srgbClr val="E09909"/>
    <a:srgbClr val="389CC4"/>
    <a:srgbClr val="1C57B0"/>
    <a:srgbClr val="9199A8"/>
    <a:srgbClr val="7F7F7F"/>
    <a:srgbClr val="964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486" autoAdjust="0"/>
    <p:restoredTop sz="96305" autoAdjust="0"/>
  </p:normalViewPr>
  <p:slideViewPr>
    <p:cSldViewPr snapToGrid="0">
      <p:cViewPr>
        <p:scale>
          <a:sx n="33" d="100"/>
          <a:sy n="33" d="100"/>
        </p:scale>
        <p:origin x="192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5568787950199"/>
          <c:y val="4.3414152316374702E-2"/>
          <c:w val="0.77127523299554002"/>
          <c:h val="0.82593793457130604"/>
        </c:manualLayout>
      </c:layout>
      <c:lineChart>
        <c:grouping val="standard"/>
        <c:varyColors val="0"/>
        <c:ser>
          <c:idx val="0"/>
          <c:order val="0"/>
          <c:tx>
            <c:strRef>
              <c:f>Sheet1!$B$1</c:f>
              <c:strCache>
                <c:ptCount val="1"/>
                <c:pt idx="0">
                  <c:v>SST</c:v>
                </c:pt>
              </c:strCache>
            </c:strRef>
          </c:tx>
          <c:spPr>
            <a:ln w="28575" cap="rnd">
              <a:solidFill>
                <a:schemeClr val="accent1"/>
              </a:solidFill>
              <a:round/>
            </a:ln>
            <a:effectLst/>
          </c:spPr>
          <c:marker>
            <c:symbol val="triangle"/>
            <c:size val="10"/>
            <c:spPr>
              <a:solidFill>
                <a:schemeClr val="accent1"/>
              </a:solidFill>
              <a:ln w="9525">
                <a:solidFill>
                  <a:schemeClr val="accent1"/>
                </a:solidFill>
              </a:ln>
              <a:effectLst/>
            </c:spPr>
          </c:marker>
          <c:trendline>
            <c:spPr>
              <a:ln w="25400" cap="rnd">
                <a:solidFill>
                  <a:schemeClr val="accent1"/>
                </a:solidFill>
                <a:prstDash val="dash"/>
              </a:ln>
              <a:effectLst/>
            </c:spPr>
            <c:trendlineType val="linear"/>
            <c:dispRSqr val="0"/>
            <c:dispEq val="0"/>
          </c:trendline>
          <c:cat>
            <c:numRef>
              <c:f>Sheet1!$A$2:$A$16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Sheet1!$B$2:$B$16</c:f>
              <c:numCache>
                <c:formatCode>General</c:formatCode>
                <c:ptCount val="15"/>
                <c:pt idx="0">
                  <c:v>28.980172413793099</c:v>
                </c:pt>
                <c:pt idx="1">
                  <c:v>28.785599999999999</c:v>
                </c:pt>
                <c:pt idx="2">
                  <c:v>28.33906666666666</c:v>
                </c:pt>
                <c:pt idx="3">
                  <c:v>28.89357142857143</c:v>
                </c:pt>
                <c:pt idx="4">
                  <c:v>28.756823529411761</c:v>
                </c:pt>
                <c:pt idx="5">
                  <c:v>28.675434782608701</c:v>
                </c:pt>
                <c:pt idx="6">
                  <c:v>29.30121875</c:v>
                </c:pt>
                <c:pt idx="7">
                  <c:v>28.03280645161291</c:v>
                </c:pt>
                <c:pt idx="8">
                  <c:v>28.618225806451608</c:v>
                </c:pt>
                <c:pt idx="9">
                  <c:v>29.451000000000001</c:v>
                </c:pt>
                <c:pt idx="10">
                  <c:v>29.037967741935489</c:v>
                </c:pt>
                <c:pt idx="11">
                  <c:v>29.311212121212129</c:v>
                </c:pt>
                <c:pt idx="12">
                  <c:v>30.251526315789469</c:v>
                </c:pt>
                <c:pt idx="13">
                  <c:v>28.878448275862059</c:v>
                </c:pt>
                <c:pt idx="14">
                  <c:v>29.150199999999991</c:v>
                </c:pt>
              </c:numCache>
            </c:numRef>
          </c:val>
          <c:smooth val="0"/>
          <c:extLst xmlns:c16r2="http://schemas.microsoft.com/office/drawing/2015/06/chart">
            <c:ext xmlns:c16="http://schemas.microsoft.com/office/drawing/2014/chart" uri="{C3380CC4-5D6E-409C-BE32-E72D297353CC}">
              <c16:uniqueId val="{00000000-D503-45DD-83E4-FFC041C73C0B}"/>
            </c:ext>
          </c:extLst>
        </c:ser>
        <c:dLbls>
          <c:showLegendKey val="0"/>
          <c:showVal val="0"/>
          <c:showCatName val="0"/>
          <c:showSerName val="0"/>
          <c:showPercent val="0"/>
          <c:showBubbleSize val="0"/>
        </c:dLbls>
        <c:marker val="1"/>
        <c:smooth val="0"/>
        <c:axId val="481004368"/>
        <c:axId val="481000840"/>
      </c:lineChart>
      <c:lineChart>
        <c:grouping val="standard"/>
        <c:varyColors val="0"/>
        <c:ser>
          <c:idx val="1"/>
          <c:order val="1"/>
          <c:tx>
            <c:strRef>
              <c:f>Sheet1!$C$1</c:f>
              <c:strCache>
                <c:ptCount val="1"/>
                <c:pt idx="0">
                  <c:v>NDTI</c:v>
                </c:pt>
              </c:strCache>
            </c:strRef>
          </c:tx>
          <c:spPr>
            <a:ln w="28575" cap="rnd">
              <a:solidFill>
                <a:srgbClr val="7030A0"/>
              </a:solidFill>
              <a:round/>
            </a:ln>
            <a:effectLst/>
          </c:spPr>
          <c:marker>
            <c:symbol val="triangle"/>
            <c:size val="10"/>
            <c:spPr>
              <a:solidFill>
                <a:srgbClr val="7030A0"/>
              </a:solidFill>
              <a:ln w="9525">
                <a:solidFill>
                  <a:srgbClr val="7030A0"/>
                </a:solidFill>
              </a:ln>
              <a:effectLst/>
            </c:spPr>
          </c:marker>
          <c:trendline>
            <c:spPr>
              <a:ln w="25400" cap="rnd">
                <a:solidFill>
                  <a:srgbClr val="7030A0"/>
                </a:solidFill>
                <a:prstDash val="dash"/>
              </a:ln>
              <a:effectLst/>
            </c:spPr>
            <c:trendlineType val="linear"/>
            <c:dispRSqr val="0"/>
            <c:dispEq val="0"/>
          </c:trendline>
          <c:cat>
            <c:numRef>
              <c:f>Sheet1!$A$2:$A$16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Sheet1!$C$2:$C$16</c:f>
              <c:numCache>
                <c:formatCode>General</c:formatCode>
                <c:ptCount val="15"/>
                <c:pt idx="0">
                  <c:v>-0.34350000000000003</c:v>
                </c:pt>
                <c:pt idx="2">
                  <c:v>-0.39850000000000002</c:v>
                </c:pt>
                <c:pt idx="3">
                  <c:v>-0.36299999999999999</c:v>
                </c:pt>
                <c:pt idx="4">
                  <c:v>-0.129</c:v>
                </c:pt>
                <c:pt idx="5">
                  <c:v>-0.16700000000000001</c:v>
                </c:pt>
                <c:pt idx="6">
                  <c:v>-0.47199999999999998</c:v>
                </c:pt>
                <c:pt idx="7">
                  <c:v>-0.36249999999999999</c:v>
                </c:pt>
                <c:pt idx="8">
                  <c:v>-0.40200000000000002</c:v>
                </c:pt>
                <c:pt idx="9">
                  <c:v>-0.28360000000000002</c:v>
                </c:pt>
                <c:pt idx="10">
                  <c:v>-0.20949999999999999</c:v>
                </c:pt>
                <c:pt idx="11">
                  <c:v>-0.58299999999999996</c:v>
                </c:pt>
                <c:pt idx="12">
                  <c:v>-0.372</c:v>
                </c:pt>
                <c:pt idx="13">
                  <c:v>-0.42349999999999999</c:v>
                </c:pt>
                <c:pt idx="14">
                  <c:v>-0.57579999999999998</c:v>
                </c:pt>
              </c:numCache>
            </c:numRef>
          </c:val>
          <c:smooth val="0"/>
          <c:extLst xmlns:c16r2="http://schemas.microsoft.com/office/drawing/2015/06/chart">
            <c:ext xmlns:c16="http://schemas.microsoft.com/office/drawing/2014/chart" uri="{C3380CC4-5D6E-409C-BE32-E72D297353CC}">
              <c16:uniqueId val="{00000001-D503-45DD-83E4-FFC041C73C0B}"/>
            </c:ext>
          </c:extLst>
        </c:ser>
        <c:dLbls>
          <c:showLegendKey val="0"/>
          <c:showVal val="0"/>
          <c:showCatName val="0"/>
          <c:showSerName val="0"/>
          <c:showPercent val="0"/>
          <c:showBubbleSize val="0"/>
        </c:dLbls>
        <c:marker val="1"/>
        <c:smooth val="0"/>
        <c:axId val="481012208"/>
        <c:axId val="481001232"/>
      </c:lineChart>
      <c:catAx>
        <c:axId val="4810043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dirty="0" smtClean="0">
                    <a:latin typeface="+mn-lt"/>
                  </a:rPr>
                  <a:t>Year</a:t>
                </a:r>
                <a:endParaRPr lang="en-US" sz="2000" dirty="0">
                  <a:latin typeface="+mn-lt"/>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1000840"/>
        <c:crosses val="autoZero"/>
        <c:auto val="1"/>
        <c:lblAlgn val="ctr"/>
        <c:lblOffset val="100"/>
        <c:tickLblSkip val="2"/>
        <c:noMultiLvlLbl val="0"/>
      </c:catAx>
      <c:valAx>
        <c:axId val="481000840"/>
        <c:scaling>
          <c:orientation val="minMax"/>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r>
                  <a:rPr lang="en-US" sz="2000" dirty="0" smtClean="0">
                    <a:latin typeface="+mn-lt"/>
                  </a:rPr>
                  <a:t>SST (ºC)</a:t>
                </a:r>
                <a:endParaRPr lang="en-US" sz="2000" dirty="0">
                  <a:latin typeface="+mn-lt"/>
                </a:endParaRP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1004368"/>
        <c:crosses val="autoZero"/>
        <c:crossBetween val="between"/>
      </c:valAx>
      <c:valAx>
        <c:axId val="481001232"/>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smtClean="0">
                    <a:latin typeface="+mn-lt"/>
                  </a:rPr>
                  <a:t>NDTI</a:t>
                </a:r>
                <a:endParaRPr lang="en-US" sz="2000" dirty="0">
                  <a:latin typeface="+mn-lt"/>
                </a:endParaRP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1012208"/>
        <c:crosses val="max"/>
        <c:crossBetween val="between"/>
      </c:valAx>
      <c:catAx>
        <c:axId val="481012208"/>
        <c:scaling>
          <c:orientation val="minMax"/>
        </c:scaling>
        <c:delete val="1"/>
        <c:axPos val="b"/>
        <c:numFmt formatCode="General" sourceLinked="1"/>
        <c:majorTickMark val="out"/>
        <c:minorTickMark val="none"/>
        <c:tickLblPos val="nextTo"/>
        <c:crossAx val="481001232"/>
        <c:crosses val="autoZero"/>
        <c:auto val="1"/>
        <c:lblAlgn val="ctr"/>
        <c:lblOffset val="100"/>
        <c:noMultiLvlLbl val="0"/>
      </c:catAx>
      <c:spPr>
        <a:noFill/>
        <a:ln>
          <a:solidFill>
            <a:schemeClr val="tx1">
              <a:lumMod val="75000"/>
              <a:lumOff val="25000"/>
            </a:schemeClr>
          </a:solidFill>
        </a:ln>
        <a:effectLst/>
      </c:spPr>
    </c:plotArea>
    <c:legend>
      <c:legendPos val="b"/>
      <c:legendEntry>
        <c:idx val="2"/>
        <c:delete val="1"/>
      </c:legendEntry>
      <c:legendEntry>
        <c:idx val="3"/>
        <c:delete val="1"/>
      </c:legendEntry>
      <c:layout>
        <c:manualLayout>
          <c:xMode val="edge"/>
          <c:yMode val="edge"/>
          <c:x val="0.20376162274964901"/>
          <c:y val="6.4165158625122107E-2"/>
          <c:w val="0.20448989745482199"/>
          <c:h val="5.789493062341340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389CC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523895"/>
            <a:ext cx="23230702" cy="213905"/>
          </a:xfrm>
          <a:prstGeom prst="rect">
            <a:avLst/>
          </a:prstGeom>
          <a:noFill/>
        </p:spPr>
        <p:txBody>
          <a:bodyPr wrap="square" rtlCol="0">
            <a:spAutoFit/>
          </a:bodyPr>
          <a:lstStyle/>
          <a:p>
            <a:pPr algn="l"/>
            <a:r>
              <a:rPr lang="en-US" sz="790" i="1" dirty="0" smtClean="0">
                <a:solidFill>
                  <a:schemeClr val="bg1">
                    <a:lumMod val="65000"/>
                  </a:schemeClr>
                </a:solidFill>
                <a:latin typeface="+mj-lt"/>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79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1.wdp"/><Relationship Id="rId18" Type="http://schemas.openxmlformats.org/officeDocument/2006/relationships/image" Target="../media/image15.jpeg"/><Relationship Id="rId3" Type="http://schemas.openxmlformats.org/officeDocument/2006/relationships/image" Target="../media/image3.jpg"/><Relationship Id="rId21"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12.png"/><Relationship Id="rId17" Type="http://schemas.microsoft.com/office/2007/relationships/hdphoto" Target="../media/hdphoto3.wdp"/><Relationship Id="rId2" Type="http://schemas.openxmlformats.org/officeDocument/2006/relationships/image" Target="../media/image2.jpeg"/><Relationship Id="rId16" Type="http://schemas.openxmlformats.org/officeDocument/2006/relationships/image" Target="../media/image14.png"/><Relationship Id="rId20"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5" Type="http://schemas.microsoft.com/office/2007/relationships/hdphoto" Target="../media/hdphoto2.wdp"/><Relationship Id="rId10" Type="http://schemas.openxmlformats.org/officeDocument/2006/relationships/image" Target="../media/image10.jpg"/><Relationship Id="rId19" Type="http://schemas.openxmlformats.org/officeDocument/2006/relationships/image" Target="../media/image16.jp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3.png"/><Relationship Id="rId2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151"/>
          <p:cNvPicPr>
            <a:picLocks noChangeAspect="1"/>
          </p:cNvPicPr>
          <p:nvPr/>
        </p:nvPicPr>
        <p:blipFill rotWithShape="1">
          <a:blip r:embed="rId2" cstate="print">
            <a:extLst>
              <a:ext uri="{28A0092B-C50C-407E-A947-70E740481C1C}">
                <a14:useLocalDpi xmlns:a14="http://schemas.microsoft.com/office/drawing/2010/main" val="0"/>
              </a:ext>
            </a:extLst>
          </a:blip>
          <a:srcRect l="-149" t="1098" r="14805" b="6347"/>
          <a:stretch/>
        </p:blipFill>
        <p:spPr>
          <a:xfrm>
            <a:off x="966344" y="18351339"/>
            <a:ext cx="7429817" cy="6194460"/>
          </a:xfrm>
          <a:prstGeom prst="rect">
            <a:avLst/>
          </a:prstGeom>
        </p:spPr>
      </p:pic>
      <p:grpSp>
        <p:nvGrpSpPr>
          <p:cNvPr id="42" name="Group 41"/>
          <p:cNvGrpSpPr/>
          <p:nvPr/>
        </p:nvGrpSpPr>
        <p:grpSpPr>
          <a:xfrm>
            <a:off x="9131326" y="18379743"/>
            <a:ext cx="7602232" cy="6474628"/>
            <a:chOff x="9914884" y="18379743"/>
            <a:chExt cx="7602232" cy="6474628"/>
          </a:xfrm>
        </p:grpSpPr>
        <p:pic>
          <p:nvPicPr>
            <p:cNvPr id="89" name="Picture 88"/>
            <p:cNvPicPr>
              <a:picLocks noChangeAspect="1"/>
            </p:cNvPicPr>
            <p:nvPr/>
          </p:nvPicPr>
          <p:blipFill rotWithShape="1">
            <a:blip r:embed="rId3">
              <a:extLst>
                <a:ext uri="{28A0092B-C50C-407E-A947-70E740481C1C}">
                  <a14:useLocalDpi xmlns:a14="http://schemas.microsoft.com/office/drawing/2010/main" val="0"/>
                </a:ext>
              </a:extLst>
            </a:blip>
            <a:srcRect l="14753" t="20709" r="15210" b="33198"/>
            <a:stretch/>
          </p:blipFill>
          <p:spPr>
            <a:xfrm>
              <a:off x="9914884" y="18379743"/>
              <a:ext cx="7602232" cy="6474628"/>
            </a:xfrm>
            <a:prstGeom prst="rect">
              <a:avLst/>
            </a:prstGeom>
          </p:spPr>
        </p:pic>
        <p:grpSp>
          <p:nvGrpSpPr>
            <p:cNvPr id="149" name="Group 148"/>
            <p:cNvGrpSpPr>
              <a:grpSpLocks noChangeAspect="1"/>
            </p:cNvGrpSpPr>
            <p:nvPr/>
          </p:nvGrpSpPr>
          <p:grpSpPr>
            <a:xfrm>
              <a:off x="14680514" y="18553955"/>
              <a:ext cx="2684151" cy="2206084"/>
              <a:chOff x="8705754" y="4111287"/>
              <a:chExt cx="1492123" cy="1226363"/>
            </a:xfrm>
          </p:grpSpPr>
          <p:pic>
            <p:nvPicPr>
              <p:cNvPr id="151" name="Picture 150"/>
              <p:cNvPicPr>
                <a:picLocks noChangeAspect="1"/>
              </p:cNvPicPr>
              <p:nvPr/>
            </p:nvPicPr>
            <p:blipFill rotWithShape="1">
              <a:blip r:embed="rId4"/>
              <a:srcRect t="2877" r="1137"/>
              <a:stretch/>
            </p:blipFill>
            <p:spPr>
              <a:xfrm>
                <a:off x="9415341" y="4111287"/>
                <a:ext cx="782536" cy="760319"/>
              </a:xfrm>
              <a:prstGeom prst="rect">
                <a:avLst/>
              </a:prstGeom>
            </p:spPr>
          </p:pic>
          <p:cxnSp>
            <p:nvCxnSpPr>
              <p:cNvPr id="153" name="Straight Arrow Connector 152"/>
              <p:cNvCxnSpPr/>
              <p:nvPr/>
            </p:nvCxnSpPr>
            <p:spPr>
              <a:xfrm rot="5400000" flipV="1">
                <a:off x="9806609" y="4567290"/>
                <a:ext cx="0" cy="76247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8705754" y="4321364"/>
                <a:ext cx="478848" cy="359296"/>
              </a:xfrm>
              <a:prstGeom prst="rect">
                <a:avLst/>
              </a:prstGeom>
              <a:noFill/>
              <a:ln>
                <a:noFill/>
              </a:ln>
            </p:spPr>
            <p:txBody>
              <a:bodyPr wrap="none" rtlCol="0">
                <a:spAutoFit/>
              </a:bodyPr>
              <a:lstStyle/>
              <a:p>
                <a:pPr algn="ctr"/>
                <a:r>
                  <a:rPr lang="en-US" sz="1800" dirty="0" smtClean="0">
                    <a:solidFill>
                      <a:schemeClr val="bg1"/>
                    </a:solidFill>
                  </a:rPr>
                  <a:t>NDTI</a:t>
                </a:r>
                <a:endParaRPr lang="en-US" sz="1800" dirty="0">
                  <a:solidFill>
                    <a:schemeClr val="bg1"/>
                  </a:solidFill>
                </a:endParaRPr>
              </a:p>
              <a:p>
                <a:pPr algn="ctr"/>
                <a:r>
                  <a:rPr lang="en-US" sz="1800" dirty="0">
                    <a:solidFill>
                      <a:schemeClr val="bg1"/>
                    </a:solidFill>
                  </a:rPr>
                  <a:t>Change</a:t>
                </a:r>
              </a:p>
            </p:txBody>
          </p:sp>
          <p:sp>
            <p:nvSpPr>
              <p:cNvPr id="155" name="TextBox 154"/>
              <p:cNvSpPr txBox="1"/>
              <p:nvPr/>
            </p:nvSpPr>
            <p:spPr>
              <a:xfrm>
                <a:off x="9567185" y="4978354"/>
                <a:ext cx="478848" cy="359296"/>
              </a:xfrm>
              <a:prstGeom prst="rect">
                <a:avLst/>
              </a:prstGeom>
              <a:noFill/>
            </p:spPr>
            <p:txBody>
              <a:bodyPr wrap="none" rtlCol="0">
                <a:spAutoFit/>
              </a:bodyPr>
              <a:lstStyle/>
              <a:p>
                <a:pPr algn="ctr"/>
                <a:r>
                  <a:rPr lang="en-US" sz="1800" dirty="0" smtClean="0">
                    <a:solidFill>
                      <a:schemeClr val="bg1"/>
                    </a:solidFill>
                  </a:rPr>
                  <a:t>SST</a:t>
                </a:r>
                <a:endParaRPr lang="en-US" sz="1800" dirty="0">
                  <a:solidFill>
                    <a:schemeClr val="bg1"/>
                  </a:solidFill>
                </a:endParaRPr>
              </a:p>
              <a:p>
                <a:pPr algn="ctr"/>
                <a:r>
                  <a:rPr lang="en-US" sz="1800" dirty="0">
                    <a:solidFill>
                      <a:schemeClr val="bg1"/>
                    </a:solidFill>
                  </a:rPr>
                  <a:t>Change</a:t>
                </a:r>
              </a:p>
            </p:txBody>
          </p:sp>
        </p:grpSp>
      </p:grpSp>
      <p:grpSp>
        <p:nvGrpSpPr>
          <p:cNvPr id="23" name="Group 22"/>
          <p:cNvGrpSpPr>
            <a:grpSpLocks noChangeAspect="1"/>
          </p:cNvGrpSpPr>
          <p:nvPr/>
        </p:nvGrpSpPr>
        <p:grpSpPr>
          <a:xfrm>
            <a:off x="19484522" y="12137276"/>
            <a:ext cx="4601947" cy="5483228"/>
            <a:chOff x="19484523" y="11334978"/>
            <a:chExt cx="4462206" cy="5316726"/>
          </a:xfrm>
        </p:grpSpPr>
        <p:pic>
          <p:nvPicPr>
            <p:cNvPr id="136" name="Picture 135"/>
            <p:cNvPicPr>
              <a:picLocks noChangeAspect="1"/>
            </p:cNvPicPr>
            <p:nvPr/>
          </p:nvPicPr>
          <p:blipFill rotWithShape="1">
            <a:blip r:embed="rId5" cstate="print">
              <a:extLst>
                <a:ext uri="{28A0092B-C50C-407E-A947-70E740481C1C}">
                  <a14:useLocalDpi xmlns:a14="http://schemas.microsoft.com/office/drawing/2010/main" val="0"/>
                </a:ext>
              </a:extLst>
            </a:blip>
            <a:srcRect t="7929"/>
            <a:stretch/>
          </p:blipFill>
          <p:spPr>
            <a:xfrm>
              <a:off x="19484523" y="11334978"/>
              <a:ext cx="4462206" cy="5316726"/>
            </a:xfrm>
            <a:prstGeom prst="rect">
              <a:avLst/>
            </a:prstGeom>
          </p:spPr>
        </p:pic>
        <p:sp>
          <p:nvSpPr>
            <p:cNvPr id="10" name="Rectangle 9"/>
            <p:cNvSpPr/>
            <p:nvPr/>
          </p:nvSpPr>
          <p:spPr>
            <a:xfrm>
              <a:off x="23593425" y="15951027"/>
              <a:ext cx="276225" cy="584373"/>
            </a:xfrm>
            <a:prstGeom prst="rect">
              <a:avLst/>
            </a:prstGeom>
            <a:solidFill>
              <a:srgbClr val="22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1" name="Google Shape;86;p13"/>
          <p:cNvCxnSpPr/>
          <p:nvPr/>
        </p:nvCxnSpPr>
        <p:spPr>
          <a:xfrm>
            <a:off x="3390342" y="12927127"/>
            <a:ext cx="3137765" cy="1"/>
          </a:xfrm>
          <a:prstGeom prst="straightConnector1">
            <a:avLst/>
          </a:prstGeom>
          <a:noFill/>
          <a:ln w="28575" cap="flat" cmpd="sng">
            <a:solidFill>
              <a:schemeClr val="dk2"/>
            </a:solidFill>
            <a:prstDash val="solid"/>
            <a:round/>
            <a:headEnd type="none" w="med" len="med"/>
            <a:tailEnd type="stealth" w="med" len="med"/>
          </a:ln>
        </p:spPr>
      </p:cxnSp>
      <p:sp>
        <p:nvSpPr>
          <p:cNvPr id="93" name="Text Placeholder 16"/>
          <p:cNvSpPr txBox="1">
            <a:spLocks/>
          </p:cNvSpPr>
          <p:nvPr/>
        </p:nvSpPr>
        <p:spPr>
          <a:xfrm>
            <a:off x="13716000" y="5695353"/>
            <a:ext cx="12801600" cy="479588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spcBef>
                <a:spcPts val="1200"/>
              </a:spcBef>
              <a:buClr>
                <a:srgbClr val="389CC4"/>
              </a:buClr>
              <a:buFont typeface="Wingdings 3" panose="05040102010807070707" pitchFamily="18" charset="2"/>
              <a:buChar char="}"/>
            </a:pPr>
            <a:r>
              <a:rPr lang="en-US" b="1" dirty="0">
                <a:solidFill>
                  <a:srgbClr val="389CC4"/>
                </a:solidFill>
              </a:rPr>
              <a:t>Produce </a:t>
            </a:r>
            <a:r>
              <a:rPr lang="en-US" dirty="0" smtClean="0">
                <a:solidFill>
                  <a:schemeClr val="tx1">
                    <a:lumMod val="75000"/>
                    <a:lumOff val="25000"/>
                  </a:schemeClr>
                </a:solidFill>
              </a:rPr>
              <a:t>time </a:t>
            </a:r>
            <a:r>
              <a:rPr lang="en-US" dirty="0">
                <a:solidFill>
                  <a:schemeClr val="tx1">
                    <a:lumMod val="75000"/>
                    <a:lumOff val="25000"/>
                  </a:schemeClr>
                </a:solidFill>
              </a:rPr>
              <a:t>series maps for </a:t>
            </a:r>
            <a:r>
              <a:rPr lang="en-US" dirty="0" smtClean="0">
                <a:solidFill>
                  <a:schemeClr val="tx1">
                    <a:lumMod val="75000"/>
                    <a:lumOff val="25000"/>
                  </a:schemeClr>
                </a:solidFill>
              </a:rPr>
              <a:t>median</a:t>
            </a:r>
            <a:r>
              <a:rPr lang="en-US" dirty="0" smtClean="0">
                <a:solidFill>
                  <a:schemeClr val="tx1">
                    <a:lumMod val="75000"/>
                    <a:lumOff val="25000"/>
                  </a:schemeClr>
                </a:solidFill>
              </a:rPr>
              <a:t> </a:t>
            </a:r>
            <a:r>
              <a:rPr lang="en-US" dirty="0">
                <a:solidFill>
                  <a:schemeClr val="tx1">
                    <a:lumMod val="75000"/>
                    <a:lumOff val="25000"/>
                  </a:schemeClr>
                </a:solidFill>
              </a:rPr>
              <a:t>annual </a:t>
            </a:r>
            <a:r>
              <a:rPr lang="en-US" dirty="0" smtClean="0">
                <a:solidFill>
                  <a:schemeClr val="tx1">
                    <a:lumMod val="75000"/>
                    <a:lumOff val="25000"/>
                  </a:schemeClr>
                </a:solidFill>
              </a:rPr>
              <a:t>turbidity from 1986 to 2016</a:t>
            </a:r>
            <a:endParaRPr lang="en-US" b="1" dirty="0" smtClean="0">
              <a:solidFill>
                <a:schemeClr val="tx1">
                  <a:lumMod val="75000"/>
                  <a:lumOff val="25000"/>
                </a:schemeClr>
              </a:solidFill>
            </a:endParaRPr>
          </a:p>
          <a:p>
            <a:pPr algn="just">
              <a:spcBef>
                <a:spcPts val="1200"/>
              </a:spcBef>
              <a:buClr>
                <a:srgbClr val="389CC4"/>
              </a:buClr>
              <a:buFont typeface="Wingdings 3" panose="05040102010807070707" pitchFamily="18" charset="2"/>
              <a:buChar char="}"/>
            </a:pPr>
            <a:r>
              <a:rPr lang="en-US" b="1" dirty="0" smtClean="0">
                <a:solidFill>
                  <a:srgbClr val="389CC4"/>
                </a:solidFill>
              </a:rPr>
              <a:t>Produce </a:t>
            </a:r>
            <a:r>
              <a:rPr lang="en-US" dirty="0" smtClean="0">
                <a:solidFill>
                  <a:schemeClr val="tx1">
                    <a:lumMod val="75000"/>
                    <a:lumOff val="25000"/>
                  </a:schemeClr>
                </a:solidFill>
              </a:rPr>
              <a:t>maps </a:t>
            </a:r>
            <a:r>
              <a:rPr lang="en-US" dirty="0">
                <a:solidFill>
                  <a:schemeClr val="tx1">
                    <a:lumMod val="75000"/>
                    <a:lumOff val="25000"/>
                  </a:schemeClr>
                </a:solidFill>
              </a:rPr>
              <a:t>of seasonal differences in </a:t>
            </a:r>
            <a:r>
              <a:rPr lang="en-US" dirty="0" smtClean="0">
                <a:solidFill>
                  <a:schemeClr val="tx1">
                    <a:lumMod val="75000"/>
                    <a:lumOff val="25000"/>
                  </a:schemeClr>
                </a:solidFill>
              </a:rPr>
              <a:t>median turbidity and average SST (February-May and August-November) </a:t>
            </a:r>
            <a:r>
              <a:rPr lang="en-US" dirty="0">
                <a:solidFill>
                  <a:schemeClr val="tx1">
                    <a:lumMod val="75000"/>
                    <a:lumOff val="25000"/>
                  </a:schemeClr>
                </a:solidFill>
              </a:rPr>
              <a:t>for </a:t>
            </a:r>
            <a:r>
              <a:rPr lang="en-US" dirty="0" smtClean="0">
                <a:solidFill>
                  <a:schemeClr val="tx1">
                    <a:lumMod val="75000"/>
                    <a:lumOff val="25000"/>
                  </a:schemeClr>
                </a:solidFill>
              </a:rPr>
              <a:t>2015 to 2017</a:t>
            </a:r>
          </a:p>
          <a:p>
            <a:pPr algn="just">
              <a:spcBef>
                <a:spcPts val="1200"/>
              </a:spcBef>
              <a:buClr>
                <a:srgbClr val="389CC4"/>
              </a:buClr>
              <a:buFont typeface="Wingdings 3" panose="05040102010807070707" pitchFamily="18" charset="2"/>
              <a:buChar char="}"/>
            </a:pPr>
            <a:r>
              <a:rPr lang="en-US" b="1" dirty="0" smtClean="0">
                <a:solidFill>
                  <a:srgbClr val="389CC4"/>
                </a:solidFill>
              </a:rPr>
              <a:t>Investigate </a:t>
            </a:r>
            <a:r>
              <a:rPr lang="en-US" dirty="0" smtClean="0">
                <a:solidFill>
                  <a:schemeClr val="tx1">
                    <a:lumMod val="75000"/>
                    <a:lumOff val="25000"/>
                  </a:schemeClr>
                </a:solidFill>
              </a:rPr>
              <a:t>river </a:t>
            </a:r>
            <a:r>
              <a:rPr lang="en-US" dirty="0">
                <a:solidFill>
                  <a:schemeClr val="tx1">
                    <a:lumMod val="75000"/>
                    <a:lumOff val="25000"/>
                  </a:schemeClr>
                </a:solidFill>
              </a:rPr>
              <a:t>deltas in the </a:t>
            </a:r>
            <a:r>
              <a:rPr lang="en-US" dirty="0" err="1">
                <a:solidFill>
                  <a:schemeClr val="tx1">
                    <a:lumMod val="75000"/>
                    <a:lumOff val="25000"/>
                  </a:schemeClr>
                </a:solidFill>
              </a:rPr>
              <a:t>Golfo</a:t>
            </a:r>
            <a:r>
              <a:rPr lang="en-US" dirty="0">
                <a:solidFill>
                  <a:schemeClr val="tx1">
                    <a:lumMod val="75000"/>
                    <a:lumOff val="25000"/>
                  </a:schemeClr>
                </a:solidFill>
              </a:rPr>
              <a:t> Dulce and assess turbidity change per season</a:t>
            </a:r>
          </a:p>
          <a:p>
            <a:pPr algn="just">
              <a:spcBef>
                <a:spcPts val="1200"/>
              </a:spcBef>
              <a:buClr>
                <a:srgbClr val="389CC4"/>
              </a:buClr>
              <a:buFont typeface="Wingdings 3" panose="05040102010807070707" pitchFamily="18" charset="2"/>
              <a:buChar char="}"/>
            </a:pPr>
            <a:r>
              <a:rPr lang="en-US" b="1" dirty="0">
                <a:solidFill>
                  <a:srgbClr val="389CC4"/>
                </a:solidFill>
              </a:rPr>
              <a:t>Identify </a:t>
            </a:r>
            <a:r>
              <a:rPr lang="en-US" dirty="0">
                <a:solidFill>
                  <a:schemeClr val="tx1">
                    <a:lumMod val="75000"/>
                    <a:lumOff val="25000"/>
                  </a:schemeClr>
                </a:solidFill>
              </a:rPr>
              <a:t>areas of the </a:t>
            </a:r>
            <a:r>
              <a:rPr lang="en-US" dirty="0" err="1">
                <a:solidFill>
                  <a:schemeClr val="tx1">
                    <a:lumMod val="75000"/>
                    <a:lumOff val="25000"/>
                  </a:schemeClr>
                </a:solidFill>
              </a:rPr>
              <a:t>Golfo</a:t>
            </a:r>
            <a:r>
              <a:rPr lang="en-US" dirty="0">
                <a:solidFill>
                  <a:schemeClr val="tx1">
                    <a:lumMod val="75000"/>
                    <a:lumOff val="25000"/>
                  </a:schemeClr>
                </a:solidFill>
              </a:rPr>
              <a:t> Dulce most suitable for coral </a:t>
            </a:r>
            <a:r>
              <a:rPr lang="en-US" dirty="0" smtClean="0">
                <a:solidFill>
                  <a:schemeClr val="tx1">
                    <a:lumMod val="75000"/>
                    <a:lumOff val="25000"/>
                  </a:schemeClr>
                </a:solidFill>
              </a:rPr>
              <a:t>restoration</a:t>
            </a:r>
          </a:p>
          <a:p>
            <a:pPr algn="just">
              <a:spcBef>
                <a:spcPts val="1200"/>
              </a:spcBef>
              <a:buClr>
                <a:srgbClr val="389CC4"/>
              </a:buClr>
              <a:buFont typeface="Wingdings 3" panose="05040102010807070707" pitchFamily="18" charset="2"/>
              <a:buChar char="}"/>
            </a:pPr>
            <a:r>
              <a:rPr lang="en-US" b="1" dirty="0">
                <a:solidFill>
                  <a:srgbClr val="389CC4"/>
                </a:solidFill>
              </a:rPr>
              <a:t>Create </a:t>
            </a:r>
            <a:r>
              <a:rPr lang="en-US" dirty="0">
                <a:solidFill>
                  <a:schemeClr val="tx1">
                    <a:lumMod val="75000"/>
                    <a:lumOff val="25000"/>
                  </a:schemeClr>
                </a:solidFill>
              </a:rPr>
              <a:t>a correlation chart for the relationship between turbidity and </a:t>
            </a:r>
            <a:r>
              <a:rPr lang="en-US" dirty="0" smtClean="0">
                <a:solidFill>
                  <a:schemeClr val="tx1">
                    <a:lumMod val="75000"/>
                    <a:lumOff val="25000"/>
                  </a:schemeClr>
                </a:solidFill>
              </a:rPr>
              <a:t>SST</a:t>
            </a:r>
          </a:p>
          <a:p>
            <a:pPr algn="just">
              <a:spcBef>
                <a:spcPts val="1200"/>
              </a:spcBef>
              <a:buClr>
                <a:srgbClr val="389CC4"/>
              </a:buClr>
              <a:buFont typeface="Wingdings 3" panose="05040102010807070707" pitchFamily="18" charset="2"/>
              <a:buChar char="}"/>
            </a:pPr>
            <a:r>
              <a:rPr lang="en-US" b="1" dirty="0">
                <a:solidFill>
                  <a:srgbClr val="389CC4"/>
                </a:solidFill>
              </a:rPr>
              <a:t>Produce</a:t>
            </a:r>
            <a:r>
              <a:rPr lang="en-US" dirty="0" smtClean="0">
                <a:solidFill>
                  <a:schemeClr val="tx1">
                    <a:lumMod val="75000"/>
                    <a:lumOff val="25000"/>
                  </a:schemeClr>
                </a:solidFill>
              </a:rPr>
              <a:t> </a:t>
            </a:r>
            <a:r>
              <a:rPr lang="en-US" dirty="0">
                <a:solidFill>
                  <a:schemeClr val="tx1">
                    <a:lumMod val="75000"/>
                    <a:lumOff val="25000"/>
                  </a:schemeClr>
                </a:solidFill>
              </a:rPr>
              <a:t>a bivariate change in SST and turbidity map to identify areas in </a:t>
            </a:r>
            <a:r>
              <a:rPr lang="en-US" dirty="0" smtClean="0">
                <a:solidFill>
                  <a:schemeClr val="tx1">
                    <a:lumMod val="75000"/>
                    <a:lumOff val="25000"/>
                  </a:schemeClr>
                </a:solidFill>
              </a:rPr>
              <a:t>the </a:t>
            </a:r>
            <a:r>
              <a:rPr lang="en-US" dirty="0" err="1" smtClean="0">
                <a:solidFill>
                  <a:schemeClr val="tx1">
                    <a:lumMod val="75000"/>
                    <a:lumOff val="25000"/>
                  </a:schemeClr>
                </a:solidFill>
              </a:rPr>
              <a:t>Golfo</a:t>
            </a:r>
            <a:r>
              <a:rPr lang="en-US" dirty="0" smtClean="0">
                <a:solidFill>
                  <a:schemeClr val="tx1">
                    <a:lumMod val="75000"/>
                    <a:lumOff val="25000"/>
                  </a:schemeClr>
                </a:solidFill>
              </a:rPr>
              <a:t> Dulce most </a:t>
            </a:r>
            <a:r>
              <a:rPr lang="en-US" dirty="0">
                <a:solidFill>
                  <a:schemeClr val="tx1">
                    <a:lumMod val="75000"/>
                    <a:lumOff val="25000"/>
                  </a:schemeClr>
                </a:solidFill>
              </a:rPr>
              <a:t>suited for coral restoration</a:t>
            </a:r>
          </a:p>
          <a:p>
            <a:pPr algn="just">
              <a:spcBef>
                <a:spcPts val="1200"/>
              </a:spcBef>
              <a:buClr>
                <a:srgbClr val="389CC4"/>
              </a:buClr>
              <a:buFont typeface="Wingdings 3" panose="05040102010807070707" pitchFamily="18" charset="2"/>
              <a:buChar char="}"/>
            </a:pPr>
            <a:r>
              <a:rPr lang="en-US" b="1" dirty="0">
                <a:solidFill>
                  <a:srgbClr val="389CC4"/>
                </a:solidFill>
              </a:rPr>
              <a:t>Produce</a:t>
            </a:r>
            <a:r>
              <a:rPr lang="en-US" dirty="0" smtClean="0">
                <a:solidFill>
                  <a:schemeClr val="tx1">
                    <a:lumMod val="75000"/>
                    <a:lumOff val="25000"/>
                  </a:schemeClr>
                </a:solidFill>
              </a:rPr>
              <a:t> an interactive </a:t>
            </a:r>
            <a:r>
              <a:rPr lang="en-US" dirty="0">
                <a:solidFill>
                  <a:schemeClr val="tx1">
                    <a:lumMod val="75000"/>
                    <a:lumOff val="25000"/>
                  </a:schemeClr>
                </a:solidFill>
              </a:rPr>
              <a:t>SST map tool for 2002 to 2018</a:t>
            </a:r>
            <a:endParaRPr lang="en-US" dirty="0" smtClean="0">
              <a:solidFill>
                <a:schemeClr val="tx1">
                  <a:lumMod val="75000"/>
                  <a:lumOff val="25000"/>
                </a:schemeClr>
              </a:solidFill>
            </a:endParaRPr>
          </a:p>
          <a:p>
            <a:pPr algn="just">
              <a:buClr>
                <a:srgbClr val="389CC4"/>
              </a:buClr>
              <a:buFont typeface="Wingdings 3" panose="05040102010807070707" pitchFamily="18" charset="2"/>
              <a:buChar char="}"/>
            </a:pPr>
            <a:endParaRPr lang="en-US" dirty="0" smtClean="0">
              <a:solidFill>
                <a:schemeClr val="tx1">
                  <a:lumMod val="75000"/>
                  <a:lumOff val="25000"/>
                </a:schemeClr>
              </a:solidFill>
            </a:endParaRPr>
          </a:p>
          <a:p>
            <a:pPr algn="just">
              <a:buClr>
                <a:srgbClr val="389CC4"/>
              </a:buClr>
              <a:buFont typeface="Wingdings 3" panose="05040102010807070707" pitchFamily="18" charset="2"/>
              <a:buChar char="}"/>
            </a:pPr>
            <a:endParaRPr lang="en-US" dirty="0">
              <a:solidFill>
                <a:schemeClr val="tx1">
                  <a:lumMod val="75000"/>
                  <a:lumOff val="25000"/>
                </a:schemeClr>
              </a:solidFill>
            </a:endParaRPr>
          </a:p>
        </p:txBody>
      </p:sp>
      <p:cxnSp>
        <p:nvCxnSpPr>
          <p:cNvPr id="73" name="Straight Connector 72"/>
          <p:cNvCxnSpPr/>
          <p:nvPr/>
        </p:nvCxnSpPr>
        <p:spPr>
          <a:xfrm flipV="1">
            <a:off x="16005485" y="12363919"/>
            <a:ext cx="3545381" cy="2987943"/>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16247976" y="15831388"/>
            <a:ext cx="3302890" cy="1373806"/>
          </a:xfrm>
          <a:prstGeom prst="line">
            <a:avLst/>
          </a:prstGeom>
        </p:spPr>
        <p:style>
          <a:lnRef idx="1">
            <a:schemeClr val="dk1"/>
          </a:lnRef>
          <a:fillRef idx="0">
            <a:schemeClr val="dk1"/>
          </a:fillRef>
          <a:effectRef idx="0">
            <a:schemeClr val="dk1"/>
          </a:effectRef>
          <a:fontRef idx="minor">
            <a:schemeClr val="tx1"/>
          </a:fontRef>
        </p:style>
      </p:cxnSp>
      <p:sp>
        <p:nvSpPr>
          <p:cNvPr id="74" name="Subtitle"/>
          <p:cNvSpPr>
            <a:spLocks noGrp="1"/>
          </p:cNvSpPr>
          <p:nvPr>
            <p:ph type="body" sz="quarter" idx="13"/>
          </p:nvPr>
        </p:nvSpPr>
        <p:spPr>
          <a:xfrm>
            <a:off x="914400" y="436094"/>
            <a:ext cx="17221200" cy="2741097"/>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600" dirty="0">
                <a:solidFill>
                  <a:srgbClr val="389CC4"/>
                </a:solidFill>
              </a:rPr>
              <a:t>Evaluating Potential Sites for Coral Reef </a:t>
            </a:r>
            <a:r>
              <a:rPr lang="en-US" sz="5600" dirty="0" smtClean="0">
                <a:solidFill>
                  <a:srgbClr val="389CC4"/>
                </a:solidFill>
              </a:rPr>
              <a:t>Restoration in </a:t>
            </a:r>
            <a:r>
              <a:rPr lang="en-US" sz="5600" dirty="0">
                <a:solidFill>
                  <a:srgbClr val="389CC4"/>
                </a:solidFill>
              </a:rPr>
              <a:t>the </a:t>
            </a:r>
            <a:r>
              <a:rPr lang="en-US" sz="5600" dirty="0" err="1">
                <a:solidFill>
                  <a:srgbClr val="389CC4"/>
                </a:solidFill>
              </a:rPr>
              <a:t>Golfo</a:t>
            </a:r>
            <a:r>
              <a:rPr lang="en-US" sz="5600" dirty="0">
                <a:solidFill>
                  <a:srgbClr val="389CC4"/>
                </a:solidFill>
              </a:rPr>
              <a:t> Dulce, Costa Rica Based on Turbidity and Sea Surface Temperature</a:t>
            </a:r>
          </a:p>
        </p:txBody>
      </p:sp>
      <p:sp>
        <p:nvSpPr>
          <p:cNvPr id="5" name="TextBox 4"/>
          <p:cNvSpPr txBox="1"/>
          <p:nvPr/>
        </p:nvSpPr>
        <p:spPr>
          <a:xfrm>
            <a:off x="955691" y="17599933"/>
            <a:ext cx="12161194"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Results</a:t>
            </a:r>
          </a:p>
        </p:txBody>
      </p:sp>
      <p:sp>
        <p:nvSpPr>
          <p:cNvPr id="8" name="Text Placeholder 16"/>
          <p:cNvSpPr txBox="1">
            <a:spLocks/>
          </p:cNvSpPr>
          <p:nvPr/>
        </p:nvSpPr>
        <p:spPr>
          <a:xfrm>
            <a:off x="943350" y="30635426"/>
            <a:ext cx="12173250" cy="284904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buClr>
                <a:srgbClr val="389CC4"/>
              </a:buClr>
              <a:buFont typeface="Wingdings 3" panose="05040102010807070707" pitchFamily="18" charset="2"/>
              <a:buChar char="}"/>
            </a:pPr>
            <a:r>
              <a:rPr lang="en-US" dirty="0">
                <a:solidFill>
                  <a:schemeClr val="tx1">
                    <a:lumMod val="75000"/>
                    <a:lumOff val="25000"/>
                  </a:schemeClr>
                </a:solidFill>
              </a:rPr>
              <a:t>Dr. Sergio </a:t>
            </a:r>
            <a:r>
              <a:rPr lang="en-US" dirty="0" err="1">
                <a:solidFill>
                  <a:schemeClr val="tx1">
                    <a:lumMod val="75000"/>
                    <a:lumOff val="25000"/>
                  </a:schemeClr>
                </a:solidFill>
              </a:rPr>
              <a:t>Bernandes</a:t>
            </a:r>
            <a:r>
              <a:rPr lang="en-US" dirty="0">
                <a:solidFill>
                  <a:schemeClr val="tx1">
                    <a:lumMod val="75000"/>
                    <a:lumOff val="25000"/>
                  </a:schemeClr>
                </a:solidFill>
              </a:rPr>
              <a:t> and Dr. Marguerite Madden, University of Georgia, </a:t>
            </a:r>
            <a:r>
              <a:rPr lang="en-US" dirty="0" smtClean="0">
                <a:solidFill>
                  <a:schemeClr val="tx1">
                    <a:lumMod val="75000"/>
                    <a:lumOff val="25000"/>
                  </a:schemeClr>
                </a:solidFill>
              </a:rPr>
              <a:t>Center </a:t>
            </a:r>
            <a:r>
              <a:rPr lang="en-US" dirty="0">
                <a:solidFill>
                  <a:schemeClr val="tx1">
                    <a:lumMod val="75000"/>
                    <a:lumOff val="25000"/>
                  </a:schemeClr>
                </a:solidFill>
              </a:rPr>
              <a:t>for Geospatial Research (Science Advisors</a:t>
            </a:r>
            <a:r>
              <a:rPr lang="en-US" dirty="0" smtClean="0">
                <a:solidFill>
                  <a:schemeClr val="tx1">
                    <a:lumMod val="75000"/>
                    <a:lumOff val="25000"/>
                  </a:schemeClr>
                </a:solidFill>
              </a:rPr>
              <a:t>)</a:t>
            </a:r>
          </a:p>
          <a:p>
            <a:pPr marL="457200" indent="-457200" algn="just">
              <a:buClr>
                <a:srgbClr val="389CC4"/>
              </a:buClr>
              <a:buFont typeface="Wingdings 3" panose="05040102010807070707" pitchFamily="18" charset="2"/>
              <a:buChar char="}"/>
            </a:pPr>
            <a:r>
              <a:rPr lang="en-US" dirty="0">
                <a:solidFill>
                  <a:schemeClr val="tx1">
                    <a:lumMod val="75000"/>
                    <a:lumOff val="25000"/>
                  </a:schemeClr>
                </a:solidFill>
              </a:rPr>
              <a:t>Hilary </a:t>
            </a:r>
            <a:r>
              <a:rPr lang="en-US" dirty="0" err="1" smtClean="0">
                <a:solidFill>
                  <a:schemeClr val="tx1">
                    <a:lumMod val="75000"/>
                    <a:lumOff val="25000"/>
                  </a:schemeClr>
                </a:solidFill>
              </a:rPr>
              <a:t>Brumberg</a:t>
            </a:r>
            <a:r>
              <a:rPr lang="en-US" dirty="0" smtClean="0">
                <a:solidFill>
                  <a:schemeClr val="tx1">
                    <a:lumMod val="75000"/>
                    <a:lumOff val="25000"/>
                  </a:schemeClr>
                </a:solidFill>
              </a:rPr>
              <a:t>, </a:t>
            </a:r>
            <a:r>
              <a:rPr lang="en-US" dirty="0" err="1" smtClean="0">
                <a:solidFill>
                  <a:schemeClr val="tx1">
                    <a:lumMod val="75000"/>
                    <a:lumOff val="25000"/>
                  </a:schemeClr>
                </a:solidFill>
              </a:rPr>
              <a:t>M</a:t>
            </a:r>
            <a:r>
              <a:rPr lang="en-US" dirty="0" err="1" smtClean="0">
                <a:solidFill>
                  <a:schemeClr val="tx1">
                    <a:lumMod val="75000"/>
                    <a:lumOff val="25000"/>
                  </a:schemeClr>
                </a:solidFill>
                <a:latin typeface="Garamond" panose="02020404030301010803" pitchFamily="18" charset="0"/>
              </a:rPr>
              <a:t>ó</a:t>
            </a:r>
            <a:r>
              <a:rPr lang="en-US" dirty="0" err="1" smtClean="0">
                <a:solidFill>
                  <a:schemeClr val="tx1">
                    <a:lumMod val="75000"/>
                    <a:lumOff val="25000"/>
                  </a:schemeClr>
                </a:solidFill>
              </a:rPr>
              <a:t>nica</a:t>
            </a:r>
            <a:r>
              <a:rPr lang="en-US" dirty="0" smtClean="0">
                <a:solidFill>
                  <a:schemeClr val="tx1">
                    <a:lumMod val="75000"/>
                    <a:lumOff val="25000"/>
                  </a:schemeClr>
                </a:solidFill>
              </a:rPr>
              <a:t> Espinoza </a:t>
            </a:r>
            <a:r>
              <a:rPr lang="en-US" dirty="0" err="1" smtClean="0">
                <a:solidFill>
                  <a:schemeClr val="tx1">
                    <a:lumMod val="75000"/>
                    <a:lumOff val="25000"/>
                  </a:schemeClr>
                </a:solidFill>
              </a:rPr>
              <a:t>Miralles</a:t>
            </a:r>
            <a:r>
              <a:rPr lang="en-US" dirty="0" smtClean="0">
                <a:solidFill>
                  <a:schemeClr val="tx1">
                    <a:lumMod val="75000"/>
                    <a:lumOff val="25000"/>
                  </a:schemeClr>
                </a:solidFill>
              </a:rPr>
              <a:t>, and Dr</a:t>
            </a:r>
            <a:r>
              <a:rPr lang="en-US" dirty="0">
                <a:solidFill>
                  <a:schemeClr val="tx1">
                    <a:lumMod val="75000"/>
                    <a:lumOff val="25000"/>
                  </a:schemeClr>
                </a:solidFill>
              </a:rPr>
              <a:t>. Noelia </a:t>
            </a:r>
            <a:r>
              <a:rPr lang="en-US" dirty="0" smtClean="0">
                <a:solidFill>
                  <a:schemeClr val="tx1">
                    <a:lumMod val="75000"/>
                    <a:lumOff val="25000"/>
                  </a:schemeClr>
                </a:solidFill>
              </a:rPr>
              <a:t>Hernandez from </a:t>
            </a:r>
            <a:r>
              <a:rPr lang="en-US" dirty="0" err="1" smtClean="0">
                <a:solidFill>
                  <a:schemeClr val="tx1">
                    <a:lumMod val="75000"/>
                    <a:lumOff val="25000"/>
                  </a:schemeClr>
                </a:solidFill>
              </a:rPr>
              <a:t>Osa</a:t>
            </a:r>
            <a:r>
              <a:rPr lang="en-US" dirty="0" smtClean="0">
                <a:solidFill>
                  <a:schemeClr val="tx1">
                    <a:lumMod val="75000"/>
                    <a:lumOff val="25000"/>
                  </a:schemeClr>
                </a:solidFill>
              </a:rPr>
              <a:t> Conservation</a:t>
            </a:r>
            <a:endParaRPr lang="en-US" dirty="0">
              <a:solidFill>
                <a:schemeClr val="tx1">
                  <a:lumMod val="75000"/>
                  <a:lumOff val="25000"/>
                </a:schemeClr>
              </a:solidFill>
            </a:endParaRPr>
          </a:p>
          <a:p>
            <a:pPr marL="457200" indent="-457200" algn="just">
              <a:buClr>
                <a:srgbClr val="389CC4"/>
              </a:buClr>
              <a:buFont typeface="Wingdings 3" panose="05040102010807070707" pitchFamily="18" charset="2"/>
              <a:buChar char="}"/>
            </a:pPr>
            <a:r>
              <a:rPr lang="en-US" dirty="0" smtClean="0">
                <a:solidFill>
                  <a:schemeClr val="tx1">
                    <a:lumMod val="75000"/>
                    <a:lumOff val="25000"/>
                  </a:schemeClr>
                </a:solidFill>
              </a:rPr>
              <a:t>Previous </a:t>
            </a:r>
            <a:r>
              <a:rPr lang="en-US" dirty="0">
                <a:solidFill>
                  <a:schemeClr val="tx1">
                    <a:lumMod val="75000"/>
                    <a:lumOff val="25000"/>
                  </a:schemeClr>
                </a:solidFill>
              </a:rPr>
              <a:t>team members and contributors: </a:t>
            </a:r>
            <a:r>
              <a:rPr lang="en-US" dirty="0" smtClean="0">
                <a:solidFill>
                  <a:schemeClr val="tx1">
                    <a:lumMod val="75000"/>
                    <a:lumOff val="25000"/>
                  </a:schemeClr>
                </a:solidFill>
              </a:rPr>
              <a:t>Marie </a:t>
            </a:r>
            <a:r>
              <a:rPr lang="en-US" dirty="0" err="1" smtClean="0">
                <a:solidFill>
                  <a:schemeClr val="tx1">
                    <a:lumMod val="75000"/>
                    <a:lumOff val="25000"/>
                  </a:schemeClr>
                </a:solidFill>
              </a:rPr>
              <a:t>Bouffard</a:t>
            </a:r>
            <a:r>
              <a:rPr lang="en-US" dirty="0" smtClean="0">
                <a:solidFill>
                  <a:schemeClr val="tx1">
                    <a:lumMod val="75000"/>
                    <a:lumOff val="25000"/>
                  </a:schemeClr>
                </a:solidFill>
              </a:rPr>
              <a:t>, Tanner Johnson, John </a:t>
            </a:r>
            <a:r>
              <a:rPr lang="en-US" dirty="0" err="1" smtClean="0">
                <a:solidFill>
                  <a:schemeClr val="tx1">
                    <a:lumMod val="75000"/>
                    <a:lumOff val="25000"/>
                  </a:schemeClr>
                </a:solidFill>
              </a:rPr>
              <a:t>Langstaff</a:t>
            </a:r>
            <a:r>
              <a:rPr lang="en-US" dirty="0" smtClean="0">
                <a:solidFill>
                  <a:schemeClr val="tx1">
                    <a:lumMod val="75000"/>
                    <a:lumOff val="25000"/>
                  </a:schemeClr>
                </a:solidFill>
              </a:rPr>
              <a:t>, Candice Lee, Emily Pauline, </a:t>
            </a:r>
            <a:r>
              <a:rPr lang="en-US" dirty="0" err="1" smtClean="0">
                <a:solidFill>
                  <a:schemeClr val="tx1">
                    <a:lumMod val="75000"/>
                    <a:lumOff val="25000"/>
                  </a:schemeClr>
                </a:solidFill>
              </a:rPr>
              <a:t>Taufiq</a:t>
            </a:r>
            <a:r>
              <a:rPr lang="en-US" dirty="0" smtClean="0">
                <a:solidFill>
                  <a:schemeClr val="tx1">
                    <a:lumMod val="75000"/>
                    <a:lumOff val="25000"/>
                  </a:schemeClr>
                </a:solidFill>
              </a:rPr>
              <a:t> Rashid, </a:t>
            </a:r>
            <a:r>
              <a:rPr lang="en-US" dirty="0" err="1" smtClean="0">
                <a:solidFill>
                  <a:schemeClr val="tx1">
                    <a:lumMod val="75000"/>
                    <a:lumOff val="25000"/>
                  </a:schemeClr>
                </a:solidFill>
              </a:rPr>
              <a:t>Suravi</a:t>
            </a:r>
            <a:r>
              <a:rPr lang="en-US" dirty="0" smtClean="0">
                <a:solidFill>
                  <a:schemeClr val="tx1">
                    <a:lumMod val="75000"/>
                    <a:lumOff val="25000"/>
                  </a:schemeClr>
                </a:solidFill>
              </a:rPr>
              <a:t> Shrestha, and Sam </a:t>
            </a:r>
            <a:r>
              <a:rPr lang="en-US" dirty="0">
                <a:solidFill>
                  <a:schemeClr val="tx1">
                    <a:lumMod val="75000"/>
                    <a:lumOff val="25000"/>
                  </a:schemeClr>
                </a:solidFill>
              </a:rPr>
              <a:t>Tingle</a:t>
            </a:r>
          </a:p>
          <a:p>
            <a:pPr marL="457200" indent="-457200" algn="just">
              <a:buClr>
                <a:srgbClr val="389CC4"/>
              </a:buClr>
              <a:buFont typeface="Wingdings 3" panose="05040102010807070707" pitchFamily="18" charset="2"/>
              <a:buChar char="}"/>
            </a:pPr>
            <a:endParaRPr lang="en-US" dirty="0">
              <a:solidFill>
                <a:schemeClr val="tx1">
                  <a:lumMod val="75000"/>
                  <a:lumOff val="25000"/>
                </a:schemeClr>
              </a:solidFill>
            </a:endParaRPr>
          </a:p>
        </p:txBody>
      </p:sp>
      <p:sp>
        <p:nvSpPr>
          <p:cNvPr id="15" name="TextBox 14"/>
          <p:cNvSpPr txBox="1"/>
          <p:nvPr/>
        </p:nvSpPr>
        <p:spPr>
          <a:xfrm>
            <a:off x="948088" y="4970823"/>
            <a:ext cx="11516347"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Abstract</a:t>
            </a:r>
          </a:p>
        </p:txBody>
      </p:sp>
      <p:sp>
        <p:nvSpPr>
          <p:cNvPr id="16" name="TextBox 15"/>
          <p:cNvSpPr txBox="1"/>
          <p:nvPr/>
        </p:nvSpPr>
        <p:spPr>
          <a:xfrm>
            <a:off x="13716000" y="4965907"/>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Objectives</a:t>
            </a:r>
          </a:p>
        </p:txBody>
      </p:sp>
      <p:sp>
        <p:nvSpPr>
          <p:cNvPr id="17" name="TextBox 16"/>
          <p:cNvSpPr txBox="1"/>
          <p:nvPr/>
        </p:nvSpPr>
        <p:spPr>
          <a:xfrm>
            <a:off x="948088" y="10372261"/>
            <a:ext cx="11407715"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Methodology</a:t>
            </a:r>
          </a:p>
        </p:txBody>
      </p:sp>
      <p:sp>
        <p:nvSpPr>
          <p:cNvPr id="18" name="TextBox 17"/>
          <p:cNvSpPr txBox="1"/>
          <p:nvPr/>
        </p:nvSpPr>
        <p:spPr>
          <a:xfrm>
            <a:off x="13716000" y="11813621"/>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Study Area</a:t>
            </a:r>
          </a:p>
        </p:txBody>
      </p:sp>
      <p:sp>
        <p:nvSpPr>
          <p:cNvPr id="21" name="TextBox 20"/>
          <p:cNvSpPr txBox="1"/>
          <p:nvPr/>
        </p:nvSpPr>
        <p:spPr>
          <a:xfrm>
            <a:off x="943349" y="29649670"/>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Acknowledgements</a:t>
            </a:r>
          </a:p>
        </p:txBody>
      </p:sp>
      <p:sp>
        <p:nvSpPr>
          <p:cNvPr id="22" name="TextBox 21"/>
          <p:cNvSpPr txBox="1"/>
          <p:nvPr/>
        </p:nvSpPr>
        <p:spPr>
          <a:xfrm>
            <a:off x="13716000" y="10282808"/>
            <a:ext cx="1037047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Project Partner</a:t>
            </a:r>
            <a:endParaRPr lang="en-US" sz="4400" b="1" dirty="0" smtClean="0">
              <a:solidFill>
                <a:schemeClr val="tx1">
                  <a:lumMod val="65000"/>
                  <a:lumOff val="35000"/>
                </a:schemeClr>
              </a:solidFill>
              <a:latin typeface="Century Gothic" panose="020B0502020202020204" pitchFamily="34" charset="0"/>
            </a:endParaRPr>
          </a:p>
        </p:txBody>
      </p:sp>
      <p:sp>
        <p:nvSpPr>
          <p:cNvPr id="40" name="TextBox 39"/>
          <p:cNvSpPr txBox="1"/>
          <p:nvPr/>
        </p:nvSpPr>
        <p:spPr>
          <a:xfrm>
            <a:off x="899361" y="26013169"/>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Conclusions</a:t>
            </a:r>
          </a:p>
        </p:txBody>
      </p:sp>
      <p:sp>
        <p:nvSpPr>
          <p:cNvPr id="34" name="Text Placeholder 16"/>
          <p:cNvSpPr txBox="1">
            <a:spLocks/>
          </p:cNvSpPr>
          <p:nvPr/>
        </p:nvSpPr>
        <p:spPr>
          <a:xfrm>
            <a:off x="899616" y="5695353"/>
            <a:ext cx="12514346" cy="438031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500" dirty="0">
                <a:solidFill>
                  <a:schemeClr val="tx1">
                    <a:lumMod val="75000"/>
                    <a:lumOff val="25000"/>
                  </a:schemeClr>
                </a:solidFill>
              </a:rPr>
              <a:t>The </a:t>
            </a:r>
            <a:r>
              <a:rPr lang="en-US" sz="2500" dirty="0" err="1">
                <a:solidFill>
                  <a:schemeClr val="tx1">
                    <a:lumMod val="75000"/>
                    <a:lumOff val="25000"/>
                  </a:schemeClr>
                </a:solidFill>
              </a:rPr>
              <a:t>Osa</a:t>
            </a:r>
            <a:r>
              <a:rPr lang="en-US" sz="2500" dirty="0">
                <a:solidFill>
                  <a:schemeClr val="tx1">
                    <a:lumMod val="75000"/>
                    <a:lumOff val="25000"/>
                  </a:schemeClr>
                </a:solidFill>
              </a:rPr>
              <a:t> Peninsula, located in the southern region of Costa Rica’s Pacific coast, is one of the most biologically diverse places on Earth. NASA DEVELOP partnered with </a:t>
            </a:r>
            <a:r>
              <a:rPr lang="en-US" sz="2500" dirty="0" err="1">
                <a:solidFill>
                  <a:schemeClr val="tx1">
                    <a:lumMod val="75000"/>
                    <a:lumOff val="25000"/>
                  </a:schemeClr>
                </a:solidFill>
              </a:rPr>
              <a:t>Osa</a:t>
            </a:r>
            <a:r>
              <a:rPr lang="en-US" sz="2500" dirty="0">
                <a:solidFill>
                  <a:schemeClr val="tx1">
                    <a:lumMod val="75000"/>
                    <a:lumOff val="25000"/>
                  </a:schemeClr>
                </a:solidFill>
              </a:rPr>
              <a:t> Conservation to analyze the impact of human activity on vital water resources, with a focus on determining suitable locations for coral reef restoration in the </a:t>
            </a:r>
            <a:r>
              <a:rPr lang="en-US" sz="2500" dirty="0" err="1">
                <a:solidFill>
                  <a:schemeClr val="tx1">
                    <a:lumMod val="75000"/>
                    <a:lumOff val="25000"/>
                  </a:schemeClr>
                </a:solidFill>
              </a:rPr>
              <a:t>Golfo</a:t>
            </a:r>
            <a:r>
              <a:rPr lang="en-US" sz="2500" dirty="0">
                <a:solidFill>
                  <a:schemeClr val="tx1">
                    <a:lumMod val="75000"/>
                    <a:lumOff val="25000"/>
                  </a:schemeClr>
                </a:solidFill>
              </a:rPr>
              <a:t> Dulce. Coral reefs play a crucial role as a habitat provider, an ecosystem stabilizer, and as food security for marine and terrestrial communities; however, they are highly sensitive to changes in </a:t>
            </a:r>
            <a:r>
              <a:rPr lang="en-US" sz="2500" dirty="0" smtClean="0">
                <a:solidFill>
                  <a:schemeClr val="tx1">
                    <a:lumMod val="75000"/>
                    <a:lumOff val="25000"/>
                  </a:schemeClr>
                </a:solidFill>
              </a:rPr>
              <a:t>aquatic </a:t>
            </a:r>
            <a:r>
              <a:rPr lang="en-US" sz="2500" dirty="0">
                <a:solidFill>
                  <a:schemeClr val="tx1">
                    <a:lumMod val="75000"/>
                    <a:lumOff val="25000"/>
                  </a:schemeClr>
                </a:solidFill>
              </a:rPr>
              <a:t>conditions, which can lead to bleaching and slowed reef accretion. This project used Landsat 5 Thematic Mapper (TM), Landsat 7 Enhanced Thematic Mapper Plus (ETM+), Landsat 8 Operational Land Imager (OLI</a:t>
            </a:r>
            <a:r>
              <a:rPr lang="en-US" sz="2500" dirty="0" smtClean="0">
                <a:solidFill>
                  <a:schemeClr val="tx1">
                    <a:lumMod val="75000"/>
                    <a:lumOff val="25000"/>
                  </a:schemeClr>
                </a:solidFill>
              </a:rPr>
              <a:t>), </a:t>
            </a:r>
            <a:r>
              <a:rPr lang="en-US" sz="2500" dirty="0">
                <a:solidFill>
                  <a:schemeClr val="tx1">
                    <a:lumMod val="75000"/>
                    <a:lumOff val="25000"/>
                  </a:schemeClr>
                </a:solidFill>
              </a:rPr>
              <a:t>and Aqua Moderate Resolution Imaging </a:t>
            </a:r>
            <a:r>
              <a:rPr lang="en-US" sz="2500" dirty="0" err="1">
                <a:solidFill>
                  <a:schemeClr val="tx1">
                    <a:lumMod val="75000"/>
                    <a:lumOff val="25000"/>
                  </a:schemeClr>
                </a:solidFill>
              </a:rPr>
              <a:t>Spectroradiometer</a:t>
            </a:r>
            <a:r>
              <a:rPr lang="en-US" sz="2500" dirty="0">
                <a:solidFill>
                  <a:schemeClr val="tx1">
                    <a:lumMod val="75000"/>
                    <a:lumOff val="25000"/>
                  </a:schemeClr>
                </a:solidFill>
              </a:rPr>
              <a:t> (MODIS) satellite imagery to investigate turbidity and sea surface temperature (SST). These data were compiled into time series maps to assess variability within a season and over the years. The variability data were used to evaluate sites for coral restoration and provide insight into the connections between land use, river health, and fluctuations in water quality within the gulf.</a:t>
            </a:r>
          </a:p>
        </p:txBody>
      </p:sp>
      <p:sp>
        <p:nvSpPr>
          <p:cNvPr id="46" name="TextBox 45"/>
          <p:cNvSpPr txBox="1"/>
          <p:nvPr/>
        </p:nvSpPr>
        <p:spPr>
          <a:xfrm>
            <a:off x="13710959" y="29649670"/>
            <a:ext cx="4542503"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Team Members</a:t>
            </a:r>
          </a:p>
        </p:txBody>
      </p:sp>
      <p:sp>
        <p:nvSpPr>
          <p:cNvPr id="56" name="TextBox 55"/>
          <p:cNvSpPr txBox="1"/>
          <p:nvPr/>
        </p:nvSpPr>
        <p:spPr>
          <a:xfrm>
            <a:off x="16408400" y="34696400"/>
            <a:ext cx="10109200" cy="812801"/>
          </a:xfrm>
          <a:prstGeom prst="rect">
            <a:avLst/>
          </a:prstGeom>
          <a:noFill/>
        </p:spPr>
        <p:txBody>
          <a:bodyPr wrap="square" rtlCol="0" anchor="ctr">
            <a:noAutofit/>
          </a:bodyPr>
          <a:lstStyle/>
          <a:p>
            <a:pPr algn="r"/>
            <a:r>
              <a:rPr lang="en-US" sz="4000" dirty="0" smtClean="0">
                <a:solidFill>
                  <a:schemeClr val="bg1"/>
                </a:solidFill>
                <a:latin typeface="+mj-lt"/>
              </a:rPr>
              <a:t>Georgia </a:t>
            </a:r>
            <a:r>
              <a:rPr lang="en-US" sz="4000" dirty="0" smtClean="0">
                <a:solidFill>
                  <a:schemeClr val="bg1"/>
                </a:solidFill>
                <a:latin typeface="Century Gothic" panose="020B0502020202020204" pitchFamily="34" charset="0"/>
              </a:rPr>
              <a:t>–</a:t>
            </a:r>
            <a:r>
              <a:rPr lang="en-US" sz="4000" dirty="0" smtClean="0">
                <a:solidFill>
                  <a:schemeClr val="bg1"/>
                </a:solidFill>
                <a:latin typeface="+mj-lt"/>
              </a:rPr>
              <a:t> Athens | Fall 2018</a:t>
            </a:r>
            <a:endParaRPr lang="en-US" sz="4000" dirty="0">
              <a:solidFill>
                <a:schemeClr val="bg1"/>
              </a:solidFill>
              <a:latin typeface="+mj-lt"/>
            </a:endParaRP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err="1" smtClean="0">
                <a:solidFill>
                  <a:schemeClr val="bg1"/>
                </a:solidFill>
                <a:latin typeface="+mj-lt"/>
              </a:rPr>
              <a:t>Osa</a:t>
            </a:r>
            <a:r>
              <a:rPr lang="en-US" sz="4000" dirty="0" smtClean="0">
                <a:solidFill>
                  <a:schemeClr val="bg1"/>
                </a:solidFill>
                <a:latin typeface="+mj-lt"/>
              </a:rPr>
              <a:t> Peninsula Water Resources III</a:t>
            </a:r>
            <a:endParaRPr lang="en-US" sz="4000" dirty="0">
              <a:solidFill>
                <a:schemeClr val="bg1"/>
              </a:solidFill>
              <a:latin typeface="+mj-lt"/>
            </a:endParaRPr>
          </a:p>
        </p:txBody>
      </p:sp>
      <p:sp>
        <p:nvSpPr>
          <p:cNvPr id="92" name="Text Placeholder 16"/>
          <p:cNvSpPr txBox="1">
            <a:spLocks/>
          </p:cNvSpPr>
          <p:nvPr/>
        </p:nvSpPr>
        <p:spPr>
          <a:xfrm>
            <a:off x="947358" y="26893120"/>
            <a:ext cx="25601205" cy="251511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buClr>
                <a:srgbClr val="389CC4"/>
              </a:buClr>
              <a:buFont typeface="Wingdings 3" panose="05040102010807070707" pitchFamily="18" charset="2"/>
              <a:buChar char="}"/>
            </a:pPr>
            <a:r>
              <a:rPr lang="en-US" dirty="0" smtClean="0">
                <a:solidFill>
                  <a:schemeClr val="tx1">
                    <a:lumMod val="75000"/>
                    <a:lumOff val="25000"/>
                  </a:schemeClr>
                </a:solidFill>
              </a:rPr>
              <a:t>There is a noticeable decrease in NDTI over the gulf from 1996 to 2016. A potential reason may be the extensive reforestation efforts after Forest Law 7575 of 1996.</a:t>
            </a:r>
          </a:p>
          <a:p>
            <a:pPr algn="just">
              <a:buClr>
                <a:srgbClr val="389CC4"/>
              </a:buClr>
              <a:buFont typeface="Wingdings 3" panose="05040102010807070707" pitchFamily="18" charset="2"/>
              <a:buChar char="}"/>
            </a:pPr>
            <a:r>
              <a:rPr lang="en-US" dirty="0" smtClean="0">
                <a:solidFill>
                  <a:schemeClr val="tx1">
                    <a:lumMod val="75000"/>
                    <a:lumOff val="25000"/>
                  </a:schemeClr>
                </a:solidFill>
              </a:rPr>
              <a:t>Rio </a:t>
            </a:r>
            <a:r>
              <a:rPr lang="en-US" dirty="0" err="1" smtClean="0">
                <a:solidFill>
                  <a:schemeClr val="tx1">
                    <a:lumMod val="75000"/>
                    <a:lumOff val="25000"/>
                  </a:schemeClr>
                </a:solidFill>
              </a:rPr>
              <a:t>Coto</a:t>
            </a:r>
            <a:r>
              <a:rPr lang="en-US" dirty="0" smtClean="0">
                <a:solidFill>
                  <a:schemeClr val="tx1">
                    <a:lumMod val="75000"/>
                    <a:lumOff val="25000"/>
                  </a:schemeClr>
                </a:solidFill>
              </a:rPr>
              <a:t>, the largest river delta, shows little fluctuation in NDTI over the past 20 years. However, the mouth feeding into the gulf is a highly turbid area.</a:t>
            </a:r>
          </a:p>
          <a:p>
            <a:pPr algn="just">
              <a:buClr>
                <a:srgbClr val="389CC4"/>
              </a:buClr>
              <a:buFont typeface="Wingdings 3" panose="05040102010807070707" pitchFamily="18" charset="2"/>
              <a:buChar char="}"/>
            </a:pPr>
            <a:r>
              <a:rPr lang="en-US" dirty="0" smtClean="0">
                <a:solidFill>
                  <a:schemeClr val="tx1">
                    <a:lumMod val="75000"/>
                    <a:lumOff val="25000"/>
                  </a:schemeClr>
                </a:solidFill>
              </a:rPr>
              <a:t>Minimal fluctuations in NDTI and SST are seen in the northwest region of the gulf. With the sensitive nature of coral, this area is the most suitable for their restoration.</a:t>
            </a:r>
          </a:p>
          <a:p>
            <a:pPr algn="just">
              <a:buClr>
                <a:srgbClr val="389CC4"/>
              </a:buClr>
              <a:buFont typeface="Wingdings 3" panose="05040102010807070707" pitchFamily="18" charset="2"/>
              <a:buChar char="}"/>
            </a:pPr>
            <a:r>
              <a:rPr lang="en-US" dirty="0" smtClean="0">
                <a:solidFill>
                  <a:schemeClr val="tx1">
                    <a:lumMod val="75000"/>
                    <a:lumOff val="25000"/>
                  </a:schemeClr>
                </a:solidFill>
              </a:rPr>
              <a:t>NDTI and SST do not show strong correlations. However, median SST in the gulf has continually increased over the past 15 years while NDTI is variable with a downward trend.</a:t>
            </a:r>
          </a:p>
        </p:txBody>
      </p:sp>
      <p:grpSp>
        <p:nvGrpSpPr>
          <p:cNvPr id="32" name="Group 31"/>
          <p:cNvGrpSpPr/>
          <p:nvPr/>
        </p:nvGrpSpPr>
        <p:grpSpPr>
          <a:xfrm>
            <a:off x="899362" y="14290306"/>
            <a:ext cx="12552530" cy="3063050"/>
            <a:chOff x="13749579" y="14463037"/>
            <a:chExt cx="12968203" cy="3063050"/>
          </a:xfrm>
        </p:grpSpPr>
        <p:sp>
          <p:nvSpPr>
            <p:cNvPr id="12" name="Text Placeholder 16"/>
            <p:cNvSpPr txBox="1">
              <a:spLocks/>
            </p:cNvSpPr>
            <p:nvPr/>
          </p:nvSpPr>
          <p:spPr>
            <a:xfrm>
              <a:off x="13795257" y="17095765"/>
              <a:ext cx="12922525" cy="43032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lumOff val="25000"/>
                    </a:schemeClr>
                  </a:solidFill>
                </a:rPr>
                <a:t> </a:t>
              </a:r>
              <a:r>
                <a:rPr lang="en-US" b="1" dirty="0" smtClean="0">
                  <a:solidFill>
                    <a:schemeClr val="tx1">
                      <a:lumMod val="75000"/>
                      <a:lumOff val="25000"/>
                    </a:schemeClr>
                  </a:solidFill>
                </a:rPr>
                <a:t>Landsat 5 </a:t>
              </a:r>
              <a:r>
                <a:rPr lang="en-US" dirty="0" smtClean="0">
                  <a:solidFill>
                    <a:schemeClr val="tx1">
                      <a:lumMod val="75000"/>
                      <a:lumOff val="25000"/>
                    </a:schemeClr>
                  </a:solidFill>
                </a:rPr>
                <a:t>TM             </a:t>
              </a:r>
              <a:r>
                <a:rPr lang="en-US" b="1" dirty="0" smtClean="0">
                  <a:solidFill>
                    <a:schemeClr val="tx1">
                      <a:lumMod val="75000"/>
                      <a:lumOff val="25000"/>
                    </a:schemeClr>
                  </a:solidFill>
                </a:rPr>
                <a:t>Landsat 7 </a:t>
              </a:r>
              <a:r>
                <a:rPr lang="en-US" dirty="0" smtClean="0">
                  <a:solidFill>
                    <a:schemeClr val="tx1">
                      <a:lumMod val="75000"/>
                      <a:lumOff val="25000"/>
                    </a:schemeClr>
                  </a:solidFill>
                </a:rPr>
                <a:t>ETM+             </a:t>
              </a:r>
              <a:r>
                <a:rPr lang="en-US" b="1" dirty="0" smtClean="0">
                  <a:solidFill>
                    <a:schemeClr val="tx1">
                      <a:lumMod val="75000"/>
                      <a:lumOff val="25000"/>
                    </a:schemeClr>
                  </a:solidFill>
                </a:rPr>
                <a:t>Landsat 8 </a:t>
              </a:r>
              <a:r>
                <a:rPr lang="en-US" dirty="0" smtClean="0">
                  <a:solidFill>
                    <a:schemeClr val="tx1">
                      <a:lumMod val="75000"/>
                      <a:lumOff val="25000"/>
                    </a:schemeClr>
                  </a:solidFill>
                </a:rPr>
                <a:t>OLI          </a:t>
              </a:r>
              <a:r>
                <a:rPr lang="en-US" b="1" dirty="0" smtClean="0">
                  <a:solidFill>
                    <a:schemeClr val="tx1">
                      <a:lumMod val="75000"/>
                      <a:lumOff val="25000"/>
                    </a:schemeClr>
                  </a:solidFill>
                </a:rPr>
                <a:t>Aqua </a:t>
              </a:r>
              <a:r>
                <a:rPr lang="en-US" dirty="0" smtClean="0">
                  <a:solidFill>
                    <a:schemeClr val="tx1">
                      <a:lumMod val="75000"/>
                      <a:lumOff val="25000"/>
                    </a:schemeClr>
                  </a:solidFill>
                </a:rPr>
                <a:t>MODIS</a:t>
              </a:r>
            </a:p>
          </p:txBody>
        </p:sp>
        <p:sp>
          <p:nvSpPr>
            <p:cNvPr id="19" name="TextBox 18"/>
            <p:cNvSpPr txBox="1"/>
            <p:nvPr/>
          </p:nvSpPr>
          <p:spPr>
            <a:xfrm>
              <a:off x="13749579" y="14463037"/>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Earth Observations</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25716" y="15561603"/>
              <a:ext cx="1608999" cy="155448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87407" y="15561603"/>
              <a:ext cx="1901977" cy="1554480"/>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04485" y="15483691"/>
              <a:ext cx="2967197" cy="1554480"/>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49815" y="15561603"/>
              <a:ext cx="3822492" cy="1554480"/>
            </a:xfrm>
            <a:prstGeom prst="rect">
              <a:avLst/>
            </a:prstGeom>
          </p:spPr>
        </p:pic>
      </p:grpSp>
      <p:sp>
        <p:nvSpPr>
          <p:cNvPr id="47" name="Google Shape;58;p13"/>
          <p:cNvSpPr/>
          <p:nvPr/>
        </p:nvSpPr>
        <p:spPr>
          <a:xfrm>
            <a:off x="1075559" y="13559569"/>
            <a:ext cx="2377440" cy="329184"/>
          </a:xfrm>
          <a:prstGeom prst="rect">
            <a:avLst/>
          </a:prstGeom>
          <a:solidFill>
            <a:srgbClr val="D0E0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tx1">
                    <a:lumMod val="75000"/>
                    <a:lumOff val="25000"/>
                  </a:schemeClr>
                </a:solidFill>
                <a:ea typeface="Century Gothic"/>
                <a:cs typeface="Century Gothic"/>
                <a:sym typeface="Century Gothic"/>
              </a:rPr>
              <a:t>Aqua </a:t>
            </a:r>
            <a:r>
              <a:rPr lang="en" sz="2400" dirty="0" smtClean="0">
                <a:solidFill>
                  <a:schemeClr val="tx1">
                    <a:lumMod val="75000"/>
                    <a:lumOff val="25000"/>
                  </a:schemeClr>
                </a:solidFill>
                <a:ea typeface="Century Gothic"/>
                <a:cs typeface="Century Gothic"/>
                <a:sym typeface="Century Gothic"/>
              </a:rPr>
              <a:t>MODIS</a:t>
            </a:r>
          </a:p>
        </p:txBody>
      </p:sp>
      <p:cxnSp>
        <p:nvCxnSpPr>
          <p:cNvPr id="96" name="Google Shape;102;p13"/>
          <p:cNvCxnSpPr/>
          <p:nvPr/>
        </p:nvCxnSpPr>
        <p:spPr>
          <a:xfrm>
            <a:off x="9377837" y="12904741"/>
            <a:ext cx="0" cy="853473"/>
          </a:xfrm>
          <a:prstGeom prst="straightConnector1">
            <a:avLst/>
          </a:prstGeom>
          <a:noFill/>
          <a:ln w="28575" cap="flat" cmpd="sng">
            <a:solidFill>
              <a:schemeClr val="dk2"/>
            </a:solidFill>
            <a:prstDash val="solid"/>
            <a:round/>
            <a:headEnd type="none" w="med" len="med"/>
            <a:tailEnd type="none" w="med" len="med"/>
          </a:ln>
        </p:spPr>
      </p:cxnSp>
      <p:cxnSp>
        <p:nvCxnSpPr>
          <p:cNvPr id="97" name="Google Shape;99;p13"/>
          <p:cNvCxnSpPr>
            <a:stCxn id="47" idx="3"/>
            <a:endCxn id="85" idx="1"/>
          </p:cNvCxnSpPr>
          <p:nvPr/>
        </p:nvCxnSpPr>
        <p:spPr>
          <a:xfrm>
            <a:off x="3452999" y="13724161"/>
            <a:ext cx="3068174" cy="55787"/>
          </a:xfrm>
          <a:prstGeom prst="straightConnector1">
            <a:avLst/>
          </a:prstGeom>
          <a:noFill/>
          <a:ln w="28575" cap="flat" cmpd="sng">
            <a:solidFill>
              <a:schemeClr val="dk2"/>
            </a:solidFill>
            <a:prstDash val="solid"/>
            <a:round/>
            <a:headEnd type="none" w="med" len="med"/>
            <a:tailEnd type="stealth" w="med" len="med"/>
          </a:ln>
        </p:spPr>
      </p:cxnSp>
      <p:cxnSp>
        <p:nvCxnSpPr>
          <p:cNvPr id="100" name="Google Shape;93;p13"/>
          <p:cNvCxnSpPr>
            <a:stCxn id="83" idx="3"/>
          </p:cNvCxnSpPr>
          <p:nvPr/>
        </p:nvCxnSpPr>
        <p:spPr>
          <a:xfrm>
            <a:off x="8808123" y="12914132"/>
            <a:ext cx="569714" cy="1121"/>
          </a:xfrm>
          <a:prstGeom prst="straightConnector1">
            <a:avLst/>
          </a:prstGeom>
          <a:noFill/>
          <a:ln w="28575" cap="flat" cmpd="sng">
            <a:solidFill>
              <a:schemeClr val="dk2"/>
            </a:solidFill>
            <a:prstDash val="solid"/>
            <a:round/>
            <a:headEnd type="none" w="med" len="med"/>
            <a:tailEnd type="none" w="med" len="med"/>
          </a:ln>
        </p:spPr>
      </p:cxnSp>
      <p:cxnSp>
        <p:nvCxnSpPr>
          <p:cNvPr id="114" name="Google Shape;86;p13"/>
          <p:cNvCxnSpPr>
            <a:endCxn id="86" idx="1"/>
          </p:cNvCxnSpPr>
          <p:nvPr/>
        </p:nvCxnSpPr>
        <p:spPr>
          <a:xfrm>
            <a:off x="3390342" y="11804781"/>
            <a:ext cx="3130831" cy="0"/>
          </a:xfrm>
          <a:prstGeom prst="straightConnector1">
            <a:avLst/>
          </a:prstGeom>
          <a:noFill/>
          <a:ln w="28575" cap="flat" cmpd="sng">
            <a:solidFill>
              <a:schemeClr val="dk2"/>
            </a:solidFill>
            <a:prstDash val="solid"/>
            <a:round/>
            <a:headEnd type="none" w="med" len="med"/>
            <a:tailEnd type="stealth" w="med" len="med"/>
          </a:ln>
        </p:spPr>
      </p:cxnSp>
      <p:cxnSp>
        <p:nvCxnSpPr>
          <p:cNvPr id="127" name="Google Shape;99;p13"/>
          <p:cNvCxnSpPr>
            <a:endCxn id="98" idx="1"/>
          </p:cNvCxnSpPr>
          <p:nvPr/>
        </p:nvCxnSpPr>
        <p:spPr>
          <a:xfrm flipV="1">
            <a:off x="9377837" y="13339699"/>
            <a:ext cx="866959" cy="4676"/>
          </a:xfrm>
          <a:prstGeom prst="straightConnector1">
            <a:avLst/>
          </a:prstGeom>
          <a:noFill/>
          <a:ln w="28575" cap="flat" cmpd="sng">
            <a:solidFill>
              <a:schemeClr val="dk2"/>
            </a:solidFill>
            <a:prstDash val="solid"/>
            <a:round/>
            <a:headEnd type="none" w="med" len="med"/>
            <a:tailEnd type="stealth" w="med" len="med"/>
          </a:ln>
        </p:spPr>
      </p:cxnSp>
      <p:sp>
        <p:nvSpPr>
          <p:cNvPr id="83" name="Google Shape;105;p13"/>
          <p:cNvSpPr/>
          <p:nvPr/>
        </p:nvSpPr>
        <p:spPr>
          <a:xfrm>
            <a:off x="6520224" y="12571232"/>
            <a:ext cx="2287899" cy="685800"/>
          </a:xfrm>
          <a:prstGeom prst="roundRect">
            <a:avLst>
              <a:gd name="adj" fmla="val 16667"/>
            </a:avLst>
          </a:prstGeom>
          <a:solidFill>
            <a:schemeClr val="accent1">
              <a:lumMod val="60000"/>
              <a:lumOff val="40000"/>
            </a:schemeClr>
          </a:solidFill>
          <a:ln>
            <a:noFill/>
          </a:ln>
        </p:spPr>
        <p:txBody>
          <a:bodyPr spcFirstLastPara="1" wrap="square" lIns="91425" tIns="91425" rIns="91425" bIns="91425" anchor="ctr" anchorCtr="0">
            <a:noAutofit/>
          </a:bodyPr>
          <a:lstStyle/>
          <a:p>
            <a:pPr lvl="0" algn="ctr"/>
            <a:r>
              <a:rPr lang="en-US" sz="2400" dirty="0">
                <a:solidFill>
                  <a:schemeClr val="tx1">
                    <a:lumMod val="75000"/>
                    <a:lumOff val="25000"/>
                  </a:schemeClr>
                </a:solidFill>
                <a:ea typeface="Century Gothic"/>
                <a:cs typeface="Century Gothic"/>
                <a:sym typeface="Century Gothic"/>
              </a:rPr>
              <a:t>NDTI seasonal time series</a:t>
            </a:r>
          </a:p>
        </p:txBody>
      </p:sp>
      <p:sp>
        <p:nvSpPr>
          <p:cNvPr id="85" name="Google Shape;105;p13"/>
          <p:cNvSpPr/>
          <p:nvPr/>
        </p:nvSpPr>
        <p:spPr>
          <a:xfrm>
            <a:off x="6521173" y="13437048"/>
            <a:ext cx="2286000" cy="685800"/>
          </a:xfrm>
          <a:prstGeom prst="roundRect">
            <a:avLst>
              <a:gd name="adj" fmla="val 16667"/>
            </a:avLst>
          </a:prstGeom>
          <a:solidFill>
            <a:schemeClr val="accent1">
              <a:lumMod val="60000"/>
              <a:lumOff val="40000"/>
            </a:schemeClr>
          </a:solidFill>
          <a:ln>
            <a:noFill/>
          </a:ln>
        </p:spPr>
        <p:txBody>
          <a:bodyPr spcFirstLastPara="1" wrap="square" lIns="91425" tIns="91425" rIns="91425" bIns="91425" anchor="ctr" anchorCtr="0">
            <a:noAutofit/>
          </a:bodyPr>
          <a:lstStyle/>
          <a:p>
            <a:pPr lvl="0" algn="ctr"/>
            <a:r>
              <a:rPr lang="en" sz="2400" dirty="0">
                <a:solidFill>
                  <a:schemeClr val="tx1">
                    <a:lumMod val="75000"/>
                    <a:lumOff val="25000"/>
                  </a:schemeClr>
                </a:solidFill>
                <a:ea typeface="Century Gothic"/>
                <a:cs typeface="Century Gothic"/>
                <a:sym typeface="Century Gothic"/>
              </a:rPr>
              <a:t>SST seasonal time series</a:t>
            </a:r>
            <a:endParaRPr lang="en-US" sz="2400" dirty="0">
              <a:solidFill>
                <a:schemeClr val="tx1">
                  <a:lumMod val="75000"/>
                  <a:lumOff val="25000"/>
                </a:schemeClr>
              </a:solidFill>
              <a:ea typeface="Century Gothic"/>
              <a:cs typeface="Century Gothic"/>
              <a:sym typeface="Century Gothic"/>
            </a:endParaRPr>
          </a:p>
        </p:txBody>
      </p:sp>
      <p:sp>
        <p:nvSpPr>
          <p:cNvPr id="86" name="Google Shape;105;p13"/>
          <p:cNvSpPr/>
          <p:nvPr/>
        </p:nvSpPr>
        <p:spPr>
          <a:xfrm>
            <a:off x="6521173" y="11461881"/>
            <a:ext cx="2286000" cy="685800"/>
          </a:xfrm>
          <a:prstGeom prst="roundRect">
            <a:avLst>
              <a:gd name="adj" fmla="val 16667"/>
            </a:avLst>
          </a:prstGeom>
          <a:solidFill>
            <a:schemeClr val="accent1">
              <a:lumMod val="60000"/>
              <a:lumOff val="40000"/>
            </a:schemeClr>
          </a:solidFill>
          <a:ln>
            <a:noFill/>
          </a:ln>
        </p:spPr>
        <p:txBody>
          <a:bodyPr spcFirstLastPara="1" wrap="square" lIns="91425" tIns="91425" rIns="91425" bIns="91425" anchor="ctr" anchorCtr="0">
            <a:noAutofit/>
          </a:bodyPr>
          <a:lstStyle/>
          <a:p>
            <a:pPr lvl="0" algn="ctr"/>
            <a:r>
              <a:rPr lang="en-US" sz="2400" dirty="0">
                <a:solidFill>
                  <a:schemeClr val="tx1">
                    <a:lumMod val="75000"/>
                    <a:lumOff val="25000"/>
                  </a:schemeClr>
                </a:solidFill>
                <a:ea typeface="Century Gothic"/>
                <a:cs typeface="Century Gothic"/>
                <a:sym typeface="Century Gothic"/>
              </a:rPr>
              <a:t>NDTI </a:t>
            </a:r>
            <a:r>
              <a:rPr lang="en" sz="2400" dirty="0">
                <a:solidFill>
                  <a:schemeClr val="tx1">
                    <a:lumMod val="75000"/>
                    <a:lumOff val="25000"/>
                  </a:schemeClr>
                </a:solidFill>
                <a:ea typeface="Century Gothic"/>
                <a:cs typeface="Century Gothic"/>
                <a:sym typeface="Century Gothic"/>
              </a:rPr>
              <a:t>annual</a:t>
            </a:r>
            <a:r>
              <a:rPr lang="en-US" sz="2400" dirty="0" smtClean="0">
                <a:solidFill>
                  <a:schemeClr val="tx1">
                    <a:lumMod val="75000"/>
                    <a:lumOff val="25000"/>
                  </a:schemeClr>
                </a:solidFill>
                <a:ea typeface="Century Gothic"/>
                <a:cs typeface="Century Gothic"/>
                <a:sym typeface="Century Gothic"/>
              </a:rPr>
              <a:t> </a:t>
            </a:r>
            <a:r>
              <a:rPr lang="en-US" sz="2400" dirty="0">
                <a:solidFill>
                  <a:schemeClr val="tx1">
                    <a:lumMod val="75000"/>
                    <a:lumOff val="25000"/>
                  </a:schemeClr>
                </a:solidFill>
                <a:ea typeface="Century Gothic"/>
                <a:cs typeface="Century Gothic"/>
                <a:sym typeface="Century Gothic"/>
              </a:rPr>
              <a:t>time series</a:t>
            </a:r>
          </a:p>
        </p:txBody>
      </p:sp>
      <p:sp>
        <p:nvSpPr>
          <p:cNvPr id="98" name="Google Shape;105;p13"/>
          <p:cNvSpPr/>
          <p:nvPr/>
        </p:nvSpPr>
        <p:spPr>
          <a:xfrm>
            <a:off x="10244796" y="12673658"/>
            <a:ext cx="2654112" cy="1332081"/>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lvl="0" algn="ctr"/>
            <a:r>
              <a:rPr lang="en-US" sz="2800" dirty="0">
                <a:solidFill>
                  <a:schemeClr val="tx1">
                    <a:lumMod val="75000"/>
                    <a:lumOff val="25000"/>
                  </a:schemeClr>
                </a:solidFill>
                <a:ea typeface="Century Gothic"/>
                <a:cs typeface="Century Gothic"/>
                <a:sym typeface="Century Gothic"/>
              </a:rPr>
              <a:t>Coral restoration suitability map</a:t>
            </a:r>
          </a:p>
        </p:txBody>
      </p:sp>
      <p:cxnSp>
        <p:nvCxnSpPr>
          <p:cNvPr id="105" name="Google Shape;93;p13"/>
          <p:cNvCxnSpPr>
            <a:stCxn id="85" idx="3"/>
          </p:cNvCxnSpPr>
          <p:nvPr/>
        </p:nvCxnSpPr>
        <p:spPr>
          <a:xfrm flipV="1">
            <a:off x="8807173" y="13778998"/>
            <a:ext cx="570664" cy="950"/>
          </a:xfrm>
          <a:prstGeom prst="straightConnector1">
            <a:avLst/>
          </a:prstGeom>
          <a:noFill/>
          <a:ln w="28575" cap="flat" cmpd="sng">
            <a:solidFill>
              <a:schemeClr val="dk2"/>
            </a:solidFill>
            <a:prstDash val="solid"/>
            <a:round/>
            <a:headEnd type="none" w="med" len="med"/>
            <a:tailEnd type="none" w="med" len="med"/>
          </a:ln>
        </p:spPr>
      </p:cxnSp>
      <p:grpSp>
        <p:nvGrpSpPr>
          <p:cNvPr id="67" name="Group 66"/>
          <p:cNvGrpSpPr/>
          <p:nvPr/>
        </p:nvGrpSpPr>
        <p:grpSpPr>
          <a:xfrm>
            <a:off x="3763261" y="11682012"/>
            <a:ext cx="2481257" cy="291556"/>
            <a:chOff x="914432" y="11662034"/>
            <a:chExt cx="2481257" cy="228600"/>
          </a:xfrm>
        </p:grpSpPr>
        <p:sp>
          <p:nvSpPr>
            <p:cNvPr id="81" name="Google Shape;60;p13"/>
            <p:cNvSpPr/>
            <p:nvPr/>
          </p:nvSpPr>
          <p:spPr>
            <a:xfrm>
              <a:off x="914432" y="11662034"/>
              <a:ext cx="594360" cy="228600"/>
            </a:xfrm>
            <a:prstGeom prst="homePlat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650" dirty="0">
                <a:latin typeface="Century Gothic"/>
                <a:ea typeface="Century Gothic"/>
                <a:cs typeface="Century Gothic"/>
                <a:sym typeface="Century Gothic"/>
              </a:endParaRPr>
            </a:p>
          </p:txBody>
        </p:sp>
        <p:sp>
          <p:nvSpPr>
            <p:cNvPr id="82" name="Google Shape;61;p13"/>
            <p:cNvSpPr/>
            <p:nvPr/>
          </p:nvSpPr>
          <p:spPr>
            <a:xfrm>
              <a:off x="1454792" y="11662034"/>
              <a:ext cx="685800" cy="2286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50" dirty="0">
                <a:latin typeface="Century Gothic"/>
                <a:ea typeface="Century Gothic"/>
                <a:cs typeface="Century Gothic"/>
                <a:sym typeface="Century Gothic"/>
              </a:endParaRPr>
            </a:p>
          </p:txBody>
        </p:sp>
        <p:sp>
          <p:nvSpPr>
            <p:cNvPr id="84" name="Google Shape;61;p13"/>
            <p:cNvSpPr/>
            <p:nvPr/>
          </p:nvSpPr>
          <p:spPr>
            <a:xfrm>
              <a:off x="2078089" y="11662034"/>
              <a:ext cx="685800" cy="2286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50" dirty="0">
                <a:latin typeface="Century Gothic"/>
                <a:ea typeface="Century Gothic"/>
                <a:cs typeface="Century Gothic"/>
                <a:sym typeface="Century Gothic"/>
              </a:endParaRPr>
            </a:p>
          </p:txBody>
        </p:sp>
        <p:sp>
          <p:nvSpPr>
            <p:cNvPr id="94" name="Google Shape;61;p13"/>
            <p:cNvSpPr/>
            <p:nvPr/>
          </p:nvSpPr>
          <p:spPr>
            <a:xfrm>
              <a:off x="2709889" y="11662034"/>
              <a:ext cx="685800" cy="2286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50" dirty="0">
                <a:latin typeface="Century Gothic"/>
                <a:ea typeface="Century Gothic"/>
                <a:cs typeface="Century Gothic"/>
                <a:sym typeface="Century Gothic"/>
              </a:endParaRPr>
            </a:p>
          </p:txBody>
        </p:sp>
      </p:grpSp>
      <p:sp>
        <p:nvSpPr>
          <p:cNvPr id="95" name="TextBox 94"/>
          <p:cNvSpPr txBox="1"/>
          <p:nvPr/>
        </p:nvSpPr>
        <p:spPr>
          <a:xfrm>
            <a:off x="3731668" y="11644823"/>
            <a:ext cx="2529975" cy="369332"/>
          </a:xfrm>
          <a:prstGeom prst="rect">
            <a:avLst/>
          </a:prstGeom>
          <a:noFill/>
        </p:spPr>
        <p:txBody>
          <a:bodyPr wrap="square" rtlCol="0">
            <a:spAutoFit/>
          </a:bodyPr>
          <a:lstStyle/>
          <a:p>
            <a:r>
              <a:rPr lang="en-US" sz="1800" dirty="0" smtClean="0">
                <a:solidFill>
                  <a:schemeClr val="tx1">
                    <a:lumMod val="75000"/>
                    <a:lumOff val="25000"/>
                  </a:schemeClr>
                </a:solidFill>
              </a:rPr>
              <a:t>1986    1991    … </a:t>
            </a:r>
            <a:r>
              <a:rPr lang="en-US" sz="1400" dirty="0" smtClean="0">
                <a:solidFill>
                  <a:schemeClr val="tx1">
                    <a:lumMod val="75000"/>
                    <a:lumOff val="25000"/>
                  </a:schemeClr>
                </a:solidFill>
              </a:rPr>
              <a:t> </a:t>
            </a:r>
            <a:r>
              <a:rPr lang="en-US" sz="500" dirty="0" smtClean="0">
                <a:solidFill>
                  <a:schemeClr val="tx1">
                    <a:lumMod val="75000"/>
                    <a:lumOff val="25000"/>
                  </a:schemeClr>
                </a:solidFill>
              </a:rPr>
              <a:t> </a:t>
            </a:r>
            <a:r>
              <a:rPr lang="en-US" sz="1800" dirty="0" smtClean="0">
                <a:solidFill>
                  <a:schemeClr val="tx1">
                    <a:lumMod val="75000"/>
                    <a:lumOff val="25000"/>
                  </a:schemeClr>
                </a:solidFill>
              </a:rPr>
              <a:t>   2016</a:t>
            </a:r>
            <a:endParaRPr lang="en-US" sz="1800" dirty="0">
              <a:solidFill>
                <a:schemeClr val="tx1">
                  <a:lumMod val="75000"/>
                  <a:lumOff val="25000"/>
                </a:schemeClr>
              </a:solidFill>
            </a:endParaRPr>
          </a:p>
        </p:txBody>
      </p:sp>
      <p:grpSp>
        <p:nvGrpSpPr>
          <p:cNvPr id="72" name="Group 71"/>
          <p:cNvGrpSpPr/>
          <p:nvPr/>
        </p:nvGrpSpPr>
        <p:grpSpPr>
          <a:xfrm>
            <a:off x="3744373" y="12784964"/>
            <a:ext cx="2441560" cy="281119"/>
            <a:chOff x="905317" y="12731012"/>
            <a:chExt cx="1849457" cy="228600"/>
          </a:xfrm>
        </p:grpSpPr>
        <p:sp>
          <p:nvSpPr>
            <p:cNvPr id="102" name="Google Shape;60;p13"/>
            <p:cNvSpPr/>
            <p:nvPr/>
          </p:nvSpPr>
          <p:spPr>
            <a:xfrm>
              <a:off x="905317" y="12731012"/>
              <a:ext cx="594360" cy="228600"/>
            </a:xfrm>
            <a:prstGeom prst="homePlat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650" dirty="0">
                <a:latin typeface="Century Gothic"/>
                <a:ea typeface="Century Gothic"/>
                <a:cs typeface="Century Gothic"/>
                <a:sym typeface="Century Gothic"/>
              </a:endParaRPr>
            </a:p>
          </p:txBody>
        </p:sp>
        <p:sp>
          <p:nvSpPr>
            <p:cNvPr id="106" name="Google Shape;61;p13"/>
            <p:cNvSpPr/>
            <p:nvPr/>
          </p:nvSpPr>
          <p:spPr>
            <a:xfrm>
              <a:off x="1445677" y="12731012"/>
              <a:ext cx="685800" cy="2286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50" dirty="0">
                <a:latin typeface="Century Gothic"/>
                <a:ea typeface="Century Gothic"/>
                <a:cs typeface="Century Gothic"/>
                <a:sym typeface="Century Gothic"/>
              </a:endParaRPr>
            </a:p>
          </p:txBody>
        </p:sp>
        <p:sp>
          <p:nvSpPr>
            <p:cNvPr id="107" name="Google Shape;61;p13"/>
            <p:cNvSpPr/>
            <p:nvPr/>
          </p:nvSpPr>
          <p:spPr>
            <a:xfrm>
              <a:off x="2068974" y="12731012"/>
              <a:ext cx="685800" cy="2286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50" dirty="0">
                <a:latin typeface="Century Gothic"/>
                <a:ea typeface="Century Gothic"/>
                <a:cs typeface="Century Gothic"/>
                <a:sym typeface="Century Gothic"/>
              </a:endParaRPr>
            </a:p>
          </p:txBody>
        </p:sp>
      </p:grpSp>
      <p:sp>
        <p:nvSpPr>
          <p:cNvPr id="27" name="TextBox 26"/>
          <p:cNvSpPr txBox="1"/>
          <p:nvPr/>
        </p:nvSpPr>
        <p:spPr>
          <a:xfrm>
            <a:off x="899616" y="25040340"/>
            <a:ext cx="7304584" cy="830997"/>
          </a:xfrm>
          <a:prstGeom prst="rect">
            <a:avLst/>
          </a:prstGeom>
        </p:spPr>
        <p:txBody>
          <a:bodyPr wrap="square" numCol="1" spcCol="640080" rtlCol="0">
            <a:spAutoFit/>
          </a:bodyPr>
          <a:lstStyle/>
          <a:p>
            <a:pPr algn="ctr"/>
            <a:r>
              <a:rPr lang="en-US" sz="2400" dirty="0" smtClean="0">
                <a:solidFill>
                  <a:schemeClr val="tx1">
                    <a:lumMod val="75000"/>
                    <a:lumOff val="25000"/>
                  </a:schemeClr>
                </a:solidFill>
              </a:rPr>
              <a:t>Change in median Normalized Difference Turbidity Index (NDTI) in the </a:t>
            </a:r>
            <a:r>
              <a:rPr lang="en-US" sz="2400" dirty="0" err="1" smtClean="0">
                <a:solidFill>
                  <a:schemeClr val="tx1">
                    <a:lumMod val="75000"/>
                    <a:lumOff val="25000"/>
                  </a:schemeClr>
                </a:solidFill>
              </a:rPr>
              <a:t>Golfo</a:t>
            </a:r>
            <a:r>
              <a:rPr lang="en-US" sz="2400" dirty="0" smtClean="0">
                <a:solidFill>
                  <a:schemeClr val="tx1">
                    <a:lumMod val="75000"/>
                    <a:lumOff val="25000"/>
                  </a:schemeClr>
                </a:solidFill>
              </a:rPr>
              <a:t> Dulce for 1996 to 2016</a:t>
            </a:r>
          </a:p>
        </p:txBody>
      </p:sp>
      <p:sp>
        <p:nvSpPr>
          <p:cNvPr id="103" name="TextBox 102"/>
          <p:cNvSpPr txBox="1"/>
          <p:nvPr/>
        </p:nvSpPr>
        <p:spPr>
          <a:xfrm>
            <a:off x="3680410" y="12745052"/>
            <a:ext cx="2611816" cy="369332"/>
          </a:xfrm>
          <a:prstGeom prst="rect">
            <a:avLst/>
          </a:prstGeom>
          <a:noFill/>
        </p:spPr>
        <p:txBody>
          <a:bodyPr wrap="square" rtlCol="0">
            <a:spAutoFit/>
          </a:bodyPr>
          <a:lstStyle/>
          <a:p>
            <a:r>
              <a:rPr lang="en-US" sz="1800" dirty="0" smtClean="0">
                <a:solidFill>
                  <a:schemeClr val="tx1">
                    <a:lumMod val="75000"/>
                    <a:lumOff val="25000"/>
                  </a:schemeClr>
                </a:solidFill>
              </a:rPr>
              <a:t>  2015       2016       2017  </a:t>
            </a:r>
            <a:endParaRPr lang="en-US" sz="1800" dirty="0">
              <a:solidFill>
                <a:schemeClr val="tx1">
                  <a:lumMod val="75000"/>
                  <a:lumOff val="25000"/>
                </a:schemeClr>
              </a:solidFill>
            </a:endParaRPr>
          </a:p>
        </p:txBody>
      </p:sp>
      <p:grpSp>
        <p:nvGrpSpPr>
          <p:cNvPr id="41" name="Group 40"/>
          <p:cNvGrpSpPr/>
          <p:nvPr/>
        </p:nvGrpSpPr>
        <p:grpSpPr>
          <a:xfrm>
            <a:off x="14084058" y="13011484"/>
            <a:ext cx="2955911" cy="3928041"/>
            <a:chOff x="14225716" y="10364203"/>
            <a:chExt cx="2955911" cy="3928041"/>
          </a:xfrm>
        </p:grpSpPr>
        <p:pic>
          <p:nvPicPr>
            <p:cNvPr id="3" name="Picture 2"/>
            <p:cNvPicPr>
              <a:picLocks noChangeAspect="1"/>
            </p:cNvPicPr>
            <p:nvPr/>
          </p:nvPicPr>
          <p:blipFill rotWithShape="1">
            <a:blip r:embed="rId10">
              <a:extLst>
                <a:ext uri="{28A0092B-C50C-407E-A947-70E740481C1C}">
                  <a14:useLocalDpi xmlns:a14="http://schemas.microsoft.com/office/drawing/2010/main" val="0"/>
                </a:ext>
              </a:extLst>
            </a:blip>
            <a:srcRect l="11613" t="8193" r="11194" b="12540"/>
            <a:stretch/>
          </p:blipFill>
          <p:spPr>
            <a:xfrm>
              <a:off x="14225716" y="10364203"/>
              <a:ext cx="2955911" cy="3928041"/>
            </a:xfrm>
            <a:prstGeom prst="rect">
              <a:avLst/>
            </a:prstGeom>
          </p:spPr>
        </p:pic>
        <p:sp>
          <p:nvSpPr>
            <p:cNvPr id="13" name="TextBox 12"/>
            <p:cNvSpPr txBox="1"/>
            <p:nvPr/>
          </p:nvSpPr>
          <p:spPr>
            <a:xfrm rot="1939552">
              <a:off x="15239703" y="12056400"/>
              <a:ext cx="1294960"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Costa Rica</a:t>
              </a:r>
            </a:p>
          </p:txBody>
        </p:sp>
      </p:grpSp>
      <p:grpSp>
        <p:nvGrpSpPr>
          <p:cNvPr id="53" name="Group 52"/>
          <p:cNvGrpSpPr/>
          <p:nvPr/>
        </p:nvGrpSpPr>
        <p:grpSpPr>
          <a:xfrm>
            <a:off x="16998096" y="30538243"/>
            <a:ext cx="2872251" cy="2673772"/>
            <a:chOff x="16998096" y="30538243"/>
            <a:chExt cx="2872251" cy="2673772"/>
          </a:xfrm>
        </p:grpSpPr>
        <p:sp>
          <p:nvSpPr>
            <p:cNvPr id="51" name="Text Placeholder 16"/>
            <p:cNvSpPr txBox="1">
              <a:spLocks/>
            </p:cNvSpPr>
            <p:nvPr/>
          </p:nvSpPr>
          <p:spPr>
            <a:xfrm>
              <a:off x="16998096" y="32552170"/>
              <a:ext cx="2872251" cy="65984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McKenna Barney</a:t>
              </a:r>
            </a:p>
          </p:txBody>
        </p:sp>
        <p:pic>
          <p:nvPicPr>
            <p:cNvPr id="88" name="Picture 8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405519" y="30538243"/>
              <a:ext cx="2057404" cy="2046184"/>
            </a:xfrm>
            <a:prstGeom prst="rect">
              <a:avLst/>
            </a:prstGeom>
          </p:spPr>
        </p:pic>
        <p:pic>
          <p:nvPicPr>
            <p:cNvPr id="7" name="Picture 6"/>
            <p:cNvPicPr>
              <a:picLocks noChangeAspect="1"/>
            </p:cNvPicPr>
            <p:nvPr/>
          </p:nvPicPr>
          <p:blipFill rotWithShape="1">
            <a:blip r:embed="rId12" cstate="print">
              <a:extLst>
                <a:ext uri="{BEBA8EAE-BF5A-486C-A8C5-ECC9F3942E4B}">
                  <a14:imgProps xmlns:a14="http://schemas.microsoft.com/office/drawing/2010/main">
                    <a14:imgLayer r:embed="rId13">
                      <a14:imgEffect>
                        <a14:colorTemperature colorTemp="7954"/>
                      </a14:imgEffect>
                      <a14:imgEffect>
                        <a14:brightnessContrast bright="14000"/>
                      </a14:imgEffect>
                    </a14:imgLayer>
                  </a14:imgProps>
                </a:ext>
                <a:ext uri="{28A0092B-C50C-407E-A947-70E740481C1C}">
                  <a14:useLocalDpi xmlns:a14="http://schemas.microsoft.com/office/drawing/2010/main" val="0"/>
                </a:ext>
              </a:extLst>
            </a:blip>
            <a:srcRect l="22428" t="12303" r="17679" b="42777"/>
            <a:stretch/>
          </p:blipFill>
          <p:spPr>
            <a:xfrm>
              <a:off x="17611261" y="30738375"/>
              <a:ext cx="1645920" cy="1645920"/>
            </a:xfrm>
            <a:prstGeom prst="ellipse">
              <a:avLst/>
            </a:prstGeom>
          </p:spPr>
        </p:pic>
      </p:grpSp>
      <p:grpSp>
        <p:nvGrpSpPr>
          <p:cNvPr id="54" name="Group 53"/>
          <p:cNvGrpSpPr/>
          <p:nvPr/>
        </p:nvGrpSpPr>
        <p:grpSpPr>
          <a:xfrm>
            <a:off x="20365720" y="30552691"/>
            <a:ext cx="3002160" cy="2931784"/>
            <a:chOff x="20365720" y="30552691"/>
            <a:chExt cx="3002160" cy="2931784"/>
          </a:xfrm>
        </p:grpSpPr>
        <p:sp>
          <p:nvSpPr>
            <p:cNvPr id="55" name="Text Placeholder 16"/>
            <p:cNvSpPr txBox="1">
              <a:spLocks/>
            </p:cNvSpPr>
            <p:nvPr/>
          </p:nvSpPr>
          <p:spPr>
            <a:xfrm>
              <a:off x="20365720" y="32545009"/>
              <a:ext cx="3002160" cy="9394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a:solidFill>
                    <a:schemeClr val="tx1">
                      <a:lumMod val="75000"/>
                      <a:lumOff val="25000"/>
                    </a:schemeClr>
                  </a:solidFill>
                </a:rPr>
                <a:t>Soroush</a:t>
              </a:r>
              <a:r>
                <a:rPr lang="en-US" dirty="0">
                  <a:solidFill>
                    <a:schemeClr val="tx1">
                      <a:lumMod val="75000"/>
                      <a:lumOff val="25000"/>
                    </a:schemeClr>
                  </a:solidFill>
                </a:rPr>
                <a:t> </a:t>
              </a:r>
              <a:r>
                <a:rPr lang="en-US" dirty="0" err="1">
                  <a:solidFill>
                    <a:schemeClr val="tx1">
                      <a:lumMod val="75000"/>
                      <a:lumOff val="25000"/>
                    </a:schemeClr>
                  </a:solidFill>
                </a:rPr>
                <a:t>Esmaeili</a:t>
              </a:r>
              <a:r>
                <a:rPr lang="en-US" dirty="0">
                  <a:solidFill>
                    <a:schemeClr val="tx1">
                      <a:lumMod val="75000"/>
                      <a:lumOff val="25000"/>
                    </a:schemeClr>
                  </a:solidFill>
                </a:rPr>
                <a:t> </a:t>
              </a:r>
              <a:r>
                <a:rPr lang="en-US" dirty="0" err="1">
                  <a:solidFill>
                    <a:schemeClr val="tx1">
                      <a:lumMod val="75000"/>
                      <a:lumOff val="25000"/>
                    </a:schemeClr>
                  </a:solidFill>
                </a:rPr>
                <a:t>Neyestani</a:t>
              </a:r>
              <a:endParaRPr lang="en-US" dirty="0" smtClean="0">
                <a:solidFill>
                  <a:schemeClr val="tx1">
                    <a:lumMod val="75000"/>
                    <a:lumOff val="25000"/>
                  </a:schemeClr>
                </a:solidFill>
              </a:endParaRPr>
            </a:p>
          </p:txBody>
        </p:sp>
        <p:pic>
          <p:nvPicPr>
            <p:cNvPr id="91" name="Picture 9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838098" y="30552691"/>
              <a:ext cx="2057404" cy="2046184"/>
            </a:xfrm>
            <a:prstGeom prst="rect">
              <a:avLst/>
            </a:prstGeom>
          </p:spPr>
        </p:pic>
        <p:pic>
          <p:nvPicPr>
            <p:cNvPr id="11" name="Picture 10"/>
            <p:cNvPicPr>
              <a:picLocks noChangeAspect="1"/>
            </p:cNvPicPr>
            <p:nvPr/>
          </p:nvPicPr>
          <p:blipFill rotWithShape="1">
            <a:blip r:embed="rId14" cstate="print">
              <a:extLst>
                <a:ext uri="{BEBA8EAE-BF5A-486C-A8C5-ECC9F3942E4B}">
                  <a14:imgProps xmlns:a14="http://schemas.microsoft.com/office/drawing/2010/main">
                    <a14:imgLayer r:embed="rId15">
                      <a14:imgEffect>
                        <a14:colorTemperature colorTemp="8992"/>
                      </a14:imgEffect>
                      <a14:imgEffect>
                        <a14:brightnessContrast bright="17000"/>
                      </a14:imgEffect>
                    </a14:imgLayer>
                  </a14:imgProps>
                </a:ext>
                <a:ext uri="{28A0092B-C50C-407E-A947-70E740481C1C}">
                  <a14:useLocalDpi xmlns:a14="http://schemas.microsoft.com/office/drawing/2010/main" val="0"/>
                </a:ext>
              </a:extLst>
            </a:blip>
            <a:srcRect l="10954" t="11364" r="505" b="22072"/>
            <a:stretch/>
          </p:blipFill>
          <p:spPr>
            <a:xfrm flipH="1">
              <a:off x="21045829" y="30752823"/>
              <a:ext cx="1641943" cy="1645920"/>
            </a:xfrm>
            <a:prstGeom prst="ellipse">
              <a:avLst/>
            </a:prstGeom>
          </p:spPr>
        </p:pic>
      </p:grpSp>
      <p:grpSp>
        <p:nvGrpSpPr>
          <p:cNvPr id="64" name="Group 63"/>
          <p:cNvGrpSpPr/>
          <p:nvPr/>
        </p:nvGrpSpPr>
        <p:grpSpPr>
          <a:xfrm>
            <a:off x="24270677" y="30564948"/>
            <a:ext cx="2057404" cy="2647068"/>
            <a:chOff x="24270677" y="30564948"/>
            <a:chExt cx="2057404" cy="2647068"/>
          </a:xfrm>
        </p:grpSpPr>
        <p:sp>
          <p:nvSpPr>
            <p:cNvPr id="43" name="Text Placeholder 16"/>
            <p:cNvSpPr txBox="1">
              <a:spLocks/>
            </p:cNvSpPr>
            <p:nvPr/>
          </p:nvSpPr>
          <p:spPr>
            <a:xfrm>
              <a:off x="24270677" y="32584428"/>
              <a:ext cx="2057404" cy="6275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Samuel </a:t>
              </a:r>
              <a:r>
                <a:rPr lang="en-US" dirty="0" err="1" smtClean="0">
                  <a:solidFill>
                    <a:schemeClr val="tx1">
                      <a:lumMod val="75000"/>
                      <a:lumOff val="25000"/>
                    </a:schemeClr>
                  </a:solidFill>
                </a:rPr>
                <a:t>Furey</a:t>
              </a:r>
              <a:endParaRPr lang="en-US" dirty="0" smtClean="0">
                <a:solidFill>
                  <a:schemeClr val="tx1">
                    <a:lumMod val="75000"/>
                    <a:lumOff val="25000"/>
                  </a:schemeClr>
                </a:solidFill>
              </a:endParaRPr>
            </a:p>
          </p:txBody>
        </p:sp>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270677" y="30564948"/>
              <a:ext cx="2057404" cy="2046184"/>
            </a:xfrm>
            <a:prstGeom prst="rect">
              <a:avLst/>
            </a:prstGeom>
          </p:spPr>
        </p:pic>
        <p:pic>
          <p:nvPicPr>
            <p:cNvPr id="14" name="Picture 13"/>
            <p:cNvPicPr>
              <a:picLocks noChangeAspect="1"/>
            </p:cNvPicPr>
            <p:nvPr/>
          </p:nvPicPr>
          <p:blipFill rotWithShape="1">
            <a:blip r:embed="rId16" cstate="print">
              <a:extLst>
                <a:ext uri="{BEBA8EAE-BF5A-486C-A8C5-ECC9F3942E4B}">
                  <a14:imgProps xmlns:a14="http://schemas.microsoft.com/office/drawing/2010/main">
                    <a14:imgLayer r:embed="rId17">
                      <a14:imgEffect>
                        <a14:colorTemperature colorTemp="4775"/>
                      </a14:imgEffect>
                      <a14:imgEffect>
                        <a14:brightnessContrast bright="14000"/>
                      </a14:imgEffect>
                    </a14:imgLayer>
                  </a14:imgProps>
                </a:ext>
                <a:ext uri="{28A0092B-C50C-407E-A947-70E740481C1C}">
                  <a14:useLocalDpi xmlns:a14="http://schemas.microsoft.com/office/drawing/2010/main" val="0"/>
                </a:ext>
              </a:extLst>
            </a:blip>
            <a:srcRect l="237" t="7574" r="990" b="18389"/>
            <a:stretch/>
          </p:blipFill>
          <p:spPr>
            <a:xfrm>
              <a:off x="24475941" y="30765080"/>
              <a:ext cx="1646877" cy="1645920"/>
            </a:xfrm>
            <a:prstGeom prst="ellipse">
              <a:avLst/>
            </a:prstGeom>
          </p:spPr>
        </p:pic>
      </p:grpSp>
      <p:grpSp>
        <p:nvGrpSpPr>
          <p:cNvPr id="52" name="Group 51"/>
          <p:cNvGrpSpPr/>
          <p:nvPr/>
        </p:nvGrpSpPr>
        <p:grpSpPr>
          <a:xfrm>
            <a:off x="13560986" y="30538243"/>
            <a:ext cx="2872251" cy="2893901"/>
            <a:chOff x="13560986" y="30538243"/>
            <a:chExt cx="2872251" cy="2893901"/>
          </a:xfrm>
        </p:grpSpPr>
        <p:sp>
          <p:nvSpPr>
            <p:cNvPr id="48" name="Text Placeholder 16"/>
            <p:cNvSpPr txBox="1">
              <a:spLocks/>
            </p:cNvSpPr>
            <p:nvPr/>
          </p:nvSpPr>
          <p:spPr>
            <a:xfrm>
              <a:off x="13560986" y="32552170"/>
              <a:ext cx="2872251" cy="8799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lumOff val="25000"/>
                    </a:schemeClr>
                  </a:solidFill>
                </a:rPr>
                <a:t>Hikari Murayama</a:t>
              </a:r>
            </a:p>
            <a:p>
              <a:pPr algn="ctr">
                <a:lnSpc>
                  <a:spcPct val="100000"/>
                </a:lnSpc>
                <a:spcBef>
                  <a:spcPts val="0"/>
                </a:spcBef>
              </a:pPr>
              <a:r>
                <a:rPr lang="en-US" dirty="0" smtClean="0">
                  <a:solidFill>
                    <a:schemeClr val="tx1">
                      <a:lumMod val="75000"/>
                      <a:lumOff val="25000"/>
                    </a:schemeClr>
                  </a:solidFill>
                </a:rPr>
                <a:t>Project Lead</a:t>
              </a:r>
            </a:p>
          </p:txBody>
        </p:sp>
        <p:pic>
          <p:nvPicPr>
            <p:cNvPr id="90" name="Picture 8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72941" y="30538243"/>
              <a:ext cx="2057404" cy="2046184"/>
            </a:xfrm>
            <a:prstGeom prst="rect">
              <a:avLst/>
            </a:prstGeom>
          </p:spPr>
        </p:pic>
        <p:pic>
          <p:nvPicPr>
            <p:cNvPr id="20" name="Picture 19"/>
            <p:cNvPicPr>
              <a:picLocks noChangeAspect="1"/>
            </p:cNvPicPr>
            <p:nvPr/>
          </p:nvPicPr>
          <p:blipFill rotWithShape="1">
            <a:blip r:embed="rId18" cstate="print">
              <a:extLst>
                <a:ext uri="{28A0092B-C50C-407E-A947-70E740481C1C}">
                  <a14:useLocalDpi xmlns:a14="http://schemas.microsoft.com/office/drawing/2010/main" val="0"/>
                </a:ext>
              </a:extLst>
            </a:blip>
            <a:srcRect l="39662" t="23358" r="23215" b="27147"/>
            <a:stretch/>
          </p:blipFill>
          <p:spPr>
            <a:xfrm>
              <a:off x="14174152" y="30738375"/>
              <a:ext cx="1645920" cy="1645920"/>
            </a:xfrm>
            <a:prstGeom prst="ellipse">
              <a:avLst/>
            </a:prstGeom>
          </p:spPr>
        </p:pic>
      </p:grpSp>
      <p:sp>
        <p:nvSpPr>
          <p:cNvPr id="132" name="TextBox 131"/>
          <p:cNvSpPr txBox="1"/>
          <p:nvPr/>
        </p:nvSpPr>
        <p:spPr>
          <a:xfrm>
            <a:off x="9293085" y="25040340"/>
            <a:ext cx="7598664" cy="830997"/>
          </a:xfrm>
          <a:prstGeom prst="rect">
            <a:avLst/>
          </a:prstGeom>
        </p:spPr>
        <p:txBody>
          <a:bodyPr wrap="square" numCol="1" spcCol="640080" rtlCol="0">
            <a:spAutoFit/>
          </a:bodyPr>
          <a:lstStyle/>
          <a:p>
            <a:pPr algn="ctr"/>
            <a:r>
              <a:rPr lang="en-US" sz="2400" dirty="0" smtClean="0">
                <a:solidFill>
                  <a:schemeClr val="tx1">
                    <a:lumMod val="75000"/>
                    <a:lumOff val="25000"/>
                  </a:schemeClr>
                </a:solidFill>
              </a:rPr>
              <a:t>Coral restoration suitability bivariate map using average SST and NDTI fluctuations for coral restoration suitability</a:t>
            </a:r>
          </a:p>
        </p:txBody>
      </p:sp>
      <p:grpSp>
        <p:nvGrpSpPr>
          <p:cNvPr id="116" name="Group 115"/>
          <p:cNvGrpSpPr/>
          <p:nvPr/>
        </p:nvGrpSpPr>
        <p:grpSpPr>
          <a:xfrm>
            <a:off x="19786435" y="15918822"/>
            <a:ext cx="1523740" cy="1263357"/>
            <a:chOff x="19552620" y="13099239"/>
            <a:chExt cx="1523740" cy="1263357"/>
          </a:xfrm>
        </p:grpSpPr>
        <p:sp>
          <p:nvSpPr>
            <p:cNvPr id="117" name="Text Box 2"/>
            <p:cNvSpPr txBox="1"/>
            <p:nvPr/>
          </p:nvSpPr>
          <p:spPr>
            <a:xfrm>
              <a:off x="19552620" y="13118077"/>
              <a:ext cx="1463480" cy="122568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118" name="Group 117"/>
            <p:cNvGrpSpPr/>
            <p:nvPr/>
          </p:nvGrpSpPr>
          <p:grpSpPr>
            <a:xfrm>
              <a:off x="19574763" y="13099239"/>
              <a:ext cx="1501597" cy="1263357"/>
              <a:chOff x="19602353" y="13135072"/>
              <a:chExt cx="1501597" cy="1263357"/>
            </a:xfrm>
          </p:grpSpPr>
          <p:grpSp>
            <p:nvGrpSpPr>
              <p:cNvPr id="120" name="Group 119"/>
              <p:cNvGrpSpPr/>
              <p:nvPr/>
            </p:nvGrpSpPr>
            <p:grpSpPr>
              <a:xfrm>
                <a:off x="19602353" y="14059875"/>
                <a:ext cx="1310722" cy="338554"/>
                <a:chOff x="19602353" y="14059875"/>
                <a:chExt cx="1310722" cy="338554"/>
              </a:xfrm>
            </p:grpSpPr>
            <p:sp>
              <p:nvSpPr>
                <p:cNvPr id="135" name="Rectangle 134"/>
                <p:cNvSpPr/>
                <p:nvPr/>
              </p:nvSpPr>
              <p:spPr>
                <a:xfrm>
                  <a:off x="19602353" y="14168002"/>
                  <a:ext cx="122301" cy="122301"/>
                </a:xfrm>
                <a:prstGeom prst="rect">
                  <a:avLst/>
                </a:prstGeom>
                <a:solidFill>
                  <a:srgbClr val="58DF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9909"/>
                    </a:solidFill>
                  </a:endParaRPr>
                </a:p>
              </p:txBody>
            </p:sp>
            <p:sp>
              <p:nvSpPr>
                <p:cNvPr id="138" name="TextBox 137"/>
                <p:cNvSpPr txBox="1"/>
                <p:nvPr/>
              </p:nvSpPr>
              <p:spPr>
                <a:xfrm>
                  <a:off x="19721723" y="14059875"/>
                  <a:ext cx="1191352" cy="338554"/>
                </a:xfrm>
                <a:prstGeom prst="rect">
                  <a:avLst/>
                </a:prstGeom>
              </p:spPr>
              <p:txBody>
                <a:bodyPr wrap="none" numCol="1" spcCol="640080" rtlCol="0">
                  <a:spAutoFit/>
                </a:bodyPr>
                <a:lstStyle/>
                <a:p>
                  <a:pPr algn="just"/>
                  <a:r>
                    <a:rPr lang="en-US" sz="1600" dirty="0" err="1" smtClean="0">
                      <a:solidFill>
                        <a:schemeClr val="tx1">
                          <a:lumMod val="75000"/>
                          <a:lumOff val="25000"/>
                        </a:schemeClr>
                      </a:solidFill>
                    </a:rPr>
                    <a:t>Golfo</a:t>
                  </a:r>
                  <a:r>
                    <a:rPr lang="en-US" sz="1600" dirty="0" smtClean="0">
                      <a:solidFill>
                        <a:schemeClr val="tx1">
                          <a:lumMod val="75000"/>
                          <a:lumOff val="25000"/>
                        </a:schemeClr>
                      </a:solidFill>
                    </a:rPr>
                    <a:t> </a:t>
                  </a:r>
                  <a:r>
                    <a:rPr lang="en-US" sz="1600" dirty="0">
                      <a:solidFill>
                        <a:schemeClr val="tx1">
                          <a:lumMod val="75000"/>
                          <a:lumOff val="25000"/>
                        </a:schemeClr>
                      </a:solidFill>
                    </a:rPr>
                    <a:t>Dulce</a:t>
                  </a:r>
                </a:p>
              </p:txBody>
            </p:sp>
          </p:grpSp>
          <p:grpSp>
            <p:nvGrpSpPr>
              <p:cNvPr id="122" name="Group 121"/>
              <p:cNvGrpSpPr/>
              <p:nvPr/>
            </p:nvGrpSpPr>
            <p:grpSpPr>
              <a:xfrm>
                <a:off x="19602353" y="13135072"/>
                <a:ext cx="1501597" cy="338554"/>
                <a:chOff x="19602353" y="13135072"/>
                <a:chExt cx="1501597" cy="338554"/>
              </a:xfrm>
            </p:grpSpPr>
            <p:sp>
              <p:nvSpPr>
                <p:cNvPr id="130" name="Rectangle 129"/>
                <p:cNvSpPr/>
                <p:nvPr/>
              </p:nvSpPr>
              <p:spPr>
                <a:xfrm>
                  <a:off x="19602353" y="13243199"/>
                  <a:ext cx="122301" cy="122301"/>
                </a:xfrm>
                <a:prstGeom prst="rect">
                  <a:avLst/>
                </a:prstGeom>
                <a:solidFill>
                  <a:srgbClr val="E09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9909"/>
                    </a:solidFill>
                  </a:endParaRPr>
                </a:p>
              </p:txBody>
            </p:sp>
            <p:sp>
              <p:nvSpPr>
                <p:cNvPr id="134" name="TextBox 133"/>
                <p:cNvSpPr txBox="1"/>
                <p:nvPr/>
              </p:nvSpPr>
              <p:spPr>
                <a:xfrm>
                  <a:off x="19724654" y="13135072"/>
                  <a:ext cx="1379296" cy="338554"/>
                </a:xfrm>
                <a:prstGeom prst="rect">
                  <a:avLst/>
                </a:prstGeom>
              </p:spPr>
              <p:txBody>
                <a:bodyPr wrap="square" numCol="1" spcCol="640080" rtlCol="0">
                  <a:spAutoFit/>
                </a:bodyPr>
                <a:lstStyle/>
                <a:p>
                  <a:pPr algn="just"/>
                  <a:r>
                    <a:rPr lang="en-US" sz="1600" dirty="0">
                      <a:solidFill>
                        <a:schemeClr val="tx1">
                          <a:lumMod val="75000"/>
                          <a:lumOff val="25000"/>
                        </a:schemeClr>
                      </a:solidFill>
                    </a:rPr>
                    <a:t>Study </a:t>
                  </a:r>
                  <a:r>
                    <a:rPr lang="en-US" sz="1600" dirty="0" smtClean="0">
                      <a:solidFill>
                        <a:schemeClr val="tx1">
                          <a:lumMod val="75000"/>
                          <a:lumOff val="25000"/>
                        </a:schemeClr>
                      </a:solidFill>
                    </a:rPr>
                    <a:t>Area</a:t>
                  </a:r>
                  <a:endParaRPr lang="en-US" sz="1600" dirty="0">
                    <a:solidFill>
                      <a:schemeClr val="tx1">
                        <a:lumMod val="75000"/>
                        <a:lumOff val="25000"/>
                      </a:schemeClr>
                    </a:solidFill>
                  </a:endParaRPr>
                </a:p>
              </p:txBody>
            </p:sp>
          </p:grpSp>
          <p:grpSp>
            <p:nvGrpSpPr>
              <p:cNvPr id="123" name="Group 122"/>
              <p:cNvGrpSpPr/>
              <p:nvPr/>
            </p:nvGrpSpPr>
            <p:grpSpPr>
              <a:xfrm>
                <a:off x="19602353" y="13443340"/>
                <a:ext cx="1501597" cy="338554"/>
                <a:chOff x="19602353" y="13443340"/>
                <a:chExt cx="1501597" cy="338554"/>
              </a:xfrm>
            </p:grpSpPr>
            <p:sp>
              <p:nvSpPr>
                <p:cNvPr id="128" name="Rectangle 127"/>
                <p:cNvSpPr/>
                <p:nvPr/>
              </p:nvSpPr>
              <p:spPr>
                <a:xfrm>
                  <a:off x="19602353" y="13551467"/>
                  <a:ext cx="122301" cy="122301"/>
                </a:xfrm>
                <a:prstGeom prst="rect">
                  <a:avLst/>
                </a:prstGeom>
                <a:solidFill>
                  <a:srgbClr val="E60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9909"/>
                    </a:solidFill>
                  </a:endParaRPr>
                </a:p>
              </p:txBody>
            </p:sp>
            <p:sp>
              <p:nvSpPr>
                <p:cNvPr id="129" name="TextBox 128"/>
                <p:cNvSpPr txBox="1"/>
                <p:nvPr/>
              </p:nvSpPr>
              <p:spPr>
                <a:xfrm>
                  <a:off x="19724654" y="13443340"/>
                  <a:ext cx="1379296"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Coral</a:t>
                  </a:r>
                  <a:endParaRPr lang="en-US" sz="1800" dirty="0">
                    <a:solidFill>
                      <a:schemeClr val="tx1">
                        <a:lumMod val="75000"/>
                        <a:lumOff val="25000"/>
                      </a:schemeClr>
                    </a:solidFill>
                  </a:endParaRPr>
                </a:p>
              </p:txBody>
            </p:sp>
          </p:grpSp>
          <p:grpSp>
            <p:nvGrpSpPr>
              <p:cNvPr id="124" name="Group 123"/>
              <p:cNvGrpSpPr/>
              <p:nvPr/>
            </p:nvGrpSpPr>
            <p:grpSpPr>
              <a:xfrm>
                <a:off x="19602353" y="13751608"/>
                <a:ext cx="1501597" cy="338554"/>
                <a:chOff x="19602353" y="13751608"/>
                <a:chExt cx="1501597" cy="338554"/>
              </a:xfrm>
            </p:grpSpPr>
            <p:sp>
              <p:nvSpPr>
                <p:cNvPr id="125" name="Rectangle 124"/>
                <p:cNvSpPr/>
                <p:nvPr/>
              </p:nvSpPr>
              <p:spPr>
                <a:xfrm>
                  <a:off x="19602353" y="13859735"/>
                  <a:ext cx="122301" cy="122301"/>
                </a:xfrm>
                <a:prstGeom prst="rect">
                  <a:avLst/>
                </a:prstGeom>
                <a:solidFill>
                  <a:srgbClr val="73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9909"/>
                    </a:solidFill>
                  </a:endParaRPr>
                </a:p>
              </p:txBody>
            </p:sp>
            <p:sp>
              <p:nvSpPr>
                <p:cNvPr id="126" name="TextBox 125"/>
                <p:cNvSpPr txBox="1"/>
                <p:nvPr/>
              </p:nvSpPr>
              <p:spPr>
                <a:xfrm>
                  <a:off x="19724654" y="13751608"/>
                  <a:ext cx="1379296"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Focal</a:t>
                  </a:r>
                  <a:r>
                    <a:rPr lang="en-US" sz="1600" dirty="0" smtClean="0">
                      <a:solidFill>
                        <a:schemeClr val="tx1">
                          <a:lumMod val="75000"/>
                          <a:lumOff val="25000"/>
                        </a:schemeClr>
                      </a:solidFill>
                    </a:rPr>
                    <a:t> </a:t>
                  </a:r>
                  <a:r>
                    <a:rPr lang="en-US" sz="1600" dirty="0" smtClean="0">
                      <a:solidFill>
                        <a:schemeClr val="tx1">
                          <a:lumMod val="75000"/>
                          <a:lumOff val="25000"/>
                        </a:schemeClr>
                      </a:solidFill>
                    </a:rPr>
                    <a:t>Rivers</a:t>
                  </a:r>
                  <a:endParaRPr lang="en-US" sz="1600" dirty="0">
                    <a:solidFill>
                      <a:schemeClr val="tx1">
                        <a:lumMod val="75000"/>
                        <a:lumOff val="25000"/>
                      </a:schemeClr>
                    </a:solidFill>
                  </a:endParaRPr>
                </a:p>
              </p:txBody>
            </p:sp>
          </p:grpSp>
        </p:grpSp>
      </p:grpSp>
      <p:pic>
        <p:nvPicPr>
          <p:cNvPr id="119" name="Picture 118"/>
          <p:cNvPicPr>
            <a:picLocks noChangeAspect="1"/>
          </p:cNvPicPr>
          <p:nvPr/>
        </p:nvPicPr>
        <p:blipFill rotWithShape="1">
          <a:blip r:embed="rId19">
            <a:extLst>
              <a:ext uri="{28A0092B-C50C-407E-A947-70E740481C1C}">
                <a14:useLocalDpi xmlns:a14="http://schemas.microsoft.com/office/drawing/2010/main" val="0"/>
              </a:ext>
            </a:extLst>
          </a:blip>
          <a:srcRect l="91967" t="91812" r="1026" b="1075"/>
          <a:stretch/>
        </p:blipFill>
        <p:spPr>
          <a:xfrm>
            <a:off x="23762341" y="17160012"/>
            <a:ext cx="304801" cy="400424"/>
          </a:xfrm>
          <a:prstGeom prst="rect">
            <a:avLst/>
          </a:prstGeom>
        </p:spPr>
      </p:pic>
      <p:sp>
        <p:nvSpPr>
          <p:cNvPr id="101" name="TextBox 100"/>
          <p:cNvSpPr txBox="1"/>
          <p:nvPr/>
        </p:nvSpPr>
        <p:spPr>
          <a:xfrm>
            <a:off x="23802252" y="16879163"/>
            <a:ext cx="224978" cy="276999"/>
          </a:xfrm>
          <a:prstGeom prst="rect">
            <a:avLst/>
          </a:prstGeom>
          <a:solidFill>
            <a:srgbClr val="22303B"/>
          </a:solidFill>
        </p:spPr>
        <p:txBody>
          <a:bodyPr wrap="square" numCol="1" spcCol="640080" rtlCol="0">
            <a:spAutoFit/>
          </a:bodyPr>
          <a:lstStyle/>
          <a:p>
            <a:pPr algn="ctr"/>
            <a:r>
              <a:rPr lang="en-US" sz="1200" dirty="0" smtClean="0">
                <a:solidFill>
                  <a:schemeClr val="bg1"/>
                </a:solidFill>
              </a:rPr>
              <a:t>N</a:t>
            </a:r>
          </a:p>
        </p:txBody>
      </p:sp>
      <p:pic>
        <p:nvPicPr>
          <p:cNvPr id="141" name="Picture 140"/>
          <p:cNvPicPr>
            <a:picLocks noChangeAspect="1"/>
          </p:cNvPicPr>
          <p:nvPr/>
        </p:nvPicPr>
        <p:blipFill rotWithShape="1">
          <a:blip r:embed="rId20" cstate="print">
            <a:extLst>
              <a:ext uri="{28A0092B-C50C-407E-A947-70E740481C1C}">
                <a14:useLocalDpi xmlns:a14="http://schemas.microsoft.com/office/drawing/2010/main" val="0"/>
              </a:ext>
            </a:extLst>
          </a:blip>
          <a:srcRect t="93566" r="57270" b="-165"/>
          <a:stretch/>
        </p:blipFill>
        <p:spPr>
          <a:xfrm>
            <a:off x="966344" y="24598850"/>
            <a:ext cx="3642739" cy="437322"/>
          </a:xfrm>
          <a:prstGeom prst="rect">
            <a:avLst/>
          </a:prstGeom>
        </p:spPr>
      </p:pic>
      <p:pic>
        <p:nvPicPr>
          <p:cNvPr id="144" name="Picture 143"/>
          <p:cNvPicPr>
            <a:picLocks noChangeAspect="1"/>
          </p:cNvPicPr>
          <p:nvPr/>
        </p:nvPicPr>
        <p:blipFill>
          <a:blip r:embed="rId21"/>
          <a:stretch>
            <a:fillRect/>
          </a:stretch>
        </p:blipFill>
        <p:spPr>
          <a:xfrm>
            <a:off x="4631589" y="24799117"/>
            <a:ext cx="274857" cy="333755"/>
          </a:xfrm>
          <a:prstGeom prst="rect">
            <a:avLst/>
          </a:prstGeom>
        </p:spPr>
      </p:pic>
      <p:sp>
        <p:nvSpPr>
          <p:cNvPr id="24" name="TextBox 23"/>
          <p:cNvSpPr txBox="1"/>
          <p:nvPr/>
        </p:nvSpPr>
        <p:spPr>
          <a:xfrm>
            <a:off x="4561102" y="24532918"/>
            <a:ext cx="381836"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N</a:t>
            </a:r>
          </a:p>
        </p:txBody>
      </p:sp>
      <p:pic>
        <p:nvPicPr>
          <p:cNvPr id="145" name="Picture 144"/>
          <p:cNvPicPr>
            <a:picLocks noChangeAspect="1"/>
          </p:cNvPicPr>
          <p:nvPr/>
        </p:nvPicPr>
        <p:blipFill rotWithShape="1">
          <a:blip r:embed="rId20" cstate="print">
            <a:extLst>
              <a:ext uri="{28A0092B-C50C-407E-A947-70E740481C1C}">
                <a14:useLocalDpi xmlns:a14="http://schemas.microsoft.com/office/drawing/2010/main" val="0"/>
              </a:ext>
            </a:extLst>
          </a:blip>
          <a:srcRect t="94156" r="57270" b="-165"/>
          <a:stretch/>
        </p:blipFill>
        <p:spPr>
          <a:xfrm>
            <a:off x="9473860" y="24638000"/>
            <a:ext cx="3642739" cy="398172"/>
          </a:xfrm>
          <a:prstGeom prst="rect">
            <a:avLst/>
          </a:prstGeom>
        </p:spPr>
      </p:pic>
      <p:pic>
        <p:nvPicPr>
          <p:cNvPr id="146" name="Picture 145"/>
          <p:cNvPicPr>
            <a:picLocks noChangeAspect="1"/>
          </p:cNvPicPr>
          <p:nvPr/>
        </p:nvPicPr>
        <p:blipFill>
          <a:blip r:embed="rId21"/>
          <a:stretch>
            <a:fillRect/>
          </a:stretch>
        </p:blipFill>
        <p:spPr>
          <a:xfrm>
            <a:off x="13139105" y="24799117"/>
            <a:ext cx="274857" cy="333755"/>
          </a:xfrm>
          <a:prstGeom prst="rect">
            <a:avLst/>
          </a:prstGeom>
        </p:spPr>
      </p:pic>
      <p:sp>
        <p:nvSpPr>
          <p:cNvPr id="147" name="TextBox 146"/>
          <p:cNvSpPr txBox="1"/>
          <p:nvPr/>
        </p:nvSpPr>
        <p:spPr>
          <a:xfrm>
            <a:off x="13082906" y="24532918"/>
            <a:ext cx="381836"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N</a:t>
            </a:r>
          </a:p>
        </p:txBody>
      </p:sp>
      <p:sp>
        <p:nvSpPr>
          <p:cNvPr id="115" name="TextBox 114"/>
          <p:cNvSpPr txBox="1"/>
          <p:nvPr/>
        </p:nvSpPr>
        <p:spPr>
          <a:xfrm>
            <a:off x="17980635" y="25040340"/>
            <a:ext cx="8567928" cy="461665"/>
          </a:xfrm>
          <a:prstGeom prst="rect">
            <a:avLst/>
          </a:prstGeom>
        </p:spPr>
        <p:txBody>
          <a:bodyPr wrap="square" numCol="1" spcCol="640080" rtlCol="0">
            <a:spAutoFit/>
          </a:bodyPr>
          <a:lstStyle/>
          <a:p>
            <a:pPr algn="ctr"/>
            <a:r>
              <a:rPr lang="en-US" sz="2400" dirty="0" smtClean="0">
                <a:solidFill>
                  <a:schemeClr val="tx1">
                    <a:lumMod val="75000"/>
                    <a:lumOff val="25000"/>
                  </a:schemeClr>
                </a:solidFill>
              </a:rPr>
              <a:t>Median SST and NDTI time series in the </a:t>
            </a:r>
            <a:r>
              <a:rPr lang="en-US" sz="2400" dirty="0" err="1" smtClean="0">
                <a:solidFill>
                  <a:schemeClr val="tx1">
                    <a:lumMod val="75000"/>
                    <a:lumOff val="25000"/>
                  </a:schemeClr>
                </a:solidFill>
              </a:rPr>
              <a:t>Golfo</a:t>
            </a:r>
            <a:r>
              <a:rPr lang="en-US" sz="2400" dirty="0" smtClean="0">
                <a:solidFill>
                  <a:schemeClr val="tx1">
                    <a:lumMod val="75000"/>
                    <a:lumOff val="25000"/>
                  </a:schemeClr>
                </a:solidFill>
              </a:rPr>
              <a:t> Dulce</a:t>
            </a:r>
          </a:p>
        </p:txBody>
      </p:sp>
      <p:graphicFrame>
        <p:nvGraphicFramePr>
          <p:cNvPr id="33" name="Chart 32"/>
          <p:cNvGraphicFramePr/>
          <p:nvPr>
            <p:extLst>
              <p:ext uri="{D42A27DB-BD31-4B8C-83A1-F6EECF244321}">
                <p14:modId xmlns:p14="http://schemas.microsoft.com/office/powerpoint/2010/main" val="1071213982"/>
              </p:ext>
            </p:extLst>
          </p:nvPr>
        </p:nvGraphicFramePr>
        <p:xfrm>
          <a:off x="17660685" y="18388314"/>
          <a:ext cx="8879891" cy="6491311"/>
        </p:xfrm>
        <a:graphic>
          <a:graphicData uri="http://schemas.openxmlformats.org/drawingml/2006/chart">
            <c:chart xmlns:c="http://schemas.openxmlformats.org/drawingml/2006/chart" xmlns:r="http://schemas.openxmlformats.org/officeDocument/2006/relationships" r:id="rId22"/>
          </a:graphicData>
        </a:graphic>
      </p:graphicFrame>
      <p:sp>
        <p:nvSpPr>
          <p:cNvPr id="150" name="Google Shape;60;p13"/>
          <p:cNvSpPr/>
          <p:nvPr/>
        </p:nvSpPr>
        <p:spPr>
          <a:xfrm>
            <a:off x="3744373" y="13568231"/>
            <a:ext cx="2441560" cy="339354"/>
          </a:xfrm>
          <a:prstGeom prst="homePlate">
            <a:avLst>
              <a:gd name="adj" fmla="val 50000"/>
            </a:avLst>
          </a:prstGeom>
          <a:solidFill>
            <a:srgbClr val="E7E6E6"/>
          </a:solidFill>
          <a:ln>
            <a:noFill/>
          </a:ln>
        </p:spPr>
        <p:txBody>
          <a:bodyPr spcFirstLastPara="1" wrap="square" lIns="91425" tIns="91425" rIns="91425" bIns="91425" anchor="ctr" anchorCtr="0">
            <a:noAutofit/>
          </a:body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sz="65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endParaRPr>
          </a:p>
        </p:txBody>
      </p:sp>
      <p:sp>
        <p:nvSpPr>
          <p:cNvPr id="133" name="Google Shape;58;p13"/>
          <p:cNvSpPr/>
          <p:nvPr/>
        </p:nvSpPr>
        <p:spPr>
          <a:xfrm>
            <a:off x="1075559" y="12755934"/>
            <a:ext cx="2377440" cy="329184"/>
          </a:xfrm>
          <a:prstGeom prst="rect">
            <a:avLst/>
          </a:prstGeom>
          <a:solidFill>
            <a:srgbClr val="D0E0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solidFill>
                  <a:schemeClr val="tx1">
                    <a:lumMod val="75000"/>
                    <a:lumOff val="25000"/>
                  </a:schemeClr>
                </a:solidFill>
                <a:ea typeface="Century Gothic"/>
                <a:cs typeface="Century Gothic"/>
                <a:sym typeface="Century Gothic"/>
              </a:rPr>
              <a:t>Landsat 8 OLI</a:t>
            </a:r>
            <a:endParaRPr lang="en" sz="2400" dirty="0" smtClean="0">
              <a:solidFill>
                <a:schemeClr val="tx1">
                  <a:lumMod val="75000"/>
                  <a:lumOff val="25000"/>
                </a:schemeClr>
              </a:solidFill>
              <a:ea typeface="Century Gothic"/>
              <a:cs typeface="Century Gothic"/>
              <a:sym typeface="Century Gothic"/>
            </a:endParaRPr>
          </a:p>
        </p:txBody>
      </p:sp>
      <p:sp>
        <p:nvSpPr>
          <p:cNvPr id="139" name="Google Shape;58;p13"/>
          <p:cNvSpPr/>
          <p:nvPr/>
        </p:nvSpPr>
        <p:spPr>
          <a:xfrm>
            <a:off x="1075559" y="12061313"/>
            <a:ext cx="2377440" cy="329184"/>
          </a:xfrm>
          <a:prstGeom prst="rect">
            <a:avLst/>
          </a:prstGeom>
          <a:solidFill>
            <a:srgbClr val="D0E0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solidFill>
                  <a:schemeClr val="tx1">
                    <a:lumMod val="75000"/>
                    <a:lumOff val="25000"/>
                  </a:schemeClr>
                </a:solidFill>
                <a:ea typeface="Century Gothic"/>
                <a:cs typeface="Century Gothic"/>
                <a:sym typeface="Century Gothic"/>
              </a:rPr>
              <a:t>Landsat 8 OLI</a:t>
            </a:r>
            <a:endParaRPr lang="en" sz="2400" dirty="0" smtClean="0">
              <a:solidFill>
                <a:schemeClr val="tx1">
                  <a:lumMod val="75000"/>
                  <a:lumOff val="25000"/>
                </a:schemeClr>
              </a:solidFill>
              <a:ea typeface="Century Gothic"/>
              <a:cs typeface="Century Gothic"/>
              <a:sym typeface="Century Gothic"/>
            </a:endParaRPr>
          </a:p>
        </p:txBody>
      </p:sp>
      <p:sp>
        <p:nvSpPr>
          <p:cNvPr id="142" name="Google Shape;58;p13"/>
          <p:cNvSpPr/>
          <p:nvPr/>
        </p:nvSpPr>
        <p:spPr>
          <a:xfrm>
            <a:off x="1075559" y="11668422"/>
            <a:ext cx="2377440" cy="329184"/>
          </a:xfrm>
          <a:prstGeom prst="rect">
            <a:avLst/>
          </a:prstGeom>
          <a:solidFill>
            <a:srgbClr val="D0E0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solidFill>
                  <a:schemeClr val="tx1">
                    <a:lumMod val="75000"/>
                    <a:lumOff val="25000"/>
                  </a:schemeClr>
                </a:solidFill>
                <a:ea typeface="Century Gothic"/>
                <a:cs typeface="Century Gothic"/>
                <a:sym typeface="Century Gothic"/>
              </a:rPr>
              <a:t>Landsat 7 ETM+</a:t>
            </a:r>
            <a:endParaRPr lang="en" sz="2400" dirty="0" smtClean="0">
              <a:solidFill>
                <a:schemeClr val="tx1">
                  <a:lumMod val="75000"/>
                  <a:lumOff val="25000"/>
                </a:schemeClr>
              </a:solidFill>
              <a:ea typeface="Century Gothic"/>
              <a:cs typeface="Century Gothic"/>
              <a:sym typeface="Century Gothic"/>
            </a:endParaRPr>
          </a:p>
        </p:txBody>
      </p:sp>
      <p:sp>
        <p:nvSpPr>
          <p:cNvPr id="143" name="Google Shape;58;p13"/>
          <p:cNvSpPr/>
          <p:nvPr/>
        </p:nvSpPr>
        <p:spPr>
          <a:xfrm>
            <a:off x="1075559" y="11269589"/>
            <a:ext cx="2377440" cy="329184"/>
          </a:xfrm>
          <a:prstGeom prst="rect">
            <a:avLst/>
          </a:prstGeom>
          <a:solidFill>
            <a:srgbClr val="D0E0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solidFill>
                  <a:schemeClr val="tx1">
                    <a:lumMod val="75000"/>
                    <a:lumOff val="25000"/>
                  </a:schemeClr>
                </a:solidFill>
                <a:ea typeface="Century Gothic"/>
                <a:cs typeface="Century Gothic"/>
                <a:sym typeface="Century Gothic"/>
              </a:rPr>
              <a:t>Landsat 5 TM</a:t>
            </a:r>
            <a:endParaRPr lang="en" sz="2400" dirty="0" smtClean="0">
              <a:solidFill>
                <a:schemeClr val="tx1">
                  <a:lumMod val="75000"/>
                  <a:lumOff val="25000"/>
                </a:schemeClr>
              </a:solidFill>
              <a:ea typeface="Century Gothic"/>
              <a:cs typeface="Century Gothic"/>
              <a:sym typeface="Century Gothic"/>
            </a:endParaRPr>
          </a:p>
        </p:txBody>
      </p:sp>
      <p:sp>
        <p:nvSpPr>
          <p:cNvPr id="121" name="TextBox 120"/>
          <p:cNvSpPr txBox="1"/>
          <p:nvPr/>
        </p:nvSpPr>
        <p:spPr>
          <a:xfrm>
            <a:off x="4107879" y="13559549"/>
            <a:ext cx="2611816" cy="369332"/>
          </a:xfrm>
          <a:prstGeom prst="rect">
            <a:avLst/>
          </a:prstGeom>
          <a:noFill/>
        </p:spPr>
        <p:txBody>
          <a:bodyPr wrap="square" rtlCol="0">
            <a:spAutoFit/>
          </a:bodyPr>
          <a:lstStyle/>
          <a:p>
            <a:r>
              <a:rPr lang="en-US" sz="1800" dirty="0" smtClean="0">
                <a:solidFill>
                  <a:schemeClr val="tx1">
                    <a:lumMod val="75000"/>
                    <a:lumOff val="25000"/>
                  </a:schemeClr>
                </a:solidFill>
              </a:rPr>
              <a:t>2002 to 2018</a:t>
            </a:r>
            <a:endParaRPr lang="en-US" sz="1800" dirty="0">
              <a:solidFill>
                <a:schemeClr val="tx1">
                  <a:lumMod val="75000"/>
                  <a:lumOff val="25000"/>
                </a:schemeClr>
              </a:solidFill>
            </a:endParaRPr>
          </a:p>
        </p:txBody>
      </p:sp>
      <p:grpSp>
        <p:nvGrpSpPr>
          <p:cNvPr id="156" name="Group 155"/>
          <p:cNvGrpSpPr/>
          <p:nvPr/>
        </p:nvGrpSpPr>
        <p:grpSpPr>
          <a:xfrm>
            <a:off x="10359917" y="14050673"/>
            <a:ext cx="2441560" cy="281119"/>
            <a:chOff x="905317" y="12731012"/>
            <a:chExt cx="1849457" cy="228600"/>
          </a:xfrm>
        </p:grpSpPr>
        <p:sp>
          <p:nvSpPr>
            <p:cNvPr id="157" name="Google Shape;60;p13"/>
            <p:cNvSpPr/>
            <p:nvPr/>
          </p:nvSpPr>
          <p:spPr>
            <a:xfrm>
              <a:off x="905317" y="12731012"/>
              <a:ext cx="594360" cy="228600"/>
            </a:xfrm>
            <a:prstGeom prst="homePlat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650" dirty="0">
                <a:latin typeface="Century Gothic"/>
                <a:ea typeface="Century Gothic"/>
                <a:cs typeface="Century Gothic"/>
                <a:sym typeface="Century Gothic"/>
              </a:endParaRPr>
            </a:p>
          </p:txBody>
        </p:sp>
        <p:sp>
          <p:nvSpPr>
            <p:cNvPr id="158" name="Google Shape;61;p13"/>
            <p:cNvSpPr/>
            <p:nvPr/>
          </p:nvSpPr>
          <p:spPr>
            <a:xfrm>
              <a:off x="1445677" y="12731012"/>
              <a:ext cx="685800" cy="2286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50" dirty="0">
                <a:latin typeface="Century Gothic"/>
                <a:ea typeface="Century Gothic"/>
                <a:cs typeface="Century Gothic"/>
                <a:sym typeface="Century Gothic"/>
              </a:endParaRPr>
            </a:p>
          </p:txBody>
        </p:sp>
        <p:sp>
          <p:nvSpPr>
            <p:cNvPr id="159" name="Google Shape;61;p13"/>
            <p:cNvSpPr/>
            <p:nvPr/>
          </p:nvSpPr>
          <p:spPr>
            <a:xfrm>
              <a:off x="2068974" y="12731012"/>
              <a:ext cx="685800" cy="2286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50" dirty="0">
                <a:latin typeface="Century Gothic"/>
                <a:ea typeface="Century Gothic"/>
                <a:cs typeface="Century Gothic"/>
                <a:sym typeface="Century Gothic"/>
              </a:endParaRPr>
            </a:p>
          </p:txBody>
        </p:sp>
      </p:grpSp>
      <p:sp>
        <p:nvSpPr>
          <p:cNvPr id="160" name="TextBox 159"/>
          <p:cNvSpPr txBox="1"/>
          <p:nvPr/>
        </p:nvSpPr>
        <p:spPr>
          <a:xfrm>
            <a:off x="10281440" y="13998769"/>
            <a:ext cx="2611816" cy="369332"/>
          </a:xfrm>
          <a:prstGeom prst="rect">
            <a:avLst/>
          </a:prstGeom>
          <a:noFill/>
        </p:spPr>
        <p:txBody>
          <a:bodyPr wrap="square" rtlCol="0">
            <a:spAutoFit/>
          </a:bodyPr>
          <a:lstStyle/>
          <a:p>
            <a:r>
              <a:rPr lang="en-US" sz="1800" dirty="0" smtClean="0">
                <a:solidFill>
                  <a:schemeClr val="tx1">
                    <a:lumMod val="75000"/>
                    <a:lumOff val="25000"/>
                  </a:schemeClr>
                </a:solidFill>
              </a:rPr>
              <a:t>  2015       2016       2017  </a:t>
            </a:r>
            <a:endParaRPr lang="en-US" sz="1800" dirty="0">
              <a:solidFill>
                <a:schemeClr val="tx1">
                  <a:lumMod val="75000"/>
                  <a:lumOff val="25000"/>
                </a:schemeClr>
              </a:solidFill>
            </a:endParaRPr>
          </a:p>
        </p:txBody>
      </p:sp>
      <p:cxnSp>
        <p:nvCxnSpPr>
          <p:cNvPr id="140" name="Straight Arrow Connector 139"/>
          <p:cNvCxnSpPr/>
          <p:nvPr/>
        </p:nvCxnSpPr>
        <p:spPr>
          <a:xfrm flipV="1">
            <a:off x="14965660" y="18553955"/>
            <a:ext cx="0" cy="13716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8" name="Text Placeholder 16"/>
          <p:cNvSpPr txBox="1">
            <a:spLocks/>
          </p:cNvSpPr>
          <p:nvPr/>
        </p:nvSpPr>
        <p:spPr>
          <a:xfrm>
            <a:off x="13716000" y="11171565"/>
            <a:ext cx="12801600" cy="84472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just">
              <a:spcBef>
                <a:spcPts val="1200"/>
              </a:spcBef>
              <a:buClr>
                <a:srgbClr val="389CC4"/>
              </a:buClr>
              <a:buNone/>
            </a:pPr>
            <a:r>
              <a:rPr lang="en-US" sz="2900" dirty="0" err="1" smtClean="0">
                <a:solidFill>
                  <a:schemeClr val="tx1">
                    <a:lumMod val="75000"/>
                    <a:lumOff val="25000"/>
                  </a:schemeClr>
                </a:solidFill>
              </a:rPr>
              <a:t>Osa</a:t>
            </a:r>
            <a:r>
              <a:rPr lang="en-US" sz="2900" dirty="0" smtClean="0">
                <a:solidFill>
                  <a:schemeClr val="tx1">
                    <a:lumMod val="75000"/>
                    <a:lumOff val="25000"/>
                  </a:schemeClr>
                </a:solidFill>
              </a:rPr>
              <a:t> Conservation</a:t>
            </a:r>
          </a:p>
          <a:p>
            <a:pPr marL="347663" indent="-347663" algn="just">
              <a:buClr>
                <a:srgbClr val="389CC4"/>
              </a:buClr>
            </a:pPr>
            <a:endParaRPr lang="en-US" sz="2900" dirty="0">
              <a:solidFill>
                <a:schemeClr val="tx1">
                  <a:lumMod val="75000"/>
                  <a:lumOff val="25000"/>
                </a:schemeClr>
              </a:solidFill>
            </a:endParaRPr>
          </a:p>
        </p:txBody>
      </p:sp>
    </p:spTree>
    <p:extLst>
      <p:ext uri="{BB962C8B-B14F-4D97-AF65-F5344CB8AC3E}">
        <p14:creationId xmlns:p14="http://schemas.microsoft.com/office/powerpoint/2010/main" val="2440441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1803</TotalTime>
  <Words>685</Words>
  <Application>Microsoft Office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Garamond</vt:lpstr>
      <vt:lpstr>Times New Roman</vt:lpstr>
      <vt:lpstr>Webdings</vt:lpstr>
      <vt:lpstr>Wingdings 3</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Acdan, Juanito J. (ARC-SGE)[SSAI DEVELOP]</cp:lastModifiedBy>
  <cp:revision>195</cp:revision>
  <dcterms:created xsi:type="dcterms:W3CDTF">2017-06-02T16:06:25Z</dcterms:created>
  <dcterms:modified xsi:type="dcterms:W3CDTF">2018-11-20T22:13:28Z</dcterms:modified>
</cp:coreProperties>
</file>