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ler, Gwen J (329D-Affiliate)" initials="MGJ(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3" autoAdjust="0"/>
    <p:restoredTop sz="99909" autoAdjust="0"/>
  </p:normalViewPr>
  <p:slideViewPr>
    <p:cSldViewPr snapToGrid="0">
      <p:cViewPr>
        <p:scale>
          <a:sx n="50" d="100"/>
          <a:sy n="50" d="100"/>
        </p:scale>
        <p:origin x="-1176" y="400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02T10:36:21.671" idx="3">
    <p:pos x="4703" y="11834"/>
    <p:text>Why do these images have scale bar and the one below doesnt.</p:text>
    <p:extLst mod="1">
      <p:ext uri="{C676402C-5697-4E1C-873F-D02D1690AC5C}">
        <p15:threadingInfo xmlns:p15="http://schemas.microsoft.com/office/powerpoint/2012/main" timeZoneBias="420"/>
      </p:ext>
    </p:extLst>
  </p:cm>
  <p:cm authorId="1" dt="2015-07-02T10:38:24.953" idx="4">
    <p:pos x="4531" y="16752"/>
    <p:text>I would make this caption more stand-alone like the one above.</p:text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JPG"/><Relationship Id="rId13" Type="http://schemas.openxmlformats.org/officeDocument/2006/relationships/image" Target="../media/image14.JP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Jet Propulsion Laboratory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New Method for Providing Near-Real-Time Active-Fire Support to Fire Responders Using NASA’s Uninhabited Aerial Vehicle Synthetic Aperture Radar (UAVSAR)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California Disasters II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785244" y="34095268"/>
            <a:ext cx="8320189" cy="93595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From left to right: Christine Rains, Erika Higa, Mark Barker, and Jerry Heo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96012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California Department of Forestry and Fire Protection (</a:t>
            </a:r>
            <a:r>
              <a:rPr lang="en-US" b="1" dirty="0" smtClean="0"/>
              <a:t>CAL FIRE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U.S. </a:t>
            </a:r>
            <a:r>
              <a:rPr lang="en-US" b="1" dirty="0" smtClean="0"/>
              <a:t>Forest Service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Dr. Sang-Ho Yun </a:t>
            </a:r>
            <a:r>
              <a:rPr lang="en-US" dirty="0" smtClean="0"/>
              <a:t>(NASA JPL) – Science Advisor</a:t>
            </a:r>
          </a:p>
          <a:p>
            <a:r>
              <a:rPr lang="en-US" b="1" dirty="0" smtClean="0"/>
              <a:t>Dr. Mark Simons </a:t>
            </a:r>
            <a:r>
              <a:rPr lang="en-US" dirty="0" smtClean="0"/>
              <a:t>and </a:t>
            </a:r>
            <a:r>
              <a:rPr lang="en-US" b="1" dirty="0" smtClean="0"/>
              <a:t>Brent </a:t>
            </a:r>
            <a:r>
              <a:rPr lang="en-US" b="1" dirty="0" err="1" smtClean="0"/>
              <a:t>Minchew</a:t>
            </a:r>
            <a:r>
              <a:rPr lang="en-US" b="1" dirty="0" smtClean="0"/>
              <a:t> </a:t>
            </a:r>
            <a:r>
              <a:rPr lang="en-US" dirty="0" smtClean="0"/>
              <a:t>(Caltech) – Science Advisors</a:t>
            </a:r>
          </a:p>
          <a:p>
            <a:r>
              <a:rPr lang="en-US" b="1" dirty="0" err="1" smtClean="0"/>
              <a:t>Yunling</a:t>
            </a:r>
            <a:r>
              <a:rPr lang="en-US" b="1" dirty="0" smtClean="0"/>
              <a:t> Lou </a:t>
            </a:r>
            <a:r>
              <a:rPr lang="en-US" dirty="0" smtClean="0"/>
              <a:t>(NASA JPL)</a:t>
            </a:r>
            <a:endParaRPr lang="en-US" dirty="0"/>
          </a:p>
          <a:p>
            <a:r>
              <a:rPr lang="en-US" b="1" dirty="0" err="1" smtClean="0"/>
              <a:t>Naiara</a:t>
            </a:r>
            <a:r>
              <a:rPr lang="en-US" b="1" dirty="0" smtClean="0"/>
              <a:t> Pinto </a:t>
            </a:r>
            <a:r>
              <a:rPr lang="en-US" dirty="0" smtClean="0"/>
              <a:t>(NASA JPL)</a:t>
            </a:r>
          </a:p>
          <a:p>
            <a:r>
              <a:rPr lang="en-US" b="1" dirty="0" smtClean="0"/>
              <a:t>Natasha Stavros </a:t>
            </a:r>
            <a:r>
              <a:rPr lang="en-US" dirty="0" smtClean="0"/>
              <a:t>(NASA JPL)</a:t>
            </a:r>
          </a:p>
          <a:p>
            <a:r>
              <a:rPr lang="en-US" b="1" dirty="0" smtClean="0"/>
              <a:t>Sander </a:t>
            </a:r>
            <a:r>
              <a:rPr lang="en-US" b="1" dirty="0" err="1" smtClean="0"/>
              <a:t>Veraverbeke</a:t>
            </a:r>
            <a:r>
              <a:rPr lang="en-US" b="1" dirty="0" smtClean="0"/>
              <a:t> </a:t>
            </a:r>
            <a:r>
              <a:rPr lang="en-US" dirty="0" smtClean="0"/>
              <a:t>(UCI)</a:t>
            </a:r>
          </a:p>
          <a:p>
            <a:r>
              <a:rPr lang="en-US" b="1" dirty="0" smtClean="0"/>
              <a:t>Benjamin Holt </a:t>
            </a:r>
            <a:r>
              <a:rPr lang="en-US" dirty="0" smtClean="0"/>
              <a:t>(NASA JPL) – DEVELOP Mentor</a:t>
            </a:r>
          </a:p>
          <a:p>
            <a:r>
              <a:rPr lang="en-US" b="1" dirty="0" smtClean="0"/>
              <a:t>Gwen Miller</a:t>
            </a:r>
            <a:r>
              <a:rPr lang="en-US" b="1" dirty="0"/>
              <a:t> </a:t>
            </a:r>
            <a:r>
              <a:rPr lang="en-US" dirty="0" smtClean="0"/>
              <a:t>– DEVELOP Center Lead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416222" y="13131801"/>
            <a:ext cx="8631864" cy="5456144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Use bullets.</a:t>
            </a:r>
          </a:p>
          <a:p>
            <a:pPr marL="347663" indent="-347663"/>
            <a:r>
              <a:rPr lang="en-US" dirty="0" smtClean="0"/>
              <a:t>Use complete sentences with periods.</a:t>
            </a:r>
          </a:p>
          <a:p>
            <a:pPr marL="347663" indent="-347663"/>
            <a:r>
              <a:rPr lang="en-US" dirty="0" smtClean="0"/>
              <a:t>Words</a:t>
            </a:r>
          </a:p>
          <a:p>
            <a:pPr marL="347663" indent="-347663"/>
            <a:r>
              <a:rPr lang="en-US" dirty="0" smtClean="0"/>
              <a:t>The bird</a:t>
            </a:r>
          </a:p>
          <a:p>
            <a:pPr marL="347663" indent="-347663"/>
            <a:r>
              <a:rPr lang="en-US" dirty="0" smtClean="0"/>
              <a:t>Is the word</a:t>
            </a:r>
          </a:p>
          <a:p>
            <a:pPr marL="347663" indent="-347663"/>
            <a:r>
              <a:rPr lang="en-US" dirty="0" smtClean="0"/>
              <a:t>Bird bird bird.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9336186" y="6255378"/>
            <a:ext cx="8229600" cy="500209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b="1" dirty="0" smtClean="0"/>
              <a:t>Process</a:t>
            </a:r>
            <a:r>
              <a:rPr lang="en-US" dirty="0" smtClean="0"/>
              <a:t> all fire case studies from 2009-present and provide a comprehensive list of these fires with associated 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and Pearson correlation </a:t>
            </a:r>
            <a:r>
              <a:rPr lang="en-US" dirty="0" smtClean="0"/>
              <a:t>values between our </a:t>
            </a:r>
            <a:r>
              <a:rPr lang="en-US" dirty="0" err="1" smtClean="0"/>
              <a:t>dCBB</a:t>
            </a:r>
            <a:r>
              <a:rPr lang="en-US" dirty="0" smtClean="0"/>
              <a:t> versus the Landsat derived </a:t>
            </a:r>
            <a:r>
              <a:rPr lang="en-US" dirty="0" err="1" smtClean="0"/>
              <a:t>dNBR</a:t>
            </a:r>
            <a:r>
              <a:rPr lang="en-US" dirty="0" smtClean="0"/>
              <a:t> products</a:t>
            </a:r>
          </a:p>
          <a:p>
            <a:pPr marL="347663" indent="-347663"/>
            <a:r>
              <a:rPr lang="en-US" b="1" dirty="0" smtClean="0"/>
              <a:t>Capture</a:t>
            </a:r>
            <a:r>
              <a:rPr lang="en-US" dirty="0" smtClean="0"/>
              <a:t> data of fire in progress for data during a wildfire occurrence</a:t>
            </a:r>
          </a:p>
          <a:p>
            <a:pPr marL="347663" indent="-347663"/>
            <a:r>
              <a:rPr lang="en-US" b="1" dirty="0" smtClean="0"/>
              <a:t>Analyze</a:t>
            </a:r>
            <a:r>
              <a:rPr lang="en-US" dirty="0" smtClean="0"/>
              <a:t> field data and correlate it with the UAVSAR output (</a:t>
            </a:r>
            <a:r>
              <a:rPr lang="en-US" dirty="0" err="1" smtClean="0"/>
              <a:t>dCBB</a:t>
            </a:r>
            <a:r>
              <a:rPr lang="en-US" dirty="0" smtClean="0"/>
              <a:t>)</a:t>
            </a:r>
          </a:p>
          <a:p>
            <a:pPr marL="347663" indent="-347663"/>
            <a:r>
              <a:rPr lang="en-US" b="1" dirty="0" smtClean="0"/>
              <a:t>Provide</a:t>
            </a:r>
            <a:r>
              <a:rPr lang="en-US" dirty="0" smtClean="0"/>
              <a:t> a list of case studies to project partners and other end users as a means of using our data for future research.</a:t>
            </a:r>
          </a:p>
          <a:p>
            <a:pPr marL="347663" indent="-347663"/>
            <a:endParaRPr lang="en-US" dirty="0" smtClean="0"/>
          </a:p>
          <a:p>
            <a:pPr marL="347663" indent="-347663"/>
            <a:endParaRPr lang="en-US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9486867" y="523651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96099" y="11964466"/>
            <a:ext cx="6229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45298" y="5224985"/>
            <a:ext cx="5996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09450" y="17840541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890724" y="1216116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012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Jerry Heo (Project Lead), Christine Rains, Erika Higa, Mark Barker</a:t>
            </a:r>
          </a:p>
          <a:p>
            <a:r>
              <a:rPr lang="en-US" sz="2400" dirty="0" smtClean="0"/>
              <a:t>NASA DEVELOP National Program</a:t>
            </a:r>
            <a:endParaRPr lang="en-US" sz="2400" dirty="0"/>
          </a:p>
        </p:txBody>
      </p:sp>
      <p:pic>
        <p:nvPicPr>
          <p:cNvPr id="3" name="Picture 2" descr="teampho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7" r="7009" b="7185"/>
          <a:stretch/>
        </p:blipFill>
        <p:spPr>
          <a:xfrm>
            <a:off x="861035" y="28506470"/>
            <a:ext cx="8096110" cy="5674897"/>
          </a:xfrm>
          <a:prstGeom prst="rect">
            <a:avLst/>
          </a:prstGeom>
        </p:spPr>
      </p:pic>
      <p:pic>
        <p:nvPicPr>
          <p:cNvPr id="18" name="Picture 17" descr="UAVSAR_studyare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6509" r="2529" b="5908"/>
          <a:stretch/>
        </p:blipFill>
        <p:spPr>
          <a:xfrm>
            <a:off x="955526" y="6198020"/>
            <a:ext cx="5406092" cy="6437078"/>
          </a:xfrm>
          <a:prstGeom prst="rect">
            <a:avLst/>
          </a:prstGeom>
        </p:spPr>
      </p:pic>
      <p:pic>
        <p:nvPicPr>
          <p:cNvPr id="37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89334" y="30263288"/>
            <a:ext cx="2802019" cy="351244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Flowchart: Alternate Process 36"/>
          <p:cNvSpPr/>
          <p:nvPr/>
        </p:nvSpPr>
        <p:spPr>
          <a:xfrm>
            <a:off x="329793" y="13638044"/>
            <a:ext cx="3214531" cy="94429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UAVSAR</a:t>
            </a:r>
            <a:endParaRPr lang="en-US" sz="4000" dirty="0"/>
          </a:p>
        </p:txBody>
      </p:sp>
      <p:sp>
        <p:nvSpPr>
          <p:cNvPr id="40" name="Flowchart: Alternate Process 36"/>
          <p:cNvSpPr/>
          <p:nvPr/>
        </p:nvSpPr>
        <p:spPr>
          <a:xfrm>
            <a:off x="10098221" y="12954000"/>
            <a:ext cx="3897179" cy="52910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R</a:t>
            </a:r>
            <a:r>
              <a:rPr lang="en-US" sz="3200" dirty="0" smtClean="0"/>
              <a:t>adar Difference Map</a:t>
            </a:r>
            <a:endParaRPr lang="en-US" sz="3200" dirty="0"/>
          </a:p>
        </p:txBody>
      </p:sp>
      <p:sp>
        <p:nvSpPr>
          <p:cNvPr id="41" name="Flowchart: Alternate Process 36"/>
          <p:cNvSpPr/>
          <p:nvPr/>
        </p:nvSpPr>
        <p:spPr>
          <a:xfrm>
            <a:off x="6604000" y="12979400"/>
            <a:ext cx="2430483" cy="44669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AFTER (dB)</a:t>
            </a:r>
          </a:p>
        </p:txBody>
      </p:sp>
      <p:sp>
        <p:nvSpPr>
          <p:cNvPr id="42" name="Flowchart: Alternate Process 36"/>
          <p:cNvSpPr/>
          <p:nvPr/>
        </p:nvSpPr>
        <p:spPr>
          <a:xfrm>
            <a:off x="3479800" y="12979400"/>
            <a:ext cx="2706650" cy="42129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BEFORE (dB)</a:t>
            </a:r>
            <a:endParaRPr lang="en-US" sz="28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b="551"/>
          <a:stretch/>
        </p:blipFill>
        <p:spPr>
          <a:xfrm>
            <a:off x="11196808" y="13553439"/>
            <a:ext cx="1898245" cy="155956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4" name="Picture 2" descr="https://encrypted-tbn3.gstatic.com/images?q=tbn:ANd9GcTu_faSWRa6q1upboLOOB-9wCxGOYQgaPANVNNzREuT47N0LQ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08" y="13506077"/>
            <a:ext cx="1901726" cy="146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s://encrypted-tbn3.gstatic.com/images?q=tbn:ANd9GcTu_faSWRa6q1upboLOOB-9wCxGOYQgaPANVNNzREuT47N0LQ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20" y="13558246"/>
            <a:ext cx="1901726" cy="146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Isosceles Triangle 45"/>
          <p:cNvSpPr/>
          <p:nvPr/>
        </p:nvSpPr>
        <p:spPr>
          <a:xfrm rot="5400000">
            <a:off x="9049758" y="13806325"/>
            <a:ext cx="979313" cy="55967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dk1"/>
              </a:solidFill>
            </a:endParaRPr>
          </a:p>
        </p:txBody>
      </p:sp>
      <p:sp>
        <p:nvSpPr>
          <p:cNvPr id="48" name="Flowchart: Alternate Process 38"/>
          <p:cNvSpPr/>
          <p:nvPr/>
        </p:nvSpPr>
        <p:spPr>
          <a:xfrm>
            <a:off x="413173" y="15944780"/>
            <a:ext cx="3142773" cy="94429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Landsat 5 </a:t>
            </a:r>
            <a:r>
              <a:rPr lang="en-US" sz="4000" dirty="0"/>
              <a:t>&amp;</a:t>
            </a:r>
            <a:r>
              <a:rPr lang="en-US" sz="4000" dirty="0" smtClean="0"/>
              <a:t> 8</a:t>
            </a:r>
            <a:endParaRPr lang="en-US" sz="4000" dirty="0"/>
          </a:p>
        </p:txBody>
      </p:sp>
      <p:sp>
        <p:nvSpPr>
          <p:cNvPr id="50" name="Flowchart: Alternate Process 36"/>
          <p:cNvSpPr/>
          <p:nvPr/>
        </p:nvSpPr>
        <p:spPr>
          <a:xfrm>
            <a:off x="10118778" y="15367000"/>
            <a:ext cx="3895302" cy="46833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dNBR</a:t>
            </a:r>
            <a:r>
              <a:rPr lang="en-US" sz="3200" dirty="0" smtClean="0"/>
              <a:t> Map</a:t>
            </a:r>
            <a:endParaRPr lang="en-US" sz="32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r="3699" b="-64"/>
          <a:stretch/>
        </p:blipFill>
        <p:spPr>
          <a:xfrm>
            <a:off x="11214213" y="15978217"/>
            <a:ext cx="1907438" cy="156839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3" name="Picture 4" descr="http://dby46mpjv9zj4.cloudfront.net/9ff4c6af-1fa5-4fcf-bb26-2610b8130a97/thumbnail/thumbnai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617" y="15870752"/>
            <a:ext cx="1885762" cy="18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://dby46mpjv9zj4.cloudfront.net/9ff4c6af-1fa5-4fcf-bb26-2610b8130a97/thumbnail/thumbnai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576" y="15912760"/>
            <a:ext cx="1867024" cy="186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8856639" y="5232462"/>
            <a:ext cx="6779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62" name="Text Placeholder 5"/>
          <p:cNvSpPr txBox="1">
            <a:spLocks/>
          </p:cNvSpPr>
          <p:nvPr/>
        </p:nvSpPr>
        <p:spPr>
          <a:xfrm>
            <a:off x="22193939" y="6573706"/>
            <a:ext cx="2981739" cy="644732"/>
          </a:xfrm>
          <a:prstGeom prst="rect">
            <a:avLst/>
          </a:prstGeom>
        </p:spPr>
        <p:txBody>
          <a:bodyPr/>
          <a:lstStyle>
            <a:lvl1pPr marL="685800" indent="-685800" algn="l" defTabSz="2743200" rtl="0" eaLnBrk="1" latinLnBrk="0" hangingPunct="1">
              <a:lnSpc>
                <a:spcPct val="900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Landsat 5 TM	</a:t>
            </a:r>
            <a:endParaRPr lang="en-US" sz="28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694" y="8071581"/>
            <a:ext cx="1755729" cy="1494675"/>
          </a:xfrm>
          <a:prstGeom prst="rect">
            <a:avLst/>
          </a:prstGeom>
        </p:spPr>
      </p:pic>
      <p:sp>
        <p:nvSpPr>
          <p:cNvPr id="64" name="Text Placeholder 5"/>
          <p:cNvSpPr txBox="1">
            <a:spLocks/>
          </p:cNvSpPr>
          <p:nvPr/>
        </p:nvSpPr>
        <p:spPr>
          <a:xfrm>
            <a:off x="22103127" y="10708891"/>
            <a:ext cx="2516188" cy="1204037"/>
          </a:xfrm>
          <a:prstGeom prst="rect">
            <a:avLst/>
          </a:prstGeom>
        </p:spPr>
        <p:txBody>
          <a:bodyPr/>
          <a:lstStyle>
            <a:lvl1pPr marL="685800" indent="-685800" algn="l" defTabSz="2743200" rtl="0" eaLnBrk="1" latinLnBrk="0" hangingPunct="1">
              <a:lnSpc>
                <a:spcPct val="900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dirty="0" smtClean="0"/>
              <a:t>UAVSAR on Gulfstream III	</a:t>
            </a:r>
            <a:endParaRPr lang="en-US" sz="2800" dirty="0"/>
          </a:p>
        </p:txBody>
      </p:sp>
      <p:pic>
        <p:nvPicPr>
          <p:cNvPr id="65" name="Picture 64" descr="21_UAVSAR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011" y="9626311"/>
            <a:ext cx="3715324" cy="1331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492" y="5892513"/>
            <a:ext cx="1922057" cy="1856937"/>
          </a:xfrm>
          <a:prstGeom prst="rect">
            <a:avLst/>
          </a:prstGeom>
        </p:spPr>
      </p:pic>
      <p:sp>
        <p:nvSpPr>
          <p:cNvPr id="66" name="Text Placeholder 5"/>
          <p:cNvSpPr txBox="1">
            <a:spLocks/>
          </p:cNvSpPr>
          <p:nvPr/>
        </p:nvSpPr>
        <p:spPr>
          <a:xfrm>
            <a:off x="22097431" y="8225801"/>
            <a:ext cx="2981739" cy="644732"/>
          </a:xfrm>
          <a:prstGeom prst="rect">
            <a:avLst/>
          </a:prstGeom>
        </p:spPr>
        <p:txBody>
          <a:bodyPr/>
          <a:lstStyle>
            <a:lvl1pPr marL="685800" indent="-685800" algn="l" defTabSz="2743200" rtl="0" eaLnBrk="1" latinLnBrk="0" hangingPunct="1">
              <a:lnSpc>
                <a:spcPct val="900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/>
              <a:t>Landsat 8 OLI</a:t>
            </a:r>
            <a:endParaRPr lang="en-US" sz="2800" dirty="0"/>
          </a:p>
        </p:txBody>
      </p:sp>
      <p:pic>
        <p:nvPicPr>
          <p:cNvPr id="17" name="Picture 16" descr="Mint_fire_dCBB_North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4" y="18760984"/>
            <a:ext cx="3178570" cy="2820358"/>
          </a:xfrm>
          <a:prstGeom prst="rect">
            <a:avLst/>
          </a:prstGeom>
        </p:spPr>
      </p:pic>
      <p:pic>
        <p:nvPicPr>
          <p:cNvPr id="19" name="Picture 18" descr="Mint_fire_dCBB_South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13" y="18760983"/>
            <a:ext cx="3173768" cy="2812084"/>
          </a:xfrm>
          <a:prstGeom prst="rect">
            <a:avLst/>
          </a:prstGeom>
        </p:spPr>
      </p:pic>
      <p:pic>
        <p:nvPicPr>
          <p:cNvPr id="20" name="Picture 19" descr="Eagle_08513_dCBB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154" y="23519253"/>
            <a:ext cx="3184441" cy="3082376"/>
          </a:xfrm>
          <a:prstGeom prst="rect">
            <a:avLst/>
          </a:prstGeom>
        </p:spPr>
      </p:pic>
      <p:pic>
        <p:nvPicPr>
          <p:cNvPr id="21" name="Picture 20" descr="Eagle_26514_dCBB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04" y="23493851"/>
            <a:ext cx="3093548" cy="30834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1698" y="21605086"/>
            <a:ext cx="703936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UAVSAR derived </a:t>
            </a:r>
            <a:r>
              <a:rPr lang="en-US" sz="2700" dirty="0" err="1" smtClean="0"/>
              <a:t>dCBB</a:t>
            </a:r>
            <a:r>
              <a:rPr lang="en-US" sz="2700" dirty="0" smtClean="0"/>
              <a:t> product of the Mint fire with different look directions of the sensor. The image on the left is North looking while the image on the right is South looking.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80610" y="26543594"/>
            <a:ext cx="63176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/>
              <a:t>dCBB</a:t>
            </a:r>
            <a:r>
              <a:rPr lang="en-US" sz="2700" dirty="0" smtClean="0"/>
              <a:t> of the Eagle Fire with the image on the left as North looking while the image on the right is South looking.</a:t>
            </a:r>
            <a:endParaRPr lang="en-US" sz="27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0730386" y="19285915"/>
            <a:ext cx="9589614" cy="2884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Correlation graph(s) will be here…</a:t>
            </a:r>
          </a:p>
          <a:p>
            <a:endParaRPr lang="en-US" i="1" dirty="0"/>
          </a:p>
          <a:p>
            <a:r>
              <a:rPr lang="en-US" i="1" dirty="0" smtClean="0"/>
              <a:t>And other imagery of case studies</a:t>
            </a:r>
          </a:p>
        </p:txBody>
      </p:sp>
      <p:sp>
        <p:nvSpPr>
          <p:cNvPr id="68" name="Isosceles Triangle 67"/>
          <p:cNvSpPr/>
          <p:nvPr/>
        </p:nvSpPr>
        <p:spPr>
          <a:xfrm rot="5400000">
            <a:off x="9051477" y="16116935"/>
            <a:ext cx="979313" cy="55967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dk1"/>
              </a:solidFill>
            </a:endParaRPr>
          </a:p>
        </p:txBody>
      </p:sp>
      <p:sp>
        <p:nvSpPr>
          <p:cNvPr id="70" name="Isosceles Triangle 69"/>
          <p:cNvSpPr/>
          <p:nvPr/>
        </p:nvSpPr>
        <p:spPr>
          <a:xfrm rot="5400000">
            <a:off x="12807069" y="15298349"/>
            <a:ext cx="3370691" cy="55967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dk1"/>
              </a:solidFill>
            </a:endParaRPr>
          </a:p>
        </p:txBody>
      </p:sp>
      <p:sp>
        <p:nvSpPr>
          <p:cNvPr id="55" name="Flowchart: Alternate Process 36"/>
          <p:cNvSpPr/>
          <p:nvPr/>
        </p:nvSpPr>
        <p:spPr>
          <a:xfrm>
            <a:off x="6604000" y="15367000"/>
            <a:ext cx="2430483" cy="44669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AFTER (NBR)</a:t>
            </a:r>
          </a:p>
        </p:txBody>
      </p:sp>
      <p:sp>
        <p:nvSpPr>
          <p:cNvPr id="56" name="Flowchart: Alternate Process 36"/>
          <p:cNvSpPr/>
          <p:nvPr/>
        </p:nvSpPr>
        <p:spPr>
          <a:xfrm>
            <a:off x="3479800" y="15367000"/>
            <a:ext cx="2706650" cy="42129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BEFORE (NBR)</a:t>
            </a:r>
            <a:endParaRPr lang="en-US" sz="2800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420" y="14127749"/>
            <a:ext cx="3080205" cy="308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2174</TotalTime>
  <Words>372</Words>
  <Application>Microsoft Macintosh PowerPoint</Application>
  <PresentationFormat>Custom</PresentationFormat>
  <Paragraphs>51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JPL</cp:lastModifiedBy>
  <cp:revision>134</cp:revision>
  <dcterms:created xsi:type="dcterms:W3CDTF">2015-06-02T14:58:58Z</dcterms:created>
  <dcterms:modified xsi:type="dcterms:W3CDTF">2015-07-02T21:50:47Z</dcterms:modified>
</cp:coreProperties>
</file>