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94" r:id="rId3"/>
    <p:sldId id="300" r:id="rId4"/>
    <p:sldId id="328" r:id="rId5"/>
    <p:sldId id="327" r:id="rId6"/>
    <p:sldId id="295" r:id="rId7"/>
    <p:sldId id="306" r:id="rId8"/>
    <p:sldId id="324" r:id="rId9"/>
    <p:sldId id="333" r:id="rId10"/>
    <p:sldId id="325" r:id="rId11"/>
    <p:sldId id="332" r:id="rId12"/>
    <p:sldId id="335" r:id="rId13"/>
    <p:sldId id="304" r:id="rId14"/>
    <p:sldId id="331" r:id="rId15"/>
    <p:sldId id="29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1" autoAdjust="0"/>
    <p:restoredTop sz="57307" autoAdjust="0"/>
  </p:normalViewPr>
  <p:slideViewPr>
    <p:cSldViewPr snapToGrid="0">
      <p:cViewPr varScale="1">
        <p:scale>
          <a:sx n="64" d="100"/>
          <a:sy n="64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h.noaa.gov/bro/?n=2011event_smacfirephotogaller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ama/?n=fire_weath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rc.usgs.gov/OLDsitedata/fire/lv/fireandinvasives/photo_gal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Hello,</a:t>
            </a:r>
          </a:p>
          <a:p>
            <a:r>
              <a:rPr lang="en-US" dirty="0"/>
              <a:t>My name is Ben </a:t>
            </a:r>
            <a:r>
              <a:rPr lang="en-US" dirty="0" smtClean="0"/>
              <a:t>Beasley</a:t>
            </a:r>
          </a:p>
          <a:p>
            <a:endParaRPr lang="en-US" dirty="0"/>
          </a:p>
          <a:p>
            <a:r>
              <a:rPr lang="en-US" dirty="0"/>
              <a:t>This project is entitled </a:t>
            </a:r>
            <a:r>
              <a:rPr lang="en-US" b="1" dirty="0"/>
              <a:t>Texas Disasters: </a:t>
            </a:r>
            <a:endParaRPr lang="en-US" b="1" dirty="0" smtClean="0"/>
          </a:p>
          <a:p>
            <a:r>
              <a:rPr lang="en-US" dirty="0" smtClean="0"/>
              <a:t>Utilizing </a:t>
            </a:r>
            <a:r>
              <a:rPr lang="en-US" dirty="0"/>
              <a:t>NASA Earth Observations to Assist the Texas Forest Service in Mapping and Analyzing Fuel Loads and Phenology in the Texas </a:t>
            </a:r>
            <a:r>
              <a:rPr lang="en-US" dirty="0" smtClean="0"/>
              <a:t>Grasslands.</a:t>
            </a:r>
          </a:p>
          <a:p>
            <a:endParaRPr lang="en-US" dirty="0" smtClean="0"/>
          </a:p>
          <a:p>
            <a:r>
              <a:rPr lang="en-US" dirty="0" smtClean="0"/>
              <a:t>Team Members: </a:t>
            </a:r>
            <a:r>
              <a:rPr lang="en-US" b="1" dirty="0" smtClean="0"/>
              <a:t>Alex Holland </a:t>
            </a:r>
          </a:p>
          <a:p>
            <a:r>
              <a:rPr lang="en-US" b="1" dirty="0" smtClean="0"/>
              <a:t>	</a:t>
            </a:r>
            <a:r>
              <a:rPr lang="en-US" b="1" baseline="0" dirty="0" smtClean="0"/>
              <a:t>   </a:t>
            </a:r>
            <a:r>
              <a:rPr lang="en-US" b="1" dirty="0" smtClean="0"/>
              <a:t>Kristen </a:t>
            </a:r>
            <a:r>
              <a:rPr lang="en-US" b="1" dirty="0" err="1" smtClean="0"/>
              <a:t>Kelehan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Next……………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4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This effect is evident in these statewide maps produced for 2010 and 2011.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They depict the percent change in mean annual cumulative NDVI of grassland fuels.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The deeper blues represent greater than average and deeper reds represent less than average NDVI response. </a:t>
            </a:r>
          </a:p>
          <a:p>
            <a:pPr lvl="0"/>
            <a:endParaRPr lang="en-US" i="1" dirty="0"/>
          </a:p>
          <a:p>
            <a:pPr lvl="0"/>
            <a:r>
              <a:rPr lang="en-US" i="1" dirty="0"/>
              <a:t>So as expected,</a:t>
            </a:r>
            <a:r>
              <a:rPr lang="en-US" dirty="0"/>
              <a:t> there was an increase in vegetation productivity in the wetter 2010 and a decrease in the much dryer 2011.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</a:t>
            </a:r>
            <a:r>
              <a:rPr lang="en-US" b="1" dirty="0"/>
              <a:t> </a:t>
            </a:r>
            <a:r>
              <a:rPr lang="en-US" dirty="0"/>
              <a:t>increased the amount of </a:t>
            </a:r>
            <a:r>
              <a:rPr lang="en-US" b="1" dirty="0"/>
              <a:t>grass available as fuel</a:t>
            </a:r>
            <a:r>
              <a:rPr lang="en-US" dirty="0"/>
              <a:t> and which then dried out in 2011 contributing to more intense wildfires.</a:t>
            </a:r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r>
              <a:rPr lang="en-US" b="1" dirty="0" smtClean="0"/>
              <a:t>Next………………………………..</a:t>
            </a:r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pPr lvl="0"/>
            <a:r>
              <a:rPr lang="en-US" dirty="0"/>
              <a:t>These maps show the sensitivity of these products.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2012 map on the left indicates the vegetation productivity was greater than average with the exception within the </a:t>
            </a:r>
            <a:r>
              <a:rPr lang="en-US" b="1" dirty="0"/>
              <a:t>footprint of the Possum Kingdom Complex wildfires of 2011.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This statewide </a:t>
            </a:r>
            <a:r>
              <a:rPr lang="en-US" b="1" dirty="0"/>
              <a:t>2014</a:t>
            </a:r>
            <a:r>
              <a:rPr lang="en-US" dirty="0"/>
              <a:t> map shows how the results can </a:t>
            </a:r>
            <a:r>
              <a:rPr lang="en-US" b="1" dirty="0"/>
              <a:t>vary throughout the State </a:t>
            </a:r>
            <a:r>
              <a:rPr lang="en-US" dirty="0"/>
              <a:t>with some areas showing an increase in grassland productivity and others showing a decrease.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type of product works well to understand how </a:t>
            </a:r>
            <a:r>
              <a:rPr lang="en-US" b="1" dirty="0"/>
              <a:t>much areas have grown relative to the average growth </a:t>
            </a:r>
            <a:r>
              <a:rPr lang="en-US" b="1" dirty="0" smtClean="0"/>
              <a:t>rates </a:t>
            </a:r>
            <a:r>
              <a:rPr lang="en-US" b="1" smtClean="0"/>
              <a:t>in that</a:t>
            </a:r>
            <a:r>
              <a:rPr lang="en-US" b="1" baseline="0" smtClean="0"/>
              <a:t> area</a:t>
            </a:r>
            <a:r>
              <a:rPr lang="en-US" smtClean="0"/>
              <a:t>.</a:t>
            </a:r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Next…………………………….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Another way that these </a:t>
            </a:r>
            <a:r>
              <a:rPr lang="en-US" b="1" dirty="0"/>
              <a:t>MODIS derived </a:t>
            </a:r>
            <a:r>
              <a:rPr lang="en-US" b="1" dirty="0" smtClean="0"/>
              <a:t>cumulative </a:t>
            </a:r>
            <a:r>
              <a:rPr lang="en-US" b="1" dirty="0"/>
              <a:t>NDVI products </a:t>
            </a:r>
            <a:r>
              <a:rPr lang="en-US" dirty="0"/>
              <a:t>were used was to calculate </a:t>
            </a:r>
            <a:r>
              <a:rPr lang="en-US" b="1" dirty="0"/>
              <a:t>zonal means </a:t>
            </a:r>
            <a:r>
              <a:rPr lang="en-US" dirty="0"/>
              <a:t>or an average NDVI value for each type of fuel.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Surface Fuel map on the </a:t>
            </a:r>
            <a:r>
              <a:rPr lang="en-US" b="1" dirty="0"/>
              <a:t>top- left </a:t>
            </a:r>
            <a:r>
              <a:rPr lang="en-US" dirty="0"/>
              <a:t>represents the type of map currently used by the forest service.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Here showing only </a:t>
            </a:r>
            <a:r>
              <a:rPr lang="en-US" b="1" dirty="0"/>
              <a:t>Grass Fuel Type 2 or Gr2.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b="1" dirty="0"/>
              <a:t>2010-2014 maps</a:t>
            </a:r>
            <a:r>
              <a:rPr lang="en-US" dirty="0"/>
              <a:t>, were created by comparing the </a:t>
            </a:r>
            <a:r>
              <a:rPr lang="en-US" b="1" dirty="0"/>
              <a:t>annual cumulative NDVI</a:t>
            </a:r>
            <a:r>
              <a:rPr lang="en-US" dirty="0"/>
              <a:t> for each year to </a:t>
            </a:r>
            <a:r>
              <a:rPr lang="en-US" b="1" dirty="0"/>
              <a:t>the zonal mean for the gr2 fuel type.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</a:t>
            </a:r>
            <a:r>
              <a:rPr lang="en-US" dirty="0" smtClean="0"/>
              <a:t>method showed </a:t>
            </a:r>
            <a:r>
              <a:rPr lang="en-US" b="1" dirty="0" smtClean="0"/>
              <a:t>temporal</a:t>
            </a:r>
            <a:r>
              <a:rPr lang="en-US" dirty="0" smtClean="0"/>
              <a:t> </a:t>
            </a:r>
            <a:r>
              <a:rPr lang="en-US" b="1" dirty="0"/>
              <a:t>variations</a:t>
            </a:r>
            <a:r>
              <a:rPr lang="en-US" dirty="0"/>
              <a:t> within </a:t>
            </a:r>
            <a:r>
              <a:rPr lang="en-US" dirty="0" smtClean="0"/>
              <a:t>this</a:t>
            </a:r>
            <a:r>
              <a:rPr lang="en-US" baseline="0" dirty="0" smtClean="0"/>
              <a:t> fuel type as related to the average NDVI for this particular fuel type.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b="1" dirty="0"/>
              <a:t>blue tones</a:t>
            </a:r>
            <a:r>
              <a:rPr lang="en-US" dirty="0"/>
              <a:t> </a:t>
            </a:r>
            <a:r>
              <a:rPr lang="en-US" dirty="0" smtClean="0"/>
              <a:t>represent</a:t>
            </a:r>
            <a:r>
              <a:rPr lang="en-US" baseline="0" dirty="0" smtClean="0"/>
              <a:t> </a:t>
            </a:r>
            <a:r>
              <a:rPr lang="en-US" dirty="0" smtClean="0"/>
              <a:t>above </a:t>
            </a:r>
            <a:r>
              <a:rPr lang="en-US" dirty="0"/>
              <a:t>average NDVI and the </a:t>
            </a:r>
            <a:r>
              <a:rPr lang="en-US" b="1" dirty="0"/>
              <a:t>red tones </a:t>
            </a:r>
            <a:r>
              <a:rPr lang="en-US" dirty="0"/>
              <a:t>represent below average.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method </a:t>
            </a:r>
            <a:r>
              <a:rPr lang="en-US" dirty="0" smtClean="0"/>
              <a:t>illustrates </a:t>
            </a:r>
            <a:r>
              <a:rPr lang="en-US" dirty="0"/>
              <a:t>another way </a:t>
            </a:r>
            <a:r>
              <a:rPr lang="en-US" dirty="0" smtClean="0"/>
              <a:t>to </a:t>
            </a:r>
            <a:r>
              <a:rPr lang="en-US" b="1" dirty="0" smtClean="0"/>
              <a:t>analyze relative </a:t>
            </a:r>
            <a:r>
              <a:rPr lang="en-US" b="1" dirty="0"/>
              <a:t>fuel loads </a:t>
            </a:r>
            <a:r>
              <a:rPr lang="en-US" dirty="0" smtClean="0"/>
              <a:t>based </a:t>
            </a:r>
            <a:r>
              <a:rPr lang="en-US" dirty="0"/>
              <a:t>on</a:t>
            </a:r>
            <a:r>
              <a:rPr lang="en-US" b="1" dirty="0"/>
              <a:t> vegetation characteristics. </a:t>
            </a:r>
          </a:p>
          <a:p>
            <a:endParaRPr lang="en-US" b="1" dirty="0" smtClean="0"/>
          </a:p>
          <a:p>
            <a:r>
              <a:rPr lang="en-US" b="1" dirty="0" smtClean="0"/>
              <a:t>Next……………………….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Geospatial information on grassland </a:t>
            </a:r>
            <a:r>
              <a:rPr lang="en-US" b="1" dirty="0" smtClean="0"/>
              <a:t>fuel loads </a:t>
            </a:r>
            <a:r>
              <a:rPr lang="en-US" dirty="0" smtClean="0"/>
              <a:t>are important for assessing wildfire risk</a:t>
            </a:r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r>
              <a:rPr lang="en-US" dirty="0" smtClean="0"/>
              <a:t>Annual cumulative </a:t>
            </a:r>
            <a:r>
              <a:rPr lang="en-US" b="1" dirty="0" smtClean="0"/>
              <a:t>MODIS NDVI </a:t>
            </a:r>
            <a:r>
              <a:rPr lang="en-US" dirty="0" smtClean="0"/>
              <a:t>offers a means to monitor relative fuel loads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Such </a:t>
            </a:r>
            <a:r>
              <a:rPr lang="en-US" b="1" dirty="0" smtClean="0"/>
              <a:t>MODIS NDVI products </a:t>
            </a:r>
            <a:r>
              <a:rPr lang="en-US" dirty="0" smtClean="0"/>
              <a:t>can serve as inputs to </a:t>
            </a:r>
            <a:r>
              <a:rPr lang="en-US" b="1" dirty="0" smtClean="0"/>
              <a:t>fuel load models to </a:t>
            </a:r>
            <a:r>
              <a:rPr lang="en-US" b="1" dirty="0" smtClean="0"/>
              <a:t>assist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the Texas Forest Service in wildfire risk assessment.</a:t>
            </a: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r>
              <a:rPr lang="en-US" b="1" dirty="0" smtClean="0"/>
              <a:t>Future</a:t>
            </a:r>
            <a:r>
              <a:rPr lang="en-US" b="1" baseline="0" dirty="0" smtClean="0"/>
              <a:t> work: </a:t>
            </a:r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r>
              <a:rPr lang="en-US" b="1" baseline="0" dirty="0" smtClean="0"/>
              <a:t>This project is planned to be continued in the next term and the methodology explored during this term can be expanded upon by:</a:t>
            </a:r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r>
              <a:rPr lang="en-US" b="1" baseline="0" dirty="0" smtClean="0"/>
              <a:t>Computing seasonal averages to compliment the annual average computed for this project</a:t>
            </a:r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r>
              <a:rPr lang="en-US" b="1" baseline="0" dirty="0" smtClean="0"/>
              <a:t>Explore other data fusion techniques </a:t>
            </a:r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r>
              <a:rPr lang="en-US" b="1" baseline="0" dirty="0" smtClean="0"/>
              <a:t>Do phenology studies on grasslands to pinpoint green up and brown down timeframes.</a:t>
            </a:r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Relative</a:t>
            </a:r>
            <a:r>
              <a:rPr lang="en-US" i="1" baseline="0" dirty="0" smtClean="0"/>
              <a:t> fuel loads based on MODIS NDVI is a good tool to assess fluctuations in grassland fuels.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Provides wildfire risk managers a new method for adjusting fuel model according to the actual changes grassland growth rates.</a:t>
            </a:r>
          </a:p>
          <a:p>
            <a:endParaRPr lang="en-US" i="1" baseline="0" dirty="0" smtClean="0"/>
          </a:p>
          <a:p>
            <a:pPr defTabSz="931774">
              <a:defRPr/>
            </a:pPr>
            <a:r>
              <a:rPr lang="en-US" i="1" dirty="0" smtClean="0"/>
              <a:t>Using MODIS data to detect seasonal changes in the Texas Grasslands is a crucial step in moving towards real-time assessment in fuel loads. </a:t>
            </a:r>
          </a:p>
          <a:p>
            <a:pPr defTabSz="931774">
              <a:defRPr/>
            </a:pPr>
            <a:r>
              <a:rPr lang="en-US" i="1" dirty="0" smtClean="0"/>
              <a:t>The Texas Forest Service can use this data in the future to better assess the wildfire risk based on recent observations</a:t>
            </a:r>
            <a:r>
              <a:rPr lang="en-US" i="1" baseline="0" dirty="0" smtClean="0"/>
              <a:t> </a:t>
            </a:r>
            <a:r>
              <a:rPr lang="en-US" i="1" dirty="0" smtClean="0"/>
              <a:t>rather than using a static fuel model.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2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We would like to thank our science advisors as well as our project partners at the Texas Forest Service as well as the USDA Forest Service.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Symbol"/>
              <a:buChar char=""/>
            </a:pPr>
            <a:r>
              <a:rPr lang="en-US" b="1" dirty="0">
                <a:ea typeface="ＭＳ 明朝"/>
                <a:cs typeface="Times New Roman"/>
              </a:rPr>
              <a:t>Wildfire risk in Texas has increased </a:t>
            </a:r>
            <a:r>
              <a:rPr lang="en-US" dirty="0">
                <a:ea typeface="ＭＳ 明朝"/>
                <a:cs typeface="Times New Roman"/>
              </a:rPr>
              <a:t>due to climate change and recent urbanization</a:t>
            </a:r>
            <a:endParaRPr lang="en-US" dirty="0">
              <a:latin typeface="Cambria"/>
              <a:ea typeface="ＭＳ 明朝"/>
              <a:cs typeface="Times New Roman"/>
            </a:endParaRPr>
          </a:p>
          <a:p>
            <a:pPr marL="349415" indent="-349415">
              <a:buFont typeface="Symbol"/>
              <a:buChar char=""/>
            </a:pPr>
            <a:r>
              <a:rPr lang="en-US" dirty="0">
                <a:ea typeface="ＭＳ 明朝"/>
                <a:cs typeface="Times New Roman"/>
              </a:rPr>
              <a:t>Texas </a:t>
            </a:r>
            <a:r>
              <a:rPr lang="en-US" b="1" dirty="0">
                <a:ea typeface="ＭＳ 明朝"/>
                <a:cs typeface="Times New Roman"/>
              </a:rPr>
              <a:t>grasslands</a:t>
            </a:r>
            <a:r>
              <a:rPr lang="en-US" dirty="0">
                <a:ea typeface="ＭＳ 明朝"/>
                <a:cs typeface="Times New Roman"/>
              </a:rPr>
              <a:t> are highly susceptible to wildfires especially during drought years</a:t>
            </a:r>
            <a:endParaRPr lang="en-US" dirty="0">
              <a:latin typeface="Cambria"/>
              <a:ea typeface="ＭＳ 明朝"/>
              <a:cs typeface="Times New Roman"/>
            </a:endParaRPr>
          </a:p>
          <a:p>
            <a:pPr marL="349415" indent="-349415">
              <a:buFont typeface="Symbol"/>
              <a:buChar char=""/>
            </a:pPr>
            <a:r>
              <a:rPr lang="en-US" dirty="0">
                <a:ea typeface="ＭＳ 明朝"/>
                <a:cs typeface="Times New Roman"/>
              </a:rPr>
              <a:t>In </a:t>
            </a:r>
            <a:r>
              <a:rPr lang="en-US" b="1" dirty="0">
                <a:ea typeface="ＭＳ 明朝"/>
                <a:cs typeface="Times New Roman"/>
              </a:rPr>
              <a:t>2011</a:t>
            </a:r>
            <a:r>
              <a:rPr lang="en-US" dirty="0">
                <a:ea typeface="ＭＳ 明朝"/>
                <a:cs typeface="Times New Roman"/>
              </a:rPr>
              <a:t>, the state of Texas declared a </a:t>
            </a:r>
            <a:r>
              <a:rPr lang="en-US" b="1" dirty="0">
                <a:ea typeface="ＭＳ 明朝"/>
                <a:cs typeface="Times New Roman"/>
              </a:rPr>
              <a:t>state of emergency </a:t>
            </a:r>
            <a:r>
              <a:rPr lang="en-US" dirty="0">
                <a:ea typeface="ＭＳ 明朝"/>
                <a:cs typeface="Times New Roman"/>
              </a:rPr>
              <a:t>due to the increase in wildfires that burned nearly </a:t>
            </a:r>
            <a:r>
              <a:rPr lang="en-US" b="1" dirty="0">
                <a:ea typeface="ＭＳ 明朝"/>
                <a:cs typeface="Times New Roman"/>
              </a:rPr>
              <a:t>4,000,000 acres </a:t>
            </a:r>
            <a:r>
              <a:rPr lang="en-US" dirty="0">
                <a:ea typeface="ＭＳ 明朝"/>
                <a:cs typeface="Times New Roman"/>
              </a:rPr>
              <a:t>of Texas and destroyed nearly </a:t>
            </a:r>
            <a:r>
              <a:rPr lang="en-US" b="1" dirty="0">
                <a:ea typeface="ＭＳ 明朝"/>
                <a:cs typeface="Times New Roman"/>
              </a:rPr>
              <a:t>3,000 homes.</a:t>
            </a:r>
            <a:endParaRPr lang="en-US" dirty="0">
              <a:latin typeface="Cambria"/>
              <a:ea typeface="ＭＳ 明朝"/>
              <a:cs typeface="Times New Roman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0" dirty="0" smtClean="0"/>
          </a:p>
          <a:p>
            <a:r>
              <a:rPr lang="en-US" i="0" dirty="0" smtClean="0"/>
              <a:t>Image source:</a:t>
            </a:r>
          </a:p>
          <a:p>
            <a:r>
              <a:rPr lang="en-US" u="sng" dirty="0">
                <a:hlinkClick r:id="rId3"/>
              </a:rPr>
              <a:t>http://www.crh.noaa.gov/bro/?n=2011event_smacfirephotogallery</a:t>
            </a:r>
            <a:endParaRPr lang="en-US" i="1" dirty="0" smtClean="0"/>
          </a:p>
          <a:p>
            <a:r>
              <a:rPr lang="en-US" i="1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2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covers the entire State of </a:t>
            </a:r>
            <a:r>
              <a:rPr lang="en-US" b="1" dirty="0"/>
              <a:t>Texas</a:t>
            </a:r>
            <a:r>
              <a:rPr lang="en-US" dirty="0"/>
              <a:t> with a case study of the </a:t>
            </a:r>
          </a:p>
          <a:p>
            <a:r>
              <a:rPr lang="en-US" b="1" dirty="0"/>
              <a:t>Possum Kingdom Complex </a:t>
            </a:r>
            <a:r>
              <a:rPr lang="en-US" dirty="0"/>
              <a:t>wildfires,</a:t>
            </a:r>
          </a:p>
          <a:p>
            <a:r>
              <a:rPr lang="en-US" dirty="0"/>
              <a:t> just west of Fort Worth, </a:t>
            </a:r>
          </a:p>
          <a:p>
            <a:r>
              <a:rPr lang="en-US" dirty="0"/>
              <a:t>which destroyed approximately </a:t>
            </a:r>
            <a:r>
              <a:rPr lang="en-US" b="1" dirty="0"/>
              <a:t>150,000</a:t>
            </a:r>
            <a:r>
              <a:rPr lang="en-US" dirty="0"/>
              <a:t> acres in 2011.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1" dirty="0"/>
              <a:t>The partners for this project were the </a:t>
            </a:r>
            <a:r>
              <a:rPr lang="en-US" b="1" i="1" dirty="0"/>
              <a:t>Texas Forest Service </a:t>
            </a:r>
            <a:r>
              <a:rPr lang="en-US" i="1" dirty="0"/>
              <a:t>who</a:t>
            </a:r>
            <a:r>
              <a:rPr lang="en-US" b="1" i="1" dirty="0"/>
              <a:t> have partnered with DEVELOP for several projects in the past.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They are tasked with evaluating </a:t>
            </a:r>
            <a:r>
              <a:rPr lang="en-US" b="1" dirty="0"/>
              <a:t>potential fire risk</a:t>
            </a:r>
            <a:r>
              <a:rPr lang="en-US" dirty="0"/>
              <a:t> in order to manage and allocate resources for the </a:t>
            </a:r>
            <a:r>
              <a:rPr lang="en-US" b="1" dirty="0"/>
              <a:t>prevention and containment </a:t>
            </a:r>
            <a:r>
              <a:rPr lang="en-US" dirty="0"/>
              <a:t>of wildfires across the State.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key component for assessing fire risk is the classification and monitoring of </a:t>
            </a:r>
            <a:r>
              <a:rPr lang="en-US" b="1" dirty="0"/>
              <a:t>vegetative fuel types and fuel loads </a:t>
            </a:r>
            <a:r>
              <a:rPr lang="en-US" i="1" dirty="0"/>
              <a:t>and to</a:t>
            </a:r>
            <a:r>
              <a:rPr lang="en-US" b="1" dirty="0"/>
              <a:t> </a:t>
            </a:r>
            <a:r>
              <a:rPr lang="en-US" dirty="0"/>
              <a:t>model </a:t>
            </a:r>
            <a:r>
              <a:rPr lang="en-US" b="1" dirty="0"/>
              <a:t>fire behavior </a:t>
            </a:r>
            <a:r>
              <a:rPr lang="en-US" dirty="0"/>
              <a:t>based on the characteristics of each fuel.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They currently use </a:t>
            </a:r>
            <a:r>
              <a:rPr lang="en-US" b="1" dirty="0"/>
              <a:t>comprehensive fuel mapping techniques</a:t>
            </a:r>
            <a:r>
              <a:rPr lang="en-US" dirty="0"/>
              <a:t> using Landsat data but do not have a method to adjust these models to </a:t>
            </a:r>
            <a:r>
              <a:rPr lang="en-US" b="1" dirty="0"/>
              <a:t>seasonal changes.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Next………………………………………..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source:</a:t>
            </a:r>
          </a:p>
          <a:p>
            <a:r>
              <a:rPr lang="en-US" u="sng" dirty="0">
                <a:hlinkClick r:id="rId3"/>
              </a:rPr>
              <a:t>http://www.srh.noaa.gov/ama/?n=fire_weather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1" dirty="0"/>
              <a:t>The Objectives for this project were to: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Enhance current fuel mapping capabilities using </a:t>
            </a:r>
            <a:r>
              <a:rPr lang="en-US" b="1" dirty="0"/>
              <a:t>NASA Earth observation data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Use and demonstrate NASA data to help </a:t>
            </a:r>
            <a:r>
              <a:rPr lang="en-US" b="1" dirty="0"/>
              <a:t>assess seasonal variations</a:t>
            </a:r>
            <a:r>
              <a:rPr lang="en-US" dirty="0"/>
              <a:t> in fuel loads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Compile </a:t>
            </a:r>
            <a:r>
              <a:rPr lang="en-US" b="1" dirty="0"/>
              <a:t>up-to-date fuel load maps</a:t>
            </a:r>
            <a:r>
              <a:rPr lang="en-US" dirty="0"/>
              <a:t> that depict fuel conditions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 provide additional </a:t>
            </a:r>
            <a:r>
              <a:rPr lang="en-US" b="1" dirty="0"/>
              <a:t>tools and information</a:t>
            </a:r>
            <a:r>
              <a:rPr lang="en-US" dirty="0"/>
              <a:t> for wildfire fuel modeling and risk assessment.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Next…………………………………..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Image source:</a:t>
            </a:r>
          </a:p>
          <a:p>
            <a:r>
              <a:rPr lang="en-US" u="sng" dirty="0">
                <a:hlinkClick r:id="rId3"/>
              </a:rPr>
              <a:t>http://www.werc.usgs.gov/OLDsitedata/fire/lv/fireandinvasives/photo_gal.htm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NASA Earth Observations provide a good platform for evaluating wildfire fuel across varied temporal and spatial scales.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For this project the temporal advantages of </a:t>
            </a:r>
            <a:r>
              <a:rPr lang="en-US" b="1" dirty="0"/>
              <a:t>daily pass MODIS data</a:t>
            </a:r>
            <a:r>
              <a:rPr lang="en-US" dirty="0"/>
              <a:t> were combined with spatial advantages of </a:t>
            </a:r>
            <a:r>
              <a:rPr lang="en-US" b="1" dirty="0"/>
              <a:t>30-meter Landsat products</a:t>
            </a:r>
            <a:r>
              <a:rPr lang="en-US" dirty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Next………………………………….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 order to make these fuel maps sensitive to </a:t>
            </a:r>
            <a:r>
              <a:rPr lang="en-US" b="1" dirty="0"/>
              <a:t>seasonal fluctuations,</a:t>
            </a:r>
            <a:r>
              <a:rPr lang="en-US" dirty="0"/>
              <a:t> NDVI was utilized.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NDVI (Normalized Difference Vegetation Index) </a:t>
            </a:r>
            <a:r>
              <a:rPr lang="en-US" dirty="0"/>
              <a:t>measures the density of the greenness of vegetation and is commonly used as a proxy for plant productivity.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Next………………………..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order to make these fuel maps sensitive to fluctuations NDVI</a:t>
            </a:r>
            <a:r>
              <a:rPr lang="en-US" baseline="0" dirty="0" smtClean="0"/>
              <a:t> was utilized.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NDVI (Normalized Difference Vegetation Index) </a:t>
            </a:r>
            <a:r>
              <a:rPr lang="en-US" b="0" dirty="0" smtClean="0"/>
              <a:t>is commonly</a:t>
            </a:r>
            <a:r>
              <a:rPr lang="en-US" b="0" baseline="0" dirty="0" smtClean="0"/>
              <a:t> used as a proxy for plant productivity based on the density of the greenness of vegetation.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NDVI was incorporated into the fuel maps by: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Fuel Types</a:t>
            </a:r>
            <a:endParaRPr lang="en-US" dirty="0"/>
          </a:p>
          <a:p>
            <a:pPr lvl="1"/>
            <a:r>
              <a:rPr lang="en-US" dirty="0"/>
              <a:t>First, Surface Fuel Maps were collected from the </a:t>
            </a:r>
            <a:r>
              <a:rPr lang="en-US" b="1" dirty="0"/>
              <a:t>Texas Forest Service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These maps classify the type of fuel that will drive a wildfire and the intensity that it will burn.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were combined with </a:t>
            </a:r>
            <a:r>
              <a:rPr lang="en-US" b="1" dirty="0"/>
              <a:t>Vegetation Type Maps </a:t>
            </a:r>
            <a:r>
              <a:rPr lang="en-US" dirty="0"/>
              <a:t>were also collected to allow for the investigation of areas where the fuel expected to drive a wildfire and the dominant vegetation cover are not the same.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NDVI</a:t>
            </a:r>
            <a:endParaRPr lang="en-US" dirty="0"/>
          </a:p>
          <a:p>
            <a:pPr lvl="1"/>
            <a:r>
              <a:rPr lang="en-US" dirty="0"/>
              <a:t>Next, </a:t>
            </a:r>
            <a:r>
              <a:rPr lang="en-US" b="1" dirty="0"/>
              <a:t>MODIS derived annual cumulative NDVI</a:t>
            </a:r>
            <a:r>
              <a:rPr lang="en-US" dirty="0"/>
              <a:t> was compiled from 2000-2014 from the </a:t>
            </a:r>
            <a:r>
              <a:rPr lang="en-US" b="1" dirty="0"/>
              <a:t>USDA Forest Service </a:t>
            </a:r>
            <a:r>
              <a:rPr lang="en-US" b="1" dirty="0" err="1"/>
              <a:t>Forwarn</a:t>
            </a:r>
            <a:r>
              <a:rPr lang="en-US" b="1" dirty="0"/>
              <a:t> Early Warning System 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15-year average was </a:t>
            </a:r>
            <a:r>
              <a:rPr lang="en-US" b="1" dirty="0"/>
              <a:t>computed and compared </a:t>
            </a:r>
            <a:r>
              <a:rPr lang="en-US" dirty="0"/>
              <a:t>to each annual cumulative NDVI to calculate the </a:t>
            </a:r>
            <a:r>
              <a:rPr lang="en-US" b="1" dirty="0"/>
              <a:t>percent change form the mean.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was then combined with </a:t>
            </a:r>
            <a:r>
              <a:rPr lang="en-US" b="1" dirty="0"/>
              <a:t>fuel and vegetation map</a:t>
            </a:r>
            <a:r>
              <a:rPr lang="en-US" dirty="0"/>
              <a:t> to highlights areas within each fuel type that are above and below average for a particular year</a:t>
            </a:r>
            <a:r>
              <a:rPr lang="en-US" dirty="0" smtClean="0">
                <a:effectLst/>
              </a:rPr>
              <a:t> </a:t>
            </a:r>
            <a:endParaRPr lang="en-US" b="1" dirty="0"/>
          </a:p>
          <a:p>
            <a:endParaRPr lang="en-US" b="1" dirty="0"/>
          </a:p>
          <a:p>
            <a:pPr marL="174708" indent="-174708" defTabSz="931774">
              <a:buFont typeface="Arial"/>
              <a:buChar char="•"/>
              <a:defRPr/>
            </a:pPr>
            <a:r>
              <a:rPr lang="en-US" dirty="0"/>
              <a:t>Since NDVI is used to measure plant productivity, this indicates the amount of </a:t>
            </a:r>
            <a:r>
              <a:rPr lang="en-US" b="1" dirty="0"/>
              <a:t>relative biomass accumulation</a:t>
            </a:r>
            <a:r>
              <a:rPr lang="en-US" dirty="0"/>
              <a:t> or </a:t>
            </a:r>
            <a:r>
              <a:rPr lang="en-US" b="1" dirty="0"/>
              <a:t>relative fuel load</a:t>
            </a:r>
            <a:r>
              <a:rPr lang="en-US" dirty="0"/>
              <a:t>.</a:t>
            </a:r>
          </a:p>
          <a:p>
            <a:pPr marL="174708" indent="-174708">
              <a:buFont typeface="Arial"/>
              <a:buChar char="•"/>
            </a:pPr>
            <a:endParaRPr lang="en-US" b="1" dirty="0"/>
          </a:p>
          <a:p>
            <a:pPr marL="174708" indent="-174708">
              <a:buFont typeface="Arial"/>
              <a:buChar char="•"/>
            </a:pPr>
            <a:endParaRPr lang="en-US" b="1" dirty="0"/>
          </a:p>
          <a:p>
            <a:pPr marL="174708" indent="-174708">
              <a:buFont typeface="Arial"/>
              <a:buChar char="•"/>
            </a:pPr>
            <a:endParaRPr lang="en-US" b="1" dirty="0"/>
          </a:p>
          <a:p>
            <a:r>
              <a:rPr lang="en-US" b="1" dirty="0"/>
              <a:t>Next……………………..</a:t>
            </a:r>
          </a:p>
          <a:p>
            <a:pPr marL="174708" indent="-174708">
              <a:buFont typeface="Arial"/>
              <a:buChar char="•"/>
            </a:pPr>
            <a:endParaRPr lang="en-US" b="1" dirty="0"/>
          </a:p>
          <a:p>
            <a:pPr marL="174708" indent="-174708">
              <a:buFont typeface="Arial"/>
              <a:buChar char="•"/>
            </a:pPr>
            <a:endParaRPr lang="en-US" b="1" dirty="0"/>
          </a:p>
          <a:p>
            <a:pPr marL="174708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One of the main influences on vegetation productivity is precipitation.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These maps produced by the NOAA indicate the annual precipitation relative to the average annual precipitation.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green areas depict above average and the red and purple depict areas below average. </a:t>
            </a:r>
          </a:p>
          <a:p>
            <a:pPr lvl="0"/>
            <a:endParaRPr lang="en-US" i="1" dirty="0"/>
          </a:p>
          <a:p>
            <a:pPr lvl="0"/>
            <a:r>
              <a:rPr lang="en-US" i="1" dirty="0"/>
              <a:t>So as you can see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This shows that 2010 was an </a:t>
            </a:r>
            <a:r>
              <a:rPr lang="en-US" b="1" dirty="0"/>
              <a:t>abnormally wet year </a:t>
            </a:r>
            <a:r>
              <a:rPr lang="en-US" dirty="0"/>
              <a:t>and 2011 was considered a </a:t>
            </a:r>
            <a:r>
              <a:rPr lang="en-US" b="1" dirty="0"/>
              <a:t>drought year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is well known that </a:t>
            </a:r>
            <a:r>
              <a:rPr lang="en-US" b="1" dirty="0"/>
              <a:t>drought contributes </a:t>
            </a:r>
            <a:r>
              <a:rPr lang="en-US" dirty="0"/>
              <a:t>in to increased wildfire risk, but </a:t>
            </a:r>
            <a:r>
              <a:rPr lang="en-US" b="1" dirty="0"/>
              <a:t>wetter growing seasons </a:t>
            </a:r>
            <a:r>
              <a:rPr lang="en-US" dirty="0"/>
              <a:t>prior to drought years may also play a role. </a:t>
            </a:r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r>
              <a:rPr lang="en-US" b="1" dirty="0" smtClean="0"/>
              <a:t>Next…………………</a:t>
            </a:r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r>
              <a:rPr lang="en-US" b="1" dirty="0" smtClean="0"/>
              <a:t>One of the main influences</a:t>
            </a:r>
            <a:r>
              <a:rPr lang="en-US" b="1" baseline="0" dirty="0" smtClean="0"/>
              <a:t> on vegetation productivity is precipitation.</a:t>
            </a: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r>
              <a:rPr lang="en-US" b="1" dirty="0" smtClean="0"/>
              <a:t>These</a:t>
            </a:r>
            <a:r>
              <a:rPr lang="en-US" b="1" baseline="0" dirty="0" smtClean="0"/>
              <a:t> maps produced by the National Climate Data Center</a:t>
            </a:r>
            <a:endParaRPr lang="en-US" b="1" dirty="0" smtClean="0"/>
          </a:p>
          <a:p>
            <a:pPr defTabSz="931774">
              <a:defRPr/>
            </a:pPr>
            <a:r>
              <a:rPr lang="en-US" dirty="0" smtClean="0"/>
              <a:t>indicate the annual precipitation relative to the average annual precipitation. </a:t>
            </a:r>
          </a:p>
          <a:p>
            <a:pPr defTabSz="931774">
              <a:defRPr/>
            </a:pPr>
            <a:r>
              <a:rPr lang="en-US" dirty="0" smtClean="0"/>
              <a:t>The green areas depict above average and the red and purple depict areas below average. 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So</a:t>
            </a:r>
            <a:r>
              <a:rPr lang="en-US" baseline="0" dirty="0" smtClean="0"/>
              <a:t> as you can see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This shows that</a:t>
            </a:r>
            <a:r>
              <a:rPr lang="en-US" baseline="0" dirty="0" smtClean="0"/>
              <a:t> 2010 was a abnormally dry year and 2011 was abnormally dry year. 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="1" baseline="0" dirty="0" smtClean="0"/>
              <a:t>So how does this translate into fuel loads?</a:t>
            </a:r>
            <a:endParaRPr lang="en-US" b="1" dirty="0" smtClean="0"/>
          </a:p>
          <a:p>
            <a:pPr defTabSz="931774">
              <a:defRPr/>
            </a:pPr>
            <a:r>
              <a:rPr lang="en-US" b="1" baseline="0" dirty="0" smtClean="0"/>
              <a:t> </a:t>
            </a:r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endParaRPr lang="en-US" b="1" baseline="0" dirty="0" smtClean="0"/>
          </a:p>
          <a:p>
            <a:pPr defTabSz="931774">
              <a:defRPr/>
            </a:pP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Source:</a:t>
            </a:r>
          </a:p>
          <a:p>
            <a:r>
              <a:rPr lang="en-US" dirty="0" smtClean="0"/>
              <a:t>Image source: http://gis.ncdc.noaa.gov/map/cag/#app=cdo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1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3"/>
            <a:ext cx="7772400" cy="1727119"/>
          </a:xfrm>
        </p:spPr>
        <p:txBody>
          <a:bodyPr/>
          <a:lstStyle/>
          <a:p>
            <a:r>
              <a:rPr lang="en-US" dirty="0" smtClean="0"/>
              <a:t>Texas Disasters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 Beasley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Alex Holland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Kristen Kelehan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43000" y="3579779"/>
            <a:ext cx="6858000" cy="11933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Utilizing NASA Earth Observations to Assist the Texas Forest Service in Mapping and Analyzing Fuel Loads and Phenology in the Texas Grasslands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28" y="2106291"/>
            <a:ext cx="4592972" cy="3549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292"/>
            <a:ext cx="4592971" cy="3549114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39059" y="1690796"/>
            <a:ext cx="4164070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2011 </a:t>
            </a:r>
            <a:r>
              <a:rPr lang="en-US" sz="3000" b="0" dirty="0" smtClean="0"/>
              <a:t>(Drought Year)</a:t>
            </a:r>
            <a:endParaRPr lang="en-US" sz="30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7158" y="5730240"/>
            <a:ext cx="8823802" cy="962889"/>
          </a:xfrm>
        </p:spPr>
        <p:txBody>
          <a:bodyPr/>
          <a:lstStyle/>
          <a:p>
            <a:r>
              <a:rPr lang="en-US" b="1" dirty="0" smtClean="0"/>
              <a:t>Grassland Relative Fuel Loads </a:t>
            </a:r>
            <a:r>
              <a:rPr lang="en-US" dirty="0" smtClean="0"/>
              <a:t>– Comparison of annual NDVI to 15 year average NDVI. Blue tones = higher and red tones = lower than average cumulative NDVI.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 - Texas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1714052"/>
            <a:ext cx="1465105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2010</a:t>
            </a:r>
            <a:endParaRPr lang="en-US" sz="300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" y="1690796"/>
            <a:ext cx="3506576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2010 </a:t>
            </a:r>
            <a:r>
              <a:rPr lang="en-US" sz="3000" b="0" dirty="0" smtClean="0"/>
              <a:t>(Wet Year)</a:t>
            </a:r>
            <a:endParaRPr lang="en-US" sz="30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03" y="4677404"/>
            <a:ext cx="627736" cy="901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26" y="4677404"/>
            <a:ext cx="627736" cy="901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91962" r="23232" b="2555"/>
          <a:stretch/>
        </p:blipFill>
        <p:spPr>
          <a:xfrm>
            <a:off x="6333521" y="5389032"/>
            <a:ext cx="2013267" cy="189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91962" r="23232" b="2555"/>
          <a:stretch/>
        </p:blipFill>
        <p:spPr>
          <a:xfrm>
            <a:off x="1778398" y="5389032"/>
            <a:ext cx="2013267" cy="1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" y="2106292"/>
            <a:ext cx="4591673" cy="3548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27" y="2106292"/>
            <a:ext cx="4592971" cy="354911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7158" y="5730240"/>
            <a:ext cx="8823802" cy="962889"/>
          </a:xfrm>
        </p:spPr>
        <p:txBody>
          <a:bodyPr/>
          <a:lstStyle/>
          <a:p>
            <a:r>
              <a:rPr lang="en-US" b="1" dirty="0" smtClean="0"/>
              <a:t>Grassland Relative Fuel Loads </a:t>
            </a:r>
            <a:r>
              <a:rPr lang="en-US" dirty="0" smtClean="0"/>
              <a:t>– Comparison of annual NDVI to 15 year average NDVI. </a:t>
            </a:r>
            <a:r>
              <a:rPr lang="en-US" dirty="0"/>
              <a:t>Blue tones = higher and red tones = lower than average cumulative NDVI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1714052"/>
            <a:ext cx="3820886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2012 </a:t>
            </a:r>
            <a:r>
              <a:rPr lang="en-US" sz="3000" b="0" dirty="0" smtClean="0"/>
              <a:t>(Post Fire)</a:t>
            </a:r>
            <a:endParaRPr lang="en-US" sz="3000" b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42208" y="1690796"/>
            <a:ext cx="3566160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2014</a:t>
            </a:r>
            <a:endParaRPr lang="en-US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80" y="4677404"/>
            <a:ext cx="627736" cy="901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49" y="4676258"/>
            <a:ext cx="627736" cy="901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92161" r="32111" b="2564"/>
          <a:stretch/>
        </p:blipFill>
        <p:spPr>
          <a:xfrm>
            <a:off x="1588561" y="5365092"/>
            <a:ext cx="1910784" cy="2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27" y="3879271"/>
            <a:ext cx="3082099" cy="23816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7158" y="6301239"/>
            <a:ext cx="8823802" cy="43164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Fuel Type Maps </a:t>
            </a:r>
            <a:r>
              <a:rPr lang="en-US" dirty="0" smtClean="0"/>
              <a:t>– The Surface Fuels map was adapted from the Texas Forest Service (TFS) of Gr2 fuel. 2010-2014 maps show change in annual cumulative NDVI compared to zonal mean for Gr2.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1684516"/>
            <a:ext cx="4401178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TFS </a:t>
            </a:r>
            <a:r>
              <a:rPr lang="en-US" sz="3000" b="0" dirty="0" smtClean="0"/>
              <a:t>(Surface Fuels)</a:t>
            </a:r>
            <a:endParaRPr lang="en-US" sz="3000" b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42207" y="1690796"/>
            <a:ext cx="4129519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2014 </a:t>
            </a:r>
            <a:r>
              <a:rPr lang="en-US" sz="3000" b="0" dirty="0" smtClean="0"/>
              <a:t>(Relative Fuels)</a:t>
            </a:r>
            <a:endParaRPr lang="en-US" sz="3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37" y="1505915"/>
            <a:ext cx="3079831" cy="237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5" y="1505915"/>
            <a:ext cx="3080593" cy="2380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" y="1512794"/>
            <a:ext cx="3071692" cy="237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" y="3885785"/>
            <a:ext cx="3074433" cy="2375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37" y="3885785"/>
            <a:ext cx="3074433" cy="23756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6792" y="392698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0989" y="392698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2013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9074" y="1558769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2011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61462" y="1562313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1598" y="392698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2014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8425" y="155933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TFS (Gr2)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36" y="2977164"/>
            <a:ext cx="400831" cy="853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11" y="5350440"/>
            <a:ext cx="400831" cy="853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24" y="5346894"/>
            <a:ext cx="400831" cy="8539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9" y="5346079"/>
            <a:ext cx="400831" cy="8539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88" y="2964246"/>
            <a:ext cx="400831" cy="853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7" t="48259" r="43800" b="47493"/>
          <a:stretch/>
        </p:blipFill>
        <p:spPr>
          <a:xfrm>
            <a:off x="1871066" y="3628597"/>
            <a:ext cx="1114895" cy="1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4709159"/>
            <a:ext cx="3950208" cy="1381397"/>
          </a:xfrm>
        </p:spPr>
        <p:txBody>
          <a:bodyPr>
            <a:noAutofit/>
          </a:bodyPr>
          <a:lstStyle/>
          <a:p>
            <a:r>
              <a:rPr lang="en-US" dirty="0" smtClean="0"/>
              <a:t>Such MODIS NDVI products can serve as inputs to </a:t>
            </a:r>
            <a:r>
              <a:rPr lang="en-US" b="1" dirty="0" smtClean="0"/>
              <a:t>fuel load models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4360" y="2115312"/>
            <a:ext cx="3566160" cy="963168"/>
          </a:xfrm>
        </p:spPr>
        <p:txBody>
          <a:bodyPr>
            <a:noAutofit/>
          </a:bodyPr>
          <a:lstStyle/>
          <a:p>
            <a:r>
              <a:rPr lang="en-US" dirty="0" smtClean="0"/>
              <a:t>Fuel Loads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0" y="2103120"/>
            <a:ext cx="4493621" cy="1303020"/>
          </a:xfrm>
        </p:spPr>
        <p:txBody>
          <a:bodyPr>
            <a:normAutofit/>
          </a:bodyPr>
          <a:lstStyle/>
          <a:p>
            <a:r>
              <a:rPr lang="en-US" dirty="0"/>
              <a:t>Geospatial information on grassland </a:t>
            </a:r>
            <a:r>
              <a:rPr lang="en-US" b="1" dirty="0"/>
              <a:t>fuel loads </a:t>
            </a:r>
            <a:r>
              <a:rPr lang="en-US" dirty="0"/>
              <a:t>are important for assessing wildfire </a:t>
            </a:r>
            <a:r>
              <a:rPr lang="en-US" dirty="0" smtClean="0"/>
              <a:t>risk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Models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MODIS NDVI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571999" y="3406139"/>
            <a:ext cx="4082143" cy="1067889"/>
          </a:xfrm>
        </p:spPr>
        <p:txBody>
          <a:bodyPr>
            <a:noAutofit/>
          </a:bodyPr>
          <a:lstStyle/>
          <a:p>
            <a:r>
              <a:rPr lang="en-US" dirty="0"/>
              <a:t>Annual cumulative </a:t>
            </a:r>
            <a:r>
              <a:rPr lang="en-US" b="1" dirty="0"/>
              <a:t>MODIS NDVI </a:t>
            </a:r>
            <a:r>
              <a:rPr lang="en-US" dirty="0"/>
              <a:t>offers a means to monitor relative fuel </a:t>
            </a:r>
            <a:r>
              <a:rPr lang="en-US" dirty="0" smtClean="0"/>
              <a:t>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59045" y="3949661"/>
            <a:ext cx="4510049" cy="2229913"/>
          </a:xfrm>
        </p:spPr>
        <p:txBody>
          <a:bodyPr>
            <a:normAutofit/>
          </a:bodyPr>
          <a:lstStyle/>
          <a:p>
            <a:r>
              <a:rPr lang="en-US" b="1" dirty="0"/>
              <a:t>Texas Forest Service;</a:t>
            </a:r>
            <a:r>
              <a:rPr lang="en-US" dirty="0"/>
              <a:t> Tom Spencer and Curt Stripling- Predictive Services</a:t>
            </a:r>
          </a:p>
          <a:p>
            <a:r>
              <a:rPr lang="en-US" b="1" dirty="0"/>
              <a:t>USDA Forest Service;</a:t>
            </a:r>
            <a:r>
              <a:rPr lang="en-US" dirty="0"/>
              <a:t> William “Bill” </a:t>
            </a:r>
            <a:r>
              <a:rPr lang="en-US" dirty="0" smtClean="0"/>
              <a:t>Hargrove- PI for the </a:t>
            </a:r>
            <a:r>
              <a:rPr lang="en-US" dirty="0" err="1" smtClean="0"/>
              <a:t>ForWarn</a:t>
            </a:r>
            <a:r>
              <a:rPr lang="en-US" dirty="0" smtClean="0"/>
              <a:t> Early Warning System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9045" y="1637071"/>
            <a:ext cx="4521312" cy="2143819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/>
              <a:t>Joseph </a:t>
            </a:r>
            <a:r>
              <a:rPr lang="en-US" sz="2200" b="1" dirty="0"/>
              <a:t>Spruce </a:t>
            </a:r>
            <a:r>
              <a:rPr lang="en-US" sz="2200" dirty="0" smtClean="0"/>
              <a:t>(Senior </a:t>
            </a:r>
            <a:r>
              <a:rPr lang="en-US" sz="2200" dirty="0"/>
              <a:t>Scientist and Lead Science Advisor at NASA </a:t>
            </a:r>
            <a:r>
              <a:rPr lang="en-US" sz="2200" dirty="0" smtClean="0"/>
              <a:t>SSC)</a:t>
            </a:r>
            <a:endParaRPr lang="en-US" sz="2200" dirty="0"/>
          </a:p>
          <a:p>
            <a:r>
              <a:rPr lang="en-US" sz="2200" b="1" dirty="0"/>
              <a:t>James “Doc” Smoot </a:t>
            </a:r>
            <a:r>
              <a:rPr lang="en-US" sz="2200" dirty="0" smtClean="0"/>
              <a:t>(Senior </a:t>
            </a:r>
            <a:r>
              <a:rPr lang="en-US" sz="2200" dirty="0"/>
              <a:t>Scientist and Assistant Science Advisor at NASA </a:t>
            </a:r>
            <a:r>
              <a:rPr lang="en-US" sz="2200" dirty="0" smtClean="0"/>
              <a:t>SSC)</a:t>
            </a:r>
          </a:p>
          <a:p>
            <a:r>
              <a:rPr lang="en-US" sz="2200" b="1" dirty="0"/>
              <a:t>Dr. Kenton Ross </a:t>
            </a:r>
            <a:r>
              <a:rPr lang="en-US" sz="2200" dirty="0"/>
              <a:t>(NASA DEVELOP National Science Advisor, LaRC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193" y="2035277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68" y="3949661"/>
            <a:ext cx="299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56" y="6179574"/>
            <a:ext cx="88649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Trade names and trademarks are used in this report for identification only. </a:t>
            </a:r>
            <a:endParaRPr lang="en-US" sz="1000" i="1" dirty="0" smtClean="0"/>
          </a:p>
          <a:p>
            <a:pPr algn="ctr"/>
            <a:r>
              <a:rPr lang="en-US" sz="1000" i="1" dirty="0" smtClean="0"/>
              <a:t>Their </a:t>
            </a:r>
            <a:r>
              <a:rPr lang="en-US" sz="1000" i="1" dirty="0"/>
              <a:t>usage does not constitute an official endorsement, either expressed or implied, by the National Aeronautics and Space Administration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84" y="505839"/>
            <a:ext cx="5453385" cy="60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9814"/>
          <a:stretch/>
        </p:blipFill>
        <p:spPr>
          <a:xfrm>
            <a:off x="-6724" y="-6627"/>
            <a:ext cx="4601065" cy="687807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2352" y="2211685"/>
            <a:ext cx="3593592" cy="3806422"/>
          </a:xfrm>
        </p:spPr>
        <p:txBody>
          <a:bodyPr>
            <a:noAutofit/>
          </a:bodyPr>
          <a:lstStyle/>
          <a:p>
            <a:r>
              <a:rPr lang="en-US" b="1" dirty="0" smtClean="0"/>
              <a:t>Wildfire </a:t>
            </a:r>
            <a:r>
              <a:rPr lang="en-US" b="1" dirty="0"/>
              <a:t>risk has increased </a:t>
            </a:r>
            <a:r>
              <a:rPr lang="en-US" dirty="0"/>
              <a:t>due to climate change and recent urbanization</a:t>
            </a:r>
          </a:p>
          <a:p>
            <a:endParaRPr lang="en-US" dirty="0" smtClean="0"/>
          </a:p>
          <a:p>
            <a:r>
              <a:rPr lang="en-US" dirty="0"/>
              <a:t>Texas </a:t>
            </a:r>
            <a:r>
              <a:rPr lang="en-US" b="1" dirty="0"/>
              <a:t>grasslands</a:t>
            </a:r>
            <a:r>
              <a:rPr lang="en-US" dirty="0"/>
              <a:t> are highly susceptible to </a:t>
            </a:r>
            <a:r>
              <a:rPr lang="en-US" dirty="0" smtClean="0"/>
              <a:t>wildfires especially during drought years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2011 wildfires </a:t>
            </a:r>
            <a:r>
              <a:rPr lang="en-US" dirty="0" smtClean="0"/>
              <a:t>in Texas scorched </a:t>
            </a:r>
            <a:r>
              <a:rPr lang="en-US" b="1" dirty="0"/>
              <a:t>4,000,000 acres </a:t>
            </a:r>
            <a:r>
              <a:rPr lang="en-US" dirty="0"/>
              <a:t>and destroyed nearly </a:t>
            </a:r>
            <a:r>
              <a:rPr lang="en-US" b="1" dirty="0"/>
              <a:t>3,000 homes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Source:”</a:t>
            </a:r>
            <a:endParaRPr lang="en-US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859998" y="6528816"/>
            <a:ext cx="1993392" cy="27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Image: NOAA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7000" y="3969582"/>
            <a:ext cx="300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study covers the State of </a:t>
            </a:r>
            <a:r>
              <a:rPr lang="en-US" sz="2000" b="1" dirty="0" smtClean="0"/>
              <a:t>Texas</a:t>
            </a:r>
            <a:r>
              <a:rPr lang="en-US" sz="2000" dirty="0" smtClean="0"/>
              <a:t> with a case study of the </a:t>
            </a:r>
            <a:r>
              <a:rPr lang="en-US" sz="2000" b="1" dirty="0" smtClean="0"/>
              <a:t>Possum </a:t>
            </a:r>
            <a:r>
              <a:rPr lang="en-US" sz="2000" b="1" dirty="0"/>
              <a:t>Kingdom Complex </a:t>
            </a:r>
            <a:r>
              <a:rPr lang="en-US" sz="2000" dirty="0" smtClean="0"/>
              <a:t>wildfires which burned ~150,000 acres in 2011.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46496" r="52642" b="12650"/>
          <a:stretch/>
        </p:blipFill>
        <p:spPr>
          <a:xfrm>
            <a:off x="8160770" y="4811928"/>
            <a:ext cx="549571" cy="869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03" y="1615286"/>
            <a:ext cx="2961034" cy="2288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0664" y="429277"/>
            <a:ext cx="7818120" cy="1830106"/>
          </a:xfrm>
        </p:spPr>
        <p:txBody>
          <a:bodyPr/>
          <a:lstStyle/>
          <a:p>
            <a:pPr algn="ctr"/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Picture 4" descr="6CountyPK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r="11285"/>
          <a:stretch/>
        </p:blipFill>
        <p:spPr>
          <a:xfrm>
            <a:off x="466541" y="1686450"/>
            <a:ext cx="5036921" cy="481962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911355" y="2049864"/>
            <a:ext cx="2273405" cy="119987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44649" y="3602880"/>
            <a:ext cx="2124351" cy="33553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79"/>
          <a:stretch/>
        </p:blipFill>
        <p:spPr>
          <a:xfrm>
            <a:off x="4593261" y="0"/>
            <a:ext cx="455874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5373" y="2252796"/>
            <a:ext cx="3593592" cy="165277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Texas A&amp;M Forest Service – </a:t>
            </a:r>
          </a:p>
          <a:p>
            <a:r>
              <a:rPr lang="en-US" sz="2400" b="1" dirty="0" smtClean="0"/>
              <a:t>Obj</a:t>
            </a:r>
            <a:r>
              <a:rPr lang="en-US" b="1" dirty="0" smtClean="0"/>
              <a:t>ectives: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089" y="640080"/>
            <a:ext cx="3566160" cy="1325880"/>
          </a:xfrm>
        </p:spPr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621748" y="6528816"/>
            <a:ext cx="1993392" cy="274320"/>
          </a:xfrm>
        </p:spPr>
        <p:txBody>
          <a:bodyPr/>
          <a:lstStyle/>
          <a:p>
            <a:r>
              <a:rPr lang="en-US" dirty="0" smtClean="0"/>
              <a:t>Image: NOAA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73" y="3936570"/>
            <a:ext cx="357987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767171"/>
                </a:solidFill>
              </a:rPr>
              <a:t>Assessment of </a:t>
            </a:r>
            <a:r>
              <a:rPr lang="en-US" sz="2000" b="1" dirty="0">
                <a:solidFill>
                  <a:srgbClr val="767171"/>
                </a:solidFill>
              </a:rPr>
              <a:t>wildfire risk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srgbClr val="76717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767171"/>
                </a:solidFill>
              </a:rPr>
              <a:t>Monitoring of </a:t>
            </a:r>
            <a:r>
              <a:rPr lang="en-US" sz="2000" b="1" dirty="0">
                <a:solidFill>
                  <a:srgbClr val="767171"/>
                </a:solidFill>
              </a:rPr>
              <a:t>vegetative fuel loads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srgbClr val="76717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767171"/>
                </a:solidFill>
              </a:rPr>
              <a:t>Calculating </a:t>
            </a:r>
            <a:r>
              <a:rPr lang="en-US" sz="2000" b="1" dirty="0">
                <a:solidFill>
                  <a:srgbClr val="767171"/>
                </a:solidFill>
              </a:rPr>
              <a:t>fire behavior</a:t>
            </a:r>
          </a:p>
        </p:txBody>
      </p:sp>
    </p:spTree>
    <p:extLst>
      <p:ext uri="{BB962C8B-B14F-4D97-AF65-F5344CB8AC3E}">
        <p14:creationId xmlns:p14="http://schemas.microsoft.com/office/powerpoint/2010/main" val="37651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4627749"/>
            <a:ext cx="7982712" cy="1772014"/>
          </a:xfrm>
        </p:spPr>
        <p:txBody>
          <a:bodyPr>
            <a:normAutofit/>
          </a:bodyPr>
          <a:lstStyle/>
          <a:p>
            <a:r>
              <a:rPr lang="en-US" dirty="0" smtClean="0"/>
              <a:t>Enhance current fuel mapping capabilities using </a:t>
            </a:r>
            <a:r>
              <a:rPr lang="en-US" b="1" dirty="0" smtClean="0"/>
              <a:t>NASA Earth observation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Use and demonstrate NASA data to help assess </a:t>
            </a:r>
            <a:r>
              <a:rPr lang="en-US" b="1" dirty="0" smtClean="0"/>
              <a:t>seasonal variations </a:t>
            </a:r>
            <a:r>
              <a:rPr lang="en-US" dirty="0" smtClean="0"/>
              <a:t>in fuel loads</a:t>
            </a:r>
          </a:p>
          <a:p>
            <a:r>
              <a:rPr lang="en-US" dirty="0" smtClean="0"/>
              <a:t>Compile </a:t>
            </a:r>
            <a:r>
              <a:rPr lang="en-US" b="1" dirty="0" smtClean="0"/>
              <a:t>up-to-date fuel load maps</a:t>
            </a:r>
            <a:r>
              <a:rPr lang="en-US" dirty="0" smtClean="0"/>
              <a:t> that depict fuel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35062" y="3429000"/>
            <a:ext cx="229514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Image: USGS</a:t>
            </a:r>
            <a:endParaRPr lang="en-US" dirty="0"/>
          </a:p>
        </p:txBody>
      </p:sp>
      <p:pic>
        <p:nvPicPr>
          <p:cNvPr id="3074" name="Picture 2" descr="http://www.ready.gov/sites/default/files/Wildfires%201.1.12.0%20Tab%201%20of%20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b="23648"/>
          <a:stretch/>
        </p:blipFill>
        <p:spPr>
          <a:xfrm>
            <a:off x="-4573" y="0"/>
            <a:ext cx="9144001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NASA Satellites/Sensors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27310"/>
              </p:ext>
            </p:extLst>
          </p:nvPr>
        </p:nvGraphicFramePr>
        <p:xfrm>
          <a:off x="457294" y="1292538"/>
          <a:ext cx="8220268" cy="524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45"/>
                <a:gridCol w="2537926"/>
                <a:gridCol w="2407297"/>
              </a:tblGrid>
              <a:tr h="414963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Temporal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</a:tr>
              <a:tr h="2416629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MODIS (Terra and Aqua)</a:t>
                      </a:r>
                    </a:p>
                    <a:p>
                      <a:pPr algn="ctr"/>
                      <a:r>
                        <a:rPr lang="en-US" sz="1600" b="0" u="none" dirty="0" smtClean="0"/>
                        <a:t>Moderate Resolution</a:t>
                      </a:r>
                      <a:r>
                        <a:rPr lang="en-US" sz="1600" b="0" u="none" baseline="0" dirty="0" smtClean="0"/>
                        <a:t> Imaging </a:t>
                      </a:r>
                      <a:r>
                        <a:rPr lang="en-US" sz="1600" b="0" u="none" baseline="0" dirty="0" err="1" smtClean="0"/>
                        <a:t>Spectroradiometer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250 m (bands 1-2) 500 m (bands 3-7)</a:t>
                      </a:r>
                    </a:p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 (bands 8-36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1 Day</a:t>
                      </a:r>
                      <a:endParaRPr lang="en-US" b="1" dirty="0"/>
                    </a:p>
                  </a:txBody>
                  <a:tcPr/>
                </a:tc>
              </a:tr>
              <a:tr h="24163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Landsat 8 OLI </a:t>
                      </a:r>
                    </a:p>
                    <a:p>
                      <a:pPr algn="ctr"/>
                      <a:r>
                        <a:rPr lang="en-US" sz="1600" b="0" dirty="0" smtClean="0"/>
                        <a:t>Operational Land Imager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30</a:t>
                      </a:r>
                      <a:r>
                        <a:rPr lang="en-US" b="1" baseline="0" dirty="0" smtClean="0"/>
                        <a:t> 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16</a:t>
                      </a:r>
                      <a:r>
                        <a:rPr lang="en-US" b="1" baseline="0" dirty="0" smtClean="0"/>
                        <a:t> Days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18" y="2710976"/>
            <a:ext cx="1513064" cy="1137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018" y="5026484"/>
            <a:ext cx="1503263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3213" r="15423" b="4341"/>
          <a:stretch/>
        </p:blipFill>
        <p:spPr>
          <a:xfrm>
            <a:off x="3473786" y="751681"/>
            <a:ext cx="5545531" cy="544720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7240" y="1016068"/>
            <a:ext cx="3767749" cy="1424301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/>
              <a:t>NDVI</a:t>
            </a:r>
            <a:endParaRPr lang="en-US" sz="80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22960" y="2287997"/>
            <a:ext cx="3767750" cy="2255508"/>
          </a:xfrm>
        </p:spPr>
        <p:txBody>
          <a:bodyPr>
            <a:noAutofit/>
          </a:bodyPr>
          <a:lstStyle/>
          <a:p>
            <a:r>
              <a:rPr lang="en-US" b="1" dirty="0" smtClean="0"/>
              <a:t>N</a:t>
            </a:r>
            <a:r>
              <a:rPr lang="en-US" dirty="0" smtClean="0"/>
              <a:t>ormalized 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ifference </a:t>
            </a:r>
          </a:p>
          <a:p>
            <a:r>
              <a:rPr lang="en-US" b="1" dirty="0" smtClean="0"/>
              <a:t>V</a:t>
            </a:r>
            <a:r>
              <a:rPr lang="en-US" dirty="0" smtClean="0"/>
              <a:t>egetation 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ndex</a:t>
            </a:r>
          </a:p>
          <a:p>
            <a:endParaRPr lang="en-US" b="1" dirty="0" smtClean="0"/>
          </a:p>
          <a:p>
            <a:r>
              <a:rPr lang="en-US" b="1" dirty="0" smtClean="0"/>
              <a:t>NDVI = (NIR-VIS/NIR+VIS)</a:t>
            </a:r>
            <a:endParaRPr lang="en-US" b="1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22959" y="4852045"/>
            <a:ext cx="3767750" cy="1346844"/>
          </a:xfrm>
        </p:spPr>
        <p:txBody>
          <a:bodyPr>
            <a:normAutofit/>
          </a:bodyPr>
          <a:lstStyle/>
          <a:p>
            <a:r>
              <a:rPr lang="en-US" dirty="0" smtClean="0"/>
              <a:t>Can measure </a:t>
            </a:r>
            <a:r>
              <a:rPr lang="en-US" b="1" dirty="0" smtClean="0"/>
              <a:t>annual</a:t>
            </a:r>
            <a:r>
              <a:rPr lang="en-US" dirty="0" smtClean="0"/>
              <a:t> </a:t>
            </a:r>
            <a:r>
              <a:rPr lang="en-US" b="1" dirty="0" smtClean="0"/>
              <a:t>plant productivity </a:t>
            </a:r>
            <a:r>
              <a:rPr lang="en-US" dirty="0" smtClean="0"/>
              <a:t>based on the density of greenness of vegetation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75069" r="63315" b="10535"/>
          <a:stretch/>
        </p:blipFill>
        <p:spPr>
          <a:xfrm>
            <a:off x="7662089" y="4885575"/>
            <a:ext cx="1193705" cy="9517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06749" y="1016068"/>
            <a:ext cx="231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2014</a:t>
            </a:r>
            <a:r>
              <a:rPr lang="en-US" sz="2000" dirty="0" smtClean="0"/>
              <a:t> </a:t>
            </a:r>
          </a:p>
          <a:p>
            <a:pPr algn="r"/>
            <a:r>
              <a:rPr lang="en-US" sz="2000" dirty="0" smtClean="0"/>
              <a:t>Cumulative </a:t>
            </a:r>
          </a:p>
          <a:p>
            <a:pPr algn="r"/>
            <a:r>
              <a:rPr lang="en-US" sz="2000" dirty="0" smtClean="0"/>
              <a:t>NDVI</a:t>
            </a:r>
            <a:endParaRPr lang="en-US" sz="200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506749" y="6515068"/>
            <a:ext cx="2619618" cy="34293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Data Source: USFS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ForWarn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EWS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2393" r="15657" b="9573"/>
          <a:stretch/>
        </p:blipFill>
        <p:spPr>
          <a:xfrm>
            <a:off x="6159033" y="3243011"/>
            <a:ext cx="2930477" cy="27390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55152" y="4914494"/>
            <a:ext cx="1728355" cy="1728355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428" y="4903574"/>
            <a:ext cx="1728355" cy="1728355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2260676" y="4953368"/>
            <a:ext cx="1728355" cy="1728355"/>
          </a:xfrm>
          <a:prstGeom prst="rect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 rot="21436486">
            <a:off x="2200080" y="2293068"/>
            <a:ext cx="1728355" cy="1728355"/>
          </a:xfrm>
          <a:prstGeom prst="rect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7"/>
          <a:stretch/>
        </p:blipFill>
        <p:spPr>
          <a:xfrm>
            <a:off x="-225959" y="2359745"/>
            <a:ext cx="2209380" cy="1661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6557"/>
          <a:stretch/>
        </p:blipFill>
        <p:spPr>
          <a:xfrm rot="21441582">
            <a:off x="4291356" y="2325181"/>
            <a:ext cx="2054474" cy="1718754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1859142" y="5567018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790280" y="2901846"/>
            <a:ext cx="475182" cy="56016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8915263">
            <a:off x="6105125" y="5034000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2726741">
            <a:off x="6110651" y="3579360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068578" y="5546160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065465" y="2942400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0078" y="4289353"/>
            <a:ext cx="171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NDVI</a:t>
            </a:r>
          </a:p>
          <a:p>
            <a:pPr algn="ctr"/>
            <a:r>
              <a:rPr lang="en-US" dirty="0" smtClean="0"/>
              <a:t>2000-2014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061366" y="4293429"/>
            <a:ext cx="2102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NDVI</a:t>
            </a:r>
          </a:p>
          <a:p>
            <a:pPr algn="ctr"/>
            <a:r>
              <a:rPr lang="en-US" dirty="0" smtClean="0"/>
              <a:t>15 Year Average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42546" y="1706564"/>
            <a:ext cx="182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Surface Fuel Types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02983" y="1706564"/>
            <a:ext cx="1826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Vegetation</a:t>
            </a:r>
          </a:p>
          <a:p>
            <a:pPr algn="ctr"/>
            <a:r>
              <a:rPr lang="en-US" b="1" dirty="0" smtClean="0"/>
              <a:t>Types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375801" y="2535595"/>
            <a:ext cx="2678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Grassland Annual</a:t>
            </a:r>
          </a:p>
          <a:p>
            <a:pPr algn="ctr"/>
            <a:r>
              <a:rPr lang="en-US" b="1" dirty="0" smtClean="0"/>
              <a:t>Relative Fuel Load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397587" y="4254555"/>
            <a:ext cx="182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NDVI</a:t>
            </a:r>
          </a:p>
          <a:p>
            <a:pPr algn="ctr"/>
            <a:r>
              <a:rPr lang="en-US" dirty="0" smtClean="0"/>
              <a:t>Annual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969924" y="1710881"/>
            <a:ext cx="2669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Combined</a:t>
            </a:r>
          </a:p>
          <a:p>
            <a:pPr algn="ctr"/>
            <a:r>
              <a:rPr lang="en-US" b="1" dirty="0" smtClean="0"/>
              <a:t>Fuels and Vegetation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51" y="5281029"/>
            <a:ext cx="439015" cy="6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59" y="2177162"/>
            <a:ext cx="4471525" cy="3374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" y="2177162"/>
            <a:ext cx="4471525" cy="3374325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39059" y="1690796"/>
            <a:ext cx="4164070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2011 </a:t>
            </a:r>
            <a:r>
              <a:rPr lang="en-US" sz="3000" b="0" dirty="0" smtClean="0"/>
              <a:t>(Drought Year)</a:t>
            </a:r>
            <a:endParaRPr lang="en-US" sz="30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7158" y="5730240"/>
            <a:ext cx="8823802" cy="962889"/>
          </a:xfrm>
        </p:spPr>
        <p:txBody>
          <a:bodyPr/>
          <a:lstStyle/>
          <a:p>
            <a:r>
              <a:rPr lang="en-US" b="1" dirty="0" smtClean="0"/>
              <a:t>Relative Precipitation </a:t>
            </a:r>
            <a:r>
              <a:rPr lang="en-US" dirty="0" smtClean="0"/>
              <a:t>– These maps compare the annual precipitation  to the average annual precipitation. The green areas depict above average and the red and purple depict areas below average.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Annual Precipitation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1714052"/>
            <a:ext cx="1465105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2010</a:t>
            </a:r>
            <a:endParaRPr lang="en-US" sz="300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" y="1690796"/>
            <a:ext cx="3506576" cy="76809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2010 </a:t>
            </a:r>
            <a:r>
              <a:rPr lang="en-US" sz="3000" b="0" dirty="0" smtClean="0"/>
              <a:t>(Wet Year)</a:t>
            </a:r>
            <a:endParaRPr lang="en-US" sz="3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2" r="76909" b="8062"/>
          <a:stretch/>
        </p:blipFill>
        <p:spPr>
          <a:xfrm>
            <a:off x="67534" y="4479552"/>
            <a:ext cx="1397571" cy="1161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2" r="76909" b="8062"/>
          <a:stretch/>
        </p:blipFill>
        <p:spPr>
          <a:xfrm>
            <a:off x="4618559" y="4479551"/>
            <a:ext cx="1397571" cy="11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16287</TotalTime>
  <Words>1764</Words>
  <Application>Microsoft Office PowerPoint</Application>
  <PresentationFormat>On-screen Show (4:3)</PresentationFormat>
  <Paragraphs>394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明朝</vt:lpstr>
      <vt:lpstr>Arial</vt:lpstr>
      <vt:lpstr>Calibri</vt:lpstr>
      <vt:lpstr>Cambria</vt:lpstr>
      <vt:lpstr>Century Gothic</vt:lpstr>
      <vt:lpstr>Helvetica Neue</vt:lpstr>
      <vt:lpstr>Questrial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Beasley, Benjamin S. (SSC-EA63)[SSAI DEVELOP]</cp:lastModifiedBy>
  <cp:revision>376</cp:revision>
  <cp:lastPrinted>2015-07-28T22:59:20Z</cp:lastPrinted>
  <dcterms:created xsi:type="dcterms:W3CDTF">2015-05-18T13:26:09Z</dcterms:created>
  <dcterms:modified xsi:type="dcterms:W3CDTF">2015-07-29T00:06:54Z</dcterms:modified>
</cp:coreProperties>
</file>