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75" r:id="rId2"/>
    <p:sldId id="294" r:id="rId3"/>
    <p:sldId id="300" r:id="rId4"/>
    <p:sldId id="333" r:id="rId5"/>
    <p:sldId id="340" r:id="rId6"/>
    <p:sldId id="322" r:id="rId7"/>
    <p:sldId id="327" r:id="rId8"/>
    <p:sldId id="341" r:id="rId9"/>
    <p:sldId id="329" r:id="rId10"/>
    <p:sldId id="306" r:id="rId11"/>
    <p:sldId id="345" r:id="rId12"/>
    <p:sldId id="330" r:id="rId13"/>
    <p:sldId id="324" r:id="rId14"/>
    <p:sldId id="338" r:id="rId15"/>
    <p:sldId id="314" r:id="rId16"/>
    <p:sldId id="332" r:id="rId17"/>
    <p:sldId id="339" r:id="rId18"/>
    <p:sldId id="337" r:id="rId19"/>
    <p:sldId id="343" r:id="rId20"/>
    <p:sldId id="344" r:id="rId21"/>
    <p:sldId id="304" r:id="rId22"/>
    <p:sldId id="335" r:id="rId23"/>
    <p:sldId id="331" r:id="rId24"/>
    <p:sldId id="293" r:id="rId2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32" autoAdjust="0"/>
    <p:restoredTop sz="88823" autoAdjust="0"/>
  </p:normalViewPr>
  <p:slideViewPr>
    <p:cSldViewPr snapToGrid="0">
      <p:cViewPr>
        <p:scale>
          <a:sx n="73" d="100"/>
          <a:sy n="73" d="100"/>
        </p:scale>
        <p:origin x="504" y="666"/>
      </p:cViewPr>
      <p:guideLst>
        <p:guide orient="horz" pos="2160"/>
        <p:guide pos="288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8CB7D24-6C88-410E-ACB5-D95ED598E96E}" type="datetimeFigureOut">
              <a:rPr lang="en-US" smtClean="0"/>
              <a:t>8/6/2015</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FFCE636-EDCB-4E8F-A496-90D3D4BBB61E}" type="slidenum">
              <a:rPr lang="en-US" smtClean="0"/>
              <a:t>‹#›</a:t>
            </a:fld>
            <a:endParaRPr lang="en-US" dirty="0"/>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crh.noaa.gov/bro/?n=2011event_smacfirephotogallery"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srh.noaa.gov/ama/?n=fire_weather"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werc.usgs.gov/OLDsitedata/fire/lv/fireandinvasives/photo_gal.ht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a:t>
            </a:r>
            <a:r>
              <a:rPr lang="en-US" baseline="0" dirty="0" smtClean="0"/>
              <a:t> ourselves*</a:t>
            </a:r>
            <a:endParaRPr lang="en-US" dirty="0" smtClean="0"/>
          </a:p>
          <a:p>
            <a:endParaRPr lang="en-US" dirty="0" smtClean="0"/>
          </a:p>
          <a:p>
            <a:r>
              <a:rPr lang="en-US" dirty="0" smtClean="0"/>
              <a:t>And</a:t>
            </a:r>
            <a:r>
              <a:rPr lang="en-US" baseline="0" dirty="0" smtClean="0"/>
              <a:t> our project is</a:t>
            </a:r>
            <a:r>
              <a:rPr lang="en-US" dirty="0" smtClean="0"/>
              <a:t> </a:t>
            </a:r>
            <a:r>
              <a:rPr lang="en-US" b="1" dirty="0"/>
              <a:t>Texas Disasters: </a:t>
            </a:r>
            <a:endParaRPr lang="en-US" b="1" dirty="0" smtClean="0"/>
          </a:p>
          <a:p>
            <a:r>
              <a:rPr lang="en-US" dirty="0" smtClean="0"/>
              <a:t>Utilizing </a:t>
            </a:r>
            <a:r>
              <a:rPr lang="en-US" dirty="0"/>
              <a:t>NASA Earth Observations to Assist the Texas Forest Service in Mapping and Analyzing Fuel Loads and Phenology in the Texas </a:t>
            </a:r>
            <a:r>
              <a:rPr lang="en-US" dirty="0" smtClean="0"/>
              <a:t>Grasslands.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dirty="0"/>
          </a:p>
        </p:txBody>
      </p:sp>
    </p:spTree>
    <p:extLst>
      <p:ext uri="{BB962C8B-B14F-4D97-AF65-F5344CB8AC3E}">
        <p14:creationId xmlns:p14="http://schemas.microsoft.com/office/powerpoint/2010/main" val="1668644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In order to make these fuel maps sensitive to fluctuations NDVI</a:t>
            </a:r>
            <a:r>
              <a:rPr lang="en-US" baseline="0" dirty="0" smtClean="0"/>
              <a:t> was used.</a:t>
            </a:r>
            <a:endParaRPr lang="en-US" dirty="0" smtClean="0"/>
          </a:p>
          <a:p>
            <a:endParaRPr lang="en-US" dirty="0" smtClean="0"/>
          </a:p>
          <a:p>
            <a:r>
              <a:rPr lang="en-US" dirty="0" smtClean="0"/>
              <a:t>NDVI </a:t>
            </a:r>
          </a:p>
          <a:p>
            <a:endParaRPr lang="en-US" dirty="0" smtClean="0"/>
          </a:p>
          <a:p>
            <a:r>
              <a:rPr lang="en-US" dirty="0" smtClean="0"/>
              <a:t>(Normalized Difference Vegetation Index) which is useful for quantifying the greenness of vegetation</a:t>
            </a:r>
            <a:r>
              <a:rPr lang="en-US" baseline="0" dirty="0" smtClean="0"/>
              <a:t> by comparing the amount visible and infrared wavelengths reflected back from the Earth to a satellite sensor.</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dirty="0"/>
          </a:p>
        </p:txBody>
      </p:sp>
    </p:spTree>
    <p:extLst>
      <p:ext uri="{BB962C8B-B14F-4D97-AF65-F5344CB8AC3E}">
        <p14:creationId xmlns:p14="http://schemas.microsoft.com/office/powerpoint/2010/main" val="2491681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dirty="0"/>
          </a:p>
        </p:txBody>
      </p:sp>
    </p:spTree>
    <p:extLst>
      <p:ext uri="{BB962C8B-B14F-4D97-AF65-F5344CB8AC3E}">
        <p14:creationId xmlns:p14="http://schemas.microsoft.com/office/powerpoint/2010/main" val="3161019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b="1" dirty="0"/>
              <a:t>NDVI</a:t>
            </a:r>
            <a:endParaRPr lang="en-US" dirty="0"/>
          </a:p>
          <a:p>
            <a:pPr marL="640594" lvl="1" indent="-174708">
              <a:buFont typeface="Arial"/>
              <a:buChar char="•"/>
            </a:pPr>
            <a:r>
              <a:rPr lang="en-US" dirty="0"/>
              <a:t>First, NDVI (Normalized Difference Vegetation Index) which is useful for quantifying the greenness of vegetation, was compiled from 2000-2014. </a:t>
            </a:r>
          </a:p>
          <a:p>
            <a:pPr marL="640594" lvl="1" indent="-174708">
              <a:buFont typeface="Arial"/>
              <a:buChar char="•"/>
            </a:pPr>
            <a:r>
              <a:rPr lang="en-US" dirty="0"/>
              <a:t>By accumulating and combining 8 day NDVI composites for an each year, the build-up of greenness throughout the year was used as a corollary for annual vegetation productivity.</a:t>
            </a:r>
          </a:p>
          <a:p>
            <a:pPr marL="640594" lvl="1" indent="-174708">
              <a:buFont typeface="Arial"/>
              <a:buChar char="•"/>
            </a:pPr>
            <a:r>
              <a:rPr lang="en-US" dirty="0"/>
              <a:t>The 15 year average was calculated to provide an annual biomass accumulation baseline for each class.</a:t>
            </a:r>
          </a:p>
          <a:p>
            <a:pPr marL="640594" lvl="1" indent="-174708">
              <a:buFont typeface="Arial"/>
              <a:buChar char="•"/>
            </a:pPr>
            <a:r>
              <a:rPr lang="en-US" dirty="0"/>
              <a:t>This was then compared to each annual cumulative NDVI</a:t>
            </a:r>
          </a:p>
          <a:p>
            <a:pPr marL="640594" lvl="1" indent="-174708">
              <a:buFont typeface="Arial"/>
              <a:buChar char="•"/>
            </a:pPr>
            <a:endParaRPr lang="en-US" dirty="0"/>
          </a:p>
          <a:p>
            <a:pPr marL="174708" indent="-174708" defTabSz="931774">
              <a:buFont typeface="Arial"/>
              <a:buChar char="•"/>
              <a:defRPr/>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dirty="0"/>
          </a:p>
        </p:txBody>
      </p:sp>
    </p:spTree>
    <p:extLst>
      <p:ext uri="{BB962C8B-B14F-4D97-AF65-F5344CB8AC3E}">
        <p14:creationId xmlns:p14="http://schemas.microsoft.com/office/powerpoint/2010/main" val="985260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was then compared to each annual cumulative NDVI to calculate the </a:t>
            </a:r>
            <a:r>
              <a:rPr lang="en-US" b="1" dirty="0"/>
              <a:t>percent change in mean annual cumulative NDVI </a:t>
            </a:r>
            <a:r>
              <a:rPr lang="en-US" dirty="0"/>
              <a:t>or the relative biomass accumulation. </a:t>
            </a:r>
          </a:p>
          <a:p>
            <a:endParaRPr lang="en-US" dirty="0"/>
          </a:p>
          <a:p>
            <a:r>
              <a:rPr lang="en-US" dirty="0"/>
              <a:t>This highlights areas within each fuel type that are above and below average for a particular year.</a:t>
            </a:r>
          </a:p>
          <a:p>
            <a:endParaRPr lang="en-US" dirty="0"/>
          </a:p>
          <a:p>
            <a:r>
              <a:rPr lang="en-US" b="1" dirty="0"/>
              <a:t>So how does this translate into the real world?</a:t>
            </a:r>
          </a:p>
          <a:p>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dirty="0"/>
          </a:p>
        </p:txBody>
      </p:sp>
    </p:spTree>
    <p:extLst>
      <p:ext uri="{BB962C8B-B14F-4D97-AF65-F5344CB8AC3E}">
        <p14:creationId xmlns:p14="http://schemas.microsoft.com/office/powerpoint/2010/main" val="29208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This effect is evident in these statewide maps produced for 2010 and 2011.</a:t>
            </a:r>
          </a:p>
          <a:p>
            <a:pPr lvl="0"/>
            <a:endParaRPr lang="en-US" b="1" dirty="0"/>
          </a:p>
          <a:p>
            <a:pPr lvl="0"/>
            <a:r>
              <a:rPr lang="en-US" b="1" dirty="0"/>
              <a:t>They depict the percent change in mean annual cumulative NDVI of grassland fuels.</a:t>
            </a:r>
            <a:endParaRPr lang="en-US" dirty="0"/>
          </a:p>
          <a:p>
            <a:pPr lvl="0"/>
            <a:endParaRPr lang="en-US" dirty="0"/>
          </a:p>
          <a:p>
            <a:pPr lvl="0"/>
            <a:r>
              <a:rPr lang="en-US" dirty="0"/>
              <a:t>The deeper blues represent greater than average and deeper reds represent less than average NDVI response. </a:t>
            </a:r>
          </a:p>
          <a:p>
            <a:pPr lvl="0"/>
            <a:endParaRPr lang="en-US" i="1" dirty="0"/>
          </a:p>
          <a:p>
            <a:pPr lvl="0"/>
            <a:r>
              <a:rPr lang="en-US" i="1" dirty="0"/>
              <a:t>So as expected,</a:t>
            </a:r>
            <a:r>
              <a:rPr lang="en-US" dirty="0"/>
              <a:t> there was an increase in vegetation productivity in the wetter 2010 and a decrease in the much dryer 2011. </a:t>
            </a:r>
          </a:p>
          <a:p>
            <a:pPr lvl="0"/>
            <a:endParaRPr lang="en-US" dirty="0"/>
          </a:p>
          <a:p>
            <a:pPr lvl="0"/>
            <a:r>
              <a:rPr lang="en-US" dirty="0"/>
              <a:t>This</a:t>
            </a:r>
            <a:r>
              <a:rPr lang="en-US" b="1" dirty="0"/>
              <a:t> </a:t>
            </a:r>
            <a:r>
              <a:rPr lang="en-US" dirty="0"/>
              <a:t>increased the amount of </a:t>
            </a:r>
            <a:r>
              <a:rPr lang="en-US" b="1" dirty="0"/>
              <a:t>grass available as fuel</a:t>
            </a:r>
            <a:r>
              <a:rPr lang="en-US" dirty="0"/>
              <a:t> and which then dried out in 2011 contributing to more intense wildfires.</a:t>
            </a:r>
          </a:p>
          <a:p>
            <a:pPr defTabSz="949478">
              <a:defRPr/>
            </a:pPr>
            <a:endParaRPr lang="en-US" b="1" dirty="0" smtClean="0"/>
          </a:p>
          <a:p>
            <a:pPr defTabSz="949478">
              <a:defRPr/>
            </a:pPr>
            <a:endParaRPr lang="en-US" b="1" dirty="0" smtClean="0"/>
          </a:p>
          <a:p>
            <a:pPr defTabSz="949478">
              <a:defRPr/>
            </a:pPr>
            <a:endParaRPr lang="en-US" b="1" dirty="0" smtClean="0"/>
          </a:p>
          <a:p>
            <a:pPr defTabSz="949478">
              <a:defRPr/>
            </a:pPr>
            <a:r>
              <a:rPr lang="en-US" b="1" dirty="0" smtClean="0"/>
              <a:t>Next………………………………..</a:t>
            </a:r>
          </a:p>
          <a:p>
            <a:pPr defTabSz="949478">
              <a:defRPr/>
            </a:pPr>
            <a:endParaRPr lang="en-US" b="1" dirty="0" smtClean="0"/>
          </a:p>
          <a:p>
            <a:pPr defTabSz="949478">
              <a:defRPr/>
            </a:pPr>
            <a:endParaRPr lang="en-US" b="1" dirty="0" smtClean="0"/>
          </a:p>
          <a:p>
            <a:pPr defTabSz="949478">
              <a:defRPr/>
            </a:pPr>
            <a:endParaRPr lang="en-US" b="1" dirty="0" smtClean="0"/>
          </a:p>
          <a:p>
            <a:pPr defTabSz="949478">
              <a:defRPr/>
            </a:pPr>
            <a:endParaRPr lang="en-US" b="1" dirty="0" smtClean="0"/>
          </a:p>
          <a:p>
            <a:pPr defTabSz="949478">
              <a:defRPr/>
            </a:pPr>
            <a:endParaRPr lang="en-US" b="1"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787084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These maps are of the case</a:t>
            </a:r>
            <a:r>
              <a:rPr lang="en-US" b="1" baseline="0" dirty="0" smtClean="0"/>
              <a:t> study of the </a:t>
            </a:r>
            <a:r>
              <a:rPr lang="en-US" b="1" dirty="0" smtClean="0"/>
              <a:t>Possum Kingdom Complex</a:t>
            </a:r>
            <a:r>
              <a:rPr lang="en-US" b="1" baseline="0" dirty="0" smtClean="0"/>
              <a:t> wildfires of 2011.</a:t>
            </a:r>
          </a:p>
          <a:p>
            <a:endParaRPr lang="en-US" b="1" baseline="0" dirty="0" smtClean="0"/>
          </a:p>
          <a:p>
            <a:r>
              <a:rPr lang="en-US" b="0" baseline="0" dirty="0" smtClean="0"/>
              <a:t>The increase in </a:t>
            </a:r>
            <a:r>
              <a:rPr lang="en-US" b="1" baseline="0" dirty="0" smtClean="0"/>
              <a:t>vegetation productivity </a:t>
            </a:r>
            <a:r>
              <a:rPr lang="en-US" b="0" baseline="0" dirty="0" smtClean="0"/>
              <a:t>increased the amount of </a:t>
            </a:r>
            <a:r>
              <a:rPr lang="en-US" b="1" baseline="0" dirty="0" smtClean="0"/>
              <a:t>grass available </a:t>
            </a:r>
            <a:r>
              <a:rPr lang="en-US" b="0" baseline="0" dirty="0" smtClean="0"/>
              <a:t>as fuel and then in </a:t>
            </a:r>
          </a:p>
          <a:p>
            <a:r>
              <a:rPr lang="en-US" b="0" baseline="0" dirty="0" smtClean="0"/>
              <a:t>2011 that </a:t>
            </a:r>
            <a:r>
              <a:rPr lang="en-US" b="1" baseline="0" dirty="0" smtClean="0"/>
              <a:t>greater biomass dried out </a:t>
            </a:r>
            <a:r>
              <a:rPr lang="en-US" b="0" baseline="0" dirty="0" smtClean="0"/>
              <a:t>resulting in a fire season that had grassland fuel that contained </a:t>
            </a:r>
            <a:r>
              <a:rPr lang="en-US" b="1" baseline="0" dirty="0" smtClean="0"/>
              <a:t>greater biomass </a:t>
            </a:r>
            <a:r>
              <a:rPr lang="en-US" b="0" baseline="0" dirty="0" smtClean="0"/>
              <a:t>than normal which contributed to the intensity and speed of the fires.</a:t>
            </a:r>
          </a:p>
          <a:p>
            <a:endParaRPr lang="en-US" b="0" baseline="0" dirty="0" smtClean="0"/>
          </a:p>
          <a:p>
            <a:r>
              <a:rPr lang="en-US" b="0" baseline="0" dirty="0" smtClean="0"/>
              <a:t>Outlined is the perimeter of the largest fire</a:t>
            </a:r>
          </a:p>
          <a:p>
            <a:endParaRPr lang="en-US" b="0" baseline="0" dirty="0" smtClean="0"/>
          </a:p>
          <a:p>
            <a:endParaRPr lang="en-US" b="0" baseline="0" dirty="0" smtClean="0"/>
          </a:p>
          <a:p>
            <a:endParaRPr lang="en-US" baseline="0" dirty="0" smtClean="0"/>
          </a:p>
          <a:p>
            <a:r>
              <a:rPr lang="en-US" i="1" baseline="0" dirty="0" smtClean="0"/>
              <a:t>One of the main drivers of the wildfire was the increase in grassland fuels in 2010 followed by the drying out of the grass in 2011. </a:t>
            </a:r>
          </a:p>
          <a:p>
            <a:endParaRPr lang="en-US" i="1" dirty="0" smtClean="0"/>
          </a:p>
          <a:p>
            <a:r>
              <a:rPr lang="en-US" i="1" dirty="0" smtClean="0"/>
              <a:t>The 2011 fire season was particularly bad due to an abnormally wet year in 2010 that caused an increase in biomass growth. </a:t>
            </a:r>
          </a:p>
          <a:p>
            <a:endParaRPr lang="en-US" i="1" dirty="0" smtClean="0"/>
          </a:p>
          <a:p>
            <a:r>
              <a:rPr lang="en-US" i="1" dirty="0" smtClean="0"/>
              <a:t>This was followed by an abnormally dry year in 2011. </a:t>
            </a:r>
          </a:p>
          <a:p>
            <a:endParaRPr lang="en-US" i="1" dirty="0" smtClean="0"/>
          </a:p>
          <a:p>
            <a:r>
              <a:rPr lang="en-US" i="1" dirty="0" smtClean="0"/>
              <a:t>Using NDVI as a proxy for biomass, it is clear that the extra biomass growth in 2010 was a primary factor in the severity of the 2011 fire season</a:t>
            </a:r>
            <a:r>
              <a:rPr lang="en-US" dirty="0" smtClean="0"/>
              <a: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dirty="0"/>
          </a:p>
        </p:txBody>
      </p:sp>
    </p:spTree>
    <p:extLst>
      <p:ext uri="{BB962C8B-B14F-4D97-AF65-F5344CB8AC3E}">
        <p14:creationId xmlns:p14="http://schemas.microsoft.com/office/powerpoint/2010/main" val="2341986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The following year in</a:t>
            </a:r>
            <a:r>
              <a:rPr lang="en-US" b="1" dirty="0" smtClean="0"/>
              <a:t> 2012</a:t>
            </a:r>
            <a:r>
              <a:rPr lang="en-US" b="1" baseline="0" dirty="0" smtClean="0"/>
              <a:t> </a:t>
            </a:r>
            <a:r>
              <a:rPr lang="en-US" b="0" baseline="0" dirty="0" smtClean="0"/>
              <a:t>the vegetation productivity was greater than average with the obvious exception within the </a:t>
            </a:r>
            <a:r>
              <a:rPr lang="en-US" b="1" baseline="0" dirty="0" smtClean="0"/>
              <a:t>footprint of the fires.</a:t>
            </a:r>
          </a:p>
          <a:p>
            <a:endParaRPr lang="en-US" b="0" baseline="0" dirty="0" smtClean="0"/>
          </a:p>
          <a:p>
            <a:r>
              <a:rPr lang="en-US" b="0" baseline="0" dirty="0" smtClean="0"/>
              <a:t>This was likely due to the burning of large quantities of grass during the fires. </a:t>
            </a:r>
          </a:p>
          <a:p>
            <a:endParaRPr lang="en-US" b="0" baseline="0" dirty="0" smtClean="0"/>
          </a:p>
          <a:p>
            <a:r>
              <a:rPr lang="en-US" b="0" baseline="0" dirty="0" smtClean="0"/>
              <a:t>This statewide </a:t>
            </a:r>
            <a:r>
              <a:rPr lang="en-US" b="1" baseline="0" dirty="0" smtClean="0"/>
              <a:t>2014</a:t>
            </a:r>
            <a:r>
              <a:rPr lang="en-US" b="0" baseline="0" dirty="0" smtClean="0"/>
              <a:t> map shows how the percent change in cumulative NDVI can </a:t>
            </a:r>
            <a:r>
              <a:rPr lang="en-US" b="1" baseline="0" dirty="0" smtClean="0"/>
              <a:t>vary throughout the state </a:t>
            </a:r>
            <a:r>
              <a:rPr lang="en-US" b="0" baseline="0" dirty="0" smtClean="0"/>
              <a:t>with some areas showing increased productivity and others showing a decrease.</a:t>
            </a:r>
          </a:p>
          <a:p>
            <a:endParaRPr lang="en-US" b="0" baseline="0" dirty="0" smtClean="0"/>
          </a:p>
          <a:p>
            <a:r>
              <a:rPr lang="en-US" b="0" baseline="0" dirty="0" smtClean="0"/>
              <a:t>These products are useful in depicting the </a:t>
            </a:r>
            <a:r>
              <a:rPr lang="en-US" b="1" baseline="0" dirty="0" smtClean="0"/>
              <a:t>relative fuel load </a:t>
            </a:r>
            <a:r>
              <a:rPr lang="en-US" b="0" baseline="0" dirty="0" smtClean="0"/>
              <a:t>to quantify the </a:t>
            </a:r>
            <a:r>
              <a:rPr lang="en-US" b="1" baseline="0" dirty="0" smtClean="0"/>
              <a:t>amount difference in vegetation growth</a:t>
            </a:r>
            <a:r>
              <a:rPr lang="en-US" b="0" baseline="0" dirty="0" smtClean="0"/>
              <a:t>.</a:t>
            </a:r>
          </a:p>
          <a:p>
            <a:endParaRPr lang="en-US" b="0" baseline="0" dirty="0" smtClean="0"/>
          </a:p>
          <a:p>
            <a:endParaRPr lang="en-US" b="0" baseline="0" dirty="0" smtClean="0"/>
          </a:p>
          <a:p>
            <a:r>
              <a:rPr lang="en-US" b="0" baseline="0" dirty="0" smtClean="0"/>
              <a:t>This type of product works well to understand how much areas have grown relative to the average rates for that area.</a:t>
            </a:r>
          </a:p>
          <a:p>
            <a:r>
              <a:rPr lang="en-US" b="0" baseline="0" dirty="0" smtClean="0"/>
              <a:t>This is especially useful for understanding “fuel loading” or the extra amount of biomass that can build up in an area like it did in 2010.</a:t>
            </a:r>
          </a:p>
          <a:p>
            <a:endParaRPr lang="en-US" b="1" baseline="0" dirty="0" smtClean="0"/>
          </a:p>
          <a:p>
            <a:endParaRPr lang="en-US" b="1" baseline="0" dirty="0" smtClean="0"/>
          </a:p>
          <a:p>
            <a:endParaRPr lang="en-US" b="1" baseline="0" dirty="0" smtClean="0"/>
          </a:p>
          <a:p>
            <a:endParaRPr lang="en-US" b="1" baseline="0" dirty="0" smtClean="0"/>
          </a:p>
          <a:p>
            <a:pPr defTabSz="931774">
              <a:defRPr/>
            </a:pPr>
            <a:r>
              <a:rPr lang="en-US" b="0" i="1" baseline="0" dirty="0" smtClean="0"/>
              <a:t>This provides fire risk mangers with additional information of relative growth within a to adjust models based on actual amount of</a:t>
            </a:r>
          </a:p>
          <a:p>
            <a:endParaRPr lang="en-US" b="1"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dirty="0"/>
          </a:p>
        </p:txBody>
      </p:sp>
    </p:spTree>
    <p:extLst>
      <p:ext uri="{BB962C8B-B14F-4D97-AF65-F5344CB8AC3E}">
        <p14:creationId xmlns:p14="http://schemas.microsoft.com/office/powerpoint/2010/main" val="10155110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Another way that these </a:t>
            </a:r>
            <a:r>
              <a:rPr lang="en-US" b="1" dirty="0"/>
              <a:t>MODIS derived </a:t>
            </a:r>
            <a:r>
              <a:rPr lang="en-US" b="1" dirty="0" smtClean="0"/>
              <a:t>cumulative </a:t>
            </a:r>
            <a:r>
              <a:rPr lang="en-US" b="1" dirty="0"/>
              <a:t>NDVI products </a:t>
            </a:r>
            <a:r>
              <a:rPr lang="en-US" dirty="0"/>
              <a:t>were used was to calculate </a:t>
            </a:r>
            <a:r>
              <a:rPr lang="en-US" b="1" dirty="0"/>
              <a:t>zonal means </a:t>
            </a:r>
            <a:r>
              <a:rPr lang="en-US" dirty="0"/>
              <a:t>or an average NDVI value for each type of fuel.</a:t>
            </a:r>
          </a:p>
          <a:p>
            <a:pPr lvl="0"/>
            <a:endParaRPr lang="en-US" dirty="0"/>
          </a:p>
          <a:p>
            <a:pPr lvl="0"/>
            <a:r>
              <a:rPr lang="en-US" dirty="0"/>
              <a:t>The Surface Fuel map on the </a:t>
            </a:r>
            <a:r>
              <a:rPr lang="en-US" b="1" dirty="0"/>
              <a:t>top- left </a:t>
            </a:r>
            <a:r>
              <a:rPr lang="en-US" dirty="0"/>
              <a:t>represents the type of map currently used by the forest service.</a:t>
            </a:r>
          </a:p>
          <a:p>
            <a:pPr lvl="0"/>
            <a:endParaRPr lang="en-US" dirty="0"/>
          </a:p>
          <a:p>
            <a:pPr lvl="0"/>
            <a:r>
              <a:rPr lang="en-US" dirty="0"/>
              <a:t>Here showing only </a:t>
            </a:r>
            <a:r>
              <a:rPr lang="en-US" b="1" dirty="0"/>
              <a:t>Grass Fuel Type 2 or Gr2.</a:t>
            </a:r>
          </a:p>
          <a:p>
            <a:pPr lvl="0"/>
            <a:endParaRPr lang="en-US" dirty="0"/>
          </a:p>
          <a:p>
            <a:pPr lvl="0"/>
            <a:r>
              <a:rPr lang="en-US" dirty="0"/>
              <a:t>The </a:t>
            </a:r>
            <a:r>
              <a:rPr lang="en-US" b="1" dirty="0"/>
              <a:t>2010-2014 maps</a:t>
            </a:r>
            <a:r>
              <a:rPr lang="en-US" dirty="0"/>
              <a:t>, were created by comparing the </a:t>
            </a:r>
            <a:r>
              <a:rPr lang="en-US" b="1" dirty="0"/>
              <a:t>annual cumulative NDVI</a:t>
            </a:r>
            <a:r>
              <a:rPr lang="en-US" dirty="0"/>
              <a:t> for each year to </a:t>
            </a:r>
            <a:r>
              <a:rPr lang="en-US" b="1" dirty="0"/>
              <a:t>the zonal mean for the gr2 fuel type. </a:t>
            </a:r>
          </a:p>
          <a:p>
            <a:pPr lvl="0"/>
            <a:endParaRPr lang="en-US" dirty="0"/>
          </a:p>
          <a:p>
            <a:pPr lvl="0"/>
            <a:r>
              <a:rPr lang="en-US" dirty="0"/>
              <a:t>This </a:t>
            </a:r>
            <a:r>
              <a:rPr lang="en-US" dirty="0" smtClean="0"/>
              <a:t>method showed </a:t>
            </a:r>
            <a:r>
              <a:rPr lang="en-US" b="1" dirty="0" smtClean="0"/>
              <a:t>temporal</a:t>
            </a:r>
            <a:r>
              <a:rPr lang="en-US" dirty="0" smtClean="0"/>
              <a:t> </a:t>
            </a:r>
            <a:r>
              <a:rPr lang="en-US" b="1" dirty="0"/>
              <a:t>variations</a:t>
            </a:r>
            <a:r>
              <a:rPr lang="en-US" dirty="0"/>
              <a:t> within </a:t>
            </a:r>
            <a:r>
              <a:rPr lang="en-US" dirty="0" smtClean="0"/>
              <a:t>this</a:t>
            </a:r>
            <a:r>
              <a:rPr lang="en-US" baseline="0" dirty="0" smtClean="0"/>
              <a:t> fuel type as related to the average NDVI for this particular fuel type. </a:t>
            </a:r>
            <a:endParaRPr lang="en-US" dirty="0"/>
          </a:p>
          <a:p>
            <a:pPr lvl="0"/>
            <a:endParaRPr lang="en-US" dirty="0"/>
          </a:p>
          <a:p>
            <a:pPr lvl="0"/>
            <a:r>
              <a:rPr lang="en-US" dirty="0"/>
              <a:t>The </a:t>
            </a:r>
            <a:r>
              <a:rPr lang="en-US" b="1" dirty="0"/>
              <a:t>blue tones</a:t>
            </a:r>
            <a:r>
              <a:rPr lang="en-US" dirty="0"/>
              <a:t> </a:t>
            </a:r>
            <a:r>
              <a:rPr lang="en-US" dirty="0" smtClean="0"/>
              <a:t>represent</a:t>
            </a:r>
            <a:r>
              <a:rPr lang="en-US" baseline="0" dirty="0" smtClean="0"/>
              <a:t> </a:t>
            </a:r>
            <a:r>
              <a:rPr lang="en-US" dirty="0" smtClean="0"/>
              <a:t>above </a:t>
            </a:r>
            <a:r>
              <a:rPr lang="en-US" dirty="0"/>
              <a:t>average NDVI and the </a:t>
            </a:r>
            <a:r>
              <a:rPr lang="en-US" b="1" dirty="0"/>
              <a:t>red tones </a:t>
            </a:r>
            <a:r>
              <a:rPr lang="en-US" dirty="0"/>
              <a:t>represent below average.</a:t>
            </a:r>
          </a:p>
          <a:p>
            <a:pPr lvl="0"/>
            <a:endParaRPr lang="en-US" dirty="0"/>
          </a:p>
          <a:p>
            <a:pPr lvl="0"/>
            <a:r>
              <a:rPr lang="en-US" dirty="0"/>
              <a:t>This method </a:t>
            </a:r>
            <a:r>
              <a:rPr lang="en-US" dirty="0" smtClean="0"/>
              <a:t>illustrates </a:t>
            </a:r>
            <a:r>
              <a:rPr lang="en-US" dirty="0"/>
              <a:t>another way </a:t>
            </a:r>
            <a:r>
              <a:rPr lang="en-US" dirty="0" smtClean="0"/>
              <a:t>to </a:t>
            </a:r>
            <a:r>
              <a:rPr lang="en-US" b="1" dirty="0" smtClean="0"/>
              <a:t>analyze relative </a:t>
            </a:r>
            <a:r>
              <a:rPr lang="en-US" b="1" dirty="0"/>
              <a:t>fuel loads </a:t>
            </a:r>
            <a:r>
              <a:rPr lang="en-US" dirty="0" smtClean="0"/>
              <a:t>based </a:t>
            </a:r>
            <a:r>
              <a:rPr lang="en-US" dirty="0"/>
              <a:t>on</a:t>
            </a:r>
            <a:r>
              <a:rPr lang="en-US" b="1" dirty="0"/>
              <a:t> vegetation characteristics. </a:t>
            </a:r>
          </a:p>
          <a:p>
            <a:endParaRPr lang="en-US" b="1" dirty="0" smtClean="0"/>
          </a:p>
          <a:p>
            <a:endParaRPr lang="en-US" b="1" dirty="0" smtClean="0"/>
          </a:p>
          <a:p>
            <a:endParaRPr lang="en-US" b="1" dirty="0" smtClean="0"/>
          </a:p>
          <a:p>
            <a:endParaRPr lang="en-US" b="1" dirty="0" smtClean="0"/>
          </a:p>
          <a:p>
            <a:endParaRPr lang="en-US" b="1"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2344198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problem is that Texas is a large state</a:t>
            </a:r>
            <a:r>
              <a:rPr lang="en-US" b="1" baseline="0" dirty="0" smtClean="0"/>
              <a:t>. So we separated it into 10 climate zones so that </a:t>
            </a:r>
            <a:endParaRPr lang="en-US" b="1" dirty="0" smtClean="0"/>
          </a:p>
          <a:p>
            <a:r>
              <a:rPr lang="en-US" dirty="0" smtClean="0"/>
              <a:t>To create the</a:t>
            </a:r>
            <a:r>
              <a:rPr lang="en-US" baseline="0" dirty="0" smtClean="0"/>
              <a:t> climate zones, an unsupervised classification was run on the 30 year averages for temperature, dewpoint temperature, and annual precipitation. We then clipped the land cover data to the climate zones. The land cover types were then used as zones to run zonal statistics.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dirty="0"/>
          </a:p>
        </p:txBody>
      </p:sp>
    </p:spTree>
    <p:extLst>
      <p:ext uri="{BB962C8B-B14F-4D97-AF65-F5344CB8AC3E}">
        <p14:creationId xmlns:p14="http://schemas.microsoft.com/office/powerpoint/2010/main" val="2335048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This effect is evident in these statewide maps produced for 2010 and 2011.</a:t>
            </a:r>
          </a:p>
          <a:p>
            <a:pPr lvl="0"/>
            <a:endParaRPr lang="en-US" b="1" dirty="0"/>
          </a:p>
          <a:p>
            <a:pPr lvl="0"/>
            <a:r>
              <a:rPr lang="en-US" b="1" dirty="0"/>
              <a:t>They depict the percent change in mean annual cumulative NDVI of grassland fuels.</a:t>
            </a:r>
            <a:endParaRPr lang="en-US" dirty="0"/>
          </a:p>
          <a:p>
            <a:pPr lvl="0"/>
            <a:endParaRPr lang="en-US" dirty="0"/>
          </a:p>
          <a:p>
            <a:pPr lvl="0"/>
            <a:r>
              <a:rPr lang="en-US" dirty="0"/>
              <a:t>The deeper blues represent greater than average and deeper reds represent less than average NDVI response. </a:t>
            </a:r>
          </a:p>
          <a:p>
            <a:pPr lvl="0"/>
            <a:endParaRPr lang="en-US" i="1" dirty="0"/>
          </a:p>
          <a:p>
            <a:pPr lvl="0"/>
            <a:r>
              <a:rPr lang="en-US" i="1" dirty="0"/>
              <a:t>So as expected,</a:t>
            </a:r>
            <a:r>
              <a:rPr lang="en-US" dirty="0"/>
              <a:t> there was an increase in vegetation productivity in the wetter 2010 and a decrease in the much dryer 2011. </a:t>
            </a:r>
          </a:p>
          <a:p>
            <a:pPr lvl="0"/>
            <a:endParaRPr lang="en-US" dirty="0"/>
          </a:p>
          <a:p>
            <a:pPr lvl="0"/>
            <a:r>
              <a:rPr lang="en-US" dirty="0"/>
              <a:t>This</a:t>
            </a:r>
            <a:r>
              <a:rPr lang="en-US" b="1" dirty="0"/>
              <a:t> </a:t>
            </a:r>
            <a:r>
              <a:rPr lang="en-US" dirty="0"/>
              <a:t>increased the amount of </a:t>
            </a:r>
            <a:r>
              <a:rPr lang="en-US" b="1" dirty="0"/>
              <a:t>grass available as fuel</a:t>
            </a:r>
            <a:r>
              <a:rPr lang="en-US" dirty="0"/>
              <a:t> and which then dried out in 2011 contributing to more intense wildfires.</a:t>
            </a:r>
          </a:p>
          <a:p>
            <a:pPr defTabSz="949478">
              <a:defRPr/>
            </a:pPr>
            <a:endParaRPr lang="en-US" b="1" dirty="0" smtClean="0"/>
          </a:p>
          <a:p>
            <a:pPr defTabSz="949478">
              <a:defRPr/>
            </a:pPr>
            <a:endParaRPr lang="en-US" b="1" dirty="0" smtClean="0"/>
          </a:p>
          <a:p>
            <a:pPr defTabSz="949478">
              <a:defRPr/>
            </a:pPr>
            <a:endParaRPr lang="en-US" b="1" dirty="0" smtClean="0"/>
          </a:p>
          <a:p>
            <a:pPr defTabSz="949478">
              <a:defRPr/>
            </a:pPr>
            <a:r>
              <a:rPr lang="en-US" b="1" dirty="0" smtClean="0"/>
              <a:t>Next………………………………..</a:t>
            </a:r>
          </a:p>
          <a:p>
            <a:pPr defTabSz="949478">
              <a:defRPr/>
            </a:pPr>
            <a:endParaRPr lang="en-US" b="1" dirty="0" smtClean="0"/>
          </a:p>
          <a:p>
            <a:pPr defTabSz="949478">
              <a:defRPr/>
            </a:pPr>
            <a:endParaRPr lang="en-US" b="1" dirty="0" smtClean="0"/>
          </a:p>
          <a:p>
            <a:pPr defTabSz="949478">
              <a:defRPr/>
            </a:pPr>
            <a:endParaRPr lang="en-US" b="1" dirty="0" smtClean="0"/>
          </a:p>
          <a:p>
            <a:pPr defTabSz="949478">
              <a:defRPr/>
            </a:pPr>
            <a:endParaRPr lang="en-US" b="1" dirty="0" smtClean="0"/>
          </a:p>
          <a:p>
            <a:pPr defTabSz="949478">
              <a:defRPr/>
            </a:pPr>
            <a:endParaRPr lang="en-US" b="1"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3348819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Wildfires risk has increased </a:t>
            </a:r>
            <a:r>
              <a:rPr lang="en-US" dirty="0" smtClean="0"/>
              <a:t>due to climate change and recent urbanization</a:t>
            </a:r>
          </a:p>
          <a:p>
            <a:endParaRPr lang="en-US" dirty="0" smtClean="0"/>
          </a:p>
          <a:p>
            <a:r>
              <a:rPr lang="en-US" dirty="0" smtClean="0"/>
              <a:t>Texas </a:t>
            </a:r>
            <a:r>
              <a:rPr lang="en-US" b="1" dirty="0" smtClean="0"/>
              <a:t>grasslands</a:t>
            </a:r>
            <a:r>
              <a:rPr lang="en-US" dirty="0" smtClean="0"/>
              <a:t> are highly susceptible to wildfires especially during drought years</a:t>
            </a:r>
          </a:p>
          <a:p>
            <a:endParaRPr lang="en-US" dirty="0" smtClean="0"/>
          </a:p>
          <a:p>
            <a:r>
              <a:rPr lang="en-US" dirty="0" smtClean="0"/>
              <a:t>In </a:t>
            </a:r>
            <a:r>
              <a:rPr lang="en-US" b="1" dirty="0" smtClean="0"/>
              <a:t>2011</a:t>
            </a:r>
            <a:r>
              <a:rPr lang="en-US" dirty="0" smtClean="0"/>
              <a:t>, the state of Texas declared a </a:t>
            </a:r>
            <a:r>
              <a:rPr lang="en-US" b="1" dirty="0" smtClean="0"/>
              <a:t>state of emergency </a:t>
            </a:r>
            <a:r>
              <a:rPr lang="en-US" dirty="0" smtClean="0"/>
              <a:t>due to the uproar of wildfires that scorched nearly </a:t>
            </a:r>
            <a:r>
              <a:rPr lang="en-US" b="1" dirty="0" smtClean="0"/>
              <a:t>4,000,000 acres </a:t>
            </a:r>
            <a:r>
              <a:rPr lang="en-US" dirty="0" smtClean="0"/>
              <a:t>of Texas grasslands, forests, and urban areas and destroyed nearly </a:t>
            </a:r>
            <a:r>
              <a:rPr lang="en-US" b="1" dirty="0" smtClean="0"/>
              <a:t>3,000 homes.</a:t>
            </a:r>
          </a:p>
          <a:p>
            <a:endParaRPr lang="en-US" b="1" dirty="0" smtClean="0"/>
          </a:p>
          <a:p>
            <a:endParaRPr lang="en-US" dirty="0" smtClean="0"/>
          </a:p>
          <a:p>
            <a:endParaRPr lang="en-US" dirty="0" smtClean="0"/>
          </a:p>
          <a:p>
            <a:r>
              <a:rPr lang="en-US" i="1" dirty="0" smtClean="0"/>
              <a:t>In recent years, the risk of </a:t>
            </a:r>
            <a:r>
              <a:rPr lang="en-US" b="1" i="1" dirty="0" smtClean="0"/>
              <a:t>severe wildfires </a:t>
            </a:r>
            <a:r>
              <a:rPr lang="en-US" i="1" dirty="0" smtClean="0"/>
              <a:t>has been increasing due to weather phenomena such as sequences of wet years and </a:t>
            </a:r>
          </a:p>
          <a:p>
            <a:r>
              <a:rPr lang="en-US" i="1" dirty="0" smtClean="0"/>
              <a:t>drought years making recent urban expansion into woodland areas vulnerable to wildfire. </a:t>
            </a:r>
          </a:p>
          <a:p>
            <a:endParaRPr lang="en-US" i="1" dirty="0" smtClean="0"/>
          </a:p>
          <a:p>
            <a:r>
              <a:rPr lang="en-US" i="1" dirty="0" smtClean="0"/>
              <a:t>During the year 2010, Texas experienced higher amounts of rainfall, which produced more fuel for fires in the following year.  </a:t>
            </a:r>
          </a:p>
          <a:p>
            <a:endParaRPr lang="en-US" i="1" dirty="0" smtClean="0"/>
          </a:p>
          <a:p>
            <a:endParaRPr lang="en-US" i="1" dirty="0" smtClean="0"/>
          </a:p>
          <a:p>
            <a:endParaRPr lang="en-US" i="0" dirty="0" smtClean="0"/>
          </a:p>
          <a:p>
            <a:r>
              <a:rPr lang="en-US" i="0" dirty="0" smtClean="0"/>
              <a:t>Image source:</a:t>
            </a:r>
          </a:p>
          <a:p>
            <a:r>
              <a:rPr lang="en-US" u="sng" dirty="0">
                <a:hlinkClick r:id="rId3"/>
              </a:rPr>
              <a:t>http://www.crh.noaa.gov/bro/?n=2011event_smacfirephotogallery</a:t>
            </a:r>
            <a:endParaRPr lang="en-US" i="1" dirty="0" smtClean="0"/>
          </a:p>
          <a:p>
            <a:r>
              <a:rPr lang="en-US" i="1" dirty="0" smtClean="0"/>
              <a:t>.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dirty="0"/>
          </a:p>
        </p:txBody>
      </p:sp>
    </p:spTree>
    <p:extLst>
      <p:ext uri="{BB962C8B-B14F-4D97-AF65-F5344CB8AC3E}">
        <p14:creationId xmlns:p14="http://schemas.microsoft.com/office/powerpoint/2010/main" val="3791922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This effect is evident in these statewide maps produced for 2010 and 2011.</a:t>
            </a:r>
          </a:p>
          <a:p>
            <a:pPr lvl="0"/>
            <a:endParaRPr lang="en-US" b="1" dirty="0"/>
          </a:p>
          <a:p>
            <a:pPr lvl="0"/>
            <a:r>
              <a:rPr lang="en-US" b="1" dirty="0"/>
              <a:t>They depict the percent change in mean annual cumulative NDVI of grassland fuels.</a:t>
            </a:r>
            <a:endParaRPr lang="en-US" dirty="0"/>
          </a:p>
          <a:p>
            <a:pPr lvl="0"/>
            <a:endParaRPr lang="en-US" dirty="0"/>
          </a:p>
          <a:p>
            <a:pPr lvl="0"/>
            <a:r>
              <a:rPr lang="en-US" dirty="0"/>
              <a:t>The deeper blues represent greater than average and deeper reds represent less than average NDVI response. </a:t>
            </a:r>
          </a:p>
          <a:p>
            <a:pPr lvl="0"/>
            <a:endParaRPr lang="en-US" i="1" dirty="0"/>
          </a:p>
          <a:p>
            <a:pPr lvl="0"/>
            <a:r>
              <a:rPr lang="en-US" i="1" dirty="0"/>
              <a:t>So as expected,</a:t>
            </a:r>
            <a:r>
              <a:rPr lang="en-US" dirty="0"/>
              <a:t> there was an increase in vegetation productivity in the wetter 2010 and a decrease in the much dryer 2011. </a:t>
            </a:r>
          </a:p>
          <a:p>
            <a:pPr lvl="0"/>
            <a:endParaRPr lang="en-US" dirty="0"/>
          </a:p>
          <a:p>
            <a:pPr lvl="0"/>
            <a:r>
              <a:rPr lang="en-US" dirty="0"/>
              <a:t>This</a:t>
            </a:r>
            <a:r>
              <a:rPr lang="en-US" b="1" dirty="0"/>
              <a:t> </a:t>
            </a:r>
            <a:r>
              <a:rPr lang="en-US" dirty="0"/>
              <a:t>increased the amount of </a:t>
            </a:r>
            <a:r>
              <a:rPr lang="en-US" b="1" dirty="0"/>
              <a:t>grass available as fuel</a:t>
            </a:r>
            <a:r>
              <a:rPr lang="en-US" dirty="0"/>
              <a:t> and which then dried out in 2011 contributing to more intense wildfires.</a:t>
            </a:r>
          </a:p>
          <a:p>
            <a:pPr defTabSz="949478">
              <a:defRPr/>
            </a:pPr>
            <a:endParaRPr lang="en-US" b="1" dirty="0" smtClean="0"/>
          </a:p>
          <a:p>
            <a:pPr defTabSz="949478">
              <a:defRPr/>
            </a:pPr>
            <a:endParaRPr lang="en-US" b="1" dirty="0" smtClean="0"/>
          </a:p>
          <a:p>
            <a:pPr defTabSz="949478">
              <a:defRPr/>
            </a:pPr>
            <a:endParaRPr lang="en-US" b="1" dirty="0" smtClean="0"/>
          </a:p>
          <a:p>
            <a:pPr defTabSz="949478">
              <a:defRPr/>
            </a:pPr>
            <a:r>
              <a:rPr lang="en-US" b="1" dirty="0" smtClean="0"/>
              <a:t>Next………………………………..</a:t>
            </a:r>
          </a:p>
          <a:p>
            <a:pPr defTabSz="949478">
              <a:defRPr/>
            </a:pPr>
            <a:endParaRPr lang="en-US" b="1" dirty="0" smtClean="0"/>
          </a:p>
          <a:p>
            <a:pPr defTabSz="949478">
              <a:defRPr/>
            </a:pPr>
            <a:endParaRPr lang="en-US" b="1" dirty="0" smtClean="0"/>
          </a:p>
          <a:p>
            <a:pPr defTabSz="949478">
              <a:defRPr/>
            </a:pPr>
            <a:endParaRPr lang="en-US" b="1" dirty="0" smtClean="0"/>
          </a:p>
          <a:p>
            <a:pPr defTabSz="949478">
              <a:defRPr/>
            </a:pPr>
            <a:endParaRPr lang="en-US" b="1" dirty="0" smtClean="0"/>
          </a:p>
          <a:p>
            <a:pPr defTabSz="949478">
              <a:defRPr/>
            </a:pPr>
            <a:endParaRPr lang="en-US" b="1"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2038564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Geospatial information on grassland </a:t>
            </a:r>
            <a:r>
              <a:rPr lang="en-US" b="1" dirty="0" smtClean="0"/>
              <a:t>fuel loads </a:t>
            </a:r>
            <a:r>
              <a:rPr lang="en-US" dirty="0" smtClean="0"/>
              <a:t>are important for assessing wildfire risk</a:t>
            </a:r>
          </a:p>
          <a:p>
            <a:pPr defTabSz="931774">
              <a:defRPr/>
            </a:pPr>
            <a:endParaRPr lang="en-US" b="1" dirty="0" smtClean="0"/>
          </a:p>
          <a:p>
            <a:pPr defTabSz="931774">
              <a:defRPr/>
            </a:pPr>
            <a:r>
              <a:rPr lang="en-US" dirty="0" smtClean="0"/>
              <a:t>Annual cumulative </a:t>
            </a:r>
            <a:r>
              <a:rPr lang="en-US" b="1" dirty="0" smtClean="0"/>
              <a:t>MODIS NDVI </a:t>
            </a:r>
            <a:r>
              <a:rPr lang="en-US" dirty="0" smtClean="0"/>
              <a:t>offers a means to monitor relative fuel loads</a:t>
            </a:r>
          </a:p>
          <a:p>
            <a:pPr defTabSz="931774">
              <a:defRPr/>
            </a:pPr>
            <a:endParaRPr lang="en-US" dirty="0" smtClean="0"/>
          </a:p>
          <a:p>
            <a:pPr defTabSz="931774">
              <a:defRPr/>
            </a:pPr>
            <a:r>
              <a:rPr lang="en-US" dirty="0" smtClean="0"/>
              <a:t>Such MODIS NDVI products can serve as inputs to </a:t>
            </a:r>
            <a:r>
              <a:rPr lang="en-US" b="1" dirty="0" smtClean="0"/>
              <a:t>fuel load models</a:t>
            </a:r>
          </a:p>
          <a:p>
            <a:pPr defTabSz="931774">
              <a:defRPr/>
            </a:pPr>
            <a:endParaRPr lang="en-US" dirty="0" smtClean="0"/>
          </a:p>
          <a:p>
            <a:pPr defTabSz="931774">
              <a:defRPr/>
            </a:pPr>
            <a:endParaRPr lang="en-US" b="1" dirty="0" smtClean="0"/>
          </a:p>
          <a:p>
            <a:endParaRPr lang="en-US" dirty="0" smtClean="0"/>
          </a:p>
          <a:p>
            <a:endParaRPr lang="en-US" dirty="0" smtClean="0"/>
          </a:p>
          <a:p>
            <a:endParaRPr lang="en-US" i="1" dirty="0" smtClean="0"/>
          </a:p>
          <a:p>
            <a:endParaRPr lang="en-US" i="1" dirty="0" smtClean="0"/>
          </a:p>
          <a:p>
            <a:r>
              <a:rPr lang="en-US" i="1" dirty="0" smtClean="0"/>
              <a:t>Relative</a:t>
            </a:r>
            <a:r>
              <a:rPr lang="en-US" i="1" baseline="0" dirty="0" smtClean="0"/>
              <a:t> fuel loads based on MODIS NDVI is a good tool to assess fluctuations in grassland fuels.</a:t>
            </a:r>
          </a:p>
          <a:p>
            <a:endParaRPr lang="en-US" i="1" baseline="0" dirty="0" smtClean="0"/>
          </a:p>
          <a:p>
            <a:r>
              <a:rPr lang="en-US" i="1" baseline="0" dirty="0" smtClean="0"/>
              <a:t>Provides wildfire risk managers a new method for adjusting fuel model according to the actual changes grassland growth rates.</a:t>
            </a:r>
          </a:p>
          <a:p>
            <a:endParaRPr lang="en-US" i="1" baseline="0" dirty="0" smtClean="0"/>
          </a:p>
          <a:p>
            <a:pPr defTabSz="931774">
              <a:defRPr/>
            </a:pPr>
            <a:r>
              <a:rPr lang="en-US" i="1" dirty="0" smtClean="0"/>
              <a:t>Using MODIS data to detect seasonal changes in the Texas Grasslands is a crucial step in moving towards real-time assessment in fuel loads. </a:t>
            </a:r>
          </a:p>
          <a:p>
            <a:pPr defTabSz="931774">
              <a:defRPr/>
            </a:pPr>
            <a:r>
              <a:rPr lang="en-US" i="1" dirty="0" smtClean="0"/>
              <a:t>The Texas Forest Service can use this data in the future to better assess the wildfire risk based on recent observations</a:t>
            </a:r>
            <a:r>
              <a:rPr lang="en-US" i="1" baseline="0" dirty="0" smtClean="0"/>
              <a:t> </a:t>
            </a:r>
            <a:r>
              <a:rPr lang="en-US" i="1" dirty="0" smtClean="0"/>
              <a:t>rather than using a static fuel model.</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dirty="0"/>
          </a:p>
        </p:txBody>
      </p:sp>
    </p:spTree>
    <p:extLst>
      <p:ext uri="{BB962C8B-B14F-4D97-AF65-F5344CB8AC3E}">
        <p14:creationId xmlns:p14="http://schemas.microsoft.com/office/powerpoint/2010/main" val="1413152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23</a:t>
            </a:fld>
            <a:endParaRPr lang="en-US" dirty="0"/>
          </a:p>
        </p:txBody>
      </p:sp>
    </p:spTree>
    <p:extLst>
      <p:ext uri="{BB962C8B-B14F-4D97-AF65-F5344CB8AC3E}">
        <p14:creationId xmlns:p14="http://schemas.microsoft.com/office/powerpoint/2010/main" val="2658801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24</a:t>
            </a:fld>
            <a:endParaRPr lang="en-US" dirty="0"/>
          </a:p>
        </p:txBody>
      </p:sp>
    </p:spTree>
    <p:extLst>
      <p:ext uri="{BB962C8B-B14F-4D97-AF65-F5344CB8AC3E}">
        <p14:creationId xmlns:p14="http://schemas.microsoft.com/office/powerpoint/2010/main" val="2972919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study covers the entire State of </a:t>
            </a:r>
            <a:r>
              <a:rPr lang="en-US" b="1" dirty="0"/>
              <a:t>Texas</a:t>
            </a:r>
            <a:r>
              <a:rPr lang="en-US" dirty="0"/>
              <a:t> with a case study of the </a:t>
            </a:r>
          </a:p>
          <a:p>
            <a:r>
              <a:rPr lang="en-US" b="1" dirty="0"/>
              <a:t>Possum Kingdom Complex </a:t>
            </a:r>
            <a:r>
              <a:rPr lang="en-US" dirty="0"/>
              <a:t>wildfires,</a:t>
            </a:r>
          </a:p>
          <a:p>
            <a:r>
              <a:rPr lang="en-US" dirty="0"/>
              <a:t> just west of Fort Worth, </a:t>
            </a:r>
          </a:p>
          <a:p>
            <a:r>
              <a:rPr lang="en-US" dirty="0"/>
              <a:t>which destroyed approximately </a:t>
            </a:r>
            <a:r>
              <a:rPr lang="en-US" b="1" dirty="0"/>
              <a:t>150,000</a:t>
            </a:r>
            <a:r>
              <a:rPr lang="en-US" dirty="0"/>
              <a:t> acres in 2011.</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dirty="0"/>
          </a:p>
        </p:txBody>
      </p:sp>
    </p:spTree>
    <p:extLst>
      <p:ext uri="{BB962C8B-B14F-4D97-AF65-F5344CB8AC3E}">
        <p14:creationId xmlns:p14="http://schemas.microsoft.com/office/powerpoint/2010/main" val="2966311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smtClean="0"/>
              <a:t>2010 was</a:t>
            </a:r>
            <a:r>
              <a:rPr lang="en-US" b="1" baseline="0" dirty="0" smtClean="0"/>
              <a:t> an abnormally wet year for Texas and was followed by a historic drought in 2011.  </a:t>
            </a:r>
            <a:endParaRPr lang="en-US" b="1" dirty="0" smtClean="0"/>
          </a:p>
          <a:p>
            <a:pPr defTabSz="931774">
              <a:defRPr/>
            </a:pPr>
            <a:endParaRPr lang="en-US" b="1" dirty="0" smtClean="0"/>
          </a:p>
          <a:p>
            <a:pPr defTabSz="931774">
              <a:defRPr/>
            </a:pPr>
            <a:r>
              <a:rPr lang="en-US" b="1" dirty="0" smtClean="0"/>
              <a:t>These</a:t>
            </a:r>
            <a:r>
              <a:rPr lang="en-US" b="1" baseline="0" dirty="0" smtClean="0"/>
              <a:t> maps produced by the USDA and NOAA in conjunction with the University of Nebraska-Lincoln </a:t>
            </a:r>
          </a:p>
          <a:p>
            <a:pPr defTabSz="931774">
              <a:defRPr/>
            </a:pPr>
            <a:r>
              <a:rPr lang="en-US" b="1" baseline="0" dirty="0" smtClean="0"/>
              <a:t> </a:t>
            </a:r>
          </a:p>
          <a:p>
            <a:endParaRPr lang="en-US" baseline="0" dirty="0" smtClean="0"/>
          </a:p>
          <a:p>
            <a:r>
              <a:rPr lang="en-US" baseline="0" dirty="0" smtClean="0"/>
              <a:t>Source:</a:t>
            </a:r>
          </a:p>
          <a:p>
            <a:r>
              <a:rPr lang="en-US" dirty="0" smtClean="0"/>
              <a:t>Image source: http://droughtmonitor.unl.edu/MapsAndData/MapArchive.aspx</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dirty="0"/>
          </a:p>
        </p:txBody>
      </p:sp>
    </p:spTree>
    <p:extLst>
      <p:ext uri="{BB962C8B-B14F-4D97-AF65-F5344CB8AC3E}">
        <p14:creationId xmlns:p14="http://schemas.microsoft.com/office/powerpoint/2010/main" val="3327309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i="1" dirty="0"/>
              <a:t>The partners for this project were the </a:t>
            </a:r>
            <a:r>
              <a:rPr lang="en-US" b="1" i="1" dirty="0"/>
              <a:t>Texas Forest Service </a:t>
            </a:r>
            <a:r>
              <a:rPr lang="en-US" i="1" dirty="0"/>
              <a:t>who</a:t>
            </a:r>
            <a:r>
              <a:rPr lang="en-US" b="1" i="1" dirty="0"/>
              <a:t> have partnered with DEVELOP for several projects in the past.</a:t>
            </a:r>
            <a:endParaRPr lang="en-US" dirty="0"/>
          </a:p>
          <a:p>
            <a:pPr lvl="0"/>
            <a:endParaRPr lang="en-US" dirty="0"/>
          </a:p>
          <a:p>
            <a:pPr lvl="0"/>
            <a:r>
              <a:rPr lang="en-US" dirty="0"/>
              <a:t>They are tasked with evaluating </a:t>
            </a:r>
            <a:r>
              <a:rPr lang="en-US" b="1" dirty="0"/>
              <a:t>potential fire risk</a:t>
            </a:r>
            <a:r>
              <a:rPr lang="en-US" dirty="0"/>
              <a:t> in order to manage and allocate resources for the </a:t>
            </a:r>
            <a:r>
              <a:rPr lang="en-US" b="1" dirty="0"/>
              <a:t>prevention and containment </a:t>
            </a:r>
            <a:r>
              <a:rPr lang="en-US" dirty="0"/>
              <a:t>of wildfires across the State. </a:t>
            </a:r>
          </a:p>
          <a:p>
            <a:pPr lvl="0"/>
            <a:endParaRPr lang="en-US" dirty="0"/>
          </a:p>
          <a:p>
            <a:pPr lvl="0"/>
            <a:r>
              <a:rPr lang="en-US" dirty="0"/>
              <a:t>A key component for assessing fire risk is the classification and monitoring of </a:t>
            </a:r>
            <a:r>
              <a:rPr lang="en-US" b="1" dirty="0"/>
              <a:t>vegetative fuel types and fuel loads </a:t>
            </a:r>
            <a:r>
              <a:rPr lang="en-US" i="1" dirty="0"/>
              <a:t>and to</a:t>
            </a:r>
            <a:r>
              <a:rPr lang="en-US" b="1" dirty="0"/>
              <a:t> </a:t>
            </a:r>
            <a:r>
              <a:rPr lang="en-US" dirty="0"/>
              <a:t>model </a:t>
            </a:r>
            <a:r>
              <a:rPr lang="en-US" b="1" dirty="0"/>
              <a:t>fire behavior </a:t>
            </a:r>
            <a:r>
              <a:rPr lang="en-US" dirty="0"/>
              <a:t>based on the characteristics of each fuel. </a:t>
            </a:r>
          </a:p>
          <a:p>
            <a:pPr lvl="0"/>
            <a:endParaRPr lang="en-US" dirty="0"/>
          </a:p>
          <a:p>
            <a:pPr lvl="0"/>
            <a:r>
              <a:rPr lang="en-US" dirty="0"/>
              <a:t>They currently use </a:t>
            </a:r>
            <a:r>
              <a:rPr lang="en-US" b="1" dirty="0"/>
              <a:t>comprehensive fuel mapping techniques</a:t>
            </a:r>
            <a:r>
              <a:rPr lang="en-US" dirty="0"/>
              <a:t> using Landsat data but do not have a method to adjust these models to </a:t>
            </a:r>
            <a:r>
              <a:rPr lang="en-US" b="1" dirty="0"/>
              <a:t>seasonal changes.</a:t>
            </a:r>
            <a:endParaRPr lang="en-US" dirty="0"/>
          </a:p>
          <a:p>
            <a:endParaRPr lang="en-US" dirty="0"/>
          </a:p>
          <a:p>
            <a:endParaRPr lang="en-US" dirty="0">
              <a:solidFill>
                <a:srgbClr val="FF0000"/>
              </a:solidFill>
            </a:endParaRPr>
          </a:p>
          <a:p>
            <a:endParaRPr lang="en-US" dirty="0">
              <a:solidFill>
                <a:srgbClr val="FF0000"/>
              </a:solidFill>
            </a:endParaRPr>
          </a:p>
          <a:p>
            <a:r>
              <a:rPr lang="en-US" dirty="0">
                <a:solidFill>
                  <a:srgbClr val="FF0000"/>
                </a:solidFill>
              </a:rPr>
              <a:t>Next………………………………………..</a:t>
            </a:r>
          </a:p>
          <a:p>
            <a:endParaRPr lang="en-US" dirty="0"/>
          </a:p>
          <a:p>
            <a:endParaRPr lang="en-US" dirty="0"/>
          </a:p>
          <a:p>
            <a:endParaRPr lang="en-US" dirty="0"/>
          </a:p>
          <a:p>
            <a:endParaRPr lang="en-US" dirty="0" smtClean="0"/>
          </a:p>
          <a:p>
            <a:endParaRPr lang="en-US" dirty="0" smtClean="0"/>
          </a:p>
          <a:p>
            <a:r>
              <a:rPr lang="en-US" dirty="0" smtClean="0"/>
              <a:t>Image source:</a:t>
            </a:r>
          </a:p>
          <a:p>
            <a:r>
              <a:rPr lang="en-US" u="sng" dirty="0">
                <a:hlinkClick r:id="rId3"/>
              </a:rPr>
              <a:t>http://www.srh.noaa.gov/ama/?n=fire_weather</a:t>
            </a:r>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312432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Methods for wildfire management have typically relied on models based on Landsat data to produce </a:t>
            </a:r>
            <a:r>
              <a:rPr lang="en-US" b="1" dirty="0"/>
              <a:t>comprehensive fuel load and fuel type maps </a:t>
            </a:r>
            <a:r>
              <a:rPr lang="en-US" dirty="0"/>
              <a:t>at 30 meter resolution. </a:t>
            </a:r>
          </a:p>
          <a:p>
            <a:r>
              <a:rPr lang="en-US" dirty="0"/>
              <a:t>This approach works well in relatively stable forested areas, but does not have the capability to accurately </a:t>
            </a:r>
          </a:p>
          <a:p>
            <a:r>
              <a:rPr lang="en-US" dirty="0"/>
              <a:t>depict seasonal changes in more dynamic fuel types such as grasslands. </a:t>
            </a:r>
          </a:p>
          <a:p>
            <a:endParaRPr lang="en-US" dirty="0"/>
          </a:p>
          <a:p>
            <a:r>
              <a:rPr lang="en-US" dirty="0"/>
              <a:t>The monitoring and forecasting of </a:t>
            </a:r>
            <a:r>
              <a:rPr lang="en-US" b="1" dirty="0"/>
              <a:t>weather patterns</a:t>
            </a:r>
            <a:r>
              <a:rPr lang="en-US" dirty="0"/>
              <a:t>, especially drought, is also an important component in used </a:t>
            </a:r>
            <a:r>
              <a:rPr lang="en-US" b="1" dirty="0"/>
              <a:t>predicting fire behavior</a:t>
            </a:r>
            <a:r>
              <a:rPr lang="en-US" dirty="0"/>
              <a:t>, </a:t>
            </a:r>
          </a:p>
          <a:p>
            <a:r>
              <a:rPr lang="en-US" dirty="0"/>
              <a:t>but drought is a cause of increased risk and is hard to quantify the actual response of fuel types on a large scale.</a:t>
            </a:r>
          </a:p>
          <a:p>
            <a:endParaRPr lang="en-US" dirty="0"/>
          </a:p>
          <a:p>
            <a:r>
              <a:rPr lang="en-US" dirty="0"/>
              <a:t>Image source: www.texaswildfirerisk.com</a:t>
            </a:r>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dirty="0"/>
          </a:p>
        </p:txBody>
      </p:sp>
    </p:spTree>
    <p:extLst>
      <p:ext uri="{BB962C8B-B14F-4D97-AF65-F5344CB8AC3E}">
        <p14:creationId xmlns:p14="http://schemas.microsoft.com/office/powerpoint/2010/main" val="35190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Enhance current fuel mapping capabilities using </a:t>
            </a:r>
            <a:r>
              <a:rPr lang="en-US" b="1" dirty="0" smtClean="0"/>
              <a:t>NASA Earth observation</a:t>
            </a:r>
            <a:r>
              <a:rPr lang="en-US" dirty="0" smtClean="0"/>
              <a:t> data</a:t>
            </a:r>
          </a:p>
          <a:p>
            <a:endParaRPr lang="en-US" dirty="0" smtClean="0"/>
          </a:p>
          <a:p>
            <a:r>
              <a:rPr lang="en-US" dirty="0" smtClean="0"/>
              <a:t>Use and demonstrate NASA data to help assess </a:t>
            </a:r>
            <a:r>
              <a:rPr lang="en-US" b="1" dirty="0" smtClean="0"/>
              <a:t>seasonal variations </a:t>
            </a:r>
            <a:r>
              <a:rPr lang="en-US" dirty="0" smtClean="0"/>
              <a:t>in fuel loads</a:t>
            </a:r>
          </a:p>
          <a:p>
            <a:endParaRPr lang="en-US" dirty="0" smtClean="0"/>
          </a:p>
          <a:p>
            <a:r>
              <a:rPr lang="en-US" dirty="0" smtClean="0"/>
              <a:t>Compile </a:t>
            </a:r>
            <a:r>
              <a:rPr lang="en-US" b="1" dirty="0" smtClean="0"/>
              <a:t>up-to-date fuel load maps</a:t>
            </a:r>
            <a:r>
              <a:rPr lang="en-US" dirty="0" smtClean="0"/>
              <a:t> that depict fuel conditions</a:t>
            </a:r>
          </a:p>
          <a:p>
            <a:endParaRPr lang="en-US" dirty="0" smtClean="0"/>
          </a:p>
          <a:p>
            <a:r>
              <a:rPr lang="en-US" dirty="0" smtClean="0"/>
              <a:t>To provide</a:t>
            </a:r>
            <a:r>
              <a:rPr lang="en-US" baseline="0" dirty="0" smtClean="0"/>
              <a:t> additional tools wildfire management and fuel modeling.</a:t>
            </a:r>
          </a:p>
          <a:p>
            <a:endParaRPr lang="en-US" baseline="0" dirty="0" smtClean="0"/>
          </a:p>
          <a:p>
            <a:endParaRPr lang="en-US" baseline="0" dirty="0" smtClean="0"/>
          </a:p>
          <a:p>
            <a:endParaRPr lang="en-US" baseline="0" dirty="0" smtClean="0"/>
          </a:p>
          <a:p>
            <a:r>
              <a:rPr lang="en-US" baseline="0" dirty="0" smtClean="0"/>
              <a:t>Image source:</a:t>
            </a:r>
          </a:p>
          <a:p>
            <a:r>
              <a:rPr lang="en-US" u="sng" dirty="0">
                <a:hlinkClick r:id="rId3"/>
              </a:rPr>
              <a:t>http://www.werc.usgs.gov/OLDsitedata/fire/lv/fireandinvasives/photo_gal.htm</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dirty="0"/>
          </a:p>
        </p:txBody>
      </p:sp>
    </p:spTree>
    <p:extLst>
      <p:ext uri="{BB962C8B-B14F-4D97-AF65-F5344CB8AC3E}">
        <p14:creationId xmlns:p14="http://schemas.microsoft.com/office/powerpoint/2010/main" val="4141847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NASA Earth Observations provide a good platform for evaluating wildfire fuel across varied temporal and spatial scales. </a:t>
            </a:r>
          </a:p>
          <a:p>
            <a:pPr lvl="0"/>
            <a:endParaRPr lang="en-US" dirty="0"/>
          </a:p>
          <a:p>
            <a:pPr lvl="0"/>
            <a:r>
              <a:rPr lang="en-US" dirty="0"/>
              <a:t>For this project the temporal advantages of </a:t>
            </a:r>
            <a:r>
              <a:rPr lang="en-US" b="1" dirty="0"/>
              <a:t>daily pass MODIS data</a:t>
            </a:r>
            <a:r>
              <a:rPr lang="en-US" dirty="0"/>
              <a:t> were combined with spatial advantages of </a:t>
            </a:r>
            <a:r>
              <a:rPr lang="en-US" b="1" dirty="0"/>
              <a:t>30-meter Landsat products</a:t>
            </a:r>
            <a:r>
              <a:rPr lang="en-US" dirty="0"/>
              <a:t>.</a:t>
            </a:r>
          </a:p>
          <a:p>
            <a:endParaRPr lang="en-US" baseline="0" dirty="0" smtClean="0"/>
          </a:p>
          <a:p>
            <a:endParaRPr lang="en-US" baseline="0" dirty="0" smtClean="0"/>
          </a:p>
          <a:p>
            <a:endParaRPr lang="en-US" baseline="0" dirty="0" smtClean="0"/>
          </a:p>
          <a:p>
            <a:endParaRPr lang="en-US" baseline="0" dirty="0" smtClean="0"/>
          </a:p>
          <a:p>
            <a:r>
              <a:rPr lang="en-US" baseline="0" dirty="0" smtClean="0"/>
              <a:t>Next………………………………….</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2633158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b="1" dirty="0"/>
              <a:t>Fuel Types</a:t>
            </a:r>
            <a:endParaRPr lang="en-US" dirty="0"/>
          </a:p>
          <a:p>
            <a:pPr marL="640594" lvl="1" indent="-174708">
              <a:buFont typeface="Arial"/>
              <a:buChar char="•"/>
            </a:pPr>
            <a:r>
              <a:rPr lang="en-US" dirty="0"/>
              <a:t>First, Surface Fuel Maps were collected from the Texas Forest Service. These maps indicate the type of fuel that will drive a wildfire and the intensity that it will burn.</a:t>
            </a:r>
          </a:p>
          <a:p>
            <a:pPr marL="640594" lvl="1" indent="-174708">
              <a:buFont typeface="Arial"/>
              <a:buChar char="•"/>
            </a:pPr>
            <a:r>
              <a:rPr lang="en-US" dirty="0"/>
              <a:t>Next, Vegetation Type Maps were also collected. These maps depict the dominant vegetation in each area. </a:t>
            </a:r>
          </a:p>
          <a:p>
            <a:pPr marL="640594" lvl="1" indent="-174708">
              <a:buFont typeface="Arial"/>
              <a:buChar char="•"/>
            </a:pPr>
            <a:r>
              <a:rPr lang="en-US" dirty="0"/>
              <a:t>These two types of maps were hybridized to create a map that combined the surface fuel and vegetation cover.</a:t>
            </a:r>
          </a:p>
          <a:p>
            <a:pPr marL="640594" lvl="1" indent="-174708">
              <a:buFont typeface="Arial"/>
              <a:buChar char="•"/>
            </a:pPr>
            <a:r>
              <a:rPr lang="en-US" dirty="0"/>
              <a:t>This allowed for the investigation of areas where the dominant vegetation cover and the main fuel expected to drive a wildfire are no the same.</a:t>
            </a:r>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dirty="0"/>
          </a:p>
        </p:txBody>
      </p:sp>
    </p:spTree>
    <p:extLst>
      <p:ext uri="{BB962C8B-B14F-4D97-AF65-F5344CB8AC3E}">
        <p14:creationId xmlns:p14="http://schemas.microsoft.com/office/powerpoint/2010/main" val="21622274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dirty="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8/6/2015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dirty="0"/>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26.jpeg"/><Relationship Id="rId7"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7.png"/><Relationship Id="rId4" Type="http://schemas.openxmlformats.org/officeDocument/2006/relationships/image" Target="../media/image23.jpeg"/><Relationship Id="rId9"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30.jpeg"/><Relationship Id="rId5" Type="http://schemas.openxmlformats.org/officeDocument/2006/relationships/image" Target="../media/image27.pn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33.jpeg"/><Relationship Id="rId5" Type="http://schemas.openxmlformats.org/officeDocument/2006/relationships/image" Target="../media/image27.pn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33.jpeg"/><Relationship Id="rId5" Type="http://schemas.openxmlformats.org/officeDocument/2006/relationships/image" Target="../media/image27.pn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49.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50.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9.JP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85800" y="1426463"/>
            <a:ext cx="7772400" cy="1727119"/>
          </a:xfrm>
        </p:spPr>
        <p:txBody>
          <a:bodyPr/>
          <a:lstStyle/>
          <a:p>
            <a:r>
              <a:rPr lang="en-US" dirty="0" smtClean="0"/>
              <a:t>Texas Disasters</a:t>
            </a:r>
            <a:endParaRPr lang="en-US" dirty="0"/>
          </a:p>
        </p:txBody>
      </p:sp>
      <p:sp>
        <p:nvSpPr>
          <p:cNvPr id="6" name="Text Placeholder 5"/>
          <p:cNvSpPr>
            <a:spLocks noGrp="1"/>
          </p:cNvSpPr>
          <p:nvPr>
            <p:ph type="body" sz="quarter" idx="14"/>
          </p:nvPr>
        </p:nvSpPr>
        <p:spPr/>
        <p:txBody>
          <a:bodyPr/>
          <a:lstStyle/>
          <a:p>
            <a:r>
              <a:rPr lang="en-US" dirty="0"/>
              <a:t>Ben Beasley</a:t>
            </a:r>
          </a:p>
          <a:p>
            <a:endParaRPr lang="en-US" dirty="0"/>
          </a:p>
        </p:txBody>
      </p:sp>
      <p:sp>
        <p:nvSpPr>
          <p:cNvPr id="7" name="Text Placeholder 6"/>
          <p:cNvSpPr>
            <a:spLocks noGrp="1"/>
          </p:cNvSpPr>
          <p:nvPr>
            <p:ph type="body" sz="quarter" idx="15"/>
          </p:nvPr>
        </p:nvSpPr>
        <p:spPr/>
        <p:txBody>
          <a:bodyPr/>
          <a:lstStyle/>
          <a:p>
            <a:r>
              <a:rPr lang="en-US" dirty="0"/>
              <a:t>Alex Holland</a:t>
            </a:r>
          </a:p>
          <a:p>
            <a:endParaRPr lang="en-US" dirty="0"/>
          </a:p>
        </p:txBody>
      </p:sp>
      <p:sp>
        <p:nvSpPr>
          <p:cNvPr id="8" name="Text Placeholder 7"/>
          <p:cNvSpPr>
            <a:spLocks noGrp="1"/>
          </p:cNvSpPr>
          <p:nvPr>
            <p:ph type="body" sz="quarter" idx="16"/>
          </p:nvPr>
        </p:nvSpPr>
        <p:spPr/>
        <p:txBody>
          <a:bodyPr/>
          <a:lstStyle/>
          <a:p>
            <a:r>
              <a:rPr lang="en-US" dirty="0"/>
              <a:t>Kristen Kelehan</a:t>
            </a:r>
          </a:p>
          <a:p>
            <a:endParaRPr lang="en-US" dirty="0"/>
          </a:p>
        </p:txBody>
      </p:sp>
      <p:sp>
        <p:nvSpPr>
          <p:cNvPr id="9" name="Text Placeholder 8"/>
          <p:cNvSpPr>
            <a:spLocks noGrp="1"/>
          </p:cNvSpPr>
          <p:nvPr>
            <p:ph type="body" sz="quarter" idx="17"/>
          </p:nvPr>
        </p:nvSpPr>
        <p:spPr>
          <a:xfrm>
            <a:off x="1143000" y="3579779"/>
            <a:ext cx="6858000" cy="1193390"/>
          </a:xfrm>
        </p:spPr>
        <p:txBody>
          <a:bodyPr>
            <a:noAutofit/>
          </a:bodyPr>
          <a:lstStyle/>
          <a:p>
            <a:pPr>
              <a:lnSpc>
                <a:spcPct val="120000"/>
              </a:lnSpc>
            </a:pPr>
            <a:r>
              <a:rPr lang="en-US" sz="2000" dirty="0" smtClean="0"/>
              <a:t>Utilizing NASA Earth Observations to Assist the Texas Forest Service in Mapping and Analyzing Fuel Loads and Phenology in the Texas Grasslands </a:t>
            </a:r>
            <a:endParaRPr lang="en-US" sz="2000"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11852" t="3213" r="15423" b="4341"/>
          <a:stretch/>
        </p:blipFill>
        <p:spPr>
          <a:xfrm>
            <a:off x="3473786" y="751681"/>
            <a:ext cx="5545531" cy="5447208"/>
          </a:xfrm>
          <a:prstGeom prst="rect">
            <a:avLst/>
          </a:prstGeom>
        </p:spPr>
      </p:pic>
      <p:sp>
        <p:nvSpPr>
          <p:cNvPr id="10" name="Text Placeholder 3"/>
          <p:cNvSpPr>
            <a:spLocks noGrp="1"/>
          </p:cNvSpPr>
          <p:nvPr>
            <p:ph type="body" sz="quarter" idx="15"/>
          </p:nvPr>
        </p:nvSpPr>
        <p:spPr>
          <a:xfrm>
            <a:off x="777240" y="1016068"/>
            <a:ext cx="3767749" cy="1424301"/>
          </a:xfrm>
        </p:spPr>
        <p:txBody>
          <a:bodyPr>
            <a:normAutofit/>
          </a:bodyPr>
          <a:lstStyle/>
          <a:p>
            <a:pPr algn="l"/>
            <a:r>
              <a:rPr lang="en-US" sz="8000" dirty="0" smtClean="0"/>
              <a:t>NDVI</a:t>
            </a:r>
            <a:endParaRPr lang="en-US" sz="8000" dirty="0"/>
          </a:p>
        </p:txBody>
      </p:sp>
      <p:sp>
        <p:nvSpPr>
          <p:cNvPr id="11" name="Text Placeholder 4"/>
          <p:cNvSpPr>
            <a:spLocks noGrp="1"/>
          </p:cNvSpPr>
          <p:nvPr>
            <p:ph type="body" sz="quarter" idx="16"/>
          </p:nvPr>
        </p:nvSpPr>
        <p:spPr>
          <a:xfrm>
            <a:off x="822960" y="2287997"/>
            <a:ext cx="3767750" cy="2255508"/>
          </a:xfrm>
        </p:spPr>
        <p:txBody>
          <a:bodyPr>
            <a:noAutofit/>
          </a:bodyPr>
          <a:lstStyle/>
          <a:p>
            <a:r>
              <a:rPr lang="en-US" b="1" dirty="0" smtClean="0"/>
              <a:t>N</a:t>
            </a:r>
            <a:r>
              <a:rPr lang="en-US" dirty="0" smtClean="0"/>
              <a:t>ormalized </a:t>
            </a:r>
          </a:p>
          <a:p>
            <a:r>
              <a:rPr lang="en-US" b="1" dirty="0" smtClean="0"/>
              <a:t>D</a:t>
            </a:r>
            <a:r>
              <a:rPr lang="en-US" dirty="0" smtClean="0"/>
              <a:t>ifference </a:t>
            </a:r>
          </a:p>
          <a:p>
            <a:r>
              <a:rPr lang="en-US" b="1" dirty="0" smtClean="0"/>
              <a:t>V</a:t>
            </a:r>
            <a:r>
              <a:rPr lang="en-US" dirty="0" smtClean="0"/>
              <a:t>egetation </a:t>
            </a:r>
          </a:p>
          <a:p>
            <a:r>
              <a:rPr lang="en-US" b="1" dirty="0" smtClean="0"/>
              <a:t>I</a:t>
            </a:r>
            <a:r>
              <a:rPr lang="en-US" dirty="0" smtClean="0"/>
              <a:t>ndex</a:t>
            </a:r>
          </a:p>
          <a:p>
            <a:endParaRPr lang="en-US" b="1" dirty="0" smtClean="0"/>
          </a:p>
          <a:p>
            <a:r>
              <a:rPr lang="en-US" b="1" dirty="0" smtClean="0"/>
              <a:t>NDVI = (NIR-Red/NIR+Red)</a:t>
            </a:r>
            <a:endParaRPr lang="en-US" b="1" dirty="0"/>
          </a:p>
        </p:txBody>
      </p:sp>
      <p:sp>
        <p:nvSpPr>
          <p:cNvPr id="14" name="Text Placeholder 7"/>
          <p:cNvSpPr>
            <a:spLocks noGrp="1"/>
          </p:cNvSpPr>
          <p:nvPr>
            <p:ph type="body" sz="quarter" idx="19"/>
          </p:nvPr>
        </p:nvSpPr>
        <p:spPr>
          <a:xfrm>
            <a:off x="822959" y="4852045"/>
            <a:ext cx="3767750" cy="1346844"/>
          </a:xfrm>
        </p:spPr>
        <p:txBody>
          <a:bodyPr>
            <a:normAutofit/>
          </a:bodyPr>
          <a:lstStyle/>
          <a:p>
            <a:r>
              <a:rPr lang="en-US" dirty="0" smtClean="0"/>
              <a:t>Measure </a:t>
            </a:r>
            <a:r>
              <a:rPr lang="en-US" b="1" dirty="0" smtClean="0"/>
              <a:t>plant productivity </a:t>
            </a:r>
            <a:r>
              <a:rPr lang="en-US" dirty="0" smtClean="0"/>
              <a:t>based on the density of greenness of vegetation</a:t>
            </a:r>
            <a:endParaRPr lang="en-US" dirty="0"/>
          </a:p>
        </p:txBody>
      </p:sp>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22732" t="75069" r="63315" b="10535"/>
          <a:stretch/>
        </p:blipFill>
        <p:spPr>
          <a:xfrm>
            <a:off x="7662089" y="4885575"/>
            <a:ext cx="1193705" cy="951722"/>
          </a:xfrm>
          <a:prstGeom prst="rect">
            <a:avLst/>
          </a:prstGeom>
        </p:spPr>
      </p:pic>
      <p:sp>
        <p:nvSpPr>
          <p:cNvPr id="22" name="TextBox 21"/>
          <p:cNvSpPr txBox="1"/>
          <p:nvPr/>
        </p:nvSpPr>
        <p:spPr>
          <a:xfrm>
            <a:off x="6506749" y="1016068"/>
            <a:ext cx="2310680" cy="1015663"/>
          </a:xfrm>
          <a:prstGeom prst="rect">
            <a:avLst/>
          </a:prstGeom>
          <a:noFill/>
        </p:spPr>
        <p:txBody>
          <a:bodyPr wrap="square" rtlCol="0">
            <a:spAutoFit/>
          </a:bodyPr>
          <a:lstStyle/>
          <a:p>
            <a:pPr algn="r"/>
            <a:r>
              <a:rPr lang="en-US" sz="2000" b="1" dirty="0" smtClean="0"/>
              <a:t>2014</a:t>
            </a:r>
            <a:r>
              <a:rPr lang="en-US" sz="2000" dirty="0" smtClean="0"/>
              <a:t> </a:t>
            </a:r>
          </a:p>
          <a:p>
            <a:pPr algn="r"/>
            <a:r>
              <a:rPr lang="en-US" sz="2000" dirty="0" smtClean="0"/>
              <a:t>Cumulative </a:t>
            </a:r>
          </a:p>
          <a:p>
            <a:pPr algn="r"/>
            <a:r>
              <a:rPr lang="en-US" sz="2000" dirty="0" smtClean="0"/>
              <a:t>NDVI</a:t>
            </a:r>
            <a:endParaRPr lang="en-US" sz="2000" dirty="0"/>
          </a:p>
        </p:txBody>
      </p:sp>
      <p:sp>
        <p:nvSpPr>
          <p:cNvPr id="24" name="Text Placeholder 4"/>
          <p:cNvSpPr>
            <a:spLocks noGrp="1"/>
          </p:cNvSpPr>
          <p:nvPr>
            <p:ph type="body" sz="quarter" idx="4294967295"/>
          </p:nvPr>
        </p:nvSpPr>
        <p:spPr>
          <a:xfrm>
            <a:off x="6506749" y="6515068"/>
            <a:ext cx="2619618" cy="342932"/>
          </a:xfrm>
          <a:prstGeom prst="rect">
            <a:avLst/>
          </a:prstGeom>
        </p:spPr>
        <p:txBody>
          <a:bodyPr/>
          <a:lstStyle/>
          <a:p>
            <a:pPr marL="0" indent="0" algn="r">
              <a:buNone/>
            </a:pPr>
            <a:r>
              <a:rPr lang="en-US" sz="1200" dirty="0" smtClean="0">
                <a:solidFill>
                  <a:schemeClr val="tx1">
                    <a:lumMod val="50000"/>
                  </a:schemeClr>
                </a:solidFill>
              </a:rPr>
              <a:t>Data source: USFS ForWarn</a:t>
            </a:r>
            <a:endParaRPr lang="en-US" sz="1200" dirty="0">
              <a:solidFill>
                <a:schemeClr val="tx1">
                  <a:lumMod val="50000"/>
                </a:schemeClr>
              </a:solidFill>
            </a:endParaRPr>
          </a:p>
          <a:p>
            <a:endParaRPr lang="en-US" dirty="0"/>
          </a:p>
        </p:txBody>
      </p:sp>
    </p:spTree>
    <p:extLst>
      <p:ext uri="{BB962C8B-B14F-4D97-AF65-F5344CB8AC3E}">
        <p14:creationId xmlns:p14="http://schemas.microsoft.com/office/powerpoint/2010/main" val="33337296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5445"/>
          <a:stretch/>
        </p:blipFill>
        <p:spPr>
          <a:xfrm>
            <a:off x="434341" y="1700212"/>
            <a:ext cx="4766310" cy="2949979"/>
          </a:xfrm>
          <a:prstGeom prst="rect">
            <a:avLst/>
          </a:prstGeom>
        </p:spPr>
      </p:pic>
      <p:sp>
        <p:nvSpPr>
          <p:cNvPr id="3" name="Text Placeholder 2"/>
          <p:cNvSpPr>
            <a:spLocks noGrp="1"/>
          </p:cNvSpPr>
          <p:nvPr>
            <p:ph type="body" sz="quarter" idx="14"/>
          </p:nvPr>
        </p:nvSpPr>
        <p:spPr>
          <a:solidFill>
            <a:schemeClr val="accent6">
              <a:lumMod val="20000"/>
              <a:lumOff val="80000"/>
            </a:schemeClr>
          </a:solidFill>
        </p:spPr>
        <p:txBody>
          <a:bodyPr/>
          <a:lstStyle/>
          <a:p>
            <a:r>
              <a:rPr lang="en-US" dirty="0" smtClean="0">
                <a:solidFill>
                  <a:schemeClr val="tx2">
                    <a:lumMod val="75000"/>
                  </a:schemeClr>
                </a:solidFill>
              </a:rPr>
              <a:t>Cumulative NDVI</a:t>
            </a:r>
            <a:endParaRPr lang="en-US" dirty="0">
              <a:solidFill>
                <a:schemeClr val="tx2">
                  <a:lumMod val="75000"/>
                </a:schemeClr>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1710" y="2654227"/>
            <a:ext cx="5322570" cy="3991928"/>
          </a:xfrm>
          <a:prstGeom prst="rect">
            <a:avLst/>
          </a:prstGeom>
        </p:spPr>
      </p:pic>
    </p:spTree>
    <p:extLst>
      <p:ext uri="{BB962C8B-B14F-4D97-AF65-F5344CB8AC3E}">
        <p14:creationId xmlns:p14="http://schemas.microsoft.com/office/powerpoint/2010/main" val="7520915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Methodology</a:t>
            </a:r>
            <a:endParaRPr lang="en-US" dirty="0"/>
          </a:p>
        </p:txBody>
      </p:sp>
      <p:grpSp>
        <p:nvGrpSpPr>
          <p:cNvPr id="4" name="Group 3"/>
          <p:cNvGrpSpPr>
            <a:grpSpLocks noChangeAspect="1"/>
          </p:cNvGrpSpPr>
          <p:nvPr/>
        </p:nvGrpSpPr>
        <p:grpSpPr>
          <a:xfrm>
            <a:off x="558227" y="2136723"/>
            <a:ext cx="7774612" cy="3129153"/>
            <a:chOff x="190078" y="4254555"/>
            <a:chExt cx="6030477" cy="2427168"/>
          </a:xfrm>
        </p:grpSpPr>
        <p:sp>
          <p:nvSpPr>
            <p:cNvPr id="17" name="Rectangle 16"/>
            <p:cNvSpPr/>
            <p:nvPr/>
          </p:nvSpPr>
          <p:spPr>
            <a:xfrm>
              <a:off x="4455152" y="4914494"/>
              <a:ext cx="1728355" cy="1728355"/>
            </a:xfrm>
            <a:prstGeom prst="rect">
              <a:avLst/>
            </a:prstGeom>
            <a:blipFill rotWithShape="1">
              <a:blip r:embed="rId3" cstate="print">
                <a:extLst>
                  <a:ext uri="{28A0092B-C50C-407E-A947-70E740481C1C}">
                    <a14:useLocalDpi xmlns:a14="http://schemas.microsoft.com/office/drawing/2010/main" val="0"/>
                  </a:ext>
                </a:extLst>
              </a:blip>
              <a:srcRect/>
              <a:stretch>
                <a:fillRect l="-16000" r="-1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Rectangle 10"/>
            <p:cNvSpPr/>
            <p:nvPr/>
          </p:nvSpPr>
          <p:spPr>
            <a:xfrm>
              <a:off x="225428" y="4903574"/>
              <a:ext cx="1728355" cy="1728355"/>
            </a:xfrm>
            <a:prstGeom prst="rect">
              <a:avLst/>
            </a:prstGeom>
            <a:blipFill rotWithShape="1">
              <a:blip r:embed="rId4" cstate="print">
                <a:extLst>
                  <a:ext uri="{28A0092B-C50C-407E-A947-70E740481C1C}">
                    <a14:useLocalDpi xmlns:a14="http://schemas.microsoft.com/office/drawing/2010/main" val="0"/>
                  </a:ext>
                </a:extLst>
              </a:blip>
              <a:srcRect/>
              <a:stretch>
                <a:fillRect t="-1000" b="-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Rectangle 15"/>
            <p:cNvSpPr/>
            <p:nvPr/>
          </p:nvSpPr>
          <p:spPr>
            <a:xfrm>
              <a:off x="2260676" y="4953368"/>
              <a:ext cx="1728355" cy="1728355"/>
            </a:xfrm>
            <a:prstGeom prst="rect">
              <a:avLst/>
            </a:prstGeom>
            <a:blipFill rotWithShape="1">
              <a:blip r:embed="rId5" cstate="print">
                <a:extLst>
                  <a:ext uri="{28A0092B-C50C-407E-A947-70E740481C1C}">
                    <a14:useLocalDpi xmlns:a14="http://schemas.microsoft.com/office/drawing/2010/main" val="0"/>
                  </a:ext>
                </a:extLst>
              </a:blip>
              <a:srcRect/>
              <a:stretch>
                <a:fillRect l="-19000" r="-1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0" name="Right Arrow 29"/>
            <p:cNvSpPr/>
            <p:nvPr/>
          </p:nvSpPr>
          <p:spPr>
            <a:xfrm>
              <a:off x="1859142" y="5567018"/>
              <a:ext cx="336947"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ight Arrow 33"/>
            <p:cNvSpPr/>
            <p:nvPr/>
          </p:nvSpPr>
          <p:spPr>
            <a:xfrm>
              <a:off x="4068578" y="5546160"/>
              <a:ext cx="336947"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p:cNvSpPr/>
            <p:nvPr/>
          </p:nvSpPr>
          <p:spPr>
            <a:xfrm>
              <a:off x="190078" y="4289353"/>
              <a:ext cx="1710653" cy="501335"/>
            </a:xfrm>
            <a:prstGeom prst="rect">
              <a:avLst/>
            </a:prstGeom>
          </p:spPr>
          <p:txBody>
            <a:bodyPr wrap="square">
              <a:spAutoFit/>
            </a:bodyPr>
            <a:lstStyle/>
            <a:p>
              <a:pPr algn="ctr"/>
              <a:r>
                <a:rPr lang="en-US" b="1" dirty="0" smtClean="0"/>
                <a:t>Annual NDVI</a:t>
              </a:r>
            </a:p>
            <a:p>
              <a:pPr algn="ctr"/>
              <a:r>
                <a:rPr lang="en-US" dirty="0" smtClean="0"/>
                <a:t>2000-2014</a:t>
              </a:r>
              <a:endParaRPr lang="en-US" dirty="0"/>
            </a:p>
          </p:txBody>
        </p:sp>
        <p:sp>
          <p:nvSpPr>
            <p:cNvPr id="37" name="Rectangle 36"/>
            <p:cNvSpPr/>
            <p:nvPr/>
          </p:nvSpPr>
          <p:spPr>
            <a:xfrm>
              <a:off x="2061366" y="4293429"/>
              <a:ext cx="2102949" cy="501335"/>
            </a:xfrm>
            <a:prstGeom prst="rect">
              <a:avLst/>
            </a:prstGeom>
          </p:spPr>
          <p:txBody>
            <a:bodyPr wrap="square">
              <a:spAutoFit/>
            </a:bodyPr>
            <a:lstStyle/>
            <a:p>
              <a:pPr algn="ctr"/>
              <a:r>
                <a:rPr lang="en-US" b="1" dirty="0" smtClean="0"/>
                <a:t>Annual NDVI</a:t>
              </a:r>
              <a:endParaRPr lang="en-US" b="1" dirty="0"/>
            </a:p>
            <a:p>
              <a:pPr algn="ctr"/>
              <a:r>
                <a:rPr lang="en-US" dirty="0" smtClean="0"/>
                <a:t>15 Year Average</a:t>
              </a:r>
              <a:endParaRPr lang="en-US" dirty="0"/>
            </a:p>
          </p:txBody>
        </p:sp>
        <p:sp>
          <p:nvSpPr>
            <p:cNvPr id="41" name="Rectangle 40"/>
            <p:cNvSpPr/>
            <p:nvPr/>
          </p:nvSpPr>
          <p:spPr>
            <a:xfrm>
              <a:off x="4397587" y="4254555"/>
              <a:ext cx="1822968" cy="501335"/>
            </a:xfrm>
            <a:prstGeom prst="rect">
              <a:avLst/>
            </a:prstGeom>
          </p:spPr>
          <p:txBody>
            <a:bodyPr wrap="square">
              <a:spAutoFit/>
            </a:bodyPr>
            <a:lstStyle/>
            <a:p>
              <a:pPr algn="ctr"/>
              <a:r>
                <a:rPr lang="en-US" b="1" dirty="0" smtClean="0"/>
                <a:t>NDVI</a:t>
              </a:r>
            </a:p>
            <a:p>
              <a:pPr algn="ctr"/>
              <a:r>
                <a:rPr lang="en-US" dirty="0" smtClean="0"/>
                <a:t>2014</a:t>
              </a:r>
              <a:endParaRPr lang="en-US" dirty="0"/>
            </a:p>
          </p:txBody>
        </p:sp>
      </p:grpSp>
    </p:spTree>
    <p:extLst>
      <p:ext uri="{BB962C8B-B14F-4D97-AF65-F5344CB8AC3E}">
        <p14:creationId xmlns:p14="http://schemas.microsoft.com/office/powerpoint/2010/main" val="5474011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1561" t="2393" r="15657" b="9573"/>
          <a:stretch/>
        </p:blipFill>
        <p:spPr>
          <a:xfrm>
            <a:off x="6051457" y="3243011"/>
            <a:ext cx="2930477" cy="2739013"/>
          </a:xfrm>
          <a:prstGeom prst="rect">
            <a:avLst/>
          </a:prstGeom>
        </p:spPr>
      </p:pic>
      <p:sp>
        <p:nvSpPr>
          <p:cNvPr id="17" name="Rectangle 16"/>
          <p:cNvSpPr/>
          <p:nvPr/>
        </p:nvSpPr>
        <p:spPr>
          <a:xfrm>
            <a:off x="4455152" y="4914494"/>
            <a:ext cx="1728355" cy="1728355"/>
          </a:xfrm>
          <a:prstGeom prst="rect">
            <a:avLst/>
          </a:prstGeom>
          <a:blipFill rotWithShape="1">
            <a:blip r:embed="rId4" cstate="print">
              <a:extLst>
                <a:ext uri="{28A0092B-C50C-407E-A947-70E740481C1C}">
                  <a14:useLocalDpi xmlns:a14="http://schemas.microsoft.com/office/drawing/2010/main" val="0"/>
                </a:ext>
              </a:extLst>
            </a:blip>
            <a:srcRect/>
            <a:stretch>
              <a:fillRect l="-16000" r="-1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 name="Text Placeholder 2"/>
          <p:cNvSpPr>
            <a:spLocks noGrp="1"/>
          </p:cNvSpPr>
          <p:nvPr>
            <p:ph type="body" sz="quarter" idx="14"/>
          </p:nvPr>
        </p:nvSpPr>
        <p:spPr/>
        <p:txBody>
          <a:bodyPr/>
          <a:lstStyle/>
          <a:p>
            <a:r>
              <a:rPr lang="en-US" dirty="0" smtClean="0"/>
              <a:t>Methodology</a:t>
            </a:r>
            <a:endParaRPr lang="en-US" dirty="0"/>
          </a:p>
        </p:txBody>
      </p:sp>
      <p:sp>
        <p:nvSpPr>
          <p:cNvPr id="11" name="Rectangle 10"/>
          <p:cNvSpPr/>
          <p:nvPr/>
        </p:nvSpPr>
        <p:spPr>
          <a:xfrm>
            <a:off x="225428" y="4903574"/>
            <a:ext cx="1728355" cy="1728355"/>
          </a:xfrm>
          <a:prstGeom prst="rect">
            <a:avLst/>
          </a:prstGeom>
          <a:blipFill rotWithShape="1">
            <a:blip r:embed="rId5" cstate="print">
              <a:extLst>
                <a:ext uri="{28A0092B-C50C-407E-A947-70E740481C1C}">
                  <a14:useLocalDpi xmlns:a14="http://schemas.microsoft.com/office/drawing/2010/main" val="0"/>
                </a:ext>
              </a:extLst>
            </a:blip>
            <a:srcRect/>
            <a:stretch>
              <a:fillRect t="-1000" b="-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Rectangle 15"/>
          <p:cNvSpPr/>
          <p:nvPr/>
        </p:nvSpPr>
        <p:spPr>
          <a:xfrm>
            <a:off x="2260676" y="4953368"/>
            <a:ext cx="1728355" cy="1728355"/>
          </a:xfrm>
          <a:prstGeom prst="rect">
            <a:avLst/>
          </a:prstGeom>
          <a:blipFill rotWithShape="1">
            <a:blip r:embed="rId6" cstate="print">
              <a:extLst>
                <a:ext uri="{28A0092B-C50C-407E-A947-70E740481C1C}">
                  <a14:useLocalDpi xmlns:a14="http://schemas.microsoft.com/office/drawing/2010/main" val="0"/>
                </a:ext>
              </a:extLst>
            </a:blip>
            <a:srcRect/>
            <a:stretch>
              <a:fillRect l="-19000" r="-1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1" name="Rectangle 20"/>
          <p:cNvSpPr/>
          <p:nvPr/>
        </p:nvSpPr>
        <p:spPr>
          <a:xfrm rot="21436486">
            <a:off x="2200080" y="2293068"/>
            <a:ext cx="1728355" cy="1728355"/>
          </a:xfrm>
          <a:prstGeom prst="rect">
            <a:avLst/>
          </a:prstGeom>
          <a:blipFill rotWithShape="1">
            <a:blip r:embed="rId7" cstate="print">
              <a:extLst>
                <a:ext uri="{28A0092B-C50C-407E-A947-70E740481C1C}">
                  <a14:useLocalDpi xmlns:a14="http://schemas.microsoft.com/office/drawing/2010/main" val="0"/>
                </a:ext>
              </a:extLst>
            </a:blip>
            <a:srcRect/>
            <a:stretch>
              <a:fillRect l="-14000" r="-1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22" name="Picture 21"/>
          <p:cNvPicPr>
            <a:picLocks noChangeAspect="1"/>
          </p:cNvPicPr>
          <p:nvPr/>
        </p:nvPicPr>
        <p:blipFill rotWithShape="1">
          <a:blip r:embed="rId8" cstate="print">
            <a:extLst>
              <a:ext uri="{28A0092B-C50C-407E-A947-70E740481C1C}">
                <a14:useLocalDpi xmlns:a14="http://schemas.microsoft.com/office/drawing/2010/main" val="0"/>
              </a:ext>
            </a:extLst>
          </a:blip>
          <a:srcRect l="-11027"/>
          <a:stretch/>
        </p:blipFill>
        <p:spPr>
          <a:xfrm>
            <a:off x="-225959" y="2359745"/>
            <a:ext cx="2209380" cy="1661333"/>
          </a:xfrm>
          <a:prstGeom prst="rect">
            <a:avLst/>
          </a:prstGeom>
        </p:spPr>
      </p:pic>
      <p:pic>
        <p:nvPicPr>
          <p:cNvPr id="23" name="Picture 22"/>
          <p:cNvPicPr>
            <a:picLocks noChangeAspect="1"/>
          </p:cNvPicPr>
          <p:nvPr/>
        </p:nvPicPr>
        <p:blipFill rotWithShape="1">
          <a:blip r:embed="rId9" cstate="print">
            <a:extLst>
              <a:ext uri="{28A0092B-C50C-407E-A947-70E740481C1C}">
                <a14:useLocalDpi xmlns:a14="http://schemas.microsoft.com/office/drawing/2010/main" val="0"/>
              </a:ext>
            </a:extLst>
          </a:blip>
          <a:srcRect l="4366" r="6557"/>
          <a:stretch/>
        </p:blipFill>
        <p:spPr>
          <a:xfrm rot="21441582">
            <a:off x="4291356" y="2325181"/>
            <a:ext cx="2054474" cy="1718754"/>
          </a:xfrm>
          <a:prstGeom prst="rect">
            <a:avLst/>
          </a:prstGeom>
        </p:spPr>
      </p:pic>
      <p:sp>
        <p:nvSpPr>
          <p:cNvPr id="30" name="Right Arrow 29"/>
          <p:cNvSpPr/>
          <p:nvPr/>
        </p:nvSpPr>
        <p:spPr>
          <a:xfrm>
            <a:off x="1859142" y="5567018"/>
            <a:ext cx="336947"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Plus 30"/>
          <p:cNvSpPr/>
          <p:nvPr/>
        </p:nvSpPr>
        <p:spPr>
          <a:xfrm>
            <a:off x="1790280" y="2901846"/>
            <a:ext cx="475182" cy="560160"/>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ight Arrow 31"/>
          <p:cNvSpPr/>
          <p:nvPr/>
        </p:nvSpPr>
        <p:spPr>
          <a:xfrm rot="18915263">
            <a:off x="6105125" y="5034000"/>
            <a:ext cx="336947"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ight Arrow 32"/>
          <p:cNvSpPr/>
          <p:nvPr/>
        </p:nvSpPr>
        <p:spPr>
          <a:xfrm rot="2726741">
            <a:off x="6110651" y="3579360"/>
            <a:ext cx="336947"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ight Arrow 33"/>
          <p:cNvSpPr/>
          <p:nvPr/>
        </p:nvSpPr>
        <p:spPr>
          <a:xfrm>
            <a:off x="4068578" y="5546160"/>
            <a:ext cx="336947"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ight Arrow 34"/>
          <p:cNvSpPr/>
          <p:nvPr/>
        </p:nvSpPr>
        <p:spPr>
          <a:xfrm>
            <a:off x="4065465" y="2942400"/>
            <a:ext cx="336947"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p:cNvSpPr/>
          <p:nvPr/>
        </p:nvSpPr>
        <p:spPr>
          <a:xfrm>
            <a:off x="190078" y="4289353"/>
            <a:ext cx="1710653" cy="646331"/>
          </a:xfrm>
          <a:prstGeom prst="rect">
            <a:avLst/>
          </a:prstGeom>
        </p:spPr>
        <p:txBody>
          <a:bodyPr wrap="square">
            <a:spAutoFit/>
          </a:bodyPr>
          <a:lstStyle/>
          <a:p>
            <a:pPr algn="ctr"/>
            <a:r>
              <a:rPr lang="en-US" b="1" dirty="0" smtClean="0"/>
              <a:t>Annual NDVI</a:t>
            </a:r>
          </a:p>
          <a:p>
            <a:pPr algn="ctr"/>
            <a:r>
              <a:rPr lang="en-US" dirty="0" smtClean="0"/>
              <a:t>2000-2014</a:t>
            </a:r>
            <a:endParaRPr lang="en-US" dirty="0"/>
          </a:p>
        </p:txBody>
      </p:sp>
      <p:sp>
        <p:nvSpPr>
          <p:cNvPr id="37" name="Rectangle 36"/>
          <p:cNvSpPr/>
          <p:nvPr/>
        </p:nvSpPr>
        <p:spPr>
          <a:xfrm>
            <a:off x="2061366" y="4293429"/>
            <a:ext cx="2102949" cy="646331"/>
          </a:xfrm>
          <a:prstGeom prst="rect">
            <a:avLst/>
          </a:prstGeom>
        </p:spPr>
        <p:txBody>
          <a:bodyPr wrap="square">
            <a:spAutoFit/>
          </a:bodyPr>
          <a:lstStyle/>
          <a:p>
            <a:pPr algn="ctr"/>
            <a:r>
              <a:rPr lang="en-US" b="1" dirty="0" smtClean="0"/>
              <a:t>Annual NDVI</a:t>
            </a:r>
            <a:endParaRPr lang="en-US" b="1" dirty="0"/>
          </a:p>
          <a:p>
            <a:pPr algn="ctr"/>
            <a:r>
              <a:rPr lang="en-US" dirty="0" smtClean="0"/>
              <a:t>15 Year Average</a:t>
            </a:r>
            <a:endParaRPr lang="en-US" dirty="0"/>
          </a:p>
        </p:txBody>
      </p:sp>
      <p:sp>
        <p:nvSpPr>
          <p:cNvPr id="38" name="Rectangle 37"/>
          <p:cNvSpPr/>
          <p:nvPr/>
        </p:nvSpPr>
        <p:spPr>
          <a:xfrm>
            <a:off x="142546" y="1706564"/>
            <a:ext cx="1826478" cy="646331"/>
          </a:xfrm>
          <a:prstGeom prst="rect">
            <a:avLst/>
          </a:prstGeom>
        </p:spPr>
        <p:txBody>
          <a:bodyPr wrap="square">
            <a:spAutoFit/>
          </a:bodyPr>
          <a:lstStyle/>
          <a:p>
            <a:pPr algn="ctr"/>
            <a:r>
              <a:rPr lang="en-US" b="1" dirty="0" smtClean="0"/>
              <a:t>Surface Fuel Types</a:t>
            </a:r>
            <a:endParaRPr lang="en-US" dirty="0"/>
          </a:p>
        </p:txBody>
      </p:sp>
      <p:sp>
        <p:nvSpPr>
          <p:cNvPr id="39" name="Rectangle 38"/>
          <p:cNvSpPr/>
          <p:nvPr/>
        </p:nvSpPr>
        <p:spPr>
          <a:xfrm>
            <a:off x="2202983" y="1706564"/>
            <a:ext cx="1826479" cy="646331"/>
          </a:xfrm>
          <a:prstGeom prst="rect">
            <a:avLst/>
          </a:prstGeom>
        </p:spPr>
        <p:txBody>
          <a:bodyPr wrap="square">
            <a:spAutoFit/>
          </a:bodyPr>
          <a:lstStyle/>
          <a:p>
            <a:pPr algn="ctr"/>
            <a:r>
              <a:rPr lang="en-US" b="1" dirty="0" smtClean="0"/>
              <a:t>Vegetation</a:t>
            </a:r>
          </a:p>
          <a:p>
            <a:pPr algn="ctr"/>
            <a:r>
              <a:rPr lang="en-US" b="1" dirty="0" smtClean="0"/>
              <a:t>Types</a:t>
            </a:r>
            <a:endParaRPr lang="en-US" dirty="0"/>
          </a:p>
        </p:txBody>
      </p:sp>
      <p:sp>
        <p:nvSpPr>
          <p:cNvPr id="40" name="Rectangle 39"/>
          <p:cNvSpPr/>
          <p:nvPr/>
        </p:nvSpPr>
        <p:spPr>
          <a:xfrm>
            <a:off x="6295119" y="2535595"/>
            <a:ext cx="2678563" cy="646331"/>
          </a:xfrm>
          <a:prstGeom prst="rect">
            <a:avLst/>
          </a:prstGeom>
        </p:spPr>
        <p:txBody>
          <a:bodyPr wrap="square">
            <a:spAutoFit/>
          </a:bodyPr>
          <a:lstStyle/>
          <a:p>
            <a:pPr algn="ctr"/>
            <a:r>
              <a:rPr lang="en-US" b="1" dirty="0" smtClean="0"/>
              <a:t>Grassland Annual</a:t>
            </a:r>
          </a:p>
          <a:p>
            <a:pPr algn="ctr"/>
            <a:r>
              <a:rPr lang="en-US" b="1" dirty="0" smtClean="0"/>
              <a:t>Relative Fuel Load</a:t>
            </a:r>
            <a:endParaRPr lang="en-US" dirty="0"/>
          </a:p>
        </p:txBody>
      </p:sp>
      <p:sp>
        <p:nvSpPr>
          <p:cNvPr id="41" name="Rectangle 40"/>
          <p:cNvSpPr/>
          <p:nvPr/>
        </p:nvSpPr>
        <p:spPr>
          <a:xfrm>
            <a:off x="4397587" y="4254555"/>
            <a:ext cx="1822968" cy="646331"/>
          </a:xfrm>
          <a:prstGeom prst="rect">
            <a:avLst/>
          </a:prstGeom>
        </p:spPr>
        <p:txBody>
          <a:bodyPr wrap="square">
            <a:spAutoFit/>
          </a:bodyPr>
          <a:lstStyle/>
          <a:p>
            <a:pPr algn="ctr"/>
            <a:r>
              <a:rPr lang="en-US" b="1" dirty="0" smtClean="0"/>
              <a:t>NDVI</a:t>
            </a:r>
          </a:p>
          <a:p>
            <a:pPr algn="ctr"/>
            <a:r>
              <a:rPr lang="en-US" dirty="0" smtClean="0"/>
              <a:t>2014</a:t>
            </a:r>
          </a:p>
        </p:txBody>
      </p:sp>
      <p:sp>
        <p:nvSpPr>
          <p:cNvPr id="42" name="Rectangle 41"/>
          <p:cNvSpPr/>
          <p:nvPr/>
        </p:nvSpPr>
        <p:spPr>
          <a:xfrm>
            <a:off x="3969924" y="1710881"/>
            <a:ext cx="2669655" cy="646331"/>
          </a:xfrm>
          <a:prstGeom prst="rect">
            <a:avLst/>
          </a:prstGeom>
        </p:spPr>
        <p:txBody>
          <a:bodyPr wrap="square">
            <a:spAutoFit/>
          </a:bodyPr>
          <a:lstStyle/>
          <a:p>
            <a:pPr algn="ctr"/>
            <a:r>
              <a:rPr lang="en-US" b="1" dirty="0" smtClean="0"/>
              <a:t>Combined</a:t>
            </a:r>
          </a:p>
          <a:p>
            <a:pPr algn="ctr"/>
            <a:r>
              <a:rPr lang="en-US" b="1" dirty="0" smtClean="0"/>
              <a:t>Fuels and Vegetation</a:t>
            </a:r>
            <a:endParaRPr lang="en-US" b="1" dirty="0"/>
          </a:p>
        </p:txBody>
      </p:sp>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99788" y="5440530"/>
            <a:ext cx="769053" cy="1104221"/>
          </a:xfrm>
          <a:prstGeom prst="rect">
            <a:avLst/>
          </a:prstGeom>
        </p:spPr>
      </p:pic>
    </p:spTree>
    <p:extLst>
      <p:ext uri="{BB962C8B-B14F-4D97-AF65-F5344CB8AC3E}">
        <p14:creationId xmlns:p14="http://schemas.microsoft.com/office/powerpoint/2010/main" val="19561762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1028" y="2106291"/>
            <a:ext cx="4592972" cy="354911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06292"/>
            <a:ext cx="4592971" cy="3549114"/>
          </a:xfrm>
          <a:prstGeom prst="rect">
            <a:avLst/>
          </a:prstGeom>
        </p:spPr>
      </p:pic>
      <p:sp>
        <p:nvSpPr>
          <p:cNvPr id="13" name="Text Placeholder 6"/>
          <p:cNvSpPr>
            <a:spLocks noGrp="1"/>
          </p:cNvSpPr>
          <p:nvPr>
            <p:ph type="body" sz="quarter" idx="18"/>
          </p:nvPr>
        </p:nvSpPr>
        <p:spPr>
          <a:xfrm>
            <a:off x="4539059" y="1690796"/>
            <a:ext cx="4164070" cy="768096"/>
          </a:xfrm>
        </p:spPr>
        <p:txBody>
          <a:bodyPr>
            <a:normAutofit/>
          </a:bodyPr>
          <a:lstStyle/>
          <a:p>
            <a:pPr algn="l"/>
            <a:r>
              <a:rPr lang="en-US" sz="3000" dirty="0" smtClean="0"/>
              <a:t>2011 </a:t>
            </a:r>
            <a:r>
              <a:rPr lang="en-US" sz="3000" b="0" dirty="0" smtClean="0"/>
              <a:t>(Drought Year)</a:t>
            </a:r>
            <a:endParaRPr lang="en-US" sz="3000" b="0" dirty="0"/>
          </a:p>
        </p:txBody>
      </p:sp>
      <p:sp>
        <p:nvSpPr>
          <p:cNvPr id="8" name="Text Placeholder 7"/>
          <p:cNvSpPr>
            <a:spLocks noGrp="1"/>
          </p:cNvSpPr>
          <p:nvPr>
            <p:ph type="body" sz="quarter" idx="19"/>
          </p:nvPr>
        </p:nvSpPr>
        <p:spPr>
          <a:xfrm>
            <a:off x="127158" y="5730240"/>
            <a:ext cx="8823802" cy="962889"/>
          </a:xfrm>
        </p:spPr>
        <p:txBody>
          <a:bodyPr/>
          <a:lstStyle/>
          <a:p>
            <a:r>
              <a:rPr lang="en-US" b="1" dirty="0" smtClean="0"/>
              <a:t>Grassland Relative Fuel Loads </a:t>
            </a:r>
            <a:r>
              <a:rPr lang="en-US" dirty="0" smtClean="0"/>
              <a:t>– Comparison of annual NDVI to 15 year average NDVI for all grass fuel types. Blue tones = higher and red tones = lower than average cumulative NDVI. </a:t>
            </a:r>
            <a:endParaRPr lang="en-US" dirty="0"/>
          </a:p>
        </p:txBody>
      </p:sp>
      <p:sp>
        <p:nvSpPr>
          <p:cNvPr id="3" name="Text Placeholder 2"/>
          <p:cNvSpPr>
            <a:spLocks noGrp="1"/>
          </p:cNvSpPr>
          <p:nvPr>
            <p:ph type="body" sz="quarter" idx="14"/>
          </p:nvPr>
        </p:nvSpPr>
        <p:spPr/>
        <p:txBody>
          <a:bodyPr/>
          <a:lstStyle/>
          <a:p>
            <a:r>
              <a:rPr lang="en-US" dirty="0" smtClean="0"/>
              <a:t>Results - Texas</a:t>
            </a:r>
            <a:endParaRPr lang="en-US" dirty="0"/>
          </a:p>
        </p:txBody>
      </p:sp>
      <p:sp>
        <p:nvSpPr>
          <p:cNvPr id="4" name="Text Placeholder 3"/>
          <p:cNvSpPr>
            <a:spLocks noGrp="1"/>
          </p:cNvSpPr>
          <p:nvPr>
            <p:ph type="body" sz="quarter" idx="15"/>
          </p:nvPr>
        </p:nvSpPr>
        <p:spPr>
          <a:xfrm>
            <a:off x="0" y="1714052"/>
            <a:ext cx="1465105" cy="768096"/>
          </a:xfrm>
        </p:spPr>
        <p:txBody>
          <a:bodyPr>
            <a:normAutofit/>
          </a:bodyPr>
          <a:lstStyle/>
          <a:p>
            <a:pPr algn="l"/>
            <a:r>
              <a:rPr lang="en-US" sz="3000" dirty="0" smtClean="0"/>
              <a:t>2010</a:t>
            </a:r>
            <a:endParaRPr lang="en-US" sz="3000" dirty="0"/>
          </a:p>
        </p:txBody>
      </p:sp>
      <p:sp>
        <p:nvSpPr>
          <p:cNvPr id="12" name="Text Placeholder 3"/>
          <p:cNvSpPr>
            <a:spLocks noGrp="1"/>
          </p:cNvSpPr>
          <p:nvPr>
            <p:ph type="body" sz="quarter" idx="15"/>
          </p:nvPr>
        </p:nvSpPr>
        <p:spPr>
          <a:xfrm>
            <a:off x="2" y="1690796"/>
            <a:ext cx="3506576" cy="768096"/>
          </a:xfrm>
        </p:spPr>
        <p:txBody>
          <a:bodyPr>
            <a:normAutofit/>
          </a:bodyPr>
          <a:lstStyle/>
          <a:p>
            <a:pPr algn="l"/>
            <a:r>
              <a:rPr lang="en-US" sz="3000" dirty="0" smtClean="0"/>
              <a:t>2010 </a:t>
            </a:r>
            <a:r>
              <a:rPr lang="en-US" sz="3000" b="0" dirty="0" smtClean="0"/>
              <a:t>(Wet Year)</a:t>
            </a:r>
            <a:endParaRPr lang="en-US" sz="3000" b="0"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1803" y="4677404"/>
            <a:ext cx="627736" cy="90131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1526" y="4677404"/>
            <a:ext cx="627736" cy="901316"/>
          </a:xfrm>
          <a:prstGeom prst="rect">
            <a:avLst/>
          </a:prstGeom>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31801" t="91962" r="23232" b="2555"/>
          <a:stretch/>
        </p:blipFill>
        <p:spPr>
          <a:xfrm>
            <a:off x="6333521" y="5389032"/>
            <a:ext cx="2013267" cy="189687"/>
          </a:xfrm>
          <a:prstGeom prst="rect">
            <a:avLst/>
          </a:prstGeom>
        </p:spPr>
      </p:pic>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31801" t="91962" r="23232" b="2555"/>
          <a:stretch/>
        </p:blipFill>
        <p:spPr>
          <a:xfrm>
            <a:off x="1778398" y="5389032"/>
            <a:ext cx="2013267" cy="189687"/>
          </a:xfrm>
          <a:prstGeom prst="rect">
            <a:avLst/>
          </a:prstGeom>
        </p:spPr>
      </p:pic>
    </p:spTree>
    <p:extLst>
      <p:ext uri="{BB962C8B-B14F-4D97-AF65-F5344CB8AC3E}">
        <p14:creationId xmlns:p14="http://schemas.microsoft.com/office/powerpoint/2010/main" val="34013969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8910" y="2103652"/>
            <a:ext cx="4595090" cy="3550752"/>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7" y="2103652"/>
            <a:ext cx="4595090" cy="3550752"/>
          </a:xfrm>
          <a:prstGeom prst="rect">
            <a:avLst/>
          </a:prstGeom>
        </p:spPr>
      </p:pic>
      <p:sp>
        <p:nvSpPr>
          <p:cNvPr id="3" name="Text Placeholder 2"/>
          <p:cNvSpPr>
            <a:spLocks noGrp="1"/>
          </p:cNvSpPr>
          <p:nvPr>
            <p:ph type="body" sz="quarter" idx="14"/>
          </p:nvPr>
        </p:nvSpPr>
        <p:spPr/>
        <p:txBody>
          <a:bodyPr/>
          <a:lstStyle/>
          <a:p>
            <a:r>
              <a:rPr lang="en-US" dirty="0" smtClean="0"/>
              <a:t>Results – PK Complex</a:t>
            </a:r>
            <a:endParaRPr lang="en-US" dirty="0"/>
          </a:p>
        </p:txBody>
      </p:sp>
      <p:sp>
        <p:nvSpPr>
          <p:cNvPr id="11" name="Text Placeholder 3"/>
          <p:cNvSpPr>
            <a:spLocks noGrp="1"/>
          </p:cNvSpPr>
          <p:nvPr>
            <p:ph type="body" sz="quarter" idx="15"/>
          </p:nvPr>
        </p:nvSpPr>
        <p:spPr>
          <a:xfrm>
            <a:off x="2" y="1690796"/>
            <a:ext cx="3506576" cy="768096"/>
          </a:xfrm>
        </p:spPr>
        <p:txBody>
          <a:bodyPr>
            <a:normAutofit/>
          </a:bodyPr>
          <a:lstStyle/>
          <a:p>
            <a:pPr algn="l"/>
            <a:r>
              <a:rPr lang="en-US" sz="3000" dirty="0" smtClean="0"/>
              <a:t>2010 </a:t>
            </a:r>
            <a:r>
              <a:rPr lang="en-US" sz="3000" b="0" dirty="0" smtClean="0"/>
              <a:t>(Wet Year)</a:t>
            </a:r>
            <a:endParaRPr lang="en-US" sz="3000" b="0" dirty="0"/>
          </a:p>
        </p:txBody>
      </p:sp>
      <p:sp>
        <p:nvSpPr>
          <p:cNvPr id="13" name="Text Placeholder 6"/>
          <p:cNvSpPr>
            <a:spLocks noGrp="1"/>
          </p:cNvSpPr>
          <p:nvPr>
            <p:ph type="body" sz="quarter" idx="18"/>
          </p:nvPr>
        </p:nvSpPr>
        <p:spPr>
          <a:xfrm>
            <a:off x="4542208" y="1690796"/>
            <a:ext cx="4281752" cy="768096"/>
          </a:xfrm>
        </p:spPr>
        <p:txBody>
          <a:bodyPr>
            <a:normAutofit/>
          </a:bodyPr>
          <a:lstStyle/>
          <a:p>
            <a:pPr algn="l"/>
            <a:r>
              <a:rPr lang="en-US" sz="3000" dirty="0" smtClean="0"/>
              <a:t>2011 </a:t>
            </a:r>
            <a:r>
              <a:rPr lang="en-US" sz="3000" b="0" dirty="0" smtClean="0"/>
              <a:t>(Drought Year)</a:t>
            </a:r>
            <a:endParaRPr lang="en-US" sz="3000" b="0"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8403" y="4677404"/>
            <a:ext cx="627736" cy="901316"/>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7218" y="4677404"/>
            <a:ext cx="627736" cy="901316"/>
          </a:xfrm>
          <a:prstGeom prst="rect">
            <a:avLst/>
          </a:prstGeom>
        </p:spPr>
      </p:pic>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31432" t="92161" r="32111" b="2564"/>
          <a:stretch/>
        </p:blipFill>
        <p:spPr>
          <a:xfrm>
            <a:off x="1588561" y="5365092"/>
            <a:ext cx="1910784" cy="213628"/>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31432" t="92161" r="32111" b="2564"/>
          <a:stretch/>
        </p:blipFill>
        <p:spPr>
          <a:xfrm>
            <a:off x="6126294" y="5365092"/>
            <a:ext cx="1910784" cy="213628"/>
          </a:xfrm>
          <a:prstGeom prst="rect">
            <a:avLst/>
          </a:prstGeom>
        </p:spPr>
      </p:pic>
      <p:sp>
        <p:nvSpPr>
          <p:cNvPr id="12" name="Text Placeholder 7"/>
          <p:cNvSpPr>
            <a:spLocks noGrp="1"/>
          </p:cNvSpPr>
          <p:nvPr>
            <p:ph type="body" sz="quarter" idx="19"/>
          </p:nvPr>
        </p:nvSpPr>
        <p:spPr>
          <a:xfrm>
            <a:off x="127158" y="5730239"/>
            <a:ext cx="8823802" cy="962889"/>
          </a:xfrm>
        </p:spPr>
        <p:txBody>
          <a:bodyPr/>
          <a:lstStyle/>
          <a:p>
            <a:r>
              <a:rPr lang="en-US" b="1" dirty="0" smtClean="0"/>
              <a:t>Grassland Relative Fuel Loads </a:t>
            </a:r>
            <a:r>
              <a:rPr lang="en-US" dirty="0" smtClean="0"/>
              <a:t>– Comparison of annual NDVI to 15 year average NDVI for all grass fuel types. Blue tones = higher and red tones = lower than average cumulative NDVI. </a:t>
            </a:r>
            <a:endParaRPr lang="en-US" dirty="0"/>
          </a:p>
        </p:txBody>
      </p:sp>
    </p:spTree>
    <p:extLst>
      <p:ext uri="{BB962C8B-B14F-4D97-AF65-F5344CB8AC3E}">
        <p14:creationId xmlns:p14="http://schemas.microsoft.com/office/powerpoint/2010/main" val="11082362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1" y="2106292"/>
            <a:ext cx="4591673" cy="3548111"/>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1027" y="2106292"/>
            <a:ext cx="4592971" cy="3549114"/>
          </a:xfrm>
          <a:prstGeom prst="rect">
            <a:avLst/>
          </a:prstGeom>
        </p:spPr>
      </p:pic>
      <p:sp>
        <p:nvSpPr>
          <p:cNvPr id="3" name="Text Placeholder 2"/>
          <p:cNvSpPr>
            <a:spLocks noGrp="1"/>
          </p:cNvSpPr>
          <p:nvPr>
            <p:ph type="body" sz="quarter" idx="14"/>
          </p:nvPr>
        </p:nvSpPr>
        <p:spPr/>
        <p:txBody>
          <a:bodyPr/>
          <a:lstStyle/>
          <a:p>
            <a:r>
              <a:rPr lang="en-US" dirty="0" smtClean="0"/>
              <a:t>Results</a:t>
            </a:r>
            <a:endParaRPr lang="en-US" dirty="0"/>
          </a:p>
        </p:txBody>
      </p:sp>
      <p:sp>
        <p:nvSpPr>
          <p:cNvPr id="11" name="Text Placeholder 3"/>
          <p:cNvSpPr>
            <a:spLocks noGrp="1"/>
          </p:cNvSpPr>
          <p:nvPr>
            <p:ph type="body" sz="quarter" idx="15"/>
          </p:nvPr>
        </p:nvSpPr>
        <p:spPr>
          <a:xfrm>
            <a:off x="0" y="1714052"/>
            <a:ext cx="3820886" cy="768096"/>
          </a:xfrm>
        </p:spPr>
        <p:txBody>
          <a:bodyPr>
            <a:normAutofit/>
          </a:bodyPr>
          <a:lstStyle/>
          <a:p>
            <a:pPr algn="l"/>
            <a:r>
              <a:rPr lang="en-US" sz="3000" dirty="0" smtClean="0"/>
              <a:t>2012 </a:t>
            </a:r>
            <a:r>
              <a:rPr lang="en-US" sz="3000" b="0" dirty="0" smtClean="0"/>
              <a:t>(Post Fire)</a:t>
            </a:r>
            <a:endParaRPr lang="en-US" sz="3000" b="0" dirty="0"/>
          </a:p>
        </p:txBody>
      </p:sp>
      <p:sp>
        <p:nvSpPr>
          <p:cNvPr id="13" name="Text Placeholder 6"/>
          <p:cNvSpPr>
            <a:spLocks noGrp="1"/>
          </p:cNvSpPr>
          <p:nvPr>
            <p:ph type="body" sz="quarter" idx="18"/>
          </p:nvPr>
        </p:nvSpPr>
        <p:spPr>
          <a:xfrm>
            <a:off x="4542208" y="1690796"/>
            <a:ext cx="3566160" cy="768096"/>
          </a:xfrm>
        </p:spPr>
        <p:txBody>
          <a:bodyPr>
            <a:normAutofit/>
          </a:bodyPr>
          <a:lstStyle/>
          <a:p>
            <a:pPr algn="l"/>
            <a:r>
              <a:rPr lang="en-US" sz="3000" dirty="0" smtClean="0"/>
              <a:t>2014</a:t>
            </a:r>
            <a:endParaRPr lang="en-US" sz="3000"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5880" y="4677404"/>
            <a:ext cx="627736" cy="901316"/>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7649" y="4676258"/>
            <a:ext cx="627736" cy="901316"/>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31432" t="92161" r="32111" b="2564"/>
          <a:stretch/>
        </p:blipFill>
        <p:spPr>
          <a:xfrm>
            <a:off x="1588561" y="5365092"/>
            <a:ext cx="1910784" cy="213628"/>
          </a:xfrm>
          <a:prstGeom prst="rect">
            <a:avLst/>
          </a:prstGeom>
        </p:spPr>
      </p:pic>
      <p:sp>
        <p:nvSpPr>
          <p:cNvPr id="18" name="Text Placeholder 7"/>
          <p:cNvSpPr>
            <a:spLocks noGrp="1"/>
          </p:cNvSpPr>
          <p:nvPr>
            <p:ph type="body" sz="quarter" idx="19"/>
          </p:nvPr>
        </p:nvSpPr>
        <p:spPr>
          <a:xfrm>
            <a:off x="127158" y="5730239"/>
            <a:ext cx="8823802" cy="962889"/>
          </a:xfrm>
        </p:spPr>
        <p:txBody>
          <a:bodyPr/>
          <a:lstStyle/>
          <a:p>
            <a:r>
              <a:rPr lang="en-US" b="1" dirty="0" smtClean="0"/>
              <a:t>Grassland Relative Fuel Loads </a:t>
            </a:r>
            <a:r>
              <a:rPr lang="en-US" dirty="0" smtClean="0"/>
              <a:t>– Comparison of annual NDVI to 15 year average NDVI for all grass fuel types. Blue tones = higher and red tones = lower than average cumulative NDVI. </a:t>
            </a:r>
            <a:endParaRPr lang="en-US" dirty="0"/>
          </a:p>
        </p:txBody>
      </p:sp>
    </p:spTree>
    <p:extLst>
      <p:ext uri="{BB962C8B-B14F-4D97-AF65-F5344CB8AC3E}">
        <p14:creationId xmlns:p14="http://schemas.microsoft.com/office/powerpoint/2010/main" val="20560701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2827" y="3879271"/>
            <a:ext cx="3082099" cy="2381622"/>
          </a:xfrm>
          <a:prstGeom prst="rect">
            <a:avLst/>
          </a:prstGeom>
        </p:spPr>
      </p:pic>
      <p:sp>
        <p:nvSpPr>
          <p:cNvPr id="3" name="Text Placeholder 2"/>
          <p:cNvSpPr>
            <a:spLocks noGrp="1"/>
          </p:cNvSpPr>
          <p:nvPr>
            <p:ph type="body" sz="quarter" idx="14"/>
          </p:nvPr>
        </p:nvSpPr>
        <p:spPr/>
        <p:txBody>
          <a:bodyPr/>
          <a:lstStyle/>
          <a:p>
            <a:r>
              <a:rPr lang="en-US" dirty="0" smtClean="0"/>
              <a:t>Results</a:t>
            </a:r>
            <a:endParaRPr lang="en-US" dirty="0"/>
          </a:p>
        </p:txBody>
      </p:sp>
      <p:sp>
        <p:nvSpPr>
          <p:cNvPr id="10" name="Text Placeholder 7"/>
          <p:cNvSpPr>
            <a:spLocks noGrp="1"/>
          </p:cNvSpPr>
          <p:nvPr>
            <p:ph type="body" sz="quarter" idx="19"/>
          </p:nvPr>
        </p:nvSpPr>
        <p:spPr>
          <a:xfrm>
            <a:off x="127158" y="6301239"/>
            <a:ext cx="8823802" cy="431646"/>
          </a:xfrm>
        </p:spPr>
        <p:txBody>
          <a:bodyPr>
            <a:normAutofit fontScale="70000" lnSpcReduction="20000"/>
          </a:bodyPr>
          <a:lstStyle/>
          <a:p>
            <a:pPr lvl="0"/>
            <a:r>
              <a:rPr lang="en-US" b="1" dirty="0" smtClean="0"/>
              <a:t>Fuel Type Maps </a:t>
            </a:r>
            <a:r>
              <a:rPr lang="en-US" dirty="0" smtClean="0"/>
              <a:t>– The Surface Fuels map was adapted from the Texas Forest Service (TFS) of Gr2 fuel. 2010-2014 maps show change in annual cumulative NDVI compared to zonal mean for Gr2.</a:t>
            </a:r>
            <a:endParaRPr lang="en-US" dirty="0"/>
          </a:p>
        </p:txBody>
      </p:sp>
      <p:sp>
        <p:nvSpPr>
          <p:cNvPr id="11" name="Text Placeholder 3"/>
          <p:cNvSpPr>
            <a:spLocks noGrp="1"/>
          </p:cNvSpPr>
          <p:nvPr>
            <p:ph type="body" sz="quarter" idx="15"/>
          </p:nvPr>
        </p:nvSpPr>
        <p:spPr>
          <a:xfrm>
            <a:off x="0" y="1684516"/>
            <a:ext cx="4401178" cy="768096"/>
          </a:xfrm>
        </p:spPr>
        <p:txBody>
          <a:bodyPr>
            <a:normAutofit/>
          </a:bodyPr>
          <a:lstStyle/>
          <a:p>
            <a:pPr algn="l"/>
            <a:r>
              <a:rPr lang="en-US" sz="3000" dirty="0" smtClean="0"/>
              <a:t>TFS </a:t>
            </a:r>
            <a:r>
              <a:rPr lang="en-US" sz="3000" b="0" dirty="0" smtClean="0"/>
              <a:t>(Surface Fuels)</a:t>
            </a:r>
            <a:endParaRPr lang="en-US" sz="3000" b="0" dirty="0"/>
          </a:p>
        </p:txBody>
      </p:sp>
      <p:sp>
        <p:nvSpPr>
          <p:cNvPr id="13" name="Text Placeholder 6"/>
          <p:cNvSpPr>
            <a:spLocks noGrp="1"/>
          </p:cNvSpPr>
          <p:nvPr>
            <p:ph type="body" sz="quarter" idx="18"/>
          </p:nvPr>
        </p:nvSpPr>
        <p:spPr>
          <a:xfrm>
            <a:off x="4542207" y="1690796"/>
            <a:ext cx="4129519" cy="768096"/>
          </a:xfrm>
        </p:spPr>
        <p:txBody>
          <a:bodyPr>
            <a:normAutofit/>
          </a:bodyPr>
          <a:lstStyle/>
          <a:p>
            <a:pPr algn="l"/>
            <a:r>
              <a:rPr lang="en-US" sz="3000" dirty="0" smtClean="0"/>
              <a:t>2014 </a:t>
            </a:r>
            <a:r>
              <a:rPr lang="en-US" sz="3000" b="0" dirty="0" smtClean="0"/>
              <a:t>(Relative Fuels)</a:t>
            </a:r>
            <a:endParaRPr lang="en-US" sz="3000" b="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8537" y="1505915"/>
            <a:ext cx="3079831" cy="237986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9735" y="1505915"/>
            <a:ext cx="3080593" cy="238045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2" y="1512794"/>
            <a:ext cx="3071692" cy="237358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4" y="3885785"/>
            <a:ext cx="3074433" cy="2375698"/>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28537" y="3885785"/>
            <a:ext cx="3074433" cy="2375698"/>
          </a:xfrm>
          <a:prstGeom prst="rect">
            <a:avLst/>
          </a:prstGeom>
        </p:spPr>
      </p:pic>
      <p:sp>
        <p:nvSpPr>
          <p:cNvPr id="15" name="Rectangle 14"/>
          <p:cNvSpPr/>
          <p:nvPr/>
        </p:nvSpPr>
        <p:spPr>
          <a:xfrm>
            <a:off x="476792" y="3926984"/>
            <a:ext cx="697627" cy="369332"/>
          </a:xfrm>
          <a:prstGeom prst="rect">
            <a:avLst/>
          </a:prstGeom>
        </p:spPr>
        <p:txBody>
          <a:bodyPr wrap="none">
            <a:spAutoFit/>
          </a:bodyPr>
          <a:lstStyle/>
          <a:p>
            <a:r>
              <a:rPr lang="en-US" b="1" dirty="0">
                <a:solidFill>
                  <a:schemeClr val="accent1"/>
                </a:solidFill>
              </a:rPr>
              <a:t>2012</a:t>
            </a:r>
          </a:p>
        </p:txBody>
      </p:sp>
      <p:sp>
        <p:nvSpPr>
          <p:cNvPr id="17" name="Rectangle 16"/>
          <p:cNvSpPr/>
          <p:nvPr/>
        </p:nvSpPr>
        <p:spPr>
          <a:xfrm>
            <a:off x="3480989" y="3926984"/>
            <a:ext cx="704039" cy="369332"/>
          </a:xfrm>
          <a:prstGeom prst="rect">
            <a:avLst/>
          </a:prstGeom>
        </p:spPr>
        <p:txBody>
          <a:bodyPr wrap="none">
            <a:spAutoFit/>
          </a:bodyPr>
          <a:lstStyle/>
          <a:p>
            <a:r>
              <a:rPr lang="en-US" b="1" dirty="0" smtClean="0">
                <a:solidFill>
                  <a:schemeClr val="accent1"/>
                </a:solidFill>
              </a:rPr>
              <a:t>2013</a:t>
            </a:r>
            <a:endParaRPr lang="en-US" b="1" dirty="0">
              <a:solidFill>
                <a:schemeClr val="accent1"/>
              </a:solidFill>
            </a:endParaRPr>
          </a:p>
        </p:txBody>
      </p:sp>
      <p:sp>
        <p:nvSpPr>
          <p:cNvPr id="25" name="Rectangle 24"/>
          <p:cNvSpPr/>
          <p:nvPr/>
        </p:nvSpPr>
        <p:spPr>
          <a:xfrm>
            <a:off x="6499074" y="1558769"/>
            <a:ext cx="704039" cy="369332"/>
          </a:xfrm>
          <a:prstGeom prst="rect">
            <a:avLst/>
          </a:prstGeom>
        </p:spPr>
        <p:txBody>
          <a:bodyPr wrap="none">
            <a:spAutoFit/>
          </a:bodyPr>
          <a:lstStyle/>
          <a:p>
            <a:r>
              <a:rPr lang="en-US" b="1" dirty="0" smtClean="0">
                <a:solidFill>
                  <a:schemeClr val="accent1"/>
                </a:solidFill>
              </a:rPr>
              <a:t>2011</a:t>
            </a:r>
            <a:endParaRPr lang="en-US" b="1" dirty="0">
              <a:solidFill>
                <a:schemeClr val="accent1"/>
              </a:solidFill>
            </a:endParaRPr>
          </a:p>
        </p:txBody>
      </p:sp>
      <p:sp>
        <p:nvSpPr>
          <p:cNvPr id="26" name="Rectangle 25"/>
          <p:cNvSpPr/>
          <p:nvPr/>
        </p:nvSpPr>
        <p:spPr>
          <a:xfrm>
            <a:off x="3461462" y="1562313"/>
            <a:ext cx="704039" cy="369332"/>
          </a:xfrm>
          <a:prstGeom prst="rect">
            <a:avLst/>
          </a:prstGeom>
        </p:spPr>
        <p:txBody>
          <a:bodyPr wrap="none">
            <a:spAutoFit/>
          </a:bodyPr>
          <a:lstStyle/>
          <a:p>
            <a:r>
              <a:rPr lang="en-US" b="1" dirty="0" smtClean="0">
                <a:solidFill>
                  <a:schemeClr val="accent1"/>
                </a:solidFill>
              </a:rPr>
              <a:t>2010</a:t>
            </a:r>
            <a:endParaRPr lang="en-US" b="1" dirty="0">
              <a:solidFill>
                <a:schemeClr val="accent1"/>
              </a:solidFill>
            </a:endParaRPr>
          </a:p>
        </p:txBody>
      </p:sp>
      <p:sp>
        <p:nvSpPr>
          <p:cNvPr id="27" name="Rectangle 26"/>
          <p:cNvSpPr/>
          <p:nvPr/>
        </p:nvSpPr>
        <p:spPr>
          <a:xfrm>
            <a:off x="6491598" y="3926984"/>
            <a:ext cx="704039" cy="369332"/>
          </a:xfrm>
          <a:prstGeom prst="rect">
            <a:avLst/>
          </a:prstGeom>
        </p:spPr>
        <p:txBody>
          <a:bodyPr wrap="none">
            <a:spAutoFit/>
          </a:bodyPr>
          <a:lstStyle/>
          <a:p>
            <a:r>
              <a:rPr lang="en-US" b="1" dirty="0" smtClean="0">
                <a:solidFill>
                  <a:schemeClr val="accent1"/>
                </a:solidFill>
              </a:rPr>
              <a:t>2014</a:t>
            </a:r>
            <a:endParaRPr lang="en-US" b="1" dirty="0">
              <a:solidFill>
                <a:schemeClr val="accent1"/>
              </a:solidFill>
            </a:endParaRPr>
          </a:p>
        </p:txBody>
      </p:sp>
      <p:sp>
        <p:nvSpPr>
          <p:cNvPr id="28" name="Rectangle 27"/>
          <p:cNvSpPr/>
          <p:nvPr/>
        </p:nvSpPr>
        <p:spPr>
          <a:xfrm>
            <a:off x="128425" y="1559339"/>
            <a:ext cx="1149674" cy="369332"/>
          </a:xfrm>
          <a:prstGeom prst="rect">
            <a:avLst/>
          </a:prstGeom>
        </p:spPr>
        <p:txBody>
          <a:bodyPr wrap="none">
            <a:spAutoFit/>
          </a:bodyPr>
          <a:lstStyle/>
          <a:p>
            <a:r>
              <a:rPr lang="en-US" b="1" dirty="0" smtClean="0">
                <a:solidFill>
                  <a:schemeClr val="accent1"/>
                </a:solidFill>
              </a:rPr>
              <a:t>TFS (Gr2)</a:t>
            </a:r>
            <a:endParaRPr lang="en-US" b="1" dirty="0">
              <a:solidFill>
                <a:schemeClr val="accent1"/>
              </a:solidFill>
            </a:endParaRPr>
          </a:p>
        </p:txBody>
      </p: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29736" y="2977164"/>
            <a:ext cx="400831" cy="853945"/>
          </a:xfrm>
          <a:prstGeom prst="rect">
            <a:avLst/>
          </a:prstGeom>
        </p:spPr>
      </p:pic>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08611" y="5350440"/>
            <a:ext cx="400831" cy="853945"/>
          </a:xfrm>
          <a:prstGeom prst="rect">
            <a:avLst/>
          </a:prstGeom>
        </p:spPr>
      </p:pic>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30924" y="5346894"/>
            <a:ext cx="400831" cy="853945"/>
          </a:xfrm>
          <a:prstGeom prst="rect">
            <a:avLst/>
          </a:prstGeom>
        </p:spPr>
      </p:pic>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47449" y="5346079"/>
            <a:ext cx="400831" cy="853945"/>
          </a:xfrm>
          <a:prstGeom prst="rect">
            <a:avLst/>
          </a:prstGeom>
        </p:spPr>
      </p:pic>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67288" y="2964246"/>
            <a:ext cx="400831" cy="853945"/>
          </a:xfrm>
          <a:prstGeom prst="rect">
            <a:avLst/>
          </a:prstGeom>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35777" t="48259" r="43800" b="47493"/>
          <a:stretch/>
        </p:blipFill>
        <p:spPr>
          <a:xfrm>
            <a:off x="1871066" y="3628597"/>
            <a:ext cx="1114895" cy="179180"/>
          </a:xfrm>
          <a:prstGeom prst="rect">
            <a:avLst/>
          </a:prstGeom>
        </p:spPr>
      </p:pic>
    </p:spTree>
    <p:extLst>
      <p:ext uri="{BB962C8B-B14F-4D97-AF65-F5344CB8AC3E}">
        <p14:creationId xmlns:p14="http://schemas.microsoft.com/office/powerpoint/2010/main" val="14744665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81075" y="130886"/>
            <a:ext cx="8503920" cy="923544"/>
          </a:xfrm>
        </p:spPr>
        <p:txBody>
          <a:bodyPr/>
          <a:lstStyle/>
          <a:p>
            <a:r>
              <a:rPr lang="en-US" dirty="0" smtClean="0"/>
              <a:t>Methodology</a:t>
            </a:r>
            <a:endParaRPr lang="en-US" dirty="0"/>
          </a:p>
        </p:txBody>
      </p:sp>
      <p:pic>
        <p:nvPicPr>
          <p:cNvPr id="9" name="Picture 8"/>
          <p:cNvPicPr>
            <a:picLocks noChangeAspect="1"/>
          </p:cNvPicPr>
          <p:nvPr/>
        </p:nvPicPr>
        <p:blipFill>
          <a:blip r:embed="rId3"/>
          <a:stretch>
            <a:fillRect/>
          </a:stretch>
        </p:blipFill>
        <p:spPr>
          <a:xfrm>
            <a:off x="121936" y="4443092"/>
            <a:ext cx="2170911" cy="1813672"/>
          </a:xfrm>
          <a:prstGeom prst="rect">
            <a:avLst/>
          </a:prstGeom>
        </p:spPr>
      </p:pic>
      <p:sp>
        <p:nvSpPr>
          <p:cNvPr id="10" name="Rectangle 9"/>
          <p:cNvSpPr/>
          <p:nvPr/>
        </p:nvSpPr>
        <p:spPr>
          <a:xfrm>
            <a:off x="466369" y="3297799"/>
            <a:ext cx="1826478" cy="923330"/>
          </a:xfrm>
          <a:prstGeom prst="rect">
            <a:avLst/>
          </a:prstGeom>
        </p:spPr>
        <p:txBody>
          <a:bodyPr wrap="square">
            <a:spAutoFit/>
          </a:bodyPr>
          <a:lstStyle/>
          <a:p>
            <a:pPr algn="ctr"/>
            <a:r>
              <a:rPr lang="en-US" b="1" dirty="0" smtClean="0"/>
              <a:t>30 Year Average Dewpoint</a:t>
            </a:r>
            <a:endParaRPr lang="en-US" dirty="0"/>
          </a:p>
        </p:txBody>
      </p:sp>
      <p:pic>
        <p:nvPicPr>
          <p:cNvPr id="11" name="Picture 10"/>
          <p:cNvPicPr>
            <a:picLocks noChangeAspect="1"/>
          </p:cNvPicPr>
          <p:nvPr/>
        </p:nvPicPr>
        <p:blipFill>
          <a:blip r:embed="rId4"/>
          <a:stretch>
            <a:fillRect/>
          </a:stretch>
        </p:blipFill>
        <p:spPr>
          <a:xfrm>
            <a:off x="3006373" y="1125531"/>
            <a:ext cx="2325381" cy="1908525"/>
          </a:xfrm>
          <a:prstGeom prst="rect">
            <a:avLst/>
          </a:prstGeom>
        </p:spPr>
      </p:pic>
      <p:sp>
        <p:nvSpPr>
          <p:cNvPr id="12" name="Rectangle 11"/>
          <p:cNvSpPr/>
          <p:nvPr/>
        </p:nvSpPr>
        <p:spPr>
          <a:xfrm>
            <a:off x="1989037" y="1048603"/>
            <a:ext cx="1826478" cy="923330"/>
          </a:xfrm>
          <a:prstGeom prst="rect">
            <a:avLst/>
          </a:prstGeom>
        </p:spPr>
        <p:txBody>
          <a:bodyPr wrap="square">
            <a:spAutoFit/>
          </a:bodyPr>
          <a:lstStyle/>
          <a:p>
            <a:pPr algn="ctr"/>
            <a:r>
              <a:rPr lang="en-US" b="1" dirty="0" smtClean="0"/>
              <a:t>30 Year Average Temperature</a:t>
            </a:r>
            <a:endParaRPr lang="en-US" dirty="0"/>
          </a:p>
        </p:txBody>
      </p:sp>
      <p:pic>
        <p:nvPicPr>
          <p:cNvPr id="13" name="Picture 12"/>
          <p:cNvPicPr>
            <a:picLocks noChangeAspect="1"/>
          </p:cNvPicPr>
          <p:nvPr/>
        </p:nvPicPr>
        <p:blipFill>
          <a:blip r:embed="rId5"/>
          <a:stretch>
            <a:fillRect/>
          </a:stretch>
        </p:blipFill>
        <p:spPr>
          <a:xfrm>
            <a:off x="6556489" y="4388399"/>
            <a:ext cx="2228505" cy="1868365"/>
          </a:xfrm>
          <a:prstGeom prst="rect">
            <a:avLst/>
          </a:prstGeom>
        </p:spPr>
      </p:pic>
      <p:sp>
        <p:nvSpPr>
          <p:cNvPr id="16" name="Rectangle 15"/>
          <p:cNvSpPr/>
          <p:nvPr/>
        </p:nvSpPr>
        <p:spPr>
          <a:xfrm>
            <a:off x="6757502" y="3189681"/>
            <a:ext cx="1826478" cy="923330"/>
          </a:xfrm>
          <a:prstGeom prst="rect">
            <a:avLst/>
          </a:prstGeom>
        </p:spPr>
        <p:txBody>
          <a:bodyPr wrap="square">
            <a:spAutoFit/>
          </a:bodyPr>
          <a:lstStyle/>
          <a:p>
            <a:pPr algn="ctr"/>
            <a:r>
              <a:rPr lang="en-US" b="1" dirty="0" smtClean="0"/>
              <a:t>30 Year Average Precipitation</a:t>
            </a:r>
            <a:endParaRPr lang="en-US" dirty="0"/>
          </a:p>
        </p:txBody>
      </p:sp>
      <p:sp>
        <p:nvSpPr>
          <p:cNvPr id="17" name="Right Arrow 16"/>
          <p:cNvSpPr/>
          <p:nvPr/>
        </p:nvSpPr>
        <p:spPr>
          <a:xfrm rot="19844062">
            <a:off x="2410177" y="4712370"/>
            <a:ext cx="336947"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ight Arrow 17"/>
          <p:cNvSpPr/>
          <p:nvPr/>
        </p:nvSpPr>
        <p:spPr>
          <a:xfrm rot="5400000">
            <a:off x="4444514" y="3055483"/>
            <a:ext cx="336947"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ight Arrow 18"/>
          <p:cNvSpPr/>
          <p:nvPr/>
        </p:nvSpPr>
        <p:spPr>
          <a:xfrm rot="12348297">
            <a:off x="6214795" y="4578049"/>
            <a:ext cx="336947"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6"/>
          <a:stretch>
            <a:fillRect/>
          </a:stretch>
        </p:blipFill>
        <p:spPr>
          <a:xfrm>
            <a:off x="2938604" y="3281890"/>
            <a:ext cx="2460917" cy="2068038"/>
          </a:xfrm>
          <a:prstGeom prst="rect">
            <a:avLst/>
          </a:prstGeom>
        </p:spPr>
      </p:pic>
      <p:sp>
        <p:nvSpPr>
          <p:cNvPr id="14" name="Rectangle 13"/>
          <p:cNvSpPr/>
          <p:nvPr/>
        </p:nvSpPr>
        <p:spPr>
          <a:xfrm>
            <a:off x="3699748" y="5297482"/>
            <a:ext cx="1826478" cy="369332"/>
          </a:xfrm>
          <a:prstGeom prst="rect">
            <a:avLst/>
          </a:prstGeom>
        </p:spPr>
        <p:txBody>
          <a:bodyPr wrap="square">
            <a:spAutoFit/>
          </a:bodyPr>
          <a:lstStyle/>
          <a:p>
            <a:pPr algn="ctr"/>
            <a:r>
              <a:rPr lang="en-US" b="1" dirty="0" smtClean="0"/>
              <a:t>Climate Zones</a:t>
            </a:r>
            <a:endParaRPr lang="en-US" dirty="0"/>
          </a:p>
        </p:txBody>
      </p:sp>
    </p:spTree>
    <p:extLst>
      <p:ext uri="{BB962C8B-B14F-4D97-AF65-F5344CB8AC3E}">
        <p14:creationId xmlns:p14="http://schemas.microsoft.com/office/powerpoint/2010/main" val="10963846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1027" y="2106289"/>
            <a:ext cx="4592973" cy="35491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1" y="2106289"/>
            <a:ext cx="4592972" cy="3549115"/>
          </a:xfrm>
          <a:prstGeom prst="rect">
            <a:avLst/>
          </a:prstGeom>
        </p:spPr>
      </p:pic>
      <p:sp>
        <p:nvSpPr>
          <p:cNvPr id="13" name="Text Placeholder 6"/>
          <p:cNvSpPr>
            <a:spLocks noGrp="1"/>
          </p:cNvSpPr>
          <p:nvPr>
            <p:ph type="body" sz="quarter" idx="18"/>
          </p:nvPr>
        </p:nvSpPr>
        <p:spPr>
          <a:xfrm>
            <a:off x="4539059" y="1690796"/>
            <a:ext cx="4164070" cy="768096"/>
          </a:xfrm>
        </p:spPr>
        <p:txBody>
          <a:bodyPr>
            <a:normAutofit/>
          </a:bodyPr>
          <a:lstStyle/>
          <a:p>
            <a:pPr algn="l"/>
            <a:r>
              <a:rPr lang="en-US" sz="3000" dirty="0" smtClean="0"/>
              <a:t>2011 </a:t>
            </a:r>
            <a:r>
              <a:rPr lang="en-US" sz="3000" b="0" dirty="0" smtClean="0"/>
              <a:t>(Drought Year)</a:t>
            </a:r>
            <a:endParaRPr lang="en-US" sz="3000" b="0" dirty="0"/>
          </a:p>
        </p:txBody>
      </p:sp>
      <p:sp>
        <p:nvSpPr>
          <p:cNvPr id="8" name="Text Placeholder 7"/>
          <p:cNvSpPr>
            <a:spLocks noGrp="1"/>
          </p:cNvSpPr>
          <p:nvPr>
            <p:ph type="body" sz="quarter" idx="19"/>
          </p:nvPr>
        </p:nvSpPr>
        <p:spPr>
          <a:xfrm>
            <a:off x="127158" y="5730240"/>
            <a:ext cx="8823802" cy="962889"/>
          </a:xfrm>
        </p:spPr>
        <p:txBody>
          <a:bodyPr/>
          <a:lstStyle/>
          <a:p>
            <a:r>
              <a:rPr lang="en-US" b="1" dirty="0" smtClean="0"/>
              <a:t>Grassland Relative Fuel Loads </a:t>
            </a:r>
            <a:r>
              <a:rPr lang="en-US" dirty="0" smtClean="0"/>
              <a:t>– Comparison of annual NDVI to 15 year average NDVI for all grass fuel types. Blue tones = higher and red tones = lower than average cumulative NDVI. </a:t>
            </a:r>
            <a:endParaRPr lang="en-US" dirty="0"/>
          </a:p>
        </p:txBody>
      </p:sp>
      <p:sp>
        <p:nvSpPr>
          <p:cNvPr id="3" name="Text Placeholder 2"/>
          <p:cNvSpPr>
            <a:spLocks noGrp="1"/>
          </p:cNvSpPr>
          <p:nvPr>
            <p:ph type="body" sz="quarter" idx="14"/>
          </p:nvPr>
        </p:nvSpPr>
        <p:spPr/>
        <p:txBody>
          <a:bodyPr/>
          <a:lstStyle/>
          <a:p>
            <a:r>
              <a:rPr lang="en-US" dirty="0" smtClean="0"/>
              <a:t>Results - Texas</a:t>
            </a:r>
            <a:endParaRPr lang="en-US" dirty="0"/>
          </a:p>
        </p:txBody>
      </p:sp>
      <p:sp>
        <p:nvSpPr>
          <p:cNvPr id="4" name="Text Placeholder 3"/>
          <p:cNvSpPr>
            <a:spLocks noGrp="1"/>
          </p:cNvSpPr>
          <p:nvPr>
            <p:ph type="body" sz="quarter" idx="15"/>
          </p:nvPr>
        </p:nvSpPr>
        <p:spPr>
          <a:xfrm>
            <a:off x="0" y="1714052"/>
            <a:ext cx="1465105" cy="768096"/>
          </a:xfrm>
        </p:spPr>
        <p:txBody>
          <a:bodyPr>
            <a:normAutofit/>
          </a:bodyPr>
          <a:lstStyle/>
          <a:p>
            <a:pPr algn="l"/>
            <a:r>
              <a:rPr lang="en-US" sz="3000" dirty="0" smtClean="0"/>
              <a:t>2010</a:t>
            </a:r>
            <a:endParaRPr lang="en-US" sz="3000" dirty="0"/>
          </a:p>
        </p:txBody>
      </p:sp>
      <p:sp>
        <p:nvSpPr>
          <p:cNvPr id="12" name="Text Placeholder 3"/>
          <p:cNvSpPr>
            <a:spLocks noGrp="1"/>
          </p:cNvSpPr>
          <p:nvPr>
            <p:ph type="body" sz="quarter" idx="15"/>
          </p:nvPr>
        </p:nvSpPr>
        <p:spPr>
          <a:xfrm>
            <a:off x="2" y="1690796"/>
            <a:ext cx="3506576" cy="768096"/>
          </a:xfrm>
        </p:spPr>
        <p:txBody>
          <a:bodyPr>
            <a:normAutofit/>
          </a:bodyPr>
          <a:lstStyle/>
          <a:p>
            <a:pPr algn="l"/>
            <a:r>
              <a:rPr lang="en-US" sz="3000" dirty="0" smtClean="0"/>
              <a:t>2010 </a:t>
            </a:r>
            <a:r>
              <a:rPr lang="en-US" sz="3000" b="0" dirty="0" smtClean="0"/>
              <a:t>(Wet Year)</a:t>
            </a:r>
            <a:endParaRPr lang="en-US" sz="3000" b="0"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1803" y="4677404"/>
            <a:ext cx="627736" cy="90131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1526" y="4677404"/>
            <a:ext cx="627736" cy="901316"/>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3948" y="4677404"/>
            <a:ext cx="627736" cy="901316"/>
          </a:xfrm>
          <a:prstGeom prst="rect">
            <a:avLst/>
          </a:prstGeom>
        </p:spPr>
      </p:pic>
    </p:spTree>
    <p:extLst>
      <p:ext uri="{BB962C8B-B14F-4D97-AF65-F5344CB8AC3E}">
        <p14:creationId xmlns:p14="http://schemas.microsoft.com/office/powerpoint/2010/main" val="15233280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6208" b="9814"/>
          <a:stretch/>
        </p:blipFill>
        <p:spPr>
          <a:xfrm>
            <a:off x="-2802" y="117101"/>
            <a:ext cx="4601065" cy="6686035"/>
          </a:xfrm>
          <a:prstGeom prst="rect">
            <a:avLst/>
          </a:prstGeom>
        </p:spPr>
      </p:pic>
      <p:sp>
        <p:nvSpPr>
          <p:cNvPr id="2" name="Text Placeholder 1"/>
          <p:cNvSpPr>
            <a:spLocks noGrp="1"/>
          </p:cNvSpPr>
          <p:nvPr>
            <p:ph type="body" sz="quarter" idx="11"/>
          </p:nvPr>
        </p:nvSpPr>
        <p:spPr>
          <a:xfrm>
            <a:off x="5102352" y="2211685"/>
            <a:ext cx="3593592" cy="3806422"/>
          </a:xfrm>
        </p:spPr>
        <p:txBody>
          <a:bodyPr>
            <a:noAutofit/>
          </a:bodyPr>
          <a:lstStyle/>
          <a:p>
            <a:r>
              <a:rPr lang="en-US" b="1" dirty="0"/>
              <a:t>Wildfires risk has increased </a:t>
            </a:r>
            <a:r>
              <a:rPr lang="en-US" dirty="0"/>
              <a:t>due to climate change and recent urbanization</a:t>
            </a:r>
          </a:p>
          <a:p>
            <a:endParaRPr lang="en-US" dirty="0" smtClean="0"/>
          </a:p>
          <a:p>
            <a:r>
              <a:rPr lang="en-US" dirty="0"/>
              <a:t>Texas </a:t>
            </a:r>
            <a:r>
              <a:rPr lang="en-US" b="1" dirty="0"/>
              <a:t>grasslands</a:t>
            </a:r>
            <a:r>
              <a:rPr lang="en-US" dirty="0"/>
              <a:t> are highly susceptible to </a:t>
            </a:r>
            <a:r>
              <a:rPr lang="en-US" dirty="0" smtClean="0"/>
              <a:t>wildfires especially during drought years</a:t>
            </a:r>
            <a:endParaRPr lang="en-US" dirty="0"/>
          </a:p>
          <a:p>
            <a:endParaRPr lang="en-US" dirty="0" smtClean="0"/>
          </a:p>
          <a:p>
            <a:r>
              <a:rPr lang="en-US" dirty="0" smtClean="0"/>
              <a:t>In </a:t>
            </a:r>
            <a:r>
              <a:rPr lang="en-US" dirty="0"/>
              <a:t>2011 wildfires </a:t>
            </a:r>
            <a:r>
              <a:rPr lang="en-US" dirty="0" smtClean="0"/>
              <a:t>in Texas scorched </a:t>
            </a:r>
            <a:r>
              <a:rPr lang="en-US" b="1" dirty="0"/>
              <a:t>4,000,000 acres </a:t>
            </a:r>
            <a:r>
              <a:rPr lang="en-US" dirty="0"/>
              <a:t>and destroyed nearly </a:t>
            </a:r>
            <a:r>
              <a:rPr lang="en-US" b="1" dirty="0"/>
              <a:t>3,000 homes</a:t>
            </a:r>
          </a:p>
          <a:p>
            <a:endParaRPr lang="en-US" dirty="0" smtClean="0"/>
          </a:p>
          <a:p>
            <a:endParaRPr lang="en-US" b="1" dirty="0" smtClean="0"/>
          </a:p>
          <a:p>
            <a:endParaRPr lang="en-US" dirty="0" smtClean="0"/>
          </a:p>
        </p:txBody>
      </p:sp>
      <p:sp>
        <p:nvSpPr>
          <p:cNvPr id="3" name="Text Placeholder 2"/>
          <p:cNvSpPr>
            <a:spLocks noGrp="1"/>
          </p:cNvSpPr>
          <p:nvPr>
            <p:ph type="body" sz="quarter" idx="10"/>
          </p:nvPr>
        </p:nvSpPr>
        <p:spPr/>
        <p:txBody>
          <a:bodyPr/>
          <a:lstStyle/>
          <a:p>
            <a:r>
              <a:rPr lang="en-US" dirty="0" smtClean="0"/>
              <a:t>Community Concerns</a:t>
            </a:r>
            <a:endParaRPr lang="en-US" dirty="0"/>
          </a:p>
        </p:txBody>
      </p:sp>
      <p:sp>
        <p:nvSpPr>
          <p:cNvPr id="5" name="Text Placeholder 4"/>
          <p:cNvSpPr>
            <a:spLocks noGrp="1"/>
          </p:cNvSpPr>
          <p:nvPr>
            <p:ph type="body" sz="quarter" idx="13"/>
          </p:nvPr>
        </p:nvSpPr>
        <p:spPr/>
        <p:txBody>
          <a:bodyPr/>
          <a:lstStyle/>
          <a:p>
            <a:r>
              <a:rPr lang="en-US" dirty="0" smtClean="0"/>
              <a:t>Source:”</a:t>
            </a:r>
            <a:endParaRPr lang="en-US" dirty="0"/>
          </a:p>
        </p:txBody>
      </p:sp>
      <p:sp>
        <p:nvSpPr>
          <p:cNvPr id="7" name="Text Placeholder 10"/>
          <p:cNvSpPr txBox="1">
            <a:spLocks/>
          </p:cNvSpPr>
          <p:nvPr/>
        </p:nvSpPr>
        <p:spPr>
          <a:xfrm>
            <a:off x="3859998" y="6528816"/>
            <a:ext cx="1993392" cy="27432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Image: NOAA</a:t>
            </a:r>
            <a:endParaRPr lang="en-US" dirty="0"/>
          </a:p>
        </p:txBody>
      </p:sp>
    </p:spTree>
    <p:extLst>
      <p:ext uri="{BB962C8B-B14F-4D97-AF65-F5344CB8AC3E}">
        <p14:creationId xmlns:p14="http://schemas.microsoft.com/office/powerpoint/2010/main" val="34153043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9"/>
          </p:nvPr>
        </p:nvSpPr>
        <p:spPr>
          <a:xfrm>
            <a:off x="1520194" y="5675812"/>
            <a:ext cx="6137906" cy="1100049"/>
          </a:xfrm>
        </p:spPr>
        <p:txBody>
          <a:bodyPr>
            <a:normAutofit fontScale="85000" lnSpcReduction="20000"/>
          </a:bodyPr>
          <a:lstStyle/>
          <a:p>
            <a:r>
              <a:rPr lang="en-US" b="1" dirty="0" smtClean="0"/>
              <a:t>Grassland Relative Fuel Loads </a:t>
            </a:r>
            <a:r>
              <a:rPr lang="en-US" dirty="0" smtClean="0"/>
              <a:t>– Comparison of annual NDVI to 15 year average NDVI for all grass fuel types. Zonal mean for each fuel and climate zone. Blue tones = higher and red tones = lower than average cumulative NDVI. </a:t>
            </a:r>
            <a:endParaRPr lang="en-US" dirty="0"/>
          </a:p>
        </p:txBody>
      </p:sp>
      <p:sp>
        <p:nvSpPr>
          <p:cNvPr id="3" name="Text Placeholder 2"/>
          <p:cNvSpPr>
            <a:spLocks noGrp="1"/>
          </p:cNvSpPr>
          <p:nvPr>
            <p:ph type="body" sz="quarter" idx="14"/>
          </p:nvPr>
        </p:nvSpPr>
        <p:spPr>
          <a:xfrm>
            <a:off x="287099" y="254140"/>
            <a:ext cx="8503920" cy="923544"/>
          </a:xfrm>
        </p:spPr>
        <p:txBody>
          <a:bodyPr/>
          <a:lstStyle/>
          <a:p>
            <a:r>
              <a:rPr lang="en-US" dirty="0" smtClean="0"/>
              <a:t>Results - Texas</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1803" y="4677404"/>
            <a:ext cx="627736" cy="901316"/>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3948" y="4677404"/>
            <a:ext cx="627736" cy="90131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194" y="1010293"/>
            <a:ext cx="6037730" cy="4665519"/>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1589" y="4541205"/>
            <a:ext cx="722594" cy="1037515"/>
          </a:xfrm>
          <a:prstGeom prst="rect">
            <a:avLst/>
          </a:prstGeom>
        </p:spPr>
      </p:pic>
      <p:sp>
        <p:nvSpPr>
          <p:cNvPr id="17" name="Rectangle 16"/>
          <p:cNvSpPr/>
          <p:nvPr/>
        </p:nvSpPr>
        <p:spPr>
          <a:xfrm>
            <a:off x="1679841" y="1177683"/>
            <a:ext cx="1255864" cy="646331"/>
          </a:xfrm>
          <a:prstGeom prst="rect">
            <a:avLst/>
          </a:prstGeom>
        </p:spPr>
        <p:txBody>
          <a:bodyPr wrap="square">
            <a:spAutoFit/>
          </a:bodyPr>
          <a:lstStyle/>
          <a:p>
            <a:r>
              <a:rPr lang="en-US" sz="3600" b="1" dirty="0" smtClean="0">
                <a:solidFill>
                  <a:srgbClr val="57688F"/>
                </a:solidFill>
              </a:rPr>
              <a:t>2014</a:t>
            </a:r>
            <a:endParaRPr lang="en-US" sz="3600" dirty="0"/>
          </a:p>
        </p:txBody>
      </p:sp>
    </p:spTree>
    <p:extLst>
      <p:ext uri="{BB962C8B-B14F-4D97-AF65-F5344CB8AC3E}">
        <p14:creationId xmlns:p14="http://schemas.microsoft.com/office/powerpoint/2010/main" val="4307896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572000" y="4709159"/>
            <a:ext cx="3950208" cy="1381397"/>
          </a:xfrm>
        </p:spPr>
        <p:txBody>
          <a:bodyPr>
            <a:noAutofit/>
          </a:bodyPr>
          <a:lstStyle/>
          <a:p>
            <a:r>
              <a:rPr lang="en-US" dirty="0" smtClean="0"/>
              <a:t>Such MODIS NDVI products can serve as inputs to </a:t>
            </a:r>
            <a:r>
              <a:rPr lang="en-US" b="1" dirty="0" smtClean="0"/>
              <a:t>fuel load models</a:t>
            </a:r>
            <a:endParaRPr lang="en-US" b="1" dirty="0"/>
          </a:p>
        </p:txBody>
      </p:sp>
      <p:sp>
        <p:nvSpPr>
          <p:cNvPr id="3" name="Text Placeholder 2"/>
          <p:cNvSpPr>
            <a:spLocks noGrp="1"/>
          </p:cNvSpPr>
          <p:nvPr>
            <p:ph type="body" sz="quarter" idx="14"/>
          </p:nvPr>
        </p:nvSpPr>
        <p:spPr/>
        <p:txBody>
          <a:bodyPr/>
          <a:lstStyle/>
          <a:p>
            <a:r>
              <a:rPr lang="en-US" dirty="0" smtClean="0"/>
              <a:t>Conclusions</a:t>
            </a:r>
            <a:endParaRPr lang="en-US" dirty="0"/>
          </a:p>
        </p:txBody>
      </p:sp>
      <p:sp>
        <p:nvSpPr>
          <p:cNvPr id="4" name="Text Placeholder 3"/>
          <p:cNvSpPr>
            <a:spLocks noGrp="1"/>
          </p:cNvSpPr>
          <p:nvPr>
            <p:ph type="body" sz="quarter" idx="15"/>
          </p:nvPr>
        </p:nvSpPr>
        <p:spPr>
          <a:xfrm>
            <a:off x="594360" y="2115312"/>
            <a:ext cx="3566160" cy="963168"/>
          </a:xfrm>
        </p:spPr>
        <p:txBody>
          <a:bodyPr>
            <a:noAutofit/>
          </a:bodyPr>
          <a:lstStyle/>
          <a:p>
            <a:r>
              <a:rPr lang="en-US" dirty="0" smtClean="0"/>
              <a:t>Fuel Loads</a:t>
            </a:r>
            <a:endParaRPr lang="en-US" dirty="0"/>
          </a:p>
        </p:txBody>
      </p:sp>
      <p:sp>
        <p:nvSpPr>
          <p:cNvPr id="5" name="Text Placeholder 4"/>
          <p:cNvSpPr>
            <a:spLocks noGrp="1"/>
          </p:cNvSpPr>
          <p:nvPr>
            <p:ph type="body" sz="quarter" idx="16"/>
          </p:nvPr>
        </p:nvSpPr>
        <p:spPr>
          <a:xfrm>
            <a:off x="4572000" y="2103120"/>
            <a:ext cx="4493621" cy="1303020"/>
          </a:xfrm>
        </p:spPr>
        <p:txBody>
          <a:bodyPr>
            <a:normAutofit/>
          </a:bodyPr>
          <a:lstStyle/>
          <a:p>
            <a:r>
              <a:rPr lang="en-US" dirty="0"/>
              <a:t>Geospatial information on grassland </a:t>
            </a:r>
            <a:r>
              <a:rPr lang="en-US" b="1" dirty="0"/>
              <a:t>fuel loads </a:t>
            </a:r>
            <a:r>
              <a:rPr lang="en-US" dirty="0"/>
              <a:t>are important for assessing wildfire </a:t>
            </a:r>
            <a:r>
              <a:rPr lang="en-US" dirty="0" smtClean="0"/>
              <a:t>risk</a:t>
            </a:r>
            <a:endParaRPr lang="en-US" b="1" dirty="0"/>
          </a:p>
        </p:txBody>
      </p:sp>
      <p:sp>
        <p:nvSpPr>
          <p:cNvPr id="6" name="Text Placeholder 5"/>
          <p:cNvSpPr>
            <a:spLocks noGrp="1"/>
          </p:cNvSpPr>
          <p:nvPr>
            <p:ph type="body" sz="quarter" idx="17"/>
          </p:nvPr>
        </p:nvSpPr>
        <p:spPr/>
        <p:txBody>
          <a:bodyPr>
            <a:normAutofit/>
          </a:bodyPr>
          <a:lstStyle/>
          <a:p>
            <a:r>
              <a:rPr lang="en-US" dirty="0" smtClean="0"/>
              <a:t>Fuel Models</a:t>
            </a:r>
            <a:endParaRPr lang="en-US" dirty="0"/>
          </a:p>
        </p:txBody>
      </p:sp>
      <p:sp>
        <p:nvSpPr>
          <p:cNvPr id="7" name="Text Placeholder 6"/>
          <p:cNvSpPr>
            <a:spLocks noGrp="1"/>
          </p:cNvSpPr>
          <p:nvPr>
            <p:ph type="body" sz="quarter" idx="18"/>
          </p:nvPr>
        </p:nvSpPr>
        <p:spPr/>
        <p:txBody>
          <a:bodyPr/>
          <a:lstStyle/>
          <a:p>
            <a:r>
              <a:rPr lang="en-US" dirty="0" smtClean="0"/>
              <a:t>MODIS NDVI</a:t>
            </a:r>
            <a:endParaRPr lang="en-US" dirty="0"/>
          </a:p>
        </p:txBody>
      </p:sp>
      <p:sp>
        <p:nvSpPr>
          <p:cNvPr id="8" name="Text Placeholder 7"/>
          <p:cNvSpPr>
            <a:spLocks noGrp="1"/>
          </p:cNvSpPr>
          <p:nvPr>
            <p:ph type="body" sz="quarter" idx="19"/>
          </p:nvPr>
        </p:nvSpPr>
        <p:spPr>
          <a:xfrm>
            <a:off x="4571999" y="3406139"/>
            <a:ext cx="4082143" cy="1067889"/>
          </a:xfrm>
        </p:spPr>
        <p:txBody>
          <a:bodyPr>
            <a:noAutofit/>
          </a:bodyPr>
          <a:lstStyle/>
          <a:p>
            <a:r>
              <a:rPr lang="en-US" dirty="0"/>
              <a:t>Annual cumulative </a:t>
            </a:r>
            <a:r>
              <a:rPr lang="en-US" b="1" dirty="0"/>
              <a:t>MODIS NDVI </a:t>
            </a:r>
            <a:r>
              <a:rPr lang="en-US" dirty="0"/>
              <a:t>offers a means to monitor relative fuel </a:t>
            </a:r>
            <a:r>
              <a:rPr lang="en-US" dirty="0" smtClean="0"/>
              <a:t>loads</a:t>
            </a:r>
            <a:endParaRPr lang="en-US" dirty="0"/>
          </a:p>
        </p:txBody>
      </p:sp>
    </p:spTree>
    <p:extLst>
      <p:ext uri="{BB962C8B-B14F-4D97-AF65-F5344CB8AC3E}">
        <p14:creationId xmlns:p14="http://schemas.microsoft.com/office/powerpoint/2010/main" val="34337782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571999" y="4631635"/>
            <a:ext cx="4138863" cy="857813"/>
          </a:xfrm>
        </p:spPr>
        <p:txBody>
          <a:bodyPr>
            <a:noAutofit/>
          </a:bodyPr>
          <a:lstStyle/>
          <a:p>
            <a:r>
              <a:rPr lang="en-US" dirty="0" smtClean="0"/>
              <a:t>Explore other methods of combining MODIS and Landsat data, such as </a:t>
            </a:r>
            <a:r>
              <a:rPr lang="en-US" b="1" dirty="0" smtClean="0"/>
              <a:t>STAR FM</a:t>
            </a:r>
            <a:endParaRPr lang="en-US" b="1" dirty="0"/>
          </a:p>
        </p:txBody>
      </p:sp>
      <p:sp>
        <p:nvSpPr>
          <p:cNvPr id="3" name="Text Placeholder 2"/>
          <p:cNvSpPr>
            <a:spLocks noGrp="1"/>
          </p:cNvSpPr>
          <p:nvPr>
            <p:ph type="body" sz="quarter" idx="14"/>
          </p:nvPr>
        </p:nvSpPr>
        <p:spPr/>
        <p:txBody>
          <a:bodyPr/>
          <a:lstStyle/>
          <a:p>
            <a:r>
              <a:rPr lang="en-US" dirty="0" smtClean="0"/>
              <a:t>Future Work</a:t>
            </a:r>
            <a:endParaRPr lang="en-US" dirty="0"/>
          </a:p>
        </p:txBody>
      </p:sp>
      <p:sp>
        <p:nvSpPr>
          <p:cNvPr id="4" name="Text Placeholder 3"/>
          <p:cNvSpPr>
            <a:spLocks noGrp="1"/>
          </p:cNvSpPr>
          <p:nvPr>
            <p:ph type="body" sz="quarter" idx="15"/>
          </p:nvPr>
        </p:nvSpPr>
        <p:spPr/>
        <p:txBody>
          <a:bodyPr/>
          <a:lstStyle/>
          <a:p>
            <a:r>
              <a:rPr lang="en-US" dirty="0" smtClean="0"/>
              <a:t>Seasonal </a:t>
            </a:r>
            <a:endParaRPr lang="en-US" dirty="0"/>
          </a:p>
        </p:txBody>
      </p:sp>
      <p:sp>
        <p:nvSpPr>
          <p:cNvPr id="5" name="Text Placeholder 4"/>
          <p:cNvSpPr>
            <a:spLocks noGrp="1"/>
          </p:cNvSpPr>
          <p:nvPr>
            <p:ph type="body" sz="quarter" idx="16"/>
          </p:nvPr>
        </p:nvSpPr>
        <p:spPr>
          <a:xfrm>
            <a:off x="4571999" y="2103120"/>
            <a:ext cx="4042611" cy="704088"/>
          </a:xfrm>
        </p:spPr>
        <p:txBody>
          <a:bodyPr>
            <a:noAutofit/>
          </a:bodyPr>
          <a:lstStyle/>
          <a:p>
            <a:r>
              <a:rPr lang="en-US" dirty="0" smtClean="0"/>
              <a:t>Adjust model to reflect specific points in the </a:t>
            </a:r>
            <a:r>
              <a:rPr lang="en-US" b="1" dirty="0" smtClean="0"/>
              <a:t>growing season</a:t>
            </a:r>
            <a:endParaRPr lang="en-US" b="1" dirty="0"/>
          </a:p>
        </p:txBody>
      </p:sp>
      <p:sp>
        <p:nvSpPr>
          <p:cNvPr id="7" name="Text Placeholder 6"/>
          <p:cNvSpPr>
            <a:spLocks noGrp="1"/>
          </p:cNvSpPr>
          <p:nvPr>
            <p:ph type="body" sz="quarter" idx="18"/>
          </p:nvPr>
        </p:nvSpPr>
        <p:spPr/>
        <p:txBody>
          <a:bodyPr/>
          <a:lstStyle/>
          <a:p>
            <a:r>
              <a:rPr lang="en-US" dirty="0" smtClean="0"/>
              <a:t>Phenology</a:t>
            </a:r>
            <a:endParaRPr lang="en-US" dirty="0"/>
          </a:p>
        </p:txBody>
      </p:sp>
      <p:sp>
        <p:nvSpPr>
          <p:cNvPr id="8" name="Text Placeholder 7"/>
          <p:cNvSpPr>
            <a:spLocks noGrp="1"/>
          </p:cNvSpPr>
          <p:nvPr>
            <p:ph type="body" sz="quarter" idx="19"/>
          </p:nvPr>
        </p:nvSpPr>
        <p:spPr/>
        <p:txBody>
          <a:bodyPr/>
          <a:lstStyle/>
          <a:p>
            <a:r>
              <a:rPr lang="en-US" dirty="0" smtClean="0"/>
              <a:t>Investigate timing of growing season of </a:t>
            </a:r>
            <a:r>
              <a:rPr lang="en-US" b="1" dirty="0" smtClean="0"/>
              <a:t>certain species</a:t>
            </a:r>
            <a:endParaRPr lang="en-US" b="1" dirty="0"/>
          </a:p>
        </p:txBody>
      </p:sp>
      <p:sp>
        <p:nvSpPr>
          <p:cNvPr id="9" name="Text Placeholder 6"/>
          <p:cNvSpPr>
            <a:spLocks noGrp="1"/>
          </p:cNvSpPr>
          <p:nvPr>
            <p:ph type="body" sz="quarter" idx="17"/>
          </p:nvPr>
        </p:nvSpPr>
        <p:spPr/>
        <p:txBody>
          <a:bodyPr/>
          <a:lstStyle/>
          <a:p>
            <a:r>
              <a:rPr lang="en-US" dirty="0" smtClean="0"/>
              <a:t>Data Fusion</a:t>
            </a:r>
            <a:endParaRPr lang="en-US" dirty="0"/>
          </a:p>
        </p:txBody>
      </p:sp>
    </p:spTree>
    <p:extLst>
      <p:ext uri="{BB962C8B-B14F-4D97-AF65-F5344CB8AC3E}">
        <p14:creationId xmlns:p14="http://schemas.microsoft.com/office/powerpoint/2010/main" val="238889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159045" y="3949661"/>
            <a:ext cx="4510049" cy="2229913"/>
          </a:xfrm>
        </p:spPr>
        <p:txBody>
          <a:bodyPr>
            <a:normAutofit/>
          </a:bodyPr>
          <a:lstStyle/>
          <a:p>
            <a:r>
              <a:rPr lang="en-US" b="1" dirty="0"/>
              <a:t>Texas Forest Service;</a:t>
            </a:r>
            <a:r>
              <a:rPr lang="en-US" dirty="0"/>
              <a:t> Tom Spencer and Curt Stripling- Predictive Services</a:t>
            </a:r>
          </a:p>
          <a:p>
            <a:r>
              <a:rPr lang="en-US" b="1" dirty="0"/>
              <a:t>USDA Forest Service;</a:t>
            </a:r>
            <a:r>
              <a:rPr lang="en-US" dirty="0"/>
              <a:t> William “Bill” </a:t>
            </a:r>
            <a:r>
              <a:rPr lang="en-US" dirty="0" smtClean="0"/>
              <a:t>Hargrove- PI for the ForWarn Early Warning System</a:t>
            </a:r>
            <a:endParaRPr lang="en-US" b="1" dirty="0"/>
          </a:p>
        </p:txBody>
      </p:sp>
      <p:sp>
        <p:nvSpPr>
          <p:cNvPr id="2" name="Text Placeholder 1"/>
          <p:cNvSpPr>
            <a:spLocks noGrp="1"/>
          </p:cNvSpPr>
          <p:nvPr>
            <p:ph type="body" sz="quarter" idx="10"/>
          </p:nvPr>
        </p:nvSpPr>
        <p:spPr>
          <a:xfrm>
            <a:off x="4159045" y="1637071"/>
            <a:ext cx="4521312" cy="2143819"/>
          </a:xfrm>
        </p:spPr>
        <p:txBody>
          <a:bodyPr>
            <a:normAutofit fontScale="92500" lnSpcReduction="20000"/>
          </a:bodyPr>
          <a:lstStyle/>
          <a:p>
            <a:r>
              <a:rPr lang="en-US" sz="2200" b="1" dirty="0"/>
              <a:t>Dr. Kenton Ross </a:t>
            </a:r>
            <a:r>
              <a:rPr lang="en-US" sz="2200" dirty="0" smtClean="0"/>
              <a:t>(NASA </a:t>
            </a:r>
            <a:r>
              <a:rPr lang="en-US" sz="2200" dirty="0"/>
              <a:t>DEVELOP National Science Advisor, </a:t>
            </a:r>
            <a:r>
              <a:rPr lang="en-US" sz="2200" dirty="0" smtClean="0"/>
              <a:t>LaRC</a:t>
            </a:r>
            <a:r>
              <a:rPr lang="en-US" sz="2200" dirty="0"/>
              <a:t>)</a:t>
            </a:r>
            <a:endParaRPr lang="en-US" sz="2200" dirty="0" smtClean="0"/>
          </a:p>
          <a:p>
            <a:r>
              <a:rPr lang="en-US" sz="2200" b="1" dirty="0"/>
              <a:t>Joseph Spruce </a:t>
            </a:r>
            <a:r>
              <a:rPr lang="en-US" sz="2200" dirty="0" smtClean="0"/>
              <a:t>(Senior </a:t>
            </a:r>
            <a:r>
              <a:rPr lang="en-US" sz="2200" dirty="0"/>
              <a:t>Scientist and Lead Science Advisor at NASA </a:t>
            </a:r>
            <a:r>
              <a:rPr lang="en-US" sz="2200" dirty="0" smtClean="0"/>
              <a:t>SSC)</a:t>
            </a:r>
            <a:endParaRPr lang="en-US" sz="2200" dirty="0"/>
          </a:p>
          <a:p>
            <a:r>
              <a:rPr lang="en-US" sz="2200" b="1" dirty="0"/>
              <a:t>James “Doc” Smoot </a:t>
            </a:r>
            <a:r>
              <a:rPr lang="en-US" sz="2200" dirty="0" smtClean="0"/>
              <a:t>(Senior </a:t>
            </a:r>
            <a:r>
              <a:rPr lang="en-US" sz="2200" dirty="0"/>
              <a:t>Scientist and Assistant Science Advisor at NASA </a:t>
            </a:r>
            <a:r>
              <a:rPr lang="en-US" sz="2200" dirty="0" smtClean="0"/>
              <a:t>SSC)</a:t>
            </a:r>
            <a:endParaRPr lang="en-US" sz="2200" dirty="0"/>
          </a:p>
          <a:p>
            <a:endParaRPr lang="en-US" dirty="0"/>
          </a:p>
          <a:p>
            <a:endParaRPr lang="en-US" dirty="0"/>
          </a:p>
        </p:txBody>
      </p:sp>
      <p:sp>
        <p:nvSpPr>
          <p:cNvPr id="5" name="TextBox 4"/>
          <p:cNvSpPr txBox="1"/>
          <p:nvPr/>
        </p:nvSpPr>
        <p:spPr>
          <a:xfrm>
            <a:off x="819193" y="2035277"/>
            <a:ext cx="2577819" cy="769441"/>
          </a:xfrm>
          <a:prstGeom prst="rect">
            <a:avLst/>
          </a:prstGeom>
          <a:noFill/>
        </p:spPr>
        <p:txBody>
          <a:bodyPr wrap="square" rtlCol="0">
            <a:spAutoFit/>
          </a:bodyPr>
          <a:lstStyle/>
          <a:p>
            <a:pPr algn="r"/>
            <a:r>
              <a:rPr lang="en-US" sz="4400" b="1" dirty="0">
                <a:solidFill>
                  <a:schemeClr val="accent1"/>
                </a:solidFill>
                <a:latin typeface="Century Gothic" panose="020B0502020202020204" pitchFamily="34" charset="0"/>
              </a:rPr>
              <a:t>A</a:t>
            </a:r>
            <a:r>
              <a:rPr lang="en-US" sz="4400" b="1" dirty="0" smtClean="0">
                <a:solidFill>
                  <a:schemeClr val="accent1"/>
                </a:solidFill>
                <a:latin typeface="Century Gothic" panose="020B0502020202020204" pitchFamily="34" charset="0"/>
              </a:rPr>
              <a:t>dvisors</a:t>
            </a:r>
            <a:endParaRPr lang="en-US" sz="4400" dirty="0" smtClean="0">
              <a:solidFill>
                <a:schemeClr val="accent1"/>
              </a:solidFill>
              <a:latin typeface="Century Gothic" panose="020B0502020202020204" pitchFamily="34" charset="0"/>
            </a:endParaRPr>
          </a:p>
        </p:txBody>
      </p:sp>
      <p:sp>
        <p:nvSpPr>
          <p:cNvPr id="6" name="TextBox 5"/>
          <p:cNvSpPr txBox="1"/>
          <p:nvPr/>
        </p:nvSpPr>
        <p:spPr>
          <a:xfrm>
            <a:off x="401168" y="3949661"/>
            <a:ext cx="2995844" cy="769441"/>
          </a:xfrm>
          <a:prstGeom prst="rect">
            <a:avLst/>
          </a:prstGeom>
          <a:noFill/>
        </p:spPr>
        <p:txBody>
          <a:bodyPr wrap="square" rtlCol="0">
            <a:spAutoFit/>
          </a:bodyPr>
          <a:lstStyle/>
          <a:p>
            <a:pPr algn="r"/>
            <a:r>
              <a:rPr lang="en-US" sz="4400" b="1" dirty="0" smtClean="0">
                <a:solidFill>
                  <a:schemeClr val="accent1"/>
                </a:solidFill>
                <a:latin typeface="Century Gothic" panose="020B0502020202020204" pitchFamily="34" charset="0"/>
              </a:rPr>
              <a:t>Partners</a:t>
            </a:r>
            <a:endParaRPr lang="en-US" sz="4400" dirty="0" smtClean="0">
              <a:solidFill>
                <a:schemeClr val="accent1"/>
              </a:solidFill>
              <a:latin typeface="Century Gothic" panose="020B0502020202020204" pitchFamily="34" charset="0"/>
            </a:endParaRPr>
          </a:p>
        </p:txBody>
      </p:sp>
      <p:sp>
        <p:nvSpPr>
          <p:cNvPr id="4" name="TextBox 3"/>
          <p:cNvSpPr txBox="1"/>
          <p:nvPr/>
        </p:nvSpPr>
        <p:spPr>
          <a:xfrm>
            <a:off x="98456" y="6179574"/>
            <a:ext cx="8864926" cy="415498"/>
          </a:xfrm>
          <a:prstGeom prst="rect">
            <a:avLst/>
          </a:prstGeom>
          <a:noFill/>
        </p:spPr>
        <p:txBody>
          <a:bodyPr wrap="none" rtlCol="0">
            <a:spAutoFit/>
          </a:bodyPr>
          <a:lstStyle/>
          <a:p>
            <a:pPr algn="ctr"/>
            <a:r>
              <a:rPr lang="en-US" sz="1000" i="1" dirty="0"/>
              <a:t>Trade names and trademarks are used in this report for identification only. </a:t>
            </a:r>
            <a:endParaRPr lang="en-US" sz="1000" i="1" dirty="0" smtClean="0"/>
          </a:p>
          <a:p>
            <a:pPr algn="ctr"/>
            <a:r>
              <a:rPr lang="en-US" sz="1000" i="1" dirty="0" smtClean="0"/>
              <a:t>Their </a:t>
            </a:r>
            <a:r>
              <a:rPr lang="en-US" sz="1000" i="1" dirty="0"/>
              <a:t>usage does not constitute an official endorsement, either expressed or implied, by the National Aeronautics and Space Administration</a:t>
            </a:r>
            <a:r>
              <a:rPr lang="en-US" sz="1100" dirty="0"/>
              <a:t>.</a:t>
            </a:r>
          </a:p>
        </p:txBody>
      </p:sp>
    </p:spTree>
    <p:extLst>
      <p:ext uri="{BB962C8B-B14F-4D97-AF65-F5344CB8AC3E}">
        <p14:creationId xmlns:p14="http://schemas.microsoft.com/office/powerpoint/2010/main" val="19193639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105446" y="1280160"/>
            <a:ext cx="4933108" cy="5473141"/>
          </a:xfrm>
          <a:prstGeom prst="rect">
            <a:avLst/>
          </a:prstGeom>
        </p:spPr>
      </p:pic>
      <p:sp>
        <p:nvSpPr>
          <p:cNvPr id="4" name="Text Placeholder 2"/>
          <p:cNvSpPr>
            <a:spLocks noGrp="1"/>
          </p:cNvSpPr>
          <p:nvPr>
            <p:ph type="body" sz="quarter" idx="14"/>
          </p:nvPr>
        </p:nvSpPr>
        <p:spPr>
          <a:xfrm>
            <a:off x="320040" y="211756"/>
            <a:ext cx="8503920" cy="923544"/>
          </a:xfrm>
        </p:spPr>
        <p:txBody>
          <a:bodyPr/>
          <a:lstStyle/>
          <a:p>
            <a:pPr algn="ctr"/>
            <a:r>
              <a:rPr lang="en-US" sz="5400" dirty="0" smtClean="0">
                <a:solidFill>
                  <a:schemeClr val="bg2">
                    <a:lumMod val="75000"/>
                  </a:schemeClr>
                </a:solidFill>
              </a:rPr>
              <a:t>Questions?</a:t>
            </a:r>
            <a:endParaRPr lang="en-US" sz="5400" dirty="0">
              <a:solidFill>
                <a:schemeClr val="bg2">
                  <a:lumMod val="75000"/>
                </a:schemeClr>
              </a:solidFill>
            </a:endParaRPr>
          </a:p>
        </p:txBody>
      </p:sp>
    </p:spTree>
    <p:extLst>
      <p:ext uri="{BB962C8B-B14F-4D97-AF65-F5344CB8AC3E}">
        <p14:creationId xmlns:p14="http://schemas.microsoft.com/office/powerpoint/2010/main" val="33119240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57000" y="3902342"/>
            <a:ext cx="3004640" cy="2862322"/>
          </a:xfrm>
          <a:prstGeom prst="rect">
            <a:avLst/>
          </a:prstGeom>
          <a:noFill/>
        </p:spPr>
        <p:txBody>
          <a:bodyPr wrap="square" rtlCol="0">
            <a:spAutoFit/>
          </a:bodyPr>
          <a:lstStyle/>
          <a:p>
            <a:r>
              <a:rPr lang="en-US" sz="2000" dirty="0" smtClean="0"/>
              <a:t>The study covers the State of </a:t>
            </a:r>
            <a:r>
              <a:rPr lang="en-US" sz="2000" b="1" dirty="0" smtClean="0"/>
              <a:t>Texas</a:t>
            </a:r>
            <a:r>
              <a:rPr lang="en-US" sz="2000" dirty="0" smtClean="0"/>
              <a:t> with a case study of the </a:t>
            </a:r>
            <a:r>
              <a:rPr lang="en-US" sz="2000" b="1" dirty="0" smtClean="0"/>
              <a:t>Possum </a:t>
            </a:r>
            <a:r>
              <a:rPr lang="en-US" sz="2000" b="1" dirty="0"/>
              <a:t>Kingdom Complex </a:t>
            </a:r>
            <a:r>
              <a:rPr lang="en-US" sz="2000" dirty="0" smtClean="0"/>
              <a:t>wildfires (upper right image) which burned approximately 150,000 acres in 2011.</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8803" y="1615286"/>
            <a:ext cx="2961034" cy="2288072"/>
          </a:xfrm>
          <a:prstGeom prst="rect">
            <a:avLst/>
          </a:prstGeom>
        </p:spPr>
      </p:pic>
      <p:sp>
        <p:nvSpPr>
          <p:cNvPr id="3" name="Text Placeholder 2"/>
          <p:cNvSpPr>
            <a:spLocks noGrp="1"/>
          </p:cNvSpPr>
          <p:nvPr>
            <p:ph type="body" sz="quarter" idx="14"/>
          </p:nvPr>
        </p:nvSpPr>
        <p:spPr>
          <a:xfrm>
            <a:off x="740664" y="429277"/>
            <a:ext cx="7818120" cy="1830106"/>
          </a:xfrm>
        </p:spPr>
        <p:txBody>
          <a:bodyPr/>
          <a:lstStyle/>
          <a:p>
            <a:pPr algn="ctr"/>
            <a:r>
              <a:rPr lang="en-US" dirty="0" smtClean="0"/>
              <a:t>Study Area</a:t>
            </a:r>
            <a:endParaRPr lang="en-US" dirty="0"/>
          </a:p>
        </p:txBody>
      </p:sp>
      <p:pic>
        <p:nvPicPr>
          <p:cNvPr id="5" name="Picture 4" descr="6CountyPK.jpg"/>
          <p:cNvPicPr>
            <a:picLocks noChangeAspect="1"/>
          </p:cNvPicPr>
          <p:nvPr/>
        </p:nvPicPr>
        <p:blipFill rotWithShape="1">
          <a:blip r:embed="rId4">
            <a:extLst>
              <a:ext uri="{28A0092B-C50C-407E-A947-70E740481C1C}">
                <a14:useLocalDpi xmlns:a14="http://schemas.microsoft.com/office/drawing/2010/main" val="0"/>
              </a:ext>
            </a:extLst>
          </a:blip>
          <a:srcRect l="12153" r="11285"/>
          <a:stretch/>
        </p:blipFill>
        <p:spPr>
          <a:xfrm>
            <a:off x="466541" y="1686450"/>
            <a:ext cx="5036921" cy="4819622"/>
          </a:xfrm>
          <a:prstGeom prst="rect">
            <a:avLst/>
          </a:prstGeom>
        </p:spPr>
      </p:pic>
      <p:cxnSp>
        <p:nvCxnSpPr>
          <p:cNvPr id="6" name="Straight Connector 5"/>
          <p:cNvCxnSpPr/>
          <p:nvPr/>
        </p:nvCxnSpPr>
        <p:spPr>
          <a:xfrm flipV="1">
            <a:off x="3911355" y="2049864"/>
            <a:ext cx="2273405" cy="1199874"/>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844649" y="3602880"/>
            <a:ext cx="2124351" cy="33553"/>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5"/>
          <a:stretch>
            <a:fillRect/>
          </a:stretch>
        </p:blipFill>
        <p:spPr>
          <a:xfrm>
            <a:off x="7712577" y="3636433"/>
            <a:ext cx="613003" cy="189118"/>
          </a:xfrm>
          <a:prstGeom prst="rect">
            <a:avLst/>
          </a:prstGeom>
        </p:spPr>
      </p:pic>
    </p:spTree>
    <p:extLst>
      <p:ext uri="{BB962C8B-B14F-4D97-AF65-F5344CB8AC3E}">
        <p14:creationId xmlns:p14="http://schemas.microsoft.com/office/powerpoint/2010/main" val="17929571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6"/>
          <p:cNvSpPr>
            <a:spLocks noGrp="1"/>
          </p:cNvSpPr>
          <p:nvPr>
            <p:ph type="body" sz="quarter" idx="18"/>
          </p:nvPr>
        </p:nvSpPr>
        <p:spPr>
          <a:xfrm>
            <a:off x="4539059" y="1690796"/>
            <a:ext cx="4164070" cy="768096"/>
          </a:xfrm>
        </p:spPr>
        <p:txBody>
          <a:bodyPr>
            <a:normAutofit/>
          </a:bodyPr>
          <a:lstStyle/>
          <a:p>
            <a:pPr algn="l"/>
            <a:r>
              <a:rPr lang="en-US" sz="3000" dirty="0" smtClean="0"/>
              <a:t>2011 </a:t>
            </a:r>
            <a:r>
              <a:rPr lang="en-US" sz="3000" b="0" dirty="0" smtClean="0"/>
              <a:t>(Drought Year)</a:t>
            </a:r>
            <a:endParaRPr lang="en-US" sz="3000" b="0" dirty="0"/>
          </a:p>
        </p:txBody>
      </p:sp>
      <p:sp>
        <p:nvSpPr>
          <p:cNvPr id="8" name="Text Placeholder 7"/>
          <p:cNvSpPr>
            <a:spLocks noGrp="1"/>
          </p:cNvSpPr>
          <p:nvPr>
            <p:ph type="body" sz="quarter" idx="19"/>
          </p:nvPr>
        </p:nvSpPr>
        <p:spPr>
          <a:xfrm>
            <a:off x="127158" y="5730240"/>
            <a:ext cx="8823802" cy="962889"/>
          </a:xfrm>
        </p:spPr>
        <p:txBody>
          <a:bodyPr/>
          <a:lstStyle/>
          <a:p>
            <a:r>
              <a:rPr lang="en-US" b="1" dirty="0" smtClean="0"/>
              <a:t>Drought Monitor</a:t>
            </a:r>
            <a:r>
              <a:rPr lang="en-US" dirty="0" smtClean="0"/>
              <a:t>– These maps show the intensity of the 2011 drought across Texas compared to the 2010 drought monitor </a:t>
            </a:r>
            <a:endParaRPr lang="en-US" dirty="0"/>
          </a:p>
        </p:txBody>
      </p:sp>
      <p:sp>
        <p:nvSpPr>
          <p:cNvPr id="3" name="Text Placeholder 2"/>
          <p:cNvSpPr>
            <a:spLocks noGrp="1"/>
          </p:cNvSpPr>
          <p:nvPr>
            <p:ph type="body" sz="quarter" idx="14"/>
          </p:nvPr>
        </p:nvSpPr>
        <p:spPr/>
        <p:txBody>
          <a:bodyPr/>
          <a:lstStyle/>
          <a:p>
            <a:r>
              <a:rPr lang="en-US" dirty="0" smtClean="0"/>
              <a:t>Why 2010-2011?</a:t>
            </a:r>
            <a:endParaRPr lang="en-US" dirty="0"/>
          </a:p>
        </p:txBody>
      </p:sp>
      <p:sp>
        <p:nvSpPr>
          <p:cNvPr id="12" name="Text Placeholder 3"/>
          <p:cNvSpPr>
            <a:spLocks noGrp="1"/>
          </p:cNvSpPr>
          <p:nvPr>
            <p:ph type="body" sz="quarter" idx="15"/>
          </p:nvPr>
        </p:nvSpPr>
        <p:spPr>
          <a:xfrm>
            <a:off x="134481" y="1690796"/>
            <a:ext cx="3506576" cy="768096"/>
          </a:xfrm>
        </p:spPr>
        <p:txBody>
          <a:bodyPr>
            <a:normAutofit/>
          </a:bodyPr>
          <a:lstStyle/>
          <a:p>
            <a:pPr algn="l"/>
            <a:r>
              <a:rPr lang="en-US" sz="3000" dirty="0" smtClean="0"/>
              <a:t>2010 </a:t>
            </a:r>
            <a:r>
              <a:rPr lang="en-US" sz="3000" b="0" dirty="0" smtClean="0"/>
              <a:t>(Wet Year)</a:t>
            </a:r>
            <a:endParaRPr lang="en-US" sz="3000" b="0" dirty="0"/>
          </a:p>
        </p:txBody>
      </p:sp>
      <p:pic>
        <p:nvPicPr>
          <p:cNvPr id="1028" name="Picture 4" descr="Drought Monitor for TX"/>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7587"/>
          <a:stretch/>
        </p:blipFill>
        <p:spPr bwMode="auto">
          <a:xfrm>
            <a:off x="361912" y="2204685"/>
            <a:ext cx="2782756" cy="34453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rought Monitor for TX"/>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4" t="-1330" r="37496" b="1330"/>
          <a:stretch/>
        </p:blipFill>
        <p:spPr bwMode="auto">
          <a:xfrm>
            <a:off x="5153628" y="2098100"/>
            <a:ext cx="2934931" cy="365849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4653" y="4630835"/>
            <a:ext cx="3390900" cy="1019175"/>
          </a:xfrm>
          <a:prstGeom prst="rect">
            <a:avLst/>
          </a:prstGeom>
        </p:spPr>
      </p:pic>
    </p:spTree>
    <p:extLst>
      <p:ext uri="{BB962C8B-B14F-4D97-AF65-F5344CB8AC3E}">
        <p14:creationId xmlns:p14="http://schemas.microsoft.com/office/powerpoint/2010/main" val="248559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38979"/>
          <a:stretch/>
        </p:blipFill>
        <p:spPr>
          <a:xfrm>
            <a:off x="4587882" y="108284"/>
            <a:ext cx="4558748" cy="6673336"/>
          </a:xfrm>
          <a:prstGeom prst="rect">
            <a:avLst/>
          </a:prstGeom>
        </p:spPr>
      </p:pic>
      <p:sp>
        <p:nvSpPr>
          <p:cNvPr id="9" name="Text Placeholder 8"/>
          <p:cNvSpPr>
            <a:spLocks noGrp="1"/>
          </p:cNvSpPr>
          <p:nvPr>
            <p:ph type="body" sz="quarter" idx="11"/>
          </p:nvPr>
        </p:nvSpPr>
        <p:spPr>
          <a:xfrm>
            <a:off x="495373" y="2252796"/>
            <a:ext cx="3593592" cy="1652778"/>
          </a:xfrm>
        </p:spPr>
        <p:txBody>
          <a:bodyPr>
            <a:normAutofit lnSpcReduction="10000"/>
          </a:bodyPr>
          <a:lstStyle/>
          <a:p>
            <a:r>
              <a:rPr lang="en-US" sz="3000" b="1" dirty="0" smtClean="0"/>
              <a:t>Texas A&amp;M Forest Service – </a:t>
            </a:r>
          </a:p>
          <a:p>
            <a:endParaRPr lang="en-US" b="1" dirty="0" smtClean="0"/>
          </a:p>
          <a:p>
            <a:r>
              <a:rPr lang="en-US" b="1" dirty="0" smtClean="0"/>
              <a:t>Partner Objectives:</a:t>
            </a:r>
          </a:p>
          <a:p>
            <a:endParaRPr lang="en-US" b="1" dirty="0" smtClean="0"/>
          </a:p>
          <a:p>
            <a:endParaRPr lang="en-US" dirty="0" smtClean="0"/>
          </a:p>
          <a:p>
            <a:endParaRPr lang="en-US" dirty="0" smtClean="0"/>
          </a:p>
        </p:txBody>
      </p:sp>
      <p:sp>
        <p:nvSpPr>
          <p:cNvPr id="3" name="Text Placeholder 2"/>
          <p:cNvSpPr>
            <a:spLocks noGrp="1"/>
          </p:cNvSpPr>
          <p:nvPr>
            <p:ph type="body" sz="quarter" idx="10"/>
          </p:nvPr>
        </p:nvSpPr>
        <p:spPr>
          <a:xfrm>
            <a:off x="509089" y="640080"/>
            <a:ext cx="3566160" cy="1325880"/>
          </a:xfrm>
        </p:spPr>
        <p:txBody>
          <a:bodyPr/>
          <a:lstStyle/>
          <a:p>
            <a:r>
              <a:rPr lang="en-US" dirty="0" smtClean="0"/>
              <a:t>Project Partners</a:t>
            </a:r>
            <a:endParaRPr lang="en-US" dirty="0"/>
          </a:p>
        </p:txBody>
      </p:sp>
      <p:sp>
        <p:nvSpPr>
          <p:cNvPr id="11" name="Text Placeholder 10"/>
          <p:cNvSpPr>
            <a:spLocks noGrp="1"/>
          </p:cNvSpPr>
          <p:nvPr>
            <p:ph type="body" sz="quarter" idx="13"/>
          </p:nvPr>
        </p:nvSpPr>
        <p:spPr>
          <a:xfrm>
            <a:off x="2621748" y="6528816"/>
            <a:ext cx="1993392" cy="274320"/>
          </a:xfrm>
        </p:spPr>
        <p:txBody>
          <a:bodyPr/>
          <a:lstStyle/>
          <a:p>
            <a:r>
              <a:rPr lang="en-US" dirty="0" smtClean="0"/>
              <a:t>Image: NOAA</a:t>
            </a:r>
            <a:endParaRPr lang="en-US" dirty="0"/>
          </a:p>
        </p:txBody>
      </p:sp>
      <p:sp>
        <p:nvSpPr>
          <p:cNvPr id="4" name="TextBox 3"/>
          <p:cNvSpPr txBox="1"/>
          <p:nvPr/>
        </p:nvSpPr>
        <p:spPr>
          <a:xfrm>
            <a:off x="495373" y="4017252"/>
            <a:ext cx="3579876" cy="2267287"/>
          </a:xfrm>
          <a:prstGeom prst="rect">
            <a:avLst/>
          </a:prstGeom>
          <a:noFill/>
        </p:spPr>
        <p:txBody>
          <a:bodyPr wrap="square" rtlCol="0">
            <a:spAutoFit/>
          </a:bodyPr>
          <a:lstStyle/>
          <a:p>
            <a:pPr lvl="0">
              <a:lnSpc>
                <a:spcPct val="90000"/>
              </a:lnSpc>
              <a:spcBef>
                <a:spcPts val="1000"/>
              </a:spcBef>
            </a:pPr>
            <a:r>
              <a:rPr lang="en-US" sz="2000" dirty="0">
                <a:solidFill>
                  <a:srgbClr val="767171"/>
                </a:solidFill>
              </a:rPr>
              <a:t>Assessment of </a:t>
            </a:r>
            <a:r>
              <a:rPr lang="en-US" sz="2000" b="1" dirty="0">
                <a:solidFill>
                  <a:srgbClr val="767171"/>
                </a:solidFill>
              </a:rPr>
              <a:t>wildfire risk </a:t>
            </a:r>
          </a:p>
          <a:p>
            <a:pPr lvl="0">
              <a:lnSpc>
                <a:spcPct val="90000"/>
              </a:lnSpc>
              <a:spcBef>
                <a:spcPts val="1000"/>
              </a:spcBef>
            </a:pPr>
            <a:endParaRPr lang="en-US" sz="2000" dirty="0">
              <a:solidFill>
                <a:srgbClr val="767171"/>
              </a:solidFill>
            </a:endParaRPr>
          </a:p>
          <a:p>
            <a:pPr lvl="0">
              <a:lnSpc>
                <a:spcPct val="90000"/>
              </a:lnSpc>
              <a:spcBef>
                <a:spcPts val="1000"/>
              </a:spcBef>
            </a:pPr>
            <a:r>
              <a:rPr lang="en-US" sz="2000" dirty="0">
                <a:solidFill>
                  <a:srgbClr val="767171"/>
                </a:solidFill>
              </a:rPr>
              <a:t>Monitoring of </a:t>
            </a:r>
            <a:r>
              <a:rPr lang="en-US" sz="2000" b="1" dirty="0">
                <a:solidFill>
                  <a:srgbClr val="767171"/>
                </a:solidFill>
              </a:rPr>
              <a:t>vegetative fuel loads</a:t>
            </a:r>
          </a:p>
          <a:p>
            <a:pPr lvl="0">
              <a:lnSpc>
                <a:spcPct val="90000"/>
              </a:lnSpc>
              <a:spcBef>
                <a:spcPts val="1000"/>
              </a:spcBef>
            </a:pPr>
            <a:endParaRPr lang="en-US" sz="2000" dirty="0">
              <a:solidFill>
                <a:srgbClr val="767171"/>
              </a:solidFill>
            </a:endParaRPr>
          </a:p>
          <a:p>
            <a:pPr lvl="0">
              <a:lnSpc>
                <a:spcPct val="90000"/>
              </a:lnSpc>
              <a:spcBef>
                <a:spcPts val="1000"/>
              </a:spcBef>
            </a:pPr>
            <a:r>
              <a:rPr lang="en-US" sz="2000" dirty="0">
                <a:solidFill>
                  <a:srgbClr val="767171"/>
                </a:solidFill>
              </a:rPr>
              <a:t>Calculating </a:t>
            </a:r>
            <a:r>
              <a:rPr lang="en-US" sz="2000" b="1" dirty="0">
                <a:solidFill>
                  <a:srgbClr val="767171"/>
                </a:solidFill>
              </a:rPr>
              <a:t>fire behavior</a:t>
            </a:r>
          </a:p>
        </p:txBody>
      </p:sp>
    </p:spTree>
    <p:extLst>
      <p:ext uri="{BB962C8B-B14F-4D97-AF65-F5344CB8AC3E}">
        <p14:creationId xmlns:p14="http://schemas.microsoft.com/office/powerpoint/2010/main" val="36617635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005"/>
          <a:stretch/>
        </p:blipFill>
        <p:spPr>
          <a:xfrm>
            <a:off x="-4572" y="2540476"/>
            <a:ext cx="9144000" cy="4248912"/>
          </a:xfrm>
          <a:prstGeom prst="rect">
            <a:avLst/>
          </a:prstGeom>
        </p:spPr>
      </p:pic>
      <p:sp>
        <p:nvSpPr>
          <p:cNvPr id="2" name="Text Placeholder 1"/>
          <p:cNvSpPr>
            <a:spLocks noGrp="1"/>
          </p:cNvSpPr>
          <p:nvPr>
            <p:ph type="body" sz="quarter" idx="11"/>
          </p:nvPr>
        </p:nvSpPr>
        <p:spPr/>
        <p:txBody>
          <a:bodyPr/>
          <a:lstStyle/>
          <a:p>
            <a:r>
              <a:rPr lang="en-US" b="1" dirty="0" smtClean="0"/>
              <a:t>Fuel mapping </a:t>
            </a:r>
            <a:r>
              <a:rPr lang="en-US" dirty="0" smtClean="0"/>
              <a:t>–</a:t>
            </a:r>
            <a:r>
              <a:rPr lang="en-US" b="1" dirty="0" smtClean="0"/>
              <a:t> </a:t>
            </a:r>
            <a:r>
              <a:rPr lang="en-US" dirty="0" smtClean="0"/>
              <a:t>Landsat based 30m maps of vegetative fuels </a:t>
            </a:r>
            <a:endParaRPr lang="en-US" b="1" dirty="0" smtClean="0"/>
          </a:p>
          <a:p>
            <a:r>
              <a:rPr lang="en-US" b="1" dirty="0" smtClean="0"/>
              <a:t>Weather monitoring – </a:t>
            </a:r>
            <a:r>
              <a:rPr lang="en-US" dirty="0" smtClean="0"/>
              <a:t>weather patterns and </a:t>
            </a:r>
            <a:r>
              <a:rPr lang="en-US" dirty="0"/>
              <a:t>d</a:t>
            </a:r>
            <a:r>
              <a:rPr lang="en-US" dirty="0" smtClean="0"/>
              <a:t>rought indices</a:t>
            </a:r>
          </a:p>
        </p:txBody>
      </p:sp>
      <p:sp>
        <p:nvSpPr>
          <p:cNvPr id="3" name="Text Placeholder 2"/>
          <p:cNvSpPr>
            <a:spLocks noGrp="1"/>
          </p:cNvSpPr>
          <p:nvPr>
            <p:ph type="body" sz="quarter" idx="14"/>
          </p:nvPr>
        </p:nvSpPr>
        <p:spPr/>
        <p:txBody>
          <a:bodyPr/>
          <a:lstStyle/>
          <a:p>
            <a:r>
              <a:rPr lang="en-US" dirty="0" smtClean="0"/>
              <a:t>Texas Wildfire Risk Assessment</a:t>
            </a:r>
            <a:endParaRPr lang="en-US" dirty="0"/>
          </a:p>
        </p:txBody>
      </p:sp>
      <p:sp>
        <p:nvSpPr>
          <p:cNvPr id="5" name="Text Placeholder 4"/>
          <p:cNvSpPr>
            <a:spLocks noGrp="1"/>
          </p:cNvSpPr>
          <p:nvPr>
            <p:ph type="body" sz="quarter" idx="13"/>
          </p:nvPr>
        </p:nvSpPr>
        <p:spPr>
          <a:xfrm>
            <a:off x="6831223" y="6515068"/>
            <a:ext cx="2295144" cy="274320"/>
          </a:xfrm>
        </p:spPr>
        <p:txBody>
          <a:bodyPr/>
          <a:lstStyle/>
          <a:p>
            <a:r>
              <a:rPr lang="en-US" dirty="0">
                <a:solidFill>
                  <a:schemeClr val="tx1">
                    <a:lumMod val="50000"/>
                  </a:schemeClr>
                </a:solidFill>
              </a:rPr>
              <a:t>Source: </a:t>
            </a:r>
            <a:r>
              <a:rPr lang="en-US" dirty="0" smtClean="0">
                <a:solidFill>
                  <a:schemeClr val="tx1">
                    <a:lumMod val="50000"/>
                  </a:schemeClr>
                </a:solidFill>
              </a:rPr>
              <a:t>Texas Forest Service</a:t>
            </a:r>
            <a:endParaRPr lang="en-US" dirty="0">
              <a:solidFill>
                <a:schemeClr val="tx1">
                  <a:lumMod val="50000"/>
                </a:schemeClr>
              </a:solidFill>
            </a:endParaRPr>
          </a:p>
          <a:p>
            <a:endParaRPr lang="en-US" dirty="0"/>
          </a:p>
        </p:txBody>
      </p:sp>
    </p:spTree>
    <p:extLst>
      <p:ext uri="{BB962C8B-B14F-4D97-AF65-F5344CB8AC3E}">
        <p14:creationId xmlns:p14="http://schemas.microsoft.com/office/powerpoint/2010/main" val="1875850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76072" y="4627749"/>
            <a:ext cx="7982712" cy="1772014"/>
          </a:xfrm>
        </p:spPr>
        <p:txBody>
          <a:bodyPr>
            <a:normAutofit/>
          </a:bodyPr>
          <a:lstStyle/>
          <a:p>
            <a:r>
              <a:rPr lang="en-US" dirty="0" smtClean="0"/>
              <a:t>Enhance current fuel mapping capabilities using </a:t>
            </a:r>
            <a:r>
              <a:rPr lang="en-US" b="1" dirty="0" smtClean="0"/>
              <a:t>NASA Earth observation</a:t>
            </a:r>
            <a:r>
              <a:rPr lang="en-US" dirty="0" smtClean="0"/>
              <a:t> data</a:t>
            </a:r>
          </a:p>
          <a:p>
            <a:r>
              <a:rPr lang="en-US" dirty="0" smtClean="0"/>
              <a:t>Use and demonstrate NASA data to help assess </a:t>
            </a:r>
            <a:r>
              <a:rPr lang="en-US" b="1" dirty="0" smtClean="0"/>
              <a:t>seasonal variations </a:t>
            </a:r>
            <a:r>
              <a:rPr lang="en-US" dirty="0" smtClean="0"/>
              <a:t>in fuel loads</a:t>
            </a:r>
          </a:p>
          <a:p>
            <a:r>
              <a:rPr lang="en-US" dirty="0" smtClean="0"/>
              <a:t>Compile </a:t>
            </a:r>
            <a:r>
              <a:rPr lang="en-US" b="1" dirty="0" smtClean="0"/>
              <a:t>up-to-date fuel load maps</a:t>
            </a:r>
            <a:r>
              <a:rPr lang="en-US" dirty="0" smtClean="0"/>
              <a:t> that depict fuel conditions</a:t>
            </a:r>
          </a:p>
        </p:txBody>
      </p:sp>
      <p:sp>
        <p:nvSpPr>
          <p:cNvPr id="3" name="Text Placeholder 2"/>
          <p:cNvSpPr>
            <a:spLocks noGrp="1"/>
          </p:cNvSpPr>
          <p:nvPr>
            <p:ph type="body" sz="quarter" idx="14"/>
          </p:nvPr>
        </p:nvSpPr>
        <p:spPr/>
        <p:txBody>
          <a:bodyPr/>
          <a:lstStyle/>
          <a:p>
            <a:r>
              <a:rPr lang="en-US" dirty="0" smtClean="0"/>
              <a:t>Objectives</a:t>
            </a:r>
            <a:endParaRPr lang="en-US" dirty="0"/>
          </a:p>
        </p:txBody>
      </p:sp>
      <p:sp>
        <p:nvSpPr>
          <p:cNvPr id="5" name="Text Placeholder 4"/>
          <p:cNvSpPr>
            <a:spLocks noGrp="1"/>
          </p:cNvSpPr>
          <p:nvPr>
            <p:ph type="body" sz="quarter" idx="13"/>
          </p:nvPr>
        </p:nvSpPr>
        <p:spPr>
          <a:xfrm>
            <a:off x="6835062" y="3429000"/>
            <a:ext cx="2295144" cy="274320"/>
          </a:xfrm>
        </p:spPr>
        <p:txBody>
          <a:bodyPr>
            <a:normAutofit/>
          </a:bodyPr>
          <a:lstStyle/>
          <a:p>
            <a:r>
              <a:rPr lang="en-US" dirty="0" smtClean="0"/>
              <a:t>Image: USGS</a:t>
            </a:r>
            <a:endParaRPr lang="en-US" dirty="0"/>
          </a:p>
        </p:txBody>
      </p:sp>
      <p:pic>
        <p:nvPicPr>
          <p:cNvPr id="3074" name="Picture 2" descr="http://www.ready.gov/sites/default/files/Wildfires%201.1.12.0%20Tab%201%20of%202.jpg"/>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t="5000" b="5000"/>
          <a:stretch>
            <a:fillRect/>
          </a:stretch>
        </p:blipFill>
        <p:spPr bwMode="auto">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0230" b="23648"/>
          <a:stretch/>
        </p:blipFill>
        <p:spPr>
          <a:xfrm>
            <a:off x="-4573" y="0"/>
            <a:ext cx="9144001" cy="3419061"/>
          </a:xfrm>
          <a:prstGeom prst="rect">
            <a:avLst/>
          </a:prstGeom>
        </p:spPr>
      </p:pic>
    </p:spTree>
    <p:extLst>
      <p:ext uri="{BB962C8B-B14F-4D97-AF65-F5344CB8AC3E}">
        <p14:creationId xmlns:p14="http://schemas.microsoft.com/office/powerpoint/2010/main" val="21477482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pPr algn="ctr"/>
            <a:r>
              <a:rPr lang="en-US" dirty="0" smtClean="0"/>
              <a:t>NASA Satellites/Sensors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772498719"/>
              </p:ext>
            </p:extLst>
          </p:nvPr>
        </p:nvGraphicFramePr>
        <p:xfrm>
          <a:off x="457294" y="1292538"/>
          <a:ext cx="8220268" cy="5247962"/>
        </p:xfrm>
        <a:graphic>
          <a:graphicData uri="http://schemas.openxmlformats.org/drawingml/2006/table">
            <a:tbl>
              <a:tblPr firstRow="1" bandRow="1">
                <a:tableStyleId>{5C22544A-7EE6-4342-B048-85BDC9FD1C3A}</a:tableStyleId>
              </a:tblPr>
              <a:tblGrid>
                <a:gridCol w="3275045"/>
                <a:gridCol w="2537926"/>
                <a:gridCol w="2407297"/>
              </a:tblGrid>
              <a:tr h="414963">
                <a:tc>
                  <a:txBody>
                    <a:bodyPr/>
                    <a:lstStyle/>
                    <a:p>
                      <a:r>
                        <a:rPr lang="en-US" dirty="0" smtClean="0"/>
                        <a:t>Sensor</a:t>
                      </a:r>
                      <a:endParaRPr lang="en-US" dirty="0"/>
                    </a:p>
                  </a:txBody>
                  <a:tcPr/>
                </a:tc>
                <a:tc>
                  <a:txBody>
                    <a:bodyPr/>
                    <a:lstStyle/>
                    <a:p>
                      <a:r>
                        <a:rPr lang="en-US" dirty="0" smtClean="0"/>
                        <a:t>Spatial</a:t>
                      </a:r>
                      <a:r>
                        <a:rPr lang="en-US" baseline="0" dirty="0" smtClean="0"/>
                        <a:t> Resolution</a:t>
                      </a:r>
                      <a:endParaRPr lang="en-US" dirty="0"/>
                    </a:p>
                  </a:txBody>
                  <a:tcPr/>
                </a:tc>
                <a:tc>
                  <a:txBody>
                    <a:bodyPr/>
                    <a:lstStyle/>
                    <a:p>
                      <a:r>
                        <a:rPr lang="en-US" dirty="0" smtClean="0"/>
                        <a:t>Temporal</a:t>
                      </a:r>
                      <a:r>
                        <a:rPr lang="en-US" baseline="0" dirty="0" smtClean="0"/>
                        <a:t> </a:t>
                      </a:r>
                      <a:r>
                        <a:rPr lang="en-US" dirty="0" smtClean="0"/>
                        <a:t>Resolution</a:t>
                      </a:r>
                      <a:endParaRPr lang="en-US" dirty="0"/>
                    </a:p>
                  </a:txBody>
                  <a:tcPr/>
                </a:tc>
              </a:tr>
              <a:tr h="2416629">
                <a:tc>
                  <a:txBody>
                    <a:bodyPr/>
                    <a:lstStyle/>
                    <a:p>
                      <a:pPr algn="ctr"/>
                      <a:r>
                        <a:rPr lang="en-US" sz="2000" b="1" u="none" dirty="0" smtClean="0"/>
                        <a:t>MODIS (Terra and Aqua)</a:t>
                      </a:r>
                    </a:p>
                    <a:p>
                      <a:pPr algn="ctr"/>
                      <a:r>
                        <a:rPr lang="en-US" sz="1600" b="0" u="none" dirty="0" smtClean="0"/>
                        <a:t>Moderate Resolution</a:t>
                      </a:r>
                      <a:r>
                        <a:rPr lang="en-US" sz="1600" b="0" u="none" baseline="0" dirty="0" smtClean="0"/>
                        <a:t> Imaging </a:t>
                      </a:r>
                      <a:r>
                        <a:rPr lang="en-US" sz="1600" b="0" u="none" baseline="0" dirty="0" err="1" smtClean="0"/>
                        <a:t>Spectroradiometer</a:t>
                      </a:r>
                      <a:endParaRPr lang="en-US" sz="1600" b="0" u="none" dirty="0"/>
                    </a:p>
                  </a:txBody>
                  <a:tcPr/>
                </a:tc>
                <a:tc>
                  <a:txBody>
                    <a:bodyPr/>
                    <a:lstStyle/>
                    <a:p>
                      <a:pPr algn="ctr"/>
                      <a:endParaRPr lang="nl-NL" sz="1800" b="1" i="0" kern="1200" dirty="0" smtClean="0">
                        <a:solidFill>
                          <a:schemeClr val="dk1"/>
                        </a:solidFill>
                        <a:effectLst/>
                        <a:latin typeface="+mn-lt"/>
                        <a:ea typeface="+mn-ea"/>
                        <a:cs typeface="+mn-cs"/>
                      </a:endParaRPr>
                    </a:p>
                    <a:p>
                      <a:pPr algn="ctr"/>
                      <a:r>
                        <a:rPr lang="nl-NL" sz="1800" b="1" i="0" kern="1200" dirty="0" smtClean="0">
                          <a:solidFill>
                            <a:schemeClr val="dk1"/>
                          </a:solidFill>
                          <a:effectLst/>
                          <a:latin typeface="+mn-lt"/>
                          <a:ea typeface="+mn-ea"/>
                          <a:cs typeface="+mn-cs"/>
                        </a:rPr>
                        <a:t> 250 m (bands 1-2) </a:t>
                      </a:r>
                      <a:r>
                        <a:rPr lang="nl-NL" sz="1800" b="0" i="0" kern="1200" dirty="0" smtClean="0">
                          <a:solidFill>
                            <a:schemeClr val="dk1"/>
                          </a:solidFill>
                          <a:effectLst/>
                          <a:latin typeface="+mn-lt"/>
                          <a:ea typeface="+mn-ea"/>
                          <a:cs typeface="+mn-cs"/>
                        </a:rPr>
                        <a:t>500 m (bands 3-7)</a:t>
                      </a:r>
                    </a:p>
                    <a:p>
                      <a:pPr algn="ctr"/>
                      <a:r>
                        <a:rPr lang="en-US" sz="1800" b="0" i="0" kern="1200" dirty="0" smtClean="0">
                          <a:solidFill>
                            <a:schemeClr val="dk1"/>
                          </a:solidFill>
                          <a:effectLst/>
                          <a:latin typeface="+mn-lt"/>
                          <a:ea typeface="+mn-ea"/>
                          <a:cs typeface="+mn-cs"/>
                        </a:rPr>
                        <a:t>1000 m (bands 8-36)</a:t>
                      </a:r>
                      <a:endParaRPr lang="en-US" b="0" dirty="0"/>
                    </a:p>
                  </a:txBody>
                  <a:tcPr/>
                </a:tc>
                <a:tc>
                  <a:txBody>
                    <a:bodyPr/>
                    <a:lstStyle/>
                    <a:p>
                      <a:pPr algn="ctr"/>
                      <a:endParaRPr lang="en-US" b="1" dirty="0" smtClean="0"/>
                    </a:p>
                    <a:p>
                      <a:pPr algn="ctr"/>
                      <a:r>
                        <a:rPr lang="en-US" b="1" dirty="0" smtClean="0"/>
                        <a:t>1 Day</a:t>
                      </a:r>
                      <a:endParaRPr lang="en-US" b="1" dirty="0"/>
                    </a:p>
                  </a:txBody>
                  <a:tcPr/>
                </a:tc>
              </a:tr>
              <a:tr h="2416370">
                <a:tc>
                  <a:txBody>
                    <a:bodyPr/>
                    <a:lstStyle/>
                    <a:p>
                      <a:pPr algn="ctr"/>
                      <a:r>
                        <a:rPr lang="en-US" sz="2000" b="1" dirty="0" smtClean="0"/>
                        <a:t>Landsat 8 OLI </a:t>
                      </a:r>
                    </a:p>
                    <a:p>
                      <a:pPr algn="ctr"/>
                      <a:r>
                        <a:rPr lang="en-US" sz="1600" b="0" dirty="0" smtClean="0"/>
                        <a:t>Operational Land Imager</a:t>
                      </a:r>
                      <a:endParaRPr lang="en-US" sz="1600" b="0" dirty="0"/>
                    </a:p>
                  </a:txBody>
                  <a:tcPr/>
                </a:tc>
                <a:tc>
                  <a:txBody>
                    <a:bodyPr/>
                    <a:lstStyle/>
                    <a:p>
                      <a:pPr algn="ctr"/>
                      <a:endParaRPr lang="en-US" b="1" dirty="0" smtClean="0"/>
                    </a:p>
                    <a:p>
                      <a:pPr algn="ctr"/>
                      <a:r>
                        <a:rPr lang="en-US" b="1" dirty="0" smtClean="0"/>
                        <a:t>30</a:t>
                      </a:r>
                      <a:r>
                        <a:rPr lang="en-US" b="1" baseline="0" dirty="0" smtClean="0"/>
                        <a:t> m</a:t>
                      </a:r>
                      <a:endParaRPr lang="en-US" b="1" dirty="0"/>
                    </a:p>
                  </a:txBody>
                  <a:tcPr/>
                </a:tc>
                <a:tc>
                  <a:txBody>
                    <a:bodyPr/>
                    <a:lstStyle/>
                    <a:p>
                      <a:pPr algn="ctr"/>
                      <a:endParaRPr lang="en-US" b="1" dirty="0" smtClean="0"/>
                    </a:p>
                    <a:p>
                      <a:pPr algn="ctr"/>
                      <a:r>
                        <a:rPr lang="en-US" b="1" dirty="0" smtClean="0"/>
                        <a:t>16</a:t>
                      </a:r>
                      <a:r>
                        <a:rPr lang="en-US" b="1" baseline="0" dirty="0" smtClean="0"/>
                        <a:t> Days</a:t>
                      </a:r>
                      <a:endParaRPr lang="en-US" b="1" dirty="0"/>
                    </a:p>
                  </a:txBody>
                  <a:tcPr/>
                </a:tc>
              </a:tr>
            </a:tbl>
          </a:graphicData>
        </a:graphic>
      </p:graphicFrame>
      <p:pic>
        <p:nvPicPr>
          <p:cNvPr id="7" name="Picture 6"/>
          <p:cNvPicPr>
            <a:picLocks noChangeAspect="1"/>
          </p:cNvPicPr>
          <p:nvPr/>
        </p:nvPicPr>
        <p:blipFill>
          <a:blip r:embed="rId3"/>
          <a:stretch>
            <a:fillRect/>
          </a:stretch>
        </p:blipFill>
        <p:spPr>
          <a:xfrm>
            <a:off x="1594018" y="2710976"/>
            <a:ext cx="1513064" cy="1137874"/>
          </a:xfrm>
          <a:prstGeom prst="rect">
            <a:avLst/>
          </a:prstGeom>
        </p:spPr>
      </p:pic>
      <p:pic>
        <p:nvPicPr>
          <p:cNvPr id="8" name="Picture 7"/>
          <p:cNvPicPr>
            <a:picLocks noChangeAspect="1"/>
          </p:cNvPicPr>
          <p:nvPr/>
        </p:nvPicPr>
        <p:blipFill>
          <a:blip r:embed="rId4"/>
          <a:stretch>
            <a:fillRect/>
          </a:stretch>
        </p:blipFill>
        <p:spPr>
          <a:xfrm>
            <a:off x="1594018" y="5026484"/>
            <a:ext cx="1503263" cy="1231332"/>
          </a:xfrm>
          <a:prstGeom prst="rect">
            <a:avLst/>
          </a:prstGeom>
        </p:spPr>
      </p:pic>
    </p:spTree>
    <p:extLst>
      <p:ext uri="{BB962C8B-B14F-4D97-AF65-F5344CB8AC3E}">
        <p14:creationId xmlns:p14="http://schemas.microsoft.com/office/powerpoint/2010/main" val="13758903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Methodology</a:t>
            </a:r>
            <a:endParaRPr lang="en-US" dirty="0"/>
          </a:p>
        </p:txBody>
      </p:sp>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4366" r="6557"/>
          <a:stretch/>
        </p:blipFill>
        <p:spPr>
          <a:xfrm rot="21437369">
            <a:off x="6022778" y="3202002"/>
            <a:ext cx="2748233" cy="2299146"/>
          </a:xfrm>
          <a:prstGeom prst="rect">
            <a:avLst/>
          </a:prstGeom>
        </p:spPr>
      </p:pic>
      <p:sp>
        <p:nvSpPr>
          <p:cNvPr id="21" name="Rectangle 20"/>
          <p:cNvSpPr/>
          <p:nvPr/>
        </p:nvSpPr>
        <p:spPr>
          <a:xfrm rot="21436720">
            <a:off x="3225315" y="3159045"/>
            <a:ext cx="2311989" cy="2311989"/>
          </a:xfrm>
          <a:prstGeom prst="rect">
            <a:avLst/>
          </a:prstGeom>
          <a:blipFill rotWithShape="1">
            <a:blip r:embed="rId4" cstate="print">
              <a:extLst>
                <a:ext uri="{28A0092B-C50C-407E-A947-70E740481C1C}">
                  <a14:useLocalDpi xmlns:a14="http://schemas.microsoft.com/office/drawing/2010/main" val="0"/>
                </a:ext>
              </a:extLst>
            </a:blip>
            <a:srcRect/>
            <a:stretch>
              <a:fillRect l="-14000" r="-1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11027"/>
          <a:stretch/>
        </p:blipFill>
        <p:spPr>
          <a:xfrm>
            <a:off x="-19953" y="3248237"/>
            <a:ext cx="2955448" cy="2222335"/>
          </a:xfrm>
          <a:prstGeom prst="rect">
            <a:avLst/>
          </a:prstGeom>
        </p:spPr>
      </p:pic>
      <p:sp>
        <p:nvSpPr>
          <p:cNvPr id="31" name="Plus 30"/>
          <p:cNvSpPr/>
          <p:nvPr/>
        </p:nvSpPr>
        <p:spPr>
          <a:xfrm>
            <a:off x="2677133" y="3973396"/>
            <a:ext cx="635642" cy="749316"/>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ight Arrow 34"/>
          <p:cNvSpPr/>
          <p:nvPr/>
        </p:nvSpPr>
        <p:spPr>
          <a:xfrm>
            <a:off x="5720607" y="4027644"/>
            <a:ext cx="450728" cy="64828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Rectangle 37"/>
          <p:cNvSpPr/>
          <p:nvPr/>
        </p:nvSpPr>
        <p:spPr>
          <a:xfrm>
            <a:off x="472989" y="2374489"/>
            <a:ext cx="2443247" cy="864585"/>
          </a:xfrm>
          <a:prstGeom prst="rect">
            <a:avLst/>
          </a:prstGeom>
        </p:spPr>
        <p:txBody>
          <a:bodyPr wrap="square">
            <a:spAutoFit/>
          </a:bodyPr>
          <a:lstStyle/>
          <a:p>
            <a:pPr algn="ctr"/>
            <a:r>
              <a:rPr lang="en-US" b="1" dirty="0" smtClean="0"/>
              <a:t>Surface Fuel Types</a:t>
            </a:r>
            <a:endParaRPr lang="en-US" dirty="0"/>
          </a:p>
        </p:txBody>
      </p:sp>
      <p:sp>
        <p:nvSpPr>
          <p:cNvPr id="39" name="Rectangle 38"/>
          <p:cNvSpPr/>
          <p:nvPr/>
        </p:nvSpPr>
        <p:spPr>
          <a:xfrm>
            <a:off x="3229199" y="2374489"/>
            <a:ext cx="2443248" cy="864585"/>
          </a:xfrm>
          <a:prstGeom prst="rect">
            <a:avLst/>
          </a:prstGeom>
        </p:spPr>
        <p:txBody>
          <a:bodyPr wrap="square">
            <a:spAutoFit/>
          </a:bodyPr>
          <a:lstStyle/>
          <a:p>
            <a:pPr algn="ctr"/>
            <a:r>
              <a:rPr lang="en-US" b="1" dirty="0" smtClean="0"/>
              <a:t>Vegetation</a:t>
            </a:r>
          </a:p>
          <a:p>
            <a:pPr algn="ctr"/>
            <a:r>
              <a:rPr lang="en-US" b="1" dirty="0" smtClean="0"/>
              <a:t>Types</a:t>
            </a:r>
            <a:endParaRPr lang="en-US" dirty="0"/>
          </a:p>
        </p:txBody>
      </p:sp>
      <p:sp>
        <p:nvSpPr>
          <p:cNvPr id="42" name="Rectangle 41"/>
          <p:cNvSpPr/>
          <p:nvPr/>
        </p:nvSpPr>
        <p:spPr>
          <a:xfrm>
            <a:off x="5592804" y="2380264"/>
            <a:ext cx="3571149" cy="864585"/>
          </a:xfrm>
          <a:prstGeom prst="rect">
            <a:avLst/>
          </a:prstGeom>
        </p:spPr>
        <p:txBody>
          <a:bodyPr wrap="square">
            <a:spAutoFit/>
          </a:bodyPr>
          <a:lstStyle/>
          <a:p>
            <a:pPr algn="ctr"/>
            <a:r>
              <a:rPr lang="en-US" b="1" dirty="0" smtClean="0"/>
              <a:t>Combined</a:t>
            </a:r>
          </a:p>
          <a:p>
            <a:pPr algn="ctr"/>
            <a:r>
              <a:rPr lang="en-US" b="1" dirty="0" smtClean="0"/>
              <a:t>Fuels and Vegetation</a:t>
            </a:r>
            <a:endParaRPr lang="en-US" b="1" dirty="0"/>
          </a:p>
        </p:txBody>
      </p:sp>
    </p:spTree>
    <p:extLst>
      <p:ext uri="{BB962C8B-B14F-4D97-AF65-F5344CB8AC3E}">
        <p14:creationId xmlns:p14="http://schemas.microsoft.com/office/powerpoint/2010/main" val="36106556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isasters 15">
      <a:dk1>
        <a:srgbClr val="767171"/>
      </a:dk1>
      <a:lt1>
        <a:srgbClr val="FFFFFF"/>
      </a:lt1>
      <a:dk2>
        <a:srgbClr val="767171"/>
      </a:dk2>
      <a:lt2>
        <a:srgbClr val="FFFFFF"/>
      </a:lt2>
      <a:accent1>
        <a:srgbClr val="57688F"/>
      </a:accent1>
      <a:accent2>
        <a:srgbClr val="7F7AA1"/>
      </a:accent2>
      <a:accent3>
        <a:srgbClr val="A990B7"/>
      </a:accent3>
      <a:accent4>
        <a:srgbClr val="D7D678"/>
      </a:accent4>
      <a:accent5>
        <a:srgbClr val="C0AF5D"/>
      </a:accent5>
      <a:accent6>
        <a:srgbClr val="AF8D46"/>
      </a:accent6>
      <a:hlink>
        <a:srgbClr val="57688F"/>
      </a:hlink>
      <a:folHlink>
        <a:srgbClr val="57688F"/>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9489</TotalTime>
  <Words>2614</Words>
  <Application>Microsoft Office PowerPoint</Application>
  <PresentationFormat>On-screen Show (4:3)</PresentationFormat>
  <Paragraphs>399</Paragraphs>
  <Slides>24</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Century Gothic</vt:lpstr>
      <vt:lpstr>Helvetica Neue</vt:lpstr>
      <vt:lpstr>Questrial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Beasley, Benjamin S. (SSC-EA63)[SSAI DEVELOP]</cp:lastModifiedBy>
  <cp:revision>382</cp:revision>
  <cp:lastPrinted>2015-08-04T15:29:24Z</cp:lastPrinted>
  <dcterms:created xsi:type="dcterms:W3CDTF">2015-05-18T13:26:09Z</dcterms:created>
  <dcterms:modified xsi:type="dcterms:W3CDTF">2015-08-06T19:23:08Z</dcterms:modified>
</cp:coreProperties>
</file>