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8592" userDrawn="1">
          <p15:clr>
            <a:srgbClr val="A4A3A4"/>
          </p15:clr>
        </p15:guide>
        <p15:guide id="2" pos="9192" userDrawn="1">
          <p15:clr>
            <a:srgbClr val="A4A3A4"/>
          </p15:clr>
        </p15:guide>
        <p15:guide id="3" pos="10872" userDrawn="1">
          <p15:clr>
            <a:srgbClr val="A4A3A4"/>
          </p15:clr>
        </p15:guide>
        <p15:guide id="4" pos="5832" userDrawn="1">
          <p15:clr>
            <a:srgbClr val="A4A3A4"/>
          </p15:clr>
        </p15:guide>
        <p15:guide id="5" pos="7488" userDrawn="1">
          <p15:clr>
            <a:srgbClr val="A4A3A4"/>
          </p15:clr>
        </p15:guide>
        <p15:guide id="6" pos="4152" userDrawn="1">
          <p15:clr>
            <a:srgbClr val="A4A3A4"/>
          </p15:clr>
        </p15:guide>
        <p15:guide id="7" pos="2448" userDrawn="1">
          <p15:clr>
            <a:srgbClr val="A4A3A4"/>
          </p15:clr>
        </p15:guide>
        <p15:guide id="8" pos="7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A14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113" autoAdjust="0"/>
    <p:restoredTop sz="94660"/>
  </p:normalViewPr>
  <p:slideViewPr>
    <p:cSldViewPr snapToGrid="0">
      <p:cViewPr>
        <p:scale>
          <a:sx n="40" d="100"/>
          <a:sy n="40" d="100"/>
        </p:scale>
        <p:origin x="-1920" y="3942"/>
      </p:cViewPr>
      <p:guideLst>
        <p:guide orient="horz" pos="8592"/>
        <p:guide pos="9192"/>
        <p:guide pos="10872"/>
        <p:guide pos="5832"/>
        <p:guide pos="7488"/>
        <p:guide pos="4152"/>
        <p:guide pos="2448"/>
        <p:guide pos="7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xmlns=""/>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ract info"/>
          <p:cNvSpPr/>
          <p:nvPr userDrawn="1"/>
        </p:nvSpPr>
        <p:spPr>
          <a:xfrm>
            <a:off x="21089073" y="35379524"/>
            <a:ext cx="5657127" cy="523220"/>
          </a:xfrm>
          <a:prstGeom prst="rect">
            <a:avLst/>
          </a:prstGeom>
        </p:spPr>
        <p:txBody>
          <a:bodyPr wrap="square">
            <a:spAutoFit/>
          </a:bodyPr>
          <a:lstStyle/>
          <a:p>
            <a:pPr lvl="0" algn="r">
              <a:buClr>
                <a:schemeClr val="dk1"/>
              </a:buClr>
              <a:buSzPct val="25000"/>
            </a:pP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This material is based upon work supported by NASA </a:t>
            </a: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through contract </a:t>
            </a:r>
            <a:r>
              <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rPr>
              <a:t>NNL11AA00B and cooperative agreement NNX14AB60A.</a:t>
            </a: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NASA Ames Research Center</a:t>
            </a:r>
            <a:endParaRPr lang="en-US" dirty="0"/>
          </a:p>
        </p:txBody>
      </p:sp>
      <p:sp>
        <p:nvSpPr>
          <p:cNvPr id="4" name="Text Placeholder 3"/>
          <p:cNvSpPr>
            <a:spLocks noGrp="1"/>
          </p:cNvSpPr>
          <p:nvPr>
            <p:ph type="body" sz="quarter" idx="11"/>
          </p:nvPr>
        </p:nvSpPr>
        <p:spPr/>
        <p:txBody>
          <a:bodyPr/>
          <a:lstStyle/>
          <a:p>
            <a:r>
              <a:rPr lang="en-US" smtClean="0"/>
              <a:t>Monitoring </a:t>
            </a:r>
            <a:r>
              <a:rPr lang="en-US" smtClean="0"/>
              <a:t>Drought </a:t>
            </a:r>
            <a:r>
              <a:rPr lang="en-US" dirty="0"/>
              <a:t>C</a:t>
            </a:r>
            <a:r>
              <a:rPr lang="en-US" smtClean="0"/>
              <a:t>onditions </a:t>
            </a:r>
            <a:r>
              <a:rPr lang="en-US" dirty="0" smtClean="0"/>
              <a:t>in the Navajo Nation using NASA </a:t>
            </a:r>
            <a:r>
              <a:rPr lang="en-US" smtClean="0"/>
              <a:t>Earth </a:t>
            </a:r>
            <a:r>
              <a:rPr lang="en-US" smtClean="0"/>
              <a:t>Observations</a:t>
            </a:r>
            <a:endParaRPr lang="en-US" dirty="0"/>
          </a:p>
        </p:txBody>
      </p:sp>
      <p:sp>
        <p:nvSpPr>
          <p:cNvPr id="5" name="Text Placeholder 4"/>
          <p:cNvSpPr>
            <a:spLocks noGrp="1"/>
          </p:cNvSpPr>
          <p:nvPr>
            <p:ph type="body" sz="quarter" idx="10"/>
          </p:nvPr>
        </p:nvSpPr>
        <p:spPr/>
        <p:txBody>
          <a:bodyPr/>
          <a:lstStyle/>
          <a:p>
            <a:r>
              <a:rPr lang="en-US" dirty="0" smtClean="0"/>
              <a:t>Navajo Nation Climate II</a:t>
            </a:r>
          </a:p>
        </p:txBody>
      </p:sp>
      <p:sp>
        <p:nvSpPr>
          <p:cNvPr id="10" name="Text Placeholder 16"/>
          <p:cNvSpPr txBox="1">
            <a:spLocks/>
          </p:cNvSpPr>
          <p:nvPr/>
        </p:nvSpPr>
        <p:spPr>
          <a:xfrm>
            <a:off x="9601200" y="28555043"/>
            <a:ext cx="84582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767171"/>
                </a:solidFill>
              </a:rPr>
              <a:t>Robert Kirk, Principal Hydrologist, Navajo Nation Department of Water Resources, Water Management Branch</a:t>
            </a:r>
          </a:p>
          <a:p>
            <a:r>
              <a:rPr lang="en-US" dirty="0" smtClean="0">
                <a:solidFill>
                  <a:srgbClr val="767171"/>
                </a:solidFill>
              </a:rPr>
              <a:t>Teresa Showa, Principal </a:t>
            </a:r>
            <a:r>
              <a:rPr lang="en-US" dirty="0">
                <a:solidFill>
                  <a:srgbClr val="767171"/>
                </a:solidFill>
              </a:rPr>
              <a:t>Hydrologist, Navajo Nation Department of Water Resources, Water Management </a:t>
            </a:r>
            <a:r>
              <a:rPr lang="en-US" dirty="0" smtClean="0">
                <a:solidFill>
                  <a:srgbClr val="767171"/>
                </a:solidFill>
              </a:rPr>
              <a:t>Branch</a:t>
            </a:r>
          </a:p>
          <a:p>
            <a:r>
              <a:rPr lang="en-US" dirty="0" smtClean="0">
                <a:solidFill>
                  <a:srgbClr val="767171"/>
                </a:solidFill>
              </a:rPr>
              <a:t>Jason John, Principal Hydrologist, Branch Director, </a:t>
            </a:r>
            <a:r>
              <a:rPr lang="en-US" dirty="0">
                <a:solidFill>
                  <a:srgbClr val="767171"/>
                </a:solidFill>
              </a:rPr>
              <a:t>Navajo Nation Department of Water Resources, Water Management </a:t>
            </a:r>
            <a:r>
              <a:rPr lang="en-US" dirty="0" smtClean="0">
                <a:solidFill>
                  <a:srgbClr val="767171"/>
                </a:solidFill>
              </a:rPr>
              <a:t>Branch</a:t>
            </a:r>
          </a:p>
          <a:p>
            <a:r>
              <a:rPr lang="en-US" dirty="0" smtClean="0">
                <a:solidFill>
                  <a:srgbClr val="767171"/>
                </a:solidFill>
              </a:rPr>
              <a:t>Maurice Upshaw, GIS Supervisor, </a:t>
            </a:r>
            <a:r>
              <a:rPr lang="en-US" dirty="0">
                <a:solidFill>
                  <a:srgbClr val="767171"/>
                </a:solidFill>
              </a:rPr>
              <a:t>Navajo Nation Department of Water Resources, Water Management </a:t>
            </a:r>
            <a:r>
              <a:rPr lang="en-US" dirty="0" smtClean="0">
                <a:solidFill>
                  <a:srgbClr val="767171"/>
                </a:solidFill>
              </a:rPr>
              <a:t>Branch</a:t>
            </a:r>
          </a:p>
          <a:p>
            <a:r>
              <a:rPr lang="en-US" dirty="0" smtClean="0">
                <a:solidFill>
                  <a:srgbClr val="767171"/>
                </a:solidFill>
              </a:rPr>
              <a:t>Ramsey </a:t>
            </a:r>
            <a:r>
              <a:rPr lang="en-US" dirty="0" err="1" smtClean="0">
                <a:solidFill>
                  <a:srgbClr val="767171"/>
                </a:solidFill>
              </a:rPr>
              <a:t>Seweingyawma</a:t>
            </a:r>
            <a:r>
              <a:rPr lang="en-US" dirty="0" smtClean="0">
                <a:solidFill>
                  <a:srgbClr val="767171"/>
                </a:solidFill>
              </a:rPr>
              <a:t>, Navajo Technical University </a:t>
            </a:r>
          </a:p>
          <a:p>
            <a:endParaRPr lang="en-US" dirty="0" smtClean="0">
              <a:solidFill>
                <a:srgbClr val="767171"/>
              </a:solidFill>
            </a:endParaRPr>
          </a:p>
        </p:txBody>
      </p:sp>
      <p:sp>
        <p:nvSpPr>
          <p:cNvPr id="11" name="Text Placeholder 16"/>
          <p:cNvSpPr txBox="1">
            <a:spLocks/>
          </p:cNvSpPr>
          <p:nvPr/>
        </p:nvSpPr>
        <p:spPr>
          <a:xfrm>
            <a:off x="182880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767171"/>
                </a:solidFill>
              </a:rPr>
              <a:t>Clayton </a:t>
            </a:r>
            <a:r>
              <a:rPr lang="en-US" dirty="0" err="1" smtClean="0">
                <a:solidFill>
                  <a:srgbClr val="767171"/>
                </a:solidFill>
              </a:rPr>
              <a:t>Sodergren</a:t>
            </a:r>
            <a:r>
              <a:rPr lang="en-US" dirty="0" smtClean="0">
                <a:solidFill>
                  <a:srgbClr val="767171"/>
                </a:solidFill>
              </a:rPr>
              <a:t>, </a:t>
            </a:r>
            <a:r>
              <a:rPr lang="en-US" dirty="0">
                <a:solidFill>
                  <a:srgbClr val="767171"/>
                </a:solidFill>
              </a:rPr>
              <a:t>NASA DEVELOP National Program</a:t>
            </a:r>
          </a:p>
          <a:p>
            <a:r>
              <a:rPr lang="en-US" dirty="0" smtClean="0">
                <a:solidFill>
                  <a:srgbClr val="767171"/>
                </a:solidFill>
              </a:rPr>
              <a:t>Amber Brooks, </a:t>
            </a:r>
            <a:r>
              <a:rPr lang="en-US" dirty="0">
                <a:solidFill>
                  <a:srgbClr val="767171"/>
                </a:solidFill>
              </a:rPr>
              <a:t>NASA DEVELOP National Program</a:t>
            </a:r>
          </a:p>
          <a:p>
            <a:r>
              <a:rPr lang="en-US" dirty="0" smtClean="0">
                <a:solidFill>
                  <a:srgbClr val="767171"/>
                </a:solidFill>
              </a:rPr>
              <a:t>Dr. Jay </a:t>
            </a:r>
            <a:r>
              <a:rPr lang="en-US" dirty="0" err="1" smtClean="0">
                <a:solidFill>
                  <a:srgbClr val="767171"/>
                </a:solidFill>
              </a:rPr>
              <a:t>Skiles</a:t>
            </a:r>
            <a:r>
              <a:rPr lang="en-US" dirty="0" smtClean="0">
                <a:solidFill>
                  <a:srgbClr val="767171"/>
                </a:solidFill>
              </a:rPr>
              <a:t>, NASA Ames</a:t>
            </a:r>
          </a:p>
          <a:p>
            <a:r>
              <a:rPr lang="en-US" dirty="0" smtClean="0">
                <a:solidFill>
                  <a:srgbClr val="767171"/>
                </a:solidFill>
              </a:rPr>
              <a:t>Dr. </a:t>
            </a:r>
            <a:r>
              <a:rPr lang="en-US" dirty="0" err="1" smtClean="0">
                <a:solidFill>
                  <a:srgbClr val="767171"/>
                </a:solidFill>
              </a:rPr>
              <a:t>Venkat</a:t>
            </a:r>
            <a:r>
              <a:rPr lang="en-US" dirty="0" smtClean="0">
                <a:solidFill>
                  <a:srgbClr val="767171"/>
                </a:solidFill>
              </a:rPr>
              <a:t> Lakshmi, South Carolina University</a:t>
            </a:r>
          </a:p>
          <a:p>
            <a:r>
              <a:rPr lang="en-US" dirty="0" smtClean="0">
                <a:solidFill>
                  <a:srgbClr val="767171"/>
                </a:solidFill>
              </a:rPr>
              <a:t>Andrew Nguyen, </a:t>
            </a:r>
            <a:r>
              <a:rPr lang="en-US" dirty="0">
                <a:solidFill>
                  <a:srgbClr val="767171"/>
                </a:solidFill>
              </a:rPr>
              <a:t>NASA DEVELOP National Program</a:t>
            </a:r>
          </a:p>
          <a:p>
            <a:r>
              <a:rPr lang="en-US" dirty="0" smtClean="0">
                <a:solidFill>
                  <a:srgbClr val="767171"/>
                </a:solidFill>
              </a:rPr>
              <a:t>Chippie </a:t>
            </a:r>
            <a:r>
              <a:rPr lang="en-US" dirty="0" err="1" smtClean="0">
                <a:solidFill>
                  <a:srgbClr val="767171"/>
                </a:solidFill>
              </a:rPr>
              <a:t>Kislik</a:t>
            </a:r>
            <a:r>
              <a:rPr lang="en-US" dirty="0" smtClean="0">
                <a:solidFill>
                  <a:srgbClr val="767171"/>
                </a:solidFill>
              </a:rPr>
              <a:t>, NASA DEVELOP National Program</a:t>
            </a:r>
          </a:p>
          <a:p>
            <a:r>
              <a:rPr lang="en-US" dirty="0" smtClean="0">
                <a:solidFill>
                  <a:srgbClr val="767171"/>
                </a:solidFill>
              </a:rPr>
              <a:t>Amber Jean </a:t>
            </a:r>
            <a:r>
              <a:rPr lang="en-US" dirty="0" err="1" smtClean="0">
                <a:solidFill>
                  <a:srgbClr val="767171"/>
                </a:solidFill>
              </a:rPr>
              <a:t>Kuss</a:t>
            </a:r>
            <a:r>
              <a:rPr lang="en-US" dirty="0" smtClean="0">
                <a:solidFill>
                  <a:srgbClr val="767171"/>
                </a:solidFill>
              </a:rPr>
              <a:t>, Bay Area Environmental Research Institute (BAERI)</a:t>
            </a:r>
          </a:p>
          <a:p>
            <a:r>
              <a:rPr lang="en-US" dirty="0" smtClean="0">
                <a:solidFill>
                  <a:srgbClr val="767171"/>
                </a:solidFill>
              </a:rPr>
              <a:t>Cindy Schmidt, Bay Area Environmental Research Institute (BAERI)</a:t>
            </a:r>
          </a:p>
          <a:p>
            <a:endParaRPr lang="en-US" dirty="0" smtClean="0">
              <a:solidFill>
                <a:srgbClr val="767171"/>
              </a:solidFill>
            </a:endParaRPr>
          </a:p>
        </p:txBody>
      </p:sp>
      <p:sp>
        <p:nvSpPr>
          <p:cNvPr id="12" name="Text Placeholder 16"/>
          <p:cNvSpPr txBox="1">
            <a:spLocks/>
          </p:cNvSpPr>
          <p:nvPr/>
        </p:nvSpPr>
        <p:spPr>
          <a:xfrm>
            <a:off x="18288000" y="18626355"/>
            <a:ext cx="8229600" cy="3838262"/>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dirty="0" smtClean="0">
                <a:solidFill>
                  <a:srgbClr val="767171"/>
                </a:solidFill>
              </a:rPr>
              <a:t>SPI values specific to Navajo Nation boundaries will support decisions on resource allocation, and drought mitigation efforts.</a:t>
            </a:r>
          </a:p>
          <a:p>
            <a:pPr marL="347663" indent="-347663">
              <a:buClr>
                <a:srgbClr val="E9A149"/>
              </a:buClr>
            </a:pPr>
            <a:r>
              <a:rPr lang="en-US" dirty="0" smtClean="0">
                <a:solidFill>
                  <a:srgbClr val="767171"/>
                </a:solidFill>
              </a:rPr>
              <a:t>Built in GPM downloading/processing allows for continued up to tool</a:t>
            </a:r>
            <a:r>
              <a:rPr lang="en-US" dirty="0">
                <a:solidFill>
                  <a:srgbClr val="767171"/>
                </a:solidFill>
              </a:rPr>
              <a:t> </a:t>
            </a:r>
            <a:r>
              <a:rPr lang="en-US" dirty="0" smtClean="0">
                <a:solidFill>
                  <a:srgbClr val="767171"/>
                </a:solidFill>
              </a:rPr>
              <a:t>and NASA Earth Observation data.</a:t>
            </a:r>
          </a:p>
          <a:p>
            <a:pPr marL="347663" indent="-347663">
              <a:buClr>
                <a:srgbClr val="E9A149"/>
              </a:buClr>
            </a:pPr>
            <a:r>
              <a:rPr lang="en-US" dirty="0" smtClean="0">
                <a:solidFill>
                  <a:srgbClr val="767171"/>
                </a:solidFill>
              </a:rPr>
              <a:t>User specified boundary input statics allow for historical drought severity analysis, as well as modification for future interests such as watersheds within Reservation land. </a:t>
            </a:r>
          </a:p>
          <a:p>
            <a:pPr marL="347663" indent="-347663">
              <a:buClr>
                <a:srgbClr val="E9A149"/>
              </a:buClr>
            </a:pPr>
            <a:endParaRPr lang="en-US" dirty="0" smtClean="0">
              <a:solidFill>
                <a:srgbClr val="767171"/>
              </a:solidFill>
            </a:endParaRPr>
          </a:p>
        </p:txBody>
      </p:sp>
      <p:sp>
        <p:nvSpPr>
          <p:cNvPr id="14" name="Text Placeholder 16"/>
          <p:cNvSpPr txBox="1">
            <a:spLocks/>
          </p:cNvSpPr>
          <p:nvPr/>
        </p:nvSpPr>
        <p:spPr>
          <a:xfrm>
            <a:off x="18288000" y="17465645"/>
            <a:ext cx="8229600" cy="283464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endParaRPr lang="en-US" dirty="0" smtClean="0">
              <a:solidFill>
                <a:srgbClr val="767171"/>
              </a:solidFill>
            </a:endParaRPr>
          </a:p>
        </p:txBody>
      </p:sp>
      <p:sp>
        <p:nvSpPr>
          <p:cNvPr id="6" name="Text Placeholder 16"/>
          <p:cNvSpPr txBox="1">
            <a:spLocks/>
          </p:cNvSpPr>
          <p:nvPr/>
        </p:nvSpPr>
        <p:spPr>
          <a:xfrm>
            <a:off x="914400" y="6243411"/>
            <a:ext cx="16916400" cy="4940987"/>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just"/>
            <a:r>
              <a:rPr lang="en-US" dirty="0">
                <a:solidFill>
                  <a:srgbClr val="767171"/>
                </a:solidFill>
              </a:rPr>
              <a:t>The Navajo Nation, a 65,700 km</a:t>
            </a:r>
            <a:r>
              <a:rPr lang="en-US" baseline="30000" dirty="0">
                <a:solidFill>
                  <a:srgbClr val="767171"/>
                </a:solidFill>
              </a:rPr>
              <a:t>2</a:t>
            </a:r>
            <a:r>
              <a:rPr lang="en-US" dirty="0">
                <a:solidFill>
                  <a:srgbClr val="767171"/>
                </a:solidFill>
              </a:rPr>
              <a:t> Native American territory located in the southwestern United States, has been increasingly impacted by severe drought events and changes in climate. These events are coupled with a lack of domestic water infrastructure and economic resources, leaving approximately one-third of the population without access to potable water in their homes. Current methods of monitoring climate and drought are dependent on national-scale state-based monthly drought maps calculated by the Western Regional Climate Center. These maps do not provide the spatial resolution needed to illustrate differences in drought severity across the vast Nation. To better understand and monitor drought events and drought regime changes in the Navajo Nation, this project investigated methodologies to create a tool that calculates Standard Precipitation Index </a:t>
            </a:r>
            <a:r>
              <a:rPr lang="en-US" dirty="0" err="1">
                <a:solidFill>
                  <a:srgbClr val="767171"/>
                </a:solidFill>
              </a:rPr>
              <a:t>rasters</a:t>
            </a:r>
            <a:r>
              <a:rPr lang="en-US" dirty="0">
                <a:solidFill>
                  <a:srgbClr val="767171"/>
                </a:solidFill>
              </a:rPr>
              <a:t> for the study area, and created a geodatabase of historical climate information for use by the tool. The tool and geodatabase use Tropical Rainfall </a:t>
            </a:r>
            <a:r>
              <a:rPr lang="en-US" dirty="0" smtClean="0">
                <a:solidFill>
                  <a:srgbClr val="767171"/>
                </a:solidFill>
              </a:rPr>
              <a:t>Measurement Mission and Global Precipitation Measurement </a:t>
            </a:r>
            <a:r>
              <a:rPr lang="en-US" dirty="0">
                <a:solidFill>
                  <a:srgbClr val="767171"/>
                </a:solidFill>
              </a:rPr>
              <a:t>observed precipitation </a:t>
            </a:r>
            <a:r>
              <a:rPr lang="en-US" dirty="0" smtClean="0">
                <a:solidFill>
                  <a:srgbClr val="767171"/>
                </a:solidFill>
              </a:rPr>
              <a:t>data, </a:t>
            </a:r>
            <a:r>
              <a:rPr lang="en-US" dirty="0">
                <a:solidFill>
                  <a:srgbClr val="767171"/>
                </a:solidFill>
              </a:rPr>
              <a:t>and Parameter-elevation Relationships on Independent Slopes Model modeled historical precipitation data. These products allow resource managers in the Navajo Nation to utilize current and future NASA Earth observation data for increased decision-making capacity regarding future climate change impact on water resources.</a:t>
            </a:r>
          </a:p>
        </p:txBody>
      </p:sp>
      <p:sp>
        <p:nvSpPr>
          <p:cNvPr id="15" name="Text Placeholder 16"/>
          <p:cNvSpPr txBox="1">
            <a:spLocks/>
          </p:cNvSpPr>
          <p:nvPr/>
        </p:nvSpPr>
        <p:spPr>
          <a:xfrm>
            <a:off x="18288000" y="6243411"/>
            <a:ext cx="8229600" cy="106595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spcBef>
                <a:spcPts val="1200"/>
              </a:spcBef>
              <a:buClr>
                <a:srgbClr val="E9A149"/>
              </a:buClr>
            </a:pPr>
            <a:r>
              <a:rPr lang="en-US" altLang="en-US" dirty="0">
                <a:solidFill>
                  <a:srgbClr val="767171"/>
                </a:solidFill>
              </a:rPr>
              <a:t>Create </a:t>
            </a:r>
            <a:r>
              <a:rPr lang="en-US" altLang="en-US" dirty="0" smtClean="0">
                <a:solidFill>
                  <a:srgbClr val="767171"/>
                </a:solidFill>
              </a:rPr>
              <a:t>a drought related Decision Support Tool </a:t>
            </a:r>
            <a:r>
              <a:rPr lang="en-US" altLang="en-US" dirty="0">
                <a:solidFill>
                  <a:srgbClr val="767171"/>
                </a:solidFill>
              </a:rPr>
              <a:t>specific to Navajo Nation </a:t>
            </a:r>
            <a:r>
              <a:rPr lang="en-US" altLang="en-US" dirty="0" smtClean="0">
                <a:solidFill>
                  <a:srgbClr val="767171"/>
                </a:solidFill>
              </a:rPr>
              <a:t>boundaries</a:t>
            </a:r>
            <a:endParaRPr lang="en-US" altLang="en-US" dirty="0">
              <a:solidFill>
                <a:srgbClr val="767171"/>
              </a:solidFill>
            </a:endParaRPr>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Objective</a:t>
            </a:r>
          </a:p>
        </p:txBody>
      </p:sp>
      <p:sp>
        <p:nvSpPr>
          <p:cNvPr id="25" name="TextBox 24"/>
          <p:cNvSpPr txBox="1"/>
          <p:nvPr/>
        </p:nvSpPr>
        <p:spPr>
          <a:xfrm>
            <a:off x="18288000" y="7285050"/>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Study Area</a:t>
            </a:r>
          </a:p>
        </p:txBody>
      </p:sp>
      <p:sp>
        <p:nvSpPr>
          <p:cNvPr id="26" name="TextBox 25"/>
          <p:cNvSpPr txBox="1"/>
          <p:nvPr/>
        </p:nvSpPr>
        <p:spPr>
          <a:xfrm>
            <a:off x="18288000" y="13618457"/>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Earth Observations</a:t>
            </a:r>
          </a:p>
        </p:txBody>
      </p:sp>
      <p:sp>
        <p:nvSpPr>
          <p:cNvPr id="28" name="TextBox 27"/>
          <p:cNvSpPr txBox="1"/>
          <p:nvPr/>
        </p:nvSpPr>
        <p:spPr>
          <a:xfrm>
            <a:off x="18288000" y="17903834"/>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767171"/>
                </a:solidFill>
              </a:rPr>
              <a:t>Cheryl Cary</a:t>
            </a:r>
            <a:r>
              <a:rPr lang="en-US" sz="2800" baseline="30000" dirty="0" smtClean="0">
                <a:solidFill>
                  <a:srgbClr val="767171"/>
                </a:solidFill>
              </a:rPr>
              <a:t>1</a:t>
            </a:r>
            <a:r>
              <a:rPr lang="en-US" dirty="0" smtClean="0">
                <a:solidFill>
                  <a:srgbClr val="767171"/>
                </a:solidFill>
              </a:rPr>
              <a:t> (Project Lead), Michael Gao</a:t>
            </a:r>
            <a:r>
              <a:rPr lang="en-US" sz="2800" baseline="30000" dirty="0">
                <a:solidFill>
                  <a:srgbClr val="767171"/>
                </a:solidFill>
              </a:rPr>
              <a:t>1</a:t>
            </a:r>
            <a:r>
              <a:rPr lang="en-US" dirty="0" smtClean="0">
                <a:solidFill>
                  <a:srgbClr val="767171"/>
                </a:solidFill>
              </a:rPr>
              <a:t>, Vickie Ly</a:t>
            </a:r>
            <a:r>
              <a:rPr lang="en-US" sz="2800" baseline="30000" dirty="0">
                <a:solidFill>
                  <a:srgbClr val="767171"/>
                </a:solidFill>
              </a:rPr>
              <a:t>1</a:t>
            </a:r>
            <a:r>
              <a:rPr lang="en-US" dirty="0" smtClean="0">
                <a:solidFill>
                  <a:srgbClr val="767171"/>
                </a:solidFill>
              </a:rPr>
              <a:t>,  Anton Surunis</a:t>
            </a:r>
            <a:r>
              <a:rPr lang="en-US" sz="2800" baseline="30000" dirty="0">
                <a:solidFill>
                  <a:srgbClr val="767171"/>
                </a:solidFill>
              </a:rPr>
              <a:t>1</a:t>
            </a:r>
            <a:r>
              <a:rPr lang="en-US" dirty="0" smtClean="0">
                <a:solidFill>
                  <a:srgbClr val="767171"/>
                </a:solidFill>
              </a:rPr>
              <a:t>, Sophie Turnbull-Appell</a:t>
            </a:r>
            <a:r>
              <a:rPr lang="en-US" sz="2800" baseline="30000" dirty="0">
                <a:solidFill>
                  <a:srgbClr val="767171"/>
                </a:solidFill>
              </a:rPr>
              <a:t>1</a:t>
            </a:r>
            <a:endParaRPr lang="en-US" sz="2800" baseline="30000" dirty="0" smtClean="0">
              <a:solidFill>
                <a:srgbClr val="767171"/>
              </a:solidFill>
            </a:endParaRPr>
          </a:p>
          <a:p>
            <a:r>
              <a:rPr lang="en-US" sz="2400" baseline="30000" dirty="0">
                <a:solidFill>
                  <a:srgbClr val="767171"/>
                </a:solidFill>
              </a:rPr>
              <a:t>1</a:t>
            </a:r>
            <a:r>
              <a:rPr lang="en-US" sz="2400" dirty="0" smtClean="0">
                <a:solidFill>
                  <a:srgbClr val="767171"/>
                </a:solidFill>
              </a:rPr>
              <a:t>DEVELOP National Program</a:t>
            </a:r>
            <a:endParaRPr lang="en-US" sz="2400" baseline="30000" dirty="0">
              <a:solidFill>
                <a:srgbClr val="767171"/>
              </a:solidFill>
            </a:endParaRPr>
          </a:p>
        </p:txBody>
      </p:sp>
      <p:pic>
        <p:nvPicPr>
          <p:cNvPr id="40" name="Picture 16" descr="C:\Users\ctcary\Downloads\TRMM_SATELLITE.blurred.medium.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12"/>
          <a:stretch/>
        </p:blipFill>
        <p:spPr bwMode="auto">
          <a:xfrm>
            <a:off x="23310575" y="14295679"/>
            <a:ext cx="2560320" cy="2099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3" descr="C:\NN\Images\gp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7064" y="15789163"/>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42" name="Text Placeholder 16"/>
          <p:cNvSpPr txBox="1">
            <a:spLocks/>
          </p:cNvSpPr>
          <p:nvPr/>
        </p:nvSpPr>
        <p:spPr>
          <a:xfrm>
            <a:off x="21711244" y="16692699"/>
            <a:ext cx="4063681" cy="83954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dirty="0" smtClean="0">
                <a:solidFill>
                  <a:srgbClr val="767171"/>
                </a:solidFill>
              </a:rPr>
              <a:t>Global Precipitation Measurement (GPM</a:t>
            </a:r>
            <a:r>
              <a:rPr lang="en-US" dirty="0">
                <a:solidFill>
                  <a:srgbClr val="767171"/>
                </a:solidFill>
              </a:rPr>
              <a:t>)</a:t>
            </a:r>
            <a:endParaRPr lang="en-US" dirty="0" smtClean="0">
              <a:solidFill>
                <a:srgbClr val="767171"/>
              </a:solidFill>
            </a:endParaRPr>
          </a:p>
        </p:txBody>
      </p:sp>
      <p:sp>
        <p:nvSpPr>
          <p:cNvPr id="43" name="Text Placeholder 16"/>
          <p:cNvSpPr txBox="1">
            <a:spLocks/>
          </p:cNvSpPr>
          <p:nvPr/>
        </p:nvSpPr>
        <p:spPr>
          <a:xfrm>
            <a:off x="23203451" y="7909043"/>
            <a:ext cx="3422752" cy="298665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buClr>
                <a:srgbClr val="E9A149"/>
              </a:buClr>
            </a:pPr>
            <a:r>
              <a:rPr lang="en-US" altLang="en-US" dirty="0">
                <a:solidFill>
                  <a:srgbClr val="767171"/>
                </a:solidFill>
              </a:rPr>
              <a:t>The Navajo Nation is a 65,700 km</a:t>
            </a:r>
            <a:r>
              <a:rPr lang="en-US" altLang="en-US" baseline="30000" dirty="0">
                <a:solidFill>
                  <a:srgbClr val="767171"/>
                </a:solidFill>
              </a:rPr>
              <a:t>2</a:t>
            </a:r>
            <a:r>
              <a:rPr lang="en-US" altLang="en-US" dirty="0">
                <a:solidFill>
                  <a:srgbClr val="767171"/>
                </a:solidFill>
              </a:rPr>
              <a:t> Native American </a:t>
            </a:r>
            <a:r>
              <a:rPr lang="en-US" altLang="en-US" dirty="0" smtClean="0">
                <a:solidFill>
                  <a:srgbClr val="767171"/>
                </a:solidFill>
              </a:rPr>
              <a:t>territory locate at the intersection of Arizona, Utah, New Mexico, and Colorado.</a:t>
            </a:r>
            <a:endParaRPr lang="en-US" altLang="en-US" dirty="0">
              <a:solidFill>
                <a:srgbClr val="767171"/>
              </a:solidFill>
            </a:endParaRPr>
          </a:p>
        </p:txBody>
      </p:sp>
      <p:sp>
        <p:nvSpPr>
          <p:cNvPr id="77" name="Text Placeholder 16"/>
          <p:cNvSpPr txBox="1">
            <a:spLocks/>
          </p:cNvSpPr>
          <p:nvPr/>
        </p:nvSpPr>
        <p:spPr>
          <a:xfrm>
            <a:off x="19225099" y="14733248"/>
            <a:ext cx="4917818" cy="109156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E9A149"/>
              </a:buClr>
            </a:pPr>
            <a:r>
              <a:rPr lang="en-US" dirty="0" smtClean="0">
                <a:solidFill>
                  <a:srgbClr val="767171"/>
                </a:solidFill>
              </a:rPr>
              <a:t>Tropical Rainfall Measuring Mission (TRMM)</a:t>
            </a:r>
          </a:p>
        </p:txBody>
      </p:sp>
      <p:sp>
        <p:nvSpPr>
          <p:cNvPr id="8" name="Text Placeholder 16"/>
          <p:cNvSpPr txBox="1">
            <a:spLocks/>
          </p:cNvSpPr>
          <p:nvPr/>
        </p:nvSpPr>
        <p:spPr>
          <a:xfrm>
            <a:off x="914400" y="21888137"/>
            <a:ext cx="16916400" cy="1091164"/>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solidFill>
                  <a:srgbClr val="767171"/>
                </a:solidFill>
              </a:rPr>
              <a:t>Water Mangers in the Navajo Nation Department of Water Resources can use the outputs from this tool to create drought maps specific to chosen boundaries to support drought mitigation, and resource allocation decisions. They can also use the tool with ecoregion boundaries for research purposes. Here is an example of such analysis for July 2014</a:t>
            </a:r>
          </a:p>
        </p:txBody>
      </p:sp>
      <p:sp>
        <p:nvSpPr>
          <p:cNvPr id="27" name="TextBox 26"/>
          <p:cNvSpPr txBox="1"/>
          <p:nvPr/>
        </p:nvSpPr>
        <p:spPr>
          <a:xfrm>
            <a:off x="914401" y="21122486"/>
            <a:ext cx="16916398"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Results</a:t>
            </a:r>
          </a:p>
        </p:txBody>
      </p:sp>
      <p:pic>
        <p:nvPicPr>
          <p:cNvPr id="180" name="Picture 179"/>
          <p:cNvPicPr>
            <a:picLocks noChangeAspect="1"/>
          </p:cNvPicPr>
          <p:nvPr/>
        </p:nvPicPr>
        <p:blipFill rotWithShape="1">
          <a:blip r:embed="rId4" cstate="print">
            <a:extLst>
              <a:ext uri="{28A0092B-C50C-407E-A947-70E740481C1C}">
                <a14:useLocalDpi xmlns:a14="http://schemas.microsoft.com/office/drawing/2010/main" val="0"/>
              </a:ext>
            </a:extLst>
          </a:blip>
          <a:srcRect l="8435" t="41548" r="6185" b="-320"/>
          <a:stretch/>
        </p:blipFill>
        <p:spPr>
          <a:xfrm>
            <a:off x="1140512" y="28802811"/>
            <a:ext cx="7026443" cy="3224464"/>
          </a:xfrm>
          <a:prstGeom prst="rect">
            <a:avLst/>
          </a:prstGeom>
        </p:spPr>
      </p:pic>
      <p:sp>
        <p:nvSpPr>
          <p:cNvPr id="181" name="TextBox 180"/>
          <p:cNvSpPr txBox="1"/>
          <p:nvPr/>
        </p:nvSpPr>
        <p:spPr>
          <a:xfrm>
            <a:off x="1089596" y="32237143"/>
            <a:ext cx="7110152" cy="923330"/>
          </a:xfrm>
          <a:prstGeom prst="rect">
            <a:avLst/>
          </a:prstGeom>
          <a:noFill/>
        </p:spPr>
        <p:txBody>
          <a:bodyPr wrap="none" rtlCol="0">
            <a:spAutoFit/>
          </a:bodyPr>
          <a:lstStyle/>
          <a:p>
            <a:pPr algn="ctr"/>
            <a:r>
              <a:rPr lang="en-US" sz="2700" dirty="0" smtClean="0"/>
              <a:t>Vickie Ly, Michael Gao, Anton </a:t>
            </a:r>
            <a:r>
              <a:rPr lang="en-US" sz="2700" dirty="0" err="1" smtClean="0"/>
              <a:t>Surunis</a:t>
            </a:r>
            <a:r>
              <a:rPr lang="en-US" sz="2700" dirty="0" smtClean="0"/>
              <a:t>, </a:t>
            </a:r>
          </a:p>
          <a:p>
            <a:pPr algn="ctr"/>
            <a:r>
              <a:rPr lang="en-US" sz="2700" dirty="0" smtClean="0"/>
              <a:t>Cheryl Cary (Project Lead), Sophie Turnbull-</a:t>
            </a:r>
            <a:r>
              <a:rPr lang="en-US" sz="2700" dirty="0" err="1" smtClean="0"/>
              <a:t>Appell</a:t>
            </a:r>
            <a:endParaRPr lang="en-US" sz="2700" dirty="0"/>
          </a:p>
        </p:txBody>
      </p:sp>
      <p:sp>
        <p:nvSpPr>
          <p:cNvPr id="24" name="TextBox 23"/>
          <p:cNvSpPr txBox="1"/>
          <p:nvPr/>
        </p:nvSpPr>
        <p:spPr>
          <a:xfrm>
            <a:off x="893972" y="11148186"/>
            <a:ext cx="16916400" cy="769441"/>
          </a:xfrm>
          <a:prstGeom prst="rect">
            <a:avLst/>
          </a:prstGeom>
          <a:noFill/>
        </p:spPr>
        <p:txBody>
          <a:bodyPr wrap="square" rtlCol="0">
            <a:spAutoFit/>
          </a:bodyPr>
          <a:lstStyle/>
          <a:p>
            <a:r>
              <a:rPr lang="en-US" sz="4400" b="1" dirty="0" smtClean="0">
                <a:solidFill>
                  <a:srgbClr val="E9A149"/>
                </a:solidFill>
                <a:latin typeface="Century Gothic" panose="020B0502020202020204" pitchFamily="34" charset="0"/>
              </a:rPr>
              <a:t>Methodology</a:t>
            </a:r>
          </a:p>
        </p:txBody>
      </p:sp>
      <p:pic>
        <p:nvPicPr>
          <p:cNvPr id="179" name="Picture 17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00434" y="12513919"/>
            <a:ext cx="3419475" cy="2676525"/>
          </a:xfrm>
          <a:prstGeom prst="rect">
            <a:avLst/>
          </a:prstGeom>
        </p:spPr>
      </p:pic>
      <p:sp>
        <p:nvSpPr>
          <p:cNvPr id="71" name="Rectangle 70"/>
          <p:cNvSpPr/>
          <p:nvPr/>
        </p:nvSpPr>
        <p:spPr>
          <a:xfrm>
            <a:off x="1516162" y="11934020"/>
            <a:ext cx="7272760" cy="461665"/>
          </a:xfrm>
          <a:prstGeom prst="rect">
            <a:avLst/>
          </a:prstGeom>
        </p:spPr>
        <p:txBody>
          <a:bodyPr wrap="none">
            <a:spAutoFit/>
          </a:bodyPr>
          <a:lstStyle/>
          <a:p>
            <a:pPr marL="457200" indent="-457200">
              <a:buClr>
                <a:srgbClr val="E9A149">
                  <a:lumMod val="60000"/>
                  <a:lumOff val="40000"/>
                </a:srgbClr>
              </a:buClr>
              <a:buFont typeface="Webdings" panose="05030102010509060703" pitchFamily="18" charset="2"/>
              <a:buChar char=""/>
            </a:pPr>
            <a:r>
              <a:rPr lang="en-US" sz="2400" u="sng" dirty="0">
                <a:solidFill>
                  <a:srgbClr val="767171"/>
                </a:solidFill>
              </a:rPr>
              <a:t>Drought Severity Assessment – Decision Support Tool:</a:t>
            </a:r>
          </a:p>
        </p:txBody>
      </p:sp>
      <p:grpSp>
        <p:nvGrpSpPr>
          <p:cNvPr id="72" name="Group 71"/>
          <p:cNvGrpSpPr/>
          <p:nvPr/>
        </p:nvGrpSpPr>
        <p:grpSpPr>
          <a:xfrm>
            <a:off x="9267961" y="12942532"/>
            <a:ext cx="2326005" cy="1612717"/>
            <a:chOff x="6140633" y="1564374"/>
            <a:chExt cx="2326005" cy="1612717"/>
          </a:xfrm>
        </p:grpSpPr>
        <p:sp>
          <p:nvSpPr>
            <p:cNvPr id="73" name="Parallelogram 72"/>
            <p:cNvSpPr/>
            <p:nvPr/>
          </p:nvSpPr>
          <p:spPr>
            <a:xfrm>
              <a:off x="6140633" y="1805491"/>
              <a:ext cx="1940814" cy="1371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a:p>
          </p:txBody>
        </p:sp>
        <p:sp>
          <p:nvSpPr>
            <p:cNvPr id="74" name="Parallelogram 73"/>
            <p:cNvSpPr/>
            <p:nvPr/>
          </p:nvSpPr>
          <p:spPr>
            <a:xfrm>
              <a:off x="7495088" y="2971351"/>
              <a:ext cx="291465" cy="205740"/>
            </a:xfrm>
            <a:prstGeom prst="parallelogram">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dirty="0">
                <a:solidFill>
                  <a:schemeClr val="tx1"/>
                </a:solidFill>
              </a:endParaRPr>
            </a:p>
          </p:txBody>
        </p:sp>
        <p:sp>
          <p:nvSpPr>
            <p:cNvPr id="75" name="Parallelogram 74"/>
            <p:cNvSpPr/>
            <p:nvPr/>
          </p:nvSpPr>
          <p:spPr>
            <a:xfrm>
              <a:off x="6312083" y="1688859"/>
              <a:ext cx="1940814" cy="1371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a:p>
          </p:txBody>
        </p:sp>
        <p:sp>
          <p:nvSpPr>
            <p:cNvPr id="76" name="Parallelogram 75"/>
            <p:cNvSpPr/>
            <p:nvPr/>
          </p:nvSpPr>
          <p:spPr>
            <a:xfrm>
              <a:off x="7676514" y="2853365"/>
              <a:ext cx="291465" cy="205740"/>
            </a:xfrm>
            <a:prstGeom prst="parallelogram">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dirty="0">
                <a:solidFill>
                  <a:schemeClr val="tx1"/>
                </a:solidFill>
              </a:endParaRPr>
            </a:p>
          </p:txBody>
        </p:sp>
        <p:sp>
          <p:nvSpPr>
            <p:cNvPr id="78" name="Parallelogram 77"/>
            <p:cNvSpPr/>
            <p:nvPr/>
          </p:nvSpPr>
          <p:spPr>
            <a:xfrm>
              <a:off x="6523538" y="1564374"/>
              <a:ext cx="1943100" cy="1371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r>
                <a:rPr lang="en-US" sz="2000" dirty="0">
                  <a:solidFill>
                    <a:schemeClr val="tx1">
                      <a:lumMod val="50000"/>
                    </a:schemeClr>
                  </a:solidFill>
                </a:rPr>
                <a:t>SPI Rasters</a:t>
              </a:r>
            </a:p>
          </p:txBody>
        </p:sp>
        <p:sp>
          <p:nvSpPr>
            <p:cNvPr id="79" name="Parallelogram 78"/>
            <p:cNvSpPr/>
            <p:nvPr/>
          </p:nvSpPr>
          <p:spPr>
            <a:xfrm>
              <a:off x="7884089" y="2725662"/>
              <a:ext cx="291465" cy="205740"/>
            </a:xfrm>
            <a:prstGeom prst="parallelogram">
              <a:avLst/>
            </a:prstGeom>
            <a:solidFill>
              <a:schemeClr val="accent1">
                <a:lumMod val="75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dirty="0">
                <a:solidFill>
                  <a:schemeClr val="tx1"/>
                </a:solidFill>
              </a:endParaRPr>
            </a:p>
          </p:txBody>
        </p:sp>
      </p:grpSp>
      <p:grpSp>
        <p:nvGrpSpPr>
          <p:cNvPr id="81" name="Group 80"/>
          <p:cNvGrpSpPr/>
          <p:nvPr/>
        </p:nvGrpSpPr>
        <p:grpSpPr>
          <a:xfrm>
            <a:off x="1531562" y="12936418"/>
            <a:ext cx="2326005" cy="1614593"/>
            <a:chOff x="207454" y="3886200"/>
            <a:chExt cx="2326005" cy="1614593"/>
          </a:xfrm>
        </p:grpSpPr>
        <p:sp>
          <p:nvSpPr>
            <p:cNvPr id="110" name="Parallelogram 109"/>
            <p:cNvSpPr/>
            <p:nvPr/>
          </p:nvSpPr>
          <p:spPr>
            <a:xfrm>
              <a:off x="207454" y="4127317"/>
              <a:ext cx="1940814" cy="1371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a:p>
          </p:txBody>
        </p:sp>
        <p:sp>
          <p:nvSpPr>
            <p:cNvPr id="111" name="Parallelogram 110"/>
            <p:cNvSpPr/>
            <p:nvPr/>
          </p:nvSpPr>
          <p:spPr>
            <a:xfrm>
              <a:off x="1600200" y="5295053"/>
              <a:ext cx="291465" cy="205740"/>
            </a:xfrm>
            <a:prstGeom prst="parallelogram">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dirty="0">
                <a:solidFill>
                  <a:schemeClr val="tx1"/>
                </a:solidFill>
              </a:endParaRPr>
            </a:p>
          </p:txBody>
        </p:sp>
        <p:sp>
          <p:nvSpPr>
            <p:cNvPr id="112" name="Parallelogram 111"/>
            <p:cNvSpPr/>
            <p:nvPr/>
          </p:nvSpPr>
          <p:spPr>
            <a:xfrm>
              <a:off x="378904" y="4010685"/>
              <a:ext cx="1940814" cy="1371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a:p>
          </p:txBody>
        </p:sp>
        <p:sp>
          <p:nvSpPr>
            <p:cNvPr id="113" name="Parallelogram 112"/>
            <p:cNvSpPr/>
            <p:nvPr/>
          </p:nvSpPr>
          <p:spPr>
            <a:xfrm>
              <a:off x="1765935" y="5181600"/>
              <a:ext cx="291465" cy="205740"/>
            </a:xfrm>
            <a:prstGeom prst="parallelogram">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dirty="0">
                <a:solidFill>
                  <a:schemeClr val="tx1"/>
                </a:solidFill>
              </a:endParaRPr>
            </a:p>
          </p:txBody>
        </p:sp>
        <p:sp>
          <p:nvSpPr>
            <p:cNvPr id="114" name="Parallelogram 113"/>
            <p:cNvSpPr/>
            <p:nvPr/>
          </p:nvSpPr>
          <p:spPr>
            <a:xfrm>
              <a:off x="590359" y="3886200"/>
              <a:ext cx="1943100" cy="1371600"/>
            </a:xfrm>
            <a:prstGeom prst="parallelogram">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r>
                <a:rPr lang="en-US" sz="2000" dirty="0" smtClean="0">
                  <a:solidFill>
                    <a:schemeClr val="tx1">
                      <a:lumMod val="50000"/>
                    </a:schemeClr>
                  </a:solidFill>
                </a:rPr>
                <a:t>Precipitation </a:t>
              </a:r>
              <a:r>
                <a:rPr lang="en-US" sz="2000" dirty="0" err="1" smtClean="0">
                  <a:solidFill>
                    <a:schemeClr val="tx1">
                      <a:lumMod val="50000"/>
                    </a:schemeClr>
                  </a:solidFill>
                </a:rPr>
                <a:t>Rasters</a:t>
              </a:r>
              <a:endParaRPr lang="en-US" sz="2000" dirty="0">
                <a:solidFill>
                  <a:schemeClr val="tx1">
                    <a:lumMod val="50000"/>
                  </a:schemeClr>
                </a:solidFill>
              </a:endParaRPr>
            </a:p>
          </p:txBody>
        </p:sp>
        <p:sp>
          <p:nvSpPr>
            <p:cNvPr id="115" name="Parallelogram 114"/>
            <p:cNvSpPr/>
            <p:nvPr/>
          </p:nvSpPr>
          <p:spPr>
            <a:xfrm>
              <a:off x="1954645" y="5052060"/>
              <a:ext cx="291465" cy="205740"/>
            </a:xfrm>
            <a:prstGeom prst="parallelogram">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2000" dirty="0">
                <a:solidFill>
                  <a:schemeClr val="tx1"/>
                </a:solidFill>
              </a:endParaRPr>
            </a:p>
          </p:txBody>
        </p:sp>
      </p:grpSp>
      <p:grpSp>
        <p:nvGrpSpPr>
          <p:cNvPr id="84" name="Group 83"/>
          <p:cNvGrpSpPr/>
          <p:nvPr/>
        </p:nvGrpSpPr>
        <p:grpSpPr>
          <a:xfrm>
            <a:off x="4815002" y="13435648"/>
            <a:ext cx="758932" cy="619316"/>
            <a:chOff x="3749040" y="5209375"/>
            <a:chExt cx="592510" cy="430944"/>
          </a:xfrm>
        </p:grpSpPr>
        <p:sp>
          <p:nvSpPr>
            <p:cNvPr id="106" name="Parallelogram 105"/>
            <p:cNvSpPr>
              <a:spLocks noChangeAspect="1"/>
            </p:cNvSpPr>
            <p:nvPr/>
          </p:nvSpPr>
          <p:spPr>
            <a:xfrm>
              <a:off x="3749040" y="5352283"/>
              <a:ext cx="408051" cy="288036"/>
            </a:xfrm>
            <a:prstGeom prst="parallelogram">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sp>
          <p:nvSpPr>
            <p:cNvPr id="107" name="Parallelogram 106"/>
            <p:cNvSpPr>
              <a:spLocks noChangeAspect="1"/>
            </p:cNvSpPr>
            <p:nvPr/>
          </p:nvSpPr>
          <p:spPr>
            <a:xfrm>
              <a:off x="3813909" y="5309235"/>
              <a:ext cx="408051" cy="288036"/>
            </a:xfrm>
            <a:prstGeom prst="parallelogram">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sp>
          <p:nvSpPr>
            <p:cNvPr id="108" name="Parallelogram 107"/>
            <p:cNvSpPr>
              <a:spLocks noChangeAspect="1"/>
            </p:cNvSpPr>
            <p:nvPr/>
          </p:nvSpPr>
          <p:spPr>
            <a:xfrm>
              <a:off x="3871750" y="5257802"/>
              <a:ext cx="408051" cy="288036"/>
            </a:xfrm>
            <a:prstGeom prst="parallelogram">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sp>
          <p:nvSpPr>
            <p:cNvPr id="109" name="Parallelogram 108"/>
            <p:cNvSpPr>
              <a:spLocks noChangeAspect="1"/>
            </p:cNvSpPr>
            <p:nvPr/>
          </p:nvSpPr>
          <p:spPr>
            <a:xfrm>
              <a:off x="3933499" y="5209375"/>
              <a:ext cx="408051" cy="288036"/>
            </a:xfrm>
            <a:prstGeom prst="parallelogram">
              <a:avLst/>
            </a:prstGeom>
            <a:solidFill>
              <a:schemeClr val="accent1">
                <a:lumMod val="60000"/>
                <a:lumOff val="4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grpSp>
      <p:grpSp>
        <p:nvGrpSpPr>
          <p:cNvPr id="85" name="Group 84"/>
          <p:cNvGrpSpPr/>
          <p:nvPr/>
        </p:nvGrpSpPr>
        <p:grpSpPr>
          <a:xfrm>
            <a:off x="7055683" y="13435648"/>
            <a:ext cx="758932" cy="619316"/>
            <a:chOff x="3749040" y="5209375"/>
            <a:chExt cx="592510" cy="430944"/>
          </a:xfrm>
          <a:solidFill>
            <a:schemeClr val="accent1">
              <a:lumMod val="75000"/>
            </a:schemeClr>
          </a:solidFill>
        </p:grpSpPr>
        <p:sp>
          <p:nvSpPr>
            <p:cNvPr id="102" name="Parallelogram 101"/>
            <p:cNvSpPr>
              <a:spLocks noChangeAspect="1"/>
            </p:cNvSpPr>
            <p:nvPr/>
          </p:nvSpPr>
          <p:spPr>
            <a:xfrm>
              <a:off x="3749040" y="5352283"/>
              <a:ext cx="408051" cy="288036"/>
            </a:xfrm>
            <a:prstGeom prst="parallelogram">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sp>
          <p:nvSpPr>
            <p:cNvPr id="103" name="Parallelogram 102"/>
            <p:cNvSpPr>
              <a:spLocks noChangeAspect="1"/>
            </p:cNvSpPr>
            <p:nvPr/>
          </p:nvSpPr>
          <p:spPr>
            <a:xfrm>
              <a:off x="3813909" y="5309235"/>
              <a:ext cx="408051" cy="288036"/>
            </a:xfrm>
            <a:prstGeom prst="parallelogram">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sp>
          <p:nvSpPr>
            <p:cNvPr id="104" name="Parallelogram 103"/>
            <p:cNvSpPr>
              <a:spLocks noChangeAspect="1"/>
            </p:cNvSpPr>
            <p:nvPr/>
          </p:nvSpPr>
          <p:spPr>
            <a:xfrm>
              <a:off x="3871750" y="5257802"/>
              <a:ext cx="408051" cy="288036"/>
            </a:xfrm>
            <a:prstGeom prst="parallelogram">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sp>
          <p:nvSpPr>
            <p:cNvPr id="105" name="Parallelogram 104"/>
            <p:cNvSpPr>
              <a:spLocks noChangeAspect="1"/>
            </p:cNvSpPr>
            <p:nvPr/>
          </p:nvSpPr>
          <p:spPr>
            <a:xfrm>
              <a:off x="3933499" y="5209375"/>
              <a:ext cx="408051" cy="288036"/>
            </a:xfrm>
            <a:prstGeom prst="parallelogram">
              <a:avLst/>
            </a:prstGeom>
            <a:grp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3072384" rtl="0" eaLnBrk="1" latinLnBrk="0" hangingPunct="1">
                <a:defRPr sz="6048" kern="1200">
                  <a:solidFill>
                    <a:schemeClr val="lt1"/>
                  </a:solidFill>
                  <a:latin typeface="+mn-lt"/>
                  <a:ea typeface="+mn-ea"/>
                  <a:cs typeface="+mn-cs"/>
                </a:defRPr>
              </a:lvl1pPr>
              <a:lvl2pPr marL="1536192" algn="l" defTabSz="3072384" rtl="0" eaLnBrk="1" latinLnBrk="0" hangingPunct="1">
                <a:defRPr sz="6048" kern="1200">
                  <a:solidFill>
                    <a:schemeClr val="lt1"/>
                  </a:solidFill>
                  <a:latin typeface="+mn-lt"/>
                  <a:ea typeface="+mn-ea"/>
                  <a:cs typeface="+mn-cs"/>
                </a:defRPr>
              </a:lvl2pPr>
              <a:lvl3pPr marL="3072384" algn="l" defTabSz="3072384" rtl="0" eaLnBrk="1" latinLnBrk="0" hangingPunct="1">
                <a:defRPr sz="6048" kern="1200">
                  <a:solidFill>
                    <a:schemeClr val="lt1"/>
                  </a:solidFill>
                  <a:latin typeface="+mn-lt"/>
                  <a:ea typeface="+mn-ea"/>
                  <a:cs typeface="+mn-cs"/>
                </a:defRPr>
              </a:lvl3pPr>
              <a:lvl4pPr marL="4608576" algn="l" defTabSz="3072384" rtl="0" eaLnBrk="1" latinLnBrk="0" hangingPunct="1">
                <a:defRPr sz="6048" kern="1200">
                  <a:solidFill>
                    <a:schemeClr val="lt1"/>
                  </a:solidFill>
                  <a:latin typeface="+mn-lt"/>
                  <a:ea typeface="+mn-ea"/>
                  <a:cs typeface="+mn-cs"/>
                </a:defRPr>
              </a:lvl4pPr>
              <a:lvl5pPr marL="6144768" algn="l" defTabSz="3072384" rtl="0" eaLnBrk="1" latinLnBrk="0" hangingPunct="1">
                <a:defRPr sz="6048" kern="1200">
                  <a:solidFill>
                    <a:schemeClr val="lt1"/>
                  </a:solidFill>
                  <a:latin typeface="+mn-lt"/>
                  <a:ea typeface="+mn-ea"/>
                  <a:cs typeface="+mn-cs"/>
                </a:defRPr>
              </a:lvl5pPr>
              <a:lvl6pPr marL="7680960" algn="l" defTabSz="3072384" rtl="0" eaLnBrk="1" latinLnBrk="0" hangingPunct="1">
                <a:defRPr sz="6048" kern="1200">
                  <a:solidFill>
                    <a:schemeClr val="lt1"/>
                  </a:solidFill>
                  <a:latin typeface="+mn-lt"/>
                  <a:ea typeface="+mn-ea"/>
                  <a:cs typeface="+mn-cs"/>
                </a:defRPr>
              </a:lvl6pPr>
              <a:lvl7pPr marL="9217152" algn="l" defTabSz="3072384" rtl="0" eaLnBrk="1" latinLnBrk="0" hangingPunct="1">
                <a:defRPr sz="6048" kern="1200">
                  <a:solidFill>
                    <a:schemeClr val="lt1"/>
                  </a:solidFill>
                  <a:latin typeface="+mn-lt"/>
                  <a:ea typeface="+mn-ea"/>
                  <a:cs typeface="+mn-cs"/>
                </a:defRPr>
              </a:lvl7pPr>
              <a:lvl8pPr marL="10753344" algn="l" defTabSz="3072384" rtl="0" eaLnBrk="1" latinLnBrk="0" hangingPunct="1">
                <a:defRPr sz="6048" kern="1200">
                  <a:solidFill>
                    <a:schemeClr val="lt1"/>
                  </a:solidFill>
                  <a:latin typeface="+mn-lt"/>
                  <a:ea typeface="+mn-ea"/>
                  <a:cs typeface="+mn-cs"/>
                </a:defRPr>
              </a:lvl8pPr>
              <a:lvl9pPr marL="12289536" algn="l" defTabSz="3072384" rtl="0" eaLnBrk="1" latinLnBrk="0" hangingPunct="1">
                <a:defRPr sz="6048" kern="1200">
                  <a:solidFill>
                    <a:schemeClr val="lt1"/>
                  </a:solidFill>
                  <a:latin typeface="+mn-lt"/>
                  <a:ea typeface="+mn-ea"/>
                  <a:cs typeface="+mn-cs"/>
                </a:defRPr>
              </a:lvl9pPr>
            </a:lstStyle>
            <a:p>
              <a:pPr algn="ctr"/>
              <a:endParaRPr lang="en-US" sz="1400" dirty="0">
                <a:solidFill>
                  <a:schemeClr val="tx1"/>
                </a:solidFill>
              </a:endParaRPr>
            </a:p>
          </p:txBody>
        </p:sp>
      </p:grpSp>
      <p:cxnSp>
        <p:nvCxnSpPr>
          <p:cNvPr id="86" name="Straight Arrow Connector 85"/>
          <p:cNvCxnSpPr/>
          <p:nvPr/>
        </p:nvCxnSpPr>
        <p:spPr>
          <a:xfrm flipV="1">
            <a:off x="5638015" y="13739503"/>
            <a:ext cx="1295400" cy="2"/>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8" name="Right Brace 87"/>
          <p:cNvSpPr/>
          <p:nvPr/>
        </p:nvSpPr>
        <p:spPr>
          <a:xfrm rot="16200000" flipH="1">
            <a:off x="10771872" y="14505303"/>
            <a:ext cx="207819" cy="506730"/>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9" name="TextBox 88"/>
          <p:cNvSpPr txBox="1"/>
          <p:nvPr/>
        </p:nvSpPr>
        <p:spPr>
          <a:xfrm>
            <a:off x="4391311" y="14161760"/>
            <a:ext cx="1519968" cy="707886"/>
          </a:xfrm>
          <a:prstGeom prst="rect">
            <a:avLst/>
          </a:prstGeom>
          <a:noFill/>
        </p:spPr>
        <p:txBody>
          <a:bodyPr wrap="none" rtlCol="0">
            <a:spAutoFit/>
          </a:bodyPr>
          <a:lstStyle/>
          <a:p>
            <a:pPr algn="ctr"/>
            <a:r>
              <a:rPr lang="en-US" sz="2000" dirty="0" smtClean="0">
                <a:solidFill>
                  <a:schemeClr val="tx1">
                    <a:lumMod val="75000"/>
                  </a:schemeClr>
                </a:solidFill>
              </a:rPr>
              <a:t>Precipitation </a:t>
            </a:r>
          </a:p>
          <a:p>
            <a:pPr algn="ctr"/>
            <a:r>
              <a:rPr lang="en-US" sz="2000" dirty="0" smtClean="0">
                <a:solidFill>
                  <a:schemeClr val="tx1">
                    <a:lumMod val="75000"/>
                  </a:schemeClr>
                </a:solidFill>
              </a:rPr>
              <a:t>Pixels</a:t>
            </a:r>
            <a:endParaRPr lang="en-US" sz="2000" dirty="0">
              <a:solidFill>
                <a:schemeClr val="tx1">
                  <a:lumMod val="75000"/>
                </a:schemeClr>
              </a:solidFill>
            </a:endParaRPr>
          </a:p>
        </p:txBody>
      </p:sp>
      <p:sp>
        <p:nvSpPr>
          <p:cNvPr id="90" name="TextBox 89"/>
          <p:cNvSpPr txBox="1"/>
          <p:nvPr/>
        </p:nvSpPr>
        <p:spPr>
          <a:xfrm>
            <a:off x="6978685" y="14151417"/>
            <a:ext cx="760081" cy="707886"/>
          </a:xfrm>
          <a:prstGeom prst="rect">
            <a:avLst/>
          </a:prstGeom>
          <a:noFill/>
        </p:spPr>
        <p:txBody>
          <a:bodyPr wrap="none" rtlCol="0">
            <a:spAutoFit/>
          </a:bodyPr>
          <a:lstStyle/>
          <a:p>
            <a:pPr algn="ctr"/>
            <a:r>
              <a:rPr lang="en-US" sz="2000" dirty="0" smtClean="0">
                <a:solidFill>
                  <a:schemeClr val="tx1">
                    <a:lumMod val="75000"/>
                  </a:schemeClr>
                </a:solidFill>
              </a:rPr>
              <a:t>SPI </a:t>
            </a:r>
          </a:p>
          <a:p>
            <a:pPr algn="ctr"/>
            <a:r>
              <a:rPr lang="en-US" sz="2000" dirty="0" smtClean="0">
                <a:solidFill>
                  <a:schemeClr val="tx1">
                    <a:lumMod val="75000"/>
                  </a:schemeClr>
                </a:solidFill>
              </a:rPr>
              <a:t>Pixels</a:t>
            </a:r>
            <a:endParaRPr lang="en-US" sz="2000" dirty="0">
              <a:solidFill>
                <a:schemeClr val="tx1">
                  <a:lumMod val="75000"/>
                </a:schemeClr>
              </a:solidFill>
            </a:endParaRPr>
          </a:p>
        </p:txBody>
      </p:sp>
      <p:sp>
        <p:nvSpPr>
          <p:cNvPr id="91" name="TextBox 90"/>
          <p:cNvSpPr txBox="1"/>
          <p:nvPr/>
        </p:nvSpPr>
        <p:spPr>
          <a:xfrm>
            <a:off x="5536619" y="12895261"/>
            <a:ext cx="1744388" cy="400110"/>
          </a:xfrm>
          <a:prstGeom prst="rect">
            <a:avLst/>
          </a:prstGeom>
          <a:noFill/>
        </p:spPr>
        <p:txBody>
          <a:bodyPr wrap="none" rtlCol="0">
            <a:spAutoFit/>
          </a:bodyPr>
          <a:lstStyle/>
          <a:p>
            <a:r>
              <a:rPr lang="en-US" sz="2000" b="1" dirty="0" smtClean="0"/>
              <a:t>SPI Algorithm</a:t>
            </a:r>
            <a:endParaRPr lang="en-US" sz="2000" b="1" dirty="0"/>
          </a:p>
        </p:txBody>
      </p:sp>
      <p:cxnSp>
        <p:nvCxnSpPr>
          <p:cNvPr id="18" name="Straight Connector 17"/>
          <p:cNvCxnSpPr/>
          <p:nvPr/>
        </p:nvCxnSpPr>
        <p:spPr>
          <a:xfrm>
            <a:off x="3171120" y="14933796"/>
            <a:ext cx="1043541"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4214661" y="13738238"/>
            <a:ext cx="0" cy="1195558"/>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a:off x="4230703" y="13734514"/>
            <a:ext cx="524626"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a:off x="7956884" y="13734514"/>
            <a:ext cx="967034" cy="341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V="1">
            <a:off x="8923918" y="13734514"/>
            <a:ext cx="0" cy="1199282"/>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923918" y="14933796"/>
            <a:ext cx="1955492"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4" name="Right Brace 123"/>
          <p:cNvSpPr/>
          <p:nvPr/>
        </p:nvSpPr>
        <p:spPr>
          <a:xfrm rot="16200000" flipH="1">
            <a:off x="3067211" y="14506636"/>
            <a:ext cx="207819" cy="506730"/>
          </a:xfrm>
          <a:prstGeom prst="rightBrace">
            <a:avLst/>
          </a:prstGeom>
          <a:ln>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5" name="TextBox 134"/>
          <p:cNvSpPr txBox="1"/>
          <p:nvPr/>
        </p:nvSpPr>
        <p:spPr>
          <a:xfrm>
            <a:off x="13991723" y="13048000"/>
            <a:ext cx="561372" cy="400110"/>
          </a:xfrm>
          <a:prstGeom prst="rect">
            <a:avLst/>
          </a:prstGeom>
          <a:noFill/>
        </p:spPr>
        <p:txBody>
          <a:bodyPr wrap="none" rtlCol="0">
            <a:spAutoFit/>
          </a:bodyPr>
          <a:lstStyle/>
          <a:p>
            <a:r>
              <a:rPr lang="en-US" sz="2000" dirty="0" smtClean="0"/>
              <a:t>-1.7</a:t>
            </a:r>
            <a:endParaRPr lang="en-US" sz="2000" dirty="0"/>
          </a:p>
        </p:txBody>
      </p:sp>
      <p:sp>
        <p:nvSpPr>
          <p:cNvPr id="136" name="TextBox 135"/>
          <p:cNvSpPr txBox="1"/>
          <p:nvPr/>
        </p:nvSpPr>
        <p:spPr>
          <a:xfrm>
            <a:off x="15788210" y="13648327"/>
            <a:ext cx="561372" cy="400110"/>
          </a:xfrm>
          <a:prstGeom prst="rect">
            <a:avLst/>
          </a:prstGeom>
          <a:noFill/>
        </p:spPr>
        <p:txBody>
          <a:bodyPr wrap="none" rtlCol="0">
            <a:spAutoFit/>
          </a:bodyPr>
          <a:lstStyle/>
          <a:p>
            <a:r>
              <a:rPr lang="en-US" sz="2000" dirty="0" smtClean="0"/>
              <a:t>-</a:t>
            </a:r>
            <a:r>
              <a:rPr lang="en-US" sz="2000" dirty="0"/>
              <a:t>1</a:t>
            </a:r>
            <a:r>
              <a:rPr lang="en-US" sz="2000" dirty="0" smtClean="0"/>
              <a:t>.4</a:t>
            </a:r>
            <a:endParaRPr lang="en-US" sz="2000" dirty="0"/>
          </a:p>
        </p:txBody>
      </p:sp>
      <p:sp>
        <p:nvSpPr>
          <p:cNvPr id="137" name="TextBox 136"/>
          <p:cNvSpPr txBox="1"/>
          <p:nvPr/>
        </p:nvSpPr>
        <p:spPr>
          <a:xfrm>
            <a:off x="15221545" y="13113681"/>
            <a:ext cx="561372" cy="400110"/>
          </a:xfrm>
          <a:prstGeom prst="rect">
            <a:avLst/>
          </a:prstGeom>
          <a:noFill/>
        </p:spPr>
        <p:txBody>
          <a:bodyPr wrap="none" rtlCol="0">
            <a:spAutoFit/>
          </a:bodyPr>
          <a:lstStyle/>
          <a:p>
            <a:r>
              <a:rPr lang="en-US" sz="2000" dirty="0" smtClean="0"/>
              <a:t>-1.5</a:t>
            </a:r>
          </a:p>
        </p:txBody>
      </p:sp>
      <p:sp>
        <p:nvSpPr>
          <p:cNvPr id="138" name="TextBox 137"/>
          <p:cNvSpPr txBox="1"/>
          <p:nvPr/>
        </p:nvSpPr>
        <p:spPr>
          <a:xfrm>
            <a:off x="14715549" y="13981346"/>
            <a:ext cx="561372" cy="400110"/>
          </a:xfrm>
          <a:prstGeom prst="rect">
            <a:avLst/>
          </a:prstGeom>
          <a:noFill/>
        </p:spPr>
        <p:txBody>
          <a:bodyPr wrap="none" rtlCol="0">
            <a:spAutoFit/>
          </a:bodyPr>
          <a:lstStyle/>
          <a:p>
            <a:r>
              <a:rPr lang="en-US" sz="2000" dirty="0" smtClean="0"/>
              <a:t>-1.8</a:t>
            </a:r>
          </a:p>
        </p:txBody>
      </p:sp>
      <p:sp>
        <p:nvSpPr>
          <p:cNvPr id="139" name="TextBox 138"/>
          <p:cNvSpPr txBox="1"/>
          <p:nvPr/>
        </p:nvSpPr>
        <p:spPr>
          <a:xfrm>
            <a:off x="14641123" y="13448272"/>
            <a:ext cx="561372" cy="400110"/>
          </a:xfrm>
          <a:prstGeom prst="rect">
            <a:avLst/>
          </a:prstGeom>
          <a:noFill/>
        </p:spPr>
        <p:txBody>
          <a:bodyPr wrap="none" rtlCol="0">
            <a:spAutoFit/>
          </a:bodyPr>
          <a:lstStyle/>
          <a:p>
            <a:r>
              <a:rPr lang="en-US" sz="2000" dirty="0" smtClean="0"/>
              <a:t>-1.2</a:t>
            </a:r>
            <a:endParaRPr lang="en-US" sz="2000" dirty="0"/>
          </a:p>
        </p:txBody>
      </p:sp>
      <p:cxnSp>
        <p:nvCxnSpPr>
          <p:cNvPr id="141" name="Straight Arrow Connector 140"/>
          <p:cNvCxnSpPr/>
          <p:nvPr/>
        </p:nvCxnSpPr>
        <p:spPr>
          <a:xfrm>
            <a:off x="11697819" y="13643236"/>
            <a:ext cx="1617270"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144" name="Right Brace 143"/>
          <p:cNvSpPr/>
          <p:nvPr/>
        </p:nvSpPr>
        <p:spPr>
          <a:xfrm rot="5400000">
            <a:off x="4063977" y="12336485"/>
            <a:ext cx="1098314" cy="6687500"/>
          </a:xfrm>
          <a:prstGeom prst="rightBrace">
            <a:avLst>
              <a:gd name="adj1" fmla="val 8333"/>
              <a:gd name="adj2" fmla="val 6321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5" name="Right Brace 144"/>
          <p:cNvSpPr/>
          <p:nvPr/>
        </p:nvSpPr>
        <p:spPr>
          <a:xfrm rot="5400000">
            <a:off x="14367589" y="13345406"/>
            <a:ext cx="1098314" cy="4669659"/>
          </a:xfrm>
          <a:prstGeom prst="rightBrace">
            <a:avLst>
              <a:gd name="adj1" fmla="val 8333"/>
              <a:gd name="adj2" fmla="val 5676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7" name="TextBox 146"/>
          <p:cNvSpPr txBox="1"/>
          <p:nvPr/>
        </p:nvSpPr>
        <p:spPr>
          <a:xfrm>
            <a:off x="2483512" y="16326787"/>
            <a:ext cx="2871876" cy="461665"/>
          </a:xfrm>
          <a:prstGeom prst="rect">
            <a:avLst/>
          </a:prstGeom>
          <a:noFill/>
        </p:spPr>
        <p:txBody>
          <a:bodyPr wrap="none" rtlCol="0">
            <a:spAutoFit/>
          </a:bodyPr>
          <a:lstStyle/>
          <a:p>
            <a:r>
              <a:rPr lang="en-US" sz="2400" b="1" dirty="0" smtClean="0"/>
              <a:t>Calculate SPI Values</a:t>
            </a:r>
            <a:endParaRPr lang="en-US" sz="2400" b="1" dirty="0"/>
          </a:p>
        </p:txBody>
      </p:sp>
      <p:pic>
        <p:nvPicPr>
          <p:cNvPr id="151" name="Picture 15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325219" y="16938165"/>
            <a:ext cx="4534162" cy="2743200"/>
          </a:xfrm>
          <a:prstGeom prst="rect">
            <a:avLst/>
          </a:prstGeom>
          <a:ln>
            <a:solidFill>
              <a:schemeClr val="tx1"/>
            </a:solidFill>
          </a:ln>
        </p:spPr>
      </p:pic>
      <p:pic>
        <p:nvPicPr>
          <p:cNvPr id="153" name="Picture 15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9118" y="16938165"/>
            <a:ext cx="4534163" cy="2743200"/>
          </a:xfrm>
          <a:prstGeom prst="rect">
            <a:avLst/>
          </a:prstGeom>
          <a:ln>
            <a:solidFill>
              <a:schemeClr val="tx1"/>
            </a:solidFill>
          </a:ln>
        </p:spPr>
      </p:pic>
      <p:sp>
        <p:nvSpPr>
          <p:cNvPr id="154" name="Right Brace 153"/>
          <p:cNvSpPr/>
          <p:nvPr/>
        </p:nvSpPr>
        <p:spPr>
          <a:xfrm rot="5400000">
            <a:off x="9720243" y="13367721"/>
            <a:ext cx="1098314" cy="4625031"/>
          </a:xfrm>
          <a:prstGeom prst="rightBrace">
            <a:avLst>
              <a:gd name="adj1" fmla="val 8333"/>
              <a:gd name="adj2" fmla="val 71855"/>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5" name="TextBox 154"/>
          <p:cNvSpPr txBox="1"/>
          <p:nvPr/>
        </p:nvSpPr>
        <p:spPr>
          <a:xfrm>
            <a:off x="7447074" y="16326787"/>
            <a:ext cx="3649461" cy="461665"/>
          </a:xfrm>
          <a:prstGeom prst="rect">
            <a:avLst/>
          </a:prstGeom>
          <a:noFill/>
        </p:spPr>
        <p:txBody>
          <a:bodyPr wrap="none" rtlCol="0">
            <a:spAutoFit/>
          </a:bodyPr>
          <a:lstStyle/>
          <a:p>
            <a:r>
              <a:rPr lang="en-US" sz="2400" b="1" dirty="0" smtClean="0"/>
              <a:t>Visualize Drought Severity</a:t>
            </a:r>
            <a:endParaRPr lang="en-US" sz="2400" b="1" dirty="0"/>
          </a:p>
        </p:txBody>
      </p:sp>
      <p:sp>
        <p:nvSpPr>
          <p:cNvPr id="156" name="TextBox 155"/>
          <p:cNvSpPr txBox="1"/>
          <p:nvPr/>
        </p:nvSpPr>
        <p:spPr>
          <a:xfrm>
            <a:off x="12621071" y="16326787"/>
            <a:ext cx="3980705" cy="461665"/>
          </a:xfrm>
          <a:prstGeom prst="rect">
            <a:avLst/>
          </a:prstGeom>
          <a:noFill/>
        </p:spPr>
        <p:txBody>
          <a:bodyPr wrap="none" rtlCol="0">
            <a:spAutoFit/>
          </a:bodyPr>
          <a:lstStyle/>
          <a:p>
            <a:r>
              <a:rPr lang="en-US" sz="2400" b="1" dirty="0" smtClean="0"/>
              <a:t>Calculate Summary Statistics</a:t>
            </a:r>
            <a:endParaRPr lang="en-US" sz="2400" b="1" dirty="0"/>
          </a:p>
        </p:txBody>
      </p:sp>
      <p:sp>
        <p:nvSpPr>
          <p:cNvPr id="167" name="TextBox 166"/>
          <p:cNvSpPr txBox="1"/>
          <p:nvPr/>
        </p:nvSpPr>
        <p:spPr>
          <a:xfrm>
            <a:off x="1580279" y="19815020"/>
            <a:ext cx="4573002" cy="1015663"/>
          </a:xfrm>
          <a:prstGeom prst="rect">
            <a:avLst/>
          </a:prstGeom>
          <a:noFill/>
        </p:spPr>
        <p:txBody>
          <a:bodyPr wrap="square" rtlCol="0">
            <a:spAutoFit/>
          </a:bodyPr>
          <a:lstStyle/>
          <a:p>
            <a:pPr algn="ctr"/>
            <a:r>
              <a:rPr lang="en-US" sz="2000" dirty="0" smtClean="0">
                <a:solidFill>
                  <a:schemeClr val="tx1">
                    <a:lumMod val="75000"/>
                  </a:schemeClr>
                </a:solidFill>
              </a:rPr>
              <a:t>Creates 6-, 12-, 18-, and 24- month SPI Rasters from a database of historical precipitation raster data. </a:t>
            </a:r>
            <a:endParaRPr lang="en-US" sz="2000" dirty="0">
              <a:solidFill>
                <a:schemeClr val="tx1">
                  <a:lumMod val="75000"/>
                </a:schemeClr>
              </a:solidFill>
            </a:endParaRPr>
          </a:p>
        </p:txBody>
      </p:sp>
      <p:sp>
        <p:nvSpPr>
          <p:cNvPr id="169" name="TextBox 168"/>
          <p:cNvSpPr txBox="1"/>
          <p:nvPr/>
        </p:nvSpPr>
        <p:spPr>
          <a:xfrm>
            <a:off x="6957022" y="19860565"/>
            <a:ext cx="4573002" cy="707886"/>
          </a:xfrm>
          <a:prstGeom prst="rect">
            <a:avLst/>
          </a:prstGeom>
          <a:noFill/>
        </p:spPr>
        <p:txBody>
          <a:bodyPr wrap="square" rtlCol="0">
            <a:spAutoFit/>
          </a:bodyPr>
          <a:lstStyle/>
          <a:p>
            <a:pPr algn="ctr"/>
            <a:r>
              <a:rPr lang="en-US" sz="2000" dirty="0" smtClean="0">
                <a:solidFill>
                  <a:schemeClr val="tx1">
                    <a:lumMod val="75000"/>
                  </a:schemeClr>
                </a:solidFill>
              </a:rPr>
              <a:t>Allows users to view SPI rasters though time. </a:t>
            </a:r>
            <a:endParaRPr lang="en-US" sz="2000" dirty="0">
              <a:solidFill>
                <a:schemeClr val="tx1">
                  <a:lumMod val="75000"/>
                </a:schemeClr>
              </a:solidFill>
            </a:endParaRPr>
          </a:p>
        </p:txBody>
      </p:sp>
      <p:sp>
        <p:nvSpPr>
          <p:cNvPr id="170" name="TextBox 169"/>
          <p:cNvSpPr txBox="1"/>
          <p:nvPr/>
        </p:nvSpPr>
        <p:spPr>
          <a:xfrm>
            <a:off x="12286378" y="19936500"/>
            <a:ext cx="4721461" cy="1323439"/>
          </a:xfrm>
          <a:prstGeom prst="rect">
            <a:avLst/>
          </a:prstGeom>
          <a:noFill/>
        </p:spPr>
        <p:txBody>
          <a:bodyPr wrap="square" rtlCol="0">
            <a:spAutoFit/>
          </a:bodyPr>
          <a:lstStyle/>
          <a:p>
            <a:pPr algn="ctr"/>
            <a:r>
              <a:rPr lang="en-US" sz="2000" dirty="0" smtClean="0">
                <a:solidFill>
                  <a:schemeClr val="tx1">
                    <a:lumMod val="75000"/>
                  </a:schemeClr>
                </a:solidFill>
              </a:rPr>
              <a:t>Calculates basic SPI statistics based on user entered boundaries, as well as what percentage of a boundary is experiencing specific drought severity. </a:t>
            </a:r>
            <a:endParaRPr lang="en-US" sz="2000" dirty="0">
              <a:solidFill>
                <a:schemeClr val="tx1">
                  <a:lumMod val="75000"/>
                </a:schemeClr>
              </a:solidFill>
            </a:endParaRPr>
          </a:p>
        </p:txBody>
      </p:sp>
      <p:pic>
        <p:nvPicPr>
          <p:cNvPr id="185" name="Picture 18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995860" y="16946005"/>
            <a:ext cx="4515205" cy="2743200"/>
          </a:xfrm>
          <a:prstGeom prst="rect">
            <a:avLst/>
          </a:prstGeom>
          <a:ln>
            <a:solidFill>
              <a:schemeClr val="tx1"/>
            </a:solidFill>
          </a:ln>
        </p:spPr>
      </p:pic>
      <p:grpSp>
        <p:nvGrpSpPr>
          <p:cNvPr id="13" name="Group 12"/>
          <p:cNvGrpSpPr/>
          <p:nvPr/>
        </p:nvGrpSpPr>
        <p:grpSpPr>
          <a:xfrm>
            <a:off x="833186" y="23108404"/>
            <a:ext cx="4746323" cy="4358761"/>
            <a:chOff x="833186" y="23276845"/>
            <a:chExt cx="4746323" cy="4358761"/>
          </a:xfrm>
        </p:grpSpPr>
        <p:pic>
          <p:nvPicPr>
            <p:cNvPr id="175" name="Picture 17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5609" y="23276845"/>
              <a:ext cx="4533900" cy="3933825"/>
            </a:xfrm>
            <a:prstGeom prst="rect">
              <a:avLst/>
            </a:prstGeom>
          </p:spPr>
        </p:pic>
        <p:sp>
          <p:nvSpPr>
            <p:cNvPr id="187" name="TextBox 186"/>
            <p:cNvSpPr txBox="1"/>
            <p:nvPr/>
          </p:nvSpPr>
          <p:spPr>
            <a:xfrm>
              <a:off x="833186" y="27235496"/>
              <a:ext cx="4573002" cy="400110"/>
            </a:xfrm>
            <a:prstGeom prst="rect">
              <a:avLst/>
            </a:prstGeom>
            <a:noFill/>
          </p:spPr>
          <p:txBody>
            <a:bodyPr wrap="square" rtlCol="0">
              <a:spAutoFit/>
            </a:bodyPr>
            <a:lstStyle/>
            <a:p>
              <a:pPr algn="ctr"/>
              <a:r>
                <a:rPr lang="en-US" sz="2000" dirty="0" smtClean="0">
                  <a:solidFill>
                    <a:schemeClr val="tx1">
                      <a:lumMod val="75000"/>
                    </a:schemeClr>
                  </a:solidFill>
                </a:rPr>
                <a:t>Drought Severity – July 2014</a:t>
              </a:r>
              <a:endParaRPr lang="en-US" sz="2000" dirty="0">
                <a:solidFill>
                  <a:schemeClr val="tx1">
                    <a:lumMod val="75000"/>
                  </a:schemeClr>
                </a:solidFill>
              </a:endParaRPr>
            </a:p>
          </p:txBody>
        </p:sp>
      </p:grpSp>
      <p:grpSp>
        <p:nvGrpSpPr>
          <p:cNvPr id="9" name="Group 8"/>
          <p:cNvGrpSpPr/>
          <p:nvPr/>
        </p:nvGrpSpPr>
        <p:grpSpPr>
          <a:xfrm>
            <a:off x="5363644" y="23928945"/>
            <a:ext cx="4573002" cy="3387001"/>
            <a:chOff x="5390940" y="24097386"/>
            <a:chExt cx="4573002" cy="3387001"/>
          </a:xfrm>
        </p:grpSpPr>
        <p:pic>
          <p:nvPicPr>
            <p:cNvPr id="176" name="Picture 1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79914" y="24097386"/>
              <a:ext cx="3419475" cy="2676525"/>
            </a:xfrm>
            <a:prstGeom prst="rect">
              <a:avLst/>
            </a:prstGeom>
          </p:spPr>
        </p:pic>
        <p:sp>
          <p:nvSpPr>
            <p:cNvPr id="188" name="TextBox 187"/>
            <p:cNvSpPr txBox="1"/>
            <p:nvPr/>
          </p:nvSpPr>
          <p:spPr>
            <a:xfrm>
              <a:off x="5390940" y="26776501"/>
              <a:ext cx="4573002" cy="707886"/>
            </a:xfrm>
            <a:prstGeom prst="rect">
              <a:avLst/>
            </a:prstGeom>
            <a:noFill/>
          </p:spPr>
          <p:txBody>
            <a:bodyPr wrap="square" rtlCol="0">
              <a:spAutoFit/>
            </a:bodyPr>
            <a:lstStyle/>
            <a:p>
              <a:pPr algn="ctr"/>
              <a:r>
                <a:rPr lang="en-US" sz="2000" dirty="0" smtClean="0">
                  <a:solidFill>
                    <a:schemeClr val="tx1">
                      <a:lumMod val="75000"/>
                    </a:schemeClr>
                  </a:solidFill>
                </a:rPr>
                <a:t>Average Agency Drought Severity</a:t>
              </a:r>
            </a:p>
            <a:p>
              <a:pPr algn="ctr"/>
              <a:r>
                <a:rPr lang="en-US" sz="2000" dirty="0" smtClean="0">
                  <a:solidFill>
                    <a:schemeClr val="tx1">
                      <a:lumMod val="75000"/>
                    </a:schemeClr>
                  </a:solidFill>
                </a:rPr>
                <a:t>July 2014</a:t>
              </a:r>
              <a:endParaRPr lang="en-US" sz="2000" dirty="0">
                <a:solidFill>
                  <a:schemeClr val="tx1">
                    <a:lumMod val="75000"/>
                  </a:schemeClr>
                </a:solidFill>
              </a:endParaRPr>
            </a:p>
          </p:txBody>
        </p:sp>
      </p:grpSp>
      <p:grpSp>
        <p:nvGrpSpPr>
          <p:cNvPr id="17" name="Group 16"/>
          <p:cNvGrpSpPr/>
          <p:nvPr/>
        </p:nvGrpSpPr>
        <p:grpSpPr>
          <a:xfrm>
            <a:off x="9338207" y="23932692"/>
            <a:ext cx="4573002" cy="3373136"/>
            <a:chOff x="9420095" y="24101133"/>
            <a:chExt cx="4573002" cy="3373136"/>
          </a:xfrm>
        </p:grpSpPr>
        <p:pic>
          <p:nvPicPr>
            <p:cNvPr id="177" name="Picture 1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5836" y="24101133"/>
              <a:ext cx="3448826" cy="2678928"/>
            </a:xfrm>
            <a:prstGeom prst="rect">
              <a:avLst/>
            </a:prstGeom>
          </p:spPr>
        </p:pic>
        <p:sp>
          <p:nvSpPr>
            <p:cNvPr id="189" name="TextBox 188"/>
            <p:cNvSpPr txBox="1"/>
            <p:nvPr/>
          </p:nvSpPr>
          <p:spPr>
            <a:xfrm>
              <a:off x="9420095" y="26766383"/>
              <a:ext cx="4573002" cy="707886"/>
            </a:xfrm>
            <a:prstGeom prst="rect">
              <a:avLst/>
            </a:prstGeom>
            <a:noFill/>
          </p:spPr>
          <p:txBody>
            <a:bodyPr wrap="square" rtlCol="0">
              <a:spAutoFit/>
            </a:bodyPr>
            <a:lstStyle/>
            <a:p>
              <a:pPr algn="ctr"/>
              <a:r>
                <a:rPr lang="en-US" sz="2000" dirty="0" smtClean="0">
                  <a:solidFill>
                    <a:schemeClr val="tx1">
                      <a:lumMod val="75000"/>
                    </a:schemeClr>
                  </a:solidFill>
                </a:rPr>
                <a:t>Average Chapter Drought Severity</a:t>
              </a:r>
            </a:p>
            <a:p>
              <a:pPr algn="ctr"/>
              <a:r>
                <a:rPr lang="en-US" sz="2000" dirty="0" smtClean="0">
                  <a:solidFill>
                    <a:schemeClr val="tx1">
                      <a:lumMod val="75000"/>
                    </a:schemeClr>
                  </a:solidFill>
                </a:rPr>
                <a:t>July 2014</a:t>
              </a:r>
              <a:endParaRPr lang="en-US" sz="2000" dirty="0">
                <a:solidFill>
                  <a:schemeClr val="tx1">
                    <a:lumMod val="75000"/>
                  </a:schemeClr>
                </a:solidFill>
              </a:endParaRPr>
            </a:p>
          </p:txBody>
        </p:sp>
      </p:grpSp>
      <p:grpSp>
        <p:nvGrpSpPr>
          <p:cNvPr id="201" name="Group 200"/>
          <p:cNvGrpSpPr/>
          <p:nvPr/>
        </p:nvGrpSpPr>
        <p:grpSpPr>
          <a:xfrm>
            <a:off x="19076468" y="23153915"/>
            <a:ext cx="5838359" cy="3865517"/>
            <a:chOff x="19076468" y="23081726"/>
            <a:chExt cx="5838359" cy="3865517"/>
          </a:xfrm>
        </p:grpSpPr>
        <p:pic>
          <p:nvPicPr>
            <p:cNvPr id="178" name="Picture 177"/>
            <p:cNvPicPr>
              <a:picLocks noChangeAspect="1"/>
            </p:cNvPicPr>
            <p:nvPr/>
          </p:nvPicPr>
          <p:blipFill rotWithShape="1">
            <a:blip r:embed="rId11">
              <a:extLst>
                <a:ext uri="{28A0092B-C50C-407E-A947-70E740481C1C}">
                  <a14:useLocalDpi xmlns:a14="http://schemas.microsoft.com/office/drawing/2010/main" val="0"/>
                </a:ext>
              </a:extLst>
            </a:blip>
            <a:srcRect r="71405"/>
            <a:stretch/>
          </p:blipFill>
          <p:spPr>
            <a:xfrm>
              <a:off x="19076468" y="23548365"/>
              <a:ext cx="967503" cy="3398878"/>
            </a:xfrm>
            <a:prstGeom prst="rect">
              <a:avLst/>
            </a:prstGeom>
          </p:spPr>
        </p:pic>
        <p:sp>
          <p:nvSpPr>
            <p:cNvPr id="191" name="TextBox 190"/>
            <p:cNvSpPr txBox="1"/>
            <p:nvPr/>
          </p:nvSpPr>
          <p:spPr>
            <a:xfrm>
              <a:off x="20144132" y="23621372"/>
              <a:ext cx="3385992" cy="430887"/>
            </a:xfrm>
            <a:prstGeom prst="rect">
              <a:avLst/>
            </a:prstGeom>
            <a:noFill/>
          </p:spPr>
          <p:txBody>
            <a:bodyPr wrap="none" rtlCol="0">
              <a:spAutoFit/>
            </a:bodyPr>
            <a:lstStyle/>
            <a:p>
              <a:r>
                <a:rPr lang="en-US" sz="2200" dirty="0" smtClean="0"/>
                <a:t>Extremely Dry (SPI: ≤ -2.00)</a:t>
              </a:r>
            </a:p>
          </p:txBody>
        </p:sp>
        <p:sp>
          <p:nvSpPr>
            <p:cNvPr id="192" name="TextBox 191"/>
            <p:cNvSpPr txBox="1"/>
            <p:nvPr/>
          </p:nvSpPr>
          <p:spPr>
            <a:xfrm>
              <a:off x="20144131" y="24096448"/>
              <a:ext cx="3808607" cy="430887"/>
            </a:xfrm>
            <a:prstGeom prst="rect">
              <a:avLst/>
            </a:prstGeom>
            <a:noFill/>
          </p:spPr>
          <p:txBody>
            <a:bodyPr wrap="none" rtlCol="0">
              <a:spAutoFit/>
            </a:bodyPr>
            <a:lstStyle/>
            <a:p>
              <a:r>
                <a:rPr lang="en-US" sz="2200" dirty="0" smtClean="0"/>
                <a:t>Severely Dry (SPI: -1.99 to -1.50)</a:t>
              </a:r>
            </a:p>
          </p:txBody>
        </p:sp>
        <p:sp>
          <p:nvSpPr>
            <p:cNvPr id="193" name="TextBox 192"/>
            <p:cNvSpPr txBox="1"/>
            <p:nvPr/>
          </p:nvSpPr>
          <p:spPr>
            <a:xfrm>
              <a:off x="20144131" y="24567973"/>
              <a:ext cx="4147417" cy="430887"/>
            </a:xfrm>
            <a:prstGeom prst="rect">
              <a:avLst/>
            </a:prstGeom>
            <a:noFill/>
          </p:spPr>
          <p:txBody>
            <a:bodyPr wrap="none" rtlCol="0">
              <a:spAutoFit/>
            </a:bodyPr>
            <a:lstStyle/>
            <a:p>
              <a:r>
                <a:rPr lang="en-US" sz="2200" dirty="0" smtClean="0"/>
                <a:t>Moderately Dry (SPI: -1.49 to -1.00)</a:t>
              </a:r>
            </a:p>
          </p:txBody>
        </p:sp>
        <p:sp>
          <p:nvSpPr>
            <p:cNvPr id="194" name="TextBox 193"/>
            <p:cNvSpPr txBox="1"/>
            <p:nvPr/>
          </p:nvSpPr>
          <p:spPr>
            <a:xfrm>
              <a:off x="20144131" y="25049079"/>
              <a:ext cx="3803477" cy="430887"/>
            </a:xfrm>
            <a:prstGeom prst="rect">
              <a:avLst/>
            </a:prstGeom>
            <a:noFill/>
          </p:spPr>
          <p:txBody>
            <a:bodyPr wrap="none" rtlCol="0">
              <a:spAutoFit/>
            </a:bodyPr>
            <a:lstStyle/>
            <a:p>
              <a:r>
                <a:rPr lang="en-US" sz="2200" dirty="0" smtClean="0"/>
                <a:t>Near Normal (SPI: -0.99 to 0.99)</a:t>
              </a:r>
            </a:p>
          </p:txBody>
        </p:sp>
        <p:sp>
          <p:nvSpPr>
            <p:cNvPr id="195" name="TextBox 194"/>
            <p:cNvSpPr txBox="1"/>
            <p:nvPr/>
          </p:nvSpPr>
          <p:spPr>
            <a:xfrm>
              <a:off x="20144130" y="25530185"/>
              <a:ext cx="3959033" cy="430887"/>
            </a:xfrm>
            <a:prstGeom prst="rect">
              <a:avLst/>
            </a:prstGeom>
            <a:noFill/>
          </p:spPr>
          <p:txBody>
            <a:bodyPr wrap="none" rtlCol="0">
              <a:spAutoFit/>
            </a:bodyPr>
            <a:lstStyle/>
            <a:p>
              <a:r>
                <a:rPr lang="en-US" sz="2200" dirty="0" smtClean="0"/>
                <a:t>Moderately Wet (SPI: 1.00 to 1.49)</a:t>
              </a:r>
            </a:p>
          </p:txBody>
        </p:sp>
        <p:sp>
          <p:nvSpPr>
            <p:cNvPr id="196" name="TextBox 195"/>
            <p:cNvSpPr txBox="1"/>
            <p:nvPr/>
          </p:nvSpPr>
          <p:spPr>
            <a:xfrm>
              <a:off x="20144130" y="25996623"/>
              <a:ext cx="3549690" cy="430887"/>
            </a:xfrm>
            <a:prstGeom prst="rect">
              <a:avLst/>
            </a:prstGeom>
            <a:noFill/>
          </p:spPr>
          <p:txBody>
            <a:bodyPr wrap="none" rtlCol="0">
              <a:spAutoFit/>
            </a:bodyPr>
            <a:lstStyle/>
            <a:p>
              <a:r>
                <a:rPr lang="en-US" sz="2200" dirty="0" smtClean="0"/>
                <a:t>Severely Wet(SPI: 1.50 to 1.99)</a:t>
              </a:r>
            </a:p>
          </p:txBody>
        </p:sp>
        <p:sp>
          <p:nvSpPr>
            <p:cNvPr id="197" name="TextBox 196"/>
            <p:cNvSpPr txBox="1"/>
            <p:nvPr/>
          </p:nvSpPr>
          <p:spPr>
            <a:xfrm>
              <a:off x="20144130" y="26461044"/>
              <a:ext cx="3285771" cy="430887"/>
            </a:xfrm>
            <a:prstGeom prst="rect">
              <a:avLst/>
            </a:prstGeom>
            <a:noFill/>
          </p:spPr>
          <p:txBody>
            <a:bodyPr wrap="none" rtlCol="0">
              <a:spAutoFit/>
            </a:bodyPr>
            <a:lstStyle/>
            <a:p>
              <a:r>
                <a:rPr lang="en-US" sz="2200" dirty="0" smtClean="0"/>
                <a:t>Extremely Wet (SPI: ≥ 2.00)</a:t>
              </a:r>
            </a:p>
          </p:txBody>
        </p:sp>
        <p:sp>
          <p:nvSpPr>
            <p:cNvPr id="200" name="TextBox 199"/>
            <p:cNvSpPr txBox="1"/>
            <p:nvPr/>
          </p:nvSpPr>
          <p:spPr>
            <a:xfrm>
              <a:off x="19176910" y="23081726"/>
              <a:ext cx="5737917" cy="461665"/>
            </a:xfrm>
            <a:prstGeom prst="rect">
              <a:avLst/>
            </a:prstGeom>
            <a:noFill/>
          </p:spPr>
          <p:txBody>
            <a:bodyPr wrap="none" rtlCol="0">
              <a:spAutoFit/>
            </a:bodyPr>
            <a:lstStyle/>
            <a:p>
              <a:r>
                <a:rPr lang="en-US" sz="2400" u="sng" dirty="0" smtClean="0"/>
                <a:t>Drought Severity / Corresponding SPI Values</a:t>
              </a:r>
              <a:endParaRPr lang="en-US" sz="2400" u="sng" dirty="0"/>
            </a:p>
          </p:txBody>
        </p:sp>
      </p:grpSp>
      <p:grpSp>
        <p:nvGrpSpPr>
          <p:cNvPr id="20" name="Group 19"/>
          <p:cNvGrpSpPr/>
          <p:nvPr/>
        </p:nvGrpSpPr>
        <p:grpSpPr>
          <a:xfrm>
            <a:off x="13449250" y="23073696"/>
            <a:ext cx="4647682" cy="4655642"/>
            <a:chOff x="13449250" y="23242137"/>
            <a:chExt cx="4647682" cy="4655642"/>
          </a:xfrm>
        </p:grpSpPr>
        <p:sp>
          <p:nvSpPr>
            <p:cNvPr id="190" name="TextBox 189"/>
            <p:cNvSpPr txBox="1"/>
            <p:nvPr/>
          </p:nvSpPr>
          <p:spPr>
            <a:xfrm>
              <a:off x="13449250" y="27189893"/>
              <a:ext cx="4573002" cy="707886"/>
            </a:xfrm>
            <a:prstGeom prst="rect">
              <a:avLst/>
            </a:prstGeom>
            <a:noFill/>
          </p:spPr>
          <p:txBody>
            <a:bodyPr wrap="square" rtlCol="0">
              <a:spAutoFit/>
            </a:bodyPr>
            <a:lstStyle/>
            <a:p>
              <a:pPr algn="ctr"/>
              <a:r>
                <a:rPr lang="en-US" sz="2000" dirty="0" smtClean="0">
                  <a:solidFill>
                    <a:schemeClr val="tx1">
                      <a:lumMod val="75000"/>
                    </a:schemeClr>
                  </a:solidFill>
                </a:rPr>
                <a:t>Average EPA Ecoregion 4 </a:t>
              </a:r>
            </a:p>
            <a:p>
              <a:pPr algn="ctr"/>
              <a:r>
                <a:rPr lang="en-US" sz="2000" dirty="0" smtClean="0">
                  <a:solidFill>
                    <a:schemeClr val="tx1">
                      <a:lumMod val="75000"/>
                    </a:schemeClr>
                  </a:solidFill>
                </a:rPr>
                <a:t>Drought Severity July 2014</a:t>
              </a:r>
              <a:endParaRPr lang="en-US" sz="2000" dirty="0">
                <a:solidFill>
                  <a:schemeClr val="tx1">
                    <a:lumMod val="75000"/>
                  </a:schemeClr>
                </a:solidFill>
              </a:endParaRPr>
            </a:p>
          </p:txBody>
        </p:sp>
        <p:pic>
          <p:nvPicPr>
            <p:cNvPr id="7" name="Picture 6"/>
            <p:cNvPicPr>
              <a:picLocks noChangeAspect="1"/>
            </p:cNvPicPr>
            <p:nvPr/>
          </p:nvPicPr>
          <p:blipFill rotWithShape="1">
            <a:blip r:embed="rId12">
              <a:extLst>
                <a:ext uri="{28A0092B-C50C-407E-A947-70E740481C1C}">
                  <a14:useLocalDpi xmlns:a14="http://schemas.microsoft.com/office/drawing/2010/main" val="0"/>
                </a:ext>
              </a:extLst>
            </a:blip>
            <a:srcRect l="10459" t="2808" r="20400"/>
            <a:stretch/>
          </p:blipFill>
          <p:spPr>
            <a:xfrm>
              <a:off x="13579522" y="23242137"/>
              <a:ext cx="4517410" cy="3934856"/>
            </a:xfrm>
            <a:prstGeom prst="rect">
              <a:avLst/>
            </a:prstGeom>
          </p:spPr>
        </p:pic>
      </p:grpSp>
      <p:pic>
        <p:nvPicPr>
          <p:cNvPr id="34" name="Picture 33"/>
          <p:cNvPicPr>
            <a:picLocks noChangeAspect="1"/>
          </p:cNvPicPr>
          <p:nvPr/>
        </p:nvPicPr>
        <p:blipFill rotWithShape="1">
          <a:blip r:embed="rId13">
            <a:extLst>
              <a:ext uri="{28A0092B-C50C-407E-A947-70E740481C1C}">
                <a14:useLocalDpi xmlns:a14="http://schemas.microsoft.com/office/drawing/2010/main" val="0"/>
              </a:ext>
            </a:extLst>
          </a:blip>
          <a:srcRect b="1000"/>
          <a:stretch/>
        </p:blipFill>
        <p:spPr>
          <a:xfrm>
            <a:off x="18424092" y="8098680"/>
            <a:ext cx="5022248" cy="5256373"/>
          </a:xfrm>
          <a:prstGeom prst="rect">
            <a:avLst/>
          </a:prstGeom>
        </p:spPr>
      </p:pic>
      <p:pic>
        <p:nvPicPr>
          <p:cNvPr id="1026" name="Picture 2" descr="http://www.worldatlas.com/webimage/countrys/namerica/usstates/usa48out.gi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3286071" y="11114056"/>
            <a:ext cx="3328903" cy="2149371"/>
          </a:xfrm>
          <a:prstGeom prst="rect">
            <a:avLst/>
          </a:prstGeom>
          <a:noFill/>
          <a:extLst>
            <a:ext uri="{909E8E84-426E-40DD-AFC4-6F175D3DCCD1}">
              <a14:hiddenFill xmlns:a14="http://schemas.microsoft.com/office/drawing/2010/main">
                <a:solidFill>
                  <a:srgbClr val="FFFFFF"/>
                </a:solidFill>
              </a14:hiddenFill>
            </a:ext>
          </a:extLst>
        </p:spPr>
      </p:pic>
      <p:sp>
        <p:nvSpPr>
          <p:cNvPr id="37" name="Rectangle 36"/>
          <p:cNvSpPr/>
          <p:nvPr/>
        </p:nvSpPr>
        <p:spPr>
          <a:xfrm rot="244386">
            <a:off x="23976438" y="12149717"/>
            <a:ext cx="423715" cy="349067"/>
          </a:xfrm>
          <a:prstGeom prst="rect">
            <a:avLst/>
          </a:prstGeom>
          <a:solidFill>
            <a:srgbClr val="E9A149">
              <a:alpha val="41961"/>
            </a:srgb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p:cNvCxnSpPr/>
          <p:nvPr/>
        </p:nvCxnSpPr>
        <p:spPr>
          <a:xfrm flipH="1" flipV="1">
            <a:off x="21904658" y="9949219"/>
            <a:ext cx="2507357" cy="2206362"/>
          </a:xfrm>
          <a:prstGeom prst="line">
            <a:avLst/>
          </a:prstGeom>
          <a:ln w="19050"/>
        </p:spPr>
        <p:style>
          <a:lnRef idx="1">
            <a:schemeClr val="dk1"/>
          </a:lnRef>
          <a:fillRef idx="0">
            <a:schemeClr val="dk1"/>
          </a:fillRef>
          <a:effectRef idx="0">
            <a:schemeClr val="dk1"/>
          </a:effectRef>
          <a:fontRef idx="minor">
            <a:schemeClr val="tx1"/>
          </a:fontRef>
        </p:style>
      </p:cxnSp>
      <p:cxnSp>
        <p:nvCxnSpPr>
          <p:cNvPr id="128" name="Straight Connector 127"/>
          <p:cNvCxnSpPr/>
          <p:nvPr/>
        </p:nvCxnSpPr>
        <p:spPr>
          <a:xfrm flipH="1" flipV="1">
            <a:off x="19225100" y="12338147"/>
            <a:ext cx="4739476" cy="140184"/>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40025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limate 15">
      <a:dk1>
        <a:srgbClr val="767171"/>
      </a:dk1>
      <a:lt1>
        <a:srgbClr val="FFFFFF"/>
      </a:lt1>
      <a:dk2>
        <a:srgbClr val="767171"/>
      </a:dk2>
      <a:lt2>
        <a:srgbClr val="FFFFFF"/>
      </a:lt2>
      <a:accent1>
        <a:srgbClr val="E9A149"/>
      </a:accent1>
      <a:accent2>
        <a:srgbClr val="DF7934"/>
      </a:accent2>
      <a:accent3>
        <a:srgbClr val="D64D27"/>
      </a:accent3>
      <a:accent4>
        <a:srgbClr val="8D91C7"/>
      </a:accent4>
      <a:accent5>
        <a:srgbClr val="667FAA"/>
      </a:accent5>
      <a:accent6>
        <a:srgbClr val="347194"/>
      </a:accent6>
      <a:hlink>
        <a:srgbClr val="E9A149"/>
      </a:hlink>
      <a:folHlink>
        <a:srgbClr val="E9A149"/>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1693</TotalTime>
  <Words>777</Words>
  <Application>Microsoft Office PowerPoint</Application>
  <PresentationFormat>Custom</PresentationFormat>
  <Paragraphs>73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HPES ACES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anguyen7</cp:lastModifiedBy>
  <cp:revision>102</cp:revision>
  <dcterms:created xsi:type="dcterms:W3CDTF">2015-06-02T14:58:58Z</dcterms:created>
  <dcterms:modified xsi:type="dcterms:W3CDTF">2015-07-23T19:24:55Z</dcterms:modified>
</cp:coreProperties>
</file>