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Garamond" panose="02020404030301010803" pitchFamily="18" charset="0"/>
      <p:regular r:id="rId8"/>
      <p:bold r:id="rId9"/>
      <p:italic r:id="rId10"/>
    </p:embeddedFont>
    <p:embeddedFont>
      <p:font typeface="Webdings" pitchFamily="2" charset="2"/>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 id="1" name="Acdan, Juanito J. (ARC-SGE)[SSAI DEVELOP]" initials="AJJ(D" lastIdx="15" clrIdx="1">
    <p:extLst/>
  </p:cmAuthor>
  <p:cmAuthor id="2" name="Shelby I" initials="SI"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35" autoAdjust="0"/>
    <p:restoredTop sz="94595"/>
  </p:normalViewPr>
  <p:slideViewPr>
    <p:cSldViewPr snapToGrid="0">
      <p:cViewPr>
        <p:scale>
          <a:sx n="45" d="100"/>
          <a:sy n="45" d="100"/>
        </p:scale>
        <p:origin x="560" y="-272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solidFill>
                  <a:schemeClr val="tx1">
                    <a:lumMod val="75000"/>
                    <a:lumOff val="25000"/>
                  </a:schemeClr>
                </a:solidFill>
                <a:latin typeface="Century Gothic" panose="020B0502020202020204" pitchFamily="34" charset="0"/>
              </a:rPr>
              <a:t>Misclassified Vegetation</a:t>
            </a:r>
            <a:r>
              <a:rPr lang="en-US" sz="1600" b="1" baseline="0" dirty="0">
                <a:solidFill>
                  <a:schemeClr val="tx1">
                    <a:lumMod val="75000"/>
                    <a:lumOff val="25000"/>
                  </a:schemeClr>
                </a:solidFill>
                <a:latin typeface="Century Gothic" panose="020B0502020202020204" pitchFamily="34" charset="0"/>
              </a:rPr>
              <a:t> by Type</a:t>
            </a:r>
            <a:endParaRPr lang="en-US" sz="1600" b="1" dirty="0">
              <a:solidFill>
                <a:schemeClr val="tx1">
                  <a:lumMod val="75000"/>
                  <a:lumOff val="25000"/>
                </a:schemeClr>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pieChart>
        <c:varyColors val="1"/>
        <c:ser>
          <c:idx val="0"/>
          <c:order val="0"/>
          <c:tx>
            <c:strRef>
              <c:f>[Mod1_Val_Final.xlsx]Misclass_OV!$N$1</c:f>
              <c:strCache>
                <c:ptCount val="1"/>
                <c:pt idx="0">
                  <c:v>Proportion of Sample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F8-4A85-B559-12F7B8DEC3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F8-4A85-B559-12F7B8DEC3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F8-4A85-B559-12F7B8DEC3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F8-4A85-B559-12F7B8DEC3CF}"/>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88F8-4A85-B559-12F7B8DEC3CF}"/>
              </c:ext>
            </c:extLst>
          </c:dPt>
          <c:dLbls>
            <c:dLbl>
              <c:idx val="0"/>
              <c:layout>
                <c:manualLayout>
                  <c:x val="-0.20761551994347596"/>
                  <c:y val="-0.17573876456232446"/>
                </c:manualLayout>
              </c:layout>
              <c:tx>
                <c:rich>
                  <a:bodyPr/>
                  <a:lstStyle/>
                  <a:p>
                    <a:fld id="{01E14FF1-FF0D-435D-8A52-AED4C5F3570F}" type="PERCENTAGE">
                      <a:rPr lang="en-US" sz="160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F8-4A85-B559-12F7B8DEC3CF}"/>
                </c:ext>
              </c:extLst>
            </c:dLbl>
            <c:dLbl>
              <c:idx val="1"/>
              <c:layout>
                <c:manualLayout>
                  <c:x val="0.16647830945146561"/>
                  <c:y val="0.1021139571743783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fld id="{830D34B5-7CB3-4C27-B1CD-DAEEF09CDC11}" type="PERCENTAGE">
                      <a:rPr lang="en-US" sz="1600">
                        <a:solidFill>
                          <a:schemeClr val="bg1"/>
                        </a:solidFill>
                        <a:latin typeface="Century Gothic" panose="020B0502020202020204" pitchFamily="34" charset="0"/>
                      </a:rPr>
                      <a:pPr>
                        <a:defRPr>
                          <a:latin typeface="Century Gothic" panose="020B0502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008591066828982"/>
                      <c:h val="9.1924476949484385E-2"/>
                    </c:manualLayout>
                  </c15:layout>
                  <c15:dlblFieldTable/>
                  <c15:showDataLabelsRange val="0"/>
                </c:ext>
                <c:ext xmlns:c16="http://schemas.microsoft.com/office/drawing/2014/chart" uri="{C3380CC4-5D6E-409C-BE32-E72D297353CC}">
                  <c16:uniqueId val="{00000003-88F8-4A85-B559-12F7B8DEC3CF}"/>
                </c:ext>
              </c:extLst>
            </c:dLbl>
            <c:dLbl>
              <c:idx val="2"/>
              <c:tx>
                <c:rich>
                  <a:bodyPr/>
                  <a:lstStyle/>
                  <a:p>
                    <a:fld id="{AEF04761-9631-40E9-BB38-5EF47E230408}" type="PERCENTAGE">
                      <a:rPr lang="en-US" sz="160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F8-4A85-B559-12F7B8DEC3CF}"/>
                </c:ext>
              </c:extLst>
            </c:dLbl>
            <c:dLbl>
              <c:idx val="3"/>
              <c:tx>
                <c:rich>
                  <a:bodyPr/>
                  <a:lstStyle/>
                  <a:p>
                    <a:fld id="{50AFE365-FFB6-421F-A9A0-9221EED35C0B}" type="PERCENTAGE">
                      <a:rPr lang="en-US" sz="1600">
                        <a:solidFill>
                          <a:schemeClr val="tx1">
                            <a:lumMod val="75000"/>
                            <a:lumOff val="25000"/>
                          </a:schemeClr>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F8-4A85-B559-12F7B8DEC3CF}"/>
                </c:ext>
              </c:extLst>
            </c:dLbl>
            <c:dLbl>
              <c:idx val="4"/>
              <c:tx>
                <c:rich>
                  <a:bodyPr/>
                  <a:lstStyle/>
                  <a:p>
                    <a:fld id="{729C8DBA-AE71-40EC-BCAD-5CA7B3BE1E9A}" type="PERCENTAGE">
                      <a:rPr lang="en-US" sz="1600">
                        <a:solidFill>
                          <a:schemeClr val="tx1">
                            <a:lumMod val="75000"/>
                            <a:lumOff val="25000"/>
                          </a:schemeClr>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8F8-4A85-B559-12F7B8DEC3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[Mod1_Val_Final.xlsx]Misclass_OV!$M$2:$M$6</c:f>
              <c:strCache>
                <c:ptCount val="5"/>
                <c:pt idx="0">
                  <c:v>Rushes and Other</c:v>
                </c:pt>
                <c:pt idx="1">
                  <c:v>Waterlilies and Other</c:v>
                </c:pt>
                <c:pt idx="2">
                  <c:v>Cattails and Other</c:v>
                </c:pt>
                <c:pt idx="3">
                  <c:v>Other Emergent</c:v>
                </c:pt>
                <c:pt idx="4">
                  <c:v>Other Floating</c:v>
                </c:pt>
              </c:strCache>
            </c:strRef>
          </c:cat>
          <c:val>
            <c:numRef>
              <c:f>[Mod1_Val_Final.xlsx]Misclass_OV!$N$2:$N$6</c:f>
              <c:numCache>
                <c:formatCode>General</c:formatCode>
                <c:ptCount val="5"/>
                <c:pt idx="0">
                  <c:v>0.67293233082706772</c:v>
                </c:pt>
                <c:pt idx="1">
                  <c:v>0.21052631578947367</c:v>
                </c:pt>
                <c:pt idx="2">
                  <c:v>7.8947368421052627E-2</c:v>
                </c:pt>
                <c:pt idx="3">
                  <c:v>2.2556390977443608E-2</c:v>
                </c:pt>
                <c:pt idx="4">
                  <c:v>1.5037593984962405E-2</c:v>
                </c:pt>
              </c:numCache>
            </c:numRef>
          </c:val>
          <c:extLst>
            <c:ext xmlns:c16="http://schemas.microsoft.com/office/drawing/2014/chart" uri="{C3380CC4-5D6E-409C-BE32-E72D297353CC}">
              <c16:uniqueId val="{0000000A-88F8-4A85-B559-12F7B8DEC3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solidFill>
                  <a:schemeClr val="tx1">
                    <a:lumMod val="75000"/>
                    <a:lumOff val="25000"/>
                  </a:schemeClr>
                </a:solidFill>
                <a:latin typeface="Century Gothic" panose="020B0502020202020204" pitchFamily="34" charset="0"/>
              </a:rPr>
              <a:t>Misclassified Vegetation by Type</a:t>
            </a:r>
          </a:p>
        </c:rich>
      </c:tx>
      <c:layout>
        <c:manualLayout>
          <c:xMode val="edge"/>
          <c:yMode val="edge"/>
          <c:x val="0.17579155730533683"/>
          <c:y val="4.166666666666666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pieChart>
        <c:varyColors val="1"/>
        <c:ser>
          <c:idx val="0"/>
          <c:order val="0"/>
          <c:tx>
            <c:strRef>
              <c:f>'[Mod2_Validation_Final (1).xlsx]Misclass_OV'!$R$1</c:f>
              <c:strCache>
                <c:ptCount val="1"/>
                <c:pt idx="0">
                  <c:v>Proportion of Sample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C2-409C-8A0F-F1F9EFB3F5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C2-409C-8A0F-F1F9EFB3F5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C2-409C-8A0F-F1F9EFB3F5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C2-409C-8A0F-F1F9EFB3F5E6}"/>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F0C2-409C-8A0F-F1F9EFB3F5E6}"/>
              </c:ext>
            </c:extLst>
          </c:dPt>
          <c:dLbls>
            <c:dLbl>
              <c:idx val="0"/>
              <c:layout>
                <c:manualLayout>
                  <c:x val="-0.23941092376920353"/>
                  <c:y val="-7.7898987316332199E-2"/>
                </c:manualLayout>
              </c:layout>
              <c:tx>
                <c:rich>
                  <a:bodyPr/>
                  <a:lstStyle/>
                  <a:p>
                    <a:r>
                      <a:rPr lang="en-US" sz="1600" dirty="0">
                        <a:solidFill>
                          <a:schemeClr val="bg1"/>
                        </a:solidFill>
                      </a:rPr>
                      <a:t>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C2-409C-8A0F-F1F9EFB3F5E6}"/>
                </c:ext>
              </c:extLst>
            </c:dLbl>
            <c:dLbl>
              <c:idx val="1"/>
              <c:layout>
                <c:manualLayout>
                  <c:x val="0.13484164479440069"/>
                  <c:y val="-5.9483814523184603E-2"/>
                </c:manualLayout>
              </c:layout>
              <c:tx>
                <c:rich>
                  <a:bodyPr/>
                  <a:lstStyle/>
                  <a:p>
                    <a:fld id="{0972A403-0648-422E-BB98-7CEA7C9EE214}" type="PERCENTAGE">
                      <a:rPr lang="en-US" sz="160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C2-409C-8A0F-F1F9EFB3F5E6}"/>
                </c:ext>
              </c:extLst>
            </c:dLbl>
            <c:dLbl>
              <c:idx val="2"/>
              <c:tx>
                <c:rich>
                  <a:bodyPr/>
                  <a:lstStyle/>
                  <a:p>
                    <a:fld id="{EFAD0031-F590-4E29-9F73-C688EF21B71B}" type="PERCENTAGE">
                      <a:rPr lang="en-US" sz="160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C2-409C-8A0F-F1F9EFB3F5E6}"/>
                </c:ext>
              </c:extLst>
            </c:dLbl>
            <c:dLbl>
              <c:idx val="3"/>
              <c:tx>
                <c:rich>
                  <a:bodyPr/>
                  <a:lstStyle/>
                  <a:p>
                    <a:fld id="{F719883E-17E8-4DC9-A076-E04F6A5743E4}" type="PERCENTAGE">
                      <a:rPr lang="en-US" sz="160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C2-409C-8A0F-F1F9EFB3F5E6}"/>
                </c:ext>
              </c:extLst>
            </c:dLbl>
            <c:dLbl>
              <c:idx val="4"/>
              <c:layout>
                <c:manualLayout>
                  <c:x val="4.4503212951756271E-3"/>
                  <c:y val="8.3583617737613258E-3"/>
                </c:manualLayout>
              </c:layout>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fld id="{3697A943-2220-4D38-A019-5E6BEA0CB6AF}" type="PERCENTAGE">
                      <a:rPr lang="en-US" sz="1600">
                        <a:solidFill>
                          <a:schemeClr val="tx1">
                            <a:lumMod val="75000"/>
                            <a:lumOff val="25000"/>
                          </a:schemeClr>
                        </a:solidFill>
                        <a:latin typeface="Century Gothic" panose="020B0502020202020204" pitchFamily="34" charset="0"/>
                      </a:rPr>
                      <a:pPr>
                        <a:defRPr>
                          <a:solidFill>
                            <a:sysClr val="windowText" lastClr="000000"/>
                          </a:solidFill>
                          <a:latin typeface="Century Gothic" panose="020B0502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C2-409C-8A0F-F1F9EFB3F5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'[Mod2_Validation_Final (1).xlsx]Misclass_OV'!$Q$2:$Q$6</c:f>
              <c:strCache>
                <c:ptCount val="5"/>
                <c:pt idx="0">
                  <c:v>Rushes and Other</c:v>
                </c:pt>
                <c:pt idx="1">
                  <c:v>Waterlilies and Other</c:v>
                </c:pt>
                <c:pt idx="2">
                  <c:v>Cattails and Other</c:v>
                </c:pt>
                <c:pt idx="3">
                  <c:v>Other Floating</c:v>
                </c:pt>
                <c:pt idx="4">
                  <c:v>Other Emergent</c:v>
                </c:pt>
              </c:strCache>
            </c:strRef>
          </c:cat>
          <c:val>
            <c:numRef>
              <c:f>'[Mod2_Validation_Final (1).xlsx]Misclass_OV'!$R$2:$R$6</c:f>
              <c:numCache>
                <c:formatCode>General</c:formatCode>
                <c:ptCount val="5"/>
                <c:pt idx="0">
                  <c:v>0.58181818181818179</c:v>
                </c:pt>
                <c:pt idx="1">
                  <c:v>0.24545454545454545</c:v>
                </c:pt>
                <c:pt idx="2">
                  <c:v>7.2727272727272724E-2</c:v>
                </c:pt>
                <c:pt idx="3">
                  <c:v>7.2727272727272724E-2</c:v>
                </c:pt>
                <c:pt idx="4">
                  <c:v>2.7272727272727271E-2</c:v>
                </c:pt>
              </c:numCache>
            </c:numRef>
          </c:val>
          <c:extLst>
            <c:ext xmlns:c16="http://schemas.microsoft.com/office/drawing/2014/chart" uri="{C3380CC4-5D6E-409C-BE32-E72D297353CC}">
              <c16:uniqueId val="{0000000A-F0C2-409C-8A0F-F1F9EFB3F5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solidFill>
                  <a:schemeClr val="tx1">
                    <a:lumMod val="75000"/>
                    <a:lumOff val="25000"/>
                  </a:schemeClr>
                </a:solidFill>
                <a:latin typeface="Century Gothic" panose="020B0502020202020204" pitchFamily="34" charset="0"/>
              </a:rPr>
              <a:t>Misclassified Vegetation by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0168380470517237"/>
          <c:y val="0.1973909422626213"/>
          <c:w val="0.46915182403213157"/>
          <c:h val="0.66507186053384326"/>
        </c:manualLayout>
      </c:layout>
      <c:pieChart>
        <c:varyColors val="1"/>
        <c:ser>
          <c:idx val="0"/>
          <c:order val="0"/>
          <c:tx>
            <c:strRef>
              <c:f>'[Mod3_Validation_Final (1).xlsx]Misclass_OV'!$P$1</c:f>
              <c:strCache>
                <c:ptCount val="1"/>
                <c:pt idx="0">
                  <c:v>Proportion of Sample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DC-43A8-A8DB-7A55F6F090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DC-43A8-A8DB-7A55F6F090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DC-43A8-A8DB-7A55F6F090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DC-43A8-A8DB-7A55F6F09070}"/>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0CDC-43A8-A8DB-7A55F6F09070}"/>
              </c:ext>
            </c:extLst>
          </c:dPt>
          <c:dLbls>
            <c:dLbl>
              <c:idx val="0"/>
              <c:layout>
                <c:manualLayout>
                  <c:x val="-0.17511698004431034"/>
                  <c:y val="-0.10053045000368721"/>
                </c:manualLayout>
              </c:layout>
              <c:tx>
                <c:rich>
                  <a:bodyPr/>
                  <a:lstStyle/>
                  <a:p>
                    <a:fld id="{4015959E-7A20-4BBC-8AEC-8295A18F57D1}" type="PERCENTAGE">
                      <a:rPr lang="en-US" sz="160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DC-43A8-A8DB-7A55F6F09070}"/>
                </c:ext>
              </c:extLst>
            </c:dLbl>
            <c:dLbl>
              <c:idx val="1"/>
              <c:layout>
                <c:manualLayout>
                  <c:x val="0.13003018372703412"/>
                  <c:y val="-5.075058326042578E-2"/>
                </c:manualLayout>
              </c:layout>
              <c:tx>
                <c:rich>
                  <a:bodyPr/>
                  <a:lstStyle/>
                  <a:p>
                    <a:fld id="{E643CBF2-977A-48A4-9705-88694666C891}" type="PERCENTAGE">
                      <a:rPr lang="en-US" sz="160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DC-43A8-A8DB-7A55F6F09070}"/>
                </c:ext>
              </c:extLst>
            </c:dLbl>
            <c:dLbl>
              <c:idx val="2"/>
              <c:tx>
                <c:rich>
                  <a:bodyPr/>
                  <a:lstStyle/>
                  <a:p>
                    <a:fld id="{37F2639E-5B8E-4CCE-93E0-72E0E3871817}" type="PERCENTAGE">
                      <a:rPr lang="en-US" sz="160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CDC-43A8-A8DB-7A55F6F09070}"/>
                </c:ext>
              </c:extLst>
            </c:dLbl>
            <c:dLbl>
              <c:idx val="3"/>
              <c:tx>
                <c:rich>
                  <a:bodyPr/>
                  <a:lstStyle/>
                  <a:p>
                    <a:fld id="{D05C67BE-478A-46BA-A17E-00A74E7D1FBB}" type="PERCENTAGE">
                      <a:rPr lang="en-US" sz="1600">
                        <a:solidFill>
                          <a:schemeClr val="bg1"/>
                        </a:solidFill>
                      </a:rPr>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DC-43A8-A8DB-7A55F6F09070}"/>
                </c:ext>
              </c:extLst>
            </c:dLbl>
            <c:dLbl>
              <c:idx val="4"/>
              <c:layout>
                <c:manualLayout>
                  <c:x val="1.5931362279640357E-2"/>
                  <c:y val="1.76593809776865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fld id="{4CA71B25-1B62-4556-9826-DF141B189B1E}" type="PERCENTAGE">
                      <a:rPr lang="en-US" sz="1600">
                        <a:solidFill>
                          <a:schemeClr val="tx1">
                            <a:lumMod val="75000"/>
                            <a:lumOff val="25000"/>
                          </a:schemeClr>
                        </a:solidFill>
                        <a:latin typeface="Century Gothic" panose="020B0502020202020204" pitchFamily="34" charset="0"/>
                      </a:rPr>
                      <a:pPr>
                        <a:defRPr>
                          <a:latin typeface="Century Gothic" panose="020B0502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681135876376915E-2"/>
                      <c:h val="8.4685148231583796E-2"/>
                    </c:manualLayout>
                  </c15:layout>
                  <c15:dlblFieldTable/>
                  <c15:showDataLabelsRange val="0"/>
                </c:ext>
                <c:ext xmlns:c16="http://schemas.microsoft.com/office/drawing/2014/chart" uri="{C3380CC4-5D6E-409C-BE32-E72D297353CC}">
                  <c16:uniqueId val="{00000009-0CDC-43A8-A8DB-7A55F6F090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'[Mod3_Validation_Final (1).xlsx]Misclass_OV'!$O$2:$O$6</c:f>
              <c:strCache>
                <c:ptCount val="5"/>
                <c:pt idx="0">
                  <c:v>Rushes and Other</c:v>
                </c:pt>
                <c:pt idx="1">
                  <c:v>Waterlilies and Other</c:v>
                </c:pt>
                <c:pt idx="2">
                  <c:v>Cattails and Other</c:v>
                </c:pt>
                <c:pt idx="3">
                  <c:v>Other Floating</c:v>
                </c:pt>
                <c:pt idx="4">
                  <c:v>Other Emergent</c:v>
                </c:pt>
              </c:strCache>
            </c:strRef>
          </c:cat>
          <c:val>
            <c:numRef>
              <c:f>'[Mod3_Validation_Final (1).xlsx]Misclass_OV'!$P$2:$P$6</c:f>
              <c:numCache>
                <c:formatCode>General</c:formatCode>
                <c:ptCount val="5"/>
                <c:pt idx="0">
                  <c:v>0.58730158730158732</c:v>
                </c:pt>
                <c:pt idx="1">
                  <c:v>0.25396825396825395</c:v>
                </c:pt>
                <c:pt idx="2">
                  <c:v>8.7301587301587297E-2</c:v>
                </c:pt>
                <c:pt idx="3">
                  <c:v>5.5555555555555552E-2</c:v>
                </c:pt>
                <c:pt idx="4">
                  <c:v>1.5873015873015872E-2</c:v>
                </c:pt>
              </c:numCache>
            </c:numRef>
          </c:val>
          <c:extLst>
            <c:ext xmlns:c16="http://schemas.microsoft.com/office/drawing/2014/chart" uri="{C3380CC4-5D6E-409C-BE32-E72D297353CC}">
              <c16:uniqueId val="{0000000A-0CDC-43A8-A8DB-7A55F6F0907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088245986734271"/>
          <c:y val="0.14418126785701416"/>
          <c:w val="0.3367648522659426"/>
          <c:h val="0.77015330210256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756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 name="Google Shape;2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004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2"/>
          <p:cNvSpPr/>
          <p:nvPr/>
        </p:nvSpPr>
        <p:spPr>
          <a:xfrm>
            <a:off x="914399" y="35661600"/>
            <a:ext cx="25603200" cy="415567"/>
          </a:xfrm>
          <a:prstGeom prst="rect">
            <a:avLst/>
          </a:prstGeom>
          <a:solidFill>
            <a:srgbClr val="7DB7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2"/>
          <p:cNvSpPr/>
          <p:nvPr/>
        </p:nvSpPr>
        <p:spPr>
          <a:xfrm>
            <a:off x="893617" y="36126531"/>
            <a:ext cx="25644768"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a:p>
        </p:txBody>
      </p:sp>
      <p:sp>
        <p:nvSpPr>
          <p:cNvPr id="14" name="Google Shape;14;p2"/>
          <p:cNvSpPr/>
          <p:nvPr/>
        </p:nvSpPr>
        <p:spPr>
          <a:xfrm>
            <a:off x="914400" y="3662904"/>
            <a:ext cx="25623985" cy="260911"/>
          </a:xfrm>
          <a:prstGeom prst="rect">
            <a:avLst/>
          </a:prstGeom>
          <a:solidFill>
            <a:srgbClr val="7DB7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5" name="Google Shape;15;p2"/>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2"/>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3000"/>
              </a:spcBef>
              <a:spcAft>
                <a:spcPts val="0"/>
              </a:spcAft>
              <a:buClr>
                <a:srgbClr val="7DB761"/>
              </a:buClr>
              <a:buSzPts val="5400"/>
              <a:buNone/>
              <a:defRPr sz="5400" b="1">
                <a:solidFill>
                  <a:srgbClr val="7DB761"/>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3">
            <a:alphaModFix/>
          </a:blip>
          <a:srcRect/>
          <a:stretch/>
        </p:blipFill>
        <p:spPr>
          <a:xfrm>
            <a:off x="933449" y="876300"/>
            <a:ext cx="2502846" cy="2171700"/>
          </a:xfrm>
          <a:prstGeom prst="rect">
            <a:avLst/>
          </a:prstGeom>
          <a:noFill/>
          <a:ln>
            <a:noFill/>
          </a:ln>
        </p:spPr>
      </p:pic>
      <p:pic>
        <p:nvPicPr>
          <p:cNvPr id="18" name="Google Shape;18;p2"/>
          <p:cNvPicPr preferRelativeResize="0"/>
          <p:nvPr/>
        </p:nvPicPr>
        <p:blipFill rotWithShape="1">
          <a:blip r:embed="rId4">
            <a:alphaModFix/>
          </a:blip>
          <a:srcRect/>
          <a:stretch/>
        </p:blipFill>
        <p:spPr>
          <a:xfrm>
            <a:off x="914399" y="34532744"/>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36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36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36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36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36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36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36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chart" Target="../charts/chart1.xm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png"/><Relationship Id="rId25" Type="http://schemas.openxmlformats.org/officeDocument/2006/relationships/image" Target="../media/image23.emf"/><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24" Type="http://schemas.openxmlformats.org/officeDocument/2006/relationships/image" Target="../media/image22.png"/><Relationship Id="rId5" Type="http://schemas.openxmlformats.org/officeDocument/2006/relationships/chart" Target="../charts/chart3.xml"/><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g"/><Relationship Id="rId4" Type="http://schemas.openxmlformats.org/officeDocument/2006/relationships/chart" Target="../charts/chart2.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grpSp>
        <p:nvGrpSpPr>
          <p:cNvPr id="8" name="Group 7">
            <a:extLst>
              <a:ext uri="{FF2B5EF4-FFF2-40B4-BE49-F238E27FC236}">
                <a16:creationId xmlns:a16="http://schemas.microsoft.com/office/drawing/2014/main" id="{E54B2C7F-91DD-8B42-9D02-F08EAF3D5768}"/>
              </a:ext>
            </a:extLst>
          </p:cNvPr>
          <p:cNvGrpSpPr/>
          <p:nvPr/>
        </p:nvGrpSpPr>
        <p:grpSpPr>
          <a:xfrm>
            <a:off x="12621912" y="18117698"/>
            <a:ext cx="11608907" cy="4135663"/>
            <a:chOff x="12621912" y="18117698"/>
            <a:chExt cx="11608907" cy="4135663"/>
          </a:xfrm>
        </p:grpSpPr>
        <p:graphicFrame>
          <p:nvGraphicFramePr>
            <p:cNvPr id="156" name="Chart 155">
              <a:extLst>
                <a:ext uri="{FF2B5EF4-FFF2-40B4-BE49-F238E27FC236}">
                  <a16:creationId xmlns:a16="http://schemas.microsoft.com/office/drawing/2014/main" id="{82475981-FA9B-4267-AFCE-EE58A931457B}"/>
                </a:ext>
              </a:extLst>
            </p:cNvPr>
            <p:cNvGraphicFramePr>
              <a:graphicFrameLocks/>
            </p:cNvGraphicFramePr>
            <p:nvPr>
              <p:extLst>
                <p:ext uri="{D42A27DB-BD31-4B8C-83A1-F6EECF244321}">
                  <p14:modId xmlns:p14="http://schemas.microsoft.com/office/powerpoint/2010/main" val="1642907282"/>
                </p:ext>
              </p:extLst>
            </p:nvPr>
          </p:nvGraphicFramePr>
          <p:xfrm>
            <a:off x="12621912" y="18191928"/>
            <a:ext cx="3353949" cy="34331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1" name="Chart 160">
              <a:extLst>
                <a:ext uri="{FF2B5EF4-FFF2-40B4-BE49-F238E27FC236}">
                  <a16:creationId xmlns:a16="http://schemas.microsoft.com/office/drawing/2014/main" id="{070B9EA9-589F-43C3-9787-C5159B60DC2F}"/>
                </a:ext>
              </a:extLst>
            </p:cNvPr>
            <p:cNvGraphicFramePr>
              <a:graphicFrameLocks/>
            </p:cNvGraphicFramePr>
            <p:nvPr>
              <p:extLst>
                <p:ext uri="{D42A27DB-BD31-4B8C-83A1-F6EECF244321}">
                  <p14:modId xmlns:p14="http://schemas.microsoft.com/office/powerpoint/2010/main" val="4048327943"/>
                </p:ext>
              </p:extLst>
            </p:nvPr>
          </p:nvGraphicFramePr>
          <p:xfrm>
            <a:off x="15732980" y="18117698"/>
            <a:ext cx="3588639" cy="3518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2" name="Chart 161">
              <a:extLst>
                <a:ext uri="{FF2B5EF4-FFF2-40B4-BE49-F238E27FC236}">
                  <a16:creationId xmlns:a16="http://schemas.microsoft.com/office/drawing/2014/main" id="{E87D2854-BC9A-4321-90FB-D2653D9D592D}"/>
                </a:ext>
              </a:extLst>
            </p:cNvPr>
            <p:cNvGraphicFramePr>
              <a:graphicFrameLocks/>
            </p:cNvGraphicFramePr>
            <p:nvPr>
              <p:extLst>
                <p:ext uri="{D42A27DB-BD31-4B8C-83A1-F6EECF244321}">
                  <p14:modId xmlns:p14="http://schemas.microsoft.com/office/powerpoint/2010/main" val="4269006231"/>
                </p:ext>
              </p:extLst>
            </p:nvPr>
          </p:nvGraphicFramePr>
          <p:xfrm>
            <a:off x="19072950" y="18208544"/>
            <a:ext cx="5113479" cy="360712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2805733" y="21606825"/>
              <a:ext cx="3157381" cy="646331"/>
            </a:xfrm>
            <a:prstGeom prst="rect">
              <a:avLst/>
            </a:prstGeom>
            <a:noFill/>
            <a:ln>
              <a:solidFill>
                <a:schemeClr val="accent6"/>
              </a:solidFill>
            </a:ln>
          </p:spPr>
          <p:txBody>
            <a:bodyPr wrap="square" rtlCol="0">
              <a:spAutoFit/>
            </a:bodyPr>
            <a:lstStyle/>
            <a:p>
              <a:pPr algn="ctr"/>
              <a:r>
                <a:rPr lang="en-US" sz="1800" dirty="0">
                  <a:latin typeface="Century Gothic" panose="020B0502020202020204" pitchFamily="34" charset="0"/>
                </a:rPr>
                <a:t>DOS-trained Model (Spring 2018)</a:t>
              </a:r>
            </a:p>
          </p:txBody>
        </p:sp>
        <p:sp>
          <p:nvSpPr>
            <p:cNvPr id="177" name="TextBox 176"/>
            <p:cNvSpPr txBox="1"/>
            <p:nvPr/>
          </p:nvSpPr>
          <p:spPr>
            <a:xfrm>
              <a:off x="15963115" y="21602187"/>
              <a:ext cx="3409551" cy="646331"/>
            </a:xfrm>
            <a:prstGeom prst="rect">
              <a:avLst/>
            </a:prstGeom>
            <a:noFill/>
            <a:ln>
              <a:solidFill>
                <a:schemeClr val="accent6"/>
              </a:solidFill>
            </a:ln>
          </p:spPr>
          <p:txBody>
            <a:bodyPr wrap="square" rtlCol="0">
              <a:spAutoFit/>
            </a:bodyPr>
            <a:lstStyle/>
            <a:p>
              <a:pPr algn="ctr"/>
              <a:r>
                <a:rPr lang="en-US" sz="1800" dirty="0">
                  <a:latin typeface="Century Gothic" panose="020B0502020202020204" pitchFamily="34" charset="0"/>
                </a:rPr>
                <a:t>DNR-trained Model </a:t>
              </a:r>
            </a:p>
            <a:p>
              <a:pPr algn="ctr"/>
              <a:r>
                <a:rPr lang="en-US" sz="1800" dirty="0">
                  <a:latin typeface="Century Gothic" panose="020B0502020202020204" pitchFamily="34" charset="0"/>
                </a:rPr>
                <a:t>(30 m Spectral and Radar)</a:t>
              </a:r>
            </a:p>
          </p:txBody>
        </p:sp>
        <p:sp>
          <p:nvSpPr>
            <p:cNvPr id="178" name="TextBox 177"/>
            <p:cNvSpPr txBox="1"/>
            <p:nvPr/>
          </p:nvSpPr>
          <p:spPr>
            <a:xfrm>
              <a:off x="19366010" y="21607030"/>
              <a:ext cx="4864809" cy="646331"/>
            </a:xfrm>
            <a:prstGeom prst="rect">
              <a:avLst/>
            </a:prstGeom>
            <a:noFill/>
            <a:ln>
              <a:solidFill>
                <a:schemeClr val="accent6"/>
              </a:solidFill>
            </a:ln>
          </p:spPr>
          <p:txBody>
            <a:bodyPr wrap="square" rtlCol="0" anchor="ctr">
              <a:spAutoFit/>
            </a:bodyPr>
            <a:lstStyle/>
            <a:p>
              <a:pPr algn="ctr"/>
              <a:r>
                <a:rPr lang="en-US" sz="1800" dirty="0">
                  <a:latin typeface="Century Gothic" panose="020B0502020202020204" pitchFamily="34" charset="0"/>
                </a:rPr>
                <a:t>DNR-trained Model </a:t>
              </a:r>
            </a:p>
            <a:p>
              <a:pPr algn="ctr"/>
              <a:r>
                <a:rPr lang="en-US" sz="1800" dirty="0">
                  <a:latin typeface="Century Gothic" panose="020B0502020202020204" pitchFamily="34" charset="0"/>
                </a:rPr>
                <a:t>(10 m Radar Only)</a:t>
              </a:r>
            </a:p>
          </p:txBody>
        </p:sp>
      </p:grpSp>
      <p:sp>
        <p:nvSpPr>
          <p:cNvPr id="169" name="Google Shape;40;p3"/>
          <p:cNvSpPr txBox="1"/>
          <p:nvPr/>
        </p:nvSpPr>
        <p:spPr>
          <a:xfrm>
            <a:off x="972790" y="19394220"/>
            <a:ext cx="11420897" cy="73368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3" name="Google Shape;23;p3"/>
          <p:cNvSpPr txBox="1"/>
          <p:nvPr/>
        </p:nvSpPr>
        <p:spPr>
          <a:xfrm rot="-5400000">
            <a:off x="11001102" y="18369057"/>
            <a:ext cx="29222700" cy="17809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DB761"/>
              </a:buClr>
              <a:buSzPts val="10000"/>
              <a:buFont typeface="Century Gothic"/>
              <a:buNone/>
            </a:pPr>
            <a:r>
              <a:rPr lang="en-US" sz="12000" b="1" i="0" u="none" strike="noStrike" cap="none" dirty="0">
                <a:solidFill>
                  <a:srgbClr val="7DB761"/>
                </a:solidFill>
                <a:latin typeface="Century Gothic"/>
                <a:ea typeface="Century Gothic"/>
                <a:cs typeface="Century Gothic"/>
                <a:sym typeface="Century Gothic"/>
              </a:rPr>
              <a:t>Minnesota </a:t>
            </a:r>
            <a:r>
              <a:rPr lang="en-US" sz="12000" b="0" i="0" u="none" strike="noStrike" cap="none" dirty="0">
                <a:solidFill>
                  <a:srgbClr val="7DB761"/>
                </a:solidFill>
                <a:latin typeface="Century Gothic"/>
                <a:ea typeface="Century Gothic"/>
                <a:cs typeface="Century Gothic"/>
                <a:sym typeface="Century Gothic"/>
              </a:rPr>
              <a:t>Agriculture &amp; Food Securit</a:t>
            </a:r>
            <a:r>
              <a:rPr lang="en-US" sz="12000" dirty="0">
                <a:solidFill>
                  <a:srgbClr val="7DB761"/>
                </a:solidFill>
                <a:latin typeface="Century Gothic"/>
                <a:ea typeface="Century Gothic"/>
                <a:cs typeface="Century Gothic"/>
                <a:sym typeface="Century Gothic"/>
              </a:rPr>
              <a:t>y</a:t>
            </a:r>
            <a:endParaRPr sz="1600" dirty="0">
              <a:solidFill>
                <a:srgbClr val="7DB761"/>
              </a:solidFill>
            </a:endParaRPr>
          </a:p>
        </p:txBody>
      </p:sp>
      <p:sp>
        <p:nvSpPr>
          <p:cNvPr id="24" name="Google Shape;24;p3"/>
          <p:cNvSpPr txBox="1"/>
          <p:nvPr/>
        </p:nvSpPr>
        <p:spPr>
          <a:xfrm>
            <a:off x="883054" y="12724624"/>
            <a:ext cx="11156545" cy="2022828"/>
          </a:xfrm>
          <a:prstGeom prst="rect">
            <a:avLst/>
          </a:prstGeom>
          <a:noFill/>
          <a:ln>
            <a:noFill/>
          </a:ln>
        </p:spPr>
        <p:txBody>
          <a:bodyPr spcFirstLastPara="1" wrap="square" lIns="91425" tIns="45700" rIns="91425" bIns="45700" anchor="t" anchorCtr="0">
            <a:noAutofit/>
          </a:bodyPr>
          <a:lstStyle/>
          <a:p>
            <a:pPr marL="501650" marR="0" lvl="0" indent="-457200" algn="l" rtl="0">
              <a:lnSpc>
                <a:spcPct val="100000"/>
              </a:lnSpc>
              <a:spcBef>
                <a:spcPts val="0"/>
              </a:spcBef>
              <a:spcAft>
                <a:spcPts val="0"/>
              </a:spcAft>
              <a:buClr>
                <a:srgbClr val="7DB761"/>
              </a:buClr>
              <a:buSzPct val="100000"/>
              <a:buFont typeface="Webdings" panose="05030102010509060703" pitchFamily="18" charset="2"/>
              <a:buChar char="4"/>
            </a:pPr>
            <a:r>
              <a:rPr lang="en-US" sz="2700" b="1" i="0" u="none" strike="noStrike" cap="none" dirty="0">
                <a:solidFill>
                  <a:srgbClr val="7DB761"/>
                </a:solidFill>
                <a:latin typeface="Garamond" panose="02020404030301010803" pitchFamily="18" charset="0"/>
                <a:ea typeface="Garamond"/>
                <a:cs typeface="Garamond"/>
                <a:sym typeface="Garamond"/>
              </a:rPr>
              <a:t>Validate</a:t>
            </a:r>
            <a:r>
              <a:rPr lang="en-US" sz="2700" b="0" i="0" u="none" strike="noStrike" cap="none" dirty="0">
                <a:solidFill>
                  <a:srgbClr val="3F3F3F"/>
                </a:solidFill>
                <a:latin typeface="Garamond" panose="02020404030301010803" pitchFamily="18" charset="0"/>
                <a:ea typeface="Garamond"/>
                <a:cs typeface="Garamond"/>
                <a:sym typeface="Garamond"/>
              </a:rPr>
              <a:t> </a:t>
            </a:r>
            <a:r>
              <a:rPr lang="en-US" sz="2700" b="0" i="0" u="none" strike="noStrike" cap="none" dirty="0">
                <a:solidFill>
                  <a:schemeClr val="tx1">
                    <a:lumMod val="75000"/>
                    <a:lumOff val="25000"/>
                  </a:schemeClr>
                </a:solidFill>
                <a:latin typeface="Garamond" panose="02020404030301010803" pitchFamily="18" charset="0"/>
                <a:ea typeface="Garamond"/>
                <a:cs typeface="Garamond"/>
                <a:sym typeface="Garamond"/>
              </a:rPr>
              <a:t>digital ocular sampling methods used to create emergent aquatic vegetation models, including for northern wild rice, with </a:t>
            </a:r>
            <a:r>
              <a:rPr lang="en-US" sz="2700" b="0" i="1" u="none" strike="noStrike" cap="none" dirty="0">
                <a:solidFill>
                  <a:schemeClr val="tx1">
                    <a:lumMod val="75000"/>
                    <a:lumOff val="25000"/>
                  </a:schemeClr>
                </a:solidFill>
                <a:latin typeface="Garamond" panose="02020404030301010803" pitchFamily="18" charset="0"/>
                <a:ea typeface="Garamond"/>
                <a:cs typeface="Garamond"/>
                <a:sym typeface="Garamond"/>
              </a:rPr>
              <a:t>in situ</a:t>
            </a:r>
            <a:r>
              <a:rPr lang="en-US" sz="2700" b="0" i="0" u="none" strike="noStrike" cap="none" dirty="0">
                <a:solidFill>
                  <a:schemeClr val="tx1">
                    <a:lumMod val="75000"/>
                    <a:lumOff val="25000"/>
                  </a:schemeClr>
                </a:solidFill>
                <a:latin typeface="Garamond" panose="02020404030301010803" pitchFamily="18" charset="0"/>
                <a:ea typeface="Garamond"/>
                <a:cs typeface="Garamond"/>
                <a:sym typeface="Garamond"/>
              </a:rPr>
              <a:t> data collected </a:t>
            </a:r>
            <a:r>
              <a:rPr lang="en-US" sz="2700" b="0" i="0" u="none" strike="noStrike" cap="none" dirty="0">
                <a:solidFill>
                  <a:srgbClr val="3F3F3F"/>
                </a:solidFill>
                <a:latin typeface="Garamond" panose="02020404030301010803" pitchFamily="18" charset="0"/>
                <a:ea typeface="Garamond"/>
                <a:cs typeface="Garamond"/>
                <a:sym typeface="Garamond"/>
              </a:rPr>
              <a:t>by NASA DEVELOP and the Minnesota Department of Natural Resources</a:t>
            </a:r>
          </a:p>
          <a:p>
            <a:pPr marL="501650" indent="-457200">
              <a:buClr>
                <a:srgbClr val="7DB761"/>
              </a:buClr>
              <a:buSzPct val="100000"/>
              <a:buFont typeface="Webdings" panose="05030102010509060703" pitchFamily="18" charset="2"/>
              <a:buChar char="4"/>
            </a:pPr>
            <a:r>
              <a:rPr lang="en-US" sz="2700" b="1" dirty="0">
                <a:solidFill>
                  <a:srgbClr val="7DB761"/>
                </a:solidFill>
                <a:latin typeface="Garamond" panose="02020404030301010803" pitchFamily="18" charset="0"/>
                <a:ea typeface="Garamond"/>
                <a:cs typeface="Garamond"/>
                <a:sym typeface="Garamond"/>
              </a:rPr>
              <a:t>Refine </a:t>
            </a:r>
            <a:r>
              <a:rPr lang="en-US" sz="2700" dirty="0">
                <a:solidFill>
                  <a:schemeClr val="tx1">
                    <a:lumMod val="75000"/>
                    <a:lumOff val="25000"/>
                  </a:schemeClr>
                </a:solidFill>
                <a:latin typeface="Garamond" panose="02020404030301010803" pitchFamily="18" charset="0"/>
                <a:ea typeface="Garamond"/>
                <a:cs typeface="Garamond"/>
                <a:sym typeface="Garamond"/>
              </a:rPr>
              <a:t>detection</a:t>
            </a:r>
            <a:r>
              <a:rPr lang="en-US" sz="2700" b="1" dirty="0">
                <a:solidFill>
                  <a:schemeClr val="tx1">
                    <a:lumMod val="75000"/>
                    <a:lumOff val="25000"/>
                  </a:schemeClr>
                </a:solidFill>
                <a:latin typeface="Garamond" panose="02020404030301010803" pitchFamily="18" charset="0"/>
                <a:ea typeface="Garamond"/>
                <a:cs typeface="Garamond"/>
                <a:sym typeface="Garamond"/>
              </a:rPr>
              <a:t> </a:t>
            </a:r>
            <a:r>
              <a:rPr lang="en-US" sz="2700" dirty="0">
                <a:solidFill>
                  <a:schemeClr val="tx1">
                    <a:lumMod val="75000"/>
                    <a:lumOff val="25000"/>
                  </a:schemeClr>
                </a:solidFill>
                <a:latin typeface="Garamond" panose="02020404030301010803" pitchFamily="18" charset="0"/>
                <a:ea typeface="Garamond"/>
                <a:cs typeface="Garamond"/>
                <a:sym typeface="Garamond"/>
              </a:rPr>
              <a:t>modeling process by comparing DOS-trained models with </a:t>
            </a:r>
            <a:r>
              <a:rPr lang="en-US" sz="2700" i="1" dirty="0">
                <a:solidFill>
                  <a:schemeClr val="tx1">
                    <a:lumMod val="75000"/>
                    <a:lumOff val="25000"/>
                  </a:schemeClr>
                </a:solidFill>
                <a:latin typeface="Garamond" panose="02020404030301010803" pitchFamily="18" charset="0"/>
                <a:ea typeface="Garamond"/>
                <a:cs typeface="Garamond"/>
                <a:sym typeface="Garamond"/>
              </a:rPr>
              <a:t>in situ </a:t>
            </a:r>
            <a:r>
              <a:rPr lang="en-US" sz="2700" dirty="0">
                <a:solidFill>
                  <a:schemeClr val="tx1">
                    <a:lumMod val="75000"/>
                    <a:lumOff val="25000"/>
                  </a:schemeClr>
                </a:solidFill>
                <a:latin typeface="Garamond" panose="02020404030301010803" pitchFamily="18" charset="0"/>
                <a:ea typeface="Garamond"/>
                <a:cs typeface="Garamond"/>
                <a:sym typeface="Garamond"/>
              </a:rPr>
              <a:t>data-trained models</a:t>
            </a:r>
            <a:endParaRPr sz="2700" dirty="0">
              <a:solidFill>
                <a:schemeClr val="tx1">
                  <a:lumMod val="75000"/>
                  <a:lumOff val="25000"/>
                </a:schemeClr>
              </a:solidFill>
              <a:latin typeface="Garamond" panose="02020404030301010803" pitchFamily="18" charset="0"/>
            </a:endParaRPr>
          </a:p>
        </p:txBody>
      </p:sp>
      <p:sp>
        <p:nvSpPr>
          <p:cNvPr id="25" name="Google Shape;25;p3"/>
          <p:cNvSpPr txBox="1"/>
          <p:nvPr/>
        </p:nvSpPr>
        <p:spPr>
          <a:xfrm>
            <a:off x="855940" y="11856259"/>
            <a:ext cx="31278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rgbClr val="7DB761"/>
                </a:solidFill>
                <a:latin typeface="Century Gothic"/>
                <a:ea typeface="Century Gothic"/>
                <a:cs typeface="Century Gothic"/>
                <a:sym typeface="Century Gothic"/>
              </a:rPr>
              <a:t>Objectives</a:t>
            </a:r>
            <a:endParaRPr dirty="0">
              <a:solidFill>
                <a:srgbClr val="7DB761"/>
              </a:solidFill>
            </a:endParaRPr>
          </a:p>
        </p:txBody>
      </p:sp>
      <p:sp>
        <p:nvSpPr>
          <p:cNvPr id="27" name="Google Shape;27;p3"/>
          <p:cNvSpPr txBox="1"/>
          <p:nvPr/>
        </p:nvSpPr>
        <p:spPr>
          <a:xfrm>
            <a:off x="12710483" y="4484306"/>
            <a:ext cx="3849000" cy="76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Methodology</a:t>
            </a:r>
            <a:endParaRPr dirty="0">
              <a:solidFill>
                <a:srgbClr val="7DB761"/>
              </a:solidFill>
            </a:endParaRPr>
          </a:p>
        </p:txBody>
      </p:sp>
      <p:sp>
        <p:nvSpPr>
          <p:cNvPr id="28" name="Google Shape;28;p3"/>
          <p:cNvSpPr txBox="1"/>
          <p:nvPr/>
        </p:nvSpPr>
        <p:spPr>
          <a:xfrm>
            <a:off x="855940" y="15253047"/>
            <a:ext cx="52725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Earth Observations</a:t>
            </a:r>
            <a:endParaRPr dirty="0">
              <a:solidFill>
                <a:srgbClr val="7DB761"/>
              </a:solidFill>
            </a:endParaRPr>
          </a:p>
        </p:txBody>
      </p:sp>
      <p:sp>
        <p:nvSpPr>
          <p:cNvPr id="29" name="Google Shape;29;p3"/>
          <p:cNvSpPr txBox="1"/>
          <p:nvPr/>
        </p:nvSpPr>
        <p:spPr>
          <a:xfrm>
            <a:off x="12805733" y="17449609"/>
            <a:ext cx="20121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Results</a:t>
            </a:r>
            <a:endParaRPr dirty="0">
              <a:solidFill>
                <a:srgbClr val="7DB761"/>
              </a:solidFill>
            </a:endParaRPr>
          </a:p>
        </p:txBody>
      </p:sp>
      <p:sp>
        <p:nvSpPr>
          <p:cNvPr id="30" name="Google Shape;30;p3"/>
          <p:cNvSpPr txBox="1"/>
          <p:nvPr/>
        </p:nvSpPr>
        <p:spPr>
          <a:xfrm>
            <a:off x="12780925" y="25577896"/>
            <a:ext cx="11430000" cy="518133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457200" indent="-457200" fontAlgn="base">
              <a:buClr>
                <a:srgbClr val="7DB761"/>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Not all emergent aquatic vegetation (EAV) is distinguishable using high resolution (1 m) NAIP imagery.</a:t>
            </a:r>
          </a:p>
          <a:p>
            <a:pPr marL="457200" indent="-457200" fontAlgn="base">
              <a:buClr>
                <a:srgbClr val="7DB761"/>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Bulrushes and waterlilies are commonly misclassified as wild rice due to their spectral similarities.</a:t>
            </a:r>
          </a:p>
          <a:p>
            <a:pPr marL="457200" indent="-457200" fontAlgn="base">
              <a:buClr>
                <a:srgbClr val="7DB761"/>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Training a model with digital ocular sampling was not optimal for distinguishing EAV.</a:t>
            </a:r>
          </a:p>
          <a:p>
            <a:pPr marL="457200" indent="-457200" fontAlgn="base">
              <a:buClr>
                <a:srgbClr val="7DB761"/>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Radar range outperformed radar variance as a detection filter.</a:t>
            </a:r>
          </a:p>
          <a:p>
            <a:pPr marL="457200" indent="-457200" fontAlgn="base">
              <a:buClr>
                <a:srgbClr val="7DB761"/>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While rice has a unique and reliable radar signature, we can detect rice with higher accuracy by combining spectral and radar variables, rather than employing radar exclusively.</a:t>
            </a:r>
          </a:p>
          <a:p>
            <a:pPr marL="457200" indent="-457200" fontAlgn="base">
              <a:buClr>
                <a:srgbClr val="7DB761"/>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Higher resolution variables do not necessarily result in higher detection accuracy of EAV.</a:t>
            </a:r>
          </a:p>
          <a:p>
            <a:pPr lvl="1" fontAlgn="base"/>
            <a:endParaRPr lang="en-US" sz="2000" dirty="0">
              <a:solidFill>
                <a:schemeClr val="tx1">
                  <a:lumMod val="75000"/>
                  <a:lumOff val="25000"/>
                </a:schemeClr>
              </a:solidFill>
              <a:latin typeface="Garamond" panose="02020404030301010803" pitchFamily="18" charset="0"/>
            </a:endParaRPr>
          </a:p>
          <a:p>
            <a:pPr lvl="1" fontAlgn="base"/>
            <a:endParaRPr lang="en-US" sz="2400" dirty="0">
              <a:latin typeface="Garamond" panose="02020404030301010803" pitchFamily="18" charset="0"/>
            </a:endParaRPr>
          </a:p>
          <a:p>
            <a:pPr marR="0" lvl="0" algn="l" rtl="0">
              <a:lnSpc>
                <a:spcPct val="100000"/>
              </a:lnSpc>
              <a:spcBef>
                <a:spcPts val="0"/>
              </a:spcBef>
              <a:spcAft>
                <a:spcPts val="0"/>
              </a:spcAft>
              <a:buClr>
                <a:srgbClr val="7DB761"/>
              </a:buClr>
              <a:buSzPts val="2700"/>
            </a:pPr>
            <a:endParaRPr dirty="0">
              <a:solidFill>
                <a:schemeClr val="tx1">
                  <a:lumMod val="75000"/>
                  <a:lumOff val="25000"/>
                </a:schemeClr>
              </a:solidFill>
              <a:latin typeface="Garamond" panose="02020404030301010803" pitchFamily="18" charset="0"/>
            </a:endParaRPr>
          </a:p>
        </p:txBody>
      </p:sp>
      <p:sp>
        <p:nvSpPr>
          <p:cNvPr id="31" name="Google Shape;31;p3"/>
          <p:cNvSpPr txBox="1"/>
          <p:nvPr/>
        </p:nvSpPr>
        <p:spPr>
          <a:xfrm>
            <a:off x="12710483" y="24858408"/>
            <a:ext cx="34869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Conclusions</a:t>
            </a:r>
            <a:endParaRPr dirty="0">
              <a:solidFill>
                <a:srgbClr val="7DB761"/>
              </a:solidFill>
            </a:endParaRPr>
          </a:p>
        </p:txBody>
      </p:sp>
      <p:sp>
        <p:nvSpPr>
          <p:cNvPr id="32" name="Google Shape;32;p3"/>
          <p:cNvSpPr txBox="1"/>
          <p:nvPr/>
        </p:nvSpPr>
        <p:spPr>
          <a:xfrm>
            <a:off x="12780925" y="31436121"/>
            <a:ext cx="11430000" cy="23857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100" dirty="0">
                <a:solidFill>
                  <a:schemeClr val="tx1">
                    <a:lumMod val="75000"/>
                    <a:lumOff val="25000"/>
                  </a:schemeClr>
                </a:solidFill>
                <a:latin typeface="Garamond"/>
                <a:ea typeface="Garamond"/>
                <a:cs typeface="Garamond"/>
                <a:sym typeface="Garamond"/>
              </a:rPr>
              <a:t>The Minnesota Agriculture &amp; Food Security team would like to thank our partners at the USDA ARS, the MN DNR, and the University of Minnesota for engaging with NASA DEVELOP to make this research possible.</a:t>
            </a:r>
          </a:p>
          <a:p>
            <a:pPr marL="0" lvl="0" indent="0" algn="l" rtl="0">
              <a:spcBef>
                <a:spcPts val="0"/>
              </a:spcBef>
              <a:spcAft>
                <a:spcPts val="0"/>
              </a:spcAft>
              <a:buClr>
                <a:schemeClr val="dk1"/>
              </a:buClr>
              <a:buSzPts val="1100"/>
              <a:buFont typeface="Arial"/>
              <a:buNone/>
            </a:pPr>
            <a:endParaRPr lang="en-US" sz="600" dirty="0">
              <a:solidFill>
                <a:schemeClr val="tx1">
                  <a:lumMod val="75000"/>
                  <a:lumOff val="25000"/>
                </a:schemeClr>
              </a:solidFill>
              <a:latin typeface="Garamond"/>
              <a:ea typeface="Garamond"/>
              <a:cs typeface="Garamond"/>
              <a:sym typeface="Garamond"/>
            </a:endParaRPr>
          </a:p>
          <a:p>
            <a:pPr marL="0" lvl="0" indent="0" algn="l" rtl="0">
              <a:spcBef>
                <a:spcPts val="0"/>
              </a:spcBef>
              <a:spcAft>
                <a:spcPts val="0"/>
              </a:spcAft>
              <a:buClr>
                <a:schemeClr val="dk1"/>
              </a:buClr>
              <a:buSzPts val="1100"/>
              <a:buFont typeface="Arial"/>
              <a:buNone/>
            </a:pPr>
            <a:r>
              <a:rPr lang="en-US" sz="2100" dirty="0">
                <a:solidFill>
                  <a:schemeClr val="tx1">
                    <a:lumMod val="75000"/>
                    <a:lumOff val="25000"/>
                  </a:schemeClr>
                </a:solidFill>
                <a:latin typeface="Garamond"/>
                <a:ea typeface="Garamond"/>
                <a:cs typeface="Garamond"/>
                <a:sym typeface="Garamond"/>
              </a:rPr>
              <a:t>A special thanks to Kristen Dennis (Colorado – Fort Collins Node Acting Center Lead), Tony Vorster (Science Advisor), and Dr. Colin </a:t>
            </a:r>
            <a:r>
              <a:rPr lang="en-US" sz="2100" dirty="0" err="1">
                <a:solidFill>
                  <a:schemeClr val="tx1">
                    <a:lumMod val="75000"/>
                    <a:lumOff val="25000"/>
                  </a:schemeClr>
                </a:solidFill>
                <a:latin typeface="Garamond"/>
                <a:ea typeface="Garamond"/>
                <a:cs typeface="Garamond"/>
                <a:sym typeface="Garamond"/>
              </a:rPr>
              <a:t>Khoury</a:t>
            </a:r>
            <a:r>
              <a:rPr lang="en-US" sz="2100" dirty="0">
                <a:solidFill>
                  <a:schemeClr val="tx1">
                    <a:lumMod val="75000"/>
                    <a:lumOff val="25000"/>
                  </a:schemeClr>
                </a:solidFill>
                <a:latin typeface="Garamond"/>
                <a:ea typeface="Garamond"/>
                <a:cs typeface="Garamond"/>
                <a:sym typeface="Garamond"/>
              </a:rPr>
              <a:t> (USDA ARS) for working closely with our team throughout this research project.</a:t>
            </a:r>
          </a:p>
          <a:p>
            <a:pPr marL="0" lvl="0" indent="0" algn="l" rtl="0">
              <a:spcBef>
                <a:spcPts val="0"/>
              </a:spcBef>
              <a:spcAft>
                <a:spcPts val="0"/>
              </a:spcAft>
              <a:buClr>
                <a:schemeClr val="dk1"/>
              </a:buClr>
              <a:buSzPts val="1100"/>
              <a:buFont typeface="Arial"/>
              <a:buNone/>
            </a:pPr>
            <a:endParaRPr lang="en-US" sz="600" dirty="0">
              <a:solidFill>
                <a:schemeClr val="tx1">
                  <a:lumMod val="75000"/>
                  <a:lumOff val="25000"/>
                </a:schemeClr>
              </a:solidFill>
              <a:latin typeface="Garamond"/>
              <a:ea typeface="Garamond"/>
              <a:cs typeface="Garamond"/>
              <a:sym typeface="Garamond"/>
            </a:endParaRPr>
          </a:p>
          <a:p>
            <a:pPr marL="0" lvl="0" indent="0" algn="l" rtl="0">
              <a:spcBef>
                <a:spcPts val="0"/>
              </a:spcBef>
              <a:spcAft>
                <a:spcPts val="0"/>
              </a:spcAft>
              <a:buClr>
                <a:schemeClr val="dk1"/>
              </a:buClr>
              <a:buSzPts val="1100"/>
              <a:buFont typeface="Arial"/>
              <a:buNone/>
            </a:pPr>
            <a:r>
              <a:rPr lang="en-US" sz="2100" dirty="0">
                <a:solidFill>
                  <a:schemeClr val="tx1">
                    <a:lumMod val="75000"/>
                    <a:lumOff val="25000"/>
                  </a:schemeClr>
                </a:solidFill>
                <a:latin typeface="Garamond" panose="02020404030301010803" pitchFamily="18" charset="0"/>
                <a:ea typeface="Garamond"/>
                <a:cs typeface="Garamond"/>
                <a:sym typeface="Garamond"/>
              </a:rPr>
              <a:t>This material contains modified Copernicus Sentinel data (2015-2017), processed by ESA.</a:t>
            </a:r>
          </a:p>
          <a:p>
            <a:pPr marL="0" lvl="0" indent="0" algn="l" rtl="0">
              <a:spcBef>
                <a:spcPts val="2100"/>
              </a:spcBef>
              <a:spcAft>
                <a:spcPts val="0"/>
              </a:spcAft>
              <a:buClr>
                <a:schemeClr val="dk1"/>
              </a:buClr>
              <a:buSzPts val="1100"/>
              <a:buFont typeface="Arial"/>
              <a:buNone/>
            </a:pPr>
            <a:endParaRPr sz="1100" dirty="0">
              <a:solidFill>
                <a:schemeClr val="dk1"/>
              </a:solidFill>
            </a:endParaRPr>
          </a:p>
        </p:txBody>
      </p:sp>
      <p:sp>
        <p:nvSpPr>
          <p:cNvPr id="33" name="Google Shape;33;p3"/>
          <p:cNvSpPr txBox="1"/>
          <p:nvPr/>
        </p:nvSpPr>
        <p:spPr>
          <a:xfrm>
            <a:off x="12710483" y="30718119"/>
            <a:ext cx="5687700" cy="8767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Acknowledgements</a:t>
            </a:r>
            <a:endParaRPr dirty="0">
              <a:solidFill>
                <a:srgbClr val="7DB761"/>
              </a:solidFill>
            </a:endParaRPr>
          </a:p>
        </p:txBody>
      </p:sp>
      <p:sp>
        <p:nvSpPr>
          <p:cNvPr id="34" name="Google Shape;34;p3"/>
          <p:cNvSpPr txBox="1"/>
          <p:nvPr/>
        </p:nvSpPr>
        <p:spPr>
          <a:xfrm>
            <a:off x="855949" y="27995021"/>
            <a:ext cx="10664380" cy="1453747"/>
          </a:xfrm>
          <a:prstGeom prst="rect">
            <a:avLst/>
          </a:prstGeom>
          <a:noFill/>
          <a:ln>
            <a:noFill/>
          </a:ln>
        </p:spPr>
        <p:txBody>
          <a:bodyPr spcFirstLastPara="1" wrap="square" lIns="91425" tIns="45700" rIns="91425" bIns="45700" anchor="t" anchorCtr="0">
            <a:noAutofit/>
          </a:bodyPr>
          <a:lstStyle/>
          <a:p>
            <a:pPr marL="457200" indent="-457200">
              <a:buClr>
                <a:srgbClr val="7DB761"/>
              </a:buClr>
              <a:buSzPts val="2700"/>
              <a:buFont typeface="Webdings" panose="05030102010509060703" pitchFamily="18" charset="2"/>
              <a:buChar char="4"/>
            </a:pPr>
            <a:r>
              <a:rPr lang="en-US" sz="2700" dirty="0">
                <a:solidFill>
                  <a:schemeClr val="tx1">
                    <a:lumMod val="75000"/>
                    <a:lumOff val="25000"/>
                  </a:schemeClr>
                </a:solidFill>
                <a:latin typeface="Garamond" panose="02020404030301010803" pitchFamily="18" charset="0"/>
                <a:ea typeface="Century Gothic"/>
                <a:cs typeface="Century Gothic"/>
                <a:sym typeface="Century Gothic"/>
              </a:rPr>
              <a:t>University of Minnesota</a:t>
            </a:r>
          </a:p>
          <a:p>
            <a:pPr marL="457200" indent="-457200">
              <a:buClr>
                <a:srgbClr val="7DB761"/>
              </a:buClr>
              <a:buSzPts val="2700"/>
              <a:buFont typeface="Webdings" panose="05030102010509060703" pitchFamily="18" charset="2"/>
              <a:buChar char="4"/>
            </a:pPr>
            <a:r>
              <a:rPr lang="en-US" sz="2700" dirty="0">
                <a:solidFill>
                  <a:schemeClr val="tx1">
                    <a:lumMod val="75000"/>
                    <a:lumOff val="25000"/>
                  </a:schemeClr>
                </a:solidFill>
                <a:latin typeface="Garamond" panose="02020404030301010803" pitchFamily="18" charset="0"/>
                <a:ea typeface="Century Gothic"/>
                <a:cs typeface="Century Gothic"/>
                <a:sym typeface="Century Gothic"/>
              </a:rPr>
              <a:t>Minnesota Department of Natural Resources</a:t>
            </a:r>
          </a:p>
          <a:p>
            <a:pPr marL="457200" indent="-457200">
              <a:buClr>
                <a:srgbClr val="7DB761"/>
              </a:buClr>
              <a:buSzPts val="2700"/>
              <a:buFont typeface="Webdings" panose="05030102010509060703" pitchFamily="18" charset="2"/>
              <a:buChar char="4"/>
            </a:pPr>
            <a:r>
              <a:rPr lang="en-US" sz="2700" dirty="0">
                <a:solidFill>
                  <a:schemeClr val="tx1">
                    <a:lumMod val="75000"/>
                    <a:lumOff val="25000"/>
                  </a:schemeClr>
                </a:solidFill>
                <a:latin typeface="Garamond" panose="02020404030301010803" pitchFamily="18" charset="0"/>
                <a:ea typeface="Century Gothic"/>
                <a:cs typeface="Century Gothic"/>
                <a:sym typeface="Century Gothic"/>
              </a:rPr>
              <a:t>USDA, Agricultural Research Service, National Plant Germplasm System</a:t>
            </a:r>
            <a:endParaRPr sz="2700" dirty="0">
              <a:solidFill>
                <a:schemeClr val="tx1">
                  <a:lumMod val="75000"/>
                  <a:lumOff val="25000"/>
                </a:schemeClr>
              </a:solidFill>
              <a:latin typeface="Garamond" panose="02020404030301010803" pitchFamily="18" charset="0"/>
            </a:endParaRPr>
          </a:p>
        </p:txBody>
      </p:sp>
      <p:sp>
        <p:nvSpPr>
          <p:cNvPr id="35" name="Google Shape;35;p3"/>
          <p:cNvSpPr txBox="1"/>
          <p:nvPr/>
        </p:nvSpPr>
        <p:spPr>
          <a:xfrm>
            <a:off x="855940" y="27118390"/>
            <a:ext cx="44037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Project Partners</a:t>
            </a:r>
            <a:endParaRPr dirty="0">
              <a:solidFill>
                <a:srgbClr val="7DB761"/>
              </a:solidFill>
            </a:endParaRPr>
          </a:p>
        </p:txBody>
      </p:sp>
      <p:sp>
        <p:nvSpPr>
          <p:cNvPr id="36" name="Google Shape;36;p3"/>
          <p:cNvSpPr txBox="1"/>
          <p:nvPr/>
        </p:nvSpPr>
        <p:spPr>
          <a:xfrm>
            <a:off x="855940" y="29660341"/>
            <a:ext cx="4542600" cy="76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Team Members</a:t>
            </a:r>
            <a:endParaRPr dirty="0">
              <a:solidFill>
                <a:srgbClr val="7DB761"/>
              </a:solidFill>
            </a:endParaRPr>
          </a:p>
        </p:txBody>
      </p:sp>
      <p:sp>
        <p:nvSpPr>
          <p:cNvPr id="37" name="Google Shape;37;p3"/>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DB761"/>
              </a:buClr>
              <a:buSzPts val="5400"/>
              <a:buNone/>
            </a:pPr>
            <a:r>
              <a:rPr lang="en-US" dirty="0"/>
              <a:t>Implementing NASA Earth Observations to Validate Spectral Detection Models of Northern Wild Rice</a:t>
            </a:r>
            <a:endParaRPr dirty="0"/>
          </a:p>
        </p:txBody>
      </p:sp>
      <p:sp>
        <p:nvSpPr>
          <p:cNvPr id="38" name="Google Shape;38;p3"/>
          <p:cNvSpPr txBox="1"/>
          <p:nvPr/>
        </p:nvSpPr>
        <p:spPr>
          <a:xfrm>
            <a:off x="14592300" y="34594800"/>
            <a:ext cx="11925301"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9299A8"/>
              </a:buClr>
              <a:buSzPts val="5200"/>
              <a:buFont typeface="Arial"/>
              <a:buNone/>
            </a:pPr>
            <a:r>
              <a:rPr lang="en-US" sz="5200" b="0" u="none" dirty="0">
                <a:solidFill>
                  <a:srgbClr val="7DB761"/>
                </a:solidFill>
                <a:latin typeface="Century Gothic"/>
                <a:ea typeface="Century Gothic"/>
                <a:cs typeface="Century Gothic"/>
                <a:sym typeface="Century Gothic"/>
              </a:rPr>
              <a:t> Colorado – Fort Collins| Spring 2019</a:t>
            </a:r>
            <a:endParaRPr dirty="0">
              <a:solidFill>
                <a:srgbClr val="7DB761"/>
              </a:solidFill>
            </a:endParaRPr>
          </a:p>
        </p:txBody>
      </p:sp>
      <p:sp>
        <p:nvSpPr>
          <p:cNvPr id="40" name="Google Shape;40;p3"/>
          <p:cNvSpPr txBox="1"/>
          <p:nvPr/>
        </p:nvSpPr>
        <p:spPr>
          <a:xfrm>
            <a:off x="12801600" y="18215483"/>
            <a:ext cx="11429220" cy="6566661"/>
          </a:xfrm>
          <a:prstGeom prst="rect">
            <a:avLst/>
          </a:prstGeom>
          <a:noFill/>
          <a:ln>
            <a:solidFill>
              <a:schemeClr val="accent6"/>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41" name="Google Shape;41;p3"/>
          <p:cNvSpPr txBox="1"/>
          <p:nvPr/>
        </p:nvSpPr>
        <p:spPr>
          <a:xfrm>
            <a:off x="914400" y="5217888"/>
            <a:ext cx="11125200" cy="6557372"/>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buClr>
                <a:srgbClr val="3F3F3F"/>
              </a:buClr>
              <a:buSzPts val="2700"/>
            </a:pPr>
            <a:r>
              <a:rPr lang="en-US" sz="2200" dirty="0">
                <a:solidFill>
                  <a:schemeClr val="tx1">
                    <a:lumMod val="75000"/>
                    <a:lumOff val="25000"/>
                  </a:schemeClr>
                </a:solidFill>
                <a:latin typeface="Garamond" panose="02020404030301010803" pitchFamily="18" charset="0"/>
              </a:rPr>
              <a:t>Crop wild relatives (CWRs) are genetically related to cultivated crops and function as repositories for genetic diversity. These plants have the potential to improve the yield, nutritional value, and resilience of crops, thereby buffering against widespread crop failure and supporting rural economic productivity. Our partners at the United States Department of Agriculture, Agricultural Research Service, National Plant Germplasm System (USDA ARS NPGS) are tasked with preserving CWRs, such as northern wild rice (</a:t>
            </a:r>
            <a:r>
              <a:rPr lang="en-US" sz="2200" i="1" dirty="0" err="1">
                <a:solidFill>
                  <a:schemeClr val="tx1">
                    <a:lumMod val="75000"/>
                    <a:lumOff val="25000"/>
                  </a:schemeClr>
                </a:solidFill>
                <a:latin typeface="Garamond" panose="02020404030301010803" pitchFamily="18" charset="0"/>
              </a:rPr>
              <a:t>Zizania</a:t>
            </a:r>
            <a:r>
              <a:rPr lang="en-US" sz="2200" i="1" dirty="0">
                <a:solidFill>
                  <a:schemeClr val="tx1">
                    <a:lumMod val="75000"/>
                    <a:lumOff val="25000"/>
                  </a:schemeClr>
                </a:solidFill>
                <a:latin typeface="Garamond" panose="02020404030301010803" pitchFamily="18" charset="0"/>
              </a:rPr>
              <a:t> </a:t>
            </a:r>
            <a:r>
              <a:rPr lang="en-US" sz="2200" i="1" dirty="0" err="1">
                <a:solidFill>
                  <a:schemeClr val="tx1">
                    <a:lumMod val="75000"/>
                    <a:lumOff val="25000"/>
                  </a:schemeClr>
                </a:solidFill>
                <a:latin typeface="Garamond" panose="02020404030301010803" pitchFamily="18" charset="0"/>
              </a:rPr>
              <a:t>palustris</a:t>
            </a:r>
            <a:r>
              <a:rPr lang="en-US" sz="2200" i="1" dirty="0">
                <a:solidFill>
                  <a:schemeClr val="tx1">
                    <a:lumMod val="75000"/>
                    <a:lumOff val="25000"/>
                  </a:schemeClr>
                </a:solidFill>
                <a:latin typeface="Garamond" panose="02020404030301010803" pitchFamily="18" charset="0"/>
              </a:rPr>
              <a:t> </a:t>
            </a:r>
            <a:r>
              <a:rPr lang="en-US" sz="2200" dirty="0">
                <a:solidFill>
                  <a:schemeClr val="tx1">
                    <a:lumMod val="75000"/>
                    <a:lumOff val="25000"/>
                  </a:schemeClr>
                </a:solidFill>
                <a:latin typeface="Garamond" panose="02020404030301010803" pitchFamily="18" charset="0"/>
              </a:rPr>
              <a:t>L.) in Minnesota. Additional partners at the Minnesota Department of Natural Resources (MN DNR) monitor wild rice and other aquatic vegetation by conducting annual field surveys. Currently, the NPGS relies primarily on habitat distribution modeling to predict suitable habitats for CWRs, while the MN DNR relies on its field surveys. This project focused on validating a digital ocular sampling (DOS) method for wild rice detection with the intention of improving habitat distribution modeling and facilitating wild crop monitoring. Previous NASA DEVELOP research incorporated Sentinel-1 C-band Synthetic Aperture Radar and Landsat 8 Operational Land Imager data into a DOS approach, which was subsequently validated in this project with </a:t>
            </a:r>
            <a:r>
              <a:rPr lang="en-US" sz="2200" i="1" dirty="0">
                <a:solidFill>
                  <a:schemeClr val="tx1">
                    <a:lumMod val="75000"/>
                    <a:lumOff val="25000"/>
                  </a:schemeClr>
                </a:solidFill>
                <a:latin typeface="Garamond" panose="02020404030301010803" pitchFamily="18" charset="0"/>
              </a:rPr>
              <a:t>in situ </a:t>
            </a:r>
            <a:r>
              <a:rPr lang="en-US" sz="2200" dirty="0">
                <a:solidFill>
                  <a:schemeClr val="tx1">
                    <a:lumMod val="75000"/>
                    <a:lumOff val="25000"/>
                  </a:schemeClr>
                </a:solidFill>
                <a:latin typeface="Garamond" panose="02020404030301010803" pitchFamily="18" charset="0"/>
              </a:rPr>
              <a:t>data collected by the MN DNR. Results confirmed that models trained with MN DNR field data, as well as a combination of spectral and radar variables, outperformed other model iterations and are highly accurate in their classification of rice. We also found that DOS is not suitable for training models to distinguish between different aquatic vegetation types. These insights will provide end users with an improved framework for integrating remote sensing into their wild rice monitoring processes.</a:t>
            </a:r>
            <a:endParaRPr sz="2200" dirty="0">
              <a:solidFill>
                <a:schemeClr val="tx1">
                  <a:lumMod val="75000"/>
                  <a:lumOff val="25000"/>
                </a:schemeClr>
              </a:solidFill>
              <a:latin typeface="Garamond" panose="02020404030301010803" pitchFamily="18" charset="0"/>
            </a:endParaRPr>
          </a:p>
        </p:txBody>
      </p:sp>
      <p:sp>
        <p:nvSpPr>
          <p:cNvPr id="42" name="Google Shape;42;p3"/>
          <p:cNvSpPr txBox="1"/>
          <p:nvPr/>
        </p:nvSpPr>
        <p:spPr>
          <a:xfrm>
            <a:off x="855940" y="4484915"/>
            <a:ext cx="247535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Abstract</a:t>
            </a:r>
            <a:endParaRPr dirty="0">
              <a:solidFill>
                <a:srgbClr val="7DB761"/>
              </a:solidFill>
            </a:endParaRPr>
          </a:p>
        </p:txBody>
      </p:sp>
      <p:pic>
        <p:nvPicPr>
          <p:cNvPr id="43" name="Google Shape;43;p3" descr="Image result for usda ars"/>
          <p:cNvPicPr preferRelativeResize="0">
            <a:picLocks noChangeAspect="1"/>
          </p:cNvPicPr>
          <p:nvPr/>
        </p:nvPicPr>
        <p:blipFill rotWithShape="1">
          <a:blip r:embed="rId6">
            <a:alphaModFix/>
          </a:blip>
          <a:srcRect r="7749"/>
          <a:stretch/>
        </p:blipFill>
        <p:spPr>
          <a:xfrm>
            <a:off x="7474727" y="27872679"/>
            <a:ext cx="4397158" cy="1018841"/>
          </a:xfrm>
          <a:prstGeom prst="rect">
            <a:avLst/>
          </a:prstGeom>
          <a:noFill/>
          <a:ln>
            <a:noFill/>
          </a:ln>
        </p:spPr>
      </p:pic>
      <p:grpSp>
        <p:nvGrpSpPr>
          <p:cNvPr id="44" name="Google Shape;44;p3"/>
          <p:cNvGrpSpPr/>
          <p:nvPr/>
        </p:nvGrpSpPr>
        <p:grpSpPr>
          <a:xfrm>
            <a:off x="1026771" y="16097922"/>
            <a:ext cx="2464393" cy="2094007"/>
            <a:chOff x="12913971" y="10255542"/>
            <a:chExt cx="2464393" cy="2094007"/>
          </a:xfrm>
        </p:grpSpPr>
        <p:pic>
          <p:nvPicPr>
            <p:cNvPr id="45" name="Google Shape;45;p3"/>
            <p:cNvPicPr preferRelativeResize="0"/>
            <p:nvPr/>
          </p:nvPicPr>
          <p:blipFill rotWithShape="1">
            <a:blip r:embed="rId7">
              <a:alphaModFix/>
            </a:blip>
            <a:srcRect/>
            <a:stretch/>
          </p:blipFill>
          <p:spPr>
            <a:xfrm>
              <a:off x="13201044" y="10255542"/>
              <a:ext cx="1890249" cy="1544898"/>
            </a:xfrm>
            <a:prstGeom prst="rect">
              <a:avLst/>
            </a:prstGeom>
            <a:noFill/>
            <a:ln>
              <a:noFill/>
            </a:ln>
          </p:spPr>
        </p:pic>
        <p:sp>
          <p:nvSpPr>
            <p:cNvPr id="46" name="Google Shape;46;p3"/>
            <p:cNvSpPr txBox="1"/>
            <p:nvPr/>
          </p:nvSpPr>
          <p:spPr>
            <a:xfrm>
              <a:off x="12913971" y="11826330"/>
              <a:ext cx="246439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tx1">
                      <a:lumMod val="75000"/>
                      <a:lumOff val="25000"/>
                    </a:schemeClr>
                  </a:solidFill>
                  <a:latin typeface="Garamond"/>
                  <a:ea typeface="Garamond"/>
                  <a:cs typeface="Garamond"/>
                  <a:sym typeface="Garamond"/>
                </a:rPr>
                <a:t>Landsat 8 OLI</a:t>
              </a:r>
              <a:endParaRPr sz="2800" dirty="0">
                <a:solidFill>
                  <a:schemeClr val="tx1">
                    <a:lumMod val="75000"/>
                    <a:lumOff val="25000"/>
                  </a:schemeClr>
                </a:solidFill>
                <a:latin typeface="Garamond"/>
                <a:ea typeface="Garamond"/>
                <a:cs typeface="Garamond"/>
                <a:sym typeface="Garamond"/>
              </a:endParaRPr>
            </a:p>
          </p:txBody>
        </p:sp>
      </p:grpSp>
      <p:grpSp>
        <p:nvGrpSpPr>
          <p:cNvPr id="47" name="Google Shape;47;p3"/>
          <p:cNvGrpSpPr/>
          <p:nvPr/>
        </p:nvGrpSpPr>
        <p:grpSpPr>
          <a:xfrm>
            <a:off x="4158353" y="16056203"/>
            <a:ext cx="3753807" cy="2177446"/>
            <a:chOff x="15900539" y="10176398"/>
            <a:chExt cx="3753807" cy="2177446"/>
          </a:xfrm>
        </p:grpSpPr>
        <p:pic>
          <p:nvPicPr>
            <p:cNvPr id="48" name="Google Shape;48;p3"/>
            <p:cNvPicPr preferRelativeResize="0"/>
            <p:nvPr/>
          </p:nvPicPr>
          <p:blipFill rotWithShape="1">
            <a:blip r:embed="rId8">
              <a:alphaModFix/>
            </a:blip>
            <a:srcRect/>
            <a:stretch/>
          </p:blipFill>
          <p:spPr>
            <a:xfrm>
              <a:off x="17012055" y="10176398"/>
              <a:ext cx="2007363" cy="1644922"/>
            </a:xfrm>
            <a:prstGeom prst="rect">
              <a:avLst/>
            </a:prstGeom>
            <a:noFill/>
            <a:ln>
              <a:noFill/>
            </a:ln>
          </p:spPr>
        </p:pic>
        <p:sp>
          <p:nvSpPr>
            <p:cNvPr id="49" name="Google Shape;49;p3"/>
            <p:cNvSpPr txBox="1"/>
            <p:nvPr/>
          </p:nvSpPr>
          <p:spPr>
            <a:xfrm>
              <a:off x="15900539" y="11830624"/>
              <a:ext cx="3753807"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tx1">
                      <a:lumMod val="75000"/>
                      <a:lumOff val="25000"/>
                    </a:schemeClr>
                  </a:solidFill>
                  <a:latin typeface="Garamond"/>
                  <a:ea typeface="Garamond"/>
                  <a:cs typeface="Garamond"/>
                  <a:sym typeface="Garamond"/>
                </a:rPr>
                <a:t>Sentinel-1 C-SAR</a:t>
              </a:r>
              <a:endParaRPr sz="2800" dirty="0">
                <a:solidFill>
                  <a:schemeClr val="tx1">
                    <a:lumMod val="75000"/>
                    <a:lumOff val="25000"/>
                  </a:schemeClr>
                </a:solidFill>
                <a:latin typeface="Garamond"/>
                <a:ea typeface="Garamond"/>
                <a:cs typeface="Garamond"/>
                <a:sym typeface="Garamond"/>
              </a:endParaRPr>
            </a:p>
          </p:txBody>
        </p:sp>
      </p:grpSp>
      <p:grpSp>
        <p:nvGrpSpPr>
          <p:cNvPr id="50" name="Google Shape;50;p3"/>
          <p:cNvGrpSpPr/>
          <p:nvPr/>
        </p:nvGrpSpPr>
        <p:grpSpPr>
          <a:xfrm>
            <a:off x="9055936" y="16056203"/>
            <a:ext cx="2464393" cy="2177447"/>
            <a:chOff x="20943136" y="10176398"/>
            <a:chExt cx="2464393" cy="2177447"/>
          </a:xfrm>
        </p:grpSpPr>
        <p:pic>
          <p:nvPicPr>
            <p:cNvPr id="51" name="Google Shape;51;p3"/>
            <p:cNvPicPr preferRelativeResize="0"/>
            <p:nvPr/>
          </p:nvPicPr>
          <p:blipFill rotWithShape="1">
            <a:blip r:embed="rId9">
              <a:alphaModFix/>
            </a:blip>
            <a:srcRect/>
            <a:stretch/>
          </p:blipFill>
          <p:spPr>
            <a:xfrm>
              <a:off x="21135464" y="10176398"/>
              <a:ext cx="2079737" cy="1554516"/>
            </a:xfrm>
            <a:prstGeom prst="rect">
              <a:avLst/>
            </a:prstGeom>
            <a:noFill/>
            <a:ln>
              <a:noFill/>
            </a:ln>
          </p:spPr>
        </p:pic>
        <p:sp>
          <p:nvSpPr>
            <p:cNvPr id="52" name="Google Shape;52;p3"/>
            <p:cNvSpPr txBox="1"/>
            <p:nvPr/>
          </p:nvSpPr>
          <p:spPr>
            <a:xfrm>
              <a:off x="20943136" y="11830624"/>
              <a:ext cx="246439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tx1">
                      <a:lumMod val="75000"/>
                      <a:lumOff val="25000"/>
                    </a:schemeClr>
                  </a:solidFill>
                  <a:latin typeface="Garamond"/>
                  <a:ea typeface="Garamond"/>
                  <a:cs typeface="Garamond"/>
                  <a:sym typeface="Garamond"/>
                </a:rPr>
                <a:t>Sentinel-2 MSI</a:t>
              </a:r>
              <a:endParaRPr sz="2800" dirty="0">
                <a:solidFill>
                  <a:schemeClr val="tx1">
                    <a:lumMod val="75000"/>
                    <a:lumOff val="25000"/>
                  </a:schemeClr>
                </a:solidFill>
                <a:latin typeface="Garamond"/>
                <a:ea typeface="Garamond"/>
                <a:cs typeface="Garamond"/>
                <a:sym typeface="Garamond"/>
              </a:endParaRPr>
            </a:p>
          </p:txBody>
        </p:sp>
      </p:grpSp>
      <p:sp>
        <p:nvSpPr>
          <p:cNvPr id="54" name="Google Shape;54;p3"/>
          <p:cNvSpPr txBox="1"/>
          <p:nvPr/>
        </p:nvSpPr>
        <p:spPr>
          <a:xfrm>
            <a:off x="3763631" y="32758596"/>
            <a:ext cx="283464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a:ea typeface="Garamond"/>
                <a:cs typeface="Garamond"/>
                <a:sym typeface="Garamond"/>
              </a:rPr>
              <a:t>Kristen Dennis	</a:t>
            </a:r>
            <a:endParaRPr dirty="0">
              <a:solidFill>
                <a:schemeClr val="tx1">
                  <a:lumMod val="75000"/>
                  <a:lumOff val="25000"/>
                </a:schemeClr>
              </a:solidFill>
            </a:endParaRPr>
          </a:p>
        </p:txBody>
      </p:sp>
      <p:pic>
        <p:nvPicPr>
          <p:cNvPr id="56" name="Google Shape;56;p3"/>
          <p:cNvPicPr preferRelativeResize="0"/>
          <p:nvPr/>
        </p:nvPicPr>
        <p:blipFill rotWithShape="1">
          <a:blip r:embed="rId10">
            <a:alphaModFix/>
          </a:blip>
          <a:srcRect/>
          <a:stretch/>
        </p:blipFill>
        <p:spPr>
          <a:xfrm>
            <a:off x="4129391" y="30590393"/>
            <a:ext cx="2103120" cy="2103120"/>
          </a:xfrm>
          <a:prstGeom prst="rect">
            <a:avLst/>
          </a:prstGeom>
          <a:noFill/>
          <a:ln>
            <a:noFill/>
          </a:ln>
        </p:spPr>
      </p:pic>
      <p:pic>
        <p:nvPicPr>
          <p:cNvPr id="57" name="Google Shape;57;p3"/>
          <p:cNvPicPr preferRelativeResize="0"/>
          <p:nvPr/>
        </p:nvPicPr>
        <p:blipFill rotWithShape="1">
          <a:blip r:embed="rId11">
            <a:alphaModFix/>
          </a:blip>
          <a:srcRect l="21471" t="12352" r="19512" b="12122"/>
          <a:stretch/>
        </p:blipFill>
        <p:spPr>
          <a:xfrm rot="5400000">
            <a:off x="4357991" y="30818993"/>
            <a:ext cx="1645920" cy="1645920"/>
          </a:xfrm>
          <a:prstGeom prst="ellipse">
            <a:avLst/>
          </a:prstGeom>
          <a:solidFill>
            <a:schemeClr val="accent1"/>
          </a:solidFill>
          <a:ln>
            <a:noFill/>
          </a:ln>
        </p:spPr>
      </p:pic>
      <p:sp>
        <p:nvSpPr>
          <p:cNvPr id="59" name="Google Shape;59;p3"/>
          <p:cNvSpPr txBox="1"/>
          <p:nvPr/>
        </p:nvSpPr>
        <p:spPr>
          <a:xfrm>
            <a:off x="9602847" y="3275859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a:ea typeface="Garamond"/>
                <a:cs typeface="Garamond"/>
                <a:sym typeface="Garamond"/>
              </a:rPr>
              <a:t>Eli Simonson</a:t>
            </a:r>
            <a:endParaRPr dirty="0">
              <a:solidFill>
                <a:schemeClr val="tx1">
                  <a:lumMod val="75000"/>
                  <a:lumOff val="25000"/>
                </a:schemeClr>
              </a:solidFill>
            </a:endParaRPr>
          </a:p>
        </p:txBody>
      </p:sp>
      <p:pic>
        <p:nvPicPr>
          <p:cNvPr id="61" name="Google Shape;61;p3"/>
          <p:cNvPicPr preferRelativeResize="0"/>
          <p:nvPr/>
        </p:nvPicPr>
        <p:blipFill rotWithShape="1">
          <a:blip r:embed="rId10">
            <a:alphaModFix/>
          </a:blip>
          <a:srcRect/>
          <a:stretch/>
        </p:blipFill>
        <p:spPr>
          <a:xfrm>
            <a:off x="9968607" y="30590394"/>
            <a:ext cx="2103120" cy="2103120"/>
          </a:xfrm>
          <a:prstGeom prst="rect">
            <a:avLst/>
          </a:prstGeom>
          <a:noFill/>
          <a:ln>
            <a:noFill/>
          </a:ln>
        </p:spPr>
      </p:pic>
      <p:sp>
        <p:nvSpPr>
          <p:cNvPr id="64" name="Google Shape;64;p3"/>
          <p:cNvSpPr txBox="1"/>
          <p:nvPr/>
        </p:nvSpPr>
        <p:spPr>
          <a:xfrm>
            <a:off x="6683239" y="3275859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a:ea typeface="Garamond"/>
                <a:cs typeface="Garamond"/>
                <a:sym typeface="Garamond"/>
              </a:rPr>
              <a:t>Leorah McGinnis</a:t>
            </a:r>
            <a:endParaRPr dirty="0">
              <a:solidFill>
                <a:schemeClr val="tx1">
                  <a:lumMod val="75000"/>
                  <a:lumOff val="25000"/>
                </a:schemeClr>
              </a:solidFill>
            </a:endParaRPr>
          </a:p>
        </p:txBody>
      </p:sp>
      <p:pic>
        <p:nvPicPr>
          <p:cNvPr id="66" name="Google Shape;66;p3"/>
          <p:cNvPicPr preferRelativeResize="0"/>
          <p:nvPr/>
        </p:nvPicPr>
        <p:blipFill rotWithShape="1">
          <a:blip r:embed="rId10">
            <a:alphaModFix/>
          </a:blip>
          <a:srcRect/>
          <a:stretch/>
        </p:blipFill>
        <p:spPr>
          <a:xfrm>
            <a:off x="7048999" y="30590394"/>
            <a:ext cx="2103120" cy="2103120"/>
          </a:xfrm>
          <a:prstGeom prst="rect">
            <a:avLst/>
          </a:prstGeom>
          <a:noFill/>
          <a:ln>
            <a:noFill/>
          </a:ln>
        </p:spPr>
      </p:pic>
      <p:pic>
        <p:nvPicPr>
          <p:cNvPr id="67" name="Google Shape;67;p3"/>
          <p:cNvPicPr preferRelativeResize="0"/>
          <p:nvPr/>
        </p:nvPicPr>
        <p:blipFill rotWithShape="1">
          <a:blip r:embed="rId12">
            <a:alphaModFix/>
          </a:blip>
          <a:srcRect l="20070" t="22937" r="21397" b="31589"/>
          <a:stretch/>
        </p:blipFill>
        <p:spPr>
          <a:xfrm>
            <a:off x="7277599" y="30818994"/>
            <a:ext cx="1645920" cy="1645920"/>
          </a:xfrm>
          <a:prstGeom prst="flowChartConnector">
            <a:avLst/>
          </a:prstGeom>
          <a:noFill/>
          <a:ln>
            <a:noFill/>
          </a:ln>
        </p:spPr>
      </p:pic>
      <p:sp>
        <p:nvSpPr>
          <p:cNvPr id="69" name="Google Shape;69;p3"/>
          <p:cNvSpPr txBox="1"/>
          <p:nvPr/>
        </p:nvSpPr>
        <p:spPr>
          <a:xfrm>
            <a:off x="844023" y="32758597"/>
            <a:ext cx="283464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panose="02020404030301010803" pitchFamily="18" charset="0"/>
                <a:ea typeface="Garamond"/>
                <a:cs typeface="Garamond"/>
                <a:sym typeface="Garamond"/>
              </a:rPr>
              <a:t>Vanesa Martín</a:t>
            </a:r>
            <a:endParaRPr sz="2700" dirty="0">
              <a:solidFill>
                <a:schemeClr val="tx1">
                  <a:lumMod val="75000"/>
                  <a:lumOff val="25000"/>
                </a:schemeClr>
              </a:solidFill>
              <a:latin typeface="Garamond" panose="02020404030301010803" pitchFamily="18" charset="0"/>
            </a:endParaRPr>
          </a:p>
          <a:p>
            <a:pPr marL="0" marR="0" lvl="0" indent="0" algn="ctr" rtl="0">
              <a:lnSpc>
                <a:spcPct val="100000"/>
              </a:lnSpc>
              <a:spcBef>
                <a:spcPts val="0"/>
              </a:spcBef>
              <a:spcAft>
                <a:spcPts val="0"/>
              </a:spcAft>
              <a:buClr>
                <a:srgbClr val="3F3F3F"/>
              </a:buClr>
              <a:buSzPts val="2700"/>
              <a:buFont typeface="Arial"/>
              <a:buNone/>
            </a:pPr>
            <a:r>
              <a:rPr lang="en-US" sz="2700" b="0" u="none" dirty="0">
                <a:solidFill>
                  <a:schemeClr val="tx1">
                    <a:lumMod val="75000"/>
                    <a:lumOff val="25000"/>
                  </a:schemeClr>
                </a:solidFill>
                <a:latin typeface="Garamond" panose="02020404030301010803" pitchFamily="18" charset="0"/>
                <a:ea typeface="Garamond"/>
                <a:cs typeface="Garamond"/>
                <a:sym typeface="Garamond"/>
              </a:rPr>
              <a:t>Project Lead</a:t>
            </a:r>
            <a:endParaRPr sz="2700" dirty="0">
              <a:solidFill>
                <a:schemeClr val="tx1">
                  <a:lumMod val="75000"/>
                  <a:lumOff val="25000"/>
                </a:schemeClr>
              </a:solidFill>
              <a:latin typeface="Garamond" panose="02020404030301010803" pitchFamily="18" charset="0"/>
            </a:endParaRPr>
          </a:p>
        </p:txBody>
      </p:sp>
      <p:pic>
        <p:nvPicPr>
          <p:cNvPr id="71" name="Google Shape;71;p3"/>
          <p:cNvPicPr preferRelativeResize="0"/>
          <p:nvPr/>
        </p:nvPicPr>
        <p:blipFill rotWithShape="1">
          <a:blip r:embed="rId10">
            <a:alphaModFix/>
          </a:blip>
          <a:srcRect/>
          <a:stretch/>
        </p:blipFill>
        <p:spPr>
          <a:xfrm>
            <a:off x="1209783" y="30590394"/>
            <a:ext cx="2103120" cy="2103120"/>
          </a:xfrm>
          <a:prstGeom prst="rect">
            <a:avLst/>
          </a:prstGeom>
          <a:noFill/>
          <a:ln>
            <a:noFill/>
          </a:ln>
        </p:spPr>
      </p:pic>
      <p:sp>
        <p:nvSpPr>
          <p:cNvPr id="73" name="Google Shape;73;p3"/>
          <p:cNvSpPr txBox="1"/>
          <p:nvPr/>
        </p:nvSpPr>
        <p:spPr>
          <a:xfrm>
            <a:off x="855940" y="18368763"/>
            <a:ext cx="3172800" cy="76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dirty="0">
                <a:solidFill>
                  <a:srgbClr val="7DB761"/>
                </a:solidFill>
                <a:latin typeface="Century Gothic"/>
                <a:ea typeface="Century Gothic"/>
                <a:cs typeface="Century Gothic"/>
                <a:sym typeface="Century Gothic"/>
              </a:rPr>
              <a:t>Study Area</a:t>
            </a:r>
            <a:endParaRPr dirty="0"/>
          </a:p>
        </p:txBody>
      </p:sp>
      <p:sp>
        <p:nvSpPr>
          <p:cNvPr id="2" name="TextBox 1"/>
          <p:cNvSpPr txBox="1"/>
          <p:nvPr/>
        </p:nvSpPr>
        <p:spPr>
          <a:xfrm>
            <a:off x="6794743" y="19529514"/>
            <a:ext cx="5244856" cy="8140690"/>
          </a:xfrm>
          <a:prstGeom prst="rect">
            <a:avLst/>
          </a:prstGeom>
          <a:noFill/>
          <a:ln>
            <a:noFill/>
          </a:ln>
        </p:spPr>
        <p:txBody>
          <a:bodyPr wrap="square" rtlCol="0" anchor="ctr">
            <a:spAutoFit/>
          </a:bodyPr>
          <a:lstStyle/>
          <a:p>
            <a:pPr fontAlgn="base"/>
            <a:r>
              <a:rPr lang="en-US" sz="2600" dirty="0">
                <a:solidFill>
                  <a:schemeClr val="tx1">
                    <a:lumMod val="75000"/>
                    <a:lumOff val="25000"/>
                  </a:schemeClr>
                </a:solidFill>
                <a:latin typeface="Garamond" panose="02020404030301010803" pitchFamily="18" charset="0"/>
              </a:rPr>
              <a:t>Study Period: 2015 to 2017 (June to September)</a:t>
            </a:r>
          </a:p>
          <a:p>
            <a:pPr fontAlgn="base"/>
            <a:br>
              <a:rPr lang="en-US" sz="2600" dirty="0">
                <a:solidFill>
                  <a:schemeClr val="tx1">
                    <a:lumMod val="75000"/>
                    <a:lumOff val="25000"/>
                  </a:schemeClr>
                </a:solidFill>
                <a:latin typeface="Garamond" panose="02020404030301010803" pitchFamily="18" charset="0"/>
              </a:rPr>
            </a:br>
            <a:r>
              <a:rPr lang="en-US" sz="2600" dirty="0">
                <a:solidFill>
                  <a:schemeClr val="tx1">
                    <a:lumMod val="75000"/>
                    <a:lumOff val="25000"/>
                  </a:schemeClr>
                </a:solidFill>
                <a:latin typeface="Garamond" panose="02020404030301010803" pitchFamily="18" charset="0"/>
              </a:rPr>
              <a:t>Landscape: Mixed spruce and pine forest with vast river/lake networks</a:t>
            </a:r>
          </a:p>
          <a:p>
            <a:pPr fontAlgn="base"/>
            <a:br>
              <a:rPr lang="en-US" sz="2600" dirty="0">
                <a:solidFill>
                  <a:schemeClr val="tx1">
                    <a:lumMod val="75000"/>
                    <a:lumOff val="25000"/>
                  </a:schemeClr>
                </a:solidFill>
                <a:latin typeface="Garamond" panose="02020404030301010803" pitchFamily="18" charset="0"/>
              </a:rPr>
            </a:br>
            <a:r>
              <a:rPr lang="en-US" sz="2600" dirty="0">
                <a:solidFill>
                  <a:schemeClr val="tx1">
                    <a:lumMod val="75000"/>
                    <a:lumOff val="25000"/>
                  </a:schemeClr>
                </a:solidFill>
                <a:latin typeface="Garamond" panose="02020404030301010803" pitchFamily="18" charset="0"/>
              </a:rPr>
              <a:t>Known as the “Land of 10,000 lakes” </a:t>
            </a:r>
          </a:p>
          <a:p>
            <a:pPr fontAlgn="base"/>
            <a:endParaRPr lang="en-US" sz="2600" dirty="0">
              <a:solidFill>
                <a:schemeClr val="tx1">
                  <a:lumMod val="75000"/>
                  <a:lumOff val="25000"/>
                </a:schemeClr>
              </a:solidFill>
              <a:latin typeface="Garamond" panose="02020404030301010803" pitchFamily="18" charset="0"/>
            </a:endParaRPr>
          </a:p>
          <a:p>
            <a:pPr fontAlgn="base"/>
            <a:r>
              <a:rPr lang="en-US" sz="2600" dirty="0">
                <a:solidFill>
                  <a:schemeClr val="tx1">
                    <a:lumMod val="75000"/>
                    <a:lumOff val="25000"/>
                  </a:schemeClr>
                </a:solidFill>
                <a:latin typeface="Garamond" panose="02020404030301010803" pitchFamily="18" charset="0"/>
              </a:rPr>
              <a:t>Wetland habitats across the state of Minnesota create ideal growing conditions for emergent vegetation such as wild rice</a:t>
            </a:r>
          </a:p>
          <a:p>
            <a:pPr fontAlgn="base"/>
            <a:br>
              <a:rPr lang="en-US" sz="2600" dirty="0">
                <a:solidFill>
                  <a:schemeClr val="tx1">
                    <a:lumMod val="75000"/>
                    <a:lumOff val="25000"/>
                  </a:schemeClr>
                </a:solidFill>
                <a:latin typeface="Garamond" panose="02020404030301010803" pitchFamily="18" charset="0"/>
              </a:rPr>
            </a:br>
            <a:r>
              <a:rPr lang="en-US" sz="2600" i="1" dirty="0">
                <a:solidFill>
                  <a:schemeClr val="tx1">
                    <a:lumMod val="75000"/>
                    <a:lumOff val="25000"/>
                  </a:schemeClr>
                </a:solidFill>
                <a:latin typeface="Garamond" panose="02020404030301010803" pitchFamily="18" charset="0"/>
              </a:rPr>
              <a:t>In situ</a:t>
            </a:r>
            <a:r>
              <a:rPr lang="en-US" sz="2600" dirty="0">
                <a:solidFill>
                  <a:schemeClr val="tx1">
                    <a:lumMod val="75000"/>
                    <a:lumOff val="25000"/>
                  </a:schemeClr>
                </a:solidFill>
                <a:latin typeface="Garamond" panose="02020404030301010803" pitchFamily="18" charset="0"/>
              </a:rPr>
              <a:t> data clustered in this scene</a:t>
            </a:r>
          </a:p>
          <a:p>
            <a:pPr fontAlgn="base"/>
            <a:br>
              <a:rPr lang="en-US" sz="2600" dirty="0">
                <a:solidFill>
                  <a:schemeClr val="tx1">
                    <a:lumMod val="75000"/>
                    <a:lumOff val="25000"/>
                  </a:schemeClr>
                </a:solidFill>
                <a:latin typeface="Garamond" panose="02020404030301010803" pitchFamily="18" charset="0"/>
              </a:rPr>
            </a:br>
            <a:r>
              <a:rPr lang="en-US" sz="2600" dirty="0">
                <a:solidFill>
                  <a:schemeClr val="tx1">
                    <a:lumMod val="75000"/>
                    <a:lumOff val="25000"/>
                  </a:schemeClr>
                </a:solidFill>
                <a:latin typeface="Garamond" panose="02020404030301010803" pitchFamily="18" charset="0"/>
              </a:rPr>
              <a:t>Digital ocular sampling from Phase I also present in this scene</a:t>
            </a:r>
          </a:p>
          <a:p>
            <a:endParaRPr lang="en-US" sz="2700" dirty="0">
              <a:latin typeface="Garamond" panose="02020404030301010803" pitchFamily="18" charset="0"/>
            </a:endParaRPr>
          </a:p>
          <a:p>
            <a:endParaRPr lang="en-US" sz="2700" dirty="0">
              <a:latin typeface="Garamond" panose="02020404030301010803" pitchFamily="18" charset="0"/>
            </a:endParaRPr>
          </a:p>
          <a:p>
            <a:endParaRPr lang="en-US" sz="2700" dirty="0">
              <a:latin typeface="Garamond" panose="02020404030301010803" pitchFamily="18" charset="0"/>
            </a:endParaRPr>
          </a:p>
        </p:txBody>
      </p:sp>
      <p:pic>
        <p:nvPicPr>
          <p:cNvPr id="114" name="Picture 1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42814" y="7333950"/>
            <a:ext cx="2722256" cy="2261436"/>
          </a:xfrm>
          <a:prstGeom prst="rect">
            <a:avLst/>
          </a:prstGeom>
        </p:spPr>
      </p:pic>
      <p:pic>
        <p:nvPicPr>
          <p:cNvPr id="116" name="Picture 1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963114" y="7418497"/>
            <a:ext cx="3109836" cy="2085481"/>
          </a:xfrm>
          <a:prstGeom prst="rect">
            <a:avLst/>
          </a:prstGeom>
        </p:spPr>
      </p:pic>
      <p:sp>
        <p:nvSpPr>
          <p:cNvPr id="117" name="Bent-Up Arrow 116"/>
          <p:cNvSpPr/>
          <p:nvPr/>
        </p:nvSpPr>
        <p:spPr>
          <a:xfrm flipV="1">
            <a:off x="16362141" y="6893160"/>
            <a:ext cx="1789835" cy="43735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Bent-Up Arrow 117"/>
          <p:cNvSpPr/>
          <p:nvPr/>
        </p:nvSpPr>
        <p:spPr>
          <a:xfrm>
            <a:off x="16362141" y="9662594"/>
            <a:ext cx="1789835" cy="46727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p:cNvSpPr/>
          <p:nvPr/>
        </p:nvSpPr>
        <p:spPr>
          <a:xfrm>
            <a:off x="18966271" y="8333278"/>
            <a:ext cx="953811" cy="2559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2608931" y="6936065"/>
            <a:ext cx="3136849"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Raw Model Output</a:t>
            </a:r>
          </a:p>
        </p:txBody>
      </p:sp>
      <p:pic>
        <p:nvPicPr>
          <p:cNvPr id="133" name="Picture 1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873364" y="12403275"/>
            <a:ext cx="2362942" cy="2140846"/>
          </a:xfrm>
          <a:prstGeom prst="rect">
            <a:avLst/>
          </a:prstGeom>
        </p:spPr>
      </p:pic>
      <p:pic>
        <p:nvPicPr>
          <p:cNvPr id="134" name="Picture 1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867853" y="14748707"/>
            <a:ext cx="2368453" cy="2013969"/>
          </a:xfrm>
          <a:prstGeom prst="rect">
            <a:avLst/>
          </a:prstGeom>
        </p:spPr>
      </p:pic>
      <p:cxnSp>
        <p:nvCxnSpPr>
          <p:cNvPr id="135" name="Elbow Connector 134"/>
          <p:cNvCxnSpPr>
            <a:stCxn id="133" idx="3"/>
            <a:endCxn id="144" idx="1"/>
          </p:cNvCxnSpPr>
          <p:nvPr/>
        </p:nvCxnSpPr>
        <p:spPr>
          <a:xfrm>
            <a:off x="15236306" y="13473698"/>
            <a:ext cx="2604090" cy="1092566"/>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134" idx="3"/>
            <a:endCxn id="144" idx="1"/>
          </p:cNvCxnSpPr>
          <p:nvPr/>
        </p:nvCxnSpPr>
        <p:spPr>
          <a:xfrm flipV="1">
            <a:off x="15236306" y="14566264"/>
            <a:ext cx="2604090" cy="1189428"/>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3" name="Rounded Rectangle 142"/>
          <p:cNvSpPr/>
          <p:nvPr/>
        </p:nvSpPr>
        <p:spPr>
          <a:xfrm>
            <a:off x="17840396" y="12827476"/>
            <a:ext cx="1727860" cy="76185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Landsat 8 OLI</a:t>
            </a:r>
          </a:p>
        </p:txBody>
      </p:sp>
      <p:sp>
        <p:nvSpPr>
          <p:cNvPr id="144" name="Rounded Rectangle 143"/>
          <p:cNvSpPr/>
          <p:nvPr/>
        </p:nvSpPr>
        <p:spPr>
          <a:xfrm>
            <a:off x="17840396" y="14185334"/>
            <a:ext cx="1727860" cy="76185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Sentinel-1      C-SAR</a:t>
            </a:r>
          </a:p>
        </p:txBody>
      </p:sp>
      <p:sp>
        <p:nvSpPr>
          <p:cNvPr id="145" name="Rounded Rectangle 144"/>
          <p:cNvSpPr/>
          <p:nvPr/>
        </p:nvSpPr>
        <p:spPr>
          <a:xfrm>
            <a:off x="17840396" y="15543192"/>
            <a:ext cx="1727860" cy="76185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Sentinel-2 MSI</a:t>
            </a:r>
          </a:p>
        </p:txBody>
      </p:sp>
      <p:sp>
        <p:nvSpPr>
          <p:cNvPr id="146" name="Up-Down Arrow 145"/>
          <p:cNvSpPr/>
          <p:nvPr/>
        </p:nvSpPr>
        <p:spPr>
          <a:xfrm>
            <a:off x="18627136" y="13592600"/>
            <a:ext cx="154379" cy="599956"/>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7" name="Up-Down Arrow 146"/>
          <p:cNvSpPr/>
          <p:nvPr/>
        </p:nvSpPr>
        <p:spPr>
          <a:xfrm>
            <a:off x="18627135" y="14961130"/>
            <a:ext cx="154379" cy="599956"/>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cxnSp>
        <p:nvCxnSpPr>
          <p:cNvPr id="149" name="Elbow Connector 148"/>
          <p:cNvCxnSpPr/>
          <p:nvPr/>
        </p:nvCxnSpPr>
        <p:spPr>
          <a:xfrm flipV="1">
            <a:off x="19412989" y="14635448"/>
            <a:ext cx="894089" cy="1307332"/>
          </a:xfrm>
          <a:prstGeom prst="bent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Elbow Connector 149"/>
          <p:cNvCxnSpPr>
            <a:stCxn id="143" idx="3"/>
          </p:cNvCxnSpPr>
          <p:nvPr/>
        </p:nvCxnSpPr>
        <p:spPr>
          <a:xfrm>
            <a:off x="19568256" y="13208406"/>
            <a:ext cx="754997" cy="1436942"/>
          </a:xfrm>
          <a:prstGeom prst="bent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p:nvPicPr>
        <p:blipFill rotWithShape="1">
          <a:blip r:embed="rId17"/>
          <a:srcRect t="10334" r="535"/>
          <a:stretch/>
        </p:blipFill>
        <p:spPr>
          <a:xfrm>
            <a:off x="21317999" y="12687471"/>
            <a:ext cx="2692371" cy="1725260"/>
          </a:xfrm>
          <a:prstGeom prst="rect">
            <a:avLst/>
          </a:prstGeom>
        </p:spPr>
      </p:pic>
      <p:sp>
        <p:nvSpPr>
          <p:cNvPr id="152" name="Down Arrow 151"/>
          <p:cNvSpPr/>
          <p:nvPr/>
        </p:nvSpPr>
        <p:spPr>
          <a:xfrm>
            <a:off x="22445122" y="14444111"/>
            <a:ext cx="238360" cy="42025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153" name="Picture 1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736234" y="15069249"/>
            <a:ext cx="1590971" cy="1321653"/>
          </a:xfrm>
          <a:prstGeom prst="rect">
            <a:avLst/>
          </a:prstGeom>
        </p:spPr>
      </p:pic>
      <p:sp>
        <p:nvSpPr>
          <p:cNvPr id="157" name="Rectangle 156"/>
          <p:cNvSpPr/>
          <p:nvPr/>
        </p:nvSpPr>
        <p:spPr>
          <a:xfrm>
            <a:off x="21309156" y="16836053"/>
            <a:ext cx="424800" cy="2228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8" name="Rectangle 157"/>
          <p:cNvSpPr/>
          <p:nvPr/>
        </p:nvSpPr>
        <p:spPr>
          <a:xfrm>
            <a:off x="21309156" y="16555128"/>
            <a:ext cx="424800" cy="222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9" name="TextBox 158"/>
          <p:cNvSpPr txBox="1"/>
          <p:nvPr/>
        </p:nvSpPr>
        <p:spPr>
          <a:xfrm>
            <a:off x="21733956" y="16497430"/>
            <a:ext cx="2333031" cy="369332"/>
          </a:xfrm>
          <a:prstGeom prst="rect">
            <a:avLst/>
          </a:prstGeom>
          <a:noFill/>
        </p:spPr>
        <p:txBody>
          <a:bodyPr wrap="square" rtlCol="0">
            <a:spAutoFit/>
          </a:bodyPr>
          <a:lstStyle/>
          <a:p>
            <a:r>
              <a:rPr lang="en-US" sz="1800" dirty="0">
                <a:solidFill>
                  <a:schemeClr val="tx1">
                    <a:lumMod val="75000"/>
                    <a:lumOff val="25000"/>
                  </a:schemeClr>
                </a:solidFill>
                <a:latin typeface="Century Gothic" panose="020B0502020202020204" pitchFamily="34" charset="0"/>
              </a:rPr>
              <a:t>Wild Rice Presence</a:t>
            </a:r>
          </a:p>
        </p:txBody>
      </p:sp>
      <p:sp>
        <p:nvSpPr>
          <p:cNvPr id="160" name="TextBox 159"/>
          <p:cNvSpPr txBox="1"/>
          <p:nvPr/>
        </p:nvSpPr>
        <p:spPr>
          <a:xfrm>
            <a:off x="21720781" y="16793974"/>
            <a:ext cx="2359381" cy="369332"/>
          </a:xfrm>
          <a:prstGeom prst="rect">
            <a:avLst/>
          </a:prstGeom>
          <a:noFill/>
        </p:spPr>
        <p:txBody>
          <a:bodyPr wrap="square" rtlCol="0">
            <a:spAutoFit/>
          </a:bodyPr>
          <a:lstStyle/>
          <a:p>
            <a:r>
              <a:rPr lang="en-US" sz="1800" dirty="0">
                <a:solidFill>
                  <a:schemeClr val="tx1">
                    <a:lumMod val="75000"/>
                    <a:lumOff val="25000"/>
                  </a:schemeClr>
                </a:solidFill>
                <a:latin typeface="Century Gothic" panose="020B0502020202020204" pitchFamily="34" charset="0"/>
              </a:rPr>
              <a:t>Wild Rice Absence</a:t>
            </a:r>
          </a:p>
        </p:txBody>
      </p:sp>
      <p:sp>
        <p:nvSpPr>
          <p:cNvPr id="163" name="TextBox 162"/>
          <p:cNvSpPr txBox="1"/>
          <p:nvPr/>
        </p:nvSpPr>
        <p:spPr>
          <a:xfrm>
            <a:off x="16416212" y="6121065"/>
            <a:ext cx="4135641" cy="707886"/>
          </a:xfrm>
          <a:prstGeom prst="rect">
            <a:avLst/>
          </a:prstGeom>
          <a:noFill/>
        </p:spPr>
        <p:txBody>
          <a:bodyPr wrap="square" rtlCol="0">
            <a:spAutoFit/>
          </a:bodyPr>
          <a:lstStyle/>
          <a:p>
            <a:pPr algn="ctr"/>
            <a:r>
              <a:rPr lang="en-US" sz="2000" dirty="0">
                <a:solidFill>
                  <a:schemeClr val="tx1">
                    <a:lumMod val="75000"/>
                    <a:lumOff val="25000"/>
                  </a:schemeClr>
                </a:solidFill>
                <a:latin typeface="Century Gothic" panose="020B0502020202020204" pitchFamily="34" charset="0"/>
              </a:rPr>
              <a:t>Generating Points Over Aquatic Vegetation DNR Polygons</a:t>
            </a:r>
          </a:p>
        </p:txBody>
      </p:sp>
      <p:sp>
        <p:nvSpPr>
          <p:cNvPr id="5" name="TextBox 4"/>
          <p:cNvSpPr txBox="1"/>
          <p:nvPr/>
        </p:nvSpPr>
        <p:spPr>
          <a:xfrm>
            <a:off x="12758559" y="5425062"/>
            <a:ext cx="4932124"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Validation of Spring 2018 Model</a:t>
            </a:r>
          </a:p>
        </p:txBody>
      </p:sp>
      <p:sp>
        <p:nvSpPr>
          <p:cNvPr id="164" name="TextBox 163"/>
          <p:cNvSpPr txBox="1"/>
          <p:nvPr/>
        </p:nvSpPr>
        <p:spPr>
          <a:xfrm>
            <a:off x="12816213" y="11293688"/>
            <a:ext cx="5022455"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Refining Modeling Methodology</a:t>
            </a:r>
          </a:p>
        </p:txBody>
      </p:sp>
      <p:sp>
        <p:nvSpPr>
          <p:cNvPr id="165" name="TextBox 164"/>
          <p:cNvSpPr txBox="1"/>
          <p:nvPr/>
        </p:nvSpPr>
        <p:spPr>
          <a:xfrm>
            <a:off x="12795799" y="11896208"/>
            <a:ext cx="3401583" cy="400110"/>
          </a:xfrm>
          <a:prstGeom prst="rect">
            <a:avLst/>
          </a:prstGeom>
          <a:noFill/>
        </p:spPr>
        <p:txBody>
          <a:bodyPr wrap="square" rtlCol="0">
            <a:spAutoFit/>
          </a:bodyPr>
          <a:lstStyle/>
          <a:p>
            <a:r>
              <a:rPr lang="en-US" sz="2000" b="1" dirty="0">
                <a:solidFill>
                  <a:schemeClr val="tx1">
                    <a:lumMod val="75000"/>
                    <a:lumOff val="25000"/>
                  </a:schemeClr>
                </a:solidFill>
                <a:latin typeface="Century Gothic" panose="020B0502020202020204" pitchFamily="34" charset="0"/>
              </a:rPr>
              <a:t>Digital Ocular Sampling</a:t>
            </a:r>
          </a:p>
        </p:txBody>
      </p:sp>
      <p:sp>
        <p:nvSpPr>
          <p:cNvPr id="166" name="TextBox 165"/>
          <p:cNvSpPr txBox="1"/>
          <p:nvPr/>
        </p:nvSpPr>
        <p:spPr>
          <a:xfrm>
            <a:off x="12448689" y="16799806"/>
            <a:ext cx="3186153" cy="707886"/>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Point Sampling from DNR Survey</a:t>
            </a:r>
          </a:p>
        </p:txBody>
      </p:sp>
      <p:sp>
        <p:nvSpPr>
          <p:cNvPr id="167" name="TextBox 166"/>
          <p:cNvSpPr txBox="1"/>
          <p:nvPr/>
        </p:nvSpPr>
        <p:spPr>
          <a:xfrm>
            <a:off x="17583027" y="12076654"/>
            <a:ext cx="2337054" cy="707886"/>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Derive Predictor Variables from</a:t>
            </a:r>
          </a:p>
        </p:txBody>
      </p:sp>
      <p:sp>
        <p:nvSpPr>
          <p:cNvPr id="168" name="TextBox 167"/>
          <p:cNvSpPr txBox="1"/>
          <p:nvPr/>
        </p:nvSpPr>
        <p:spPr>
          <a:xfrm>
            <a:off x="21092877" y="12247051"/>
            <a:ext cx="3142613"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VSURF &amp; Random Forest</a:t>
            </a:r>
          </a:p>
        </p:txBody>
      </p:sp>
      <p:pic>
        <p:nvPicPr>
          <p:cNvPr id="6" name="Picture 5"/>
          <p:cNvPicPr preferRelativeResize="0">
            <a:picLocks/>
          </p:cNvPicPr>
          <p:nvPr/>
        </p:nvPicPr>
        <p:blipFill rotWithShape="1">
          <a:blip r:embed="rId18">
            <a:extLst>
              <a:ext uri="{28A0092B-C50C-407E-A947-70E740481C1C}">
                <a14:useLocalDpi xmlns:a14="http://schemas.microsoft.com/office/drawing/2010/main" val="0"/>
              </a:ext>
            </a:extLst>
          </a:blip>
          <a:srcRect l="-2591" t="4922" r="1170" b="7861"/>
          <a:stretch/>
        </p:blipFill>
        <p:spPr>
          <a:xfrm>
            <a:off x="1438383" y="30818994"/>
            <a:ext cx="1645920" cy="1645920"/>
          </a:xfrm>
          <a:prstGeom prst="ellipse">
            <a:avLst/>
          </a:prstGeom>
          <a:ln>
            <a:noFill/>
          </a:ln>
        </p:spPr>
      </p:pic>
      <p:cxnSp>
        <p:nvCxnSpPr>
          <p:cNvPr id="95" name="Straight Arrow Connector 94"/>
          <p:cNvCxnSpPr/>
          <p:nvPr/>
        </p:nvCxnSpPr>
        <p:spPr>
          <a:xfrm>
            <a:off x="20307078" y="14522855"/>
            <a:ext cx="83609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0740272" y="7141711"/>
            <a:ext cx="1718789" cy="1200329"/>
          </a:xfrm>
          <a:prstGeom prst="rect">
            <a:avLst/>
          </a:prstGeom>
          <a:noFill/>
          <a:ln>
            <a:solidFill>
              <a:schemeClr val="tx1"/>
            </a:solidFill>
          </a:ln>
        </p:spPr>
        <p:txBody>
          <a:bodyPr wrap="square" rtlCol="0">
            <a:spAutoFit/>
          </a:bodyPr>
          <a:lstStyle/>
          <a:p>
            <a:r>
              <a:rPr lang="en-US" sz="2400" dirty="0">
                <a:solidFill>
                  <a:schemeClr val="tx1">
                    <a:lumMod val="75000"/>
                    <a:lumOff val="25000"/>
                  </a:schemeClr>
                </a:solidFill>
                <a:latin typeface="Century Gothic" panose="020B0502020202020204" pitchFamily="34" charset="0"/>
              </a:rPr>
              <a:t>True Positives (TP)</a:t>
            </a:r>
            <a:endParaRPr lang="en-US" sz="2000" dirty="0">
              <a:solidFill>
                <a:schemeClr val="tx1">
                  <a:lumMod val="75000"/>
                  <a:lumOff val="25000"/>
                </a:schemeClr>
              </a:solidFill>
              <a:latin typeface="Century Gothic" panose="020B0502020202020204" pitchFamily="34" charset="0"/>
            </a:endParaRPr>
          </a:p>
        </p:txBody>
      </p:sp>
      <p:sp>
        <p:nvSpPr>
          <p:cNvPr id="170" name="TextBox 169"/>
          <p:cNvSpPr txBox="1"/>
          <p:nvPr/>
        </p:nvSpPr>
        <p:spPr>
          <a:xfrm>
            <a:off x="22512032" y="7141711"/>
            <a:ext cx="1718789" cy="1200329"/>
          </a:xfrm>
          <a:prstGeom prst="rect">
            <a:avLst/>
          </a:prstGeom>
          <a:noFill/>
          <a:ln>
            <a:solidFill>
              <a:schemeClr val="tx1"/>
            </a:solidFill>
          </a:ln>
        </p:spPr>
        <p:txBody>
          <a:bodyPr wrap="square" rtlCol="0">
            <a:spAutoFit/>
          </a:bodyPr>
          <a:lstStyle/>
          <a:p>
            <a:r>
              <a:rPr lang="en-US" sz="2400" dirty="0">
                <a:solidFill>
                  <a:schemeClr val="tx1">
                    <a:lumMod val="75000"/>
                    <a:lumOff val="25000"/>
                  </a:schemeClr>
                </a:solidFill>
                <a:latin typeface="Century Gothic" panose="020B0502020202020204" pitchFamily="34" charset="0"/>
              </a:rPr>
              <a:t>False Negatives (FN</a:t>
            </a:r>
            <a:r>
              <a:rPr lang="en-US" sz="2000" dirty="0">
                <a:solidFill>
                  <a:schemeClr val="tx1">
                    <a:lumMod val="75000"/>
                    <a:lumOff val="25000"/>
                  </a:schemeClr>
                </a:solidFill>
                <a:latin typeface="Century Gothic" panose="020B0502020202020204" pitchFamily="34" charset="0"/>
              </a:rPr>
              <a:t>)</a:t>
            </a:r>
          </a:p>
        </p:txBody>
      </p:sp>
      <p:sp>
        <p:nvSpPr>
          <p:cNvPr id="171" name="TextBox 170"/>
          <p:cNvSpPr txBox="1"/>
          <p:nvPr/>
        </p:nvSpPr>
        <p:spPr>
          <a:xfrm>
            <a:off x="20740272" y="8416554"/>
            <a:ext cx="1718789" cy="1200329"/>
          </a:xfrm>
          <a:prstGeom prst="rect">
            <a:avLst/>
          </a:prstGeom>
          <a:noFill/>
          <a:ln>
            <a:solidFill>
              <a:schemeClr val="tx1"/>
            </a:solidFill>
          </a:ln>
        </p:spPr>
        <p:txBody>
          <a:bodyPr wrap="square" rtlCol="0">
            <a:spAutoFit/>
          </a:bodyPr>
          <a:lstStyle/>
          <a:p>
            <a:r>
              <a:rPr lang="en-US" sz="2400" dirty="0">
                <a:solidFill>
                  <a:schemeClr val="tx1">
                    <a:lumMod val="75000"/>
                    <a:lumOff val="25000"/>
                  </a:schemeClr>
                </a:solidFill>
                <a:latin typeface="Century Gothic" panose="020B0502020202020204" pitchFamily="34" charset="0"/>
              </a:rPr>
              <a:t>False Positives (FP)</a:t>
            </a:r>
          </a:p>
        </p:txBody>
      </p:sp>
      <p:sp>
        <p:nvSpPr>
          <p:cNvPr id="172" name="TextBox 171"/>
          <p:cNvSpPr txBox="1"/>
          <p:nvPr/>
        </p:nvSpPr>
        <p:spPr>
          <a:xfrm>
            <a:off x="22512031" y="8416554"/>
            <a:ext cx="1718789" cy="1200329"/>
          </a:xfrm>
          <a:prstGeom prst="rect">
            <a:avLst/>
          </a:prstGeom>
          <a:noFill/>
          <a:ln>
            <a:solidFill>
              <a:schemeClr val="tx1"/>
            </a:solidFill>
          </a:ln>
        </p:spPr>
        <p:txBody>
          <a:bodyPr wrap="square" rtlCol="0">
            <a:spAutoFit/>
          </a:bodyPr>
          <a:lstStyle/>
          <a:p>
            <a:r>
              <a:rPr lang="en-US" sz="2400" dirty="0">
                <a:solidFill>
                  <a:schemeClr val="tx1">
                    <a:lumMod val="75000"/>
                    <a:lumOff val="25000"/>
                  </a:schemeClr>
                </a:solidFill>
                <a:latin typeface="Century Gothic" panose="020B0502020202020204" pitchFamily="34" charset="0"/>
              </a:rPr>
              <a:t>True Negatives (TN)</a:t>
            </a:r>
            <a:endParaRPr lang="en-US" sz="2000" dirty="0">
              <a:solidFill>
                <a:schemeClr val="tx1">
                  <a:lumMod val="75000"/>
                  <a:lumOff val="25000"/>
                </a:schemeClr>
              </a:solidFill>
              <a:latin typeface="Century Gothic" panose="020B0502020202020204" pitchFamily="34" charset="0"/>
            </a:endParaRPr>
          </a:p>
        </p:txBody>
      </p:sp>
      <p:sp>
        <p:nvSpPr>
          <p:cNvPr id="99" name="TextBox 98"/>
          <p:cNvSpPr txBox="1"/>
          <p:nvPr/>
        </p:nvSpPr>
        <p:spPr>
          <a:xfrm>
            <a:off x="21412200" y="6641370"/>
            <a:ext cx="457200" cy="461665"/>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P</a:t>
            </a:r>
          </a:p>
        </p:txBody>
      </p:sp>
      <p:sp>
        <p:nvSpPr>
          <p:cNvPr id="173" name="TextBox 172"/>
          <p:cNvSpPr txBox="1"/>
          <p:nvPr/>
        </p:nvSpPr>
        <p:spPr>
          <a:xfrm>
            <a:off x="20323253" y="7594680"/>
            <a:ext cx="457200" cy="461665"/>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P</a:t>
            </a:r>
          </a:p>
        </p:txBody>
      </p:sp>
      <p:sp>
        <p:nvSpPr>
          <p:cNvPr id="174" name="TextBox 173"/>
          <p:cNvSpPr txBox="1"/>
          <p:nvPr/>
        </p:nvSpPr>
        <p:spPr>
          <a:xfrm>
            <a:off x="23135143" y="6603782"/>
            <a:ext cx="457200" cy="461665"/>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N</a:t>
            </a:r>
          </a:p>
        </p:txBody>
      </p:sp>
      <p:sp>
        <p:nvSpPr>
          <p:cNvPr id="175" name="TextBox 174"/>
          <p:cNvSpPr txBox="1"/>
          <p:nvPr/>
        </p:nvSpPr>
        <p:spPr>
          <a:xfrm>
            <a:off x="20323253" y="8815621"/>
            <a:ext cx="457200" cy="461665"/>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N</a:t>
            </a:r>
          </a:p>
        </p:txBody>
      </p:sp>
      <p:sp>
        <p:nvSpPr>
          <p:cNvPr id="100" name="TextBox 99"/>
          <p:cNvSpPr txBox="1"/>
          <p:nvPr/>
        </p:nvSpPr>
        <p:spPr>
          <a:xfrm rot="16200000">
            <a:off x="19116058" y="8111412"/>
            <a:ext cx="2172468"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Actual Class</a:t>
            </a:r>
          </a:p>
        </p:txBody>
      </p:sp>
      <p:sp>
        <p:nvSpPr>
          <p:cNvPr id="101" name="TextBox 100"/>
          <p:cNvSpPr txBox="1"/>
          <p:nvPr/>
        </p:nvSpPr>
        <p:spPr>
          <a:xfrm>
            <a:off x="21032249" y="6269368"/>
            <a:ext cx="2970751"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entury Gothic" panose="020B0502020202020204" pitchFamily="34" charset="0"/>
              </a:rPr>
              <a:t>Predicted Class</a:t>
            </a:r>
          </a:p>
        </p:txBody>
      </p:sp>
      <p:pic>
        <p:nvPicPr>
          <p:cNvPr id="176" name="Google Shape;44;p3"/>
          <p:cNvPicPr preferRelativeResize="0"/>
          <p:nvPr/>
        </p:nvPicPr>
        <p:blipFill rotWithShape="1">
          <a:blip r:embed="rId19">
            <a:alphaModFix/>
          </a:blip>
          <a:srcRect l="29670" t="33538" r="22035" b="30847"/>
          <a:stretch/>
        </p:blipFill>
        <p:spPr>
          <a:xfrm>
            <a:off x="10197207" y="30818994"/>
            <a:ext cx="1645920" cy="1645920"/>
          </a:xfrm>
          <a:prstGeom prst="ellipse">
            <a:avLst/>
          </a:prstGeom>
          <a:noFill/>
          <a:ln>
            <a:noFill/>
          </a:ln>
        </p:spPr>
      </p:pic>
      <p:cxnSp>
        <p:nvCxnSpPr>
          <p:cNvPr id="4" name="Straight Connector 3"/>
          <p:cNvCxnSpPr/>
          <p:nvPr/>
        </p:nvCxnSpPr>
        <p:spPr>
          <a:xfrm>
            <a:off x="19568256" y="14528164"/>
            <a:ext cx="864867"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835536322"/>
              </p:ext>
            </p:extLst>
          </p:nvPr>
        </p:nvGraphicFramePr>
        <p:xfrm>
          <a:off x="12776961" y="22296704"/>
          <a:ext cx="3198900" cy="2508995"/>
        </p:xfrm>
        <a:graphic>
          <a:graphicData uri="http://schemas.openxmlformats.org/drawingml/2006/table">
            <a:tbl>
              <a:tblPr firstRow="1" bandRow="1">
                <a:tableStyleId>{5C22544A-7EE6-4342-B048-85BDC9FD1C3A}</a:tableStyleId>
              </a:tblPr>
              <a:tblGrid>
                <a:gridCol w="1955039">
                  <a:extLst>
                    <a:ext uri="{9D8B030D-6E8A-4147-A177-3AD203B41FA5}">
                      <a16:colId xmlns:a16="http://schemas.microsoft.com/office/drawing/2014/main" val="3842049505"/>
                    </a:ext>
                  </a:extLst>
                </a:gridCol>
                <a:gridCol w="1243861">
                  <a:extLst>
                    <a:ext uri="{9D8B030D-6E8A-4147-A177-3AD203B41FA5}">
                      <a16:colId xmlns:a16="http://schemas.microsoft.com/office/drawing/2014/main" val="1516098486"/>
                    </a:ext>
                  </a:extLst>
                </a:gridCol>
              </a:tblGrid>
              <a:tr h="1151186">
                <a:tc>
                  <a:txBody>
                    <a:bodyPr/>
                    <a:lstStyle/>
                    <a:p>
                      <a:pPr algn="ctr"/>
                      <a:r>
                        <a:rPr lang="en-US" sz="1800" dirty="0">
                          <a:solidFill>
                            <a:schemeClr val="tx1">
                              <a:lumMod val="75000"/>
                              <a:lumOff val="25000"/>
                            </a:schemeClr>
                          </a:solidFill>
                          <a:latin typeface="Century Gothic" panose="020B0502020202020204" pitchFamily="34" charset="0"/>
                        </a:rPr>
                        <a:t>%</a:t>
                      </a:r>
                      <a:r>
                        <a:rPr lang="en-US" sz="1800" baseline="0" dirty="0">
                          <a:solidFill>
                            <a:schemeClr val="tx1">
                              <a:lumMod val="75000"/>
                              <a:lumOff val="25000"/>
                            </a:schemeClr>
                          </a:solidFill>
                          <a:latin typeface="Century Gothic" panose="020B0502020202020204" pitchFamily="34" charset="0"/>
                        </a:rPr>
                        <a:t> Wild Rice Correctly Classified</a:t>
                      </a:r>
                      <a:endParaRPr lang="en-US" sz="1800" dirty="0">
                        <a:solidFill>
                          <a:schemeClr val="tx1">
                            <a:lumMod val="75000"/>
                            <a:lumOff val="25000"/>
                          </a:schemeClr>
                        </a:solidFill>
                        <a:latin typeface="Century Gothic" panose="020B0502020202020204" pitchFamily="34" charset="0"/>
                      </a:endParaRPr>
                    </a:p>
                  </a:txBody>
                  <a:tcPr anchor="ctr">
                    <a:solidFill>
                      <a:srgbClr val="7DB761"/>
                    </a:solidFill>
                  </a:tcPr>
                </a:tc>
                <a:tc>
                  <a:txBody>
                    <a:bodyPr/>
                    <a:lstStyle/>
                    <a:p>
                      <a:pPr algn="ctr"/>
                      <a:r>
                        <a:rPr lang="en-US" sz="1800" dirty="0">
                          <a:solidFill>
                            <a:schemeClr val="tx1">
                              <a:lumMod val="75000"/>
                              <a:lumOff val="25000"/>
                            </a:schemeClr>
                          </a:solidFill>
                          <a:latin typeface="Century Gothic" panose="020B0502020202020204" pitchFamily="34" charset="0"/>
                        </a:rPr>
                        <a:t>68%</a:t>
                      </a:r>
                    </a:p>
                  </a:txBody>
                  <a:tcPr anchor="ctr">
                    <a:solidFill>
                      <a:srgbClr val="7DB761"/>
                    </a:solidFill>
                  </a:tcPr>
                </a:tc>
                <a:extLst>
                  <a:ext uri="{0D108BD9-81ED-4DB2-BD59-A6C34878D82A}">
                    <a16:rowId xmlns:a16="http://schemas.microsoft.com/office/drawing/2014/main" val="3239053579"/>
                  </a:ext>
                </a:extLst>
              </a:tr>
              <a:tr h="13578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tx1">
                              <a:lumMod val="75000"/>
                              <a:lumOff val="25000"/>
                            </a:schemeClr>
                          </a:solidFill>
                          <a:latin typeface="Century Gothic" panose="020B0502020202020204" pitchFamily="34" charset="0"/>
                        </a:rPr>
                        <a:t>%</a:t>
                      </a:r>
                      <a:r>
                        <a:rPr lang="en-US" sz="1800" b="1" baseline="0" dirty="0">
                          <a:solidFill>
                            <a:schemeClr val="tx1">
                              <a:lumMod val="75000"/>
                              <a:lumOff val="25000"/>
                            </a:schemeClr>
                          </a:solidFill>
                          <a:latin typeface="Century Gothic" panose="020B0502020202020204" pitchFamily="34" charset="0"/>
                        </a:rPr>
                        <a:t> Other Vegetation Misclassified</a:t>
                      </a:r>
                      <a:endParaRPr lang="en-US" sz="1800" b="1" dirty="0">
                        <a:solidFill>
                          <a:schemeClr val="tx1">
                            <a:lumMod val="75000"/>
                            <a:lumOff val="25000"/>
                          </a:schemeClr>
                        </a:solidFill>
                        <a:latin typeface="Century Gothic" panose="020B0502020202020204" pitchFamily="34" charset="0"/>
                      </a:endParaRPr>
                    </a:p>
                    <a:p>
                      <a:endParaRPr lang="en-US" sz="1800" dirty="0">
                        <a:latin typeface="Century Gothic" panose="020B0502020202020204" pitchFamily="34" charset="0"/>
                      </a:endParaRPr>
                    </a:p>
                  </a:txBody>
                  <a:tcPr anchor="ctr">
                    <a:solidFill>
                      <a:srgbClr val="7DB761"/>
                    </a:solidFill>
                  </a:tcPr>
                </a:tc>
                <a:tc>
                  <a:txBody>
                    <a:bodyPr/>
                    <a:lstStyle/>
                    <a:p>
                      <a:pPr algn="ctr"/>
                      <a:r>
                        <a:rPr lang="en-US" sz="1800" b="1" dirty="0">
                          <a:solidFill>
                            <a:schemeClr val="tx1">
                              <a:lumMod val="75000"/>
                              <a:lumOff val="25000"/>
                            </a:schemeClr>
                          </a:solidFill>
                          <a:latin typeface="Century Gothic" panose="020B0502020202020204" pitchFamily="34" charset="0"/>
                        </a:rPr>
                        <a:t>46%</a:t>
                      </a:r>
                    </a:p>
                  </a:txBody>
                  <a:tcPr anchor="ctr">
                    <a:solidFill>
                      <a:srgbClr val="7DB761"/>
                    </a:solidFill>
                  </a:tcPr>
                </a:tc>
                <a:extLst>
                  <a:ext uri="{0D108BD9-81ED-4DB2-BD59-A6C34878D82A}">
                    <a16:rowId xmlns:a16="http://schemas.microsoft.com/office/drawing/2014/main" val="1712073094"/>
                  </a:ext>
                </a:extLst>
              </a:tr>
            </a:tbl>
          </a:graphicData>
        </a:graphic>
      </p:graphicFrame>
      <p:graphicFrame>
        <p:nvGraphicFramePr>
          <p:cNvPr id="195" name="Table 194"/>
          <p:cNvGraphicFramePr>
            <a:graphicFrameLocks noGrp="1"/>
          </p:cNvGraphicFramePr>
          <p:nvPr>
            <p:extLst>
              <p:ext uri="{D42A27DB-BD31-4B8C-83A1-F6EECF244321}">
                <p14:modId xmlns:p14="http://schemas.microsoft.com/office/powerpoint/2010/main" val="3097493125"/>
              </p:ext>
            </p:extLst>
          </p:nvPr>
        </p:nvGraphicFramePr>
        <p:xfrm>
          <a:off x="15998053" y="22280555"/>
          <a:ext cx="3333018" cy="2497018"/>
        </p:xfrm>
        <a:graphic>
          <a:graphicData uri="http://schemas.openxmlformats.org/drawingml/2006/table">
            <a:tbl>
              <a:tblPr firstRow="1" bandRow="1">
                <a:tableStyleId>{5C22544A-7EE6-4342-B048-85BDC9FD1C3A}</a:tableStyleId>
              </a:tblPr>
              <a:tblGrid>
                <a:gridCol w="2085025">
                  <a:extLst>
                    <a:ext uri="{9D8B030D-6E8A-4147-A177-3AD203B41FA5}">
                      <a16:colId xmlns:a16="http://schemas.microsoft.com/office/drawing/2014/main" val="3842049505"/>
                    </a:ext>
                  </a:extLst>
                </a:gridCol>
                <a:gridCol w="1247993">
                  <a:extLst>
                    <a:ext uri="{9D8B030D-6E8A-4147-A177-3AD203B41FA5}">
                      <a16:colId xmlns:a16="http://schemas.microsoft.com/office/drawing/2014/main" val="1516098486"/>
                    </a:ext>
                  </a:extLst>
                </a:gridCol>
              </a:tblGrid>
              <a:tr h="12485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tx1">
                              <a:lumMod val="75000"/>
                              <a:lumOff val="25000"/>
                            </a:schemeClr>
                          </a:solidFill>
                          <a:latin typeface="Century Gothic" panose="020B0502020202020204" pitchFamily="34" charset="0"/>
                        </a:rPr>
                        <a:t>%</a:t>
                      </a:r>
                      <a:r>
                        <a:rPr lang="en-US" sz="1800" baseline="0" dirty="0">
                          <a:solidFill>
                            <a:schemeClr val="tx1">
                              <a:lumMod val="75000"/>
                              <a:lumOff val="25000"/>
                            </a:schemeClr>
                          </a:solidFill>
                          <a:latin typeface="Century Gothic" panose="020B0502020202020204" pitchFamily="34" charset="0"/>
                        </a:rPr>
                        <a:t> Wild Rice Correctly Classified</a:t>
                      </a:r>
                      <a:endParaRPr lang="en-US" sz="1800" dirty="0">
                        <a:solidFill>
                          <a:schemeClr val="tx1">
                            <a:lumMod val="75000"/>
                            <a:lumOff val="25000"/>
                          </a:schemeClr>
                        </a:solidFill>
                        <a:latin typeface="Century Gothic" panose="020B0502020202020204" pitchFamily="34" charset="0"/>
                      </a:endParaRPr>
                    </a:p>
                  </a:txBody>
                  <a:tcPr anchor="ctr">
                    <a:solidFill>
                      <a:schemeClr val="accent6">
                        <a:lumMod val="40000"/>
                        <a:lumOff val="60000"/>
                      </a:schemeClr>
                    </a:solidFill>
                  </a:tcPr>
                </a:tc>
                <a:tc>
                  <a:txBody>
                    <a:bodyPr/>
                    <a:lstStyle/>
                    <a:p>
                      <a:pPr algn="ctr"/>
                      <a:r>
                        <a:rPr lang="en-US" sz="1800" dirty="0">
                          <a:solidFill>
                            <a:schemeClr val="tx1">
                              <a:lumMod val="75000"/>
                              <a:lumOff val="25000"/>
                            </a:schemeClr>
                          </a:solidFill>
                          <a:latin typeface="Century Gothic" panose="020B0502020202020204" pitchFamily="34" charset="0"/>
                        </a:rPr>
                        <a:t>81%</a:t>
                      </a:r>
                    </a:p>
                  </a:txBody>
                  <a:tcPr anchor="ctr">
                    <a:solidFill>
                      <a:schemeClr val="accent6">
                        <a:lumMod val="40000"/>
                        <a:lumOff val="60000"/>
                      </a:schemeClr>
                    </a:solidFill>
                  </a:tcPr>
                </a:tc>
                <a:extLst>
                  <a:ext uri="{0D108BD9-81ED-4DB2-BD59-A6C34878D82A}">
                    <a16:rowId xmlns:a16="http://schemas.microsoft.com/office/drawing/2014/main" val="3239053579"/>
                  </a:ext>
                </a:extLst>
              </a:tr>
              <a:tr h="12485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tx1">
                              <a:lumMod val="75000"/>
                              <a:lumOff val="25000"/>
                            </a:schemeClr>
                          </a:solidFill>
                          <a:latin typeface="Century Gothic" panose="020B0502020202020204" pitchFamily="34" charset="0"/>
                        </a:rPr>
                        <a:t>%</a:t>
                      </a:r>
                      <a:r>
                        <a:rPr lang="en-US" sz="1800" b="1" baseline="0" dirty="0">
                          <a:solidFill>
                            <a:schemeClr val="tx1">
                              <a:lumMod val="75000"/>
                              <a:lumOff val="25000"/>
                            </a:schemeClr>
                          </a:solidFill>
                          <a:latin typeface="Century Gothic" panose="020B0502020202020204" pitchFamily="34" charset="0"/>
                        </a:rPr>
                        <a:t> Other Vegetation Misclassified</a:t>
                      </a:r>
                      <a:endParaRPr lang="en-US" sz="1800" b="1" dirty="0">
                        <a:solidFill>
                          <a:schemeClr val="tx1">
                            <a:lumMod val="75000"/>
                            <a:lumOff val="25000"/>
                          </a:schemeClr>
                        </a:solidFill>
                        <a:latin typeface="Century Gothic" panose="020B0502020202020204" pitchFamily="34" charset="0"/>
                      </a:endParaRPr>
                    </a:p>
                  </a:txBody>
                  <a:tcPr anchor="ctr">
                    <a:solidFill>
                      <a:schemeClr val="accent6">
                        <a:lumMod val="40000"/>
                        <a:lumOff val="60000"/>
                      </a:schemeClr>
                    </a:solidFill>
                  </a:tcPr>
                </a:tc>
                <a:tc>
                  <a:txBody>
                    <a:bodyPr/>
                    <a:lstStyle/>
                    <a:p>
                      <a:pPr algn="ctr"/>
                      <a:r>
                        <a:rPr lang="en-US" sz="1800" b="1" dirty="0">
                          <a:solidFill>
                            <a:schemeClr val="tx1">
                              <a:lumMod val="75000"/>
                              <a:lumOff val="25000"/>
                            </a:schemeClr>
                          </a:solidFill>
                          <a:latin typeface="Century Gothic" panose="020B0502020202020204" pitchFamily="34" charset="0"/>
                        </a:rPr>
                        <a:t>22%</a:t>
                      </a:r>
                    </a:p>
                  </a:txBody>
                  <a:tcPr anchor="ctr">
                    <a:solidFill>
                      <a:schemeClr val="accent6">
                        <a:lumMod val="40000"/>
                        <a:lumOff val="60000"/>
                      </a:schemeClr>
                    </a:solidFill>
                  </a:tcPr>
                </a:tc>
                <a:extLst>
                  <a:ext uri="{0D108BD9-81ED-4DB2-BD59-A6C34878D82A}">
                    <a16:rowId xmlns:a16="http://schemas.microsoft.com/office/drawing/2014/main" val="1712073094"/>
                  </a:ext>
                </a:extLst>
              </a:tr>
            </a:tbl>
          </a:graphicData>
        </a:graphic>
      </p:graphicFrame>
      <p:graphicFrame>
        <p:nvGraphicFramePr>
          <p:cNvPr id="196" name="Table 195"/>
          <p:cNvGraphicFramePr>
            <a:graphicFrameLocks noGrp="1"/>
          </p:cNvGraphicFramePr>
          <p:nvPr>
            <p:extLst>
              <p:ext uri="{D42A27DB-BD31-4B8C-83A1-F6EECF244321}">
                <p14:modId xmlns:p14="http://schemas.microsoft.com/office/powerpoint/2010/main" val="764070589"/>
              </p:ext>
            </p:extLst>
          </p:nvPr>
        </p:nvGraphicFramePr>
        <p:xfrm>
          <a:off x="19372666" y="22280555"/>
          <a:ext cx="4880345" cy="2497018"/>
        </p:xfrm>
        <a:graphic>
          <a:graphicData uri="http://schemas.openxmlformats.org/drawingml/2006/table">
            <a:tbl>
              <a:tblPr firstRow="1" bandRow="1">
                <a:tableStyleId>{5C22544A-7EE6-4342-B048-85BDC9FD1C3A}</a:tableStyleId>
              </a:tblPr>
              <a:tblGrid>
                <a:gridCol w="2810706">
                  <a:extLst>
                    <a:ext uri="{9D8B030D-6E8A-4147-A177-3AD203B41FA5}">
                      <a16:colId xmlns:a16="http://schemas.microsoft.com/office/drawing/2014/main" val="3842049505"/>
                    </a:ext>
                  </a:extLst>
                </a:gridCol>
                <a:gridCol w="2069639">
                  <a:extLst>
                    <a:ext uri="{9D8B030D-6E8A-4147-A177-3AD203B41FA5}">
                      <a16:colId xmlns:a16="http://schemas.microsoft.com/office/drawing/2014/main" val="1516098486"/>
                    </a:ext>
                  </a:extLst>
                </a:gridCol>
              </a:tblGrid>
              <a:tr h="12485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tx1">
                              <a:lumMod val="75000"/>
                              <a:lumOff val="25000"/>
                            </a:schemeClr>
                          </a:solidFill>
                          <a:latin typeface="Century Gothic" panose="020B0502020202020204" pitchFamily="34" charset="0"/>
                        </a:rPr>
                        <a:t>%</a:t>
                      </a:r>
                      <a:r>
                        <a:rPr lang="en-US" sz="1800" b="1" baseline="0" dirty="0">
                          <a:solidFill>
                            <a:schemeClr val="tx1">
                              <a:lumMod val="75000"/>
                              <a:lumOff val="25000"/>
                            </a:schemeClr>
                          </a:solidFill>
                          <a:latin typeface="Century Gothic" panose="020B0502020202020204" pitchFamily="34" charset="0"/>
                        </a:rPr>
                        <a:t> Wild Rice Correctly Classified</a:t>
                      </a:r>
                      <a:endParaRPr lang="en-US" sz="1800" b="1" dirty="0">
                        <a:solidFill>
                          <a:schemeClr val="tx1">
                            <a:lumMod val="75000"/>
                            <a:lumOff val="25000"/>
                          </a:schemeClr>
                        </a:solidFill>
                        <a:latin typeface="Century Gothic" panose="020B0502020202020204" pitchFamily="34" charset="0"/>
                      </a:endParaRPr>
                    </a:p>
                  </a:txBody>
                  <a:tcPr anchor="ctr">
                    <a:solidFill>
                      <a:srgbClr val="7DB761"/>
                    </a:solidFill>
                  </a:tcPr>
                </a:tc>
                <a:tc>
                  <a:txBody>
                    <a:bodyPr/>
                    <a:lstStyle/>
                    <a:p>
                      <a:pPr algn="ctr"/>
                      <a:r>
                        <a:rPr lang="en-US" sz="1800" dirty="0">
                          <a:solidFill>
                            <a:schemeClr val="tx1">
                              <a:lumMod val="75000"/>
                              <a:lumOff val="25000"/>
                            </a:schemeClr>
                          </a:solidFill>
                          <a:latin typeface="Century Gothic" panose="020B0502020202020204" pitchFamily="34" charset="0"/>
                        </a:rPr>
                        <a:t>67%</a:t>
                      </a:r>
                    </a:p>
                  </a:txBody>
                  <a:tcPr anchor="ctr">
                    <a:solidFill>
                      <a:srgbClr val="7DB761"/>
                    </a:solidFill>
                  </a:tcPr>
                </a:tc>
                <a:extLst>
                  <a:ext uri="{0D108BD9-81ED-4DB2-BD59-A6C34878D82A}">
                    <a16:rowId xmlns:a16="http://schemas.microsoft.com/office/drawing/2014/main" val="3239053579"/>
                  </a:ext>
                </a:extLst>
              </a:tr>
              <a:tr h="12485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tx1">
                              <a:lumMod val="75000"/>
                              <a:lumOff val="25000"/>
                            </a:schemeClr>
                          </a:solidFill>
                          <a:latin typeface="Century Gothic" panose="020B0502020202020204" pitchFamily="34" charset="0"/>
                        </a:rPr>
                        <a:t>%</a:t>
                      </a:r>
                      <a:r>
                        <a:rPr lang="en-US" sz="1800" b="1" baseline="0" dirty="0">
                          <a:solidFill>
                            <a:schemeClr val="tx1">
                              <a:lumMod val="75000"/>
                              <a:lumOff val="25000"/>
                            </a:schemeClr>
                          </a:solidFill>
                          <a:latin typeface="Century Gothic" panose="020B0502020202020204" pitchFamily="34" charset="0"/>
                        </a:rPr>
                        <a:t> Other Vegetation Misclassified</a:t>
                      </a:r>
                      <a:endParaRPr lang="en-US" sz="1800" b="1" dirty="0">
                        <a:solidFill>
                          <a:schemeClr val="tx1">
                            <a:lumMod val="75000"/>
                            <a:lumOff val="25000"/>
                          </a:schemeClr>
                        </a:solidFill>
                        <a:latin typeface="Century Gothic" panose="020B0502020202020204" pitchFamily="34" charset="0"/>
                      </a:endParaRPr>
                    </a:p>
                  </a:txBody>
                  <a:tcPr anchor="ctr">
                    <a:solidFill>
                      <a:srgbClr val="7DB761"/>
                    </a:solidFill>
                  </a:tcPr>
                </a:tc>
                <a:tc>
                  <a:txBody>
                    <a:bodyPr/>
                    <a:lstStyle/>
                    <a:p>
                      <a:pPr algn="ctr"/>
                      <a:r>
                        <a:rPr lang="en-US" sz="1800" b="1" dirty="0">
                          <a:solidFill>
                            <a:schemeClr val="tx1">
                              <a:lumMod val="75000"/>
                              <a:lumOff val="25000"/>
                            </a:schemeClr>
                          </a:solidFill>
                          <a:latin typeface="Century Gothic" panose="020B0502020202020204" pitchFamily="34" charset="0"/>
                        </a:rPr>
                        <a:t>25%</a:t>
                      </a:r>
                    </a:p>
                  </a:txBody>
                  <a:tcPr anchor="ctr">
                    <a:solidFill>
                      <a:srgbClr val="7DB761"/>
                    </a:solidFill>
                  </a:tcPr>
                </a:tc>
                <a:extLst>
                  <a:ext uri="{0D108BD9-81ED-4DB2-BD59-A6C34878D82A}">
                    <a16:rowId xmlns:a16="http://schemas.microsoft.com/office/drawing/2014/main" val="1712073094"/>
                  </a:ext>
                </a:extLst>
              </a:tr>
            </a:tbl>
          </a:graphicData>
        </a:graphic>
      </p:graphicFrame>
      <p:sp>
        <p:nvSpPr>
          <p:cNvPr id="7" name="Oval 6"/>
          <p:cNvSpPr/>
          <p:nvPr/>
        </p:nvSpPr>
        <p:spPr>
          <a:xfrm>
            <a:off x="14555312" y="16537067"/>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entury Gothic" panose="020B0502020202020204" pitchFamily="34" charset="0"/>
            </a:endParaRPr>
          </a:p>
        </p:txBody>
      </p:sp>
      <p:sp>
        <p:nvSpPr>
          <p:cNvPr id="155" name="Oval 154"/>
          <p:cNvSpPr/>
          <p:nvPr/>
        </p:nvSpPr>
        <p:spPr>
          <a:xfrm>
            <a:off x="14707712" y="15672691"/>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entury Gothic" panose="020B0502020202020204" pitchFamily="34" charset="0"/>
            </a:endParaRPr>
          </a:p>
        </p:txBody>
      </p:sp>
      <p:sp>
        <p:nvSpPr>
          <p:cNvPr id="179" name="Oval 178"/>
          <p:cNvSpPr/>
          <p:nvPr/>
        </p:nvSpPr>
        <p:spPr>
          <a:xfrm>
            <a:off x="14421104" y="15399731"/>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entury Gothic" panose="020B0502020202020204" pitchFamily="34" charset="0"/>
            </a:endParaRPr>
          </a:p>
        </p:txBody>
      </p:sp>
      <p:sp>
        <p:nvSpPr>
          <p:cNvPr id="180" name="Oval 179"/>
          <p:cNvSpPr/>
          <p:nvPr/>
        </p:nvSpPr>
        <p:spPr>
          <a:xfrm>
            <a:off x="13547652" y="15878401"/>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entury Gothic" panose="020B0502020202020204" pitchFamily="34" charset="0"/>
            </a:endParaRPr>
          </a:p>
        </p:txBody>
      </p:sp>
      <p:sp>
        <p:nvSpPr>
          <p:cNvPr id="181" name="Oval 180"/>
          <p:cNvSpPr/>
          <p:nvPr/>
        </p:nvSpPr>
        <p:spPr>
          <a:xfrm>
            <a:off x="13456212" y="15479695"/>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entury Gothic" panose="020B0502020202020204" pitchFamily="34" charset="0"/>
            </a:endParaRPr>
          </a:p>
        </p:txBody>
      </p:sp>
      <p:sp>
        <p:nvSpPr>
          <p:cNvPr id="182" name="Oval 181"/>
          <p:cNvSpPr/>
          <p:nvPr/>
        </p:nvSpPr>
        <p:spPr>
          <a:xfrm>
            <a:off x="14261359" y="16463688"/>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entury Gothic" panose="020B0502020202020204" pitchFamily="34" charset="0"/>
            </a:endParaRPr>
          </a:p>
        </p:txBody>
      </p:sp>
      <p:sp>
        <p:nvSpPr>
          <p:cNvPr id="183" name="Oval 182"/>
          <p:cNvSpPr/>
          <p:nvPr/>
        </p:nvSpPr>
        <p:spPr>
          <a:xfrm>
            <a:off x="13456414" y="16393934"/>
            <a:ext cx="91440" cy="91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entury Gothic" panose="020B0502020202020204" pitchFamily="34" charset="0"/>
            </a:endParaRPr>
          </a:p>
        </p:txBody>
      </p:sp>
      <p:grpSp>
        <p:nvGrpSpPr>
          <p:cNvPr id="11" name="Group 10"/>
          <p:cNvGrpSpPr/>
          <p:nvPr/>
        </p:nvGrpSpPr>
        <p:grpSpPr>
          <a:xfrm>
            <a:off x="1286255" y="19563567"/>
            <a:ext cx="5325640" cy="6857999"/>
            <a:chOff x="6990355" y="19097334"/>
            <a:chExt cx="5325640" cy="6857999"/>
          </a:xfrm>
        </p:grpSpPr>
        <p:grpSp>
          <p:nvGrpSpPr>
            <p:cNvPr id="10" name="Group 9"/>
            <p:cNvGrpSpPr/>
            <p:nvPr/>
          </p:nvGrpSpPr>
          <p:grpSpPr>
            <a:xfrm>
              <a:off x="6990355" y="19097334"/>
              <a:ext cx="5325640" cy="6857999"/>
              <a:chOff x="1236299" y="19526250"/>
              <a:chExt cx="5325640" cy="6857999"/>
            </a:xfrm>
          </p:grpSpPr>
          <p:pic>
            <p:nvPicPr>
              <p:cNvPr id="120" name="Google Shape;169;p19"/>
              <p:cNvPicPr preferRelativeResize="0"/>
              <p:nvPr/>
            </p:nvPicPr>
            <p:blipFill rotWithShape="1">
              <a:blip r:embed="rId20">
                <a:alphaModFix/>
              </a:blip>
              <a:srcRect/>
              <a:stretch/>
            </p:blipFill>
            <p:spPr>
              <a:xfrm>
                <a:off x="1262575" y="19526250"/>
                <a:ext cx="5299364" cy="6857999"/>
              </a:xfrm>
              <a:prstGeom prst="rect">
                <a:avLst/>
              </a:prstGeom>
              <a:noFill/>
              <a:ln>
                <a:noFill/>
              </a:ln>
            </p:spPr>
          </p:pic>
          <p:sp>
            <p:nvSpPr>
              <p:cNvPr id="123" name="Google Shape;170;p19"/>
              <p:cNvSpPr txBox="1"/>
              <p:nvPr/>
            </p:nvSpPr>
            <p:spPr>
              <a:xfrm>
                <a:off x="1768150" y="25548675"/>
                <a:ext cx="4977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i="0" u="none" strike="noStrike" cap="none">
                    <a:solidFill>
                      <a:schemeClr val="tx1">
                        <a:lumMod val="75000"/>
                        <a:lumOff val="25000"/>
                      </a:schemeClr>
                    </a:solidFill>
                    <a:latin typeface="Century Gothic"/>
                    <a:ea typeface="Century Gothic"/>
                    <a:cs typeface="Century Gothic"/>
                    <a:sym typeface="Century Gothic"/>
                  </a:rPr>
                  <a:t>MN</a:t>
                </a:r>
                <a:endParaRPr>
                  <a:solidFill>
                    <a:schemeClr val="tx1">
                      <a:lumMod val="75000"/>
                      <a:lumOff val="25000"/>
                    </a:schemeClr>
                  </a:solidFill>
                  <a:latin typeface="Century Gothic"/>
                  <a:ea typeface="Century Gothic"/>
                  <a:cs typeface="Century Gothic"/>
                  <a:sym typeface="Century Gothic"/>
                </a:endParaRPr>
              </a:p>
            </p:txBody>
          </p:sp>
          <p:sp>
            <p:nvSpPr>
              <p:cNvPr id="124" name="Google Shape;171;p19"/>
              <p:cNvSpPr txBox="1"/>
              <p:nvPr/>
            </p:nvSpPr>
            <p:spPr>
              <a:xfrm flipH="1">
                <a:off x="1262575" y="25548678"/>
                <a:ext cx="35317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i="0" u="none" strike="noStrike" cap="none">
                    <a:solidFill>
                      <a:schemeClr val="tx1">
                        <a:lumMod val="75000"/>
                        <a:lumOff val="25000"/>
                      </a:schemeClr>
                    </a:solidFill>
                    <a:latin typeface="Century Gothic"/>
                    <a:ea typeface="Century Gothic"/>
                    <a:cs typeface="Century Gothic"/>
                    <a:sym typeface="Century Gothic"/>
                  </a:rPr>
                  <a:t>SD</a:t>
                </a:r>
                <a:endParaRPr>
                  <a:solidFill>
                    <a:schemeClr val="tx1">
                      <a:lumMod val="75000"/>
                      <a:lumOff val="25000"/>
                    </a:schemeClr>
                  </a:solidFill>
                  <a:latin typeface="Century Gothic"/>
                  <a:ea typeface="Century Gothic"/>
                  <a:cs typeface="Century Gothic"/>
                  <a:sym typeface="Century Gothic"/>
                </a:endParaRPr>
              </a:p>
            </p:txBody>
          </p:sp>
          <p:sp>
            <p:nvSpPr>
              <p:cNvPr id="125" name="Google Shape;172;p19"/>
              <p:cNvSpPr txBox="1"/>
              <p:nvPr/>
            </p:nvSpPr>
            <p:spPr>
              <a:xfrm>
                <a:off x="1236299" y="24949588"/>
                <a:ext cx="42041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i="0" u="none" strike="noStrike" cap="none">
                    <a:solidFill>
                      <a:schemeClr val="tx1">
                        <a:lumMod val="75000"/>
                        <a:lumOff val="25000"/>
                      </a:schemeClr>
                    </a:solidFill>
                    <a:latin typeface="Century Gothic"/>
                    <a:ea typeface="Century Gothic"/>
                    <a:cs typeface="Century Gothic"/>
                    <a:sym typeface="Century Gothic"/>
                  </a:rPr>
                  <a:t>ND</a:t>
                </a:r>
                <a:endParaRPr>
                  <a:solidFill>
                    <a:schemeClr val="tx1">
                      <a:lumMod val="75000"/>
                      <a:lumOff val="25000"/>
                    </a:schemeClr>
                  </a:solidFill>
                  <a:latin typeface="Century Gothic"/>
                  <a:ea typeface="Century Gothic"/>
                  <a:cs typeface="Century Gothic"/>
                  <a:sym typeface="Century Gothic"/>
                </a:endParaRPr>
              </a:p>
            </p:txBody>
          </p:sp>
          <p:sp>
            <p:nvSpPr>
              <p:cNvPr id="126" name="Google Shape;173;p19"/>
              <p:cNvSpPr txBox="1"/>
              <p:nvPr/>
            </p:nvSpPr>
            <p:spPr>
              <a:xfrm>
                <a:off x="1677932" y="26086231"/>
                <a:ext cx="42041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i="0" u="none" strike="noStrike" cap="none">
                    <a:solidFill>
                      <a:schemeClr val="tx1">
                        <a:lumMod val="75000"/>
                        <a:lumOff val="25000"/>
                      </a:schemeClr>
                    </a:solidFill>
                    <a:latin typeface="Century Gothic"/>
                    <a:ea typeface="Century Gothic"/>
                    <a:cs typeface="Century Gothic"/>
                    <a:sym typeface="Century Gothic"/>
                  </a:rPr>
                  <a:t>IA</a:t>
                </a:r>
                <a:endParaRPr>
                  <a:solidFill>
                    <a:schemeClr val="tx1">
                      <a:lumMod val="75000"/>
                      <a:lumOff val="25000"/>
                    </a:schemeClr>
                  </a:solidFill>
                  <a:latin typeface="Century Gothic"/>
                  <a:ea typeface="Century Gothic"/>
                  <a:cs typeface="Century Gothic"/>
                  <a:sym typeface="Century Gothic"/>
                </a:endParaRPr>
              </a:p>
            </p:txBody>
          </p:sp>
          <p:sp>
            <p:nvSpPr>
              <p:cNvPr id="127" name="Google Shape;174;p19"/>
              <p:cNvSpPr txBox="1"/>
              <p:nvPr/>
            </p:nvSpPr>
            <p:spPr>
              <a:xfrm>
                <a:off x="2540656" y="25539693"/>
                <a:ext cx="42041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i="0" u="none" strike="noStrike" cap="none" dirty="0">
                    <a:solidFill>
                      <a:schemeClr val="tx1">
                        <a:lumMod val="75000"/>
                        <a:lumOff val="25000"/>
                      </a:schemeClr>
                    </a:solidFill>
                    <a:latin typeface="Century Gothic"/>
                    <a:ea typeface="Century Gothic"/>
                    <a:cs typeface="Century Gothic"/>
                    <a:sym typeface="Century Gothic"/>
                  </a:rPr>
                  <a:t>WI</a:t>
                </a:r>
                <a:endParaRPr dirty="0">
                  <a:solidFill>
                    <a:schemeClr val="tx1">
                      <a:lumMod val="75000"/>
                      <a:lumOff val="25000"/>
                    </a:schemeClr>
                  </a:solidFill>
                  <a:latin typeface="Century Gothic"/>
                  <a:ea typeface="Century Gothic"/>
                  <a:cs typeface="Century Gothic"/>
                  <a:sym typeface="Century Gothic"/>
                </a:endParaRPr>
              </a:p>
            </p:txBody>
          </p:sp>
          <p:sp>
            <p:nvSpPr>
              <p:cNvPr id="128" name="Google Shape;175;p19"/>
              <p:cNvSpPr txBox="1"/>
              <p:nvPr/>
            </p:nvSpPr>
            <p:spPr>
              <a:xfrm>
                <a:off x="2335704" y="24439836"/>
                <a:ext cx="62536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i="0" u="none" strike="noStrike" cap="none" dirty="0">
                    <a:solidFill>
                      <a:schemeClr val="tx1">
                        <a:lumMod val="75000"/>
                        <a:lumOff val="25000"/>
                      </a:schemeClr>
                    </a:solidFill>
                    <a:latin typeface="Century Gothic"/>
                    <a:ea typeface="Century Gothic"/>
                    <a:cs typeface="Century Gothic"/>
                    <a:sym typeface="Century Gothic"/>
                  </a:rPr>
                  <a:t>CAN</a:t>
                </a:r>
                <a:endParaRPr dirty="0">
                  <a:solidFill>
                    <a:schemeClr val="tx1">
                      <a:lumMod val="75000"/>
                      <a:lumOff val="25000"/>
                    </a:schemeClr>
                  </a:solidFill>
                  <a:latin typeface="Century Gothic"/>
                  <a:ea typeface="Century Gothic"/>
                  <a:cs typeface="Century Gothic"/>
                  <a:sym typeface="Century Gothic"/>
                </a:endParaRPr>
              </a:p>
            </p:txBody>
          </p:sp>
          <p:sp>
            <p:nvSpPr>
              <p:cNvPr id="129" name="Google Shape;176;p19"/>
              <p:cNvSpPr txBox="1"/>
              <p:nvPr/>
            </p:nvSpPr>
            <p:spPr>
              <a:xfrm>
                <a:off x="1838016" y="24827597"/>
                <a:ext cx="49768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i="0" u="none" strike="noStrike" cap="none" dirty="0">
                    <a:solidFill>
                      <a:schemeClr val="tx1">
                        <a:lumMod val="75000"/>
                        <a:lumOff val="25000"/>
                      </a:schemeClr>
                    </a:solidFill>
                    <a:latin typeface="Century Gothic"/>
                    <a:ea typeface="Century Gothic"/>
                    <a:cs typeface="Century Gothic"/>
                    <a:sym typeface="Century Gothic"/>
                  </a:rPr>
                  <a:t>P 28 </a:t>
                </a:r>
                <a:endParaRPr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000" i="0" u="none" strike="noStrike" cap="none" dirty="0">
                    <a:solidFill>
                      <a:schemeClr val="tx1">
                        <a:lumMod val="75000"/>
                        <a:lumOff val="25000"/>
                      </a:schemeClr>
                    </a:solidFill>
                    <a:latin typeface="Century Gothic"/>
                    <a:ea typeface="Century Gothic"/>
                    <a:cs typeface="Century Gothic"/>
                    <a:sym typeface="Century Gothic"/>
                  </a:rPr>
                  <a:t>R 27</a:t>
                </a:r>
                <a:endParaRPr dirty="0">
                  <a:solidFill>
                    <a:schemeClr val="tx1">
                      <a:lumMod val="75000"/>
                      <a:lumOff val="25000"/>
                    </a:schemeClr>
                  </a:solidFill>
                  <a:latin typeface="Century Gothic"/>
                  <a:ea typeface="Century Gothic"/>
                  <a:cs typeface="Century Gothic"/>
                  <a:sym typeface="Century Gothic"/>
                </a:endParaRPr>
              </a:p>
            </p:txBody>
          </p:sp>
          <p:pic>
            <p:nvPicPr>
              <p:cNvPr id="130" name="Google Shape;177;p19"/>
              <p:cNvPicPr preferRelativeResize="0"/>
              <p:nvPr/>
            </p:nvPicPr>
            <p:blipFill rotWithShape="1">
              <a:blip r:embed="rId21">
                <a:alphaModFix/>
              </a:blip>
              <a:srcRect/>
              <a:stretch/>
            </p:blipFill>
            <p:spPr>
              <a:xfrm>
                <a:off x="3235952" y="25247018"/>
                <a:ext cx="387057" cy="212881"/>
              </a:xfrm>
              <a:prstGeom prst="rect">
                <a:avLst/>
              </a:prstGeom>
              <a:noFill/>
              <a:ln>
                <a:noFill/>
              </a:ln>
            </p:spPr>
          </p:pic>
          <p:pic>
            <p:nvPicPr>
              <p:cNvPr id="131" name="Google Shape;178;p19"/>
              <p:cNvPicPr preferRelativeResize="0"/>
              <p:nvPr/>
            </p:nvPicPr>
            <p:blipFill rotWithShape="1">
              <a:blip r:embed="rId22">
                <a:alphaModFix/>
              </a:blip>
              <a:srcRect/>
              <a:stretch/>
            </p:blipFill>
            <p:spPr>
              <a:xfrm>
                <a:off x="3235952" y="25459899"/>
                <a:ext cx="380580" cy="209975"/>
              </a:xfrm>
              <a:prstGeom prst="rect">
                <a:avLst/>
              </a:prstGeom>
              <a:noFill/>
              <a:ln>
                <a:noFill/>
              </a:ln>
            </p:spPr>
          </p:pic>
          <p:pic>
            <p:nvPicPr>
              <p:cNvPr id="132" name="Google Shape;179;p19"/>
              <p:cNvPicPr preferRelativeResize="0"/>
              <p:nvPr/>
            </p:nvPicPr>
            <p:blipFill rotWithShape="1">
              <a:blip r:embed="rId23">
                <a:alphaModFix/>
              </a:blip>
              <a:srcRect/>
              <a:stretch/>
            </p:blipFill>
            <p:spPr>
              <a:xfrm>
                <a:off x="3251832" y="25678279"/>
                <a:ext cx="374018" cy="203413"/>
              </a:xfrm>
              <a:prstGeom prst="rect">
                <a:avLst/>
              </a:prstGeom>
              <a:noFill/>
              <a:ln>
                <a:noFill/>
              </a:ln>
            </p:spPr>
          </p:pic>
          <p:pic>
            <p:nvPicPr>
              <p:cNvPr id="137" name="Google Shape;180;p19"/>
              <p:cNvPicPr preferRelativeResize="0"/>
              <p:nvPr/>
            </p:nvPicPr>
            <p:blipFill rotWithShape="1">
              <a:blip r:embed="rId24">
                <a:alphaModFix/>
              </a:blip>
              <a:srcRect/>
              <a:stretch/>
            </p:blipFill>
            <p:spPr>
              <a:xfrm>
                <a:off x="3255457" y="25888253"/>
                <a:ext cx="389243" cy="395955"/>
              </a:xfrm>
              <a:prstGeom prst="rect">
                <a:avLst/>
              </a:prstGeom>
              <a:noFill/>
              <a:ln>
                <a:noFill/>
              </a:ln>
            </p:spPr>
          </p:pic>
          <p:sp>
            <p:nvSpPr>
              <p:cNvPr id="138" name="Google Shape;181;p19"/>
              <p:cNvSpPr txBox="1"/>
              <p:nvPr/>
            </p:nvSpPr>
            <p:spPr>
              <a:xfrm>
                <a:off x="3565952" y="25226587"/>
                <a:ext cx="882869"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i="0" u="none" strike="noStrike" cap="none">
                    <a:solidFill>
                      <a:schemeClr val="tx1">
                        <a:lumMod val="75000"/>
                        <a:lumOff val="25000"/>
                      </a:schemeClr>
                    </a:solidFill>
                    <a:latin typeface="Century Gothic"/>
                    <a:ea typeface="Century Gothic"/>
                    <a:cs typeface="Century Gothic"/>
                    <a:sym typeface="Century Gothic"/>
                  </a:rPr>
                  <a:t>Study Area</a:t>
                </a:r>
                <a:endParaRPr>
                  <a:solidFill>
                    <a:schemeClr val="tx1">
                      <a:lumMod val="75000"/>
                      <a:lumOff val="25000"/>
                    </a:schemeClr>
                  </a:solidFill>
                  <a:latin typeface="Century Gothic"/>
                  <a:ea typeface="Century Gothic"/>
                  <a:cs typeface="Century Gothic"/>
                  <a:sym typeface="Century Gothic"/>
                </a:endParaRPr>
              </a:p>
            </p:txBody>
          </p:sp>
          <p:sp>
            <p:nvSpPr>
              <p:cNvPr id="139" name="Google Shape;182;p19"/>
              <p:cNvSpPr txBox="1"/>
              <p:nvPr/>
            </p:nvSpPr>
            <p:spPr>
              <a:xfrm>
                <a:off x="3565950" y="25477100"/>
                <a:ext cx="1346100" cy="20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i="0" u="none" strike="noStrike" cap="none">
                    <a:solidFill>
                      <a:schemeClr val="tx1">
                        <a:lumMod val="75000"/>
                        <a:lumOff val="25000"/>
                      </a:schemeClr>
                    </a:solidFill>
                    <a:latin typeface="Century Gothic"/>
                    <a:ea typeface="Century Gothic"/>
                    <a:cs typeface="Century Gothic"/>
                    <a:sym typeface="Century Gothic"/>
                  </a:rPr>
                  <a:t>State Boundaries</a:t>
                </a:r>
                <a:endParaRPr>
                  <a:solidFill>
                    <a:schemeClr val="tx1">
                      <a:lumMod val="75000"/>
                      <a:lumOff val="25000"/>
                    </a:schemeClr>
                  </a:solidFill>
                  <a:latin typeface="Century Gothic"/>
                  <a:ea typeface="Century Gothic"/>
                  <a:cs typeface="Century Gothic"/>
                  <a:sym typeface="Century Gothic"/>
                </a:endParaRPr>
              </a:p>
            </p:txBody>
          </p:sp>
          <p:sp>
            <p:nvSpPr>
              <p:cNvPr id="140" name="Google Shape;183;p19"/>
              <p:cNvSpPr txBox="1"/>
              <p:nvPr/>
            </p:nvSpPr>
            <p:spPr>
              <a:xfrm>
                <a:off x="3565950" y="25630750"/>
                <a:ext cx="20712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i="0" u="none" strike="noStrike" cap="none" dirty="0">
                    <a:solidFill>
                      <a:schemeClr val="tx1">
                        <a:lumMod val="75000"/>
                        <a:lumOff val="25000"/>
                      </a:schemeClr>
                    </a:solidFill>
                    <a:latin typeface="Century Gothic"/>
                    <a:ea typeface="Century Gothic"/>
                    <a:cs typeface="Century Gothic"/>
                    <a:sym typeface="Century Gothic"/>
                  </a:rPr>
                  <a:t>Rice Lakes Identified by DNR</a:t>
                </a:r>
                <a:endParaRPr dirty="0">
                  <a:solidFill>
                    <a:schemeClr val="tx1">
                      <a:lumMod val="75000"/>
                      <a:lumOff val="25000"/>
                    </a:schemeClr>
                  </a:solidFill>
                  <a:latin typeface="Century Gothic"/>
                  <a:ea typeface="Century Gothic"/>
                  <a:cs typeface="Century Gothic"/>
                  <a:sym typeface="Century Gothic"/>
                </a:endParaRPr>
              </a:p>
            </p:txBody>
          </p:sp>
          <p:sp>
            <p:nvSpPr>
              <p:cNvPr id="141" name="Google Shape;184;p19"/>
              <p:cNvSpPr txBox="1"/>
              <p:nvPr/>
            </p:nvSpPr>
            <p:spPr>
              <a:xfrm>
                <a:off x="3514426" y="25831700"/>
                <a:ext cx="16932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i="0" u="none" strike="noStrike" cap="none" dirty="0">
                    <a:solidFill>
                      <a:schemeClr val="tx1">
                        <a:lumMod val="75000"/>
                        <a:lumOff val="25000"/>
                      </a:schemeClr>
                    </a:solidFill>
                    <a:latin typeface="Century Gothic"/>
                    <a:ea typeface="Century Gothic"/>
                    <a:cs typeface="Century Gothic"/>
                    <a:sym typeface="Century Gothic"/>
                  </a:rPr>
                  <a:t>100% Forest Cover</a:t>
                </a:r>
                <a:endParaRPr dirty="0">
                  <a:solidFill>
                    <a:schemeClr val="tx1">
                      <a:lumMod val="75000"/>
                      <a:lumOff val="25000"/>
                    </a:schemeClr>
                  </a:solidFill>
                  <a:latin typeface="Century Gothic"/>
                  <a:ea typeface="Century Gothic"/>
                  <a:cs typeface="Century Gothic"/>
                  <a:sym typeface="Century Gothic"/>
                </a:endParaRPr>
              </a:p>
            </p:txBody>
          </p:sp>
          <p:sp>
            <p:nvSpPr>
              <p:cNvPr id="142" name="Google Shape;185;p19"/>
              <p:cNvSpPr txBox="1"/>
              <p:nvPr/>
            </p:nvSpPr>
            <p:spPr>
              <a:xfrm>
                <a:off x="3567186" y="26064938"/>
                <a:ext cx="1174899"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i="0" u="none" strike="noStrike" cap="none">
                    <a:solidFill>
                      <a:schemeClr val="tx1">
                        <a:lumMod val="75000"/>
                        <a:lumOff val="25000"/>
                      </a:schemeClr>
                    </a:solidFill>
                    <a:latin typeface="Century Gothic"/>
                    <a:ea typeface="Century Gothic"/>
                    <a:cs typeface="Century Gothic"/>
                    <a:sym typeface="Century Gothic"/>
                  </a:rPr>
                  <a:t>0% Forest Cover</a:t>
                </a:r>
                <a:endParaRPr>
                  <a:solidFill>
                    <a:schemeClr val="tx1">
                      <a:lumMod val="75000"/>
                      <a:lumOff val="25000"/>
                    </a:schemeClr>
                  </a:solidFill>
                  <a:latin typeface="Century Gothic"/>
                  <a:ea typeface="Century Gothic"/>
                  <a:cs typeface="Century Gothic"/>
                  <a:sym typeface="Century Gothic"/>
                </a:endParaRPr>
              </a:p>
            </p:txBody>
          </p:sp>
          <p:sp>
            <p:nvSpPr>
              <p:cNvPr id="148" name="TextBox 147"/>
              <p:cNvSpPr txBox="1"/>
              <p:nvPr/>
            </p:nvSpPr>
            <p:spPr>
              <a:xfrm>
                <a:off x="4921874" y="24659685"/>
                <a:ext cx="715276" cy="215444"/>
              </a:xfrm>
              <a:prstGeom prst="rect">
                <a:avLst/>
              </a:prstGeom>
              <a:solidFill>
                <a:srgbClr val="DEE4D5"/>
              </a:solidFill>
            </p:spPr>
            <p:txBody>
              <a:bodyPr wrap="square" rtlCol="0">
                <a:spAutoFit/>
              </a:bodyPr>
              <a:lstStyle/>
              <a:p>
                <a:r>
                  <a:rPr lang="en-US" sz="800" dirty="0">
                    <a:solidFill>
                      <a:schemeClr val="tx1">
                        <a:lumMod val="75000"/>
                        <a:lumOff val="25000"/>
                      </a:schemeClr>
                    </a:solidFill>
                    <a:latin typeface="Century Gothic" panose="020B0502020202020204" pitchFamily="34" charset="0"/>
                  </a:rPr>
                  <a:t>Kilometers</a:t>
                </a:r>
              </a:p>
            </p:txBody>
          </p:sp>
        </p:grpSp>
        <p:pic>
          <p:nvPicPr>
            <p:cNvPr id="92" name="Picture 91"/>
            <p:cNvPicPr>
              <a:picLocks noChangeAspect="1"/>
            </p:cNvPicPr>
            <p:nvPr/>
          </p:nvPicPr>
          <p:blipFill>
            <a:blip r:embed="rId25"/>
            <a:stretch>
              <a:fillRect/>
            </a:stretch>
          </p:blipFill>
          <p:spPr>
            <a:xfrm>
              <a:off x="9344180" y="24035176"/>
              <a:ext cx="300128" cy="616444"/>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12779</TotalTime>
  <Words>814</Words>
  <Application>Microsoft Macintosh PowerPoint</Application>
  <PresentationFormat>Custom</PresentationFormat>
  <Paragraphs>119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Webdings</vt:lpstr>
      <vt:lpstr>Arial</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 Madden</dc:creator>
  <cp:lastModifiedBy>Shelby Ingram</cp:lastModifiedBy>
  <cp:revision>65</cp:revision>
  <dcterms:modified xsi:type="dcterms:W3CDTF">2019-04-18T16:42:23Z</dcterms:modified>
</cp:coreProperties>
</file>