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99" r:id="rId2"/>
    <p:sldId id="293" r:id="rId3"/>
    <p:sldId id="284" r:id="rId4"/>
    <p:sldId id="285" r:id="rId5"/>
    <p:sldId id="312" r:id="rId6"/>
    <p:sldId id="286" r:id="rId7"/>
    <p:sldId id="287" r:id="rId8"/>
    <p:sldId id="322" r:id="rId9"/>
    <p:sldId id="326" r:id="rId10"/>
    <p:sldId id="323" r:id="rId11"/>
    <p:sldId id="324" r:id="rId12"/>
    <p:sldId id="321" r:id="rId13"/>
    <p:sldId id="325" r:id="rId14"/>
    <p:sldId id="304" r:id="rId15"/>
    <p:sldId id="313" r:id="rId16"/>
    <p:sldId id="314" r:id="rId17"/>
    <p:sldId id="295" r:id="rId18"/>
    <p:sldId id="30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len Baldwin" initials="HB" lastIdx="14" clrIdx="0"/>
  <p:cmAuthor id="1" name="Emily Kinkle" initials="EK" lastIdx="3" clrIdx="1"/>
  <p:cmAuthor id="2" name="Mercedes Bartkovich" initials="MB" lastIdx="34" clrIdx="2">
    <p:extLst/>
  </p:cmAuthor>
  <p:cmAuthor id="3" name="Lubkin, Sara H. (GSFC-6170)[DEVELOP]" initials="LSH(" lastIdx="5" clrIdx="3">
    <p:extLst/>
  </p:cmAuthor>
  <p:cmAuthor id="4" name="Clayton, Amanda L. (LARC-E3)[SSAI DEVELOP]" initials="CAL(D" lastIdx="6" clrIdx="4">
    <p:extLst/>
  </p:cmAuthor>
  <p:cmAuthor id="5" name="Margaret Klug" initials="MK" lastIdx="6"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89B4"/>
    <a:srgbClr val="75AADB"/>
    <a:srgbClr val="7EB761"/>
    <a:srgbClr val="F4BEA6"/>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24" autoAdjust="0"/>
    <p:restoredTop sz="81034" autoAdjust="0"/>
  </p:normalViewPr>
  <p:slideViewPr>
    <p:cSldViewPr snapToGrid="0">
      <p:cViewPr varScale="1">
        <p:scale>
          <a:sx n="90" d="100"/>
          <a:sy n="90" d="100"/>
        </p:scale>
        <p:origin x="1674" y="96"/>
      </p:cViewPr>
      <p:guideLst>
        <p:guide orient="horz" pos="2160"/>
        <p:guide pos="3840"/>
      </p:guideLst>
    </p:cSldViewPr>
  </p:slideViewPr>
  <p:notesTextViewPr>
    <p:cViewPr>
      <p:scale>
        <a:sx n="1" d="1"/>
        <a:sy n="1" d="1"/>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2CF163-D436-443C-A3D4-C42CBC563360}"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0B24FA20-E48C-4913-9571-20CBFA45F6D8}">
      <dgm:prSet phldrT="[Text]"/>
      <dgm:spPr>
        <a:solidFill>
          <a:srgbClr val="3289B4"/>
        </a:solidFill>
      </dgm:spPr>
      <dgm:t>
        <a:bodyPr/>
        <a:lstStyle/>
        <a:p>
          <a:r>
            <a:rPr lang="en-US" dirty="0"/>
            <a:t>Data</a:t>
          </a:r>
        </a:p>
      </dgm:t>
    </dgm:pt>
    <dgm:pt modelId="{3777F2F5-015C-4C49-9377-480506AF07A8}" type="parTrans" cxnId="{7D549E47-04DC-4568-891E-861EF349A89A}">
      <dgm:prSet/>
      <dgm:spPr/>
      <dgm:t>
        <a:bodyPr/>
        <a:lstStyle/>
        <a:p>
          <a:endParaRPr lang="en-US"/>
        </a:p>
      </dgm:t>
    </dgm:pt>
    <dgm:pt modelId="{BE7DFACD-9493-4DDF-9873-FD75E4A024A6}" type="sibTrans" cxnId="{7D549E47-04DC-4568-891E-861EF349A89A}">
      <dgm:prSet/>
      <dgm:spPr/>
      <dgm:t>
        <a:bodyPr/>
        <a:lstStyle/>
        <a:p>
          <a:endParaRPr lang="en-US"/>
        </a:p>
      </dgm:t>
    </dgm:pt>
    <dgm:pt modelId="{9B1730B7-AEE0-49E0-AFBC-E6188814C3A2}">
      <dgm:prSet phldrT="[Text]"/>
      <dgm:spPr>
        <a:solidFill>
          <a:srgbClr val="3289B4"/>
        </a:solidFill>
      </dgm:spPr>
      <dgm:t>
        <a:bodyPr/>
        <a:lstStyle/>
        <a:p>
          <a:r>
            <a:rPr lang="en-US" dirty="0"/>
            <a:t>ACOLITE Processing</a:t>
          </a:r>
        </a:p>
      </dgm:t>
    </dgm:pt>
    <dgm:pt modelId="{6F881B85-8BE9-4425-92DC-23812465E4E5}" type="parTrans" cxnId="{81D8023A-382C-455B-9F31-883C1F8552ED}">
      <dgm:prSet/>
      <dgm:spPr/>
      <dgm:t>
        <a:bodyPr/>
        <a:lstStyle/>
        <a:p>
          <a:endParaRPr lang="en-US"/>
        </a:p>
      </dgm:t>
    </dgm:pt>
    <dgm:pt modelId="{39DC033A-6AEB-4667-BB72-7CA734228A7C}" type="sibTrans" cxnId="{81D8023A-382C-455B-9F31-883C1F8552ED}">
      <dgm:prSet/>
      <dgm:spPr/>
      <dgm:t>
        <a:bodyPr/>
        <a:lstStyle/>
        <a:p>
          <a:endParaRPr lang="en-US"/>
        </a:p>
      </dgm:t>
    </dgm:pt>
    <dgm:pt modelId="{859A8407-75DB-4783-A2AD-67A23C68DD29}">
      <dgm:prSet phldrT="[Text]"/>
      <dgm:spPr>
        <a:solidFill>
          <a:srgbClr val="3289B4"/>
        </a:solidFill>
      </dgm:spPr>
      <dgm:t>
        <a:bodyPr/>
        <a:lstStyle/>
        <a:p>
          <a:r>
            <a:rPr lang="en-US" dirty="0"/>
            <a:t>Statistical Analysis</a:t>
          </a:r>
        </a:p>
      </dgm:t>
    </dgm:pt>
    <dgm:pt modelId="{413E069D-12D3-4E29-98DB-79DF99ED060A}" type="parTrans" cxnId="{B731B271-B04B-4245-95CE-952839BF6904}">
      <dgm:prSet/>
      <dgm:spPr/>
      <dgm:t>
        <a:bodyPr/>
        <a:lstStyle/>
        <a:p>
          <a:endParaRPr lang="en-US"/>
        </a:p>
      </dgm:t>
    </dgm:pt>
    <dgm:pt modelId="{33E6F03C-A459-444F-9A7B-CCBD212A9C8B}" type="sibTrans" cxnId="{B731B271-B04B-4245-95CE-952839BF6904}">
      <dgm:prSet/>
      <dgm:spPr/>
      <dgm:t>
        <a:bodyPr/>
        <a:lstStyle/>
        <a:p>
          <a:endParaRPr lang="en-US"/>
        </a:p>
      </dgm:t>
    </dgm:pt>
    <dgm:pt modelId="{81350EC8-1A1C-4B3D-A4D7-1D337C19EB74}" type="pres">
      <dgm:prSet presAssocID="{102CF163-D436-443C-A3D4-C42CBC563360}" presName="rootnode" presStyleCnt="0">
        <dgm:presLayoutVars>
          <dgm:chMax/>
          <dgm:chPref/>
          <dgm:dir/>
          <dgm:animLvl val="lvl"/>
        </dgm:presLayoutVars>
      </dgm:prSet>
      <dgm:spPr/>
      <dgm:t>
        <a:bodyPr/>
        <a:lstStyle/>
        <a:p>
          <a:endParaRPr lang="en-US"/>
        </a:p>
      </dgm:t>
    </dgm:pt>
    <dgm:pt modelId="{7A705410-D5A4-48AA-87DD-3039599A06F9}" type="pres">
      <dgm:prSet presAssocID="{0B24FA20-E48C-4913-9571-20CBFA45F6D8}" presName="composite" presStyleCnt="0"/>
      <dgm:spPr/>
    </dgm:pt>
    <dgm:pt modelId="{C69E1221-91B2-4E22-8C8D-419AE94B74AB}" type="pres">
      <dgm:prSet presAssocID="{0B24FA20-E48C-4913-9571-20CBFA45F6D8}" presName="bentUpArrow1" presStyleLbl="alignImgPlace1" presStyleIdx="0" presStyleCnt="2" custLinFactNeighborX="-36600" custLinFactNeighborY="625"/>
      <dgm:spPr/>
    </dgm:pt>
    <dgm:pt modelId="{D8DF165E-DCE8-474D-84E5-90352FA5E164}" type="pres">
      <dgm:prSet presAssocID="{0B24FA20-E48C-4913-9571-20CBFA45F6D8}" presName="ParentText" presStyleLbl="node1" presStyleIdx="0" presStyleCnt="3" custLinFactNeighborX="-45778" custLinFactNeighborY="481">
        <dgm:presLayoutVars>
          <dgm:chMax val="1"/>
          <dgm:chPref val="1"/>
          <dgm:bulletEnabled val="1"/>
        </dgm:presLayoutVars>
      </dgm:prSet>
      <dgm:spPr/>
      <dgm:t>
        <a:bodyPr/>
        <a:lstStyle/>
        <a:p>
          <a:endParaRPr lang="en-US"/>
        </a:p>
      </dgm:t>
    </dgm:pt>
    <dgm:pt modelId="{134E51F3-F5F2-4CB9-997D-AFE971762647}" type="pres">
      <dgm:prSet presAssocID="{0B24FA20-E48C-4913-9571-20CBFA45F6D8}" presName="ChildText" presStyleLbl="revTx" presStyleIdx="0" presStyleCnt="2" custScaleX="378469" custLinFactX="37485" custLinFactNeighborX="100000" custLinFactNeighborY="-3661">
        <dgm:presLayoutVars>
          <dgm:chMax val="0"/>
          <dgm:chPref val="0"/>
          <dgm:bulletEnabled val="1"/>
        </dgm:presLayoutVars>
      </dgm:prSet>
      <dgm:spPr/>
    </dgm:pt>
    <dgm:pt modelId="{CB0484CF-BC60-44A0-9EDF-D80F0564CC31}" type="pres">
      <dgm:prSet presAssocID="{BE7DFACD-9493-4DDF-9873-FD75E4A024A6}" presName="sibTrans" presStyleCnt="0"/>
      <dgm:spPr/>
    </dgm:pt>
    <dgm:pt modelId="{AD786EBD-8766-479A-83C5-A8C996FC7BA5}" type="pres">
      <dgm:prSet presAssocID="{9B1730B7-AEE0-49E0-AFBC-E6188814C3A2}" presName="composite" presStyleCnt="0"/>
      <dgm:spPr/>
    </dgm:pt>
    <dgm:pt modelId="{0E039082-B57C-4A18-AC25-7790D82A5F30}" type="pres">
      <dgm:prSet presAssocID="{9B1730B7-AEE0-49E0-AFBC-E6188814C3A2}" presName="bentUpArrow1" presStyleLbl="alignImgPlace1" presStyleIdx="1" presStyleCnt="2" custLinFactNeighborX="-89841" custLinFactNeighborY="2070"/>
      <dgm:spPr/>
    </dgm:pt>
    <dgm:pt modelId="{9055C8F3-1B6C-447B-865E-EAE1D7F12231}" type="pres">
      <dgm:prSet presAssocID="{9B1730B7-AEE0-49E0-AFBC-E6188814C3A2}" presName="ParentText" presStyleLbl="node1" presStyleIdx="1" presStyleCnt="3" custLinFactNeighborX="-75542" custLinFactNeighborY="1650">
        <dgm:presLayoutVars>
          <dgm:chMax val="1"/>
          <dgm:chPref val="1"/>
          <dgm:bulletEnabled val="1"/>
        </dgm:presLayoutVars>
      </dgm:prSet>
      <dgm:spPr/>
      <dgm:t>
        <a:bodyPr/>
        <a:lstStyle/>
        <a:p>
          <a:endParaRPr lang="en-US"/>
        </a:p>
      </dgm:t>
    </dgm:pt>
    <dgm:pt modelId="{6BA93D7F-3C16-4B76-873C-9F07C44A0F8C}" type="pres">
      <dgm:prSet presAssocID="{9B1730B7-AEE0-49E0-AFBC-E6188814C3A2}" presName="ChildText" presStyleLbl="revTx" presStyleIdx="1" presStyleCnt="2" custScaleX="342567" custLinFactNeighborX="66797" custLinFactNeighborY="-8671">
        <dgm:presLayoutVars>
          <dgm:chMax val="0"/>
          <dgm:chPref val="0"/>
          <dgm:bulletEnabled val="1"/>
        </dgm:presLayoutVars>
      </dgm:prSet>
      <dgm:spPr/>
    </dgm:pt>
    <dgm:pt modelId="{D13F60F3-757D-4F0F-AD72-397B3B0A6716}" type="pres">
      <dgm:prSet presAssocID="{39DC033A-6AEB-4667-BB72-7CA734228A7C}" presName="sibTrans" presStyleCnt="0"/>
      <dgm:spPr/>
    </dgm:pt>
    <dgm:pt modelId="{8FC6C4F9-E787-41C1-B821-B0A0514A4049}" type="pres">
      <dgm:prSet presAssocID="{859A8407-75DB-4783-A2AD-67A23C68DD29}" presName="composite" presStyleCnt="0"/>
      <dgm:spPr/>
    </dgm:pt>
    <dgm:pt modelId="{E8B033BB-8A46-4DEE-998D-998681D5589C}" type="pres">
      <dgm:prSet presAssocID="{859A8407-75DB-4783-A2AD-67A23C68DD29}" presName="ParentText" presStyleLbl="node1" presStyleIdx="2" presStyleCnt="3" custLinFactX="-13285" custLinFactNeighborX="-100000" custLinFactNeighborY="-389">
        <dgm:presLayoutVars>
          <dgm:chMax val="1"/>
          <dgm:chPref val="1"/>
          <dgm:bulletEnabled val="1"/>
        </dgm:presLayoutVars>
      </dgm:prSet>
      <dgm:spPr/>
      <dgm:t>
        <a:bodyPr/>
        <a:lstStyle/>
        <a:p>
          <a:endParaRPr lang="en-US"/>
        </a:p>
      </dgm:t>
    </dgm:pt>
  </dgm:ptLst>
  <dgm:cxnLst>
    <dgm:cxn modelId="{F9CDBE3B-25F9-4C91-BDDC-9B91F80F43F0}" type="presOf" srcId="{9B1730B7-AEE0-49E0-AFBC-E6188814C3A2}" destId="{9055C8F3-1B6C-447B-865E-EAE1D7F12231}" srcOrd="0" destOrd="0" presId="urn:microsoft.com/office/officeart/2005/8/layout/StepDownProcess"/>
    <dgm:cxn modelId="{81D8023A-382C-455B-9F31-883C1F8552ED}" srcId="{102CF163-D436-443C-A3D4-C42CBC563360}" destId="{9B1730B7-AEE0-49E0-AFBC-E6188814C3A2}" srcOrd="1" destOrd="0" parTransId="{6F881B85-8BE9-4425-92DC-23812465E4E5}" sibTransId="{39DC033A-6AEB-4667-BB72-7CA734228A7C}"/>
    <dgm:cxn modelId="{BC50F940-94A4-42EF-B301-17ECDA973A7D}" type="presOf" srcId="{102CF163-D436-443C-A3D4-C42CBC563360}" destId="{81350EC8-1A1C-4B3D-A4D7-1D337C19EB74}" srcOrd="0" destOrd="0" presId="urn:microsoft.com/office/officeart/2005/8/layout/StepDownProcess"/>
    <dgm:cxn modelId="{6420FF31-0F13-4D71-8898-3787DD019D96}" type="presOf" srcId="{0B24FA20-E48C-4913-9571-20CBFA45F6D8}" destId="{D8DF165E-DCE8-474D-84E5-90352FA5E164}" srcOrd="0" destOrd="0" presId="urn:microsoft.com/office/officeart/2005/8/layout/StepDownProcess"/>
    <dgm:cxn modelId="{B862903F-630C-4C06-AF3E-3BB46D963D1A}" type="presOf" srcId="{859A8407-75DB-4783-A2AD-67A23C68DD29}" destId="{E8B033BB-8A46-4DEE-998D-998681D5589C}" srcOrd="0" destOrd="0" presId="urn:microsoft.com/office/officeart/2005/8/layout/StepDownProcess"/>
    <dgm:cxn modelId="{B731B271-B04B-4245-95CE-952839BF6904}" srcId="{102CF163-D436-443C-A3D4-C42CBC563360}" destId="{859A8407-75DB-4783-A2AD-67A23C68DD29}" srcOrd="2" destOrd="0" parTransId="{413E069D-12D3-4E29-98DB-79DF99ED060A}" sibTransId="{33E6F03C-A459-444F-9A7B-CCBD212A9C8B}"/>
    <dgm:cxn modelId="{7D549E47-04DC-4568-891E-861EF349A89A}" srcId="{102CF163-D436-443C-A3D4-C42CBC563360}" destId="{0B24FA20-E48C-4913-9571-20CBFA45F6D8}" srcOrd="0" destOrd="0" parTransId="{3777F2F5-015C-4C49-9377-480506AF07A8}" sibTransId="{BE7DFACD-9493-4DDF-9873-FD75E4A024A6}"/>
    <dgm:cxn modelId="{76CBFAB7-2B45-4B3A-8509-81DDB2384D4E}" type="presParOf" srcId="{81350EC8-1A1C-4B3D-A4D7-1D337C19EB74}" destId="{7A705410-D5A4-48AA-87DD-3039599A06F9}" srcOrd="0" destOrd="0" presId="urn:microsoft.com/office/officeart/2005/8/layout/StepDownProcess"/>
    <dgm:cxn modelId="{0AE60240-68BC-4314-B72C-20FC6EEDB479}" type="presParOf" srcId="{7A705410-D5A4-48AA-87DD-3039599A06F9}" destId="{C69E1221-91B2-4E22-8C8D-419AE94B74AB}" srcOrd="0" destOrd="0" presId="urn:microsoft.com/office/officeart/2005/8/layout/StepDownProcess"/>
    <dgm:cxn modelId="{D5D608EC-1425-430B-AA00-67EA9CAF2739}" type="presParOf" srcId="{7A705410-D5A4-48AA-87DD-3039599A06F9}" destId="{D8DF165E-DCE8-474D-84E5-90352FA5E164}" srcOrd="1" destOrd="0" presId="urn:microsoft.com/office/officeart/2005/8/layout/StepDownProcess"/>
    <dgm:cxn modelId="{DCE639E3-4E1F-41C2-AB48-3601690FE050}" type="presParOf" srcId="{7A705410-D5A4-48AA-87DD-3039599A06F9}" destId="{134E51F3-F5F2-4CB9-997D-AFE971762647}" srcOrd="2" destOrd="0" presId="urn:microsoft.com/office/officeart/2005/8/layout/StepDownProcess"/>
    <dgm:cxn modelId="{FF6DF1BD-0555-4996-AA36-299BA4EAE284}" type="presParOf" srcId="{81350EC8-1A1C-4B3D-A4D7-1D337C19EB74}" destId="{CB0484CF-BC60-44A0-9EDF-D80F0564CC31}" srcOrd="1" destOrd="0" presId="urn:microsoft.com/office/officeart/2005/8/layout/StepDownProcess"/>
    <dgm:cxn modelId="{655D348F-584E-4165-A9ED-0203A7DA66BF}" type="presParOf" srcId="{81350EC8-1A1C-4B3D-A4D7-1D337C19EB74}" destId="{AD786EBD-8766-479A-83C5-A8C996FC7BA5}" srcOrd="2" destOrd="0" presId="urn:microsoft.com/office/officeart/2005/8/layout/StepDownProcess"/>
    <dgm:cxn modelId="{3A27E12B-3A95-4AE0-AE21-57FB8405CD63}" type="presParOf" srcId="{AD786EBD-8766-479A-83C5-A8C996FC7BA5}" destId="{0E039082-B57C-4A18-AC25-7790D82A5F30}" srcOrd="0" destOrd="0" presId="urn:microsoft.com/office/officeart/2005/8/layout/StepDownProcess"/>
    <dgm:cxn modelId="{DFA9628D-3D55-4E71-A46F-644C630CAEF2}" type="presParOf" srcId="{AD786EBD-8766-479A-83C5-A8C996FC7BA5}" destId="{9055C8F3-1B6C-447B-865E-EAE1D7F12231}" srcOrd="1" destOrd="0" presId="urn:microsoft.com/office/officeart/2005/8/layout/StepDownProcess"/>
    <dgm:cxn modelId="{FD430CCF-681A-40AB-B80C-97D35A7D1535}" type="presParOf" srcId="{AD786EBD-8766-479A-83C5-A8C996FC7BA5}" destId="{6BA93D7F-3C16-4B76-873C-9F07C44A0F8C}" srcOrd="2" destOrd="0" presId="urn:microsoft.com/office/officeart/2005/8/layout/StepDownProcess"/>
    <dgm:cxn modelId="{53B66DE9-18D9-46EA-9F83-27EF1E8B764C}" type="presParOf" srcId="{81350EC8-1A1C-4B3D-A4D7-1D337C19EB74}" destId="{D13F60F3-757D-4F0F-AD72-397B3B0A6716}" srcOrd="3" destOrd="0" presId="urn:microsoft.com/office/officeart/2005/8/layout/StepDownProcess"/>
    <dgm:cxn modelId="{DE24A2A9-7EC7-47C1-9229-E6C46A70E741}" type="presParOf" srcId="{81350EC8-1A1C-4B3D-A4D7-1D337C19EB74}" destId="{8FC6C4F9-E787-41C1-B821-B0A0514A4049}" srcOrd="4" destOrd="0" presId="urn:microsoft.com/office/officeart/2005/8/layout/StepDownProcess"/>
    <dgm:cxn modelId="{2FE8DED7-9A14-4413-BFA3-3179ECA6AC4D}" type="presParOf" srcId="{8FC6C4F9-E787-41C1-B821-B0A0514A4049}" destId="{E8B033BB-8A46-4DEE-998D-998681D5589C}"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2CF163-D436-443C-A3D4-C42CBC563360}"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0B24FA20-E48C-4913-9571-20CBFA45F6D8}">
      <dgm:prSet phldrT="[Text]"/>
      <dgm:spPr>
        <a:solidFill>
          <a:srgbClr val="3289B4"/>
        </a:solidFill>
      </dgm:spPr>
      <dgm:t>
        <a:bodyPr/>
        <a:lstStyle/>
        <a:p>
          <a:r>
            <a:rPr lang="en-US" dirty="0"/>
            <a:t>Pearson Correlation</a:t>
          </a:r>
        </a:p>
      </dgm:t>
    </dgm:pt>
    <dgm:pt modelId="{3777F2F5-015C-4C49-9377-480506AF07A8}" type="parTrans" cxnId="{7D549E47-04DC-4568-891E-861EF349A89A}">
      <dgm:prSet/>
      <dgm:spPr/>
      <dgm:t>
        <a:bodyPr/>
        <a:lstStyle/>
        <a:p>
          <a:endParaRPr lang="en-US"/>
        </a:p>
      </dgm:t>
    </dgm:pt>
    <dgm:pt modelId="{BE7DFACD-9493-4DDF-9873-FD75E4A024A6}" type="sibTrans" cxnId="{7D549E47-04DC-4568-891E-861EF349A89A}">
      <dgm:prSet/>
      <dgm:spPr/>
      <dgm:t>
        <a:bodyPr/>
        <a:lstStyle/>
        <a:p>
          <a:endParaRPr lang="en-US"/>
        </a:p>
      </dgm:t>
    </dgm:pt>
    <dgm:pt modelId="{9B1730B7-AEE0-49E0-AFBC-E6188814C3A2}">
      <dgm:prSet phldrT="[Text]"/>
      <dgm:spPr>
        <a:solidFill>
          <a:srgbClr val="3289B4"/>
        </a:solidFill>
      </dgm:spPr>
      <dgm:t>
        <a:bodyPr/>
        <a:lstStyle/>
        <a:p>
          <a:r>
            <a:rPr lang="en-US" dirty="0"/>
            <a:t>ANOVA</a:t>
          </a:r>
        </a:p>
      </dgm:t>
    </dgm:pt>
    <dgm:pt modelId="{6F881B85-8BE9-4425-92DC-23812465E4E5}" type="parTrans" cxnId="{81D8023A-382C-455B-9F31-883C1F8552ED}">
      <dgm:prSet/>
      <dgm:spPr/>
      <dgm:t>
        <a:bodyPr/>
        <a:lstStyle/>
        <a:p>
          <a:endParaRPr lang="en-US"/>
        </a:p>
      </dgm:t>
    </dgm:pt>
    <dgm:pt modelId="{39DC033A-6AEB-4667-BB72-7CA734228A7C}" type="sibTrans" cxnId="{81D8023A-382C-455B-9F31-883C1F8552ED}">
      <dgm:prSet/>
      <dgm:spPr/>
      <dgm:t>
        <a:bodyPr/>
        <a:lstStyle/>
        <a:p>
          <a:endParaRPr lang="en-US"/>
        </a:p>
      </dgm:t>
    </dgm:pt>
    <dgm:pt modelId="{859A8407-75DB-4783-A2AD-67A23C68DD29}">
      <dgm:prSet phldrT="[Text]"/>
      <dgm:spPr>
        <a:solidFill>
          <a:srgbClr val="3289B4"/>
        </a:solidFill>
      </dgm:spPr>
      <dgm:t>
        <a:bodyPr/>
        <a:lstStyle/>
        <a:p>
          <a:r>
            <a:rPr lang="en-US" dirty="0"/>
            <a:t>Tukey’s HSD</a:t>
          </a:r>
        </a:p>
      </dgm:t>
    </dgm:pt>
    <dgm:pt modelId="{413E069D-12D3-4E29-98DB-79DF99ED060A}" type="parTrans" cxnId="{B731B271-B04B-4245-95CE-952839BF6904}">
      <dgm:prSet/>
      <dgm:spPr/>
      <dgm:t>
        <a:bodyPr/>
        <a:lstStyle/>
        <a:p>
          <a:endParaRPr lang="en-US"/>
        </a:p>
      </dgm:t>
    </dgm:pt>
    <dgm:pt modelId="{33E6F03C-A459-444F-9A7B-CCBD212A9C8B}" type="sibTrans" cxnId="{B731B271-B04B-4245-95CE-952839BF6904}">
      <dgm:prSet/>
      <dgm:spPr/>
      <dgm:t>
        <a:bodyPr/>
        <a:lstStyle/>
        <a:p>
          <a:endParaRPr lang="en-US"/>
        </a:p>
      </dgm:t>
    </dgm:pt>
    <dgm:pt modelId="{81350EC8-1A1C-4B3D-A4D7-1D337C19EB74}" type="pres">
      <dgm:prSet presAssocID="{102CF163-D436-443C-A3D4-C42CBC563360}" presName="rootnode" presStyleCnt="0">
        <dgm:presLayoutVars>
          <dgm:chMax/>
          <dgm:chPref/>
          <dgm:dir/>
          <dgm:animLvl val="lvl"/>
        </dgm:presLayoutVars>
      </dgm:prSet>
      <dgm:spPr/>
      <dgm:t>
        <a:bodyPr/>
        <a:lstStyle/>
        <a:p>
          <a:endParaRPr lang="en-US"/>
        </a:p>
      </dgm:t>
    </dgm:pt>
    <dgm:pt modelId="{7A705410-D5A4-48AA-87DD-3039599A06F9}" type="pres">
      <dgm:prSet presAssocID="{0B24FA20-E48C-4913-9571-20CBFA45F6D8}" presName="composite" presStyleCnt="0"/>
      <dgm:spPr/>
    </dgm:pt>
    <dgm:pt modelId="{C69E1221-91B2-4E22-8C8D-419AE94B74AB}" type="pres">
      <dgm:prSet presAssocID="{0B24FA20-E48C-4913-9571-20CBFA45F6D8}" presName="bentUpArrow1" presStyleLbl="alignImgPlace1" presStyleIdx="0" presStyleCnt="2" custLinFactNeighborX="-36600" custLinFactNeighborY="625"/>
      <dgm:spPr/>
    </dgm:pt>
    <dgm:pt modelId="{D8DF165E-DCE8-474D-84E5-90352FA5E164}" type="pres">
      <dgm:prSet presAssocID="{0B24FA20-E48C-4913-9571-20CBFA45F6D8}" presName="ParentText" presStyleLbl="node1" presStyleIdx="0" presStyleCnt="3" custLinFactNeighborX="-45778" custLinFactNeighborY="481">
        <dgm:presLayoutVars>
          <dgm:chMax val="1"/>
          <dgm:chPref val="1"/>
          <dgm:bulletEnabled val="1"/>
        </dgm:presLayoutVars>
      </dgm:prSet>
      <dgm:spPr/>
      <dgm:t>
        <a:bodyPr/>
        <a:lstStyle/>
        <a:p>
          <a:endParaRPr lang="en-US"/>
        </a:p>
      </dgm:t>
    </dgm:pt>
    <dgm:pt modelId="{134E51F3-F5F2-4CB9-997D-AFE971762647}" type="pres">
      <dgm:prSet presAssocID="{0B24FA20-E48C-4913-9571-20CBFA45F6D8}" presName="ChildText" presStyleLbl="revTx" presStyleIdx="0" presStyleCnt="2" custScaleX="378469" custLinFactX="37485" custLinFactNeighborX="100000" custLinFactNeighborY="-3661">
        <dgm:presLayoutVars>
          <dgm:chMax val="0"/>
          <dgm:chPref val="0"/>
          <dgm:bulletEnabled val="1"/>
        </dgm:presLayoutVars>
      </dgm:prSet>
      <dgm:spPr/>
    </dgm:pt>
    <dgm:pt modelId="{CB0484CF-BC60-44A0-9EDF-D80F0564CC31}" type="pres">
      <dgm:prSet presAssocID="{BE7DFACD-9493-4DDF-9873-FD75E4A024A6}" presName="sibTrans" presStyleCnt="0"/>
      <dgm:spPr/>
    </dgm:pt>
    <dgm:pt modelId="{AD786EBD-8766-479A-83C5-A8C996FC7BA5}" type="pres">
      <dgm:prSet presAssocID="{9B1730B7-AEE0-49E0-AFBC-E6188814C3A2}" presName="composite" presStyleCnt="0"/>
      <dgm:spPr/>
    </dgm:pt>
    <dgm:pt modelId="{0E039082-B57C-4A18-AC25-7790D82A5F30}" type="pres">
      <dgm:prSet presAssocID="{9B1730B7-AEE0-49E0-AFBC-E6188814C3A2}" presName="bentUpArrow1" presStyleLbl="alignImgPlace1" presStyleIdx="1" presStyleCnt="2" custLinFactNeighborX="-89841" custLinFactNeighborY="2070"/>
      <dgm:spPr/>
    </dgm:pt>
    <dgm:pt modelId="{9055C8F3-1B6C-447B-865E-EAE1D7F12231}" type="pres">
      <dgm:prSet presAssocID="{9B1730B7-AEE0-49E0-AFBC-E6188814C3A2}" presName="ParentText" presStyleLbl="node1" presStyleIdx="1" presStyleCnt="3" custLinFactNeighborX="-75542" custLinFactNeighborY="1650">
        <dgm:presLayoutVars>
          <dgm:chMax val="1"/>
          <dgm:chPref val="1"/>
          <dgm:bulletEnabled val="1"/>
        </dgm:presLayoutVars>
      </dgm:prSet>
      <dgm:spPr/>
      <dgm:t>
        <a:bodyPr/>
        <a:lstStyle/>
        <a:p>
          <a:endParaRPr lang="en-US"/>
        </a:p>
      </dgm:t>
    </dgm:pt>
    <dgm:pt modelId="{6BA93D7F-3C16-4B76-873C-9F07C44A0F8C}" type="pres">
      <dgm:prSet presAssocID="{9B1730B7-AEE0-49E0-AFBC-E6188814C3A2}" presName="ChildText" presStyleLbl="revTx" presStyleIdx="1" presStyleCnt="2" custScaleX="342567" custLinFactNeighborX="66797" custLinFactNeighborY="-8671">
        <dgm:presLayoutVars>
          <dgm:chMax val="0"/>
          <dgm:chPref val="0"/>
          <dgm:bulletEnabled val="1"/>
        </dgm:presLayoutVars>
      </dgm:prSet>
      <dgm:spPr/>
    </dgm:pt>
    <dgm:pt modelId="{D13F60F3-757D-4F0F-AD72-397B3B0A6716}" type="pres">
      <dgm:prSet presAssocID="{39DC033A-6AEB-4667-BB72-7CA734228A7C}" presName="sibTrans" presStyleCnt="0"/>
      <dgm:spPr/>
    </dgm:pt>
    <dgm:pt modelId="{8FC6C4F9-E787-41C1-B821-B0A0514A4049}" type="pres">
      <dgm:prSet presAssocID="{859A8407-75DB-4783-A2AD-67A23C68DD29}" presName="composite" presStyleCnt="0"/>
      <dgm:spPr/>
    </dgm:pt>
    <dgm:pt modelId="{E8B033BB-8A46-4DEE-998D-998681D5589C}" type="pres">
      <dgm:prSet presAssocID="{859A8407-75DB-4783-A2AD-67A23C68DD29}" presName="ParentText" presStyleLbl="node1" presStyleIdx="2" presStyleCnt="3" custLinFactX="-13285" custLinFactNeighborX="-100000" custLinFactNeighborY="-389">
        <dgm:presLayoutVars>
          <dgm:chMax val="1"/>
          <dgm:chPref val="1"/>
          <dgm:bulletEnabled val="1"/>
        </dgm:presLayoutVars>
      </dgm:prSet>
      <dgm:spPr/>
      <dgm:t>
        <a:bodyPr/>
        <a:lstStyle/>
        <a:p>
          <a:endParaRPr lang="en-US"/>
        </a:p>
      </dgm:t>
    </dgm:pt>
  </dgm:ptLst>
  <dgm:cxnLst>
    <dgm:cxn modelId="{F9CDBE3B-25F9-4C91-BDDC-9B91F80F43F0}" type="presOf" srcId="{9B1730B7-AEE0-49E0-AFBC-E6188814C3A2}" destId="{9055C8F3-1B6C-447B-865E-EAE1D7F12231}" srcOrd="0" destOrd="0" presId="urn:microsoft.com/office/officeart/2005/8/layout/StepDownProcess"/>
    <dgm:cxn modelId="{81D8023A-382C-455B-9F31-883C1F8552ED}" srcId="{102CF163-D436-443C-A3D4-C42CBC563360}" destId="{9B1730B7-AEE0-49E0-AFBC-E6188814C3A2}" srcOrd="1" destOrd="0" parTransId="{6F881B85-8BE9-4425-92DC-23812465E4E5}" sibTransId="{39DC033A-6AEB-4667-BB72-7CA734228A7C}"/>
    <dgm:cxn modelId="{BC50F940-94A4-42EF-B301-17ECDA973A7D}" type="presOf" srcId="{102CF163-D436-443C-A3D4-C42CBC563360}" destId="{81350EC8-1A1C-4B3D-A4D7-1D337C19EB74}" srcOrd="0" destOrd="0" presId="urn:microsoft.com/office/officeart/2005/8/layout/StepDownProcess"/>
    <dgm:cxn modelId="{6420FF31-0F13-4D71-8898-3787DD019D96}" type="presOf" srcId="{0B24FA20-E48C-4913-9571-20CBFA45F6D8}" destId="{D8DF165E-DCE8-474D-84E5-90352FA5E164}" srcOrd="0" destOrd="0" presId="urn:microsoft.com/office/officeart/2005/8/layout/StepDownProcess"/>
    <dgm:cxn modelId="{B862903F-630C-4C06-AF3E-3BB46D963D1A}" type="presOf" srcId="{859A8407-75DB-4783-A2AD-67A23C68DD29}" destId="{E8B033BB-8A46-4DEE-998D-998681D5589C}" srcOrd="0" destOrd="0" presId="urn:microsoft.com/office/officeart/2005/8/layout/StepDownProcess"/>
    <dgm:cxn modelId="{B731B271-B04B-4245-95CE-952839BF6904}" srcId="{102CF163-D436-443C-A3D4-C42CBC563360}" destId="{859A8407-75DB-4783-A2AD-67A23C68DD29}" srcOrd="2" destOrd="0" parTransId="{413E069D-12D3-4E29-98DB-79DF99ED060A}" sibTransId="{33E6F03C-A459-444F-9A7B-CCBD212A9C8B}"/>
    <dgm:cxn modelId="{7D549E47-04DC-4568-891E-861EF349A89A}" srcId="{102CF163-D436-443C-A3D4-C42CBC563360}" destId="{0B24FA20-E48C-4913-9571-20CBFA45F6D8}" srcOrd="0" destOrd="0" parTransId="{3777F2F5-015C-4C49-9377-480506AF07A8}" sibTransId="{BE7DFACD-9493-4DDF-9873-FD75E4A024A6}"/>
    <dgm:cxn modelId="{76CBFAB7-2B45-4B3A-8509-81DDB2384D4E}" type="presParOf" srcId="{81350EC8-1A1C-4B3D-A4D7-1D337C19EB74}" destId="{7A705410-D5A4-48AA-87DD-3039599A06F9}" srcOrd="0" destOrd="0" presId="urn:microsoft.com/office/officeart/2005/8/layout/StepDownProcess"/>
    <dgm:cxn modelId="{0AE60240-68BC-4314-B72C-20FC6EEDB479}" type="presParOf" srcId="{7A705410-D5A4-48AA-87DD-3039599A06F9}" destId="{C69E1221-91B2-4E22-8C8D-419AE94B74AB}" srcOrd="0" destOrd="0" presId="urn:microsoft.com/office/officeart/2005/8/layout/StepDownProcess"/>
    <dgm:cxn modelId="{D5D608EC-1425-430B-AA00-67EA9CAF2739}" type="presParOf" srcId="{7A705410-D5A4-48AA-87DD-3039599A06F9}" destId="{D8DF165E-DCE8-474D-84E5-90352FA5E164}" srcOrd="1" destOrd="0" presId="urn:microsoft.com/office/officeart/2005/8/layout/StepDownProcess"/>
    <dgm:cxn modelId="{DCE639E3-4E1F-41C2-AB48-3601690FE050}" type="presParOf" srcId="{7A705410-D5A4-48AA-87DD-3039599A06F9}" destId="{134E51F3-F5F2-4CB9-997D-AFE971762647}" srcOrd="2" destOrd="0" presId="urn:microsoft.com/office/officeart/2005/8/layout/StepDownProcess"/>
    <dgm:cxn modelId="{FF6DF1BD-0555-4996-AA36-299BA4EAE284}" type="presParOf" srcId="{81350EC8-1A1C-4B3D-A4D7-1D337C19EB74}" destId="{CB0484CF-BC60-44A0-9EDF-D80F0564CC31}" srcOrd="1" destOrd="0" presId="urn:microsoft.com/office/officeart/2005/8/layout/StepDownProcess"/>
    <dgm:cxn modelId="{655D348F-584E-4165-A9ED-0203A7DA66BF}" type="presParOf" srcId="{81350EC8-1A1C-4B3D-A4D7-1D337C19EB74}" destId="{AD786EBD-8766-479A-83C5-A8C996FC7BA5}" srcOrd="2" destOrd="0" presId="urn:microsoft.com/office/officeart/2005/8/layout/StepDownProcess"/>
    <dgm:cxn modelId="{3A27E12B-3A95-4AE0-AE21-57FB8405CD63}" type="presParOf" srcId="{AD786EBD-8766-479A-83C5-A8C996FC7BA5}" destId="{0E039082-B57C-4A18-AC25-7790D82A5F30}" srcOrd="0" destOrd="0" presId="urn:microsoft.com/office/officeart/2005/8/layout/StepDownProcess"/>
    <dgm:cxn modelId="{DFA9628D-3D55-4E71-A46F-644C630CAEF2}" type="presParOf" srcId="{AD786EBD-8766-479A-83C5-A8C996FC7BA5}" destId="{9055C8F3-1B6C-447B-865E-EAE1D7F12231}" srcOrd="1" destOrd="0" presId="urn:microsoft.com/office/officeart/2005/8/layout/StepDownProcess"/>
    <dgm:cxn modelId="{FD430CCF-681A-40AB-B80C-97D35A7D1535}" type="presParOf" srcId="{AD786EBD-8766-479A-83C5-A8C996FC7BA5}" destId="{6BA93D7F-3C16-4B76-873C-9F07C44A0F8C}" srcOrd="2" destOrd="0" presId="urn:microsoft.com/office/officeart/2005/8/layout/StepDownProcess"/>
    <dgm:cxn modelId="{53B66DE9-18D9-46EA-9F83-27EF1E8B764C}" type="presParOf" srcId="{81350EC8-1A1C-4B3D-A4D7-1D337C19EB74}" destId="{D13F60F3-757D-4F0F-AD72-397B3B0A6716}" srcOrd="3" destOrd="0" presId="urn:microsoft.com/office/officeart/2005/8/layout/StepDownProcess"/>
    <dgm:cxn modelId="{DE24A2A9-7EC7-47C1-9229-E6C46A70E741}" type="presParOf" srcId="{81350EC8-1A1C-4B3D-A4D7-1D337C19EB74}" destId="{8FC6C4F9-E787-41C1-B821-B0A0514A4049}" srcOrd="4" destOrd="0" presId="urn:microsoft.com/office/officeart/2005/8/layout/StepDownProcess"/>
    <dgm:cxn modelId="{2FE8DED7-9A14-4413-BFA3-3179ECA6AC4D}" type="presParOf" srcId="{8FC6C4F9-E787-41C1-B821-B0A0514A4049}" destId="{E8B033BB-8A46-4DEE-998D-998681D5589C}"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9E1221-91B2-4E22-8C8D-419AE94B74AB}">
      <dsp:nvSpPr>
        <dsp:cNvPr id="0" name=""/>
        <dsp:cNvSpPr/>
      </dsp:nvSpPr>
      <dsp:spPr>
        <a:xfrm rot="5400000">
          <a:off x="813079" y="1483047"/>
          <a:ext cx="1304417" cy="1485033"/>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DF165E-DCE8-474D-84E5-90352FA5E164}">
      <dsp:nvSpPr>
        <dsp:cNvPr id="0" name=""/>
        <dsp:cNvSpPr/>
      </dsp:nvSpPr>
      <dsp:spPr>
        <a:xfrm>
          <a:off x="5784" y="36315"/>
          <a:ext cx="2195871" cy="1537038"/>
        </a:xfrm>
        <a:prstGeom prst="roundRect">
          <a:avLst>
            <a:gd name="adj" fmla="val 16670"/>
          </a:avLst>
        </a:prstGeom>
        <a:solidFill>
          <a:srgbClr val="3289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t>Data</a:t>
          </a:r>
        </a:p>
      </dsp:txBody>
      <dsp:txXfrm>
        <a:off x="80830" y="111361"/>
        <a:ext cx="2045779" cy="1386946"/>
      </dsp:txXfrm>
    </dsp:sp>
    <dsp:sp modelId="{134E51F3-F5F2-4CB9-997D-AFE971762647}">
      <dsp:nvSpPr>
        <dsp:cNvPr id="0" name=""/>
        <dsp:cNvSpPr/>
      </dsp:nvSpPr>
      <dsp:spPr>
        <a:xfrm>
          <a:off x="3178941" y="130033"/>
          <a:ext cx="6044406" cy="1242302"/>
        </a:xfrm>
        <a:prstGeom prst="rect">
          <a:avLst/>
        </a:prstGeom>
        <a:noFill/>
        <a:ln>
          <a:noFill/>
        </a:ln>
        <a:effectLst/>
      </dsp:spPr>
      <dsp:style>
        <a:lnRef idx="0">
          <a:scrgbClr r="0" g="0" b="0"/>
        </a:lnRef>
        <a:fillRef idx="0">
          <a:scrgbClr r="0" g="0" b="0"/>
        </a:fillRef>
        <a:effectRef idx="0">
          <a:scrgbClr r="0" g="0" b="0"/>
        </a:effectRef>
        <a:fontRef idx="minor"/>
      </dsp:style>
    </dsp:sp>
    <dsp:sp modelId="{0E039082-B57C-4A18-AC25-7790D82A5F30}">
      <dsp:nvSpPr>
        <dsp:cNvPr id="0" name=""/>
        <dsp:cNvSpPr/>
      </dsp:nvSpPr>
      <dsp:spPr>
        <a:xfrm rot="5400000">
          <a:off x="2895950" y="3228498"/>
          <a:ext cx="1304417" cy="1485033"/>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55C8F3-1B6C-447B-865E-EAE1D7F12231}">
      <dsp:nvSpPr>
        <dsp:cNvPr id="0" name=""/>
        <dsp:cNvSpPr/>
      </dsp:nvSpPr>
      <dsp:spPr>
        <a:xfrm>
          <a:off x="2225722" y="1780885"/>
          <a:ext cx="2195871" cy="1537038"/>
        </a:xfrm>
        <a:prstGeom prst="roundRect">
          <a:avLst>
            <a:gd name="adj" fmla="val 16670"/>
          </a:avLst>
        </a:prstGeom>
        <a:solidFill>
          <a:srgbClr val="3289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t>ACOLITE Processing</a:t>
          </a:r>
        </a:p>
      </dsp:txBody>
      <dsp:txXfrm>
        <a:off x="2300768" y="1855931"/>
        <a:ext cx="2045779" cy="1386946"/>
      </dsp:txXfrm>
    </dsp:sp>
    <dsp:sp modelId="{6BA93D7F-3C16-4B76-873C-9F07C44A0F8C}">
      <dsp:nvSpPr>
        <dsp:cNvPr id="0" name=""/>
        <dsp:cNvSpPr/>
      </dsp:nvSpPr>
      <dsp:spPr>
        <a:xfrm>
          <a:off x="5126632" y="1794395"/>
          <a:ext cx="5471027" cy="1242302"/>
        </a:xfrm>
        <a:prstGeom prst="rect">
          <a:avLst/>
        </a:prstGeom>
        <a:noFill/>
        <a:ln>
          <a:noFill/>
        </a:ln>
        <a:effectLst/>
      </dsp:spPr>
      <dsp:style>
        <a:lnRef idx="0">
          <a:scrgbClr r="0" g="0" b="0"/>
        </a:lnRef>
        <a:fillRef idx="0">
          <a:scrgbClr r="0" g="0" b="0"/>
        </a:fillRef>
        <a:effectRef idx="0">
          <a:scrgbClr r="0" g="0" b="0"/>
        </a:effectRef>
        <a:fontRef idx="minor"/>
      </dsp:style>
    </dsp:sp>
    <dsp:sp modelId="{E8B033BB-8A46-4DEE-998D-998681D5589C}">
      <dsp:nvSpPr>
        <dsp:cNvPr id="0" name=""/>
        <dsp:cNvSpPr/>
      </dsp:nvSpPr>
      <dsp:spPr>
        <a:xfrm>
          <a:off x="4298249" y="3476146"/>
          <a:ext cx="2195871" cy="1537038"/>
        </a:xfrm>
        <a:prstGeom prst="roundRect">
          <a:avLst>
            <a:gd name="adj" fmla="val 16670"/>
          </a:avLst>
        </a:prstGeom>
        <a:solidFill>
          <a:srgbClr val="3289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t>Statistical Analysis</a:t>
          </a:r>
        </a:p>
      </dsp:txBody>
      <dsp:txXfrm>
        <a:off x="4373295" y="3551192"/>
        <a:ext cx="2045779" cy="13869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9E1221-91B2-4E22-8C8D-419AE94B74AB}">
      <dsp:nvSpPr>
        <dsp:cNvPr id="0" name=""/>
        <dsp:cNvSpPr/>
      </dsp:nvSpPr>
      <dsp:spPr>
        <a:xfrm rot="5400000">
          <a:off x="813079" y="1483047"/>
          <a:ext cx="1304417" cy="1485033"/>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DF165E-DCE8-474D-84E5-90352FA5E164}">
      <dsp:nvSpPr>
        <dsp:cNvPr id="0" name=""/>
        <dsp:cNvSpPr/>
      </dsp:nvSpPr>
      <dsp:spPr>
        <a:xfrm>
          <a:off x="5784" y="36315"/>
          <a:ext cx="2195871" cy="1537038"/>
        </a:xfrm>
        <a:prstGeom prst="roundRect">
          <a:avLst>
            <a:gd name="adj" fmla="val 16670"/>
          </a:avLst>
        </a:prstGeom>
        <a:solidFill>
          <a:srgbClr val="3289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Pearson Correlation</a:t>
          </a:r>
        </a:p>
      </dsp:txBody>
      <dsp:txXfrm>
        <a:off x="80830" y="111361"/>
        <a:ext cx="2045779" cy="1386946"/>
      </dsp:txXfrm>
    </dsp:sp>
    <dsp:sp modelId="{134E51F3-F5F2-4CB9-997D-AFE971762647}">
      <dsp:nvSpPr>
        <dsp:cNvPr id="0" name=""/>
        <dsp:cNvSpPr/>
      </dsp:nvSpPr>
      <dsp:spPr>
        <a:xfrm>
          <a:off x="3178941" y="130033"/>
          <a:ext cx="6044406" cy="1242302"/>
        </a:xfrm>
        <a:prstGeom prst="rect">
          <a:avLst/>
        </a:prstGeom>
        <a:noFill/>
        <a:ln>
          <a:noFill/>
        </a:ln>
        <a:effectLst/>
      </dsp:spPr>
      <dsp:style>
        <a:lnRef idx="0">
          <a:scrgbClr r="0" g="0" b="0"/>
        </a:lnRef>
        <a:fillRef idx="0">
          <a:scrgbClr r="0" g="0" b="0"/>
        </a:fillRef>
        <a:effectRef idx="0">
          <a:scrgbClr r="0" g="0" b="0"/>
        </a:effectRef>
        <a:fontRef idx="minor"/>
      </dsp:style>
    </dsp:sp>
    <dsp:sp modelId="{0E039082-B57C-4A18-AC25-7790D82A5F30}">
      <dsp:nvSpPr>
        <dsp:cNvPr id="0" name=""/>
        <dsp:cNvSpPr/>
      </dsp:nvSpPr>
      <dsp:spPr>
        <a:xfrm rot="5400000">
          <a:off x="2895950" y="3228498"/>
          <a:ext cx="1304417" cy="1485033"/>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55C8F3-1B6C-447B-865E-EAE1D7F12231}">
      <dsp:nvSpPr>
        <dsp:cNvPr id="0" name=""/>
        <dsp:cNvSpPr/>
      </dsp:nvSpPr>
      <dsp:spPr>
        <a:xfrm>
          <a:off x="2225722" y="1780885"/>
          <a:ext cx="2195871" cy="1537038"/>
        </a:xfrm>
        <a:prstGeom prst="roundRect">
          <a:avLst>
            <a:gd name="adj" fmla="val 16670"/>
          </a:avLst>
        </a:prstGeom>
        <a:solidFill>
          <a:srgbClr val="3289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ANOVA</a:t>
          </a:r>
        </a:p>
      </dsp:txBody>
      <dsp:txXfrm>
        <a:off x="2300768" y="1855931"/>
        <a:ext cx="2045779" cy="1386946"/>
      </dsp:txXfrm>
    </dsp:sp>
    <dsp:sp modelId="{6BA93D7F-3C16-4B76-873C-9F07C44A0F8C}">
      <dsp:nvSpPr>
        <dsp:cNvPr id="0" name=""/>
        <dsp:cNvSpPr/>
      </dsp:nvSpPr>
      <dsp:spPr>
        <a:xfrm>
          <a:off x="5126632" y="1794395"/>
          <a:ext cx="5471027" cy="1242302"/>
        </a:xfrm>
        <a:prstGeom prst="rect">
          <a:avLst/>
        </a:prstGeom>
        <a:noFill/>
        <a:ln>
          <a:noFill/>
        </a:ln>
        <a:effectLst/>
      </dsp:spPr>
      <dsp:style>
        <a:lnRef idx="0">
          <a:scrgbClr r="0" g="0" b="0"/>
        </a:lnRef>
        <a:fillRef idx="0">
          <a:scrgbClr r="0" g="0" b="0"/>
        </a:fillRef>
        <a:effectRef idx="0">
          <a:scrgbClr r="0" g="0" b="0"/>
        </a:effectRef>
        <a:fontRef idx="minor"/>
      </dsp:style>
    </dsp:sp>
    <dsp:sp modelId="{E8B033BB-8A46-4DEE-998D-998681D5589C}">
      <dsp:nvSpPr>
        <dsp:cNvPr id="0" name=""/>
        <dsp:cNvSpPr/>
      </dsp:nvSpPr>
      <dsp:spPr>
        <a:xfrm>
          <a:off x="4298249" y="3476146"/>
          <a:ext cx="2195871" cy="1537038"/>
        </a:xfrm>
        <a:prstGeom prst="roundRect">
          <a:avLst>
            <a:gd name="adj" fmla="val 16670"/>
          </a:avLst>
        </a:prstGeom>
        <a:solidFill>
          <a:srgbClr val="3289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Tukey’s HSD</a:t>
          </a:r>
        </a:p>
      </dsp:txBody>
      <dsp:txXfrm>
        <a:off x="4373295" y="3551192"/>
        <a:ext cx="2045779" cy="1386946"/>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4/23/2018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4/23/2018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xhere.com/en/photo/341265"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848231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Correlation Coefficient: This</a:t>
            </a:r>
            <a:r>
              <a:rPr lang="en-US" sz="1200" kern="1200" baseline="0" dirty="0">
                <a:solidFill>
                  <a:schemeClr val="tx1"/>
                </a:solidFill>
                <a:effectLst/>
                <a:latin typeface="+mn-lt"/>
                <a:ea typeface="+mn-ea"/>
                <a:cs typeface="+mn-cs"/>
              </a:rPr>
              <a:t> table explains c</a:t>
            </a:r>
            <a:r>
              <a:rPr lang="en-US" sz="1200" kern="1200" dirty="0">
                <a:solidFill>
                  <a:schemeClr val="tx1"/>
                </a:solidFill>
                <a:effectLst/>
                <a:latin typeface="+mn-lt"/>
                <a:ea typeface="+mn-ea"/>
                <a:cs typeface="+mn-cs"/>
              </a:rPr>
              <a:t>orrelations between in-situ data and the</a:t>
            </a:r>
            <a:r>
              <a:rPr lang="en-US" sz="1200" kern="1200" baseline="0" dirty="0">
                <a:solidFill>
                  <a:schemeClr val="tx1"/>
                </a:solidFill>
                <a:effectLst/>
                <a:latin typeface="+mn-lt"/>
                <a:ea typeface="+mn-ea"/>
                <a:cs typeface="+mn-cs"/>
              </a:rPr>
              <a:t> data</a:t>
            </a:r>
            <a:r>
              <a:rPr lang="en-US" sz="1200" kern="1200" dirty="0">
                <a:solidFill>
                  <a:schemeClr val="tx1"/>
                </a:solidFill>
                <a:effectLst/>
                <a:latin typeface="+mn-lt"/>
                <a:ea typeface="+mn-ea"/>
                <a:cs typeface="+mn-cs"/>
              </a:rPr>
              <a:t> obtained through different algorithms for </a:t>
            </a:r>
            <a:r>
              <a:rPr lang="en-US" sz="1200" b="1" kern="1200" dirty="0">
                <a:solidFill>
                  <a:schemeClr val="tx1"/>
                </a:solidFill>
                <a:effectLst/>
                <a:latin typeface="+mn-lt"/>
                <a:ea typeface="+mn-ea"/>
                <a:cs typeface="+mn-cs"/>
              </a:rPr>
              <a:t>Sentinel-2 MSI data </a:t>
            </a:r>
            <a:r>
              <a:rPr lang="en-US" dirty="0"/>
              <a:t>after ACOLITE correction. All</a:t>
            </a:r>
            <a:r>
              <a:rPr lang="en-US" baseline="0" dirty="0"/>
              <a:t> P-values&lt;0.05, which means we couldn’t prove there was any correlation between in-situ data and  the data derived from ACOLITE correction.</a:t>
            </a:r>
            <a:endParaRPr lang="en-US" dirty="0">
              <a:solidFill>
                <a:schemeClr val="tx1">
                  <a:lumMod val="75000"/>
                  <a:lumOff val="2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ANOVA: We</a:t>
            </a:r>
            <a:r>
              <a:rPr lang="en-US" sz="1200" kern="1200" baseline="0" dirty="0">
                <a:solidFill>
                  <a:schemeClr val="tx1"/>
                </a:solidFill>
                <a:effectLst/>
                <a:latin typeface="+mn-lt"/>
                <a:ea typeface="+mn-ea"/>
                <a:cs typeface="+mn-cs"/>
              </a:rPr>
              <a:t> performed ANOVA among algorithms of chlorophyll (green)and algorithms of turbidity (blue). No significant difference was evident among algorithms of chlorophyll (P&gt;0.05) and significant difference was evident among algorithms of turbidity (P&lt;0.05).</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2431910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lnSpc>
                <a:spcPct val="150000"/>
              </a:lnSpc>
              <a:spcBef>
                <a:spcPts val="200"/>
              </a:spcBef>
              <a:buClr>
                <a:srgbClr val="3289B4"/>
              </a:buClr>
              <a:buFont typeface="Webdings" panose="05030102010509060703" pitchFamily="18" charset="2"/>
              <a:buNone/>
            </a:pPr>
            <a:r>
              <a:rPr lang="en-US" baseline="0" dirty="0"/>
              <a:t>As you see we used Tukey’s HSD analysis to better understand the difference between each pair of the algorithms. </a:t>
            </a:r>
            <a:r>
              <a:rPr lang="en-US" dirty="0"/>
              <a:t>This</a:t>
            </a:r>
            <a:r>
              <a:rPr lang="en-US" baseline="0" dirty="0"/>
              <a:t> slide tells the results of comparison of algorithms of turbidity for sentinel-2 data. The picture shows the differences in mean levels of algorithms of chlorophyll and turbidity. When P&gt;0.05, then no significant difference was evident and vise versa. So from the picture on the right, we found </a:t>
            </a:r>
            <a:r>
              <a:rPr lang="en-US" sz="1200" kern="1200" baseline="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he all algorithms of chlorophyll were similar to</a:t>
            </a:r>
            <a:r>
              <a:rPr lang="en-US" sz="1200" kern="1200" baseline="0" dirty="0">
                <a:solidFill>
                  <a:schemeClr val="tx1"/>
                </a:solidFill>
                <a:effectLst/>
                <a:latin typeface="+mn-lt"/>
                <a:ea typeface="+mn-ea"/>
                <a:cs typeface="+mn-cs"/>
              </a:rPr>
              <a:t> each other; the </a:t>
            </a:r>
            <a:r>
              <a:rPr lang="en-US" sz="1200" kern="1200" dirty="0">
                <a:solidFill>
                  <a:schemeClr val="tx1"/>
                </a:solidFill>
                <a:effectLst/>
                <a:latin typeface="+mn-lt"/>
                <a:ea typeface="+mn-ea"/>
                <a:cs typeface="+mn-cs"/>
              </a:rPr>
              <a:t>algorithm T_DOGLIOTTI_NIR was significantly different from T_DOGLIOTTI, T_GARABA_645_LIN, T_NECHAD_645 and T_DOGLIOTTI_RED;</a:t>
            </a:r>
            <a:r>
              <a:rPr lang="en-US" sz="1200" kern="1200" baseline="0" dirty="0">
                <a:solidFill>
                  <a:schemeClr val="tx1"/>
                </a:solidFill>
                <a:effectLst/>
                <a:latin typeface="+mn-lt"/>
                <a:ea typeface="+mn-ea"/>
                <a:cs typeface="+mn-cs"/>
              </a:rPr>
              <a:t> no significant difference was found between these pairs: </a:t>
            </a:r>
            <a:r>
              <a:rPr lang="en-US" dirty="0"/>
              <a:t>TGAR-T,TNEC-T,TRED-T, TNEC-TGAR, TRED-TGAR, TRED-TNEC.</a:t>
            </a:r>
          </a:p>
          <a:p>
            <a:pPr marL="0" lvl="1" indent="-342900">
              <a:lnSpc>
                <a:spcPct val="150000"/>
              </a:lnSpc>
              <a:spcBef>
                <a:spcPts val="200"/>
              </a:spcBef>
              <a:buClr>
                <a:srgbClr val="3289B4"/>
              </a:buClr>
              <a:buFont typeface="Webdings" panose="05030102010509060703" pitchFamily="18" charset="2"/>
              <a:buChar char="4"/>
            </a:pPr>
            <a:endParaRPr lang="en-US" dirty="0"/>
          </a:p>
          <a:p>
            <a:pPr marL="0" lvl="1" indent="0">
              <a:lnSpc>
                <a:spcPct val="150000"/>
              </a:lnSpc>
              <a:spcBef>
                <a:spcPts val="200"/>
              </a:spcBef>
              <a:buClr>
                <a:srgbClr val="3289B4"/>
              </a:buClr>
              <a:buFont typeface="Webdings" panose="05030102010509060703" pitchFamily="18" charset="2"/>
              <a:buNone/>
            </a:pP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1662492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Christine</a:t>
            </a:r>
          </a:p>
          <a:p>
            <a:r>
              <a:rPr lang="en-US" baseline="0" dirty="0"/>
              <a:t>If you compare these to the chlorophyll concentration interpolation map, you can see that the areas identified as having high indicators are similar on both the buoy interpolation map and the ACOLITE analysis map. We interpolated data from two dates: August 20, 2013 and July 09, 2015, these dates has the greatest number of chlorophyll concentration measurements from buoys. </a:t>
            </a:r>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2304485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Christine</a:t>
            </a:r>
          </a:p>
          <a:p>
            <a:r>
              <a:rPr lang="en-US" dirty="0"/>
              <a:t>Throughout the time series</a:t>
            </a:r>
            <a:r>
              <a:rPr lang="en-US" baseline="0" dirty="0"/>
              <a:t> analysis of chlorophyll concentration, the areas identified as having high indicators of HABs are consistent. The time series analysis includes chlorophyll concentration derived from ACOLITE using the CHL_OC2 algorithm for 24 dates within the study period.</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2304485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Emily</a:t>
            </a:r>
            <a:r>
              <a:rPr lang="en-US" baseline="0" dirty="0"/>
              <a:t> –</a:t>
            </a:r>
          </a:p>
          <a:p>
            <a:r>
              <a:rPr lang="en-US" dirty="0"/>
              <a:t>We</a:t>
            </a:r>
            <a:r>
              <a:rPr lang="en-US" baseline="0" dirty="0"/>
              <a:t> tested all of the algorithms available for use in ACOLITE and none of these produced verifiable results, therefore this method is not ideal for monitoring eutrophication and harmful algal blooms in the Puget Sound. However, the time series analysis  There is still a need for remotely sensed monitoring in this area, but other methods may be more feasible. Applying atmospheric corrections, alternative algorithms, and other methods would be better suited for this area. </a:t>
            </a:r>
          </a:p>
          <a:p>
            <a:endParaRPr lang="en-US" baseline="0" dirty="0"/>
          </a:p>
          <a:p>
            <a:endParaRPr lang="en-US" baseline="0" dirty="0"/>
          </a:p>
          <a:p>
            <a:endParaRPr lang="en-US" baseline="0" dirty="0"/>
          </a:p>
          <a:p>
            <a:r>
              <a:rPr lang="en-US" baseline="0" dirty="0"/>
              <a:t>By looking at this map I can make inferences to where high chlorophyll concentrations are, make that a conclusion! What did the time series show you? Make that a conclusion! Yeah it all has to taken with a grain of salt, but those are still conclusions.</a:t>
            </a:r>
          </a:p>
          <a:p>
            <a:endParaRPr lang="en-US" baseline="0" dirty="0"/>
          </a:p>
          <a:p>
            <a:endParaRPr lang="en-US" baseline="0" dirty="0"/>
          </a:p>
          <a:p>
            <a:r>
              <a:rPr lang="en-US" baseline="0" dirty="0"/>
              <a:t>Chlorophyll concentration derived from ACOLITE, June 23 2015</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2799508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source: </a:t>
            </a:r>
            <a:r>
              <a:rPr lang="en-US" baseline="0" dirty="0"/>
              <a:t> </a:t>
            </a:r>
            <a:r>
              <a:rPr lang="en-US" sz="1200" kern="1200" dirty="0">
                <a:solidFill>
                  <a:schemeClr val="tx1"/>
                </a:solidFill>
                <a:effectLst/>
                <a:latin typeface="+mn-lt"/>
                <a:ea typeface="+mn-ea"/>
                <a:cs typeface="+mn-cs"/>
                <a:hlinkClick r:id="rId3"/>
              </a:rPr>
              <a:t>https://pxhere.com/en/photo/341265</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 all buoy data</a:t>
            </a:r>
            <a:r>
              <a:rPr lang="en-US" sz="1200" kern="1200" baseline="0" dirty="0">
                <a:solidFill>
                  <a:schemeClr val="tx1"/>
                </a:solidFill>
                <a:effectLst/>
                <a:latin typeface="+mn-lt"/>
                <a:ea typeface="+mn-ea"/>
                <a:cs typeface="+mn-cs"/>
              </a:rPr>
              <a:t> has a time stamp. Buoy measured at different increments, some as often as every 15 minutes.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Inconsistencies: units, parameters differ (some collect turbidity other collect percentage of light transmission)</a:t>
            </a:r>
            <a:endParaRPr lang="en-US" dirty="0"/>
          </a:p>
          <a:p>
            <a:endParaRPr lang="en-US" baseline="0" dirty="0"/>
          </a:p>
          <a:p>
            <a:r>
              <a:rPr lang="en-US" dirty="0"/>
              <a:t>From Manual:</a:t>
            </a:r>
            <a:r>
              <a:rPr lang="en-US" baseline="0" dirty="0"/>
              <a:t> </a:t>
            </a:r>
            <a:r>
              <a:rPr lang="en-US" dirty="0"/>
              <a:t>CHL_OC2, CHL_OC3: blue-green ratio chlorophyll algorithm using bands 483-561 (OC2) and bands 443-483-561 (OC3). Algorithm coefficients provided by the OBPG (http://oceancolor.gsfc.nasa.gov/). This type of algorithm should be used with caution in turbid waters, and the performance of the OLI chlorophyll product has not been evaluated. Use with caution. </a:t>
            </a:r>
          </a:p>
          <a:p>
            <a:endParaRPr lang="en-US" dirty="0"/>
          </a:p>
          <a:p>
            <a:r>
              <a:rPr lang="en-US" dirty="0"/>
              <a:t>T_DOGLIOTTI: blended turbidity from (</a:t>
            </a:r>
            <a:r>
              <a:rPr lang="en-US" dirty="0" err="1"/>
              <a:t>Dogliotti</a:t>
            </a:r>
            <a:r>
              <a:rPr lang="en-US" dirty="0"/>
              <a:t> et al., 2015) using the 645/859 nm setting from their paper with the OLI 655/865 nm bands or the MSI 664/865 nm bands. “RED” turbidity is used for </a:t>
            </a:r>
            <a:r>
              <a:rPr lang="el-GR" dirty="0"/>
              <a:t>ρ</a:t>
            </a:r>
            <a:r>
              <a:rPr lang="en-US" dirty="0"/>
              <a:t>w 655/664 &lt; 0.05, “NIR” turbidity for </a:t>
            </a:r>
            <a:r>
              <a:rPr lang="el-GR" dirty="0"/>
              <a:t>ρ</a:t>
            </a:r>
            <a:r>
              <a:rPr lang="en-US" dirty="0"/>
              <a:t>w 655/664 &gt; 0.07, with linear blending for </a:t>
            </a:r>
            <a:r>
              <a:rPr lang="el-GR" dirty="0"/>
              <a:t>ρ</a:t>
            </a:r>
            <a:r>
              <a:rPr lang="en-US" dirty="0"/>
              <a:t>w 655/664 between 0.05 and 0.07.</a:t>
            </a:r>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1181098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Investigate</a:t>
            </a:r>
            <a:r>
              <a:rPr lang="en-US" baseline="0" dirty="0"/>
              <a:t> ACOLITE Advanced Settings (research more about what types of settings are available for presentation)</a:t>
            </a:r>
          </a:p>
          <a:p>
            <a:r>
              <a:rPr lang="en-US" dirty="0"/>
              <a:t>Incorporate</a:t>
            </a:r>
            <a:r>
              <a:rPr lang="en-US" baseline="0" dirty="0"/>
              <a:t> atmospheric correction (Ben Page’s work)</a:t>
            </a:r>
          </a:p>
          <a:p>
            <a:r>
              <a:rPr lang="en-US" baseline="0" dirty="0"/>
              <a:t>Include more indicators of HABs. After comparing the </a:t>
            </a:r>
            <a:r>
              <a:rPr lang="en-US" i="1" baseline="0" dirty="0"/>
              <a:t>in situ </a:t>
            </a:r>
            <a:r>
              <a:rPr lang="en-US" i="0" baseline="0" dirty="0"/>
              <a:t>data, it was determined that there doesn’t seem to be a correlation between chlorophyll-a and turbidity in the Puget Sound. In the future, other factors could be considered in order to conduct a more in depth analysis such as salinity and sea surface temperature. (ask the team what the comparison was conducted between turbidity and chlorophyll)</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465964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1319026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Emily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4</a:t>
            </a:r>
            <a:r>
              <a:rPr lang="en-US" baseline="0" dirty="0"/>
              <a:t> chlorophyll algorithms were tested with 2 of them only having been tested on Sentinel-2 MSI. 5 turbidity algorithms were tested on both Landsat 8 OLI and Sentinel-2 MSI.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18</a:t>
            </a:fld>
            <a:endParaRPr lang="en-US"/>
          </a:p>
        </p:txBody>
      </p:sp>
    </p:spTree>
    <p:extLst>
      <p:ext uri="{BB962C8B-B14F-4D97-AF65-F5344CB8AC3E}">
        <p14:creationId xmlns:p14="http://schemas.microsoft.com/office/powerpoint/2010/main" val="418891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effectLst/>
                <a:latin typeface="+mn-lt"/>
                <a:ea typeface="+mn-ea"/>
                <a:cs typeface="+mn-cs"/>
              </a:rPr>
              <a:t>Emily – The Puget Sound is a diverse estuary located in Northwestern Washington. The waters are home to a wide variety of aquatic organisms and the shoreline is home to two-thirds of Washington’s population. Our study uses </a:t>
            </a:r>
            <a:r>
              <a:rPr lang="en-US" sz="1200" b="0" i="1" u="none" strike="noStrike" kern="1200" baseline="0" dirty="0">
                <a:solidFill>
                  <a:schemeClr val="tx1"/>
                </a:solidFill>
                <a:effectLst/>
                <a:latin typeface="+mn-lt"/>
                <a:ea typeface="+mn-ea"/>
                <a:cs typeface="+mn-cs"/>
              </a:rPr>
              <a:t>in situ </a:t>
            </a:r>
            <a:r>
              <a:rPr lang="en-US" sz="1200" b="0" i="0" u="none" strike="noStrike" kern="1200" baseline="0" dirty="0">
                <a:solidFill>
                  <a:schemeClr val="tx1"/>
                </a:solidFill>
                <a:effectLst/>
                <a:latin typeface="+mn-lt"/>
                <a:ea typeface="+mn-ea"/>
                <a:cs typeface="+mn-cs"/>
              </a:rPr>
              <a:t>data collected from buoys and cruise ships within the sound, along with NASA Earth Observation images. The data used were collected between May 2013 through October 2017. The objectives for this project is to identify factors indicative of eutrophication using Earth Observations. We then determined if ACOLITE and NASA Earth Observations can be used for monitoring eutrophication in Puget Sound.</a:t>
            </a:r>
            <a:r>
              <a:rPr lang="en-US" b="0" dirty="0">
                <a:effectLst/>
              </a:rPr>
              <a:t/>
            </a:r>
            <a:br>
              <a:rPr lang="en-US" b="0" dirty="0">
                <a:effectLst/>
              </a:rPr>
            </a:br>
            <a:endParaRPr lang="en-US" b="0"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Map</a:t>
            </a:r>
            <a:r>
              <a:rPr lang="en-US" sz="1200" b="0" i="0" u="none" strike="noStrike" kern="1200" baseline="0" dirty="0">
                <a:solidFill>
                  <a:schemeClr val="tx1"/>
                </a:solidFill>
                <a:effectLst/>
                <a:latin typeface="+mn-lt"/>
                <a:ea typeface="+mn-ea"/>
                <a:cs typeface="+mn-cs"/>
              </a:rPr>
              <a:t> made in ArcMap by Christine Evans</a:t>
            </a:r>
          </a:p>
          <a:p>
            <a:pPr rtl="0"/>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2799508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Christine –</a:t>
            </a:r>
          </a:p>
          <a:p>
            <a:r>
              <a:rPr lang="en-US" dirty="0"/>
              <a:t>Dissolved Oxygen levels have been declining</a:t>
            </a:r>
            <a:r>
              <a:rPr lang="en-US" baseline="0" dirty="0"/>
              <a:t> in the Puget Sound since 2000. This decrease in dissolved oxygen are due to eutrophic and hypoxic waters. This hypoxia is directly reducing the populations of sessile organisms, like geoducks, that are important to the local economy. In 2015, the geoduck economy profited $75.8 million. With an increase in eutrophication and hypoxia, fish kill events have also been increasing, having a negative impact on the mobile species in the sound. The algal blooms have begin to rapidly growing from this eutrophication have been producing toxins that are impacting the health of the locals. </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Source: https://commons.wikimedia.org/wiki/File:Geoduck_Farm_on_Hartstine_Island.jpg </a:t>
            </a:r>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518784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Christine</a:t>
            </a:r>
            <a:r>
              <a:rPr lang="en-US" baseline="0" dirty="0"/>
              <a:t> – </a:t>
            </a:r>
            <a:r>
              <a:rPr lang="en-US" dirty="0"/>
              <a:t>The habitat program</a:t>
            </a:r>
            <a:r>
              <a:rPr lang="en-US" baseline="0" dirty="0"/>
              <a:t> supports fish habitat conservation and restoration of watersheds and estuaries over 5 states, including the Puget Sound. They provide water quality management advice to organizations. Monitoring of eutrophication and hypoxia is being done with seaplanes, ferries, and moored instruments. </a:t>
            </a:r>
            <a:endParaRPr lang="en-US" dirty="0"/>
          </a:p>
          <a:p>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Source: https//www.flickr.com/photos/mikecharest/16040662956</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2044859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Helen – </a:t>
            </a:r>
          </a:p>
          <a:p>
            <a:endParaRPr lang="en-US" dirty="0"/>
          </a:p>
          <a:p>
            <a:r>
              <a:rPr lang="en-US" dirty="0"/>
              <a:t>The following end products were developed to</a:t>
            </a:r>
            <a:r>
              <a:rPr lang="en-US" baseline="0" dirty="0"/>
              <a:t> meet the objectives of the project. </a:t>
            </a:r>
          </a:p>
          <a:p>
            <a:endParaRPr lang="en-US" baseline="0" dirty="0"/>
          </a:p>
          <a:p>
            <a:r>
              <a:rPr lang="en-US" baseline="0" dirty="0"/>
              <a:t>The chlorophyll &amp; turbidity time series analysis was created using landsat-8 data processed through ACOLITE using the ?? For turbidity And ?? For chlorophyll algorithms. This analysis will give the partner more information about identifying where these two indicators of HABs tend to occur according to the algorithms used within ACOLITE by showing how HAB suitability parameters change geographically within the Puget Sound.</a:t>
            </a:r>
          </a:p>
          <a:p>
            <a:endParaRPr lang="en-US" baseline="0" dirty="0"/>
          </a:p>
          <a:p>
            <a:r>
              <a:rPr lang="en-US" baseline="0" dirty="0"/>
              <a:t>The Buoy Interpolation and ACOLITE Analysis maps were created using Landsat 8 OLI an dSentinel-2 MSI. This analysis will provide the partner with an assessment of the utility of algorithms processed through ACOLITE along with other GIS techniques for filling in spatial gaps in in situ data.</a:t>
            </a:r>
          </a:p>
          <a:p>
            <a:endParaRPr lang="en-US" baseline="0" dirty="0"/>
          </a:p>
          <a:p>
            <a:r>
              <a:rPr lang="en-US" baseline="0" dirty="0"/>
              <a:t>The ACOLITE Tutorial will show the project partner the method that was used within ACOLITE. This will allow the project partner to recreate what was done and potentially change setting within ACOLITE for more accurate results in the future.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308331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Emily –</a:t>
            </a:r>
          </a:p>
          <a:p>
            <a:endParaRPr lang="en-US" dirty="0"/>
          </a:p>
          <a:p>
            <a:endParaRPr lang="en-US" dirty="0"/>
          </a:p>
          <a:p>
            <a:r>
              <a:rPr lang="en-US" dirty="0"/>
              <a:t>Two</a:t>
            </a:r>
            <a:r>
              <a:rPr lang="en-US" baseline="0" dirty="0"/>
              <a:t> Earth Observations will be used throughout the project. ESA’s Sentinel-2 Multispectral Imager (MSI), which launched in 2015, will be used to identify chlorophyll concentrations and turbidity. The level-3 product was downloaded from </a:t>
            </a:r>
            <a:r>
              <a:rPr lang="en-US" baseline="0" dirty="0" err="1"/>
              <a:t>Earthexplorer</a:t>
            </a:r>
            <a:r>
              <a:rPr lang="en-US" baseline="0" dirty="0"/>
              <a:t>. The temporal resolution of Sentinel-2 is 10 days. Different bands are in different spatial resolutions, specifically, Band 1,9,10-60 meters; Band 2,3,4,8-10 meters; Band 5,6,7,8a,11-20 meters.</a:t>
            </a:r>
          </a:p>
          <a:p>
            <a:r>
              <a:rPr lang="en-US" baseline="0" dirty="0"/>
              <a:t>NASA’s Landsat 8 Operational Land Imager (OLI) will be used to identify chlorophyll concentration and turbidity. </a:t>
            </a:r>
            <a:r>
              <a:rPr lang="en-US" sz="1200" b="0" i="0" kern="1200" dirty="0">
                <a:solidFill>
                  <a:schemeClr val="tx1"/>
                </a:solidFill>
                <a:effectLst/>
                <a:latin typeface="+mn-lt"/>
                <a:ea typeface="+mn-ea"/>
                <a:cs typeface="+mn-cs"/>
              </a:rPr>
              <a:t>The Landsat 8 satellite payload consists of two science instruments—the Operational Land Imager (OLI) and the Thermal Infrared Sensor (TIRS). These two sensors provide seasonal coverage of the global landmass at a spatial resolution of 30 meters (visible, NIR, SWIR); 100 meters (thermal); and 15 meters (panchromatic)</a:t>
            </a:r>
            <a:r>
              <a:rPr lang="en-US" baseline="0" dirty="0"/>
              <a:t> and the temporal resolution is 16 days. </a:t>
            </a:r>
          </a:p>
          <a:p>
            <a:endParaRPr lang="en-US" baseline="0" dirty="0"/>
          </a:p>
          <a:p>
            <a:endParaRPr lang="en-US" baseline="0" dirty="0"/>
          </a:p>
          <a:p>
            <a:r>
              <a:rPr lang="en-US" dirty="0"/>
              <a:t>http://www.devpedia.developexchange.com/dp/index.php?title=List_of_Satellite_Pictures</a:t>
            </a:r>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782651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dirty="0"/>
              <a:t>Christine</a:t>
            </a:r>
            <a:r>
              <a:rPr lang="en-US" i="0"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a:t>In</a:t>
            </a:r>
            <a:r>
              <a:rPr lang="en-US" i="1" baseline="0" dirty="0"/>
              <a:t> situ </a:t>
            </a:r>
            <a:r>
              <a:rPr lang="en-US" i="0" baseline="0" dirty="0"/>
              <a:t>buoy data were downloaded from multiple sources in order to have an adequate number of points for validation. 37points were downloaded from the </a:t>
            </a:r>
            <a:r>
              <a:rPr lang="en-US" sz="1200" dirty="0">
                <a:solidFill>
                  <a:schemeClr val="tx1">
                    <a:lumMod val="75000"/>
                    <a:lumOff val="25000"/>
                  </a:schemeClr>
                </a:solidFill>
              </a:rPr>
              <a:t>State of Washington Department of Ecology</a:t>
            </a:r>
            <a:r>
              <a:rPr lang="en-US" i="0" baseline="0" dirty="0"/>
              <a:t>, 6 points were downloaded from King County Mooring, and 9 points were downloaded from NOAA’s National Data Buoy Center.</a:t>
            </a:r>
            <a:endParaRPr lang="en-US" i="1"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3991724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Emily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Landsat 8 OLI and Sentinel-2 MSI data were downloaded</a:t>
            </a:r>
            <a:r>
              <a:rPr lang="en-US" baseline="0" dirty="0"/>
              <a:t> from the USGS </a:t>
            </a:r>
            <a:r>
              <a:rPr lang="en-US" baseline="0" dirty="0" err="1"/>
              <a:t>EarthExplorer</a:t>
            </a:r>
            <a:r>
              <a:rPr lang="en-US" baseline="0" dirty="0"/>
              <a:t> portal with both being restricted to scenes with less than 10 percent cloud cover. This yielded 25 dates of data from Landsat 8 OLI and 7 dates of data for Sentinel-2 MSI over the course of the study period. Landsat 8 OLI and Sentinel-2 MSI data were processed using ACOLITE to determine Chlorophyll concentration and turbidity. Four algorithms were used to determine chlorophyll with two being only for Sentinel-2 MSI data. 5 algorithms were used to test for turbidity. Each of these algorithms was then tested by using the “extract to point” tool in ArcMap to compare with </a:t>
            </a:r>
            <a:r>
              <a:rPr lang="en-US" i="1" baseline="0" dirty="0"/>
              <a:t>in situ </a:t>
            </a:r>
            <a:r>
              <a:rPr lang="en-US" i="0" baseline="0" dirty="0"/>
              <a:t>data by using an ANOVA statistical analysis. Exploratory regression analysis was also used to compare data with a recent HAB event. </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1108240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Hannah</a:t>
            </a:r>
            <a:r>
              <a:rPr lang="en-US" baseline="0" dirty="0"/>
              <a:t> –</a:t>
            </a:r>
          </a:p>
          <a:p>
            <a:r>
              <a:rPr lang="en-US" baseline="0" dirty="0"/>
              <a:t>We used three statistical methods to conduct our analysis. </a:t>
            </a:r>
          </a:p>
          <a:p>
            <a:endParaRPr lang="en-US" baseline="0" dirty="0"/>
          </a:p>
          <a:p>
            <a:r>
              <a:rPr lang="en-US" baseline="0" dirty="0"/>
              <a:t>Pearson correlation was used to see which algorithm aligns in situ data best.</a:t>
            </a:r>
          </a:p>
          <a:p>
            <a:endParaRPr lang="en-US" baseline="0" dirty="0"/>
          </a:p>
          <a:p>
            <a:r>
              <a:rPr lang="en-US" baseline="0" dirty="0"/>
              <a:t>Tukey’s HSD was used to better understand how these algorithms are different from each other.</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36262184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5783" y="358445"/>
            <a:ext cx="870608" cy="741586"/>
          </a:xfrm>
          <a:prstGeom prst="rect">
            <a:avLst/>
          </a:prstGeom>
        </p:spPr>
      </p:pic>
      <p:sp>
        <p:nvSpPr>
          <p:cNvPr id="9" name="TextBox 8"/>
          <p:cNvSpPr txBox="1"/>
          <p:nvPr userDrawn="1"/>
        </p:nvSpPr>
        <p:spPr>
          <a:xfrm>
            <a:off x="8956532" y="56323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42232" y="42512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r="9392"/>
          <a:stretch/>
        </p:blipFill>
        <p:spPr>
          <a:xfrm>
            <a:off x="0" y="0"/>
            <a:ext cx="11046941" cy="685799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12288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11318"/>
          <a:stretch/>
        </p:blipFill>
        <p:spPr>
          <a:xfrm>
            <a:off x="0" y="0"/>
            <a:ext cx="10812162"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20367"/>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74354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9797"/>
          <a:stretch/>
        </p:blipFill>
        <p:spPr>
          <a:xfrm>
            <a:off x="0" y="3437552"/>
            <a:ext cx="10997514" cy="6857999"/>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0"/>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0" y="3487123"/>
            <a:ext cx="1000735" cy="840259"/>
          </a:xfrm>
          <a:prstGeom prst="rect">
            <a:avLst/>
          </a:prstGeom>
        </p:spPr>
      </p:pic>
    </p:spTree>
    <p:extLst>
      <p:ext uri="{BB962C8B-B14F-4D97-AF65-F5344CB8AC3E}">
        <p14:creationId xmlns:p14="http://schemas.microsoft.com/office/powerpoint/2010/main" val="57797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12939"/>
          <a:stretch/>
        </p:blipFill>
        <p:spPr>
          <a:xfrm>
            <a:off x="0" y="0"/>
            <a:ext cx="10614454"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802642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10304"/>
          <a:stretch/>
        </p:blipFill>
        <p:spPr>
          <a:xfrm>
            <a:off x="0" y="0"/>
            <a:ext cx="10935730" cy="6857999"/>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69838765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12027"/>
          <a:stretch/>
        </p:blipFill>
        <p:spPr>
          <a:xfrm>
            <a:off x="0" y="0"/>
            <a:ext cx="10725665" cy="6857999"/>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30514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864" y="641608"/>
            <a:ext cx="915296" cy="915296"/>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3289B4"/>
                </a:solidFill>
              </a:defRPr>
            </a:lvl1pPr>
          </a:lstStyle>
          <a:p>
            <a:r>
              <a:rPr lang="en-US" dirty="0"/>
              <a:t>Section Title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7" name="Rectangle 6"/>
          <p:cNvSpPr/>
          <p:nvPr userDrawn="1"/>
        </p:nvSpPr>
        <p:spPr>
          <a:xfrm>
            <a:off x="0" y="6812673"/>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spTree>
    <p:extLst>
      <p:ext uri="{BB962C8B-B14F-4D97-AF65-F5344CB8AC3E}">
        <p14:creationId xmlns:p14="http://schemas.microsoft.com/office/powerpoint/2010/main" val="419895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2534"/>
          <a:stretch/>
        </p:blipFill>
        <p:spPr>
          <a:xfrm>
            <a:off x="0" y="0"/>
            <a:ext cx="10663881"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3289B4"/>
                </a:solidFill>
              </a:defRPr>
            </a:lvl1pPr>
          </a:lstStyle>
          <a:p>
            <a:r>
              <a:rPr lang="en-US" dirty="0"/>
              <a:t>Slide Title</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a:solidFill>
                <a:schemeClr val="bg2">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l="66588"/>
          <a:stretch/>
        </p:blipFill>
        <p:spPr>
          <a:xfrm>
            <a:off x="8118389" y="0"/>
            <a:ext cx="4073448" cy="68580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2" name="Picture 11"/>
          <p:cNvPicPr>
            <a:picLocks noChangeAspect="1"/>
          </p:cNvPicPr>
          <p:nvPr userDrawn="1"/>
        </p:nvPicPr>
        <p:blipFill rotWithShape="1">
          <a:blip r:embed="rId5"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413493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5.jpeg"/><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0.emf"/><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902432" cy="685800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84" y="-7316"/>
            <a:ext cx="12203404" cy="6870356"/>
          </a:xfrm>
          <a:prstGeom prst="rect">
            <a:avLst/>
          </a:prstGeom>
        </p:spPr>
      </p:pic>
      <p:sp>
        <p:nvSpPr>
          <p:cNvPr id="19" name="Text Placeholder 17"/>
          <p:cNvSpPr txBox="1">
            <a:spLocks/>
          </p:cNvSpPr>
          <p:nvPr/>
        </p:nvSpPr>
        <p:spPr>
          <a:xfrm>
            <a:off x="9665473" y="4904725"/>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200" dirty="0">
                <a:solidFill>
                  <a:schemeClr val="tx1">
                    <a:lumMod val="75000"/>
                    <a:lumOff val="25000"/>
                  </a:schemeClr>
                </a:solidFill>
                <a:latin typeface="Century Gothic" panose="020B0502020202020204" pitchFamily="34" charset="0"/>
              </a:rPr>
              <a:t>Helen Baldwin</a:t>
            </a:r>
          </a:p>
        </p:txBody>
      </p:sp>
      <p:sp>
        <p:nvSpPr>
          <p:cNvPr id="20" name="Text Placeholder 17"/>
          <p:cNvSpPr txBox="1">
            <a:spLocks/>
          </p:cNvSpPr>
          <p:nvPr/>
        </p:nvSpPr>
        <p:spPr>
          <a:xfrm>
            <a:off x="9665473" y="4559058"/>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200" dirty="0">
                <a:solidFill>
                  <a:schemeClr val="tx1">
                    <a:lumMod val="75000"/>
                    <a:lumOff val="25000"/>
                  </a:schemeClr>
                </a:solidFill>
                <a:latin typeface="Century Gothic" panose="020B0502020202020204" pitchFamily="34" charset="0"/>
              </a:rPr>
              <a:t>Emily </a:t>
            </a:r>
            <a:r>
              <a:rPr lang="en-US" sz="1200" dirty="0" err="1">
                <a:solidFill>
                  <a:schemeClr val="tx1">
                    <a:lumMod val="75000"/>
                    <a:lumOff val="25000"/>
                  </a:schemeClr>
                </a:solidFill>
                <a:latin typeface="Century Gothic" panose="020B0502020202020204" pitchFamily="34" charset="0"/>
              </a:rPr>
              <a:t>Kinkle</a:t>
            </a:r>
            <a:endParaRPr lang="en-US" sz="1200" dirty="0">
              <a:solidFill>
                <a:schemeClr val="tx1">
                  <a:lumMod val="75000"/>
                  <a:lumOff val="25000"/>
                </a:schemeClr>
              </a:solidFill>
              <a:latin typeface="Century Gothic" panose="020B0502020202020204" pitchFamily="34" charset="0"/>
            </a:endParaRPr>
          </a:p>
        </p:txBody>
      </p:sp>
      <p:sp>
        <p:nvSpPr>
          <p:cNvPr id="21" name="Text Placeholder 17"/>
          <p:cNvSpPr txBox="1">
            <a:spLocks/>
          </p:cNvSpPr>
          <p:nvPr/>
        </p:nvSpPr>
        <p:spPr>
          <a:xfrm>
            <a:off x="9665473" y="5250392"/>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200" dirty="0">
                <a:solidFill>
                  <a:schemeClr val="tx1">
                    <a:lumMod val="75000"/>
                    <a:lumOff val="25000"/>
                  </a:schemeClr>
                </a:solidFill>
                <a:latin typeface="Century Gothic" panose="020B0502020202020204" pitchFamily="34" charset="0"/>
              </a:rPr>
              <a:t>Christine Evans</a:t>
            </a:r>
          </a:p>
        </p:txBody>
      </p:sp>
      <p:sp>
        <p:nvSpPr>
          <p:cNvPr id="27" name="Title 1"/>
          <p:cNvSpPr txBox="1">
            <a:spLocks/>
          </p:cNvSpPr>
          <p:nvPr/>
        </p:nvSpPr>
        <p:spPr>
          <a:xfrm>
            <a:off x="6155096" y="1457309"/>
            <a:ext cx="5647765" cy="1436914"/>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r"/>
            <a:r>
              <a:rPr lang="en-US" dirty="0">
                <a:solidFill>
                  <a:srgbClr val="3289B4"/>
                </a:solidFill>
              </a:rPr>
              <a:t>Puget Sound Water Resources</a:t>
            </a:r>
          </a:p>
        </p:txBody>
      </p:sp>
      <p:sp>
        <p:nvSpPr>
          <p:cNvPr id="28" name="Subtitle 2"/>
          <p:cNvSpPr txBox="1">
            <a:spLocks/>
          </p:cNvSpPr>
          <p:nvPr/>
        </p:nvSpPr>
        <p:spPr>
          <a:xfrm>
            <a:off x="6705600" y="2927920"/>
            <a:ext cx="5097261"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2000" dirty="0">
                <a:solidFill>
                  <a:srgbClr val="3289B4"/>
                </a:solidFill>
              </a:rPr>
              <a:t>Evaluating Methods for Identifying and Monitoring Factors in the Puget Sound that Indicate Eutrophication and Hypoxia</a:t>
            </a:r>
          </a:p>
        </p:txBody>
      </p:sp>
      <p:sp>
        <p:nvSpPr>
          <p:cNvPr id="29" name="Text Placeholder 17"/>
          <p:cNvSpPr txBox="1">
            <a:spLocks/>
          </p:cNvSpPr>
          <p:nvPr/>
        </p:nvSpPr>
        <p:spPr>
          <a:xfrm>
            <a:off x="9665473" y="5941726"/>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endParaRPr lang="en-US" sz="1200" dirty="0">
              <a:solidFill>
                <a:schemeClr val="tx1">
                  <a:lumMod val="75000"/>
                  <a:lumOff val="25000"/>
                </a:schemeClr>
              </a:solidFill>
              <a:latin typeface="Century Gothic" panose="020B0502020202020204" pitchFamily="34" charset="0"/>
            </a:endParaRPr>
          </a:p>
        </p:txBody>
      </p:sp>
      <p:sp>
        <p:nvSpPr>
          <p:cNvPr id="30" name="Text Placeholder 17"/>
          <p:cNvSpPr txBox="1">
            <a:spLocks/>
          </p:cNvSpPr>
          <p:nvPr/>
        </p:nvSpPr>
        <p:spPr>
          <a:xfrm>
            <a:off x="9665473" y="5596059"/>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200" dirty="0">
                <a:solidFill>
                  <a:schemeClr val="tx1">
                    <a:lumMod val="75000"/>
                    <a:lumOff val="25000"/>
                  </a:schemeClr>
                </a:solidFill>
                <a:latin typeface="Century Gothic" panose="020B0502020202020204" pitchFamily="34" charset="0"/>
              </a:rPr>
              <a:t>Yu Han</a:t>
            </a:r>
          </a:p>
        </p:txBody>
      </p:sp>
      <p:sp>
        <p:nvSpPr>
          <p:cNvPr id="31" name="Text Placeholder 17"/>
          <p:cNvSpPr txBox="1">
            <a:spLocks/>
          </p:cNvSpPr>
          <p:nvPr/>
        </p:nvSpPr>
        <p:spPr>
          <a:xfrm>
            <a:off x="9665473" y="6287392"/>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endParaRPr lang="en-US" sz="1200" dirty="0">
              <a:solidFill>
                <a:schemeClr val="tx1">
                  <a:lumMod val="75000"/>
                  <a:lumOff val="25000"/>
                </a:schemeClr>
              </a:solidFill>
              <a:latin typeface="Century Gothic" panose="020B0502020202020204" pitchFamily="34" charset="0"/>
            </a:endParaRPr>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380" y="5737058"/>
            <a:ext cx="678581" cy="731520"/>
          </a:xfrm>
          <a:prstGeom prst="rect">
            <a:avLst/>
          </a:prstGeom>
        </p:spPr>
      </p:pic>
      <p:sp>
        <p:nvSpPr>
          <p:cNvPr id="4" name="TextBox 3"/>
          <p:cNvSpPr txBox="1"/>
          <p:nvPr/>
        </p:nvSpPr>
        <p:spPr>
          <a:xfrm>
            <a:off x="2509736" y="6102818"/>
            <a:ext cx="2419252" cy="1200329"/>
          </a:xfrm>
          <a:prstGeom prst="rect">
            <a:avLst/>
          </a:prstGeom>
          <a:noFill/>
        </p:spPr>
        <p:txBody>
          <a:bodyPr wrap="square" rtlCol="0">
            <a:spAutoFit/>
          </a:bodyPr>
          <a:lstStyle/>
          <a:p>
            <a:r>
              <a:rPr lang="en-US" b="1" dirty="0">
                <a:solidFill>
                  <a:schemeClr val="bg1"/>
                </a:solidFill>
                <a:latin typeface="Century Gothic" panose="020B0502020202020204" pitchFamily="34" charset="0"/>
              </a:rPr>
              <a:t>Alabama – Marshall</a:t>
            </a:r>
          </a:p>
          <a:p>
            <a:r>
              <a:rPr lang="en-US" i="1" dirty="0">
                <a:solidFill>
                  <a:schemeClr val="bg1"/>
                </a:solidFill>
                <a:latin typeface="Century Gothic" panose="020B0502020202020204" pitchFamily="34" charset="0"/>
              </a:rPr>
              <a:t>Spring 2018</a:t>
            </a:r>
          </a:p>
          <a:p>
            <a:r>
              <a:rPr lang="en-US" b="1" dirty="0">
                <a:solidFill>
                  <a:schemeClr val="bg1"/>
                </a:solidFill>
                <a:latin typeface="Century Gothic" panose="020B0502020202020204" pitchFamily="34" charset="0"/>
              </a:rPr>
              <a:t> </a:t>
            </a:r>
          </a:p>
          <a:p>
            <a:endParaRPr lang="en-US" dirty="0">
              <a:solidFill>
                <a:schemeClr val="tx1">
                  <a:lumMod val="75000"/>
                  <a:lumOff val="25000"/>
                </a:schemeClr>
              </a:solidFill>
            </a:endParaRPr>
          </a:p>
        </p:txBody>
      </p:sp>
    </p:spTree>
    <p:extLst>
      <p:ext uri="{BB962C8B-B14F-4D97-AF65-F5344CB8AC3E}">
        <p14:creationId xmlns:p14="http://schemas.microsoft.com/office/powerpoint/2010/main" val="1973044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25" y="365124"/>
            <a:ext cx="11191875" cy="479425"/>
          </a:xfrm>
        </p:spPr>
        <p:txBody>
          <a:bodyPr/>
          <a:lstStyle/>
          <a:p>
            <a:r>
              <a:rPr lang="en-US" sz="4300" dirty="0"/>
              <a:t>Results(Correlation&amp;ANOVA-Sentinel2)</a:t>
            </a:r>
            <a:endParaRPr lang="en-US" sz="4300" dirty="0">
              <a:solidFill>
                <a:srgbClr val="FF00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964648231"/>
              </p:ext>
            </p:extLst>
          </p:nvPr>
        </p:nvGraphicFramePr>
        <p:xfrm>
          <a:off x="4226312" y="1282395"/>
          <a:ext cx="7527072" cy="5229917"/>
        </p:xfrm>
        <a:graphic>
          <a:graphicData uri="http://schemas.openxmlformats.org/drawingml/2006/table">
            <a:tbl>
              <a:tblPr/>
              <a:tblGrid>
                <a:gridCol w="1471297">
                  <a:extLst>
                    <a:ext uri="{9D8B030D-6E8A-4147-A177-3AD203B41FA5}">
                      <a16:colId xmlns:a16="http://schemas.microsoft.com/office/drawing/2014/main" xmlns="" val="2869231915"/>
                    </a:ext>
                  </a:extLst>
                </a:gridCol>
                <a:gridCol w="1705852">
                  <a:extLst>
                    <a:ext uri="{9D8B030D-6E8A-4147-A177-3AD203B41FA5}">
                      <a16:colId xmlns:a16="http://schemas.microsoft.com/office/drawing/2014/main" xmlns="" val="1390811052"/>
                    </a:ext>
                  </a:extLst>
                </a:gridCol>
                <a:gridCol w="1074687">
                  <a:extLst>
                    <a:ext uri="{9D8B030D-6E8A-4147-A177-3AD203B41FA5}">
                      <a16:colId xmlns:a16="http://schemas.microsoft.com/office/drawing/2014/main" xmlns="" val="1413136222"/>
                    </a:ext>
                  </a:extLst>
                </a:gridCol>
                <a:gridCol w="818809">
                  <a:extLst>
                    <a:ext uri="{9D8B030D-6E8A-4147-A177-3AD203B41FA5}">
                      <a16:colId xmlns:a16="http://schemas.microsoft.com/office/drawing/2014/main" xmlns="" val="3237042889"/>
                    </a:ext>
                  </a:extLst>
                </a:gridCol>
                <a:gridCol w="818809">
                  <a:extLst>
                    <a:ext uri="{9D8B030D-6E8A-4147-A177-3AD203B41FA5}">
                      <a16:colId xmlns:a16="http://schemas.microsoft.com/office/drawing/2014/main" xmlns="" val="2821128008"/>
                    </a:ext>
                  </a:extLst>
                </a:gridCol>
                <a:gridCol w="818809">
                  <a:extLst>
                    <a:ext uri="{9D8B030D-6E8A-4147-A177-3AD203B41FA5}">
                      <a16:colId xmlns:a16="http://schemas.microsoft.com/office/drawing/2014/main" xmlns="" val="879778665"/>
                    </a:ext>
                  </a:extLst>
                </a:gridCol>
                <a:gridCol w="818809">
                  <a:extLst>
                    <a:ext uri="{9D8B030D-6E8A-4147-A177-3AD203B41FA5}">
                      <a16:colId xmlns:a16="http://schemas.microsoft.com/office/drawing/2014/main" xmlns="" val="2786735833"/>
                    </a:ext>
                  </a:extLst>
                </a:gridCol>
              </a:tblGrid>
              <a:tr h="475447">
                <a:tc gridSpan="2">
                  <a:txBody>
                    <a:bodyPr/>
                    <a:lstStyle/>
                    <a:p>
                      <a:pPr algn="ctr" fontAlgn="ctr"/>
                      <a:r>
                        <a:rPr lang="en-US" sz="1400" b="0" i="0" u="none" strike="noStrike" dirty="0">
                          <a:solidFill>
                            <a:srgbClr val="000000"/>
                          </a:solidFill>
                          <a:effectLst/>
                          <a:latin typeface="+mn-lt"/>
                        </a:rPr>
                        <a:t>Algorithms</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algn="ctr" fontAlgn="ctr"/>
                      <a:r>
                        <a:rPr lang="en-US" sz="1400" b="0" i="0" u="none" strike="noStrike">
                          <a:solidFill>
                            <a:srgbClr val="000000"/>
                          </a:solidFill>
                          <a:effectLst/>
                          <a:latin typeface="+mn-lt"/>
                        </a:rPr>
                        <a:t>Correlation Coefficient</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fontAlgn="ctr"/>
                      <a:r>
                        <a:rPr lang="en-US" sz="1400" b="0" i="0" u="none" strike="noStrike">
                          <a:solidFill>
                            <a:srgbClr val="000000"/>
                          </a:solidFill>
                          <a:effectLst/>
                          <a:latin typeface="+mn-lt"/>
                        </a:rPr>
                        <a:t>ANOVA</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669484027"/>
                  </a:ext>
                </a:extLst>
              </a:tr>
              <a:tr h="475447">
                <a:tc>
                  <a:txBody>
                    <a:bodyPr/>
                    <a:lstStyle/>
                    <a:p>
                      <a:pPr algn="ctr" fontAlgn="ctr"/>
                      <a:r>
                        <a:rPr lang="en-US" sz="1400" b="0" i="0" u="none" strike="noStrike">
                          <a:solidFill>
                            <a:srgbClr val="000000"/>
                          </a:solidFill>
                          <a:effectLst/>
                          <a:latin typeface="+mn-lt"/>
                        </a:rPr>
                        <a:t>Abbreviation</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Full name</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r</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P-value</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N</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F value</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P-value</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87577744"/>
                  </a:ext>
                </a:extLst>
              </a:tr>
              <a:tr h="475447">
                <a:tc>
                  <a:txBody>
                    <a:bodyPr/>
                    <a:lstStyle/>
                    <a:p>
                      <a:pPr algn="ctr" fontAlgn="ctr"/>
                      <a:r>
                        <a:rPr lang="en-US" sz="1400" b="1" i="0" u="none" strike="noStrike" dirty="0">
                          <a:solidFill>
                            <a:srgbClr val="000000"/>
                          </a:solidFill>
                          <a:effectLst/>
                          <a:latin typeface="+mn-lt"/>
                        </a:rPr>
                        <a:t>CH2</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400" b="0" i="0" u="none" strike="noStrike" dirty="0">
                          <a:solidFill>
                            <a:srgbClr val="000000"/>
                          </a:solidFill>
                          <a:effectLst/>
                          <a:latin typeface="+mn-lt"/>
                        </a:rPr>
                        <a:t>CHL_OC2</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0.25</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0.362</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n-lt"/>
                        </a:rPr>
                        <a:t>15</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ctr"/>
                      <a:r>
                        <a:rPr lang="en-US" sz="1400" b="0" i="0" u="none" strike="noStrike" dirty="0">
                          <a:solidFill>
                            <a:srgbClr val="000000"/>
                          </a:solidFill>
                          <a:effectLst/>
                          <a:latin typeface="+mn-lt"/>
                        </a:rPr>
                        <a:t>2.269</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ctr"/>
                      <a:r>
                        <a:rPr lang="en-US" sz="1400" b="0" i="0" u="none" strike="noStrike">
                          <a:solidFill>
                            <a:srgbClr val="000000"/>
                          </a:solidFill>
                          <a:effectLst/>
                          <a:latin typeface="+mn-lt"/>
                        </a:rPr>
                        <a:t>0.082</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30597846"/>
                  </a:ext>
                </a:extLst>
              </a:tr>
              <a:tr h="475447">
                <a:tc>
                  <a:txBody>
                    <a:bodyPr/>
                    <a:lstStyle/>
                    <a:p>
                      <a:pPr algn="ctr" fontAlgn="ctr"/>
                      <a:r>
                        <a:rPr lang="en-US" sz="1400" b="0" i="0" u="none" strike="noStrike" dirty="0">
                          <a:solidFill>
                            <a:srgbClr val="000000"/>
                          </a:solidFill>
                          <a:effectLst/>
                          <a:latin typeface="+mn-lt"/>
                        </a:rPr>
                        <a:t>CH3</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400" b="0" i="0" u="none" strike="noStrike" dirty="0">
                          <a:solidFill>
                            <a:srgbClr val="000000"/>
                          </a:solidFill>
                          <a:effectLst/>
                          <a:latin typeface="+mn-lt"/>
                        </a:rPr>
                        <a:t>CHL_OC3</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0.19</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0.508</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14</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3399562975"/>
                  </a:ext>
                </a:extLst>
              </a:tr>
              <a:tr h="475447">
                <a:tc>
                  <a:txBody>
                    <a:bodyPr/>
                    <a:lstStyle/>
                    <a:p>
                      <a:pPr algn="ctr" fontAlgn="ctr"/>
                      <a:r>
                        <a:rPr lang="en-US" sz="1400" b="0" i="0" u="none" strike="noStrike" dirty="0">
                          <a:solidFill>
                            <a:srgbClr val="000000"/>
                          </a:solidFill>
                          <a:effectLst/>
                          <a:latin typeface="+mn-lt"/>
                        </a:rPr>
                        <a:t>GON</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400" b="0" i="0" u="none" strike="noStrike" dirty="0">
                          <a:solidFill>
                            <a:srgbClr val="000000"/>
                          </a:solidFill>
                          <a:effectLst/>
                          <a:latin typeface="+mn-lt"/>
                        </a:rPr>
                        <a:t>CHL_RE_GONS</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n-lt"/>
                        </a:rPr>
                        <a:t>-0.26</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0.377</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14</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3433421420"/>
                  </a:ext>
                </a:extLst>
              </a:tr>
              <a:tr h="475447">
                <a:tc>
                  <a:txBody>
                    <a:bodyPr/>
                    <a:lstStyle/>
                    <a:p>
                      <a:pPr algn="ctr" fontAlgn="ctr"/>
                      <a:r>
                        <a:rPr lang="en-US" sz="1400" b="0" i="0" u="none" strike="noStrike" dirty="0">
                          <a:solidFill>
                            <a:srgbClr val="000000"/>
                          </a:solidFill>
                          <a:effectLst/>
                          <a:latin typeface="+mn-lt"/>
                        </a:rPr>
                        <a:t>MO</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400" b="0" i="0" u="none" strike="noStrike" dirty="0">
                          <a:solidFill>
                            <a:srgbClr val="000000"/>
                          </a:solidFill>
                          <a:effectLst/>
                          <a:latin typeface="+mn-lt"/>
                        </a:rPr>
                        <a:t>CHL_RE_MOSES3B</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n-lt"/>
                        </a:rPr>
                        <a:t>-0.25</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n-lt"/>
                        </a:rPr>
                        <a:t>0.392</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14</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2909151799"/>
                  </a:ext>
                </a:extLst>
              </a:tr>
              <a:tr h="475447">
                <a:tc>
                  <a:txBody>
                    <a:bodyPr/>
                    <a:lstStyle/>
                    <a:p>
                      <a:pPr algn="ctr" fontAlgn="ctr"/>
                      <a:r>
                        <a:rPr lang="en-US" sz="1400" b="0" i="0" u="none" strike="noStrike" dirty="0">
                          <a:solidFill>
                            <a:srgbClr val="000000"/>
                          </a:solidFill>
                          <a:effectLst/>
                          <a:latin typeface="+mn-lt"/>
                        </a:rPr>
                        <a:t>T</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ctr"/>
                      <a:r>
                        <a:rPr lang="en-US" sz="1400" b="0" i="0" u="none" strike="noStrike" dirty="0">
                          <a:solidFill>
                            <a:srgbClr val="000000"/>
                          </a:solidFill>
                          <a:effectLst/>
                          <a:latin typeface="+mn-lt"/>
                        </a:rPr>
                        <a:t>T_DOGLIOTTI</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n-lt"/>
                        </a:rPr>
                        <a:t>0.25</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n-lt"/>
                        </a:rPr>
                        <a:t>0.631</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6</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5">
                  <a:txBody>
                    <a:bodyPr/>
                    <a:lstStyle/>
                    <a:p>
                      <a:pPr algn="ctr" fontAlgn="ctr"/>
                      <a:r>
                        <a:rPr lang="en-US" sz="1400" b="0" i="0" u="none" strike="noStrike" dirty="0">
                          <a:solidFill>
                            <a:srgbClr val="000000"/>
                          </a:solidFill>
                          <a:effectLst/>
                          <a:latin typeface="+mn-lt"/>
                        </a:rPr>
                        <a:t>75.400</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5">
                  <a:txBody>
                    <a:bodyPr/>
                    <a:lstStyle/>
                    <a:p>
                      <a:pPr algn="ctr" fontAlgn="ctr"/>
                      <a:r>
                        <a:rPr lang="en-US" sz="1400" b="1" i="0" u="none" strike="noStrike" dirty="0">
                          <a:solidFill>
                            <a:srgbClr val="000000"/>
                          </a:solidFill>
                          <a:effectLst/>
                          <a:latin typeface="+mn-lt"/>
                        </a:rPr>
                        <a:t>0.000</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23228234"/>
                  </a:ext>
                </a:extLst>
              </a:tr>
              <a:tr h="475447">
                <a:tc>
                  <a:txBody>
                    <a:bodyPr/>
                    <a:lstStyle/>
                    <a:p>
                      <a:pPr algn="ctr" fontAlgn="ctr"/>
                      <a:r>
                        <a:rPr lang="en-US" sz="1400" b="0" i="0" u="none" strike="noStrike" dirty="0">
                          <a:solidFill>
                            <a:srgbClr val="000000"/>
                          </a:solidFill>
                          <a:effectLst/>
                          <a:latin typeface="+mn-lt"/>
                        </a:rPr>
                        <a:t>TNIR</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ctr"/>
                      <a:r>
                        <a:rPr lang="en-US" sz="1400" b="0" i="0" u="none" strike="noStrike" dirty="0">
                          <a:solidFill>
                            <a:srgbClr val="000000"/>
                          </a:solidFill>
                          <a:effectLst/>
                          <a:latin typeface="+mn-lt"/>
                        </a:rPr>
                        <a:t>T_DOGLIOTTI_NIR</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n-lt"/>
                        </a:rPr>
                        <a:t>-0.47</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n-lt"/>
                        </a:rPr>
                        <a:t>0.350</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6</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3285868203"/>
                  </a:ext>
                </a:extLst>
              </a:tr>
              <a:tr h="475447">
                <a:tc>
                  <a:txBody>
                    <a:bodyPr/>
                    <a:lstStyle/>
                    <a:p>
                      <a:pPr algn="ctr" fontAlgn="ctr"/>
                      <a:r>
                        <a:rPr lang="en-US" sz="1400" b="0" i="0" u="none" strike="noStrike" dirty="0">
                          <a:solidFill>
                            <a:srgbClr val="000000"/>
                          </a:solidFill>
                          <a:effectLst/>
                          <a:latin typeface="+mn-lt"/>
                        </a:rPr>
                        <a:t>TRED</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ctr"/>
                      <a:r>
                        <a:rPr lang="en-US" sz="1400" b="0" i="0" u="none" strike="noStrike" dirty="0">
                          <a:solidFill>
                            <a:srgbClr val="000000"/>
                          </a:solidFill>
                          <a:effectLst/>
                          <a:latin typeface="+mn-lt"/>
                        </a:rPr>
                        <a:t>T_DOGLIOTTI_RED</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n-lt"/>
                        </a:rPr>
                        <a:t>-0.03</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n-lt"/>
                        </a:rPr>
                        <a:t>0.958</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6</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2921988028"/>
                  </a:ext>
                </a:extLst>
              </a:tr>
              <a:tr h="475447">
                <a:tc>
                  <a:txBody>
                    <a:bodyPr/>
                    <a:lstStyle/>
                    <a:p>
                      <a:pPr algn="ctr" fontAlgn="ctr"/>
                      <a:r>
                        <a:rPr lang="en-US" sz="1400" b="1" i="0" u="none" strike="noStrike" dirty="0">
                          <a:solidFill>
                            <a:srgbClr val="000000"/>
                          </a:solidFill>
                          <a:effectLst/>
                          <a:latin typeface="+mn-lt"/>
                        </a:rPr>
                        <a:t>TGAR</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ctr"/>
                      <a:r>
                        <a:rPr lang="en-US" sz="1400" b="0" i="0" u="none" strike="noStrike" dirty="0">
                          <a:solidFill>
                            <a:srgbClr val="000000"/>
                          </a:solidFill>
                          <a:effectLst/>
                          <a:latin typeface="+mn-lt"/>
                        </a:rPr>
                        <a:t>T_GARABA_645_LIN</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n-lt"/>
                        </a:rPr>
                        <a:t>0.26</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n-lt"/>
                        </a:rPr>
                        <a:t>0.620</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6</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512692678"/>
                  </a:ext>
                </a:extLst>
              </a:tr>
              <a:tr h="475447">
                <a:tc>
                  <a:txBody>
                    <a:bodyPr/>
                    <a:lstStyle/>
                    <a:p>
                      <a:pPr algn="ctr" fontAlgn="ctr"/>
                      <a:r>
                        <a:rPr lang="en-US" sz="1400" b="0" i="0" u="none" strike="noStrike" dirty="0">
                          <a:solidFill>
                            <a:srgbClr val="000000"/>
                          </a:solidFill>
                          <a:effectLst/>
                          <a:latin typeface="+mn-lt"/>
                        </a:rPr>
                        <a:t>TNEC</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ctr"/>
                      <a:r>
                        <a:rPr lang="en-US" sz="1400" b="0" i="0" u="none" strike="noStrike" dirty="0">
                          <a:solidFill>
                            <a:srgbClr val="000000"/>
                          </a:solidFill>
                          <a:effectLst/>
                          <a:latin typeface="+mn-lt"/>
                        </a:rPr>
                        <a:t>T_NECHAD_645</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0.25</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n-lt"/>
                        </a:rPr>
                        <a:t>0.631</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6</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3565045027"/>
                  </a:ext>
                </a:extLst>
              </a:tr>
            </a:tbl>
          </a:graphicData>
        </a:graphic>
      </p:graphicFrame>
      <p:sp>
        <p:nvSpPr>
          <p:cNvPr id="14" name="TextBox 13"/>
          <p:cNvSpPr txBox="1"/>
          <p:nvPr/>
        </p:nvSpPr>
        <p:spPr>
          <a:xfrm>
            <a:off x="390293" y="1740352"/>
            <a:ext cx="3546087" cy="4596130"/>
          </a:xfrm>
          <a:prstGeom prst="rect">
            <a:avLst/>
          </a:prstGeom>
          <a:noFill/>
        </p:spPr>
        <p:txBody>
          <a:bodyPr wrap="square" rtlCol="0">
            <a:spAutoFit/>
          </a:bodyPr>
          <a:lstStyle/>
          <a:p>
            <a:pPr marL="342900" lvl="1" indent="-342900">
              <a:spcBef>
                <a:spcPts val="200"/>
              </a:spcBef>
              <a:buClr>
                <a:srgbClr val="3289B4"/>
              </a:buClr>
              <a:buFont typeface="Webdings" panose="05030102010509060703" pitchFamily="18" charset="2"/>
              <a:buChar char="4"/>
            </a:pPr>
            <a:r>
              <a:rPr lang="en-US" sz="2200" dirty="0">
                <a:solidFill>
                  <a:schemeClr val="tx1">
                    <a:lumMod val="75000"/>
                    <a:lumOff val="25000"/>
                  </a:schemeClr>
                </a:solidFill>
                <a:latin typeface="Century Gothic" panose="020B0502020202020204" pitchFamily="34" charset="0"/>
              </a:rPr>
              <a:t>No correlation(P&gt;0.05) between algorithms   data and in-situ data</a:t>
            </a:r>
          </a:p>
          <a:p>
            <a:pPr marL="0" lvl="1">
              <a:spcBef>
                <a:spcPts val="200"/>
              </a:spcBef>
              <a:buClr>
                <a:srgbClr val="3289B4"/>
              </a:buClr>
            </a:pPr>
            <a:endParaRPr lang="en-US" sz="2200" dirty="0">
              <a:solidFill>
                <a:schemeClr val="tx1">
                  <a:lumMod val="75000"/>
                  <a:lumOff val="25000"/>
                </a:schemeClr>
              </a:solidFill>
              <a:latin typeface="Century Gothic" panose="020B0502020202020204" pitchFamily="34" charset="0"/>
            </a:endParaRPr>
          </a:p>
          <a:p>
            <a:pPr marL="341313" lvl="1" indent="-341313">
              <a:spcBef>
                <a:spcPts val="200"/>
              </a:spcBef>
              <a:buClr>
                <a:srgbClr val="3289B4"/>
              </a:buClr>
              <a:buFont typeface="Webdings" panose="05030102010509060703" pitchFamily="18" charset="2"/>
              <a:buChar char="4"/>
            </a:pPr>
            <a:r>
              <a:rPr lang="en-US" sz="2200" dirty="0">
                <a:solidFill>
                  <a:schemeClr val="tx1">
                    <a:lumMod val="75000"/>
                    <a:lumOff val="25000"/>
                  </a:schemeClr>
                </a:solidFill>
                <a:latin typeface="Century Gothic" panose="020B0502020202020204" pitchFamily="34" charset="0"/>
              </a:rPr>
              <a:t>No significant difference(P&gt;0.05) among algorithms of chlorophyll</a:t>
            </a:r>
          </a:p>
          <a:p>
            <a:pPr marL="0" lvl="1">
              <a:spcBef>
                <a:spcPts val="200"/>
              </a:spcBef>
              <a:buClr>
                <a:srgbClr val="3289B4"/>
              </a:buClr>
            </a:pPr>
            <a:endParaRPr lang="en-US" sz="2200" dirty="0">
              <a:solidFill>
                <a:schemeClr val="tx1">
                  <a:lumMod val="75000"/>
                  <a:lumOff val="25000"/>
                </a:schemeClr>
              </a:solidFill>
              <a:latin typeface="Century Gothic" panose="020B0502020202020204" pitchFamily="34" charset="0"/>
            </a:endParaRPr>
          </a:p>
          <a:p>
            <a:pPr marL="341313" lvl="1" indent="-341313">
              <a:spcBef>
                <a:spcPts val="200"/>
              </a:spcBef>
              <a:buClr>
                <a:srgbClr val="3289B4"/>
              </a:buClr>
              <a:buFont typeface="Webdings" panose="05030102010509060703" pitchFamily="18" charset="2"/>
              <a:buChar char="4"/>
            </a:pPr>
            <a:r>
              <a:rPr lang="en-US" sz="2200" dirty="0">
                <a:solidFill>
                  <a:schemeClr val="tx1">
                    <a:lumMod val="75000"/>
                    <a:lumOff val="25000"/>
                  </a:schemeClr>
                </a:solidFill>
                <a:latin typeface="Century Gothic" panose="020B0502020202020204" pitchFamily="34" charset="0"/>
              </a:rPr>
              <a:t>Significant difference among algorithms of turbidity</a:t>
            </a:r>
          </a:p>
          <a:p>
            <a:endParaRPr lang="en-US" sz="2200" dirty="0">
              <a:solidFill>
                <a:schemeClr val="tx1">
                  <a:lumMod val="75000"/>
                  <a:lumOff val="25000"/>
                </a:schemeClr>
              </a:solidFill>
            </a:endParaRPr>
          </a:p>
        </p:txBody>
      </p:sp>
    </p:spTree>
    <p:extLst>
      <p:ext uri="{BB962C8B-B14F-4D97-AF65-F5344CB8AC3E}">
        <p14:creationId xmlns:p14="http://schemas.microsoft.com/office/powerpoint/2010/main" val="3904963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24" y="365124"/>
            <a:ext cx="10504303" cy="479425"/>
          </a:xfrm>
        </p:spPr>
        <p:txBody>
          <a:bodyPr/>
          <a:lstStyle/>
          <a:p>
            <a:r>
              <a:rPr lang="en-US" sz="4300" dirty="0"/>
              <a:t>Results(Tukey’s HSD </a:t>
            </a:r>
            <a:r>
              <a:rPr lang="en-US" sz="4300" dirty="0" smtClean="0"/>
              <a:t>Analysis-Sentinel-2</a:t>
            </a:r>
            <a:r>
              <a:rPr lang="en-US" sz="4300" dirty="0"/>
              <a:t>)</a:t>
            </a:r>
          </a:p>
        </p:txBody>
      </p:sp>
      <p:graphicFrame>
        <p:nvGraphicFramePr>
          <p:cNvPr id="14" name="Table 13"/>
          <p:cNvGraphicFramePr>
            <a:graphicFrameLocks noGrp="1"/>
          </p:cNvGraphicFramePr>
          <p:nvPr>
            <p:extLst>
              <p:ext uri="{D42A27DB-BD31-4B8C-83A1-F6EECF244321}">
                <p14:modId xmlns:p14="http://schemas.microsoft.com/office/powerpoint/2010/main" val="3260404774"/>
              </p:ext>
            </p:extLst>
          </p:nvPr>
        </p:nvGraphicFramePr>
        <p:xfrm>
          <a:off x="3998872" y="1182025"/>
          <a:ext cx="7326353" cy="5330286"/>
        </p:xfrm>
        <a:graphic>
          <a:graphicData uri="http://schemas.openxmlformats.org/drawingml/2006/table">
            <a:tbl>
              <a:tblPr/>
              <a:tblGrid>
                <a:gridCol w="1387383">
                  <a:extLst>
                    <a:ext uri="{9D8B030D-6E8A-4147-A177-3AD203B41FA5}">
                      <a16:colId xmlns:a16="http://schemas.microsoft.com/office/drawing/2014/main" xmlns="" val="2280278084"/>
                    </a:ext>
                  </a:extLst>
                </a:gridCol>
                <a:gridCol w="1791427">
                  <a:extLst>
                    <a:ext uri="{9D8B030D-6E8A-4147-A177-3AD203B41FA5}">
                      <a16:colId xmlns:a16="http://schemas.microsoft.com/office/drawing/2014/main" xmlns="" val="3371599657"/>
                    </a:ext>
                  </a:extLst>
                </a:gridCol>
                <a:gridCol w="1606443">
                  <a:extLst>
                    <a:ext uri="{9D8B030D-6E8A-4147-A177-3AD203B41FA5}">
                      <a16:colId xmlns:a16="http://schemas.microsoft.com/office/drawing/2014/main" xmlns="" val="2520473188"/>
                    </a:ext>
                  </a:extLst>
                </a:gridCol>
                <a:gridCol w="1606443">
                  <a:extLst>
                    <a:ext uri="{9D8B030D-6E8A-4147-A177-3AD203B41FA5}">
                      <a16:colId xmlns:a16="http://schemas.microsoft.com/office/drawing/2014/main" xmlns="" val="1994613598"/>
                    </a:ext>
                  </a:extLst>
                </a:gridCol>
                <a:gridCol w="934657">
                  <a:extLst>
                    <a:ext uri="{9D8B030D-6E8A-4147-A177-3AD203B41FA5}">
                      <a16:colId xmlns:a16="http://schemas.microsoft.com/office/drawing/2014/main" xmlns="" val="2540114705"/>
                    </a:ext>
                  </a:extLst>
                </a:gridCol>
              </a:tblGrid>
              <a:tr h="296127">
                <a:tc rowSpan="2">
                  <a:txBody>
                    <a:bodyPr/>
                    <a:lstStyle/>
                    <a:p>
                      <a:pPr algn="ctr" fontAlgn="ctr"/>
                      <a:r>
                        <a:rPr lang="en-US" sz="1400" b="0" i="0" u="none" strike="noStrike" dirty="0">
                          <a:solidFill>
                            <a:srgbClr val="000000"/>
                          </a:solidFill>
                          <a:effectLst/>
                          <a:latin typeface="+mn-lt"/>
                        </a:rPr>
                        <a:t>Algorithms</a:t>
                      </a:r>
                    </a:p>
                  </a:txBody>
                  <a:tcPr marL="9525" marR="9525" marT="9525"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400" b="0" i="0" u="none" strike="noStrike" dirty="0">
                          <a:solidFill>
                            <a:srgbClr val="000000"/>
                          </a:solidFill>
                          <a:effectLst/>
                          <a:latin typeface="+mn-lt"/>
                        </a:rPr>
                        <a:t>Mean difference</a:t>
                      </a:r>
                    </a:p>
                  </a:txBody>
                  <a:tcPr marL="9525" marR="9525" marT="9525"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400" b="0" i="0" u="none" strike="noStrike" dirty="0">
                          <a:solidFill>
                            <a:srgbClr val="000000"/>
                          </a:solidFill>
                          <a:effectLst/>
                          <a:latin typeface="+mn-lt"/>
                        </a:rPr>
                        <a:t>95% Confidence Interval</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tcPr>
                </a:tc>
                <a:tc hMerge="1">
                  <a:txBody>
                    <a:bodyPr/>
                    <a:lstStyle/>
                    <a:p>
                      <a:endParaRPr lang="en-US"/>
                    </a:p>
                  </a:txBody>
                  <a:tcPr/>
                </a:tc>
                <a:tc rowSpan="2">
                  <a:txBody>
                    <a:bodyPr/>
                    <a:lstStyle/>
                    <a:p>
                      <a:pPr algn="ctr" fontAlgn="ctr"/>
                      <a:r>
                        <a:rPr lang="en-US" sz="1400" b="0" i="0" u="none" strike="noStrike" dirty="0">
                          <a:solidFill>
                            <a:srgbClr val="000000"/>
                          </a:solidFill>
                          <a:effectLst/>
                          <a:latin typeface="+mn-lt"/>
                        </a:rPr>
                        <a:t>P-value</a:t>
                      </a:r>
                    </a:p>
                  </a:txBody>
                  <a:tcPr marL="9525" marR="9525" marT="9525"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77219097"/>
                  </a:ext>
                </a:extLst>
              </a:tr>
              <a:tr h="296127">
                <a:tc vMerge="1">
                  <a:txBody>
                    <a:bodyPr/>
                    <a:lstStyle/>
                    <a:p>
                      <a:endParaRPr lang="en-US"/>
                    </a:p>
                  </a:txBody>
                  <a:tcPr/>
                </a:tc>
                <a:tc vMerge="1">
                  <a:txBody>
                    <a:bodyPr/>
                    <a:lstStyle/>
                    <a:p>
                      <a:endParaRPr lang="en-US"/>
                    </a:p>
                  </a:txBody>
                  <a:tcPr/>
                </a:tc>
                <a:tc>
                  <a:txBody>
                    <a:bodyPr/>
                    <a:lstStyle/>
                    <a:p>
                      <a:pPr algn="ctr" fontAlgn="ctr"/>
                      <a:r>
                        <a:rPr lang="en-US" sz="1400" b="0" i="0" u="none" strike="noStrike">
                          <a:solidFill>
                            <a:srgbClr val="000000"/>
                          </a:solidFill>
                          <a:effectLst/>
                          <a:latin typeface="+mn-lt"/>
                        </a:rPr>
                        <a:t>Lower Bound</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n-lt"/>
                        </a:rPr>
                        <a:t>Upper Bound</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235602975"/>
                  </a:ext>
                </a:extLst>
              </a:tr>
              <a:tr h="296127">
                <a:tc>
                  <a:txBody>
                    <a:bodyPr/>
                    <a:lstStyle/>
                    <a:p>
                      <a:pPr algn="ctr" fontAlgn="ctr"/>
                      <a:r>
                        <a:rPr lang="en-US" sz="1400" b="0" i="0" u="none" strike="noStrike" dirty="0">
                          <a:solidFill>
                            <a:srgbClr val="000000"/>
                          </a:solidFill>
                          <a:effectLst/>
                          <a:latin typeface="+mn-lt"/>
                        </a:rPr>
                        <a:t>CH3-CH2</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400" b="0" i="0" u="none" strike="noStrike" dirty="0">
                          <a:solidFill>
                            <a:srgbClr val="000000"/>
                          </a:solidFill>
                          <a:effectLst/>
                          <a:latin typeface="+mn-lt"/>
                        </a:rPr>
                        <a:t>-0.013</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-339.60</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n-lt"/>
                        </a:rPr>
                        <a:t>339.57</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n-lt"/>
                        </a:rPr>
                        <a:t>1.000</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40338308"/>
                  </a:ext>
                </a:extLst>
              </a:tr>
              <a:tr h="296127">
                <a:tc>
                  <a:txBody>
                    <a:bodyPr/>
                    <a:lstStyle/>
                    <a:p>
                      <a:pPr algn="ctr" fontAlgn="ctr"/>
                      <a:r>
                        <a:rPr lang="en-US" sz="1400" b="0" i="0" u="none" strike="noStrike" dirty="0">
                          <a:solidFill>
                            <a:srgbClr val="000000"/>
                          </a:solidFill>
                          <a:effectLst/>
                          <a:latin typeface="+mn-lt"/>
                        </a:rPr>
                        <a:t>GON-CH2</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400" b="0" i="0" u="none" strike="noStrike">
                          <a:solidFill>
                            <a:srgbClr val="000000"/>
                          </a:solidFill>
                          <a:effectLst/>
                          <a:latin typeface="+mn-lt"/>
                        </a:rPr>
                        <a:t>18.893</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-320.69</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358.48</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0.999</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53331011"/>
                  </a:ext>
                </a:extLst>
              </a:tr>
              <a:tr h="296127">
                <a:tc>
                  <a:txBody>
                    <a:bodyPr/>
                    <a:lstStyle/>
                    <a:p>
                      <a:pPr algn="ctr" fontAlgn="ctr"/>
                      <a:r>
                        <a:rPr lang="en-US" sz="1400" b="0" i="0" u="none" strike="noStrike" dirty="0">
                          <a:solidFill>
                            <a:srgbClr val="000000"/>
                          </a:solidFill>
                          <a:effectLst/>
                          <a:latin typeface="+mn-lt"/>
                        </a:rPr>
                        <a:t>MO-CH2</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400" b="0" i="0" u="none" strike="noStrike">
                          <a:solidFill>
                            <a:srgbClr val="000000"/>
                          </a:solidFill>
                          <a:effectLst/>
                          <a:latin typeface="+mn-lt"/>
                        </a:rPr>
                        <a:t>-272.232</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-611.82</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67.35</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n-lt"/>
                        </a:rPr>
                        <a:t>0.164</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62978498"/>
                  </a:ext>
                </a:extLst>
              </a:tr>
              <a:tr h="296127">
                <a:tc>
                  <a:txBody>
                    <a:bodyPr/>
                    <a:lstStyle/>
                    <a:p>
                      <a:pPr algn="ctr" fontAlgn="ctr"/>
                      <a:r>
                        <a:rPr lang="en-US" sz="1400" b="0" i="0" u="none" strike="noStrike" dirty="0">
                          <a:solidFill>
                            <a:srgbClr val="000000"/>
                          </a:solidFill>
                          <a:effectLst/>
                          <a:latin typeface="+mn-lt"/>
                        </a:rPr>
                        <a:t>GON-CH3</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400" b="0" i="0" u="none" strike="noStrike">
                          <a:solidFill>
                            <a:srgbClr val="000000"/>
                          </a:solidFill>
                          <a:effectLst/>
                          <a:latin typeface="+mn-lt"/>
                        </a:rPr>
                        <a:t>18.906</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-320.68</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358.49</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n-lt"/>
                        </a:rPr>
                        <a:t>0.999</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04479216"/>
                  </a:ext>
                </a:extLst>
              </a:tr>
              <a:tr h="296127">
                <a:tc>
                  <a:txBody>
                    <a:bodyPr/>
                    <a:lstStyle/>
                    <a:p>
                      <a:pPr algn="ctr" fontAlgn="ctr"/>
                      <a:r>
                        <a:rPr lang="en-US" sz="1400" b="0" i="0" u="none" strike="noStrike" dirty="0">
                          <a:solidFill>
                            <a:srgbClr val="000000"/>
                          </a:solidFill>
                          <a:effectLst/>
                          <a:latin typeface="+mn-lt"/>
                        </a:rPr>
                        <a:t>MO-CH3</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400" b="0" i="0" u="none" strike="noStrike">
                          <a:solidFill>
                            <a:srgbClr val="000000"/>
                          </a:solidFill>
                          <a:effectLst/>
                          <a:latin typeface="+mn-lt"/>
                        </a:rPr>
                        <a:t>-272.219</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-611.81</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67.37</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n-lt"/>
                        </a:rPr>
                        <a:t>0.164</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70288993"/>
                  </a:ext>
                </a:extLst>
              </a:tr>
              <a:tr h="296127">
                <a:tc>
                  <a:txBody>
                    <a:bodyPr/>
                    <a:lstStyle/>
                    <a:p>
                      <a:pPr algn="ctr" fontAlgn="ctr"/>
                      <a:r>
                        <a:rPr lang="en-US" sz="1400" b="0" i="0" u="none" strike="noStrike" dirty="0">
                          <a:solidFill>
                            <a:srgbClr val="000000"/>
                          </a:solidFill>
                          <a:effectLst/>
                          <a:latin typeface="+mn-lt"/>
                        </a:rPr>
                        <a:t>MO-GON</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400" b="0" i="0" u="none" strike="noStrike">
                          <a:solidFill>
                            <a:srgbClr val="000000"/>
                          </a:solidFill>
                          <a:effectLst/>
                          <a:latin typeface="+mn-lt"/>
                        </a:rPr>
                        <a:t>-291.125</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-630.71</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48.46</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n-lt"/>
                        </a:rPr>
                        <a:t>0.121</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8335722"/>
                  </a:ext>
                </a:extLst>
              </a:tr>
              <a:tr h="296127">
                <a:tc>
                  <a:txBody>
                    <a:bodyPr/>
                    <a:lstStyle/>
                    <a:p>
                      <a:pPr algn="ctr" fontAlgn="ctr"/>
                      <a:r>
                        <a:rPr lang="en-US" sz="1400" b="0" i="0" u="none" strike="noStrike" dirty="0">
                          <a:solidFill>
                            <a:srgbClr val="000000"/>
                          </a:solidFill>
                          <a:effectLst/>
                          <a:latin typeface="+mn-lt"/>
                        </a:rPr>
                        <a:t>TGAR-T</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ctr"/>
                      <a:r>
                        <a:rPr lang="en-US" sz="1400" b="0" i="0" u="none" strike="noStrike">
                          <a:solidFill>
                            <a:srgbClr val="000000"/>
                          </a:solidFill>
                          <a:effectLst/>
                          <a:latin typeface="+mn-lt"/>
                        </a:rPr>
                        <a:t>-0.579</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n-lt"/>
                        </a:rPr>
                        <a:t>-1.99</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0.84</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n-lt"/>
                        </a:rPr>
                        <a:t>0.794</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34840018"/>
                  </a:ext>
                </a:extLst>
              </a:tr>
              <a:tr h="296127">
                <a:tc>
                  <a:txBody>
                    <a:bodyPr/>
                    <a:lstStyle/>
                    <a:p>
                      <a:pPr algn="ctr" fontAlgn="ctr"/>
                      <a:r>
                        <a:rPr lang="en-US" sz="1400" b="0" i="0" u="none" strike="noStrike" dirty="0">
                          <a:solidFill>
                            <a:srgbClr val="000000"/>
                          </a:solidFill>
                          <a:effectLst/>
                          <a:latin typeface="+mn-lt"/>
                        </a:rPr>
                        <a:t>TNEC-T</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ctr"/>
                      <a:r>
                        <a:rPr lang="en-US" sz="1400" b="0" i="0" u="none" strike="noStrike">
                          <a:solidFill>
                            <a:srgbClr val="000000"/>
                          </a:solidFill>
                          <a:effectLst/>
                          <a:latin typeface="+mn-lt"/>
                        </a:rPr>
                        <a:t>0.026</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n-lt"/>
                        </a:rPr>
                        <a:t>-1.39</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1.44</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n-lt"/>
                        </a:rPr>
                        <a:t>1.000</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46202833"/>
                  </a:ext>
                </a:extLst>
              </a:tr>
              <a:tr h="296127">
                <a:tc>
                  <a:txBody>
                    <a:bodyPr/>
                    <a:lstStyle/>
                    <a:p>
                      <a:pPr algn="ctr" fontAlgn="ctr"/>
                      <a:r>
                        <a:rPr lang="en-US" sz="1400" b="1" i="0" u="none" strike="noStrike" dirty="0">
                          <a:solidFill>
                            <a:srgbClr val="000000"/>
                          </a:solidFill>
                          <a:effectLst/>
                          <a:latin typeface="+mn-lt"/>
                        </a:rPr>
                        <a:t>TNIR-T</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ctr"/>
                      <a:r>
                        <a:rPr lang="en-US" sz="1400" b="0" i="0" u="none" strike="noStrike">
                          <a:solidFill>
                            <a:srgbClr val="000000"/>
                          </a:solidFill>
                          <a:effectLst/>
                          <a:latin typeface="+mn-lt"/>
                        </a:rPr>
                        <a:t>6.771</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n-lt"/>
                        </a:rPr>
                        <a:t>5.36</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8.19</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0.000*</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58962598"/>
                  </a:ext>
                </a:extLst>
              </a:tr>
              <a:tr h="296127">
                <a:tc>
                  <a:txBody>
                    <a:bodyPr/>
                    <a:lstStyle/>
                    <a:p>
                      <a:pPr algn="ctr" fontAlgn="ctr"/>
                      <a:r>
                        <a:rPr lang="en-US" sz="1400" b="0" i="0" u="none" strike="noStrike" dirty="0">
                          <a:solidFill>
                            <a:srgbClr val="000000"/>
                          </a:solidFill>
                          <a:effectLst/>
                          <a:latin typeface="+mn-lt"/>
                        </a:rPr>
                        <a:t>TRED-T</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ctr"/>
                      <a:r>
                        <a:rPr lang="en-US" sz="1400" b="0" i="0" u="none" strike="noStrike">
                          <a:solidFill>
                            <a:srgbClr val="000000"/>
                          </a:solidFill>
                          <a:effectLst/>
                          <a:latin typeface="+mn-lt"/>
                        </a:rPr>
                        <a:t>-0.474</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n-lt"/>
                        </a:rPr>
                        <a:t>-1.89</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0.94</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n-lt"/>
                        </a:rPr>
                        <a:t>0.888</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71465162"/>
                  </a:ext>
                </a:extLst>
              </a:tr>
              <a:tr h="296127">
                <a:tc>
                  <a:txBody>
                    <a:bodyPr/>
                    <a:lstStyle/>
                    <a:p>
                      <a:pPr algn="ctr" fontAlgn="ctr"/>
                      <a:r>
                        <a:rPr lang="en-US" sz="1400" b="0" i="0" u="none" strike="noStrike" dirty="0">
                          <a:solidFill>
                            <a:srgbClr val="000000"/>
                          </a:solidFill>
                          <a:effectLst/>
                          <a:latin typeface="+mn-lt"/>
                        </a:rPr>
                        <a:t>TNEC-TGAR</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ctr"/>
                      <a:r>
                        <a:rPr lang="en-US" sz="1400" b="0" i="0" u="none" strike="noStrike">
                          <a:solidFill>
                            <a:srgbClr val="000000"/>
                          </a:solidFill>
                          <a:effectLst/>
                          <a:latin typeface="+mn-lt"/>
                        </a:rPr>
                        <a:t>0.605</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n-lt"/>
                        </a:rPr>
                        <a:t>-0.81</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2.02</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n-lt"/>
                        </a:rPr>
                        <a:t>0.766</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10756644"/>
                  </a:ext>
                </a:extLst>
              </a:tr>
              <a:tr h="296127">
                <a:tc>
                  <a:txBody>
                    <a:bodyPr/>
                    <a:lstStyle/>
                    <a:p>
                      <a:pPr algn="ctr" fontAlgn="ctr"/>
                      <a:r>
                        <a:rPr lang="en-US" sz="1400" b="1" i="0" u="none" strike="noStrike" dirty="0">
                          <a:solidFill>
                            <a:srgbClr val="000000"/>
                          </a:solidFill>
                          <a:effectLst/>
                          <a:latin typeface="+mn-lt"/>
                        </a:rPr>
                        <a:t>TNIR-TGAR</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ctr"/>
                      <a:r>
                        <a:rPr lang="en-US" sz="1400" b="0" i="0" u="none" strike="noStrike">
                          <a:solidFill>
                            <a:srgbClr val="000000"/>
                          </a:solidFill>
                          <a:effectLst/>
                          <a:latin typeface="+mn-lt"/>
                        </a:rPr>
                        <a:t>7.350</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n-lt"/>
                        </a:rPr>
                        <a:t>5.93</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8.77</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0.000*</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96953531"/>
                  </a:ext>
                </a:extLst>
              </a:tr>
              <a:tr h="296127">
                <a:tc>
                  <a:txBody>
                    <a:bodyPr/>
                    <a:lstStyle/>
                    <a:p>
                      <a:pPr algn="ctr" fontAlgn="ctr"/>
                      <a:r>
                        <a:rPr lang="en-US" sz="1400" b="0" i="0" u="none" strike="noStrike" dirty="0">
                          <a:solidFill>
                            <a:srgbClr val="000000"/>
                          </a:solidFill>
                          <a:effectLst/>
                          <a:latin typeface="+mn-lt"/>
                        </a:rPr>
                        <a:t>TRED-TGAR</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ctr"/>
                      <a:r>
                        <a:rPr lang="en-US" sz="1400" b="0" i="0" u="none" strike="noStrike">
                          <a:solidFill>
                            <a:srgbClr val="000000"/>
                          </a:solidFill>
                          <a:effectLst/>
                          <a:latin typeface="+mn-lt"/>
                        </a:rPr>
                        <a:t>0.104</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n-lt"/>
                        </a:rPr>
                        <a:t>-1.31</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1.52</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1.000</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5536357"/>
                  </a:ext>
                </a:extLst>
              </a:tr>
              <a:tr h="296127">
                <a:tc>
                  <a:txBody>
                    <a:bodyPr/>
                    <a:lstStyle/>
                    <a:p>
                      <a:pPr algn="ctr" fontAlgn="ctr"/>
                      <a:r>
                        <a:rPr lang="en-US" sz="1400" b="1" i="0" u="none" strike="noStrike" dirty="0">
                          <a:solidFill>
                            <a:srgbClr val="000000"/>
                          </a:solidFill>
                          <a:effectLst/>
                          <a:latin typeface="+mn-lt"/>
                        </a:rPr>
                        <a:t>TNIR-TNEC</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ctr"/>
                      <a:r>
                        <a:rPr lang="en-US" sz="1400" b="0" i="0" u="none" strike="noStrike">
                          <a:solidFill>
                            <a:srgbClr val="000000"/>
                          </a:solidFill>
                          <a:effectLst/>
                          <a:latin typeface="+mn-lt"/>
                        </a:rPr>
                        <a:t>6.745</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n-lt"/>
                        </a:rPr>
                        <a:t>5.33</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8.16</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0.000*</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40708411"/>
                  </a:ext>
                </a:extLst>
              </a:tr>
              <a:tr h="296127">
                <a:tc>
                  <a:txBody>
                    <a:bodyPr/>
                    <a:lstStyle/>
                    <a:p>
                      <a:pPr algn="ctr" fontAlgn="ctr"/>
                      <a:r>
                        <a:rPr lang="en-US" sz="1400" b="0" i="0" u="none" strike="noStrike" dirty="0">
                          <a:solidFill>
                            <a:srgbClr val="000000"/>
                          </a:solidFill>
                          <a:effectLst/>
                          <a:latin typeface="+mn-lt"/>
                        </a:rPr>
                        <a:t>TRED-TNEC</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ctr"/>
                      <a:r>
                        <a:rPr lang="en-US" sz="1400" b="0" i="0" u="none" strike="noStrike">
                          <a:solidFill>
                            <a:srgbClr val="000000"/>
                          </a:solidFill>
                          <a:effectLst/>
                          <a:latin typeface="+mn-lt"/>
                        </a:rPr>
                        <a:t>-0.501</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n-lt"/>
                        </a:rPr>
                        <a:t>-1.31</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0.92</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0.867</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58284037"/>
                  </a:ext>
                </a:extLst>
              </a:tr>
              <a:tr h="296127">
                <a:tc>
                  <a:txBody>
                    <a:bodyPr/>
                    <a:lstStyle/>
                    <a:p>
                      <a:pPr algn="ctr" fontAlgn="ctr"/>
                      <a:r>
                        <a:rPr lang="en-US" sz="1400" b="1" i="0" u="none" strike="noStrike" dirty="0">
                          <a:solidFill>
                            <a:srgbClr val="000000"/>
                          </a:solidFill>
                          <a:effectLst/>
                          <a:latin typeface="+mn-lt"/>
                        </a:rPr>
                        <a:t>TRED-TNIR</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ctr"/>
                      <a:r>
                        <a:rPr lang="en-US" sz="1400" b="0" i="0" u="none" strike="noStrike">
                          <a:solidFill>
                            <a:srgbClr val="000000"/>
                          </a:solidFill>
                          <a:effectLst/>
                          <a:latin typeface="+mn-lt"/>
                        </a:rPr>
                        <a:t>-7.246</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n-lt"/>
                        </a:rPr>
                        <a:t>-8.66</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-5.83</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0.000*</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63994907"/>
                  </a:ext>
                </a:extLst>
              </a:tr>
            </a:tbl>
          </a:graphicData>
        </a:graphic>
      </p:graphicFrame>
      <p:sp>
        <p:nvSpPr>
          <p:cNvPr id="16" name="TextBox 15"/>
          <p:cNvSpPr txBox="1"/>
          <p:nvPr/>
        </p:nvSpPr>
        <p:spPr>
          <a:xfrm>
            <a:off x="256478" y="2698596"/>
            <a:ext cx="3521701" cy="2174954"/>
          </a:xfrm>
          <a:prstGeom prst="rect">
            <a:avLst/>
          </a:prstGeom>
          <a:noFill/>
        </p:spPr>
        <p:txBody>
          <a:bodyPr wrap="square" rtlCol="0">
            <a:spAutoFit/>
          </a:bodyPr>
          <a:lstStyle/>
          <a:p>
            <a:pPr marL="341313" lvl="1" indent="-341313">
              <a:spcBef>
                <a:spcPts val="200"/>
              </a:spcBef>
              <a:buClr>
                <a:srgbClr val="3289B4"/>
              </a:buClr>
              <a:buFont typeface="Webdings" panose="05030102010509060703" pitchFamily="18" charset="2"/>
              <a:buChar char="4"/>
            </a:pPr>
            <a:r>
              <a:rPr lang="en-US" sz="2200" b="1" dirty="0">
                <a:solidFill>
                  <a:schemeClr val="tx1">
                    <a:lumMod val="75000"/>
                    <a:lumOff val="25000"/>
                  </a:schemeClr>
                </a:solidFill>
              </a:rPr>
              <a:t>Chlorophyll</a:t>
            </a:r>
            <a:r>
              <a:rPr lang="en-US" sz="2200" dirty="0">
                <a:solidFill>
                  <a:schemeClr val="tx1">
                    <a:lumMod val="75000"/>
                    <a:lumOff val="25000"/>
                  </a:schemeClr>
                </a:solidFill>
              </a:rPr>
              <a:t>: no significant difference (P&gt;0.05)</a:t>
            </a:r>
          </a:p>
          <a:p>
            <a:pPr marL="341313" lvl="1" indent="-341313">
              <a:spcBef>
                <a:spcPts val="200"/>
              </a:spcBef>
              <a:buClr>
                <a:srgbClr val="3289B4"/>
              </a:buClr>
            </a:pPr>
            <a:endParaRPr lang="en-US" sz="2200" dirty="0">
              <a:solidFill>
                <a:schemeClr val="tx1">
                  <a:lumMod val="75000"/>
                  <a:lumOff val="25000"/>
                </a:schemeClr>
              </a:solidFill>
            </a:endParaRPr>
          </a:p>
          <a:p>
            <a:pPr marL="341313" lvl="1" indent="-341313">
              <a:spcBef>
                <a:spcPts val="200"/>
              </a:spcBef>
              <a:buClr>
                <a:srgbClr val="3289B4"/>
              </a:buClr>
              <a:buFont typeface="Webdings" panose="05030102010509060703" pitchFamily="18" charset="2"/>
              <a:buChar char="4"/>
            </a:pPr>
            <a:r>
              <a:rPr lang="en-US" sz="2200" b="1" dirty="0">
                <a:solidFill>
                  <a:schemeClr val="tx1">
                    <a:lumMod val="75000"/>
                    <a:lumOff val="25000"/>
                  </a:schemeClr>
                </a:solidFill>
              </a:rPr>
              <a:t>Turbidity</a:t>
            </a:r>
            <a:r>
              <a:rPr lang="en-US" sz="2200" dirty="0">
                <a:solidFill>
                  <a:schemeClr val="tx1">
                    <a:lumMod val="75000"/>
                    <a:lumOff val="25000"/>
                  </a:schemeClr>
                </a:solidFill>
              </a:rPr>
              <a:t>: significant difference (P&lt;0.05)</a:t>
            </a:r>
          </a:p>
        </p:txBody>
      </p:sp>
    </p:spTree>
    <p:extLst>
      <p:ext uri="{BB962C8B-B14F-4D97-AF65-F5344CB8AC3E}">
        <p14:creationId xmlns:p14="http://schemas.microsoft.com/office/powerpoint/2010/main" val="2869468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Picture 2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2434" y="1819234"/>
            <a:ext cx="3850871" cy="4983480"/>
          </a:xfrm>
          <a:prstGeom prst="rect">
            <a:avLst/>
          </a:prstGeom>
        </p:spPr>
      </p:pic>
      <p:sp>
        <p:nvSpPr>
          <p:cNvPr id="2" name="Title 1"/>
          <p:cNvSpPr>
            <a:spLocks noGrp="1"/>
          </p:cNvSpPr>
          <p:nvPr>
            <p:ph type="title"/>
          </p:nvPr>
        </p:nvSpPr>
        <p:spPr>
          <a:xfrm>
            <a:off x="971911" y="515406"/>
            <a:ext cx="11043192" cy="479425"/>
          </a:xfrm>
        </p:spPr>
        <p:txBody>
          <a:bodyPr/>
          <a:lstStyle/>
          <a:p>
            <a:r>
              <a:rPr lang="en-US" dirty="0"/>
              <a:t>Results – ACOLITE Analysis and Buoy Interpolation Maps</a:t>
            </a:r>
          </a:p>
        </p:txBody>
      </p:sp>
      <p:sp>
        <p:nvSpPr>
          <p:cNvPr id="4" name="Rectangle 3"/>
          <p:cNvSpPr/>
          <p:nvPr/>
        </p:nvSpPr>
        <p:spPr>
          <a:xfrm>
            <a:off x="7713305" y="2295732"/>
            <a:ext cx="4330012" cy="3549690"/>
          </a:xfrm>
          <a:prstGeom prst="rect">
            <a:avLst/>
          </a:prstGeom>
        </p:spPr>
        <p:txBody>
          <a:bodyPr wrap="square">
            <a:spAutoFit/>
          </a:bodyPr>
          <a:lstStyle/>
          <a:p>
            <a:pPr marL="342900" indent="-342900">
              <a:spcBef>
                <a:spcPts val="200"/>
              </a:spcBef>
              <a:buClr>
                <a:srgbClr val="3289B4"/>
              </a:buClr>
              <a:buFont typeface="Webdings" panose="05030102010509060703" pitchFamily="18" charset="2"/>
              <a:buChar char="4"/>
            </a:pPr>
            <a:r>
              <a:rPr lang="en-US" sz="2200" dirty="0">
                <a:solidFill>
                  <a:schemeClr val="tx1">
                    <a:lumMod val="75000"/>
                    <a:lumOff val="25000"/>
                  </a:schemeClr>
                </a:solidFill>
              </a:rPr>
              <a:t>Interpolation date: August 20, 2013 </a:t>
            </a:r>
          </a:p>
          <a:p>
            <a:pPr marL="342900" indent="-342900">
              <a:spcBef>
                <a:spcPts val="200"/>
              </a:spcBef>
              <a:buClr>
                <a:srgbClr val="3289B4"/>
              </a:buClr>
              <a:buFont typeface="Webdings" panose="05030102010509060703" pitchFamily="18" charset="2"/>
              <a:buChar char="4"/>
            </a:pPr>
            <a:endParaRPr lang="en-US" sz="1000" dirty="0">
              <a:solidFill>
                <a:schemeClr val="tx1">
                  <a:lumMod val="75000"/>
                  <a:lumOff val="25000"/>
                </a:schemeClr>
              </a:solidFill>
            </a:endParaRPr>
          </a:p>
          <a:p>
            <a:pPr marL="342900" indent="-342900">
              <a:spcBef>
                <a:spcPts val="200"/>
              </a:spcBef>
              <a:buClr>
                <a:srgbClr val="3289B4"/>
              </a:buClr>
              <a:buFont typeface="Webdings" panose="05030102010509060703" pitchFamily="18" charset="2"/>
              <a:buChar char="4"/>
            </a:pPr>
            <a:r>
              <a:rPr lang="en-US" sz="2200" dirty="0">
                <a:solidFill>
                  <a:schemeClr val="tx1">
                    <a:lumMod val="75000"/>
                    <a:lumOff val="25000"/>
                  </a:schemeClr>
                </a:solidFill>
              </a:rPr>
              <a:t>ACOLITE algorithms: CHL_OC2</a:t>
            </a:r>
          </a:p>
          <a:p>
            <a:pPr>
              <a:spcBef>
                <a:spcPts val="200"/>
              </a:spcBef>
              <a:buClr>
                <a:srgbClr val="3289B4"/>
              </a:buClr>
            </a:pPr>
            <a:endParaRPr lang="en-US" sz="1000" dirty="0">
              <a:solidFill>
                <a:schemeClr val="tx1">
                  <a:lumMod val="75000"/>
                  <a:lumOff val="25000"/>
                </a:schemeClr>
              </a:solidFill>
            </a:endParaRPr>
          </a:p>
          <a:p>
            <a:pPr marL="342900" indent="-342900">
              <a:spcBef>
                <a:spcPts val="200"/>
              </a:spcBef>
              <a:buClr>
                <a:srgbClr val="3289B4"/>
              </a:buClr>
              <a:buFont typeface="Webdings" panose="05030102010509060703" pitchFamily="18" charset="2"/>
              <a:buChar char="4"/>
            </a:pPr>
            <a:r>
              <a:rPr lang="en-US" sz="2200" dirty="0">
                <a:solidFill>
                  <a:schemeClr val="tx1">
                    <a:lumMod val="75000"/>
                    <a:lumOff val="25000"/>
                  </a:schemeClr>
                </a:solidFill>
              </a:rPr>
              <a:t>Areas identified by the </a:t>
            </a:r>
            <a:r>
              <a:rPr lang="en-US" sz="2200" b="1" dirty="0">
                <a:solidFill>
                  <a:schemeClr val="tx1">
                    <a:lumMod val="75000"/>
                    <a:lumOff val="25000"/>
                  </a:schemeClr>
                </a:solidFill>
              </a:rPr>
              <a:t>interpolation</a:t>
            </a:r>
            <a:r>
              <a:rPr lang="en-US" sz="2200" dirty="0">
                <a:solidFill>
                  <a:schemeClr val="tx1">
                    <a:lumMod val="75000"/>
                    <a:lumOff val="25000"/>
                  </a:schemeClr>
                </a:solidFill>
              </a:rPr>
              <a:t> and the processed satellite data to have high indications of HABs were similar</a:t>
            </a:r>
          </a:p>
        </p:txBody>
      </p:sp>
      <p:grpSp>
        <p:nvGrpSpPr>
          <p:cNvPr id="17" name="Group 4"/>
          <p:cNvGrpSpPr>
            <a:grpSpLocks noChangeAspect="1"/>
          </p:cNvGrpSpPr>
          <p:nvPr/>
        </p:nvGrpSpPr>
        <p:grpSpPr bwMode="auto">
          <a:xfrm>
            <a:off x="6254459" y="6172343"/>
            <a:ext cx="1291025" cy="541960"/>
            <a:chOff x="2539" y="3249"/>
            <a:chExt cx="960" cy="403"/>
          </a:xfrm>
        </p:grpSpPr>
        <p:sp>
          <p:nvSpPr>
            <p:cNvPr id="18" name="AutoShape 3"/>
            <p:cNvSpPr>
              <a:spLocks noChangeAspect="1" noChangeArrowheads="1" noTextEdit="1"/>
            </p:cNvSpPr>
            <p:nvPr/>
          </p:nvSpPr>
          <p:spPr bwMode="auto">
            <a:xfrm>
              <a:off x="2581" y="3249"/>
              <a:ext cx="6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9" name="Group 205"/>
            <p:cNvGrpSpPr>
              <a:grpSpLocks/>
            </p:cNvGrpSpPr>
            <p:nvPr/>
          </p:nvGrpSpPr>
          <p:grpSpPr bwMode="auto">
            <a:xfrm>
              <a:off x="2539" y="3254"/>
              <a:ext cx="960" cy="267"/>
              <a:chOff x="2539" y="3254"/>
              <a:chExt cx="960" cy="267"/>
            </a:xfrm>
          </p:grpSpPr>
          <p:sp>
            <p:nvSpPr>
              <p:cNvPr id="33" name="Rectangle 5"/>
              <p:cNvSpPr>
                <a:spLocks noChangeArrowheads="1"/>
              </p:cNvSpPr>
              <p:nvPr/>
            </p:nvSpPr>
            <p:spPr bwMode="auto">
              <a:xfrm>
                <a:off x="2539" y="3254"/>
                <a:ext cx="960"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Arial" panose="020B0604020202020204" pitchFamily="34" charset="0"/>
                  </a:rPr>
                  <a:t>Chlorophyll Concentration (</a:t>
                </a:r>
                <a:r>
                  <a:rPr kumimoji="0" lang="en-US" altLang="en-US" sz="700" b="0" i="0" u="none" strike="noStrike" cap="none" normalizeH="0" baseline="0" dirty="0" err="1">
                    <a:ln>
                      <a:noFill/>
                    </a:ln>
                    <a:solidFill>
                      <a:srgbClr val="000000"/>
                    </a:solidFill>
                    <a:effectLst/>
                    <a:latin typeface="Arial" panose="020B0604020202020204" pitchFamily="34" charset="0"/>
                  </a:rPr>
                  <a:t>ug</a:t>
                </a:r>
                <a:r>
                  <a:rPr kumimoji="0" lang="en-US" altLang="en-US" sz="700" b="0" i="0" u="none" strike="noStrike" cap="none" normalizeH="0" baseline="0" dirty="0">
                    <a:ln>
                      <a:noFill/>
                    </a:ln>
                    <a:solidFill>
                      <a:srgbClr val="000000"/>
                    </a:solidFill>
                    <a:effectLst/>
                    <a:latin typeface="Arial" panose="020B0604020202020204" pitchFamily="34" charset="0"/>
                  </a:rPr>
                  <a:t>/L)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4" name="Line 6"/>
              <p:cNvSpPr>
                <a:spLocks noChangeShapeType="1"/>
              </p:cNvSpPr>
              <p:nvPr/>
            </p:nvSpPr>
            <p:spPr bwMode="auto">
              <a:xfrm>
                <a:off x="2730" y="3375"/>
                <a:ext cx="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Rectangle 7"/>
              <p:cNvSpPr>
                <a:spLocks noChangeArrowheads="1"/>
              </p:cNvSpPr>
              <p:nvPr/>
            </p:nvSpPr>
            <p:spPr bwMode="auto">
              <a:xfrm>
                <a:off x="2582" y="3375"/>
                <a:ext cx="148" cy="1"/>
              </a:xfrm>
              <a:prstGeom prst="rect">
                <a:avLst/>
              </a:prstGeom>
              <a:solidFill>
                <a:srgbClr val="F2F1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8"/>
              <p:cNvSpPr>
                <a:spLocks noChangeArrowheads="1"/>
              </p:cNvSpPr>
              <p:nvPr/>
            </p:nvSpPr>
            <p:spPr bwMode="auto">
              <a:xfrm>
                <a:off x="2582" y="3376"/>
                <a:ext cx="148" cy="1"/>
              </a:xfrm>
              <a:prstGeom prst="rect">
                <a:avLst/>
              </a:prstGeom>
              <a:solidFill>
                <a:srgbClr val="F2F1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9"/>
              <p:cNvSpPr>
                <a:spLocks noChangeArrowheads="1"/>
              </p:cNvSpPr>
              <p:nvPr/>
            </p:nvSpPr>
            <p:spPr bwMode="auto">
              <a:xfrm>
                <a:off x="2582" y="3377"/>
                <a:ext cx="148" cy="1"/>
              </a:xfrm>
              <a:prstGeom prst="rect">
                <a:avLst/>
              </a:prstGeom>
              <a:solidFill>
                <a:srgbClr val="F2F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10"/>
              <p:cNvSpPr>
                <a:spLocks noChangeArrowheads="1"/>
              </p:cNvSpPr>
              <p:nvPr/>
            </p:nvSpPr>
            <p:spPr bwMode="auto">
              <a:xfrm>
                <a:off x="2582" y="3377"/>
                <a:ext cx="148" cy="1"/>
              </a:xfrm>
              <a:prstGeom prst="rect">
                <a:avLst/>
              </a:prstGeom>
              <a:solidFill>
                <a:srgbClr val="F2F1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11"/>
              <p:cNvSpPr>
                <a:spLocks noChangeArrowheads="1"/>
              </p:cNvSpPr>
              <p:nvPr/>
            </p:nvSpPr>
            <p:spPr bwMode="auto">
              <a:xfrm>
                <a:off x="2582" y="3378"/>
                <a:ext cx="148" cy="1"/>
              </a:xfrm>
              <a:prstGeom prst="rect">
                <a:avLst/>
              </a:prstGeom>
              <a:solidFill>
                <a:srgbClr val="F5F3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12"/>
              <p:cNvSpPr>
                <a:spLocks noChangeArrowheads="1"/>
              </p:cNvSpPr>
              <p:nvPr/>
            </p:nvSpPr>
            <p:spPr bwMode="auto">
              <a:xfrm>
                <a:off x="2582" y="3379"/>
                <a:ext cx="148" cy="1"/>
              </a:xfrm>
              <a:prstGeom prst="rect">
                <a:avLst/>
              </a:prstGeom>
              <a:solidFill>
                <a:srgbClr val="F5F3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13"/>
              <p:cNvSpPr>
                <a:spLocks noChangeArrowheads="1"/>
              </p:cNvSpPr>
              <p:nvPr/>
            </p:nvSpPr>
            <p:spPr bwMode="auto">
              <a:xfrm>
                <a:off x="2582" y="3380"/>
                <a:ext cx="148" cy="1"/>
              </a:xfrm>
              <a:prstGeom prst="rect">
                <a:avLst/>
              </a:prstGeom>
              <a:solidFill>
                <a:srgbClr val="F5F2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Rectangle 14"/>
              <p:cNvSpPr>
                <a:spLocks noChangeArrowheads="1"/>
              </p:cNvSpPr>
              <p:nvPr/>
            </p:nvSpPr>
            <p:spPr bwMode="auto">
              <a:xfrm>
                <a:off x="2582" y="3380"/>
                <a:ext cx="148" cy="1"/>
              </a:xfrm>
              <a:prstGeom prst="rect">
                <a:avLst/>
              </a:prstGeom>
              <a:solidFill>
                <a:srgbClr val="F5F1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Rectangle 15"/>
              <p:cNvSpPr>
                <a:spLocks noChangeArrowheads="1"/>
              </p:cNvSpPr>
              <p:nvPr/>
            </p:nvSpPr>
            <p:spPr bwMode="auto">
              <a:xfrm>
                <a:off x="2582" y="3381"/>
                <a:ext cx="148" cy="1"/>
              </a:xfrm>
              <a:prstGeom prst="rect">
                <a:avLst/>
              </a:prstGeom>
              <a:solidFill>
                <a:srgbClr val="F5F1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Rectangle 16"/>
              <p:cNvSpPr>
                <a:spLocks noChangeArrowheads="1"/>
              </p:cNvSpPr>
              <p:nvPr/>
            </p:nvSpPr>
            <p:spPr bwMode="auto">
              <a:xfrm>
                <a:off x="2582" y="3382"/>
                <a:ext cx="148" cy="1"/>
              </a:xfrm>
              <a:prstGeom prst="rect">
                <a:avLst/>
              </a:prstGeom>
              <a:solidFill>
                <a:srgbClr val="F7F4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Rectangle 17"/>
              <p:cNvSpPr>
                <a:spLocks noChangeArrowheads="1"/>
              </p:cNvSpPr>
              <p:nvPr/>
            </p:nvSpPr>
            <p:spPr bwMode="auto">
              <a:xfrm>
                <a:off x="2582" y="3383"/>
                <a:ext cx="148" cy="1"/>
              </a:xfrm>
              <a:prstGeom prst="rect">
                <a:avLst/>
              </a:prstGeom>
              <a:solidFill>
                <a:srgbClr val="F7F4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Rectangle 18"/>
              <p:cNvSpPr>
                <a:spLocks noChangeArrowheads="1"/>
              </p:cNvSpPr>
              <p:nvPr/>
            </p:nvSpPr>
            <p:spPr bwMode="auto">
              <a:xfrm>
                <a:off x="2582" y="3384"/>
                <a:ext cx="148" cy="1"/>
              </a:xfrm>
              <a:prstGeom prst="rect">
                <a:avLst/>
              </a:prstGeom>
              <a:solidFill>
                <a:srgbClr val="F7F4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Rectangle 19"/>
              <p:cNvSpPr>
                <a:spLocks noChangeArrowheads="1"/>
              </p:cNvSpPr>
              <p:nvPr/>
            </p:nvSpPr>
            <p:spPr bwMode="auto">
              <a:xfrm>
                <a:off x="2582" y="3384"/>
                <a:ext cx="148" cy="1"/>
              </a:xfrm>
              <a:prstGeom prst="rect">
                <a:avLst/>
              </a:prstGeom>
              <a:solidFill>
                <a:srgbClr val="F7F4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20"/>
              <p:cNvSpPr>
                <a:spLocks noChangeArrowheads="1"/>
              </p:cNvSpPr>
              <p:nvPr/>
            </p:nvSpPr>
            <p:spPr bwMode="auto">
              <a:xfrm>
                <a:off x="2582" y="3385"/>
                <a:ext cx="148" cy="1"/>
              </a:xfrm>
              <a:prstGeom prst="rect">
                <a:avLst/>
              </a:prstGeom>
              <a:solidFill>
                <a:srgbClr val="F7F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Rectangle 21"/>
              <p:cNvSpPr>
                <a:spLocks noChangeArrowheads="1"/>
              </p:cNvSpPr>
              <p:nvPr/>
            </p:nvSpPr>
            <p:spPr bwMode="auto">
              <a:xfrm>
                <a:off x="2582" y="3386"/>
                <a:ext cx="148" cy="1"/>
              </a:xfrm>
              <a:prstGeom prst="rect">
                <a:avLst/>
              </a:prstGeom>
              <a:solidFill>
                <a:srgbClr val="F7F3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Rectangle 22"/>
              <p:cNvSpPr>
                <a:spLocks noChangeArrowheads="1"/>
              </p:cNvSpPr>
              <p:nvPr/>
            </p:nvSpPr>
            <p:spPr bwMode="auto">
              <a:xfrm>
                <a:off x="2582" y="3387"/>
                <a:ext cx="148" cy="1"/>
              </a:xfrm>
              <a:prstGeom prst="rect">
                <a:avLst/>
              </a:prstGeom>
              <a:solidFill>
                <a:srgbClr val="F7F3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Rectangle 23"/>
              <p:cNvSpPr>
                <a:spLocks noChangeArrowheads="1"/>
              </p:cNvSpPr>
              <p:nvPr/>
            </p:nvSpPr>
            <p:spPr bwMode="auto">
              <a:xfrm>
                <a:off x="2582" y="3387"/>
                <a:ext cx="148" cy="1"/>
              </a:xfrm>
              <a:prstGeom prst="rect">
                <a:avLst/>
              </a:prstGeom>
              <a:solidFill>
                <a:srgbClr val="F7F3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Rectangle 24"/>
              <p:cNvSpPr>
                <a:spLocks noChangeArrowheads="1"/>
              </p:cNvSpPr>
              <p:nvPr/>
            </p:nvSpPr>
            <p:spPr bwMode="auto">
              <a:xfrm>
                <a:off x="2582" y="3388"/>
                <a:ext cx="148" cy="1"/>
              </a:xfrm>
              <a:prstGeom prst="rect">
                <a:avLst/>
              </a:prstGeom>
              <a:solidFill>
                <a:srgbClr val="FAF6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Rectangle 25"/>
              <p:cNvSpPr>
                <a:spLocks noChangeArrowheads="1"/>
              </p:cNvSpPr>
              <p:nvPr/>
            </p:nvSpPr>
            <p:spPr bwMode="auto">
              <a:xfrm>
                <a:off x="2582" y="3389"/>
                <a:ext cx="148" cy="1"/>
              </a:xfrm>
              <a:prstGeom prst="rect">
                <a:avLst/>
              </a:prstGeom>
              <a:solidFill>
                <a:srgbClr val="FAF6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Rectangle 26"/>
              <p:cNvSpPr>
                <a:spLocks noChangeArrowheads="1"/>
              </p:cNvSpPr>
              <p:nvPr/>
            </p:nvSpPr>
            <p:spPr bwMode="auto">
              <a:xfrm>
                <a:off x="2582" y="3390"/>
                <a:ext cx="148" cy="1"/>
              </a:xfrm>
              <a:prstGeom prst="rect">
                <a:avLst/>
              </a:prstGeom>
              <a:solidFill>
                <a:srgbClr val="FAF5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Rectangle 27"/>
              <p:cNvSpPr>
                <a:spLocks noChangeArrowheads="1"/>
              </p:cNvSpPr>
              <p:nvPr/>
            </p:nvSpPr>
            <p:spPr bwMode="auto">
              <a:xfrm>
                <a:off x="2582" y="3391"/>
                <a:ext cx="148" cy="1"/>
              </a:xfrm>
              <a:prstGeom prst="rect">
                <a:avLst/>
              </a:prstGeom>
              <a:solidFill>
                <a:srgbClr val="FAF5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28"/>
              <p:cNvSpPr>
                <a:spLocks noChangeArrowheads="1"/>
              </p:cNvSpPr>
              <p:nvPr/>
            </p:nvSpPr>
            <p:spPr bwMode="auto">
              <a:xfrm>
                <a:off x="2582" y="3391"/>
                <a:ext cx="148" cy="1"/>
              </a:xfrm>
              <a:prstGeom prst="rect">
                <a:avLst/>
              </a:prstGeom>
              <a:solidFill>
                <a:srgbClr val="FAF5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Rectangle 29"/>
              <p:cNvSpPr>
                <a:spLocks noChangeArrowheads="1"/>
              </p:cNvSpPr>
              <p:nvPr/>
            </p:nvSpPr>
            <p:spPr bwMode="auto">
              <a:xfrm>
                <a:off x="2582" y="3392"/>
                <a:ext cx="148" cy="1"/>
              </a:xfrm>
              <a:prstGeom prst="rect">
                <a:avLst/>
              </a:prstGeom>
              <a:solidFill>
                <a:srgbClr val="FAF5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30"/>
              <p:cNvSpPr>
                <a:spLocks noChangeArrowheads="1"/>
              </p:cNvSpPr>
              <p:nvPr/>
            </p:nvSpPr>
            <p:spPr bwMode="auto">
              <a:xfrm>
                <a:off x="2582" y="3393"/>
                <a:ext cx="148" cy="1"/>
              </a:xfrm>
              <a:prstGeom prst="rect">
                <a:avLst/>
              </a:prstGeom>
              <a:solidFill>
                <a:srgbClr val="FAF5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31"/>
              <p:cNvSpPr>
                <a:spLocks noChangeArrowheads="1"/>
              </p:cNvSpPr>
              <p:nvPr/>
            </p:nvSpPr>
            <p:spPr bwMode="auto">
              <a:xfrm>
                <a:off x="2582" y="3394"/>
                <a:ext cx="148" cy="1"/>
              </a:xfrm>
              <a:prstGeom prst="rect">
                <a:avLst/>
              </a:prstGeom>
              <a:solidFill>
                <a:srgbClr val="FAF7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32"/>
              <p:cNvSpPr>
                <a:spLocks noChangeArrowheads="1"/>
              </p:cNvSpPr>
              <p:nvPr/>
            </p:nvSpPr>
            <p:spPr bwMode="auto">
              <a:xfrm>
                <a:off x="2582" y="3394"/>
                <a:ext cx="148" cy="1"/>
              </a:xfrm>
              <a:prstGeom prst="rect">
                <a:avLst/>
              </a:prstGeom>
              <a:solidFill>
                <a:srgbClr val="FCFA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Rectangle 33"/>
              <p:cNvSpPr>
                <a:spLocks noChangeArrowheads="1"/>
              </p:cNvSpPr>
              <p:nvPr/>
            </p:nvSpPr>
            <p:spPr bwMode="auto">
              <a:xfrm>
                <a:off x="2582" y="3395"/>
                <a:ext cx="148" cy="1"/>
              </a:xfrm>
              <a:prstGeom prst="rect">
                <a:avLst/>
              </a:prstGeom>
              <a:solidFill>
                <a:srgbClr val="FCF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34"/>
              <p:cNvSpPr>
                <a:spLocks noChangeArrowheads="1"/>
              </p:cNvSpPr>
              <p:nvPr/>
            </p:nvSpPr>
            <p:spPr bwMode="auto">
              <a:xfrm>
                <a:off x="2582" y="3396"/>
                <a:ext cx="148" cy="1"/>
              </a:xfrm>
              <a:prstGeom prst="rect">
                <a:avLst/>
              </a:prstGeom>
              <a:solidFill>
                <a:srgbClr val="FCFA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Rectangle 35"/>
              <p:cNvSpPr>
                <a:spLocks noChangeArrowheads="1"/>
              </p:cNvSpPr>
              <p:nvPr/>
            </p:nvSpPr>
            <p:spPr bwMode="auto">
              <a:xfrm>
                <a:off x="2582" y="3397"/>
                <a:ext cx="148" cy="1"/>
              </a:xfrm>
              <a:prstGeom prst="rect">
                <a:avLst/>
              </a:prstGeom>
              <a:solidFill>
                <a:srgbClr val="FCFA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36"/>
              <p:cNvSpPr>
                <a:spLocks noChangeArrowheads="1"/>
              </p:cNvSpPr>
              <p:nvPr/>
            </p:nvSpPr>
            <p:spPr bwMode="auto">
              <a:xfrm>
                <a:off x="2582" y="3398"/>
                <a:ext cx="148" cy="1"/>
              </a:xfrm>
              <a:prstGeom prst="rect">
                <a:avLst/>
              </a:prstGeom>
              <a:solidFill>
                <a:srgbClr val="FCFA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37"/>
              <p:cNvSpPr>
                <a:spLocks noChangeArrowheads="1"/>
              </p:cNvSpPr>
              <p:nvPr/>
            </p:nvSpPr>
            <p:spPr bwMode="auto">
              <a:xfrm>
                <a:off x="2582" y="3398"/>
                <a:ext cx="148" cy="1"/>
              </a:xfrm>
              <a:prstGeom prst="rect">
                <a:avLst/>
              </a:prstGeom>
              <a:solidFill>
                <a:srgbClr val="FCFA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38"/>
              <p:cNvSpPr>
                <a:spLocks noChangeArrowheads="1"/>
              </p:cNvSpPr>
              <p:nvPr/>
            </p:nvSpPr>
            <p:spPr bwMode="auto">
              <a:xfrm>
                <a:off x="2582" y="3399"/>
                <a:ext cx="148" cy="1"/>
              </a:xfrm>
              <a:prstGeom prst="rect">
                <a:avLst/>
              </a:prstGeom>
              <a:solidFill>
                <a:srgbClr val="FCF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39"/>
              <p:cNvSpPr>
                <a:spLocks noChangeArrowheads="1"/>
              </p:cNvSpPr>
              <p:nvPr/>
            </p:nvSpPr>
            <p:spPr bwMode="auto">
              <a:xfrm>
                <a:off x="2582" y="3400"/>
                <a:ext cx="148" cy="1"/>
              </a:xfrm>
              <a:prstGeom prst="rect">
                <a:avLst/>
              </a:prstGeom>
              <a:solidFill>
                <a:srgbClr val="FCFA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40"/>
              <p:cNvSpPr>
                <a:spLocks noChangeArrowheads="1"/>
              </p:cNvSpPr>
              <p:nvPr/>
            </p:nvSpPr>
            <p:spPr bwMode="auto">
              <a:xfrm>
                <a:off x="2582" y="3401"/>
                <a:ext cx="148" cy="1"/>
              </a:xfrm>
              <a:prstGeom prst="rect">
                <a:avLst/>
              </a:prstGeom>
              <a:solidFill>
                <a:srgbClr val="FCFA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41"/>
              <p:cNvSpPr>
                <a:spLocks noChangeArrowheads="1"/>
              </p:cNvSpPr>
              <p:nvPr/>
            </p:nvSpPr>
            <p:spPr bwMode="auto">
              <a:xfrm>
                <a:off x="2582" y="3401"/>
                <a:ext cx="148" cy="1"/>
              </a:xfrm>
              <a:prstGeom prst="rect">
                <a:avLst/>
              </a:prstGeom>
              <a:solidFill>
                <a:srgbClr val="FCFA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42"/>
              <p:cNvSpPr>
                <a:spLocks noChangeArrowheads="1"/>
              </p:cNvSpPr>
              <p:nvPr/>
            </p:nvSpPr>
            <p:spPr bwMode="auto">
              <a:xfrm>
                <a:off x="2582" y="3402"/>
                <a:ext cx="148" cy="1"/>
              </a:xfrm>
              <a:prstGeom prst="rect">
                <a:avLst/>
              </a:prstGeom>
              <a:solidFill>
                <a:srgbClr val="FCF9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Rectangle 43"/>
              <p:cNvSpPr>
                <a:spLocks noChangeArrowheads="1"/>
              </p:cNvSpPr>
              <p:nvPr/>
            </p:nvSpPr>
            <p:spPr bwMode="auto">
              <a:xfrm>
                <a:off x="2582" y="3403"/>
                <a:ext cx="148" cy="1"/>
              </a:xfrm>
              <a:prstGeom prst="rect">
                <a:avLst/>
              </a:prstGeom>
              <a:solidFill>
                <a:srgbClr val="FCF9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44"/>
              <p:cNvSpPr>
                <a:spLocks noChangeArrowheads="1"/>
              </p:cNvSpPr>
              <p:nvPr/>
            </p:nvSpPr>
            <p:spPr bwMode="auto">
              <a:xfrm>
                <a:off x="2582" y="3404"/>
                <a:ext cx="148" cy="1"/>
              </a:xfrm>
              <a:prstGeom prst="rect">
                <a:avLst/>
              </a:prstGeom>
              <a:solidFill>
                <a:srgbClr val="FCF9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Rectangle 45"/>
              <p:cNvSpPr>
                <a:spLocks noChangeArrowheads="1"/>
              </p:cNvSpPr>
              <p:nvPr/>
            </p:nvSpPr>
            <p:spPr bwMode="auto">
              <a:xfrm>
                <a:off x="2582" y="3405"/>
                <a:ext cx="148" cy="1"/>
              </a:xfrm>
              <a:prstGeom prst="rect">
                <a:avLst/>
              </a:prstGeom>
              <a:solidFill>
                <a:srgbClr val="FCF9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46"/>
              <p:cNvSpPr>
                <a:spLocks noChangeArrowheads="1"/>
              </p:cNvSpPr>
              <p:nvPr/>
            </p:nvSpPr>
            <p:spPr bwMode="auto">
              <a:xfrm>
                <a:off x="2582" y="3405"/>
                <a:ext cx="148" cy="1"/>
              </a:xfrm>
              <a:prstGeom prst="rect">
                <a:avLst/>
              </a:prstGeom>
              <a:solidFill>
                <a:srgbClr val="FFFC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Rectangle 47"/>
              <p:cNvSpPr>
                <a:spLocks noChangeArrowheads="1"/>
              </p:cNvSpPr>
              <p:nvPr/>
            </p:nvSpPr>
            <p:spPr bwMode="auto">
              <a:xfrm>
                <a:off x="2582" y="3406"/>
                <a:ext cx="148" cy="1"/>
              </a:xfrm>
              <a:prstGeom prst="rect">
                <a:avLst/>
              </a:prstGeom>
              <a:solidFill>
                <a:srgbClr val="FFFC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Rectangle 48"/>
              <p:cNvSpPr>
                <a:spLocks noChangeArrowheads="1"/>
              </p:cNvSpPr>
              <p:nvPr/>
            </p:nvSpPr>
            <p:spPr bwMode="auto">
              <a:xfrm>
                <a:off x="2582" y="3407"/>
                <a:ext cx="148" cy="1"/>
              </a:xfrm>
              <a:prstGeom prst="rect">
                <a:avLst/>
              </a:prstGeom>
              <a:solidFill>
                <a:srgbClr val="FFFC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49"/>
              <p:cNvSpPr>
                <a:spLocks noChangeArrowheads="1"/>
              </p:cNvSpPr>
              <p:nvPr/>
            </p:nvSpPr>
            <p:spPr bwMode="auto">
              <a:xfrm>
                <a:off x="2582" y="3408"/>
                <a:ext cx="148" cy="1"/>
              </a:xfrm>
              <a:prstGeom prst="rect">
                <a:avLst/>
              </a:prstGeom>
              <a:solidFill>
                <a:srgbClr val="FFFC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Rectangle 50"/>
              <p:cNvSpPr>
                <a:spLocks noChangeArrowheads="1"/>
              </p:cNvSpPr>
              <p:nvPr/>
            </p:nvSpPr>
            <p:spPr bwMode="auto">
              <a:xfrm>
                <a:off x="2582" y="3408"/>
                <a:ext cx="148" cy="1"/>
              </a:xfrm>
              <a:prstGeom prst="rect">
                <a:avLst/>
              </a:prstGeom>
              <a:solidFill>
                <a:srgbClr val="FFFC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51"/>
              <p:cNvSpPr>
                <a:spLocks noChangeArrowheads="1"/>
              </p:cNvSpPr>
              <p:nvPr/>
            </p:nvSpPr>
            <p:spPr bwMode="auto">
              <a:xfrm>
                <a:off x="2582" y="3409"/>
                <a:ext cx="148" cy="1"/>
              </a:xfrm>
              <a:prstGeom prst="rect">
                <a:avLst/>
              </a:prstGeom>
              <a:solidFill>
                <a:srgbClr val="FFFF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Rectangle 52"/>
              <p:cNvSpPr>
                <a:spLocks noChangeArrowheads="1"/>
              </p:cNvSpPr>
              <p:nvPr/>
            </p:nvSpPr>
            <p:spPr bwMode="auto">
              <a:xfrm>
                <a:off x="2582" y="3410"/>
                <a:ext cx="148" cy="1"/>
              </a:xfrm>
              <a:prstGeom prst="rect">
                <a:avLst/>
              </a:prstGeom>
              <a:solidFill>
                <a:srgbClr val="FFFF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53"/>
              <p:cNvSpPr>
                <a:spLocks noChangeArrowheads="1"/>
              </p:cNvSpPr>
              <p:nvPr/>
            </p:nvSpPr>
            <p:spPr bwMode="auto">
              <a:xfrm>
                <a:off x="2582" y="3411"/>
                <a:ext cx="148" cy="1"/>
              </a:xfrm>
              <a:prstGeom prst="rect">
                <a:avLst/>
              </a:prstGeom>
              <a:solidFill>
                <a:srgbClr val="FFFF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54"/>
              <p:cNvSpPr>
                <a:spLocks noChangeArrowheads="1"/>
              </p:cNvSpPr>
              <p:nvPr/>
            </p:nvSpPr>
            <p:spPr bwMode="auto">
              <a:xfrm>
                <a:off x="2582" y="3412"/>
                <a:ext cx="148" cy="1"/>
              </a:xfrm>
              <a:prstGeom prst="rect">
                <a:avLst/>
              </a:prstGeom>
              <a:solidFill>
                <a:srgbClr val="FFFF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55"/>
              <p:cNvSpPr>
                <a:spLocks noChangeArrowheads="1"/>
              </p:cNvSpPr>
              <p:nvPr/>
            </p:nvSpPr>
            <p:spPr bwMode="auto">
              <a:xfrm>
                <a:off x="2582" y="3412"/>
                <a:ext cx="148" cy="1"/>
              </a:xfrm>
              <a:prstGeom prst="rect">
                <a:avLst/>
              </a:prstGeom>
              <a:solidFill>
                <a:srgbClr val="FFFF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56"/>
              <p:cNvSpPr>
                <a:spLocks noChangeArrowheads="1"/>
              </p:cNvSpPr>
              <p:nvPr/>
            </p:nvSpPr>
            <p:spPr bwMode="auto">
              <a:xfrm>
                <a:off x="2582" y="3413"/>
                <a:ext cx="148" cy="1"/>
              </a:xfrm>
              <a:prstGeom prst="rect">
                <a:avLst/>
              </a:prstGeom>
              <a:solidFill>
                <a:srgbClr val="FFFF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57"/>
              <p:cNvSpPr>
                <a:spLocks noChangeArrowheads="1"/>
              </p:cNvSpPr>
              <p:nvPr/>
            </p:nvSpPr>
            <p:spPr bwMode="auto">
              <a:xfrm>
                <a:off x="2582" y="3414"/>
                <a:ext cx="148" cy="1"/>
              </a:xfrm>
              <a:prstGeom prst="rect">
                <a:avLst/>
              </a:prstGeom>
              <a:solidFill>
                <a:srgbClr val="FFFF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58"/>
              <p:cNvSpPr>
                <a:spLocks noChangeArrowheads="1"/>
              </p:cNvSpPr>
              <p:nvPr/>
            </p:nvSpPr>
            <p:spPr bwMode="auto">
              <a:xfrm>
                <a:off x="2582" y="3415"/>
                <a:ext cx="148" cy="1"/>
              </a:xfrm>
              <a:prstGeom prst="rect">
                <a:avLst/>
              </a:prstGeom>
              <a:solidFill>
                <a:srgbClr val="FFFF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59"/>
              <p:cNvSpPr>
                <a:spLocks noChangeArrowheads="1"/>
              </p:cNvSpPr>
              <p:nvPr/>
            </p:nvSpPr>
            <p:spPr bwMode="auto">
              <a:xfrm>
                <a:off x="2582" y="3415"/>
                <a:ext cx="148" cy="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60"/>
              <p:cNvSpPr>
                <a:spLocks noChangeArrowheads="1"/>
              </p:cNvSpPr>
              <p:nvPr/>
            </p:nvSpPr>
            <p:spPr bwMode="auto">
              <a:xfrm>
                <a:off x="2582" y="3416"/>
                <a:ext cx="148" cy="1"/>
              </a:xfrm>
              <a:prstGeom prst="rect">
                <a:avLst/>
              </a:prstGeom>
              <a:solidFill>
                <a:srgbClr val="FFF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61"/>
              <p:cNvSpPr>
                <a:spLocks noChangeArrowheads="1"/>
              </p:cNvSpPr>
              <p:nvPr/>
            </p:nvSpPr>
            <p:spPr bwMode="auto">
              <a:xfrm>
                <a:off x="2582" y="3417"/>
                <a:ext cx="148" cy="1"/>
              </a:xfrm>
              <a:prstGeom prst="rect">
                <a:avLst/>
              </a:prstGeom>
              <a:solidFill>
                <a:srgbClr val="FFF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62"/>
              <p:cNvSpPr>
                <a:spLocks noChangeArrowheads="1"/>
              </p:cNvSpPr>
              <p:nvPr/>
            </p:nvSpPr>
            <p:spPr bwMode="auto">
              <a:xfrm>
                <a:off x="2582" y="3418"/>
                <a:ext cx="148" cy="1"/>
              </a:xfrm>
              <a:prstGeom prst="rect">
                <a:avLst/>
              </a:prstGeom>
              <a:solidFill>
                <a:srgbClr val="FFF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Rectangle 63"/>
              <p:cNvSpPr>
                <a:spLocks noChangeArrowheads="1"/>
              </p:cNvSpPr>
              <p:nvPr/>
            </p:nvSpPr>
            <p:spPr bwMode="auto">
              <a:xfrm>
                <a:off x="2582" y="3419"/>
                <a:ext cx="148" cy="1"/>
              </a:xfrm>
              <a:prstGeom prst="rect">
                <a:avLst/>
              </a:prstGeom>
              <a:solidFill>
                <a:srgbClr val="FFE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64"/>
              <p:cNvSpPr>
                <a:spLocks noChangeArrowheads="1"/>
              </p:cNvSpPr>
              <p:nvPr/>
            </p:nvSpPr>
            <p:spPr bwMode="auto">
              <a:xfrm>
                <a:off x="2582" y="3419"/>
                <a:ext cx="148" cy="1"/>
              </a:xfrm>
              <a:prstGeom prst="rect">
                <a:avLst/>
              </a:prstGeom>
              <a:solidFill>
                <a:srgbClr val="FFE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65"/>
              <p:cNvSpPr>
                <a:spLocks noChangeArrowheads="1"/>
              </p:cNvSpPr>
              <p:nvPr/>
            </p:nvSpPr>
            <p:spPr bwMode="auto">
              <a:xfrm>
                <a:off x="2582" y="3420"/>
                <a:ext cx="148" cy="1"/>
              </a:xfrm>
              <a:prstGeom prst="rect">
                <a:avLst/>
              </a:prstGeom>
              <a:solidFill>
                <a:srgbClr val="FFE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Rectangle 66"/>
              <p:cNvSpPr>
                <a:spLocks noChangeArrowheads="1"/>
              </p:cNvSpPr>
              <p:nvPr/>
            </p:nvSpPr>
            <p:spPr bwMode="auto">
              <a:xfrm>
                <a:off x="2582" y="3421"/>
                <a:ext cx="148" cy="1"/>
              </a:xfrm>
              <a:prstGeom prst="rect">
                <a:avLst/>
              </a:prstGeom>
              <a:solidFill>
                <a:srgbClr val="FFE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Rectangle 67"/>
              <p:cNvSpPr>
                <a:spLocks noChangeArrowheads="1"/>
              </p:cNvSpPr>
              <p:nvPr/>
            </p:nvSpPr>
            <p:spPr bwMode="auto">
              <a:xfrm>
                <a:off x="2582" y="3422"/>
                <a:ext cx="148" cy="1"/>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Rectangle 68"/>
              <p:cNvSpPr>
                <a:spLocks noChangeArrowheads="1"/>
              </p:cNvSpPr>
              <p:nvPr/>
            </p:nvSpPr>
            <p:spPr bwMode="auto">
              <a:xfrm>
                <a:off x="2582" y="3422"/>
                <a:ext cx="148" cy="1"/>
              </a:xfrm>
              <a:prstGeom prst="rect">
                <a:avLst/>
              </a:prstGeom>
              <a:solidFill>
                <a:srgbClr val="FFD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Rectangle 69"/>
              <p:cNvSpPr>
                <a:spLocks noChangeArrowheads="1"/>
              </p:cNvSpPr>
              <p:nvPr/>
            </p:nvSpPr>
            <p:spPr bwMode="auto">
              <a:xfrm>
                <a:off x="2582" y="3423"/>
                <a:ext cx="148" cy="1"/>
              </a:xfrm>
              <a:prstGeom prst="rect">
                <a:avLst/>
              </a:prstGeom>
              <a:solidFill>
                <a:srgbClr val="FFD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Rectangle 70"/>
              <p:cNvSpPr>
                <a:spLocks noChangeArrowheads="1"/>
              </p:cNvSpPr>
              <p:nvPr/>
            </p:nvSpPr>
            <p:spPr bwMode="auto">
              <a:xfrm>
                <a:off x="2582" y="3424"/>
                <a:ext cx="148" cy="1"/>
              </a:xfrm>
              <a:prstGeom prst="rect">
                <a:avLst/>
              </a:prstGeom>
              <a:solidFill>
                <a:srgbClr val="FFD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Rectangle 71"/>
              <p:cNvSpPr>
                <a:spLocks noChangeArrowheads="1"/>
              </p:cNvSpPr>
              <p:nvPr/>
            </p:nvSpPr>
            <p:spPr bwMode="auto">
              <a:xfrm>
                <a:off x="2582" y="3425"/>
                <a:ext cx="148" cy="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Rectangle 72"/>
              <p:cNvSpPr>
                <a:spLocks noChangeArrowheads="1"/>
              </p:cNvSpPr>
              <p:nvPr/>
            </p:nvSpPr>
            <p:spPr bwMode="auto">
              <a:xfrm>
                <a:off x="2582" y="3426"/>
                <a:ext cx="148" cy="1"/>
              </a:xfrm>
              <a:prstGeom prst="rect">
                <a:avLst/>
              </a:prstGeom>
              <a:solidFill>
                <a:srgbClr val="FFC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Rectangle 73"/>
              <p:cNvSpPr>
                <a:spLocks noChangeArrowheads="1"/>
              </p:cNvSpPr>
              <p:nvPr/>
            </p:nvSpPr>
            <p:spPr bwMode="auto">
              <a:xfrm>
                <a:off x="2582" y="3426"/>
                <a:ext cx="148" cy="1"/>
              </a:xfrm>
              <a:prstGeom prst="rect">
                <a:avLst/>
              </a:prstGeom>
              <a:solidFill>
                <a:srgbClr val="FFC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Rectangle 74"/>
              <p:cNvSpPr>
                <a:spLocks noChangeArrowheads="1"/>
              </p:cNvSpPr>
              <p:nvPr/>
            </p:nvSpPr>
            <p:spPr bwMode="auto">
              <a:xfrm>
                <a:off x="2582" y="3427"/>
                <a:ext cx="148" cy="1"/>
              </a:xfrm>
              <a:prstGeom prst="rect">
                <a:avLst/>
              </a:prstGeom>
              <a:solidFill>
                <a:srgbClr val="FFB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Rectangle 75"/>
              <p:cNvSpPr>
                <a:spLocks noChangeArrowheads="1"/>
              </p:cNvSpPr>
              <p:nvPr/>
            </p:nvSpPr>
            <p:spPr bwMode="auto">
              <a:xfrm>
                <a:off x="2582" y="3428"/>
                <a:ext cx="148" cy="1"/>
              </a:xfrm>
              <a:prstGeom prst="rect">
                <a:avLst/>
              </a:prstGeom>
              <a:solidFill>
                <a:srgbClr val="FFB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Rectangle 76"/>
              <p:cNvSpPr>
                <a:spLocks noChangeArrowheads="1"/>
              </p:cNvSpPr>
              <p:nvPr/>
            </p:nvSpPr>
            <p:spPr bwMode="auto">
              <a:xfrm>
                <a:off x="2582" y="3429"/>
                <a:ext cx="148" cy="1"/>
              </a:xfrm>
              <a:prstGeom prst="rect">
                <a:avLst/>
              </a:prstGeom>
              <a:solidFill>
                <a:srgbClr val="FFB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Rectangle 77"/>
              <p:cNvSpPr>
                <a:spLocks noChangeArrowheads="1"/>
              </p:cNvSpPr>
              <p:nvPr/>
            </p:nvSpPr>
            <p:spPr bwMode="auto">
              <a:xfrm>
                <a:off x="2582" y="3429"/>
                <a:ext cx="148" cy="1"/>
              </a:xfrm>
              <a:prstGeom prst="rect">
                <a:avLst/>
              </a:prstGeom>
              <a:solidFill>
                <a:srgbClr val="FFB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Rectangle 78"/>
              <p:cNvSpPr>
                <a:spLocks noChangeArrowheads="1"/>
              </p:cNvSpPr>
              <p:nvPr/>
            </p:nvSpPr>
            <p:spPr bwMode="auto">
              <a:xfrm>
                <a:off x="2582" y="3430"/>
                <a:ext cx="148" cy="1"/>
              </a:xfrm>
              <a:prstGeom prst="rect">
                <a:avLst/>
              </a:prstGeom>
              <a:solidFill>
                <a:srgbClr val="FFA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Rectangle 79"/>
              <p:cNvSpPr>
                <a:spLocks noChangeArrowheads="1"/>
              </p:cNvSpPr>
              <p:nvPr/>
            </p:nvSpPr>
            <p:spPr bwMode="auto">
              <a:xfrm>
                <a:off x="2582" y="3431"/>
                <a:ext cx="148" cy="1"/>
              </a:xfrm>
              <a:prstGeom prst="rect">
                <a:avLst/>
              </a:prstGeom>
              <a:solidFill>
                <a:srgbClr val="FFA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Rectangle 80"/>
              <p:cNvSpPr>
                <a:spLocks noChangeArrowheads="1"/>
              </p:cNvSpPr>
              <p:nvPr/>
            </p:nvSpPr>
            <p:spPr bwMode="auto">
              <a:xfrm>
                <a:off x="2582" y="3432"/>
                <a:ext cx="148" cy="1"/>
              </a:xfrm>
              <a:prstGeom prst="rect">
                <a:avLst/>
              </a:prstGeom>
              <a:solidFill>
                <a:srgbClr val="FFA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Rectangle 81"/>
              <p:cNvSpPr>
                <a:spLocks noChangeArrowheads="1"/>
              </p:cNvSpPr>
              <p:nvPr/>
            </p:nvSpPr>
            <p:spPr bwMode="auto">
              <a:xfrm>
                <a:off x="2582" y="3433"/>
                <a:ext cx="148" cy="1"/>
              </a:xfrm>
              <a:prstGeom prst="rect">
                <a:avLst/>
              </a:prstGeom>
              <a:solidFill>
                <a:srgbClr val="FFA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Rectangle 82"/>
              <p:cNvSpPr>
                <a:spLocks noChangeArrowheads="1"/>
              </p:cNvSpPr>
              <p:nvPr/>
            </p:nvSpPr>
            <p:spPr bwMode="auto">
              <a:xfrm>
                <a:off x="2582" y="3433"/>
                <a:ext cx="148" cy="1"/>
              </a:xfrm>
              <a:prstGeom prst="rect">
                <a:avLst/>
              </a:prstGeom>
              <a:solidFill>
                <a:srgbClr val="FF9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Rectangle 83"/>
              <p:cNvSpPr>
                <a:spLocks noChangeArrowheads="1"/>
              </p:cNvSpPr>
              <p:nvPr/>
            </p:nvSpPr>
            <p:spPr bwMode="auto">
              <a:xfrm>
                <a:off x="2582" y="3434"/>
                <a:ext cx="148" cy="1"/>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Rectangle 84"/>
              <p:cNvSpPr>
                <a:spLocks noChangeArrowheads="1"/>
              </p:cNvSpPr>
              <p:nvPr/>
            </p:nvSpPr>
            <p:spPr bwMode="auto">
              <a:xfrm>
                <a:off x="2582" y="3435"/>
                <a:ext cx="148" cy="1"/>
              </a:xfrm>
              <a:prstGeom prst="rect">
                <a:avLst/>
              </a:prstGeom>
              <a:solidFill>
                <a:srgbClr val="FF9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Rectangle 85"/>
              <p:cNvSpPr>
                <a:spLocks noChangeArrowheads="1"/>
              </p:cNvSpPr>
              <p:nvPr/>
            </p:nvSpPr>
            <p:spPr bwMode="auto">
              <a:xfrm>
                <a:off x="2582" y="3436"/>
                <a:ext cx="148" cy="1"/>
              </a:xfrm>
              <a:prstGeom prst="rect">
                <a:avLst/>
              </a:prstGeom>
              <a:solidFill>
                <a:srgbClr val="FF9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Rectangle 86"/>
              <p:cNvSpPr>
                <a:spLocks noChangeArrowheads="1"/>
              </p:cNvSpPr>
              <p:nvPr/>
            </p:nvSpPr>
            <p:spPr bwMode="auto">
              <a:xfrm>
                <a:off x="2582" y="3436"/>
                <a:ext cx="148" cy="1"/>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Rectangle 87"/>
              <p:cNvSpPr>
                <a:spLocks noChangeArrowheads="1"/>
              </p:cNvSpPr>
              <p:nvPr/>
            </p:nvSpPr>
            <p:spPr bwMode="auto">
              <a:xfrm>
                <a:off x="2582" y="3437"/>
                <a:ext cx="148" cy="1"/>
              </a:xfrm>
              <a:prstGeom prst="rect">
                <a:avLst/>
              </a:prstGeom>
              <a:solidFill>
                <a:srgbClr val="FF8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Rectangle 88"/>
              <p:cNvSpPr>
                <a:spLocks noChangeArrowheads="1"/>
              </p:cNvSpPr>
              <p:nvPr/>
            </p:nvSpPr>
            <p:spPr bwMode="auto">
              <a:xfrm>
                <a:off x="2582" y="3438"/>
                <a:ext cx="148" cy="1"/>
              </a:xfrm>
              <a:prstGeom prst="rect">
                <a:avLst/>
              </a:prstGeom>
              <a:solidFill>
                <a:srgbClr val="FF8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Rectangle 89"/>
              <p:cNvSpPr>
                <a:spLocks noChangeArrowheads="1"/>
              </p:cNvSpPr>
              <p:nvPr/>
            </p:nvSpPr>
            <p:spPr bwMode="auto">
              <a:xfrm>
                <a:off x="2582" y="3439"/>
                <a:ext cx="148" cy="1"/>
              </a:xfrm>
              <a:prstGeom prst="rect">
                <a:avLst/>
              </a:prstGeom>
              <a:solidFill>
                <a:srgbClr val="FF8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Rectangle 90"/>
              <p:cNvSpPr>
                <a:spLocks noChangeArrowheads="1"/>
              </p:cNvSpPr>
              <p:nvPr/>
            </p:nvSpPr>
            <p:spPr bwMode="auto">
              <a:xfrm>
                <a:off x="2582" y="3440"/>
                <a:ext cx="148" cy="1"/>
              </a:xfrm>
              <a:prstGeom prst="rect">
                <a:avLst/>
              </a:prstGeom>
              <a:solidFill>
                <a:srgbClr val="FF7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Rectangle 91"/>
              <p:cNvSpPr>
                <a:spLocks noChangeArrowheads="1"/>
              </p:cNvSpPr>
              <p:nvPr/>
            </p:nvSpPr>
            <p:spPr bwMode="auto">
              <a:xfrm>
                <a:off x="2582" y="3440"/>
                <a:ext cx="148" cy="1"/>
              </a:xfrm>
              <a:prstGeom prst="rect">
                <a:avLst/>
              </a:prstGeom>
              <a:solidFill>
                <a:srgbClr val="FF7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Rectangle 92"/>
              <p:cNvSpPr>
                <a:spLocks noChangeArrowheads="1"/>
              </p:cNvSpPr>
              <p:nvPr/>
            </p:nvSpPr>
            <p:spPr bwMode="auto">
              <a:xfrm>
                <a:off x="2582" y="3441"/>
                <a:ext cx="148" cy="1"/>
              </a:xfrm>
              <a:prstGeom prst="rect">
                <a:avLst/>
              </a:prstGeom>
              <a:solidFill>
                <a:srgbClr val="FF7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Rectangle 93"/>
              <p:cNvSpPr>
                <a:spLocks noChangeArrowheads="1"/>
              </p:cNvSpPr>
              <p:nvPr/>
            </p:nvSpPr>
            <p:spPr bwMode="auto">
              <a:xfrm>
                <a:off x="2582" y="3442"/>
                <a:ext cx="148" cy="1"/>
              </a:xfrm>
              <a:prstGeom prst="rect">
                <a:avLst/>
              </a:prstGeom>
              <a:solidFill>
                <a:srgbClr val="FF6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Rectangle 94"/>
              <p:cNvSpPr>
                <a:spLocks noChangeArrowheads="1"/>
              </p:cNvSpPr>
              <p:nvPr/>
            </p:nvSpPr>
            <p:spPr bwMode="auto">
              <a:xfrm>
                <a:off x="2582" y="3443"/>
                <a:ext cx="148" cy="1"/>
              </a:xfrm>
              <a:prstGeom prst="rect">
                <a:avLst/>
              </a:prstGeom>
              <a:solidFill>
                <a:srgbClr val="FF6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Rectangle 95"/>
              <p:cNvSpPr>
                <a:spLocks noChangeArrowheads="1"/>
              </p:cNvSpPr>
              <p:nvPr/>
            </p:nvSpPr>
            <p:spPr bwMode="auto">
              <a:xfrm>
                <a:off x="2582" y="3443"/>
                <a:ext cx="148" cy="1"/>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Rectangle 96"/>
              <p:cNvSpPr>
                <a:spLocks noChangeArrowheads="1"/>
              </p:cNvSpPr>
              <p:nvPr/>
            </p:nvSpPr>
            <p:spPr bwMode="auto">
              <a:xfrm>
                <a:off x="2582" y="3444"/>
                <a:ext cx="148" cy="1"/>
              </a:xfrm>
              <a:prstGeom prst="rect">
                <a:avLst/>
              </a:prstGeom>
              <a:solidFill>
                <a:srgbClr val="FF6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Rectangle 97"/>
              <p:cNvSpPr>
                <a:spLocks noChangeArrowheads="1"/>
              </p:cNvSpPr>
              <p:nvPr/>
            </p:nvSpPr>
            <p:spPr bwMode="auto">
              <a:xfrm>
                <a:off x="2582" y="3445"/>
                <a:ext cx="148" cy="1"/>
              </a:xfrm>
              <a:prstGeom prst="rect">
                <a:avLst/>
              </a:prstGeom>
              <a:solidFill>
                <a:srgbClr val="FF5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Rectangle 98"/>
              <p:cNvSpPr>
                <a:spLocks noChangeArrowheads="1"/>
              </p:cNvSpPr>
              <p:nvPr/>
            </p:nvSpPr>
            <p:spPr bwMode="auto">
              <a:xfrm>
                <a:off x="2582" y="3446"/>
                <a:ext cx="148" cy="1"/>
              </a:xfrm>
              <a:prstGeom prst="rect">
                <a:avLst/>
              </a:prstGeom>
              <a:solidFill>
                <a:srgbClr val="FF5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Rectangle 99"/>
              <p:cNvSpPr>
                <a:spLocks noChangeArrowheads="1"/>
              </p:cNvSpPr>
              <p:nvPr/>
            </p:nvSpPr>
            <p:spPr bwMode="auto">
              <a:xfrm>
                <a:off x="2582" y="3447"/>
                <a:ext cx="148" cy="1"/>
              </a:xfrm>
              <a:prstGeom prst="rect">
                <a:avLst/>
              </a:prstGeom>
              <a:solidFill>
                <a:srgbClr val="FF5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Rectangle 100"/>
              <p:cNvSpPr>
                <a:spLocks noChangeArrowheads="1"/>
              </p:cNvSpPr>
              <p:nvPr/>
            </p:nvSpPr>
            <p:spPr bwMode="auto">
              <a:xfrm>
                <a:off x="2582" y="3447"/>
                <a:ext cx="148" cy="1"/>
              </a:xfrm>
              <a:prstGeom prst="rect">
                <a:avLst/>
              </a:prstGeom>
              <a:solidFill>
                <a:srgbClr val="FF5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Rectangle 101"/>
              <p:cNvSpPr>
                <a:spLocks noChangeArrowheads="1"/>
              </p:cNvSpPr>
              <p:nvPr/>
            </p:nvSpPr>
            <p:spPr bwMode="auto">
              <a:xfrm>
                <a:off x="2582" y="3448"/>
                <a:ext cx="148" cy="1"/>
              </a:xfrm>
              <a:prstGeom prst="rect">
                <a:avLst/>
              </a:prstGeom>
              <a:solidFill>
                <a:srgbClr val="FF4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Rectangle 102"/>
              <p:cNvSpPr>
                <a:spLocks noChangeArrowheads="1"/>
              </p:cNvSpPr>
              <p:nvPr/>
            </p:nvSpPr>
            <p:spPr bwMode="auto">
              <a:xfrm>
                <a:off x="2582" y="3449"/>
                <a:ext cx="148" cy="1"/>
              </a:xfrm>
              <a:prstGeom prst="rect">
                <a:avLst/>
              </a:prstGeom>
              <a:solidFill>
                <a:srgbClr val="FF4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Rectangle 103"/>
              <p:cNvSpPr>
                <a:spLocks noChangeArrowheads="1"/>
              </p:cNvSpPr>
              <p:nvPr/>
            </p:nvSpPr>
            <p:spPr bwMode="auto">
              <a:xfrm>
                <a:off x="2582" y="3450"/>
                <a:ext cx="148" cy="1"/>
              </a:xfrm>
              <a:prstGeom prst="rect">
                <a:avLst/>
              </a:prstGeom>
              <a:solidFill>
                <a:srgbClr val="FF4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Rectangle 104"/>
              <p:cNvSpPr>
                <a:spLocks noChangeArrowheads="1"/>
              </p:cNvSpPr>
              <p:nvPr/>
            </p:nvSpPr>
            <p:spPr bwMode="auto">
              <a:xfrm>
                <a:off x="2582" y="3450"/>
                <a:ext cx="148" cy="1"/>
              </a:xfrm>
              <a:prstGeom prst="rect">
                <a:avLst/>
              </a:prstGeom>
              <a:solidFill>
                <a:srgbClr val="FF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Rectangle 105"/>
              <p:cNvSpPr>
                <a:spLocks noChangeArrowheads="1"/>
              </p:cNvSpPr>
              <p:nvPr/>
            </p:nvSpPr>
            <p:spPr bwMode="auto">
              <a:xfrm>
                <a:off x="2582" y="3451"/>
                <a:ext cx="148" cy="1"/>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Rectangle 106"/>
              <p:cNvSpPr>
                <a:spLocks noChangeArrowheads="1"/>
              </p:cNvSpPr>
              <p:nvPr/>
            </p:nvSpPr>
            <p:spPr bwMode="auto">
              <a:xfrm>
                <a:off x="2582" y="3452"/>
                <a:ext cx="148" cy="1"/>
              </a:xfrm>
              <a:prstGeom prst="rect">
                <a:avLst/>
              </a:prstGeom>
              <a:solidFill>
                <a:srgbClr val="FF2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Rectangle 107"/>
              <p:cNvSpPr>
                <a:spLocks noChangeArrowheads="1"/>
              </p:cNvSpPr>
              <p:nvPr/>
            </p:nvSpPr>
            <p:spPr bwMode="auto">
              <a:xfrm>
                <a:off x="2582" y="3453"/>
                <a:ext cx="148" cy="1"/>
              </a:xfrm>
              <a:prstGeom prst="rect">
                <a:avLst/>
              </a:prstGeom>
              <a:solidFill>
                <a:srgbClr val="FF2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Rectangle 108"/>
              <p:cNvSpPr>
                <a:spLocks noChangeArrowheads="1"/>
              </p:cNvSpPr>
              <p:nvPr/>
            </p:nvSpPr>
            <p:spPr bwMode="auto">
              <a:xfrm>
                <a:off x="2582" y="3454"/>
                <a:ext cx="148" cy="1"/>
              </a:xfrm>
              <a:prstGeom prst="rect">
                <a:avLst/>
              </a:prstGeom>
              <a:solidFill>
                <a:srgbClr val="FF1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Rectangle 109"/>
              <p:cNvSpPr>
                <a:spLocks noChangeArrowheads="1"/>
              </p:cNvSpPr>
              <p:nvPr/>
            </p:nvSpPr>
            <p:spPr bwMode="auto">
              <a:xfrm>
                <a:off x="2582" y="3454"/>
                <a:ext cx="148" cy="1"/>
              </a:xfrm>
              <a:prstGeom prst="rect">
                <a:avLst/>
              </a:prstGeom>
              <a:solidFill>
                <a:srgbClr val="FF1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Rectangle 110"/>
              <p:cNvSpPr>
                <a:spLocks noChangeArrowheads="1"/>
              </p:cNvSpPr>
              <p:nvPr/>
            </p:nvSpPr>
            <p:spPr bwMode="auto">
              <a:xfrm>
                <a:off x="2582" y="3455"/>
                <a:ext cx="148" cy="1"/>
              </a:xfrm>
              <a:prstGeom prst="rect">
                <a:avLst/>
              </a:prstGeom>
              <a:solidFill>
                <a:srgbClr val="FF0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Line 111"/>
              <p:cNvSpPr>
                <a:spLocks noChangeShapeType="1"/>
              </p:cNvSpPr>
              <p:nvPr/>
            </p:nvSpPr>
            <p:spPr bwMode="auto">
              <a:xfrm>
                <a:off x="2730" y="3455"/>
                <a:ext cx="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Rectangle 112"/>
              <p:cNvSpPr>
                <a:spLocks noChangeArrowheads="1"/>
              </p:cNvSpPr>
              <p:nvPr/>
            </p:nvSpPr>
            <p:spPr bwMode="auto">
              <a:xfrm>
                <a:off x="2772" y="3345"/>
                <a:ext cx="13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Arial" panose="020B0604020202020204" pitchFamily="34" charset="0"/>
                  </a:rPr>
                  <a:t>High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1" name="Line 113"/>
              <p:cNvSpPr>
                <a:spLocks noChangeShapeType="1"/>
              </p:cNvSpPr>
              <p:nvPr/>
            </p:nvSpPr>
            <p:spPr bwMode="auto">
              <a:xfrm>
                <a:off x="2730" y="3450"/>
                <a:ext cx="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 name="Rectangle 114"/>
              <p:cNvSpPr>
                <a:spLocks noChangeArrowheads="1"/>
              </p:cNvSpPr>
              <p:nvPr/>
            </p:nvSpPr>
            <p:spPr bwMode="auto">
              <a:xfrm>
                <a:off x="2582" y="3450"/>
                <a:ext cx="148" cy="1"/>
              </a:xfrm>
              <a:prstGeom prst="rect">
                <a:avLst/>
              </a:prstGeom>
              <a:solidFill>
                <a:srgbClr val="FC03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Rectangle 115"/>
              <p:cNvSpPr>
                <a:spLocks noChangeArrowheads="1"/>
              </p:cNvSpPr>
              <p:nvPr/>
            </p:nvSpPr>
            <p:spPr bwMode="auto">
              <a:xfrm>
                <a:off x="2582" y="3451"/>
                <a:ext cx="148" cy="1"/>
              </a:xfrm>
              <a:prstGeom prst="rect">
                <a:avLst/>
              </a:prstGeom>
              <a:solidFill>
                <a:srgbClr val="FA054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Rectangle 116"/>
              <p:cNvSpPr>
                <a:spLocks noChangeArrowheads="1"/>
              </p:cNvSpPr>
              <p:nvPr/>
            </p:nvSpPr>
            <p:spPr bwMode="auto">
              <a:xfrm>
                <a:off x="2582" y="3452"/>
                <a:ext cx="148" cy="1"/>
              </a:xfrm>
              <a:prstGeom prst="rect">
                <a:avLst/>
              </a:prstGeom>
              <a:solidFill>
                <a:srgbClr val="FA05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Rectangle 117"/>
              <p:cNvSpPr>
                <a:spLocks noChangeArrowheads="1"/>
              </p:cNvSpPr>
              <p:nvPr/>
            </p:nvSpPr>
            <p:spPr bwMode="auto">
              <a:xfrm>
                <a:off x="2582" y="3453"/>
                <a:ext cx="148" cy="1"/>
              </a:xfrm>
              <a:prstGeom prst="rect">
                <a:avLst/>
              </a:prstGeom>
              <a:solidFill>
                <a:srgbClr val="FA05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Rectangle 118"/>
              <p:cNvSpPr>
                <a:spLocks noChangeArrowheads="1"/>
              </p:cNvSpPr>
              <p:nvPr/>
            </p:nvSpPr>
            <p:spPr bwMode="auto">
              <a:xfrm>
                <a:off x="2582" y="3454"/>
                <a:ext cx="148" cy="1"/>
              </a:xfrm>
              <a:prstGeom prst="rect">
                <a:avLst/>
              </a:prstGeom>
              <a:solidFill>
                <a:srgbClr val="FA05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Rectangle 119"/>
              <p:cNvSpPr>
                <a:spLocks noChangeArrowheads="1"/>
              </p:cNvSpPr>
              <p:nvPr/>
            </p:nvSpPr>
            <p:spPr bwMode="auto">
              <a:xfrm>
                <a:off x="2582" y="3454"/>
                <a:ext cx="148" cy="1"/>
              </a:xfrm>
              <a:prstGeom prst="rect">
                <a:avLst/>
              </a:prstGeom>
              <a:solidFill>
                <a:srgbClr val="FA055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Rectangle 120"/>
              <p:cNvSpPr>
                <a:spLocks noChangeArrowheads="1"/>
              </p:cNvSpPr>
              <p:nvPr/>
            </p:nvSpPr>
            <p:spPr bwMode="auto">
              <a:xfrm>
                <a:off x="2582" y="3455"/>
                <a:ext cx="148" cy="1"/>
              </a:xfrm>
              <a:prstGeom prst="rect">
                <a:avLst/>
              </a:prstGeom>
              <a:solidFill>
                <a:srgbClr val="FA05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Rectangle 121"/>
              <p:cNvSpPr>
                <a:spLocks noChangeArrowheads="1"/>
              </p:cNvSpPr>
              <p:nvPr/>
            </p:nvSpPr>
            <p:spPr bwMode="auto">
              <a:xfrm>
                <a:off x="2582" y="3456"/>
                <a:ext cx="148" cy="1"/>
              </a:xfrm>
              <a:prstGeom prst="rect">
                <a:avLst/>
              </a:prstGeom>
              <a:solidFill>
                <a:srgbClr val="FA05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Rectangle 122"/>
              <p:cNvSpPr>
                <a:spLocks noChangeArrowheads="1"/>
              </p:cNvSpPr>
              <p:nvPr/>
            </p:nvSpPr>
            <p:spPr bwMode="auto">
              <a:xfrm>
                <a:off x="2582" y="3457"/>
                <a:ext cx="148" cy="1"/>
              </a:xfrm>
              <a:prstGeom prst="rect">
                <a:avLst/>
              </a:prstGeom>
              <a:solidFill>
                <a:srgbClr val="FA05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Rectangle 123"/>
              <p:cNvSpPr>
                <a:spLocks noChangeArrowheads="1"/>
              </p:cNvSpPr>
              <p:nvPr/>
            </p:nvSpPr>
            <p:spPr bwMode="auto">
              <a:xfrm>
                <a:off x="2582" y="3457"/>
                <a:ext cx="148" cy="1"/>
              </a:xfrm>
              <a:prstGeom prst="rect">
                <a:avLst/>
              </a:prstGeom>
              <a:solidFill>
                <a:srgbClr val="F705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Rectangle 124"/>
              <p:cNvSpPr>
                <a:spLocks noChangeArrowheads="1"/>
              </p:cNvSpPr>
              <p:nvPr/>
            </p:nvSpPr>
            <p:spPr bwMode="auto">
              <a:xfrm>
                <a:off x="2582" y="3458"/>
                <a:ext cx="148" cy="1"/>
              </a:xfrm>
              <a:prstGeom prst="rect">
                <a:avLst/>
              </a:prstGeom>
              <a:solidFill>
                <a:srgbClr val="F705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Rectangle 125"/>
              <p:cNvSpPr>
                <a:spLocks noChangeArrowheads="1"/>
              </p:cNvSpPr>
              <p:nvPr/>
            </p:nvSpPr>
            <p:spPr bwMode="auto">
              <a:xfrm>
                <a:off x="2582" y="3459"/>
                <a:ext cx="148" cy="1"/>
              </a:xfrm>
              <a:prstGeom prst="rect">
                <a:avLst/>
              </a:prstGeom>
              <a:solidFill>
                <a:srgbClr val="F705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Rectangle 126"/>
              <p:cNvSpPr>
                <a:spLocks noChangeArrowheads="1"/>
              </p:cNvSpPr>
              <p:nvPr/>
            </p:nvSpPr>
            <p:spPr bwMode="auto">
              <a:xfrm>
                <a:off x="2582" y="3460"/>
                <a:ext cx="148" cy="1"/>
              </a:xfrm>
              <a:prstGeom prst="rect">
                <a:avLst/>
              </a:prstGeom>
              <a:solidFill>
                <a:srgbClr val="F70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Rectangle 127"/>
              <p:cNvSpPr>
                <a:spLocks noChangeArrowheads="1"/>
              </p:cNvSpPr>
              <p:nvPr/>
            </p:nvSpPr>
            <p:spPr bwMode="auto">
              <a:xfrm>
                <a:off x="2582" y="3461"/>
                <a:ext cx="148" cy="1"/>
              </a:xfrm>
              <a:prstGeom prst="rect">
                <a:avLst/>
              </a:prstGeom>
              <a:solidFill>
                <a:srgbClr val="F70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Rectangle 128"/>
              <p:cNvSpPr>
                <a:spLocks noChangeArrowheads="1"/>
              </p:cNvSpPr>
              <p:nvPr/>
            </p:nvSpPr>
            <p:spPr bwMode="auto">
              <a:xfrm>
                <a:off x="2582" y="3461"/>
                <a:ext cx="148" cy="1"/>
              </a:xfrm>
              <a:prstGeom prst="rect">
                <a:avLst/>
              </a:prstGeom>
              <a:solidFill>
                <a:srgbClr val="F705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Rectangle 129"/>
              <p:cNvSpPr>
                <a:spLocks noChangeArrowheads="1"/>
              </p:cNvSpPr>
              <p:nvPr/>
            </p:nvSpPr>
            <p:spPr bwMode="auto">
              <a:xfrm>
                <a:off x="2582" y="3462"/>
                <a:ext cx="148" cy="1"/>
              </a:xfrm>
              <a:prstGeom prst="rect">
                <a:avLst/>
              </a:prstGeom>
              <a:solidFill>
                <a:srgbClr val="F705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Rectangle 130"/>
              <p:cNvSpPr>
                <a:spLocks noChangeArrowheads="1"/>
              </p:cNvSpPr>
              <p:nvPr/>
            </p:nvSpPr>
            <p:spPr bwMode="auto">
              <a:xfrm>
                <a:off x="2582" y="3463"/>
                <a:ext cx="148" cy="1"/>
              </a:xfrm>
              <a:prstGeom prst="rect">
                <a:avLst/>
              </a:prstGeom>
              <a:solidFill>
                <a:srgbClr val="F705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Rectangle 131"/>
              <p:cNvSpPr>
                <a:spLocks noChangeArrowheads="1"/>
              </p:cNvSpPr>
              <p:nvPr/>
            </p:nvSpPr>
            <p:spPr bwMode="auto">
              <a:xfrm>
                <a:off x="2582" y="3464"/>
                <a:ext cx="148" cy="1"/>
              </a:xfrm>
              <a:prstGeom prst="rect">
                <a:avLst/>
              </a:prstGeom>
              <a:solidFill>
                <a:srgbClr val="F505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32"/>
              <p:cNvSpPr>
                <a:spLocks noChangeArrowheads="1"/>
              </p:cNvSpPr>
              <p:nvPr/>
            </p:nvSpPr>
            <p:spPr bwMode="auto">
              <a:xfrm>
                <a:off x="2582" y="3464"/>
                <a:ext cx="148" cy="1"/>
              </a:xfrm>
              <a:prstGeom prst="rect">
                <a:avLst/>
              </a:prstGeom>
              <a:solidFill>
                <a:srgbClr val="F505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Rectangle 133"/>
              <p:cNvSpPr>
                <a:spLocks noChangeArrowheads="1"/>
              </p:cNvSpPr>
              <p:nvPr/>
            </p:nvSpPr>
            <p:spPr bwMode="auto">
              <a:xfrm>
                <a:off x="2582" y="3465"/>
                <a:ext cx="148" cy="1"/>
              </a:xfrm>
              <a:prstGeom prst="rect">
                <a:avLst/>
              </a:prstGeom>
              <a:solidFill>
                <a:srgbClr val="F505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Rectangle 134"/>
              <p:cNvSpPr>
                <a:spLocks noChangeArrowheads="1"/>
              </p:cNvSpPr>
              <p:nvPr/>
            </p:nvSpPr>
            <p:spPr bwMode="auto">
              <a:xfrm>
                <a:off x="2582" y="3466"/>
                <a:ext cx="148" cy="1"/>
              </a:xfrm>
              <a:prstGeom prst="rect">
                <a:avLst/>
              </a:prstGeom>
              <a:solidFill>
                <a:srgbClr val="F505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Rectangle 135"/>
              <p:cNvSpPr>
                <a:spLocks noChangeArrowheads="1"/>
              </p:cNvSpPr>
              <p:nvPr/>
            </p:nvSpPr>
            <p:spPr bwMode="auto">
              <a:xfrm>
                <a:off x="2582" y="3467"/>
                <a:ext cx="148" cy="1"/>
              </a:xfrm>
              <a:prstGeom prst="rect">
                <a:avLst/>
              </a:prstGeom>
              <a:solidFill>
                <a:srgbClr val="F505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Rectangle 136"/>
              <p:cNvSpPr>
                <a:spLocks noChangeArrowheads="1"/>
              </p:cNvSpPr>
              <p:nvPr/>
            </p:nvSpPr>
            <p:spPr bwMode="auto">
              <a:xfrm>
                <a:off x="2582" y="3468"/>
                <a:ext cx="148" cy="1"/>
              </a:xfrm>
              <a:prstGeom prst="rect">
                <a:avLst/>
              </a:prstGeom>
              <a:solidFill>
                <a:srgbClr val="F505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Rectangle 137"/>
              <p:cNvSpPr>
                <a:spLocks noChangeArrowheads="1"/>
              </p:cNvSpPr>
              <p:nvPr/>
            </p:nvSpPr>
            <p:spPr bwMode="auto">
              <a:xfrm>
                <a:off x="2582" y="3468"/>
                <a:ext cx="148" cy="1"/>
              </a:xfrm>
              <a:prstGeom prst="rect">
                <a:avLst/>
              </a:prstGeom>
              <a:solidFill>
                <a:srgbClr val="F505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138"/>
              <p:cNvSpPr>
                <a:spLocks noChangeArrowheads="1"/>
              </p:cNvSpPr>
              <p:nvPr/>
            </p:nvSpPr>
            <p:spPr bwMode="auto">
              <a:xfrm>
                <a:off x="2582" y="3469"/>
                <a:ext cx="148" cy="1"/>
              </a:xfrm>
              <a:prstGeom prst="rect">
                <a:avLst/>
              </a:prstGeom>
              <a:solidFill>
                <a:srgbClr val="F505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Rectangle 139"/>
              <p:cNvSpPr>
                <a:spLocks noChangeArrowheads="1"/>
              </p:cNvSpPr>
              <p:nvPr/>
            </p:nvSpPr>
            <p:spPr bwMode="auto">
              <a:xfrm>
                <a:off x="2582" y="3470"/>
                <a:ext cx="148" cy="1"/>
              </a:xfrm>
              <a:prstGeom prst="rect">
                <a:avLst/>
              </a:prstGeom>
              <a:solidFill>
                <a:srgbClr val="F505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Rectangle 140"/>
              <p:cNvSpPr>
                <a:spLocks noChangeArrowheads="1"/>
              </p:cNvSpPr>
              <p:nvPr/>
            </p:nvSpPr>
            <p:spPr bwMode="auto">
              <a:xfrm>
                <a:off x="2582" y="3471"/>
                <a:ext cx="148" cy="1"/>
              </a:xfrm>
              <a:prstGeom prst="rect">
                <a:avLst/>
              </a:prstGeom>
              <a:solidFill>
                <a:srgbClr val="F207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Rectangle 141"/>
              <p:cNvSpPr>
                <a:spLocks noChangeArrowheads="1"/>
              </p:cNvSpPr>
              <p:nvPr/>
            </p:nvSpPr>
            <p:spPr bwMode="auto">
              <a:xfrm>
                <a:off x="2582" y="3471"/>
                <a:ext cx="148" cy="1"/>
              </a:xfrm>
              <a:prstGeom prst="rect">
                <a:avLst/>
              </a:prstGeom>
              <a:solidFill>
                <a:srgbClr val="F207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Rectangle 142"/>
              <p:cNvSpPr>
                <a:spLocks noChangeArrowheads="1"/>
              </p:cNvSpPr>
              <p:nvPr/>
            </p:nvSpPr>
            <p:spPr bwMode="auto">
              <a:xfrm>
                <a:off x="2582" y="3472"/>
                <a:ext cx="148" cy="1"/>
              </a:xfrm>
              <a:prstGeom prst="rect">
                <a:avLst/>
              </a:prstGeom>
              <a:solidFill>
                <a:srgbClr val="F207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Rectangle 143"/>
              <p:cNvSpPr>
                <a:spLocks noChangeArrowheads="1"/>
              </p:cNvSpPr>
              <p:nvPr/>
            </p:nvSpPr>
            <p:spPr bwMode="auto">
              <a:xfrm>
                <a:off x="2582" y="3473"/>
                <a:ext cx="148" cy="1"/>
              </a:xfrm>
              <a:prstGeom prst="rect">
                <a:avLst/>
              </a:prstGeom>
              <a:solidFill>
                <a:srgbClr val="F207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Rectangle 144"/>
              <p:cNvSpPr>
                <a:spLocks noChangeArrowheads="1"/>
              </p:cNvSpPr>
              <p:nvPr/>
            </p:nvSpPr>
            <p:spPr bwMode="auto">
              <a:xfrm>
                <a:off x="2582" y="3474"/>
                <a:ext cx="148" cy="1"/>
              </a:xfrm>
              <a:prstGeom prst="rect">
                <a:avLst/>
              </a:prstGeom>
              <a:solidFill>
                <a:srgbClr val="F207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Rectangle 145"/>
              <p:cNvSpPr>
                <a:spLocks noChangeArrowheads="1"/>
              </p:cNvSpPr>
              <p:nvPr/>
            </p:nvSpPr>
            <p:spPr bwMode="auto">
              <a:xfrm>
                <a:off x="2582" y="3475"/>
                <a:ext cx="148" cy="1"/>
              </a:xfrm>
              <a:prstGeom prst="rect">
                <a:avLst/>
              </a:prstGeom>
              <a:solidFill>
                <a:srgbClr val="F207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Rectangle 146"/>
              <p:cNvSpPr>
                <a:spLocks noChangeArrowheads="1"/>
              </p:cNvSpPr>
              <p:nvPr/>
            </p:nvSpPr>
            <p:spPr bwMode="auto">
              <a:xfrm>
                <a:off x="2582" y="3475"/>
                <a:ext cx="148" cy="1"/>
              </a:xfrm>
              <a:prstGeom prst="rect">
                <a:avLst/>
              </a:prstGeom>
              <a:solidFill>
                <a:srgbClr val="F207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147"/>
              <p:cNvSpPr>
                <a:spLocks noChangeArrowheads="1"/>
              </p:cNvSpPr>
              <p:nvPr/>
            </p:nvSpPr>
            <p:spPr bwMode="auto">
              <a:xfrm>
                <a:off x="2582" y="3476"/>
                <a:ext cx="148" cy="1"/>
              </a:xfrm>
              <a:prstGeom prst="rect">
                <a:avLst/>
              </a:prstGeom>
              <a:solidFill>
                <a:srgbClr val="F207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Rectangle 148"/>
              <p:cNvSpPr>
                <a:spLocks noChangeArrowheads="1"/>
              </p:cNvSpPr>
              <p:nvPr/>
            </p:nvSpPr>
            <p:spPr bwMode="auto">
              <a:xfrm>
                <a:off x="2582" y="3477"/>
                <a:ext cx="148" cy="1"/>
              </a:xfrm>
              <a:prstGeom prst="rect">
                <a:avLst/>
              </a:prstGeom>
              <a:solidFill>
                <a:srgbClr val="F007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Rectangle 149"/>
              <p:cNvSpPr>
                <a:spLocks noChangeArrowheads="1"/>
              </p:cNvSpPr>
              <p:nvPr/>
            </p:nvSpPr>
            <p:spPr bwMode="auto">
              <a:xfrm>
                <a:off x="2582" y="3478"/>
                <a:ext cx="148" cy="1"/>
              </a:xfrm>
              <a:prstGeom prst="rect">
                <a:avLst/>
              </a:prstGeom>
              <a:solidFill>
                <a:srgbClr val="F00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Rectangle 150"/>
              <p:cNvSpPr>
                <a:spLocks noChangeArrowheads="1"/>
              </p:cNvSpPr>
              <p:nvPr/>
            </p:nvSpPr>
            <p:spPr bwMode="auto">
              <a:xfrm>
                <a:off x="2582" y="3478"/>
                <a:ext cx="148" cy="1"/>
              </a:xfrm>
              <a:prstGeom prst="rect">
                <a:avLst/>
              </a:prstGeom>
              <a:solidFill>
                <a:srgbClr val="F007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Rectangle 151"/>
              <p:cNvSpPr>
                <a:spLocks noChangeArrowheads="1"/>
              </p:cNvSpPr>
              <p:nvPr/>
            </p:nvSpPr>
            <p:spPr bwMode="auto">
              <a:xfrm>
                <a:off x="2582" y="3479"/>
                <a:ext cx="148" cy="1"/>
              </a:xfrm>
              <a:prstGeom prst="rect">
                <a:avLst/>
              </a:prstGeom>
              <a:solidFill>
                <a:srgbClr val="F007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Rectangle 152"/>
              <p:cNvSpPr>
                <a:spLocks noChangeArrowheads="1"/>
              </p:cNvSpPr>
              <p:nvPr/>
            </p:nvSpPr>
            <p:spPr bwMode="auto">
              <a:xfrm>
                <a:off x="2582" y="3480"/>
                <a:ext cx="148" cy="1"/>
              </a:xfrm>
              <a:prstGeom prst="rect">
                <a:avLst/>
              </a:prstGeom>
              <a:solidFill>
                <a:srgbClr val="EC07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Rectangle 153"/>
              <p:cNvSpPr>
                <a:spLocks noChangeArrowheads="1"/>
              </p:cNvSpPr>
              <p:nvPr/>
            </p:nvSpPr>
            <p:spPr bwMode="auto">
              <a:xfrm>
                <a:off x="2582" y="3481"/>
                <a:ext cx="148" cy="1"/>
              </a:xfrm>
              <a:prstGeom prst="rect">
                <a:avLst/>
              </a:prstGeom>
              <a:solidFill>
                <a:srgbClr val="E407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Rectangle 154"/>
              <p:cNvSpPr>
                <a:spLocks noChangeArrowheads="1"/>
              </p:cNvSpPr>
              <p:nvPr/>
            </p:nvSpPr>
            <p:spPr bwMode="auto">
              <a:xfrm>
                <a:off x="2582" y="3482"/>
                <a:ext cx="148" cy="1"/>
              </a:xfrm>
              <a:prstGeom prst="rect">
                <a:avLst/>
              </a:prstGeom>
              <a:solidFill>
                <a:srgbClr val="E007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Rectangle 155"/>
              <p:cNvSpPr>
                <a:spLocks noChangeArrowheads="1"/>
              </p:cNvSpPr>
              <p:nvPr/>
            </p:nvSpPr>
            <p:spPr bwMode="auto">
              <a:xfrm>
                <a:off x="2582" y="3482"/>
                <a:ext cx="148" cy="1"/>
              </a:xfrm>
              <a:prstGeom prst="rect">
                <a:avLst/>
              </a:prstGeom>
              <a:solidFill>
                <a:srgbClr val="E007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Rectangle 156"/>
              <p:cNvSpPr>
                <a:spLocks noChangeArrowheads="1"/>
              </p:cNvSpPr>
              <p:nvPr/>
            </p:nvSpPr>
            <p:spPr bwMode="auto">
              <a:xfrm>
                <a:off x="2582" y="3483"/>
                <a:ext cx="148" cy="1"/>
              </a:xfrm>
              <a:prstGeom prst="rect">
                <a:avLst/>
              </a:prstGeom>
              <a:solidFill>
                <a:srgbClr val="D807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157"/>
              <p:cNvSpPr>
                <a:spLocks noChangeArrowheads="1"/>
              </p:cNvSpPr>
              <p:nvPr/>
            </p:nvSpPr>
            <p:spPr bwMode="auto">
              <a:xfrm>
                <a:off x="2582" y="3484"/>
                <a:ext cx="148" cy="1"/>
              </a:xfrm>
              <a:prstGeom prst="rect">
                <a:avLst/>
              </a:prstGeom>
              <a:solidFill>
                <a:srgbClr val="D207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Rectangle 158"/>
              <p:cNvSpPr>
                <a:spLocks noChangeArrowheads="1"/>
              </p:cNvSpPr>
              <p:nvPr/>
            </p:nvSpPr>
            <p:spPr bwMode="auto">
              <a:xfrm>
                <a:off x="2582" y="3485"/>
                <a:ext cx="148" cy="1"/>
              </a:xfrm>
              <a:prstGeom prst="rect">
                <a:avLst/>
              </a:prstGeom>
              <a:solidFill>
                <a:srgbClr val="CE07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Rectangle 159"/>
              <p:cNvSpPr>
                <a:spLocks noChangeArrowheads="1"/>
              </p:cNvSpPr>
              <p:nvPr/>
            </p:nvSpPr>
            <p:spPr bwMode="auto">
              <a:xfrm>
                <a:off x="2582" y="3485"/>
                <a:ext cx="148" cy="1"/>
              </a:xfrm>
              <a:prstGeom prst="rect">
                <a:avLst/>
              </a:prstGeom>
              <a:solidFill>
                <a:srgbClr val="CB07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Rectangle 160"/>
              <p:cNvSpPr>
                <a:spLocks noChangeArrowheads="1"/>
              </p:cNvSpPr>
              <p:nvPr/>
            </p:nvSpPr>
            <p:spPr bwMode="auto">
              <a:xfrm>
                <a:off x="2582" y="3486"/>
                <a:ext cx="148" cy="1"/>
              </a:xfrm>
              <a:prstGeom prst="rect">
                <a:avLst/>
              </a:prstGeom>
              <a:solidFill>
                <a:srgbClr val="C707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Rectangle 161"/>
              <p:cNvSpPr>
                <a:spLocks noChangeArrowheads="1"/>
              </p:cNvSpPr>
              <p:nvPr/>
            </p:nvSpPr>
            <p:spPr bwMode="auto">
              <a:xfrm>
                <a:off x="2582" y="3487"/>
                <a:ext cx="148" cy="1"/>
              </a:xfrm>
              <a:prstGeom prst="rect">
                <a:avLst/>
              </a:prstGeom>
              <a:solidFill>
                <a:srgbClr val="BF07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Rectangle 162"/>
              <p:cNvSpPr>
                <a:spLocks noChangeArrowheads="1"/>
              </p:cNvSpPr>
              <p:nvPr/>
            </p:nvSpPr>
            <p:spPr bwMode="auto">
              <a:xfrm>
                <a:off x="2582" y="3488"/>
                <a:ext cx="148" cy="1"/>
              </a:xfrm>
              <a:prstGeom prst="rect">
                <a:avLst/>
              </a:prstGeom>
              <a:solidFill>
                <a:srgbClr val="BB07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Rectangle 163"/>
              <p:cNvSpPr>
                <a:spLocks noChangeArrowheads="1"/>
              </p:cNvSpPr>
              <p:nvPr/>
            </p:nvSpPr>
            <p:spPr bwMode="auto">
              <a:xfrm>
                <a:off x="2582" y="3489"/>
                <a:ext cx="148" cy="1"/>
              </a:xfrm>
              <a:prstGeom prst="rect">
                <a:avLst/>
              </a:prstGeom>
              <a:solidFill>
                <a:srgbClr val="B707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Rectangle 164"/>
              <p:cNvSpPr>
                <a:spLocks noChangeArrowheads="1"/>
              </p:cNvSpPr>
              <p:nvPr/>
            </p:nvSpPr>
            <p:spPr bwMode="auto">
              <a:xfrm>
                <a:off x="2582" y="3489"/>
                <a:ext cx="148" cy="1"/>
              </a:xfrm>
              <a:prstGeom prst="rect">
                <a:avLst/>
              </a:prstGeom>
              <a:solidFill>
                <a:srgbClr val="B407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Rectangle 165"/>
              <p:cNvSpPr>
                <a:spLocks noChangeArrowheads="1"/>
              </p:cNvSpPr>
              <p:nvPr/>
            </p:nvSpPr>
            <p:spPr bwMode="auto">
              <a:xfrm>
                <a:off x="2582" y="3490"/>
                <a:ext cx="148" cy="1"/>
              </a:xfrm>
              <a:prstGeom prst="rect">
                <a:avLst/>
              </a:prstGeom>
              <a:solidFill>
                <a:srgbClr val="B007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Rectangle 166"/>
              <p:cNvSpPr>
                <a:spLocks noChangeArrowheads="1"/>
              </p:cNvSpPr>
              <p:nvPr/>
            </p:nvSpPr>
            <p:spPr bwMode="auto">
              <a:xfrm>
                <a:off x="2582" y="3491"/>
                <a:ext cx="148" cy="1"/>
              </a:xfrm>
              <a:prstGeom prst="rect">
                <a:avLst/>
              </a:prstGeom>
              <a:solidFill>
                <a:srgbClr val="B007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Rectangle 167"/>
              <p:cNvSpPr>
                <a:spLocks noChangeArrowheads="1"/>
              </p:cNvSpPr>
              <p:nvPr/>
            </p:nvSpPr>
            <p:spPr bwMode="auto">
              <a:xfrm>
                <a:off x="2582" y="3492"/>
                <a:ext cx="148" cy="1"/>
              </a:xfrm>
              <a:prstGeom prst="rect">
                <a:avLst/>
              </a:prstGeom>
              <a:solidFill>
                <a:srgbClr val="AB09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Rectangle 168"/>
              <p:cNvSpPr>
                <a:spLocks noChangeArrowheads="1"/>
              </p:cNvSpPr>
              <p:nvPr/>
            </p:nvSpPr>
            <p:spPr bwMode="auto">
              <a:xfrm>
                <a:off x="2582" y="3492"/>
                <a:ext cx="148" cy="1"/>
              </a:xfrm>
              <a:prstGeom prst="rect">
                <a:avLst/>
              </a:prstGeom>
              <a:solidFill>
                <a:srgbClr val="A80C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Rectangle 169"/>
              <p:cNvSpPr>
                <a:spLocks noChangeArrowheads="1"/>
              </p:cNvSpPr>
              <p:nvPr/>
            </p:nvSpPr>
            <p:spPr bwMode="auto">
              <a:xfrm>
                <a:off x="2582" y="3493"/>
                <a:ext cx="148" cy="1"/>
              </a:xfrm>
              <a:prstGeom prst="rect">
                <a:avLst/>
              </a:prstGeom>
              <a:solidFill>
                <a:srgbClr val="A60C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Rectangle 170"/>
              <p:cNvSpPr>
                <a:spLocks noChangeArrowheads="1"/>
              </p:cNvSpPr>
              <p:nvPr/>
            </p:nvSpPr>
            <p:spPr bwMode="auto">
              <a:xfrm>
                <a:off x="2582" y="3494"/>
                <a:ext cx="148" cy="1"/>
              </a:xfrm>
              <a:prstGeom prst="rect">
                <a:avLst/>
              </a:prstGeom>
              <a:solidFill>
                <a:srgbClr val="A30E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Rectangle 171"/>
              <p:cNvSpPr>
                <a:spLocks noChangeArrowheads="1"/>
              </p:cNvSpPr>
              <p:nvPr/>
            </p:nvSpPr>
            <p:spPr bwMode="auto">
              <a:xfrm>
                <a:off x="2582" y="3495"/>
                <a:ext cx="148" cy="1"/>
              </a:xfrm>
              <a:prstGeom prst="rect">
                <a:avLst/>
              </a:prstGeom>
              <a:solidFill>
                <a:srgbClr val="9E0E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Rectangle 172"/>
              <p:cNvSpPr>
                <a:spLocks noChangeArrowheads="1"/>
              </p:cNvSpPr>
              <p:nvPr/>
            </p:nvSpPr>
            <p:spPr bwMode="auto">
              <a:xfrm>
                <a:off x="2582" y="3496"/>
                <a:ext cx="148" cy="1"/>
              </a:xfrm>
              <a:prstGeom prst="rect">
                <a:avLst/>
              </a:prstGeom>
              <a:solidFill>
                <a:srgbClr val="9E10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Rectangle 173"/>
              <p:cNvSpPr>
                <a:spLocks noChangeArrowheads="1"/>
              </p:cNvSpPr>
              <p:nvPr/>
            </p:nvSpPr>
            <p:spPr bwMode="auto">
              <a:xfrm>
                <a:off x="2582" y="3496"/>
                <a:ext cx="148" cy="1"/>
              </a:xfrm>
              <a:prstGeom prst="rect">
                <a:avLst/>
              </a:prstGeom>
              <a:solidFill>
                <a:srgbClr val="9910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Rectangle 174"/>
              <p:cNvSpPr>
                <a:spLocks noChangeArrowheads="1"/>
              </p:cNvSpPr>
              <p:nvPr/>
            </p:nvSpPr>
            <p:spPr bwMode="auto">
              <a:xfrm>
                <a:off x="2582" y="3497"/>
                <a:ext cx="148" cy="1"/>
              </a:xfrm>
              <a:prstGeom prst="rect">
                <a:avLst/>
              </a:prstGeom>
              <a:solidFill>
                <a:srgbClr val="9512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Rectangle 175"/>
              <p:cNvSpPr>
                <a:spLocks noChangeArrowheads="1"/>
              </p:cNvSpPr>
              <p:nvPr/>
            </p:nvSpPr>
            <p:spPr bwMode="auto">
              <a:xfrm>
                <a:off x="2582" y="3498"/>
                <a:ext cx="148" cy="1"/>
              </a:xfrm>
              <a:prstGeom prst="rect">
                <a:avLst/>
              </a:prstGeom>
              <a:solidFill>
                <a:srgbClr val="9112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Rectangle 176"/>
              <p:cNvSpPr>
                <a:spLocks noChangeArrowheads="1"/>
              </p:cNvSpPr>
              <p:nvPr/>
            </p:nvSpPr>
            <p:spPr bwMode="auto">
              <a:xfrm>
                <a:off x="2582" y="3499"/>
                <a:ext cx="148" cy="1"/>
              </a:xfrm>
              <a:prstGeom prst="rect">
                <a:avLst/>
              </a:prstGeom>
              <a:solidFill>
                <a:srgbClr val="9112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Rectangle 177"/>
              <p:cNvSpPr>
                <a:spLocks noChangeArrowheads="1"/>
              </p:cNvSpPr>
              <p:nvPr/>
            </p:nvSpPr>
            <p:spPr bwMode="auto">
              <a:xfrm>
                <a:off x="2582" y="3499"/>
                <a:ext cx="148" cy="1"/>
              </a:xfrm>
              <a:prstGeom prst="rect">
                <a:avLst/>
              </a:prstGeom>
              <a:solidFill>
                <a:srgbClr val="8D14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178"/>
              <p:cNvSpPr>
                <a:spLocks noChangeArrowheads="1"/>
              </p:cNvSpPr>
              <p:nvPr/>
            </p:nvSpPr>
            <p:spPr bwMode="auto">
              <a:xfrm>
                <a:off x="2582" y="3500"/>
                <a:ext cx="148" cy="1"/>
              </a:xfrm>
              <a:prstGeom prst="rect">
                <a:avLst/>
              </a:prstGeom>
              <a:solidFill>
                <a:srgbClr val="8D14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Rectangle 179"/>
              <p:cNvSpPr>
                <a:spLocks noChangeArrowheads="1"/>
              </p:cNvSpPr>
              <p:nvPr/>
            </p:nvSpPr>
            <p:spPr bwMode="auto">
              <a:xfrm>
                <a:off x="2582" y="3501"/>
                <a:ext cx="148" cy="1"/>
              </a:xfrm>
              <a:prstGeom prst="rect">
                <a:avLst/>
              </a:prstGeom>
              <a:solidFill>
                <a:srgbClr val="8814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Rectangle 180"/>
              <p:cNvSpPr>
                <a:spLocks noChangeArrowheads="1"/>
              </p:cNvSpPr>
              <p:nvPr/>
            </p:nvSpPr>
            <p:spPr bwMode="auto">
              <a:xfrm>
                <a:off x="2582" y="3502"/>
                <a:ext cx="148" cy="1"/>
              </a:xfrm>
              <a:prstGeom prst="rect">
                <a:avLst/>
              </a:prstGeom>
              <a:solidFill>
                <a:srgbClr val="8616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Rectangle 181"/>
              <p:cNvSpPr>
                <a:spLocks noChangeArrowheads="1"/>
              </p:cNvSpPr>
              <p:nvPr/>
            </p:nvSpPr>
            <p:spPr bwMode="auto">
              <a:xfrm>
                <a:off x="2582" y="3503"/>
                <a:ext cx="148" cy="1"/>
              </a:xfrm>
              <a:prstGeom prst="rect">
                <a:avLst/>
              </a:prstGeom>
              <a:solidFill>
                <a:srgbClr val="8116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Rectangle 182"/>
              <p:cNvSpPr>
                <a:spLocks noChangeArrowheads="1"/>
              </p:cNvSpPr>
              <p:nvPr/>
            </p:nvSpPr>
            <p:spPr bwMode="auto">
              <a:xfrm>
                <a:off x="2582" y="3503"/>
                <a:ext cx="148" cy="1"/>
              </a:xfrm>
              <a:prstGeom prst="rect">
                <a:avLst/>
              </a:prstGeom>
              <a:solidFill>
                <a:srgbClr val="8116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Rectangle 183"/>
              <p:cNvSpPr>
                <a:spLocks noChangeArrowheads="1"/>
              </p:cNvSpPr>
              <p:nvPr/>
            </p:nvSpPr>
            <p:spPr bwMode="auto">
              <a:xfrm>
                <a:off x="2582" y="3504"/>
                <a:ext cx="148" cy="1"/>
              </a:xfrm>
              <a:prstGeom prst="rect">
                <a:avLst/>
              </a:prstGeom>
              <a:solidFill>
                <a:srgbClr val="7C1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Rectangle 184"/>
              <p:cNvSpPr>
                <a:spLocks noChangeArrowheads="1"/>
              </p:cNvSpPr>
              <p:nvPr/>
            </p:nvSpPr>
            <p:spPr bwMode="auto">
              <a:xfrm>
                <a:off x="2582" y="3505"/>
                <a:ext cx="148" cy="1"/>
              </a:xfrm>
              <a:prstGeom prst="rect">
                <a:avLst/>
              </a:prstGeom>
              <a:solidFill>
                <a:srgbClr val="7A18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Rectangle 185"/>
              <p:cNvSpPr>
                <a:spLocks noChangeArrowheads="1"/>
              </p:cNvSpPr>
              <p:nvPr/>
            </p:nvSpPr>
            <p:spPr bwMode="auto">
              <a:xfrm>
                <a:off x="2582" y="3506"/>
                <a:ext cx="148" cy="1"/>
              </a:xfrm>
              <a:prstGeom prst="rect">
                <a:avLst/>
              </a:prstGeom>
              <a:solidFill>
                <a:srgbClr val="7517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Rectangle 186"/>
              <p:cNvSpPr>
                <a:spLocks noChangeArrowheads="1"/>
              </p:cNvSpPr>
              <p:nvPr/>
            </p:nvSpPr>
            <p:spPr bwMode="auto">
              <a:xfrm>
                <a:off x="2582" y="3506"/>
                <a:ext cx="148" cy="1"/>
              </a:xfrm>
              <a:prstGeom prst="rect">
                <a:avLst/>
              </a:prstGeom>
              <a:solidFill>
                <a:srgbClr val="7217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Rectangle 187"/>
              <p:cNvSpPr>
                <a:spLocks noChangeArrowheads="1"/>
              </p:cNvSpPr>
              <p:nvPr/>
            </p:nvSpPr>
            <p:spPr bwMode="auto">
              <a:xfrm>
                <a:off x="2582" y="3507"/>
                <a:ext cx="148" cy="1"/>
              </a:xfrm>
              <a:prstGeom prst="rect">
                <a:avLst/>
              </a:prstGeom>
              <a:solidFill>
                <a:srgbClr val="6F19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Rectangle 188"/>
              <p:cNvSpPr>
                <a:spLocks noChangeArrowheads="1"/>
              </p:cNvSpPr>
              <p:nvPr/>
            </p:nvSpPr>
            <p:spPr bwMode="auto">
              <a:xfrm>
                <a:off x="2582" y="3508"/>
                <a:ext cx="148" cy="1"/>
              </a:xfrm>
              <a:prstGeom prst="rect">
                <a:avLst/>
              </a:prstGeom>
              <a:solidFill>
                <a:srgbClr val="6F19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Rectangle 189"/>
              <p:cNvSpPr>
                <a:spLocks noChangeArrowheads="1"/>
              </p:cNvSpPr>
              <p:nvPr/>
            </p:nvSpPr>
            <p:spPr bwMode="auto">
              <a:xfrm>
                <a:off x="2582" y="3509"/>
                <a:ext cx="148" cy="1"/>
              </a:xfrm>
              <a:prstGeom prst="rect">
                <a:avLst/>
              </a:prstGeom>
              <a:solidFill>
                <a:srgbClr val="6B19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Rectangle 190"/>
              <p:cNvSpPr>
                <a:spLocks noChangeArrowheads="1"/>
              </p:cNvSpPr>
              <p:nvPr/>
            </p:nvSpPr>
            <p:spPr bwMode="auto">
              <a:xfrm>
                <a:off x="2582" y="3510"/>
                <a:ext cx="148" cy="1"/>
              </a:xfrm>
              <a:prstGeom prst="rect">
                <a:avLst/>
              </a:prstGeom>
              <a:solidFill>
                <a:srgbClr val="6819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Rectangle 191"/>
              <p:cNvSpPr>
                <a:spLocks noChangeArrowheads="1"/>
              </p:cNvSpPr>
              <p:nvPr/>
            </p:nvSpPr>
            <p:spPr bwMode="auto">
              <a:xfrm>
                <a:off x="2582" y="3510"/>
                <a:ext cx="148" cy="1"/>
              </a:xfrm>
              <a:prstGeom prst="rect">
                <a:avLst/>
              </a:prstGeom>
              <a:solidFill>
                <a:srgbClr val="641B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Rectangle 192"/>
              <p:cNvSpPr>
                <a:spLocks noChangeArrowheads="1"/>
              </p:cNvSpPr>
              <p:nvPr/>
            </p:nvSpPr>
            <p:spPr bwMode="auto">
              <a:xfrm>
                <a:off x="2582" y="3511"/>
                <a:ext cx="148" cy="1"/>
              </a:xfrm>
              <a:prstGeom prst="rect">
                <a:avLst/>
              </a:prstGeom>
              <a:solidFill>
                <a:srgbClr val="601A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Rectangle 193"/>
              <p:cNvSpPr>
                <a:spLocks noChangeArrowheads="1"/>
              </p:cNvSpPr>
              <p:nvPr/>
            </p:nvSpPr>
            <p:spPr bwMode="auto">
              <a:xfrm>
                <a:off x="2582" y="3512"/>
                <a:ext cx="148" cy="1"/>
              </a:xfrm>
              <a:prstGeom prst="rect">
                <a:avLst/>
              </a:prstGeom>
              <a:solidFill>
                <a:srgbClr val="5D1A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Rectangle 194"/>
              <p:cNvSpPr>
                <a:spLocks noChangeArrowheads="1"/>
              </p:cNvSpPr>
              <p:nvPr/>
            </p:nvSpPr>
            <p:spPr bwMode="auto">
              <a:xfrm>
                <a:off x="2582" y="3513"/>
                <a:ext cx="148" cy="1"/>
              </a:xfrm>
              <a:prstGeom prst="rect">
                <a:avLst/>
              </a:prstGeom>
              <a:solidFill>
                <a:srgbClr val="591A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Rectangle 195"/>
              <p:cNvSpPr>
                <a:spLocks noChangeArrowheads="1"/>
              </p:cNvSpPr>
              <p:nvPr/>
            </p:nvSpPr>
            <p:spPr bwMode="auto">
              <a:xfrm>
                <a:off x="2582" y="3513"/>
                <a:ext cx="148" cy="1"/>
              </a:xfrm>
              <a:prstGeom prst="rect">
                <a:avLst/>
              </a:prstGeom>
              <a:solidFill>
                <a:srgbClr val="561A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Rectangle 196"/>
              <p:cNvSpPr>
                <a:spLocks noChangeArrowheads="1"/>
              </p:cNvSpPr>
              <p:nvPr/>
            </p:nvSpPr>
            <p:spPr bwMode="auto">
              <a:xfrm>
                <a:off x="2582" y="3514"/>
                <a:ext cx="148" cy="1"/>
              </a:xfrm>
              <a:prstGeom prst="rect">
                <a:avLst/>
              </a:prstGeom>
              <a:solidFill>
                <a:srgbClr val="581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Rectangle 197"/>
              <p:cNvSpPr>
                <a:spLocks noChangeArrowheads="1"/>
              </p:cNvSpPr>
              <p:nvPr/>
            </p:nvSpPr>
            <p:spPr bwMode="auto">
              <a:xfrm>
                <a:off x="2582" y="3515"/>
                <a:ext cx="148" cy="1"/>
              </a:xfrm>
              <a:prstGeom prst="rect">
                <a:avLst/>
              </a:prstGeom>
              <a:solidFill>
                <a:srgbClr val="541B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Rectangle 198"/>
              <p:cNvSpPr>
                <a:spLocks noChangeArrowheads="1"/>
              </p:cNvSpPr>
              <p:nvPr/>
            </p:nvSpPr>
            <p:spPr bwMode="auto">
              <a:xfrm>
                <a:off x="2582" y="3516"/>
                <a:ext cx="148" cy="1"/>
              </a:xfrm>
              <a:prstGeom prst="rect">
                <a:avLst/>
              </a:prstGeom>
              <a:solidFill>
                <a:srgbClr val="511B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Rectangle 199"/>
              <p:cNvSpPr>
                <a:spLocks noChangeArrowheads="1"/>
              </p:cNvSpPr>
              <p:nvPr/>
            </p:nvSpPr>
            <p:spPr bwMode="auto">
              <a:xfrm>
                <a:off x="2582" y="3517"/>
                <a:ext cx="148" cy="1"/>
              </a:xfrm>
              <a:prstGeom prst="rect">
                <a:avLst/>
              </a:prstGeom>
              <a:solidFill>
                <a:srgbClr val="4D1B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Rectangle 200"/>
              <p:cNvSpPr>
                <a:spLocks noChangeArrowheads="1"/>
              </p:cNvSpPr>
              <p:nvPr/>
            </p:nvSpPr>
            <p:spPr bwMode="auto">
              <a:xfrm>
                <a:off x="2582" y="3517"/>
                <a:ext cx="148" cy="1"/>
              </a:xfrm>
              <a:prstGeom prst="rect">
                <a:avLst/>
              </a:prstGeom>
              <a:solidFill>
                <a:srgbClr val="4A1B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Rectangle 201"/>
              <p:cNvSpPr>
                <a:spLocks noChangeArrowheads="1"/>
              </p:cNvSpPr>
              <p:nvPr/>
            </p:nvSpPr>
            <p:spPr bwMode="auto">
              <a:xfrm>
                <a:off x="2582" y="3518"/>
                <a:ext cx="148" cy="1"/>
              </a:xfrm>
              <a:prstGeom prst="rect">
                <a:avLst/>
              </a:prstGeom>
              <a:solidFill>
                <a:srgbClr val="481D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Rectangle 202"/>
              <p:cNvSpPr>
                <a:spLocks noChangeArrowheads="1"/>
              </p:cNvSpPr>
              <p:nvPr/>
            </p:nvSpPr>
            <p:spPr bwMode="auto">
              <a:xfrm>
                <a:off x="2582" y="3519"/>
                <a:ext cx="148" cy="1"/>
              </a:xfrm>
              <a:prstGeom prst="rect">
                <a:avLst/>
              </a:prstGeom>
              <a:solidFill>
                <a:srgbClr val="451D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Rectangle 203"/>
              <p:cNvSpPr>
                <a:spLocks noChangeArrowheads="1"/>
              </p:cNvSpPr>
              <p:nvPr/>
            </p:nvSpPr>
            <p:spPr bwMode="auto">
              <a:xfrm>
                <a:off x="2582" y="3520"/>
                <a:ext cx="148" cy="1"/>
              </a:xfrm>
              <a:prstGeom prst="rect">
                <a:avLst/>
              </a:prstGeom>
              <a:solidFill>
                <a:srgbClr val="421C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Rectangle 204"/>
              <p:cNvSpPr>
                <a:spLocks noChangeArrowheads="1"/>
              </p:cNvSpPr>
              <p:nvPr/>
            </p:nvSpPr>
            <p:spPr bwMode="auto">
              <a:xfrm>
                <a:off x="2582" y="3520"/>
                <a:ext cx="148" cy="1"/>
              </a:xfrm>
              <a:prstGeom prst="rect">
                <a:avLst/>
              </a:prstGeom>
              <a:solidFill>
                <a:srgbClr val="3C1C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 name="Rectangle 206"/>
            <p:cNvSpPr>
              <a:spLocks noChangeArrowheads="1"/>
            </p:cNvSpPr>
            <p:nvPr/>
          </p:nvSpPr>
          <p:spPr bwMode="auto">
            <a:xfrm>
              <a:off x="2582" y="3521"/>
              <a:ext cx="148" cy="1"/>
            </a:xfrm>
            <a:prstGeom prst="rect">
              <a:avLst/>
            </a:prstGeom>
            <a:solidFill>
              <a:srgbClr val="391C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207"/>
            <p:cNvSpPr>
              <a:spLocks noChangeArrowheads="1"/>
            </p:cNvSpPr>
            <p:nvPr/>
          </p:nvSpPr>
          <p:spPr bwMode="auto">
            <a:xfrm>
              <a:off x="2582" y="3522"/>
              <a:ext cx="148" cy="1"/>
            </a:xfrm>
            <a:prstGeom prst="rect">
              <a:avLst/>
            </a:prstGeom>
            <a:solidFill>
              <a:srgbClr val="361C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08"/>
            <p:cNvSpPr>
              <a:spLocks noChangeArrowheads="1"/>
            </p:cNvSpPr>
            <p:nvPr/>
          </p:nvSpPr>
          <p:spPr bwMode="auto">
            <a:xfrm>
              <a:off x="2582" y="3523"/>
              <a:ext cx="148" cy="1"/>
            </a:xfrm>
            <a:prstGeom prst="rect">
              <a:avLst/>
            </a:prstGeom>
            <a:solidFill>
              <a:srgbClr val="351D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209"/>
            <p:cNvSpPr>
              <a:spLocks noChangeArrowheads="1"/>
            </p:cNvSpPr>
            <p:nvPr/>
          </p:nvSpPr>
          <p:spPr bwMode="auto">
            <a:xfrm>
              <a:off x="2582" y="3524"/>
              <a:ext cx="148" cy="1"/>
            </a:xfrm>
            <a:prstGeom prst="rect">
              <a:avLst/>
            </a:prstGeom>
            <a:solidFill>
              <a:srgbClr val="2F1D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10"/>
            <p:cNvSpPr>
              <a:spLocks noChangeArrowheads="1"/>
            </p:cNvSpPr>
            <p:nvPr/>
          </p:nvSpPr>
          <p:spPr bwMode="auto">
            <a:xfrm>
              <a:off x="2582" y="3524"/>
              <a:ext cx="148" cy="1"/>
            </a:xfrm>
            <a:prstGeom prst="rect">
              <a:avLst/>
            </a:prstGeom>
            <a:solidFill>
              <a:srgbClr val="2C1D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211"/>
            <p:cNvSpPr>
              <a:spLocks noChangeArrowheads="1"/>
            </p:cNvSpPr>
            <p:nvPr/>
          </p:nvSpPr>
          <p:spPr bwMode="auto">
            <a:xfrm>
              <a:off x="2582" y="3525"/>
              <a:ext cx="148" cy="1"/>
            </a:xfrm>
            <a:prstGeom prst="rect">
              <a:avLst/>
            </a:prstGeom>
            <a:solidFill>
              <a:srgbClr val="271D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12"/>
            <p:cNvSpPr>
              <a:spLocks noChangeArrowheads="1"/>
            </p:cNvSpPr>
            <p:nvPr/>
          </p:nvSpPr>
          <p:spPr bwMode="auto">
            <a:xfrm>
              <a:off x="2582" y="3526"/>
              <a:ext cx="148" cy="1"/>
            </a:xfrm>
            <a:prstGeom prst="rect">
              <a:avLst/>
            </a:prstGeom>
            <a:solidFill>
              <a:srgbClr val="241D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13"/>
            <p:cNvSpPr>
              <a:spLocks noChangeArrowheads="1"/>
            </p:cNvSpPr>
            <p:nvPr/>
          </p:nvSpPr>
          <p:spPr bwMode="auto">
            <a:xfrm>
              <a:off x="2582" y="3527"/>
              <a:ext cx="148" cy="1"/>
            </a:xfrm>
            <a:prstGeom prst="rect">
              <a:avLst/>
            </a:prstGeom>
            <a:solidFill>
              <a:srgbClr val="1F1D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14"/>
            <p:cNvSpPr>
              <a:spLocks noChangeArrowheads="1"/>
            </p:cNvSpPr>
            <p:nvPr/>
          </p:nvSpPr>
          <p:spPr bwMode="auto">
            <a:xfrm>
              <a:off x="2582" y="3527"/>
              <a:ext cx="148" cy="1"/>
            </a:xfrm>
            <a:prstGeom prst="rect">
              <a:avLst/>
            </a:prstGeom>
            <a:solidFill>
              <a:srgbClr val="1A1D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15"/>
            <p:cNvSpPr>
              <a:spLocks noChangeArrowheads="1"/>
            </p:cNvSpPr>
            <p:nvPr/>
          </p:nvSpPr>
          <p:spPr bwMode="auto">
            <a:xfrm>
              <a:off x="2582" y="3528"/>
              <a:ext cx="148" cy="1"/>
            </a:xfrm>
            <a:prstGeom prst="rect">
              <a:avLst/>
            </a:prstGeom>
            <a:solidFill>
              <a:srgbClr val="171F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216"/>
            <p:cNvSpPr>
              <a:spLocks noChangeArrowheads="1"/>
            </p:cNvSpPr>
            <p:nvPr/>
          </p:nvSpPr>
          <p:spPr bwMode="auto">
            <a:xfrm>
              <a:off x="2582" y="3529"/>
              <a:ext cx="148" cy="1"/>
            </a:xfrm>
            <a:prstGeom prst="rect">
              <a:avLst/>
            </a:prstGeom>
            <a:solidFill>
              <a:srgbClr val="101D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217"/>
            <p:cNvSpPr>
              <a:spLocks noChangeArrowheads="1"/>
            </p:cNvSpPr>
            <p:nvPr/>
          </p:nvSpPr>
          <p:spPr bwMode="auto">
            <a:xfrm>
              <a:off x="2582" y="3530"/>
              <a:ext cx="148" cy="1"/>
            </a:xfrm>
            <a:prstGeom prst="rect">
              <a:avLst/>
            </a:prstGeom>
            <a:solidFill>
              <a:srgbClr val="071D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218"/>
            <p:cNvSpPr>
              <a:spLocks noChangeArrowheads="1"/>
            </p:cNvSpPr>
            <p:nvPr/>
          </p:nvSpPr>
          <p:spPr bwMode="auto">
            <a:xfrm>
              <a:off x="2772" y="3500"/>
              <a:ext cx="11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Arial" panose="020B0604020202020204" pitchFamily="34" charset="0"/>
                </a:rPr>
                <a:t>Low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pic>
        <p:nvPicPr>
          <p:cNvPr id="234" name="Picture 233"/>
          <p:cNvPicPr>
            <a:picLocks noChangeAspect="1"/>
          </p:cNvPicPr>
          <p:nvPr/>
        </p:nvPicPr>
        <p:blipFill>
          <a:blip r:embed="rId4"/>
          <a:stretch>
            <a:fillRect/>
          </a:stretch>
        </p:blipFill>
        <p:spPr>
          <a:xfrm>
            <a:off x="7485341" y="6370375"/>
            <a:ext cx="118985" cy="231960"/>
          </a:xfrm>
          <a:prstGeom prst="rect">
            <a:avLst/>
          </a:prstGeom>
        </p:spPr>
      </p:pic>
      <p:pic>
        <p:nvPicPr>
          <p:cNvPr id="242" name="Picture 2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80" y="1819234"/>
            <a:ext cx="3850871" cy="4983480"/>
          </a:xfrm>
          <a:prstGeom prst="rect">
            <a:avLst/>
          </a:prstGeom>
        </p:spPr>
      </p:pic>
      <p:grpSp>
        <p:nvGrpSpPr>
          <p:cNvPr id="244" name="Group 221"/>
          <p:cNvGrpSpPr>
            <a:grpSpLocks/>
          </p:cNvGrpSpPr>
          <p:nvPr/>
        </p:nvGrpSpPr>
        <p:grpSpPr bwMode="auto">
          <a:xfrm>
            <a:off x="2449666" y="6125835"/>
            <a:ext cx="1290236" cy="539496"/>
            <a:chOff x="68" y="3648"/>
            <a:chExt cx="933" cy="333"/>
          </a:xfrm>
        </p:grpSpPr>
        <p:sp>
          <p:nvSpPr>
            <p:cNvPr id="245" name="AutoShape 220"/>
            <p:cNvSpPr>
              <a:spLocks noChangeAspect="1" noChangeArrowheads="1" noTextEdit="1"/>
            </p:cNvSpPr>
            <p:nvPr/>
          </p:nvSpPr>
          <p:spPr bwMode="auto">
            <a:xfrm>
              <a:off x="90" y="3648"/>
              <a:ext cx="568"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Rectangle 222"/>
            <p:cNvSpPr>
              <a:spLocks noChangeArrowheads="1"/>
            </p:cNvSpPr>
            <p:nvPr/>
          </p:nvSpPr>
          <p:spPr bwMode="auto">
            <a:xfrm>
              <a:off x="68" y="3648"/>
              <a:ext cx="933"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FFFFFF"/>
                  </a:solidFill>
                  <a:effectLst/>
                  <a:latin typeface="Arial" panose="020B0604020202020204" pitchFamily="34" charset="0"/>
                </a:rPr>
                <a:t>Chlorophyll Concentration (</a:t>
              </a:r>
              <a:r>
                <a:rPr kumimoji="0" lang="en-US" altLang="en-US" sz="700" b="0" i="0" u="none" strike="noStrike" cap="none" normalizeH="0" baseline="0" dirty="0" err="1">
                  <a:ln>
                    <a:noFill/>
                  </a:ln>
                  <a:solidFill>
                    <a:srgbClr val="FFFFFF"/>
                  </a:solidFill>
                  <a:effectLst/>
                  <a:latin typeface="Arial" panose="020B0604020202020204" pitchFamily="34" charset="0"/>
                </a:rPr>
                <a:t>ug</a:t>
              </a:r>
              <a:r>
                <a:rPr kumimoji="0" lang="en-US" altLang="en-US" sz="700" b="0" i="0" u="none" strike="noStrike" cap="none" normalizeH="0" baseline="0" dirty="0">
                  <a:ln>
                    <a:noFill/>
                  </a:ln>
                  <a:solidFill>
                    <a:srgbClr val="FFFFFF"/>
                  </a:solidFill>
                  <a:effectLst/>
                  <a:latin typeface="Arial" panose="020B0604020202020204" pitchFamily="34" charset="0"/>
                </a:rPr>
                <a:t>/L)</a:t>
              </a:r>
              <a:endParaRPr kumimoji="0" lang="en-US" altLang="en-US" sz="700" b="0" i="0" u="none" strike="noStrike" cap="none" normalizeH="0" baseline="0" dirty="0">
                <a:ln>
                  <a:noFill/>
                </a:ln>
                <a:solidFill>
                  <a:schemeClr val="tx1"/>
                </a:solidFill>
                <a:effectLst/>
                <a:latin typeface="Arial" panose="020B0604020202020204" pitchFamily="34" charset="0"/>
              </a:endParaRPr>
            </a:p>
          </p:txBody>
        </p:sp>
        <p:sp>
          <p:nvSpPr>
            <p:cNvPr id="247" name="Line 223"/>
            <p:cNvSpPr>
              <a:spLocks noChangeShapeType="1"/>
            </p:cNvSpPr>
            <p:nvPr/>
          </p:nvSpPr>
          <p:spPr bwMode="auto">
            <a:xfrm>
              <a:off x="181" y="3772"/>
              <a:ext cx="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8" name="Rectangle 224"/>
            <p:cNvSpPr>
              <a:spLocks noChangeArrowheads="1"/>
            </p:cNvSpPr>
            <p:nvPr/>
          </p:nvSpPr>
          <p:spPr bwMode="auto">
            <a:xfrm>
              <a:off x="90" y="3772"/>
              <a:ext cx="91" cy="1"/>
            </a:xfrm>
            <a:prstGeom prst="rect">
              <a:avLst/>
            </a:prstGeom>
            <a:solidFill>
              <a:srgbClr val="F2F1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Rectangle 225"/>
            <p:cNvSpPr>
              <a:spLocks noChangeArrowheads="1"/>
            </p:cNvSpPr>
            <p:nvPr/>
          </p:nvSpPr>
          <p:spPr bwMode="auto">
            <a:xfrm>
              <a:off x="90" y="3773"/>
              <a:ext cx="91" cy="1"/>
            </a:xfrm>
            <a:prstGeom prst="rect">
              <a:avLst/>
            </a:prstGeom>
            <a:solidFill>
              <a:srgbClr val="F2F1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Rectangle 226"/>
            <p:cNvSpPr>
              <a:spLocks noChangeArrowheads="1"/>
            </p:cNvSpPr>
            <p:nvPr/>
          </p:nvSpPr>
          <p:spPr bwMode="auto">
            <a:xfrm>
              <a:off x="90" y="3773"/>
              <a:ext cx="91" cy="1"/>
            </a:xfrm>
            <a:prstGeom prst="rect">
              <a:avLst/>
            </a:prstGeom>
            <a:solidFill>
              <a:srgbClr val="F2F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 name="Rectangle 227"/>
            <p:cNvSpPr>
              <a:spLocks noChangeArrowheads="1"/>
            </p:cNvSpPr>
            <p:nvPr/>
          </p:nvSpPr>
          <p:spPr bwMode="auto">
            <a:xfrm>
              <a:off x="90" y="3774"/>
              <a:ext cx="91" cy="1"/>
            </a:xfrm>
            <a:prstGeom prst="rect">
              <a:avLst/>
            </a:prstGeom>
            <a:solidFill>
              <a:srgbClr val="F5F3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Rectangle 228"/>
            <p:cNvSpPr>
              <a:spLocks noChangeArrowheads="1"/>
            </p:cNvSpPr>
            <p:nvPr/>
          </p:nvSpPr>
          <p:spPr bwMode="auto">
            <a:xfrm>
              <a:off x="90" y="3775"/>
              <a:ext cx="91" cy="1"/>
            </a:xfrm>
            <a:prstGeom prst="rect">
              <a:avLst/>
            </a:prstGeom>
            <a:solidFill>
              <a:srgbClr val="F5F3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Rectangle 229"/>
            <p:cNvSpPr>
              <a:spLocks noChangeArrowheads="1"/>
            </p:cNvSpPr>
            <p:nvPr/>
          </p:nvSpPr>
          <p:spPr bwMode="auto">
            <a:xfrm>
              <a:off x="90" y="3775"/>
              <a:ext cx="91" cy="1"/>
            </a:xfrm>
            <a:prstGeom prst="rect">
              <a:avLst/>
            </a:prstGeom>
            <a:solidFill>
              <a:srgbClr val="F5F3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Rectangle 230"/>
            <p:cNvSpPr>
              <a:spLocks noChangeArrowheads="1"/>
            </p:cNvSpPr>
            <p:nvPr/>
          </p:nvSpPr>
          <p:spPr bwMode="auto">
            <a:xfrm>
              <a:off x="90" y="3776"/>
              <a:ext cx="91" cy="1"/>
            </a:xfrm>
            <a:prstGeom prst="rect">
              <a:avLst/>
            </a:prstGeom>
            <a:solidFill>
              <a:srgbClr val="F5F2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 name="Rectangle 231"/>
            <p:cNvSpPr>
              <a:spLocks noChangeArrowheads="1"/>
            </p:cNvSpPr>
            <p:nvPr/>
          </p:nvSpPr>
          <p:spPr bwMode="auto">
            <a:xfrm>
              <a:off x="90" y="3776"/>
              <a:ext cx="91" cy="1"/>
            </a:xfrm>
            <a:prstGeom prst="rect">
              <a:avLst/>
            </a:prstGeom>
            <a:solidFill>
              <a:srgbClr val="F5F1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Rectangle 232"/>
            <p:cNvSpPr>
              <a:spLocks noChangeArrowheads="1"/>
            </p:cNvSpPr>
            <p:nvPr/>
          </p:nvSpPr>
          <p:spPr bwMode="auto">
            <a:xfrm>
              <a:off x="90" y="3777"/>
              <a:ext cx="91" cy="1"/>
            </a:xfrm>
            <a:prstGeom prst="rect">
              <a:avLst/>
            </a:prstGeom>
            <a:solidFill>
              <a:srgbClr val="F5F1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Rectangle 233"/>
            <p:cNvSpPr>
              <a:spLocks noChangeArrowheads="1"/>
            </p:cNvSpPr>
            <p:nvPr/>
          </p:nvSpPr>
          <p:spPr bwMode="auto">
            <a:xfrm>
              <a:off x="90" y="3778"/>
              <a:ext cx="91" cy="1"/>
            </a:xfrm>
            <a:prstGeom prst="rect">
              <a:avLst/>
            </a:prstGeom>
            <a:solidFill>
              <a:srgbClr val="F7F4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 name="Rectangle 234"/>
            <p:cNvSpPr>
              <a:spLocks noChangeArrowheads="1"/>
            </p:cNvSpPr>
            <p:nvPr/>
          </p:nvSpPr>
          <p:spPr bwMode="auto">
            <a:xfrm>
              <a:off x="90" y="3778"/>
              <a:ext cx="91" cy="1"/>
            </a:xfrm>
            <a:prstGeom prst="rect">
              <a:avLst/>
            </a:prstGeom>
            <a:solidFill>
              <a:srgbClr val="F7F4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 name="Rectangle 235"/>
            <p:cNvSpPr>
              <a:spLocks noChangeArrowheads="1"/>
            </p:cNvSpPr>
            <p:nvPr/>
          </p:nvSpPr>
          <p:spPr bwMode="auto">
            <a:xfrm>
              <a:off x="90" y="3779"/>
              <a:ext cx="91" cy="1"/>
            </a:xfrm>
            <a:prstGeom prst="rect">
              <a:avLst/>
            </a:prstGeom>
            <a:solidFill>
              <a:srgbClr val="F7F4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 name="Rectangle 236"/>
            <p:cNvSpPr>
              <a:spLocks noChangeArrowheads="1"/>
            </p:cNvSpPr>
            <p:nvPr/>
          </p:nvSpPr>
          <p:spPr bwMode="auto">
            <a:xfrm>
              <a:off x="90" y="3780"/>
              <a:ext cx="91" cy="1"/>
            </a:xfrm>
            <a:prstGeom prst="rect">
              <a:avLst/>
            </a:prstGeom>
            <a:solidFill>
              <a:srgbClr val="F7F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 name="Rectangle 237"/>
            <p:cNvSpPr>
              <a:spLocks noChangeArrowheads="1"/>
            </p:cNvSpPr>
            <p:nvPr/>
          </p:nvSpPr>
          <p:spPr bwMode="auto">
            <a:xfrm>
              <a:off x="90" y="3780"/>
              <a:ext cx="91" cy="1"/>
            </a:xfrm>
            <a:prstGeom prst="rect">
              <a:avLst/>
            </a:prstGeom>
            <a:solidFill>
              <a:srgbClr val="F7F3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 name="Rectangle 238"/>
            <p:cNvSpPr>
              <a:spLocks noChangeArrowheads="1"/>
            </p:cNvSpPr>
            <p:nvPr/>
          </p:nvSpPr>
          <p:spPr bwMode="auto">
            <a:xfrm>
              <a:off x="90" y="3781"/>
              <a:ext cx="91" cy="1"/>
            </a:xfrm>
            <a:prstGeom prst="rect">
              <a:avLst/>
            </a:prstGeom>
            <a:solidFill>
              <a:srgbClr val="F7F3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 name="Rectangle 239"/>
            <p:cNvSpPr>
              <a:spLocks noChangeArrowheads="1"/>
            </p:cNvSpPr>
            <p:nvPr/>
          </p:nvSpPr>
          <p:spPr bwMode="auto">
            <a:xfrm>
              <a:off x="90" y="3782"/>
              <a:ext cx="91" cy="1"/>
            </a:xfrm>
            <a:prstGeom prst="rect">
              <a:avLst/>
            </a:prstGeom>
            <a:solidFill>
              <a:srgbClr val="FAF6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 name="Rectangle 240"/>
            <p:cNvSpPr>
              <a:spLocks noChangeArrowheads="1"/>
            </p:cNvSpPr>
            <p:nvPr/>
          </p:nvSpPr>
          <p:spPr bwMode="auto">
            <a:xfrm>
              <a:off x="90" y="3782"/>
              <a:ext cx="91" cy="1"/>
            </a:xfrm>
            <a:prstGeom prst="rect">
              <a:avLst/>
            </a:prstGeom>
            <a:solidFill>
              <a:srgbClr val="FAF6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 name="Rectangle 241"/>
            <p:cNvSpPr>
              <a:spLocks noChangeArrowheads="1"/>
            </p:cNvSpPr>
            <p:nvPr/>
          </p:nvSpPr>
          <p:spPr bwMode="auto">
            <a:xfrm>
              <a:off x="90" y="3783"/>
              <a:ext cx="91" cy="1"/>
            </a:xfrm>
            <a:prstGeom prst="rect">
              <a:avLst/>
            </a:prstGeom>
            <a:solidFill>
              <a:srgbClr val="FAF5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 name="Rectangle 242"/>
            <p:cNvSpPr>
              <a:spLocks noChangeArrowheads="1"/>
            </p:cNvSpPr>
            <p:nvPr/>
          </p:nvSpPr>
          <p:spPr bwMode="auto">
            <a:xfrm>
              <a:off x="90" y="3783"/>
              <a:ext cx="91" cy="1"/>
            </a:xfrm>
            <a:prstGeom prst="rect">
              <a:avLst/>
            </a:prstGeom>
            <a:solidFill>
              <a:srgbClr val="FAF5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 name="Rectangle 243"/>
            <p:cNvSpPr>
              <a:spLocks noChangeArrowheads="1"/>
            </p:cNvSpPr>
            <p:nvPr/>
          </p:nvSpPr>
          <p:spPr bwMode="auto">
            <a:xfrm>
              <a:off x="90" y="3784"/>
              <a:ext cx="91" cy="1"/>
            </a:xfrm>
            <a:prstGeom prst="rect">
              <a:avLst/>
            </a:prstGeom>
            <a:solidFill>
              <a:srgbClr val="FAF5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 name="Rectangle 244"/>
            <p:cNvSpPr>
              <a:spLocks noChangeArrowheads="1"/>
            </p:cNvSpPr>
            <p:nvPr/>
          </p:nvSpPr>
          <p:spPr bwMode="auto">
            <a:xfrm>
              <a:off x="90" y="3785"/>
              <a:ext cx="91" cy="1"/>
            </a:xfrm>
            <a:prstGeom prst="rect">
              <a:avLst/>
            </a:prstGeom>
            <a:solidFill>
              <a:srgbClr val="FAF5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9" name="Rectangle 245"/>
            <p:cNvSpPr>
              <a:spLocks noChangeArrowheads="1"/>
            </p:cNvSpPr>
            <p:nvPr/>
          </p:nvSpPr>
          <p:spPr bwMode="auto">
            <a:xfrm>
              <a:off x="90" y="3785"/>
              <a:ext cx="91" cy="1"/>
            </a:xfrm>
            <a:prstGeom prst="rect">
              <a:avLst/>
            </a:prstGeom>
            <a:solidFill>
              <a:srgbClr val="FAF5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 name="Rectangle 246"/>
            <p:cNvSpPr>
              <a:spLocks noChangeArrowheads="1"/>
            </p:cNvSpPr>
            <p:nvPr/>
          </p:nvSpPr>
          <p:spPr bwMode="auto">
            <a:xfrm>
              <a:off x="90" y="3786"/>
              <a:ext cx="91" cy="1"/>
            </a:xfrm>
            <a:prstGeom prst="rect">
              <a:avLst/>
            </a:prstGeom>
            <a:solidFill>
              <a:srgbClr val="FAF7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 name="Rectangle 247"/>
            <p:cNvSpPr>
              <a:spLocks noChangeArrowheads="1"/>
            </p:cNvSpPr>
            <p:nvPr/>
          </p:nvSpPr>
          <p:spPr bwMode="auto">
            <a:xfrm>
              <a:off x="90" y="3787"/>
              <a:ext cx="91" cy="1"/>
            </a:xfrm>
            <a:prstGeom prst="rect">
              <a:avLst/>
            </a:prstGeom>
            <a:solidFill>
              <a:srgbClr val="FCFA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Rectangle 248"/>
            <p:cNvSpPr>
              <a:spLocks noChangeArrowheads="1"/>
            </p:cNvSpPr>
            <p:nvPr/>
          </p:nvSpPr>
          <p:spPr bwMode="auto">
            <a:xfrm>
              <a:off x="90" y="3787"/>
              <a:ext cx="91" cy="1"/>
            </a:xfrm>
            <a:prstGeom prst="rect">
              <a:avLst/>
            </a:prstGeom>
            <a:solidFill>
              <a:srgbClr val="FCF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 name="Rectangle 249"/>
            <p:cNvSpPr>
              <a:spLocks noChangeArrowheads="1"/>
            </p:cNvSpPr>
            <p:nvPr/>
          </p:nvSpPr>
          <p:spPr bwMode="auto">
            <a:xfrm>
              <a:off x="90" y="3788"/>
              <a:ext cx="91" cy="1"/>
            </a:xfrm>
            <a:prstGeom prst="rect">
              <a:avLst/>
            </a:prstGeom>
            <a:solidFill>
              <a:srgbClr val="FCFA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 name="Rectangle 250"/>
            <p:cNvSpPr>
              <a:spLocks noChangeArrowheads="1"/>
            </p:cNvSpPr>
            <p:nvPr/>
          </p:nvSpPr>
          <p:spPr bwMode="auto">
            <a:xfrm>
              <a:off x="90" y="3789"/>
              <a:ext cx="91" cy="1"/>
            </a:xfrm>
            <a:prstGeom prst="rect">
              <a:avLst/>
            </a:prstGeom>
            <a:solidFill>
              <a:srgbClr val="FCFA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Rectangle 251"/>
            <p:cNvSpPr>
              <a:spLocks noChangeArrowheads="1"/>
            </p:cNvSpPr>
            <p:nvPr/>
          </p:nvSpPr>
          <p:spPr bwMode="auto">
            <a:xfrm>
              <a:off x="90" y="3789"/>
              <a:ext cx="91" cy="1"/>
            </a:xfrm>
            <a:prstGeom prst="rect">
              <a:avLst/>
            </a:prstGeom>
            <a:solidFill>
              <a:srgbClr val="FCFA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 name="Rectangle 252"/>
            <p:cNvSpPr>
              <a:spLocks noChangeArrowheads="1"/>
            </p:cNvSpPr>
            <p:nvPr/>
          </p:nvSpPr>
          <p:spPr bwMode="auto">
            <a:xfrm>
              <a:off x="90" y="3790"/>
              <a:ext cx="91" cy="1"/>
            </a:xfrm>
            <a:prstGeom prst="rect">
              <a:avLst/>
            </a:prstGeom>
            <a:solidFill>
              <a:srgbClr val="FCF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 name="Rectangle 253"/>
            <p:cNvSpPr>
              <a:spLocks noChangeArrowheads="1"/>
            </p:cNvSpPr>
            <p:nvPr/>
          </p:nvSpPr>
          <p:spPr bwMode="auto">
            <a:xfrm>
              <a:off x="90" y="3790"/>
              <a:ext cx="91" cy="1"/>
            </a:xfrm>
            <a:prstGeom prst="rect">
              <a:avLst/>
            </a:prstGeom>
            <a:solidFill>
              <a:srgbClr val="FCFA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Rectangle 254"/>
            <p:cNvSpPr>
              <a:spLocks noChangeArrowheads="1"/>
            </p:cNvSpPr>
            <p:nvPr/>
          </p:nvSpPr>
          <p:spPr bwMode="auto">
            <a:xfrm>
              <a:off x="90" y="3791"/>
              <a:ext cx="91" cy="1"/>
            </a:xfrm>
            <a:prstGeom prst="rect">
              <a:avLst/>
            </a:prstGeom>
            <a:solidFill>
              <a:srgbClr val="FCFA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Rectangle 255"/>
            <p:cNvSpPr>
              <a:spLocks noChangeArrowheads="1"/>
            </p:cNvSpPr>
            <p:nvPr/>
          </p:nvSpPr>
          <p:spPr bwMode="auto">
            <a:xfrm>
              <a:off x="90" y="3792"/>
              <a:ext cx="91" cy="1"/>
            </a:xfrm>
            <a:prstGeom prst="rect">
              <a:avLst/>
            </a:prstGeom>
            <a:solidFill>
              <a:srgbClr val="FCFA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0" name="Rectangle 256"/>
            <p:cNvSpPr>
              <a:spLocks noChangeArrowheads="1"/>
            </p:cNvSpPr>
            <p:nvPr/>
          </p:nvSpPr>
          <p:spPr bwMode="auto">
            <a:xfrm>
              <a:off x="90" y="3792"/>
              <a:ext cx="91" cy="1"/>
            </a:xfrm>
            <a:prstGeom prst="rect">
              <a:avLst/>
            </a:prstGeom>
            <a:solidFill>
              <a:srgbClr val="FCF9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1" name="Rectangle 257"/>
            <p:cNvSpPr>
              <a:spLocks noChangeArrowheads="1"/>
            </p:cNvSpPr>
            <p:nvPr/>
          </p:nvSpPr>
          <p:spPr bwMode="auto">
            <a:xfrm>
              <a:off x="90" y="3793"/>
              <a:ext cx="91" cy="1"/>
            </a:xfrm>
            <a:prstGeom prst="rect">
              <a:avLst/>
            </a:prstGeom>
            <a:solidFill>
              <a:srgbClr val="FCF9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2" name="Rectangle 258"/>
            <p:cNvSpPr>
              <a:spLocks noChangeArrowheads="1"/>
            </p:cNvSpPr>
            <p:nvPr/>
          </p:nvSpPr>
          <p:spPr bwMode="auto">
            <a:xfrm>
              <a:off x="90" y="3794"/>
              <a:ext cx="91" cy="1"/>
            </a:xfrm>
            <a:prstGeom prst="rect">
              <a:avLst/>
            </a:prstGeom>
            <a:solidFill>
              <a:srgbClr val="FCF9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3" name="Rectangle 259"/>
            <p:cNvSpPr>
              <a:spLocks noChangeArrowheads="1"/>
            </p:cNvSpPr>
            <p:nvPr/>
          </p:nvSpPr>
          <p:spPr bwMode="auto">
            <a:xfrm>
              <a:off x="90" y="3794"/>
              <a:ext cx="91" cy="1"/>
            </a:xfrm>
            <a:prstGeom prst="rect">
              <a:avLst/>
            </a:prstGeom>
            <a:solidFill>
              <a:srgbClr val="FCF9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4" name="Rectangle 260"/>
            <p:cNvSpPr>
              <a:spLocks noChangeArrowheads="1"/>
            </p:cNvSpPr>
            <p:nvPr/>
          </p:nvSpPr>
          <p:spPr bwMode="auto">
            <a:xfrm>
              <a:off x="90" y="3795"/>
              <a:ext cx="91" cy="1"/>
            </a:xfrm>
            <a:prstGeom prst="rect">
              <a:avLst/>
            </a:prstGeom>
            <a:solidFill>
              <a:srgbClr val="FFFC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5" name="Rectangle 261"/>
            <p:cNvSpPr>
              <a:spLocks noChangeArrowheads="1"/>
            </p:cNvSpPr>
            <p:nvPr/>
          </p:nvSpPr>
          <p:spPr bwMode="auto">
            <a:xfrm>
              <a:off x="90" y="3795"/>
              <a:ext cx="91" cy="1"/>
            </a:xfrm>
            <a:prstGeom prst="rect">
              <a:avLst/>
            </a:prstGeom>
            <a:solidFill>
              <a:srgbClr val="FFFC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 name="Rectangle 262"/>
            <p:cNvSpPr>
              <a:spLocks noChangeArrowheads="1"/>
            </p:cNvSpPr>
            <p:nvPr/>
          </p:nvSpPr>
          <p:spPr bwMode="auto">
            <a:xfrm>
              <a:off x="90" y="3796"/>
              <a:ext cx="91" cy="1"/>
            </a:xfrm>
            <a:prstGeom prst="rect">
              <a:avLst/>
            </a:prstGeom>
            <a:solidFill>
              <a:srgbClr val="FFFC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Rectangle 263"/>
            <p:cNvSpPr>
              <a:spLocks noChangeArrowheads="1"/>
            </p:cNvSpPr>
            <p:nvPr/>
          </p:nvSpPr>
          <p:spPr bwMode="auto">
            <a:xfrm>
              <a:off x="90" y="3797"/>
              <a:ext cx="91" cy="1"/>
            </a:xfrm>
            <a:prstGeom prst="rect">
              <a:avLst/>
            </a:prstGeom>
            <a:solidFill>
              <a:srgbClr val="FFFC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 name="Rectangle 264"/>
            <p:cNvSpPr>
              <a:spLocks noChangeArrowheads="1"/>
            </p:cNvSpPr>
            <p:nvPr/>
          </p:nvSpPr>
          <p:spPr bwMode="auto">
            <a:xfrm>
              <a:off x="90" y="3797"/>
              <a:ext cx="91" cy="1"/>
            </a:xfrm>
            <a:prstGeom prst="rect">
              <a:avLst/>
            </a:prstGeom>
            <a:solidFill>
              <a:srgbClr val="FFFC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9" name="Rectangle 265"/>
            <p:cNvSpPr>
              <a:spLocks noChangeArrowheads="1"/>
            </p:cNvSpPr>
            <p:nvPr/>
          </p:nvSpPr>
          <p:spPr bwMode="auto">
            <a:xfrm>
              <a:off x="90" y="3798"/>
              <a:ext cx="91" cy="1"/>
            </a:xfrm>
            <a:prstGeom prst="rect">
              <a:avLst/>
            </a:prstGeom>
            <a:solidFill>
              <a:srgbClr val="FFFF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Rectangle 266"/>
            <p:cNvSpPr>
              <a:spLocks noChangeArrowheads="1"/>
            </p:cNvSpPr>
            <p:nvPr/>
          </p:nvSpPr>
          <p:spPr bwMode="auto">
            <a:xfrm>
              <a:off x="90" y="3799"/>
              <a:ext cx="91" cy="1"/>
            </a:xfrm>
            <a:prstGeom prst="rect">
              <a:avLst/>
            </a:prstGeom>
            <a:solidFill>
              <a:srgbClr val="FFFF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1" name="Rectangle 267"/>
            <p:cNvSpPr>
              <a:spLocks noChangeArrowheads="1"/>
            </p:cNvSpPr>
            <p:nvPr/>
          </p:nvSpPr>
          <p:spPr bwMode="auto">
            <a:xfrm>
              <a:off x="90" y="3799"/>
              <a:ext cx="91" cy="1"/>
            </a:xfrm>
            <a:prstGeom prst="rect">
              <a:avLst/>
            </a:prstGeom>
            <a:solidFill>
              <a:srgbClr val="FFFF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2" name="Rectangle 268"/>
            <p:cNvSpPr>
              <a:spLocks noChangeArrowheads="1"/>
            </p:cNvSpPr>
            <p:nvPr/>
          </p:nvSpPr>
          <p:spPr bwMode="auto">
            <a:xfrm>
              <a:off x="90" y="3800"/>
              <a:ext cx="91" cy="1"/>
            </a:xfrm>
            <a:prstGeom prst="rect">
              <a:avLst/>
            </a:prstGeom>
            <a:solidFill>
              <a:srgbClr val="FFFF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3" name="Rectangle 269"/>
            <p:cNvSpPr>
              <a:spLocks noChangeArrowheads="1"/>
            </p:cNvSpPr>
            <p:nvPr/>
          </p:nvSpPr>
          <p:spPr bwMode="auto">
            <a:xfrm>
              <a:off x="90" y="3801"/>
              <a:ext cx="91" cy="1"/>
            </a:xfrm>
            <a:prstGeom prst="rect">
              <a:avLst/>
            </a:prstGeom>
            <a:solidFill>
              <a:srgbClr val="FFFF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Rectangle 270"/>
            <p:cNvSpPr>
              <a:spLocks noChangeArrowheads="1"/>
            </p:cNvSpPr>
            <p:nvPr/>
          </p:nvSpPr>
          <p:spPr bwMode="auto">
            <a:xfrm>
              <a:off x="90" y="3801"/>
              <a:ext cx="91" cy="1"/>
            </a:xfrm>
            <a:prstGeom prst="rect">
              <a:avLst/>
            </a:prstGeom>
            <a:solidFill>
              <a:srgbClr val="FFFF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5" name="Rectangle 271"/>
            <p:cNvSpPr>
              <a:spLocks noChangeArrowheads="1"/>
            </p:cNvSpPr>
            <p:nvPr/>
          </p:nvSpPr>
          <p:spPr bwMode="auto">
            <a:xfrm>
              <a:off x="90" y="3802"/>
              <a:ext cx="91" cy="1"/>
            </a:xfrm>
            <a:prstGeom prst="rect">
              <a:avLst/>
            </a:prstGeom>
            <a:solidFill>
              <a:srgbClr val="FFFF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6" name="Rectangle 272"/>
            <p:cNvSpPr>
              <a:spLocks noChangeArrowheads="1"/>
            </p:cNvSpPr>
            <p:nvPr/>
          </p:nvSpPr>
          <p:spPr bwMode="auto">
            <a:xfrm>
              <a:off x="90" y="3802"/>
              <a:ext cx="91" cy="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7" name="Rectangle 273"/>
            <p:cNvSpPr>
              <a:spLocks noChangeArrowheads="1"/>
            </p:cNvSpPr>
            <p:nvPr/>
          </p:nvSpPr>
          <p:spPr bwMode="auto">
            <a:xfrm>
              <a:off x="90" y="3803"/>
              <a:ext cx="91" cy="1"/>
            </a:xfrm>
            <a:prstGeom prst="rect">
              <a:avLst/>
            </a:prstGeom>
            <a:solidFill>
              <a:srgbClr val="FFF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8" name="Rectangle 274"/>
            <p:cNvSpPr>
              <a:spLocks noChangeArrowheads="1"/>
            </p:cNvSpPr>
            <p:nvPr/>
          </p:nvSpPr>
          <p:spPr bwMode="auto">
            <a:xfrm>
              <a:off x="90" y="3804"/>
              <a:ext cx="91" cy="1"/>
            </a:xfrm>
            <a:prstGeom prst="rect">
              <a:avLst/>
            </a:prstGeom>
            <a:solidFill>
              <a:srgbClr val="FFF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9" name="Rectangle 275"/>
            <p:cNvSpPr>
              <a:spLocks noChangeArrowheads="1"/>
            </p:cNvSpPr>
            <p:nvPr/>
          </p:nvSpPr>
          <p:spPr bwMode="auto">
            <a:xfrm>
              <a:off x="90" y="3804"/>
              <a:ext cx="91" cy="1"/>
            </a:xfrm>
            <a:prstGeom prst="rect">
              <a:avLst/>
            </a:prstGeom>
            <a:solidFill>
              <a:srgbClr val="FFF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0" name="Rectangle 276"/>
            <p:cNvSpPr>
              <a:spLocks noChangeArrowheads="1"/>
            </p:cNvSpPr>
            <p:nvPr/>
          </p:nvSpPr>
          <p:spPr bwMode="auto">
            <a:xfrm>
              <a:off x="90" y="3805"/>
              <a:ext cx="91" cy="1"/>
            </a:xfrm>
            <a:prstGeom prst="rect">
              <a:avLst/>
            </a:prstGeom>
            <a:solidFill>
              <a:srgbClr val="FFE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1" name="Rectangle 277"/>
            <p:cNvSpPr>
              <a:spLocks noChangeArrowheads="1"/>
            </p:cNvSpPr>
            <p:nvPr/>
          </p:nvSpPr>
          <p:spPr bwMode="auto">
            <a:xfrm>
              <a:off x="90" y="3806"/>
              <a:ext cx="91" cy="1"/>
            </a:xfrm>
            <a:prstGeom prst="rect">
              <a:avLst/>
            </a:prstGeom>
            <a:solidFill>
              <a:srgbClr val="FFE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2" name="Rectangle 278"/>
            <p:cNvSpPr>
              <a:spLocks noChangeArrowheads="1"/>
            </p:cNvSpPr>
            <p:nvPr/>
          </p:nvSpPr>
          <p:spPr bwMode="auto">
            <a:xfrm>
              <a:off x="90" y="3806"/>
              <a:ext cx="91" cy="1"/>
            </a:xfrm>
            <a:prstGeom prst="rect">
              <a:avLst/>
            </a:prstGeom>
            <a:solidFill>
              <a:srgbClr val="FFE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3" name="Rectangle 279"/>
            <p:cNvSpPr>
              <a:spLocks noChangeArrowheads="1"/>
            </p:cNvSpPr>
            <p:nvPr/>
          </p:nvSpPr>
          <p:spPr bwMode="auto">
            <a:xfrm>
              <a:off x="90" y="3807"/>
              <a:ext cx="91" cy="1"/>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4" name="Rectangle 280"/>
            <p:cNvSpPr>
              <a:spLocks noChangeArrowheads="1"/>
            </p:cNvSpPr>
            <p:nvPr/>
          </p:nvSpPr>
          <p:spPr bwMode="auto">
            <a:xfrm>
              <a:off x="90" y="3807"/>
              <a:ext cx="91" cy="1"/>
            </a:xfrm>
            <a:prstGeom prst="rect">
              <a:avLst/>
            </a:prstGeom>
            <a:solidFill>
              <a:srgbClr val="FFD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5" name="Rectangle 281"/>
            <p:cNvSpPr>
              <a:spLocks noChangeArrowheads="1"/>
            </p:cNvSpPr>
            <p:nvPr/>
          </p:nvSpPr>
          <p:spPr bwMode="auto">
            <a:xfrm>
              <a:off x="90" y="3808"/>
              <a:ext cx="91" cy="1"/>
            </a:xfrm>
            <a:prstGeom prst="rect">
              <a:avLst/>
            </a:prstGeom>
            <a:solidFill>
              <a:srgbClr val="FFD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6" name="Rectangle 282"/>
            <p:cNvSpPr>
              <a:spLocks noChangeArrowheads="1"/>
            </p:cNvSpPr>
            <p:nvPr/>
          </p:nvSpPr>
          <p:spPr bwMode="auto">
            <a:xfrm>
              <a:off x="90" y="3809"/>
              <a:ext cx="91" cy="1"/>
            </a:xfrm>
            <a:prstGeom prst="rect">
              <a:avLst/>
            </a:prstGeom>
            <a:solidFill>
              <a:srgbClr val="FFD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 name="Rectangle 283"/>
            <p:cNvSpPr>
              <a:spLocks noChangeArrowheads="1"/>
            </p:cNvSpPr>
            <p:nvPr/>
          </p:nvSpPr>
          <p:spPr bwMode="auto">
            <a:xfrm>
              <a:off x="90" y="3809"/>
              <a:ext cx="91" cy="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 name="Rectangle 284"/>
            <p:cNvSpPr>
              <a:spLocks noChangeArrowheads="1"/>
            </p:cNvSpPr>
            <p:nvPr/>
          </p:nvSpPr>
          <p:spPr bwMode="auto">
            <a:xfrm>
              <a:off x="90" y="3810"/>
              <a:ext cx="91" cy="1"/>
            </a:xfrm>
            <a:prstGeom prst="rect">
              <a:avLst/>
            </a:prstGeom>
            <a:solidFill>
              <a:srgbClr val="FFC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 name="Rectangle 285"/>
            <p:cNvSpPr>
              <a:spLocks noChangeArrowheads="1"/>
            </p:cNvSpPr>
            <p:nvPr/>
          </p:nvSpPr>
          <p:spPr bwMode="auto">
            <a:xfrm>
              <a:off x="90" y="3811"/>
              <a:ext cx="91" cy="1"/>
            </a:xfrm>
            <a:prstGeom prst="rect">
              <a:avLst/>
            </a:prstGeom>
            <a:solidFill>
              <a:srgbClr val="FFC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0" name="Rectangle 286"/>
            <p:cNvSpPr>
              <a:spLocks noChangeArrowheads="1"/>
            </p:cNvSpPr>
            <p:nvPr/>
          </p:nvSpPr>
          <p:spPr bwMode="auto">
            <a:xfrm>
              <a:off x="90" y="3811"/>
              <a:ext cx="91" cy="1"/>
            </a:xfrm>
            <a:prstGeom prst="rect">
              <a:avLst/>
            </a:prstGeom>
            <a:solidFill>
              <a:srgbClr val="FFB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1" name="Rectangle 287"/>
            <p:cNvSpPr>
              <a:spLocks noChangeArrowheads="1"/>
            </p:cNvSpPr>
            <p:nvPr/>
          </p:nvSpPr>
          <p:spPr bwMode="auto">
            <a:xfrm>
              <a:off x="90" y="3812"/>
              <a:ext cx="91" cy="1"/>
            </a:xfrm>
            <a:prstGeom prst="rect">
              <a:avLst/>
            </a:prstGeom>
            <a:solidFill>
              <a:srgbClr val="FFB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2" name="Rectangle 288"/>
            <p:cNvSpPr>
              <a:spLocks noChangeArrowheads="1"/>
            </p:cNvSpPr>
            <p:nvPr/>
          </p:nvSpPr>
          <p:spPr bwMode="auto">
            <a:xfrm>
              <a:off x="90" y="3813"/>
              <a:ext cx="91" cy="1"/>
            </a:xfrm>
            <a:prstGeom prst="rect">
              <a:avLst/>
            </a:prstGeom>
            <a:solidFill>
              <a:srgbClr val="FFB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3" name="Rectangle 289"/>
            <p:cNvSpPr>
              <a:spLocks noChangeArrowheads="1"/>
            </p:cNvSpPr>
            <p:nvPr/>
          </p:nvSpPr>
          <p:spPr bwMode="auto">
            <a:xfrm>
              <a:off x="90" y="3813"/>
              <a:ext cx="91" cy="1"/>
            </a:xfrm>
            <a:prstGeom prst="rect">
              <a:avLst/>
            </a:prstGeom>
            <a:solidFill>
              <a:srgbClr val="FFB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4" name="Rectangle 290"/>
            <p:cNvSpPr>
              <a:spLocks noChangeArrowheads="1"/>
            </p:cNvSpPr>
            <p:nvPr/>
          </p:nvSpPr>
          <p:spPr bwMode="auto">
            <a:xfrm>
              <a:off x="90" y="3814"/>
              <a:ext cx="91" cy="1"/>
            </a:xfrm>
            <a:prstGeom prst="rect">
              <a:avLst/>
            </a:prstGeom>
            <a:solidFill>
              <a:srgbClr val="FFA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 name="Rectangle 291"/>
            <p:cNvSpPr>
              <a:spLocks noChangeArrowheads="1"/>
            </p:cNvSpPr>
            <p:nvPr/>
          </p:nvSpPr>
          <p:spPr bwMode="auto">
            <a:xfrm>
              <a:off x="90" y="3814"/>
              <a:ext cx="91" cy="1"/>
            </a:xfrm>
            <a:prstGeom prst="rect">
              <a:avLst/>
            </a:prstGeom>
            <a:solidFill>
              <a:srgbClr val="FFA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 name="Rectangle 292"/>
            <p:cNvSpPr>
              <a:spLocks noChangeArrowheads="1"/>
            </p:cNvSpPr>
            <p:nvPr/>
          </p:nvSpPr>
          <p:spPr bwMode="auto">
            <a:xfrm>
              <a:off x="90" y="3815"/>
              <a:ext cx="91" cy="1"/>
            </a:xfrm>
            <a:prstGeom prst="rect">
              <a:avLst/>
            </a:prstGeom>
            <a:solidFill>
              <a:srgbClr val="FFA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 name="Rectangle 293"/>
            <p:cNvSpPr>
              <a:spLocks noChangeArrowheads="1"/>
            </p:cNvSpPr>
            <p:nvPr/>
          </p:nvSpPr>
          <p:spPr bwMode="auto">
            <a:xfrm>
              <a:off x="90" y="3816"/>
              <a:ext cx="91" cy="1"/>
            </a:xfrm>
            <a:prstGeom prst="rect">
              <a:avLst/>
            </a:prstGeom>
            <a:solidFill>
              <a:srgbClr val="FF9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 name="Rectangle 294"/>
            <p:cNvSpPr>
              <a:spLocks noChangeArrowheads="1"/>
            </p:cNvSpPr>
            <p:nvPr/>
          </p:nvSpPr>
          <p:spPr bwMode="auto">
            <a:xfrm>
              <a:off x="90" y="3816"/>
              <a:ext cx="91" cy="1"/>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9" name="Rectangle 295"/>
            <p:cNvSpPr>
              <a:spLocks noChangeArrowheads="1"/>
            </p:cNvSpPr>
            <p:nvPr/>
          </p:nvSpPr>
          <p:spPr bwMode="auto">
            <a:xfrm>
              <a:off x="90" y="3817"/>
              <a:ext cx="91" cy="1"/>
            </a:xfrm>
            <a:prstGeom prst="rect">
              <a:avLst/>
            </a:prstGeom>
            <a:solidFill>
              <a:srgbClr val="FF9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0" name="Rectangle 296"/>
            <p:cNvSpPr>
              <a:spLocks noChangeArrowheads="1"/>
            </p:cNvSpPr>
            <p:nvPr/>
          </p:nvSpPr>
          <p:spPr bwMode="auto">
            <a:xfrm>
              <a:off x="90" y="3818"/>
              <a:ext cx="91" cy="1"/>
            </a:xfrm>
            <a:prstGeom prst="rect">
              <a:avLst/>
            </a:prstGeom>
            <a:solidFill>
              <a:srgbClr val="FF9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1" name="Rectangle 297"/>
            <p:cNvSpPr>
              <a:spLocks noChangeArrowheads="1"/>
            </p:cNvSpPr>
            <p:nvPr/>
          </p:nvSpPr>
          <p:spPr bwMode="auto">
            <a:xfrm>
              <a:off x="90" y="3818"/>
              <a:ext cx="91" cy="1"/>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2" name="Rectangle 298"/>
            <p:cNvSpPr>
              <a:spLocks noChangeArrowheads="1"/>
            </p:cNvSpPr>
            <p:nvPr/>
          </p:nvSpPr>
          <p:spPr bwMode="auto">
            <a:xfrm>
              <a:off x="90" y="3819"/>
              <a:ext cx="91" cy="1"/>
            </a:xfrm>
            <a:prstGeom prst="rect">
              <a:avLst/>
            </a:prstGeom>
            <a:solidFill>
              <a:srgbClr val="FF8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3" name="Rectangle 299"/>
            <p:cNvSpPr>
              <a:spLocks noChangeArrowheads="1"/>
            </p:cNvSpPr>
            <p:nvPr/>
          </p:nvSpPr>
          <p:spPr bwMode="auto">
            <a:xfrm>
              <a:off x="90" y="3820"/>
              <a:ext cx="91" cy="1"/>
            </a:xfrm>
            <a:prstGeom prst="rect">
              <a:avLst/>
            </a:prstGeom>
            <a:solidFill>
              <a:srgbClr val="FF8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4" name="Rectangle 300"/>
            <p:cNvSpPr>
              <a:spLocks noChangeArrowheads="1"/>
            </p:cNvSpPr>
            <p:nvPr/>
          </p:nvSpPr>
          <p:spPr bwMode="auto">
            <a:xfrm>
              <a:off x="90" y="3820"/>
              <a:ext cx="91" cy="1"/>
            </a:xfrm>
            <a:prstGeom prst="rect">
              <a:avLst/>
            </a:prstGeom>
            <a:solidFill>
              <a:srgbClr val="FF8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5" name="Rectangle 301"/>
            <p:cNvSpPr>
              <a:spLocks noChangeArrowheads="1"/>
            </p:cNvSpPr>
            <p:nvPr/>
          </p:nvSpPr>
          <p:spPr bwMode="auto">
            <a:xfrm>
              <a:off x="90" y="3821"/>
              <a:ext cx="91" cy="1"/>
            </a:xfrm>
            <a:prstGeom prst="rect">
              <a:avLst/>
            </a:prstGeom>
            <a:solidFill>
              <a:srgbClr val="FF7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6" name="Rectangle 302"/>
            <p:cNvSpPr>
              <a:spLocks noChangeArrowheads="1"/>
            </p:cNvSpPr>
            <p:nvPr/>
          </p:nvSpPr>
          <p:spPr bwMode="auto">
            <a:xfrm>
              <a:off x="90" y="3821"/>
              <a:ext cx="91" cy="1"/>
            </a:xfrm>
            <a:prstGeom prst="rect">
              <a:avLst/>
            </a:prstGeom>
            <a:solidFill>
              <a:srgbClr val="FF7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7" name="Rectangle 303"/>
            <p:cNvSpPr>
              <a:spLocks noChangeArrowheads="1"/>
            </p:cNvSpPr>
            <p:nvPr/>
          </p:nvSpPr>
          <p:spPr bwMode="auto">
            <a:xfrm>
              <a:off x="90" y="3822"/>
              <a:ext cx="91" cy="1"/>
            </a:xfrm>
            <a:prstGeom prst="rect">
              <a:avLst/>
            </a:prstGeom>
            <a:solidFill>
              <a:srgbClr val="FF7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8" name="Rectangle 304"/>
            <p:cNvSpPr>
              <a:spLocks noChangeArrowheads="1"/>
            </p:cNvSpPr>
            <p:nvPr/>
          </p:nvSpPr>
          <p:spPr bwMode="auto">
            <a:xfrm>
              <a:off x="90" y="3823"/>
              <a:ext cx="91" cy="1"/>
            </a:xfrm>
            <a:prstGeom prst="rect">
              <a:avLst/>
            </a:prstGeom>
            <a:solidFill>
              <a:srgbClr val="FF6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9" name="Rectangle 305"/>
            <p:cNvSpPr>
              <a:spLocks noChangeArrowheads="1"/>
            </p:cNvSpPr>
            <p:nvPr/>
          </p:nvSpPr>
          <p:spPr bwMode="auto">
            <a:xfrm>
              <a:off x="90" y="3823"/>
              <a:ext cx="91" cy="1"/>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0" name="Rectangle 306"/>
            <p:cNvSpPr>
              <a:spLocks noChangeArrowheads="1"/>
            </p:cNvSpPr>
            <p:nvPr/>
          </p:nvSpPr>
          <p:spPr bwMode="auto">
            <a:xfrm>
              <a:off x="90" y="3824"/>
              <a:ext cx="91" cy="1"/>
            </a:xfrm>
            <a:prstGeom prst="rect">
              <a:avLst/>
            </a:prstGeom>
            <a:solidFill>
              <a:srgbClr val="FF6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1" name="Rectangle 307"/>
            <p:cNvSpPr>
              <a:spLocks noChangeArrowheads="1"/>
            </p:cNvSpPr>
            <p:nvPr/>
          </p:nvSpPr>
          <p:spPr bwMode="auto">
            <a:xfrm>
              <a:off x="90" y="3825"/>
              <a:ext cx="91" cy="1"/>
            </a:xfrm>
            <a:prstGeom prst="rect">
              <a:avLst/>
            </a:prstGeom>
            <a:solidFill>
              <a:srgbClr val="FF5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2" name="Rectangle 308"/>
            <p:cNvSpPr>
              <a:spLocks noChangeArrowheads="1"/>
            </p:cNvSpPr>
            <p:nvPr/>
          </p:nvSpPr>
          <p:spPr bwMode="auto">
            <a:xfrm>
              <a:off x="90" y="3825"/>
              <a:ext cx="91" cy="1"/>
            </a:xfrm>
            <a:prstGeom prst="rect">
              <a:avLst/>
            </a:prstGeom>
            <a:solidFill>
              <a:srgbClr val="FF5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3" name="Rectangle 309"/>
            <p:cNvSpPr>
              <a:spLocks noChangeArrowheads="1"/>
            </p:cNvSpPr>
            <p:nvPr/>
          </p:nvSpPr>
          <p:spPr bwMode="auto">
            <a:xfrm>
              <a:off x="90" y="3826"/>
              <a:ext cx="91" cy="1"/>
            </a:xfrm>
            <a:prstGeom prst="rect">
              <a:avLst/>
            </a:prstGeom>
            <a:solidFill>
              <a:srgbClr val="FF5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4" name="Rectangle 310"/>
            <p:cNvSpPr>
              <a:spLocks noChangeArrowheads="1"/>
            </p:cNvSpPr>
            <p:nvPr/>
          </p:nvSpPr>
          <p:spPr bwMode="auto">
            <a:xfrm>
              <a:off x="90" y="3826"/>
              <a:ext cx="91" cy="1"/>
            </a:xfrm>
            <a:prstGeom prst="rect">
              <a:avLst/>
            </a:prstGeom>
            <a:solidFill>
              <a:srgbClr val="FF4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5" name="Rectangle 311"/>
            <p:cNvSpPr>
              <a:spLocks noChangeArrowheads="1"/>
            </p:cNvSpPr>
            <p:nvPr/>
          </p:nvSpPr>
          <p:spPr bwMode="auto">
            <a:xfrm>
              <a:off x="90" y="3827"/>
              <a:ext cx="91" cy="1"/>
            </a:xfrm>
            <a:prstGeom prst="rect">
              <a:avLst/>
            </a:prstGeom>
            <a:solidFill>
              <a:srgbClr val="FF4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6" name="Rectangle 312"/>
            <p:cNvSpPr>
              <a:spLocks noChangeArrowheads="1"/>
            </p:cNvSpPr>
            <p:nvPr/>
          </p:nvSpPr>
          <p:spPr bwMode="auto">
            <a:xfrm>
              <a:off x="90" y="3828"/>
              <a:ext cx="91" cy="1"/>
            </a:xfrm>
            <a:prstGeom prst="rect">
              <a:avLst/>
            </a:prstGeom>
            <a:solidFill>
              <a:srgbClr val="FF4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7" name="Rectangle 313"/>
            <p:cNvSpPr>
              <a:spLocks noChangeArrowheads="1"/>
            </p:cNvSpPr>
            <p:nvPr/>
          </p:nvSpPr>
          <p:spPr bwMode="auto">
            <a:xfrm>
              <a:off x="90" y="3828"/>
              <a:ext cx="91" cy="1"/>
            </a:xfrm>
            <a:prstGeom prst="rect">
              <a:avLst/>
            </a:prstGeom>
            <a:solidFill>
              <a:srgbClr val="FF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8" name="Rectangle 314"/>
            <p:cNvSpPr>
              <a:spLocks noChangeArrowheads="1"/>
            </p:cNvSpPr>
            <p:nvPr/>
          </p:nvSpPr>
          <p:spPr bwMode="auto">
            <a:xfrm>
              <a:off x="90" y="3829"/>
              <a:ext cx="91" cy="1"/>
            </a:xfrm>
            <a:prstGeom prst="rect">
              <a:avLst/>
            </a:prstGeom>
            <a:solidFill>
              <a:srgbClr val="FF3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9" name="Rectangle 315"/>
            <p:cNvSpPr>
              <a:spLocks noChangeArrowheads="1"/>
            </p:cNvSpPr>
            <p:nvPr/>
          </p:nvSpPr>
          <p:spPr bwMode="auto">
            <a:xfrm>
              <a:off x="90" y="3830"/>
              <a:ext cx="91" cy="1"/>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0" name="Rectangle 316"/>
            <p:cNvSpPr>
              <a:spLocks noChangeArrowheads="1"/>
            </p:cNvSpPr>
            <p:nvPr/>
          </p:nvSpPr>
          <p:spPr bwMode="auto">
            <a:xfrm>
              <a:off x="90" y="3830"/>
              <a:ext cx="91" cy="1"/>
            </a:xfrm>
            <a:prstGeom prst="rect">
              <a:avLst/>
            </a:prstGeom>
            <a:solidFill>
              <a:srgbClr val="FF2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1" name="Rectangle 317"/>
            <p:cNvSpPr>
              <a:spLocks noChangeArrowheads="1"/>
            </p:cNvSpPr>
            <p:nvPr/>
          </p:nvSpPr>
          <p:spPr bwMode="auto">
            <a:xfrm>
              <a:off x="90" y="3831"/>
              <a:ext cx="91" cy="1"/>
            </a:xfrm>
            <a:prstGeom prst="rect">
              <a:avLst/>
            </a:prstGeom>
            <a:solidFill>
              <a:srgbClr val="FF2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2" name="Rectangle 318"/>
            <p:cNvSpPr>
              <a:spLocks noChangeArrowheads="1"/>
            </p:cNvSpPr>
            <p:nvPr/>
          </p:nvSpPr>
          <p:spPr bwMode="auto">
            <a:xfrm>
              <a:off x="90" y="3832"/>
              <a:ext cx="91" cy="1"/>
            </a:xfrm>
            <a:prstGeom prst="rect">
              <a:avLst/>
            </a:prstGeom>
            <a:solidFill>
              <a:srgbClr val="FF1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3" name="Rectangle 319"/>
            <p:cNvSpPr>
              <a:spLocks noChangeArrowheads="1"/>
            </p:cNvSpPr>
            <p:nvPr/>
          </p:nvSpPr>
          <p:spPr bwMode="auto">
            <a:xfrm>
              <a:off x="90" y="3832"/>
              <a:ext cx="91" cy="1"/>
            </a:xfrm>
            <a:prstGeom prst="rect">
              <a:avLst/>
            </a:prstGeom>
            <a:solidFill>
              <a:srgbClr val="FF0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4" name="Line 320"/>
            <p:cNvSpPr>
              <a:spLocks noChangeShapeType="1"/>
            </p:cNvSpPr>
            <p:nvPr/>
          </p:nvSpPr>
          <p:spPr bwMode="auto">
            <a:xfrm>
              <a:off x="181" y="3832"/>
              <a:ext cx="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5" name="Rectangle 321"/>
            <p:cNvSpPr>
              <a:spLocks noChangeArrowheads="1"/>
            </p:cNvSpPr>
            <p:nvPr/>
          </p:nvSpPr>
          <p:spPr bwMode="auto">
            <a:xfrm>
              <a:off x="206" y="3752"/>
              <a:ext cx="115"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High</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46" name="Line 322"/>
            <p:cNvSpPr>
              <a:spLocks noChangeShapeType="1"/>
            </p:cNvSpPr>
            <p:nvPr/>
          </p:nvSpPr>
          <p:spPr bwMode="auto">
            <a:xfrm>
              <a:off x="181" y="3828"/>
              <a:ext cx="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7" name="Rectangle 323"/>
            <p:cNvSpPr>
              <a:spLocks noChangeArrowheads="1"/>
            </p:cNvSpPr>
            <p:nvPr/>
          </p:nvSpPr>
          <p:spPr bwMode="auto">
            <a:xfrm>
              <a:off x="90" y="3828"/>
              <a:ext cx="91" cy="1"/>
            </a:xfrm>
            <a:prstGeom prst="rect">
              <a:avLst/>
            </a:prstGeom>
            <a:solidFill>
              <a:srgbClr val="FC03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8" name="Rectangle 324"/>
            <p:cNvSpPr>
              <a:spLocks noChangeArrowheads="1"/>
            </p:cNvSpPr>
            <p:nvPr/>
          </p:nvSpPr>
          <p:spPr bwMode="auto">
            <a:xfrm>
              <a:off x="90" y="3829"/>
              <a:ext cx="91" cy="1"/>
            </a:xfrm>
            <a:prstGeom prst="rect">
              <a:avLst/>
            </a:prstGeom>
            <a:solidFill>
              <a:srgbClr val="FA05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9" name="Rectangle 325"/>
            <p:cNvSpPr>
              <a:spLocks noChangeArrowheads="1"/>
            </p:cNvSpPr>
            <p:nvPr/>
          </p:nvSpPr>
          <p:spPr bwMode="auto">
            <a:xfrm>
              <a:off x="90" y="3830"/>
              <a:ext cx="91" cy="1"/>
            </a:xfrm>
            <a:prstGeom prst="rect">
              <a:avLst/>
            </a:prstGeom>
            <a:solidFill>
              <a:srgbClr val="FA05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0" name="Rectangle 326"/>
            <p:cNvSpPr>
              <a:spLocks noChangeArrowheads="1"/>
            </p:cNvSpPr>
            <p:nvPr/>
          </p:nvSpPr>
          <p:spPr bwMode="auto">
            <a:xfrm>
              <a:off x="90" y="3830"/>
              <a:ext cx="91" cy="1"/>
            </a:xfrm>
            <a:prstGeom prst="rect">
              <a:avLst/>
            </a:prstGeom>
            <a:solidFill>
              <a:srgbClr val="FA05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1" name="Rectangle 327"/>
            <p:cNvSpPr>
              <a:spLocks noChangeArrowheads="1"/>
            </p:cNvSpPr>
            <p:nvPr/>
          </p:nvSpPr>
          <p:spPr bwMode="auto">
            <a:xfrm>
              <a:off x="90" y="3831"/>
              <a:ext cx="91" cy="1"/>
            </a:xfrm>
            <a:prstGeom prst="rect">
              <a:avLst/>
            </a:prstGeom>
            <a:solidFill>
              <a:srgbClr val="FA05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2" name="Rectangle 328"/>
            <p:cNvSpPr>
              <a:spLocks noChangeArrowheads="1"/>
            </p:cNvSpPr>
            <p:nvPr/>
          </p:nvSpPr>
          <p:spPr bwMode="auto">
            <a:xfrm>
              <a:off x="90" y="3832"/>
              <a:ext cx="91" cy="1"/>
            </a:xfrm>
            <a:prstGeom prst="rect">
              <a:avLst/>
            </a:prstGeom>
            <a:solidFill>
              <a:srgbClr val="FA05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3" name="Rectangle 329"/>
            <p:cNvSpPr>
              <a:spLocks noChangeArrowheads="1"/>
            </p:cNvSpPr>
            <p:nvPr/>
          </p:nvSpPr>
          <p:spPr bwMode="auto">
            <a:xfrm>
              <a:off x="90" y="3832"/>
              <a:ext cx="91" cy="1"/>
            </a:xfrm>
            <a:prstGeom prst="rect">
              <a:avLst/>
            </a:prstGeom>
            <a:solidFill>
              <a:srgbClr val="FA05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4" name="Rectangle 330"/>
            <p:cNvSpPr>
              <a:spLocks noChangeArrowheads="1"/>
            </p:cNvSpPr>
            <p:nvPr/>
          </p:nvSpPr>
          <p:spPr bwMode="auto">
            <a:xfrm>
              <a:off x="90" y="3833"/>
              <a:ext cx="91" cy="1"/>
            </a:xfrm>
            <a:prstGeom prst="rect">
              <a:avLst/>
            </a:prstGeom>
            <a:solidFill>
              <a:srgbClr val="FA05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5" name="Rectangle 331"/>
            <p:cNvSpPr>
              <a:spLocks noChangeArrowheads="1"/>
            </p:cNvSpPr>
            <p:nvPr/>
          </p:nvSpPr>
          <p:spPr bwMode="auto">
            <a:xfrm>
              <a:off x="90" y="3833"/>
              <a:ext cx="91" cy="1"/>
            </a:xfrm>
            <a:prstGeom prst="rect">
              <a:avLst/>
            </a:prstGeom>
            <a:solidFill>
              <a:srgbClr val="FA05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6" name="Rectangle 332"/>
            <p:cNvSpPr>
              <a:spLocks noChangeArrowheads="1"/>
            </p:cNvSpPr>
            <p:nvPr/>
          </p:nvSpPr>
          <p:spPr bwMode="auto">
            <a:xfrm>
              <a:off x="90" y="3834"/>
              <a:ext cx="91" cy="1"/>
            </a:xfrm>
            <a:prstGeom prst="rect">
              <a:avLst/>
            </a:prstGeom>
            <a:solidFill>
              <a:srgbClr val="F705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7" name="Rectangle 333"/>
            <p:cNvSpPr>
              <a:spLocks noChangeArrowheads="1"/>
            </p:cNvSpPr>
            <p:nvPr/>
          </p:nvSpPr>
          <p:spPr bwMode="auto">
            <a:xfrm>
              <a:off x="90" y="3835"/>
              <a:ext cx="91" cy="1"/>
            </a:xfrm>
            <a:prstGeom prst="rect">
              <a:avLst/>
            </a:prstGeom>
            <a:solidFill>
              <a:srgbClr val="F705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8" name="Rectangle 334"/>
            <p:cNvSpPr>
              <a:spLocks noChangeArrowheads="1"/>
            </p:cNvSpPr>
            <p:nvPr/>
          </p:nvSpPr>
          <p:spPr bwMode="auto">
            <a:xfrm>
              <a:off x="90" y="3835"/>
              <a:ext cx="91" cy="1"/>
            </a:xfrm>
            <a:prstGeom prst="rect">
              <a:avLst/>
            </a:prstGeom>
            <a:solidFill>
              <a:srgbClr val="F70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9" name="Rectangle 335"/>
            <p:cNvSpPr>
              <a:spLocks noChangeArrowheads="1"/>
            </p:cNvSpPr>
            <p:nvPr/>
          </p:nvSpPr>
          <p:spPr bwMode="auto">
            <a:xfrm>
              <a:off x="90" y="3836"/>
              <a:ext cx="91" cy="1"/>
            </a:xfrm>
            <a:prstGeom prst="rect">
              <a:avLst/>
            </a:prstGeom>
            <a:solidFill>
              <a:srgbClr val="F70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0" name="Rectangle 336"/>
            <p:cNvSpPr>
              <a:spLocks noChangeArrowheads="1"/>
            </p:cNvSpPr>
            <p:nvPr/>
          </p:nvSpPr>
          <p:spPr bwMode="auto">
            <a:xfrm>
              <a:off x="90" y="3837"/>
              <a:ext cx="91" cy="1"/>
            </a:xfrm>
            <a:prstGeom prst="rect">
              <a:avLst/>
            </a:prstGeom>
            <a:solidFill>
              <a:srgbClr val="F705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1" name="Rectangle 337"/>
            <p:cNvSpPr>
              <a:spLocks noChangeArrowheads="1"/>
            </p:cNvSpPr>
            <p:nvPr/>
          </p:nvSpPr>
          <p:spPr bwMode="auto">
            <a:xfrm>
              <a:off x="90" y="3837"/>
              <a:ext cx="91" cy="1"/>
            </a:xfrm>
            <a:prstGeom prst="rect">
              <a:avLst/>
            </a:prstGeom>
            <a:solidFill>
              <a:srgbClr val="F705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2" name="Rectangle 338"/>
            <p:cNvSpPr>
              <a:spLocks noChangeArrowheads="1"/>
            </p:cNvSpPr>
            <p:nvPr/>
          </p:nvSpPr>
          <p:spPr bwMode="auto">
            <a:xfrm>
              <a:off x="90" y="3838"/>
              <a:ext cx="91" cy="1"/>
            </a:xfrm>
            <a:prstGeom prst="rect">
              <a:avLst/>
            </a:prstGeom>
            <a:solidFill>
              <a:srgbClr val="F705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3" name="Rectangle 339"/>
            <p:cNvSpPr>
              <a:spLocks noChangeArrowheads="1"/>
            </p:cNvSpPr>
            <p:nvPr/>
          </p:nvSpPr>
          <p:spPr bwMode="auto">
            <a:xfrm>
              <a:off x="90" y="3838"/>
              <a:ext cx="91" cy="1"/>
            </a:xfrm>
            <a:prstGeom prst="rect">
              <a:avLst/>
            </a:prstGeom>
            <a:solidFill>
              <a:srgbClr val="F505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4" name="Rectangle 340"/>
            <p:cNvSpPr>
              <a:spLocks noChangeArrowheads="1"/>
            </p:cNvSpPr>
            <p:nvPr/>
          </p:nvSpPr>
          <p:spPr bwMode="auto">
            <a:xfrm>
              <a:off x="90" y="3839"/>
              <a:ext cx="91" cy="1"/>
            </a:xfrm>
            <a:prstGeom prst="rect">
              <a:avLst/>
            </a:prstGeom>
            <a:solidFill>
              <a:srgbClr val="F505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5" name="Rectangle 341"/>
            <p:cNvSpPr>
              <a:spLocks noChangeArrowheads="1"/>
            </p:cNvSpPr>
            <p:nvPr/>
          </p:nvSpPr>
          <p:spPr bwMode="auto">
            <a:xfrm>
              <a:off x="90" y="3840"/>
              <a:ext cx="91" cy="1"/>
            </a:xfrm>
            <a:prstGeom prst="rect">
              <a:avLst/>
            </a:prstGeom>
            <a:solidFill>
              <a:srgbClr val="F505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6" name="Rectangle 342"/>
            <p:cNvSpPr>
              <a:spLocks noChangeArrowheads="1"/>
            </p:cNvSpPr>
            <p:nvPr/>
          </p:nvSpPr>
          <p:spPr bwMode="auto">
            <a:xfrm>
              <a:off x="90" y="3840"/>
              <a:ext cx="91" cy="1"/>
            </a:xfrm>
            <a:prstGeom prst="rect">
              <a:avLst/>
            </a:prstGeom>
            <a:solidFill>
              <a:srgbClr val="F505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7" name="Rectangle 343"/>
            <p:cNvSpPr>
              <a:spLocks noChangeArrowheads="1"/>
            </p:cNvSpPr>
            <p:nvPr/>
          </p:nvSpPr>
          <p:spPr bwMode="auto">
            <a:xfrm>
              <a:off x="90" y="3841"/>
              <a:ext cx="91" cy="1"/>
            </a:xfrm>
            <a:prstGeom prst="rect">
              <a:avLst/>
            </a:prstGeom>
            <a:solidFill>
              <a:srgbClr val="F505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8" name="Rectangle 344"/>
            <p:cNvSpPr>
              <a:spLocks noChangeArrowheads="1"/>
            </p:cNvSpPr>
            <p:nvPr/>
          </p:nvSpPr>
          <p:spPr bwMode="auto">
            <a:xfrm>
              <a:off x="90" y="3842"/>
              <a:ext cx="91" cy="1"/>
            </a:xfrm>
            <a:prstGeom prst="rect">
              <a:avLst/>
            </a:prstGeom>
            <a:solidFill>
              <a:srgbClr val="F505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 name="Rectangle 345"/>
            <p:cNvSpPr>
              <a:spLocks noChangeArrowheads="1"/>
            </p:cNvSpPr>
            <p:nvPr/>
          </p:nvSpPr>
          <p:spPr bwMode="auto">
            <a:xfrm>
              <a:off x="90" y="3842"/>
              <a:ext cx="91" cy="1"/>
            </a:xfrm>
            <a:prstGeom prst="rect">
              <a:avLst/>
            </a:prstGeom>
            <a:solidFill>
              <a:srgbClr val="F505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0" name="Rectangle 346"/>
            <p:cNvSpPr>
              <a:spLocks noChangeArrowheads="1"/>
            </p:cNvSpPr>
            <p:nvPr/>
          </p:nvSpPr>
          <p:spPr bwMode="auto">
            <a:xfrm>
              <a:off x="90" y="3843"/>
              <a:ext cx="91" cy="1"/>
            </a:xfrm>
            <a:prstGeom prst="rect">
              <a:avLst/>
            </a:prstGeom>
            <a:solidFill>
              <a:srgbClr val="F505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1" name="Rectangle 347"/>
            <p:cNvSpPr>
              <a:spLocks noChangeArrowheads="1"/>
            </p:cNvSpPr>
            <p:nvPr/>
          </p:nvSpPr>
          <p:spPr bwMode="auto">
            <a:xfrm>
              <a:off x="90" y="3844"/>
              <a:ext cx="91" cy="1"/>
            </a:xfrm>
            <a:prstGeom prst="rect">
              <a:avLst/>
            </a:prstGeom>
            <a:solidFill>
              <a:srgbClr val="F207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2" name="Rectangle 348"/>
            <p:cNvSpPr>
              <a:spLocks noChangeArrowheads="1"/>
            </p:cNvSpPr>
            <p:nvPr/>
          </p:nvSpPr>
          <p:spPr bwMode="auto">
            <a:xfrm>
              <a:off x="90" y="3844"/>
              <a:ext cx="91" cy="1"/>
            </a:xfrm>
            <a:prstGeom prst="rect">
              <a:avLst/>
            </a:prstGeom>
            <a:solidFill>
              <a:srgbClr val="F207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3" name="Rectangle 349"/>
            <p:cNvSpPr>
              <a:spLocks noChangeArrowheads="1"/>
            </p:cNvSpPr>
            <p:nvPr/>
          </p:nvSpPr>
          <p:spPr bwMode="auto">
            <a:xfrm>
              <a:off x="90" y="3845"/>
              <a:ext cx="91" cy="1"/>
            </a:xfrm>
            <a:prstGeom prst="rect">
              <a:avLst/>
            </a:prstGeom>
            <a:solidFill>
              <a:srgbClr val="F207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4" name="Rectangle 350"/>
            <p:cNvSpPr>
              <a:spLocks noChangeArrowheads="1"/>
            </p:cNvSpPr>
            <p:nvPr/>
          </p:nvSpPr>
          <p:spPr bwMode="auto">
            <a:xfrm>
              <a:off x="90" y="3845"/>
              <a:ext cx="91" cy="1"/>
            </a:xfrm>
            <a:prstGeom prst="rect">
              <a:avLst/>
            </a:prstGeom>
            <a:solidFill>
              <a:srgbClr val="F207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5" name="Rectangle 351"/>
            <p:cNvSpPr>
              <a:spLocks noChangeArrowheads="1"/>
            </p:cNvSpPr>
            <p:nvPr/>
          </p:nvSpPr>
          <p:spPr bwMode="auto">
            <a:xfrm>
              <a:off x="90" y="3846"/>
              <a:ext cx="91" cy="1"/>
            </a:xfrm>
            <a:prstGeom prst="rect">
              <a:avLst/>
            </a:prstGeom>
            <a:solidFill>
              <a:srgbClr val="F207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6" name="Rectangle 352"/>
            <p:cNvSpPr>
              <a:spLocks noChangeArrowheads="1"/>
            </p:cNvSpPr>
            <p:nvPr/>
          </p:nvSpPr>
          <p:spPr bwMode="auto">
            <a:xfrm>
              <a:off x="90" y="3847"/>
              <a:ext cx="91" cy="1"/>
            </a:xfrm>
            <a:prstGeom prst="rect">
              <a:avLst/>
            </a:prstGeom>
            <a:solidFill>
              <a:srgbClr val="F207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7" name="Rectangle 353"/>
            <p:cNvSpPr>
              <a:spLocks noChangeArrowheads="1"/>
            </p:cNvSpPr>
            <p:nvPr/>
          </p:nvSpPr>
          <p:spPr bwMode="auto">
            <a:xfrm>
              <a:off x="90" y="3847"/>
              <a:ext cx="91" cy="1"/>
            </a:xfrm>
            <a:prstGeom prst="rect">
              <a:avLst/>
            </a:prstGeom>
            <a:solidFill>
              <a:srgbClr val="F207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8" name="Rectangle 354"/>
            <p:cNvSpPr>
              <a:spLocks noChangeArrowheads="1"/>
            </p:cNvSpPr>
            <p:nvPr/>
          </p:nvSpPr>
          <p:spPr bwMode="auto">
            <a:xfrm>
              <a:off x="90" y="3848"/>
              <a:ext cx="91" cy="1"/>
            </a:xfrm>
            <a:prstGeom prst="rect">
              <a:avLst/>
            </a:prstGeom>
            <a:solidFill>
              <a:srgbClr val="F207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9" name="Rectangle 355"/>
            <p:cNvSpPr>
              <a:spLocks noChangeArrowheads="1"/>
            </p:cNvSpPr>
            <p:nvPr/>
          </p:nvSpPr>
          <p:spPr bwMode="auto">
            <a:xfrm>
              <a:off x="90" y="3849"/>
              <a:ext cx="91" cy="1"/>
            </a:xfrm>
            <a:prstGeom prst="rect">
              <a:avLst/>
            </a:prstGeom>
            <a:solidFill>
              <a:srgbClr val="F007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0" name="Rectangle 356"/>
            <p:cNvSpPr>
              <a:spLocks noChangeArrowheads="1"/>
            </p:cNvSpPr>
            <p:nvPr/>
          </p:nvSpPr>
          <p:spPr bwMode="auto">
            <a:xfrm>
              <a:off x="90" y="3849"/>
              <a:ext cx="91" cy="1"/>
            </a:xfrm>
            <a:prstGeom prst="rect">
              <a:avLst/>
            </a:prstGeom>
            <a:solidFill>
              <a:srgbClr val="F00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1" name="Rectangle 357"/>
            <p:cNvSpPr>
              <a:spLocks noChangeArrowheads="1"/>
            </p:cNvSpPr>
            <p:nvPr/>
          </p:nvSpPr>
          <p:spPr bwMode="auto">
            <a:xfrm>
              <a:off x="90" y="3850"/>
              <a:ext cx="91" cy="1"/>
            </a:xfrm>
            <a:prstGeom prst="rect">
              <a:avLst/>
            </a:prstGeom>
            <a:solidFill>
              <a:srgbClr val="F007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2" name="Rectangle 358"/>
            <p:cNvSpPr>
              <a:spLocks noChangeArrowheads="1"/>
            </p:cNvSpPr>
            <p:nvPr/>
          </p:nvSpPr>
          <p:spPr bwMode="auto">
            <a:xfrm>
              <a:off x="90" y="3851"/>
              <a:ext cx="91" cy="1"/>
            </a:xfrm>
            <a:prstGeom prst="rect">
              <a:avLst/>
            </a:prstGeom>
            <a:solidFill>
              <a:srgbClr val="EC07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3" name="Rectangle 359"/>
            <p:cNvSpPr>
              <a:spLocks noChangeArrowheads="1"/>
            </p:cNvSpPr>
            <p:nvPr/>
          </p:nvSpPr>
          <p:spPr bwMode="auto">
            <a:xfrm>
              <a:off x="90" y="3851"/>
              <a:ext cx="91" cy="1"/>
            </a:xfrm>
            <a:prstGeom prst="rect">
              <a:avLst/>
            </a:prstGeom>
            <a:solidFill>
              <a:srgbClr val="E807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4" name="Rectangle 360"/>
            <p:cNvSpPr>
              <a:spLocks noChangeArrowheads="1"/>
            </p:cNvSpPr>
            <p:nvPr/>
          </p:nvSpPr>
          <p:spPr bwMode="auto">
            <a:xfrm>
              <a:off x="90" y="3852"/>
              <a:ext cx="91" cy="1"/>
            </a:xfrm>
            <a:prstGeom prst="rect">
              <a:avLst/>
            </a:prstGeom>
            <a:solidFill>
              <a:srgbClr val="E407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5" name="Rectangle 361"/>
            <p:cNvSpPr>
              <a:spLocks noChangeArrowheads="1"/>
            </p:cNvSpPr>
            <p:nvPr/>
          </p:nvSpPr>
          <p:spPr bwMode="auto">
            <a:xfrm>
              <a:off x="90" y="3852"/>
              <a:ext cx="91" cy="1"/>
            </a:xfrm>
            <a:prstGeom prst="rect">
              <a:avLst/>
            </a:prstGeom>
            <a:solidFill>
              <a:srgbClr val="E007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6" name="Rectangle 362"/>
            <p:cNvSpPr>
              <a:spLocks noChangeArrowheads="1"/>
            </p:cNvSpPr>
            <p:nvPr/>
          </p:nvSpPr>
          <p:spPr bwMode="auto">
            <a:xfrm>
              <a:off x="90" y="3853"/>
              <a:ext cx="91" cy="1"/>
            </a:xfrm>
            <a:prstGeom prst="rect">
              <a:avLst/>
            </a:prstGeom>
            <a:solidFill>
              <a:srgbClr val="D807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7" name="Rectangle 363"/>
            <p:cNvSpPr>
              <a:spLocks noChangeArrowheads="1"/>
            </p:cNvSpPr>
            <p:nvPr/>
          </p:nvSpPr>
          <p:spPr bwMode="auto">
            <a:xfrm>
              <a:off x="90" y="3854"/>
              <a:ext cx="91" cy="1"/>
            </a:xfrm>
            <a:prstGeom prst="rect">
              <a:avLst/>
            </a:prstGeom>
            <a:solidFill>
              <a:srgbClr val="D207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8" name="Rectangle 364"/>
            <p:cNvSpPr>
              <a:spLocks noChangeArrowheads="1"/>
            </p:cNvSpPr>
            <p:nvPr/>
          </p:nvSpPr>
          <p:spPr bwMode="auto">
            <a:xfrm>
              <a:off x="90" y="3854"/>
              <a:ext cx="91" cy="1"/>
            </a:xfrm>
            <a:prstGeom prst="rect">
              <a:avLst/>
            </a:prstGeom>
            <a:solidFill>
              <a:srgbClr val="CE07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9" name="Rectangle 365"/>
            <p:cNvSpPr>
              <a:spLocks noChangeArrowheads="1"/>
            </p:cNvSpPr>
            <p:nvPr/>
          </p:nvSpPr>
          <p:spPr bwMode="auto">
            <a:xfrm>
              <a:off x="90" y="3855"/>
              <a:ext cx="91" cy="1"/>
            </a:xfrm>
            <a:prstGeom prst="rect">
              <a:avLst/>
            </a:prstGeom>
            <a:solidFill>
              <a:srgbClr val="CB07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0" name="Rectangle 366"/>
            <p:cNvSpPr>
              <a:spLocks noChangeArrowheads="1"/>
            </p:cNvSpPr>
            <p:nvPr/>
          </p:nvSpPr>
          <p:spPr bwMode="auto">
            <a:xfrm>
              <a:off x="90" y="3856"/>
              <a:ext cx="91" cy="1"/>
            </a:xfrm>
            <a:prstGeom prst="rect">
              <a:avLst/>
            </a:prstGeom>
            <a:solidFill>
              <a:srgbClr val="C307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1" name="Rectangle 367"/>
            <p:cNvSpPr>
              <a:spLocks noChangeArrowheads="1"/>
            </p:cNvSpPr>
            <p:nvPr/>
          </p:nvSpPr>
          <p:spPr bwMode="auto">
            <a:xfrm>
              <a:off x="90" y="3856"/>
              <a:ext cx="91" cy="1"/>
            </a:xfrm>
            <a:prstGeom prst="rect">
              <a:avLst/>
            </a:prstGeom>
            <a:solidFill>
              <a:srgbClr val="BF07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2" name="Rectangle 368"/>
            <p:cNvSpPr>
              <a:spLocks noChangeArrowheads="1"/>
            </p:cNvSpPr>
            <p:nvPr/>
          </p:nvSpPr>
          <p:spPr bwMode="auto">
            <a:xfrm>
              <a:off x="90" y="3857"/>
              <a:ext cx="91" cy="1"/>
            </a:xfrm>
            <a:prstGeom prst="rect">
              <a:avLst/>
            </a:prstGeom>
            <a:solidFill>
              <a:srgbClr val="BB07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3" name="Rectangle 369"/>
            <p:cNvSpPr>
              <a:spLocks noChangeArrowheads="1"/>
            </p:cNvSpPr>
            <p:nvPr/>
          </p:nvSpPr>
          <p:spPr bwMode="auto">
            <a:xfrm>
              <a:off x="90" y="3857"/>
              <a:ext cx="91" cy="1"/>
            </a:xfrm>
            <a:prstGeom prst="rect">
              <a:avLst/>
            </a:prstGeom>
            <a:solidFill>
              <a:srgbClr val="B407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4" name="Rectangle 370"/>
            <p:cNvSpPr>
              <a:spLocks noChangeArrowheads="1"/>
            </p:cNvSpPr>
            <p:nvPr/>
          </p:nvSpPr>
          <p:spPr bwMode="auto">
            <a:xfrm>
              <a:off x="90" y="3858"/>
              <a:ext cx="91" cy="1"/>
            </a:xfrm>
            <a:prstGeom prst="rect">
              <a:avLst/>
            </a:prstGeom>
            <a:solidFill>
              <a:srgbClr val="B007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5" name="Rectangle 371"/>
            <p:cNvSpPr>
              <a:spLocks noChangeArrowheads="1"/>
            </p:cNvSpPr>
            <p:nvPr/>
          </p:nvSpPr>
          <p:spPr bwMode="auto">
            <a:xfrm>
              <a:off x="90" y="3859"/>
              <a:ext cx="91" cy="1"/>
            </a:xfrm>
            <a:prstGeom prst="rect">
              <a:avLst/>
            </a:prstGeom>
            <a:solidFill>
              <a:srgbClr val="B007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6" name="Rectangle 372"/>
            <p:cNvSpPr>
              <a:spLocks noChangeArrowheads="1"/>
            </p:cNvSpPr>
            <p:nvPr/>
          </p:nvSpPr>
          <p:spPr bwMode="auto">
            <a:xfrm>
              <a:off x="90" y="3859"/>
              <a:ext cx="91" cy="1"/>
            </a:xfrm>
            <a:prstGeom prst="rect">
              <a:avLst/>
            </a:prstGeom>
            <a:solidFill>
              <a:srgbClr val="AB09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7" name="Rectangle 373"/>
            <p:cNvSpPr>
              <a:spLocks noChangeArrowheads="1"/>
            </p:cNvSpPr>
            <p:nvPr/>
          </p:nvSpPr>
          <p:spPr bwMode="auto">
            <a:xfrm>
              <a:off x="90" y="3860"/>
              <a:ext cx="91" cy="1"/>
            </a:xfrm>
            <a:prstGeom prst="rect">
              <a:avLst/>
            </a:prstGeom>
            <a:solidFill>
              <a:srgbClr val="AB09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8" name="Rectangle 374"/>
            <p:cNvSpPr>
              <a:spLocks noChangeArrowheads="1"/>
            </p:cNvSpPr>
            <p:nvPr/>
          </p:nvSpPr>
          <p:spPr bwMode="auto">
            <a:xfrm>
              <a:off x="90" y="3861"/>
              <a:ext cx="91" cy="1"/>
            </a:xfrm>
            <a:prstGeom prst="rect">
              <a:avLst/>
            </a:prstGeom>
            <a:solidFill>
              <a:srgbClr val="A60C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9" name="Rectangle 375"/>
            <p:cNvSpPr>
              <a:spLocks noChangeArrowheads="1"/>
            </p:cNvSpPr>
            <p:nvPr/>
          </p:nvSpPr>
          <p:spPr bwMode="auto">
            <a:xfrm>
              <a:off x="90" y="3861"/>
              <a:ext cx="91" cy="1"/>
            </a:xfrm>
            <a:prstGeom prst="rect">
              <a:avLst/>
            </a:prstGeom>
            <a:solidFill>
              <a:srgbClr val="A30E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0" name="Rectangle 376"/>
            <p:cNvSpPr>
              <a:spLocks noChangeArrowheads="1"/>
            </p:cNvSpPr>
            <p:nvPr/>
          </p:nvSpPr>
          <p:spPr bwMode="auto">
            <a:xfrm>
              <a:off x="90" y="3862"/>
              <a:ext cx="91" cy="1"/>
            </a:xfrm>
            <a:prstGeom prst="rect">
              <a:avLst/>
            </a:prstGeom>
            <a:solidFill>
              <a:srgbClr val="9E0E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1" name="Rectangle 377"/>
            <p:cNvSpPr>
              <a:spLocks noChangeArrowheads="1"/>
            </p:cNvSpPr>
            <p:nvPr/>
          </p:nvSpPr>
          <p:spPr bwMode="auto">
            <a:xfrm>
              <a:off x="90" y="3863"/>
              <a:ext cx="91" cy="1"/>
            </a:xfrm>
            <a:prstGeom prst="rect">
              <a:avLst/>
            </a:prstGeom>
            <a:solidFill>
              <a:srgbClr val="9E10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2" name="Rectangle 378"/>
            <p:cNvSpPr>
              <a:spLocks noChangeArrowheads="1"/>
            </p:cNvSpPr>
            <p:nvPr/>
          </p:nvSpPr>
          <p:spPr bwMode="auto">
            <a:xfrm>
              <a:off x="90" y="3863"/>
              <a:ext cx="91" cy="1"/>
            </a:xfrm>
            <a:prstGeom prst="rect">
              <a:avLst/>
            </a:prstGeom>
            <a:solidFill>
              <a:srgbClr val="9910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3" name="Rectangle 379"/>
            <p:cNvSpPr>
              <a:spLocks noChangeArrowheads="1"/>
            </p:cNvSpPr>
            <p:nvPr/>
          </p:nvSpPr>
          <p:spPr bwMode="auto">
            <a:xfrm>
              <a:off x="90" y="3864"/>
              <a:ext cx="91" cy="1"/>
            </a:xfrm>
            <a:prstGeom prst="rect">
              <a:avLst/>
            </a:prstGeom>
            <a:solidFill>
              <a:srgbClr val="9512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4" name="Rectangle 380"/>
            <p:cNvSpPr>
              <a:spLocks noChangeArrowheads="1"/>
            </p:cNvSpPr>
            <p:nvPr/>
          </p:nvSpPr>
          <p:spPr bwMode="auto">
            <a:xfrm>
              <a:off x="90" y="3864"/>
              <a:ext cx="91" cy="1"/>
            </a:xfrm>
            <a:prstGeom prst="rect">
              <a:avLst/>
            </a:prstGeom>
            <a:solidFill>
              <a:srgbClr val="9112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5" name="Rectangle 381"/>
            <p:cNvSpPr>
              <a:spLocks noChangeArrowheads="1"/>
            </p:cNvSpPr>
            <p:nvPr/>
          </p:nvSpPr>
          <p:spPr bwMode="auto">
            <a:xfrm>
              <a:off x="90" y="3865"/>
              <a:ext cx="91" cy="1"/>
            </a:xfrm>
            <a:prstGeom prst="rect">
              <a:avLst/>
            </a:prstGeom>
            <a:solidFill>
              <a:srgbClr val="9012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6" name="Rectangle 382"/>
            <p:cNvSpPr>
              <a:spLocks noChangeArrowheads="1"/>
            </p:cNvSpPr>
            <p:nvPr/>
          </p:nvSpPr>
          <p:spPr bwMode="auto">
            <a:xfrm>
              <a:off x="90" y="3866"/>
              <a:ext cx="91" cy="1"/>
            </a:xfrm>
            <a:prstGeom prst="rect">
              <a:avLst/>
            </a:prstGeom>
            <a:solidFill>
              <a:srgbClr val="8D14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7" name="Rectangle 383"/>
            <p:cNvSpPr>
              <a:spLocks noChangeArrowheads="1"/>
            </p:cNvSpPr>
            <p:nvPr/>
          </p:nvSpPr>
          <p:spPr bwMode="auto">
            <a:xfrm>
              <a:off x="90" y="3866"/>
              <a:ext cx="91" cy="1"/>
            </a:xfrm>
            <a:prstGeom prst="rect">
              <a:avLst/>
            </a:prstGeom>
            <a:solidFill>
              <a:srgbClr val="8814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8" name="Rectangle 384"/>
            <p:cNvSpPr>
              <a:spLocks noChangeArrowheads="1"/>
            </p:cNvSpPr>
            <p:nvPr/>
          </p:nvSpPr>
          <p:spPr bwMode="auto">
            <a:xfrm>
              <a:off x="90" y="3867"/>
              <a:ext cx="91" cy="1"/>
            </a:xfrm>
            <a:prstGeom prst="rect">
              <a:avLst/>
            </a:prstGeom>
            <a:solidFill>
              <a:srgbClr val="8514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9" name="Rectangle 385"/>
            <p:cNvSpPr>
              <a:spLocks noChangeArrowheads="1"/>
            </p:cNvSpPr>
            <p:nvPr/>
          </p:nvSpPr>
          <p:spPr bwMode="auto">
            <a:xfrm>
              <a:off x="90" y="3868"/>
              <a:ext cx="91" cy="1"/>
            </a:xfrm>
            <a:prstGeom prst="rect">
              <a:avLst/>
            </a:prstGeom>
            <a:solidFill>
              <a:srgbClr val="8416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 name="Rectangle 386"/>
            <p:cNvSpPr>
              <a:spLocks noChangeArrowheads="1"/>
            </p:cNvSpPr>
            <p:nvPr/>
          </p:nvSpPr>
          <p:spPr bwMode="auto">
            <a:xfrm>
              <a:off x="90" y="3868"/>
              <a:ext cx="91" cy="1"/>
            </a:xfrm>
            <a:prstGeom prst="rect">
              <a:avLst/>
            </a:prstGeom>
            <a:solidFill>
              <a:srgbClr val="8116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 name="Rectangle 387"/>
            <p:cNvSpPr>
              <a:spLocks noChangeArrowheads="1"/>
            </p:cNvSpPr>
            <p:nvPr/>
          </p:nvSpPr>
          <p:spPr bwMode="auto">
            <a:xfrm>
              <a:off x="90" y="3869"/>
              <a:ext cx="91" cy="1"/>
            </a:xfrm>
            <a:prstGeom prst="rect">
              <a:avLst/>
            </a:prstGeom>
            <a:solidFill>
              <a:srgbClr val="7C1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 name="Rectangle 388"/>
            <p:cNvSpPr>
              <a:spLocks noChangeArrowheads="1"/>
            </p:cNvSpPr>
            <p:nvPr/>
          </p:nvSpPr>
          <p:spPr bwMode="auto">
            <a:xfrm>
              <a:off x="90" y="3869"/>
              <a:ext cx="91" cy="1"/>
            </a:xfrm>
            <a:prstGeom prst="rect">
              <a:avLst/>
            </a:prstGeom>
            <a:solidFill>
              <a:srgbClr val="7A18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 name="Rectangle 389"/>
            <p:cNvSpPr>
              <a:spLocks noChangeArrowheads="1"/>
            </p:cNvSpPr>
            <p:nvPr/>
          </p:nvSpPr>
          <p:spPr bwMode="auto">
            <a:xfrm>
              <a:off x="90" y="3870"/>
              <a:ext cx="91" cy="1"/>
            </a:xfrm>
            <a:prstGeom prst="rect">
              <a:avLst/>
            </a:prstGeom>
            <a:solidFill>
              <a:srgbClr val="7517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4" name="Rectangle 390"/>
            <p:cNvSpPr>
              <a:spLocks noChangeArrowheads="1"/>
            </p:cNvSpPr>
            <p:nvPr/>
          </p:nvSpPr>
          <p:spPr bwMode="auto">
            <a:xfrm>
              <a:off x="90" y="3871"/>
              <a:ext cx="91" cy="1"/>
            </a:xfrm>
            <a:prstGeom prst="rect">
              <a:avLst/>
            </a:prstGeom>
            <a:solidFill>
              <a:srgbClr val="7217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5" name="Rectangle 391"/>
            <p:cNvSpPr>
              <a:spLocks noChangeArrowheads="1"/>
            </p:cNvSpPr>
            <p:nvPr/>
          </p:nvSpPr>
          <p:spPr bwMode="auto">
            <a:xfrm>
              <a:off x="90" y="3871"/>
              <a:ext cx="91" cy="1"/>
            </a:xfrm>
            <a:prstGeom prst="rect">
              <a:avLst/>
            </a:prstGeom>
            <a:solidFill>
              <a:srgbClr val="6F19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 name="Rectangle 392"/>
            <p:cNvSpPr>
              <a:spLocks noChangeArrowheads="1"/>
            </p:cNvSpPr>
            <p:nvPr/>
          </p:nvSpPr>
          <p:spPr bwMode="auto">
            <a:xfrm>
              <a:off x="90" y="3872"/>
              <a:ext cx="91" cy="1"/>
            </a:xfrm>
            <a:prstGeom prst="rect">
              <a:avLst/>
            </a:prstGeom>
            <a:solidFill>
              <a:srgbClr val="6F19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7" name="Rectangle 393"/>
            <p:cNvSpPr>
              <a:spLocks noChangeArrowheads="1"/>
            </p:cNvSpPr>
            <p:nvPr/>
          </p:nvSpPr>
          <p:spPr bwMode="auto">
            <a:xfrm>
              <a:off x="90" y="3873"/>
              <a:ext cx="91" cy="1"/>
            </a:xfrm>
            <a:prstGeom prst="rect">
              <a:avLst/>
            </a:prstGeom>
            <a:solidFill>
              <a:srgbClr val="6B19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8" name="Rectangle 394"/>
            <p:cNvSpPr>
              <a:spLocks noChangeArrowheads="1"/>
            </p:cNvSpPr>
            <p:nvPr/>
          </p:nvSpPr>
          <p:spPr bwMode="auto">
            <a:xfrm>
              <a:off x="90" y="3873"/>
              <a:ext cx="91" cy="1"/>
            </a:xfrm>
            <a:prstGeom prst="rect">
              <a:avLst/>
            </a:prstGeom>
            <a:solidFill>
              <a:srgbClr val="6819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9" name="Rectangle 395"/>
            <p:cNvSpPr>
              <a:spLocks noChangeArrowheads="1"/>
            </p:cNvSpPr>
            <p:nvPr/>
          </p:nvSpPr>
          <p:spPr bwMode="auto">
            <a:xfrm>
              <a:off x="90" y="3874"/>
              <a:ext cx="91" cy="1"/>
            </a:xfrm>
            <a:prstGeom prst="rect">
              <a:avLst/>
            </a:prstGeom>
            <a:solidFill>
              <a:srgbClr val="641B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0" name="Rectangle 396"/>
            <p:cNvSpPr>
              <a:spLocks noChangeArrowheads="1"/>
            </p:cNvSpPr>
            <p:nvPr/>
          </p:nvSpPr>
          <p:spPr bwMode="auto">
            <a:xfrm>
              <a:off x="90" y="3875"/>
              <a:ext cx="91" cy="1"/>
            </a:xfrm>
            <a:prstGeom prst="rect">
              <a:avLst/>
            </a:prstGeom>
            <a:solidFill>
              <a:srgbClr val="601A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1" name="Rectangle 397"/>
            <p:cNvSpPr>
              <a:spLocks noChangeArrowheads="1"/>
            </p:cNvSpPr>
            <p:nvPr/>
          </p:nvSpPr>
          <p:spPr bwMode="auto">
            <a:xfrm>
              <a:off x="90" y="3875"/>
              <a:ext cx="91" cy="1"/>
            </a:xfrm>
            <a:prstGeom prst="rect">
              <a:avLst/>
            </a:prstGeom>
            <a:solidFill>
              <a:srgbClr val="5D1A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2" name="Rectangle 398"/>
            <p:cNvSpPr>
              <a:spLocks noChangeArrowheads="1"/>
            </p:cNvSpPr>
            <p:nvPr/>
          </p:nvSpPr>
          <p:spPr bwMode="auto">
            <a:xfrm>
              <a:off x="90" y="3876"/>
              <a:ext cx="91" cy="1"/>
            </a:xfrm>
            <a:prstGeom prst="rect">
              <a:avLst/>
            </a:prstGeom>
            <a:solidFill>
              <a:srgbClr val="591A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 name="Rectangle 399"/>
            <p:cNvSpPr>
              <a:spLocks noChangeArrowheads="1"/>
            </p:cNvSpPr>
            <p:nvPr/>
          </p:nvSpPr>
          <p:spPr bwMode="auto">
            <a:xfrm>
              <a:off x="90" y="3876"/>
              <a:ext cx="91" cy="1"/>
            </a:xfrm>
            <a:prstGeom prst="rect">
              <a:avLst/>
            </a:prstGeom>
            <a:solidFill>
              <a:srgbClr val="581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 name="Rectangle 400"/>
            <p:cNvSpPr>
              <a:spLocks noChangeArrowheads="1"/>
            </p:cNvSpPr>
            <p:nvPr/>
          </p:nvSpPr>
          <p:spPr bwMode="auto">
            <a:xfrm>
              <a:off x="90" y="3877"/>
              <a:ext cx="91" cy="1"/>
            </a:xfrm>
            <a:prstGeom prst="rect">
              <a:avLst/>
            </a:prstGeom>
            <a:solidFill>
              <a:srgbClr val="541B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 name="Rectangle 401"/>
            <p:cNvSpPr>
              <a:spLocks noChangeArrowheads="1"/>
            </p:cNvSpPr>
            <p:nvPr/>
          </p:nvSpPr>
          <p:spPr bwMode="auto">
            <a:xfrm>
              <a:off x="90" y="3878"/>
              <a:ext cx="91" cy="1"/>
            </a:xfrm>
            <a:prstGeom prst="rect">
              <a:avLst/>
            </a:prstGeom>
            <a:solidFill>
              <a:srgbClr val="511B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 name="Rectangle 402"/>
            <p:cNvSpPr>
              <a:spLocks noChangeArrowheads="1"/>
            </p:cNvSpPr>
            <p:nvPr/>
          </p:nvSpPr>
          <p:spPr bwMode="auto">
            <a:xfrm>
              <a:off x="90" y="3878"/>
              <a:ext cx="91" cy="1"/>
            </a:xfrm>
            <a:prstGeom prst="rect">
              <a:avLst/>
            </a:prstGeom>
            <a:solidFill>
              <a:srgbClr val="4D1B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 name="Rectangle 403"/>
            <p:cNvSpPr>
              <a:spLocks noChangeArrowheads="1"/>
            </p:cNvSpPr>
            <p:nvPr/>
          </p:nvSpPr>
          <p:spPr bwMode="auto">
            <a:xfrm>
              <a:off x="90" y="3879"/>
              <a:ext cx="91" cy="1"/>
            </a:xfrm>
            <a:prstGeom prst="rect">
              <a:avLst/>
            </a:prstGeom>
            <a:solidFill>
              <a:srgbClr val="4A1B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 name="Rectangle 404"/>
            <p:cNvSpPr>
              <a:spLocks noChangeArrowheads="1"/>
            </p:cNvSpPr>
            <p:nvPr/>
          </p:nvSpPr>
          <p:spPr bwMode="auto">
            <a:xfrm>
              <a:off x="90" y="3880"/>
              <a:ext cx="91" cy="1"/>
            </a:xfrm>
            <a:prstGeom prst="rect">
              <a:avLst/>
            </a:prstGeom>
            <a:solidFill>
              <a:srgbClr val="481D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9" name="Rectangle 405"/>
            <p:cNvSpPr>
              <a:spLocks noChangeArrowheads="1"/>
            </p:cNvSpPr>
            <p:nvPr/>
          </p:nvSpPr>
          <p:spPr bwMode="auto">
            <a:xfrm>
              <a:off x="90" y="3880"/>
              <a:ext cx="91" cy="1"/>
            </a:xfrm>
            <a:prstGeom prst="rect">
              <a:avLst/>
            </a:prstGeom>
            <a:solidFill>
              <a:srgbClr val="451D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 name="Rectangle 406"/>
            <p:cNvSpPr>
              <a:spLocks noChangeArrowheads="1"/>
            </p:cNvSpPr>
            <p:nvPr/>
          </p:nvSpPr>
          <p:spPr bwMode="auto">
            <a:xfrm>
              <a:off x="90" y="3881"/>
              <a:ext cx="91" cy="1"/>
            </a:xfrm>
            <a:prstGeom prst="rect">
              <a:avLst/>
            </a:prstGeom>
            <a:solidFill>
              <a:srgbClr val="421C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 name="Rectangle 407"/>
            <p:cNvSpPr>
              <a:spLocks noChangeArrowheads="1"/>
            </p:cNvSpPr>
            <p:nvPr/>
          </p:nvSpPr>
          <p:spPr bwMode="auto">
            <a:xfrm>
              <a:off x="90" y="3882"/>
              <a:ext cx="91" cy="1"/>
            </a:xfrm>
            <a:prstGeom prst="rect">
              <a:avLst/>
            </a:prstGeom>
            <a:solidFill>
              <a:srgbClr val="3C1C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 name="Rectangle 408"/>
            <p:cNvSpPr>
              <a:spLocks noChangeArrowheads="1"/>
            </p:cNvSpPr>
            <p:nvPr/>
          </p:nvSpPr>
          <p:spPr bwMode="auto">
            <a:xfrm>
              <a:off x="90" y="3882"/>
              <a:ext cx="91" cy="1"/>
            </a:xfrm>
            <a:prstGeom prst="rect">
              <a:avLst/>
            </a:prstGeom>
            <a:solidFill>
              <a:srgbClr val="391C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 name="Rectangle 409"/>
            <p:cNvSpPr>
              <a:spLocks noChangeArrowheads="1"/>
            </p:cNvSpPr>
            <p:nvPr/>
          </p:nvSpPr>
          <p:spPr bwMode="auto">
            <a:xfrm>
              <a:off x="90" y="3883"/>
              <a:ext cx="91" cy="1"/>
            </a:xfrm>
            <a:prstGeom prst="rect">
              <a:avLst/>
            </a:prstGeom>
            <a:solidFill>
              <a:srgbClr val="341C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 name="Rectangle 410"/>
            <p:cNvSpPr>
              <a:spLocks noChangeArrowheads="1"/>
            </p:cNvSpPr>
            <p:nvPr/>
          </p:nvSpPr>
          <p:spPr bwMode="auto">
            <a:xfrm>
              <a:off x="90" y="3883"/>
              <a:ext cx="91" cy="1"/>
            </a:xfrm>
            <a:prstGeom prst="rect">
              <a:avLst/>
            </a:prstGeom>
            <a:solidFill>
              <a:srgbClr val="321D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 name="Rectangle 411"/>
            <p:cNvSpPr>
              <a:spLocks noChangeArrowheads="1"/>
            </p:cNvSpPr>
            <p:nvPr/>
          </p:nvSpPr>
          <p:spPr bwMode="auto">
            <a:xfrm>
              <a:off x="90" y="3884"/>
              <a:ext cx="91" cy="1"/>
            </a:xfrm>
            <a:prstGeom prst="rect">
              <a:avLst/>
            </a:prstGeom>
            <a:solidFill>
              <a:srgbClr val="2F1D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 name="Rectangle 412"/>
            <p:cNvSpPr>
              <a:spLocks noChangeArrowheads="1"/>
            </p:cNvSpPr>
            <p:nvPr/>
          </p:nvSpPr>
          <p:spPr bwMode="auto">
            <a:xfrm>
              <a:off x="90" y="3885"/>
              <a:ext cx="91" cy="1"/>
            </a:xfrm>
            <a:prstGeom prst="rect">
              <a:avLst/>
            </a:prstGeom>
            <a:solidFill>
              <a:srgbClr val="2A1D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 name="Rectangle 413"/>
            <p:cNvSpPr>
              <a:spLocks noChangeArrowheads="1"/>
            </p:cNvSpPr>
            <p:nvPr/>
          </p:nvSpPr>
          <p:spPr bwMode="auto">
            <a:xfrm>
              <a:off x="90" y="3885"/>
              <a:ext cx="91" cy="1"/>
            </a:xfrm>
            <a:prstGeom prst="rect">
              <a:avLst/>
            </a:prstGeom>
            <a:solidFill>
              <a:srgbClr val="271D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8" name="Rectangle 414"/>
            <p:cNvSpPr>
              <a:spLocks noChangeArrowheads="1"/>
            </p:cNvSpPr>
            <p:nvPr/>
          </p:nvSpPr>
          <p:spPr bwMode="auto">
            <a:xfrm>
              <a:off x="90" y="3886"/>
              <a:ext cx="91" cy="1"/>
            </a:xfrm>
            <a:prstGeom prst="rect">
              <a:avLst/>
            </a:prstGeom>
            <a:solidFill>
              <a:srgbClr val="221D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9" name="Rectangle 415"/>
            <p:cNvSpPr>
              <a:spLocks noChangeArrowheads="1"/>
            </p:cNvSpPr>
            <p:nvPr/>
          </p:nvSpPr>
          <p:spPr bwMode="auto">
            <a:xfrm>
              <a:off x="90" y="3887"/>
              <a:ext cx="91" cy="1"/>
            </a:xfrm>
            <a:prstGeom prst="rect">
              <a:avLst/>
            </a:prstGeom>
            <a:solidFill>
              <a:srgbClr val="1D1D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0" name="Rectangle 416"/>
            <p:cNvSpPr>
              <a:spLocks noChangeArrowheads="1"/>
            </p:cNvSpPr>
            <p:nvPr/>
          </p:nvSpPr>
          <p:spPr bwMode="auto">
            <a:xfrm>
              <a:off x="90" y="3887"/>
              <a:ext cx="91" cy="1"/>
            </a:xfrm>
            <a:prstGeom prst="rect">
              <a:avLst/>
            </a:prstGeom>
            <a:solidFill>
              <a:srgbClr val="191E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1" name="Rectangle 417"/>
            <p:cNvSpPr>
              <a:spLocks noChangeArrowheads="1"/>
            </p:cNvSpPr>
            <p:nvPr/>
          </p:nvSpPr>
          <p:spPr bwMode="auto">
            <a:xfrm>
              <a:off x="90" y="3888"/>
              <a:ext cx="91" cy="1"/>
            </a:xfrm>
            <a:prstGeom prst="rect">
              <a:avLst/>
            </a:prstGeom>
            <a:solidFill>
              <a:srgbClr val="131E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2" name="Rectangle 418"/>
            <p:cNvSpPr>
              <a:spLocks noChangeArrowheads="1"/>
            </p:cNvSpPr>
            <p:nvPr/>
          </p:nvSpPr>
          <p:spPr bwMode="auto">
            <a:xfrm>
              <a:off x="90" y="3888"/>
              <a:ext cx="91" cy="1"/>
            </a:xfrm>
            <a:prstGeom prst="rect">
              <a:avLst/>
            </a:prstGeom>
            <a:solidFill>
              <a:srgbClr val="0C1C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3" name="Rectangle 419"/>
            <p:cNvSpPr>
              <a:spLocks noChangeArrowheads="1"/>
            </p:cNvSpPr>
            <p:nvPr/>
          </p:nvSpPr>
          <p:spPr bwMode="auto">
            <a:xfrm>
              <a:off x="206" y="3869"/>
              <a:ext cx="103"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Low</a:t>
              </a:r>
              <a:endParaRPr kumimoji="0" lang="en-US" altLang="en-US" sz="700" b="0" i="0" u="none" strike="noStrike" cap="none" normalizeH="0" baseline="0">
                <a:ln>
                  <a:noFill/>
                </a:ln>
                <a:solidFill>
                  <a:schemeClr val="tx1"/>
                </a:solidFill>
                <a:effectLst/>
                <a:latin typeface="Arial" panose="020B0604020202020204" pitchFamily="34" charset="0"/>
              </a:endParaRPr>
            </a:p>
          </p:txBody>
        </p:sp>
      </p:grpSp>
      <p:pic>
        <p:nvPicPr>
          <p:cNvPr id="444" name="Picture 443"/>
          <p:cNvPicPr>
            <a:picLocks noChangeAspect="1"/>
          </p:cNvPicPr>
          <p:nvPr/>
        </p:nvPicPr>
        <p:blipFill>
          <a:blip r:embed="rId6"/>
          <a:stretch>
            <a:fillRect/>
          </a:stretch>
        </p:blipFill>
        <p:spPr>
          <a:xfrm>
            <a:off x="3577659" y="6423824"/>
            <a:ext cx="114469" cy="228600"/>
          </a:xfrm>
          <a:prstGeom prst="rect">
            <a:avLst/>
          </a:prstGeom>
        </p:spPr>
      </p:pic>
      <p:sp>
        <p:nvSpPr>
          <p:cNvPr id="3" name="TextBox 2"/>
          <p:cNvSpPr txBox="1"/>
          <p:nvPr/>
        </p:nvSpPr>
        <p:spPr>
          <a:xfrm>
            <a:off x="621766" y="1427508"/>
            <a:ext cx="3070362" cy="369332"/>
          </a:xfrm>
          <a:prstGeom prst="rect">
            <a:avLst/>
          </a:prstGeom>
          <a:noFill/>
        </p:spPr>
        <p:txBody>
          <a:bodyPr wrap="square" rtlCol="0">
            <a:spAutoFit/>
          </a:bodyPr>
          <a:lstStyle/>
          <a:p>
            <a:r>
              <a:rPr lang="en-US" u="sng" dirty="0">
                <a:solidFill>
                  <a:schemeClr val="tx1">
                    <a:lumMod val="75000"/>
                    <a:lumOff val="25000"/>
                  </a:schemeClr>
                </a:solidFill>
              </a:rPr>
              <a:t>ACOLITE Analysis</a:t>
            </a:r>
          </a:p>
        </p:txBody>
      </p:sp>
      <p:sp>
        <p:nvSpPr>
          <p:cNvPr id="5" name="TextBox 4"/>
          <p:cNvSpPr txBox="1"/>
          <p:nvPr/>
        </p:nvSpPr>
        <p:spPr>
          <a:xfrm>
            <a:off x="4637730" y="1427400"/>
            <a:ext cx="3075575" cy="369332"/>
          </a:xfrm>
          <a:prstGeom prst="rect">
            <a:avLst/>
          </a:prstGeom>
          <a:noFill/>
        </p:spPr>
        <p:txBody>
          <a:bodyPr wrap="square" rtlCol="0">
            <a:spAutoFit/>
          </a:bodyPr>
          <a:lstStyle/>
          <a:p>
            <a:r>
              <a:rPr lang="en-US" u="sng" dirty="0">
                <a:solidFill>
                  <a:schemeClr val="tx1">
                    <a:lumMod val="75000"/>
                    <a:lumOff val="25000"/>
                  </a:schemeClr>
                </a:solidFill>
              </a:rPr>
              <a:t>Buoy Interpolation</a:t>
            </a:r>
          </a:p>
        </p:txBody>
      </p:sp>
    </p:spTree>
    <p:extLst>
      <p:ext uri="{BB962C8B-B14F-4D97-AF65-F5344CB8AC3E}">
        <p14:creationId xmlns:p14="http://schemas.microsoft.com/office/powerpoint/2010/main" val="69195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 Time Series Analysis</a:t>
            </a:r>
          </a:p>
        </p:txBody>
      </p:sp>
      <p:sp>
        <p:nvSpPr>
          <p:cNvPr id="4" name="Rectangle 3"/>
          <p:cNvSpPr/>
          <p:nvPr/>
        </p:nvSpPr>
        <p:spPr>
          <a:xfrm>
            <a:off x="6651783" y="2612602"/>
            <a:ext cx="5381260" cy="1928733"/>
          </a:xfrm>
          <a:prstGeom prst="rect">
            <a:avLst/>
          </a:prstGeom>
        </p:spPr>
        <p:txBody>
          <a:bodyPr wrap="square">
            <a:spAutoFit/>
          </a:bodyPr>
          <a:lstStyle/>
          <a:p>
            <a:pPr>
              <a:spcBef>
                <a:spcPts val="200"/>
              </a:spcBef>
              <a:buClr>
                <a:srgbClr val="3289B4"/>
              </a:buClr>
            </a:pPr>
            <a:endParaRPr lang="en-US" sz="1000" dirty="0">
              <a:solidFill>
                <a:schemeClr val="tx1">
                  <a:lumMod val="75000"/>
                  <a:lumOff val="25000"/>
                </a:schemeClr>
              </a:solidFill>
            </a:endParaRPr>
          </a:p>
          <a:p>
            <a:pPr marL="342900" indent="-342900">
              <a:spcBef>
                <a:spcPts val="200"/>
              </a:spcBef>
              <a:buClr>
                <a:srgbClr val="3289B4"/>
              </a:buClr>
              <a:buFont typeface="Webdings" panose="05030102010509060703" pitchFamily="18" charset="2"/>
              <a:buChar char="4"/>
            </a:pPr>
            <a:r>
              <a:rPr lang="en-US" sz="2400" dirty="0">
                <a:solidFill>
                  <a:schemeClr val="tx1">
                    <a:lumMod val="75000"/>
                    <a:lumOff val="25000"/>
                  </a:schemeClr>
                </a:solidFill>
              </a:rPr>
              <a:t>Areas identified by the </a:t>
            </a:r>
            <a:r>
              <a:rPr lang="en-US" sz="2400" b="1" dirty="0">
                <a:solidFill>
                  <a:schemeClr val="tx1">
                    <a:lumMod val="75000"/>
                    <a:lumOff val="25000"/>
                  </a:schemeClr>
                </a:solidFill>
              </a:rPr>
              <a:t>time series </a:t>
            </a:r>
            <a:r>
              <a:rPr lang="en-US" sz="2400" dirty="0">
                <a:solidFill>
                  <a:schemeClr val="tx1">
                    <a:lumMod val="75000"/>
                    <a:lumOff val="25000"/>
                  </a:schemeClr>
                </a:solidFill>
              </a:rPr>
              <a:t>as having high indications of HABs repeat throughout the series</a:t>
            </a:r>
          </a:p>
          <a:p>
            <a:pPr>
              <a:spcBef>
                <a:spcPts val="200"/>
              </a:spcBef>
              <a:buClr>
                <a:srgbClr val="3289B4"/>
              </a:buClr>
            </a:pPr>
            <a:endParaRPr lang="en-US" sz="1000" dirty="0">
              <a:solidFill>
                <a:schemeClr val="tx1">
                  <a:lumMod val="75000"/>
                  <a:lumOff val="25000"/>
                </a:schemeClr>
              </a:solidFill>
            </a:endParaRPr>
          </a:p>
        </p:txBody>
      </p:sp>
      <p:pic>
        <p:nvPicPr>
          <p:cNvPr id="444" name="Picture 443"/>
          <p:cNvPicPr>
            <a:picLocks noChangeAspect="1"/>
          </p:cNvPicPr>
          <p:nvPr/>
        </p:nvPicPr>
        <p:blipFill>
          <a:blip r:embed="rId5"/>
          <a:stretch>
            <a:fillRect/>
          </a:stretch>
        </p:blipFill>
        <p:spPr>
          <a:xfrm>
            <a:off x="3577659" y="6156698"/>
            <a:ext cx="114469" cy="228600"/>
          </a:xfrm>
          <a:prstGeom prst="rect">
            <a:avLst/>
          </a:prstGeom>
        </p:spPr>
      </p:pic>
      <p:pic>
        <p:nvPicPr>
          <p:cNvPr id="445" name="output_MKx3cx">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14595" y="856395"/>
            <a:ext cx="4500630" cy="5824662"/>
          </a:xfrm>
          <a:prstGeom prst="rect">
            <a:avLst/>
          </a:prstGeom>
        </p:spPr>
      </p:pic>
    </p:spTree>
    <p:extLst>
      <p:ext uri="{BB962C8B-B14F-4D97-AF65-F5344CB8AC3E}">
        <p14:creationId xmlns:p14="http://schemas.microsoft.com/office/powerpoint/2010/main" val="120562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67" fill="hold"/>
                                        <p:tgtEl>
                                          <p:spTgt spid="44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45"/>
                </p:tgtEl>
              </p:cMediaNode>
            </p:video>
            <p:seq concurrent="1" nextAc="seek">
              <p:cTn id="8" restart="whenNotActive" fill="hold" evtFilter="cancelBubble" nodeType="interactiveSeq">
                <p:stCondLst>
                  <p:cond evt="onClick" delay="0">
                    <p:tgtEl>
                      <p:spTgt spid="44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45"/>
                                        </p:tgtEl>
                                      </p:cBhvr>
                                    </p:cmd>
                                  </p:childTnLst>
                                </p:cTn>
                              </p:par>
                            </p:childTnLst>
                          </p:cTn>
                        </p:par>
                      </p:childTnLst>
                    </p:cTn>
                  </p:par>
                </p:childTnLst>
              </p:cTn>
              <p:nextCondLst>
                <p:cond evt="onClick" delay="0">
                  <p:tgtEl>
                    <p:spTgt spid="44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Conclusions</a:t>
            </a:r>
          </a:p>
        </p:txBody>
      </p:sp>
      <p:sp>
        <p:nvSpPr>
          <p:cNvPr id="6" name="Text Placeholder 5"/>
          <p:cNvSpPr>
            <a:spLocks noGrp="1"/>
          </p:cNvSpPr>
          <p:nvPr>
            <p:ph type="body" sz="half" idx="2"/>
          </p:nvPr>
        </p:nvSpPr>
        <p:spPr>
          <a:xfrm>
            <a:off x="450376" y="1146886"/>
            <a:ext cx="5895833" cy="5262083"/>
          </a:xfrm>
        </p:spPr>
        <p:txBody>
          <a:bodyPr>
            <a:noAutofit/>
          </a:bodyPr>
          <a:lstStyle/>
          <a:p>
            <a:pPr marL="342900" indent="-342900">
              <a:spcBef>
                <a:spcPts val="200"/>
              </a:spcBef>
              <a:buClr>
                <a:srgbClr val="3289B4"/>
              </a:buClr>
              <a:buFont typeface="Webdings" panose="05030102010509060703" pitchFamily="18" charset="2"/>
              <a:buChar char="4"/>
            </a:pPr>
            <a:r>
              <a:rPr lang="en-US" sz="2400" dirty="0"/>
              <a:t>Chlorophyll is highest within and along inlets</a:t>
            </a:r>
          </a:p>
          <a:p>
            <a:pPr marL="342900" indent="-342900">
              <a:spcBef>
                <a:spcPts val="200"/>
              </a:spcBef>
              <a:buClr>
                <a:srgbClr val="3289B4"/>
              </a:buClr>
              <a:buFont typeface="Webdings" panose="05030102010509060703" pitchFamily="18" charset="2"/>
              <a:buChar char="4"/>
            </a:pPr>
            <a:endParaRPr lang="en-US" sz="1000" dirty="0"/>
          </a:p>
          <a:p>
            <a:pPr marL="342900" indent="-342900">
              <a:spcBef>
                <a:spcPts val="200"/>
              </a:spcBef>
              <a:buClr>
                <a:srgbClr val="3289B4"/>
              </a:buClr>
              <a:buFont typeface="Webdings" panose="05030102010509060703" pitchFamily="18" charset="2"/>
              <a:buChar char="4"/>
            </a:pPr>
            <a:r>
              <a:rPr lang="en-US" sz="2400" dirty="0"/>
              <a:t>Areas highlighted by time series analysis need further monitoring</a:t>
            </a:r>
          </a:p>
          <a:p>
            <a:pPr marL="342900" indent="-342900">
              <a:spcBef>
                <a:spcPts val="200"/>
              </a:spcBef>
              <a:buClr>
                <a:srgbClr val="3289B4"/>
              </a:buClr>
              <a:buFont typeface="Webdings" panose="05030102010509060703" pitchFamily="18" charset="2"/>
              <a:buChar char="4"/>
            </a:pPr>
            <a:endParaRPr lang="en-US" sz="1000" dirty="0"/>
          </a:p>
          <a:p>
            <a:pPr marL="342900" indent="-342900">
              <a:spcBef>
                <a:spcPts val="200"/>
              </a:spcBef>
              <a:buClr>
                <a:srgbClr val="3289B4"/>
              </a:buClr>
              <a:buFont typeface="Webdings" panose="05030102010509060703" pitchFamily="18" charset="2"/>
              <a:buChar char="4"/>
            </a:pPr>
            <a:r>
              <a:rPr lang="en-US" sz="2400" dirty="0"/>
              <a:t>The algorithms determining chlorophyll were similar</a:t>
            </a:r>
          </a:p>
          <a:p>
            <a:pPr marL="342900" indent="-342900">
              <a:spcBef>
                <a:spcPts val="200"/>
              </a:spcBef>
              <a:buClr>
                <a:srgbClr val="3289B4"/>
              </a:buClr>
              <a:buFont typeface="Webdings" panose="05030102010509060703" pitchFamily="18" charset="2"/>
              <a:buChar char="4"/>
            </a:pPr>
            <a:endParaRPr lang="en-US" sz="1000" dirty="0"/>
          </a:p>
          <a:p>
            <a:pPr marL="342900" indent="-342900">
              <a:spcBef>
                <a:spcPts val="200"/>
              </a:spcBef>
              <a:buClr>
                <a:srgbClr val="3289B4"/>
              </a:buClr>
              <a:buFont typeface="Webdings" panose="05030102010509060703" pitchFamily="18" charset="2"/>
              <a:buChar char="4"/>
            </a:pPr>
            <a:r>
              <a:rPr lang="en-US" sz="2400" dirty="0"/>
              <a:t>The majority of turbidity algorithms were similar</a:t>
            </a:r>
          </a:p>
          <a:p>
            <a:pPr>
              <a:spcBef>
                <a:spcPts val="200"/>
              </a:spcBef>
              <a:buClr>
                <a:srgbClr val="3289B4"/>
              </a:buClr>
            </a:pPr>
            <a:endParaRPr lang="en-US" sz="1000" dirty="0"/>
          </a:p>
          <a:p>
            <a:pPr marL="342900" indent="-342900">
              <a:spcBef>
                <a:spcPts val="200"/>
              </a:spcBef>
              <a:buClr>
                <a:srgbClr val="3289B4"/>
              </a:buClr>
              <a:buFont typeface="Webdings" panose="05030102010509060703" pitchFamily="18" charset="2"/>
              <a:buChar char="4"/>
            </a:pPr>
            <a:r>
              <a:rPr lang="en-US" sz="2400" dirty="0"/>
              <a:t>Landsat 8 OLI and Sentinel-2 MSI imagery processed through ACOLITE are not the most ideal for monitoring eutrophication and HABs in the Puget Sound</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8855" y="604836"/>
            <a:ext cx="4680962" cy="6057715"/>
          </a:xfrm>
          <a:prstGeom prst="rect">
            <a:avLst/>
          </a:prstGeom>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3953" y="6152807"/>
            <a:ext cx="146050"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4"/>
          <p:cNvGrpSpPr>
            <a:grpSpLocks noChangeAspect="1"/>
          </p:cNvGrpSpPr>
          <p:nvPr/>
        </p:nvGrpSpPr>
        <p:grpSpPr bwMode="auto">
          <a:xfrm>
            <a:off x="9893456" y="5384775"/>
            <a:ext cx="1429504" cy="923607"/>
            <a:chOff x="6368" y="3279"/>
            <a:chExt cx="924" cy="597"/>
          </a:xfrm>
        </p:grpSpPr>
        <p:sp>
          <p:nvSpPr>
            <p:cNvPr id="4" name="AutoShape 3"/>
            <p:cNvSpPr>
              <a:spLocks noChangeAspect="1" noChangeArrowheads="1" noTextEdit="1"/>
            </p:cNvSpPr>
            <p:nvPr/>
          </p:nvSpPr>
          <p:spPr bwMode="auto">
            <a:xfrm>
              <a:off x="6454" y="3282"/>
              <a:ext cx="607"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7" name="Group 205"/>
            <p:cNvGrpSpPr>
              <a:grpSpLocks/>
            </p:cNvGrpSpPr>
            <p:nvPr/>
          </p:nvGrpSpPr>
          <p:grpSpPr bwMode="auto">
            <a:xfrm>
              <a:off x="6368" y="3279"/>
              <a:ext cx="924" cy="449"/>
              <a:chOff x="6368" y="3279"/>
              <a:chExt cx="924" cy="449"/>
            </a:xfrm>
          </p:grpSpPr>
          <p:sp>
            <p:nvSpPr>
              <p:cNvPr id="22" name="Rectangle 5"/>
              <p:cNvSpPr>
                <a:spLocks noChangeArrowheads="1"/>
              </p:cNvSpPr>
              <p:nvPr/>
            </p:nvSpPr>
            <p:spPr bwMode="auto">
              <a:xfrm>
                <a:off x="6411" y="3279"/>
                <a:ext cx="531"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FFFFFF"/>
                    </a:solidFill>
                    <a:effectLst/>
                    <a:latin typeface="+mn-lt"/>
                    <a:cs typeface="Arial" pitchFamily="34" charset="0"/>
                  </a:rPr>
                  <a:t>Chlorophyll </a:t>
                </a:r>
                <a:endParaRPr kumimoji="0" lang="en-US" altLang="en-US" sz="1800" b="0" i="0" u="none" strike="noStrike" cap="none" normalizeH="0" baseline="0" dirty="0">
                  <a:ln>
                    <a:noFill/>
                  </a:ln>
                  <a:solidFill>
                    <a:schemeClr val="tx1"/>
                  </a:solidFill>
                  <a:effectLst/>
                  <a:latin typeface="+mn-lt"/>
                  <a:cs typeface="Arial" pitchFamily="34" charset="0"/>
                </a:endParaRPr>
              </a:p>
            </p:txBody>
          </p:sp>
          <p:sp>
            <p:nvSpPr>
              <p:cNvPr id="23" name="Rectangle 6"/>
              <p:cNvSpPr>
                <a:spLocks noChangeArrowheads="1"/>
              </p:cNvSpPr>
              <p:nvPr/>
            </p:nvSpPr>
            <p:spPr bwMode="auto">
              <a:xfrm>
                <a:off x="6368" y="3377"/>
                <a:ext cx="924"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FFFFFF"/>
                    </a:solidFill>
                    <a:effectLst/>
                    <a:latin typeface="+mn-lt"/>
                  </a:rPr>
                  <a:t>Concentration (</a:t>
                </a:r>
                <a:r>
                  <a:rPr kumimoji="0" lang="en-US" altLang="en-US" sz="1100" b="1" i="0" u="none" strike="noStrike" cap="none" normalizeH="0" baseline="0" dirty="0" err="1">
                    <a:ln>
                      <a:noFill/>
                    </a:ln>
                    <a:solidFill>
                      <a:srgbClr val="FFFFFF"/>
                    </a:solidFill>
                    <a:effectLst/>
                    <a:latin typeface="+mn-lt"/>
                  </a:rPr>
                  <a:t>ug</a:t>
                </a:r>
                <a:r>
                  <a:rPr lang="en-US" altLang="en-US" sz="1100" b="1" dirty="0">
                    <a:solidFill>
                      <a:srgbClr val="FFFFFF"/>
                    </a:solidFill>
                    <a:latin typeface="+mn-lt"/>
                  </a:rPr>
                  <a:t>/L)</a:t>
                </a:r>
                <a:endParaRPr kumimoji="0" lang="en-US" altLang="en-US" sz="1800" b="0" i="0" u="none" strike="noStrike" cap="none" normalizeH="0" baseline="0" dirty="0">
                  <a:ln>
                    <a:noFill/>
                  </a:ln>
                  <a:solidFill>
                    <a:schemeClr val="tx1"/>
                  </a:solidFill>
                  <a:effectLst/>
                  <a:latin typeface="+mn-lt"/>
                </a:endParaRPr>
              </a:p>
            </p:txBody>
          </p:sp>
          <p:sp>
            <p:nvSpPr>
              <p:cNvPr id="24" name="Line 7"/>
              <p:cNvSpPr>
                <a:spLocks noChangeShapeType="1"/>
              </p:cNvSpPr>
              <p:nvPr/>
            </p:nvSpPr>
            <p:spPr bwMode="auto">
              <a:xfrm>
                <a:off x="6618" y="3567"/>
                <a:ext cx="1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Rectangle 8"/>
              <p:cNvSpPr>
                <a:spLocks noChangeArrowheads="1"/>
              </p:cNvSpPr>
              <p:nvPr/>
            </p:nvSpPr>
            <p:spPr bwMode="auto">
              <a:xfrm>
                <a:off x="6454" y="3567"/>
                <a:ext cx="164" cy="1"/>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9"/>
              <p:cNvSpPr>
                <a:spLocks noChangeArrowheads="1"/>
              </p:cNvSpPr>
              <p:nvPr/>
            </p:nvSpPr>
            <p:spPr bwMode="auto">
              <a:xfrm>
                <a:off x="6454" y="3568"/>
                <a:ext cx="164" cy="1"/>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10"/>
              <p:cNvSpPr>
                <a:spLocks noChangeArrowheads="1"/>
              </p:cNvSpPr>
              <p:nvPr/>
            </p:nvSpPr>
            <p:spPr bwMode="auto">
              <a:xfrm>
                <a:off x="6454" y="3568"/>
                <a:ext cx="164" cy="1"/>
              </a:xfrm>
              <a:prstGeom prst="rect">
                <a:avLst/>
              </a:prstGeom>
              <a:solidFill>
                <a:srgbClr val="FF0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11"/>
              <p:cNvSpPr>
                <a:spLocks noChangeArrowheads="1"/>
              </p:cNvSpPr>
              <p:nvPr/>
            </p:nvSpPr>
            <p:spPr bwMode="auto">
              <a:xfrm>
                <a:off x="6454" y="3569"/>
                <a:ext cx="164" cy="1"/>
              </a:xfrm>
              <a:prstGeom prst="rect">
                <a:avLst/>
              </a:prstGeom>
              <a:solidFill>
                <a:srgbClr val="FF0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12"/>
              <p:cNvSpPr>
                <a:spLocks noChangeArrowheads="1"/>
              </p:cNvSpPr>
              <p:nvPr/>
            </p:nvSpPr>
            <p:spPr bwMode="auto">
              <a:xfrm>
                <a:off x="6454" y="3570"/>
                <a:ext cx="164" cy="1"/>
              </a:xfrm>
              <a:prstGeom prst="rect">
                <a:avLst/>
              </a:prstGeom>
              <a:solidFill>
                <a:srgbClr val="FF0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13"/>
              <p:cNvSpPr>
                <a:spLocks noChangeArrowheads="1"/>
              </p:cNvSpPr>
              <p:nvPr/>
            </p:nvSpPr>
            <p:spPr bwMode="auto">
              <a:xfrm>
                <a:off x="6454" y="3571"/>
                <a:ext cx="164" cy="1"/>
              </a:xfrm>
              <a:prstGeom prst="rect">
                <a:avLst/>
              </a:prstGeom>
              <a:solidFill>
                <a:srgbClr val="FF1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14"/>
              <p:cNvSpPr>
                <a:spLocks noChangeArrowheads="1"/>
              </p:cNvSpPr>
              <p:nvPr/>
            </p:nvSpPr>
            <p:spPr bwMode="auto">
              <a:xfrm>
                <a:off x="6454" y="3572"/>
                <a:ext cx="164" cy="1"/>
              </a:xfrm>
              <a:prstGeom prst="rect">
                <a:avLst/>
              </a:prstGeom>
              <a:solidFill>
                <a:srgbClr val="FF1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4" name="Rectangle 15"/>
              <p:cNvSpPr>
                <a:spLocks noChangeArrowheads="1"/>
              </p:cNvSpPr>
              <p:nvPr/>
            </p:nvSpPr>
            <p:spPr bwMode="auto">
              <a:xfrm>
                <a:off x="6454" y="3573"/>
                <a:ext cx="164" cy="1"/>
              </a:xfrm>
              <a:prstGeom prst="rect">
                <a:avLst/>
              </a:prstGeom>
              <a:solidFill>
                <a:srgbClr val="FF1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5" name="Rectangle 16"/>
              <p:cNvSpPr>
                <a:spLocks noChangeArrowheads="1"/>
              </p:cNvSpPr>
              <p:nvPr/>
            </p:nvSpPr>
            <p:spPr bwMode="auto">
              <a:xfrm>
                <a:off x="6454" y="3574"/>
                <a:ext cx="164" cy="1"/>
              </a:xfrm>
              <a:prstGeom prst="rect">
                <a:avLst/>
              </a:prstGeom>
              <a:solidFill>
                <a:srgbClr val="FF2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8" name="Rectangle 17"/>
              <p:cNvSpPr>
                <a:spLocks noChangeArrowheads="1"/>
              </p:cNvSpPr>
              <p:nvPr/>
            </p:nvSpPr>
            <p:spPr bwMode="auto">
              <a:xfrm>
                <a:off x="6454" y="3574"/>
                <a:ext cx="164" cy="1"/>
              </a:xfrm>
              <a:prstGeom prst="rect">
                <a:avLst/>
              </a:prstGeom>
              <a:solidFill>
                <a:srgbClr val="FF2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9" name="Rectangle 18"/>
              <p:cNvSpPr>
                <a:spLocks noChangeArrowheads="1"/>
              </p:cNvSpPr>
              <p:nvPr/>
            </p:nvSpPr>
            <p:spPr bwMode="auto">
              <a:xfrm>
                <a:off x="6454" y="3575"/>
                <a:ext cx="164" cy="1"/>
              </a:xfrm>
              <a:prstGeom prst="rect">
                <a:avLst/>
              </a:prstGeom>
              <a:solidFill>
                <a:srgbClr val="FF2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0" name="Rectangle 19"/>
              <p:cNvSpPr>
                <a:spLocks noChangeArrowheads="1"/>
              </p:cNvSpPr>
              <p:nvPr/>
            </p:nvSpPr>
            <p:spPr bwMode="auto">
              <a:xfrm>
                <a:off x="6454" y="3576"/>
                <a:ext cx="164" cy="1"/>
              </a:xfrm>
              <a:prstGeom prst="rect">
                <a:avLst/>
              </a:prstGeom>
              <a:solidFill>
                <a:srgbClr val="FF2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1" name="Rectangle 20"/>
              <p:cNvSpPr>
                <a:spLocks noChangeArrowheads="1"/>
              </p:cNvSpPr>
              <p:nvPr/>
            </p:nvSpPr>
            <p:spPr bwMode="auto">
              <a:xfrm>
                <a:off x="6454" y="3577"/>
                <a:ext cx="164" cy="1"/>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2" name="Rectangle 21"/>
              <p:cNvSpPr>
                <a:spLocks noChangeArrowheads="1"/>
              </p:cNvSpPr>
              <p:nvPr/>
            </p:nvSpPr>
            <p:spPr bwMode="auto">
              <a:xfrm>
                <a:off x="6454" y="3578"/>
                <a:ext cx="164" cy="1"/>
              </a:xfrm>
              <a:prstGeom prst="rect">
                <a:avLst/>
              </a:prstGeom>
              <a:solidFill>
                <a:srgbClr val="FF3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3" name="Rectangle 22"/>
              <p:cNvSpPr>
                <a:spLocks noChangeArrowheads="1"/>
              </p:cNvSpPr>
              <p:nvPr/>
            </p:nvSpPr>
            <p:spPr bwMode="auto">
              <a:xfrm>
                <a:off x="6454" y="3579"/>
                <a:ext cx="164" cy="1"/>
              </a:xfrm>
              <a:prstGeom prst="rect">
                <a:avLst/>
              </a:prstGeom>
              <a:solidFill>
                <a:srgbClr val="FF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4" name="Rectangle 23"/>
              <p:cNvSpPr>
                <a:spLocks noChangeArrowheads="1"/>
              </p:cNvSpPr>
              <p:nvPr/>
            </p:nvSpPr>
            <p:spPr bwMode="auto">
              <a:xfrm>
                <a:off x="6454" y="3580"/>
                <a:ext cx="164" cy="1"/>
              </a:xfrm>
              <a:prstGeom prst="rect">
                <a:avLst/>
              </a:prstGeom>
              <a:solidFill>
                <a:srgbClr val="FF4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5" name="Rectangle 24"/>
              <p:cNvSpPr>
                <a:spLocks noChangeArrowheads="1"/>
              </p:cNvSpPr>
              <p:nvPr/>
            </p:nvSpPr>
            <p:spPr bwMode="auto">
              <a:xfrm>
                <a:off x="6454" y="3581"/>
                <a:ext cx="164" cy="1"/>
              </a:xfrm>
              <a:prstGeom prst="rect">
                <a:avLst/>
              </a:prstGeom>
              <a:solidFill>
                <a:srgbClr val="FF4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6" name="Rectangle 25"/>
              <p:cNvSpPr>
                <a:spLocks noChangeArrowheads="1"/>
              </p:cNvSpPr>
              <p:nvPr/>
            </p:nvSpPr>
            <p:spPr bwMode="auto">
              <a:xfrm>
                <a:off x="6454" y="3581"/>
                <a:ext cx="164" cy="1"/>
              </a:xfrm>
              <a:prstGeom prst="rect">
                <a:avLst/>
              </a:prstGeom>
              <a:solidFill>
                <a:srgbClr val="FF4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7" name="Rectangle 26"/>
              <p:cNvSpPr>
                <a:spLocks noChangeArrowheads="1"/>
              </p:cNvSpPr>
              <p:nvPr/>
            </p:nvSpPr>
            <p:spPr bwMode="auto">
              <a:xfrm>
                <a:off x="6454" y="3582"/>
                <a:ext cx="164" cy="1"/>
              </a:xfrm>
              <a:prstGeom prst="rect">
                <a:avLst/>
              </a:prstGeom>
              <a:solidFill>
                <a:srgbClr val="FF4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8" name="Rectangle 27"/>
              <p:cNvSpPr>
                <a:spLocks noChangeArrowheads="1"/>
              </p:cNvSpPr>
              <p:nvPr/>
            </p:nvSpPr>
            <p:spPr bwMode="auto">
              <a:xfrm>
                <a:off x="6454" y="3583"/>
                <a:ext cx="164" cy="1"/>
              </a:xfrm>
              <a:prstGeom prst="rect">
                <a:avLst/>
              </a:prstGeom>
              <a:solidFill>
                <a:srgbClr val="FF5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9" name="Rectangle 28"/>
              <p:cNvSpPr>
                <a:spLocks noChangeArrowheads="1"/>
              </p:cNvSpPr>
              <p:nvPr/>
            </p:nvSpPr>
            <p:spPr bwMode="auto">
              <a:xfrm>
                <a:off x="6454" y="3584"/>
                <a:ext cx="164" cy="1"/>
              </a:xfrm>
              <a:prstGeom prst="rect">
                <a:avLst/>
              </a:prstGeom>
              <a:solidFill>
                <a:srgbClr val="FF5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0" name="Rectangle 29"/>
              <p:cNvSpPr>
                <a:spLocks noChangeArrowheads="1"/>
              </p:cNvSpPr>
              <p:nvPr/>
            </p:nvSpPr>
            <p:spPr bwMode="auto">
              <a:xfrm>
                <a:off x="6454" y="3585"/>
                <a:ext cx="164" cy="1"/>
              </a:xfrm>
              <a:prstGeom prst="rect">
                <a:avLst/>
              </a:prstGeom>
              <a:solidFill>
                <a:srgbClr val="FF5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1" name="Rectangle 30"/>
              <p:cNvSpPr>
                <a:spLocks noChangeArrowheads="1"/>
              </p:cNvSpPr>
              <p:nvPr/>
            </p:nvSpPr>
            <p:spPr bwMode="auto">
              <a:xfrm>
                <a:off x="6454" y="3586"/>
                <a:ext cx="164" cy="1"/>
              </a:xfrm>
              <a:prstGeom prst="rect">
                <a:avLst/>
              </a:prstGeom>
              <a:solidFill>
                <a:srgbClr val="FF5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2" name="Rectangle 31"/>
              <p:cNvSpPr>
                <a:spLocks noChangeArrowheads="1"/>
              </p:cNvSpPr>
              <p:nvPr/>
            </p:nvSpPr>
            <p:spPr bwMode="auto">
              <a:xfrm>
                <a:off x="6454" y="3587"/>
                <a:ext cx="164" cy="1"/>
              </a:xfrm>
              <a:prstGeom prst="rect">
                <a:avLst/>
              </a:prstGeom>
              <a:solidFill>
                <a:srgbClr val="FF6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3" name="Rectangle 32"/>
              <p:cNvSpPr>
                <a:spLocks noChangeArrowheads="1"/>
              </p:cNvSpPr>
              <p:nvPr/>
            </p:nvSpPr>
            <p:spPr bwMode="auto">
              <a:xfrm>
                <a:off x="6454" y="3587"/>
                <a:ext cx="164" cy="1"/>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4" name="Rectangle 33"/>
              <p:cNvSpPr>
                <a:spLocks noChangeArrowheads="1"/>
              </p:cNvSpPr>
              <p:nvPr/>
            </p:nvSpPr>
            <p:spPr bwMode="auto">
              <a:xfrm>
                <a:off x="6454" y="3588"/>
                <a:ext cx="164" cy="1"/>
              </a:xfrm>
              <a:prstGeom prst="rect">
                <a:avLst/>
              </a:prstGeom>
              <a:solidFill>
                <a:srgbClr val="FF6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5" name="Rectangle 34"/>
              <p:cNvSpPr>
                <a:spLocks noChangeArrowheads="1"/>
              </p:cNvSpPr>
              <p:nvPr/>
            </p:nvSpPr>
            <p:spPr bwMode="auto">
              <a:xfrm>
                <a:off x="6454" y="3589"/>
                <a:ext cx="164" cy="1"/>
              </a:xfrm>
              <a:prstGeom prst="rect">
                <a:avLst/>
              </a:prstGeom>
              <a:solidFill>
                <a:srgbClr val="FF6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6" name="Rectangle 35"/>
              <p:cNvSpPr>
                <a:spLocks noChangeArrowheads="1"/>
              </p:cNvSpPr>
              <p:nvPr/>
            </p:nvSpPr>
            <p:spPr bwMode="auto">
              <a:xfrm>
                <a:off x="6454" y="3590"/>
                <a:ext cx="164" cy="1"/>
              </a:xfrm>
              <a:prstGeom prst="rect">
                <a:avLst/>
              </a:prstGeom>
              <a:solidFill>
                <a:srgbClr val="FF7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7" name="Rectangle 36"/>
              <p:cNvSpPr>
                <a:spLocks noChangeArrowheads="1"/>
              </p:cNvSpPr>
              <p:nvPr/>
            </p:nvSpPr>
            <p:spPr bwMode="auto">
              <a:xfrm>
                <a:off x="6454" y="3591"/>
                <a:ext cx="164" cy="1"/>
              </a:xfrm>
              <a:prstGeom prst="rect">
                <a:avLst/>
              </a:prstGeom>
              <a:solidFill>
                <a:srgbClr val="FF7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8" name="Rectangle 37"/>
              <p:cNvSpPr>
                <a:spLocks noChangeArrowheads="1"/>
              </p:cNvSpPr>
              <p:nvPr/>
            </p:nvSpPr>
            <p:spPr bwMode="auto">
              <a:xfrm>
                <a:off x="6454" y="3592"/>
                <a:ext cx="164" cy="1"/>
              </a:xfrm>
              <a:prstGeom prst="rect">
                <a:avLst/>
              </a:prstGeom>
              <a:solidFill>
                <a:srgbClr val="FF7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9" name="Rectangle 38"/>
              <p:cNvSpPr>
                <a:spLocks noChangeArrowheads="1"/>
              </p:cNvSpPr>
              <p:nvPr/>
            </p:nvSpPr>
            <p:spPr bwMode="auto">
              <a:xfrm>
                <a:off x="6454" y="3593"/>
                <a:ext cx="164" cy="1"/>
              </a:xfrm>
              <a:prstGeom prst="rect">
                <a:avLst/>
              </a:prstGeom>
              <a:solidFill>
                <a:srgbClr val="FF8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0" name="Rectangle 39"/>
              <p:cNvSpPr>
                <a:spLocks noChangeArrowheads="1"/>
              </p:cNvSpPr>
              <p:nvPr/>
            </p:nvSpPr>
            <p:spPr bwMode="auto">
              <a:xfrm>
                <a:off x="6454" y="3593"/>
                <a:ext cx="164" cy="1"/>
              </a:xfrm>
              <a:prstGeom prst="rect">
                <a:avLst/>
              </a:prstGeom>
              <a:solidFill>
                <a:srgbClr val="FF8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1" name="Rectangle 40"/>
              <p:cNvSpPr>
                <a:spLocks noChangeArrowheads="1"/>
              </p:cNvSpPr>
              <p:nvPr/>
            </p:nvSpPr>
            <p:spPr bwMode="auto">
              <a:xfrm>
                <a:off x="6454" y="3594"/>
                <a:ext cx="164" cy="1"/>
              </a:xfrm>
              <a:prstGeom prst="rect">
                <a:avLst/>
              </a:prstGeom>
              <a:solidFill>
                <a:srgbClr val="FF8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2" name="Rectangle 41"/>
              <p:cNvSpPr>
                <a:spLocks noChangeArrowheads="1"/>
              </p:cNvSpPr>
              <p:nvPr/>
            </p:nvSpPr>
            <p:spPr bwMode="auto">
              <a:xfrm>
                <a:off x="6454" y="3595"/>
                <a:ext cx="164" cy="1"/>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3" name="Rectangle 42"/>
              <p:cNvSpPr>
                <a:spLocks noChangeArrowheads="1"/>
              </p:cNvSpPr>
              <p:nvPr/>
            </p:nvSpPr>
            <p:spPr bwMode="auto">
              <a:xfrm>
                <a:off x="6454" y="3596"/>
                <a:ext cx="164" cy="1"/>
              </a:xfrm>
              <a:prstGeom prst="rect">
                <a:avLst/>
              </a:prstGeom>
              <a:solidFill>
                <a:srgbClr val="FF9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4" name="Rectangle 43"/>
              <p:cNvSpPr>
                <a:spLocks noChangeArrowheads="1"/>
              </p:cNvSpPr>
              <p:nvPr/>
            </p:nvSpPr>
            <p:spPr bwMode="auto">
              <a:xfrm>
                <a:off x="6454" y="3597"/>
                <a:ext cx="164" cy="1"/>
              </a:xfrm>
              <a:prstGeom prst="rect">
                <a:avLst/>
              </a:prstGeom>
              <a:solidFill>
                <a:srgbClr val="FF9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5" name="Rectangle 44"/>
              <p:cNvSpPr>
                <a:spLocks noChangeArrowheads="1"/>
              </p:cNvSpPr>
              <p:nvPr/>
            </p:nvSpPr>
            <p:spPr bwMode="auto">
              <a:xfrm>
                <a:off x="6454" y="3598"/>
                <a:ext cx="164" cy="1"/>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6" name="Rectangle 45"/>
              <p:cNvSpPr>
                <a:spLocks noChangeArrowheads="1"/>
              </p:cNvSpPr>
              <p:nvPr/>
            </p:nvSpPr>
            <p:spPr bwMode="auto">
              <a:xfrm>
                <a:off x="6454" y="3599"/>
                <a:ext cx="164" cy="1"/>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7" name="Rectangle 46"/>
              <p:cNvSpPr>
                <a:spLocks noChangeArrowheads="1"/>
              </p:cNvSpPr>
              <p:nvPr/>
            </p:nvSpPr>
            <p:spPr bwMode="auto">
              <a:xfrm>
                <a:off x="6454" y="3599"/>
                <a:ext cx="164" cy="1"/>
              </a:xfrm>
              <a:prstGeom prst="rect">
                <a:avLst/>
              </a:prstGeom>
              <a:solidFill>
                <a:srgbClr val="FF9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8" name="Rectangle 47"/>
              <p:cNvSpPr>
                <a:spLocks noChangeArrowheads="1"/>
              </p:cNvSpPr>
              <p:nvPr/>
            </p:nvSpPr>
            <p:spPr bwMode="auto">
              <a:xfrm>
                <a:off x="6454" y="3600"/>
                <a:ext cx="164" cy="1"/>
              </a:xfrm>
              <a:prstGeom prst="rect">
                <a:avLst/>
              </a:prstGeom>
              <a:solidFill>
                <a:srgbClr val="FFA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9" name="Rectangle 48"/>
              <p:cNvSpPr>
                <a:spLocks noChangeArrowheads="1"/>
              </p:cNvSpPr>
              <p:nvPr/>
            </p:nvSpPr>
            <p:spPr bwMode="auto">
              <a:xfrm>
                <a:off x="6454" y="3601"/>
                <a:ext cx="164" cy="1"/>
              </a:xfrm>
              <a:prstGeom prst="rect">
                <a:avLst/>
              </a:prstGeom>
              <a:solidFill>
                <a:srgbClr val="FFA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0" name="Rectangle 49"/>
              <p:cNvSpPr>
                <a:spLocks noChangeArrowheads="1"/>
              </p:cNvSpPr>
              <p:nvPr/>
            </p:nvSpPr>
            <p:spPr bwMode="auto">
              <a:xfrm>
                <a:off x="6454" y="3602"/>
                <a:ext cx="164" cy="1"/>
              </a:xfrm>
              <a:prstGeom prst="rect">
                <a:avLst/>
              </a:prstGeom>
              <a:solidFill>
                <a:srgbClr val="FFA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1" name="Rectangle 50"/>
              <p:cNvSpPr>
                <a:spLocks noChangeArrowheads="1"/>
              </p:cNvSpPr>
              <p:nvPr/>
            </p:nvSpPr>
            <p:spPr bwMode="auto">
              <a:xfrm>
                <a:off x="6454" y="3603"/>
                <a:ext cx="164" cy="1"/>
              </a:xfrm>
              <a:prstGeom prst="rect">
                <a:avLst/>
              </a:prstGeom>
              <a:solidFill>
                <a:srgbClr val="FFA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2" name="Rectangle 51"/>
              <p:cNvSpPr>
                <a:spLocks noChangeArrowheads="1"/>
              </p:cNvSpPr>
              <p:nvPr/>
            </p:nvSpPr>
            <p:spPr bwMode="auto">
              <a:xfrm>
                <a:off x="6454" y="3604"/>
                <a:ext cx="164" cy="1"/>
              </a:xfrm>
              <a:prstGeom prst="rect">
                <a:avLst/>
              </a:prstGeom>
              <a:solidFill>
                <a:srgbClr val="FFA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3" name="Rectangle 52"/>
              <p:cNvSpPr>
                <a:spLocks noChangeArrowheads="1"/>
              </p:cNvSpPr>
              <p:nvPr/>
            </p:nvSpPr>
            <p:spPr bwMode="auto">
              <a:xfrm>
                <a:off x="6454" y="3605"/>
                <a:ext cx="164" cy="1"/>
              </a:xfrm>
              <a:prstGeom prst="rect">
                <a:avLst/>
              </a:prstGeom>
              <a:solidFill>
                <a:srgbClr val="FFA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4" name="Rectangle 53"/>
              <p:cNvSpPr>
                <a:spLocks noChangeArrowheads="1"/>
              </p:cNvSpPr>
              <p:nvPr/>
            </p:nvSpPr>
            <p:spPr bwMode="auto">
              <a:xfrm>
                <a:off x="6454" y="3606"/>
                <a:ext cx="164" cy="1"/>
              </a:xfrm>
              <a:prstGeom prst="rect">
                <a:avLst/>
              </a:prstGeom>
              <a:solidFill>
                <a:srgbClr val="FFB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5" name="Rectangle 54"/>
              <p:cNvSpPr>
                <a:spLocks noChangeArrowheads="1"/>
              </p:cNvSpPr>
              <p:nvPr/>
            </p:nvSpPr>
            <p:spPr bwMode="auto">
              <a:xfrm>
                <a:off x="6454" y="3606"/>
                <a:ext cx="164" cy="1"/>
              </a:xfrm>
              <a:prstGeom prst="rect">
                <a:avLst/>
              </a:prstGeom>
              <a:solidFill>
                <a:srgbClr val="FFB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6" name="Rectangle 55"/>
              <p:cNvSpPr>
                <a:spLocks noChangeArrowheads="1"/>
              </p:cNvSpPr>
              <p:nvPr/>
            </p:nvSpPr>
            <p:spPr bwMode="auto">
              <a:xfrm>
                <a:off x="6454" y="3607"/>
                <a:ext cx="164" cy="1"/>
              </a:xfrm>
              <a:prstGeom prst="rect">
                <a:avLst/>
              </a:prstGeom>
              <a:solidFill>
                <a:srgbClr val="FFB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7" name="Rectangle 56"/>
              <p:cNvSpPr>
                <a:spLocks noChangeArrowheads="1"/>
              </p:cNvSpPr>
              <p:nvPr/>
            </p:nvSpPr>
            <p:spPr bwMode="auto">
              <a:xfrm>
                <a:off x="6454" y="3608"/>
                <a:ext cx="164" cy="1"/>
              </a:xfrm>
              <a:prstGeom prst="rect">
                <a:avLst/>
              </a:prstGeom>
              <a:solidFill>
                <a:srgbClr val="FFB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8" name="Rectangle 57"/>
              <p:cNvSpPr>
                <a:spLocks noChangeArrowheads="1"/>
              </p:cNvSpPr>
              <p:nvPr/>
            </p:nvSpPr>
            <p:spPr bwMode="auto">
              <a:xfrm>
                <a:off x="6454" y="3609"/>
                <a:ext cx="164" cy="1"/>
              </a:xfrm>
              <a:prstGeom prst="rect">
                <a:avLst/>
              </a:prstGeom>
              <a:solidFill>
                <a:srgbClr val="FFB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9" name="Rectangle 58"/>
              <p:cNvSpPr>
                <a:spLocks noChangeArrowheads="1"/>
              </p:cNvSpPr>
              <p:nvPr/>
            </p:nvSpPr>
            <p:spPr bwMode="auto">
              <a:xfrm>
                <a:off x="6454" y="3610"/>
                <a:ext cx="164" cy="1"/>
              </a:xfrm>
              <a:prstGeom prst="rect">
                <a:avLst/>
              </a:prstGeom>
              <a:solidFill>
                <a:srgbClr val="FFC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0" name="Rectangle 59"/>
              <p:cNvSpPr>
                <a:spLocks noChangeArrowheads="1"/>
              </p:cNvSpPr>
              <p:nvPr/>
            </p:nvSpPr>
            <p:spPr bwMode="auto">
              <a:xfrm>
                <a:off x="6454" y="3611"/>
                <a:ext cx="164" cy="1"/>
              </a:xfrm>
              <a:prstGeom prst="rect">
                <a:avLst/>
              </a:prstGeom>
              <a:solidFill>
                <a:srgbClr val="FFC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1" name="Rectangle 60"/>
              <p:cNvSpPr>
                <a:spLocks noChangeArrowheads="1"/>
              </p:cNvSpPr>
              <p:nvPr/>
            </p:nvSpPr>
            <p:spPr bwMode="auto">
              <a:xfrm>
                <a:off x="6454" y="3612"/>
                <a:ext cx="164" cy="1"/>
              </a:xfrm>
              <a:prstGeom prst="rect">
                <a:avLst/>
              </a:prstGeom>
              <a:solidFill>
                <a:srgbClr val="FFC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2" name="Rectangle 61"/>
              <p:cNvSpPr>
                <a:spLocks noChangeArrowheads="1"/>
              </p:cNvSpPr>
              <p:nvPr/>
            </p:nvSpPr>
            <p:spPr bwMode="auto">
              <a:xfrm>
                <a:off x="6454" y="3612"/>
                <a:ext cx="164" cy="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3" name="Rectangle 62"/>
              <p:cNvSpPr>
                <a:spLocks noChangeArrowheads="1"/>
              </p:cNvSpPr>
              <p:nvPr/>
            </p:nvSpPr>
            <p:spPr bwMode="auto">
              <a:xfrm>
                <a:off x="6454" y="3613"/>
                <a:ext cx="164" cy="1"/>
              </a:xfrm>
              <a:prstGeom prst="rect">
                <a:avLst/>
              </a:prstGeom>
              <a:solidFill>
                <a:srgbClr val="FFD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4" name="Rectangle 63"/>
              <p:cNvSpPr>
                <a:spLocks noChangeArrowheads="1"/>
              </p:cNvSpPr>
              <p:nvPr/>
            </p:nvSpPr>
            <p:spPr bwMode="auto">
              <a:xfrm>
                <a:off x="6454" y="3614"/>
                <a:ext cx="164" cy="1"/>
              </a:xfrm>
              <a:prstGeom prst="rect">
                <a:avLst/>
              </a:prstGeom>
              <a:solidFill>
                <a:srgbClr val="FFD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5" name="Rectangle 64"/>
              <p:cNvSpPr>
                <a:spLocks noChangeArrowheads="1"/>
              </p:cNvSpPr>
              <p:nvPr/>
            </p:nvSpPr>
            <p:spPr bwMode="auto">
              <a:xfrm>
                <a:off x="6454" y="3615"/>
                <a:ext cx="164" cy="1"/>
              </a:xfrm>
              <a:prstGeom prst="rect">
                <a:avLst/>
              </a:prstGeom>
              <a:solidFill>
                <a:srgbClr val="FFD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6" name="Rectangle 65"/>
              <p:cNvSpPr>
                <a:spLocks noChangeArrowheads="1"/>
              </p:cNvSpPr>
              <p:nvPr/>
            </p:nvSpPr>
            <p:spPr bwMode="auto">
              <a:xfrm>
                <a:off x="6454" y="3616"/>
                <a:ext cx="164" cy="1"/>
              </a:xfrm>
              <a:prstGeom prst="rect">
                <a:avLst/>
              </a:prstGeom>
              <a:solidFill>
                <a:srgbClr val="FFD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7" name="Rectangle 66"/>
              <p:cNvSpPr>
                <a:spLocks noChangeArrowheads="1"/>
              </p:cNvSpPr>
              <p:nvPr/>
            </p:nvSpPr>
            <p:spPr bwMode="auto">
              <a:xfrm>
                <a:off x="6454" y="3617"/>
                <a:ext cx="164" cy="1"/>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8" name="Rectangle 67"/>
              <p:cNvSpPr>
                <a:spLocks noChangeArrowheads="1"/>
              </p:cNvSpPr>
              <p:nvPr/>
            </p:nvSpPr>
            <p:spPr bwMode="auto">
              <a:xfrm>
                <a:off x="6454" y="3618"/>
                <a:ext cx="164" cy="1"/>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9" name="Rectangle 68"/>
              <p:cNvSpPr>
                <a:spLocks noChangeArrowheads="1"/>
              </p:cNvSpPr>
              <p:nvPr/>
            </p:nvSpPr>
            <p:spPr bwMode="auto">
              <a:xfrm>
                <a:off x="6454" y="3618"/>
                <a:ext cx="164" cy="1"/>
              </a:xfrm>
              <a:prstGeom prst="rect">
                <a:avLst/>
              </a:prstGeom>
              <a:solidFill>
                <a:srgbClr val="FFE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0" name="Rectangle 69"/>
              <p:cNvSpPr>
                <a:spLocks noChangeArrowheads="1"/>
              </p:cNvSpPr>
              <p:nvPr/>
            </p:nvSpPr>
            <p:spPr bwMode="auto">
              <a:xfrm>
                <a:off x="6454" y="3619"/>
                <a:ext cx="164" cy="1"/>
              </a:xfrm>
              <a:prstGeom prst="rect">
                <a:avLst/>
              </a:prstGeom>
              <a:solidFill>
                <a:srgbClr val="FFE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1" name="Rectangle 70"/>
              <p:cNvSpPr>
                <a:spLocks noChangeArrowheads="1"/>
              </p:cNvSpPr>
              <p:nvPr/>
            </p:nvSpPr>
            <p:spPr bwMode="auto">
              <a:xfrm>
                <a:off x="6454" y="3620"/>
                <a:ext cx="164" cy="1"/>
              </a:xfrm>
              <a:prstGeom prst="rect">
                <a:avLst/>
              </a:prstGeom>
              <a:solidFill>
                <a:srgbClr val="FFE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2" name="Rectangle 71"/>
              <p:cNvSpPr>
                <a:spLocks noChangeArrowheads="1"/>
              </p:cNvSpPr>
              <p:nvPr/>
            </p:nvSpPr>
            <p:spPr bwMode="auto">
              <a:xfrm>
                <a:off x="6454" y="3621"/>
                <a:ext cx="164" cy="1"/>
              </a:xfrm>
              <a:prstGeom prst="rect">
                <a:avLst/>
              </a:prstGeom>
              <a:solidFill>
                <a:srgbClr val="FFE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3" name="Rectangle 72"/>
              <p:cNvSpPr>
                <a:spLocks noChangeArrowheads="1"/>
              </p:cNvSpPr>
              <p:nvPr/>
            </p:nvSpPr>
            <p:spPr bwMode="auto">
              <a:xfrm>
                <a:off x="6454" y="3622"/>
                <a:ext cx="164" cy="1"/>
              </a:xfrm>
              <a:prstGeom prst="rect">
                <a:avLst/>
              </a:prstGeom>
              <a:solidFill>
                <a:srgbClr val="FFE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4" name="Rectangle 73"/>
              <p:cNvSpPr>
                <a:spLocks noChangeArrowheads="1"/>
              </p:cNvSpPr>
              <p:nvPr/>
            </p:nvSpPr>
            <p:spPr bwMode="auto">
              <a:xfrm>
                <a:off x="6454" y="3623"/>
                <a:ext cx="164" cy="1"/>
              </a:xfrm>
              <a:prstGeom prst="rect">
                <a:avLst/>
              </a:prstGeom>
              <a:solidFill>
                <a:srgbClr val="FFF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5" name="Rectangle 74"/>
              <p:cNvSpPr>
                <a:spLocks noChangeArrowheads="1"/>
              </p:cNvSpPr>
              <p:nvPr/>
            </p:nvSpPr>
            <p:spPr bwMode="auto">
              <a:xfrm>
                <a:off x="6454" y="3624"/>
                <a:ext cx="164" cy="1"/>
              </a:xfrm>
              <a:prstGeom prst="rect">
                <a:avLst/>
              </a:prstGeom>
              <a:solidFill>
                <a:srgbClr val="FFF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6" name="Rectangle 75"/>
              <p:cNvSpPr>
                <a:spLocks noChangeArrowheads="1"/>
              </p:cNvSpPr>
              <p:nvPr/>
            </p:nvSpPr>
            <p:spPr bwMode="auto">
              <a:xfrm>
                <a:off x="6454" y="3625"/>
                <a:ext cx="164" cy="1"/>
              </a:xfrm>
              <a:prstGeom prst="rect">
                <a:avLst/>
              </a:prstGeom>
              <a:solidFill>
                <a:srgbClr val="FFF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7" name="Rectangle 76"/>
              <p:cNvSpPr>
                <a:spLocks noChangeArrowheads="1"/>
              </p:cNvSpPr>
              <p:nvPr/>
            </p:nvSpPr>
            <p:spPr bwMode="auto">
              <a:xfrm>
                <a:off x="6454" y="3625"/>
                <a:ext cx="164" cy="1"/>
              </a:xfrm>
              <a:prstGeom prst="rect">
                <a:avLst/>
              </a:prstGeom>
              <a:solidFill>
                <a:srgbClr val="FFF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8" name="Rectangle 77"/>
              <p:cNvSpPr>
                <a:spLocks noChangeArrowheads="1"/>
              </p:cNvSpPr>
              <p:nvPr/>
            </p:nvSpPr>
            <p:spPr bwMode="auto">
              <a:xfrm>
                <a:off x="6454" y="3626"/>
                <a:ext cx="164" cy="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9" name="Rectangle 78"/>
              <p:cNvSpPr>
                <a:spLocks noChangeArrowheads="1"/>
              </p:cNvSpPr>
              <p:nvPr/>
            </p:nvSpPr>
            <p:spPr bwMode="auto">
              <a:xfrm>
                <a:off x="6454" y="3627"/>
                <a:ext cx="164" cy="1"/>
              </a:xfrm>
              <a:prstGeom prst="rect">
                <a:avLst/>
              </a:prstGeom>
              <a:solidFill>
                <a:srgbClr val="FBFF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0" name="Rectangle 79"/>
              <p:cNvSpPr>
                <a:spLocks noChangeArrowheads="1"/>
              </p:cNvSpPr>
              <p:nvPr/>
            </p:nvSpPr>
            <p:spPr bwMode="auto">
              <a:xfrm>
                <a:off x="6454" y="3628"/>
                <a:ext cx="164" cy="1"/>
              </a:xfrm>
              <a:prstGeom prst="rect">
                <a:avLst/>
              </a:prstGeom>
              <a:solidFill>
                <a:srgbClr val="F7FF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1" name="Rectangle 80"/>
              <p:cNvSpPr>
                <a:spLocks noChangeArrowheads="1"/>
              </p:cNvSpPr>
              <p:nvPr/>
            </p:nvSpPr>
            <p:spPr bwMode="auto">
              <a:xfrm>
                <a:off x="6454" y="3629"/>
                <a:ext cx="164" cy="1"/>
              </a:xfrm>
              <a:prstGeom prst="rect">
                <a:avLst/>
              </a:prstGeom>
              <a:solidFill>
                <a:srgbClr val="F3FF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2" name="Rectangle 81"/>
              <p:cNvSpPr>
                <a:spLocks noChangeArrowheads="1"/>
              </p:cNvSpPr>
              <p:nvPr/>
            </p:nvSpPr>
            <p:spPr bwMode="auto">
              <a:xfrm>
                <a:off x="6454" y="3630"/>
                <a:ext cx="164" cy="1"/>
              </a:xfrm>
              <a:prstGeom prst="rect">
                <a:avLst/>
              </a:prstGeom>
              <a:solidFill>
                <a:srgbClr val="EFFF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3" name="Rectangle 82"/>
              <p:cNvSpPr>
                <a:spLocks noChangeArrowheads="1"/>
              </p:cNvSpPr>
              <p:nvPr/>
            </p:nvSpPr>
            <p:spPr bwMode="auto">
              <a:xfrm>
                <a:off x="6454" y="3631"/>
                <a:ext cx="164" cy="1"/>
              </a:xfrm>
              <a:prstGeom prst="rect">
                <a:avLst/>
              </a:prstGeom>
              <a:solidFill>
                <a:srgbClr val="ECFF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4" name="Rectangle 83"/>
              <p:cNvSpPr>
                <a:spLocks noChangeArrowheads="1"/>
              </p:cNvSpPr>
              <p:nvPr/>
            </p:nvSpPr>
            <p:spPr bwMode="auto">
              <a:xfrm>
                <a:off x="6454" y="3631"/>
                <a:ext cx="164" cy="1"/>
              </a:xfrm>
              <a:prstGeom prst="rect">
                <a:avLst/>
              </a:prstGeom>
              <a:solidFill>
                <a:srgbClr val="E4FF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5" name="Rectangle 84"/>
              <p:cNvSpPr>
                <a:spLocks noChangeArrowheads="1"/>
              </p:cNvSpPr>
              <p:nvPr/>
            </p:nvSpPr>
            <p:spPr bwMode="auto">
              <a:xfrm>
                <a:off x="6454" y="3632"/>
                <a:ext cx="164" cy="1"/>
              </a:xfrm>
              <a:prstGeom prst="rect">
                <a:avLst/>
              </a:prstGeom>
              <a:solidFill>
                <a:srgbClr val="E1FF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6" name="Rectangle 85"/>
              <p:cNvSpPr>
                <a:spLocks noChangeArrowheads="1"/>
              </p:cNvSpPr>
              <p:nvPr/>
            </p:nvSpPr>
            <p:spPr bwMode="auto">
              <a:xfrm>
                <a:off x="6454" y="3633"/>
                <a:ext cx="164" cy="1"/>
              </a:xfrm>
              <a:prstGeom prst="rect">
                <a:avLst/>
              </a:prstGeom>
              <a:solidFill>
                <a:srgbClr val="DEFF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7" name="Rectangle 86"/>
              <p:cNvSpPr>
                <a:spLocks noChangeArrowheads="1"/>
              </p:cNvSpPr>
              <p:nvPr/>
            </p:nvSpPr>
            <p:spPr bwMode="auto">
              <a:xfrm>
                <a:off x="6454" y="3634"/>
                <a:ext cx="164" cy="1"/>
              </a:xfrm>
              <a:prstGeom prst="rect">
                <a:avLst/>
              </a:prstGeom>
              <a:solidFill>
                <a:srgbClr val="DBFF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8" name="Rectangle 87"/>
              <p:cNvSpPr>
                <a:spLocks noChangeArrowheads="1"/>
              </p:cNvSpPr>
              <p:nvPr/>
            </p:nvSpPr>
            <p:spPr bwMode="auto">
              <a:xfrm>
                <a:off x="6454" y="3635"/>
                <a:ext cx="164" cy="1"/>
              </a:xfrm>
              <a:prstGeom prst="rect">
                <a:avLst/>
              </a:prstGeom>
              <a:solidFill>
                <a:srgbClr val="D5FF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9" name="Rectangle 88"/>
              <p:cNvSpPr>
                <a:spLocks noChangeArrowheads="1"/>
              </p:cNvSpPr>
              <p:nvPr/>
            </p:nvSpPr>
            <p:spPr bwMode="auto">
              <a:xfrm>
                <a:off x="6454" y="3636"/>
                <a:ext cx="164" cy="1"/>
              </a:xfrm>
              <a:prstGeom prst="rect">
                <a:avLst/>
              </a:prstGeom>
              <a:solidFill>
                <a:srgbClr val="D2FF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0" name="Rectangle 89"/>
              <p:cNvSpPr>
                <a:spLocks noChangeArrowheads="1"/>
              </p:cNvSpPr>
              <p:nvPr/>
            </p:nvSpPr>
            <p:spPr bwMode="auto">
              <a:xfrm>
                <a:off x="6454" y="3637"/>
                <a:ext cx="164" cy="1"/>
              </a:xfrm>
              <a:prstGeom prst="rect">
                <a:avLst/>
              </a:prstGeom>
              <a:solidFill>
                <a:srgbClr val="D0FF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1" name="Rectangle 90"/>
              <p:cNvSpPr>
                <a:spLocks noChangeArrowheads="1"/>
              </p:cNvSpPr>
              <p:nvPr/>
            </p:nvSpPr>
            <p:spPr bwMode="auto">
              <a:xfrm>
                <a:off x="6454" y="3637"/>
                <a:ext cx="164" cy="1"/>
              </a:xfrm>
              <a:prstGeom prst="rect">
                <a:avLst/>
              </a:prstGeom>
              <a:solidFill>
                <a:srgbClr val="CDFF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2" name="Rectangle 91"/>
              <p:cNvSpPr>
                <a:spLocks noChangeArrowheads="1"/>
              </p:cNvSpPr>
              <p:nvPr/>
            </p:nvSpPr>
            <p:spPr bwMode="auto">
              <a:xfrm>
                <a:off x="6454" y="3638"/>
                <a:ext cx="164" cy="1"/>
              </a:xfrm>
              <a:prstGeom prst="rect">
                <a:avLst/>
              </a:prstGeom>
              <a:solidFill>
                <a:srgbClr val="CBFF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3" name="Rectangle 92"/>
              <p:cNvSpPr>
                <a:spLocks noChangeArrowheads="1"/>
              </p:cNvSpPr>
              <p:nvPr/>
            </p:nvSpPr>
            <p:spPr bwMode="auto">
              <a:xfrm>
                <a:off x="6454" y="3639"/>
                <a:ext cx="164" cy="1"/>
              </a:xfrm>
              <a:prstGeom prst="rect">
                <a:avLst/>
              </a:prstGeom>
              <a:solidFill>
                <a:srgbClr val="C9FF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4" name="Rectangle 93"/>
              <p:cNvSpPr>
                <a:spLocks noChangeArrowheads="1"/>
              </p:cNvSpPr>
              <p:nvPr/>
            </p:nvSpPr>
            <p:spPr bwMode="auto">
              <a:xfrm>
                <a:off x="6454" y="3640"/>
                <a:ext cx="164" cy="1"/>
              </a:xfrm>
              <a:prstGeom prst="rect">
                <a:avLst/>
              </a:prstGeom>
              <a:solidFill>
                <a:srgbClr val="C4FF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5" name="Rectangle 94"/>
              <p:cNvSpPr>
                <a:spLocks noChangeArrowheads="1"/>
              </p:cNvSpPr>
              <p:nvPr/>
            </p:nvSpPr>
            <p:spPr bwMode="auto">
              <a:xfrm>
                <a:off x="6454" y="3641"/>
                <a:ext cx="164" cy="1"/>
              </a:xfrm>
              <a:prstGeom prst="rect">
                <a:avLst/>
              </a:prstGeom>
              <a:solidFill>
                <a:srgbClr val="C3FF4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6" name="Rectangle 95"/>
              <p:cNvSpPr>
                <a:spLocks noChangeArrowheads="1"/>
              </p:cNvSpPr>
              <p:nvPr/>
            </p:nvSpPr>
            <p:spPr bwMode="auto">
              <a:xfrm>
                <a:off x="6454" y="3642"/>
                <a:ext cx="164" cy="1"/>
              </a:xfrm>
              <a:prstGeom prst="rect">
                <a:avLst/>
              </a:prstGeom>
              <a:solidFill>
                <a:srgbClr val="C1FF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7" name="Rectangle 96"/>
              <p:cNvSpPr>
                <a:spLocks noChangeArrowheads="1"/>
              </p:cNvSpPr>
              <p:nvPr/>
            </p:nvSpPr>
            <p:spPr bwMode="auto">
              <a:xfrm>
                <a:off x="6454" y="3643"/>
                <a:ext cx="164" cy="1"/>
              </a:xfrm>
              <a:prstGeom prst="rect">
                <a:avLst/>
              </a:prstGeom>
              <a:solidFill>
                <a:srgbClr val="BFFF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8" name="Rectangle 97"/>
              <p:cNvSpPr>
                <a:spLocks noChangeArrowheads="1"/>
              </p:cNvSpPr>
              <p:nvPr/>
            </p:nvSpPr>
            <p:spPr bwMode="auto">
              <a:xfrm>
                <a:off x="6454" y="3643"/>
                <a:ext cx="164" cy="1"/>
              </a:xfrm>
              <a:prstGeom prst="rect">
                <a:avLst/>
              </a:prstGeom>
              <a:solidFill>
                <a:srgbClr val="BCFF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9" name="Rectangle 98"/>
              <p:cNvSpPr>
                <a:spLocks noChangeArrowheads="1"/>
              </p:cNvSpPr>
              <p:nvPr/>
            </p:nvSpPr>
            <p:spPr bwMode="auto">
              <a:xfrm>
                <a:off x="6454" y="3644"/>
                <a:ext cx="164" cy="1"/>
              </a:xfrm>
              <a:prstGeom prst="rect">
                <a:avLst/>
              </a:prstGeom>
              <a:solidFill>
                <a:srgbClr val="BBF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0" name="Rectangle 99"/>
              <p:cNvSpPr>
                <a:spLocks noChangeArrowheads="1"/>
              </p:cNvSpPr>
              <p:nvPr/>
            </p:nvSpPr>
            <p:spPr bwMode="auto">
              <a:xfrm>
                <a:off x="6454" y="3645"/>
                <a:ext cx="164" cy="1"/>
              </a:xfrm>
              <a:prstGeom prst="rect">
                <a:avLst/>
              </a:prstGeom>
              <a:solidFill>
                <a:srgbClr val="B9FF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1" name="Rectangle 100"/>
              <p:cNvSpPr>
                <a:spLocks noChangeArrowheads="1"/>
              </p:cNvSpPr>
              <p:nvPr/>
            </p:nvSpPr>
            <p:spPr bwMode="auto">
              <a:xfrm>
                <a:off x="6454" y="3646"/>
                <a:ext cx="164" cy="1"/>
              </a:xfrm>
              <a:prstGeom prst="rect">
                <a:avLst/>
              </a:prstGeom>
              <a:solidFill>
                <a:srgbClr val="B9FF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2" name="Rectangle 101"/>
              <p:cNvSpPr>
                <a:spLocks noChangeArrowheads="1"/>
              </p:cNvSpPr>
              <p:nvPr/>
            </p:nvSpPr>
            <p:spPr bwMode="auto">
              <a:xfrm>
                <a:off x="6454" y="3647"/>
                <a:ext cx="164" cy="1"/>
              </a:xfrm>
              <a:prstGeom prst="rect">
                <a:avLst/>
              </a:prstGeom>
              <a:solidFill>
                <a:srgbClr val="B8F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3" name="Rectangle 102"/>
              <p:cNvSpPr>
                <a:spLocks noChangeArrowheads="1"/>
              </p:cNvSpPr>
              <p:nvPr/>
            </p:nvSpPr>
            <p:spPr bwMode="auto">
              <a:xfrm>
                <a:off x="6454" y="3648"/>
                <a:ext cx="164" cy="1"/>
              </a:xfrm>
              <a:prstGeom prst="rect">
                <a:avLst/>
              </a:prstGeom>
              <a:solidFill>
                <a:srgbClr val="B8FF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4" name="Rectangle 103"/>
              <p:cNvSpPr>
                <a:spLocks noChangeArrowheads="1"/>
              </p:cNvSpPr>
              <p:nvPr/>
            </p:nvSpPr>
            <p:spPr bwMode="auto">
              <a:xfrm>
                <a:off x="6454" y="3649"/>
                <a:ext cx="164" cy="1"/>
              </a:xfrm>
              <a:prstGeom prst="rect">
                <a:avLst/>
              </a:prstGeom>
              <a:solidFill>
                <a:srgbClr val="B5FF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5" name="Rectangle 104"/>
              <p:cNvSpPr>
                <a:spLocks noChangeArrowheads="1"/>
              </p:cNvSpPr>
              <p:nvPr/>
            </p:nvSpPr>
            <p:spPr bwMode="auto">
              <a:xfrm>
                <a:off x="6454" y="3650"/>
                <a:ext cx="164" cy="1"/>
              </a:xfrm>
              <a:prstGeom prst="rect">
                <a:avLst/>
              </a:prstGeom>
              <a:solidFill>
                <a:srgbClr val="B4FF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6" name="Rectangle 105"/>
              <p:cNvSpPr>
                <a:spLocks noChangeArrowheads="1"/>
              </p:cNvSpPr>
              <p:nvPr/>
            </p:nvSpPr>
            <p:spPr bwMode="auto">
              <a:xfrm>
                <a:off x="6454" y="3650"/>
                <a:ext cx="164" cy="1"/>
              </a:xfrm>
              <a:prstGeom prst="rect">
                <a:avLst/>
              </a:prstGeom>
              <a:solidFill>
                <a:srgbClr val="B5FF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7" name="Rectangle 106"/>
              <p:cNvSpPr>
                <a:spLocks noChangeArrowheads="1"/>
              </p:cNvSpPr>
              <p:nvPr/>
            </p:nvSpPr>
            <p:spPr bwMode="auto">
              <a:xfrm>
                <a:off x="6454" y="3651"/>
                <a:ext cx="164" cy="1"/>
              </a:xfrm>
              <a:prstGeom prst="rect">
                <a:avLst/>
              </a:prstGeom>
              <a:solidFill>
                <a:srgbClr val="B5FF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8" name="Rectangle 107"/>
              <p:cNvSpPr>
                <a:spLocks noChangeArrowheads="1"/>
              </p:cNvSpPr>
              <p:nvPr/>
            </p:nvSpPr>
            <p:spPr bwMode="auto">
              <a:xfrm>
                <a:off x="6454" y="3652"/>
                <a:ext cx="164" cy="1"/>
              </a:xfrm>
              <a:prstGeom prst="rect">
                <a:avLst/>
              </a:prstGeom>
              <a:solidFill>
                <a:srgbClr val="B4FF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9" name="Rectangle 108"/>
              <p:cNvSpPr>
                <a:spLocks noChangeArrowheads="1"/>
              </p:cNvSpPr>
              <p:nvPr/>
            </p:nvSpPr>
            <p:spPr bwMode="auto">
              <a:xfrm>
                <a:off x="6454" y="3653"/>
                <a:ext cx="164" cy="1"/>
              </a:xfrm>
              <a:prstGeom prst="rect">
                <a:avLst/>
              </a:prstGeom>
              <a:solidFill>
                <a:srgbClr val="B4FF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0" name="Rectangle 109"/>
              <p:cNvSpPr>
                <a:spLocks noChangeArrowheads="1"/>
              </p:cNvSpPr>
              <p:nvPr/>
            </p:nvSpPr>
            <p:spPr bwMode="auto">
              <a:xfrm>
                <a:off x="6454" y="3654"/>
                <a:ext cx="164" cy="1"/>
              </a:xfrm>
              <a:prstGeom prst="rect">
                <a:avLst/>
              </a:prstGeom>
              <a:solidFill>
                <a:srgbClr val="B5FF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1" name="Rectangle 110"/>
              <p:cNvSpPr>
                <a:spLocks noChangeArrowheads="1"/>
              </p:cNvSpPr>
              <p:nvPr/>
            </p:nvSpPr>
            <p:spPr bwMode="auto">
              <a:xfrm>
                <a:off x="6454" y="3655"/>
                <a:ext cx="164" cy="1"/>
              </a:xfrm>
              <a:prstGeom prst="rect">
                <a:avLst/>
              </a:prstGeom>
              <a:solidFill>
                <a:srgbClr val="B6FF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2" name="Rectangle 111"/>
              <p:cNvSpPr>
                <a:spLocks noChangeArrowheads="1"/>
              </p:cNvSpPr>
              <p:nvPr/>
            </p:nvSpPr>
            <p:spPr bwMode="auto">
              <a:xfrm>
                <a:off x="6454" y="3656"/>
                <a:ext cx="164" cy="1"/>
              </a:xfrm>
              <a:prstGeom prst="rect">
                <a:avLst/>
              </a:prstGeom>
              <a:solidFill>
                <a:srgbClr val="B6FF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3" name="Line 112"/>
              <p:cNvSpPr>
                <a:spLocks noChangeShapeType="1"/>
              </p:cNvSpPr>
              <p:nvPr/>
            </p:nvSpPr>
            <p:spPr bwMode="auto">
              <a:xfrm>
                <a:off x="6618" y="3656"/>
                <a:ext cx="1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4" name="Rectangle 113"/>
              <p:cNvSpPr>
                <a:spLocks noChangeArrowheads="1"/>
              </p:cNvSpPr>
              <p:nvPr/>
            </p:nvSpPr>
            <p:spPr bwMode="auto">
              <a:xfrm>
                <a:off x="6665" y="3538"/>
                <a:ext cx="125" cy="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FFFFFF"/>
                    </a:solidFill>
                    <a:effectLst/>
                    <a:latin typeface="+mn-lt"/>
                    <a:cs typeface="Arial" pitchFamily="34" charset="0"/>
                  </a:rPr>
                  <a:t>High</a:t>
                </a:r>
                <a:endParaRPr kumimoji="0" lang="en-US" altLang="en-US" sz="1800" b="0" i="0" u="none" strike="noStrike" cap="none" normalizeH="0" baseline="0" dirty="0">
                  <a:ln>
                    <a:noFill/>
                  </a:ln>
                  <a:solidFill>
                    <a:schemeClr val="tx1"/>
                  </a:solidFill>
                  <a:effectLst/>
                  <a:latin typeface="+mn-lt"/>
                  <a:cs typeface="Arial" pitchFamily="34" charset="0"/>
                </a:endParaRPr>
              </a:p>
            </p:txBody>
          </p:sp>
          <p:sp>
            <p:nvSpPr>
              <p:cNvPr id="1125" name="Line 114"/>
              <p:cNvSpPr>
                <a:spLocks noChangeShapeType="1"/>
              </p:cNvSpPr>
              <p:nvPr/>
            </p:nvSpPr>
            <p:spPr bwMode="auto">
              <a:xfrm>
                <a:off x="6618" y="3650"/>
                <a:ext cx="1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6" name="Rectangle 115"/>
              <p:cNvSpPr>
                <a:spLocks noChangeArrowheads="1"/>
              </p:cNvSpPr>
              <p:nvPr/>
            </p:nvSpPr>
            <p:spPr bwMode="auto">
              <a:xfrm>
                <a:off x="6454" y="3650"/>
                <a:ext cx="164" cy="1"/>
              </a:xfrm>
              <a:prstGeom prst="rect">
                <a:avLst/>
              </a:prstGeom>
              <a:solidFill>
                <a:srgbClr val="B2FF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7" name="Rectangle 116"/>
              <p:cNvSpPr>
                <a:spLocks noChangeArrowheads="1"/>
              </p:cNvSpPr>
              <p:nvPr/>
            </p:nvSpPr>
            <p:spPr bwMode="auto">
              <a:xfrm>
                <a:off x="6454" y="3651"/>
                <a:ext cx="164" cy="1"/>
              </a:xfrm>
              <a:prstGeom prst="rect">
                <a:avLst/>
              </a:prstGeom>
              <a:solidFill>
                <a:srgbClr val="AFFF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8" name="Rectangle 117"/>
              <p:cNvSpPr>
                <a:spLocks noChangeArrowheads="1"/>
              </p:cNvSpPr>
              <p:nvPr/>
            </p:nvSpPr>
            <p:spPr bwMode="auto">
              <a:xfrm>
                <a:off x="6454" y="3652"/>
                <a:ext cx="164" cy="1"/>
              </a:xfrm>
              <a:prstGeom prst="rect">
                <a:avLst/>
              </a:prstGeom>
              <a:solidFill>
                <a:srgbClr val="A9FF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9" name="Rectangle 118"/>
              <p:cNvSpPr>
                <a:spLocks noChangeArrowheads="1"/>
              </p:cNvSpPr>
              <p:nvPr/>
            </p:nvSpPr>
            <p:spPr bwMode="auto">
              <a:xfrm>
                <a:off x="6454" y="3653"/>
                <a:ext cx="164" cy="1"/>
              </a:xfrm>
              <a:prstGeom prst="rect">
                <a:avLst/>
              </a:prstGeom>
              <a:solidFill>
                <a:srgbClr val="9FFF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0" name="Rectangle 119"/>
              <p:cNvSpPr>
                <a:spLocks noChangeArrowheads="1"/>
              </p:cNvSpPr>
              <p:nvPr/>
            </p:nvSpPr>
            <p:spPr bwMode="auto">
              <a:xfrm>
                <a:off x="6454" y="3654"/>
                <a:ext cx="164" cy="1"/>
              </a:xfrm>
              <a:prstGeom prst="rect">
                <a:avLst/>
              </a:prstGeom>
              <a:solidFill>
                <a:srgbClr val="97FF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1" name="Rectangle 120"/>
              <p:cNvSpPr>
                <a:spLocks noChangeArrowheads="1"/>
              </p:cNvSpPr>
              <p:nvPr/>
            </p:nvSpPr>
            <p:spPr bwMode="auto">
              <a:xfrm>
                <a:off x="6454" y="3655"/>
                <a:ext cx="164" cy="1"/>
              </a:xfrm>
              <a:prstGeom prst="rect">
                <a:avLst/>
              </a:prstGeom>
              <a:solidFill>
                <a:srgbClr val="8EFF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2" name="Rectangle 121"/>
              <p:cNvSpPr>
                <a:spLocks noChangeArrowheads="1"/>
              </p:cNvSpPr>
              <p:nvPr/>
            </p:nvSpPr>
            <p:spPr bwMode="auto">
              <a:xfrm>
                <a:off x="6454" y="3656"/>
                <a:ext cx="164" cy="1"/>
              </a:xfrm>
              <a:prstGeom prst="rect">
                <a:avLst/>
              </a:prstGeom>
              <a:solidFill>
                <a:srgbClr val="86FF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3" name="Rectangle 122"/>
              <p:cNvSpPr>
                <a:spLocks noChangeArrowheads="1"/>
              </p:cNvSpPr>
              <p:nvPr/>
            </p:nvSpPr>
            <p:spPr bwMode="auto">
              <a:xfrm>
                <a:off x="6454" y="3656"/>
                <a:ext cx="164" cy="1"/>
              </a:xfrm>
              <a:prstGeom prst="rect">
                <a:avLst/>
              </a:prstGeom>
              <a:solidFill>
                <a:srgbClr val="7CFF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4" name="Rectangle 123"/>
              <p:cNvSpPr>
                <a:spLocks noChangeArrowheads="1"/>
              </p:cNvSpPr>
              <p:nvPr/>
            </p:nvSpPr>
            <p:spPr bwMode="auto">
              <a:xfrm>
                <a:off x="6454" y="3657"/>
                <a:ext cx="164" cy="1"/>
              </a:xfrm>
              <a:prstGeom prst="rect">
                <a:avLst/>
              </a:prstGeom>
              <a:solidFill>
                <a:srgbClr val="73FF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5" name="Rectangle 124"/>
              <p:cNvSpPr>
                <a:spLocks noChangeArrowheads="1"/>
              </p:cNvSpPr>
              <p:nvPr/>
            </p:nvSpPr>
            <p:spPr bwMode="auto">
              <a:xfrm>
                <a:off x="6454" y="3658"/>
                <a:ext cx="164" cy="1"/>
              </a:xfrm>
              <a:prstGeom prst="rect">
                <a:avLst/>
              </a:prstGeom>
              <a:solidFill>
                <a:srgbClr val="6EFF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6" name="Rectangle 125"/>
              <p:cNvSpPr>
                <a:spLocks noChangeArrowheads="1"/>
              </p:cNvSpPr>
              <p:nvPr/>
            </p:nvSpPr>
            <p:spPr bwMode="auto">
              <a:xfrm>
                <a:off x="6454" y="3659"/>
                <a:ext cx="164" cy="1"/>
              </a:xfrm>
              <a:prstGeom prst="rect">
                <a:avLst/>
              </a:prstGeom>
              <a:solidFill>
                <a:srgbClr val="6BFF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7" name="Rectangle 126"/>
              <p:cNvSpPr>
                <a:spLocks noChangeArrowheads="1"/>
              </p:cNvSpPr>
              <p:nvPr/>
            </p:nvSpPr>
            <p:spPr bwMode="auto">
              <a:xfrm>
                <a:off x="6454" y="3660"/>
                <a:ext cx="164" cy="1"/>
              </a:xfrm>
              <a:prstGeom prst="rect">
                <a:avLst/>
              </a:prstGeom>
              <a:solidFill>
                <a:srgbClr val="66FF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8" name="Rectangle 127"/>
              <p:cNvSpPr>
                <a:spLocks noChangeArrowheads="1"/>
              </p:cNvSpPr>
              <p:nvPr/>
            </p:nvSpPr>
            <p:spPr bwMode="auto">
              <a:xfrm>
                <a:off x="6454" y="3661"/>
                <a:ext cx="164" cy="1"/>
              </a:xfrm>
              <a:prstGeom prst="rect">
                <a:avLst/>
              </a:prstGeom>
              <a:solidFill>
                <a:srgbClr val="61FF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9" name="Rectangle 128"/>
              <p:cNvSpPr>
                <a:spLocks noChangeArrowheads="1"/>
              </p:cNvSpPr>
              <p:nvPr/>
            </p:nvSpPr>
            <p:spPr bwMode="auto">
              <a:xfrm>
                <a:off x="6454" y="3662"/>
                <a:ext cx="164" cy="1"/>
              </a:xfrm>
              <a:prstGeom prst="rect">
                <a:avLst/>
              </a:prstGeom>
              <a:solidFill>
                <a:srgbClr val="5CFF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0" name="Rectangle 129"/>
              <p:cNvSpPr>
                <a:spLocks noChangeArrowheads="1"/>
              </p:cNvSpPr>
              <p:nvPr/>
            </p:nvSpPr>
            <p:spPr bwMode="auto">
              <a:xfrm>
                <a:off x="6454" y="3662"/>
                <a:ext cx="164" cy="1"/>
              </a:xfrm>
              <a:prstGeom prst="rect">
                <a:avLst/>
              </a:prstGeom>
              <a:solidFill>
                <a:srgbClr val="57FF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1" name="Rectangle 130"/>
              <p:cNvSpPr>
                <a:spLocks noChangeArrowheads="1"/>
              </p:cNvSpPr>
              <p:nvPr/>
            </p:nvSpPr>
            <p:spPr bwMode="auto">
              <a:xfrm>
                <a:off x="6454" y="3663"/>
                <a:ext cx="164" cy="1"/>
              </a:xfrm>
              <a:prstGeom prst="rect">
                <a:avLst/>
              </a:prstGeom>
              <a:solidFill>
                <a:srgbClr val="54FF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2" name="Rectangle 131"/>
              <p:cNvSpPr>
                <a:spLocks noChangeArrowheads="1"/>
              </p:cNvSpPr>
              <p:nvPr/>
            </p:nvSpPr>
            <p:spPr bwMode="auto">
              <a:xfrm>
                <a:off x="6454" y="3664"/>
                <a:ext cx="164" cy="1"/>
              </a:xfrm>
              <a:prstGeom prst="rect">
                <a:avLst/>
              </a:prstGeom>
              <a:solidFill>
                <a:srgbClr val="52FF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3" name="Rectangle 132"/>
              <p:cNvSpPr>
                <a:spLocks noChangeArrowheads="1"/>
              </p:cNvSpPr>
              <p:nvPr/>
            </p:nvSpPr>
            <p:spPr bwMode="auto">
              <a:xfrm>
                <a:off x="6454" y="3665"/>
                <a:ext cx="164" cy="1"/>
              </a:xfrm>
              <a:prstGeom prst="rect">
                <a:avLst/>
              </a:prstGeom>
              <a:solidFill>
                <a:srgbClr val="4DFF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4" name="Rectangle 133"/>
              <p:cNvSpPr>
                <a:spLocks noChangeArrowheads="1"/>
              </p:cNvSpPr>
              <p:nvPr/>
            </p:nvSpPr>
            <p:spPr bwMode="auto">
              <a:xfrm>
                <a:off x="6454" y="3666"/>
                <a:ext cx="164" cy="1"/>
              </a:xfrm>
              <a:prstGeom prst="rect">
                <a:avLst/>
              </a:prstGeom>
              <a:solidFill>
                <a:srgbClr val="47FF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5" name="Rectangle 134"/>
              <p:cNvSpPr>
                <a:spLocks noChangeArrowheads="1"/>
              </p:cNvSpPr>
              <p:nvPr/>
            </p:nvSpPr>
            <p:spPr bwMode="auto">
              <a:xfrm>
                <a:off x="6454" y="3667"/>
                <a:ext cx="164" cy="1"/>
              </a:xfrm>
              <a:prstGeom prst="rect">
                <a:avLst/>
              </a:prstGeom>
              <a:solidFill>
                <a:srgbClr val="42FF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6" name="Rectangle 135"/>
              <p:cNvSpPr>
                <a:spLocks noChangeArrowheads="1"/>
              </p:cNvSpPr>
              <p:nvPr/>
            </p:nvSpPr>
            <p:spPr bwMode="auto">
              <a:xfrm>
                <a:off x="6454" y="3668"/>
                <a:ext cx="164" cy="1"/>
              </a:xfrm>
              <a:prstGeom prst="rect">
                <a:avLst/>
              </a:prstGeom>
              <a:solidFill>
                <a:srgbClr val="40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7" name="Rectangle 136"/>
              <p:cNvSpPr>
                <a:spLocks noChangeArrowheads="1"/>
              </p:cNvSpPr>
              <p:nvPr/>
            </p:nvSpPr>
            <p:spPr bwMode="auto">
              <a:xfrm>
                <a:off x="6454" y="3669"/>
                <a:ext cx="164" cy="1"/>
              </a:xfrm>
              <a:prstGeom prst="rect">
                <a:avLst/>
              </a:prstGeom>
              <a:solidFill>
                <a:srgbClr val="3BFF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8" name="Rectangle 137"/>
              <p:cNvSpPr>
                <a:spLocks noChangeArrowheads="1"/>
              </p:cNvSpPr>
              <p:nvPr/>
            </p:nvSpPr>
            <p:spPr bwMode="auto">
              <a:xfrm>
                <a:off x="6454" y="3669"/>
                <a:ext cx="164" cy="1"/>
              </a:xfrm>
              <a:prstGeom prst="rect">
                <a:avLst/>
              </a:prstGeom>
              <a:solidFill>
                <a:srgbClr val="36FF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9" name="Rectangle 138"/>
              <p:cNvSpPr>
                <a:spLocks noChangeArrowheads="1"/>
              </p:cNvSpPr>
              <p:nvPr/>
            </p:nvSpPr>
            <p:spPr bwMode="auto">
              <a:xfrm>
                <a:off x="6454" y="3670"/>
                <a:ext cx="164" cy="1"/>
              </a:xfrm>
              <a:prstGeom prst="rect">
                <a:avLst/>
              </a:prstGeom>
              <a:solidFill>
                <a:srgbClr val="30FF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0" name="Rectangle 139"/>
              <p:cNvSpPr>
                <a:spLocks noChangeArrowheads="1"/>
              </p:cNvSpPr>
              <p:nvPr/>
            </p:nvSpPr>
            <p:spPr bwMode="auto">
              <a:xfrm>
                <a:off x="6454" y="3671"/>
                <a:ext cx="164" cy="1"/>
              </a:xfrm>
              <a:prstGeom prst="rect">
                <a:avLst/>
              </a:prstGeom>
              <a:solidFill>
                <a:srgbClr val="2BFFA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1" name="Rectangle 140"/>
              <p:cNvSpPr>
                <a:spLocks noChangeArrowheads="1"/>
              </p:cNvSpPr>
              <p:nvPr/>
            </p:nvSpPr>
            <p:spPr bwMode="auto">
              <a:xfrm>
                <a:off x="6454" y="3672"/>
                <a:ext cx="164" cy="1"/>
              </a:xfrm>
              <a:prstGeom prst="rect">
                <a:avLst/>
              </a:prstGeom>
              <a:solidFill>
                <a:srgbClr val="29FF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2" name="Rectangle 141"/>
              <p:cNvSpPr>
                <a:spLocks noChangeArrowheads="1"/>
              </p:cNvSpPr>
              <p:nvPr/>
            </p:nvSpPr>
            <p:spPr bwMode="auto">
              <a:xfrm>
                <a:off x="6454" y="3673"/>
                <a:ext cx="164" cy="1"/>
              </a:xfrm>
              <a:prstGeom prst="rect">
                <a:avLst/>
              </a:prstGeom>
              <a:solidFill>
                <a:srgbClr val="24FF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3" name="Rectangle 142"/>
              <p:cNvSpPr>
                <a:spLocks noChangeArrowheads="1"/>
              </p:cNvSpPr>
              <p:nvPr/>
            </p:nvSpPr>
            <p:spPr bwMode="auto">
              <a:xfrm>
                <a:off x="6454" y="3674"/>
                <a:ext cx="164" cy="1"/>
              </a:xfrm>
              <a:prstGeom prst="rect">
                <a:avLst/>
              </a:prstGeom>
              <a:solidFill>
                <a:srgbClr val="1FFF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4" name="Rectangle 143"/>
              <p:cNvSpPr>
                <a:spLocks noChangeArrowheads="1"/>
              </p:cNvSpPr>
              <p:nvPr/>
            </p:nvSpPr>
            <p:spPr bwMode="auto">
              <a:xfrm>
                <a:off x="6454" y="3675"/>
                <a:ext cx="164" cy="1"/>
              </a:xfrm>
              <a:prstGeom prst="rect">
                <a:avLst/>
              </a:prstGeom>
              <a:solidFill>
                <a:srgbClr val="19FF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5" name="Rectangle 144"/>
              <p:cNvSpPr>
                <a:spLocks noChangeArrowheads="1"/>
              </p:cNvSpPr>
              <p:nvPr/>
            </p:nvSpPr>
            <p:spPr bwMode="auto">
              <a:xfrm>
                <a:off x="6454" y="3675"/>
                <a:ext cx="164" cy="1"/>
              </a:xfrm>
              <a:prstGeom prst="rect">
                <a:avLst/>
              </a:prstGeom>
              <a:solidFill>
                <a:srgbClr val="17FF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6" name="Rectangle 145"/>
              <p:cNvSpPr>
                <a:spLocks noChangeArrowheads="1"/>
              </p:cNvSpPr>
              <p:nvPr/>
            </p:nvSpPr>
            <p:spPr bwMode="auto">
              <a:xfrm>
                <a:off x="6454" y="3676"/>
                <a:ext cx="164" cy="1"/>
              </a:xfrm>
              <a:prstGeom prst="rect">
                <a:avLst/>
              </a:prstGeom>
              <a:solidFill>
                <a:srgbClr val="14FF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7" name="Rectangle 146"/>
              <p:cNvSpPr>
                <a:spLocks noChangeArrowheads="1"/>
              </p:cNvSpPr>
              <p:nvPr/>
            </p:nvSpPr>
            <p:spPr bwMode="auto">
              <a:xfrm>
                <a:off x="6454" y="3677"/>
                <a:ext cx="164" cy="1"/>
              </a:xfrm>
              <a:prstGeom prst="rect">
                <a:avLst/>
              </a:prstGeom>
              <a:solidFill>
                <a:srgbClr val="0FFF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8" name="Rectangle 147"/>
              <p:cNvSpPr>
                <a:spLocks noChangeArrowheads="1"/>
              </p:cNvSpPr>
              <p:nvPr/>
            </p:nvSpPr>
            <p:spPr bwMode="auto">
              <a:xfrm>
                <a:off x="6454" y="3678"/>
                <a:ext cx="164" cy="1"/>
              </a:xfrm>
              <a:prstGeom prst="rect">
                <a:avLst/>
              </a:prstGeom>
              <a:solidFill>
                <a:srgbClr val="0AFF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9" name="Rectangle 148"/>
              <p:cNvSpPr>
                <a:spLocks noChangeArrowheads="1"/>
              </p:cNvSpPr>
              <p:nvPr/>
            </p:nvSpPr>
            <p:spPr bwMode="auto">
              <a:xfrm>
                <a:off x="6454" y="3679"/>
                <a:ext cx="164" cy="1"/>
              </a:xfrm>
              <a:prstGeom prst="rect">
                <a:avLst/>
              </a:prstGeom>
              <a:solidFill>
                <a:srgbClr val="05FF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0" name="Rectangle 149"/>
              <p:cNvSpPr>
                <a:spLocks noChangeArrowheads="1"/>
              </p:cNvSpPr>
              <p:nvPr/>
            </p:nvSpPr>
            <p:spPr bwMode="auto">
              <a:xfrm>
                <a:off x="6454" y="3680"/>
                <a:ext cx="164" cy="1"/>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1" name="Rectangle 150"/>
              <p:cNvSpPr>
                <a:spLocks noChangeArrowheads="1"/>
              </p:cNvSpPr>
              <p:nvPr/>
            </p:nvSpPr>
            <p:spPr bwMode="auto">
              <a:xfrm>
                <a:off x="6454" y="3681"/>
                <a:ext cx="164" cy="1"/>
              </a:xfrm>
              <a:prstGeom prst="rect">
                <a:avLst/>
              </a:prstGeom>
              <a:solidFill>
                <a:srgbClr val="03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2" name="Rectangle 151"/>
              <p:cNvSpPr>
                <a:spLocks noChangeArrowheads="1"/>
              </p:cNvSpPr>
              <p:nvPr/>
            </p:nvSpPr>
            <p:spPr bwMode="auto">
              <a:xfrm>
                <a:off x="6454" y="3681"/>
                <a:ext cx="164" cy="1"/>
              </a:xfrm>
              <a:prstGeom prst="rect">
                <a:avLst/>
              </a:prstGeom>
              <a:solidFill>
                <a:srgbClr val="05FB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3" name="Rectangle 152"/>
              <p:cNvSpPr>
                <a:spLocks noChangeArrowheads="1"/>
              </p:cNvSpPr>
              <p:nvPr/>
            </p:nvSpPr>
            <p:spPr bwMode="auto">
              <a:xfrm>
                <a:off x="6454" y="3682"/>
                <a:ext cx="164" cy="1"/>
              </a:xfrm>
              <a:prstGeom prst="rect">
                <a:avLst/>
              </a:prstGeom>
              <a:solidFill>
                <a:srgbClr val="05F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4" name="Rectangle 153"/>
              <p:cNvSpPr>
                <a:spLocks noChangeArrowheads="1"/>
              </p:cNvSpPr>
              <p:nvPr/>
            </p:nvSpPr>
            <p:spPr bwMode="auto">
              <a:xfrm>
                <a:off x="6454" y="3683"/>
                <a:ext cx="164" cy="1"/>
              </a:xfrm>
              <a:prstGeom prst="rect">
                <a:avLst/>
              </a:prstGeom>
              <a:solidFill>
                <a:srgbClr val="08E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5" name="Rectangle 154"/>
              <p:cNvSpPr>
                <a:spLocks noChangeArrowheads="1"/>
              </p:cNvSpPr>
              <p:nvPr/>
            </p:nvSpPr>
            <p:spPr bwMode="auto">
              <a:xfrm>
                <a:off x="6454" y="3684"/>
                <a:ext cx="164" cy="1"/>
              </a:xfrm>
              <a:prstGeom prst="rect">
                <a:avLst/>
              </a:prstGeom>
              <a:solidFill>
                <a:srgbClr val="0AEB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6" name="Rectangle 155"/>
              <p:cNvSpPr>
                <a:spLocks noChangeArrowheads="1"/>
              </p:cNvSpPr>
              <p:nvPr/>
            </p:nvSpPr>
            <p:spPr bwMode="auto">
              <a:xfrm>
                <a:off x="6454" y="3685"/>
                <a:ext cx="164" cy="1"/>
              </a:xfrm>
              <a:prstGeom prst="rect">
                <a:avLst/>
              </a:prstGeom>
              <a:solidFill>
                <a:srgbClr val="0AE7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7" name="Rectangle 156"/>
              <p:cNvSpPr>
                <a:spLocks noChangeArrowheads="1"/>
              </p:cNvSpPr>
              <p:nvPr/>
            </p:nvSpPr>
            <p:spPr bwMode="auto">
              <a:xfrm>
                <a:off x="6454" y="3686"/>
                <a:ext cx="164" cy="1"/>
              </a:xfrm>
              <a:prstGeom prst="rect">
                <a:avLst/>
              </a:prstGeom>
              <a:solidFill>
                <a:srgbClr val="0DE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8" name="Rectangle 157"/>
              <p:cNvSpPr>
                <a:spLocks noChangeArrowheads="1"/>
              </p:cNvSpPr>
              <p:nvPr/>
            </p:nvSpPr>
            <p:spPr bwMode="auto">
              <a:xfrm>
                <a:off x="6454" y="3687"/>
                <a:ext cx="164" cy="1"/>
              </a:xfrm>
              <a:prstGeom prst="rect">
                <a:avLst/>
              </a:prstGeom>
              <a:solidFill>
                <a:srgbClr val="0FD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9" name="Rectangle 158"/>
              <p:cNvSpPr>
                <a:spLocks noChangeArrowheads="1"/>
              </p:cNvSpPr>
              <p:nvPr/>
            </p:nvSpPr>
            <p:spPr bwMode="auto">
              <a:xfrm>
                <a:off x="6454" y="3687"/>
                <a:ext cx="164" cy="1"/>
              </a:xfrm>
              <a:prstGeom prst="rect">
                <a:avLst/>
              </a:prstGeom>
              <a:solidFill>
                <a:srgbClr val="12DB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0" name="Rectangle 159"/>
              <p:cNvSpPr>
                <a:spLocks noChangeArrowheads="1"/>
              </p:cNvSpPr>
              <p:nvPr/>
            </p:nvSpPr>
            <p:spPr bwMode="auto">
              <a:xfrm>
                <a:off x="6454" y="3688"/>
                <a:ext cx="164" cy="1"/>
              </a:xfrm>
              <a:prstGeom prst="rect">
                <a:avLst/>
              </a:prstGeom>
              <a:solidFill>
                <a:srgbClr val="12D7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1" name="Rectangle 160"/>
              <p:cNvSpPr>
                <a:spLocks noChangeArrowheads="1"/>
              </p:cNvSpPr>
              <p:nvPr/>
            </p:nvSpPr>
            <p:spPr bwMode="auto">
              <a:xfrm>
                <a:off x="6454" y="3689"/>
                <a:ext cx="164" cy="1"/>
              </a:xfrm>
              <a:prstGeom prst="rect">
                <a:avLst/>
              </a:prstGeom>
              <a:solidFill>
                <a:srgbClr val="14D4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2" name="Rectangle 161"/>
              <p:cNvSpPr>
                <a:spLocks noChangeArrowheads="1"/>
              </p:cNvSpPr>
              <p:nvPr/>
            </p:nvSpPr>
            <p:spPr bwMode="auto">
              <a:xfrm>
                <a:off x="6454" y="3690"/>
                <a:ext cx="164" cy="1"/>
              </a:xfrm>
              <a:prstGeom prst="rect">
                <a:avLst/>
              </a:prstGeom>
              <a:solidFill>
                <a:srgbClr val="14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3" name="Rectangle 162"/>
              <p:cNvSpPr>
                <a:spLocks noChangeArrowheads="1"/>
              </p:cNvSpPr>
              <p:nvPr/>
            </p:nvSpPr>
            <p:spPr bwMode="auto">
              <a:xfrm>
                <a:off x="6454" y="3691"/>
                <a:ext cx="164" cy="1"/>
              </a:xfrm>
              <a:prstGeom prst="rect">
                <a:avLst/>
              </a:prstGeom>
              <a:solidFill>
                <a:srgbClr val="17C9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4" name="Rectangle 163"/>
              <p:cNvSpPr>
                <a:spLocks noChangeArrowheads="1"/>
              </p:cNvSpPr>
              <p:nvPr/>
            </p:nvSpPr>
            <p:spPr bwMode="auto">
              <a:xfrm>
                <a:off x="6454" y="3692"/>
                <a:ext cx="164" cy="1"/>
              </a:xfrm>
              <a:prstGeom prst="rect">
                <a:avLst/>
              </a:prstGeom>
              <a:solidFill>
                <a:srgbClr val="19C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5" name="Rectangle 164"/>
              <p:cNvSpPr>
                <a:spLocks noChangeArrowheads="1"/>
              </p:cNvSpPr>
              <p:nvPr/>
            </p:nvSpPr>
            <p:spPr bwMode="auto">
              <a:xfrm>
                <a:off x="6454" y="3693"/>
                <a:ext cx="164" cy="1"/>
              </a:xfrm>
              <a:prstGeom prst="rect">
                <a:avLst/>
              </a:prstGeom>
              <a:solidFill>
                <a:srgbClr val="19C2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6" name="Rectangle 165"/>
              <p:cNvSpPr>
                <a:spLocks noChangeArrowheads="1"/>
              </p:cNvSpPr>
              <p:nvPr/>
            </p:nvSpPr>
            <p:spPr bwMode="auto">
              <a:xfrm>
                <a:off x="6454" y="3694"/>
                <a:ext cx="164" cy="1"/>
              </a:xfrm>
              <a:prstGeom prst="rect">
                <a:avLst/>
              </a:prstGeom>
              <a:solidFill>
                <a:srgbClr val="1CB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7" name="Rectangle 166"/>
              <p:cNvSpPr>
                <a:spLocks noChangeArrowheads="1"/>
              </p:cNvSpPr>
              <p:nvPr/>
            </p:nvSpPr>
            <p:spPr bwMode="auto">
              <a:xfrm>
                <a:off x="6454" y="3694"/>
                <a:ext cx="164" cy="1"/>
              </a:xfrm>
              <a:prstGeom prst="rect">
                <a:avLst/>
              </a:prstGeom>
              <a:solidFill>
                <a:srgbClr val="1FB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8" name="Rectangle 167"/>
              <p:cNvSpPr>
                <a:spLocks noChangeArrowheads="1"/>
              </p:cNvSpPr>
              <p:nvPr/>
            </p:nvSpPr>
            <p:spPr bwMode="auto">
              <a:xfrm>
                <a:off x="6454" y="3695"/>
                <a:ext cx="164" cy="1"/>
              </a:xfrm>
              <a:prstGeom prst="rect">
                <a:avLst/>
              </a:prstGeom>
              <a:solidFill>
                <a:srgbClr val="21B9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9" name="Rectangle 168"/>
              <p:cNvSpPr>
                <a:spLocks noChangeArrowheads="1"/>
              </p:cNvSpPr>
              <p:nvPr/>
            </p:nvSpPr>
            <p:spPr bwMode="auto">
              <a:xfrm>
                <a:off x="6454" y="3696"/>
                <a:ext cx="164" cy="1"/>
              </a:xfrm>
              <a:prstGeom prst="rect">
                <a:avLst/>
              </a:prstGeom>
              <a:solidFill>
                <a:srgbClr val="21B1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0" name="Rectangle 169"/>
              <p:cNvSpPr>
                <a:spLocks noChangeArrowheads="1"/>
              </p:cNvSpPr>
              <p:nvPr/>
            </p:nvSpPr>
            <p:spPr bwMode="auto">
              <a:xfrm>
                <a:off x="6454" y="3697"/>
                <a:ext cx="164" cy="1"/>
              </a:xfrm>
              <a:prstGeom prst="rect">
                <a:avLst/>
              </a:prstGeom>
              <a:solidFill>
                <a:srgbClr val="24A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1" name="Rectangle 170"/>
              <p:cNvSpPr>
                <a:spLocks noChangeArrowheads="1"/>
              </p:cNvSpPr>
              <p:nvPr/>
            </p:nvSpPr>
            <p:spPr bwMode="auto">
              <a:xfrm>
                <a:off x="6454" y="3698"/>
                <a:ext cx="164" cy="1"/>
              </a:xfrm>
              <a:prstGeom prst="rect">
                <a:avLst/>
              </a:prstGeom>
              <a:solidFill>
                <a:srgbClr val="26A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2" name="Rectangle 171"/>
              <p:cNvSpPr>
                <a:spLocks noChangeArrowheads="1"/>
              </p:cNvSpPr>
              <p:nvPr/>
            </p:nvSpPr>
            <p:spPr bwMode="auto">
              <a:xfrm>
                <a:off x="6454" y="3699"/>
                <a:ext cx="164" cy="1"/>
              </a:xfrm>
              <a:prstGeom prst="rect">
                <a:avLst/>
              </a:prstGeom>
              <a:solidFill>
                <a:srgbClr val="26A8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3" name="Rectangle 172"/>
              <p:cNvSpPr>
                <a:spLocks noChangeArrowheads="1"/>
              </p:cNvSpPr>
              <p:nvPr/>
            </p:nvSpPr>
            <p:spPr bwMode="auto">
              <a:xfrm>
                <a:off x="6454" y="3700"/>
                <a:ext cx="164" cy="1"/>
              </a:xfrm>
              <a:prstGeom prst="rect">
                <a:avLst/>
              </a:prstGeom>
              <a:solidFill>
                <a:srgbClr val="29A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4" name="Rectangle 173"/>
              <p:cNvSpPr>
                <a:spLocks noChangeArrowheads="1"/>
              </p:cNvSpPr>
              <p:nvPr/>
            </p:nvSpPr>
            <p:spPr bwMode="auto">
              <a:xfrm>
                <a:off x="6454" y="3700"/>
                <a:ext cx="164" cy="1"/>
              </a:xfrm>
              <a:prstGeom prst="rect">
                <a:avLst/>
              </a:prstGeom>
              <a:solidFill>
                <a:srgbClr val="2BA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5" name="Rectangle 174"/>
              <p:cNvSpPr>
                <a:spLocks noChangeArrowheads="1"/>
              </p:cNvSpPr>
              <p:nvPr/>
            </p:nvSpPr>
            <p:spPr bwMode="auto">
              <a:xfrm>
                <a:off x="6454" y="3701"/>
                <a:ext cx="164" cy="1"/>
              </a:xfrm>
              <a:prstGeom prst="rect">
                <a:avLst/>
              </a:prstGeom>
              <a:solidFill>
                <a:srgbClr val="2BA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6" name="Rectangle 175"/>
              <p:cNvSpPr>
                <a:spLocks noChangeArrowheads="1"/>
              </p:cNvSpPr>
              <p:nvPr/>
            </p:nvSpPr>
            <p:spPr bwMode="auto">
              <a:xfrm>
                <a:off x="6454" y="3702"/>
                <a:ext cx="164" cy="1"/>
              </a:xfrm>
              <a:prstGeom prst="rect">
                <a:avLst/>
              </a:prstGeom>
              <a:solidFill>
                <a:srgbClr val="2E9D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7" name="Rectangle 176"/>
              <p:cNvSpPr>
                <a:spLocks noChangeArrowheads="1"/>
              </p:cNvSpPr>
              <p:nvPr/>
            </p:nvSpPr>
            <p:spPr bwMode="auto">
              <a:xfrm>
                <a:off x="6454" y="3703"/>
                <a:ext cx="164" cy="1"/>
              </a:xfrm>
              <a:prstGeom prst="rect">
                <a:avLst/>
              </a:prstGeom>
              <a:solidFill>
                <a:srgbClr val="309B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8" name="Rectangle 177"/>
              <p:cNvSpPr>
                <a:spLocks noChangeArrowheads="1"/>
              </p:cNvSpPr>
              <p:nvPr/>
            </p:nvSpPr>
            <p:spPr bwMode="auto">
              <a:xfrm>
                <a:off x="6454" y="3704"/>
                <a:ext cx="164" cy="1"/>
              </a:xfrm>
              <a:prstGeom prst="rect">
                <a:avLst/>
              </a:prstGeom>
              <a:solidFill>
                <a:srgbClr val="3094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9" name="Rectangle 178"/>
              <p:cNvSpPr>
                <a:spLocks noChangeArrowheads="1"/>
              </p:cNvSpPr>
              <p:nvPr/>
            </p:nvSpPr>
            <p:spPr bwMode="auto">
              <a:xfrm>
                <a:off x="6454" y="3705"/>
                <a:ext cx="164" cy="1"/>
              </a:xfrm>
              <a:prstGeom prst="rect">
                <a:avLst/>
              </a:prstGeom>
              <a:solidFill>
                <a:srgbClr val="3392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0" name="Rectangle 179"/>
              <p:cNvSpPr>
                <a:spLocks noChangeArrowheads="1"/>
              </p:cNvSpPr>
              <p:nvPr/>
            </p:nvSpPr>
            <p:spPr bwMode="auto">
              <a:xfrm>
                <a:off x="6454" y="3706"/>
                <a:ext cx="164" cy="1"/>
              </a:xfrm>
              <a:prstGeom prst="rect">
                <a:avLst/>
              </a:prstGeom>
              <a:solidFill>
                <a:srgbClr val="369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1" name="Rectangle 180"/>
              <p:cNvSpPr>
                <a:spLocks noChangeArrowheads="1"/>
              </p:cNvSpPr>
              <p:nvPr/>
            </p:nvSpPr>
            <p:spPr bwMode="auto">
              <a:xfrm>
                <a:off x="6454" y="3706"/>
                <a:ext cx="164" cy="1"/>
              </a:xfrm>
              <a:prstGeom prst="rect">
                <a:avLst/>
              </a:prstGeom>
              <a:solidFill>
                <a:srgbClr val="368D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2" name="Rectangle 181"/>
              <p:cNvSpPr>
                <a:spLocks noChangeArrowheads="1"/>
              </p:cNvSpPr>
              <p:nvPr/>
            </p:nvSpPr>
            <p:spPr bwMode="auto">
              <a:xfrm>
                <a:off x="6454" y="3707"/>
                <a:ext cx="164" cy="1"/>
              </a:xfrm>
              <a:prstGeom prst="rect">
                <a:avLst/>
              </a:prstGeom>
              <a:solidFill>
                <a:srgbClr val="388B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3" name="Rectangle 182"/>
              <p:cNvSpPr>
                <a:spLocks noChangeArrowheads="1"/>
              </p:cNvSpPr>
              <p:nvPr/>
            </p:nvSpPr>
            <p:spPr bwMode="auto">
              <a:xfrm>
                <a:off x="6454" y="3708"/>
                <a:ext cx="164" cy="1"/>
              </a:xfrm>
              <a:prstGeom prst="rect">
                <a:avLst/>
              </a:prstGeom>
              <a:solidFill>
                <a:srgbClr val="3B89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4" name="Rectangle 183"/>
              <p:cNvSpPr>
                <a:spLocks noChangeArrowheads="1"/>
              </p:cNvSpPr>
              <p:nvPr/>
            </p:nvSpPr>
            <p:spPr bwMode="auto">
              <a:xfrm>
                <a:off x="6454" y="3709"/>
                <a:ext cx="164" cy="1"/>
              </a:xfrm>
              <a:prstGeom prst="rect">
                <a:avLst/>
              </a:prstGeom>
              <a:solidFill>
                <a:srgbClr val="3B8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5" name="Rectangle 184"/>
              <p:cNvSpPr>
                <a:spLocks noChangeArrowheads="1"/>
              </p:cNvSpPr>
              <p:nvPr/>
            </p:nvSpPr>
            <p:spPr bwMode="auto">
              <a:xfrm>
                <a:off x="6454" y="3710"/>
                <a:ext cx="164" cy="1"/>
              </a:xfrm>
              <a:prstGeom prst="rect">
                <a:avLst/>
              </a:prstGeom>
              <a:solidFill>
                <a:srgbClr val="3B7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6" name="Rectangle 185"/>
              <p:cNvSpPr>
                <a:spLocks noChangeArrowheads="1"/>
              </p:cNvSpPr>
              <p:nvPr/>
            </p:nvSpPr>
            <p:spPr bwMode="auto">
              <a:xfrm>
                <a:off x="6454" y="3711"/>
                <a:ext cx="164" cy="1"/>
              </a:xfrm>
              <a:prstGeom prst="rect">
                <a:avLst/>
              </a:prstGeom>
              <a:solidFill>
                <a:srgbClr val="387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7" name="Rectangle 186"/>
              <p:cNvSpPr>
                <a:spLocks noChangeArrowheads="1"/>
              </p:cNvSpPr>
              <p:nvPr/>
            </p:nvSpPr>
            <p:spPr bwMode="auto">
              <a:xfrm>
                <a:off x="6454" y="3712"/>
                <a:ext cx="164" cy="1"/>
              </a:xfrm>
              <a:prstGeom prst="rect">
                <a:avLst/>
              </a:prstGeom>
              <a:solidFill>
                <a:srgbClr val="387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8" name="Rectangle 187"/>
              <p:cNvSpPr>
                <a:spLocks noChangeArrowheads="1"/>
              </p:cNvSpPr>
              <p:nvPr/>
            </p:nvSpPr>
            <p:spPr bwMode="auto">
              <a:xfrm>
                <a:off x="6454" y="3713"/>
                <a:ext cx="164" cy="1"/>
              </a:xfrm>
              <a:prstGeom prst="rect">
                <a:avLst/>
              </a:prstGeom>
              <a:solidFill>
                <a:srgbClr val="3675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9" name="Rectangle 188"/>
              <p:cNvSpPr>
                <a:spLocks noChangeArrowheads="1"/>
              </p:cNvSpPr>
              <p:nvPr/>
            </p:nvSpPr>
            <p:spPr bwMode="auto">
              <a:xfrm>
                <a:off x="6454" y="3713"/>
                <a:ext cx="164" cy="1"/>
              </a:xfrm>
              <a:prstGeom prst="rect">
                <a:avLst/>
              </a:prstGeom>
              <a:solidFill>
                <a:srgbClr val="3374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0" name="Rectangle 189"/>
              <p:cNvSpPr>
                <a:spLocks noChangeArrowheads="1"/>
              </p:cNvSpPr>
              <p:nvPr/>
            </p:nvSpPr>
            <p:spPr bwMode="auto">
              <a:xfrm>
                <a:off x="6454" y="3714"/>
                <a:ext cx="164" cy="1"/>
              </a:xfrm>
              <a:prstGeom prst="rect">
                <a:avLst/>
              </a:prstGeom>
              <a:solidFill>
                <a:srgbClr val="337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1" name="Rectangle 190"/>
              <p:cNvSpPr>
                <a:spLocks noChangeArrowheads="1"/>
              </p:cNvSpPr>
              <p:nvPr/>
            </p:nvSpPr>
            <p:spPr bwMode="auto">
              <a:xfrm>
                <a:off x="6454" y="3715"/>
                <a:ext cx="164" cy="1"/>
              </a:xfrm>
              <a:prstGeom prst="rect">
                <a:avLst/>
              </a:prstGeom>
              <a:solidFill>
                <a:srgbClr val="306B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2" name="Rectangle 191"/>
              <p:cNvSpPr>
                <a:spLocks noChangeArrowheads="1"/>
              </p:cNvSpPr>
              <p:nvPr/>
            </p:nvSpPr>
            <p:spPr bwMode="auto">
              <a:xfrm>
                <a:off x="6454" y="3716"/>
                <a:ext cx="164" cy="1"/>
              </a:xfrm>
              <a:prstGeom prst="rect">
                <a:avLst/>
              </a:prstGeom>
              <a:solidFill>
                <a:srgbClr val="2E69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3" name="Rectangle 192"/>
              <p:cNvSpPr>
                <a:spLocks noChangeArrowheads="1"/>
              </p:cNvSpPr>
              <p:nvPr/>
            </p:nvSpPr>
            <p:spPr bwMode="auto">
              <a:xfrm>
                <a:off x="6454" y="3717"/>
                <a:ext cx="164" cy="1"/>
              </a:xfrm>
              <a:prstGeom prst="rect">
                <a:avLst/>
              </a:prstGeom>
              <a:solidFill>
                <a:srgbClr val="2E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4" name="Rectangle 193"/>
              <p:cNvSpPr>
                <a:spLocks noChangeArrowheads="1"/>
              </p:cNvSpPr>
              <p:nvPr/>
            </p:nvSpPr>
            <p:spPr bwMode="auto">
              <a:xfrm>
                <a:off x="6454" y="3718"/>
                <a:ext cx="164" cy="1"/>
              </a:xfrm>
              <a:prstGeom prst="rect">
                <a:avLst/>
              </a:prstGeom>
              <a:solidFill>
                <a:srgbClr val="2B64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5" name="Rectangle 194"/>
              <p:cNvSpPr>
                <a:spLocks noChangeArrowheads="1"/>
              </p:cNvSpPr>
              <p:nvPr/>
            </p:nvSpPr>
            <p:spPr bwMode="auto">
              <a:xfrm>
                <a:off x="6454" y="3719"/>
                <a:ext cx="164" cy="1"/>
              </a:xfrm>
              <a:prstGeom prst="rect">
                <a:avLst/>
              </a:prstGeom>
              <a:solidFill>
                <a:srgbClr val="29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6" name="Rectangle 195"/>
              <p:cNvSpPr>
                <a:spLocks noChangeArrowheads="1"/>
              </p:cNvSpPr>
              <p:nvPr/>
            </p:nvSpPr>
            <p:spPr bwMode="auto">
              <a:xfrm>
                <a:off x="6454" y="3719"/>
                <a:ext cx="164" cy="1"/>
              </a:xfrm>
              <a:prstGeom prst="rect">
                <a:avLst/>
              </a:prstGeom>
              <a:solidFill>
                <a:srgbClr val="295B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7" name="Rectangle 196"/>
              <p:cNvSpPr>
                <a:spLocks noChangeArrowheads="1"/>
              </p:cNvSpPr>
              <p:nvPr/>
            </p:nvSpPr>
            <p:spPr bwMode="auto">
              <a:xfrm>
                <a:off x="6454" y="3720"/>
                <a:ext cx="164" cy="1"/>
              </a:xfrm>
              <a:prstGeom prst="rect">
                <a:avLst/>
              </a:prstGeom>
              <a:solidFill>
                <a:srgbClr val="2659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8" name="Rectangle 197"/>
              <p:cNvSpPr>
                <a:spLocks noChangeArrowheads="1"/>
              </p:cNvSpPr>
              <p:nvPr/>
            </p:nvSpPr>
            <p:spPr bwMode="auto">
              <a:xfrm>
                <a:off x="6454" y="3721"/>
                <a:ext cx="164" cy="1"/>
              </a:xfrm>
              <a:prstGeom prst="rect">
                <a:avLst/>
              </a:prstGeom>
              <a:solidFill>
                <a:srgbClr val="245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9" name="Rectangle 198"/>
              <p:cNvSpPr>
                <a:spLocks noChangeArrowheads="1"/>
              </p:cNvSpPr>
              <p:nvPr/>
            </p:nvSpPr>
            <p:spPr bwMode="auto">
              <a:xfrm>
                <a:off x="6454" y="3722"/>
                <a:ext cx="164" cy="1"/>
              </a:xfrm>
              <a:prstGeom prst="rect">
                <a:avLst/>
              </a:prstGeom>
              <a:solidFill>
                <a:srgbClr val="245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0" name="Rectangle 199"/>
              <p:cNvSpPr>
                <a:spLocks noChangeArrowheads="1"/>
              </p:cNvSpPr>
              <p:nvPr/>
            </p:nvSpPr>
            <p:spPr bwMode="auto">
              <a:xfrm>
                <a:off x="6454" y="3723"/>
                <a:ext cx="164" cy="1"/>
              </a:xfrm>
              <a:prstGeom prst="rect">
                <a:avLst/>
              </a:prstGeom>
              <a:solidFill>
                <a:srgbClr val="214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1" name="Rectangle 200"/>
              <p:cNvSpPr>
                <a:spLocks noChangeArrowheads="1"/>
              </p:cNvSpPr>
              <p:nvPr/>
            </p:nvSpPr>
            <p:spPr bwMode="auto">
              <a:xfrm>
                <a:off x="6454" y="3724"/>
                <a:ext cx="164" cy="1"/>
              </a:xfrm>
              <a:prstGeom prst="rect">
                <a:avLst/>
              </a:prstGeom>
              <a:solidFill>
                <a:srgbClr val="1F48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2" name="Rectangle 201"/>
              <p:cNvSpPr>
                <a:spLocks noChangeArrowheads="1"/>
              </p:cNvSpPr>
              <p:nvPr/>
            </p:nvSpPr>
            <p:spPr bwMode="auto">
              <a:xfrm>
                <a:off x="6454" y="3725"/>
                <a:ext cx="164" cy="1"/>
              </a:xfrm>
              <a:prstGeom prst="rect">
                <a:avLst/>
              </a:prstGeom>
              <a:solidFill>
                <a:srgbClr val="1C42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3" name="Rectangle 202"/>
              <p:cNvSpPr>
                <a:spLocks noChangeArrowheads="1"/>
              </p:cNvSpPr>
              <p:nvPr/>
            </p:nvSpPr>
            <p:spPr bwMode="auto">
              <a:xfrm>
                <a:off x="6454" y="3725"/>
                <a:ext cx="164" cy="1"/>
              </a:xfrm>
              <a:prstGeom prst="rect">
                <a:avLst/>
              </a:prstGeom>
              <a:solidFill>
                <a:srgbClr val="1C42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4" name="Rectangle 203"/>
              <p:cNvSpPr>
                <a:spLocks noChangeArrowheads="1"/>
              </p:cNvSpPr>
              <p:nvPr/>
            </p:nvSpPr>
            <p:spPr bwMode="auto">
              <a:xfrm>
                <a:off x="6454" y="3726"/>
                <a:ext cx="164" cy="1"/>
              </a:xfrm>
              <a:prstGeom prst="rect">
                <a:avLst/>
              </a:prstGeom>
              <a:solidFill>
                <a:srgbClr val="193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5" name="Rectangle 204"/>
              <p:cNvSpPr>
                <a:spLocks noChangeArrowheads="1"/>
              </p:cNvSpPr>
              <p:nvPr/>
            </p:nvSpPr>
            <p:spPr bwMode="auto">
              <a:xfrm>
                <a:off x="6454" y="3727"/>
                <a:ext cx="164" cy="1"/>
              </a:xfrm>
              <a:prstGeom prst="rect">
                <a:avLst/>
              </a:prstGeom>
              <a:solidFill>
                <a:srgbClr val="193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Rectangle 206"/>
            <p:cNvSpPr>
              <a:spLocks noChangeArrowheads="1"/>
            </p:cNvSpPr>
            <p:nvPr/>
          </p:nvSpPr>
          <p:spPr bwMode="auto">
            <a:xfrm>
              <a:off x="6454" y="3728"/>
              <a:ext cx="164" cy="1"/>
            </a:xfrm>
            <a:prstGeom prst="rect">
              <a:avLst/>
            </a:prstGeom>
            <a:solidFill>
              <a:srgbClr val="173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207"/>
            <p:cNvSpPr>
              <a:spLocks noChangeArrowheads="1"/>
            </p:cNvSpPr>
            <p:nvPr/>
          </p:nvSpPr>
          <p:spPr bwMode="auto">
            <a:xfrm>
              <a:off x="6454" y="3729"/>
              <a:ext cx="164" cy="1"/>
            </a:xfrm>
            <a:prstGeom prst="rect">
              <a:avLst/>
            </a:prstGeom>
            <a:solidFill>
              <a:srgbClr val="143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208"/>
            <p:cNvSpPr>
              <a:spLocks noChangeArrowheads="1"/>
            </p:cNvSpPr>
            <p:nvPr/>
          </p:nvSpPr>
          <p:spPr bwMode="auto">
            <a:xfrm>
              <a:off x="6454" y="3730"/>
              <a:ext cx="164" cy="1"/>
            </a:xfrm>
            <a:prstGeom prst="rect">
              <a:avLst/>
            </a:prstGeom>
            <a:solidFill>
              <a:srgbClr val="122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209"/>
            <p:cNvSpPr>
              <a:spLocks noChangeArrowheads="1"/>
            </p:cNvSpPr>
            <p:nvPr/>
          </p:nvSpPr>
          <p:spPr bwMode="auto">
            <a:xfrm>
              <a:off x="6454" y="3731"/>
              <a:ext cx="164" cy="1"/>
            </a:xfrm>
            <a:prstGeom prst="rect">
              <a:avLst/>
            </a:prstGeom>
            <a:solidFill>
              <a:srgbClr val="122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210"/>
            <p:cNvSpPr>
              <a:spLocks noChangeArrowheads="1"/>
            </p:cNvSpPr>
            <p:nvPr/>
          </p:nvSpPr>
          <p:spPr bwMode="auto">
            <a:xfrm>
              <a:off x="6454" y="3731"/>
              <a:ext cx="164" cy="1"/>
            </a:xfrm>
            <a:prstGeom prst="rect">
              <a:avLst/>
            </a:prstGeom>
            <a:solidFill>
              <a:srgbClr val="0F27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211"/>
            <p:cNvSpPr>
              <a:spLocks noChangeArrowheads="1"/>
            </p:cNvSpPr>
            <p:nvPr/>
          </p:nvSpPr>
          <p:spPr bwMode="auto">
            <a:xfrm>
              <a:off x="6454" y="3732"/>
              <a:ext cx="164" cy="1"/>
            </a:xfrm>
            <a:prstGeom prst="rect">
              <a:avLst/>
            </a:prstGeom>
            <a:solidFill>
              <a:srgbClr val="0D21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212"/>
            <p:cNvSpPr>
              <a:spLocks noChangeArrowheads="1"/>
            </p:cNvSpPr>
            <p:nvPr/>
          </p:nvSpPr>
          <p:spPr bwMode="auto">
            <a:xfrm>
              <a:off x="6454" y="3733"/>
              <a:ext cx="164" cy="1"/>
            </a:xfrm>
            <a:prstGeom prst="rect">
              <a:avLst/>
            </a:prstGeom>
            <a:solidFill>
              <a:srgbClr val="0D1D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213"/>
            <p:cNvSpPr>
              <a:spLocks noChangeArrowheads="1"/>
            </p:cNvSpPr>
            <p:nvPr/>
          </p:nvSpPr>
          <p:spPr bwMode="auto">
            <a:xfrm>
              <a:off x="6454" y="3734"/>
              <a:ext cx="164" cy="1"/>
            </a:xfrm>
            <a:prstGeom prst="rect">
              <a:avLst/>
            </a:prstGeom>
            <a:solidFill>
              <a:srgbClr val="0A1B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214"/>
            <p:cNvSpPr>
              <a:spLocks noChangeArrowheads="1"/>
            </p:cNvSpPr>
            <p:nvPr/>
          </p:nvSpPr>
          <p:spPr bwMode="auto">
            <a:xfrm>
              <a:off x="6454" y="3735"/>
              <a:ext cx="164" cy="1"/>
            </a:xfrm>
            <a:prstGeom prst="rect">
              <a:avLst/>
            </a:prstGeom>
            <a:solidFill>
              <a:srgbClr val="0814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215"/>
            <p:cNvSpPr>
              <a:spLocks noChangeArrowheads="1"/>
            </p:cNvSpPr>
            <p:nvPr/>
          </p:nvSpPr>
          <p:spPr bwMode="auto">
            <a:xfrm>
              <a:off x="6454" y="3736"/>
              <a:ext cx="164" cy="1"/>
            </a:xfrm>
            <a:prstGeom prst="rect">
              <a:avLst/>
            </a:prstGeom>
            <a:solidFill>
              <a:srgbClr val="081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216"/>
            <p:cNvSpPr>
              <a:spLocks noChangeArrowheads="1"/>
            </p:cNvSpPr>
            <p:nvPr/>
          </p:nvSpPr>
          <p:spPr bwMode="auto">
            <a:xfrm>
              <a:off x="6454" y="3737"/>
              <a:ext cx="164" cy="1"/>
            </a:xfrm>
            <a:prstGeom prst="rect">
              <a:avLst/>
            </a:prstGeom>
            <a:solidFill>
              <a:srgbClr val="050D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217"/>
            <p:cNvSpPr>
              <a:spLocks noChangeArrowheads="1"/>
            </p:cNvSpPr>
            <p:nvPr/>
          </p:nvSpPr>
          <p:spPr bwMode="auto">
            <a:xfrm>
              <a:off x="6454" y="3738"/>
              <a:ext cx="164" cy="1"/>
            </a:xfrm>
            <a:prstGeom prst="rect">
              <a:avLst/>
            </a:prstGeom>
            <a:solidFill>
              <a:srgbClr val="0307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218"/>
            <p:cNvSpPr>
              <a:spLocks noChangeArrowheads="1"/>
            </p:cNvSpPr>
            <p:nvPr/>
          </p:nvSpPr>
          <p:spPr bwMode="auto">
            <a:xfrm>
              <a:off x="6454" y="3738"/>
              <a:ext cx="164" cy="1"/>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219"/>
            <p:cNvSpPr>
              <a:spLocks noChangeArrowheads="1"/>
            </p:cNvSpPr>
            <p:nvPr/>
          </p:nvSpPr>
          <p:spPr bwMode="auto">
            <a:xfrm>
              <a:off x="6665" y="3711"/>
              <a:ext cx="12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FFFFFF"/>
                  </a:solidFill>
                  <a:effectLst/>
                  <a:latin typeface="Arial" pitchFamily="34" charset="0"/>
                  <a:cs typeface="Arial" pitchFamily="34" charset="0"/>
                </a:rPr>
                <a:t>Low</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grpSp>
      <p:sp>
        <p:nvSpPr>
          <p:cNvPr id="32" name="TextBox 31"/>
          <p:cNvSpPr txBox="1"/>
          <p:nvPr/>
        </p:nvSpPr>
        <p:spPr>
          <a:xfrm>
            <a:off x="6799851" y="226031"/>
            <a:ext cx="4589633" cy="369332"/>
          </a:xfrm>
          <a:prstGeom prst="rect">
            <a:avLst/>
          </a:prstGeom>
          <a:noFill/>
        </p:spPr>
        <p:txBody>
          <a:bodyPr wrap="square" rtlCol="0">
            <a:spAutoFit/>
          </a:bodyPr>
          <a:lstStyle/>
          <a:p>
            <a:pPr algn="ctr"/>
            <a:r>
              <a:rPr lang="en-US" u="sng" dirty="0">
                <a:solidFill>
                  <a:schemeClr val="tx1">
                    <a:lumMod val="75000"/>
                    <a:lumOff val="25000"/>
                  </a:schemeClr>
                </a:solidFill>
              </a:rPr>
              <a:t>ACOLITE algorithm</a:t>
            </a:r>
          </a:p>
        </p:txBody>
      </p:sp>
    </p:spTree>
    <p:extLst>
      <p:ext uri="{BB962C8B-B14F-4D97-AF65-F5344CB8AC3E}">
        <p14:creationId xmlns:p14="http://schemas.microsoft.com/office/powerpoint/2010/main" val="3544802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a:t>Limitations</a:t>
            </a:r>
          </a:p>
        </p:txBody>
      </p:sp>
      <p:pic>
        <p:nvPicPr>
          <p:cNvPr id="14" name="Picture 13"/>
          <p:cNvPicPr>
            <a:picLocks noChangeAspect="1"/>
          </p:cNvPicPr>
          <p:nvPr/>
        </p:nvPicPr>
        <p:blipFill>
          <a:blip r:embed="rId3"/>
          <a:stretch>
            <a:fillRect/>
          </a:stretch>
        </p:blipFill>
        <p:spPr>
          <a:xfrm>
            <a:off x="11130421" y="6196722"/>
            <a:ext cx="205704" cy="410800"/>
          </a:xfrm>
          <a:prstGeom prst="rect">
            <a:avLst/>
          </a:prstGeom>
        </p:spPr>
      </p:pic>
      <p:sp>
        <p:nvSpPr>
          <p:cNvPr id="7" name="TextBox 6"/>
          <p:cNvSpPr txBox="1"/>
          <p:nvPr/>
        </p:nvSpPr>
        <p:spPr>
          <a:xfrm>
            <a:off x="6771503" y="957510"/>
            <a:ext cx="5238873" cy="5632311"/>
          </a:xfrm>
          <a:prstGeom prst="rect">
            <a:avLst/>
          </a:prstGeom>
          <a:noFill/>
        </p:spPr>
        <p:txBody>
          <a:bodyPr wrap="square" rtlCol="0">
            <a:spAutoFit/>
          </a:bodyPr>
          <a:lstStyle/>
          <a:p>
            <a:r>
              <a:rPr lang="en-US" sz="2000" b="1" dirty="0">
                <a:solidFill>
                  <a:schemeClr val="tx1">
                    <a:lumMod val="75000"/>
                    <a:lumOff val="25000"/>
                  </a:schemeClr>
                </a:solidFill>
              </a:rPr>
              <a:t>Depth of measurements</a:t>
            </a:r>
            <a:endParaRPr lang="en-US" sz="2000" dirty="0">
              <a:solidFill>
                <a:schemeClr val="tx1">
                  <a:lumMod val="75000"/>
                  <a:lumOff val="25000"/>
                </a:schemeClr>
              </a:solidFill>
            </a:endParaRPr>
          </a:p>
          <a:p>
            <a:pPr marL="800100" lvl="1" indent="-342900">
              <a:spcBef>
                <a:spcPts val="200"/>
              </a:spcBef>
              <a:buClr>
                <a:srgbClr val="3289B4"/>
              </a:buClr>
              <a:buFont typeface="Webdings" panose="05030102010509060703" pitchFamily="18" charset="2"/>
              <a:buChar char="4"/>
            </a:pPr>
            <a:r>
              <a:rPr lang="en-US" sz="2000" dirty="0">
                <a:solidFill>
                  <a:schemeClr val="tx1">
                    <a:lumMod val="75000"/>
                    <a:lumOff val="25000"/>
                  </a:schemeClr>
                </a:solidFill>
              </a:rPr>
              <a:t>Buoy: 1.5 m</a:t>
            </a:r>
          </a:p>
          <a:p>
            <a:pPr lvl="1">
              <a:spcBef>
                <a:spcPts val="200"/>
              </a:spcBef>
              <a:buClr>
                <a:srgbClr val="3289B4"/>
              </a:buClr>
            </a:pPr>
            <a:endParaRPr lang="en-US" sz="2000" dirty="0">
              <a:solidFill>
                <a:schemeClr val="tx1">
                  <a:lumMod val="75000"/>
                  <a:lumOff val="25000"/>
                </a:schemeClr>
              </a:solidFill>
            </a:endParaRPr>
          </a:p>
          <a:p>
            <a:r>
              <a:rPr lang="en-US" sz="2000" b="1" dirty="0">
                <a:solidFill>
                  <a:schemeClr val="tx1">
                    <a:lumMod val="75000"/>
                    <a:lumOff val="25000"/>
                  </a:schemeClr>
                </a:solidFill>
              </a:rPr>
              <a:t>Timing of data collection</a:t>
            </a:r>
          </a:p>
          <a:p>
            <a:pPr marL="800100" lvl="1" indent="-342900">
              <a:spcBef>
                <a:spcPts val="200"/>
              </a:spcBef>
              <a:buClr>
                <a:srgbClr val="3289B4"/>
              </a:buClr>
              <a:buFont typeface="Webdings" panose="05030102010509060703" pitchFamily="18" charset="2"/>
              <a:buChar char="4"/>
            </a:pPr>
            <a:r>
              <a:rPr lang="en-US" sz="2000" dirty="0">
                <a:solidFill>
                  <a:schemeClr val="tx1">
                    <a:lumMod val="75000"/>
                    <a:lumOff val="25000"/>
                  </a:schemeClr>
                </a:solidFill>
              </a:rPr>
              <a:t>Buoy: 15 minute intervals</a:t>
            </a:r>
          </a:p>
          <a:p>
            <a:pPr marL="1257300" lvl="2" indent="-342900">
              <a:spcBef>
                <a:spcPts val="200"/>
              </a:spcBef>
              <a:buClr>
                <a:srgbClr val="3289B4"/>
              </a:buClr>
              <a:buFont typeface="Webdings" panose="05030102010509060703" pitchFamily="18" charset="2"/>
              <a:buChar char="4"/>
            </a:pPr>
            <a:r>
              <a:rPr lang="en-US" sz="2000" dirty="0">
                <a:solidFill>
                  <a:schemeClr val="tx1">
                    <a:lumMod val="75000"/>
                    <a:lumOff val="25000"/>
                  </a:schemeClr>
                </a:solidFill>
              </a:rPr>
              <a:t>Daily average</a:t>
            </a:r>
          </a:p>
          <a:p>
            <a:pPr marL="800100" lvl="1" indent="-342900">
              <a:spcBef>
                <a:spcPts val="200"/>
              </a:spcBef>
              <a:buClr>
                <a:srgbClr val="3289B4"/>
              </a:buClr>
              <a:buFont typeface="Webdings" panose="05030102010509060703" pitchFamily="18" charset="2"/>
              <a:buChar char="4"/>
            </a:pPr>
            <a:r>
              <a:rPr lang="en-US" sz="2000" dirty="0">
                <a:solidFill>
                  <a:schemeClr val="tx1">
                    <a:lumMod val="75000"/>
                    <a:lumOff val="25000"/>
                  </a:schemeClr>
                </a:solidFill>
              </a:rPr>
              <a:t>Sentinel-2: once every 10 days</a:t>
            </a:r>
          </a:p>
          <a:p>
            <a:pPr marL="800100" lvl="1" indent="-342900">
              <a:spcBef>
                <a:spcPts val="200"/>
              </a:spcBef>
              <a:buClr>
                <a:srgbClr val="3289B4"/>
              </a:buClr>
              <a:buFont typeface="Webdings" panose="05030102010509060703" pitchFamily="18" charset="2"/>
              <a:buChar char="4"/>
            </a:pPr>
            <a:r>
              <a:rPr lang="en-US" sz="2000" dirty="0">
                <a:solidFill>
                  <a:schemeClr val="tx1">
                    <a:lumMod val="75000"/>
                    <a:lumOff val="25000"/>
                  </a:schemeClr>
                </a:solidFill>
              </a:rPr>
              <a:t>Landsat 8 OLI: once every 16 days</a:t>
            </a:r>
          </a:p>
          <a:p>
            <a:pPr marL="800100" lvl="1" indent="-342900">
              <a:spcBef>
                <a:spcPts val="200"/>
              </a:spcBef>
              <a:buClr>
                <a:srgbClr val="3289B4"/>
              </a:buClr>
              <a:buFont typeface="Webdings" panose="05030102010509060703" pitchFamily="18" charset="2"/>
              <a:buChar char="4"/>
            </a:pPr>
            <a:endParaRPr lang="en-US" sz="2000" dirty="0">
              <a:solidFill>
                <a:schemeClr val="tx1">
                  <a:lumMod val="75000"/>
                  <a:lumOff val="25000"/>
                </a:schemeClr>
              </a:solidFill>
            </a:endParaRPr>
          </a:p>
          <a:p>
            <a:r>
              <a:rPr lang="en-US" sz="2000" b="1" i="1" dirty="0">
                <a:solidFill>
                  <a:schemeClr val="tx1">
                    <a:lumMod val="75000"/>
                    <a:lumOff val="25000"/>
                  </a:schemeClr>
                </a:solidFill>
              </a:rPr>
              <a:t>In situ </a:t>
            </a:r>
            <a:r>
              <a:rPr lang="en-US" sz="2000" b="1" dirty="0">
                <a:solidFill>
                  <a:schemeClr val="tx1">
                    <a:lumMod val="75000"/>
                    <a:lumOff val="25000"/>
                  </a:schemeClr>
                </a:solidFill>
              </a:rPr>
              <a:t>data</a:t>
            </a:r>
          </a:p>
          <a:p>
            <a:pPr marL="800100" lvl="1" indent="-342900">
              <a:spcBef>
                <a:spcPts val="200"/>
              </a:spcBef>
              <a:buClr>
                <a:srgbClr val="3289B4"/>
              </a:buClr>
              <a:buFont typeface="Webdings" panose="05030102010509060703" pitchFamily="18" charset="2"/>
              <a:buChar char="4"/>
            </a:pPr>
            <a:r>
              <a:rPr lang="en-US" sz="2000" dirty="0">
                <a:solidFill>
                  <a:schemeClr val="tx1">
                    <a:lumMod val="75000"/>
                    <a:lumOff val="25000"/>
                  </a:schemeClr>
                </a:solidFill>
              </a:rPr>
              <a:t>Low correlation between turbidity &amp; chlorophyll</a:t>
            </a:r>
          </a:p>
          <a:p>
            <a:pPr marL="800100" lvl="1" indent="-342900">
              <a:spcBef>
                <a:spcPts val="200"/>
              </a:spcBef>
              <a:buClr>
                <a:srgbClr val="3289B4"/>
              </a:buClr>
              <a:buFont typeface="Webdings" panose="05030102010509060703" pitchFamily="18" charset="2"/>
              <a:buChar char="4"/>
            </a:pPr>
            <a:r>
              <a:rPr lang="en-US" sz="2000" dirty="0">
                <a:solidFill>
                  <a:schemeClr val="tx1">
                    <a:lumMod val="75000"/>
                    <a:lumOff val="25000"/>
                  </a:schemeClr>
                </a:solidFill>
              </a:rPr>
              <a:t>Inconsistencies</a:t>
            </a:r>
          </a:p>
          <a:p>
            <a:pPr lvl="1">
              <a:spcBef>
                <a:spcPts val="200"/>
              </a:spcBef>
              <a:buClr>
                <a:srgbClr val="3289B4"/>
              </a:buClr>
            </a:pPr>
            <a:endParaRPr lang="en-US" sz="2000" b="1" dirty="0">
              <a:solidFill>
                <a:schemeClr val="tx1">
                  <a:lumMod val="75000"/>
                  <a:lumOff val="25000"/>
                </a:schemeClr>
              </a:solidFill>
            </a:endParaRPr>
          </a:p>
          <a:p>
            <a:r>
              <a:rPr lang="en-US" sz="2000" b="1" dirty="0">
                <a:solidFill>
                  <a:schemeClr val="tx1">
                    <a:lumMod val="75000"/>
                    <a:lumOff val="25000"/>
                  </a:schemeClr>
                </a:solidFill>
              </a:rPr>
              <a:t>Missing pixels after ACOLITE processing</a:t>
            </a:r>
          </a:p>
          <a:p>
            <a:pPr marL="800100" lvl="1" indent="-342900">
              <a:spcBef>
                <a:spcPts val="200"/>
              </a:spcBef>
              <a:buClr>
                <a:srgbClr val="3289B4"/>
              </a:buClr>
              <a:buFont typeface="Webdings" panose="05030102010509060703" pitchFamily="18" charset="2"/>
              <a:buChar char="4"/>
            </a:pPr>
            <a:r>
              <a:rPr lang="en-US" sz="2000" dirty="0">
                <a:solidFill>
                  <a:schemeClr val="tx1">
                    <a:lumMod val="75000"/>
                    <a:lumOff val="25000"/>
                  </a:schemeClr>
                </a:solidFill>
              </a:rPr>
              <a:t>Focal Statistics tool</a:t>
            </a:r>
          </a:p>
          <a:p>
            <a:pPr lvl="1">
              <a:spcBef>
                <a:spcPts val="200"/>
              </a:spcBef>
              <a:buClr>
                <a:srgbClr val="3289B4"/>
              </a:buClr>
            </a:pPr>
            <a:endParaRPr lang="en-US" sz="2000" b="1" dirty="0">
              <a:solidFill>
                <a:schemeClr val="bg2">
                  <a:lumMod val="50000"/>
                </a:schemeClr>
              </a:solidFill>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0852" t="5491" r="15828" b="-162"/>
          <a:stretch/>
        </p:blipFill>
        <p:spPr>
          <a:xfrm>
            <a:off x="74141" y="1079568"/>
            <a:ext cx="6278808" cy="5680954"/>
          </a:xfrm>
          <a:prstGeom prst="rect">
            <a:avLst/>
          </a:prstGeom>
        </p:spPr>
      </p:pic>
      <p:sp>
        <p:nvSpPr>
          <p:cNvPr id="9" name="TextBox 8"/>
          <p:cNvSpPr txBox="1"/>
          <p:nvPr/>
        </p:nvSpPr>
        <p:spPr>
          <a:xfrm>
            <a:off x="6352949" y="6483523"/>
            <a:ext cx="2850002" cy="276999"/>
          </a:xfrm>
          <a:prstGeom prst="rect">
            <a:avLst/>
          </a:prstGeom>
          <a:noFill/>
        </p:spPr>
        <p:txBody>
          <a:bodyPr wrap="square" rtlCol="0">
            <a:spAutoFit/>
          </a:bodyPr>
          <a:lstStyle/>
          <a:p>
            <a:r>
              <a:rPr lang="en-US" sz="1200" dirty="0">
                <a:solidFill>
                  <a:schemeClr val="bg2">
                    <a:lumMod val="50000"/>
                  </a:schemeClr>
                </a:solidFill>
              </a:rPr>
              <a:t>Image Source: </a:t>
            </a:r>
            <a:r>
              <a:rPr lang="en-US" sz="1200" dirty="0" err="1">
                <a:solidFill>
                  <a:schemeClr val="bg2">
                    <a:lumMod val="50000"/>
                  </a:schemeClr>
                </a:solidFill>
              </a:rPr>
              <a:t>pxhere</a:t>
            </a:r>
            <a:endParaRPr lang="en-US" sz="1200" dirty="0">
              <a:solidFill>
                <a:schemeClr val="bg2">
                  <a:lumMod val="50000"/>
                </a:schemeClr>
              </a:solidFill>
            </a:endParaRPr>
          </a:p>
        </p:txBody>
      </p:sp>
    </p:spTree>
    <p:extLst>
      <p:ext uri="{BB962C8B-B14F-4D97-AF65-F5344CB8AC3E}">
        <p14:creationId xmlns:p14="http://schemas.microsoft.com/office/powerpoint/2010/main" val="1662015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t="12755" b="12755"/>
          <a:stretch>
            <a:fillRect/>
          </a:stretch>
        </p:blipFill>
        <p:spPr>
          <a:xfrm>
            <a:off x="1" y="0"/>
            <a:ext cx="12191999" cy="4856162"/>
          </a:xfrm>
        </p:spPr>
      </p:pic>
      <p:sp>
        <p:nvSpPr>
          <p:cNvPr id="5" name="Title 4"/>
          <p:cNvSpPr>
            <a:spLocks noGrp="1"/>
          </p:cNvSpPr>
          <p:nvPr>
            <p:ph type="title"/>
          </p:nvPr>
        </p:nvSpPr>
        <p:spPr>
          <a:xfrm>
            <a:off x="479363" y="4957956"/>
            <a:ext cx="11191875" cy="479425"/>
          </a:xfrm>
        </p:spPr>
        <p:txBody>
          <a:bodyPr>
            <a:noAutofit/>
          </a:bodyPr>
          <a:lstStyle/>
          <a:p>
            <a:r>
              <a:rPr lang="en-US" sz="3200" dirty="0"/>
              <a:t>Future Work</a:t>
            </a:r>
          </a:p>
        </p:txBody>
      </p:sp>
      <p:sp>
        <p:nvSpPr>
          <p:cNvPr id="6" name="Text Placeholder 5"/>
          <p:cNvSpPr>
            <a:spLocks noGrp="1"/>
          </p:cNvSpPr>
          <p:nvPr>
            <p:ph type="body" sz="half" idx="2"/>
          </p:nvPr>
        </p:nvSpPr>
        <p:spPr>
          <a:xfrm>
            <a:off x="1" y="5437381"/>
            <a:ext cx="11233273" cy="1342360"/>
          </a:xfrm>
        </p:spPr>
        <p:txBody>
          <a:bodyPr>
            <a:normAutofit lnSpcReduction="10000"/>
          </a:bodyPr>
          <a:lstStyle/>
          <a:p>
            <a:pPr marL="800100" lvl="1" indent="-342900">
              <a:lnSpc>
                <a:spcPct val="100000"/>
              </a:lnSpc>
              <a:spcBef>
                <a:spcPts val="200"/>
              </a:spcBef>
              <a:buClr>
                <a:srgbClr val="3289B4"/>
              </a:buClr>
              <a:buFont typeface="Webdings" panose="05030102010509060703" pitchFamily="18" charset="2"/>
              <a:buChar char="4"/>
            </a:pPr>
            <a:r>
              <a:rPr lang="en-US" sz="2000" b="1" dirty="0"/>
              <a:t>Investigate</a:t>
            </a:r>
            <a:r>
              <a:rPr lang="en-US" sz="2000" dirty="0"/>
              <a:t> ACOLITE Advanced Settings</a:t>
            </a:r>
          </a:p>
          <a:p>
            <a:pPr marL="800100" lvl="1" indent="-342900">
              <a:lnSpc>
                <a:spcPct val="100000"/>
              </a:lnSpc>
              <a:spcBef>
                <a:spcPts val="200"/>
              </a:spcBef>
              <a:buClr>
                <a:srgbClr val="3289B4"/>
              </a:buClr>
              <a:buFont typeface="Webdings" panose="05030102010509060703" pitchFamily="18" charset="2"/>
              <a:buChar char="4"/>
            </a:pPr>
            <a:r>
              <a:rPr lang="en-US" sz="2000" b="1" dirty="0"/>
              <a:t>Test</a:t>
            </a:r>
            <a:r>
              <a:rPr lang="en-US" sz="2000" dirty="0"/>
              <a:t> alternative algorithms</a:t>
            </a:r>
          </a:p>
          <a:p>
            <a:pPr marL="800100" lvl="1" indent="-342900">
              <a:lnSpc>
                <a:spcPct val="100000"/>
              </a:lnSpc>
              <a:spcBef>
                <a:spcPts val="200"/>
              </a:spcBef>
              <a:buClr>
                <a:srgbClr val="3289B4"/>
              </a:buClr>
              <a:buFont typeface="Webdings" panose="05030102010509060703" pitchFamily="18" charset="2"/>
              <a:buChar char="4"/>
            </a:pPr>
            <a:r>
              <a:rPr lang="en-US" sz="2000" b="1" dirty="0"/>
              <a:t>Incorporate</a:t>
            </a:r>
            <a:r>
              <a:rPr lang="en-US" sz="2000" dirty="0"/>
              <a:t> atmospheric correction</a:t>
            </a:r>
          </a:p>
          <a:p>
            <a:pPr marL="800100" lvl="1" indent="-342900">
              <a:lnSpc>
                <a:spcPct val="100000"/>
              </a:lnSpc>
              <a:spcBef>
                <a:spcPts val="200"/>
              </a:spcBef>
              <a:buClr>
                <a:srgbClr val="3289B4"/>
              </a:buClr>
              <a:buFont typeface="Webdings" panose="05030102010509060703" pitchFamily="18" charset="2"/>
              <a:buChar char="4"/>
            </a:pPr>
            <a:r>
              <a:rPr lang="en-US" sz="2000" b="1" dirty="0"/>
              <a:t>Include</a:t>
            </a:r>
            <a:r>
              <a:rPr lang="en-US" sz="2000" dirty="0"/>
              <a:t> more indicators</a:t>
            </a:r>
          </a:p>
        </p:txBody>
      </p:sp>
      <p:sp>
        <p:nvSpPr>
          <p:cNvPr id="7" name="Text Placeholder 4"/>
          <p:cNvSpPr txBox="1">
            <a:spLocks/>
          </p:cNvSpPr>
          <p:nvPr/>
        </p:nvSpPr>
        <p:spPr>
          <a:xfrm>
            <a:off x="8613772" y="4495579"/>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a:t>
            </a:r>
            <a:r>
              <a:rPr kumimoji="0" lang="en-US" sz="1200" b="0"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Credit: Skylar Edwards</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08819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a:t>Acknowledgements</a:t>
            </a:r>
          </a:p>
        </p:txBody>
      </p:sp>
      <p:sp>
        <p:nvSpPr>
          <p:cNvPr id="8" name="Text Placeholder 1"/>
          <p:cNvSpPr txBox="1">
            <a:spLocks/>
          </p:cNvSpPr>
          <p:nvPr/>
        </p:nvSpPr>
        <p:spPr>
          <a:xfrm>
            <a:off x="175098" y="1313234"/>
            <a:ext cx="11702374" cy="4805463"/>
          </a:xfrm>
          <a:prstGeom prst="rect">
            <a:avLst/>
          </a:prstGeom>
        </p:spPr>
        <p:txBody>
          <a:bodyPr vert="horz" lIns="91440" tIns="45720" rIns="91440" bIns="45720" rtlCol="0">
            <a:normAutofit fontScale="4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indent="-342900">
              <a:lnSpc>
                <a:spcPct val="170000"/>
              </a:lnSpc>
              <a:spcBef>
                <a:spcPts val="200"/>
              </a:spcBef>
              <a:buClr>
                <a:srgbClr val="3289B4"/>
              </a:buClr>
              <a:buFont typeface="Webdings" panose="05030102010509060703" pitchFamily="18" charset="2"/>
              <a:buChar char="4"/>
            </a:pPr>
            <a:r>
              <a:rPr lang="en-US" sz="5000" dirty="0">
                <a:solidFill>
                  <a:schemeClr val="tx1">
                    <a:lumMod val="75000"/>
                    <a:lumOff val="25000"/>
                  </a:schemeClr>
                </a:solidFill>
              </a:rPr>
              <a:t>Dr. Jeffrey </a:t>
            </a:r>
            <a:r>
              <a:rPr lang="en-US" sz="5000" dirty="0" err="1">
                <a:solidFill>
                  <a:schemeClr val="tx1">
                    <a:lumMod val="75000"/>
                    <a:lumOff val="25000"/>
                  </a:schemeClr>
                </a:solidFill>
              </a:rPr>
              <a:t>Luvall</a:t>
            </a:r>
            <a:r>
              <a:rPr lang="en-US" sz="5000" dirty="0">
                <a:solidFill>
                  <a:schemeClr val="tx1">
                    <a:lumMod val="75000"/>
                    <a:lumOff val="25000"/>
                  </a:schemeClr>
                </a:solidFill>
              </a:rPr>
              <a:t> (NASA Marshall Space Flight Center)</a:t>
            </a:r>
          </a:p>
          <a:p>
            <a:pPr marL="800100" lvl="1" indent="-342900">
              <a:lnSpc>
                <a:spcPct val="170000"/>
              </a:lnSpc>
              <a:spcBef>
                <a:spcPts val="200"/>
              </a:spcBef>
              <a:buClr>
                <a:srgbClr val="3289B4"/>
              </a:buClr>
              <a:buFont typeface="Webdings" panose="05030102010509060703" pitchFamily="18" charset="2"/>
              <a:buChar char="4"/>
            </a:pPr>
            <a:r>
              <a:rPr lang="en-US" sz="5000" dirty="0">
                <a:solidFill>
                  <a:schemeClr val="tx1">
                    <a:lumMod val="75000"/>
                    <a:lumOff val="25000"/>
                  </a:schemeClr>
                </a:solidFill>
              </a:rPr>
              <a:t>Dr. Robert Griffin (University of Alabama in Huntsville)</a:t>
            </a:r>
          </a:p>
          <a:p>
            <a:pPr marL="800100" lvl="1" indent="-342900">
              <a:lnSpc>
                <a:spcPct val="170000"/>
              </a:lnSpc>
              <a:spcBef>
                <a:spcPts val="200"/>
              </a:spcBef>
              <a:buClr>
                <a:srgbClr val="3289B4"/>
              </a:buClr>
              <a:buFont typeface="Webdings" panose="05030102010509060703" pitchFamily="18" charset="2"/>
              <a:buChar char="4"/>
            </a:pPr>
            <a:r>
              <a:rPr lang="en-US" sz="5000" dirty="0">
                <a:solidFill>
                  <a:schemeClr val="tx1">
                    <a:lumMod val="75000"/>
                    <a:lumOff val="25000"/>
                  </a:schemeClr>
                </a:solidFill>
              </a:rPr>
              <a:t>Dr. Juan L. Torres-Pérez (Bay Area Environmental Research Institute, NASA Ames Research Center)</a:t>
            </a:r>
          </a:p>
          <a:p>
            <a:pPr marL="800100" lvl="1" indent="-342900">
              <a:lnSpc>
                <a:spcPct val="170000"/>
              </a:lnSpc>
              <a:spcBef>
                <a:spcPts val="200"/>
              </a:spcBef>
              <a:buClr>
                <a:srgbClr val="3289B4"/>
              </a:buClr>
              <a:buFont typeface="Webdings" panose="05030102010509060703" pitchFamily="18" charset="2"/>
              <a:buChar char="4"/>
            </a:pPr>
            <a:r>
              <a:rPr lang="en-US" sz="5000" dirty="0">
                <a:solidFill>
                  <a:schemeClr val="tx1">
                    <a:lumMod val="75000"/>
                    <a:lumOff val="25000"/>
                  </a:schemeClr>
                </a:solidFill>
              </a:rPr>
              <a:t>Leigh Sinclair (University of Alabama in Huntsville/Information Technology and Systems Center)</a:t>
            </a:r>
          </a:p>
          <a:p>
            <a:pPr marL="800100" lvl="1" indent="-342900">
              <a:lnSpc>
                <a:spcPct val="170000"/>
              </a:lnSpc>
              <a:spcBef>
                <a:spcPts val="200"/>
              </a:spcBef>
              <a:buClr>
                <a:srgbClr val="3289B4"/>
              </a:buClr>
              <a:buFont typeface="Webdings" panose="05030102010509060703" pitchFamily="18" charset="2"/>
              <a:buChar char="4"/>
            </a:pPr>
            <a:r>
              <a:rPr lang="en-US" sz="5000" dirty="0">
                <a:solidFill>
                  <a:schemeClr val="tx1">
                    <a:lumMod val="75000"/>
                    <a:lumOff val="25000"/>
                  </a:schemeClr>
                </a:solidFill>
              </a:rPr>
              <a:t>Maggi Klug (University of Alabama in Huntsville)</a:t>
            </a:r>
          </a:p>
          <a:p>
            <a:pPr marL="800100" lvl="1" indent="-342900">
              <a:lnSpc>
                <a:spcPct val="170000"/>
              </a:lnSpc>
              <a:spcBef>
                <a:spcPts val="200"/>
              </a:spcBef>
              <a:buClr>
                <a:srgbClr val="3289B4"/>
              </a:buClr>
              <a:buFont typeface="Webdings" panose="05030102010509060703" pitchFamily="18" charset="2"/>
              <a:buChar char="4"/>
            </a:pPr>
            <a:r>
              <a:rPr lang="en-US" sz="5000" dirty="0">
                <a:solidFill>
                  <a:schemeClr val="tx1">
                    <a:lumMod val="75000"/>
                    <a:lumOff val="25000"/>
                  </a:schemeClr>
                </a:solidFill>
              </a:rPr>
              <a:t>Fran </a:t>
            </a:r>
            <a:r>
              <a:rPr lang="en-US" sz="5000" dirty="0" err="1">
                <a:solidFill>
                  <a:schemeClr val="tx1">
                    <a:lumMod val="75000"/>
                    <a:lumOff val="25000"/>
                  </a:schemeClr>
                </a:solidFill>
              </a:rPr>
              <a:t>Recht</a:t>
            </a:r>
            <a:r>
              <a:rPr lang="en-US" sz="5000" dirty="0">
                <a:solidFill>
                  <a:schemeClr val="tx1">
                    <a:lumMod val="75000"/>
                    <a:lumOff val="25000"/>
                  </a:schemeClr>
                </a:solidFill>
              </a:rPr>
              <a:t> (Pacific States Marine Fisheries Commission, Habitat Program Manager)</a:t>
            </a:r>
          </a:p>
          <a:p>
            <a:pPr marL="800100" lvl="1" indent="-342900">
              <a:lnSpc>
                <a:spcPct val="170000"/>
              </a:lnSpc>
              <a:spcBef>
                <a:spcPts val="200"/>
              </a:spcBef>
              <a:buClr>
                <a:srgbClr val="3289B4"/>
              </a:buClr>
              <a:buFont typeface="Webdings" panose="05030102010509060703" pitchFamily="18" charset="2"/>
              <a:buChar char="4"/>
            </a:pPr>
            <a:r>
              <a:rPr lang="en-US" sz="5000" dirty="0">
                <a:solidFill>
                  <a:schemeClr val="tx1">
                    <a:lumMod val="75000"/>
                    <a:lumOff val="25000"/>
                  </a:schemeClr>
                </a:solidFill>
              </a:rPr>
              <a:t>Benjamin Page (NASA SERVIR)</a:t>
            </a:r>
          </a:p>
          <a:p>
            <a:endParaRPr lang="en-US" dirty="0"/>
          </a:p>
        </p:txBody>
      </p:sp>
    </p:spTree>
    <p:extLst>
      <p:ext uri="{BB962C8B-B14F-4D97-AF65-F5344CB8AC3E}">
        <p14:creationId xmlns:p14="http://schemas.microsoft.com/office/powerpoint/2010/main" val="2253941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a:t>ACOLITE Algorithms</a:t>
            </a:r>
          </a:p>
        </p:txBody>
      </p:sp>
      <p:graphicFrame>
        <p:nvGraphicFramePr>
          <p:cNvPr id="4" name="Table 3"/>
          <p:cNvGraphicFramePr>
            <a:graphicFrameLocks noGrp="1"/>
          </p:cNvGraphicFramePr>
          <p:nvPr>
            <p:extLst>
              <p:ext uri="{D42A27DB-BD31-4B8C-83A1-F6EECF244321}">
                <p14:modId xmlns:p14="http://schemas.microsoft.com/office/powerpoint/2010/main" val="1636945713"/>
              </p:ext>
            </p:extLst>
          </p:nvPr>
        </p:nvGraphicFramePr>
        <p:xfrm>
          <a:off x="2251075" y="1033989"/>
          <a:ext cx="8255793" cy="5577840"/>
        </p:xfrm>
        <a:graphic>
          <a:graphicData uri="http://schemas.openxmlformats.org/drawingml/2006/table">
            <a:tbl>
              <a:tblPr firstRow="1" bandRow="1">
                <a:tableStyleId>{5C22544A-7EE6-4342-B048-85BDC9FD1C3A}</a:tableStyleId>
              </a:tblPr>
              <a:tblGrid>
                <a:gridCol w="2751931">
                  <a:extLst>
                    <a:ext uri="{9D8B030D-6E8A-4147-A177-3AD203B41FA5}">
                      <a16:colId xmlns:a16="http://schemas.microsoft.com/office/drawing/2014/main" xmlns="" val="20000"/>
                    </a:ext>
                  </a:extLst>
                </a:gridCol>
                <a:gridCol w="2751931">
                  <a:extLst>
                    <a:ext uri="{9D8B030D-6E8A-4147-A177-3AD203B41FA5}">
                      <a16:colId xmlns:a16="http://schemas.microsoft.com/office/drawing/2014/main" xmlns="" val="20001"/>
                    </a:ext>
                  </a:extLst>
                </a:gridCol>
                <a:gridCol w="2751931">
                  <a:extLst>
                    <a:ext uri="{9D8B030D-6E8A-4147-A177-3AD203B41FA5}">
                      <a16:colId xmlns:a16="http://schemas.microsoft.com/office/drawing/2014/main" xmlns="" val="20002"/>
                    </a:ext>
                  </a:extLst>
                </a:gridCol>
              </a:tblGrid>
              <a:tr h="360033">
                <a:tc>
                  <a:txBody>
                    <a:bodyPr/>
                    <a:lstStyle/>
                    <a:p>
                      <a:r>
                        <a:rPr lang="en-US" dirty="0"/>
                        <a:t>Algorithm Name</a:t>
                      </a:r>
                    </a:p>
                  </a:txBody>
                  <a:tcPr/>
                </a:tc>
                <a:tc>
                  <a:txBody>
                    <a:bodyPr/>
                    <a:lstStyle/>
                    <a:p>
                      <a:r>
                        <a:rPr lang="en-US" dirty="0"/>
                        <a:t>Parameter</a:t>
                      </a:r>
                    </a:p>
                  </a:txBody>
                  <a:tcPr/>
                </a:tc>
                <a:tc>
                  <a:txBody>
                    <a:bodyPr/>
                    <a:lstStyle/>
                    <a:p>
                      <a:r>
                        <a:rPr lang="en-US" dirty="0"/>
                        <a:t>Sensor</a:t>
                      </a:r>
                    </a:p>
                  </a:txBody>
                  <a:tcPr/>
                </a:tc>
                <a:extLst>
                  <a:ext uri="{0D108BD9-81ED-4DB2-BD59-A6C34878D82A}">
                    <a16:rowId xmlns:a16="http://schemas.microsoft.com/office/drawing/2014/main" xmlns="" val="10000"/>
                  </a:ext>
                </a:extLst>
              </a:tr>
              <a:tr h="577009">
                <a:tc>
                  <a:txBody>
                    <a:bodyPr/>
                    <a:lstStyle/>
                    <a:p>
                      <a:r>
                        <a:rPr lang="en-US" dirty="0">
                          <a:solidFill>
                            <a:schemeClr val="tx1">
                              <a:lumMod val="75000"/>
                              <a:lumOff val="25000"/>
                            </a:schemeClr>
                          </a:solidFill>
                        </a:rPr>
                        <a:t>CHL_OC2</a:t>
                      </a:r>
                    </a:p>
                  </a:txBody>
                  <a:tcPr/>
                </a:tc>
                <a:tc>
                  <a:txBody>
                    <a:bodyPr/>
                    <a:lstStyle/>
                    <a:p>
                      <a:r>
                        <a:rPr lang="en-US" dirty="0">
                          <a:solidFill>
                            <a:schemeClr val="tx1">
                              <a:lumMod val="75000"/>
                              <a:lumOff val="25000"/>
                            </a:schemeClr>
                          </a:solidFill>
                        </a:rPr>
                        <a:t>Chlorophyll</a:t>
                      </a:r>
                    </a:p>
                  </a:txBody>
                  <a:tcPr/>
                </a:tc>
                <a:tc>
                  <a:txBody>
                    <a:bodyPr/>
                    <a:lstStyle/>
                    <a:p>
                      <a:r>
                        <a:rPr lang="en-US" dirty="0">
                          <a:solidFill>
                            <a:schemeClr val="tx1">
                              <a:lumMod val="75000"/>
                              <a:lumOff val="25000"/>
                            </a:schemeClr>
                          </a:solidFill>
                        </a:rPr>
                        <a:t>Landsat 8 OLI</a:t>
                      </a:r>
                      <a:endParaRPr lang="en-US" baseline="0" dirty="0">
                        <a:solidFill>
                          <a:schemeClr val="tx1">
                            <a:lumMod val="75000"/>
                            <a:lumOff val="25000"/>
                          </a:schemeClr>
                        </a:solidFill>
                      </a:endParaRPr>
                    </a:p>
                    <a:p>
                      <a:r>
                        <a:rPr lang="en-US" baseline="0" dirty="0">
                          <a:solidFill>
                            <a:schemeClr val="tx1">
                              <a:lumMod val="75000"/>
                              <a:lumOff val="25000"/>
                            </a:schemeClr>
                          </a:solidFill>
                        </a:rPr>
                        <a:t>Sentinel-2 MSI</a:t>
                      </a:r>
                      <a:endParaRPr lang="en-US" dirty="0">
                        <a:solidFill>
                          <a:schemeClr val="tx1">
                            <a:lumMod val="75000"/>
                            <a:lumOff val="25000"/>
                          </a:schemeClr>
                        </a:solidFill>
                      </a:endParaRPr>
                    </a:p>
                  </a:txBody>
                  <a:tcPr/>
                </a:tc>
                <a:extLst>
                  <a:ext uri="{0D108BD9-81ED-4DB2-BD59-A6C34878D82A}">
                    <a16:rowId xmlns:a16="http://schemas.microsoft.com/office/drawing/2014/main" xmlns="" val="10001"/>
                  </a:ext>
                </a:extLst>
              </a:tr>
              <a:tr h="577009">
                <a:tc>
                  <a:txBody>
                    <a:bodyPr/>
                    <a:lstStyle/>
                    <a:p>
                      <a:r>
                        <a:rPr lang="en-US" dirty="0">
                          <a:solidFill>
                            <a:schemeClr val="tx1">
                              <a:lumMod val="75000"/>
                              <a:lumOff val="25000"/>
                            </a:schemeClr>
                          </a:solidFill>
                        </a:rPr>
                        <a:t>CHL_OC3</a:t>
                      </a:r>
                    </a:p>
                  </a:txBody>
                  <a:tcPr/>
                </a:tc>
                <a:tc>
                  <a:txBody>
                    <a:bodyPr/>
                    <a:lstStyle/>
                    <a:p>
                      <a:r>
                        <a:rPr lang="en-US" dirty="0">
                          <a:solidFill>
                            <a:schemeClr val="tx1">
                              <a:lumMod val="75000"/>
                              <a:lumOff val="25000"/>
                            </a:schemeClr>
                          </a:solidFill>
                        </a:rPr>
                        <a:t>Chlorophyll</a:t>
                      </a:r>
                    </a:p>
                  </a:txBody>
                  <a:tcPr/>
                </a:tc>
                <a:tc>
                  <a:txBody>
                    <a:bodyPr/>
                    <a:lstStyle/>
                    <a:p>
                      <a:r>
                        <a:rPr lang="en-US" dirty="0">
                          <a:solidFill>
                            <a:schemeClr val="tx1">
                              <a:lumMod val="75000"/>
                              <a:lumOff val="25000"/>
                            </a:schemeClr>
                          </a:solidFill>
                        </a:rPr>
                        <a:t>Landsat 8 OLI</a:t>
                      </a:r>
                    </a:p>
                    <a:p>
                      <a:r>
                        <a:rPr lang="en-US" dirty="0">
                          <a:solidFill>
                            <a:schemeClr val="tx1">
                              <a:lumMod val="75000"/>
                              <a:lumOff val="25000"/>
                            </a:schemeClr>
                          </a:solidFill>
                        </a:rPr>
                        <a:t>Sentinel-2 MSI</a:t>
                      </a:r>
                    </a:p>
                  </a:txBody>
                  <a:tcPr/>
                </a:tc>
                <a:extLst>
                  <a:ext uri="{0D108BD9-81ED-4DB2-BD59-A6C34878D82A}">
                    <a16:rowId xmlns:a16="http://schemas.microsoft.com/office/drawing/2014/main" xmlns="" val="10002"/>
                  </a:ext>
                </a:extLst>
              </a:tr>
              <a:tr h="577009">
                <a:tc>
                  <a:txBody>
                    <a:bodyPr/>
                    <a:lstStyle/>
                    <a:p>
                      <a:r>
                        <a:rPr lang="en-US" dirty="0">
                          <a:solidFill>
                            <a:schemeClr val="tx1">
                              <a:lumMod val="75000"/>
                              <a:lumOff val="25000"/>
                            </a:schemeClr>
                          </a:solidFill>
                        </a:rPr>
                        <a:t>T_DOGLIOTTI</a:t>
                      </a:r>
                    </a:p>
                  </a:txBody>
                  <a:tcPr/>
                </a:tc>
                <a:tc>
                  <a:txBody>
                    <a:bodyPr/>
                    <a:lstStyle/>
                    <a:p>
                      <a:r>
                        <a:rPr lang="en-US" dirty="0">
                          <a:solidFill>
                            <a:schemeClr val="tx1">
                              <a:lumMod val="75000"/>
                              <a:lumOff val="25000"/>
                            </a:schemeClr>
                          </a:solidFill>
                        </a:rPr>
                        <a:t>Turbidity</a:t>
                      </a:r>
                    </a:p>
                  </a:txBody>
                  <a:tcPr/>
                </a:tc>
                <a:tc>
                  <a:txBody>
                    <a:bodyPr/>
                    <a:lstStyle/>
                    <a:p>
                      <a:r>
                        <a:rPr lang="en-US" dirty="0">
                          <a:solidFill>
                            <a:schemeClr val="tx1">
                              <a:lumMod val="75000"/>
                              <a:lumOff val="25000"/>
                            </a:schemeClr>
                          </a:solidFill>
                        </a:rPr>
                        <a:t>Landsat 8 OLI</a:t>
                      </a:r>
                    </a:p>
                    <a:p>
                      <a:r>
                        <a:rPr lang="en-US" dirty="0">
                          <a:solidFill>
                            <a:schemeClr val="tx1">
                              <a:lumMod val="75000"/>
                              <a:lumOff val="25000"/>
                            </a:schemeClr>
                          </a:solidFill>
                        </a:rPr>
                        <a:t>Sentinel-2 </a:t>
                      </a:r>
                      <a:r>
                        <a:rPr lang="en-US" baseline="0" dirty="0">
                          <a:solidFill>
                            <a:schemeClr val="tx1">
                              <a:lumMod val="75000"/>
                              <a:lumOff val="25000"/>
                            </a:schemeClr>
                          </a:solidFill>
                        </a:rPr>
                        <a:t>MSI </a:t>
                      </a:r>
                      <a:endParaRPr lang="en-US" dirty="0">
                        <a:solidFill>
                          <a:schemeClr val="tx1">
                            <a:lumMod val="75000"/>
                            <a:lumOff val="25000"/>
                          </a:schemeClr>
                        </a:solidFill>
                      </a:endParaRPr>
                    </a:p>
                  </a:txBody>
                  <a:tcPr/>
                </a:tc>
                <a:extLst>
                  <a:ext uri="{0D108BD9-81ED-4DB2-BD59-A6C34878D82A}">
                    <a16:rowId xmlns:a16="http://schemas.microsoft.com/office/drawing/2014/main" xmlns="" val="10003"/>
                  </a:ext>
                </a:extLst>
              </a:tr>
              <a:tr h="577009">
                <a:tc>
                  <a:txBody>
                    <a:bodyPr/>
                    <a:lstStyle/>
                    <a:p>
                      <a:r>
                        <a:rPr lang="en-US" dirty="0">
                          <a:solidFill>
                            <a:schemeClr val="tx1">
                              <a:lumMod val="75000"/>
                              <a:lumOff val="25000"/>
                            </a:schemeClr>
                          </a:solidFill>
                        </a:rPr>
                        <a:t>T_DOGLIOTTI_RED</a:t>
                      </a:r>
                    </a:p>
                  </a:txBody>
                  <a:tcPr/>
                </a:tc>
                <a:tc>
                  <a:txBody>
                    <a:bodyPr/>
                    <a:lstStyle/>
                    <a:p>
                      <a:r>
                        <a:rPr lang="en-US" dirty="0">
                          <a:solidFill>
                            <a:schemeClr val="tx1">
                              <a:lumMod val="75000"/>
                              <a:lumOff val="25000"/>
                            </a:schemeClr>
                          </a:solidFill>
                        </a:rPr>
                        <a:t>Turbidity</a:t>
                      </a:r>
                    </a:p>
                  </a:txBody>
                  <a:tcPr/>
                </a:tc>
                <a:tc>
                  <a:txBody>
                    <a:bodyPr/>
                    <a:lstStyle/>
                    <a:p>
                      <a:r>
                        <a:rPr lang="en-US" dirty="0">
                          <a:solidFill>
                            <a:schemeClr val="tx1">
                              <a:lumMod val="75000"/>
                              <a:lumOff val="25000"/>
                            </a:schemeClr>
                          </a:solidFill>
                        </a:rPr>
                        <a:t>Landsat 8 OLI</a:t>
                      </a:r>
                    </a:p>
                    <a:p>
                      <a:r>
                        <a:rPr lang="en-US" dirty="0">
                          <a:solidFill>
                            <a:schemeClr val="tx1">
                              <a:lumMod val="75000"/>
                              <a:lumOff val="25000"/>
                            </a:schemeClr>
                          </a:solidFill>
                        </a:rPr>
                        <a:t>Sentinel-2</a:t>
                      </a:r>
                      <a:r>
                        <a:rPr lang="en-US" baseline="0" dirty="0">
                          <a:solidFill>
                            <a:schemeClr val="tx1">
                              <a:lumMod val="75000"/>
                              <a:lumOff val="25000"/>
                            </a:schemeClr>
                          </a:solidFill>
                        </a:rPr>
                        <a:t> MSI</a:t>
                      </a:r>
                      <a:endParaRPr lang="en-US" dirty="0">
                        <a:solidFill>
                          <a:schemeClr val="tx1">
                            <a:lumMod val="75000"/>
                            <a:lumOff val="25000"/>
                          </a:schemeClr>
                        </a:solidFill>
                      </a:endParaRPr>
                    </a:p>
                  </a:txBody>
                  <a:tcPr/>
                </a:tc>
                <a:extLst>
                  <a:ext uri="{0D108BD9-81ED-4DB2-BD59-A6C34878D82A}">
                    <a16:rowId xmlns:a16="http://schemas.microsoft.com/office/drawing/2014/main" xmlns="" val="10004"/>
                  </a:ext>
                </a:extLst>
              </a:tr>
              <a:tr h="577009">
                <a:tc>
                  <a:txBody>
                    <a:bodyPr/>
                    <a:lstStyle/>
                    <a:p>
                      <a:r>
                        <a:rPr lang="en-US" dirty="0">
                          <a:solidFill>
                            <a:schemeClr val="tx1">
                              <a:lumMod val="75000"/>
                              <a:lumOff val="25000"/>
                            </a:schemeClr>
                          </a:solidFill>
                        </a:rPr>
                        <a:t>T_DOGLIOTTI_NIR</a:t>
                      </a:r>
                    </a:p>
                  </a:txBody>
                  <a:tcPr/>
                </a:tc>
                <a:tc>
                  <a:txBody>
                    <a:bodyPr/>
                    <a:lstStyle/>
                    <a:p>
                      <a:r>
                        <a:rPr lang="en-US" dirty="0">
                          <a:solidFill>
                            <a:schemeClr val="tx1">
                              <a:lumMod val="75000"/>
                              <a:lumOff val="25000"/>
                            </a:schemeClr>
                          </a:solidFill>
                        </a:rPr>
                        <a:t>Turbidity</a:t>
                      </a:r>
                    </a:p>
                  </a:txBody>
                  <a:tcPr/>
                </a:tc>
                <a:tc>
                  <a:txBody>
                    <a:bodyPr/>
                    <a:lstStyle/>
                    <a:p>
                      <a:r>
                        <a:rPr lang="en-US" dirty="0">
                          <a:solidFill>
                            <a:schemeClr val="tx1">
                              <a:lumMod val="75000"/>
                              <a:lumOff val="25000"/>
                            </a:schemeClr>
                          </a:solidFill>
                        </a:rPr>
                        <a:t>Landsat 8 OLI</a:t>
                      </a:r>
                    </a:p>
                    <a:p>
                      <a:r>
                        <a:rPr lang="en-US" dirty="0">
                          <a:solidFill>
                            <a:schemeClr val="tx1">
                              <a:lumMod val="75000"/>
                              <a:lumOff val="25000"/>
                            </a:schemeClr>
                          </a:solidFill>
                        </a:rPr>
                        <a:t>Sentinel-2 MSI</a:t>
                      </a:r>
                    </a:p>
                  </a:txBody>
                  <a:tcPr/>
                </a:tc>
                <a:extLst>
                  <a:ext uri="{0D108BD9-81ED-4DB2-BD59-A6C34878D82A}">
                    <a16:rowId xmlns:a16="http://schemas.microsoft.com/office/drawing/2014/main" xmlns="" val="10005"/>
                  </a:ext>
                </a:extLst>
              </a:tr>
              <a:tr h="577009">
                <a:tc>
                  <a:txBody>
                    <a:bodyPr/>
                    <a:lstStyle/>
                    <a:p>
                      <a:r>
                        <a:rPr lang="en-US" dirty="0">
                          <a:solidFill>
                            <a:schemeClr val="tx1">
                              <a:lumMod val="75000"/>
                              <a:lumOff val="25000"/>
                            </a:schemeClr>
                          </a:solidFill>
                        </a:rPr>
                        <a:t>T_GARABA_645_LIN</a:t>
                      </a:r>
                    </a:p>
                  </a:txBody>
                  <a:tcPr/>
                </a:tc>
                <a:tc>
                  <a:txBody>
                    <a:bodyPr/>
                    <a:lstStyle/>
                    <a:p>
                      <a:r>
                        <a:rPr lang="en-US" dirty="0">
                          <a:solidFill>
                            <a:schemeClr val="tx1">
                              <a:lumMod val="75000"/>
                              <a:lumOff val="25000"/>
                            </a:schemeClr>
                          </a:solidFill>
                        </a:rPr>
                        <a:t>Turbidity</a:t>
                      </a:r>
                    </a:p>
                  </a:txBody>
                  <a:tcPr/>
                </a:tc>
                <a:tc>
                  <a:txBody>
                    <a:bodyPr/>
                    <a:lstStyle/>
                    <a:p>
                      <a:r>
                        <a:rPr lang="en-US" dirty="0">
                          <a:solidFill>
                            <a:schemeClr val="tx1">
                              <a:lumMod val="75000"/>
                              <a:lumOff val="25000"/>
                            </a:schemeClr>
                          </a:solidFill>
                        </a:rPr>
                        <a:t>Landsat</a:t>
                      </a:r>
                      <a:r>
                        <a:rPr lang="en-US" baseline="0" dirty="0">
                          <a:solidFill>
                            <a:schemeClr val="tx1">
                              <a:lumMod val="75000"/>
                              <a:lumOff val="25000"/>
                            </a:schemeClr>
                          </a:solidFill>
                        </a:rPr>
                        <a:t> 8 OLI</a:t>
                      </a:r>
                    </a:p>
                    <a:p>
                      <a:r>
                        <a:rPr lang="en-US" baseline="0" dirty="0">
                          <a:solidFill>
                            <a:schemeClr val="tx1">
                              <a:lumMod val="75000"/>
                              <a:lumOff val="25000"/>
                            </a:schemeClr>
                          </a:solidFill>
                        </a:rPr>
                        <a:t>Sentinel-2 MSI</a:t>
                      </a:r>
                      <a:endParaRPr lang="en-US" dirty="0">
                        <a:solidFill>
                          <a:schemeClr val="tx1">
                            <a:lumMod val="75000"/>
                            <a:lumOff val="25000"/>
                          </a:schemeClr>
                        </a:solidFill>
                      </a:endParaRPr>
                    </a:p>
                  </a:txBody>
                  <a:tcPr/>
                </a:tc>
                <a:extLst>
                  <a:ext uri="{0D108BD9-81ED-4DB2-BD59-A6C34878D82A}">
                    <a16:rowId xmlns:a16="http://schemas.microsoft.com/office/drawing/2014/main" xmlns="" val="10006"/>
                  </a:ext>
                </a:extLst>
              </a:tr>
              <a:tr h="577009">
                <a:tc>
                  <a:txBody>
                    <a:bodyPr/>
                    <a:lstStyle/>
                    <a:p>
                      <a:r>
                        <a:rPr lang="en-US" dirty="0">
                          <a:solidFill>
                            <a:schemeClr val="tx1">
                              <a:lumMod val="75000"/>
                              <a:lumOff val="25000"/>
                            </a:schemeClr>
                          </a:solidFill>
                        </a:rPr>
                        <a:t>T_NECHAD_645</a:t>
                      </a:r>
                    </a:p>
                  </a:txBody>
                  <a:tcPr/>
                </a:tc>
                <a:tc>
                  <a:txBody>
                    <a:bodyPr/>
                    <a:lstStyle/>
                    <a:p>
                      <a:r>
                        <a:rPr lang="en-US" dirty="0">
                          <a:solidFill>
                            <a:schemeClr val="tx1">
                              <a:lumMod val="75000"/>
                              <a:lumOff val="25000"/>
                            </a:schemeClr>
                          </a:solidFill>
                        </a:rPr>
                        <a:t>Turbidity</a:t>
                      </a:r>
                    </a:p>
                  </a:txBody>
                  <a:tcPr/>
                </a:tc>
                <a:tc>
                  <a:txBody>
                    <a:bodyPr/>
                    <a:lstStyle/>
                    <a:p>
                      <a:r>
                        <a:rPr lang="en-US" dirty="0">
                          <a:solidFill>
                            <a:schemeClr val="tx1">
                              <a:lumMod val="75000"/>
                              <a:lumOff val="25000"/>
                            </a:schemeClr>
                          </a:solidFill>
                        </a:rPr>
                        <a:t>Landsat 8 OLI</a:t>
                      </a:r>
                    </a:p>
                    <a:p>
                      <a:r>
                        <a:rPr lang="en-US" dirty="0">
                          <a:solidFill>
                            <a:schemeClr val="tx1">
                              <a:lumMod val="75000"/>
                              <a:lumOff val="25000"/>
                            </a:schemeClr>
                          </a:solidFill>
                        </a:rPr>
                        <a:t>Sentinel-2 MSI</a:t>
                      </a:r>
                    </a:p>
                  </a:txBody>
                  <a:tcPr/>
                </a:tc>
                <a:extLst>
                  <a:ext uri="{0D108BD9-81ED-4DB2-BD59-A6C34878D82A}">
                    <a16:rowId xmlns:a16="http://schemas.microsoft.com/office/drawing/2014/main" xmlns="" val="10007"/>
                  </a:ext>
                </a:extLst>
              </a:tr>
              <a:tr h="360033">
                <a:tc>
                  <a:txBody>
                    <a:bodyPr/>
                    <a:lstStyle/>
                    <a:p>
                      <a:r>
                        <a:rPr lang="en-US" dirty="0">
                          <a:solidFill>
                            <a:schemeClr val="tx1">
                              <a:lumMod val="75000"/>
                              <a:lumOff val="25000"/>
                            </a:schemeClr>
                          </a:solidFill>
                        </a:rPr>
                        <a:t>CHL_RE_GONS</a:t>
                      </a:r>
                    </a:p>
                  </a:txBody>
                  <a:tcPr/>
                </a:tc>
                <a:tc>
                  <a:txBody>
                    <a:bodyPr/>
                    <a:lstStyle/>
                    <a:p>
                      <a:r>
                        <a:rPr lang="en-US" dirty="0">
                          <a:solidFill>
                            <a:schemeClr val="tx1">
                              <a:lumMod val="75000"/>
                              <a:lumOff val="25000"/>
                            </a:schemeClr>
                          </a:solidFill>
                        </a:rPr>
                        <a:t>Chlorophyll</a:t>
                      </a:r>
                    </a:p>
                  </a:txBody>
                  <a:tcPr/>
                </a:tc>
                <a:tc>
                  <a:txBody>
                    <a:bodyPr/>
                    <a:lstStyle/>
                    <a:p>
                      <a:r>
                        <a:rPr lang="en-US" dirty="0">
                          <a:solidFill>
                            <a:schemeClr val="tx1">
                              <a:lumMod val="75000"/>
                              <a:lumOff val="25000"/>
                            </a:schemeClr>
                          </a:solidFill>
                        </a:rPr>
                        <a:t>Sentinel-2 MSI </a:t>
                      </a:r>
                      <a:r>
                        <a:rPr lang="en-US" b="1" dirty="0">
                          <a:solidFill>
                            <a:schemeClr val="tx1">
                              <a:lumMod val="75000"/>
                              <a:lumOff val="25000"/>
                            </a:schemeClr>
                          </a:solidFill>
                        </a:rPr>
                        <a:t>only</a:t>
                      </a:r>
                    </a:p>
                  </a:txBody>
                  <a:tcPr/>
                </a:tc>
                <a:extLst>
                  <a:ext uri="{0D108BD9-81ED-4DB2-BD59-A6C34878D82A}">
                    <a16:rowId xmlns:a16="http://schemas.microsoft.com/office/drawing/2014/main" xmlns="" val="10008"/>
                  </a:ext>
                </a:extLst>
              </a:tr>
              <a:tr h="360033">
                <a:tc>
                  <a:txBody>
                    <a:bodyPr/>
                    <a:lstStyle/>
                    <a:p>
                      <a:r>
                        <a:rPr lang="en-US" dirty="0">
                          <a:solidFill>
                            <a:schemeClr val="tx1">
                              <a:lumMod val="75000"/>
                              <a:lumOff val="25000"/>
                            </a:schemeClr>
                          </a:solidFill>
                        </a:rPr>
                        <a:t>CHL_RE_MOSES3B</a:t>
                      </a:r>
                    </a:p>
                  </a:txBody>
                  <a:tcPr/>
                </a:tc>
                <a:tc>
                  <a:txBody>
                    <a:bodyPr/>
                    <a:lstStyle/>
                    <a:p>
                      <a:r>
                        <a:rPr lang="en-US" dirty="0">
                          <a:solidFill>
                            <a:schemeClr val="tx1">
                              <a:lumMod val="75000"/>
                              <a:lumOff val="25000"/>
                            </a:schemeClr>
                          </a:solidFill>
                        </a:rPr>
                        <a:t>Chlorophyll</a:t>
                      </a:r>
                    </a:p>
                  </a:txBody>
                  <a:tcPr/>
                </a:tc>
                <a:tc>
                  <a:txBody>
                    <a:bodyPr/>
                    <a:lstStyle/>
                    <a:p>
                      <a:r>
                        <a:rPr lang="en-US" dirty="0">
                          <a:solidFill>
                            <a:schemeClr val="tx1">
                              <a:lumMod val="75000"/>
                              <a:lumOff val="25000"/>
                            </a:schemeClr>
                          </a:solidFill>
                        </a:rPr>
                        <a:t>Sentinel-2 MSI </a:t>
                      </a:r>
                      <a:r>
                        <a:rPr lang="en-US" b="1" i="0" dirty="0">
                          <a:solidFill>
                            <a:schemeClr val="tx1">
                              <a:lumMod val="75000"/>
                              <a:lumOff val="25000"/>
                            </a:schemeClr>
                          </a:solidFill>
                        </a:rPr>
                        <a:t>only</a:t>
                      </a:r>
                    </a:p>
                  </a:txBody>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3396964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44588" y="2212487"/>
            <a:ext cx="1794907" cy="2322821"/>
          </a:xfrm>
          <a:prstGeom prst="rect">
            <a:avLst/>
          </a:prstGeom>
        </p:spPr>
      </p:pic>
      <p:sp>
        <p:nvSpPr>
          <p:cNvPr id="5" name="Title 4"/>
          <p:cNvSpPr>
            <a:spLocks noGrp="1"/>
          </p:cNvSpPr>
          <p:nvPr>
            <p:ph type="title"/>
          </p:nvPr>
        </p:nvSpPr>
        <p:spPr/>
        <p:txBody>
          <a:bodyPr/>
          <a:lstStyle/>
          <a:p>
            <a:r>
              <a:rPr lang="en-US" dirty="0"/>
              <a:t>Overview</a:t>
            </a:r>
          </a:p>
        </p:txBody>
      </p:sp>
      <p:sp>
        <p:nvSpPr>
          <p:cNvPr id="40" name="TextBox 39"/>
          <p:cNvSpPr txBox="1"/>
          <p:nvPr/>
        </p:nvSpPr>
        <p:spPr>
          <a:xfrm>
            <a:off x="10865796" y="3204622"/>
            <a:ext cx="534121" cy="338554"/>
          </a:xfrm>
          <a:prstGeom prst="rect">
            <a:avLst/>
          </a:prstGeom>
          <a:noFill/>
        </p:spPr>
        <p:txBody>
          <a:bodyPr wrap="none" rtlCol="0">
            <a:spAutoFit/>
          </a:bodyPr>
          <a:lstStyle/>
          <a:p>
            <a:r>
              <a:rPr lang="en-US" sz="1600" dirty="0">
                <a:solidFill>
                  <a:schemeClr val="tx1">
                    <a:lumMod val="75000"/>
                    <a:lumOff val="25000"/>
                  </a:schemeClr>
                </a:solidFill>
              </a:rPr>
              <a:t>WA</a:t>
            </a:r>
          </a:p>
        </p:txBody>
      </p:sp>
      <p:sp>
        <p:nvSpPr>
          <p:cNvPr id="41" name="TextBox 40"/>
          <p:cNvSpPr txBox="1"/>
          <p:nvPr/>
        </p:nvSpPr>
        <p:spPr>
          <a:xfrm>
            <a:off x="11591779" y="3869755"/>
            <a:ext cx="383438" cy="338554"/>
          </a:xfrm>
          <a:prstGeom prst="rect">
            <a:avLst/>
          </a:prstGeom>
          <a:noFill/>
        </p:spPr>
        <p:txBody>
          <a:bodyPr wrap="none" rtlCol="0">
            <a:spAutoFit/>
          </a:bodyPr>
          <a:lstStyle/>
          <a:p>
            <a:r>
              <a:rPr lang="en-US" sz="1600" dirty="0">
                <a:solidFill>
                  <a:schemeClr val="tx1">
                    <a:lumMod val="75000"/>
                    <a:lumOff val="25000"/>
                  </a:schemeClr>
                </a:solidFill>
              </a:rPr>
              <a:t>ID</a:t>
            </a:r>
          </a:p>
        </p:txBody>
      </p:sp>
      <p:sp>
        <p:nvSpPr>
          <p:cNvPr id="42" name="TextBox 41"/>
          <p:cNvSpPr txBox="1"/>
          <p:nvPr/>
        </p:nvSpPr>
        <p:spPr>
          <a:xfrm>
            <a:off x="10739196" y="3869755"/>
            <a:ext cx="487634" cy="338554"/>
          </a:xfrm>
          <a:prstGeom prst="rect">
            <a:avLst/>
          </a:prstGeom>
          <a:noFill/>
        </p:spPr>
        <p:txBody>
          <a:bodyPr wrap="none" rtlCol="0">
            <a:spAutoFit/>
          </a:bodyPr>
          <a:lstStyle/>
          <a:p>
            <a:r>
              <a:rPr lang="en-US" sz="1600" dirty="0">
                <a:solidFill>
                  <a:schemeClr val="tx1">
                    <a:lumMod val="75000"/>
                    <a:lumOff val="25000"/>
                  </a:schemeClr>
                </a:solidFill>
              </a:rPr>
              <a:t>OR</a:t>
            </a:r>
          </a:p>
        </p:txBody>
      </p:sp>
      <p:sp>
        <p:nvSpPr>
          <p:cNvPr id="43" name="TextBox 42"/>
          <p:cNvSpPr txBox="1"/>
          <p:nvPr/>
        </p:nvSpPr>
        <p:spPr>
          <a:xfrm>
            <a:off x="10695555" y="2473890"/>
            <a:ext cx="1035861" cy="338554"/>
          </a:xfrm>
          <a:prstGeom prst="rect">
            <a:avLst/>
          </a:prstGeom>
          <a:noFill/>
        </p:spPr>
        <p:txBody>
          <a:bodyPr wrap="none" rtlCol="0">
            <a:spAutoFit/>
          </a:bodyPr>
          <a:lstStyle/>
          <a:p>
            <a:r>
              <a:rPr lang="en-US" sz="1600" dirty="0"/>
              <a:t>Canada</a:t>
            </a:r>
          </a:p>
        </p:txBody>
      </p:sp>
      <p:pic>
        <p:nvPicPr>
          <p:cNvPr id="44" name="Picture 43"/>
          <p:cNvPicPr>
            <a:picLocks noChangeAspect="1"/>
          </p:cNvPicPr>
          <p:nvPr/>
        </p:nvPicPr>
        <p:blipFill rotWithShape="1">
          <a:blip r:embed="rId4" cstate="print">
            <a:extLst>
              <a:ext uri="{28A0092B-C50C-407E-A947-70E740481C1C}">
                <a14:useLocalDpi xmlns:a14="http://schemas.microsoft.com/office/drawing/2010/main" val="0"/>
              </a:ext>
            </a:extLst>
          </a:blip>
          <a:srcRect t="283" r="1112"/>
          <a:stretch/>
        </p:blipFill>
        <p:spPr>
          <a:xfrm>
            <a:off x="5464463" y="572560"/>
            <a:ext cx="4293417" cy="5602677"/>
          </a:xfrm>
          <a:prstGeom prst="rect">
            <a:avLst/>
          </a:prstGeom>
        </p:spPr>
      </p:pic>
      <p:pic>
        <p:nvPicPr>
          <p:cNvPr id="30" name="Picture 29"/>
          <p:cNvPicPr>
            <a:picLocks noChangeAspect="1"/>
          </p:cNvPicPr>
          <p:nvPr/>
        </p:nvPicPr>
        <p:blipFill>
          <a:blip r:embed="rId5"/>
          <a:stretch>
            <a:fillRect/>
          </a:stretch>
        </p:blipFill>
        <p:spPr>
          <a:xfrm>
            <a:off x="9466949" y="5694739"/>
            <a:ext cx="164606" cy="347502"/>
          </a:xfrm>
          <a:prstGeom prst="rect">
            <a:avLst/>
          </a:prstGeom>
        </p:spPr>
      </p:pic>
      <p:sp>
        <p:nvSpPr>
          <p:cNvPr id="35" name="TextBox 34"/>
          <p:cNvSpPr txBox="1"/>
          <p:nvPr/>
        </p:nvSpPr>
        <p:spPr>
          <a:xfrm>
            <a:off x="8453843" y="4876947"/>
            <a:ext cx="636713" cy="253916"/>
          </a:xfrm>
          <a:prstGeom prst="rect">
            <a:avLst/>
          </a:prstGeom>
          <a:noFill/>
        </p:spPr>
        <p:txBody>
          <a:bodyPr wrap="none" rtlCol="0">
            <a:spAutoFit/>
          </a:bodyPr>
          <a:lstStyle/>
          <a:p>
            <a:r>
              <a:rPr lang="en-US" sz="1050" dirty="0">
                <a:solidFill>
                  <a:schemeClr val="tx1">
                    <a:lumMod val="75000"/>
                    <a:lumOff val="25000"/>
                  </a:schemeClr>
                </a:solidFill>
              </a:rPr>
              <a:t>Seattle</a:t>
            </a:r>
          </a:p>
        </p:txBody>
      </p:sp>
      <p:sp>
        <p:nvSpPr>
          <p:cNvPr id="38" name="TextBox 37"/>
          <p:cNvSpPr txBox="1"/>
          <p:nvPr/>
        </p:nvSpPr>
        <p:spPr>
          <a:xfrm>
            <a:off x="6422671" y="3490200"/>
            <a:ext cx="1455848" cy="338554"/>
          </a:xfrm>
          <a:prstGeom prst="rect">
            <a:avLst/>
          </a:prstGeom>
          <a:noFill/>
        </p:spPr>
        <p:txBody>
          <a:bodyPr wrap="none" rtlCol="0">
            <a:spAutoFit/>
          </a:bodyPr>
          <a:lstStyle/>
          <a:p>
            <a:r>
              <a:rPr lang="en-US" sz="1600" dirty="0">
                <a:solidFill>
                  <a:schemeClr val="bg1"/>
                </a:solidFill>
              </a:rPr>
              <a:t>Puget Sound</a:t>
            </a:r>
          </a:p>
        </p:txBody>
      </p:sp>
      <p:sp>
        <p:nvSpPr>
          <p:cNvPr id="37" name="TextBox 36"/>
          <p:cNvSpPr txBox="1"/>
          <p:nvPr/>
        </p:nvSpPr>
        <p:spPr>
          <a:xfrm>
            <a:off x="8242696" y="3181000"/>
            <a:ext cx="864339" cy="253916"/>
          </a:xfrm>
          <a:prstGeom prst="rect">
            <a:avLst/>
          </a:prstGeom>
          <a:noFill/>
        </p:spPr>
        <p:txBody>
          <a:bodyPr wrap="none" rtlCol="0">
            <a:spAutoFit/>
          </a:bodyPr>
          <a:lstStyle/>
          <a:p>
            <a:r>
              <a:rPr lang="en-US" sz="1050" dirty="0">
                <a:solidFill>
                  <a:schemeClr val="tx1">
                    <a:lumMod val="75000"/>
                    <a:lumOff val="25000"/>
                  </a:schemeClr>
                </a:solidFill>
              </a:rPr>
              <a:t>Mt Vernon</a:t>
            </a:r>
          </a:p>
        </p:txBody>
      </p:sp>
      <p:sp>
        <p:nvSpPr>
          <p:cNvPr id="39" name="TextBox 38"/>
          <p:cNvSpPr txBox="1"/>
          <p:nvPr/>
        </p:nvSpPr>
        <p:spPr>
          <a:xfrm>
            <a:off x="7770450" y="1830816"/>
            <a:ext cx="904415" cy="253916"/>
          </a:xfrm>
          <a:prstGeom prst="rect">
            <a:avLst/>
          </a:prstGeom>
          <a:noFill/>
        </p:spPr>
        <p:txBody>
          <a:bodyPr wrap="none" rtlCol="0">
            <a:spAutoFit/>
          </a:bodyPr>
          <a:lstStyle/>
          <a:p>
            <a:r>
              <a:rPr lang="en-US" sz="1050" dirty="0">
                <a:solidFill>
                  <a:schemeClr val="tx1">
                    <a:lumMod val="75000"/>
                    <a:lumOff val="25000"/>
                  </a:schemeClr>
                </a:solidFill>
              </a:rPr>
              <a:t>Bellingham</a:t>
            </a:r>
          </a:p>
        </p:txBody>
      </p:sp>
      <p:cxnSp>
        <p:nvCxnSpPr>
          <p:cNvPr id="46" name="Straight Connector 45"/>
          <p:cNvCxnSpPr/>
          <p:nvPr/>
        </p:nvCxnSpPr>
        <p:spPr>
          <a:xfrm flipV="1">
            <a:off x="9712418" y="3373897"/>
            <a:ext cx="700984" cy="2668345"/>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a:off x="9712418" y="690664"/>
            <a:ext cx="678253" cy="2043205"/>
          </a:xfrm>
          <a:prstGeom prst="line">
            <a:avLst/>
          </a:prstGeom>
        </p:spPr>
        <p:style>
          <a:lnRef idx="1">
            <a:schemeClr val="dk1"/>
          </a:lnRef>
          <a:fillRef idx="0">
            <a:schemeClr val="dk1"/>
          </a:fillRef>
          <a:effectRef idx="0">
            <a:schemeClr val="dk1"/>
          </a:effectRef>
          <a:fontRef idx="minor">
            <a:schemeClr val="tx1"/>
          </a:fontRef>
        </p:style>
      </p:cxnSp>
      <p:sp>
        <p:nvSpPr>
          <p:cNvPr id="17" name="Text Placeholder 5"/>
          <p:cNvSpPr txBox="1">
            <a:spLocks/>
          </p:cNvSpPr>
          <p:nvPr/>
        </p:nvSpPr>
        <p:spPr>
          <a:xfrm>
            <a:off x="141777" y="858096"/>
            <a:ext cx="5326966" cy="56027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1">
              <a:spcBef>
                <a:spcPts val="200"/>
              </a:spcBef>
              <a:buClr>
                <a:srgbClr val="3289B4"/>
              </a:buClr>
            </a:pPr>
            <a:endParaRPr lang="en-US" altLang="en-US" sz="2400" dirty="0">
              <a:cs typeface="Arial" panose="020B0604020202020204" pitchFamily="34" charset="0"/>
            </a:endParaRPr>
          </a:p>
          <a:p>
            <a:pPr lvl="1">
              <a:spcBef>
                <a:spcPts val="200"/>
              </a:spcBef>
              <a:buClr>
                <a:srgbClr val="3289B4"/>
              </a:buClr>
            </a:pPr>
            <a:r>
              <a:rPr lang="en-US" altLang="en-US" sz="2400" b="1" dirty="0">
                <a:cs typeface="Arial" panose="020B0604020202020204" pitchFamily="34" charset="0"/>
              </a:rPr>
              <a:t>Study Area:</a:t>
            </a:r>
          </a:p>
          <a:p>
            <a:pPr marL="800100" lvl="1" indent="-342900">
              <a:spcBef>
                <a:spcPts val="200"/>
              </a:spcBef>
              <a:buClr>
                <a:srgbClr val="3289B4"/>
              </a:buClr>
              <a:buFont typeface="Webdings" panose="05030102010509060703" pitchFamily="18" charset="2"/>
              <a:buChar char="4"/>
            </a:pPr>
            <a:r>
              <a:rPr lang="en-US" altLang="en-US" sz="2400" dirty="0">
                <a:cs typeface="Arial" panose="020B0604020202020204" pitchFamily="34" charset="0"/>
              </a:rPr>
              <a:t>Puget Sound, WA</a:t>
            </a:r>
          </a:p>
          <a:p>
            <a:pPr marL="800100" lvl="1" indent="-342900">
              <a:spcBef>
                <a:spcPts val="200"/>
              </a:spcBef>
              <a:buClr>
                <a:srgbClr val="3289B4"/>
              </a:buClr>
              <a:buFont typeface="Webdings" panose="05030102010509060703" pitchFamily="18" charset="2"/>
              <a:buChar char="4"/>
            </a:pPr>
            <a:endParaRPr lang="en-US" altLang="en-US" sz="2400" dirty="0">
              <a:cs typeface="Arial" panose="020B0604020202020204" pitchFamily="34" charset="0"/>
            </a:endParaRPr>
          </a:p>
          <a:p>
            <a:pPr lvl="1">
              <a:spcBef>
                <a:spcPts val="200"/>
              </a:spcBef>
              <a:buClr>
                <a:srgbClr val="3289B4"/>
              </a:buClr>
            </a:pPr>
            <a:r>
              <a:rPr lang="en-US" altLang="en-US" sz="2400" b="1" dirty="0">
                <a:cs typeface="Arial" panose="020B0604020202020204" pitchFamily="34" charset="0"/>
              </a:rPr>
              <a:t>Study Period:</a:t>
            </a:r>
          </a:p>
          <a:p>
            <a:pPr marL="800100" lvl="1" indent="-342900">
              <a:spcBef>
                <a:spcPts val="200"/>
              </a:spcBef>
              <a:buClr>
                <a:srgbClr val="3289B4"/>
              </a:buClr>
              <a:buFont typeface="Webdings" panose="05030102010509060703" pitchFamily="18" charset="2"/>
              <a:buChar char="4"/>
            </a:pPr>
            <a:r>
              <a:rPr lang="en-US" altLang="en-US" sz="2400" dirty="0">
                <a:cs typeface="Arial" panose="020B0604020202020204" pitchFamily="34" charset="0"/>
              </a:rPr>
              <a:t>2013 – 2017 (May – October)</a:t>
            </a:r>
          </a:p>
          <a:p>
            <a:pPr lvl="1">
              <a:spcBef>
                <a:spcPts val="200"/>
              </a:spcBef>
              <a:buClr>
                <a:srgbClr val="3289B4"/>
              </a:buClr>
            </a:pPr>
            <a:endParaRPr lang="en-US" altLang="en-US" sz="2400" dirty="0">
              <a:cs typeface="Arial" panose="020B0604020202020204" pitchFamily="34" charset="0"/>
            </a:endParaRPr>
          </a:p>
          <a:p>
            <a:pPr lvl="1">
              <a:spcBef>
                <a:spcPts val="200"/>
              </a:spcBef>
              <a:buClr>
                <a:srgbClr val="3289B4"/>
              </a:buClr>
            </a:pPr>
            <a:r>
              <a:rPr lang="en-US" altLang="en-US" sz="2400" b="1" dirty="0">
                <a:cs typeface="Arial" panose="020B0604020202020204" pitchFamily="34" charset="0"/>
              </a:rPr>
              <a:t>Objectives:</a:t>
            </a:r>
          </a:p>
          <a:p>
            <a:pPr marL="800100" lvl="1" indent="-342900">
              <a:spcBef>
                <a:spcPts val="200"/>
              </a:spcBef>
              <a:buClr>
                <a:srgbClr val="3289B4"/>
              </a:buClr>
              <a:buFont typeface="Webdings" panose="05030102010509060703" pitchFamily="18" charset="2"/>
              <a:buChar char="4"/>
            </a:pPr>
            <a:r>
              <a:rPr lang="en-US" altLang="en-US" sz="2400" dirty="0">
                <a:cs typeface="Arial" panose="020B0604020202020204" pitchFamily="34" charset="0"/>
              </a:rPr>
              <a:t>Identify factors indicative of harmful algal blooms in the Puget Sound</a:t>
            </a:r>
          </a:p>
          <a:p>
            <a:pPr marL="800100" lvl="1" indent="-342900">
              <a:spcBef>
                <a:spcPts val="200"/>
              </a:spcBef>
              <a:buClr>
                <a:srgbClr val="3289B4"/>
              </a:buClr>
              <a:buFont typeface="Webdings" panose="05030102010509060703" pitchFamily="18" charset="2"/>
              <a:buChar char="4"/>
            </a:pPr>
            <a:r>
              <a:rPr lang="en-US" altLang="en-US" sz="2400" dirty="0">
                <a:cs typeface="Arial" panose="020B0604020202020204" pitchFamily="34" charset="0"/>
              </a:rPr>
              <a:t>Determine if ACOLITE and NASA Earth Observations can be used for monitoring eutrophication in Puget Sound</a:t>
            </a:r>
          </a:p>
        </p:txBody>
      </p:sp>
    </p:spTree>
    <p:extLst>
      <p:ext uri="{BB962C8B-B14F-4D97-AF65-F5344CB8AC3E}">
        <p14:creationId xmlns:p14="http://schemas.microsoft.com/office/powerpoint/2010/main" val="4101264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idx="10"/>
          </p:nvPr>
        </p:nvPicPr>
        <p:blipFill>
          <a:blip r:embed="rId3">
            <a:extLst>
              <a:ext uri="{28A0092B-C50C-407E-A947-70E740481C1C}">
                <a14:useLocalDpi xmlns:a14="http://schemas.microsoft.com/office/drawing/2010/main" val="0"/>
              </a:ext>
            </a:extLst>
          </a:blip>
          <a:srcRect t="18539" b="18539"/>
          <a:stretch>
            <a:fillRect/>
          </a:stretch>
        </p:blipFill>
        <p:spPr>
          <a:xfrm>
            <a:off x="61764" y="954087"/>
            <a:ext cx="7128024" cy="5808663"/>
          </a:xfrm>
        </p:spPr>
      </p:pic>
      <p:sp>
        <p:nvSpPr>
          <p:cNvPr id="5" name="Title 4"/>
          <p:cNvSpPr>
            <a:spLocks noGrp="1"/>
          </p:cNvSpPr>
          <p:nvPr>
            <p:ph type="title"/>
          </p:nvPr>
        </p:nvSpPr>
        <p:spPr/>
        <p:txBody>
          <a:bodyPr>
            <a:noAutofit/>
          </a:bodyPr>
          <a:lstStyle/>
          <a:p>
            <a:r>
              <a:rPr lang="en-US" dirty="0"/>
              <a:t>Community Concerns</a:t>
            </a:r>
          </a:p>
        </p:txBody>
      </p:sp>
      <p:sp>
        <p:nvSpPr>
          <p:cNvPr id="6" name="Text Placeholder 5"/>
          <p:cNvSpPr>
            <a:spLocks noGrp="1"/>
          </p:cNvSpPr>
          <p:nvPr>
            <p:ph type="body" sz="half" idx="2"/>
          </p:nvPr>
        </p:nvSpPr>
        <p:spPr>
          <a:xfrm>
            <a:off x="6865034" y="954087"/>
            <a:ext cx="5326966" cy="5602762"/>
          </a:xfrm>
        </p:spPr>
        <p:txBody>
          <a:bodyPr/>
          <a:lstStyle/>
          <a:p>
            <a:pPr marL="800100" lvl="1" indent="-342900">
              <a:spcBef>
                <a:spcPts val="200"/>
              </a:spcBef>
              <a:buClr>
                <a:srgbClr val="3289B4"/>
              </a:buClr>
              <a:buFont typeface="Webdings" panose="05030102010509060703" pitchFamily="18" charset="2"/>
              <a:buChar char="4"/>
            </a:pPr>
            <a:r>
              <a:rPr lang="en-US" altLang="en-US" sz="2000" b="1" dirty="0">
                <a:cs typeface="Arial" panose="020B0604020202020204" pitchFamily="34" charset="0"/>
              </a:rPr>
              <a:t>Declining </a:t>
            </a:r>
            <a:r>
              <a:rPr lang="en-US" altLang="en-US" sz="2000" dirty="0">
                <a:cs typeface="Arial" panose="020B0604020202020204" pitchFamily="34" charset="0"/>
              </a:rPr>
              <a:t>dissolved oxygen (DO) levels since 2000 due to eutrophication</a:t>
            </a:r>
          </a:p>
          <a:p>
            <a:pPr marL="800100" lvl="1" indent="-342900">
              <a:spcBef>
                <a:spcPts val="200"/>
              </a:spcBef>
              <a:buClr>
                <a:srgbClr val="3289B4"/>
              </a:buClr>
              <a:buFont typeface="Webdings" panose="05030102010509060703" pitchFamily="18" charset="2"/>
              <a:buChar char="4"/>
            </a:pPr>
            <a:endParaRPr lang="en-US" altLang="en-US" sz="2000" dirty="0">
              <a:cs typeface="Arial" panose="020B0604020202020204" pitchFamily="34" charset="0"/>
            </a:endParaRPr>
          </a:p>
          <a:p>
            <a:pPr marL="800100" lvl="1" indent="-342900">
              <a:spcBef>
                <a:spcPts val="200"/>
              </a:spcBef>
              <a:buClr>
                <a:srgbClr val="3289B4"/>
              </a:buClr>
              <a:buFont typeface="Webdings" panose="05030102010509060703" pitchFamily="18" charset="2"/>
              <a:buChar char="4"/>
            </a:pPr>
            <a:r>
              <a:rPr lang="en-US" altLang="en-US" sz="2000" b="1" dirty="0">
                <a:cs typeface="Arial" panose="020B0604020202020204" pitchFamily="34" charset="0"/>
              </a:rPr>
              <a:t>Negative</a:t>
            </a:r>
            <a:r>
              <a:rPr lang="en-US" altLang="en-US" sz="2000" dirty="0">
                <a:cs typeface="Arial" panose="020B0604020202020204" pitchFamily="34" charset="0"/>
              </a:rPr>
              <a:t> impact on local economy</a:t>
            </a:r>
          </a:p>
          <a:p>
            <a:pPr lvl="1">
              <a:spcBef>
                <a:spcPts val="200"/>
              </a:spcBef>
              <a:buClr>
                <a:srgbClr val="3289B4"/>
              </a:buClr>
            </a:pPr>
            <a:endParaRPr lang="en-US" altLang="en-US" sz="2000" dirty="0">
              <a:cs typeface="Arial" panose="020B0604020202020204" pitchFamily="34" charset="0"/>
            </a:endParaRPr>
          </a:p>
          <a:p>
            <a:pPr marL="800100" lvl="1" indent="-342900">
              <a:spcBef>
                <a:spcPts val="200"/>
              </a:spcBef>
              <a:buClr>
                <a:srgbClr val="3289B4"/>
              </a:buClr>
              <a:buFont typeface="Webdings" panose="05030102010509060703" pitchFamily="18" charset="2"/>
              <a:buChar char="4"/>
            </a:pPr>
            <a:r>
              <a:rPr lang="en-US" altLang="en-US" sz="2000" b="1" dirty="0">
                <a:cs typeface="Arial" panose="020B0604020202020204" pitchFamily="34" charset="0"/>
              </a:rPr>
              <a:t>Increased</a:t>
            </a:r>
            <a:r>
              <a:rPr lang="en-US" altLang="en-US" sz="2000" dirty="0">
                <a:cs typeface="Arial" panose="020B0604020202020204" pitchFamily="34" charset="0"/>
              </a:rPr>
              <a:t> potential for fish kill events</a:t>
            </a:r>
          </a:p>
          <a:p>
            <a:pPr marL="800100" lvl="1" indent="-342900">
              <a:spcBef>
                <a:spcPts val="200"/>
              </a:spcBef>
              <a:buClr>
                <a:srgbClr val="3289B4"/>
              </a:buClr>
              <a:buFont typeface="Webdings" panose="05030102010509060703" pitchFamily="18" charset="2"/>
              <a:buChar char="4"/>
            </a:pPr>
            <a:endParaRPr lang="en-US" altLang="en-US" sz="2000" dirty="0">
              <a:cs typeface="Arial" panose="020B0604020202020204" pitchFamily="34" charset="0"/>
            </a:endParaRPr>
          </a:p>
          <a:p>
            <a:pPr marL="800100" lvl="1" indent="-342900">
              <a:spcBef>
                <a:spcPts val="200"/>
              </a:spcBef>
              <a:buClr>
                <a:srgbClr val="3289B4"/>
              </a:buClr>
              <a:buFont typeface="Webdings" panose="05030102010509060703" pitchFamily="18" charset="2"/>
              <a:buChar char="4"/>
            </a:pPr>
            <a:r>
              <a:rPr lang="en-US" altLang="en-US" sz="2000" b="1" dirty="0" err="1">
                <a:cs typeface="Arial" panose="020B0604020202020204" pitchFamily="34" charset="0"/>
              </a:rPr>
              <a:t>Domoic</a:t>
            </a:r>
            <a:r>
              <a:rPr lang="en-US" altLang="en-US" sz="2000" b="1" dirty="0">
                <a:cs typeface="Arial" panose="020B0604020202020204" pitchFamily="34" charset="0"/>
              </a:rPr>
              <a:t> Acid</a:t>
            </a:r>
          </a:p>
          <a:p>
            <a:pPr marL="1257300" lvl="2" indent="-342900">
              <a:spcBef>
                <a:spcPts val="200"/>
              </a:spcBef>
              <a:buClr>
                <a:srgbClr val="3289B4"/>
              </a:buClr>
              <a:buFont typeface="Webdings" panose="05030102010509060703" pitchFamily="18" charset="2"/>
              <a:buChar char="4"/>
            </a:pPr>
            <a:r>
              <a:rPr lang="en-US" altLang="en-US" sz="2000" dirty="0">
                <a:cs typeface="Arial" panose="020B0604020202020204" pitchFamily="34" charset="0"/>
              </a:rPr>
              <a:t>Produced by </a:t>
            </a:r>
            <a:r>
              <a:rPr lang="en-US" altLang="en-US" sz="2000" i="1" dirty="0">
                <a:cs typeface="Arial" panose="020B0604020202020204" pitchFamily="34" charset="0"/>
              </a:rPr>
              <a:t>Pseudo-</a:t>
            </a:r>
            <a:r>
              <a:rPr lang="en-US" altLang="en-US" sz="2000" i="1" dirty="0" err="1">
                <a:cs typeface="Arial" panose="020B0604020202020204" pitchFamily="34" charset="0"/>
              </a:rPr>
              <a:t>nitzchia</a:t>
            </a:r>
            <a:endParaRPr lang="en-US" dirty="0"/>
          </a:p>
        </p:txBody>
      </p:sp>
      <p:sp>
        <p:nvSpPr>
          <p:cNvPr id="9" name="TextBox 8"/>
          <p:cNvSpPr txBox="1"/>
          <p:nvPr/>
        </p:nvSpPr>
        <p:spPr>
          <a:xfrm>
            <a:off x="7189788" y="6553410"/>
            <a:ext cx="3007894" cy="276999"/>
          </a:xfrm>
          <a:prstGeom prst="rect">
            <a:avLst/>
          </a:prstGeom>
          <a:noFill/>
        </p:spPr>
        <p:txBody>
          <a:bodyPr wrap="square" rtlCol="0">
            <a:spAutoFit/>
          </a:bodyPr>
          <a:lstStyle/>
          <a:p>
            <a:r>
              <a:rPr lang="en-US" sz="1200" dirty="0">
                <a:solidFill>
                  <a:schemeClr val="bg2">
                    <a:lumMod val="50000"/>
                  </a:schemeClr>
                </a:solidFill>
              </a:rPr>
              <a:t>Image Source:  Wikimedia Commons</a:t>
            </a:r>
          </a:p>
        </p:txBody>
      </p:sp>
    </p:spTree>
    <p:extLst>
      <p:ext uri="{BB962C8B-B14F-4D97-AF65-F5344CB8AC3E}">
        <p14:creationId xmlns:p14="http://schemas.microsoft.com/office/powerpoint/2010/main" val="351726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4" y="3806824"/>
            <a:ext cx="11191875" cy="479425"/>
          </a:xfrm>
        </p:spPr>
        <p:txBody>
          <a:bodyPr>
            <a:noAutofit/>
          </a:bodyPr>
          <a:lstStyle/>
          <a:p>
            <a:r>
              <a:rPr lang="en-US" sz="3200" dirty="0"/>
              <a:t>Pacific States Marine Fisheries Commission, </a:t>
            </a:r>
            <a:br>
              <a:rPr lang="en-US" sz="3200" dirty="0"/>
            </a:br>
            <a:r>
              <a:rPr lang="en-US" sz="3200" dirty="0"/>
              <a:t>Habitat Program</a:t>
            </a:r>
          </a:p>
        </p:txBody>
      </p:sp>
      <p:sp>
        <p:nvSpPr>
          <p:cNvPr id="6" name="Text Placeholder 5"/>
          <p:cNvSpPr>
            <a:spLocks noGrp="1"/>
          </p:cNvSpPr>
          <p:nvPr>
            <p:ph type="body" sz="half" idx="2"/>
          </p:nvPr>
        </p:nvSpPr>
        <p:spPr>
          <a:xfrm>
            <a:off x="479363" y="4663440"/>
            <a:ext cx="11233273" cy="2194560"/>
          </a:xfrm>
        </p:spPr>
        <p:txBody>
          <a:bodyPr>
            <a:normAutofit fontScale="92500"/>
          </a:bodyPr>
          <a:lstStyle/>
          <a:p>
            <a:pPr marL="800100" lvl="1" indent="-342900">
              <a:lnSpc>
                <a:spcPct val="100000"/>
              </a:lnSpc>
              <a:spcBef>
                <a:spcPts val="200"/>
              </a:spcBef>
              <a:spcAft>
                <a:spcPts val="600"/>
              </a:spcAft>
              <a:buClr>
                <a:srgbClr val="3289B4"/>
              </a:buClr>
              <a:buFont typeface="Webdings" panose="05030102010509060703" pitchFamily="18" charset="2"/>
              <a:buChar char="4"/>
            </a:pPr>
            <a:r>
              <a:rPr lang="en-US" sz="2000" dirty="0"/>
              <a:t>Partners with local government and organizations to maintain </a:t>
            </a:r>
            <a:r>
              <a:rPr lang="en-US" sz="2000" b="1" dirty="0"/>
              <a:t>water quality </a:t>
            </a:r>
            <a:r>
              <a:rPr lang="en-US" sz="2000" dirty="0"/>
              <a:t>and preserve watershed and estuaries on the West Coast</a:t>
            </a:r>
          </a:p>
          <a:p>
            <a:pPr marL="800100" lvl="1" indent="-342900">
              <a:lnSpc>
                <a:spcPct val="100000"/>
              </a:lnSpc>
              <a:spcBef>
                <a:spcPts val="200"/>
              </a:spcBef>
              <a:spcAft>
                <a:spcPts val="600"/>
              </a:spcAft>
              <a:buClr>
                <a:srgbClr val="3289B4"/>
              </a:buClr>
              <a:buFont typeface="Webdings" panose="05030102010509060703" pitchFamily="18" charset="2"/>
              <a:buChar char="4"/>
            </a:pPr>
            <a:r>
              <a:rPr lang="en-US" sz="2000" dirty="0"/>
              <a:t>Advises the Pacific Fishery Management Council on protection of </a:t>
            </a:r>
            <a:r>
              <a:rPr lang="en-US" sz="2000" b="1" dirty="0"/>
              <a:t>essential fish habitats</a:t>
            </a:r>
          </a:p>
          <a:p>
            <a:pPr marL="800100" lvl="1" indent="-342900">
              <a:lnSpc>
                <a:spcPct val="100000"/>
              </a:lnSpc>
              <a:spcBef>
                <a:spcPts val="200"/>
              </a:spcBef>
              <a:spcAft>
                <a:spcPts val="600"/>
              </a:spcAft>
              <a:buClr>
                <a:srgbClr val="3289B4"/>
              </a:buClr>
              <a:buFont typeface="Webdings" panose="05030102010509060703" pitchFamily="18" charset="2"/>
              <a:buChar char="4"/>
            </a:pPr>
            <a:r>
              <a:rPr lang="en-US" sz="2000" dirty="0"/>
              <a:t>Provides water quality management advice to communities and organizations</a:t>
            </a:r>
          </a:p>
          <a:p>
            <a:pPr marL="800100" lvl="1" indent="-342900">
              <a:lnSpc>
                <a:spcPct val="100000"/>
              </a:lnSpc>
              <a:spcBef>
                <a:spcPts val="200"/>
              </a:spcBef>
              <a:spcAft>
                <a:spcPts val="600"/>
              </a:spcAft>
              <a:buClr>
                <a:srgbClr val="3289B4"/>
              </a:buClr>
              <a:buFont typeface="Webdings" panose="05030102010509060703" pitchFamily="18" charset="2"/>
              <a:buChar char="4"/>
            </a:pPr>
            <a:r>
              <a:rPr lang="en-US" sz="2000" dirty="0"/>
              <a:t>Currently monitors </a:t>
            </a:r>
            <a:r>
              <a:rPr lang="en-US" sz="2000" b="1" dirty="0"/>
              <a:t>eutrophication and hypoxia </a:t>
            </a:r>
            <a:r>
              <a:rPr lang="en-US" sz="2000" dirty="0"/>
              <a:t>with seaplanes, ferries, and moored instruments</a:t>
            </a:r>
          </a:p>
        </p:txBody>
      </p:sp>
      <p:sp>
        <p:nvSpPr>
          <p:cNvPr id="7" name="Text Placeholder 4"/>
          <p:cNvSpPr txBox="1">
            <a:spLocks/>
          </p:cNvSpPr>
          <p:nvPr/>
        </p:nvSpPr>
        <p:spPr>
          <a:xfrm>
            <a:off x="8746998" y="3163232"/>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Monet</a:t>
            </a:r>
          </a:p>
        </p:txBody>
      </p:sp>
      <p:pic>
        <p:nvPicPr>
          <p:cNvPr id="3" name="Picture Placeholder 2"/>
          <p:cNvPicPr>
            <a:picLocks noGrp="1" noChangeAspect="1"/>
          </p:cNvPicPr>
          <p:nvPr>
            <p:ph type="pic" idx="10"/>
          </p:nvPr>
        </p:nvPicPr>
        <p:blipFill rotWithShape="1">
          <a:blip r:embed="rId3">
            <a:extLst>
              <a:ext uri="{28A0092B-C50C-407E-A947-70E740481C1C}">
                <a14:useLocalDpi xmlns:a14="http://schemas.microsoft.com/office/drawing/2010/main" val="0"/>
              </a:ext>
            </a:extLst>
          </a:blip>
          <a:srcRect t="33222" b="23726"/>
          <a:stretch/>
        </p:blipFill>
        <p:spPr>
          <a:xfrm>
            <a:off x="0" y="0"/>
            <a:ext cx="12192000" cy="3501958"/>
          </a:xfrm>
        </p:spPr>
      </p:pic>
      <p:pic>
        <p:nvPicPr>
          <p:cNvPr id="4" name="Picture 3"/>
          <p:cNvPicPr>
            <a:picLocks noChangeAspect="1"/>
          </p:cNvPicPr>
          <p:nvPr/>
        </p:nvPicPr>
        <p:blipFill>
          <a:blip r:embed="rId4"/>
          <a:stretch>
            <a:fillRect/>
          </a:stretch>
        </p:blipFill>
        <p:spPr>
          <a:xfrm>
            <a:off x="9948477" y="3265026"/>
            <a:ext cx="2243522" cy="329213"/>
          </a:xfrm>
          <a:prstGeom prst="rect">
            <a:avLst/>
          </a:prstGeom>
        </p:spPr>
      </p:pic>
    </p:spTree>
    <p:extLst>
      <p:ext uri="{BB962C8B-B14F-4D97-AF65-F5344CB8AC3E}">
        <p14:creationId xmlns:p14="http://schemas.microsoft.com/office/powerpoint/2010/main" val="2376347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a:t>End Products</a:t>
            </a:r>
          </a:p>
        </p:txBody>
      </p:sp>
      <p:sp>
        <p:nvSpPr>
          <p:cNvPr id="2" name="TextBox 1"/>
          <p:cNvSpPr txBox="1"/>
          <p:nvPr/>
        </p:nvSpPr>
        <p:spPr>
          <a:xfrm>
            <a:off x="243191" y="1303506"/>
            <a:ext cx="4970835" cy="5144998"/>
          </a:xfrm>
          <a:prstGeom prst="rect">
            <a:avLst/>
          </a:prstGeom>
          <a:noFill/>
        </p:spPr>
        <p:txBody>
          <a:bodyPr wrap="square" rtlCol="0">
            <a:spAutoFit/>
          </a:bodyPr>
          <a:lstStyle/>
          <a:p>
            <a:r>
              <a:rPr lang="en-US" sz="2000" b="1" dirty="0">
                <a:solidFill>
                  <a:schemeClr val="tx1">
                    <a:lumMod val="75000"/>
                    <a:lumOff val="25000"/>
                  </a:schemeClr>
                </a:solidFill>
              </a:rPr>
              <a:t>Chlorophyll &amp; Turbidity Time Series Analysis</a:t>
            </a:r>
            <a:endParaRPr lang="en-US" sz="2000" dirty="0">
              <a:solidFill>
                <a:schemeClr val="tx1">
                  <a:lumMod val="75000"/>
                  <a:lumOff val="25000"/>
                </a:schemeClr>
              </a:solidFill>
            </a:endParaRPr>
          </a:p>
          <a:p>
            <a:pPr marL="800100" lvl="1" indent="-342900">
              <a:spcBef>
                <a:spcPts val="200"/>
              </a:spcBef>
              <a:buClr>
                <a:srgbClr val="3289B4"/>
              </a:buClr>
              <a:buFont typeface="Webdings" panose="05030102010509060703" pitchFamily="18" charset="2"/>
              <a:buChar char="4"/>
            </a:pPr>
            <a:r>
              <a:rPr lang="en-US" sz="2000" dirty="0">
                <a:solidFill>
                  <a:schemeClr val="tx1">
                    <a:lumMod val="75000"/>
                    <a:lumOff val="25000"/>
                  </a:schemeClr>
                </a:solidFill>
              </a:rPr>
              <a:t>Identify factors indicating eutrophication according to algorithms within ACOLITE</a:t>
            </a:r>
          </a:p>
          <a:p>
            <a:pPr lvl="1">
              <a:spcBef>
                <a:spcPts val="200"/>
              </a:spcBef>
              <a:buClr>
                <a:srgbClr val="3289B4"/>
              </a:buClr>
            </a:pPr>
            <a:endParaRPr lang="en-US" sz="2000" dirty="0">
              <a:solidFill>
                <a:schemeClr val="bg2">
                  <a:lumMod val="50000"/>
                </a:schemeClr>
              </a:solidFill>
            </a:endParaRPr>
          </a:p>
          <a:p>
            <a:r>
              <a:rPr lang="en-US" sz="2000" b="1" dirty="0">
                <a:solidFill>
                  <a:schemeClr val="tx1">
                    <a:lumMod val="75000"/>
                    <a:lumOff val="25000"/>
                  </a:schemeClr>
                </a:solidFill>
              </a:rPr>
              <a:t>Buoy Interpolation &amp; ACOLITE Analysis Maps</a:t>
            </a:r>
          </a:p>
          <a:p>
            <a:pPr marL="800100" lvl="1" indent="-342900">
              <a:spcBef>
                <a:spcPts val="200"/>
              </a:spcBef>
              <a:buClr>
                <a:srgbClr val="3289B4"/>
              </a:buClr>
              <a:buFont typeface="Webdings" panose="05030102010509060703" pitchFamily="18" charset="2"/>
              <a:buChar char="4"/>
            </a:pPr>
            <a:r>
              <a:rPr lang="en-US" sz="2000" dirty="0">
                <a:solidFill>
                  <a:schemeClr val="tx1">
                    <a:lumMod val="75000"/>
                    <a:lumOff val="25000"/>
                  </a:schemeClr>
                </a:solidFill>
              </a:rPr>
              <a:t>Provide assessment of utility of algorithms processed through ACOLITE</a:t>
            </a:r>
          </a:p>
          <a:p>
            <a:pPr marL="800100" lvl="1" indent="-342900">
              <a:spcBef>
                <a:spcPts val="200"/>
              </a:spcBef>
              <a:buClr>
                <a:srgbClr val="3289B4"/>
              </a:buClr>
              <a:buFont typeface="Webdings" panose="05030102010509060703" pitchFamily="18" charset="2"/>
              <a:buChar char="4"/>
            </a:pPr>
            <a:endParaRPr lang="en-US" sz="2000" dirty="0">
              <a:solidFill>
                <a:schemeClr val="bg2">
                  <a:lumMod val="50000"/>
                </a:schemeClr>
              </a:solidFill>
            </a:endParaRPr>
          </a:p>
          <a:p>
            <a:r>
              <a:rPr lang="en-US" sz="2000" b="1" dirty="0">
                <a:solidFill>
                  <a:schemeClr val="tx1">
                    <a:lumMod val="75000"/>
                    <a:lumOff val="25000"/>
                  </a:schemeClr>
                </a:solidFill>
              </a:rPr>
              <a:t>ACOLITE Tutorial</a:t>
            </a:r>
          </a:p>
          <a:p>
            <a:pPr marL="800100" lvl="1" indent="-342900">
              <a:spcBef>
                <a:spcPts val="200"/>
              </a:spcBef>
              <a:buClr>
                <a:srgbClr val="3289B4"/>
              </a:buClr>
              <a:buFont typeface="Webdings" panose="05030102010509060703" pitchFamily="18" charset="2"/>
              <a:buChar char="4"/>
            </a:pPr>
            <a:r>
              <a:rPr lang="en-US" sz="2000" dirty="0">
                <a:solidFill>
                  <a:schemeClr val="tx1">
                    <a:lumMod val="75000"/>
                    <a:lumOff val="25000"/>
                  </a:schemeClr>
                </a:solidFill>
              </a:rPr>
              <a:t>Illustrate method implemented in ACOLITE to provide reference for future work</a:t>
            </a:r>
          </a:p>
        </p:txBody>
      </p:sp>
      <p:pic>
        <p:nvPicPr>
          <p:cNvPr id="12" name="Picture 1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5000"/>
                    </a14:imgEffect>
                  </a14:imgLayer>
                </a14:imgProps>
              </a:ext>
              <a:ext uri="{28A0092B-C50C-407E-A947-70E740481C1C}">
                <a14:useLocalDpi xmlns:a14="http://schemas.microsoft.com/office/drawing/2010/main" val="0"/>
              </a:ext>
            </a:extLst>
          </a:blip>
          <a:srcRect t="20030" b="1501"/>
          <a:stretch/>
        </p:blipFill>
        <p:spPr>
          <a:xfrm>
            <a:off x="5622523" y="59788"/>
            <a:ext cx="6569477" cy="6650971"/>
          </a:xfrm>
          <a:prstGeom prst="rect">
            <a:avLst/>
          </a:prstGeom>
        </p:spPr>
      </p:pic>
      <p:pic>
        <p:nvPicPr>
          <p:cNvPr id="14" name="Picture 13"/>
          <p:cNvPicPr>
            <a:picLocks noChangeAspect="1"/>
          </p:cNvPicPr>
          <p:nvPr/>
        </p:nvPicPr>
        <p:blipFill>
          <a:blip r:embed="rId5"/>
          <a:stretch>
            <a:fillRect/>
          </a:stretch>
        </p:blipFill>
        <p:spPr>
          <a:xfrm>
            <a:off x="11777192" y="6236151"/>
            <a:ext cx="205704" cy="410800"/>
          </a:xfrm>
          <a:prstGeom prst="rect">
            <a:avLst/>
          </a:prstGeom>
        </p:spPr>
      </p:pic>
    </p:spTree>
    <p:extLst>
      <p:ext uri="{BB962C8B-B14F-4D97-AF65-F5344CB8AC3E}">
        <p14:creationId xmlns:p14="http://schemas.microsoft.com/office/powerpoint/2010/main" val="838721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1474"/>
            <a:ext cx="10233148" cy="479425"/>
          </a:xfrm>
        </p:spPr>
        <p:txBody>
          <a:bodyPr>
            <a:normAutofit fontScale="90000"/>
          </a:bodyPr>
          <a:lstStyle/>
          <a:p>
            <a:r>
              <a:rPr lang="en-US" dirty="0"/>
              <a:t>Sensors Used</a:t>
            </a:r>
          </a:p>
        </p:txBody>
      </p:sp>
      <p:sp>
        <p:nvSpPr>
          <p:cNvPr id="6" name="Text Placeholder 5"/>
          <p:cNvSpPr>
            <a:spLocks noGrp="1"/>
          </p:cNvSpPr>
          <p:nvPr>
            <p:ph type="body" sz="half" idx="2"/>
          </p:nvPr>
        </p:nvSpPr>
        <p:spPr>
          <a:xfrm>
            <a:off x="257175" y="4144863"/>
            <a:ext cx="4924425" cy="1324019"/>
          </a:xfrm>
        </p:spPr>
        <p:txBody>
          <a:bodyPr>
            <a:noAutofit/>
          </a:bodyPr>
          <a:lstStyle/>
          <a:p>
            <a:r>
              <a:rPr lang="en-US" sz="2400" b="1" dirty="0"/>
              <a:t> </a:t>
            </a:r>
            <a:r>
              <a:rPr lang="en-US" b="1" dirty="0"/>
              <a:t>Sentinel-2 MSI</a:t>
            </a:r>
          </a:p>
          <a:p>
            <a:pPr marL="0" lvl="1" indent="-342900">
              <a:lnSpc>
                <a:spcPct val="100000"/>
              </a:lnSpc>
              <a:spcBef>
                <a:spcPts val="200"/>
              </a:spcBef>
              <a:buClr>
                <a:srgbClr val="3289B4"/>
              </a:buClr>
              <a:buFont typeface="Webdings" panose="05030102010509060703" pitchFamily="18" charset="2"/>
              <a:buChar char="4"/>
            </a:pPr>
            <a:r>
              <a:rPr lang="en-US" sz="2000" dirty="0"/>
              <a:t>Spatial Resolution: 10m, 20m, 60m</a:t>
            </a:r>
          </a:p>
          <a:p>
            <a:pPr marL="0" lvl="1" indent="-342900">
              <a:lnSpc>
                <a:spcPct val="100000"/>
              </a:lnSpc>
              <a:spcBef>
                <a:spcPts val="200"/>
              </a:spcBef>
              <a:buClr>
                <a:srgbClr val="3289B4"/>
              </a:buClr>
              <a:buFont typeface="Webdings" panose="05030102010509060703" pitchFamily="18" charset="2"/>
              <a:buChar char="4"/>
            </a:pPr>
            <a:r>
              <a:rPr lang="en-US" sz="2000" dirty="0"/>
              <a:t>Temporal Resolution: 10 days</a:t>
            </a:r>
          </a:p>
          <a:p>
            <a:pPr marL="800100" lvl="1" indent="-342900">
              <a:lnSpc>
                <a:spcPct val="100000"/>
              </a:lnSpc>
              <a:spcBef>
                <a:spcPts val="200"/>
              </a:spcBef>
              <a:buClr>
                <a:srgbClr val="3289B4"/>
              </a:buClr>
              <a:buFont typeface="Webdings" panose="05030102010509060703" pitchFamily="18" charset="2"/>
              <a:buChar char="4"/>
            </a:pPr>
            <a:endParaRPr lang="en-US" sz="2400" dirty="0"/>
          </a:p>
        </p:txBody>
      </p:sp>
      <p:sp>
        <p:nvSpPr>
          <p:cNvPr id="7" name="Text Placeholder 4"/>
          <p:cNvSpPr txBox="1">
            <a:spLocks/>
          </p:cNvSpPr>
          <p:nvPr/>
        </p:nvSpPr>
        <p:spPr>
          <a:xfrm>
            <a:off x="8746998" y="347002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Monet</a:t>
            </a:r>
          </a:p>
        </p:txBody>
      </p:sp>
      <p:sp>
        <p:nvSpPr>
          <p:cNvPr id="3" name="TextBox 2"/>
          <p:cNvSpPr txBox="1"/>
          <p:nvPr/>
        </p:nvSpPr>
        <p:spPr>
          <a:xfrm>
            <a:off x="7153633" y="4144863"/>
            <a:ext cx="4304941" cy="1128514"/>
          </a:xfrm>
          <a:prstGeom prst="rect">
            <a:avLst/>
          </a:prstGeom>
          <a:noFill/>
        </p:spPr>
        <p:txBody>
          <a:bodyPr wrap="square" rtlCol="0">
            <a:spAutoFit/>
          </a:bodyPr>
          <a:lstStyle/>
          <a:p>
            <a:r>
              <a:rPr lang="en-US" sz="2400" b="1" dirty="0">
                <a:solidFill>
                  <a:schemeClr val="tx1">
                    <a:lumMod val="75000"/>
                    <a:lumOff val="25000"/>
                  </a:schemeClr>
                </a:solidFill>
              </a:rPr>
              <a:t> </a:t>
            </a:r>
            <a:r>
              <a:rPr lang="en-US" sz="2000" b="1" dirty="0">
                <a:solidFill>
                  <a:schemeClr val="tx1">
                    <a:lumMod val="75000"/>
                    <a:lumOff val="25000"/>
                  </a:schemeClr>
                </a:solidFill>
              </a:rPr>
              <a:t>Landsat 8 OLI</a:t>
            </a:r>
          </a:p>
          <a:p>
            <a:pPr marL="0" lvl="1" indent="-342900">
              <a:lnSpc>
                <a:spcPct val="100000"/>
              </a:lnSpc>
              <a:spcBef>
                <a:spcPts val="200"/>
              </a:spcBef>
              <a:buClr>
                <a:srgbClr val="3289B4"/>
              </a:buClr>
              <a:buFont typeface="Webdings" panose="05030102010509060703" pitchFamily="18" charset="2"/>
              <a:buChar char="4"/>
            </a:pPr>
            <a:r>
              <a:rPr lang="en-US" sz="2000" dirty="0">
                <a:solidFill>
                  <a:schemeClr val="tx1">
                    <a:lumMod val="75000"/>
                    <a:lumOff val="25000"/>
                  </a:schemeClr>
                </a:solidFill>
              </a:rPr>
              <a:t>Spatial Resolution: 30m</a:t>
            </a:r>
          </a:p>
          <a:p>
            <a:pPr marL="0" lvl="1" indent="-342900">
              <a:lnSpc>
                <a:spcPct val="100000"/>
              </a:lnSpc>
              <a:spcBef>
                <a:spcPts val="200"/>
              </a:spcBef>
              <a:buClr>
                <a:srgbClr val="3289B4"/>
              </a:buClr>
              <a:buFont typeface="Webdings" panose="05030102010509060703" pitchFamily="18" charset="2"/>
              <a:buChar char="4"/>
            </a:pPr>
            <a:r>
              <a:rPr lang="en-US" sz="2000" dirty="0">
                <a:solidFill>
                  <a:schemeClr val="tx1">
                    <a:lumMod val="75000"/>
                    <a:lumOff val="25000"/>
                  </a:schemeClr>
                </a:solidFill>
              </a:rPr>
              <a:t>Temporal Resolution: 16 days</a:t>
            </a:r>
          </a:p>
        </p:txBody>
      </p:sp>
      <p:sp>
        <p:nvSpPr>
          <p:cNvPr id="2" name="TextBox 1"/>
          <p:cNvSpPr txBox="1"/>
          <p:nvPr/>
        </p:nvSpPr>
        <p:spPr>
          <a:xfrm>
            <a:off x="10469499" y="6558421"/>
            <a:ext cx="2526130" cy="261610"/>
          </a:xfrm>
          <a:prstGeom prst="rect">
            <a:avLst/>
          </a:prstGeom>
          <a:noFill/>
        </p:spPr>
        <p:txBody>
          <a:bodyPr wrap="square" rtlCol="0">
            <a:spAutoFit/>
          </a:bodyPr>
          <a:lstStyle/>
          <a:p>
            <a:r>
              <a:rPr lang="en-US" sz="1100" dirty="0"/>
              <a:t>Image Credit: NASA</a:t>
            </a:r>
            <a:endParaRPr lang="en-US" sz="1100" dirty="0">
              <a:solidFill>
                <a:schemeClr val="tx1">
                  <a:lumMod val="75000"/>
                  <a:lumOff val="25000"/>
                </a:schemeClr>
              </a:solidFill>
            </a:endParaRPr>
          </a:p>
        </p:txBody>
      </p:sp>
      <p:pic>
        <p:nvPicPr>
          <p:cNvPr id="11" name="Picture 10"/>
          <p:cNvPicPr>
            <a:picLocks noChangeAspect="1"/>
          </p:cNvPicPr>
          <p:nvPr/>
        </p:nvPicPr>
        <p:blipFill>
          <a:blip r:embed="rId3">
            <a:clrChange>
              <a:clrFrom>
                <a:srgbClr val="F9F9F9"/>
              </a:clrFrom>
              <a:clrTo>
                <a:srgbClr val="F9F9F9">
                  <a:alpha val="0"/>
                </a:srgbClr>
              </a:clrTo>
            </a:clrChange>
          </a:blip>
          <a:stretch>
            <a:fillRect/>
          </a:stretch>
        </p:blipFill>
        <p:spPr>
          <a:xfrm>
            <a:off x="7342706" y="1157179"/>
            <a:ext cx="3439593" cy="2587163"/>
          </a:xfrm>
          <a:prstGeom prst="rect">
            <a:avLst/>
          </a:prstGeom>
        </p:spPr>
      </p:pic>
      <p:pic>
        <p:nvPicPr>
          <p:cNvPr id="13" name="Picture 12"/>
          <p:cNvPicPr>
            <a:picLocks noChangeAspect="1"/>
          </p:cNvPicPr>
          <p:nvPr/>
        </p:nvPicPr>
        <p:blipFill>
          <a:blip r:embed="rId4">
            <a:clrChange>
              <a:clrFrom>
                <a:srgbClr val="F9F9F9"/>
              </a:clrFrom>
              <a:clrTo>
                <a:srgbClr val="F9F9F9">
                  <a:alpha val="0"/>
                </a:srgbClr>
              </a:clrTo>
            </a:clrChange>
          </a:blip>
          <a:stretch>
            <a:fillRect/>
          </a:stretch>
        </p:blipFill>
        <p:spPr>
          <a:xfrm>
            <a:off x="1419225" y="1157180"/>
            <a:ext cx="3405487" cy="2587163"/>
          </a:xfrm>
          <a:prstGeom prst="rect">
            <a:avLst/>
          </a:prstGeom>
        </p:spPr>
      </p:pic>
    </p:spTree>
    <p:extLst>
      <p:ext uri="{BB962C8B-B14F-4D97-AF65-F5344CB8AC3E}">
        <p14:creationId xmlns:p14="http://schemas.microsoft.com/office/powerpoint/2010/main" val="1714700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a:t>Buoy Data</a:t>
            </a:r>
          </a:p>
        </p:txBody>
      </p:sp>
      <p:sp>
        <p:nvSpPr>
          <p:cNvPr id="2" name="Rectangle 1"/>
          <p:cNvSpPr/>
          <p:nvPr/>
        </p:nvSpPr>
        <p:spPr>
          <a:xfrm>
            <a:off x="1282261" y="1116795"/>
            <a:ext cx="9475076" cy="1166650"/>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Box 3"/>
          <p:cNvSpPr txBox="1"/>
          <p:nvPr/>
        </p:nvSpPr>
        <p:spPr>
          <a:xfrm>
            <a:off x="1384737" y="1438510"/>
            <a:ext cx="9270124" cy="523220"/>
          </a:xfrm>
          <a:prstGeom prst="rect">
            <a:avLst/>
          </a:prstGeom>
          <a:noFill/>
        </p:spPr>
        <p:txBody>
          <a:bodyPr wrap="square" rtlCol="0">
            <a:spAutoFit/>
          </a:bodyPr>
          <a:lstStyle/>
          <a:p>
            <a:pPr algn="ctr"/>
            <a:r>
              <a:rPr lang="en-US" sz="2800" b="1" i="1" dirty="0">
                <a:solidFill>
                  <a:schemeClr val="tx1">
                    <a:lumMod val="75000"/>
                    <a:lumOff val="25000"/>
                  </a:schemeClr>
                </a:solidFill>
              </a:rPr>
              <a:t>In situ </a:t>
            </a:r>
            <a:r>
              <a:rPr lang="en-US" sz="2800" b="1" dirty="0">
                <a:solidFill>
                  <a:schemeClr val="tx1">
                    <a:lumMod val="75000"/>
                    <a:lumOff val="25000"/>
                  </a:schemeClr>
                </a:solidFill>
              </a:rPr>
              <a:t>Chlorophyll concentration and Turbidity</a:t>
            </a:r>
            <a:endParaRPr lang="en-US" sz="2800" b="1" i="1" dirty="0">
              <a:solidFill>
                <a:schemeClr val="tx1">
                  <a:lumMod val="75000"/>
                  <a:lumOff val="25000"/>
                </a:schemeClr>
              </a:solidFill>
            </a:endParaRPr>
          </a:p>
        </p:txBody>
      </p:sp>
      <p:sp>
        <p:nvSpPr>
          <p:cNvPr id="14" name="Down Arrow 13"/>
          <p:cNvSpPr/>
          <p:nvPr/>
        </p:nvSpPr>
        <p:spPr>
          <a:xfrm>
            <a:off x="1489842" y="1961728"/>
            <a:ext cx="1450428" cy="2096813"/>
          </a:xfrm>
          <a:prstGeom prst="downArrow">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Down Arrow 14"/>
          <p:cNvSpPr/>
          <p:nvPr/>
        </p:nvSpPr>
        <p:spPr>
          <a:xfrm>
            <a:off x="5294585" y="1961727"/>
            <a:ext cx="1450428" cy="2096813"/>
          </a:xfrm>
          <a:prstGeom prst="downArrow">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Down Arrow 15"/>
          <p:cNvSpPr/>
          <p:nvPr/>
        </p:nvSpPr>
        <p:spPr>
          <a:xfrm>
            <a:off x="9117722" y="1960646"/>
            <a:ext cx="1450428" cy="2096813"/>
          </a:xfrm>
          <a:prstGeom prst="downArrow">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TextBox 16"/>
          <p:cNvSpPr txBox="1"/>
          <p:nvPr/>
        </p:nvSpPr>
        <p:spPr>
          <a:xfrm>
            <a:off x="882869" y="4263493"/>
            <a:ext cx="2806262" cy="1015663"/>
          </a:xfrm>
          <a:prstGeom prst="rect">
            <a:avLst/>
          </a:prstGeom>
          <a:noFill/>
        </p:spPr>
        <p:txBody>
          <a:bodyPr wrap="square" rtlCol="0">
            <a:spAutoFit/>
          </a:bodyPr>
          <a:lstStyle/>
          <a:p>
            <a:pPr algn="ctr"/>
            <a:r>
              <a:rPr lang="en-US" sz="2000" dirty="0">
                <a:solidFill>
                  <a:schemeClr val="tx1">
                    <a:lumMod val="75000"/>
                    <a:lumOff val="25000"/>
                  </a:schemeClr>
                </a:solidFill>
              </a:rPr>
              <a:t>State of Washington Department of Ecology</a:t>
            </a:r>
          </a:p>
        </p:txBody>
      </p:sp>
      <p:sp>
        <p:nvSpPr>
          <p:cNvPr id="18" name="TextBox 17"/>
          <p:cNvSpPr txBox="1"/>
          <p:nvPr/>
        </p:nvSpPr>
        <p:spPr>
          <a:xfrm>
            <a:off x="4616668" y="4415893"/>
            <a:ext cx="2806262" cy="400110"/>
          </a:xfrm>
          <a:prstGeom prst="rect">
            <a:avLst/>
          </a:prstGeom>
          <a:noFill/>
        </p:spPr>
        <p:txBody>
          <a:bodyPr wrap="square" rtlCol="0">
            <a:spAutoFit/>
          </a:bodyPr>
          <a:lstStyle/>
          <a:p>
            <a:pPr algn="ctr"/>
            <a:r>
              <a:rPr lang="en-US" sz="2000" dirty="0">
                <a:solidFill>
                  <a:schemeClr val="tx1">
                    <a:lumMod val="75000"/>
                    <a:lumOff val="25000"/>
                  </a:schemeClr>
                </a:solidFill>
              </a:rPr>
              <a:t>King County Mooring</a:t>
            </a:r>
          </a:p>
        </p:txBody>
      </p:sp>
      <p:sp>
        <p:nvSpPr>
          <p:cNvPr id="19" name="TextBox 18"/>
          <p:cNvSpPr txBox="1"/>
          <p:nvPr/>
        </p:nvSpPr>
        <p:spPr>
          <a:xfrm>
            <a:off x="8439805" y="4328103"/>
            <a:ext cx="2806262" cy="707886"/>
          </a:xfrm>
          <a:prstGeom prst="rect">
            <a:avLst/>
          </a:prstGeom>
          <a:noFill/>
        </p:spPr>
        <p:txBody>
          <a:bodyPr wrap="square" rtlCol="0">
            <a:spAutoFit/>
          </a:bodyPr>
          <a:lstStyle/>
          <a:p>
            <a:pPr algn="ctr"/>
            <a:r>
              <a:rPr lang="en-US" sz="2000" dirty="0">
                <a:solidFill>
                  <a:schemeClr val="tx1">
                    <a:lumMod val="75000"/>
                    <a:lumOff val="25000"/>
                  </a:schemeClr>
                </a:solidFill>
              </a:rPr>
              <a:t>NOAA National Data Buoy Center</a:t>
            </a:r>
          </a:p>
        </p:txBody>
      </p:sp>
    </p:spTree>
    <p:extLst>
      <p:ext uri="{BB962C8B-B14F-4D97-AF65-F5344CB8AC3E}">
        <p14:creationId xmlns:p14="http://schemas.microsoft.com/office/powerpoint/2010/main" val="3927498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Methodology</a:t>
            </a:r>
          </a:p>
        </p:txBody>
      </p:sp>
      <p:graphicFrame>
        <p:nvGraphicFramePr>
          <p:cNvPr id="8" name="Diagram 7"/>
          <p:cNvGraphicFramePr/>
          <p:nvPr>
            <p:extLst>
              <p:ext uri="{D42A27DB-BD31-4B8C-83A1-F6EECF244321}">
                <p14:modId xmlns:p14="http://schemas.microsoft.com/office/powerpoint/2010/main" val="2395952272"/>
              </p:ext>
            </p:extLst>
          </p:nvPr>
        </p:nvGraphicFramePr>
        <p:xfrm>
          <a:off x="817869" y="1090246"/>
          <a:ext cx="10597660" cy="5048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5"/>
          <p:cNvSpPr>
            <a:spLocks noGrp="1"/>
          </p:cNvSpPr>
          <p:nvPr>
            <p:ph type="body" sz="half" idx="4294967295"/>
          </p:nvPr>
        </p:nvSpPr>
        <p:spPr>
          <a:xfrm>
            <a:off x="3025674" y="1196503"/>
            <a:ext cx="5806092" cy="1324019"/>
          </a:xfrm>
          <a:prstGeom prst="rect">
            <a:avLst/>
          </a:prstGeom>
        </p:spPr>
        <p:txBody>
          <a:bodyPr>
            <a:noAutofit/>
          </a:bodyPr>
          <a:lstStyle/>
          <a:p>
            <a:pPr marL="0" lvl="1" indent="-342900">
              <a:lnSpc>
                <a:spcPct val="100000"/>
              </a:lnSpc>
              <a:spcBef>
                <a:spcPts val="200"/>
              </a:spcBef>
              <a:buClr>
                <a:srgbClr val="3289B4"/>
              </a:buClr>
              <a:buFont typeface="Webdings" panose="05030102010509060703" pitchFamily="18" charset="2"/>
              <a:buChar char="4"/>
            </a:pPr>
            <a:r>
              <a:rPr lang="en-US" dirty="0"/>
              <a:t>Landsat 8 OLI</a:t>
            </a:r>
          </a:p>
          <a:p>
            <a:pPr marL="0" lvl="1" indent="-342900">
              <a:lnSpc>
                <a:spcPct val="100000"/>
              </a:lnSpc>
              <a:spcBef>
                <a:spcPts val="200"/>
              </a:spcBef>
              <a:buClr>
                <a:srgbClr val="3289B4"/>
              </a:buClr>
              <a:buFont typeface="Webdings" panose="05030102010509060703" pitchFamily="18" charset="2"/>
              <a:buChar char="4"/>
            </a:pPr>
            <a:r>
              <a:rPr lang="en-US" dirty="0"/>
              <a:t>Sentinel-2 MSI</a:t>
            </a:r>
          </a:p>
          <a:p>
            <a:pPr marL="0" lvl="1" indent="-342900">
              <a:lnSpc>
                <a:spcPct val="100000"/>
              </a:lnSpc>
              <a:spcBef>
                <a:spcPts val="200"/>
              </a:spcBef>
              <a:buClr>
                <a:srgbClr val="3289B4"/>
              </a:buClr>
              <a:buFont typeface="Webdings" panose="05030102010509060703" pitchFamily="18" charset="2"/>
              <a:buChar char="4"/>
            </a:pPr>
            <a:r>
              <a:rPr lang="en-US" i="1" dirty="0"/>
              <a:t>In situ</a:t>
            </a:r>
          </a:p>
        </p:txBody>
      </p:sp>
      <p:sp>
        <p:nvSpPr>
          <p:cNvPr id="5" name="Text Placeholder 5"/>
          <p:cNvSpPr>
            <a:spLocks noGrp="1"/>
          </p:cNvSpPr>
          <p:nvPr>
            <p:ph type="body" sz="half" idx="4294967295"/>
          </p:nvPr>
        </p:nvSpPr>
        <p:spPr>
          <a:xfrm>
            <a:off x="5255917" y="2829521"/>
            <a:ext cx="6159612" cy="1324019"/>
          </a:xfrm>
          <a:prstGeom prst="rect">
            <a:avLst/>
          </a:prstGeom>
        </p:spPr>
        <p:txBody>
          <a:bodyPr>
            <a:noAutofit/>
          </a:bodyPr>
          <a:lstStyle/>
          <a:p>
            <a:pPr marL="341313" lvl="1" indent="-341313">
              <a:lnSpc>
                <a:spcPct val="100000"/>
              </a:lnSpc>
              <a:spcBef>
                <a:spcPts val="200"/>
              </a:spcBef>
              <a:buClr>
                <a:srgbClr val="3289B4"/>
              </a:buClr>
              <a:buFont typeface="Webdings" panose="05030102010509060703" pitchFamily="18" charset="2"/>
              <a:buChar char="4"/>
            </a:pPr>
            <a:r>
              <a:rPr lang="en-US" dirty="0"/>
              <a:t>Landsat 8 OLI: 2 Chlorophyll algorithms, 5 turbidity algorithms</a:t>
            </a:r>
          </a:p>
          <a:p>
            <a:pPr marL="341313" lvl="1" indent="-341313">
              <a:lnSpc>
                <a:spcPct val="100000"/>
              </a:lnSpc>
              <a:spcBef>
                <a:spcPts val="200"/>
              </a:spcBef>
              <a:buClr>
                <a:srgbClr val="3289B4"/>
              </a:buClr>
              <a:buFont typeface="Webdings" panose="05030102010509060703" pitchFamily="18" charset="2"/>
              <a:buChar char="4"/>
            </a:pPr>
            <a:r>
              <a:rPr lang="en-US" dirty="0"/>
              <a:t>Sentinel-2 MSI: 4 Chlorophyll    algorithms, 5 turbidity algorithms</a:t>
            </a:r>
          </a:p>
        </p:txBody>
      </p:sp>
      <p:sp>
        <p:nvSpPr>
          <p:cNvPr id="6" name="Text Placeholder 5"/>
          <p:cNvSpPr>
            <a:spLocks noGrp="1"/>
          </p:cNvSpPr>
          <p:nvPr>
            <p:ph type="body" sz="half" idx="4294967295"/>
          </p:nvPr>
        </p:nvSpPr>
        <p:spPr>
          <a:xfrm>
            <a:off x="7319170" y="4814314"/>
            <a:ext cx="4872830" cy="1324019"/>
          </a:xfrm>
          <a:prstGeom prst="rect">
            <a:avLst/>
          </a:prstGeom>
        </p:spPr>
        <p:txBody>
          <a:bodyPr>
            <a:noAutofit/>
          </a:bodyPr>
          <a:lstStyle/>
          <a:p>
            <a:pPr marL="341313" lvl="1" indent="-341313">
              <a:lnSpc>
                <a:spcPct val="100000"/>
              </a:lnSpc>
              <a:spcBef>
                <a:spcPts val="200"/>
              </a:spcBef>
              <a:buClr>
                <a:srgbClr val="3289B4"/>
              </a:buClr>
              <a:buFont typeface="Webdings" panose="05030102010509060703" pitchFamily="18" charset="2"/>
              <a:buChar char="4"/>
            </a:pPr>
            <a:r>
              <a:rPr lang="en-US" dirty="0"/>
              <a:t>Pearson Correlation</a:t>
            </a:r>
          </a:p>
          <a:p>
            <a:pPr marL="341313" lvl="1" indent="-341313">
              <a:lnSpc>
                <a:spcPct val="100000"/>
              </a:lnSpc>
              <a:spcBef>
                <a:spcPts val="200"/>
              </a:spcBef>
              <a:buClr>
                <a:srgbClr val="3289B4"/>
              </a:buClr>
              <a:buFont typeface="Webdings" panose="05030102010509060703" pitchFamily="18" charset="2"/>
              <a:buChar char="4"/>
            </a:pPr>
            <a:r>
              <a:rPr lang="en-US" dirty="0"/>
              <a:t>Analysis of Variance   (ANOVA)</a:t>
            </a:r>
          </a:p>
          <a:p>
            <a:pPr marL="341313" lvl="1" indent="-341313">
              <a:lnSpc>
                <a:spcPct val="100000"/>
              </a:lnSpc>
              <a:spcBef>
                <a:spcPts val="200"/>
              </a:spcBef>
              <a:buClr>
                <a:srgbClr val="3289B4"/>
              </a:buClr>
              <a:buFont typeface="Webdings" panose="05030102010509060703" pitchFamily="18" charset="2"/>
              <a:buChar char="4"/>
            </a:pPr>
            <a:r>
              <a:rPr lang="en-US" dirty="0"/>
              <a:t>Tukey’s HSD Analysis</a:t>
            </a:r>
            <a:endParaRPr lang="en-US" sz="2800" dirty="0"/>
          </a:p>
          <a:p>
            <a:pPr marL="800100" lvl="1" indent="-342900">
              <a:lnSpc>
                <a:spcPct val="100000"/>
              </a:lnSpc>
              <a:spcBef>
                <a:spcPts val="200"/>
              </a:spcBef>
              <a:buClr>
                <a:srgbClr val="3289B4"/>
              </a:buClr>
              <a:buFont typeface="Webdings" panose="05030102010509060703" pitchFamily="18" charset="2"/>
              <a:buChar char="4"/>
            </a:pPr>
            <a:endParaRPr lang="en-US" sz="2400" dirty="0"/>
          </a:p>
        </p:txBody>
      </p:sp>
    </p:spTree>
    <p:extLst>
      <p:ext uri="{BB962C8B-B14F-4D97-AF65-F5344CB8AC3E}">
        <p14:creationId xmlns:p14="http://schemas.microsoft.com/office/powerpoint/2010/main" val="310703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Analysis</a:t>
            </a:r>
          </a:p>
        </p:txBody>
      </p:sp>
      <p:graphicFrame>
        <p:nvGraphicFramePr>
          <p:cNvPr id="8" name="Diagram 7"/>
          <p:cNvGraphicFramePr/>
          <p:nvPr>
            <p:extLst>
              <p:ext uri="{D42A27DB-BD31-4B8C-83A1-F6EECF244321}">
                <p14:modId xmlns:p14="http://schemas.microsoft.com/office/powerpoint/2010/main" val="4028997969"/>
              </p:ext>
            </p:extLst>
          </p:nvPr>
        </p:nvGraphicFramePr>
        <p:xfrm>
          <a:off x="817869" y="1090246"/>
          <a:ext cx="10597660" cy="5048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5"/>
          <p:cNvSpPr>
            <a:spLocks noGrp="1"/>
          </p:cNvSpPr>
          <p:nvPr>
            <p:ph type="body" sz="half" idx="4294967295"/>
          </p:nvPr>
        </p:nvSpPr>
        <p:spPr>
          <a:xfrm>
            <a:off x="3025674" y="1196503"/>
            <a:ext cx="5806092" cy="1324019"/>
          </a:xfrm>
          <a:prstGeom prst="rect">
            <a:avLst/>
          </a:prstGeom>
        </p:spPr>
        <p:txBody>
          <a:bodyPr>
            <a:noAutofit/>
          </a:bodyPr>
          <a:lstStyle/>
          <a:p>
            <a:pPr marL="0" lvl="1" indent="-342900">
              <a:lnSpc>
                <a:spcPct val="100000"/>
              </a:lnSpc>
              <a:spcBef>
                <a:spcPts val="200"/>
              </a:spcBef>
              <a:buClr>
                <a:srgbClr val="3289B4"/>
              </a:buClr>
              <a:buFont typeface="Webdings" panose="05030102010509060703" pitchFamily="18" charset="2"/>
              <a:buChar char="4"/>
            </a:pPr>
            <a:r>
              <a:rPr lang="en-US" sz="2400" dirty="0"/>
              <a:t>Correlation between </a:t>
            </a:r>
            <a:r>
              <a:rPr lang="en-US" sz="2400" i="1" dirty="0"/>
              <a:t>in situ </a:t>
            </a:r>
            <a:r>
              <a:rPr lang="en-US" sz="2400" dirty="0"/>
              <a:t>data </a:t>
            </a:r>
          </a:p>
          <a:p>
            <a:pPr marL="0" lvl="1" indent="0">
              <a:lnSpc>
                <a:spcPct val="100000"/>
              </a:lnSpc>
              <a:spcBef>
                <a:spcPts val="200"/>
              </a:spcBef>
              <a:buClr>
                <a:srgbClr val="3289B4"/>
              </a:buClr>
              <a:buNone/>
            </a:pPr>
            <a:r>
              <a:rPr lang="en-US" dirty="0"/>
              <a:t>    </a:t>
            </a:r>
            <a:r>
              <a:rPr lang="en-US" sz="2400" dirty="0"/>
              <a:t>and data derived from satellite  </a:t>
            </a:r>
          </a:p>
          <a:p>
            <a:pPr marL="0" lvl="1" indent="0">
              <a:lnSpc>
                <a:spcPct val="100000"/>
              </a:lnSpc>
              <a:spcBef>
                <a:spcPts val="200"/>
              </a:spcBef>
              <a:buClr>
                <a:srgbClr val="3289B4"/>
              </a:buClr>
              <a:buNone/>
            </a:pPr>
            <a:r>
              <a:rPr lang="en-US" dirty="0"/>
              <a:t>    </a:t>
            </a:r>
            <a:r>
              <a:rPr lang="en-US" sz="2400" dirty="0"/>
              <a:t>through ACOLITE</a:t>
            </a:r>
          </a:p>
          <a:p>
            <a:pPr marL="800100" lvl="1" indent="-342900">
              <a:lnSpc>
                <a:spcPct val="100000"/>
              </a:lnSpc>
              <a:spcBef>
                <a:spcPts val="200"/>
              </a:spcBef>
              <a:buClr>
                <a:srgbClr val="3289B4"/>
              </a:buClr>
              <a:buFont typeface="Webdings" panose="05030102010509060703" pitchFamily="18" charset="2"/>
              <a:buChar char="4"/>
            </a:pPr>
            <a:endParaRPr lang="en-US" sz="2400" dirty="0"/>
          </a:p>
        </p:txBody>
      </p:sp>
      <p:sp>
        <p:nvSpPr>
          <p:cNvPr id="5" name="Text Placeholder 5"/>
          <p:cNvSpPr>
            <a:spLocks noGrp="1"/>
          </p:cNvSpPr>
          <p:nvPr>
            <p:ph type="body" sz="half" idx="4294967295"/>
          </p:nvPr>
        </p:nvSpPr>
        <p:spPr>
          <a:xfrm>
            <a:off x="5255917" y="2995261"/>
            <a:ext cx="5683429" cy="1324019"/>
          </a:xfrm>
          <a:prstGeom prst="rect">
            <a:avLst/>
          </a:prstGeom>
        </p:spPr>
        <p:txBody>
          <a:bodyPr>
            <a:noAutofit/>
          </a:bodyPr>
          <a:lstStyle/>
          <a:p>
            <a:pPr marL="0" lvl="1" indent="-342900">
              <a:lnSpc>
                <a:spcPct val="100000"/>
              </a:lnSpc>
              <a:spcBef>
                <a:spcPts val="200"/>
              </a:spcBef>
              <a:buClr>
                <a:srgbClr val="3289B4"/>
              </a:buClr>
              <a:buFont typeface="Webdings" panose="05030102010509060703" pitchFamily="18" charset="2"/>
              <a:buChar char="4"/>
            </a:pPr>
            <a:r>
              <a:rPr lang="en-US" sz="2400" dirty="0"/>
              <a:t>Analyze the differences among </a:t>
            </a:r>
          </a:p>
          <a:p>
            <a:pPr marL="0" lvl="1" indent="0">
              <a:lnSpc>
                <a:spcPct val="100000"/>
              </a:lnSpc>
              <a:spcBef>
                <a:spcPts val="200"/>
              </a:spcBef>
              <a:buClr>
                <a:srgbClr val="3289B4"/>
              </a:buClr>
              <a:buNone/>
            </a:pPr>
            <a:r>
              <a:rPr lang="en-US" dirty="0"/>
              <a:t>    </a:t>
            </a:r>
            <a:r>
              <a:rPr lang="en-US" sz="2400" dirty="0"/>
              <a:t>the algorithms of chlorophyll and </a:t>
            </a:r>
          </a:p>
          <a:p>
            <a:pPr marL="0" lvl="1" indent="0">
              <a:lnSpc>
                <a:spcPct val="100000"/>
              </a:lnSpc>
              <a:spcBef>
                <a:spcPts val="200"/>
              </a:spcBef>
              <a:buClr>
                <a:srgbClr val="3289B4"/>
              </a:buClr>
              <a:buNone/>
            </a:pPr>
            <a:r>
              <a:rPr lang="en-US" dirty="0"/>
              <a:t>    </a:t>
            </a:r>
            <a:r>
              <a:rPr lang="en-US" sz="2400" dirty="0"/>
              <a:t>the algorithms of turbidity</a:t>
            </a:r>
          </a:p>
          <a:p>
            <a:pPr marL="800100" lvl="1" indent="-342900">
              <a:lnSpc>
                <a:spcPct val="100000"/>
              </a:lnSpc>
              <a:spcBef>
                <a:spcPts val="200"/>
              </a:spcBef>
              <a:buClr>
                <a:srgbClr val="3289B4"/>
              </a:buClr>
              <a:buFont typeface="Webdings" panose="05030102010509060703" pitchFamily="18" charset="2"/>
              <a:buChar char="4"/>
            </a:pPr>
            <a:endParaRPr lang="en-US" sz="2400" dirty="0"/>
          </a:p>
        </p:txBody>
      </p:sp>
      <p:sp>
        <p:nvSpPr>
          <p:cNvPr id="6" name="Text Placeholder 5"/>
          <p:cNvSpPr>
            <a:spLocks noGrp="1"/>
          </p:cNvSpPr>
          <p:nvPr>
            <p:ph type="body" sz="half" idx="4294967295"/>
          </p:nvPr>
        </p:nvSpPr>
        <p:spPr>
          <a:xfrm>
            <a:off x="7319171" y="4814314"/>
            <a:ext cx="3914102" cy="1324019"/>
          </a:xfrm>
          <a:prstGeom prst="rect">
            <a:avLst/>
          </a:prstGeom>
        </p:spPr>
        <p:txBody>
          <a:bodyPr>
            <a:noAutofit/>
          </a:bodyPr>
          <a:lstStyle/>
          <a:p>
            <a:pPr marL="0" lvl="1" indent="-342900">
              <a:lnSpc>
                <a:spcPct val="100000"/>
              </a:lnSpc>
              <a:spcBef>
                <a:spcPts val="200"/>
              </a:spcBef>
              <a:buClr>
                <a:srgbClr val="3289B4"/>
              </a:buClr>
              <a:buFont typeface="Webdings" panose="05030102010509060703" pitchFamily="18" charset="2"/>
              <a:buChar char="4"/>
            </a:pPr>
            <a:r>
              <a:rPr lang="en-US" sz="2400" dirty="0"/>
              <a:t>Find out which specific </a:t>
            </a:r>
          </a:p>
          <a:p>
            <a:pPr marL="0" lvl="1" indent="0">
              <a:lnSpc>
                <a:spcPct val="100000"/>
              </a:lnSpc>
              <a:spcBef>
                <a:spcPts val="200"/>
              </a:spcBef>
              <a:buClr>
                <a:srgbClr val="3289B4"/>
              </a:buClr>
              <a:buNone/>
            </a:pPr>
            <a:r>
              <a:rPr lang="en-US" dirty="0"/>
              <a:t>    </a:t>
            </a:r>
            <a:r>
              <a:rPr lang="en-US" sz="2400" dirty="0"/>
              <a:t>algorithms’ means are </a:t>
            </a:r>
          </a:p>
          <a:p>
            <a:pPr marL="0" lvl="1" indent="0">
              <a:lnSpc>
                <a:spcPct val="100000"/>
              </a:lnSpc>
              <a:spcBef>
                <a:spcPts val="200"/>
              </a:spcBef>
              <a:buClr>
                <a:srgbClr val="3289B4"/>
              </a:buClr>
              <a:buNone/>
            </a:pPr>
            <a:r>
              <a:rPr lang="en-US" dirty="0"/>
              <a:t>    </a:t>
            </a:r>
            <a:r>
              <a:rPr lang="en-US" sz="2400" dirty="0"/>
              <a:t>different</a:t>
            </a:r>
            <a:endParaRPr lang="en-US" sz="2300" dirty="0"/>
          </a:p>
          <a:p>
            <a:pPr marL="800100" lvl="1" indent="-342900">
              <a:lnSpc>
                <a:spcPct val="100000"/>
              </a:lnSpc>
              <a:spcBef>
                <a:spcPts val="200"/>
              </a:spcBef>
              <a:buClr>
                <a:srgbClr val="3289B4"/>
              </a:buClr>
              <a:buFont typeface="Webdings" panose="05030102010509060703" pitchFamily="18" charset="2"/>
              <a:buChar char="4"/>
            </a:pPr>
            <a:endParaRPr lang="en-US" sz="2400" dirty="0"/>
          </a:p>
        </p:txBody>
      </p:sp>
    </p:spTree>
    <p:extLst>
      <p:ext uri="{BB962C8B-B14F-4D97-AF65-F5344CB8AC3E}">
        <p14:creationId xmlns:p14="http://schemas.microsoft.com/office/powerpoint/2010/main" val="17045450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3289B4"/>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3803</TotalTime>
  <Words>2623</Words>
  <Application>Microsoft Office PowerPoint</Application>
  <PresentationFormat>Widescreen</PresentationFormat>
  <Paragraphs>440</Paragraphs>
  <Slides>18</Slides>
  <Notes>18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Century Gothic</vt:lpstr>
      <vt:lpstr>Webdings</vt:lpstr>
      <vt:lpstr>Office Theme</vt:lpstr>
      <vt:lpstr>PowerPoint Presentation</vt:lpstr>
      <vt:lpstr>Overview</vt:lpstr>
      <vt:lpstr>Community Concerns</vt:lpstr>
      <vt:lpstr>Pacific States Marine Fisheries Commission,  Habitat Program</vt:lpstr>
      <vt:lpstr>End Products</vt:lpstr>
      <vt:lpstr>Sensors Used</vt:lpstr>
      <vt:lpstr>Buoy Data</vt:lpstr>
      <vt:lpstr>Methodology</vt:lpstr>
      <vt:lpstr>Statistical Analysis</vt:lpstr>
      <vt:lpstr>Results(Correlation&amp;ANOVA-Sentinel2)</vt:lpstr>
      <vt:lpstr>Results(Tukey’s HSD Analysis-Sentinel-2)</vt:lpstr>
      <vt:lpstr>Results – ACOLITE Analysis and Buoy Interpolation Maps</vt:lpstr>
      <vt:lpstr>Results – Time Series Analysis</vt:lpstr>
      <vt:lpstr>Conclusions</vt:lpstr>
      <vt:lpstr>Limitations</vt:lpstr>
      <vt:lpstr>Future Work</vt:lpstr>
      <vt:lpstr>Acknowledgements</vt:lpstr>
      <vt:lpstr>ACOLITE Algorithms</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249</cp:revision>
  <dcterms:created xsi:type="dcterms:W3CDTF">2017-05-15T13:42:39Z</dcterms:created>
  <dcterms:modified xsi:type="dcterms:W3CDTF">2018-04-23T16:22:39Z</dcterms:modified>
</cp:coreProperties>
</file>