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57" r:id="rId4"/>
    <p:sldId id="259" r:id="rId5"/>
    <p:sldId id="260" r:id="rId6"/>
    <p:sldId id="271" r:id="rId7"/>
    <p:sldId id="261" r:id="rId8"/>
    <p:sldId id="269" r:id="rId9"/>
    <p:sldId id="263" r:id="rId10"/>
    <p:sldId id="266" r:id="rId11"/>
    <p:sldId id="264" r:id="rId12"/>
    <p:sldId id="272" r:id="rId13"/>
    <p:sldId id="267" r:id="rId14"/>
    <p:sldId id="268"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5" clrIdx="0"/>
  <p:cmAuthor id="1" name="Amberle Keith" initials="A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71" autoAdjust="0"/>
  </p:normalViewPr>
  <p:slideViewPr>
    <p:cSldViewPr>
      <p:cViewPr>
        <p:scale>
          <a:sx n="110" d="100"/>
          <a:sy n="110" d="100"/>
        </p:scale>
        <p:origin x="-1644" y="-192"/>
      </p:cViewPr>
      <p:guideLst>
        <p:guide orient="horz" pos="1344"/>
        <p:guide pos="2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5T12:40:16.653" idx="2">
    <p:pos x="2550" y="1055"/>
    <p:text>The legend needs to be separate from the image.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83312-B3F2-4A48-A0C9-6277361EA9A1}" type="datetimeFigureOut">
              <a:rPr lang="en-US" smtClean="0"/>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F2109-5D76-4BC8-96D0-7C3AA5CAD3B5}" type="slidenum">
              <a:rPr lang="en-US" smtClean="0"/>
              <a:t>‹#›</a:t>
            </a:fld>
            <a:endParaRPr lang="en-US"/>
          </a:p>
        </p:txBody>
      </p:sp>
    </p:spTree>
    <p:extLst>
      <p:ext uri="{BB962C8B-B14F-4D97-AF65-F5344CB8AC3E}">
        <p14:creationId xmlns:p14="http://schemas.microsoft.com/office/powerpoint/2010/main" val="251241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7284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http://help.arcgis.com/en/arcgisdesktop/10.0/help/index.html#//009z000000rv000000.htm</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http://help.arcgis.com/en/arcgisdesktop/10.0/help/index.html#//009z000000rv000000.htm</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http://help.arcgis.com/en/arcgisdesktop/10.0/help/index.html#//009z000000rv000000.htm</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USGS website: </a:t>
            </a:r>
            <a:r>
              <a:rPr lang="en-US" dirty="0" smtClean="0"/>
              <a:t>http://earthexplorer.usgs.gov/</a:t>
            </a:r>
          </a:p>
          <a:p>
            <a:pPr marL="0" indent="0">
              <a:buFontTx/>
              <a:buNone/>
            </a:pPr>
            <a:endParaRPr lang="en-US" baseline="0" dirty="0" smtClean="0"/>
          </a:p>
          <a:p>
            <a:pPr marL="0" indent="0">
              <a:buFontTx/>
              <a:buNone/>
            </a:pPr>
            <a:r>
              <a:rPr lang="en-US" baseline="0" dirty="0" smtClean="0"/>
              <a:t>International Soil Reference and Information Centre website: </a:t>
            </a:r>
            <a:r>
              <a:rPr lang="en-US" dirty="0" smtClean="0"/>
              <a:t>http://www.isric.org/content/african-soilgrids-250m-geotiffs</a:t>
            </a:r>
          </a:p>
          <a:p>
            <a:pPr marL="0" indent="0">
              <a:buFontTx/>
              <a:buNone/>
            </a:pPr>
            <a:endParaRPr lang="en-US" baseline="0" dirty="0" smtClean="0"/>
          </a:p>
          <a:p>
            <a:pPr marL="0" indent="0">
              <a:buFontTx/>
              <a:buNone/>
            </a:pPr>
            <a:r>
              <a:rPr lang="en-US" baseline="0" dirty="0" smtClean="0"/>
              <a:t>SEDAC: </a:t>
            </a:r>
            <a:r>
              <a:rPr lang="en-US" dirty="0" smtClean="0"/>
              <a:t>http://sedac.ciesin.columbia.edu/data/set/groads-global-roads-open-access-v1</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slope. From a literature point of view, it is known that the types of landslides common in Uganda and Rwanda (debris flow, mudflows),  typically occur on slopes of 20 – 50 degrees, so not too shallow and not too steep (expert opinion). Next we tailored this known threshold to our study area. We did so by overlaying 56 historically known landslide locations with the slope raster to see the range of slopes covered by the landslide points. It was revealed that the known landslide locations fell on slopes ranging from 11 – 51 degrees (the entire study area had slopes ranging from 0 to 82 degrees). In order to capture this trend with the fuzzy membership tool, the slope raster was assigned a fuzzy membership type  of “Near.” The midpoint was assigned a fuzzy membership of 1 and the values gradually decreased to zero the further away from the midpoint. </a:t>
            </a:r>
          </a:p>
          <a:p>
            <a:endParaRPr lang="en-US"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http://resources.arcgis.com/en/help/main/10.1/index.html#/How_Fuzzy_Overlay_works/009z000000s0000000/</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6283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a:solidFill>
                  <a:srgbClr val="FFFFFF">
                    <a:lumMod val="75000"/>
                  </a:srgbClr>
                </a:solidFill>
              </a:rPr>
              <a:t>Acknowledgements</a:t>
            </a: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p>
        </p:txBody>
      </p:sp>
    </p:spTree>
    <p:extLst>
      <p:ext uri="{BB962C8B-B14F-4D97-AF65-F5344CB8AC3E}">
        <p14:creationId xmlns:p14="http://schemas.microsoft.com/office/powerpoint/2010/main" val="319386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a:solidFill>
                  <a:srgbClr val="FFFFFF">
                    <a:lumMod val="75000"/>
                  </a:srgbClr>
                </a:solidFill>
              </a:rPr>
              <a:t>Acknowledgements</a:t>
            </a: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p>
        </p:txBody>
      </p:sp>
    </p:spTree>
    <p:extLst>
      <p:ext uri="{BB962C8B-B14F-4D97-AF65-F5344CB8AC3E}">
        <p14:creationId xmlns:p14="http://schemas.microsoft.com/office/powerpoint/2010/main" val="332128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337771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945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70261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695961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84212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10375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31005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281083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54986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9690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a:solidFill>
                  <a:srgbClr val="FFFFFF">
                    <a:lumMod val="75000"/>
                  </a:srgbClr>
                </a:solidFill>
              </a:rPr>
              <a:t>Acknowledgements</a:t>
            </a: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p>
        </p:txBody>
      </p:sp>
    </p:spTree>
    <p:extLst>
      <p:ext uri="{BB962C8B-B14F-4D97-AF65-F5344CB8AC3E}">
        <p14:creationId xmlns:p14="http://schemas.microsoft.com/office/powerpoint/2010/main" val="13706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a:solidFill>
                  <a:srgbClr val="FFFFFF">
                    <a:lumMod val="75000"/>
                  </a:srgbClr>
                </a:solidFill>
              </a:rPr>
              <a:t>Acknowledgements</a:t>
            </a: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p>
        </p:txBody>
      </p:sp>
    </p:spTree>
    <p:extLst>
      <p:ext uri="{BB962C8B-B14F-4D97-AF65-F5344CB8AC3E}">
        <p14:creationId xmlns:p14="http://schemas.microsoft.com/office/powerpoint/2010/main" val="1783927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186766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975946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823130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816682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869022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047326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6887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931491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3206276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86723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a:solidFill>
                  <a:srgbClr val="FFFFFF">
                    <a:lumMod val="75000"/>
                  </a:srgbClr>
                </a:solidFill>
              </a:rPr>
              <a:t>Acknowledgements</a:t>
            </a: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p>
        </p:txBody>
      </p:sp>
    </p:spTree>
    <p:extLst>
      <p:ext uri="{BB962C8B-B14F-4D97-AF65-F5344CB8AC3E}">
        <p14:creationId xmlns:p14="http://schemas.microsoft.com/office/powerpoint/2010/main" val="1515159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a:solidFill>
                  <a:srgbClr val="FFFFFF">
                    <a:lumMod val="75000"/>
                  </a:srgbClr>
                </a:solidFill>
              </a:rPr>
              <a:t>Acknowledgements</a:t>
            </a: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p>
        </p:txBody>
      </p:sp>
    </p:spTree>
    <p:extLst>
      <p:ext uri="{BB962C8B-B14F-4D97-AF65-F5344CB8AC3E}">
        <p14:creationId xmlns:p14="http://schemas.microsoft.com/office/powerpoint/2010/main" val="104445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50369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65785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83464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0783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91225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60662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8/5/2015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1987999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8/5/2015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3022057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8/5/2015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1591790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comments" Target="../comments/comment1.xml"/><Relationship Id="rId5" Type="http://schemas.openxmlformats.org/officeDocument/2006/relationships/image" Target="../media/image13.emf"/><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990600"/>
            <a:ext cx="8458200" cy="2133600"/>
          </a:xfrm>
        </p:spPr>
        <p:txBody>
          <a:bodyPr>
            <a:normAutofit fontScale="62500" lnSpcReduction="20000"/>
          </a:bodyPr>
          <a:lstStyle/>
          <a:p>
            <a:endParaRPr lang="en-US" dirty="0"/>
          </a:p>
          <a:p>
            <a:r>
              <a:rPr lang="en-US" dirty="0" smtClean="0"/>
              <a:t>Performing a Fuzzy Logic Analysis in ArcMap</a:t>
            </a:r>
            <a:endParaRPr lang="en-US" dirty="0"/>
          </a:p>
        </p:txBody>
      </p:sp>
      <p:sp>
        <p:nvSpPr>
          <p:cNvPr id="3" name="Text Placeholder 2"/>
          <p:cNvSpPr>
            <a:spLocks noGrp="1"/>
          </p:cNvSpPr>
          <p:nvPr>
            <p:ph type="body" sz="quarter" idx="11"/>
          </p:nvPr>
        </p:nvSpPr>
        <p:spPr>
          <a:xfrm>
            <a:off x="1661532" y="5358384"/>
            <a:ext cx="3770004" cy="369332"/>
          </a:xfrm>
        </p:spPr>
        <p:txBody>
          <a:bodyPr>
            <a:noAutofit/>
          </a:bodyPr>
          <a:lstStyle/>
          <a:p>
            <a:r>
              <a:rPr lang="en-US" dirty="0" smtClean="0"/>
              <a:t>Leigh Sinclair (Project Lead</a:t>
            </a:r>
            <a:r>
              <a:rPr lang="en-US" sz="2000" dirty="0" smtClean="0"/>
              <a:t>)</a:t>
            </a:r>
            <a:endParaRPr lang="en-US" sz="2000" dirty="0"/>
          </a:p>
        </p:txBody>
      </p:sp>
      <p:sp>
        <p:nvSpPr>
          <p:cNvPr id="4" name="Text Placeholder 3"/>
          <p:cNvSpPr>
            <a:spLocks noGrp="1"/>
          </p:cNvSpPr>
          <p:nvPr>
            <p:ph type="body" sz="quarter" idx="12"/>
          </p:nvPr>
        </p:nvSpPr>
        <p:spPr>
          <a:xfrm>
            <a:off x="1393371" y="5951081"/>
            <a:ext cx="4029852" cy="369332"/>
          </a:xfrm>
        </p:spPr>
        <p:txBody>
          <a:bodyPr>
            <a:noAutofit/>
          </a:bodyPr>
          <a:lstStyle/>
          <a:p>
            <a:r>
              <a:rPr lang="en-US" dirty="0" smtClean="0"/>
              <a:t>Padraic Conner (Co-Project Lead)</a:t>
            </a:r>
            <a:endParaRPr lang="en-US" dirty="0"/>
          </a:p>
        </p:txBody>
      </p:sp>
      <p:sp>
        <p:nvSpPr>
          <p:cNvPr id="6" name="Text Placeholder 5"/>
          <p:cNvSpPr>
            <a:spLocks noGrp="1"/>
          </p:cNvSpPr>
          <p:nvPr>
            <p:ph type="body" sz="quarter" idx="14"/>
          </p:nvPr>
        </p:nvSpPr>
        <p:spPr/>
        <p:txBody>
          <a:bodyPr/>
          <a:lstStyle/>
          <a:p>
            <a:r>
              <a:rPr lang="en-US" dirty="0" smtClean="0"/>
              <a:t>Tyler Finley</a:t>
            </a:r>
            <a:endParaRPr lang="en-US" dirty="0"/>
          </a:p>
        </p:txBody>
      </p:sp>
      <p:sp>
        <p:nvSpPr>
          <p:cNvPr id="7" name="Text Placeholder 6"/>
          <p:cNvSpPr>
            <a:spLocks noGrp="1"/>
          </p:cNvSpPr>
          <p:nvPr>
            <p:ph type="body" sz="quarter" idx="15"/>
          </p:nvPr>
        </p:nvSpPr>
        <p:spPr>
          <a:xfrm>
            <a:off x="5618573" y="5851329"/>
            <a:ext cx="3182112" cy="369332"/>
          </a:xfrm>
        </p:spPr>
        <p:txBody>
          <a:bodyPr/>
          <a:lstStyle/>
          <a:p>
            <a:r>
              <a:rPr lang="en-US" dirty="0" err="1" smtClean="0"/>
              <a:t>Jeanné</a:t>
            </a:r>
            <a:r>
              <a:rPr lang="en-US" dirty="0" smtClean="0"/>
              <a:t> le Roux</a:t>
            </a:r>
            <a:endParaRPr lang="en-US" dirty="0"/>
          </a:p>
        </p:txBody>
      </p:sp>
      <p:sp>
        <p:nvSpPr>
          <p:cNvPr id="9" name="Text Placeholder 8"/>
          <p:cNvSpPr>
            <a:spLocks noGrp="1"/>
          </p:cNvSpPr>
          <p:nvPr>
            <p:ph type="body" sz="quarter" idx="17"/>
          </p:nvPr>
        </p:nvSpPr>
        <p:spPr/>
        <p:txBody>
          <a:bodyPr>
            <a:normAutofit/>
          </a:bodyPr>
          <a:lstStyle/>
          <a:p>
            <a:r>
              <a:rPr lang="en-US" dirty="0" smtClean="0"/>
              <a:t>A Tutorial</a:t>
            </a:r>
            <a:endParaRPr lang="en-US" dirty="0"/>
          </a:p>
        </p:txBody>
      </p:sp>
    </p:spTree>
    <p:extLst>
      <p:ext uri="{BB962C8B-B14F-4D97-AF65-F5344CB8AC3E}">
        <p14:creationId xmlns:p14="http://schemas.microsoft.com/office/powerpoint/2010/main" val="1348768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757" t="17581" r="11978" b="15398"/>
          <a:stretch/>
        </p:blipFill>
        <p:spPr>
          <a:xfrm>
            <a:off x="4572000" y="1752600"/>
            <a:ext cx="4276161" cy="4800117"/>
          </a:xfrm>
          <a:prstGeom prst="rect">
            <a:avLst/>
          </a:prstGeom>
        </p:spPr>
      </p:pic>
      <p:sp>
        <p:nvSpPr>
          <p:cNvPr id="6"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3: Assign Fuzzy Membership</a:t>
            </a:r>
            <a:endParaRPr lang="en-US" sz="2800" b="1" dirty="0">
              <a:solidFill>
                <a:schemeClr val="accent1"/>
              </a:solidFill>
            </a:endParaRPr>
          </a:p>
        </p:txBody>
      </p:sp>
      <p:sp>
        <p:nvSpPr>
          <p:cNvPr id="7" name="TextBox 6"/>
          <p:cNvSpPr txBox="1"/>
          <p:nvPr/>
        </p:nvSpPr>
        <p:spPr>
          <a:xfrm>
            <a:off x="532726" y="990600"/>
            <a:ext cx="2286000" cy="400110"/>
          </a:xfrm>
          <a:prstGeom prst="rect">
            <a:avLst/>
          </a:prstGeom>
          <a:noFill/>
        </p:spPr>
        <p:txBody>
          <a:bodyPr wrap="square" rtlCol="0">
            <a:spAutoFit/>
          </a:bodyPr>
          <a:lstStyle/>
          <a:p>
            <a:r>
              <a:rPr lang="en-US" sz="2000" b="1" i="1" dirty="0" smtClean="0"/>
              <a:t>Example: Slope</a:t>
            </a:r>
            <a:endParaRPr lang="en-US" sz="2000" b="1" i="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855" t="17331" r="11558" b="16607"/>
          <a:stretch/>
        </p:blipFill>
        <p:spPr>
          <a:xfrm>
            <a:off x="304800" y="1752600"/>
            <a:ext cx="4219996" cy="4773144"/>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432425"/>
            <a:ext cx="1960563"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4685626" y="3352800"/>
            <a:ext cx="685800" cy="36089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486400"/>
            <a:ext cx="20685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75726" y="1676400"/>
            <a:ext cx="1905000" cy="307777"/>
          </a:xfrm>
          <a:prstGeom prst="rect">
            <a:avLst/>
          </a:prstGeom>
          <a:noFill/>
        </p:spPr>
        <p:txBody>
          <a:bodyPr wrap="square" rtlCol="0">
            <a:spAutoFit/>
          </a:bodyPr>
          <a:lstStyle/>
          <a:p>
            <a:r>
              <a:rPr lang="en-US" sz="1400" dirty="0" smtClean="0"/>
              <a:t>Slope Raster Layer</a:t>
            </a:r>
            <a:endParaRPr lang="en-US" sz="1400" dirty="0"/>
          </a:p>
        </p:txBody>
      </p:sp>
      <p:sp>
        <p:nvSpPr>
          <p:cNvPr id="17" name="TextBox 16"/>
          <p:cNvSpPr txBox="1"/>
          <p:nvPr/>
        </p:nvSpPr>
        <p:spPr>
          <a:xfrm>
            <a:off x="6553200" y="1391879"/>
            <a:ext cx="1556544" cy="738664"/>
          </a:xfrm>
          <a:prstGeom prst="rect">
            <a:avLst/>
          </a:prstGeom>
          <a:noFill/>
        </p:spPr>
        <p:txBody>
          <a:bodyPr wrap="square" rtlCol="0">
            <a:spAutoFit/>
          </a:bodyPr>
          <a:lstStyle/>
          <a:p>
            <a:r>
              <a:rPr lang="en-US" sz="1400" dirty="0" smtClean="0"/>
              <a:t>Slope Fuzzy Membership Layer</a:t>
            </a:r>
            <a:endParaRPr lang="en-US" sz="1400" dirty="0"/>
          </a:p>
        </p:txBody>
      </p:sp>
    </p:spTree>
    <p:extLst>
      <p:ext uri="{BB962C8B-B14F-4D97-AF65-F5344CB8AC3E}">
        <p14:creationId xmlns:p14="http://schemas.microsoft.com/office/powerpoint/2010/main" val="89994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990600"/>
            <a:ext cx="8001000" cy="1323439"/>
          </a:xfrm>
          <a:prstGeom prst="rect">
            <a:avLst/>
          </a:prstGeom>
          <a:noFill/>
        </p:spPr>
        <p:txBody>
          <a:bodyPr wrap="square" rtlCol="0">
            <a:spAutoFit/>
          </a:bodyPr>
          <a:lstStyle/>
          <a:p>
            <a:r>
              <a:rPr lang="en-US" sz="2000" dirty="0" smtClean="0"/>
              <a:t>Next, all fuzzy membership layers need to be combined. This can be accomplished with the “Fuzzy Overlay” tool. This tool computes the possibility of a phenomenon belonging to multiple sets in a </a:t>
            </a:r>
            <a:r>
              <a:rPr lang="en-US" sz="2000" dirty="0" err="1" smtClean="0"/>
              <a:t>multicriteria</a:t>
            </a:r>
            <a:r>
              <a:rPr lang="en-US" sz="2000" dirty="0" smtClean="0"/>
              <a:t> overlay analysis.</a:t>
            </a:r>
            <a:endParaRPr lang="en-US" sz="2000" dirty="0"/>
          </a:p>
        </p:txBody>
      </p:sp>
      <p:sp>
        <p:nvSpPr>
          <p:cNvPr id="4" name="Rectangle 2"/>
          <p:cNvSpPr>
            <a:spLocks noChangeArrowheads="1"/>
          </p:cNvSpPr>
          <p:nvPr/>
        </p:nvSpPr>
        <p:spPr bwMode="auto">
          <a:xfrm>
            <a:off x="304800" y="2301406"/>
            <a:ext cx="8534400" cy="443198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mj-lt"/>
              </a:rPr>
              <a:t>Fuzzy Overlay Operators: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000000"/>
                </a:solidFill>
                <a:effectLst/>
                <a:latin typeface="+mj-lt"/>
              </a:rPr>
              <a:t>Fuzzy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The Fuzzy And overlay type will return the minimum value of the sets the cell location belongs to. This technique is useful when you want to identify the least common denominator for the membership of all the input criteria. For example, in a housing suitability model, you may only want to select locations that have at least a 0.5 or greater possibility of being suitable for all the criteria.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Fuzzy And uses the following function in the evaluation: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000000"/>
                </a:solidFill>
                <a:effectLst/>
                <a:latin typeface="+mj-lt"/>
              </a:rPr>
              <a:t>Fuzzy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The Fuzzy Or overlay type will return the maximum value of the sets the cell location belongs to. This technique is useful when you want to identify the highest membership values for any of the input criteria. For example, in a housing suitability model, you may want to identify all locations that have at least one of the criteria being fully in the suitable set, a value of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Fuzzy Or uses the following function in the evaluation: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000000"/>
                </a:solidFill>
                <a:effectLst/>
                <a:latin typeface="+mj-lt"/>
              </a:rPr>
              <a:t>Fuzzy Product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The Fuzzy Product overlay type will, for each cell, multiply each of the fuzzy values for all the input criteria. The resulting product will be less than any of the input, and when a member of many sets is input, the value can be very small. It is difficult to correlate the product of all the input criteria to the relative relationship of the values. The Fuzzy Product option is not used often.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Fuzzy Product uses the following function in the evaluation: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000000"/>
                </a:solidFill>
                <a:effectLst/>
                <a:latin typeface="+mj-lt"/>
              </a:rPr>
              <a:t>Fuzzy Sum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The Fuzzy Sum overlay type will add the fuzzy values of each set the cell location belongs to. The resulting sum is an increasing linear combination function that is based on the number of criteria entered into the analysis.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Fuzzy Sum is not an algebraic sum and should not be confused with the additive approach used in the Weighted Overlay and Weighted Sum tools. These two overlay approaches assume that the more favorable input, the better. To add all the membership values in a Fuzzy Sum analysis does not necessarily mean the location is more suitable. The Fuzzy Sum option is not used often.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Fuzzy Sum uses the following function in the evaluation:</a:t>
            </a:r>
            <a:endParaRPr kumimoji="0" lang="en-US" altLang="en-US" sz="1000" b="0" i="0" u="none" strike="noStrike" cap="none" normalizeH="0" baseline="0" dirty="0" smtClean="0">
              <a:ln>
                <a:noFill/>
              </a:ln>
              <a:solidFill>
                <a:srgbClr val="4D4D4D"/>
              </a:solidFill>
              <a:effectLst/>
              <a:latin typeface="+mj-lt"/>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000000"/>
                </a:solidFill>
                <a:effectLst/>
                <a:latin typeface="+mj-lt"/>
              </a:rPr>
              <a:t>Fuzzy Gamma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rPr>
              <a:t>The Fuzzy Gamma type is an algebraic product of Fuzzy Product and Fuzzy Sum, which are both raised to the power of gamma. The generalize function is as follows:</a:t>
            </a:r>
            <a:endParaRPr kumimoji="0" lang="en-US" altLang="en-US" sz="1000" b="0" i="0" u="none" strike="noStrike" cap="none" normalizeH="0" baseline="0" dirty="0" smtClean="0">
              <a:ln>
                <a:noFill/>
              </a:ln>
              <a:solidFill>
                <a:srgbClr val="4D4D4D"/>
              </a:solidFill>
              <a:effectLst/>
              <a:latin typeface="+mj-lt"/>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D4D4D"/>
                </a:solidFill>
                <a:effectLst/>
                <a:latin typeface="+mj-lt"/>
                <a:cs typeface="Courier New" pitchFamily="49" charset="0"/>
              </a:rPr>
              <a:t>µ(x) = (</a:t>
            </a:r>
            <a:r>
              <a:rPr kumimoji="0" lang="en-US" altLang="en-US" sz="1000" b="0" i="0" u="none" strike="noStrike" cap="none" normalizeH="0" baseline="0" dirty="0" err="1" smtClean="0">
                <a:ln>
                  <a:noFill/>
                </a:ln>
                <a:solidFill>
                  <a:srgbClr val="4D4D4D"/>
                </a:solidFill>
                <a:effectLst/>
                <a:latin typeface="+mj-lt"/>
                <a:cs typeface="Courier New" pitchFamily="49" charset="0"/>
              </a:rPr>
              <a:t>FuzzySum</a:t>
            </a:r>
            <a:r>
              <a:rPr kumimoji="0" lang="en-US" altLang="en-US" sz="1000" b="0" i="0" u="none" strike="noStrike" cap="none" normalizeH="0" baseline="0" dirty="0" smtClean="0">
                <a:ln>
                  <a:noFill/>
                </a:ln>
                <a:solidFill>
                  <a:srgbClr val="4D4D4D"/>
                </a:solidFill>
                <a:effectLst/>
                <a:latin typeface="+mj-lt"/>
                <a:cs typeface="Courier New" pitchFamily="49" charset="0"/>
              </a:rPr>
              <a:t>)</a:t>
            </a:r>
            <a:r>
              <a:rPr kumimoji="0" lang="en-US" altLang="en-US" sz="1000" b="0" i="1" u="none" strike="noStrike" cap="none" normalizeH="0" baseline="30000" dirty="0" smtClean="0">
                <a:ln>
                  <a:noFill/>
                </a:ln>
                <a:solidFill>
                  <a:srgbClr val="4D4D4D"/>
                </a:solidFill>
                <a:effectLst/>
                <a:latin typeface="+mj-lt"/>
                <a:cs typeface="Courier New" pitchFamily="49" charset="0"/>
              </a:rPr>
              <a:t>γ</a:t>
            </a:r>
            <a:r>
              <a:rPr kumimoji="0" lang="en-US" altLang="en-US" sz="1000" b="0" i="0" u="none" strike="noStrike" cap="none" normalizeH="0" baseline="0" dirty="0" smtClean="0">
                <a:ln>
                  <a:noFill/>
                </a:ln>
                <a:solidFill>
                  <a:srgbClr val="4D4D4D"/>
                </a:solidFill>
                <a:effectLst/>
                <a:latin typeface="+mj-lt"/>
                <a:cs typeface="Courier New" pitchFamily="49" charset="0"/>
              </a:rPr>
              <a:t> * (</a:t>
            </a:r>
            <a:r>
              <a:rPr kumimoji="0" lang="en-US" altLang="en-US" sz="1000" b="0" i="0" u="none" strike="noStrike" cap="none" normalizeH="0" baseline="0" dirty="0" err="1" smtClean="0">
                <a:ln>
                  <a:noFill/>
                </a:ln>
                <a:solidFill>
                  <a:srgbClr val="4D4D4D"/>
                </a:solidFill>
                <a:effectLst/>
                <a:latin typeface="+mj-lt"/>
                <a:cs typeface="Courier New" pitchFamily="49" charset="0"/>
              </a:rPr>
              <a:t>FuzzyProduct</a:t>
            </a:r>
            <a:r>
              <a:rPr kumimoji="0" lang="en-US" altLang="en-US" sz="1000" b="0" i="0" u="none" strike="noStrike" cap="none" normalizeH="0" baseline="0" dirty="0" smtClean="0">
                <a:ln>
                  <a:noFill/>
                </a:ln>
                <a:solidFill>
                  <a:srgbClr val="4D4D4D"/>
                </a:solidFill>
                <a:effectLst/>
                <a:latin typeface="+mj-lt"/>
                <a:cs typeface="Courier New" pitchFamily="49" charset="0"/>
              </a:rPr>
              <a:t>)</a:t>
            </a:r>
            <a:r>
              <a:rPr kumimoji="0" lang="en-US" altLang="en-US" sz="1000" b="0" i="0" u="none" strike="noStrike" cap="none" normalizeH="0" baseline="30000" dirty="0" smtClean="0">
                <a:ln>
                  <a:noFill/>
                </a:ln>
                <a:solidFill>
                  <a:srgbClr val="4D4D4D"/>
                </a:solidFill>
                <a:effectLst/>
                <a:latin typeface="+mj-lt"/>
                <a:cs typeface="Courier New" pitchFamily="49" charset="0"/>
              </a:rPr>
              <a:t>1-</a:t>
            </a:r>
            <a:r>
              <a:rPr kumimoji="0" lang="en-US" altLang="en-US" sz="1000" b="0" i="1" u="none" strike="noStrike" cap="none" normalizeH="0" baseline="30000" dirty="0" smtClean="0">
                <a:ln>
                  <a:noFill/>
                </a:ln>
                <a:solidFill>
                  <a:srgbClr val="4D4D4D"/>
                </a:solidFill>
                <a:effectLst/>
                <a:latin typeface="+mj-lt"/>
                <a:cs typeface="Courier New" pitchFamily="49" charset="0"/>
              </a:rPr>
              <a:t>γ</a:t>
            </a:r>
            <a:endParaRPr kumimoji="0" lang="en-US" altLang="en-US" sz="1000" b="0" i="0" u="none" strike="noStrike" cap="none" normalizeH="0" baseline="0" dirty="0" smtClean="0">
              <a:ln>
                <a:noFill/>
              </a:ln>
              <a:solidFill>
                <a:srgbClr val="4D4D4D"/>
              </a:solidFill>
              <a:effectLst/>
              <a:latin typeface="+mj-lt"/>
            </a:endParaRPr>
          </a:p>
          <a:p>
            <a:pPr eaLnBrk="0" hangingPunct="0"/>
            <a:endParaRPr lang="en-US" altLang="en-US" sz="1000" dirty="0" smtClean="0">
              <a:solidFill>
                <a:srgbClr val="4D4D4D"/>
              </a:solidFill>
              <a:latin typeface="Courier New" pitchFamily="49" charset="0"/>
              <a:cs typeface="Courier New" pitchFamily="49" charset="0"/>
            </a:endParaRPr>
          </a:p>
          <a:p>
            <a:pPr eaLnBrk="0" hangingPunct="0"/>
            <a:r>
              <a:rPr lang="en-US" altLang="en-US" sz="1000" i="1" dirty="0" smtClean="0">
                <a:solidFill>
                  <a:srgbClr val="4D4D4D"/>
                </a:solidFill>
                <a:latin typeface="+mn-lt"/>
                <a:cs typeface="Courier New" pitchFamily="49" charset="0"/>
              </a:rPr>
              <a:t>* Source: </a:t>
            </a:r>
            <a:r>
              <a:rPr lang="en-US" sz="1000" i="1" dirty="0" smtClean="0">
                <a:latin typeface="+mn-lt"/>
              </a:rPr>
              <a:t>http</a:t>
            </a:r>
            <a:r>
              <a:rPr lang="en-US" sz="1000" i="1" dirty="0">
                <a:latin typeface="+mn-lt"/>
              </a:rPr>
              <a:t>://resources.arcgis.com/en/help/main/10.1/index.html#/How_Fuzzy_Overlay_works/009z000000s0000000</a:t>
            </a:r>
            <a:r>
              <a:rPr lang="en-US" sz="1000" i="1" dirty="0" smtClean="0">
                <a:latin typeface="+mn-lt"/>
              </a:rPr>
              <a:t>/</a:t>
            </a:r>
            <a:endParaRPr lang="en-US" sz="1000" i="1" dirty="0">
              <a:latin typeface="+mn-lt"/>
            </a:endParaRPr>
          </a:p>
        </p:txBody>
      </p:sp>
      <p:sp>
        <p:nvSpPr>
          <p:cNvPr id="5"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4: Fuzzy Overlay</a:t>
            </a:r>
            <a:endParaRPr lang="en-US" sz="2800" b="1" dirty="0">
              <a:solidFill>
                <a:schemeClr val="accent1"/>
              </a:solidFill>
            </a:endParaRPr>
          </a:p>
        </p:txBody>
      </p:sp>
    </p:spTree>
    <p:extLst>
      <p:ext uri="{BB962C8B-B14F-4D97-AF65-F5344CB8AC3E}">
        <p14:creationId xmlns:p14="http://schemas.microsoft.com/office/powerpoint/2010/main" val="1154394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9830" y="1057359"/>
            <a:ext cx="7772400" cy="2554545"/>
          </a:xfrm>
          <a:prstGeom prst="rect">
            <a:avLst/>
          </a:prstGeom>
          <a:noFill/>
        </p:spPr>
        <p:txBody>
          <a:bodyPr wrap="square" rtlCol="0">
            <a:spAutoFit/>
          </a:bodyPr>
          <a:lstStyle/>
          <a:p>
            <a:r>
              <a:rPr lang="en-US" sz="2000" dirty="0" smtClean="0"/>
              <a:t>For this study the </a:t>
            </a:r>
            <a:r>
              <a:rPr lang="en-US" sz="2000" b="1" dirty="0" smtClean="0"/>
              <a:t>AND</a:t>
            </a:r>
            <a:r>
              <a:rPr lang="en-US" sz="2000" dirty="0" smtClean="0"/>
              <a:t> operator was </a:t>
            </a:r>
            <a:r>
              <a:rPr lang="en-US" sz="2000" dirty="0"/>
              <a:t>chosen to combine </a:t>
            </a:r>
            <a:r>
              <a:rPr lang="en-US" sz="2000" dirty="0" smtClean="0"/>
              <a:t>the fuzzy membership </a:t>
            </a:r>
            <a:r>
              <a:rPr lang="en-US" sz="2000" dirty="0"/>
              <a:t>layers since this operator considered the combined input of all variables when assigning pixel values. Pixels were assigned the lowest value from the corresponding pixels of the input layers. The result was one raster layer with values ranging from 0 to 1, where pixels closer to zero represented low susceptibility to landslides and pixels closer to 1 represented high susceptibility to landslides. </a:t>
            </a:r>
          </a:p>
        </p:txBody>
      </p:sp>
      <p:sp>
        <p:nvSpPr>
          <p:cNvPr id="4"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4: Fuzzy Overlay</a:t>
            </a:r>
            <a:endParaRPr lang="en-US" sz="2800" b="1" dirty="0">
              <a:solidFill>
                <a:schemeClr val="accent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199" t="57581" r="35793" b="3480"/>
          <a:stretch/>
        </p:blipFill>
        <p:spPr>
          <a:xfrm>
            <a:off x="659164" y="3611904"/>
            <a:ext cx="3103970" cy="295190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368" t="10266" r="47404" b="55280"/>
          <a:stretch/>
        </p:blipFill>
        <p:spPr>
          <a:xfrm>
            <a:off x="4876800" y="3611902"/>
            <a:ext cx="2514600" cy="2719492"/>
          </a:xfrm>
          <a:prstGeom prst="rect">
            <a:avLst/>
          </a:prstGeom>
        </p:spPr>
      </p:pic>
      <p:sp>
        <p:nvSpPr>
          <p:cNvPr id="8" name="Right Arrow 7"/>
          <p:cNvSpPr/>
          <p:nvPr/>
        </p:nvSpPr>
        <p:spPr>
          <a:xfrm>
            <a:off x="4173130" y="4637224"/>
            <a:ext cx="685800" cy="36089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2849" y="6340837"/>
            <a:ext cx="3276600" cy="307777"/>
          </a:xfrm>
          <a:prstGeom prst="rect">
            <a:avLst/>
          </a:prstGeom>
          <a:noFill/>
        </p:spPr>
        <p:txBody>
          <a:bodyPr wrap="square" rtlCol="0">
            <a:spAutoFit/>
          </a:bodyPr>
          <a:lstStyle/>
          <a:p>
            <a:pPr algn="ctr"/>
            <a:r>
              <a:rPr lang="en-US" sz="1400" i="1" dirty="0" smtClean="0"/>
              <a:t>Fuzzy Membership Layers</a:t>
            </a:r>
            <a:endParaRPr lang="en-US" sz="1400" i="1" dirty="0"/>
          </a:p>
        </p:txBody>
      </p:sp>
      <p:sp>
        <p:nvSpPr>
          <p:cNvPr id="10" name="TextBox 9"/>
          <p:cNvSpPr txBox="1"/>
          <p:nvPr/>
        </p:nvSpPr>
        <p:spPr>
          <a:xfrm>
            <a:off x="4409485" y="6340836"/>
            <a:ext cx="3992745" cy="307777"/>
          </a:xfrm>
          <a:prstGeom prst="rect">
            <a:avLst/>
          </a:prstGeom>
          <a:noFill/>
        </p:spPr>
        <p:txBody>
          <a:bodyPr wrap="square" rtlCol="0">
            <a:spAutoFit/>
          </a:bodyPr>
          <a:lstStyle/>
          <a:p>
            <a:pPr algn="ctr"/>
            <a:r>
              <a:rPr lang="en-US" sz="1400" i="1" dirty="0" smtClean="0"/>
              <a:t>Fuzzy Overlay (Landslide Susceptibility Map)</a:t>
            </a:r>
            <a:endParaRPr lang="en-US" sz="1400"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5562600"/>
            <a:ext cx="1950855" cy="47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69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9830" y="1049941"/>
            <a:ext cx="2881234" cy="400110"/>
          </a:xfrm>
          <a:prstGeom prst="rect">
            <a:avLst/>
          </a:prstGeom>
          <a:noFill/>
        </p:spPr>
        <p:txBody>
          <a:bodyPr wrap="square" rtlCol="0">
            <a:spAutoFit/>
          </a:bodyPr>
          <a:lstStyle/>
          <a:p>
            <a:endParaRPr lang="en-US" sz="2000" dirty="0">
              <a:solidFill>
                <a:srgbClr val="767171"/>
              </a:solidFill>
            </a:endParaRPr>
          </a:p>
        </p:txBody>
      </p:sp>
      <p:sp>
        <p:nvSpPr>
          <p:cNvPr id="4"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Final Susceptibility Map</a:t>
            </a:r>
            <a:endParaRPr lang="en-US" sz="2800" b="1" dirty="0">
              <a:solidFill>
                <a:schemeClr val="accent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85735"/>
            <a:ext cx="509953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9830" y="5410200"/>
            <a:ext cx="8285570" cy="1323439"/>
          </a:xfrm>
          <a:prstGeom prst="rect">
            <a:avLst/>
          </a:prstGeom>
          <a:noFill/>
        </p:spPr>
        <p:txBody>
          <a:bodyPr wrap="square" rtlCol="0">
            <a:spAutoFit/>
          </a:bodyPr>
          <a:lstStyle/>
          <a:p>
            <a:r>
              <a:rPr lang="en-US" sz="2000" dirty="0" smtClean="0">
                <a:solidFill>
                  <a:srgbClr val="767171"/>
                </a:solidFill>
              </a:rPr>
              <a:t>The final map (right) was reclassified to show only areas with a fuzzy membership of 0.5 or greater (red). Buffers of 1km were placed around these areas (pink) to account for possible landslide inundation zones.</a:t>
            </a:r>
            <a:endParaRPr lang="en-US" sz="2000" dirty="0">
              <a:solidFill>
                <a:srgbClr val="767171"/>
              </a:solidFill>
            </a:endParaRPr>
          </a:p>
        </p:txBody>
      </p:sp>
      <p:grpSp>
        <p:nvGrpSpPr>
          <p:cNvPr id="12" name="Group 11"/>
          <p:cNvGrpSpPr/>
          <p:nvPr/>
        </p:nvGrpSpPr>
        <p:grpSpPr>
          <a:xfrm>
            <a:off x="0" y="1907189"/>
            <a:ext cx="3208155" cy="2719492"/>
            <a:chOff x="5334000" y="3611904"/>
            <a:chExt cx="3208155" cy="2719492"/>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1368" t="10266" r="47404" b="55280"/>
            <a:stretch/>
          </p:blipFill>
          <p:spPr>
            <a:xfrm>
              <a:off x="5334000" y="3611904"/>
              <a:ext cx="2514600" cy="2719492"/>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5562600"/>
              <a:ext cx="1950855" cy="47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ight Arrow 14"/>
          <p:cNvSpPr/>
          <p:nvPr/>
        </p:nvSpPr>
        <p:spPr>
          <a:xfrm>
            <a:off x="2825264" y="3086487"/>
            <a:ext cx="685800" cy="36089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8490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065449"/>
            <a:ext cx="8024602" cy="1631216"/>
          </a:xfrm>
          <a:prstGeom prst="rect">
            <a:avLst/>
          </a:prstGeom>
          <a:noFill/>
        </p:spPr>
        <p:txBody>
          <a:bodyPr wrap="square" rtlCol="0">
            <a:spAutoFit/>
          </a:bodyPr>
          <a:lstStyle/>
          <a:p>
            <a:r>
              <a:rPr lang="en-US" sz="2000" dirty="0" smtClean="0"/>
              <a:t>Fuzzy logic is an approach to computing based on "degrees of truth" rather than the usual "true or false" (1 or 0) Boolean logic on which the modern computer is based. The idea of fuzzy logic was first advanced by Dr. </a:t>
            </a:r>
            <a:r>
              <a:rPr lang="en-US" sz="2000" dirty="0" err="1" smtClean="0"/>
              <a:t>Lotfi</a:t>
            </a:r>
            <a:r>
              <a:rPr lang="en-US" sz="2000" dirty="0" smtClean="0"/>
              <a:t> </a:t>
            </a:r>
            <a:r>
              <a:rPr lang="en-US" sz="2000" dirty="0" err="1" smtClean="0"/>
              <a:t>Zadeh</a:t>
            </a:r>
            <a:r>
              <a:rPr lang="en-US" sz="2000" dirty="0" smtClean="0"/>
              <a:t> of the University of California at Berkeley in the 1960s.</a:t>
            </a:r>
            <a:endParaRPr lang="en-US" sz="2000" dirty="0"/>
          </a:p>
        </p:txBody>
      </p:sp>
      <p:sp>
        <p:nvSpPr>
          <p:cNvPr id="5" name="Text Placeholder 8"/>
          <p:cNvSpPr>
            <a:spLocks noGrp="1"/>
          </p:cNvSpPr>
          <p:nvPr>
            <p:ph type="body" sz="quarter" idx="4294967295"/>
          </p:nvPr>
        </p:nvSpPr>
        <p:spPr>
          <a:xfrm>
            <a:off x="576072" y="579120"/>
            <a:ext cx="7982712" cy="411480"/>
          </a:xfrm>
          <a:prstGeom prst="rect">
            <a:avLst/>
          </a:prstGeom>
        </p:spPr>
        <p:txBody>
          <a:bodyPr>
            <a:noAutofit/>
          </a:bodyPr>
          <a:lstStyle/>
          <a:p>
            <a:pPr marL="0" indent="0">
              <a:buNone/>
            </a:pPr>
            <a:r>
              <a:rPr lang="en-US" b="1" dirty="0" smtClean="0">
                <a:solidFill>
                  <a:schemeClr val="accent1"/>
                </a:solidFill>
              </a:rPr>
              <a:t>Background</a:t>
            </a:r>
            <a:endParaRPr lang="en-US" sz="2800" b="1" dirty="0">
              <a:solidFill>
                <a:schemeClr val="accent1"/>
              </a:solidFill>
            </a:endParaRPr>
          </a:p>
        </p:txBody>
      </p:sp>
      <p:grpSp>
        <p:nvGrpSpPr>
          <p:cNvPr id="6" name="Group 5"/>
          <p:cNvGrpSpPr/>
          <p:nvPr/>
        </p:nvGrpSpPr>
        <p:grpSpPr>
          <a:xfrm>
            <a:off x="-76200" y="3373927"/>
            <a:ext cx="5112567" cy="1964227"/>
            <a:chOff x="1258786" y="2266890"/>
            <a:chExt cx="5619193" cy="2374111"/>
          </a:xfrm>
        </p:grpSpPr>
        <p:grpSp>
          <p:nvGrpSpPr>
            <p:cNvPr id="8" name="Group 7"/>
            <p:cNvGrpSpPr/>
            <p:nvPr/>
          </p:nvGrpSpPr>
          <p:grpSpPr>
            <a:xfrm>
              <a:off x="2209800" y="2667000"/>
              <a:ext cx="4668179" cy="1974001"/>
              <a:chOff x="2209800" y="2667000"/>
              <a:chExt cx="4668179" cy="1974001"/>
            </a:xfrm>
          </p:grpSpPr>
          <p:sp>
            <p:nvSpPr>
              <p:cNvPr id="14" name="Rectangle 13"/>
              <p:cNvSpPr/>
              <p:nvPr/>
            </p:nvSpPr>
            <p:spPr>
              <a:xfrm>
                <a:off x="2362200" y="2667000"/>
                <a:ext cx="914400" cy="1600200"/>
              </a:xfrm>
              <a:prstGeom prst="rect">
                <a:avLst/>
              </a:prstGeom>
              <a:solidFill>
                <a:srgbClr val="C00000"/>
              </a:solidFill>
              <a:scene3d>
                <a:camera prst="orthographicFront">
                  <a:rot lat="0" lon="21599948" rev="0"/>
                </a:camera>
                <a:lightRig rig="flood" dir="t">
                  <a:rot lat="0" lon="0" rev="3000000"/>
                </a:lightRig>
              </a:scene3d>
              <a:sp3d prstMaterial="plastic">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05400" y="2667000"/>
                <a:ext cx="914400" cy="1600200"/>
              </a:xfrm>
              <a:prstGeom prst="rect">
                <a:avLst/>
              </a:prstGeom>
              <a:solidFill>
                <a:srgbClr val="7030A0"/>
              </a:solidFill>
              <a:scene3d>
                <a:camera prst="orthographicFront">
                  <a:rot lat="0" lon="21599948" rev="0"/>
                </a:camera>
                <a:lightRig rig="flood" dir="t">
                  <a:rot lat="0" lon="0" rev="3000000"/>
                </a:lightRig>
              </a:scene3d>
              <a:sp3d prstMaterial="plastic">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63113" y="2667000"/>
                <a:ext cx="914400" cy="1600200"/>
              </a:xfrm>
              <a:prstGeom prst="rect">
                <a:avLst/>
              </a:prstGeom>
              <a:solidFill>
                <a:srgbClr val="002060"/>
              </a:solidFill>
              <a:scene3d>
                <a:camera prst="orthographicFront">
                  <a:rot lat="0" lon="21599948" rev="0"/>
                </a:camera>
                <a:lightRig rig="flood" dir="t">
                  <a:rot lat="0" lon="0" rev="3000000"/>
                </a:lightRig>
              </a:scene3d>
              <a:sp3d prstMaterial="plastic">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91000" y="2667000"/>
                <a:ext cx="914400" cy="1600200"/>
              </a:xfrm>
              <a:prstGeom prst="rect">
                <a:avLst/>
              </a:prstGeom>
              <a:solidFill>
                <a:srgbClr val="00B050"/>
              </a:solidFill>
              <a:scene3d>
                <a:camera prst="orthographicFront">
                  <a:rot lat="0" lon="21599948" rev="0"/>
                </a:camera>
                <a:lightRig rig="flood" dir="t">
                  <a:rot lat="0" lon="0" rev="3000000"/>
                </a:lightRig>
              </a:scene3d>
              <a:sp3d prstMaterial="plastic">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09800" y="4343400"/>
                <a:ext cx="4343400" cy="297601"/>
              </a:xfrm>
              <a:prstGeom prst="rect">
                <a:avLst/>
              </a:prstGeom>
              <a:noFill/>
            </p:spPr>
            <p:txBody>
              <a:bodyPr wrap="square" rtlCol="0">
                <a:spAutoFit/>
              </a:bodyPr>
              <a:lstStyle/>
              <a:p>
                <a:r>
                  <a:rPr lang="en-US" sz="1000" dirty="0" smtClean="0"/>
                  <a:t>-10   Cold       0         Cool    10    warm      20      hot       30</a:t>
                </a:r>
                <a:endParaRPr lang="en-US" sz="1000" dirty="0"/>
              </a:p>
            </p:txBody>
          </p:sp>
          <p:sp>
            <p:nvSpPr>
              <p:cNvPr id="19" name="TextBox 18"/>
              <p:cNvSpPr txBox="1"/>
              <p:nvPr/>
            </p:nvSpPr>
            <p:spPr>
              <a:xfrm>
                <a:off x="6172200" y="4114800"/>
                <a:ext cx="705779" cy="246221"/>
              </a:xfrm>
              <a:prstGeom prst="rect">
                <a:avLst/>
              </a:prstGeom>
              <a:noFill/>
            </p:spPr>
            <p:txBody>
              <a:bodyPr wrap="square" rtlCol="0">
                <a:spAutoFit/>
              </a:bodyPr>
              <a:lstStyle/>
              <a:p>
                <a:r>
                  <a:rPr lang="en-US" sz="800" baseline="30000" dirty="0" smtClean="0"/>
                  <a:t>O</a:t>
                </a:r>
                <a:r>
                  <a:rPr lang="en-US" sz="1000" dirty="0" smtClean="0"/>
                  <a:t>C</a:t>
                </a:r>
                <a:endParaRPr lang="en-US" sz="1000" dirty="0"/>
              </a:p>
            </p:txBody>
          </p:sp>
        </p:grpSp>
        <p:sp>
          <p:nvSpPr>
            <p:cNvPr id="9" name="Flowchart: Process 8"/>
            <p:cNvSpPr/>
            <p:nvPr/>
          </p:nvSpPr>
          <p:spPr>
            <a:xfrm>
              <a:off x="2306635" y="2318662"/>
              <a:ext cx="45719" cy="1951910"/>
            </a:xfrm>
            <a:prstGeom prst="flowChartProcess">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58786" y="2266890"/>
              <a:ext cx="1116227" cy="483603"/>
            </a:xfrm>
            <a:prstGeom prst="rect">
              <a:avLst/>
            </a:prstGeom>
            <a:noFill/>
          </p:spPr>
          <p:txBody>
            <a:bodyPr wrap="square" rtlCol="0">
              <a:spAutoFit/>
            </a:bodyPr>
            <a:lstStyle/>
            <a:p>
              <a:r>
                <a:rPr lang="en-US" sz="1000" dirty="0" smtClean="0"/>
                <a:t>Membership Function</a:t>
              </a:r>
              <a:endParaRPr lang="en-US" sz="1000" dirty="0"/>
            </a:p>
          </p:txBody>
        </p:sp>
        <p:sp>
          <p:nvSpPr>
            <p:cNvPr id="12" name="TextBox 11"/>
            <p:cNvSpPr txBox="1"/>
            <p:nvPr/>
          </p:nvSpPr>
          <p:spPr>
            <a:xfrm>
              <a:off x="2081844" y="2667903"/>
              <a:ext cx="495300" cy="246221"/>
            </a:xfrm>
            <a:prstGeom prst="rect">
              <a:avLst/>
            </a:prstGeom>
            <a:noFill/>
          </p:spPr>
          <p:txBody>
            <a:bodyPr wrap="square" rtlCol="0">
              <a:spAutoFit/>
            </a:bodyPr>
            <a:lstStyle/>
            <a:p>
              <a:r>
                <a:rPr lang="en-US" sz="1000" dirty="0" smtClean="0"/>
                <a:t>1</a:t>
              </a:r>
              <a:endParaRPr lang="en-US" sz="1000" dirty="0"/>
            </a:p>
          </p:txBody>
        </p:sp>
      </p:grpSp>
      <p:grpSp>
        <p:nvGrpSpPr>
          <p:cNvPr id="20" name="Group 19"/>
          <p:cNvGrpSpPr/>
          <p:nvPr/>
        </p:nvGrpSpPr>
        <p:grpSpPr>
          <a:xfrm>
            <a:off x="4395998" y="3276599"/>
            <a:ext cx="4900402" cy="2074363"/>
            <a:chOff x="1938690" y="3842631"/>
            <a:chExt cx="5334168" cy="2383935"/>
          </a:xfrm>
        </p:grpSpPr>
        <p:grpSp>
          <p:nvGrpSpPr>
            <p:cNvPr id="21" name="Group 20"/>
            <p:cNvGrpSpPr/>
            <p:nvPr/>
          </p:nvGrpSpPr>
          <p:grpSpPr>
            <a:xfrm>
              <a:off x="3048000" y="4215571"/>
              <a:ext cx="3962399" cy="1578974"/>
              <a:chOff x="3304261" y="5409526"/>
              <a:chExt cx="3147465" cy="915075"/>
            </a:xfrm>
          </p:grpSpPr>
          <p:sp>
            <p:nvSpPr>
              <p:cNvPr id="26" name="Isosceles Triangle 25"/>
              <p:cNvSpPr/>
              <p:nvPr/>
            </p:nvSpPr>
            <p:spPr>
              <a:xfrm>
                <a:off x="3304261" y="5410200"/>
                <a:ext cx="1060704" cy="914400"/>
              </a:xfrm>
              <a:prstGeom prst="triangle">
                <a:avLst/>
              </a:prstGeom>
              <a:solidFill>
                <a:srgbClr val="C00000"/>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Isosceles Triangle 26"/>
              <p:cNvSpPr/>
              <p:nvPr/>
            </p:nvSpPr>
            <p:spPr>
              <a:xfrm>
                <a:off x="3990061" y="5409526"/>
                <a:ext cx="1060704" cy="914400"/>
              </a:xfrm>
              <a:prstGeom prst="triangle">
                <a:avLst/>
              </a:prstGeom>
              <a:solidFill>
                <a:srgbClr val="002060"/>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4686300" y="5409526"/>
                <a:ext cx="1060704" cy="914400"/>
              </a:xfrm>
              <a:prstGeom prst="triangle">
                <a:avLst/>
              </a:prstGeom>
              <a:solidFill>
                <a:srgbClr val="00B050"/>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5391022" y="5410201"/>
                <a:ext cx="1060704" cy="914400"/>
              </a:xfrm>
              <a:prstGeom prst="triangle">
                <a:avLst/>
              </a:prstGeom>
              <a:solidFill>
                <a:srgbClr val="7030A0"/>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990061" y="6019800"/>
                <a:ext cx="374904" cy="304800"/>
              </a:xfrm>
              <a:prstGeom prst="triangle">
                <a:avLst/>
              </a:prstGeom>
              <a:solidFill>
                <a:schemeClr val="bg1"/>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4686300" y="6019800"/>
                <a:ext cx="374904" cy="304800"/>
              </a:xfrm>
              <a:prstGeom prst="triangle">
                <a:avLst/>
              </a:prstGeom>
              <a:solidFill>
                <a:srgbClr val="00B0F0"/>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375148" y="6019799"/>
                <a:ext cx="374904" cy="304800"/>
              </a:xfrm>
              <a:prstGeom prst="triangle">
                <a:avLst/>
              </a:prstGeom>
              <a:solidFill>
                <a:srgbClr val="FFC000"/>
              </a:solidFill>
              <a:scene3d>
                <a:camera prst="orthographicFront"/>
                <a:lightRig rig="threePt" dir="t"/>
              </a:scene3d>
              <a:sp3d prstMaterial="plastic">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2929458" y="5943600"/>
              <a:ext cx="4343400" cy="282966"/>
            </a:xfrm>
            <a:prstGeom prst="rect">
              <a:avLst/>
            </a:prstGeom>
            <a:noFill/>
          </p:spPr>
          <p:txBody>
            <a:bodyPr wrap="square" rtlCol="0">
              <a:spAutoFit/>
            </a:bodyPr>
            <a:lstStyle/>
            <a:p>
              <a:r>
                <a:rPr lang="en-US" sz="1000" dirty="0" smtClean="0"/>
                <a:t>-10      Cold         0        Cool     10     warm    20         hot       30</a:t>
              </a:r>
              <a:endParaRPr lang="en-US" sz="1000" dirty="0"/>
            </a:p>
          </p:txBody>
        </p:sp>
        <p:sp>
          <p:nvSpPr>
            <p:cNvPr id="23" name="Flowchart: Process 22"/>
            <p:cNvSpPr/>
            <p:nvPr/>
          </p:nvSpPr>
          <p:spPr>
            <a:xfrm>
              <a:off x="3025141" y="3842631"/>
              <a:ext cx="45719" cy="1951910"/>
            </a:xfrm>
            <a:prstGeom prst="flowChartProcess">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938690" y="3842631"/>
              <a:ext cx="1086451" cy="459821"/>
            </a:xfrm>
            <a:prstGeom prst="rect">
              <a:avLst/>
            </a:prstGeom>
            <a:noFill/>
          </p:spPr>
          <p:txBody>
            <a:bodyPr wrap="square" rtlCol="0">
              <a:spAutoFit/>
            </a:bodyPr>
            <a:lstStyle/>
            <a:p>
              <a:r>
                <a:rPr lang="en-US" sz="1000" dirty="0" smtClean="0"/>
                <a:t>Membership Function</a:t>
              </a:r>
              <a:endParaRPr lang="en-US" sz="1000" dirty="0"/>
            </a:p>
          </p:txBody>
        </p:sp>
        <p:sp>
          <p:nvSpPr>
            <p:cNvPr id="25" name="TextBox 24"/>
            <p:cNvSpPr txBox="1"/>
            <p:nvPr/>
          </p:nvSpPr>
          <p:spPr>
            <a:xfrm>
              <a:off x="2731973" y="4243644"/>
              <a:ext cx="495300" cy="246221"/>
            </a:xfrm>
            <a:prstGeom prst="rect">
              <a:avLst/>
            </a:prstGeom>
            <a:noFill/>
          </p:spPr>
          <p:txBody>
            <a:bodyPr wrap="square" rtlCol="0">
              <a:spAutoFit/>
            </a:bodyPr>
            <a:lstStyle/>
            <a:p>
              <a:r>
                <a:rPr lang="en-US" sz="1000" dirty="0" smtClean="0"/>
                <a:t>1</a:t>
              </a:r>
              <a:endParaRPr lang="en-US" sz="1000" dirty="0"/>
            </a:p>
          </p:txBody>
        </p:sp>
      </p:grpSp>
      <p:sp>
        <p:nvSpPr>
          <p:cNvPr id="3" name="TextBox 2"/>
          <p:cNvSpPr txBox="1"/>
          <p:nvPr/>
        </p:nvSpPr>
        <p:spPr>
          <a:xfrm>
            <a:off x="789071" y="5562600"/>
            <a:ext cx="3706729" cy="646331"/>
          </a:xfrm>
          <a:prstGeom prst="rect">
            <a:avLst/>
          </a:prstGeom>
          <a:noFill/>
        </p:spPr>
        <p:txBody>
          <a:bodyPr wrap="square" rtlCol="0">
            <a:spAutoFit/>
          </a:bodyPr>
          <a:lstStyle/>
          <a:p>
            <a:r>
              <a:rPr lang="en-US" dirty="0" smtClean="0"/>
              <a:t>Bivariate sets to characterize room temperature</a:t>
            </a:r>
            <a:endParaRPr lang="en-US" dirty="0"/>
          </a:p>
        </p:txBody>
      </p:sp>
      <p:sp>
        <p:nvSpPr>
          <p:cNvPr id="4" name="TextBox 3"/>
          <p:cNvSpPr txBox="1"/>
          <p:nvPr/>
        </p:nvSpPr>
        <p:spPr>
          <a:xfrm>
            <a:off x="5715000" y="5562600"/>
            <a:ext cx="3200400" cy="646331"/>
          </a:xfrm>
          <a:prstGeom prst="rect">
            <a:avLst/>
          </a:prstGeom>
          <a:noFill/>
        </p:spPr>
        <p:txBody>
          <a:bodyPr wrap="square" rtlCol="0">
            <a:spAutoFit/>
          </a:bodyPr>
          <a:lstStyle/>
          <a:p>
            <a:r>
              <a:rPr lang="en-US" dirty="0" smtClean="0"/>
              <a:t>Fuzzy sets to characterize room temperature</a:t>
            </a:r>
            <a:endParaRPr lang="en-US" dirty="0"/>
          </a:p>
        </p:txBody>
      </p:sp>
    </p:spTree>
    <p:extLst>
      <p:ext uri="{BB962C8B-B14F-4D97-AF65-F5344CB8AC3E}">
        <p14:creationId xmlns:p14="http://schemas.microsoft.com/office/powerpoint/2010/main" val="253958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685963"/>
            <a:ext cx="7924800" cy="1938992"/>
          </a:xfrm>
          <a:prstGeom prst="rect">
            <a:avLst/>
          </a:prstGeom>
          <a:noFill/>
        </p:spPr>
        <p:txBody>
          <a:bodyPr wrap="square" rtlCol="0">
            <a:spAutoFit/>
          </a:bodyPr>
          <a:lstStyle/>
          <a:p>
            <a:r>
              <a:rPr lang="en-US" sz="2000" dirty="0" smtClean="0"/>
              <a:t>In Fuzzy Logic, values of a dataset are between 0 and 1 based on how well the values can be described by a certain field.</a:t>
            </a:r>
          </a:p>
          <a:p>
            <a:endParaRPr lang="en-US" sz="2000" dirty="0"/>
          </a:p>
          <a:p>
            <a:r>
              <a:rPr lang="en-US" sz="2000" dirty="0" smtClean="0"/>
              <a:t>The higher the value, the more accurate the description and the more likely that value fits into that particular group.</a:t>
            </a:r>
          </a:p>
          <a:p>
            <a:endParaRPr lang="en-US" sz="2000" dirty="0"/>
          </a:p>
        </p:txBody>
      </p:sp>
      <p:sp>
        <p:nvSpPr>
          <p:cNvPr id="5" name="Text Placeholder 8"/>
          <p:cNvSpPr>
            <a:spLocks noGrp="1"/>
          </p:cNvSpPr>
          <p:nvPr>
            <p:ph type="body" sz="quarter" idx="4294967295"/>
          </p:nvPr>
        </p:nvSpPr>
        <p:spPr>
          <a:xfrm>
            <a:off x="576072" y="579120"/>
            <a:ext cx="7982712" cy="411480"/>
          </a:xfrm>
          <a:prstGeom prst="rect">
            <a:avLst/>
          </a:prstGeom>
        </p:spPr>
        <p:txBody>
          <a:bodyPr>
            <a:noAutofit/>
          </a:bodyPr>
          <a:lstStyle/>
          <a:p>
            <a:pPr marL="0" indent="0">
              <a:buNone/>
            </a:pPr>
            <a:r>
              <a:rPr lang="en-US" b="1" dirty="0" smtClean="0">
                <a:solidFill>
                  <a:schemeClr val="accent1"/>
                </a:solidFill>
              </a:rPr>
              <a:t>Background</a:t>
            </a:r>
            <a:endParaRPr lang="en-US" sz="2800" b="1" dirty="0">
              <a:solidFill>
                <a:schemeClr val="accent1"/>
              </a:solidFill>
            </a:endParaRPr>
          </a:p>
        </p:txBody>
      </p:sp>
      <p:sp>
        <p:nvSpPr>
          <p:cNvPr id="4" name="TextBox 3"/>
          <p:cNvSpPr txBox="1"/>
          <p:nvPr/>
        </p:nvSpPr>
        <p:spPr>
          <a:xfrm>
            <a:off x="2819400" y="4049073"/>
            <a:ext cx="3505200" cy="276999"/>
          </a:xfrm>
          <a:prstGeom prst="rect">
            <a:avLst/>
          </a:prstGeom>
          <a:noFill/>
        </p:spPr>
        <p:txBody>
          <a:bodyPr wrap="square" rtlCol="0">
            <a:spAutoFit/>
          </a:bodyPr>
          <a:lstStyle/>
          <a:p>
            <a:pPr algn="ctr"/>
            <a:r>
              <a:rPr lang="en-US" sz="1200" dirty="0" smtClean="0"/>
              <a:t>Credit: B. </a:t>
            </a:r>
            <a:r>
              <a:rPr lang="en-US" sz="1200" dirty="0" err="1" smtClean="0"/>
              <a:t>Jankuloski</a:t>
            </a:r>
            <a:endParaRPr lang="en-US" sz="1200" dirty="0"/>
          </a:p>
        </p:txBody>
      </p:sp>
      <p:pic>
        <p:nvPicPr>
          <p:cNvPr id="1026" name="Picture 2" descr="Fuzzy crisp.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2229"/>
            <a:ext cx="4953000" cy="260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68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990600"/>
            <a:ext cx="7982712" cy="838200"/>
          </a:xfrm>
        </p:spPr>
        <p:txBody>
          <a:bodyPr>
            <a:noAutofit/>
          </a:bodyPr>
          <a:lstStyle/>
          <a:p>
            <a:r>
              <a:rPr lang="en-US" dirty="0" smtClean="0"/>
              <a:t>This </a:t>
            </a:r>
            <a:r>
              <a:rPr lang="en-US" dirty="0"/>
              <a:t>project employed a </a:t>
            </a:r>
            <a:r>
              <a:rPr lang="en-US" b="1" dirty="0"/>
              <a:t>fuzzy logic overlay </a:t>
            </a:r>
            <a:r>
              <a:rPr lang="en-US" dirty="0"/>
              <a:t>to develop a </a:t>
            </a:r>
            <a:r>
              <a:rPr lang="en-US" b="1" dirty="0"/>
              <a:t>Landslide </a:t>
            </a:r>
            <a:r>
              <a:rPr lang="en-US" b="1" dirty="0" smtClean="0"/>
              <a:t>Susceptibility Map </a:t>
            </a:r>
            <a:r>
              <a:rPr lang="en-US" dirty="0"/>
              <a:t>for Rwanda and </a:t>
            </a:r>
            <a:r>
              <a:rPr lang="en-US" dirty="0" smtClean="0"/>
              <a:t>Uganda. </a:t>
            </a:r>
            <a:r>
              <a:rPr lang="en-US" dirty="0" smtClean="0">
                <a:solidFill>
                  <a:srgbClr val="767171"/>
                </a:solidFill>
              </a:rPr>
              <a:t>The </a:t>
            </a:r>
            <a:r>
              <a:rPr lang="en-US" dirty="0">
                <a:solidFill>
                  <a:srgbClr val="767171"/>
                </a:solidFill>
              </a:rPr>
              <a:t>following slides describe how apply fuzzy logic in ArcMap to accomplish this. </a:t>
            </a:r>
          </a:p>
          <a:p>
            <a:endParaRPr lang="en-US" dirty="0"/>
          </a:p>
          <a:p>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950" y="2209800"/>
            <a:ext cx="5791200" cy="44916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4"/>
          <p:cNvGrpSpPr>
            <a:grpSpLocks noChangeAspect="1"/>
          </p:cNvGrpSpPr>
          <p:nvPr/>
        </p:nvGrpSpPr>
        <p:grpSpPr bwMode="auto">
          <a:xfrm>
            <a:off x="1681012" y="2422471"/>
            <a:ext cx="2070952" cy="441325"/>
            <a:chOff x="-2" y="2564"/>
            <a:chExt cx="1909" cy="278"/>
          </a:xfrm>
        </p:grpSpPr>
        <p:sp>
          <p:nvSpPr>
            <p:cNvPr id="14" name="AutoShape 3"/>
            <p:cNvSpPr>
              <a:spLocks noChangeAspect="1" noChangeArrowheads="1" noTextEdit="1"/>
            </p:cNvSpPr>
            <p:nvPr/>
          </p:nvSpPr>
          <p:spPr bwMode="auto">
            <a:xfrm>
              <a:off x="-2" y="2564"/>
              <a:ext cx="157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1" y="2564"/>
              <a:ext cx="235" cy="117"/>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276" y="2569"/>
              <a:ext cx="16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rgbClr val="000000"/>
                  </a:solidFill>
                  <a:effectLst/>
                  <a:latin typeface="Century Gothic" pitchFamily="34" charset="0"/>
                  <a:cs typeface="Arial" pitchFamily="34" charset="0"/>
                </a:rPr>
                <a:t>Area Susceptible </a:t>
              </a:r>
              <a:r>
                <a:rPr lang="en-US" altLang="en-US" sz="1100" i="1" dirty="0" smtClean="0">
                  <a:solidFill>
                    <a:srgbClr val="000000"/>
                  </a:solidFill>
                  <a:latin typeface="Century Gothic" pitchFamily="34" charset="0"/>
                </a:rPr>
                <a:t>to</a:t>
              </a:r>
              <a:r>
                <a:rPr kumimoji="0" lang="en-US" altLang="en-US" sz="1100" b="0" i="1" u="none" strike="noStrike" cap="none" normalizeH="0" baseline="0" dirty="0" smtClean="0">
                  <a:ln>
                    <a:noFill/>
                  </a:ln>
                  <a:solidFill>
                    <a:srgbClr val="000000"/>
                  </a:solidFill>
                  <a:effectLst/>
                  <a:latin typeface="Century Gothic" pitchFamily="34" charset="0"/>
                  <a:cs typeface="Arial" pitchFamily="34" charset="0"/>
                </a:rPr>
                <a:t> Landslides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 y="2723"/>
              <a:ext cx="235" cy="116"/>
            </a:xfrm>
            <a:prstGeom prst="rect">
              <a:avLst/>
            </a:prstGeom>
            <a:solidFill>
              <a:srgbClr val="F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276" y="2727"/>
              <a:ext cx="13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rgbClr val="000000"/>
                  </a:solidFill>
                  <a:effectLst/>
                  <a:latin typeface="Century Gothic" pitchFamily="34" charset="0"/>
                  <a:cs typeface="Arial" pitchFamily="34" charset="0"/>
                </a:rPr>
                <a:t>Within 1km of Susceptible Area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Text Placeholder 8"/>
          <p:cNvSpPr>
            <a:spLocks noGrp="1"/>
          </p:cNvSpPr>
          <p:nvPr>
            <p:ph type="body" sz="quarter" idx="4294967295"/>
          </p:nvPr>
        </p:nvSpPr>
        <p:spPr>
          <a:xfrm>
            <a:off x="576072" y="579120"/>
            <a:ext cx="7982712" cy="411480"/>
          </a:xfrm>
          <a:prstGeom prst="rect">
            <a:avLst/>
          </a:prstGeom>
        </p:spPr>
        <p:txBody>
          <a:bodyPr>
            <a:noAutofit/>
          </a:bodyPr>
          <a:lstStyle/>
          <a:p>
            <a:pPr marL="0" indent="0">
              <a:buNone/>
            </a:pPr>
            <a:r>
              <a:rPr lang="en-US" b="1" dirty="0" smtClean="0">
                <a:solidFill>
                  <a:schemeClr val="accent1"/>
                </a:solidFill>
              </a:rPr>
              <a:t>Background</a:t>
            </a:r>
            <a:endParaRPr lang="en-US" sz="2800" b="1" dirty="0">
              <a:solidFill>
                <a:schemeClr val="accent1"/>
              </a:solidFill>
            </a:endParaRPr>
          </a:p>
        </p:txBody>
      </p:sp>
    </p:spTree>
    <p:extLst>
      <p:ext uri="{BB962C8B-B14F-4D97-AF65-F5344CB8AC3E}">
        <p14:creationId xmlns:p14="http://schemas.microsoft.com/office/powerpoint/2010/main" val="131136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990600"/>
            <a:ext cx="8229600" cy="1323439"/>
          </a:xfrm>
          <a:prstGeom prst="rect">
            <a:avLst/>
          </a:prstGeom>
          <a:noFill/>
        </p:spPr>
        <p:txBody>
          <a:bodyPr wrap="square" rtlCol="0">
            <a:spAutoFit/>
          </a:bodyPr>
          <a:lstStyle/>
          <a:p>
            <a:r>
              <a:rPr lang="en-US" sz="2000" dirty="0" smtClean="0"/>
              <a:t>First, </a:t>
            </a:r>
            <a:r>
              <a:rPr lang="en-US" sz="2000" dirty="0"/>
              <a:t>a</a:t>
            </a:r>
            <a:r>
              <a:rPr lang="en-US" sz="2000" dirty="0" smtClean="0"/>
              <a:t> problem needs to be identified and input variables to be included in the model need to be selected. This can be accomplished by conducting a thorough literature review. Once inputs are decided they need to be download or derived.</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722559478"/>
              </p:ext>
            </p:extLst>
          </p:nvPr>
        </p:nvGraphicFramePr>
        <p:xfrm>
          <a:off x="4876800" y="2438400"/>
          <a:ext cx="3886200" cy="4092646"/>
        </p:xfrm>
        <a:graphic>
          <a:graphicData uri="http://schemas.openxmlformats.org/drawingml/2006/table">
            <a:tbl>
              <a:tblPr firstRow="1" bandRow="1"/>
              <a:tblGrid>
                <a:gridCol w="3886200"/>
              </a:tblGrid>
              <a:tr h="37506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latin typeface="Century Gothic" panose="020B0502020202020204" pitchFamily="34" charset="0"/>
                        </a:rPr>
                        <a:t>Variables Selected</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5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Elevation</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5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Slope</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5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Plan Curvature</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5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Profile Curvature</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5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Distance from Roads</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5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Distance from Streams</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99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Distance from Ridge</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61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Terrain</a:t>
                      </a:r>
                      <a:r>
                        <a:rPr lang="en-US" baseline="0" dirty="0" smtClean="0">
                          <a:latin typeface="Century Gothic" panose="020B0502020202020204" pitchFamily="34" charset="0"/>
                        </a:rPr>
                        <a:t> Roughness</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461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Depth</a:t>
                      </a:r>
                      <a:r>
                        <a:rPr lang="en-US" baseline="0" dirty="0" smtClean="0">
                          <a:latin typeface="Century Gothic" panose="020B0502020202020204" pitchFamily="34" charset="0"/>
                        </a:rPr>
                        <a:t> to Bedrock</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61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Century Gothic" panose="020B0502020202020204" pitchFamily="34" charset="0"/>
                        </a:rPr>
                        <a:t>Topographic Wetness Index (TMI)</a:t>
                      </a:r>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2" name="TextBox 1"/>
          <p:cNvSpPr txBox="1"/>
          <p:nvPr/>
        </p:nvSpPr>
        <p:spPr>
          <a:xfrm>
            <a:off x="552305" y="2743200"/>
            <a:ext cx="4038600" cy="2554545"/>
          </a:xfrm>
          <a:prstGeom prst="rect">
            <a:avLst/>
          </a:prstGeom>
          <a:noFill/>
        </p:spPr>
        <p:txBody>
          <a:bodyPr wrap="square" rtlCol="0">
            <a:spAutoFit/>
          </a:bodyPr>
          <a:lstStyle/>
          <a:p>
            <a:r>
              <a:rPr lang="en-US" sz="2000" b="1" dirty="0" smtClean="0"/>
              <a:t>Problem</a:t>
            </a:r>
            <a:r>
              <a:rPr lang="en-US" sz="2000" b="1" dirty="0"/>
              <a:t>:</a:t>
            </a:r>
            <a:r>
              <a:rPr lang="en-US" sz="2000" dirty="0" smtClean="0"/>
              <a:t> Landslides threaten lives and infrastructure.</a:t>
            </a:r>
          </a:p>
          <a:p>
            <a:endParaRPr lang="en-US" sz="2000" dirty="0"/>
          </a:p>
          <a:p>
            <a:r>
              <a:rPr lang="en-US" sz="2000" dirty="0"/>
              <a:t>What do areas that are prone to landslides have in common</a:t>
            </a:r>
            <a:r>
              <a:rPr lang="en-US" sz="2000" dirty="0" smtClean="0"/>
              <a:t>?</a:t>
            </a:r>
          </a:p>
          <a:p>
            <a:endParaRPr lang="en-US" sz="2000" dirty="0"/>
          </a:p>
          <a:p>
            <a:r>
              <a:rPr lang="en-US" sz="2000" dirty="0" smtClean="0"/>
              <a:t>What geographic </a:t>
            </a:r>
            <a:r>
              <a:rPr lang="en-US" sz="2000" b="1" dirty="0" smtClean="0"/>
              <a:t>variables </a:t>
            </a:r>
            <a:r>
              <a:rPr lang="en-US" sz="2000" dirty="0" smtClean="0"/>
              <a:t>can cause landslides?</a:t>
            </a:r>
          </a:p>
        </p:txBody>
      </p:sp>
      <p:sp>
        <p:nvSpPr>
          <p:cNvPr id="5"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1: Identify Problem and Define Variables</a:t>
            </a:r>
            <a:endParaRPr lang="en-US" sz="2800" b="1" dirty="0">
              <a:solidFill>
                <a:schemeClr val="accent1"/>
              </a:solidFill>
            </a:endParaRPr>
          </a:p>
        </p:txBody>
      </p:sp>
      <p:grpSp>
        <p:nvGrpSpPr>
          <p:cNvPr id="39" name="Group 38"/>
          <p:cNvGrpSpPr/>
          <p:nvPr/>
        </p:nvGrpSpPr>
        <p:grpSpPr>
          <a:xfrm>
            <a:off x="3581400" y="2673962"/>
            <a:ext cx="1262743" cy="2431437"/>
            <a:chOff x="3581400" y="2673962"/>
            <a:chExt cx="1262743" cy="2431437"/>
          </a:xfrm>
        </p:grpSpPr>
        <p:grpSp>
          <p:nvGrpSpPr>
            <p:cNvPr id="35" name="Group 34"/>
            <p:cNvGrpSpPr/>
            <p:nvPr/>
          </p:nvGrpSpPr>
          <p:grpSpPr>
            <a:xfrm>
              <a:off x="4005943" y="2673962"/>
              <a:ext cx="838200" cy="2431437"/>
              <a:chOff x="3733800" y="2667000"/>
              <a:chExt cx="1066800" cy="1507361"/>
            </a:xfrm>
          </p:grpSpPr>
          <p:cxnSp>
            <p:nvCxnSpPr>
              <p:cNvPr id="21" name="Straight Connector 20"/>
              <p:cNvCxnSpPr/>
              <p:nvPr/>
            </p:nvCxnSpPr>
            <p:spPr>
              <a:xfrm>
                <a:off x="3733800" y="4174361"/>
                <a:ext cx="685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2667000"/>
                <a:ext cx="0" cy="150736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419600" y="2667000"/>
                <a:ext cx="381000"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flipH="1">
              <a:off x="3581400" y="5105399"/>
              <a:ext cx="609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381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197972"/>
            <a:ext cx="8229600" cy="1323439"/>
          </a:xfrm>
          <a:prstGeom prst="rect">
            <a:avLst/>
          </a:prstGeom>
          <a:noFill/>
        </p:spPr>
        <p:txBody>
          <a:bodyPr wrap="square" rtlCol="0">
            <a:spAutoFit/>
          </a:bodyPr>
          <a:lstStyle/>
          <a:p>
            <a:pPr fontAlgn="t"/>
            <a:r>
              <a:rPr lang="en-US" sz="2000" b="1" dirty="0" smtClean="0"/>
              <a:t>ArcMap was used to derive elevation, slope, plan curvature, profile curvature, distance </a:t>
            </a:r>
            <a:r>
              <a:rPr lang="en-US" sz="2000" b="1" dirty="0"/>
              <a:t>from </a:t>
            </a:r>
            <a:r>
              <a:rPr lang="en-US" sz="2000" b="1" dirty="0" smtClean="0"/>
              <a:t>roads, distance </a:t>
            </a:r>
            <a:r>
              <a:rPr lang="en-US" sz="2000" b="1" dirty="0"/>
              <a:t>from </a:t>
            </a:r>
            <a:r>
              <a:rPr lang="en-US" sz="2000" b="1" dirty="0" smtClean="0"/>
              <a:t>streams, distance </a:t>
            </a:r>
            <a:r>
              <a:rPr lang="en-US" sz="2000" b="1" dirty="0"/>
              <a:t>from </a:t>
            </a:r>
            <a:r>
              <a:rPr lang="en-US" sz="2000" b="1" dirty="0" smtClean="0"/>
              <a:t>ridge, terrain roughness, topographic wetness index, and depth to bedrock. </a:t>
            </a:r>
            <a:endParaRPr lang="en-US" sz="2000" b="1" dirty="0"/>
          </a:p>
        </p:txBody>
      </p:sp>
      <p:sp>
        <p:nvSpPr>
          <p:cNvPr id="3"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2: Download and Derive Data</a:t>
            </a:r>
            <a:endParaRPr lang="en-US" sz="2800" b="1" dirty="0">
              <a:solidFill>
                <a:schemeClr val="accent1"/>
              </a:solidFill>
            </a:endParaRPr>
          </a:p>
        </p:txBody>
      </p:sp>
      <p:sp>
        <p:nvSpPr>
          <p:cNvPr id="4" name="TextBox 3"/>
          <p:cNvSpPr txBox="1"/>
          <p:nvPr/>
        </p:nvSpPr>
        <p:spPr>
          <a:xfrm>
            <a:off x="1524000" y="1383268"/>
            <a:ext cx="1981200" cy="369332"/>
          </a:xfrm>
          <a:prstGeom prst="rect">
            <a:avLst/>
          </a:prstGeom>
          <a:noFill/>
          <a:ln>
            <a:noFill/>
          </a:ln>
        </p:spPr>
        <p:txBody>
          <a:bodyPr wrap="square" rtlCol="0">
            <a:spAutoFit/>
          </a:bodyPr>
          <a:lstStyle/>
          <a:p>
            <a:r>
              <a:rPr lang="en-US" dirty="0" smtClean="0"/>
              <a:t>DEM: SRTM-V2</a:t>
            </a:r>
            <a:endParaRPr lang="en-US" dirty="0"/>
          </a:p>
        </p:txBody>
      </p:sp>
      <p:sp>
        <p:nvSpPr>
          <p:cNvPr id="5" name="TextBox 4"/>
          <p:cNvSpPr txBox="1"/>
          <p:nvPr/>
        </p:nvSpPr>
        <p:spPr>
          <a:xfrm>
            <a:off x="5300843" y="1383101"/>
            <a:ext cx="2143269" cy="369332"/>
          </a:xfrm>
          <a:prstGeom prst="rect">
            <a:avLst/>
          </a:prstGeom>
          <a:noFill/>
        </p:spPr>
        <p:txBody>
          <a:bodyPr wrap="square" rtlCol="0">
            <a:spAutoFit/>
          </a:bodyPr>
          <a:lstStyle/>
          <a:p>
            <a:r>
              <a:rPr lang="en-US" dirty="0" smtClean="0"/>
              <a:t>USGS </a:t>
            </a:r>
            <a:r>
              <a:rPr lang="en-US" dirty="0" smtClean="0"/>
              <a:t>website</a:t>
            </a:r>
            <a:endParaRPr lang="en-US" dirty="0"/>
          </a:p>
        </p:txBody>
      </p:sp>
      <p:sp>
        <p:nvSpPr>
          <p:cNvPr id="9" name="TextBox 8"/>
          <p:cNvSpPr txBox="1"/>
          <p:nvPr/>
        </p:nvSpPr>
        <p:spPr>
          <a:xfrm>
            <a:off x="4315078" y="2343834"/>
            <a:ext cx="4114800" cy="646331"/>
          </a:xfrm>
          <a:prstGeom prst="rect">
            <a:avLst/>
          </a:prstGeom>
          <a:noFill/>
        </p:spPr>
        <p:txBody>
          <a:bodyPr wrap="square" rtlCol="0">
            <a:spAutoFit/>
          </a:bodyPr>
          <a:lstStyle/>
          <a:p>
            <a:r>
              <a:rPr lang="en-US" dirty="0"/>
              <a:t>International Soil Reference and Information Centre </a:t>
            </a:r>
            <a:r>
              <a:rPr lang="en-US" dirty="0" smtClean="0"/>
              <a:t>website</a:t>
            </a:r>
            <a:endParaRPr lang="en-US" dirty="0"/>
          </a:p>
        </p:txBody>
      </p:sp>
      <p:sp>
        <p:nvSpPr>
          <p:cNvPr id="10" name="TextBox 9"/>
          <p:cNvSpPr txBox="1"/>
          <p:nvPr/>
        </p:nvSpPr>
        <p:spPr>
          <a:xfrm>
            <a:off x="1524000" y="2486798"/>
            <a:ext cx="2286000" cy="646331"/>
          </a:xfrm>
          <a:prstGeom prst="rect">
            <a:avLst/>
          </a:prstGeom>
          <a:noFill/>
          <a:ln>
            <a:noFill/>
          </a:ln>
        </p:spPr>
        <p:txBody>
          <a:bodyPr wrap="square" rtlCol="0">
            <a:spAutoFit/>
          </a:bodyPr>
          <a:lstStyle/>
          <a:p>
            <a:r>
              <a:rPr lang="en-US" dirty="0" smtClean="0"/>
              <a:t>Depth to Bedrock Data</a:t>
            </a:r>
            <a:endParaRPr lang="en-US" dirty="0"/>
          </a:p>
        </p:txBody>
      </p:sp>
      <p:sp>
        <p:nvSpPr>
          <p:cNvPr id="11" name="TextBox 10"/>
          <p:cNvSpPr txBox="1"/>
          <p:nvPr/>
        </p:nvSpPr>
        <p:spPr>
          <a:xfrm>
            <a:off x="1524000" y="4135766"/>
            <a:ext cx="2286000" cy="369332"/>
          </a:xfrm>
          <a:prstGeom prst="rect">
            <a:avLst/>
          </a:prstGeom>
          <a:noFill/>
        </p:spPr>
        <p:txBody>
          <a:bodyPr wrap="square" rtlCol="0">
            <a:spAutoFit/>
          </a:bodyPr>
          <a:lstStyle/>
          <a:p>
            <a:r>
              <a:rPr lang="en-US" dirty="0" smtClean="0"/>
              <a:t>Roads </a:t>
            </a:r>
            <a:r>
              <a:rPr lang="en-US" dirty="0" err="1" smtClean="0"/>
              <a:t>Shapefile</a:t>
            </a:r>
            <a:endParaRPr lang="en-US" dirty="0"/>
          </a:p>
        </p:txBody>
      </p:sp>
      <p:sp>
        <p:nvSpPr>
          <p:cNvPr id="12" name="TextBox 11"/>
          <p:cNvSpPr txBox="1"/>
          <p:nvPr/>
        </p:nvSpPr>
        <p:spPr>
          <a:xfrm>
            <a:off x="4315078" y="3997266"/>
            <a:ext cx="4114800" cy="646331"/>
          </a:xfrm>
          <a:prstGeom prst="rect">
            <a:avLst/>
          </a:prstGeom>
          <a:noFill/>
        </p:spPr>
        <p:txBody>
          <a:bodyPr wrap="square" rtlCol="0">
            <a:spAutoFit/>
          </a:bodyPr>
          <a:lstStyle/>
          <a:p>
            <a:r>
              <a:rPr lang="en-US" dirty="0" smtClean="0"/>
              <a:t>Socioeconomic Data and Applications Center </a:t>
            </a:r>
            <a:r>
              <a:rPr lang="en-US" dirty="0" smtClean="0"/>
              <a:t>website</a:t>
            </a:r>
            <a:endParaRPr lang="en-US" dirty="0"/>
          </a:p>
        </p:txBody>
      </p:sp>
      <p:grpSp>
        <p:nvGrpSpPr>
          <p:cNvPr id="24" name="Group 23"/>
          <p:cNvGrpSpPr/>
          <p:nvPr/>
        </p:nvGrpSpPr>
        <p:grpSpPr>
          <a:xfrm>
            <a:off x="1066800" y="1143000"/>
            <a:ext cx="7696200" cy="3915728"/>
            <a:chOff x="1066800" y="1143000"/>
            <a:chExt cx="7696200" cy="3915728"/>
          </a:xfrm>
        </p:grpSpPr>
        <p:cxnSp>
          <p:nvCxnSpPr>
            <p:cNvPr id="13" name="Straight Connector 12"/>
            <p:cNvCxnSpPr/>
            <p:nvPr/>
          </p:nvCxnSpPr>
          <p:spPr>
            <a:xfrm>
              <a:off x="1066800" y="2133600"/>
              <a:ext cx="76962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6800" y="3505200"/>
              <a:ext cx="76962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2400" y="1143000"/>
              <a:ext cx="0" cy="39157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rot="16200000">
            <a:off x="-152502" y="2482334"/>
            <a:ext cx="1828800" cy="369332"/>
          </a:xfrm>
          <a:prstGeom prst="rect">
            <a:avLst/>
          </a:prstGeom>
          <a:noFill/>
        </p:spPr>
        <p:txBody>
          <a:bodyPr wrap="square" rtlCol="0">
            <a:spAutoFit/>
          </a:bodyPr>
          <a:lstStyle/>
          <a:p>
            <a:r>
              <a:rPr lang="en-US" i="1" dirty="0" smtClean="0"/>
              <a:t>Data Sources</a:t>
            </a:r>
            <a:endParaRPr lang="en-US" i="1" dirty="0"/>
          </a:p>
        </p:txBody>
      </p:sp>
      <p:grpSp>
        <p:nvGrpSpPr>
          <p:cNvPr id="22" name="Group 21"/>
          <p:cNvGrpSpPr/>
          <p:nvPr/>
        </p:nvGrpSpPr>
        <p:grpSpPr>
          <a:xfrm>
            <a:off x="946564" y="1524000"/>
            <a:ext cx="354701" cy="2796064"/>
            <a:chOff x="946564" y="1694764"/>
            <a:chExt cx="354701" cy="2440634"/>
          </a:xfrm>
        </p:grpSpPr>
        <p:cxnSp>
          <p:nvCxnSpPr>
            <p:cNvPr id="8" name="Straight Connector 7"/>
            <p:cNvCxnSpPr/>
            <p:nvPr/>
          </p:nvCxnSpPr>
          <p:spPr>
            <a:xfrm>
              <a:off x="946564" y="1694764"/>
              <a:ext cx="0" cy="2440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46564" y="1694764"/>
              <a:ext cx="34883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51755" y="2804051"/>
              <a:ext cx="34883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52429" y="4135397"/>
              <a:ext cx="34883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761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6228" y="990600"/>
            <a:ext cx="7772400" cy="1631216"/>
          </a:xfrm>
          <a:prstGeom prst="rect">
            <a:avLst/>
          </a:prstGeom>
          <a:noFill/>
        </p:spPr>
        <p:txBody>
          <a:bodyPr wrap="square" rtlCol="0">
            <a:spAutoFit/>
          </a:bodyPr>
          <a:lstStyle/>
          <a:p>
            <a:r>
              <a:rPr lang="en-US" sz="2000" dirty="0" smtClean="0"/>
              <a:t>After variable layers are derived, fuzzy memberships need to be assigned to each layer. Some of this information comes from literature review, but presence points can be used to get a better idea of the values that are appropriate for the study area.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442040742"/>
              </p:ext>
            </p:extLst>
          </p:nvPr>
        </p:nvGraphicFramePr>
        <p:xfrm>
          <a:off x="758628" y="2743200"/>
          <a:ext cx="7467600" cy="2341880"/>
        </p:xfrm>
        <a:graphic>
          <a:graphicData uri="http://schemas.openxmlformats.org/drawingml/2006/table">
            <a:tbl>
              <a:tblPr firstRow="1" bandRow="1"/>
              <a:tblGrid>
                <a:gridCol w="1219200"/>
                <a:gridCol w="3276600"/>
                <a:gridCol w="29718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latin typeface="Century Gothic" panose="020B0502020202020204" pitchFamily="34" charset="0"/>
                        </a:rPr>
                        <a:t> </a:t>
                      </a:r>
                      <a:r>
                        <a:rPr lang="en-US" sz="1800" dirty="0" smtClean="0">
                          <a:latin typeface="Century Gothic" panose="020B0502020202020204" pitchFamily="34" charset="0"/>
                        </a:rPr>
                        <a:t>Type</a:t>
                      </a:r>
                      <a:endParaRPr lang="en-US" sz="1800"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latin typeface="Century Gothic" panose="020B0502020202020204" pitchFamily="34" charset="0"/>
                        </a:rPr>
                        <a:t>Value(s)</a:t>
                      </a:r>
                      <a:r>
                        <a:rPr lang="en-US" sz="1800" baseline="0" dirty="0" smtClean="0">
                          <a:latin typeface="Century Gothic" panose="020B0502020202020204" pitchFamily="34" charset="0"/>
                        </a:rPr>
                        <a:t> Designated as 1</a:t>
                      </a:r>
                      <a:endParaRPr lang="en-US" sz="1800"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latin typeface="Century Gothic" panose="020B0502020202020204" pitchFamily="34" charset="0"/>
                        </a:rPr>
                        <a:t>Value(s) Designated as 0</a:t>
                      </a:r>
                      <a:endParaRPr lang="en-US" sz="1800"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400" b="1" i="1" dirty="0" smtClean="0">
                          <a:latin typeface="Century Gothic" panose="020B0502020202020204" pitchFamily="34" charset="0"/>
                        </a:rPr>
                        <a:t>Gaussian</a:t>
                      </a:r>
                      <a:endParaRPr lang="en-US" sz="1400" b="1" i="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Midpoint</a:t>
                      </a:r>
                      <a:r>
                        <a:rPr lang="en-US" sz="1200" b="1" baseline="0" dirty="0" smtClean="0">
                          <a:latin typeface="Century Gothic" panose="020B0502020202020204" pitchFamily="34" charset="0"/>
                        </a:rPr>
                        <a:t> of input dataset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Values</a:t>
                      </a:r>
                      <a:r>
                        <a:rPr lang="en-US" sz="1200" b="1" baseline="0" dirty="0" smtClean="0">
                          <a:latin typeface="Century Gothic" panose="020B0502020202020204" pitchFamily="34" charset="0"/>
                        </a:rPr>
                        <a:t> of input furthest from midpoint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5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400" b="1" i="1" dirty="0" smtClean="0">
                          <a:latin typeface="Century Gothic" panose="020B0502020202020204" pitchFamily="34" charset="0"/>
                        </a:rPr>
                        <a:t>Small</a:t>
                      </a:r>
                      <a:endParaRPr lang="en-US" sz="1400" b="1" i="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Smallest value of input dataset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Largest value of input dataset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400" b="1" i="1" dirty="0" smtClean="0">
                          <a:latin typeface="Century Gothic" panose="020B0502020202020204" pitchFamily="34" charset="0"/>
                        </a:rPr>
                        <a:t>Large</a:t>
                      </a:r>
                      <a:endParaRPr lang="en-US" sz="1400" b="1" i="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Largest</a:t>
                      </a:r>
                      <a:r>
                        <a:rPr lang="en-US" sz="1200" b="1" baseline="0" dirty="0" smtClean="0">
                          <a:latin typeface="Century Gothic" panose="020B0502020202020204" pitchFamily="34" charset="0"/>
                        </a:rPr>
                        <a:t> value of input dataset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Smallest value of input dataset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400" b="1" i="1" dirty="0" smtClean="0">
                          <a:latin typeface="Century Gothic" panose="020B0502020202020204" pitchFamily="34" charset="0"/>
                        </a:rPr>
                        <a:t>Near</a:t>
                      </a:r>
                      <a:endParaRPr lang="en-US" sz="1400" b="1" i="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Midpoint of input dataset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Values of input furthest from midpoint</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400" b="1" i="1" dirty="0" smtClean="0">
                          <a:latin typeface="Century Gothic" panose="020B0502020202020204" pitchFamily="34" charset="0"/>
                        </a:rPr>
                        <a:t>Linear</a:t>
                      </a:r>
                      <a:endParaRPr lang="en-US" sz="1400" b="1" i="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User-specified</a:t>
                      </a:r>
                      <a:r>
                        <a:rPr lang="en-US" sz="1200" b="1" baseline="0" dirty="0" smtClean="0">
                          <a:latin typeface="Century Gothic" panose="020B0502020202020204" pitchFamily="34" charset="0"/>
                        </a:rPr>
                        <a:t> maximum value and all larger input values</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Century Gothic" panose="020B0502020202020204" pitchFamily="34" charset="0"/>
                        </a:rPr>
                        <a:t>User-specified minimum value and all smaller input</a:t>
                      </a:r>
                      <a:r>
                        <a:rPr lang="en-US" sz="1200" b="1" baseline="0" dirty="0" smtClean="0">
                          <a:latin typeface="Century Gothic" panose="020B0502020202020204" pitchFamily="34" charset="0"/>
                        </a:rPr>
                        <a:t> values </a:t>
                      </a:r>
                      <a:endParaRPr lang="en-US" sz="1200" b="1"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2" name="TextBox 1"/>
          <p:cNvSpPr txBox="1"/>
          <p:nvPr/>
        </p:nvSpPr>
        <p:spPr>
          <a:xfrm>
            <a:off x="758628" y="5486400"/>
            <a:ext cx="7620000" cy="707886"/>
          </a:xfrm>
          <a:prstGeom prst="rect">
            <a:avLst/>
          </a:prstGeom>
          <a:noFill/>
        </p:spPr>
        <p:txBody>
          <a:bodyPr wrap="square" rtlCol="0">
            <a:spAutoFit/>
          </a:bodyPr>
          <a:lstStyle/>
          <a:p>
            <a:r>
              <a:rPr lang="en-US" sz="2000" dirty="0" smtClean="0"/>
              <a:t>Fuzzy memberships were assigned using the “Fuzzy Membership” tool in ArcMap. </a:t>
            </a:r>
            <a:endParaRPr lang="en-US" sz="2000" dirty="0"/>
          </a:p>
        </p:txBody>
      </p:sp>
      <p:sp>
        <p:nvSpPr>
          <p:cNvPr id="6"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3: Assign Fuzzy Membership</a:t>
            </a:r>
            <a:endParaRPr lang="en-US" sz="2800" b="1" dirty="0">
              <a:solidFill>
                <a:schemeClr val="accent1"/>
              </a:solidFill>
            </a:endParaRPr>
          </a:p>
        </p:txBody>
      </p:sp>
    </p:spTree>
    <p:extLst>
      <p:ext uri="{BB962C8B-B14F-4D97-AF65-F5344CB8AC3E}">
        <p14:creationId xmlns:p14="http://schemas.microsoft.com/office/powerpoint/2010/main" val="1161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990600"/>
            <a:ext cx="7924800" cy="1631216"/>
          </a:xfrm>
          <a:prstGeom prst="rect">
            <a:avLst/>
          </a:prstGeom>
          <a:noFill/>
        </p:spPr>
        <p:txBody>
          <a:bodyPr wrap="square" rtlCol="0">
            <a:spAutoFit/>
          </a:bodyPr>
          <a:lstStyle/>
          <a:p>
            <a:r>
              <a:rPr lang="en-US" sz="2000" dirty="0"/>
              <a:t>P</a:t>
            </a:r>
            <a:r>
              <a:rPr lang="en-US" sz="2000" dirty="0" smtClean="0"/>
              <a:t>resence points for the study area were used in the “Extract Value to Points” tool to determine the range of values for each variable at known landslide locations. These values were used to decide which membership type to assign and where to set parameters, such as midpoint.</a:t>
            </a:r>
            <a:endParaRPr lang="en-US" sz="2000" dirty="0"/>
          </a:p>
        </p:txBody>
      </p:sp>
      <p:sp>
        <p:nvSpPr>
          <p:cNvPr id="4"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3: Assign Fuzzy Membership</a:t>
            </a:r>
            <a:endParaRPr lang="en-US" sz="2800" b="1" dirty="0">
              <a:solidFill>
                <a:schemeClr val="accent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0" t="1378" r="1177" b="1787"/>
          <a:stretch/>
        </p:blipFill>
        <p:spPr bwMode="auto">
          <a:xfrm>
            <a:off x="1699327" y="2678464"/>
            <a:ext cx="5737254" cy="3981281"/>
          </a:xfrm>
          <a:prstGeom prst="rect">
            <a:avLst/>
          </a:prstGeom>
          <a:noFill/>
          <a:ln w="0">
            <a:solidFill>
              <a:schemeClr val="tx1"/>
            </a:solidFill>
            <a:miter lim="800000"/>
            <a:headEnd/>
            <a:tailEnd/>
          </a:ln>
          <a:effectLst>
            <a:outerShdw dist="35921" dir="2700000" sx="1000" sy="1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392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990600"/>
            <a:ext cx="7772400" cy="400110"/>
          </a:xfrm>
          <a:prstGeom prst="rect">
            <a:avLst/>
          </a:prstGeom>
          <a:noFill/>
        </p:spPr>
        <p:txBody>
          <a:bodyPr wrap="square" rtlCol="0">
            <a:spAutoFit/>
          </a:bodyPr>
          <a:lstStyle/>
          <a:p>
            <a:r>
              <a:rPr lang="en-US" sz="2000" dirty="0"/>
              <a:t>M</a:t>
            </a:r>
            <a:r>
              <a:rPr lang="en-US" sz="2000" dirty="0" smtClean="0"/>
              <a:t>embership parameters for this example were as follows</a:t>
            </a:r>
            <a:r>
              <a:rPr lang="en-US" dirty="0"/>
              <a:t>:</a:t>
            </a:r>
          </a:p>
        </p:txBody>
      </p:sp>
      <p:sp>
        <p:nvSpPr>
          <p:cNvPr id="4" name="Text Placeholder 8"/>
          <p:cNvSpPr>
            <a:spLocks noGrp="1"/>
          </p:cNvSpPr>
          <p:nvPr>
            <p:ph type="body" sz="quarter" idx="4294967295"/>
          </p:nvPr>
        </p:nvSpPr>
        <p:spPr>
          <a:xfrm>
            <a:off x="576072" y="579120"/>
            <a:ext cx="8263128" cy="411480"/>
          </a:xfrm>
          <a:prstGeom prst="rect">
            <a:avLst/>
          </a:prstGeom>
        </p:spPr>
        <p:txBody>
          <a:bodyPr>
            <a:noAutofit/>
          </a:bodyPr>
          <a:lstStyle/>
          <a:p>
            <a:pPr marL="0" indent="0">
              <a:buNone/>
            </a:pPr>
            <a:r>
              <a:rPr lang="en-US" b="1" dirty="0" smtClean="0">
                <a:solidFill>
                  <a:schemeClr val="accent1"/>
                </a:solidFill>
              </a:rPr>
              <a:t>Step 3: Assign Fuzzy Membership</a:t>
            </a:r>
            <a:endParaRPr lang="en-US" sz="2800" b="1" dirty="0">
              <a:solidFill>
                <a:schemeClr val="accent1"/>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1676400"/>
            <a:ext cx="6096000" cy="4114800"/>
          </a:xfrm>
          <a:prstGeom prst="rect">
            <a:avLst/>
          </a:prstGeom>
          <a:noFill/>
          <a:ln>
            <a:solidFill>
              <a:schemeClr val="tx1"/>
            </a:solidFill>
          </a:ln>
        </p:spPr>
      </p:pic>
    </p:spTree>
    <p:extLst>
      <p:ext uri="{BB962C8B-B14F-4D97-AF65-F5344CB8AC3E}">
        <p14:creationId xmlns:p14="http://schemas.microsoft.com/office/powerpoint/2010/main" val="3362219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1374</Words>
  <Application>Microsoft Office PowerPoint</Application>
  <PresentationFormat>On-screen Show (4:3)</PresentationFormat>
  <Paragraphs>131</Paragraphs>
  <Slides>13</Slides>
  <Notes>11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NSSTC-UAH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Padraic Conner</dc:creator>
  <cp:lastModifiedBy>Sherry baggett</cp:lastModifiedBy>
  <cp:revision>66</cp:revision>
  <dcterms:created xsi:type="dcterms:W3CDTF">2015-07-28T15:10:27Z</dcterms:created>
  <dcterms:modified xsi:type="dcterms:W3CDTF">2015-08-05T18:33:37Z</dcterms:modified>
</cp:coreProperties>
</file>