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85" r:id="rId3"/>
    <p:sldId id="286" r:id="rId4"/>
    <p:sldId id="297" r:id="rId5"/>
    <p:sldId id="296" r:id="rId6"/>
    <p:sldId id="295" r:id="rId7"/>
    <p:sldId id="294" r:id="rId8"/>
    <p:sldId id="293" r:id="rId9"/>
    <p:sldId id="309" r:id="rId10"/>
    <p:sldId id="306" r:id="rId11"/>
    <p:sldId id="304" r:id="rId12"/>
    <p:sldId id="307" r:id="rId13"/>
    <p:sldId id="308" r:id="rId14"/>
    <p:sldId id="299" r:id="rId15"/>
    <p:sldId id="300" r:id="rId16"/>
    <p:sldId id="301" r:id="rId17"/>
    <p:sldId id="289" r:id="rId18"/>
    <p:sldId id="302" r:id="rId19"/>
    <p:sldId id="303"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11" clrIdx="0"/>
  <p:cmAuthor id="1" name="Orne, Tiffani N. (LARC-E3)[SSAI DEVELOP]" initials="OTN(D" lastIdx="3" clrIdx="1">
    <p:extLst/>
  </p:cmAuthor>
  <p:cmAuthor id="2" name="crms" initials="c" lastIdx="0" clrIdx="2"/>
  <p:cmAuthor id="3" name="Wenjing Xu" initials="WX" lastIdx="7" clrIdx="3">
    <p:extLst>
      <p:ext uri="{19B8F6BF-5375-455C-9EA6-DF929625EA0E}">
        <p15:presenceInfo xmlns:p15="http://schemas.microsoft.com/office/powerpoint/2012/main" userId="8bf8177a68f525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83F"/>
    <a:srgbClr val="2A7D4C"/>
    <a:srgbClr val="709F7F"/>
    <a:srgbClr val="B0C5B6"/>
    <a:srgbClr val="333333"/>
    <a:srgbClr val="FFFFFF"/>
    <a:srgbClr val="E9A149"/>
    <a:srgbClr val="F4901A"/>
    <a:srgbClr val="FFFFF5"/>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87558" autoAdjust="0"/>
  </p:normalViewPr>
  <p:slideViewPr>
    <p:cSldViewPr snapToGrid="0">
      <p:cViewPr>
        <p:scale>
          <a:sx n="100" d="100"/>
          <a:sy n="100" d="100"/>
        </p:scale>
        <p:origin x="732" y="54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maestro\m1\DEVELOP%20Ocmulgee\Summer%202015\Landcover%20Tables_final.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maestro\m1\DEVELOP%20Ocmulgee\Summer%202015\Landcover%20Tables_final.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oleObject" Target="file:///\\maestro\m1\DEVELOP%20Ocmulgee\Summer%202015\Landcover%20Tables_fin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maestro\m1\DEVELOP%20Ocmulgee\Summer%202015\Landcover%20Tables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77290271871099E-2"/>
          <c:y val="3.741927391455694E-2"/>
          <c:w val="0.86633789492890934"/>
          <c:h val="0.6164457077483152"/>
        </c:manualLayout>
      </c:layout>
      <c:barChart>
        <c:barDir val="col"/>
        <c:grouping val="clustered"/>
        <c:varyColors val="0"/>
        <c:ser>
          <c:idx val="0"/>
          <c:order val="0"/>
          <c:tx>
            <c:strRef>
              <c:f>'Summary Tables'!$B$3</c:f>
              <c:strCache>
                <c:ptCount val="1"/>
                <c:pt idx="0">
                  <c:v>2001</c:v>
                </c:pt>
              </c:strCache>
            </c:strRef>
          </c:tx>
          <c:spPr>
            <a:solidFill>
              <a:srgbClr val="B0C5B6"/>
            </a:solidFill>
          </c:spPr>
          <c:invertIfNegative val="0"/>
          <c:cat>
            <c:strRef>
              <c:f>'Summary Tables'!$A$4:$A$18</c:f>
              <c:strCache>
                <c:ptCount val="15"/>
                <c:pt idx="0">
                  <c:v>Barren Land</c:v>
                </c:pt>
                <c:pt idx="1">
                  <c:v>Cultivated Crops</c:v>
                </c:pt>
                <c:pt idx="2">
                  <c:v>Deciduous Forest</c:v>
                </c:pt>
                <c:pt idx="3">
                  <c:v>Developed, High Intensity</c:v>
                </c:pt>
                <c:pt idx="4">
                  <c:v>Developed, Low Intensity</c:v>
                </c:pt>
                <c:pt idx="5">
                  <c:v>Developed, Medium Intensity</c:v>
                </c:pt>
                <c:pt idx="6">
                  <c:v>Developed, Open Space</c:v>
                </c:pt>
                <c:pt idx="7">
                  <c:v>Emergent Herbaceous Wetlands</c:v>
                </c:pt>
                <c:pt idx="8">
                  <c:v>Evergreen Forest</c:v>
                </c:pt>
                <c:pt idx="9">
                  <c:v>Hay/Pasture</c:v>
                </c:pt>
                <c:pt idx="10">
                  <c:v>Herbaceous</c:v>
                </c:pt>
                <c:pt idx="11">
                  <c:v>Mixed Forest</c:v>
                </c:pt>
                <c:pt idx="12">
                  <c:v>Open Water</c:v>
                </c:pt>
                <c:pt idx="13">
                  <c:v>Shrub/Scrub</c:v>
                </c:pt>
                <c:pt idx="14">
                  <c:v>Woody Wetlands</c:v>
                </c:pt>
              </c:strCache>
            </c:strRef>
          </c:cat>
          <c:val>
            <c:numRef>
              <c:f>'Summary Tables'!$B$4:$B$18</c:f>
              <c:numCache>
                <c:formatCode>0.00</c:formatCode>
                <c:ptCount val="15"/>
                <c:pt idx="0">
                  <c:v>54.3645</c:v>
                </c:pt>
                <c:pt idx="1">
                  <c:v>997.3116</c:v>
                </c:pt>
                <c:pt idx="2">
                  <c:v>2262.9762000000001</c:v>
                </c:pt>
                <c:pt idx="3">
                  <c:v>30.017700000000001</c:v>
                </c:pt>
                <c:pt idx="4">
                  <c:v>243.48330000000001</c:v>
                </c:pt>
                <c:pt idx="5">
                  <c:v>68.011200000000002</c:v>
                </c:pt>
                <c:pt idx="6">
                  <c:v>694.66679999999997</c:v>
                </c:pt>
                <c:pt idx="7">
                  <c:v>81.432900000000004</c:v>
                </c:pt>
                <c:pt idx="8">
                  <c:v>2828.6235000000001</c:v>
                </c:pt>
                <c:pt idx="9">
                  <c:v>1133.0604000000001</c:v>
                </c:pt>
                <c:pt idx="10">
                  <c:v>918.90989999999999</c:v>
                </c:pt>
                <c:pt idx="11">
                  <c:v>545.79780000000005</c:v>
                </c:pt>
                <c:pt idx="12">
                  <c:v>132.74639999999999</c:v>
                </c:pt>
                <c:pt idx="13">
                  <c:v>180.09270000000001</c:v>
                </c:pt>
                <c:pt idx="14">
                  <c:v>1288.6406999999999</c:v>
                </c:pt>
              </c:numCache>
            </c:numRef>
          </c:val>
        </c:ser>
        <c:ser>
          <c:idx val="1"/>
          <c:order val="1"/>
          <c:tx>
            <c:strRef>
              <c:f>'Summary Tables'!$C$3</c:f>
              <c:strCache>
                <c:ptCount val="1"/>
                <c:pt idx="0">
                  <c:v>2006</c:v>
                </c:pt>
              </c:strCache>
            </c:strRef>
          </c:tx>
          <c:spPr>
            <a:solidFill>
              <a:srgbClr val="709F7F"/>
            </a:solidFill>
          </c:spPr>
          <c:invertIfNegative val="0"/>
          <c:cat>
            <c:strRef>
              <c:f>'Summary Tables'!$A$4:$A$18</c:f>
              <c:strCache>
                <c:ptCount val="15"/>
                <c:pt idx="0">
                  <c:v>Barren Land</c:v>
                </c:pt>
                <c:pt idx="1">
                  <c:v>Cultivated Crops</c:v>
                </c:pt>
                <c:pt idx="2">
                  <c:v>Deciduous Forest</c:v>
                </c:pt>
                <c:pt idx="3">
                  <c:v>Developed, High Intensity</c:v>
                </c:pt>
                <c:pt idx="4">
                  <c:v>Developed, Low Intensity</c:v>
                </c:pt>
                <c:pt idx="5">
                  <c:v>Developed, Medium Intensity</c:v>
                </c:pt>
                <c:pt idx="6">
                  <c:v>Developed, Open Space</c:v>
                </c:pt>
                <c:pt idx="7">
                  <c:v>Emergent Herbaceous Wetlands</c:v>
                </c:pt>
                <c:pt idx="8">
                  <c:v>Evergreen Forest</c:v>
                </c:pt>
                <c:pt idx="9">
                  <c:v>Hay/Pasture</c:v>
                </c:pt>
                <c:pt idx="10">
                  <c:v>Herbaceous</c:v>
                </c:pt>
                <c:pt idx="11">
                  <c:v>Mixed Forest</c:v>
                </c:pt>
                <c:pt idx="12">
                  <c:v>Open Water</c:v>
                </c:pt>
                <c:pt idx="13">
                  <c:v>Shrub/Scrub</c:v>
                </c:pt>
                <c:pt idx="14">
                  <c:v>Woody Wetlands</c:v>
                </c:pt>
              </c:strCache>
            </c:strRef>
          </c:cat>
          <c:val>
            <c:numRef>
              <c:f>'Summary Tables'!$C$4:$C$18</c:f>
              <c:numCache>
                <c:formatCode>0.00</c:formatCode>
                <c:ptCount val="15"/>
                <c:pt idx="0">
                  <c:v>44.384399999999999</c:v>
                </c:pt>
                <c:pt idx="1">
                  <c:v>982.95839999999998</c:v>
                </c:pt>
                <c:pt idx="2">
                  <c:v>2250.1898999999999</c:v>
                </c:pt>
                <c:pt idx="3">
                  <c:v>35.364600000000003</c:v>
                </c:pt>
                <c:pt idx="4">
                  <c:v>281.5326</c:v>
                </c:pt>
                <c:pt idx="5">
                  <c:v>83.757599999999996</c:v>
                </c:pt>
                <c:pt idx="6">
                  <c:v>764.86320000000001</c:v>
                </c:pt>
                <c:pt idx="7">
                  <c:v>74.836799999999997</c:v>
                </c:pt>
                <c:pt idx="8">
                  <c:v>2728.6713</c:v>
                </c:pt>
                <c:pt idx="9">
                  <c:v>1096.3440000000001</c:v>
                </c:pt>
                <c:pt idx="10">
                  <c:v>871.43669999999997</c:v>
                </c:pt>
                <c:pt idx="11">
                  <c:v>515.8827</c:v>
                </c:pt>
                <c:pt idx="12">
                  <c:v>134.93610000000001</c:v>
                </c:pt>
                <c:pt idx="13">
                  <c:v>309.6558</c:v>
                </c:pt>
                <c:pt idx="14">
                  <c:v>1285.3215</c:v>
                </c:pt>
              </c:numCache>
            </c:numRef>
          </c:val>
        </c:ser>
        <c:ser>
          <c:idx val="2"/>
          <c:order val="2"/>
          <c:tx>
            <c:strRef>
              <c:f>'Summary Tables'!$D$3</c:f>
              <c:strCache>
                <c:ptCount val="1"/>
                <c:pt idx="0">
                  <c:v>2011</c:v>
                </c:pt>
              </c:strCache>
            </c:strRef>
          </c:tx>
          <c:spPr>
            <a:solidFill>
              <a:srgbClr val="2A7D4C"/>
            </a:solidFill>
          </c:spPr>
          <c:invertIfNegative val="0"/>
          <c:cat>
            <c:strRef>
              <c:f>'Summary Tables'!$A$4:$A$18</c:f>
              <c:strCache>
                <c:ptCount val="15"/>
                <c:pt idx="0">
                  <c:v>Barren Land</c:v>
                </c:pt>
                <c:pt idx="1">
                  <c:v>Cultivated Crops</c:v>
                </c:pt>
                <c:pt idx="2">
                  <c:v>Deciduous Forest</c:v>
                </c:pt>
                <c:pt idx="3">
                  <c:v>Developed, High Intensity</c:v>
                </c:pt>
                <c:pt idx="4">
                  <c:v>Developed, Low Intensity</c:v>
                </c:pt>
                <c:pt idx="5">
                  <c:v>Developed, Medium Intensity</c:v>
                </c:pt>
                <c:pt idx="6">
                  <c:v>Developed, Open Space</c:v>
                </c:pt>
                <c:pt idx="7">
                  <c:v>Emergent Herbaceous Wetlands</c:v>
                </c:pt>
                <c:pt idx="8">
                  <c:v>Evergreen Forest</c:v>
                </c:pt>
                <c:pt idx="9">
                  <c:v>Hay/Pasture</c:v>
                </c:pt>
                <c:pt idx="10">
                  <c:v>Herbaceous</c:v>
                </c:pt>
                <c:pt idx="11">
                  <c:v>Mixed Forest</c:v>
                </c:pt>
                <c:pt idx="12">
                  <c:v>Open Water</c:v>
                </c:pt>
                <c:pt idx="13">
                  <c:v>Shrub/Scrub</c:v>
                </c:pt>
                <c:pt idx="14">
                  <c:v>Woody Wetlands</c:v>
                </c:pt>
              </c:strCache>
            </c:strRef>
          </c:cat>
          <c:val>
            <c:numRef>
              <c:f>'Summary Tables'!$D$4:$D$18</c:f>
              <c:numCache>
                <c:formatCode>0.00</c:formatCode>
                <c:ptCount val="15"/>
                <c:pt idx="0">
                  <c:v>47.346299999999999</c:v>
                </c:pt>
                <c:pt idx="1">
                  <c:v>958.11210000000005</c:v>
                </c:pt>
                <c:pt idx="2">
                  <c:v>2066.5475999999999</c:v>
                </c:pt>
                <c:pt idx="3">
                  <c:v>40.436999999999998</c:v>
                </c:pt>
                <c:pt idx="4">
                  <c:v>291.42450000000002</c:v>
                </c:pt>
                <c:pt idx="5">
                  <c:v>95.261399999999995</c:v>
                </c:pt>
                <c:pt idx="6">
                  <c:v>771.82830000000001</c:v>
                </c:pt>
                <c:pt idx="7">
                  <c:v>97.502399999999994</c:v>
                </c:pt>
                <c:pt idx="8">
                  <c:v>2574.3996000000002</c:v>
                </c:pt>
                <c:pt idx="9">
                  <c:v>1070.8569</c:v>
                </c:pt>
                <c:pt idx="10">
                  <c:v>972.11519999999996</c:v>
                </c:pt>
                <c:pt idx="11">
                  <c:v>460.7919</c:v>
                </c:pt>
                <c:pt idx="12">
                  <c:v>139.63679999999999</c:v>
                </c:pt>
                <c:pt idx="13">
                  <c:v>598.75019999999995</c:v>
                </c:pt>
                <c:pt idx="14">
                  <c:v>1275.1253999999999</c:v>
                </c:pt>
              </c:numCache>
            </c:numRef>
          </c:val>
        </c:ser>
        <c:ser>
          <c:idx val="3"/>
          <c:order val="3"/>
          <c:tx>
            <c:strRef>
              <c:f>'Summary Tables'!$E$3</c:f>
              <c:strCache>
                <c:ptCount val="1"/>
                <c:pt idx="0">
                  <c:v>2014</c:v>
                </c:pt>
              </c:strCache>
            </c:strRef>
          </c:tx>
          <c:spPr>
            <a:solidFill>
              <a:srgbClr val="22683F"/>
            </a:solidFill>
          </c:spPr>
          <c:invertIfNegative val="0"/>
          <c:cat>
            <c:strRef>
              <c:f>'Summary Tables'!$A$4:$A$18</c:f>
              <c:strCache>
                <c:ptCount val="15"/>
                <c:pt idx="0">
                  <c:v>Barren Land</c:v>
                </c:pt>
                <c:pt idx="1">
                  <c:v>Cultivated Crops</c:v>
                </c:pt>
                <c:pt idx="2">
                  <c:v>Deciduous Forest</c:v>
                </c:pt>
                <c:pt idx="3">
                  <c:v>Developed, High Intensity</c:v>
                </c:pt>
                <c:pt idx="4">
                  <c:v>Developed, Low Intensity</c:v>
                </c:pt>
                <c:pt idx="5">
                  <c:v>Developed, Medium Intensity</c:v>
                </c:pt>
                <c:pt idx="6">
                  <c:v>Developed, Open Space</c:v>
                </c:pt>
                <c:pt idx="7">
                  <c:v>Emergent Herbaceous Wetlands</c:v>
                </c:pt>
                <c:pt idx="8">
                  <c:v>Evergreen Forest</c:v>
                </c:pt>
                <c:pt idx="9">
                  <c:v>Hay/Pasture</c:v>
                </c:pt>
                <c:pt idx="10">
                  <c:v>Herbaceous</c:v>
                </c:pt>
                <c:pt idx="11">
                  <c:v>Mixed Forest</c:v>
                </c:pt>
                <c:pt idx="12">
                  <c:v>Open Water</c:v>
                </c:pt>
                <c:pt idx="13">
                  <c:v>Shrub/Scrub</c:v>
                </c:pt>
                <c:pt idx="14">
                  <c:v>Woody Wetlands</c:v>
                </c:pt>
              </c:strCache>
            </c:strRef>
          </c:cat>
          <c:val>
            <c:numRef>
              <c:f>'Summary Tables'!$E$4:$E$18</c:f>
              <c:numCache>
                <c:formatCode>0.00</c:formatCode>
                <c:ptCount val="15"/>
                <c:pt idx="0">
                  <c:v>81.214200000000005</c:v>
                </c:pt>
                <c:pt idx="1">
                  <c:v>819.69569999999999</c:v>
                </c:pt>
                <c:pt idx="2">
                  <c:v>888.35490000000004</c:v>
                </c:pt>
                <c:pt idx="3">
                  <c:v>66.688199999999995</c:v>
                </c:pt>
                <c:pt idx="4">
                  <c:v>236.09610000000001</c:v>
                </c:pt>
                <c:pt idx="5">
                  <c:v>639.90989999999999</c:v>
                </c:pt>
                <c:pt idx="6">
                  <c:v>178.3665</c:v>
                </c:pt>
                <c:pt idx="7">
                  <c:v>1119.528</c:v>
                </c:pt>
                <c:pt idx="8">
                  <c:v>3046.4883</c:v>
                </c:pt>
                <c:pt idx="9">
                  <c:v>1129.9752000000001</c:v>
                </c:pt>
                <c:pt idx="10">
                  <c:v>666.9837</c:v>
                </c:pt>
                <c:pt idx="11">
                  <c:v>203.03909999999999</c:v>
                </c:pt>
                <c:pt idx="12">
                  <c:v>645.68430000000001</c:v>
                </c:pt>
                <c:pt idx="13">
                  <c:v>765.33299999999997</c:v>
                </c:pt>
                <c:pt idx="14">
                  <c:v>977.91570000000002</c:v>
                </c:pt>
              </c:numCache>
            </c:numRef>
          </c:val>
        </c:ser>
        <c:dLbls>
          <c:showLegendKey val="0"/>
          <c:showVal val="0"/>
          <c:showCatName val="0"/>
          <c:showSerName val="0"/>
          <c:showPercent val="0"/>
          <c:showBubbleSize val="0"/>
        </c:dLbls>
        <c:gapWidth val="150"/>
        <c:axId val="434244504"/>
        <c:axId val="685256552"/>
      </c:barChart>
      <c:catAx>
        <c:axId val="434244504"/>
        <c:scaling>
          <c:orientation val="minMax"/>
        </c:scaling>
        <c:delete val="0"/>
        <c:axPos val="b"/>
        <c:numFmt formatCode="General" sourceLinked="0"/>
        <c:majorTickMark val="out"/>
        <c:minorTickMark val="none"/>
        <c:tickLblPos val="nextTo"/>
        <c:txPr>
          <a:bodyPr/>
          <a:lstStyle/>
          <a:p>
            <a:pPr>
              <a:defRPr i="1"/>
            </a:pPr>
            <a:endParaRPr lang="en-US"/>
          </a:p>
        </c:txPr>
        <c:crossAx val="685256552"/>
        <c:crosses val="autoZero"/>
        <c:auto val="1"/>
        <c:lblAlgn val="ctr"/>
        <c:lblOffset val="100"/>
        <c:noMultiLvlLbl val="0"/>
      </c:catAx>
      <c:valAx>
        <c:axId val="685256552"/>
        <c:scaling>
          <c:orientation val="minMax"/>
        </c:scaling>
        <c:delete val="0"/>
        <c:axPos val="l"/>
        <c:numFmt formatCode="0" sourceLinked="0"/>
        <c:majorTickMark val="out"/>
        <c:minorTickMark val="none"/>
        <c:tickLblPos val="nextTo"/>
        <c:crossAx val="4342445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'Change &amp; No Change'!$D$2</c:f>
              <c:strCache>
                <c:ptCount val="1"/>
                <c:pt idx="0">
                  <c:v>2001 to 2006</c:v>
                </c:pt>
              </c:strCache>
            </c:strRef>
          </c:tx>
          <c:spPr>
            <a:solidFill>
              <a:srgbClr val="22683F"/>
            </a:solidFill>
          </c:spPr>
          <c:invertIfNegative val="0"/>
          <c:cat>
            <c:strRef>
              <c:f>'Change &amp; No Change'!$E$1:$J$1</c:f>
              <c:strCache>
                <c:ptCount val="6"/>
                <c:pt idx="0">
                  <c:v>No Change</c:v>
                </c:pt>
                <c:pt idx="1">
                  <c:v>Change</c:v>
                </c:pt>
                <c:pt idx="2">
                  <c:v>Developed</c:v>
                </c:pt>
                <c:pt idx="3">
                  <c:v>Agriculture</c:v>
                </c:pt>
                <c:pt idx="4">
                  <c:v>Vegetation</c:v>
                </c:pt>
                <c:pt idx="5">
                  <c:v>Open Water</c:v>
                </c:pt>
              </c:strCache>
            </c:strRef>
          </c:cat>
          <c:val>
            <c:numRef>
              <c:f>'Change &amp; No Change'!$E$2:$J$2</c:f>
              <c:numCache>
                <c:formatCode>0.00</c:formatCode>
                <c:ptCount val="6"/>
                <c:pt idx="0">
                  <c:v>11250.178199999989</c:v>
                </c:pt>
                <c:pt idx="1">
                  <c:v>209.95739999999969</c:v>
                </c:pt>
                <c:pt idx="2">
                  <c:v>131.68709999999999</c:v>
                </c:pt>
                <c:pt idx="3">
                  <c:v>22.013099999999898</c:v>
                </c:pt>
                <c:pt idx="4">
                  <c:v>52.169399999999797</c:v>
                </c:pt>
                <c:pt idx="5">
                  <c:v>4.0878000000000005</c:v>
                </c:pt>
              </c:numCache>
            </c:numRef>
          </c:val>
        </c:ser>
        <c:ser>
          <c:idx val="1"/>
          <c:order val="1"/>
          <c:tx>
            <c:strRef>
              <c:f>'Change &amp; No Change'!$D$3</c:f>
              <c:strCache>
                <c:ptCount val="1"/>
                <c:pt idx="0">
                  <c:v>2006 to 2011</c:v>
                </c:pt>
              </c:strCache>
            </c:strRef>
          </c:tx>
          <c:spPr>
            <a:solidFill>
              <a:srgbClr val="2A7D4C"/>
            </a:solidFill>
          </c:spPr>
          <c:invertIfNegative val="0"/>
          <c:cat>
            <c:strRef>
              <c:f>'Change &amp; No Change'!$E$1:$J$1</c:f>
              <c:strCache>
                <c:ptCount val="6"/>
                <c:pt idx="0">
                  <c:v>No Change</c:v>
                </c:pt>
                <c:pt idx="1">
                  <c:v>Change</c:v>
                </c:pt>
                <c:pt idx="2">
                  <c:v>Developed</c:v>
                </c:pt>
                <c:pt idx="3">
                  <c:v>Agriculture</c:v>
                </c:pt>
                <c:pt idx="4">
                  <c:v>Vegetation</c:v>
                </c:pt>
                <c:pt idx="5">
                  <c:v>Open Water</c:v>
                </c:pt>
              </c:strCache>
            </c:strRef>
          </c:cat>
          <c:val>
            <c:numRef>
              <c:f>'Change &amp; No Change'!$E$3:$J$3</c:f>
              <c:numCache>
                <c:formatCode>0.00</c:formatCode>
                <c:ptCount val="6"/>
                <c:pt idx="0">
                  <c:v>11328.857999999998</c:v>
                </c:pt>
                <c:pt idx="1">
                  <c:v>131.27760000000001</c:v>
                </c:pt>
                <c:pt idx="2">
                  <c:v>39.591900000000003</c:v>
                </c:pt>
                <c:pt idx="3">
                  <c:v>22.653000000000002</c:v>
                </c:pt>
                <c:pt idx="4">
                  <c:v>63.305999999999997</c:v>
                </c:pt>
                <c:pt idx="5">
                  <c:v>5.7267000000000001</c:v>
                </c:pt>
              </c:numCache>
            </c:numRef>
          </c:val>
        </c:ser>
        <c:ser>
          <c:idx val="2"/>
          <c:order val="2"/>
          <c:tx>
            <c:strRef>
              <c:f>'Change &amp; No Change'!$D$4</c:f>
              <c:strCache>
                <c:ptCount val="1"/>
                <c:pt idx="0">
                  <c:v>2011 to 2014</c:v>
                </c:pt>
              </c:strCache>
            </c:strRef>
          </c:tx>
          <c:spPr>
            <a:solidFill>
              <a:srgbClr val="709F7F"/>
            </a:solidFill>
          </c:spPr>
          <c:invertIfNegative val="0"/>
          <c:cat>
            <c:strRef>
              <c:f>'Change &amp; No Change'!$E$1:$J$1</c:f>
              <c:strCache>
                <c:ptCount val="6"/>
                <c:pt idx="0">
                  <c:v>No Change</c:v>
                </c:pt>
                <c:pt idx="1">
                  <c:v>Change</c:v>
                </c:pt>
                <c:pt idx="2">
                  <c:v>Developed</c:v>
                </c:pt>
                <c:pt idx="3">
                  <c:v>Agriculture</c:v>
                </c:pt>
                <c:pt idx="4">
                  <c:v>Vegetation</c:v>
                </c:pt>
                <c:pt idx="5">
                  <c:v>Open Water</c:v>
                </c:pt>
              </c:strCache>
            </c:strRef>
          </c:cat>
          <c:val>
            <c:numRef>
              <c:f>'Change &amp; No Change'!$E$4:$J$4</c:f>
              <c:numCache>
                <c:formatCode>0.00</c:formatCode>
                <c:ptCount val="6"/>
                <c:pt idx="0">
                  <c:v>9029.5811999999987</c:v>
                </c:pt>
                <c:pt idx="1">
                  <c:v>2433.5586000000003</c:v>
                </c:pt>
                <c:pt idx="2">
                  <c:v>758.02139999999997</c:v>
                </c:pt>
                <c:pt idx="3">
                  <c:v>417.26879999999994</c:v>
                </c:pt>
                <c:pt idx="4">
                  <c:v>1168.6275000000001</c:v>
                </c:pt>
                <c:pt idx="5">
                  <c:v>89.640899999999988</c:v>
                </c:pt>
              </c:numCache>
            </c:numRef>
          </c:val>
        </c:ser>
        <c:ser>
          <c:idx val="3"/>
          <c:order val="3"/>
          <c:tx>
            <c:strRef>
              <c:f>'Change &amp; No Change'!$D$5</c:f>
              <c:strCache>
                <c:ptCount val="1"/>
                <c:pt idx="0">
                  <c:v>2001 to 2014</c:v>
                </c:pt>
              </c:strCache>
            </c:strRef>
          </c:tx>
          <c:spPr>
            <a:solidFill>
              <a:srgbClr val="B0C5B6"/>
            </a:solidFill>
          </c:spPr>
          <c:invertIfNegative val="0"/>
          <c:cat>
            <c:strRef>
              <c:f>'Change &amp; No Change'!$E$1:$J$1</c:f>
              <c:strCache>
                <c:ptCount val="6"/>
                <c:pt idx="0">
                  <c:v>No Change</c:v>
                </c:pt>
                <c:pt idx="1">
                  <c:v>Change</c:v>
                </c:pt>
                <c:pt idx="2">
                  <c:v>Developed</c:v>
                </c:pt>
                <c:pt idx="3">
                  <c:v>Agriculture</c:v>
                </c:pt>
                <c:pt idx="4">
                  <c:v>Vegetation</c:v>
                </c:pt>
                <c:pt idx="5">
                  <c:v>Open Water</c:v>
                </c:pt>
              </c:strCache>
            </c:strRef>
          </c:cat>
          <c:val>
            <c:numRef>
              <c:f>'Change &amp; No Change'!$E$5:$J$5</c:f>
              <c:numCache>
                <c:formatCode>0.00</c:formatCode>
                <c:ptCount val="6"/>
                <c:pt idx="0">
                  <c:v>8933.1381000000001</c:v>
                </c:pt>
                <c:pt idx="1">
                  <c:v>2530.0017000000003</c:v>
                </c:pt>
                <c:pt idx="2">
                  <c:v>835.50959999999998</c:v>
                </c:pt>
                <c:pt idx="3">
                  <c:v>408.37589999999994</c:v>
                </c:pt>
                <c:pt idx="4">
                  <c:v>1190.4875999999999</c:v>
                </c:pt>
                <c:pt idx="5">
                  <c:v>95.628600000000006</c:v>
                </c:pt>
              </c:numCache>
            </c:numRef>
          </c:val>
        </c:ser>
        <c:dLbls>
          <c:showLegendKey val="0"/>
          <c:showVal val="0"/>
          <c:showCatName val="0"/>
          <c:showSerName val="0"/>
          <c:showPercent val="0"/>
          <c:showBubbleSize val="0"/>
        </c:dLbls>
        <c:gapWidth val="150"/>
        <c:axId val="437430072"/>
        <c:axId val="503247960"/>
      </c:barChart>
      <c:catAx>
        <c:axId val="437430072"/>
        <c:scaling>
          <c:orientation val="minMax"/>
        </c:scaling>
        <c:delete val="0"/>
        <c:axPos val="b"/>
        <c:numFmt formatCode="General" sourceLinked="0"/>
        <c:majorTickMark val="out"/>
        <c:minorTickMark val="none"/>
        <c:tickLblPos val="nextTo"/>
        <c:crossAx val="503247960"/>
        <c:crosses val="autoZero"/>
        <c:auto val="1"/>
        <c:lblAlgn val="ctr"/>
        <c:lblOffset val="100"/>
        <c:noMultiLvlLbl val="0"/>
      </c:catAx>
      <c:valAx>
        <c:axId val="503247960"/>
        <c:scaling>
          <c:orientation val="minMax"/>
        </c:scaling>
        <c:delete val="0"/>
        <c:axPos val="l"/>
        <c:majorGridlines/>
        <c:numFmt formatCode="0" sourceLinked="0"/>
        <c:majorTickMark val="out"/>
        <c:minorTickMark val="none"/>
        <c:tickLblPos val="nextTo"/>
        <c:crossAx val="4374300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tx1">
                  <a:lumMod val="50000"/>
                  <a:lumOff val="50000"/>
                </a:schemeClr>
              </a:solidFill>
            </a:ln>
          </c:spPr>
          <c:dPt>
            <c:idx val="0"/>
            <c:bubble3D val="0"/>
            <c:spPr>
              <a:solidFill>
                <a:schemeClr val="bg1">
                  <a:lumMod val="95000"/>
                </a:schemeClr>
              </a:solidFill>
              <a:ln>
                <a:solidFill>
                  <a:schemeClr val="tx1">
                    <a:lumMod val="50000"/>
                    <a:lumOff val="50000"/>
                  </a:schemeClr>
                </a:solidFill>
              </a:ln>
            </c:spPr>
          </c:dPt>
          <c:dPt>
            <c:idx val="1"/>
            <c:bubble3D val="0"/>
            <c:spPr>
              <a:solidFill>
                <a:srgbClr val="FF0000"/>
              </a:solidFill>
              <a:ln>
                <a:solidFill>
                  <a:schemeClr val="tx1">
                    <a:lumMod val="50000"/>
                    <a:lumOff val="50000"/>
                  </a:schemeClr>
                </a:solidFill>
              </a:ln>
            </c:spPr>
          </c:dPt>
          <c:cat>
            <c:strRef>
              <c:f>'2001 to 2014 Aggr Changes'!$H$2:$H$3</c:f>
              <c:strCache>
                <c:ptCount val="2"/>
                <c:pt idx="0">
                  <c:v>No Change</c:v>
                </c:pt>
                <c:pt idx="1">
                  <c:v>Change</c:v>
                </c:pt>
              </c:strCache>
            </c:strRef>
          </c:cat>
          <c:val>
            <c:numRef>
              <c:f>'2001 to 2014 Aggr Changes'!$I$2:$I$3</c:f>
              <c:numCache>
                <c:formatCode>General</c:formatCode>
                <c:ptCount val="2"/>
                <c:pt idx="0">
                  <c:v>11250.178199999989</c:v>
                </c:pt>
                <c:pt idx="1">
                  <c:v>209.95739999999969</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lumMod val="50000"/>
                  <a:lumOff val="50000"/>
                </a:prstClr>
              </a:solidFill>
            </a:ln>
          </c:spPr>
          <c:dPt>
            <c:idx val="0"/>
            <c:bubble3D val="0"/>
            <c:spPr>
              <a:solidFill>
                <a:srgbClr val="FF0000"/>
              </a:solidFill>
              <a:ln>
                <a:solidFill>
                  <a:prstClr val="black">
                    <a:lumMod val="50000"/>
                    <a:lumOff val="50000"/>
                  </a:prstClr>
                </a:solidFill>
              </a:ln>
            </c:spPr>
          </c:dPt>
          <c:dPt>
            <c:idx val="1"/>
            <c:bubble3D val="0"/>
            <c:spPr>
              <a:solidFill>
                <a:schemeClr val="accent4">
                  <a:lumMod val="60000"/>
                  <a:lumOff val="40000"/>
                </a:schemeClr>
              </a:solidFill>
              <a:ln>
                <a:solidFill>
                  <a:prstClr val="black">
                    <a:lumMod val="50000"/>
                    <a:lumOff val="50000"/>
                  </a:prstClr>
                </a:solidFill>
              </a:ln>
            </c:spPr>
          </c:dPt>
          <c:dPt>
            <c:idx val="2"/>
            <c:bubble3D val="0"/>
            <c:spPr>
              <a:solidFill>
                <a:schemeClr val="accent3">
                  <a:lumMod val="40000"/>
                  <a:lumOff val="60000"/>
                </a:schemeClr>
              </a:solidFill>
              <a:ln>
                <a:solidFill>
                  <a:prstClr val="black">
                    <a:lumMod val="50000"/>
                    <a:lumOff val="50000"/>
                  </a:prstClr>
                </a:solidFill>
              </a:ln>
            </c:spPr>
          </c:dPt>
          <c:dPt>
            <c:idx val="3"/>
            <c:bubble3D val="0"/>
            <c:spPr>
              <a:solidFill>
                <a:schemeClr val="accent1">
                  <a:lumMod val="40000"/>
                  <a:lumOff val="60000"/>
                </a:schemeClr>
              </a:solidFill>
              <a:ln>
                <a:solidFill>
                  <a:prstClr val="black">
                    <a:lumMod val="50000"/>
                    <a:lumOff val="50000"/>
                  </a:prstClr>
                </a:solidFill>
              </a:ln>
            </c:spPr>
          </c:dPt>
          <c:cat>
            <c:strRef>
              <c:f>'2001 to 2014 Aggr Changes'!$H$5:$H$8</c:f>
              <c:strCache>
                <c:ptCount val="4"/>
                <c:pt idx="0">
                  <c:v>Developed</c:v>
                </c:pt>
                <c:pt idx="1">
                  <c:v>Agriculture</c:v>
                </c:pt>
                <c:pt idx="2">
                  <c:v>Open Water</c:v>
                </c:pt>
                <c:pt idx="3">
                  <c:v>Vegetation</c:v>
                </c:pt>
              </c:strCache>
            </c:strRef>
          </c:cat>
          <c:val>
            <c:numRef>
              <c:f>'2001 to 2014 Aggr Changes'!$I$5:$I$8</c:f>
              <c:numCache>
                <c:formatCode>General</c:formatCode>
                <c:ptCount val="4"/>
                <c:pt idx="0">
                  <c:v>131.68709999999999</c:v>
                </c:pt>
                <c:pt idx="1">
                  <c:v>22.013099999999898</c:v>
                </c:pt>
                <c:pt idx="2">
                  <c:v>4.0878000000000005</c:v>
                </c:pt>
                <c:pt idx="3">
                  <c:v>52.169399999999797</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tx1">
                  <a:lumMod val="50000"/>
                  <a:lumOff val="50000"/>
                </a:schemeClr>
              </a:solidFill>
            </a:ln>
          </c:spPr>
          <c:dPt>
            <c:idx val="0"/>
            <c:bubble3D val="0"/>
            <c:spPr>
              <a:solidFill>
                <a:schemeClr val="bg1">
                  <a:lumMod val="95000"/>
                </a:schemeClr>
              </a:solidFill>
              <a:ln>
                <a:solidFill>
                  <a:schemeClr val="tx1">
                    <a:lumMod val="50000"/>
                    <a:lumOff val="50000"/>
                  </a:schemeClr>
                </a:solidFill>
              </a:ln>
            </c:spPr>
          </c:dPt>
          <c:dPt>
            <c:idx val="1"/>
            <c:bubble3D val="0"/>
            <c:spPr>
              <a:solidFill>
                <a:srgbClr val="FF0000"/>
              </a:solidFill>
              <a:ln>
                <a:solidFill>
                  <a:schemeClr val="tx1">
                    <a:lumMod val="50000"/>
                    <a:lumOff val="50000"/>
                  </a:schemeClr>
                </a:solidFill>
              </a:ln>
            </c:spPr>
          </c:dPt>
          <c:cat>
            <c:strRef>
              <c:f>'2001 to 2014 Aggr Changes'!$H$20:$H$21</c:f>
              <c:strCache>
                <c:ptCount val="2"/>
                <c:pt idx="0">
                  <c:v>No Change</c:v>
                </c:pt>
                <c:pt idx="1">
                  <c:v>Change</c:v>
                </c:pt>
              </c:strCache>
            </c:strRef>
          </c:cat>
          <c:val>
            <c:numRef>
              <c:f>'2001 to 2014 Aggr Changes'!$I$20:$I$21</c:f>
              <c:numCache>
                <c:formatCode>General</c:formatCode>
                <c:ptCount val="2"/>
                <c:pt idx="0">
                  <c:v>11328.857999999998</c:v>
                </c:pt>
                <c:pt idx="1">
                  <c:v>131.27760000000001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lumMod val="50000"/>
                  <a:lumOff val="50000"/>
                </a:prstClr>
              </a:solidFill>
            </a:ln>
          </c:spPr>
          <c:explosion val="1"/>
          <c:dPt>
            <c:idx val="0"/>
            <c:bubble3D val="0"/>
            <c:explosion val="0"/>
            <c:spPr>
              <a:solidFill>
                <a:srgbClr val="FF0000"/>
              </a:solidFill>
              <a:ln>
                <a:solidFill>
                  <a:prstClr val="black">
                    <a:lumMod val="50000"/>
                    <a:lumOff val="50000"/>
                  </a:prstClr>
                </a:solidFill>
              </a:ln>
            </c:spPr>
          </c:dPt>
          <c:dPt>
            <c:idx val="1"/>
            <c:bubble3D val="0"/>
            <c:spPr>
              <a:solidFill>
                <a:schemeClr val="accent4">
                  <a:lumMod val="60000"/>
                  <a:lumOff val="40000"/>
                </a:schemeClr>
              </a:solidFill>
              <a:ln>
                <a:solidFill>
                  <a:prstClr val="black">
                    <a:lumMod val="50000"/>
                    <a:lumOff val="50000"/>
                  </a:prstClr>
                </a:solidFill>
              </a:ln>
            </c:spPr>
          </c:dPt>
          <c:dPt>
            <c:idx val="2"/>
            <c:bubble3D val="0"/>
            <c:spPr>
              <a:solidFill>
                <a:schemeClr val="accent3">
                  <a:lumMod val="40000"/>
                  <a:lumOff val="60000"/>
                </a:schemeClr>
              </a:solidFill>
              <a:ln>
                <a:solidFill>
                  <a:prstClr val="black">
                    <a:lumMod val="50000"/>
                    <a:lumOff val="50000"/>
                  </a:prstClr>
                </a:solidFill>
              </a:ln>
            </c:spPr>
          </c:dPt>
          <c:dPt>
            <c:idx val="3"/>
            <c:bubble3D val="0"/>
            <c:spPr>
              <a:solidFill>
                <a:schemeClr val="accent1">
                  <a:lumMod val="40000"/>
                  <a:lumOff val="60000"/>
                </a:schemeClr>
              </a:solidFill>
              <a:ln>
                <a:solidFill>
                  <a:prstClr val="black">
                    <a:lumMod val="50000"/>
                    <a:lumOff val="50000"/>
                  </a:prstClr>
                </a:solidFill>
              </a:ln>
            </c:spPr>
          </c:dPt>
          <c:cat>
            <c:strRef>
              <c:f>'2001 to 2014 Aggr Changes'!$H$23:$H$26</c:f>
              <c:strCache>
                <c:ptCount val="4"/>
                <c:pt idx="0">
                  <c:v>Developed</c:v>
                </c:pt>
                <c:pt idx="1">
                  <c:v>Agriculture</c:v>
                </c:pt>
                <c:pt idx="2">
                  <c:v>Open Water</c:v>
                </c:pt>
                <c:pt idx="3">
                  <c:v>Vegetation</c:v>
                </c:pt>
              </c:strCache>
            </c:strRef>
          </c:cat>
          <c:val>
            <c:numRef>
              <c:f>'2001 to 2014 Aggr Changes'!$I$23:$I$26</c:f>
              <c:numCache>
                <c:formatCode>General</c:formatCode>
                <c:ptCount val="4"/>
                <c:pt idx="0">
                  <c:v>39.591900000000003</c:v>
                </c:pt>
                <c:pt idx="1">
                  <c:v>22.653000000000002</c:v>
                </c:pt>
                <c:pt idx="2">
                  <c:v>5.7267000000000001</c:v>
                </c:pt>
                <c:pt idx="3">
                  <c:v>63.305999999999997</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tx1">
                  <a:lumMod val="50000"/>
                  <a:lumOff val="50000"/>
                </a:schemeClr>
              </a:solidFill>
            </a:ln>
          </c:spPr>
          <c:dPt>
            <c:idx val="0"/>
            <c:bubble3D val="0"/>
            <c:spPr>
              <a:solidFill>
                <a:schemeClr val="bg1">
                  <a:lumMod val="95000"/>
                </a:schemeClr>
              </a:solidFill>
              <a:ln>
                <a:solidFill>
                  <a:schemeClr val="tx1">
                    <a:lumMod val="50000"/>
                    <a:lumOff val="50000"/>
                  </a:schemeClr>
                </a:solidFill>
              </a:ln>
            </c:spPr>
          </c:dPt>
          <c:dPt>
            <c:idx val="1"/>
            <c:bubble3D val="0"/>
            <c:spPr>
              <a:solidFill>
                <a:srgbClr val="FF0000"/>
              </a:solidFill>
              <a:ln>
                <a:solidFill>
                  <a:schemeClr val="tx1">
                    <a:lumMod val="50000"/>
                    <a:lumOff val="50000"/>
                  </a:schemeClr>
                </a:solidFill>
              </a:ln>
            </c:spPr>
          </c:dPt>
          <c:cat>
            <c:strRef>
              <c:f>'2001 to 2014 Aggr Changes'!$H$38:$H$39</c:f>
              <c:strCache>
                <c:ptCount val="2"/>
                <c:pt idx="0">
                  <c:v>No Change</c:v>
                </c:pt>
                <c:pt idx="1">
                  <c:v>Change</c:v>
                </c:pt>
              </c:strCache>
            </c:strRef>
          </c:cat>
          <c:val>
            <c:numRef>
              <c:f>'2001 to 2014 Aggr Changes'!$I$38:$I$39</c:f>
              <c:numCache>
                <c:formatCode>General</c:formatCode>
                <c:ptCount val="2"/>
                <c:pt idx="0">
                  <c:v>9029.5811999999987</c:v>
                </c:pt>
                <c:pt idx="1">
                  <c:v>2433.5586000000003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prstClr val="black">
                  <a:lumMod val="50000"/>
                  <a:lumOff val="50000"/>
                </a:prstClr>
              </a:solidFill>
            </a:ln>
          </c:spPr>
          <c:dPt>
            <c:idx val="0"/>
            <c:bubble3D val="0"/>
            <c:spPr>
              <a:solidFill>
                <a:srgbClr val="FF0000"/>
              </a:solidFill>
              <a:ln>
                <a:solidFill>
                  <a:prstClr val="black">
                    <a:lumMod val="50000"/>
                    <a:lumOff val="50000"/>
                  </a:prstClr>
                </a:solidFill>
              </a:ln>
            </c:spPr>
          </c:dPt>
          <c:dPt>
            <c:idx val="1"/>
            <c:bubble3D val="0"/>
            <c:spPr>
              <a:solidFill>
                <a:schemeClr val="accent4">
                  <a:lumMod val="60000"/>
                  <a:lumOff val="40000"/>
                </a:schemeClr>
              </a:solidFill>
              <a:ln>
                <a:solidFill>
                  <a:prstClr val="black">
                    <a:lumMod val="50000"/>
                    <a:lumOff val="50000"/>
                  </a:prstClr>
                </a:solidFill>
              </a:ln>
            </c:spPr>
          </c:dPt>
          <c:dPt>
            <c:idx val="2"/>
            <c:bubble3D val="0"/>
            <c:spPr>
              <a:solidFill>
                <a:schemeClr val="accent3">
                  <a:lumMod val="40000"/>
                  <a:lumOff val="60000"/>
                </a:schemeClr>
              </a:solidFill>
              <a:ln>
                <a:solidFill>
                  <a:prstClr val="black">
                    <a:lumMod val="50000"/>
                    <a:lumOff val="50000"/>
                  </a:prstClr>
                </a:solidFill>
              </a:ln>
            </c:spPr>
          </c:dPt>
          <c:dPt>
            <c:idx val="3"/>
            <c:bubble3D val="0"/>
            <c:spPr>
              <a:solidFill>
                <a:schemeClr val="accent1">
                  <a:lumMod val="40000"/>
                  <a:lumOff val="60000"/>
                </a:schemeClr>
              </a:solidFill>
              <a:ln>
                <a:solidFill>
                  <a:prstClr val="black">
                    <a:lumMod val="50000"/>
                    <a:lumOff val="50000"/>
                  </a:prstClr>
                </a:solidFill>
              </a:ln>
            </c:spPr>
          </c:dPt>
          <c:cat>
            <c:strRef>
              <c:f>'2001 to 2014 Aggr Changes'!$H$41:$H$44</c:f>
              <c:strCache>
                <c:ptCount val="4"/>
                <c:pt idx="0">
                  <c:v>Developed</c:v>
                </c:pt>
                <c:pt idx="1">
                  <c:v>Agriculture</c:v>
                </c:pt>
                <c:pt idx="2">
                  <c:v>Open Water</c:v>
                </c:pt>
                <c:pt idx="3">
                  <c:v>Vegetation</c:v>
                </c:pt>
              </c:strCache>
            </c:strRef>
          </c:cat>
          <c:val>
            <c:numRef>
              <c:f>'2001 to 2014 Aggr Changes'!$I$41:$I$44</c:f>
              <c:numCache>
                <c:formatCode>General</c:formatCode>
                <c:ptCount val="4"/>
                <c:pt idx="0">
                  <c:v>758.02139999999997</c:v>
                </c:pt>
                <c:pt idx="1">
                  <c:v>417.26879999999994</c:v>
                </c:pt>
                <c:pt idx="2">
                  <c:v>89.640899999999988</c:v>
                </c:pt>
                <c:pt idx="3">
                  <c:v>1168.6275000000001</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59508470532086E-2"/>
          <c:y val="0.14652509631662478"/>
          <c:w val="0.58441485723375486"/>
          <c:h val="0.6612350917559161"/>
        </c:manualLayout>
      </c:layout>
      <c:pieChart>
        <c:varyColors val="1"/>
        <c:ser>
          <c:idx val="0"/>
          <c:order val="0"/>
          <c:spPr>
            <a:ln>
              <a:solidFill>
                <a:schemeClr val="tx1">
                  <a:lumMod val="50000"/>
                  <a:lumOff val="50000"/>
                </a:schemeClr>
              </a:solidFill>
            </a:ln>
          </c:spPr>
          <c:dPt>
            <c:idx val="0"/>
            <c:bubble3D val="0"/>
            <c:spPr>
              <a:solidFill>
                <a:schemeClr val="bg1">
                  <a:lumMod val="95000"/>
                </a:schemeClr>
              </a:solidFill>
              <a:ln>
                <a:solidFill>
                  <a:schemeClr val="tx1">
                    <a:lumMod val="50000"/>
                    <a:lumOff val="50000"/>
                  </a:schemeClr>
                </a:solidFill>
              </a:ln>
            </c:spPr>
          </c:dPt>
          <c:dPt>
            <c:idx val="1"/>
            <c:bubble3D val="0"/>
            <c:spPr>
              <a:solidFill>
                <a:srgbClr val="FF0000"/>
              </a:solidFill>
              <a:ln>
                <a:solidFill>
                  <a:schemeClr val="tx1">
                    <a:lumMod val="50000"/>
                    <a:lumOff val="50000"/>
                  </a:schemeClr>
                </a:solidFill>
              </a:ln>
            </c:spPr>
          </c:dPt>
          <c:cat>
            <c:strRef>
              <c:f>'2001 to 2014 Aggr Changes'!$H$56:$H$57</c:f>
              <c:strCache>
                <c:ptCount val="2"/>
                <c:pt idx="0">
                  <c:v>No Change</c:v>
                </c:pt>
                <c:pt idx="1">
                  <c:v>Change</c:v>
                </c:pt>
              </c:strCache>
            </c:strRef>
          </c:cat>
          <c:val>
            <c:numRef>
              <c:f>'2001 to 2014 Aggr Changes'!$I$56:$I$57</c:f>
              <c:numCache>
                <c:formatCode>General</c:formatCode>
                <c:ptCount val="2"/>
                <c:pt idx="0">
                  <c:v>8933.1381000000001</c:v>
                </c:pt>
                <c:pt idx="1">
                  <c:v>2530.0017000000003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621840412462015E-2"/>
          <c:y val="0.22322282532797658"/>
          <c:w val="0.5850466207586561"/>
          <c:h val="0.603868467994365"/>
        </c:manualLayout>
      </c:layout>
      <c:pieChart>
        <c:varyColors val="1"/>
        <c:ser>
          <c:idx val="0"/>
          <c:order val="0"/>
          <c:spPr>
            <a:ln>
              <a:solidFill>
                <a:prstClr val="black">
                  <a:lumMod val="50000"/>
                  <a:lumOff val="50000"/>
                </a:prstClr>
              </a:solidFill>
            </a:ln>
          </c:spPr>
          <c:dPt>
            <c:idx val="0"/>
            <c:bubble3D val="0"/>
            <c:spPr>
              <a:solidFill>
                <a:srgbClr val="FF0000"/>
              </a:solidFill>
              <a:ln>
                <a:solidFill>
                  <a:prstClr val="black">
                    <a:lumMod val="50000"/>
                    <a:lumOff val="50000"/>
                  </a:prstClr>
                </a:solidFill>
              </a:ln>
            </c:spPr>
          </c:dPt>
          <c:dPt>
            <c:idx val="1"/>
            <c:bubble3D val="0"/>
            <c:spPr>
              <a:solidFill>
                <a:schemeClr val="accent4">
                  <a:lumMod val="60000"/>
                  <a:lumOff val="40000"/>
                </a:schemeClr>
              </a:solidFill>
              <a:ln>
                <a:solidFill>
                  <a:prstClr val="black">
                    <a:lumMod val="50000"/>
                    <a:lumOff val="50000"/>
                  </a:prstClr>
                </a:solidFill>
              </a:ln>
            </c:spPr>
          </c:dPt>
          <c:dPt>
            <c:idx val="2"/>
            <c:bubble3D val="0"/>
            <c:spPr>
              <a:solidFill>
                <a:schemeClr val="accent3">
                  <a:lumMod val="40000"/>
                  <a:lumOff val="60000"/>
                </a:schemeClr>
              </a:solidFill>
              <a:ln>
                <a:solidFill>
                  <a:prstClr val="black">
                    <a:lumMod val="50000"/>
                    <a:lumOff val="50000"/>
                  </a:prstClr>
                </a:solidFill>
              </a:ln>
            </c:spPr>
          </c:dPt>
          <c:dPt>
            <c:idx val="3"/>
            <c:bubble3D val="0"/>
            <c:spPr>
              <a:solidFill>
                <a:schemeClr val="accent1">
                  <a:lumMod val="40000"/>
                  <a:lumOff val="60000"/>
                </a:schemeClr>
              </a:solidFill>
              <a:ln>
                <a:solidFill>
                  <a:prstClr val="black">
                    <a:lumMod val="50000"/>
                    <a:lumOff val="50000"/>
                  </a:prstClr>
                </a:solidFill>
              </a:ln>
            </c:spPr>
          </c:dPt>
          <c:cat>
            <c:strRef>
              <c:f>'2001 to 2014 Aggr Changes'!$H$59:$H$62</c:f>
              <c:strCache>
                <c:ptCount val="4"/>
                <c:pt idx="0">
                  <c:v>Developed</c:v>
                </c:pt>
                <c:pt idx="1">
                  <c:v>Agriculture</c:v>
                </c:pt>
                <c:pt idx="2">
                  <c:v>Open Water</c:v>
                </c:pt>
                <c:pt idx="3">
                  <c:v>Vegetation</c:v>
                </c:pt>
              </c:strCache>
            </c:strRef>
          </c:cat>
          <c:val>
            <c:numRef>
              <c:f>'2001 to 2014 Aggr Changes'!$I$59:$I$62</c:f>
              <c:numCache>
                <c:formatCode>General</c:formatCode>
                <c:ptCount val="4"/>
                <c:pt idx="0">
                  <c:v>835.50959999999998</c:v>
                </c:pt>
                <c:pt idx="1">
                  <c:v>408.37589999999994</c:v>
                </c:pt>
                <c:pt idx="2">
                  <c:v>95.628600000000006</c:v>
                </c:pt>
                <c:pt idx="3">
                  <c:v>1190.4875999999999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latin typeface="+mn-lt"/>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multi-term project with the Georgia Department of Natural Resources (Wildlife Resources Division) to produce updated an land cover map and ecological forecast for threatened species in the study area.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62797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Total area: Change 1.8%</a:t>
            </a:r>
          </a:p>
          <a:p>
            <a:r>
              <a:rPr lang="en-US" sz="1200" kern="1200" dirty="0" smtClean="0">
                <a:solidFill>
                  <a:schemeClr val="tx1"/>
                </a:solidFill>
                <a:effectLst/>
                <a:latin typeface="+mn-lt"/>
                <a:ea typeface="+mn-ea"/>
                <a:cs typeface="+mn-cs"/>
              </a:rPr>
              <a:t>Percent changed area: Developed 62.7%, Agriculture 10.5%, Water 1.9%, Vegetation 24.9%</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07683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Total area: Change 1.1%</a:t>
            </a:r>
          </a:p>
          <a:p>
            <a:r>
              <a:rPr lang="en-US" sz="1200" kern="1200" dirty="0" smtClean="0">
                <a:solidFill>
                  <a:schemeClr val="tx1"/>
                </a:solidFill>
                <a:effectLst/>
                <a:latin typeface="+mn-lt"/>
                <a:ea typeface="+mn-ea"/>
                <a:cs typeface="+mn-cs"/>
              </a:rPr>
              <a:t>Percent changed area: Developed 30.1%, Agriculture 17.3%, Water 4.4%, Vegetation 48.2%</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27416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Total area: Change 21.2%</a:t>
            </a:r>
          </a:p>
          <a:p>
            <a:r>
              <a:rPr lang="en-US" sz="1200" kern="1200" dirty="0" smtClean="0">
                <a:solidFill>
                  <a:schemeClr val="tx1"/>
                </a:solidFill>
                <a:effectLst/>
                <a:latin typeface="+mn-lt"/>
                <a:ea typeface="+mn-ea"/>
                <a:cs typeface="+mn-cs"/>
              </a:rPr>
              <a:t>Percent changed area: Developed 31.1%, Agriculture 17.2%, Water 3.7%, Vegetation 48.0%</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403019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Total area: Change22.1%</a:t>
            </a:r>
          </a:p>
          <a:p>
            <a:r>
              <a:rPr lang="en-US" sz="1200" kern="1200" dirty="0" smtClean="0">
                <a:solidFill>
                  <a:schemeClr val="tx1"/>
                </a:solidFill>
                <a:effectLst/>
                <a:latin typeface="+mn-lt"/>
                <a:ea typeface="+mn-ea"/>
                <a:cs typeface="+mn-cs"/>
              </a:rPr>
              <a:t>Percent changed area: Developed 33.0%, Agriculture 16.1%, Water 3.8%, Vegetation 47.1%</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99864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graphic</a:t>
            </a:r>
            <a:r>
              <a:rPr lang="en-US" baseline="0" dirty="0" smtClean="0"/>
              <a:t> here shows land cover trends over time for given time periods.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87795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some of the GA DNR wildlife management areas do fall within the low risk zones there are many low risk zones that could be considered for future wildlife management areas.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58208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future it would be beneficial to create more wildlife management areas within the known ecological habitats present, while avoiding developed areas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Ecological habitats and GA DNR wildlife management sites in relation to urban areas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159905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Unsupervised Classification</a:t>
            </a:r>
            <a:r>
              <a:rPr lang="en-US" baseline="0" dirty="0" smtClean="0"/>
              <a:t> results are from the first term of this this project (Spring 2015)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805614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of the largest limitations of </a:t>
            </a:r>
            <a:r>
              <a:rPr lang="en-US" sz="1200" kern="1200" dirty="0" smtClean="0">
                <a:solidFill>
                  <a:schemeClr val="tx1"/>
                </a:solidFill>
                <a:effectLst/>
                <a:latin typeface="+mn-lt"/>
                <a:ea typeface="+mn-ea"/>
                <a:cs typeface="+mn-cs"/>
              </a:rPr>
              <a:t>Landsat 8 Imagery is it’s 30-meter resolution which is</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ourse enough to represent the heterogeneous land cover but not detailed enough to capture the desired classification, specifically within urban areas.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42753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321416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Located in the heart of Georgia’s Piedmont and Coastal Plain region, the head waters of the Ocmulgee River</a:t>
            </a:r>
            <a:r>
              <a:rPr lang="en-US" baseline="0" dirty="0" smtClean="0"/>
              <a:t> </a:t>
            </a:r>
            <a:r>
              <a:rPr lang="en-US" dirty="0" smtClean="0"/>
              <a:t>begin</a:t>
            </a:r>
            <a:r>
              <a:rPr lang="en-US" baseline="0" dirty="0" smtClean="0"/>
              <a:t> </a:t>
            </a:r>
            <a:r>
              <a:rPr lang="en-US" dirty="0" smtClean="0"/>
              <a:t>just south of the city of Atlanta and flow for 180 miles until it joins the Oconee River to form the Altamaha.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focused on the portions of the Ocmulgee</a:t>
            </a:r>
            <a:r>
              <a:rPr lang="en-US" baseline="0" dirty="0" smtClean="0"/>
              <a:t> </a:t>
            </a:r>
            <a:r>
              <a:rPr lang="en-US" dirty="0" smtClean="0"/>
              <a:t>watershed which fall within 40 kilometers of the river itself, resulting in a total study area of approximately 11468 km2.</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Great Temple Mound at Ocmulgee National Monument.</a:t>
            </a:r>
            <a:r>
              <a:rPr lang="en-US" dirty="0" smtClean="0"/>
              <a:t/>
            </a:r>
            <a:br>
              <a:rPr lang="en-US" dirty="0" smtClean="0"/>
            </a:br>
            <a:r>
              <a:rPr lang="en-US" sz="1200" b="0" i="1" kern="1200" dirty="0" smtClean="0">
                <a:solidFill>
                  <a:schemeClr val="tx1"/>
                </a:solidFill>
                <a:effectLst/>
                <a:latin typeface="+mn-lt"/>
                <a:ea typeface="+mn-ea"/>
                <a:cs typeface="+mn-cs"/>
              </a:rPr>
              <a:t>Photo by Wayne Hsieh, Flickr</a:t>
            </a:r>
          </a:p>
          <a:p>
            <a:r>
              <a:rPr lang="en-US" dirty="0" smtClean="0"/>
              <a:t>http://www.nps.gov/nr/travel/cultural_diversity/photos/Ocmulgee1.jpg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56184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Ocmulgee River corridor is inhabited by several federally protected endangered species- including the Atlantic sturgeon and Short nosed sturgeon. Other species which rely on the Ocmulgee are the black bear and many types of</a:t>
            </a:r>
            <a:r>
              <a:rPr lang="en-US" baseline="0" dirty="0" smtClean="0"/>
              <a:t> </a:t>
            </a:r>
            <a:r>
              <a:rPr lang="en-US" dirty="0" smtClean="0"/>
              <a:t>migratory birds. The primary concern for this study area is habitat fragmentation due to increasing urbanization.</a:t>
            </a:r>
          </a:p>
          <a:p>
            <a:endParaRPr lang="en-US" dirty="0" smtClean="0"/>
          </a:p>
          <a:p>
            <a:r>
              <a:rPr lang="en-US" dirty="0" smtClean="0"/>
              <a:t>https://www.facebook.com/ocmulgeenps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Photograph by Terry Spivey, USDA Forest Service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http://www.georgiaencyclopedia.org/articles/geography-environment/blue-ridge-mountains</a:t>
            </a:r>
          </a:p>
          <a:p>
            <a:endParaRPr lang="en-US" dirty="0" smtClean="0"/>
          </a:p>
          <a:p>
            <a:r>
              <a:rPr lang="en-US" sz="1200" b="0" i="0" kern="1200" dirty="0" smtClean="0">
                <a:solidFill>
                  <a:schemeClr val="tx1"/>
                </a:solidFill>
                <a:effectLst/>
                <a:latin typeface="+mn-lt"/>
                <a:ea typeface="+mn-ea"/>
                <a:cs typeface="+mn-cs"/>
              </a:rPr>
              <a:t> Robert Michelson</a:t>
            </a:r>
          </a:p>
          <a:p>
            <a:r>
              <a:rPr lang="en-US" dirty="0" smtClean="0"/>
              <a:t>http://www.nmfs.noaa.gov/stories/2012/01/31_atlantic_sturgeon.html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0235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dirty="0" smtClean="0"/>
              <a:t>Our NASA DEVELOP team worked with partners from The Georgia Department of Natural Resources to conduct a land cover change study with the goal of predicting future land use trends in the Ocmulgee River corridor.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Andrew Herring, Christopher Cameron, Ayn </a:t>
            </a:r>
            <a:r>
              <a:rPr lang="en-US" sz="1200" dirty="0" err="1" smtClean="0"/>
              <a:t>Remillard</a:t>
            </a:r>
            <a:r>
              <a:rPr lang="en-US" sz="1200" dirty="0" smtClean="0"/>
              <a:t>, Melanie Riley (GA DNR), Zhan Shi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28332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image</a:t>
            </a:r>
            <a:r>
              <a:rPr lang="en-US" i="0" baseline="0" dirty="0" smtClean="0"/>
              <a:t> on this slide shows a </a:t>
            </a:r>
            <a:r>
              <a:rPr lang="en-US" sz="1200" i="0" dirty="0" smtClean="0">
                <a:latin typeface="Century Gothic" panose="020B0502020202020204" pitchFamily="34" charset="0"/>
              </a:rPr>
              <a:t>comparison of how the Ocmulgee River Corridor near Macon, GA looks across Landsat 8 and 2011 NLCD</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20039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dirty="0" smtClean="0"/>
              <a:t>This</a:t>
            </a:r>
            <a:r>
              <a:rPr lang="en-US" baseline="0" dirty="0" smtClean="0"/>
              <a:t> project used Landsat 8 imagery to classify the study area. Landsat 8 is NASA’s eighth satellite in the Landsat series  focusing on earth-observations. Landsat 8 produces approximately 400 images a day of the Earth’s surface at a resolution of 15 to 100 meters across a variety of spectral bands. This data can be used to determine land cover conditions.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26072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process of classification involves the comparison of multiple Landsat 8 images through the use of software like ERDAS IMAGINE, ArcGIS, and ENVI to detect changes in land cover.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91043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 utilized historic national land cover datasets</a:t>
            </a:r>
            <a:r>
              <a:rPr lang="en-US" baseline="0" dirty="0" smtClean="0"/>
              <a:t> from the years </a:t>
            </a:r>
            <a:r>
              <a:rPr lang="en-US" dirty="0" smtClean="0"/>
              <a:t>2001, 2006, and</a:t>
            </a:r>
            <a:r>
              <a:rPr lang="en-US" baseline="0" dirty="0" smtClean="0"/>
              <a:t> 2011. They created a</a:t>
            </a:r>
            <a:r>
              <a:rPr lang="en-US" dirty="0" smtClean="0"/>
              <a:t> 2014 land cover classification to analyze the effects of changing environmental conditions on wildlife in the Ocmulgee River valley.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05474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2001,2006, and 2011 data displayed here are all from the NLCD datasets.</a:t>
            </a:r>
            <a:r>
              <a:rPr lang="en-US" baseline="0" dirty="0" smtClean="0"/>
              <a:t> The 2014 data is based on the team’s </a:t>
            </a:r>
            <a:r>
              <a:rPr lang="en-US" b="1" baseline="0" dirty="0" smtClean="0"/>
              <a:t>supervised</a:t>
            </a:r>
            <a:r>
              <a:rPr lang="en-US" baseline="0" dirty="0" smtClean="0"/>
              <a:t> classification.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580065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5.jpeg"/><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5.jpeg"/><Relationship Id="rId7"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13.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25.jpeg"/><Relationship Id="rId9"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426464"/>
            <a:ext cx="9144000" cy="2432304"/>
          </a:xfrm>
        </p:spPr>
        <p:txBody>
          <a:bodyPr>
            <a:normAutofit fontScale="77500" lnSpcReduction="20000"/>
          </a:bodyPr>
          <a:lstStyle/>
          <a:p>
            <a:r>
              <a:rPr lang="en-US" dirty="0" smtClean="0"/>
              <a:t>Ocmulgee</a:t>
            </a:r>
          </a:p>
          <a:p>
            <a:r>
              <a:rPr lang="en-US" dirty="0" smtClean="0"/>
              <a:t> Ecological</a:t>
            </a:r>
          </a:p>
          <a:p>
            <a:r>
              <a:rPr lang="en-US" dirty="0" smtClean="0"/>
              <a:t> </a:t>
            </a:r>
            <a:r>
              <a:rPr lang="en-US" dirty="0"/>
              <a:t>Forecasting </a:t>
            </a:r>
            <a:r>
              <a:rPr lang="en-US" dirty="0" smtClean="0"/>
              <a:t>II</a:t>
            </a:r>
            <a:endParaRPr lang="en-US" dirty="0"/>
          </a:p>
        </p:txBody>
      </p:sp>
      <p:sp>
        <p:nvSpPr>
          <p:cNvPr id="3" name="Text Placeholder 2"/>
          <p:cNvSpPr>
            <a:spLocks noGrp="1"/>
          </p:cNvSpPr>
          <p:nvPr>
            <p:ph type="body" sz="quarter" idx="11"/>
          </p:nvPr>
        </p:nvSpPr>
        <p:spPr>
          <a:xfrm>
            <a:off x="1037771" y="5362074"/>
            <a:ext cx="4393765" cy="369332"/>
          </a:xfrm>
        </p:spPr>
        <p:txBody>
          <a:bodyPr>
            <a:noAutofit/>
          </a:bodyPr>
          <a:lstStyle/>
          <a:p>
            <a:r>
              <a:rPr lang="en-US" sz="1600" dirty="0"/>
              <a:t>Christopher </a:t>
            </a:r>
            <a:r>
              <a:rPr lang="en-US" sz="1600" dirty="0" smtClean="0"/>
              <a:t>Cameron (Project Lead)</a:t>
            </a:r>
            <a:endParaRPr lang="en-US" sz="1600" dirty="0"/>
          </a:p>
        </p:txBody>
      </p:sp>
      <p:sp>
        <p:nvSpPr>
          <p:cNvPr id="4" name="Text Placeholder 3"/>
          <p:cNvSpPr>
            <a:spLocks noGrp="1"/>
          </p:cNvSpPr>
          <p:nvPr>
            <p:ph type="body" sz="quarter" idx="12"/>
          </p:nvPr>
        </p:nvSpPr>
        <p:spPr>
          <a:xfrm>
            <a:off x="2249424" y="5885892"/>
            <a:ext cx="3182112" cy="369332"/>
          </a:xfrm>
        </p:spPr>
        <p:txBody>
          <a:bodyPr>
            <a:normAutofit/>
          </a:bodyPr>
          <a:lstStyle/>
          <a:p>
            <a:r>
              <a:rPr lang="en-US" sz="1600" dirty="0"/>
              <a:t>Andrew Herring</a:t>
            </a:r>
          </a:p>
          <a:p>
            <a:endParaRPr lang="en-US" dirty="0"/>
          </a:p>
        </p:txBody>
      </p:sp>
      <p:sp>
        <p:nvSpPr>
          <p:cNvPr id="6" name="Text Placeholder 5"/>
          <p:cNvSpPr>
            <a:spLocks noGrp="1"/>
          </p:cNvSpPr>
          <p:nvPr>
            <p:ph type="body" sz="quarter" idx="14"/>
          </p:nvPr>
        </p:nvSpPr>
        <p:spPr>
          <a:xfrm>
            <a:off x="5663184" y="5362074"/>
            <a:ext cx="3182112" cy="369332"/>
          </a:xfrm>
        </p:spPr>
        <p:txBody>
          <a:bodyPr/>
          <a:lstStyle/>
          <a:p>
            <a:r>
              <a:rPr lang="en-US" sz="1600" dirty="0"/>
              <a:t>Ayn Remillard</a:t>
            </a:r>
          </a:p>
          <a:p>
            <a:endParaRPr lang="en-US" dirty="0"/>
          </a:p>
        </p:txBody>
      </p:sp>
      <p:sp>
        <p:nvSpPr>
          <p:cNvPr id="7" name="Text Placeholder 6"/>
          <p:cNvSpPr>
            <a:spLocks noGrp="1"/>
          </p:cNvSpPr>
          <p:nvPr>
            <p:ph type="body" sz="quarter" idx="15"/>
          </p:nvPr>
        </p:nvSpPr>
        <p:spPr>
          <a:xfrm>
            <a:off x="5660136" y="5885892"/>
            <a:ext cx="3182112" cy="369332"/>
          </a:xfrm>
        </p:spPr>
        <p:txBody>
          <a:bodyPr/>
          <a:lstStyle/>
          <a:p>
            <a:r>
              <a:rPr lang="en-US" sz="1600" dirty="0"/>
              <a:t>Zhan Shi</a:t>
            </a:r>
          </a:p>
          <a:p>
            <a:endParaRPr lang="en-US" dirty="0"/>
          </a:p>
        </p:txBody>
      </p:sp>
      <p:sp>
        <p:nvSpPr>
          <p:cNvPr id="9" name="Text Placeholder 8"/>
          <p:cNvSpPr>
            <a:spLocks noGrp="1"/>
          </p:cNvSpPr>
          <p:nvPr>
            <p:ph type="body" sz="quarter" idx="17"/>
          </p:nvPr>
        </p:nvSpPr>
        <p:spPr>
          <a:xfrm>
            <a:off x="228600" y="4032504"/>
            <a:ext cx="8613648" cy="856996"/>
          </a:xfrm>
        </p:spPr>
        <p:txBody>
          <a:bodyPr>
            <a:normAutofit fontScale="70000" lnSpcReduction="20000"/>
          </a:bodyPr>
          <a:lstStyle/>
          <a:p>
            <a:pPr>
              <a:lnSpc>
                <a:spcPct val="120000"/>
              </a:lnSpc>
              <a:spcBef>
                <a:spcPts val="0"/>
              </a:spcBef>
            </a:pPr>
            <a:r>
              <a:rPr lang="en-US" dirty="0"/>
              <a:t>Utilizing NASA’s Earth observations for </a:t>
            </a:r>
            <a:r>
              <a:rPr lang="en-US" dirty="0" smtClean="0"/>
              <a:t>Forecasting Land </a:t>
            </a:r>
            <a:r>
              <a:rPr lang="en-US" dirty="0"/>
              <a:t>Use Change and </a:t>
            </a:r>
            <a:r>
              <a:rPr lang="en-US" dirty="0" smtClean="0"/>
              <a:t>Wildlife Disturbances </a:t>
            </a:r>
            <a:r>
              <a:rPr lang="en-US" dirty="0"/>
              <a:t>Along </a:t>
            </a:r>
            <a:r>
              <a:rPr lang="en-US" dirty="0" smtClean="0"/>
              <a:t>the Ocmulgee River </a:t>
            </a:r>
            <a:r>
              <a:rPr lang="en-US" dirty="0"/>
              <a:t>Corridor</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969" t="2478" r="2053" b="2065"/>
          <a:stretch/>
        </p:blipFill>
        <p:spPr>
          <a:xfrm>
            <a:off x="4557238" y="818091"/>
            <a:ext cx="4349844" cy="5657595"/>
          </a:xfrm>
          <a:prstGeom prst="rect">
            <a:avLst/>
          </a:prstGeom>
        </p:spPr>
      </p:pic>
      <p:sp>
        <p:nvSpPr>
          <p:cNvPr id="2" name="Text Placeholder 1"/>
          <p:cNvSpPr>
            <a:spLocks noGrp="1"/>
          </p:cNvSpPr>
          <p:nvPr>
            <p:ph type="body" sz="quarter" idx="11"/>
          </p:nvPr>
        </p:nvSpPr>
        <p:spPr>
          <a:xfrm>
            <a:off x="156996" y="883716"/>
            <a:ext cx="4265096" cy="429123"/>
          </a:xfrm>
        </p:spPr>
        <p:txBody>
          <a:bodyPr>
            <a:normAutofit/>
          </a:bodyPr>
          <a:lstStyle/>
          <a:p>
            <a:r>
              <a:rPr lang="en-US" dirty="0" smtClean="0"/>
              <a:t>Change Detection: 2001 – 2006</a:t>
            </a:r>
            <a:endParaRPr lang="en-US" dirty="0"/>
          </a:p>
          <a:p>
            <a:endParaRPr lang="en-US" dirty="0"/>
          </a:p>
        </p:txBody>
      </p:sp>
      <p:sp>
        <p:nvSpPr>
          <p:cNvPr id="3" name="Text Placeholder 2"/>
          <p:cNvSpPr>
            <a:spLocks noGrp="1"/>
          </p:cNvSpPr>
          <p:nvPr>
            <p:ph type="body" sz="quarter" idx="10"/>
          </p:nvPr>
        </p:nvSpPr>
        <p:spPr>
          <a:xfrm>
            <a:off x="0" y="88900"/>
            <a:ext cx="9144000" cy="683260"/>
          </a:xfrm>
        </p:spPr>
        <p:txBody>
          <a:bodyPr>
            <a:normAutofit lnSpcReduction="10000"/>
          </a:bodyPr>
          <a:lstStyle/>
          <a:p>
            <a:r>
              <a:rPr lang="en-US" sz="4400" dirty="0" smtClean="0"/>
              <a:t>Results: Land Cover Change </a:t>
            </a:r>
            <a:endParaRPr lang="en-US" sz="4400" dirty="0"/>
          </a:p>
        </p:txBody>
      </p:sp>
      <p:sp>
        <p:nvSpPr>
          <p:cNvPr id="7" name="Text Placeholder 4"/>
          <p:cNvSpPr txBox="1">
            <a:spLocks/>
          </p:cNvSpPr>
          <p:nvPr/>
        </p:nvSpPr>
        <p:spPr>
          <a:xfrm>
            <a:off x="6586527" y="6507428"/>
            <a:ext cx="2352923" cy="34084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a:t>
            </a:r>
            <a:r>
              <a:rPr lang="en-US" i="1" dirty="0">
                <a:latin typeface="Century Gothic" panose="020B0502020202020204" pitchFamily="34" charset="0"/>
              </a:rPr>
              <a:t>Nation Land Cover </a:t>
            </a:r>
            <a:r>
              <a:rPr lang="en-US" i="1" dirty="0" smtClean="0">
                <a:latin typeface="Century Gothic" panose="020B0502020202020204" pitchFamily="34" charset="0"/>
              </a:rPr>
              <a:t>Database, Ocmulgee Eco Team</a:t>
            </a:r>
            <a:endParaRPr lang="en-US" i="1" dirty="0">
              <a:latin typeface="Century Gothic" panose="020B0502020202020204" pitchFamily="34" charset="0"/>
            </a:endParaRPr>
          </a:p>
        </p:txBody>
      </p:sp>
      <p:sp>
        <p:nvSpPr>
          <p:cNvPr id="6" name="TextBox 5"/>
          <p:cNvSpPr txBox="1"/>
          <p:nvPr/>
        </p:nvSpPr>
        <p:spPr>
          <a:xfrm>
            <a:off x="294467" y="1257992"/>
            <a:ext cx="2634712" cy="369332"/>
          </a:xfrm>
          <a:prstGeom prst="rect">
            <a:avLst/>
          </a:prstGeom>
          <a:noFill/>
        </p:spPr>
        <p:txBody>
          <a:bodyPr wrap="square" rtlCol="0">
            <a:spAutoFit/>
          </a:bodyPr>
          <a:lstStyle/>
          <a:p>
            <a:r>
              <a:rPr lang="en-US" dirty="0" smtClean="0"/>
              <a:t>Percent of Total Area</a:t>
            </a:r>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790250819"/>
              </p:ext>
            </p:extLst>
          </p:nvPr>
        </p:nvGraphicFramePr>
        <p:xfrm>
          <a:off x="294467" y="1280253"/>
          <a:ext cx="3153907" cy="30686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462638967"/>
              </p:ext>
            </p:extLst>
          </p:nvPr>
        </p:nvGraphicFramePr>
        <p:xfrm>
          <a:off x="350927" y="3829049"/>
          <a:ext cx="3126397" cy="3028951"/>
        </p:xfrm>
        <a:graphic>
          <a:graphicData uri="http://schemas.openxmlformats.org/drawingml/2006/chart">
            <c:chart xmlns:c="http://schemas.openxmlformats.org/drawingml/2006/chart" xmlns:r="http://schemas.openxmlformats.org/officeDocument/2006/relationships" r:id="rId5"/>
          </a:graphicData>
        </a:graphic>
      </p:graphicFrame>
      <p:grpSp>
        <p:nvGrpSpPr>
          <p:cNvPr id="8" name="Group 7"/>
          <p:cNvGrpSpPr/>
          <p:nvPr/>
        </p:nvGrpSpPr>
        <p:grpSpPr>
          <a:xfrm>
            <a:off x="7259333" y="846489"/>
            <a:ext cx="2033408" cy="2215991"/>
            <a:chOff x="7108259" y="798783"/>
            <a:chExt cx="2033408" cy="2215991"/>
          </a:xfrm>
          <a:noFill/>
        </p:grpSpPr>
        <p:pic>
          <p:nvPicPr>
            <p:cNvPr id="11" name="Picture 10"/>
            <p:cNvPicPr/>
            <p:nvPr/>
          </p:nvPicPr>
          <p:blipFill rotWithShape="1">
            <a:blip r:embed="rId6">
              <a:extLst>
                <a:ext uri="{28A0092B-C50C-407E-A947-70E740481C1C}">
                  <a14:useLocalDpi xmlns:a14="http://schemas.microsoft.com/office/drawing/2010/main" val="0"/>
                </a:ext>
              </a:extLst>
            </a:blip>
            <a:srcRect r="77237"/>
            <a:stretch/>
          </p:blipFill>
          <p:spPr bwMode="auto">
            <a:xfrm>
              <a:off x="7108259" y="898497"/>
              <a:ext cx="389821" cy="1852198"/>
            </a:xfrm>
            <a:prstGeom prst="rect">
              <a:avLst/>
            </a:prstGeom>
            <a:grpFill/>
            <a:ln>
              <a:noFill/>
            </a:ln>
          </p:spPr>
        </p:pic>
        <p:sp>
          <p:nvSpPr>
            <p:cNvPr id="4" name="TextBox 3"/>
            <p:cNvSpPr txBox="1"/>
            <p:nvPr/>
          </p:nvSpPr>
          <p:spPr>
            <a:xfrm>
              <a:off x="7495746" y="798783"/>
              <a:ext cx="1645921" cy="2215991"/>
            </a:xfrm>
            <a:prstGeom prst="rect">
              <a:avLst/>
            </a:prstGeom>
            <a:grpFill/>
            <a:ln>
              <a:noFill/>
            </a:ln>
          </p:spPr>
          <p:txBody>
            <a:bodyPr wrap="square" rtlCol="0">
              <a:spAutoFit/>
            </a:bodyPr>
            <a:lstStyle/>
            <a:p>
              <a:pPr>
                <a:lnSpc>
                  <a:spcPct val="150000"/>
                </a:lnSpc>
              </a:pPr>
              <a:r>
                <a:rPr lang="en-US" sz="1050" b="1" dirty="0" smtClean="0">
                  <a:solidFill>
                    <a:schemeClr val="tx1">
                      <a:lumMod val="50000"/>
                    </a:schemeClr>
                  </a:solidFill>
                  <a:latin typeface="Garamond" panose="02020404030301010803" pitchFamily="18" charset="0"/>
                </a:rPr>
                <a:t>Agriculture</a:t>
              </a:r>
            </a:p>
            <a:p>
              <a:pPr>
                <a:lnSpc>
                  <a:spcPct val="150000"/>
                </a:lnSpc>
              </a:pPr>
              <a:r>
                <a:rPr lang="en-US" sz="1050" b="1" dirty="0" smtClean="0">
                  <a:solidFill>
                    <a:schemeClr val="tx1">
                      <a:lumMod val="50000"/>
                    </a:schemeClr>
                  </a:solidFill>
                  <a:latin typeface="Garamond" panose="02020404030301010803" pitchFamily="18" charset="0"/>
                </a:rPr>
                <a:t>Vegetation</a:t>
              </a:r>
            </a:p>
            <a:p>
              <a:pPr>
                <a:lnSpc>
                  <a:spcPct val="150000"/>
                </a:lnSpc>
              </a:pPr>
              <a:r>
                <a:rPr lang="en-US" sz="1050" b="1" dirty="0" smtClean="0">
                  <a:solidFill>
                    <a:schemeClr val="tx1">
                      <a:lumMod val="50000"/>
                    </a:schemeClr>
                  </a:solidFill>
                  <a:latin typeface="Garamond" panose="02020404030301010803" pitchFamily="18" charset="0"/>
                </a:rPr>
                <a:t>Development</a:t>
              </a:r>
            </a:p>
            <a:p>
              <a:pPr>
                <a:lnSpc>
                  <a:spcPct val="150000"/>
                </a:lnSpc>
              </a:pPr>
              <a:r>
                <a:rPr lang="en-US" sz="1050" b="1" dirty="0" smtClean="0">
                  <a:solidFill>
                    <a:schemeClr val="tx1">
                      <a:lumMod val="50000"/>
                    </a:schemeClr>
                  </a:solidFill>
                  <a:latin typeface="Garamond" panose="02020404030301010803" pitchFamily="18" charset="0"/>
                </a:rPr>
                <a:t>Water</a:t>
              </a:r>
            </a:p>
            <a:p>
              <a:pPr>
                <a:lnSpc>
                  <a:spcPct val="150000"/>
                </a:lnSpc>
              </a:pPr>
              <a:r>
                <a:rPr lang="en-US" sz="1050" b="1" dirty="0" smtClean="0">
                  <a:solidFill>
                    <a:schemeClr val="tx1">
                      <a:lumMod val="50000"/>
                    </a:schemeClr>
                  </a:solidFill>
                  <a:latin typeface="Garamond" panose="02020404030301010803" pitchFamily="18" charset="0"/>
                </a:rPr>
                <a:t>New Vegetation</a:t>
              </a:r>
            </a:p>
            <a:p>
              <a:pPr>
                <a:lnSpc>
                  <a:spcPct val="150000"/>
                </a:lnSpc>
              </a:pPr>
              <a:r>
                <a:rPr lang="en-US" sz="1050" b="1" dirty="0" smtClean="0">
                  <a:solidFill>
                    <a:schemeClr val="tx1">
                      <a:lumMod val="50000"/>
                    </a:schemeClr>
                  </a:solidFill>
                  <a:latin typeface="Garamond" panose="02020404030301010803" pitchFamily="18" charset="0"/>
                </a:rPr>
                <a:t>New Agriculture</a:t>
              </a:r>
            </a:p>
            <a:p>
              <a:pPr>
                <a:lnSpc>
                  <a:spcPct val="150000"/>
                </a:lnSpc>
              </a:pPr>
              <a:r>
                <a:rPr lang="en-US" sz="1050" b="1" dirty="0" smtClean="0">
                  <a:solidFill>
                    <a:schemeClr val="tx1">
                      <a:lumMod val="50000"/>
                    </a:schemeClr>
                  </a:solidFill>
                  <a:latin typeface="Garamond" panose="02020404030301010803" pitchFamily="18" charset="0"/>
                </a:rPr>
                <a:t>New Development</a:t>
              </a:r>
            </a:p>
            <a:p>
              <a:pPr>
                <a:lnSpc>
                  <a:spcPct val="150000"/>
                </a:lnSpc>
              </a:pPr>
              <a:r>
                <a:rPr lang="en-US" sz="1050" b="1" dirty="0" smtClean="0">
                  <a:solidFill>
                    <a:schemeClr val="tx1">
                      <a:lumMod val="50000"/>
                    </a:schemeClr>
                  </a:solidFill>
                  <a:latin typeface="Garamond" panose="02020404030301010803" pitchFamily="18" charset="0"/>
                </a:rPr>
                <a:t>New Water</a:t>
              </a:r>
            </a:p>
            <a:p>
              <a:endParaRPr lang="en-US" sz="1200" dirty="0"/>
            </a:p>
          </p:txBody>
        </p:sp>
      </p:grpSp>
      <p:sp>
        <p:nvSpPr>
          <p:cNvPr id="9" name="TextBox 8"/>
          <p:cNvSpPr txBox="1"/>
          <p:nvPr/>
        </p:nvSpPr>
        <p:spPr>
          <a:xfrm>
            <a:off x="922492" y="2981560"/>
            <a:ext cx="914399" cy="307777"/>
          </a:xfrm>
          <a:prstGeom prst="rect">
            <a:avLst/>
          </a:prstGeom>
          <a:noFill/>
        </p:spPr>
        <p:txBody>
          <a:bodyPr wrap="square" rtlCol="0">
            <a:spAutoFit/>
          </a:bodyPr>
          <a:lstStyle/>
          <a:p>
            <a:pPr algn="ctr"/>
            <a:r>
              <a:rPr lang="en-US" sz="1400" b="1" dirty="0" smtClean="0"/>
              <a:t>98.2%</a:t>
            </a:r>
            <a:endParaRPr lang="en-US" sz="1400" b="1" dirty="0"/>
          </a:p>
        </p:txBody>
      </p:sp>
      <p:sp>
        <p:nvSpPr>
          <p:cNvPr id="15" name="TextBox 14"/>
          <p:cNvSpPr txBox="1"/>
          <p:nvPr/>
        </p:nvSpPr>
        <p:spPr>
          <a:xfrm>
            <a:off x="294467" y="3940291"/>
            <a:ext cx="3115160" cy="369332"/>
          </a:xfrm>
          <a:prstGeom prst="rect">
            <a:avLst/>
          </a:prstGeom>
          <a:noFill/>
        </p:spPr>
        <p:txBody>
          <a:bodyPr wrap="square" rtlCol="0">
            <a:spAutoFit/>
          </a:bodyPr>
          <a:lstStyle/>
          <a:p>
            <a:r>
              <a:rPr lang="en-US" dirty="0" smtClean="0"/>
              <a:t>Percent of Changed Area</a:t>
            </a:r>
            <a:endParaRPr lang="en-US" dirty="0"/>
          </a:p>
        </p:txBody>
      </p:sp>
      <p:pic>
        <p:nvPicPr>
          <p:cNvPr id="14" name="Picture 13"/>
          <p:cNvPicPr>
            <a:picLocks noChangeAspect="1"/>
          </p:cNvPicPr>
          <p:nvPr/>
        </p:nvPicPr>
        <p:blipFill>
          <a:blip r:embed="rId7"/>
          <a:stretch>
            <a:fillRect/>
          </a:stretch>
        </p:blipFill>
        <p:spPr>
          <a:xfrm>
            <a:off x="4761730" y="5638629"/>
            <a:ext cx="1726316" cy="705648"/>
          </a:xfrm>
          <a:prstGeom prst="rect">
            <a:avLst/>
          </a:prstGeom>
          <a:noFill/>
          <a:ln>
            <a:noFill/>
          </a:ln>
        </p:spPr>
      </p:pic>
    </p:spTree>
    <p:extLst>
      <p:ext uri="{BB962C8B-B14F-4D97-AF65-F5344CB8AC3E}">
        <p14:creationId xmlns:p14="http://schemas.microsoft.com/office/powerpoint/2010/main" val="4232076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88900"/>
            <a:ext cx="9144000" cy="683260"/>
          </a:xfrm>
        </p:spPr>
        <p:txBody>
          <a:bodyPr>
            <a:normAutofit lnSpcReduction="10000"/>
          </a:bodyPr>
          <a:lstStyle/>
          <a:p>
            <a:r>
              <a:rPr lang="en-US" sz="4400" dirty="0" smtClean="0"/>
              <a:t>Results: Land Cover Change </a:t>
            </a:r>
            <a:endParaRPr lang="en-US" sz="4400" dirty="0"/>
          </a:p>
        </p:txBody>
      </p:sp>
      <p:sp>
        <p:nvSpPr>
          <p:cNvPr id="4" name="Picture Placeholder 3"/>
          <p:cNvSpPr>
            <a:spLocks noGrp="1"/>
          </p:cNvSpPr>
          <p:nvPr>
            <p:ph type="pic" sz="quarter" idx="12"/>
          </p:nvPr>
        </p:nvSpPr>
        <p:spPr>
          <a:xfrm>
            <a:off x="4572000" y="1041400"/>
            <a:ext cx="4572000" cy="5816600"/>
          </a:xfrm>
        </p:spPr>
      </p:sp>
      <p:sp>
        <p:nvSpPr>
          <p:cNvPr id="6" name="TextBox 5"/>
          <p:cNvSpPr txBox="1"/>
          <p:nvPr/>
        </p:nvSpPr>
        <p:spPr>
          <a:xfrm>
            <a:off x="294467" y="1257992"/>
            <a:ext cx="2634712" cy="369332"/>
          </a:xfrm>
          <a:prstGeom prst="rect">
            <a:avLst/>
          </a:prstGeom>
          <a:noFill/>
        </p:spPr>
        <p:txBody>
          <a:bodyPr wrap="square" rtlCol="0">
            <a:spAutoFit/>
          </a:bodyPr>
          <a:lstStyle/>
          <a:p>
            <a:r>
              <a:rPr lang="en-US" dirty="0" smtClean="0"/>
              <a:t>Percent of Total Area</a:t>
            </a:r>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1859559048"/>
              </p:ext>
            </p:extLst>
          </p:nvPr>
        </p:nvGraphicFramePr>
        <p:xfrm>
          <a:off x="294467" y="1289061"/>
          <a:ext cx="3143250" cy="3051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4010624352"/>
              </p:ext>
            </p:extLst>
          </p:nvPr>
        </p:nvGraphicFramePr>
        <p:xfrm>
          <a:off x="351111" y="3829049"/>
          <a:ext cx="3126397" cy="302895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94467" y="3940291"/>
            <a:ext cx="3115160" cy="369332"/>
          </a:xfrm>
          <a:prstGeom prst="rect">
            <a:avLst/>
          </a:prstGeom>
          <a:noFill/>
        </p:spPr>
        <p:txBody>
          <a:bodyPr wrap="square" rtlCol="0">
            <a:spAutoFit/>
          </a:bodyPr>
          <a:lstStyle/>
          <a:p>
            <a:r>
              <a:rPr lang="en-US" dirty="0" smtClean="0"/>
              <a:t>Percent of Changed Area</a:t>
            </a:r>
            <a:endParaRPr lang="en-US" dirty="0"/>
          </a:p>
        </p:txBody>
      </p:sp>
      <p:pic>
        <p:nvPicPr>
          <p:cNvPr id="3074" name="Picture 2" descr="Z:\DEVELOP Ocmulgee\Summer 2015\ArcMap Documents\Landcover Raster Changes\Landcaover Change Maps\Change06to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55" t="2498" r="1762" b="1610"/>
          <a:stretch/>
        </p:blipFill>
        <p:spPr bwMode="auto">
          <a:xfrm>
            <a:off x="4535734" y="821441"/>
            <a:ext cx="4370141" cy="56746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4"/>
          <p:cNvSpPr txBox="1">
            <a:spLocks/>
          </p:cNvSpPr>
          <p:nvPr/>
        </p:nvSpPr>
        <p:spPr>
          <a:xfrm>
            <a:off x="6586527" y="6507428"/>
            <a:ext cx="2352923" cy="34084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a:t>
            </a:r>
            <a:r>
              <a:rPr lang="en-US" i="1" dirty="0">
                <a:latin typeface="Century Gothic" panose="020B0502020202020204" pitchFamily="34" charset="0"/>
              </a:rPr>
              <a:t>Nation Land Cover </a:t>
            </a:r>
            <a:r>
              <a:rPr lang="en-US" i="1" dirty="0" smtClean="0">
                <a:latin typeface="Century Gothic" panose="020B0502020202020204" pitchFamily="34" charset="0"/>
              </a:rPr>
              <a:t>Database, Ocmulgee Eco Team</a:t>
            </a:r>
            <a:endParaRPr lang="en-US" i="1" dirty="0">
              <a:latin typeface="Century Gothic" panose="020B0502020202020204" pitchFamily="34" charset="0"/>
            </a:endParaRPr>
          </a:p>
        </p:txBody>
      </p:sp>
      <p:grpSp>
        <p:nvGrpSpPr>
          <p:cNvPr id="18" name="Group 17"/>
          <p:cNvGrpSpPr/>
          <p:nvPr/>
        </p:nvGrpSpPr>
        <p:grpSpPr>
          <a:xfrm>
            <a:off x="7259333" y="846489"/>
            <a:ext cx="2033408" cy="2215991"/>
            <a:chOff x="7108259" y="798783"/>
            <a:chExt cx="2033408" cy="2215991"/>
          </a:xfrm>
          <a:noFill/>
        </p:grpSpPr>
        <p:pic>
          <p:nvPicPr>
            <p:cNvPr id="19" name="Picture 18"/>
            <p:cNvPicPr/>
            <p:nvPr/>
          </p:nvPicPr>
          <p:blipFill rotWithShape="1">
            <a:blip r:embed="rId6">
              <a:extLst>
                <a:ext uri="{28A0092B-C50C-407E-A947-70E740481C1C}">
                  <a14:useLocalDpi xmlns:a14="http://schemas.microsoft.com/office/drawing/2010/main" val="0"/>
                </a:ext>
              </a:extLst>
            </a:blip>
            <a:srcRect r="77237"/>
            <a:stretch/>
          </p:blipFill>
          <p:spPr bwMode="auto">
            <a:xfrm>
              <a:off x="7108259" y="898497"/>
              <a:ext cx="389821" cy="1852198"/>
            </a:xfrm>
            <a:prstGeom prst="rect">
              <a:avLst/>
            </a:prstGeom>
            <a:grpFill/>
            <a:ln>
              <a:noFill/>
            </a:ln>
          </p:spPr>
        </p:pic>
        <p:sp>
          <p:nvSpPr>
            <p:cNvPr id="20" name="TextBox 19"/>
            <p:cNvSpPr txBox="1"/>
            <p:nvPr/>
          </p:nvSpPr>
          <p:spPr>
            <a:xfrm>
              <a:off x="7495746" y="798783"/>
              <a:ext cx="1645921" cy="2215991"/>
            </a:xfrm>
            <a:prstGeom prst="rect">
              <a:avLst/>
            </a:prstGeom>
            <a:grpFill/>
            <a:ln>
              <a:noFill/>
            </a:ln>
          </p:spPr>
          <p:txBody>
            <a:bodyPr wrap="square" rtlCol="0">
              <a:spAutoFit/>
            </a:bodyPr>
            <a:lstStyle/>
            <a:p>
              <a:pPr>
                <a:lnSpc>
                  <a:spcPct val="150000"/>
                </a:lnSpc>
              </a:pPr>
              <a:r>
                <a:rPr lang="en-US" sz="1050" b="1" dirty="0" smtClean="0">
                  <a:solidFill>
                    <a:schemeClr val="tx1">
                      <a:lumMod val="50000"/>
                    </a:schemeClr>
                  </a:solidFill>
                  <a:latin typeface="Garamond" panose="02020404030301010803" pitchFamily="18" charset="0"/>
                </a:rPr>
                <a:t>Agriculture</a:t>
              </a:r>
            </a:p>
            <a:p>
              <a:pPr>
                <a:lnSpc>
                  <a:spcPct val="150000"/>
                </a:lnSpc>
              </a:pPr>
              <a:r>
                <a:rPr lang="en-US" sz="1050" b="1" dirty="0" smtClean="0">
                  <a:solidFill>
                    <a:schemeClr val="tx1">
                      <a:lumMod val="50000"/>
                    </a:schemeClr>
                  </a:solidFill>
                  <a:latin typeface="Garamond" panose="02020404030301010803" pitchFamily="18" charset="0"/>
                </a:rPr>
                <a:t>Vegetation</a:t>
              </a:r>
            </a:p>
            <a:p>
              <a:pPr>
                <a:lnSpc>
                  <a:spcPct val="150000"/>
                </a:lnSpc>
              </a:pPr>
              <a:r>
                <a:rPr lang="en-US" sz="1050" b="1" dirty="0" smtClean="0">
                  <a:solidFill>
                    <a:schemeClr val="tx1">
                      <a:lumMod val="50000"/>
                    </a:schemeClr>
                  </a:solidFill>
                  <a:latin typeface="Garamond" panose="02020404030301010803" pitchFamily="18" charset="0"/>
                </a:rPr>
                <a:t>Development</a:t>
              </a:r>
            </a:p>
            <a:p>
              <a:pPr>
                <a:lnSpc>
                  <a:spcPct val="150000"/>
                </a:lnSpc>
              </a:pPr>
              <a:r>
                <a:rPr lang="en-US" sz="1050" b="1" dirty="0" smtClean="0">
                  <a:solidFill>
                    <a:schemeClr val="tx1">
                      <a:lumMod val="50000"/>
                    </a:schemeClr>
                  </a:solidFill>
                  <a:latin typeface="Garamond" panose="02020404030301010803" pitchFamily="18" charset="0"/>
                </a:rPr>
                <a:t>Water</a:t>
              </a:r>
            </a:p>
            <a:p>
              <a:pPr>
                <a:lnSpc>
                  <a:spcPct val="150000"/>
                </a:lnSpc>
              </a:pPr>
              <a:r>
                <a:rPr lang="en-US" sz="1050" b="1" dirty="0" smtClean="0">
                  <a:solidFill>
                    <a:schemeClr val="tx1">
                      <a:lumMod val="50000"/>
                    </a:schemeClr>
                  </a:solidFill>
                  <a:latin typeface="Garamond" panose="02020404030301010803" pitchFamily="18" charset="0"/>
                </a:rPr>
                <a:t>New Vegetation</a:t>
              </a:r>
            </a:p>
            <a:p>
              <a:pPr>
                <a:lnSpc>
                  <a:spcPct val="150000"/>
                </a:lnSpc>
              </a:pPr>
              <a:r>
                <a:rPr lang="en-US" sz="1050" b="1" dirty="0" smtClean="0">
                  <a:solidFill>
                    <a:schemeClr val="tx1">
                      <a:lumMod val="50000"/>
                    </a:schemeClr>
                  </a:solidFill>
                  <a:latin typeface="Garamond" panose="02020404030301010803" pitchFamily="18" charset="0"/>
                </a:rPr>
                <a:t>New Agriculture</a:t>
              </a:r>
            </a:p>
            <a:p>
              <a:pPr>
                <a:lnSpc>
                  <a:spcPct val="150000"/>
                </a:lnSpc>
              </a:pPr>
              <a:r>
                <a:rPr lang="en-US" sz="1050" b="1" dirty="0" smtClean="0">
                  <a:solidFill>
                    <a:schemeClr val="tx1">
                      <a:lumMod val="50000"/>
                    </a:schemeClr>
                  </a:solidFill>
                  <a:latin typeface="Garamond" panose="02020404030301010803" pitchFamily="18" charset="0"/>
                </a:rPr>
                <a:t>New Development</a:t>
              </a:r>
            </a:p>
            <a:p>
              <a:pPr>
                <a:lnSpc>
                  <a:spcPct val="150000"/>
                </a:lnSpc>
              </a:pPr>
              <a:r>
                <a:rPr lang="en-US" sz="1050" b="1" dirty="0" smtClean="0">
                  <a:solidFill>
                    <a:schemeClr val="tx1">
                      <a:lumMod val="50000"/>
                    </a:schemeClr>
                  </a:solidFill>
                  <a:latin typeface="Garamond" panose="02020404030301010803" pitchFamily="18" charset="0"/>
                </a:rPr>
                <a:t>New Water</a:t>
              </a:r>
            </a:p>
            <a:p>
              <a:endParaRPr lang="en-US" sz="1200" dirty="0"/>
            </a:p>
          </p:txBody>
        </p:sp>
      </p:grpSp>
      <p:sp>
        <p:nvSpPr>
          <p:cNvPr id="22" name="Text Placeholder 1"/>
          <p:cNvSpPr>
            <a:spLocks noGrp="1"/>
          </p:cNvSpPr>
          <p:nvPr>
            <p:ph type="body" sz="quarter" idx="11"/>
          </p:nvPr>
        </p:nvSpPr>
        <p:spPr>
          <a:xfrm>
            <a:off x="156996" y="883716"/>
            <a:ext cx="4265096" cy="429123"/>
          </a:xfrm>
        </p:spPr>
        <p:txBody>
          <a:bodyPr>
            <a:normAutofit/>
          </a:bodyPr>
          <a:lstStyle/>
          <a:p>
            <a:r>
              <a:rPr lang="en-US" dirty="0" smtClean="0"/>
              <a:t>Change Detection: 2006 – 2011</a:t>
            </a:r>
            <a:endParaRPr lang="en-US" dirty="0"/>
          </a:p>
          <a:p>
            <a:endParaRPr lang="en-US" dirty="0"/>
          </a:p>
        </p:txBody>
      </p:sp>
      <p:pic>
        <p:nvPicPr>
          <p:cNvPr id="23" name="Picture 22"/>
          <p:cNvPicPr>
            <a:picLocks noChangeAspect="1"/>
          </p:cNvPicPr>
          <p:nvPr/>
        </p:nvPicPr>
        <p:blipFill>
          <a:blip r:embed="rId7"/>
          <a:stretch>
            <a:fillRect/>
          </a:stretch>
        </p:blipFill>
        <p:spPr>
          <a:xfrm>
            <a:off x="4761730" y="5638629"/>
            <a:ext cx="1726316" cy="705648"/>
          </a:xfrm>
          <a:prstGeom prst="rect">
            <a:avLst/>
          </a:prstGeom>
          <a:noFill/>
          <a:ln>
            <a:noFill/>
          </a:ln>
        </p:spPr>
      </p:pic>
      <p:sp>
        <p:nvSpPr>
          <p:cNvPr id="24" name="TextBox 23"/>
          <p:cNvSpPr txBox="1"/>
          <p:nvPr/>
        </p:nvSpPr>
        <p:spPr>
          <a:xfrm>
            <a:off x="914400" y="2981560"/>
            <a:ext cx="922492" cy="307777"/>
          </a:xfrm>
          <a:prstGeom prst="rect">
            <a:avLst/>
          </a:prstGeom>
          <a:noFill/>
        </p:spPr>
        <p:txBody>
          <a:bodyPr wrap="square" rtlCol="0">
            <a:spAutoFit/>
          </a:bodyPr>
          <a:lstStyle/>
          <a:p>
            <a:pPr algn="ctr"/>
            <a:r>
              <a:rPr lang="en-US" sz="1400" b="1" dirty="0" smtClean="0"/>
              <a:t>98.9%</a:t>
            </a:r>
            <a:endParaRPr lang="en-US" sz="1400" b="1" dirty="0"/>
          </a:p>
        </p:txBody>
      </p:sp>
    </p:spTree>
    <p:extLst>
      <p:ext uri="{BB962C8B-B14F-4D97-AF65-F5344CB8AC3E}">
        <p14:creationId xmlns:p14="http://schemas.microsoft.com/office/powerpoint/2010/main" val="3639992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88900"/>
            <a:ext cx="9144000" cy="683260"/>
          </a:xfrm>
        </p:spPr>
        <p:txBody>
          <a:bodyPr>
            <a:normAutofit lnSpcReduction="10000"/>
          </a:bodyPr>
          <a:lstStyle/>
          <a:p>
            <a:r>
              <a:rPr lang="en-US" sz="4400" dirty="0" smtClean="0"/>
              <a:t>Results: Land Cover Change </a:t>
            </a:r>
            <a:endParaRPr lang="en-US" sz="4400" dirty="0"/>
          </a:p>
        </p:txBody>
      </p:sp>
      <p:sp>
        <p:nvSpPr>
          <p:cNvPr id="4" name="Picture Placeholder 3"/>
          <p:cNvSpPr>
            <a:spLocks noGrp="1"/>
          </p:cNvSpPr>
          <p:nvPr>
            <p:ph type="pic" sz="quarter" idx="12"/>
          </p:nvPr>
        </p:nvSpPr>
        <p:spPr>
          <a:xfrm>
            <a:off x="4572000" y="1041400"/>
            <a:ext cx="4572000" cy="5816600"/>
          </a:xfrm>
        </p:spPr>
      </p:sp>
      <p:sp>
        <p:nvSpPr>
          <p:cNvPr id="6" name="TextBox 5"/>
          <p:cNvSpPr txBox="1"/>
          <p:nvPr/>
        </p:nvSpPr>
        <p:spPr>
          <a:xfrm>
            <a:off x="294467" y="1257992"/>
            <a:ext cx="2634712" cy="369332"/>
          </a:xfrm>
          <a:prstGeom prst="rect">
            <a:avLst/>
          </a:prstGeom>
          <a:noFill/>
        </p:spPr>
        <p:txBody>
          <a:bodyPr wrap="square" rtlCol="0">
            <a:spAutoFit/>
          </a:bodyPr>
          <a:lstStyle/>
          <a:p>
            <a:r>
              <a:rPr lang="en-US" dirty="0" smtClean="0"/>
              <a:t>Percent of Total Area</a:t>
            </a:r>
            <a:endParaRPr lang="en-US" dirty="0"/>
          </a:p>
        </p:txBody>
      </p:sp>
      <p:pic>
        <p:nvPicPr>
          <p:cNvPr id="3074" name="Picture 2" descr="Z:\DEVELOP Ocmulgee\Summer 2015\ArcMap Documents\Landcover Raster Changes\Landcaover Change Maps\Change06to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783408"/>
            <a:ext cx="4423106" cy="57240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p:cNvGraphicFramePr>
            <a:graphicFrameLocks/>
          </p:cNvGraphicFramePr>
          <p:nvPr>
            <p:extLst>
              <p:ext uri="{D42A27DB-BD31-4B8C-83A1-F6EECF244321}">
                <p14:modId xmlns:p14="http://schemas.microsoft.com/office/powerpoint/2010/main" val="3332517663"/>
              </p:ext>
            </p:extLst>
          </p:nvPr>
        </p:nvGraphicFramePr>
        <p:xfrm>
          <a:off x="294467" y="1272877"/>
          <a:ext cx="3143250" cy="3051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425962146"/>
              </p:ext>
            </p:extLst>
          </p:nvPr>
        </p:nvGraphicFramePr>
        <p:xfrm>
          <a:off x="335489" y="3829049"/>
          <a:ext cx="3126397" cy="3028951"/>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2" descr="Z:\DEVELOP Ocmulgee\Summer 2015\ArcMap Documents\Landcover Raster Changes\Landcaover Change Maps\Change11to1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39" t="2370" r="1544" b="1472"/>
          <a:stretch/>
        </p:blipFill>
        <p:spPr bwMode="auto">
          <a:xfrm>
            <a:off x="4495800" y="803666"/>
            <a:ext cx="4443650" cy="57114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4"/>
          <p:cNvSpPr txBox="1">
            <a:spLocks/>
          </p:cNvSpPr>
          <p:nvPr/>
        </p:nvSpPr>
        <p:spPr>
          <a:xfrm>
            <a:off x="6586527" y="6507428"/>
            <a:ext cx="2352923" cy="34084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a:t>
            </a:r>
            <a:r>
              <a:rPr lang="en-US" i="1" dirty="0">
                <a:latin typeface="Century Gothic" panose="020B0502020202020204" pitchFamily="34" charset="0"/>
              </a:rPr>
              <a:t>Nation Land Cover </a:t>
            </a:r>
            <a:r>
              <a:rPr lang="en-US" i="1" dirty="0" smtClean="0">
                <a:latin typeface="Century Gothic" panose="020B0502020202020204" pitchFamily="34" charset="0"/>
              </a:rPr>
              <a:t>Database, Ocmulgee Eco Team</a:t>
            </a:r>
            <a:endParaRPr lang="en-US" i="1" dirty="0">
              <a:latin typeface="Century Gothic" panose="020B0502020202020204" pitchFamily="34" charset="0"/>
            </a:endParaRPr>
          </a:p>
        </p:txBody>
      </p:sp>
      <p:grpSp>
        <p:nvGrpSpPr>
          <p:cNvPr id="18" name="Group 17"/>
          <p:cNvGrpSpPr/>
          <p:nvPr/>
        </p:nvGrpSpPr>
        <p:grpSpPr>
          <a:xfrm>
            <a:off x="7259333" y="846489"/>
            <a:ext cx="2033408" cy="2215991"/>
            <a:chOff x="7108259" y="798783"/>
            <a:chExt cx="2033408" cy="2215991"/>
          </a:xfrm>
          <a:noFill/>
        </p:grpSpPr>
        <p:pic>
          <p:nvPicPr>
            <p:cNvPr id="19" name="Picture 18"/>
            <p:cNvPicPr/>
            <p:nvPr/>
          </p:nvPicPr>
          <p:blipFill rotWithShape="1">
            <a:blip r:embed="rId7">
              <a:extLst>
                <a:ext uri="{28A0092B-C50C-407E-A947-70E740481C1C}">
                  <a14:useLocalDpi xmlns:a14="http://schemas.microsoft.com/office/drawing/2010/main" val="0"/>
                </a:ext>
              </a:extLst>
            </a:blip>
            <a:srcRect r="77237"/>
            <a:stretch/>
          </p:blipFill>
          <p:spPr bwMode="auto">
            <a:xfrm>
              <a:off x="7108259" y="898497"/>
              <a:ext cx="389821" cy="1852198"/>
            </a:xfrm>
            <a:prstGeom prst="rect">
              <a:avLst/>
            </a:prstGeom>
            <a:grpFill/>
            <a:ln>
              <a:noFill/>
            </a:ln>
          </p:spPr>
        </p:pic>
        <p:sp>
          <p:nvSpPr>
            <p:cNvPr id="20" name="TextBox 19"/>
            <p:cNvSpPr txBox="1"/>
            <p:nvPr/>
          </p:nvSpPr>
          <p:spPr>
            <a:xfrm>
              <a:off x="7495746" y="798783"/>
              <a:ext cx="1645921" cy="2215991"/>
            </a:xfrm>
            <a:prstGeom prst="rect">
              <a:avLst/>
            </a:prstGeom>
            <a:grpFill/>
            <a:ln>
              <a:noFill/>
            </a:ln>
          </p:spPr>
          <p:txBody>
            <a:bodyPr wrap="square" rtlCol="0">
              <a:spAutoFit/>
            </a:bodyPr>
            <a:lstStyle/>
            <a:p>
              <a:pPr>
                <a:lnSpc>
                  <a:spcPct val="150000"/>
                </a:lnSpc>
              </a:pPr>
              <a:r>
                <a:rPr lang="en-US" sz="1050" b="1" dirty="0" smtClean="0">
                  <a:solidFill>
                    <a:schemeClr val="tx1">
                      <a:lumMod val="50000"/>
                    </a:schemeClr>
                  </a:solidFill>
                  <a:latin typeface="Garamond" panose="02020404030301010803" pitchFamily="18" charset="0"/>
                </a:rPr>
                <a:t>Agriculture</a:t>
              </a:r>
            </a:p>
            <a:p>
              <a:pPr>
                <a:lnSpc>
                  <a:spcPct val="150000"/>
                </a:lnSpc>
              </a:pPr>
              <a:r>
                <a:rPr lang="en-US" sz="1050" b="1" dirty="0" smtClean="0">
                  <a:solidFill>
                    <a:schemeClr val="tx1">
                      <a:lumMod val="50000"/>
                    </a:schemeClr>
                  </a:solidFill>
                  <a:latin typeface="Garamond" panose="02020404030301010803" pitchFamily="18" charset="0"/>
                </a:rPr>
                <a:t>Vegetation</a:t>
              </a:r>
            </a:p>
            <a:p>
              <a:pPr>
                <a:lnSpc>
                  <a:spcPct val="150000"/>
                </a:lnSpc>
              </a:pPr>
              <a:r>
                <a:rPr lang="en-US" sz="1050" b="1" dirty="0" smtClean="0">
                  <a:solidFill>
                    <a:schemeClr val="tx1">
                      <a:lumMod val="50000"/>
                    </a:schemeClr>
                  </a:solidFill>
                  <a:latin typeface="Garamond" panose="02020404030301010803" pitchFamily="18" charset="0"/>
                </a:rPr>
                <a:t>Development</a:t>
              </a:r>
            </a:p>
            <a:p>
              <a:pPr>
                <a:lnSpc>
                  <a:spcPct val="150000"/>
                </a:lnSpc>
              </a:pPr>
              <a:r>
                <a:rPr lang="en-US" sz="1050" b="1" dirty="0" smtClean="0">
                  <a:solidFill>
                    <a:schemeClr val="tx1">
                      <a:lumMod val="50000"/>
                    </a:schemeClr>
                  </a:solidFill>
                  <a:latin typeface="Garamond" panose="02020404030301010803" pitchFamily="18" charset="0"/>
                </a:rPr>
                <a:t>Water</a:t>
              </a:r>
            </a:p>
            <a:p>
              <a:pPr>
                <a:lnSpc>
                  <a:spcPct val="150000"/>
                </a:lnSpc>
              </a:pPr>
              <a:r>
                <a:rPr lang="en-US" sz="1050" b="1" dirty="0" smtClean="0">
                  <a:solidFill>
                    <a:schemeClr val="tx1">
                      <a:lumMod val="50000"/>
                    </a:schemeClr>
                  </a:solidFill>
                  <a:latin typeface="Garamond" panose="02020404030301010803" pitchFamily="18" charset="0"/>
                </a:rPr>
                <a:t>New Vegetation</a:t>
              </a:r>
            </a:p>
            <a:p>
              <a:pPr>
                <a:lnSpc>
                  <a:spcPct val="150000"/>
                </a:lnSpc>
              </a:pPr>
              <a:r>
                <a:rPr lang="en-US" sz="1050" b="1" dirty="0" smtClean="0">
                  <a:solidFill>
                    <a:schemeClr val="tx1">
                      <a:lumMod val="50000"/>
                    </a:schemeClr>
                  </a:solidFill>
                  <a:latin typeface="Garamond" panose="02020404030301010803" pitchFamily="18" charset="0"/>
                </a:rPr>
                <a:t>New Agriculture</a:t>
              </a:r>
            </a:p>
            <a:p>
              <a:pPr>
                <a:lnSpc>
                  <a:spcPct val="150000"/>
                </a:lnSpc>
              </a:pPr>
              <a:r>
                <a:rPr lang="en-US" sz="1050" b="1" dirty="0" smtClean="0">
                  <a:solidFill>
                    <a:schemeClr val="tx1">
                      <a:lumMod val="50000"/>
                    </a:schemeClr>
                  </a:solidFill>
                  <a:latin typeface="Garamond" panose="02020404030301010803" pitchFamily="18" charset="0"/>
                </a:rPr>
                <a:t>New Development</a:t>
              </a:r>
            </a:p>
            <a:p>
              <a:pPr>
                <a:lnSpc>
                  <a:spcPct val="150000"/>
                </a:lnSpc>
              </a:pPr>
              <a:r>
                <a:rPr lang="en-US" sz="1050" b="1" dirty="0" smtClean="0">
                  <a:solidFill>
                    <a:schemeClr val="tx1">
                      <a:lumMod val="50000"/>
                    </a:schemeClr>
                  </a:solidFill>
                  <a:latin typeface="Garamond" panose="02020404030301010803" pitchFamily="18" charset="0"/>
                </a:rPr>
                <a:t>New Water</a:t>
              </a:r>
            </a:p>
            <a:p>
              <a:endParaRPr lang="en-US" sz="1200" dirty="0"/>
            </a:p>
          </p:txBody>
        </p:sp>
      </p:grpSp>
      <p:pic>
        <p:nvPicPr>
          <p:cNvPr id="21" name="Picture 20"/>
          <p:cNvPicPr>
            <a:picLocks noChangeAspect="1"/>
          </p:cNvPicPr>
          <p:nvPr/>
        </p:nvPicPr>
        <p:blipFill>
          <a:blip r:embed="rId8"/>
          <a:stretch>
            <a:fillRect/>
          </a:stretch>
        </p:blipFill>
        <p:spPr>
          <a:xfrm>
            <a:off x="4761730" y="5638629"/>
            <a:ext cx="1726316" cy="705648"/>
          </a:xfrm>
          <a:prstGeom prst="rect">
            <a:avLst/>
          </a:prstGeom>
          <a:noFill/>
          <a:ln>
            <a:noFill/>
          </a:ln>
        </p:spPr>
      </p:pic>
      <p:sp>
        <p:nvSpPr>
          <p:cNvPr id="22" name="TextBox 21"/>
          <p:cNvSpPr txBox="1"/>
          <p:nvPr/>
        </p:nvSpPr>
        <p:spPr>
          <a:xfrm>
            <a:off x="922492" y="2964971"/>
            <a:ext cx="898216" cy="307777"/>
          </a:xfrm>
          <a:prstGeom prst="rect">
            <a:avLst/>
          </a:prstGeom>
          <a:noFill/>
        </p:spPr>
        <p:txBody>
          <a:bodyPr wrap="square" rtlCol="0">
            <a:spAutoFit/>
          </a:bodyPr>
          <a:lstStyle/>
          <a:p>
            <a:pPr algn="ctr"/>
            <a:r>
              <a:rPr lang="en-US" sz="1400" b="1" dirty="0" smtClean="0"/>
              <a:t>78.8%</a:t>
            </a:r>
            <a:endParaRPr lang="en-US" sz="1400" b="1" dirty="0"/>
          </a:p>
        </p:txBody>
      </p:sp>
      <p:sp>
        <p:nvSpPr>
          <p:cNvPr id="17" name="TextBox 16"/>
          <p:cNvSpPr txBox="1"/>
          <p:nvPr/>
        </p:nvSpPr>
        <p:spPr>
          <a:xfrm>
            <a:off x="294467" y="3940291"/>
            <a:ext cx="3115160" cy="369332"/>
          </a:xfrm>
          <a:prstGeom prst="rect">
            <a:avLst/>
          </a:prstGeom>
          <a:noFill/>
        </p:spPr>
        <p:txBody>
          <a:bodyPr wrap="square" rtlCol="0">
            <a:spAutoFit/>
          </a:bodyPr>
          <a:lstStyle/>
          <a:p>
            <a:r>
              <a:rPr lang="en-US" dirty="0" smtClean="0"/>
              <a:t>Percent of Changed Area</a:t>
            </a:r>
            <a:endParaRPr lang="en-US" dirty="0"/>
          </a:p>
        </p:txBody>
      </p:sp>
      <p:sp>
        <p:nvSpPr>
          <p:cNvPr id="23" name="Text Placeholder 1"/>
          <p:cNvSpPr>
            <a:spLocks noGrp="1"/>
          </p:cNvSpPr>
          <p:nvPr>
            <p:ph type="body" sz="quarter" idx="11"/>
          </p:nvPr>
        </p:nvSpPr>
        <p:spPr>
          <a:xfrm>
            <a:off x="156996" y="883716"/>
            <a:ext cx="4265096" cy="429123"/>
          </a:xfrm>
        </p:spPr>
        <p:txBody>
          <a:bodyPr>
            <a:normAutofit/>
          </a:bodyPr>
          <a:lstStyle/>
          <a:p>
            <a:r>
              <a:rPr lang="en-US" dirty="0" smtClean="0"/>
              <a:t>Change Detection: </a:t>
            </a:r>
            <a:r>
              <a:rPr lang="en-US" dirty="0" smtClean="0"/>
              <a:t>2011 </a:t>
            </a:r>
            <a:r>
              <a:rPr lang="en-US" dirty="0" smtClean="0"/>
              <a:t>– </a:t>
            </a:r>
            <a:r>
              <a:rPr lang="en-US" dirty="0" smtClean="0"/>
              <a:t>2014</a:t>
            </a:r>
            <a:endParaRPr lang="en-US" dirty="0"/>
          </a:p>
          <a:p>
            <a:endParaRPr lang="en-US" dirty="0"/>
          </a:p>
        </p:txBody>
      </p:sp>
    </p:spTree>
    <p:extLst>
      <p:ext uri="{BB962C8B-B14F-4D97-AF65-F5344CB8AC3E}">
        <p14:creationId xmlns:p14="http://schemas.microsoft.com/office/powerpoint/2010/main" val="4232076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88900"/>
            <a:ext cx="9144000" cy="683260"/>
          </a:xfrm>
        </p:spPr>
        <p:txBody>
          <a:bodyPr>
            <a:normAutofit lnSpcReduction="10000"/>
          </a:bodyPr>
          <a:lstStyle/>
          <a:p>
            <a:r>
              <a:rPr lang="en-US" sz="4400" dirty="0" smtClean="0"/>
              <a:t>Results: Land Cover Change </a:t>
            </a:r>
            <a:endParaRPr lang="en-US" sz="4400" dirty="0"/>
          </a:p>
        </p:txBody>
      </p:sp>
      <p:sp>
        <p:nvSpPr>
          <p:cNvPr id="4" name="Picture Placeholder 3"/>
          <p:cNvSpPr>
            <a:spLocks noGrp="1"/>
          </p:cNvSpPr>
          <p:nvPr>
            <p:ph type="pic" sz="quarter" idx="12"/>
          </p:nvPr>
        </p:nvSpPr>
        <p:spPr>
          <a:xfrm>
            <a:off x="4572000" y="1041400"/>
            <a:ext cx="4572000" cy="5816600"/>
          </a:xfrm>
        </p:spPr>
      </p:sp>
      <p:sp>
        <p:nvSpPr>
          <p:cNvPr id="6" name="TextBox 5"/>
          <p:cNvSpPr txBox="1"/>
          <p:nvPr/>
        </p:nvSpPr>
        <p:spPr>
          <a:xfrm>
            <a:off x="294467" y="1257992"/>
            <a:ext cx="2634712" cy="369332"/>
          </a:xfrm>
          <a:prstGeom prst="rect">
            <a:avLst/>
          </a:prstGeom>
          <a:noFill/>
        </p:spPr>
        <p:txBody>
          <a:bodyPr wrap="square" rtlCol="0">
            <a:spAutoFit/>
          </a:bodyPr>
          <a:lstStyle/>
          <a:p>
            <a:r>
              <a:rPr lang="en-US" dirty="0" smtClean="0"/>
              <a:t>Percent of Total Area</a:t>
            </a:r>
            <a:endParaRPr lang="en-US" dirty="0"/>
          </a:p>
        </p:txBody>
      </p:sp>
      <p:pic>
        <p:nvPicPr>
          <p:cNvPr id="3074" name="Picture 2" descr="Z:\DEVELOP Ocmulgee\Summer 2015\ArcMap Documents\Landcover Raster Changes\Landcaover Change Maps\Change06to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783408"/>
            <a:ext cx="4423106" cy="57240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p:cNvGraphicFramePr>
            <a:graphicFrameLocks/>
          </p:cNvGraphicFramePr>
          <p:nvPr>
            <p:extLst>
              <p:ext uri="{D42A27DB-BD31-4B8C-83A1-F6EECF244321}">
                <p14:modId xmlns:p14="http://schemas.microsoft.com/office/powerpoint/2010/main" val="4221423629"/>
              </p:ext>
            </p:extLst>
          </p:nvPr>
        </p:nvGraphicFramePr>
        <p:xfrm>
          <a:off x="266377" y="1474099"/>
          <a:ext cx="3143250" cy="27780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3809716306"/>
              </p:ext>
            </p:extLst>
          </p:nvPr>
        </p:nvGraphicFramePr>
        <p:xfrm>
          <a:off x="385947" y="3803138"/>
          <a:ext cx="3023680" cy="2929436"/>
        </p:xfrm>
        <a:graphic>
          <a:graphicData uri="http://schemas.openxmlformats.org/drawingml/2006/chart">
            <c:chart xmlns:c="http://schemas.openxmlformats.org/drawingml/2006/chart" xmlns:r="http://schemas.openxmlformats.org/officeDocument/2006/relationships" r:id="rId6"/>
          </a:graphicData>
        </a:graphic>
      </p:graphicFrame>
      <p:grpSp>
        <p:nvGrpSpPr>
          <p:cNvPr id="9" name="Group 8"/>
          <p:cNvGrpSpPr/>
          <p:nvPr/>
        </p:nvGrpSpPr>
        <p:grpSpPr>
          <a:xfrm>
            <a:off x="4422092" y="823868"/>
            <a:ext cx="4870649" cy="5778757"/>
            <a:chOff x="4422092" y="823868"/>
            <a:chExt cx="4870649" cy="5778757"/>
          </a:xfrm>
        </p:grpSpPr>
        <p:pic>
          <p:nvPicPr>
            <p:cNvPr id="5122" name="Picture 2" descr="Z:\DEVELOP Ocmulgee\Summer 2015\ArcMap Documents\Landcover Raster Changes\Landcaover Change Maps\Change01to1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82"/>
            <a:stretch/>
          </p:blipFill>
          <p:spPr bwMode="auto">
            <a:xfrm>
              <a:off x="4422092" y="823868"/>
              <a:ext cx="4588486" cy="577875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7259333" y="846489"/>
              <a:ext cx="2033408" cy="2215991"/>
              <a:chOff x="7108259" y="798783"/>
              <a:chExt cx="2033408" cy="2215991"/>
            </a:xfrm>
            <a:noFill/>
          </p:grpSpPr>
          <p:pic>
            <p:nvPicPr>
              <p:cNvPr id="19" name="Picture 18"/>
              <p:cNvPicPr/>
              <p:nvPr/>
            </p:nvPicPr>
            <p:blipFill rotWithShape="1">
              <a:blip r:embed="rId8">
                <a:extLst>
                  <a:ext uri="{28A0092B-C50C-407E-A947-70E740481C1C}">
                    <a14:useLocalDpi xmlns:a14="http://schemas.microsoft.com/office/drawing/2010/main" val="0"/>
                  </a:ext>
                </a:extLst>
              </a:blip>
              <a:srcRect r="77237"/>
              <a:stretch/>
            </p:blipFill>
            <p:spPr bwMode="auto">
              <a:xfrm>
                <a:off x="7108259" y="898497"/>
                <a:ext cx="389821" cy="1852198"/>
              </a:xfrm>
              <a:prstGeom prst="rect">
                <a:avLst/>
              </a:prstGeom>
              <a:grpFill/>
              <a:ln>
                <a:noFill/>
              </a:ln>
            </p:spPr>
          </p:pic>
          <p:sp>
            <p:nvSpPr>
              <p:cNvPr id="20" name="TextBox 19"/>
              <p:cNvSpPr txBox="1"/>
              <p:nvPr/>
            </p:nvSpPr>
            <p:spPr>
              <a:xfrm>
                <a:off x="7495746" y="798783"/>
                <a:ext cx="1645921" cy="2215991"/>
              </a:xfrm>
              <a:prstGeom prst="rect">
                <a:avLst/>
              </a:prstGeom>
              <a:grpFill/>
              <a:ln>
                <a:noFill/>
              </a:ln>
            </p:spPr>
            <p:txBody>
              <a:bodyPr wrap="square" rtlCol="0">
                <a:spAutoFit/>
              </a:bodyPr>
              <a:lstStyle/>
              <a:p>
                <a:pPr>
                  <a:lnSpc>
                    <a:spcPct val="150000"/>
                  </a:lnSpc>
                </a:pPr>
                <a:r>
                  <a:rPr lang="en-US" sz="1050" b="1" dirty="0" smtClean="0">
                    <a:solidFill>
                      <a:schemeClr val="tx1">
                        <a:lumMod val="50000"/>
                      </a:schemeClr>
                    </a:solidFill>
                    <a:latin typeface="Garamond" panose="02020404030301010803" pitchFamily="18" charset="0"/>
                  </a:rPr>
                  <a:t>Agriculture</a:t>
                </a:r>
              </a:p>
              <a:p>
                <a:pPr>
                  <a:lnSpc>
                    <a:spcPct val="150000"/>
                  </a:lnSpc>
                </a:pPr>
                <a:r>
                  <a:rPr lang="en-US" sz="1050" b="1" dirty="0" smtClean="0">
                    <a:solidFill>
                      <a:schemeClr val="tx1">
                        <a:lumMod val="50000"/>
                      </a:schemeClr>
                    </a:solidFill>
                    <a:latin typeface="Garamond" panose="02020404030301010803" pitchFamily="18" charset="0"/>
                  </a:rPr>
                  <a:t>Vegetation</a:t>
                </a:r>
              </a:p>
              <a:p>
                <a:pPr>
                  <a:lnSpc>
                    <a:spcPct val="150000"/>
                  </a:lnSpc>
                </a:pPr>
                <a:r>
                  <a:rPr lang="en-US" sz="1050" b="1" dirty="0" smtClean="0">
                    <a:solidFill>
                      <a:schemeClr val="tx1">
                        <a:lumMod val="50000"/>
                      </a:schemeClr>
                    </a:solidFill>
                    <a:latin typeface="Garamond" panose="02020404030301010803" pitchFamily="18" charset="0"/>
                  </a:rPr>
                  <a:t>Development</a:t>
                </a:r>
              </a:p>
              <a:p>
                <a:pPr>
                  <a:lnSpc>
                    <a:spcPct val="150000"/>
                  </a:lnSpc>
                </a:pPr>
                <a:r>
                  <a:rPr lang="en-US" sz="1050" b="1" dirty="0" smtClean="0">
                    <a:solidFill>
                      <a:schemeClr val="tx1">
                        <a:lumMod val="50000"/>
                      </a:schemeClr>
                    </a:solidFill>
                    <a:latin typeface="Garamond" panose="02020404030301010803" pitchFamily="18" charset="0"/>
                  </a:rPr>
                  <a:t>Water</a:t>
                </a:r>
              </a:p>
              <a:p>
                <a:pPr>
                  <a:lnSpc>
                    <a:spcPct val="150000"/>
                  </a:lnSpc>
                </a:pPr>
                <a:r>
                  <a:rPr lang="en-US" sz="1050" b="1" dirty="0" smtClean="0">
                    <a:solidFill>
                      <a:schemeClr val="tx1">
                        <a:lumMod val="50000"/>
                      </a:schemeClr>
                    </a:solidFill>
                    <a:latin typeface="Garamond" panose="02020404030301010803" pitchFamily="18" charset="0"/>
                  </a:rPr>
                  <a:t>New Vegetation</a:t>
                </a:r>
              </a:p>
              <a:p>
                <a:pPr>
                  <a:lnSpc>
                    <a:spcPct val="150000"/>
                  </a:lnSpc>
                </a:pPr>
                <a:r>
                  <a:rPr lang="en-US" sz="1050" b="1" dirty="0" smtClean="0">
                    <a:solidFill>
                      <a:schemeClr val="tx1">
                        <a:lumMod val="50000"/>
                      </a:schemeClr>
                    </a:solidFill>
                    <a:latin typeface="Garamond" panose="02020404030301010803" pitchFamily="18" charset="0"/>
                  </a:rPr>
                  <a:t>New Agriculture</a:t>
                </a:r>
              </a:p>
              <a:p>
                <a:pPr>
                  <a:lnSpc>
                    <a:spcPct val="150000"/>
                  </a:lnSpc>
                </a:pPr>
                <a:r>
                  <a:rPr lang="en-US" sz="1050" b="1" dirty="0" smtClean="0">
                    <a:solidFill>
                      <a:schemeClr val="tx1">
                        <a:lumMod val="50000"/>
                      </a:schemeClr>
                    </a:solidFill>
                    <a:latin typeface="Garamond" panose="02020404030301010803" pitchFamily="18" charset="0"/>
                  </a:rPr>
                  <a:t>New Development</a:t>
                </a:r>
              </a:p>
              <a:p>
                <a:pPr>
                  <a:lnSpc>
                    <a:spcPct val="150000"/>
                  </a:lnSpc>
                </a:pPr>
                <a:r>
                  <a:rPr lang="en-US" sz="1050" b="1" dirty="0" smtClean="0">
                    <a:solidFill>
                      <a:schemeClr val="tx1">
                        <a:lumMod val="50000"/>
                      </a:schemeClr>
                    </a:solidFill>
                    <a:latin typeface="Garamond" panose="02020404030301010803" pitchFamily="18" charset="0"/>
                  </a:rPr>
                  <a:t>New Water</a:t>
                </a:r>
              </a:p>
              <a:p>
                <a:endParaRPr lang="en-US" sz="1200" dirty="0"/>
              </a:p>
            </p:txBody>
          </p:sp>
        </p:grpSp>
        <p:pic>
          <p:nvPicPr>
            <p:cNvPr id="21" name="Picture 20"/>
            <p:cNvPicPr>
              <a:picLocks noChangeAspect="1"/>
            </p:cNvPicPr>
            <p:nvPr/>
          </p:nvPicPr>
          <p:blipFill>
            <a:blip r:embed="rId9"/>
            <a:stretch>
              <a:fillRect/>
            </a:stretch>
          </p:blipFill>
          <p:spPr>
            <a:xfrm>
              <a:off x="4761730" y="5638629"/>
              <a:ext cx="1726316" cy="705648"/>
            </a:xfrm>
            <a:prstGeom prst="rect">
              <a:avLst/>
            </a:prstGeom>
            <a:noFill/>
            <a:ln>
              <a:noFill/>
            </a:ln>
          </p:spPr>
        </p:pic>
      </p:grpSp>
      <p:sp>
        <p:nvSpPr>
          <p:cNvPr id="22" name="Text Placeholder 4"/>
          <p:cNvSpPr txBox="1">
            <a:spLocks/>
          </p:cNvSpPr>
          <p:nvPr/>
        </p:nvSpPr>
        <p:spPr>
          <a:xfrm>
            <a:off x="6586527" y="6507428"/>
            <a:ext cx="2352923" cy="34084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a:t>
            </a:r>
            <a:r>
              <a:rPr lang="en-US" i="1" dirty="0">
                <a:latin typeface="Century Gothic" panose="020B0502020202020204" pitchFamily="34" charset="0"/>
              </a:rPr>
              <a:t>Nation Land Cover </a:t>
            </a:r>
            <a:r>
              <a:rPr lang="en-US" i="1" dirty="0" smtClean="0">
                <a:latin typeface="Century Gothic" panose="020B0502020202020204" pitchFamily="34" charset="0"/>
              </a:rPr>
              <a:t>Database, Ocmulgee Eco Team</a:t>
            </a:r>
            <a:endParaRPr lang="en-US" i="1" dirty="0">
              <a:latin typeface="Century Gothic" panose="020B0502020202020204" pitchFamily="34" charset="0"/>
            </a:endParaRPr>
          </a:p>
        </p:txBody>
      </p:sp>
      <p:sp>
        <p:nvSpPr>
          <p:cNvPr id="23" name="TextBox 22"/>
          <p:cNvSpPr txBox="1"/>
          <p:nvPr/>
        </p:nvSpPr>
        <p:spPr>
          <a:xfrm>
            <a:off x="914400" y="2981560"/>
            <a:ext cx="922491" cy="307777"/>
          </a:xfrm>
          <a:prstGeom prst="rect">
            <a:avLst/>
          </a:prstGeom>
          <a:noFill/>
        </p:spPr>
        <p:txBody>
          <a:bodyPr wrap="square" rtlCol="0">
            <a:spAutoFit/>
          </a:bodyPr>
          <a:lstStyle/>
          <a:p>
            <a:pPr algn="ctr"/>
            <a:r>
              <a:rPr lang="en-US" sz="1400" b="1" dirty="0" smtClean="0"/>
              <a:t>77.9%</a:t>
            </a:r>
            <a:endParaRPr lang="en-US" sz="1400" b="1" dirty="0"/>
          </a:p>
        </p:txBody>
      </p:sp>
      <p:sp>
        <p:nvSpPr>
          <p:cNvPr id="24" name="TextBox 23"/>
          <p:cNvSpPr txBox="1"/>
          <p:nvPr/>
        </p:nvSpPr>
        <p:spPr>
          <a:xfrm>
            <a:off x="294467" y="3940291"/>
            <a:ext cx="3115160" cy="369332"/>
          </a:xfrm>
          <a:prstGeom prst="rect">
            <a:avLst/>
          </a:prstGeom>
          <a:noFill/>
        </p:spPr>
        <p:txBody>
          <a:bodyPr wrap="square" rtlCol="0">
            <a:spAutoFit/>
          </a:bodyPr>
          <a:lstStyle/>
          <a:p>
            <a:r>
              <a:rPr lang="en-US" dirty="0" smtClean="0"/>
              <a:t>Percent of Changed Area</a:t>
            </a:r>
            <a:endParaRPr lang="en-US" dirty="0"/>
          </a:p>
        </p:txBody>
      </p:sp>
      <p:sp>
        <p:nvSpPr>
          <p:cNvPr id="25" name="Text Placeholder 1"/>
          <p:cNvSpPr>
            <a:spLocks noGrp="1"/>
          </p:cNvSpPr>
          <p:nvPr>
            <p:ph type="body" sz="quarter" idx="11"/>
          </p:nvPr>
        </p:nvSpPr>
        <p:spPr>
          <a:xfrm>
            <a:off x="156996" y="883716"/>
            <a:ext cx="4265096" cy="429123"/>
          </a:xfrm>
        </p:spPr>
        <p:txBody>
          <a:bodyPr>
            <a:normAutofit/>
          </a:bodyPr>
          <a:lstStyle/>
          <a:p>
            <a:r>
              <a:rPr lang="en-US" dirty="0" smtClean="0"/>
              <a:t>Change Detection: </a:t>
            </a:r>
            <a:r>
              <a:rPr lang="en-US" dirty="0" smtClean="0"/>
              <a:t>2001 </a:t>
            </a:r>
            <a:r>
              <a:rPr lang="en-US" dirty="0" smtClean="0"/>
              <a:t>– </a:t>
            </a:r>
            <a:r>
              <a:rPr lang="en-US" dirty="0" smtClean="0"/>
              <a:t>2014</a:t>
            </a:r>
            <a:endParaRPr lang="en-US" dirty="0"/>
          </a:p>
          <a:p>
            <a:endParaRPr lang="en-US" dirty="0"/>
          </a:p>
        </p:txBody>
      </p:sp>
    </p:spTree>
    <p:extLst>
      <p:ext uri="{BB962C8B-B14F-4D97-AF65-F5344CB8AC3E}">
        <p14:creationId xmlns:p14="http://schemas.microsoft.com/office/powerpoint/2010/main" val="16542793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65848"/>
            <a:ext cx="9144000" cy="708660"/>
          </a:xfrm>
        </p:spPr>
        <p:txBody>
          <a:bodyPr>
            <a:normAutofit/>
          </a:bodyPr>
          <a:lstStyle/>
          <a:p>
            <a:r>
              <a:rPr lang="en-US" sz="4400" dirty="0" smtClean="0"/>
              <a:t>Results: Land Cover Trends</a:t>
            </a:r>
            <a:endParaRPr lang="en-US" sz="4400" dirty="0"/>
          </a:p>
        </p:txBody>
      </p:sp>
      <p:sp>
        <p:nvSpPr>
          <p:cNvPr id="11" name="TextBox 10"/>
          <p:cNvSpPr txBox="1"/>
          <p:nvPr/>
        </p:nvSpPr>
        <p:spPr>
          <a:xfrm>
            <a:off x="130252" y="5997422"/>
            <a:ext cx="8918332" cy="646331"/>
          </a:xfrm>
          <a:prstGeom prst="rect">
            <a:avLst/>
          </a:prstGeom>
          <a:noFill/>
        </p:spPr>
        <p:txBody>
          <a:bodyPr wrap="square" rtlCol="0">
            <a:spAutoFit/>
          </a:bodyPr>
          <a:lstStyle/>
          <a:p>
            <a:pPr algn="ctr"/>
            <a:r>
              <a:rPr lang="en-US" b="1" i="1" dirty="0" smtClean="0"/>
              <a:t>If observed land cover trends continue, we predict a 7.3% increase in development and 3.6</a:t>
            </a:r>
            <a:r>
              <a:rPr lang="en-US" b="1" i="1" dirty="0"/>
              <a:t>% </a:t>
            </a:r>
            <a:r>
              <a:rPr lang="en-US" b="1" i="1" dirty="0" smtClean="0"/>
              <a:t>increase in agriculture </a:t>
            </a:r>
            <a:r>
              <a:rPr lang="en-US" b="1" i="1" dirty="0" smtClean="0"/>
              <a:t>by</a:t>
            </a:r>
            <a:r>
              <a:rPr lang="en-US" b="1" i="1" dirty="0" smtClean="0"/>
              <a:t> </a:t>
            </a:r>
            <a:r>
              <a:rPr lang="en-US" b="1" i="1" dirty="0" smtClean="0"/>
              <a:t>2027.</a:t>
            </a:r>
            <a:endParaRPr lang="en-US" b="1" i="1" dirty="0"/>
          </a:p>
        </p:txBody>
      </p:sp>
      <p:graphicFrame>
        <p:nvGraphicFramePr>
          <p:cNvPr id="12" name="Chart 11"/>
          <p:cNvGraphicFramePr>
            <a:graphicFrameLocks/>
          </p:cNvGraphicFramePr>
          <p:nvPr>
            <p:extLst>
              <p:ext uri="{D42A27DB-BD31-4B8C-83A1-F6EECF244321}">
                <p14:modId xmlns:p14="http://schemas.microsoft.com/office/powerpoint/2010/main" val="241659990"/>
              </p:ext>
            </p:extLst>
          </p:nvPr>
        </p:nvGraphicFramePr>
        <p:xfrm>
          <a:off x="1118121" y="1006987"/>
          <a:ext cx="7190991" cy="497453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31804" y="3132818"/>
            <a:ext cx="1494846" cy="276999"/>
          </a:xfrm>
          <a:prstGeom prst="rect">
            <a:avLst/>
          </a:prstGeom>
          <a:noFill/>
        </p:spPr>
        <p:txBody>
          <a:bodyPr wrap="square" rtlCol="0">
            <a:spAutoFit/>
          </a:bodyPr>
          <a:lstStyle/>
          <a:p>
            <a:pPr algn="ctr"/>
            <a:r>
              <a:rPr lang="en-US" sz="1200" dirty="0" smtClean="0"/>
              <a:t>Area(km</a:t>
            </a:r>
            <a:r>
              <a:rPr lang="en-US" sz="1200" baseline="30000" dirty="0" smtClean="0"/>
              <a:t>2</a:t>
            </a:r>
            <a:r>
              <a:rPr lang="en-US" sz="1200" dirty="0" smtClean="0"/>
              <a:t>)</a:t>
            </a:r>
            <a:endParaRPr lang="en-US" sz="1200" baseline="30000" dirty="0"/>
          </a:p>
        </p:txBody>
      </p:sp>
    </p:spTree>
    <p:extLst>
      <p:ext uri="{BB962C8B-B14F-4D97-AF65-F5344CB8AC3E}">
        <p14:creationId xmlns:p14="http://schemas.microsoft.com/office/powerpoint/2010/main" val="498699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65848"/>
            <a:ext cx="9144000" cy="708660"/>
          </a:xfrm>
        </p:spPr>
        <p:txBody>
          <a:bodyPr>
            <a:normAutofit/>
          </a:bodyPr>
          <a:lstStyle/>
          <a:p>
            <a:r>
              <a:rPr lang="en-US" sz="4400" dirty="0" smtClean="0"/>
              <a:t>Results: Urbanization Impacts</a:t>
            </a:r>
            <a:endParaRPr lang="en-US" sz="4400" dirty="0"/>
          </a:p>
        </p:txBody>
      </p:sp>
      <p:sp>
        <p:nvSpPr>
          <p:cNvPr id="19" name="Text Placeholder 4"/>
          <p:cNvSpPr txBox="1">
            <a:spLocks/>
          </p:cNvSpPr>
          <p:nvPr/>
        </p:nvSpPr>
        <p:spPr>
          <a:xfrm>
            <a:off x="6702027" y="6380361"/>
            <a:ext cx="2352923" cy="3408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Ocmulgee Eco Team</a:t>
            </a:r>
            <a:endParaRPr lang="en-US" i="1" dirty="0">
              <a:latin typeface="Century Gothic" panose="020B0502020202020204" pitchFamily="34" charset="0"/>
            </a:endParaRPr>
          </a:p>
        </p:txBody>
      </p:sp>
      <p:sp>
        <p:nvSpPr>
          <p:cNvPr id="20" name="TextBox 19"/>
          <p:cNvSpPr txBox="1"/>
          <p:nvPr/>
        </p:nvSpPr>
        <p:spPr>
          <a:xfrm>
            <a:off x="4803011" y="2942653"/>
            <a:ext cx="4276216" cy="923330"/>
          </a:xfrm>
          <a:prstGeom prst="rect">
            <a:avLst/>
          </a:prstGeom>
          <a:noFill/>
        </p:spPr>
        <p:txBody>
          <a:bodyPr wrap="square" rtlCol="0">
            <a:spAutoFit/>
          </a:bodyPr>
          <a:lstStyle/>
          <a:p>
            <a:r>
              <a:rPr lang="en-US" dirty="0" smtClean="0"/>
              <a:t>Ecological habitats and GA DNR wildlife management sites in relation to risk from urban encroachment.</a:t>
            </a:r>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7988" t="6527" r="8289" b="6550"/>
          <a:stretch/>
        </p:blipFill>
        <p:spPr>
          <a:xfrm>
            <a:off x="127221" y="756536"/>
            <a:ext cx="4431778" cy="5954365"/>
          </a:xfrm>
          <a:prstGeom prst="rect">
            <a:avLst/>
          </a:prstGeom>
        </p:spPr>
      </p:pic>
      <p:sp>
        <p:nvSpPr>
          <p:cNvPr id="9" name="TextBox 8"/>
          <p:cNvSpPr txBox="1"/>
          <p:nvPr/>
        </p:nvSpPr>
        <p:spPr>
          <a:xfrm>
            <a:off x="2663686" y="1288680"/>
            <a:ext cx="1073426" cy="553998"/>
          </a:xfrm>
          <a:prstGeom prst="rect">
            <a:avLst/>
          </a:prstGeom>
          <a:noFill/>
        </p:spPr>
        <p:txBody>
          <a:bodyPr wrap="square" rtlCol="0">
            <a:spAutoFit/>
          </a:bodyPr>
          <a:lstStyle/>
          <a:p>
            <a:r>
              <a:rPr lang="en-US" sz="1000" b="1" dirty="0" smtClean="0">
                <a:solidFill>
                  <a:schemeClr val="tx1">
                    <a:lumMod val="50000"/>
                  </a:schemeClr>
                </a:solidFill>
                <a:latin typeface="Garamond" panose="02020404030301010803" pitchFamily="18" charset="0"/>
              </a:rPr>
              <a:t>-Low Risk</a:t>
            </a:r>
          </a:p>
          <a:p>
            <a:endParaRPr lang="en-US" sz="1000" b="1" dirty="0" smtClean="0">
              <a:solidFill>
                <a:schemeClr val="tx1">
                  <a:lumMod val="50000"/>
                </a:schemeClr>
              </a:solidFill>
              <a:latin typeface="Garamond" panose="02020404030301010803" pitchFamily="18" charset="0"/>
            </a:endParaRPr>
          </a:p>
          <a:p>
            <a:r>
              <a:rPr lang="en-US" sz="1000" b="1" dirty="0" smtClean="0">
                <a:solidFill>
                  <a:schemeClr val="tx1">
                    <a:lumMod val="50000"/>
                  </a:schemeClr>
                </a:solidFill>
                <a:latin typeface="Garamond" panose="02020404030301010803" pitchFamily="18" charset="0"/>
              </a:rPr>
              <a:t>-High Risk</a:t>
            </a:r>
            <a:endParaRPr lang="en-US" sz="1000" b="1" dirty="0">
              <a:solidFill>
                <a:schemeClr val="tx1">
                  <a:lumMod val="50000"/>
                </a:schemeClr>
              </a:solidFill>
              <a:latin typeface="Garamond" panose="02020404030301010803" pitchFamily="18" charset="0"/>
            </a:endParaRPr>
          </a:p>
        </p:txBody>
      </p:sp>
      <p:pic>
        <p:nvPicPr>
          <p:cNvPr id="23" name="Picture 22"/>
          <p:cNvPicPr>
            <a:picLocks noChangeAspect="1"/>
          </p:cNvPicPr>
          <p:nvPr/>
        </p:nvPicPr>
        <p:blipFill>
          <a:blip r:embed="rId4"/>
          <a:stretch>
            <a:fillRect/>
          </a:stretch>
        </p:blipFill>
        <p:spPr>
          <a:xfrm>
            <a:off x="211384" y="5917642"/>
            <a:ext cx="1871490" cy="720776"/>
          </a:xfrm>
          <a:prstGeom prst="rect">
            <a:avLst/>
          </a:prstGeom>
        </p:spPr>
      </p:pic>
    </p:spTree>
    <p:extLst>
      <p:ext uri="{BB962C8B-B14F-4D97-AF65-F5344CB8AC3E}">
        <p14:creationId xmlns:p14="http://schemas.microsoft.com/office/powerpoint/2010/main" val="3571014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21664"/>
            <a:ext cx="9144000" cy="647700"/>
          </a:xfrm>
        </p:spPr>
        <p:txBody>
          <a:bodyPr>
            <a:noAutofit/>
          </a:bodyPr>
          <a:lstStyle/>
          <a:p>
            <a:r>
              <a:rPr lang="en-US" sz="4400" dirty="0" smtClean="0"/>
              <a:t>Results: Ecological Disturbances</a:t>
            </a:r>
            <a:endParaRPr lang="en-US" sz="4400" dirty="0"/>
          </a:p>
        </p:txBody>
      </p:sp>
      <p:pic>
        <p:nvPicPr>
          <p:cNvPr id="6" name="Picture Placeholder 9" descr="M:\DEVELOP Ocmulgee\Summer 2015\Eco_Distance Maps\EcoData_Distance.jpg"/>
          <p:cNvPicPr>
            <a:picLocks noChangeAspect="1" noChangeArrowheads="1"/>
          </p:cNvPicPr>
          <p:nvPr/>
        </p:nvPicPr>
        <p:blipFill rotWithShape="1">
          <a:blip r:embed="rId3" cstate="print"/>
          <a:srcRect l="8362" t="6327" r="8210" b="6558"/>
          <a:stretch/>
        </p:blipFill>
        <p:spPr bwMode="auto">
          <a:xfrm>
            <a:off x="127221" y="739470"/>
            <a:ext cx="4436828" cy="5995285"/>
          </a:xfrm>
          <a:prstGeom prst="rect">
            <a:avLst/>
          </a:prstGeom>
          <a:noFill/>
        </p:spPr>
      </p:pic>
      <p:pic>
        <p:nvPicPr>
          <p:cNvPr id="9" name="Picture 8"/>
          <p:cNvPicPr>
            <a:picLocks noChangeAspect="1"/>
          </p:cNvPicPr>
          <p:nvPr/>
        </p:nvPicPr>
        <p:blipFill>
          <a:blip r:embed="rId4"/>
          <a:stretch>
            <a:fillRect/>
          </a:stretch>
        </p:blipFill>
        <p:spPr>
          <a:xfrm>
            <a:off x="211384" y="5927167"/>
            <a:ext cx="1871490" cy="720776"/>
          </a:xfrm>
          <a:prstGeom prst="rect">
            <a:avLst/>
          </a:prstGeom>
        </p:spPr>
      </p:pic>
      <p:sp>
        <p:nvSpPr>
          <p:cNvPr id="12" name="Text Placeholder 4"/>
          <p:cNvSpPr txBox="1">
            <a:spLocks/>
          </p:cNvSpPr>
          <p:nvPr/>
        </p:nvSpPr>
        <p:spPr>
          <a:xfrm>
            <a:off x="6702027" y="6380361"/>
            <a:ext cx="2352923" cy="3408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Ocmulgee Eco Team</a:t>
            </a:r>
            <a:endParaRPr lang="en-US" i="1" dirty="0">
              <a:latin typeface="Century Gothic" panose="020B0502020202020204" pitchFamily="34" charset="0"/>
            </a:endParaRPr>
          </a:p>
        </p:txBody>
      </p:sp>
      <p:sp>
        <p:nvSpPr>
          <p:cNvPr id="8" name="TextBox 7"/>
          <p:cNvSpPr txBox="1"/>
          <p:nvPr/>
        </p:nvSpPr>
        <p:spPr>
          <a:xfrm>
            <a:off x="4803011" y="2942653"/>
            <a:ext cx="4276216" cy="1200329"/>
          </a:xfrm>
          <a:prstGeom prst="rect">
            <a:avLst/>
          </a:prstGeom>
          <a:noFill/>
        </p:spPr>
        <p:txBody>
          <a:bodyPr wrap="square" rtlCol="0">
            <a:spAutoFit/>
          </a:bodyPr>
          <a:lstStyle/>
          <a:p>
            <a:r>
              <a:rPr lang="en-US" dirty="0" smtClean="0"/>
              <a:t>Ecological </a:t>
            </a:r>
            <a:r>
              <a:rPr lang="en-US" dirty="0"/>
              <a:t>habitats and GA DNR wildlife management sites in relation to urban areas </a:t>
            </a:r>
          </a:p>
          <a:p>
            <a:endParaRPr lang="en-US" dirty="0"/>
          </a:p>
        </p:txBody>
      </p:sp>
    </p:spTree>
    <p:extLst>
      <p:ext uri="{BB962C8B-B14F-4D97-AF65-F5344CB8AC3E}">
        <p14:creationId xmlns:p14="http://schemas.microsoft.com/office/powerpoint/2010/main" val="320260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01600"/>
            <a:ext cx="3566160" cy="657860"/>
          </a:xfrm>
        </p:spPr>
        <p:txBody>
          <a:bodyPr>
            <a:normAutofit lnSpcReduction="10000"/>
          </a:bodyPr>
          <a:lstStyle/>
          <a:p>
            <a:r>
              <a:rPr lang="en-US" sz="4400" dirty="0" smtClean="0"/>
              <a:t>Conclusions</a:t>
            </a:r>
            <a:endParaRPr lang="en-US" sz="4400" dirty="0"/>
          </a:p>
        </p:txBody>
      </p:sp>
      <p:sp>
        <p:nvSpPr>
          <p:cNvPr id="7" name="Rectangle 6"/>
          <p:cNvSpPr/>
          <p:nvPr/>
        </p:nvSpPr>
        <p:spPr>
          <a:xfrm>
            <a:off x="0" y="695945"/>
            <a:ext cx="8961119" cy="3318857"/>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dirty="0" smtClean="0"/>
              <a:t>Land </a:t>
            </a:r>
            <a:r>
              <a:rPr lang="en-US" dirty="0"/>
              <a:t>cover </a:t>
            </a:r>
            <a:r>
              <a:rPr lang="en-US" dirty="0" smtClean="0"/>
              <a:t>change (2001-2014) showed increasing </a:t>
            </a:r>
            <a:r>
              <a:rPr lang="en-US" dirty="0"/>
              <a:t>developed areas coinciding with urban </a:t>
            </a:r>
            <a:r>
              <a:rPr lang="en-US" dirty="0" smtClean="0"/>
              <a:t>sprawl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Rare </a:t>
            </a:r>
            <a:r>
              <a:rPr lang="en-US" dirty="0"/>
              <a:t>plant, amphibian, and reptile communities appear </a:t>
            </a:r>
            <a:r>
              <a:rPr lang="en-US" dirty="0" smtClean="0"/>
              <a:t>to be </a:t>
            </a:r>
            <a:r>
              <a:rPr lang="en-US" dirty="0"/>
              <a:t>the most sensitive to increasing development </a:t>
            </a:r>
            <a:r>
              <a:rPr lang="en-US" dirty="0" smtClean="0"/>
              <a:t>based on proximity </a:t>
            </a:r>
            <a:r>
              <a:rPr lang="en-US" dirty="0"/>
              <a:t>to </a:t>
            </a:r>
            <a:r>
              <a:rPr lang="en-US" dirty="0" smtClean="0"/>
              <a:t>urban areas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Existing </a:t>
            </a:r>
            <a:r>
              <a:rPr lang="en-US" dirty="0"/>
              <a:t>wildlife management areas are situated in locations that would allow GA DNR to expand their conservation efforts to include these </a:t>
            </a:r>
            <a:r>
              <a:rPr lang="en-US" dirty="0" smtClean="0"/>
              <a:t>habitats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a:t>Supervised classification proved more accurate for </a:t>
            </a:r>
            <a:r>
              <a:rPr lang="en-US" dirty="0" smtClean="0"/>
              <a:t>land </a:t>
            </a:r>
            <a:r>
              <a:rPr lang="en-US" dirty="0"/>
              <a:t>cover </a:t>
            </a:r>
            <a:r>
              <a:rPr lang="en-US" dirty="0" smtClean="0"/>
              <a:t>mapping</a:t>
            </a:r>
            <a:endParaRPr lang="en-US" dirty="0"/>
          </a:p>
          <a:p>
            <a:pPr marL="342900" indent="-342900">
              <a:spcBef>
                <a:spcPts val="200"/>
              </a:spcBef>
              <a:buClr>
                <a:schemeClr val="accent1"/>
              </a:buClr>
              <a:buFont typeface="Webdings" panose="05030102010509060703" pitchFamily="18" charset="2"/>
              <a:buChar char="4"/>
            </a:pPr>
            <a:endParaRPr lang="en-US"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3052" t="36867" r="47053" b="16282"/>
          <a:stretch/>
        </p:blipFill>
        <p:spPr>
          <a:xfrm>
            <a:off x="1619198" y="3768196"/>
            <a:ext cx="2842681" cy="2722567"/>
          </a:xfrm>
          <a:prstGeom prst="rect">
            <a:avLst/>
          </a:prstGeom>
          <a:ln>
            <a:solidFill>
              <a:schemeClr val="tx1"/>
            </a:solidFill>
          </a:ln>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979" t="28658" r="45172" b="38661"/>
          <a:stretch/>
        </p:blipFill>
        <p:spPr bwMode="auto">
          <a:xfrm>
            <a:off x="4691340" y="3770493"/>
            <a:ext cx="2969761" cy="2719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80307" y="6458254"/>
            <a:ext cx="3026522" cy="307777"/>
          </a:xfrm>
          <a:prstGeom prst="rect">
            <a:avLst/>
          </a:prstGeom>
          <a:noFill/>
        </p:spPr>
        <p:txBody>
          <a:bodyPr wrap="square" rtlCol="0">
            <a:spAutoFit/>
          </a:bodyPr>
          <a:lstStyle/>
          <a:p>
            <a:r>
              <a:rPr lang="en-US" sz="1400" dirty="0" smtClean="0"/>
              <a:t>Unsupervised Land Cover Results</a:t>
            </a:r>
            <a:endParaRPr lang="en-US" sz="1400" dirty="0"/>
          </a:p>
        </p:txBody>
      </p:sp>
      <p:sp>
        <p:nvSpPr>
          <p:cNvPr id="11" name="TextBox 10"/>
          <p:cNvSpPr txBox="1"/>
          <p:nvPr/>
        </p:nvSpPr>
        <p:spPr>
          <a:xfrm>
            <a:off x="4756700" y="6458253"/>
            <a:ext cx="2807223" cy="307777"/>
          </a:xfrm>
          <a:prstGeom prst="rect">
            <a:avLst/>
          </a:prstGeom>
          <a:noFill/>
        </p:spPr>
        <p:txBody>
          <a:bodyPr wrap="square" rtlCol="0">
            <a:spAutoFit/>
          </a:bodyPr>
          <a:lstStyle/>
          <a:p>
            <a:r>
              <a:rPr lang="en-US" sz="1400" dirty="0"/>
              <a:t>S</a:t>
            </a:r>
            <a:r>
              <a:rPr lang="en-US" sz="1400" dirty="0" smtClean="0"/>
              <a:t>upervised Land Cover Results</a:t>
            </a:r>
            <a:endParaRPr lang="en-US" sz="1400" dirty="0"/>
          </a:p>
        </p:txBody>
      </p:sp>
      <p:sp>
        <p:nvSpPr>
          <p:cNvPr id="12" name="Text Placeholder 4"/>
          <p:cNvSpPr txBox="1">
            <a:spLocks/>
          </p:cNvSpPr>
          <p:nvPr/>
        </p:nvSpPr>
        <p:spPr>
          <a:xfrm>
            <a:off x="7701562" y="6081848"/>
            <a:ext cx="1300018" cy="41651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i="1" dirty="0" smtClean="0">
                <a:latin typeface="Century Gothic" panose="020B0502020202020204" pitchFamily="34" charset="0"/>
              </a:rPr>
              <a:t>Credit: Ocmulgee Eco Team</a:t>
            </a:r>
            <a:endParaRPr lang="en-US" sz="1100" i="1" dirty="0">
              <a:latin typeface="Century Gothic" panose="020B0502020202020204" pitchFamily="34" charset="0"/>
            </a:endParaRPr>
          </a:p>
        </p:txBody>
      </p:sp>
    </p:spTree>
    <p:extLst>
      <p:ext uri="{BB962C8B-B14F-4D97-AF65-F5344CB8AC3E}">
        <p14:creationId xmlns:p14="http://schemas.microsoft.com/office/powerpoint/2010/main" val="2594885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01600"/>
            <a:ext cx="9144000" cy="657860"/>
          </a:xfrm>
        </p:spPr>
        <p:txBody>
          <a:bodyPr>
            <a:normAutofit lnSpcReduction="10000"/>
          </a:bodyPr>
          <a:lstStyle/>
          <a:p>
            <a:r>
              <a:rPr lang="en-US" sz="4400" dirty="0" smtClean="0"/>
              <a:t>Errors and Uncertainties</a:t>
            </a:r>
            <a:endParaRPr lang="en-US" sz="4400" dirty="0"/>
          </a:p>
        </p:txBody>
      </p:sp>
      <p:pic>
        <p:nvPicPr>
          <p:cNvPr id="9" name="Picture Placeholder 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496" r="1496"/>
          <a:stretch>
            <a:fillRect/>
          </a:stretch>
        </p:blipFill>
        <p:spPr>
          <a:xfrm>
            <a:off x="5214786" y="1195740"/>
            <a:ext cx="1102266" cy="1470454"/>
          </a:xfrm>
        </p:spPr>
      </p:pic>
      <p:sp>
        <p:nvSpPr>
          <p:cNvPr id="7" name="Rectangle 6"/>
          <p:cNvSpPr/>
          <p:nvPr/>
        </p:nvSpPr>
        <p:spPr>
          <a:xfrm>
            <a:off x="63609" y="955825"/>
            <a:ext cx="4718592" cy="487312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400" dirty="0" smtClean="0"/>
              <a:t>Classification Errors</a:t>
            </a:r>
          </a:p>
          <a:p>
            <a:pPr marL="800100" lvl="1" indent="-342900">
              <a:spcBef>
                <a:spcPts val="200"/>
              </a:spcBef>
              <a:buClr>
                <a:schemeClr val="accent1"/>
              </a:buClr>
              <a:buFont typeface="Webdings" panose="05030102010509060703" pitchFamily="18" charset="2"/>
              <a:buChar char="4"/>
            </a:pPr>
            <a:r>
              <a:rPr lang="en-US" dirty="0"/>
              <a:t>Data Limitations</a:t>
            </a:r>
          </a:p>
          <a:p>
            <a:pPr marL="1257300" lvl="2" indent="-342900">
              <a:spcBef>
                <a:spcPts val="200"/>
              </a:spcBef>
              <a:buClr>
                <a:schemeClr val="accent1"/>
              </a:buClr>
              <a:buFont typeface="Webdings" panose="05030102010509060703" pitchFamily="18" charset="2"/>
              <a:buChar char="4"/>
            </a:pPr>
            <a:r>
              <a:rPr lang="en-US" dirty="0"/>
              <a:t>30-meter resolution of Landsat 8 Imagery </a:t>
            </a:r>
            <a:endParaRPr lang="en-US" dirty="0" smtClean="0"/>
          </a:p>
          <a:p>
            <a:pPr marL="1257300" lvl="2" indent="-342900">
              <a:spcBef>
                <a:spcPts val="200"/>
              </a:spcBef>
              <a:buClr>
                <a:schemeClr val="accent1"/>
              </a:buClr>
              <a:buFont typeface="Webdings" panose="05030102010509060703" pitchFamily="18" charset="2"/>
              <a:buChar char="4"/>
            </a:pPr>
            <a:endParaRPr lang="en-US" dirty="0"/>
          </a:p>
          <a:p>
            <a:pPr marL="1257300" lvl="2" indent="-342900">
              <a:spcBef>
                <a:spcPts val="200"/>
              </a:spcBef>
              <a:buClr>
                <a:schemeClr val="accent1"/>
              </a:buClr>
              <a:buFont typeface="Webdings" panose="05030102010509060703" pitchFamily="18" charset="2"/>
              <a:buChar char="4"/>
            </a:pPr>
            <a:r>
              <a:rPr lang="en-US" dirty="0" smtClean="0"/>
              <a:t>Overlapping pixel </a:t>
            </a:r>
            <a:r>
              <a:rPr lang="en-US" dirty="0"/>
              <a:t>values for land cover </a:t>
            </a:r>
            <a:r>
              <a:rPr lang="en-US" dirty="0" smtClean="0"/>
              <a:t>classes</a:t>
            </a:r>
          </a:p>
          <a:p>
            <a:pPr marL="1257300" lvl="2" indent="-342900">
              <a:spcBef>
                <a:spcPts val="200"/>
              </a:spcBef>
              <a:buClr>
                <a:schemeClr val="accent1"/>
              </a:buClr>
              <a:buFont typeface="Webdings" panose="05030102010509060703" pitchFamily="18" charset="2"/>
              <a:buChar char="4"/>
            </a:pPr>
            <a:endParaRPr lang="en-US" dirty="0"/>
          </a:p>
          <a:p>
            <a:pPr marL="1257300" lvl="2" indent="-342900">
              <a:spcBef>
                <a:spcPts val="200"/>
              </a:spcBef>
              <a:buClr>
                <a:schemeClr val="accent1"/>
              </a:buClr>
              <a:buFont typeface="Webdings" panose="05030102010509060703" pitchFamily="18" charset="2"/>
              <a:buChar char="4"/>
            </a:pPr>
            <a:r>
              <a:rPr lang="en-US" dirty="0" smtClean="0"/>
              <a:t>Diversity </a:t>
            </a:r>
            <a:r>
              <a:rPr lang="en-US" dirty="0"/>
              <a:t>of classes present within urban </a:t>
            </a:r>
            <a:r>
              <a:rPr lang="en-US" dirty="0" smtClean="0"/>
              <a:t>landscapes</a:t>
            </a:r>
          </a:p>
          <a:p>
            <a:pPr marL="1257300" lvl="2" indent="-342900">
              <a:spcBef>
                <a:spcPts val="200"/>
              </a:spcBef>
              <a:buClr>
                <a:schemeClr val="accent1"/>
              </a:buClr>
              <a:buFont typeface="Webdings" panose="05030102010509060703" pitchFamily="18" charset="2"/>
              <a:buChar char="4"/>
            </a:pPr>
            <a:endParaRPr lang="en-US" dirty="0" smtClean="0"/>
          </a:p>
          <a:p>
            <a:pPr marL="800100" lvl="1" indent="-342900">
              <a:spcBef>
                <a:spcPts val="200"/>
              </a:spcBef>
              <a:buClr>
                <a:schemeClr val="accent1"/>
              </a:buClr>
              <a:buFont typeface="Webdings" panose="05030102010509060703" pitchFamily="18" charset="2"/>
              <a:buChar char="4"/>
            </a:pPr>
            <a:r>
              <a:rPr lang="en-US" dirty="0" smtClean="0"/>
              <a:t>Misinterpretation of Imagery</a:t>
            </a:r>
          </a:p>
          <a:p>
            <a:pPr marL="1257300" lvl="2" indent="-342900">
              <a:spcBef>
                <a:spcPts val="200"/>
              </a:spcBef>
              <a:buClr>
                <a:schemeClr val="accent1"/>
              </a:buClr>
              <a:buFont typeface="Webdings" panose="05030102010509060703" pitchFamily="18" charset="2"/>
              <a:buChar char="4"/>
            </a:pPr>
            <a:r>
              <a:rPr lang="en-US" dirty="0" smtClean="0"/>
              <a:t>Subjective differences in individual visual analysis for training sets</a:t>
            </a:r>
          </a:p>
          <a:p>
            <a:pPr marL="800100" lvl="1" indent="-342900">
              <a:spcBef>
                <a:spcPts val="200"/>
              </a:spcBef>
              <a:buClr>
                <a:schemeClr val="accent1"/>
              </a:buClr>
              <a:buFont typeface="Webdings" panose="05030102010509060703" pitchFamily="18" charset="2"/>
              <a:buChar char="4"/>
            </a:pPr>
            <a:endParaRPr lang="en-US" dirty="0" smtClean="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1214" y="1199996"/>
            <a:ext cx="1141731" cy="147753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9627" y="1199997"/>
            <a:ext cx="1120824" cy="145047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9508" y="2540101"/>
            <a:ext cx="1136260" cy="147045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1214" y="2530527"/>
            <a:ext cx="1141629" cy="1477402"/>
          </a:xfrm>
          <a:prstGeom prst="rect">
            <a:avLst/>
          </a:prstGeom>
        </p:spPr>
      </p:pic>
      <p:sp>
        <p:nvSpPr>
          <p:cNvPr id="19" name="Rectangle 18"/>
          <p:cNvSpPr/>
          <p:nvPr/>
        </p:nvSpPr>
        <p:spPr>
          <a:xfrm>
            <a:off x="5608142" y="1812578"/>
            <a:ext cx="278787" cy="23677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30096" y="1776633"/>
            <a:ext cx="336179" cy="29276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68558" y="1729915"/>
            <a:ext cx="473300" cy="38620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91857" y="3002981"/>
            <a:ext cx="548124" cy="52392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84899" y="2696335"/>
            <a:ext cx="855828" cy="1144987"/>
          </a:xfrm>
          <a:prstGeom prst="rect">
            <a:avLst/>
          </a:pr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l="6702" t="7765" r="6530" b="6083"/>
          <a:stretch/>
        </p:blipFill>
        <p:spPr>
          <a:xfrm>
            <a:off x="7378814" y="2644023"/>
            <a:ext cx="1478944" cy="1900362"/>
          </a:xfrm>
          <a:prstGeom prst="rect">
            <a:avLst/>
          </a:prstGeom>
        </p:spPr>
      </p:pic>
      <p:sp>
        <p:nvSpPr>
          <p:cNvPr id="29" name="TextBox 28"/>
          <p:cNvSpPr txBox="1"/>
          <p:nvPr/>
        </p:nvSpPr>
        <p:spPr>
          <a:xfrm>
            <a:off x="7358989" y="4511262"/>
            <a:ext cx="1443107" cy="553998"/>
          </a:xfrm>
          <a:prstGeom prst="rect">
            <a:avLst/>
          </a:prstGeom>
          <a:noFill/>
        </p:spPr>
        <p:txBody>
          <a:bodyPr wrap="square" rtlCol="0">
            <a:spAutoFit/>
          </a:bodyPr>
          <a:lstStyle/>
          <a:p>
            <a:r>
              <a:rPr lang="en-US" sz="1000" dirty="0" smtClean="0"/>
              <a:t>30-meter resolution segmentation within an urban area.</a:t>
            </a:r>
            <a:endParaRPr lang="en-US" sz="1000" dirty="0"/>
          </a:p>
        </p:txBody>
      </p:sp>
      <p:sp>
        <p:nvSpPr>
          <p:cNvPr id="33" name="Text Placeholder 4"/>
          <p:cNvSpPr txBox="1">
            <a:spLocks/>
          </p:cNvSpPr>
          <p:nvPr/>
        </p:nvSpPr>
        <p:spPr>
          <a:xfrm>
            <a:off x="6904080" y="6379996"/>
            <a:ext cx="2352923" cy="34084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Ocmulgee Eco Team, Landsat 8 Imagery</a:t>
            </a:r>
            <a:endParaRPr lang="en-US" i="1" dirty="0">
              <a:latin typeface="Century Gothic" panose="020B0502020202020204" pitchFamily="34" charset="0"/>
            </a:endParaRPr>
          </a:p>
        </p:txBody>
      </p:sp>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l="36784" t="36675" r="36718" b="40463"/>
          <a:stretch/>
        </p:blipFill>
        <p:spPr>
          <a:xfrm>
            <a:off x="5313146" y="4090741"/>
            <a:ext cx="1568918" cy="1751797"/>
          </a:xfrm>
          <a:prstGeom prst="rect">
            <a:avLst/>
          </a:prstGeom>
          <a:ln>
            <a:solidFill>
              <a:schemeClr val="dk1"/>
            </a:solidFill>
          </a:ln>
        </p:spPr>
      </p:pic>
      <p:sp>
        <p:nvSpPr>
          <p:cNvPr id="45" name="TextBox 44"/>
          <p:cNvSpPr txBox="1"/>
          <p:nvPr/>
        </p:nvSpPr>
        <p:spPr>
          <a:xfrm>
            <a:off x="5284271" y="5842538"/>
            <a:ext cx="1771442" cy="400110"/>
          </a:xfrm>
          <a:prstGeom prst="rect">
            <a:avLst/>
          </a:prstGeom>
          <a:noFill/>
        </p:spPr>
        <p:txBody>
          <a:bodyPr wrap="square" rtlCol="0">
            <a:spAutoFit/>
          </a:bodyPr>
          <a:lstStyle/>
          <a:p>
            <a:r>
              <a:rPr lang="en-US" sz="1000" dirty="0" smtClean="0"/>
              <a:t>Urban landscape along the Ocmulgee river.</a:t>
            </a:r>
            <a:endParaRPr lang="en-US" sz="1000" dirty="0"/>
          </a:p>
        </p:txBody>
      </p:sp>
    </p:spTree>
    <p:extLst>
      <p:ext uri="{BB962C8B-B14F-4D97-AF65-F5344CB8AC3E}">
        <p14:creationId xmlns:p14="http://schemas.microsoft.com/office/powerpoint/2010/main" val="1049579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01600"/>
            <a:ext cx="9144000" cy="657860"/>
          </a:xfrm>
        </p:spPr>
        <p:txBody>
          <a:bodyPr>
            <a:normAutofit lnSpcReduction="10000"/>
          </a:bodyPr>
          <a:lstStyle/>
          <a:p>
            <a:r>
              <a:rPr lang="en-US" sz="4400" dirty="0" smtClean="0"/>
              <a:t>Future Considerations</a:t>
            </a:r>
            <a:endParaRPr lang="en-US" sz="4400" dirty="0"/>
          </a:p>
        </p:txBody>
      </p:sp>
      <p:sp>
        <p:nvSpPr>
          <p:cNvPr id="9" name="Rectangle 8"/>
          <p:cNvSpPr/>
          <p:nvPr/>
        </p:nvSpPr>
        <p:spPr>
          <a:xfrm>
            <a:off x="0" y="1085464"/>
            <a:ext cx="9143999" cy="4965462"/>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t>Using ecological forecasting modelers to better predict future land use conditions</a:t>
            </a:r>
          </a:p>
          <a:p>
            <a:pPr marL="800100" lvl="1" indent="-342900">
              <a:spcBef>
                <a:spcPts val="200"/>
              </a:spcBef>
              <a:buClr>
                <a:schemeClr val="accent1"/>
              </a:buClr>
              <a:buFont typeface="Webdings" panose="05030102010509060703" pitchFamily="18" charset="2"/>
              <a:buChar char="4"/>
            </a:pPr>
            <a:r>
              <a:rPr lang="en-US" sz="2000" dirty="0"/>
              <a:t>Clark Labs geospatial software </a:t>
            </a:r>
            <a:r>
              <a:rPr lang="en-US" sz="2000" dirty="0" smtClean="0"/>
              <a:t>system - </a:t>
            </a:r>
            <a:r>
              <a:rPr lang="en-US" sz="2000" dirty="0" err="1" smtClean="0"/>
              <a:t>TerrSet</a:t>
            </a:r>
            <a:endParaRPr lang="en-US" sz="2000" dirty="0" smtClean="0"/>
          </a:p>
          <a:p>
            <a:pPr marL="1257300" lvl="2" indent="-342900">
              <a:spcBef>
                <a:spcPts val="200"/>
              </a:spcBef>
              <a:buClr>
                <a:schemeClr val="accent1"/>
              </a:buClr>
              <a:buFont typeface="Webdings" panose="05030102010509060703" pitchFamily="18" charset="2"/>
              <a:buChar char="4"/>
            </a:pPr>
            <a:r>
              <a:rPr lang="en-US" sz="2000" dirty="0" smtClean="0"/>
              <a:t>Land </a:t>
            </a:r>
            <a:r>
              <a:rPr lang="en-US" sz="2000" dirty="0"/>
              <a:t>Change </a:t>
            </a:r>
            <a:r>
              <a:rPr lang="en-US" sz="2000" dirty="0" smtClean="0"/>
              <a:t>Modeler</a:t>
            </a:r>
          </a:p>
          <a:p>
            <a:pPr marL="1257300" lvl="2" indent="-342900">
              <a:spcBef>
                <a:spcPts val="200"/>
              </a:spcBef>
              <a:buClr>
                <a:schemeClr val="accent1"/>
              </a:buClr>
              <a:buFont typeface="Webdings" panose="05030102010509060703" pitchFamily="18" charset="2"/>
              <a:buChar char="4"/>
            </a:pPr>
            <a:r>
              <a:rPr lang="en-US" sz="2000" dirty="0" smtClean="0"/>
              <a:t>Habitat and Biodiversity Modeler</a:t>
            </a:r>
          </a:p>
          <a:p>
            <a:pPr marL="1257300" lvl="2" indent="-342900">
              <a:spcBef>
                <a:spcPts val="200"/>
              </a:spcBef>
              <a:buClr>
                <a:schemeClr val="accent1"/>
              </a:buClr>
              <a:buFont typeface="Webdings" panose="05030102010509060703" pitchFamily="18" charset="2"/>
              <a:buChar char="4"/>
            </a:pPr>
            <a:endParaRPr lang="en-US" sz="2000" dirty="0" smtClean="0"/>
          </a:p>
          <a:p>
            <a:pPr marL="1257300" lvl="2" indent="-342900">
              <a:spcBef>
                <a:spcPts val="200"/>
              </a:spcBef>
              <a:buClr>
                <a:schemeClr val="accent1"/>
              </a:buClr>
              <a:buFont typeface="Webdings" panose="05030102010509060703" pitchFamily="18" charset="2"/>
              <a:buChar char="4"/>
            </a:pPr>
            <a:endParaRPr lang="en-US" sz="2000" dirty="0" smtClean="0"/>
          </a:p>
          <a:p>
            <a:pPr marL="342900" indent="-342900">
              <a:spcBef>
                <a:spcPts val="200"/>
              </a:spcBef>
              <a:buClr>
                <a:schemeClr val="accent1"/>
              </a:buClr>
              <a:buFont typeface="Webdings" panose="05030102010509060703" pitchFamily="18" charset="2"/>
              <a:buChar char="4"/>
            </a:pPr>
            <a:r>
              <a:rPr lang="en-US" sz="2000" dirty="0" smtClean="0"/>
              <a:t>When classifying the land cover, using a combined spectral and spatial approach may be useful for mapping urban features - particularly those with low spectral values </a:t>
            </a:r>
          </a:p>
          <a:p>
            <a:pPr marL="342900" indent="-342900">
              <a:spcBef>
                <a:spcPts val="200"/>
              </a:spcBef>
              <a:buClr>
                <a:schemeClr val="accent1"/>
              </a:buClr>
              <a:buFont typeface="Webdings" panose="05030102010509060703" pitchFamily="18" charset="2"/>
              <a:buChar char="4"/>
            </a:pPr>
            <a:endParaRPr lang="en-US" sz="2000" dirty="0" smtClean="0"/>
          </a:p>
          <a:p>
            <a:pPr marL="342900" indent="-342900">
              <a:spcBef>
                <a:spcPts val="200"/>
              </a:spcBef>
              <a:buClr>
                <a:schemeClr val="accent1"/>
              </a:buClr>
              <a:buFont typeface="Webdings" panose="05030102010509060703" pitchFamily="18" charset="2"/>
              <a:buChar char="4"/>
            </a:pPr>
            <a:endParaRPr lang="en-US" sz="2000" dirty="0"/>
          </a:p>
          <a:p>
            <a:pPr marL="342900" indent="-342900">
              <a:spcBef>
                <a:spcPts val="200"/>
              </a:spcBef>
              <a:buClr>
                <a:schemeClr val="accent1"/>
              </a:buClr>
              <a:buFont typeface="Webdings" panose="05030102010509060703" pitchFamily="18" charset="2"/>
              <a:buChar char="4"/>
            </a:pPr>
            <a:r>
              <a:rPr lang="en-US" sz="2000" dirty="0" smtClean="0"/>
              <a:t>Using smaller portions of the study area with higher resolution imagery to get a more accurate classification, especially for urban features</a:t>
            </a:r>
          </a:p>
          <a:p>
            <a:pPr marL="342900" indent="-342900">
              <a:spcBef>
                <a:spcPts val="200"/>
              </a:spcBef>
              <a:buClr>
                <a:schemeClr val="accent1"/>
              </a:buClr>
              <a:buFont typeface="Webdings" panose="05030102010509060703" pitchFamily="18" charset="2"/>
              <a:buChar char="4"/>
            </a:pPr>
            <a:endParaRPr lang="en-US" sz="2000" dirty="0"/>
          </a:p>
        </p:txBody>
      </p:sp>
    </p:spTree>
    <p:extLst>
      <p:ext uri="{BB962C8B-B14F-4D97-AF65-F5344CB8AC3E}">
        <p14:creationId xmlns:p14="http://schemas.microsoft.com/office/powerpoint/2010/main" val="1965936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1127384"/>
            <a:ext cx="4851540" cy="2687936"/>
          </a:xfrm>
        </p:spPr>
        <p:txBody>
          <a:bodyPr/>
          <a:lstStyle/>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Eco-recreation and preservation</a:t>
            </a:r>
          </a:p>
          <a:p>
            <a:pPr marL="342900" indent="-342900">
              <a:spcBef>
                <a:spcPts val="200"/>
              </a:spcBef>
              <a:buClr>
                <a:schemeClr val="accent1"/>
              </a:buClr>
              <a:buFont typeface="Webdings" panose="05030102010509060703" pitchFamily="18" charset="2"/>
              <a:buChar char="4"/>
            </a:pPr>
            <a:endParaRPr lang="en-US" dirty="0" smtClean="0">
              <a:latin typeface="Century Gothic" panose="020B0502020202020204" pitchFamily="34" charset="0"/>
            </a:endParaRPr>
          </a:p>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Home </a:t>
            </a:r>
            <a:r>
              <a:rPr lang="en-US" dirty="0">
                <a:latin typeface="Century Gothic" panose="020B0502020202020204" pitchFamily="34" charset="0"/>
              </a:rPr>
              <a:t>to critical keystone </a:t>
            </a:r>
            <a:r>
              <a:rPr lang="en-US" dirty="0" smtClean="0">
                <a:latin typeface="Century Gothic" panose="020B0502020202020204" pitchFamily="34" charset="0"/>
              </a:rPr>
              <a:t>species</a:t>
            </a:r>
          </a:p>
          <a:p>
            <a:pPr marL="342900" indent="-342900">
              <a:spcBef>
                <a:spcPts val="200"/>
              </a:spcBef>
              <a:buClr>
                <a:schemeClr val="accent1"/>
              </a:buClr>
              <a:buFont typeface="Webdings" panose="05030102010509060703" pitchFamily="18" charset="2"/>
              <a:buChar char="4"/>
            </a:pPr>
            <a:endParaRPr lang="en-US" dirty="0" smtClean="0">
              <a:latin typeface="Century Gothic" panose="020B0502020202020204" pitchFamily="34" charset="0"/>
            </a:endParaRPr>
          </a:p>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Georgia’s largest </a:t>
            </a:r>
            <a:r>
              <a:rPr lang="en-US" dirty="0">
                <a:latin typeface="Century Gothic" panose="020B0502020202020204" pitchFamily="34" charset="0"/>
              </a:rPr>
              <a:t>collection of National Register of Historic </a:t>
            </a:r>
            <a:r>
              <a:rPr lang="en-US" dirty="0" smtClean="0">
                <a:latin typeface="Century Gothic" panose="020B0502020202020204" pitchFamily="34" charset="0"/>
              </a:rPr>
              <a:t>Places</a:t>
            </a:r>
            <a:endParaRPr lang="en-US" dirty="0">
              <a:latin typeface="Century Gothic" panose="020B0502020202020204" pitchFamily="34" charset="0"/>
            </a:endParaRPr>
          </a:p>
          <a:p>
            <a:endParaRPr lang="en-US" dirty="0"/>
          </a:p>
        </p:txBody>
      </p:sp>
      <p:sp>
        <p:nvSpPr>
          <p:cNvPr id="3" name="Text Placeholder 2"/>
          <p:cNvSpPr>
            <a:spLocks noGrp="1"/>
          </p:cNvSpPr>
          <p:nvPr>
            <p:ph type="body" sz="quarter" idx="10"/>
          </p:nvPr>
        </p:nvSpPr>
        <p:spPr>
          <a:xfrm>
            <a:off x="0" y="98928"/>
            <a:ext cx="9144000" cy="692282"/>
          </a:xfrm>
        </p:spPr>
        <p:txBody>
          <a:bodyPr>
            <a:noAutofit/>
          </a:bodyPr>
          <a:lstStyle/>
          <a:p>
            <a:r>
              <a:rPr lang="en-US" sz="4400" dirty="0" smtClean="0"/>
              <a:t>Study Area: The Ocmulgee River</a:t>
            </a:r>
            <a:endParaRPr lang="en-US" sz="4400" dirty="0"/>
          </a:p>
        </p:txBody>
      </p:sp>
      <p:cxnSp>
        <p:nvCxnSpPr>
          <p:cNvPr id="25" name="Straight Connector 24"/>
          <p:cNvCxnSpPr/>
          <p:nvPr/>
        </p:nvCxnSpPr>
        <p:spPr>
          <a:xfrm>
            <a:off x="6809714" y="2657255"/>
            <a:ext cx="2117705" cy="4006191"/>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rotWithShape="1">
          <a:blip r:embed="rId3" cstate="screen">
            <a:extLst>
              <a:ext uri="{28A0092B-C50C-407E-A947-70E740481C1C}">
                <a14:useLocalDpi xmlns:a14="http://schemas.microsoft.com/office/drawing/2010/main"/>
              </a:ext>
            </a:extLst>
          </a:blip>
          <a:srcRect t="4420" b="2541"/>
          <a:stretch/>
        </p:blipFill>
        <p:spPr>
          <a:xfrm>
            <a:off x="5466877" y="1136274"/>
            <a:ext cx="1478639" cy="1756372"/>
          </a:xfrm>
          <a:prstGeom prst="rect">
            <a:avLst/>
          </a:prstGeom>
          <a:ln w="6350">
            <a:solidFill>
              <a:srgbClr val="333333"/>
            </a:solidFill>
          </a:ln>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1977" y="3293156"/>
            <a:ext cx="2885442" cy="3370290"/>
          </a:xfrm>
          <a:prstGeom prst="rect">
            <a:avLst/>
          </a:prstGeom>
          <a:ln w="6350">
            <a:solidFill>
              <a:srgbClr val="333333"/>
            </a:solidFill>
          </a:ln>
        </p:spPr>
      </p:pic>
      <p:cxnSp>
        <p:nvCxnSpPr>
          <p:cNvPr id="28" name="Straight Connector 27"/>
          <p:cNvCxnSpPr/>
          <p:nvPr/>
        </p:nvCxnSpPr>
        <p:spPr>
          <a:xfrm>
            <a:off x="6945516" y="1136274"/>
            <a:ext cx="1981903" cy="215688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66877" y="2892646"/>
            <a:ext cx="575100" cy="37708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235227" y="4549430"/>
            <a:ext cx="731520" cy="228616"/>
          </a:xfrm>
          <a:prstGeom prst="line">
            <a:avLst/>
          </a:prstGeom>
          <a:ln w="19050">
            <a:solidFill>
              <a:srgbClr val="333333"/>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868566" y="4268772"/>
            <a:ext cx="1123034" cy="523220"/>
          </a:xfrm>
          <a:prstGeom prst="rect">
            <a:avLst/>
          </a:prstGeom>
          <a:noFill/>
        </p:spPr>
        <p:txBody>
          <a:bodyPr wrap="square" rtlCol="0">
            <a:spAutoFit/>
          </a:bodyPr>
          <a:lstStyle/>
          <a:p>
            <a:pPr algn="ctr"/>
            <a:r>
              <a:rPr lang="en-US" sz="1400" b="1" i="1" dirty="0" smtClean="0">
                <a:solidFill>
                  <a:srgbClr val="333333"/>
                </a:solidFill>
                <a:latin typeface="Century Gothic" panose="020B0502020202020204" pitchFamily="34" charset="0"/>
              </a:rPr>
              <a:t>Ocmulgee River</a:t>
            </a:r>
            <a:endParaRPr lang="en-US" sz="1400" b="1" i="1" dirty="0">
              <a:solidFill>
                <a:srgbClr val="333333"/>
              </a:solidFill>
              <a:latin typeface="Century Gothic" panose="020B0502020202020204" pitchFamily="34" charset="0"/>
            </a:endParaRPr>
          </a:p>
        </p:txBody>
      </p:sp>
      <p:sp>
        <p:nvSpPr>
          <p:cNvPr id="36" name="TextBox 35"/>
          <p:cNvSpPr txBox="1"/>
          <p:nvPr/>
        </p:nvSpPr>
        <p:spPr>
          <a:xfrm>
            <a:off x="1026785" y="6417225"/>
            <a:ext cx="3482527" cy="246221"/>
          </a:xfrm>
          <a:prstGeom prst="rect">
            <a:avLst/>
          </a:prstGeom>
          <a:noFill/>
        </p:spPr>
        <p:txBody>
          <a:bodyPr wrap="square" rtlCol="0">
            <a:spAutoFit/>
          </a:bodyPr>
          <a:lstStyle/>
          <a:p>
            <a:r>
              <a:rPr lang="en-US" sz="1000" i="1" dirty="0" smtClean="0">
                <a:latin typeface="Century Gothic" panose="020B0502020202020204" pitchFamily="34" charset="0"/>
              </a:rPr>
              <a:t>Credit: National Park Service</a:t>
            </a:r>
            <a:endParaRPr lang="en-US" sz="1000" i="1" dirty="0">
              <a:latin typeface="Century Gothic" panose="020B0502020202020204" pitchFamily="34" charset="0"/>
            </a:endParaRPr>
          </a:p>
        </p:txBody>
      </p:sp>
      <p:pic>
        <p:nvPicPr>
          <p:cNvPr id="37" name="Picture 2" descr="http://www.nps.gov/nr/travel/cultural_diversity/photos/Ocmulgee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7992" y="3594427"/>
            <a:ext cx="3749644" cy="2812233"/>
          </a:xfrm>
          <a:prstGeom prst="rect">
            <a:avLst/>
          </a:prstGeom>
          <a:noFill/>
          <a:ln w="6350">
            <a:solidFill>
              <a:srgbClr val="333333"/>
            </a:solidFill>
          </a:ln>
          <a:extLst>
            <a:ext uri="{909E8E84-426E-40DD-AFC4-6F175D3DCCD1}">
              <a14:hiddenFill xmlns:a14="http://schemas.microsoft.com/office/drawing/2010/main">
                <a:solidFill>
                  <a:srgbClr val="FFFFFF"/>
                </a:solidFill>
              </a14:hiddenFill>
            </a:ext>
          </a:extLst>
        </p:spPr>
      </p:pic>
      <p:pic>
        <p:nvPicPr>
          <p:cNvPr id="4" name="Picture 2" descr="Z:\DEVELOP Ocmulgee\Summer 2015\Deliverables\Presentation\Study_Area_updat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6878" y="1136274"/>
            <a:ext cx="1478638" cy="17563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95962" y="1136274"/>
            <a:ext cx="1194301" cy="276999"/>
          </a:xfrm>
          <a:prstGeom prst="rect">
            <a:avLst/>
          </a:prstGeom>
          <a:noFill/>
        </p:spPr>
        <p:txBody>
          <a:bodyPr wrap="square" rtlCol="0">
            <a:spAutoFit/>
          </a:bodyPr>
          <a:lstStyle/>
          <a:p>
            <a:r>
              <a:rPr lang="en-US" sz="1200" b="1" dirty="0" smtClean="0">
                <a:solidFill>
                  <a:schemeClr val="tx1">
                    <a:lumMod val="50000"/>
                  </a:schemeClr>
                </a:solidFill>
              </a:rPr>
              <a:t>Georgia</a:t>
            </a:r>
            <a:endParaRPr lang="en-US" sz="1200" b="1" dirty="0">
              <a:solidFill>
                <a:schemeClr val="tx1">
                  <a:lumMod val="50000"/>
                </a:schemeClr>
              </a:solidFill>
            </a:endParaRPr>
          </a:p>
        </p:txBody>
      </p:sp>
    </p:spTree>
    <p:extLst>
      <p:ext uri="{BB962C8B-B14F-4D97-AF65-F5344CB8AC3E}">
        <p14:creationId xmlns:p14="http://schemas.microsoft.com/office/powerpoint/2010/main" val="3048665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7" y="1421133"/>
            <a:ext cx="8311535" cy="1126455"/>
          </a:xfrm>
        </p:spPr>
        <p:txBody>
          <a:bodyPr>
            <a:normAutofit lnSpcReduction="10000"/>
          </a:bodyPr>
          <a:lstStyle/>
          <a:p>
            <a:pPr marL="342900" indent="-342900">
              <a:spcBef>
                <a:spcPts val="200"/>
              </a:spcBef>
              <a:buClr>
                <a:schemeClr val="accent1"/>
              </a:buClr>
              <a:buFont typeface="Webdings" panose="05030102010509060703" pitchFamily="18" charset="2"/>
              <a:buChar char="4"/>
            </a:pPr>
            <a:r>
              <a:rPr lang="en-US" dirty="0" smtClean="0"/>
              <a:t>Dr</a:t>
            </a:r>
            <a:r>
              <a:rPr lang="en-US" dirty="0"/>
              <a:t>. Thomas Jordan, University of Georgia- Center for Geospatial </a:t>
            </a:r>
            <a:r>
              <a:rPr lang="en-US" dirty="0" smtClean="0"/>
              <a:t>Research</a:t>
            </a:r>
          </a:p>
          <a:p>
            <a:pPr marL="342900" indent="-342900">
              <a:spcBef>
                <a:spcPts val="200"/>
              </a:spcBef>
              <a:buClr>
                <a:schemeClr val="accent1"/>
              </a:buClr>
              <a:buFont typeface="Webdings" panose="05030102010509060703" pitchFamily="18" charset="2"/>
              <a:buChar char="4"/>
            </a:pPr>
            <a:r>
              <a:rPr lang="en-US" dirty="0" smtClean="0"/>
              <a:t>Dr</a:t>
            </a:r>
            <a:r>
              <a:rPr lang="en-US" dirty="0"/>
              <a:t>. Marguerite Madden, University of Georgia- Center for Geospatial Research </a:t>
            </a:r>
          </a:p>
        </p:txBody>
      </p:sp>
      <p:sp>
        <p:nvSpPr>
          <p:cNvPr id="3" name="Text Placeholder 2"/>
          <p:cNvSpPr>
            <a:spLocks noGrp="1"/>
          </p:cNvSpPr>
          <p:nvPr>
            <p:ph type="body" sz="quarter" idx="11"/>
          </p:nvPr>
        </p:nvSpPr>
        <p:spPr>
          <a:xfrm>
            <a:off x="571207" y="3011687"/>
            <a:ext cx="8051583" cy="786023"/>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Thom </a:t>
            </a:r>
            <a:r>
              <a:rPr lang="en-US" dirty="0" err="1"/>
              <a:t>Litts</a:t>
            </a:r>
            <a:r>
              <a:rPr lang="en-US" dirty="0"/>
              <a:t>, Georgia Department of Natural </a:t>
            </a:r>
            <a:r>
              <a:rPr lang="en-US" dirty="0" smtClean="0"/>
              <a:t>Resources</a:t>
            </a:r>
          </a:p>
          <a:p>
            <a:pPr marL="342900" indent="-342900">
              <a:spcBef>
                <a:spcPts val="200"/>
              </a:spcBef>
              <a:buClr>
                <a:schemeClr val="accent1"/>
              </a:buClr>
              <a:buFont typeface="Webdings" panose="05030102010509060703" pitchFamily="18" charset="2"/>
              <a:buChar char="4"/>
            </a:pPr>
            <a:r>
              <a:rPr lang="en-US" dirty="0" smtClean="0"/>
              <a:t>Melanie Riley, </a:t>
            </a:r>
            <a:r>
              <a:rPr lang="en-US" dirty="0"/>
              <a:t>Georgia Department of Natural </a:t>
            </a:r>
            <a:r>
              <a:rPr lang="en-US" dirty="0" smtClean="0"/>
              <a:t>Resources</a:t>
            </a:r>
            <a:endParaRPr lang="en-US" dirty="0"/>
          </a:p>
        </p:txBody>
      </p:sp>
      <p:sp>
        <p:nvSpPr>
          <p:cNvPr id="4" name="Text Placeholder 3"/>
          <p:cNvSpPr>
            <a:spLocks noGrp="1"/>
          </p:cNvSpPr>
          <p:nvPr>
            <p:ph type="body" sz="quarter" idx="12"/>
          </p:nvPr>
        </p:nvSpPr>
        <p:spPr>
          <a:xfrm>
            <a:off x="571208" y="4218992"/>
            <a:ext cx="8051582" cy="1953662"/>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Peter </a:t>
            </a:r>
            <a:r>
              <a:rPr lang="en-US" dirty="0" err="1" smtClean="0"/>
              <a:t>Hawman</a:t>
            </a:r>
            <a:r>
              <a:rPr lang="en-US" dirty="0" smtClean="0"/>
              <a:t>, DEVELOP</a:t>
            </a:r>
            <a:endParaRPr lang="en-US" dirty="0"/>
          </a:p>
          <a:p>
            <a:pPr marL="342900" indent="-342900">
              <a:spcBef>
                <a:spcPts val="200"/>
              </a:spcBef>
              <a:buClr>
                <a:schemeClr val="accent1"/>
              </a:buClr>
              <a:buFont typeface="Webdings" panose="05030102010509060703" pitchFamily="18" charset="2"/>
              <a:buChar char="4"/>
            </a:pPr>
            <a:r>
              <a:rPr lang="en-US" dirty="0" smtClean="0"/>
              <a:t>Gail Miller, DEVELOP </a:t>
            </a:r>
            <a:endParaRPr lang="en-US" dirty="0"/>
          </a:p>
          <a:p>
            <a:pPr marL="342900" indent="-342900">
              <a:spcBef>
                <a:spcPts val="200"/>
              </a:spcBef>
              <a:buClr>
                <a:schemeClr val="accent1"/>
              </a:buClr>
              <a:buFont typeface="Webdings" panose="05030102010509060703" pitchFamily="18" charset="2"/>
              <a:buChar char="4"/>
            </a:pPr>
            <a:r>
              <a:rPr lang="en-US" dirty="0" smtClean="0"/>
              <a:t>Caren Remillard, DEVELOP</a:t>
            </a:r>
            <a:endParaRPr lang="en-US" dirty="0"/>
          </a:p>
          <a:p>
            <a:pPr marL="342900" indent="-342900">
              <a:spcBef>
                <a:spcPts val="200"/>
              </a:spcBef>
              <a:buClr>
                <a:schemeClr val="accent1"/>
              </a:buClr>
              <a:buFont typeface="Webdings" panose="05030102010509060703" pitchFamily="18" charset="2"/>
              <a:buChar char="4"/>
            </a:pPr>
            <a:r>
              <a:rPr lang="en-US" dirty="0" err="1" smtClean="0"/>
              <a:t>Simmone</a:t>
            </a:r>
            <a:r>
              <a:rPr lang="en-US" dirty="0" smtClean="0"/>
              <a:t> Simpson, DEVELOP</a:t>
            </a:r>
            <a:endParaRPr lang="en-US" dirty="0"/>
          </a:p>
          <a:p>
            <a:pPr marL="342900" indent="-342900">
              <a:spcBef>
                <a:spcPts val="200"/>
              </a:spcBef>
              <a:buClr>
                <a:schemeClr val="accent1"/>
              </a:buClr>
              <a:buFont typeface="Webdings" panose="05030102010509060703" pitchFamily="18" charset="2"/>
              <a:buChar char="4"/>
            </a:pPr>
            <a:r>
              <a:rPr lang="en-US" dirty="0" smtClean="0"/>
              <a:t>Steve Padgett-Vasquez, DEVELOP</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745388"/>
            <a:ext cx="3310891"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Past Contributors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243" y="952501"/>
            <a:ext cx="9144000" cy="1906813"/>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High-priority </a:t>
            </a:r>
            <a:r>
              <a:rPr lang="en-US" dirty="0">
                <a:latin typeface="Century Gothic" panose="020B0502020202020204" pitchFamily="34" charset="0"/>
              </a:rPr>
              <a:t>landscape in Georgia’s 2005 Wildlife Action </a:t>
            </a:r>
            <a:r>
              <a:rPr lang="en-US" dirty="0" smtClean="0">
                <a:latin typeface="Century Gothic" panose="020B0502020202020204" pitchFamily="34" charset="0"/>
              </a:rPr>
              <a:t>Plan</a:t>
            </a:r>
          </a:p>
          <a:p>
            <a:pPr marL="342900" indent="-342900">
              <a:spcBef>
                <a:spcPts val="200"/>
              </a:spcBef>
              <a:buClr>
                <a:schemeClr val="accent1"/>
              </a:buClr>
              <a:buFont typeface="Webdings" panose="05030102010509060703" pitchFamily="18" charset="2"/>
              <a:buChar char="4"/>
            </a:pPr>
            <a:endParaRPr lang="en-US" dirty="0" smtClean="0">
              <a:latin typeface="Century Gothic" panose="020B0502020202020204" pitchFamily="34" charset="0"/>
            </a:endParaRPr>
          </a:p>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Habitat </a:t>
            </a:r>
            <a:r>
              <a:rPr lang="en-US" dirty="0">
                <a:latin typeface="Century Gothic" panose="020B0502020202020204" pitchFamily="34" charset="0"/>
              </a:rPr>
              <a:t>becoming fragmented due to urban </a:t>
            </a:r>
            <a:r>
              <a:rPr lang="en-US" dirty="0" smtClean="0">
                <a:latin typeface="Century Gothic" panose="020B0502020202020204" pitchFamily="34" charset="0"/>
              </a:rPr>
              <a:t>sprawl</a:t>
            </a:r>
          </a:p>
          <a:p>
            <a:pPr marL="342900" indent="-342900">
              <a:spcBef>
                <a:spcPts val="200"/>
              </a:spcBef>
              <a:buClr>
                <a:schemeClr val="accent1"/>
              </a:buClr>
              <a:buFont typeface="Webdings" panose="05030102010509060703" pitchFamily="18" charset="2"/>
              <a:buChar char="4"/>
            </a:pPr>
            <a:endParaRPr lang="en-US" dirty="0" smtClean="0">
              <a:latin typeface="Century Gothic" panose="020B0502020202020204" pitchFamily="34" charset="0"/>
            </a:endParaRPr>
          </a:p>
          <a:p>
            <a:pPr marL="342900" indent="-342900">
              <a:spcBef>
                <a:spcPts val="200"/>
              </a:spcBef>
              <a:buClr>
                <a:schemeClr val="accent1"/>
              </a:buClr>
              <a:buFont typeface="Webdings" panose="05030102010509060703" pitchFamily="18" charset="2"/>
              <a:buChar char="4"/>
            </a:pPr>
            <a:r>
              <a:rPr lang="en-US" dirty="0" smtClean="0">
                <a:latin typeface="Century Gothic" panose="020B0502020202020204" pitchFamily="34" charset="0"/>
              </a:rPr>
              <a:t>Threat </a:t>
            </a:r>
            <a:r>
              <a:rPr lang="en-US" dirty="0">
                <a:latin typeface="Century Gothic" panose="020B0502020202020204" pitchFamily="34" charset="0"/>
              </a:rPr>
              <a:t>to endangered species</a:t>
            </a:r>
          </a:p>
        </p:txBody>
      </p:sp>
      <p:sp>
        <p:nvSpPr>
          <p:cNvPr id="3" name="Text Placeholder 2"/>
          <p:cNvSpPr>
            <a:spLocks noGrp="1"/>
          </p:cNvSpPr>
          <p:nvPr>
            <p:ph type="body" sz="quarter" idx="10"/>
          </p:nvPr>
        </p:nvSpPr>
        <p:spPr>
          <a:xfrm>
            <a:off x="54243" y="101600"/>
            <a:ext cx="6096000" cy="632460"/>
          </a:xfrm>
        </p:spPr>
        <p:txBody>
          <a:bodyPr>
            <a:normAutofit lnSpcReduction="10000"/>
          </a:bodyPr>
          <a:lstStyle/>
          <a:p>
            <a:r>
              <a:rPr lang="en-US" sz="4400" dirty="0" smtClean="0"/>
              <a:t>Community Concerns</a:t>
            </a:r>
            <a:endParaRPr lang="en-US" sz="4400" dirty="0"/>
          </a:p>
        </p:txBody>
      </p:sp>
      <p:sp>
        <p:nvSpPr>
          <p:cNvPr id="5" name="Text Placeholder 4"/>
          <p:cNvSpPr>
            <a:spLocks noGrp="1"/>
          </p:cNvSpPr>
          <p:nvPr>
            <p:ph type="body" sz="quarter" idx="13"/>
          </p:nvPr>
        </p:nvSpPr>
        <p:spPr>
          <a:xfrm>
            <a:off x="6586527" y="6507428"/>
            <a:ext cx="2352923" cy="340844"/>
          </a:xfrm>
        </p:spPr>
        <p:txBody>
          <a:bodyPr>
            <a:normAutofit/>
          </a:bodyPr>
          <a:lstStyle/>
          <a:p>
            <a:r>
              <a:rPr lang="en-US" i="1" dirty="0" smtClean="0">
                <a:latin typeface="Century Gothic" panose="020B0502020202020204" pitchFamily="34" charset="0"/>
              </a:rPr>
              <a:t>Credit: </a:t>
            </a:r>
            <a:r>
              <a:rPr lang="en-US" i="1" dirty="0">
                <a:latin typeface="Century Gothic" panose="020B0502020202020204" pitchFamily="34" charset="0"/>
              </a:rPr>
              <a:t>Ocmulgee Eco </a:t>
            </a:r>
            <a:r>
              <a:rPr lang="en-US" i="1" dirty="0" smtClean="0">
                <a:latin typeface="Century Gothic" panose="020B0502020202020204" pitchFamily="34" charset="0"/>
              </a:rPr>
              <a:t>Team</a:t>
            </a:r>
            <a:endParaRPr lang="en-US" i="1" dirty="0">
              <a:latin typeface="Century Gothic" panose="020B0502020202020204" pitchFamily="34" charset="0"/>
            </a:endParaRPr>
          </a:p>
        </p:txBody>
      </p:sp>
      <p:pic>
        <p:nvPicPr>
          <p:cNvPr id="11" name="Picture 4" descr="Z:\DEVELOP Ocmulgee\Ocmulgee Videos and Images\Pics and videos from Andrew\IMG_14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9903" y="4774359"/>
            <a:ext cx="2297110" cy="1722888"/>
          </a:xfrm>
          <a:prstGeom prst="rect">
            <a:avLst/>
          </a:prstGeom>
          <a:noFill/>
          <a:ln w="6350">
            <a:solidFill>
              <a:srgbClr val="333333"/>
            </a:solidFill>
          </a:ln>
          <a:extLst>
            <a:ext uri="{909E8E84-426E-40DD-AFC4-6F175D3DCCD1}">
              <a14:hiddenFill xmlns:a14="http://schemas.microsoft.com/office/drawing/2010/main">
                <a:solidFill>
                  <a:srgbClr val="FFFFFF"/>
                </a:solidFill>
              </a14:hiddenFill>
            </a:ext>
          </a:extLst>
        </p:spPr>
      </p:pic>
      <p:pic>
        <p:nvPicPr>
          <p:cNvPr id="12" name="Picture 5" descr="Z:\DEVELOP Ocmulgee\Ocmulgee Videos and Images\UAV_correc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972" y="4774359"/>
            <a:ext cx="2303383" cy="1727537"/>
          </a:xfrm>
          <a:prstGeom prst="rect">
            <a:avLst/>
          </a:prstGeom>
          <a:noFill/>
          <a:ln w="6350">
            <a:solidFill>
              <a:srgbClr val="333333"/>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12848"/>
          <a:stretch/>
        </p:blipFill>
        <p:spPr>
          <a:xfrm>
            <a:off x="254872" y="4774358"/>
            <a:ext cx="2297186" cy="1722889"/>
          </a:xfrm>
          <a:prstGeom prst="rect">
            <a:avLst/>
          </a:prstGeom>
          <a:ln w="6350">
            <a:solidFill>
              <a:srgbClr val="333333"/>
            </a:solidFill>
          </a:ln>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6676" r="26467"/>
          <a:stretch/>
        </p:blipFill>
        <p:spPr>
          <a:xfrm>
            <a:off x="6498976" y="2670533"/>
            <a:ext cx="2309378" cy="1716703"/>
          </a:xfrm>
          <a:prstGeom prst="rect">
            <a:avLst/>
          </a:prstGeom>
          <a:ln w="6350">
            <a:solidFill>
              <a:srgbClr val="333333"/>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4021" y="2664347"/>
            <a:ext cx="2302992" cy="1727244"/>
          </a:xfrm>
          <a:prstGeom prst="rect">
            <a:avLst/>
          </a:prstGeom>
          <a:ln w="6350">
            <a:solidFill>
              <a:srgbClr val="333333"/>
            </a:solidFill>
          </a:ln>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3121"/>
          <a:stretch/>
        </p:blipFill>
        <p:spPr>
          <a:xfrm>
            <a:off x="254872" y="2665460"/>
            <a:ext cx="2297186" cy="1721776"/>
          </a:xfrm>
          <a:prstGeom prst="rect">
            <a:avLst/>
          </a:prstGeom>
          <a:ln w="6350">
            <a:solidFill>
              <a:srgbClr val="333333"/>
            </a:solidFill>
          </a:ln>
        </p:spPr>
      </p:pic>
      <p:sp>
        <p:nvSpPr>
          <p:cNvPr id="18" name="Text Placeholder 4"/>
          <p:cNvSpPr txBox="1">
            <a:spLocks/>
          </p:cNvSpPr>
          <p:nvPr/>
        </p:nvSpPr>
        <p:spPr>
          <a:xfrm>
            <a:off x="7263078" y="4392768"/>
            <a:ext cx="1637460" cy="3034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NPS website</a:t>
            </a:r>
          </a:p>
        </p:txBody>
      </p:sp>
    </p:spTree>
    <p:extLst>
      <p:ext uri="{BB962C8B-B14F-4D97-AF65-F5344CB8AC3E}">
        <p14:creationId xmlns:p14="http://schemas.microsoft.com/office/powerpoint/2010/main" val="2082563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01600"/>
            <a:ext cx="5943600" cy="708660"/>
          </a:xfrm>
        </p:spPr>
        <p:txBody>
          <a:bodyPr>
            <a:noAutofit/>
          </a:bodyPr>
          <a:lstStyle/>
          <a:p>
            <a:r>
              <a:rPr lang="en-US" sz="4400" dirty="0" smtClean="0"/>
              <a:t>P</a:t>
            </a:r>
            <a:r>
              <a:rPr lang="en-US" sz="4800" dirty="0" smtClean="0"/>
              <a:t>roject Partners</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6889" y="1677696"/>
            <a:ext cx="5170222" cy="3877666"/>
          </a:xfrm>
          <a:prstGeom prst="rect">
            <a:avLst/>
          </a:prstGeom>
          <a:ln w="19050">
            <a:solidFill>
              <a:srgbClr val="333333"/>
            </a:solidFill>
          </a:ln>
        </p:spPr>
      </p:pic>
      <p:sp>
        <p:nvSpPr>
          <p:cNvPr id="5" name="Text Placeholder 4"/>
          <p:cNvSpPr>
            <a:spLocks noGrp="1"/>
          </p:cNvSpPr>
          <p:nvPr>
            <p:ph type="body" sz="quarter" idx="13"/>
          </p:nvPr>
        </p:nvSpPr>
        <p:spPr>
          <a:xfrm>
            <a:off x="4948558" y="5555362"/>
            <a:ext cx="2352923" cy="340844"/>
          </a:xfrm>
        </p:spPr>
        <p:txBody>
          <a:bodyPr>
            <a:normAutofit/>
          </a:bodyPr>
          <a:lstStyle/>
          <a:p>
            <a:r>
              <a:rPr lang="en-US" i="1" dirty="0" smtClean="0">
                <a:latin typeface="Century Gothic" panose="020B0502020202020204" pitchFamily="34" charset="0"/>
              </a:rPr>
              <a:t>Credit: </a:t>
            </a:r>
            <a:r>
              <a:rPr lang="en-US" i="1" dirty="0">
                <a:latin typeface="Century Gothic" panose="020B0502020202020204" pitchFamily="34" charset="0"/>
              </a:rPr>
              <a:t>Ocmulgee Eco </a:t>
            </a:r>
            <a:r>
              <a:rPr lang="en-US" i="1" dirty="0" smtClean="0">
                <a:latin typeface="Century Gothic" panose="020B0502020202020204" pitchFamily="34" charset="0"/>
              </a:rPr>
              <a:t>Team</a:t>
            </a:r>
            <a:endParaRPr lang="en-US" i="1" dirty="0">
              <a:latin typeface="Century Gothic" panose="020B0502020202020204" pitchFamily="34" charset="0"/>
            </a:endParaRPr>
          </a:p>
        </p:txBody>
      </p:sp>
      <p:sp>
        <p:nvSpPr>
          <p:cNvPr id="2" name="TextBox 1"/>
          <p:cNvSpPr txBox="1"/>
          <p:nvPr/>
        </p:nvSpPr>
        <p:spPr>
          <a:xfrm>
            <a:off x="1986889" y="1286743"/>
            <a:ext cx="5170222" cy="369332"/>
          </a:xfrm>
          <a:prstGeom prst="rect">
            <a:avLst/>
          </a:prstGeom>
          <a:noFill/>
        </p:spPr>
        <p:txBody>
          <a:bodyPr wrap="square" rtlCol="0">
            <a:spAutoFit/>
          </a:bodyPr>
          <a:lstStyle/>
          <a:p>
            <a:pPr algn="ctr"/>
            <a:r>
              <a:rPr lang="en-US" dirty="0" smtClean="0"/>
              <a:t>Georgia Department of Natural Resources</a:t>
            </a:r>
            <a:endParaRPr lang="en-US" dirty="0"/>
          </a:p>
        </p:txBody>
      </p:sp>
    </p:spTree>
    <p:extLst>
      <p:ext uri="{BB962C8B-B14F-4D97-AF65-F5344CB8AC3E}">
        <p14:creationId xmlns:p14="http://schemas.microsoft.com/office/powerpoint/2010/main" val="4257354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01965"/>
            <a:ext cx="3566160" cy="721360"/>
          </a:xfrm>
        </p:spPr>
        <p:txBody>
          <a:bodyPr>
            <a:normAutofit/>
          </a:bodyPr>
          <a:lstStyle/>
          <a:p>
            <a:r>
              <a:rPr lang="en-US" sz="4400" dirty="0" smtClean="0"/>
              <a:t>Objectives</a:t>
            </a:r>
            <a:endParaRPr lang="en-US" sz="4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9963" b="22459"/>
          <a:stretch/>
        </p:blipFill>
        <p:spPr>
          <a:xfrm>
            <a:off x="1462247" y="3446699"/>
            <a:ext cx="6219507" cy="3196682"/>
          </a:xfrm>
          <a:prstGeom prst="rect">
            <a:avLst/>
          </a:prstGeom>
          <a:ln>
            <a:solidFill>
              <a:srgbClr val="333333"/>
            </a:solidFill>
          </a:ln>
        </p:spPr>
      </p:pic>
      <p:sp>
        <p:nvSpPr>
          <p:cNvPr id="7" name="Text Placeholder 16"/>
          <p:cNvSpPr txBox="1">
            <a:spLocks/>
          </p:cNvSpPr>
          <p:nvPr/>
        </p:nvSpPr>
        <p:spPr>
          <a:xfrm>
            <a:off x="0" y="855818"/>
            <a:ext cx="9144000" cy="30369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ts val="1700"/>
              </a:lnSpc>
            </a:pPr>
            <a:r>
              <a:rPr lang="en-US" sz="2000" dirty="0" smtClean="0"/>
              <a:t>Produce a 2014 land cover dataset using Landsat 8 imagery</a:t>
            </a:r>
          </a:p>
          <a:p>
            <a:pPr>
              <a:lnSpc>
                <a:spcPts val="1700"/>
              </a:lnSpc>
            </a:pPr>
            <a:r>
              <a:rPr lang="en-US" sz="2000" dirty="0" smtClean="0"/>
              <a:t>Quantify </a:t>
            </a:r>
            <a:r>
              <a:rPr lang="en-US" sz="2000" dirty="0"/>
              <a:t>land cover </a:t>
            </a:r>
            <a:r>
              <a:rPr lang="en-US" sz="2000" dirty="0" smtClean="0"/>
              <a:t>change in the Ocmulgee River Valley</a:t>
            </a:r>
            <a:endParaRPr lang="en-US" sz="2000" dirty="0"/>
          </a:p>
          <a:p>
            <a:pPr>
              <a:lnSpc>
                <a:spcPts val="1700"/>
              </a:lnSpc>
            </a:pPr>
            <a:r>
              <a:rPr lang="en-US" sz="2000" dirty="0" smtClean="0"/>
              <a:t>Assess historic trends in land cover from 2001 to 2014</a:t>
            </a:r>
            <a:endParaRPr lang="en-US" sz="2000" dirty="0"/>
          </a:p>
          <a:p>
            <a:pPr>
              <a:lnSpc>
                <a:spcPts val="1700"/>
              </a:lnSpc>
            </a:pPr>
            <a:r>
              <a:rPr lang="en-US" sz="2000" dirty="0"/>
              <a:t>Predict land cover </a:t>
            </a:r>
            <a:r>
              <a:rPr lang="en-US" sz="2000" dirty="0" smtClean="0"/>
              <a:t>changes within the Ocmulgee Corridor</a:t>
            </a:r>
          </a:p>
          <a:p>
            <a:pPr>
              <a:lnSpc>
                <a:spcPts val="1700"/>
              </a:lnSpc>
            </a:pPr>
            <a:r>
              <a:rPr lang="en-US" sz="2000" dirty="0" smtClean="0"/>
              <a:t>Model effects of land cover change on ecological habitats</a:t>
            </a:r>
          </a:p>
          <a:p>
            <a:pPr>
              <a:lnSpc>
                <a:spcPts val="1700"/>
              </a:lnSpc>
            </a:pPr>
            <a:r>
              <a:rPr lang="en-US" sz="2000" dirty="0" smtClean="0"/>
              <a:t>Identify </a:t>
            </a:r>
            <a:r>
              <a:rPr lang="en-US" sz="2000" dirty="0"/>
              <a:t>priority </a:t>
            </a:r>
            <a:r>
              <a:rPr lang="en-US" sz="2000" dirty="0" smtClean="0"/>
              <a:t>wildlife conservation </a:t>
            </a:r>
            <a:r>
              <a:rPr lang="en-US" sz="2000" dirty="0"/>
              <a:t>areas for state </a:t>
            </a:r>
            <a:r>
              <a:rPr lang="en-US" sz="2000" dirty="0" smtClean="0"/>
              <a:t>agencies</a:t>
            </a:r>
          </a:p>
        </p:txBody>
      </p:sp>
      <p:sp>
        <p:nvSpPr>
          <p:cNvPr id="8" name="Text Placeholder 4"/>
          <p:cNvSpPr>
            <a:spLocks noGrp="1"/>
          </p:cNvSpPr>
          <p:nvPr>
            <p:ph type="body" sz="quarter" idx="13"/>
          </p:nvPr>
        </p:nvSpPr>
        <p:spPr>
          <a:xfrm>
            <a:off x="7681753" y="6306447"/>
            <a:ext cx="1462247" cy="354482"/>
          </a:xfrm>
        </p:spPr>
        <p:txBody>
          <a:bodyPr>
            <a:noAutofit/>
          </a:bodyPr>
          <a:lstStyle/>
          <a:p>
            <a:r>
              <a:rPr lang="en-US" sz="1000" i="1" dirty="0" smtClean="0">
                <a:latin typeface="Century Gothic" panose="020B0502020202020204" pitchFamily="34" charset="0"/>
              </a:rPr>
              <a:t>Credit: </a:t>
            </a:r>
            <a:r>
              <a:rPr lang="en-US" sz="1000" i="1" dirty="0">
                <a:latin typeface="Century Gothic" panose="020B0502020202020204" pitchFamily="34" charset="0"/>
              </a:rPr>
              <a:t>Ocmulgee Eco </a:t>
            </a:r>
            <a:r>
              <a:rPr lang="en-US" sz="1000" i="1" dirty="0" smtClean="0">
                <a:latin typeface="Century Gothic" panose="020B0502020202020204" pitchFamily="34" charset="0"/>
              </a:rPr>
              <a:t>Team</a:t>
            </a:r>
            <a:endParaRPr lang="en-US" sz="1000" i="1" dirty="0">
              <a:latin typeface="Century Gothic" panose="020B0502020202020204" pitchFamily="34" charset="0"/>
            </a:endParaRPr>
          </a:p>
        </p:txBody>
      </p:sp>
    </p:spTree>
    <p:extLst>
      <p:ext uri="{BB962C8B-B14F-4D97-AF65-F5344CB8AC3E}">
        <p14:creationId xmlns:p14="http://schemas.microsoft.com/office/powerpoint/2010/main" val="408086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974852"/>
            <a:ext cx="5145932" cy="5730748"/>
          </a:xfrm>
        </p:spPr>
        <p:txBody>
          <a:bodyPr>
            <a:normAutofit/>
          </a:bodyPr>
          <a:lstStyle/>
          <a:p>
            <a:pPr>
              <a:spcBef>
                <a:spcPts val="200"/>
              </a:spcBef>
              <a:buClr>
                <a:schemeClr val="accent1"/>
              </a:buClr>
            </a:pPr>
            <a:r>
              <a:rPr lang="en-US" b="1" dirty="0" smtClean="0"/>
              <a:t>Landsat 8, OLI</a:t>
            </a:r>
          </a:p>
          <a:p>
            <a:pPr lvl="1" indent="0">
              <a:spcBef>
                <a:spcPts val="200"/>
              </a:spcBef>
              <a:buClr>
                <a:schemeClr val="accent1"/>
              </a:buClr>
              <a:buNone/>
            </a:pPr>
            <a:r>
              <a:rPr lang="en-US" sz="2000" dirty="0" smtClean="0"/>
              <a:t>2014 satellite imagery</a:t>
            </a:r>
          </a:p>
          <a:p>
            <a:pPr lvl="1" indent="0">
              <a:spcBef>
                <a:spcPts val="200"/>
              </a:spcBef>
              <a:buClr>
                <a:schemeClr val="accent1"/>
              </a:buClr>
              <a:buNone/>
            </a:pPr>
            <a:endParaRPr lang="en-US" dirty="0" smtClean="0"/>
          </a:p>
          <a:p>
            <a:pPr lvl="1" indent="0">
              <a:spcBef>
                <a:spcPts val="200"/>
              </a:spcBef>
              <a:buClr>
                <a:schemeClr val="accent1"/>
              </a:buClr>
              <a:buNone/>
            </a:pPr>
            <a:endParaRPr lang="en-US" dirty="0"/>
          </a:p>
          <a:p>
            <a:pPr lvl="1" indent="0">
              <a:spcBef>
                <a:spcPts val="200"/>
              </a:spcBef>
              <a:buClr>
                <a:schemeClr val="accent1"/>
              </a:buClr>
              <a:buNone/>
            </a:pPr>
            <a:endParaRPr lang="en-US" dirty="0" smtClean="0"/>
          </a:p>
          <a:p>
            <a:pPr>
              <a:spcBef>
                <a:spcPts val="200"/>
              </a:spcBef>
              <a:buClr>
                <a:schemeClr val="accent1"/>
              </a:buClr>
            </a:pPr>
            <a:endParaRPr lang="en-US" b="1" dirty="0" smtClean="0"/>
          </a:p>
          <a:p>
            <a:pPr>
              <a:spcBef>
                <a:spcPts val="200"/>
              </a:spcBef>
              <a:buClr>
                <a:schemeClr val="accent1"/>
              </a:buClr>
            </a:pPr>
            <a:endParaRPr lang="en-US" b="1" dirty="0" smtClean="0"/>
          </a:p>
          <a:p>
            <a:pPr>
              <a:spcBef>
                <a:spcPts val="200"/>
              </a:spcBef>
              <a:buClr>
                <a:schemeClr val="accent1"/>
              </a:buClr>
            </a:pPr>
            <a:r>
              <a:rPr lang="en-US" b="1" dirty="0" smtClean="0"/>
              <a:t>U.S. Geologic Survey (USGS) </a:t>
            </a:r>
          </a:p>
          <a:p>
            <a:pPr lvl="1" indent="0">
              <a:spcBef>
                <a:spcPts val="200"/>
              </a:spcBef>
              <a:buClr>
                <a:schemeClr val="accent1"/>
              </a:buClr>
              <a:buNone/>
            </a:pPr>
            <a:r>
              <a:rPr lang="en-US" sz="2000" dirty="0" smtClean="0"/>
              <a:t>National Land Cover Dataset (NLCD): 2001, 2006, and 2011</a:t>
            </a:r>
          </a:p>
          <a:p>
            <a:pPr lvl="2" indent="0">
              <a:spcBef>
                <a:spcPts val="200"/>
              </a:spcBef>
              <a:buClr>
                <a:schemeClr val="accent1"/>
              </a:buClr>
              <a:buNone/>
            </a:pPr>
            <a:endParaRPr lang="en-US" dirty="0"/>
          </a:p>
          <a:p>
            <a:pPr lvl="2" indent="0">
              <a:spcBef>
                <a:spcPts val="200"/>
              </a:spcBef>
              <a:buClr>
                <a:schemeClr val="accent1"/>
              </a:buClr>
              <a:buNone/>
            </a:pPr>
            <a:endParaRPr lang="en-US" dirty="0" smtClean="0"/>
          </a:p>
          <a:p>
            <a:pPr lvl="2" indent="0">
              <a:spcBef>
                <a:spcPts val="200"/>
              </a:spcBef>
              <a:buClr>
                <a:schemeClr val="accent1"/>
              </a:buClr>
              <a:buNone/>
            </a:pPr>
            <a:endParaRPr lang="en-US" dirty="0" smtClean="0"/>
          </a:p>
          <a:p>
            <a:pPr>
              <a:spcBef>
                <a:spcPts val="200"/>
              </a:spcBef>
              <a:buClr>
                <a:schemeClr val="accent1"/>
              </a:buClr>
            </a:pPr>
            <a:r>
              <a:rPr lang="en-US" b="1" dirty="0" smtClean="0"/>
              <a:t>U.S. Department of Agriculture (USDA)</a:t>
            </a:r>
          </a:p>
          <a:p>
            <a:pPr lvl="1" indent="0">
              <a:spcBef>
                <a:spcPts val="200"/>
              </a:spcBef>
              <a:buClr>
                <a:schemeClr val="accent1"/>
              </a:buClr>
              <a:buNone/>
            </a:pPr>
            <a:r>
              <a:rPr lang="en-US" sz="2000" dirty="0" err="1" smtClean="0"/>
              <a:t>CropScape</a:t>
            </a:r>
            <a:r>
              <a:rPr lang="en-US" sz="2000" dirty="0" smtClean="0"/>
              <a:t> Data Layer: 2008-2014</a:t>
            </a:r>
            <a:endParaRPr lang="en-US" sz="2000" dirty="0"/>
          </a:p>
        </p:txBody>
      </p:sp>
      <p:sp>
        <p:nvSpPr>
          <p:cNvPr id="3" name="Text Placeholder 2"/>
          <p:cNvSpPr>
            <a:spLocks noGrp="1"/>
          </p:cNvSpPr>
          <p:nvPr>
            <p:ph type="body" sz="quarter" idx="10"/>
          </p:nvPr>
        </p:nvSpPr>
        <p:spPr>
          <a:xfrm>
            <a:off x="0" y="101600"/>
            <a:ext cx="3852407" cy="708660"/>
          </a:xfrm>
        </p:spPr>
        <p:txBody>
          <a:bodyPr>
            <a:normAutofit/>
          </a:bodyPr>
          <a:lstStyle/>
          <a:p>
            <a:r>
              <a:rPr lang="en-US" sz="4400" dirty="0" smtClean="0"/>
              <a:t>Data Sources</a:t>
            </a:r>
            <a:endParaRPr lang="en-US" sz="4400" dirty="0"/>
          </a:p>
        </p:txBody>
      </p:sp>
      <p:pic>
        <p:nvPicPr>
          <p:cNvPr id="1026" name="Picture 2" descr="NLCD06 CON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828" y="691764"/>
            <a:ext cx="3858384" cy="2449002"/>
          </a:xfrm>
          <a:prstGeom prst="rect">
            <a:avLst/>
          </a:prstGeom>
          <a:noFill/>
          <a:ln>
            <a:solidFill>
              <a:srgbClr val="333333"/>
            </a:solidFill>
          </a:ln>
          <a:extLst>
            <a:ext uri="{909E8E84-426E-40DD-AFC4-6F175D3DCCD1}">
              <a14:hiddenFill xmlns:a14="http://schemas.microsoft.com/office/drawing/2010/main">
                <a:solidFill>
                  <a:srgbClr val="FFFFFF"/>
                </a:solidFill>
              </a14:hiddenFill>
            </a:ext>
          </a:extLst>
        </p:spPr>
      </p:pic>
      <p:sp>
        <p:nvSpPr>
          <p:cNvPr id="8" name="Text Placeholder 4"/>
          <p:cNvSpPr txBox="1">
            <a:spLocks/>
          </p:cNvSpPr>
          <p:nvPr/>
        </p:nvSpPr>
        <p:spPr>
          <a:xfrm>
            <a:off x="5134828" y="3160247"/>
            <a:ext cx="1170499" cy="2743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USGS</a:t>
            </a:r>
            <a:endParaRPr lang="en-US" dirty="0"/>
          </a:p>
        </p:txBody>
      </p:sp>
      <p:pic>
        <p:nvPicPr>
          <p:cNvPr id="1028" name="Picture 4" descr="http://landsat.gsfc.nasa.gov/wp-content/uploads/2014/02/20140212_nu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0773" y="3672713"/>
            <a:ext cx="3852154" cy="2501477"/>
          </a:xfrm>
          <a:prstGeom prst="rect">
            <a:avLst/>
          </a:prstGeom>
          <a:noFill/>
          <a:ln>
            <a:solidFill>
              <a:srgbClr val="333333"/>
            </a:solidFill>
          </a:ln>
          <a:extLst>
            <a:ext uri="{909E8E84-426E-40DD-AFC4-6F175D3DCCD1}">
              <a14:hiddenFill xmlns:a14="http://schemas.microsoft.com/office/drawing/2010/main">
                <a:solidFill>
                  <a:srgbClr val="FFFFFF"/>
                </a:solidFill>
              </a14:hiddenFill>
            </a:ext>
          </a:extLst>
        </p:spPr>
      </p:pic>
      <p:sp>
        <p:nvSpPr>
          <p:cNvPr id="10" name="Text Placeholder 4"/>
          <p:cNvSpPr txBox="1">
            <a:spLocks/>
          </p:cNvSpPr>
          <p:nvPr/>
        </p:nvSpPr>
        <p:spPr>
          <a:xfrm>
            <a:off x="5134828" y="6191421"/>
            <a:ext cx="1222983" cy="2743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USDA</a:t>
            </a:r>
            <a:endParaRPr lang="en-US" dirty="0"/>
          </a:p>
        </p:txBody>
      </p:sp>
      <p:sp>
        <p:nvSpPr>
          <p:cNvPr id="5" name="Text Placeholder 4"/>
          <p:cNvSpPr>
            <a:spLocks noGrp="1"/>
          </p:cNvSpPr>
          <p:nvPr>
            <p:ph type="body" sz="quarter" idx="13"/>
          </p:nvPr>
        </p:nvSpPr>
        <p:spPr>
          <a:xfrm>
            <a:off x="2184535" y="2750603"/>
            <a:ext cx="1194340" cy="297234"/>
          </a:xfrm>
        </p:spPr>
        <p:txBody>
          <a:bodyPr>
            <a:noAutofit/>
          </a:bodyPr>
          <a:lstStyle/>
          <a:p>
            <a:r>
              <a:rPr lang="en-US" i="1" dirty="0" smtClean="0">
                <a:latin typeface="Century Gothic" panose="020B0502020202020204" pitchFamily="34" charset="0"/>
              </a:rPr>
              <a:t>Credit: NASA</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126" y="1653870"/>
            <a:ext cx="1705579" cy="1393967"/>
          </a:xfrm>
          <a:prstGeom prst="rect">
            <a:avLst/>
          </a:prstGeom>
        </p:spPr>
      </p:pic>
    </p:spTree>
    <p:extLst>
      <p:ext uri="{BB962C8B-B14F-4D97-AF65-F5344CB8AC3E}">
        <p14:creationId xmlns:p14="http://schemas.microsoft.com/office/powerpoint/2010/main" val="2714426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15781"/>
            <a:ext cx="5932743" cy="678994"/>
          </a:xfrm>
        </p:spPr>
        <p:txBody>
          <a:bodyPr>
            <a:noAutofit/>
          </a:bodyPr>
          <a:lstStyle/>
          <a:p>
            <a:r>
              <a:rPr lang="en-US" sz="4400" dirty="0" smtClean="0"/>
              <a:t>Project Methodology</a:t>
            </a:r>
            <a:endParaRPr lang="en-US" sz="4400" dirty="0"/>
          </a:p>
        </p:txBody>
      </p:sp>
      <p:sp>
        <p:nvSpPr>
          <p:cNvPr id="26" name="Rectangle 25"/>
          <p:cNvSpPr/>
          <p:nvPr/>
        </p:nvSpPr>
        <p:spPr>
          <a:xfrm>
            <a:off x="6524224" y="1124146"/>
            <a:ext cx="2510914" cy="5308746"/>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Rectangle 27"/>
          <p:cNvSpPr/>
          <p:nvPr/>
        </p:nvSpPr>
        <p:spPr>
          <a:xfrm>
            <a:off x="3298094" y="1124146"/>
            <a:ext cx="2503566" cy="5317749"/>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Rectangle 29"/>
          <p:cNvSpPr/>
          <p:nvPr/>
        </p:nvSpPr>
        <p:spPr>
          <a:xfrm>
            <a:off x="145141" y="1124148"/>
            <a:ext cx="2557506" cy="5317747"/>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TextBox 30"/>
          <p:cNvSpPr txBox="1"/>
          <p:nvPr/>
        </p:nvSpPr>
        <p:spPr>
          <a:xfrm>
            <a:off x="595145" y="1305247"/>
            <a:ext cx="1657498" cy="400110"/>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tabLst>
                <a:tab pos="63500" algn="l"/>
              </a:tabLst>
            </a:pPr>
            <a:r>
              <a:rPr lang="en-US" sz="2000" b="1" dirty="0" smtClean="0">
                <a:solidFill>
                  <a:schemeClr val="tx1">
                    <a:lumMod val="50000"/>
                  </a:schemeClr>
                </a:solidFill>
              </a:rPr>
              <a:t>DATASETS</a:t>
            </a:r>
            <a:endParaRPr lang="en-US" sz="2000" b="1" dirty="0">
              <a:solidFill>
                <a:schemeClr val="tx1">
                  <a:lumMod val="50000"/>
                </a:schemeClr>
              </a:solidFill>
            </a:endParaRPr>
          </a:p>
        </p:txBody>
      </p:sp>
      <p:sp>
        <p:nvSpPr>
          <p:cNvPr id="33" name="TextBox 32"/>
          <p:cNvSpPr txBox="1"/>
          <p:nvPr/>
        </p:nvSpPr>
        <p:spPr>
          <a:xfrm>
            <a:off x="297814" y="2148589"/>
            <a:ext cx="2220856" cy="707886"/>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Landsat 8 Imagery</a:t>
            </a:r>
            <a:endParaRPr lang="en-US" sz="2000" dirty="0">
              <a:solidFill>
                <a:schemeClr val="tx1">
                  <a:lumMod val="50000"/>
                </a:schemeClr>
              </a:solidFill>
            </a:endParaRPr>
          </a:p>
        </p:txBody>
      </p:sp>
      <p:sp>
        <p:nvSpPr>
          <p:cNvPr id="34" name="TextBox 33"/>
          <p:cNvSpPr txBox="1"/>
          <p:nvPr/>
        </p:nvSpPr>
        <p:spPr>
          <a:xfrm>
            <a:off x="504936" y="3491892"/>
            <a:ext cx="1806611" cy="1015663"/>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Historic Land Cover (NLCD)</a:t>
            </a:r>
          </a:p>
        </p:txBody>
      </p:sp>
      <p:sp>
        <p:nvSpPr>
          <p:cNvPr id="35" name="TextBox 34"/>
          <p:cNvSpPr txBox="1"/>
          <p:nvPr/>
        </p:nvSpPr>
        <p:spPr>
          <a:xfrm>
            <a:off x="504935" y="5278303"/>
            <a:ext cx="1806612" cy="707886"/>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Ecology and Wildlife</a:t>
            </a:r>
            <a:endParaRPr lang="en-US" sz="2000" dirty="0">
              <a:solidFill>
                <a:schemeClr val="tx1">
                  <a:lumMod val="50000"/>
                </a:schemeClr>
              </a:solidFill>
            </a:endParaRPr>
          </a:p>
        </p:txBody>
      </p:sp>
      <p:sp>
        <p:nvSpPr>
          <p:cNvPr id="36" name="TextBox 35"/>
          <p:cNvSpPr txBox="1"/>
          <p:nvPr/>
        </p:nvSpPr>
        <p:spPr>
          <a:xfrm>
            <a:off x="3855128" y="1305247"/>
            <a:ext cx="1389497" cy="400110"/>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smtClean="0">
                <a:solidFill>
                  <a:schemeClr val="tx1">
                    <a:lumMod val="50000"/>
                  </a:schemeClr>
                </a:solidFill>
              </a:rPr>
              <a:t>ANALYSIS</a:t>
            </a:r>
            <a:endParaRPr lang="en-US" sz="2000" b="1" dirty="0">
              <a:solidFill>
                <a:schemeClr val="tx1">
                  <a:lumMod val="50000"/>
                </a:schemeClr>
              </a:solidFill>
            </a:endParaRPr>
          </a:p>
        </p:txBody>
      </p:sp>
      <p:sp>
        <p:nvSpPr>
          <p:cNvPr id="37" name="TextBox 36"/>
          <p:cNvSpPr txBox="1"/>
          <p:nvPr/>
        </p:nvSpPr>
        <p:spPr>
          <a:xfrm>
            <a:off x="3646570" y="1946994"/>
            <a:ext cx="1806611" cy="1323439"/>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2014 Land Cover Supervised Classification</a:t>
            </a:r>
            <a:endParaRPr lang="en-US" sz="2000" dirty="0">
              <a:solidFill>
                <a:schemeClr val="tx1">
                  <a:lumMod val="50000"/>
                </a:schemeClr>
              </a:solidFill>
            </a:endParaRPr>
          </a:p>
        </p:txBody>
      </p:sp>
      <p:sp>
        <p:nvSpPr>
          <p:cNvPr id="38" name="TextBox 37"/>
          <p:cNvSpPr txBox="1"/>
          <p:nvPr/>
        </p:nvSpPr>
        <p:spPr>
          <a:xfrm>
            <a:off x="3632082" y="4231209"/>
            <a:ext cx="1821099" cy="1015663"/>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Land Cover Change Detection</a:t>
            </a:r>
            <a:endParaRPr lang="en-US" sz="2000" dirty="0">
              <a:solidFill>
                <a:schemeClr val="tx1">
                  <a:lumMod val="50000"/>
                </a:schemeClr>
              </a:solidFill>
            </a:endParaRPr>
          </a:p>
        </p:txBody>
      </p:sp>
      <p:sp>
        <p:nvSpPr>
          <p:cNvPr id="39" name="TextBox 38"/>
          <p:cNvSpPr txBox="1"/>
          <p:nvPr/>
        </p:nvSpPr>
        <p:spPr>
          <a:xfrm>
            <a:off x="7004874" y="1305247"/>
            <a:ext cx="1549614" cy="400110"/>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smtClean="0">
                <a:solidFill>
                  <a:schemeClr val="tx1">
                    <a:lumMod val="50000"/>
                  </a:schemeClr>
                </a:solidFill>
              </a:rPr>
              <a:t>PRODUCTS</a:t>
            </a:r>
            <a:endParaRPr lang="en-US" sz="2000" b="1" dirty="0">
              <a:solidFill>
                <a:schemeClr val="tx1">
                  <a:lumMod val="50000"/>
                </a:schemeClr>
              </a:solidFill>
            </a:endParaRPr>
          </a:p>
        </p:txBody>
      </p:sp>
      <p:sp>
        <p:nvSpPr>
          <p:cNvPr id="40" name="TextBox 39"/>
          <p:cNvSpPr txBox="1"/>
          <p:nvPr/>
        </p:nvSpPr>
        <p:spPr>
          <a:xfrm>
            <a:off x="6873742" y="1946994"/>
            <a:ext cx="1811878" cy="1015663"/>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Land Cover Change Predictions</a:t>
            </a:r>
            <a:endParaRPr lang="en-US" sz="2000" dirty="0">
              <a:solidFill>
                <a:schemeClr val="tx1">
                  <a:lumMod val="50000"/>
                </a:schemeClr>
              </a:solidFill>
            </a:endParaRPr>
          </a:p>
        </p:txBody>
      </p:sp>
      <p:sp>
        <p:nvSpPr>
          <p:cNvPr id="41" name="TextBox 40"/>
          <p:cNvSpPr txBox="1"/>
          <p:nvPr/>
        </p:nvSpPr>
        <p:spPr>
          <a:xfrm>
            <a:off x="6868475" y="4970526"/>
            <a:ext cx="1811878" cy="1015663"/>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Threat and Opportunity Assessment</a:t>
            </a:r>
            <a:endParaRPr lang="en-US" sz="2000" dirty="0">
              <a:solidFill>
                <a:schemeClr val="tx1">
                  <a:lumMod val="50000"/>
                </a:schemeClr>
              </a:solidFill>
            </a:endParaRPr>
          </a:p>
        </p:txBody>
      </p:sp>
      <p:sp>
        <p:nvSpPr>
          <p:cNvPr id="42" name="TextBox 41"/>
          <p:cNvSpPr txBox="1"/>
          <p:nvPr/>
        </p:nvSpPr>
        <p:spPr>
          <a:xfrm>
            <a:off x="6868475" y="3635945"/>
            <a:ext cx="1811878" cy="707886"/>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chemeClr val="tx1">
                    <a:lumMod val="50000"/>
                  </a:schemeClr>
                </a:solidFill>
              </a:rPr>
              <a:t>Ecological Forecasting</a:t>
            </a:r>
            <a:endParaRPr lang="en-US" sz="2000" dirty="0">
              <a:solidFill>
                <a:schemeClr val="tx1">
                  <a:lumMod val="50000"/>
                </a:schemeClr>
              </a:solidFill>
            </a:endParaRPr>
          </a:p>
        </p:txBody>
      </p:sp>
      <p:cxnSp>
        <p:nvCxnSpPr>
          <p:cNvPr id="44" name="Elbow Connector 43"/>
          <p:cNvCxnSpPr>
            <a:stCxn id="34" idx="3"/>
            <a:endCxn id="35" idx="3"/>
          </p:cNvCxnSpPr>
          <p:nvPr/>
        </p:nvCxnSpPr>
        <p:spPr>
          <a:xfrm>
            <a:off x="2311547" y="3999724"/>
            <a:ext cx="12700" cy="1632522"/>
          </a:xfrm>
          <a:prstGeom prst="bentConnector3">
            <a:avLst>
              <a:gd name="adj1" fmla="val 1800000"/>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8" idx="1"/>
          </p:cNvCxnSpPr>
          <p:nvPr/>
        </p:nvCxnSpPr>
        <p:spPr>
          <a:xfrm>
            <a:off x="2562830" y="4739041"/>
            <a:ext cx="1069252"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7" idx="2"/>
            <a:endCxn id="38" idx="0"/>
          </p:cNvCxnSpPr>
          <p:nvPr/>
        </p:nvCxnSpPr>
        <p:spPr>
          <a:xfrm flipH="1">
            <a:off x="4542632" y="3270433"/>
            <a:ext cx="7244" cy="960776"/>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2" idx="0"/>
          </p:cNvCxnSpPr>
          <p:nvPr/>
        </p:nvCxnSpPr>
        <p:spPr>
          <a:xfrm flipH="1">
            <a:off x="7774414" y="2962657"/>
            <a:ext cx="5267" cy="673288"/>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2"/>
            <a:endCxn id="41" idx="0"/>
          </p:cNvCxnSpPr>
          <p:nvPr/>
        </p:nvCxnSpPr>
        <p:spPr>
          <a:xfrm>
            <a:off x="7774414" y="4343831"/>
            <a:ext cx="0" cy="626695"/>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flipV="1">
            <a:off x="5453181" y="2486630"/>
            <a:ext cx="1420561" cy="2284215"/>
          </a:xfrm>
          <a:prstGeom prst="bentConnector3">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18670" y="2494581"/>
            <a:ext cx="1127900"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88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27000"/>
            <a:ext cx="9144000" cy="647700"/>
          </a:xfrm>
        </p:spPr>
        <p:txBody>
          <a:bodyPr>
            <a:noAutofit/>
          </a:bodyPr>
          <a:lstStyle/>
          <a:p>
            <a:r>
              <a:rPr lang="en-US" sz="4400" dirty="0" smtClean="0"/>
              <a:t>Results: 2001-2014 Land Cover</a:t>
            </a:r>
            <a:endParaRPr lang="en-US" sz="4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415" t="4484" r="21681" b="4633"/>
          <a:stretch/>
        </p:blipFill>
        <p:spPr>
          <a:xfrm>
            <a:off x="283526" y="711061"/>
            <a:ext cx="1939910" cy="2436910"/>
          </a:xfrm>
          <a:prstGeom prst="rect">
            <a:avLst/>
          </a:prstGeom>
          <a:ln>
            <a:solidFill>
              <a:schemeClr val="tx1">
                <a:lumMod val="50000"/>
              </a:schemeClr>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2162" t="4784" r="21861" b="4862"/>
          <a:stretch/>
        </p:blipFill>
        <p:spPr>
          <a:xfrm>
            <a:off x="283526" y="3696597"/>
            <a:ext cx="1939910" cy="2419601"/>
          </a:xfrm>
          <a:prstGeom prst="rect">
            <a:avLst/>
          </a:prstGeom>
          <a:ln>
            <a:solidFill>
              <a:schemeClr val="tx1">
                <a:lumMod val="50000"/>
              </a:schemeClr>
            </a:solidFill>
          </a:ln>
        </p:spPr>
      </p:pic>
      <p:sp>
        <p:nvSpPr>
          <p:cNvPr id="14" name="Text Placeholder 4"/>
          <p:cNvSpPr txBox="1">
            <a:spLocks/>
          </p:cNvSpPr>
          <p:nvPr/>
        </p:nvSpPr>
        <p:spPr>
          <a:xfrm>
            <a:off x="2618224" y="6540938"/>
            <a:ext cx="1193230" cy="24545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a:t>
            </a:r>
            <a:r>
              <a:rPr lang="en-US" i="1" dirty="0" smtClean="0">
                <a:latin typeface="Century Gothic" panose="020B0502020202020204" pitchFamily="34" charset="0"/>
              </a:rPr>
              <a:t>NLCD</a:t>
            </a:r>
            <a:endParaRPr lang="en-US" i="1" dirty="0">
              <a:latin typeface="Century Gothic" panose="020B0502020202020204" pitchFamily="34" charset="0"/>
            </a:endParaRPr>
          </a:p>
        </p:txBody>
      </p:sp>
      <p:sp>
        <p:nvSpPr>
          <p:cNvPr id="12" name="TextBox 11"/>
          <p:cNvSpPr txBox="1"/>
          <p:nvPr/>
        </p:nvSpPr>
        <p:spPr>
          <a:xfrm>
            <a:off x="596346" y="3151891"/>
            <a:ext cx="1126174" cy="307777"/>
          </a:xfrm>
          <a:prstGeom prst="rect">
            <a:avLst/>
          </a:prstGeom>
          <a:noFill/>
        </p:spPr>
        <p:txBody>
          <a:bodyPr wrap="square" rtlCol="0">
            <a:spAutoFit/>
          </a:bodyPr>
          <a:lstStyle/>
          <a:p>
            <a:r>
              <a:rPr lang="en-US" sz="1400" dirty="0" smtClean="0"/>
              <a:t>2001 </a:t>
            </a:r>
            <a:r>
              <a:rPr lang="en-US" sz="1400" dirty="0" smtClean="0"/>
              <a:t>NLCD</a:t>
            </a:r>
            <a:endParaRPr lang="en-US" sz="1400" dirty="0"/>
          </a:p>
        </p:txBody>
      </p:sp>
      <p:sp>
        <p:nvSpPr>
          <p:cNvPr id="16" name="TextBox 15"/>
          <p:cNvSpPr txBox="1"/>
          <p:nvPr/>
        </p:nvSpPr>
        <p:spPr>
          <a:xfrm>
            <a:off x="2638268" y="4460917"/>
            <a:ext cx="1196039" cy="319783"/>
          </a:xfrm>
          <a:prstGeom prst="rect">
            <a:avLst/>
          </a:prstGeom>
          <a:noFill/>
        </p:spPr>
        <p:txBody>
          <a:bodyPr wrap="square" rtlCol="0">
            <a:spAutoFit/>
          </a:bodyPr>
          <a:lstStyle/>
          <a:p>
            <a:r>
              <a:rPr lang="en-US" sz="1400" dirty="0" smtClean="0"/>
              <a:t>2006 </a:t>
            </a:r>
            <a:r>
              <a:rPr lang="en-US" sz="1400" dirty="0" smtClean="0"/>
              <a:t>NLCD</a:t>
            </a:r>
            <a:endParaRPr lang="en-US" sz="1400" dirty="0"/>
          </a:p>
        </p:txBody>
      </p:sp>
      <p:sp>
        <p:nvSpPr>
          <p:cNvPr id="17" name="TextBox 16"/>
          <p:cNvSpPr txBox="1"/>
          <p:nvPr/>
        </p:nvSpPr>
        <p:spPr>
          <a:xfrm>
            <a:off x="596346" y="6098135"/>
            <a:ext cx="1130421" cy="307777"/>
          </a:xfrm>
          <a:prstGeom prst="rect">
            <a:avLst/>
          </a:prstGeom>
          <a:noFill/>
        </p:spPr>
        <p:txBody>
          <a:bodyPr wrap="square" rtlCol="0">
            <a:spAutoFit/>
          </a:bodyPr>
          <a:lstStyle/>
          <a:p>
            <a:r>
              <a:rPr lang="en-US" sz="1400" dirty="0" smtClean="0"/>
              <a:t>2011 NLCD </a:t>
            </a:r>
            <a:endParaRPr lang="en-US" sz="1400" dirty="0"/>
          </a:p>
        </p:txBody>
      </p:sp>
      <p:grpSp>
        <p:nvGrpSpPr>
          <p:cNvPr id="15" name="Group 14"/>
          <p:cNvGrpSpPr/>
          <p:nvPr/>
        </p:nvGrpSpPr>
        <p:grpSpPr>
          <a:xfrm>
            <a:off x="4206242" y="711061"/>
            <a:ext cx="4874012" cy="6130993"/>
            <a:chOff x="4263992" y="711061"/>
            <a:chExt cx="4874012" cy="6130993"/>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89"/>
            <a:stretch/>
          </p:blipFill>
          <p:spPr bwMode="auto">
            <a:xfrm>
              <a:off x="4263992" y="711061"/>
              <a:ext cx="4870566" cy="607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4"/>
            <p:cNvSpPr txBox="1">
              <a:spLocks/>
            </p:cNvSpPr>
            <p:nvPr/>
          </p:nvSpPr>
          <p:spPr>
            <a:xfrm>
              <a:off x="6785081" y="6501210"/>
              <a:ext cx="2352923" cy="3408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smtClean="0">
                  <a:latin typeface="Century Gothic" panose="020B0502020202020204" pitchFamily="34" charset="0"/>
                </a:rPr>
                <a:t>Credit: Ocmulgee Eco Team</a:t>
              </a:r>
              <a:endParaRPr lang="en-US" i="1" dirty="0">
                <a:latin typeface="Century Gothic" panose="020B0502020202020204" pitchFamily="34" charset="0"/>
              </a:endParaRPr>
            </a:p>
          </p:txBody>
        </p:sp>
        <p:pic>
          <p:nvPicPr>
            <p:cNvPr id="11" name="Picture 10"/>
            <p:cNvPicPr>
              <a:picLocks noChangeAspect="1"/>
            </p:cNvPicPr>
            <p:nvPr/>
          </p:nvPicPr>
          <p:blipFill>
            <a:blip r:embed="rId6"/>
            <a:stretch>
              <a:fillRect/>
            </a:stretch>
          </p:blipFill>
          <p:spPr>
            <a:xfrm>
              <a:off x="4342770" y="6010488"/>
              <a:ext cx="1738530" cy="710640"/>
            </a:xfrm>
            <a:prstGeom prst="rect">
              <a:avLst/>
            </a:prstGeom>
          </p:spPr>
        </p:pic>
        <p:sp>
          <p:nvSpPr>
            <p:cNvPr id="18" name="TextBox 17"/>
            <p:cNvSpPr txBox="1"/>
            <p:nvPr/>
          </p:nvSpPr>
          <p:spPr>
            <a:xfrm>
              <a:off x="4263992" y="711061"/>
              <a:ext cx="1678579" cy="307777"/>
            </a:xfrm>
            <a:prstGeom prst="rect">
              <a:avLst/>
            </a:prstGeom>
            <a:noFill/>
          </p:spPr>
          <p:txBody>
            <a:bodyPr wrap="square" rtlCol="0">
              <a:spAutoFit/>
            </a:bodyPr>
            <a:lstStyle/>
            <a:p>
              <a:r>
                <a:rPr lang="en-US" sz="1400" dirty="0" smtClean="0"/>
                <a:t>2014 Land Cover</a:t>
              </a:r>
              <a:endParaRPr lang="en-US" sz="1400" dirty="0"/>
            </a:p>
          </p:txBody>
        </p:sp>
      </p:gr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20461" t="4756" r="21768" b="5301"/>
          <a:stretch/>
        </p:blipFill>
        <p:spPr>
          <a:xfrm>
            <a:off x="2223436" y="2062307"/>
            <a:ext cx="1993783" cy="2398610"/>
          </a:xfrm>
          <a:prstGeom prst="rect">
            <a:avLst/>
          </a:prstGeom>
          <a:ln>
            <a:solidFill>
              <a:schemeClr val="tx1">
                <a:lumMod val="50000"/>
              </a:schemeClr>
            </a:solidFill>
          </a:ln>
        </p:spPr>
      </p:pic>
    </p:spTree>
    <p:extLst>
      <p:ext uri="{BB962C8B-B14F-4D97-AF65-F5344CB8AC3E}">
        <p14:creationId xmlns:p14="http://schemas.microsoft.com/office/powerpoint/2010/main" val="3885180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65848"/>
            <a:ext cx="9144000" cy="708660"/>
          </a:xfrm>
        </p:spPr>
        <p:txBody>
          <a:bodyPr>
            <a:normAutofit fontScale="92500"/>
          </a:bodyPr>
          <a:lstStyle/>
          <a:p>
            <a:r>
              <a:rPr lang="en-US" sz="4400" dirty="0" smtClean="0"/>
              <a:t>Results: </a:t>
            </a:r>
            <a:r>
              <a:rPr lang="en-US" sz="4400" dirty="0" smtClean="0"/>
              <a:t>Land Cover Classification</a:t>
            </a:r>
            <a:endParaRPr lang="en-US" sz="4400" dirty="0"/>
          </a:p>
        </p:txBody>
      </p:sp>
      <p:sp>
        <p:nvSpPr>
          <p:cNvPr id="16" name="TextBox 15"/>
          <p:cNvSpPr txBox="1"/>
          <p:nvPr/>
        </p:nvSpPr>
        <p:spPr>
          <a:xfrm>
            <a:off x="-190500" y="1218293"/>
            <a:ext cx="1494846" cy="276999"/>
          </a:xfrm>
          <a:prstGeom prst="rect">
            <a:avLst/>
          </a:prstGeom>
          <a:noFill/>
        </p:spPr>
        <p:txBody>
          <a:bodyPr wrap="square" rtlCol="0">
            <a:spAutoFit/>
          </a:bodyPr>
          <a:lstStyle/>
          <a:p>
            <a:pPr algn="ctr"/>
            <a:r>
              <a:rPr lang="en-US" sz="1200" dirty="0" smtClean="0"/>
              <a:t>Area (</a:t>
            </a:r>
            <a:r>
              <a:rPr lang="en-US" sz="1200" dirty="0" smtClean="0"/>
              <a:t>km</a:t>
            </a:r>
            <a:r>
              <a:rPr lang="en-US" sz="1200" baseline="30000" dirty="0" smtClean="0"/>
              <a:t>2</a:t>
            </a:r>
            <a:r>
              <a:rPr lang="en-US" sz="1200" dirty="0" smtClean="0"/>
              <a:t>)</a:t>
            </a:r>
            <a:endParaRPr lang="en-US" sz="1200" baseline="30000" dirty="0"/>
          </a:p>
        </p:txBody>
      </p:sp>
      <p:graphicFrame>
        <p:nvGraphicFramePr>
          <p:cNvPr id="6" name="Chart 5"/>
          <p:cNvGraphicFramePr>
            <a:graphicFrameLocks/>
          </p:cNvGraphicFramePr>
          <p:nvPr>
            <p:extLst>
              <p:ext uri="{D42A27DB-BD31-4B8C-83A1-F6EECF244321}">
                <p14:modId xmlns:p14="http://schemas.microsoft.com/office/powerpoint/2010/main" val="2798444824"/>
              </p:ext>
            </p:extLst>
          </p:nvPr>
        </p:nvGraphicFramePr>
        <p:xfrm>
          <a:off x="245505" y="1466850"/>
          <a:ext cx="8888970" cy="4742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1959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themeOverride>
</file>

<file path=docProps/app.xml><?xml version="1.0" encoding="utf-8"?>
<Properties xmlns="http://schemas.openxmlformats.org/officeDocument/2006/extended-properties" xmlns:vt="http://schemas.openxmlformats.org/officeDocument/2006/docPropsVTypes">
  <Template/>
  <TotalTime>5180</TotalTime>
  <Words>1485</Words>
  <Application>Microsoft Office PowerPoint</Application>
  <PresentationFormat>On-screen Show (4:3)</PresentationFormat>
  <Paragraphs>246</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Garamond</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Wenjing Xu</cp:lastModifiedBy>
  <cp:revision>309</cp:revision>
  <dcterms:created xsi:type="dcterms:W3CDTF">2015-05-18T13:26:09Z</dcterms:created>
  <dcterms:modified xsi:type="dcterms:W3CDTF">2015-08-04T14:18:26Z</dcterms:modified>
</cp:coreProperties>
</file>