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en, Nathan O. (LARC-E3)[SSAI DEVELOP]" initials="ONO(D" lastIdx="1" clrIdx="0">
    <p:extLst>
      <p:ext uri="{19B8F6BF-5375-455C-9EA6-DF929625EA0E}">
        <p15:presenceInfo xmlns:p15="http://schemas.microsoft.com/office/powerpoint/2012/main" userId="S-1-5-21-330711430-3775241029-4075259233-6292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60"/>
  </p:normalViewPr>
  <p:slideViewPr>
    <p:cSldViewPr snapToGrid="0">
      <p:cViewPr>
        <p:scale>
          <a:sx n="20" d="100"/>
          <a:sy n="20" d="100"/>
        </p:scale>
        <p:origin x="1878" y="330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24T10:27:58.437" idx="1">
    <p:pos x="16589" y="4704"/>
    <p:text>Good poster!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4840713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location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3" name="team member names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76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 userDrawn="1">
          <p15:clr>
            <a:srgbClr val="FBAE40"/>
          </p15:clr>
        </p15:guide>
        <p15:guide id="2" pos="86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1763130"/>
            <a:ext cx="8008620" cy="561046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0638418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4"/>
            <a:ext cx="8008620" cy="256238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0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6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1989341"/>
            <a:ext cx="8008620" cy="344365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0864628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1985713"/>
            <a:ext cx="8090417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0861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1985713"/>
            <a:ext cx="8025556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0861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conclusions text"/>
          <p:cNvSpPr>
            <a:spLocks noGrp="1"/>
          </p:cNvSpPr>
          <p:nvPr>
            <p:ph type="body" sz="quarter" idx="18"/>
          </p:nvPr>
        </p:nvSpPr>
        <p:spPr>
          <a:xfrm>
            <a:off x="18326100" y="27147012"/>
            <a:ext cx="8008620" cy="32948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conclusions"/>
          <p:cNvGrpSpPr/>
          <p:nvPr userDrawn="1"/>
        </p:nvGrpSpPr>
        <p:grpSpPr>
          <a:xfrm>
            <a:off x="18166364" y="260223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earth observations text"/>
          <p:cNvSpPr>
            <a:spLocks noGrp="1"/>
          </p:cNvSpPr>
          <p:nvPr>
            <p:ph type="body" sz="quarter" idx="16"/>
          </p:nvPr>
        </p:nvSpPr>
        <p:spPr>
          <a:xfrm>
            <a:off x="18326100" y="23527513"/>
            <a:ext cx="8008620" cy="20375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earth observat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8"/>
            <a:ext cx="16658272" cy="691822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study area text"/>
          <p:cNvSpPr>
            <a:spLocks noGrp="1"/>
          </p:cNvSpPr>
          <p:nvPr>
            <p:ph type="body" sz="quarter" idx="30"/>
          </p:nvPr>
        </p:nvSpPr>
        <p:spPr>
          <a:xfrm>
            <a:off x="18326100" y="14840713"/>
            <a:ext cx="8008620" cy="7104886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4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93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44380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33172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0060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18935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15945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14820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5945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4819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1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8061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26936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23946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22821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results text"/>
          <p:cNvSpPr>
            <a:spLocks noGrp="1"/>
          </p:cNvSpPr>
          <p:nvPr>
            <p:ph type="body" sz="quarter" idx="17"/>
          </p:nvPr>
        </p:nvSpPr>
        <p:spPr>
          <a:xfrm>
            <a:off x="1096328" y="23946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results"/>
          <p:cNvGrpSpPr/>
          <p:nvPr userDrawn="1"/>
        </p:nvGrpSpPr>
        <p:grpSpPr>
          <a:xfrm>
            <a:off x="914400" y="22820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methodology text"/>
          <p:cNvSpPr>
            <a:spLocks noGrp="1"/>
          </p:cNvSpPr>
          <p:nvPr>
            <p:ph type="body" sz="quarter" idx="20"/>
          </p:nvPr>
        </p:nvSpPr>
        <p:spPr>
          <a:xfrm>
            <a:off x="1096328" y="159036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methodology"/>
          <p:cNvGrpSpPr/>
          <p:nvPr userDrawn="1"/>
        </p:nvGrpSpPr>
        <p:grpSpPr>
          <a:xfrm>
            <a:off x="914400" y="147828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04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r background"/>
          <p:cNvSpPr/>
          <p:nvPr userDrawn="1"/>
        </p:nvSpPr>
        <p:spPr>
          <a:xfrm>
            <a:off x="457200" y="457200"/>
            <a:ext cx="26517600" cy="3566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>
            <a:off x="685800" y="6164825"/>
            <a:ext cx="26060400" cy="29730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app ico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14" y="3895979"/>
            <a:ext cx="1828804" cy="1828804"/>
          </a:xfrm>
          <a:prstGeom prst="rect">
            <a:avLst/>
          </a:prstGeom>
        </p:spPr>
      </p:pic>
      <p:pic>
        <p:nvPicPr>
          <p:cNvPr id="8" name="nasa logo" descr="BnW.psd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222" y="992441"/>
            <a:ext cx="28638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develop 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04" y="695579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lv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Dr. Kenton Ross</a:t>
            </a:r>
          </a:p>
          <a:p>
            <a:pPr marL="0" lv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 National Program</a:t>
            </a:r>
          </a:p>
          <a:p>
            <a:pPr marL="0" lv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Science Advisor</a:t>
            </a:r>
          </a:p>
          <a:p>
            <a:pPr marL="0" lvl="0" indent="0" algn="ctr">
              <a:lnSpc>
                <a:spcPct val="50000"/>
              </a:lnSpc>
              <a:spcBef>
                <a:spcPts val="2200"/>
              </a:spcBef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James Favors</a:t>
            </a:r>
          </a:p>
          <a:p>
            <a:pPr marL="0" lv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 National Program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International Lead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Jeff Ely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Fall 2014 Great Lakes Climate I</a:t>
            </a:r>
          </a:p>
          <a:p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9677399" y="32311704"/>
            <a:ext cx="8090417" cy="310798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2200" b="1" dirty="0"/>
              <a:t>Great Lakes and St. Lawrence Cities Initiative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David </a:t>
            </a:r>
            <a:r>
              <a:rPr lang="en-US" sz="2200" dirty="0" err="1"/>
              <a:t>Ullrich</a:t>
            </a:r>
            <a:endParaRPr lang="en-US" sz="2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Executive Director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b="1" dirty="0"/>
              <a:t>Georgian Bay Forever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David </a:t>
            </a:r>
            <a:r>
              <a:rPr lang="en-US" sz="2200" dirty="0" err="1"/>
              <a:t>Sweetnam</a:t>
            </a:r>
            <a:endParaRPr lang="en-US" sz="2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Executive Director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b="1" dirty="0" smtClean="0"/>
              <a:t>Ontario </a:t>
            </a:r>
            <a:r>
              <a:rPr lang="en-US" sz="2200" b="1" dirty="0"/>
              <a:t>Ministry of Natural </a:t>
            </a:r>
            <a:r>
              <a:rPr lang="en-US" sz="2200" b="1" dirty="0" smtClean="0"/>
              <a:t>Resources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Mike Robertson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Imagery Project Manager</a:t>
            </a:r>
            <a:endParaRPr lang="en-US" sz="2200" dirty="0"/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4193017" cy="310798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18173700" y="19866783"/>
            <a:ext cx="8328334" cy="3294886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Incorporation of thermal band, DEM and slope greatly reduced random forest error rate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Over a 20 year period wetland extent has decreased 4% for Georgian Bay shoreline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Over a 7 year period there is negligible change in wetland extent for Southern Lake Ontario shoreline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Random Forest Classification error calculated to approximately 2%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Cost effective methodology for creating classified land cover and wetland extent change maps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Accuracy assessment in progress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8326100" y="7467456"/>
            <a:ext cx="8008620" cy="253288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Create historic and current land cover classification maps for Georgian Bay, ON and the southern portion of Lake Ontario including Rochester, NY 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Produce wetlands extent change maps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Generate time series of wetland extent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dirty="0"/>
              <a:t>The Laurentian Great Lakes region of North America includes several types of coastal wetlands (e.g</a:t>
            </a:r>
            <a:r>
              <a:rPr lang="en-US" sz="2500" dirty="0" smtClean="0"/>
              <a:t>., swamps </a:t>
            </a:r>
            <a:r>
              <a:rPr lang="en-US" sz="2500" dirty="0"/>
              <a:t>and marshes) that support a high diversity of biota. The health of these </a:t>
            </a:r>
            <a:r>
              <a:rPr lang="en-US" sz="2500" dirty="0" smtClean="0"/>
              <a:t>ecosystems </a:t>
            </a:r>
            <a:r>
              <a:rPr lang="en-US" sz="2500" dirty="0"/>
              <a:t>is very </a:t>
            </a:r>
            <a:r>
              <a:rPr lang="en-US" sz="2500" dirty="0" smtClean="0"/>
              <a:t>important </a:t>
            </a:r>
            <a:r>
              <a:rPr lang="en-US" sz="2500" dirty="0"/>
              <a:t>for ecological communities and economic industries, which benefit from fisheries and tourism</a:t>
            </a:r>
            <a:r>
              <a:rPr lang="en-US" sz="2500" dirty="0" smtClean="0"/>
              <a:t>. Great </a:t>
            </a:r>
            <a:r>
              <a:rPr lang="en-US" sz="2500" dirty="0"/>
              <a:t>Lakes wetlands have been estimated to provide over 10,000 US dollars per acre in economic and </a:t>
            </a:r>
            <a:r>
              <a:rPr lang="en-US" sz="2500" dirty="0" smtClean="0"/>
              <a:t>ecosystem </a:t>
            </a:r>
            <a:r>
              <a:rPr lang="en-US" sz="2500" dirty="0"/>
              <a:t>services.  The effects of climate change, including variations in temperature, precipitation, and </a:t>
            </a:r>
            <a:r>
              <a:rPr lang="en-US" sz="2500" dirty="0" smtClean="0"/>
              <a:t>evapotranspiration</a:t>
            </a:r>
            <a:r>
              <a:rPr lang="en-US" sz="2500" dirty="0"/>
              <a:t>, could impact the water level of the Great Lakes directly, and therefore, the </a:t>
            </a:r>
            <a:r>
              <a:rPr lang="en-US" sz="2500" dirty="0" smtClean="0"/>
              <a:t>development </a:t>
            </a:r>
            <a:r>
              <a:rPr lang="en-US" sz="2500" dirty="0"/>
              <a:t>and survival of coastal wetlands. Increasing environmental pressures from rising </a:t>
            </a:r>
            <a:r>
              <a:rPr lang="en-US" sz="2500" dirty="0" smtClean="0"/>
              <a:t>populations</a:t>
            </a:r>
            <a:r>
              <a:rPr lang="en-US" sz="2500" dirty="0"/>
              <a:t>, invasive species, and pollution will also negatively affect these wetlands if they are not </a:t>
            </a:r>
            <a:r>
              <a:rPr lang="en-US" sz="2500" dirty="0" smtClean="0"/>
              <a:t>managed </a:t>
            </a:r>
            <a:r>
              <a:rPr lang="en-US" sz="2500" dirty="0"/>
              <a:t>appropriately.  An updated land cover classification was developed, using a Random Forest </a:t>
            </a:r>
            <a:r>
              <a:rPr lang="en-US" sz="2500" dirty="0" smtClean="0"/>
              <a:t>classification </a:t>
            </a:r>
            <a:r>
              <a:rPr lang="en-US" sz="2500" dirty="0"/>
              <a:t>method, to evaluate and monitor changes in the wetlands around Georgian Bay and </a:t>
            </a:r>
            <a:r>
              <a:rPr lang="en-US" sz="2500" dirty="0" smtClean="0"/>
              <a:t>the southern </a:t>
            </a:r>
            <a:r>
              <a:rPr lang="en-US" sz="2500" dirty="0"/>
              <a:t>portion of Lake Ontario. NASA Earth Observations System (EOS) data from Landsat </a:t>
            </a:r>
            <a:r>
              <a:rPr lang="en-US" sz="2500" dirty="0" smtClean="0"/>
              <a:t>5 Thematic </a:t>
            </a:r>
            <a:r>
              <a:rPr lang="en-US" sz="2500" dirty="0"/>
              <a:t>Mapper (TM) </a:t>
            </a:r>
            <a:r>
              <a:rPr lang="en-US" sz="2500" dirty="0" smtClean="0"/>
              <a:t>and Landsat </a:t>
            </a:r>
            <a:r>
              <a:rPr lang="en-US" sz="2500" dirty="0"/>
              <a:t>8 Operational </a:t>
            </a:r>
            <a:r>
              <a:rPr lang="en-US" sz="2500" dirty="0" smtClean="0"/>
              <a:t>Land </a:t>
            </a:r>
            <a:r>
              <a:rPr lang="en-US" sz="2500" dirty="0"/>
              <a:t>Imager (OLI) provided historical images and current images to classify land cover</a:t>
            </a:r>
            <a:r>
              <a:rPr lang="en-US" sz="2500" dirty="0" smtClean="0"/>
              <a:t>. </a:t>
            </a:r>
            <a:r>
              <a:rPr lang="en-US" sz="2500" dirty="0"/>
              <a:t>Terra Advanced </a:t>
            </a:r>
            <a:r>
              <a:rPr lang="en-US" sz="2500" dirty="0" err="1" smtClean="0"/>
              <a:t>Spaceborne</a:t>
            </a:r>
            <a:r>
              <a:rPr lang="en-US" sz="2500" dirty="0" smtClean="0"/>
              <a:t> </a:t>
            </a:r>
            <a:r>
              <a:rPr lang="en-US" sz="2500" dirty="0"/>
              <a:t>Thermal Emission and Reflection Radiometer data provided digital elevation model data </a:t>
            </a:r>
            <a:r>
              <a:rPr lang="en-US" sz="2500" dirty="0" smtClean="0"/>
              <a:t>from </a:t>
            </a:r>
            <a:r>
              <a:rPr lang="en-US" sz="2500" dirty="0"/>
              <a:t>which slope was </a:t>
            </a:r>
            <a:r>
              <a:rPr lang="en-US" sz="2500" dirty="0" smtClean="0"/>
              <a:t>calculated. Resultant </a:t>
            </a:r>
            <a:r>
              <a:rPr lang="en-US" sz="2500" dirty="0"/>
              <a:t>land cover classifications were validated with ground </a:t>
            </a:r>
            <a:r>
              <a:rPr lang="en-US" sz="2500" dirty="0" smtClean="0"/>
              <a:t>truth </a:t>
            </a:r>
            <a:r>
              <a:rPr lang="en-US" sz="2500" dirty="0"/>
              <a:t>data. Additionally, TOPEX/Poseidon Jason-1 and Ocean Surface Topography Mission </a:t>
            </a:r>
            <a:r>
              <a:rPr lang="en-US" sz="2500" dirty="0" smtClean="0"/>
              <a:t>(</a:t>
            </a:r>
            <a:r>
              <a:rPr lang="en-US" sz="2500" dirty="0"/>
              <a:t>OSTM)/Jason-2 radar altimeters and in -situ water gauge data served as a resource for tracking water </a:t>
            </a:r>
            <a:r>
              <a:rPr lang="en-US" sz="2500" dirty="0" smtClean="0"/>
              <a:t>levels </a:t>
            </a:r>
            <a:r>
              <a:rPr lang="en-US" sz="2500" dirty="0"/>
              <a:t>over time. This methodology offers a more cost-effective approach to monitoring wetlands in the </a:t>
            </a:r>
            <a:r>
              <a:rPr lang="en-US" sz="2500" dirty="0" smtClean="0"/>
              <a:t>region</a:t>
            </a:r>
            <a:r>
              <a:rPr lang="en-US" sz="2500" dirty="0"/>
              <a:t>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Emily Adams (Project Lead), </a:t>
            </a:r>
            <a:r>
              <a:rPr lang="en-US" dirty="0"/>
              <a:t>Idamis Del Valle </a:t>
            </a:r>
            <a:r>
              <a:rPr lang="en-US" dirty="0" err="1"/>
              <a:t>Martínez</a:t>
            </a:r>
            <a:r>
              <a:rPr lang="en-US" dirty="0"/>
              <a:t>, Miriam Harris, </a:t>
            </a:r>
            <a:r>
              <a:rPr lang="en-US" dirty="0" smtClean="0"/>
              <a:t>Rodney Meyer, Stephen Zimmerman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Monitoring the Impacts of Climate Change and Decreasing Water Levels on Wetlands in the Great Lakes Region of North America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Great Lakes climate ii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00" y="16847791"/>
            <a:ext cx="1687745" cy="16305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745" y="16515674"/>
            <a:ext cx="1794458" cy="14666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786" y="16867986"/>
            <a:ext cx="2159248" cy="1017245"/>
          </a:xfrm>
          <a:prstGeom prst="rect">
            <a:avLst/>
          </a:prstGeom>
        </p:spPr>
      </p:pic>
      <p:sp>
        <p:nvSpPr>
          <p:cNvPr id="19" name="Text Box 66"/>
          <p:cNvSpPr txBox="1">
            <a:spLocks noChangeArrowheads="1"/>
          </p:cNvSpPr>
          <p:nvPr/>
        </p:nvSpPr>
        <p:spPr bwMode="auto">
          <a:xfrm>
            <a:off x="17767816" y="16353631"/>
            <a:ext cx="2448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+mj-lt"/>
              </a:rPr>
              <a:t>Landsat </a:t>
            </a:r>
            <a:r>
              <a:rPr lang="en-US" altLang="en-US" b="1" dirty="0" smtClean="0">
                <a:latin typeface="+mj-lt"/>
              </a:rPr>
              <a:t>5</a:t>
            </a:r>
            <a:endParaRPr lang="en-US" altLang="en-US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77627" y="17963332"/>
            <a:ext cx="160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Landsat 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261676" y="17885793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OSTM/Jason-2</a:t>
            </a:r>
            <a:endParaRPr lang="en-US" sz="2400" b="1" dirty="0"/>
          </a:p>
        </p:txBody>
      </p:sp>
      <p:sp>
        <p:nvSpPr>
          <p:cNvPr id="90" name="Rounded Rectangle 89"/>
          <p:cNvSpPr/>
          <p:nvPr/>
        </p:nvSpPr>
        <p:spPr>
          <a:xfrm>
            <a:off x="1122472" y="15994625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6999747" y="16006462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12879477" y="16006462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16969" y="16089407"/>
            <a:ext cx="418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Acquisition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992802" y="16122798"/>
            <a:ext cx="41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Processing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871388" y="16111821"/>
            <a:ext cx="4202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Analysis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122472" y="17117568"/>
            <a:ext cx="4172376" cy="20257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116969" y="17133210"/>
            <a:ext cx="41723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Land Cover for Georgian Bay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5 (July 1987)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8 (June 2013)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ASTER DEM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116969" y="21481048"/>
            <a:ext cx="4172376" cy="17009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6994244" y="17121320"/>
            <a:ext cx="4172376" cy="1097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6990726" y="19435059"/>
            <a:ext cx="4172376" cy="10992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7021079" y="21647394"/>
            <a:ext cx="4172376" cy="15544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12898399" y="17121320"/>
            <a:ext cx="4172376" cy="1097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12916157" y="19184684"/>
            <a:ext cx="4172376" cy="16004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3019114" y="21636221"/>
            <a:ext cx="4172376" cy="15399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1093618" y="21581593"/>
            <a:ext cx="4203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Water Levels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TOPEX/Jason-1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OSTM/Jason-2</a:t>
            </a:r>
          </a:p>
          <a:p>
            <a:pPr algn="ctr"/>
            <a:r>
              <a:rPr lang="en-US" sz="2400" i="1" dirty="0" smtClean="0">
                <a:solidFill>
                  <a:srgbClr val="263577"/>
                </a:solidFill>
              </a:rPr>
              <a:t>In situ </a:t>
            </a:r>
            <a:r>
              <a:rPr lang="en-US" sz="2400" dirty="0" smtClean="0">
                <a:solidFill>
                  <a:srgbClr val="263577"/>
                </a:solidFill>
              </a:rPr>
              <a:t>water level gauges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24597" y="17214197"/>
            <a:ext cx="41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Top of Atmosphere Corrected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021079" y="19549245"/>
            <a:ext cx="41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Mosaicked Landsat Scenes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021079" y="21766670"/>
            <a:ext cx="4172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Study area defined by 10 km buffer around shoreline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2903488" y="17205665"/>
            <a:ext cx="41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Training Site </a:t>
            </a:r>
          </a:p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Selection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874899" y="19268740"/>
            <a:ext cx="4172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Random Forest Land Cover Classification Script (R)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2957975" y="21695164"/>
            <a:ext cx="4172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Validation and Accuracy </a:t>
            </a:r>
          </a:p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Assessment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12" name="Right Arrow 111"/>
          <p:cNvSpPr/>
          <p:nvPr/>
        </p:nvSpPr>
        <p:spPr>
          <a:xfrm>
            <a:off x="5499612" y="16138253"/>
            <a:ext cx="1280160" cy="64008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>
            <a:off x="11389032" y="16148164"/>
            <a:ext cx="1280160" cy="64008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8787675" y="18489802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8790169" y="20879136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wn Arrow 115"/>
          <p:cNvSpPr/>
          <p:nvPr/>
        </p:nvSpPr>
        <p:spPr>
          <a:xfrm>
            <a:off x="14801857" y="20983106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1127280" y="19260420"/>
            <a:ext cx="4172376" cy="20862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142457" y="19316993"/>
            <a:ext cx="41723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Land Cover for Southern Lake Ontario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5 (June 1987)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8 (June 2014)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ASTER DEM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122" name="Down Arrow 121"/>
          <p:cNvSpPr/>
          <p:nvPr/>
        </p:nvSpPr>
        <p:spPr>
          <a:xfrm>
            <a:off x="14801857" y="18417968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598" y="17019076"/>
            <a:ext cx="1673683" cy="1259912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22633485" y="1626387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TERRA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94" y="24368334"/>
            <a:ext cx="5280366" cy="68257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009" y="24368334"/>
            <a:ext cx="5156682" cy="67759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327" y="24174351"/>
            <a:ext cx="7393488" cy="36343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90328" y="24306015"/>
            <a:ext cx="7163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Water Level</a:t>
            </a:r>
          </a:p>
          <a:p>
            <a:pPr algn="ctr"/>
            <a:r>
              <a:rPr lang="en-US" sz="2400" i="1" dirty="0" smtClean="0"/>
              <a:t>Georgian Bay (Top), Lake Ontario (Bottom)</a:t>
            </a:r>
            <a:endParaRPr lang="en-US" sz="2400" i="1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7646" r="22158" b="24755"/>
          <a:stretch/>
        </p:blipFill>
        <p:spPr>
          <a:xfrm>
            <a:off x="19534992" y="11486956"/>
            <a:ext cx="5590836" cy="3284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779" y="24350733"/>
            <a:ext cx="7236365" cy="37559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89" y="32237707"/>
            <a:ext cx="4829506" cy="362213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093618" y="32742037"/>
            <a:ext cx="25408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(L to R): Miriam Harris, Emily Adams, Stephen Zimmerman, and Idamis Del Valle </a:t>
            </a:r>
            <a:r>
              <a:rPr lang="en-US" sz="2400" dirty="0" err="1" smtClean="0"/>
              <a:t>Martínez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27793706"/>
            <a:ext cx="7939094" cy="34572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044" y="27681283"/>
            <a:ext cx="7184656" cy="35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im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D96A"/>
      </a:accent1>
      <a:accent2>
        <a:srgbClr val="B09F4E"/>
      </a:accent2>
      <a:accent3>
        <a:srgbClr val="716632"/>
      </a:accent3>
      <a:accent4>
        <a:srgbClr val="384BA4"/>
      </a:accent4>
      <a:accent5>
        <a:srgbClr val="5F7AF4"/>
      </a:accent5>
      <a:accent6>
        <a:srgbClr val="BDC9F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1705</TotalTime>
  <Words>616</Words>
  <Application>Microsoft Office PowerPoint</Application>
  <PresentationFormat>Custom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Webdings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Owen, Nathan O. (LARC-E3)[SSAI DEVELOP]</cp:lastModifiedBy>
  <cp:revision>133</cp:revision>
  <dcterms:created xsi:type="dcterms:W3CDTF">2014-06-09T16:43:17Z</dcterms:created>
  <dcterms:modified xsi:type="dcterms:W3CDTF">2015-03-24T14:29:05Z</dcterms:modified>
</cp:coreProperties>
</file>