
<file path=[Content_Types].xml><?xml version="1.0" encoding="utf-8"?>
<Types xmlns="http://schemas.openxmlformats.org/package/2006/content-types">
  <Default Extension="png" ContentType="image/png"/>
  <Default Extension="jpeg" ContentType="image/jpeg"/>
  <Default Extension="MOV" ContentType="video/quicktime"/>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comments/comment2.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handoutMasterIdLst>
    <p:handoutMasterId r:id="rId27"/>
  </p:handoutMasterIdLst>
  <p:sldIdLst>
    <p:sldId id="275" r:id="rId2"/>
    <p:sldId id="288" r:id="rId3"/>
    <p:sldId id="285" r:id="rId4"/>
    <p:sldId id="291" r:id="rId5"/>
    <p:sldId id="298" r:id="rId6"/>
    <p:sldId id="293" r:id="rId7"/>
    <p:sldId id="287" r:id="rId8"/>
    <p:sldId id="289" r:id="rId9"/>
    <p:sldId id="311" r:id="rId10"/>
    <p:sldId id="292" r:id="rId11"/>
    <p:sldId id="290" r:id="rId12"/>
    <p:sldId id="299" r:id="rId13"/>
    <p:sldId id="300" r:id="rId14"/>
    <p:sldId id="307" r:id="rId15"/>
    <p:sldId id="301" r:id="rId16"/>
    <p:sldId id="309" r:id="rId17"/>
    <p:sldId id="310" r:id="rId18"/>
    <p:sldId id="304" r:id="rId19"/>
    <p:sldId id="294" r:id="rId20"/>
    <p:sldId id="295" r:id="rId21"/>
    <p:sldId id="296" r:id="rId22"/>
    <p:sldId id="297" r:id="rId23"/>
    <p:sldId id="276" r:id="rId24"/>
    <p:sldId id="308"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usseau, Nick J (329D-Affiliate)" initials="RNJ(" lastIdx="10" clrIdx="0">
    <p:extLst/>
  </p:cmAuthor>
  <p:cmAuthor id="2" name="Vishal Arya" initials="" lastIdx="33" clrIdx="1"/>
  <p:cmAuthor id="3" name="Fenn, Teresa E. (LARC-E3)[SSAI DEVELOP]" initials="FTE(D" lastIdx="14" clrIdx="2">
    <p:extLst/>
  </p:cmAuthor>
  <p:cmAuthor id="4" name="Almaleh, Lindsay (329D-Affiliate)" initials="AL(" lastIdx="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5D805"/>
    <a:srgbClr val="FFCC00"/>
    <a:srgbClr val="333333"/>
    <a:srgbClr val="FFFFFF"/>
    <a:srgbClr val="E9A149"/>
    <a:srgbClr val="F4901A"/>
    <a:srgbClr val="FFFFF5"/>
    <a:srgbClr val="FFFFF3"/>
    <a:srgbClr val="DC7D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68" autoAdjust="0"/>
    <p:restoredTop sz="67037" autoAdjust="0"/>
  </p:normalViewPr>
  <p:slideViewPr>
    <p:cSldViewPr snapToGrid="0">
      <p:cViewPr varScale="1">
        <p:scale>
          <a:sx n="89" d="100"/>
          <a:sy n="89" d="100"/>
        </p:scale>
        <p:origin x="2118" y="7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1" d="100"/>
          <a:sy n="81" d="100"/>
        </p:scale>
        <p:origin x="-2861"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5-10-25T21:27:53.206" idx="4">
    <p:pos x="-491" y="712"/>
    <p:text>Please use appropriate bullet format as found on template and fix throughout presentation</p:text>
  </p:cm>
</p:cmLst>
</file>

<file path=ppt/comments/comment2.xml><?xml version="1.0" encoding="utf-8"?>
<p:cmLst xmlns:a="http://schemas.openxmlformats.org/drawingml/2006/main" xmlns:r="http://schemas.openxmlformats.org/officeDocument/2006/relationships" xmlns:p="http://schemas.openxmlformats.org/presentationml/2006/main">
  <p:cm authorId="3" dt="2015-10-27T13:33:14.080" idx="3">
    <p:pos x="-312" y="3945"/>
    <p:text>For any cited image, include the URL in the notes.</p:text>
    <p:extLst mod="1">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0B599D-60B0-4B50-9A95-5606A82E605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FC33BC8-B0A8-4E72-ACDC-F1561DD940E3}">
      <dgm:prSet phldrT="[Text]" custT="1"/>
      <dgm:spPr/>
      <dgm:t>
        <a:bodyPr/>
        <a:lstStyle/>
        <a:p>
          <a:r>
            <a:rPr lang="en-US" sz="2000" b="1" dirty="0" smtClean="0"/>
            <a:t>Process &amp; Analyze</a:t>
          </a:r>
          <a:endParaRPr lang="en-US" sz="2000" b="1" dirty="0"/>
        </a:p>
      </dgm:t>
    </dgm:pt>
    <dgm:pt modelId="{D18B9BB3-9E68-473E-8D5F-091A113EF762}" type="parTrans" cxnId="{4D8123CB-70B5-4088-A28B-09377CF34C7B}">
      <dgm:prSet/>
      <dgm:spPr/>
      <dgm:t>
        <a:bodyPr/>
        <a:lstStyle/>
        <a:p>
          <a:endParaRPr lang="en-US" sz="2000"/>
        </a:p>
      </dgm:t>
    </dgm:pt>
    <dgm:pt modelId="{ADA4D8C6-5F9B-4231-B7DA-4D7347BDAD15}" type="sibTrans" cxnId="{4D8123CB-70B5-4088-A28B-09377CF34C7B}">
      <dgm:prSet/>
      <dgm:spPr/>
      <dgm:t>
        <a:bodyPr/>
        <a:lstStyle/>
        <a:p>
          <a:endParaRPr lang="en-US" sz="2000"/>
        </a:p>
      </dgm:t>
    </dgm:pt>
    <dgm:pt modelId="{E4D455CF-151F-431A-A6B9-2924C102219C}">
      <dgm:prSet phldrT="[Text]" custT="1"/>
      <dgm:spPr/>
      <dgm:t>
        <a:bodyPr/>
        <a:lstStyle/>
        <a:p>
          <a:r>
            <a:rPr lang="en-US" sz="2000" b="1" dirty="0" smtClean="0"/>
            <a:t>Coordinate &amp; Compare</a:t>
          </a:r>
          <a:endParaRPr lang="en-US" sz="2000" b="1" dirty="0"/>
        </a:p>
      </dgm:t>
    </dgm:pt>
    <dgm:pt modelId="{4A0A41F9-D032-43C5-9417-0E1E1AA8B6B5}" type="parTrans" cxnId="{C06B2777-2AF9-440C-BAEC-F862FD96905E}">
      <dgm:prSet/>
      <dgm:spPr/>
      <dgm:t>
        <a:bodyPr/>
        <a:lstStyle/>
        <a:p>
          <a:endParaRPr lang="en-US" sz="2000"/>
        </a:p>
      </dgm:t>
    </dgm:pt>
    <dgm:pt modelId="{688B70C5-3AF6-4B83-B8D6-CC80C529BD08}" type="sibTrans" cxnId="{C06B2777-2AF9-440C-BAEC-F862FD96905E}">
      <dgm:prSet/>
      <dgm:spPr/>
      <dgm:t>
        <a:bodyPr/>
        <a:lstStyle/>
        <a:p>
          <a:endParaRPr lang="en-US" sz="2000"/>
        </a:p>
      </dgm:t>
    </dgm:pt>
    <dgm:pt modelId="{FFE289BD-264A-4C4E-A7F5-F23C8AC81846}">
      <dgm:prSet custT="1"/>
      <dgm:spPr/>
      <dgm:t>
        <a:bodyPr/>
        <a:lstStyle/>
        <a:p>
          <a:r>
            <a:rPr lang="en-US" sz="2000" b="1" dirty="0" smtClean="0"/>
            <a:t>Investigate</a:t>
          </a:r>
          <a:endParaRPr lang="en-US" sz="2000" b="1" dirty="0"/>
        </a:p>
      </dgm:t>
    </dgm:pt>
    <dgm:pt modelId="{5CBA9F2E-EF08-4AF7-9F65-71FE7677D73B}" type="parTrans" cxnId="{D2EAFB47-A9FF-4794-B56E-FCDD246AE161}">
      <dgm:prSet/>
      <dgm:spPr/>
      <dgm:t>
        <a:bodyPr/>
        <a:lstStyle/>
        <a:p>
          <a:endParaRPr lang="en-US" sz="2000"/>
        </a:p>
      </dgm:t>
    </dgm:pt>
    <dgm:pt modelId="{816C7E1C-7F5D-488F-A903-B2E0BEA02FF7}" type="sibTrans" cxnId="{D2EAFB47-A9FF-4794-B56E-FCDD246AE161}">
      <dgm:prSet/>
      <dgm:spPr/>
      <dgm:t>
        <a:bodyPr/>
        <a:lstStyle/>
        <a:p>
          <a:endParaRPr lang="en-US" sz="2000"/>
        </a:p>
      </dgm:t>
    </dgm:pt>
    <dgm:pt modelId="{74D9DDB6-4D96-4956-9A6B-034AE636B669}">
      <dgm:prSet custT="1"/>
      <dgm:spPr/>
      <dgm:t>
        <a:bodyPr/>
        <a:lstStyle/>
        <a:p>
          <a:r>
            <a:rPr lang="en-US" sz="2000" dirty="0" smtClean="0"/>
            <a:t>Remote sensing data</a:t>
          </a:r>
          <a:endParaRPr lang="en-US" sz="2000" dirty="0"/>
        </a:p>
      </dgm:t>
    </dgm:pt>
    <dgm:pt modelId="{9AABDB3D-6FB7-4D75-8324-18D73F3FAE36}" type="parTrans" cxnId="{53A3A5F4-DECE-470D-819D-F9A02C39CA56}">
      <dgm:prSet/>
      <dgm:spPr/>
      <dgm:t>
        <a:bodyPr/>
        <a:lstStyle/>
        <a:p>
          <a:endParaRPr lang="en-US" sz="2000"/>
        </a:p>
      </dgm:t>
    </dgm:pt>
    <dgm:pt modelId="{DE5342AC-4819-4B7A-9F5B-A47A7E59531B}" type="sibTrans" cxnId="{53A3A5F4-DECE-470D-819D-F9A02C39CA56}">
      <dgm:prSet/>
      <dgm:spPr/>
      <dgm:t>
        <a:bodyPr/>
        <a:lstStyle/>
        <a:p>
          <a:endParaRPr lang="en-US" sz="2000"/>
        </a:p>
      </dgm:t>
    </dgm:pt>
    <dgm:pt modelId="{64068C0C-2319-4E06-8EE2-E196C0A6DE4D}">
      <dgm:prSet phldrT="[Text]" custT="1"/>
      <dgm:spPr/>
      <dgm:t>
        <a:bodyPr/>
        <a:lstStyle/>
        <a:p>
          <a:r>
            <a:rPr lang="en-US" sz="2000" i="1" dirty="0" smtClean="0"/>
            <a:t>Our data with in situ data from other agencies</a:t>
          </a:r>
          <a:endParaRPr lang="en-US" sz="2000" i="1" dirty="0"/>
        </a:p>
      </dgm:t>
    </dgm:pt>
    <dgm:pt modelId="{84C6D4B2-EF1A-473A-AFF3-3D6FDC8FF3B4}" type="parTrans" cxnId="{B1B0F4A5-AEAA-4627-8417-14DE87546304}">
      <dgm:prSet/>
      <dgm:spPr/>
      <dgm:t>
        <a:bodyPr/>
        <a:lstStyle/>
        <a:p>
          <a:endParaRPr lang="en-US" sz="2000"/>
        </a:p>
      </dgm:t>
    </dgm:pt>
    <dgm:pt modelId="{CCAB5C9B-2E56-4A74-B456-8E2C14E524A4}" type="sibTrans" cxnId="{B1B0F4A5-AEAA-4627-8417-14DE87546304}">
      <dgm:prSet/>
      <dgm:spPr/>
      <dgm:t>
        <a:bodyPr/>
        <a:lstStyle/>
        <a:p>
          <a:endParaRPr lang="en-US" sz="2000"/>
        </a:p>
      </dgm:t>
    </dgm:pt>
    <dgm:pt modelId="{6BB76205-8F9D-478B-A0F8-124EED5A474D}">
      <dgm:prSet custT="1"/>
      <dgm:spPr/>
      <dgm:t>
        <a:bodyPr/>
        <a:lstStyle/>
        <a:p>
          <a:r>
            <a:rPr lang="en-US" sz="2000" dirty="0" smtClean="0"/>
            <a:t>Ecosystem impacts (present and future)</a:t>
          </a:r>
          <a:endParaRPr lang="en-US" sz="2000" dirty="0"/>
        </a:p>
      </dgm:t>
    </dgm:pt>
    <dgm:pt modelId="{BF70740B-0299-441A-BA94-78682EE114D9}" type="parTrans" cxnId="{DF2DAAEB-BB61-4944-9C39-5731399957A7}">
      <dgm:prSet/>
      <dgm:spPr/>
      <dgm:t>
        <a:bodyPr/>
        <a:lstStyle/>
        <a:p>
          <a:endParaRPr lang="en-US" sz="2000"/>
        </a:p>
      </dgm:t>
    </dgm:pt>
    <dgm:pt modelId="{B0C86909-C798-4F32-B66B-7A0BB02F778A}" type="sibTrans" cxnId="{DF2DAAEB-BB61-4944-9C39-5731399957A7}">
      <dgm:prSet/>
      <dgm:spPr/>
      <dgm:t>
        <a:bodyPr/>
        <a:lstStyle/>
        <a:p>
          <a:endParaRPr lang="en-US" sz="2000"/>
        </a:p>
      </dgm:t>
    </dgm:pt>
    <dgm:pt modelId="{DDBB1B78-722F-40E7-8E80-59D5981ED6E4}" type="pres">
      <dgm:prSet presAssocID="{A40B599D-60B0-4B50-9A95-5606A82E605E}" presName="linear" presStyleCnt="0">
        <dgm:presLayoutVars>
          <dgm:dir/>
          <dgm:animLvl val="lvl"/>
          <dgm:resizeHandles val="exact"/>
        </dgm:presLayoutVars>
      </dgm:prSet>
      <dgm:spPr/>
      <dgm:t>
        <a:bodyPr/>
        <a:lstStyle/>
        <a:p>
          <a:endParaRPr lang="en-US"/>
        </a:p>
      </dgm:t>
    </dgm:pt>
    <dgm:pt modelId="{FFEF03F7-A738-4D1D-AB25-4121D43FB995}" type="pres">
      <dgm:prSet presAssocID="{AFC33BC8-B0A8-4E72-ACDC-F1561DD940E3}" presName="parentLin" presStyleCnt="0"/>
      <dgm:spPr/>
    </dgm:pt>
    <dgm:pt modelId="{94D11D4D-B7C8-4F36-8596-9671AD6CA016}" type="pres">
      <dgm:prSet presAssocID="{AFC33BC8-B0A8-4E72-ACDC-F1561DD940E3}" presName="parentLeftMargin" presStyleLbl="node1" presStyleIdx="0" presStyleCnt="3"/>
      <dgm:spPr/>
      <dgm:t>
        <a:bodyPr/>
        <a:lstStyle/>
        <a:p>
          <a:endParaRPr lang="en-US"/>
        </a:p>
      </dgm:t>
    </dgm:pt>
    <dgm:pt modelId="{EA22662E-98C0-48E9-968E-D497F1056582}" type="pres">
      <dgm:prSet presAssocID="{AFC33BC8-B0A8-4E72-ACDC-F1561DD940E3}" presName="parentText" presStyleLbl="node1" presStyleIdx="0" presStyleCnt="3">
        <dgm:presLayoutVars>
          <dgm:chMax val="0"/>
          <dgm:bulletEnabled val="1"/>
        </dgm:presLayoutVars>
      </dgm:prSet>
      <dgm:spPr/>
      <dgm:t>
        <a:bodyPr/>
        <a:lstStyle/>
        <a:p>
          <a:endParaRPr lang="en-US"/>
        </a:p>
      </dgm:t>
    </dgm:pt>
    <dgm:pt modelId="{334812E5-C90F-4D32-8296-0E2E3772771B}" type="pres">
      <dgm:prSet presAssocID="{AFC33BC8-B0A8-4E72-ACDC-F1561DD940E3}" presName="negativeSpace" presStyleCnt="0"/>
      <dgm:spPr/>
    </dgm:pt>
    <dgm:pt modelId="{B28D4ECB-ED04-4E0F-84E9-AEC5F670EE95}" type="pres">
      <dgm:prSet presAssocID="{AFC33BC8-B0A8-4E72-ACDC-F1561DD940E3}" presName="childText" presStyleLbl="conFgAcc1" presStyleIdx="0" presStyleCnt="3">
        <dgm:presLayoutVars>
          <dgm:bulletEnabled val="1"/>
        </dgm:presLayoutVars>
      </dgm:prSet>
      <dgm:spPr/>
      <dgm:t>
        <a:bodyPr/>
        <a:lstStyle/>
        <a:p>
          <a:endParaRPr lang="en-US"/>
        </a:p>
      </dgm:t>
    </dgm:pt>
    <dgm:pt modelId="{37735014-69EE-4370-AEBA-A214BEAB9177}" type="pres">
      <dgm:prSet presAssocID="{ADA4D8C6-5F9B-4231-B7DA-4D7347BDAD15}" presName="spaceBetweenRectangles" presStyleCnt="0"/>
      <dgm:spPr/>
    </dgm:pt>
    <dgm:pt modelId="{3E42087F-5D25-42A7-9681-3020943D860D}" type="pres">
      <dgm:prSet presAssocID="{E4D455CF-151F-431A-A6B9-2924C102219C}" presName="parentLin" presStyleCnt="0"/>
      <dgm:spPr/>
    </dgm:pt>
    <dgm:pt modelId="{F6A4F470-5D90-44E0-AD57-EF0D342753C0}" type="pres">
      <dgm:prSet presAssocID="{E4D455CF-151F-431A-A6B9-2924C102219C}" presName="parentLeftMargin" presStyleLbl="node1" presStyleIdx="0" presStyleCnt="3"/>
      <dgm:spPr/>
      <dgm:t>
        <a:bodyPr/>
        <a:lstStyle/>
        <a:p>
          <a:endParaRPr lang="en-US"/>
        </a:p>
      </dgm:t>
    </dgm:pt>
    <dgm:pt modelId="{2D8F73B5-6CB5-4F5C-BD4B-9F764D3DD5F0}" type="pres">
      <dgm:prSet presAssocID="{E4D455CF-151F-431A-A6B9-2924C102219C}" presName="parentText" presStyleLbl="node1" presStyleIdx="1" presStyleCnt="3">
        <dgm:presLayoutVars>
          <dgm:chMax val="0"/>
          <dgm:bulletEnabled val="1"/>
        </dgm:presLayoutVars>
      </dgm:prSet>
      <dgm:spPr/>
      <dgm:t>
        <a:bodyPr/>
        <a:lstStyle/>
        <a:p>
          <a:endParaRPr lang="en-US"/>
        </a:p>
      </dgm:t>
    </dgm:pt>
    <dgm:pt modelId="{C8B84496-E5BD-4CAB-B7AA-F442B1B5F5C5}" type="pres">
      <dgm:prSet presAssocID="{E4D455CF-151F-431A-A6B9-2924C102219C}" presName="negativeSpace" presStyleCnt="0"/>
      <dgm:spPr/>
    </dgm:pt>
    <dgm:pt modelId="{10B5D1F8-6EB0-4806-849B-FEAF68071D2F}" type="pres">
      <dgm:prSet presAssocID="{E4D455CF-151F-431A-A6B9-2924C102219C}" presName="childText" presStyleLbl="conFgAcc1" presStyleIdx="1" presStyleCnt="3">
        <dgm:presLayoutVars>
          <dgm:bulletEnabled val="1"/>
        </dgm:presLayoutVars>
      </dgm:prSet>
      <dgm:spPr/>
      <dgm:t>
        <a:bodyPr/>
        <a:lstStyle/>
        <a:p>
          <a:endParaRPr lang="en-US"/>
        </a:p>
      </dgm:t>
    </dgm:pt>
    <dgm:pt modelId="{B9B89A9D-E374-4A35-B86A-A9C46F216BB8}" type="pres">
      <dgm:prSet presAssocID="{688B70C5-3AF6-4B83-B8D6-CC80C529BD08}" presName="spaceBetweenRectangles" presStyleCnt="0"/>
      <dgm:spPr/>
    </dgm:pt>
    <dgm:pt modelId="{4D4AD713-5012-49AB-A4ED-79ACAB989CBF}" type="pres">
      <dgm:prSet presAssocID="{FFE289BD-264A-4C4E-A7F5-F23C8AC81846}" presName="parentLin" presStyleCnt="0"/>
      <dgm:spPr/>
    </dgm:pt>
    <dgm:pt modelId="{02022740-A387-469D-ABE1-C7BE053B82E5}" type="pres">
      <dgm:prSet presAssocID="{FFE289BD-264A-4C4E-A7F5-F23C8AC81846}" presName="parentLeftMargin" presStyleLbl="node1" presStyleIdx="1" presStyleCnt="3"/>
      <dgm:spPr/>
      <dgm:t>
        <a:bodyPr/>
        <a:lstStyle/>
        <a:p>
          <a:endParaRPr lang="en-US"/>
        </a:p>
      </dgm:t>
    </dgm:pt>
    <dgm:pt modelId="{989E15EF-AB6D-42A4-8F7F-5D53781295AF}" type="pres">
      <dgm:prSet presAssocID="{FFE289BD-264A-4C4E-A7F5-F23C8AC81846}" presName="parentText" presStyleLbl="node1" presStyleIdx="2" presStyleCnt="3">
        <dgm:presLayoutVars>
          <dgm:chMax val="0"/>
          <dgm:bulletEnabled val="1"/>
        </dgm:presLayoutVars>
      </dgm:prSet>
      <dgm:spPr/>
      <dgm:t>
        <a:bodyPr/>
        <a:lstStyle/>
        <a:p>
          <a:endParaRPr lang="en-US"/>
        </a:p>
      </dgm:t>
    </dgm:pt>
    <dgm:pt modelId="{B938D11F-2E76-47B0-A482-B90C2B158A60}" type="pres">
      <dgm:prSet presAssocID="{FFE289BD-264A-4C4E-A7F5-F23C8AC81846}" presName="negativeSpace" presStyleCnt="0"/>
      <dgm:spPr/>
    </dgm:pt>
    <dgm:pt modelId="{66B6E176-A46D-47C4-9329-8E0382E650F8}" type="pres">
      <dgm:prSet presAssocID="{FFE289BD-264A-4C4E-A7F5-F23C8AC81846}" presName="childText" presStyleLbl="conFgAcc1" presStyleIdx="2" presStyleCnt="3">
        <dgm:presLayoutVars>
          <dgm:bulletEnabled val="1"/>
        </dgm:presLayoutVars>
      </dgm:prSet>
      <dgm:spPr/>
      <dgm:t>
        <a:bodyPr/>
        <a:lstStyle/>
        <a:p>
          <a:endParaRPr lang="en-US"/>
        </a:p>
      </dgm:t>
    </dgm:pt>
  </dgm:ptLst>
  <dgm:cxnLst>
    <dgm:cxn modelId="{C06B2777-2AF9-440C-BAEC-F862FD96905E}" srcId="{A40B599D-60B0-4B50-9A95-5606A82E605E}" destId="{E4D455CF-151F-431A-A6B9-2924C102219C}" srcOrd="1" destOrd="0" parTransId="{4A0A41F9-D032-43C5-9417-0E1E1AA8B6B5}" sibTransId="{688B70C5-3AF6-4B83-B8D6-CC80C529BD08}"/>
    <dgm:cxn modelId="{F5D7E30F-7DED-4FAB-95DB-3396395F5E24}" type="presOf" srcId="{AFC33BC8-B0A8-4E72-ACDC-F1561DD940E3}" destId="{EA22662E-98C0-48E9-968E-D497F1056582}" srcOrd="1" destOrd="0" presId="urn:microsoft.com/office/officeart/2005/8/layout/list1"/>
    <dgm:cxn modelId="{DF2DAAEB-BB61-4944-9C39-5731399957A7}" srcId="{FFE289BD-264A-4C4E-A7F5-F23C8AC81846}" destId="{6BB76205-8F9D-478B-A0F8-124EED5A474D}" srcOrd="0" destOrd="0" parTransId="{BF70740B-0299-441A-BA94-78682EE114D9}" sibTransId="{B0C86909-C798-4F32-B66B-7A0BB02F778A}"/>
    <dgm:cxn modelId="{6A2A606D-E663-4DE4-ABF0-EF68AE454E27}" type="presOf" srcId="{FFE289BD-264A-4C4E-A7F5-F23C8AC81846}" destId="{02022740-A387-469D-ABE1-C7BE053B82E5}" srcOrd="0" destOrd="0" presId="urn:microsoft.com/office/officeart/2005/8/layout/list1"/>
    <dgm:cxn modelId="{EBE4A062-DAA1-45B1-8C4D-DD2CFFBE6A43}" type="presOf" srcId="{FFE289BD-264A-4C4E-A7F5-F23C8AC81846}" destId="{989E15EF-AB6D-42A4-8F7F-5D53781295AF}" srcOrd="1" destOrd="0" presId="urn:microsoft.com/office/officeart/2005/8/layout/list1"/>
    <dgm:cxn modelId="{0C904599-31FD-4079-B483-E09723096380}" type="presOf" srcId="{74D9DDB6-4D96-4956-9A6B-034AE636B669}" destId="{B28D4ECB-ED04-4E0F-84E9-AEC5F670EE95}" srcOrd="0" destOrd="0" presId="urn:microsoft.com/office/officeart/2005/8/layout/list1"/>
    <dgm:cxn modelId="{7696B85A-7DE6-49A6-95A8-88A0D726ECE1}" type="presOf" srcId="{E4D455CF-151F-431A-A6B9-2924C102219C}" destId="{F6A4F470-5D90-44E0-AD57-EF0D342753C0}" srcOrd="0" destOrd="0" presId="urn:microsoft.com/office/officeart/2005/8/layout/list1"/>
    <dgm:cxn modelId="{D39B5C75-8C37-4791-9C31-6DC3192B9004}" type="presOf" srcId="{6BB76205-8F9D-478B-A0F8-124EED5A474D}" destId="{66B6E176-A46D-47C4-9329-8E0382E650F8}" srcOrd="0" destOrd="0" presId="urn:microsoft.com/office/officeart/2005/8/layout/list1"/>
    <dgm:cxn modelId="{D2EAFB47-A9FF-4794-B56E-FCDD246AE161}" srcId="{A40B599D-60B0-4B50-9A95-5606A82E605E}" destId="{FFE289BD-264A-4C4E-A7F5-F23C8AC81846}" srcOrd="2" destOrd="0" parTransId="{5CBA9F2E-EF08-4AF7-9F65-71FE7677D73B}" sibTransId="{816C7E1C-7F5D-488F-A903-B2E0BEA02FF7}"/>
    <dgm:cxn modelId="{C3DA1AD3-1ECA-4049-8122-02425D790B5E}" type="presOf" srcId="{A40B599D-60B0-4B50-9A95-5606A82E605E}" destId="{DDBB1B78-722F-40E7-8E80-59D5981ED6E4}" srcOrd="0" destOrd="0" presId="urn:microsoft.com/office/officeart/2005/8/layout/list1"/>
    <dgm:cxn modelId="{53A3A5F4-DECE-470D-819D-F9A02C39CA56}" srcId="{AFC33BC8-B0A8-4E72-ACDC-F1561DD940E3}" destId="{74D9DDB6-4D96-4956-9A6B-034AE636B669}" srcOrd="0" destOrd="0" parTransId="{9AABDB3D-6FB7-4D75-8324-18D73F3FAE36}" sibTransId="{DE5342AC-4819-4B7A-9F5B-A47A7E59531B}"/>
    <dgm:cxn modelId="{4D8123CB-70B5-4088-A28B-09377CF34C7B}" srcId="{A40B599D-60B0-4B50-9A95-5606A82E605E}" destId="{AFC33BC8-B0A8-4E72-ACDC-F1561DD940E3}" srcOrd="0" destOrd="0" parTransId="{D18B9BB3-9E68-473E-8D5F-091A113EF762}" sibTransId="{ADA4D8C6-5F9B-4231-B7DA-4D7347BDAD15}"/>
    <dgm:cxn modelId="{47C1CC17-E386-4CEC-A3F8-A5BAF3574A0F}" type="presOf" srcId="{AFC33BC8-B0A8-4E72-ACDC-F1561DD940E3}" destId="{94D11D4D-B7C8-4F36-8596-9671AD6CA016}" srcOrd="0" destOrd="0" presId="urn:microsoft.com/office/officeart/2005/8/layout/list1"/>
    <dgm:cxn modelId="{A77292B1-E21F-40C3-BFEE-94E53751DD4D}" type="presOf" srcId="{E4D455CF-151F-431A-A6B9-2924C102219C}" destId="{2D8F73B5-6CB5-4F5C-BD4B-9F764D3DD5F0}" srcOrd="1" destOrd="0" presId="urn:microsoft.com/office/officeart/2005/8/layout/list1"/>
    <dgm:cxn modelId="{6857A54D-831A-40BF-8707-C48A008F55A6}" type="presOf" srcId="{64068C0C-2319-4E06-8EE2-E196C0A6DE4D}" destId="{10B5D1F8-6EB0-4806-849B-FEAF68071D2F}" srcOrd="0" destOrd="0" presId="urn:microsoft.com/office/officeart/2005/8/layout/list1"/>
    <dgm:cxn modelId="{B1B0F4A5-AEAA-4627-8417-14DE87546304}" srcId="{E4D455CF-151F-431A-A6B9-2924C102219C}" destId="{64068C0C-2319-4E06-8EE2-E196C0A6DE4D}" srcOrd="0" destOrd="0" parTransId="{84C6D4B2-EF1A-473A-AFF3-3D6FDC8FF3B4}" sibTransId="{CCAB5C9B-2E56-4A74-B456-8E2C14E524A4}"/>
    <dgm:cxn modelId="{DFAC707B-0A71-4872-8141-73AF0E336330}" type="presParOf" srcId="{DDBB1B78-722F-40E7-8E80-59D5981ED6E4}" destId="{FFEF03F7-A738-4D1D-AB25-4121D43FB995}" srcOrd="0" destOrd="0" presId="urn:microsoft.com/office/officeart/2005/8/layout/list1"/>
    <dgm:cxn modelId="{E7AAC62C-8C6F-4956-A5A0-000C3C6100E3}" type="presParOf" srcId="{FFEF03F7-A738-4D1D-AB25-4121D43FB995}" destId="{94D11D4D-B7C8-4F36-8596-9671AD6CA016}" srcOrd="0" destOrd="0" presId="urn:microsoft.com/office/officeart/2005/8/layout/list1"/>
    <dgm:cxn modelId="{B0E87750-C8EE-4BA7-B466-15B671F471DF}" type="presParOf" srcId="{FFEF03F7-A738-4D1D-AB25-4121D43FB995}" destId="{EA22662E-98C0-48E9-968E-D497F1056582}" srcOrd="1" destOrd="0" presId="urn:microsoft.com/office/officeart/2005/8/layout/list1"/>
    <dgm:cxn modelId="{223CBD10-56CB-44ED-840F-003F11F29183}" type="presParOf" srcId="{DDBB1B78-722F-40E7-8E80-59D5981ED6E4}" destId="{334812E5-C90F-4D32-8296-0E2E3772771B}" srcOrd="1" destOrd="0" presId="urn:microsoft.com/office/officeart/2005/8/layout/list1"/>
    <dgm:cxn modelId="{0FDB29D8-9B47-4842-85BB-C755F2E049DC}" type="presParOf" srcId="{DDBB1B78-722F-40E7-8E80-59D5981ED6E4}" destId="{B28D4ECB-ED04-4E0F-84E9-AEC5F670EE95}" srcOrd="2" destOrd="0" presId="urn:microsoft.com/office/officeart/2005/8/layout/list1"/>
    <dgm:cxn modelId="{FF585305-7B7B-442F-89E5-C4173248267F}" type="presParOf" srcId="{DDBB1B78-722F-40E7-8E80-59D5981ED6E4}" destId="{37735014-69EE-4370-AEBA-A214BEAB9177}" srcOrd="3" destOrd="0" presId="urn:microsoft.com/office/officeart/2005/8/layout/list1"/>
    <dgm:cxn modelId="{0F2B61A8-5FE8-4318-B5E9-DD434F190CEE}" type="presParOf" srcId="{DDBB1B78-722F-40E7-8E80-59D5981ED6E4}" destId="{3E42087F-5D25-42A7-9681-3020943D860D}" srcOrd="4" destOrd="0" presId="urn:microsoft.com/office/officeart/2005/8/layout/list1"/>
    <dgm:cxn modelId="{6C13A586-A998-4F35-9D37-A10D6C9DBAB6}" type="presParOf" srcId="{3E42087F-5D25-42A7-9681-3020943D860D}" destId="{F6A4F470-5D90-44E0-AD57-EF0D342753C0}" srcOrd="0" destOrd="0" presId="urn:microsoft.com/office/officeart/2005/8/layout/list1"/>
    <dgm:cxn modelId="{38A614FE-81DD-47CD-9B09-B48EE6CDDB6B}" type="presParOf" srcId="{3E42087F-5D25-42A7-9681-3020943D860D}" destId="{2D8F73B5-6CB5-4F5C-BD4B-9F764D3DD5F0}" srcOrd="1" destOrd="0" presId="urn:microsoft.com/office/officeart/2005/8/layout/list1"/>
    <dgm:cxn modelId="{F60BBB27-79E8-4B3E-895D-BBE2A61BDC2D}" type="presParOf" srcId="{DDBB1B78-722F-40E7-8E80-59D5981ED6E4}" destId="{C8B84496-E5BD-4CAB-B7AA-F442B1B5F5C5}" srcOrd="5" destOrd="0" presId="urn:microsoft.com/office/officeart/2005/8/layout/list1"/>
    <dgm:cxn modelId="{BE75DA6E-09D1-4FCE-BC14-583FFB498B6E}" type="presParOf" srcId="{DDBB1B78-722F-40E7-8E80-59D5981ED6E4}" destId="{10B5D1F8-6EB0-4806-849B-FEAF68071D2F}" srcOrd="6" destOrd="0" presId="urn:microsoft.com/office/officeart/2005/8/layout/list1"/>
    <dgm:cxn modelId="{F1B1FCFD-F9B7-43BF-B410-4D16F5CF4196}" type="presParOf" srcId="{DDBB1B78-722F-40E7-8E80-59D5981ED6E4}" destId="{B9B89A9D-E374-4A35-B86A-A9C46F216BB8}" srcOrd="7" destOrd="0" presId="urn:microsoft.com/office/officeart/2005/8/layout/list1"/>
    <dgm:cxn modelId="{7540C61C-DEB4-4866-8A99-FF2DD8DC4520}" type="presParOf" srcId="{DDBB1B78-722F-40E7-8E80-59D5981ED6E4}" destId="{4D4AD713-5012-49AB-A4ED-79ACAB989CBF}" srcOrd="8" destOrd="0" presId="urn:microsoft.com/office/officeart/2005/8/layout/list1"/>
    <dgm:cxn modelId="{2203E77C-7832-4480-89C7-2CE831B37E44}" type="presParOf" srcId="{4D4AD713-5012-49AB-A4ED-79ACAB989CBF}" destId="{02022740-A387-469D-ABE1-C7BE053B82E5}" srcOrd="0" destOrd="0" presId="urn:microsoft.com/office/officeart/2005/8/layout/list1"/>
    <dgm:cxn modelId="{27A23FD5-54EC-4A2C-8B53-811560B407ED}" type="presParOf" srcId="{4D4AD713-5012-49AB-A4ED-79ACAB989CBF}" destId="{989E15EF-AB6D-42A4-8F7F-5D53781295AF}" srcOrd="1" destOrd="0" presId="urn:microsoft.com/office/officeart/2005/8/layout/list1"/>
    <dgm:cxn modelId="{2E89699F-106D-4E60-A15D-295DA55DB284}" type="presParOf" srcId="{DDBB1B78-722F-40E7-8E80-59D5981ED6E4}" destId="{B938D11F-2E76-47B0-A482-B90C2B158A60}" srcOrd="9" destOrd="0" presId="urn:microsoft.com/office/officeart/2005/8/layout/list1"/>
    <dgm:cxn modelId="{2B676535-A155-4235-AB47-6EBD6AF6A568}" type="presParOf" srcId="{DDBB1B78-722F-40E7-8E80-59D5981ED6E4}" destId="{66B6E176-A46D-47C4-9329-8E0382E650F8}"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D4ECB-ED04-4E0F-84E9-AEC5F670EE95}">
      <dsp:nvSpPr>
        <dsp:cNvPr id="0" name=""/>
        <dsp:cNvSpPr/>
      </dsp:nvSpPr>
      <dsp:spPr>
        <a:xfrm>
          <a:off x="0" y="184765"/>
          <a:ext cx="7650480" cy="680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3762" tIns="249936" rIns="593762"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Remote sensing data</a:t>
          </a:r>
          <a:endParaRPr lang="en-US" sz="2000" kern="1200" dirty="0"/>
        </a:p>
      </dsp:txBody>
      <dsp:txXfrm>
        <a:off x="0" y="184765"/>
        <a:ext cx="7650480" cy="680400"/>
      </dsp:txXfrm>
    </dsp:sp>
    <dsp:sp modelId="{EA22662E-98C0-48E9-968E-D497F1056582}">
      <dsp:nvSpPr>
        <dsp:cNvPr id="0" name=""/>
        <dsp:cNvSpPr/>
      </dsp:nvSpPr>
      <dsp:spPr>
        <a:xfrm>
          <a:off x="382524" y="7645"/>
          <a:ext cx="5355336"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419" tIns="0" rIns="202419" bIns="0" numCol="1" spcCol="1270" anchor="ctr" anchorCtr="0">
          <a:noAutofit/>
        </a:bodyPr>
        <a:lstStyle/>
        <a:p>
          <a:pPr lvl="0" algn="l" defTabSz="889000">
            <a:lnSpc>
              <a:spcPct val="90000"/>
            </a:lnSpc>
            <a:spcBef>
              <a:spcPct val="0"/>
            </a:spcBef>
            <a:spcAft>
              <a:spcPct val="35000"/>
            </a:spcAft>
          </a:pPr>
          <a:r>
            <a:rPr lang="en-US" sz="2000" b="1" kern="1200" dirty="0" smtClean="0"/>
            <a:t>Process &amp; Analyze</a:t>
          </a:r>
          <a:endParaRPr lang="en-US" sz="2000" b="1" kern="1200" dirty="0"/>
        </a:p>
      </dsp:txBody>
      <dsp:txXfrm>
        <a:off x="399817" y="24938"/>
        <a:ext cx="5320750" cy="319654"/>
      </dsp:txXfrm>
    </dsp:sp>
    <dsp:sp modelId="{10B5D1F8-6EB0-4806-849B-FEAF68071D2F}">
      <dsp:nvSpPr>
        <dsp:cNvPr id="0" name=""/>
        <dsp:cNvSpPr/>
      </dsp:nvSpPr>
      <dsp:spPr>
        <a:xfrm>
          <a:off x="0" y="1107086"/>
          <a:ext cx="7650480" cy="680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3762" tIns="249936" rIns="593762" bIns="142240" numCol="1" spcCol="1270" anchor="t" anchorCtr="0">
          <a:noAutofit/>
        </a:bodyPr>
        <a:lstStyle/>
        <a:p>
          <a:pPr marL="228600" lvl="1" indent="-228600" algn="l" defTabSz="889000">
            <a:lnSpc>
              <a:spcPct val="90000"/>
            </a:lnSpc>
            <a:spcBef>
              <a:spcPct val="0"/>
            </a:spcBef>
            <a:spcAft>
              <a:spcPct val="15000"/>
            </a:spcAft>
            <a:buChar char="••"/>
          </a:pPr>
          <a:r>
            <a:rPr lang="en-US" sz="2000" i="1" kern="1200" dirty="0" smtClean="0"/>
            <a:t>Our data with in situ data from other agencies</a:t>
          </a:r>
          <a:endParaRPr lang="en-US" sz="2000" i="1" kern="1200" dirty="0"/>
        </a:p>
      </dsp:txBody>
      <dsp:txXfrm>
        <a:off x="0" y="1107086"/>
        <a:ext cx="7650480" cy="680400"/>
      </dsp:txXfrm>
    </dsp:sp>
    <dsp:sp modelId="{2D8F73B5-6CB5-4F5C-BD4B-9F764D3DD5F0}">
      <dsp:nvSpPr>
        <dsp:cNvPr id="0" name=""/>
        <dsp:cNvSpPr/>
      </dsp:nvSpPr>
      <dsp:spPr>
        <a:xfrm>
          <a:off x="382524" y="929966"/>
          <a:ext cx="5355336"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419" tIns="0" rIns="202419" bIns="0" numCol="1" spcCol="1270" anchor="ctr" anchorCtr="0">
          <a:noAutofit/>
        </a:bodyPr>
        <a:lstStyle/>
        <a:p>
          <a:pPr lvl="0" algn="l" defTabSz="889000">
            <a:lnSpc>
              <a:spcPct val="90000"/>
            </a:lnSpc>
            <a:spcBef>
              <a:spcPct val="0"/>
            </a:spcBef>
            <a:spcAft>
              <a:spcPct val="35000"/>
            </a:spcAft>
          </a:pPr>
          <a:r>
            <a:rPr lang="en-US" sz="2000" b="1" kern="1200" dirty="0" smtClean="0"/>
            <a:t>Coordinate &amp; Compare</a:t>
          </a:r>
          <a:endParaRPr lang="en-US" sz="2000" b="1" kern="1200" dirty="0"/>
        </a:p>
      </dsp:txBody>
      <dsp:txXfrm>
        <a:off x="399817" y="947259"/>
        <a:ext cx="5320750" cy="319654"/>
      </dsp:txXfrm>
    </dsp:sp>
    <dsp:sp modelId="{66B6E176-A46D-47C4-9329-8E0382E650F8}">
      <dsp:nvSpPr>
        <dsp:cNvPr id="0" name=""/>
        <dsp:cNvSpPr/>
      </dsp:nvSpPr>
      <dsp:spPr>
        <a:xfrm>
          <a:off x="0" y="2029406"/>
          <a:ext cx="7650480" cy="680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3762" tIns="249936" rIns="593762"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Ecosystem impacts (present and future)</a:t>
          </a:r>
          <a:endParaRPr lang="en-US" sz="2000" kern="1200" dirty="0"/>
        </a:p>
      </dsp:txBody>
      <dsp:txXfrm>
        <a:off x="0" y="2029406"/>
        <a:ext cx="7650480" cy="680400"/>
      </dsp:txXfrm>
    </dsp:sp>
    <dsp:sp modelId="{989E15EF-AB6D-42A4-8F7F-5D53781295AF}">
      <dsp:nvSpPr>
        <dsp:cNvPr id="0" name=""/>
        <dsp:cNvSpPr/>
      </dsp:nvSpPr>
      <dsp:spPr>
        <a:xfrm>
          <a:off x="382524" y="1852285"/>
          <a:ext cx="5355336"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419" tIns="0" rIns="202419" bIns="0" numCol="1" spcCol="1270" anchor="ctr" anchorCtr="0">
          <a:noAutofit/>
        </a:bodyPr>
        <a:lstStyle/>
        <a:p>
          <a:pPr lvl="0" algn="l" defTabSz="889000">
            <a:lnSpc>
              <a:spcPct val="90000"/>
            </a:lnSpc>
            <a:spcBef>
              <a:spcPct val="0"/>
            </a:spcBef>
            <a:spcAft>
              <a:spcPct val="35000"/>
            </a:spcAft>
          </a:pPr>
          <a:r>
            <a:rPr lang="en-US" sz="2000" b="1" kern="1200" dirty="0" smtClean="0"/>
            <a:t>Investigate</a:t>
          </a:r>
          <a:endParaRPr lang="en-US" sz="2000" b="1" kern="1200" dirty="0"/>
        </a:p>
      </dsp:txBody>
      <dsp:txXfrm>
        <a:off x="399817" y="1869578"/>
        <a:ext cx="5320750" cy="31965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E6847E7-8EA1-4011-BFCF-403CBE430FA0}" type="datetimeFigureOut">
              <a:rPr lang="en-US" smtClean="0"/>
              <a:t>11/19/2015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2E80623-CB21-4A42-BD75-BCA63DF6C9FB}" type="slidenum">
              <a:rPr lang="en-US" smtClean="0"/>
              <a:t>‹#›</a:t>
            </a:fld>
            <a:endParaRPr lang="en-US"/>
          </a:p>
        </p:txBody>
      </p:sp>
    </p:spTree>
    <p:extLst>
      <p:ext uri="{BB962C8B-B14F-4D97-AF65-F5344CB8AC3E}">
        <p14:creationId xmlns:p14="http://schemas.microsoft.com/office/powerpoint/2010/main" val="68159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11/19/2015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a:t>
            </a:r>
            <a:r>
              <a:rPr lang="en-US" baseline="0" dirty="0" smtClean="0"/>
              <a:t> My name is Rebecca, Lindsay, Mark. And we are the NASA, JPL Los Angeles Oceans Team. Today we will be taking to you about sewage, where it goes, and how it affects the ocean.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3548224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Hyperion</a:t>
            </a:r>
            <a:r>
              <a:rPr lang="en-US" baseline="0" dirty="0" smtClean="0"/>
              <a:t> has invited us to come aboard their 2 City of Los Angeles owned boats. </a:t>
            </a:r>
          </a:p>
          <a:p>
            <a:r>
              <a:rPr lang="en-US" baseline="0" dirty="0" smtClean="0"/>
              <a:t>Many collaborators go out into the Santa Monica Bay several times a week to take in situ measurements of the diversion plume.</a:t>
            </a:r>
          </a:p>
          <a:p>
            <a:r>
              <a:rPr lang="en-US" baseline="0" dirty="0" smtClean="0"/>
              <a:t>Some of the instruments used are:</a:t>
            </a:r>
          </a:p>
          <a:p>
            <a:r>
              <a:rPr lang="en-US" baseline="0" dirty="0" smtClean="0"/>
              <a:t>Hyperion’s CTD, which stands for and measures Conductivity, Temperature, and Depth. </a:t>
            </a:r>
          </a:p>
          <a:p>
            <a:r>
              <a:rPr lang="en-US" baseline="0" dirty="0" smtClean="0"/>
              <a:t>Hyperion’s YSI Sensor takes surface measurements such as temperature, dissolved oxygen, turbidity, and </a:t>
            </a:r>
            <a:r>
              <a:rPr lang="en-US" baseline="0" dirty="0" err="1" smtClean="0"/>
              <a:t>pH.</a:t>
            </a:r>
            <a:endParaRPr lang="en-US" baseline="0" dirty="0" smtClean="0"/>
          </a:p>
          <a:p>
            <a:r>
              <a:rPr lang="en-US" baseline="0" dirty="0" smtClean="0"/>
              <a:t>University of California Santa Barbra has installed GPS drifters in the ocean to track the plume’s movement over time.</a:t>
            </a:r>
          </a:p>
          <a:p>
            <a:r>
              <a:rPr lang="en-US" baseline="0" dirty="0" smtClean="0"/>
              <a:t>University of Southern California uses laboratory methods to test the sea water for phytoplankton levels.</a:t>
            </a:r>
          </a:p>
          <a:p>
            <a:r>
              <a:rPr lang="en-US" baseline="0" dirty="0" smtClean="0"/>
              <a:t>A collaborator at JPL uses his hyperspectral instrument to measure reflectance, Absorbance, chlorophyll, and CDOM. </a:t>
            </a:r>
          </a:p>
          <a:p>
            <a:r>
              <a:rPr lang="en-US" baseline="0" dirty="0" smtClean="0"/>
              <a:t>We have access to all the results found in the field via a shared information website, and we can compare their in situ results to our remote sensing results to validate our conclusions.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2896887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general</a:t>
            </a:r>
            <a:r>
              <a:rPr lang="en-US" baseline="0" dirty="0" smtClean="0"/>
              <a:t> signatures we are looking for in our processed satellite imagery are 1) chlorophyll-a , 2) Sea surface temperature 3) turbidity, 4) suspended solids, and 5) sea surface roughness. </a:t>
            </a:r>
          </a:p>
          <a:p>
            <a:r>
              <a:rPr lang="en-US" baseline="0" dirty="0" smtClean="0"/>
              <a:t>Both LANSAT-8 and MODIS can detect chlorophyll, sediment, and sea surface temperature. Landsat can also detect turbidity. ASTER can also detect sea surface temperature. We used Synthetic Aperture Radars (SAR) on ALOS-2 and Sentinel-1 to give us sea surface roughness data, but the signatures were not present. </a:t>
            </a:r>
            <a:endParaRPr lang="en-US" baseline="0" dirty="0"/>
          </a:p>
          <a:p>
            <a:r>
              <a:rPr lang="en-US" baseline="0" dirty="0" smtClean="0"/>
              <a:t>We collected and have access to in situ data to cross-reference our satellite imagery data in time and space. </a:t>
            </a:r>
          </a:p>
          <a:p>
            <a:r>
              <a:rPr lang="en-US" baseline="0" dirty="0" smtClean="0"/>
              <a:t>Ultimately, this analysis should give us a solid platform to answer our questions and address public and ecological concerns. </a:t>
            </a:r>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4198073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ASTER sea surface temperature images from before, during, and after the diversion. You can see that the before and after have no signature around the 1-mile pipe, but the during image has a very clear localized signature around the pipe outfall. These maps are very zoomed in because the signature does not get a chance to spread before it dissipates into ambient sea temperature levels.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1369388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Landsat</a:t>
            </a:r>
            <a:r>
              <a:rPr lang="en-US" baseline="0" dirty="0" smtClean="0"/>
              <a:t> captures similar images of sea surface temperature, but with better resolution. Again, the localized cold signature can bee seen at the end of the 1 mile pipe during the diversion, and is not present before or after the diversion.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1888206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Lansat</a:t>
            </a:r>
            <a:r>
              <a:rPr lang="en-US" baseline="0" dirty="0" smtClean="0"/>
              <a:t>-8 is also able to capture high resolution chlorophyll-a signatures. </a:t>
            </a:r>
            <a:r>
              <a:rPr lang="en-US" sz="1200" kern="1200" dirty="0" smtClean="0">
                <a:solidFill>
                  <a:schemeClr val="tx1"/>
                </a:solidFill>
                <a:effectLst/>
                <a:latin typeface="+mn-lt"/>
                <a:ea typeface="+mn-ea"/>
                <a:cs typeface="+mn-cs"/>
              </a:rPr>
              <a:t>The added nutrients from the effluent, in conjunction with warm waters, and high amounts of available sunlight, stimulated large phytoplankton blooms that spread with prevailing currents. These </a:t>
            </a:r>
            <a:r>
              <a:rPr lang="en-US" sz="1200" kern="1200" dirty="0" err="1" smtClean="0">
                <a:solidFill>
                  <a:schemeClr val="tx1"/>
                </a:solidFill>
                <a:effectLst/>
                <a:latin typeface="+mn-lt"/>
                <a:ea typeface="+mn-ea"/>
                <a:cs typeface="+mn-cs"/>
              </a:rPr>
              <a:t>algael</a:t>
            </a:r>
            <a:r>
              <a:rPr lang="en-US" sz="1200" kern="1200" baseline="0" dirty="0" smtClean="0">
                <a:solidFill>
                  <a:schemeClr val="tx1"/>
                </a:solidFill>
                <a:effectLst/>
                <a:latin typeface="+mn-lt"/>
                <a:ea typeface="+mn-ea"/>
                <a:cs typeface="+mn-cs"/>
              </a:rPr>
              <a:t> blooms may be harmful to humans, because they are associated with bacteria. They are also harmful to marine life because algae removes oxygen from the water and obscures light attenuation. This can choke out animals and </a:t>
            </a:r>
            <a:r>
              <a:rPr lang="en-US" sz="1200" kern="1200" baseline="0" dirty="0" err="1" smtClean="0">
                <a:solidFill>
                  <a:schemeClr val="tx1"/>
                </a:solidFill>
                <a:effectLst/>
                <a:latin typeface="+mn-lt"/>
                <a:ea typeface="+mn-ea"/>
                <a:cs typeface="+mn-cs"/>
              </a:rPr>
              <a:t>disrrupt</a:t>
            </a:r>
            <a:r>
              <a:rPr lang="en-US" sz="1200" kern="1200" baseline="0" dirty="0" smtClean="0">
                <a:solidFill>
                  <a:schemeClr val="tx1"/>
                </a:solidFill>
                <a:effectLst/>
                <a:latin typeface="+mn-lt"/>
                <a:ea typeface="+mn-ea"/>
                <a:cs typeface="+mn-cs"/>
              </a:rPr>
              <a:t> the fragile food web. If this happens, recreational and commercial fishing may be affected as well.  </a:t>
            </a:r>
            <a:r>
              <a:rPr lang="en-US" baseline="0" dirty="0" smtClean="0"/>
              <a:t>You can see that </a:t>
            </a:r>
            <a:r>
              <a:rPr lang="en-US" baseline="0" dirty="0" err="1" smtClean="0"/>
              <a:t>algeal</a:t>
            </a:r>
            <a:r>
              <a:rPr lang="en-US" baseline="0" dirty="0" smtClean="0"/>
              <a:t> blooms begin to worsen as the diversion progresses. Algal blooms proliferate and drift. In situ measurements were taken to monitor the currents and drift of these blooms. There is ala</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678888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MODIS images were processed nearly</a:t>
            </a:r>
            <a:r>
              <a:rPr lang="en-US" baseline="0" dirty="0" smtClean="0"/>
              <a:t> every day to monitor chlorophyll levels as well, although the resolution is not as fine as Lansat-8. It is clear that algal blooms continued to proliferate around the outfall during the diversion. And began to die down shortly after the diversion ended.</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1452902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 to chlorophyll, Total</a:t>
            </a:r>
            <a:r>
              <a:rPr lang="en-US" baseline="0" dirty="0" smtClean="0"/>
              <a:t> Suspended Matter is a gauge of ocean health, because it plays an important role in determining light attenuation at depths. The more suspended matter, the less light can penetrate the ocean. The suspended matter in the effluent is released at the 1 mile pipe and spreads further out into the ocean.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678888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Turbidity measurements from Landsat-8 can also be used to help track the effluent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678888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Wind conditions were not optimal the night of the ALOS-2 acquisition. Sentenl-1’s low resolution was unable to pick up any prominent plume surface signatures.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1743820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Prior to the diversion, waters in Santa Monica Bay were primarily blue, there</a:t>
            </a:r>
            <a:r>
              <a:rPr lang="en-US" baseline="0" dirty="0" smtClean="0"/>
              <a:t> were no anomalous sea surface temperature anomalies associated with either the 5-mile or 1-mile pipe, no anomalous algal blooms, or surface signatures.</a:t>
            </a:r>
          </a:p>
          <a:p>
            <a:r>
              <a:rPr lang="en-US" baseline="0" dirty="0" smtClean="0"/>
              <a:t>During the diversion, we were able to track the evolution of the biological response to the added nutrients being discharged by the 1-mile pipe. </a:t>
            </a:r>
          </a:p>
          <a:p>
            <a:r>
              <a:rPr lang="en-US" baseline="0" dirty="0" smtClean="0"/>
              <a:t>After the diversion ended, we continued to monitor the waters in Santa Monica Bay, both via satellite and shipboard measurements.  Algal blooms persisted for a few weeks post diversion</a:t>
            </a:r>
          </a:p>
          <a:p>
            <a:r>
              <a:rPr lang="en-US" baseline="0" dirty="0" smtClean="0"/>
              <a:t>The cold sea surface temperature signature was the first to dissipate after the effluent was redirected </a:t>
            </a:r>
            <a:r>
              <a:rPr lang="en-US" baseline="0" smtClean="0"/>
              <a:t>to the 5-mile pipe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3882264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Our project</a:t>
            </a:r>
            <a:r>
              <a:rPr lang="en-US" sz="1200" baseline="0" dirty="0" smtClean="0"/>
              <a:t> takes place in Los Angeles, California, focusing on the waters of Santa Monica Bay. The location is south of Malibu, West of Marina Del Rey, and North of the Palos Verdes Peninsula. </a:t>
            </a:r>
            <a:r>
              <a:rPr lang="en-US" sz="1200" dirty="0" smtClean="0"/>
              <a:t>The Santa</a:t>
            </a:r>
            <a:r>
              <a:rPr lang="en-US" sz="1200" baseline="0" dirty="0" smtClean="0"/>
              <a:t> Monica Bay is</a:t>
            </a:r>
            <a:r>
              <a:rPr lang="en-US" sz="1200" dirty="0" smtClean="0"/>
              <a:t> an ecologically important marine habitat and a valuable resource in</a:t>
            </a:r>
            <a:r>
              <a:rPr lang="en-US" sz="1200" baseline="0" dirty="0" smtClean="0"/>
              <a:t> terms of </a:t>
            </a:r>
            <a:r>
              <a:rPr lang="en-US" sz="1200" dirty="0" smtClean="0"/>
              <a:t>commercial</a:t>
            </a:r>
            <a:r>
              <a:rPr lang="en-US" sz="1200" baseline="0" dirty="0" smtClean="0"/>
              <a:t> and recreational fishing and tourism.</a:t>
            </a:r>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2570153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study showed that satellite remote</a:t>
            </a:r>
            <a:r>
              <a:rPr lang="en-US" baseline="0" dirty="0" smtClean="0"/>
              <a:t> sensing can indeed be used to track surfaced effluent plumes.</a:t>
            </a:r>
          </a:p>
          <a:p>
            <a:r>
              <a:rPr lang="en-US" baseline="0" dirty="0" smtClean="0"/>
              <a:t>By using multiple sensors and satellites, as well as field measurements, we were able to provide a comprehensive overview of what was happening in Santa Monica Bay in relation to this diversion event.</a:t>
            </a:r>
          </a:p>
          <a:p>
            <a:r>
              <a:rPr lang="en-US" baseline="0" dirty="0" smtClean="0"/>
              <a:t>Landsat-8 had the highest spatial resolution and was able to pick up fine grain details missed by ASTER SST and MODIS </a:t>
            </a:r>
            <a:r>
              <a:rPr lang="en-US" baseline="0" smtClean="0"/>
              <a:t>ocean color.</a:t>
            </a:r>
            <a:endParaRPr lang="en-US" baseline="0" dirty="0" smtClean="0"/>
          </a:p>
          <a:p>
            <a:r>
              <a:rPr lang="en-US" baseline="0" dirty="0" smtClean="0"/>
              <a:t>There was a time lag in the response of phytoplankton growth as the diversion began. Blooms grew and died down and new ones formed over time due to multiple factors such as winds, currents, cloud cover and available sunlight.</a:t>
            </a:r>
          </a:p>
          <a:p>
            <a:r>
              <a:rPr lang="en-US" baseline="0" dirty="0" smtClean="0"/>
              <a:t>Sea surface temperature signatures were localized around the terminus of the 1-mile pipe as the discharged effluent entrained colder water at depth and brought it to the surface, where it eventually mixed with warmer ambient sea water.</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1058514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Rainstorms</a:t>
            </a:r>
            <a:r>
              <a:rPr lang="en-US" baseline="0" dirty="0" smtClean="0"/>
              <a:t> and every day runoff causes </a:t>
            </a:r>
            <a:r>
              <a:rPr lang="en-US" baseline="0" dirty="0" err="1" smtClean="0"/>
              <a:t>stormwater</a:t>
            </a:r>
            <a:r>
              <a:rPr lang="en-US" baseline="0" dirty="0" smtClean="0"/>
              <a:t> to be expelled into the ocean at Marina Del Rey via </a:t>
            </a:r>
            <a:r>
              <a:rPr lang="en-US" baseline="0" dirty="0" err="1" smtClean="0"/>
              <a:t>Ballona</a:t>
            </a:r>
            <a:r>
              <a:rPr lang="en-US" baseline="0" dirty="0" smtClean="0"/>
              <a:t> Creek. The </a:t>
            </a:r>
            <a:r>
              <a:rPr lang="en-US" baseline="0" dirty="0" err="1" smtClean="0"/>
              <a:t>stormwater</a:t>
            </a:r>
            <a:r>
              <a:rPr lang="en-US" baseline="0" dirty="0" smtClean="0"/>
              <a:t> is untreated, releasing nutrients that may cause algal blooms. It also has a unique temperature signature. Data processed from Earth Observing Systems is not always reliable. Cloud cover can obscure or make the data completely unusable. Aqua-Modis has a daily repeat cycle, giving us daily readings, but the drawback is the resolution of the data is very low, pixilated, and sometimes does not capture our region of interest. The earth observing systems we use only take surface readings of the ocean, so we are not able to extrapolate data points at depth, like in situ instruments can. Finally, ambient plankton is always present and algal blooms can happen at any point in time regardless of point sources.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a:p>
        </p:txBody>
      </p:sp>
    </p:spTree>
    <p:extLst>
      <p:ext uri="{BB962C8B-B14F-4D97-AF65-F5344CB8AC3E}">
        <p14:creationId xmlns:p14="http://schemas.microsoft.com/office/powerpoint/2010/main" val="669085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project has</a:t>
            </a:r>
            <a:r>
              <a:rPr lang="en-US" baseline="0" dirty="0" smtClean="0"/>
              <a:t> been proposed to continue for a second term here at NASA DEVELOP at JPL. We plan to continue our methods to monitor the region post-diversion. Our next term will focus primarily on comparing in situ data with remote sensing data, using programs like </a:t>
            </a:r>
            <a:r>
              <a:rPr lang="en-US" baseline="0" dirty="0" err="1" smtClean="0"/>
              <a:t>Matlab</a:t>
            </a:r>
            <a:r>
              <a:rPr lang="en-US" baseline="0" dirty="0" smtClean="0"/>
              <a:t>. City of LA and other collaborators will continue to monitor the area and take in situ readings year round. The ultimate goal is to publish a paper in a journal about this major diversion event at Hyperion.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a:p>
        </p:txBody>
      </p:sp>
    </p:spTree>
    <p:extLst>
      <p:ext uri="{BB962C8B-B14F-4D97-AF65-F5344CB8AC3E}">
        <p14:creationId xmlns:p14="http://schemas.microsoft.com/office/powerpoint/2010/main" val="1377701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would</a:t>
            </a:r>
            <a:r>
              <a:rPr lang="en-US" baseline="0" dirty="0" smtClean="0"/>
              <a:t> like to thank our advisors, Ben and Michelle.</a:t>
            </a:r>
          </a:p>
          <a:p>
            <a:r>
              <a:rPr lang="en-US" baseline="0" dirty="0" smtClean="0"/>
              <a:t>Our partners Curtis, Ashley, and Mas from Hyperion.</a:t>
            </a:r>
          </a:p>
          <a:p>
            <a:r>
              <a:rPr lang="en-US" baseline="0" dirty="0" smtClean="0"/>
              <a:t>And past contributors of the project, Christine and Jack.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23</a:t>
            </a:fld>
            <a:endParaRPr lang="en-US"/>
          </a:p>
        </p:txBody>
      </p:sp>
    </p:spTree>
    <p:extLst>
      <p:ext uri="{BB962C8B-B14F-4D97-AF65-F5344CB8AC3E}">
        <p14:creationId xmlns:p14="http://schemas.microsoft.com/office/powerpoint/2010/main" val="282944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your</a:t>
            </a:r>
            <a:r>
              <a:rPr lang="en-US" baseline="0" dirty="0" smtClean="0"/>
              <a:t> time</a:t>
            </a:r>
            <a:r>
              <a:rPr lang="en-US" dirty="0" smtClean="0"/>
              <a:t>. Any questions?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24</a:t>
            </a:fld>
            <a:endParaRPr lang="en-US"/>
          </a:p>
        </p:txBody>
      </p:sp>
    </p:spTree>
    <p:extLst>
      <p:ext uri="{BB962C8B-B14F-4D97-AF65-F5344CB8AC3E}">
        <p14:creationId xmlns:p14="http://schemas.microsoft.com/office/powerpoint/2010/main" val="3784016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Hyperion Treatment Plant is a wastewater treatment facility located adjacent to the coast and just south of Los Angeles’s major airport, LAX.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Hyperion </a:t>
            </a:r>
            <a:r>
              <a:rPr lang="en-US" sz="1200" kern="1200" dirty="0" smtClean="0">
                <a:solidFill>
                  <a:schemeClr val="tx1"/>
                </a:solidFill>
                <a:effectLst/>
                <a:latin typeface="+mn-lt"/>
                <a:ea typeface="+mn-ea"/>
                <a:cs typeface="+mn-cs"/>
              </a:rPr>
              <a:t>is one of the largest wastewater plants on the west coast of the United States.</a:t>
            </a:r>
            <a:r>
              <a:rPr lang="en-US" sz="1200" kern="1200" baseline="0" dirty="0" smtClean="0">
                <a:solidFill>
                  <a:schemeClr val="tx1"/>
                </a:solidFill>
                <a:effectLst/>
                <a:latin typeface="+mn-lt"/>
                <a:ea typeface="+mn-ea"/>
                <a:cs typeface="+mn-cs"/>
              </a:rPr>
              <a:t> They release an average of 362 million gallons of treated sewage per day into the Santa Monica Bay.</a:t>
            </a:r>
            <a:endParaRPr lang="en-US" sz="1200" kern="1200" dirty="0" smtClean="0">
              <a:solidFill>
                <a:schemeClr val="tx1"/>
              </a:solidFill>
              <a:effectLst/>
              <a:latin typeface="+mn-lt"/>
              <a:ea typeface="+mn-ea"/>
              <a:cs typeface="+mn-cs"/>
            </a:endParaRPr>
          </a:p>
          <a:p>
            <a:pPr marL="0" indent="0">
              <a:buFontTx/>
              <a:buNone/>
            </a:pPr>
            <a:r>
              <a:rPr lang="en-US" baseline="0" dirty="0" smtClean="0"/>
              <a:t>In normal operation, they release treated wastewater, also called effluent, into the ocean through a 5-mile-long outfall pipe where it is pumped 57m deep into the head of the marine canyon. The effluent mixes with the seawater, which dilutes it before it can reach the surface.</a:t>
            </a:r>
          </a:p>
          <a:p>
            <a:pPr marL="0" indent="0">
              <a:buFontTx/>
              <a:buNone/>
            </a:pPr>
            <a:r>
              <a:rPr lang="en-US" baseline="0" dirty="0" smtClean="0"/>
              <a:t>In the rare instance that they need to do maintenance or repair the 5-mile pipe, they have to divert all the effluent to a backup 1-mile long pipe that is only 15m deep. </a:t>
            </a:r>
          </a:p>
          <a:p>
            <a:pPr marL="0" indent="0">
              <a:buFontTx/>
              <a:buNone/>
            </a:pPr>
            <a:r>
              <a:rPr lang="en-US" baseline="0" dirty="0" smtClean="0"/>
              <a:t>This event is called a DIVERSION. </a:t>
            </a:r>
          </a:p>
          <a:p>
            <a:pPr marL="0" indent="0">
              <a:buFontTx/>
              <a:buNone/>
            </a:pPr>
            <a:r>
              <a:rPr lang="en-US" baseline="0" dirty="0" smtClean="0"/>
              <a:t>Hyperion conducted a similar diversion in 2006, and they have done it again this year to make repairs to their system. </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2483911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diversion just so happened to coincide with our DEVELOP term. </a:t>
            </a:r>
          </a:p>
          <a:p>
            <a:r>
              <a:rPr lang="en-US" baseline="0" dirty="0" smtClean="0"/>
              <a:t>We processed satellite imagery from August 30</a:t>
            </a:r>
            <a:r>
              <a:rPr lang="en-US" baseline="30000" dirty="0" smtClean="0"/>
              <a:t>th</a:t>
            </a:r>
            <a:r>
              <a:rPr lang="en-US" baseline="0" dirty="0" smtClean="0"/>
              <a:t> to </a:t>
            </a:r>
            <a:r>
              <a:rPr lang="en-US" baseline="0" dirty="0" err="1" smtClean="0"/>
              <a:t>Septemer</a:t>
            </a:r>
            <a:r>
              <a:rPr lang="en-US" baseline="0" dirty="0" smtClean="0"/>
              <a:t> 20</a:t>
            </a:r>
            <a:r>
              <a:rPr lang="en-US" baseline="30000" dirty="0" smtClean="0"/>
              <a:t>th</a:t>
            </a:r>
            <a:r>
              <a:rPr lang="en-US" baseline="0" dirty="0" smtClean="0"/>
              <a:t> to get a pre-diversion baseline of what the ocean signatures around Hyperion’s outfall looked like.</a:t>
            </a:r>
          </a:p>
          <a:p>
            <a:r>
              <a:rPr lang="en-US" baseline="0" dirty="0" smtClean="0"/>
              <a:t>On September 21</a:t>
            </a:r>
            <a:r>
              <a:rPr lang="en-US" baseline="30000" dirty="0" smtClean="0"/>
              <a:t>st</a:t>
            </a:r>
            <a:r>
              <a:rPr lang="en-US" baseline="0" dirty="0" smtClean="0"/>
              <a:t> Hyperion’s diversion was under way, and from then until November 2</a:t>
            </a:r>
            <a:r>
              <a:rPr lang="en-US" baseline="30000" dirty="0" smtClean="0"/>
              <a:t>nd</a:t>
            </a:r>
            <a:r>
              <a:rPr lang="en-US" baseline="0" dirty="0" smtClean="0"/>
              <a:t> , we analyzed all the signatures from the effluent that was being emitted from the 1 mile outfall.</a:t>
            </a:r>
          </a:p>
          <a:p>
            <a:r>
              <a:rPr lang="en-US" dirty="0" smtClean="0"/>
              <a:t>After</a:t>
            </a:r>
            <a:r>
              <a:rPr lang="en-US" baseline="0" dirty="0" smtClean="0"/>
              <a:t> November 2</a:t>
            </a:r>
            <a:r>
              <a:rPr lang="en-US" baseline="30000" dirty="0" smtClean="0"/>
              <a:t>nd</a:t>
            </a:r>
            <a:r>
              <a:rPr lang="en-US" baseline="0" dirty="0" smtClean="0"/>
              <a:t>  until the end of the term, we analyzed imagery post-diversion to monitor ocean restoration and detect any long-term effects. </a:t>
            </a:r>
          </a:p>
          <a:p>
            <a:endParaRPr lang="en-US" baseline="0" dirty="0" smtClean="0"/>
          </a:p>
          <a:p>
            <a:r>
              <a:rPr lang="en-US" sz="1200" b="1" dirty="0" smtClean="0">
                <a:solidFill>
                  <a:srgbClr val="333333"/>
                </a:solidFill>
              </a:rPr>
              <a:t>Pre-Diversion: Aug 30-Sept 20, 2015</a:t>
            </a:r>
          </a:p>
          <a:p>
            <a:r>
              <a:rPr lang="en-US" sz="1200" b="1" dirty="0" smtClean="0">
                <a:solidFill>
                  <a:srgbClr val="333333"/>
                </a:solidFill>
              </a:rPr>
              <a:t>Diversion: Sept 21-Nov</a:t>
            </a:r>
            <a:r>
              <a:rPr lang="en-US" sz="1200" b="1" baseline="0" dirty="0" smtClean="0">
                <a:solidFill>
                  <a:srgbClr val="333333"/>
                </a:solidFill>
              </a:rPr>
              <a:t> 2</a:t>
            </a:r>
            <a:r>
              <a:rPr lang="en-US" sz="1200" b="1" dirty="0" smtClean="0">
                <a:solidFill>
                  <a:srgbClr val="333333"/>
                </a:solidFill>
              </a:rPr>
              <a:t>, 2015 (12:01</a:t>
            </a:r>
            <a:r>
              <a:rPr lang="en-US" sz="1200" b="1" baseline="0" dirty="0" smtClean="0">
                <a:solidFill>
                  <a:srgbClr val="333333"/>
                </a:solidFill>
              </a:rPr>
              <a:t> am)</a:t>
            </a:r>
            <a:endParaRPr lang="en-US" sz="1200" b="1" dirty="0" smtClean="0">
              <a:solidFill>
                <a:srgbClr val="333333"/>
              </a:solidFill>
            </a:endParaRPr>
          </a:p>
          <a:p>
            <a:r>
              <a:rPr lang="en-US" sz="1200" b="1" dirty="0" smtClean="0">
                <a:solidFill>
                  <a:srgbClr val="333333"/>
                </a:solidFill>
              </a:rPr>
              <a:t>Post-Diversion: Nov</a:t>
            </a:r>
            <a:r>
              <a:rPr lang="en-US" sz="1200" b="1" baseline="0" dirty="0" smtClean="0">
                <a:solidFill>
                  <a:srgbClr val="333333"/>
                </a:solidFill>
              </a:rPr>
              <a:t> 2</a:t>
            </a:r>
            <a:r>
              <a:rPr lang="en-US" sz="1200" b="1" dirty="0" smtClean="0">
                <a:solidFill>
                  <a:srgbClr val="333333"/>
                </a:solidFill>
              </a:rPr>
              <a:t>-Nov 19, 2015</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4075296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video of the treated</a:t>
            </a:r>
            <a:r>
              <a:rPr lang="en-US" baseline="0" dirty="0" smtClean="0"/>
              <a:t> wastewater percolating up to the surface at the 1-mile outfall during the diversion.</a:t>
            </a:r>
          </a:p>
          <a:p>
            <a:r>
              <a:rPr lang="en-US" baseline="0" dirty="0" smtClean="0"/>
              <a:t>The water is colder than the ambient water, contains nutrients and oils, and is freshwater. </a:t>
            </a:r>
          </a:p>
          <a:p>
            <a:r>
              <a:rPr lang="en-US" baseline="0" dirty="0" smtClean="0"/>
              <a:t>Under normal treatment operations, the wastewater does not get a chance to reach the surface like this.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2876898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event has raised public concerns. In terms of human impacts, commercial fishing patterns could change, tourists may be discouraged from visiting the beaches, and beachgoers may be exposed to harmful contaminants. The news media has taken a strong hold of this issue and has put pressure on scientists to analyze the diversion’s impacts. </a:t>
            </a:r>
          </a:p>
          <a:p>
            <a:r>
              <a:rPr lang="en-US" baseline="0" dirty="0" smtClean="0"/>
              <a:t>In terms of ecosystem health, algal blooms may occur due to the increased oxygen and nutrient levels that the effluent puts into the sea water, this may lead to depleted oxygen levels, and light attenuation which may harm organisms. There will also be an increased presence of oils and organics in the ocean’s surface. And, the water temperature around the 1-mile outfall is cold because the fresh water being released is colder than ambient seawater. All these factors may disrupt the local food web in Santa Monica Bay.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1605339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objectives of this study are to: (1)process and analyze plume signatures, using remote sensing techniques, from HTP’s 5 week planned effluent diversion, (2) coordinate with Hyperion and other institutions to compare the results of processed satellite imagery to measurements of 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situ data, and (3) investigate potential ecosystem impacts of this diversion event and future</a:t>
            </a:r>
            <a:r>
              <a:rPr lang="en-US" sz="1200" kern="1200" baseline="0" dirty="0" smtClean="0">
                <a:solidFill>
                  <a:schemeClr val="tx1"/>
                </a:solidFill>
                <a:effectLst/>
                <a:latin typeface="+mn-lt"/>
                <a:ea typeface="+mn-ea"/>
                <a:cs typeface="+mn-cs"/>
              </a:rPr>
              <a:t> effects</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4069933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Field measurements</a:t>
            </a:r>
            <a:r>
              <a:rPr lang="en-US" baseline="0" dirty="0" smtClean="0"/>
              <a:t> are often very labor-intensive, expensive, and limited in spatial and temporal coverage.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We have the benefit of using satellites to do Remote sensing. It is relatively i</a:t>
            </a:r>
            <a:r>
              <a:rPr lang="en-US" sz="1200" kern="1200" dirty="0" smtClean="0">
                <a:solidFill>
                  <a:schemeClr val="tx1"/>
                </a:solidFill>
                <a:effectLst/>
                <a:latin typeface="+mn-lt"/>
                <a:ea typeface="+mn-ea"/>
                <a:cs typeface="+mn-cs"/>
              </a:rPr>
              <a:t>nexpensive</a:t>
            </a:r>
            <a:r>
              <a:rPr lang="en-US" sz="1200" kern="1200" baseline="0" dirty="0" smtClean="0">
                <a:solidFill>
                  <a:schemeClr val="tx1"/>
                </a:solidFill>
                <a:effectLst/>
                <a:latin typeface="+mn-lt"/>
                <a:ea typeface="+mn-ea"/>
                <a:cs typeface="+mn-cs"/>
              </a:rPr>
              <a:t> and provides much greater </a:t>
            </a:r>
            <a:r>
              <a:rPr lang="en-US" sz="1200" kern="1200" dirty="0" smtClean="0">
                <a:solidFill>
                  <a:schemeClr val="tx1"/>
                </a:solidFill>
                <a:effectLst/>
                <a:latin typeface="+mn-lt"/>
                <a:ea typeface="+mn-ea"/>
                <a:cs typeface="+mn-cs"/>
              </a:rPr>
              <a:t>spatial coverage.</a:t>
            </a:r>
            <a:r>
              <a:rPr lang="en-US" sz="120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However, remote sensing o</a:t>
            </a:r>
            <a:r>
              <a:rPr lang="en-US" sz="1200" kern="1200" dirty="0" smtClean="0">
                <a:solidFill>
                  <a:schemeClr val="tx1"/>
                </a:solidFill>
                <a:effectLst/>
                <a:latin typeface="+mn-lt"/>
                <a:ea typeface="+mn-ea"/>
                <a:cs typeface="+mn-cs"/>
              </a:rPr>
              <a:t>nly captures images at the surface of the sea,</a:t>
            </a:r>
            <a:r>
              <a:rPr lang="en-US" sz="1200" kern="1200" baseline="0" dirty="0" smtClean="0">
                <a:solidFill>
                  <a:schemeClr val="tx1"/>
                </a:solidFill>
                <a:effectLst/>
                <a:latin typeface="+mn-lt"/>
                <a:ea typeface="+mn-ea"/>
                <a:cs typeface="+mn-cs"/>
              </a:rPr>
              <a:t> versus the ability to obtain data at depth when gathered in situ.</a:t>
            </a:r>
            <a:endParaRPr lang="en-US" sz="1200" kern="1200" dirty="0" smtClean="0">
              <a:solidFill>
                <a:schemeClr val="tx1"/>
              </a:solidFill>
              <a:effectLst/>
              <a:latin typeface="+mn-lt"/>
              <a:ea typeface="+mn-ea"/>
              <a:cs typeface="+mn-cs"/>
            </a:endParaRPr>
          </a:p>
          <a:p>
            <a:pPr marL="0" indent="0">
              <a:buFontTx/>
              <a:buNone/>
            </a:pPr>
            <a:r>
              <a:rPr lang="en-US" baseline="0" dirty="0" smtClean="0"/>
              <a:t>We used multiple sensors on multiple satellites to determine the best techniques of imaging the extent of these surfaced wastewater plumes. Each sensor has its own benefits an limitations, which we explored in our images.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304000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table shows the spatial</a:t>
            </a:r>
            <a:r>
              <a:rPr lang="en-US" baseline="0" dirty="0" smtClean="0"/>
              <a:t> and temporal resolution of the different sensors on each satellite used to provide the most coverage of Santa Monica Bay during the diversion.</a:t>
            </a:r>
          </a:p>
          <a:p>
            <a:r>
              <a:rPr lang="en-US" baseline="0" dirty="0" smtClean="0"/>
              <a:t>There are pros and cons to </a:t>
            </a:r>
            <a:r>
              <a:rPr lang="en-US" baseline="0" smtClean="0"/>
              <a:t>each sensor.</a:t>
            </a:r>
            <a:endParaRPr lang="en-US"/>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25859298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Rectangle 8"/>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11/19/2015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jpeg"/><Relationship Id="rId4" Type="http://schemas.openxmlformats.org/officeDocument/2006/relationships/image" Target="../media/image25.emf"/></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5.emf"/></Relationships>
</file>

<file path=ppt/slides/_rels/slide14.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microsoft.com/office/2007/relationships/hdphoto" Target="../media/hdphoto2.wdp"/><Relationship Id="rId9" Type="http://schemas.openxmlformats.org/officeDocument/2006/relationships/image" Target="../media/image40.emf"/></Relationships>
</file>

<file path=ppt/slides/_rels/slide1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12" Type="http://schemas.openxmlformats.org/officeDocument/2006/relationships/image" Target="../media/image50.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image" Target="../media/image49.emf"/><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1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51.jpeg"/><Relationship Id="rId7"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9.emf"/><Relationship Id="rId5" Type="http://schemas.microsoft.com/office/2007/relationships/hdphoto" Target="../media/hdphoto2.wdp"/><Relationship Id="rId4" Type="http://schemas.openxmlformats.org/officeDocument/2006/relationships/image" Target="../media/image34.png"/><Relationship Id="rId9" Type="http://schemas.openxmlformats.org/officeDocument/2006/relationships/image" Target="../media/image54.emf"/></Relationships>
</file>

<file path=ppt/slides/_rels/slide1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5.jpeg"/><Relationship Id="rId7" Type="http://schemas.openxmlformats.org/officeDocument/2006/relationships/image" Target="../media/image39.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4.png"/><Relationship Id="rId4" Type="http://schemas.openxmlformats.org/officeDocument/2006/relationships/image" Target="../media/image56.jpeg"/><Relationship Id="rId9" Type="http://schemas.openxmlformats.org/officeDocument/2006/relationships/image" Target="../media/image58.emf"/></Relationships>
</file>

<file path=ppt/slides/_rels/slide18.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63.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9.jpeg"/><Relationship Id="rId5" Type="http://schemas.microsoft.com/office/2007/relationships/hdphoto" Target="../media/hdphoto3.wdp"/><Relationship Id="rId4" Type="http://schemas.openxmlformats.org/officeDocument/2006/relationships/image" Target="../media/image68.jpeg"/></Relationships>
</file>

<file path=ppt/slides/_rels/slide2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74.JPG"/><Relationship Id="rId5" Type="http://schemas.openxmlformats.org/officeDocument/2006/relationships/image" Target="../media/image73.jpeg"/><Relationship Id="rId4" Type="http://schemas.openxmlformats.org/officeDocument/2006/relationships/image" Target="../media/image72.jpg"/><Relationship Id="rId9" Type="http://schemas.openxmlformats.org/officeDocument/2006/relationships/image" Target="../media/image77.jpeg"/></Relationships>
</file>

<file path=ppt/slides/_rels/slide2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comments" Target="../comments/comment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jpe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72433" y="1537487"/>
            <a:ext cx="8002227" cy="2338598"/>
          </a:xfrm>
        </p:spPr>
        <p:txBody>
          <a:bodyPr>
            <a:noAutofit/>
          </a:bodyPr>
          <a:lstStyle/>
          <a:p>
            <a:pPr>
              <a:tabLst>
                <a:tab pos="3657600" algn="l"/>
                <a:tab pos="3714750" algn="l"/>
              </a:tabLst>
            </a:pPr>
            <a:r>
              <a:rPr lang="en-US" dirty="0" smtClean="0"/>
              <a:t>Los Angeles Oceans</a:t>
            </a:r>
            <a:endParaRPr lang="en-US" dirty="0"/>
          </a:p>
        </p:txBody>
      </p:sp>
      <p:sp>
        <p:nvSpPr>
          <p:cNvPr id="3" name="Text Placeholder 2"/>
          <p:cNvSpPr>
            <a:spLocks noGrp="1"/>
          </p:cNvSpPr>
          <p:nvPr>
            <p:ph type="body" sz="quarter" idx="11"/>
          </p:nvPr>
        </p:nvSpPr>
        <p:spPr>
          <a:xfrm>
            <a:off x="2762883" y="5358384"/>
            <a:ext cx="3618234" cy="369332"/>
          </a:xfrm>
        </p:spPr>
        <p:txBody>
          <a:bodyPr>
            <a:normAutofit/>
          </a:bodyPr>
          <a:lstStyle/>
          <a:p>
            <a:pPr algn="ctr"/>
            <a:r>
              <a:rPr lang="en-US" dirty="0" smtClean="0"/>
              <a:t>Rebecca Trinh (Project Lead)</a:t>
            </a:r>
            <a:endParaRPr lang="en-US" dirty="0"/>
          </a:p>
          <a:p>
            <a:pPr algn="ctr"/>
            <a:endParaRPr lang="en-US" dirty="0"/>
          </a:p>
        </p:txBody>
      </p:sp>
      <p:sp>
        <p:nvSpPr>
          <p:cNvPr id="4" name="Text Placeholder 3"/>
          <p:cNvSpPr>
            <a:spLocks noGrp="1"/>
          </p:cNvSpPr>
          <p:nvPr>
            <p:ph type="body" sz="quarter" idx="12"/>
          </p:nvPr>
        </p:nvSpPr>
        <p:spPr>
          <a:xfrm>
            <a:off x="2980944" y="5751576"/>
            <a:ext cx="3182112" cy="369332"/>
          </a:xfrm>
        </p:spPr>
        <p:txBody>
          <a:bodyPr/>
          <a:lstStyle/>
          <a:p>
            <a:pPr algn="ctr"/>
            <a:r>
              <a:rPr lang="en-US" dirty="0" smtClean="0"/>
              <a:t>Lindsay </a:t>
            </a:r>
            <a:r>
              <a:rPr lang="en-US" dirty="0" err="1" smtClean="0"/>
              <a:t>Almaleh</a:t>
            </a:r>
            <a:endParaRPr lang="en-US" dirty="0"/>
          </a:p>
        </p:txBody>
      </p:sp>
      <p:sp>
        <p:nvSpPr>
          <p:cNvPr id="6" name="Text Placeholder 5"/>
          <p:cNvSpPr>
            <a:spLocks noGrp="1"/>
          </p:cNvSpPr>
          <p:nvPr>
            <p:ph type="body" sz="quarter" idx="14"/>
          </p:nvPr>
        </p:nvSpPr>
        <p:spPr>
          <a:xfrm>
            <a:off x="2980944" y="6144768"/>
            <a:ext cx="3182112" cy="369332"/>
          </a:xfrm>
        </p:spPr>
        <p:txBody>
          <a:bodyPr/>
          <a:lstStyle/>
          <a:p>
            <a:pPr algn="ctr"/>
            <a:r>
              <a:rPr lang="en-US" dirty="0" smtClean="0"/>
              <a:t>Mark Barker</a:t>
            </a:r>
            <a:endParaRPr lang="en-US" dirty="0"/>
          </a:p>
        </p:txBody>
      </p:sp>
      <p:sp>
        <p:nvSpPr>
          <p:cNvPr id="9" name="Text Placeholder 8"/>
          <p:cNvSpPr>
            <a:spLocks noGrp="1"/>
          </p:cNvSpPr>
          <p:nvPr>
            <p:ph type="body" sz="quarter" idx="17"/>
          </p:nvPr>
        </p:nvSpPr>
        <p:spPr>
          <a:xfrm>
            <a:off x="1132726" y="4168955"/>
            <a:ext cx="6858000" cy="1076822"/>
          </a:xfrm>
        </p:spPr>
        <p:txBody>
          <a:bodyPr>
            <a:normAutofit/>
          </a:bodyPr>
          <a:lstStyle/>
          <a:p>
            <a:r>
              <a:rPr lang="en-US" sz="1800" dirty="0"/>
              <a:t>Using Remotely Sensed Observations to Detect Wastewater Plumes and Assess Their Impact on Public Water Quality in Los Angeles County, California</a:t>
            </a:r>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lmaleh\Dropbox\fall 2015\NASA\2015 Fall Los Angeles Oceans\2015HTPDiversion Photos\20150930_1132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38281" y="2585739"/>
            <a:ext cx="4177175" cy="225054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lmaleh\Dropbox\fall 2015\NASA\2015 Fall Los Angeles Oceans\2015HTPDiversion Photos\12027569_10153478474516928_1410000034466374200_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000" t="14234"/>
          <a:stretch/>
        </p:blipFill>
        <p:spPr bwMode="auto">
          <a:xfrm>
            <a:off x="3246064" y="4056822"/>
            <a:ext cx="225131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almaleh\Dropbox\fall 2015\NASA\2015 Fall Los Angeles Oceans\2015HTPDiversion Photos\IMG_331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415" t="30353" r="29236" b="41228"/>
          <a:stretch/>
        </p:blipFill>
        <p:spPr bwMode="auto">
          <a:xfrm>
            <a:off x="3250954" y="1622425"/>
            <a:ext cx="2251317" cy="16349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4157" y="5790075"/>
            <a:ext cx="1892300" cy="615553"/>
          </a:xfrm>
          <a:prstGeom prst="rect">
            <a:avLst/>
          </a:prstGeom>
          <a:solidFill>
            <a:schemeClr val="bg1">
              <a:alpha val="75000"/>
            </a:schemeClr>
          </a:solidFill>
          <a:ln>
            <a:noFill/>
          </a:ln>
        </p:spPr>
        <p:txBody>
          <a:bodyPr wrap="square" rtlCol="0">
            <a:spAutoFit/>
          </a:bodyPr>
          <a:lstStyle/>
          <a:p>
            <a:pPr algn="ctr"/>
            <a:r>
              <a:rPr lang="en-US" sz="2000" b="1" dirty="0" smtClean="0">
                <a:solidFill>
                  <a:srgbClr val="333333"/>
                </a:solidFill>
              </a:rPr>
              <a:t>CTD Sensor</a:t>
            </a:r>
          </a:p>
          <a:p>
            <a:pPr algn="ctr"/>
            <a:r>
              <a:rPr lang="en-US" sz="1400" b="1" dirty="0" smtClean="0">
                <a:solidFill>
                  <a:srgbClr val="333333"/>
                </a:solidFill>
              </a:rPr>
              <a:t>City of LA</a:t>
            </a:r>
            <a:endParaRPr lang="en-US" sz="1400" b="1" dirty="0">
              <a:solidFill>
                <a:srgbClr val="333333"/>
              </a:solidFill>
            </a:endParaRPr>
          </a:p>
        </p:txBody>
      </p:sp>
      <p:sp>
        <p:nvSpPr>
          <p:cNvPr id="28" name="TextBox 27"/>
          <p:cNvSpPr txBox="1"/>
          <p:nvPr/>
        </p:nvSpPr>
        <p:spPr>
          <a:xfrm>
            <a:off x="2856014" y="3257374"/>
            <a:ext cx="3019425" cy="615553"/>
          </a:xfrm>
          <a:prstGeom prst="rect">
            <a:avLst/>
          </a:prstGeom>
          <a:solidFill>
            <a:schemeClr val="bg1">
              <a:alpha val="75000"/>
            </a:schemeClr>
          </a:solidFill>
          <a:ln>
            <a:noFill/>
          </a:ln>
        </p:spPr>
        <p:txBody>
          <a:bodyPr wrap="square" rtlCol="0">
            <a:spAutoFit/>
          </a:bodyPr>
          <a:lstStyle/>
          <a:p>
            <a:pPr algn="ctr"/>
            <a:r>
              <a:rPr lang="en-US" sz="2000" b="1" dirty="0" err="1" smtClean="0">
                <a:solidFill>
                  <a:srgbClr val="333333"/>
                </a:solidFill>
              </a:rPr>
              <a:t>Lagrangian</a:t>
            </a:r>
            <a:r>
              <a:rPr lang="en-US" sz="2000" b="1" dirty="0" smtClean="0">
                <a:solidFill>
                  <a:srgbClr val="333333"/>
                </a:solidFill>
              </a:rPr>
              <a:t> Drifters</a:t>
            </a:r>
          </a:p>
          <a:p>
            <a:pPr algn="ctr"/>
            <a:r>
              <a:rPr lang="en-US" sz="1400" b="1" dirty="0" smtClean="0">
                <a:solidFill>
                  <a:srgbClr val="333333"/>
                </a:solidFill>
              </a:rPr>
              <a:t>UCSB</a:t>
            </a:r>
            <a:endParaRPr lang="en-US" sz="1400" b="1" dirty="0">
              <a:solidFill>
                <a:srgbClr val="333333"/>
              </a:solidFill>
            </a:endParaRPr>
          </a:p>
        </p:txBody>
      </p:sp>
      <p:sp>
        <p:nvSpPr>
          <p:cNvPr id="29" name="TextBox 28"/>
          <p:cNvSpPr txBox="1"/>
          <p:nvPr/>
        </p:nvSpPr>
        <p:spPr>
          <a:xfrm>
            <a:off x="3390901" y="5883658"/>
            <a:ext cx="1803400" cy="615553"/>
          </a:xfrm>
          <a:prstGeom prst="rect">
            <a:avLst/>
          </a:prstGeom>
          <a:solidFill>
            <a:schemeClr val="bg1">
              <a:alpha val="75000"/>
            </a:schemeClr>
          </a:solidFill>
          <a:ln>
            <a:noFill/>
          </a:ln>
        </p:spPr>
        <p:txBody>
          <a:bodyPr wrap="square" rtlCol="0">
            <a:spAutoFit/>
          </a:bodyPr>
          <a:lstStyle/>
          <a:p>
            <a:pPr algn="ctr"/>
            <a:r>
              <a:rPr lang="en-US" sz="2000" b="1" dirty="0" smtClean="0">
                <a:solidFill>
                  <a:srgbClr val="333333"/>
                </a:solidFill>
              </a:rPr>
              <a:t>YSI Sensor</a:t>
            </a:r>
          </a:p>
          <a:p>
            <a:pPr algn="ctr"/>
            <a:r>
              <a:rPr lang="en-US" sz="1400" b="1" dirty="0" smtClean="0">
                <a:solidFill>
                  <a:srgbClr val="333333"/>
                </a:solidFill>
              </a:rPr>
              <a:t>City of LA</a:t>
            </a:r>
            <a:endParaRPr lang="en-US" sz="1400" b="1" dirty="0">
              <a:solidFill>
                <a:srgbClr val="333333"/>
              </a:solidFill>
            </a:endParaRPr>
          </a:p>
        </p:txBody>
      </p:sp>
      <p:sp>
        <p:nvSpPr>
          <p:cNvPr id="30" name="TextBox 29"/>
          <p:cNvSpPr txBox="1"/>
          <p:nvPr/>
        </p:nvSpPr>
        <p:spPr>
          <a:xfrm>
            <a:off x="5524499" y="3257374"/>
            <a:ext cx="3724275" cy="584775"/>
          </a:xfrm>
          <a:prstGeom prst="rect">
            <a:avLst/>
          </a:prstGeom>
          <a:noFill/>
          <a:ln>
            <a:noFill/>
          </a:ln>
        </p:spPr>
        <p:txBody>
          <a:bodyPr wrap="square" rtlCol="0">
            <a:spAutoFit/>
          </a:bodyPr>
          <a:lstStyle/>
          <a:p>
            <a:pPr algn="ctr"/>
            <a:r>
              <a:rPr lang="en-US" b="1" dirty="0" smtClean="0">
                <a:solidFill>
                  <a:srgbClr val="333333"/>
                </a:solidFill>
              </a:rPr>
              <a:t>Phytoplankton Water Chemistry</a:t>
            </a:r>
          </a:p>
          <a:p>
            <a:pPr algn="ctr"/>
            <a:r>
              <a:rPr lang="en-US" sz="1400" b="1" dirty="0" smtClean="0">
                <a:solidFill>
                  <a:srgbClr val="333333"/>
                </a:solidFill>
              </a:rPr>
              <a:t>USC</a:t>
            </a:r>
            <a:endParaRPr lang="en-US" sz="1400" b="1" dirty="0">
              <a:solidFill>
                <a:srgbClr val="333333"/>
              </a:solidFill>
            </a:endParaRPr>
          </a:p>
        </p:txBody>
      </p:sp>
      <p:sp>
        <p:nvSpPr>
          <p:cNvPr id="31" name="TextBox 30"/>
          <p:cNvSpPr txBox="1"/>
          <p:nvPr/>
        </p:nvSpPr>
        <p:spPr>
          <a:xfrm>
            <a:off x="5667310" y="5890450"/>
            <a:ext cx="3438651" cy="615553"/>
          </a:xfrm>
          <a:prstGeom prst="rect">
            <a:avLst/>
          </a:prstGeom>
          <a:solidFill>
            <a:schemeClr val="bg1">
              <a:alpha val="75000"/>
            </a:schemeClr>
          </a:solidFill>
          <a:ln>
            <a:noFill/>
          </a:ln>
        </p:spPr>
        <p:txBody>
          <a:bodyPr wrap="square" rtlCol="0">
            <a:spAutoFit/>
          </a:bodyPr>
          <a:lstStyle/>
          <a:p>
            <a:pPr algn="ctr"/>
            <a:r>
              <a:rPr lang="en-US" sz="2000" b="1" dirty="0" smtClean="0">
                <a:solidFill>
                  <a:srgbClr val="333333"/>
                </a:solidFill>
              </a:rPr>
              <a:t>Hyperspectral Instrument</a:t>
            </a:r>
          </a:p>
          <a:p>
            <a:pPr algn="ctr"/>
            <a:r>
              <a:rPr lang="en-US" sz="1400" b="1" dirty="0" smtClean="0">
                <a:solidFill>
                  <a:srgbClr val="333333"/>
                </a:solidFill>
              </a:rPr>
              <a:t>JPL/NASA</a:t>
            </a:r>
            <a:endParaRPr lang="en-US" sz="1400" b="1" dirty="0">
              <a:solidFill>
                <a:srgbClr val="333333"/>
              </a:solidFill>
            </a:endParaRPr>
          </a:p>
        </p:txBody>
      </p:sp>
      <p:sp>
        <p:nvSpPr>
          <p:cNvPr id="13" name="Text Placeholder 2"/>
          <p:cNvSpPr txBox="1">
            <a:spLocks/>
          </p:cNvSpPr>
          <p:nvPr/>
        </p:nvSpPr>
        <p:spPr>
          <a:xfrm>
            <a:off x="403262" y="337660"/>
            <a:ext cx="7982712" cy="12847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n-US" sz="4000" b="1" dirty="0">
                <a:solidFill>
                  <a:srgbClr val="3289B4"/>
                </a:solidFill>
              </a:rPr>
              <a:t>Instruments Utilized</a:t>
            </a:r>
          </a:p>
          <a:p>
            <a:pPr marL="0" lvl="0" indent="0">
              <a:buNone/>
            </a:pPr>
            <a:r>
              <a:rPr lang="en-US" sz="2000" b="1" i="1" dirty="0">
                <a:solidFill>
                  <a:srgbClr val="3289B4"/>
                </a:solidFill>
              </a:rPr>
              <a:t>In Situ </a:t>
            </a:r>
            <a:r>
              <a:rPr lang="en-US" sz="2000" b="1" dirty="0" smtClean="0">
                <a:solidFill>
                  <a:srgbClr val="3289B4"/>
                </a:solidFill>
              </a:rPr>
              <a:t>Data </a:t>
            </a:r>
            <a:r>
              <a:rPr lang="en-US" sz="2000" b="1" dirty="0">
                <a:solidFill>
                  <a:srgbClr val="3289B4"/>
                </a:solidFill>
              </a:rPr>
              <a:t>Verification </a:t>
            </a:r>
          </a:p>
        </p:txBody>
      </p:sp>
      <p:sp>
        <p:nvSpPr>
          <p:cNvPr id="3" name="TextBox 2"/>
          <p:cNvSpPr txBox="1"/>
          <p:nvPr/>
        </p:nvSpPr>
        <p:spPr>
          <a:xfrm>
            <a:off x="6951980" y="6548250"/>
            <a:ext cx="3594100" cy="261610"/>
          </a:xfrm>
          <a:prstGeom prst="rect">
            <a:avLst/>
          </a:prstGeom>
          <a:noFill/>
        </p:spPr>
        <p:txBody>
          <a:bodyPr wrap="square" rtlCol="0">
            <a:spAutoFit/>
          </a:bodyPr>
          <a:lstStyle/>
          <a:p>
            <a:r>
              <a:rPr lang="en-US" sz="1100" dirty="0" smtClean="0">
                <a:solidFill>
                  <a:srgbClr val="000000"/>
                </a:solidFill>
              </a:rPr>
              <a:t>Image Credits: Rebecca Trinh</a:t>
            </a:r>
            <a:endParaRPr lang="en-US" sz="1100" dirty="0">
              <a:solidFill>
                <a:srgbClr val="000000"/>
              </a:solidFill>
            </a:endParaRPr>
          </a:p>
        </p:txBody>
      </p:sp>
      <p:pic>
        <p:nvPicPr>
          <p:cNvPr id="2050" name="Picture 2" descr="C:\Users\almaleh\Dropbox\fall 2015\NASA\2015 Fall Los Angeles Oceans\2015HTPDiversion Photos\IMG_1744.jpeg"/>
          <p:cNvPicPr>
            <a:picLocks noChangeAspect="1" noChangeArrowheads="1"/>
          </p:cNvPicPr>
          <p:nvPr/>
        </p:nvPicPr>
        <p:blipFill rotWithShape="1">
          <a:blip r:embed="rId6">
            <a:extLst>
              <a:ext uri="{28A0092B-C50C-407E-A947-70E740481C1C}">
                <a14:useLocalDpi xmlns:a14="http://schemas.microsoft.com/office/drawing/2010/main" val="0"/>
              </a:ext>
            </a:extLst>
          </a:blip>
          <a:srcRect l="16073" t="37787" r="10936" b="17213"/>
          <a:stretch/>
        </p:blipFill>
        <p:spPr bwMode="auto">
          <a:xfrm>
            <a:off x="6274260" y="4056822"/>
            <a:ext cx="222475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lmaleh\Dropbox\fall 2015\NASA\2015 Fall Los Angeles Oceans\2015HTPDiversion Photos\20151014_13155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494" t="20163" r="21803"/>
          <a:stretch/>
        </p:blipFill>
        <p:spPr bwMode="auto">
          <a:xfrm>
            <a:off x="6319723" y="1622424"/>
            <a:ext cx="2246427" cy="1634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4306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p:cNvSpPr/>
          <p:nvPr/>
        </p:nvSpPr>
        <p:spPr>
          <a:xfrm>
            <a:off x="487336" y="4797337"/>
            <a:ext cx="2007764" cy="923300"/>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latin typeface="+mj-lt"/>
              </a:rPr>
              <a:t>ALOS </a:t>
            </a:r>
            <a:r>
              <a:rPr lang="es-ES" sz="1600" b="1" dirty="0">
                <a:latin typeface="+mj-lt"/>
              </a:rPr>
              <a:t>– </a:t>
            </a:r>
            <a:r>
              <a:rPr lang="es-ES" sz="1600" b="1" dirty="0" smtClean="0">
                <a:latin typeface="+mj-lt"/>
              </a:rPr>
              <a:t>2 (JAXA)</a:t>
            </a:r>
            <a:endParaRPr lang="es-ES" sz="1600" b="1" dirty="0">
              <a:latin typeface="+mj-lt"/>
            </a:endParaRPr>
          </a:p>
          <a:p>
            <a:pPr algn="ctr"/>
            <a:r>
              <a:rPr lang="es-ES" sz="1600" b="1" dirty="0" err="1">
                <a:latin typeface="+mj-lt"/>
              </a:rPr>
              <a:t>Sentinel</a:t>
            </a:r>
            <a:r>
              <a:rPr lang="es-ES" sz="1600" b="1" dirty="0">
                <a:latin typeface="+mj-lt"/>
              </a:rPr>
              <a:t> – </a:t>
            </a:r>
            <a:r>
              <a:rPr lang="es-ES" sz="1600" b="1" dirty="0" smtClean="0">
                <a:latin typeface="+mj-lt"/>
              </a:rPr>
              <a:t>1 (ESA)</a:t>
            </a:r>
            <a:endParaRPr lang="es-ES" sz="1600" b="1" dirty="0">
              <a:latin typeface="+mj-lt"/>
            </a:endParaRPr>
          </a:p>
        </p:txBody>
      </p:sp>
      <p:sp>
        <p:nvSpPr>
          <p:cNvPr id="47" name="Rounded Rectangle 46"/>
          <p:cNvSpPr/>
          <p:nvPr/>
        </p:nvSpPr>
        <p:spPr>
          <a:xfrm>
            <a:off x="487336" y="1778736"/>
            <a:ext cx="2007763" cy="965865"/>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mj-lt"/>
              </a:rPr>
              <a:t>Landsat-8, TIR </a:t>
            </a:r>
          </a:p>
          <a:p>
            <a:pPr algn="ctr"/>
            <a:r>
              <a:rPr lang="en-US" sz="1600" b="1" dirty="0" smtClean="0">
                <a:latin typeface="+mj-lt"/>
              </a:rPr>
              <a:t>Aqua, MODIS</a:t>
            </a:r>
          </a:p>
        </p:txBody>
      </p:sp>
      <p:sp>
        <p:nvSpPr>
          <p:cNvPr id="48" name="Rounded Rectangle 47"/>
          <p:cNvSpPr/>
          <p:nvPr/>
        </p:nvSpPr>
        <p:spPr>
          <a:xfrm>
            <a:off x="2978054" y="1765645"/>
            <a:ext cx="2019467" cy="1002919"/>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mj-lt"/>
              </a:rPr>
              <a:t>Chlorophyll-a</a:t>
            </a:r>
          </a:p>
          <a:p>
            <a:pPr algn="ctr"/>
            <a:r>
              <a:rPr lang="en-US" sz="1600" b="1" dirty="0" smtClean="0">
                <a:latin typeface="+mj-lt"/>
              </a:rPr>
              <a:t>Surface Sediment</a:t>
            </a:r>
          </a:p>
          <a:p>
            <a:pPr algn="ctr"/>
            <a:r>
              <a:rPr lang="en-US" sz="1600" b="1" dirty="0" smtClean="0">
                <a:latin typeface="+mj-lt"/>
              </a:rPr>
              <a:t>Turbidity </a:t>
            </a:r>
          </a:p>
        </p:txBody>
      </p:sp>
      <p:sp>
        <p:nvSpPr>
          <p:cNvPr id="49" name="Rounded Rectangle 48"/>
          <p:cNvSpPr/>
          <p:nvPr/>
        </p:nvSpPr>
        <p:spPr>
          <a:xfrm>
            <a:off x="2978054" y="3055168"/>
            <a:ext cx="2015284" cy="670068"/>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smtClean="0">
                <a:latin typeface="+mj-lt"/>
              </a:rPr>
              <a:t>Sea Surface Temperature</a:t>
            </a:r>
          </a:p>
          <a:p>
            <a:pPr algn="ctr"/>
            <a:endParaRPr lang="en-US" sz="2400" dirty="0">
              <a:latin typeface="+mj-lt"/>
            </a:endParaRPr>
          </a:p>
        </p:txBody>
      </p:sp>
      <p:sp>
        <p:nvSpPr>
          <p:cNvPr id="50" name="Rounded Rectangle 49"/>
          <p:cNvSpPr/>
          <p:nvPr/>
        </p:nvSpPr>
        <p:spPr>
          <a:xfrm>
            <a:off x="284499" y="6074821"/>
            <a:ext cx="2868276" cy="389269"/>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i="1" dirty="0" smtClean="0">
                <a:latin typeface="+mj-lt"/>
              </a:rPr>
              <a:t>In Situ </a:t>
            </a:r>
            <a:r>
              <a:rPr lang="en-US" sz="1600" b="1" dirty="0" smtClean="0">
                <a:latin typeface="+mj-lt"/>
              </a:rPr>
              <a:t>Measurements</a:t>
            </a:r>
          </a:p>
          <a:p>
            <a:pPr algn="ctr"/>
            <a:endParaRPr lang="en-US" sz="2400" dirty="0">
              <a:latin typeface="+mj-lt"/>
            </a:endParaRPr>
          </a:p>
        </p:txBody>
      </p:sp>
      <p:sp>
        <p:nvSpPr>
          <p:cNvPr id="51" name="Rounded Rectangle 50"/>
          <p:cNvSpPr/>
          <p:nvPr/>
        </p:nvSpPr>
        <p:spPr>
          <a:xfrm>
            <a:off x="284499" y="1256246"/>
            <a:ext cx="2868276" cy="397022"/>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smtClean="0">
                <a:latin typeface="+mj-lt"/>
              </a:rPr>
              <a:t>NASA Earth </a:t>
            </a:r>
            <a:r>
              <a:rPr lang="en-US" sz="1600" b="1" dirty="0">
                <a:latin typeface="+mj-lt"/>
              </a:rPr>
              <a:t>o</a:t>
            </a:r>
            <a:r>
              <a:rPr lang="en-US" sz="1600" b="1" dirty="0" smtClean="0">
                <a:latin typeface="+mj-lt"/>
              </a:rPr>
              <a:t>bservations:</a:t>
            </a:r>
          </a:p>
          <a:p>
            <a:pPr algn="ctr"/>
            <a:endParaRPr lang="en-US" sz="2400" dirty="0">
              <a:latin typeface="+mj-lt"/>
            </a:endParaRPr>
          </a:p>
        </p:txBody>
      </p:sp>
      <p:sp>
        <p:nvSpPr>
          <p:cNvPr id="52" name="Rounded Rectangle 51"/>
          <p:cNvSpPr/>
          <p:nvPr/>
        </p:nvSpPr>
        <p:spPr>
          <a:xfrm>
            <a:off x="487336" y="3164594"/>
            <a:ext cx="2007763" cy="482754"/>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mj-lt"/>
              </a:rPr>
              <a:t>Terra, ASTER</a:t>
            </a:r>
            <a:endParaRPr lang="en-US" sz="1600" b="1" dirty="0">
              <a:latin typeface="+mj-lt"/>
            </a:endParaRPr>
          </a:p>
        </p:txBody>
      </p:sp>
      <p:cxnSp>
        <p:nvCxnSpPr>
          <p:cNvPr id="53" name="Straight Arrow Connector 52"/>
          <p:cNvCxnSpPr>
            <a:stCxn id="47" idx="3"/>
            <a:endCxn id="48" idx="1"/>
          </p:cNvCxnSpPr>
          <p:nvPr/>
        </p:nvCxnSpPr>
        <p:spPr>
          <a:xfrm>
            <a:off x="2495099" y="2261669"/>
            <a:ext cx="482955" cy="5436"/>
          </a:xfrm>
          <a:prstGeom prst="straightConnector1">
            <a:avLst/>
          </a:prstGeom>
          <a:ln w="38100">
            <a:solidFill>
              <a:schemeClr val="tx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52" idx="3"/>
            <a:endCxn id="49" idx="1"/>
          </p:cNvCxnSpPr>
          <p:nvPr/>
        </p:nvCxnSpPr>
        <p:spPr>
          <a:xfrm flipV="1">
            <a:off x="2495099" y="3390202"/>
            <a:ext cx="482955" cy="15769"/>
          </a:xfrm>
          <a:prstGeom prst="straightConnector1">
            <a:avLst/>
          </a:prstGeom>
          <a:ln w="38100">
            <a:solidFill>
              <a:schemeClr val="tx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47" idx="3"/>
            <a:endCxn id="49" idx="1"/>
          </p:cNvCxnSpPr>
          <p:nvPr/>
        </p:nvCxnSpPr>
        <p:spPr>
          <a:xfrm>
            <a:off x="2495099" y="2261669"/>
            <a:ext cx="482955" cy="1128533"/>
          </a:xfrm>
          <a:prstGeom prst="straightConnector1">
            <a:avLst/>
          </a:prstGeom>
          <a:ln w="38100">
            <a:solidFill>
              <a:schemeClr val="tx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56" name="Rounded Rectangle 55"/>
          <p:cNvSpPr/>
          <p:nvPr/>
        </p:nvSpPr>
        <p:spPr>
          <a:xfrm>
            <a:off x="2978054" y="4943876"/>
            <a:ext cx="2015284" cy="670068"/>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smtClean="0">
                <a:latin typeface="+mj-lt"/>
              </a:rPr>
              <a:t>Sea Surface Roughness</a:t>
            </a:r>
          </a:p>
          <a:p>
            <a:pPr algn="ctr"/>
            <a:endParaRPr lang="en-US" sz="2400" dirty="0">
              <a:latin typeface="+mj-lt"/>
            </a:endParaRPr>
          </a:p>
        </p:txBody>
      </p:sp>
      <p:cxnSp>
        <p:nvCxnSpPr>
          <p:cNvPr id="57" name="Straight Arrow Connector 56"/>
          <p:cNvCxnSpPr>
            <a:stCxn id="46" idx="3"/>
            <a:endCxn id="56" idx="1"/>
          </p:cNvCxnSpPr>
          <p:nvPr/>
        </p:nvCxnSpPr>
        <p:spPr>
          <a:xfrm>
            <a:off x="2495100" y="5258987"/>
            <a:ext cx="482954" cy="19923"/>
          </a:xfrm>
          <a:prstGeom prst="straightConnector1">
            <a:avLst/>
          </a:prstGeom>
          <a:ln w="38100">
            <a:solidFill>
              <a:schemeClr val="tx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58" name="Rounded Rectangle 57"/>
          <p:cNvSpPr/>
          <p:nvPr/>
        </p:nvSpPr>
        <p:spPr>
          <a:xfrm>
            <a:off x="7594786" y="2349746"/>
            <a:ext cx="1464142" cy="1534335"/>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smtClean="0">
                <a:latin typeface="+mj-lt"/>
              </a:rPr>
              <a:t>Effluent</a:t>
            </a:r>
          </a:p>
          <a:p>
            <a:pPr algn="ctr"/>
            <a:r>
              <a:rPr lang="en-US" sz="1600" b="1" dirty="0" smtClean="0">
                <a:latin typeface="+mj-lt"/>
              </a:rPr>
              <a:t>impact</a:t>
            </a:r>
          </a:p>
          <a:p>
            <a:pPr algn="ctr"/>
            <a:r>
              <a:rPr lang="en-US" sz="1600" b="1" dirty="0" smtClean="0">
                <a:latin typeface="+mj-lt"/>
              </a:rPr>
              <a:t>on local</a:t>
            </a:r>
          </a:p>
          <a:p>
            <a:pPr algn="ctr"/>
            <a:r>
              <a:rPr lang="en-US" sz="1600" b="1" dirty="0" smtClean="0">
                <a:latin typeface="+mj-lt"/>
              </a:rPr>
              <a:t>plant </a:t>
            </a:r>
          </a:p>
          <a:p>
            <a:pPr algn="ctr"/>
            <a:r>
              <a:rPr lang="en-US" sz="1600" b="1" dirty="0" smtClean="0">
                <a:latin typeface="+mj-lt"/>
              </a:rPr>
              <a:t>and wildlife</a:t>
            </a:r>
          </a:p>
          <a:p>
            <a:pPr algn="ctr"/>
            <a:endParaRPr lang="en-US" sz="1600" dirty="0">
              <a:latin typeface="+mj-lt"/>
            </a:endParaRPr>
          </a:p>
        </p:txBody>
      </p:sp>
      <p:sp>
        <p:nvSpPr>
          <p:cNvPr id="59" name="Rounded Rectangle 58"/>
          <p:cNvSpPr/>
          <p:nvPr/>
        </p:nvSpPr>
        <p:spPr>
          <a:xfrm>
            <a:off x="5461602" y="2531519"/>
            <a:ext cx="1849192" cy="1170791"/>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smtClean="0">
                <a:latin typeface="+mj-lt"/>
              </a:rPr>
              <a:t>Spatiotemporal </a:t>
            </a:r>
          </a:p>
          <a:p>
            <a:pPr algn="ctr"/>
            <a:r>
              <a:rPr lang="en-US" sz="1600" b="1" dirty="0" smtClean="0">
                <a:latin typeface="+mj-lt"/>
              </a:rPr>
              <a:t>Analysis of combined </a:t>
            </a:r>
          </a:p>
          <a:p>
            <a:pPr algn="ctr"/>
            <a:r>
              <a:rPr lang="en-US" sz="1600" b="1" dirty="0" smtClean="0">
                <a:latin typeface="+mj-lt"/>
              </a:rPr>
              <a:t>datasets</a:t>
            </a:r>
          </a:p>
          <a:p>
            <a:pPr algn="ctr"/>
            <a:endParaRPr lang="en-US" sz="1600" dirty="0">
              <a:latin typeface="+mj-lt"/>
            </a:endParaRPr>
          </a:p>
        </p:txBody>
      </p:sp>
      <p:cxnSp>
        <p:nvCxnSpPr>
          <p:cNvPr id="60" name="Elbow Connector 59"/>
          <p:cNvCxnSpPr>
            <a:stCxn id="50" idx="3"/>
            <a:endCxn id="59" idx="2"/>
          </p:cNvCxnSpPr>
          <p:nvPr/>
        </p:nvCxnSpPr>
        <p:spPr>
          <a:xfrm flipV="1">
            <a:off x="3152775" y="3702310"/>
            <a:ext cx="3233423" cy="2567146"/>
          </a:xfrm>
          <a:prstGeom prst="bentConnector2">
            <a:avLst/>
          </a:prstGeom>
          <a:ln w="38100">
            <a:solidFill>
              <a:schemeClr val="tx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48" idx="3"/>
            <a:endCxn id="59" idx="1"/>
          </p:cNvCxnSpPr>
          <p:nvPr/>
        </p:nvCxnSpPr>
        <p:spPr>
          <a:xfrm>
            <a:off x="4997521" y="2267105"/>
            <a:ext cx="464081" cy="849810"/>
          </a:xfrm>
          <a:prstGeom prst="straightConnector1">
            <a:avLst/>
          </a:prstGeom>
          <a:ln w="38100">
            <a:solidFill>
              <a:schemeClr val="tx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49" idx="3"/>
            <a:endCxn id="59" idx="1"/>
          </p:cNvCxnSpPr>
          <p:nvPr/>
        </p:nvCxnSpPr>
        <p:spPr>
          <a:xfrm flipV="1">
            <a:off x="4993338" y="3116915"/>
            <a:ext cx="468264" cy="273287"/>
          </a:xfrm>
          <a:prstGeom prst="straightConnector1">
            <a:avLst/>
          </a:prstGeom>
          <a:ln w="38100">
            <a:solidFill>
              <a:schemeClr val="tx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64" name="Rounded Rectangle 63"/>
          <p:cNvSpPr/>
          <p:nvPr/>
        </p:nvSpPr>
        <p:spPr>
          <a:xfrm>
            <a:off x="284499" y="4056494"/>
            <a:ext cx="2868276" cy="386659"/>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smtClean="0">
                <a:latin typeface="+mj-lt"/>
              </a:rPr>
              <a:t>Partner Agency SAR Data:</a:t>
            </a:r>
            <a:endParaRPr lang="en-US" sz="1600" b="1" dirty="0">
              <a:latin typeface="+mj-lt"/>
            </a:endParaRPr>
          </a:p>
        </p:txBody>
      </p:sp>
      <p:cxnSp>
        <p:nvCxnSpPr>
          <p:cNvPr id="65" name="Straight Arrow Connector 64"/>
          <p:cNvCxnSpPr>
            <a:stCxn id="59" idx="3"/>
            <a:endCxn id="58" idx="1"/>
          </p:cNvCxnSpPr>
          <p:nvPr/>
        </p:nvCxnSpPr>
        <p:spPr>
          <a:xfrm flipV="1">
            <a:off x="7310794" y="3116914"/>
            <a:ext cx="283992" cy="1"/>
          </a:xfrm>
          <a:prstGeom prst="straightConnector1">
            <a:avLst/>
          </a:prstGeom>
          <a:ln w="38100">
            <a:solidFill>
              <a:schemeClr val="tx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23"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smtClean="0">
                <a:solidFill>
                  <a:srgbClr val="3289B4"/>
                </a:solidFill>
              </a:rPr>
              <a:t>Project Methodology</a:t>
            </a:r>
            <a:endParaRPr lang="en-US" sz="4000" b="1" dirty="0">
              <a:solidFill>
                <a:srgbClr val="3289B4"/>
              </a:solidFill>
            </a:endParaRPr>
          </a:p>
        </p:txBody>
      </p:sp>
      <p:cxnSp>
        <p:nvCxnSpPr>
          <p:cNvPr id="70" name="Elbow Connector 69"/>
          <p:cNvCxnSpPr>
            <a:stCxn id="56" idx="3"/>
          </p:cNvCxnSpPr>
          <p:nvPr/>
        </p:nvCxnSpPr>
        <p:spPr>
          <a:xfrm flipV="1">
            <a:off x="4993338" y="3700166"/>
            <a:ext cx="1027713" cy="1578744"/>
          </a:xfrm>
          <a:prstGeom prst="bentConnector2">
            <a:avLst/>
          </a:prstGeom>
          <a:ln w="38100">
            <a:solidFill>
              <a:schemeClr val="tx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45361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E:\SoCal_Oceans (Round 2)\SoCal Oceans 2015\Time lapse jpgs\aster sst\for presentation\aster nov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5097" y="2300426"/>
            <a:ext cx="2773126" cy="3813048"/>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p:cNvSpPr>
            <a:spLocks noGrp="1"/>
          </p:cNvSpPr>
          <p:nvPr>
            <p:ph type="body" sz="quarter" idx="10"/>
          </p:nvPr>
        </p:nvSpPr>
        <p:spPr>
          <a:xfrm>
            <a:off x="983989" y="1586372"/>
            <a:ext cx="1663961" cy="604520"/>
          </a:xfrm>
        </p:spPr>
        <p:txBody>
          <a:bodyPr anchor="t">
            <a:normAutofit/>
          </a:bodyPr>
          <a:lstStyle/>
          <a:p>
            <a:r>
              <a:rPr lang="en-US" sz="3600" dirty="0" smtClean="0">
                <a:solidFill>
                  <a:schemeClr val="accent1">
                    <a:lumMod val="60000"/>
                    <a:lumOff val="40000"/>
                  </a:schemeClr>
                </a:solidFill>
              </a:rPr>
              <a:t>Before</a:t>
            </a:r>
            <a:endParaRPr lang="en-US" sz="2800" dirty="0">
              <a:solidFill>
                <a:schemeClr val="accent1">
                  <a:lumMod val="60000"/>
                  <a:lumOff val="40000"/>
                </a:schemeClr>
              </a:solidFill>
            </a:endParaRPr>
          </a:p>
        </p:txBody>
      </p:sp>
      <p:sp>
        <p:nvSpPr>
          <p:cNvPr id="9" name="Text Placeholder 2"/>
          <p:cNvSpPr>
            <a:spLocks noGrp="1"/>
          </p:cNvSpPr>
          <p:nvPr>
            <p:ph type="body" sz="quarter" idx="10"/>
          </p:nvPr>
        </p:nvSpPr>
        <p:spPr>
          <a:xfrm>
            <a:off x="3728729" y="1650166"/>
            <a:ext cx="1726239" cy="544194"/>
          </a:xfrm>
          <a:effectLst>
            <a:glow rad="139700">
              <a:schemeClr val="accent4">
                <a:satMod val="175000"/>
                <a:alpha val="40000"/>
              </a:schemeClr>
            </a:glow>
          </a:effectLst>
        </p:spPr>
        <p:txBody>
          <a:bodyPr anchor="t">
            <a:normAutofit lnSpcReduction="10000"/>
          </a:bodyPr>
          <a:lstStyle/>
          <a:p>
            <a:r>
              <a:rPr lang="en-US" sz="3600" dirty="0" smtClean="0">
                <a:solidFill>
                  <a:schemeClr val="accent6">
                    <a:lumMod val="50000"/>
                  </a:schemeClr>
                </a:solidFill>
                <a:effectLst>
                  <a:glow rad="228600">
                    <a:srgbClr val="F5D805"/>
                  </a:glow>
                </a:effectLst>
              </a:rPr>
              <a:t>During</a:t>
            </a:r>
            <a:endParaRPr lang="en-US" sz="2800" dirty="0">
              <a:solidFill>
                <a:schemeClr val="accent6">
                  <a:lumMod val="50000"/>
                </a:schemeClr>
              </a:solidFill>
              <a:effectLst>
                <a:glow rad="228600">
                  <a:srgbClr val="F5D805"/>
                </a:glow>
              </a:effectLst>
            </a:endParaRPr>
          </a:p>
        </p:txBody>
      </p:sp>
      <p:sp>
        <p:nvSpPr>
          <p:cNvPr id="10" name="Text Placeholder 2"/>
          <p:cNvSpPr txBox="1">
            <a:spLocks/>
          </p:cNvSpPr>
          <p:nvPr/>
        </p:nvSpPr>
        <p:spPr>
          <a:xfrm>
            <a:off x="1161288" y="34004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a:solidFill>
                  <a:srgbClr val="3289B4"/>
                </a:solidFill>
              </a:rPr>
              <a:t>ASTER </a:t>
            </a:r>
            <a:r>
              <a:rPr lang="en-US" sz="3200" b="1" dirty="0">
                <a:solidFill>
                  <a:srgbClr val="3289B4"/>
                </a:solidFill>
              </a:rPr>
              <a:t>Sea Surface Temperature</a:t>
            </a: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3765" y="2322026"/>
            <a:ext cx="992072" cy="1018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Placeholder 2"/>
          <p:cNvSpPr>
            <a:spLocks noGrp="1"/>
          </p:cNvSpPr>
          <p:nvPr>
            <p:ph type="body" sz="quarter" idx="10"/>
          </p:nvPr>
        </p:nvSpPr>
        <p:spPr>
          <a:xfrm>
            <a:off x="6848762" y="1599072"/>
            <a:ext cx="1663961" cy="604520"/>
          </a:xfrm>
        </p:spPr>
        <p:txBody>
          <a:bodyPr anchor="t">
            <a:normAutofit/>
          </a:bodyPr>
          <a:lstStyle/>
          <a:p>
            <a:r>
              <a:rPr lang="en-US" sz="3600" dirty="0" smtClean="0">
                <a:solidFill>
                  <a:schemeClr val="accent1">
                    <a:lumMod val="60000"/>
                    <a:lumOff val="40000"/>
                  </a:schemeClr>
                </a:solidFill>
              </a:rPr>
              <a:t>After</a:t>
            </a:r>
            <a:endParaRPr lang="en-US" sz="2800" dirty="0">
              <a:solidFill>
                <a:schemeClr val="accent1">
                  <a:lumMod val="60000"/>
                  <a:lumOff val="40000"/>
                </a:schemeClr>
              </a:solidFill>
            </a:endParaRPr>
          </a:p>
        </p:txBody>
      </p:sp>
      <p:pic>
        <p:nvPicPr>
          <p:cNvPr id="1033" name="Picture 9" descr="E:\SoCal_Oceans (Round 2)\SoCal Oceans 2015\Time lapse jpgs\aster sst\for presentation\aster oct 2jp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63900" y="2300428"/>
            <a:ext cx="2771012" cy="381014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7446" y="2322026"/>
            <a:ext cx="1136155" cy="1018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descr="E:\SoCal_Oceans (Round 2)\SoCal Oceans 2015\Time lapse jpgs\aster sst\for presentation\aster sept16jp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5504" y="2300428"/>
            <a:ext cx="2771012" cy="381014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25124" y="5754871"/>
            <a:ext cx="1250202" cy="304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3898900" y="3619500"/>
            <a:ext cx="1475457" cy="1422400"/>
          </a:xfrm>
          <a:prstGeom prst="ellipse">
            <a:avLst/>
          </a:prstGeom>
          <a:no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95504" y="6106897"/>
            <a:ext cx="2603500" cy="646331"/>
          </a:xfrm>
          <a:prstGeom prst="rect">
            <a:avLst/>
          </a:prstGeom>
          <a:noFill/>
        </p:spPr>
        <p:txBody>
          <a:bodyPr wrap="square" rtlCol="0">
            <a:spAutoFit/>
          </a:bodyPr>
          <a:lstStyle/>
          <a:p>
            <a:pPr algn="ctr"/>
            <a:r>
              <a:rPr lang="en-US" sz="1200" dirty="0" smtClean="0"/>
              <a:t>September 16, 2015</a:t>
            </a:r>
          </a:p>
          <a:p>
            <a:pPr algn="ctr"/>
            <a:r>
              <a:rPr lang="en-US" sz="1200" dirty="0" smtClean="0"/>
              <a:t>18:46:29 UTC</a:t>
            </a:r>
          </a:p>
          <a:p>
            <a:pPr algn="ctr"/>
            <a:r>
              <a:rPr lang="en-US" sz="1200" dirty="0" smtClean="0"/>
              <a:t>11:46:29 PDT</a:t>
            </a:r>
            <a:endParaRPr lang="en-US" sz="1200" dirty="0"/>
          </a:p>
        </p:txBody>
      </p:sp>
      <p:sp>
        <p:nvSpPr>
          <p:cNvPr id="23" name="TextBox 22"/>
          <p:cNvSpPr txBox="1"/>
          <p:nvPr/>
        </p:nvSpPr>
        <p:spPr>
          <a:xfrm>
            <a:off x="3406420" y="6095927"/>
            <a:ext cx="2603500" cy="646331"/>
          </a:xfrm>
          <a:prstGeom prst="rect">
            <a:avLst/>
          </a:prstGeom>
          <a:noFill/>
        </p:spPr>
        <p:txBody>
          <a:bodyPr wrap="square" rtlCol="0">
            <a:spAutoFit/>
          </a:bodyPr>
          <a:lstStyle/>
          <a:p>
            <a:pPr algn="ctr"/>
            <a:r>
              <a:rPr lang="en-US" sz="1200" dirty="0" smtClean="0"/>
              <a:t>October 2, 2015</a:t>
            </a:r>
          </a:p>
          <a:p>
            <a:pPr algn="ctr"/>
            <a:r>
              <a:rPr lang="en-US" sz="1200" dirty="0" smtClean="0"/>
              <a:t>18:46:07 UTC</a:t>
            </a:r>
          </a:p>
          <a:p>
            <a:pPr algn="ctr"/>
            <a:r>
              <a:rPr lang="en-US" sz="1200" dirty="0" smtClean="0"/>
              <a:t>11:46:07 PDT</a:t>
            </a:r>
            <a:endParaRPr lang="en-US" sz="1200" dirty="0"/>
          </a:p>
        </p:txBody>
      </p:sp>
      <p:sp>
        <p:nvSpPr>
          <p:cNvPr id="24" name="TextBox 23"/>
          <p:cNvSpPr txBox="1"/>
          <p:nvPr/>
        </p:nvSpPr>
        <p:spPr>
          <a:xfrm>
            <a:off x="6193085" y="6085169"/>
            <a:ext cx="2603500" cy="646331"/>
          </a:xfrm>
          <a:prstGeom prst="rect">
            <a:avLst/>
          </a:prstGeom>
          <a:noFill/>
        </p:spPr>
        <p:txBody>
          <a:bodyPr wrap="square" rtlCol="0">
            <a:spAutoFit/>
          </a:bodyPr>
          <a:lstStyle/>
          <a:p>
            <a:pPr algn="ctr"/>
            <a:r>
              <a:rPr lang="en-US" sz="1200" dirty="0" smtClean="0"/>
              <a:t>November  3,  2015</a:t>
            </a:r>
          </a:p>
          <a:p>
            <a:pPr algn="ctr"/>
            <a:r>
              <a:rPr lang="en-US" sz="1200" dirty="0" smtClean="0"/>
              <a:t>18:46:31 UTC</a:t>
            </a:r>
          </a:p>
          <a:p>
            <a:pPr algn="ctr"/>
            <a:r>
              <a:rPr lang="en-US" sz="1200" dirty="0" smtClean="0"/>
              <a:t>10:46:07 PST</a:t>
            </a:r>
            <a:endParaRPr lang="en-US" sz="1200" dirty="0"/>
          </a:p>
        </p:txBody>
      </p:sp>
      <p:grpSp>
        <p:nvGrpSpPr>
          <p:cNvPr id="5" name="Group 4"/>
          <p:cNvGrpSpPr/>
          <p:nvPr/>
        </p:nvGrpSpPr>
        <p:grpSpPr>
          <a:xfrm>
            <a:off x="2036434" y="2322026"/>
            <a:ext cx="1161332" cy="1018333"/>
            <a:chOff x="2036434" y="2322026"/>
            <a:chExt cx="1161332" cy="1018333"/>
          </a:xfrm>
        </p:grpSpPr>
        <p:pic>
          <p:nvPicPr>
            <p:cNvPr id="1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6434" y="2322026"/>
              <a:ext cx="1136155" cy="1018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01385" y="2821735"/>
              <a:ext cx="196381" cy="369332"/>
            </a:xfrm>
            <a:prstGeom prst="rect">
              <a:avLst/>
            </a:prstGeom>
            <a:solidFill>
              <a:schemeClr val="tx2">
                <a:lumMod val="20000"/>
                <a:lumOff val="80000"/>
              </a:schemeClr>
            </a:solidFill>
          </p:spPr>
          <p:txBody>
            <a:bodyPr wrap="square" rtlCol="0">
              <a:spAutoFit/>
            </a:bodyPr>
            <a:lstStyle/>
            <a:p>
              <a:endParaRPr lang="en-US" dirty="0"/>
            </a:p>
          </p:txBody>
        </p:sp>
      </p:grpSp>
    </p:spTree>
    <p:extLst>
      <p:ext uri="{BB962C8B-B14F-4D97-AF65-F5344CB8AC3E}">
        <p14:creationId xmlns:p14="http://schemas.microsoft.com/office/powerpoint/2010/main" val="36894112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E:\SoCal_Oceans (Round 2)\SoCal Oceans 2015\Time lapse jpgs\landsat sst\for presentation\landsat sst sept 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352" y="2170114"/>
            <a:ext cx="2289918" cy="352964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SoCal_Oceans (Round 2)\SoCal Oceans 2015\Time lapse jpgs\landsat sst\for presentation\landsat sst sep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5859" y="2170113"/>
            <a:ext cx="2289917" cy="352964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SoCal_Oceans (Round 2)\SoCal Oceans 2015\Time lapse jpgs\landsat sst\for presentation\landsat sst oct 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2573" y="2183185"/>
            <a:ext cx="2289877" cy="352958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2365859" y="2170114"/>
            <a:ext cx="4430762" cy="3529646"/>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p:cNvSpPr txBox="1">
            <a:spLocks/>
          </p:cNvSpPr>
          <p:nvPr/>
        </p:nvSpPr>
        <p:spPr>
          <a:xfrm>
            <a:off x="81003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smtClean="0">
                <a:solidFill>
                  <a:srgbClr val="3289B4"/>
                </a:solidFill>
              </a:rPr>
              <a:t>Landsat-8 </a:t>
            </a:r>
            <a:r>
              <a:rPr lang="en-US" sz="3200" b="1" dirty="0">
                <a:solidFill>
                  <a:srgbClr val="3289B4"/>
                </a:solidFill>
              </a:rPr>
              <a:t>Sea Surface Temperature</a:t>
            </a:r>
          </a:p>
        </p:txBody>
      </p:sp>
      <p:sp>
        <p:nvSpPr>
          <p:cNvPr id="10" name="Text Placeholder 2"/>
          <p:cNvSpPr>
            <a:spLocks noGrp="1"/>
          </p:cNvSpPr>
          <p:nvPr>
            <p:ph type="body" sz="quarter" idx="10"/>
          </p:nvPr>
        </p:nvSpPr>
        <p:spPr>
          <a:xfrm>
            <a:off x="517105" y="1535430"/>
            <a:ext cx="1663961" cy="604520"/>
          </a:xfrm>
        </p:spPr>
        <p:txBody>
          <a:bodyPr anchor="t">
            <a:normAutofit/>
          </a:bodyPr>
          <a:lstStyle/>
          <a:p>
            <a:r>
              <a:rPr lang="en-US" sz="3600" dirty="0" smtClean="0">
                <a:solidFill>
                  <a:schemeClr val="accent1">
                    <a:lumMod val="60000"/>
                    <a:lumOff val="40000"/>
                  </a:schemeClr>
                </a:solidFill>
              </a:rPr>
              <a:t>Before</a:t>
            </a:r>
            <a:endParaRPr lang="en-US" sz="2800" dirty="0">
              <a:solidFill>
                <a:schemeClr val="accent1">
                  <a:lumMod val="60000"/>
                  <a:lumOff val="40000"/>
                </a:schemeClr>
              </a:solidFill>
            </a:endParaRPr>
          </a:p>
        </p:txBody>
      </p:sp>
      <p:sp>
        <p:nvSpPr>
          <p:cNvPr id="11" name="Text Placeholder 2"/>
          <p:cNvSpPr>
            <a:spLocks noGrp="1"/>
          </p:cNvSpPr>
          <p:nvPr>
            <p:ph type="body" sz="quarter" idx="10"/>
          </p:nvPr>
        </p:nvSpPr>
        <p:spPr>
          <a:xfrm>
            <a:off x="3780559" y="1549720"/>
            <a:ext cx="1726239" cy="544194"/>
          </a:xfrm>
          <a:effectLst>
            <a:glow rad="139700">
              <a:schemeClr val="accent4">
                <a:satMod val="175000"/>
                <a:alpha val="40000"/>
              </a:schemeClr>
            </a:glow>
          </a:effectLst>
        </p:spPr>
        <p:txBody>
          <a:bodyPr anchor="t">
            <a:normAutofit lnSpcReduction="10000"/>
          </a:bodyPr>
          <a:lstStyle/>
          <a:p>
            <a:r>
              <a:rPr lang="en-US" sz="3600" dirty="0" smtClean="0">
                <a:solidFill>
                  <a:schemeClr val="accent6">
                    <a:lumMod val="50000"/>
                  </a:schemeClr>
                </a:solidFill>
                <a:effectLst>
                  <a:glow rad="228600">
                    <a:srgbClr val="F5D805"/>
                  </a:glow>
                </a:effectLst>
              </a:rPr>
              <a:t>During</a:t>
            </a:r>
            <a:endParaRPr lang="en-US" sz="2800" dirty="0">
              <a:solidFill>
                <a:schemeClr val="accent6">
                  <a:lumMod val="50000"/>
                </a:schemeClr>
              </a:solidFill>
              <a:effectLst>
                <a:glow rad="228600">
                  <a:srgbClr val="F5D805"/>
                </a:glow>
              </a:effectLst>
            </a:endParaRPr>
          </a:p>
        </p:txBody>
      </p:sp>
      <p:sp>
        <p:nvSpPr>
          <p:cNvPr id="12" name="Text Placeholder 2"/>
          <p:cNvSpPr>
            <a:spLocks noGrp="1"/>
          </p:cNvSpPr>
          <p:nvPr>
            <p:ph type="body" sz="quarter" idx="10"/>
          </p:nvPr>
        </p:nvSpPr>
        <p:spPr>
          <a:xfrm>
            <a:off x="7315789" y="1503764"/>
            <a:ext cx="1663961" cy="604520"/>
          </a:xfrm>
        </p:spPr>
        <p:txBody>
          <a:bodyPr anchor="t">
            <a:normAutofit/>
          </a:bodyPr>
          <a:lstStyle/>
          <a:p>
            <a:r>
              <a:rPr lang="en-US" sz="3600" dirty="0" smtClean="0">
                <a:solidFill>
                  <a:schemeClr val="accent1">
                    <a:lumMod val="60000"/>
                    <a:lumOff val="40000"/>
                  </a:schemeClr>
                </a:solidFill>
              </a:rPr>
              <a:t>After</a:t>
            </a:r>
            <a:endParaRPr lang="en-US" sz="2800" dirty="0">
              <a:solidFill>
                <a:schemeClr val="accent1">
                  <a:lumMod val="60000"/>
                  <a:lumOff val="40000"/>
                </a:schemeClr>
              </a:solidFill>
            </a:endParaRPr>
          </a:p>
        </p:txBody>
      </p:sp>
      <p:sp>
        <p:nvSpPr>
          <p:cNvPr id="13" name="TextBox 12"/>
          <p:cNvSpPr txBox="1"/>
          <p:nvPr/>
        </p:nvSpPr>
        <p:spPr>
          <a:xfrm>
            <a:off x="-139504" y="5842736"/>
            <a:ext cx="2603500" cy="646331"/>
          </a:xfrm>
          <a:prstGeom prst="rect">
            <a:avLst/>
          </a:prstGeom>
          <a:noFill/>
        </p:spPr>
        <p:txBody>
          <a:bodyPr wrap="square" rtlCol="0">
            <a:spAutoFit/>
          </a:bodyPr>
          <a:lstStyle/>
          <a:p>
            <a:pPr algn="ctr"/>
            <a:r>
              <a:rPr lang="en-US" sz="1200" dirty="0" smtClean="0"/>
              <a:t>September 8, 2015</a:t>
            </a:r>
          </a:p>
          <a:p>
            <a:pPr algn="ctr"/>
            <a:r>
              <a:rPr lang="en-US" sz="1200" dirty="0" smtClean="0"/>
              <a:t>18:27:56 UTC</a:t>
            </a:r>
          </a:p>
          <a:p>
            <a:pPr algn="ctr"/>
            <a:r>
              <a:rPr lang="en-US" sz="1200" dirty="0" smtClean="0"/>
              <a:t>11:27:56 PDT</a:t>
            </a:r>
          </a:p>
        </p:txBody>
      </p:sp>
      <p:sp>
        <p:nvSpPr>
          <p:cNvPr id="14" name="TextBox 13"/>
          <p:cNvSpPr txBox="1"/>
          <p:nvPr/>
        </p:nvSpPr>
        <p:spPr>
          <a:xfrm>
            <a:off x="2086878" y="5842736"/>
            <a:ext cx="2603500" cy="646331"/>
          </a:xfrm>
          <a:prstGeom prst="rect">
            <a:avLst/>
          </a:prstGeom>
          <a:noFill/>
        </p:spPr>
        <p:txBody>
          <a:bodyPr wrap="square" rtlCol="0">
            <a:spAutoFit/>
          </a:bodyPr>
          <a:lstStyle/>
          <a:p>
            <a:pPr algn="ctr"/>
            <a:r>
              <a:rPr lang="en-US" sz="1200" dirty="0" smtClean="0"/>
              <a:t>September 24, 2015</a:t>
            </a:r>
          </a:p>
          <a:p>
            <a:pPr algn="ctr"/>
            <a:r>
              <a:rPr lang="en-US" sz="1200" dirty="0" smtClean="0"/>
              <a:t>18:28:03 UTC</a:t>
            </a:r>
          </a:p>
          <a:p>
            <a:pPr algn="ctr"/>
            <a:r>
              <a:rPr lang="en-US" sz="1200" dirty="0" smtClean="0"/>
              <a:t>11:28:03 PDT</a:t>
            </a:r>
            <a:endParaRPr lang="en-US" sz="1200" dirty="0"/>
          </a:p>
        </p:txBody>
      </p:sp>
      <p:sp>
        <p:nvSpPr>
          <p:cNvPr id="15" name="TextBox 14"/>
          <p:cNvSpPr txBox="1"/>
          <p:nvPr/>
        </p:nvSpPr>
        <p:spPr>
          <a:xfrm>
            <a:off x="4362064" y="5818577"/>
            <a:ext cx="2603500" cy="646331"/>
          </a:xfrm>
          <a:prstGeom prst="rect">
            <a:avLst/>
          </a:prstGeom>
          <a:noFill/>
        </p:spPr>
        <p:txBody>
          <a:bodyPr wrap="square" rtlCol="0">
            <a:spAutoFit/>
          </a:bodyPr>
          <a:lstStyle/>
          <a:p>
            <a:pPr algn="ctr"/>
            <a:r>
              <a:rPr lang="en-US" sz="1200" dirty="0" smtClean="0"/>
              <a:t>October 10,  2015</a:t>
            </a:r>
          </a:p>
          <a:p>
            <a:pPr algn="ctr"/>
            <a:r>
              <a:rPr lang="en-US" sz="1200" dirty="0" smtClean="0"/>
              <a:t>18:28:05 UTC</a:t>
            </a:r>
          </a:p>
          <a:p>
            <a:pPr algn="ctr"/>
            <a:r>
              <a:rPr lang="en-US" sz="1200" dirty="0" smtClean="0"/>
              <a:t>11:28:05 PDT</a:t>
            </a:r>
            <a:endParaRPr lang="en-US" sz="1200" dirty="0"/>
          </a:p>
        </p:txBody>
      </p:sp>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8022" y="2183185"/>
            <a:ext cx="808371" cy="83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Oval 22"/>
          <p:cNvSpPr/>
          <p:nvPr/>
        </p:nvSpPr>
        <p:spPr>
          <a:xfrm>
            <a:off x="3148266" y="3521810"/>
            <a:ext cx="875937" cy="822490"/>
          </a:xfrm>
          <a:prstGeom prst="ellipse">
            <a:avLst/>
          </a:prstGeom>
          <a:no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493612" y="3796130"/>
            <a:ext cx="875937" cy="822490"/>
          </a:xfrm>
          <a:prstGeom prst="ellipse">
            <a:avLst/>
          </a:prstGeom>
          <a:no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6" descr="E:\SoCal_Oceans (Round 2)\SoCal Oceans 2015\Time lapse jpgs\landsat sst\for presentation\landsat sst oct 10.jp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6796620" y="2185353"/>
            <a:ext cx="2286000" cy="353889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634616" y="5818576"/>
            <a:ext cx="2603500" cy="646331"/>
          </a:xfrm>
          <a:prstGeom prst="rect">
            <a:avLst/>
          </a:prstGeom>
          <a:noFill/>
        </p:spPr>
        <p:txBody>
          <a:bodyPr wrap="square" rtlCol="0">
            <a:spAutoFit/>
          </a:bodyPr>
          <a:lstStyle/>
          <a:p>
            <a:pPr algn="ctr"/>
            <a:r>
              <a:rPr lang="en-US" sz="1200" dirty="0" smtClean="0"/>
              <a:t>November 11,  2015</a:t>
            </a:r>
          </a:p>
          <a:p>
            <a:pPr algn="ctr"/>
            <a:r>
              <a:rPr lang="en-US" sz="1200" dirty="0" smtClean="0"/>
              <a:t>18:28:105 UTC</a:t>
            </a:r>
          </a:p>
          <a:p>
            <a:pPr algn="ctr"/>
            <a:r>
              <a:rPr lang="en-US" sz="1200" dirty="0" smtClean="0"/>
              <a:t>10:28:10 PST</a:t>
            </a:r>
            <a:endParaRPr lang="en-US" sz="1200" dirty="0"/>
          </a:p>
        </p:txBody>
      </p:sp>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0326" y="5276540"/>
            <a:ext cx="1596364" cy="402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6770576" y="3566122"/>
            <a:ext cx="2209174" cy="830997"/>
          </a:xfrm>
          <a:prstGeom prst="rect">
            <a:avLst/>
          </a:prstGeom>
          <a:noFill/>
        </p:spPr>
        <p:txBody>
          <a:bodyPr wrap="square" rtlCol="0">
            <a:spAutoFit/>
          </a:bodyPr>
          <a:lstStyle/>
          <a:p>
            <a:pPr algn="ctr"/>
            <a:r>
              <a:rPr lang="en-US" sz="1600" dirty="0" smtClean="0">
                <a:solidFill>
                  <a:srgbClr val="000000"/>
                </a:solidFill>
              </a:rPr>
              <a:t>Landsat-8 TIRS instrument error as of Nov. 3, 2015</a:t>
            </a:r>
            <a:endParaRPr lang="en-US" sz="1600" dirty="0">
              <a:solidFill>
                <a:srgbClr val="000000"/>
              </a:solidFill>
            </a:endParaRPr>
          </a:p>
        </p:txBody>
      </p:sp>
    </p:spTree>
    <p:extLst>
      <p:ext uri="{BB962C8B-B14F-4D97-AF65-F5344CB8AC3E}">
        <p14:creationId xmlns:p14="http://schemas.microsoft.com/office/powerpoint/2010/main" val="9700993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81003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n-US" sz="4000" b="1" dirty="0" smtClean="0">
                <a:solidFill>
                  <a:srgbClr val="3289B4"/>
                </a:solidFill>
              </a:rPr>
              <a:t>Landsat-8 </a:t>
            </a:r>
            <a:r>
              <a:rPr lang="en-US" sz="3200" b="1" dirty="0" smtClean="0">
                <a:solidFill>
                  <a:srgbClr val="3289B4"/>
                </a:solidFill>
              </a:rPr>
              <a:t>Chlorophyll-a</a:t>
            </a:r>
            <a:endParaRPr lang="en-US" sz="3200" b="1" dirty="0">
              <a:solidFill>
                <a:srgbClr val="3289B4"/>
              </a:solidFill>
            </a:endParaRPr>
          </a:p>
        </p:txBody>
      </p:sp>
      <p:sp>
        <p:nvSpPr>
          <p:cNvPr id="10" name="Text Placeholder 2"/>
          <p:cNvSpPr>
            <a:spLocks noGrp="1"/>
          </p:cNvSpPr>
          <p:nvPr>
            <p:ph type="body" sz="quarter" idx="10"/>
          </p:nvPr>
        </p:nvSpPr>
        <p:spPr>
          <a:xfrm>
            <a:off x="517105" y="1535430"/>
            <a:ext cx="1663961" cy="604520"/>
          </a:xfrm>
        </p:spPr>
        <p:txBody>
          <a:bodyPr anchor="t">
            <a:normAutofit/>
          </a:bodyPr>
          <a:lstStyle/>
          <a:p>
            <a:r>
              <a:rPr lang="en-US" sz="3600" dirty="0" smtClean="0">
                <a:solidFill>
                  <a:schemeClr val="accent1">
                    <a:lumMod val="60000"/>
                    <a:lumOff val="40000"/>
                  </a:schemeClr>
                </a:solidFill>
              </a:rPr>
              <a:t>Before</a:t>
            </a:r>
            <a:endParaRPr lang="en-US" sz="2800" dirty="0">
              <a:solidFill>
                <a:schemeClr val="accent1">
                  <a:lumMod val="60000"/>
                  <a:lumOff val="40000"/>
                </a:schemeClr>
              </a:solidFill>
            </a:endParaRPr>
          </a:p>
        </p:txBody>
      </p:sp>
      <p:sp>
        <p:nvSpPr>
          <p:cNvPr id="11" name="Text Placeholder 2"/>
          <p:cNvSpPr>
            <a:spLocks noGrp="1"/>
          </p:cNvSpPr>
          <p:nvPr>
            <p:ph type="body" sz="quarter" idx="10"/>
          </p:nvPr>
        </p:nvSpPr>
        <p:spPr>
          <a:xfrm>
            <a:off x="3780559" y="1549720"/>
            <a:ext cx="1726239" cy="544194"/>
          </a:xfrm>
          <a:effectLst>
            <a:glow rad="139700">
              <a:schemeClr val="accent4">
                <a:satMod val="175000"/>
                <a:alpha val="40000"/>
              </a:schemeClr>
            </a:glow>
          </a:effectLst>
        </p:spPr>
        <p:txBody>
          <a:bodyPr anchor="t">
            <a:normAutofit lnSpcReduction="10000"/>
          </a:bodyPr>
          <a:lstStyle/>
          <a:p>
            <a:r>
              <a:rPr lang="en-US" sz="3600" dirty="0" smtClean="0">
                <a:solidFill>
                  <a:schemeClr val="accent6">
                    <a:lumMod val="50000"/>
                  </a:schemeClr>
                </a:solidFill>
                <a:effectLst>
                  <a:glow rad="228600">
                    <a:srgbClr val="F5D805"/>
                  </a:glow>
                </a:effectLst>
              </a:rPr>
              <a:t>During</a:t>
            </a:r>
            <a:endParaRPr lang="en-US" sz="2800" dirty="0">
              <a:solidFill>
                <a:schemeClr val="accent6">
                  <a:lumMod val="50000"/>
                </a:schemeClr>
              </a:solidFill>
              <a:effectLst>
                <a:glow rad="228600">
                  <a:srgbClr val="F5D805"/>
                </a:glow>
              </a:effectLst>
            </a:endParaRPr>
          </a:p>
        </p:txBody>
      </p:sp>
      <p:sp>
        <p:nvSpPr>
          <p:cNvPr id="12" name="Text Placeholder 2"/>
          <p:cNvSpPr>
            <a:spLocks noGrp="1"/>
          </p:cNvSpPr>
          <p:nvPr>
            <p:ph type="body" sz="quarter" idx="10"/>
          </p:nvPr>
        </p:nvSpPr>
        <p:spPr>
          <a:xfrm>
            <a:off x="7315789" y="1503764"/>
            <a:ext cx="1663961" cy="604520"/>
          </a:xfrm>
        </p:spPr>
        <p:txBody>
          <a:bodyPr anchor="t">
            <a:normAutofit/>
          </a:bodyPr>
          <a:lstStyle/>
          <a:p>
            <a:r>
              <a:rPr lang="en-US" sz="3600" dirty="0" smtClean="0">
                <a:solidFill>
                  <a:schemeClr val="accent1">
                    <a:lumMod val="60000"/>
                    <a:lumOff val="40000"/>
                  </a:schemeClr>
                </a:solidFill>
              </a:rPr>
              <a:t>After</a:t>
            </a:r>
            <a:endParaRPr lang="en-US" sz="2800" dirty="0">
              <a:solidFill>
                <a:schemeClr val="accent1">
                  <a:lumMod val="60000"/>
                  <a:lumOff val="40000"/>
                </a:schemeClr>
              </a:solidFill>
            </a:endParaRPr>
          </a:p>
        </p:txBody>
      </p:sp>
      <p:sp>
        <p:nvSpPr>
          <p:cNvPr id="13" name="TextBox 12"/>
          <p:cNvSpPr txBox="1"/>
          <p:nvPr/>
        </p:nvSpPr>
        <p:spPr>
          <a:xfrm>
            <a:off x="-139504" y="5964656"/>
            <a:ext cx="2603500" cy="646331"/>
          </a:xfrm>
          <a:prstGeom prst="rect">
            <a:avLst/>
          </a:prstGeom>
          <a:noFill/>
        </p:spPr>
        <p:txBody>
          <a:bodyPr wrap="square" rtlCol="0">
            <a:spAutoFit/>
          </a:bodyPr>
          <a:lstStyle/>
          <a:p>
            <a:pPr algn="ctr"/>
            <a:r>
              <a:rPr lang="en-US" sz="1200" dirty="0" smtClean="0"/>
              <a:t>September 8, 2015</a:t>
            </a:r>
          </a:p>
          <a:p>
            <a:pPr algn="ctr"/>
            <a:r>
              <a:rPr lang="en-US" sz="1200" dirty="0" smtClean="0"/>
              <a:t>18:27:56 UTC</a:t>
            </a:r>
          </a:p>
          <a:p>
            <a:pPr algn="ctr"/>
            <a:r>
              <a:rPr lang="en-US" sz="1200" dirty="0" smtClean="0"/>
              <a:t>11:27:56 PDT</a:t>
            </a:r>
          </a:p>
        </p:txBody>
      </p:sp>
      <p:sp>
        <p:nvSpPr>
          <p:cNvPr id="14" name="TextBox 13"/>
          <p:cNvSpPr txBox="1"/>
          <p:nvPr/>
        </p:nvSpPr>
        <p:spPr>
          <a:xfrm>
            <a:off x="2086878" y="5964656"/>
            <a:ext cx="2603500" cy="646331"/>
          </a:xfrm>
          <a:prstGeom prst="rect">
            <a:avLst/>
          </a:prstGeom>
          <a:noFill/>
        </p:spPr>
        <p:txBody>
          <a:bodyPr wrap="square" rtlCol="0">
            <a:spAutoFit/>
          </a:bodyPr>
          <a:lstStyle/>
          <a:p>
            <a:pPr algn="ctr"/>
            <a:r>
              <a:rPr lang="en-US" sz="1200" dirty="0" smtClean="0"/>
              <a:t>September 24, 2015</a:t>
            </a:r>
          </a:p>
          <a:p>
            <a:pPr algn="ctr"/>
            <a:r>
              <a:rPr lang="en-US" sz="1200" dirty="0" smtClean="0"/>
              <a:t>18:28:03 UTC</a:t>
            </a:r>
          </a:p>
          <a:p>
            <a:pPr algn="ctr"/>
            <a:r>
              <a:rPr lang="en-US" sz="1200" dirty="0" smtClean="0"/>
              <a:t>11:28:03 PDT</a:t>
            </a:r>
            <a:endParaRPr lang="en-US" sz="1200" dirty="0"/>
          </a:p>
        </p:txBody>
      </p:sp>
      <p:sp>
        <p:nvSpPr>
          <p:cNvPr id="15" name="TextBox 14"/>
          <p:cNvSpPr txBox="1"/>
          <p:nvPr/>
        </p:nvSpPr>
        <p:spPr>
          <a:xfrm>
            <a:off x="4362064" y="5940497"/>
            <a:ext cx="2603500" cy="646331"/>
          </a:xfrm>
          <a:prstGeom prst="rect">
            <a:avLst/>
          </a:prstGeom>
          <a:noFill/>
        </p:spPr>
        <p:txBody>
          <a:bodyPr wrap="square" rtlCol="0">
            <a:spAutoFit/>
          </a:bodyPr>
          <a:lstStyle/>
          <a:p>
            <a:pPr algn="ctr"/>
            <a:r>
              <a:rPr lang="en-US" sz="1200" dirty="0" smtClean="0"/>
              <a:t>October 10,  2015</a:t>
            </a:r>
          </a:p>
          <a:p>
            <a:pPr algn="ctr"/>
            <a:r>
              <a:rPr lang="en-US" sz="1200" dirty="0" smtClean="0"/>
              <a:t>18:28:05 UTC</a:t>
            </a:r>
          </a:p>
          <a:p>
            <a:pPr algn="ctr"/>
            <a:r>
              <a:rPr lang="en-US" sz="1200" dirty="0" smtClean="0"/>
              <a:t>11:28:05 PDT</a:t>
            </a:r>
            <a:endParaRPr lang="en-US" sz="1200" dirty="0"/>
          </a:p>
        </p:txBody>
      </p:sp>
      <p:pic>
        <p:nvPicPr>
          <p:cNvPr id="18" name="Picture 6" descr="E:\SoCal_Oceans (Round 2)\SoCal Oceans 2015\Time lapse jpgs\landsat sst\for presentation\landsat sst oct 10.jpg"/>
          <p:cNvPicPr>
            <a:picLocks noChangeArrowheads="1"/>
          </p:cNvPicPr>
          <p:nvPr/>
        </p:nvPicPr>
        <p:blipFill>
          <a:blip r:embed="rId3" cstate="print">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6796621" y="2168418"/>
            <a:ext cx="2203704" cy="373075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634616" y="5955737"/>
            <a:ext cx="2603500" cy="646331"/>
          </a:xfrm>
          <a:prstGeom prst="rect">
            <a:avLst/>
          </a:prstGeom>
          <a:noFill/>
        </p:spPr>
        <p:txBody>
          <a:bodyPr wrap="square" rtlCol="0">
            <a:spAutoFit/>
          </a:bodyPr>
          <a:lstStyle/>
          <a:p>
            <a:pPr algn="ctr"/>
            <a:r>
              <a:rPr lang="en-US" sz="1200" dirty="0" smtClean="0"/>
              <a:t>November 11,  2015</a:t>
            </a:r>
          </a:p>
          <a:p>
            <a:pPr algn="ctr"/>
            <a:r>
              <a:rPr lang="en-US" sz="1200" dirty="0" smtClean="0"/>
              <a:t>18:28:105 UTC</a:t>
            </a:r>
          </a:p>
          <a:p>
            <a:pPr algn="ctr"/>
            <a:r>
              <a:rPr lang="en-US" sz="1200" dirty="0" smtClean="0"/>
              <a:t>10:28:10 PST</a:t>
            </a:r>
            <a:endParaRPr lang="en-US" sz="1200" dirty="0"/>
          </a:p>
        </p:txBody>
      </p:sp>
      <p:pic>
        <p:nvPicPr>
          <p:cNvPr id="3075" name="Picture 3" descr="E:\SoCal_Oceans (Round 2)\SoCal Oceans 2015\Time lapse jpgs\landsat chl-a\for presentation\9-2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77804" y="2163342"/>
            <a:ext cx="2203436" cy="372889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SoCal_Oceans (Round 2)\SoCal Oceans 2015\Time lapse jpgs\landsat chl-a\for presentation\10-1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6973" y="2165893"/>
            <a:ext cx="2203704" cy="372934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SoCal_Oceans (Round 2)\SoCal Oceans 2015\Time lapse jpgs\landsat chl-a\for presentation\9-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8151" y="2170114"/>
            <a:ext cx="2203704" cy="372934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2377803" y="2163342"/>
            <a:ext cx="4418818" cy="372889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5440" y="5513632"/>
            <a:ext cx="1350448" cy="37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36914" y="2198579"/>
            <a:ext cx="914940" cy="867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770576" y="3566122"/>
            <a:ext cx="2209174" cy="830997"/>
          </a:xfrm>
          <a:prstGeom prst="rect">
            <a:avLst/>
          </a:prstGeom>
          <a:noFill/>
        </p:spPr>
        <p:txBody>
          <a:bodyPr wrap="square" rtlCol="0">
            <a:spAutoFit/>
          </a:bodyPr>
          <a:lstStyle/>
          <a:p>
            <a:pPr algn="ctr"/>
            <a:r>
              <a:rPr lang="en-US" sz="1600" dirty="0" smtClean="0">
                <a:solidFill>
                  <a:srgbClr val="000000"/>
                </a:solidFill>
              </a:rPr>
              <a:t>Landsat-8 TIRS instrument error as of Nov. 3, 2015</a:t>
            </a:r>
            <a:endParaRPr lang="en-US" sz="1600" dirty="0">
              <a:solidFill>
                <a:srgbClr val="000000"/>
              </a:solidFill>
            </a:endParaRPr>
          </a:p>
        </p:txBody>
      </p:sp>
    </p:spTree>
    <p:extLst>
      <p:ext uri="{BB962C8B-B14F-4D97-AF65-F5344CB8AC3E}">
        <p14:creationId xmlns:p14="http://schemas.microsoft.com/office/powerpoint/2010/main" val="42503483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495501" y="337660"/>
            <a:ext cx="8359738"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a:solidFill>
                  <a:srgbClr val="3289B4"/>
                </a:solidFill>
              </a:rPr>
              <a:t>Aqua Modis </a:t>
            </a:r>
            <a:r>
              <a:rPr lang="en-US" sz="3200" b="1" dirty="0" smtClean="0">
                <a:solidFill>
                  <a:srgbClr val="3289B4"/>
                </a:solidFill>
              </a:rPr>
              <a:t>Chlorophyll-a</a:t>
            </a:r>
            <a:endParaRPr lang="en-US" sz="3200" b="1" dirty="0">
              <a:solidFill>
                <a:srgbClr val="3289B4"/>
              </a:solidFill>
            </a:endParaRPr>
          </a:p>
        </p:txBody>
      </p:sp>
      <p:sp>
        <p:nvSpPr>
          <p:cNvPr id="10" name="Text Placeholder 2"/>
          <p:cNvSpPr>
            <a:spLocks noGrp="1"/>
          </p:cNvSpPr>
          <p:nvPr>
            <p:ph type="body" sz="quarter" idx="10"/>
          </p:nvPr>
        </p:nvSpPr>
        <p:spPr>
          <a:xfrm>
            <a:off x="517105" y="1123950"/>
            <a:ext cx="1663961" cy="604520"/>
          </a:xfrm>
        </p:spPr>
        <p:txBody>
          <a:bodyPr anchor="t">
            <a:normAutofit/>
          </a:bodyPr>
          <a:lstStyle/>
          <a:p>
            <a:r>
              <a:rPr lang="en-US" sz="3600" dirty="0" smtClean="0">
                <a:solidFill>
                  <a:schemeClr val="accent1">
                    <a:lumMod val="60000"/>
                    <a:lumOff val="40000"/>
                  </a:schemeClr>
                </a:solidFill>
              </a:rPr>
              <a:t>Before</a:t>
            </a:r>
            <a:endParaRPr lang="en-US" sz="2800" dirty="0">
              <a:solidFill>
                <a:schemeClr val="accent1">
                  <a:lumMod val="60000"/>
                  <a:lumOff val="40000"/>
                </a:schemeClr>
              </a:solidFill>
            </a:endParaRPr>
          </a:p>
        </p:txBody>
      </p:sp>
      <p:sp>
        <p:nvSpPr>
          <p:cNvPr id="11" name="Text Placeholder 2"/>
          <p:cNvSpPr>
            <a:spLocks noGrp="1"/>
          </p:cNvSpPr>
          <p:nvPr>
            <p:ph type="body" sz="quarter" idx="10"/>
          </p:nvPr>
        </p:nvSpPr>
        <p:spPr>
          <a:xfrm>
            <a:off x="3780559" y="1138240"/>
            <a:ext cx="1726239" cy="544194"/>
          </a:xfrm>
          <a:effectLst>
            <a:glow rad="139700">
              <a:schemeClr val="accent4">
                <a:satMod val="175000"/>
                <a:alpha val="40000"/>
              </a:schemeClr>
            </a:glow>
          </a:effectLst>
        </p:spPr>
        <p:txBody>
          <a:bodyPr anchor="t">
            <a:normAutofit lnSpcReduction="10000"/>
          </a:bodyPr>
          <a:lstStyle/>
          <a:p>
            <a:r>
              <a:rPr lang="en-US" sz="3600" dirty="0" smtClean="0">
                <a:solidFill>
                  <a:schemeClr val="accent6">
                    <a:lumMod val="50000"/>
                  </a:schemeClr>
                </a:solidFill>
                <a:effectLst>
                  <a:glow rad="228600">
                    <a:srgbClr val="F5D805"/>
                  </a:glow>
                </a:effectLst>
              </a:rPr>
              <a:t>During</a:t>
            </a:r>
            <a:endParaRPr lang="en-US" sz="2800" dirty="0">
              <a:solidFill>
                <a:schemeClr val="accent6">
                  <a:lumMod val="50000"/>
                </a:schemeClr>
              </a:solidFill>
              <a:effectLst>
                <a:glow rad="228600">
                  <a:srgbClr val="F5D805"/>
                </a:glow>
              </a:effectLst>
            </a:endParaRPr>
          </a:p>
        </p:txBody>
      </p:sp>
      <p:sp>
        <p:nvSpPr>
          <p:cNvPr id="12" name="Text Placeholder 2"/>
          <p:cNvSpPr>
            <a:spLocks noGrp="1"/>
          </p:cNvSpPr>
          <p:nvPr>
            <p:ph type="body" sz="quarter" idx="10"/>
          </p:nvPr>
        </p:nvSpPr>
        <p:spPr>
          <a:xfrm>
            <a:off x="7315789" y="1092284"/>
            <a:ext cx="1663961" cy="604520"/>
          </a:xfrm>
        </p:spPr>
        <p:txBody>
          <a:bodyPr anchor="t">
            <a:normAutofit/>
          </a:bodyPr>
          <a:lstStyle/>
          <a:p>
            <a:r>
              <a:rPr lang="en-US" sz="3600" dirty="0" smtClean="0">
                <a:solidFill>
                  <a:schemeClr val="accent1">
                    <a:lumMod val="60000"/>
                    <a:lumOff val="40000"/>
                  </a:schemeClr>
                </a:solidFill>
              </a:rPr>
              <a:t>After</a:t>
            </a:r>
            <a:endParaRPr lang="en-US" sz="2800" dirty="0">
              <a:solidFill>
                <a:schemeClr val="accent1">
                  <a:lumMod val="60000"/>
                  <a:lumOff val="40000"/>
                </a:schemeClr>
              </a:solidFill>
            </a:endParaRPr>
          </a:p>
        </p:txBody>
      </p:sp>
      <p:pic>
        <p:nvPicPr>
          <p:cNvPr id="1034" name="Picture 10" descr="E:\SoCal_Oceans (Round 2)\SoCal Oceans 2015\Time lapse jpgs\modis chl-a\for presentation\9-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1" y="4191345"/>
            <a:ext cx="2192767" cy="2252389"/>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E:\SoCal_Oceans (Round 2)\SoCal Oceans 2015\Time lapse jpgs\modis chl-a\for presentation\9-1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819" y="1778501"/>
            <a:ext cx="2192767" cy="225238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90819" y="3576012"/>
            <a:ext cx="1754914" cy="461665"/>
          </a:xfrm>
          <a:prstGeom prst="rect">
            <a:avLst/>
          </a:prstGeom>
          <a:noFill/>
        </p:spPr>
        <p:txBody>
          <a:bodyPr wrap="square" rtlCol="0">
            <a:spAutoFit/>
          </a:bodyPr>
          <a:lstStyle/>
          <a:p>
            <a:pPr algn="ctr"/>
            <a:r>
              <a:rPr lang="en-US" sz="1200" dirty="0" smtClean="0">
                <a:solidFill>
                  <a:schemeClr val="bg1"/>
                </a:solidFill>
              </a:rPr>
              <a:t>September 17, 2015</a:t>
            </a:r>
          </a:p>
          <a:p>
            <a:pPr algn="ctr"/>
            <a:r>
              <a:rPr lang="en-US" sz="1200" dirty="0" smtClean="0">
                <a:solidFill>
                  <a:schemeClr val="bg1"/>
                </a:solidFill>
              </a:rPr>
              <a:t>21:06:01 UTC</a:t>
            </a:r>
          </a:p>
        </p:txBody>
      </p:sp>
      <p:sp>
        <p:nvSpPr>
          <p:cNvPr id="23" name="TextBox 22"/>
          <p:cNvSpPr txBox="1"/>
          <p:nvPr/>
        </p:nvSpPr>
        <p:spPr>
          <a:xfrm>
            <a:off x="76201" y="5980760"/>
            <a:ext cx="1769532" cy="461665"/>
          </a:xfrm>
          <a:prstGeom prst="rect">
            <a:avLst/>
          </a:prstGeom>
          <a:noFill/>
        </p:spPr>
        <p:txBody>
          <a:bodyPr wrap="square" rtlCol="0">
            <a:spAutoFit/>
          </a:bodyPr>
          <a:lstStyle/>
          <a:p>
            <a:pPr algn="ctr"/>
            <a:r>
              <a:rPr lang="en-US" sz="1200" dirty="0" smtClean="0">
                <a:solidFill>
                  <a:schemeClr val="bg1"/>
                </a:solidFill>
              </a:rPr>
              <a:t>September 20, 2015</a:t>
            </a:r>
          </a:p>
          <a:p>
            <a:pPr algn="ctr"/>
            <a:r>
              <a:rPr lang="en-US" sz="1200" dirty="0" smtClean="0">
                <a:solidFill>
                  <a:schemeClr val="bg1"/>
                </a:solidFill>
              </a:rPr>
              <a:t>21:35:40 UTC</a:t>
            </a:r>
          </a:p>
        </p:txBody>
      </p:sp>
      <p:pic>
        <p:nvPicPr>
          <p:cNvPr id="1036" name="Picture 12" descr="E:\SoCal_Oceans (Round 2)\SoCal Oceans 2015\Time lapse jpgs\modis chl-a\for presentation\9-2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56996" y="1793740"/>
            <a:ext cx="2192767" cy="225238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362466" y="3541314"/>
            <a:ext cx="1752334" cy="461665"/>
          </a:xfrm>
          <a:prstGeom prst="rect">
            <a:avLst/>
          </a:prstGeom>
          <a:noFill/>
        </p:spPr>
        <p:txBody>
          <a:bodyPr wrap="square" rtlCol="0">
            <a:spAutoFit/>
          </a:bodyPr>
          <a:lstStyle/>
          <a:p>
            <a:pPr algn="ctr"/>
            <a:r>
              <a:rPr lang="en-US" sz="1200" dirty="0" smtClean="0">
                <a:solidFill>
                  <a:schemeClr val="bg1"/>
                </a:solidFill>
              </a:rPr>
              <a:t>September 24 2015</a:t>
            </a:r>
          </a:p>
          <a:p>
            <a:pPr algn="ctr"/>
            <a:r>
              <a:rPr lang="en-US" sz="1200" dirty="0" smtClean="0">
                <a:solidFill>
                  <a:schemeClr val="bg1"/>
                </a:solidFill>
              </a:rPr>
              <a:t>20:40:33 UTC</a:t>
            </a:r>
          </a:p>
        </p:txBody>
      </p:sp>
      <p:pic>
        <p:nvPicPr>
          <p:cNvPr id="1037" name="Picture 13" descr="E:\SoCal_Oceans (Round 2)\SoCal Oceans 2015\Time lapse jpgs\modis chl-a\for presentation\10-1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2466" y="4191345"/>
            <a:ext cx="2192767" cy="225238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362466" y="5973628"/>
            <a:ext cx="1584883" cy="454877"/>
          </a:xfrm>
          <a:prstGeom prst="rect">
            <a:avLst/>
          </a:prstGeom>
          <a:noFill/>
        </p:spPr>
        <p:txBody>
          <a:bodyPr wrap="square" rtlCol="0">
            <a:spAutoFit/>
          </a:bodyPr>
          <a:lstStyle/>
          <a:p>
            <a:pPr algn="ctr"/>
            <a:r>
              <a:rPr lang="en-US" sz="1200" dirty="0" smtClean="0">
                <a:solidFill>
                  <a:schemeClr val="bg1"/>
                </a:solidFill>
              </a:rPr>
              <a:t>October 10, 2015</a:t>
            </a:r>
          </a:p>
          <a:p>
            <a:pPr algn="ctr"/>
            <a:r>
              <a:rPr lang="en-US" sz="1200" dirty="0" smtClean="0">
                <a:solidFill>
                  <a:schemeClr val="bg1"/>
                </a:solidFill>
              </a:rPr>
              <a:t>21:11:05 UTC</a:t>
            </a:r>
          </a:p>
        </p:txBody>
      </p:sp>
      <p:pic>
        <p:nvPicPr>
          <p:cNvPr id="1038" name="Picture 14" descr="E:\SoCal_Oceans (Round 2)\SoCal Oceans 2015\Time lapse jpgs\modis chl-a\for presentation\10-3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8987" y="1773834"/>
            <a:ext cx="2192767" cy="225238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4578987" y="3541313"/>
            <a:ext cx="1584883" cy="454877"/>
          </a:xfrm>
          <a:prstGeom prst="rect">
            <a:avLst/>
          </a:prstGeom>
          <a:noFill/>
        </p:spPr>
        <p:txBody>
          <a:bodyPr wrap="square" rtlCol="0">
            <a:spAutoFit/>
          </a:bodyPr>
          <a:lstStyle/>
          <a:p>
            <a:pPr algn="ctr"/>
            <a:r>
              <a:rPr lang="en-US" sz="1200" dirty="0" smtClean="0">
                <a:solidFill>
                  <a:schemeClr val="bg1"/>
                </a:solidFill>
              </a:rPr>
              <a:t>October 30, 2015</a:t>
            </a:r>
          </a:p>
          <a:p>
            <a:pPr algn="ctr"/>
            <a:r>
              <a:rPr lang="en-US" sz="1200" dirty="0" smtClean="0">
                <a:solidFill>
                  <a:schemeClr val="bg1"/>
                </a:solidFill>
              </a:rPr>
              <a:t>20:46:44 UTC</a:t>
            </a:r>
          </a:p>
        </p:txBody>
      </p:sp>
      <p:pic>
        <p:nvPicPr>
          <p:cNvPr id="1039" name="Picture 15" descr="E:\SoCal_Oceans (Round 2)\SoCal Oceans 2015\Time lapse jpgs\modis chl-a\for presentation\10-3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8987" y="4194131"/>
            <a:ext cx="2192767" cy="225238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4578987" y="5988856"/>
            <a:ext cx="1584883" cy="454877"/>
          </a:xfrm>
          <a:prstGeom prst="rect">
            <a:avLst/>
          </a:prstGeom>
          <a:noFill/>
        </p:spPr>
        <p:txBody>
          <a:bodyPr wrap="square" rtlCol="0">
            <a:spAutoFit/>
          </a:bodyPr>
          <a:lstStyle/>
          <a:p>
            <a:pPr algn="ctr"/>
            <a:r>
              <a:rPr lang="en-US" sz="1200" dirty="0" smtClean="0">
                <a:solidFill>
                  <a:schemeClr val="bg1"/>
                </a:solidFill>
              </a:rPr>
              <a:t>October 30, 2015</a:t>
            </a:r>
          </a:p>
          <a:p>
            <a:pPr algn="ctr"/>
            <a:r>
              <a:rPr lang="en-US" sz="1200" dirty="0" smtClean="0">
                <a:solidFill>
                  <a:schemeClr val="bg1"/>
                </a:solidFill>
              </a:rPr>
              <a:t>21:30:10 UTC</a:t>
            </a:r>
          </a:p>
        </p:txBody>
      </p:sp>
      <p:pic>
        <p:nvPicPr>
          <p:cNvPr id="1040" name="Picture 16" descr="E:\SoCal_Oceans (Round 2)\SoCal Oceans 2015\Time lapse jpgs\modis chl-a\for presentation\11-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59794" y="4191356"/>
            <a:ext cx="2192767" cy="2252389"/>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E:\SoCal_Oceans (Round 2)\SoCal Oceans 2015\Time lapse jpgs\modis chl-a\for presentation\11-9.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59794" y="1774281"/>
            <a:ext cx="2192767" cy="225238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2356996" y="1774282"/>
            <a:ext cx="4414758" cy="4672238"/>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6875223" y="3534525"/>
            <a:ext cx="1752334" cy="461665"/>
          </a:xfrm>
          <a:prstGeom prst="rect">
            <a:avLst/>
          </a:prstGeom>
          <a:noFill/>
        </p:spPr>
        <p:txBody>
          <a:bodyPr wrap="square" rtlCol="0">
            <a:spAutoFit/>
          </a:bodyPr>
          <a:lstStyle/>
          <a:p>
            <a:pPr algn="ctr"/>
            <a:r>
              <a:rPr lang="en-US" sz="1200" dirty="0" smtClean="0">
                <a:solidFill>
                  <a:schemeClr val="bg1"/>
                </a:solidFill>
              </a:rPr>
              <a:t>November 4, 2015</a:t>
            </a:r>
          </a:p>
          <a:p>
            <a:pPr algn="ctr"/>
            <a:r>
              <a:rPr lang="en-US" sz="1200" dirty="0" smtClean="0">
                <a:solidFill>
                  <a:schemeClr val="bg1"/>
                </a:solidFill>
              </a:rPr>
              <a:t>21:05:15 UTC</a:t>
            </a:r>
          </a:p>
        </p:txBody>
      </p:sp>
      <p:sp>
        <p:nvSpPr>
          <p:cNvPr id="37" name="TextBox 36"/>
          <p:cNvSpPr txBox="1"/>
          <p:nvPr/>
        </p:nvSpPr>
        <p:spPr>
          <a:xfrm>
            <a:off x="6859794" y="5957234"/>
            <a:ext cx="1752334" cy="461665"/>
          </a:xfrm>
          <a:prstGeom prst="rect">
            <a:avLst/>
          </a:prstGeom>
          <a:noFill/>
        </p:spPr>
        <p:txBody>
          <a:bodyPr wrap="square" rtlCol="0">
            <a:spAutoFit/>
          </a:bodyPr>
          <a:lstStyle/>
          <a:p>
            <a:pPr algn="ctr"/>
            <a:r>
              <a:rPr lang="en-US" sz="1200" dirty="0" smtClean="0">
                <a:solidFill>
                  <a:schemeClr val="bg1"/>
                </a:solidFill>
              </a:rPr>
              <a:t>November  9, 2015</a:t>
            </a:r>
          </a:p>
          <a:p>
            <a:pPr algn="ctr"/>
            <a:r>
              <a:rPr lang="en-US" sz="1200" dirty="0" smtClean="0">
                <a:solidFill>
                  <a:schemeClr val="bg1"/>
                </a:solidFill>
              </a:rPr>
              <a:t>21:23:28 UTC</a:t>
            </a:r>
          </a:p>
        </p:txBody>
      </p:sp>
      <p:pic>
        <p:nvPicPr>
          <p:cNvPr id="1026"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b="18578"/>
          <a:stretch/>
        </p:blipFill>
        <p:spPr bwMode="auto">
          <a:xfrm>
            <a:off x="135005" y="1820710"/>
            <a:ext cx="1089393" cy="644514"/>
          </a:xfrm>
          <a:prstGeom prst="rect">
            <a:avLst/>
          </a:prstGeom>
          <a:solidFill>
            <a:schemeClr val="bg1">
              <a:alpha val="70000"/>
            </a:schemeClr>
          </a:solidFill>
          <a:ln>
            <a:noFill/>
          </a:ln>
          <a:effectLst/>
        </p:spPr>
      </p:pic>
      <p:pic>
        <p:nvPicPr>
          <p:cNvPr id="1042" name="Picture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51826" y="6446519"/>
            <a:ext cx="1400735" cy="29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40880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SoCal_Oceans (Round 2)\SoCal Oceans 2015\Time lapse jpgs\landsat turbidity\for presentation\9-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0443" y="2161480"/>
            <a:ext cx="2204535" cy="3730752"/>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p:cNvSpPr txBox="1">
            <a:spLocks/>
          </p:cNvSpPr>
          <p:nvPr/>
        </p:nvSpPr>
        <p:spPr>
          <a:xfrm>
            <a:off x="81003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n-US" sz="4000" b="1" dirty="0" smtClean="0">
                <a:solidFill>
                  <a:srgbClr val="3289B4"/>
                </a:solidFill>
              </a:rPr>
              <a:t>Landsat-8 </a:t>
            </a:r>
            <a:r>
              <a:rPr lang="en-US" sz="3200" b="1" dirty="0" smtClean="0">
                <a:solidFill>
                  <a:srgbClr val="3289B4"/>
                </a:solidFill>
              </a:rPr>
              <a:t>Total Suspended Matter</a:t>
            </a:r>
            <a:endParaRPr lang="en-US" sz="3200" b="1" dirty="0">
              <a:solidFill>
                <a:srgbClr val="3289B4"/>
              </a:solidFill>
            </a:endParaRPr>
          </a:p>
        </p:txBody>
      </p:sp>
      <p:sp>
        <p:nvSpPr>
          <p:cNvPr id="10" name="Text Placeholder 2"/>
          <p:cNvSpPr>
            <a:spLocks noGrp="1"/>
          </p:cNvSpPr>
          <p:nvPr>
            <p:ph type="body" sz="quarter" idx="10"/>
          </p:nvPr>
        </p:nvSpPr>
        <p:spPr>
          <a:xfrm>
            <a:off x="517105" y="1535430"/>
            <a:ext cx="1663961" cy="604520"/>
          </a:xfrm>
        </p:spPr>
        <p:txBody>
          <a:bodyPr anchor="t">
            <a:normAutofit/>
          </a:bodyPr>
          <a:lstStyle/>
          <a:p>
            <a:r>
              <a:rPr lang="en-US" sz="3600" dirty="0" smtClean="0">
                <a:solidFill>
                  <a:schemeClr val="accent1">
                    <a:lumMod val="60000"/>
                    <a:lumOff val="40000"/>
                  </a:schemeClr>
                </a:solidFill>
              </a:rPr>
              <a:t>Before</a:t>
            </a:r>
            <a:endParaRPr lang="en-US" sz="2800" dirty="0">
              <a:solidFill>
                <a:schemeClr val="accent1">
                  <a:lumMod val="60000"/>
                  <a:lumOff val="40000"/>
                </a:schemeClr>
              </a:solidFill>
            </a:endParaRPr>
          </a:p>
        </p:txBody>
      </p:sp>
      <p:sp>
        <p:nvSpPr>
          <p:cNvPr id="11" name="Text Placeholder 2"/>
          <p:cNvSpPr>
            <a:spLocks noGrp="1"/>
          </p:cNvSpPr>
          <p:nvPr>
            <p:ph type="body" sz="quarter" idx="10"/>
          </p:nvPr>
        </p:nvSpPr>
        <p:spPr>
          <a:xfrm>
            <a:off x="3780559" y="1549720"/>
            <a:ext cx="1726239" cy="544194"/>
          </a:xfrm>
          <a:effectLst>
            <a:glow rad="139700">
              <a:schemeClr val="accent4">
                <a:satMod val="175000"/>
                <a:alpha val="40000"/>
              </a:schemeClr>
            </a:glow>
          </a:effectLst>
        </p:spPr>
        <p:txBody>
          <a:bodyPr anchor="t">
            <a:normAutofit lnSpcReduction="10000"/>
          </a:bodyPr>
          <a:lstStyle/>
          <a:p>
            <a:r>
              <a:rPr lang="en-US" sz="3600" dirty="0" smtClean="0">
                <a:solidFill>
                  <a:schemeClr val="accent6">
                    <a:lumMod val="50000"/>
                  </a:schemeClr>
                </a:solidFill>
                <a:effectLst>
                  <a:glow rad="228600">
                    <a:srgbClr val="F5D805"/>
                  </a:glow>
                </a:effectLst>
              </a:rPr>
              <a:t>During</a:t>
            </a:r>
            <a:endParaRPr lang="en-US" sz="2800" dirty="0">
              <a:solidFill>
                <a:schemeClr val="accent6">
                  <a:lumMod val="50000"/>
                </a:schemeClr>
              </a:solidFill>
              <a:effectLst>
                <a:glow rad="228600">
                  <a:srgbClr val="F5D805"/>
                </a:glow>
              </a:effectLst>
            </a:endParaRPr>
          </a:p>
        </p:txBody>
      </p:sp>
      <p:sp>
        <p:nvSpPr>
          <p:cNvPr id="12" name="Text Placeholder 2"/>
          <p:cNvSpPr>
            <a:spLocks noGrp="1"/>
          </p:cNvSpPr>
          <p:nvPr>
            <p:ph type="body" sz="quarter" idx="10"/>
          </p:nvPr>
        </p:nvSpPr>
        <p:spPr>
          <a:xfrm>
            <a:off x="7315789" y="1503764"/>
            <a:ext cx="1663961" cy="604520"/>
          </a:xfrm>
        </p:spPr>
        <p:txBody>
          <a:bodyPr anchor="t">
            <a:normAutofit/>
          </a:bodyPr>
          <a:lstStyle/>
          <a:p>
            <a:r>
              <a:rPr lang="en-US" sz="3600" dirty="0" smtClean="0">
                <a:solidFill>
                  <a:schemeClr val="accent1">
                    <a:lumMod val="60000"/>
                    <a:lumOff val="40000"/>
                  </a:schemeClr>
                </a:solidFill>
              </a:rPr>
              <a:t>After</a:t>
            </a:r>
            <a:endParaRPr lang="en-US" sz="2800" dirty="0">
              <a:solidFill>
                <a:schemeClr val="accent1">
                  <a:lumMod val="60000"/>
                  <a:lumOff val="40000"/>
                </a:schemeClr>
              </a:solidFill>
            </a:endParaRPr>
          </a:p>
        </p:txBody>
      </p:sp>
      <p:sp>
        <p:nvSpPr>
          <p:cNvPr id="13" name="TextBox 12"/>
          <p:cNvSpPr txBox="1"/>
          <p:nvPr/>
        </p:nvSpPr>
        <p:spPr>
          <a:xfrm>
            <a:off x="-139504" y="5964656"/>
            <a:ext cx="2603500" cy="646331"/>
          </a:xfrm>
          <a:prstGeom prst="rect">
            <a:avLst/>
          </a:prstGeom>
          <a:noFill/>
        </p:spPr>
        <p:txBody>
          <a:bodyPr wrap="square" rtlCol="0">
            <a:spAutoFit/>
          </a:bodyPr>
          <a:lstStyle/>
          <a:p>
            <a:pPr algn="ctr"/>
            <a:r>
              <a:rPr lang="en-US" sz="1200" dirty="0" smtClean="0"/>
              <a:t>September 8, 2015</a:t>
            </a:r>
          </a:p>
          <a:p>
            <a:pPr algn="ctr"/>
            <a:r>
              <a:rPr lang="en-US" sz="1200" dirty="0" smtClean="0"/>
              <a:t>18:27:56 UTC</a:t>
            </a:r>
          </a:p>
          <a:p>
            <a:pPr algn="ctr"/>
            <a:r>
              <a:rPr lang="en-US" sz="1200" dirty="0" smtClean="0"/>
              <a:t>11:27:56 PDT</a:t>
            </a:r>
          </a:p>
        </p:txBody>
      </p:sp>
      <p:sp>
        <p:nvSpPr>
          <p:cNvPr id="14" name="TextBox 13"/>
          <p:cNvSpPr txBox="1"/>
          <p:nvPr/>
        </p:nvSpPr>
        <p:spPr>
          <a:xfrm>
            <a:off x="2086878" y="5964656"/>
            <a:ext cx="2603500" cy="646331"/>
          </a:xfrm>
          <a:prstGeom prst="rect">
            <a:avLst/>
          </a:prstGeom>
          <a:noFill/>
        </p:spPr>
        <p:txBody>
          <a:bodyPr wrap="square" rtlCol="0">
            <a:spAutoFit/>
          </a:bodyPr>
          <a:lstStyle/>
          <a:p>
            <a:pPr algn="ctr"/>
            <a:r>
              <a:rPr lang="en-US" sz="1200" dirty="0" smtClean="0"/>
              <a:t>September 24, 2015</a:t>
            </a:r>
          </a:p>
          <a:p>
            <a:pPr algn="ctr"/>
            <a:r>
              <a:rPr lang="en-US" sz="1200" dirty="0" smtClean="0"/>
              <a:t>18:28:03 UTC</a:t>
            </a:r>
          </a:p>
          <a:p>
            <a:pPr algn="ctr"/>
            <a:r>
              <a:rPr lang="en-US" sz="1200" dirty="0" smtClean="0"/>
              <a:t>11:28:03 PDT</a:t>
            </a:r>
            <a:endParaRPr lang="en-US" sz="1200" dirty="0"/>
          </a:p>
        </p:txBody>
      </p:sp>
      <p:sp>
        <p:nvSpPr>
          <p:cNvPr id="15" name="TextBox 14"/>
          <p:cNvSpPr txBox="1"/>
          <p:nvPr/>
        </p:nvSpPr>
        <p:spPr>
          <a:xfrm>
            <a:off x="4362064" y="5940497"/>
            <a:ext cx="2603500" cy="646331"/>
          </a:xfrm>
          <a:prstGeom prst="rect">
            <a:avLst/>
          </a:prstGeom>
          <a:noFill/>
        </p:spPr>
        <p:txBody>
          <a:bodyPr wrap="square" rtlCol="0">
            <a:spAutoFit/>
          </a:bodyPr>
          <a:lstStyle/>
          <a:p>
            <a:pPr algn="ctr"/>
            <a:r>
              <a:rPr lang="en-US" sz="1200" dirty="0" smtClean="0"/>
              <a:t>October 10,  2015</a:t>
            </a:r>
          </a:p>
          <a:p>
            <a:pPr algn="ctr"/>
            <a:r>
              <a:rPr lang="en-US" sz="1200" dirty="0" smtClean="0"/>
              <a:t>18:28:05 UTC</a:t>
            </a:r>
          </a:p>
          <a:p>
            <a:pPr algn="ctr"/>
            <a:r>
              <a:rPr lang="en-US" sz="1200" dirty="0" smtClean="0"/>
              <a:t>11:28:05 PDT</a:t>
            </a:r>
            <a:endParaRPr lang="en-US" sz="1200" dirty="0"/>
          </a:p>
        </p:txBody>
      </p:sp>
      <p:pic>
        <p:nvPicPr>
          <p:cNvPr id="18" name="Picture 6" descr="E:\SoCal_Oceans (Round 2)\SoCal Oceans 2015\Time lapse jpgs\landsat sst\for presentation\landsat sst oct 10.jpg"/>
          <p:cNvPicPr>
            <a:picLocks noChangeArrowheads="1"/>
          </p:cNvPicPr>
          <p:nvPr/>
        </p:nvPicPr>
        <p:blipFill>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6796621" y="2168418"/>
            <a:ext cx="2203704" cy="373075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634616" y="5910017"/>
            <a:ext cx="2603500" cy="646331"/>
          </a:xfrm>
          <a:prstGeom prst="rect">
            <a:avLst/>
          </a:prstGeom>
          <a:noFill/>
        </p:spPr>
        <p:txBody>
          <a:bodyPr wrap="square" rtlCol="0">
            <a:spAutoFit/>
          </a:bodyPr>
          <a:lstStyle/>
          <a:p>
            <a:pPr algn="ctr"/>
            <a:r>
              <a:rPr lang="en-US" sz="1200" dirty="0" smtClean="0"/>
              <a:t>November 11,  2015</a:t>
            </a:r>
          </a:p>
          <a:p>
            <a:pPr algn="ctr"/>
            <a:r>
              <a:rPr lang="en-US" sz="1200" dirty="0" smtClean="0"/>
              <a:t>18:28:105 UTC</a:t>
            </a:r>
          </a:p>
          <a:p>
            <a:pPr algn="ctr"/>
            <a:r>
              <a:rPr lang="en-US" sz="1200" dirty="0" smtClean="0"/>
              <a:t>10:28:10 PST</a:t>
            </a:r>
            <a:endParaRPr lang="en-US" sz="1200" dirty="0"/>
          </a:p>
        </p:txBody>
      </p:sp>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5440" y="5513632"/>
            <a:ext cx="1350448" cy="37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descr="E:\SoCal_Oceans (Round 2)\SoCal Oceans 2015\Time lapse jpgs\landsat turbidity\for presentation\10-1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46615" y="2179265"/>
            <a:ext cx="2204535" cy="373075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E:\SoCal_Oceans (Round 2)\SoCal Oceans 2015\Time lapse jpgs\landsat turbidity\for presentation\9-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3268" y="2161480"/>
            <a:ext cx="2204535" cy="373075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2377803" y="2163342"/>
            <a:ext cx="4377175" cy="372889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27584" y="2212374"/>
            <a:ext cx="919029" cy="832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6770576" y="3566122"/>
            <a:ext cx="2209174" cy="830997"/>
          </a:xfrm>
          <a:prstGeom prst="rect">
            <a:avLst/>
          </a:prstGeom>
          <a:noFill/>
        </p:spPr>
        <p:txBody>
          <a:bodyPr wrap="square" rtlCol="0">
            <a:spAutoFit/>
          </a:bodyPr>
          <a:lstStyle/>
          <a:p>
            <a:pPr algn="ctr"/>
            <a:r>
              <a:rPr lang="en-US" sz="1600" dirty="0" smtClean="0">
                <a:solidFill>
                  <a:srgbClr val="000000"/>
                </a:solidFill>
              </a:rPr>
              <a:t>Landsat-8 TIRS instrument error as of Nov. 3, 2015</a:t>
            </a:r>
            <a:endParaRPr lang="en-US" sz="1600" dirty="0">
              <a:solidFill>
                <a:srgbClr val="000000"/>
              </a:solidFill>
            </a:endParaRPr>
          </a:p>
        </p:txBody>
      </p:sp>
    </p:spTree>
    <p:extLst>
      <p:ext uri="{BB962C8B-B14F-4D97-AF65-F5344CB8AC3E}">
        <p14:creationId xmlns:p14="http://schemas.microsoft.com/office/powerpoint/2010/main" val="17458158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E:\SoCal_Oceans (Round 2)\SoCal Oceans 2015\Time lapse jpgs\landsat turbidity\for presentation\10-10 tur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0443" y="2145861"/>
            <a:ext cx="2204535" cy="3730752"/>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E:\SoCal_Oceans (Round 2)\SoCal Oceans 2015\Time lapse jpgs\landsat turbidity\for presentation\9-24 tur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7803" y="2168418"/>
            <a:ext cx="2204535" cy="3730752"/>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p:cNvSpPr txBox="1">
            <a:spLocks/>
          </p:cNvSpPr>
          <p:nvPr/>
        </p:nvSpPr>
        <p:spPr>
          <a:xfrm>
            <a:off x="81003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n-US" sz="4000" b="1" dirty="0" smtClean="0">
                <a:solidFill>
                  <a:srgbClr val="3289B4"/>
                </a:solidFill>
              </a:rPr>
              <a:t>Landsat-8 </a:t>
            </a:r>
            <a:r>
              <a:rPr lang="en-US" sz="3200" b="1" dirty="0" smtClean="0">
                <a:solidFill>
                  <a:srgbClr val="3289B4"/>
                </a:solidFill>
              </a:rPr>
              <a:t>Turbidity</a:t>
            </a:r>
            <a:endParaRPr lang="en-US" sz="3200" b="1" dirty="0">
              <a:solidFill>
                <a:srgbClr val="3289B4"/>
              </a:solidFill>
            </a:endParaRPr>
          </a:p>
        </p:txBody>
      </p:sp>
      <p:sp>
        <p:nvSpPr>
          <p:cNvPr id="10" name="Text Placeholder 2"/>
          <p:cNvSpPr>
            <a:spLocks noGrp="1"/>
          </p:cNvSpPr>
          <p:nvPr>
            <p:ph type="body" sz="quarter" idx="10"/>
          </p:nvPr>
        </p:nvSpPr>
        <p:spPr>
          <a:xfrm>
            <a:off x="517105" y="1535430"/>
            <a:ext cx="1663961" cy="604520"/>
          </a:xfrm>
        </p:spPr>
        <p:txBody>
          <a:bodyPr anchor="t">
            <a:normAutofit/>
          </a:bodyPr>
          <a:lstStyle/>
          <a:p>
            <a:r>
              <a:rPr lang="en-US" sz="3600" dirty="0" smtClean="0">
                <a:solidFill>
                  <a:schemeClr val="accent1">
                    <a:lumMod val="60000"/>
                    <a:lumOff val="40000"/>
                  </a:schemeClr>
                </a:solidFill>
              </a:rPr>
              <a:t>Before</a:t>
            </a:r>
            <a:endParaRPr lang="en-US" sz="2800" dirty="0">
              <a:solidFill>
                <a:schemeClr val="accent1">
                  <a:lumMod val="60000"/>
                  <a:lumOff val="40000"/>
                </a:schemeClr>
              </a:solidFill>
            </a:endParaRPr>
          </a:p>
        </p:txBody>
      </p:sp>
      <p:sp>
        <p:nvSpPr>
          <p:cNvPr id="11" name="Text Placeholder 2"/>
          <p:cNvSpPr>
            <a:spLocks noGrp="1"/>
          </p:cNvSpPr>
          <p:nvPr>
            <p:ph type="body" sz="quarter" idx="10"/>
          </p:nvPr>
        </p:nvSpPr>
        <p:spPr>
          <a:xfrm>
            <a:off x="3780559" y="1549720"/>
            <a:ext cx="1726239" cy="544194"/>
          </a:xfrm>
          <a:effectLst>
            <a:glow rad="139700">
              <a:schemeClr val="accent4">
                <a:satMod val="175000"/>
                <a:alpha val="40000"/>
              </a:schemeClr>
            </a:glow>
          </a:effectLst>
        </p:spPr>
        <p:txBody>
          <a:bodyPr anchor="t">
            <a:normAutofit lnSpcReduction="10000"/>
          </a:bodyPr>
          <a:lstStyle/>
          <a:p>
            <a:r>
              <a:rPr lang="en-US" sz="3600" dirty="0" smtClean="0">
                <a:solidFill>
                  <a:schemeClr val="accent6">
                    <a:lumMod val="50000"/>
                  </a:schemeClr>
                </a:solidFill>
                <a:effectLst>
                  <a:glow rad="228600">
                    <a:srgbClr val="F5D805"/>
                  </a:glow>
                </a:effectLst>
              </a:rPr>
              <a:t>During</a:t>
            </a:r>
            <a:endParaRPr lang="en-US" sz="2800" dirty="0">
              <a:solidFill>
                <a:schemeClr val="accent6">
                  <a:lumMod val="50000"/>
                </a:schemeClr>
              </a:solidFill>
              <a:effectLst>
                <a:glow rad="228600">
                  <a:srgbClr val="F5D805"/>
                </a:glow>
              </a:effectLst>
            </a:endParaRPr>
          </a:p>
        </p:txBody>
      </p:sp>
      <p:sp>
        <p:nvSpPr>
          <p:cNvPr id="12" name="Text Placeholder 2"/>
          <p:cNvSpPr>
            <a:spLocks noGrp="1"/>
          </p:cNvSpPr>
          <p:nvPr>
            <p:ph type="body" sz="quarter" idx="10"/>
          </p:nvPr>
        </p:nvSpPr>
        <p:spPr>
          <a:xfrm>
            <a:off x="7315789" y="1503764"/>
            <a:ext cx="1663961" cy="604520"/>
          </a:xfrm>
        </p:spPr>
        <p:txBody>
          <a:bodyPr anchor="t">
            <a:normAutofit/>
          </a:bodyPr>
          <a:lstStyle/>
          <a:p>
            <a:r>
              <a:rPr lang="en-US" sz="3600" dirty="0" smtClean="0">
                <a:solidFill>
                  <a:schemeClr val="accent1">
                    <a:lumMod val="60000"/>
                    <a:lumOff val="40000"/>
                  </a:schemeClr>
                </a:solidFill>
              </a:rPr>
              <a:t>After</a:t>
            </a:r>
            <a:endParaRPr lang="en-US" sz="2800" dirty="0">
              <a:solidFill>
                <a:schemeClr val="accent1">
                  <a:lumMod val="60000"/>
                  <a:lumOff val="40000"/>
                </a:schemeClr>
              </a:solidFill>
            </a:endParaRPr>
          </a:p>
        </p:txBody>
      </p:sp>
      <p:sp>
        <p:nvSpPr>
          <p:cNvPr id="13" name="TextBox 12"/>
          <p:cNvSpPr txBox="1"/>
          <p:nvPr/>
        </p:nvSpPr>
        <p:spPr>
          <a:xfrm>
            <a:off x="-139504" y="5964656"/>
            <a:ext cx="2603500" cy="646331"/>
          </a:xfrm>
          <a:prstGeom prst="rect">
            <a:avLst/>
          </a:prstGeom>
          <a:noFill/>
        </p:spPr>
        <p:txBody>
          <a:bodyPr wrap="square" rtlCol="0">
            <a:spAutoFit/>
          </a:bodyPr>
          <a:lstStyle/>
          <a:p>
            <a:pPr algn="ctr"/>
            <a:r>
              <a:rPr lang="en-US" sz="1200" dirty="0" smtClean="0"/>
              <a:t>September 8, 2015</a:t>
            </a:r>
          </a:p>
          <a:p>
            <a:pPr algn="ctr"/>
            <a:r>
              <a:rPr lang="en-US" sz="1200" dirty="0" smtClean="0"/>
              <a:t>18:27:56 UTC</a:t>
            </a:r>
          </a:p>
          <a:p>
            <a:pPr algn="ctr"/>
            <a:r>
              <a:rPr lang="en-US" sz="1200" dirty="0" smtClean="0"/>
              <a:t>11:27:56 PDT</a:t>
            </a:r>
          </a:p>
        </p:txBody>
      </p:sp>
      <p:sp>
        <p:nvSpPr>
          <p:cNvPr id="14" name="TextBox 13"/>
          <p:cNvSpPr txBox="1"/>
          <p:nvPr/>
        </p:nvSpPr>
        <p:spPr>
          <a:xfrm>
            <a:off x="2086878" y="5964656"/>
            <a:ext cx="2603500" cy="646331"/>
          </a:xfrm>
          <a:prstGeom prst="rect">
            <a:avLst/>
          </a:prstGeom>
          <a:noFill/>
        </p:spPr>
        <p:txBody>
          <a:bodyPr wrap="square" rtlCol="0">
            <a:spAutoFit/>
          </a:bodyPr>
          <a:lstStyle/>
          <a:p>
            <a:pPr algn="ctr"/>
            <a:r>
              <a:rPr lang="en-US" sz="1200" dirty="0" smtClean="0"/>
              <a:t>September 24, 2015</a:t>
            </a:r>
          </a:p>
          <a:p>
            <a:pPr algn="ctr"/>
            <a:r>
              <a:rPr lang="en-US" sz="1200" dirty="0" smtClean="0"/>
              <a:t>18:28:03 UTC</a:t>
            </a:r>
          </a:p>
          <a:p>
            <a:pPr algn="ctr"/>
            <a:r>
              <a:rPr lang="en-US" sz="1200" dirty="0" smtClean="0"/>
              <a:t>11:28:03 PDT</a:t>
            </a:r>
            <a:endParaRPr lang="en-US" sz="1200" dirty="0"/>
          </a:p>
        </p:txBody>
      </p:sp>
      <p:sp>
        <p:nvSpPr>
          <p:cNvPr id="15" name="TextBox 14"/>
          <p:cNvSpPr txBox="1"/>
          <p:nvPr/>
        </p:nvSpPr>
        <p:spPr>
          <a:xfrm>
            <a:off x="4362064" y="5940497"/>
            <a:ext cx="2603500" cy="646331"/>
          </a:xfrm>
          <a:prstGeom prst="rect">
            <a:avLst/>
          </a:prstGeom>
          <a:noFill/>
        </p:spPr>
        <p:txBody>
          <a:bodyPr wrap="square" rtlCol="0">
            <a:spAutoFit/>
          </a:bodyPr>
          <a:lstStyle/>
          <a:p>
            <a:pPr algn="ctr"/>
            <a:r>
              <a:rPr lang="en-US" sz="1200" dirty="0" smtClean="0"/>
              <a:t>October 10,  2015</a:t>
            </a:r>
          </a:p>
          <a:p>
            <a:pPr algn="ctr"/>
            <a:r>
              <a:rPr lang="en-US" sz="1200" dirty="0" smtClean="0"/>
              <a:t>18:28:05 UTC</a:t>
            </a:r>
          </a:p>
          <a:p>
            <a:pPr algn="ctr"/>
            <a:r>
              <a:rPr lang="en-US" sz="1200" dirty="0" smtClean="0"/>
              <a:t>11:28:05 PDT</a:t>
            </a:r>
            <a:endParaRPr lang="en-US" sz="1200" dirty="0"/>
          </a:p>
        </p:txBody>
      </p:sp>
      <p:pic>
        <p:nvPicPr>
          <p:cNvPr id="18" name="Picture 6" descr="E:\SoCal_Oceans (Round 2)\SoCal Oceans 2015\Time lapse jpgs\landsat sst\for presentation\landsat sst oct 10.jpg"/>
          <p:cNvPicPr>
            <a:picLocks noChangeArrowheads="1"/>
          </p:cNvPicPr>
          <p:nvPr/>
        </p:nvPicPr>
        <p:blipFill>
          <a:blip r:embed="rId5" cstate="print">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6796621" y="2168418"/>
            <a:ext cx="2203704" cy="373075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634616" y="5910017"/>
            <a:ext cx="2603500" cy="646331"/>
          </a:xfrm>
          <a:prstGeom prst="rect">
            <a:avLst/>
          </a:prstGeom>
          <a:noFill/>
        </p:spPr>
        <p:txBody>
          <a:bodyPr wrap="square" rtlCol="0">
            <a:spAutoFit/>
          </a:bodyPr>
          <a:lstStyle/>
          <a:p>
            <a:pPr algn="ctr"/>
            <a:r>
              <a:rPr lang="en-US" sz="1200" dirty="0" smtClean="0"/>
              <a:t>November 11,  2015</a:t>
            </a:r>
          </a:p>
          <a:p>
            <a:pPr algn="ctr"/>
            <a:r>
              <a:rPr lang="en-US" sz="1200" dirty="0" smtClean="0"/>
              <a:t>18:28:105 UTC</a:t>
            </a:r>
          </a:p>
          <a:p>
            <a:pPr algn="ctr"/>
            <a:r>
              <a:rPr lang="en-US" sz="1200" dirty="0" smtClean="0"/>
              <a:t>10:28:10 PST</a:t>
            </a:r>
            <a:endParaRPr lang="en-US" sz="1200" dirty="0"/>
          </a:p>
        </p:txBody>
      </p:sp>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678" y="5501482"/>
            <a:ext cx="1350448" cy="37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2377803" y="2163342"/>
            <a:ext cx="4377175" cy="372889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E:\SoCal_Oceans (Round 2)\SoCal Oceans 2015\Time lapse jpgs\landsat turbidity\for presentation\9-8 turb.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8028" y="2168418"/>
            <a:ext cx="2204535" cy="3730752"/>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6245" y="2200472"/>
            <a:ext cx="889916" cy="889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6770576" y="3566122"/>
            <a:ext cx="2209174" cy="830997"/>
          </a:xfrm>
          <a:prstGeom prst="rect">
            <a:avLst/>
          </a:prstGeom>
          <a:noFill/>
        </p:spPr>
        <p:txBody>
          <a:bodyPr wrap="square" rtlCol="0">
            <a:spAutoFit/>
          </a:bodyPr>
          <a:lstStyle/>
          <a:p>
            <a:pPr algn="ctr"/>
            <a:r>
              <a:rPr lang="en-US" sz="1600" dirty="0" smtClean="0">
                <a:solidFill>
                  <a:srgbClr val="000000"/>
                </a:solidFill>
              </a:rPr>
              <a:t>Landsat-8 TIRS instrument error as of Nov. 3, 2015</a:t>
            </a:r>
            <a:endParaRPr lang="en-US" sz="1600" dirty="0">
              <a:solidFill>
                <a:srgbClr val="000000"/>
              </a:solidFill>
            </a:endParaRPr>
          </a:p>
        </p:txBody>
      </p:sp>
    </p:spTree>
    <p:extLst>
      <p:ext uri="{BB962C8B-B14F-4D97-AF65-F5344CB8AC3E}">
        <p14:creationId xmlns:p14="http://schemas.microsoft.com/office/powerpoint/2010/main" val="35773579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429208" y="375329"/>
            <a:ext cx="8238931" cy="753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smtClean="0">
                <a:solidFill>
                  <a:srgbClr val="3289B4"/>
                </a:solidFill>
              </a:rPr>
              <a:t>ALOS-2 PALSAR-2	      Sentinel-1</a:t>
            </a:r>
          </a:p>
        </p:txBody>
      </p:sp>
      <p:grpSp>
        <p:nvGrpSpPr>
          <p:cNvPr id="4" name="Group 3"/>
          <p:cNvGrpSpPr/>
          <p:nvPr/>
        </p:nvGrpSpPr>
        <p:grpSpPr>
          <a:xfrm>
            <a:off x="5334755" y="1811427"/>
            <a:ext cx="3536689" cy="3536689"/>
            <a:chOff x="4623976" y="3170892"/>
            <a:chExt cx="3536689" cy="3536689"/>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3976" y="3170892"/>
              <a:ext cx="3536689" cy="3536689"/>
            </a:xfrm>
            <a:prstGeom prst="rect">
              <a:avLst/>
            </a:prstGeom>
          </p:spPr>
        </p:pic>
        <p:grpSp>
          <p:nvGrpSpPr>
            <p:cNvPr id="38" name="Group 37"/>
            <p:cNvGrpSpPr/>
            <p:nvPr/>
          </p:nvGrpSpPr>
          <p:grpSpPr>
            <a:xfrm>
              <a:off x="5912497" y="6358912"/>
              <a:ext cx="1675378" cy="259065"/>
              <a:chOff x="5912497" y="6358912"/>
              <a:chExt cx="1675378" cy="259065"/>
            </a:xfrm>
          </p:grpSpPr>
          <p:cxnSp>
            <p:nvCxnSpPr>
              <p:cNvPr id="5" name="Straight Connector 4"/>
              <p:cNvCxnSpPr/>
              <p:nvPr/>
            </p:nvCxnSpPr>
            <p:spPr>
              <a:xfrm>
                <a:off x="6030552" y="6613973"/>
                <a:ext cx="12509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7281541" y="6534740"/>
                <a:ext cx="2750" cy="824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030552" y="6534740"/>
                <a:ext cx="0" cy="792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658377" y="6557922"/>
                <a:ext cx="0" cy="560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6338888" y="6581775"/>
                <a:ext cx="94" cy="321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6498538" y="6578582"/>
                <a:ext cx="94" cy="321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6186816" y="6584967"/>
                <a:ext cx="94" cy="321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6962145" y="6584967"/>
                <a:ext cx="94" cy="321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7121795" y="6581774"/>
                <a:ext cx="94" cy="321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6810073" y="6585778"/>
                <a:ext cx="94" cy="321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912497" y="6358912"/>
                <a:ext cx="240772" cy="215444"/>
              </a:xfrm>
              <a:prstGeom prst="rect">
                <a:avLst/>
              </a:prstGeom>
              <a:noFill/>
            </p:spPr>
            <p:txBody>
              <a:bodyPr wrap="none" rtlCol="0">
                <a:spAutoFit/>
              </a:bodyPr>
              <a:lstStyle/>
              <a:p>
                <a:r>
                  <a:rPr lang="en-US" sz="800" dirty="0" smtClean="0">
                    <a:solidFill>
                      <a:schemeClr val="bg1"/>
                    </a:solidFill>
                  </a:rPr>
                  <a:t>0</a:t>
                </a:r>
                <a:endParaRPr lang="en-US" sz="800" dirty="0">
                  <a:solidFill>
                    <a:schemeClr val="bg1"/>
                  </a:solidFill>
                </a:endParaRPr>
              </a:p>
            </p:txBody>
          </p:sp>
          <p:sp>
            <p:nvSpPr>
              <p:cNvPr id="35" name="TextBox 34"/>
              <p:cNvSpPr txBox="1"/>
              <p:nvPr/>
            </p:nvSpPr>
            <p:spPr>
              <a:xfrm>
                <a:off x="6172950" y="6362495"/>
                <a:ext cx="325730" cy="215444"/>
              </a:xfrm>
              <a:prstGeom prst="rect">
                <a:avLst/>
              </a:prstGeom>
              <a:noFill/>
            </p:spPr>
            <p:txBody>
              <a:bodyPr wrap="none" rtlCol="0">
                <a:spAutoFit/>
              </a:bodyPr>
              <a:lstStyle/>
              <a:p>
                <a:r>
                  <a:rPr lang="en-US" sz="800" dirty="0" smtClean="0">
                    <a:solidFill>
                      <a:schemeClr val="bg1"/>
                    </a:solidFill>
                  </a:rPr>
                  <a:t>1.5</a:t>
                </a:r>
                <a:endParaRPr lang="en-US" sz="800" dirty="0">
                  <a:solidFill>
                    <a:schemeClr val="bg1"/>
                  </a:solidFill>
                </a:endParaRPr>
              </a:p>
            </p:txBody>
          </p:sp>
          <p:sp>
            <p:nvSpPr>
              <p:cNvPr id="36" name="TextBox 35"/>
              <p:cNvSpPr txBox="1"/>
              <p:nvPr/>
            </p:nvSpPr>
            <p:spPr>
              <a:xfrm>
                <a:off x="6536397" y="6366330"/>
                <a:ext cx="240772" cy="215444"/>
              </a:xfrm>
              <a:prstGeom prst="rect">
                <a:avLst/>
              </a:prstGeom>
              <a:noFill/>
            </p:spPr>
            <p:txBody>
              <a:bodyPr wrap="none" rtlCol="0">
                <a:spAutoFit/>
              </a:bodyPr>
              <a:lstStyle/>
              <a:p>
                <a:r>
                  <a:rPr lang="en-US" sz="800" dirty="0" smtClean="0">
                    <a:solidFill>
                      <a:schemeClr val="bg1"/>
                    </a:solidFill>
                  </a:rPr>
                  <a:t>3</a:t>
                </a:r>
              </a:p>
            </p:txBody>
          </p:sp>
          <p:sp>
            <p:nvSpPr>
              <p:cNvPr id="37" name="TextBox 36"/>
              <p:cNvSpPr txBox="1"/>
              <p:nvPr/>
            </p:nvSpPr>
            <p:spPr>
              <a:xfrm>
                <a:off x="7161155" y="6358912"/>
                <a:ext cx="426720" cy="215444"/>
              </a:xfrm>
              <a:prstGeom prst="rect">
                <a:avLst/>
              </a:prstGeom>
              <a:noFill/>
            </p:spPr>
            <p:txBody>
              <a:bodyPr wrap="none" rtlCol="0">
                <a:spAutoFit/>
              </a:bodyPr>
              <a:lstStyle/>
              <a:p>
                <a:r>
                  <a:rPr lang="en-US" sz="800" dirty="0" smtClean="0">
                    <a:solidFill>
                      <a:schemeClr val="bg1"/>
                    </a:solidFill>
                  </a:rPr>
                  <a:t>6 Km</a:t>
                </a:r>
                <a:endParaRPr lang="en-US" sz="800" dirty="0">
                  <a:solidFill>
                    <a:schemeClr val="bg1"/>
                  </a:solidFill>
                </a:endParaRPr>
              </a:p>
            </p:txBody>
          </p:sp>
        </p:grpSp>
        <p:sp>
          <p:nvSpPr>
            <p:cNvPr id="39" name="TextBox 38"/>
            <p:cNvSpPr txBox="1"/>
            <p:nvPr/>
          </p:nvSpPr>
          <p:spPr>
            <a:xfrm>
              <a:off x="4761765" y="6223289"/>
              <a:ext cx="942886" cy="430887"/>
            </a:xfrm>
            <a:prstGeom prst="rect">
              <a:avLst/>
            </a:prstGeom>
            <a:noFill/>
          </p:spPr>
          <p:txBody>
            <a:bodyPr wrap="none" rtlCol="0">
              <a:spAutoFit/>
            </a:bodyPr>
            <a:lstStyle/>
            <a:p>
              <a:pPr algn="ctr"/>
              <a:r>
                <a:rPr lang="en-US" sz="1050" dirty="0" smtClean="0">
                  <a:solidFill>
                    <a:schemeClr val="bg1"/>
                  </a:solidFill>
                </a:rPr>
                <a:t>Sentinel – 1</a:t>
              </a:r>
            </a:p>
            <a:p>
              <a:pPr algn="ctr"/>
              <a:r>
                <a:rPr lang="en-US" sz="1050" dirty="0" smtClean="0">
                  <a:solidFill>
                    <a:schemeClr val="bg1"/>
                  </a:solidFill>
                </a:rPr>
                <a:t>10-5-15</a:t>
              </a:r>
              <a:endParaRPr lang="en-US" sz="1050" dirty="0">
                <a:solidFill>
                  <a:schemeClr val="bg1"/>
                </a:solidFill>
              </a:endParaRPr>
            </a:p>
          </p:txBody>
        </p:sp>
      </p:grpSp>
      <p:grpSp>
        <p:nvGrpSpPr>
          <p:cNvPr id="14" name="Group 13"/>
          <p:cNvGrpSpPr/>
          <p:nvPr/>
        </p:nvGrpSpPr>
        <p:grpSpPr>
          <a:xfrm>
            <a:off x="67415" y="1604864"/>
            <a:ext cx="5111526" cy="4031763"/>
            <a:chOff x="66583" y="1324947"/>
            <a:chExt cx="5111526" cy="4031763"/>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83" y="1324947"/>
              <a:ext cx="5111526" cy="3949815"/>
            </a:xfrm>
            <a:prstGeom prst="rect">
              <a:avLst/>
            </a:prstGeom>
          </p:spPr>
        </p:pic>
        <p:pic>
          <p:nvPicPr>
            <p:cNvPr id="7" name="Picture 6"/>
            <p:cNvPicPr>
              <a:picLocks noChangeAspect="1"/>
            </p:cNvPicPr>
            <p:nvPr/>
          </p:nvPicPr>
          <p:blipFill>
            <a:blip r:embed="rId5"/>
            <a:stretch>
              <a:fillRect/>
            </a:stretch>
          </p:blipFill>
          <p:spPr>
            <a:xfrm>
              <a:off x="4686956" y="5033174"/>
              <a:ext cx="161815" cy="323536"/>
            </a:xfrm>
            <a:prstGeom prst="rect">
              <a:avLst/>
            </a:prstGeom>
          </p:spPr>
        </p:pic>
        <p:pic>
          <p:nvPicPr>
            <p:cNvPr id="8" name="Picture 7"/>
            <p:cNvPicPr>
              <a:picLocks noChangeAspect="1"/>
            </p:cNvPicPr>
            <p:nvPr/>
          </p:nvPicPr>
          <p:blipFill>
            <a:blip r:embed="rId6"/>
            <a:stretch>
              <a:fillRect/>
            </a:stretch>
          </p:blipFill>
          <p:spPr>
            <a:xfrm>
              <a:off x="3230452" y="5059318"/>
              <a:ext cx="1439045" cy="233992"/>
            </a:xfrm>
            <a:prstGeom prst="rect">
              <a:avLst/>
            </a:prstGeom>
          </p:spPr>
        </p:pic>
        <p:pic>
          <p:nvPicPr>
            <p:cNvPr id="12" name="Picture 11"/>
            <p:cNvPicPr>
              <a:picLocks noChangeAspect="1"/>
            </p:cNvPicPr>
            <p:nvPr/>
          </p:nvPicPr>
          <p:blipFill>
            <a:blip r:embed="rId7"/>
            <a:stretch>
              <a:fillRect/>
            </a:stretch>
          </p:blipFill>
          <p:spPr>
            <a:xfrm>
              <a:off x="3472329" y="1580383"/>
              <a:ext cx="1449814" cy="576638"/>
            </a:xfrm>
            <a:prstGeom prst="rect">
              <a:avLst/>
            </a:prstGeom>
          </p:spPr>
        </p:pic>
      </p:grpSp>
      <p:sp>
        <p:nvSpPr>
          <p:cNvPr id="26" name="Text Placeholder 2"/>
          <p:cNvSpPr>
            <a:spLocks noGrp="1"/>
          </p:cNvSpPr>
          <p:nvPr>
            <p:ph type="body" sz="quarter" idx="10"/>
          </p:nvPr>
        </p:nvSpPr>
        <p:spPr>
          <a:xfrm>
            <a:off x="4194480" y="1060670"/>
            <a:ext cx="1726239" cy="544194"/>
          </a:xfrm>
          <a:effectLst>
            <a:glow rad="139700">
              <a:schemeClr val="accent4">
                <a:satMod val="175000"/>
                <a:alpha val="40000"/>
              </a:schemeClr>
            </a:glow>
          </a:effectLst>
        </p:spPr>
        <p:txBody>
          <a:bodyPr anchor="t">
            <a:normAutofit lnSpcReduction="10000"/>
          </a:bodyPr>
          <a:lstStyle/>
          <a:p>
            <a:r>
              <a:rPr lang="en-US" sz="3600" dirty="0" smtClean="0">
                <a:solidFill>
                  <a:schemeClr val="accent6">
                    <a:lumMod val="50000"/>
                  </a:schemeClr>
                </a:solidFill>
                <a:effectLst>
                  <a:glow rad="228600">
                    <a:srgbClr val="F5D805"/>
                  </a:glow>
                </a:effectLst>
              </a:rPr>
              <a:t>During</a:t>
            </a:r>
            <a:endParaRPr lang="en-US" sz="2800" dirty="0">
              <a:solidFill>
                <a:schemeClr val="accent6">
                  <a:lumMod val="50000"/>
                </a:schemeClr>
              </a:solidFill>
              <a:effectLst>
                <a:glow rad="228600">
                  <a:srgbClr val="F5D805"/>
                </a:glow>
              </a:effectLst>
            </a:endParaRPr>
          </a:p>
        </p:txBody>
      </p:sp>
    </p:spTree>
    <p:extLst>
      <p:ext uri="{BB962C8B-B14F-4D97-AF65-F5344CB8AC3E}">
        <p14:creationId xmlns:p14="http://schemas.microsoft.com/office/powerpoint/2010/main" val="4209199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lmaleh\Dropbox\fall 2015\NASA\2015 Fall Los Angeles Oceans\2015HTPDiversion Photos\20151105_1203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918" t="38221" r="22517"/>
          <a:stretch/>
        </p:blipFill>
        <p:spPr bwMode="auto">
          <a:xfrm>
            <a:off x="5245588" y="182880"/>
            <a:ext cx="3713236" cy="326135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1"/>
          </p:nvPr>
        </p:nvSpPr>
        <p:spPr>
          <a:xfrm>
            <a:off x="152400" y="1257300"/>
            <a:ext cx="4983480" cy="5433060"/>
          </a:xfrm>
        </p:spPr>
        <p:txBody>
          <a:bodyPr>
            <a:normAutofit fontScale="92500"/>
          </a:bodyPr>
          <a:lstStyle/>
          <a:p>
            <a:pPr marL="342900" indent="-342900">
              <a:buFont typeface="Arial" panose="020B0604020202020204" pitchFamily="34" charset="0"/>
              <a:buChar char="•"/>
            </a:pPr>
            <a:r>
              <a:rPr lang="en-US" sz="2200" dirty="0" smtClean="0"/>
              <a:t>Pre Diversion</a:t>
            </a:r>
          </a:p>
          <a:p>
            <a:pPr marL="1028700" lvl="1" indent="-342900"/>
            <a:r>
              <a:rPr lang="en-US" sz="2200" dirty="0" smtClean="0"/>
              <a:t>Normal sea states in Santa Monica Bay</a:t>
            </a:r>
          </a:p>
          <a:p>
            <a:pPr marL="1028700" lvl="1" indent="-342900"/>
            <a:r>
              <a:rPr lang="en-US" sz="2200" dirty="0" smtClean="0"/>
              <a:t>No signatures from effluent</a:t>
            </a:r>
          </a:p>
          <a:p>
            <a:pPr marL="342900" indent="-342900">
              <a:buFont typeface="Arial" panose="020B0604020202020204" pitchFamily="34" charset="0"/>
              <a:buChar char="•"/>
            </a:pPr>
            <a:r>
              <a:rPr lang="en-US" sz="2200" dirty="0" smtClean="0"/>
              <a:t>During Diversion</a:t>
            </a:r>
          </a:p>
          <a:p>
            <a:pPr marL="1028700" lvl="1" indent="-342900"/>
            <a:r>
              <a:rPr lang="en-US" sz="2200" dirty="0" smtClean="0"/>
              <a:t>Biological responses</a:t>
            </a:r>
          </a:p>
          <a:p>
            <a:pPr marL="1028700" lvl="1" indent="-342900"/>
            <a:r>
              <a:rPr lang="en-US" sz="2200" dirty="0" smtClean="0"/>
              <a:t>Algal blooms spread</a:t>
            </a:r>
          </a:p>
          <a:p>
            <a:pPr marL="1028700" lvl="1" indent="-342900"/>
            <a:r>
              <a:rPr lang="en-US" sz="2200" dirty="0" smtClean="0"/>
              <a:t>Cold SST signature </a:t>
            </a:r>
          </a:p>
          <a:p>
            <a:pPr marL="1028700" lvl="1" indent="-342900"/>
            <a:r>
              <a:rPr lang="en-US" sz="2200" dirty="0" smtClean="0"/>
              <a:t>No SAR signature due to winds and low resolution</a:t>
            </a:r>
            <a:endParaRPr lang="en-US" sz="2200" dirty="0"/>
          </a:p>
          <a:p>
            <a:pPr marL="1028700" lvl="1" indent="-342900"/>
            <a:r>
              <a:rPr lang="en-US" sz="2200" dirty="0" smtClean="0"/>
              <a:t>High levels of suspended sediment</a:t>
            </a:r>
          </a:p>
          <a:p>
            <a:pPr marL="1028700" lvl="1" indent="-342900"/>
            <a:r>
              <a:rPr lang="en-US" sz="2200" dirty="0" smtClean="0"/>
              <a:t>Turbulent mixing </a:t>
            </a:r>
          </a:p>
          <a:p>
            <a:pPr marL="342900" indent="-342900">
              <a:buFont typeface="Arial" panose="020B0604020202020204" pitchFamily="34" charset="0"/>
              <a:buChar char="•"/>
            </a:pPr>
            <a:r>
              <a:rPr lang="en-US" sz="2200" dirty="0" smtClean="0"/>
              <a:t>Post Diversion</a:t>
            </a:r>
          </a:p>
          <a:p>
            <a:pPr marL="1028700" lvl="1" indent="-342900"/>
            <a:r>
              <a:rPr lang="en-US" sz="2200" dirty="0" smtClean="0"/>
              <a:t>Algal blooms continue</a:t>
            </a:r>
          </a:p>
          <a:p>
            <a:pPr marL="1028700" lvl="1" indent="-342900"/>
            <a:r>
              <a:rPr lang="en-US" sz="2200" dirty="0" smtClean="0"/>
              <a:t>Cold SST signatures disappear</a:t>
            </a:r>
          </a:p>
          <a:p>
            <a:pPr marL="1028700" lvl="1" indent="-342900"/>
            <a:endParaRPr lang="en-US" dirty="0"/>
          </a:p>
        </p:txBody>
      </p:sp>
      <p:sp>
        <p:nvSpPr>
          <p:cNvPr id="3" name="Text Placeholder 2"/>
          <p:cNvSpPr>
            <a:spLocks noGrp="1"/>
          </p:cNvSpPr>
          <p:nvPr>
            <p:ph type="body" sz="quarter" idx="10"/>
          </p:nvPr>
        </p:nvSpPr>
        <p:spPr>
          <a:xfrm>
            <a:off x="243840" y="457200"/>
            <a:ext cx="3566160" cy="607060"/>
          </a:xfrm>
        </p:spPr>
        <p:txBody>
          <a:bodyPr>
            <a:normAutofit lnSpcReduction="10000"/>
          </a:bodyPr>
          <a:lstStyle/>
          <a:p>
            <a:r>
              <a:rPr lang="en-US" dirty="0" smtClean="0"/>
              <a:t>Results</a:t>
            </a:r>
            <a:endParaRPr lang="en-US" dirty="0"/>
          </a:p>
        </p:txBody>
      </p:sp>
      <p:pic>
        <p:nvPicPr>
          <p:cNvPr id="1026" name="Picture 2" descr="C:\Users\almaleh\Dropbox\fall 2015\NASA\2015 Fall Los Angeles Oceans\2015HTPDiversion Photos\20151014_08085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606" t="275" r="23527"/>
          <a:stretch/>
        </p:blipFill>
        <p:spPr bwMode="auto">
          <a:xfrm>
            <a:off x="5245588" y="3429000"/>
            <a:ext cx="3713235" cy="326136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quarter" idx="13"/>
          </p:nvPr>
        </p:nvSpPr>
        <p:spPr>
          <a:xfrm>
            <a:off x="5245589" y="6461759"/>
            <a:ext cx="1993392" cy="274320"/>
          </a:xfrm>
        </p:spPr>
        <p:txBody>
          <a:bodyPr anchor="ctr">
            <a:normAutofit fontScale="85000" lnSpcReduction="10000"/>
          </a:bodyPr>
          <a:lstStyle/>
          <a:p>
            <a:r>
              <a:rPr lang="en-US" dirty="0" smtClean="0">
                <a:solidFill>
                  <a:schemeClr val="tx1">
                    <a:lumMod val="50000"/>
                  </a:schemeClr>
                </a:solidFill>
              </a:rPr>
              <a:t>Image Credit: </a:t>
            </a:r>
            <a:r>
              <a:rPr lang="en-US" dirty="0">
                <a:solidFill>
                  <a:schemeClr val="tx1">
                    <a:lumMod val="50000"/>
                  </a:schemeClr>
                </a:solidFill>
              </a:rPr>
              <a:t>Rebecca Trinh</a:t>
            </a:r>
          </a:p>
        </p:txBody>
      </p:sp>
    </p:spTree>
    <p:extLst>
      <p:ext uri="{BB962C8B-B14F-4D97-AF65-F5344CB8AC3E}">
        <p14:creationId xmlns:p14="http://schemas.microsoft.com/office/powerpoint/2010/main" val="28067314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a:solidFill>
                  <a:srgbClr val="3289B4"/>
                </a:solidFill>
              </a:rPr>
              <a:t>Study Area</a:t>
            </a:r>
          </a:p>
        </p:txBody>
      </p:sp>
      <p:pic>
        <p:nvPicPr>
          <p:cNvPr id="2050"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 contrast="5000"/>
                    </a14:imgEffect>
                  </a14:imgLayer>
                </a14:imgProps>
              </a:ext>
              <a:ext uri="{28A0092B-C50C-407E-A947-70E740481C1C}">
                <a14:useLocalDpi xmlns:a14="http://schemas.microsoft.com/office/drawing/2010/main" val="0"/>
              </a:ext>
            </a:extLst>
          </a:blip>
          <a:srcRect l="12621" t="6857" r="51883" b="22771"/>
          <a:stretch/>
        </p:blipFill>
        <p:spPr bwMode="auto">
          <a:xfrm>
            <a:off x="152836" y="1041747"/>
            <a:ext cx="8655013" cy="5362317"/>
          </a:xfrm>
          <a:prstGeom prst="rect">
            <a:avLst/>
          </a:prstGeom>
          <a:noFill/>
          <a:ln w="12700">
            <a:no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875" t="7431" r="64125" b="24600"/>
          <a:stretch/>
        </p:blipFill>
        <p:spPr bwMode="auto">
          <a:xfrm>
            <a:off x="168076" y="3827953"/>
            <a:ext cx="3014174" cy="2560871"/>
          </a:xfrm>
          <a:prstGeom prst="rect">
            <a:avLst/>
          </a:prstGeom>
          <a:noFill/>
          <a:ln w="12700">
            <a:solidFill>
              <a:schemeClr val="tx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rot="2554765">
            <a:off x="785187" y="4331473"/>
            <a:ext cx="1383712"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California</a:t>
            </a:r>
            <a:endParaRPr lang="en-US" sz="2000" b="1" dirty="0">
              <a:solidFill>
                <a:schemeClr val="bg1"/>
              </a:solidFill>
              <a:effectLst>
                <a:outerShdw blurRad="38100" dist="38100" dir="2700000" algn="tl">
                  <a:srgbClr val="000000">
                    <a:alpha val="43137"/>
                  </a:srgbClr>
                </a:outerShdw>
              </a:effectLst>
            </a:endParaRPr>
          </a:p>
        </p:txBody>
      </p:sp>
      <p:sp>
        <p:nvSpPr>
          <p:cNvPr id="3" name="Rectangle 2"/>
          <p:cNvSpPr/>
          <p:nvPr/>
        </p:nvSpPr>
        <p:spPr>
          <a:xfrm>
            <a:off x="1783080" y="5654040"/>
            <a:ext cx="152400" cy="1177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802812" y="5374358"/>
            <a:ext cx="1367682"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rPr>
              <a:t>Los Angeles</a:t>
            </a:r>
            <a:endParaRPr lang="en-US" sz="1600" b="1" dirty="0">
              <a:solidFill>
                <a:schemeClr val="bg1"/>
              </a:solidFill>
              <a:effectLst>
                <a:outerShdw blurRad="38100" dist="38100" dir="2700000" algn="tl">
                  <a:srgbClr val="000000">
                    <a:alpha val="43137"/>
                  </a:srgbClr>
                </a:outerShdw>
              </a:effectLst>
            </a:endParaRPr>
          </a:p>
        </p:txBody>
      </p:sp>
      <p:sp>
        <p:nvSpPr>
          <p:cNvPr id="4" name="Oval 3"/>
          <p:cNvSpPr/>
          <p:nvPr/>
        </p:nvSpPr>
        <p:spPr>
          <a:xfrm>
            <a:off x="1830605" y="5551255"/>
            <a:ext cx="66334"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033692" y="2117717"/>
            <a:ext cx="2061783"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Marina Del Rey</a:t>
            </a:r>
            <a:endParaRPr lang="en-US" sz="2000" b="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6067789" y="5453985"/>
            <a:ext cx="2190023"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Redondo Beach</a:t>
            </a:r>
            <a:endParaRPr lang="en-US" sz="2000" b="1" dirty="0">
              <a:solidFill>
                <a:schemeClr val="bg1"/>
              </a:solidFill>
              <a:effectLst>
                <a:outerShdw blurRad="38100" dist="38100" dir="2700000" algn="tl">
                  <a:srgbClr val="000000">
                    <a:alpha val="43137"/>
                  </a:srgbClr>
                </a:outerShdw>
              </a:effectLst>
            </a:endParaRPr>
          </a:p>
        </p:txBody>
      </p:sp>
      <p:pic>
        <p:nvPicPr>
          <p:cNvPr id="2053" name="Picture 5" descr="http://www.ub.edu/asepuma2012/wp-content/uploads/2011/12/Plan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82895" y="2941289"/>
            <a:ext cx="444153" cy="44415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827048" y="2963310"/>
            <a:ext cx="660758"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LAX</a:t>
            </a:r>
            <a:endParaRPr lang="en-US" sz="2000" b="1" dirty="0">
              <a:solidFill>
                <a:schemeClr val="bg1"/>
              </a:solidFill>
              <a:effectLst>
                <a:outerShdw blurRad="38100" dist="38100" dir="2700000" algn="tl">
                  <a:srgbClr val="000000">
                    <a:alpha val="43137"/>
                  </a:srgbClr>
                </a:outerShdw>
              </a:effectLst>
            </a:endParaRPr>
          </a:p>
        </p:txBody>
      </p:sp>
      <p:sp>
        <p:nvSpPr>
          <p:cNvPr id="16" name="TextBox 15"/>
          <p:cNvSpPr txBox="1"/>
          <p:nvPr/>
        </p:nvSpPr>
        <p:spPr>
          <a:xfrm>
            <a:off x="2043262" y="2540615"/>
            <a:ext cx="1127232" cy="1015663"/>
          </a:xfrm>
          <a:prstGeom prst="rect">
            <a:avLst/>
          </a:prstGeom>
          <a:noFill/>
        </p:spPr>
        <p:txBody>
          <a:bodyPr wrap="none" rtlCol="0">
            <a:spAutoFit/>
          </a:bodyPr>
          <a:lstStyle/>
          <a:p>
            <a:pPr algn="ctr"/>
            <a:r>
              <a:rPr lang="en-US" sz="2000" b="1" i="1" dirty="0" smtClean="0">
                <a:solidFill>
                  <a:schemeClr val="accent1">
                    <a:lumMod val="60000"/>
                    <a:lumOff val="40000"/>
                  </a:schemeClr>
                </a:solidFill>
                <a:effectLst>
                  <a:outerShdw blurRad="38100" dist="38100" dir="2700000" algn="tl">
                    <a:srgbClr val="000000">
                      <a:alpha val="43137"/>
                    </a:srgbClr>
                  </a:outerShdw>
                </a:effectLst>
              </a:rPr>
              <a:t>Santa</a:t>
            </a:r>
          </a:p>
          <a:p>
            <a:pPr algn="ctr"/>
            <a:r>
              <a:rPr lang="en-US" sz="2000" b="1" i="1" dirty="0" smtClean="0">
                <a:solidFill>
                  <a:schemeClr val="accent1">
                    <a:lumMod val="60000"/>
                    <a:lumOff val="40000"/>
                  </a:schemeClr>
                </a:solidFill>
                <a:effectLst>
                  <a:outerShdw blurRad="38100" dist="38100" dir="2700000" algn="tl">
                    <a:srgbClr val="000000">
                      <a:alpha val="43137"/>
                    </a:srgbClr>
                  </a:outerShdw>
                </a:effectLst>
              </a:rPr>
              <a:t>Monica</a:t>
            </a:r>
          </a:p>
          <a:p>
            <a:pPr algn="ctr"/>
            <a:r>
              <a:rPr lang="en-US" sz="2000" b="1" i="1" dirty="0" smtClean="0">
                <a:solidFill>
                  <a:schemeClr val="accent1">
                    <a:lumMod val="60000"/>
                    <a:lumOff val="40000"/>
                  </a:schemeClr>
                </a:solidFill>
                <a:effectLst>
                  <a:outerShdw blurRad="38100" dist="38100" dir="2700000" algn="tl">
                    <a:srgbClr val="000000">
                      <a:alpha val="43137"/>
                    </a:srgbClr>
                  </a:outerShdw>
                </a:effectLst>
              </a:rPr>
              <a:t>Bay</a:t>
            </a:r>
            <a:endParaRPr lang="en-US" sz="2000" b="1" i="1" dirty="0">
              <a:solidFill>
                <a:schemeClr val="accent1">
                  <a:lumMod val="60000"/>
                  <a:lumOff val="4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01194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6700" y="1257300"/>
            <a:ext cx="4076700" cy="5207000"/>
          </a:xfrm>
        </p:spPr>
        <p:txBody>
          <a:bodyPr/>
          <a:lstStyle/>
          <a:p>
            <a:pPr marL="342900" indent="-342900">
              <a:buFont typeface="Arial" panose="020B0604020202020204" pitchFamily="34" charset="0"/>
              <a:buChar char="•"/>
            </a:pPr>
            <a:r>
              <a:rPr lang="en-US" dirty="0" smtClean="0"/>
              <a:t>Remote sensing techniques </a:t>
            </a:r>
            <a:r>
              <a:rPr lang="en-US" b="1" dirty="0" smtClean="0"/>
              <a:t>CAN</a:t>
            </a:r>
            <a:r>
              <a:rPr lang="en-US" dirty="0" smtClean="0"/>
              <a:t> detect wastewater diversion signatures</a:t>
            </a:r>
          </a:p>
          <a:p>
            <a:endParaRPr lang="en-US" dirty="0" smtClean="0"/>
          </a:p>
          <a:p>
            <a:pPr marL="342900" indent="-342900">
              <a:buFont typeface="Arial" panose="020B0604020202020204" pitchFamily="34" charset="0"/>
              <a:buChar char="•"/>
            </a:pPr>
            <a:r>
              <a:rPr lang="en-US" dirty="0" smtClean="0"/>
              <a:t>Chlorophyll-a signature spread throughout Santa Monica Bay</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dirty="0" smtClean="0"/>
              <a:t>Cold SST signature localized only around the pipe</a:t>
            </a:r>
          </a:p>
          <a:p>
            <a:pPr marL="342900" indent="-342900">
              <a:buFont typeface="Arial" panose="020B0604020202020204" pitchFamily="34" charset="0"/>
              <a:buChar char="•"/>
            </a:pPr>
            <a:endParaRPr lang="en-US" dirty="0" smtClean="0"/>
          </a:p>
          <a:p>
            <a:endParaRPr lang="en-US" dirty="0" smtClean="0"/>
          </a:p>
          <a:p>
            <a:pPr marL="342900" indent="-342900">
              <a:buFont typeface="Arial" panose="020B0604020202020204" pitchFamily="34" charset="0"/>
              <a:buChar char="•"/>
            </a:pPr>
            <a:endParaRPr lang="en-US" dirty="0"/>
          </a:p>
        </p:txBody>
      </p:sp>
      <p:sp>
        <p:nvSpPr>
          <p:cNvPr id="3" name="Text Placeholder 2"/>
          <p:cNvSpPr>
            <a:spLocks noGrp="1"/>
          </p:cNvSpPr>
          <p:nvPr>
            <p:ph type="body" sz="quarter" idx="10"/>
          </p:nvPr>
        </p:nvSpPr>
        <p:spPr>
          <a:xfrm>
            <a:off x="243840" y="457200"/>
            <a:ext cx="3566160" cy="607060"/>
          </a:xfrm>
        </p:spPr>
        <p:txBody>
          <a:bodyPr>
            <a:normAutofit lnSpcReduction="10000"/>
          </a:bodyPr>
          <a:lstStyle/>
          <a:p>
            <a:r>
              <a:rPr lang="en-US" dirty="0" smtClean="0"/>
              <a:t>Conclusions </a:t>
            </a:r>
            <a:endParaRPr lang="en-US" dirty="0"/>
          </a:p>
        </p:txBody>
      </p:sp>
      <p:pic>
        <p:nvPicPr>
          <p:cNvPr id="8" name="Picture Placeholder 7"/>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5682" b="5682"/>
          <a:stretch>
            <a:fillRect/>
          </a:stretch>
        </p:blipFill>
        <p:spPr>
          <a:xfrm>
            <a:off x="4709160" y="182880"/>
            <a:ext cx="4358640" cy="6537960"/>
          </a:xfrm>
        </p:spPr>
      </p:pic>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5272" y="350807"/>
            <a:ext cx="1229648" cy="1270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418042" y="5772352"/>
            <a:ext cx="2603500" cy="954107"/>
          </a:xfrm>
          <a:prstGeom prst="rect">
            <a:avLst/>
          </a:prstGeom>
          <a:noFill/>
        </p:spPr>
        <p:txBody>
          <a:bodyPr wrap="square" rtlCol="0">
            <a:spAutoFit/>
          </a:bodyPr>
          <a:lstStyle/>
          <a:p>
            <a:pPr algn="ctr"/>
            <a:r>
              <a:rPr lang="en-US" sz="1400" dirty="0" smtClean="0"/>
              <a:t>Landsat- 8</a:t>
            </a:r>
          </a:p>
          <a:p>
            <a:pPr algn="ctr"/>
            <a:r>
              <a:rPr lang="en-US" sz="1400" dirty="0" smtClean="0"/>
              <a:t>September 24, 2015</a:t>
            </a:r>
          </a:p>
          <a:p>
            <a:pPr algn="ctr"/>
            <a:r>
              <a:rPr lang="en-US" sz="1400" dirty="0" smtClean="0"/>
              <a:t>18:28:03 UTC</a:t>
            </a:r>
          </a:p>
          <a:p>
            <a:pPr algn="ctr"/>
            <a:r>
              <a:rPr lang="en-US" sz="1400" dirty="0" smtClean="0"/>
              <a:t>11:28:03 PDT</a:t>
            </a:r>
            <a:endParaRPr lang="en-US" sz="1400" dirty="0"/>
          </a:p>
        </p:txBody>
      </p:sp>
    </p:spTree>
    <p:extLst>
      <p:ext uri="{BB962C8B-B14F-4D97-AF65-F5344CB8AC3E}">
        <p14:creationId xmlns:p14="http://schemas.microsoft.com/office/powerpoint/2010/main" val="17946959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12234" y="1395838"/>
            <a:ext cx="4076700" cy="5207000"/>
          </a:xfrm>
        </p:spPr>
        <p:txBody>
          <a:bodyPr/>
          <a:lstStyle/>
          <a:p>
            <a:pPr marL="342900" indent="-342900">
              <a:lnSpc>
                <a:spcPct val="150000"/>
              </a:lnSpc>
              <a:buFont typeface="Arial" panose="020B0604020202020204" pitchFamily="34" charset="0"/>
              <a:buChar char="•"/>
            </a:pPr>
            <a:r>
              <a:rPr lang="en-US" dirty="0" smtClean="0"/>
              <a:t>Rain storms/</a:t>
            </a:r>
            <a:r>
              <a:rPr lang="en-US" dirty="0" err="1" smtClean="0"/>
              <a:t>stormwater</a:t>
            </a:r>
            <a:endParaRPr lang="en-US" dirty="0" smtClean="0"/>
          </a:p>
          <a:p>
            <a:pPr marL="342900" indent="-342900">
              <a:lnSpc>
                <a:spcPct val="150000"/>
              </a:lnSpc>
              <a:buFont typeface="Arial" panose="020B0604020202020204" pitchFamily="34" charset="0"/>
              <a:buChar char="•"/>
            </a:pPr>
            <a:r>
              <a:rPr lang="en-US" dirty="0" smtClean="0"/>
              <a:t>Low resolution data</a:t>
            </a:r>
          </a:p>
          <a:p>
            <a:pPr marL="342900" indent="-342900">
              <a:lnSpc>
                <a:spcPct val="150000"/>
              </a:lnSpc>
              <a:buFont typeface="Arial" panose="020B0604020202020204" pitchFamily="34" charset="0"/>
              <a:buChar char="•"/>
            </a:pPr>
            <a:r>
              <a:rPr lang="en-US" dirty="0" smtClean="0"/>
              <a:t>Cloud cover</a:t>
            </a:r>
          </a:p>
          <a:p>
            <a:pPr marL="342900" indent="-342900">
              <a:lnSpc>
                <a:spcPct val="150000"/>
              </a:lnSpc>
              <a:buFont typeface="Arial" panose="020B0604020202020204" pitchFamily="34" charset="0"/>
              <a:buChar char="•"/>
            </a:pPr>
            <a:r>
              <a:rPr lang="en-US" dirty="0" smtClean="0"/>
              <a:t>2D surface readings</a:t>
            </a:r>
          </a:p>
          <a:p>
            <a:pPr marL="342900" indent="-342900">
              <a:lnSpc>
                <a:spcPct val="150000"/>
              </a:lnSpc>
              <a:buFont typeface="Arial" panose="020B0604020202020204" pitchFamily="34" charset="0"/>
              <a:buChar char="•"/>
            </a:pPr>
            <a:r>
              <a:rPr lang="en-US" dirty="0" smtClean="0"/>
              <a:t>Ambient </a:t>
            </a:r>
            <a:r>
              <a:rPr lang="en-US" dirty="0"/>
              <a:t>phytoplankton</a:t>
            </a:r>
          </a:p>
          <a:p>
            <a:pPr marL="342900" indent="-342900">
              <a:lnSpc>
                <a:spcPct val="150000"/>
              </a:lnSpc>
              <a:buFont typeface="Arial" panose="020B0604020202020204" pitchFamily="34" charset="0"/>
              <a:buChar char="•"/>
            </a:pPr>
            <a:endParaRPr lang="en-US" dirty="0"/>
          </a:p>
          <a:p>
            <a:pPr>
              <a:lnSpc>
                <a:spcPct val="150000"/>
              </a:lnSpc>
            </a:pPr>
            <a:endParaRPr lang="en-US" dirty="0"/>
          </a:p>
        </p:txBody>
      </p:sp>
      <p:sp>
        <p:nvSpPr>
          <p:cNvPr id="3" name="Text Placeholder 2"/>
          <p:cNvSpPr>
            <a:spLocks noGrp="1"/>
          </p:cNvSpPr>
          <p:nvPr>
            <p:ph type="body" sz="quarter" idx="10"/>
          </p:nvPr>
        </p:nvSpPr>
        <p:spPr>
          <a:xfrm>
            <a:off x="400455" y="262467"/>
            <a:ext cx="5259493" cy="1182793"/>
          </a:xfrm>
        </p:spPr>
        <p:txBody>
          <a:bodyPr>
            <a:noAutofit/>
          </a:bodyPr>
          <a:lstStyle/>
          <a:p>
            <a:r>
              <a:rPr lang="en-US" dirty="0" smtClean="0"/>
              <a:t>Errors &amp; Uncertainties </a:t>
            </a:r>
            <a:endParaRPr lang="en-US" dirty="0"/>
          </a:p>
        </p:txBody>
      </p:sp>
      <p:pic>
        <p:nvPicPr>
          <p:cNvPr id="5122" name="Picture 2" descr="E:\SoCal_Oceans (Round 2)\SoCal Oceans 2015\Time lapse jpgs\modis chl-a\for presentation\error slid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56" t="20568" r="13228" b="22085"/>
          <a:stretch/>
        </p:blipFill>
        <p:spPr bwMode="auto">
          <a:xfrm>
            <a:off x="5480044" y="3790346"/>
            <a:ext cx="3091941" cy="272898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lmaleh\Dropbox\fall 2015\NASA\2015 Fall Los Angeles Oceans\2015HTPDiversion Photos\20151021_140612.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7000"/>
                    </a14:imgEffect>
                    <a14:imgEffect>
                      <a14:colorTemperature colorTemp="6000"/>
                    </a14:imgEffect>
                    <a14:imgEffect>
                      <a14:saturation sat="180000"/>
                    </a14:imgEffect>
                  </a14:imgLayer>
                </a14:imgProps>
              </a:ext>
              <a:ext uri="{28A0092B-C50C-407E-A947-70E740481C1C}">
                <a14:useLocalDpi xmlns:a14="http://schemas.microsoft.com/office/drawing/2010/main" val="0"/>
              </a:ext>
            </a:extLst>
          </a:blip>
          <a:srcRect l="22597" t="33560" r="151"/>
          <a:stretch/>
        </p:blipFill>
        <p:spPr bwMode="auto">
          <a:xfrm>
            <a:off x="448734" y="4402668"/>
            <a:ext cx="4547845" cy="220017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SoCal_Oceans (Round 2)\SoCal Oceans 2015\Time lapse jpgs\landsat chl-a\error slid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411" r="3421" b="7915"/>
          <a:stretch/>
        </p:blipFill>
        <p:spPr bwMode="auto">
          <a:xfrm>
            <a:off x="5659948" y="262467"/>
            <a:ext cx="2912037" cy="3395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8864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6700" y="1871434"/>
            <a:ext cx="4076700" cy="4592866"/>
          </a:xfrm>
        </p:spPr>
        <p:txBody>
          <a:bodyPr>
            <a:normAutofit/>
          </a:bodyPr>
          <a:lstStyle/>
          <a:p>
            <a:pPr marL="342900" indent="-342900">
              <a:lnSpc>
                <a:spcPct val="150000"/>
              </a:lnSpc>
              <a:buFont typeface="Arial" panose="020B0604020202020204" pitchFamily="34" charset="0"/>
              <a:buChar char="•"/>
            </a:pPr>
            <a:r>
              <a:rPr lang="en-US" dirty="0" smtClean="0"/>
              <a:t>Continued monitoring of post-diversion using NASA Earth Observing Systems</a:t>
            </a:r>
          </a:p>
          <a:p>
            <a:pPr marL="342900" indent="-342900">
              <a:lnSpc>
                <a:spcPct val="150000"/>
              </a:lnSpc>
              <a:buFont typeface="Arial" panose="020B0604020202020204" pitchFamily="34" charset="0"/>
              <a:buChar char="•"/>
            </a:pPr>
            <a:r>
              <a:rPr lang="en-US" dirty="0" smtClean="0"/>
              <a:t>Further analysis of </a:t>
            </a:r>
            <a:r>
              <a:rPr lang="en-US" i="1" dirty="0" smtClean="0"/>
              <a:t>in situ </a:t>
            </a:r>
            <a:r>
              <a:rPr lang="en-US" dirty="0" smtClean="0"/>
              <a:t>data</a:t>
            </a:r>
          </a:p>
          <a:p>
            <a:pPr marL="342900" indent="-342900">
              <a:lnSpc>
                <a:spcPct val="150000"/>
              </a:lnSpc>
              <a:buFont typeface="Arial" panose="020B0604020202020204" pitchFamily="34" charset="0"/>
              <a:buChar char="•"/>
            </a:pPr>
            <a:r>
              <a:rPr lang="en-US" dirty="0" smtClean="0"/>
              <a:t>Continued collaboration with City of LA and other institutes</a:t>
            </a:r>
            <a:endParaRPr lang="en-US" dirty="0"/>
          </a:p>
          <a:p>
            <a:pPr marL="342900" indent="-342900">
              <a:lnSpc>
                <a:spcPct val="150000"/>
              </a:lnSpc>
              <a:buFont typeface="Arial" panose="020B0604020202020204" pitchFamily="34" charset="0"/>
              <a:buChar char="•"/>
            </a:pPr>
            <a:r>
              <a:rPr lang="en-US" dirty="0" smtClean="0"/>
              <a:t>Published Paper</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smtClean="0"/>
          </a:p>
          <a:p>
            <a:endParaRPr lang="en-US" dirty="0"/>
          </a:p>
          <a:p>
            <a:endParaRPr lang="en-US" dirty="0"/>
          </a:p>
        </p:txBody>
      </p:sp>
      <p:sp>
        <p:nvSpPr>
          <p:cNvPr id="3" name="Text Placeholder 2"/>
          <p:cNvSpPr>
            <a:spLocks noGrp="1"/>
          </p:cNvSpPr>
          <p:nvPr>
            <p:ph type="body" sz="quarter" idx="10"/>
          </p:nvPr>
        </p:nvSpPr>
        <p:spPr>
          <a:xfrm>
            <a:off x="243840" y="457200"/>
            <a:ext cx="4137660" cy="607060"/>
          </a:xfrm>
        </p:spPr>
        <p:txBody>
          <a:bodyPr>
            <a:normAutofit lnSpcReduction="10000"/>
          </a:bodyPr>
          <a:lstStyle/>
          <a:p>
            <a:r>
              <a:rPr lang="en-US" dirty="0" smtClean="0"/>
              <a:t>Future Work</a:t>
            </a:r>
            <a:endParaRPr lang="en-US" dirty="0"/>
          </a:p>
        </p:txBody>
      </p:sp>
      <p:pic>
        <p:nvPicPr>
          <p:cNvPr id="7" name="Picture Placeholder 6"/>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t="22018" b="7813"/>
          <a:stretch/>
        </p:blipFill>
        <p:spPr>
          <a:xfrm>
            <a:off x="4770689" y="289740"/>
            <a:ext cx="3857002" cy="4811437"/>
          </a:xfrm>
        </p:spPr>
      </p:pic>
      <p:sp>
        <p:nvSpPr>
          <p:cNvPr id="6" name="Text Placeholder 2"/>
          <p:cNvSpPr txBox="1">
            <a:spLocks/>
          </p:cNvSpPr>
          <p:nvPr/>
        </p:nvSpPr>
        <p:spPr>
          <a:xfrm>
            <a:off x="243840" y="1269454"/>
            <a:ext cx="2439216" cy="6019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smtClean="0">
                <a:solidFill>
                  <a:schemeClr val="accent1">
                    <a:lumMod val="75000"/>
                  </a:schemeClr>
                </a:solidFill>
              </a:rPr>
              <a:t>Spring 2016</a:t>
            </a:r>
            <a:endParaRPr lang="en-US" sz="3200" dirty="0">
              <a:solidFill>
                <a:schemeClr val="accent1">
                  <a:lumMod val="75000"/>
                </a:schemeClr>
              </a:solidFill>
            </a:endParaRPr>
          </a:p>
        </p:txBody>
      </p:sp>
      <p:sp>
        <p:nvSpPr>
          <p:cNvPr id="4" name="TextBox 3"/>
          <p:cNvSpPr txBox="1"/>
          <p:nvPr/>
        </p:nvSpPr>
        <p:spPr>
          <a:xfrm>
            <a:off x="4626428" y="5231806"/>
            <a:ext cx="4404034" cy="1323439"/>
          </a:xfrm>
          <a:prstGeom prst="rect">
            <a:avLst/>
          </a:prstGeom>
          <a:noFill/>
        </p:spPr>
        <p:txBody>
          <a:bodyPr wrap="square" rtlCol="0">
            <a:spAutoFit/>
          </a:bodyPr>
          <a:lstStyle/>
          <a:p>
            <a:pPr algn="ctr"/>
            <a:r>
              <a:rPr lang="en-US" sz="2000" dirty="0" smtClean="0">
                <a:solidFill>
                  <a:schemeClr val="bg1">
                    <a:lumMod val="50000"/>
                  </a:schemeClr>
                </a:solidFill>
              </a:rPr>
              <a:t>DEVELOP Los Angeles Oceans Team, JPL: (from left to right) Lindsay Almaleh, Mark Barker, Rebecca Trinh (Team Lead)</a:t>
            </a:r>
            <a:endParaRPr lang="en-US" sz="2000" dirty="0">
              <a:solidFill>
                <a:schemeClr val="bg1">
                  <a:lumMod val="50000"/>
                </a:schemeClr>
              </a:solidFill>
            </a:endParaRPr>
          </a:p>
        </p:txBody>
      </p:sp>
    </p:spTree>
    <p:extLst>
      <p:ext uri="{BB962C8B-B14F-4D97-AF65-F5344CB8AC3E}">
        <p14:creationId xmlns:p14="http://schemas.microsoft.com/office/powerpoint/2010/main" val="1884353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80719" y="2011759"/>
            <a:ext cx="5111496" cy="704088"/>
          </a:xfrm>
        </p:spPr>
        <p:txBody>
          <a:bodyPr>
            <a:noAutofit/>
          </a:bodyPr>
          <a:lstStyle/>
          <a:p>
            <a:r>
              <a:rPr lang="en-US" dirty="0"/>
              <a:t>Ben Holt &amp;</a:t>
            </a:r>
            <a:r>
              <a:rPr lang="en-US" dirty="0" smtClean="0"/>
              <a:t> </a:t>
            </a:r>
            <a:r>
              <a:rPr lang="en-US" dirty="0"/>
              <a:t>Michelle </a:t>
            </a:r>
            <a:r>
              <a:rPr lang="en-US" dirty="0" err="1"/>
              <a:t>Gierach</a:t>
            </a:r>
            <a:r>
              <a:rPr lang="en-US" dirty="0"/>
              <a:t> </a:t>
            </a:r>
            <a:r>
              <a:rPr lang="en-US" dirty="0" smtClean="0"/>
              <a:t>of NASA, Jet  Propulsion Laboratory</a:t>
            </a:r>
            <a:endParaRPr lang="en-US" dirty="0"/>
          </a:p>
        </p:txBody>
      </p:sp>
      <p:sp>
        <p:nvSpPr>
          <p:cNvPr id="3" name="Text Placeholder 2"/>
          <p:cNvSpPr>
            <a:spLocks noGrp="1"/>
          </p:cNvSpPr>
          <p:nvPr>
            <p:ph type="body" sz="quarter" idx="11"/>
          </p:nvPr>
        </p:nvSpPr>
        <p:spPr>
          <a:xfrm>
            <a:off x="380719" y="3321249"/>
            <a:ext cx="4788181" cy="919356"/>
          </a:xfrm>
        </p:spPr>
        <p:txBody>
          <a:bodyPr>
            <a:normAutofit/>
          </a:bodyPr>
          <a:lstStyle/>
          <a:p>
            <a:r>
              <a:rPr lang="en-US" dirty="0" smtClean="0"/>
              <a:t>Curtis </a:t>
            </a:r>
            <a:r>
              <a:rPr lang="en-US" dirty="0"/>
              <a:t>Cash, Ashley Booth</a:t>
            </a:r>
            <a:r>
              <a:rPr lang="en-US" dirty="0" smtClean="0"/>
              <a:t>, &amp; Mas </a:t>
            </a:r>
            <a:r>
              <a:rPr lang="en-US" dirty="0" err="1"/>
              <a:t>Dojiri</a:t>
            </a:r>
            <a:r>
              <a:rPr lang="en-US" dirty="0"/>
              <a:t> </a:t>
            </a:r>
            <a:r>
              <a:rPr lang="en-US" dirty="0" smtClean="0"/>
              <a:t>of Los Angeles City Hyperion </a:t>
            </a:r>
            <a:r>
              <a:rPr lang="en-US" dirty="0"/>
              <a:t>Treatment </a:t>
            </a:r>
            <a:r>
              <a:rPr lang="en-US" dirty="0" smtClean="0"/>
              <a:t>Plant</a:t>
            </a:r>
            <a:endParaRPr lang="en-US" dirty="0"/>
          </a:p>
        </p:txBody>
      </p:sp>
      <p:sp>
        <p:nvSpPr>
          <p:cNvPr id="4" name="Text Placeholder 3"/>
          <p:cNvSpPr>
            <a:spLocks noGrp="1"/>
          </p:cNvSpPr>
          <p:nvPr>
            <p:ph type="body" sz="quarter" idx="12"/>
          </p:nvPr>
        </p:nvSpPr>
        <p:spPr>
          <a:xfrm>
            <a:off x="380719" y="5019653"/>
            <a:ext cx="4242081" cy="575063"/>
          </a:xfrm>
        </p:spPr>
        <p:txBody>
          <a:bodyPr>
            <a:noAutofit/>
          </a:bodyPr>
          <a:lstStyle/>
          <a:p>
            <a:r>
              <a:rPr lang="en-US" dirty="0" smtClean="0"/>
              <a:t>Christine </a:t>
            </a:r>
            <a:r>
              <a:rPr lang="en-US" dirty="0"/>
              <a:t>Rains &amp;</a:t>
            </a:r>
            <a:r>
              <a:rPr lang="en-US" dirty="0" smtClean="0"/>
              <a:t> </a:t>
            </a:r>
            <a:r>
              <a:rPr lang="en-US" dirty="0"/>
              <a:t>Jack </a:t>
            </a:r>
            <a:r>
              <a:rPr lang="en-US" dirty="0" smtClean="0"/>
              <a:t>Pan of NASA DEVELOP</a:t>
            </a:r>
            <a:endParaRPr lang="en-US" dirty="0"/>
          </a:p>
        </p:txBody>
      </p:sp>
      <p:sp>
        <p:nvSpPr>
          <p:cNvPr id="5" name="TextBox 4"/>
          <p:cNvSpPr txBox="1"/>
          <p:nvPr/>
        </p:nvSpPr>
        <p:spPr>
          <a:xfrm>
            <a:off x="335280" y="1273158"/>
            <a:ext cx="2448220" cy="769441"/>
          </a:xfrm>
          <a:prstGeom prst="rect">
            <a:avLst/>
          </a:prstGeom>
          <a:noFill/>
        </p:spPr>
        <p:txBody>
          <a:bodyPr wrap="square" rtlCol="0">
            <a:spAutoFit/>
          </a:bodyPr>
          <a:lstStyle/>
          <a:p>
            <a:pPr algn="r"/>
            <a:r>
              <a:rPr lang="en-US" sz="4400" b="1" dirty="0">
                <a:solidFill>
                  <a:schemeClr val="accent1"/>
                </a:solidFill>
                <a:latin typeface="Century Gothic" panose="020B0502020202020204" pitchFamily="34" charset="0"/>
              </a:rPr>
              <a:t>A</a:t>
            </a:r>
            <a:r>
              <a:rPr lang="en-US" sz="4400" b="1" dirty="0" smtClean="0">
                <a:solidFill>
                  <a:schemeClr val="accent1"/>
                </a:solidFill>
                <a:latin typeface="Century Gothic" panose="020B0502020202020204" pitchFamily="34" charset="0"/>
              </a:rPr>
              <a:t>dvisors</a:t>
            </a:r>
            <a:endParaRPr lang="en-US" sz="4400" dirty="0" smtClean="0">
              <a:solidFill>
                <a:schemeClr val="accent1"/>
              </a:solidFill>
              <a:latin typeface="Century Gothic" panose="020B0502020202020204" pitchFamily="34" charset="0"/>
            </a:endParaRPr>
          </a:p>
        </p:txBody>
      </p:sp>
      <p:sp>
        <p:nvSpPr>
          <p:cNvPr id="6" name="TextBox 5"/>
          <p:cNvSpPr txBox="1"/>
          <p:nvPr/>
        </p:nvSpPr>
        <p:spPr>
          <a:xfrm>
            <a:off x="335280" y="2547741"/>
            <a:ext cx="2577819"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Partners</a:t>
            </a:r>
            <a:endParaRPr lang="en-US" sz="4400" dirty="0" smtClean="0">
              <a:solidFill>
                <a:schemeClr val="accent1"/>
              </a:solidFill>
              <a:latin typeface="Century Gothic" panose="020B0502020202020204" pitchFamily="34" charset="0"/>
            </a:endParaRPr>
          </a:p>
        </p:txBody>
      </p:sp>
      <p:sp>
        <p:nvSpPr>
          <p:cNvPr id="7" name="TextBox 6"/>
          <p:cNvSpPr txBox="1"/>
          <p:nvPr/>
        </p:nvSpPr>
        <p:spPr>
          <a:xfrm>
            <a:off x="335280" y="4250213"/>
            <a:ext cx="483362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Past </a:t>
            </a:r>
            <a:r>
              <a:rPr lang="en-US" sz="4400" b="1" dirty="0" smtClean="0">
                <a:solidFill>
                  <a:schemeClr val="accent1"/>
                </a:solidFill>
                <a:latin typeface="Century Gothic" panose="020B0502020202020204" pitchFamily="34" charset="0"/>
              </a:rPr>
              <a:t>Contributors</a:t>
            </a:r>
            <a:endParaRPr lang="en-US" sz="4400" dirty="0" smtClean="0">
              <a:solidFill>
                <a:schemeClr val="accent1"/>
              </a:solidFill>
              <a:latin typeface="Century Gothic" panose="020B0502020202020204" pitchFamily="34" charset="0"/>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2574" r="10086"/>
          <a:stretch/>
        </p:blipFill>
        <p:spPr>
          <a:xfrm>
            <a:off x="5534453" y="1431915"/>
            <a:ext cx="1276578" cy="1237951"/>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b="27224"/>
          <a:stretch/>
        </p:blipFill>
        <p:spPr>
          <a:xfrm>
            <a:off x="6997494" y="1423235"/>
            <a:ext cx="1276577" cy="1238727"/>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7493" y="4455994"/>
            <a:ext cx="1276577" cy="1238727"/>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3269" r="8946"/>
          <a:stretch/>
        </p:blipFill>
        <p:spPr>
          <a:xfrm>
            <a:off x="5499881" y="4436934"/>
            <a:ext cx="1282263" cy="123872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51023" y="2914907"/>
            <a:ext cx="1276577" cy="1276577"/>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r="4872" b="9005"/>
          <a:stretch/>
        </p:blipFill>
        <p:spPr>
          <a:xfrm>
            <a:off x="6232453" y="2930147"/>
            <a:ext cx="1276576" cy="1238728"/>
          </a:xfrm>
          <a:prstGeom prst="rect">
            <a:avLst/>
          </a:prstGeom>
        </p:spPr>
      </p:pic>
      <p:pic>
        <p:nvPicPr>
          <p:cNvPr id="2050" name="Picture 2" descr="C:\Users\almaleh\Dropbox\fall 2015\NASA\2015 Fall Los Angeles Oceans\2015HTPDiversion Photos\20151021_161811.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4458" t="33852" r="24458" b="38265"/>
          <a:stretch/>
        </p:blipFill>
        <p:spPr bwMode="auto">
          <a:xfrm>
            <a:off x="4818716" y="2932461"/>
            <a:ext cx="1276577" cy="1238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9114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Questions?</a:t>
            </a:r>
            <a:endParaRPr lang="en-US" dirty="0"/>
          </a:p>
        </p:txBody>
      </p:sp>
      <p:pic>
        <p:nvPicPr>
          <p:cNvPr id="6146" name="Picture 2" descr="C:\Users\almaleh\Dropbox\fall 2015\NASA\2015 Fall Los Angeles Oceans\2015HTPDiversion Photos\20151021_1608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100" y="2368551"/>
            <a:ext cx="7010400" cy="394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3110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Placeholder 35"/>
          <p:cNvSpPr>
            <a:spLocks noGrp="1"/>
          </p:cNvSpPr>
          <p:nvPr>
            <p:ph type="body" sz="quarter" idx="11"/>
          </p:nvPr>
        </p:nvSpPr>
        <p:spPr>
          <a:xfrm>
            <a:off x="84724" y="871515"/>
            <a:ext cx="3334576" cy="5489967"/>
          </a:xfrm>
        </p:spPr>
        <p:txBody>
          <a:bodyPr>
            <a:normAutofit/>
          </a:bodyPr>
          <a:lstStyle/>
          <a:p>
            <a:pPr marL="342900" indent="-342900">
              <a:buFont typeface="Arial" panose="020B0604020202020204" pitchFamily="34" charset="0"/>
              <a:buChar char="•"/>
            </a:pPr>
            <a:r>
              <a:rPr lang="en-US" dirty="0" smtClean="0"/>
              <a:t>362 Million Gallons/Day</a:t>
            </a:r>
          </a:p>
          <a:p>
            <a:pPr marL="342900" indent="-342900">
              <a:buFont typeface="Arial" panose="020B0604020202020204" pitchFamily="34" charset="0"/>
              <a:buChar char="•"/>
            </a:pPr>
            <a:r>
              <a:rPr lang="en-US" dirty="0" smtClean="0"/>
              <a:t>5-mile pipe</a:t>
            </a:r>
          </a:p>
          <a:p>
            <a:pPr marL="1028700" lvl="1" indent="-342900"/>
            <a:r>
              <a:rPr lang="en-US" sz="2000" dirty="0" smtClean="0"/>
              <a:t>57m deep</a:t>
            </a:r>
          </a:p>
          <a:p>
            <a:pPr marL="1028700" lvl="1" indent="-342900"/>
            <a:r>
              <a:rPr lang="en-US" sz="2000" dirty="0" smtClean="0"/>
              <a:t>Wastewater dilutes</a:t>
            </a:r>
          </a:p>
          <a:p>
            <a:pPr marL="342900" indent="-342900">
              <a:buFont typeface="Arial" panose="020B0604020202020204" pitchFamily="34" charset="0"/>
              <a:buChar char="•"/>
            </a:pPr>
            <a:r>
              <a:rPr lang="en-US" dirty="0"/>
              <a:t>Repair = </a:t>
            </a:r>
            <a:r>
              <a:rPr lang="en-US" b="1" dirty="0"/>
              <a:t>DIVERSION </a:t>
            </a:r>
            <a:br>
              <a:rPr lang="en-US" b="1" dirty="0"/>
            </a:br>
            <a:r>
              <a:rPr lang="en-US" dirty="0" smtClean="0"/>
              <a:t>to </a:t>
            </a:r>
            <a:r>
              <a:rPr lang="en-US" dirty="0"/>
              <a:t>1-mile pipe</a:t>
            </a:r>
          </a:p>
          <a:p>
            <a:pPr marL="1028700" lvl="1" indent="-342900"/>
            <a:r>
              <a:rPr lang="en-US" sz="2000" dirty="0"/>
              <a:t>15m deep</a:t>
            </a:r>
          </a:p>
          <a:p>
            <a:pPr marL="1028700" lvl="1" indent="-342900"/>
            <a:r>
              <a:rPr lang="en-US" sz="2000" dirty="0"/>
              <a:t>Wastewater can reach surface</a:t>
            </a:r>
          </a:p>
          <a:p>
            <a:pPr marL="342900" indent="-342900"/>
            <a:endParaRPr lang="en-US" sz="16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6944" b="30766"/>
          <a:stretch/>
        </p:blipFill>
        <p:spPr>
          <a:xfrm>
            <a:off x="3419300" y="940483"/>
            <a:ext cx="5581825" cy="1507442"/>
          </a:xfrm>
          <a:prstGeom prst="rect">
            <a:avLst/>
          </a:prstGeom>
          <a:ln>
            <a:noFill/>
          </a:ln>
        </p:spPr>
      </p:pic>
      <p:sp>
        <p:nvSpPr>
          <p:cNvPr id="7" name="Text Placeholder 2"/>
          <p:cNvSpPr txBox="1">
            <a:spLocks/>
          </p:cNvSpPr>
          <p:nvPr/>
        </p:nvSpPr>
        <p:spPr>
          <a:xfrm>
            <a:off x="150329" y="181352"/>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smtClean="0">
                <a:solidFill>
                  <a:srgbClr val="3289B4"/>
                </a:solidFill>
              </a:rPr>
              <a:t>Hyperion Treatment Plant (HTP)</a:t>
            </a:r>
            <a:endParaRPr lang="en-US" sz="4000" b="1" dirty="0">
              <a:solidFill>
                <a:srgbClr val="3289B4"/>
              </a:solidFill>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5303" t="21668" r="21853" b="24038"/>
          <a:stretch/>
        </p:blipFill>
        <p:spPr>
          <a:xfrm>
            <a:off x="541668" y="4694021"/>
            <a:ext cx="2352049" cy="1829250"/>
          </a:xfrm>
          <a:prstGeom prst="rect">
            <a:avLst/>
          </a:prstGeom>
          <a:ln>
            <a:noFill/>
          </a:ln>
        </p:spPr>
      </p:pic>
      <p:sp>
        <p:nvSpPr>
          <p:cNvPr id="9" name="TextBox 8"/>
          <p:cNvSpPr txBox="1"/>
          <p:nvPr/>
        </p:nvSpPr>
        <p:spPr>
          <a:xfrm>
            <a:off x="0" y="6545247"/>
            <a:ext cx="3435386" cy="261610"/>
          </a:xfrm>
          <a:prstGeom prst="rect">
            <a:avLst/>
          </a:prstGeom>
          <a:noFill/>
        </p:spPr>
        <p:txBody>
          <a:bodyPr wrap="square" rtlCol="0">
            <a:spAutoFit/>
          </a:bodyPr>
          <a:lstStyle/>
          <a:p>
            <a:r>
              <a:rPr lang="en-US" sz="1100" dirty="0" smtClean="0">
                <a:solidFill>
                  <a:srgbClr val="000000"/>
                </a:solidFill>
              </a:rPr>
              <a:t>Image Credits: Mark Barker</a:t>
            </a:r>
            <a:endParaRPr lang="en-US" sz="1100" dirty="0">
              <a:solidFill>
                <a:srgbClr val="000000"/>
              </a:solidFill>
            </a:endParaRPr>
          </a:p>
        </p:txBody>
      </p:sp>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859" t="8031" r="1313" b="9617"/>
          <a:stretch/>
        </p:blipFill>
        <p:spPr bwMode="auto">
          <a:xfrm>
            <a:off x="3419300" y="2543175"/>
            <a:ext cx="5581825" cy="406972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6" name="Straight Connector 5"/>
          <p:cNvCxnSpPr/>
          <p:nvPr/>
        </p:nvCxnSpPr>
        <p:spPr>
          <a:xfrm flipH="1">
            <a:off x="3996441" y="4507762"/>
            <a:ext cx="2878240" cy="57120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766968" y="5078967"/>
            <a:ext cx="229473" cy="3847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766968" y="4731953"/>
            <a:ext cx="229473" cy="34701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6251191" y="4674506"/>
            <a:ext cx="664467" cy="37880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515855" y="2909181"/>
            <a:ext cx="1091123" cy="1025775"/>
          </a:xfrm>
          <a:prstGeom prst="rect">
            <a:avLst/>
          </a:prstGeom>
          <a:noFill/>
        </p:spPr>
        <p:txBody>
          <a:bodyPr wrap="none" rtlCol="0">
            <a:spAutoFit/>
          </a:bodyPr>
          <a:lstStyle/>
          <a:p>
            <a:pPr algn="ctr"/>
            <a:r>
              <a:rPr lang="en-US" sz="2000" b="1" i="1" dirty="0" smtClean="0">
                <a:solidFill>
                  <a:schemeClr val="accent1">
                    <a:lumMod val="60000"/>
                    <a:lumOff val="40000"/>
                  </a:schemeClr>
                </a:solidFill>
                <a:effectLst>
                  <a:outerShdw blurRad="38100" dist="38100" dir="2700000" algn="tl">
                    <a:srgbClr val="000000">
                      <a:alpha val="43137"/>
                    </a:srgbClr>
                  </a:outerShdw>
                </a:effectLst>
              </a:rPr>
              <a:t>Santa</a:t>
            </a:r>
          </a:p>
          <a:p>
            <a:pPr algn="ctr"/>
            <a:r>
              <a:rPr lang="en-US" sz="2000" b="1" i="1" dirty="0" smtClean="0">
                <a:solidFill>
                  <a:schemeClr val="accent1">
                    <a:lumMod val="60000"/>
                    <a:lumOff val="40000"/>
                  </a:schemeClr>
                </a:solidFill>
                <a:effectLst>
                  <a:outerShdw blurRad="38100" dist="38100" dir="2700000" algn="tl">
                    <a:srgbClr val="000000">
                      <a:alpha val="43137"/>
                    </a:srgbClr>
                  </a:outerShdw>
                </a:effectLst>
              </a:rPr>
              <a:t>Monica</a:t>
            </a:r>
          </a:p>
          <a:p>
            <a:pPr algn="ctr"/>
            <a:r>
              <a:rPr lang="en-US" sz="2000" b="1" i="1" dirty="0" smtClean="0">
                <a:solidFill>
                  <a:schemeClr val="accent1">
                    <a:lumMod val="60000"/>
                    <a:lumOff val="40000"/>
                  </a:schemeClr>
                </a:solidFill>
                <a:effectLst>
                  <a:outerShdw blurRad="38100" dist="38100" dir="2700000" algn="tl">
                    <a:srgbClr val="000000">
                      <a:alpha val="43137"/>
                    </a:srgbClr>
                  </a:outerShdw>
                </a:effectLst>
              </a:rPr>
              <a:t>Bay</a:t>
            </a:r>
            <a:endParaRPr lang="en-US" sz="2000" b="1" i="1" dirty="0">
              <a:solidFill>
                <a:schemeClr val="accent1">
                  <a:lumMod val="60000"/>
                  <a:lumOff val="40000"/>
                </a:schemeClr>
              </a:solidFill>
              <a:effectLst>
                <a:outerShdw blurRad="38100" dist="38100" dir="2700000" algn="tl">
                  <a:srgbClr val="000000">
                    <a:alpha val="43137"/>
                  </a:srgbClr>
                </a:outerShdw>
              </a:effectLst>
            </a:endParaRPr>
          </a:p>
        </p:txBody>
      </p:sp>
      <p:sp>
        <p:nvSpPr>
          <p:cNvPr id="31" name="Freeform 30"/>
          <p:cNvSpPr/>
          <p:nvPr/>
        </p:nvSpPr>
        <p:spPr>
          <a:xfrm>
            <a:off x="6668155" y="3404687"/>
            <a:ext cx="2040664" cy="872199"/>
          </a:xfrm>
          <a:custGeom>
            <a:avLst/>
            <a:gdLst>
              <a:gd name="connsiteX0" fmla="*/ 0 w 2108200"/>
              <a:gd name="connsiteY0" fmla="*/ 33866 h 863600"/>
              <a:gd name="connsiteX1" fmla="*/ 372533 w 2108200"/>
              <a:gd name="connsiteY1" fmla="*/ 846666 h 863600"/>
              <a:gd name="connsiteX2" fmla="*/ 2108200 w 2108200"/>
              <a:gd name="connsiteY2" fmla="*/ 863600 h 863600"/>
              <a:gd name="connsiteX3" fmla="*/ 2108200 w 2108200"/>
              <a:gd name="connsiteY3" fmla="*/ 423333 h 863600"/>
              <a:gd name="connsiteX4" fmla="*/ 1439333 w 2108200"/>
              <a:gd name="connsiteY4" fmla="*/ 474133 h 863600"/>
              <a:gd name="connsiteX5" fmla="*/ 1456267 w 2108200"/>
              <a:gd name="connsiteY5" fmla="*/ 0 h 863600"/>
              <a:gd name="connsiteX6" fmla="*/ 0 w 2108200"/>
              <a:gd name="connsiteY6" fmla="*/ 33866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8200" h="863600">
                <a:moveTo>
                  <a:pt x="0" y="33866"/>
                </a:moveTo>
                <a:lnTo>
                  <a:pt x="372533" y="846666"/>
                </a:lnTo>
                <a:lnTo>
                  <a:pt x="2108200" y="863600"/>
                </a:lnTo>
                <a:lnTo>
                  <a:pt x="2108200" y="423333"/>
                </a:lnTo>
                <a:lnTo>
                  <a:pt x="1439333" y="474133"/>
                </a:lnTo>
                <a:lnTo>
                  <a:pt x="1456267" y="0"/>
                </a:lnTo>
                <a:lnTo>
                  <a:pt x="0" y="33866"/>
                </a:lnTo>
                <a:close/>
              </a:path>
            </a:pathLst>
          </a:custGeom>
          <a:solidFill>
            <a:schemeClr val="dk1">
              <a:alpha val="59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7" name="Picture 5" descr="http://www.ub.edu/asepuma2012/wp-content/uploads/2011/12/Plan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77737" y="3616499"/>
            <a:ext cx="429926" cy="44857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7407662" y="3638739"/>
            <a:ext cx="639591" cy="404094"/>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LAX</a:t>
            </a:r>
            <a:endParaRPr lang="en-US" sz="2000" b="1" dirty="0">
              <a:solidFill>
                <a:schemeClr val="bg1"/>
              </a:solidFill>
              <a:effectLst>
                <a:outerShdw blurRad="38100" dist="38100" dir="2700000" algn="tl">
                  <a:srgbClr val="000000">
                    <a:alpha val="43137"/>
                  </a:srgbClr>
                </a:outerShdw>
              </a:effectLst>
            </a:endParaRPr>
          </a:p>
        </p:txBody>
      </p:sp>
      <p:sp>
        <p:nvSpPr>
          <p:cNvPr id="33" name="Freeform 32"/>
          <p:cNvSpPr/>
          <p:nvPr/>
        </p:nvSpPr>
        <p:spPr>
          <a:xfrm>
            <a:off x="6878896" y="4261005"/>
            <a:ext cx="331916" cy="483740"/>
          </a:xfrm>
          <a:custGeom>
            <a:avLst/>
            <a:gdLst>
              <a:gd name="connsiteX0" fmla="*/ 342900 w 342900"/>
              <a:gd name="connsiteY0" fmla="*/ 440871 h 478971"/>
              <a:gd name="connsiteX1" fmla="*/ 206829 w 342900"/>
              <a:gd name="connsiteY1" fmla="*/ 0 h 478971"/>
              <a:gd name="connsiteX2" fmla="*/ 0 w 342900"/>
              <a:gd name="connsiteY2" fmla="*/ 5443 h 478971"/>
              <a:gd name="connsiteX3" fmla="*/ 206829 w 342900"/>
              <a:gd name="connsiteY3" fmla="*/ 478971 h 478971"/>
              <a:gd name="connsiteX4" fmla="*/ 342900 w 342900"/>
              <a:gd name="connsiteY4" fmla="*/ 440871 h 478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 h="478971">
                <a:moveTo>
                  <a:pt x="342900" y="440871"/>
                </a:moveTo>
                <a:lnTo>
                  <a:pt x="206829" y="0"/>
                </a:lnTo>
                <a:lnTo>
                  <a:pt x="0" y="5443"/>
                </a:lnTo>
                <a:lnTo>
                  <a:pt x="206829" y="478971"/>
                </a:lnTo>
                <a:lnTo>
                  <a:pt x="342900" y="440871"/>
                </a:lnTo>
                <a:close/>
              </a:path>
            </a:pathLst>
          </a:custGeom>
          <a:solidFill>
            <a:schemeClr val="accent4">
              <a:lumMod val="75000"/>
              <a:alpha val="39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0" name="TextBox 39"/>
          <p:cNvSpPr txBox="1"/>
          <p:nvPr/>
        </p:nvSpPr>
        <p:spPr>
          <a:xfrm>
            <a:off x="6915660" y="4327859"/>
            <a:ext cx="1260251" cy="404094"/>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Hyperion</a:t>
            </a:r>
            <a:endParaRPr lang="en-US" sz="2000" b="1" dirty="0">
              <a:solidFill>
                <a:schemeClr val="bg1"/>
              </a:solidFill>
              <a:effectLst>
                <a:outerShdw blurRad="38100" dist="38100" dir="2700000" algn="tl">
                  <a:srgbClr val="000000">
                    <a:alpha val="43137"/>
                  </a:srgbClr>
                </a:outerShdw>
              </a:effectLst>
            </a:endParaRPr>
          </a:p>
        </p:txBody>
      </p:sp>
      <p:sp>
        <p:nvSpPr>
          <p:cNvPr id="42" name="TextBox 41"/>
          <p:cNvSpPr txBox="1"/>
          <p:nvPr/>
        </p:nvSpPr>
        <p:spPr>
          <a:xfrm>
            <a:off x="5976767" y="2543176"/>
            <a:ext cx="2061783"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Marina Del Rey</a:t>
            </a:r>
            <a:endParaRPr lang="en-US" sz="2000" b="1" dirty="0">
              <a:solidFill>
                <a:schemeClr val="bg1"/>
              </a:solidFill>
              <a:effectLst>
                <a:outerShdw blurRad="38100" dist="38100" dir="2700000" algn="tl">
                  <a:srgbClr val="000000">
                    <a:alpha val="43137"/>
                  </a:srgbClr>
                </a:outerShdw>
              </a:effectLst>
            </a:endParaRPr>
          </a:p>
        </p:txBody>
      </p:sp>
      <p:sp>
        <p:nvSpPr>
          <p:cNvPr id="43" name="TextBox 42"/>
          <p:cNvSpPr txBox="1"/>
          <p:nvPr/>
        </p:nvSpPr>
        <p:spPr>
          <a:xfrm rot="20865250">
            <a:off x="4341036" y="4491974"/>
            <a:ext cx="1775400" cy="404094"/>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5-Mile Outfall</a:t>
            </a:r>
            <a:endParaRPr lang="en-US" sz="2000" b="1" dirty="0">
              <a:solidFill>
                <a:schemeClr val="bg1"/>
              </a:solidFill>
              <a:effectLst>
                <a:outerShdw blurRad="38100" dist="38100" dir="2700000" algn="tl">
                  <a:srgbClr val="000000">
                    <a:alpha val="43137"/>
                  </a:srgbClr>
                </a:outerShdw>
              </a:effectLst>
            </a:endParaRPr>
          </a:p>
        </p:txBody>
      </p:sp>
      <p:sp>
        <p:nvSpPr>
          <p:cNvPr id="44" name="TextBox 43"/>
          <p:cNvSpPr txBox="1"/>
          <p:nvPr/>
        </p:nvSpPr>
        <p:spPr>
          <a:xfrm rot="19831541">
            <a:off x="5396355" y="4984892"/>
            <a:ext cx="1775400" cy="404094"/>
          </a:xfrm>
          <a:prstGeom prst="rect">
            <a:avLst/>
          </a:prstGeom>
          <a:noFill/>
        </p:spPr>
        <p:txBody>
          <a:bodyPr wrap="none" rtlCol="0">
            <a:spAutoFit/>
          </a:bodyPr>
          <a:lstStyle/>
          <a:p>
            <a:r>
              <a:rPr lang="en-US" sz="2000" b="1" dirty="0">
                <a:solidFill>
                  <a:schemeClr val="bg1"/>
                </a:solidFill>
                <a:effectLst>
                  <a:outerShdw blurRad="38100" dist="38100" dir="2700000" algn="tl">
                    <a:srgbClr val="000000">
                      <a:alpha val="43137"/>
                    </a:srgbClr>
                  </a:outerShdw>
                </a:effectLst>
              </a:rPr>
              <a:t>1</a:t>
            </a:r>
            <a:r>
              <a:rPr lang="en-US" sz="2000" b="1" dirty="0" smtClean="0">
                <a:solidFill>
                  <a:schemeClr val="bg1"/>
                </a:solidFill>
                <a:effectLst>
                  <a:outerShdw blurRad="38100" dist="38100" dir="2700000" algn="tl">
                    <a:srgbClr val="000000">
                      <a:alpha val="43137"/>
                    </a:srgbClr>
                  </a:outerShdw>
                </a:effectLst>
              </a:rPr>
              <a:t>-Mile Outfall</a:t>
            </a:r>
            <a:endParaRPr lang="en-U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857443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lmaleh\Dropbox\fall 2015\NASA\2015 Fall Los Angeles Oceans\Photos &amp; Videos\IMG_33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1" y="3874532"/>
            <a:ext cx="9267825" cy="301204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quarter" idx="13"/>
          </p:nvPr>
        </p:nvSpPr>
        <p:spPr>
          <a:xfrm>
            <a:off x="0" y="6583680"/>
            <a:ext cx="1993392" cy="274320"/>
          </a:xfrm>
        </p:spPr>
        <p:txBody>
          <a:bodyPr>
            <a:normAutofit fontScale="85000" lnSpcReduction="10000"/>
          </a:bodyPr>
          <a:lstStyle/>
          <a:p>
            <a:r>
              <a:rPr lang="en-US" dirty="0" smtClean="0">
                <a:solidFill>
                  <a:schemeClr val="bg1"/>
                </a:solidFill>
              </a:rPr>
              <a:t>Image Credit: Ben Holt, JPL</a:t>
            </a:r>
            <a:endParaRPr lang="en-US" dirty="0">
              <a:solidFill>
                <a:schemeClr val="bg1"/>
              </a:solidFill>
            </a:endParaRPr>
          </a:p>
        </p:txBody>
      </p:sp>
      <p:cxnSp>
        <p:nvCxnSpPr>
          <p:cNvPr id="7" name="Straight Connector 6"/>
          <p:cNvCxnSpPr/>
          <p:nvPr/>
        </p:nvCxnSpPr>
        <p:spPr>
          <a:xfrm>
            <a:off x="457200" y="2636520"/>
            <a:ext cx="8138160" cy="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57200" y="2301240"/>
            <a:ext cx="0" cy="62484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8595360" y="2301240"/>
            <a:ext cx="0" cy="62484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139440" y="2651760"/>
            <a:ext cx="3276600" cy="0"/>
          </a:xfrm>
          <a:prstGeom prst="line">
            <a:avLst/>
          </a:prstGeom>
          <a:ln w="177800">
            <a:solidFill>
              <a:srgbClr val="FF000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108960" y="2316480"/>
            <a:ext cx="0" cy="62484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446520" y="2324100"/>
            <a:ext cx="0" cy="62484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62050" y="2229772"/>
            <a:ext cx="2148840" cy="400110"/>
          </a:xfrm>
          <a:prstGeom prst="rect">
            <a:avLst/>
          </a:prstGeom>
          <a:noFill/>
        </p:spPr>
        <p:txBody>
          <a:bodyPr wrap="square" rtlCol="0">
            <a:spAutoFit/>
          </a:bodyPr>
          <a:lstStyle/>
          <a:p>
            <a:r>
              <a:rPr lang="en-US" sz="2000" dirty="0" smtClean="0">
                <a:solidFill>
                  <a:schemeClr val="bg1">
                    <a:lumMod val="65000"/>
                  </a:schemeClr>
                </a:solidFill>
              </a:rPr>
              <a:t>Before</a:t>
            </a:r>
            <a:endParaRPr lang="en-US" sz="2000" dirty="0">
              <a:solidFill>
                <a:schemeClr val="bg1">
                  <a:lumMod val="65000"/>
                </a:schemeClr>
              </a:solidFill>
            </a:endParaRPr>
          </a:p>
        </p:txBody>
      </p:sp>
      <p:sp>
        <p:nvSpPr>
          <p:cNvPr id="20" name="TextBox 19"/>
          <p:cNvSpPr txBox="1"/>
          <p:nvPr/>
        </p:nvSpPr>
        <p:spPr>
          <a:xfrm>
            <a:off x="7046758" y="2213550"/>
            <a:ext cx="2148840" cy="400110"/>
          </a:xfrm>
          <a:prstGeom prst="rect">
            <a:avLst/>
          </a:prstGeom>
          <a:noFill/>
        </p:spPr>
        <p:txBody>
          <a:bodyPr wrap="square" rtlCol="0">
            <a:spAutoFit/>
          </a:bodyPr>
          <a:lstStyle/>
          <a:p>
            <a:r>
              <a:rPr lang="en-US" sz="2000" dirty="0" smtClean="0">
                <a:solidFill>
                  <a:schemeClr val="bg1">
                    <a:lumMod val="65000"/>
                  </a:schemeClr>
                </a:solidFill>
              </a:rPr>
              <a:t>After</a:t>
            </a:r>
            <a:endParaRPr lang="en-US" sz="2000" dirty="0">
              <a:solidFill>
                <a:schemeClr val="bg1">
                  <a:lumMod val="65000"/>
                </a:schemeClr>
              </a:solidFill>
            </a:endParaRPr>
          </a:p>
        </p:txBody>
      </p:sp>
      <p:sp>
        <p:nvSpPr>
          <p:cNvPr id="21" name="TextBox 20"/>
          <p:cNvSpPr txBox="1"/>
          <p:nvPr/>
        </p:nvSpPr>
        <p:spPr>
          <a:xfrm>
            <a:off x="3225165" y="1828829"/>
            <a:ext cx="3091339" cy="769441"/>
          </a:xfrm>
          <a:prstGeom prst="rect">
            <a:avLst/>
          </a:prstGeom>
          <a:noFill/>
        </p:spPr>
        <p:txBody>
          <a:bodyPr wrap="square" rtlCol="0">
            <a:spAutoFit/>
          </a:bodyPr>
          <a:lstStyle/>
          <a:p>
            <a:pPr algn="ctr"/>
            <a:r>
              <a:rPr lang="en-US" sz="4400" b="1" dirty="0" smtClean="0">
                <a:solidFill>
                  <a:schemeClr val="accent6">
                    <a:lumMod val="50000"/>
                  </a:schemeClr>
                </a:solidFill>
              </a:rPr>
              <a:t>DIVERSION</a:t>
            </a:r>
            <a:endParaRPr lang="en-US" sz="4400" b="1" dirty="0">
              <a:solidFill>
                <a:schemeClr val="accent6">
                  <a:lumMod val="50000"/>
                </a:schemeClr>
              </a:solidFill>
            </a:endParaRPr>
          </a:p>
        </p:txBody>
      </p:sp>
      <p:sp>
        <p:nvSpPr>
          <p:cNvPr id="22" name="TextBox 21"/>
          <p:cNvSpPr txBox="1"/>
          <p:nvPr/>
        </p:nvSpPr>
        <p:spPr>
          <a:xfrm>
            <a:off x="-617220" y="2948940"/>
            <a:ext cx="2148840" cy="461665"/>
          </a:xfrm>
          <a:prstGeom prst="rect">
            <a:avLst/>
          </a:prstGeom>
          <a:noFill/>
        </p:spPr>
        <p:txBody>
          <a:bodyPr wrap="square" rtlCol="0">
            <a:spAutoFit/>
          </a:bodyPr>
          <a:lstStyle/>
          <a:p>
            <a:pPr algn="ctr"/>
            <a:r>
              <a:rPr lang="en-US" sz="2400" dirty="0" smtClean="0">
                <a:solidFill>
                  <a:schemeClr val="bg1">
                    <a:lumMod val="50000"/>
                  </a:schemeClr>
                </a:solidFill>
              </a:rPr>
              <a:t>8/30</a:t>
            </a:r>
            <a:endParaRPr lang="en-US" sz="2400" dirty="0">
              <a:solidFill>
                <a:schemeClr val="bg1">
                  <a:lumMod val="50000"/>
                </a:schemeClr>
              </a:solidFill>
            </a:endParaRPr>
          </a:p>
        </p:txBody>
      </p:sp>
      <p:sp>
        <p:nvSpPr>
          <p:cNvPr id="23" name="TextBox 22"/>
          <p:cNvSpPr txBox="1"/>
          <p:nvPr/>
        </p:nvSpPr>
        <p:spPr>
          <a:xfrm>
            <a:off x="2034540" y="2948940"/>
            <a:ext cx="2148840" cy="523220"/>
          </a:xfrm>
          <a:prstGeom prst="rect">
            <a:avLst/>
          </a:prstGeom>
          <a:noFill/>
        </p:spPr>
        <p:txBody>
          <a:bodyPr wrap="square" rtlCol="0">
            <a:spAutoFit/>
          </a:bodyPr>
          <a:lstStyle/>
          <a:p>
            <a:pPr algn="ctr"/>
            <a:r>
              <a:rPr lang="en-US" sz="2800" b="1" dirty="0" smtClean="0">
                <a:solidFill>
                  <a:schemeClr val="accent6">
                    <a:lumMod val="50000"/>
                  </a:schemeClr>
                </a:solidFill>
              </a:rPr>
              <a:t>9/21</a:t>
            </a:r>
            <a:endParaRPr lang="en-US" sz="2800" b="1" dirty="0">
              <a:solidFill>
                <a:schemeClr val="accent6">
                  <a:lumMod val="50000"/>
                </a:schemeClr>
              </a:solidFill>
            </a:endParaRPr>
          </a:p>
        </p:txBody>
      </p:sp>
      <p:sp>
        <p:nvSpPr>
          <p:cNvPr id="24" name="TextBox 23"/>
          <p:cNvSpPr txBox="1"/>
          <p:nvPr/>
        </p:nvSpPr>
        <p:spPr>
          <a:xfrm>
            <a:off x="5341620" y="2974032"/>
            <a:ext cx="2148840" cy="523220"/>
          </a:xfrm>
          <a:prstGeom prst="rect">
            <a:avLst/>
          </a:prstGeom>
          <a:noFill/>
        </p:spPr>
        <p:txBody>
          <a:bodyPr wrap="square" rtlCol="0">
            <a:spAutoFit/>
          </a:bodyPr>
          <a:lstStyle/>
          <a:p>
            <a:pPr algn="ctr"/>
            <a:r>
              <a:rPr lang="en-US" sz="2800" b="1" dirty="0" smtClean="0">
                <a:solidFill>
                  <a:schemeClr val="accent6">
                    <a:lumMod val="50000"/>
                  </a:schemeClr>
                </a:solidFill>
              </a:rPr>
              <a:t>11/2</a:t>
            </a:r>
            <a:endParaRPr lang="en-US" sz="2800" b="1" dirty="0">
              <a:solidFill>
                <a:schemeClr val="accent6">
                  <a:lumMod val="50000"/>
                </a:schemeClr>
              </a:solidFill>
            </a:endParaRPr>
          </a:p>
        </p:txBody>
      </p:sp>
      <p:sp>
        <p:nvSpPr>
          <p:cNvPr id="25" name="TextBox 24"/>
          <p:cNvSpPr txBox="1"/>
          <p:nvPr/>
        </p:nvSpPr>
        <p:spPr>
          <a:xfrm>
            <a:off x="7520940" y="2974032"/>
            <a:ext cx="2148840" cy="461665"/>
          </a:xfrm>
          <a:prstGeom prst="rect">
            <a:avLst/>
          </a:prstGeom>
          <a:noFill/>
        </p:spPr>
        <p:txBody>
          <a:bodyPr wrap="square" rtlCol="0">
            <a:spAutoFit/>
          </a:bodyPr>
          <a:lstStyle/>
          <a:p>
            <a:pPr algn="ctr"/>
            <a:r>
              <a:rPr lang="en-US" sz="2400" dirty="0" smtClean="0">
                <a:solidFill>
                  <a:schemeClr val="bg1">
                    <a:lumMod val="50000"/>
                  </a:schemeClr>
                </a:solidFill>
              </a:rPr>
              <a:t>11/19</a:t>
            </a:r>
            <a:endParaRPr lang="en-US" sz="2400" dirty="0">
              <a:solidFill>
                <a:schemeClr val="bg1">
                  <a:lumMod val="50000"/>
                </a:schemeClr>
              </a:solidFill>
            </a:endParaRPr>
          </a:p>
        </p:txBody>
      </p:sp>
      <p:sp>
        <p:nvSpPr>
          <p:cNvPr id="26"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a:solidFill>
                  <a:srgbClr val="3289B4"/>
                </a:solidFill>
              </a:rPr>
              <a:t>Study </a:t>
            </a:r>
            <a:r>
              <a:rPr lang="en-US" sz="4000" b="1" dirty="0" smtClean="0">
                <a:solidFill>
                  <a:srgbClr val="3289B4"/>
                </a:solidFill>
              </a:rPr>
              <a:t>Period</a:t>
            </a:r>
            <a:endParaRPr lang="en-US" sz="4000" b="1" dirty="0">
              <a:solidFill>
                <a:srgbClr val="3289B4"/>
              </a:solidFill>
            </a:endParaRPr>
          </a:p>
        </p:txBody>
      </p:sp>
    </p:spTree>
    <p:extLst>
      <p:ext uri="{BB962C8B-B14F-4D97-AF65-F5344CB8AC3E}">
        <p14:creationId xmlns:p14="http://schemas.microsoft.com/office/powerpoint/2010/main" val="18596773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 name="IMG_3305.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0068" y="685800"/>
            <a:ext cx="8906932" cy="5340350"/>
          </a:xfrm>
          <a:prstGeom prst="rect">
            <a:avLst/>
          </a:prstGeom>
        </p:spPr>
      </p:pic>
      <p:sp>
        <p:nvSpPr>
          <p:cNvPr id="2" name="Rectangle 1"/>
          <p:cNvSpPr/>
          <p:nvPr/>
        </p:nvSpPr>
        <p:spPr>
          <a:xfrm>
            <a:off x="0" y="0"/>
            <a:ext cx="9144000" cy="3333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6524625"/>
            <a:ext cx="9144000" cy="3333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934200" y="6378575"/>
            <a:ext cx="2082800" cy="261610"/>
          </a:xfrm>
          <a:prstGeom prst="rect">
            <a:avLst/>
          </a:prstGeom>
          <a:noFill/>
        </p:spPr>
        <p:txBody>
          <a:bodyPr wrap="square" rtlCol="0">
            <a:spAutoFit/>
          </a:bodyPr>
          <a:lstStyle/>
          <a:p>
            <a:r>
              <a:rPr lang="en-US" sz="1100" dirty="0" smtClean="0">
                <a:solidFill>
                  <a:schemeClr val="bg1"/>
                </a:solidFill>
              </a:rPr>
              <a:t>Video Credit: Ben Holt, JPL</a:t>
            </a:r>
            <a:endParaRPr lang="en-US" sz="1100" dirty="0">
              <a:solidFill>
                <a:schemeClr val="bg1"/>
              </a:solidFill>
            </a:endParaRPr>
          </a:p>
        </p:txBody>
      </p:sp>
      <p:sp>
        <p:nvSpPr>
          <p:cNvPr id="6" name="Text Placeholder 2"/>
          <p:cNvSpPr txBox="1">
            <a:spLocks/>
          </p:cNvSpPr>
          <p:nvPr/>
        </p:nvSpPr>
        <p:spPr>
          <a:xfrm>
            <a:off x="1458299" y="105195"/>
            <a:ext cx="6227402" cy="6070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400" b="1" dirty="0" smtClean="0">
                <a:solidFill>
                  <a:schemeClr val="bg1"/>
                </a:solidFill>
              </a:rPr>
              <a:t>Wastewater Plume at the Ocean Surface</a:t>
            </a:r>
            <a:endParaRPr lang="en-US" sz="2400" b="1" dirty="0">
              <a:solidFill>
                <a:schemeClr val="bg1"/>
              </a:solidFill>
            </a:endParaRPr>
          </a:p>
        </p:txBody>
      </p:sp>
    </p:spTree>
    <p:extLst>
      <p:ext uri="{BB962C8B-B14F-4D97-AF65-F5344CB8AC3E}">
        <p14:creationId xmlns:p14="http://schemas.microsoft.com/office/powerpoint/2010/main" val="41655710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910735" y="1216516"/>
            <a:ext cx="1835495" cy="6019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smtClean="0">
                <a:solidFill>
                  <a:schemeClr val="accent1">
                    <a:lumMod val="75000"/>
                  </a:schemeClr>
                </a:solidFill>
              </a:rPr>
              <a:t>Humans</a:t>
            </a:r>
            <a:endParaRPr lang="en-US" sz="3200" dirty="0">
              <a:solidFill>
                <a:schemeClr val="accent1">
                  <a:lumMod val="75000"/>
                </a:schemeClr>
              </a:solidFill>
            </a:endParaRPr>
          </a:p>
        </p:txBody>
      </p:sp>
      <p:sp>
        <p:nvSpPr>
          <p:cNvPr id="9" name="Text Placeholder 2"/>
          <p:cNvSpPr txBox="1">
            <a:spLocks/>
          </p:cNvSpPr>
          <p:nvPr/>
        </p:nvSpPr>
        <p:spPr>
          <a:xfrm>
            <a:off x="4967591" y="1263506"/>
            <a:ext cx="2305966" cy="508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smtClean="0">
                <a:solidFill>
                  <a:schemeClr val="accent1">
                    <a:lumMod val="75000"/>
                  </a:schemeClr>
                </a:solidFill>
              </a:rPr>
              <a:t>Ecosystem</a:t>
            </a:r>
            <a:endParaRPr lang="en-US" sz="3200" dirty="0">
              <a:solidFill>
                <a:schemeClr val="accent1">
                  <a:lumMod val="75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987" y="3695700"/>
            <a:ext cx="3848099" cy="2886075"/>
          </a:xfrm>
          <a:prstGeom prst="rect">
            <a:avLst/>
          </a:prstGeom>
        </p:spPr>
      </p:pic>
      <p:sp>
        <p:nvSpPr>
          <p:cNvPr id="10"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smtClean="0">
                <a:solidFill>
                  <a:srgbClr val="3289B4"/>
                </a:solidFill>
              </a:rPr>
              <a:t>Community Concerns</a:t>
            </a:r>
            <a:endParaRPr lang="en-US" sz="4000" b="1" dirty="0">
              <a:solidFill>
                <a:srgbClr val="3289B4"/>
              </a:solidFill>
            </a:endParaRPr>
          </a:p>
        </p:txBody>
      </p:sp>
      <p:sp>
        <p:nvSpPr>
          <p:cNvPr id="6" name="TextBox 5"/>
          <p:cNvSpPr txBox="1"/>
          <p:nvPr/>
        </p:nvSpPr>
        <p:spPr>
          <a:xfrm>
            <a:off x="4967591" y="1761376"/>
            <a:ext cx="3525085" cy="1733808"/>
          </a:xfrm>
          <a:prstGeom prst="rect">
            <a:avLst/>
          </a:prstGeom>
          <a:noFill/>
        </p:spPr>
        <p:txBody>
          <a:bodyPr wrap="square" rtlCol="0">
            <a:spAutoFit/>
          </a:bodyPr>
          <a:lstStyle/>
          <a:p>
            <a:pPr marL="342900" lvl="0" indent="-342900">
              <a:lnSpc>
                <a:spcPct val="90000"/>
              </a:lnSpc>
              <a:spcBef>
                <a:spcPts val="1000"/>
              </a:spcBef>
              <a:buFont typeface="Arial" panose="020B0604020202020204" pitchFamily="34" charset="0"/>
              <a:buChar char="•"/>
            </a:pPr>
            <a:r>
              <a:rPr lang="en-US" sz="2000" dirty="0">
                <a:solidFill>
                  <a:srgbClr val="767171"/>
                </a:solidFill>
              </a:rPr>
              <a:t>Algal blooms</a:t>
            </a:r>
          </a:p>
          <a:p>
            <a:pPr marL="342900" lvl="0" indent="-342900">
              <a:lnSpc>
                <a:spcPct val="90000"/>
              </a:lnSpc>
              <a:spcBef>
                <a:spcPts val="1000"/>
              </a:spcBef>
              <a:buFont typeface="Arial" panose="020B0604020202020204" pitchFamily="34" charset="0"/>
              <a:buChar char="•"/>
            </a:pPr>
            <a:r>
              <a:rPr lang="en-US" sz="2000" dirty="0">
                <a:solidFill>
                  <a:srgbClr val="767171"/>
                </a:solidFill>
              </a:rPr>
              <a:t>Depleted oxygen levels, increased temperature, oil slicks</a:t>
            </a:r>
          </a:p>
          <a:p>
            <a:pPr marL="342900" lvl="0" indent="-342900">
              <a:lnSpc>
                <a:spcPct val="90000"/>
              </a:lnSpc>
              <a:spcBef>
                <a:spcPts val="1000"/>
              </a:spcBef>
              <a:buFont typeface="Arial" panose="020B0604020202020204" pitchFamily="34" charset="0"/>
              <a:buChar char="•"/>
            </a:pPr>
            <a:r>
              <a:rPr lang="en-US" sz="2000" dirty="0">
                <a:solidFill>
                  <a:srgbClr val="767171"/>
                </a:solidFill>
              </a:rPr>
              <a:t>Disrupted food web</a:t>
            </a:r>
          </a:p>
        </p:txBody>
      </p:sp>
      <p:sp>
        <p:nvSpPr>
          <p:cNvPr id="11" name="TextBox 10"/>
          <p:cNvSpPr txBox="1"/>
          <p:nvPr/>
        </p:nvSpPr>
        <p:spPr>
          <a:xfrm>
            <a:off x="910735" y="1761376"/>
            <a:ext cx="3133725" cy="1862048"/>
          </a:xfrm>
          <a:prstGeom prst="rect">
            <a:avLst/>
          </a:prstGeom>
          <a:noFill/>
        </p:spPr>
        <p:txBody>
          <a:bodyPr wrap="square" rtlCol="0">
            <a:spAutoFit/>
          </a:bodyPr>
          <a:lstStyle/>
          <a:p>
            <a:pPr marL="342900" lvl="0" indent="-342900">
              <a:lnSpc>
                <a:spcPct val="90000"/>
              </a:lnSpc>
              <a:spcBef>
                <a:spcPts val="1000"/>
              </a:spcBef>
              <a:buFont typeface="Arial" panose="020B0604020202020204" pitchFamily="34" charset="0"/>
              <a:buChar char="•"/>
            </a:pPr>
            <a:r>
              <a:rPr lang="en-US" sz="2000" dirty="0">
                <a:solidFill>
                  <a:srgbClr val="767171"/>
                </a:solidFill>
              </a:rPr>
              <a:t>Commercial fishing</a:t>
            </a:r>
          </a:p>
          <a:p>
            <a:pPr marL="342900" lvl="0" indent="-342900">
              <a:lnSpc>
                <a:spcPct val="90000"/>
              </a:lnSpc>
              <a:spcBef>
                <a:spcPts val="1000"/>
              </a:spcBef>
              <a:buFont typeface="Arial" panose="020B0604020202020204" pitchFamily="34" charset="0"/>
              <a:buChar char="•"/>
            </a:pPr>
            <a:r>
              <a:rPr lang="en-US" sz="2000" dirty="0">
                <a:solidFill>
                  <a:srgbClr val="767171"/>
                </a:solidFill>
              </a:rPr>
              <a:t>Tourism/Recreation</a:t>
            </a:r>
          </a:p>
          <a:p>
            <a:pPr marL="342900" lvl="0" indent="-342900">
              <a:lnSpc>
                <a:spcPct val="90000"/>
              </a:lnSpc>
              <a:spcBef>
                <a:spcPts val="1000"/>
              </a:spcBef>
              <a:buFont typeface="Arial" panose="020B0604020202020204" pitchFamily="34" charset="0"/>
              <a:buChar char="•"/>
            </a:pPr>
            <a:r>
              <a:rPr lang="en-US" sz="2000" dirty="0">
                <a:solidFill>
                  <a:srgbClr val="767171"/>
                </a:solidFill>
              </a:rPr>
              <a:t>Polluted water for beachgoers</a:t>
            </a:r>
          </a:p>
          <a:p>
            <a:pPr marL="342900" lvl="0" indent="-342900">
              <a:lnSpc>
                <a:spcPct val="90000"/>
              </a:lnSpc>
              <a:spcBef>
                <a:spcPts val="1000"/>
              </a:spcBef>
              <a:buFont typeface="Arial" panose="020B0604020202020204" pitchFamily="34" charset="0"/>
              <a:buChar char="•"/>
            </a:pPr>
            <a:r>
              <a:rPr lang="en-US" sz="2000" dirty="0">
                <a:solidFill>
                  <a:srgbClr val="767171"/>
                </a:solidFill>
              </a:rPr>
              <a:t>Media</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5220" y="3695700"/>
            <a:ext cx="3847147" cy="2886075"/>
          </a:xfrm>
          <a:prstGeom prst="rect">
            <a:avLst/>
          </a:prstGeom>
        </p:spPr>
      </p:pic>
      <p:sp>
        <p:nvSpPr>
          <p:cNvPr id="12" name="TextBox 11"/>
          <p:cNvSpPr txBox="1"/>
          <p:nvPr/>
        </p:nvSpPr>
        <p:spPr>
          <a:xfrm>
            <a:off x="6934674" y="6581775"/>
            <a:ext cx="3435386" cy="261610"/>
          </a:xfrm>
          <a:prstGeom prst="rect">
            <a:avLst/>
          </a:prstGeom>
          <a:noFill/>
        </p:spPr>
        <p:txBody>
          <a:bodyPr wrap="square" rtlCol="0">
            <a:spAutoFit/>
          </a:bodyPr>
          <a:lstStyle/>
          <a:p>
            <a:r>
              <a:rPr lang="en-US" sz="1100" dirty="0" smtClean="0">
                <a:solidFill>
                  <a:srgbClr val="000000"/>
                </a:solidFill>
              </a:rPr>
              <a:t>Image Credits: Mark Barker</a:t>
            </a:r>
            <a:endParaRPr lang="en-US" sz="1100" dirty="0">
              <a:solidFill>
                <a:srgbClr val="000000"/>
              </a:solidFill>
            </a:endParaRPr>
          </a:p>
        </p:txBody>
      </p:sp>
    </p:spTree>
    <p:extLst>
      <p:ext uri="{BB962C8B-B14F-4D97-AF65-F5344CB8AC3E}">
        <p14:creationId xmlns:p14="http://schemas.microsoft.com/office/powerpoint/2010/main" val="26378448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lmaleh\Dropbox\fall 2015\NASA\2015 Fall Los Angeles Oceans\2015HTPDiversion Photos\12079491_10153490934666928_1270287247765466873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77640"/>
            <a:ext cx="9144000" cy="288036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smtClean="0">
                <a:solidFill>
                  <a:srgbClr val="3289B4"/>
                </a:solidFill>
              </a:rPr>
              <a:t>Objectives</a:t>
            </a:r>
            <a:endParaRPr lang="en-US" sz="4000" b="1" dirty="0">
              <a:solidFill>
                <a:srgbClr val="3289B4"/>
              </a:solidFill>
            </a:endParaRPr>
          </a:p>
        </p:txBody>
      </p:sp>
      <p:graphicFrame>
        <p:nvGraphicFramePr>
          <p:cNvPr id="3" name="Diagram 2"/>
          <p:cNvGraphicFramePr/>
          <p:nvPr>
            <p:extLst>
              <p:ext uri="{D42A27DB-BD31-4B8C-83A1-F6EECF244321}">
                <p14:modId xmlns:p14="http://schemas.microsoft.com/office/powerpoint/2010/main" val="1392617951"/>
              </p:ext>
            </p:extLst>
          </p:nvPr>
        </p:nvGraphicFramePr>
        <p:xfrm>
          <a:off x="821219" y="1102708"/>
          <a:ext cx="7650480" cy="27174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305396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7623" y="1612900"/>
            <a:ext cx="2339561" cy="1934985"/>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2220" y="1615763"/>
            <a:ext cx="3351779" cy="192926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43240">
            <a:off x="1158097" y="3761491"/>
            <a:ext cx="3007408" cy="3053189"/>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6738" y="4425510"/>
            <a:ext cx="3653964" cy="1346558"/>
          </a:xfrm>
          <a:prstGeom prst="rect">
            <a:avLst/>
          </a:prstGeom>
        </p:spPr>
      </p:pic>
      <p:sp>
        <p:nvSpPr>
          <p:cNvPr id="22" name="TextBox 21"/>
          <p:cNvSpPr txBox="1"/>
          <p:nvPr/>
        </p:nvSpPr>
        <p:spPr>
          <a:xfrm>
            <a:off x="189556" y="3553240"/>
            <a:ext cx="2105063" cy="830997"/>
          </a:xfrm>
          <a:prstGeom prst="rect">
            <a:avLst/>
          </a:prstGeom>
          <a:noFill/>
        </p:spPr>
        <p:txBody>
          <a:bodyPr wrap="none" rtlCol="0">
            <a:spAutoFit/>
          </a:bodyPr>
          <a:lstStyle/>
          <a:p>
            <a:r>
              <a:rPr lang="en-US" sz="3200" dirty="0" smtClean="0">
                <a:latin typeface="+mj-lt"/>
              </a:rPr>
              <a:t>Landsat 8</a:t>
            </a:r>
          </a:p>
          <a:p>
            <a:pPr algn="ctr"/>
            <a:r>
              <a:rPr lang="en-US" sz="1600" dirty="0" smtClean="0">
                <a:latin typeface="+mj-lt"/>
              </a:rPr>
              <a:t>NASA</a:t>
            </a:r>
            <a:endParaRPr lang="en-US" sz="1600" dirty="0">
              <a:latin typeface="+mj-lt"/>
            </a:endParaRP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7722" y="1612900"/>
            <a:ext cx="2154867" cy="1934985"/>
          </a:xfrm>
          <a:prstGeom prst="rect">
            <a:avLst/>
          </a:prstGeom>
        </p:spPr>
      </p:pic>
      <p:sp>
        <p:nvSpPr>
          <p:cNvPr id="24" name="TextBox 23"/>
          <p:cNvSpPr txBox="1"/>
          <p:nvPr/>
        </p:nvSpPr>
        <p:spPr>
          <a:xfrm>
            <a:off x="5370664" y="5814286"/>
            <a:ext cx="1899879" cy="830997"/>
          </a:xfrm>
          <a:prstGeom prst="rect">
            <a:avLst/>
          </a:prstGeom>
          <a:noFill/>
        </p:spPr>
        <p:txBody>
          <a:bodyPr wrap="none" rtlCol="0">
            <a:spAutoFit/>
          </a:bodyPr>
          <a:lstStyle/>
          <a:p>
            <a:r>
              <a:rPr lang="en-US" sz="3200" dirty="0" smtClean="0">
                <a:latin typeface="+mj-lt"/>
              </a:rPr>
              <a:t>ALOS – 2</a:t>
            </a:r>
          </a:p>
          <a:p>
            <a:pPr algn="ctr"/>
            <a:r>
              <a:rPr lang="en-US" sz="1600" dirty="0" smtClean="0">
                <a:latin typeface="+mj-lt"/>
              </a:rPr>
              <a:t>JAXA</a:t>
            </a:r>
            <a:endParaRPr lang="en-US" sz="1600" dirty="0">
              <a:latin typeface="+mj-lt"/>
            </a:endParaRPr>
          </a:p>
        </p:txBody>
      </p:sp>
      <p:sp>
        <p:nvSpPr>
          <p:cNvPr id="25" name="TextBox 24"/>
          <p:cNvSpPr txBox="1"/>
          <p:nvPr/>
        </p:nvSpPr>
        <p:spPr>
          <a:xfrm>
            <a:off x="1615703" y="5777119"/>
            <a:ext cx="2385589" cy="830997"/>
          </a:xfrm>
          <a:prstGeom prst="rect">
            <a:avLst/>
          </a:prstGeom>
          <a:noFill/>
        </p:spPr>
        <p:txBody>
          <a:bodyPr wrap="none" rtlCol="0">
            <a:spAutoFit/>
          </a:bodyPr>
          <a:lstStyle/>
          <a:p>
            <a:r>
              <a:rPr lang="en-US" sz="3200" dirty="0" smtClean="0">
                <a:latin typeface="+mj-lt"/>
              </a:rPr>
              <a:t>Sentinel – 1</a:t>
            </a:r>
          </a:p>
          <a:p>
            <a:pPr algn="ctr"/>
            <a:r>
              <a:rPr lang="en-US" sz="1600" dirty="0" smtClean="0">
                <a:latin typeface="+mj-lt"/>
              </a:rPr>
              <a:t>ESA</a:t>
            </a:r>
            <a:endParaRPr lang="en-US" sz="1600" dirty="0">
              <a:latin typeface="+mj-lt"/>
            </a:endParaRPr>
          </a:p>
        </p:txBody>
      </p:sp>
      <p:sp>
        <p:nvSpPr>
          <p:cNvPr id="26" name="TextBox 25"/>
          <p:cNvSpPr txBox="1"/>
          <p:nvPr/>
        </p:nvSpPr>
        <p:spPr>
          <a:xfrm>
            <a:off x="5849110" y="3540982"/>
            <a:ext cx="3070071" cy="1323439"/>
          </a:xfrm>
          <a:prstGeom prst="rect">
            <a:avLst/>
          </a:prstGeom>
          <a:noFill/>
        </p:spPr>
        <p:txBody>
          <a:bodyPr wrap="none" rtlCol="0">
            <a:spAutoFit/>
          </a:bodyPr>
          <a:lstStyle/>
          <a:p>
            <a:r>
              <a:rPr lang="en-US" sz="3200" dirty="0" smtClean="0">
                <a:latin typeface="+mj-lt"/>
              </a:rPr>
              <a:t>Aqua – MODIS</a:t>
            </a:r>
          </a:p>
          <a:p>
            <a:pPr algn="ctr"/>
            <a:r>
              <a:rPr lang="en-US" sz="1600" dirty="0" smtClean="0">
                <a:latin typeface="+mj-lt"/>
              </a:rPr>
              <a:t>NASA</a:t>
            </a:r>
          </a:p>
          <a:p>
            <a:endParaRPr lang="en-US" sz="3200" dirty="0">
              <a:latin typeface="+mj-lt"/>
            </a:endParaRPr>
          </a:p>
        </p:txBody>
      </p:sp>
      <p:sp>
        <p:nvSpPr>
          <p:cNvPr id="27" name="TextBox 26"/>
          <p:cNvSpPr txBox="1"/>
          <p:nvPr/>
        </p:nvSpPr>
        <p:spPr>
          <a:xfrm>
            <a:off x="2781071" y="3553240"/>
            <a:ext cx="2440092" cy="1323439"/>
          </a:xfrm>
          <a:prstGeom prst="rect">
            <a:avLst/>
          </a:prstGeom>
          <a:noFill/>
        </p:spPr>
        <p:txBody>
          <a:bodyPr wrap="none" rtlCol="0">
            <a:spAutoFit/>
          </a:bodyPr>
          <a:lstStyle/>
          <a:p>
            <a:r>
              <a:rPr lang="en-US" sz="3200" dirty="0" smtClean="0">
                <a:latin typeface="+mj-lt"/>
              </a:rPr>
              <a:t>Terra-ASTER</a:t>
            </a:r>
          </a:p>
          <a:p>
            <a:pPr algn="ctr"/>
            <a:r>
              <a:rPr lang="en-US" sz="1600" dirty="0"/>
              <a:t>NASA</a:t>
            </a:r>
          </a:p>
          <a:p>
            <a:endParaRPr lang="en-US" sz="3200" dirty="0">
              <a:latin typeface="+mj-lt"/>
            </a:endParaRPr>
          </a:p>
        </p:txBody>
      </p:sp>
      <p:sp>
        <p:nvSpPr>
          <p:cNvPr id="13" name="Text Placeholder 2"/>
          <p:cNvSpPr txBox="1">
            <a:spLocks/>
          </p:cNvSpPr>
          <p:nvPr/>
        </p:nvSpPr>
        <p:spPr>
          <a:xfrm>
            <a:off x="403262"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n-US" sz="4000" b="1" dirty="0">
                <a:solidFill>
                  <a:srgbClr val="3289B4"/>
                </a:solidFill>
              </a:rPr>
              <a:t>Instruments </a:t>
            </a:r>
            <a:r>
              <a:rPr lang="en-US" sz="4000" b="1" dirty="0" smtClean="0">
                <a:solidFill>
                  <a:srgbClr val="3289B4"/>
                </a:solidFill>
              </a:rPr>
              <a:t>Utilized</a:t>
            </a:r>
          </a:p>
          <a:p>
            <a:pPr marL="0" lvl="0" indent="0">
              <a:lnSpc>
                <a:spcPct val="100000"/>
              </a:lnSpc>
              <a:spcBef>
                <a:spcPts val="0"/>
              </a:spcBef>
              <a:buNone/>
            </a:pPr>
            <a:r>
              <a:rPr lang="en-US" sz="2000" b="1" dirty="0" smtClean="0">
                <a:solidFill>
                  <a:srgbClr val="3289B4"/>
                </a:solidFill>
              </a:rPr>
              <a:t>Remote Sensing </a:t>
            </a:r>
            <a:endParaRPr lang="en-US" sz="2000" b="1" dirty="0">
              <a:solidFill>
                <a:srgbClr val="3289B4"/>
              </a:solidFill>
            </a:endParaRPr>
          </a:p>
        </p:txBody>
      </p:sp>
    </p:spTree>
    <p:extLst>
      <p:ext uri="{BB962C8B-B14F-4D97-AF65-F5344CB8AC3E}">
        <p14:creationId xmlns:p14="http://schemas.microsoft.com/office/powerpoint/2010/main" val="6407112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p:cNvSpPr>
            <a:spLocks noGrp="1"/>
          </p:cNvSpPr>
          <p:nvPr>
            <p:ph type="body" sz="quarter" idx="14"/>
          </p:nvPr>
        </p:nvSpPr>
        <p:spPr/>
        <p:txBody>
          <a:bodyPr/>
          <a:lstStyle/>
          <a:p>
            <a:r>
              <a:rPr lang="en-US" dirty="0" smtClean="0"/>
              <a:t>Satellites and Sensors</a:t>
            </a:r>
            <a:endParaRPr lang="en-US" dirty="0"/>
          </a:p>
        </p:txBody>
      </p:sp>
      <p:graphicFrame>
        <p:nvGraphicFramePr>
          <p:cNvPr id="6" name="Content Placeholder 3"/>
          <p:cNvGraphicFramePr>
            <a:graphicFrameLocks noGrp="1"/>
          </p:cNvGraphicFramePr>
          <p:nvPr>
            <p:ph type="pic" sz="quarter" idx="12"/>
            <p:extLst>
              <p:ext uri="{D42A27DB-BD31-4B8C-83A1-F6EECF244321}">
                <p14:modId xmlns:p14="http://schemas.microsoft.com/office/powerpoint/2010/main" val="1269613114"/>
              </p:ext>
            </p:extLst>
          </p:nvPr>
        </p:nvGraphicFramePr>
        <p:xfrm>
          <a:off x="305228" y="1783079"/>
          <a:ext cx="8524400" cy="3776478"/>
        </p:xfrm>
        <a:graphic>
          <a:graphicData uri="http://schemas.openxmlformats.org/drawingml/2006/table">
            <a:tbl>
              <a:tblPr firstRow="1" bandRow="1">
                <a:tableStyleId>{5C22544A-7EE6-4342-B048-85BDC9FD1C3A}</a:tableStyleId>
              </a:tblPr>
              <a:tblGrid>
                <a:gridCol w="1204305"/>
                <a:gridCol w="1255197"/>
                <a:gridCol w="1073021"/>
                <a:gridCol w="1203649"/>
                <a:gridCol w="1343608"/>
                <a:gridCol w="2444620"/>
              </a:tblGrid>
              <a:tr h="560346">
                <a:tc>
                  <a:txBody>
                    <a:bodyPr/>
                    <a:lstStyle/>
                    <a:p>
                      <a:pPr algn="ctr"/>
                      <a:r>
                        <a:rPr lang="en-US" sz="1600" dirty="0" smtClean="0">
                          <a:latin typeface="Century Gothic" panose="020B0502020202020204" pitchFamily="34" charset="0"/>
                        </a:rPr>
                        <a:t>Satellite</a:t>
                      </a:r>
                      <a:endParaRPr lang="en-US" sz="1600" dirty="0">
                        <a:latin typeface="Century Gothic" panose="020B0502020202020204" pitchFamily="34" charset="0"/>
                      </a:endParaRPr>
                    </a:p>
                  </a:txBody>
                  <a:tcPr marL="79513" marR="79513" anchor="ctr"/>
                </a:tc>
                <a:tc>
                  <a:txBody>
                    <a:bodyPr/>
                    <a:lstStyle/>
                    <a:p>
                      <a:pPr algn="ctr"/>
                      <a:r>
                        <a:rPr lang="en-US" sz="1600" dirty="0" smtClean="0">
                          <a:latin typeface="Century Gothic" panose="020B0502020202020204" pitchFamily="34" charset="0"/>
                        </a:rPr>
                        <a:t>Instrument</a:t>
                      </a:r>
                      <a:endParaRPr lang="en-US" sz="1600" dirty="0">
                        <a:latin typeface="Century Gothic" panose="020B0502020202020204" pitchFamily="34" charset="0"/>
                      </a:endParaRPr>
                    </a:p>
                  </a:txBody>
                  <a:tcPr marL="79513" marR="79513" anchor="ctr"/>
                </a:tc>
                <a:tc>
                  <a:txBody>
                    <a:bodyPr/>
                    <a:lstStyle/>
                    <a:p>
                      <a:pPr algn="ctr"/>
                      <a:r>
                        <a:rPr lang="en-US" sz="1600" dirty="0" smtClean="0">
                          <a:latin typeface="Century Gothic" panose="020B0502020202020204" pitchFamily="34" charset="0"/>
                        </a:rPr>
                        <a:t>Sensor</a:t>
                      </a:r>
                      <a:endParaRPr lang="en-US" sz="1600" dirty="0">
                        <a:latin typeface="Century Gothic" panose="020B0502020202020204" pitchFamily="34" charset="0"/>
                      </a:endParaRPr>
                    </a:p>
                  </a:txBody>
                  <a:tcPr marL="79513" marR="79513" anchor="ctr"/>
                </a:tc>
                <a:tc>
                  <a:txBody>
                    <a:bodyPr/>
                    <a:lstStyle/>
                    <a:p>
                      <a:pPr algn="ctr"/>
                      <a:r>
                        <a:rPr lang="en-US" sz="1600" dirty="0" smtClean="0">
                          <a:latin typeface="Century Gothic" panose="020B0502020202020204" pitchFamily="34" charset="0"/>
                        </a:rPr>
                        <a:t>Resolution</a:t>
                      </a:r>
                      <a:endParaRPr lang="en-US" sz="1600" dirty="0">
                        <a:latin typeface="Century Gothic" panose="020B0502020202020204" pitchFamily="34" charset="0"/>
                      </a:endParaRPr>
                    </a:p>
                  </a:txBody>
                  <a:tcPr marL="79513" marR="79513" anchor="ctr"/>
                </a:tc>
                <a:tc>
                  <a:txBody>
                    <a:bodyPr/>
                    <a:lstStyle/>
                    <a:p>
                      <a:pPr algn="ctr"/>
                      <a:r>
                        <a:rPr lang="en-US" sz="1600" dirty="0" smtClean="0">
                          <a:latin typeface="Century Gothic" panose="020B0502020202020204" pitchFamily="34" charset="0"/>
                        </a:rPr>
                        <a:t>Acquisition</a:t>
                      </a:r>
                      <a:endParaRPr lang="en-US" sz="1600" dirty="0">
                        <a:latin typeface="Century Gothic" panose="020B0502020202020204" pitchFamily="34" charset="0"/>
                      </a:endParaRPr>
                    </a:p>
                  </a:txBody>
                  <a:tcPr marL="79513" marR="79513" anchor="ctr"/>
                </a:tc>
                <a:tc>
                  <a:txBody>
                    <a:bodyPr/>
                    <a:lstStyle/>
                    <a:p>
                      <a:pPr algn="ctr"/>
                      <a:r>
                        <a:rPr lang="en-US" sz="1600" dirty="0" smtClean="0">
                          <a:latin typeface="Century Gothic" panose="020B0502020202020204" pitchFamily="34" charset="0"/>
                        </a:rPr>
                        <a:t>Detection</a:t>
                      </a:r>
                      <a:endParaRPr lang="en-US" sz="1600" dirty="0">
                        <a:latin typeface="Century Gothic" panose="020B0502020202020204" pitchFamily="34" charset="0"/>
                      </a:endParaRPr>
                    </a:p>
                  </a:txBody>
                  <a:tcPr marL="79513" marR="79513" anchor="ctr"/>
                </a:tc>
              </a:tr>
              <a:tr h="331515">
                <a:tc>
                  <a:txBody>
                    <a:bodyPr/>
                    <a:lstStyle/>
                    <a:p>
                      <a:pPr algn="ctr"/>
                      <a:r>
                        <a:rPr lang="en-US" sz="1400" dirty="0" smtClean="0">
                          <a:latin typeface="Century Gothic" panose="020B0502020202020204" pitchFamily="34" charset="0"/>
                        </a:rPr>
                        <a:t>Sentinel-1</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SAR</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Radar</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100 m</a:t>
                      </a:r>
                    </a:p>
                  </a:txBody>
                  <a:tcPr marL="79513" marR="79513" anchor="ctr"/>
                </a:tc>
                <a:tc>
                  <a:txBody>
                    <a:bodyPr/>
                    <a:lstStyle/>
                    <a:p>
                      <a:pPr algn="ctr"/>
                      <a:r>
                        <a:rPr lang="en-US" sz="1400" dirty="0" smtClean="0">
                          <a:latin typeface="Century Gothic" panose="020B0502020202020204" pitchFamily="34" charset="0"/>
                        </a:rPr>
                        <a:t>6 days</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Sea surface roughness</a:t>
                      </a:r>
                      <a:endParaRPr lang="en-US" sz="1400" dirty="0">
                        <a:latin typeface="Century Gothic" panose="020B0502020202020204" pitchFamily="34" charset="0"/>
                      </a:endParaRPr>
                    </a:p>
                  </a:txBody>
                  <a:tcPr marL="79513" marR="79513" anchor="ctr"/>
                </a:tc>
              </a:tr>
              <a:tr h="331515">
                <a:tc>
                  <a:txBody>
                    <a:bodyPr/>
                    <a:lstStyle/>
                    <a:p>
                      <a:pPr algn="ctr"/>
                      <a:r>
                        <a:rPr lang="en-US" sz="1400" dirty="0" smtClean="0">
                          <a:latin typeface="Century Gothic" panose="020B0502020202020204" pitchFamily="34" charset="0"/>
                        </a:rPr>
                        <a:t>ALOS-2</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PALSAR-2</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Radar</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10 m</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46 days</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Sea surface</a:t>
                      </a:r>
                      <a:r>
                        <a:rPr lang="en-US" sz="1400" baseline="0" dirty="0" smtClean="0">
                          <a:latin typeface="Century Gothic" panose="020B0502020202020204" pitchFamily="34" charset="0"/>
                        </a:rPr>
                        <a:t> roughness</a:t>
                      </a:r>
                      <a:endParaRPr lang="en-US" sz="1400" dirty="0">
                        <a:latin typeface="Century Gothic" panose="020B0502020202020204" pitchFamily="34" charset="0"/>
                      </a:endParaRPr>
                    </a:p>
                  </a:txBody>
                  <a:tcPr marL="79513" marR="79513" anchor="ctr"/>
                </a:tc>
              </a:tr>
              <a:tr h="501363">
                <a:tc>
                  <a:txBody>
                    <a:bodyPr/>
                    <a:lstStyle/>
                    <a:p>
                      <a:pPr algn="ctr"/>
                      <a:r>
                        <a:rPr lang="en-US" sz="1400" dirty="0" smtClean="0">
                          <a:latin typeface="Century Gothic" panose="020B0502020202020204" pitchFamily="34" charset="0"/>
                        </a:rPr>
                        <a:t>Terra</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ASTER</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Thermal Infrared</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90 m</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16 days</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Sea surface temperature</a:t>
                      </a:r>
                      <a:endParaRPr lang="en-US" sz="1400" dirty="0">
                        <a:latin typeface="Century Gothic" panose="020B0502020202020204" pitchFamily="34" charset="0"/>
                      </a:endParaRPr>
                    </a:p>
                  </a:txBody>
                  <a:tcPr marL="79513" marR="79513" anchor="ctr"/>
                </a:tc>
              </a:tr>
              <a:tr h="914249">
                <a:tc>
                  <a:txBody>
                    <a:bodyPr/>
                    <a:lstStyle/>
                    <a:p>
                      <a:pPr algn="ctr"/>
                      <a:r>
                        <a:rPr lang="en-US" sz="1400" dirty="0" smtClean="0">
                          <a:latin typeface="Century Gothic" panose="020B0502020202020204" pitchFamily="34" charset="0"/>
                        </a:rPr>
                        <a:t>Aqua</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MODIS</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Optical</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250 m</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Daily</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Sea surface temperature</a:t>
                      </a:r>
                    </a:p>
                    <a:p>
                      <a:pPr algn="ctr"/>
                      <a:r>
                        <a:rPr lang="en-US" sz="1400" dirty="0" smtClean="0">
                          <a:latin typeface="Century Gothic" panose="020B0502020202020204" pitchFamily="34" charset="0"/>
                        </a:rPr>
                        <a:t>Chlorophyll-a</a:t>
                      </a:r>
                    </a:p>
                    <a:p>
                      <a:pPr algn="ctr"/>
                      <a:r>
                        <a:rPr lang="en-US" sz="1400" dirty="0" smtClean="0">
                          <a:latin typeface="Century Gothic" panose="020B0502020202020204" pitchFamily="34" charset="0"/>
                        </a:rPr>
                        <a:t>Particulate</a:t>
                      </a:r>
                      <a:r>
                        <a:rPr lang="en-US" sz="1400" baseline="0" dirty="0" smtClean="0">
                          <a:latin typeface="Century Gothic" panose="020B0502020202020204" pitchFamily="34" charset="0"/>
                        </a:rPr>
                        <a:t> reflectance</a:t>
                      </a:r>
                      <a:endParaRPr lang="en-US" sz="1400" dirty="0">
                        <a:latin typeface="Century Gothic" panose="020B0502020202020204" pitchFamily="34" charset="0"/>
                      </a:endParaRPr>
                    </a:p>
                  </a:txBody>
                  <a:tcPr marL="79513" marR="79513" anchor="ctr"/>
                </a:tc>
              </a:tr>
              <a:tr h="1120693">
                <a:tc>
                  <a:txBody>
                    <a:bodyPr/>
                    <a:lstStyle/>
                    <a:p>
                      <a:pPr algn="ctr"/>
                      <a:r>
                        <a:rPr lang="en-US" sz="1400" dirty="0" smtClean="0">
                          <a:latin typeface="Century Gothic" panose="020B0502020202020204" pitchFamily="34" charset="0"/>
                        </a:rPr>
                        <a:t>Landsat-8</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TIRS</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Thermal Infrared</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30 m</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16 days</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Sea surface temperature</a:t>
                      </a:r>
                    </a:p>
                    <a:p>
                      <a:pPr algn="ctr"/>
                      <a:r>
                        <a:rPr lang="en-US" sz="1400" dirty="0" smtClean="0">
                          <a:latin typeface="Century Gothic" panose="020B0502020202020204" pitchFamily="34" charset="0"/>
                        </a:rPr>
                        <a:t>Chlorophyll-a</a:t>
                      </a:r>
                    </a:p>
                    <a:p>
                      <a:pPr algn="ctr"/>
                      <a:r>
                        <a:rPr lang="en-US" sz="1400" dirty="0" smtClean="0">
                          <a:latin typeface="Century Gothic" panose="020B0502020202020204" pitchFamily="34" charset="0"/>
                        </a:rPr>
                        <a:t>Particulate</a:t>
                      </a:r>
                      <a:r>
                        <a:rPr lang="en-US" sz="1400" baseline="0" dirty="0" smtClean="0">
                          <a:latin typeface="Century Gothic" panose="020B0502020202020204" pitchFamily="34" charset="0"/>
                        </a:rPr>
                        <a:t> reflectance</a:t>
                      </a:r>
                      <a:endParaRPr lang="en-US" sz="1400" dirty="0" smtClean="0">
                        <a:latin typeface="Century Gothic" panose="020B0502020202020204" pitchFamily="34" charset="0"/>
                      </a:endParaRPr>
                    </a:p>
                    <a:p>
                      <a:pPr algn="ctr"/>
                      <a:r>
                        <a:rPr lang="en-US" sz="1400" dirty="0" smtClean="0">
                          <a:latin typeface="Century Gothic" panose="020B0502020202020204" pitchFamily="34" charset="0"/>
                        </a:rPr>
                        <a:t>Turbidity</a:t>
                      </a:r>
                      <a:endParaRPr lang="en-US" sz="1400" dirty="0">
                        <a:latin typeface="Century Gothic" panose="020B0502020202020204" pitchFamily="34" charset="0"/>
                      </a:endParaRPr>
                    </a:p>
                  </a:txBody>
                  <a:tcPr marL="79513" marR="79513" anchor="ctr"/>
                </a:tc>
              </a:tr>
            </a:tbl>
          </a:graphicData>
        </a:graphic>
      </p:graphicFrame>
    </p:spTree>
    <p:extLst>
      <p:ext uri="{BB962C8B-B14F-4D97-AF65-F5344CB8AC3E}">
        <p14:creationId xmlns:p14="http://schemas.microsoft.com/office/powerpoint/2010/main" val="1052938826"/>
      </p:ext>
    </p:extLst>
  </p:cSld>
  <p:clrMapOvr>
    <a:masterClrMapping/>
  </p:clrMapOvr>
</p:sld>
</file>

<file path=ppt/theme/theme1.xml><?xml version="1.0" encoding="utf-8"?>
<a:theme xmlns:a="http://schemas.openxmlformats.org/drawingml/2006/main" name="Office Theme">
  <a:themeElements>
    <a:clrScheme name="Oceans 15">
      <a:dk1>
        <a:srgbClr val="767171"/>
      </a:dk1>
      <a:lt1>
        <a:srgbClr val="FFFFFF"/>
      </a:lt1>
      <a:dk2>
        <a:srgbClr val="767171"/>
      </a:dk2>
      <a:lt2>
        <a:srgbClr val="FFFFFF"/>
      </a:lt2>
      <a:accent1>
        <a:srgbClr val="3289B4"/>
      </a:accent1>
      <a:accent2>
        <a:srgbClr val="6075AE"/>
      </a:accent2>
      <a:accent3>
        <a:srgbClr val="7A5FA9"/>
      </a:accent3>
      <a:accent4>
        <a:srgbClr val="FFD362"/>
      </a:accent4>
      <a:accent5>
        <a:srgbClr val="FBB13E"/>
      </a:accent5>
      <a:accent6>
        <a:srgbClr val="F7901F"/>
      </a:accent6>
      <a:hlink>
        <a:srgbClr val="3289B4"/>
      </a:hlink>
      <a:folHlink>
        <a:srgbClr val="3289B4"/>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4228</TotalTime>
  <Words>2973</Words>
  <Application>Microsoft Office PowerPoint</Application>
  <PresentationFormat>On-screen Show (4:3)</PresentationFormat>
  <Paragraphs>393</Paragraphs>
  <Slides>24</Slides>
  <Notes>24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Century Gothic</vt:lpstr>
      <vt:lpstr>Helvetica Neue</vt:lpstr>
      <vt:lpstr>Questrial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Barker, Mark A (329D-Affiliate)</cp:lastModifiedBy>
  <cp:revision>272</cp:revision>
  <dcterms:created xsi:type="dcterms:W3CDTF">2015-05-18T13:26:09Z</dcterms:created>
  <dcterms:modified xsi:type="dcterms:W3CDTF">2015-11-19T19:49:25Z</dcterms:modified>
</cp:coreProperties>
</file>