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0C6"/>
    <a:srgbClr val="389CC4"/>
    <a:srgbClr val="1C57B0"/>
    <a:srgbClr val="9199A8"/>
    <a:srgbClr val="7F7F7F"/>
    <a:srgbClr val="964035"/>
    <a:srgbClr val="E9A14A"/>
    <a:srgbClr val="3E4268"/>
    <a:srgbClr val="262626"/>
    <a:srgbClr val="7FB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395" autoAdjust="0"/>
  </p:normalViewPr>
  <p:slideViewPr>
    <p:cSldViewPr snapToGrid="0">
      <p:cViewPr varScale="1">
        <p:scale>
          <a:sx n="25" d="100"/>
          <a:sy n="25" d="100"/>
        </p:scale>
        <p:origin x="21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795EE-6C8A-044E-8944-FD29FD3BFA2B}" type="datetimeFigureOut">
              <a:rPr lang="en-US" smtClean="0"/>
              <a:t>7/24/2018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B6270-4066-2F45-8098-937D342BB17B}" type="slidenum">
              <a:rPr lang="en-US" smtClean="0"/>
              <a:t>‹#›</a:t>
            </a:fld>
            <a:endParaRPr lang="en-US"/>
          </a:p>
        </p:txBody>
      </p:sp>
    </p:spTree>
    <p:extLst>
      <p:ext uri="{BB962C8B-B14F-4D97-AF65-F5344CB8AC3E}">
        <p14:creationId xmlns:p14="http://schemas.microsoft.com/office/powerpoint/2010/main" val="9685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B6270-4066-2F45-8098-937D342BB17B}" type="slidenum">
              <a:rPr lang="en-US" smtClean="0"/>
              <a:t>1</a:t>
            </a:fld>
            <a:endParaRPr lang="en-US"/>
          </a:p>
        </p:txBody>
      </p:sp>
    </p:spTree>
    <p:extLst>
      <p:ext uri="{BB962C8B-B14F-4D97-AF65-F5344CB8AC3E}">
        <p14:creationId xmlns:p14="http://schemas.microsoft.com/office/powerpoint/2010/main" val="226473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118800"/>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066700"/>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emf"/><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PNG"/><Relationship Id="rId22" Type="http://schemas.microsoft.com/office/2007/relationships/hdphoto" Target="../media/hdphoto2.wdp"/><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7015" t="20271" r="13436" b="34340"/>
          <a:stretch/>
        </p:blipFill>
        <p:spPr>
          <a:xfrm>
            <a:off x="14358130" y="20115258"/>
            <a:ext cx="6337116" cy="5720324"/>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1317" t="3508" r="20926" b="3954"/>
          <a:stretch/>
        </p:blipFill>
        <p:spPr>
          <a:xfrm>
            <a:off x="7599643" y="19983461"/>
            <a:ext cx="6245249" cy="5864613"/>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5596" t="15688" r="2417" b="16861"/>
          <a:stretch/>
        </p:blipFill>
        <p:spPr>
          <a:xfrm>
            <a:off x="720839" y="20027861"/>
            <a:ext cx="6151025" cy="5836917"/>
          </a:xfrm>
          <a:prstGeom prst="rect">
            <a:avLst/>
          </a:prstGeom>
        </p:spPr>
      </p:pic>
      <p:sp>
        <p:nvSpPr>
          <p:cNvPr id="5" name="TextBox 4"/>
          <p:cNvSpPr txBox="1"/>
          <p:nvPr/>
        </p:nvSpPr>
        <p:spPr>
          <a:xfrm>
            <a:off x="936514" y="18763773"/>
            <a:ext cx="22984746"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Results</a:t>
            </a:r>
          </a:p>
        </p:txBody>
      </p:sp>
      <p:sp>
        <p:nvSpPr>
          <p:cNvPr id="15" name="TextBox 14"/>
          <p:cNvSpPr txBox="1"/>
          <p:nvPr/>
        </p:nvSpPr>
        <p:spPr>
          <a:xfrm>
            <a:off x="936514" y="4780323"/>
            <a:ext cx="11516347"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Abstract</a:t>
            </a:r>
          </a:p>
        </p:txBody>
      </p:sp>
      <p:sp>
        <p:nvSpPr>
          <p:cNvPr id="16" name="TextBox 15"/>
          <p:cNvSpPr txBox="1"/>
          <p:nvPr/>
        </p:nvSpPr>
        <p:spPr>
          <a:xfrm>
            <a:off x="13638627" y="4775724"/>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Objectives</a:t>
            </a:r>
          </a:p>
        </p:txBody>
      </p:sp>
      <p:sp>
        <p:nvSpPr>
          <p:cNvPr id="17" name="TextBox 16"/>
          <p:cNvSpPr txBox="1"/>
          <p:nvPr/>
        </p:nvSpPr>
        <p:spPr>
          <a:xfrm>
            <a:off x="936514" y="12418991"/>
            <a:ext cx="11407715"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Methodology</a:t>
            </a:r>
          </a:p>
        </p:txBody>
      </p:sp>
      <p:sp>
        <p:nvSpPr>
          <p:cNvPr id="18" name="TextBox 17"/>
          <p:cNvSpPr txBox="1"/>
          <p:nvPr/>
        </p:nvSpPr>
        <p:spPr>
          <a:xfrm>
            <a:off x="13638627" y="9566170"/>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Study Area</a:t>
            </a:r>
          </a:p>
        </p:txBody>
      </p:sp>
      <p:sp>
        <p:nvSpPr>
          <p:cNvPr id="19" name="TextBox 18"/>
          <p:cNvSpPr txBox="1"/>
          <p:nvPr/>
        </p:nvSpPr>
        <p:spPr>
          <a:xfrm>
            <a:off x="13638627" y="15042136"/>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Earth Observations</a:t>
            </a:r>
          </a:p>
        </p:txBody>
      </p:sp>
      <p:sp>
        <p:nvSpPr>
          <p:cNvPr id="21" name="TextBox 20"/>
          <p:cNvSpPr txBox="1"/>
          <p:nvPr/>
        </p:nvSpPr>
        <p:spPr>
          <a:xfrm>
            <a:off x="936514" y="29408896"/>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Acknowledgements</a:t>
            </a:r>
          </a:p>
        </p:txBody>
      </p:sp>
      <p:sp>
        <p:nvSpPr>
          <p:cNvPr id="22" name="TextBox 21"/>
          <p:cNvSpPr txBox="1"/>
          <p:nvPr/>
        </p:nvSpPr>
        <p:spPr>
          <a:xfrm>
            <a:off x="936514" y="16374399"/>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Project Partners</a:t>
            </a:r>
          </a:p>
        </p:txBody>
      </p:sp>
      <p:sp>
        <p:nvSpPr>
          <p:cNvPr id="40" name="TextBox 39"/>
          <p:cNvSpPr txBox="1"/>
          <p:nvPr/>
        </p:nvSpPr>
        <p:spPr>
          <a:xfrm>
            <a:off x="936514" y="26863280"/>
            <a:ext cx="24728048"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Conclusions</a:t>
            </a:r>
          </a:p>
        </p:txBody>
      </p:sp>
      <p:sp>
        <p:nvSpPr>
          <p:cNvPr id="34" name="Text Placeholder 16"/>
          <p:cNvSpPr txBox="1">
            <a:spLocks/>
          </p:cNvSpPr>
          <p:nvPr/>
        </p:nvSpPr>
        <p:spPr>
          <a:xfrm>
            <a:off x="936514" y="5640299"/>
            <a:ext cx="11715507" cy="64340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solidFill>
                  <a:schemeClr val="tx1">
                    <a:lumMod val="75000"/>
                    <a:lumOff val="25000"/>
                  </a:schemeClr>
                </a:solidFill>
              </a:rPr>
              <a:t>The </a:t>
            </a:r>
            <a:r>
              <a:rPr lang="en-US" sz="2400" dirty="0" err="1">
                <a:solidFill>
                  <a:schemeClr val="tx1">
                    <a:lumMod val="75000"/>
                    <a:lumOff val="25000"/>
                  </a:schemeClr>
                </a:solidFill>
              </a:rPr>
              <a:t>Osa</a:t>
            </a:r>
            <a:r>
              <a:rPr lang="en-US" sz="2400" dirty="0">
                <a:solidFill>
                  <a:schemeClr val="tx1">
                    <a:lumMod val="75000"/>
                    <a:lumOff val="25000"/>
                  </a:schemeClr>
                </a:solidFill>
              </a:rPr>
              <a:t> Peninsula, located in the southern region of Costa Rica’s Pacific Coast, is one of the most biologically-diverse places on Earth and a popular ecotourism destination. Previous work through NASA DEVELOP showed positive trends in land use since the implementation of the 1996 Forest Law legislation which supported reforestation and riparian health. However, the area still faces watershed degradation and loss of biodiversity due to deforestation, pollution from agriculture, and human settlement. NASA DEVELOP partnered with </a:t>
            </a:r>
            <a:r>
              <a:rPr lang="en-US" sz="2400" dirty="0" err="1">
                <a:solidFill>
                  <a:schemeClr val="tx1">
                    <a:lumMod val="75000"/>
                    <a:lumOff val="25000"/>
                  </a:schemeClr>
                </a:solidFill>
              </a:rPr>
              <a:t>Osa</a:t>
            </a:r>
            <a:r>
              <a:rPr lang="en-US" sz="2400" dirty="0">
                <a:solidFill>
                  <a:schemeClr val="tx1">
                    <a:lumMod val="75000"/>
                    <a:lumOff val="25000"/>
                  </a:schemeClr>
                </a:solidFill>
              </a:rPr>
              <a:t> Conservation to analyze land cover change in the peninsula to better understand threats to river water quality and watershed health. This project used Landsat 5 Thematic Mapper (TM) and Landsat 8 Operational Land Imager (OLI) to create land use maps, which were used to analyze change in riparian case study areas. Additionally, a Soil Water Assessment Tool (SWAT) model was created to predict the effects of riparian restoration on river water quality, and the model predictions were visualized. The model examines Terra Advanced </a:t>
            </a:r>
            <a:r>
              <a:rPr lang="en-US" sz="2400" dirty="0" err="1">
                <a:solidFill>
                  <a:schemeClr val="tx1">
                    <a:lumMod val="75000"/>
                    <a:lumOff val="25000"/>
                  </a:schemeClr>
                </a:solidFill>
              </a:rPr>
              <a:t>Spaceborne</a:t>
            </a:r>
            <a:r>
              <a:rPr lang="en-US" sz="2400" dirty="0">
                <a:solidFill>
                  <a:schemeClr val="tx1">
                    <a:lumMod val="75000"/>
                    <a:lumOff val="25000"/>
                  </a:schemeClr>
                </a:solidFill>
              </a:rPr>
              <a:t> Thermal Emission and Reflection Radiometer (ASTER) elevation data</a:t>
            </a:r>
            <a:r>
              <a:rPr lang="en-US" sz="2400" dirty="0" smtClean="0">
                <a:solidFill>
                  <a:schemeClr val="tx1">
                    <a:lumMod val="75000"/>
                    <a:lumOff val="25000"/>
                  </a:schemeClr>
                </a:solidFill>
              </a:rPr>
              <a:t>, </a:t>
            </a:r>
            <a:r>
              <a:rPr lang="en-US" sz="2400" dirty="0">
                <a:solidFill>
                  <a:schemeClr val="tx1">
                    <a:lumMod val="75000"/>
                    <a:lumOff val="25000"/>
                  </a:schemeClr>
                </a:solidFill>
              </a:rPr>
              <a:t>and Global Precipitation Measurement (GPM) Dual-frequency Precipitation Radar (DPR) data, soil data, and land use data. </a:t>
            </a:r>
            <a:r>
              <a:rPr lang="en-US" sz="2400" i="1" dirty="0">
                <a:solidFill>
                  <a:schemeClr val="tx1">
                    <a:lumMod val="75000"/>
                    <a:lumOff val="25000"/>
                  </a:schemeClr>
                </a:solidFill>
              </a:rPr>
              <a:t>In situ </a:t>
            </a:r>
            <a:r>
              <a:rPr lang="en-US" sz="2400" dirty="0">
                <a:solidFill>
                  <a:schemeClr val="tx1">
                    <a:lumMod val="75000"/>
                    <a:lumOff val="25000"/>
                  </a:schemeClr>
                </a:solidFill>
              </a:rPr>
              <a:t>water quality data provided by the partners were used for model calibration and validation. The partners will use and distribute results of this project to the National System of Conservation Areas (SINAC), Ministry of Environment and Energy (MINAE), and local communities to inform land management decisions, policy enforcement, education and outreach initiatives, and watershed restoration and monitoring</a:t>
            </a:r>
            <a:r>
              <a:rPr lang="en-US" dirty="0">
                <a:solidFill>
                  <a:schemeClr val="tx1">
                    <a:lumMod val="75000"/>
                    <a:lumOff val="25000"/>
                  </a:schemeClr>
                </a:solidFill>
              </a:rPr>
              <a:t>.</a:t>
            </a:r>
            <a:endParaRPr lang="en-US" dirty="0" smtClean="0">
              <a:solidFill>
                <a:schemeClr val="tx1">
                  <a:lumMod val="75000"/>
                  <a:lumOff val="25000"/>
                </a:schemeClr>
              </a:solidFill>
            </a:endParaRPr>
          </a:p>
        </p:txBody>
      </p:sp>
      <p:sp>
        <p:nvSpPr>
          <p:cNvPr id="46" name="TextBox 45"/>
          <p:cNvSpPr txBox="1"/>
          <p:nvPr/>
        </p:nvSpPr>
        <p:spPr>
          <a:xfrm>
            <a:off x="13815116" y="29885974"/>
            <a:ext cx="4542503"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Team Members</a:t>
            </a:r>
          </a:p>
        </p:txBody>
      </p:sp>
      <p:sp>
        <p:nvSpPr>
          <p:cNvPr id="48" name="Text Placeholder 16"/>
          <p:cNvSpPr txBox="1">
            <a:spLocks/>
          </p:cNvSpPr>
          <p:nvPr/>
        </p:nvSpPr>
        <p:spPr>
          <a:xfrm>
            <a:off x="14049108" y="3275406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err="1" smtClean="0">
                <a:solidFill>
                  <a:schemeClr val="tx1">
                    <a:lumMod val="75000"/>
                    <a:lumOff val="25000"/>
                  </a:schemeClr>
                </a:solidFill>
              </a:rPr>
              <a:t>Suravi</a:t>
            </a:r>
            <a:r>
              <a:rPr lang="en-US" dirty="0" smtClean="0">
                <a:solidFill>
                  <a:schemeClr val="tx1">
                    <a:lumMod val="75000"/>
                    <a:lumOff val="25000"/>
                  </a:schemeClr>
                </a:solidFill>
              </a:rPr>
              <a:t> Shrestha</a:t>
            </a:r>
          </a:p>
          <a:p>
            <a:pPr algn="ctr">
              <a:lnSpc>
                <a:spcPct val="100000"/>
              </a:lnSpc>
              <a:spcBef>
                <a:spcPts val="0"/>
              </a:spcBef>
            </a:pPr>
            <a:r>
              <a:rPr lang="en-US" dirty="0" smtClean="0">
                <a:solidFill>
                  <a:schemeClr val="tx1">
                    <a:lumMod val="75000"/>
                    <a:lumOff val="25000"/>
                  </a:schemeClr>
                </a:solidFill>
              </a:rPr>
              <a:t>Project Lead</a:t>
            </a:r>
          </a:p>
        </p:txBody>
      </p:sp>
      <p:sp>
        <p:nvSpPr>
          <p:cNvPr id="51" name="Text Placeholder 16"/>
          <p:cNvSpPr txBox="1">
            <a:spLocks/>
          </p:cNvSpPr>
          <p:nvPr/>
        </p:nvSpPr>
        <p:spPr>
          <a:xfrm>
            <a:off x="16800353" y="3275405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Tanner Johnson</a:t>
            </a:r>
          </a:p>
        </p:txBody>
      </p:sp>
      <p:sp>
        <p:nvSpPr>
          <p:cNvPr id="53" name="Text Placeholder 16"/>
          <p:cNvSpPr txBox="1">
            <a:spLocks/>
          </p:cNvSpPr>
          <p:nvPr/>
        </p:nvSpPr>
        <p:spPr>
          <a:xfrm>
            <a:off x="19623787" y="3275406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John Langstaff</a:t>
            </a:r>
          </a:p>
        </p:txBody>
      </p:sp>
      <p:sp>
        <p:nvSpPr>
          <p:cNvPr id="55" name="Text Placeholder 16"/>
          <p:cNvSpPr txBox="1">
            <a:spLocks/>
          </p:cNvSpPr>
          <p:nvPr/>
        </p:nvSpPr>
        <p:spPr>
          <a:xfrm>
            <a:off x="22580195" y="3275406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smtClean="0">
                <a:solidFill>
                  <a:schemeClr val="tx1">
                    <a:lumMod val="75000"/>
                    <a:lumOff val="25000"/>
                  </a:schemeClr>
                </a:solidFill>
              </a:rPr>
              <a:t>Taufiq</a:t>
            </a:r>
            <a:r>
              <a:rPr lang="en-US" dirty="0" smtClean="0">
                <a:solidFill>
                  <a:schemeClr val="tx1">
                    <a:lumMod val="75000"/>
                    <a:lumOff val="25000"/>
                  </a:schemeClr>
                </a:solidFill>
              </a:rPr>
              <a:t> Rashid </a:t>
            </a:r>
          </a:p>
        </p:txBody>
      </p:sp>
      <p:sp>
        <p:nvSpPr>
          <p:cNvPr id="56" name="TextBox 55"/>
          <p:cNvSpPr txBox="1"/>
          <p:nvPr/>
        </p:nvSpPr>
        <p:spPr>
          <a:xfrm>
            <a:off x="16408400" y="34234748"/>
            <a:ext cx="10109200" cy="812801"/>
          </a:xfrm>
          <a:prstGeom prst="rect">
            <a:avLst/>
          </a:prstGeom>
          <a:noFill/>
        </p:spPr>
        <p:txBody>
          <a:bodyPr wrap="square" rtlCol="0" anchor="ctr">
            <a:noAutofit/>
          </a:bodyPr>
          <a:lstStyle/>
          <a:p>
            <a:pPr algn="r"/>
            <a:r>
              <a:rPr lang="en-US" sz="4000" dirty="0" smtClean="0">
                <a:solidFill>
                  <a:schemeClr val="bg1"/>
                </a:solidFill>
                <a:latin typeface="+mj-lt"/>
              </a:rPr>
              <a:t>Georgia – Athens| Summer 2018</a:t>
            </a:r>
            <a:endParaRPr lang="en-US" sz="4000" dirty="0">
              <a:solidFill>
                <a:schemeClr val="bg1"/>
              </a:solidFill>
              <a:latin typeface="+mj-lt"/>
            </a:endParaRPr>
          </a:p>
        </p:txBody>
      </p:sp>
      <p:sp>
        <p:nvSpPr>
          <p:cNvPr id="57" name="TextBox 56"/>
          <p:cNvSpPr txBox="1"/>
          <p:nvPr/>
        </p:nvSpPr>
        <p:spPr>
          <a:xfrm>
            <a:off x="3522133" y="34234748"/>
            <a:ext cx="11354452" cy="795867"/>
          </a:xfrm>
          <a:prstGeom prst="rect">
            <a:avLst/>
          </a:prstGeom>
          <a:noFill/>
        </p:spPr>
        <p:txBody>
          <a:bodyPr wrap="square" rtlCol="0" anchor="ctr">
            <a:noAutofit/>
          </a:bodyPr>
          <a:lstStyle/>
          <a:p>
            <a:r>
              <a:rPr lang="en-US" sz="4000" dirty="0" err="1" smtClean="0">
                <a:solidFill>
                  <a:schemeClr val="bg1"/>
                </a:solidFill>
                <a:latin typeface="+mj-lt"/>
              </a:rPr>
              <a:t>Osa</a:t>
            </a:r>
            <a:r>
              <a:rPr lang="en-US" sz="4000" dirty="0" smtClean="0">
                <a:solidFill>
                  <a:schemeClr val="bg1"/>
                </a:solidFill>
                <a:latin typeface="+mj-lt"/>
              </a:rPr>
              <a:t> Peninsula Water Resources II</a:t>
            </a:r>
            <a:endParaRPr lang="en-US" sz="4000" dirty="0">
              <a:solidFill>
                <a:schemeClr val="bg1"/>
              </a:solidFill>
              <a:latin typeface="+mj-lt"/>
            </a:endParaRPr>
          </a:p>
        </p:txBody>
      </p:sp>
      <p:sp>
        <p:nvSpPr>
          <p:cNvPr id="74" name="Subtitle"/>
          <p:cNvSpPr>
            <a:spLocks noGrp="1"/>
          </p:cNvSpPr>
          <p:nvPr>
            <p:ph type="body" sz="quarter" idx="13" hasCustomPrompt="1"/>
          </p:nvPr>
        </p:nvSpPr>
        <p:spPr>
          <a:xfrm>
            <a:off x="914400" y="706964"/>
            <a:ext cx="17221200" cy="255270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600" dirty="0" smtClean="0">
                <a:solidFill>
                  <a:srgbClr val="389CC4"/>
                </a:solidFill>
              </a:rPr>
              <a:t>Utilizing NASA Earth Observations to Evaluate Effects of Land Use Change on Watershed Health and Carbon Sequestration in the </a:t>
            </a:r>
            <a:r>
              <a:rPr lang="en-US" sz="5600" dirty="0" err="1" smtClean="0">
                <a:solidFill>
                  <a:srgbClr val="389CC4"/>
                </a:solidFill>
              </a:rPr>
              <a:t>Osa</a:t>
            </a:r>
            <a:r>
              <a:rPr lang="en-US" sz="5600" dirty="0" smtClean="0">
                <a:solidFill>
                  <a:srgbClr val="389CC4"/>
                </a:solidFill>
              </a:rPr>
              <a:t> Peninsula</a:t>
            </a:r>
          </a:p>
        </p:txBody>
      </p:sp>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31839" y="30729175"/>
            <a:ext cx="2057404" cy="2046184"/>
          </a:xfrm>
          <a:prstGeom prst="rect">
            <a:avLst/>
          </a:prstGeom>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20228" y="30729175"/>
            <a:ext cx="2057404" cy="2046184"/>
          </a:xfrm>
          <a:prstGeom prst="rect">
            <a:avLst/>
          </a:prstGeom>
        </p:spPr>
      </p:pic>
      <p:pic>
        <p:nvPicPr>
          <p:cNvPr id="90" name="Picture 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08405" y="30729175"/>
            <a:ext cx="2057404" cy="2046184"/>
          </a:xfrm>
          <a:prstGeom prst="rect">
            <a:avLst/>
          </a:prstGeom>
        </p:spPr>
      </p:pic>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76636" y="30729175"/>
            <a:ext cx="2057404" cy="2046184"/>
          </a:xfrm>
          <a:prstGeom prst="rect">
            <a:avLst/>
          </a:prstGeom>
        </p:spPr>
      </p:pic>
      <p:sp>
        <p:nvSpPr>
          <p:cNvPr id="92" name="Text Placeholder 16"/>
          <p:cNvSpPr txBox="1">
            <a:spLocks/>
          </p:cNvSpPr>
          <p:nvPr/>
        </p:nvSpPr>
        <p:spPr>
          <a:xfrm>
            <a:off x="936514" y="27609466"/>
            <a:ext cx="25882049" cy="17179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Font typeface="Wingdings 3" panose="05040102010807070707" pitchFamily="18" charset="2"/>
              <a:buChar char="}"/>
            </a:pPr>
            <a:r>
              <a:rPr lang="en-US" dirty="0" smtClean="0">
                <a:solidFill>
                  <a:schemeClr val="tx1">
                    <a:lumMod val="75000"/>
                    <a:lumOff val="25000"/>
                  </a:schemeClr>
                </a:solidFill>
              </a:rPr>
              <a:t>The NDVI and EVI maps, created from yearly composites, show that these parameters have increased across much of the study area which an indicates an overall growth in vegetation.</a:t>
            </a:r>
          </a:p>
          <a:p>
            <a:pPr>
              <a:buFont typeface="Wingdings 3" panose="05040102010807070707" pitchFamily="18" charset="2"/>
              <a:buChar char="}"/>
            </a:pPr>
            <a:r>
              <a:rPr lang="en-US" dirty="0" smtClean="0">
                <a:solidFill>
                  <a:schemeClr val="tx1">
                    <a:lumMod val="75000"/>
                    <a:lumOff val="25000"/>
                  </a:schemeClr>
                </a:solidFill>
              </a:rPr>
              <a:t>The land cover maps illustrate that forest regeneration is taking place on land that was previously grassland. Both palm and forest increased in area between 1987 and 2017, while grassland decreased. Wetland area decreased while mangrove forest remained relatively constant. </a:t>
            </a:r>
            <a:r>
              <a:rPr lang="en-US" dirty="0" err="1" smtClean="0">
                <a:solidFill>
                  <a:schemeClr val="tx1">
                    <a:lumMod val="75000"/>
                    <a:lumOff val="25000"/>
                  </a:schemeClr>
                </a:solidFill>
              </a:rPr>
              <a:t>Osa</a:t>
            </a:r>
            <a:r>
              <a:rPr lang="en-US" dirty="0" smtClean="0">
                <a:solidFill>
                  <a:schemeClr val="tx1">
                    <a:lumMod val="75000"/>
                    <a:lumOff val="25000"/>
                  </a:schemeClr>
                </a:solidFill>
              </a:rPr>
              <a:t> Conservation can use these maps to identify vulnerable watersheds. </a:t>
            </a:r>
          </a:p>
        </p:txBody>
      </p:sp>
      <p:sp>
        <p:nvSpPr>
          <p:cNvPr id="93" name="Text Placeholder 16"/>
          <p:cNvSpPr txBox="1">
            <a:spLocks/>
          </p:cNvSpPr>
          <p:nvPr/>
        </p:nvSpPr>
        <p:spPr>
          <a:xfrm>
            <a:off x="13638627" y="5583160"/>
            <a:ext cx="12984480" cy="37583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buClr>
                <a:srgbClr val="389CC4"/>
              </a:buClr>
              <a:buFont typeface="Wingdings 3" panose="05040102010807070707" pitchFamily="18" charset="2"/>
              <a:buChar char="}"/>
            </a:pPr>
            <a:r>
              <a:rPr lang="en-US" b="1" dirty="0" smtClean="0">
                <a:solidFill>
                  <a:srgbClr val="389CC4"/>
                </a:solidFill>
              </a:rPr>
              <a:t>Evaluate </a:t>
            </a:r>
            <a:r>
              <a:rPr lang="en-US" dirty="0" smtClean="0">
                <a:solidFill>
                  <a:schemeClr val="tx1">
                    <a:lumMod val="75000"/>
                    <a:lumOff val="25000"/>
                  </a:schemeClr>
                </a:solidFill>
              </a:rPr>
              <a:t>the land use change in riparian zones of </a:t>
            </a:r>
            <a:r>
              <a:rPr lang="en-US" dirty="0" err="1" smtClean="0">
                <a:solidFill>
                  <a:schemeClr val="tx1">
                    <a:lumMod val="75000"/>
                    <a:lumOff val="25000"/>
                  </a:schemeClr>
                </a:solidFill>
              </a:rPr>
              <a:t>Osa</a:t>
            </a:r>
            <a:r>
              <a:rPr lang="en-US" dirty="0" smtClean="0">
                <a:solidFill>
                  <a:schemeClr val="tx1">
                    <a:lumMod val="75000"/>
                    <a:lumOff val="25000"/>
                  </a:schemeClr>
                </a:solidFill>
              </a:rPr>
              <a:t> Peninsula since 1987</a:t>
            </a:r>
            <a:endParaRPr lang="en-US" dirty="0">
              <a:solidFill>
                <a:schemeClr val="tx1">
                  <a:lumMod val="75000"/>
                  <a:lumOff val="25000"/>
                </a:schemeClr>
              </a:solidFill>
            </a:endParaRPr>
          </a:p>
          <a:p>
            <a:pPr algn="just">
              <a:buClr>
                <a:srgbClr val="389CC4"/>
              </a:buClr>
              <a:buFont typeface="Wingdings 3" panose="05040102010807070707" pitchFamily="18" charset="2"/>
              <a:buChar char="}"/>
            </a:pPr>
            <a:r>
              <a:rPr lang="en-US" b="1" dirty="0" smtClean="0">
                <a:solidFill>
                  <a:srgbClr val="389CC4"/>
                </a:solidFill>
              </a:rPr>
              <a:t>Predict </a:t>
            </a:r>
            <a:r>
              <a:rPr lang="en-US" dirty="0" smtClean="0">
                <a:solidFill>
                  <a:schemeClr val="tx1">
                    <a:lumMod val="75000"/>
                    <a:lumOff val="25000"/>
                  </a:schemeClr>
                </a:solidFill>
              </a:rPr>
              <a:t>how riparian restoration affects sediment and nutrient levels in the Rincon Watershed using the SWAT model </a:t>
            </a:r>
            <a:endParaRPr lang="en-US" dirty="0">
              <a:solidFill>
                <a:schemeClr val="tx1">
                  <a:lumMod val="75000"/>
                  <a:lumOff val="25000"/>
                </a:schemeClr>
              </a:solidFill>
            </a:endParaRPr>
          </a:p>
          <a:p>
            <a:pPr algn="just">
              <a:buClr>
                <a:srgbClr val="389CC4"/>
              </a:buClr>
              <a:buFont typeface="Wingdings 3" panose="05040102010807070707" pitchFamily="18" charset="2"/>
              <a:buChar char="}"/>
            </a:pPr>
            <a:r>
              <a:rPr lang="en-US" b="1" dirty="0" smtClean="0">
                <a:solidFill>
                  <a:srgbClr val="389CC4"/>
                </a:solidFill>
              </a:rPr>
              <a:t>Produce </a:t>
            </a:r>
            <a:r>
              <a:rPr lang="en-US" dirty="0" smtClean="0">
                <a:solidFill>
                  <a:schemeClr val="tx1">
                    <a:lumMod val="75000"/>
                    <a:lumOff val="25000"/>
                  </a:schemeClr>
                </a:solidFill>
              </a:rPr>
              <a:t>high resolution land use maps of the </a:t>
            </a:r>
            <a:r>
              <a:rPr lang="en-US" dirty="0" err="1" smtClean="0">
                <a:solidFill>
                  <a:schemeClr val="tx1">
                    <a:lumMod val="75000"/>
                    <a:lumOff val="25000"/>
                  </a:schemeClr>
                </a:solidFill>
              </a:rPr>
              <a:t>Osa</a:t>
            </a:r>
            <a:r>
              <a:rPr lang="en-US" dirty="0" smtClean="0">
                <a:solidFill>
                  <a:schemeClr val="tx1">
                    <a:lumMod val="75000"/>
                    <a:lumOff val="25000"/>
                  </a:schemeClr>
                </a:solidFill>
              </a:rPr>
              <a:t> Verde and Hacienda Rio Oro properties to serve as baselines for ongoing restoration efforts</a:t>
            </a:r>
            <a:endParaRPr lang="en-US" dirty="0">
              <a:solidFill>
                <a:schemeClr val="tx1">
                  <a:lumMod val="75000"/>
                  <a:lumOff val="25000"/>
                </a:schemeClr>
              </a:solidFill>
            </a:endParaRPr>
          </a:p>
          <a:p>
            <a:pPr algn="just">
              <a:buClr>
                <a:srgbClr val="389CC4"/>
              </a:buClr>
              <a:buFont typeface="Wingdings 3" panose="05040102010807070707" pitchFamily="18" charset="2"/>
              <a:buChar char="}"/>
            </a:pPr>
            <a:r>
              <a:rPr lang="en-US" b="1" dirty="0" smtClean="0">
                <a:solidFill>
                  <a:srgbClr val="389CC4"/>
                </a:solidFill>
              </a:rPr>
              <a:t>Create</a:t>
            </a:r>
            <a:r>
              <a:rPr lang="en-US" dirty="0" smtClean="0">
                <a:solidFill>
                  <a:srgbClr val="7F7F7F"/>
                </a:solidFill>
              </a:rPr>
              <a:t> </a:t>
            </a:r>
            <a:r>
              <a:rPr lang="en-US" dirty="0" smtClean="0">
                <a:solidFill>
                  <a:schemeClr val="tx1">
                    <a:lumMod val="75000"/>
                    <a:lumOff val="25000"/>
                  </a:schemeClr>
                </a:solidFill>
              </a:rPr>
              <a:t>accessible public outreach materials to inform the local community on the benefits of sustainable practices</a:t>
            </a:r>
            <a:endParaRPr lang="en-US" dirty="0">
              <a:solidFill>
                <a:schemeClr val="tx1">
                  <a:lumMod val="75000"/>
                  <a:lumOff val="25000"/>
                </a:schemeClr>
              </a:solidFill>
            </a:endParaRPr>
          </a:p>
        </p:txBody>
      </p:sp>
      <p:sp>
        <p:nvSpPr>
          <p:cNvPr id="42" name="TextBox 41"/>
          <p:cNvSpPr txBox="1"/>
          <p:nvPr/>
        </p:nvSpPr>
        <p:spPr>
          <a:xfrm rot="20028308">
            <a:off x="14729448" y="31512175"/>
            <a:ext cx="1463040" cy="457200"/>
          </a:xfrm>
          <a:prstGeom prst="rect">
            <a:avLst/>
          </a:prstGeom>
        </p:spPr>
        <p:txBody>
          <a:bodyPr wrap="square" numCol="1" spcCol="640080" rtlCol="0">
            <a:spAutoFit/>
          </a:bodyPr>
          <a:lstStyle/>
          <a:p>
            <a:pPr algn="just"/>
            <a:r>
              <a:rPr lang="en-US" sz="2000" b="1" dirty="0" smtClean="0">
                <a:solidFill>
                  <a:schemeClr val="bg1"/>
                </a:solidFill>
              </a:rPr>
              <a:t>EXAMPLE</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65432" y="16104999"/>
            <a:ext cx="2165686" cy="1891388"/>
          </a:xfrm>
          <a:prstGeom prst="rect">
            <a:avLst/>
          </a:prstGeom>
          <a:ln>
            <a:noFill/>
          </a:ln>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92063" y="15955427"/>
            <a:ext cx="1964262" cy="1897712"/>
          </a:xfrm>
          <a:prstGeom prst="rect">
            <a:avLst/>
          </a:prstGeom>
          <a:ln>
            <a:no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52254" y="15818424"/>
            <a:ext cx="3736688" cy="1862775"/>
          </a:xfrm>
          <a:prstGeom prst="rect">
            <a:avLst/>
          </a:prstGeom>
          <a:ln>
            <a:noFill/>
          </a:ln>
        </p:spPr>
      </p:pic>
      <p:sp>
        <p:nvSpPr>
          <p:cNvPr id="7" name="TextBox 6"/>
          <p:cNvSpPr txBox="1"/>
          <p:nvPr/>
        </p:nvSpPr>
        <p:spPr>
          <a:xfrm>
            <a:off x="13665432" y="17957369"/>
            <a:ext cx="2286000" cy="923330"/>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Landsat 8 </a:t>
            </a:r>
            <a:r>
              <a:rPr lang="en-US" sz="2700" dirty="0" smtClean="0">
                <a:solidFill>
                  <a:schemeClr val="tx1">
                    <a:lumMod val="75000"/>
                    <a:lumOff val="25000"/>
                  </a:schemeClr>
                </a:solidFill>
              </a:rPr>
              <a:t>OLI</a:t>
            </a:r>
          </a:p>
        </p:txBody>
      </p:sp>
      <p:sp>
        <p:nvSpPr>
          <p:cNvPr id="9" name="TextBox 8"/>
          <p:cNvSpPr txBox="1"/>
          <p:nvPr/>
        </p:nvSpPr>
        <p:spPr>
          <a:xfrm>
            <a:off x="16600816" y="17957369"/>
            <a:ext cx="2194560" cy="923330"/>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Landsat 5 </a:t>
            </a:r>
            <a:r>
              <a:rPr lang="en-US" sz="2700" dirty="0" smtClean="0">
                <a:solidFill>
                  <a:schemeClr val="tx1">
                    <a:lumMod val="75000"/>
                    <a:lumOff val="25000"/>
                  </a:schemeClr>
                </a:solidFill>
              </a:rPr>
              <a:t>TM</a:t>
            </a:r>
          </a:p>
        </p:txBody>
      </p:sp>
      <p:sp>
        <p:nvSpPr>
          <p:cNvPr id="10" name="TextBox 9"/>
          <p:cNvSpPr txBox="1"/>
          <p:nvPr/>
        </p:nvSpPr>
        <p:spPr>
          <a:xfrm>
            <a:off x="19645412" y="17957369"/>
            <a:ext cx="2186410" cy="507831"/>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Terra</a:t>
            </a:r>
            <a:r>
              <a:rPr lang="en-US" sz="2700" dirty="0" smtClean="0">
                <a:solidFill>
                  <a:schemeClr val="tx1">
                    <a:lumMod val="75000"/>
                    <a:lumOff val="25000"/>
                  </a:schemeClr>
                </a:solidFill>
              </a:rPr>
              <a:t> ASTER</a:t>
            </a:r>
            <a:r>
              <a:rPr lang="en-US" sz="2400" dirty="0" smtClean="0">
                <a:solidFill>
                  <a:schemeClr val="tx1">
                    <a:lumMod val="75000"/>
                    <a:lumOff val="25000"/>
                  </a:schemeClr>
                </a:solidFill>
              </a:rPr>
              <a:t> </a:t>
            </a:r>
          </a:p>
        </p:txBody>
      </p:sp>
      <p:sp>
        <p:nvSpPr>
          <p:cNvPr id="11" name="TextBox 10"/>
          <p:cNvSpPr txBox="1"/>
          <p:nvPr/>
        </p:nvSpPr>
        <p:spPr>
          <a:xfrm>
            <a:off x="22643672" y="17957369"/>
            <a:ext cx="3753853" cy="507831"/>
          </a:xfrm>
          <a:prstGeom prst="rect">
            <a:avLst/>
          </a:prstGeom>
        </p:spPr>
        <p:txBody>
          <a:bodyPr wrap="square" numCol="1" spcCol="640080" rtlCol="0">
            <a:spAutoFit/>
          </a:bodyPr>
          <a:lstStyle/>
          <a:p>
            <a:pPr algn="ctr"/>
            <a:r>
              <a:rPr lang="en-US" sz="2700" b="1" dirty="0" smtClean="0">
                <a:solidFill>
                  <a:schemeClr val="tx1">
                    <a:lumMod val="75000"/>
                    <a:lumOff val="25000"/>
                  </a:schemeClr>
                </a:solidFill>
              </a:rPr>
              <a:t>GPM </a:t>
            </a:r>
            <a:r>
              <a:rPr lang="en-US" sz="2700" dirty="0" smtClean="0">
                <a:solidFill>
                  <a:schemeClr val="tx1">
                    <a:lumMod val="75000"/>
                    <a:lumOff val="25000"/>
                  </a:schemeClr>
                </a:solidFill>
              </a:rPr>
              <a:t>DPR</a:t>
            </a:r>
            <a:endParaRPr lang="en-US" sz="2700" b="1" dirty="0" smtClean="0">
              <a:solidFill>
                <a:schemeClr val="tx1">
                  <a:lumMod val="75000"/>
                  <a:lumOff val="25000"/>
                </a:schemeClr>
              </a:solidFill>
            </a:endParaRP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93637" y="15984055"/>
            <a:ext cx="2489961" cy="1874387"/>
          </a:xfrm>
          <a:prstGeom prst="rect">
            <a:avLst/>
          </a:prstGeom>
        </p:spPr>
      </p:pic>
      <p:sp>
        <p:nvSpPr>
          <p:cNvPr id="14" name="Rectangle 13"/>
          <p:cNvSpPr/>
          <p:nvPr/>
        </p:nvSpPr>
        <p:spPr>
          <a:xfrm>
            <a:off x="1163305" y="13354917"/>
            <a:ext cx="1756613" cy="459157"/>
          </a:xfrm>
          <a:prstGeom prst="rect">
            <a:avLst/>
          </a:prstGeom>
          <a:solidFill>
            <a:srgbClr val="389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Landsat 5</a:t>
            </a:r>
            <a:endParaRPr lang="en-US" sz="2400" dirty="0">
              <a:solidFill>
                <a:schemeClr val="bg1"/>
              </a:solidFill>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18190" y="10212721"/>
            <a:ext cx="4032978" cy="4720513"/>
          </a:xfrm>
          <a:prstGeom prst="rect">
            <a:avLst/>
          </a:prstGeom>
          <a:ln w="19050">
            <a:solidFill>
              <a:schemeClr val="tx1"/>
            </a:solidFill>
          </a:ln>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17035" y="14710677"/>
            <a:ext cx="1641824" cy="182425"/>
          </a:xfrm>
          <a:prstGeom prst="rect">
            <a:avLst/>
          </a:prstGeom>
          <a:ln>
            <a:solidFill>
              <a:schemeClr val="bg1">
                <a:lumMod val="50000"/>
              </a:schemeClr>
            </a:solidFill>
          </a:ln>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28244" y="14487606"/>
            <a:ext cx="1267002" cy="409632"/>
          </a:xfrm>
          <a:prstGeom prst="rect">
            <a:avLst/>
          </a:prstGeom>
          <a:ln>
            <a:solidFill>
              <a:schemeClr val="bg1">
                <a:lumMod val="50000"/>
              </a:schemeClr>
            </a:solidFill>
          </a:ln>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438086" y="10747489"/>
            <a:ext cx="3047494" cy="3586033"/>
          </a:xfrm>
          <a:prstGeom prst="rect">
            <a:avLst/>
          </a:prstGeom>
        </p:spPr>
      </p:pic>
      <p:sp>
        <p:nvSpPr>
          <p:cNvPr id="26" name="TextBox 25"/>
          <p:cNvSpPr txBox="1"/>
          <p:nvPr/>
        </p:nvSpPr>
        <p:spPr>
          <a:xfrm>
            <a:off x="15337240" y="11423153"/>
            <a:ext cx="1704664" cy="430887"/>
          </a:xfrm>
          <a:prstGeom prst="rect">
            <a:avLst/>
          </a:prstGeom>
        </p:spPr>
        <p:txBody>
          <a:bodyPr wrap="square" numCol="1" spcCol="640080" rtlCol="0">
            <a:spAutoFit/>
          </a:bodyPr>
          <a:lstStyle/>
          <a:p>
            <a:pPr algn="just"/>
            <a:r>
              <a:rPr lang="en-US" sz="2200" dirty="0" smtClean="0">
                <a:solidFill>
                  <a:schemeClr val="bg1">
                    <a:lumMod val="85000"/>
                  </a:schemeClr>
                </a:solidFill>
              </a:rPr>
              <a:t>Costa Rica</a:t>
            </a:r>
          </a:p>
        </p:txBody>
      </p:sp>
      <p:sp>
        <p:nvSpPr>
          <p:cNvPr id="27" name="Rectangle 26"/>
          <p:cNvSpPr/>
          <p:nvPr/>
        </p:nvSpPr>
        <p:spPr>
          <a:xfrm>
            <a:off x="16557147" y="13343679"/>
            <a:ext cx="714761" cy="5715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9" name="Straight Connector 28"/>
          <p:cNvCxnSpPr/>
          <p:nvPr/>
        </p:nvCxnSpPr>
        <p:spPr>
          <a:xfrm flipV="1">
            <a:off x="16549212" y="10199102"/>
            <a:ext cx="2744547" cy="3139365"/>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6549212" y="13915179"/>
            <a:ext cx="2744547" cy="1029949"/>
          </a:xfrm>
          <a:prstGeom prst="line">
            <a:avLst/>
          </a:prstGeom>
        </p:spPr>
        <p:style>
          <a:lnRef idx="1">
            <a:schemeClr val="dk1"/>
          </a:lnRef>
          <a:fillRef idx="0">
            <a:schemeClr val="dk1"/>
          </a:fillRef>
          <a:effectRef idx="0">
            <a:schemeClr val="dk1"/>
          </a:effectRef>
          <a:fontRef idx="minor">
            <a:schemeClr val="tx1"/>
          </a:fontRef>
        </p:style>
      </p:cxnSp>
      <p:pic>
        <p:nvPicPr>
          <p:cNvPr id="35" name="Picture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657479" y="13822637"/>
            <a:ext cx="219106" cy="419158"/>
          </a:xfrm>
          <a:prstGeom prst="rect">
            <a:avLst/>
          </a:prstGeom>
        </p:spPr>
      </p:pic>
      <p:sp>
        <p:nvSpPr>
          <p:cNvPr id="54" name="Rectangle 53"/>
          <p:cNvSpPr/>
          <p:nvPr/>
        </p:nvSpPr>
        <p:spPr>
          <a:xfrm>
            <a:off x="1163305" y="13957602"/>
            <a:ext cx="1756613" cy="459157"/>
          </a:xfrm>
          <a:prstGeom prst="rect">
            <a:avLst/>
          </a:prstGeom>
          <a:solidFill>
            <a:srgbClr val="389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Landsat 8</a:t>
            </a:r>
            <a:endParaRPr lang="en-US" sz="2400" dirty="0">
              <a:solidFill>
                <a:schemeClr val="bg1"/>
              </a:solidFill>
            </a:endParaRPr>
          </a:p>
        </p:txBody>
      </p:sp>
      <p:sp>
        <p:nvSpPr>
          <p:cNvPr id="58" name="Rectangle 57"/>
          <p:cNvSpPr/>
          <p:nvPr/>
        </p:nvSpPr>
        <p:spPr>
          <a:xfrm>
            <a:off x="1130966" y="14941782"/>
            <a:ext cx="1823044" cy="459157"/>
          </a:xfrm>
          <a:prstGeom prst="rect">
            <a:avLst/>
          </a:prstGeom>
          <a:solidFill>
            <a:srgbClr val="389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Terra</a:t>
            </a:r>
            <a:endParaRPr lang="en-US" sz="2400" dirty="0">
              <a:solidFill>
                <a:schemeClr val="bg1"/>
              </a:solidFill>
            </a:endParaRPr>
          </a:p>
        </p:txBody>
      </p:sp>
      <p:sp>
        <p:nvSpPr>
          <p:cNvPr id="60" name="Rectangle 59"/>
          <p:cNvSpPr/>
          <p:nvPr/>
        </p:nvSpPr>
        <p:spPr>
          <a:xfrm>
            <a:off x="1163305" y="15639127"/>
            <a:ext cx="1790705" cy="459157"/>
          </a:xfrm>
          <a:prstGeom prst="rect">
            <a:avLst/>
          </a:prstGeom>
          <a:solidFill>
            <a:srgbClr val="389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GPM</a:t>
            </a:r>
            <a:endParaRPr lang="en-US" sz="2400" dirty="0">
              <a:solidFill>
                <a:schemeClr val="bg1"/>
              </a:solidFill>
            </a:endParaRPr>
          </a:p>
        </p:txBody>
      </p:sp>
      <p:sp>
        <p:nvSpPr>
          <p:cNvPr id="4" name="Rounded Rectangle 3"/>
          <p:cNvSpPr/>
          <p:nvPr/>
        </p:nvSpPr>
        <p:spPr>
          <a:xfrm>
            <a:off x="4009313" y="13322590"/>
            <a:ext cx="2359078" cy="11584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rPr>
              <a:t>Random forest classification</a:t>
            </a:r>
            <a:endParaRPr lang="en-US" sz="2400" dirty="0">
              <a:solidFill>
                <a:schemeClr val="tx1">
                  <a:lumMod val="75000"/>
                  <a:lumOff val="25000"/>
                </a:schemeClr>
              </a:solidFill>
            </a:endParaRPr>
          </a:p>
        </p:txBody>
      </p:sp>
      <p:sp>
        <p:nvSpPr>
          <p:cNvPr id="61" name="Rounded Rectangle 60"/>
          <p:cNvSpPr/>
          <p:nvPr/>
        </p:nvSpPr>
        <p:spPr>
          <a:xfrm>
            <a:off x="4012230" y="14939849"/>
            <a:ext cx="2359078" cy="11584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rPr>
              <a:t>SWAT model</a:t>
            </a:r>
            <a:endParaRPr lang="en-US" sz="2400" dirty="0">
              <a:solidFill>
                <a:schemeClr val="tx1">
                  <a:lumMod val="75000"/>
                  <a:lumOff val="25000"/>
                </a:schemeClr>
              </a:solidFill>
            </a:endParaRPr>
          </a:p>
        </p:txBody>
      </p:sp>
      <p:cxnSp>
        <p:nvCxnSpPr>
          <p:cNvPr id="28" name="Straight Arrow Connector 27"/>
          <p:cNvCxnSpPr>
            <a:stCxn id="14" idx="3"/>
          </p:cNvCxnSpPr>
          <p:nvPr/>
        </p:nvCxnSpPr>
        <p:spPr>
          <a:xfrm>
            <a:off x="2919917" y="13584495"/>
            <a:ext cx="1097280" cy="0"/>
          </a:xfrm>
          <a:prstGeom prst="straightConnector1">
            <a:avLst/>
          </a:prstGeom>
          <a:ln w="41275">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4" idx="3"/>
          </p:cNvCxnSpPr>
          <p:nvPr/>
        </p:nvCxnSpPr>
        <p:spPr>
          <a:xfrm flipV="1">
            <a:off x="2919918" y="14179087"/>
            <a:ext cx="1115500" cy="809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429528" y="13345104"/>
            <a:ext cx="4360143" cy="1158494"/>
          </a:xfrm>
          <a:prstGeom prst="rect">
            <a:avLst/>
          </a:prstGeom>
          <a:solidFill>
            <a:srgbClr val="389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Land Cover Time Series</a:t>
            </a:r>
            <a:endParaRPr lang="en-US" sz="2400" dirty="0">
              <a:solidFill>
                <a:schemeClr val="bg1"/>
              </a:solidFill>
            </a:endParaRPr>
          </a:p>
        </p:txBody>
      </p:sp>
      <p:sp>
        <p:nvSpPr>
          <p:cNvPr id="76" name="Rectangle 75"/>
          <p:cNvSpPr/>
          <p:nvPr/>
        </p:nvSpPr>
        <p:spPr>
          <a:xfrm>
            <a:off x="7429528" y="14944162"/>
            <a:ext cx="4360143" cy="1154181"/>
          </a:xfrm>
          <a:prstGeom prst="rect">
            <a:avLst/>
          </a:prstGeom>
          <a:solidFill>
            <a:srgbClr val="389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Predictive Hydrologic Model</a:t>
            </a:r>
            <a:endParaRPr lang="en-US" sz="2400" dirty="0">
              <a:solidFill>
                <a:schemeClr val="bg1"/>
              </a:solidFill>
            </a:endParaRPr>
          </a:p>
        </p:txBody>
      </p:sp>
      <p:cxnSp>
        <p:nvCxnSpPr>
          <p:cNvPr id="78" name="Straight Arrow Connector 77"/>
          <p:cNvCxnSpPr>
            <a:stCxn id="61" idx="3"/>
            <a:endCxn id="76" idx="1"/>
          </p:cNvCxnSpPr>
          <p:nvPr/>
        </p:nvCxnSpPr>
        <p:spPr>
          <a:xfrm>
            <a:off x="6371308" y="15519096"/>
            <a:ext cx="1058220" cy="215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rotWithShape="1">
          <a:blip r:embed="rId17"/>
          <a:srcRect l="461" t="486" r="540" b="7265"/>
          <a:stretch/>
        </p:blipFill>
        <p:spPr>
          <a:xfrm>
            <a:off x="23286102" y="30929307"/>
            <a:ext cx="1638472" cy="1645920"/>
          </a:xfrm>
          <a:prstGeom prst="ellipse">
            <a:avLst/>
          </a:prstGeom>
        </p:spPr>
      </p:pic>
      <p:pic>
        <p:nvPicPr>
          <p:cNvPr id="85" name="Picture 84"/>
          <p:cNvPicPr>
            <a:picLocks noChangeAspect="1"/>
          </p:cNvPicPr>
          <p:nvPr/>
        </p:nvPicPr>
        <p:blipFill>
          <a:blip r:embed="rId18"/>
          <a:stretch>
            <a:fillRect/>
          </a:stretch>
        </p:blipFill>
        <p:spPr>
          <a:xfrm>
            <a:off x="14614147" y="30929307"/>
            <a:ext cx="1645920" cy="1645920"/>
          </a:xfrm>
          <a:prstGeom prst="rect">
            <a:avLst/>
          </a:prstGeom>
        </p:spPr>
      </p:pic>
      <p:pic>
        <p:nvPicPr>
          <p:cNvPr id="86" name="Picture 85"/>
          <p:cNvPicPr>
            <a:picLocks noChangeAspect="1"/>
          </p:cNvPicPr>
          <p:nvPr/>
        </p:nvPicPr>
        <p:blipFill>
          <a:blip r:embed="rId19"/>
          <a:stretch>
            <a:fillRect/>
          </a:stretch>
        </p:blipFill>
        <p:spPr>
          <a:xfrm>
            <a:off x="17437581" y="30929307"/>
            <a:ext cx="1645920" cy="1645920"/>
          </a:xfrm>
          <a:prstGeom prst="rect">
            <a:avLst/>
          </a:prstGeom>
        </p:spPr>
      </p:pic>
      <p:pic>
        <p:nvPicPr>
          <p:cNvPr id="87" name="Picture 86"/>
          <p:cNvPicPr>
            <a:picLocks noChangeAspect="1"/>
          </p:cNvPicPr>
          <p:nvPr/>
        </p:nvPicPr>
        <p:blipFill>
          <a:blip r:embed="rId20"/>
          <a:stretch>
            <a:fillRect/>
          </a:stretch>
        </p:blipFill>
        <p:spPr>
          <a:xfrm>
            <a:off x="20325970" y="30929307"/>
            <a:ext cx="1645920" cy="1645920"/>
          </a:xfrm>
          <a:prstGeom prst="rect">
            <a:avLst/>
          </a:prstGeom>
        </p:spPr>
      </p:pic>
      <p:sp>
        <p:nvSpPr>
          <p:cNvPr id="108" name="TextBox 107"/>
          <p:cNvSpPr txBox="1"/>
          <p:nvPr/>
        </p:nvSpPr>
        <p:spPr>
          <a:xfrm>
            <a:off x="831145" y="25935587"/>
            <a:ext cx="6136107" cy="707886"/>
          </a:xfrm>
          <a:prstGeom prst="rect">
            <a:avLst/>
          </a:prstGeom>
        </p:spPr>
        <p:txBody>
          <a:bodyPr wrap="square" numCol="1" spcCol="640080" rtlCol="0">
            <a:spAutoFit/>
          </a:bodyPr>
          <a:lstStyle/>
          <a:p>
            <a:pPr algn="ctr"/>
            <a:r>
              <a:rPr lang="en-US" sz="2000" i="1" dirty="0" smtClean="0"/>
              <a:t>Figure 2</a:t>
            </a:r>
            <a:r>
              <a:rPr lang="en-US" sz="2000" dirty="0" smtClean="0"/>
              <a:t>.  Change in Normalized </a:t>
            </a:r>
            <a:r>
              <a:rPr lang="en-US" sz="2000" dirty="0"/>
              <a:t>Difference Vegetation </a:t>
            </a:r>
            <a:r>
              <a:rPr lang="en-US" sz="2000" dirty="0" smtClean="0"/>
              <a:t>Index (NDVI) from 1987 to 2017 </a:t>
            </a:r>
            <a:endParaRPr lang="en-US" sz="1800" dirty="0" smtClean="0"/>
          </a:p>
        </p:txBody>
      </p:sp>
      <p:sp>
        <p:nvSpPr>
          <p:cNvPr id="109" name="TextBox 108"/>
          <p:cNvSpPr txBox="1"/>
          <p:nvPr/>
        </p:nvSpPr>
        <p:spPr>
          <a:xfrm>
            <a:off x="15043876" y="25940243"/>
            <a:ext cx="3751823" cy="400110"/>
          </a:xfrm>
          <a:prstGeom prst="rect">
            <a:avLst/>
          </a:prstGeom>
        </p:spPr>
        <p:txBody>
          <a:bodyPr wrap="square" numCol="1" spcCol="640080" rtlCol="0">
            <a:spAutoFit/>
          </a:bodyPr>
          <a:lstStyle/>
          <a:p>
            <a:pPr algn="just"/>
            <a:r>
              <a:rPr lang="en-US" sz="2000" i="1" dirty="0" smtClean="0"/>
              <a:t>Figure 4</a:t>
            </a:r>
            <a:r>
              <a:rPr lang="en-US" sz="2000" dirty="0" smtClean="0"/>
              <a:t>. Land Cover Classification</a:t>
            </a:r>
          </a:p>
        </p:txBody>
      </p:sp>
      <p:sp>
        <p:nvSpPr>
          <p:cNvPr id="79" name="Text Placeholder 16"/>
          <p:cNvSpPr txBox="1">
            <a:spLocks/>
          </p:cNvSpPr>
          <p:nvPr/>
        </p:nvSpPr>
        <p:spPr>
          <a:xfrm>
            <a:off x="936514" y="30207381"/>
            <a:ext cx="12371821" cy="331749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1200"/>
              </a:spcBef>
              <a:buClr>
                <a:srgbClr val="389CC4"/>
              </a:buClr>
              <a:buFont typeface="Wingdings 3" panose="05040102010807070707" pitchFamily="18" charset="2"/>
              <a:buChar char="}"/>
            </a:pPr>
            <a:r>
              <a:rPr lang="en-US" b="1" dirty="0" smtClean="0">
                <a:solidFill>
                  <a:schemeClr val="tx1">
                    <a:lumMod val="75000"/>
                    <a:lumOff val="25000"/>
                  </a:schemeClr>
                </a:solidFill>
              </a:rPr>
              <a:t>Dr</a:t>
            </a:r>
            <a:r>
              <a:rPr lang="en-US" b="1" dirty="0">
                <a:solidFill>
                  <a:schemeClr val="tx1">
                    <a:lumMod val="75000"/>
                    <a:lumOff val="25000"/>
                  </a:schemeClr>
                </a:solidFill>
              </a:rPr>
              <a:t>. Marguerite </a:t>
            </a:r>
            <a:r>
              <a:rPr lang="en-US" b="1" dirty="0" smtClean="0">
                <a:solidFill>
                  <a:schemeClr val="tx1">
                    <a:lumMod val="75000"/>
                    <a:lumOff val="25000"/>
                  </a:schemeClr>
                </a:solidFill>
              </a:rPr>
              <a:t>Madden</a:t>
            </a:r>
            <a:r>
              <a:rPr lang="en-US" dirty="0" smtClean="0">
                <a:solidFill>
                  <a:schemeClr val="tx1">
                    <a:lumMod val="75000"/>
                    <a:lumOff val="25000"/>
                  </a:schemeClr>
                </a:solidFill>
              </a:rPr>
              <a:t>, University </a:t>
            </a:r>
            <a:r>
              <a:rPr lang="en-US" dirty="0">
                <a:solidFill>
                  <a:schemeClr val="tx1">
                    <a:lumMod val="75000"/>
                    <a:lumOff val="25000"/>
                  </a:schemeClr>
                </a:solidFill>
              </a:rPr>
              <a:t>of Georgia, </a:t>
            </a:r>
            <a:r>
              <a:rPr lang="en-US" dirty="0" smtClean="0">
                <a:solidFill>
                  <a:schemeClr val="tx1">
                    <a:lumMod val="75000"/>
                    <a:lumOff val="25000"/>
                  </a:schemeClr>
                </a:solidFill>
              </a:rPr>
              <a:t>Director of Center </a:t>
            </a:r>
            <a:r>
              <a:rPr lang="en-US" dirty="0">
                <a:solidFill>
                  <a:schemeClr val="tx1">
                    <a:lumMod val="75000"/>
                    <a:lumOff val="25000"/>
                  </a:schemeClr>
                </a:solidFill>
              </a:rPr>
              <a:t>for Geospatial </a:t>
            </a:r>
            <a:r>
              <a:rPr lang="en-US" dirty="0" smtClean="0">
                <a:solidFill>
                  <a:schemeClr val="tx1">
                    <a:lumMod val="75000"/>
                    <a:lumOff val="25000"/>
                  </a:schemeClr>
                </a:solidFill>
              </a:rPr>
              <a:t>Research (Science Advisor)</a:t>
            </a:r>
          </a:p>
          <a:p>
            <a:pPr algn="just">
              <a:spcBef>
                <a:spcPts val="1200"/>
              </a:spcBef>
              <a:buClr>
                <a:srgbClr val="389CC4"/>
              </a:buClr>
              <a:buFont typeface="Wingdings 3" panose="05040102010807070707" pitchFamily="18" charset="2"/>
              <a:buChar char="}"/>
            </a:pPr>
            <a:r>
              <a:rPr lang="en-US" dirty="0" smtClean="0">
                <a:solidFill>
                  <a:schemeClr val="tx1">
                    <a:lumMod val="75000"/>
                    <a:lumOff val="25000"/>
                  </a:schemeClr>
                </a:solidFill>
              </a:rPr>
              <a:t>Previous team members and contributors: </a:t>
            </a:r>
            <a:r>
              <a:rPr lang="en-US" b="1" dirty="0" smtClean="0">
                <a:solidFill>
                  <a:schemeClr val="tx1">
                    <a:lumMod val="75000"/>
                    <a:lumOff val="25000"/>
                  </a:schemeClr>
                </a:solidFill>
              </a:rPr>
              <a:t>Marie </a:t>
            </a:r>
            <a:r>
              <a:rPr lang="en-US" b="1" dirty="0" err="1" smtClean="0">
                <a:solidFill>
                  <a:schemeClr val="tx1">
                    <a:lumMod val="75000"/>
                    <a:lumOff val="25000"/>
                  </a:schemeClr>
                </a:solidFill>
              </a:rPr>
              <a:t>Bouffard</a:t>
            </a:r>
            <a:r>
              <a:rPr lang="en-US" dirty="0" smtClean="0">
                <a:solidFill>
                  <a:schemeClr val="tx1">
                    <a:lumMod val="75000"/>
                    <a:lumOff val="25000"/>
                  </a:schemeClr>
                </a:solidFill>
              </a:rPr>
              <a:t>, </a:t>
            </a:r>
            <a:r>
              <a:rPr lang="en-US" b="1" dirty="0" smtClean="0">
                <a:solidFill>
                  <a:schemeClr val="tx1">
                    <a:lumMod val="75000"/>
                    <a:lumOff val="25000"/>
                  </a:schemeClr>
                </a:solidFill>
              </a:rPr>
              <a:t>Candice Lee</a:t>
            </a:r>
            <a:r>
              <a:rPr lang="en-US" dirty="0" smtClean="0">
                <a:solidFill>
                  <a:schemeClr val="tx1">
                    <a:lumMod val="75000"/>
                    <a:lumOff val="25000"/>
                  </a:schemeClr>
                </a:solidFill>
              </a:rPr>
              <a:t>, </a:t>
            </a:r>
            <a:r>
              <a:rPr lang="en-US" b="1" dirty="0" smtClean="0">
                <a:solidFill>
                  <a:schemeClr val="tx1">
                    <a:lumMod val="75000"/>
                    <a:lumOff val="25000"/>
                  </a:schemeClr>
                </a:solidFill>
              </a:rPr>
              <a:t>Emily Pauline</a:t>
            </a:r>
            <a:r>
              <a:rPr lang="en-US" dirty="0" smtClean="0">
                <a:solidFill>
                  <a:schemeClr val="tx1">
                    <a:lumMod val="75000"/>
                    <a:lumOff val="25000"/>
                  </a:schemeClr>
                </a:solidFill>
              </a:rPr>
              <a:t>, </a:t>
            </a:r>
            <a:r>
              <a:rPr lang="en-US" b="1" dirty="0" smtClean="0">
                <a:solidFill>
                  <a:schemeClr val="tx1">
                    <a:lumMod val="75000"/>
                    <a:lumOff val="25000"/>
                  </a:schemeClr>
                </a:solidFill>
              </a:rPr>
              <a:t>Sam Tingle</a:t>
            </a:r>
            <a:r>
              <a:rPr lang="en-US" dirty="0" smtClean="0">
                <a:solidFill>
                  <a:schemeClr val="tx1">
                    <a:lumMod val="75000"/>
                    <a:lumOff val="25000"/>
                  </a:schemeClr>
                </a:solidFill>
              </a:rPr>
              <a:t>, and </a:t>
            </a:r>
            <a:r>
              <a:rPr lang="en-US" b="1" dirty="0" smtClean="0">
                <a:solidFill>
                  <a:schemeClr val="tx1">
                    <a:lumMod val="75000"/>
                    <a:lumOff val="25000"/>
                  </a:schemeClr>
                </a:solidFill>
              </a:rPr>
              <a:t>Dr. Sergio </a:t>
            </a:r>
            <a:r>
              <a:rPr lang="en-US" b="1" dirty="0" err="1" smtClean="0">
                <a:solidFill>
                  <a:schemeClr val="tx1">
                    <a:lumMod val="75000"/>
                    <a:lumOff val="25000"/>
                  </a:schemeClr>
                </a:solidFill>
              </a:rPr>
              <a:t>Bernardes</a:t>
            </a:r>
            <a:r>
              <a:rPr lang="en-US" b="1" dirty="0" smtClean="0">
                <a:solidFill>
                  <a:schemeClr val="tx1">
                    <a:lumMod val="75000"/>
                    <a:lumOff val="25000"/>
                  </a:schemeClr>
                </a:solidFill>
              </a:rPr>
              <a:t> </a:t>
            </a:r>
            <a:r>
              <a:rPr lang="en-US" dirty="0" smtClean="0">
                <a:solidFill>
                  <a:schemeClr val="tx1">
                    <a:lumMod val="75000"/>
                    <a:lumOff val="25000"/>
                  </a:schemeClr>
                </a:solidFill>
              </a:rPr>
              <a:t>(University of Georgia, Associate Director of Center for Geospatial Research)</a:t>
            </a:r>
          </a:p>
          <a:p>
            <a:pPr algn="just">
              <a:spcBef>
                <a:spcPts val="1200"/>
              </a:spcBef>
              <a:buClr>
                <a:srgbClr val="389CC4"/>
              </a:buClr>
              <a:buFont typeface="Wingdings 3" panose="05040102010807070707" pitchFamily="18" charset="2"/>
              <a:buChar char="}"/>
            </a:pPr>
            <a:r>
              <a:rPr lang="en-US" b="1" dirty="0" smtClean="0">
                <a:solidFill>
                  <a:schemeClr val="tx1">
                    <a:lumMod val="75000"/>
                    <a:lumOff val="25000"/>
                  </a:schemeClr>
                </a:solidFill>
              </a:rPr>
              <a:t>Caren </a:t>
            </a:r>
            <a:r>
              <a:rPr lang="en-US" b="1" dirty="0" err="1" smtClean="0">
                <a:solidFill>
                  <a:schemeClr val="tx1">
                    <a:lumMod val="75000"/>
                    <a:lumOff val="25000"/>
                  </a:schemeClr>
                </a:solidFill>
              </a:rPr>
              <a:t>Remillard</a:t>
            </a:r>
            <a:r>
              <a:rPr lang="en-US" dirty="0" smtClean="0">
                <a:solidFill>
                  <a:schemeClr val="tx1">
                    <a:lumMod val="75000"/>
                    <a:lumOff val="25000"/>
                  </a:schemeClr>
                </a:solidFill>
              </a:rPr>
              <a:t>, Center Lead</a:t>
            </a:r>
          </a:p>
          <a:p>
            <a:pPr algn="just">
              <a:spcBef>
                <a:spcPts val="1200"/>
              </a:spcBef>
              <a:buClr>
                <a:srgbClr val="389CC4"/>
              </a:buClr>
              <a:buFont typeface="Wingdings 3" panose="05040102010807070707" pitchFamily="18" charset="2"/>
              <a:buChar char="}"/>
            </a:pPr>
            <a:r>
              <a:rPr lang="en-US" b="1" dirty="0" smtClean="0">
                <a:solidFill>
                  <a:schemeClr val="tx1">
                    <a:lumMod val="75000"/>
                    <a:lumOff val="25000"/>
                  </a:schemeClr>
                </a:solidFill>
              </a:rPr>
              <a:t>Austin Stone</a:t>
            </a:r>
            <a:r>
              <a:rPr lang="en-US" dirty="0" smtClean="0">
                <a:solidFill>
                  <a:schemeClr val="tx1">
                    <a:lumMod val="75000"/>
                    <a:lumOff val="25000"/>
                  </a:schemeClr>
                </a:solidFill>
              </a:rPr>
              <a:t>, Communications Fellow</a:t>
            </a:r>
          </a:p>
        </p:txBody>
      </p:sp>
      <p:sp>
        <p:nvSpPr>
          <p:cNvPr id="80" name="Text Placeholder 16"/>
          <p:cNvSpPr txBox="1">
            <a:spLocks/>
          </p:cNvSpPr>
          <p:nvPr/>
        </p:nvSpPr>
        <p:spPr>
          <a:xfrm>
            <a:off x="936514" y="17174019"/>
            <a:ext cx="12984480" cy="17174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lnSpc>
                <a:spcPts val="2400"/>
              </a:lnSpc>
              <a:buClr>
                <a:srgbClr val="389CC4"/>
              </a:buClr>
              <a:buNone/>
            </a:pPr>
            <a:r>
              <a:rPr lang="en-US" sz="3200" b="1" dirty="0" err="1" smtClean="0">
                <a:solidFill>
                  <a:schemeClr val="tx1">
                    <a:lumMod val="75000"/>
                    <a:lumOff val="25000"/>
                  </a:schemeClr>
                </a:solidFill>
              </a:rPr>
              <a:t>Osa</a:t>
            </a:r>
            <a:r>
              <a:rPr lang="en-US" sz="3200" b="1" dirty="0" smtClean="0">
                <a:solidFill>
                  <a:schemeClr val="tx1">
                    <a:lumMod val="75000"/>
                    <a:lumOff val="25000"/>
                  </a:schemeClr>
                </a:solidFill>
              </a:rPr>
              <a:t> Conservation</a:t>
            </a:r>
          </a:p>
          <a:p>
            <a:pPr marL="1035050" lvl="1" indent="-457200" algn="just">
              <a:lnSpc>
                <a:spcPts val="2400"/>
              </a:lnSpc>
              <a:buClr>
                <a:srgbClr val="389CC4"/>
              </a:buClr>
              <a:buFont typeface="Wingdings 3" panose="05040102010807070707" pitchFamily="18" charset="2"/>
              <a:buChar char=""/>
            </a:pPr>
            <a:r>
              <a:rPr lang="en-US" dirty="0" smtClean="0">
                <a:solidFill>
                  <a:schemeClr val="tx1">
                    <a:lumMod val="75000"/>
                    <a:lumOff val="25000"/>
                  </a:schemeClr>
                </a:solidFill>
              </a:rPr>
              <a:t>Hilary </a:t>
            </a:r>
            <a:r>
              <a:rPr lang="en-US" dirty="0" err="1" smtClean="0">
                <a:solidFill>
                  <a:schemeClr val="tx1">
                    <a:lumMod val="75000"/>
                    <a:lumOff val="25000"/>
                  </a:schemeClr>
                </a:solidFill>
              </a:rPr>
              <a:t>Brumberg</a:t>
            </a:r>
            <a:r>
              <a:rPr lang="en-US" dirty="0">
                <a:solidFill>
                  <a:schemeClr val="tx1">
                    <a:lumMod val="75000"/>
                    <a:lumOff val="25000"/>
                  </a:schemeClr>
                </a:solidFill>
              </a:rPr>
              <a:t>, Rios </a:t>
            </a:r>
            <a:r>
              <a:rPr lang="en-US" dirty="0" err="1">
                <a:solidFill>
                  <a:schemeClr val="tx1">
                    <a:lumMod val="75000"/>
                    <a:lumOff val="25000"/>
                  </a:schemeClr>
                </a:solidFill>
              </a:rPr>
              <a:t>Saludables</a:t>
            </a:r>
            <a:r>
              <a:rPr lang="en-US" dirty="0">
                <a:solidFill>
                  <a:schemeClr val="tx1">
                    <a:lumMod val="75000"/>
                    <a:lumOff val="25000"/>
                  </a:schemeClr>
                </a:solidFill>
              </a:rPr>
              <a:t> Program Coordinator </a:t>
            </a:r>
            <a:endParaRPr lang="en-US" dirty="0" smtClean="0">
              <a:solidFill>
                <a:schemeClr val="tx1">
                  <a:lumMod val="75000"/>
                  <a:lumOff val="25000"/>
                </a:schemeClr>
              </a:solidFill>
            </a:endParaRPr>
          </a:p>
          <a:p>
            <a:pPr marL="1035050" lvl="1" indent="-457200">
              <a:lnSpc>
                <a:spcPts val="2400"/>
              </a:lnSpc>
              <a:buClr>
                <a:srgbClr val="389CC4"/>
              </a:buClr>
              <a:buFont typeface="Wingdings 3" panose="05040102010807070707" pitchFamily="18" charset="2"/>
              <a:buChar char=""/>
            </a:pPr>
            <a:r>
              <a:rPr lang="en-US" dirty="0" smtClean="0">
                <a:solidFill>
                  <a:schemeClr val="tx1">
                    <a:lumMod val="75000"/>
                    <a:lumOff val="25000"/>
                  </a:schemeClr>
                </a:solidFill>
              </a:rPr>
              <a:t>Dr. Andy Whitworth, Science Director</a:t>
            </a:r>
          </a:p>
          <a:p>
            <a:pPr marL="347663" indent="-347663" algn="just">
              <a:buClr>
                <a:srgbClr val="389CC4"/>
              </a:buClr>
            </a:pPr>
            <a:endParaRPr lang="en-US" dirty="0" smtClean="0">
              <a:solidFill>
                <a:schemeClr val="tx1">
                  <a:lumMod val="75000"/>
                  <a:lumOff val="25000"/>
                </a:schemeClr>
              </a:solidFill>
            </a:endParaRPr>
          </a:p>
          <a:p>
            <a:pPr marL="1947863" lvl="1" indent="-347663" algn="just">
              <a:buClr>
                <a:srgbClr val="389CC4"/>
              </a:buClr>
            </a:pPr>
            <a:endParaRPr lang="en-US" dirty="0" smtClean="0">
              <a:solidFill>
                <a:schemeClr val="tx1">
                  <a:lumMod val="75000"/>
                  <a:lumOff val="25000"/>
                </a:schemeClr>
              </a:solidFill>
            </a:endParaRPr>
          </a:p>
          <a:p>
            <a:pPr marL="0" indent="0" algn="just">
              <a:buClr>
                <a:srgbClr val="389CC4"/>
              </a:buClr>
              <a:buNone/>
            </a:pPr>
            <a:r>
              <a:rPr lang="en-US" dirty="0" smtClean="0">
                <a:solidFill>
                  <a:schemeClr val="tx1">
                    <a:lumMod val="75000"/>
                    <a:lumOff val="25000"/>
                  </a:schemeClr>
                </a:solidFill>
              </a:rPr>
              <a:t>	 </a:t>
            </a:r>
            <a:endParaRPr lang="en-US" dirty="0">
              <a:solidFill>
                <a:schemeClr val="tx1">
                  <a:lumMod val="75000"/>
                  <a:lumOff val="25000"/>
                </a:schemeClr>
              </a:solidFill>
            </a:endParaRPr>
          </a:p>
        </p:txBody>
      </p:sp>
      <p:sp>
        <p:nvSpPr>
          <p:cNvPr id="94" name="TextBox 93"/>
          <p:cNvSpPr txBox="1"/>
          <p:nvPr/>
        </p:nvSpPr>
        <p:spPr>
          <a:xfrm>
            <a:off x="15181742" y="19524354"/>
            <a:ext cx="3536376" cy="523220"/>
          </a:xfrm>
          <a:prstGeom prst="rect">
            <a:avLst/>
          </a:prstGeom>
        </p:spPr>
        <p:txBody>
          <a:bodyPr wrap="square" numCol="1" spcCol="640080" rtlCol="0">
            <a:spAutoFit/>
          </a:bodyPr>
          <a:lstStyle/>
          <a:p>
            <a:pPr algn="ctr"/>
            <a:r>
              <a:rPr lang="en-US" sz="2800" b="1" dirty="0" smtClean="0"/>
              <a:t>1987</a:t>
            </a:r>
          </a:p>
        </p:txBody>
      </p:sp>
      <p:sp>
        <p:nvSpPr>
          <p:cNvPr id="100" name="TextBox 99"/>
          <p:cNvSpPr txBox="1"/>
          <p:nvPr/>
        </p:nvSpPr>
        <p:spPr>
          <a:xfrm>
            <a:off x="21771750" y="19550996"/>
            <a:ext cx="3765316" cy="523220"/>
          </a:xfrm>
          <a:prstGeom prst="rect">
            <a:avLst/>
          </a:prstGeom>
        </p:spPr>
        <p:txBody>
          <a:bodyPr wrap="square" numCol="1" spcCol="640080" rtlCol="0">
            <a:spAutoFit/>
          </a:bodyPr>
          <a:lstStyle/>
          <a:p>
            <a:pPr algn="ctr"/>
            <a:r>
              <a:rPr lang="en-US" sz="2800" b="1" dirty="0" smtClean="0"/>
              <a:t>2017</a:t>
            </a:r>
          </a:p>
        </p:txBody>
      </p:sp>
      <p:sp>
        <p:nvSpPr>
          <p:cNvPr id="120" name="Rectangle 119"/>
          <p:cNvSpPr/>
          <p:nvPr/>
        </p:nvSpPr>
        <p:spPr>
          <a:xfrm>
            <a:off x="3899199" y="20420143"/>
            <a:ext cx="1666759" cy="584775"/>
          </a:xfrm>
          <a:prstGeom prst="rect">
            <a:avLst/>
          </a:prstGeom>
        </p:spPr>
        <p:txBody>
          <a:bodyPr wrap="square">
            <a:spAutoFit/>
          </a:bodyPr>
          <a:lstStyle/>
          <a:p>
            <a:pPr algn="ctr" fontAlgn="base"/>
            <a:r>
              <a:rPr lang="en-US" sz="1600" dirty="0" smtClean="0">
                <a:solidFill>
                  <a:schemeClr val="bg1"/>
                </a:solidFill>
                <a:latin typeface="Britannic Bold" panose="020B0903060703020204" pitchFamily="34" charset="0"/>
              </a:rPr>
              <a:t>Less Vegetation </a:t>
            </a:r>
          </a:p>
          <a:p>
            <a:pPr fontAlgn="base"/>
            <a:r>
              <a:rPr lang="en-US" sz="1600" dirty="0" smtClean="0">
                <a:solidFill>
                  <a:schemeClr val="bg1"/>
                </a:solidFill>
                <a:latin typeface="Britannic Bold" panose="020B0903060703020204" pitchFamily="34" charset="0"/>
              </a:rPr>
              <a:t> </a:t>
            </a:r>
            <a:endParaRPr lang="en-US" sz="1600" dirty="0">
              <a:solidFill>
                <a:schemeClr val="bg1"/>
              </a:solidFill>
              <a:latin typeface="Britannic Bold" panose="020B0903060703020204" pitchFamily="34" charset="0"/>
            </a:endParaRPr>
          </a:p>
        </p:txBody>
      </p:sp>
      <p:sp>
        <p:nvSpPr>
          <p:cNvPr id="124" name="Rectangle 123"/>
          <p:cNvSpPr/>
          <p:nvPr/>
        </p:nvSpPr>
        <p:spPr>
          <a:xfrm>
            <a:off x="3818812" y="20414570"/>
            <a:ext cx="1052966" cy="830997"/>
          </a:xfrm>
          <a:prstGeom prst="rect">
            <a:avLst/>
          </a:prstGeom>
        </p:spPr>
        <p:txBody>
          <a:bodyPr wrap="square">
            <a:spAutoFit/>
          </a:bodyPr>
          <a:lstStyle/>
          <a:p>
            <a:pPr algn="ctr" fontAlgn="base"/>
            <a:r>
              <a:rPr lang="en-US" sz="1600" dirty="0" smtClean="0"/>
              <a:t>Decrease in NDVI </a:t>
            </a:r>
          </a:p>
          <a:p>
            <a:pPr fontAlgn="base"/>
            <a:r>
              <a:rPr lang="en-US" sz="1600" dirty="0" smtClean="0">
                <a:solidFill>
                  <a:schemeClr val="bg1"/>
                </a:solidFill>
              </a:rPr>
              <a:t> </a:t>
            </a:r>
            <a:endParaRPr lang="en-US" sz="1600" dirty="0">
              <a:solidFill>
                <a:schemeClr val="bg1"/>
              </a:solidFill>
            </a:endParaRPr>
          </a:p>
        </p:txBody>
      </p:sp>
      <p:sp>
        <p:nvSpPr>
          <p:cNvPr id="126" name="TextBox 125"/>
          <p:cNvSpPr txBox="1"/>
          <p:nvPr/>
        </p:nvSpPr>
        <p:spPr>
          <a:xfrm>
            <a:off x="7654213" y="25973601"/>
            <a:ext cx="6136107" cy="707886"/>
          </a:xfrm>
          <a:prstGeom prst="rect">
            <a:avLst/>
          </a:prstGeom>
        </p:spPr>
        <p:txBody>
          <a:bodyPr wrap="square" numCol="1" spcCol="640080" rtlCol="0">
            <a:spAutoFit/>
          </a:bodyPr>
          <a:lstStyle/>
          <a:p>
            <a:pPr algn="ctr"/>
            <a:r>
              <a:rPr lang="en-US" sz="2000" i="1" dirty="0" smtClean="0"/>
              <a:t>Figure 3</a:t>
            </a:r>
            <a:r>
              <a:rPr lang="en-US" sz="2000" dirty="0"/>
              <a:t>. </a:t>
            </a:r>
            <a:r>
              <a:rPr lang="en-US" sz="2000" dirty="0" smtClean="0"/>
              <a:t>Change in Enhanced </a:t>
            </a:r>
            <a:r>
              <a:rPr lang="en-US" sz="2000" dirty="0"/>
              <a:t>Vegetation Index </a:t>
            </a:r>
            <a:r>
              <a:rPr lang="en-US" sz="2000" dirty="0" smtClean="0"/>
              <a:t>(EVI) from 1987 to 2017 </a:t>
            </a:r>
            <a:endParaRPr lang="en-US" sz="1800" dirty="0" smtClean="0"/>
          </a:p>
        </p:txBody>
      </p:sp>
      <p:sp>
        <p:nvSpPr>
          <p:cNvPr id="131" name="TextBox 130"/>
          <p:cNvSpPr txBox="1"/>
          <p:nvPr/>
        </p:nvSpPr>
        <p:spPr>
          <a:xfrm>
            <a:off x="1022161" y="19585950"/>
            <a:ext cx="3765316" cy="523220"/>
          </a:xfrm>
          <a:prstGeom prst="rect">
            <a:avLst/>
          </a:prstGeom>
        </p:spPr>
        <p:txBody>
          <a:bodyPr wrap="square" numCol="1" spcCol="640080" rtlCol="0">
            <a:spAutoFit/>
          </a:bodyPr>
          <a:lstStyle/>
          <a:p>
            <a:pPr algn="ctr"/>
            <a:r>
              <a:rPr lang="en-US" sz="2800" b="1" dirty="0" smtClean="0"/>
              <a:t>1987-2017</a:t>
            </a:r>
          </a:p>
        </p:txBody>
      </p:sp>
      <p:pic>
        <p:nvPicPr>
          <p:cNvPr id="133" name="Picture 132"/>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17991" t="19320" r="18271" b="33061"/>
          <a:stretch/>
        </p:blipFill>
        <p:spPr>
          <a:xfrm>
            <a:off x="20580369" y="20050863"/>
            <a:ext cx="5918324" cy="5722135"/>
          </a:xfrm>
          <a:prstGeom prst="rect">
            <a:avLst/>
          </a:prstGeom>
        </p:spPr>
      </p:pic>
      <p:pic>
        <p:nvPicPr>
          <p:cNvPr id="31" name="Picture 3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322907" y="20209954"/>
            <a:ext cx="2333418" cy="211935"/>
          </a:xfrm>
          <a:prstGeom prst="rect">
            <a:avLst/>
          </a:prstGeom>
        </p:spPr>
      </p:pic>
      <p:sp>
        <p:nvSpPr>
          <p:cNvPr id="102" name="TextBox 101"/>
          <p:cNvSpPr txBox="1"/>
          <p:nvPr/>
        </p:nvSpPr>
        <p:spPr>
          <a:xfrm>
            <a:off x="8000222" y="19522351"/>
            <a:ext cx="3765316" cy="523220"/>
          </a:xfrm>
          <a:prstGeom prst="rect">
            <a:avLst/>
          </a:prstGeom>
        </p:spPr>
        <p:txBody>
          <a:bodyPr wrap="square" numCol="1" spcCol="640080" rtlCol="0">
            <a:spAutoFit/>
          </a:bodyPr>
          <a:lstStyle/>
          <a:p>
            <a:pPr algn="ctr"/>
            <a:r>
              <a:rPr lang="en-US" sz="2800" b="1" dirty="0" smtClean="0"/>
              <a:t>1987-2017</a:t>
            </a:r>
          </a:p>
        </p:txBody>
      </p:sp>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373951" y="20109543"/>
            <a:ext cx="2135358" cy="263845"/>
          </a:xfrm>
          <a:prstGeom prst="rect">
            <a:avLst/>
          </a:prstGeom>
        </p:spPr>
      </p:pic>
      <p:grpSp>
        <p:nvGrpSpPr>
          <p:cNvPr id="96" name="Group 95"/>
          <p:cNvGrpSpPr/>
          <p:nvPr/>
        </p:nvGrpSpPr>
        <p:grpSpPr>
          <a:xfrm>
            <a:off x="21273899" y="25058286"/>
            <a:ext cx="4297248" cy="1528833"/>
            <a:chOff x="437537" y="5237980"/>
            <a:chExt cx="2336983" cy="655488"/>
          </a:xfrm>
        </p:grpSpPr>
        <p:pic>
          <p:nvPicPr>
            <p:cNvPr id="97" name="Picture 96"/>
            <p:cNvPicPr>
              <a:picLocks noChangeAspect="1"/>
            </p:cNvPicPr>
            <p:nvPr/>
          </p:nvPicPr>
          <p:blipFill rotWithShape="1">
            <a:blip r:embed="rId25">
              <a:extLst>
                <a:ext uri="{28A0092B-C50C-407E-A947-70E740481C1C}">
                  <a14:useLocalDpi xmlns:a14="http://schemas.microsoft.com/office/drawing/2010/main" val="0"/>
                </a:ext>
              </a:extLst>
            </a:blip>
            <a:srcRect l="1572" t="9334" r="87613" b="44231"/>
            <a:stretch/>
          </p:blipFill>
          <p:spPr>
            <a:xfrm>
              <a:off x="437537" y="5237980"/>
              <a:ext cx="171691" cy="653093"/>
            </a:xfrm>
            <a:prstGeom prst="rect">
              <a:avLst/>
            </a:prstGeom>
          </p:spPr>
        </p:pic>
        <p:sp>
          <p:nvSpPr>
            <p:cNvPr id="98" name="Rectangle 97"/>
            <p:cNvSpPr/>
            <p:nvPr/>
          </p:nvSpPr>
          <p:spPr>
            <a:xfrm>
              <a:off x="610285" y="5246808"/>
              <a:ext cx="1398867" cy="171547"/>
            </a:xfrm>
            <a:prstGeom prst="rect">
              <a:avLst/>
            </a:prstGeom>
          </p:spPr>
          <p:txBody>
            <a:bodyPr wrap="square">
              <a:spAutoFit/>
            </a:bodyPr>
            <a:lstStyle/>
            <a:p>
              <a:pPr fontAlgn="base"/>
              <a:r>
                <a:rPr lang="en-US" sz="2000" dirty="0" smtClean="0"/>
                <a:t>Wetland</a:t>
              </a:r>
              <a:endParaRPr lang="en-US" sz="2000" dirty="0"/>
            </a:p>
          </p:txBody>
        </p:sp>
        <p:sp>
          <p:nvSpPr>
            <p:cNvPr id="99" name="Rectangle 98"/>
            <p:cNvSpPr/>
            <p:nvPr/>
          </p:nvSpPr>
          <p:spPr>
            <a:xfrm>
              <a:off x="610285" y="5402255"/>
              <a:ext cx="2012139" cy="171547"/>
            </a:xfrm>
            <a:prstGeom prst="rect">
              <a:avLst/>
            </a:prstGeom>
          </p:spPr>
          <p:txBody>
            <a:bodyPr wrap="square">
              <a:spAutoFit/>
            </a:bodyPr>
            <a:lstStyle/>
            <a:p>
              <a:pPr fontAlgn="base"/>
              <a:r>
                <a:rPr lang="en-US" sz="2000" dirty="0" smtClean="0"/>
                <a:t>Primary Forest </a:t>
              </a:r>
              <a:endParaRPr lang="en-US" sz="2000" dirty="0"/>
            </a:p>
          </p:txBody>
        </p:sp>
        <p:sp>
          <p:nvSpPr>
            <p:cNvPr id="104" name="Rectangle 103"/>
            <p:cNvSpPr/>
            <p:nvPr/>
          </p:nvSpPr>
          <p:spPr>
            <a:xfrm>
              <a:off x="610285" y="5568054"/>
              <a:ext cx="2164235" cy="171547"/>
            </a:xfrm>
            <a:prstGeom prst="rect">
              <a:avLst/>
            </a:prstGeom>
          </p:spPr>
          <p:txBody>
            <a:bodyPr wrap="square">
              <a:spAutoFit/>
            </a:bodyPr>
            <a:lstStyle/>
            <a:p>
              <a:pPr fontAlgn="base"/>
              <a:r>
                <a:rPr lang="en-US" sz="2000" dirty="0" smtClean="0"/>
                <a:t>Secondary Forest </a:t>
              </a:r>
              <a:endParaRPr lang="en-US" sz="2000" dirty="0"/>
            </a:p>
          </p:txBody>
        </p:sp>
        <p:sp>
          <p:nvSpPr>
            <p:cNvPr id="105" name="Rectangle 104"/>
            <p:cNvSpPr/>
            <p:nvPr/>
          </p:nvSpPr>
          <p:spPr>
            <a:xfrm>
              <a:off x="610285" y="5721921"/>
              <a:ext cx="1398867" cy="171547"/>
            </a:xfrm>
            <a:prstGeom prst="rect">
              <a:avLst/>
            </a:prstGeom>
          </p:spPr>
          <p:txBody>
            <a:bodyPr wrap="square">
              <a:spAutoFit/>
            </a:bodyPr>
            <a:lstStyle/>
            <a:p>
              <a:pPr fontAlgn="base"/>
              <a:r>
                <a:rPr lang="en-US" sz="2000" dirty="0" smtClean="0"/>
                <a:t>Water</a:t>
              </a:r>
              <a:endParaRPr lang="en-US" sz="2000" dirty="0"/>
            </a:p>
          </p:txBody>
        </p:sp>
      </p:grpSp>
      <p:grpSp>
        <p:nvGrpSpPr>
          <p:cNvPr id="106" name="Group 105"/>
          <p:cNvGrpSpPr/>
          <p:nvPr/>
        </p:nvGrpSpPr>
        <p:grpSpPr>
          <a:xfrm>
            <a:off x="21273899" y="26563436"/>
            <a:ext cx="1714573" cy="504492"/>
            <a:chOff x="1061662" y="6367890"/>
            <a:chExt cx="1714573" cy="504492"/>
          </a:xfrm>
        </p:grpSpPr>
        <p:pic>
          <p:nvPicPr>
            <p:cNvPr id="110" name="Picture 109"/>
            <p:cNvPicPr>
              <a:picLocks noChangeAspect="1"/>
            </p:cNvPicPr>
            <p:nvPr/>
          </p:nvPicPr>
          <p:blipFill rotWithShape="1">
            <a:blip r:embed="rId25">
              <a:extLst>
                <a:ext uri="{28A0092B-C50C-407E-A947-70E740481C1C}">
                  <a14:useLocalDpi xmlns:a14="http://schemas.microsoft.com/office/drawing/2010/main" val="0"/>
                </a:ext>
              </a:extLst>
            </a:blip>
            <a:srcRect l="2140" r="88957" b="89968"/>
            <a:stretch/>
          </p:blipFill>
          <p:spPr>
            <a:xfrm>
              <a:off x="1061662" y="6431593"/>
              <a:ext cx="315706" cy="440789"/>
            </a:xfrm>
            <a:prstGeom prst="rect">
              <a:avLst/>
            </a:prstGeom>
          </p:spPr>
        </p:pic>
        <p:sp>
          <p:nvSpPr>
            <p:cNvPr id="111" name="Rectangle 110"/>
            <p:cNvSpPr/>
            <p:nvPr/>
          </p:nvSpPr>
          <p:spPr>
            <a:xfrm>
              <a:off x="1377368" y="6367890"/>
              <a:ext cx="1398867" cy="400110"/>
            </a:xfrm>
            <a:prstGeom prst="rect">
              <a:avLst/>
            </a:prstGeom>
          </p:spPr>
          <p:txBody>
            <a:bodyPr wrap="square">
              <a:spAutoFit/>
            </a:bodyPr>
            <a:lstStyle/>
            <a:p>
              <a:pPr fontAlgn="base"/>
              <a:r>
                <a:rPr lang="en-US" sz="2000" dirty="0" smtClean="0"/>
                <a:t>No Data </a:t>
              </a:r>
              <a:endParaRPr lang="en-US" sz="2000" dirty="0"/>
            </a:p>
          </p:txBody>
        </p:sp>
      </p:grpSp>
      <p:grpSp>
        <p:nvGrpSpPr>
          <p:cNvPr id="112" name="Group 111"/>
          <p:cNvGrpSpPr/>
          <p:nvPr/>
        </p:nvGrpSpPr>
        <p:grpSpPr>
          <a:xfrm>
            <a:off x="23849048" y="25485158"/>
            <a:ext cx="2649645" cy="1412488"/>
            <a:chOff x="3691298" y="5251747"/>
            <a:chExt cx="2649645" cy="1412488"/>
          </a:xfrm>
        </p:grpSpPr>
        <p:pic>
          <p:nvPicPr>
            <p:cNvPr id="113" name="Picture 112"/>
            <p:cNvPicPr>
              <a:picLocks noChangeAspect="1"/>
            </p:cNvPicPr>
            <p:nvPr/>
          </p:nvPicPr>
          <p:blipFill rotWithShape="1">
            <a:blip r:embed="rId25">
              <a:extLst>
                <a:ext uri="{28A0092B-C50C-407E-A947-70E740481C1C}">
                  <a14:useLocalDpi xmlns:a14="http://schemas.microsoft.com/office/drawing/2010/main" val="0"/>
                </a:ext>
              </a:extLst>
            </a:blip>
            <a:srcRect l="1103" t="55768" r="88207"/>
            <a:stretch/>
          </p:blipFill>
          <p:spPr>
            <a:xfrm>
              <a:off x="3691298" y="5303527"/>
              <a:ext cx="256190" cy="1313499"/>
            </a:xfrm>
            <a:prstGeom prst="rect">
              <a:avLst/>
            </a:prstGeom>
          </p:spPr>
        </p:pic>
        <p:sp>
          <p:nvSpPr>
            <p:cNvPr id="114" name="Rectangle 113"/>
            <p:cNvSpPr/>
            <p:nvPr/>
          </p:nvSpPr>
          <p:spPr>
            <a:xfrm>
              <a:off x="3974306" y="6264125"/>
              <a:ext cx="1398867" cy="400110"/>
            </a:xfrm>
            <a:prstGeom prst="rect">
              <a:avLst/>
            </a:prstGeom>
          </p:spPr>
          <p:txBody>
            <a:bodyPr wrap="square">
              <a:spAutoFit/>
            </a:bodyPr>
            <a:lstStyle/>
            <a:p>
              <a:pPr fontAlgn="base"/>
              <a:r>
                <a:rPr lang="en-US" sz="2000" dirty="0" smtClean="0"/>
                <a:t>Mangrove</a:t>
              </a:r>
              <a:endParaRPr lang="en-US" sz="2000" dirty="0"/>
            </a:p>
          </p:txBody>
        </p:sp>
        <p:sp>
          <p:nvSpPr>
            <p:cNvPr id="115" name="Rectangle 114"/>
            <p:cNvSpPr/>
            <p:nvPr/>
          </p:nvSpPr>
          <p:spPr>
            <a:xfrm>
              <a:off x="3974306" y="5957582"/>
              <a:ext cx="2324195" cy="400110"/>
            </a:xfrm>
            <a:prstGeom prst="rect">
              <a:avLst/>
            </a:prstGeom>
          </p:spPr>
          <p:txBody>
            <a:bodyPr wrap="square">
              <a:spAutoFit/>
            </a:bodyPr>
            <a:lstStyle/>
            <a:p>
              <a:pPr fontAlgn="base"/>
              <a:r>
                <a:rPr lang="en-US" sz="2000" dirty="0" smtClean="0"/>
                <a:t>Palm Plantation</a:t>
              </a:r>
              <a:endParaRPr lang="en-US" sz="2000" dirty="0"/>
            </a:p>
          </p:txBody>
        </p:sp>
        <p:sp>
          <p:nvSpPr>
            <p:cNvPr id="116" name="Rectangle 115"/>
            <p:cNvSpPr/>
            <p:nvPr/>
          </p:nvSpPr>
          <p:spPr>
            <a:xfrm>
              <a:off x="3974306" y="5251747"/>
              <a:ext cx="2366637" cy="400110"/>
            </a:xfrm>
            <a:prstGeom prst="rect">
              <a:avLst/>
            </a:prstGeom>
          </p:spPr>
          <p:txBody>
            <a:bodyPr wrap="square">
              <a:spAutoFit/>
            </a:bodyPr>
            <a:lstStyle/>
            <a:p>
              <a:pPr fontAlgn="base"/>
              <a:r>
                <a:rPr lang="en-US" sz="2000" dirty="0" smtClean="0"/>
                <a:t>Pasture/Grassland </a:t>
              </a:r>
              <a:endParaRPr lang="en-US" sz="2000" dirty="0"/>
            </a:p>
          </p:txBody>
        </p:sp>
      </p:grpSp>
      <p:sp>
        <p:nvSpPr>
          <p:cNvPr id="117" name="Rectangle 116"/>
          <p:cNvSpPr/>
          <p:nvPr/>
        </p:nvSpPr>
        <p:spPr>
          <a:xfrm>
            <a:off x="24132056" y="25848656"/>
            <a:ext cx="2043931" cy="400110"/>
          </a:xfrm>
          <a:prstGeom prst="rect">
            <a:avLst/>
          </a:prstGeom>
        </p:spPr>
        <p:txBody>
          <a:bodyPr wrap="square">
            <a:spAutoFit/>
          </a:bodyPr>
          <a:lstStyle/>
          <a:p>
            <a:pPr fontAlgn="base"/>
            <a:r>
              <a:rPr lang="en-US" sz="2000" dirty="0" smtClean="0"/>
              <a:t>Urban/Bare  </a:t>
            </a:r>
            <a:endParaRPr lang="en-US" sz="2000" dirty="0"/>
          </a:p>
        </p:txBody>
      </p:sp>
      <p:sp>
        <p:nvSpPr>
          <p:cNvPr id="118" name="Rectangle 117"/>
          <p:cNvSpPr/>
          <p:nvPr/>
        </p:nvSpPr>
        <p:spPr>
          <a:xfrm>
            <a:off x="6121690" y="20414570"/>
            <a:ext cx="1052966" cy="830997"/>
          </a:xfrm>
          <a:prstGeom prst="rect">
            <a:avLst/>
          </a:prstGeom>
        </p:spPr>
        <p:txBody>
          <a:bodyPr wrap="square">
            <a:spAutoFit/>
          </a:bodyPr>
          <a:lstStyle/>
          <a:p>
            <a:pPr algn="ctr" fontAlgn="base"/>
            <a:r>
              <a:rPr lang="en-US" sz="1600" dirty="0" smtClean="0"/>
              <a:t>Increase in NDVI </a:t>
            </a:r>
          </a:p>
          <a:p>
            <a:pPr fontAlgn="base"/>
            <a:r>
              <a:rPr lang="en-US" sz="1600" dirty="0" smtClean="0">
                <a:solidFill>
                  <a:schemeClr val="bg1"/>
                </a:solidFill>
              </a:rPr>
              <a:t> </a:t>
            </a:r>
            <a:endParaRPr lang="en-US" sz="1600" dirty="0">
              <a:solidFill>
                <a:schemeClr val="bg1"/>
              </a:solidFill>
            </a:endParaRPr>
          </a:p>
        </p:txBody>
      </p:sp>
      <p:sp>
        <p:nvSpPr>
          <p:cNvPr id="119" name="Rectangle 118"/>
          <p:cNvSpPr/>
          <p:nvPr/>
        </p:nvSpPr>
        <p:spPr>
          <a:xfrm>
            <a:off x="4907173" y="20414570"/>
            <a:ext cx="1052966" cy="830997"/>
          </a:xfrm>
          <a:prstGeom prst="rect">
            <a:avLst/>
          </a:prstGeom>
        </p:spPr>
        <p:txBody>
          <a:bodyPr wrap="square">
            <a:spAutoFit/>
          </a:bodyPr>
          <a:lstStyle/>
          <a:p>
            <a:pPr algn="ctr" fontAlgn="base"/>
            <a:r>
              <a:rPr lang="en-US" sz="1600" dirty="0" smtClean="0"/>
              <a:t>No Change </a:t>
            </a:r>
          </a:p>
          <a:p>
            <a:pPr fontAlgn="base"/>
            <a:r>
              <a:rPr lang="en-US" sz="1600" dirty="0" smtClean="0">
                <a:solidFill>
                  <a:schemeClr val="bg1"/>
                </a:solidFill>
              </a:rPr>
              <a:t> </a:t>
            </a:r>
            <a:endParaRPr lang="en-US" sz="1600" dirty="0">
              <a:solidFill>
                <a:schemeClr val="bg1"/>
              </a:solidFill>
            </a:endParaRPr>
          </a:p>
        </p:txBody>
      </p:sp>
      <p:sp>
        <p:nvSpPr>
          <p:cNvPr id="122" name="Rectangle 121"/>
          <p:cNvSpPr/>
          <p:nvPr/>
        </p:nvSpPr>
        <p:spPr>
          <a:xfrm>
            <a:off x="10847468" y="20304475"/>
            <a:ext cx="1052966" cy="830997"/>
          </a:xfrm>
          <a:prstGeom prst="rect">
            <a:avLst/>
          </a:prstGeom>
        </p:spPr>
        <p:txBody>
          <a:bodyPr wrap="square">
            <a:spAutoFit/>
          </a:bodyPr>
          <a:lstStyle/>
          <a:p>
            <a:pPr algn="ctr" fontAlgn="base"/>
            <a:r>
              <a:rPr lang="en-US" sz="1600" dirty="0" smtClean="0"/>
              <a:t>Decrease in EVI </a:t>
            </a:r>
          </a:p>
          <a:p>
            <a:pPr fontAlgn="base"/>
            <a:r>
              <a:rPr lang="en-US" sz="1600" dirty="0" smtClean="0">
                <a:solidFill>
                  <a:schemeClr val="bg1"/>
                </a:solidFill>
              </a:rPr>
              <a:t> </a:t>
            </a:r>
            <a:endParaRPr lang="en-US" sz="1600" dirty="0">
              <a:solidFill>
                <a:schemeClr val="bg1"/>
              </a:solidFill>
            </a:endParaRPr>
          </a:p>
        </p:txBody>
      </p:sp>
      <p:sp>
        <p:nvSpPr>
          <p:cNvPr id="123" name="Rectangle 122"/>
          <p:cNvSpPr/>
          <p:nvPr/>
        </p:nvSpPr>
        <p:spPr>
          <a:xfrm>
            <a:off x="12979671" y="20304475"/>
            <a:ext cx="1052966" cy="830997"/>
          </a:xfrm>
          <a:prstGeom prst="rect">
            <a:avLst/>
          </a:prstGeom>
        </p:spPr>
        <p:txBody>
          <a:bodyPr wrap="square">
            <a:spAutoFit/>
          </a:bodyPr>
          <a:lstStyle/>
          <a:p>
            <a:pPr algn="ctr" fontAlgn="base"/>
            <a:r>
              <a:rPr lang="en-US" sz="1600" dirty="0" smtClean="0"/>
              <a:t>Increase in EVI </a:t>
            </a:r>
          </a:p>
          <a:p>
            <a:pPr fontAlgn="base"/>
            <a:r>
              <a:rPr lang="en-US" sz="1600" dirty="0" smtClean="0">
                <a:solidFill>
                  <a:schemeClr val="bg1"/>
                </a:solidFill>
              </a:rPr>
              <a:t> </a:t>
            </a:r>
            <a:endParaRPr lang="en-US" sz="1600" dirty="0">
              <a:solidFill>
                <a:schemeClr val="bg1"/>
              </a:solidFill>
            </a:endParaRPr>
          </a:p>
        </p:txBody>
      </p:sp>
      <p:sp>
        <p:nvSpPr>
          <p:cNvPr id="125" name="Rectangle 124"/>
          <p:cNvSpPr/>
          <p:nvPr/>
        </p:nvSpPr>
        <p:spPr>
          <a:xfrm>
            <a:off x="11819697" y="20304475"/>
            <a:ext cx="1052966" cy="830997"/>
          </a:xfrm>
          <a:prstGeom prst="rect">
            <a:avLst/>
          </a:prstGeom>
        </p:spPr>
        <p:txBody>
          <a:bodyPr wrap="square">
            <a:spAutoFit/>
          </a:bodyPr>
          <a:lstStyle/>
          <a:p>
            <a:pPr algn="ctr" fontAlgn="base"/>
            <a:r>
              <a:rPr lang="en-US" sz="1600" dirty="0" smtClean="0"/>
              <a:t>No Change </a:t>
            </a:r>
          </a:p>
          <a:p>
            <a:pPr fontAlgn="base"/>
            <a:r>
              <a:rPr lang="en-US" sz="1600" dirty="0" smtClean="0">
                <a:solidFill>
                  <a:schemeClr val="bg1"/>
                </a:solidFill>
              </a:rPr>
              <a:t> </a:t>
            </a:r>
            <a:endParaRPr lang="en-US" sz="1600" dirty="0">
              <a:solidFill>
                <a:schemeClr val="bg1"/>
              </a:solidFill>
            </a:endParaRPr>
          </a:p>
        </p:txBody>
      </p:sp>
      <p:pic>
        <p:nvPicPr>
          <p:cNvPr id="38" name="Picture 37"/>
          <p:cNvPicPr>
            <a:picLocks noChangeAspect="1"/>
          </p:cNvPicPr>
          <p:nvPr/>
        </p:nvPicPr>
        <p:blipFill>
          <a:blip r:embed="rId26"/>
          <a:stretch>
            <a:fillRect/>
          </a:stretch>
        </p:blipFill>
        <p:spPr>
          <a:xfrm>
            <a:off x="1130966" y="24891909"/>
            <a:ext cx="2816359" cy="306714"/>
          </a:xfrm>
          <a:prstGeom prst="rect">
            <a:avLst/>
          </a:prstGeom>
        </p:spPr>
      </p:pic>
      <p:cxnSp>
        <p:nvCxnSpPr>
          <p:cNvPr id="121" name="Straight Arrow Connector 120"/>
          <p:cNvCxnSpPr/>
          <p:nvPr/>
        </p:nvCxnSpPr>
        <p:spPr>
          <a:xfrm flipV="1">
            <a:off x="6371308" y="13915179"/>
            <a:ext cx="1058220" cy="663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921671" y="15213513"/>
            <a:ext cx="1113747"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V="1">
            <a:off x="2939447" y="15870932"/>
            <a:ext cx="1105122" cy="1031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545882" y="11588248"/>
            <a:ext cx="2910369" cy="1938992"/>
          </a:xfrm>
          <a:prstGeom prst="rect">
            <a:avLst/>
          </a:prstGeom>
        </p:spPr>
        <p:txBody>
          <a:bodyPr wrap="square" numCol="1" spcCol="640080" rtlCol="0">
            <a:spAutoFit/>
          </a:bodyPr>
          <a:lstStyle/>
          <a:p>
            <a:r>
              <a:rPr lang="en-US" sz="2000" i="1" dirty="0" smtClean="0">
                <a:solidFill>
                  <a:schemeClr val="tx1">
                    <a:lumMod val="75000"/>
                    <a:lumOff val="25000"/>
                  </a:schemeClr>
                </a:solidFill>
              </a:rPr>
              <a:t>Figure 1</a:t>
            </a:r>
            <a:r>
              <a:rPr lang="en-US" sz="2000" dirty="0" smtClean="0">
                <a:solidFill>
                  <a:schemeClr val="tx1">
                    <a:lumMod val="75000"/>
                    <a:lumOff val="25000"/>
                  </a:schemeClr>
                </a:solidFill>
              </a:rPr>
              <a:t>. Study area map. The </a:t>
            </a:r>
            <a:r>
              <a:rPr lang="en-US" sz="2000" dirty="0" err="1" smtClean="0">
                <a:solidFill>
                  <a:schemeClr val="tx1">
                    <a:lumMod val="75000"/>
                    <a:lumOff val="25000"/>
                  </a:schemeClr>
                </a:solidFill>
              </a:rPr>
              <a:t>Osa</a:t>
            </a:r>
            <a:r>
              <a:rPr lang="en-US" sz="2000" dirty="0" smtClean="0">
                <a:solidFill>
                  <a:schemeClr val="tx1">
                    <a:lumMod val="75000"/>
                    <a:lumOff val="25000"/>
                  </a:schemeClr>
                </a:solidFill>
              </a:rPr>
              <a:t> Peninsula is on Costa Rica’s southern Pacific coast. The Rincon watershed is an important biological corridor</a:t>
            </a:r>
          </a:p>
        </p:txBody>
      </p:sp>
      <p:sp>
        <p:nvSpPr>
          <p:cNvPr id="45" name="Right Arrow 44"/>
          <p:cNvSpPr/>
          <p:nvPr/>
        </p:nvSpPr>
        <p:spPr>
          <a:xfrm>
            <a:off x="19834908" y="21248269"/>
            <a:ext cx="988993" cy="615214"/>
          </a:xfrm>
          <a:prstGeom prst="rightArrow">
            <a:avLst/>
          </a:prstGeom>
          <a:solidFill>
            <a:srgbClr val="17A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30966" y="24161618"/>
            <a:ext cx="450818" cy="457200"/>
          </a:xfrm>
          <a:prstGeom prst="rect">
            <a:avLst/>
          </a:prstGeom>
        </p:spPr>
      </p:pic>
      <p:sp>
        <p:nvSpPr>
          <p:cNvPr id="43" name="Rectangle 42"/>
          <p:cNvSpPr/>
          <p:nvPr/>
        </p:nvSpPr>
        <p:spPr>
          <a:xfrm>
            <a:off x="19768404" y="14542384"/>
            <a:ext cx="91440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675487" y="14497523"/>
            <a:ext cx="1097280" cy="400110"/>
          </a:xfrm>
          <a:prstGeom prst="rect">
            <a:avLst/>
          </a:prstGeom>
          <a:noFill/>
        </p:spPr>
        <p:txBody>
          <a:bodyPr wrap="square" numCol="1" spcCol="640080" rtlCol="0">
            <a:spAutoFit/>
          </a:bodyPr>
          <a:lstStyle/>
          <a:p>
            <a:pPr algn="just"/>
            <a:r>
              <a:rPr lang="en-US" sz="1000" dirty="0" smtClean="0">
                <a:solidFill>
                  <a:schemeClr val="tx1">
                    <a:lumMod val="75000"/>
                    <a:lumOff val="25000"/>
                  </a:schemeClr>
                </a:solidFill>
              </a:rPr>
              <a:t>Rincon Watershed</a:t>
            </a:r>
          </a:p>
          <a:p>
            <a:pPr algn="just"/>
            <a:r>
              <a:rPr lang="en-US" sz="1000" dirty="0" err="1" smtClean="0">
                <a:solidFill>
                  <a:schemeClr val="tx1">
                    <a:lumMod val="75000"/>
                    <a:lumOff val="25000"/>
                  </a:schemeClr>
                </a:solidFill>
              </a:rPr>
              <a:t>Osa</a:t>
            </a:r>
            <a:r>
              <a:rPr lang="en-US" sz="1000" dirty="0" smtClean="0">
                <a:solidFill>
                  <a:schemeClr val="tx1">
                    <a:lumMod val="75000"/>
                    <a:lumOff val="25000"/>
                  </a:schemeClr>
                </a:solidFill>
              </a:rPr>
              <a:t> Peninsula</a:t>
            </a: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1955</TotalTime>
  <Words>718</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Britannic Bold</vt:lpstr>
      <vt:lpstr>Calibri</vt:lpstr>
      <vt:lpstr>Century Gothic</vt:lpstr>
      <vt:lpstr>Garamond</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175</cp:revision>
  <dcterms:created xsi:type="dcterms:W3CDTF">2017-06-02T16:06:25Z</dcterms:created>
  <dcterms:modified xsi:type="dcterms:W3CDTF">2018-07-24T15:13:17Z</dcterms:modified>
</cp:coreProperties>
</file>