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2"/>
  </p:notesMasterIdLst>
  <p:sldIdLst>
    <p:sldId id="256" r:id="rId2"/>
    <p:sldId id="274" r:id="rId3"/>
    <p:sldId id="258" r:id="rId4"/>
    <p:sldId id="273" r:id="rId5"/>
    <p:sldId id="260" r:id="rId6"/>
    <p:sldId id="279" r:id="rId7"/>
    <p:sldId id="262" r:id="rId8"/>
    <p:sldId id="280" r:id="rId9"/>
    <p:sldId id="289" r:id="rId10"/>
    <p:sldId id="286" r:id="rId11"/>
    <p:sldId id="284" r:id="rId12"/>
    <p:sldId id="285" r:id="rId13"/>
    <p:sldId id="266" r:id="rId14"/>
    <p:sldId id="287" r:id="rId15"/>
    <p:sldId id="267" r:id="rId16"/>
    <p:sldId id="268" r:id="rId17"/>
    <p:sldId id="269" r:id="rId18"/>
    <p:sldId id="278" r:id="rId19"/>
    <p:sldId id="271" r:id="rId20"/>
    <p:sldId id="282" r:id="rId21"/>
  </p:sldIdLst>
  <p:sldSz cx="12192000" cy="6858000"/>
  <p:notesSz cx="6858000" cy="9144000"/>
  <p:embeddedFontLst>
    <p:embeddedFont>
      <p:font typeface="Webdings" panose="05030102010509060703" pitchFamily="18" charset="2"/>
      <p:regular r:id="rId23"/>
    </p:embeddedFont>
    <p:embeddedFont>
      <p:font typeface="Garamond" panose="02020404030301010803" pitchFamily="18" charset="0"/>
      <p:regular r:id="rId24"/>
      <p:bold r:id="rId25"/>
      <p:italic r:id="rId26"/>
    </p:embeddedFont>
    <p:embeddedFont>
      <p:font typeface="Calibri"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guide id="3" orient="horz">
          <p15:clr>
            <a:srgbClr val="A4A3A4"/>
          </p15:clr>
        </p15:guide>
        <p15:guide id="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Mayer" initials="" lastIdx="1" clrIdx="0"/>
  <p:cmAuthor id="1" name="nreluser" initials="n" lastIdx="6" clrIdx="1">
    <p:extLst/>
  </p:cmAuthor>
  <p:cmAuthor id="2" name="Lynsey Call" initials="LC" lastIdx="1" clrIdx="2">
    <p:extLst/>
  </p:cmAuthor>
  <p:cmAuthor id="3" name="Lubkin, Sara H. (GSFC-6170)[DEVELOP]" initials="LSH(" lastIdx="4" clrIdx="3">
    <p:extLst/>
  </p:cmAuthor>
  <p:cmAuthor id="4" name="Clayton, Amanda L. (LARC-E3)[SSAI DEVELOP]" initials="CAL(D" lastIdx="5" clrIdx="4">
    <p:extLst/>
  </p:cmAuthor>
  <p:cmAuthor id="5" name="Sara" initials="S" lastIdx="1" clrIdx="5">
    <p:extLst>
      <p:ext uri="{19B8F6BF-5375-455C-9EA6-DF929625EA0E}">
        <p15:presenceInfo xmlns:p15="http://schemas.microsoft.com/office/powerpoint/2012/main" userId="S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6"/>
    <a:srgbClr val="ED7D31"/>
    <a:srgbClr val="69A3DA"/>
    <a:srgbClr val="3493EA"/>
    <a:srgbClr val="338ADA"/>
    <a:srgbClr val="307DC4"/>
    <a:srgbClr val="2769AB"/>
    <a:srgbClr val="235C92"/>
    <a:srgbClr val="789DE7"/>
    <a:srgbClr val="1825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3154A4-57DB-46F7-891B-A9BF53F9091A}">
  <a:tblStyle styleId="{553154A4-57DB-46F7-891B-A9BF53F9091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64576" autoAdjust="0"/>
  </p:normalViewPr>
  <p:slideViewPr>
    <p:cSldViewPr snapToGrid="0" showGuides="1">
      <p:cViewPr varScale="1">
        <p:scale>
          <a:sx n="71" d="100"/>
          <a:sy n="71" d="100"/>
        </p:scale>
        <p:origin x="2214" y="72"/>
      </p:cViewPr>
      <p:guideLst>
        <p:guide orient="horz" pos="2136"/>
        <p:guide pos="3840"/>
        <p:guide orient="horz"/>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64052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endParaRPr dirty="0"/>
          </a:p>
        </p:txBody>
      </p:sp>
      <p:sp>
        <p:nvSpPr>
          <p:cNvPr id="94" name="Shape 9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402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a:t>
            </a:r>
            <a:r>
              <a:rPr lang="en-US" baseline="0" dirty="0"/>
              <a:t> work flow depicting the overall process- acquiring imagery and ancillary data, processing and modeling in Google Earth Engine and R, and outputting water presence maps.</a:t>
            </a:r>
          </a:p>
          <a:p>
            <a:r>
              <a:rPr lang="en-US" baseline="0" dirty="0"/>
              <a:t>Utilized imagery from Landsat 8 OLI and SRTM as well as Sentinel 1 SAR, combined with information from field data, ocular digital survey, and climate data. Spectral indices and other variables from these data sources were processed in Google Earth Engine, and were then run through a Random Forest classification model in R to create a model for water detection. This model provided a final output of water presence maps.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362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work flow</a:t>
            </a:r>
            <a:r>
              <a:rPr lang="en-US" baseline="0" dirty="0"/>
              <a:t> implemented to generate the final model and Tiff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8190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 modeling process,</a:t>
            </a:r>
            <a:r>
              <a:rPr lang="en-US" baseline="0" dirty="0"/>
              <a:t> Key elements such as </a:t>
            </a:r>
            <a:r>
              <a:rPr lang="en-US" baseline="0" dirty="0" err="1"/>
              <a:t>vsurf</a:t>
            </a:r>
            <a:r>
              <a:rPr lang="en-US" baseline="0" dirty="0"/>
              <a:t> was used in the variable selection process. Correlated variables were removed if above 0.8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5942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Landsat 30m model looking</a:t>
            </a:r>
            <a:r>
              <a:rPr lang="en-US" baseline="0" dirty="0"/>
              <a:t> at the “wet” and “dry” seasons. Models produced provided a relatively accurate assessment of percent cover class of water within the landscape.</a:t>
            </a:r>
          </a:p>
          <a:p>
            <a:pPr marL="0" lvl="0" indent="0">
              <a:spcBef>
                <a:spcPts val="0"/>
              </a:spcBef>
              <a:spcAft>
                <a:spcPts val="0"/>
              </a:spcAft>
              <a:buNone/>
            </a:pPr>
            <a:r>
              <a:rPr lang="en-US" baseline="0" dirty="0"/>
              <a:t>The model Dry model was applied to a wet </a:t>
            </a:r>
            <a:r>
              <a:rPr lang="en-US" baseline="0" dirty="0" err="1"/>
              <a:t>landsat</a:t>
            </a:r>
            <a:r>
              <a:rPr lang="en-US" baseline="0" dirty="0"/>
              <a:t> scene and we, through visual assessment, observed more potential surface water</a:t>
            </a:r>
            <a:endParaRPr dirty="0"/>
          </a:p>
        </p:txBody>
      </p:sp>
      <p:sp>
        <p:nvSpPr>
          <p:cNvPr id="239" name="Shape 23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3569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Landsat 15m panchromatic model looking</a:t>
            </a:r>
            <a:r>
              <a:rPr lang="en-US" baseline="0" dirty="0"/>
              <a:t> at the “wet” and “dry” seasons. Models produced provided a relatively accurate assessment of percent cover class of water within the landscape.</a:t>
            </a:r>
          </a:p>
          <a:p>
            <a:pPr marL="0" lvl="0" indent="0">
              <a:spcBef>
                <a:spcPts val="0"/>
              </a:spcBef>
              <a:spcAft>
                <a:spcPts val="0"/>
              </a:spcAft>
              <a:buNone/>
            </a:pPr>
            <a:r>
              <a:rPr lang="en-US" baseline="0" dirty="0"/>
              <a:t>The model Dry model was applied to a wet </a:t>
            </a:r>
            <a:r>
              <a:rPr lang="en-US" baseline="0" dirty="0" err="1"/>
              <a:t>landsat</a:t>
            </a:r>
            <a:r>
              <a:rPr lang="en-US" baseline="0" dirty="0"/>
              <a:t> scene and we, through visual assessment, observed more potential surface water</a:t>
            </a:r>
          </a:p>
          <a:p>
            <a:pPr marL="0" lvl="0" indent="0">
              <a:spcBef>
                <a:spcPts val="0"/>
              </a:spcBef>
              <a:spcAft>
                <a:spcPts val="0"/>
              </a:spcAft>
              <a:buNone/>
            </a:pPr>
            <a:endParaRPr lang="en-US" baseline="0" dirty="0"/>
          </a:p>
          <a:p>
            <a:pPr marL="0" lvl="0" indent="0">
              <a:spcBef>
                <a:spcPts val="0"/>
              </a:spcBef>
              <a:spcAft>
                <a:spcPts val="0"/>
              </a:spcAft>
              <a:buNone/>
            </a:pPr>
            <a:r>
              <a:rPr lang="en-US" baseline="0" dirty="0"/>
              <a:t>We observed a drastic increase in percent cover class of surface water with the improved resolution in the 15m model</a:t>
            </a:r>
            <a:endParaRPr lang="en-US" dirty="0"/>
          </a:p>
          <a:p>
            <a:pPr marL="0" lvl="0" indent="0">
              <a:spcBef>
                <a:spcPts val="0"/>
              </a:spcBef>
              <a:spcAft>
                <a:spcPts val="0"/>
              </a:spcAft>
              <a:buNone/>
            </a:pPr>
            <a:endParaRPr dirty="0"/>
          </a:p>
        </p:txBody>
      </p:sp>
      <p:sp>
        <p:nvSpPr>
          <p:cNvPr id="239" name="Shape 23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487177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342900" indent="-342900">
              <a:spcBef>
                <a:spcPts val="200"/>
              </a:spcBef>
              <a:buClr>
                <a:srgbClr val="3289B4"/>
              </a:buClr>
              <a:buFont typeface="Webdings" panose="05030102010509060703" pitchFamily="18" charset="2"/>
              <a:buChar char="4"/>
            </a:pPr>
            <a:r>
              <a:rPr lang="en-US" sz="1200" dirty="0">
                <a:latin typeface="Century Gothic" panose="020B0502020202020204" pitchFamily="34" charset="0"/>
              </a:rPr>
              <a:t>The percent cover of ephemeral water sources at 30M2 resolution and 15M2 will aid our partners at the USGS and BLM in identifying locations of critical habitat and potential habitat use for wild horses and feral burros.</a:t>
            </a:r>
          </a:p>
          <a:p>
            <a:pPr marL="342900" indent="-342900">
              <a:spcBef>
                <a:spcPts val="200"/>
              </a:spcBef>
              <a:buClr>
                <a:srgbClr val="3289B4"/>
              </a:buClr>
              <a:buFont typeface="Webdings" panose="05030102010509060703" pitchFamily="18" charset="2"/>
              <a:buChar char="4"/>
            </a:pPr>
            <a:r>
              <a:rPr lang="en-US" sz="1200" dirty="0">
                <a:latin typeface="Century Gothic" panose="020B0502020202020204" pitchFamily="34" charset="0"/>
              </a:rPr>
              <a:t>The Panchromatic model produced a  </a:t>
            </a:r>
          </a:p>
          <a:p>
            <a:pPr marL="342900" indent="-342900">
              <a:spcBef>
                <a:spcPts val="200"/>
              </a:spcBef>
              <a:buClr>
                <a:srgbClr val="3289B4"/>
              </a:buClr>
              <a:buFont typeface="Webdings" panose="05030102010509060703" pitchFamily="18" charset="2"/>
              <a:buChar char="4"/>
            </a:pPr>
            <a:endParaRPr lang="en-US" sz="1200" dirty="0">
              <a:latin typeface="Century Gothic" panose="020B0502020202020204" pitchFamily="34" charset="0"/>
            </a:endParaRPr>
          </a:p>
          <a:p>
            <a:pPr marL="342900" indent="-342900">
              <a:spcBef>
                <a:spcPts val="200"/>
              </a:spcBef>
              <a:buClr>
                <a:srgbClr val="3289B4"/>
              </a:buClr>
              <a:buFont typeface="Webdings" panose="05030102010509060703" pitchFamily="18" charset="2"/>
              <a:buChar char="4"/>
            </a:pPr>
            <a:r>
              <a:rPr lang="en-US" sz="1200" dirty="0">
                <a:latin typeface="Century Gothic" panose="020B0502020202020204" pitchFamily="34" charset="0"/>
              </a:rPr>
              <a:t>These maps are key to future management efforts. This project also expands upon the scale of previous work. We generated a modeling technique in a region with a high level of variability. This project employed a scalable methodology utilizing NASA Earth Observations and Google Earth Engine which can be replicated on an annual basis to provide managers with an up-to-date dataset and the most informed models possible.</a:t>
            </a:r>
          </a:p>
          <a:p>
            <a:pPr marL="342900" indent="-342900">
              <a:spcBef>
                <a:spcPts val="200"/>
              </a:spcBef>
              <a:buClr>
                <a:srgbClr val="3289B4"/>
              </a:buClr>
              <a:buFont typeface="Webdings" panose="05030102010509060703" pitchFamily="18" charset="2"/>
              <a:buChar char="4"/>
            </a:pPr>
            <a:endParaRPr lang="en-US" sz="1200" dirty="0">
              <a:latin typeface="Century Gothic" panose="020B0502020202020204" pitchFamily="34" charset="0"/>
            </a:endParaRPr>
          </a:p>
          <a:p>
            <a:pPr marL="342900" indent="-342900">
              <a:spcBef>
                <a:spcPts val="200"/>
              </a:spcBef>
              <a:buClr>
                <a:srgbClr val="3289B4"/>
              </a:buClr>
              <a:buFont typeface="Webdings" panose="05030102010509060703" pitchFamily="18" charset="2"/>
              <a:buChar char="4"/>
            </a:pPr>
            <a:r>
              <a:rPr lang="en-US" sz="1200" dirty="0">
                <a:latin typeface="Century Gothic" panose="020B0502020202020204" pitchFamily="34" charset="0"/>
              </a:rPr>
              <a:t>The 15m</a:t>
            </a:r>
            <a:r>
              <a:rPr lang="en-US" sz="1200" baseline="0" dirty="0">
                <a:latin typeface="Century Gothic" panose="020B0502020202020204" pitchFamily="34" charset="0"/>
              </a:rPr>
              <a:t> model was an improvement over the traditional 30m model. We would recommend using this approach in the future. However this does require a significant effort to produce a pan. Model series of resampling efforts must be enacted to achieve the required results</a:t>
            </a:r>
            <a:endParaRPr lang="en-US" sz="1200" dirty="0">
              <a:latin typeface="Century Gothic" panose="020B0502020202020204" pitchFamily="34" charset="0"/>
            </a:endParaRPr>
          </a:p>
          <a:p>
            <a:pPr marL="0" lvl="0" indent="0">
              <a:spcBef>
                <a:spcPts val="0"/>
              </a:spcBef>
              <a:spcAft>
                <a:spcPts val="0"/>
              </a:spcAft>
              <a:buNone/>
            </a:pPr>
            <a:endParaRPr dirty="0"/>
          </a:p>
        </p:txBody>
      </p:sp>
      <p:sp>
        <p:nvSpPr>
          <p:cNvPr id="247" name="Shape 247"/>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922567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sz="1200" b="0" i="0" u="none" strike="noStrike" cap="none" dirty="0">
                <a:solidFill>
                  <a:schemeClr val="dk1"/>
                </a:solidFill>
                <a:effectLst/>
                <a:latin typeface="Calibri"/>
                <a:ea typeface="Calibri"/>
                <a:cs typeface="Calibri"/>
                <a:sym typeface="Calibri"/>
              </a:rPr>
              <a:t>This project had several caveats and limitations. We performed ocular surveys of 1000  points for the 30M</a:t>
            </a:r>
            <a:r>
              <a:rPr lang="en-US" sz="1200" b="0" i="0" u="none" strike="noStrike" cap="none" baseline="30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Landsat Model and XXXX  for the 15M</a:t>
            </a:r>
            <a:r>
              <a:rPr lang="en-US" sz="1200" b="0" i="0" u="none" strike="noStrike" cap="none" baseline="30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Panchromatic Landsat Model across an area of 61,126  hectares. This study may have been hindered by the inherent mixed pixel stemming from the low number of percent cover of water training plots. Overall due to the low number of input data, as well as the low proportion that exhibited a high, &gt;50%, percent cover of water this potentially significantly influenced the model. </a:t>
            </a:r>
            <a:r>
              <a:rPr lang="en-US" sz="1200" b="0" i="0" u="sng" strike="noStrike" cap="none" dirty="0">
                <a:solidFill>
                  <a:schemeClr val="dk1"/>
                </a:solidFill>
                <a:effectLst/>
                <a:latin typeface="Calibri"/>
                <a:ea typeface="Calibri"/>
                <a:cs typeface="Calibri"/>
                <a:sym typeface="Calibri"/>
              </a:rPr>
              <a:t>Potentially misclassified quadrat plots could significantly affect</a:t>
            </a:r>
            <a:r>
              <a:rPr lang="en-US" sz="1200" b="0" i="0" u="none" strike="noStrike" cap="none" dirty="0">
                <a:solidFill>
                  <a:schemeClr val="dk1"/>
                </a:solidFill>
                <a:effectLst/>
                <a:latin typeface="Calibri"/>
                <a:ea typeface="Calibri"/>
                <a:cs typeface="Calibri"/>
                <a:sym typeface="Calibri"/>
              </a:rPr>
              <a:t>ed</a:t>
            </a:r>
            <a:r>
              <a:rPr lang="en-US" sz="1200" b="0" i="0" u="sng" strike="noStrike" cap="none" dirty="0">
                <a:solidFill>
                  <a:schemeClr val="dk1"/>
                </a:solidFill>
                <a:effectLst/>
                <a:latin typeface="Calibri"/>
                <a:ea typeface="Calibri"/>
                <a:cs typeface="Calibri"/>
                <a:sym typeface="Calibri"/>
              </a:rPr>
              <a:t> the modeling efforts of the project due to the limited sample size of input training data</a:t>
            </a:r>
            <a:r>
              <a:rPr lang="en-US" sz="1200" b="0" i="0" u="none" strike="noStrike" cap="none" dirty="0">
                <a:solidFill>
                  <a:schemeClr val="dk1"/>
                </a:solidFill>
                <a:effectLst/>
                <a:latin typeface="Calibri"/>
                <a:ea typeface="Calibri"/>
                <a:cs typeface="Calibri"/>
                <a:sym typeface="Calibri"/>
              </a:rPr>
              <a:t> and percent cover distribution previously discussed</a:t>
            </a:r>
            <a:r>
              <a:rPr lang="en-US" sz="1200" b="0" i="0" u="sng"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As a result of the sparse nature of surface water in this semi-arid area, a majority of sampled presence points came from the river and may not be completely reflective of water found in ponds and </a:t>
            </a:r>
            <a:r>
              <a:rPr lang="en-US" sz="1200" b="0" i="0" u="none" strike="noStrike" cap="none" dirty="0" err="1">
                <a:solidFill>
                  <a:schemeClr val="dk1"/>
                </a:solidFill>
                <a:effectLst/>
                <a:latin typeface="Calibri"/>
                <a:ea typeface="Calibri"/>
                <a:cs typeface="Calibri"/>
                <a:sym typeface="Calibri"/>
              </a:rPr>
              <a:t>tinajas</a:t>
            </a:r>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chnange</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add</a:t>
            </a:r>
          </a:p>
          <a:p>
            <a:r>
              <a:rPr lang="en-US" sz="1200" b="0" i="0" u="none" strike="noStrike" cap="none" dirty="0">
                <a:solidFill>
                  <a:schemeClr val="dk1"/>
                </a:solidFill>
                <a:effectLst/>
                <a:latin typeface="Calibri"/>
                <a:ea typeface="Calibri"/>
                <a:cs typeface="Calibri"/>
                <a:sym typeface="Calibri"/>
              </a:rPr>
              <a:t> correct?</a:t>
            </a:r>
          </a:p>
          <a:p>
            <a:pPr marL="0" lvl="0" indent="0">
              <a:spcBef>
                <a:spcPts val="0"/>
              </a:spcBef>
              <a:spcAft>
                <a:spcPts val="0"/>
              </a:spcAft>
              <a:buNone/>
            </a:pPr>
            <a:endParaRPr dirty="0"/>
          </a:p>
        </p:txBody>
      </p:sp>
      <p:sp>
        <p:nvSpPr>
          <p:cNvPr id="255" name="Shape 255"/>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176419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With future work, this project would be able to explore more predictor variables, and potentially expand the study area to include more HMA’s. We recommend the collection of Remote Sensing oriented in situ data by wild horses and feral burro survey teams in the field. The implementation of specific field data collected with Remote Sensing application is critical for improving modeling efforts. Training data complete with attribute description of water sources is essential for further refining the seasonality of ephemeral water sources in semi-arid landscapes.</a:t>
            </a:r>
          </a:p>
          <a:p>
            <a:pPr marL="0" lvl="0" indent="0">
              <a:spcBef>
                <a:spcPts val="0"/>
              </a:spcBef>
              <a:spcAft>
                <a:spcPts val="0"/>
              </a:spcAft>
              <a:buNone/>
            </a:pPr>
            <a:endParaRPr dirty="0"/>
          </a:p>
        </p:txBody>
      </p:sp>
      <p:sp>
        <p:nvSpPr>
          <p:cNvPr id="263" name="Shape 26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3698010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a:t>
            </a:r>
            <a:r>
              <a:rPr lang="en-US" baseline="0" dirty="0"/>
              <a:t> the project to clearly present the material.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a:t>
            </a:r>
          </a:p>
          <a:p>
            <a:endParaRPr lang="en-US" baseline="0" dirty="0"/>
          </a:p>
          <a:p>
            <a:r>
              <a:rPr lang="en-US" dirty="0"/>
              <a:t>Image Source: http://commons.wikimedia.org/wiki/File:Claude_Monet_-_The_Magpie_-_Google_Art_Project.jpg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06080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278" name="Shape 278"/>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34556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aseline="0" dirty="0"/>
              <a:t>Why does this project matter? People care about wild horses and burros. We want healthy populations of these wild animals to persist. </a:t>
            </a:r>
          </a:p>
          <a:p>
            <a:pPr>
              <a:buFont typeface="Arial" panose="020B0604020202020204" pitchFamily="34" charset="0"/>
              <a:buChar char="•"/>
            </a:pPr>
            <a:r>
              <a:rPr lang="en-US" baseline="0" dirty="0"/>
              <a:t>To manage these animals, we must understand their biology. We need to know what types of habitat and resources the animals require. We also need to track those resources to ensure that population sizes match the level of resources available.</a:t>
            </a:r>
          </a:p>
          <a:p>
            <a:pPr>
              <a:buFont typeface="Arial" panose="020B0604020202020204" pitchFamily="34" charset="0"/>
              <a:buChar char="•"/>
            </a:pPr>
            <a:r>
              <a:rPr lang="en-US" baseline="0" dirty="0"/>
              <a:t>Surface water is important to horses and burros, but most wild horse and burro rangelands are arid or semi-arid. The little water that is available is usually found in small ponds, puddles, catchment basins, and tinajas (rock tanks). These ponds can be wet one day and dry the next. This makes tracking water availability extremely difficult on these remote landscapes.</a:t>
            </a:r>
          </a:p>
          <a:p>
            <a:pPr>
              <a:buFont typeface="Arial" panose="020B0604020202020204" pitchFamily="34" charset="0"/>
              <a:buChar char="•"/>
            </a:pPr>
            <a:r>
              <a:rPr lang="en-US" baseline="0" dirty="0"/>
              <a:t>We want to use NASA EO to track water availability in these small ponds and catchments throughout time.</a:t>
            </a:r>
          </a:p>
          <a:p>
            <a:pPr>
              <a:buFont typeface="Arial" panose="020B0604020202020204" pitchFamily="34" charset="0"/>
              <a:buChar char="•"/>
            </a:pPr>
            <a:endParaRPr lang="en-US" baseline="0" dirty="0"/>
          </a:p>
          <a:p>
            <a:pPr marL="228600" indent="0">
              <a:buFont typeface="Arial" panose="020B0604020202020204" pitchFamily="34" charset="0"/>
              <a:buNone/>
            </a:pPr>
            <a:r>
              <a:rPr lang="en-US" baseline="0" dirty="0"/>
              <a:t>Image Sources: Dr. Sarah King and Colleagues Savannah Summer &amp; Tessa </a:t>
            </a:r>
            <a:r>
              <a:rPr lang="en-US" baseline="0" dirty="0" err="1"/>
              <a:t>Roos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118868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8" name="Shape 278"/>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34556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rtl="0">
              <a:spcBef>
                <a:spcPts val="0"/>
              </a:spcBef>
              <a:spcAft>
                <a:spcPts val="0"/>
              </a:spcAft>
              <a:buFont typeface="Arial" panose="020B0604020202020204" pitchFamily="34" charset="0"/>
              <a:buChar char="•"/>
            </a:pPr>
            <a:r>
              <a:rPr lang="en-US" dirty="0"/>
              <a:t>Federal agencies are responsible for managing healthy, sustainable populations in federally-designated Herd Management Areas</a:t>
            </a:r>
          </a:p>
          <a:p>
            <a:pPr marL="171450" lvl="0" indent="-171450" rtl="0">
              <a:spcBef>
                <a:spcPts val="0"/>
              </a:spcBef>
              <a:spcAft>
                <a:spcPts val="0"/>
              </a:spcAft>
              <a:buFont typeface="Arial" panose="020B0604020202020204" pitchFamily="34" charset="0"/>
              <a:buChar char="•"/>
            </a:pPr>
            <a:r>
              <a:rPr lang="en-US" dirty="0"/>
              <a:t>Agencies need information on animal habitat to understand the animal’s biology and to manage the animals correctly. </a:t>
            </a:r>
          </a:p>
          <a:p>
            <a:pPr marL="171450" lvl="0" indent="-171450" rtl="0">
              <a:spcBef>
                <a:spcPts val="0"/>
              </a:spcBef>
              <a:spcAft>
                <a:spcPts val="0"/>
              </a:spcAft>
              <a:buFont typeface="Arial" panose="020B0604020202020204" pitchFamily="34" charset="0"/>
              <a:buChar char="•"/>
            </a:pPr>
            <a:r>
              <a:rPr lang="en-US" dirty="0"/>
              <a:t>Water is an important resource, but researchers just don’t know exactly when and where water can be found on the landscape. If they could find out, they could better understand burro biology and make better management decisions. </a:t>
            </a:r>
          </a:p>
          <a:p>
            <a:pPr marL="171450" lvl="0" indent="-171450" rtl="0">
              <a:spcBef>
                <a:spcPts val="0"/>
              </a:spcBef>
              <a:spcAft>
                <a:spcPts val="0"/>
              </a:spcAft>
              <a:buFont typeface="Arial" panose="020B0604020202020204" pitchFamily="34" charset="0"/>
              <a:buChar char="•"/>
            </a:pPr>
            <a:endParaRPr lang="en-US" dirty="0"/>
          </a:p>
          <a:p>
            <a:pPr marL="0" lvl="0" indent="0" rtl="0">
              <a:spcBef>
                <a:spcPts val="0"/>
              </a:spcBef>
              <a:spcAft>
                <a:spcPts val="0"/>
              </a:spcAft>
              <a:buFont typeface="Arial" panose="020B0604020202020204" pitchFamily="34" charset="0"/>
              <a:buNone/>
            </a:pPr>
            <a:r>
              <a:rPr lang="en-US" dirty="0"/>
              <a:t>Image sources: &lt;Colleague of Dr. Sarah</a:t>
            </a:r>
            <a:r>
              <a:rPr lang="en-US" baseline="0" dirty="0"/>
              <a:t> King&gt;</a:t>
            </a:r>
            <a:r>
              <a:rPr lang="en-US" dirty="0"/>
              <a:t>, Savannah Summers, &lt;https://</a:t>
            </a:r>
            <a:r>
              <a:rPr lang="en-US" dirty="0" err="1"/>
              <a:t>www.usgs.gov</a:t>
            </a:r>
            <a:r>
              <a:rPr lang="en-US" dirty="0"/>
              <a:t>/products/multimedia-gallery/images&gt;; Jessica </a:t>
            </a:r>
            <a:r>
              <a:rPr lang="en-US" dirty="0" err="1"/>
              <a:t>Mikenas</a:t>
            </a:r>
            <a:r>
              <a:rPr lang="en-US" dirty="0"/>
              <a:t>, USGS; Michael Freeman, USGS</a:t>
            </a:r>
          </a:p>
        </p:txBody>
      </p:sp>
      <p:sp>
        <p:nvSpPr>
          <p:cNvPr id="117" name="Shape 117"/>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1781512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 was the main point of contact. </a:t>
            </a:r>
            <a:r>
              <a:rPr lang="en-US" sz="1200" b="0" i="0" u="sng" strike="noStrike" cap="none" dirty="0">
                <a:solidFill>
                  <a:schemeClr val="dk1"/>
                </a:solidFill>
                <a:effectLst/>
                <a:latin typeface="Calibri"/>
                <a:ea typeface="Calibri"/>
                <a:cs typeface="Calibri"/>
                <a:sym typeface="Calibri"/>
              </a:rPr>
              <a:t>schoeneckerk@usgs.gov</a:t>
            </a:r>
          </a:p>
          <a:p>
            <a:endParaRPr lang="en-US" sz="1200" b="0" i="0" u="sng"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Image</a:t>
            </a:r>
            <a:r>
              <a:rPr lang="en-US" sz="1200" b="0" i="0" u="none" strike="noStrike" cap="none" baseline="0" dirty="0">
                <a:solidFill>
                  <a:schemeClr val="dk1"/>
                </a:solidFill>
                <a:effectLst/>
                <a:latin typeface="Calibri"/>
                <a:ea typeface="Calibri"/>
                <a:cs typeface="Calibri"/>
                <a:sym typeface="Calibri"/>
              </a:rPr>
              <a:t> Sources: &lt;Colleague of Dr. Sarah King&gt;, Savannah Summers</a:t>
            </a:r>
            <a:endParaRPr lang="en-US" u="none"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9991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Basically, the goal was to use EO to say when and where water is available for burros. We wanted to create a series of maps that reflected seasonal change in surface water, as well as a tool to map surface water at any given time in the past.</a:t>
            </a:r>
          </a:p>
          <a:p>
            <a:pPr marL="171450" lvl="0" indent="-171450">
              <a:spcBef>
                <a:spcPts val="0"/>
              </a:spcBef>
              <a:spcAft>
                <a:spcPts val="0"/>
              </a:spcAft>
              <a:buFont typeface="Arial" panose="020B0604020202020204" pitchFamily="34" charset="0"/>
              <a:buChar char="•"/>
            </a:pPr>
            <a:r>
              <a:rPr lang="en-US" dirty="0"/>
              <a:t>Our study focused on one study area – the Sinbad HMA in southern Utah (see next slide). </a:t>
            </a:r>
          </a:p>
          <a:p>
            <a:pPr marL="171450" lvl="0" indent="-171450">
              <a:spcBef>
                <a:spcPts val="0"/>
              </a:spcBef>
              <a:spcAft>
                <a:spcPts val="0"/>
              </a:spcAft>
              <a:buFont typeface="Arial" panose="020B0604020202020204" pitchFamily="34" charset="0"/>
              <a:buChar char="•"/>
            </a:pPr>
            <a:r>
              <a:rPr lang="en-US" dirty="0"/>
              <a:t>We wanted to create a repeatable workflow that could be used to apply our method to other rangelands.</a:t>
            </a:r>
            <a:endParaRPr dirty="0"/>
          </a:p>
        </p:txBody>
      </p:sp>
      <p:sp>
        <p:nvSpPr>
          <p:cNvPr id="143" name="Shape 14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319295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Semi-arid. Snow is usually present from November to March (burros can eat snow for water content).</a:t>
            </a:r>
          </a:p>
          <a:p>
            <a:r>
              <a:rPr lang="en-US" dirty="0"/>
              <a:t>Dry season is April – July. Monsoon season starts in July ends in October.</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35C12C-436B-478B-9EA8-7D7AB269587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8072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We only attempted to map water during times for which Landsat 8 imagery was available. Our method could be extended to use older Landsat sensors. Sentinel is used to supplement Landsat and increase our ability to detect water, especially water sources that are smaller than a single Landsat pixel.</a:t>
            </a:r>
            <a:endParaRPr dirty="0"/>
          </a:p>
        </p:txBody>
      </p:sp>
      <p:sp>
        <p:nvSpPr>
          <p:cNvPr id="161" name="Shape 161"/>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1307029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5750" lvl="4" indent="-285750">
              <a:buFont typeface="Arial" panose="020B0604020202020204" pitchFamily="34" charset="0"/>
              <a:buChar char="•"/>
            </a:pPr>
            <a:r>
              <a:rPr lang="en-US" sz="1800" dirty="0">
                <a:solidFill>
                  <a:schemeClr val="tx1"/>
                </a:solidFill>
                <a:latin typeface="Century Gothic" panose="020B0502020202020204" pitchFamily="34" charset="0"/>
              </a:rPr>
              <a:t>High-res NAIP imagery was used to create training data. </a:t>
            </a:r>
          </a:p>
          <a:p>
            <a:pPr marL="285750" lvl="4" indent="-285750">
              <a:buFont typeface="Arial" panose="020B0604020202020204" pitchFamily="34" charset="0"/>
              <a:buChar char="•"/>
            </a:pPr>
            <a:r>
              <a:rPr lang="en-US" sz="1800" dirty="0">
                <a:solidFill>
                  <a:schemeClr val="tx1"/>
                </a:solidFill>
                <a:latin typeface="Century Gothic" panose="020B0502020202020204" pitchFamily="34" charset="0"/>
              </a:rPr>
              <a:t>287 points randomly scattered within already-mapped water features</a:t>
            </a:r>
          </a:p>
          <a:p>
            <a:pPr marL="742950" lvl="5" indent="-285750">
              <a:buFont typeface="Arial" panose="020B0604020202020204" pitchFamily="34" charset="0"/>
              <a:buChar char="•"/>
            </a:pPr>
            <a:r>
              <a:rPr lang="en-US" sz="1800" dirty="0">
                <a:solidFill>
                  <a:schemeClr val="tx1"/>
                </a:solidFill>
                <a:latin typeface="Century Gothic" panose="020B0502020202020204" pitchFamily="34" charset="0"/>
              </a:rPr>
              <a:t>Points must be 30m apart (each point is unique </a:t>
            </a:r>
            <a:r>
              <a:rPr lang="en-US" sz="1800" dirty="0" err="1">
                <a:solidFill>
                  <a:schemeClr val="tx1"/>
                </a:solidFill>
                <a:latin typeface="Century Gothic" panose="020B0502020202020204" pitchFamily="34" charset="0"/>
              </a:rPr>
              <a:t>landsat</a:t>
            </a:r>
            <a:r>
              <a:rPr lang="en-US" sz="1800" dirty="0">
                <a:solidFill>
                  <a:schemeClr val="tx1"/>
                </a:solidFill>
                <a:latin typeface="Century Gothic" panose="020B0502020202020204" pitchFamily="34" charset="0"/>
              </a:rPr>
              <a:t> pixel). Would have liked to make more points, but area was too small!</a:t>
            </a:r>
          </a:p>
          <a:p>
            <a:pPr marL="285750" indent="-285750">
              <a:buFont typeface="Arial" panose="020B0604020202020204" pitchFamily="34" charset="0"/>
              <a:buChar char="•"/>
            </a:pPr>
            <a:r>
              <a:rPr lang="en-US" sz="1800" dirty="0">
                <a:solidFill>
                  <a:schemeClr val="tx1"/>
                </a:solidFill>
                <a:latin typeface="Century Gothic" panose="020B0502020202020204" pitchFamily="34" charset="0"/>
              </a:rPr>
              <a:t>1000 points randomly scattered throughout the entire study area</a:t>
            </a:r>
          </a:p>
          <a:p>
            <a:pPr marL="285750" indent="-285750">
              <a:buFont typeface="Arial" panose="020B0604020202020204" pitchFamily="34" charset="0"/>
              <a:buChar char="•"/>
            </a:pPr>
            <a:r>
              <a:rPr lang="en-US" sz="1800" dirty="0">
                <a:solidFill>
                  <a:schemeClr val="tx1"/>
                </a:solidFill>
                <a:latin typeface="Century Gothic" panose="020B0502020202020204" pitchFamily="34" charset="0"/>
              </a:rPr>
              <a:t>Digital Point Sampling criteria</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Water = Surface water</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Vegetation= pinyon, juniper, shrubs, and/or grasses</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Bare Ground = rocks, dirt including dirt roads, and dead or senescent grass</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Other = paved roads and urban</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Shadow</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35C12C-436B-478B-9EA8-7D7AB269587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87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5750" lvl="4" indent="-285750">
              <a:buFont typeface="Arial" panose="020B0604020202020204" pitchFamily="34" charset="0"/>
              <a:buChar char="•"/>
            </a:pPr>
            <a:r>
              <a:rPr lang="en-US" sz="1800" dirty="0">
                <a:solidFill>
                  <a:schemeClr val="tx1"/>
                </a:solidFill>
                <a:latin typeface="Century Gothic" panose="020B0502020202020204" pitchFamily="34" charset="0"/>
              </a:rPr>
              <a:t>High-res NAIP imagery was used to create training data. </a:t>
            </a:r>
          </a:p>
          <a:p>
            <a:pPr marL="285750" lvl="4" indent="-285750">
              <a:buFont typeface="Arial" panose="020B0604020202020204" pitchFamily="34" charset="0"/>
              <a:buChar char="•"/>
            </a:pPr>
            <a:r>
              <a:rPr lang="en-US" sz="1800" dirty="0">
                <a:solidFill>
                  <a:schemeClr val="tx1"/>
                </a:solidFill>
                <a:latin typeface="Century Gothic" panose="020B0502020202020204" pitchFamily="34" charset="0"/>
              </a:rPr>
              <a:t>287 points randomly scattered within already-mapped water features</a:t>
            </a:r>
          </a:p>
          <a:p>
            <a:pPr marL="742950" lvl="5" indent="-285750">
              <a:buFont typeface="Arial" panose="020B0604020202020204" pitchFamily="34" charset="0"/>
              <a:buChar char="•"/>
            </a:pPr>
            <a:r>
              <a:rPr lang="en-US" sz="1800" dirty="0">
                <a:solidFill>
                  <a:schemeClr val="tx1"/>
                </a:solidFill>
                <a:latin typeface="Century Gothic" panose="020B0502020202020204" pitchFamily="34" charset="0"/>
              </a:rPr>
              <a:t>Points must be 30m apart (each point is unique </a:t>
            </a:r>
            <a:r>
              <a:rPr lang="en-US" sz="1800" dirty="0" err="1">
                <a:solidFill>
                  <a:schemeClr val="tx1"/>
                </a:solidFill>
                <a:latin typeface="Century Gothic" panose="020B0502020202020204" pitchFamily="34" charset="0"/>
              </a:rPr>
              <a:t>landsat</a:t>
            </a:r>
            <a:r>
              <a:rPr lang="en-US" sz="1800" dirty="0">
                <a:solidFill>
                  <a:schemeClr val="tx1"/>
                </a:solidFill>
                <a:latin typeface="Century Gothic" panose="020B0502020202020204" pitchFamily="34" charset="0"/>
              </a:rPr>
              <a:t> pixel). Would have liked to make more points, but area was too small!</a:t>
            </a:r>
          </a:p>
          <a:p>
            <a:pPr marL="285750" indent="-285750">
              <a:buFont typeface="Arial" panose="020B0604020202020204" pitchFamily="34" charset="0"/>
              <a:buChar char="•"/>
            </a:pPr>
            <a:r>
              <a:rPr lang="en-US" sz="1800" dirty="0">
                <a:solidFill>
                  <a:schemeClr val="tx1"/>
                </a:solidFill>
                <a:latin typeface="Century Gothic" panose="020B0502020202020204" pitchFamily="34" charset="0"/>
              </a:rPr>
              <a:t>1000 points randomly scattered throughout the entire study area</a:t>
            </a:r>
          </a:p>
          <a:p>
            <a:pPr marL="285750" indent="-285750">
              <a:buFont typeface="Arial" panose="020B0604020202020204" pitchFamily="34" charset="0"/>
              <a:buChar char="•"/>
            </a:pPr>
            <a:r>
              <a:rPr lang="en-US" sz="1800" dirty="0">
                <a:solidFill>
                  <a:schemeClr val="tx1"/>
                </a:solidFill>
                <a:latin typeface="Century Gothic" panose="020B0502020202020204" pitchFamily="34" charset="0"/>
              </a:rPr>
              <a:t>Digital Point Sampling criteria</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Water = Surface water</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Vegetation= pinyon, juniper, shrubs, and/or grasses</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Bare Ground = rocks, dirt including dirt roads, and dead or senescent grass</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Other = paved roads and urban</a:t>
            </a:r>
          </a:p>
          <a:p>
            <a:pPr marL="742950" lvl="1" indent="-285750">
              <a:buFont typeface="Arial" panose="020B0604020202020204" pitchFamily="34" charset="0"/>
              <a:buChar char="•"/>
            </a:pPr>
            <a:r>
              <a:rPr lang="en-US" sz="1800" dirty="0">
                <a:solidFill>
                  <a:schemeClr val="tx1"/>
                </a:solidFill>
                <a:latin typeface="Century Gothic" panose="020B0502020202020204" pitchFamily="34" charset="0"/>
              </a:rPr>
              <a:t>Shadow</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35C12C-436B-478B-9EA8-7D7AB269587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5257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1046941" cy="6857999"/>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162" y="0"/>
            <a:ext cx="1000735" cy="840259"/>
          </a:xfrm>
          <a:prstGeom prst="rect">
            <a:avLst/>
          </a:prstGeom>
        </p:spPr>
      </p:pic>
    </p:spTree>
    <p:extLst>
      <p:ext uri="{BB962C8B-B14F-4D97-AF65-F5344CB8AC3E}">
        <p14:creationId xmlns:p14="http://schemas.microsoft.com/office/powerpoint/2010/main" val="3755438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8E5F77-EA7C-4CD8-AD4F-3E93DFCF62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E2865D9-E11A-4DE8-975A-22B72955A0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1E9755-1555-491C-A6F8-3A1B7A267B47}"/>
              </a:ext>
            </a:extLst>
          </p:cNvPr>
          <p:cNvSpPr>
            <a:spLocks noGrp="1"/>
          </p:cNvSpPr>
          <p:nvPr>
            <p:ph type="dt" sz="half" idx="10"/>
          </p:nvPr>
        </p:nvSpPr>
        <p:spPr/>
        <p:txBody>
          <a:bodyPr/>
          <a:lstStyle/>
          <a:p>
            <a:fld id="{5AB7F1DD-3436-4370-938C-7653EE3FA7DF}" type="datetimeFigureOut">
              <a:rPr lang="en-US" smtClean="0"/>
              <a:t>5/2/2018</a:t>
            </a:fld>
            <a:endParaRPr lang="en-US"/>
          </a:p>
        </p:txBody>
      </p:sp>
      <p:sp>
        <p:nvSpPr>
          <p:cNvPr id="5" name="Footer Placeholder 4">
            <a:extLst>
              <a:ext uri="{FF2B5EF4-FFF2-40B4-BE49-F238E27FC236}">
                <a16:creationId xmlns="" xmlns:a16="http://schemas.microsoft.com/office/drawing/2014/main" id="{EC102DA2-E9A4-476F-892C-465AEFC97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1618058-B8C2-4FB4-9B41-D319B6C406CF}"/>
              </a:ext>
            </a:extLst>
          </p:cNvPr>
          <p:cNvSpPr>
            <a:spLocks noGrp="1"/>
          </p:cNvSpPr>
          <p:nvPr>
            <p:ph type="sldNum" sz="quarter" idx="12"/>
          </p:nvPr>
        </p:nvSpPr>
        <p:spPr/>
        <p:txBody>
          <a:bodyPr/>
          <a:lstStyle/>
          <a:p>
            <a:fld id="{D7690355-0EE0-4533-BECC-6976D11C4C8F}" type="slidenum">
              <a:rPr lang="en-US" smtClean="0"/>
              <a:t>‹#›</a:t>
            </a:fld>
            <a:endParaRPr lang="en-US"/>
          </a:p>
        </p:txBody>
      </p:sp>
    </p:spTree>
    <p:extLst>
      <p:ext uri="{BB962C8B-B14F-4D97-AF65-F5344CB8AC3E}">
        <p14:creationId xmlns:p14="http://schemas.microsoft.com/office/powerpoint/2010/main" val="353843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1046941" cy="6857999"/>
          </a:xfrm>
          <a:prstGeom prst="rect">
            <a:avLst/>
          </a:prstGeom>
          <a:noFill/>
          <a:ln>
            <a:noFill/>
          </a:ln>
        </p:spPr>
      </p:pic>
      <p:pic>
        <p:nvPicPr>
          <p:cNvPr id="18" name="Shape 18"/>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24279"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3" name="Shape 23"/>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0812162" cy="6857999"/>
          </a:xfrm>
          <a:prstGeom prst="rect">
            <a:avLst/>
          </a:prstGeom>
          <a:noFill/>
          <a:ln>
            <a:noFill/>
          </a:ln>
        </p:spPr>
      </p:pic>
      <p:sp>
        <p:nvSpPr>
          <p:cNvPr id="26" name="Shape 26"/>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Shape 27"/>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20367"/>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0" name="Shape 30"/>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24279" y="133045"/>
            <a:ext cx="382562" cy="382562"/>
          </a:xfrm>
          <a:prstGeom prst="rect">
            <a:avLst/>
          </a:prstGeom>
          <a:noFill/>
          <a:ln>
            <a:noFill/>
          </a:ln>
        </p:spPr>
      </p:pic>
      <p:pic>
        <p:nvPicPr>
          <p:cNvPr id="31" name="Shape 31"/>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3437552"/>
            <a:ext cx="10997514" cy="6857999"/>
          </a:xfrm>
          <a:prstGeom prst="rect">
            <a:avLst/>
          </a:prstGeom>
          <a:noFill/>
          <a:ln>
            <a:noFill/>
          </a:ln>
        </p:spPr>
      </p:pic>
      <p:pic>
        <p:nvPicPr>
          <p:cNvPr id="34" name="Shape 34"/>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24280" y="3570597"/>
            <a:ext cx="382562" cy="382562"/>
          </a:xfrm>
          <a:prstGeom prst="rect">
            <a:avLst/>
          </a:prstGeom>
          <a:noFill/>
          <a:ln>
            <a:noFill/>
          </a:ln>
        </p:spPr>
      </p:pic>
      <p:sp>
        <p:nvSpPr>
          <p:cNvPr id="35" name="Shape 35"/>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Shape 36"/>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p:nvPr/>
        </p:nvSpPr>
        <p:spPr>
          <a:xfrm>
            <a:off x="0" y="0"/>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9" name="Shape 39"/>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0" y="3487123"/>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0614454" cy="6857999"/>
          </a:xfrm>
          <a:prstGeom prst="rect">
            <a:avLst/>
          </a:prstGeom>
          <a:noFill/>
          <a:ln>
            <a:noFill/>
          </a:ln>
        </p:spPr>
      </p:pic>
      <p:sp>
        <p:nvSpPr>
          <p:cNvPr id="42" name="Shape 42"/>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Shape 43"/>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6" name="Shape 46"/>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24279" y="133045"/>
            <a:ext cx="382562" cy="382562"/>
          </a:xfrm>
          <a:prstGeom prst="rect">
            <a:avLst/>
          </a:prstGeom>
          <a:noFill/>
          <a:ln>
            <a:noFill/>
          </a:ln>
        </p:spPr>
      </p:pic>
      <p:pic>
        <p:nvPicPr>
          <p:cNvPr id="47" name="Shape 47"/>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162" y="0"/>
            <a:ext cx="1000735" cy="840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0935730" cy="6857999"/>
          </a:xfrm>
          <a:prstGeom prst="rect">
            <a:avLst/>
          </a:prstGeom>
          <a:noFill/>
          <a:ln>
            <a:noFill/>
          </a:ln>
        </p:spPr>
      </p:pic>
      <p:sp>
        <p:nvSpPr>
          <p:cNvPr id="50" name="Shape 50"/>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Shape 56"/>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7" name="Shape 57"/>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8" name="Shape 58"/>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24279" y="133045"/>
            <a:ext cx="382562" cy="382562"/>
          </a:xfrm>
          <a:prstGeom prst="rect">
            <a:avLst/>
          </a:prstGeom>
          <a:noFill/>
          <a:ln>
            <a:noFill/>
          </a:ln>
        </p:spPr>
      </p:pic>
      <p:pic>
        <p:nvPicPr>
          <p:cNvPr id="59" name="Shape 59"/>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cstate="screen">
            <a:alphaModFix/>
            <a:extLst>
              <a:ext uri="{28A0092B-C50C-407E-A947-70E740481C1C}">
                <a14:useLocalDpi xmlns:a14="http://schemas.microsoft.com/office/drawing/2010/main" val="0"/>
              </a:ext>
            </a:extLst>
          </a:blip>
          <a:srcRect/>
          <a:stretch/>
        </p:blipFill>
        <p:spPr>
          <a:xfrm>
            <a:off x="0" y="0"/>
            <a:ext cx="12192000" cy="6857999"/>
          </a:xfrm>
          <a:prstGeom prst="rect">
            <a:avLst/>
          </a:prstGeom>
          <a:noFill/>
          <a:ln>
            <a:noFill/>
          </a:ln>
        </p:spPr>
      </p:pic>
      <p:pic>
        <p:nvPicPr>
          <p:cNvPr id="62" name="Shape 62"/>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80864" y="641608"/>
            <a:ext cx="915296" cy="915296"/>
          </a:xfrm>
          <a:prstGeom prst="rect">
            <a:avLst/>
          </a:prstGeom>
          <a:noFill/>
          <a:ln>
            <a:noFill/>
          </a:ln>
        </p:spPr>
      </p:pic>
      <p:sp>
        <p:nvSpPr>
          <p:cNvPr id="63" name="Shape 63"/>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4" name="Shape 64"/>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8680330" y="2622254"/>
            <a:ext cx="912020" cy="912020"/>
          </a:xfrm>
          <a:prstGeom prst="rect">
            <a:avLst/>
          </a:prstGeom>
          <a:noFill/>
          <a:ln>
            <a:noFill/>
          </a:ln>
        </p:spPr>
      </p:pic>
      <p:sp>
        <p:nvSpPr>
          <p:cNvPr id="65" name="Shape 65"/>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a:off x="0" y="6812673"/>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7" name="Shape 67"/>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162" y="0"/>
            <a:ext cx="12191675"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68"/>
        <p:cNvGrpSpPr/>
        <p:nvPr/>
      </p:nvGrpSpPr>
      <p:grpSpPr>
        <a:xfrm>
          <a:off x="0" y="0"/>
          <a:ext cx="0" cy="0"/>
          <a:chOff x="0" y="0"/>
          <a:chExt cx="0" cy="0"/>
        </a:xfrm>
      </p:grpSpPr>
      <p:pic>
        <p:nvPicPr>
          <p:cNvPr id="69" name="Shape 6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0725665" cy="6857999"/>
          </a:xfrm>
          <a:prstGeom prst="rect">
            <a:avLst/>
          </a:prstGeom>
          <a:noFill/>
          <a:ln>
            <a:noFill/>
          </a:ln>
        </p:spPr>
      </p:pic>
      <p:sp>
        <p:nvSpPr>
          <p:cNvPr id="70" name="Shape 70"/>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Shape 71"/>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78" name="Shape 78"/>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124279" y="133045"/>
            <a:ext cx="382562" cy="382562"/>
          </a:xfrm>
          <a:prstGeom prst="rect">
            <a:avLst/>
          </a:prstGeom>
          <a:noFill/>
          <a:ln>
            <a:noFill/>
          </a:ln>
        </p:spPr>
      </p:pic>
      <p:pic>
        <p:nvPicPr>
          <p:cNvPr id="79" name="Shape 79"/>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80"/>
        <p:cNvGrpSpPr/>
        <p:nvPr/>
      </p:nvGrpSpPr>
      <p:grpSpPr>
        <a:xfrm>
          <a:off x="0" y="0"/>
          <a:ext cx="0" cy="0"/>
          <a:chOff x="0" y="0"/>
          <a:chExt cx="0" cy="0"/>
        </a:xfrm>
      </p:grpSpPr>
      <p:pic>
        <p:nvPicPr>
          <p:cNvPr id="81" name="Shape 8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0663881" cy="6857999"/>
          </a:xfrm>
          <a:prstGeom prst="rect">
            <a:avLst/>
          </a:prstGeom>
          <a:noFill/>
          <a:ln>
            <a:noFill/>
          </a:ln>
        </p:spPr>
      </p:pic>
      <p:sp>
        <p:nvSpPr>
          <p:cNvPr id="82" name="Shape 82"/>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Shape 83"/>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 name="Shape 84"/>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88" name="Shape 88"/>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8118389" y="0"/>
            <a:ext cx="4073448" cy="6858000"/>
          </a:xfrm>
          <a:prstGeom prst="rect">
            <a:avLst/>
          </a:prstGeom>
          <a:noFill/>
          <a:ln>
            <a:noFill/>
          </a:ln>
        </p:spPr>
      </p:pic>
      <p:pic>
        <p:nvPicPr>
          <p:cNvPr id="89" name="Shape 89"/>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124279" y="133045"/>
            <a:ext cx="382562" cy="382562"/>
          </a:xfrm>
          <a:prstGeom prst="rect">
            <a:avLst/>
          </a:prstGeom>
          <a:noFill/>
          <a:ln>
            <a:noFill/>
          </a:ln>
        </p:spPr>
      </p:pic>
      <p:pic>
        <p:nvPicPr>
          <p:cNvPr id="90" name="Shape 90"/>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162" y="0"/>
            <a:ext cx="1000735" cy="84025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9.png"/><Relationship Id="rId4" Type="http://schemas.microsoft.com/office/2007/relationships/hdphoto" Target="../media/hdphoto2.wdp"/><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3.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1.jpe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3.tiff"/></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extLst>
              <a:ext uri="{28A0092B-C50C-407E-A947-70E740481C1C}">
                <a14:useLocalDpi xmlns:a14="http://schemas.microsoft.com/office/drawing/2010/main" val="0"/>
              </a:ext>
            </a:extLst>
          </a:blip>
          <a:srcRect r="34688"/>
          <a:stretch/>
        </p:blipFill>
        <p:spPr>
          <a:xfrm>
            <a:off x="-266" y="0"/>
            <a:ext cx="6679314" cy="6502238"/>
          </a:xfrm>
          <a:prstGeom prst="rect">
            <a:avLst/>
          </a:prstGeom>
          <a:noFill/>
          <a:ln>
            <a:no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03" y="-12356"/>
            <a:ext cx="12203404" cy="6870356"/>
          </a:xfrm>
          <a:prstGeom prst="rect">
            <a:avLst/>
          </a:prstGeom>
        </p:spPr>
      </p:pic>
      <p:pic>
        <p:nvPicPr>
          <p:cNvPr id="104" name="Shape 104"/>
          <p:cNvPicPr preferRelativeResize="0"/>
          <p:nvPr/>
        </p:nvPicPr>
        <p:blipFill rotWithShape="1">
          <a:blip r:embed="rId5" cstate="screen">
            <a:alphaModFix/>
            <a:extLst>
              <a:ext uri="{28A0092B-C50C-407E-A947-70E740481C1C}">
                <a14:useLocalDpi xmlns:a14="http://schemas.microsoft.com/office/drawing/2010/main" val="0"/>
              </a:ext>
            </a:extLst>
          </a:blip>
          <a:srcRect/>
          <a:stretch/>
        </p:blipFill>
        <p:spPr>
          <a:xfrm>
            <a:off x="416380" y="5737058"/>
            <a:ext cx="678581" cy="731520"/>
          </a:xfrm>
          <a:prstGeom prst="rect">
            <a:avLst/>
          </a:prstGeom>
          <a:noFill/>
          <a:ln>
            <a:noFill/>
          </a:ln>
        </p:spPr>
      </p:pic>
      <p:sp>
        <p:nvSpPr>
          <p:cNvPr id="98" name="Shape 98"/>
          <p:cNvSpPr txBox="1"/>
          <p:nvPr/>
        </p:nvSpPr>
        <p:spPr>
          <a:xfrm>
            <a:off x="9665473" y="4904725"/>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dirty="0">
                <a:solidFill>
                  <a:srgbClr val="3F3F3F"/>
                </a:solidFill>
                <a:latin typeface="Century Gothic"/>
                <a:ea typeface="Century Gothic"/>
                <a:cs typeface="Century Gothic"/>
                <a:sym typeface="Century Gothic"/>
              </a:rPr>
              <a:t>Anson Call</a:t>
            </a:r>
            <a:endParaRPr sz="1200" b="0" i="0" u="none" strike="noStrike" cap="none" dirty="0">
              <a:solidFill>
                <a:srgbClr val="3F3F3F"/>
              </a:solidFill>
              <a:latin typeface="Century Gothic"/>
              <a:ea typeface="Century Gothic"/>
              <a:cs typeface="Century Gothic"/>
              <a:sym typeface="Century Gothic"/>
            </a:endParaRPr>
          </a:p>
        </p:txBody>
      </p:sp>
      <p:sp>
        <p:nvSpPr>
          <p:cNvPr id="99" name="Shape 99"/>
          <p:cNvSpPr txBox="1"/>
          <p:nvPr/>
        </p:nvSpPr>
        <p:spPr>
          <a:xfrm>
            <a:off x="9665473" y="4559058"/>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dirty="0">
                <a:solidFill>
                  <a:srgbClr val="3F3F3F"/>
                </a:solidFill>
                <a:latin typeface="Century Gothic"/>
                <a:ea typeface="Century Gothic"/>
                <a:cs typeface="Century Gothic"/>
                <a:sym typeface="Century Gothic"/>
              </a:rPr>
              <a:t>Kristen Dennis</a:t>
            </a:r>
            <a:endParaRPr sz="1200" b="0" i="0" u="none" strike="noStrike" cap="none" dirty="0">
              <a:solidFill>
                <a:srgbClr val="3F3F3F"/>
              </a:solidFill>
              <a:latin typeface="Century Gothic"/>
              <a:ea typeface="Century Gothic"/>
              <a:cs typeface="Century Gothic"/>
              <a:sym typeface="Century Gothic"/>
            </a:endParaRPr>
          </a:p>
        </p:txBody>
      </p:sp>
      <p:sp>
        <p:nvSpPr>
          <p:cNvPr id="100" name="Shape 100"/>
          <p:cNvSpPr txBox="1"/>
          <p:nvPr/>
        </p:nvSpPr>
        <p:spPr>
          <a:xfrm>
            <a:off x="9665473" y="5250392"/>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dirty="0">
                <a:solidFill>
                  <a:srgbClr val="3F3F3F"/>
                </a:solidFill>
                <a:latin typeface="Century Gothic"/>
                <a:ea typeface="Century Gothic"/>
                <a:cs typeface="Century Gothic"/>
                <a:sym typeface="Century Gothic"/>
              </a:rPr>
              <a:t>Timothy Mayer</a:t>
            </a:r>
            <a:endParaRPr sz="1200" b="0" i="0" u="none" strike="noStrike" cap="none" dirty="0">
              <a:solidFill>
                <a:srgbClr val="3F3F3F"/>
              </a:solidFill>
              <a:latin typeface="Century Gothic"/>
              <a:ea typeface="Century Gothic"/>
              <a:cs typeface="Century Gothic"/>
              <a:sym typeface="Century Gothic"/>
            </a:endParaRPr>
          </a:p>
        </p:txBody>
      </p:sp>
      <p:sp>
        <p:nvSpPr>
          <p:cNvPr id="101" name="Shape 101"/>
          <p:cNvSpPr txBox="1"/>
          <p:nvPr/>
        </p:nvSpPr>
        <p:spPr>
          <a:xfrm>
            <a:off x="6155096" y="1457309"/>
            <a:ext cx="5647800" cy="14370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289B4"/>
              </a:buClr>
              <a:buSzPts val="4800"/>
              <a:buFont typeface="Century Gothic"/>
              <a:buNone/>
            </a:pPr>
            <a:r>
              <a:rPr lang="en-US" sz="4800" b="1" dirty="0">
                <a:solidFill>
                  <a:srgbClr val="3289B4"/>
                </a:solidFill>
                <a:latin typeface="Century Gothic"/>
                <a:ea typeface="Century Gothic"/>
                <a:cs typeface="Century Gothic"/>
                <a:sym typeface="Century Gothic"/>
              </a:rPr>
              <a:t>Utah Water Resources</a:t>
            </a:r>
            <a:endParaRPr sz="4800" b="1" i="0" u="none" strike="noStrike" cap="none" dirty="0">
              <a:solidFill>
                <a:srgbClr val="3289B4"/>
              </a:solidFill>
              <a:latin typeface="Century Gothic"/>
              <a:ea typeface="Century Gothic"/>
              <a:cs typeface="Century Gothic"/>
              <a:sym typeface="Century Gothic"/>
            </a:endParaRPr>
          </a:p>
        </p:txBody>
      </p:sp>
      <p:sp>
        <p:nvSpPr>
          <p:cNvPr id="102" name="Shape 102"/>
          <p:cNvSpPr txBox="1"/>
          <p:nvPr/>
        </p:nvSpPr>
        <p:spPr>
          <a:xfrm>
            <a:off x="6705600" y="2927920"/>
            <a:ext cx="5097300" cy="141810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0"/>
              </a:spcBef>
              <a:spcAft>
                <a:spcPts val="0"/>
              </a:spcAft>
              <a:buClr>
                <a:schemeClr val="dk1"/>
              </a:buClr>
              <a:buSzPts val="1100"/>
              <a:buFont typeface="Arial"/>
              <a:buNone/>
            </a:pPr>
            <a:r>
              <a:rPr lang="en-US" sz="2000" dirty="0">
                <a:solidFill>
                  <a:schemeClr val="tx1">
                    <a:lumMod val="75000"/>
                    <a:lumOff val="25000"/>
                  </a:schemeClr>
                </a:solidFill>
                <a:latin typeface="Century Gothic"/>
                <a:ea typeface="Century Gothic"/>
                <a:cs typeface="Century Gothic"/>
                <a:sym typeface="Century Gothic"/>
              </a:rPr>
              <a:t>Utilizing Landsat to Detect Ephemeral Water Sources in Support of a USGS Feasibility Assessment and Management Strategy of Equids</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r" rtl="0">
              <a:lnSpc>
                <a:spcPct val="90000"/>
              </a:lnSpc>
              <a:spcBef>
                <a:spcPts val="0"/>
              </a:spcBef>
              <a:spcAft>
                <a:spcPts val="0"/>
              </a:spcAft>
              <a:buClr>
                <a:srgbClr val="3F3F3F"/>
              </a:buClr>
              <a:buSzPts val="2000"/>
              <a:buFont typeface="Arial"/>
              <a:buNone/>
            </a:pPr>
            <a:r>
              <a:rPr lang="en-US" sz="2000"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 </a:t>
            </a:r>
            <a:endParaRPr dirty="0">
              <a:solidFill>
                <a:schemeClr val="tx1">
                  <a:lumMod val="75000"/>
                  <a:lumOff val="25000"/>
                </a:schemeClr>
              </a:solidFill>
            </a:endParaRPr>
          </a:p>
        </p:txBody>
      </p:sp>
      <p:sp>
        <p:nvSpPr>
          <p:cNvPr id="103" name="Shape 103"/>
          <p:cNvSpPr txBox="1"/>
          <p:nvPr/>
        </p:nvSpPr>
        <p:spPr>
          <a:xfrm>
            <a:off x="9665473" y="5596059"/>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a:solidFill>
                  <a:srgbClr val="3F3F3F"/>
                </a:solidFill>
                <a:latin typeface="Century Gothic"/>
                <a:ea typeface="Century Gothic"/>
                <a:cs typeface="Century Gothic"/>
                <a:sym typeface="Century Gothic"/>
              </a:rPr>
              <a:t>Gary Olds</a:t>
            </a:r>
            <a:endParaRPr sz="12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 xmlns:a16="http://schemas.microsoft.com/office/drawing/2014/main" id="{FDB0FCA9-7222-4AFE-B3BF-5D40C45E403F}"/>
              </a:ext>
            </a:extLst>
          </p:cNvPr>
          <p:cNvGrpSpPr>
            <a:grpSpLocks noChangeAspect="1"/>
          </p:cNvGrpSpPr>
          <p:nvPr/>
        </p:nvGrpSpPr>
        <p:grpSpPr>
          <a:xfrm>
            <a:off x="1143880" y="1044470"/>
            <a:ext cx="10444088" cy="5682726"/>
            <a:chOff x="387950" y="3789354"/>
            <a:chExt cx="15060856" cy="8194753"/>
          </a:xfrm>
        </p:grpSpPr>
        <p:grpSp>
          <p:nvGrpSpPr>
            <p:cNvPr id="5" name="Shape 190">
              <a:extLst>
                <a:ext uri="{FF2B5EF4-FFF2-40B4-BE49-F238E27FC236}">
                  <a16:creationId xmlns="" xmlns:a16="http://schemas.microsoft.com/office/drawing/2014/main" id="{4376A77B-A6FC-4721-891A-F49C80396D6F}"/>
                </a:ext>
              </a:extLst>
            </p:cNvPr>
            <p:cNvGrpSpPr/>
            <p:nvPr/>
          </p:nvGrpSpPr>
          <p:grpSpPr>
            <a:xfrm>
              <a:off x="1533788" y="10658220"/>
              <a:ext cx="12013314" cy="482420"/>
              <a:chOff x="1108426" y="4382743"/>
              <a:chExt cx="5003547" cy="227741"/>
            </a:xfrm>
          </p:grpSpPr>
          <p:sp>
            <p:nvSpPr>
              <p:cNvPr id="6" name="Shape 191">
                <a:extLst>
                  <a:ext uri="{FF2B5EF4-FFF2-40B4-BE49-F238E27FC236}">
                    <a16:creationId xmlns="" xmlns:a16="http://schemas.microsoft.com/office/drawing/2014/main" id="{C22C904B-92AB-4371-80B0-71527ACFBF8F}"/>
                  </a:ext>
                </a:extLst>
              </p:cNvPr>
              <p:cNvSpPr txBox="1"/>
              <p:nvPr/>
            </p:nvSpPr>
            <p:spPr>
              <a:xfrm>
                <a:off x="1108426" y="4396782"/>
                <a:ext cx="1350744" cy="206334"/>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3A3A3A"/>
                  </a:buClr>
                  <a:buSzPts val="375"/>
                  <a:buFont typeface="Century Gothic"/>
                  <a:buNone/>
                </a:pPr>
                <a:r>
                  <a:rPr lang="en-US" b="0" i="0" u="none" strike="noStrike" cap="none" dirty="0">
                    <a:solidFill>
                      <a:srgbClr val="3A3A3A"/>
                    </a:solidFill>
                    <a:latin typeface="Century Gothic" panose="020B0502020202020204" pitchFamily="34" charset="0"/>
                    <a:ea typeface="Century Gothic"/>
                    <a:cs typeface="Century Gothic"/>
                    <a:sym typeface="Century Gothic"/>
                  </a:rPr>
                  <a:t>Sensor Input</a:t>
                </a:r>
                <a:endParaRPr dirty="0">
                  <a:latin typeface="Century Gothic" panose="020B0502020202020204" pitchFamily="34" charset="0"/>
                </a:endParaRPr>
              </a:p>
            </p:txBody>
          </p:sp>
          <p:sp>
            <p:nvSpPr>
              <p:cNvPr id="7" name="Shape 192">
                <a:extLst>
                  <a:ext uri="{FF2B5EF4-FFF2-40B4-BE49-F238E27FC236}">
                    <a16:creationId xmlns="" xmlns:a16="http://schemas.microsoft.com/office/drawing/2014/main" id="{EA979C74-B0E3-4B7A-8FB7-EB749FBED744}"/>
                  </a:ext>
                </a:extLst>
              </p:cNvPr>
              <p:cNvSpPr txBox="1"/>
              <p:nvPr/>
            </p:nvSpPr>
            <p:spPr>
              <a:xfrm>
                <a:off x="2486383" y="4404150"/>
                <a:ext cx="562934" cy="206334"/>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3A3A3A"/>
                  </a:buClr>
                  <a:buSzPts val="375"/>
                  <a:buFont typeface="Century Gothic"/>
                  <a:buNone/>
                </a:pPr>
                <a:r>
                  <a:rPr lang="en-US" b="0" i="0" u="none" strike="noStrike" cap="none" dirty="0">
                    <a:solidFill>
                      <a:srgbClr val="3A3A3A"/>
                    </a:solidFill>
                    <a:latin typeface="Century Gothic" panose="020B0502020202020204" pitchFamily="34" charset="0"/>
                    <a:ea typeface="Century Gothic"/>
                    <a:cs typeface="Century Gothic"/>
                    <a:sym typeface="Century Gothic"/>
                  </a:rPr>
                  <a:t>Data</a:t>
                </a:r>
                <a:endParaRPr dirty="0">
                  <a:latin typeface="Century Gothic" panose="020B0502020202020204" pitchFamily="34" charset="0"/>
                </a:endParaRPr>
              </a:p>
            </p:txBody>
          </p:sp>
          <p:sp>
            <p:nvSpPr>
              <p:cNvPr id="8" name="Shape 193">
                <a:extLst>
                  <a:ext uri="{FF2B5EF4-FFF2-40B4-BE49-F238E27FC236}">
                    <a16:creationId xmlns="" xmlns:a16="http://schemas.microsoft.com/office/drawing/2014/main" id="{09A834C9-E1C5-4558-873B-0FD12D14BEE2}"/>
                  </a:ext>
                </a:extLst>
              </p:cNvPr>
              <p:cNvSpPr txBox="1"/>
              <p:nvPr/>
            </p:nvSpPr>
            <p:spPr>
              <a:xfrm>
                <a:off x="3350323" y="4396782"/>
                <a:ext cx="684289" cy="206334"/>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3A3A3A"/>
                  </a:buClr>
                  <a:buSzPts val="375"/>
                  <a:buFont typeface="Century Gothic"/>
                  <a:buNone/>
                </a:pPr>
                <a:r>
                  <a:rPr lang="en-US" b="0" i="0" u="none" strike="noStrike" cap="none" dirty="0">
                    <a:solidFill>
                      <a:srgbClr val="3A3A3A"/>
                    </a:solidFill>
                    <a:latin typeface="Century Gothic" panose="020B0502020202020204" pitchFamily="34" charset="0"/>
                    <a:ea typeface="Century Gothic"/>
                    <a:cs typeface="Century Gothic"/>
                    <a:sym typeface="Century Gothic"/>
                  </a:rPr>
                  <a:t>Software</a:t>
                </a:r>
                <a:endParaRPr dirty="0">
                  <a:latin typeface="Century Gothic" panose="020B0502020202020204" pitchFamily="34" charset="0"/>
                </a:endParaRPr>
              </a:p>
            </p:txBody>
          </p:sp>
          <p:sp>
            <p:nvSpPr>
              <p:cNvPr id="9" name="Shape 194">
                <a:extLst>
                  <a:ext uri="{FF2B5EF4-FFF2-40B4-BE49-F238E27FC236}">
                    <a16:creationId xmlns="" xmlns:a16="http://schemas.microsoft.com/office/drawing/2014/main" id="{2FD451B5-801C-4EE4-A9C1-07CB3C5CECAC}"/>
                  </a:ext>
                </a:extLst>
              </p:cNvPr>
              <p:cNvSpPr txBox="1"/>
              <p:nvPr/>
            </p:nvSpPr>
            <p:spPr>
              <a:xfrm>
                <a:off x="4298885" y="4393328"/>
                <a:ext cx="798356" cy="206334"/>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3A3A3A"/>
                  </a:buClr>
                  <a:buSzPts val="375"/>
                  <a:buFont typeface="Century Gothic"/>
                  <a:buNone/>
                </a:pPr>
                <a:r>
                  <a:rPr lang="en-US" b="0" i="0" u="none" strike="noStrike" cap="none" dirty="0">
                    <a:solidFill>
                      <a:srgbClr val="3A3A3A"/>
                    </a:solidFill>
                    <a:latin typeface="Century Gothic" panose="020B0502020202020204" pitchFamily="34" charset="0"/>
                    <a:ea typeface="Century Gothic"/>
                    <a:cs typeface="Century Gothic"/>
                    <a:sym typeface="Century Gothic"/>
                  </a:rPr>
                  <a:t>Algorithm</a:t>
                </a:r>
                <a:endParaRPr dirty="0">
                  <a:latin typeface="Century Gothic" panose="020B0502020202020204" pitchFamily="34" charset="0"/>
                </a:endParaRPr>
              </a:p>
            </p:txBody>
          </p:sp>
          <p:sp>
            <p:nvSpPr>
              <p:cNvPr id="10" name="Shape 195">
                <a:extLst>
                  <a:ext uri="{FF2B5EF4-FFF2-40B4-BE49-F238E27FC236}">
                    <a16:creationId xmlns="" xmlns:a16="http://schemas.microsoft.com/office/drawing/2014/main" id="{D0D50DED-C5AF-41AA-8578-C221BEEF60A5}"/>
                  </a:ext>
                </a:extLst>
              </p:cNvPr>
              <p:cNvSpPr txBox="1"/>
              <p:nvPr/>
            </p:nvSpPr>
            <p:spPr>
              <a:xfrm>
                <a:off x="5451740" y="4382743"/>
                <a:ext cx="660233" cy="206334"/>
              </a:xfrm>
              <a:prstGeom prst="rect">
                <a:avLst/>
              </a:prstGeom>
              <a:noFill/>
              <a:ln>
                <a:noFill/>
              </a:ln>
            </p:spPr>
            <p:txBody>
              <a:bodyPr spcFirstLastPara="1" wrap="square" lIns="68575" tIns="34275" rIns="68575" bIns="34275" anchor="t" anchorCtr="0">
                <a:noAutofit/>
              </a:bodyPr>
              <a:lstStyle/>
              <a:p>
                <a:pPr marL="0" marR="0" lvl="0" indent="0" rtl="0">
                  <a:lnSpc>
                    <a:spcPct val="100000"/>
                  </a:lnSpc>
                  <a:spcBef>
                    <a:spcPts val="0"/>
                  </a:spcBef>
                  <a:spcAft>
                    <a:spcPts val="0"/>
                  </a:spcAft>
                  <a:buClr>
                    <a:srgbClr val="3A3A3A"/>
                  </a:buClr>
                  <a:buSzPts val="375"/>
                  <a:buFont typeface="Century Gothic"/>
                  <a:buNone/>
                </a:pPr>
                <a:r>
                  <a:rPr lang="en-US" b="0" i="0" u="none" strike="noStrike" cap="none" dirty="0">
                    <a:solidFill>
                      <a:srgbClr val="3A3A3A"/>
                    </a:solidFill>
                    <a:latin typeface="Century Gothic" panose="020B0502020202020204" pitchFamily="34" charset="0"/>
                    <a:ea typeface="Century Gothic"/>
                    <a:cs typeface="Century Gothic"/>
                    <a:sym typeface="Century Gothic"/>
                  </a:rPr>
                  <a:t>Output</a:t>
                </a:r>
                <a:endParaRPr dirty="0">
                  <a:latin typeface="Century Gothic" panose="020B0502020202020204" pitchFamily="34" charset="0"/>
                </a:endParaRPr>
              </a:p>
            </p:txBody>
          </p:sp>
        </p:grpSp>
        <p:grpSp>
          <p:nvGrpSpPr>
            <p:cNvPr id="11" name="Shape 196">
              <a:extLst>
                <a:ext uri="{FF2B5EF4-FFF2-40B4-BE49-F238E27FC236}">
                  <a16:creationId xmlns="" xmlns:a16="http://schemas.microsoft.com/office/drawing/2014/main" id="{4A3CC177-71AB-4336-AFB2-D28C3BA91D7A}"/>
                </a:ext>
              </a:extLst>
            </p:cNvPr>
            <p:cNvGrpSpPr/>
            <p:nvPr/>
          </p:nvGrpSpPr>
          <p:grpSpPr>
            <a:xfrm>
              <a:off x="2633650" y="11129707"/>
              <a:ext cx="10394328" cy="854400"/>
              <a:chOff x="1272828" y="4693956"/>
              <a:chExt cx="4609504" cy="500013"/>
            </a:xfrm>
          </p:grpSpPr>
          <p:cxnSp>
            <p:nvCxnSpPr>
              <p:cNvPr id="12" name="Shape 197">
                <a:extLst>
                  <a:ext uri="{FF2B5EF4-FFF2-40B4-BE49-F238E27FC236}">
                    <a16:creationId xmlns="" xmlns:a16="http://schemas.microsoft.com/office/drawing/2014/main" id="{92E40A35-774C-46AE-80A5-86DDE3363588}"/>
                  </a:ext>
                </a:extLst>
              </p:cNvPr>
              <p:cNvCxnSpPr>
                <a:cxnSpLocks/>
                <a:stCxn id="14" idx="3"/>
              </p:cNvCxnSpPr>
              <p:nvPr/>
            </p:nvCxnSpPr>
            <p:spPr>
              <a:xfrm flipV="1">
                <a:off x="1272828" y="4943714"/>
                <a:ext cx="4544484" cy="6773"/>
              </a:xfrm>
              <a:prstGeom prst="straightConnector1">
                <a:avLst/>
              </a:prstGeom>
              <a:noFill/>
              <a:ln w="38100" cap="flat" cmpd="sng">
                <a:solidFill>
                  <a:srgbClr val="0070C0"/>
                </a:solidFill>
                <a:prstDash val="dash"/>
                <a:miter lim="8000"/>
                <a:headEnd type="none" w="sm" len="sm"/>
                <a:tailEnd type="none" w="sm" len="sm"/>
              </a:ln>
            </p:spPr>
          </p:cxnSp>
          <p:sp>
            <p:nvSpPr>
              <p:cNvPr id="13" name="Shape 198">
                <a:extLst>
                  <a:ext uri="{FF2B5EF4-FFF2-40B4-BE49-F238E27FC236}">
                    <a16:creationId xmlns="" xmlns:a16="http://schemas.microsoft.com/office/drawing/2014/main" id="{F6F73ACC-8BD0-4BC1-A998-8FB4C83157BB}"/>
                  </a:ext>
                </a:extLst>
              </p:cNvPr>
              <p:cNvSpPr/>
              <p:nvPr/>
            </p:nvSpPr>
            <p:spPr>
              <a:xfrm>
                <a:off x="2320538" y="4693956"/>
                <a:ext cx="461259" cy="486966"/>
              </a:xfrm>
              <a:prstGeom prst="hexagon">
                <a:avLst>
                  <a:gd name="adj" fmla="val 25000"/>
                  <a:gd name="vf" fmla="val 115470"/>
                </a:avLst>
              </a:prstGeom>
              <a:solidFill>
                <a:srgbClr val="BA82FE"/>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2000" b="1" i="0" u="none" strike="noStrike" cap="none">
                    <a:solidFill>
                      <a:schemeClr val="lt1"/>
                    </a:solidFill>
                    <a:latin typeface="Century Gothic" panose="020B0502020202020204" pitchFamily="34" charset="0"/>
                    <a:ea typeface="Century Gothic"/>
                    <a:cs typeface="Century Gothic"/>
                    <a:sym typeface="Century Gothic"/>
                  </a:rPr>
                  <a:t>2</a:t>
                </a:r>
                <a:endParaRPr sz="2000">
                  <a:latin typeface="Century Gothic" panose="020B0502020202020204" pitchFamily="34" charset="0"/>
                </a:endParaRPr>
              </a:p>
            </p:txBody>
          </p:sp>
          <p:sp>
            <p:nvSpPr>
              <p:cNvPr id="14" name="Shape 199">
                <a:extLst>
                  <a:ext uri="{FF2B5EF4-FFF2-40B4-BE49-F238E27FC236}">
                    <a16:creationId xmlns="" xmlns:a16="http://schemas.microsoft.com/office/drawing/2014/main" id="{0A7B978D-50B8-48F5-8EAC-674B384F5A45}"/>
                  </a:ext>
                </a:extLst>
              </p:cNvPr>
              <p:cNvSpPr/>
              <p:nvPr/>
            </p:nvSpPr>
            <p:spPr>
              <a:xfrm>
                <a:off x="1272828" y="4707003"/>
                <a:ext cx="461259" cy="486966"/>
              </a:xfrm>
              <a:prstGeom prst="hexagon">
                <a:avLst>
                  <a:gd name="adj" fmla="val 25000"/>
                  <a:gd name="vf" fmla="val 115470"/>
                </a:avLst>
              </a:prstGeom>
              <a:solidFill>
                <a:srgbClr val="99F9D2"/>
              </a:solidFill>
              <a:ln w="9525"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2000" b="1" i="0" u="none" strike="noStrike" cap="none" dirty="0">
                    <a:solidFill>
                      <a:srgbClr val="565656"/>
                    </a:solidFill>
                    <a:latin typeface="Century Gothic" panose="020B0502020202020204" pitchFamily="34" charset="0"/>
                    <a:ea typeface="Century Gothic"/>
                    <a:cs typeface="Century Gothic"/>
                    <a:sym typeface="Century Gothic"/>
                  </a:rPr>
                  <a:t>1</a:t>
                </a:r>
                <a:endParaRPr sz="2000" dirty="0">
                  <a:solidFill>
                    <a:srgbClr val="565656"/>
                  </a:solidFill>
                  <a:latin typeface="Century Gothic" panose="020B0502020202020204" pitchFamily="34" charset="0"/>
                </a:endParaRPr>
              </a:p>
            </p:txBody>
          </p:sp>
          <p:sp>
            <p:nvSpPr>
              <p:cNvPr id="15" name="Shape 200">
                <a:extLst>
                  <a:ext uri="{FF2B5EF4-FFF2-40B4-BE49-F238E27FC236}">
                    <a16:creationId xmlns="" xmlns:a16="http://schemas.microsoft.com/office/drawing/2014/main" id="{6F75AC25-DAFC-4433-97E5-D8AC6983B080}"/>
                  </a:ext>
                </a:extLst>
              </p:cNvPr>
              <p:cNvSpPr/>
              <p:nvPr/>
            </p:nvSpPr>
            <p:spPr>
              <a:xfrm>
                <a:off x="3354049" y="4693963"/>
                <a:ext cx="461259" cy="486966"/>
              </a:xfrm>
              <a:prstGeom prst="hexagon">
                <a:avLst>
                  <a:gd name="adj" fmla="val 25000"/>
                  <a:gd name="vf" fmla="val 115470"/>
                </a:avLst>
              </a:prstGeom>
              <a:solidFill>
                <a:schemeClr val="accent3"/>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2000" b="1" i="0" u="none" strike="noStrike" cap="none">
                    <a:solidFill>
                      <a:schemeClr val="lt1"/>
                    </a:solidFill>
                    <a:latin typeface="Century Gothic" panose="020B0502020202020204" pitchFamily="34" charset="0"/>
                    <a:ea typeface="Century Gothic"/>
                    <a:cs typeface="Century Gothic"/>
                    <a:sym typeface="Century Gothic"/>
                  </a:rPr>
                  <a:t>3</a:t>
                </a:r>
                <a:endParaRPr sz="2000">
                  <a:latin typeface="Century Gothic" panose="020B0502020202020204" pitchFamily="34" charset="0"/>
                </a:endParaRPr>
              </a:p>
            </p:txBody>
          </p:sp>
          <p:sp>
            <p:nvSpPr>
              <p:cNvPr id="16" name="Shape 201">
                <a:extLst>
                  <a:ext uri="{FF2B5EF4-FFF2-40B4-BE49-F238E27FC236}">
                    <a16:creationId xmlns="" xmlns:a16="http://schemas.microsoft.com/office/drawing/2014/main" id="{C1628712-3F5F-46FC-9FE1-66FF36900924}"/>
                  </a:ext>
                </a:extLst>
              </p:cNvPr>
              <p:cNvSpPr/>
              <p:nvPr/>
            </p:nvSpPr>
            <p:spPr>
              <a:xfrm>
                <a:off x="4387562" y="4693968"/>
                <a:ext cx="461259" cy="486967"/>
              </a:xfrm>
              <a:prstGeom prst="hexagon">
                <a:avLst>
                  <a:gd name="adj" fmla="val 25000"/>
                  <a:gd name="vf" fmla="val 115470"/>
                </a:avLst>
              </a:prstGeom>
              <a:solidFill>
                <a:schemeClr val="accent6"/>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2000" b="1" i="0" u="none" strike="noStrike" cap="none">
                    <a:solidFill>
                      <a:schemeClr val="lt1"/>
                    </a:solidFill>
                    <a:latin typeface="Century Gothic" panose="020B0502020202020204" pitchFamily="34" charset="0"/>
                    <a:ea typeface="Century Gothic"/>
                    <a:cs typeface="Century Gothic"/>
                    <a:sym typeface="Century Gothic"/>
                  </a:rPr>
                  <a:t>4</a:t>
                </a:r>
                <a:endParaRPr sz="2000">
                  <a:latin typeface="Century Gothic" panose="020B0502020202020204" pitchFamily="34" charset="0"/>
                </a:endParaRPr>
              </a:p>
            </p:txBody>
          </p:sp>
          <p:sp>
            <p:nvSpPr>
              <p:cNvPr id="17" name="Shape 202">
                <a:extLst>
                  <a:ext uri="{FF2B5EF4-FFF2-40B4-BE49-F238E27FC236}">
                    <a16:creationId xmlns="" xmlns:a16="http://schemas.microsoft.com/office/drawing/2014/main" id="{7E719B09-9399-4424-BE05-02F6AB2D3D3F}"/>
                  </a:ext>
                </a:extLst>
              </p:cNvPr>
              <p:cNvSpPr/>
              <p:nvPr/>
            </p:nvSpPr>
            <p:spPr>
              <a:xfrm>
                <a:off x="5421073" y="4693993"/>
                <a:ext cx="461259" cy="486966"/>
              </a:xfrm>
              <a:prstGeom prst="hexagon">
                <a:avLst>
                  <a:gd name="adj" fmla="val 25000"/>
                  <a:gd name="vf" fmla="val 115470"/>
                </a:avLst>
              </a:prstGeom>
              <a:solidFill>
                <a:srgbClr val="6AA3DA"/>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300"/>
                  <a:buFont typeface="Century Gothic"/>
                  <a:buNone/>
                </a:pPr>
                <a:r>
                  <a:rPr lang="en-US" sz="2000" b="1" i="0" u="none" strike="noStrike" cap="none">
                    <a:solidFill>
                      <a:schemeClr val="lt1"/>
                    </a:solidFill>
                    <a:latin typeface="Century Gothic" panose="020B0502020202020204" pitchFamily="34" charset="0"/>
                    <a:ea typeface="Century Gothic"/>
                    <a:cs typeface="Century Gothic"/>
                    <a:sym typeface="Century Gothic"/>
                  </a:rPr>
                  <a:t>5</a:t>
                </a:r>
                <a:endParaRPr sz="2000">
                  <a:latin typeface="Century Gothic" panose="020B0502020202020204" pitchFamily="34" charset="0"/>
                </a:endParaRPr>
              </a:p>
            </p:txBody>
          </p:sp>
        </p:grpSp>
        <p:grpSp>
          <p:nvGrpSpPr>
            <p:cNvPr id="18" name="Group 17">
              <a:extLst>
                <a:ext uri="{FF2B5EF4-FFF2-40B4-BE49-F238E27FC236}">
                  <a16:creationId xmlns="" xmlns:a16="http://schemas.microsoft.com/office/drawing/2014/main" id="{A366906A-5F2C-484B-ACA7-D625772BDF73}"/>
                </a:ext>
              </a:extLst>
            </p:cNvPr>
            <p:cNvGrpSpPr>
              <a:grpSpLocks noChangeAspect="1"/>
            </p:cNvGrpSpPr>
            <p:nvPr/>
          </p:nvGrpSpPr>
          <p:grpSpPr>
            <a:xfrm>
              <a:off x="387950" y="3789354"/>
              <a:ext cx="15060856" cy="6589263"/>
              <a:chOff x="14004794" y="11044252"/>
              <a:chExt cx="13578813" cy="5940856"/>
            </a:xfrm>
          </p:grpSpPr>
          <p:sp>
            <p:nvSpPr>
              <p:cNvPr id="19" name="Shape 213">
                <a:extLst>
                  <a:ext uri="{FF2B5EF4-FFF2-40B4-BE49-F238E27FC236}">
                    <a16:creationId xmlns="" xmlns:a16="http://schemas.microsoft.com/office/drawing/2014/main" id="{1C640B4B-A1C5-4A93-9DDB-2A728C8EAC52}"/>
                  </a:ext>
                </a:extLst>
              </p:cNvPr>
              <p:cNvSpPr/>
              <p:nvPr/>
            </p:nvSpPr>
            <p:spPr>
              <a:xfrm rot="7867233">
                <a:off x="24057818" y="12749854"/>
                <a:ext cx="941992" cy="3459634"/>
              </a:xfrm>
              <a:prstGeom prst="triangle">
                <a:avLst>
                  <a:gd name="adj" fmla="val 52901"/>
                </a:avLst>
              </a:prstGeom>
              <a:solidFill>
                <a:srgbClr val="70AD47">
                  <a:alpha val="71760"/>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panose="020B0502020202020204" pitchFamily="34" charset="0"/>
                  <a:ea typeface="Century Gothic"/>
                  <a:cs typeface="Century Gothic"/>
                  <a:sym typeface="Century Gothic"/>
                </a:endParaRPr>
              </a:p>
            </p:txBody>
          </p:sp>
          <p:sp>
            <p:nvSpPr>
              <p:cNvPr id="20" name="Shape 211">
                <a:extLst>
                  <a:ext uri="{FF2B5EF4-FFF2-40B4-BE49-F238E27FC236}">
                    <a16:creationId xmlns="" xmlns:a16="http://schemas.microsoft.com/office/drawing/2014/main" id="{332994EE-000A-4115-90C5-C6C0D76CDDEB}"/>
                  </a:ext>
                </a:extLst>
              </p:cNvPr>
              <p:cNvSpPr/>
              <p:nvPr/>
            </p:nvSpPr>
            <p:spPr>
              <a:xfrm rot="3611168">
                <a:off x="21566672" y="12663281"/>
                <a:ext cx="761549" cy="1887559"/>
              </a:xfrm>
              <a:prstGeom prst="triangle">
                <a:avLst>
                  <a:gd name="adj" fmla="val 50000"/>
                </a:avLst>
              </a:prstGeom>
              <a:solidFill>
                <a:srgbClr val="A5A5A5">
                  <a:alpha val="77650"/>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panose="020B0502020202020204" pitchFamily="34" charset="0"/>
                  <a:ea typeface="Century Gothic"/>
                  <a:cs typeface="Century Gothic"/>
                  <a:sym typeface="Century Gothic"/>
                </a:endParaRPr>
              </a:p>
            </p:txBody>
          </p:sp>
          <p:sp>
            <p:nvSpPr>
              <p:cNvPr id="21" name="Shape 204">
                <a:extLst>
                  <a:ext uri="{FF2B5EF4-FFF2-40B4-BE49-F238E27FC236}">
                    <a16:creationId xmlns="" xmlns:a16="http://schemas.microsoft.com/office/drawing/2014/main" id="{92361446-BB74-4557-8897-0D6CC2E29762}"/>
                  </a:ext>
                </a:extLst>
              </p:cNvPr>
              <p:cNvSpPr/>
              <p:nvPr/>
            </p:nvSpPr>
            <p:spPr>
              <a:xfrm rot="7107327">
                <a:off x="19187538" y="11899416"/>
                <a:ext cx="796456" cy="3632178"/>
              </a:xfrm>
              <a:prstGeom prst="triangle">
                <a:avLst>
                  <a:gd name="adj" fmla="val 50000"/>
                </a:avLst>
              </a:prstGeom>
              <a:solidFill>
                <a:srgbClr val="99F9D2">
                  <a:alpha val="78039"/>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panose="020B0502020202020204" pitchFamily="34" charset="0"/>
                  <a:ea typeface="Century Gothic"/>
                  <a:cs typeface="Century Gothic"/>
                  <a:sym typeface="Century Gothic"/>
                </a:endParaRPr>
              </a:p>
            </p:txBody>
          </p:sp>
          <p:sp>
            <p:nvSpPr>
              <p:cNvPr id="22" name="Shape 204">
                <a:extLst>
                  <a:ext uri="{FF2B5EF4-FFF2-40B4-BE49-F238E27FC236}">
                    <a16:creationId xmlns="" xmlns:a16="http://schemas.microsoft.com/office/drawing/2014/main" id="{64821EE4-A053-4EE1-BE3B-DAFE9EC3F3A4}"/>
                  </a:ext>
                </a:extLst>
              </p:cNvPr>
              <p:cNvSpPr/>
              <p:nvPr/>
            </p:nvSpPr>
            <p:spPr>
              <a:xfrm rot="10800000">
                <a:off x="20177087" y="12199250"/>
                <a:ext cx="845917" cy="2984706"/>
              </a:xfrm>
              <a:prstGeom prst="triangle">
                <a:avLst>
                  <a:gd name="adj" fmla="val 50000"/>
                </a:avLst>
              </a:prstGeom>
              <a:solidFill>
                <a:srgbClr val="99F9D2">
                  <a:alpha val="78039"/>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panose="020B0502020202020204" pitchFamily="34" charset="0"/>
                  <a:ea typeface="Century Gothic"/>
                  <a:cs typeface="Century Gothic"/>
                  <a:sym typeface="Century Gothic"/>
                </a:endParaRPr>
              </a:p>
            </p:txBody>
          </p:sp>
          <p:sp>
            <p:nvSpPr>
              <p:cNvPr id="23" name="Shape 208">
                <a:extLst>
                  <a:ext uri="{FF2B5EF4-FFF2-40B4-BE49-F238E27FC236}">
                    <a16:creationId xmlns="" xmlns:a16="http://schemas.microsoft.com/office/drawing/2014/main" id="{79A82DE9-9797-4C0F-A828-41DD040358C9}"/>
                  </a:ext>
                </a:extLst>
              </p:cNvPr>
              <p:cNvSpPr/>
              <p:nvPr/>
            </p:nvSpPr>
            <p:spPr>
              <a:xfrm rot="4426167">
                <a:off x="18851186" y="13194572"/>
                <a:ext cx="942763" cy="2820380"/>
              </a:xfrm>
              <a:prstGeom prst="triangle">
                <a:avLst>
                  <a:gd name="adj" fmla="val 50000"/>
                </a:avLst>
              </a:prstGeom>
              <a:solidFill>
                <a:srgbClr val="BA82FE">
                  <a:alpha val="51760"/>
                </a:srgbClr>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panose="020B0502020202020204" pitchFamily="34" charset="0"/>
                  <a:ea typeface="Century Gothic"/>
                  <a:cs typeface="Century Gothic"/>
                  <a:sym typeface="Century Gothic"/>
                </a:endParaRPr>
              </a:p>
            </p:txBody>
          </p:sp>
          <p:sp>
            <p:nvSpPr>
              <p:cNvPr id="24" name="Oval 23">
                <a:extLst>
                  <a:ext uri="{FF2B5EF4-FFF2-40B4-BE49-F238E27FC236}">
                    <a16:creationId xmlns="" xmlns:a16="http://schemas.microsoft.com/office/drawing/2014/main" id="{0A9A14C5-954F-4DDF-A150-DD1B783F0D86}"/>
                  </a:ext>
                </a:extLst>
              </p:cNvPr>
              <p:cNvSpPr/>
              <p:nvPr/>
            </p:nvSpPr>
            <p:spPr>
              <a:xfrm>
                <a:off x="15655938" y="14785042"/>
                <a:ext cx="457200" cy="457200"/>
              </a:xfrm>
              <a:prstGeom prst="ellipse">
                <a:avLst/>
              </a:prstGeom>
              <a:solidFill>
                <a:srgbClr val="BA8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5" name="Shape 214">
                <a:extLst>
                  <a:ext uri="{FF2B5EF4-FFF2-40B4-BE49-F238E27FC236}">
                    <a16:creationId xmlns="" xmlns:a16="http://schemas.microsoft.com/office/drawing/2014/main" id="{A9FDB817-EB47-4CC0-B94C-42B6C8CEBA40}"/>
                  </a:ext>
                </a:extLst>
              </p:cNvPr>
              <p:cNvSpPr/>
              <p:nvPr/>
            </p:nvSpPr>
            <p:spPr>
              <a:xfrm>
                <a:off x="24463220" y="14261073"/>
                <a:ext cx="3120387" cy="2560320"/>
              </a:xfrm>
              <a:prstGeom prst="hexagon">
                <a:avLst>
                  <a:gd name="adj" fmla="val 25000"/>
                  <a:gd name="vf" fmla="val 115470"/>
                </a:avLst>
              </a:prstGeom>
              <a:solidFill>
                <a:srgbClr val="6AA3DA"/>
              </a:solidFill>
              <a:ln w="762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00"/>
                  <a:buFont typeface="Century Gothic"/>
                  <a:buNone/>
                </a:pPr>
                <a:r>
                  <a:rPr lang="en-US" sz="2350" b="1" dirty="0">
                    <a:solidFill>
                      <a:srgbClr val="FFFFFF"/>
                    </a:solidFill>
                    <a:latin typeface="Century Gothic" panose="020B0502020202020204" pitchFamily="34" charset="0"/>
                    <a:ea typeface="Century Gothic"/>
                    <a:cs typeface="Century Gothic"/>
                    <a:sym typeface="Century Gothic"/>
                  </a:rPr>
                  <a:t>Water Presence Map</a:t>
                </a:r>
                <a:endParaRPr sz="2350" b="1" i="0" u="none" strike="noStrike" cap="none" dirty="0">
                  <a:solidFill>
                    <a:srgbClr val="FFFFFF"/>
                  </a:solidFill>
                  <a:latin typeface="Century Gothic" panose="020B0502020202020204" pitchFamily="34" charset="0"/>
                  <a:ea typeface="Century Gothic"/>
                  <a:cs typeface="Century Gothic"/>
                  <a:sym typeface="Century Gothic"/>
                </a:endParaRPr>
              </a:p>
            </p:txBody>
          </p:sp>
          <p:sp>
            <p:nvSpPr>
              <p:cNvPr id="26" name="Shape 209">
                <a:extLst>
                  <a:ext uri="{FF2B5EF4-FFF2-40B4-BE49-F238E27FC236}">
                    <a16:creationId xmlns="" xmlns:a16="http://schemas.microsoft.com/office/drawing/2014/main" id="{39CDF675-F38F-432C-8320-31F42483C0CA}"/>
                  </a:ext>
                </a:extLst>
              </p:cNvPr>
              <p:cNvSpPr/>
              <p:nvPr/>
            </p:nvSpPr>
            <p:spPr>
              <a:xfrm>
                <a:off x="14004794" y="15112876"/>
                <a:ext cx="2288283" cy="1872232"/>
              </a:xfrm>
              <a:prstGeom prst="hexagon">
                <a:avLst>
                  <a:gd name="adj" fmla="val 25000"/>
                  <a:gd name="vf" fmla="val 115470"/>
                </a:avLst>
              </a:prstGeom>
              <a:solidFill>
                <a:srgbClr val="BA82FE"/>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25"/>
                  <a:buFont typeface="Century Gothic"/>
                  <a:buNone/>
                </a:pPr>
                <a:r>
                  <a:rPr lang="en-US" sz="1700" b="1" dirty="0">
                    <a:solidFill>
                      <a:srgbClr val="FFFFFF"/>
                    </a:solidFill>
                    <a:latin typeface="Century Gothic" panose="020B0502020202020204" pitchFamily="34" charset="0"/>
                    <a:ea typeface="Century Gothic"/>
                    <a:cs typeface="Century Gothic"/>
                    <a:sym typeface="Century Gothic"/>
                  </a:rPr>
                  <a:t>Field Data </a:t>
                </a:r>
                <a:endParaRPr sz="1700" b="1" i="0" u="none" strike="noStrike" cap="none" dirty="0">
                  <a:solidFill>
                    <a:srgbClr val="FFFFFF"/>
                  </a:solidFill>
                  <a:latin typeface="Century Gothic" panose="020B0502020202020204" pitchFamily="34" charset="0"/>
                  <a:ea typeface="Century Gothic"/>
                  <a:cs typeface="Century Gothic"/>
                  <a:sym typeface="Century Gothic"/>
                </a:endParaRPr>
              </a:p>
            </p:txBody>
          </p:sp>
          <p:sp>
            <p:nvSpPr>
              <p:cNvPr id="27" name="Shape 210">
                <a:extLst>
                  <a:ext uri="{FF2B5EF4-FFF2-40B4-BE49-F238E27FC236}">
                    <a16:creationId xmlns="" xmlns:a16="http://schemas.microsoft.com/office/drawing/2014/main" id="{D71D7C64-D7BA-4042-ABCD-8FD963CD5E90}"/>
                  </a:ext>
                </a:extLst>
              </p:cNvPr>
              <p:cNvSpPr/>
              <p:nvPr/>
            </p:nvSpPr>
            <p:spPr>
              <a:xfrm>
                <a:off x="14049705" y="13028183"/>
                <a:ext cx="2288283" cy="1872232"/>
              </a:xfrm>
              <a:prstGeom prst="hexagon">
                <a:avLst>
                  <a:gd name="adj" fmla="val 25000"/>
                  <a:gd name="vf" fmla="val 115470"/>
                </a:avLst>
              </a:prstGeom>
              <a:solidFill>
                <a:srgbClr val="BA82FE"/>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75"/>
                  <a:buFont typeface="Century Gothic"/>
                  <a:buNone/>
                </a:pPr>
                <a:r>
                  <a:rPr lang="en-US" sz="1700" b="1" dirty="0">
                    <a:solidFill>
                      <a:srgbClr val="FFFFFF"/>
                    </a:solidFill>
                    <a:latin typeface="Century Gothic" panose="020B0502020202020204" pitchFamily="34" charset="0"/>
                    <a:ea typeface="Century Gothic"/>
                    <a:cs typeface="Century Gothic"/>
                    <a:sym typeface="Century Gothic"/>
                  </a:rPr>
                  <a:t>PRISM Climate Data </a:t>
                </a:r>
                <a:endParaRPr sz="1700" b="1" i="0" u="none" strike="noStrike" cap="none" dirty="0">
                  <a:solidFill>
                    <a:srgbClr val="FFFFFF"/>
                  </a:solidFill>
                  <a:latin typeface="Century Gothic" panose="020B0502020202020204" pitchFamily="34" charset="0"/>
                  <a:ea typeface="Century Gothic"/>
                  <a:cs typeface="Century Gothic"/>
                  <a:sym typeface="Century Gothic"/>
                </a:endParaRPr>
              </a:p>
            </p:txBody>
          </p:sp>
          <p:sp>
            <p:nvSpPr>
              <p:cNvPr id="28" name="Shape 212">
                <a:extLst>
                  <a:ext uri="{FF2B5EF4-FFF2-40B4-BE49-F238E27FC236}">
                    <a16:creationId xmlns="" xmlns:a16="http://schemas.microsoft.com/office/drawing/2014/main" id="{D8CE0155-A1C1-497E-810B-E6992549C48B}"/>
                  </a:ext>
                </a:extLst>
              </p:cNvPr>
              <p:cNvSpPr/>
              <p:nvPr/>
            </p:nvSpPr>
            <p:spPr>
              <a:xfrm>
                <a:off x="19468519" y="13315935"/>
                <a:ext cx="2288283" cy="1872232"/>
              </a:xfrm>
              <a:prstGeom prst="hexagon">
                <a:avLst>
                  <a:gd name="adj" fmla="val 25000"/>
                  <a:gd name="vf" fmla="val 115470"/>
                </a:avLst>
              </a:prstGeom>
              <a:solidFill>
                <a:srgbClr val="A5A5A5"/>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00"/>
                  <a:buFont typeface="Century Gothic"/>
                  <a:buNone/>
                </a:pPr>
                <a:r>
                  <a:rPr lang="en-US" sz="1700" b="1" dirty="0">
                    <a:solidFill>
                      <a:srgbClr val="FFFFFF"/>
                    </a:solidFill>
                    <a:latin typeface="Century Gothic" panose="020B0502020202020204" pitchFamily="34" charset="0"/>
                    <a:ea typeface="Century Gothic"/>
                    <a:cs typeface="Century Gothic"/>
                    <a:sym typeface="Century Gothic"/>
                  </a:rPr>
                  <a:t>Google Earth Engine</a:t>
                </a:r>
                <a:endParaRPr sz="1700" b="1" i="0" u="none" strike="noStrike" cap="none" dirty="0">
                  <a:solidFill>
                    <a:srgbClr val="FFFFFF"/>
                  </a:solidFill>
                  <a:latin typeface="Century Gothic" panose="020B0502020202020204" pitchFamily="34" charset="0"/>
                  <a:ea typeface="Century Gothic"/>
                  <a:cs typeface="Century Gothic"/>
                  <a:sym typeface="Century Gothic"/>
                </a:endParaRPr>
              </a:p>
            </p:txBody>
          </p:sp>
          <p:sp>
            <p:nvSpPr>
              <p:cNvPr id="29" name="Shape 215">
                <a:extLst>
                  <a:ext uri="{FF2B5EF4-FFF2-40B4-BE49-F238E27FC236}">
                    <a16:creationId xmlns="" xmlns:a16="http://schemas.microsoft.com/office/drawing/2014/main" id="{BD6BB2D2-1396-45AC-AB17-0B38F94EEB35}"/>
                  </a:ext>
                </a:extLst>
              </p:cNvPr>
              <p:cNvSpPr/>
              <p:nvPr/>
            </p:nvSpPr>
            <p:spPr>
              <a:xfrm>
                <a:off x="21647469" y="12326891"/>
                <a:ext cx="2288282" cy="1872232"/>
              </a:xfrm>
              <a:prstGeom prst="hexagon">
                <a:avLst>
                  <a:gd name="adj" fmla="val 25000"/>
                  <a:gd name="vf" fmla="val 115470"/>
                </a:avLst>
              </a:prstGeom>
              <a:solidFill>
                <a:srgbClr val="70AD47"/>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00"/>
                  <a:buFont typeface="Century Gothic"/>
                  <a:buNone/>
                </a:pPr>
                <a:r>
                  <a:rPr lang="en-US" sz="1700" b="1" dirty="0">
                    <a:solidFill>
                      <a:srgbClr val="FFFFFF"/>
                    </a:solidFill>
                    <a:latin typeface="Century Gothic" panose="020B0502020202020204" pitchFamily="34" charset="0"/>
                    <a:ea typeface="Century Gothic"/>
                    <a:cs typeface="Century Gothic"/>
                    <a:sym typeface="Century Gothic"/>
                  </a:rPr>
                  <a:t>R</a:t>
                </a:r>
              </a:p>
              <a:p>
                <a:pPr marL="0" marR="0" lvl="0" indent="0" algn="ctr" rtl="0">
                  <a:lnSpc>
                    <a:spcPct val="100000"/>
                  </a:lnSpc>
                  <a:spcBef>
                    <a:spcPts val="0"/>
                  </a:spcBef>
                  <a:spcAft>
                    <a:spcPts val="0"/>
                  </a:spcAft>
                  <a:buClr>
                    <a:srgbClr val="FFFFFF"/>
                  </a:buClr>
                  <a:buSzPts val="400"/>
                  <a:buFont typeface="Century Gothic"/>
                  <a:buNone/>
                </a:pPr>
                <a:r>
                  <a:rPr lang="en-US" sz="1700" b="1" i="0" u="none" strike="noStrike" cap="none" dirty="0">
                    <a:solidFill>
                      <a:srgbClr val="FFFFFF"/>
                    </a:solidFill>
                    <a:latin typeface="Century Gothic" panose="020B0502020202020204" pitchFamily="34" charset="0"/>
                    <a:ea typeface="Century Gothic"/>
                    <a:cs typeface="Century Gothic"/>
                    <a:sym typeface="Century Gothic"/>
                  </a:rPr>
                  <a:t>Random Forest</a:t>
                </a:r>
                <a:endParaRPr sz="1700" b="1" i="0" u="none" strike="noStrike" cap="none" dirty="0">
                  <a:solidFill>
                    <a:srgbClr val="FFFFFF"/>
                  </a:solidFill>
                  <a:latin typeface="Century Gothic" panose="020B0502020202020204" pitchFamily="34" charset="0"/>
                  <a:ea typeface="Century Gothic"/>
                  <a:cs typeface="Century Gothic"/>
                  <a:sym typeface="Century Gothic"/>
                </a:endParaRPr>
              </a:p>
            </p:txBody>
          </p:sp>
          <p:sp>
            <p:nvSpPr>
              <p:cNvPr id="30" name="Shape 216">
                <a:extLst>
                  <a:ext uri="{FF2B5EF4-FFF2-40B4-BE49-F238E27FC236}">
                    <a16:creationId xmlns="" xmlns:a16="http://schemas.microsoft.com/office/drawing/2014/main" id="{A41FDF81-77D2-48ED-B398-4B42D5E165AD}"/>
                  </a:ext>
                </a:extLst>
              </p:cNvPr>
              <p:cNvSpPr/>
              <p:nvPr/>
            </p:nvSpPr>
            <p:spPr>
              <a:xfrm>
                <a:off x="15869327" y="11044252"/>
                <a:ext cx="3297679" cy="2803027"/>
              </a:xfrm>
              <a:prstGeom prst="hexagon">
                <a:avLst>
                  <a:gd name="adj" fmla="val 25000"/>
                  <a:gd name="vf" fmla="val 115470"/>
                </a:avLst>
              </a:prstGeom>
              <a:solidFill>
                <a:srgbClr val="99F9D2"/>
              </a:solidFill>
              <a:ln w="762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75"/>
                  <a:buFont typeface="Century Gothic"/>
                  <a:buNone/>
                </a:pPr>
                <a:r>
                  <a:rPr lang="en-US" sz="2000" b="1" u="none" strike="noStrike" cap="none" dirty="0">
                    <a:solidFill>
                      <a:srgbClr val="565656"/>
                    </a:solidFill>
                    <a:latin typeface="Century Gothic" panose="020B0502020202020204" pitchFamily="34" charset="0"/>
                    <a:ea typeface="Century Gothic"/>
                    <a:cs typeface="Century Gothic"/>
                    <a:sym typeface="Century Gothic"/>
                  </a:rPr>
                  <a:t>NASA</a:t>
                </a:r>
                <a:r>
                  <a:rPr lang="en-US" sz="2000" b="1" i="0" u="none" strike="noStrike" cap="none" dirty="0">
                    <a:solidFill>
                      <a:srgbClr val="565656"/>
                    </a:solidFill>
                    <a:latin typeface="Century Gothic" panose="020B0502020202020204" pitchFamily="34" charset="0"/>
                    <a:ea typeface="Century Gothic"/>
                    <a:cs typeface="Century Gothic"/>
                    <a:sym typeface="Century Gothic"/>
                  </a:rPr>
                  <a:t> Earth Observations</a:t>
                </a:r>
                <a:endParaRPr sz="2000" b="1" dirty="0">
                  <a:solidFill>
                    <a:srgbClr val="565656"/>
                  </a:solidFill>
                  <a:latin typeface="Century Gothic" panose="020B0502020202020204" pitchFamily="34" charset="0"/>
                </a:endParaRPr>
              </a:p>
              <a:p>
                <a:pPr marL="0" marR="0" lvl="0" indent="0" algn="ctr" rtl="0">
                  <a:lnSpc>
                    <a:spcPct val="100000"/>
                  </a:lnSpc>
                  <a:spcBef>
                    <a:spcPts val="0"/>
                  </a:spcBef>
                  <a:spcAft>
                    <a:spcPts val="0"/>
                  </a:spcAft>
                  <a:buClr>
                    <a:srgbClr val="FFFFFF"/>
                  </a:buClr>
                  <a:buSzPts val="375"/>
                  <a:buFont typeface="Century Gothic"/>
                  <a:buNone/>
                </a:pPr>
                <a:r>
                  <a:rPr lang="en-US" sz="2000" b="1" i="0" u="none" strike="noStrike" cap="none" dirty="0">
                    <a:solidFill>
                      <a:srgbClr val="565656"/>
                    </a:solidFill>
                    <a:latin typeface="Century Gothic" panose="020B0502020202020204" pitchFamily="34" charset="0"/>
                    <a:ea typeface="Century Gothic"/>
                    <a:cs typeface="Century Gothic"/>
                    <a:sym typeface="Century Gothic"/>
                  </a:rPr>
                  <a:t>Landsat 8</a:t>
                </a:r>
              </a:p>
              <a:p>
                <a:pPr marL="0" marR="0" lvl="0" indent="0" algn="ctr" rtl="0">
                  <a:lnSpc>
                    <a:spcPct val="100000"/>
                  </a:lnSpc>
                  <a:spcBef>
                    <a:spcPts val="0"/>
                  </a:spcBef>
                  <a:spcAft>
                    <a:spcPts val="0"/>
                  </a:spcAft>
                  <a:buClr>
                    <a:srgbClr val="FFFFFF"/>
                  </a:buClr>
                  <a:buSzPts val="375"/>
                  <a:buFont typeface="Century Gothic"/>
                  <a:buNone/>
                </a:pPr>
                <a:r>
                  <a:rPr lang="en-US" sz="2000" b="1" dirty="0">
                    <a:solidFill>
                      <a:srgbClr val="565656"/>
                    </a:solidFill>
                    <a:latin typeface="Century Gothic" panose="020B0502020202020204" pitchFamily="34" charset="0"/>
                    <a:ea typeface="Century Gothic"/>
                    <a:cs typeface="Century Gothic"/>
                    <a:sym typeface="Century Gothic"/>
                  </a:rPr>
                  <a:t>STRM</a:t>
                </a:r>
                <a:endParaRPr sz="2000" b="1" i="0" u="none" strike="noStrike" cap="none" dirty="0">
                  <a:solidFill>
                    <a:srgbClr val="565656"/>
                  </a:solidFill>
                  <a:latin typeface="Century Gothic" panose="020B0502020202020204" pitchFamily="34" charset="0"/>
                  <a:ea typeface="Century Gothic"/>
                  <a:cs typeface="Century Gothic"/>
                  <a:sym typeface="Century Gothic"/>
                </a:endParaRPr>
              </a:p>
            </p:txBody>
          </p:sp>
          <p:sp>
            <p:nvSpPr>
              <p:cNvPr id="31" name="Shape 207">
                <a:extLst>
                  <a:ext uri="{FF2B5EF4-FFF2-40B4-BE49-F238E27FC236}">
                    <a16:creationId xmlns="" xmlns:a16="http://schemas.microsoft.com/office/drawing/2014/main" id="{F262999C-D891-4ECD-938A-E629F94B08E9}"/>
                  </a:ext>
                </a:extLst>
              </p:cNvPr>
              <p:cNvSpPr/>
              <p:nvPr/>
            </p:nvSpPr>
            <p:spPr>
              <a:xfrm>
                <a:off x="16017408" y="14075376"/>
                <a:ext cx="2288283" cy="1876532"/>
              </a:xfrm>
              <a:prstGeom prst="hexagon">
                <a:avLst>
                  <a:gd name="adj" fmla="val 25000"/>
                  <a:gd name="vf" fmla="val 115470"/>
                </a:avLst>
              </a:prstGeom>
              <a:solidFill>
                <a:srgbClr val="BA82FE"/>
              </a:solidFill>
              <a:ln w="12700"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425"/>
                  <a:buFont typeface="Century Gothic"/>
                  <a:buNone/>
                </a:pPr>
                <a:r>
                  <a:rPr lang="en-US" sz="1700" b="1" dirty="0">
                    <a:solidFill>
                      <a:srgbClr val="FFFFFF"/>
                    </a:solidFill>
                    <a:latin typeface="Century Gothic" panose="020B0502020202020204" pitchFamily="34" charset="0"/>
                    <a:ea typeface="Century Gothic"/>
                    <a:cs typeface="Century Gothic"/>
                    <a:sym typeface="Century Gothic"/>
                  </a:rPr>
                  <a:t>Ocular Digital Survey Data</a:t>
                </a:r>
                <a:endParaRPr sz="1700" b="1" i="0" u="none" strike="noStrike" cap="none" dirty="0">
                  <a:solidFill>
                    <a:srgbClr val="FFFFFF"/>
                  </a:solidFill>
                  <a:latin typeface="Century Gothic" panose="020B0502020202020204" pitchFamily="34" charset="0"/>
                  <a:ea typeface="Century Gothic"/>
                  <a:cs typeface="Century Gothic"/>
                  <a:sym typeface="Century Gothic"/>
                </a:endParaRPr>
              </a:p>
            </p:txBody>
          </p:sp>
          <p:sp>
            <p:nvSpPr>
              <p:cNvPr id="32" name="Shape 216">
                <a:extLst>
                  <a:ext uri="{FF2B5EF4-FFF2-40B4-BE49-F238E27FC236}">
                    <a16:creationId xmlns="" xmlns:a16="http://schemas.microsoft.com/office/drawing/2014/main" id="{1502DB23-FC2E-42B5-911C-8E48EFC0690B}"/>
                  </a:ext>
                </a:extLst>
              </p:cNvPr>
              <p:cNvSpPr/>
              <p:nvPr/>
            </p:nvSpPr>
            <p:spPr>
              <a:xfrm>
                <a:off x="19442837" y="11256825"/>
                <a:ext cx="2286000" cy="1874520"/>
              </a:xfrm>
              <a:prstGeom prst="hexagon">
                <a:avLst>
                  <a:gd name="adj" fmla="val 25000"/>
                  <a:gd name="vf" fmla="val 115470"/>
                </a:avLst>
              </a:prstGeom>
              <a:solidFill>
                <a:srgbClr val="99F9D2"/>
              </a:solidFill>
              <a:ln w="9525" cap="flat" cmpd="sng">
                <a:no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75"/>
                  <a:buFont typeface="Century Gothic"/>
                  <a:buNone/>
                </a:pPr>
                <a:r>
                  <a:rPr lang="en-US" sz="1700" b="1" i="0" u="none" strike="noStrike" cap="none" dirty="0">
                    <a:solidFill>
                      <a:srgbClr val="565656"/>
                    </a:solidFill>
                    <a:latin typeface="Century Gothic" panose="020B0502020202020204" pitchFamily="34" charset="0"/>
                    <a:ea typeface="Century Gothic"/>
                    <a:cs typeface="Century Gothic"/>
                    <a:sym typeface="Century Gothic"/>
                  </a:rPr>
                  <a:t>Senintel-1 SAR</a:t>
                </a:r>
                <a:endParaRPr sz="1700" b="1" i="0" u="none" strike="noStrike" cap="none" dirty="0">
                  <a:solidFill>
                    <a:srgbClr val="565656"/>
                  </a:solidFill>
                  <a:latin typeface="Century Gothic" panose="020B0502020202020204" pitchFamily="34" charset="0"/>
                  <a:ea typeface="Century Gothic"/>
                  <a:cs typeface="Century Gothic"/>
                  <a:sym typeface="Century Gothic"/>
                </a:endParaRPr>
              </a:p>
            </p:txBody>
          </p:sp>
        </p:grpSp>
      </p:grpSp>
      <p:sp>
        <p:nvSpPr>
          <p:cNvPr id="38" name="Shape 189">
            <a:extLst>
              <a:ext uri="{FF2B5EF4-FFF2-40B4-BE49-F238E27FC236}">
                <a16:creationId xmlns="" xmlns:a16="http://schemas.microsoft.com/office/drawing/2014/main" id="{E6763850-AF89-44FE-BF02-32580DE5C4EF}"/>
              </a:ext>
            </a:extLst>
          </p:cNvPr>
          <p:cNvSpPr txBox="1">
            <a:spLocks noGrp="1"/>
          </p:cNvSpPr>
          <p:nvPr>
            <p:ph type="title"/>
          </p:nvPr>
        </p:nvSpPr>
        <p:spPr>
          <a:xfrm>
            <a:off x="1143880" y="304479"/>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Methodology</a:t>
            </a:r>
            <a:endParaRPr dirty="0"/>
          </a:p>
        </p:txBody>
      </p:sp>
    </p:spTree>
    <p:extLst>
      <p:ext uri="{BB962C8B-B14F-4D97-AF65-F5344CB8AC3E}">
        <p14:creationId xmlns:p14="http://schemas.microsoft.com/office/powerpoint/2010/main" val="1201381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WORKFLOW</a:t>
            </a:r>
          </a:p>
        </p:txBody>
      </p:sp>
      <p:sp>
        <p:nvSpPr>
          <p:cNvPr id="6" name="Rectangle 5"/>
          <p:cNvSpPr/>
          <p:nvPr/>
        </p:nvSpPr>
        <p:spPr>
          <a:xfrm>
            <a:off x="619473" y="1130738"/>
            <a:ext cx="1455761" cy="960352"/>
          </a:xfrm>
          <a:prstGeom prst="rect">
            <a:avLst/>
          </a:prstGeom>
          <a:solidFill>
            <a:schemeClr val="accent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Century Gothic"/>
                <a:cs typeface="Century Gothic"/>
              </a:rPr>
              <a:t>CLOUD-FREE LANDSAT MOSAIC </a:t>
            </a:r>
          </a:p>
        </p:txBody>
      </p:sp>
      <p:sp>
        <p:nvSpPr>
          <p:cNvPr id="7" name="Rectangle 6"/>
          <p:cNvSpPr/>
          <p:nvPr/>
        </p:nvSpPr>
        <p:spPr>
          <a:xfrm>
            <a:off x="617004" y="2542955"/>
            <a:ext cx="1455761" cy="960352"/>
          </a:xfrm>
          <a:prstGeom prst="rect">
            <a:avLst/>
          </a:prstGeom>
          <a:solidFill>
            <a:schemeClr val="accent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Century Gothic"/>
                <a:cs typeface="Century Gothic"/>
              </a:rPr>
              <a:t>SENTINEL -1   C-SAR</a:t>
            </a:r>
          </a:p>
        </p:txBody>
      </p:sp>
      <p:sp>
        <p:nvSpPr>
          <p:cNvPr id="8" name="Rectangle 7"/>
          <p:cNvSpPr/>
          <p:nvPr/>
        </p:nvSpPr>
        <p:spPr>
          <a:xfrm>
            <a:off x="614536" y="3955172"/>
            <a:ext cx="1455761" cy="960352"/>
          </a:xfrm>
          <a:prstGeom prst="rect">
            <a:avLst/>
          </a:prstGeom>
          <a:solidFill>
            <a:schemeClr val="accent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Century Gothic"/>
                <a:cs typeface="Century Gothic"/>
              </a:rPr>
              <a:t>NDVI/NDWI</a:t>
            </a:r>
          </a:p>
        </p:txBody>
      </p:sp>
      <p:sp>
        <p:nvSpPr>
          <p:cNvPr id="9" name="Rectangle 8"/>
          <p:cNvSpPr/>
          <p:nvPr/>
        </p:nvSpPr>
        <p:spPr>
          <a:xfrm>
            <a:off x="612068" y="5367389"/>
            <a:ext cx="1455761" cy="960352"/>
          </a:xfrm>
          <a:prstGeom prst="rect">
            <a:avLst/>
          </a:prstGeom>
          <a:solidFill>
            <a:schemeClr val="accent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Century Gothic"/>
                <a:cs typeface="Century Gothic"/>
              </a:rPr>
              <a:t>OTHER PREDICTOR INDICES</a:t>
            </a:r>
          </a:p>
        </p:txBody>
      </p:sp>
      <p:sp>
        <p:nvSpPr>
          <p:cNvPr id="10" name="Rectangle 9"/>
          <p:cNvSpPr/>
          <p:nvPr/>
        </p:nvSpPr>
        <p:spPr>
          <a:xfrm>
            <a:off x="4460204" y="3113400"/>
            <a:ext cx="1254432" cy="1161717"/>
          </a:xfrm>
          <a:prstGeom prst="rect">
            <a:avLst/>
          </a:prstGeom>
          <a:solidFill>
            <a:srgbClr val="307DC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latin typeface="Century Gothic"/>
                <a:cs typeface="Century Gothic"/>
              </a:rPr>
              <a:t>MERGE</a:t>
            </a:r>
          </a:p>
        </p:txBody>
      </p:sp>
      <p:sp>
        <p:nvSpPr>
          <p:cNvPr id="11" name="Rectangle 10"/>
          <p:cNvSpPr/>
          <p:nvPr/>
        </p:nvSpPr>
        <p:spPr>
          <a:xfrm>
            <a:off x="2663731" y="1332102"/>
            <a:ext cx="1269921" cy="604092"/>
          </a:xfrm>
          <a:prstGeom prst="rect">
            <a:avLst/>
          </a:prstGeom>
          <a:solidFill>
            <a:srgbClr val="2769A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a:cs typeface="Century Gothic"/>
              </a:rPr>
              <a:t>CLIP TO STUDY AREA</a:t>
            </a:r>
          </a:p>
        </p:txBody>
      </p:sp>
      <p:sp>
        <p:nvSpPr>
          <p:cNvPr id="12" name="Rectangle 11"/>
          <p:cNvSpPr/>
          <p:nvPr/>
        </p:nvSpPr>
        <p:spPr>
          <a:xfrm>
            <a:off x="2707726" y="2729661"/>
            <a:ext cx="1349823" cy="724510"/>
          </a:xfrm>
          <a:prstGeom prst="rect">
            <a:avLst/>
          </a:prstGeom>
          <a:solidFill>
            <a:srgbClr val="2769A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a:cs typeface="Century Gothic"/>
              </a:rPr>
              <a:t>RESAMPLE &amp; CLIP TO STUDY AREA</a:t>
            </a:r>
          </a:p>
        </p:txBody>
      </p:sp>
      <p:sp>
        <p:nvSpPr>
          <p:cNvPr id="13" name="Rectangle 12"/>
          <p:cNvSpPr/>
          <p:nvPr/>
        </p:nvSpPr>
        <p:spPr>
          <a:xfrm>
            <a:off x="2723210" y="4127220"/>
            <a:ext cx="1269921" cy="604092"/>
          </a:xfrm>
          <a:prstGeom prst="rect">
            <a:avLst/>
          </a:prstGeom>
          <a:solidFill>
            <a:srgbClr val="2769A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a:cs typeface="Century Gothic"/>
              </a:rPr>
              <a:t>CLIP TO STUDY AREA</a:t>
            </a:r>
          </a:p>
        </p:txBody>
      </p:sp>
      <p:sp>
        <p:nvSpPr>
          <p:cNvPr id="14" name="Rectangle 13"/>
          <p:cNvSpPr/>
          <p:nvPr/>
        </p:nvSpPr>
        <p:spPr>
          <a:xfrm>
            <a:off x="2751716" y="5524780"/>
            <a:ext cx="1269921" cy="604092"/>
          </a:xfrm>
          <a:prstGeom prst="rect">
            <a:avLst/>
          </a:prstGeom>
          <a:solidFill>
            <a:srgbClr val="2769A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a:cs typeface="Century Gothic"/>
              </a:rPr>
              <a:t>CLIP TO STUDY AREA</a:t>
            </a:r>
          </a:p>
        </p:txBody>
      </p:sp>
      <p:sp>
        <p:nvSpPr>
          <p:cNvPr id="5" name="Rectangle 4"/>
          <p:cNvSpPr/>
          <p:nvPr/>
        </p:nvSpPr>
        <p:spPr>
          <a:xfrm>
            <a:off x="7724633" y="1672872"/>
            <a:ext cx="1300894" cy="1208185"/>
          </a:xfrm>
          <a:prstGeom prst="rect">
            <a:avLst/>
          </a:prstGeom>
          <a:solidFill>
            <a:srgbClr val="3493E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a:cs typeface="Century Gothic"/>
              </a:rPr>
              <a:t>COMBINE CSVs &amp; CREATE THRESHOLD COLUMNS</a:t>
            </a:r>
          </a:p>
        </p:txBody>
      </p:sp>
      <p:sp>
        <p:nvSpPr>
          <p:cNvPr id="18" name="Rectangle 17"/>
          <p:cNvSpPr/>
          <p:nvPr/>
        </p:nvSpPr>
        <p:spPr>
          <a:xfrm>
            <a:off x="6207748" y="1672872"/>
            <a:ext cx="1176999" cy="1270143"/>
          </a:xfrm>
          <a:prstGeom prst="rect">
            <a:avLst/>
          </a:prstGeom>
          <a:solidFill>
            <a:srgbClr val="338AD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entury Gothic"/>
                <a:cs typeface="Century Gothic"/>
              </a:rPr>
              <a:t>EXTRACT DATA TO POINTS (WET &amp; DRY)</a:t>
            </a:r>
          </a:p>
        </p:txBody>
      </p:sp>
      <p:sp>
        <p:nvSpPr>
          <p:cNvPr id="19" name="Rectangle 18"/>
          <p:cNvSpPr/>
          <p:nvPr/>
        </p:nvSpPr>
        <p:spPr>
          <a:xfrm>
            <a:off x="10882298" y="1672873"/>
            <a:ext cx="1176999" cy="1208184"/>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entury Gothic"/>
                <a:cs typeface="Century Gothic"/>
              </a:rPr>
              <a:t>MAKE MODEL &amp; OUTPUT TIFF</a:t>
            </a:r>
          </a:p>
        </p:txBody>
      </p:sp>
      <p:sp>
        <p:nvSpPr>
          <p:cNvPr id="20" name="Rectangle 19"/>
          <p:cNvSpPr/>
          <p:nvPr/>
        </p:nvSpPr>
        <p:spPr>
          <a:xfrm>
            <a:off x="9365413" y="1672873"/>
            <a:ext cx="1176999" cy="1223674"/>
          </a:xfrm>
          <a:prstGeom prst="rect">
            <a:avLst/>
          </a:prstGeom>
          <a:solidFill>
            <a:schemeClr val="accent1">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entury Gothic"/>
                <a:cs typeface="Century Gothic"/>
              </a:rPr>
              <a:t>RUN RANDOM FOREST IN R</a:t>
            </a:r>
          </a:p>
        </p:txBody>
      </p:sp>
      <p:sp>
        <p:nvSpPr>
          <p:cNvPr id="21" name="Rectangle 20"/>
          <p:cNvSpPr/>
          <p:nvPr/>
        </p:nvSpPr>
        <p:spPr>
          <a:xfrm>
            <a:off x="7320331" y="4239146"/>
            <a:ext cx="1176999" cy="758988"/>
          </a:xfrm>
          <a:prstGeom prst="rect">
            <a:avLst/>
          </a:prstGeom>
          <a:solidFill>
            <a:srgbClr val="338AD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EXPORT TO TIFF</a:t>
            </a:r>
          </a:p>
        </p:txBody>
      </p:sp>
      <p:cxnSp>
        <p:nvCxnSpPr>
          <p:cNvPr id="26" name="Straight Connector 25"/>
          <p:cNvCxnSpPr>
            <a:stCxn id="11" idx="3"/>
            <a:endCxn id="10" idx="0"/>
          </p:cNvCxnSpPr>
          <p:nvPr/>
        </p:nvCxnSpPr>
        <p:spPr>
          <a:xfrm>
            <a:off x="3933652" y="1634148"/>
            <a:ext cx="1153768" cy="147925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075234" y="1626397"/>
            <a:ext cx="6039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088251" y="3033487"/>
            <a:ext cx="6039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088251" y="4412097"/>
            <a:ext cx="6039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103738" y="5821687"/>
            <a:ext cx="6039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12" idx="3"/>
            <a:endCxn id="10" idx="1"/>
          </p:cNvCxnSpPr>
          <p:nvPr/>
        </p:nvCxnSpPr>
        <p:spPr>
          <a:xfrm>
            <a:off x="4057549" y="3091916"/>
            <a:ext cx="402655" cy="60234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3" idx="3"/>
            <a:endCxn id="10" idx="1"/>
          </p:cNvCxnSpPr>
          <p:nvPr/>
        </p:nvCxnSpPr>
        <p:spPr>
          <a:xfrm flipV="1">
            <a:off x="3993131" y="3694259"/>
            <a:ext cx="467073" cy="73500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14" idx="3"/>
            <a:endCxn id="10" idx="2"/>
          </p:cNvCxnSpPr>
          <p:nvPr/>
        </p:nvCxnSpPr>
        <p:spPr>
          <a:xfrm flipV="1">
            <a:off x="4021637" y="4275117"/>
            <a:ext cx="1065783" cy="155170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10" idx="3"/>
            <a:endCxn id="18" idx="1"/>
          </p:cNvCxnSpPr>
          <p:nvPr/>
        </p:nvCxnSpPr>
        <p:spPr>
          <a:xfrm flipV="1">
            <a:off x="5714636" y="2307944"/>
            <a:ext cx="493112" cy="138631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10" idx="3"/>
            <a:endCxn id="21" idx="1"/>
          </p:cNvCxnSpPr>
          <p:nvPr/>
        </p:nvCxnSpPr>
        <p:spPr>
          <a:xfrm>
            <a:off x="5714636" y="3694259"/>
            <a:ext cx="1605695" cy="92438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21" idx="3"/>
            <a:endCxn id="20" idx="2"/>
          </p:cNvCxnSpPr>
          <p:nvPr/>
        </p:nvCxnSpPr>
        <p:spPr>
          <a:xfrm flipV="1">
            <a:off x="8497330" y="2896547"/>
            <a:ext cx="1456583" cy="172209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371727" y="2258987"/>
            <a:ext cx="36927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9026366" y="2287467"/>
            <a:ext cx="36927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0544092" y="2287467"/>
            <a:ext cx="36927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98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par>
                                <p:cTn id="51" presetID="10" presetClass="entr" presetSubtype="0"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fade">
                                      <p:cBhvr>
                                        <p:cTn id="72" dur="500"/>
                                        <p:tgtEl>
                                          <p:spTgt spid="78"/>
                                        </p:tgtEl>
                                      </p:cBhvr>
                                    </p:animEffect>
                                  </p:childTnLst>
                                </p:cTn>
                              </p:par>
                              <p:par>
                                <p:cTn id="73" presetID="10" presetClass="entr" presetSubtype="0" fill="hold"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fade">
                                      <p:cBhvr>
                                        <p:cTn id="75" dur="500"/>
                                        <p:tgtEl>
                                          <p:spTgt spid="7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500"/>
                                        <p:tgtEl>
                                          <p:spTgt spid="7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5"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 xmlns:a16="http://schemas.microsoft.com/office/drawing/2014/main" id="{571AA10F-A4C4-4672-90C4-AA9EC5C0F27D}"/>
              </a:ext>
            </a:extLst>
          </p:cNvPr>
          <p:cNvGrpSpPr/>
          <p:nvPr/>
        </p:nvGrpSpPr>
        <p:grpSpPr>
          <a:xfrm>
            <a:off x="1585311" y="4299546"/>
            <a:ext cx="784" cy="717175"/>
            <a:chOff x="3781126" y="4345743"/>
            <a:chExt cx="784" cy="717175"/>
          </a:xfrm>
        </p:grpSpPr>
        <p:cxnSp>
          <p:nvCxnSpPr>
            <p:cNvPr id="42" name="Straight Connector 41">
              <a:extLst>
                <a:ext uri="{FF2B5EF4-FFF2-40B4-BE49-F238E27FC236}">
                  <a16:creationId xmlns="" xmlns:a16="http://schemas.microsoft.com/office/drawing/2014/main" id="{008FE29C-64D7-4EF4-930E-3E945570F6A0}"/>
                </a:ext>
              </a:extLst>
            </p:cNvPr>
            <p:cNvCxnSpPr/>
            <p:nvPr/>
          </p:nvCxnSpPr>
          <p:spPr>
            <a:xfrm>
              <a:off x="3781910" y="4345743"/>
              <a:ext cx="0" cy="121252"/>
            </a:xfrm>
            <a:prstGeom prst="line">
              <a:avLst/>
            </a:prstGeom>
            <a:ln w="5715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1149891F-96B6-46E7-B8C8-198315EA6F2D}"/>
                </a:ext>
              </a:extLst>
            </p:cNvPr>
            <p:cNvCxnSpPr/>
            <p:nvPr/>
          </p:nvCxnSpPr>
          <p:spPr>
            <a:xfrm>
              <a:off x="3781126" y="4524472"/>
              <a:ext cx="0" cy="126379"/>
            </a:xfrm>
            <a:prstGeom prst="line">
              <a:avLst/>
            </a:prstGeom>
            <a:ln w="5715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75332D9-C10A-4734-9BE4-19A34B5434EE}"/>
                </a:ext>
              </a:extLst>
            </p:cNvPr>
            <p:cNvCxnSpPr/>
            <p:nvPr/>
          </p:nvCxnSpPr>
          <p:spPr>
            <a:xfrm>
              <a:off x="3781126" y="4717580"/>
              <a:ext cx="0" cy="123721"/>
            </a:xfrm>
            <a:prstGeom prst="line">
              <a:avLst/>
            </a:prstGeom>
            <a:ln w="5715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A95B8B3C-C55F-4367-AA30-02CA935C90BB}"/>
                </a:ext>
              </a:extLst>
            </p:cNvPr>
            <p:cNvCxnSpPr/>
            <p:nvPr/>
          </p:nvCxnSpPr>
          <p:spPr>
            <a:xfrm>
              <a:off x="3781126" y="4931962"/>
              <a:ext cx="0" cy="130956"/>
            </a:xfrm>
            <a:prstGeom prst="line">
              <a:avLst/>
            </a:prstGeom>
            <a:ln w="57150">
              <a:solidFill>
                <a:srgbClr val="0099FF"/>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 xmlns:a16="http://schemas.microsoft.com/office/drawing/2014/main" id="{DADDA5AE-5408-498D-8DAF-ECF6460BD6A9}"/>
              </a:ext>
            </a:extLst>
          </p:cNvPr>
          <p:cNvCxnSpPr/>
          <p:nvPr/>
        </p:nvCxnSpPr>
        <p:spPr>
          <a:xfrm flipV="1">
            <a:off x="2058453" y="5322694"/>
            <a:ext cx="121890" cy="171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CE7F0AAA-65FA-41C8-9E2C-3964BA1C8594}"/>
              </a:ext>
            </a:extLst>
          </p:cNvPr>
          <p:cNvCxnSpPr/>
          <p:nvPr/>
        </p:nvCxnSpPr>
        <p:spPr>
          <a:xfrm flipV="1">
            <a:off x="2058453" y="6131597"/>
            <a:ext cx="121890" cy="171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 xmlns:a16="http://schemas.microsoft.com/office/drawing/2014/main" id="{31016CFE-9823-4DF5-953B-200364C1183E}"/>
              </a:ext>
            </a:extLst>
          </p:cNvPr>
          <p:cNvSpPr/>
          <p:nvPr/>
        </p:nvSpPr>
        <p:spPr>
          <a:xfrm>
            <a:off x="1201299" y="4973736"/>
            <a:ext cx="739559" cy="712200"/>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sp>
        <p:nvSpPr>
          <p:cNvPr id="40" name="Arc 39">
            <a:extLst>
              <a:ext uri="{FF2B5EF4-FFF2-40B4-BE49-F238E27FC236}">
                <a16:creationId xmlns="" xmlns:a16="http://schemas.microsoft.com/office/drawing/2014/main" id="{AEC8FDCA-4A9D-438A-AE09-5DCE9AC2BCD8}"/>
              </a:ext>
            </a:extLst>
          </p:cNvPr>
          <p:cNvSpPr/>
          <p:nvPr/>
        </p:nvSpPr>
        <p:spPr>
          <a:xfrm>
            <a:off x="-1797728" y="3633512"/>
            <a:ext cx="682724"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1" name="Arc 90">
            <a:extLst>
              <a:ext uri="{FF2B5EF4-FFF2-40B4-BE49-F238E27FC236}">
                <a16:creationId xmlns="" xmlns:a16="http://schemas.microsoft.com/office/drawing/2014/main" id="{BF372298-C707-4E54-9790-FAC5619B7314}"/>
              </a:ext>
            </a:extLst>
          </p:cNvPr>
          <p:cNvSpPr/>
          <p:nvPr/>
        </p:nvSpPr>
        <p:spPr>
          <a:xfrm>
            <a:off x="532108" y="770223"/>
            <a:ext cx="5499009" cy="2253391"/>
          </a:xfrm>
          <a:prstGeom prst="arc">
            <a:avLst>
              <a:gd name="adj1" fmla="val 11141685"/>
              <a:gd name="adj2" fmla="val 15568901"/>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2" name="Arc 91">
            <a:extLst>
              <a:ext uri="{FF2B5EF4-FFF2-40B4-BE49-F238E27FC236}">
                <a16:creationId xmlns="" xmlns:a16="http://schemas.microsoft.com/office/drawing/2014/main" id="{A600E834-BCEB-4A46-B664-E84CA7E89E7D}"/>
              </a:ext>
            </a:extLst>
          </p:cNvPr>
          <p:cNvSpPr/>
          <p:nvPr/>
        </p:nvSpPr>
        <p:spPr>
          <a:xfrm>
            <a:off x="-822953" y="2025531"/>
            <a:ext cx="2710119" cy="1394787"/>
          </a:xfrm>
          <a:prstGeom prst="arc">
            <a:avLst>
              <a:gd name="adj1" fmla="val 11156759"/>
              <a:gd name="adj2" fmla="val 155490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4" name="Arc 93">
            <a:extLst>
              <a:ext uri="{FF2B5EF4-FFF2-40B4-BE49-F238E27FC236}">
                <a16:creationId xmlns="" xmlns:a16="http://schemas.microsoft.com/office/drawing/2014/main" id="{58602491-5487-4ADC-87F6-73CA1DCB1B76}"/>
              </a:ext>
            </a:extLst>
          </p:cNvPr>
          <p:cNvSpPr/>
          <p:nvPr/>
        </p:nvSpPr>
        <p:spPr>
          <a:xfrm>
            <a:off x="-1474546" y="2908781"/>
            <a:ext cx="1379182" cy="917532"/>
          </a:xfrm>
          <a:prstGeom prst="arc">
            <a:avLst>
              <a:gd name="adj1" fmla="val 10797902"/>
              <a:gd name="adj2" fmla="val 143698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4" name="TextBox 103">
            <a:extLst>
              <a:ext uri="{FF2B5EF4-FFF2-40B4-BE49-F238E27FC236}">
                <a16:creationId xmlns="" xmlns:a16="http://schemas.microsoft.com/office/drawing/2014/main" id="{33A691D1-BD87-4825-8FE0-6327DE25D4BB}"/>
              </a:ext>
            </a:extLst>
          </p:cNvPr>
          <p:cNvSpPr txBox="1"/>
          <p:nvPr/>
        </p:nvSpPr>
        <p:spPr>
          <a:xfrm>
            <a:off x="1070384" y="5185909"/>
            <a:ext cx="1010103" cy="276999"/>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Presence</a:t>
            </a:r>
          </a:p>
        </p:txBody>
      </p:sp>
      <p:sp>
        <p:nvSpPr>
          <p:cNvPr id="108" name="Arc 107">
            <a:extLst>
              <a:ext uri="{FF2B5EF4-FFF2-40B4-BE49-F238E27FC236}">
                <a16:creationId xmlns="" xmlns:a16="http://schemas.microsoft.com/office/drawing/2014/main" id="{98D6FD74-A218-4A61-9720-5742742F58A9}"/>
              </a:ext>
            </a:extLst>
          </p:cNvPr>
          <p:cNvSpPr/>
          <p:nvPr/>
        </p:nvSpPr>
        <p:spPr>
          <a:xfrm flipH="1">
            <a:off x="533840" y="770223"/>
            <a:ext cx="5495544" cy="2253391"/>
          </a:xfrm>
          <a:prstGeom prst="arc">
            <a:avLst>
              <a:gd name="adj1" fmla="val 11173155"/>
              <a:gd name="adj2" fmla="val 15568901"/>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9" name="Arc 108">
            <a:extLst>
              <a:ext uri="{FF2B5EF4-FFF2-40B4-BE49-F238E27FC236}">
                <a16:creationId xmlns="" xmlns:a16="http://schemas.microsoft.com/office/drawing/2014/main" id="{3BA436BC-8CD7-4405-9544-B9826EF738DD}"/>
              </a:ext>
            </a:extLst>
          </p:cNvPr>
          <p:cNvSpPr/>
          <p:nvPr/>
        </p:nvSpPr>
        <p:spPr>
          <a:xfrm flipH="1">
            <a:off x="-501090" y="2037198"/>
            <a:ext cx="2459736" cy="1394787"/>
          </a:xfrm>
          <a:prstGeom prst="arc">
            <a:avLst>
              <a:gd name="adj1" fmla="val 11156759"/>
              <a:gd name="adj2" fmla="val 155490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0" name="Arc 109">
            <a:extLst>
              <a:ext uri="{FF2B5EF4-FFF2-40B4-BE49-F238E27FC236}">
                <a16:creationId xmlns="" xmlns:a16="http://schemas.microsoft.com/office/drawing/2014/main" id="{2363BB1B-F877-477F-B6A5-C87DCDF959FA}"/>
              </a:ext>
            </a:extLst>
          </p:cNvPr>
          <p:cNvSpPr/>
          <p:nvPr/>
        </p:nvSpPr>
        <p:spPr>
          <a:xfrm>
            <a:off x="4589390" y="2010700"/>
            <a:ext cx="2710119" cy="1394787"/>
          </a:xfrm>
          <a:prstGeom prst="arc">
            <a:avLst>
              <a:gd name="adj1" fmla="val 11156759"/>
              <a:gd name="adj2" fmla="val 155490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1" name="Arc 110">
            <a:extLst>
              <a:ext uri="{FF2B5EF4-FFF2-40B4-BE49-F238E27FC236}">
                <a16:creationId xmlns="" xmlns:a16="http://schemas.microsoft.com/office/drawing/2014/main" id="{9B742564-1627-4924-A8D7-DEF1858C4207}"/>
              </a:ext>
            </a:extLst>
          </p:cNvPr>
          <p:cNvSpPr/>
          <p:nvPr/>
        </p:nvSpPr>
        <p:spPr>
          <a:xfrm flipH="1">
            <a:off x="4911253" y="2022367"/>
            <a:ext cx="2459736" cy="1394787"/>
          </a:xfrm>
          <a:prstGeom prst="arc">
            <a:avLst>
              <a:gd name="adj1" fmla="val 11156759"/>
              <a:gd name="adj2" fmla="val 155490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2" name="Arc 111">
            <a:extLst>
              <a:ext uri="{FF2B5EF4-FFF2-40B4-BE49-F238E27FC236}">
                <a16:creationId xmlns="" xmlns:a16="http://schemas.microsoft.com/office/drawing/2014/main" id="{966F6AA4-5A30-4290-AFCD-74E1BEC0392D}"/>
              </a:ext>
            </a:extLst>
          </p:cNvPr>
          <p:cNvSpPr/>
          <p:nvPr/>
        </p:nvSpPr>
        <p:spPr>
          <a:xfrm flipH="1">
            <a:off x="-1474376" y="2908781"/>
            <a:ext cx="1380744" cy="917532"/>
          </a:xfrm>
          <a:prstGeom prst="arc">
            <a:avLst>
              <a:gd name="adj1" fmla="val 10797902"/>
              <a:gd name="adj2" fmla="val 143698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3" name="Arc 112">
            <a:extLst>
              <a:ext uri="{FF2B5EF4-FFF2-40B4-BE49-F238E27FC236}">
                <a16:creationId xmlns="" xmlns:a16="http://schemas.microsoft.com/office/drawing/2014/main" id="{B0385522-7752-42DE-99C1-B4176B86F607}"/>
              </a:ext>
            </a:extLst>
          </p:cNvPr>
          <p:cNvSpPr/>
          <p:nvPr/>
        </p:nvSpPr>
        <p:spPr>
          <a:xfrm>
            <a:off x="1241086" y="2908781"/>
            <a:ext cx="1379182" cy="917532"/>
          </a:xfrm>
          <a:prstGeom prst="arc">
            <a:avLst>
              <a:gd name="adj1" fmla="val 10797902"/>
              <a:gd name="adj2" fmla="val 143698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4" name="Arc 113">
            <a:extLst>
              <a:ext uri="{FF2B5EF4-FFF2-40B4-BE49-F238E27FC236}">
                <a16:creationId xmlns="" xmlns:a16="http://schemas.microsoft.com/office/drawing/2014/main" id="{3EB94D8B-D9E9-44A8-BFC3-A87503321EFF}"/>
              </a:ext>
            </a:extLst>
          </p:cNvPr>
          <p:cNvSpPr/>
          <p:nvPr/>
        </p:nvSpPr>
        <p:spPr>
          <a:xfrm flipH="1">
            <a:off x="1241256" y="2908781"/>
            <a:ext cx="1380744" cy="917532"/>
          </a:xfrm>
          <a:prstGeom prst="arc">
            <a:avLst>
              <a:gd name="adj1" fmla="val 10797902"/>
              <a:gd name="adj2" fmla="val 143698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5" name="Arc 114">
            <a:extLst>
              <a:ext uri="{FF2B5EF4-FFF2-40B4-BE49-F238E27FC236}">
                <a16:creationId xmlns="" xmlns:a16="http://schemas.microsoft.com/office/drawing/2014/main" id="{19EBAD44-DEE9-4DE7-A98C-F03E45999E0F}"/>
              </a:ext>
            </a:extLst>
          </p:cNvPr>
          <p:cNvSpPr/>
          <p:nvPr/>
        </p:nvSpPr>
        <p:spPr>
          <a:xfrm>
            <a:off x="3938454" y="2908757"/>
            <a:ext cx="1379182" cy="917532"/>
          </a:xfrm>
          <a:prstGeom prst="arc">
            <a:avLst>
              <a:gd name="adj1" fmla="val 10797902"/>
              <a:gd name="adj2" fmla="val 143698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6" name="Arc 115">
            <a:extLst>
              <a:ext uri="{FF2B5EF4-FFF2-40B4-BE49-F238E27FC236}">
                <a16:creationId xmlns="" xmlns:a16="http://schemas.microsoft.com/office/drawing/2014/main" id="{F845A269-CB33-4BEA-9622-179F09EC4A96}"/>
              </a:ext>
            </a:extLst>
          </p:cNvPr>
          <p:cNvSpPr/>
          <p:nvPr/>
        </p:nvSpPr>
        <p:spPr>
          <a:xfrm flipH="1">
            <a:off x="3938624" y="2908757"/>
            <a:ext cx="1380744" cy="917532"/>
          </a:xfrm>
          <a:prstGeom prst="arc">
            <a:avLst>
              <a:gd name="adj1" fmla="val 10797902"/>
              <a:gd name="adj2" fmla="val 143698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7" name="Arc 116">
            <a:extLst>
              <a:ext uri="{FF2B5EF4-FFF2-40B4-BE49-F238E27FC236}">
                <a16:creationId xmlns="" xmlns:a16="http://schemas.microsoft.com/office/drawing/2014/main" id="{81140974-5F3B-46B2-BCCA-A98519906A17}"/>
              </a:ext>
            </a:extLst>
          </p:cNvPr>
          <p:cNvSpPr/>
          <p:nvPr/>
        </p:nvSpPr>
        <p:spPr>
          <a:xfrm>
            <a:off x="6654086" y="2908757"/>
            <a:ext cx="1379182" cy="917532"/>
          </a:xfrm>
          <a:prstGeom prst="arc">
            <a:avLst>
              <a:gd name="adj1" fmla="val 10797902"/>
              <a:gd name="adj2" fmla="val 143698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8" name="Arc 117">
            <a:extLst>
              <a:ext uri="{FF2B5EF4-FFF2-40B4-BE49-F238E27FC236}">
                <a16:creationId xmlns="" xmlns:a16="http://schemas.microsoft.com/office/drawing/2014/main" id="{CDA105A0-68F1-4958-BB58-7CC6D2056E3F}"/>
              </a:ext>
            </a:extLst>
          </p:cNvPr>
          <p:cNvSpPr/>
          <p:nvPr/>
        </p:nvSpPr>
        <p:spPr>
          <a:xfrm flipH="1">
            <a:off x="6654256" y="2908757"/>
            <a:ext cx="1380744" cy="917532"/>
          </a:xfrm>
          <a:prstGeom prst="arc">
            <a:avLst>
              <a:gd name="adj1" fmla="val 10797902"/>
              <a:gd name="adj2" fmla="val 14369868"/>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9" name="Arc 118">
            <a:extLst>
              <a:ext uri="{FF2B5EF4-FFF2-40B4-BE49-F238E27FC236}">
                <a16:creationId xmlns="" xmlns:a16="http://schemas.microsoft.com/office/drawing/2014/main" id="{8D6E2216-7785-41A4-8FF3-E4417A01D796}"/>
              </a:ext>
            </a:extLst>
          </p:cNvPr>
          <p:cNvSpPr/>
          <p:nvPr/>
        </p:nvSpPr>
        <p:spPr>
          <a:xfrm flipH="1">
            <a:off x="-1822665" y="3638893"/>
            <a:ext cx="685800"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0" name="Arc 119">
            <a:extLst>
              <a:ext uri="{FF2B5EF4-FFF2-40B4-BE49-F238E27FC236}">
                <a16:creationId xmlns="" xmlns:a16="http://schemas.microsoft.com/office/drawing/2014/main" id="{BE434B89-100E-4A49-A880-8BB558B7DAA7}"/>
              </a:ext>
            </a:extLst>
          </p:cNvPr>
          <p:cNvSpPr/>
          <p:nvPr/>
        </p:nvSpPr>
        <p:spPr>
          <a:xfrm>
            <a:off x="-436515" y="3638746"/>
            <a:ext cx="682724"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1" name="Arc 120">
            <a:extLst>
              <a:ext uri="{FF2B5EF4-FFF2-40B4-BE49-F238E27FC236}">
                <a16:creationId xmlns="" xmlns:a16="http://schemas.microsoft.com/office/drawing/2014/main" id="{75D31916-CDCF-4A2E-94DA-CB5FE81473D4}"/>
              </a:ext>
            </a:extLst>
          </p:cNvPr>
          <p:cNvSpPr/>
          <p:nvPr/>
        </p:nvSpPr>
        <p:spPr>
          <a:xfrm flipH="1">
            <a:off x="-461452" y="3644127"/>
            <a:ext cx="685800"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2" name="Arc 121">
            <a:extLst>
              <a:ext uri="{FF2B5EF4-FFF2-40B4-BE49-F238E27FC236}">
                <a16:creationId xmlns="" xmlns:a16="http://schemas.microsoft.com/office/drawing/2014/main" id="{98D1D8D7-007A-4EA5-BA1F-0E90D422C930}"/>
              </a:ext>
            </a:extLst>
          </p:cNvPr>
          <p:cNvSpPr/>
          <p:nvPr/>
        </p:nvSpPr>
        <p:spPr>
          <a:xfrm>
            <a:off x="908212" y="3638893"/>
            <a:ext cx="682724"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3" name="Arc 122">
            <a:extLst>
              <a:ext uri="{FF2B5EF4-FFF2-40B4-BE49-F238E27FC236}">
                <a16:creationId xmlns="" xmlns:a16="http://schemas.microsoft.com/office/drawing/2014/main" id="{E448CA5B-0C86-4AAE-99AF-2B0A179B2D8B}"/>
              </a:ext>
            </a:extLst>
          </p:cNvPr>
          <p:cNvSpPr/>
          <p:nvPr/>
        </p:nvSpPr>
        <p:spPr>
          <a:xfrm flipH="1">
            <a:off x="883275" y="3644274"/>
            <a:ext cx="685800"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4" name="Arc 123">
            <a:extLst>
              <a:ext uri="{FF2B5EF4-FFF2-40B4-BE49-F238E27FC236}">
                <a16:creationId xmlns="" xmlns:a16="http://schemas.microsoft.com/office/drawing/2014/main" id="{A5057D97-53AD-4134-8590-F523C9C79F15}"/>
              </a:ext>
            </a:extLst>
          </p:cNvPr>
          <p:cNvSpPr/>
          <p:nvPr/>
        </p:nvSpPr>
        <p:spPr>
          <a:xfrm>
            <a:off x="2269425" y="3644127"/>
            <a:ext cx="682724"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5" name="Arc 124">
            <a:extLst>
              <a:ext uri="{FF2B5EF4-FFF2-40B4-BE49-F238E27FC236}">
                <a16:creationId xmlns="" xmlns:a16="http://schemas.microsoft.com/office/drawing/2014/main" id="{3404E7F1-4327-4EA1-B874-3FDA6EF385EC}"/>
              </a:ext>
            </a:extLst>
          </p:cNvPr>
          <p:cNvSpPr/>
          <p:nvPr/>
        </p:nvSpPr>
        <p:spPr>
          <a:xfrm flipH="1">
            <a:off x="2244488" y="3649508"/>
            <a:ext cx="685800"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6" name="Arc 125">
            <a:extLst>
              <a:ext uri="{FF2B5EF4-FFF2-40B4-BE49-F238E27FC236}">
                <a16:creationId xmlns="" xmlns:a16="http://schemas.microsoft.com/office/drawing/2014/main" id="{270B0388-0D99-466D-B602-5A328F54362F}"/>
              </a:ext>
            </a:extLst>
          </p:cNvPr>
          <p:cNvSpPr/>
          <p:nvPr/>
        </p:nvSpPr>
        <p:spPr>
          <a:xfrm>
            <a:off x="3620491" y="3630137"/>
            <a:ext cx="682724"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7" name="Arc 126">
            <a:extLst>
              <a:ext uri="{FF2B5EF4-FFF2-40B4-BE49-F238E27FC236}">
                <a16:creationId xmlns="" xmlns:a16="http://schemas.microsoft.com/office/drawing/2014/main" id="{D3FCC507-1DD6-4CD0-A8B2-1BAC3ED2400E}"/>
              </a:ext>
            </a:extLst>
          </p:cNvPr>
          <p:cNvSpPr/>
          <p:nvPr/>
        </p:nvSpPr>
        <p:spPr>
          <a:xfrm flipH="1">
            <a:off x="3595554" y="3635518"/>
            <a:ext cx="685800"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8" name="Arc 127">
            <a:extLst>
              <a:ext uri="{FF2B5EF4-FFF2-40B4-BE49-F238E27FC236}">
                <a16:creationId xmlns="" xmlns:a16="http://schemas.microsoft.com/office/drawing/2014/main" id="{5BA397B2-06A8-4033-9B62-407DC36778B2}"/>
              </a:ext>
            </a:extLst>
          </p:cNvPr>
          <p:cNvSpPr/>
          <p:nvPr/>
        </p:nvSpPr>
        <p:spPr>
          <a:xfrm>
            <a:off x="4981704" y="3635371"/>
            <a:ext cx="682724"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9" name="Arc 128">
            <a:extLst>
              <a:ext uri="{FF2B5EF4-FFF2-40B4-BE49-F238E27FC236}">
                <a16:creationId xmlns="" xmlns:a16="http://schemas.microsoft.com/office/drawing/2014/main" id="{E7DEE640-6CAE-4169-AE93-ADC5EAF6BB74}"/>
              </a:ext>
            </a:extLst>
          </p:cNvPr>
          <p:cNvSpPr/>
          <p:nvPr/>
        </p:nvSpPr>
        <p:spPr>
          <a:xfrm flipH="1">
            <a:off x="4956767" y="3640752"/>
            <a:ext cx="685800"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0" name="Arc 129">
            <a:extLst>
              <a:ext uri="{FF2B5EF4-FFF2-40B4-BE49-F238E27FC236}">
                <a16:creationId xmlns="" xmlns:a16="http://schemas.microsoft.com/office/drawing/2014/main" id="{3BEBD61A-4E08-441E-A667-4CA46BCA3474}"/>
              </a:ext>
            </a:extLst>
          </p:cNvPr>
          <p:cNvSpPr/>
          <p:nvPr/>
        </p:nvSpPr>
        <p:spPr>
          <a:xfrm>
            <a:off x="6326431" y="3635518"/>
            <a:ext cx="682724"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1" name="Arc 130">
            <a:extLst>
              <a:ext uri="{FF2B5EF4-FFF2-40B4-BE49-F238E27FC236}">
                <a16:creationId xmlns="" xmlns:a16="http://schemas.microsoft.com/office/drawing/2014/main" id="{B3D3C0A0-0140-488B-9240-972F544924DB}"/>
              </a:ext>
            </a:extLst>
          </p:cNvPr>
          <p:cNvSpPr/>
          <p:nvPr/>
        </p:nvSpPr>
        <p:spPr>
          <a:xfrm flipH="1">
            <a:off x="6301494" y="3640899"/>
            <a:ext cx="685800"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2" name="Arc 131">
            <a:extLst>
              <a:ext uri="{FF2B5EF4-FFF2-40B4-BE49-F238E27FC236}">
                <a16:creationId xmlns="" xmlns:a16="http://schemas.microsoft.com/office/drawing/2014/main" id="{40E55B02-7FEC-4073-8B76-238EF4717E41}"/>
              </a:ext>
            </a:extLst>
          </p:cNvPr>
          <p:cNvSpPr/>
          <p:nvPr/>
        </p:nvSpPr>
        <p:spPr>
          <a:xfrm>
            <a:off x="7687644" y="3640752"/>
            <a:ext cx="682724"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3" name="Arc 132">
            <a:extLst>
              <a:ext uri="{FF2B5EF4-FFF2-40B4-BE49-F238E27FC236}">
                <a16:creationId xmlns="" xmlns:a16="http://schemas.microsoft.com/office/drawing/2014/main" id="{06A7856F-5AA6-49C0-9E8D-4619A1A289AA}"/>
              </a:ext>
            </a:extLst>
          </p:cNvPr>
          <p:cNvSpPr/>
          <p:nvPr/>
        </p:nvSpPr>
        <p:spPr>
          <a:xfrm flipH="1">
            <a:off x="7662707" y="3646133"/>
            <a:ext cx="685800" cy="673649"/>
          </a:xfrm>
          <a:prstGeom prst="arc">
            <a:avLst>
              <a:gd name="adj1" fmla="val 10797902"/>
              <a:gd name="adj2" fmla="val 14220987"/>
            </a:avLst>
          </a:prstGeom>
          <a:noFill/>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4" name="Oval 133">
            <a:extLst>
              <a:ext uri="{FF2B5EF4-FFF2-40B4-BE49-F238E27FC236}">
                <a16:creationId xmlns="" xmlns:a16="http://schemas.microsoft.com/office/drawing/2014/main" id="{65761257-2C0A-4E1E-A9B4-48D9C7883DC0}"/>
              </a:ext>
            </a:extLst>
          </p:cNvPr>
          <p:cNvSpPr/>
          <p:nvPr/>
        </p:nvSpPr>
        <p:spPr>
          <a:xfrm>
            <a:off x="1201299" y="5775498"/>
            <a:ext cx="739559" cy="7122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US"/>
          </a:p>
        </p:txBody>
      </p:sp>
      <p:pic>
        <p:nvPicPr>
          <p:cNvPr id="136" name="Picture 135">
            <a:extLst>
              <a:ext uri="{FF2B5EF4-FFF2-40B4-BE49-F238E27FC236}">
                <a16:creationId xmlns="" xmlns:a16="http://schemas.microsoft.com/office/drawing/2014/main" id="{1D166B14-FD12-4A70-A7B1-53E90DB530F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02087" y="4983365"/>
            <a:ext cx="822960" cy="682086"/>
          </a:xfrm>
          <a:prstGeom prst="rect">
            <a:avLst/>
          </a:prstGeom>
          <a:ln w="28575">
            <a:solidFill>
              <a:schemeClr val="bg1"/>
            </a:solidFill>
          </a:ln>
        </p:spPr>
      </p:pic>
      <p:sp>
        <p:nvSpPr>
          <p:cNvPr id="105" name="TextBox 104">
            <a:extLst>
              <a:ext uri="{FF2B5EF4-FFF2-40B4-BE49-F238E27FC236}">
                <a16:creationId xmlns="" xmlns:a16="http://schemas.microsoft.com/office/drawing/2014/main" id="{06675686-E7D7-4F2E-8E4B-8982C7FADC6F}"/>
              </a:ext>
            </a:extLst>
          </p:cNvPr>
          <p:cNvSpPr txBox="1"/>
          <p:nvPr/>
        </p:nvSpPr>
        <p:spPr>
          <a:xfrm>
            <a:off x="1144291" y="5974825"/>
            <a:ext cx="849567"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Absence</a:t>
            </a:r>
          </a:p>
        </p:txBody>
      </p:sp>
      <p:pic>
        <p:nvPicPr>
          <p:cNvPr id="140" name="Picture 6" descr="https://lh3.googleusercontent.com/hXJVnHP3d6fEbI3CiYZ_rh1z6CTn9zay8VqcTGK9eKhdnOQUQj6i-k34Lu8V3I01U1oQhS8fHbyathwK3A42JYFfvRkkwv1pMKy4E9GWKAVH18EFl9R0aWBI1Y0hl2lSwLBaaasNDRgND1xF0r9liZ7j8ieLwiZ04-2GMbGAwoJ2o06m8cbGSPR8aH4TWAgl9NipzwgcND2BxWEyNtvDhldkfaidIZajkXz-RwppDAsCEj2HdBIKW9A66X957RQfo6ZjpBKROtx1GLZJuVFVC8qrbTjK3vShH48_CCKLgpF6NGhrZceIa-nBVPK4CpfpxoS9XZeBVnsDAF385djb0AQqZFr5yD-MXBsrD_sDJTKS3y-kBB0Uj8UvsiC9_JfHCsKp43cSTAve_nLaJ91F8pp97EEEKifyYUP3rb2Zph0GN_nYaSqtvbP-a1jUZLHjOEiLXkKAvPg6_8TSRaW8VUQ4y0Ka-QsdWGNhpWrNWOLOC1QyYyEFGMcjkUs_GCp9hu7wQbi08-wjijHJ5E8_9v9NBwo0Rvq7p5Adru-tnTLfg6a-bWRaH_8HReUFUcDdWka0DFEt9jBgtNyKtPQ7cE-Q855wkke_CcAdZhg=w1266-h950-no">
            <a:extLst>
              <a:ext uri="{FF2B5EF4-FFF2-40B4-BE49-F238E27FC236}">
                <a16:creationId xmlns="" xmlns:a16="http://schemas.microsoft.com/office/drawing/2014/main" id="{811972DE-4229-4DFB-BD25-D3B67690D54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2302087" y="5785619"/>
            <a:ext cx="822960" cy="682083"/>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90" name="Oval 89">
            <a:extLst>
              <a:ext uri="{FF2B5EF4-FFF2-40B4-BE49-F238E27FC236}">
                <a16:creationId xmlns="" xmlns:a16="http://schemas.microsoft.com/office/drawing/2014/main" id="{699A069E-9314-484A-8759-19CA1FB625E1}"/>
              </a:ext>
            </a:extLst>
          </p:cNvPr>
          <p:cNvSpPr/>
          <p:nvPr/>
        </p:nvSpPr>
        <p:spPr>
          <a:xfrm>
            <a:off x="5643642" y="1600413"/>
            <a:ext cx="685800" cy="685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 xmlns:a16="http://schemas.microsoft.com/office/drawing/2014/main" id="{05C50814-5774-4B38-9F3B-05D38CCD116F}"/>
              </a:ext>
            </a:extLst>
          </p:cNvPr>
          <p:cNvSpPr/>
          <p:nvPr/>
        </p:nvSpPr>
        <p:spPr>
          <a:xfrm>
            <a:off x="231341" y="1600413"/>
            <a:ext cx="685800" cy="6858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F56159BA-F8C0-437B-AAC0-30D54A4A4C7C}"/>
              </a:ext>
            </a:extLst>
          </p:cNvPr>
          <p:cNvSpPr/>
          <p:nvPr/>
        </p:nvSpPr>
        <p:spPr>
          <a:xfrm>
            <a:off x="2879276" y="352137"/>
            <a:ext cx="804672" cy="80467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D26B9C0C-5189-4235-8E4D-D5E59FB86442}"/>
              </a:ext>
            </a:extLst>
          </p:cNvPr>
          <p:cNvSpPr/>
          <p:nvPr/>
        </p:nvSpPr>
        <p:spPr>
          <a:xfrm>
            <a:off x="-1066289" y="2560742"/>
            <a:ext cx="566928" cy="56692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 xmlns:a16="http://schemas.microsoft.com/office/drawing/2014/main" id="{D2CE92FC-7B08-46FE-A63E-33605FEEBF91}"/>
              </a:ext>
            </a:extLst>
          </p:cNvPr>
          <p:cNvSpPr/>
          <p:nvPr/>
        </p:nvSpPr>
        <p:spPr>
          <a:xfrm>
            <a:off x="4351825" y="2560742"/>
            <a:ext cx="566928" cy="56692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 xmlns:a16="http://schemas.microsoft.com/office/drawing/2014/main" id="{99F5787D-3FE9-4012-8F07-AAE050602E7E}"/>
              </a:ext>
            </a:extLst>
          </p:cNvPr>
          <p:cNvSpPr/>
          <p:nvPr/>
        </p:nvSpPr>
        <p:spPr>
          <a:xfrm>
            <a:off x="7064315" y="2560742"/>
            <a:ext cx="566928" cy="56692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 xmlns:a16="http://schemas.microsoft.com/office/drawing/2014/main" id="{BC4C3BED-542B-4C78-A0AC-299C1FCB0B00}"/>
              </a:ext>
            </a:extLst>
          </p:cNvPr>
          <p:cNvSpPr/>
          <p:nvPr/>
        </p:nvSpPr>
        <p:spPr>
          <a:xfrm>
            <a:off x="1644473" y="2560742"/>
            <a:ext cx="566928" cy="56692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 xmlns:a16="http://schemas.microsoft.com/office/drawing/2014/main" id="{EFFC0ED8-CE9E-4AF1-B08F-DD55335C2486}"/>
              </a:ext>
            </a:extLst>
          </p:cNvPr>
          <p:cNvSpPr/>
          <p:nvPr/>
        </p:nvSpPr>
        <p:spPr>
          <a:xfrm>
            <a:off x="-1686561" y="3345414"/>
            <a:ext cx="448056" cy="4480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 xmlns:a16="http://schemas.microsoft.com/office/drawing/2014/main" id="{232C94DB-67CC-42D5-BFC0-D33E6FB4AA81}"/>
              </a:ext>
            </a:extLst>
          </p:cNvPr>
          <p:cNvSpPr/>
          <p:nvPr/>
        </p:nvSpPr>
        <p:spPr>
          <a:xfrm>
            <a:off x="-330326" y="3345414"/>
            <a:ext cx="448056" cy="4480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 xmlns:a16="http://schemas.microsoft.com/office/drawing/2014/main" id="{24E7F9C7-F612-48F9-9B6F-006B658D0D65}"/>
              </a:ext>
            </a:extLst>
          </p:cNvPr>
          <p:cNvSpPr/>
          <p:nvPr/>
        </p:nvSpPr>
        <p:spPr>
          <a:xfrm>
            <a:off x="1017066" y="3345414"/>
            <a:ext cx="448056" cy="4480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 xmlns:a16="http://schemas.microsoft.com/office/drawing/2014/main" id="{9808AAD7-4C38-40FD-93C4-6777006B9FF4}"/>
              </a:ext>
            </a:extLst>
          </p:cNvPr>
          <p:cNvSpPr/>
          <p:nvPr/>
        </p:nvSpPr>
        <p:spPr>
          <a:xfrm>
            <a:off x="2373301" y="3345414"/>
            <a:ext cx="448056" cy="4480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 xmlns:a16="http://schemas.microsoft.com/office/drawing/2014/main" id="{B1DAEED6-2983-4073-9009-C1B435B9EFBD}"/>
              </a:ext>
            </a:extLst>
          </p:cNvPr>
          <p:cNvSpPr/>
          <p:nvPr/>
        </p:nvSpPr>
        <p:spPr>
          <a:xfrm>
            <a:off x="3729536" y="3345414"/>
            <a:ext cx="448056" cy="4480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 xmlns:a16="http://schemas.microsoft.com/office/drawing/2014/main" id="{DEAA0A50-3EF1-4E85-9808-8CFF3298FAD9}"/>
              </a:ext>
            </a:extLst>
          </p:cNvPr>
          <p:cNvSpPr/>
          <p:nvPr/>
        </p:nvSpPr>
        <p:spPr>
          <a:xfrm>
            <a:off x="5085771" y="3345414"/>
            <a:ext cx="448056" cy="4480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 xmlns:a16="http://schemas.microsoft.com/office/drawing/2014/main" id="{552236B7-F13B-421B-82CD-F29064E4E115}"/>
              </a:ext>
            </a:extLst>
          </p:cNvPr>
          <p:cNvSpPr/>
          <p:nvPr/>
        </p:nvSpPr>
        <p:spPr>
          <a:xfrm>
            <a:off x="6433163" y="3345414"/>
            <a:ext cx="448056" cy="4480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 xmlns:a16="http://schemas.microsoft.com/office/drawing/2014/main" id="{3365CEFA-A62F-4875-9AAD-38ED2156C9F4}"/>
              </a:ext>
            </a:extLst>
          </p:cNvPr>
          <p:cNvSpPr/>
          <p:nvPr/>
        </p:nvSpPr>
        <p:spPr>
          <a:xfrm>
            <a:off x="7789398" y="3345414"/>
            <a:ext cx="448056" cy="44805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 xmlns:a16="http://schemas.microsoft.com/office/drawing/2014/main" id="{5A7862AE-AD88-4B4F-A295-01E1FCA88367}"/>
              </a:ext>
            </a:extLst>
          </p:cNvPr>
          <p:cNvSpPr/>
          <p:nvPr/>
        </p:nvSpPr>
        <p:spPr>
          <a:xfrm>
            <a:off x="-1966765"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C72E86B0-F0BD-4054-BAB2-247DE7DD7602}"/>
              </a:ext>
            </a:extLst>
          </p:cNvPr>
          <p:cNvSpPr/>
          <p:nvPr/>
        </p:nvSpPr>
        <p:spPr>
          <a:xfrm>
            <a:off x="-1288927"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81FB9E88-B434-424E-85CF-8D9E4A7ECBC9}"/>
              </a:ext>
            </a:extLst>
          </p:cNvPr>
          <p:cNvSpPr/>
          <p:nvPr/>
        </p:nvSpPr>
        <p:spPr>
          <a:xfrm>
            <a:off x="-611089"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AD03591E-6DB2-46FD-AE7F-E12E5C6EF519}"/>
              </a:ext>
            </a:extLst>
          </p:cNvPr>
          <p:cNvSpPr/>
          <p:nvPr/>
        </p:nvSpPr>
        <p:spPr>
          <a:xfrm>
            <a:off x="66749"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0738B9A1-0012-46F3-9D71-FE75F3ABE628}"/>
              </a:ext>
            </a:extLst>
          </p:cNvPr>
          <p:cNvSpPr/>
          <p:nvPr/>
        </p:nvSpPr>
        <p:spPr>
          <a:xfrm>
            <a:off x="744587"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D163735B-7250-44FB-A027-FA5BD07AEA3C}"/>
              </a:ext>
            </a:extLst>
          </p:cNvPr>
          <p:cNvSpPr/>
          <p:nvPr/>
        </p:nvSpPr>
        <p:spPr>
          <a:xfrm>
            <a:off x="1422425"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D2011521-B07C-4E41-A331-CE8BFEAE444D}"/>
              </a:ext>
            </a:extLst>
          </p:cNvPr>
          <p:cNvSpPr/>
          <p:nvPr/>
        </p:nvSpPr>
        <p:spPr>
          <a:xfrm>
            <a:off x="2100263"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A978F3BB-099F-4F53-A14A-50584EC8CF6E}"/>
              </a:ext>
            </a:extLst>
          </p:cNvPr>
          <p:cNvSpPr/>
          <p:nvPr/>
        </p:nvSpPr>
        <p:spPr>
          <a:xfrm>
            <a:off x="2778101"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42160628-1898-42E1-A40E-AE5035738D52}"/>
              </a:ext>
            </a:extLst>
          </p:cNvPr>
          <p:cNvSpPr/>
          <p:nvPr/>
        </p:nvSpPr>
        <p:spPr>
          <a:xfrm>
            <a:off x="3455939"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DC65C387-54FA-4F69-ADC3-6136828A17AE}"/>
              </a:ext>
            </a:extLst>
          </p:cNvPr>
          <p:cNvSpPr/>
          <p:nvPr/>
        </p:nvSpPr>
        <p:spPr>
          <a:xfrm>
            <a:off x="4133777"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390D689B-CBF1-45C6-854F-389622593DF0}"/>
              </a:ext>
            </a:extLst>
          </p:cNvPr>
          <p:cNvSpPr/>
          <p:nvPr/>
        </p:nvSpPr>
        <p:spPr>
          <a:xfrm>
            <a:off x="4811615"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C3A2C2E9-319E-4412-900B-DACDF86DA249}"/>
              </a:ext>
            </a:extLst>
          </p:cNvPr>
          <p:cNvSpPr/>
          <p:nvPr/>
        </p:nvSpPr>
        <p:spPr>
          <a:xfrm>
            <a:off x="5489453"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F38EA097-34BD-48E8-B688-CB5F22222CDA}"/>
              </a:ext>
            </a:extLst>
          </p:cNvPr>
          <p:cNvSpPr/>
          <p:nvPr/>
        </p:nvSpPr>
        <p:spPr>
          <a:xfrm>
            <a:off x="6167291"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C0F5D6D2-13CF-4FFF-B1F2-3ED8526CF96E}"/>
              </a:ext>
            </a:extLst>
          </p:cNvPr>
          <p:cNvSpPr/>
          <p:nvPr/>
        </p:nvSpPr>
        <p:spPr>
          <a:xfrm>
            <a:off x="6845129"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EB161FEE-79A3-4927-99E0-446C473BB881}"/>
              </a:ext>
            </a:extLst>
          </p:cNvPr>
          <p:cNvSpPr/>
          <p:nvPr/>
        </p:nvSpPr>
        <p:spPr>
          <a:xfrm>
            <a:off x="7522967"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CFBDD8E-156F-426E-B310-7B09376CEBDC}"/>
              </a:ext>
            </a:extLst>
          </p:cNvPr>
          <p:cNvSpPr/>
          <p:nvPr/>
        </p:nvSpPr>
        <p:spPr>
          <a:xfrm>
            <a:off x="8200805" y="3970362"/>
            <a:ext cx="329184" cy="32918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6" name="Table 85">
            <a:extLst>
              <a:ext uri="{FF2B5EF4-FFF2-40B4-BE49-F238E27FC236}">
                <a16:creationId xmlns="" xmlns:a16="http://schemas.microsoft.com/office/drawing/2014/main" id="{C438CC0C-B083-4399-AEEA-0B756170DF5A}"/>
              </a:ext>
            </a:extLst>
          </p:cNvPr>
          <p:cNvGraphicFramePr>
            <a:graphicFrameLocks noGrp="1"/>
          </p:cNvGraphicFramePr>
          <p:nvPr>
            <p:extLst>
              <p:ext uri="{D42A27DB-BD31-4B8C-83A1-F6EECF244321}">
                <p14:modId xmlns:p14="http://schemas.microsoft.com/office/powerpoint/2010/main" val="1992209706"/>
              </p:ext>
            </p:extLst>
          </p:nvPr>
        </p:nvGraphicFramePr>
        <p:xfrm>
          <a:off x="3530431" y="4766755"/>
          <a:ext cx="8201624" cy="1750064"/>
        </p:xfrm>
        <a:graphic>
          <a:graphicData uri="http://schemas.openxmlformats.org/drawingml/2006/table">
            <a:tbl>
              <a:tblPr firstRow="1" bandRow="1">
                <a:tableStyleId>{35758FB7-9AC5-4552-8A53-C91805E547FA}</a:tableStyleId>
              </a:tblPr>
              <a:tblGrid>
                <a:gridCol w="2050406">
                  <a:extLst>
                    <a:ext uri="{9D8B030D-6E8A-4147-A177-3AD203B41FA5}">
                      <a16:colId xmlns="" xmlns:a16="http://schemas.microsoft.com/office/drawing/2014/main" val="4228252234"/>
                    </a:ext>
                  </a:extLst>
                </a:gridCol>
                <a:gridCol w="2050406">
                  <a:extLst>
                    <a:ext uri="{9D8B030D-6E8A-4147-A177-3AD203B41FA5}">
                      <a16:colId xmlns="" xmlns:a16="http://schemas.microsoft.com/office/drawing/2014/main" val="1684960294"/>
                    </a:ext>
                  </a:extLst>
                </a:gridCol>
                <a:gridCol w="2050406">
                  <a:extLst>
                    <a:ext uri="{9D8B030D-6E8A-4147-A177-3AD203B41FA5}">
                      <a16:colId xmlns="" xmlns:a16="http://schemas.microsoft.com/office/drawing/2014/main" val="1025754804"/>
                    </a:ext>
                  </a:extLst>
                </a:gridCol>
                <a:gridCol w="2050406">
                  <a:extLst>
                    <a:ext uri="{9D8B030D-6E8A-4147-A177-3AD203B41FA5}">
                      <a16:colId xmlns="" xmlns:a16="http://schemas.microsoft.com/office/drawing/2014/main" val="1485939027"/>
                    </a:ext>
                  </a:extLst>
                </a:gridCol>
              </a:tblGrid>
              <a:tr h="353696">
                <a:tc gridSpan="4">
                  <a:txBody>
                    <a:bodyPr/>
                    <a:lstStyle/>
                    <a:p>
                      <a:pPr algn="ctr"/>
                      <a:r>
                        <a:rPr lang="en-US" sz="1600" dirty="0">
                          <a:latin typeface="Century Gothic" panose="020B0502020202020204" pitchFamily="34" charset="0"/>
                        </a:rPr>
                        <a:t>Explanatory Variables</a:t>
                      </a:r>
                    </a:p>
                  </a:txBody>
                  <a:tcPr/>
                </a:tc>
                <a:tc hMerge="1">
                  <a:txBody>
                    <a:bodyPr/>
                    <a:lstStyle/>
                    <a:p>
                      <a:endParaRPr lang="en-US" dirty="0"/>
                    </a:p>
                  </a:txBody>
                  <a:tcPr/>
                </a:tc>
                <a:tc hMerge="1">
                  <a:txBody>
                    <a:bodyPr/>
                    <a:lstStyle/>
                    <a:p>
                      <a:endParaRPr lang="en-US" dirty="0"/>
                    </a:p>
                  </a:txBody>
                  <a:tcPr/>
                </a:tc>
                <a:tc hMerge="1">
                  <a:txBody>
                    <a:bodyPr/>
                    <a:lstStyle/>
                    <a:p>
                      <a:pPr algn="ctr"/>
                      <a:endParaRPr lang="en-US" sz="1600" dirty="0">
                        <a:latin typeface="Century Gothic" panose="020B0502020202020204" pitchFamily="34" charset="0"/>
                      </a:endParaRPr>
                    </a:p>
                  </a:txBody>
                  <a:tcPr/>
                </a:tc>
                <a:extLst>
                  <a:ext uri="{0D108BD9-81ED-4DB2-BD59-A6C34878D82A}">
                    <a16:rowId xmlns="" xmlns:a16="http://schemas.microsoft.com/office/drawing/2014/main" val="1433884513"/>
                  </a:ext>
                </a:extLst>
              </a:tr>
              <a:tr h="353696">
                <a:tc>
                  <a:txBody>
                    <a:bodyPr/>
                    <a:lstStyle/>
                    <a:p>
                      <a:pPr algn="ctr"/>
                      <a:r>
                        <a:rPr lang="en-US" sz="1600" dirty="0">
                          <a:latin typeface="Century Gothic" panose="020B0502020202020204" pitchFamily="34" charset="0"/>
                        </a:rPr>
                        <a:t>BLUE</a:t>
                      </a:r>
                    </a:p>
                  </a:txBody>
                  <a:tcPr/>
                </a:tc>
                <a:tc>
                  <a:txBody>
                    <a:bodyPr/>
                    <a:lstStyle/>
                    <a:p>
                      <a:pPr algn="ctr"/>
                      <a:r>
                        <a:rPr lang="en-US" sz="1600" dirty="0">
                          <a:latin typeface="Century Gothic" panose="020B0502020202020204" pitchFamily="34" charset="0"/>
                        </a:rPr>
                        <a:t>SWIR 1</a:t>
                      </a:r>
                    </a:p>
                  </a:txBody>
                  <a:tcPr/>
                </a:tc>
                <a:tc>
                  <a:txBody>
                    <a:bodyPr/>
                    <a:lstStyle/>
                    <a:p>
                      <a:pPr algn="ctr"/>
                      <a:r>
                        <a:rPr lang="en-US" sz="1600" dirty="0">
                          <a:latin typeface="Century Gothic" panose="020B0502020202020204" pitchFamily="34" charset="0"/>
                        </a:rPr>
                        <a:t>NBR</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Century Gothic" panose="020B0502020202020204" pitchFamily="34" charset="0"/>
                        </a:rPr>
                        <a:t>Sentinel-1 VV</a:t>
                      </a:r>
                    </a:p>
                  </a:txBody>
                  <a:tcPr/>
                </a:tc>
                <a:extLst>
                  <a:ext uri="{0D108BD9-81ED-4DB2-BD59-A6C34878D82A}">
                    <a16:rowId xmlns="" xmlns:a16="http://schemas.microsoft.com/office/drawing/2014/main" val="3799247051"/>
                  </a:ext>
                </a:extLst>
              </a:tr>
              <a:tr h="331349">
                <a:tc>
                  <a:txBody>
                    <a:bodyPr/>
                    <a:lstStyle/>
                    <a:p>
                      <a:pPr algn="ctr"/>
                      <a:r>
                        <a:rPr lang="en-US" sz="1600" dirty="0">
                          <a:latin typeface="Century Gothic" panose="020B0502020202020204" pitchFamily="34" charset="0"/>
                        </a:rPr>
                        <a:t>GREEN</a:t>
                      </a:r>
                    </a:p>
                  </a:txBody>
                  <a:tcPr/>
                </a:tc>
                <a:tc>
                  <a:txBody>
                    <a:bodyPr/>
                    <a:lstStyle/>
                    <a:p>
                      <a:pPr algn="ctr"/>
                      <a:r>
                        <a:rPr lang="en-US" sz="1600" dirty="0">
                          <a:latin typeface="Century Gothic" panose="020B0502020202020204" pitchFamily="34" charset="0"/>
                        </a:rPr>
                        <a:t>SWIR 2</a:t>
                      </a:r>
                    </a:p>
                  </a:txBody>
                  <a:tcPr/>
                </a:tc>
                <a:tc>
                  <a:txBody>
                    <a:bodyPr/>
                    <a:lstStyle/>
                    <a:p>
                      <a:pPr algn="ctr"/>
                      <a:r>
                        <a:rPr lang="en-US" sz="1600" dirty="0" err="1">
                          <a:latin typeface="Century Gothic" panose="020B0502020202020204" pitchFamily="34" charset="0"/>
                        </a:rPr>
                        <a:t>Tassled</a:t>
                      </a:r>
                      <a:r>
                        <a:rPr lang="en-US" sz="1600" dirty="0">
                          <a:latin typeface="Century Gothic" panose="020B0502020202020204" pitchFamily="34" charset="0"/>
                        </a:rPr>
                        <a:t> Cap B,G,W</a:t>
                      </a:r>
                    </a:p>
                  </a:txBody>
                  <a:tcPr/>
                </a:tc>
                <a:tc>
                  <a:txBody>
                    <a:bodyPr/>
                    <a:lstStyle/>
                    <a:p>
                      <a:pPr algn="ctr"/>
                      <a:r>
                        <a:rPr lang="en-US" sz="1600" dirty="0">
                          <a:latin typeface="Century Gothic" panose="020B0502020202020204" pitchFamily="34" charset="0"/>
                        </a:rPr>
                        <a:t>Slope</a:t>
                      </a:r>
                    </a:p>
                  </a:txBody>
                  <a:tcPr/>
                </a:tc>
                <a:extLst>
                  <a:ext uri="{0D108BD9-81ED-4DB2-BD59-A6C34878D82A}">
                    <a16:rowId xmlns="" xmlns:a16="http://schemas.microsoft.com/office/drawing/2014/main" val="3349247098"/>
                  </a:ext>
                </a:extLst>
              </a:tr>
              <a:tr h="353696">
                <a:tc>
                  <a:txBody>
                    <a:bodyPr/>
                    <a:lstStyle/>
                    <a:p>
                      <a:pPr algn="ctr"/>
                      <a:r>
                        <a:rPr lang="en-US" sz="1600" dirty="0">
                          <a:latin typeface="Century Gothic" panose="020B0502020202020204" pitchFamily="34" charset="0"/>
                        </a:rPr>
                        <a:t>RED</a:t>
                      </a:r>
                    </a:p>
                  </a:txBody>
                  <a:tcPr/>
                </a:tc>
                <a:tc>
                  <a:txBody>
                    <a:bodyPr/>
                    <a:lstStyle/>
                    <a:p>
                      <a:pPr algn="ctr"/>
                      <a:r>
                        <a:rPr lang="en-US" sz="1600" dirty="0">
                          <a:latin typeface="Century Gothic" panose="020B0502020202020204" pitchFamily="34" charset="0"/>
                        </a:rPr>
                        <a:t>NIR</a:t>
                      </a:r>
                    </a:p>
                  </a:txBody>
                  <a:tcPr/>
                </a:tc>
                <a:tc>
                  <a:txBody>
                    <a:bodyPr/>
                    <a:lstStyle/>
                    <a:p>
                      <a:pPr algn="ctr"/>
                      <a:r>
                        <a:rPr lang="en-US" sz="1600" dirty="0">
                          <a:latin typeface="Century Gothic" panose="020B0502020202020204" pitchFamily="34" charset="0"/>
                        </a:rPr>
                        <a:t>NDMI</a:t>
                      </a:r>
                    </a:p>
                  </a:txBody>
                  <a:tcPr/>
                </a:tc>
                <a:tc>
                  <a:txBody>
                    <a:bodyPr/>
                    <a:lstStyle/>
                    <a:p>
                      <a:pPr algn="ctr"/>
                      <a:r>
                        <a:rPr lang="en-US" sz="1600" dirty="0">
                          <a:latin typeface="Century Gothic" panose="020B0502020202020204" pitchFamily="34" charset="0"/>
                        </a:rPr>
                        <a:t>Eastness</a:t>
                      </a:r>
                    </a:p>
                  </a:txBody>
                  <a:tcPr/>
                </a:tc>
                <a:extLst>
                  <a:ext uri="{0D108BD9-81ED-4DB2-BD59-A6C34878D82A}">
                    <a16:rowId xmlns="" xmlns:a16="http://schemas.microsoft.com/office/drawing/2014/main" val="579552750"/>
                  </a:ext>
                </a:extLst>
              </a:tr>
              <a:tr h="353696">
                <a:tc>
                  <a:txBody>
                    <a:bodyPr/>
                    <a:lstStyle/>
                    <a:p>
                      <a:pPr algn="ctr"/>
                      <a:r>
                        <a:rPr lang="en-US" sz="1600" dirty="0">
                          <a:latin typeface="Century Gothic" panose="020B0502020202020204" pitchFamily="34" charset="0"/>
                        </a:rPr>
                        <a:t>PAN</a:t>
                      </a:r>
                    </a:p>
                  </a:txBody>
                  <a:tcPr/>
                </a:tc>
                <a:tc>
                  <a:txBody>
                    <a:bodyPr/>
                    <a:lstStyle/>
                    <a:p>
                      <a:pPr algn="ctr"/>
                      <a:r>
                        <a:rPr lang="en-US" sz="1600" dirty="0">
                          <a:latin typeface="Century Gothic" panose="020B0502020202020204" pitchFamily="34" charset="0"/>
                        </a:rPr>
                        <a:t>NDVI</a:t>
                      </a:r>
                    </a:p>
                  </a:txBody>
                  <a:tcPr/>
                </a:tc>
                <a:tc>
                  <a:txBody>
                    <a:bodyPr/>
                    <a:lstStyle/>
                    <a:p>
                      <a:pPr algn="ctr"/>
                      <a:r>
                        <a:rPr lang="en-US" sz="1600" dirty="0">
                          <a:latin typeface="Century Gothic" panose="020B0502020202020204" pitchFamily="34" charset="0"/>
                        </a:rPr>
                        <a:t>GRVI</a:t>
                      </a:r>
                    </a:p>
                  </a:txBody>
                  <a:tcPr/>
                </a:tc>
                <a:tc>
                  <a:txBody>
                    <a:bodyPr/>
                    <a:lstStyle/>
                    <a:p>
                      <a:pPr algn="ctr"/>
                      <a:r>
                        <a:rPr lang="en-US" sz="1600" dirty="0">
                          <a:latin typeface="Century Gothic" panose="020B0502020202020204" pitchFamily="34" charset="0"/>
                        </a:rPr>
                        <a:t>Northness</a:t>
                      </a:r>
                    </a:p>
                  </a:txBody>
                  <a:tcPr/>
                </a:tc>
                <a:extLst>
                  <a:ext uri="{0D108BD9-81ED-4DB2-BD59-A6C34878D82A}">
                    <a16:rowId xmlns="" xmlns:a16="http://schemas.microsoft.com/office/drawing/2014/main" val="3432360578"/>
                  </a:ext>
                </a:extLst>
              </a:tr>
            </a:tbl>
          </a:graphicData>
        </a:graphic>
      </p:graphicFrame>
      <p:sp>
        <p:nvSpPr>
          <p:cNvPr id="87" name="Text Placeholder 5">
            <a:extLst>
              <a:ext uri="{FF2B5EF4-FFF2-40B4-BE49-F238E27FC236}">
                <a16:creationId xmlns="" xmlns:a16="http://schemas.microsoft.com/office/drawing/2014/main" id="{8166C542-3C18-42BD-9CAB-C2465D60AD99}"/>
              </a:ext>
            </a:extLst>
          </p:cNvPr>
          <p:cNvSpPr txBox="1">
            <a:spLocks/>
          </p:cNvSpPr>
          <p:nvPr/>
        </p:nvSpPr>
        <p:spPr>
          <a:xfrm>
            <a:off x="8276979" y="1516949"/>
            <a:ext cx="4285730" cy="38057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3289B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Process</a:t>
            </a:r>
          </a:p>
          <a:p>
            <a:pPr marL="800100" lvl="1" indent="-342900">
              <a:spcBef>
                <a:spcPts val="200"/>
              </a:spcBef>
              <a:buClr>
                <a:srgbClr val="3289B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Rank variables using VSURF</a:t>
            </a:r>
          </a:p>
          <a:p>
            <a:pPr marL="800100" lvl="1" indent="-342900">
              <a:spcBef>
                <a:spcPts val="200"/>
              </a:spcBef>
              <a:buClr>
                <a:srgbClr val="3289B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Covariate correlation plot</a:t>
            </a:r>
          </a:p>
          <a:p>
            <a:pPr marL="800100" lvl="1" indent="-342900">
              <a:spcBef>
                <a:spcPts val="200"/>
              </a:spcBef>
              <a:buClr>
                <a:srgbClr val="3289B4"/>
              </a:buClr>
              <a:buFont typeface="Webdings" panose="05030102010509060703" pitchFamily="18" charset="2"/>
              <a:buChar char="4"/>
            </a:pPr>
            <a:endParaRPr lang="en-US" sz="1600" dirty="0">
              <a:solidFill>
                <a:schemeClr val="tx1">
                  <a:lumMod val="75000"/>
                  <a:lumOff val="25000"/>
                </a:schemeClr>
              </a:solidFill>
              <a:latin typeface="Century Gothic" panose="020B0502020202020204" pitchFamily="34" charset="0"/>
            </a:endParaRPr>
          </a:p>
          <a:p>
            <a:pPr marL="342900" indent="-342900">
              <a:spcBef>
                <a:spcPts val="200"/>
              </a:spcBef>
              <a:buClr>
                <a:srgbClr val="3289B4"/>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Criteria for Removing Variables</a:t>
            </a:r>
          </a:p>
          <a:p>
            <a:pPr marL="800100" lvl="1" indent="-342900">
              <a:spcBef>
                <a:spcPts val="200"/>
              </a:spcBef>
              <a:buClr>
                <a:srgbClr val="3289B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Correlated above 0.8</a:t>
            </a:r>
          </a:p>
          <a:p>
            <a:pPr marL="800100" lvl="1" indent="-342900">
              <a:spcBef>
                <a:spcPts val="200"/>
              </a:spcBef>
              <a:buClr>
                <a:srgbClr val="3289B4"/>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rPr>
              <a:t>Remove least-predictive first</a:t>
            </a:r>
          </a:p>
          <a:p>
            <a:pPr marL="457200" lvl="1" indent="0">
              <a:spcBef>
                <a:spcPts val="200"/>
              </a:spcBef>
              <a:buClr>
                <a:srgbClr val="3289B4"/>
              </a:buClr>
              <a:buNone/>
            </a:pPr>
            <a:endParaRPr lang="en-US" sz="1600" dirty="0">
              <a:solidFill>
                <a:schemeClr val="tx1">
                  <a:lumMod val="75000"/>
                  <a:lumOff val="25000"/>
                </a:schemeClr>
              </a:solidFill>
              <a:latin typeface="Century Gothic" panose="020B0502020202020204" pitchFamily="34" charset="0"/>
            </a:endParaRPr>
          </a:p>
          <a:p>
            <a:pPr marL="342900" indent="-342900">
              <a:spcBef>
                <a:spcPts val="200"/>
              </a:spcBef>
              <a:buClr>
                <a:srgbClr val="3289B4"/>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p:txBody>
      </p:sp>
      <p:sp>
        <p:nvSpPr>
          <p:cNvPr id="93" name="Shape 223">
            <a:extLst>
              <a:ext uri="{FF2B5EF4-FFF2-40B4-BE49-F238E27FC236}">
                <a16:creationId xmlns="" xmlns:a16="http://schemas.microsoft.com/office/drawing/2014/main" id="{1035320B-4A0B-49F0-8274-99BFAE6B6F4B}"/>
              </a:ext>
            </a:extLst>
          </p:cNvPr>
          <p:cNvSpPr txBox="1">
            <a:spLocks/>
          </p:cNvSpPr>
          <p:nvPr/>
        </p:nvSpPr>
        <p:spPr>
          <a:xfrm>
            <a:off x="6845129" y="680481"/>
            <a:ext cx="4816973" cy="47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44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dirty="0"/>
              <a:t>Random Forest</a:t>
            </a:r>
          </a:p>
        </p:txBody>
      </p:sp>
    </p:spTree>
    <p:extLst>
      <p:ext uri="{BB962C8B-B14F-4D97-AF65-F5344CB8AC3E}">
        <p14:creationId xmlns:p14="http://schemas.microsoft.com/office/powerpoint/2010/main" val="2306887029"/>
      </p:ext>
    </p:extLst>
  </p:cSld>
  <p:clrMapOvr>
    <a:masterClrMapping/>
  </p:clrMapOvr>
  <mc:AlternateContent xmlns:mc="http://schemas.openxmlformats.org/markup-compatibility/2006" xmlns:p14="http://schemas.microsoft.com/office/powerpoint/2010/main">
    <mc:Choice Requires="p14">
      <p:transition spd="slow" p14:dur="2000" advTm="13973"/>
    </mc:Choice>
    <mc:Fallback xmlns="">
      <p:transition spd="slow" advTm="1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91"/>
                                        </p:tgtEl>
                                        <p:attrNameLst>
                                          <p:attrName>style.visibility</p:attrName>
                                        </p:attrNameLst>
                                      </p:cBhvr>
                                      <p:to>
                                        <p:strVal val="visible"/>
                                      </p:to>
                                    </p:set>
                                    <p:animEffect transition="in" filter="wipe(up)">
                                      <p:cBhvr>
                                        <p:cTn id="10" dur="500"/>
                                        <p:tgtEl>
                                          <p:spTgt spid="91"/>
                                        </p:tgtEl>
                                      </p:cBhvr>
                                    </p:animEffect>
                                  </p:childTnLst>
                                </p:cTn>
                              </p:par>
                              <p:par>
                                <p:cTn id="11" presetID="22" presetClass="entr" presetSubtype="1" fill="hold" grpId="0" nodeType="withEffect">
                                  <p:stCondLst>
                                    <p:cond delay="250"/>
                                  </p:stCondLst>
                                  <p:childTnLst>
                                    <p:set>
                                      <p:cBhvr>
                                        <p:cTn id="12" dur="1" fill="hold">
                                          <p:stCondLst>
                                            <p:cond delay="0"/>
                                          </p:stCondLst>
                                        </p:cTn>
                                        <p:tgtEl>
                                          <p:spTgt spid="108"/>
                                        </p:tgtEl>
                                        <p:attrNameLst>
                                          <p:attrName>style.visibility</p:attrName>
                                        </p:attrNameLst>
                                      </p:cBhvr>
                                      <p:to>
                                        <p:strVal val="visible"/>
                                      </p:to>
                                    </p:set>
                                    <p:animEffect transition="in" filter="wipe(up)">
                                      <p:cBhvr>
                                        <p:cTn id="13" dur="500"/>
                                        <p:tgtEl>
                                          <p:spTgt spid="10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500"/>
                                        <p:tgtEl>
                                          <p:spTgt spid="9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22" presetClass="entr" presetSubtype="1" fill="hold" grpId="0" nodeType="withEffect">
                                  <p:stCondLst>
                                    <p:cond delay="750"/>
                                  </p:stCondLst>
                                  <p:childTnLst>
                                    <p:set>
                                      <p:cBhvr>
                                        <p:cTn id="21" dur="1" fill="hold">
                                          <p:stCondLst>
                                            <p:cond delay="0"/>
                                          </p:stCondLst>
                                        </p:cTn>
                                        <p:tgtEl>
                                          <p:spTgt spid="92"/>
                                        </p:tgtEl>
                                        <p:attrNameLst>
                                          <p:attrName>style.visibility</p:attrName>
                                        </p:attrNameLst>
                                      </p:cBhvr>
                                      <p:to>
                                        <p:strVal val="visible"/>
                                      </p:to>
                                    </p:set>
                                    <p:animEffect transition="in" filter="wipe(up)">
                                      <p:cBhvr>
                                        <p:cTn id="22" dur="500"/>
                                        <p:tgtEl>
                                          <p:spTgt spid="92"/>
                                        </p:tgtEl>
                                      </p:cBhvr>
                                    </p:animEffect>
                                  </p:childTnLst>
                                </p:cTn>
                              </p:par>
                              <p:par>
                                <p:cTn id="23" presetID="22" presetClass="entr" presetSubtype="1" fill="hold" grpId="0" nodeType="withEffect">
                                  <p:stCondLst>
                                    <p:cond delay="750"/>
                                  </p:stCondLst>
                                  <p:childTnLst>
                                    <p:set>
                                      <p:cBhvr>
                                        <p:cTn id="24" dur="1" fill="hold">
                                          <p:stCondLst>
                                            <p:cond delay="0"/>
                                          </p:stCondLst>
                                        </p:cTn>
                                        <p:tgtEl>
                                          <p:spTgt spid="109"/>
                                        </p:tgtEl>
                                        <p:attrNameLst>
                                          <p:attrName>style.visibility</p:attrName>
                                        </p:attrNameLst>
                                      </p:cBhvr>
                                      <p:to>
                                        <p:strVal val="visible"/>
                                      </p:to>
                                    </p:set>
                                    <p:animEffect transition="in" filter="wipe(up)">
                                      <p:cBhvr>
                                        <p:cTn id="25" dur="500"/>
                                        <p:tgtEl>
                                          <p:spTgt spid="109"/>
                                        </p:tgtEl>
                                      </p:cBhvr>
                                    </p:animEffect>
                                  </p:childTnLst>
                                </p:cTn>
                              </p:par>
                              <p:par>
                                <p:cTn id="26" presetID="22" presetClass="entr" presetSubtype="1" fill="hold" grpId="0" nodeType="withEffect">
                                  <p:stCondLst>
                                    <p:cond delay="750"/>
                                  </p:stCondLst>
                                  <p:childTnLst>
                                    <p:set>
                                      <p:cBhvr>
                                        <p:cTn id="27" dur="1" fill="hold">
                                          <p:stCondLst>
                                            <p:cond delay="0"/>
                                          </p:stCondLst>
                                        </p:cTn>
                                        <p:tgtEl>
                                          <p:spTgt spid="110"/>
                                        </p:tgtEl>
                                        <p:attrNameLst>
                                          <p:attrName>style.visibility</p:attrName>
                                        </p:attrNameLst>
                                      </p:cBhvr>
                                      <p:to>
                                        <p:strVal val="visible"/>
                                      </p:to>
                                    </p:set>
                                    <p:animEffect transition="in" filter="wipe(up)">
                                      <p:cBhvr>
                                        <p:cTn id="28" dur="500"/>
                                        <p:tgtEl>
                                          <p:spTgt spid="110"/>
                                        </p:tgtEl>
                                      </p:cBhvr>
                                    </p:animEffect>
                                  </p:childTnLst>
                                </p:cTn>
                              </p:par>
                              <p:par>
                                <p:cTn id="29" presetID="22" presetClass="entr" presetSubtype="1" fill="hold" grpId="0" nodeType="withEffect">
                                  <p:stCondLst>
                                    <p:cond delay="750"/>
                                  </p:stCondLst>
                                  <p:childTnLst>
                                    <p:set>
                                      <p:cBhvr>
                                        <p:cTn id="30" dur="1" fill="hold">
                                          <p:stCondLst>
                                            <p:cond delay="0"/>
                                          </p:stCondLst>
                                        </p:cTn>
                                        <p:tgtEl>
                                          <p:spTgt spid="111"/>
                                        </p:tgtEl>
                                        <p:attrNameLst>
                                          <p:attrName>style.visibility</p:attrName>
                                        </p:attrNameLst>
                                      </p:cBhvr>
                                      <p:to>
                                        <p:strVal val="visible"/>
                                      </p:to>
                                    </p:set>
                                    <p:animEffect transition="in" filter="wipe(up)">
                                      <p:cBhvr>
                                        <p:cTn id="31" dur="500"/>
                                        <p:tgtEl>
                                          <p:spTgt spid="11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88"/>
                                        </p:tgtEl>
                                        <p:attrNameLst>
                                          <p:attrName>style.visibility</p:attrName>
                                        </p:attrNameLst>
                                      </p:cBhvr>
                                      <p:to>
                                        <p:strVal val="visible"/>
                                      </p:to>
                                    </p:set>
                                    <p:animEffect transition="in" filter="fade">
                                      <p:cBhvr>
                                        <p:cTn id="40" dur="500"/>
                                        <p:tgtEl>
                                          <p:spTgt spid="88"/>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500"/>
                                        <p:tgtEl>
                                          <p:spTgt spid="89"/>
                                        </p:tgtEl>
                                      </p:cBhvr>
                                    </p:animEffect>
                                  </p:childTnLst>
                                </p:cTn>
                              </p:par>
                              <p:par>
                                <p:cTn id="44" presetID="22" presetClass="entr" presetSubtype="1" fill="hold" grpId="0" nodeType="withEffect">
                                  <p:stCondLst>
                                    <p:cond delay="1250"/>
                                  </p:stCondLst>
                                  <p:childTnLst>
                                    <p:set>
                                      <p:cBhvr>
                                        <p:cTn id="45" dur="1" fill="hold">
                                          <p:stCondLst>
                                            <p:cond delay="0"/>
                                          </p:stCondLst>
                                        </p:cTn>
                                        <p:tgtEl>
                                          <p:spTgt spid="118"/>
                                        </p:tgtEl>
                                        <p:attrNameLst>
                                          <p:attrName>style.visibility</p:attrName>
                                        </p:attrNameLst>
                                      </p:cBhvr>
                                      <p:to>
                                        <p:strVal val="visible"/>
                                      </p:to>
                                    </p:set>
                                    <p:animEffect transition="in" filter="wipe(up)">
                                      <p:cBhvr>
                                        <p:cTn id="46" dur="500"/>
                                        <p:tgtEl>
                                          <p:spTgt spid="118"/>
                                        </p:tgtEl>
                                      </p:cBhvr>
                                    </p:animEffect>
                                  </p:childTnLst>
                                </p:cTn>
                              </p:par>
                              <p:par>
                                <p:cTn id="47" presetID="22" presetClass="entr" presetSubtype="1" fill="hold" grpId="0" nodeType="withEffect">
                                  <p:stCondLst>
                                    <p:cond delay="1250"/>
                                  </p:stCondLst>
                                  <p:childTnLst>
                                    <p:set>
                                      <p:cBhvr>
                                        <p:cTn id="48" dur="1" fill="hold">
                                          <p:stCondLst>
                                            <p:cond delay="0"/>
                                          </p:stCondLst>
                                        </p:cTn>
                                        <p:tgtEl>
                                          <p:spTgt spid="117"/>
                                        </p:tgtEl>
                                        <p:attrNameLst>
                                          <p:attrName>style.visibility</p:attrName>
                                        </p:attrNameLst>
                                      </p:cBhvr>
                                      <p:to>
                                        <p:strVal val="visible"/>
                                      </p:to>
                                    </p:set>
                                    <p:animEffect transition="in" filter="wipe(up)">
                                      <p:cBhvr>
                                        <p:cTn id="49" dur="500"/>
                                        <p:tgtEl>
                                          <p:spTgt spid="117"/>
                                        </p:tgtEl>
                                      </p:cBhvr>
                                    </p:animEffect>
                                  </p:childTnLst>
                                </p:cTn>
                              </p:par>
                              <p:par>
                                <p:cTn id="50" presetID="22" presetClass="entr" presetSubtype="1" fill="hold" grpId="0" nodeType="withEffect">
                                  <p:stCondLst>
                                    <p:cond delay="1250"/>
                                  </p:stCondLst>
                                  <p:childTnLst>
                                    <p:set>
                                      <p:cBhvr>
                                        <p:cTn id="51" dur="1" fill="hold">
                                          <p:stCondLst>
                                            <p:cond delay="0"/>
                                          </p:stCondLst>
                                        </p:cTn>
                                        <p:tgtEl>
                                          <p:spTgt spid="116"/>
                                        </p:tgtEl>
                                        <p:attrNameLst>
                                          <p:attrName>style.visibility</p:attrName>
                                        </p:attrNameLst>
                                      </p:cBhvr>
                                      <p:to>
                                        <p:strVal val="visible"/>
                                      </p:to>
                                    </p:set>
                                    <p:animEffect transition="in" filter="wipe(up)">
                                      <p:cBhvr>
                                        <p:cTn id="52" dur="500"/>
                                        <p:tgtEl>
                                          <p:spTgt spid="116"/>
                                        </p:tgtEl>
                                      </p:cBhvr>
                                    </p:animEffect>
                                  </p:childTnLst>
                                </p:cTn>
                              </p:par>
                              <p:par>
                                <p:cTn id="53" presetID="22" presetClass="entr" presetSubtype="1" fill="hold" grpId="0" nodeType="withEffect">
                                  <p:stCondLst>
                                    <p:cond delay="1250"/>
                                  </p:stCondLst>
                                  <p:childTnLst>
                                    <p:set>
                                      <p:cBhvr>
                                        <p:cTn id="54" dur="1" fill="hold">
                                          <p:stCondLst>
                                            <p:cond delay="0"/>
                                          </p:stCondLst>
                                        </p:cTn>
                                        <p:tgtEl>
                                          <p:spTgt spid="115"/>
                                        </p:tgtEl>
                                        <p:attrNameLst>
                                          <p:attrName>style.visibility</p:attrName>
                                        </p:attrNameLst>
                                      </p:cBhvr>
                                      <p:to>
                                        <p:strVal val="visible"/>
                                      </p:to>
                                    </p:set>
                                    <p:animEffect transition="in" filter="wipe(up)">
                                      <p:cBhvr>
                                        <p:cTn id="55" dur="500"/>
                                        <p:tgtEl>
                                          <p:spTgt spid="115"/>
                                        </p:tgtEl>
                                      </p:cBhvr>
                                    </p:animEffect>
                                  </p:childTnLst>
                                </p:cTn>
                              </p:par>
                              <p:par>
                                <p:cTn id="56" presetID="22" presetClass="entr" presetSubtype="1" fill="hold" grpId="0" nodeType="withEffect">
                                  <p:stCondLst>
                                    <p:cond delay="1250"/>
                                  </p:stCondLst>
                                  <p:childTnLst>
                                    <p:set>
                                      <p:cBhvr>
                                        <p:cTn id="57" dur="1" fill="hold">
                                          <p:stCondLst>
                                            <p:cond delay="0"/>
                                          </p:stCondLst>
                                        </p:cTn>
                                        <p:tgtEl>
                                          <p:spTgt spid="114"/>
                                        </p:tgtEl>
                                        <p:attrNameLst>
                                          <p:attrName>style.visibility</p:attrName>
                                        </p:attrNameLst>
                                      </p:cBhvr>
                                      <p:to>
                                        <p:strVal val="visible"/>
                                      </p:to>
                                    </p:set>
                                    <p:animEffect transition="in" filter="wipe(up)">
                                      <p:cBhvr>
                                        <p:cTn id="58" dur="500"/>
                                        <p:tgtEl>
                                          <p:spTgt spid="114"/>
                                        </p:tgtEl>
                                      </p:cBhvr>
                                    </p:animEffect>
                                  </p:childTnLst>
                                </p:cTn>
                              </p:par>
                              <p:par>
                                <p:cTn id="59" presetID="22" presetClass="entr" presetSubtype="1" fill="hold" grpId="0" nodeType="withEffect">
                                  <p:stCondLst>
                                    <p:cond delay="1250"/>
                                  </p:stCondLst>
                                  <p:childTnLst>
                                    <p:set>
                                      <p:cBhvr>
                                        <p:cTn id="60" dur="1" fill="hold">
                                          <p:stCondLst>
                                            <p:cond delay="0"/>
                                          </p:stCondLst>
                                        </p:cTn>
                                        <p:tgtEl>
                                          <p:spTgt spid="113"/>
                                        </p:tgtEl>
                                        <p:attrNameLst>
                                          <p:attrName>style.visibility</p:attrName>
                                        </p:attrNameLst>
                                      </p:cBhvr>
                                      <p:to>
                                        <p:strVal val="visible"/>
                                      </p:to>
                                    </p:set>
                                    <p:animEffect transition="in" filter="wipe(up)">
                                      <p:cBhvr>
                                        <p:cTn id="61" dur="500"/>
                                        <p:tgtEl>
                                          <p:spTgt spid="113"/>
                                        </p:tgtEl>
                                      </p:cBhvr>
                                    </p:animEffect>
                                  </p:childTnLst>
                                </p:cTn>
                              </p:par>
                              <p:par>
                                <p:cTn id="62" presetID="22" presetClass="entr" presetSubtype="1" fill="hold" grpId="0" nodeType="withEffect">
                                  <p:stCondLst>
                                    <p:cond delay="1250"/>
                                  </p:stCondLst>
                                  <p:childTnLst>
                                    <p:set>
                                      <p:cBhvr>
                                        <p:cTn id="63" dur="1" fill="hold">
                                          <p:stCondLst>
                                            <p:cond delay="0"/>
                                          </p:stCondLst>
                                        </p:cTn>
                                        <p:tgtEl>
                                          <p:spTgt spid="112"/>
                                        </p:tgtEl>
                                        <p:attrNameLst>
                                          <p:attrName>style.visibility</p:attrName>
                                        </p:attrNameLst>
                                      </p:cBhvr>
                                      <p:to>
                                        <p:strVal val="visible"/>
                                      </p:to>
                                    </p:set>
                                    <p:animEffect transition="in" filter="wipe(up)">
                                      <p:cBhvr>
                                        <p:cTn id="64" dur="500"/>
                                        <p:tgtEl>
                                          <p:spTgt spid="112"/>
                                        </p:tgtEl>
                                      </p:cBhvr>
                                    </p:animEffect>
                                  </p:childTnLst>
                                </p:cTn>
                              </p:par>
                              <p:par>
                                <p:cTn id="65" presetID="22" presetClass="entr" presetSubtype="1" fill="hold" grpId="0" nodeType="withEffect">
                                  <p:stCondLst>
                                    <p:cond delay="1250"/>
                                  </p:stCondLst>
                                  <p:childTnLst>
                                    <p:set>
                                      <p:cBhvr>
                                        <p:cTn id="66" dur="1" fill="hold">
                                          <p:stCondLst>
                                            <p:cond delay="0"/>
                                          </p:stCondLst>
                                        </p:cTn>
                                        <p:tgtEl>
                                          <p:spTgt spid="94"/>
                                        </p:tgtEl>
                                        <p:attrNameLst>
                                          <p:attrName>style.visibility</p:attrName>
                                        </p:attrNameLst>
                                      </p:cBhvr>
                                      <p:to>
                                        <p:strVal val="visible"/>
                                      </p:to>
                                    </p:set>
                                    <p:animEffect transition="in" filter="wipe(up)">
                                      <p:cBhvr>
                                        <p:cTn id="67" dur="500"/>
                                        <p:tgtEl>
                                          <p:spTgt spid="94"/>
                                        </p:tgtEl>
                                      </p:cBhvr>
                                    </p:animEffect>
                                  </p:childTnLst>
                                </p:cTn>
                              </p:par>
                              <p:par>
                                <p:cTn id="68" presetID="10" presetClass="entr" presetSubtype="0" fill="hold" grpId="0" nodeType="withEffect">
                                  <p:stCondLst>
                                    <p:cond delay="1500"/>
                                  </p:stCondLst>
                                  <p:childTnLst>
                                    <p:set>
                                      <p:cBhvr>
                                        <p:cTn id="69" dur="1" fill="hold">
                                          <p:stCondLst>
                                            <p:cond delay="0"/>
                                          </p:stCondLst>
                                        </p:cTn>
                                        <p:tgtEl>
                                          <p:spTgt spid="74"/>
                                        </p:tgtEl>
                                        <p:attrNameLst>
                                          <p:attrName>style.visibility</p:attrName>
                                        </p:attrNameLst>
                                      </p:cBhvr>
                                      <p:to>
                                        <p:strVal val="visible"/>
                                      </p:to>
                                    </p:set>
                                    <p:animEffect transition="in" filter="fade">
                                      <p:cBhvr>
                                        <p:cTn id="70" dur="500"/>
                                        <p:tgtEl>
                                          <p:spTgt spid="74"/>
                                        </p:tgtEl>
                                      </p:cBhvr>
                                    </p:animEffect>
                                  </p:childTnLst>
                                </p:cTn>
                              </p:par>
                              <p:par>
                                <p:cTn id="71" presetID="10" presetClass="entr" presetSubtype="0" fill="hold" grpId="0" nodeType="withEffect">
                                  <p:stCondLst>
                                    <p:cond delay="150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79"/>
                                        </p:tgtEl>
                                        <p:attrNameLst>
                                          <p:attrName>style.visibility</p:attrName>
                                        </p:attrNameLst>
                                      </p:cBhvr>
                                      <p:to>
                                        <p:strVal val="visible"/>
                                      </p:to>
                                    </p:set>
                                    <p:animEffect transition="in" filter="fade">
                                      <p:cBhvr>
                                        <p:cTn id="76" dur="500"/>
                                        <p:tgtEl>
                                          <p:spTgt spid="79"/>
                                        </p:tgtEl>
                                      </p:cBhvr>
                                    </p:animEffect>
                                  </p:childTnLst>
                                </p:cTn>
                              </p:par>
                              <p:par>
                                <p:cTn id="77" presetID="10" presetClass="entr" presetSubtype="0" fill="hold" grpId="0" nodeType="withEffect">
                                  <p:stCondLst>
                                    <p:cond delay="150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500"/>
                                        <p:tgtEl>
                                          <p:spTgt spid="80"/>
                                        </p:tgtEl>
                                      </p:cBhvr>
                                    </p:animEffect>
                                  </p:childTnLst>
                                </p:cTn>
                              </p:par>
                              <p:par>
                                <p:cTn id="80" presetID="10" presetClass="entr" presetSubtype="0" fill="hold" grpId="0" nodeType="withEffect">
                                  <p:stCondLst>
                                    <p:cond delay="150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par>
                                <p:cTn id="83" presetID="10" presetClass="entr" presetSubtype="0" fill="hold" grpId="0" nodeType="withEffect">
                                  <p:stCondLst>
                                    <p:cond delay="1500"/>
                                  </p:stCondLst>
                                  <p:childTnLst>
                                    <p:set>
                                      <p:cBhvr>
                                        <p:cTn id="84" dur="1" fill="hold">
                                          <p:stCondLst>
                                            <p:cond delay="0"/>
                                          </p:stCondLst>
                                        </p:cTn>
                                        <p:tgtEl>
                                          <p:spTgt spid="82"/>
                                        </p:tgtEl>
                                        <p:attrNameLst>
                                          <p:attrName>style.visibility</p:attrName>
                                        </p:attrNameLst>
                                      </p:cBhvr>
                                      <p:to>
                                        <p:strVal val="visible"/>
                                      </p:to>
                                    </p:set>
                                    <p:animEffect transition="in" filter="fade">
                                      <p:cBhvr>
                                        <p:cTn id="85" dur="500"/>
                                        <p:tgtEl>
                                          <p:spTgt spid="82"/>
                                        </p:tgtEl>
                                      </p:cBhvr>
                                    </p:animEffect>
                                  </p:childTnLst>
                                </p:cTn>
                              </p:par>
                              <p:par>
                                <p:cTn id="86" presetID="10" presetClass="entr" presetSubtype="0" fill="hold" grpId="0" nodeType="withEffect">
                                  <p:stCondLst>
                                    <p:cond delay="150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childTnLst>
                                </p:cTn>
                              </p:par>
                              <p:par>
                                <p:cTn id="89" presetID="10" presetClass="entr" presetSubtype="0" fill="hold" grpId="0" nodeType="withEffect">
                                  <p:stCondLst>
                                    <p:cond delay="150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500"/>
                                        <p:tgtEl>
                                          <p:spTgt spid="84"/>
                                        </p:tgtEl>
                                      </p:cBhvr>
                                    </p:animEffect>
                                  </p:childTnLst>
                                </p:cTn>
                              </p:par>
                              <p:par>
                                <p:cTn id="92" presetID="22" presetClass="entr" presetSubtype="1" fill="hold" grpId="0" nodeType="withEffect">
                                  <p:stCondLst>
                                    <p:cond delay="1750"/>
                                  </p:stCondLst>
                                  <p:childTnLst>
                                    <p:set>
                                      <p:cBhvr>
                                        <p:cTn id="93" dur="1" fill="hold">
                                          <p:stCondLst>
                                            <p:cond delay="0"/>
                                          </p:stCondLst>
                                        </p:cTn>
                                        <p:tgtEl>
                                          <p:spTgt spid="40"/>
                                        </p:tgtEl>
                                        <p:attrNameLst>
                                          <p:attrName>style.visibility</p:attrName>
                                        </p:attrNameLst>
                                      </p:cBhvr>
                                      <p:to>
                                        <p:strVal val="visible"/>
                                      </p:to>
                                    </p:set>
                                    <p:animEffect transition="in" filter="wipe(up)">
                                      <p:cBhvr>
                                        <p:cTn id="94" dur="500"/>
                                        <p:tgtEl>
                                          <p:spTgt spid="40"/>
                                        </p:tgtEl>
                                      </p:cBhvr>
                                    </p:animEffect>
                                  </p:childTnLst>
                                </p:cTn>
                              </p:par>
                              <p:par>
                                <p:cTn id="95" presetID="22" presetClass="entr" presetSubtype="1" fill="hold" grpId="0" nodeType="withEffect">
                                  <p:stCondLst>
                                    <p:cond delay="1750"/>
                                  </p:stCondLst>
                                  <p:childTnLst>
                                    <p:set>
                                      <p:cBhvr>
                                        <p:cTn id="96" dur="1" fill="hold">
                                          <p:stCondLst>
                                            <p:cond delay="0"/>
                                          </p:stCondLst>
                                        </p:cTn>
                                        <p:tgtEl>
                                          <p:spTgt spid="119"/>
                                        </p:tgtEl>
                                        <p:attrNameLst>
                                          <p:attrName>style.visibility</p:attrName>
                                        </p:attrNameLst>
                                      </p:cBhvr>
                                      <p:to>
                                        <p:strVal val="visible"/>
                                      </p:to>
                                    </p:set>
                                    <p:animEffect transition="in" filter="wipe(up)">
                                      <p:cBhvr>
                                        <p:cTn id="97" dur="500"/>
                                        <p:tgtEl>
                                          <p:spTgt spid="119"/>
                                        </p:tgtEl>
                                      </p:cBhvr>
                                    </p:animEffect>
                                  </p:childTnLst>
                                </p:cTn>
                              </p:par>
                              <p:par>
                                <p:cTn id="98" presetID="22" presetClass="entr" presetSubtype="1" fill="hold" grpId="0" nodeType="withEffect">
                                  <p:stCondLst>
                                    <p:cond delay="1750"/>
                                  </p:stCondLst>
                                  <p:childTnLst>
                                    <p:set>
                                      <p:cBhvr>
                                        <p:cTn id="99" dur="1" fill="hold">
                                          <p:stCondLst>
                                            <p:cond delay="0"/>
                                          </p:stCondLst>
                                        </p:cTn>
                                        <p:tgtEl>
                                          <p:spTgt spid="120"/>
                                        </p:tgtEl>
                                        <p:attrNameLst>
                                          <p:attrName>style.visibility</p:attrName>
                                        </p:attrNameLst>
                                      </p:cBhvr>
                                      <p:to>
                                        <p:strVal val="visible"/>
                                      </p:to>
                                    </p:set>
                                    <p:animEffect transition="in" filter="wipe(up)">
                                      <p:cBhvr>
                                        <p:cTn id="100" dur="500"/>
                                        <p:tgtEl>
                                          <p:spTgt spid="120"/>
                                        </p:tgtEl>
                                      </p:cBhvr>
                                    </p:animEffect>
                                  </p:childTnLst>
                                </p:cTn>
                              </p:par>
                              <p:par>
                                <p:cTn id="101" presetID="22" presetClass="entr" presetSubtype="1" fill="hold" grpId="0" nodeType="withEffect">
                                  <p:stCondLst>
                                    <p:cond delay="1750"/>
                                  </p:stCondLst>
                                  <p:childTnLst>
                                    <p:set>
                                      <p:cBhvr>
                                        <p:cTn id="102" dur="1" fill="hold">
                                          <p:stCondLst>
                                            <p:cond delay="0"/>
                                          </p:stCondLst>
                                        </p:cTn>
                                        <p:tgtEl>
                                          <p:spTgt spid="121"/>
                                        </p:tgtEl>
                                        <p:attrNameLst>
                                          <p:attrName>style.visibility</p:attrName>
                                        </p:attrNameLst>
                                      </p:cBhvr>
                                      <p:to>
                                        <p:strVal val="visible"/>
                                      </p:to>
                                    </p:set>
                                    <p:animEffect transition="in" filter="wipe(up)">
                                      <p:cBhvr>
                                        <p:cTn id="103" dur="500"/>
                                        <p:tgtEl>
                                          <p:spTgt spid="121"/>
                                        </p:tgtEl>
                                      </p:cBhvr>
                                    </p:animEffect>
                                  </p:childTnLst>
                                </p:cTn>
                              </p:par>
                              <p:par>
                                <p:cTn id="104" presetID="22" presetClass="entr" presetSubtype="1" fill="hold" grpId="0" nodeType="withEffect">
                                  <p:stCondLst>
                                    <p:cond delay="1750"/>
                                  </p:stCondLst>
                                  <p:childTnLst>
                                    <p:set>
                                      <p:cBhvr>
                                        <p:cTn id="105" dur="1" fill="hold">
                                          <p:stCondLst>
                                            <p:cond delay="0"/>
                                          </p:stCondLst>
                                        </p:cTn>
                                        <p:tgtEl>
                                          <p:spTgt spid="122"/>
                                        </p:tgtEl>
                                        <p:attrNameLst>
                                          <p:attrName>style.visibility</p:attrName>
                                        </p:attrNameLst>
                                      </p:cBhvr>
                                      <p:to>
                                        <p:strVal val="visible"/>
                                      </p:to>
                                    </p:set>
                                    <p:animEffect transition="in" filter="wipe(up)">
                                      <p:cBhvr>
                                        <p:cTn id="106" dur="500"/>
                                        <p:tgtEl>
                                          <p:spTgt spid="122"/>
                                        </p:tgtEl>
                                      </p:cBhvr>
                                    </p:animEffect>
                                  </p:childTnLst>
                                </p:cTn>
                              </p:par>
                              <p:par>
                                <p:cTn id="107" presetID="22" presetClass="entr" presetSubtype="1" fill="hold" grpId="0" nodeType="withEffect">
                                  <p:stCondLst>
                                    <p:cond delay="1750"/>
                                  </p:stCondLst>
                                  <p:childTnLst>
                                    <p:set>
                                      <p:cBhvr>
                                        <p:cTn id="108" dur="1" fill="hold">
                                          <p:stCondLst>
                                            <p:cond delay="0"/>
                                          </p:stCondLst>
                                        </p:cTn>
                                        <p:tgtEl>
                                          <p:spTgt spid="123"/>
                                        </p:tgtEl>
                                        <p:attrNameLst>
                                          <p:attrName>style.visibility</p:attrName>
                                        </p:attrNameLst>
                                      </p:cBhvr>
                                      <p:to>
                                        <p:strVal val="visible"/>
                                      </p:to>
                                    </p:set>
                                    <p:animEffect transition="in" filter="wipe(up)">
                                      <p:cBhvr>
                                        <p:cTn id="109" dur="500"/>
                                        <p:tgtEl>
                                          <p:spTgt spid="123"/>
                                        </p:tgtEl>
                                      </p:cBhvr>
                                    </p:animEffect>
                                  </p:childTnLst>
                                </p:cTn>
                              </p:par>
                              <p:par>
                                <p:cTn id="110" presetID="22" presetClass="entr" presetSubtype="1" fill="hold" grpId="0" nodeType="withEffect">
                                  <p:stCondLst>
                                    <p:cond delay="1750"/>
                                  </p:stCondLst>
                                  <p:childTnLst>
                                    <p:set>
                                      <p:cBhvr>
                                        <p:cTn id="111" dur="1" fill="hold">
                                          <p:stCondLst>
                                            <p:cond delay="0"/>
                                          </p:stCondLst>
                                        </p:cTn>
                                        <p:tgtEl>
                                          <p:spTgt spid="124"/>
                                        </p:tgtEl>
                                        <p:attrNameLst>
                                          <p:attrName>style.visibility</p:attrName>
                                        </p:attrNameLst>
                                      </p:cBhvr>
                                      <p:to>
                                        <p:strVal val="visible"/>
                                      </p:to>
                                    </p:set>
                                    <p:animEffect transition="in" filter="wipe(up)">
                                      <p:cBhvr>
                                        <p:cTn id="112" dur="500"/>
                                        <p:tgtEl>
                                          <p:spTgt spid="124"/>
                                        </p:tgtEl>
                                      </p:cBhvr>
                                    </p:animEffect>
                                  </p:childTnLst>
                                </p:cTn>
                              </p:par>
                              <p:par>
                                <p:cTn id="113" presetID="22" presetClass="entr" presetSubtype="1" fill="hold" grpId="0" nodeType="withEffect">
                                  <p:stCondLst>
                                    <p:cond delay="1750"/>
                                  </p:stCondLst>
                                  <p:childTnLst>
                                    <p:set>
                                      <p:cBhvr>
                                        <p:cTn id="114" dur="1" fill="hold">
                                          <p:stCondLst>
                                            <p:cond delay="0"/>
                                          </p:stCondLst>
                                        </p:cTn>
                                        <p:tgtEl>
                                          <p:spTgt spid="125"/>
                                        </p:tgtEl>
                                        <p:attrNameLst>
                                          <p:attrName>style.visibility</p:attrName>
                                        </p:attrNameLst>
                                      </p:cBhvr>
                                      <p:to>
                                        <p:strVal val="visible"/>
                                      </p:to>
                                    </p:set>
                                    <p:animEffect transition="in" filter="wipe(up)">
                                      <p:cBhvr>
                                        <p:cTn id="115" dur="500"/>
                                        <p:tgtEl>
                                          <p:spTgt spid="125"/>
                                        </p:tgtEl>
                                      </p:cBhvr>
                                    </p:animEffect>
                                  </p:childTnLst>
                                </p:cTn>
                              </p:par>
                              <p:par>
                                <p:cTn id="116" presetID="22" presetClass="entr" presetSubtype="1" fill="hold" grpId="0" nodeType="withEffect">
                                  <p:stCondLst>
                                    <p:cond delay="1750"/>
                                  </p:stCondLst>
                                  <p:childTnLst>
                                    <p:set>
                                      <p:cBhvr>
                                        <p:cTn id="117" dur="1" fill="hold">
                                          <p:stCondLst>
                                            <p:cond delay="0"/>
                                          </p:stCondLst>
                                        </p:cTn>
                                        <p:tgtEl>
                                          <p:spTgt spid="126"/>
                                        </p:tgtEl>
                                        <p:attrNameLst>
                                          <p:attrName>style.visibility</p:attrName>
                                        </p:attrNameLst>
                                      </p:cBhvr>
                                      <p:to>
                                        <p:strVal val="visible"/>
                                      </p:to>
                                    </p:set>
                                    <p:animEffect transition="in" filter="wipe(up)">
                                      <p:cBhvr>
                                        <p:cTn id="118" dur="500"/>
                                        <p:tgtEl>
                                          <p:spTgt spid="126"/>
                                        </p:tgtEl>
                                      </p:cBhvr>
                                    </p:animEffect>
                                  </p:childTnLst>
                                </p:cTn>
                              </p:par>
                              <p:par>
                                <p:cTn id="119" presetID="22" presetClass="entr" presetSubtype="1" fill="hold" grpId="0" nodeType="withEffect">
                                  <p:stCondLst>
                                    <p:cond delay="1750"/>
                                  </p:stCondLst>
                                  <p:childTnLst>
                                    <p:set>
                                      <p:cBhvr>
                                        <p:cTn id="120" dur="1" fill="hold">
                                          <p:stCondLst>
                                            <p:cond delay="0"/>
                                          </p:stCondLst>
                                        </p:cTn>
                                        <p:tgtEl>
                                          <p:spTgt spid="127"/>
                                        </p:tgtEl>
                                        <p:attrNameLst>
                                          <p:attrName>style.visibility</p:attrName>
                                        </p:attrNameLst>
                                      </p:cBhvr>
                                      <p:to>
                                        <p:strVal val="visible"/>
                                      </p:to>
                                    </p:set>
                                    <p:animEffect transition="in" filter="wipe(up)">
                                      <p:cBhvr>
                                        <p:cTn id="121" dur="500"/>
                                        <p:tgtEl>
                                          <p:spTgt spid="127"/>
                                        </p:tgtEl>
                                      </p:cBhvr>
                                    </p:animEffect>
                                  </p:childTnLst>
                                </p:cTn>
                              </p:par>
                              <p:par>
                                <p:cTn id="122" presetID="22" presetClass="entr" presetSubtype="1" fill="hold" grpId="0" nodeType="withEffect">
                                  <p:stCondLst>
                                    <p:cond delay="1750"/>
                                  </p:stCondLst>
                                  <p:childTnLst>
                                    <p:set>
                                      <p:cBhvr>
                                        <p:cTn id="123" dur="1" fill="hold">
                                          <p:stCondLst>
                                            <p:cond delay="0"/>
                                          </p:stCondLst>
                                        </p:cTn>
                                        <p:tgtEl>
                                          <p:spTgt spid="128"/>
                                        </p:tgtEl>
                                        <p:attrNameLst>
                                          <p:attrName>style.visibility</p:attrName>
                                        </p:attrNameLst>
                                      </p:cBhvr>
                                      <p:to>
                                        <p:strVal val="visible"/>
                                      </p:to>
                                    </p:set>
                                    <p:animEffect transition="in" filter="wipe(up)">
                                      <p:cBhvr>
                                        <p:cTn id="124" dur="500"/>
                                        <p:tgtEl>
                                          <p:spTgt spid="128"/>
                                        </p:tgtEl>
                                      </p:cBhvr>
                                    </p:animEffect>
                                  </p:childTnLst>
                                </p:cTn>
                              </p:par>
                              <p:par>
                                <p:cTn id="125" presetID="22" presetClass="entr" presetSubtype="1" fill="hold" grpId="0" nodeType="withEffect">
                                  <p:stCondLst>
                                    <p:cond delay="1750"/>
                                  </p:stCondLst>
                                  <p:childTnLst>
                                    <p:set>
                                      <p:cBhvr>
                                        <p:cTn id="126" dur="1" fill="hold">
                                          <p:stCondLst>
                                            <p:cond delay="0"/>
                                          </p:stCondLst>
                                        </p:cTn>
                                        <p:tgtEl>
                                          <p:spTgt spid="129"/>
                                        </p:tgtEl>
                                        <p:attrNameLst>
                                          <p:attrName>style.visibility</p:attrName>
                                        </p:attrNameLst>
                                      </p:cBhvr>
                                      <p:to>
                                        <p:strVal val="visible"/>
                                      </p:to>
                                    </p:set>
                                    <p:animEffect transition="in" filter="wipe(up)">
                                      <p:cBhvr>
                                        <p:cTn id="127" dur="500"/>
                                        <p:tgtEl>
                                          <p:spTgt spid="129"/>
                                        </p:tgtEl>
                                      </p:cBhvr>
                                    </p:animEffect>
                                  </p:childTnLst>
                                </p:cTn>
                              </p:par>
                              <p:par>
                                <p:cTn id="128" presetID="22" presetClass="entr" presetSubtype="1" fill="hold" grpId="0" nodeType="withEffect">
                                  <p:stCondLst>
                                    <p:cond delay="1750"/>
                                  </p:stCondLst>
                                  <p:childTnLst>
                                    <p:set>
                                      <p:cBhvr>
                                        <p:cTn id="129" dur="1" fill="hold">
                                          <p:stCondLst>
                                            <p:cond delay="0"/>
                                          </p:stCondLst>
                                        </p:cTn>
                                        <p:tgtEl>
                                          <p:spTgt spid="130"/>
                                        </p:tgtEl>
                                        <p:attrNameLst>
                                          <p:attrName>style.visibility</p:attrName>
                                        </p:attrNameLst>
                                      </p:cBhvr>
                                      <p:to>
                                        <p:strVal val="visible"/>
                                      </p:to>
                                    </p:set>
                                    <p:animEffect transition="in" filter="wipe(up)">
                                      <p:cBhvr>
                                        <p:cTn id="130" dur="500"/>
                                        <p:tgtEl>
                                          <p:spTgt spid="130"/>
                                        </p:tgtEl>
                                      </p:cBhvr>
                                    </p:animEffect>
                                  </p:childTnLst>
                                </p:cTn>
                              </p:par>
                              <p:par>
                                <p:cTn id="131" presetID="22" presetClass="entr" presetSubtype="1" fill="hold" grpId="0" nodeType="withEffect">
                                  <p:stCondLst>
                                    <p:cond delay="1750"/>
                                  </p:stCondLst>
                                  <p:childTnLst>
                                    <p:set>
                                      <p:cBhvr>
                                        <p:cTn id="132" dur="1" fill="hold">
                                          <p:stCondLst>
                                            <p:cond delay="0"/>
                                          </p:stCondLst>
                                        </p:cTn>
                                        <p:tgtEl>
                                          <p:spTgt spid="131"/>
                                        </p:tgtEl>
                                        <p:attrNameLst>
                                          <p:attrName>style.visibility</p:attrName>
                                        </p:attrNameLst>
                                      </p:cBhvr>
                                      <p:to>
                                        <p:strVal val="visible"/>
                                      </p:to>
                                    </p:set>
                                    <p:animEffect transition="in" filter="wipe(up)">
                                      <p:cBhvr>
                                        <p:cTn id="133" dur="500"/>
                                        <p:tgtEl>
                                          <p:spTgt spid="131"/>
                                        </p:tgtEl>
                                      </p:cBhvr>
                                    </p:animEffect>
                                  </p:childTnLst>
                                </p:cTn>
                              </p:par>
                              <p:par>
                                <p:cTn id="134" presetID="22" presetClass="entr" presetSubtype="1" fill="hold" grpId="0" nodeType="withEffect">
                                  <p:stCondLst>
                                    <p:cond delay="1750"/>
                                  </p:stCondLst>
                                  <p:childTnLst>
                                    <p:set>
                                      <p:cBhvr>
                                        <p:cTn id="135" dur="1" fill="hold">
                                          <p:stCondLst>
                                            <p:cond delay="0"/>
                                          </p:stCondLst>
                                        </p:cTn>
                                        <p:tgtEl>
                                          <p:spTgt spid="132"/>
                                        </p:tgtEl>
                                        <p:attrNameLst>
                                          <p:attrName>style.visibility</p:attrName>
                                        </p:attrNameLst>
                                      </p:cBhvr>
                                      <p:to>
                                        <p:strVal val="visible"/>
                                      </p:to>
                                    </p:set>
                                    <p:animEffect transition="in" filter="wipe(up)">
                                      <p:cBhvr>
                                        <p:cTn id="136" dur="500"/>
                                        <p:tgtEl>
                                          <p:spTgt spid="132"/>
                                        </p:tgtEl>
                                      </p:cBhvr>
                                    </p:animEffect>
                                  </p:childTnLst>
                                </p:cTn>
                              </p:par>
                              <p:par>
                                <p:cTn id="137" presetID="22" presetClass="entr" presetSubtype="1" fill="hold" grpId="0" nodeType="withEffect">
                                  <p:stCondLst>
                                    <p:cond delay="1750"/>
                                  </p:stCondLst>
                                  <p:childTnLst>
                                    <p:set>
                                      <p:cBhvr>
                                        <p:cTn id="138" dur="1" fill="hold">
                                          <p:stCondLst>
                                            <p:cond delay="0"/>
                                          </p:stCondLst>
                                        </p:cTn>
                                        <p:tgtEl>
                                          <p:spTgt spid="133"/>
                                        </p:tgtEl>
                                        <p:attrNameLst>
                                          <p:attrName>style.visibility</p:attrName>
                                        </p:attrNameLst>
                                      </p:cBhvr>
                                      <p:to>
                                        <p:strVal val="visible"/>
                                      </p:to>
                                    </p:set>
                                    <p:animEffect transition="in" filter="wipe(up)">
                                      <p:cBhvr>
                                        <p:cTn id="139" dur="500"/>
                                        <p:tgtEl>
                                          <p:spTgt spid="133"/>
                                        </p:tgtEl>
                                      </p:cBhvr>
                                    </p:animEffect>
                                  </p:childTnLst>
                                </p:cTn>
                              </p:par>
                              <p:par>
                                <p:cTn id="140" presetID="10" presetClass="entr" presetSubtype="0" fill="hold" grpId="0" nodeType="withEffect">
                                  <p:stCondLst>
                                    <p:cond delay="2000"/>
                                  </p:stCondLst>
                                  <p:childTnLst>
                                    <p:set>
                                      <p:cBhvr>
                                        <p:cTn id="141" dur="1" fill="hold">
                                          <p:stCondLst>
                                            <p:cond delay="0"/>
                                          </p:stCondLst>
                                        </p:cTn>
                                        <p:tgtEl>
                                          <p:spTgt spid="4"/>
                                        </p:tgtEl>
                                        <p:attrNameLst>
                                          <p:attrName>style.visibility</p:attrName>
                                        </p:attrNameLst>
                                      </p:cBhvr>
                                      <p:to>
                                        <p:strVal val="visible"/>
                                      </p:to>
                                    </p:set>
                                    <p:animEffect transition="in" filter="fade">
                                      <p:cBhvr>
                                        <p:cTn id="142" dur="500"/>
                                        <p:tgtEl>
                                          <p:spTgt spid="4"/>
                                        </p:tgtEl>
                                      </p:cBhvr>
                                    </p:animEffect>
                                  </p:childTnLst>
                                </p:cTn>
                              </p:par>
                              <p:par>
                                <p:cTn id="143" presetID="10" presetClass="entr" presetSubtype="0" fill="hold" grpId="0" nodeType="withEffect">
                                  <p:stCondLst>
                                    <p:cond delay="200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grpId="0" nodeType="withEffect">
                                  <p:stCondLst>
                                    <p:cond delay="2000"/>
                                  </p:stCondLst>
                                  <p:childTnLst>
                                    <p:set>
                                      <p:cBhvr>
                                        <p:cTn id="147" dur="1" fill="hold">
                                          <p:stCondLst>
                                            <p:cond delay="0"/>
                                          </p:stCondLst>
                                        </p:cTn>
                                        <p:tgtEl>
                                          <p:spTgt spid="20"/>
                                        </p:tgtEl>
                                        <p:attrNameLst>
                                          <p:attrName>style.visibility</p:attrName>
                                        </p:attrNameLst>
                                      </p:cBhvr>
                                      <p:to>
                                        <p:strVal val="visible"/>
                                      </p:to>
                                    </p:set>
                                    <p:animEffect transition="in" filter="fade">
                                      <p:cBhvr>
                                        <p:cTn id="148" dur="500"/>
                                        <p:tgtEl>
                                          <p:spTgt spid="20"/>
                                        </p:tgtEl>
                                      </p:cBhvr>
                                    </p:animEffect>
                                  </p:childTnLst>
                                </p:cTn>
                              </p:par>
                              <p:par>
                                <p:cTn id="149" presetID="10" presetClass="entr" presetSubtype="0" fill="hold" grpId="0" nodeType="withEffect">
                                  <p:stCondLst>
                                    <p:cond delay="2000"/>
                                  </p:stCondLst>
                                  <p:childTnLst>
                                    <p:set>
                                      <p:cBhvr>
                                        <p:cTn id="150" dur="1" fill="hold">
                                          <p:stCondLst>
                                            <p:cond delay="0"/>
                                          </p:stCondLst>
                                        </p:cTn>
                                        <p:tgtEl>
                                          <p:spTgt spid="21"/>
                                        </p:tgtEl>
                                        <p:attrNameLst>
                                          <p:attrName>style.visibility</p:attrName>
                                        </p:attrNameLst>
                                      </p:cBhvr>
                                      <p:to>
                                        <p:strVal val="visible"/>
                                      </p:to>
                                    </p:set>
                                    <p:animEffect transition="in" filter="fade">
                                      <p:cBhvr>
                                        <p:cTn id="151" dur="500"/>
                                        <p:tgtEl>
                                          <p:spTgt spid="21"/>
                                        </p:tgtEl>
                                      </p:cBhvr>
                                    </p:animEffect>
                                  </p:childTnLst>
                                </p:cTn>
                              </p:par>
                              <p:par>
                                <p:cTn id="152" presetID="10" presetClass="entr" presetSubtype="0" fill="hold" grpId="0" nodeType="withEffect">
                                  <p:stCondLst>
                                    <p:cond delay="200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par>
                                <p:cTn id="155" presetID="10" presetClass="entr" presetSubtype="0" fill="hold" grpId="0" nodeType="withEffect">
                                  <p:stCondLst>
                                    <p:cond delay="2000"/>
                                  </p:stCondLst>
                                  <p:childTnLst>
                                    <p:set>
                                      <p:cBhvr>
                                        <p:cTn id="156" dur="1" fill="hold">
                                          <p:stCondLst>
                                            <p:cond delay="0"/>
                                          </p:stCondLst>
                                        </p:cTn>
                                        <p:tgtEl>
                                          <p:spTgt spid="23"/>
                                        </p:tgtEl>
                                        <p:attrNameLst>
                                          <p:attrName>style.visibility</p:attrName>
                                        </p:attrNameLst>
                                      </p:cBhvr>
                                      <p:to>
                                        <p:strVal val="visible"/>
                                      </p:to>
                                    </p:set>
                                    <p:animEffect transition="in" filter="fade">
                                      <p:cBhvr>
                                        <p:cTn id="157" dur="500"/>
                                        <p:tgtEl>
                                          <p:spTgt spid="23"/>
                                        </p:tgtEl>
                                      </p:cBhvr>
                                    </p:animEffect>
                                  </p:childTnLst>
                                </p:cTn>
                              </p:par>
                              <p:par>
                                <p:cTn id="158" presetID="10" presetClass="entr" presetSubtype="0" fill="hold" grpId="0" nodeType="withEffect">
                                  <p:stCondLst>
                                    <p:cond delay="2000"/>
                                  </p:stCondLst>
                                  <p:childTnLst>
                                    <p:set>
                                      <p:cBhvr>
                                        <p:cTn id="159" dur="1" fill="hold">
                                          <p:stCondLst>
                                            <p:cond delay="0"/>
                                          </p:stCondLst>
                                        </p:cTn>
                                        <p:tgtEl>
                                          <p:spTgt spid="24"/>
                                        </p:tgtEl>
                                        <p:attrNameLst>
                                          <p:attrName>style.visibility</p:attrName>
                                        </p:attrNameLst>
                                      </p:cBhvr>
                                      <p:to>
                                        <p:strVal val="visible"/>
                                      </p:to>
                                    </p:set>
                                    <p:animEffect transition="in" filter="fade">
                                      <p:cBhvr>
                                        <p:cTn id="160" dur="500"/>
                                        <p:tgtEl>
                                          <p:spTgt spid="24"/>
                                        </p:tgtEl>
                                      </p:cBhvr>
                                    </p:animEffect>
                                  </p:childTnLst>
                                </p:cTn>
                              </p:par>
                              <p:par>
                                <p:cTn id="161" presetID="10" presetClass="entr" presetSubtype="0" fill="hold" grpId="0" nodeType="withEffect">
                                  <p:stCondLst>
                                    <p:cond delay="2000"/>
                                  </p:stCondLst>
                                  <p:childTnLst>
                                    <p:set>
                                      <p:cBhvr>
                                        <p:cTn id="162" dur="1" fill="hold">
                                          <p:stCondLst>
                                            <p:cond delay="0"/>
                                          </p:stCondLst>
                                        </p:cTn>
                                        <p:tgtEl>
                                          <p:spTgt spid="25"/>
                                        </p:tgtEl>
                                        <p:attrNameLst>
                                          <p:attrName>style.visibility</p:attrName>
                                        </p:attrNameLst>
                                      </p:cBhvr>
                                      <p:to>
                                        <p:strVal val="visible"/>
                                      </p:to>
                                    </p:set>
                                    <p:animEffect transition="in" filter="fade">
                                      <p:cBhvr>
                                        <p:cTn id="163" dur="500"/>
                                        <p:tgtEl>
                                          <p:spTgt spid="25"/>
                                        </p:tgtEl>
                                      </p:cBhvr>
                                    </p:animEffect>
                                  </p:childTnLst>
                                </p:cTn>
                              </p:par>
                              <p:par>
                                <p:cTn id="164" presetID="10" presetClass="entr" presetSubtype="0" fill="hold" grpId="0" nodeType="withEffect">
                                  <p:stCondLst>
                                    <p:cond delay="2000"/>
                                  </p:stCondLst>
                                  <p:childTnLst>
                                    <p:set>
                                      <p:cBhvr>
                                        <p:cTn id="165" dur="1" fill="hold">
                                          <p:stCondLst>
                                            <p:cond delay="0"/>
                                          </p:stCondLst>
                                        </p:cTn>
                                        <p:tgtEl>
                                          <p:spTgt spid="31"/>
                                        </p:tgtEl>
                                        <p:attrNameLst>
                                          <p:attrName>style.visibility</p:attrName>
                                        </p:attrNameLst>
                                      </p:cBhvr>
                                      <p:to>
                                        <p:strVal val="visible"/>
                                      </p:to>
                                    </p:set>
                                    <p:animEffect transition="in" filter="fade">
                                      <p:cBhvr>
                                        <p:cTn id="166" dur="500"/>
                                        <p:tgtEl>
                                          <p:spTgt spid="31"/>
                                        </p:tgtEl>
                                      </p:cBhvr>
                                    </p:animEffect>
                                  </p:childTnLst>
                                </p:cTn>
                              </p:par>
                              <p:par>
                                <p:cTn id="167" presetID="10" presetClass="entr" presetSubtype="0" fill="hold" grpId="0" nodeType="withEffect">
                                  <p:stCondLst>
                                    <p:cond delay="2000"/>
                                  </p:stCondLst>
                                  <p:childTnLst>
                                    <p:set>
                                      <p:cBhvr>
                                        <p:cTn id="168" dur="1" fill="hold">
                                          <p:stCondLst>
                                            <p:cond delay="0"/>
                                          </p:stCondLst>
                                        </p:cTn>
                                        <p:tgtEl>
                                          <p:spTgt spid="32"/>
                                        </p:tgtEl>
                                        <p:attrNameLst>
                                          <p:attrName>style.visibility</p:attrName>
                                        </p:attrNameLst>
                                      </p:cBhvr>
                                      <p:to>
                                        <p:strVal val="visible"/>
                                      </p:to>
                                    </p:set>
                                    <p:animEffect transition="in" filter="fade">
                                      <p:cBhvr>
                                        <p:cTn id="169" dur="500"/>
                                        <p:tgtEl>
                                          <p:spTgt spid="32"/>
                                        </p:tgtEl>
                                      </p:cBhvr>
                                    </p:animEffect>
                                  </p:childTnLst>
                                </p:cTn>
                              </p:par>
                              <p:par>
                                <p:cTn id="170" presetID="10" presetClass="entr" presetSubtype="0" fill="hold" grpId="0" nodeType="withEffect">
                                  <p:stCondLst>
                                    <p:cond delay="2000"/>
                                  </p:stCondLst>
                                  <p:childTnLst>
                                    <p:set>
                                      <p:cBhvr>
                                        <p:cTn id="171" dur="1" fill="hold">
                                          <p:stCondLst>
                                            <p:cond delay="0"/>
                                          </p:stCondLst>
                                        </p:cTn>
                                        <p:tgtEl>
                                          <p:spTgt spid="33"/>
                                        </p:tgtEl>
                                        <p:attrNameLst>
                                          <p:attrName>style.visibility</p:attrName>
                                        </p:attrNameLst>
                                      </p:cBhvr>
                                      <p:to>
                                        <p:strVal val="visible"/>
                                      </p:to>
                                    </p:set>
                                    <p:animEffect transition="in" filter="fade">
                                      <p:cBhvr>
                                        <p:cTn id="172" dur="500"/>
                                        <p:tgtEl>
                                          <p:spTgt spid="33"/>
                                        </p:tgtEl>
                                      </p:cBhvr>
                                    </p:animEffect>
                                  </p:childTnLst>
                                </p:cTn>
                              </p:par>
                              <p:par>
                                <p:cTn id="173" presetID="10" presetClass="entr" presetSubtype="0" fill="hold" grpId="0" nodeType="withEffect">
                                  <p:stCondLst>
                                    <p:cond delay="2000"/>
                                  </p:stCondLst>
                                  <p:childTnLst>
                                    <p:set>
                                      <p:cBhvr>
                                        <p:cTn id="174" dur="1" fill="hold">
                                          <p:stCondLst>
                                            <p:cond delay="0"/>
                                          </p:stCondLst>
                                        </p:cTn>
                                        <p:tgtEl>
                                          <p:spTgt spid="34"/>
                                        </p:tgtEl>
                                        <p:attrNameLst>
                                          <p:attrName>style.visibility</p:attrName>
                                        </p:attrNameLst>
                                      </p:cBhvr>
                                      <p:to>
                                        <p:strVal val="visible"/>
                                      </p:to>
                                    </p:set>
                                    <p:animEffect transition="in" filter="fade">
                                      <p:cBhvr>
                                        <p:cTn id="175" dur="500"/>
                                        <p:tgtEl>
                                          <p:spTgt spid="34"/>
                                        </p:tgtEl>
                                      </p:cBhvr>
                                    </p:animEffect>
                                  </p:childTnLst>
                                </p:cTn>
                              </p:par>
                              <p:par>
                                <p:cTn id="176" presetID="10" presetClass="entr" presetSubtype="0" fill="hold" grpId="0" nodeType="withEffect">
                                  <p:stCondLst>
                                    <p:cond delay="2000"/>
                                  </p:stCondLst>
                                  <p:childTnLst>
                                    <p:set>
                                      <p:cBhvr>
                                        <p:cTn id="177" dur="1" fill="hold">
                                          <p:stCondLst>
                                            <p:cond delay="0"/>
                                          </p:stCondLst>
                                        </p:cTn>
                                        <p:tgtEl>
                                          <p:spTgt spid="35"/>
                                        </p:tgtEl>
                                        <p:attrNameLst>
                                          <p:attrName>style.visibility</p:attrName>
                                        </p:attrNameLst>
                                      </p:cBhvr>
                                      <p:to>
                                        <p:strVal val="visible"/>
                                      </p:to>
                                    </p:set>
                                    <p:animEffect transition="in" filter="fade">
                                      <p:cBhvr>
                                        <p:cTn id="178" dur="500"/>
                                        <p:tgtEl>
                                          <p:spTgt spid="35"/>
                                        </p:tgtEl>
                                      </p:cBhvr>
                                    </p:animEffect>
                                  </p:childTnLst>
                                </p:cTn>
                              </p:par>
                              <p:par>
                                <p:cTn id="179" presetID="10" presetClass="entr" presetSubtype="0" fill="hold" grpId="0" nodeType="withEffect">
                                  <p:stCondLst>
                                    <p:cond delay="2000"/>
                                  </p:stCondLst>
                                  <p:childTnLst>
                                    <p:set>
                                      <p:cBhvr>
                                        <p:cTn id="180" dur="1" fill="hold">
                                          <p:stCondLst>
                                            <p:cond delay="0"/>
                                          </p:stCondLst>
                                        </p:cTn>
                                        <p:tgtEl>
                                          <p:spTgt spid="36"/>
                                        </p:tgtEl>
                                        <p:attrNameLst>
                                          <p:attrName>style.visibility</p:attrName>
                                        </p:attrNameLst>
                                      </p:cBhvr>
                                      <p:to>
                                        <p:strVal val="visible"/>
                                      </p:to>
                                    </p:set>
                                    <p:animEffect transition="in" filter="fade">
                                      <p:cBhvr>
                                        <p:cTn id="181" dur="500"/>
                                        <p:tgtEl>
                                          <p:spTgt spid="36"/>
                                        </p:tgtEl>
                                      </p:cBhvr>
                                    </p:animEffect>
                                  </p:childTnLst>
                                </p:cTn>
                              </p:par>
                              <p:par>
                                <p:cTn id="182" presetID="10" presetClass="entr" presetSubtype="0" fill="hold" grpId="0" nodeType="withEffect">
                                  <p:stCondLst>
                                    <p:cond delay="2000"/>
                                  </p:stCondLst>
                                  <p:childTnLst>
                                    <p:set>
                                      <p:cBhvr>
                                        <p:cTn id="183" dur="1" fill="hold">
                                          <p:stCondLst>
                                            <p:cond delay="0"/>
                                          </p:stCondLst>
                                        </p:cTn>
                                        <p:tgtEl>
                                          <p:spTgt spid="37"/>
                                        </p:tgtEl>
                                        <p:attrNameLst>
                                          <p:attrName>style.visibility</p:attrName>
                                        </p:attrNameLst>
                                      </p:cBhvr>
                                      <p:to>
                                        <p:strVal val="visible"/>
                                      </p:to>
                                    </p:set>
                                    <p:animEffect transition="in" filter="fade">
                                      <p:cBhvr>
                                        <p:cTn id="184" dur="500"/>
                                        <p:tgtEl>
                                          <p:spTgt spid="37"/>
                                        </p:tgtEl>
                                      </p:cBhvr>
                                    </p:animEffect>
                                  </p:childTnLst>
                                </p:cTn>
                              </p:par>
                              <p:par>
                                <p:cTn id="185" presetID="10" presetClass="entr" presetSubtype="0" fill="hold" grpId="0" nodeType="withEffect">
                                  <p:stCondLst>
                                    <p:cond delay="2000"/>
                                  </p:stCondLst>
                                  <p:childTnLst>
                                    <p:set>
                                      <p:cBhvr>
                                        <p:cTn id="186" dur="1" fill="hold">
                                          <p:stCondLst>
                                            <p:cond delay="0"/>
                                          </p:stCondLst>
                                        </p:cTn>
                                        <p:tgtEl>
                                          <p:spTgt spid="38"/>
                                        </p:tgtEl>
                                        <p:attrNameLst>
                                          <p:attrName>style.visibility</p:attrName>
                                        </p:attrNameLst>
                                      </p:cBhvr>
                                      <p:to>
                                        <p:strVal val="visible"/>
                                      </p:to>
                                    </p:set>
                                    <p:animEffect transition="in" filter="fade">
                                      <p:cBhvr>
                                        <p:cTn id="187" dur="500"/>
                                        <p:tgtEl>
                                          <p:spTgt spid="38"/>
                                        </p:tgtEl>
                                      </p:cBhvr>
                                    </p:animEffect>
                                  </p:childTnLst>
                                </p:cTn>
                              </p:par>
                            </p:childTnLst>
                          </p:cTn>
                        </p:par>
                        <p:par>
                          <p:cTn id="188" fill="hold">
                            <p:stCondLst>
                              <p:cond delay="2500"/>
                            </p:stCondLst>
                            <p:childTnLst>
                              <p:par>
                                <p:cTn id="189" presetID="1" presetClass="emph" presetSubtype="2" fill="hold" nodeType="afterEffect">
                                  <p:stCondLst>
                                    <p:cond delay="0"/>
                                  </p:stCondLst>
                                  <p:childTnLst>
                                    <p:animClr clrSpc="rgb" dir="cw">
                                      <p:cBhvr>
                                        <p:cTn id="190" dur="160" fill="hold"/>
                                        <p:tgtEl>
                                          <p:spTgt spid="77"/>
                                        </p:tgtEl>
                                        <p:attrNameLst>
                                          <p:attrName>fillcolor</p:attrName>
                                        </p:attrNameLst>
                                      </p:cBhvr>
                                      <p:to>
                                        <a:srgbClr val="0099FF"/>
                                      </p:to>
                                    </p:animClr>
                                    <p:set>
                                      <p:cBhvr>
                                        <p:cTn id="191" dur="160" fill="hold"/>
                                        <p:tgtEl>
                                          <p:spTgt spid="77"/>
                                        </p:tgtEl>
                                        <p:attrNameLst>
                                          <p:attrName>fill.type</p:attrName>
                                        </p:attrNameLst>
                                      </p:cBhvr>
                                      <p:to>
                                        <p:strVal val="solid"/>
                                      </p:to>
                                    </p:set>
                                    <p:set>
                                      <p:cBhvr>
                                        <p:cTn id="192" dur="160" fill="hold"/>
                                        <p:tgtEl>
                                          <p:spTgt spid="77"/>
                                        </p:tgtEl>
                                        <p:attrNameLst>
                                          <p:attrName>fill.on</p:attrName>
                                        </p:attrNameLst>
                                      </p:cBhvr>
                                      <p:to>
                                        <p:strVal val="true"/>
                                      </p:to>
                                    </p:set>
                                  </p:childTnLst>
                                </p:cTn>
                              </p:par>
                            </p:childTnLst>
                          </p:cTn>
                        </p:par>
                        <p:par>
                          <p:cTn id="193" fill="hold">
                            <p:stCondLst>
                              <p:cond delay="2660"/>
                            </p:stCondLst>
                            <p:childTnLst>
                              <p:par>
                                <p:cTn id="194" presetID="7" presetClass="emph" presetSubtype="2" fill="hold" nodeType="afterEffect">
                                  <p:stCondLst>
                                    <p:cond delay="0"/>
                                  </p:stCondLst>
                                  <p:childTnLst>
                                    <p:animClr clrSpc="rgb" dir="cw">
                                      <p:cBhvr>
                                        <p:cTn id="195" dur="160" fill="hold"/>
                                        <p:tgtEl>
                                          <p:spTgt spid="91"/>
                                        </p:tgtEl>
                                        <p:attrNameLst>
                                          <p:attrName>stroke.color</p:attrName>
                                        </p:attrNameLst>
                                      </p:cBhvr>
                                      <p:to>
                                        <a:srgbClr val="0099FF"/>
                                      </p:to>
                                    </p:animClr>
                                    <p:set>
                                      <p:cBhvr>
                                        <p:cTn id="196" dur="160" fill="hold"/>
                                        <p:tgtEl>
                                          <p:spTgt spid="91"/>
                                        </p:tgtEl>
                                        <p:attrNameLst>
                                          <p:attrName>stroke.on</p:attrName>
                                        </p:attrNameLst>
                                      </p:cBhvr>
                                      <p:to>
                                        <p:strVal val="true"/>
                                      </p:to>
                                    </p:set>
                                  </p:childTnLst>
                                </p:cTn>
                              </p:par>
                            </p:childTnLst>
                          </p:cTn>
                        </p:par>
                        <p:par>
                          <p:cTn id="197" fill="hold">
                            <p:stCondLst>
                              <p:cond delay="2820"/>
                            </p:stCondLst>
                            <p:childTnLst>
                              <p:par>
                                <p:cTn id="198" presetID="1" presetClass="emph" presetSubtype="2" fill="hold" nodeType="afterEffect">
                                  <p:stCondLst>
                                    <p:cond delay="0"/>
                                  </p:stCondLst>
                                  <p:childTnLst>
                                    <p:animClr clrSpc="rgb" dir="cw">
                                      <p:cBhvr>
                                        <p:cTn id="199" dur="160" fill="hold"/>
                                        <p:tgtEl>
                                          <p:spTgt spid="76"/>
                                        </p:tgtEl>
                                        <p:attrNameLst>
                                          <p:attrName>fillcolor</p:attrName>
                                        </p:attrNameLst>
                                      </p:cBhvr>
                                      <p:to>
                                        <a:srgbClr val="0099FF"/>
                                      </p:to>
                                    </p:animClr>
                                    <p:set>
                                      <p:cBhvr>
                                        <p:cTn id="200" dur="160" fill="hold"/>
                                        <p:tgtEl>
                                          <p:spTgt spid="76"/>
                                        </p:tgtEl>
                                        <p:attrNameLst>
                                          <p:attrName>fill.type</p:attrName>
                                        </p:attrNameLst>
                                      </p:cBhvr>
                                      <p:to>
                                        <p:strVal val="solid"/>
                                      </p:to>
                                    </p:set>
                                    <p:set>
                                      <p:cBhvr>
                                        <p:cTn id="201" dur="160" fill="hold"/>
                                        <p:tgtEl>
                                          <p:spTgt spid="76"/>
                                        </p:tgtEl>
                                        <p:attrNameLst>
                                          <p:attrName>fill.on</p:attrName>
                                        </p:attrNameLst>
                                      </p:cBhvr>
                                      <p:to>
                                        <p:strVal val="true"/>
                                      </p:to>
                                    </p:set>
                                  </p:childTnLst>
                                </p:cTn>
                              </p:par>
                            </p:childTnLst>
                          </p:cTn>
                        </p:par>
                        <p:par>
                          <p:cTn id="202" fill="hold">
                            <p:stCondLst>
                              <p:cond delay="2980"/>
                            </p:stCondLst>
                            <p:childTnLst>
                              <p:par>
                                <p:cTn id="203" presetID="7" presetClass="emph" presetSubtype="2" fill="hold" nodeType="afterEffect">
                                  <p:stCondLst>
                                    <p:cond delay="0"/>
                                  </p:stCondLst>
                                  <p:childTnLst>
                                    <p:animClr clrSpc="rgb" dir="cw">
                                      <p:cBhvr>
                                        <p:cTn id="204" dur="160" fill="hold"/>
                                        <p:tgtEl>
                                          <p:spTgt spid="109"/>
                                        </p:tgtEl>
                                        <p:attrNameLst>
                                          <p:attrName>stroke.color</p:attrName>
                                        </p:attrNameLst>
                                      </p:cBhvr>
                                      <p:to>
                                        <a:srgbClr val="0099FF"/>
                                      </p:to>
                                    </p:animClr>
                                    <p:set>
                                      <p:cBhvr>
                                        <p:cTn id="205" dur="160" fill="hold"/>
                                        <p:tgtEl>
                                          <p:spTgt spid="109"/>
                                        </p:tgtEl>
                                        <p:attrNameLst>
                                          <p:attrName>stroke.on</p:attrName>
                                        </p:attrNameLst>
                                      </p:cBhvr>
                                      <p:to>
                                        <p:strVal val="true"/>
                                      </p:to>
                                    </p:set>
                                  </p:childTnLst>
                                </p:cTn>
                              </p:par>
                            </p:childTnLst>
                          </p:cTn>
                        </p:par>
                        <p:par>
                          <p:cTn id="206" fill="hold">
                            <p:stCondLst>
                              <p:cond delay="3140"/>
                            </p:stCondLst>
                            <p:childTnLst>
                              <p:par>
                                <p:cTn id="207" presetID="1" presetClass="emph" presetSubtype="2" fill="hold" nodeType="afterEffect">
                                  <p:stCondLst>
                                    <p:cond delay="0"/>
                                  </p:stCondLst>
                                  <p:childTnLst>
                                    <p:animClr clrSpc="rgb" dir="cw">
                                      <p:cBhvr>
                                        <p:cTn id="208" dur="160" fill="hold"/>
                                        <p:tgtEl>
                                          <p:spTgt spid="85"/>
                                        </p:tgtEl>
                                        <p:attrNameLst>
                                          <p:attrName>fillcolor</p:attrName>
                                        </p:attrNameLst>
                                      </p:cBhvr>
                                      <p:to>
                                        <a:srgbClr val="0099FF"/>
                                      </p:to>
                                    </p:animClr>
                                    <p:set>
                                      <p:cBhvr>
                                        <p:cTn id="209" dur="160" fill="hold"/>
                                        <p:tgtEl>
                                          <p:spTgt spid="85"/>
                                        </p:tgtEl>
                                        <p:attrNameLst>
                                          <p:attrName>fill.type</p:attrName>
                                        </p:attrNameLst>
                                      </p:cBhvr>
                                      <p:to>
                                        <p:strVal val="solid"/>
                                      </p:to>
                                    </p:set>
                                    <p:set>
                                      <p:cBhvr>
                                        <p:cTn id="210" dur="160" fill="hold"/>
                                        <p:tgtEl>
                                          <p:spTgt spid="85"/>
                                        </p:tgtEl>
                                        <p:attrNameLst>
                                          <p:attrName>fill.on</p:attrName>
                                        </p:attrNameLst>
                                      </p:cBhvr>
                                      <p:to>
                                        <p:strVal val="true"/>
                                      </p:to>
                                    </p:set>
                                  </p:childTnLst>
                                </p:cTn>
                              </p:par>
                            </p:childTnLst>
                          </p:cTn>
                        </p:par>
                        <p:par>
                          <p:cTn id="211" fill="hold">
                            <p:stCondLst>
                              <p:cond delay="3300"/>
                            </p:stCondLst>
                            <p:childTnLst>
                              <p:par>
                                <p:cTn id="212" presetID="7" presetClass="emph" presetSubtype="2" fill="hold" nodeType="afterEffect">
                                  <p:stCondLst>
                                    <p:cond delay="0"/>
                                  </p:stCondLst>
                                  <p:childTnLst>
                                    <p:animClr clrSpc="rgb" dir="cw">
                                      <p:cBhvr>
                                        <p:cTn id="213" dur="160" fill="hold"/>
                                        <p:tgtEl>
                                          <p:spTgt spid="113"/>
                                        </p:tgtEl>
                                        <p:attrNameLst>
                                          <p:attrName>stroke.color</p:attrName>
                                        </p:attrNameLst>
                                      </p:cBhvr>
                                      <p:to>
                                        <a:srgbClr val="0099FF"/>
                                      </p:to>
                                    </p:animClr>
                                    <p:set>
                                      <p:cBhvr>
                                        <p:cTn id="214" dur="160" fill="hold"/>
                                        <p:tgtEl>
                                          <p:spTgt spid="113"/>
                                        </p:tgtEl>
                                        <p:attrNameLst>
                                          <p:attrName>stroke.on</p:attrName>
                                        </p:attrNameLst>
                                      </p:cBhvr>
                                      <p:to>
                                        <p:strVal val="true"/>
                                      </p:to>
                                    </p:set>
                                  </p:childTnLst>
                                </p:cTn>
                              </p:par>
                            </p:childTnLst>
                          </p:cTn>
                        </p:par>
                        <p:par>
                          <p:cTn id="215" fill="hold">
                            <p:stCondLst>
                              <p:cond delay="3460"/>
                            </p:stCondLst>
                            <p:childTnLst>
                              <p:par>
                                <p:cTn id="216" presetID="1" presetClass="emph" presetSubtype="2" fill="hold" nodeType="afterEffect">
                                  <p:stCondLst>
                                    <p:cond delay="0"/>
                                  </p:stCondLst>
                                  <p:childTnLst>
                                    <p:animClr clrSpc="rgb" dir="cw">
                                      <p:cBhvr>
                                        <p:cTn id="217" dur="160" fill="hold"/>
                                        <p:tgtEl>
                                          <p:spTgt spid="79"/>
                                        </p:tgtEl>
                                        <p:attrNameLst>
                                          <p:attrName>fillcolor</p:attrName>
                                        </p:attrNameLst>
                                      </p:cBhvr>
                                      <p:to>
                                        <a:srgbClr val="0099FF"/>
                                      </p:to>
                                    </p:animClr>
                                    <p:set>
                                      <p:cBhvr>
                                        <p:cTn id="218" dur="160" fill="hold"/>
                                        <p:tgtEl>
                                          <p:spTgt spid="79"/>
                                        </p:tgtEl>
                                        <p:attrNameLst>
                                          <p:attrName>fill.type</p:attrName>
                                        </p:attrNameLst>
                                      </p:cBhvr>
                                      <p:to>
                                        <p:strVal val="solid"/>
                                      </p:to>
                                    </p:set>
                                    <p:set>
                                      <p:cBhvr>
                                        <p:cTn id="219" dur="160" fill="hold"/>
                                        <p:tgtEl>
                                          <p:spTgt spid="79"/>
                                        </p:tgtEl>
                                        <p:attrNameLst>
                                          <p:attrName>fill.on</p:attrName>
                                        </p:attrNameLst>
                                      </p:cBhvr>
                                      <p:to>
                                        <p:strVal val="true"/>
                                      </p:to>
                                    </p:set>
                                  </p:childTnLst>
                                </p:cTn>
                              </p:par>
                            </p:childTnLst>
                          </p:cTn>
                        </p:par>
                        <p:par>
                          <p:cTn id="220" fill="hold">
                            <p:stCondLst>
                              <p:cond delay="3620"/>
                            </p:stCondLst>
                            <p:childTnLst>
                              <p:par>
                                <p:cTn id="221" presetID="7" presetClass="emph" presetSubtype="2" fill="hold" nodeType="afterEffect">
                                  <p:stCondLst>
                                    <p:cond delay="0"/>
                                  </p:stCondLst>
                                  <p:childTnLst>
                                    <p:animClr clrSpc="rgb" dir="cw">
                                      <p:cBhvr>
                                        <p:cTn id="222" dur="160" fill="hold"/>
                                        <p:tgtEl>
                                          <p:spTgt spid="123"/>
                                        </p:tgtEl>
                                        <p:attrNameLst>
                                          <p:attrName>stroke.color</p:attrName>
                                        </p:attrNameLst>
                                      </p:cBhvr>
                                      <p:to>
                                        <a:srgbClr val="0099FF"/>
                                      </p:to>
                                    </p:animClr>
                                    <p:set>
                                      <p:cBhvr>
                                        <p:cTn id="223" dur="160" fill="hold"/>
                                        <p:tgtEl>
                                          <p:spTgt spid="123"/>
                                        </p:tgtEl>
                                        <p:attrNameLst>
                                          <p:attrName>stroke.on</p:attrName>
                                        </p:attrNameLst>
                                      </p:cBhvr>
                                      <p:to>
                                        <p:strVal val="true"/>
                                      </p:to>
                                    </p:set>
                                  </p:childTnLst>
                                </p:cTn>
                              </p:par>
                            </p:childTnLst>
                          </p:cTn>
                        </p:par>
                        <p:par>
                          <p:cTn id="224" fill="hold">
                            <p:stCondLst>
                              <p:cond delay="3780"/>
                            </p:stCondLst>
                            <p:childTnLst>
                              <p:par>
                                <p:cTn id="225" presetID="1" presetClass="emph" presetSubtype="2" fill="hold" nodeType="afterEffect">
                                  <p:stCondLst>
                                    <p:cond delay="0"/>
                                  </p:stCondLst>
                                  <p:childTnLst>
                                    <p:animClr clrSpc="rgb" dir="cw">
                                      <p:cBhvr>
                                        <p:cTn id="226" dur="160" fill="hold"/>
                                        <p:tgtEl>
                                          <p:spTgt spid="23"/>
                                        </p:tgtEl>
                                        <p:attrNameLst>
                                          <p:attrName>fillcolor</p:attrName>
                                        </p:attrNameLst>
                                      </p:cBhvr>
                                      <p:to>
                                        <a:srgbClr val="0099FF"/>
                                      </p:to>
                                    </p:animClr>
                                    <p:set>
                                      <p:cBhvr>
                                        <p:cTn id="227" dur="160" fill="hold"/>
                                        <p:tgtEl>
                                          <p:spTgt spid="23"/>
                                        </p:tgtEl>
                                        <p:attrNameLst>
                                          <p:attrName>fill.type</p:attrName>
                                        </p:attrNameLst>
                                      </p:cBhvr>
                                      <p:to>
                                        <p:strVal val="solid"/>
                                      </p:to>
                                    </p:set>
                                    <p:set>
                                      <p:cBhvr>
                                        <p:cTn id="228" dur="160" fill="hold"/>
                                        <p:tgtEl>
                                          <p:spTgt spid="23"/>
                                        </p:tgtEl>
                                        <p:attrNameLst>
                                          <p:attrName>fill.on</p:attrName>
                                        </p:attrNameLst>
                                      </p:cBhvr>
                                      <p:to>
                                        <p:strVal val="true"/>
                                      </p:to>
                                    </p:set>
                                  </p:childTnLst>
                                </p:cTn>
                              </p:par>
                            </p:childTnLst>
                          </p:cTn>
                        </p:par>
                        <p:par>
                          <p:cTn id="229" fill="hold">
                            <p:stCondLst>
                              <p:cond delay="3940"/>
                            </p:stCondLst>
                            <p:childTnLst>
                              <p:par>
                                <p:cTn id="230" presetID="22" presetClass="entr" presetSubtype="1" fill="hold" nodeType="afterEffect">
                                  <p:stCondLst>
                                    <p:cond delay="0"/>
                                  </p:stCondLst>
                                  <p:childTnLst>
                                    <p:set>
                                      <p:cBhvr>
                                        <p:cTn id="231" dur="1" fill="hold">
                                          <p:stCondLst>
                                            <p:cond delay="0"/>
                                          </p:stCondLst>
                                        </p:cTn>
                                        <p:tgtEl>
                                          <p:spTgt spid="41"/>
                                        </p:tgtEl>
                                        <p:attrNameLst>
                                          <p:attrName>style.visibility</p:attrName>
                                        </p:attrNameLst>
                                      </p:cBhvr>
                                      <p:to>
                                        <p:strVal val="visible"/>
                                      </p:to>
                                    </p:set>
                                    <p:animEffect transition="in" filter="wipe(up)">
                                      <p:cBhvr>
                                        <p:cTn id="232" dur="500"/>
                                        <p:tgtEl>
                                          <p:spTgt spid="41"/>
                                        </p:tgtEl>
                                      </p:cBhvr>
                                    </p:animEffect>
                                  </p:childTnLst>
                                </p:cTn>
                              </p:par>
                            </p:childTnLst>
                          </p:cTn>
                        </p:par>
                        <p:par>
                          <p:cTn id="233" fill="hold">
                            <p:stCondLst>
                              <p:cond delay="4440"/>
                            </p:stCondLst>
                            <p:childTnLst>
                              <p:par>
                                <p:cTn id="234" presetID="10" presetClass="entr" presetSubtype="0" fill="hold" grpId="0" nodeType="afterEffect">
                                  <p:stCondLst>
                                    <p:cond delay="0"/>
                                  </p:stCondLst>
                                  <p:childTnLst>
                                    <p:set>
                                      <p:cBhvr>
                                        <p:cTn id="235" dur="1" fill="hold">
                                          <p:stCondLst>
                                            <p:cond delay="0"/>
                                          </p:stCondLst>
                                        </p:cTn>
                                        <p:tgtEl>
                                          <p:spTgt spid="51"/>
                                        </p:tgtEl>
                                        <p:attrNameLst>
                                          <p:attrName>style.visibility</p:attrName>
                                        </p:attrNameLst>
                                      </p:cBhvr>
                                      <p:to>
                                        <p:strVal val="visible"/>
                                      </p:to>
                                    </p:set>
                                    <p:animEffect transition="in" filter="fade">
                                      <p:cBhvr>
                                        <p:cTn id="236" dur="500"/>
                                        <p:tgtEl>
                                          <p:spTgt spid="51"/>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34"/>
                                        </p:tgtEl>
                                        <p:attrNameLst>
                                          <p:attrName>style.visibility</p:attrName>
                                        </p:attrNameLst>
                                      </p:cBhvr>
                                      <p:to>
                                        <p:strVal val="visible"/>
                                      </p:to>
                                    </p:set>
                                    <p:animEffect transition="in" filter="fade">
                                      <p:cBhvr>
                                        <p:cTn id="239" dur="500"/>
                                        <p:tgtEl>
                                          <p:spTgt spid="134"/>
                                        </p:tgtEl>
                                      </p:cBhvr>
                                    </p:animEffect>
                                  </p:childTnLst>
                                </p:cTn>
                              </p:par>
                            </p:childTnLst>
                          </p:cTn>
                        </p:par>
                        <p:par>
                          <p:cTn id="240" fill="hold">
                            <p:stCondLst>
                              <p:cond delay="4940"/>
                            </p:stCondLst>
                            <p:childTnLst>
                              <p:par>
                                <p:cTn id="241" presetID="10" presetClass="entr" presetSubtype="0" fill="hold" grpId="0" nodeType="afterEffect">
                                  <p:stCondLst>
                                    <p:cond delay="0"/>
                                  </p:stCondLst>
                                  <p:childTnLst>
                                    <p:set>
                                      <p:cBhvr>
                                        <p:cTn id="242" dur="1" fill="hold">
                                          <p:stCondLst>
                                            <p:cond delay="0"/>
                                          </p:stCondLst>
                                        </p:cTn>
                                        <p:tgtEl>
                                          <p:spTgt spid="104"/>
                                        </p:tgtEl>
                                        <p:attrNameLst>
                                          <p:attrName>style.visibility</p:attrName>
                                        </p:attrNameLst>
                                      </p:cBhvr>
                                      <p:to>
                                        <p:strVal val="visible"/>
                                      </p:to>
                                    </p:set>
                                    <p:animEffect transition="in" filter="fade">
                                      <p:cBhvr>
                                        <p:cTn id="243" dur="500"/>
                                        <p:tgtEl>
                                          <p:spTgt spid="104"/>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105"/>
                                        </p:tgtEl>
                                        <p:attrNameLst>
                                          <p:attrName>style.visibility</p:attrName>
                                        </p:attrNameLst>
                                      </p:cBhvr>
                                      <p:to>
                                        <p:strVal val="visible"/>
                                      </p:to>
                                    </p:set>
                                    <p:animEffect transition="in" filter="fade">
                                      <p:cBhvr>
                                        <p:cTn id="246" dur="500"/>
                                        <p:tgtEl>
                                          <p:spTgt spid="105"/>
                                        </p:tgtEl>
                                      </p:cBhvr>
                                    </p:animEffect>
                                  </p:childTnLst>
                                </p:cTn>
                              </p:par>
                              <p:par>
                                <p:cTn id="247" presetID="10" presetClass="entr" presetSubtype="0" fill="hold" nodeType="withEffect">
                                  <p:stCondLst>
                                    <p:cond delay="0"/>
                                  </p:stCondLst>
                                  <p:childTnLst>
                                    <p:set>
                                      <p:cBhvr>
                                        <p:cTn id="248" dur="1" fill="hold">
                                          <p:stCondLst>
                                            <p:cond delay="0"/>
                                          </p:stCondLst>
                                        </p:cTn>
                                        <p:tgtEl>
                                          <p:spTgt spid="48"/>
                                        </p:tgtEl>
                                        <p:attrNameLst>
                                          <p:attrName>style.visibility</p:attrName>
                                        </p:attrNameLst>
                                      </p:cBhvr>
                                      <p:to>
                                        <p:strVal val="visible"/>
                                      </p:to>
                                    </p:set>
                                    <p:animEffect transition="in" filter="fade">
                                      <p:cBhvr>
                                        <p:cTn id="249" dur="500"/>
                                        <p:tgtEl>
                                          <p:spTgt spid="48"/>
                                        </p:tgtEl>
                                      </p:cBhvr>
                                    </p:animEffect>
                                  </p:childTnLst>
                                </p:cTn>
                              </p:par>
                              <p:par>
                                <p:cTn id="250" presetID="10" presetClass="entr" presetSubtype="0" fill="hold" nodeType="withEffect">
                                  <p:stCondLst>
                                    <p:cond delay="0"/>
                                  </p:stCondLst>
                                  <p:childTnLst>
                                    <p:set>
                                      <p:cBhvr>
                                        <p:cTn id="251" dur="1" fill="hold">
                                          <p:stCondLst>
                                            <p:cond delay="0"/>
                                          </p:stCondLst>
                                        </p:cTn>
                                        <p:tgtEl>
                                          <p:spTgt spid="47"/>
                                        </p:tgtEl>
                                        <p:attrNameLst>
                                          <p:attrName>style.visibility</p:attrName>
                                        </p:attrNameLst>
                                      </p:cBhvr>
                                      <p:to>
                                        <p:strVal val="visible"/>
                                      </p:to>
                                    </p:set>
                                    <p:animEffect transition="in" filter="fade">
                                      <p:cBhvr>
                                        <p:cTn id="252" dur="500"/>
                                        <p:tgtEl>
                                          <p:spTgt spid="47"/>
                                        </p:tgtEl>
                                      </p:cBhvr>
                                    </p:animEffect>
                                  </p:childTnLst>
                                </p:cTn>
                              </p:par>
                              <p:par>
                                <p:cTn id="253" presetID="10" presetClass="entr" presetSubtype="0" fill="hold" nodeType="withEffect">
                                  <p:stCondLst>
                                    <p:cond delay="0"/>
                                  </p:stCondLst>
                                  <p:childTnLst>
                                    <p:set>
                                      <p:cBhvr>
                                        <p:cTn id="254" dur="1" fill="hold">
                                          <p:stCondLst>
                                            <p:cond delay="0"/>
                                          </p:stCondLst>
                                        </p:cTn>
                                        <p:tgtEl>
                                          <p:spTgt spid="136"/>
                                        </p:tgtEl>
                                        <p:attrNameLst>
                                          <p:attrName>style.visibility</p:attrName>
                                        </p:attrNameLst>
                                      </p:cBhvr>
                                      <p:to>
                                        <p:strVal val="visible"/>
                                      </p:to>
                                    </p:set>
                                    <p:animEffect transition="in" filter="fade">
                                      <p:cBhvr>
                                        <p:cTn id="255" dur="500"/>
                                        <p:tgtEl>
                                          <p:spTgt spid="136"/>
                                        </p:tgtEl>
                                      </p:cBhvr>
                                    </p:animEffect>
                                  </p:childTnLst>
                                </p:cTn>
                              </p:par>
                              <p:par>
                                <p:cTn id="256" presetID="10" presetClass="entr" presetSubtype="0" fill="hold" nodeType="withEffect">
                                  <p:stCondLst>
                                    <p:cond delay="0"/>
                                  </p:stCondLst>
                                  <p:childTnLst>
                                    <p:set>
                                      <p:cBhvr>
                                        <p:cTn id="257" dur="1" fill="hold">
                                          <p:stCondLst>
                                            <p:cond delay="0"/>
                                          </p:stCondLst>
                                        </p:cTn>
                                        <p:tgtEl>
                                          <p:spTgt spid="140"/>
                                        </p:tgtEl>
                                        <p:attrNameLst>
                                          <p:attrName>style.visibility</p:attrName>
                                        </p:attrNameLst>
                                      </p:cBhvr>
                                      <p:to>
                                        <p:strVal val="visible"/>
                                      </p:to>
                                    </p:set>
                                    <p:animEffect transition="in" filter="fade">
                                      <p:cBhvr>
                                        <p:cTn id="258"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0" grpId="0" animBg="1"/>
      <p:bldP spid="91" grpId="0" animBg="1"/>
      <p:bldP spid="92" grpId="0" animBg="1"/>
      <p:bldP spid="94" grpId="0" animBg="1"/>
      <p:bldP spid="104" grpId="0"/>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05" grpId="0"/>
      <p:bldP spid="90" grpId="0" animBg="1"/>
      <p:bldP spid="76" grpId="0" animBg="1"/>
      <p:bldP spid="77" grpId="0" animBg="1"/>
      <p:bldP spid="75" grpId="0" animBg="1"/>
      <p:bldP spid="88" grpId="0" animBg="1"/>
      <p:bldP spid="89" grpId="0" animBg="1"/>
      <p:bldP spid="85" grpId="0" animBg="1"/>
      <p:bldP spid="74" grpId="0" animBg="1"/>
      <p:bldP spid="78" grpId="0" animBg="1"/>
      <p:bldP spid="79" grpId="0" animBg="1"/>
      <p:bldP spid="80" grpId="0" animBg="1"/>
      <p:bldP spid="81" grpId="0" animBg="1"/>
      <p:bldP spid="82" grpId="0" animBg="1"/>
      <p:bldP spid="83" grpId="0" animBg="1"/>
      <p:bldP spid="84" grpId="0" animBg="1"/>
      <p:bldP spid="4" grpId="0" animBg="1"/>
      <p:bldP spid="5" grpId="0" animBg="1"/>
      <p:bldP spid="20" grpId="0" animBg="1"/>
      <p:bldP spid="21" grpId="0" animBg="1"/>
      <p:bldP spid="22" grpId="0" animBg="1"/>
      <p:bldP spid="23" grpId="0" animBg="1"/>
      <p:bldP spid="24" grpId="0" animBg="1"/>
      <p:bldP spid="25"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140842" y="326947"/>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Results:</a:t>
            </a:r>
            <a:endParaRPr dirty="0"/>
          </a:p>
        </p:txBody>
      </p:sp>
      <p:sp>
        <p:nvSpPr>
          <p:cNvPr id="7" name="Shape 223">
            <a:extLst>
              <a:ext uri="{FF2B5EF4-FFF2-40B4-BE49-F238E27FC236}">
                <a16:creationId xmlns="" xmlns:a16="http://schemas.microsoft.com/office/drawing/2014/main" id="{1035320B-4A0B-49F0-8274-99BFAE6B6F4B}"/>
              </a:ext>
            </a:extLst>
          </p:cNvPr>
          <p:cNvSpPr txBox="1">
            <a:spLocks/>
          </p:cNvSpPr>
          <p:nvPr/>
        </p:nvSpPr>
        <p:spPr>
          <a:xfrm>
            <a:off x="759569" y="1334137"/>
            <a:ext cx="3614597" cy="47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44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2800" dirty="0"/>
              <a:t>Landsat 30m Model</a:t>
            </a:r>
          </a:p>
        </p:txBody>
      </p:sp>
      <p:sp>
        <p:nvSpPr>
          <p:cNvPr id="10" name="Text Placeholder 5">
            <a:extLst>
              <a:ext uri="{FF2B5EF4-FFF2-40B4-BE49-F238E27FC236}">
                <a16:creationId xmlns="" xmlns:a16="http://schemas.microsoft.com/office/drawing/2014/main" id="{8166C542-3C18-42BD-9CAB-C2465D60AD99}"/>
              </a:ext>
            </a:extLst>
          </p:cNvPr>
          <p:cNvSpPr txBox="1">
            <a:spLocks/>
          </p:cNvSpPr>
          <p:nvPr/>
        </p:nvSpPr>
        <p:spPr>
          <a:xfrm>
            <a:off x="582999" y="1731963"/>
            <a:ext cx="4545039" cy="442120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Two Step Classification models </a:t>
            </a:r>
          </a:p>
          <a:p>
            <a:pPr marL="342900" indent="-342900">
              <a:lnSpc>
                <a:spcPct val="20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Evaluation Metrics</a:t>
            </a:r>
          </a:p>
          <a:p>
            <a:pPr marL="800100" lvl="1" indent="-342900">
              <a:lnSpc>
                <a:spcPct val="2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Kappa: 0.3284</a:t>
            </a:r>
          </a:p>
          <a:p>
            <a:pPr marL="800100" lvl="1" indent="-342900">
              <a:lnSpc>
                <a:spcPct val="2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AUC: 0.6347</a:t>
            </a:r>
          </a:p>
          <a:p>
            <a:pPr marL="800100" lvl="1" indent="-342900">
              <a:lnSpc>
                <a:spcPct val="2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Model Accuracy: 90.7407%</a:t>
            </a:r>
          </a:p>
          <a:p>
            <a:pPr marL="800100" lvl="1" indent="-342900">
              <a:lnSpc>
                <a:spcPct val="2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Users Accuracy: 30.0%</a:t>
            </a:r>
          </a:p>
          <a:p>
            <a:pPr marL="800100" lvl="1" indent="-342900">
              <a:lnSpc>
                <a:spcPct val="2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Producer’s Accuracy: 50.0%</a:t>
            </a:r>
          </a:p>
          <a:p>
            <a:pPr marL="800100" lvl="1" indent="-342900">
              <a:lnSpc>
                <a:spcPct val="2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Specificity: 0.3</a:t>
            </a:r>
          </a:p>
          <a:p>
            <a:pPr marL="800100" lvl="1" indent="-342900">
              <a:lnSpc>
                <a:spcPct val="2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Sensitivity: 0.9694</a:t>
            </a:r>
          </a:p>
        </p:txBody>
      </p:sp>
      <p:grpSp>
        <p:nvGrpSpPr>
          <p:cNvPr id="229" name="Group 228"/>
          <p:cNvGrpSpPr/>
          <p:nvPr/>
        </p:nvGrpSpPr>
        <p:grpSpPr>
          <a:xfrm>
            <a:off x="6371471" y="285204"/>
            <a:ext cx="6376796" cy="6693936"/>
            <a:chOff x="6480211" y="1138628"/>
            <a:chExt cx="5223237" cy="5757217"/>
          </a:xfrm>
        </p:grpSpPr>
        <p:sp>
          <p:nvSpPr>
            <p:cNvPr id="19" name="Shape 18">
              <a:extLst>
                <a:ext uri="{FF2B5EF4-FFF2-40B4-BE49-F238E27FC236}">
                  <a16:creationId xmlns="" xmlns:a16="http://schemas.microsoft.com/office/drawing/2014/main" id="{3367AD37-3DE8-4994-998B-80E108E60CFF}"/>
                </a:ext>
              </a:extLst>
            </p:cNvPr>
            <p:cNvSpPr txBox="1"/>
            <p:nvPr/>
          </p:nvSpPr>
          <p:spPr>
            <a:xfrm>
              <a:off x="9024662" y="1138628"/>
              <a:ext cx="1859405" cy="33750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dirty="0">
                  <a:solidFill>
                    <a:srgbClr val="565656"/>
                  </a:solidFill>
                  <a:latin typeface="Century Gothic" panose="020B0502020202020204" pitchFamily="34" charset="0"/>
                  <a:ea typeface="Garamond"/>
                  <a:cs typeface="Garamond"/>
                  <a:sym typeface="Garamond"/>
                </a:rPr>
                <a:t>Dry Season</a:t>
              </a:r>
              <a:endParaRPr lang="en-US" sz="2700" u="none" dirty="0">
                <a:solidFill>
                  <a:srgbClr val="565656"/>
                </a:solidFill>
                <a:latin typeface="Century Gothic" panose="020B0502020202020204" pitchFamily="34" charset="0"/>
                <a:ea typeface="Garamond"/>
                <a:cs typeface="Garamond"/>
                <a:sym typeface="Garamond"/>
              </a:endParaRPr>
            </a:p>
          </p:txBody>
        </p:sp>
        <p:grpSp>
          <p:nvGrpSpPr>
            <p:cNvPr id="23" name="Group 22">
              <a:extLst>
                <a:ext uri="{FF2B5EF4-FFF2-40B4-BE49-F238E27FC236}">
                  <a16:creationId xmlns="" xmlns:a16="http://schemas.microsoft.com/office/drawing/2014/main" id="{9D4275EB-6130-4943-BF06-B1DDDB10B085}"/>
                </a:ext>
              </a:extLst>
            </p:cNvPr>
            <p:cNvGrpSpPr>
              <a:grpSpLocks noChangeAspect="1"/>
            </p:cNvGrpSpPr>
            <p:nvPr/>
          </p:nvGrpSpPr>
          <p:grpSpPr>
            <a:xfrm>
              <a:off x="8756639" y="1273807"/>
              <a:ext cx="2946809" cy="2358572"/>
              <a:chOff x="3257513" y="18088158"/>
              <a:chExt cx="5152455" cy="4180206"/>
            </a:xfrm>
          </p:grpSpPr>
          <p:pic>
            <p:nvPicPr>
              <p:cNvPr id="62" name="Picture 61">
                <a:extLst>
                  <a:ext uri="{FF2B5EF4-FFF2-40B4-BE49-F238E27FC236}">
                    <a16:creationId xmlns="" xmlns:a16="http://schemas.microsoft.com/office/drawing/2014/main" id="{0959148A-1E50-49F1-8B7F-C3851BD878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p:blipFill>
            <p:spPr>
              <a:xfrm>
                <a:off x="3268612" y="18088158"/>
                <a:ext cx="5141356" cy="4180206"/>
              </a:xfrm>
              <a:prstGeom prst="rect">
                <a:avLst/>
              </a:prstGeom>
            </p:spPr>
          </p:pic>
          <p:sp>
            <p:nvSpPr>
              <p:cNvPr id="63" name="Rectangle 62">
                <a:extLst>
                  <a:ext uri="{FF2B5EF4-FFF2-40B4-BE49-F238E27FC236}">
                    <a16:creationId xmlns="" xmlns:a16="http://schemas.microsoft.com/office/drawing/2014/main" id="{696F7E8C-0B02-417D-BD96-CAA22B03E7D6}"/>
                  </a:ext>
                </a:extLst>
              </p:cNvPr>
              <p:cNvSpPr/>
              <p:nvPr/>
            </p:nvSpPr>
            <p:spPr>
              <a:xfrm>
                <a:off x="3257513" y="18591944"/>
                <a:ext cx="4114800" cy="365760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 xmlns:a16="http://schemas.microsoft.com/office/drawing/2014/main" id="{95BDE3AC-2C54-4FFF-A0D0-CF54D7AF1ED7}"/>
                </a:ext>
              </a:extLst>
            </p:cNvPr>
            <p:cNvGrpSpPr>
              <a:grpSpLocks noChangeAspect="1"/>
            </p:cNvGrpSpPr>
            <p:nvPr/>
          </p:nvGrpSpPr>
          <p:grpSpPr>
            <a:xfrm>
              <a:off x="6480211" y="3357987"/>
              <a:ext cx="4788614" cy="3537858"/>
              <a:chOff x="-236731" y="21310641"/>
              <a:chExt cx="7326064" cy="5486400"/>
            </a:xfrm>
          </p:grpSpPr>
          <p:pic>
            <p:nvPicPr>
              <p:cNvPr id="50" name="Picture 49">
                <a:extLst>
                  <a:ext uri="{FF2B5EF4-FFF2-40B4-BE49-F238E27FC236}">
                    <a16:creationId xmlns="" xmlns:a16="http://schemas.microsoft.com/office/drawing/2014/main" id="{B12D3E25-B519-458E-BC7C-A7DADD718B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9" b="100000" l="726" r="100000"/>
                        </a14:imgEffect>
                      </a14:imgLayer>
                    </a14:imgProps>
                  </a:ext>
                  <a:ext uri="{28A0092B-C50C-407E-A947-70E740481C1C}">
                    <a14:useLocalDpi xmlns:a14="http://schemas.microsoft.com/office/drawing/2010/main" val="0"/>
                  </a:ext>
                </a:extLst>
              </a:blip>
              <a:stretch>
                <a:fillRect/>
              </a:stretch>
            </p:blipFill>
            <p:spPr>
              <a:xfrm>
                <a:off x="-236731" y="21310641"/>
                <a:ext cx="7326064" cy="5486400"/>
              </a:xfrm>
              <a:prstGeom prst="rect">
                <a:avLst/>
              </a:prstGeom>
            </p:spPr>
          </p:pic>
          <p:sp>
            <p:nvSpPr>
              <p:cNvPr id="51" name="Rectangle 50">
                <a:extLst>
                  <a:ext uri="{FF2B5EF4-FFF2-40B4-BE49-F238E27FC236}">
                    <a16:creationId xmlns="" xmlns:a16="http://schemas.microsoft.com/office/drawing/2014/main" id="{F5FA8DBB-654E-49D7-9271-D7A802DF9C9D}"/>
                  </a:ext>
                </a:extLst>
              </p:cNvPr>
              <p:cNvSpPr/>
              <p:nvPr/>
            </p:nvSpPr>
            <p:spPr>
              <a:xfrm>
                <a:off x="4411708" y="22413888"/>
                <a:ext cx="797563" cy="66618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Connector 30">
              <a:extLst>
                <a:ext uri="{FF2B5EF4-FFF2-40B4-BE49-F238E27FC236}">
                  <a16:creationId xmlns="" xmlns:a16="http://schemas.microsoft.com/office/drawing/2014/main" id="{9FBB1F01-DC5C-4ECF-83B4-8F56898EDFBF}"/>
                </a:ext>
              </a:extLst>
            </p:cNvPr>
            <p:cNvCxnSpPr>
              <a:cxnSpLocks/>
            </p:cNvCxnSpPr>
            <p:nvPr/>
          </p:nvCxnSpPr>
          <p:spPr>
            <a:xfrm>
              <a:off x="8762996" y="3627177"/>
              <a:ext cx="755624" cy="44223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8CBDD3D5-F2D6-4CE7-A227-60E0E5225786}"/>
                </a:ext>
              </a:extLst>
            </p:cNvPr>
            <p:cNvCxnSpPr>
              <a:cxnSpLocks/>
            </p:cNvCxnSpPr>
            <p:nvPr/>
          </p:nvCxnSpPr>
          <p:spPr>
            <a:xfrm flipV="1">
              <a:off x="10042681" y="3627177"/>
              <a:ext cx="1073665" cy="442231"/>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p:nvGrpSpPr>
        <p:grpSpPr>
          <a:xfrm>
            <a:off x="3714749" y="-74512"/>
            <a:ext cx="6046268" cy="6555565"/>
            <a:chOff x="7125447" y="-734745"/>
            <a:chExt cx="7657505" cy="8765760"/>
          </a:xfrm>
        </p:grpSpPr>
        <p:grpSp>
          <p:nvGrpSpPr>
            <p:cNvPr id="69" name="Group 68">
              <a:extLst>
                <a:ext uri="{FF2B5EF4-FFF2-40B4-BE49-F238E27FC236}">
                  <a16:creationId xmlns="" xmlns:a16="http://schemas.microsoft.com/office/drawing/2014/main" id="{9C534DF0-B2FA-45D2-A34F-3642F8DF298F}"/>
                </a:ext>
              </a:extLst>
            </p:cNvPr>
            <p:cNvGrpSpPr/>
            <p:nvPr/>
          </p:nvGrpSpPr>
          <p:grpSpPr>
            <a:xfrm>
              <a:off x="10254411" y="-654662"/>
              <a:ext cx="4528541" cy="3680169"/>
              <a:chOff x="9793098" y="18060644"/>
              <a:chExt cx="4528541" cy="3680169"/>
            </a:xfrm>
          </p:grpSpPr>
          <p:pic>
            <p:nvPicPr>
              <p:cNvPr id="70" name="Picture 69">
                <a:extLst>
                  <a:ext uri="{FF2B5EF4-FFF2-40B4-BE49-F238E27FC236}">
                    <a16:creationId xmlns="" xmlns:a16="http://schemas.microsoft.com/office/drawing/2014/main" id="{B019522A-28FA-4334-94A7-6A0B5412A51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9793098" y="18060644"/>
                <a:ext cx="4528541" cy="3680169"/>
              </a:xfrm>
              <a:prstGeom prst="rect">
                <a:avLst/>
              </a:prstGeom>
            </p:spPr>
          </p:pic>
          <p:sp>
            <p:nvSpPr>
              <p:cNvPr id="71" name="Rectangle 70">
                <a:extLst>
                  <a:ext uri="{FF2B5EF4-FFF2-40B4-BE49-F238E27FC236}">
                    <a16:creationId xmlns="" xmlns:a16="http://schemas.microsoft.com/office/drawing/2014/main" id="{4AA6AEC4-38AA-42C5-9140-F3B2E75FE4DF}"/>
                  </a:ext>
                </a:extLst>
              </p:cNvPr>
              <p:cNvSpPr/>
              <p:nvPr/>
            </p:nvSpPr>
            <p:spPr>
              <a:xfrm>
                <a:off x="9793100" y="18533652"/>
                <a:ext cx="3600372" cy="3200331"/>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 xmlns:a16="http://schemas.microsoft.com/office/drawing/2014/main" id="{A34528A3-B7F6-4905-8B09-AE73F1E2765D}"/>
                </a:ext>
              </a:extLst>
            </p:cNvPr>
            <p:cNvGrpSpPr/>
            <p:nvPr/>
          </p:nvGrpSpPr>
          <p:grpSpPr>
            <a:xfrm>
              <a:off x="7125447" y="2544615"/>
              <a:ext cx="6378065" cy="5486400"/>
              <a:chOff x="6664134" y="21259921"/>
              <a:chExt cx="6378065" cy="5486400"/>
            </a:xfrm>
          </p:grpSpPr>
          <p:pic>
            <p:nvPicPr>
              <p:cNvPr id="73" name="Picture 72">
                <a:extLst>
                  <a:ext uri="{FF2B5EF4-FFF2-40B4-BE49-F238E27FC236}">
                    <a16:creationId xmlns="" xmlns:a16="http://schemas.microsoft.com/office/drawing/2014/main" id="{BE6F3D8C-08E2-4AA6-AE05-5BFCF04F6A69}"/>
                  </a:ext>
                </a:extLst>
              </p:cNvPr>
              <p:cNvPicPr>
                <a:picLocks noChangeAspect="1"/>
              </p:cNvPicPr>
              <p:nvPr/>
            </p:nvPicPr>
            <p:blipFill>
              <a:blip r:embed="rId9">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664134" y="21259921"/>
                <a:ext cx="6378065" cy="5486400"/>
              </a:xfrm>
              <a:prstGeom prst="rect">
                <a:avLst/>
              </a:prstGeom>
            </p:spPr>
          </p:pic>
          <p:sp>
            <p:nvSpPr>
              <p:cNvPr id="74" name="Rectangle 73">
                <a:extLst>
                  <a:ext uri="{FF2B5EF4-FFF2-40B4-BE49-F238E27FC236}">
                    <a16:creationId xmlns="" xmlns:a16="http://schemas.microsoft.com/office/drawing/2014/main" id="{066E9A02-2608-40F1-AC8E-755632F065FE}"/>
                  </a:ext>
                </a:extLst>
              </p:cNvPr>
              <p:cNvSpPr/>
              <p:nvPr/>
            </p:nvSpPr>
            <p:spPr>
              <a:xfrm>
                <a:off x="10786111" y="22384678"/>
                <a:ext cx="797563" cy="66618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 name="Straight Connector 74">
              <a:extLst>
                <a:ext uri="{FF2B5EF4-FFF2-40B4-BE49-F238E27FC236}">
                  <a16:creationId xmlns="" xmlns:a16="http://schemas.microsoft.com/office/drawing/2014/main" id="{CACAA73A-C2CD-467C-A25E-E108E232862D}"/>
                </a:ext>
              </a:extLst>
            </p:cNvPr>
            <p:cNvCxnSpPr>
              <a:cxnSpLocks/>
            </p:cNvCxnSpPr>
            <p:nvPr/>
          </p:nvCxnSpPr>
          <p:spPr>
            <a:xfrm flipH="1" flipV="1">
              <a:off x="10254410" y="3020854"/>
              <a:ext cx="993015" cy="648519"/>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54422049-152F-42B8-8837-CE4D6464606C}"/>
                </a:ext>
              </a:extLst>
            </p:cNvPr>
            <p:cNvCxnSpPr>
              <a:cxnSpLocks/>
            </p:cNvCxnSpPr>
            <p:nvPr/>
          </p:nvCxnSpPr>
          <p:spPr>
            <a:xfrm flipV="1">
              <a:off x="12042015" y="3018887"/>
              <a:ext cx="1806327" cy="650487"/>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9" name="Shape 18">
              <a:extLst>
                <a:ext uri="{FF2B5EF4-FFF2-40B4-BE49-F238E27FC236}">
                  <a16:creationId xmlns="" xmlns:a16="http://schemas.microsoft.com/office/drawing/2014/main" id="{A6DB43F3-CF49-4916-9612-85DA8998B552}"/>
                </a:ext>
              </a:extLst>
            </p:cNvPr>
            <p:cNvSpPr txBox="1"/>
            <p:nvPr/>
          </p:nvSpPr>
          <p:spPr>
            <a:xfrm>
              <a:off x="9826597" y="-734745"/>
              <a:ext cx="4456887"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dirty="0">
                  <a:solidFill>
                    <a:srgbClr val="565656"/>
                  </a:solidFill>
                  <a:latin typeface="Century Gothic" panose="020B0502020202020204" pitchFamily="34" charset="0"/>
                  <a:ea typeface="Garamond"/>
                  <a:cs typeface="Garamond"/>
                  <a:sym typeface="Garamond"/>
                </a:rPr>
                <a:t>Wet</a:t>
              </a:r>
              <a:r>
                <a:rPr lang="en-US" sz="2700" dirty="0">
                  <a:solidFill>
                    <a:schemeClr val="dk1"/>
                  </a:solidFill>
                  <a:latin typeface="Century Gothic" panose="020B0502020202020204" pitchFamily="34" charset="0"/>
                  <a:ea typeface="Garamond"/>
                  <a:cs typeface="Garamond"/>
                  <a:sym typeface="Garamond"/>
                </a:rPr>
                <a:t> </a:t>
              </a:r>
              <a:r>
                <a:rPr lang="en-US" sz="2700" dirty="0">
                  <a:solidFill>
                    <a:srgbClr val="565656"/>
                  </a:solidFill>
                  <a:latin typeface="Century Gothic" panose="020B0502020202020204" pitchFamily="34" charset="0"/>
                  <a:ea typeface="Garamond"/>
                  <a:cs typeface="Garamond"/>
                  <a:sym typeface="Garamond"/>
                </a:rPr>
                <a:t>Season</a:t>
              </a:r>
              <a:endParaRPr lang="en-US" sz="2700" u="none" dirty="0">
                <a:solidFill>
                  <a:srgbClr val="565656"/>
                </a:solidFill>
                <a:latin typeface="Century Gothic" panose="020B0502020202020204" pitchFamily="34" charset="0"/>
                <a:ea typeface="Garamond"/>
                <a:cs typeface="Garamond"/>
                <a:sym typeface="Garamond"/>
              </a:endParaRPr>
            </a:p>
          </p:txBody>
        </p:sp>
      </p:grpSp>
      <p:grpSp>
        <p:nvGrpSpPr>
          <p:cNvPr id="104" name="Group 103"/>
          <p:cNvGrpSpPr/>
          <p:nvPr/>
        </p:nvGrpSpPr>
        <p:grpSpPr>
          <a:xfrm>
            <a:off x="10912461" y="3820860"/>
            <a:ext cx="1306869" cy="2892344"/>
            <a:chOff x="14098925" y="-282871"/>
            <a:chExt cx="1306869" cy="2892344"/>
          </a:xfrm>
        </p:grpSpPr>
        <p:sp>
          <p:nvSpPr>
            <p:cNvPr id="105" name="Rectangle 104">
              <a:extLst>
                <a:ext uri="{FF2B5EF4-FFF2-40B4-BE49-F238E27FC236}">
                  <a16:creationId xmlns="" xmlns:a16="http://schemas.microsoft.com/office/drawing/2014/main" id="{9A6FE47B-2548-452F-8546-A308D0CD28DB}"/>
                </a:ext>
              </a:extLst>
            </p:cNvPr>
            <p:cNvSpPr/>
            <p:nvPr/>
          </p:nvSpPr>
          <p:spPr>
            <a:xfrm>
              <a:off x="14569480" y="-735"/>
              <a:ext cx="365760" cy="365760"/>
            </a:xfrm>
            <a:prstGeom prst="rect">
              <a:avLst/>
            </a:prstGeom>
            <a:solidFill>
              <a:srgbClr val="6B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 xmlns:a16="http://schemas.microsoft.com/office/drawing/2014/main" id="{DFF432C0-BEC1-4384-AE11-3C29CA667EA2}"/>
                </a:ext>
              </a:extLst>
            </p:cNvPr>
            <p:cNvSpPr/>
            <p:nvPr/>
          </p:nvSpPr>
          <p:spPr>
            <a:xfrm>
              <a:off x="14573138" y="1973821"/>
              <a:ext cx="365760" cy="365760"/>
            </a:xfrm>
            <a:prstGeom prst="rect">
              <a:avLst/>
            </a:prstGeom>
            <a:solidFill>
              <a:srgbClr val="CF6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Shape 18">
              <a:extLst>
                <a:ext uri="{FF2B5EF4-FFF2-40B4-BE49-F238E27FC236}">
                  <a16:creationId xmlns="" xmlns:a16="http://schemas.microsoft.com/office/drawing/2014/main" id="{2E3034A4-489E-4ED6-B819-71A82345BB4B}"/>
                </a:ext>
              </a:extLst>
            </p:cNvPr>
            <p:cNvSpPr txBox="1"/>
            <p:nvPr/>
          </p:nvSpPr>
          <p:spPr>
            <a:xfrm>
              <a:off x="14290331" y="-282871"/>
              <a:ext cx="932895" cy="23859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1200" u="none" dirty="0">
                  <a:solidFill>
                    <a:schemeClr val="dk1"/>
                  </a:solidFill>
                  <a:latin typeface="Century Gothic" panose="020B0502020202020204" pitchFamily="34" charset="0"/>
                  <a:ea typeface="Garamond"/>
                  <a:cs typeface="Garamond"/>
                  <a:sym typeface="Garamond"/>
                </a:rPr>
                <a:t>More wet</a:t>
              </a:r>
            </a:p>
          </p:txBody>
        </p:sp>
        <p:sp>
          <p:nvSpPr>
            <p:cNvPr id="108" name="Shape 18">
              <a:extLst>
                <a:ext uri="{FF2B5EF4-FFF2-40B4-BE49-F238E27FC236}">
                  <a16:creationId xmlns="" xmlns:a16="http://schemas.microsoft.com/office/drawing/2014/main" id="{65D92DE8-F4DB-4BA8-8F48-871F65B45955}"/>
                </a:ext>
              </a:extLst>
            </p:cNvPr>
            <p:cNvSpPr txBox="1"/>
            <p:nvPr/>
          </p:nvSpPr>
          <p:spPr>
            <a:xfrm>
              <a:off x="14098925" y="2387770"/>
              <a:ext cx="1306869" cy="221703"/>
            </a:xfrm>
            <a:prstGeom prst="rect">
              <a:avLst/>
            </a:prstGeom>
            <a:noFill/>
            <a:ln>
              <a:noFill/>
            </a:ln>
          </p:spPr>
          <p:txBody>
            <a:bodyPr lIns="91425" tIns="45700" rIns="91425" bIns="45700" anchor="t" anchorCtr="0">
              <a:noAutofit/>
            </a:bodyPr>
            <a:lstStyle/>
            <a:p>
              <a:pPr algn="ctr">
                <a:lnSpc>
                  <a:spcPct val="90000"/>
                </a:lnSpc>
                <a:buClr>
                  <a:schemeClr val="dk1"/>
                </a:buClr>
                <a:buSzPct val="25000"/>
              </a:pPr>
              <a:r>
                <a:rPr lang="en-US" sz="1200" dirty="0">
                  <a:solidFill>
                    <a:schemeClr val="dk1"/>
                  </a:solidFill>
                  <a:latin typeface="Century Gothic" panose="020B0502020202020204" pitchFamily="34" charset="0"/>
                  <a:ea typeface="Garamond"/>
                  <a:cs typeface="Garamond"/>
                  <a:sym typeface="Garamond"/>
                </a:rPr>
                <a:t>More dry</a:t>
              </a:r>
            </a:p>
          </p:txBody>
        </p:sp>
        <p:sp>
          <p:nvSpPr>
            <p:cNvPr id="109" name="Rectangle 108">
              <a:extLst>
                <a:ext uri="{FF2B5EF4-FFF2-40B4-BE49-F238E27FC236}">
                  <a16:creationId xmlns="" xmlns:a16="http://schemas.microsoft.com/office/drawing/2014/main" id="{5D2D7DAF-6777-49B6-B799-33A26263ABE7}"/>
                </a:ext>
              </a:extLst>
            </p:cNvPr>
            <p:cNvSpPr/>
            <p:nvPr/>
          </p:nvSpPr>
          <p:spPr>
            <a:xfrm>
              <a:off x="14569480" y="989614"/>
              <a:ext cx="365760" cy="365760"/>
            </a:xfrm>
            <a:prstGeom prst="rect">
              <a:avLst/>
            </a:prstGeom>
            <a:solidFill>
              <a:srgbClr val="FFF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 xmlns:a16="http://schemas.microsoft.com/office/drawing/2014/main" id="{835454B4-01B8-498A-88F6-4AD276DEAAD2}"/>
                </a:ext>
              </a:extLst>
            </p:cNvPr>
            <p:cNvSpPr/>
            <p:nvPr/>
          </p:nvSpPr>
          <p:spPr>
            <a:xfrm>
              <a:off x="14569480" y="1489789"/>
              <a:ext cx="365760" cy="365760"/>
            </a:xfrm>
            <a:prstGeom prst="rect">
              <a:avLst/>
            </a:prstGeom>
            <a:solidFill>
              <a:srgbClr val="E7A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 xmlns:a16="http://schemas.microsoft.com/office/drawing/2014/main" id="{9EEEA05D-C7D6-40DA-90C5-53AB841D3A88}"/>
                </a:ext>
              </a:extLst>
            </p:cNvPr>
            <p:cNvSpPr/>
            <p:nvPr/>
          </p:nvSpPr>
          <p:spPr>
            <a:xfrm>
              <a:off x="14573138" y="496364"/>
              <a:ext cx="365760" cy="365760"/>
            </a:xfrm>
            <a:prstGeom prst="rect">
              <a:avLst/>
            </a:prstGeom>
            <a:solidFill>
              <a:srgbClr val="C6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Results:</a:t>
            </a:r>
            <a:endParaRPr dirty="0"/>
          </a:p>
        </p:txBody>
      </p:sp>
      <p:sp>
        <p:nvSpPr>
          <p:cNvPr id="7" name="Shape 223">
            <a:extLst>
              <a:ext uri="{FF2B5EF4-FFF2-40B4-BE49-F238E27FC236}">
                <a16:creationId xmlns="" xmlns:a16="http://schemas.microsoft.com/office/drawing/2014/main" id="{1035320B-4A0B-49F0-8274-99BFAE6B6F4B}"/>
              </a:ext>
            </a:extLst>
          </p:cNvPr>
          <p:cNvSpPr txBox="1">
            <a:spLocks/>
          </p:cNvSpPr>
          <p:nvPr/>
        </p:nvSpPr>
        <p:spPr>
          <a:xfrm>
            <a:off x="341925" y="998979"/>
            <a:ext cx="4510150" cy="12166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3F3F"/>
              </a:buClr>
              <a:buSzPts val="4400"/>
              <a:buFont typeface="Century Gothic"/>
              <a:buNone/>
              <a:defRPr sz="4800" b="0" i="0" u="none" strike="noStrike" cap="none">
                <a:solidFill>
                  <a:srgbClr val="3289B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t>Landsat 15m Panchromatic Model</a:t>
            </a:r>
          </a:p>
        </p:txBody>
      </p:sp>
      <p:sp>
        <p:nvSpPr>
          <p:cNvPr id="10" name="Text Placeholder 5">
            <a:extLst>
              <a:ext uri="{FF2B5EF4-FFF2-40B4-BE49-F238E27FC236}">
                <a16:creationId xmlns="" xmlns:a16="http://schemas.microsoft.com/office/drawing/2014/main" id="{8166C542-3C18-42BD-9CAB-C2465D60AD99}"/>
              </a:ext>
            </a:extLst>
          </p:cNvPr>
          <p:cNvSpPr txBox="1">
            <a:spLocks/>
          </p:cNvSpPr>
          <p:nvPr/>
        </p:nvSpPr>
        <p:spPr>
          <a:xfrm>
            <a:off x="566345" y="1886203"/>
            <a:ext cx="4285730" cy="38057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200"/>
              </a:spcBef>
              <a:buClr>
                <a:srgbClr val="3289B4"/>
              </a:buClr>
              <a:buFont typeface="Webdings" panose="05030102010509060703" pitchFamily="18" charset="2"/>
              <a:buChar char="4"/>
            </a:pPr>
            <a:r>
              <a:rPr lang="en-US" sz="1700" dirty="0">
                <a:solidFill>
                  <a:schemeClr val="tx1">
                    <a:lumMod val="75000"/>
                    <a:lumOff val="25000"/>
                  </a:schemeClr>
                </a:solidFill>
                <a:latin typeface="Century Gothic" panose="020B0502020202020204" pitchFamily="34" charset="0"/>
              </a:rPr>
              <a:t>Two Step Classification models </a:t>
            </a:r>
          </a:p>
          <a:p>
            <a:pPr marL="342900" indent="-342900">
              <a:lnSpc>
                <a:spcPct val="200000"/>
              </a:lnSpc>
              <a:spcBef>
                <a:spcPts val="200"/>
              </a:spcBef>
              <a:buClr>
                <a:srgbClr val="3289B4"/>
              </a:buClr>
              <a:buFont typeface="Webdings" panose="05030102010509060703" pitchFamily="18" charset="2"/>
              <a:buChar char="4"/>
            </a:pPr>
            <a:r>
              <a:rPr lang="en-US" sz="1700" dirty="0">
                <a:solidFill>
                  <a:schemeClr val="tx1">
                    <a:lumMod val="75000"/>
                    <a:lumOff val="25000"/>
                  </a:schemeClr>
                </a:solidFill>
                <a:latin typeface="Century Gothic" panose="020B0502020202020204" pitchFamily="34" charset="0"/>
              </a:rPr>
              <a:t>Evaluation Metrics</a:t>
            </a:r>
          </a:p>
          <a:p>
            <a:pPr marL="800100" lvl="1" indent="-342900">
              <a:lnSpc>
                <a:spcPct val="200000"/>
              </a:lnSpc>
              <a:spcBef>
                <a:spcPts val="200"/>
              </a:spcBef>
              <a:buClr>
                <a:srgbClr val="3289B4"/>
              </a:buClr>
              <a:buFont typeface="Webdings" panose="05030102010509060703" pitchFamily="18" charset="2"/>
              <a:buChar char="4"/>
            </a:pPr>
            <a:r>
              <a:rPr lang="en-US" sz="1500" dirty="0">
                <a:solidFill>
                  <a:schemeClr val="tx1">
                    <a:lumMod val="75000"/>
                    <a:lumOff val="25000"/>
                  </a:schemeClr>
                </a:solidFill>
                <a:latin typeface="Century Gothic" panose="020B0502020202020204" pitchFamily="34" charset="0"/>
              </a:rPr>
              <a:t>Kappa: 0.8803</a:t>
            </a:r>
          </a:p>
          <a:p>
            <a:pPr marL="800100" lvl="1" indent="-342900">
              <a:lnSpc>
                <a:spcPct val="200000"/>
              </a:lnSpc>
              <a:spcBef>
                <a:spcPts val="200"/>
              </a:spcBef>
              <a:buClr>
                <a:srgbClr val="3289B4"/>
              </a:buClr>
              <a:buFont typeface="Webdings" panose="05030102010509060703" pitchFamily="18" charset="2"/>
              <a:buChar char="4"/>
            </a:pPr>
            <a:r>
              <a:rPr lang="en-US" sz="1500" dirty="0">
                <a:solidFill>
                  <a:schemeClr val="tx1">
                    <a:lumMod val="75000"/>
                    <a:lumOff val="25000"/>
                  </a:schemeClr>
                </a:solidFill>
                <a:latin typeface="Century Gothic" panose="020B0502020202020204" pitchFamily="34" charset="0"/>
              </a:rPr>
              <a:t>AUC: 0.7655</a:t>
            </a:r>
          </a:p>
          <a:p>
            <a:pPr marL="800100" lvl="1" indent="-342900">
              <a:lnSpc>
                <a:spcPct val="200000"/>
              </a:lnSpc>
              <a:spcBef>
                <a:spcPts val="200"/>
              </a:spcBef>
              <a:buClr>
                <a:srgbClr val="3289B4"/>
              </a:buClr>
              <a:buFont typeface="Webdings" panose="05030102010509060703" pitchFamily="18" charset="2"/>
              <a:buChar char="4"/>
            </a:pPr>
            <a:r>
              <a:rPr lang="en-US" sz="1500" dirty="0">
                <a:solidFill>
                  <a:schemeClr val="tx1">
                    <a:lumMod val="75000"/>
                    <a:lumOff val="25000"/>
                  </a:schemeClr>
                </a:solidFill>
                <a:latin typeface="Century Gothic" panose="020B0502020202020204" pitchFamily="34" charset="0"/>
              </a:rPr>
              <a:t>Model Accuracy: 94.0850%</a:t>
            </a:r>
          </a:p>
          <a:p>
            <a:pPr marL="800100" lvl="1" indent="-342900">
              <a:lnSpc>
                <a:spcPct val="200000"/>
              </a:lnSpc>
              <a:spcBef>
                <a:spcPts val="200"/>
              </a:spcBef>
              <a:buClr>
                <a:srgbClr val="3289B4"/>
              </a:buClr>
              <a:buFont typeface="Webdings" panose="05030102010509060703" pitchFamily="18" charset="2"/>
              <a:buChar char="4"/>
            </a:pPr>
            <a:r>
              <a:rPr lang="en-US" sz="1500" dirty="0">
                <a:solidFill>
                  <a:schemeClr val="tx1">
                    <a:lumMod val="75000"/>
                    <a:lumOff val="25000"/>
                  </a:schemeClr>
                </a:solidFill>
                <a:latin typeface="Century Gothic" panose="020B0502020202020204" pitchFamily="34" charset="0"/>
              </a:rPr>
              <a:t>User’s Accuracy: 94.5%</a:t>
            </a:r>
          </a:p>
          <a:p>
            <a:pPr marL="800100" lvl="1" indent="-342900">
              <a:lnSpc>
                <a:spcPct val="200000"/>
              </a:lnSpc>
              <a:spcBef>
                <a:spcPts val="200"/>
              </a:spcBef>
              <a:buClr>
                <a:srgbClr val="3289B4"/>
              </a:buClr>
              <a:buFont typeface="Webdings" panose="05030102010509060703" pitchFamily="18" charset="2"/>
              <a:buChar char="4"/>
            </a:pPr>
            <a:r>
              <a:rPr lang="en-US" sz="1500" dirty="0">
                <a:solidFill>
                  <a:schemeClr val="tx1">
                    <a:lumMod val="75000"/>
                    <a:lumOff val="25000"/>
                  </a:schemeClr>
                </a:solidFill>
                <a:latin typeface="Century Gothic" panose="020B0502020202020204" pitchFamily="34" charset="0"/>
              </a:rPr>
              <a:t>Producer’s Accuracy: 92.2%</a:t>
            </a:r>
          </a:p>
          <a:p>
            <a:pPr marL="800100" lvl="1" indent="-342900">
              <a:lnSpc>
                <a:spcPct val="200000"/>
              </a:lnSpc>
              <a:spcBef>
                <a:spcPts val="200"/>
              </a:spcBef>
              <a:buClr>
                <a:srgbClr val="3289B4"/>
              </a:buClr>
              <a:buFont typeface="Webdings" panose="05030102010509060703" pitchFamily="18" charset="2"/>
              <a:buChar char="4"/>
            </a:pPr>
            <a:r>
              <a:rPr lang="en-US" sz="1500" dirty="0">
                <a:solidFill>
                  <a:schemeClr val="tx1">
                    <a:lumMod val="75000"/>
                    <a:lumOff val="25000"/>
                  </a:schemeClr>
                </a:solidFill>
                <a:latin typeface="Century Gothic" panose="020B0502020202020204" pitchFamily="34" charset="0"/>
              </a:rPr>
              <a:t>Specificity: 0.9454</a:t>
            </a:r>
          </a:p>
          <a:p>
            <a:pPr marL="800100" lvl="1" indent="-342900">
              <a:lnSpc>
                <a:spcPct val="200000"/>
              </a:lnSpc>
              <a:spcBef>
                <a:spcPts val="200"/>
              </a:spcBef>
              <a:buClr>
                <a:srgbClr val="3289B4"/>
              </a:buClr>
              <a:buFont typeface="Webdings" panose="05030102010509060703" pitchFamily="18" charset="2"/>
              <a:buChar char="4"/>
            </a:pPr>
            <a:r>
              <a:rPr lang="en-US" sz="1500" dirty="0">
                <a:solidFill>
                  <a:schemeClr val="tx1">
                    <a:lumMod val="75000"/>
                    <a:lumOff val="25000"/>
                  </a:schemeClr>
                </a:solidFill>
                <a:latin typeface="Century Gothic" panose="020B0502020202020204" pitchFamily="34" charset="0"/>
              </a:rPr>
              <a:t>Sensitivity: 0.9373</a:t>
            </a:r>
          </a:p>
        </p:txBody>
      </p:sp>
      <p:grpSp>
        <p:nvGrpSpPr>
          <p:cNvPr id="14" name="Group 13"/>
          <p:cNvGrpSpPr/>
          <p:nvPr/>
        </p:nvGrpSpPr>
        <p:grpSpPr>
          <a:xfrm>
            <a:off x="3676651" y="-108965"/>
            <a:ext cx="5849174" cy="6601177"/>
            <a:chOff x="19735150" y="8258674"/>
            <a:chExt cx="7973849" cy="8807557"/>
          </a:xfrm>
        </p:grpSpPr>
        <p:grpSp>
          <p:nvGrpSpPr>
            <p:cNvPr id="15" name="Group 14">
              <a:extLst>
                <a:ext uri="{FF2B5EF4-FFF2-40B4-BE49-F238E27FC236}">
                  <a16:creationId xmlns="" xmlns:a16="http://schemas.microsoft.com/office/drawing/2014/main" id="{7FD5813D-62DF-410F-81E7-285400B7C6AA}"/>
                </a:ext>
              </a:extLst>
            </p:cNvPr>
            <p:cNvGrpSpPr>
              <a:grpSpLocks noChangeAspect="1"/>
            </p:cNvGrpSpPr>
            <p:nvPr/>
          </p:nvGrpSpPr>
          <p:grpSpPr>
            <a:xfrm>
              <a:off x="22903616" y="8258674"/>
              <a:ext cx="4556606" cy="3803904"/>
              <a:chOff x="23249594" y="17966349"/>
              <a:chExt cx="5155395" cy="4303779"/>
            </a:xfrm>
          </p:grpSpPr>
          <p:pic>
            <p:nvPicPr>
              <p:cNvPr id="22" name="Picture 21">
                <a:extLst>
                  <a:ext uri="{FF2B5EF4-FFF2-40B4-BE49-F238E27FC236}">
                    <a16:creationId xmlns="" xmlns:a16="http://schemas.microsoft.com/office/drawing/2014/main" id="{E84844D6-F199-4CB0-A459-58A49141A1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p:blipFill>
            <p:spPr>
              <a:xfrm>
                <a:off x="23249594" y="17966349"/>
                <a:ext cx="5155395" cy="4303779"/>
              </a:xfrm>
              <a:prstGeom prst="rect">
                <a:avLst/>
              </a:prstGeom>
            </p:spPr>
          </p:pic>
          <p:sp>
            <p:nvSpPr>
              <p:cNvPr id="23" name="Rectangle 22">
                <a:extLst>
                  <a:ext uri="{FF2B5EF4-FFF2-40B4-BE49-F238E27FC236}">
                    <a16:creationId xmlns="" xmlns:a16="http://schemas.microsoft.com/office/drawing/2014/main" id="{F33B153C-FD65-4C35-9215-9C531AE4065B}"/>
                  </a:ext>
                </a:extLst>
              </p:cNvPr>
              <p:cNvSpPr/>
              <p:nvPr/>
            </p:nvSpPr>
            <p:spPr>
              <a:xfrm>
                <a:off x="23249595" y="18609651"/>
                <a:ext cx="4114800" cy="365760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 xmlns:a16="http://schemas.microsoft.com/office/drawing/2014/main" id="{EEE42F8A-81E2-4BE4-A223-2CBDF5BBA7E5}"/>
                </a:ext>
              </a:extLst>
            </p:cNvPr>
            <p:cNvGrpSpPr/>
            <p:nvPr/>
          </p:nvGrpSpPr>
          <p:grpSpPr>
            <a:xfrm>
              <a:off x="19735150" y="11579831"/>
              <a:ext cx="6633081" cy="5486400"/>
              <a:chOff x="19879529" y="21328583"/>
              <a:chExt cx="6633081" cy="5486400"/>
            </a:xfrm>
          </p:grpSpPr>
          <p:pic>
            <p:nvPicPr>
              <p:cNvPr id="20" name="Picture 19">
                <a:extLst>
                  <a:ext uri="{FF2B5EF4-FFF2-40B4-BE49-F238E27FC236}">
                    <a16:creationId xmlns="" xmlns:a16="http://schemas.microsoft.com/office/drawing/2014/main" id="{6A6A2145-8AF6-419A-ABE4-B9DAD49C63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82" b="97939" l="2528" r="94910"/>
                        </a14:imgEffect>
                      </a14:imgLayer>
                    </a14:imgProps>
                  </a:ext>
                  <a:ext uri="{28A0092B-C50C-407E-A947-70E740481C1C}">
                    <a14:useLocalDpi xmlns:a14="http://schemas.microsoft.com/office/drawing/2010/main" val="0"/>
                  </a:ext>
                </a:extLst>
              </a:blip>
              <a:stretch>
                <a:fillRect/>
              </a:stretch>
            </p:blipFill>
            <p:spPr>
              <a:xfrm>
                <a:off x="19879529" y="21328583"/>
                <a:ext cx="6633081" cy="5486400"/>
              </a:xfrm>
              <a:prstGeom prst="rect">
                <a:avLst/>
              </a:prstGeom>
            </p:spPr>
          </p:pic>
          <p:sp>
            <p:nvSpPr>
              <p:cNvPr id="21" name="Rectangle 20">
                <a:extLst>
                  <a:ext uri="{FF2B5EF4-FFF2-40B4-BE49-F238E27FC236}">
                    <a16:creationId xmlns="" xmlns:a16="http://schemas.microsoft.com/office/drawing/2014/main" id="{C72EAEBC-B075-4CCF-BFC5-A3136843108A}"/>
                  </a:ext>
                </a:extLst>
              </p:cNvPr>
              <p:cNvSpPr>
                <a:spLocks noChangeAspect="1"/>
              </p:cNvSpPr>
              <p:nvPr/>
            </p:nvSpPr>
            <p:spPr>
              <a:xfrm>
                <a:off x="24251979" y="22441144"/>
                <a:ext cx="797563" cy="66618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 xmlns:a16="http://schemas.microsoft.com/office/drawing/2014/main" id="{4B9A178E-0C5C-49B1-BF18-0598F861BA03}"/>
                </a:ext>
              </a:extLst>
            </p:cNvPr>
            <p:cNvCxnSpPr>
              <a:cxnSpLocks/>
            </p:cNvCxnSpPr>
            <p:nvPr/>
          </p:nvCxnSpPr>
          <p:spPr>
            <a:xfrm flipH="1" flipV="1">
              <a:off x="22903615" y="12059338"/>
              <a:ext cx="1203984" cy="630511"/>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3254A225-783B-4382-8877-5A6B13AE4367}"/>
                </a:ext>
              </a:extLst>
            </p:cNvPr>
            <p:cNvCxnSpPr>
              <a:cxnSpLocks/>
            </p:cNvCxnSpPr>
            <p:nvPr/>
          </p:nvCxnSpPr>
          <p:spPr>
            <a:xfrm flipV="1">
              <a:off x="24905163" y="12059339"/>
              <a:ext cx="1635328" cy="63051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9" name="Shape 18">
              <a:extLst>
                <a:ext uri="{FF2B5EF4-FFF2-40B4-BE49-F238E27FC236}">
                  <a16:creationId xmlns="" xmlns:a16="http://schemas.microsoft.com/office/drawing/2014/main" id="{8760895D-EC54-4F5B-9EA0-8DE1D7F689D0}"/>
                </a:ext>
              </a:extLst>
            </p:cNvPr>
            <p:cNvSpPr txBox="1"/>
            <p:nvPr/>
          </p:nvSpPr>
          <p:spPr>
            <a:xfrm>
              <a:off x="21735110" y="8311171"/>
              <a:ext cx="5973889" cy="52339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dirty="0">
                  <a:solidFill>
                    <a:srgbClr val="565656"/>
                  </a:solidFill>
                  <a:latin typeface="Century Gothic" panose="020B0502020202020204" pitchFamily="34" charset="0"/>
                  <a:ea typeface="Garamond"/>
                  <a:cs typeface="Garamond"/>
                  <a:sym typeface="Garamond"/>
                </a:rPr>
                <a:t>Wet Season</a:t>
              </a:r>
              <a:endParaRPr lang="en-US" sz="2700" u="none" dirty="0">
                <a:solidFill>
                  <a:srgbClr val="565656"/>
                </a:solidFill>
                <a:latin typeface="Century Gothic" panose="020B0502020202020204" pitchFamily="34" charset="0"/>
                <a:ea typeface="Garamond"/>
                <a:cs typeface="Garamond"/>
                <a:sym typeface="Garamond"/>
              </a:endParaRPr>
            </a:p>
          </p:txBody>
        </p:sp>
      </p:grpSp>
      <p:grpSp>
        <p:nvGrpSpPr>
          <p:cNvPr id="4" name="Group 3"/>
          <p:cNvGrpSpPr/>
          <p:nvPr/>
        </p:nvGrpSpPr>
        <p:grpSpPr>
          <a:xfrm>
            <a:off x="7052773" y="237634"/>
            <a:ext cx="5351055" cy="6601546"/>
            <a:chOff x="7303677" y="527751"/>
            <a:chExt cx="5351055" cy="6601546"/>
          </a:xfrm>
        </p:grpSpPr>
        <p:sp>
          <p:nvSpPr>
            <p:cNvPr id="30" name="Shape 18">
              <a:extLst>
                <a:ext uri="{FF2B5EF4-FFF2-40B4-BE49-F238E27FC236}">
                  <a16:creationId xmlns="" xmlns:a16="http://schemas.microsoft.com/office/drawing/2014/main" id="{82A919A1-ED25-423B-B70C-FD1706399EE9}"/>
                </a:ext>
              </a:extLst>
            </p:cNvPr>
            <p:cNvSpPr txBox="1"/>
            <p:nvPr/>
          </p:nvSpPr>
          <p:spPr>
            <a:xfrm>
              <a:off x="9068092" y="527751"/>
              <a:ext cx="3586640" cy="39544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dirty="0">
                  <a:solidFill>
                    <a:srgbClr val="565656"/>
                  </a:solidFill>
                  <a:latin typeface="Century Gothic" panose="020B0502020202020204" pitchFamily="34" charset="0"/>
                  <a:ea typeface="Garamond"/>
                  <a:cs typeface="Garamond"/>
                  <a:sym typeface="Garamond"/>
                </a:rPr>
                <a:t>Dry Season</a:t>
              </a:r>
              <a:endParaRPr lang="en-US" sz="2700" u="none" dirty="0">
                <a:solidFill>
                  <a:srgbClr val="565656"/>
                </a:solidFill>
                <a:latin typeface="Century Gothic" panose="020B0502020202020204" pitchFamily="34" charset="0"/>
                <a:ea typeface="Garamond"/>
                <a:cs typeface="Garamond"/>
                <a:sym typeface="Garamond"/>
              </a:endParaRPr>
            </a:p>
          </p:txBody>
        </p:sp>
        <p:grpSp>
          <p:nvGrpSpPr>
            <p:cNvPr id="31" name="Group 30">
              <a:extLst>
                <a:ext uri="{FF2B5EF4-FFF2-40B4-BE49-F238E27FC236}">
                  <a16:creationId xmlns="" xmlns:a16="http://schemas.microsoft.com/office/drawing/2014/main" id="{51407587-8A4D-4F99-B513-3B296F0A6C2C}"/>
                </a:ext>
              </a:extLst>
            </p:cNvPr>
            <p:cNvGrpSpPr>
              <a:grpSpLocks noChangeAspect="1"/>
            </p:cNvGrpSpPr>
            <p:nvPr/>
          </p:nvGrpSpPr>
          <p:grpSpPr>
            <a:xfrm>
              <a:off x="9559618" y="849465"/>
              <a:ext cx="2669775" cy="2468317"/>
              <a:chOff x="16337796" y="18377448"/>
              <a:chExt cx="4488408" cy="3872096"/>
            </a:xfrm>
          </p:grpSpPr>
          <p:pic>
            <p:nvPicPr>
              <p:cNvPr id="37" name="Picture 36">
                <a:extLst>
                  <a:ext uri="{FF2B5EF4-FFF2-40B4-BE49-F238E27FC236}">
                    <a16:creationId xmlns="" xmlns:a16="http://schemas.microsoft.com/office/drawing/2014/main" id="{7ED2236C-37FD-4EE7-8D22-E0FEB7DE0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p:blipFill>
            <p:spPr>
              <a:xfrm>
                <a:off x="16353206" y="18377448"/>
                <a:ext cx="4472998" cy="3857080"/>
              </a:xfrm>
              <a:prstGeom prst="rect">
                <a:avLst/>
              </a:prstGeom>
            </p:spPr>
          </p:pic>
          <p:sp>
            <p:nvSpPr>
              <p:cNvPr id="38" name="Rectangle 37">
                <a:extLst>
                  <a:ext uri="{FF2B5EF4-FFF2-40B4-BE49-F238E27FC236}">
                    <a16:creationId xmlns="" xmlns:a16="http://schemas.microsoft.com/office/drawing/2014/main" id="{09C9A6E2-C604-41FF-ABF0-08B347E6E991}"/>
                  </a:ext>
                </a:extLst>
              </p:cNvPr>
              <p:cNvSpPr/>
              <p:nvPr/>
            </p:nvSpPr>
            <p:spPr>
              <a:xfrm>
                <a:off x="16337796" y="18521893"/>
                <a:ext cx="4488408" cy="3727651"/>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 xmlns:a16="http://schemas.microsoft.com/office/drawing/2014/main" id="{EB4B1C8D-3ADE-47A0-B41D-8C440B86A4E2}"/>
                </a:ext>
              </a:extLst>
            </p:cNvPr>
            <p:cNvGrpSpPr>
              <a:grpSpLocks noChangeAspect="1"/>
            </p:cNvGrpSpPr>
            <p:nvPr/>
          </p:nvGrpSpPr>
          <p:grpSpPr>
            <a:xfrm>
              <a:off x="7303677" y="2946591"/>
              <a:ext cx="4756984" cy="4182706"/>
              <a:chOff x="13158810" y="21335287"/>
              <a:chExt cx="6687050" cy="5486400"/>
            </a:xfrm>
          </p:grpSpPr>
          <p:pic>
            <p:nvPicPr>
              <p:cNvPr id="35" name="Picture 34">
                <a:extLst>
                  <a:ext uri="{FF2B5EF4-FFF2-40B4-BE49-F238E27FC236}">
                    <a16:creationId xmlns="" xmlns:a16="http://schemas.microsoft.com/office/drawing/2014/main" id="{D3768298-624E-459D-B92C-7F93A61FF69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899" b="98505" l="2909" r="96191"/>
                        </a14:imgEffect>
                      </a14:imgLayer>
                    </a14:imgProps>
                  </a:ext>
                  <a:ext uri="{28A0092B-C50C-407E-A947-70E740481C1C}">
                    <a14:useLocalDpi xmlns:a14="http://schemas.microsoft.com/office/drawing/2010/main" val="0"/>
                  </a:ext>
                </a:extLst>
              </a:blip>
              <a:stretch>
                <a:fillRect/>
              </a:stretch>
            </p:blipFill>
            <p:spPr>
              <a:xfrm>
                <a:off x="13158810" y="21335287"/>
                <a:ext cx="6687050" cy="5486400"/>
              </a:xfrm>
              <a:prstGeom prst="rect">
                <a:avLst/>
              </a:prstGeom>
            </p:spPr>
          </p:pic>
          <p:sp>
            <p:nvSpPr>
              <p:cNvPr id="36" name="Rectangle 35">
                <a:extLst>
                  <a:ext uri="{FF2B5EF4-FFF2-40B4-BE49-F238E27FC236}">
                    <a16:creationId xmlns="" xmlns:a16="http://schemas.microsoft.com/office/drawing/2014/main" id="{1CD792EE-2FCB-4660-A1FE-A8D206DD331F}"/>
                  </a:ext>
                </a:extLst>
              </p:cNvPr>
              <p:cNvSpPr/>
              <p:nvPr/>
            </p:nvSpPr>
            <p:spPr>
              <a:xfrm>
                <a:off x="17598775" y="22453852"/>
                <a:ext cx="797563" cy="66618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Straight Connector 32">
              <a:extLst>
                <a:ext uri="{FF2B5EF4-FFF2-40B4-BE49-F238E27FC236}">
                  <a16:creationId xmlns="" xmlns:a16="http://schemas.microsoft.com/office/drawing/2014/main" id="{23784F26-99D5-44E4-91C1-0DD34E49AB66}"/>
                </a:ext>
              </a:extLst>
            </p:cNvPr>
            <p:cNvCxnSpPr>
              <a:cxnSpLocks/>
            </p:cNvCxnSpPr>
            <p:nvPr/>
          </p:nvCxnSpPr>
          <p:spPr>
            <a:xfrm flipH="1" flipV="1">
              <a:off x="9568783" y="3316162"/>
              <a:ext cx="901501" cy="47318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A46AF9F-5DD6-49D9-8A32-DB03898053FB}"/>
                </a:ext>
              </a:extLst>
            </p:cNvPr>
            <p:cNvCxnSpPr>
              <a:cxnSpLocks/>
            </p:cNvCxnSpPr>
            <p:nvPr/>
          </p:nvCxnSpPr>
          <p:spPr>
            <a:xfrm flipV="1">
              <a:off x="11009094" y="3316162"/>
              <a:ext cx="1220298" cy="473188"/>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 xmlns:a16="http://schemas.microsoft.com/office/drawing/2014/main" id="{1A39F7F8-EBE2-4800-914E-8A70690071FC}"/>
              </a:ext>
            </a:extLst>
          </p:cNvPr>
          <p:cNvGrpSpPr/>
          <p:nvPr/>
        </p:nvGrpSpPr>
        <p:grpSpPr>
          <a:xfrm>
            <a:off x="10912461" y="3820860"/>
            <a:ext cx="1306869" cy="2892344"/>
            <a:chOff x="14098925" y="-282871"/>
            <a:chExt cx="1306869" cy="2892344"/>
          </a:xfrm>
        </p:grpSpPr>
        <p:sp>
          <p:nvSpPr>
            <p:cNvPr id="48" name="Rectangle 47">
              <a:extLst>
                <a:ext uri="{FF2B5EF4-FFF2-40B4-BE49-F238E27FC236}">
                  <a16:creationId xmlns="" xmlns:a16="http://schemas.microsoft.com/office/drawing/2014/main" id="{4148C999-705C-4EA7-AA19-3523F2FCF1EC}"/>
                </a:ext>
              </a:extLst>
            </p:cNvPr>
            <p:cNvSpPr/>
            <p:nvPr/>
          </p:nvSpPr>
          <p:spPr>
            <a:xfrm>
              <a:off x="14569480" y="-735"/>
              <a:ext cx="365760" cy="365760"/>
            </a:xfrm>
            <a:prstGeom prst="rect">
              <a:avLst/>
            </a:prstGeom>
            <a:solidFill>
              <a:srgbClr val="6B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 xmlns:a16="http://schemas.microsoft.com/office/drawing/2014/main" id="{E2277491-2721-471E-8859-A0F161AA4EBB}"/>
                </a:ext>
              </a:extLst>
            </p:cNvPr>
            <p:cNvSpPr/>
            <p:nvPr/>
          </p:nvSpPr>
          <p:spPr>
            <a:xfrm>
              <a:off x="14573138" y="1973821"/>
              <a:ext cx="365760" cy="365760"/>
            </a:xfrm>
            <a:prstGeom prst="rect">
              <a:avLst/>
            </a:prstGeom>
            <a:solidFill>
              <a:srgbClr val="CF6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hape 18">
              <a:extLst>
                <a:ext uri="{FF2B5EF4-FFF2-40B4-BE49-F238E27FC236}">
                  <a16:creationId xmlns="" xmlns:a16="http://schemas.microsoft.com/office/drawing/2014/main" id="{79E1EE20-99FE-4353-AA82-14AD69813968}"/>
                </a:ext>
              </a:extLst>
            </p:cNvPr>
            <p:cNvSpPr txBox="1"/>
            <p:nvPr/>
          </p:nvSpPr>
          <p:spPr>
            <a:xfrm>
              <a:off x="14290331" y="-282871"/>
              <a:ext cx="932895" cy="23859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1200" u="none" dirty="0">
                  <a:solidFill>
                    <a:schemeClr val="dk1"/>
                  </a:solidFill>
                  <a:latin typeface="Century Gothic" panose="020B0502020202020204" pitchFamily="34" charset="0"/>
                  <a:ea typeface="Garamond"/>
                  <a:cs typeface="Garamond"/>
                  <a:sym typeface="Garamond"/>
                </a:rPr>
                <a:t>More wet</a:t>
              </a:r>
            </a:p>
          </p:txBody>
        </p:sp>
        <p:sp>
          <p:nvSpPr>
            <p:cNvPr id="51" name="Shape 18">
              <a:extLst>
                <a:ext uri="{FF2B5EF4-FFF2-40B4-BE49-F238E27FC236}">
                  <a16:creationId xmlns="" xmlns:a16="http://schemas.microsoft.com/office/drawing/2014/main" id="{522823EC-C047-4306-AD0C-CC09A880EB65}"/>
                </a:ext>
              </a:extLst>
            </p:cNvPr>
            <p:cNvSpPr txBox="1"/>
            <p:nvPr/>
          </p:nvSpPr>
          <p:spPr>
            <a:xfrm>
              <a:off x="14098925" y="2387770"/>
              <a:ext cx="1306869" cy="221703"/>
            </a:xfrm>
            <a:prstGeom prst="rect">
              <a:avLst/>
            </a:prstGeom>
            <a:noFill/>
            <a:ln>
              <a:noFill/>
            </a:ln>
          </p:spPr>
          <p:txBody>
            <a:bodyPr lIns="91425" tIns="45700" rIns="91425" bIns="45700" anchor="t" anchorCtr="0">
              <a:noAutofit/>
            </a:bodyPr>
            <a:lstStyle/>
            <a:p>
              <a:pPr algn="ctr">
                <a:lnSpc>
                  <a:spcPct val="90000"/>
                </a:lnSpc>
                <a:buClr>
                  <a:schemeClr val="dk1"/>
                </a:buClr>
                <a:buSzPct val="25000"/>
              </a:pPr>
              <a:r>
                <a:rPr lang="en-US" sz="1200" dirty="0">
                  <a:solidFill>
                    <a:schemeClr val="dk1"/>
                  </a:solidFill>
                  <a:latin typeface="Century Gothic" panose="020B0502020202020204" pitchFamily="34" charset="0"/>
                  <a:ea typeface="Garamond"/>
                  <a:cs typeface="Garamond"/>
                  <a:sym typeface="Garamond"/>
                </a:rPr>
                <a:t>More dry</a:t>
              </a:r>
            </a:p>
          </p:txBody>
        </p:sp>
        <p:sp>
          <p:nvSpPr>
            <p:cNvPr id="52" name="Rectangle 51">
              <a:extLst>
                <a:ext uri="{FF2B5EF4-FFF2-40B4-BE49-F238E27FC236}">
                  <a16:creationId xmlns="" xmlns:a16="http://schemas.microsoft.com/office/drawing/2014/main" id="{94CE783C-0DB9-4541-BB51-12333DA4CD6A}"/>
                </a:ext>
              </a:extLst>
            </p:cNvPr>
            <p:cNvSpPr/>
            <p:nvPr/>
          </p:nvSpPr>
          <p:spPr>
            <a:xfrm>
              <a:off x="14569480" y="989614"/>
              <a:ext cx="365760" cy="365760"/>
            </a:xfrm>
            <a:prstGeom prst="rect">
              <a:avLst/>
            </a:prstGeom>
            <a:solidFill>
              <a:srgbClr val="FFF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8F43192D-63D8-4913-9340-481D3CA53994}"/>
                </a:ext>
              </a:extLst>
            </p:cNvPr>
            <p:cNvSpPr/>
            <p:nvPr/>
          </p:nvSpPr>
          <p:spPr>
            <a:xfrm>
              <a:off x="14569480" y="1489789"/>
              <a:ext cx="365760" cy="365760"/>
            </a:xfrm>
            <a:prstGeom prst="rect">
              <a:avLst/>
            </a:prstGeom>
            <a:solidFill>
              <a:srgbClr val="E7A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 xmlns:a16="http://schemas.microsoft.com/office/drawing/2014/main" id="{0A21A847-DC77-48E2-8362-7CFE88D3CF1D}"/>
                </a:ext>
              </a:extLst>
            </p:cNvPr>
            <p:cNvSpPr/>
            <p:nvPr/>
          </p:nvSpPr>
          <p:spPr>
            <a:xfrm>
              <a:off x="14573138" y="496364"/>
              <a:ext cx="365760" cy="365760"/>
            </a:xfrm>
            <a:prstGeom prst="rect">
              <a:avLst/>
            </a:prstGeom>
            <a:solidFill>
              <a:srgbClr val="C6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601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Conclusions </a:t>
            </a:r>
            <a:endParaRPr dirty="0"/>
          </a:p>
        </p:txBody>
      </p:sp>
      <p:sp>
        <p:nvSpPr>
          <p:cNvPr id="8" name="Text Placeholder 5">
            <a:extLst>
              <a:ext uri="{FF2B5EF4-FFF2-40B4-BE49-F238E27FC236}">
                <a16:creationId xmlns="" xmlns:a16="http://schemas.microsoft.com/office/drawing/2014/main" id="{8166C542-3C18-42BD-9CAB-C2465D60AD99}"/>
              </a:ext>
            </a:extLst>
          </p:cNvPr>
          <p:cNvSpPr txBox="1">
            <a:spLocks/>
          </p:cNvSpPr>
          <p:nvPr/>
        </p:nvSpPr>
        <p:spPr>
          <a:xfrm>
            <a:off x="308161" y="1138594"/>
            <a:ext cx="5130114" cy="53825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Panchromatic model:</a:t>
            </a:r>
          </a:p>
          <a:p>
            <a:pPr marL="800100" lvl="1" indent="-342900">
              <a:lnSpc>
                <a:spcPct val="100000"/>
              </a:lnSpc>
              <a:spcBef>
                <a:spcPts val="200"/>
              </a:spcBef>
              <a:spcAft>
                <a:spcPts val="1200"/>
              </a:spcAft>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Higher Resolution</a:t>
            </a:r>
          </a:p>
          <a:p>
            <a:pPr marL="800100" lvl="1" indent="-342900">
              <a:lnSpc>
                <a:spcPct val="100000"/>
              </a:lnSpc>
              <a:spcBef>
                <a:spcPts val="200"/>
              </a:spcBef>
              <a:spcAft>
                <a:spcPts val="1200"/>
              </a:spcAft>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Improved training effort</a:t>
            </a:r>
          </a:p>
          <a:p>
            <a:pPr marL="800100" lvl="1" indent="-342900">
              <a:lnSpc>
                <a:spcPct val="100000"/>
              </a:lnSpc>
              <a:spcBef>
                <a:spcPts val="200"/>
              </a:spcBef>
              <a:spcAft>
                <a:spcPts val="1200"/>
              </a:spcAft>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Provided markedly improved reflectance models</a:t>
            </a:r>
          </a:p>
          <a:p>
            <a:pPr marL="800100" lvl="1" indent="-342900">
              <a:lnSpc>
                <a:spcPct val="1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More accurately displays ephemeral surface water in distinct seasons </a:t>
            </a:r>
            <a:endParaRPr lang="en-US" sz="1800" dirty="0" smtClean="0">
              <a:solidFill>
                <a:schemeClr val="tx1">
                  <a:lumMod val="75000"/>
                  <a:lumOff val="25000"/>
                </a:schemeClr>
              </a:solidFill>
              <a:latin typeface="Century Gothic" panose="020B0502020202020204" pitchFamily="34" charset="0"/>
            </a:endParaRPr>
          </a:p>
          <a:p>
            <a:pPr marL="800100" lvl="1" indent="-342900">
              <a:lnSpc>
                <a:spcPct val="100000"/>
              </a:lnSpc>
              <a:spcBef>
                <a:spcPts val="200"/>
              </a:spcBef>
              <a:buClr>
                <a:srgbClr val="3289B4"/>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 This may be employed to inform habitat selection models</a:t>
            </a:r>
          </a:p>
          <a:p>
            <a:pPr marL="342900" indent="-342900">
              <a:lnSpc>
                <a:spcPct val="200000"/>
              </a:lnSpc>
              <a:spcBef>
                <a:spcPts val="200"/>
              </a:spcBef>
              <a:buClr>
                <a:srgbClr val="3289B4"/>
              </a:buClr>
              <a:buFont typeface="Webdings" panose="05030102010509060703" pitchFamily="18" charset="2"/>
              <a:buChar char="4"/>
            </a:pPr>
            <a:endParaRPr lang="en-US" sz="2200" dirty="0">
              <a:solidFill>
                <a:schemeClr val="tx1">
                  <a:lumMod val="75000"/>
                  <a:lumOff val="25000"/>
                </a:schemeClr>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
            <a:ext cx="9143998" cy="6858000"/>
          </a:xfrm>
          <a:prstGeom prst="rect">
            <a:avLst/>
          </a:prstGeom>
        </p:spPr>
      </p:pic>
      <p:sp>
        <p:nvSpPr>
          <p:cNvPr id="12" name="Shape 149"/>
          <p:cNvSpPr txBox="1"/>
          <p:nvPr/>
        </p:nvSpPr>
        <p:spPr>
          <a:xfrm>
            <a:off x="3984171" y="6521115"/>
            <a:ext cx="2178787" cy="405600"/>
          </a:xfrm>
          <a:prstGeom prst="rect">
            <a:avLst/>
          </a:prstGeom>
          <a:noFill/>
          <a:ln>
            <a:noFill/>
          </a:ln>
        </p:spPr>
        <p:txBody>
          <a:bodyPr spcFirstLastPara="1" wrap="square" lIns="91425" tIns="91425" rIns="91425" bIns="91425" anchor="t" anchorCtr="0">
            <a:noAutofit/>
          </a:bodyPr>
          <a:lstStyle/>
          <a:p>
            <a:pPr lvl="0"/>
            <a:r>
              <a:rPr lang="en-US" sz="1200" dirty="0">
                <a:solidFill>
                  <a:srgbClr val="565656"/>
                </a:solidFill>
                <a:latin typeface="Century Gothic"/>
                <a:ea typeface="Century Gothic"/>
                <a:cs typeface="Century Gothic"/>
                <a:sym typeface="Century Gothic"/>
              </a:rPr>
              <a:t>Image credit: Anson Call</a:t>
            </a:r>
            <a:endParaRPr sz="1200" dirty="0">
              <a:solidFill>
                <a:srgbClr val="565656"/>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106758" y="574505"/>
            <a:ext cx="481915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Errors and Uncertainties</a:t>
            </a:r>
            <a:endParaRPr dirty="0"/>
          </a:p>
        </p:txBody>
      </p:sp>
      <p:sp>
        <p:nvSpPr>
          <p:cNvPr id="5" name="Text Placeholder 5">
            <a:extLst>
              <a:ext uri="{FF2B5EF4-FFF2-40B4-BE49-F238E27FC236}">
                <a16:creationId xmlns="" xmlns:a16="http://schemas.microsoft.com/office/drawing/2014/main" id="{8166C542-3C18-42BD-9CAB-C2465D60AD99}"/>
              </a:ext>
            </a:extLst>
          </p:cNvPr>
          <p:cNvSpPr txBox="1">
            <a:spLocks/>
          </p:cNvSpPr>
          <p:nvPr/>
        </p:nvSpPr>
        <p:spPr>
          <a:xfrm>
            <a:off x="97075" y="1869667"/>
            <a:ext cx="5308902" cy="49256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200"/>
              </a:spcBef>
              <a:buClr>
                <a:srgbClr val="3289B4"/>
              </a:buClr>
              <a:buFont typeface="Webdings" panose="05030102010509060703" pitchFamily="18" charset="2"/>
              <a:buChar char="4"/>
            </a:pPr>
            <a:r>
              <a:rPr lang="en-US" sz="2200" dirty="0">
                <a:solidFill>
                  <a:srgbClr val="565656"/>
                </a:solidFill>
                <a:latin typeface="Century Gothic" panose="020B0502020202020204" pitchFamily="34" charset="0"/>
              </a:rPr>
              <a:t>Potential significant influence of mixed pixel training data </a:t>
            </a:r>
            <a:r>
              <a:rPr lang="en-US" sz="2200" dirty="0" smtClean="0">
                <a:solidFill>
                  <a:srgbClr val="565656"/>
                </a:solidFill>
                <a:latin typeface="Century Gothic" panose="020B0502020202020204" pitchFamily="34" charset="0"/>
              </a:rPr>
              <a:t>set</a:t>
            </a:r>
          </a:p>
          <a:p>
            <a:pPr marL="0" indent="0">
              <a:lnSpc>
                <a:spcPct val="110000"/>
              </a:lnSpc>
              <a:spcBef>
                <a:spcPts val="200"/>
              </a:spcBef>
              <a:buClr>
                <a:srgbClr val="3289B4"/>
              </a:buClr>
              <a:buNone/>
            </a:pPr>
            <a:endParaRPr lang="en-US" sz="2200" dirty="0">
              <a:solidFill>
                <a:srgbClr val="565656"/>
              </a:solidFill>
              <a:latin typeface="Century Gothic" panose="020B0502020202020204" pitchFamily="34" charset="0"/>
            </a:endParaRPr>
          </a:p>
          <a:p>
            <a:pPr marL="800100" lvl="1" indent="-342900">
              <a:lnSpc>
                <a:spcPct val="110000"/>
              </a:lnSpc>
              <a:spcBef>
                <a:spcPts val="200"/>
              </a:spcBef>
              <a:buClr>
                <a:srgbClr val="3289B4"/>
              </a:buClr>
              <a:buFont typeface="Webdings" panose="05030102010509060703" pitchFamily="18" charset="2"/>
              <a:buChar char="4"/>
            </a:pPr>
            <a:r>
              <a:rPr lang="en-US" sz="1800" dirty="0" smtClean="0">
                <a:solidFill>
                  <a:srgbClr val="565656"/>
                </a:solidFill>
                <a:latin typeface="Century Gothic" panose="020B0502020202020204" pitchFamily="34" charset="0"/>
              </a:rPr>
              <a:t>Misclassified </a:t>
            </a:r>
            <a:r>
              <a:rPr lang="en-US" sz="1800" dirty="0">
                <a:solidFill>
                  <a:srgbClr val="565656"/>
                </a:solidFill>
                <a:latin typeface="Century Gothic" panose="020B0502020202020204" pitchFamily="34" charset="0"/>
              </a:rPr>
              <a:t>pixels could result in skewed model </a:t>
            </a:r>
            <a:r>
              <a:rPr lang="en-US" sz="1800" dirty="0" smtClean="0">
                <a:solidFill>
                  <a:srgbClr val="565656"/>
                </a:solidFill>
                <a:latin typeface="Century Gothic" panose="020B0502020202020204" pitchFamily="34" charset="0"/>
              </a:rPr>
              <a:t>results</a:t>
            </a:r>
          </a:p>
          <a:p>
            <a:pPr marL="800100" lvl="1" indent="-342900">
              <a:lnSpc>
                <a:spcPct val="110000"/>
              </a:lnSpc>
              <a:spcBef>
                <a:spcPts val="200"/>
              </a:spcBef>
              <a:buClr>
                <a:srgbClr val="3289B4"/>
              </a:buClr>
              <a:buFont typeface="Webdings" panose="05030102010509060703" pitchFamily="18" charset="2"/>
              <a:buChar char="4"/>
            </a:pPr>
            <a:endParaRPr lang="en-US" sz="1800" dirty="0" smtClean="0">
              <a:solidFill>
                <a:srgbClr val="565656"/>
              </a:solidFill>
              <a:latin typeface="Century Gothic" panose="020B0502020202020204" pitchFamily="34" charset="0"/>
            </a:endParaRPr>
          </a:p>
          <a:p>
            <a:pPr marL="800100" lvl="1" indent="-342900">
              <a:lnSpc>
                <a:spcPct val="110000"/>
              </a:lnSpc>
              <a:spcBef>
                <a:spcPts val="200"/>
              </a:spcBef>
              <a:buClr>
                <a:srgbClr val="3289B4"/>
              </a:buClr>
              <a:buFont typeface="Webdings" panose="05030102010509060703" pitchFamily="18" charset="2"/>
              <a:buChar char="4"/>
            </a:pPr>
            <a:endParaRPr lang="en-US" sz="1800" dirty="0">
              <a:solidFill>
                <a:srgbClr val="565656"/>
              </a:solidFill>
              <a:latin typeface="Century Gothic" panose="020B0502020202020204" pitchFamily="34" charset="0"/>
            </a:endParaRPr>
          </a:p>
          <a:p>
            <a:pPr marL="342900" indent="-342900">
              <a:lnSpc>
                <a:spcPct val="110000"/>
              </a:lnSpc>
              <a:spcBef>
                <a:spcPts val="200"/>
              </a:spcBef>
              <a:buClr>
                <a:srgbClr val="3289B4"/>
              </a:buClr>
              <a:buFont typeface="Webdings" panose="05030102010509060703" pitchFamily="18" charset="2"/>
              <a:buChar char="4"/>
            </a:pPr>
            <a:r>
              <a:rPr lang="en-US" sz="2200" dirty="0">
                <a:solidFill>
                  <a:srgbClr val="565656"/>
                </a:solidFill>
                <a:latin typeface="Century Gothic" panose="020B0502020202020204" pitchFamily="34" charset="0"/>
              </a:rPr>
              <a:t>NAIP availability resulted in training data sets from the “Dry” </a:t>
            </a:r>
            <a:r>
              <a:rPr lang="en-US" sz="2200" dirty="0" smtClean="0">
                <a:solidFill>
                  <a:srgbClr val="565656"/>
                </a:solidFill>
                <a:latin typeface="Century Gothic" panose="020B0502020202020204" pitchFamily="34" charset="0"/>
              </a:rPr>
              <a:t>season </a:t>
            </a:r>
            <a:endParaRPr lang="en-US" sz="2200" dirty="0">
              <a:solidFill>
                <a:srgbClr val="565656"/>
              </a:solidFill>
              <a:latin typeface="Century Gothic" panose="020B0502020202020204" pitchFamily="34" charset="0"/>
            </a:endParaRPr>
          </a:p>
          <a:p>
            <a:pPr marL="800100" lvl="1" indent="-342900">
              <a:lnSpc>
                <a:spcPct val="110000"/>
              </a:lnSpc>
              <a:spcBef>
                <a:spcPts val="200"/>
              </a:spcBef>
              <a:buClr>
                <a:srgbClr val="3289B4"/>
              </a:buClr>
              <a:buFont typeface="Webdings" panose="05030102010509060703" pitchFamily="18" charset="2"/>
              <a:buChar char="4"/>
            </a:pPr>
            <a:endParaRPr lang="en-US" sz="1800" dirty="0" smtClean="0">
              <a:solidFill>
                <a:srgbClr val="565656"/>
              </a:solidFill>
              <a:latin typeface="Century Gothic" panose="020B0502020202020204" pitchFamily="34" charset="0"/>
            </a:endParaRPr>
          </a:p>
          <a:p>
            <a:pPr marL="800100" lvl="1" indent="-342900">
              <a:lnSpc>
                <a:spcPct val="110000"/>
              </a:lnSpc>
              <a:spcBef>
                <a:spcPts val="200"/>
              </a:spcBef>
              <a:buClr>
                <a:srgbClr val="3289B4"/>
              </a:buClr>
              <a:buFont typeface="Webdings" panose="05030102010509060703" pitchFamily="18" charset="2"/>
              <a:buChar char="4"/>
            </a:pPr>
            <a:r>
              <a:rPr lang="en-US" sz="1800" dirty="0" smtClean="0">
                <a:solidFill>
                  <a:srgbClr val="565656"/>
                </a:solidFill>
                <a:latin typeface="Century Gothic" panose="020B0502020202020204" pitchFamily="34" charset="0"/>
              </a:rPr>
              <a:t>Model </a:t>
            </a:r>
            <a:r>
              <a:rPr lang="en-US" sz="1800" dirty="0">
                <a:solidFill>
                  <a:srgbClr val="565656"/>
                </a:solidFill>
                <a:latin typeface="Century Gothic" panose="020B0502020202020204" pitchFamily="34" charset="0"/>
              </a:rPr>
              <a:t>was projected to a typical “Wet” season </a:t>
            </a:r>
            <a:r>
              <a:rPr lang="en-US" sz="1800" dirty="0" smtClean="0">
                <a:solidFill>
                  <a:srgbClr val="565656"/>
                </a:solidFill>
                <a:latin typeface="Century Gothic" panose="020B0502020202020204" pitchFamily="34" charset="0"/>
              </a:rPr>
              <a:t>scene</a:t>
            </a:r>
            <a:endParaRPr lang="en-US" sz="2200" dirty="0">
              <a:solidFill>
                <a:srgbClr val="565656"/>
              </a:solidFill>
              <a:latin typeface="Century Gothic" panose="020B0502020202020204" pitchFamily="34" charset="0"/>
            </a:endParaRPr>
          </a:p>
          <a:p>
            <a:pPr marL="342900" indent="-342900">
              <a:lnSpc>
                <a:spcPct val="200000"/>
              </a:lnSpc>
              <a:spcBef>
                <a:spcPts val="200"/>
              </a:spcBef>
              <a:buClr>
                <a:srgbClr val="3289B4"/>
              </a:buClr>
              <a:buFont typeface="Webdings" panose="05030102010509060703" pitchFamily="18" charset="2"/>
              <a:buChar char="4"/>
            </a:pPr>
            <a:endParaRPr lang="en-US" sz="2200" dirty="0">
              <a:solidFill>
                <a:srgbClr val="565656"/>
              </a:solidFill>
              <a:latin typeface="Century Gothic" panose="020B0502020202020204" pitchFamily="34" charset="0"/>
            </a:endParaRPr>
          </a:p>
          <a:p>
            <a:pPr marL="342900" indent="-342900">
              <a:lnSpc>
                <a:spcPct val="200000"/>
              </a:lnSpc>
              <a:spcBef>
                <a:spcPts val="200"/>
              </a:spcBef>
              <a:buClr>
                <a:srgbClr val="3289B4"/>
              </a:buClr>
              <a:buFont typeface="Webdings" panose="05030102010509060703" pitchFamily="18" charset="2"/>
              <a:buChar char="4"/>
            </a:pPr>
            <a:endParaRPr lang="en-US" sz="2200" dirty="0">
              <a:latin typeface="Century Gothic" panose="020B0502020202020204" pitchFamily="34" charset="0"/>
            </a:endParaRPr>
          </a:p>
          <a:p>
            <a:pPr marL="342900" indent="-342900">
              <a:lnSpc>
                <a:spcPct val="200000"/>
              </a:lnSpc>
              <a:spcBef>
                <a:spcPts val="200"/>
              </a:spcBef>
              <a:buClr>
                <a:srgbClr val="3289B4"/>
              </a:buClr>
              <a:buFont typeface="Webdings" panose="05030102010509060703" pitchFamily="18" charset="2"/>
              <a:buChar char="4"/>
            </a:pPr>
            <a:endParaRPr lang="en-US" sz="2200" dirty="0">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452" y="0"/>
            <a:ext cx="6812548"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452" y="0"/>
            <a:ext cx="6812548" cy="6858000"/>
          </a:xfrm>
          <a:prstGeom prst="rect">
            <a:avLst/>
          </a:prstGeom>
        </p:spPr>
      </p:pic>
      <p:sp>
        <p:nvSpPr>
          <p:cNvPr id="6" name="Shape 149"/>
          <p:cNvSpPr txBox="1"/>
          <p:nvPr/>
        </p:nvSpPr>
        <p:spPr>
          <a:xfrm>
            <a:off x="3866465" y="6499437"/>
            <a:ext cx="1539512" cy="405600"/>
          </a:xfrm>
          <a:prstGeom prst="rect">
            <a:avLst/>
          </a:prstGeom>
          <a:noFill/>
          <a:ln>
            <a:noFill/>
          </a:ln>
        </p:spPr>
        <p:txBody>
          <a:bodyPr spcFirstLastPara="1" wrap="square" lIns="91425" tIns="91425" rIns="91425" bIns="91425" anchor="t" anchorCtr="0">
            <a:noAutofit/>
          </a:bodyPr>
          <a:lstStyle/>
          <a:p>
            <a:pPr lvl="0"/>
            <a:r>
              <a:rPr lang="en-US" sz="1200" dirty="0">
                <a:solidFill>
                  <a:srgbClr val="565656"/>
                </a:solidFill>
                <a:latin typeface="Century Gothic"/>
                <a:ea typeface="Century Gothic"/>
                <a:cs typeface="Century Gothic"/>
                <a:sym typeface="Century Gothic"/>
              </a:rPr>
              <a:t>Credit: Anson Call</a:t>
            </a:r>
            <a:endParaRPr sz="1200" dirty="0">
              <a:solidFill>
                <a:srgbClr val="565656"/>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Future Work</a:t>
            </a:r>
            <a:endParaRPr dirty="0"/>
          </a:p>
        </p:txBody>
      </p:sp>
      <p:sp>
        <p:nvSpPr>
          <p:cNvPr id="5" name="Text Placeholder 5">
            <a:extLst>
              <a:ext uri="{FF2B5EF4-FFF2-40B4-BE49-F238E27FC236}">
                <a16:creationId xmlns="" xmlns:a16="http://schemas.microsoft.com/office/drawing/2014/main" id="{8166C542-3C18-42BD-9CAB-C2465D60AD99}"/>
              </a:ext>
            </a:extLst>
          </p:cNvPr>
          <p:cNvSpPr txBox="1">
            <a:spLocks/>
          </p:cNvSpPr>
          <p:nvPr/>
        </p:nvSpPr>
        <p:spPr>
          <a:xfrm>
            <a:off x="436990" y="740535"/>
            <a:ext cx="11647918" cy="50346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alibri"/>
                <a:cs typeface="Calibri"/>
                <a:sym typeface="Calibri"/>
              </a:rPr>
              <a:t>Explore more predictor variables</a:t>
            </a:r>
          </a:p>
          <a:p>
            <a:pPr marL="342900" indent="-342900">
              <a:lnSpc>
                <a:spcPct val="20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alibri"/>
                <a:cs typeface="Calibri"/>
                <a:sym typeface="Calibri"/>
              </a:rPr>
              <a:t>Potentially expand the study area to include more HMA’s</a:t>
            </a:r>
          </a:p>
          <a:p>
            <a:pPr marL="342900" indent="-342900">
              <a:lnSpc>
                <a:spcPct val="200000"/>
              </a:lnSpc>
              <a:spcBef>
                <a:spcPts val="200"/>
              </a:spcBef>
              <a:buClr>
                <a:srgbClr val="3289B4"/>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ea typeface="Calibri"/>
                <a:cs typeface="Calibri"/>
                <a:sym typeface="Calibri"/>
              </a:rPr>
              <a:t>Collection of Remote Sensing oriented in-situ data by teams in the field</a:t>
            </a:r>
          </a:p>
          <a:p>
            <a:pPr marL="800100" lvl="1" indent="-342900">
              <a:lnSpc>
                <a:spcPct val="200000"/>
              </a:lnSpc>
              <a:spcBef>
                <a:spcPts val="200"/>
              </a:spcBef>
              <a:buClr>
                <a:srgbClr val="3289B4"/>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ea typeface="Calibri"/>
                <a:cs typeface="Calibri"/>
                <a:sym typeface="Calibri"/>
              </a:rPr>
              <a:t>For “Wet” and “Dry” periods</a:t>
            </a:r>
          </a:p>
          <a:p>
            <a:pPr marL="342900" indent="-342900">
              <a:lnSpc>
                <a:spcPct val="20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alibri"/>
                <a:cs typeface="Calibri"/>
                <a:sym typeface="Calibri"/>
              </a:rPr>
              <a:t>Sentinel-2 cross sensor implementation for increased resolution</a:t>
            </a:r>
          </a:p>
          <a:p>
            <a:pPr marL="342900" indent="-342900">
              <a:lnSpc>
                <a:spcPct val="20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alibri"/>
                <a:cs typeface="Calibri"/>
                <a:sym typeface="Calibri"/>
              </a:rPr>
              <a:t>Focusing on locations with ample LiDAR data may be useful as well</a:t>
            </a:r>
          </a:p>
          <a:p>
            <a:pPr marL="342900" indent="-342900">
              <a:lnSpc>
                <a:spcPct val="200000"/>
              </a:lnSpc>
              <a:spcBef>
                <a:spcPts val="200"/>
              </a:spcBef>
              <a:buClr>
                <a:srgbClr val="3289B4"/>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363452"/>
            <a:ext cx="12242192" cy="2487291"/>
          </a:xfrm>
          <a:prstGeom prst="rect">
            <a:avLst/>
          </a:prstGeom>
        </p:spPr>
      </p:pic>
      <p:sp>
        <p:nvSpPr>
          <p:cNvPr id="6" name="Shape 139"/>
          <p:cNvSpPr txBox="1"/>
          <p:nvPr/>
        </p:nvSpPr>
        <p:spPr>
          <a:xfrm>
            <a:off x="7985792" y="6448942"/>
            <a:ext cx="4256400" cy="538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i="1" dirty="0" smtClean="0">
                <a:solidFill>
                  <a:schemeClr val="bg1"/>
                </a:solidFill>
                <a:latin typeface="Century Gothic"/>
                <a:ea typeface="Century Gothic"/>
                <a:cs typeface="Century Gothic"/>
                <a:sym typeface="Century Gothic"/>
              </a:rPr>
              <a:t>Credit</a:t>
            </a:r>
            <a:r>
              <a:rPr lang="en-US" sz="1200" i="1" dirty="0">
                <a:solidFill>
                  <a:schemeClr val="bg1"/>
                </a:solidFill>
                <a:latin typeface="Century Gothic"/>
                <a:ea typeface="Century Gothic"/>
                <a:cs typeface="Century Gothic"/>
                <a:sym typeface="Century Gothic"/>
              </a:rPr>
              <a:t>: Savannah </a:t>
            </a:r>
            <a:r>
              <a:rPr lang="en-US" sz="1200" i="1" dirty="0" smtClean="0">
                <a:solidFill>
                  <a:schemeClr val="bg1"/>
                </a:solidFill>
                <a:latin typeface="Century Gothic"/>
                <a:ea typeface="Century Gothic"/>
                <a:cs typeface="Century Gothic"/>
                <a:sym typeface="Century Gothic"/>
              </a:rPr>
              <a:t>Summers</a:t>
            </a:r>
            <a:endParaRPr sz="1200" i="1" dirty="0">
              <a:solidFill>
                <a:schemeClr val="bg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696500" y="1503370"/>
            <a:ext cx="10799000" cy="5124398"/>
          </a:xfrm>
        </p:spPr>
        <p:txBody>
          <a:bodyPr>
            <a:normAutofit/>
          </a:bodyPr>
          <a:lstStyle/>
          <a:p>
            <a:pPr marL="342900" indent="-342900">
              <a:lnSpc>
                <a:spcPct val="200000"/>
              </a:lnSpc>
              <a:spcBef>
                <a:spcPts val="200"/>
              </a:spcBef>
              <a:spcAft>
                <a:spcPts val="600"/>
              </a:spcAft>
              <a:buClr>
                <a:srgbClr val="3289B4"/>
              </a:buClr>
              <a:buFont typeface="Webdings" panose="05030102010509060703" pitchFamily="18" charset="2"/>
              <a:buChar char="4"/>
            </a:pPr>
            <a:r>
              <a:rPr lang="en-US" sz="1950" dirty="0"/>
              <a:t>Dr. Paul Evangelista (Natural Resource Ecology Laboratory, Colorado State University)</a:t>
            </a:r>
          </a:p>
          <a:p>
            <a:pPr marL="342900" indent="-342900">
              <a:lnSpc>
                <a:spcPct val="200000"/>
              </a:lnSpc>
              <a:spcBef>
                <a:spcPts val="200"/>
              </a:spcBef>
              <a:spcAft>
                <a:spcPts val="600"/>
              </a:spcAft>
              <a:buClr>
                <a:srgbClr val="3289B4"/>
              </a:buClr>
              <a:buFont typeface="Webdings" panose="05030102010509060703" pitchFamily="18" charset="2"/>
              <a:buChar char="4"/>
            </a:pPr>
            <a:r>
              <a:rPr lang="en-US" sz="1950" dirty="0"/>
              <a:t>Dr. Catherine </a:t>
            </a:r>
            <a:r>
              <a:rPr lang="en-US" sz="1950" dirty="0" err="1"/>
              <a:t>Jarnevich</a:t>
            </a:r>
            <a:r>
              <a:rPr lang="en-US" sz="1950" dirty="0"/>
              <a:t> (USGS, Fort Collins Science Center)</a:t>
            </a:r>
          </a:p>
          <a:p>
            <a:pPr marL="342900" indent="-342900">
              <a:lnSpc>
                <a:spcPct val="200000"/>
              </a:lnSpc>
              <a:spcBef>
                <a:spcPts val="200"/>
              </a:spcBef>
              <a:spcAft>
                <a:spcPts val="600"/>
              </a:spcAft>
              <a:buClr>
                <a:srgbClr val="3289B4"/>
              </a:buClr>
              <a:buFont typeface="Webdings" panose="05030102010509060703" pitchFamily="18" charset="2"/>
              <a:buChar char="4"/>
            </a:pPr>
            <a:r>
              <a:rPr lang="en-US" sz="1950" dirty="0"/>
              <a:t>Nick Young (Natural Resource Ecology Laboratory, Colorado State University)</a:t>
            </a:r>
          </a:p>
          <a:p>
            <a:pPr marL="342900" indent="-342900">
              <a:lnSpc>
                <a:spcPct val="200000"/>
              </a:lnSpc>
              <a:spcBef>
                <a:spcPts val="200"/>
              </a:spcBef>
              <a:spcAft>
                <a:spcPts val="600"/>
              </a:spcAft>
              <a:buClr>
                <a:srgbClr val="3289B4"/>
              </a:buClr>
              <a:buFont typeface="Webdings" panose="05030102010509060703" pitchFamily="18" charset="2"/>
              <a:buChar char="4"/>
            </a:pPr>
            <a:r>
              <a:rPr lang="en-US" sz="1950" dirty="0"/>
              <a:t>Dr. Kate </a:t>
            </a:r>
            <a:r>
              <a:rPr lang="en-US" sz="1950" dirty="0" err="1"/>
              <a:t>Schoenecker</a:t>
            </a:r>
            <a:r>
              <a:rPr lang="en-US" sz="1950" dirty="0"/>
              <a:t> (USGS, Fort Collins Science Center)</a:t>
            </a:r>
          </a:p>
          <a:p>
            <a:pPr marL="342900" indent="-342900">
              <a:lnSpc>
                <a:spcPct val="200000"/>
              </a:lnSpc>
              <a:spcBef>
                <a:spcPts val="200"/>
              </a:spcBef>
              <a:spcAft>
                <a:spcPts val="600"/>
              </a:spcAft>
              <a:buClr>
                <a:srgbClr val="3289B4"/>
              </a:buClr>
              <a:buFont typeface="Webdings" panose="05030102010509060703" pitchFamily="18" charset="2"/>
              <a:buChar char="4"/>
            </a:pPr>
            <a:r>
              <a:rPr lang="en-US" sz="1950" dirty="0"/>
              <a:t>Dr. Sarah King (Ecosystem Science and Sustainability, Colorado State University)</a:t>
            </a:r>
          </a:p>
          <a:p>
            <a:pPr marL="342900" indent="-342900">
              <a:lnSpc>
                <a:spcPct val="200000"/>
              </a:lnSpc>
              <a:spcBef>
                <a:spcPts val="200"/>
              </a:spcBef>
              <a:spcAft>
                <a:spcPts val="600"/>
              </a:spcAft>
              <a:buClr>
                <a:srgbClr val="3289B4"/>
              </a:buClr>
              <a:buFont typeface="Webdings" panose="05030102010509060703" pitchFamily="18" charset="2"/>
              <a:buChar char="4"/>
            </a:pPr>
            <a:endParaRPr lang="en-US" sz="1950" dirty="0"/>
          </a:p>
          <a:p>
            <a:pPr>
              <a:lnSpc>
                <a:spcPct val="200000"/>
              </a:lnSpc>
              <a:spcBef>
                <a:spcPts val="200"/>
              </a:spcBef>
              <a:buClr>
                <a:srgbClr val="3289B4"/>
              </a:buClr>
            </a:pPr>
            <a:r>
              <a:rPr lang="en-US" sz="1950" dirty="0"/>
              <a:t>This material contains modified Copernicus Sentinel data (2017), processed by ESA</a:t>
            </a:r>
          </a:p>
          <a:p>
            <a:pPr marL="342900" indent="-342900">
              <a:lnSpc>
                <a:spcPct val="200000"/>
              </a:lnSpc>
              <a:spcBef>
                <a:spcPts val="200"/>
              </a:spcBef>
              <a:buClr>
                <a:srgbClr val="3289B4"/>
              </a:buClr>
              <a:buFont typeface="Webdings" panose="05030102010509060703" pitchFamily="18" charset="2"/>
              <a:buChar char="4"/>
            </a:pPr>
            <a:endParaRPr lang="en-US" sz="1950" dirty="0"/>
          </a:p>
          <a:p>
            <a:pPr>
              <a:lnSpc>
                <a:spcPct val="200000"/>
              </a:lnSpc>
              <a:spcBef>
                <a:spcPts val="200"/>
              </a:spcBef>
              <a:buClr>
                <a:srgbClr val="3289B4"/>
              </a:buClr>
            </a:pPr>
            <a:endParaRPr lang="en-US" sz="1950" dirty="0"/>
          </a:p>
        </p:txBody>
      </p:sp>
      <p:sp>
        <p:nvSpPr>
          <p:cNvPr id="98" name="Shape 273"/>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320" b="0" i="0" u="none" strike="noStrike" cap="none" dirty="0">
                <a:solidFill>
                  <a:srgbClr val="3289B4"/>
                </a:solidFill>
                <a:latin typeface="Century Gothic"/>
                <a:ea typeface="Century Gothic"/>
                <a:cs typeface="Century Gothic"/>
                <a:sym typeface="Century Gothic"/>
              </a:rPr>
              <a:t>Acknowledgements</a:t>
            </a:r>
            <a:endParaRPr sz="4320" b="0" i="0" u="none" strike="noStrike" cap="none" dirty="0">
              <a:solidFill>
                <a:srgbClr val="3289B4"/>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3397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References</a:t>
            </a:r>
            <a:endParaRPr dirty="0"/>
          </a:p>
        </p:txBody>
      </p:sp>
      <p:sp>
        <p:nvSpPr>
          <p:cNvPr id="2" name="Text Placeholder 1"/>
          <p:cNvSpPr>
            <a:spLocks noGrp="1"/>
          </p:cNvSpPr>
          <p:nvPr>
            <p:ph type="body" idx="1"/>
          </p:nvPr>
        </p:nvSpPr>
        <p:spPr>
          <a:xfrm>
            <a:off x="238126" y="1225675"/>
            <a:ext cx="11953874" cy="5298950"/>
          </a:xfrm>
        </p:spPr>
        <p:txBody>
          <a:bodyPr/>
          <a:lstStyle/>
          <a:p>
            <a:pPr>
              <a:lnSpc>
                <a:spcPct val="80000"/>
              </a:lnSpc>
            </a:pPr>
            <a:r>
              <a:rPr lang="en-US" sz="1200" dirty="0" err="1">
                <a:solidFill>
                  <a:srgbClr val="565656"/>
                </a:solidFill>
              </a:rPr>
              <a:t>Baig</a:t>
            </a:r>
            <a:r>
              <a:rPr lang="en-US" sz="1200" dirty="0">
                <a:solidFill>
                  <a:srgbClr val="565656"/>
                </a:solidFill>
              </a:rPr>
              <a:t>, M. H. A., Zhang, L., </a:t>
            </a:r>
            <a:r>
              <a:rPr lang="en-US" sz="1200" dirty="0" err="1">
                <a:solidFill>
                  <a:srgbClr val="565656"/>
                </a:solidFill>
              </a:rPr>
              <a:t>Shuai</a:t>
            </a:r>
            <a:r>
              <a:rPr lang="en-US" sz="1200" dirty="0">
                <a:solidFill>
                  <a:srgbClr val="565656"/>
                </a:solidFill>
              </a:rPr>
              <a:t>, T., &amp; Tong, Q. (2014). Derivation of a </a:t>
            </a:r>
            <a:r>
              <a:rPr lang="en-US" sz="1200" dirty="0" err="1">
                <a:solidFill>
                  <a:srgbClr val="565656"/>
                </a:solidFill>
              </a:rPr>
              <a:t>tasselled</a:t>
            </a:r>
            <a:r>
              <a:rPr lang="en-US" sz="1200" dirty="0">
                <a:solidFill>
                  <a:srgbClr val="565656"/>
                </a:solidFill>
              </a:rPr>
              <a:t> cap transformation based on Landsat 8 at-satellite reflectance. </a:t>
            </a:r>
            <a:r>
              <a:rPr lang="en-US" sz="1200" i="1" dirty="0">
                <a:solidFill>
                  <a:srgbClr val="565656"/>
                </a:solidFill>
              </a:rPr>
              <a:t>Remote Sensing Letters, 5</a:t>
            </a:r>
            <a:r>
              <a:rPr lang="en-US" sz="1200" dirty="0">
                <a:solidFill>
                  <a:srgbClr val="565656"/>
                </a:solidFill>
              </a:rPr>
              <a:t>(5), 423-431. doi:10.1080/2150704x.2014.915434</a:t>
            </a:r>
          </a:p>
          <a:p>
            <a:pPr>
              <a:lnSpc>
                <a:spcPct val="80000"/>
              </a:lnSpc>
            </a:pPr>
            <a:endParaRPr lang="en-US" sz="1200" dirty="0">
              <a:solidFill>
                <a:srgbClr val="565656"/>
              </a:solidFill>
            </a:endParaRPr>
          </a:p>
          <a:p>
            <a:pPr>
              <a:lnSpc>
                <a:spcPct val="80000"/>
              </a:lnSpc>
            </a:pPr>
            <a:r>
              <a:rPr lang="en-US" sz="1200" dirty="0">
                <a:solidFill>
                  <a:srgbClr val="565656"/>
                </a:solidFill>
              </a:rPr>
              <a:t>Breiman, L. (2001). Random forests. </a:t>
            </a:r>
            <a:r>
              <a:rPr lang="en-US" sz="1200" i="1" dirty="0">
                <a:solidFill>
                  <a:srgbClr val="565656"/>
                </a:solidFill>
              </a:rPr>
              <a:t>Machine Learning, 45</a:t>
            </a:r>
            <a:r>
              <a:rPr lang="en-US" sz="1200" dirty="0">
                <a:solidFill>
                  <a:srgbClr val="565656"/>
                </a:solidFill>
              </a:rPr>
              <a:t>(1), 5-32. doi:10.1023/a:1010933404324</a:t>
            </a:r>
          </a:p>
          <a:p>
            <a:pPr>
              <a:lnSpc>
                <a:spcPct val="80000"/>
              </a:lnSpc>
            </a:pPr>
            <a:r>
              <a:rPr lang="en-US" sz="1200" dirty="0">
                <a:solidFill>
                  <a:srgbClr val="565656"/>
                </a:solidFill>
              </a:rPr>
              <a:t> </a:t>
            </a:r>
          </a:p>
          <a:p>
            <a:pPr>
              <a:lnSpc>
                <a:spcPct val="80000"/>
              </a:lnSpc>
            </a:pPr>
            <a:r>
              <a:rPr lang="en-US" sz="1200" dirty="0">
                <a:solidFill>
                  <a:srgbClr val="565656"/>
                </a:solidFill>
              </a:rPr>
              <a:t>Brown, B. T., &amp; Johnson, R. R. (1983). The distribution of bedrock depressions (tinajas) as sources of surface water in Organ Pipe Cactus National Monument, Arizona.</a:t>
            </a:r>
            <a:r>
              <a:rPr lang="en-US" sz="1200" i="1" dirty="0">
                <a:solidFill>
                  <a:srgbClr val="565656"/>
                </a:solidFill>
              </a:rPr>
              <a:t> Journal of the Arizona-Nevada Academy of Science, 18</a:t>
            </a:r>
            <a:r>
              <a:rPr lang="en-US" sz="1200" dirty="0">
                <a:solidFill>
                  <a:srgbClr val="565656"/>
                </a:solidFill>
              </a:rPr>
              <a:t>(2), 61-68. </a:t>
            </a:r>
          </a:p>
          <a:p>
            <a:pPr>
              <a:lnSpc>
                <a:spcPct val="80000"/>
              </a:lnSpc>
            </a:pPr>
            <a:r>
              <a:rPr lang="en-US" sz="1200" dirty="0">
                <a:solidFill>
                  <a:srgbClr val="565656"/>
                </a:solidFill>
              </a:rPr>
              <a:t> </a:t>
            </a:r>
          </a:p>
          <a:p>
            <a:pPr>
              <a:lnSpc>
                <a:spcPct val="80000"/>
              </a:lnSpc>
            </a:pPr>
            <a:r>
              <a:rPr lang="en-US" sz="1200" dirty="0">
                <a:solidFill>
                  <a:srgbClr val="565656"/>
                </a:solidFill>
              </a:rPr>
              <a:t>Drake, J. C., </a:t>
            </a:r>
            <a:r>
              <a:rPr lang="en-US" sz="1200" dirty="0" err="1">
                <a:solidFill>
                  <a:srgbClr val="565656"/>
                </a:solidFill>
              </a:rPr>
              <a:t>Jenness</a:t>
            </a:r>
            <a:r>
              <a:rPr lang="en-US" sz="1200" dirty="0">
                <a:solidFill>
                  <a:srgbClr val="565656"/>
                </a:solidFill>
              </a:rPr>
              <a:t>, J. S., Calvert, J., &amp; </a:t>
            </a:r>
            <a:r>
              <a:rPr lang="en-US" sz="1200" dirty="0" err="1">
                <a:solidFill>
                  <a:srgbClr val="565656"/>
                </a:solidFill>
              </a:rPr>
              <a:t>Griffis</a:t>
            </a:r>
            <a:r>
              <a:rPr lang="en-US" sz="1200" dirty="0">
                <a:solidFill>
                  <a:srgbClr val="565656"/>
                </a:solidFill>
              </a:rPr>
              <a:t>-Kyle, K. L. (2015). Testing a model for the prediction of isolated waters in the Sonoran Desert. </a:t>
            </a:r>
            <a:r>
              <a:rPr lang="en-US" sz="1200" i="1" dirty="0">
                <a:solidFill>
                  <a:srgbClr val="565656"/>
                </a:solidFill>
              </a:rPr>
              <a:t>Journal of Arid Environments, 118</a:t>
            </a:r>
            <a:r>
              <a:rPr lang="en-US" sz="1200" dirty="0">
                <a:solidFill>
                  <a:srgbClr val="565656"/>
                </a:solidFill>
              </a:rPr>
              <a:t>, 1-8. doi:10.1016/j.jaridenv.2015.02.018</a:t>
            </a:r>
          </a:p>
          <a:p>
            <a:pPr>
              <a:lnSpc>
                <a:spcPct val="80000"/>
              </a:lnSpc>
            </a:pPr>
            <a:endParaRPr lang="en-US" sz="1200" dirty="0">
              <a:solidFill>
                <a:srgbClr val="565656"/>
              </a:solidFill>
            </a:endParaRPr>
          </a:p>
          <a:p>
            <a:pPr>
              <a:lnSpc>
                <a:spcPct val="80000"/>
              </a:lnSpc>
            </a:pPr>
            <a:r>
              <a:rPr lang="en-US" sz="1200" dirty="0">
                <a:solidFill>
                  <a:srgbClr val="565656"/>
                </a:solidFill>
              </a:rPr>
              <a:t> European Space Agency. (2013-2017). Sentinel Data, processed by ESA.</a:t>
            </a:r>
          </a:p>
          <a:p>
            <a:pPr>
              <a:lnSpc>
                <a:spcPct val="80000"/>
              </a:lnSpc>
            </a:pPr>
            <a:r>
              <a:rPr lang="en-US" sz="1200" dirty="0">
                <a:solidFill>
                  <a:srgbClr val="565656"/>
                </a:solidFill>
              </a:rPr>
              <a:t> </a:t>
            </a:r>
          </a:p>
          <a:p>
            <a:pPr>
              <a:lnSpc>
                <a:spcPct val="80000"/>
              </a:lnSpc>
            </a:pPr>
            <a:r>
              <a:rPr lang="en-US" sz="1200" dirty="0" err="1">
                <a:solidFill>
                  <a:srgbClr val="565656"/>
                </a:solidFill>
              </a:rPr>
              <a:t>Genuer</a:t>
            </a:r>
            <a:r>
              <a:rPr lang="en-US" sz="1200" dirty="0">
                <a:solidFill>
                  <a:srgbClr val="565656"/>
                </a:solidFill>
              </a:rPr>
              <a:t>, R., Poggi, J.-M., &amp; </a:t>
            </a:r>
            <a:r>
              <a:rPr lang="en-US" sz="1200" dirty="0" err="1">
                <a:solidFill>
                  <a:srgbClr val="565656"/>
                </a:solidFill>
              </a:rPr>
              <a:t>Tuleau-Malot</a:t>
            </a:r>
            <a:r>
              <a:rPr lang="en-US" sz="1200" dirty="0">
                <a:solidFill>
                  <a:srgbClr val="565656"/>
                </a:solidFill>
              </a:rPr>
              <a:t>, C. (2015). VSURF: An R package for variable selection using random forests. </a:t>
            </a:r>
            <a:r>
              <a:rPr lang="en-US" sz="1200" i="1" dirty="0">
                <a:solidFill>
                  <a:srgbClr val="565656"/>
                </a:solidFill>
              </a:rPr>
              <a:t>R Journal, 7(2</a:t>
            </a:r>
            <a:r>
              <a:rPr lang="en-US" sz="1200" dirty="0">
                <a:solidFill>
                  <a:srgbClr val="565656"/>
                </a:solidFill>
              </a:rPr>
              <a:t>), 19-33. </a:t>
            </a:r>
          </a:p>
          <a:p>
            <a:pPr>
              <a:lnSpc>
                <a:spcPct val="80000"/>
              </a:lnSpc>
            </a:pPr>
            <a:r>
              <a:rPr lang="en-US" sz="1200" dirty="0">
                <a:solidFill>
                  <a:srgbClr val="565656"/>
                </a:solidFill>
              </a:rPr>
              <a:t> </a:t>
            </a:r>
          </a:p>
          <a:p>
            <a:pPr>
              <a:lnSpc>
                <a:spcPct val="80000"/>
              </a:lnSpc>
            </a:pPr>
            <a:r>
              <a:rPr lang="en-US" sz="1200" dirty="0">
                <a:solidFill>
                  <a:srgbClr val="565656"/>
                </a:solidFill>
              </a:rPr>
              <a:t>Jurgens, C. (1997). The modified normalized difference vegetation index (</a:t>
            </a:r>
            <a:r>
              <a:rPr lang="en-US" sz="1200" dirty="0" err="1">
                <a:solidFill>
                  <a:srgbClr val="565656"/>
                </a:solidFill>
              </a:rPr>
              <a:t>mNDVI</a:t>
            </a:r>
            <a:r>
              <a:rPr lang="en-US" sz="1200" dirty="0">
                <a:solidFill>
                  <a:srgbClr val="565656"/>
                </a:solidFill>
              </a:rPr>
              <a:t>) - a new index to determine frost damages in agriculture based on Landsat TM data. </a:t>
            </a:r>
            <a:r>
              <a:rPr lang="en-US" sz="1200" i="1" dirty="0">
                <a:solidFill>
                  <a:srgbClr val="565656"/>
                </a:solidFill>
              </a:rPr>
              <a:t>International Journal of Remote Sensing, 18</a:t>
            </a:r>
            <a:r>
              <a:rPr lang="en-US" sz="1200" dirty="0">
                <a:solidFill>
                  <a:srgbClr val="565656"/>
                </a:solidFill>
              </a:rPr>
              <a:t>(17), 3583-3594. doi:10.1080/014311697216810</a:t>
            </a:r>
          </a:p>
          <a:p>
            <a:pPr>
              <a:lnSpc>
                <a:spcPct val="80000"/>
              </a:lnSpc>
            </a:pPr>
            <a:r>
              <a:rPr lang="en-US" sz="1200" dirty="0">
                <a:solidFill>
                  <a:srgbClr val="565656"/>
                </a:solidFill>
              </a:rPr>
              <a:t> </a:t>
            </a:r>
          </a:p>
          <a:p>
            <a:pPr>
              <a:lnSpc>
                <a:spcPct val="80000"/>
              </a:lnSpc>
            </a:pPr>
            <a:r>
              <a:rPr lang="en-US" sz="1200" dirty="0" err="1">
                <a:solidFill>
                  <a:srgbClr val="565656"/>
                </a:solidFill>
              </a:rPr>
              <a:t>Ko</a:t>
            </a:r>
            <a:r>
              <a:rPr lang="en-US" sz="1200" dirty="0">
                <a:solidFill>
                  <a:srgbClr val="565656"/>
                </a:solidFill>
              </a:rPr>
              <a:t>, B. C., Kim, H. H., &amp; Nam, J. Y. (2015). Classification of potential water bodies using Landsat 8 OLI and a combination of two boosted random forest classifiers. </a:t>
            </a:r>
            <a:r>
              <a:rPr lang="en-US" sz="1200" i="1" dirty="0">
                <a:solidFill>
                  <a:srgbClr val="565656"/>
                </a:solidFill>
              </a:rPr>
              <a:t>Sensors, 15</a:t>
            </a:r>
            <a:r>
              <a:rPr lang="en-US" sz="1200" dirty="0">
                <a:solidFill>
                  <a:srgbClr val="565656"/>
                </a:solidFill>
              </a:rPr>
              <a:t>(6), 13763-13777. doi:10.3390/s150613763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0" y="1179929"/>
            <a:ext cx="5170714" cy="5474871"/>
          </a:xfrm>
        </p:spPr>
        <p:txBody>
          <a:bodyPr>
            <a:normAutofit/>
          </a:bodyPr>
          <a:lstStyle/>
          <a:p>
            <a:pPr marL="342900" indent="-342900">
              <a:spcBef>
                <a:spcPts val="200"/>
              </a:spcBef>
              <a:buClr>
                <a:srgbClr val="3289B4"/>
              </a:buClr>
              <a:buFont typeface="Webdings" panose="05030102010509060703" pitchFamily="18" charset="2"/>
              <a:buChar char="4"/>
            </a:pPr>
            <a:r>
              <a:rPr lang="en-US" dirty="0"/>
              <a:t>Wild horses and burros are cultural icons of the American West</a:t>
            </a:r>
          </a:p>
          <a:p>
            <a:pPr>
              <a:spcBef>
                <a:spcPts val="200"/>
              </a:spcBef>
              <a:buClr>
                <a:srgbClr val="3289B4"/>
              </a:buClr>
            </a:pPr>
            <a:endParaRPr lang="en-US" dirty="0"/>
          </a:p>
          <a:p>
            <a:pPr marL="342900" indent="-342900">
              <a:spcBef>
                <a:spcPts val="200"/>
              </a:spcBef>
              <a:buClr>
                <a:srgbClr val="3289B4"/>
              </a:buClr>
              <a:buFont typeface="Webdings" panose="05030102010509060703" pitchFamily="18" charset="2"/>
              <a:buChar char="4"/>
            </a:pPr>
            <a:r>
              <a:rPr lang="en-US" dirty="0"/>
              <a:t>Effective management requires understanding of environmental factors such as cover, forage, and water</a:t>
            </a:r>
          </a:p>
          <a:p>
            <a:pPr marL="342900" indent="-342900">
              <a:spcBef>
                <a:spcPts val="200"/>
              </a:spcBef>
              <a:buClr>
                <a:srgbClr val="3289B4"/>
              </a:buClr>
              <a:buFont typeface="Webdings" panose="05030102010509060703" pitchFamily="18" charset="2"/>
              <a:buChar char="4"/>
            </a:pPr>
            <a:endParaRPr lang="en-US" dirty="0"/>
          </a:p>
          <a:p>
            <a:pPr marL="342900" indent="-342900">
              <a:spcBef>
                <a:spcPts val="200"/>
              </a:spcBef>
              <a:buClr>
                <a:srgbClr val="3289B4"/>
              </a:buClr>
              <a:buFont typeface="Webdings" panose="05030102010509060703" pitchFamily="18" charset="2"/>
              <a:buChar char="4"/>
            </a:pPr>
            <a:r>
              <a:rPr lang="en-US" dirty="0"/>
              <a:t>Management areas are located in semi-arid environment </a:t>
            </a:r>
          </a:p>
          <a:p>
            <a:pPr marL="342900" indent="-342900">
              <a:spcBef>
                <a:spcPts val="200"/>
              </a:spcBef>
              <a:buClr>
                <a:srgbClr val="3289B4"/>
              </a:buClr>
              <a:buFont typeface="Webdings" panose="05030102010509060703" pitchFamily="18" charset="2"/>
              <a:buChar char="4"/>
            </a:pPr>
            <a:endParaRPr lang="en-US" dirty="0"/>
          </a:p>
          <a:p>
            <a:pPr marL="342900" indent="-342900">
              <a:spcBef>
                <a:spcPts val="200"/>
              </a:spcBef>
              <a:buClr>
                <a:srgbClr val="3289B4"/>
              </a:buClr>
              <a:buFont typeface="Webdings" panose="05030102010509060703" pitchFamily="18" charset="2"/>
              <a:buChar char="4"/>
            </a:pPr>
            <a:r>
              <a:rPr lang="en-US" dirty="0"/>
              <a:t>Surface water in this location is ephemeral </a:t>
            </a:r>
          </a:p>
          <a:p>
            <a:pPr>
              <a:spcBef>
                <a:spcPts val="200"/>
              </a:spcBef>
              <a:buClr>
                <a:srgbClr val="3289B4"/>
              </a:buClr>
            </a:pPr>
            <a:endParaRPr lang="en-US" dirty="0"/>
          </a:p>
          <a:p>
            <a:pPr marL="342900" indent="-342900">
              <a:spcBef>
                <a:spcPts val="200"/>
              </a:spcBef>
              <a:buClr>
                <a:srgbClr val="3289B4"/>
              </a:buClr>
              <a:buFont typeface="Webdings" panose="05030102010509060703" pitchFamily="18" charset="2"/>
              <a:buChar char="4"/>
            </a:pPr>
            <a:r>
              <a:rPr lang="en-US" dirty="0"/>
              <a:t>Goal: Employ NASA Earth observations to identify smaller scale surface water sources</a:t>
            </a:r>
          </a:p>
        </p:txBody>
      </p:sp>
      <p:sp>
        <p:nvSpPr>
          <p:cNvPr id="11" name="Shape 111"/>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t>Overview</a:t>
            </a:r>
            <a:endParaRPr dirty="0"/>
          </a:p>
        </p:txBody>
      </p:sp>
      <p:pic>
        <p:nvPicPr>
          <p:cNvPr id="2" name="Picture 1" descr="presentationpic11.jpg"/>
          <p:cNvPicPr>
            <a:picLocks noChangeAspect="1"/>
          </p:cNvPicPr>
          <p:nvPr/>
        </p:nvPicPr>
        <p:blipFill rotWithShape="1">
          <a:blip r:embed="rId3">
            <a:extLst>
              <a:ext uri="{28A0092B-C50C-407E-A947-70E740481C1C}">
                <a14:useLocalDpi xmlns:a14="http://schemas.microsoft.com/office/drawing/2010/main" val="0"/>
              </a:ext>
            </a:extLst>
          </a:blip>
          <a:srcRect l="-1"/>
          <a:stretch/>
        </p:blipFill>
        <p:spPr>
          <a:xfrm>
            <a:off x="8700235" y="3533980"/>
            <a:ext cx="3344042" cy="2477700"/>
          </a:xfrm>
          <a:prstGeom prst="rect">
            <a:avLst/>
          </a:prstGeom>
        </p:spPr>
      </p:pic>
      <p:pic>
        <p:nvPicPr>
          <p:cNvPr id="3" name="Picture 2" descr="presentationpic28.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76425" y="456600"/>
            <a:ext cx="3533715" cy="2477700"/>
          </a:xfrm>
          <a:prstGeom prst="rect">
            <a:avLst/>
          </a:prstGeom>
        </p:spPr>
      </p:pic>
      <p:pic>
        <p:nvPicPr>
          <p:cNvPr id="4" name="Picture 3" descr="presentationpic6.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96069" y="3533980"/>
            <a:ext cx="3494426" cy="2477700"/>
          </a:xfrm>
          <a:prstGeom prst="rect">
            <a:avLst/>
          </a:prstGeom>
        </p:spPr>
      </p:pic>
      <p:pic>
        <p:nvPicPr>
          <p:cNvPr id="5" name="Picture 4" descr="presentationpic20.jp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697654" y="456600"/>
            <a:ext cx="3349204" cy="2477700"/>
          </a:xfrm>
          <a:prstGeom prst="rect">
            <a:avLst/>
          </a:prstGeom>
        </p:spPr>
      </p:pic>
      <p:sp>
        <p:nvSpPr>
          <p:cNvPr id="12" name="Shape 121"/>
          <p:cNvSpPr txBox="1"/>
          <p:nvPr/>
        </p:nvSpPr>
        <p:spPr>
          <a:xfrm>
            <a:off x="6420201" y="6071372"/>
            <a:ext cx="4554906" cy="49873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rgbClr val="565656"/>
                </a:solidFill>
                <a:latin typeface="Century Gothic"/>
                <a:ea typeface="Century Gothic"/>
                <a:cs typeface="Century Gothic"/>
                <a:sym typeface="Century Gothic"/>
              </a:rPr>
              <a:t>The Sinbad HMA, Utah</a:t>
            </a:r>
            <a:r>
              <a:rPr lang="en-US" sz="1200" dirty="0">
                <a:solidFill>
                  <a:srgbClr val="565656"/>
                </a:solidFill>
                <a:latin typeface="Century Gothic"/>
                <a:ea typeface="Century Gothic"/>
                <a:cs typeface="Century Gothic"/>
                <a:sym typeface="Century Gothic"/>
              </a:rPr>
              <a:t>.</a:t>
            </a:r>
          </a:p>
          <a:p>
            <a:pPr marL="0" lvl="0" indent="0" algn="ctr" rtl="0">
              <a:spcBef>
                <a:spcPts val="0"/>
              </a:spcBef>
              <a:spcAft>
                <a:spcPts val="0"/>
              </a:spcAft>
              <a:buNone/>
            </a:pPr>
            <a:r>
              <a:rPr lang="en-US" sz="1200" dirty="0">
                <a:solidFill>
                  <a:srgbClr val="565656"/>
                </a:solidFill>
                <a:latin typeface="Century Gothic"/>
                <a:ea typeface="Century Gothic"/>
                <a:cs typeface="Century Gothic"/>
              </a:rPr>
              <a:t>(Image credit: Sarah King, Savannah Summers, Tessa Roos</a:t>
            </a:r>
            <a:r>
              <a:rPr lang="en-US" sz="1200" dirty="0">
                <a:solidFill>
                  <a:srgbClr val="333333"/>
                </a:solidFill>
                <a:latin typeface="Century Gothic"/>
                <a:ea typeface="Century Gothic"/>
                <a:cs typeface="Century Gothic"/>
              </a:rPr>
              <a:t>)</a:t>
            </a:r>
            <a:endParaRPr sz="1200" dirty="0">
              <a:solidFill>
                <a:srgbClr val="333333"/>
              </a:solidFill>
              <a:latin typeface="Century Gothic"/>
              <a:ea typeface="Century Gothic"/>
              <a:cs typeface="Century Gothic"/>
            </a:endParaRPr>
          </a:p>
        </p:txBody>
      </p:sp>
    </p:spTree>
    <p:extLst>
      <p:ext uri="{BB962C8B-B14F-4D97-AF65-F5344CB8AC3E}">
        <p14:creationId xmlns:p14="http://schemas.microsoft.com/office/powerpoint/2010/main" val="2034364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References</a:t>
            </a:r>
            <a:endParaRPr dirty="0"/>
          </a:p>
        </p:txBody>
      </p:sp>
      <p:sp>
        <p:nvSpPr>
          <p:cNvPr id="2" name="Text Placeholder 1"/>
          <p:cNvSpPr>
            <a:spLocks noGrp="1"/>
          </p:cNvSpPr>
          <p:nvPr>
            <p:ph type="body" idx="1"/>
          </p:nvPr>
        </p:nvSpPr>
        <p:spPr>
          <a:xfrm>
            <a:off x="171450" y="1225675"/>
            <a:ext cx="11896725" cy="5146550"/>
          </a:xfrm>
        </p:spPr>
        <p:txBody>
          <a:bodyPr/>
          <a:lstStyle/>
          <a:p>
            <a:pPr>
              <a:lnSpc>
                <a:spcPct val="80000"/>
              </a:lnSpc>
            </a:pPr>
            <a:r>
              <a:rPr lang="en-US" sz="1200" dirty="0"/>
              <a:t> </a:t>
            </a:r>
            <a:r>
              <a:rPr lang="en-US" sz="1200" dirty="0">
                <a:solidFill>
                  <a:srgbClr val="565656"/>
                </a:solidFill>
              </a:rPr>
              <a:t>NASA Jet Propulsion Laboratory (JPL). (2013-2017). NASA Shuttle Radar Topography Mission Global 1 arc second [Data set]. NASA EOSDIS Land Processes DAAC. doi:10.5067/</a:t>
            </a:r>
            <a:r>
              <a:rPr lang="en-US" sz="1200" dirty="0" err="1">
                <a:solidFill>
                  <a:srgbClr val="565656"/>
                </a:solidFill>
              </a:rPr>
              <a:t>MEaSUREs</a:t>
            </a:r>
            <a:r>
              <a:rPr lang="en-US" sz="1200" dirty="0">
                <a:solidFill>
                  <a:srgbClr val="565656"/>
                </a:solidFill>
              </a:rPr>
              <a:t>/SRTM/SRTMGL1.003</a:t>
            </a:r>
          </a:p>
          <a:p>
            <a:pPr>
              <a:lnSpc>
                <a:spcPct val="80000"/>
              </a:lnSpc>
            </a:pPr>
            <a:r>
              <a:rPr lang="en-US" sz="1200" dirty="0">
                <a:solidFill>
                  <a:srgbClr val="565656"/>
                </a:solidFill>
              </a:rPr>
              <a:t> </a:t>
            </a:r>
          </a:p>
          <a:p>
            <a:pPr>
              <a:lnSpc>
                <a:spcPct val="80000"/>
              </a:lnSpc>
            </a:pPr>
            <a:r>
              <a:rPr lang="en-US" sz="1200" dirty="0" err="1">
                <a:solidFill>
                  <a:srgbClr val="565656"/>
                </a:solidFill>
              </a:rPr>
              <a:t>Olthof</a:t>
            </a:r>
            <a:r>
              <a:rPr lang="en-US" sz="1200" dirty="0">
                <a:solidFill>
                  <a:srgbClr val="565656"/>
                </a:solidFill>
              </a:rPr>
              <a:t>, I. (2017). Mapping seasonal inundation frequency (1985-2016) along the St-John River, New Brunswick, Canada using the Landsat archive. </a:t>
            </a:r>
            <a:r>
              <a:rPr lang="en-US" sz="1200" i="1" dirty="0">
                <a:solidFill>
                  <a:srgbClr val="565656"/>
                </a:solidFill>
              </a:rPr>
              <a:t>Remote Sensing, 9</a:t>
            </a:r>
            <a:r>
              <a:rPr lang="en-US" sz="1200" dirty="0">
                <a:solidFill>
                  <a:srgbClr val="565656"/>
                </a:solidFill>
              </a:rPr>
              <a:t>(2). doi:10.3390/rs9020143</a:t>
            </a:r>
          </a:p>
          <a:p>
            <a:pPr>
              <a:lnSpc>
                <a:spcPct val="80000"/>
              </a:lnSpc>
            </a:pPr>
            <a:r>
              <a:rPr lang="en-US" sz="1200" dirty="0">
                <a:solidFill>
                  <a:srgbClr val="565656"/>
                </a:solidFill>
              </a:rPr>
              <a:t> </a:t>
            </a:r>
          </a:p>
          <a:p>
            <a:pPr>
              <a:lnSpc>
                <a:spcPct val="80000"/>
              </a:lnSpc>
            </a:pPr>
            <a:r>
              <a:rPr lang="en-US" sz="1200" dirty="0" err="1">
                <a:solidFill>
                  <a:srgbClr val="565656"/>
                </a:solidFill>
              </a:rPr>
              <a:t>Rotz</a:t>
            </a:r>
            <a:r>
              <a:rPr lang="en-US" sz="1200" dirty="0">
                <a:solidFill>
                  <a:srgbClr val="565656"/>
                </a:solidFill>
              </a:rPr>
              <a:t>, J. D., </a:t>
            </a:r>
            <a:r>
              <a:rPr lang="en-US" sz="1200" dirty="0" err="1">
                <a:solidFill>
                  <a:srgbClr val="565656"/>
                </a:solidFill>
              </a:rPr>
              <a:t>Abaye</a:t>
            </a:r>
            <a:r>
              <a:rPr lang="en-US" sz="1200" dirty="0">
                <a:solidFill>
                  <a:srgbClr val="565656"/>
                </a:solidFill>
              </a:rPr>
              <a:t>, A. O., Wynne, R. H., Rayburn, E. B., </a:t>
            </a:r>
            <a:r>
              <a:rPr lang="en-US" sz="1200" dirty="0" err="1">
                <a:solidFill>
                  <a:srgbClr val="565656"/>
                </a:solidFill>
              </a:rPr>
              <a:t>Scaglia</a:t>
            </a:r>
            <a:r>
              <a:rPr lang="en-US" sz="1200" dirty="0">
                <a:solidFill>
                  <a:srgbClr val="565656"/>
                </a:solidFill>
              </a:rPr>
              <a:t>, G., &amp; Phillips, R. D. (2008). Classification of digital photography for measuring productive ground cover. </a:t>
            </a:r>
            <a:r>
              <a:rPr lang="en-US" sz="1200" i="1" dirty="0">
                <a:solidFill>
                  <a:srgbClr val="565656"/>
                </a:solidFill>
              </a:rPr>
              <a:t>Rangeland Ecology &amp; Management, 61</a:t>
            </a:r>
            <a:r>
              <a:rPr lang="en-US" sz="1200" dirty="0">
                <a:solidFill>
                  <a:srgbClr val="565656"/>
                </a:solidFill>
              </a:rPr>
              <a:t>(2), 245-248. doi:10.2111/07-011.1</a:t>
            </a:r>
          </a:p>
          <a:p>
            <a:pPr>
              <a:lnSpc>
                <a:spcPct val="80000"/>
              </a:lnSpc>
            </a:pPr>
            <a:endParaRPr lang="en-US" sz="1200" dirty="0">
              <a:solidFill>
                <a:srgbClr val="565656"/>
              </a:solidFill>
            </a:endParaRPr>
          </a:p>
          <a:p>
            <a:pPr>
              <a:lnSpc>
                <a:spcPct val="80000"/>
              </a:lnSpc>
            </a:pPr>
            <a:r>
              <a:rPr lang="en-US" sz="1200" dirty="0">
                <a:solidFill>
                  <a:srgbClr val="565656"/>
                </a:solidFill>
              </a:rPr>
              <a:t> U.S. Geological Survey Earth Resources Observation and Science Center. (2013-2017). Provisional Landsat OLI Surface Reflectance, TOA, 32-day NDVI, and 32-day NDMI. US Geological Survey. https://doi.org/10.5066/F7KD1VZ9</a:t>
            </a:r>
          </a:p>
          <a:p>
            <a:pPr>
              <a:lnSpc>
                <a:spcPct val="80000"/>
              </a:lnSpc>
            </a:pPr>
            <a:r>
              <a:rPr lang="en-US" sz="1200" dirty="0">
                <a:solidFill>
                  <a:srgbClr val="565656"/>
                </a:solidFill>
              </a:rPr>
              <a:t> </a:t>
            </a:r>
          </a:p>
          <a:p>
            <a:pPr>
              <a:lnSpc>
                <a:spcPct val="80000"/>
              </a:lnSpc>
            </a:pPr>
            <a:r>
              <a:rPr lang="en-US" sz="1200" dirty="0">
                <a:solidFill>
                  <a:srgbClr val="565656"/>
                </a:solidFill>
              </a:rPr>
              <a:t>Wild Horse Annie Act - Public Law 86-234 (1959)</a:t>
            </a:r>
          </a:p>
          <a:p>
            <a:pPr>
              <a:lnSpc>
                <a:spcPct val="80000"/>
              </a:lnSpc>
            </a:pPr>
            <a:r>
              <a:rPr lang="en-US" sz="1200" dirty="0">
                <a:solidFill>
                  <a:srgbClr val="565656"/>
                </a:solidFill>
              </a:rPr>
              <a:t> </a:t>
            </a:r>
          </a:p>
          <a:p>
            <a:pPr>
              <a:lnSpc>
                <a:spcPct val="80000"/>
              </a:lnSpc>
            </a:pPr>
            <a:r>
              <a:rPr lang="en-US" sz="1200" dirty="0">
                <a:solidFill>
                  <a:srgbClr val="565656"/>
                </a:solidFill>
              </a:rPr>
              <a:t>Zhou, Y., Dong, J., Xiao, X., Xiao, T., Yang, Z., Zhao, G., . . . Qin, Y. (2017). Open surface water mapping algorithms: a comparison of water-related spectral indices and sensors. </a:t>
            </a:r>
            <a:r>
              <a:rPr lang="en-US" sz="1200" i="1" dirty="0">
                <a:solidFill>
                  <a:srgbClr val="565656"/>
                </a:solidFill>
              </a:rPr>
              <a:t>Water, 9</a:t>
            </a:r>
            <a:r>
              <a:rPr lang="en-US" sz="1200" dirty="0">
                <a:solidFill>
                  <a:srgbClr val="565656"/>
                </a:solidFill>
              </a:rPr>
              <a:t>(4). doi:10.3390/w9040256</a:t>
            </a:r>
          </a:p>
        </p:txBody>
      </p:sp>
    </p:spTree>
    <p:extLst>
      <p:ext uri="{BB962C8B-B14F-4D97-AF65-F5344CB8AC3E}">
        <p14:creationId xmlns:p14="http://schemas.microsoft.com/office/powerpoint/2010/main" val="113248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Community Concern</a:t>
            </a:r>
            <a:endParaRPr/>
          </a:p>
        </p:txBody>
      </p:sp>
      <p:pic>
        <p:nvPicPr>
          <p:cNvPr id="120" name="Shape 120"/>
          <p:cNvPicPr preferRelativeResize="0"/>
          <p:nvPr/>
        </p:nvPicPr>
        <p:blipFill>
          <a:blip r:embed="rId3" cstate="screen">
            <a:extLst>
              <a:ext uri="{28A0092B-C50C-407E-A947-70E740481C1C}">
                <a14:useLocalDpi xmlns:a14="http://schemas.microsoft.com/office/drawing/2010/main" val="0"/>
              </a:ext>
            </a:extLst>
          </a:blip>
          <a:stretch>
            <a:fillRect/>
          </a:stretch>
        </p:blipFill>
        <p:spPr>
          <a:xfrm>
            <a:off x="330300" y="1260192"/>
            <a:ext cx="3765025" cy="2510016"/>
          </a:xfrm>
          <a:prstGeom prst="rect">
            <a:avLst/>
          </a:prstGeom>
          <a:noFill/>
          <a:ln>
            <a:noFill/>
          </a:ln>
          <a:effectLst>
            <a:outerShdw blurRad="57150" dist="95250" dir="5400000" algn="bl" rotWithShape="0">
              <a:srgbClr val="000000">
                <a:alpha val="30000"/>
              </a:srgbClr>
            </a:outerShdw>
          </a:effectLst>
        </p:spPr>
      </p:pic>
      <p:sp>
        <p:nvSpPr>
          <p:cNvPr id="121" name="Shape 121"/>
          <p:cNvSpPr txBox="1"/>
          <p:nvPr/>
        </p:nvSpPr>
        <p:spPr>
          <a:xfrm>
            <a:off x="330300" y="3946397"/>
            <a:ext cx="3732925" cy="49873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rgbClr val="565656"/>
                </a:solidFill>
                <a:latin typeface="Century Gothic"/>
                <a:ea typeface="Century Gothic"/>
                <a:cs typeface="Century Gothic"/>
                <a:sym typeface="Century Gothic"/>
              </a:rPr>
              <a:t>Wild </a:t>
            </a:r>
            <a:r>
              <a:rPr lang="en-US" sz="1200" dirty="0" smtClean="0">
                <a:solidFill>
                  <a:srgbClr val="565656"/>
                </a:solidFill>
                <a:latin typeface="Century Gothic"/>
                <a:ea typeface="Century Gothic"/>
                <a:cs typeface="Century Gothic"/>
                <a:sym typeface="Century Gothic"/>
              </a:rPr>
              <a:t>burros </a:t>
            </a:r>
            <a:r>
              <a:rPr lang="en-US" sz="1200" dirty="0">
                <a:solidFill>
                  <a:srgbClr val="565656"/>
                </a:solidFill>
                <a:latin typeface="Century Gothic"/>
                <a:ea typeface="Century Gothic"/>
                <a:cs typeface="Century Gothic"/>
                <a:sym typeface="Century Gothic"/>
              </a:rPr>
              <a:t>on the Sinbad HMA, Utah.</a:t>
            </a:r>
          </a:p>
          <a:p>
            <a:pPr marL="0" lvl="0" indent="0" algn="ctr" rtl="0">
              <a:spcBef>
                <a:spcPts val="0"/>
              </a:spcBef>
              <a:spcAft>
                <a:spcPts val="0"/>
              </a:spcAft>
              <a:buNone/>
            </a:pPr>
            <a:r>
              <a:rPr lang="en-US" sz="1200" dirty="0">
                <a:solidFill>
                  <a:srgbClr val="565656"/>
                </a:solidFill>
                <a:latin typeface="Century Gothic"/>
                <a:ea typeface="Century Gothic"/>
                <a:cs typeface="Century Gothic"/>
              </a:rPr>
              <a:t>(</a:t>
            </a:r>
            <a:r>
              <a:rPr lang="en-US" sz="1200" dirty="0" err="1">
                <a:solidFill>
                  <a:srgbClr val="565656"/>
                </a:solidFill>
                <a:latin typeface="Century Gothic"/>
                <a:ea typeface="Century Gothic"/>
                <a:cs typeface="Century Gothic"/>
              </a:rPr>
              <a:t>ImageCredit</a:t>
            </a:r>
            <a:r>
              <a:rPr lang="en-US" sz="1200" dirty="0">
                <a:solidFill>
                  <a:srgbClr val="565656"/>
                </a:solidFill>
                <a:latin typeface="Century Gothic"/>
                <a:ea typeface="Century Gothic"/>
                <a:cs typeface="Century Gothic"/>
              </a:rPr>
              <a:t>: Savannah Summers</a:t>
            </a:r>
            <a:r>
              <a:rPr lang="en-US" sz="1200" dirty="0">
                <a:solidFill>
                  <a:srgbClr val="333333"/>
                </a:solidFill>
                <a:latin typeface="Century Gothic"/>
                <a:ea typeface="Century Gothic"/>
                <a:cs typeface="Century Gothic"/>
              </a:rPr>
              <a:t>)</a:t>
            </a:r>
            <a:endParaRPr sz="1200" dirty="0">
              <a:solidFill>
                <a:srgbClr val="333333"/>
              </a:solidFill>
              <a:latin typeface="Century Gothic"/>
              <a:ea typeface="Century Gothic"/>
              <a:cs typeface="Century Gothic"/>
            </a:endParaRPr>
          </a:p>
        </p:txBody>
      </p:sp>
      <p:sp>
        <p:nvSpPr>
          <p:cNvPr id="122" name="Shape 122"/>
          <p:cNvSpPr txBox="1"/>
          <p:nvPr/>
        </p:nvSpPr>
        <p:spPr>
          <a:xfrm>
            <a:off x="330301" y="4531500"/>
            <a:ext cx="3732924" cy="1948200"/>
          </a:xfrm>
          <a:prstGeom prst="rect">
            <a:avLst/>
          </a:prstGeom>
          <a:solidFill>
            <a:schemeClr val="accent1">
              <a:lumMod val="20000"/>
              <a:lumOff val="80000"/>
            </a:schemeClr>
          </a:solidFill>
          <a:ln>
            <a:solidFill>
              <a:schemeClr val="accent1">
                <a:lumMod val="75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Federal agencies support healthy populations of free-roaming burros on the rangelands.</a:t>
            </a:r>
            <a:endParaRPr sz="2000" dirty="0">
              <a:solidFill>
                <a:schemeClr val="tx1">
                  <a:lumMod val="75000"/>
                  <a:lumOff val="25000"/>
                </a:schemeClr>
              </a:solidFill>
              <a:latin typeface="Century Gothic"/>
              <a:ea typeface="Century Gothic"/>
              <a:cs typeface="Century Gothic"/>
              <a:sym typeface="Century Gothic"/>
            </a:endParaRPr>
          </a:p>
        </p:txBody>
      </p:sp>
      <p:pic>
        <p:nvPicPr>
          <p:cNvPr id="123" name="Shape 123"/>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4338000" y="3421725"/>
            <a:ext cx="3661800" cy="2811299"/>
          </a:xfrm>
          <a:prstGeom prst="rect">
            <a:avLst/>
          </a:prstGeom>
          <a:noFill/>
          <a:ln>
            <a:noFill/>
          </a:ln>
          <a:effectLst>
            <a:outerShdw blurRad="57150" dist="85725" dir="5400000" algn="bl" rotWithShape="0">
              <a:srgbClr val="000000">
                <a:alpha val="35000"/>
              </a:srgbClr>
            </a:outerShdw>
          </a:effectLst>
        </p:spPr>
      </p:pic>
      <p:sp>
        <p:nvSpPr>
          <p:cNvPr id="124" name="Shape 124"/>
          <p:cNvSpPr txBox="1"/>
          <p:nvPr/>
        </p:nvSpPr>
        <p:spPr>
          <a:xfrm>
            <a:off x="4338000" y="1170375"/>
            <a:ext cx="3661800" cy="2112750"/>
          </a:xfrm>
          <a:prstGeom prst="rect">
            <a:avLst/>
          </a:prstGeom>
          <a:solidFill>
            <a:schemeClr val="accent1">
              <a:lumMod val="20000"/>
              <a:lumOff val="80000"/>
            </a:schemeClr>
          </a:solidFill>
          <a:ln>
            <a:solidFill>
              <a:schemeClr val="accent1">
                <a:lumMod val="50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Information is needed for the BLM and USGS to enact informed and effective management</a:t>
            </a:r>
            <a:endParaRPr sz="2000" dirty="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decisions.</a:t>
            </a:r>
            <a:endParaRPr sz="2000" dirty="0">
              <a:solidFill>
                <a:schemeClr val="tx1">
                  <a:lumMod val="75000"/>
                  <a:lumOff val="25000"/>
                </a:schemeClr>
              </a:solidFill>
              <a:latin typeface="Century Gothic"/>
              <a:ea typeface="Century Gothic"/>
              <a:cs typeface="Century Gothic"/>
              <a:sym typeface="Century Gothic"/>
            </a:endParaRPr>
          </a:p>
        </p:txBody>
      </p:sp>
      <p:sp>
        <p:nvSpPr>
          <p:cNvPr id="125" name="Shape 125"/>
          <p:cNvSpPr txBox="1"/>
          <p:nvPr/>
        </p:nvSpPr>
        <p:spPr>
          <a:xfrm>
            <a:off x="4337999" y="6371625"/>
            <a:ext cx="3661801" cy="34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565656"/>
                </a:solidFill>
                <a:latin typeface="Century Gothic"/>
                <a:ea typeface="Century Gothic"/>
                <a:cs typeface="Century Gothic"/>
                <a:sym typeface="Century Gothic"/>
              </a:rPr>
              <a:t>USGS researcher in Utah.</a:t>
            </a:r>
            <a:endParaRPr dirty="0">
              <a:solidFill>
                <a:srgbClr val="565656"/>
              </a:solidFill>
              <a:latin typeface="Century Gothic"/>
              <a:ea typeface="Century Gothic"/>
              <a:cs typeface="Century Gothic"/>
              <a:sym typeface="Century Gothic"/>
            </a:endParaRPr>
          </a:p>
          <a:p>
            <a:pPr marL="0" lvl="0" indent="0" algn="ctr" rtl="0">
              <a:spcBef>
                <a:spcPts val="0"/>
              </a:spcBef>
              <a:spcAft>
                <a:spcPts val="0"/>
              </a:spcAft>
              <a:buNone/>
            </a:pPr>
            <a:r>
              <a:rPr lang="en-US" sz="900" dirty="0">
                <a:solidFill>
                  <a:srgbClr val="565656"/>
                </a:solidFill>
                <a:latin typeface="Century Gothic"/>
                <a:ea typeface="Century Gothic"/>
                <a:cs typeface="Century Gothic"/>
                <a:sym typeface="Century Gothic"/>
              </a:rPr>
              <a:t>(Image c</a:t>
            </a:r>
            <a:r>
              <a:rPr lang="en-US" sz="1200" dirty="0">
                <a:solidFill>
                  <a:srgbClr val="565656"/>
                </a:solidFill>
                <a:latin typeface="Century Gothic"/>
                <a:ea typeface="Century Gothic"/>
                <a:cs typeface="Century Gothic"/>
                <a:sym typeface="Century Gothic"/>
              </a:rPr>
              <a:t>redit: Jessica </a:t>
            </a:r>
            <a:r>
              <a:rPr lang="en-US" sz="1200" dirty="0" err="1">
                <a:solidFill>
                  <a:srgbClr val="565656"/>
                </a:solidFill>
                <a:latin typeface="Century Gothic"/>
                <a:ea typeface="Century Gothic"/>
                <a:cs typeface="Century Gothic"/>
                <a:sym typeface="Century Gothic"/>
              </a:rPr>
              <a:t>Mikenas</a:t>
            </a:r>
            <a:r>
              <a:rPr lang="en-US" sz="1200" dirty="0">
                <a:solidFill>
                  <a:srgbClr val="565656"/>
                </a:solidFill>
                <a:latin typeface="Century Gothic"/>
                <a:ea typeface="Century Gothic"/>
                <a:cs typeface="Century Gothic"/>
                <a:sym typeface="Century Gothic"/>
              </a:rPr>
              <a:t>, USGS)</a:t>
            </a:r>
            <a:endParaRPr sz="1200" dirty="0">
              <a:solidFill>
                <a:srgbClr val="565656"/>
              </a:solidFill>
              <a:latin typeface="Century Gothic"/>
              <a:ea typeface="Century Gothic"/>
              <a:cs typeface="Century Gothic"/>
              <a:sym typeface="Century Gothic"/>
            </a:endParaRPr>
          </a:p>
        </p:txBody>
      </p:sp>
      <p:pic>
        <p:nvPicPr>
          <p:cNvPr id="126" name="Shape 126"/>
          <p:cNvPicPr preferRelativeResize="0"/>
          <p:nvPr/>
        </p:nvPicPr>
        <p:blipFill>
          <a:blip r:embed="rId5" cstate="screen">
            <a:alphaModFix/>
            <a:extLst>
              <a:ext uri="{28A0092B-C50C-407E-A947-70E740481C1C}">
                <a14:useLocalDpi xmlns:a14="http://schemas.microsoft.com/office/drawing/2010/main" val="0"/>
              </a:ext>
            </a:extLst>
          </a:blip>
          <a:stretch>
            <a:fillRect/>
          </a:stretch>
        </p:blipFill>
        <p:spPr>
          <a:xfrm>
            <a:off x="8274575" y="1170375"/>
            <a:ext cx="3765025" cy="2689650"/>
          </a:xfrm>
          <a:prstGeom prst="rect">
            <a:avLst/>
          </a:prstGeom>
          <a:noFill/>
          <a:ln>
            <a:noFill/>
          </a:ln>
          <a:effectLst>
            <a:outerShdw blurRad="57150" dist="104775" dir="5400000" algn="bl" rotWithShape="0">
              <a:srgbClr val="000000">
                <a:alpha val="21000"/>
              </a:srgbClr>
            </a:outerShdw>
          </a:effectLst>
        </p:spPr>
      </p:pic>
      <p:sp>
        <p:nvSpPr>
          <p:cNvPr id="127" name="Shape 127"/>
          <p:cNvSpPr txBox="1"/>
          <p:nvPr/>
        </p:nvSpPr>
        <p:spPr>
          <a:xfrm>
            <a:off x="8274574" y="4052575"/>
            <a:ext cx="3765026" cy="34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rgbClr val="565656"/>
                </a:solidFill>
                <a:latin typeface="Century Gothic"/>
                <a:ea typeface="Century Gothic"/>
                <a:cs typeface="Century Gothic"/>
                <a:sym typeface="Century Gothic"/>
              </a:rPr>
              <a:t>Shallow ponds in Emery County, Utah.</a:t>
            </a:r>
            <a:endParaRPr sz="1200" dirty="0">
              <a:solidFill>
                <a:srgbClr val="565656"/>
              </a:solidFill>
              <a:latin typeface="Century Gothic"/>
              <a:ea typeface="Century Gothic"/>
              <a:cs typeface="Century Gothic"/>
              <a:sym typeface="Century Gothic"/>
            </a:endParaRPr>
          </a:p>
          <a:p>
            <a:pPr marL="0" lvl="0" indent="0" algn="ctr" rtl="0">
              <a:spcBef>
                <a:spcPts val="0"/>
              </a:spcBef>
              <a:spcAft>
                <a:spcPts val="0"/>
              </a:spcAft>
              <a:buNone/>
            </a:pPr>
            <a:r>
              <a:rPr lang="en-US" sz="1200" dirty="0">
                <a:solidFill>
                  <a:srgbClr val="565656"/>
                </a:solidFill>
                <a:latin typeface="Century Gothic"/>
                <a:ea typeface="Century Gothic"/>
                <a:cs typeface="Century Gothic"/>
                <a:sym typeface="Century Gothic"/>
              </a:rPr>
              <a:t>(Image credit: Michael Freeman, USGS)</a:t>
            </a:r>
            <a:endParaRPr sz="1200" dirty="0">
              <a:solidFill>
                <a:srgbClr val="565656"/>
              </a:solidFill>
              <a:latin typeface="Century Gothic"/>
              <a:ea typeface="Century Gothic"/>
              <a:cs typeface="Century Gothic"/>
              <a:sym typeface="Century Gothic"/>
            </a:endParaRPr>
          </a:p>
        </p:txBody>
      </p:sp>
      <p:sp>
        <p:nvSpPr>
          <p:cNvPr id="128" name="Shape 128"/>
          <p:cNvSpPr txBox="1"/>
          <p:nvPr/>
        </p:nvSpPr>
        <p:spPr>
          <a:xfrm>
            <a:off x="8274574" y="4531500"/>
            <a:ext cx="3765025" cy="1948199"/>
          </a:xfrm>
          <a:prstGeom prst="rect">
            <a:avLst/>
          </a:prstGeom>
          <a:solidFill>
            <a:schemeClr val="accent1">
              <a:lumMod val="20000"/>
              <a:lumOff val="80000"/>
            </a:schemeClr>
          </a:solidFill>
          <a:ln>
            <a:solidFill>
              <a:schemeClr val="accent1">
                <a:lumMod val="75000"/>
              </a:schemeClr>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Information regarding water resources for equids in semiarid ecosystems is limited.</a:t>
            </a:r>
            <a:endParaRPr sz="20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8093326" y="1751429"/>
            <a:ext cx="3921424" cy="3969091"/>
          </a:xfrm>
        </p:spPr>
        <p:txBody>
          <a:bodyPr>
            <a:normAutofit lnSpcReduction="10000"/>
          </a:bodyPr>
          <a:lstStyle/>
          <a:p>
            <a:pPr marL="342900" indent="-342900">
              <a:lnSpc>
                <a:spcPct val="200000"/>
              </a:lnSpc>
              <a:spcBef>
                <a:spcPts val="200"/>
              </a:spcBef>
              <a:buClr>
                <a:srgbClr val="3289B4"/>
              </a:buClr>
              <a:buFont typeface="Webdings" panose="05030102010509060703" pitchFamily="18" charset="2"/>
              <a:buChar char="4"/>
            </a:pPr>
            <a:r>
              <a:rPr lang="en-US" dirty="0"/>
              <a:t>USGS</a:t>
            </a:r>
          </a:p>
          <a:p>
            <a:pPr marL="800100" lvl="1" indent="-342900">
              <a:lnSpc>
                <a:spcPct val="200000"/>
              </a:lnSpc>
              <a:spcBef>
                <a:spcPts val="200"/>
              </a:spcBef>
              <a:buClr>
                <a:srgbClr val="3289B4"/>
              </a:buClr>
              <a:buFont typeface="Webdings" panose="05030102010509060703" pitchFamily="18" charset="2"/>
              <a:buChar char="4"/>
            </a:pPr>
            <a:r>
              <a:rPr lang="en-US" dirty="0">
                <a:solidFill>
                  <a:schemeClr val="tx1">
                    <a:lumMod val="75000"/>
                    <a:lumOff val="25000"/>
                  </a:schemeClr>
                </a:solidFill>
              </a:rPr>
              <a:t>Dr. Kate Schoenecker, ecologist</a:t>
            </a:r>
          </a:p>
          <a:p>
            <a:pPr marL="342900" indent="-342900">
              <a:lnSpc>
                <a:spcPct val="200000"/>
              </a:lnSpc>
              <a:spcBef>
                <a:spcPts val="200"/>
              </a:spcBef>
              <a:buClr>
                <a:srgbClr val="3289B4"/>
              </a:buClr>
              <a:buFont typeface="Webdings" panose="05030102010509060703" pitchFamily="18" charset="2"/>
              <a:buChar char="4"/>
            </a:pPr>
            <a:r>
              <a:rPr lang="en-US" dirty="0"/>
              <a:t>BLM</a:t>
            </a:r>
          </a:p>
          <a:p>
            <a:pPr marL="800100" lvl="1" indent="-342900">
              <a:lnSpc>
                <a:spcPct val="200000"/>
              </a:lnSpc>
              <a:spcBef>
                <a:spcPts val="200"/>
              </a:spcBef>
              <a:buClr>
                <a:srgbClr val="3289B4"/>
              </a:buClr>
              <a:buFont typeface="Webdings" panose="05030102010509060703" pitchFamily="18" charset="2"/>
              <a:buChar char="4"/>
            </a:pPr>
            <a:r>
              <a:rPr lang="en-US" dirty="0">
                <a:solidFill>
                  <a:schemeClr val="tx1">
                    <a:lumMod val="75000"/>
                    <a:lumOff val="25000"/>
                  </a:schemeClr>
                </a:solidFill>
              </a:rPr>
              <a:t>Gus </a:t>
            </a:r>
            <a:r>
              <a:rPr lang="en-US" dirty="0" err="1">
                <a:solidFill>
                  <a:schemeClr val="tx1">
                    <a:lumMod val="75000"/>
                    <a:lumOff val="25000"/>
                  </a:schemeClr>
                </a:solidFill>
              </a:rPr>
              <a:t>Warr</a:t>
            </a:r>
            <a:r>
              <a:rPr lang="en-US" dirty="0">
                <a:solidFill>
                  <a:schemeClr val="tx1">
                    <a:lumMod val="75000"/>
                    <a:lumOff val="25000"/>
                  </a:schemeClr>
                </a:solidFill>
              </a:rPr>
              <a:t>,  BLM Program Manager</a:t>
            </a:r>
          </a:p>
          <a:p>
            <a:pPr marL="342900" indent="-342900">
              <a:spcBef>
                <a:spcPts val="200"/>
              </a:spcBef>
              <a:buClr>
                <a:srgbClr val="3289B4"/>
              </a:buClr>
              <a:buFont typeface="Webdings" panose="05030102010509060703" pitchFamily="18" charset="2"/>
              <a:buChar char="4"/>
            </a:pPr>
            <a:endParaRPr lang="en-US" dirty="0"/>
          </a:p>
          <a:p>
            <a:pPr marL="342900" indent="-342900">
              <a:spcBef>
                <a:spcPts val="200"/>
              </a:spcBef>
              <a:buClr>
                <a:srgbClr val="3289B4"/>
              </a:buClr>
              <a:buFont typeface="Webdings" panose="05030102010509060703" pitchFamily="18" charset="2"/>
              <a:buChar char="4"/>
            </a:pPr>
            <a:endParaRPr lang="en-US" dirty="0"/>
          </a:p>
          <a:p>
            <a:pPr marL="342900" indent="-342900">
              <a:spcBef>
                <a:spcPts val="200"/>
              </a:spcBef>
              <a:buClr>
                <a:srgbClr val="3289B4"/>
              </a:buClr>
              <a:buFont typeface="Webdings" panose="05030102010509060703" pitchFamily="18" charset="2"/>
              <a:buChar char="4"/>
            </a:pPr>
            <a:r>
              <a:rPr lang="en-US" dirty="0"/>
              <a:t>BLM and USGS partnered to study </a:t>
            </a:r>
            <a:r>
              <a:rPr lang="en-US" u="sng" dirty="0"/>
              <a:t>habitat selection </a:t>
            </a:r>
            <a:r>
              <a:rPr lang="en-US" dirty="0"/>
              <a:t>of burros on the Sinbad Herd Management Area</a:t>
            </a:r>
          </a:p>
        </p:txBody>
      </p:sp>
      <p:pic>
        <p:nvPicPr>
          <p:cNvPr id="13" name="Shape 136"/>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7758350" y="219476"/>
            <a:ext cx="4256400" cy="1259899"/>
          </a:xfrm>
          <a:prstGeom prst="rect">
            <a:avLst/>
          </a:prstGeom>
          <a:noFill/>
          <a:ln>
            <a:noFill/>
          </a:ln>
        </p:spPr>
      </p:pic>
      <p:pic>
        <p:nvPicPr>
          <p:cNvPr id="14" name="Shape 137"/>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6239948" y="238099"/>
            <a:ext cx="1404705" cy="1222650"/>
          </a:xfrm>
          <a:prstGeom prst="rect">
            <a:avLst/>
          </a:prstGeom>
          <a:noFill/>
          <a:ln>
            <a:noFill/>
          </a:ln>
        </p:spPr>
      </p:pic>
      <p:pic>
        <p:nvPicPr>
          <p:cNvPr id="15" name="Shape 138"/>
          <p:cNvPicPr preferRelativeResize="0"/>
          <p:nvPr/>
        </p:nvPicPr>
        <p:blipFill>
          <a:blip r:embed="rId5" cstate="screen">
            <a:extLst>
              <a:ext uri="{28A0092B-C50C-407E-A947-70E740481C1C}">
                <a14:useLocalDpi xmlns:a14="http://schemas.microsoft.com/office/drawing/2010/main" val="0"/>
              </a:ext>
            </a:extLst>
          </a:blip>
          <a:stretch>
            <a:fillRect/>
          </a:stretch>
        </p:blipFill>
        <p:spPr>
          <a:xfrm>
            <a:off x="306050" y="1595822"/>
            <a:ext cx="7645375" cy="5083361"/>
          </a:xfrm>
          <a:prstGeom prst="rect">
            <a:avLst/>
          </a:prstGeom>
          <a:noFill/>
          <a:ln>
            <a:noFill/>
          </a:ln>
          <a:effectLst>
            <a:outerShdw blurRad="57150" dist="104775" dir="5400000" algn="bl" rotWithShape="0">
              <a:srgbClr val="000000">
                <a:alpha val="24000"/>
              </a:srgbClr>
            </a:outerShdw>
          </a:effectLst>
        </p:spPr>
      </p:pic>
      <p:sp>
        <p:nvSpPr>
          <p:cNvPr id="16" name="Shape 139"/>
          <p:cNvSpPr txBox="1"/>
          <p:nvPr/>
        </p:nvSpPr>
        <p:spPr>
          <a:xfrm>
            <a:off x="7935099" y="6156320"/>
            <a:ext cx="4256400" cy="538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i="1" dirty="0">
                <a:solidFill>
                  <a:srgbClr val="565656"/>
                </a:solidFill>
                <a:latin typeface="Century Gothic"/>
                <a:ea typeface="Century Gothic"/>
                <a:cs typeface="Century Gothic"/>
                <a:sym typeface="Century Gothic"/>
              </a:rPr>
              <a:t>Burros at a watering hole in Sinbad HMA, Utah. (</a:t>
            </a:r>
            <a:r>
              <a:rPr lang="en-US" sz="1200" i="1" dirty="0">
                <a:solidFill>
                  <a:srgbClr val="565656"/>
                </a:solidFill>
                <a:latin typeface="Century Gothic"/>
                <a:ea typeface="Century Gothic"/>
                <a:cs typeface="Century Gothic"/>
                <a:sym typeface="Century Gothic"/>
              </a:rPr>
              <a:t>Credit: Savannah Summers)</a:t>
            </a:r>
            <a:endParaRPr sz="1200" i="1" dirty="0">
              <a:solidFill>
                <a:srgbClr val="565656"/>
              </a:solidFill>
              <a:latin typeface="Century Gothic"/>
              <a:ea typeface="Century Gothic"/>
              <a:cs typeface="Century Gothic"/>
              <a:sym typeface="Century Gothic"/>
            </a:endParaRPr>
          </a:p>
        </p:txBody>
      </p:sp>
      <p:sp>
        <p:nvSpPr>
          <p:cNvPr id="17" name="Shape 134"/>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Partners </a:t>
            </a:r>
            <a:endParaRPr dirty="0"/>
          </a:p>
        </p:txBody>
      </p:sp>
    </p:spTree>
    <p:extLst>
      <p:ext uri="{BB962C8B-B14F-4D97-AF65-F5344CB8AC3E}">
        <p14:creationId xmlns:p14="http://schemas.microsoft.com/office/powerpoint/2010/main" val="57860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Objectives</a:t>
            </a:r>
            <a:endParaRPr/>
          </a:p>
        </p:txBody>
      </p:sp>
      <p:sp>
        <p:nvSpPr>
          <p:cNvPr id="146" name="Shape 146"/>
          <p:cNvSpPr txBox="1">
            <a:spLocks noGrp="1"/>
          </p:cNvSpPr>
          <p:nvPr>
            <p:ph type="body" idx="1"/>
          </p:nvPr>
        </p:nvSpPr>
        <p:spPr>
          <a:xfrm>
            <a:off x="234675" y="1303800"/>
            <a:ext cx="6071100" cy="5273400"/>
          </a:xfrm>
          <a:prstGeom prst="rect">
            <a:avLst/>
          </a:prstGeom>
          <a:noFill/>
        </p:spPr>
        <p:txBody>
          <a:bodyPr spcFirstLastPara="1" wrap="square" lIns="91425" tIns="91425" rIns="91425" bIns="91425" anchor="t" anchorCtr="0">
            <a:noAutofit/>
          </a:bodyPr>
          <a:lstStyle/>
          <a:p>
            <a:pPr marL="0" lvl="0" indent="0" rtl="0">
              <a:lnSpc>
                <a:spcPct val="150000"/>
              </a:lnSpc>
              <a:spcBef>
                <a:spcPts val="1000"/>
              </a:spcBef>
              <a:spcAft>
                <a:spcPts val="0"/>
              </a:spcAft>
              <a:buNone/>
            </a:pPr>
            <a:r>
              <a:rPr lang="en-US" dirty="0">
                <a:solidFill>
                  <a:schemeClr val="tx1">
                    <a:lumMod val="75000"/>
                    <a:lumOff val="25000"/>
                  </a:schemeClr>
                </a:solidFill>
              </a:rPr>
              <a:t>Our study objectives include: </a:t>
            </a:r>
            <a:endParaRPr dirty="0">
              <a:solidFill>
                <a:schemeClr val="tx1">
                  <a:lumMod val="75000"/>
                  <a:lumOff val="25000"/>
                </a:schemeClr>
              </a:solidFill>
            </a:endParaRPr>
          </a:p>
          <a:p>
            <a:pPr marL="0" lvl="0" indent="0" rtl="0">
              <a:lnSpc>
                <a:spcPct val="100000"/>
              </a:lnSpc>
              <a:spcBef>
                <a:spcPts val="1000"/>
              </a:spcBef>
              <a:spcAft>
                <a:spcPts val="0"/>
              </a:spcAft>
            </a:pPr>
            <a:r>
              <a:rPr lang="en-US" dirty="0">
                <a:solidFill>
                  <a:schemeClr val="tx1">
                    <a:lumMod val="75000"/>
                    <a:lumOff val="25000"/>
                  </a:schemeClr>
                </a:solidFill>
              </a:rPr>
              <a:t>1)Testing the feasibility of using NASA earth observations to </a:t>
            </a:r>
            <a:r>
              <a:rPr lang="en-US" b="1" dirty="0">
                <a:solidFill>
                  <a:schemeClr val="tx1">
                    <a:lumMod val="75000"/>
                    <a:lumOff val="25000"/>
                  </a:schemeClr>
                </a:solidFill>
              </a:rPr>
              <a:t>detect surface water</a:t>
            </a:r>
            <a:r>
              <a:rPr lang="en-US" dirty="0">
                <a:solidFill>
                  <a:schemeClr val="tx1">
                    <a:lumMod val="75000"/>
                    <a:lumOff val="25000"/>
                  </a:schemeClr>
                </a:solidFill>
              </a:rPr>
              <a:t> at small scales</a:t>
            </a:r>
          </a:p>
          <a:p>
            <a:pPr marL="0" lvl="0" indent="0" rtl="0">
              <a:lnSpc>
                <a:spcPct val="100000"/>
              </a:lnSpc>
              <a:spcBef>
                <a:spcPts val="1000"/>
              </a:spcBef>
              <a:spcAft>
                <a:spcPts val="0"/>
              </a:spcAft>
            </a:pPr>
            <a:endParaRPr dirty="0">
              <a:solidFill>
                <a:schemeClr val="tx1">
                  <a:lumMod val="75000"/>
                  <a:lumOff val="25000"/>
                </a:schemeClr>
              </a:solidFill>
            </a:endParaRPr>
          </a:p>
          <a:p>
            <a:pPr marL="0" lvl="0" indent="0" rtl="0">
              <a:lnSpc>
                <a:spcPct val="100000"/>
              </a:lnSpc>
              <a:spcBef>
                <a:spcPts val="1000"/>
              </a:spcBef>
              <a:spcAft>
                <a:spcPts val="0"/>
              </a:spcAft>
              <a:buNone/>
            </a:pPr>
            <a:r>
              <a:rPr lang="en-US" dirty="0">
                <a:solidFill>
                  <a:schemeClr val="tx1">
                    <a:lumMod val="75000"/>
                    <a:lumOff val="25000"/>
                  </a:schemeClr>
                </a:solidFill>
              </a:rPr>
              <a:t>2) Determining the </a:t>
            </a:r>
            <a:r>
              <a:rPr lang="en-US" b="1" dirty="0">
                <a:solidFill>
                  <a:schemeClr val="tx1">
                    <a:lumMod val="75000"/>
                    <a:lumOff val="25000"/>
                  </a:schemeClr>
                </a:solidFill>
              </a:rPr>
              <a:t>seasonality</a:t>
            </a:r>
            <a:r>
              <a:rPr lang="en-US" dirty="0">
                <a:solidFill>
                  <a:schemeClr val="tx1">
                    <a:lumMod val="75000"/>
                    <a:lumOff val="25000"/>
                  </a:schemeClr>
                </a:solidFill>
              </a:rPr>
              <a:t> of the available surface water</a:t>
            </a:r>
          </a:p>
          <a:p>
            <a:pPr marL="0" lvl="0" indent="0" rtl="0">
              <a:lnSpc>
                <a:spcPct val="100000"/>
              </a:lnSpc>
              <a:spcBef>
                <a:spcPts val="1000"/>
              </a:spcBef>
              <a:spcAft>
                <a:spcPts val="0"/>
              </a:spcAft>
              <a:buNone/>
            </a:pPr>
            <a:endParaRPr dirty="0">
              <a:solidFill>
                <a:schemeClr val="tx1">
                  <a:lumMod val="75000"/>
                  <a:lumOff val="25000"/>
                </a:schemeClr>
              </a:solidFill>
            </a:endParaRPr>
          </a:p>
          <a:p>
            <a:pPr marL="0" lvl="0" indent="0">
              <a:lnSpc>
                <a:spcPct val="100000"/>
              </a:lnSpc>
              <a:spcBef>
                <a:spcPts val="1000"/>
              </a:spcBef>
              <a:spcAft>
                <a:spcPts val="0"/>
              </a:spcAft>
              <a:buNone/>
            </a:pPr>
            <a:r>
              <a:rPr lang="en-US" dirty="0">
                <a:solidFill>
                  <a:schemeClr val="tx1">
                    <a:lumMod val="75000"/>
                    <a:lumOff val="25000"/>
                  </a:schemeClr>
                </a:solidFill>
              </a:rPr>
              <a:t>3) Up-scaling the methods by creating a </a:t>
            </a:r>
            <a:r>
              <a:rPr lang="en-US" b="1" dirty="0">
                <a:solidFill>
                  <a:schemeClr val="tx1">
                    <a:lumMod val="75000"/>
                    <a:lumOff val="25000"/>
                  </a:schemeClr>
                </a:solidFill>
              </a:rPr>
              <a:t>toolset</a:t>
            </a:r>
            <a:r>
              <a:rPr lang="en-US" dirty="0">
                <a:solidFill>
                  <a:schemeClr val="tx1">
                    <a:lumMod val="75000"/>
                    <a:lumOff val="25000"/>
                  </a:schemeClr>
                </a:solidFill>
              </a:rPr>
              <a:t> and </a:t>
            </a:r>
            <a:r>
              <a:rPr lang="en-US" b="1" dirty="0">
                <a:solidFill>
                  <a:schemeClr val="tx1">
                    <a:lumMod val="75000"/>
                    <a:lumOff val="25000"/>
                  </a:schemeClr>
                </a:solidFill>
              </a:rPr>
              <a:t>tutorial</a:t>
            </a:r>
            <a:r>
              <a:rPr lang="en-US" dirty="0">
                <a:solidFill>
                  <a:schemeClr val="tx1">
                    <a:lumMod val="75000"/>
                    <a:lumOff val="25000"/>
                  </a:schemeClr>
                </a:solidFill>
              </a:rPr>
              <a:t> for use in other regions and organizations</a:t>
            </a:r>
            <a:endParaRPr dirty="0">
              <a:solidFill>
                <a:schemeClr val="tx1">
                  <a:lumMod val="75000"/>
                  <a:lumOff val="25000"/>
                </a:schemeClr>
              </a:solidFill>
            </a:endParaRPr>
          </a:p>
        </p:txBody>
      </p:sp>
      <p:pic>
        <p:nvPicPr>
          <p:cNvPr id="147" name="Shape 147"/>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6886242" y="3245000"/>
            <a:ext cx="5305759" cy="3536299"/>
          </a:xfrm>
          <a:prstGeom prst="rect">
            <a:avLst/>
          </a:prstGeom>
          <a:noFill/>
          <a:ln>
            <a:noFill/>
          </a:ln>
        </p:spPr>
      </p:pic>
      <p:pic>
        <p:nvPicPr>
          <p:cNvPr id="148" name="Shape 148"/>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6886250" y="1"/>
            <a:ext cx="5305748" cy="3536299"/>
          </a:xfrm>
          <a:prstGeom prst="rect">
            <a:avLst/>
          </a:prstGeom>
          <a:noFill/>
          <a:ln>
            <a:noFill/>
          </a:ln>
        </p:spPr>
      </p:pic>
      <p:sp>
        <p:nvSpPr>
          <p:cNvPr id="149" name="Shape 149"/>
          <p:cNvSpPr txBox="1"/>
          <p:nvPr/>
        </p:nvSpPr>
        <p:spPr>
          <a:xfrm>
            <a:off x="9647775" y="3157538"/>
            <a:ext cx="2544126" cy="370694"/>
          </a:xfrm>
          <a:prstGeom prst="rect">
            <a:avLst/>
          </a:prstGeom>
          <a:noFill/>
          <a:ln>
            <a:noFill/>
          </a:ln>
        </p:spPr>
        <p:txBody>
          <a:bodyPr spcFirstLastPara="1" wrap="square" lIns="91425" tIns="91425" rIns="91425" bIns="91425" anchor="t" anchorCtr="0">
            <a:noAutofit/>
          </a:bodyPr>
          <a:lstStyle/>
          <a:p>
            <a:pPr lvl="0" algn="r"/>
            <a:r>
              <a:rPr lang="en-US" sz="1200" dirty="0">
                <a:solidFill>
                  <a:schemeClr val="bg1"/>
                </a:solidFill>
                <a:latin typeface="Century Gothic"/>
                <a:ea typeface="Century Gothic"/>
                <a:cs typeface="Century Gothic"/>
                <a:sym typeface="Century Gothic"/>
              </a:rPr>
              <a:t>Credit:</a:t>
            </a:r>
            <a:r>
              <a:rPr lang="en-US" sz="1200" dirty="0">
                <a:solidFill>
                  <a:schemeClr val="bg1"/>
                </a:solidFill>
                <a:latin typeface="Century Gothic"/>
                <a:cs typeface="Century Gothic"/>
              </a:rPr>
              <a:t> Mike </a:t>
            </a:r>
            <a:r>
              <a:rPr lang="en-US" sz="1200" dirty="0" err="1">
                <a:solidFill>
                  <a:schemeClr val="bg1"/>
                </a:solidFill>
                <a:latin typeface="Century Gothic"/>
                <a:cs typeface="Century Gothic"/>
              </a:rPr>
              <a:t>Tweddell</a:t>
            </a:r>
            <a:r>
              <a:rPr lang="en-US" sz="1200" dirty="0">
                <a:solidFill>
                  <a:schemeClr val="bg1"/>
                </a:solidFill>
                <a:latin typeface="Century Gothic"/>
                <a:cs typeface="Century Gothic"/>
              </a:rPr>
              <a:t>, BLM</a:t>
            </a:r>
            <a:endParaRPr sz="1200" dirty="0">
              <a:solidFill>
                <a:schemeClr val="bg1"/>
              </a:solidFill>
              <a:latin typeface="Century Gothic"/>
              <a:ea typeface="Century Gothic"/>
              <a:cs typeface="Century Gothic"/>
              <a:sym typeface="Century Gothic"/>
            </a:endParaRPr>
          </a:p>
        </p:txBody>
      </p:sp>
      <p:sp>
        <p:nvSpPr>
          <p:cNvPr id="8" name="Shape 149"/>
          <p:cNvSpPr txBox="1"/>
          <p:nvPr/>
        </p:nvSpPr>
        <p:spPr>
          <a:xfrm>
            <a:off x="9541950" y="6452400"/>
            <a:ext cx="2718776" cy="405600"/>
          </a:xfrm>
          <a:prstGeom prst="rect">
            <a:avLst/>
          </a:prstGeom>
          <a:noFill/>
          <a:ln>
            <a:noFill/>
          </a:ln>
        </p:spPr>
        <p:txBody>
          <a:bodyPr spcFirstLastPara="1" wrap="square" lIns="91425" tIns="91425" rIns="91425" bIns="91425" anchor="t" anchorCtr="0">
            <a:noAutofit/>
          </a:bodyPr>
          <a:lstStyle/>
          <a:p>
            <a:pPr lvl="0" algn="r"/>
            <a:r>
              <a:rPr lang="en-US" sz="1200" dirty="0">
                <a:solidFill>
                  <a:srgbClr val="565656"/>
                </a:solidFill>
                <a:latin typeface="Century Gothic"/>
                <a:ea typeface="Century Gothic"/>
                <a:cs typeface="Century Gothic"/>
                <a:sym typeface="Century Gothic"/>
              </a:rPr>
              <a:t>Image credit: Mike </a:t>
            </a:r>
            <a:r>
              <a:rPr lang="en-US" sz="1200" dirty="0" err="1">
                <a:solidFill>
                  <a:srgbClr val="565656"/>
                </a:solidFill>
                <a:latin typeface="Century Gothic"/>
                <a:ea typeface="Century Gothic"/>
                <a:cs typeface="Century Gothic"/>
                <a:sym typeface="Century Gothic"/>
              </a:rPr>
              <a:t>Tweddell</a:t>
            </a:r>
            <a:r>
              <a:rPr lang="en-US" sz="1200" dirty="0">
                <a:solidFill>
                  <a:srgbClr val="565656"/>
                </a:solidFill>
                <a:latin typeface="Century Gothic"/>
                <a:ea typeface="Century Gothic"/>
                <a:cs typeface="Century Gothic"/>
                <a:sym typeface="Century Gothic"/>
              </a:rPr>
              <a:t>, BLM</a:t>
            </a:r>
            <a:endParaRPr sz="1200" dirty="0">
              <a:solidFill>
                <a:srgbClr val="565656"/>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262890" y="1179929"/>
            <a:ext cx="4240530" cy="5474871"/>
          </a:xfrm>
        </p:spPr>
        <p:txBody>
          <a:bodyPr>
            <a:normAutofit/>
          </a:bodyPr>
          <a:lstStyle/>
          <a:p>
            <a:pPr>
              <a:spcBef>
                <a:spcPts val="200"/>
              </a:spcBef>
              <a:buClr>
                <a:srgbClr val="3289B4"/>
              </a:buClr>
            </a:pPr>
            <a:endParaRPr lang="en-US" dirty="0"/>
          </a:p>
          <a:p>
            <a:pPr marL="342900" indent="-342900">
              <a:spcBef>
                <a:spcPts val="200"/>
              </a:spcBef>
              <a:buClr>
                <a:srgbClr val="3289B4"/>
              </a:buClr>
              <a:buFont typeface="Webdings" panose="05030102010509060703" pitchFamily="18" charset="2"/>
              <a:buChar char="4"/>
            </a:pPr>
            <a:r>
              <a:rPr lang="en-US" dirty="0"/>
              <a:t>Sinbad HMA and surrounding area</a:t>
            </a:r>
          </a:p>
          <a:p>
            <a:pPr marL="342900" indent="-342900">
              <a:spcBef>
                <a:spcPts val="200"/>
              </a:spcBef>
              <a:buClr>
                <a:srgbClr val="3289B4"/>
              </a:buClr>
              <a:buFont typeface="Webdings" panose="05030102010509060703" pitchFamily="18" charset="2"/>
              <a:buChar char="4"/>
            </a:pPr>
            <a:endParaRPr lang="en-US" dirty="0"/>
          </a:p>
          <a:p>
            <a:pPr marL="342900" indent="-342900">
              <a:spcBef>
                <a:spcPts val="200"/>
              </a:spcBef>
              <a:buClr>
                <a:srgbClr val="3289B4"/>
              </a:buClr>
              <a:buFont typeface="Webdings" panose="05030102010509060703" pitchFamily="18" charset="2"/>
              <a:buChar char="4"/>
            </a:pPr>
            <a:r>
              <a:rPr lang="en-US" dirty="0"/>
              <a:t>Emery County, Utah</a:t>
            </a:r>
          </a:p>
          <a:p>
            <a:pPr marL="342900" indent="-342900">
              <a:spcBef>
                <a:spcPts val="200"/>
              </a:spcBef>
              <a:buClr>
                <a:srgbClr val="3289B4"/>
              </a:buClr>
              <a:buFont typeface="Webdings" panose="05030102010509060703" pitchFamily="18" charset="2"/>
              <a:buChar char="4"/>
            </a:pPr>
            <a:endParaRPr lang="en-US" dirty="0"/>
          </a:p>
          <a:p>
            <a:pPr marL="342900" indent="-342900">
              <a:spcBef>
                <a:spcPts val="200"/>
              </a:spcBef>
              <a:buClr>
                <a:srgbClr val="3289B4"/>
              </a:buClr>
              <a:buFont typeface="Webdings" panose="05030102010509060703" pitchFamily="18" charset="2"/>
              <a:buChar char="4"/>
            </a:pPr>
            <a:r>
              <a:rPr lang="it-IT" dirty="0"/>
              <a:t>61,126 ha / 875,071 Landsat pixels</a:t>
            </a:r>
          </a:p>
          <a:p>
            <a:pPr marL="342900" indent="-342900">
              <a:spcBef>
                <a:spcPts val="200"/>
              </a:spcBef>
              <a:buClr>
                <a:srgbClr val="3289B4"/>
              </a:buClr>
              <a:buFont typeface="Webdings" panose="05030102010509060703" pitchFamily="18" charset="2"/>
              <a:buChar char="4"/>
            </a:pPr>
            <a:endParaRPr lang="it-IT" dirty="0"/>
          </a:p>
          <a:p>
            <a:pPr marL="342900" indent="-342900">
              <a:spcBef>
                <a:spcPts val="200"/>
              </a:spcBef>
              <a:buClr>
                <a:srgbClr val="3289B4"/>
              </a:buClr>
              <a:buFont typeface="Webdings" panose="05030102010509060703" pitchFamily="18" charset="2"/>
              <a:buChar char="4"/>
            </a:pPr>
            <a:r>
              <a:rPr lang="it-IT" dirty="0"/>
              <a:t>Semi-Arid with bimodal precipitation regime</a:t>
            </a:r>
          </a:p>
          <a:p>
            <a:pPr marL="342900" indent="-342900">
              <a:spcBef>
                <a:spcPts val="200"/>
              </a:spcBef>
              <a:buClr>
                <a:srgbClr val="3289B4"/>
              </a:buClr>
              <a:buFont typeface="Webdings" panose="05030102010509060703" pitchFamily="18" charset="2"/>
              <a:buChar char="4"/>
            </a:pPr>
            <a:endParaRPr lang="en-US" dirty="0"/>
          </a:p>
          <a:p>
            <a:pPr marL="342900" indent="-342900">
              <a:spcBef>
                <a:spcPts val="200"/>
              </a:spcBef>
              <a:buClr>
                <a:srgbClr val="3289B4"/>
              </a:buClr>
              <a:buFont typeface="Webdings" panose="05030102010509060703" pitchFamily="18" charset="2"/>
              <a:buChar char="4"/>
            </a:pPr>
            <a:endParaRPr lang="en-US" dirty="0"/>
          </a:p>
        </p:txBody>
      </p:sp>
      <p:sp>
        <p:nvSpPr>
          <p:cNvPr id="11" name="Shape 111"/>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t>Study Area</a:t>
            </a:r>
            <a:endParaRPr dirty="0"/>
          </a:p>
        </p:txBody>
      </p:sp>
      <p:pic>
        <p:nvPicPr>
          <p:cNvPr id="7" name="Picture 6">
            <a:extLst>
              <a:ext uri="{FF2B5EF4-FFF2-40B4-BE49-F238E27FC236}">
                <a16:creationId xmlns="" xmlns:a16="http://schemas.microsoft.com/office/drawing/2014/main" id="{89DFE6F5-FD3C-4F12-8980-A1B3409A0EB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77388" y="3284516"/>
            <a:ext cx="2458873" cy="3182071"/>
          </a:xfrm>
          <a:prstGeom prst="rect">
            <a:avLst/>
          </a:prstGeom>
        </p:spPr>
      </p:pic>
      <p:pic>
        <p:nvPicPr>
          <p:cNvPr id="8" name="Picture 7">
            <a:extLst>
              <a:ext uri="{FF2B5EF4-FFF2-40B4-BE49-F238E27FC236}">
                <a16:creationId xmlns="" xmlns:a16="http://schemas.microsoft.com/office/drawing/2014/main" id="{7A3ED19E-F343-4975-A81A-155FD8BE145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73060" y="128987"/>
            <a:ext cx="4877115" cy="6311059"/>
          </a:xfrm>
          <a:prstGeom prst="rect">
            <a:avLst/>
          </a:prstGeom>
        </p:spPr>
      </p:pic>
      <p:pic>
        <p:nvPicPr>
          <p:cNvPr id="12" name="Picture 11">
            <a:extLst>
              <a:ext uri="{FF2B5EF4-FFF2-40B4-BE49-F238E27FC236}">
                <a16:creationId xmlns="" xmlns:a16="http://schemas.microsoft.com/office/drawing/2014/main" id="{1FE71AF2-A589-4E9F-B52B-23B72EF5437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662287" y="5770202"/>
            <a:ext cx="340066" cy="665017"/>
          </a:xfrm>
          <a:prstGeom prst="rect">
            <a:avLst/>
          </a:prstGeom>
        </p:spPr>
      </p:pic>
      <p:pic>
        <p:nvPicPr>
          <p:cNvPr id="13" name="Picture 12">
            <a:extLst>
              <a:ext uri="{FF2B5EF4-FFF2-40B4-BE49-F238E27FC236}">
                <a16:creationId xmlns="" xmlns:a16="http://schemas.microsoft.com/office/drawing/2014/main" id="{D5BD92F5-B990-4E5F-B99E-3F8036CB709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069756" y="6435219"/>
            <a:ext cx="1930773" cy="290654"/>
          </a:xfrm>
          <a:prstGeom prst="rect">
            <a:avLst/>
          </a:prstGeom>
        </p:spPr>
      </p:pic>
      <p:cxnSp>
        <p:nvCxnSpPr>
          <p:cNvPr id="14" name="Straight Connector 13">
            <a:extLst>
              <a:ext uri="{FF2B5EF4-FFF2-40B4-BE49-F238E27FC236}">
                <a16:creationId xmlns="" xmlns:a16="http://schemas.microsoft.com/office/drawing/2014/main" id="{5F2E9A6E-7FE5-482C-BF04-8C872E52E7E8}"/>
              </a:ext>
            </a:extLst>
          </p:cNvPr>
          <p:cNvCxnSpPr>
            <a:cxnSpLocks/>
          </p:cNvCxnSpPr>
          <p:nvPr/>
        </p:nvCxnSpPr>
        <p:spPr>
          <a:xfrm flipV="1">
            <a:off x="6086901" y="1401773"/>
            <a:ext cx="2438536" cy="360731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 xmlns:a16="http://schemas.microsoft.com/office/drawing/2014/main" id="{D59ADF04-A737-4682-B776-856AFA3C302F}"/>
              </a:ext>
            </a:extLst>
          </p:cNvPr>
          <p:cNvCxnSpPr>
            <a:cxnSpLocks/>
          </p:cNvCxnSpPr>
          <p:nvPr/>
        </p:nvCxnSpPr>
        <p:spPr>
          <a:xfrm>
            <a:off x="6118034" y="5170192"/>
            <a:ext cx="3837701" cy="168353"/>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0" name="Shape 149"/>
          <p:cNvSpPr txBox="1"/>
          <p:nvPr/>
        </p:nvSpPr>
        <p:spPr>
          <a:xfrm>
            <a:off x="9541950" y="6452400"/>
            <a:ext cx="2408225" cy="405600"/>
          </a:xfrm>
          <a:prstGeom prst="rect">
            <a:avLst/>
          </a:prstGeom>
          <a:noFill/>
          <a:ln>
            <a:noFill/>
          </a:ln>
        </p:spPr>
        <p:txBody>
          <a:bodyPr spcFirstLastPara="1" wrap="square" lIns="91425" tIns="91425" rIns="91425" bIns="91425" anchor="t" anchorCtr="0">
            <a:noAutofit/>
          </a:bodyPr>
          <a:lstStyle/>
          <a:p>
            <a:pPr lvl="0" algn="r"/>
            <a:r>
              <a:rPr lang="en-US" sz="1200" dirty="0">
                <a:solidFill>
                  <a:srgbClr val="565656"/>
                </a:solidFill>
                <a:latin typeface="Century Gothic"/>
                <a:ea typeface="Century Gothic"/>
                <a:cs typeface="Century Gothic"/>
                <a:sym typeface="Century Gothic"/>
              </a:rPr>
              <a:t>Image credit: ESRI </a:t>
            </a:r>
            <a:r>
              <a:rPr lang="en-US" sz="1200" dirty="0" err="1">
                <a:solidFill>
                  <a:srgbClr val="565656"/>
                </a:solidFill>
                <a:latin typeface="Century Gothic"/>
                <a:ea typeface="Century Gothic"/>
                <a:cs typeface="Century Gothic"/>
                <a:sym typeface="Century Gothic"/>
              </a:rPr>
              <a:t>Baselayer</a:t>
            </a:r>
            <a:endParaRPr sz="1200" dirty="0">
              <a:solidFill>
                <a:srgbClr val="565656"/>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54980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1000125" y="212725"/>
            <a:ext cx="101967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 Satellites &amp; Sensors</a:t>
            </a:r>
            <a:endParaRPr dirty="0"/>
          </a:p>
        </p:txBody>
      </p:sp>
      <p:graphicFrame>
        <p:nvGraphicFramePr>
          <p:cNvPr id="164" name="Shape 164"/>
          <p:cNvGraphicFramePr/>
          <p:nvPr>
            <p:extLst>
              <p:ext uri="{D42A27DB-BD31-4B8C-83A1-F6EECF244321}">
                <p14:modId xmlns:p14="http://schemas.microsoft.com/office/powerpoint/2010/main" val="692713114"/>
              </p:ext>
            </p:extLst>
          </p:nvPr>
        </p:nvGraphicFramePr>
        <p:xfrm>
          <a:off x="6827265" y="1219583"/>
          <a:ext cx="5231625" cy="4782910"/>
        </p:xfrm>
        <a:graphic>
          <a:graphicData uri="http://schemas.openxmlformats.org/drawingml/2006/table">
            <a:tbl>
              <a:tblPr>
                <a:noFill/>
                <a:tableStyleId>{553154A4-57DB-46F7-891B-A9BF53F9091A}</a:tableStyleId>
              </a:tblPr>
              <a:tblGrid>
                <a:gridCol w="1032221">
                  <a:extLst>
                    <a:ext uri="{9D8B030D-6E8A-4147-A177-3AD203B41FA5}">
                      <a16:colId xmlns="" xmlns:a16="http://schemas.microsoft.com/office/drawing/2014/main" val="20000"/>
                    </a:ext>
                  </a:extLst>
                </a:gridCol>
                <a:gridCol w="1738085">
                  <a:extLst>
                    <a:ext uri="{9D8B030D-6E8A-4147-A177-3AD203B41FA5}">
                      <a16:colId xmlns="" xmlns:a16="http://schemas.microsoft.com/office/drawing/2014/main" val="20001"/>
                    </a:ext>
                  </a:extLst>
                </a:gridCol>
                <a:gridCol w="1293586">
                  <a:extLst>
                    <a:ext uri="{9D8B030D-6E8A-4147-A177-3AD203B41FA5}">
                      <a16:colId xmlns="" xmlns:a16="http://schemas.microsoft.com/office/drawing/2014/main" val="20002"/>
                    </a:ext>
                  </a:extLst>
                </a:gridCol>
                <a:gridCol w="1167733">
                  <a:extLst>
                    <a:ext uri="{9D8B030D-6E8A-4147-A177-3AD203B41FA5}">
                      <a16:colId xmlns="" xmlns:a16="http://schemas.microsoft.com/office/drawing/2014/main" val="20003"/>
                    </a:ext>
                  </a:extLst>
                </a:gridCol>
              </a:tblGrid>
              <a:tr h="827700">
                <a:tc>
                  <a:txBody>
                    <a:bodyPr/>
                    <a:lstStyle/>
                    <a:p>
                      <a:pPr marL="6350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Platform and Sensor</a:t>
                      </a:r>
                      <a:endParaRPr b="1"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40000"/>
                        <a:lumOff val="60000"/>
                      </a:schemeClr>
                    </a:solidFill>
                  </a:tcPr>
                </a:tc>
                <a:tc>
                  <a:txBody>
                    <a:bodyPr/>
                    <a:lstStyle/>
                    <a:p>
                      <a:pPr marL="6350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Data Product</a:t>
                      </a:r>
                      <a:endParaRPr b="1"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40000"/>
                        <a:lumOff val="60000"/>
                      </a:schemeClr>
                    </a:solidFill>
                  </a:tcPr>
                </a:tc>
                <a:tc>
                  <a:txBody>
                    <a:bodyPr/>
                    <a:lstStyle/>
                    <a:p>
                      <a:pPr marL="6350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Dates/</a:t>
                      </a:r>
                      <a:endParaRPr b="1" dirty="0">
                        <a:solidFill>
                          <a:schemeClr val="tx1">
                            <a:lumMod val="75000"/>
                            <a:lumOff val="25000"/>
                          </a:schemeClr>
                        </a:solidFill>
                        <a:latin typeface="Century Gothic"/>
                        <a:ea typeface="Century Gothic"/>
                        <a:cs typeface="Century Gothic"/>
                        <a:sym typeface="Century Gothic"/>
                      </a:endParaRPr>
                    </a:p>
                    <a:p>
                      <a:pPr marL="6350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Availability</a:t>
                      </a:r>
                      <a:endParaRPr b="1"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40000"/>
                        <a:lumOff val="60000"/>
                      </a:schemeClr>
                    </a:solidFill>
                  </a:tcPr>
                </a:tc>
                <a:tc>
                  <a:txBody>
                    <a:bodyPr/>
                    <a:lstStyle/>
                    <a:p>
                      <a:pPr marL="63500" lvl="0" indent="0" algn="ctr" rtl="0">
                        <a:lnSpc>
                          <a:spcPct val="115000"/>
                        </a:lnSpc>
                        <a:spcBef>
                          <a:spcPts val="0"/>
                        </a:spcBef>
                        <a:spcAft>
                          <a:spcPts val="0"/>
                        </a:spcAft>
                        <a:buNone/>
                      </a:pPr>
                      <a:r>
                        <a:rPr lang="en-US" b="1" dirty="0">
                          <a:solidFill>
                            <a:schemeClr val="tx1">
                              <a:lumMod val="75000"/>
                              <a:lumOff val="25000"/>
                            </a:schemeClr>
                          </a:solidFill>
                          <a:latin typeface="Century Gothic"/>
                          <a:ea typeface="Century Gothic"/>
                          <a:cs typeface="Century Gothic"/>
                          <a:sym typeface="Century Gothic"/>
                        </a:rPr>
                        <a:t>Acquisition Method</a:t>
                      </a:r>
                      <a:endParaRPr b="1"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40000"/>
                        <a:lumOff val="60000"/>
                      </a:schemeClr>
                    </a:solidFill>
                  </a:tcPr>
                </a:tc>
                <a:extLst>
                  <a:ext uri="{0D108BD9-81ED-4DB2-BD59-A6C34878D82A}">
                    <a16:rowId xmlns="" xmlns:a16="http://schemas.microsoft.com/office/drawing/2014/main" val="10000"/>
                  </a:ext>
                </a:extLst>
              </a:tr>
              <a:tr h="1566600">
                <a:tc>
                  <a:txBody>
                    <a:bodyPr/>
                    <a:lstStyle/>
                    <a:p>
                      <a:pPr marL="63500" lvl="0" indent="0"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Landsat 8 OLI</a:t>
                      </a:r>
                      <a:endParaRPr>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Collection 1, Tier 1 Raw and TOA Reflectance (</a:t>
                      </a:r>
                      <a:r>
                        <a:rPr lang="en-US" dirty="0" err="1">
                          <a:solidFill>
                            <a:schemeClr val="tx1">
                              <a:lumMod val="75000"/>
                              <a:lumOff val="25000"/>
                            </a:schemeClr>
                          </a:solidFill>
                          <a:latin typeface="Century Gothic"/>
                          <a:ea typeface="Century Gothic"/>
                          <a:cs typeface="Century Gothic"/>
                          <a:sym typeface="Century Gothic"/>
                        </a:rPr>
                        <a:t>Orthorectified</a:t>
                      </a:r>
                      <a:r>
                        <a:rPr lang="en-US" dirty="0">
                          <a:solidFill>
                            <a:schemeClr val="tx1">
                              <a:lumMod val="75000"/>
                              <a:lumOff val="25000"/>
                            </a:schemeClr>
                          </a:solidFill>
                          <a:latin typeface="Century Gothic"/>
                          <a:ea typeface="Century Gothic"/>
                          <a:cs typeface="Century Gothic"/>
                          <a:sym typeface="Century Gothic"/>
                        </a:rPr>
                        <a:t>) scenes</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tc>
                  <a:txBody>
                    <a:bodyPr/>
                    <a:lstStyle/>
                    <a:p>
                      <a:pPr marL="63500" lvl="0" indent="0"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April 2013 - present</a:t>
                      </a:r>
                      <a:endParaRPr>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tc>
                  <a:txBody>
                    <a:bodyPr/>
                    <a:lstStyle/>
                    <a:p>
                      <a:pPr marL="63500" lvl="0" indent="0" rtl="0">
                        <a:lnSpc>
                          <a:spcPct val="115000"/>
                        </a:lnSpc>
                        <a:spcBef>
                          <a:spcPts val="0"/>
                        </a:spcBef>
                        <a:spcAft>
                          <a:spcPts val="0"/>
                        </a:spcAft>
                        <a:buNone/>
                      </a:pPr>
                      <a:r>
                        <a:rPr lang="en-US">
                          <a:solidFill>
                            <a:schemeClr val="tx1">
                              <a:lumMod val="75000"/>
                              <a:lumOff val="25000"/>
                            </a:schemeClr>
                          </a:solidFill>
                          <a:latin typeface="Century Gothic"/>
                          <a:ea typeface="Century Gothic"/>
                          <a:cs typeface="Century Gothic"/>
                          <a:sym typeface="Century Gothic"/>
                        </a:rPr>
                        <a:t>Google Earth Engine</a:t>
                      </a:r>
                      <a:endParaRPr>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C5E8"/>
                    </a:solidFill>
                  </a:tcPr>
                </a:tc>
                <a:extLst>
                  <a:ext uri="{0D108BD9-81ED-4DB2-BD59-A6C34878D82A}">
                    <a16:rowId xmlns="" xmlns:a16="http://schemas.microsoft.com/office/drawing/2014/main" val="10001"/>
                  </a:ext>
                </a:extLst>
              </a:tr>
              <a:tr h="1534575">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Sentinel-1 SAR</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40000"/>
                        <a:lumOff val="60000"/>
                      </a:schemeClr>
                    </a:solidFill>
                  </a:tcPr>
                </a:tc>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C-band Synthetic Aperture Radar Ground Range Detected, Level-1C</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40000"/>
                        <a:lumOff val="60000"/>
                      </a:schemeClr>
                    </a:solidFill>
                  </a:tcPr>
                </a:tc>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October 2014 - present</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40000"/>
                        <a:lumOff val="60000"/>
                      </a:schemeClr>
                    </a:solidFill>
                  </a:tcPr>
                </a:tc>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Google Earth Engine</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40000"/>
                        <a:lumOff val="60000"/>
                      </a:schemeClr>
                    </a:solidFill>
                  </a:tcPr>
                </a:tc>
                <a:extLst>
                  <a:ext uri="{0D108BD9-81ED-4DB2-BD59-A6C34878D82A}">
                    <a16:rowId xmlns="" xmlns:a16="http://schemas.microsoft.com/office/drawing/2014/main" val="10002"/>
                  </a:ext>
                </a:extLst>
              </a:tr>
              <a:tr h="827700">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STRM</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60000"/>
                        <a:lumOff val="40000"/>
                      </a:schemeClr>
                    </a:solidFill>
                  </a:tcPr>
                </a:tc>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Digital Elevation</a:t>
                      </a:r>
                      <a:r>
                        <a:rPr lang="en-US" baseline="0" dirty="0">
                          <a:solidFill>
                            <a:schemeClr val="tx1">
                              <a:lumMod val="75000"/>
                              <a:lumOff val="25000"/>
                            </a:schemeClr>
                          </a:solidFill>
                          <a:latin typeface="Century Gothic"/>
                          <a:ea typeface="Century Gothic"/>
                          <a:cs typeface="Century Gothic"/>
                          <a:sym typeface="Century Gothic"/>
                        </a:rPr>
                        <a:t> and </a:t>
                      </a:r>
                      <a:r>
                        <a:rPr lang="en-US" dirty="0">
                          <a:solidFill>
                            <a:schemeClr val="tx1">
                              <a:lumMod val="75000"/>
                              <a:lumOff val="25000"/>
                            </a:schemeClr>
                          </a:solidFill>
                          <a:latin typeface="Century Gothic"/>
                          <a:ea typeface="Century Gothic"/>
                          <a:cs typeface="Century Gothic"/>
                          <a:sym typeface="Century Gothic"/>
                        </a:rPr>
                        <a:t>Topography Models</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60000"/>
                        <a:lumOff val="40000"/>
                      </a:schemeClr>
                    </a:solidFill>
                  </a:tcPr>
                </a:tc>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June 2015 - present</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60000"/>
                        <a:lumOff val="40000"/>
                      </a:schemeClr>
                    </a:solidFill>
                  </a:tcPr>
                </a:tc>
                <a:tc>
                  <a:txBody>
                    <a:bodyPr/>
                    <a:lstStyle/>
                    <a:p>
                      <a:pPr marL="63500" lvl="0" indent="0" rtl="0">
                        <a:lnSpc>
                          <a:spcPct val="115000"/>
                        </a:lnSpc>
                        <a:spcBef>
                          <a:spcPts val="0"/>
                        </a:spcBef>
                        <a:spcAft>
                          <a:spcPts val="0"/>
                        </a:spcAft>
                        <a:buNone/>
                      </a:pPr>
                      <a:r>
                        <a:rPr lang="en-US" dirty="0">
                          <a:solidFill>
                            <a:schemeClr val="tx1">
                              <a:lumMod val="75000"/>
                              <a:lumOff val="25000"/>
                            </a:schemeClr>
                          </a:solidFill>
                          <a:latin typeface="Century Gothic"/>
                          <a:ea typeface="Century Gothic"/>
                          <a:cs typeface="Century Gothic"/>
                          <a:sym typeface="Century Gothic"/>
                        </a:rPr>
                        <a:t>Google Earth Engine</a:t>
                      </a:r>
                      <a:endParaRPr dirty="0">
                        <a:solidFill>
                          <a:schemeClr val="tx1">
                            <a:lumMod val="75000"/>
                            <a:lumOff val="25000"/>
                          </a:schemeClr>
                        </a:solidFill>
                        <a:latin typeface="Century Gothic"/>
                        <a:ea typeface="Century Gothic"/>
                        <a:cs typeface="Century Gothic"/>
                        <a:sym typeface="Century Gothic"/>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lumMod val="60000"/>
                        <a:lumOff val="40000"/>
                      </a:schemeClr>
                    </a:solidFill>
                  </a:tcPr>
                </a:tc>
                <a:extLst>
                  <a:ext uri="{0D108BD9-81ED-4DB2-BD59-A6C34878D82A}">
                    <a16:rowId xmlns="" xmlns:a16="http://schemas.microsoft.com/office/drawing/2014/main" val="10003"/>
                  </a:ext>
                </a:extLst>
              </a:tr>
            </a:tbl>
          </a:graphicData>
        </a:graphic>
      </p:graphicFrame>
      <p:pic>
        <p:nvPicPr>
          <p:cNvPr id="165" name="Shape 165"/>
          <p:cNvPicPr preferRelativeResize="0"/>
          <p:nvPr/>
        </p:nvPicPr>
        <p:blipFill>
          <a:blip r:embed="rId3">
            <a:alphaModFix amt="80000"/>
            <a:extLst>
              <a:ext uri="{28A0092B-C50C-407E-A947-70E740481C1C}">
                <a14:useLocalDpi xmlns:a14="http://schemas.microsoft.com/office/drawing/2010/main" val="0"/>
              </a:ext>
            </a:extLst>
          </a:blip>
          <a:stretch>
            <a:fillRect/>
          </a:stretch>
        </p:blipFill>
        <p:spPr>
          <a:xfrm>
            <a:off x="0" y="969580"/>
            <a:ext cx="6688500" cy="5397050"/>
          </a:xfrm>
          <a:prstGeom prst="rect">
            <a:avLst/>
          </a:prstGeom>
          <a:noFill/>
          <a:ln>
            <a:noFill/>
          </a:ln>
        </p:spPr>
      </p:pic>
      <p:pic>
        <p:nvPicPr>
          <p:cNvPr id="166" name="Shape 166"/>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a:off x="3948212" y="1764143"/>
            <a:ext cx="1969274" cy="1609474"/>
          </a:xfrm>
          <a:prstGeom prst="rect">
            <a:avLst/>
          </a:prstGeom>
          <a:noFill/>
          <a:ln>
            <a:noFill/>
          </a:ln>
          <a:effectLst>
            <a:outerShdw blurRad="50800" dist="38100" dir="2700000" algn="tl" rotWithShape="0">
              <a:srgbClr val="000000">
                <a:alpha val="40000"/>
              </a:srgbClr>
            </a:outerShdw>
          </a:effectLst>
        </p:spPr>
      </p:pic>
      <p:sp>
        <p:nvSpPr>
          <p:cNvPr id="167" name="Shape 167"/>
          <p:cNvSpPr txBox="1"/>
          <p:nvPr/>
        </p:nvSpPr>
        <p:spPr>
          <a:xfrm>
            <a:off x="3193505" y="687375"/>
            <a:ext cx="3000000" cy="14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lt1"/>
                </a:solidFill>
                <a:latin typeface="Century Gothic"/>
                <a:ea typeface="Century Gothic"/>
                <a:cs typeface="Century Gothic"/>
                <a:sym typeface="Century Gothic"/>
              </a:rPr>
              <a:t>Landsat 8 OLI</a:t>
            </a:r>
            <a:endParaRPr sz="2000" dirty="0">
              <a:solidFill>
                <a:schemeClr val="lt1"/>
              </a:solidFill>
              <a:latin typeface="Century Gothic"/>
              <a:ea typeface="Century Gothic"/>
              <a:cs typeface="Century Gothic"/>
              <a:sym typeface="Century Gothic"/>
            </a:endParaRPr>
          </a:p>
        </p:txBody>
      </p:sp>
      <p:sp>
        <p:nvSpPr>
          <p:cNvPr id="171" name="Shape 171"/>
          <p:cNvSpPr txBox="1"/>
          <p:nvPr/>
        </p:nvSpPr>
        <p:spPr>
          <a:xfrm>
            <a:off x="0" y="6284325"/>
            <a:ext cx="1428750" cy="35976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000" dirty="0">
                <a:latin typeface="Century Gothic" panose="020B0502020202020204" pitchFamily="34" charset="0"/>
              </a:rPr>
              <a:t>Image Credit: NASA</a:t>
            </a:r>
            <a:endParaRPr sz="1000" dirty="0">
              <a:latin typeface="Century Gothic" panose="020B0502020202020204" pitchFamily="34" charset="0"/>
            </a:endParaRPr>
          </a:p>
        </p:txBody>
      </p:sp>
      <p:sp>
        <p:nvSpPr>
          <p:cNvPr id="173" name="Shape 173"/>
          <p:cNvSpPr txBox="1"/>
          <p:nvPr/>
        </p:nvSpPr>
        <p:spPr>
          <a:xfrm>
            <a:off x="-285807" y="1192281"/>
            <a:ext cx="3000000" cy="105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Sentinel-1 SAR</a:t>
            </a:r>
            <a:endParaRPr sz="2000">
              <a:solidFill>
                <a:schemeClr val="lt1"/>
              </a:solidFill>
              <a:latin typeface="Century Gothic"/>
              <a:ea typeface="Century Gothic"/>
              <a:cs typeface="Century Gothic"/>
              <a:sym typeface="Century Gothic"/>
            </a:endParaRPr>
          </a:p>
        </p:txBody>
      </p:sp>
      <p:pic>
        <p:nvPicPr>
          <p:cNvPr id="174" name="Shape 174"/>
          <p:cNvPicPr preferRelativeResize="0"/>
          <p:nvPr/>
        </p:nvPicPr>
        <p:blipFill>
          <a:blip r:embed="rId5" cstate="screen">
            <a:alphaModFix/>
            <a:extLst>
              <a:ext uri="{28A0092B-C50C-407E-A947-70E740481C1C}">
                <a14:useLocalDpi xmlns:a14="http://schemas.microsoft.com/office/drawing/2010/main" val="0"/>
              </a:ext>
            </a:extLst>
          </a:blip>
          <a:stretch>
            <a:fillRect/>
          </a:stretch>
        </p:blipFill>
        <p:spPr>
          <a:xfrm>
            <a:off x="448024" y="2047173"/>
            <a:ext cx="2070977" cy="1697047"/>
          </a:xfrm>
          <a:prstGeom prst="rect">
            <a:avLst/>
          </a:prstGeom>
          <a:noFill/>
          <a:ln>
            <a:noFill/>
          </a:ln>
        </p:spPr>
      </p:pic>
      <p:pic>
        <p:nvPicPr>
          <p:cNvPr id="12" name="Picture 2" descr="http://www.devpedia.developexchange.com/dp/images/a/ab/12_SRTM.png">
            <a:extLst>
              <a:ext uri="{FF2B5EF4-FFF2-40B4-BE49-F238E27FC236}">
                <a16:creationId xmlns="" xmlns:a16="http://schemas.microsoft.com/office/drawing/2014/main" id="{EF19B445-5DD7-4E2A-BE33-38953C4475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0098" y="2978660"/>
            <a:ext cx="2328189" cy="2572585"/>
          </a:xfrm>
          <a:prstGeom prst="rect">
            <a:avLst/>
          </a:prstGeom>
          <a:noFill/>
          <a:extLst>
            <a:ext uri="{909E8E84-426E-40DD-AFC4-6F175D3DCCD1}">
              <a14:hiddenFill xmlns:a14="http://schemas.microsoft.com/office/drawing/2010/main">
                <a:solidFill>
                  <a:srgbClr val="FFFFFF"/>
                </a:solidFill>
              </a14:hiddenFill>
            </a:ext>
          </a:extLst>
        </p:spPr>
      </p:pic>
      <p:sp>
        <p:nvSpPr>
          <p:cNvPr id="13" name="Shape 167">
            <a:extLst>
              <a:ext uri="{FF2B5EF4-FFF2-40B4-BE49-F238E27FC236}">
                <a16:creationId xmlns="" xmlns:a16="http://schemas.microsoft.com/office/drawing/2014/main" id="{C668B201-4085-4FCB-B412-103371062D60}"/>
              </a:ext>
            </a:extLst>
          </p:cNvPr>
          <p:cNvSpPr txBox="1"/>
          <p:nvPr/>
        </p:nvSpPr>
        <p:spPr>
          <a:xfrm>
            <a:off x="3432849" y="3879734"/>
            <a:ext cx="3000000" cy="14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solidFill>
                  <a:schemeClr val="lt1"/>
                </a:solidFill>
                <a:latin typeface="Century Gothic"/>
                <a:ea typeface="Century Gothic"/>
                <a:cs typeface="Century Gothic"/>
                <a:sym typeface="Century Gothic"/>
              </a:rPr>
              <a:t>Shuttle Radar Topography Mission</a:t>
            </a:r>
            <a:endParaRPr sz="2000" dirty="0">
              <a:solidFill>
                <a:schemeClr val="lt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54480" y="963142"/>
            <a:ext cx="5414756" cy="3628842"/>
          </a:xfrm>
          <a:prstGeom prst="rect">
            <a:avLst/>
          </a:prstGeom>
        </p:spPr>
      </p:pic>
      <p:sp>
        <p:nvSpPr>
          <p:cNvPr id="6" name="Text Placeholder 5"/>
          <p:cNvSpPr>
            <a:spLocks noGrp="1"/>
          </p:cNvSpPr>
          <p:nvPr>
            <p:ph type="body" sz="half" idx="2"/>
          </p:nvPr>
        </p:nvSpPr>
        <p:spPr>
          <a:xfrm>
            <a:off x="6939612" y="814268"/>
            <a:ext cx="5252388" cy="5097631"/>
          </a:xfrm>
        </p:spPr>
        <p:txBody>
          <a:bodyPr>
            <a:noAutofit/>
          </a:bodyPr>
          <a:lstStyle/>
          <a:p>
            <a:pPr marL="342900" indent="-342900">
              <a:lnSpc>
                <a:spcPct val="220000"/>
              </a:lnSpc>
              <a:spcBef>
                <a:spcPts val="200"/>
              </a:spcBef>
              <a:buClr>
                <a:srgbClr val="3289B4"/>
              </a:buClr>
              <a:buFont typeface="Webdings" panose="05030102010509060703" pitchFamily="18" charset="2"/>
              <a:buChar char="4"/>
            </a:pPr>
            <a:r>
              <a:rPr lang="en-US" sz="1800" dirty="0"/>
              <a:t>Two Sampling Efforts</a:t>
            </a:r>
          </a:p>
          <a:p>
            <a:pPr marL="342900" indent="-342900">
              <a:lnSpc>
                <a:spcPct val="220000"/>
              </a:lnSpc>
              <a:spcBef>
                <a:spcPts val="200"/>
              </a:spcBef>
              <a:buClr>
                <a:srgbClr val="3289B4"/>
              </a:buClr>
              <a:buFont typeface="Webdings" panose="05030102010509060703" pitchFamily="18" charset="2"/>
              <a:buChar char="4"/>
            </a:pPr>
            <a:endParaRPr lang="en-US" sz="1800" dirty="0"/>
          </a:p>
          <a:p>
            <a:pPr marL="342900" indent="-342900">
              <a:lnSpc>
                <a:spcPct val="220000"/>
              </a:lnSpc>
              <a:spcBef>
                <a:spcPts val="200"/>
              </a:spcBef>
              <a:buClr>
                <a:srgbClr val="3289B4"/>
              </a:buClr>
              <a:buFont typeface="Webdings" panose="05030102010509060703" pitchFamily="18" charset="2"/>
              <a:buChar char="4"/>
            </a:pPr>
            <a:r>
              <a:rPr lang="en-US" sz="1800" dirty="0"/>
              <a:t>Used NAIP imagery to create training data</a:t>
            </a:r>
          </a:p>
          <a:p>
            <a:pPr marL="800100" lvl="1" indent="-342900">
              <a:lnSpc>
                <a:spcPct val="100000"/>
              </a:lnSpc>
              <a:spcBef>
                <a:spcPts val="200"/>
              </a:spcBef>
              <a:buClr>
                <a:srgbClr val="3289B4"/>
              </a:buClr>
              <a:buFont typeface="Webdings" panose="05030102010509060703" pitchFamily="18" charset="2"/>
              <a:buChar char="4"/>
            </a:pPr>
            <a:r>
              <a:rPr lang="en-US" sz="1600" dirty="0">
                <a:solidFill>
                  <a:schemeClr val="tx1">
                    <a:lumMod val="75000"/>
                    <a:lumOff val="25000"/>
                  </a:schemeClr>
                </a:solidFill>
              </a:rPr>
              <a:t>15M: 299 “dry” points, 242 “wet” points</a:t>
            </a:r>
          </a:p>
          <a:p>
            <a:pPr marL="800100" lvl="1" indent="-342900">
              <a:lnSpc>
                <a:spcPct val="100000"/>
              </a:lnSpc>
              <a:spcBef>
                <a:spcPts val="200"/>
              </a:spcBef>
              <a:spcAft>
                <a:spcPts val="1800"/>
              </a:spcAft>
              <a:buClr>
                <a:srgbClr val="3289B4"/>
              </a:buClr>
              <a:buFont typeface="Webdings" panose="05030102010509060703" pitchFamily="18" charset="2"/>
              <a:buChar char="4"/>
            </a:pPr>
            <a:r>
              <a:rPr lang="en-US" sz="1600" dirty="0">
                <a:solidFill>
                  <a:schemeClr val="tx1">
                    <a:lumMod val="75000"/>
                    <a:lumOff val="25000"/>
                  </a:schemeClr>
                </a:solidFill>
              </a:rPr>
              <a:t>30M: 226 “dry” points, 206 “wet” points</a:t>
            </a:r>
          </a:p>
          <a:p>
            <a:pPr marL="342900" indent="-342900">
              <a:lnSpc>
                <a:spcPct val="100000"/>
              </a:lnSpc>
              <a:spcBef>
                <a:spcPts val="200"/>
              </a:spcBef>
              <a:buClr>
                <a:srgbClr val="3289B4"/>
              </a:buClr>
              <a:buFont typeface="Webdings" panose="05030102010509060703" pitchFamily="18" charset="2"/>
              <a:buChar char="4"/>
            </a:pPr>
            <a:r>
              <a:rPr lang="en-US" sz="1800" dirty="0"/>
              <a:t>Sampling criteria: </a:t>
            </a:r>
            <a:r>
              <a:rPr lang="en-US" sz="1800" dirty="0" err="1"/>
              <a:t>ocularly</a:t>
            </a:r>
            <a:r>
              <a:rPr lang="en-US" sz="1800" dirty="0"/>
              <a:t> survey a single Landsat pixel, estimating cover of 5 different land classes:</a:t>
            </a:r>
          </a:p>
        </p:txBody>
      </p:sp>
      <p:sp>
        <p:nvSpPr>
          <p:cNvPr id="11" name="Shape 111"/>
          <p:cNvSpPr txBox="1">
            <a:spLocks noGrp="1"/>
          </p:cNvSpPr>
          <p:nvPr>
            <p:ph type="title"/>
          </p:nvPr>
        </p:nvSpPr>
        <p:spPr>
          <a:xfrm>
            <a:off x="1000124" y="365124"/>
            <a:ext cx="10307045"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t>Digital Sampling in Earth Engine</a:t>
            </a:r>
            <a:endParaRPr dirty="0"/>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369699" y="2898823"/>
            <a:ext cx="5414756" cy="3623557"/>
          </a:xfrm>
          <a:prstGeom prst="rect">
            <a:avLst/>
          </a:prstGeom>
        </p:spPr>
      </p:pic>
      <p:grpSp>
        <p:nvGrpSpPr>
          <p:cNvPr id="9" name="Group 8"/>
          <p:cNvGrpSpPr/>
          <p:nvPr/>
        </p:nvGrpSpPr>
        <p:grpSpPr>
          <a:xfrm>
            <a:off x="6950948" y="4710601"/>
            <a:ext cx="5178297" cy="1074159"/>
            <a:chOff x="7052773" y="5749642"/>
            <a:chExt cx="5178297" cy="1074159"/>
          </a:xfrm>
        </p:grpSpPr>
        <p:sp>
          <p:nvSpPr>
            <p:cNvPr id="2" name="Rectangle 1"/>
            <p:cNvSpPr/>
            <p:nvPr/>
          </p:nvSpPr>
          <p:spPr>
            <a:xfrm>
              <a:off x="9912876" y="5749642"/>
              <a:ext cx="2318194" cy="634020"/>
            </a:xfrm>
            <a:prstGeom prst="rect">
              <a:avLst/>
            </a:prstGeom>
          </p:spPr>
          <p:txBody>
            <a:bodyPr wrap="square">
              <a:spAutoFit/>
            </a:bodyPr>
            <a:lstStyle/>
            <a:p>
              <a:pPr marL="800100" lvl="1" indent="-342900">
                <a:lnSpc>
                  <a:spcPct val="220000"/>
                </a:lnSpc>
                <a:spcBef>
                  <a:spcPts val="200"/>
                </a:spcBef>
                <a:buClr>
                  <a:srgbClr val="3289B4"/>
                </a:buClr>
                <a:buFont typeface="Webdings" panose="05030102010509060703" pitchFamily="18" charset="2"/>
                <a:buChar char="4"/>
              </a:pPr>
              <a:r>
                <a:rPr lang="en-US" sz="1600" dirty="0">
                  <a:solidFill>
                    <a:srgbClr val="565656"/>
                  </a:solidFill>
                  <a:latin typeface="Century Gothic" panose="020B0502020202020204" pitchFamily="34" charset="0"/>
                </a:rPr>
                <a:t>Bare ground</a:t>
              </a:r>
            </a:p>
          </p:txBody>
        </p:sp>
        <p:sp>
          <p:nvSpPr>
            <p:cNvPr id="7" name="Rectangle 6"/>
            <p:cNvSpPr/>
            <p:nvPr/>
          </p:nvSpPr>
          <p:spPr>
            <a:xfrm>
              <a:off x="7052773" y="5749643"/>
              <a:ext cx="1696533" cy="634020"/>
            </a:xfrm>
            <a:prstGeom prst="rect">
              <a:avLst/>
            </a:prstGeom>
          </p:spPr>
          <p:txBody>
            <a:bodyPr wrap="square">
              <a:spAutoFit/>
            </a:bodyPr>
            <a:lstStyle/>
            <a:p>
              <a:pPr marL="800100" lvl="1" indent="-342900">
                <a:lnSpc>
                  <a:spcPct val="220000"/>
                </a:lnSpc>
                <a:spcBef>
                  <a:spcPts val="200"/>
                </a:spcBef>
                <a:buClr>
                  <a:srgbClr val="3289B4"/>
                </a:buClr>
                <a:buFont typeface="Webdings" panose="05030102010509060703" pitchFamily="18" charset="2"/>
                <a:buChar char="4"/>
              </a:pPr>
              <a:r>
                <a:rPr lang="en-US" sz="1600" dirty="0">
                  <a:solidFill>
                    <a:srgbClr val="565656"/>
                  </a:solidFill>
                  <a:latin typeface="Century Gothic" panose="020B0502020202020204" pitchFamily="34" charset="0"/>
                </a:rPr>
                <a:t>Water</a:t>
              </a:r>
            </a:p>
          </p:txBody>
        </p:sp>
        <p:sp>
          <p:nvSpPr>
            <p:cNvPr id="3" name="Rectangle 2"/>
            <p:cNvSpPr/>
            <p:nvPr/>
          </p:nvSpPr>
          <p:spPr>
            <a:xfrm>
              <a:off x="8237309" y="5749642"/>
              <a:ext cx="2113191" cy="544123"/>
            </a:xfrm>
            <a:prstGeom prst="rect">
              <a:avLst/>
            </a:prstGeom>
          </p:spPr>
          <p:txBody>
            <a:bodyPr wrap="square">
              <a:spAutoFit/>
            </a:bodyPr>
            <a:lstStyle/>
            <a:p>
              <a:pPr marL="800100" lvl="1" indent="-342900">
                <a:lnSpc>
                  <a:spcPct val="220000"/>
                </a:lnSpc>
                <a:spcBef>
                  <a:spcPts val="200"/>
                </a:spcBef>
                <a:buClr>
                  <a:srgbClr val="3289B4"/>
                </a:buClr>
                <a:buFont typeface="Webdings" panose="05030102010509060703" pitchFamily="18" charset="2"/>
                <a:buChar char="4"/>
              </a:pPr>
              <a:r>
                <a:rPr lang="en-US" sz="1600" dirty="0">
                  <a:solidFill>
                    <a:srgbClr val="565656"/>
                  </a:solidFill>
                  <a:latin typeface="Century Gothic" panose="020B0502020202020204" pitchFamily="34" charset="0"/>
                </a:rPr>
                <a:t>Vegetation</a:t>
              </a:r>
            </a:p>
          </p:txBody>
        </p:sp>
        <p:sp>
          <p:nvSpPr>
            <p:cNvPr id="4" name="Rectangle 3"/>
            <p:cNvSpPr/>
            <p:nvPr/>
          </p:nvSpPr>
          <p:spPr>
            <a:xfrm>
              <a:off x="7771864" y="6179778"/>
              <a:ext cx="1847927" cy="544123"/>
            </a:xfrm>
            <a:prstGeom prst="rect">
              <a:avLst/>
            </a:prstGeom>
          </p:spPr>
          <p:txBody>
            <a:bodyPr wrap="square">
              <a:spAutoFit/>
            </a:bodyPr>
            <a:lstStyle/>
            <a:p>
              <a:pPr marL="800100" lvl="1" indent="-342900">
                <a:lnSpc>
                  <a:spcPct val="220000"/>
                </a:lnSpc>
                <a:spcBef>
                  <a:spcPts val="200"/>
                </a:spcBef>
                <a:buClr>
                  <a:srgbClr val="3289B4"/>
                </a:buClr>
                <a:buFont typeface="Webdings" panose="05030102010509060703" pitchFamily="18" charset="2"/>
                <a:buChar char="4"/>
              </a:pPr>
              <a:r>
                <a:rPr lang="en-US" sz="1600" dirty="0">
                  <a:solidFill>
                    <a:srgbClr val="565656"/>
                  </a:solidFill>
                  <a:latin typeface="Century Gothic" panose="020B0502020202020204" pitchFamily="34" charset="0"/>
                </a:rPr>
                <a:t>Shadow</a:t>
              </a:r>
            </a:p>
          </p:txBody>
        </p:sp>
        <p:sp>
          <p:nvSpPr>
            <p:cNvPr id="10" name="Rectangle 9"/>
            <p:cNvSpPr/>
            <p:nvPr/>
          </p:nvSpPr>
          <p:spPr>
            <a:xfrm>
              <a:off x="9366449" y="6189781"/>
              <a:ext cx="1682673" cy="634020"/>
            </a:xfrm>
            <a:prstGeom prst="rect">
              <a:avLst/>
            </a:prstGeom>
          </p:spPr>
          <p:txBody>
            <a:bodyPr wrap="square">
              <a:spAutoFit/>
            </a:bodyPr>
            <a:lstStyle/>
            <a:p>
              <a:pPr marL="800100" lvl="1" indent="-342900">
                <a:lnSpc>
                  <a:spcPct val="220000"/>
                </a:lnSpc>
                <a:spcBef>
                  <a:spcPts val="200"/>
                </a:spcBef>
                <a:buClr>
                  <a:srgbClr val="3289B4"/>
                </a:buClr>
                <a:buFont typeface="Webdings" panose="05030102010509060703" pitchFamily="18" charset="2"/>
                <a:buChar char="4"/>
              </a:pPr>
              <a:r>
                <a:rPr lang="en-US" sz="1600" dirty="0">
                  <a:solidFill>
                    <a:srgbClr val="565656"/>
                  </a:solidFill>
                  <a:latin typeface="Century Gothic" panose="020B0502020202020204" pitchFamily="34" charset="0"/>
                </a:rPr>
                <a:t>Other</a:t>
              </a:r>
            </a:p>
          </p:txBody>
        </p:sp>
      </p:grpSp>
      <p:grpSp>
        <p:nvGrpSpPr>
          <p:cNvPr id="15" name="Group 14"/>
          <p:cNvGrpSpPr/>
          <p:nvPr/>
        </p:nvGrpSpPr>
        <p:grpSpPr>
          <a:xfrm>
            <a:off x="7179547" y="1509427"/>
            <a:ext cx="5024461" cy="724492"/>
            <a:chOff x="7167539" y="1378896"/>
            <a:chExt cx="5024461" cy="724492"/>
          </a:xfrm>
        </p:grpSpPr>
        <p:sp>
          <p:nvSpPr>
            <p:cNvPr id="13" name="Text Placeholder 5"/>
            <p:cNvSpPr txBox="1">
              <a:spLocks/>
            </p:cNvSpPr>
            <p:nvPr/>
          </p:nvSpPr>
          <p:spPr>
            <a:xfrm>
              <a:off x="7167539" y="1379208"/>
              <a:ext cx="3569209" cy="7241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ts val="2800"/>
                <a:buFont typeface="Arial"/>
                <a:buNone/>
                <a:defRPr sz="2000" b="0" i="0" u="none" strike="noStrike" cap="none">
                  <a:solidFill>
                    <a:schemeClr val="tx1">
                      <a:lumMod val="75000"/>
                      <a:lumOff val="25000"/>
                    </a:schemeClr>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rgbClr val="3F3F3F"/>
                </a:buClr>
                <a:buSzPts val="2400"/>
                <a:buFont typeface="Arial"/>
                <a:buNone/>
                <a:defRPr sz="1400" b="0" i="0" u="none" strike="noStrike" cap="none">
                  <a:solidFill>
                    <a:srgbClr val="3F3F3F"/>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rgbClr val="3F3F3F"/>
                </a:buClr>
                <a:buSzPts val="2000"/>
                <a:buFont typeface="Arial"/>
                <a:buNone/>
                <a:defRPr sz="1200" b="0" i="0" u="none" strike="noStrike" cap="none">
                  <a:solidFill>
                    <a:srgbClr val="3F3F3F"/>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rgbClr val="3F3F3F"/>
                </a:buClr>
                <a:buSzPts val="1800"/>
                <a:buFont typeface="Arial"/>
                <a:buNone/>
                <a:defRPr sz="1000" b="0" i="0" u="none" strike="noStrike" cap="none">
                  <a:solidFill>
                    <a:srgbClr val="3F3F3F"/>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rgbClr val="3F3F3F"/>
                </a:buClr>
                <a:buSzPts val="1800"/>
                <a:buFont typeface="Arial"/>
                <a:buNone/>
                <a:defRPr sz="1000" b="0" i="0" u="none" strike="noStrike" cap="none">
                  <a:solidFill>
                    <a:srgbClr val="3F3F3F"/>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9pPr>
            </a:lstStyle>
            <a:p>
              <a:pPr marL="342900" indent="-342900">
                <a:lnSpc>
                  <a:spcPct val="220000"/>
                </a:lnSpc>
                <a:spcBef>
                  <a:spcPts val="200"/>
                </a:spcBef>
                <a:buClr>
                  <a:srgbClr val="3289B4"/>
                </a:buClr>
                <a:buFont typeface="Webdings" panose="05030102010509060703" pitchFamily="18" charset="2"/>
                <a:buChar char="4"/>
              </a:pPr>
              <a:r>
                <a:rPr lang="en-US" sz="1400" dirty="0"/>
                <a:t>15M Sampling (Panchromatic)</a:t>
              </a:r>
            </a:p>
          </p:txBody>
        </p:sp>
        <p:sp>
          <p:nvSpPr>
            <p:cNvPr id="14" name="Text Placeholder 5"/>
            <p:cNvSpPr txBox="1">
              <a:spLocks/>
            </p:cNvSpPr>
            <p:nvPr/>
          </p:nvSpPr>
          <p:spPr>
            <a:xfrm>
              <a:off x="10145878" y="1378896"/>
              <a:ext cx="2046122" cy="7244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3F3F3F"/>
                </a:buClr>
                <a:buSzPts val="2800"/>
                <a:buFont typeface="Arial"/>
                <a:buNone/>
                <a:defRPr sz="2000" b="0" i="0" u="none" strike="noStrike" cap="none">
                  <a:solidFill>
                    <a:schemeClr val="tx1">
                      <a:lumMod val="75000"/>
                      <a:lumOff val="25000"/>
                    </a:schemeClr>
                  </a:solidFill>
                  <a:latin typeface="Century Gothic"/>
                  <a:ea typeface="Century Gothic"/>
                  <a:cs typeface="Century Gothic"/>
                  <a:sym typeface="Century Gothic"/>
                </a:defRPr>
              </a:lvl1pPr>
              <a:lvl2pPr marL="457200" marR="0" lvl="1" indent="0" algn="l" rtl="0">
                <a:lnSpc>
                  <a:spcPct val="90000"/>
                </a:lnSpc>
                <a:spcBef>
                  <a:spcPts val="500"/>
                </a:spcBef>
                <a:spcAft>
                  <a:spcPts val="0"/>
                </a:spcAft>
                <a:buClr>
                  <a:srgbClr val="3F3F3F"/>
                </a:buClr>
                <a:buSzPts val="2400"/>
                <a:buFont typeface="Arial"/>
                <a:buNone/>
                <a:defRPr sz="1400" b="0" i="0" u="none" strike="noStrike" cap="none">
                  <a:solidFill>
                    <a:srgbClr val="3F3F3F"/>
                  </a:solidFill>
                  <a:latin typeface="Century Gothic"/>
                  <a:ea typeface="Century Gothic"/>
                  <a:cs typeface="Century Gothic"/>
                  <a:sym typeface="Century Gothic"/>
                </a:defRPr>
              </a:lvl2pPr>
              <a:lvl3pPr marL="914400" marR="0" lvl="2" indent="0" algn="l" rtl="0">
                <a:lnSpc>
                  <a:spcPct val="90000"/>
                </a:lnSpc>
                <a:spcBef>
                  <a:spcPts val="500"/>
                </a:spcBef>
                <a:spcAft>
                  <a:spcPts val="0"/>
                </a:spcAft>
                <a:buClr>
                  <a:srgbClr val="3F3F3F"/>
                </a:buClr>
                <a:buSzPts val="2000"/>
                <a:buFont typeface="Arial"/>
                <a:buNone/>
                <a:defRPr sz="1200" b="0" i="0" u="none" strike="noStrike" cap="none">
                  <a:solidFill>
                    <a:srgbClr val="3F3F3F"/>
                  </a:solidFill>
                  <a:latin typeface="Century Gothic"/>
                  <a:ea typeface="Century Gothic"/>
                  <a:cs typeface="Century Gothic"/>
                  <a:sym typeface="Century Gothic"/>
                </a:defRPr>
              </a:lvl3pPr>
              <a:lvl4pPr marL="1371600" marR="0" lvl="3" indent="0" algn="l" rtl="0">
                <a:lnSpc>
                  <a:spcPct val="90000"/>
                </a:lnSpc>
                <a:spcBef>
                  <a:spcPts val="500"/>
                </a:spcBef>
                <a:spcAft>
                  <a:spcPts val="0"/>
                </a:spcAft>
                <a:buClr>
                  <a:srgbClr val="3F3F3F"/>
                </a:buClr>
                <a:buSzPts val="1800"/>
                <a:buFont typeface="Arial"/>
                <a:buNone/>
                <a:defRPr sz="1000" b="0" i="0" u="none" strike="noStrike" cap="none">
                  <a:solidFill>
                    <a:srgbClr val="3F3F3F"/>
                  </a:solidFill>
                  <a:latin typeface="Century Gothic"/>
                  <a:ea typeface="Century Gothic"/>
                  <a:cs typeface="Century Gothic"/>
                  <a:sym typeface="Century Gothic"/>
                </a:defRPr>
              </a:lvl4pPr>
              <a:lvl5pPr marL="1828800" marR="0" lvl="4" indent="0" algn="l" rtl="0">
                <a:lnSpc>
                  <a:spcPct val="90000"/>
                </a:lnSpc>
                <a:spcBef>
                  <a:spcPts val="500"/>
                </a:spcBef>
                <a:spcAft>
                  <a:spcPts val="0"/>
                </a:spcAft>
                <a:buClr>
                  <a:srgbClr val="3F3F3F"/>
                </a:buClr>
                <a:buSzPts val="1800"/>
                <a:buFont typeface="Arial"/>
                <a:buNone/>
                <a:defRPr sz="1000" b="0" i="0" u="none" strike="noStrike" cap="none">
                  <a:solidFill>
                    <a:srgbClr val="3F3F3F"/>
                  </a:solidFill>
                  <a:latin typeface="Century Gothic"/>
                  <a:ea typeface="Century Gothic"/>
                  <a:cs typeface="Century Gothic"/>
                  <a:sym typeface="Century Gothic"/>
                </a:defRPr>
              </a:lvl5pPr>
              <a:lvl6pPr marL="2286000" marR="0" lvl="5"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9pPr>
            </a:lstStyle>
            <a:p>
              <a:pPr marL="342900" indent="-342900">
                <a:lnSpc>
                  <a:spcPct val="220000"/>
                </a:lnSpc>
                <a:spcBef>
                  <a:spcPts val="200"/>
                </a:spcBef>
                <a:buClr>
                  <a:srgbClr val="3289B4"/>
                </a:buClr>
                <a:buFont typeface="Webdings" panose="05030102010509060703" pitchFamily="18" charset="2"/>
                <a:buChar char="4"/>
              </a:pPr>
              <a:r>
                <a:rPr lang="en-US" sz="1400" dirty="0"/>
                <a:t>30M sampling</a:t>
              </a:r>
            </a:p>
          </p:txBody>
        </p:sp>
      </p:grpSp>
    </p:spTree>
    <p:extLst>
      <p:ext uri="{BB962C8B-B14F-4D97-AF65-F5344CB8AC3E}">
        <p14:creationId xmlns:p14="http://schemas.microsoft.com/office/powerpoint/2010/main" val="3750570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213447" y="1497639"/>
            <a:ext cx="5252388" cy="5097631"/>
          </a:xfrm>
        </p:spPr>
        <p:txBody>
          <a:bodyPr>
            <a:noAutofit/>
          </a:bodyPr>
          <a:lstStyle/>
          <a:p>
            <a:pPr marL="342900" indent="-342900">
              <a:lnSpc>
                <a:spcPct val="220000"/>
              </a:lnSpc>
              <a:spcBef>
                <a:spcPts val="200"/>
              </a:spcBef>
              <a:buClr>
                <a:srgbClr val="3289B4"/>
              </a:buClr>
              <a:buFont typeface="Webdings" panose="05030102010509060703" pitchFamily="18" charset="2"/>
              <a:buChar char="4"/>
            </a:pPr>
            <a:r>
              <a:rPr lang="en-US" dirty="0"/>
              <a:t>Two Sampling Efforts</a:t>
            </a:r>
          </a:p>
          <a:p>
            <a:pPr marL="342900" indent="-342900">
              <a:lnSpc>
                <a:spcPct val="220000"/>
              </a:lnSpc>
              <a:spcBef>
                <a:spcPts val="200"/>
              </a:spcBef>
              <a:buClr>
                <a:srgbClr val="3289B4"/>
              </a:buClr>
              <a:buFont typeface="Webdings" panose="05030102010509060703" pitchFamily="18" charset="2"/>
              <a:buChar char="4"/>
            </a:pPr>
            <a:r>
              <a:rPr lang="en-US" dirty="0"/>
              <a:t>Observed 30M Dataset </a:t>
            </a:r>
          </a:p>
          <a:p>
            <a:pPr marL="800100" lvl="1" indent="-342900">
              <a:lnSpc>
                <a:spcPct val="150000"/>
              </a:lnSpc>
              <a:spcBef>
                <a:spcPts val="200"/>
              </a:spcBef>
              <a:buClr>
                <a:srgbClr val="3289B4"/>
              </a:buClr>
              <a:buFont typeface="Webdings" panose="05030102010509060703" pitchFamily="18" charset="2"/>
              <a:buChar char="4"/>
            </a:pPr>
            <a:r>
              <a:rPr lang="en-US" sz="2000" dirty="0"/>
              <a:t>Highly skewed: few pixels have &gt;40% water</a:t>
            </a:r>
          </a:p>
          <a:p>
            <a:pPr marL="342900" indent="-342900">
              <a:lnSpc>
                <a:spcPct val="220000"/>
              </a:lnSpc>
              <a:spcBef>
                <a:spcPts val="200"/>
              </a:spcBef>
              <a:buClr>
                <a:srgbClr val="3289B4"/>
              </a:buClr>
              <a:buFont typeface="Webdings" panose="05030102010509060703" pitchFamily="18" charset="2"/>
              <a:buChar char="4"/>
            </a:pPr>
            <a:r>
              <a:rPr lang="en-US" dirty="0"/>
              <a:t>Observed 15M Dataset </a:t>
            </a:r>
          </a:p>
          <a:p>
            <a:pPr marL="800100" lvl="1" indent="-342900">
              <a:lnSpc>
                <a:spcPct val="150000"/>
              </a:lnSpc>
              <a:spcBef>
                <a:spcPts val="200"/>
              </a:spcBef>
              <a:buClr>
                <a:srgbClr val="3289B4"/>
              </a:buClr>
              <a:buFont typeface="Webdings" panose="05030102010509060703" pitchFamily="18" charset="2"/>
              <a:buChar char="4"/>
            </a:pPr>
            <a:r>
              <a:rPr lang="en-US" sz="2000" dirty="0"/>
              <a:t>Still skewed, but includes more pixels with high percentage of surface water</a:t>
            </a:r>
          </a:p>
          <a:p>
            <a:pPr marL="800100" lvl="1" indent="-342900">
              <a:lnSpc>
                <a:spcPct val="220000"/>
              </a:lnSpc>
              <a:spcBef>
                <a:spcPts val="200"/>
              </a:spcBef>
              <a:buClr>
                <a:srgbClr val="3289B4"/>
              </a:buClr>
              <a:buFont typeface="Webdings" panose="05030102010509060703" pitchFamily="18" charset="2"/>
              <a:buChar char="4"/>
            </a:pPr>
            <a:endParaRPr lang="en-US" sz="1800" dirty="0"/>
          </a:p>
        </p:txBody>
      </p:sp>
      <p:sp>
        <p:nvSpPr>
          <p:cNvPr id="11" name="Shape 111"/>
          <p:cNvSpPr txBox="1">
            <a:spLocks noGrp="1"/>
          </p:cNvSpPr>
          <p:nvPr>
            <p:ph type="title"/>
          </p:nvPr>
        </p:nvSpPr>
        <p:spPr>
          <a:xfrm>
            <a:off x="1012157" y="520604"/>
            <a:ext cx="580975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t>Digital Sampling Effort</a:t>
            </a:r>
            <a:endParaRPr dirty="0"/>
          </a:p>
        </p:txBody>
      </p:sp>
      <p:grpSp>
        <p:nvGrpSpPr>
          <p:cNvPr id="20" name="Group 19"/>
          <p:cNvGrpSpPr/>
          <p:nvPr/>
        </p:nvGrpSpPr>
        <p:grpSpPr>
          <a:xfrm>
            <a:off x="5321531" y="-240665"/>
            <a:ext cx="6909738" cy="6936644"/>
            <a:chOff x="5394459" y="-235055"/>
            <a:chExt cx="6909738" cy="6936644"/>
          </a:xfrm>
        </p:grpSpPr>
        <p:pic>
          <p:nvPicPr>
            <p:cNvPr id="16" name="Picture 4" descr="HISTOGRAM+15m+Sampling.jpeg (814×656)"/>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94459" y="2564437"/>
              <a:ext cx="5450476" cy="41371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lh3.googleusercontent.com/-Y27dMFO9BHY/WrEq7LAY-UI/AAAAAAAAA_U/yZ1sCx1fF5wltBC569zVEJY4UClFR85JQCL0BGAYYCw/h574/HISTOGRAM%2B30m%2BSampl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855" y="-167737"/>
              <a:ext cx="5085342" cy="45635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529289" y="2205461"/>
              <a:ext cx="2117558" cy="415498"/>
            </a:xfrm>
            <a:prstGeom prst="rect">
              <a:avLst/>
            </a:prstGeom>
            <a:noFill/>
          </p:spPr>
          <p:txBody>
            <a:bodyPr wrap="square" rtlCol="0">
              <a:spAutoFit/>
            </a:bodyPr>
            <a:lstStyle/>
            <a:p>
              <a:pPr algn="ctr"/>
              <a:r>
                <a:rPr lang="en-US" sz="1050" b="1" dirty="0">
                  <a:solidFill>
                    <a:srgbClr val="565656"/>
                  </a:solidFill>
                  <a:latin typeface="Century Gothic" panose="020B0502020202020204" pitchFamily="34" charset="0"/>
                </a:rPr>
                <a:t>% Water Within Pixels</a:t>
              </a:r>
            </a:p>
            <a:p>
              <a:pPr algn="ctr"/>
              <a:r>
                <a:rPr lang="en-US" sz="1050" b="1" dirty="0">
                  <a:solidFill>
                    <a:srgbClr val="565656"/>
                  </a:solidFill>
                  <a:latin typeface="Century Gothic" panose="020B0502020202020204" pitchFamily="34" charset="0"/>
                </a:rPr>
                <a:t>30M Dataset</a:t>
              </a:r>
            </a:p>
          </p:txBody>
        </p:sp>
        <p:sp>
          <p:nvSpPr>
            <p:cNvPr id="18" name="TextBox 17"/>
            <p:cNvSpPr txBox="1"/>
            <p:nvPr/>
          </p:nvSpPr>
          <p:spPr>
            <a:xfrm>
              <a:off x="6675609" y="4437250"/>
              <a:ext cx="2117558" cy="415498"/>
            </a:xfrm>
            <a:prstGeom prst="rect">
              <a:avLst/>
            </a:prstGeom>
            <a:noFill/>
          </p:spPr>
          <p:txBody>
            <a:bodyPr wrap="square" rtlCol="0">
              <a:spAutoFit/>
            </a:bodyPr>
            <a:lstStyle/>
            <a:p>
              <a:pPr algn="ctr"/>
              <a:r>
                <a:rPr lang="en-US" sz="1050" b="1" dirty="0">
                  <a:solidFill>
                    <a:srgbClr val="565656"/>
                  </a:solidFill>
                  <a:latin typeface="Century Gothic" panose="020B0502020202020204" pitchFamily="34" charset="0"/>
                </a:rPr>
                <a:t>% Water Within Pixels</a:t>
              </a:r>
            </a:p>
            <a:p>
              <a:pPr algn="ctr"/>
              <a:r>
                <a:rPr lang="en-US" sz="1050" b="1" dirty="0">
                  <a:solidFill>
                    <a:srgbClr val="565656"/>
                  </a:solidFill>
                  <a:latin typeface="Century Gothic" panose="020B0502020202020204" pitchFamily="34" charset="0"/>
                </a:rPr>
                <a:t>15M Dataset</a:t>
              </a:r>
            </a:p>
          </p:txBody>
        </p:sp>
        <p:sp>
          <p:nvSpPr>
            <p:cNvPr id="19" name="Rectangle 18"/>
            <p:cNvSpPr/>
            <p:nvPr/>
          </p:nvSpPr>
          <p:spPr>
            <a:xfrm>
              <a:off x="8939466" y="-235055"/>
              <a:ext cx="1985462" cy="55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414150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3154</TotalTime>
  <Words>2332</Words>
  <Application>Microsoft Office PowerPoint</Application>
  <PresentationFormat>Widescreen</PresentationFormat>
  <Paragraphs>350</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Webdings</vt:lpstr>
      <vt:lpstr>Garamond</vt:lpstr>
      <vt:lpstr>Calibri</vt:lpstr>
      <vt:lpstr>Century Gothic</vt:lpstr>
      <vt:lpstr>Office Theme</vt:lpstr>
      <vt:lpstr>PowerPoint Presentation</vt:lpstr>
      <vt:lpstr>Overview</vt:lpstr>
      <vt:lpstr>Community Concern</vt:lpstr>
      <vt:lpstr>Partners </vt:lpstr>
      <vt:lpstr>Objectives</vt:lpstr>
      <vt:lpstr>Study Area</vt:lpstr>
      <vt:lpstr> Satellites &amp; Sensors</vt:lpstr>
      <vt:lpstr>Digital Sampling in Earth Engine</vt:lpstr>
      <vt:lpstr>Digital Sampling Effort</vt:lpstr>
      <vt:lpstr>Methodology</vt:lpstr>
      <vt:lpstr>MODELING WORKFLOW</vt:lpstr>
      <vt:lpstr>PowerPoint Presentation</vt:lpstr>
      <vt:lpstr>Results:</vt:lpstr>
      <vt:lpstr>Results:</vt:lpstr>
      <vt:lpstr>Conclusions </vt:lpstr>
      <vt:lpstr>Errors and Uncertainties</vt:lpstr>
      <vt:lpstr>Future Work</vt:lpstr>
      <vt:lpstr>Acknowledgements</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nreluser</dc:creator>
  <cp:lastModifiedBy>Lubkin, Sara H. (GSFC-6170)[DEVELOP]</cp:lastModifiedBy>
  <cp:revision>130</cp:revision>
  <dcterms:modified xsi:type="dcterms:W3CDTF">2018-05-02T19:35:21Z</dcterms:modified>
</cp:coreProperties>
</file>